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50" r:id="rId3"/>
    <p:sldId id="351" r:id="rId4"/>
    <p:sldId id="352" r:id="rId5"/>
    <p:sldId id="347" r:id="rId6"/>
    <p:sldId id="331" r:id="rId7"/>
    <p:sldId id="346" r:id="rId8"/>
    <p:sldId id="333" r:id="rId9"/>
    <p:sldId id="334" r:id="rId10"/>
    <p:sldId id="335" r:id="rId11"/>
    <p:sldId id="336" r:id="rId12"/>
    <p:sldId id="337" r:id="rId13"/>
    <p:sldId id="348" r:id="rId14"/>
    <p:sldId id="339" r:id="rId15"/>
    <p:sldId id="349" r:id="rId16"/>
    <p:sldId id="341" r:id="rId17"/>
    <p:sldId id="342" r:id="rId18"/>
    <p:sldId id="343" r:id="rId19"/>
    <p:sldId id="344" r:id="rId20"/>
    <p:sldId id="345"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600"/>
    <a:srgbClr val="0081E2"/>
    <a:srgbClr val="FFFFFF"/>
    <a:srgbClr val="659A2A"/>
    <a:srgbClr val="0066CC"/>
    <a:srgbClr val="CC9B00"/>
    <a:srgbClr val="E6AF00"/>
    <a:srgbClr val="0099CC"/>
    <a:srgbClr val="DA0000"/>
    <a:srgbClr val="1111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21" autoAdjust="0"/>
    <p:restoredTop sz="96447" autoAdjust="0"/>
  </p:normalViewPr>
  <p:slideViewPr>
    <p:cSldViewPr>
      <p:cViewPr varScale="1">
        <p:scale>
          <a:sx n="100" d="100"/>
          <a:sy n="100" d="100"/>
        </p:scale>
        <p:origin x="-10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Will\Downloads\WUP2007_UP%20(1).csv"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Will\Downloads\WUP2007_UP%20(1).csv"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Will\Will-Active\Tufts\Lectures\USDA_PSD_CerealsData.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6130375623856436"/>
          <c:y val="5.1400554097404488E-2"/>
          <c:w val="0.81747191635121264"/>
          <c:h val="0.80936169437153693"/>
        </c:manualLayout>
      </c:layout>
      <c:lineChart>
        <c:grouping val="standard"/>
        <c:ser>
          <c:idx val="0"/>
          <c:order val="0"/>
          <c:tx>
            <c:strRef>
              <c:f>'[WUP2007_UP (1).csv]calc'!$D$2</c:f>
              <c:strCache>
                <c:ptCount val="1"/>
                <c:pt idx="0">
                  <c:v>Total</c:v>
                </c:pt>
              </c:strCache>
            </c:strRef>
          </c:tx>
          <c:marker>
            <c:symbol val="none"/>
          </c:marker>
          <c:cat>
            <c:numRef>
              <c:f>'[WUP2007_UP (1).csv]calc'!$C$3:$C$23</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'[WUP2007_UP (1).csv]calc'!$D$3:$D$23</c:f>
              <c:numCache>
                <c:formatCode>General</c:formatCode>
                <c:ptCount val="21"/>
                <c:pt idx="0">
                  <c:v>2529346</c:v>
                </c:pt>
                <c:pt idx="1">
                  <c:v>2763453</c:v>
                </c:pt>
                <c:pt idx="2">
                  <c:v>3023358</c:v>
                </c:pt>
                <c:pt idx="3">
                  <c:v>3331670</c:v>
                </c:pt>
                <c:pt idx="4">
                  <c:v>3685777</c:v>
                </c:pt>
                <c:pt idx="5">
                  <c:v>4061317</c:v>
                </c:pt>
                <c:pt idx="6">
                  <c:v>4437609</c:v>
                </c:pt>
                <c:pt idx="7">
                  <c:v>4846247</c:v>
                </c:pt>
                <c:pt idx="8">
                  <c:v>5290452</c:v>
                </c:pt>
                <c:pt idx="9">
                  <c:v>5713073</c:v>
                </c:pt>
                <c:pt idx="10">
                  <c:v>6115367</c:v>
                </c:pt>
                <c:pt idx="11">
                  <c:v>6512276</c:v>
                </c:pt>
                <c:pt idx="12">
                  <c:v>6908688</c:v>
                </c:pt>
                <c:pt idx="13">
                  <c:v>7302186</c:v>
                </c:pt>
                <c:pt idx="14">
                  <c:v>7674833</c:v>
                </c:pt>
                <c:pt idx="15">
                  <c:v>8011533</c:v>
                </c:pt>
                <c:pt idx="16">
                  <c:v>8308895</c:v>
                </c:pt>
                <c:pt idx="17">
                  <c:v>8570570</c:v>
                </c:pt>
                <c:pt idx="18">
                  <c:v>8801196</c:v>
                </c:pt>
                <c:pt idx="19">
                  <c:v>8996344</c:v>
                </c:pt>
                <c:pt idx="20">
                  <c:v>9149984</c:v>
                </c:pt>
              </c:numCache>
            </c:numRef>
          </c:val>
        </c:ser>
        <c:ser>
          <c:idx val="1"/>
          <c:order val="1"/>
          <c:tx>
            <c:strRef>
              <c:f>'[WUP2007_UP (1).csv]calc'!$E$2</c:f>
              <c:strCache>
                <c:ptCount val="1"/>
                <c:pt idx="0">
                  <c:v>Urban</c:v>
                </c:pt>
              </c:strCache>
            </c:strRef>
          </c:tx>
          <c:marker>
            <c:symbol val="none"/>
          </c:marker>
          <c:cat>
            <c:numRef>
              <c:f>'[WUP2007_UP (1).csv]calc'!$C$3:$C$23</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'[WUP2007_UP (1).csv]calc'!$E$3:$E$23</c:f>
              <c:numCache>
                <c:formatCode>General</c:formatCode>
                <c:ptCount val="21"/>
                <c:pt idx="0">
                  <c:v>729317</c:v>
                </c:pt>
                <c:pt idx="1">
                  <c:v>852570</c:v>
                </c:pt>
                <c:pt idx="2">
                  <c:v>997571</c:v>
                </c:pt>
                <c:pt idx="3">
                  <c:v>1163594</c:v>
                </c:pt>
                <c:pt idx="4">
                  <c:v>1329983</c:v>
                </c:pt>
                <c:pt idx="5">
                  <c:v>1511414</c:v>
                </c:pt>
                <c:pt idx="6">
                  <c:v>1727237</c:v>
                </c:pt>
                <c:pt idx="7">
                  <c:v>1976417</c:v>
                </c:pt>
                <c:pt idx="8">
                  <c:v>2254592</c:v>
                </c:pt>
                <c:pt idx="9">
                  <c:v>2539470</c:v>
                </c:pt>
                <c:pt idx="10">
                  <c:v>2837431</c:v>
                </c:pt>
                <c:pt idx="11">
                  <c:v>3166711</c:v>
                </c:pt>
                <c:pt idx="12">
                  <c:v>3486326</c:v>
                </c:pt>
                <c:pt idx="13">
                  <c:v>3824073</c:v>
                </c:pt>
                <c:pt idx="14">
                  <c:v>4176234</c:v>
                </c:pt>
                <c:pt idx="15">
                  <c:v>4535925</c:v>
                </c:pt>
                <c:pt idx="16">
                  <c:v>4899858</c:v>
                </c:pt>
                <c:pt idx="17">
                  <c:v>5263115</c:v>
                </c:pt>
                <c:pt idx="18">
                  <c:v>5619628</c:v>
                </c:pt>
                <c:pt idx="19">
                  <c:v>5963274</c:v>
                </c:pt>
                <c:pt idx="20">
                  <c:v>6285881</c:v>
                </c:pt>
              </c:numCache>
            </c:numRef>
          </c:val>
        </c:ser>
        <c:ser>
          <c:idx val="2"/>
          <c:order val="2"/>
          <c:tx>
            <c:strRef>
              <c:f>'[WUP2007_UP (1).csv]calc'!$F$2</c:f>
              <c:strCache>
                <c:ptCount val="1"/>
                <c:pt idx="0">
                  <c:v>Rural</c:v>
                </c:pt>
              </c:strCache>
            </c:strRef>
          </c:tx>
          <c:marker>
            <c:symbol val="none"/>
          </c:marker>
          <c:cat>
            <c:numRef>
              <c:f>'[WUP2007_UP (1).csv]calc'!$C$3:$C$23</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'[WUP2007_UP (1).csv]calc'!$F$3:$F$23</c:f>
              <c:numCache>
                <c:formatCode>General</c:formatCode>
                <c:ptCount val="21"/>
                <c:pt idx="0">
                  <c:v>1800028</c:v>
                </c:pt>
                <c:pt idx="1">
                  <c:v>1910884</c:v>
                </c:pt>
                <c:pt idx="2">
                  <c:v>2025787</c:v>
                </c:pt>
                <c:pt idx="3">
                  <c:v>2168077</c:v>
                </c:pt>
                <c:pt idx="4">
                  <c:v>2355794</c:v>
                </c:pt>
                <c:pt idx="5">
                  <c:v>2549903</c:v>
                </c:pt>
                <c:pt idx="6">
                  <c:v>2710372</c:v>
                </c:pt>
                <c:pt idx="7">
                  <c:v>2869830</c:v>
                </c:pt>
                <c:pt idx="8">
                  <c:v>3035859</c:v>
                </c:pt>
                <c:pt idx="9">
                  <c:v>3173603</c:v>
                </c:pt>
                <c:pt idx="10">
                  <c:v>3277937</c:v>
                </c:pt>
                <c:pt idx="11">
                  <c:v>3345565</c:v>
                </c:pt>
                <c:pt idx="12">
                  <c:v>3422362</c:v>
                </c:pt>
                <c:pt idx="13">
                  <c:v>3478113</c:v>
                </c:pt>
                <c:pt idx="14">
                  <c:v>3498599</c:v>
                </c:pt>
                <c:pt idx="15">
                  <c:v>3475608</c:v>
                </c:pt>
                <c:pt idx="16">
                  <c:v>3409038</c:v>
                </c:pt>
                <c:pt idx="17">
                  <c:v>3307455</c:v>
                </c:pt>
                <c:pt idx="18">
                  <c:v>3181569</c:v>
                </c:pt>
                <c:pt idx="19">
                  <c:v>3033071</c:v>
                </c:pt>
                <c:pt idx="20">
                  <c:v>2864103</c:v>
                </c:pt>
              </c:numCache>
            </c:numRef>
          </c:val>
        </c:ser>
        <c:marker val="1"/>
        <c:axId val="145546240"/>
        <c:axId val="145646336"/>
      </c:lineChart>
      <c:catAx>
        <c:axId val="145546240"/>
        <c:scaling>
          <c:orientation val="minMax"/>
        </c:scaling>
        <c:axPos val="b"/>
        <c:numFmt formatCode="General" sourceLinked="1"/>
        <c:tickLblPos val="nextTo"/>
        <c:txPr>
          <a:bodyPr rot="-5400000" vert="horz"/>
          <a:lstStyle/>
          <a:p>
            <a:pPr>
              <a:defRPr/>
            </a:pPr>
            <a:endParaRPr lang="en-US"/>
          </a:p>
        </c:txPr>
        <c:crossAx val="145646336"/>
        <c:crosses val="autoZero"/>
        <c:auto val="1"/>
        <c:lblAlgn val="ctr"/>
        <c:lblOffset val="0"/>
        <c:tickLblSkip val="2"/>
      </c:catAx>
      <c:valAx>
        <c:axId val="145646336"/>
        <c:scaling>
          <c:orientation val="minMax"/>
        </c:scaling>
        <c:axPos val="l"/>
        <c:majorGridlines/>
        <c:numFmt formatCode="#,##0" sourceLinked="0"/>
        <c:tickLblPos val="nextTo"/>
        <c:crossAx val="145546240"/>
        <c:crosses val="autoZero"/>
        <c:crossBetween val="between"/>
        <c:dispUnits>
          <c:builtInUnit val="millions"/>
          <c:dispUnitsLbl>
            <c:layout/>
            <c:tx>
              <c:rich>
                <a:bodyPr/>
                <a:lstStyle/>
                <a:p>
                  <a:pPr>
                    <a:defRPr/>
                  </a:pPr>
                  <a:r>
                    <a:rPr lang="en-US"/>
                    <a:t>Billions</a:t>
                  </a:r>
                </a:p>
              </c:rich>
            </c:tx>
          </c:dispUnitsLbl>
        </c:dispUnits>
      </c:valAx>
    </c:plotArea>
    <c:legend>
      <c:legendPos val="r"/>
      <c:layout>
        <c:manualLayout>
          <c:xMode val="edge"/>
          <c:yMode val="edge"/>
          <c:x val="0.17722178477690326"/>
          <c:y val="0.18076269878030002"/>
          <c:w val="0.21055521125613291"/>
          <c:h val="0.27067393282362134"/>
        </c:manualLayout>
      </c:layout>
      <c:spPr>
        <a:solidFill>
          <a:schemeClr val="bg1"/>
        </a:solidFill>
      </c:spPr>
    </c:legend>
    <c:plotVisOnly val="1"/>
    <c:dispBlanksAs val="gap"/>
  </c:chart>
  <c:spPr>
    <a:solidFill>
      <a:srgbClr val="FFFFFF"/>
    </a:solidFill>
  </c:spPr>
  <c:txPr>
    <a:bodyPr/>
    <a:lstStyle/>
    <a:p>
      <a:pPr>
        <a:defRPr sz="12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613037562385643"/>
          <c:y val="5.1400554097404488E-2"/>
          <c:w val="0.81747191635121264"/>
          <c:h val="0.80936169437153693"/>
        </c:manualLayout>
      </c:layout>
      <c:lineChart>
        <c:grouping val="standard"/>
        <c:ser>
          <c:idx val="0"/>
          <c:order val="0"/>
          <c:tx>
            <c:strRef>
              <c:f>'[WUP2007_UP (1).csv]calc'!$H$2</c:f>
              <c:strCache>
                <c:ptCount val="1"/>
                <c:pt idx="0">
                  <c:v>Total</c:v>
                </c:pt>
              </c:strCache>
            </c:strRef>
          </c:tx>
          <c:marker>
            <c:symbol val="none"/>
          </c:marker>
          <c:cat>
            <c:numRef>
              <c:f>'[WUP2007_UP (1).csv]calc'!$C$3:$C$23</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'[WUP2007_UP (1).csv]calc'!$H$3:$H$23</c:f>
              <c:numCache>
                <c:formatCode>General</c:formatCode>
                <c:ptCount val="21"/>
                <c:pt idx="0">
                  <c:v>183478</c:v>
                </c:pt>
                <c:pt idx="1">
                  <c:v>204165</c:v>
                </c:pt>
                <c:pt idx="2">
                  <c:v>229222</c:v>
                </c:pt>
                <c:pt idx="3">
                  <c:v>259186</c:v>
                </c:pt>
                <c:pt idx="4">
                  <c:v>294963</c:v>
                </c:pt>
                <c:pt idx="5">
                  <c:v>337635</c:v>
                </c:pt>
                <c:pt idx="6">
                  <c:v>389754</c:v>
                </c:pt>
                <c:pt idx="7">
                  <c:v>449716</c:v>
                </c:pt>
                <c:pt idx="8">
                  <c:v>518053</c:v>
                </c:pt>
                <c:pt idx="9">
                  <c:v>593183</c:v>
                </c:pt>
                <c:pt idx="10">
                  <c:v>674842</c:v>
                </c:pt>
                <c:pt idx="11">
                  <c:v>764328</c:v>
                </c:pt>
                <c:pt idx="12">
                  <c:v>863314</c:v>
                </c:pt>
                <c:pt idx="13">
                  <c:v>970173</c:v>
                </c:pt>
                <c:pt idx="14">
                  <c:v>1081114</c:v>
                </c:pt>
                <c:pt idx="15">
                  <c:v>1193752</c:v>
                </c:pt>
                <c:pt idx="16">
                  <c:v>1307831</c:v>
                </c:pt>
                <c:pt idx="17">
                  <c:v>1422534</c:v>
                </c:pt>
                <c:pt idx="18">
                  <c:v>1536463</c:v>
                </c:pt>
                <c:pt idx="19">
                  <c:v>1647419</c:v>
                </c:pt>
                <c:pt idx="20">
                  <c:v>1753272</c:v>
                </c:pt>
              </c:numCache>
            </c:numRef>
          </c:val>
        </c:ser>
        <c:ser>
          <c:idx val="1"/>
          <c:order val="1"/>
          <c:tx>
            <c:strRef>
              <c:f>'[WUP2007_UP (1).csv]calc'!$I$2</c:f>
              <c:strCache>
                <c:ptCount val="1"/>
                <c:pt idx="0">
                  <c:v>Urban</c:v>
                </c:pt>
              </c:strCache>
            </c:strRef>
          </c:tx>
          <c:marker>
            <c:symbol val="none"/>
          </c:marker>
          <c:cat>
            <c:numRef>
              <c:f>'[WUP2007_UP (1).csv]calc'!$C$3:$C$23</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'[WUP2007_UP (1).csv]calc'!$I$3:$I$23</c:f>
              <c:numCache>
                <c:formatCode>General</c:formatCode>
                <c:ptCount val="21"/>
                <c:pt idx="0">
                  <c:v>20216</c:v>
                </c:pt>
                <c:pt idx="1">
                  <c:v>25800</c:v>
                </c:pt>
                <c:pt idx="2">
                  <c:v>33927</c:v>
                </c:pt>
                <c:pt idx="3">
                  <c:v>44564</c:v>
                </c:pt>
                <c:pt idx="4">
                  <c:v>57548</c:v>
                </c:pt>
                <c:pt idx="5">
                  <c:v>73261</c:v>
                </c:pt>
                <c:pt idx="6">
                  <c:v>93335</c:v>
                </c:pt>
                <c:pt idx="7">
                  <c:v>116953</c:v>
                </c:pt>
                <c:pt idx="8">
                  <c:v>146673</c:v>
                </c:pt>
                <c:pt idx="9">
                  <c:v>181582</c:v>
                </c:pt>
                <c:pt idx="10">
                  <c:v>220606</c:v>
                </c:pt>
                <c:pt idx="11">
                  <c:v>266935</c:v>
                </c:pt>
                <c:pt idx="12">
                  <c:v>321400</c:v>
                </c:pt>
                <c:pt idx="13">
                  <c:v>384696</c:v>
                </c:pt>
                <c:pt idx="14">
                  <c:v>456580</c:v>
                </c:pt>
                <c:pt idx="15">
                  <c:v>537128</c:v>
                </c:pt>
                <c:pt idx="16">
                  <c:v>626683</c:v>
                </c:pt>
                <c:pt idx="17">
                  <c:v>724519</c:v>
                </c:pt>
                <c:pt idx="18">
                  <c:v>829503</c:v>
                </c:pt>
                <c:pt idx="19">
                  <c:v>940100</c:v>
                </c:pt>
                <c:pt idx="20">
                  <c:v>1054427</c:v>
                </c:pt>
              </c:numCache>
            </c:numRef>
          </c:val>
        </c:ser>
        <c:ser>
          <c:idx val="2"/>
          <c:order val="2"/>
          <c:tx>
            <c:strRef>
              <c:f>'[WUP2007_UP (1).csv]calc'!$J$2</c:f>
              <c:strCache>
                <c:ptCount val="1"/>
                <c:pt idx="0">
                  <c:v>Rural</c:v>
                </c:pt>
              </c:strCache>
            </c:strRef>
          </c:tx>
          <c:marker>
            <c:symbol val="none"/>
          </c:marker>
          <c:cat>
            <c:numRef>
              <c:f>'[WUP2007_UP (1).csv]calc'!$C$3:$C$23</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'[WUP2007_UP (1).csv]calc'!$J$3:$J$23</c:f>
              <c:numCache>
                <c:formatCode>General</c:formatCode>
                <c:ptCount val="21"/>
                <c:pt idx="0">
                  <c:v>163261</c:v>
                </c:pt>
                <c:pt idx="1">
                  <c:v>178365</c:v>
                </c:pt>
                <c:pt idx="2">
                  <c:v>195295</c:v>
                </c:pt>
                <c:pt idx="3">
                  <c:v>214622</c:v>
                </c:pt>
                <c:pt idx="4">
                  <c:v>237416</c:v>
                </c:pt>
                <c:pt idx="5">
                  <c:v>264373</c:v>
                </c:pt>
                <c:pt idx="6">
                  <c:v>296419</c:v>
                </c:pt>
                <c:pt idx="7">
                  <c:v>332763</c:v>
                </c:pt>
                <c:pt idx="8">
                  <c:v>371381</c:v>
                </c:pt>
                <c:pt idx="9">
                  <c:v>411601</c:v>
                </c:pt>
                <c:pt idx="10">
                  <c:v>454236</c:v>
                </c:pt>
                <c:pt idx="11">
                  <c:v>497392</c:v>
                </c:pt>
                <c:pt idx="12">
                  <c:v>541914</c:v>
                </c:pt>
                <c:pt idx="13">
                  <c:v>585477</c:v>
                </c:pt>
                <c:pt idx="14">
                  <c:v>624534</c:v>
                </c:pt>
                <c:pt idx="15">
                  <c:v>656624</c:v>
                </c:pt>
                <c:pt idx="16">
                  <c:v>681148</c:v>
                </c:pt>
                <c:pt idx="17">
                  <c:v>698015</c:v>
                </c:pt>
                <c:pt idx="18">
                  <c:v>706960</c:v>
                </c:pt>
                <c:pt idx="19">
                  <c:v>707319</c:v>
                </c:pt>
                <c:pt idx="20">
                  <c:v>698845</c:v>
                </c:pt>
              </c:numCache>
            </c:numRef>
          </c:val>
        </c:ser>
        <c:marker val="1"/>
        <c:axId val="144587392"/>
        <c:axId val="144589184"/>
      </c:lineChart>
      <c:catAx>
        <c:axId val="144587392"/>
        <c:scaling>
          <c:orientation val="minMax"/>
        </c:scaling>
        <c:axPos val="b"/>
        <c:numFmt formatCode="General" sourceLinked="1"/>
        <c:tickLblPos val="nextTo"/>
        <c:txPr>
          <a:bodyPr rot="-5400000" vert="horz"/>
          <a:lstStyle/>
          <a:p>
            <a:pPr>
              <a:defRPr/>
            </a:pPr>
            <a:endParaRPr lang="en-US"/>
          </a:p>
        </c:txPr>
        <c:crossAx val="144589184"/>
        <c:crosses val="autoZero"/>
        <c:auto val="1"/>
        <c:lblAlgn val="ctr"/>
        <c:lblOffset val="0"/>
        <c:tickLblSkip val="2"/>
      </c:catAx>
      <c:valAx>
        <c:axId val="144589184"/>
        <c:scaling>
          <c:orientation val="minMax"/>
        </c:scaling>
        <c:axPos val="l"/>
        <c:majorGridlines/>
        <c:numFmt formatCode="#,##0.0" sourceLinked="0"/>
        <c:tickLblPos val="nextTo"/>
        <c:crossAx val="144587392"/>
        <c:crosses val="autoZero"/>
        <c:crossBetween val="between"/>
        <c:dispUnits>
          <c:builtInUnit val="millions"/>
          <c:dispUnitsLbl>
            <c:layout/>
            <c:tx>
              <c:rich>
                <a:bodyPr/>
                <a:lstStyle/>
                <a:p>
                  <a:pPr>
                    <a:defRPr/>
                  </a:pPr>
                  <a:r>
                    <a:rPr lang="en-US"/>
                    <a:t>Billions</a:t>
                  </a:r>
                </a:p>
              </c:rich>
            </c:tx>
          </c:dispUnitsLbl>
        </c:dispUnits>
      </c:valAx>
    </c:plotArea>
    <c:legend>
      <c:legendPos val="r"/>
      <c:layout>
        <c:manualLayout>
          <c:xMode val="edge"/>
          <c:yMode val="edge"/>
          <c:x val="0.17722178477690326"/>
          <c:y val="0.18076269878030002"/>
          <c:w val="0.21055521125613291"/>
          <c:h val="0.27067393282362134"/>
        </c:manualLayout>
      </c:layout>
      <c:spPr>
        <a:solidFill>
          <a:schemeClr val="bg1"/>
        </a:solidFill>
      </c:spPr>
    </c:legend>
    <c:plotVisOnly val="1"/>
    <c:dispBlanksAs val="gap"/>
  </c:chart>
  <c:spPr>
    <a:solidFill>
      <a:srgbClr val="FFFFFF"/>
    </a:solidFill>
  </c:spPr>
  <c:txPr>
    <a:bodyPr/>
    <a:lstStyle/>
    <a:p>
      <a:pPr>
        <a:defRPr sz="12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7.6606330356386351E-2"/>
          <c:y val="5.845847709281695E-2"/>
          <c:w val="0.88364109156324677"/>
          <c:h val="0.73651508298943269"/>
        </c:manualLayout>
      </c:layout>
      <c:lineChart>
        <c:grouping val="standard"/>
        <c:ser>
          <c:idx val="3"/>
          <c:order val="0"/>
          <c:tx>
            <c:strRef>
              <c:f>[USDA_PSD_CerealsData.xlsx]calc!$C$5</c:f>
              <c:strCache>
                <c:ptCount val="1"/>
                <c:pt idx="0">
                  <c:v>Rest-of-World</c:v>
                </c:pt>
              </c:strCache>
            </c:strRef>
          </c:tx>
          <c:marker>
            <c:symbol val="none"/>
          </c:marker>
          <c:cat>
            <c:strRef>
              <c:f>[USDA_PSD_CerealsData.xlsx]calc!$D$1:$BB$1</c:f>
              <c:strCache>
                <c:ptCount val="51"/>
                <c:pt idx="0">
                  <c:v>1960/1961</c:v>
                </c:pt>
                <c:pt idx="1">
                  <c:v>1961/1962</c:v>
                </c:pt>
                <c:pt idx="2">
                  <c:v>1962/1963</c:v>
                </c:pt>
                <c:pt idx="3">
                  <c:v>1963/1964</c:v>
                </c:pt>
                <c:pt idx="4">
                  <c:v>1964/1965</c:v>
                </c:pt>
                <c:pt idx="5">
                  <c:v>1965/1966</c:v>
                </c:pt>
                <c:pt idx="6">
                  <c:v>1966/1967</c:v>
                </c:pt>
                <c:pt idx="7">
                  <c:v>1967/1968</c:v>
                </c:pt>
                <c:pt idx="8">
                  <c:v>1968/1969</c:v>
                </c:pt>
                <c:pt idx="9">
                  <c:v>1969/1970</c:v>
                </c:pt>
                <c:pt idx="10">
                  <c:v>1970/1971</c:v>
                </c:pt>
                <c:pt idx="11">
                  <c:v>1971/1972</c:v>
                </c:pt>
                <c:pt idx="12">
                  <c:v>1972/1973</c:v>
                </c:pt>
                <c:pt idx="13">
                  <c:v>1973/1974</c:v>
                </c:pt>
                <c:pt idx="14">
                  <c:v>1974/1975</c:v>
                </c:pt>
                <c:pt idx="15">
                  <c:v>1975/1976</c:v>
                </c:pt>
                <c:pt idx="16">
                  <c:v>1976/1977</c:v>
                </c:pt>
                <c:pt idx="17">
                  <c:v>1977/1978</c:v>
                </c:pt>
                <c:pt idx="18">
                  <c:v>1978/1979</c:v>
                </c:pt>
                <c:pt idx="19">
                  <c:v>1979/1980</c:v>
                </c:pt>
                <c:pt idx="20">
                  <c:v>1980/1981</c:v>
                </c:pt>
                <c:pt idx="21">
                  <c:v>1981/1982</c:v>
                </c:pt>
                <c:pt idx="22">
                  <c:v>1982/1983</c:v>
                </c:pt>
                <c:pt idx="23">
                  <c:v>1983/1984</c:v>
                </c:pt>
                <c:pt idx="24">
                  <c:v>1984/1985</c:v>
                </c:pt>
                <c:pt idx="25">
                  <c:v>1985/1986</c:v>
                </c:pt>
                <c:pt idx="26">
                  <c:v>1986/1987</c:v>
                </c:pt>
                <c:pt idx="27">
                  <c:v>1987/1988</c:v>
                </c:pt>
                <c:pt idx="28">
                  <c:v>1988/1989</c:v>
                </c:pt>
                <c:pt idx="29">
                  <c:v>1989/1990</c:v>
                </c:pt>
                <c:pt idx="30">
                  <c:v>1990/1991</c:v>
                </c:pt>
                <c:pt idx="31">
                  <c:v>1991/1992</c:v>
                </c:pt>
                <c:pt idx="32">
                  <c:v>1992/1993</c:v>
                </c:pt>
                <c:pt idx="33">
                  <c:v>1993/1994</c:v>
                </c:pt>
                <c:pt idx="34">
                  <c:v>1994/1995</c:v>
                </c:pt>
                <c:pt idx="35">
                  <c:v>1995/1996</c:v>
                </c:pt>
                <c:pt idx="36">
                  <c:v>1996/1997</c:v>
                </c:pt>
                <c:pt idx="37">
                  <c:v>1997/1998</c:v>
                </c:pt>
                <c:pt idx="38">
                  <c:v>1998/1999</c:v>
                </c:pt>
                <c:pt idx="39">
                  <c:v>1999/2000</c:v>
                </c:pt>
                <c:pt idx="40">
                  <c:v>2000/2001</c:v>
                </c:pt>
                <c:pt idx="41">
                  <c:v>2001/2002</c:v>
                </c:pt>
                <c:pt idx="42">
                  <c:v>2002/2003</c:v>
                </c:pt>
                <c:pt idx="43">
                  <c:v>2003/2004</c:v>
                </c:pt>
                <c:pt idx="44">
                  <c:v>2004/2005</c:v>
                </c:pt>
                <c:pt idx="45">
                  <c:v>2005/2006</c:v>
                </c:pt>
                <c:pt idx="46">
                  <c:v>2006/2007</c:v>
                </c:pt>
                <c:pt idx="47">
                  <c:v>2007/2008</c:v>
                </c:pt>
                <c:pt idx="48">
                  <c:v>2008/2009</c:v>
                </c:pt>
                <c:pt idx="49">
                  <c:v>2009/2010</c:v>
                </c:pt>
                <c:pt idx="50">
                  <c:v>2010/2011</c:v>
                </c:pt>
              </c:strCache>
            </c:strRef>
          </c:cat>
          <c:val>
            <c:numRef>
              <c:f>[USDA_PSD_CerealsData.xlsx]calc!$D$5:$BB$5</c:f>
              <c:numCache>
                <c:formatCode>0.000</c:formatCode>
                <c:ptCount val="51"/>
                <c:pt idx="0">
                  <c:v>1.471778949674581</c:v>
                </c:pt>
                <c:pt idx="1">
                  <c:v>1.4359122857226536</c:v>
                </c:pt>
                <c:pt idx="2">
                  <c:v>1.5334270786067601</c:v>
                </c:pt>
                <c:pt idx="3">
                  <c:v>1.5211045660901212</c:v>
                </c:pt>
                <c:pt idx="4">
                  <c:v>1.5925584617596713</c:v>
                </c:pt>
                <c:pt idx="5">
                  <c:v>1.6336673435154938</c:v>
                </c:pt>
                <c:pt idx="6">
                  <c:v>1.8024103268332896</c:v>
                </c:pt>
                <c:pt idx="7">
                  <c:v>1.8073341258138624</c:v>
                </c:pt>
                <c:pt idx="8">
                  <c:v>1.8607194151377384</c:v>
                </c:pt>
                <c:pt idx="9">
                  <c:v>1.876181987373249</c:v>
                </c:pt>
                <c:pt idx="10">
                  <c:v>1.925614732633371</c:v>
                </c:pt>
                <c:pt idx="11">
                  <c:v>2.1032303815144981</c:v>
                </c:pt>
                <c:pt idx="12">
                  <c:v>2.0701473344188424</c:v>
                </c:pt>
                <c:pt idx="13">
                  <c:v>2.1834647197173456</c:v>
                </c:pt>
                <c:pt idx="14">
                  <c:v>2.0778842140324412</c:v>
                </c:pt>
                <c:pt idx="15">
                  <c:v>2.058476605856927</c:v>
                </c:pt>
                <c:pt idx="16">
                  <c:v>2.2366197868410755</c:v>
                </c:pt>
                <c:pt idx="17">
                  <c:v>2.1995051583740213</c:v>
                </c:pt>
                <c:pt idx="18">
                  <c:v>2.4540693290019973</c:v>
                </c:pt>
                <c:pt idx="19">
                  <c:v>2.4037095492956002</c:v>
                </c:pt>
                <c:pt idx="20">
                  <c:v>2.3557804935986133</c:v>
                </c:pt>
                <c:pt idx="21">
                  <c:v>2.4189927509974769</c:v>
                </c:pt>
                <c:pt idx="22">
                  <c:v>2.5991736133590928</c:v>
                </c:pt>
                <c:pt idx="23">
                  <c:v>2.4927192555182387</c:v>
                </c:pt>
                <c:pt idx="24">
                  <c:v>2.7792851130641361</c:v>
                </c:pt>
                <c:pt idx="25">
                  <c:v>2.7989243420222087</c:v>
                </c:pt>
                <c:pt idx="26">
                  <c:v>2.8636850653491948</c:v>
                </c:pt>
                <c:pt idx="27">
                  <c:v>2.8441110748064253</c:v>
                </c:pt>
                <c:pt idx="28">
                  <c:v>2.6962868054589433</c:v>
                </c:pt>
                <c:pt idx="29">
                  <c:v>2.8888602304141369</c:v>
                </c:pt>
                <c:pt idx="30">
                  <c:v>3.089458367510777</c:v>
                </c:pt>
                <c:pt idx="31">
                  <c:v>2.9869392892235336</c:v>
                </c:pt>
                <c:pt idx="32">
                  <c:v>3.1279369662455432</c:v>
                </c:pt>
                <c:pt idx="33">
                  <c:v>3.0150065884248543</c:v>
                </c:pt>
                <c:pt idx="34">
                  <c:v>3.1730301114268706</c:v>
                </c:pt>
                <c:pt idx="35">
                  <c:v>3.0463989844220269</c:v>
                </c:pt>
                <c:pt idx="36">
                  <c:v>3.2780763103178248</c:v>
                </c:pt>
                <c:pt idx="37">
                  <c:v>3.3831061264079993</c:v>
                </c:pt>
                <c:pt idx="38">
                  <c:v>3.3911073376894465</c:v>
                </c:pt>
                <c:pt idx="39">
                  <c:v>3.4895090386295844</c:v>
                </c:pt>
                <c:pt idx="40">
                  <c:v>3.4436917720051921</c:v>
                </c:pt>
                <c:pt idx="41">
                  <c:v>3.4979804916229202</c:v>
                </c:pt>
                <c:pt idx="42">
                  <c:v>3.4503200013853981</c:v>
                </c:pt>
                <c:pt idx="43">
                  <c:v>3.4722548268693227</c:v>
                </c:pt>
                <c:pt idx="44">
                  <c:v>3.8366752139663172</c:v>
                </c:pt>
                <c:pt idx="45">
                  <c:v>3.7412671450809194</c:v>
                </c:pt>
                <c:pt idx="46">
                  <c:v>3.7194539586759485</c:v>
                </c:pt>
                <c:pt idx="47">
                  <c:v>3.7942317169855833</c:v>
                </c:pt>
                <c:pt idx="48">
                  <c:v>4.0115382525088545</c:v>
                </c:pt>
                <c:pt idx="49">
                  <c:v>4.0597241290081438</c:v>
                </c:pt>
                <c:pt idx="50">
                  <c:v>3.9572313571802402</c:v>
                </c:pt>
              </c:numCache>
            </c:numRef>
          </c:val>
        </c:ser>
        <c:ser>
          <c:idx val="4"/>
          <c:order val="1"/>
          <c:tx>
            <c:strRef>
              <c:f>[USDA_PSD_CerealsData.xlsx]calc!$C$6</c:f>
              <c:strCache>
                <c:ptCount val="1"/>
                <c:pt idx="0">
                  <c:v>World</c:v>
                </c:pt>
              </c:strCache>
            </c:strRef>
          </c:tx>
          <c:marker>
            <c:symbol val="none"/>
          </c:marker>
          <c:cat>
            <c:strRef>
              <c:f>[USDA_PSD_CerealsData.xlsx]calc!$D$1:$BB$1</c:f>
              <c:strCache>
                <c:ptCount val="51"/>
                <c:pt idx="0">
                  <c:v>1960/1961</c:v>
                </c:pt>
                <c:pt idx="1">
                  <c:v>1961/1962</c:v>
                </c:pt>
                <c:pt idx="2">
                  <c:v>1962/1963</c:v>
                </c:pt>
                <c:pt idx="3">
                  <c:v>1963/1964</c:v>
                </c:pt>
                <c:pt idx="4">
                  <c:v>1964/1965</c:v>
                </c:pt>
                <c:pt idx="5">
                  <c:v>1965/1966</c:v>
                </c:pt>
                <c:pt idx="6">
                  <c:v>1966/1967</c:v>
                </c:pt>
                <c:pt idx="7">
                  <c:v>1967/1968</c:v>
                </c:pt>
                <c:pt idx="8">
                  <c:v>1968/1969</c:v>
                </c:pt>
                <c:pt idx="9">
                  <c:v>1969/1970</c:v>
                </c:pt>
                <c:pt idx="10">
                  <c:v>1970/1971</c:v>
                </c:pt>
                <c:pt idx="11">
                  <c:v>1971/1972</c:v>
                </c:pt>
                <c:pt idx="12">
                  <c:v>1972/1973</c:v>
                </c:pt>
                <c:pt idx="13">
                  <c:v>1973/1974</c:v>
                </c:pt>
                <c:pt idx="14">
                  <c:v>1974/1975</c:v>
                </c:pt>
                <c:pt idx="15">
                  <c:v>1975/1976</c:v>
                </c:pt>
                <c:pt idx="16">
                  <c:v>1976/1977</c:v>
                </c:pt>
                <c:pt idx="17">
                  <c:v>1977/1978</c:v>
                </c:pt>
                <c:pt idx="18">
                  <c:v>1978/1979</c:v>
                </c:pt>
                <c:pt idx="19">
                  <c:v>1979/1980</c:v>
                </c:pt>
                <c:pt idx="20">
                  <c:v>1980/1981</c:v>
                </c:pt>
                <c:pt idx="21">
                  <c:v>1981/1982</c:v>
                </c:pt>
                <c:pt idx="22">
                  <c:v>1982/1983</c:v>
                </c:pt>
                <c:pt idx="23">
                  <c:v>1983/1984</c:v>
                </c:pt>
                <c:pt idx="24">
                  <c:v>1984/1985</c:v>
                </c:pt>
                <c:pt idx="25">
                  <c:v>1985/1986</c:v>
                </c:pt>
                <c:pt idx="26">
                  <c:v>1986/1987</c:v>
                </c:pt>
                <c:pt idx="27">
                  <c:v>1987/1988</c:v>
                </c:pt>
                <c:pt idx="28">
                  <c:v>1988/1989</c:v>
                </c:pt>
                <c:pt idx="29">
                  <c:v>1989/1990</c:v>
                </c:pt>
                <c:pt idx="30">
                  <c:v>1990/1991</c:v>
                </c:pt>
                <c:pt idx="31">
                  <c:v>1991/1992</c:v>
                </c:pt>
                <c:pt idx="32">
                  <c:v>1992/1993</c:v>
                </c:pt>
                <c:pt idx="33">
                  <c:v>1993/1994</c:v>
                </c:pt>
                <c:pt idx="34">
                  <c:v>1994/1995</c:v>
                </c:pt>
                <c:pt idx="35">
                  <c:v>1995/1996</c:v>
                </c:pt>
                <c:pt idx="36">
                  <c:v>1996/1997</c:v>
                </c:pt>
                <c:pt idx="37">
                  <c:v>1997/1998</c:v>
                </c:pt>
                <c:pt idx="38">
                  <c:v>1998/1999</c:v>
                </c:pt>
                <c:pt idx="39">
                  <c:v>1999/2000</c:v>
                </c:pt>
                <c:pt idx="40">
                  <c:v>2000/2001</c:v>
                </c:pt>
                <c:pt idx="41">
                  <c:v>2001/2002</c:v>
                </c:pt>
                <c:pt idx="42">
                  <c:v>2002/2003</c:v>
                </c:pt>
                <c:pt idx="43">
                  <c:v>2003/2004</c:v>
                </c:pt>
                <c:pt idx="44">
                  <c:v>2004/2005</c:v>
                </c:pt>
                <c:pt idx="45">
                  <c:v>2005/2006</c:v>
                </c:pt>
                <c:pt idx="46">
                  <c:v>2006/2007</c:v>
                </c:pt>
                <c:pt idx="47">
                  <c:v>2007/2008</c:v>
                </c:pt>
                <c:pt idx="48">
                  <c:v>2008/2009</c:v>
                </c:pt>
                <c:pt idx="49">
                  <c:v>2009/2010</c:v>
                </c:pt>
                <c:pt idx="50">
                  <c:v>2010/2011</c:v>
                </c:pt>
              </c:strCache>
            </c:strRef>
          </c:cat>
          <c:val>
            <c:numRef>
              <c:f>[USDA_PSD_CerealsData.xlsx]calc!$D$6:$BB$6</c:f>
              <c:numCache>
                <c:formatCode>0.000</c:formatCode>
                <c:ptCount val="51"/>
                <c:pt idx="0">
                  <c:v>1.2898052960965238</c:v>
                </c:pt>
                <c:pt idx="1">
                  <c:v>1.2595715451534928</c:v>
                </c:pt>
                <c:pt idx="2">
                  <c:v>1.3266396485776488</c:v>
                </c:pt>
                <c:pt idx="3">
                  <c:v>1.3230306965925398</c:v>
                </c:pt>
                <c:pt idx="4">
                  <c:v>1.3799539195068522</c:v>
                </c:pt>
                <c:pt idx="5">
                  <c:v>1.3861074676996261</c:v>
                </c:pt>
                <c:pt idx="6">
                  <c:v>1.5095916394441538</c:v>
                </c:pt>
                <c:pt idx="7">
                  <c:v>1.5247262783324262</c:v>
                </c:pt>
                <c:pt idx="8">
                  <c:v>1.5704194563525755</c:v>
                </c:pt>
                <c:pt idx="9">
                  <c:v>1.5825249077449561</c:v>
                </c:pt>
                <c:pt idx="10">
                  <c:v>1.6273757260315325</c:v>
                </c:pt>
                <c:pt idx="11">
                  <c:v>1.7519372000446425</c:v>
                </c:pt>
                <c:pt idx="12">
                  <c:v>1.7258461580362499</c:v>
                </c:pt>
                <c:pt idx="13">
                  <c:v>1.8207506179585062</c:v>
                </c:pt>
                <c:pt idx="14">
                  <c:v>1.7429445747048866</c:v>
                </c:pt>
                <c:pt idx="15">
                  <c:v>1.7479873622606572</c:v>
                </c:pt>
                <c:pt idx="16">
                  <c:v>1.8737080973893108</c:v>
                </c:pt>
                <c:pt idx="17">
                  <c:v>1.8484533380794288</c:v>
                </c:pt>
                <c:pt idx="18">
                  <c:v>2.0271143741250612</c:v>
                </c:pt>
                <c:pt idx="19">
                  <c:v>1.984063963777515</c:v>
                </c:pt>
                <c:pt idx="20">
                  <c:v>1.9796362729753312</c:v>
                </c:pt>
                <c:pt idx="21">
                  <c:v>2.0240386585335872</c:v>
                </c:pt>
                <c:pt idx="22">
                  <c:v>2.1367826826310581</c:v>
                </c:pt>
                <c:pt idx="23">
                  <c:v>2.0741985525883067</c:v>
                </c:pt>
                <c:pt idx="24">
                  <c:v>2.2948595521815012</c:v>
                </c:pt>
                <c:pt idx="25">
                  <c:v>2.3007636574510779</c:v>
                </c:pt>
                <c:pt idx="26">
                  <c:v>2.3423167768834685</c:v>
                </c:pt>
                <c:pt idx="27">
                  <c:v>2.3329753376428775</c:v>
                </c:pt>
                <c:pt idx="28">
                  <c:v>2.2498893363811181</c:v>
                </c:pt>
                <c:pt idx="29">
                  <c:v>2.4009513925671402</c:v>
                </c:pt>
                <c:pt idx="30">
                  <c:v>2.5419591422663612</c:v>
                </c:pt>
                <c:pt idx="31">
                  <c:v>2.463107677673205</c:v>
                </c:pt>
                <c:pt idx="32">
                  <c:v>2.5680996418760569</c:v>
                </c:pt>
                <c:pt idx="33">
                  <c:v>2.4991629439829843</c:v>
                </c:pt>
                <c:pt idx="34">
                  <c:v>2.5646520130475028</c:v>
                </c:pt>
                <c:pt idx="35">
                  <c:v>2.504367712228277</c:v>
                </c:pt>
                <c:pt idx="36">
                  <c:v>2.663210924073252</c:v>
                </c:pt>
                <c:pt idx="37">
                  <c:v>2.7199682104479952</c:v>
                </c:pt>
                <c:pt idx="38">
                  <c:v>2.7330291635963291</c:v>
                </c:pt>
                <c:pt idx="39">
                  <c:v>2.7971556964424602</c:v>
                </c:pt>
                <c:pt idx="40">
                  <c:v>2.7721105188077213</c:v>
                </c:pt>
                <c:pt idx="41">
                  <c:v>2.8176356670483909</c:v>
                </c:pt>
                <c:pt idx="42">
                  <c:v>2.7893465472030012</c:v>
                </c:pt>
                <c:pt idx="43">
                  <c:v>2.8012202766140706</c:v>
                </c:pt>
                <c:pt idx="44">
                  <c:v>3.0529632529148465</c:v>
                </c:pt>
                <c:pt idx="45">
                  <c:v>2.9926124049292113</c:v>
                </c:pt>
                <c:pt idx="46">
                  <c:v>2.9781041967946993</c:v>
                </c:pt>
                <c:pt idx="47">
                  <c:v>3.0720994387269713</c:v>
                </c:pt>
                <c:pt idx="48">
                  <c:v>3.2154723797690257</c:v>
                </c:pt>
                <c:pt idx="49">
                  <c:v>3.244275186849519</c:v>
                </c:pt>
                <c:pt idx="50">
                  <c:v>3.1697954287689276</c:v>
                </c:pt>
              </c:numCache>
            </c:numRef>
          </c:val>
        </c:ser>
        <c:ser>
          <c:idx val="1"/>
          <c:order val="2"/>
          <c:tx>
            <c:strRef>
              <c:f>[USDA_PSD_CerealsData.xlsx]calc!$C$3</c:f>
              <c:strCache>
                <c:ptCount val="1"/>
                <c:pt idx="0">
                  <c:v>Southeast Asia</c:v>
                </c:pt>
              </c:strCache>
            </c:strRef>
          </c:tx>
          <c:marker>
            <c:symbol val="none"/>
          </c:marker>
          <c:cat>
            <c:strRef>
              <c:f>[USDA_PSD_CerealsData.xlsx]calc!$D$1:$BB$1</c:f>
              <c:strCache>
                <c:ptCount val="51"/>
                <c:pt idx="0">
                  <c:v>1960/1961</c:v>
                </c:pt>
                <c:pt idx="1">
                  <c:v>1961/1962</c:v>
                </c:pt>
                <c:pt idx="2">
                  <c:v>1962/1963</c:v>
                </c:pt>
                <c:pt idx="3">
                  <c:v>1963/1964</c:v>
                </c:pt>
                <c:pt idx="4">
                  <c:v>1964/1965</c:v>
                </c:pt>
                <c:pt idx="5">
                  <c:v>1965/1966</c:v>
                </c:pt>
                <c:pt idx="6">
                  <c:v>1966/1967</c:v>
                </c:pt>
                <c:pt idx="7">
                  <c:v>1967/1968</c:v>
                </c:pt>
                <c:pt idx="8">
                  <c:v>1968/1969</c:v>
                </c:pt>
                <c:pt idx="9">
                  <c:v>1969/1970</c:v>
                </c:pt>
                <c:pt idx="10">
                  <c:v>1970/1971</c:v>
                </c:pt>
                <c:pt idx="11">
                  <c:v>1971/1972</c:v>
                </c:pt>
                <c:pt idx="12">
                  <c:v>1972/1973</c:v>
                </c:pt>
                <c:pt idx="13">
                  <c:v>1973/1974</c:v>
                </c:pt>
                <c:pt idx="14">
                  <c:v>1974/1975</c:v>
                </c:pt>
                <c:pt idx="15">
                  <c:v>1975/1976</c:v>
                </c:pt>
                <c:pt idx="16">
                  <c:v>1976/1977</c:v>
                </c:pt>
                <c:pt idx="17">
                  <c:v>1977/1978</c:v>
                </c:pt>
                <c:pt idx="18">
                  <c:v>1978/1979</c:v>
                </c:pt>
                <c:pt idx="19">
                  <c:v>1979/1980</c:v>
                </c:pt>
                <c:pt idx="20">
                  <c:v>1980/1981</c:v>
                </c:pt>
                <c:pt idx="21">
                  <c:v>1981/1982</c:v>
                </c:pt>
                <c:pt idx="22">
                  <c:v>1982/1983</c:v>
                </c:pt>
                <c:pt idx="23">
                  <c:v>1983/1984</c:v>
                </c:pt>
                <c:pt idx="24">
                  <c:v>1984/1985</c:v>
                </c:pt>
                <c:pt idx="25">
                  <c:v>1985/1986</c:v>
                </c:pt>
                <c:pt idx="26">
                  <c:v>1986/1987</c:v>
                </c:pt>
                <c:pt idx="27">
                  <c:v>1987/1988</c:v>
                </c:pt>
                <c:pt idx="28">
                  <c:v>1988/1989</c:v>
                </c:pt>
                <c:pt idx="29">
                  <c:v>1989/1990</c:v>
                </c:pt>
                <c:pt idx="30">
                  <c:v>1990/1991</c:v>
                </c:pt>
                <c:pt idx="31">
                  <c:v>1991/1992</c:v>
                </c:pt>
                <c:pt idx="32">
                  <c:v>1992/1993</c:v>
                </c:pt>
                <c:pt idx="33">
                  <c:v>1993/1994</c:v>
                </c:pt>
                <c:pt idx="34">
                  <c:v>1994/1995</c:v>
                </c:pt>
                <c:pt idx="35">
                  <c:v>1995/1996</c:v>
                </c:pt>
                <c:pt idx="36">
                  <c:v>1996/1997</c:v>
                </c:pt>
                <c:pt idx="37">
                  <c:v>1997/1998</c:v>
                </c:pt>
                <c:pt idx="38">
                  <c:v>1998/1999</c:v>
                </c:pt>
                <c:pt idx="39">
                  <c:v>1999/2000</c:v>
                </c:pt>
                <c:pt idx="40">
                  <c:v>2000/2001</c:v>
                </c:pt>
                <c:pt idx="41">
                  <c:v>2001/2002</c:v>
                </c:pt>
                <c:pt idx="42">
                  <c:v>2002/2003</c:v>
                </c:pt>
                <c:pt idx="43">
                  <c:v>2003/2004</c:v>
                </c:pt>
                <c:pt idx="44">
                  <c:v>2004/2005</c:v>
                </c:pt>
                <c:pt idx="45">
                  <c:v>2005/2006</c:v>
                </c:pt>
                <c:pt idx="46">
                  <c:v>2006/2007</c:v>
                </c:pt>
                <c:pt idx="47">
                  <c:v>2007/2008</c:v>
                </c:pt>
                <c:pt idx="48">
                  <c:v>2008/2009</c:v>
                </c:pt>
                <c:pt idx="49">
                  <c:v>2009/2010</c:v>
                </c:pt>
                <c:pt idx="50">
                  <c:v>2010/2011</c:v>
                </c:pt>
              </c:strCache>
            </c:strRef>
          </c:cat>
          <c:val>
            <c:numRef>
              <c:f>[USDA_PSD_CerealsData.xlsx]calc!$D$3:$BB$3</c:f>
              <c:numCache>
                <c:formatCode>0.000</c:formatCode>
                <c:ptCount val="51"/>
                <c:pt idx="0">
                  <c:v>1.0868130549556041</c:v>
                </c:pt>
                <c:pt idx="1">
                  <c:v>1.06454878375562</c:v>
                </c:pt>
                <c:pt idx="2">
                  <c:v>1.1054323912675579</c:v>
                </c:pt>
                <c:pt idx="3">
                  <c:v>1.1016885553470919</c:v>
                </c:pt>
                <c:pt idx="4">
                  <c:v>1.1133983979879143</c:v>
                </c:pt>
                <c:pt idx="5">
                  <c:v>1.1110235998987381</c:v>
                </c:pt>
                <c:pt idx="6">
                  <c:v>1.0700777167714399</c:v>
                </c:pt>
                <c:pt idx="7">
                  <c:v>1.1016321104290998</c:v>
                </c:pt>
                <c:pt idx="8">
                  <c:v>1.1320506628025562</c:v>
                </c:pt>
                <c:pt idx="9">
                  <c:v>1.2201228920228444</c:v>
                </c:pt>
                <c:pt idx="10">
                  <c:v>1.2760247792276258</c:v>
                </c:pt>
                <c:pt idx="11">
                  <c:v>1.2777748581038455</c:v>
                </c:pt>
                <c:pt idx="12">
                  <c:v>1.2354817238892895</c:v>
                </c:pt>
                <c:pt idx="13">
                  <c:v>1.3180653833472824</c:v>
                </c:pt>
                <c:pt idx="14">
                  <c:v>1.3109846358021524</c:v>
                </c:pt>
                <c:pt idx="15">
                  <c:v>1.3268007691169945</c:v>
                </c:pt>
                <c:pt idx="16">
                  <c:v>1.3694458932518689</c:v>
                </c:pt>
                <c:pt idx="17">
                  <c:v>1.2950689097535661</c:v>
                </c:pt>
                <c:pt idx="18">
                  <c:v>1.4099358447113013</c:v>
                </c:pt>
                <c:pt idx="19">
                  <c:v>1.4505057803468209</c:v>
                </c:pt>
                <c:pt idx="20">
                  <c:v>1.5476397203308498</c:v>
                </c:pt>
                <c:pt idx="21">
                  <c:v>1.6196185286103557</c:v>
                </c:pt>
                <c:pt idx="22">
                  <c:v>1.6599171328916891</c:v>
                </c:pt>
                <c:pt idx="23">
                  <c:v>1.7329876576037584</c:v>
                </c:pt>
                <c:pt idx="24">
                  <c:v>1.7725398022085239</c:v>
                </c:pt>
                <c:pt idx="25">
                  <c:v>1.7905208106341237</c:v>
                </c:pt>
                <c:pt idx="26">
                  <c:v>1.7357404041952225</c:v>
                </c:pt>
                <c:pt idx="27">
                  <c:v>1.7900277258075425</c:v>
                </c:pt>
                <c:pt idx="28">
                  <c:v>1.8647709590092301</c:v>
                </c:pt>
                <c:pt idx="29">
                  <c:v>1.8942981422357461</c:v>
                </c:pt>
                <c:pt idx="30">
                  <c:v>1.8860170417303936</c:v>
                </c:pt>
                <c:pt idx="31">
                  <c:v>1.9711488589211621</c:v>
                </c:pt>
                <c:pt idx="32">
                  <c:v>1.9748400669786632</c:v>
                </c:pt>
                <c:pt idx="33">
                  <c:v>2.0061867266591675</c:v>
                </c:pt>
                <c:pt idx="34">
                  <c:v>2.0413183910180988</c:v>
                </c:pt>
                <c:pt idx="35">
                  <c:v>2.0925142392188767</c:v>
                </c:pt>
                <c:pt idx="36">
                  <c:v>2.0795810654791356</c:v>
                </c:pt>
                <c:pt idx="37">
                  <c:v>2.0594441270100377</c:v>
                </c:pt>
                <c:pt idx="38">
                  <c:v>2.1090873055197701</c:v>
                </c:pt>
                <c:pt idx="39">
                  <c:v>2.1631964205114169</c:v>
                </c:pt>
                <c:pt idx="40">
                  <c:v>2.2359873242226191</c:v>
                </c:pt>
                <c:pt idx="41">
                  <c:v>2.236761650923059</c:v>
                </c:pt>
                <c:pt idx="42">
                  <c:v>2.2561776175266015</c:v>
                </c:pt>
                <c:pt idx="43">
                  <c:v>2.3094868997722533</c:v>
                </c:pt>
                <c:pt idx="44">
                  <c:v>2.3250799486796501</c:v>
                </c:pt>
                <c:pt idx="45">
                  <c:v>2.3775293671845401</c:v>
                </c:pt>
                <c:pt idx="46">
                  <c:v>2.4049972800090051</c:v>
                </c:pt>
                <c:pt idx="47">
                  <c:v>2.5000822714225652</c:v>
                </c:pt>
                <c:pt idx="48">
                  <c:v>2.538540127342054</c:v>
                </c:pt>
                <c:pt idx="49">
                  <c:v>2.4996518105849583</c:v>
                </c:pt>
                <c:pt idx="50">
                  <c:v>2.5504248577806612</c:v>
                </c:pt>
              </c:numCache>
            </c:numRef>
          </c:val>
        </c:ser>
        <c:ser>
          <c:idx val="0"/>
          <c:order val="3"/>
          <c:tx>
            <c:strRef>
              <c:f>[USDA_PSD_CerealsData.xlsx]calc!$C$2</c:f>
              <c:strCache>
                <c:ptCount val="1"/>
                <c:pt idx="0">
                  <c:v>South Asia</c:v>
                </c:pt>
              </c:strCache>
            </c:strRef>
          </c:tx>
          <c:marker>
            <c:symbol val="none"/>
          </c:marker>
          <c:cat>
            <c:strRef>
              <c:f>[USDA_PSD_CerealsData.xlsx]calc!$D$1:$BB$1</c:f>
              <c:strCache>
                <c:ptCount val="51"/>
                <c:pt idx="0">
                  <c:v>1960/1961</c:v>
                </c:pt>
                <c:pt idx="1">
                  <c:v>1961/1962</c:v>
                </c:pt>
                <c:pt idx="2">
                  <c:v>1962/1963</c:v>
                </c:pt>
                <c:pt idx="3">
                  <c:v>1963/1964</c:v>
                </c:pt>
                <c:pt idx="4">
                  <c:v>1964/1965</c:v>
                </c:pt>
                <c:pt idx="5">
                  <c:v>1965/1966</c:v>
                </c:pt>
                <c:pt idx="6">
                  <c:v>1966/1967</c:v>
                </c:pt>
                <c:pt idx="7">
                  <c:v>1967/1968</c:v>
                </c:pt>
                <c:pt idx="8">
                  <c:v>1968/1969</c:v>
                </c:pt>
                <c:pt idx="9">
                  <c:v>1969/1970</c:v>
                </c:pt>
                <c:pt idx="10">
                  <c:v>1970/1971</c:v>
                </c:pt>
                <c:pt idx="11">
                  <c:v>1971/1972</c:v>
                </c:pt>
                <c:pt idx="12">
                  <c:v>1972/1973</c:v>
                </c:pt>
                <c:pt idx="13">
                  <c:v>1973/1974</c:v>
                </c:pt>
                <c:pt idx="14">
                  <c:v>1974/1975</c:v>
                </c:pt>
                <c:pt idx="15">
                  <c:v>1975/1976</c:v>
                </c:pt>
                <c:pt idx="16">
                  <c:v>1976/1977</c:v>
                </c:pt>
                <c:pt idx="17">
                  <c:v>1977/1978</c:v>
                </c:pt>
                <c:pt idx="18">
                  <c:v>1978/1979</c:v>
                </c:pt>
                <c:pt idx="19">
                  <c:v>1979/1980</c:v>
                </c:pt>
                <c:pt idx="20">
                  <c:v>1980/1981</c:v>
                </c:pt>
                <c:pt idx="21">
                  <c:v>1981/1982</c:v>
                </c:pt>
                <c:pt idx="22">
                  <c:v>1982/1983</c:v>
                </c:pt>
                <c:pt idx="23">
                  <c:v>1983/1984</c:v>
                </c:pt>
                <c:pt idx="24">
                  <c:v>1984/1985</c:v>
                </c:pt>
                <c:pt idx="25">
                  <c:v>1985/1986</c:v>
                </c:pt>
                <c:pt idx="26">
                  <c:v>1986/1987</c:v>
                </c:pt>
                <c:pt idx="27">
                  <c:v>1987/1988</c:v>
                </c:pt>
                <c:pt idx="28">
                  <c:v>1988/1989</c:v>
                </c:pt>
                <c:pt idx="29">
                  <c:v>1989/1990</c:v>
                </c:pt>
                <c:pt idx="30">
                  <c:v>1990/1991</c:v>
                </c:pt>
                <c:pt idx="31">
                  <c:v>1991/1992</c:v>
                </c:pt>
                <c:pt idx="32">
                  <c:v>1992/1993</c:v>
                </c:pt>
                <c:pt idx="33">
                  <c:v>1993/1994</c:v>
                </c:pt>
                <c:pt idx="34">
                  <c:v>1994/1995</c:v>
                </c:pt>
                <c:pt idx="35">
                  <c:v>1995/1996</c:v>
                </c:pt>
                <c:pt idx="36">
                  <c:v>1996/1997</c:v>
                </c:pt>
                <c:pt idx="37">
                  <c:v>1997/1998</c:v>
                </c:pt>
                <c:pt idx="38">
                  <c:v>1998/1999</c:v>
                </c:pt>
                <c:pt idx="39">
                  <c:v>1999/2000</c:v>
                </c:pt>
                <c:pt idx="40">
                  <c:v>2000/2001</c:v>
                </c:pt>
                <c:pt idx="41">
                  <c:v>2001/2002</c:v>
                </c:pt>
                <c:pt idx="42">
                  <c:v>2002/2003</c:v>
                </c:pt>
                <c:pt idx="43">
                  <c:v>2003/2004</c:v>
                </c:pt>
                <c:pt idx="44">
                  <c:v>2004/2005</c:v>
                </c:pt>
                <c:pt idx="45">
                  <c:v>2005/2006</c:v>
                </c:pt>
                <c:pt idx="46">
                  <c:v>2006/2007</c:v>
                </c:pt>
                <c:pt idx="47">
                  <c:v>2007/2008</c:v>
                </c:pt>
                <c:pt idx="48">
                  <c:v>2008/2009</c:v>
                </c:pt>
                <c:pt idx="49">
                  <c:v>2009/2010</c:v>
                </c:pt>
                <c:pt idx="50">
                  <c:v>2010/2011</c:v>
                </c:pt>
              </c:strCache>
            </c:strRef>
          </c:cat>
          <c:val>
            <c:numRef>
              <c:f>[USDA_PSD_CerealsData.xlsx]calc!$D$2:$BB$2</c:f>
              <c:numCache>
                <c:formatCode>0.000</c:formatCode>
                <c:ptCount val="51"/>
                <c:pt idx="0">
                  <c:v>0.79018290989865225</c:v>
                </c:pt>
                <c:pt idx="1">
                  <c:v>0.80562966332234165</c:v>
                </c:pt>
                <c:pt idx="2">
                  <c:v>0.79616090888808799</c:v>
                </c:pt>
                <c:pt idx="3">
                  <c:v>0.819971557322277</c:v>
                </c:pt>
                <c:pt idx="4">
                  <c:v>0.83351822839480061</c:v>
                </c:pt>
                <c:pt idx="5">
                  <c:v>0.7579805143329611</c:v>
                </c:pt>
                <c:pt idx="6">
                  <c:v>0.75268475403357626</c:v>
                </c:pt>
                <c:pt idx="7">
                  <c:v>0.84559516916204758</c:v>
                </c:pt>
                <c:pt idx="8">
                  <c:v>0.89708745707937865</c:v>
                </c:pt>
                <c:pt idx="9">
                  <c:v>0.9162134642555505</c:v>
                </c:pt>
                <c:pt idx="10">
                  <c:v>0.96954230235783634</c:v>
                </c:pt>
                <c:pt idx="11">
                  <c:v>0.95345554860543069</c:v>
                </c:pt>
                <c:pt idx="12">
                  <c:v>0.94709474673189453</c:v>
                </c:pt>
                <c:pt idx="13">
                  <c:v>0.99971409363819841</c:v>
                </c:pt>
                <c:pt idx="14">
                  <c:v>0.94161896843922877</c:v>
                </c:pt>
                <c:pt idx="15">
                  <c:v>1.0660256962332548</c:v>
                </c:pt>
                <c:pt idx="16">
                  <c:v>1.0450010945366979</c:v>
                </c:pt>
                <c:pt idx="17">
                  <c:v>1.1240006114805481</c:v>
                </c:pt>
                <c:pt idx="18">
                  <c:v>1.148582592764344</c:v>
                </c:pt>
                <c:pt idx="19">
                  <c:v>1.0799374236874237</c:v>
                </c:pt>
                <c:pt idx="20">
                  <c:v>1.1644968345531521</c:v>
                </c:pt>
                <c:pt idx="21">
                  <c:v>1.2044839090949895</c:v>
                </c:pt>
                <c:pt idx="22">
                  <c:v>1.1790575674239123</c:v>
                </c:pt>
                <c:pt idx="23">
                  <c:v>1.3214464870606963</c:v>
                </c:pt>
                <c:pt idx="24">
                  <c:v>1.3182740662259562</c:v>
                </c:pt>
                <c:pt idx="25">
                  <c:v>1.3216692742808998</c:v>
                </c:pt>
                <c:pt idx="26">
                  <c:v>1.3513652095885142</c:v>
                </c:pt>
                <c:pt idx="27">
                  <c:v>1.3163355338826841</c:v>
                </c:pt>
                <c:pt idx="28">
                  <c:v>1.4504848618314641</c:v>
                </c:pt>
                <c:pt idx="29">
                  <c:v>1.5756546312719839</c:v>
                </c:pt>
                <c:pt idx="30">
                  <c:v>1.5522734361330681</c:v>
                </c:pt>
                <c:pt idx="31">
                  <c:v>1.5745440741257239</c:v>
                </c:pt>
                <c:pt idx="32">
                  <c:v>1.6708899440552882</c:v>
                </c:pt>
                <c:pt idx="33">
                  <c:v>1.692738727303686</c:v>
                </c:pt>
                <c:pt idx="34">
                  <c:v>1.6739090603719424</c:v>
                </c:pt>
                <c:pt idx="35">
                  <c:v>1.7374541953915899</c:v>
                </c:pt>
                <c:pt idx="36">
                  <c:v>1.7719682410859874</c:v>
                </c:pt>
                <c:pt idx="37">
                  <c:v>1.8154388654656957</c:v>
                </c:pt>
                <c:pt idx="38">
                  <c:v>1.8507683847117429</c:v>
                </c:pt>
                <c:pt idx="39">
                  <c:v>1.8959665093025533</c:v>
                </c:pt>
                <c:pt idx="40">
                  <c:v>1.9343864369077262</c:v>
                </c:pt>
                <c:pt idx="41">
                  <c:v>1.9899651900683875</c:v>
                </c:pt>
                <c:pt idx="42">
                  <c:v>1.9134141424116</c:v>
                </c:pt>
                <c:pt idx="43">
                  <c:v>1.9909077543313929</c:v>
                </c:pt>
                <c:pt idx="44">
                  <c:v>1.9914337522666159</c:v>
                </c:pt>
                <c:pt idx="45">
                  <c:v>2.0691184424012992</c:v>
                </c:pt>
                <c:pt idx="46">
                  <c:v>2.0818165644314179</c:v>
                </c:pt>
                <c:pt idx="47">
                  <c:v>2.2020458602224382</c:v>
                </c:pt>
                <c:pt idx="48">
                  <c:v>2.2186717411988592</c:v>
                </c:pt>
                <c:pt idx="49">
                  <c:v>2.2515430633368148</c:v>
                </c:pt>
                <c:pt idx="50">
                  <c:v>2.2294753945448216</c:v>
                </c:pt>
              </c:numCache>
            </c:numRef>
          </c:val>
        </c:ser>
        <c:ser>
          <c:idx val="2"/>
          <c:order val="4"/>
          <c:tx>
            <c:strRef>
              <c:f>[USDA_PSD_CerealsData.xlsx]calc!$C$4</c:f>
              <c:strCache>
                <c:ptCount val="1"/>
                <c:pt idx="0">
                  <c:v>Sub-Saharan Africa</c:v>
                </c:pt>
              </c:strCache>
            </c:strRef>
          </c:tx>
          <c:marker>
            <c:symbol val="none"/>
          </c:marker>
          <c:cat>
            <c:strRef>
              <c:f>[USDA_PSD_CerealsData.xlsx]calc!$D$1:$BB$1</c:f>
              <c:strCache>
                <c:ptCount val="51"/>
                <c:pt idx="0">
                  <c:v>1960/1961</c:v>
                </c:pt>
                <c:pt idx="1">
                  <c:v>1961/1962</c:v>
                </c:pt>
                <c:pt idx="2">
                  <c:v>1962/1963</c:v>
                </c:pt>
                <c:pt idx="3">
                  <c:v>1963/1964</c:v>
                </c:pt>
                <c:pt idx="4">
                  <c:v>1964/1965</c:v>
                </c:pt>
                <c:pt idx="5">
                  <c:v>1965/1966</c:v>
                </c:pt>
                <c:pt idx="6">
                  <c:v>1966/1967</c:v>
                </c:pt>
                <c:pt idx="7">
                  <c:v>1967/1968</c:v>
                </c:pt>
                <c:pt idx="8">
                  <c:v>1968/1969</c:v>
                </c:pt>
                <c:pt idx="9">
                  <c:v>1969/1970</c:v>
                </c:pt>
                <c:pt idx="10">
                  <c:v>1970/1971</c:v>
                </c:pt>
                <c:pt idx="11">
                  <c:v>1971/1972</c:v>
                </c:pt>
                <c:pt idx="12">
                  <c:v>1972/1973</c:v>
                </c:pt>
                <c:pt idx="13">
                  <c:v>1973/1974</c:v>
                </c:pt>
                <c:pt idx="14">
                  <c:v>1974/1975</c:v>
                </c:pt>
                <c:pt idx="15">
                  <c:v>1975/1976</c:v>
                </c:pt>
                <c:pt idx="16">
                  <c:v>1976/1977</c:v>
                </c:pt>
                <c:pt idx="17">
                  <c:v>1977/1978</c:v>
                </c:pt>
                <c:pt idx="18">
                  <c:v>1978/1979</c:v>
                </c:pt>
                <c:pt idx="19">
                  <c:v>1979/1980</c:v>
                </c:pt>
                <c:pt idx="20">
                  <c:v>1980/1981</c:v>
                </c:pt>
                <c:pt idx="21">
                  <c:v>1981/1982</c:v>
                </c:pt>
                <c:pt idx="22">
                  <c:v>1982/1983</c:v>
                </c:pt>
                <c:pt idx="23">
                  <c:v>1983/1984</c:v>
                </c:pt>
                <c:pt idx="24">
                  <c:v>1984/1985</c:v>
                </c:pt>
                <c:pt idx="25">
                  <c:v>1985/1986</c:v>
                </c:pt>
                <c:pt idx="26">
                  <c:v>1986/1987</c:v>
                </c:pt>
                <c:pt idx="27">
                  <c:v>1987/1988</c:v>
                </c:pt>
                <c:pt idx="28">
                  <c:v>1988/1989</c:v>
                </c:pt>
                <c:pt idx="29">
                  <c:v>1989/1990</c:v>
                </c:pt>
                <c:pt idx="30">
                  <c:v>1990/1991</c:v>
                </c:pt>
                <c:pt idx="31">
                  <c:v>1991/1992</c:v>
                </c:pt>
                <c:pt idx="32">
                  <c:v>1992/1993</c:v>
                </c:pt>
                <c:pt idx="33">
                  <c:v>1993/1994</c:v>
                </c:pt>
                <c:pt idx="34">
                  <c:v>1994/1995</c:v>
                </c:pt>
                <c:pt idx="35">
                  <c:v>1995/1996</c:v>
                </c:pt>
                <c:pt idx="36">
                  <c:v>1996/1997</c:v>
                </c:pt>
                <c:pt idx="37">
                  <c:v>1997/1998</c:v>
                </c:pt>
                <c:pt idx="38">
                  <c:v>1998/1999</c:v>
                </c:pt>
                <c:pt idx="39">
                  <c:v>1999/2000</c:v>
                </c:pt>
                <c:pt idx="40">
                  <c:v>2000/2001</c:v>
                </c:pt>
                <c:pt idx="41">
                  <c:v>2001/2002</c:v>
                </c:pt>
                <c:pt idx="42">
                  <c:v>2002/2003</c:v>
                </c:pt>
                <c:pt idx="43">
                  <c:v>2003/2004</c:v>
                </c:pt>
                <c:pt idx="44">
                  <c:v>2004/2005</c:v>
                </c:pt>
                <c:pt idx="45">
                  <c:v>2005/2006</c:v>
                </c:pt>
                <c:pt idx="46">
                  <c:v>2006/2007</c:v>
                </c:pt>
                <c:pt idx="47">
                  <c:v>2007/2008</c:v>
                </c:pt>
                <c:pt idx="48">
                  <c:v>2008/2009</c:v>
                </c:pt>
                <c:pt idx="49">
                  <c:v>2009/2010</c:v>
                </c:pt>
                <c:pt idx="50">
                  <c:v>2010/2011</c:v>
                </c:pt>
              </c:strCache>
            </c:strRef>
          </c:cat>
          <c:val>
            <c:numRef>
              <c:f>[USDA_PSD_CerealsData.xlsx]calc!$D$4:$BB$4</c:f>
              <c:numCache>
                <c:formatCode>0.000</c:formatCode>
                <c:ptCount val="51"/>
                <c:pt idx="0">
                  <c:v>0.81976606650019801</c:v>
                </c:pt>
                <c:pt idx="1">
                  <c:v>0.79977714325510163</c:v>
                </c:pt>
                <c:pt idx="2">
                  <c:v>0.8163256004739996</c:v>
                </c:pt>
                <c:pt idx="3">
                  <c:v>0.79021920120435207</c:v>
                </c:pt>
                <c:pt idx="4">
                  <c:v>0.83772531689731444</c:v>
                </c:pt>
                <c:pt idx="5">
                  <c:v>0.77133858942497202</c:v>
                </c:pt>
                <c:pt idx="6">
                  <c:v>0.88199275759903473</c:v>
                </c:pt>
                <c:pt idx="7">
                  <c:v>0.8142635724749997</c:v>
                </c:pt>
                <c:pt idx="8">
                  <c:v>0.81728496780208559</c:v>
                </c:pt>
                <c:pt idx="9">
                  <c:v>0.83278542148626167</c:v>
                </c:pt>
                <c:pt idx="10">
                  <c:v>0.87837918839537332</c:v>
                </c:pt>
                <c:pt idx="11">
                  <c:v>0.89983502238981972</c:v>
                </c:pt>
                <c:pt idx="12">
                  <c:v>0.782998007750072</c:v>
                </c:pt>
                <c:pt idx="13">
                  <c:v>0.94606460328181563</c:v>
                </c:pt>
                <c:pt idx="14">
                  <c:v>0.93860985250168882</c:v>
                </c:pt>
                <c:pt idx="15">
                  <c:v>0.87720314748705686</c:v>
                </c:pt>
                <c:pt idx="16">
                  <c:v>0.90979753827020504</c:v>
                </c:pt>
                <c:pt idx="17">
                  <c:v>0.89635289029840004</c:v>
                </c:pt>
                <c:pt idx="18">
                  <c:v>0.88224708691159193</c:v>
                </c:pt>
                <c:pt idx="19">
                  <c:v>0.94011017386813567</c:v>
                </c:pt>
                <c:pt idx="20">
                  <c:v>0.99288103610944423</c:v>
                </c:pt>
                <c:pt idx="21">
                  <c:v>0.90320499032049961</c:v>
                </c:pt>
                <c:pt idx="22">
                  <c:v>0.80838133400116852</c:v>
                </c:pt>
                <c:pt idx="23">
                  <c:v>0.75918415230944658</c:v>
                </c:pt>
                <c:pt idx="24">
                  <c:v>0.91962098285055482</c:v>
                </c:pt>
                <c:pt idx="25">
                  <c:v>0.94968890621700264</c:v>
                </c:pt>
                <c:pt idx="26">
                  <c:v>0.94714419930670291</c:v>
                </c:pt>
                <c:pt idx="27">
                  <c:v>0.97582753352571805</c:v>
                </c:pt>
                <c:pt idx="28">
                  <c:v>1.0826913279090935</c:v>
                </c:pt>
                <c:pt idx="29">
                  <c:v>1.0132966963552505</c:v>
                </c:pt>
                <c:pt idx="30">
                  <c:v>1.0356313834726072</c:v>
                </c:pt>
                <c:pt idx="31">
                  <c:v>0.94199252991843896</c:v>
                </c:pt>
                <c:pt idx="32">
                  <c:v>0.99563785656246062</c:v>
                </c:pt>
                <c:pt idx="33">
                  <c:v>1.0690377469476766</c:v>
                </c:pt>
                <c:pt idx="34">
                  <c:v>0.92723743858411012</c:v>
                </c:pt>
                <c:pt idx="35">
                  <c:v>1.0407865607500981</c:v>
                </c:pt>
                <c:pt idx="36">
                  <c:v>1.0440040816840719</c:v>
                </c:pt>
                <c:pt idx="37">
                  <c:v>0.94165588615782758</c:v>
                </c:pt>
                <c:pt idx="38">
                  <c:v>1.0403167564143174</c:v>
                </c:pt>
                <c:pt idx="39">
                  <c:v>1.0781092903310048</c:v>
                </c:pt>
                <c:pt idx="40">
                  <c:v>1.0316747967479654</c:v>
                </c:pt>
                <c:pt idx="41">
                  <c:v>1.0760498581019415</c:v>
                </c:pt>
                <c:pt idx="42">
                  <c:v>1.043564667119917</c:v>
                </c:pt>
                <c:pt idx="43">
                  <c:v>1.0936524071375209</c:v>
                </c:pt>
                <c:pt idx="44">
                  <c:v>1.1544399073232561</c:v>
                </c:pt>
                <c:pt idx="45">
                  <c:v>1.1456895620551839</c:v>
                </c:pt>
                <c:pt idx="46">
                  <c:v>1.1922512576858579</c:v>
                </c:pt>
                <c:pt idx="47">
                  <c:v>1.2316672492135616</c:v>
                </c:pt>
                <c:pt idx="48">
                  <c:v>1.2877189376812601</c:v>
                </c:pt>
                <c:pt idx="49">
                  <c:v>1.2835780590717301</c:v>
                </c:pt>
                <c:pt idx="50">
                  <c:v>1.3325831373866321</c:v>
                </c:pt>
              </c:numCache>
            </c:numRef>
          </c:val>
        </c:ser>
        <c:marker val="1"/>
        <c:axId val="133769856"/>
        <c:axId val="138146560"/>
      </c:lineChart>
      <c:catAx>
        <c:axId val="133769856"/>
        <c:scaling>
          <c:orientation val="minMax"/>
        </c:scaling>
        <c:axPos val="b"/>
        <c:majorGridlines>
          <c:spPr>
            <a:ln>
              <a:solidFill>
                <a:schemeClr val="bg1">
                  <a:lumMod val="85000"/>
                  <a:alpha val="50000"/>
                </a:schemeClr>
              </a:solidFill>
            </a:ln>
          </c:spPr>
        </c:majorGridlines>
        <c:minorGridlines>
          <c:spPr>
            <a:ln>
              <a:noFill/>
            </a:ln>
          </c:spPr>
        </c:minorGridlines>
        <c:tickLblPos val="nextTo"/>
        <c:txPr>
          <a:bodyPr rot="-2700000" vert="horz"/>
          <a:lstStyle/>
          <a:p>
            <a:pPr>
              <a:defRPr sz="1400"/>
            </a:pPr>
            <a:endParaRPr lang="en-US"/>
          </a:p>
        </c:txPr>
        <c:crossAx val="138146560"/>
        <c:crosses val="autoZero"/>
        <c:auto val="1"/>
        <c:lblAlgn val="ctr"/>
        <c:lblOffset val="0"/>
        <c:tickLblSkip val="5"/>
      </c:catAx>
      <c:valAx>
        <c:axId val="138146560"/>
        <c:scaling>
          <c:orientation val="minMax"/>
        </c:scaling>
        <c:axPos val="l"/>
        <c:majorGridlines>
          <c:spPr>
            <a:ln>
              <a:solidFill>
                <a:schemeClr val="bg1">
                  <a:lumMod val="65000"/>
                  <a:alpha val="50000"/>
                </a:schemeClr>
              </a:solidFill>
            </a:ln>
          </c:spPr>
        </c:majorGridlines>
        <c:numFmt formatCode="0.0" sourceLinked="0"/>
        <c:tickLblPos val="nextTo"/>
        <c:crossAx val="133769856"/>
        <c:crosses val="autoZero"/>
        <c:crossBetween val="between"/>
      </c:valAx>
    </c:plotArea>
    <c:legend>
      <c:legendPos val="r"/>
      <c:layout>
        <c:manualLayout>
          <c:xMode val="edge"/>
          <c:yMode val="edge"/>
          <c:x val="0.10246640185689972"/>
          <c:y val="6.7261575954705999E-2"/>
          <c:w val="0.27366691692575973"/>
          <c:h val="0.35368782111212682"/>
        </c:manualLayout>
      </c:layout>
      <c:spPr>
        <a:solidFill>
          <a:schemeClr val="bg1"/>
        </a:solidFill>
      </c:spPr>
    </c:legend>
    <c:plotVisOnly val="1"/>
    <c:dispBlanksAs val="gap"/>
  </c:chart>
  <c:spPr>
    <a:solidFill>
      <a:srgbClr val="FFFFFF"/>
    </a:solidFill>
  </c:spPr>
  <c:txPr>
    <a:bodyPr/>
    <a:lstStyle/>
    <a:p>
      <a:pPr>
        <a:defRPr sz="1600"/>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5138"/>
          </a:xfrm>
          <a:prstGeom prst="rect">
            <a:avLst/>
          </a:prstGeom>
        </p:spPr>
        <p:txBody>
          <a:bodyPr vert="horz" lIns="93512" tIns="46755" rIns="93512" bIns="46755"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970338" y="2"/>
            <a:ext cx="3038475" cy="465138"/>
          </a:xfrm>
          <a:prstGeom prst="rect">
            <a:avLst/>
          </a:prstGeom>
        </p:spPr>
        <p:txBody>
          <a:bodyPr vert="horz" lIns="93512" tIns="46755" rIns="93512" bIns="46755" rtlCol="0"/>
          <a:lstStyle>
            <a:lvl1pPr algn="r">
              <a:defRPr sz="1200">
                <a:latin typeface="Arial" charset="0"/>
                <a:cs typeface="+mn-cs"/>
              </a:defRPr>
            </a:lvl1pPr>
          </a:lstStyle>
          <a:p>
            <a:pPr>
              <a:defRPr/>
            </a:pPr>
            <a:fld id="{ACF3AF5F-9C27-49E2-BF61-C4A59109BA6D}" type="datetimeFigureOut">
              <a:rPr lang="en-US"/>
              <a:pPr>
                <a:defRPr/>
              </a:pPr>
              <a:t>3/28/2012</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3512" tIns="46755" rIns="93512" bIns="46755"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970338" y="8829676"/>
            <a:ext cx="3038475" cy="465138"/>
          </a:xfrm>
          <a:prstGeom prst="rect">
            <a:avLst/>
          </a:prstGeom>
        </p:spPr>
        <p:txBody>
          <a:bodyPr vert="horz" lIns="93512" tIns="46755" rIns="93512" bIns="46755" rtlCol="0" anchor="b"/>
          <a:lstStyle>
            <a:lvl1pPr algn="r">
              <a:defRPr sz="1200">
                <a:latin typeface="Arial" charset="0"/>
                <a:cs typeface="+mn-cs"/>
              </a:defRPr>
            </a:lvl1pPr>
          </a:lstStyle>
          <a:p>
            <a:pPr>
              <a:defRPr/>
            </a:pPr>
            <a:fld id="{6E1FF69F-BCA8-464B-8098-28589F9E0543}" type="slidenum">
              <a:rPr lang="en-US"/>
              <a:pPr>
                <a:defRPr/>
              </a:pPr>
              <a:t>‹#›</a:t>
            </a:fld>
            <a:endParaRPr lang="en-US"/>
          </a:p>
        </p:txBody>
      </p:sp>
    </p:spTree>
    <p:extLst>
      <p:ext uri="{BB962C8B-B14F-4D97-AF65-F5344CB8AC3E}">
        <p14:creationId xmlns="" xmlns:p14="http://schemas.microsoft.com/office/powerpoint/2010/main" val="1998828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5138"/>
          </a:xfrm>
          <a:prstGeom prst="rect">
            <a:avLst/>
          </a:prstGeom>
        </p:spPr>
        <p:txBody>
          <a:bodyPr vert="horz" lIns="93512" tIns="46755" rIns="93512" bIns="46755"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970338" y="2"/>
            <a:ext cx="3038475" cy="465138"/>
          </a:xfrm>
          <a:prstGeom prst="rect">
            <a:avLst/>
          </a:prstGeom>
        </p:spPr>
        <p:txBody>
          <a:bodyPr vert="horz" lIns="93512" tIns="46755" rIns="93512" bIns="46755" rtlCol="0"/>
          <a:lstStyle>
            <a:lvl1pPr algn="r">
              <a:defRPr sz="1200">
                <a:latin typeface="Arial" charset="0"/>
                <a:cs typeface="+mn-cs"/>
              </a:defRPr>
            </a:lvl1pPr>
          </a:lstStyle>
          <a:p>
            <a:pPr>
              <a:defRPr/>
            </a:pPr>
            <a:fld id="{49753291-27CA-4DBD-A82F-C18318E4037E}" type="datetimeFigureOut">
              <a:rPr lang="en-US"/>
              <a:pPr>
                <a:defRPr/>
              </a:pPr>
              <a:t>3/28/2012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512" tIns="46755" rIns="93512" bIns="46755" rtlCol="0" anchor="ctr"/>
          <a:lstStyle/>
          <a:p>
            <a:pPr lvl="0"/>
            <a:endParaRPr lang="en-US" noProof="0"/>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3512" tIns="46755" rIns="93512" bIns="4675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6"/>
            <a:ext cx="3038475" cy="465138"/>
          </a:xfrm>
          <a:prstGeom prst="rect">
            <a:avLst/>
          </a:prstGeom>
        </p:spPr>
        <p:txBody>
          <a:bodyPr vert="horz" lIns="93512" tIns="46755" rIns="93512" bIns="46755"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970338" y="8829676"/>
            <a:ext cx="3038475" cy="465138"/>
          </a:xfrm>
          <a:prstGeom prst="rect">
            <a:avLst/>
          </a:prstGeom>
        </p:spPr>
        <p:txBody>
          <a:bodyPr vert="horz" lIns="93512" tIns="46755" rIns="93512" bIns="46755" rtlCol="0" anchor="b"/>
          <a:lstStyle>
            <a:lvl1pPr algn="r">
              <a:defRPr sz="1200">
                <a:latin typeface="Arial" charset="0"/>
                <a:cs typeface="+mn-cs"/>
              </a:defRPr>
            </a:lvl1pPr>
          </a:lstStyle>
          <a:p>
            <a:pPr>
              <a:defRPr/>
            </a:pPr>
            <a:fld id="{B0B05668-0996-46C7-A9AB-813782AEC72F}" type="slidenum">
              <a:rPr lang="en-US"/>
              <a:pPr>
                <a:defRPr/>
              </a:pPr>
              <a:t>‹#›</a:t>
            </a:fld>
            <a:endParaRPr lang="en-US"/>
          </a:p>
        </p:txBody>
      </p:sp>
    </p:spTree>
    <p:extLst>
      <p:ext uri="{BB962C8B-B14F-4D97-AF65-F5344CB8AC3E}">
        <p14:creationId xmlns="" xmlns:p14="http://schemas.microsoft.com/office/powerpoint/2010/main" val="4074907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4E81418-EDB7-4F20-8DF8-C269843F8B09}"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latin typeface="Arial" charset="0"/>
            </a:endParaRPr>
          </a:p>
        </p:txBody>
      </p:sp>
      <p:sp>
        <p:nvSpPr>
          <p:cNvPr id="4" name="Slide Number Placeholder 3"/>
          <p:cNvSpPr>
            <a:spLocks noGrp="1"/>
          </p:cNvSpPr>
          <p:nvPr>
            <p:ph type="sldNum" sz="quarter" idx="5"/>
          </p:nvPr>
        </p:nvSpPr>
        <p:spPr/>
        <p:txBody>
          <a:bodyPr/>
          <a:lstStyle/>
          <a:p>
            <a:pPr>
              <a:defRPr/>
            </a:pPr>
            <a:fld id="{2443E9D2-1085-4077-B33C-996718D94945}"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smtClean="0">
              <a:latin typeface="Times New Roman" pitchFamily="18" charset="0"/>
            </a:endParaRPr>
          </a:p>
        </p:txBody>
      </p:sp>
      <p:sp>
        <p:nvSpPr>
          <p:cNvPr id="68612" name="Slide Number Placeholder 3"/>
          <p:cNvSpPr>
            <a:spLocks noGrp="1"/>
          </p:cNvSpPr>
          <p:nvPr>
            <p:ph type="sldNum" sz="quarter" idx="5"/>
          </p:nvPr>
        </p:nvSpPr>
        <p:spPr>
          <a:extLst/>
        </p:spPr>
        <p:txBody>
          <a:bodyPr/>
          <a:lstStyle>
            <a:lvl1pPr defTabSz="931731" eaLnBrk="0" hangingPunct="0">
              <a:defRPr sz="2400">
                <a:solidFill>
                  <a:schemeClr val="tx1"/>
                </a:solidFill>
                <a:latin typeface="Times New Roman" pitchFamily="18" charset="0"/>
                <a:ea typeface="MS PGothic" pitchFamily="34" charset="-128"/>
              </a:defRPr>
            </a:lvl1pPr>
            <a:lvl2pPr marL="742845" indent="-285709" defTabSz="931731" eaLnBrk="0" hangingPunct="0">
              <a:defRPr sz="2400">
                <a:solidFill>
                  <a:schemeClr val="tx1"/>
                </a:solidFill>
                <a:latin typeface="Times New Roman" pitchFamily="18" charset="0"/>
                <a:ea typeface="MS PGothic" pitchFamily="34" charset="-128"/>
              </a:defRPr>
            </a:lvl2pPr>
            <a:lvl3pPr marL="1142838" indent="-228567" defTabSz="931731" eaLnBrk="0" hangingPunct="0">
              <a:defRPr sz="2400">
                <a:solidFill>
                  <a:schemeClr val="tx1"/>
                </a:solidFill>
                <a:latin typeface="Times New Roman" pitchFamily="18" charset="0"/>
                <a:ea typeface="MS PGothic" pitchFamily="34" charset="-128"/>
              </a:defRPr>
            </a:lvl3pPr>
            <a:lvl4pPr marL="1599973" indent="-228567" defTabSz="931731" eaLnBrk="0" hangingPunct="0">
              <a:defRPr sz="2400">
                <a:solidFill>
                  <a:schemeClr val="tx1"/>
                </a:solidFill>
                <a:latin typeface="Times New Roman" pitchFamily="18" charset="0"/>
                <a:ea typeface="MS PGothic" pitchFamily="34" charset="-128"/>
              </a:defRPr>
            </a:lvl4pPr>
            <a:lvl5pPr marL="2057109" indent="-228567" defTabSz="931731" eaLnBrk="0" hangingPunct="0">
              <a:defRPr sz="2400">
                <a:solidFill>
                  <a:schemeClr val="tx1"/>
                </a:solidFill>
                <a:latin typeface="Times New Roman" pitchFamily="18" charset="0"/>
                <a:ea typeface="MS PGothic" pitchFamily="34" charset="-128"/>
              </a:defRPr>
            </a:lvl5pPr>
            <a:lvl6pPr marL="2514243" indent="-228567" algn="ctr" defTabSz="931731"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378" indent="-228567" algn="ctr" defTabSz="931731"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8514" indent="-228567" algn="ctr" defTabSz="931731"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5649" indent="-228567" algn="ctr" defTabSz="931731"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78E3EC3E-ED18-4FFF-8DA2-CA93FF79592F}" type="slidenum">
              <a:rPr lang="en-US" sz="1200"/>
              <a:pPr eaLnBrk="1" hangingPunct="1">
                <a:defRPr/>
              </a:pPr>
              <a:t>14</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fr-FR" smtClean="0"/>
          </a:p>
        </p:txBody>
      </p:sp>
      <p:sp>
        <p:nvSpPr>
          <p:cNvPr id="18436" name="Slide Number Placeholder 3"/>
          <p:cNvSpPr>
            <a:spLocks noGrp="1"/>
          </p:cNvSpPr>
          <p:nvPr>
            <p:ph type="sldNum" sz="quarter" idx="5"/>
          </p:nvPr>
        </p:nvSpPr>
        <p:spPr>
          <a:extLst/>
        </p:spPr>
        <p:txBody>
          <a:bodyPr/>
          <a:lstStyle>
            <a:lvl1pPr eaLnBrk="0" hangingPunct="0">
              <a:defRPr>
                <a:solidFill>
                  <a:schemeClr val="tx1"/>
                </a:solidFill>
                <a:latin typeface="Arial" pitchFamily="34" charset="0"/>
              </a:defRPr>
            </a:lvl1pPr>
            <a:lvl2pPr marL="756821" indent="-291085" eaLnBrk="0" hangingPunct="0">
              <a:defRPr>
                <a:solidFill>
                  <a:schemeClr val="tx1"/>
                </a:solidFill>
                <a:latin typeface="Arial" pitchFamily="34" charset="0"/>
              </a:defRPr>
            </a:lvl2pPr>
            <a:lvl3pPr marL="1164340" indent="-232868" eaLnBrk="0" hangingPunct="0">
              <a:defRPr>
                <a:solidFill>
                  <a:schemeClr val="tx1"/>
                </a:solidFill>
                <a:latin typeface="Arial" pitchFamily="34" charset="0"/>
              </a:defRPr>
            </a:lvl3pPr>
            <a:lvl4pPr marL="1630077" indent="-232868" eaLnBrk="0" hangingPunct="0">
              <a:defRPr>
                <a:solidFill>
                  <a:schemeClr val="tx1"/>
                </a:solidFill>
                <a:latin typeface="Arial" pitchFamily="34" charset="0"/>
              </a:defRPr>
            </a:lvl4pPr>
            <a:lvl5pPr marL="2095812" indent="-232868" eaLnBrk="0" hangingPunct="0">
              <a:defRPr>
                <a:solidFill>
                  <a:schemeClr val="tx1"/>
                </a:solidFill>
                <a:latin typeface="Arial" pitchFamily="34" charset="0"/>
              </a:defRPr>
            </a:lvl5pPr>
            <a:lvl6pPr marL="2561547" indent="-232868" eaLnBrk="0" fontAlgn="base" hangingPunct="0">
              <a:spcBef>
                <a:spcPct val="0"/>
              </a:spcBef>
              <a:spcAft>
                <a:spcPct val="0"/>
              </a:spcAft>
              <a:defRPr>
                <a:solidFill>
                  <a:schemeClr val="tx1"/>
                </a:solidFill>
                <a:latin typeface="Arial" pitchFamily="34" charset="0"/>
              </a:defRPr>
            </a:lvl6pPr>
            <a:lvl7pPr marL="3027284" indent="-232868" eaLnBrk="0" fontAlgn="base" hangingPunct="0">
              <a:spcBef>
                <a:spcPct val="0"/>
              </a:spcBef>
              <a:spcAft>
                <a:spcPct val="0"/>
              </a:spcAft>
              <a:defRPr>
                <a:solidFill>
                  <a:schemeClr val="tx1"/>
                </a:solidFill>
                <a:latin typeface="Arial" pitchFamily="34" charset="0"/>
              </a:defRPr>
            </a:lvl7pPr>
            <a:lvl8pPr marL="3493021" indent="-232868" eaLnBrk="0" fontAlgn="base" hangingPunct="0">
              <a:spcBef>
                <a:spcPct val="0"/>
              </a:spcBef>
              <a:spcAft>
                <a:spcPct val="0"/>
              </a:spcAft>
              <a:defRPr>
                <a:solidFill>
                  <a:schemeClr val="tx1"/>
                </a:solidFill>
                <a:latin typeface="Arial" pitchFamily="34" charset="0"/>
              </a:defRPr>
            </a:lvl8pPr>
            <a:lvl9pPr marL="3958757" indent="-232868" eaLnBrk="0" fontAlgn="base" hangingPunct="0">
              <a:spcBef>
                <a:spcPct val="0"/>
              </a:spcBef>
              <a:spcAft>
                <a:spcPct val="0"/>
              </a:spcAft>
              <a:defRPr>
                <a:solidFill>
                  <a:schemeClr val="tx1"/>
                </a:solidFill>
                <a:latin typeface="Arial" pitchFamily="34" charset="0"/>
              </a:defRPr>
            </a:lvl9pPr>
          </a:lstStyle>
          <a:p>
            <a:pPr eaLnBrk="1" hangingPunct="1">
              <a:defRPr/>
            </a:pPr>
            <a:fld id="{9F0DD47C-3FF2-4B87-9BDB-8C7800DA4887}" type="slidenum">
              <a:rPr lang="en-US"/>
              <a:pPr eaLnBrk="1" hangingPunct="1">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fr-FR" smtClean="0"/>
          </a:p>
        </p:txBody>
      </p:sp>
      <p:sp>
        <p:nvSpPr>
          <p:cNvPr id="17412" name="Slide Number Placeholder 3"/>
          <p:cNvSpPr>
            <a:spLocks noGrp="1"/>
          </p:cNvSpPr>
          <p:nvPr>
            <p:ph type="sldNum" sz="quarter" idx="5"/>
          </p:nvPr>
        </p:nvSpPr>
        <p:spPr>
          <a:extLst/>
        </p:spPr>
        <p:txBody>
          <a:bodyPr/>
          <a:lstStyle>
            <a:lvl1pPr eaLnBrk="0" hangingPunct="0">
              <a:defRPr>
                <a:solidFill>
                  <a:schemeClr val="tx1"/>
                </a:solidFill>
                <a:latin typeface="Arial" pitchFamily="34" charset="0"/>
              </a:defRPr>
            </a:lvl1pPr>
            <a:lvl2pPr marL="757001" indent="-291154" eaLnBrk="0" hangingPunct="0">
              <a:defRPr>
                <a:solidFill>
                  <a:schemeClr val="tx1"/>
                </a:solidFill>
                <a:latin typeface="Arial" pitchFamily="34" charset="0"/>
              </a:defRPr>
            </a:lvl2pPr>
            <a:lvl3pPr marL="1164616" indent="-232922" eaLnBrk="0" hangingPunct="0">
              <a:defRPr>
                <a:solidFill>
                  <a:schemeClr val="tx1"/>
                </a:solidFill>
                <a:latin typeface="Arial" pitchFamily="34" charset="0"/>
              </a:defRPr>
            </a:lvl3pPr>
            <a:lvl4pPr marL="1630463" indent="-232922" eaLnBrk="0" hangingPunct="0">
              <a:defRPr>
                <a:solidFill>
                  <a:schemeClr val="tx1"/>
                </a:solidFill>
                <a:latin typeface="Arial" pitchFamily="34" charset="0"/>
              </a:defRPr>
            </a:lvl4pPr>
            <a:lvl5pPr marL="2096309" indent="-232922" eaLnBrk="0" hangingPunct="0">
              <a:defRPr>
                <a:solidFill>
                  <a:schemeClr val="tx1"/>
                </a:solidFill>
                <a:latin typeface="Arial" pitchFamily="34" charset="0"/>
              </a:defRPr>
            </a:lvl5pPr>
            <a:lvl6pPr marL="2562155" indent="-232922" eaLnBrk="0" fontAlgn="base" hangingPunct="0">
              <a:spcBef>
                <a:spcPct val="0"/>
              </a:spcBef>
              <a:spcAft>
                <a:spcPct val="0"/>
              </a:spcAft>
              <a:defRPr>
                <a:solidFill>
                  <a:schemeClr val="tx1"/>
                </a:solidFill>
                <a:latin typeface="Arial" pitchFamily="34" charset="0"/>
              </a:defRPr>
            </a:lvl6pPr>
            <a:lvl7pPr marL="3028002" indent="-232922" eaLnBrk="0" fontAlgn="base" hangingPunct="0">
              <a:spcBef>
                <a:spcPct val="0"/>
              </a:spcBef>
              <a:spcAft>
                <a:spcPct val="0"/>
              </a:spcAft>
              <a:defRPr>
                <a:solidFill>
                  <a:schemeClr val="tx1"/>
                </a:solidFill>
                <a:latin typeface="Arial" pitchFamily="34" charset="0"/>
              </a:defRPr>
            </a:lvl7pPr>
            <a:lvl8pPr marL="3493849" indent="-232922" eaLnBrk="0" fontAlgn="base" hangingPunct="0">
              <a:spcBef>
                <a:spcPct val="0"/>
              </a:spcBef>
              <a:spcAft>
                <a:spcPct val="0"/>
              </a:spcAft>
              <a:defRPr>
                <a:solidFill>
                  <a:schemeClr val="tx1"/>
                </a:solidFill>
                <a:latin typeface="Arial" pitchFamily="34" charset="0"/>
              </a:defRPr>
            </a:lvl8pPr>
            <a:lvl9pPr marL="3959695" indent="-232922" eaLnBrk="0" fontAlgn="base" hangingPunct="0">
              <a:spcBef>
                <a:spcPct val="0"/>
              </a:spcBef>
              <a:spcAft>
                <a:spcPct val="0"/>
              </a:spcAft>
              <a:defRPr>
                <a:solidFill>
                  <a:schemeClr val="tx1"/>
                </a:solidFill>
                <a:latin typeface="Arial" pitchFamily="34" charset="0"/>
              </a:defRPr>
            </a:lvl9pPr>
          </a:lstStyle>
          <a:p>
            <a:pPr eaLnBrk="1" hangingPunct="1">
              <a:defRPr/>
            </a:pPr>
            <a:fld id="{B0B5DBFD-C66F-4682-87D1-AE06DF6692CB}" type="slidenum">
              <a:rPr lang="en-US"/>
              <a:pPr eaLnBrk="1" hangingPunct="1">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smtClean="0"/>
          </a:p>
        </p:txBody>
      </p:sp>
      <p:sp>
        <p:nvSpPr>
          <p:cNvPr id="4" name="Slide Number Placeholder 3"/>
          <p:cNvSpPr>
            <a:spLocks noGrp="1"/>
          </p:cNvSpPr>
          <p:nvPr>
            <p:ph type="sldNum" sz="quarter" idx="5"/>
          </p:nvPr>
        </p:nvSpPr>
        <p:spPr/>
        <p:txBody>
          <a:bodyPr/>
          <a:lstStyle/>
          <a:p>
            <a:pPr>
              <a:defRPr/>
            </a:pPr>
            <a:fld id="{A37D24CB-8AC1-4B7F-B62F-FBFD783BE8C1}" type="slidenum">
              <a:rPr lang="en-US" smtClean="0"/>
              <a:pPr>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smtClean="0"/>
          </a:p>
        </p:txBody>
      </p:sp>
      <p:sp>
        <p:nvSpPr>
          <p:cNvPr id="4" name="Slide Number Placeholder 3"/>
          <p:cNvSpPr>
            <a:spLocks noGrp="1"/>
          </p:cNvSpPr>
          <p:nvPr>
            <p:ph type="sldNum" sz="quarter" idx="5"/>
          </p:nvPr>
        </p:nvSpPr>
        <p:spPr/>
        <p:txBody>
          <a:bodyPr/>
          <a:lstStyle/>
          <a:p>
            <a:pPr>
              <a:defRPr/>
            </a:pPr>
            <a:fld id="{A84BCE04-D6D1-4E2E-B0DC-4306F11C9E3B}" type="slidenum">
              <a:rPr lang="en-US" smtClean="0"/>
              <a:pPr>
                <a:defRPr/>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Slide is courtesy of Prabhu Pingali,  Greg Traxler and Tuu-Van Nguyen (2011), “Changing Trends in the Demand and Supply of Aid for Agriculture Development and the Quest for Coordination.”  Presentation at the Annual Meetings of the AAEA, July 24–26, 2011.</a:t>
            </a:r>
          </a:p>
        </p:txBody>
      </p:sp>
      <p:sp>
        <p:nvSpPr>
          <p:cNvPr id="4" name="Slide Number Placeholder 3"/>
          <p:cNvSpPr>
            <a:spLocks noGrp="1"/>
          </p:cNvSpPr>
          <p:nvPr>
            <p:ph type="sldNum" sz="quarter" idx="5"/>
          </p:nvPr>
        </p:nvSpPr>
        <p:spPr/>
        <p:txBody>
          <a:bodyPr/>
          <a:lstStyle/>
          <a:p>
            <a:pPr>
              <a:defRPr/>
            </a:pPr>
            <a:fld id="{C5779D01-6CB2-4893-BE86-583E09782869}" type="slidenum">
              <a:rPr lang="en-US" smtClean="0"/>
              <a:pPr>
                <a:defRPr/>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smtClean="0"/>
          </a:p>
        </p:txBody>
      </p:sp>
      <p:sp>
        <p:nvSpPr>
          <p:cNvPr id="53252" name="Slide Number Placeholder 3"/>
          <p:cNvSpPr>
            <a:spLocks noGrp="1"/>
          </p:cNvSpPr>
          <p:nvPr>
            <p:ph type="sldNum" sz="quarter" idx="5"/>
          </p:nvPr>
        </p:nvSpPr>
        <p:spPr/>
        <p:txBody>
          <a:bodyPr/>
          <a:lstStyle/>
          <a:p>
            <a:pPr>
              <a:defRPr/>
            </a:pPr>
            <a:fld id="{D44DFAB2-3FEE-41AA-B695-1645D3FE41D4}" type="slidenum">
              <a:rPr lang="en-US" smtClean="0"/>
              <a:pPr>
                <a:defRPr/>
              </a:pPr>
              <a:t>20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93A7689-2CA0-4FB6-9074-DB5611B87F09}" type="slidenum">
              <a:rPr lang="en-US" smtClean="0"/>
              <a:pPr>
                <a:defRPr/>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EB1DD1D-0122-42CC-A570-E04C5763B7DB}"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74D5B96-917F-472F-B646-80E3F394DF93}" type="slidenum">
              <a:rPr lang="en-US" smtClean="0"/>
              <a:pPr>
                <a:defRPr/>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8E35C53-C70F-456D-A5E3-15DD7F28B700}" type="slidenum">
              <a:rPr lang="en-US" smtClean="0"/>
              <a:pPr>
                <a:defRPr/>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C18881-FEAD-416B-B71D-66E9331E73FE}" type="slidenum">
              <a:rPr lang="en-US" smtClean="0"/>
              <a:pPr/>
              <a:t>9</a:t>
            </a:fld>
            <a:endParaRPr lang="en-US"/>
          </a:p>
        </p:txBody>
      </p:sp>
    </p:spTree>
    <p:extLst>
      <p:ext uri="{BB962C8B-B14F-4D97-AF65-F5344CB8AC3E}">
        <p14:creationId xmlns:p14="http://schemas.microsoft.com/office/powerpoint/2010/main" xmlns="" val="270478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91007E9-FCA3-4083-9B4D-65129C633363}" type="slidenum">
              <a:rPr lang="en-US" smtClean="0"/>
              <a:pPr>
                <a:defRPr/>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D347984-2AE6-485C-8F67-54FB24881BC9}" type="slidenum">
              <a:rPr lang="en-US" smtClean="0"/>
              <a:pPr/>
              <a:t>11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701675" y="4416426"/>
            <a:ext cx="5607050" cy="4183063"/>
          </a:xfrm>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latin typeface="Arial" charset="0"/>
            </a:endParaRPr>
          </a:p>
        </p:txBody>
      </p:sp>
      <p:sp>
        <p:nvSpPr>
          <p:cNvPr id="4" name="Slide Number Placeholder 3"/>
          <p:cNvSpPr>
            <a:spLocks noGrp="1"/>
          </p:cNvSpPr>
          <p:nvPr>
            <p:ph type="sldNum" sz="quarter" idx="5"/>
          </p:nvPr>
        </p:nvSpPr>
        <p:spPr/>
        <p:txBody>
          <a:bodyPr/>
          <a:lstStyle/>
          <a:p>
            <a:pPr>
              <a:defRPr/>
            </a:pPr>
            <a:fld id="{6C495734-5C23-4F0D-A7B3-54A8B107B3CC}"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3D347B-3E47-4C9E-9C58-0E1A948058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37D929-5FCE-4E2C-BEDB-9DAB89726E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7EDB5D-1958-4DDA-9588-1DAC917A54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BC5A9A-2282-4514-B19F-F9D8F9FB69D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4EF6F7-7190-4DA3-9C53-7564CB277F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2BF0C8-E778-4FAC-8DF7-539FD1853A4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65B026-1AA2-4777-B8D2-CACF0F1A4D6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E7C805-93B4-4274-ACAC-8FA1002B0A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AB7C9C-5B7B-47F4-80A3-53BB9E9115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ADDF9-75E6-4797-B2DE-4DA47173B02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D2C042-6B4F-41C0-B86B-2E49DFB3D04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F184275A-A6C8-4E67-B6AB-86A7E6DC144C}" type="slidenum">
              <a:rPr lang="en-US"/>
              <a:pPr>
                <a:defRPr/>
              </a:pPr>
              <a:t>‹#›</a:t>
            </a:fld>
            <a:endParaRPr lang="en-US"/>
          </a:p>
        </p:txBody>
      </p:sp>
      <p:pic>
        <p:nvPicPr>
          <p:cNvPr id="3079" name="Picture 7" descr="friedman with seal horizontal"/>
          <p:cNvPicPr>
            <a:picLocks noChangeAspect="1" noChangeArrowheads="1"/>
          </p:cNvPicPr>
          <p:nvPr/>
        </p:nvPicPr>
        <p:blipFill>
          <a:blip r:embed="rId13" cstate="print"/>
          <a:srcRect/>
          <a:stretch>
            <a:fillRect/>
          </a:stretch>
        </p:blipFill>
        <p:spPr bwMode="auto">
          <a:xfrm>
            <a:off x="5791200" y="6248400"/>
            <a:ext cx="2867025" cy="420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unscn.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esa.un.org/unp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esa.un.org/unpd/wup" TargetMode="Externa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fas.usda.gov/psdonlin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iresearch.worldbank.org/PovcalNe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iresearch.worldbank.org/PovcalN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www.unscn.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www.unsc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pt 3"/>
          <p:cNvPicPr>
            <a:picLocks noChangeAspect="1" noChangeArrowheads="1"/>
          </p:cNvPicPr>
          <p:nvPr/>
        </p:nvPicPr>
        <p:blipFill>
          <a:blip r:embed="rId3" cstate="print"/>
          <a:srcRect/>
          <a:stretch>
            <a:fillRect/>
          </a:stretch>
        </p:blipFill>
        <p:spPr bwMode="auto">
          <a:xfrm>
            <a:off x="0" y="-9525"/>
            <a:ext cx="9144000" cy="6867525"/>
          </a:xfrm>
          <a:prstGeom prst="rect">
            <a:avLst/>
          </a:prstGeom>
          <a:noFill/>
          <a:ln w="9525">
            <a:noFill/>
            <a:miter lim="800000"/>
            <a:headEnd/>
            <a:tailEnd/>
          </a:ln>
        </p:spPr>
      </p:pic>
      <p:sp>
        <p:nvSpPr>
          <p:cNvPr id="4098" name="Rectangle 2"/>
          <p:cNvSpPr>
            <a:spLocks noGrp="1" noChangeArrowheads="1"/>
          </p:cNvSpPr>
          <p:nvPr>
            <p:ph type="ctrTitle"/>
          </p:nvPr>
        </p:nvSpPr>
        <p:spPr>
          <a:xfrm>
            <a:off x="457200" y="1371600"/>
            <a:ext cx="8305800" cy="2076450"/>
          </a:xfrm>
        </p:spPr>
        <p:txBody>
          <a:bodyPr/>
          <a:lstStyle/>
          <a:p>
            <a:pPr eaLnBrk="1" hangingPunct="1">
              <a:lnSpc>
                <a:spcPct val="90000"/>
              </a:lnSpc>
              <a:spcBef>
                <a:spcPts val="600"/>
              </a:spcBef>
              <a:spcAft>
                <a:spcPts val="1200"/>
              </a:spcAft>
            </a:pPr>
            <a:r>
              <a:rPr lang="en-US" b="1" dirty="0" smtClean="0">
                <a:solidFill>
                  <a:srgbClr val="0081E2"/>
                </a:solidFill>
              </a:rPr>
              <a:t>Africa’s Turnaround:</a:t>
            </a:r>
            <a:r>
              <a:rPr lang="en-US" sz="1050" b="1" dirty="0" smtClean="0">
                <a:solidFill>
                  <a:srgbClr val="0081E2"/>
                </a:solidFill>
              </a:rPr>
              <a:t/>
            </a:r>
            <a:br>
              <a:rPr lang="en-US" sz="1050" b="1" dirty="0" smtClean="0">
                <a:solidFill>
                  <a:srgbClr val="0081E2"/>
                </a:solidFill>
              </a:rPr>
            </a:br>
            <a:r>
              <a:rPr lang="en-US" sz="1050" b="1" dirty="0" smtClean="0">
                <a:solidFill>
                  <a:srgbClr val="0081E2"/>
                </a:solidFill>
              </a:rPr>
              <a:t/>
            </a:r>
            <a:br>
              <a:rPr lang="en-US" sz="1050" b="1" dirty="0" smtClean="0">
                <a:solidFill>
                  <a:srgbClr val="0081E2"/>
                </a:solidFill>
              </a:rPr>
            </a:br>
            <a:r>
              <a:rPr lang="en-US" sz="3200" b="1" dirty="0" smtClean="0">
                <a:solidFill>
                  <a:srgbClr val="0081E2"/>
                </a:solidFill>
              </a:rPr>
              <a:t>From </a:t>
            </a:r>
            <a:r>
              <a:rPr lang="en-US" sz="3200" b="1" dirty="0" smtClean="0">
                <a:solidFill>
                  <a:srgbClr val="0081E2"/>
                </a:solidFill>
              </a:rPr>
              <a:t>impoverishment to sustainable growth in agriculture, nutrition and </a:t>
            </a:r>
            <a:r>
              <a:rPr lang="en-US" sz="3200" b="1" dirty="0" smtClean="0">
                <a:solidFill>
                  <a:srgbClr val="0081E2"/>
                </a:solidFill>
              </a:rPr>
              <a:t>health </a:t>
            </a:r>
            <a:endParaRPr lang="en-US" sz="3600" b="1" dirty="0" smtClean="0">
              <a:solidFill>
                <a:srgbClr val="0081E2"/>
              </a:solidFill>
            </a:endParaRPr>
          </a:p>
        </p:txBody>
      </p:sp>
      <p:sp>
        <p:nvSpPr>
          <p:cNvPr id="4099" name="Subtitle 6"/>
          <p:cNvSpPr>
            <a:spLocks noGrp="1"/>
          </p:cNvSpPr>
          <p:nvPr>
            <p:ph type="subTitle" idx="1"/>
          </p:nvPr>
        </p:nvSpPr>
        <p:spPr>
          <a:xfrm>
            <a:off x="1981200" y="5562600"/>
            <a:ext cx="5257800" cy="1066800"/>
          </a:xfrm>
        </p:spPr>
        <p:txBody>
          <a:bodyPr/>
          <a:lstStyle/>
          <a:p>
            <a:pPr eaLnBrk="1" hangingPunct="1"/>
            <a:r>
              <a:rPr lang="en-US" sz="2000" dirty="0" smtClean="0"/>
              <a:t>MIT Knight Science Journalism Program</a:t>
            </a:r>
          </a:p>
          <a:p>
            <a:pPr eaLnBrk="1" hangingPunct="1"/>
            <a:r>
              <a:rPr lang="en-US" sz="2000" dirty="0" smtClean="0"/>
              <a:t>Food Boot Camp -- 29 March 2012</a:t>
            </a:r>
            <a:endParaRPr lang="en-US" dirty="0" smtClean="0"/>
          </a:p>
        </p:txBody>
      </p:sp>
      <p:sp>
        <p:nvSpPr>
          <p:cNvPr id="2" name="Rectangle 1"/>
          <p:cNvSpPr/>
          <p:nvPr/>
        </p:nvSpPr>
        <p:spPr>
          <a:xfrm>
            <a:off x="328048" y="3810000"/>
            <a:ext cx="8534400" cy="1138773"/>
          </a:xfrm>
          <a:prstGeom prst="rect">
            <a:avLst/>
          </a:prstGeom>
        </p:spPr>
        <p:txBody>
          <a:bodyPr wrap="square">
            <a:spAutoFit/>
          </a:bodyPr>
          <a:lstStyle/>
          <a:p>
            <a:pPr lvl="0" algn="ctr">
              <a:spcBef>
                <a:spcPct val="20000"/>
              </a:spcBef>
            </a:pPr>
            <a:r>
              <a:rPr lang="en-US" sz="3200" kern="0" dirty="0" smtClean="0">
                <a:solidFill>
                  <a:srgbClr val="663300"/>
                </a:solidFill>
                <a:latin typeface="Arial"/>
                <a:cs typeface="+mn-cs"/>
              </a:rPr>
              <a:t>Will </a:t>
            </a:r>
            <a:r>
              <a:rPr lang="en-US" sz="3200" kern="0" dirty="0">
                <a:solidFill>
                  <a:srgbClr val="663300"/>
                </a:solidFill>
                <a:latin typeface="Arial"/>
                <a:cs typeface="+mn-cs"/>
              </a:rPr>
              <a:t>Masters</a:t>
            </a:r>
          </a:p>
          <a:p>
            <a:pPr algn="ctr"/>
            <a:r>
              <a:rPr lang="en-US" dirty="0" smtClean="0">
                <a:solidFill>
                  <a:srgbClr val="663300"/>
                </a:solidFill>
              </a:rPr>
              <a:t>Professor and Chair, Department of Food and Nutrition Policy, Tufts University </a:t>
            </a:r>
          </a:p>
          <a:p>
            <a:pPr algn="ctr"/>
            <a:r>
              <a:rPr lang="en-US" dirty="0">
                <a:solidFill>
                  <a:schemeClr val="bg1">
                    <a:lumMod val="50000"/>
                  </a:schemeClr>
                </a:solidFill>
                <a:latin typeface="Arial Narrow" pitchFamily="34" charset="0"/>
              </a:rPr>
              <a:t>www.nutrition.tufts.edu   |   </a:t>
            </a:r>
            <a:r>
              <a:rPr lang="en-US" dirty="0" smtClean="0">
                <a:solidFill>
                  <a:schemeClr val="bg1">
                    <a:lumMod val="50000"/>
                  </a:schemeClr>
                </a:solidFill>
                <a:latin typeface="Arial Narrow" pitchFamily="34" charset="0"/>
              </a:rPr>
              <a:t>http://sites.tufts.edu/willmasters </a:t>
            </a:r>
            <a:endParaRPr lang="en-US" b="1" dirty="0">
              <a:solidFill>
                <a:schemeClr val="bg1">
                  <a:lumMod val="50000"/>
                </a:schemeClr>
              </a:solidFill>
              <a:latin typeface="Arial Narrow" pitchFamily="34" charset="0"/>
            </a:endParaRPr>
          </a:p>
        </p:txBody>
      </p:sp>
      <p:pic>
        <p:nvPicPr>
          <p:cNvPr id="2050"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51211"/>
          <a:stretch/>
        </p:blipFill>
        <p:spPr bwMode="auto">
          <a:xfrm>
            <a:off x="7275340" y="6179903"/>
            <a:ext cx="1587108" cy="5812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152400" y="274638"/>
            <a:ext cx="8686798" cy="1143000"/>
          </a:xfrm>
          <a:prstGeom prst="rect">
            <a:avLst/>
          </a:prstGeom>
          <a:noFill/>
          <a:ln w="9525">
            <a:noFill/>
            <a:miter lim="800000"/>
            <a:headEnd/>
            <a:tailEnd/>
          </a:ln>
        </p:spPr>
        <p:txBody>
          <a:bodyPr anchor="ctr"/>
          <a:lstStyle/>
          <a:p>
            <a:pPr lvl="0" algn="ctr">
              <a:lnSpc>
                <a:spcPct val="90000"/>
              </a:lnSpc>
            </a:pPr>
            <a:r>
              <a:rPr lang="en-US" sz="3600" kern="0" dirty="0" smtClean="0">
                <a:solidFill>
                  <a:srgbClr val="0081E2"/>
                </a:solidFill>
              </a:rPr>
              <a:t>In Asia, where undernutrition was worst, we’ve seen &gt;20 years of </a:t>
            </a:r>
            <a:r>
              <a:rPr lang="en-US" sz="3600" dirty="0" smtClean="0">
                <a:solidFill>
                  <a:srgbClr val="0081E2"/>
                </a:solidFill>
              </a:rPr>
              <a:t>improvement</a:t>
            </a:r>
            <a:endParaRPr lang="en-US" sz="3600" dirty="0">
              <a:solidFill>
                <a:srgbClr val="0081E2"/>
              </a:solidFill>
            </a:endParaRPr>
          </a:p>
        </p:txBody>
      </p:sp>
      <p:sp>
        <p:nvSpPr>
          <p:cNvPr id="18436" name="Rectangle 11"/>
          <p:cNvSpPr>
            <a:spLocks noChangeArrowheads="1"/>
          </p:cNvSpPr>
          <p:nvPr/>
        </p:nvSpPr>
        <p:spPr bwMode="auto">
          <a:xfrm>
            <a:off x="309563" y="1863725"/>
            <a:ext cx="8915400" cy="646113"/>
          </a:xfrm>
          <a:prstGeom prst="rect">
            <a:avLst/>
          </a:prstGeom>
          <a:noFill/>
          <a:ln w="9525">
            <a:noFill/>
            <a:miter lim="800000"/>
            <a:headEnd/>
            <a:tailEnd/>
          </a:ln>
        </p:spPr>
        <p:txBody>
          <a:bodyPr>
            <a:spAutoFit/>
          </a:bodyPr>
          <a:lstStyle/>
          <a:p>
            <a:r>
              <a:rPr lang="en-US" b="1" dirty="0"/>
              <a:t>National trends in prevalence of underweight children (0-5 years)</a:t>
            </a:r>
          </a:p>
          <a:p>
            <a:r>
              <a:rPr lang="en-US" b="1" dirty="0"/>
              <a:t>Selected countries with repeated national surveys</a:t>
            </a:r>
          </a:p>
        </p:txBody>
      </p:sp>
      <p:pic>
        <p:nvPicPr>
          <p:cNvPr id="18437" name="Picture 2"/>
          <p:cNvPicPr>
            <a:picLocks noChangeAspect="1" noChangeArrowheads="1"/>
          </p:cNvPicPr>
          <p:nvPr/>
        </p:nvPicPr>
        <p:blipFill>
          <a:blip r:embed="rId3" cstate="print"/>
          <a:srcRect/>
          <a:stretch>
            <a:fillRect/>
          </a:stretch>
        </p:blipFill>
        <p:spPr bwMode="auto">
          <a:xfrm>
            <a:off x="309563" y="2509838"/>
            <a:ext cx="8235950" cy="3262312"/>
          </a:xfrm>
          <a:prstGeom prst="rect">
            <a:avLst/>
          </a:prstGeom>
          <a:noFill/>
          <a:ln w="9525">
            <a:noFill/>
            <a:miter lim="800000"/>
            <a:headEnd/>
            <a:tailEnd/>
          </a:ln>
        </p:spPr>
      </p:pic>
      <p:sp>
        <p:nvSpPr>
          <p:cNvPr id="6" name="Rectangle 6"/>
          <p:cNvSpPr>
            <a:spLocks noChangeArrowheads="1"/>
          </p:cNvSpPr>
          <p:nvPr/>
        </p:nvSpPr>
        <p:spPr bwMode="auto">
          <a:xfrm>
            <a:off x="417511" y="6049962"/>
            <a:ext cx="8421687" cy="830997"/>
          </a:xfrm>
          <a:prstGeom prst="rect">
            <a:avLst/>
          </a:prstGeom>
          <a:solidFill>
            <a:schemeClr val="bg1"/>
          </a:solidFill>
          <a:ln w="9525">
            <a:noFill/>
            <a:miter lim="800000"/>
            <a:headEnd/>
            <a:tailEnd/>
          </a:ln>
        </p:spPr>
        <p:txBody>
          <a:bodyPr wrap="square">
            <a:spAutoFit/>
          </a:bodyPr>
          <a:lstStyle/>
          <a:p>
            <a:r>
              <a:rPr lang="en-US" sz="1600" dirty="0"/>
              <a:t>Source: UN SCN. Sixth Report on the World Nutrition Situation. Released October 2010, at </a:t>
            </a:r>
            <a:r>
              <a:rPr lang="en-US" sz="1600" dirty="0">
                <a:hlinkClick r:id="rId4"/>
              </a:rPr>
              <a:t>http://www.unscn.org</a:t>
            </a:r>
            <a:r>
              <a:rPr lang="en-US" sz="1600" dirty="0"/>
              <a:t>. </a:t>
            </a:r>
            <a:endParaRPr lang="en-US" sz="1600" dirty="0" smtClean="0"/>
          </a:p>
          <a:p>
            <a:endParaRPr lang="en-US" sz="1600" dirty="0"/>
          </a:p>
        </p:txBody>
      </p:sp>
    </p:spTree>
    <p:extLst>
      <p:ext uri="{BB962C8B-B14F-4D97-AF65-F5344CB8AC3E}">
        <p14:creationId xmlns:p14="http://schemas.microsoft.com/office/powerpoint/2010/main" xmlns="" val="1874226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00012" y="6096000"/>
            <a:ext cx="8943975" cy="584775"/>
          </a:xfrm>
          <a:prstGeom prst="rect">
            <a:avLst/>
          </a:prstGeom>
          <a:solidFill>
            <a:schemeClr val="bg1"/>
          </a:solidFill>
          <a:ln w="9525">
            <a:noFill/>
            <a:miter lim="800000"/>
            <a:headEnd/>
            <a:tailEnd/>
          </a:ln>
        </p:spPr>
        <p:txBody>
          <a:bodyPr wrap="square">
            <a:spAutoFit/>
          </a:bodyPr>
          <a:lstStyle/>
          <a:p>
            <a:pPr algn="l">
              <a:spcBef>
                <a:spcPct val="50000"/>
              </a:spcBef>
            </a:pPr>
            <a:r>
              <a:rPr lang="en-US" sz="1600" dirty="0">
                <a:latin typeface="Arial Narrow" pitchFamily="34" charset="0"/>
              </a:rPr>
              <a:t>Source:  Reprinted from W.A. Masters, “Paying for Prosperity:  How and Why to Invest in Agricultural Research and Development in Africa” (2005), </a:t>
            </a:r>
            <a:r>
              <a:rPr lang="en-US" sz="1600" i="1" dirty="0">
                <a:latin typeface="Arial Narrow" pitchFamily="34" charset="0"/>
              </a:rPr>
              <a:t>Journal of International Affairs</a:t>
            </a:r>
            <a:r>
              <a:rPr lang="en-US" sz="1600" dirty="0">
                <a:latin typeface="Arial Narrow" pitchFamily="34" charset="0"/>
              </a:rPr>
              <a:t>, 58(2): 35-64.</a:t>
            </a:r>
          </a:p>
        </p:txBody>
      </p:sp>
      <p:pic>
        <p:nvPicPr>
          <p:cNvPr id="9220" name="Picture 3"/>
          <p:cNvPicPr>
            <a:picLocks noChangeAspect="1" noChangeArrowheads="1"/>
          </p:cNvPicPr>
          <p:nvPr/>
        </p:nvPicPr>
        <p:blipFill>
          <a:blip r:embed="rId3" cstate="print"/>
          <a:srcRect/>
          <a:stretch>
            <a:fillRect/>
          </a:stretch>
        </p:blipFill>
        <p:spPr bwMode="auto">
          <a:xfrm>
            <a:off x="381000" y="1447800"/>
            <a:ext cx="8562975" cy="4505325"/>
          </a:xfrm>
          <a:prstGeom prst="rect">
            <a:avLst/>
          </a:prstGeom>
          <a:noFill/>
          <a:ln w="9525">
            <a:noFill/>
            <a:miter lim="800000"/>
            <a:headEnd/>
            <a:tailEnd/>
          </a:ln>
        </p:spPr>
      </p:pic>
      <p:sp>
        <p:nvSpPr>
          <p:cNvPr id="6" name="Title 1"/>
          <p:cNvSpPr txBox="1">
            <a:spLocks/>
          </p:cNvSpPr>
          <p:nvPr/>
        </p:nvSpPr>
        <p:spPr bwMode="auto">
          <a:xfrm>
            <a:off x="304800" y="152400"/>
            <a:ext cx="8534400" cy="1143000"/>
          </a:xfrm>
          <a:prstGeom prst="rect">
            <a:avLst/>
          </a:prstGeom>
          <a:noFill/>
          <a:ln w="9525">
            <a:noFill/>
            <a:miter lim="800000"/>
            <a:headEnd/>
            <a:tailEnd/>
          </a:ln>
        </p:spPr>
        <p:txBody>
          <a:bodyPr anchor="ctr"/>
          <a:lstStyle/>
          <a:p>
            <a:pPr lvl="0" algn="ctr">
              <a:lnSpc>
                <a:spcPct val="90000"/>
              </a:lnSpc>
            </a:pPr>
            <a:r>
              <a:rPr lang="en-US" sz="3600" kern="0" dirty="0" smtClean="0">
                <a:solidFill>
                  <a:srgbClr val="0081E2"/>
                </a:solidFill>
                <a:latin typeface="Arial"/>
                <a:ea typeface="+mj-ea"/>
                <a:cs typeface="+mj-cs"/>
              </a:rPr>
              <a:t>Africa’s green revolution is </a:t>
            </a:r>
          </a:p>
          <a:p>
            <a:pPr lvl="0" algn="ctr">
              <a:lnSpc>
                <a:spcPct val="90000"/>
              </a:lnSpc>
            </a:pPr>
            <a:r>
              <a:rPr lang="en-US" sz="3600" kern="0" dirty="0" smtClean="0">
                <a:solidFill>
                  <a:srgbClr val="0081E2"/>
                </a:solidFill>
                <a:latin typeface="Arial"/>
                <a:ea typeface="+mj-ea"/>
                <a:cs typeface="+mj-cs"/>
              </a:rPr>
              <a:t>at least 20 years behind Asia’s</a:t>
            </a:r>
            <a:endParaRPr lang="en-US" sz="2800" dirty="0" smtClean="0">
              <a:solidFill>
                <a:srgbClr val="0081E2"/>
              </a:solidFill>
            </a:endParaRPr>
          </a:p>
        </p:txBody>
      </p:sp>
      <p:sp>
        <p:nvSpPr>
          <p:cNvPr id="5" name="Oval 4"/>
          <p:cNvSpPr/>
          <p:nvPr/>
        </p:nvSpPr>
        <p:spPr>
          <a:xfrm rot="20432188">
            <a:off x="4796521" y="3528125"/>
            <a:ext cx="3617622" cy="1604214"/>
          </a:xfrm>
          <a:prstGeom prst="ellipse">
            <a:avLst/>
          </a:prstGeom>
          <a:noFill/>
          <a:ln w="381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Oval 6"/>
          <p:cNvSpPr/>
          <p:nvPr/>
        </p:nvSpPr>
        <p:spPr>
          <a:xfrm rot="19513894">
            <a:off x="1172737" y="3224456"/>
            <a:ext cx="3707523" cy="167501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xmlns="" val="14251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cstate="print"/>
          <a:srcRect l="1790" t="13483" r="734" b="11607"/>
          <a:stretch>
            <a:fillRect/>
          </a:stretch>
        </p:blipFill>
        <p:spPr bwMode="auto">
          <a:xfrm>
            <a:off x="1195388" y="2514600"/>
            <a:ext cx="6958012" cy="3810000"/>
          </a:xfrm>
          <a:prstGeom prst="rect">
            <a:avLst/>
          </a:prstGeom>
          <a:noFill/>
          <a:ln w="9525">
            <a:noFill/>
            <a:miter lim="800000"/>
            <a:headEnd/>
            <a:tailEnd/>
          </a:ln>
        </p:spPr>
      </p:pic>
      <p:sp>
        <p:nvSpPr>
          <p:cNvPr id="17411" name="TextBox 1"/>
          <p:cNvSpPr txBox="1">
            <a:spLocks noChangeArrowheads="1"/>
          </p:cNvSpPr>
          <p:nvPr/>
        </p:nvSpPr>
        <p:spPr bwMode="auto">
          <a:xfrm>
            <a:off x="4953000" y="2286000"/>
            <a:ext cx="3516312" cy="609600"/>
          </a:xfrm>
          <a:prstGeom prst="rect">
            <a:avLst/>
          </a:prstGeom>
          <a:solidFill>
            <a:srgbClr val="FFFFFF"/>
          </a:solidFill>
          <a:ln w="9525">
            <a:noFill/>
            <a:miter lim="800000"/>
            <a:headEnd/>
            <a:tailEnd/>
          </a:ln>
        </p:spPr>
        <p:txBody>
          <a:bodyPr/>
          <a:lstStyle/>
          <a:p>
            <a:pPr algn="r"/>
            <a:r>
              <a:rPr lang="fr-FR" sz="1600" dirty="0" err="1">
                <a:solidFill>
                  <a:srgbClr val="0081E2"/>
                </a:solidFill>
              </a:rPr>
              <a:t>Africa</a:t>
            </a:r>
            <a:r>
              <a:rPr lang="fr-FR" sz="1600" dirty="0">
                <a:solidFill>
                  <a:srgbClr val="0081E2"/>
                </a:solidFill>
              </a:rPr>
              <a:t> </a:t>
            </a:r>
            <a:r>
              <a:rPr lang="fr-FR" sz="1600" dirty="0" err="1">
                <a:solidFill>
                  <a:srgbClr val="0081E2"/>
                </a:solidFill>
              </a:rPr>
              <a:t>had</a:t>
            </a:r>
            <a:r>
              <a:rPr lang="fr-FR" sz="1600" dirty="0">
                <a:solidFill>
                  <a:srgbClr val="0081E2"/>
                </a:solidFill>
              </a:rPr>
              <a:t> the </a:t>
            </a:r>
            <a:r>
              <a:rPr lang="fr-FR" sz="1600" dirty="0" err="1">
                <a:solidFill>
                  <a:srgbClr val="0081E2"/>
                </a:solidFill>
              </a:rPr>
              <a:t>world’s</a:t>
            </a:r>
            <a:r>
              <a:rPr lang="fr-FR" sz="1600" dirty="0">
                <a:solidFill>
                  <a:srgbClr val="0081E2"/>
                </a:solidFill>
              </a:rPr>
              <a:t> </a:t>
            </a:r>
            <a:r>
              <a:rPr lang="fr-FR" sz="1600" dirty="0" err="1">
                <a:solidFill>
                  <a:srgbClr val="0081E2"/>
                </a:solidFill>
              </a:rPr>
              <a:t>most</a:t>
            </a:r>
            <a:r>
              <a:rPr lang="fr-FR" sz="1600" dirty="0">
                <a:solidFill>
                  <a:srgbClr val="0081E2"/>
                </a:solidFill>
              </a:rPr>
              <a:t> </a:t>
            </a:r>
            <a:r>
              <a:rPr lang="fr-FR" sz="1600" dirty="0" err="1">
                <a:solidFill>
                  <a:srgbClr val="0081E2"/>
                </a:solidFill>
              </a:rPr>
              <a:t>severe</a:t>
            </a:r>
            <a:r>
              <a:rPr lang="fr-FR" sz="1600" dirty="0">
                <a:solidFill>
                  <a:srgbClr val="0081E2"/>
                </a:solidFill>
              </a:rPr>
              <a:t> </a:t>
            </a:r>
            <a:r>
              <a:rPr lang="fr-FR" sz="1600" dirty="0" err="1">
                <a:solidFill>
                  <a:srgbClr val="0081E2"/>
                </a:solidFill>
              </a:rPr>
              <a:t>demographic</a:t>
            </a:r>
            <a:r>
              <a:rPr lang="fr-FR" sz="1600" dirty="0">
                <a:solidFill>
                  <a:srgbClr val="0081E2"/>
                </a:solidFill>
              </a:rPr>
              <a:t> </a:t>
            </a:r>
            <a:r>
              <a:rPr lang="fr-FR" sz="1600" dirty="0" err="1">
                <a:solidFill>
                  <a:srgbClr val="0081E2"/>
                </a:solidFill>
              </a:rPr>
              <a:t>burden</a:t>
            </a:r>
            <a:r>
              <a:rPr lang="fr-FR" sz="1600" dirty="0">
                <a:solidFill>
                  <a:srgbClr val="0081E2"/>
                </a:solidFill>
              </a:rPr>
              <a:t> (&gt;45% </a:t>
            </a:r>
            <a:r>
              <a:rPr lang="fr-FR" sz="1600" dirty="0" smtClean="0">
                <a:solidFill>
                  <a:srgbClr val="0081E2"/>
                </a:solidFill>
              </a:rPr>
              <a:t>)</a:t>
            </a:r>
            <a:endParaRPr lang="fr-FR" sz="1600" dirty="0">
              <a:solidFill>
                <a:srgbClr val="0081E2"/>
              </a:solidFill>
            </a:endParaRPr>
          </a:p>
        </p:txBody>
      </p:sp>
      <p:sp>
        <p:nvSpPr>
          <p:cNvPr id="17412" name="TextBox 9"/>
          <p:cNvSpPr txBox="1">
            <a:spLocks noChangeArrowheads="1"/>
          </p:cNvSpPr>
          <p:nvPr/>
        </p:nvSpPr>
        <p:spPr bwMode="auto">
          <a:xfrm>
            <a:off x="1076325" y="6276974"/>
            <a:ext cx="8067675" cy="430887"/>
          </a:xfrm>
          <a:prstGeom prst="rect">
            <a:avLst/>
          </a:prstGeom>
          <a:solidFill>
            <a:schemeClr val="bg1"/>
          </a:solidFill>
          <a:ln w="9525">
            <a:solidFill>
              <a:schemeClr val="tx1">
                <a:alpha val="0"/>
              </a:schemeClr>
            </a:solidFill>
            <a:miter lim="800000"/>
            <a:headEnd/>
            <a:tailEnd/>
          </a:ln>
        </p:spPr>
        <p:txBody>
          <a:bodyPr wrap="square">
            <a:spAutoFit/>
          </a:bodyPr>
          <a:lstStyle/>
          <a:p>
            <a:r>
              <a:rPr lang="en-US" sz="1100" dirty="0">
                <a:solidFill>
                  <a:srgbClr val="002060"/>
                </a:solidFill>
              </a:rPr>
              <a:t>Source:  Calculated from UN Population Projections, 2008 revision (March 2009), at </a:t>
            </a:r>
            <a:r>
              <a:rPr lang="en-US" sz="1100" dirty="0">
                <a:solidFill>
                  <a:srgbClr val="002060"/>
                </a:solidFill>
                <a:hlinkClick r:id="rId4"/>
              </a:rPr>
              <a:t>http://</a:t>
            </a:r>
            <a:r>
              <a:rPr lang="en-US" sz="1100" dirty="0" smtClean="0">
                <a:solidFill>
                  <a:srgbClr val="002060"/>
                </a:solidFill>
                <a:hlinkClick r:id="rId4"/>
              </a:rPr>
              <a:t>esa.un.org/unpp</a:t>
            </a:r>
            <a:endParaRPr lang="en-US" sz="1100" dirty="0" smtClean="0">
              <a:solidFill>
                <a:srgbClr val="002060"/>
              </a:solidFill>
            </a:endParaRPr>
          </a:p>
          <a:p>
            <a:r>
              <a:rPr lang="en-US" sz="1100" dirty="0" smtClean="0">
                <a:solidFill>
                  <a:srgbClr val="002060"/>
                </a:solidFill>
              </a:rPr>
              <a:t>.</a:t>
            </a:r>
            <a:endParaRPr lang="en-US" sz="1100" dirty="0">
              <a:solidFill>
                <a:srgbClr val="002060"/>
              </a:solidFill>
            </a:endParaRPr>
          </a:p>
        </p:txBody>
      </p:sp>
      <p:sp>
        <p:nvSpPr>
          <p:cNvPr id="17413" name="Rectangle 8"/>
          <p:cNvSpPr>
            <a:spLocks noChangeArrowheads="1"/>
          </p:cNvSpPr>
          <p:nvPr/>
        </p:nvSpPr>
        <p:spPr bwMode="auto">
          <a:xfrm>
            <a:off x="687387" y="1890157"/>
            <a:ext cx="8074025" cy="369332"/>
          </a:xfrm>
          <a:prstGeom prst="rect">
            <a:avLst/>
          </a:prstGeom>
          <a:noFill/>
          <a:ln w="9525">
            <a:noFill/>
            <a:miter lim="800000"/>
            <a:headEnd/>
            <a:tailEnd/>
          </a:ln>
        </p:spPr>
        <p:txBody>
          <a:bodyPr>
            <a:spAutoFit/>
          </a:bodyPr>
          <a:lstStyle/>
          <a:p>
            <a:r>
              <a:rPr lang="fr-FR" b="1" dirty="0" smtClean="0"/>
              <a:t>Child </a:t>
            </a:r>
            <a:r>
              <a:rPr lang="fr-FR" b="1" dirty="0"/>
              <a:t>and </a:t>
            </a:r>
            <a:r>
              <a:rPr lang="fr-FR" b="1" dirty="0" err="1"/>
              <a:t>elderly</a:t>
            </a:r>
            <a:r>
              <a:rPr lang="fr-FR" b="1" dirty="0"/>
              <a:t> </a:t>
            </a:r>
            <a:r>
              <a:rPr lang="fr-FR" b="1" dirty="0" err="1"/>
              <a:t>dependency</a:t>
            </a:r>
            <a:r>
              <a:rPr lang="fr-FR" b="1" dirty="0"/>
              <a:t> rates by </a:t>
            </a:r>
            <a:r>
              <a:rPr lang="fr-FR" b="1" dirty="0" err="1"/>
              <a:t>region</a:t>
            </a:r>
            <a:r>
              <a:rPr lang="fr-FR" b="1" dirty="0"/>
              <a:t> (0-15 and 65+), 1950-2030</a:t>
            </a:r>
          </a:p>
        </p:txBody>
      </p:sp>
      <p:sp>
        <p:nvSpPr>
          <p:cNvPr id="9" name="Title 1"/>
          <p:cNvSpPr txBox="1">
            <a:spLocks/>
          </p:cNvSpPr>
          <p:nvPr/>
        </p:nvSpPr>
        <p:spPr bwMode="auto">
          <a:xfrm>
            <a:off x="0" y="274638"/>
            <a:ext cx="9144000" cy="1143000"/>
          </a:xfrm>
          <a:prstGeom prst="rect">
            <a:avLst/>
          </a:prstGeom>
          <a:noFill/>
          <a:ln w="9525">
            <a:noFill/>
            <a:miter lim="800000"/>
            <a:headEnd/>
            <a:tailEnd/>
          </a:ln>
        </p:spPr>
        <p:txBody>
          <a:bodyPr anchor="ctr"/>
          <a:lstStyle/>
          <a:p>
            <a:pPr lvl="0" algn="ctr">
              <a:lnSpc>
                <a:spcPct val="90000"/>
              </a:lnSpc>
            </a:pPr>
            <a:r>
              <a:rPr lang="en-US" sz="3600" kern="0" dirty="0">
                <a:solidFill>
                  <a:srgbClr val="0081E2"/>
                </a:solidFill>
                <a:latin typeface="Arial"/>
              </a:rPr>
              <a:t>The </a:t>
            </a:r>
            <a:r>
              <a:rPr lang="en-US" sz="3600" kern="0" dirty="0" smtClean="0">
                <a:solidFill>
                  <a:srgbClr val="0081E2"/>
                </a:solidFill>
                <a:latin typeface="Arial"/>
              </a:rPr>
              <a:t>rise then fall in Africa’s child-survival baby boom is also 20 </a:t>
            </a:r>
            <a:r>
              <a:rPr lang="en-US" sz="3600" kern="0" dirty="0">
                <a:solidFill>
                  <a:srgbClr val="0081E2"/>
                </a:solidFill>
                <a:latin typeface="Arial"/>
              </a:rPr>
              <a:t>years behind Asia’s</a:t>
            </a:r>
            <a:endParaRPr lang="en-US" sz="2800" dirty="0">
              <a:solidFill>
                <a:srgbClr val="0081E2"/>
              </a:solidFill>
            </a:endParaRPr>
          </a:p>
        </p:txBody>
      </p:sp>
      <p:sp>
        <p:nvSpPr>
          <p:cNvPr id="10" name="Straight Arrow Connector 9"/>
          <p:cNvSpPr/>
          <p:nvPr/>
        </p:nvSpPr>
        <p:spPr>
          <a:xfrm flipH="1">
            <a:off x="3886200" y="2743200"/>
            <a:ext cx="1676400" cy="152400"/>
          </a:xfrm>
          <a:prstGeom prst="straightConnector1">
            <a:avLst/>
          </a:prstGeom>
          <a:noFill/>
          <a:ln w="9525" cap="flat" cmpd="sng" algn="ctr">
            <a:solidFill>
              <a:srgbClr val="0081E2"/>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p>
        </p:txBody>
      </p:sp>
      <p:sp>
        <p:nvSpPr>
          <p:cNvPr id="11" name="Straight Arrow Connector 10"/>
          <p:cNvSpPr/>
          <p:nvPr/>
        </p:nvSpPr>
        <p:spPr>
          <a:xfrm flipH="1">
            <a:off x="5715000" y="3124200"/>
            <a:ext cx="1066800" cy="304800"/>
          </a:xfrm>
          <a:prstGeom prst="straightConnector1">
            <a:avLst/>
          </a:prstGeom>
          <a:noFill/>
          <a:ln w="9525" cap="flat" cmpd="sng" algn="ctr">
            <a:solidFill>
              <a:srgbClr val="0081E2"/>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p>
        </p:txBody>
      </p:sp>
      <p:sp>
        <p:nvSpPr>
          <p:cNvPr id="12" name="Rectangle 11"/>
          <p:cNvSpPr/>
          <p:nvPr/>
        </p:nvSpPr>
        <p:spPr>
          <a:xfrm>
            <a:off x="6073588" y="2774577"/>
            <a:ext cx="2305438" cy="338554"/>
          </a:xfrm>
          <a:prstGeom prst="rect">
            <a:avLst/>
          </a:prstGeom>
        </p:spPr>
        <p:txBody>
          <a:bodyPr wrap="none">
            <a:spAutoFit/>
          </a:bodyPr>
          <a:lstStyle/>
          <a:p>
            <a:pPr algn="r"/>
            <a:r>
              <a:rPr lang="fr-FR" sz="1600" dirty="0" err="1" smtClean="0">
                <a:solidFill>
                  <a:srgbClr val="0081E2"/>
                </a:solidFill>
              </a:rPr>
              <a:t>now</a:t>
            </a:r>
            <a:r>
              <a:rPr lang="fr-FR" sz="1600" dirty="0" smtClean="0">
                <a:solidFill>
                  <a:srgbClr val="0081E2"/>
                </a:solidFill>
              </a:rPr>
              <a:t> a </a:t>
            </a:r>
            <a:r>
              <a:rPr lang="fr-FR" sz="1600" dirty="0" err="1" smtClean="0">
                <a:solidFill>
                  <a:srgbClr val="0081E2"/>
                </a:solidFill>
              </a:rPr>
              <a:t>demographic</a:t>
            </a:r>
            <a:r>
              <a:rPr lang="fr-FR" sz="1600" dirty="0" smtClean="0">
                <a:solidFill>
                  <a:srgbClr val="0081E2"/>
                </a:solidFill>
              </a:rPr>
              <a:t> gift</a:t>
            </a:r>
            <a:endParaRPr lang="fr-FR" sz="1600" dirty="0">
              <a:solidFill>
                <a:srgbClr val="0081E2"/>
              </a:solidFill>
            </a:endParaRPr>
          </a:p>
        </p:txBody>
      </p:sp>
    </p:spTree>
    <p:extLst>
      <p:ext uri="{BB962C8B-B14F-4D97-AF65-F5344CB8AC3E}">
        <p14:creationId xmlns:p14="http://schemas.microsoft.com/office/powerpoint/2010/main" xmlns="" val="355182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0" grpId="0" animBg="1"/>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l="711" t="10745" r="2275" b="3738"/>
          <a:stretch>
            <a:fillRect/>
          </a:stretch>
        </p:blipFill>
        <p:spPr bwMode="auto">
          <a:xfrm>
            <a:off x="1106486" y="2368748"/>
            <a:ext cx="7369175" cy="4030662"/>
          </a:xfrm>
          <a:prstGeom prst="rect">
            <a:avLst/>
          </a:prstGeom>
          <a:solidFill>
            <a:srgbClr val="FFFFFF">
              <a:alpha val="74902"/>
            </a:srgbClr>
          </a:solidFill>
          <a:ln w="9525">
            <a:noFill/>
            <a:miter lim="800000"/>
            <a:headEnd/>
            <a:tailEnd/>
          </a:ln>
        </p:spPr>
      </p:pic>
      <p:sp>
        <p:nvSpPr>
          <p:cNvPr id="10244" name="TextBox 1"/>
          <p:cNvSpPr txBox="1">
            <a:spLocks noChangeArrowheads="1"/>
          </p:cNvSpPr>
          <p:nvPr/>
        </p:nvSpPr>
        <p:spPr bwMode="auto">
          <a:xfrm>
            <a:off x="1948911" y="4900048"/>
            <a:ext cx="3181025" cy="891152"/>
          </a:xfrm>
          <a:prstGeom prst="rect">
            <a:avLst/>
          </a:prstGeom>
          <a:solidFill>
            <a:schemeClr val="bg1"/>
          </a:solidFill>
          <a:ln w="9525">
            <a:noFill/>
            <a:miter lim="800000"/>
            <a:headEnd/>
            <a:tailEnd/>
          </a:ln>
        </p:spPr>
        <p:txBody>
          <a:bodyPr/>
          <a:lstStyle/>
          <a:p>
            <a:pPr>
              <a:lnSpc>
                <a:spcPct val="80000"/>
              </a:lnSpc>
            </a:pPr>
            <a:r>
              <a:rPr lang="en-US" b="1" dirty="0" smtClean="0">
                <a:solidFill>
                  <a:srgbClr val="00B0F0"/>
                </a:solidFill>
              </a:rPr>
              <a:t>Rural population growth eventually falls below zero;</a:t>
            </a:r>
          </a:p>
          <a:p>
            <a:pPr>
              <a:lnSpc>
                <a:spcPct val="80000"/>
              </a:lnSpc>
            </a:pPr>
            <a:r>
              <a:rPr lang="en-US" b="1" dirty="0" smtClean="0">
                <a:solidFill>
                  <a:srgbClr val="00B0F0"/>
                </a:solidFill>
              </a:rPr>
              <a:t>land per farmer can then expand with mechanization</a:t>
            </a:r>
            <a:endParaRPr lang="en-US" b="1" dirty="0">
              <a:solidFill>
                <a:srgbClr val="00B0F0"/>
              </a:solidFill>
            </a:endParaRPr>
          </a:p>
        </p:txBody>
      </p:sp>
      <p:sp>
        <p:nvSpPr>
          <p:cNvPr id="15364" name="TextBox 16"/>
          <p:cNvSpPr txBox="1">
            <a:spLocks noChangeArrowheads="1"/>
          </p:cNvSpPr>
          <p:nvPr/>
        </p:nvSpPr>
        <p:spPr bwMode="auto">
          <a:xfrm>
            <a:off x="976608" y="6393813"/>
            <a:ext cx="7986713" cy="431800"/>
          </a:xfrm>
          <a:prstGeom prst="rect">
            <a:avLst/>
          </a:prstGeom>
          <a:solidFill>
            <a:schemeClr val="bg1"/>
          </a:solidFill>
          <a:ln w="9525">
            <a:solidFill>
              <a:schemeClr val="tx1">
                <a:alpha val="0"/>
              </a:schemeClr>
            </a:solidFill>
            <a:miter lim="800000"/>
            <a:headEnd/>
            <a:tailEnd/>
          </a:ln>
        </p:spPr>
        <p:txBody>
          <a:bodyPr wrap="square">
            <a:spAutoFit/>
          </a:bodyPr>
          <a:lstStyle/>
          <a:p>
            <a:r>
              <a:rPr lang="en-US" sz="1100" dirty="0">
                <a:solidFill>
                  <a:srgbClr val="002060"/>
                </a:solidFill>
              </a:rPr>
              <a:t>Source:  Calculated from FAOStat (downloaded 17 March 2009).  Rural population estimates and projections </a:t>
            </a:r>
          </a:p>
          <a:p>
            <a:r>
              <a:rPr lang="en-US" sz="1100" dirty="0">
                <a:solidFill>
                  <a:srgbClr val="002060"/>
                </a:solidFill>
              </a:rPr>
              <a:t>are based on UN Population Projections (2006 revision) and UN Urbanization Prospects (2001 revision).</a:t>
            </a:r>
          </a:p>
        </p:txBody>
      </p:sp>
      <p:sp>
        <p:nvSpPr>
          <p:cNvPr id="10248" name="TextBox 3"/>
          <p:cNvSpPr txBox="1">
            <a:spLocks noChangeArrowheads="1"/>
          </p:cNvSpPr>
          <p:nvPr/>
        </p:nvSpPr>
        <p:spPr bwMode="auto">
          <a:xfrm>
            <a:off x="4952918" y="2111533"/>
            <a:ext cx="2824164" cy="759113"/>
          </a:xfrm>
          <a:prstGeom prst="rect">
            <a:avLst/>
          </a:prstGeom>
          <a:solidFill>
            <a:srgbClr val="FFFFFF">
              <a:alpha val="74902"/>
            </a:srgbClr>
          </a:solidFill>
          <a:ln w="9525">
            <a:noFill/>
            <a:miter lim="800000"/>
            <a:headEnd/>
            <a:tailEnd/>
          </a:ln>
        </p:spPr>
        <p:txBody>
          <a:bodyPr/>
          <a:lstStyle/>
          <a:p>
            <a:pPr algn="r">
              <a:lnSpc>
                <a:spcPct val="90000"/>
              </a:lnSpc>
            </a:pPr>
            <a:r>
              <a:rPr lang="en-US" b="1" dirty="0">
                <a:solidFill>
                  <a:srgbClr val="0081E2"/>
                </a:solidFill>
              </a:rPr>
              <a:t>Over 2% annual growth </a:t>
            </a:r>
            <a:r>
              <a:rPr lang="en-US" b="1" dirty="0" smtClean="0">
                <a:solidFill>
                  <a:srgbClr val="0081E2"/>
                </a:solidFill>
              </a:rPr>
              <a:t>in the rural population, for over 30 </a:t>
            </a:r>
            <a:r>
              <a:rPr lang="en-US" b="1" dirty="0">
                <a:solidFill>
                  <a:srgbClr val="0081E2"/>
                </a:solidFill>
              </a:rPr>
              <a:t>years!</a:t>
            </a:r>
          </a:p>
        </p:txBody>
      </p:sp>
      <p:sp>
        <p:nvSpPr>
          <p:cNvPr id="10249" name="TextBox 3"/>
          <p:cNvSpPr txBox="1">
            <a:spLocks noChangeArrowheads="1"/>
          </p:cNvSpPr>
          <p:nvPr/>
        </p:nvSpPr>
        <p:spPr bwMode="auto">
          <a:xfrm>
            <a:off x="6967700" y="2884803"/>
            <a:ext cx="1544124" cy="851067"/>
          </a:xfrm>
          <a:prstGeom prst="rect">
            <a:avLst/>
          </a:prstGeom>
          <a:solidFill>
            <a:srgbClr val="FFFFFF">
              <a:alpha val="74902"/>
            </a:srgbClr>
          </a:solidFill>
          <a:ln w="9525">
            <a:noFill/>
            <a:miter lim="800000"/>
            <a:headEnd/>
            <a:tailEnd/>
          </a:ln>
        </p:spPr>
        <p:txBody>
          <a:bodyPr/>
          <a:lstStyle/>
          <a:p>
            <a:pPr>
              <a:lnSpc>
                <a:spcPct val="90000"/>
              </a:lnSpc>
            </a:pPr>
            <a:r>
              <a:rPr lang="en-US" b="1" dirty="0" smtClean="0">
                <a:solidFill>
                  <a:srgbClr val="00B0F0"/>
                </a:solidFill>
              </a:rPr>
              <a:t>but now </a:t>
            </a:r>
          </a:p>
          <a:p>
            <a:pPr>
              <a:lnSpc>
                <a:spcPct val="90000"/>
              </a:lnSpc>
            </a:pPr>
            <a:r>
              <a:rPr lang="en-US" b="1" dirty="0" smtClean="0">
                <a:solidFill>
                  <a:srgbClr val="00B0F0"/>
                </a:solidFill>
              </a:rPr>
              <a:t>around 1% and falling</a:t>
            </a:r>
            <a:endParaRPr lang="en-US" b="1" dirty="0">
              <a:solidFill>
                <a:srgbClr val="00B0F0"/>
              </a:solidFill>
            </a:endParaRPr>
          </a:p>
        </p:txBody>
      </p:sp>
      <p:sp>
        <p:nvSpPr>
          <p:cNvPr id="26" name="Straight Arrow Connector 25"/>
          <p:cNvSpPr/>
          <p:nvPr/>
        </p:nvSpPr>
        <p:spPr>
          <a:xfrm flipH="1">
            <a:off x="4680487" y="2712202"/>
            <a:ext cx="929897" cy="139485"/>
          </a:xfrm>
          <a:prstGeom prst="straightConnector1">
            <a:avLst/>
          </a:prstGeom>
          <a:noFill/>
          <a:ln w="952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p>
        </p:txBody>
      </p:sp>
      <p:sp>
        <p:nvSpPr>
          <p:cNvPr id="27" name="Straight Arrow Connector 26"/>
          <p:cNvSpPr/>
          <p:nvPr/>
        </p:nvSpPr>
        <p:spPr>
          <a:xfrm flipH="1">
            <a:off x="6288052" y="3491782"/>
            <a:ext cx="671675" cy="144149"/>
          </a:xfrm>
          <a:prstGeom prst="straightConnector1">
            <a:avLst/>
          </a:prstGeom>
          <a:noFill/>
          <a:ln w="9525" cap="flat" cmpd="sng" algn="ctr">
            <a:solidFill>
              <a:srgbClr val="00B0F0"/>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p>
        </p:txBody>
      </p:sp>
      <p:sp>
        <p:nvSpPr>
          <p:cNvPr id="15369" name="Rectangle 8"/>
          <p:cNvSpPr>
            <a:spLocks noChangeArrowheads="1"/>
          </p:cNvSpPr>
          <p:nvPr/>
        </p:nvSpPr>
        <p:spPr bwMode="auto">
          <a:xfrm>
            <a:off x="985581" y="1762776"/>
            <a:ext cx="7389812" cy="369332"/>
          </a:xfrm>
          <a:prstGeom prst="rect">
            <a:avLst/>
          </a:prstGeom>
          <a:noFill/>
          <a:ln w="9525">
            <a:noFill/>
            <a:miter lim="800000"/>
            <a:headEnd/>
            <a:tailEnd/>
          </a:ln>
        </p:spPr>
        <p:txBody>
          <a:bodyPr wrap="square">
            <a:spAutoFit/>
          </a:bodyPr>
          <a:lstStyle/>
          <a:p>
            <a:r>
              <a:rPr lang="fr-FR" b="1" dirty="0" smtClean="0"/>
              <a:t>Rural </a:t>
            </a:r>
            <a:r>
              <a:rPr lang="fr-FR" b="1" dirty="0"/>
              <a:t>population </a:t>
            </a:r>
            <a:r>
              <a:rPr lang="fr-FR" b="1" dirty="0" err="1"/>
              <a:t>growth</a:t>
            </a:r>
            <a:r>
              <a:rPr lang="fr-FR" b="1" dirty="0"/>
              <a:t> rates by </a:t>
            </a:r>
            <a:r>
              <a:rPr lang="fr-FR" b="1" dirty="0" err="1"/>
              <a:t>region</a:t>
            </a:r>
            <a:r>
              <a:rPr lang="fr-FR" b="1" dirty="0"/>
              <a:t>, 1950-2030</a:t>
            </a:r>
          </a:p>
        </p:txBody>
      </p:sp>
      <p:cxnSp>
        <p:nvCxnSpPr>
          <p:cNvPr id="23" name="Straight Connector 22"/>
          <p:cNvCxnSpPr/>
          <p:nvPr/>
        </p:nvCxnSpPr>
        <p:spPr>
          <a:xfrm>
            <a:off x="1890711" y="4605535"/>
            <a:ext cx="5105400" cy="1588"/>
          </a:xfrm>
          <a:prstGeom prst="line">
            <a:avLst/>
          </a:prstGeom>
          <a:ln w="88900">
            <a:solidFill>
              <a:srgbClr val="00B0F0">
                <a:alpha val="40000"/>
              </a:srgbClr>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bwMode="auto">
          <a:xfrm>
            <a:off x="0" y="457200"/>
            <a:ext cx="9144000" cy="1143000"/>
          </a:xfrm>
          <a:prstGeom prst="rect">
            <a:avLst/>
          </a:prstGeom>
          <a:noFill/>
          <a:ln w="9525">
            <a:noFill/>
            <a:miter lim="800000"/>
            <a:headEnd/>
            <a:tailEnd/>
          </a:ln>
        </p:spPr>
        <p:txBody>
          <a:bodyPr anchor="ctr"/>
          <a:lstStyle/>
          <a:p>
            <a:pPr lvl="0" algn="ctr">
              <a:lnSpc>
                <a:spcPct val="90000"/>
              </a:lnSpc>
            </a:pPr>
            <a:r>
              <a:rPr lang="en-US" sz="3600" kern="0" dirty="0" smtClean="0">
                <a:solidFill>
                  <a:srgbClr val="0081E2"/>
                </a:solidFill>
                <a:latin typeface="Arial"/>
              </a:rPr>
              <a:t>The rise then fall in Africa’s rural </a:t>
            </a:r>
          </a:p>
          <a:p>
            <a:pPr lvl="0" algn="ctr">
              <a:lnSpc>
                <a:spcPct val="90000"/>
              </a:lnSpc>
            </a:pPr>
            <a:r>
              <a:rPr lang="en-US" sz="3600" kern="0" dirty="0" smtClean="0">
                <a:solidFill>
                  <a:srgbClr val="0081E2"/>
                </a:solidFill>
                <a:latin typeface="Arial"/>
              </a:rPr>
              <a:t>population growth is also 20 years later</a:t>
            </a:r>
            <a:endParaRPr lang="en-US" sz="2800" dirty="0">
              <a:solidFill>
                <a:srgbClr val="0081E2"/>
              </a:solidFill>
            </a:endParaRPr>
          </a:p>
        </p:txBody>
      </p:sp>
    </p:spTree>
    <p:extLst>
      <p:ext uri="{BB962C8B-B14F-4D97-AF65-F5344CB8AC3E}">
        <p14:creationId xmlns="" xmlns:p14="http://schemas.microsoft.com/office/powerpoint/2010/main" val="1176499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8" grpId="0" animBg="1"/>
      <p:bldP spid="10249"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0500" y="228600"/>
            <a:ext cx="8686800" cy="1447800"/>
          </a:xfrm>
        </p:spPr>
        <p:txBody>
          <a:bodyPr/>
          <a:lstStyle/>
          <a:p>
            <a:pPr>
              <a:lnSpc>
                <a:spcPct val="90000"/>
              </a:lnSpc>
            </a:pPr>
            <a:r>
              <a:rPr lang="en-US" sz="3600" dirty="0" smtClean="0">
                <a:solidFill>
                  <a:srgbClr val="0081E2"/>
                </a:solidFill>
              </a:rPr>
              <a:t>An underlying cause of Africa’s impoverishment in the 1970s-1990s </a:t>
            </a:r>
            <a:br>
              <a:rPr lang="en-US" sz="3600" dirty="0" smtClean="0">
                <a:solidFill>
                  <a:srgbClr val="0081E2"/>
                </a:solidFill>
              </a:rPr>
            </a:br>
            <a:r>
              <a:rPr lang="en-US" sz="3600" dirty="0" smtClean="0">
                <a:solidFill>
                  <a:srgbClr val="0081E2"/>
                </a:solidFill>
              </a:rPr>
              <a:t>was a sharp fall in land area per farmer</a:t>
            </a:r>
          </a:p>
        </p:txBody>
      </p:sp>
      <p:pic>
        <p:nvPicPr>
          <p:cNvPr id="717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515" t="7918" r="1424"/>
          <a:stretch/>
        </p:blipFill>
        <p:spPr bwMode="auto">
          <a:xfrm>
            <a:off x="457200" y="1905000"/>
            <a:ext cx="8237350" cy="44291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7173" name="Rectangle 4"/>
          <p:cNvSpPr>
            <a:spLocks noChangeArrowheads="1"/>
          </p:cNvSpPr>
          <p:nvPr/>
        </p:nvSpPr>
        <p:spPr bwMode="auto">
          <a:xfrm>
            <a:off x="0" y="6334125"/>
            <a:ext cx="9067800" cy="523875"/>
          </a:xfrm>
          <a:prstGeom prst="rect">
            <a:avLst/>
          </a:prstGeom>
          <a:solidFill>
            <a:srgbClr val="FFFFFF"/>
          </a:solidFill>
          <a:ln>
            <a:noFill/>
          </a:ln>
        </p:spPr>
        <p:txBody>
          <a:bodyPr>
            <a:spAutoFit/>
          </a:bodyPr>
          <a:lstStyle/>
          <a:p>
            <a:r>
              <a:rPr lang="en-US" sz="1400" dirty="0"/>
              <a:t>Reprinted from Robert Eastwood, Michael Lipton and Andrew Newell (2010), “Farm Size”, chapter 65 in Prabhu Pingali and Robert Evenson, eds., </a:t>
            </a:r>
            <a:r>
              <a:rPr lang="en-US" sz="1400" i="1" dirty="0"/>
              <a:t>Handbook of Agricultural Economics</a:t>
            </a:r>
            <a:r>
              <a:rPr lang="en-US" sz="1400" dirty="0"/>
              <a:t>, Volume 4, Pages 3323-3397. Elsevier.</a:t>
            </a:r>
          </a:p>
        </p:txBody>
      </p:sp>
      <p:sp>
        <p:nvSpPr>
          <p:cNvPr id="8" name="Rectangle 8"/>
          <p:cNvSpPr>
            <a:spLocks noChangeArrowheads="1"/>
          </p:cNvSpPr>
          <p:nvPr/>
        </p:nvSpPr>
        <p:spPr bwMode="auto">
          <a:xfrm>
            <a:off x="533400" y="1905000"/>
            <a:ext cx="8915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sz="2400" b="1" dirty="0">
                <a:solidFill>
                  <a:srgbClr val="002060"/>
                </a:solidFill>
              </a:rPr>
              <a:t>Land </a:t>
            </a:r>
            <a:r>
              <a:rPr lang="fr-FR" sz="2400" b="1" dirty="0" err="1">
                <a:solidFill>
                  <a:srgbClr val="002060"/>
                </a:solidFill>
              </a:rPr>
              <a:t>available</a:t>
            </a:r>
            <a:r>
              <a:rPr lang="fr-FR" sz="2400" b="1" dirty="0">
                <a:solidFill>
                  <a:srgbClr val="002060"/>
                </a:solidFill>
              </a:rPr>
              <a:t> per </a:t>
            </a:r>
            <a:r>
              <a:rPr lang="fr-FR" sz="2400" b="1" dirty="0" err="1">
                <a:solidFill>
                  <a:srgbClr val="002060"/>
                </a:solidFill>
              </a:rPr>
              <a:t>farm</a:t>
            </a:r>
            <a:r>
              <a:rPr lang="fr-FR" sz="2400" b="1" dirty="0">
                <a:solidFill>
                  <a:srgbClr val="002060"/>
                </a:solidFill>
              </a:rPr>
              <a:t> </a:t>
            </a:r>
            <a:r>
              <a:rPr lang="fr-FR" sz="2400" b="1" dirty="0" err="1">
                <a:solidFill>
                  <a:srgbClr val="002060"/>
                </a:solidFill>
              </a:rPr>
              <a:t>household</a:t>
            </a:r>
            <a:r>
              <a:rPr lang="fr-FR" sz="2400" b="1" dirty="0">
                <a:solidFill>
                  <a:srgbClr val="002060"/>
                </a:solidFill>
              </a:rPr>
              <a:t> (hectares) </a:t>
            </a:r>
          </a:p>
        </p:txBody>
      </p:sp>
      <p:sp>
        <p:nvSpPr>
          <p:cNvPr id="9" name="Oval 8"/>
          <p:cNvSpPr/>
          <p:nvPr/>
        </p:nvSpPr>
        <p:spPr>
          <a:xfrm>
            <a:off x="4038600" y="3970338"/>
            <a:ext cx="2514600" cy="1211262"/>
          </a:xfrm>
          <a:prstGeom prst="ellipse">
            <a:avLst/>
          </a:prstGeom>
          <a:noFill/>
          <a:ln w="38100">
            <a:solidFill>
              <a:srgbClr val="0081E2">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Diamond 1"/>
          <p:cNvSpPr/>
          <p:nvPr/>
        </p:nvSpPr>
        <p:spPr>
          <a:xfrm>
            <a:off x="4414838" y="4254500"/>
            <a:ext cx="177800" cy="211138"/>
          </a:xfrm>
          <a:prstGeom prst="diamond">
            <a:avLst/>
          </a:prstGeom>
          <a:solidFill>
            <a:srgbClr val="0081E2"/>
          </a:solidFill>
          <a:ln>
            <a:solidFill>
              <a:srgbClr val="0081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C000"/>
              </a:solidFill>
            </a:endParaRPr>
          </a:p>
        </p:txBody>
      </p:sp>
      <p:sp>
        <p:nvSpPr>
          <p:cNvPr id="11" name="Diamond 10"/>
          <p:cNvSpPr/>
          <p:nvPr/>
        </p:nvSpPr>
        <p:spPr>
          <a:xfrm>
            <a:off x="5988050" y="4772025"/>
            <a:ext cx="176213" cy="209550"/>
          </a:xfrm>
          <a:prstGeom prst="diamond">
            <a:avLst/>
          </a:prstGeom>
          <a:solidFill>
            <a:srgbClr val="0081E2"/>
          </a:solidFill>
          <a:ln>
            <a:solidFill>
              <a:srgbClr val="0081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C000"/>
              </a:solidFill>
            </a:endParaRPr>
          </a:p>
        </p:txBody>
      </p:sp>
      <p:sp>
        <p:nvSpPr>
          <p:cNvPr id="10" name="Diamond 9"/>
          <p:cNvSpPr/>
          <p:nvPr/>
        </p:nvSpPr>
        <p:spPr>
          <a:xfrm>
            <a:off x="7239000" y="4366419"/>
            <a:ext cx="176213" cy="209550"/>
          </a:xfrm>
          <a:prstGeom prst="diamond">
            <a:avLst/>
          </a:prstGeom>
          <a:solidFill>
            <a:srgbClr val="0081E2"/>
          </a:solidFill>
          <a:ln>
            <a:solidFill>
              <a:srgbClr val="0081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C000"/>
              </a:solidFill>
            </a:endParaRPr>
          </a:p>
        </p:txBody>
      </p:sp>
    </p:spTree>
    <p:extLst>
      <p:ext uri="{BB962C8B-B14F-4D97-AF65-F5344CB8AC3E}">
        <p14:creationId xmlns:p14="http://schemas.microsoft.com/office/powerpoint/2010/main" xmlns="" val="2820724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1"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288108" y="2458886"/>
          <a:ext cx="4114800"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4492171" y="2458886"/>
          <a:ext cx="4125686" cy="3276600"/>
        </p:xfrm>
        <a:graphic>
          <a:graphicData uri="http://schemas.openxmlformats.org/drawingml/2006/chart">
            <c:chart xmlns:c="http://schemas.openxmlformats.org/drawingml/2006/chart" xmlns:r="http://schemas.openxmlformats.org/officeDocument/2006/relationships" r:id="rId4"/>
          </a:graphicData>
        </a:graphic>
      </p:graphicFrame>
      <p:sp>
        <p:nvSpPr>
          <p:cNvPr id="9220" name="Rectangle 8"/>
          <p:cNvSpPr>
            <a:spLocks noChangeArrowheads="1"/>
          </p:cNvSpPr>
          <p:nvPr/>
        </p:nvSpPr>
        <p:spPr bwMode="auto">
          <a:xfrm>
            <a:off x="228600" y="2057400"/>
            <a:ext cx="8915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b="1"/>
              <a:t>Population by principal residence, 1950-2050</a:t>
            </a:r>
          </a:p>
        </p:txBody>
      </p:sp>
      <p:sp>
        <p:nvSpPr>
          <p:cNvPr id="9221" name="TextBox 1"/>
          <p:cNvSpPr txBox="1">
            <a:spLocks noChangeArrowheads="1"/>
          </p:cNvSpPr>
          <p:nvPr/>
        </p:nvSpPr>
        <p:spPr bwMode="auto">
          <a:xfrm>
            <a:off x="1749425" y="2711450"/>
            <a:ext cx="1524000" cy="381000"/>
          </a:xfrm>
          <a:prstGeom prst="rect">
            <a:avLst/>
          </a:prstGeom>
          <a:solidFill>
            <a:srgbClr val="FFFFFF"/>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World (total)</a:t>
            </a:r>
          </a:p>
        </p:txBody>
      </p:sp>
      <p:sp>
        <p:nvSpPr>
          <p:cNvPr id="8199" name="TextBox 9"/>
          <p:cNvSpPr txBox="1">
            <a:spLocks noChangeArrowheads="1"/>
          </p:cNvSpPr>
          <p:nvPr/>
        </p:nvSpPr>
        <p:spPr bwMode="auto">
          <a:xfrm>
            <a:off x="5792788" y="2711450"/>
            <a:ext cx="2209800" cy="368300"/>
          </a:xfrm>
          <a:prstGeom prst="rect">
            <a:avLst/>
          </a:prstGeom>
          <a:solidFill>
            <a:srgbClr val="FFFFFF"/>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Sub-Saharan Africa</a:t>
            </a:r>
          </a:p>
        </p:txBody>
      </p:sp>
      <p:sp>
        <p:nvSpPr>
          <p:cNvPr id="9223" name="Rectangle 10"/>
          <p:cNvSpPr>
            <a:spLocks noChangeArrowheads="1"/>
          </p:cNvSpPr>
          <p:nvPr/>
        </p:nvSpPr>
        <p:spPr bwMode="auto">
          <a:xfrm>
            <a:off x="377824" y="5942013"/>
            <a:ext cx="8537575" cy="738664"/>
          </a:xfrm>
          <a:prstGeom prst="rect">
            <a:avLst/>
          </a:prstGeom>
          <a:solidFill>
            <a:srgbClr val="FFFFFF"/>
          </a:solidFill>
          <a:ln>
            <a:noFill/>
          </a:ln>
        </p:spPr>
        <p:txBody>
          <a:bodyPr wrap="square">
            <a:spAutoFit/>
          </a:bodyPr>
          <a:lstStyle/>
          <a:p>
            <a:r>
              <a:rPr lang="en-US" sz="1400" dirty="0"/>
              <a:t>Source: Calculated  from UN World Urbanization Prospects, 2009 Revision , released April 2010 at </a:t>
            </a:r>
            <a:r>
              <a:rPr lang="en-US" sz="1400" dirty="0">
                <a:hlinkClick r:id="rId5"/>
              </a:rPr>
              <a:t>http://esa.un.org/unpd/wup</a:t>
            </a:r>
            <a:r>
              <a:rPr lang="en-US" sz="1400" dirty="0"/>
              <a:t>.  Downloaded 7 Nov. 2010</a:t>
            </a:r>
            <a:r>
              <a:rPr lang="en-US" sz="1400" dirty="0" smtClean="0"/>
              <a:t>.</a:t>
            </a:r>
          </a:p>
          <a:p>
            <a:endParaRPr lang="en-US" sz="1400" dirty="0"/>
          </a:p>
        </p:txBody>
      </p:sp>
      <p:cxnSp>
        <p:nvCxnSpPr>
          <p:cNvPr id="16" name="Straight Connector 15"/>
          <p:cNvCxnSpPr/>
          <p:nvPr/>
        </p:nvCxnSpPr>
        <p:spPr>
          <a:xfrm flipV="1">
            <a:off x="3101600" y="3794328"/>
            <a:ext cx="1940" cy="549072"/>
          </a:xfrm>
          <a:prstGeom prst="line">
            <a:avLst/>
          </a:prstGeom>
          <a:ln>
            <a:solidFill>
              <a:srgbClr val="659A2A"/>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2630943" y="4557225"/>
            <a:ext cx="2092165" cy="720197"/>
          </a:xfrm>
          <a:prstGeom prst="rect">
            <a:avLst/>
          </a:prstGeom>
          <a:solidFill>
            <a:srgbClr val="FFFFFF">
              <a:alpha val="74902"/>
            </a:srgbClr>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5000"/>
              </a:lnSpc>
            </a:pPr>
            <a:r>
              <a:rPr lang="en-US" sz="1600" b="1" dirty="0" smtClean="0">
                <a:solidFill>
                  <a:srgbClr val="659A2A"/>
                </a:solidFill>
              </a:rPr>
              <a:t>Worldwide, rural population growth has almost stopped</a:t>
            </a:r>
            <a:endParaRPr lang="en-US" sz="1600" b="1" dirty="0">
              <a:solidFill>
                <a:srgbClr val="659A2A"/>
              </a:solidFill>
            </a:endParaRPr>
          </a:p>
        </p:txBody>
      </p:sp>
      <p:sp>
        <p:nvSpPr>
          <p:cNvPr id="9228" name="Title 1"/>
          <p:cNvSpPr>
            <a:spLocks noGrp="1"/>
          </p:cNvSpPr>
          <p:nvPr>
            <p:ph type="title"/>
          </p:nvPr>
        </p:nvSpPr>
        <p:spPr>
          <a:xfrm>
            <a:off x="0" y="228600"/>
            <a:ext cx="9144000" cy="1143000"/>
          </a:xfrm>
        </p:spPr>
        <p:txBody>
          <a:bodyPr/>
          <a:lstStyle/>
          <a:p>
            <a:pPr>
              <a:lnSpc>
                <a:spcPct val="90000"/>
              </a:lnSpc>
            </a:pPr>
            <a:r>
              <a:rPr lang="en-US" sz="3600" dirty="0" smtClean="0">
                <a:solidFill>
                  <a:srgbClr val="0081E2"/>
                </a:solidFill>
              </a:rPr>
              <a:t>The rural population stops </a:t>
            </a:r>
            <a:r>
              <a:rPr lang="en-US" sz="3600" dirty="0" smtClean="0">
                <a:solidFill>
                  <a:srgbClr val="0081E2"/>
                </a:solidFill>
              </a:rPr>
              <a:t>growing </a:t>
            </a:r>
            <a:br>
              <a:rPr lang="en-US" sz="3600" dirty="0" smtClean="0">
                <a:solidFill>
                  <a:srgbClr val="0081E2"/>
                </a:solidFill>
              </a:rPr>
            </a:br>
            <a:r>
              <a:rPr lang="en-US" sz="3600" dirty="0" smtClean="0">
                <a:solidFill>
                  <a:srgbClr val="0081E2"/>
                </a:solidFill>
              </a:rPr>
              <a:t>and farm sizes can rise when </a:t>
            </a:r>
            <a:br>
              <a:rPr lang="en-US" sz="3600" dirty="0" smtClean="0">
                <a:solidFill>
                  <a:srgbClr val="0081E2"/>
                </a:solidFill>
              </a:rPr>
            </a:br>
            <a:r>
              <a:rPr lang="en-US" sz="3600" dirty="0" smtClean="0">
                <a:solidFill>
                  <a:srgbClr val="0081E2"/>
                </a:solidFill>
              </a:rPr>
              <a:t>urbanization </a:t>
            </a:r>
            <a:r>
              <a:rPr lang="en-US" sz="3600" dirty="0" smtClean="0">
                <a:solidFill>
                  <a:srgbClr val="0081E2"/>
                </a:solidFill>
              </a:rPr>
              <a:t>employs all new workers</a:t>
            </a:r>
          </a:p>
        </p:txBody>
      </p:sp>
      <p:sp>
        <p:nvSpPr>
          <p:cNvPr id="2" name="Rectangle 1"/>
          <p:cNvSpPr>
            <a:spLocks noChangeArrowheads="1"/>
          </p:cNvSpPr>
          <p:nvPr/>
        </p:nvSpPr>
        <p:spPr bwMode="auto">
          <a:xfrm>
            <a:off x="4387849" y="1648458"/>
            <a:ext cx="4527550"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lnSpc>
                <a:spcPct val="90000"/>
              </a:lnSpc>
            </a:pPr>
            <a:r>
              <a:rPr lang="en-US" sz="2400" dirty="0">
                <a:solidFill>
                  <a:srgbClr val="659A2A"/>
                </a:solidFill>
              </a:rPr>
              <a:t>…in Africa that won’t happen until the 2050s</a:t>
            </a:r>
          </a:p>
        </p:txBody>
      </p:sp>
      <p:cxnSp>
        <p:nvCxnSpPr>
          <p:cNvPr id="20" name="Straight Connector 19"/>
          <p:cNvCxnSpPr/>
          <p:nvPr/>
        </p:nvCxnSpPr>
        <p:spPr>
          <a:xfrm flipV="1">
            <a:off x="7239000" y="3721099"/>
            <a:ext cx="0" cy="792111"/>
          </a:xfrm>
          <a:prstGeom prst="line">
            <a:avLst/>
          </a:prstGeom>
          <a:ln>
            <a:solidFill>
              <a:srgbClr val="659A2A"/>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2901518" y="3572268"/>
            <a:ext cx="685800" cy="313932"/>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pPr>
            <a:r>
              <a:rPr lang="en-US" sz="1600" dirty="0" smtClean="0">
                <a:solidFill>
                  <a:srgbClr val="659A2A"/>
                </a:solidFill>
              </a:rPr>
              <a:t>2012</a:t>
            </a:r>
            <a:endParaRPr lang="en-US" sz="1600" dirty="0">
              <a:solidFill>
                <a:srgbClr val="659A2A"/>
              </a:solidFill>
            </a:endParaRPr>
          </a:p>
        </p:txBody>
      </p:sp>
      <p:sp>
        <p:nvSpPr>
          <p:cNvPr id="32" name="TextBox 31"/>
          <p:cNvSpPr txBox="1">
            <a:spLocks noChangeArrowheads="1"/>
          </p:cNvSpPr>
          <p:nvPr/>
        </p:nvSpPr>
        <p:spPr bwMode="auto">
          <a:xfrm>
            <a:off x="6874037" y="3407167"/>
            <a:ext cx="685800"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US" sz="1600" dirty="0" smtClean="0">
                <a:solidFill>
                  <a:srgbClr val="659A2A"/>
                </a:solidFill>
              </a:rPr>
              <a:t>2012</a:t>
            </a:r>
            <a:endParaRPr lang="en-US" sz="1600" dirty="0">
              <a:solidFill>
                <a:srgbClr val="659A2A"/>
              </a:solidFill>
            </a:endParaRPr>
          </a:p>
        </p:txBody>
      </p:sp>
      <p:sp>
        <p:nvSpPr>
          <p:cNvPr id="35" name="TextBox 34"/>
          <p:cNvSpPr txBox="1">
            <a:spLocks noChangeArrowheads="1"/>
          </p:cNvSpPr>
          <p:nvPr/>
        </p:nvSpPr>
        <p:spPr bwMode="auto">
          <a:xfrm>
            <a:off x="6910603" y="4766513"/>
            <a:ext cx="2246313" cy="510909"/>
          </a:xfrm>
          <a:prstGeom prst="rect">
            <a:avLst/>
          </a:prstGeom>
          <a:solidFill>
            <a:srgbClr val="FFFFFF">
              <a:alpha val="74902"/>
            </a:srgbClr>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85000"/>
              </a:lnSpc>
            </a:pPr>
            <a:r>
              <a:rPr lang="en-US" sz="1600" b="1" dirty="0" smtClean="0">
                <a:solidFill>
                  <a:srgbClr val="659A2A"/>
                </a:solidFill>
              </a:rPr>
              <a:t>Africa still has both</a:t>
            </a:r>
          </a:p>
          <a:p>
            <a:pPr algn="r" eaLnBrk="1" hangingPunct="1">
              <a:lnSpc>
                <a:spcPct val="85000"/>
              </a:lnSpc>
            </a:pPr>
            <a:r>
              <a:rPr lang="en-US" sz="1600" b="1" dirty="0" smtClean="0">
                <a:solidFill>
                  <a:srgbClr val="659A2A"/>
                </a:solidFill>
              </a:rPr>
              <a:t>rural &amp; urban growth</a:t>
            </a:r>
            <a:endParaRPr lang="en-US" sz="1600" b="1" dirty="0">
              <a:solidFill>
                <a:srgbClr val="659A2A"/>
              </a:solidFill>
            </a:endParaRPr>
          </a:p>
        </p:txBody>
      </p:sp>
    </p:spTree>
    <p:extLst>
      <p:ext uri="{BB962C8B-B14F-4D97-AF65-F5344CB8AC3E}">
        <p14:creationId xmlns="" xmlns:p14="http://schemas.microsoft.com/office/powerpoint/2010/main" val="423492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8199" grpId="0" animBg="1"/>
      <p:bldP spid="19" grpId="0" animBg="1"/>
      <p:bldP spid="2" grpId="0"/>
      <p:bldP spid="31" grpId="0" animBg="1"/>
      <p:bldP spid="32" grpId="0"/>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685800" y="1885681"/>
          <a:ext cx="7848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0243" name="Rectangle 6"/>
          <p:cNvSpPr>
            <a:spLocks noChangeArrowheads="1"/>
          </p:cNvSpPr>
          <p:nvPr/>
        </p:nvSpPr>
        <p:spPr bwMode="auto">
          <a:xfrm>
            <a:off x="609600" y="1506538"/>
            <a:ext cx="8077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b="1"/>
              <a:t>USDA estimates of average cereal grain yields (mt/ha), 1960-2010</a:t>
            </a:r>
          </a:p>
        </p:txBody>
      </p:sp>
      <p:sp>
        <p:nvSpPr>
          <p:cNvPr id="10244" name="Rectangle 7"/>
          <p:cNvSpPr>
            <a:spLocks noChangeArrowheads="1"/>
          </p:cNvSpPr>
          <p:nvPr/>
        </p:nvSpPr>
        <p:spPr bwMode="auto">
          <a:xfrm>
            <a:off x="-11113" y="6211669"/>
            <a:ext cx="9155113" cy="646331"/>
          </a:xfrm>
          <a:prstGeom prst="rect">
            <a:avLst/>
          </a:prstGeom>
          <a:solidFill>
            <a:srgbClr val="FFFFFF"/>
          </a:solidFill>
          <a:ln>
            <a:noFill/>
          </a:ln>
        </p:spPr>
        <p:txBody>
          <a:bodyPr>
            <a:spAutoFit/>
          </a:bodyPr>
          <a:lstStyle/>
          <a:p>
            <a:endParaRPr lang="en-US" sz="1200" dirty="0" smtClean="0"/>
          </a:p>
          <a:p>
            <a:r>
              <a:rPr lang="en-US" sz="1200" dirty="0" smtClean="0"/>
              <a:t>Source</a:t>
            </a:r>
            <a:r>
              <a:rPr lang="en-US" sz="1200" dirty="0"/>
              <a:t>: Calculated  from USDA , PS&amp;D data (</a:t>
            </a:r>
            <a:r>
              <a:rPr lang="en-US" sz="1200" dirty="0">
                <a:hlinkClick r:id="rId4"/>
              </a:rPr>
              <a:t>www.fas.usda.gov/psdonline)</a:t>
            </a:r>
            <a:r>
              <a:rPr lang="en-US" sz="1200" dirty="0"/>
              <a:t>, downloaded 7 Nov 2010.  Results shown are each region’s total production per harvested area in barley, corn, millet, mixed grains, oats, rice, rye, sorghum and wheat. </a:t>
            </a:r>
          </a:p>
        </p:txBody>
      </p:sp>
      <p:sp>
        <p:nvSpPr>
          <p:cNvPr id="2" name="Oval 1"/>
          <p:cNvSpPr/>
          <p:nvPr/>
        </p:nvSpPr>
        <p:spPr>
          <a:xfrm>
            <a:off x="6840538" y="4362450"/>
            <a:ext cx="1600200" cy="454025"/>
          </a:xfrm>
          <a:prstGeom prst="ellipse">
            <a:avLst/>
          </a:prstGeom>
          <a:noFill/>
          <a:ln w="38100">
            <a:solidFill>
              <a:srgbClr val="FFC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246" name="Title 1"/>
          <p:cNvSpPr txBox="1">
            <a:spLocks/>
          </p:cNvSpPr>
          <p:nvPr/>
        </p:nvSpPr>
        <p:spPr bwMode="auto">
          <a:xfrm>
            <a:off x="38100" y="0"/>
            <a:ext cx="91440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US" sz="3600" dirty="0">
                <a:solidFill>
                  <a:srgbClr val="0081E2"/>
                </a:solidFill>
              </a:rPr>
              <a:t>Africa’s green revolution has just begun</a:t>
            </a:r>
          </a:p>
        </p:txBody>
      </p:sp>
    </p:spTree>
    <p:extLst>
      <p:ext uri="{BB962C8B-B14F-4D97-AF65-F5344CB8AC3E}">
        <p14:creationId xmlns:p14="http://schemas.microsoft.com/office/powerpoint/2010/main" xmlns="" val="2148891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381000"/>
            <a:ext cx="9144000" cy="762000"/>
          </a:xfrm>
        </p:spPr>
        <p:txBody>
          <a:bodyPr/>
          <a:lstStyle/>
          <a:p>
            <a:pPr>
              <a:lnSpc>
                <a:spcPct val="90000"/>
              </a:lnSpc>
            </a:pPr>
            <a:r>
              <a:rPr lang="en-US" sz="3600" dirty="0" smtClean="0">
                <a:solidFill>
                  <a:srgbClr val="0081E2"/>
                </a:solidFill>
              </a:rPr>
              <a:t>Foreign aid for agriculture has just begun to recover after being sharply cut in 1985-99</a:t>
            </a:r>
          </a:p>
        </p:txBody>
      </p:sp>
      <p:sp>
        <p:nvSpPr>
          <p:cNvPr id="13315" name="Text Box 3"/>
          <p:cNvSpPr txBox="1">
            <a:spLocks noChangeArrowheads="1"/>
          </p:cNvSpPr>
          <p:nvPr/>
        </p:nvSpPr>
        <p:spPr bwMode="auto">
          <a:xfrm>
            <a:off x="985838" y="6211888"/>
            <a:ext cx="7929562" cy="584200"/>
          </a:xfrm>
          <a:prstGeom prst="rect">
            <a:avLst/>
          </a:prstGeom>
          <a:solidFill>
            <a:srgbClr val="FFFFFF"/>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600" dirty="0"/>
              <a:t>Source:  Author's calculations from OECD (2011), Official Bilateral Commitments by Sector, updated 6 April 2011 (http://stats.oecd.org/qwids).   </a:t>
            </a:r>
          </a:p>
        </p:txBody>
      </p:sp>
      <p:pic>
        <p:nvPicPr>
          <p:cNvPr id="1331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2057" t="2344" r="2544" b="11807"/>
          <a:stretch>
            <a:fillRect/>
          </a:stretch>
        </p:blipFill>
        <p:spPr bwMode="auto">
          <a:xfrm>
            <a:off x="1195388" y="1660525"/>
            <a:ext cx="6851650" cy="446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6477000" y="2362200"/>
            <a:ext cx="2667000" cy="1295400"/>
          </a:xfrm>
          <a:prstGeom prst="rect">
            <a:avLst/>
          </a:prstGeom>
          <a:solidFill>
            <a:srgbClr val="FFFFFF">
              <a:alpha val="74902"/>
            </a:srgbClr>
          </a:solidFill>
          <a:ln w="9525">
            <a:noFill/>
            <a:miter lim="800000"/>
            <a:headEnd/>
            <a:tailEnd/>
          </a:ln>
        </p:spPr>
        <p:txBody>
          <a:bodyPr/>
          <a:lstStyle/>
          <a:p>
            <a:pPr algn="r">
              <a:lnSpc>
                <a:spcPct val="90000"/>
              </a:lnSpc>
            </a:pPr>
            <a:r>
              <a:rPr lang="en-US" b="1" dirty="0" smtClean="0">
                <a:solidFill>
                  <a:srgbClr val="006600"/>
                </a:solidFill>
              </a:rPr>
              <a:t>After 1985, global food abundance due to </a:t>
            </a:r>
          </a:p>
          <a:p>
            <a:pPr algn="r">
              <a:lnSpc>
                <a:spcPct val="90000"/>
              </a:lnSpc>
            </a:pPr>
            <a:r>
              <a:rPr lang="en-US" b="1" dirty="0" smtClean="0">
                <a:solidFill>
                  <a:srgbClr val="006600"/>
                </a:solidFill>
              </a:rPr>
              <a:t>the green revolution </a:t>
            </a:r>
          </a:p>
          <a:p>
            <a:pPr algn="r">
              <a:lnSpc>
                <a:spcPct val="90000"/>
              </a:lnSpc>
            </a:pPr>
            <a:r>
              <a:rPr lang="en-US" b="1" dirty="0" smtClean="0">
                <a:solidFill>
                  <a:srgbClr val="006600"/>
                </a:solidFill>
              </a:rPr>
              <a:t>led to complacency</a:t>
            </a:r>
          </a:p>
          <a:p>
            <a:pPr algn="r">
              <a:lnSpc>
                <a:spcPct val="90000"/>
              </a:lnSpc>
            </a:pPr>
            <a:r>
              <a:rPr lang="en-US" b="1" dirty="0" smtClean="0">
                <a:solidFill>
                  <a:srgbClr val="006600"/>
                </a:solidFill>
              </a:rPr>
              <a:t>about agriculture and foreign aid</a:t>
            </a:r>
            <a:endParaRPr lang="en-US" b="1" dirty="0">
              <a:solidFill>
                <a:srgbClr val="006600"/>
              </a:solidFill>
            </a:endParaRPr>
          </a:p>
        </p:txBody>
      </p:sp>
      <p:sp>
        <p:nvSpPr>
          <p:cNvPr id="9" name="Straight Arrow Connector 8"/>
          <p:cNvSpPr/>
          <p:nvPr/>
        </p:nvSpPr>
        <p:spPr>
          <a:xfrm flipH="1">
            <a:off x="2971800" y="2667000"/>
            <a:ext cx="3810000" cy="990600"/>
          </a:xfrm>
          <a:prstGeom prst="straightConnector1">
            <a:avLst/>
          </a:prstGeom>
          <a:noFill/>
          <a:ln w="28575" cap="flat" cmpd="sng" algn="ctr">
            <a:solidFill>
              <a:srgbClr val="006600"/>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p>
        </p:txBody>
      </p:sp>
      <p:sp>
        <p:nvSpPr>
          <p:cNvPr id="10" name="TextBox 3"/>
          <p:cNvSpPr txBox="1">
            <a:spLocks noChangeArrowheads="1"/>
          </p:cNvSpPr>
          <p:nvPr/>
        </p:nvSpPr>
        <p:spPr bwMode="auto">
          <a:xfrm>
            <a:off x="7010400" y="3886200"/>
            <a:ext cx="2133600" cy="609600"/>
          </a:xfrm>
          <a:prstGeom prst="rect">
            <a:avLst/>
          </a:prstGeom>
          <a:solidFill>
            <a:srgbClr val="FFFFFF">
              <a:alpha val="74902"/>
            </a:srgbClr>
          </a:solidFill>
          <a:ln w="9525">
            <a:noFill/>
            <a:miter lim="800000"/>
            <a:headEnd/>
            <a:tailEnd/>
          </a:ln>
        </p:spPr>
        <p:txBody>
          <a:bodyPr/>
          <a:lstStyle/>
          <a:p>
            <a:pPr algn="r">
              <a:lnSpc>
                <a:spcPct val="90000"/>
              </a:lnSpc>
            </a:pPr>
            <a:r>
              <a:rPr lang="en-US" b="1" dirty="0" smtClean="0">
                <a:solidFill>
                  <a:srgbClr val="C00000"/>
                </a:solidFill>
              </a:rPr>
              <a:t>...then donors discovered </a:t>
            </a:r>
            <a:r>
              <a:rPr lang="en-US" b="1" dirty="0" smtClean="0">
                <a:solidFill>
                  <a:srgbClr val="C00000"/>
                </a:solidFill>
              </a:rPr>
              <a:t>the </a:t>
            </a:r>
            <a:r>
              <a:rPr lang="en-US" b="1" dirty="0" smtClean="0">
                <a:solidFill>
                  <a:srgbClr val="C00000"/>
                </a:solidFill>
              </a:rPr>
              <a:t>health sector</a:t>
            </a:r>
            <a:endParaRPr lang="en-US" b="1" dirty="0">
              <a:solidFill>
                <a:srgbClr val="C00000"/>
              </a:solidFill>
            </a:endParaRPr>
          </a:p>
        </p:txBody>
      </p:sp>
      <p:sp>
        <p:nvSpPr>
          <p:cNvPr id="11" name="Straight Arrow Connector 10"/>
          <p:cNvSpPr/>
          <p:nvPr/>
        </p:nvSpPr>
        <p:spPr>
          <a:xfrm flipH="1">
            <a:off x="5029200" y="4267200"/>
            <a:ext cx="2286000" cy="990600"/>
          </a:xfrm>
          <a:prstGeom prst="straightConnector1">
            <a:avLst/>
          </a:prstGeom>
          <a:noFill/>
          <a:ln w="28575" cap="flat" cmpd="sng" algn="ctr">
            <a:solidFill>
              <a:srgbClr val="C00000"/>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p>
        </p:txBody>
      </p:sp>
      <p:sp>
        <p:nvSpPr>
          <p:cNvPr id="12" name="TextBox 3"/>
          <p:cNvSpPr txBox="1">
            <a:spLocks noChangeArrowheads="1"/>
          </p:cNvSpPr>
          <p:nvPr/>
        </p:nvSpPr>
        <p:spPr bwMode="auto">
          <a:xfrm>
            <a:off x="7467600" y="4724400"/>
            <a:ext cx="1676400" cy="838200"/>
          </a:xfrm>
          <a:prstGeom prst="rect">
            <a:avLst/>
          </a:prstGeom>
          <a:solidFill>
            <a:srgbClr val="FFFFFF">
              <a:alpha val="74902"/>
            </a:srgbClr>
          </a:solidFill>
          <a:ln w="9525">
            <a:noFill/>
            <a:miter lim="800000"/>
            <a:headEnd/>
            <a:tailEnd/>
          </a:ln>
        </p:spPr>
        <p:txBody>
          <a:bodyPr/>
          <a:lstStyle/>
          <a:p>
            <a:pPr algn="r">
              <a:lnSpc>
                <a:spcPct val="90000"/>
              </a:lnSpc>
            </a:pPr>
            <a:r>
              <a:rPr lang="en-US" b="1" dirty="0" smtClean="0">
                <a:solidFill>
                  <a:srgbClr val="006600"/>
                </a:solidFill>
              </a:rPr>
              <a:t>and re-discovered agriculture</a:t>
            </a:r>
            <a:endParaRPr lang="en-US" b="1" dirty="0">
              <a:solidFill>
                <a:srgbClr val="006600"/>
              </a:solidFill>
            </a:endParaRPr>
          </a:p>
        </p:txBody>
      </p:sp>
      <p:sp>
        <p:nvSpPr>
          <p:cNvPr id="13" name="Straight Arrow Connector 12"/>
          <p:cNvSpPr/>
          <p:nvPr/>
        </p:nvSpPr>
        <p:spPr>
          <a:xfrm flipH="1">
            <a:off x="7010400" y="4876800"/>
            <a:ext cx="1143000" cy="76200"/>
          </a:xfrm>
          <a:prstGeom prst="straightConnector1">
            <a:avLst/>
          </a:prstGeom>
          <a:noFill/>
          <a:ln w="28575" cap="flat" cmpd="sng" algn="ctr">
            <a:solidFill>
              <a:srgbClr val="006600"/>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p>
        </p:txBody>
      </p:sp>
    </p:spTree>
    <p:extLst>
      <p:ext uri="{BB962C8B-B14F-4D97-AF65-F5344CB8AC3E}">
        <p14:creationId xmlns:p14="http://schemas.microsoft.com/office/powerpoint/2010/main" xmlns="" val="78920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288" y="228600"/>
            <a:ext cx="9144001" cy="914400"/>
          </a:xfrm>
        </p:spPr>
        <p:txBody>
          <a:bodyPr/>
          <a:lstStyle/>
          <a:p>
            <a:pPr>
              <a:lnSpc>
                <a:spcPct val="90000"/>
              </a:lnSpc>
            </a:pPr>
            <a:r>
              <a:rPr lang="en-US" sz="3600" smtClean="0">
                <a:solidFill>
                  <a:srgbClr val="0081E2"/>
                </a:solidFill>
              </a:rPr>
              <a:t>The wake-up of external aid for agriculture has been led by the Gates Foundation</a:t>
            </a:r>
          </a:p>
        </p:txBody>
      </p:sp>
      <p:sp>
        <p:nvSpPr>
          <p:cNvPr id="14339" name="Text Box 3"/>
          <p:cNvSpPr txBox="1">
            <a:spLocks noChangeArrowheads="1"/>
          </p:cNvSpPr>
          <p:nvPr/>
        </p:nvSpPr>
        <p:spPr bwMode="auto">
          <a:xfrm>
            <a:off x="33338" y="6108700"/>
            <a:ext cx="9034462" cy="739775"/>
          </a:xfrm>
          <a:prstGeom prst="rect">
            <a:avLst/>
          </a:prstGeom>
          <a:solidFill>
            <a:srgbClr val="FFFFFF"/>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400" dirty="0"/>
              <a:t>Note: Exact amounts for BMGF have been obscured because methodology differs  from that used by the DAC. Source:  P. Pingali, G. Traxler and T. Nguyen (2011), “Changing Trends in the Demand and Supply of Aid for Agriculture Development  and the Quest for Coordination.” Annual Meetings of the AAEA, July 24–26, 2011. </a:t>
            </a:r>
          </a:p>
        </p:txBody>
      </p:sp>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7050" y="1555750"/>
            <a:ext cx="7734300" cy="455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TextBox 1"/>
          <p:cNvSpPr txBox="1">
            <a:spLocks noChangeArrowheads="1"/>
          </p:cNvSpPr>
          <p:nvPr/>
        </p:nvSpPr>
        <p:spPr bwMode="auto">
          <a:xfrm>
            <a:off x="527050" y="1174750"/>
            <a:ext cx="81772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Top 15 donors’ foreign aid commitments to African agriculture, 2005-2008</a:t>
            </a:r>
          </a:p>
        </p:txBody>
      </p:sp>
      <p:sp>
        <p:nvSpPr>
          <p:cNvPr id="10" name="Rectangle 9"/>
          <p:cNvSpPr/>
          <p:nvPr/>
        </p:nvSpPr>
        <p:spPr>
          <a:xfrm>
            <a:off x="4068763" y="3048000"/>
            <a:ext cx="533400" cy="188913"/>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915025" y="2471738"/>
            <a:ext cx="533400" cy="187325"/>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7683500" y="2209800"/>
            <a:ext cx="533400" cy="188913"/>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2252663" y="5565775"/>
            <a:ext cx="533400" cy="188913"/>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388831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76200"/>
            <a:ext cx="8686800" cy="1143000"/>
          </a:xfrm>
        </p:spPr>
        <p:txBody>
          <a:bodyPr/>
          <a:lstStyle/>
          <a:p>
            <a:pPr>
              <a:lnSpc>
                <a:spcPct val="90000"/>
              </a:lnSpc>
            </a:pPr>
            <a:r>
              <a:rPr lang="en-US" sz="3600" dirty="0" smtClean="0">
                <a:solidFill>
                  <a:srgbClr val="0081E2"/>
                </a:solidFill>
              </a:rPr>
              <a:t>Many African governments are now focusing more on agriculture</a:t>
            </a:r>
          </a:p>
        </p:txBody>
      </p:sp>
      <p:pic>
        <p:nvPicPr>
          <p:cNvPr id="1536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l="2852" t="15773" r="3952" b="5431"/>
          <a:stretch>
            <a:fillRect/>
          </a:stretch>
        </p:blipFill>
        <p:spPr bwMode="auto">
          <a:xfrm>
            <a:off x="609600" y="1236663"/>
            <a:ext cx="7775575" cy="4938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364" name="Rectangle 3"/>
          <p:cNvSpPr>
            <a:spLocks noChangeArrowheads="1"/>
          </p:cNvSpPr>
          <p:nvPr/>
        </p:nvSpPr>
        <p:spPr bwMode="auto">
          <a:xfrm>
            <a:off x="0" y="6175375"/>
            <a:ext cx="9144000" cy="738664"/>
          </a:xfrm>
          <a:prstGeom prst="rect">
            <a:avLst/>
          </a:prstGeom>
          <a:solidFill>
            <a:srgbClr val="FFFFFF"/>
          </a:solidFill>
          <a:ln>
            <a:noFill/>
          </a:ln>
        </p:spPr>
        <p:txBody>
          <a:bodyPr>
            <a:spAutoFit/>
          </a:bodyPr>
          <a:lstStyle/>
          <a:p>
            <a:r>
              <a:rPr lang="en-US" sz="1400" dirty="0"/>
              <a:t>Slide is courtesy of Prabhu Pingali,  Greg Traxler and </a:t>
            </a:r>
            <a:r>
              <a:rPr lang="en-US" sz="1400" dirty="0" err="1"/>
              <a:t>Tuu</a:t>
            </a:r>
            <a:r>
              <a:rPr lang="en-US" sz="1400" dirty="0"/>
              <a:t>-Van Nguyen (2011), “Changing Trends in the Demand and Supply of Aid for Agriculture Development and the Quest for Coordination,” at the AAEA, July 24–26, 2011</a:t>
            </a:r>
            <a:r>
              <a:rPr lang="en-US" sz="1400" dirty="0" smtClean="0"/>
              <a:t>.</a:t>
            </a:r>
          </a:p>
          <a:p>
            <a:endParaRPr lang="en-US" sz="1400" dirty="0"/>
          </a:p>
        </p:txBody>
      </p:sp>
    </p:spTree>
    <p:extLst>
      <p:ext uri="{BB962C8B-B14F-4D97-AF65-F5344CB8AC3E}">
        <p14:creationId xmlns:p14="http://schemas.microsoft.com/office/powerpoint/2010/main" xmlns="" val="2802837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838200"/>
          </a:xfrm>
        </p:spPr>
        <p:txBody>
          <a:bodyPr/>
          <a:lstStyle/>
          <a:p>
            <a:r>
              <a:rPr lang="en-US" dirty="0" smtClean="0">
                <a:solidFill>
                  <a:srgbClr val="0081E2"/>
                </a:solidFill>
              </a:rPr>
              <a:t>What’s behind these stories?  </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762000" y="990600"/>
            <a:ext cx="3048000" cy="5879358"/>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b="5671"/>
          <a:stretch>
            <a:fillRect/>
          </a:stretch>
        </p:blipFill>
        <p:spPr bwMode="auto">
          <a:xfrm>
            <a:off x="5105400" y="1371600"/>
            <a:ext cx="3645561"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228600"/>
            <a:ext cx="9144000" cy="1371600"/>
          </a:xfrm>
        </p:spPr>
        <p:txBody>
          <a:bodyPr/>
          <a:lstStyle/>
          <a:p>
            <a:pPr>
              <a:lnSpc>
                <a:spcPct val="90000"/>
              </a:lnSpc>
            </a:pPr>
            <a:r>
              <a:rPr lang="en-US" sz="3600" b="1" dirty="0" smtClean="0">
                <a:solidFill>
                  <a:srgbClr val="0081E2"/>
                </a:solidFill>
              </a:rPr>
              <a:t>Conclusions: </a:t>
            </a:r>
            <a:r>
              <a:rPr lang="en-US" sz="3600" b="1" dirty="0" smtClean="0">
                <a:solidFill>
                  <a:srgbClr val="0081E2"/>
                </a:solidFill>
              </a:rPr>
              <a:t>Africa’s turnaround, from </a:t>
            </a:r>
            <a:r>
              <a:rPr lang="en-US" sz="3600" b="1" dirty="0" smtClean="0">
                <a:solidFill>
                  <a:srgbClr val="0081E2"/>
                </a:solidFill>
              </a:rPr>
              <a:t>impoverishment </a:t>
            </a:r>
            <a:r>
              <a:rPr lang="en-US" sz="3600" b="1" dirty="0" smtClean="0">
                <a:solidFill>
                  <a:srgbClr val="0081E2"/>
                </a:solidFill>
              </a:rPr>
              <a:t>to sustainable growth</a:t>
            </a:r>
            <a:endParaRPr lang="en-US" sz="3600" dirty="0" smtClean="0">
              <a:solidFill>
                <a:srgbClr val="0081E2"/>
              </a:solidFill>
            </a:endParaRPr>
          </a:p>
        </p:txBody>
      </p:sp>
      <p:sp>
        <p:nvSpPr>
          <p:cNvPr id="26627" name="Content Placeholder 2"/>
          <p:cNvSpPr>
            <a:spLocks noGrp="1"/>
          </p:cNvSpPr>
          <p:nvPr>
            <p:ph idx="1"/>
          </p:nvPr>
        </p:nvSpPr>
        <p:spPr>
          <a:xfrm>
            <a:off x="304800" y="1600200"/>
            <a:ext cx="8686800" cy="5257800"/>
          </a:xfrm>
          <a:solidFill>
            <a:srgbClr val="FFFFFF"/>
          </a:solidFill>
        </p:spPr>
        <p:txBody>
          <a:bodyPr/>
          <a:lstStyle/>
          <a:p>
            <a:pPr eaLnBrk="1" hangingPunct="1">
              <a:lnSpc>
                <a:spcPct val="90000"/>
              </a:lnSpc>
              <a:spcBef>
                <a:spcPct val="0"/>
              </a:spcBef>
              <a:spcAft>
                <a:spcPts val="900"/>
              </a:spcAft>
              <a:defRPr/>
            </a:pPr>
            <a:r>
              <a:rPr lang="en-US" sz="2000" dirty="0" smtClean="0"/>
              <a:t>“Africa” is 55 countries, &gt;1000 languages, all ecosystems</a:t>
            </a:r>
          </a:p>
          <a:p>
            <a:pPr lvl="1" eaLnBrk="1" hangingPunct="1">
              <a:lnSpc>
                <a:spcPct val="90000"/>
              </a:lnSpc>
              <a:spcBef>
                <a:spcPct val="0"/>
              </a:spcBef>
              <a:spcAft>
                <a:spcPts val="900"/>
              </a:spcAft>
              <a:defRPr/>
            </a:pPr>
            <a:r>
              <a:rPr lang="en-US" sz="1800" dirty="0" smtClean="0"/>
              <a:t>But the totals and averages can help us explain and predict each story</a:t>
            </a:r>
            <a:endParaRPr lang="en-US" sz="1800" dirty="0" smtClean="0"/>
          </a:p>
          <a:p>
            <a:pPr eaLnBrk="1" hangingPunct="1">
              <a:spcBef>
                <a:spcPct val="0"/>
              </a:spcBef>
              <a:spcAft>
                <a:spcPts val="900"/>
              </a:spcAft>
              <a:defRPr/>
            </a:pPr>
            <a:r>
              <a:rPr lang="en-US" sz="2000" dirty="0" smtClean="0"/>
              <a:t>Africa’s total income fell from 1980 </a:t>
            </a:r>
            <a:r>
              <a:rPr lang="en-US" sz="2000" dirty="0" smtClean="0"/>
              <a:t>through 2000, but </a:t>
            </a:r>
            <a:r>
              <a:rPr lang="en-US" sz="2000" dirty="0" smtClean="0"/>
              <a:t>is now rising</a:t>
            </a:r>
            <a:endParaRPr lang="en-US" sz="2000" dirty="0" smtClean="0"/>
          </a:p>
          <a:p>
            <a:pPr lvl="1" indent="-342900" eaLnBrk="1" hangingPunct="1">
              <a:spcBef>
                <a:spcPct val="0"/>
              </a:spcBef>
              <a:spcAft>
                <a:spcPts val="900"/>
              </a:spcAft>
              <a:defRPr/>
            </a:pPr>
            <a:r>
              <a:rPr lang="en-US" sz="1800" dirty="0" smtClean="0"/>
              <a:t>A major </a:t>
            </a:r>
            <a:r>
              <a:rPr lang="en-US" sz="1800" dirty="0" smtClean="0"/>
              <a:t>cause of impoverishment was change </a:t>
            </a:r>
            <a:r>
              <a:rPr lang="en-US" sz="1800" dirty="0" smtClean="0"/>
              <a:t>in land available per farmer, driven down by rural population growth which is now slowing</a:t>
            </a:r>
          </a:p>
          <a:p>
            <a:pPr lvl="1" indent="-342900" eaLnBrk="1" hangingPunct="1">
              <a:spcBef>
                <a:spcPct val="0"/>
              </a:spcBef>
              <a:spcAft>
                <a:spcPts val="900"/>
              </a:spcAft>
              <a:defRPr/>
            </a:pPr>
            <a:r>
              <a:rPr lang="en-US" sz="1800" dirty="0" smtClean="0"/>
              <a:t>Appropriate new farm technologies are finally arriving, so crop yields, output and input use are now rising</a:t>
            </a:r>
          </a:p>
          <a:p>
            <a:pPr eaLnBrk="1" hangingPunct="1">
              <a:spcBef>
                <a:spcPct val="0"/>
              </a:spcBef>
              <a:spcAft>
                <a:spcPts val="900"/>
              </a:spcAft>
              <a:defRPr/>
            </a:pPr>
            <a:r>
              <a:rPr lang="en-US" sz="2000" dirty="0" smtClean="0"/>
              <a:t>Investment in agriculture, food and nutrition security had shrunk to near zero, but is now being restored</a:t>
            </a:r>
          </a:p>
          <a:p>
            <a:pPr lvl="1" indent="-342900" eaLnBrk="1" hangingPunct="1">
              <a:spcBef>
                <a:spcPct val="0"/>
              </a:spcBef>
              <a:spcAft>
                <a:spcPts val="900"/>
              </a:spcAft>
              <a:defRPr/>
            </a:pPr>
            <a:r>
              <a:rPr lang="en-US" sz="1800" dirty="0" smtClean="0"/>
              <a:t>Agriculture and food supplies had been key </a:t>
            </a:r>
            <a:r>
              <a:rPr lang="en-US" sz="1800" dirty="0" smtClean="0"/>
              <a:t>to cutting Asian </a:t>
            </a:r>
            <a:r>
              <a:rPr lang="en-US" sz="1800" dirty="0" smtClean="0"/>
              <a:t>poverty 20-30 years earlier, then seen </a:t>
            </a:r>
            <a:r>
              <a:rPr lang="en-US" sz="1800" dirty="0" smtClean="0"/>
              <a:t>as no longer needed </a:t>
            </a:r>
            <a:r>
              <a:rPr lang="en-US" sz="1800" dirty="0" smtClean="0"/>
              <a:t>when Africa become poor</a:t>
            </a:r>
            <a:endParaRPr lang="en-US" sz="1800" dirty="0" smtClean="0"/>
          </a:p>
          <a:p>
            <a:pPr lvl="1" indent="-342900" eaLnBrk="1" hangingPunct="1">
              <a:spcBef>
                <a:spcPct val="0"/>
              </a:spcBef>
              <a:spcAft>
                <a:spcPts val="900"/>
              </a:spcAft>
              <a:defRPr/>
            </a:pPr>
            <a:r>
              <a:rPr lang="en-US" sz="1800" dirty="0" smtClean="0"/>
              <a:t>Africa is now poised for rapid </a:t>
            </a:r>
            <a:r>
              <a:rPr lang="en-US" sz="1800" dirty="0" smtClean="0"/>
              <a:t>change, </a:t>
            </a:r>
            <a:r>
              <a:rPr lang="en-US" sz="1800" dirty="0" smtClean="0"/>
              <a:t>with many opportunities for sustained </a:t>
            </a:r>
            <a:r>
              <a:rPr lang="en-US" sz="1800" dirty="0" smtClean="0"/>
              <a:t>improvements – while remaining the last frontier of extreme poverty </a:t>
            </a:r>
            <a:endParaRPr lang="en-US" sz="1800" dirty="0" smtClean="0"/>
          </a:p>
        </p:txBody>
      </p:sp>
    </p:spTree>
    <p:extLst>
      <p:ext uri="{BB962C8B-B14F-4D97-AF65-F5344CB8AC3E}">
        <p14:creationId xmlns:p14="http://schemas.microsoft.com/office/powerpoint/2010/main" xmlns="" val="321590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subTnLst>
                                    <p:animClr>
                                      <p:cBhvr override="childStyle">
                                        <p:cTn dur="1" fill="hold" display="0" masterRel="nextClick" afterEffect="1"/>
                                        <p:tgtEl>
                                          <p:spTgt spid="2662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subTnLst>
                                    <p:animClr>
                                      <p:cBhvr override="childStyle">
                                        <p:cTn dur="1" fill="hold" display="0" masterRel="nextClick" afterEffect="1"/>
                                        <p:tgtEl>
                                          <p:spTgt spid="26627">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subTnLst>
                                    <p:animClr>
                                      <p:cBhvr override="childStyle">
                                        <p:cTn dur="1" fill="hold" display="0" masterRel="nextClick" afterEffect="1"/>
                                        <p:tgtEl>
                                          <p:spTgt spid="26627">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subTnLst>
                                    <p:animClr>
                                      <p:cBhvr override="childStyle">
                                        <p:cTn dur="1" fill="hold" display="0" masterRel="nextClick" afterEffect="1"/>
                                        <p:tgtEl>
                                          <p:spTgt spid="26627">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subTnLst>
                                    <p:animClr>
                                      <p:cBhvr override="childStyle">
                                        <p:cTn dur="1" fill="hold" display="0" masterRel="nextClick" afterEffect="1"/>
                                        <p:tgtEl>
                                          <p:spTgt spid="26627">
                                            <p:txEl>
                                              <p:pRg st="4" end="4"/>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subTnLst>
                                    <p:animClr>
                                      <p:cBhvr override="childStyle">
                                        <p:cTn dur="1" fill="hold" display="0" masterRel="nextClick" afterEffect="1"/>
                                        <p:tgtEl>
                                          <p:spTgt spid="26627">
                                            <p:txEl>
                                              <p:pRg st="5" end="5"/>
                                            </p:txEl>
                                          </p:spTgt>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childTnLst>
                                  <p:subTnLst>
                                    <p:animClr>
                                      <p:cBhvr override="childStyle">
                                        <p:cTn dur="1" fill="hold" display="0" masterRel="nextClick" afterEffect="1"/>
                                        <p:tgtEl>
                                          <p:spTgt spid="26627">
                                            <p:txEl>
                                              <p:pRg st="6" end="6"/>
                                            </p:txEl>
                                          </p:spTgt>
                                        </p:tgtEl>
                                        <p:attrNameLst>
                                          <p:attrName>ppt_c</p:attrName>
                                        </p:attrNameLst>
                                      </p:cBhvr>
                                      <p:to>
                                        <a:srgbClr val="969696"/>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971800" cy="1143000"/>
          </a:xfrm>
        </p:spPr>
        <p:txBody>
          <a:bodyPr/>
          <a:lstStyle/>
          <a:p>
            <a:r>
              <a:rPr lang="en-US" dirty="0" smtClean="0">
                <a:solidFill>
                  <a:srgbClr val="0081E2"/>
                </a:solidFill>
              </a:rPr>
              <a:t>And this?</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2982379" y="9525"/>
            <a:ext cx="6113996" cy="6759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90800" y="0"/>
            <a:ext cx="6553200" cy="6858000"/>
            <a:chOff x="1363663" y="990600"/>
            <a:chExt cx="6272212" cy="5867400"/>
          </a:xfrm>
        </p:grpSpPr>
        <p:pic>
          <p:nvPicPr>
            <p:cNvPr id="6" name="Picture 4"/>
            <p:cNvPicPr>
              <a:picLocks noChangeAspect="1" noChangeArrowheads="1"/>
            </p:cNvPicPr>
            <p:nvPr/>
          </p:nvPicPr>
          <p:blipFill>
            <a:blip r:embed="rId2" cstate="print"/>
            <a:srcRect b="78543"/>
            <a:stretch>
              <a:fillRect/>
            </a:stretch>
          </p:blipFill>
          <p:spPr bwMode="auto">
            <a:xfrm>
              <a:off x="1371600" y="990600"/>
              <a:ext cx="6264275" cy="1524000"/>
            </a:xfrm>
            <a:prstGeom prst="rect">
              <a:avLst/>
            </a:prstGeom>
            <a:noFill/>
            <a:ln w="9525">
              <a:noFill/>
              <a:miter lim="800000"/>
              <a:headEnd/>
              <a:tailEnd/>
            </a:ln>
            <a:effectLst/>
          </p:spPr>
        </p:pic>
        <p:pic>
          <p:nvPicPr>
            <p:cNvPr id="7" name="Picture 5"/>
            <p:cNvPicPr>
              <a:picLocks noChangeAspect="1" noChangeArrowheads="1"/>
            </p:cNvPicPr>
            <p:nvPr/>
          </p:nvPicPr>
          <p:blipFill>
            <a:blip r:embed="rId2" cstate="print"/>
            <a:srcRect t="38198"/>
            <a:stretch>
              <a:fillRect/>
            </a:stretch>
          </p:blipFill>
          <p:spPr bwMode="auto">
            <a:xfrm>
              <a:off x="1363663" y="2468562"/>
              <a:ext cx="6264275" cy="4389438"/>
            </a:xfrm>
            <a:prstGeom prst="rect">
              <a:avLst/>
            </a:prstGeom>
            <a:noFill/>
            <a:ln w="9525">
              <a:noFill/>
              <a:miter lim="800000"/>
              <a:headEnd/>
              <a:tailEnd/>
            </a:ln>
            <a:effectLst/>
          </p:spPr>
        </p:pic>
      </p:grpSp>
      <p:sp>
        <p:nvSpPr>
          <p:cNvPr id="8" name="Title 1"/>
          <p:cNvSpPr txBox="1">
            <a:spLocks/>
          </p:cNvSpPr>
          <p:nvPr/>
        </p:nvSpPr>
        <p:spPr bwMode="auto">
          <a:xfrm>
            <a:off x="0" y="0"/>
            <a:ext cx="297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81E2"/>
                </a:solidFill>
                <a:effectLst/>
                <a:uLnTx/>
                <a:uFillTx/>
                <a:latin typeface="+mj-lt"/>
                <a:ea typeface="+mj-ea"/>
                <a:cs typeface="+mj-cs"/>
              </a:rPr>
              <a:t>And this?</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50925" y="1965325"/>
            <a:ext cx="6877050" cy="413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Title 4"/>
          <p:cNvSpPr>
            <a:spLocks noGrp="1"/>
          </p:cNvSpPr>
          <p:nvPr>
            <p:ph type="title"/>
          </p:nvPr>
        </p:nvSpPr>
        <p:spPr>
          <a:xfrm>
            <a:off x="51231" y="609600"/>
            <a:ext cx="9144000" cy="949325"/>
          </a:xfrm>
        </p:spPr>
        <p:txBody>
          <a:bodyPr/>
          <a:lstStyle/>
          <a:p>
            <a:pPr>
              <a:lnSpc>
                <a:spcPct val="90000"/>
              </a:lnSpc>
            </a:pPr>
            <a:r>
              <a:rPr lang="en-US" sz="3600" dirty="0" smtClean="0">
                <a:solidFill>
                  <a:srgbClr val="0081E2"/>
                </a:solidFill>
              </a:rPr>
              <a:t>Africa’s impoverishment is relatively recent and may already be ending</a:t>
            </a:r>
            <a:endParaRPr lang="en-US" sz="3600" dirty="0" smtClean="0">
              <a:solidFill>
                <a:srgbClr val="0081E2"/>
              </a:solidFill>
            </a:endParaRPr>
          </a:p>
        </p:txBody>
      </p:sp>
      <p:sp>
        <p:nvSpPr>
          <p:cNvPr id="3076" name="TextBox 7"/>
          <p:cNvSpPr txBox="1">
            <a:spLocks noChangeArrowheads="1"/>
          </p:cNvSpPr>
          <p:nvPr/>
        </p:nvSpPr>
        <p:spPr bwMode="auto">
          <a:xfrm>
            <a:off x="25400" y="6140450"/>
            <a:ext cx="8813800" cy="738188"/>
          </a:xfrm>
          <a:prstGeom prst="rect">
            <a:avLst/>
          </a:prstGeom>
          <a:solidFill>
            <a:srgbClr val="FFFFFF"/>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Source:  </a:t>
            </a:r>
            <a:r>
              <a:rPr lang="en-US" sz="1400" dirty="0" smtClean="0"/>
              <a:t>Calculated </a:t>
            </a:r>
            <a:r>
              <a:rPr lang="en-US" sz="1400" dirty="0"/>
              <a:t>from World Bank (2011), </a:t>
            </a:r>
            <a:r>
              <a:rPr lang="en-US" sz="1400" dirty="0" err="1"/>
              <a:t>PovcalNet</a:t>
            </a:r>
            <a:r>
              <a:rPr lang="en-US" sz="1400" dirty="0"/>
              <a:t>  (</a:t>
            </a:r>
            <a:r>
              <a:rPr lang="en-US" sz="1400" dirty="0">
                <a:hlinkClick r:id="rId4"/>
              </a:rPr>
              <a:t>http://iresearch.worldbank.org/PovcalNet/</a:t>
            </a:r>
            <a:r>
              <a:rPr lang="en-US" sz="1400" dirty="0"/>
              <a:t>), updated 11 April 2011.  Estimates are based on over 700 household surveys from more than 120 countries, and refer to per-capita expenditure at purchasing-power parity prices for 2005. </a:t>
            </a:r>
          </a:p>
        </p:txBody>
      </p:sp>
      <p:sp>
        <p:nvSpPr>
          <p:cNvPr id="2" name="Right Arrow 1"/>
          <p:cNvSpPr/>
          <p:nvPr/>
        </p:nvSpPr>
        <p:spPr>
          <a:xfrm rot="21272820">
            <a:off x="2810105" y="3382450"/>
            <a:ext cx="1371600" cy="167117"/>
          </a:xfrm>
          <a:prstGeom prst="rightArrow">
            <a:avLst/>
          </a:prstGeom>
          <a:solidFill>
            <a:srgbClr val="0066CC"/>
          </a:solidFill>
          <a:ln w="317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rot="21290788">
            <a:off x="1434692" y="3349311"/>
            <a:ext cx="4122428" cy="626852"/>
          </a:xfrm>
          <a:prstGeom prst="ellipse">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712590">
            <a:off x="6327116" y="3304780"/>
            <a:ext cx="1371600" cy="167117"/>
          </a:xfrm>
          <a:prstGeom prst="rightArrow">
            <a:avLst/>
          </a:pr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1"/>
          <p:cNvSpPr txBox="1">
            <a:spLocks noChangeArrowheads="1"/>
          </p:cNvSpPr>
          <p:nvPr/>
        </p:nvSpPr>
        <p:spPr bwMode="auto">
          <a:xfrm rot="21354813">
            <a:off x="1746415" y="4071667"/>
            <a:ext cx="3213984" cy="865248"/>
          </a:xfrm>
          <a:prstGeom prst="rect">
            <a:avLst/>
          </a:prstGeom>
          <a:solidFill>
            <a:srgbClr val="FFFFFF">
              <a:alpha val="74902"/>
            </a:srgbClr>
          </a:solidFill>
          <a:ln w="9525">
            <a:noFill/>
            <a:miter lim="800000"/>
            <a:headEnd/>
            <a:tailEnd/>
          </a:ln>
        </p:spPr>
        <p:txBody>
          <a:bodyPr/>
          <a:lstStyle/>
          <a:p>
            <a:pPr algn="ctr">
              <a:lnSpc>
                <a:spcPct val="90000"/>
              </a:lnSpc>
            </a:pPr>
            <a:r>
              <a:rPr lang="fr-FR" b="1" dirty="0" smtClean="0">
                <a:solidFill>
                  <a:srgbClr val="0081E2"/>
                </a:solidFill>
              </a:rPr>
              <a:t>In the 1980s &amp; ‘90s, </a:t>
            </a:r>
            <a:r>
              <a:rPr lang="fr-FR" b="1" dirty="0" err="1" smtClean="0">
                <a:solidFill>
                  <a:srgbClr val="0081E2"/>
                </a:solidFill>
              </a:rPr>
              <a:t>Africa</a:t>
            </a:r>
            <a:r>
              <a:rPr lang="fr-FR" b="1" dirty="0" smtClean="0">
                <a:solidFill>
                  <a:srgbClr val="0081E2"/>
                </a:solidFill>
              </a:rPr>
              <a:t> </a:t>
            </a:r>
            <a:r>
              <a:rPr lang="fr-FR" b="1" dirty="0" err="1" smtClean="0">
                <a:solidFill>
                  <a:srgbClr val="0081E2"/>
                </a:solidFill>
              </a:rPr>
              <a:t>became</a:t>
            </a:r>
            <a:r>
              <a:rPr lang="fr-FR" b="1" dirty="0" smtClean="0">
                <a:solidFill>
                  <a:srgbClr val="0081E2"/>
                </a:solidFill>
              </a:rPr>
              <a:t> the </a:t>
            </a:r>
            <a:r>
              <a:rPr lang="fr-FR" b="1" dirty="0" err="1" smtClean="0">
                <a:solidFill>
                  <a:srgbClr val="0081E2"/>
                </a:solidFill>
              </a:rPr>
              <a:t>world’s</a:t>
            </a:r>
            <a:r>
              <a:rPr lang="fr-FR" b="1" dirty="0" smtClean="0">
                <a:solidFill>
                  <a:srgbClr val="0081E2"/>
                </a:solidFill>
              </a:rPr>
              <a:t> </a:t>
            </a:r>
            <a:r>
              <a:rPr lang="fr-FR" b="1" dirty="0" err="1" smtClean="0">
                <a:solidFill>
                  <a:srgbClr val="0081E2"/>
                </a:solidFill>
              </a:rPr>
              <a:t>most</a:t>
            </a:r>
            <a:r>
              <a:rPr lang="fr-FR" b="1" dirty="0" smtClean="0">
                <a:solidFill>
                  <a:srgbClr val="0081E2"/>
                </a:solidFill>
              </a:rPr>
              <a:t> </a:t>
            </a:r>
            <a:r>
              <a:rPr lang="fr-FR" b="1" dirty="0" err="1" smtClean="0">
                <a:solidFill>
                  <a:srgbClr val="0081E2"/>
                </a:solidFill>
              </a:rPr>
              <a:t>impoverished</a:t>
            </a:r>
            <a:r>
              <a:rPr lang="fr-FR" b="1" dirty="0" smtClean="0">
                <a:solidFill>
                  <a:srgbClr val="0081E2"/>
                </a:solidFill>
              </a:rPr>
              <a:t> </a:t>
            </a:r>
            <a:r>
              <a:rPr lang="fr-FR" b="1" dirty="0" err="1" smtClean="0">
                <a:solidFill>
                  <a:srgbClr val="0081E2"/>
                </a:solidFill>
              </a:rPr>
              <a:t>region</a:t>
            </a:r>
            <a:endParaRPr lang="fr-FR" b="1" dirty="0">
              <a:solidFill>
                <a:srgbClr val="0081E2"/>
              </a:solidFill>
            </a:endParaRPr>
          </a:p>
        </p:txBody>
      </p:sp>
      <p:sp>
        <p:nvSpPr>
          <p:cNvPr id="11" name="TextBox 1"/>
          <p:cNvSpPr txBox="1">
            <a:spLocks noChangeArrowheads="1"/>
          </p:cNvSpPr>
          <p:nvPr/>
        </p:nvSpPr>
        <p:spPr bwMode="auto">
          <a:xfrm rot="725348">
            <a:off x="5487115" y="2694703"/>
            <a:ext cx="3617071" cy="595873"/>
          </a:xfrm>
          <a:prstGeom prst="rect">
            <a:avLst/>
          </a:prstGeom>
          <a:solidFill>
            <a:srgbClr val="FFFFFF">
              <a:alpha val="74902"/>
            </a:srgbClr>
          </a:solidFill>
          <a:ln w="9525">
            <a:noFill/>
            <a:miter lim="800000"/>
            <a:headEnd/>
            <a:tailEnd/>
          </a:ln>
        </p:spPr>
        <p:txBody>
          <a:bodyPr/>
          <a:lstStyle/>
          <a:p>
            <a:pPr algn="ctr">
              <a:lnSpc>
                <a:spcPct val="90000"/>
              </a:lnSpc>
            </a:pPr>
            <a:r>
              <a:rPr lang="fr-FR" b="1" dirty="0" err="1" smtClean="0">
                <a:solidFill>
                  <a:srgbClr val="00B0F0"/>
                </a:solidFill>
              </a:rPr>
              <a:t>Since</a:t>
            </a:r>
            <a:r>
              <a:rPr lang="fr-FR" b="1" dirty="0" smtClean="0">
                <a:solidFill>
                  <a:srgbClr val="00B0F0"/>
                </a:solidFill>
              </a:rPr>
              <a:t> 2000, </a:t>
            </a:r>
            <a:r>
              <a:rPr lang="fr-FR" b="1" dirty="0" err="1" smtClean="0">
                <a:solidFill>
                  <a:srgbClr val="00B0F0"/>
                </a:solidFill>
              </a:rPr>
              <a:t>African</a:t>
            </a:r>
            <a:r>
              <a:rPr lang="fr-FR" b="1" dirty="0" smtClean="0">
                <a:solidFill>
                  <a:srgbClr val="00B0F0"/>
                </a:solidFill>
              </a:rPr>
              <a:t> </a:t>
            </a:r>
            <a:r>
              <a:rPr lang="fr-FR" b="1" dirty="0" err="1" smtClean="0">
                <a:solidFill>
                  <a:srgbClr val="00B0F0"/>
                </a:solidFill>
              </a:rPr>
              <a:t>poverty</a:t>
            </a:r>
            <a:r>
              <a:rPr lang="fr-FR" b="1" dirty="0" smtClean="0">
                <a:solidFill>
                  <a:srgbClr val="00B0F0"/>
                </a:solidFill>
              </a:rPr>
              <a:t> has </a:t>
            </a:r>
            <a:r>
              <a:rPr lang="fr-FR" b="1" dirty="0" err="1" smtClean="0">
                <a:solidFill>
                  <a:srgbClr val="00B0F0"/>
                </a:solidFill>
              </a:rPr>
              <a:t>declined</a:t>
            </a:r>
            <a:r>
              <a:rPr lang="fr-FR" b="1" dirty="0" smtClean="0">
                <a:solidFill>
                  <a:srgbClr val="00B0F0"/>
                </a:solidFill>
              </a:rPr>
              <a:t> as </a:t>
            </a:r>
            <a:r>
              <a:rPr lang="fr-FR" b="1" dirty="0" err="1" smtClean="0">
                <a:solidFill>
                  <a:srgbClr val="00B0F0"/>
                </a:solidFill>
              </a:rPr>
              <a:t>it</a:t>
            </a:r>
            <a:r>
              <a:rPr lang="fr-FR" b="1" dirty="0" smtClean="0">
                <a:solidFill>
                  <a:srgbClr val="00B0F0"/>
                </a:solidFill>
              </a:rPr>
              <a:t> </a:t>
            </a:r>
            <a:r>
              <a:rPr lang="fr-FR" b="1" dirty="0" err="1" smtClean="0">
                <a:solidFill>
                  <a:srgbClr val="00B0F0"/>
                </a:solidFill>
              </a:rPr>
              <a:t>did</a:t>
            </a:r>
            <a:r>
              <a:rPr lang="fr-FR" b="1" dirty="0" smtClean="0">
                <a:solidFill>
                  <a:srgbClr val="00B0F0"/>
                </a:solidFill>
              </a:rPr>
              <a:t> </a:t>
            </a:r>
            <a:r>
              <a:rPr lang="fr-FR" b="1" dirty="0" err="1" smtClean="0">
                <a:solidFill>
                  <a:srgbClr val="00B0F0"/>
                </a:solidFill>
              </a:rPr>
              <a:t>earlier</a:t>
            </a:r>
            <a:r>
              <a:rPr lang="fr-FR" b="1" dirty="0" smtClean="0">
                <a:solidFill>
                  <a:srgbClr val="00B0F0"/>
                </a:solidFill>
              </a:rPr>
              <a:t> in </a:t>
            </a:r>
            <a:r>
              <a:rPr lang="fr-FR" b="1" dirty="0" err="1" smtClean="0">
                <a:solidFill>
                  <a:srgbClr val="00B0F0"/>
                </a:solidFill>
              </a:rPr>
              <a:t>Asia</a:t>
            </a:r>
            <a:endParaRPr lang="fr-FR" b="1" dirty="0">
              <a:solidFill>
                <a:srgbClr val="00B0F0"/>
              </a:solidFill>
            </a:endParaRPr>
          </a:p>
        </p:txBody>
      </p:sp>
    </p:spTree>
    <p:extLst>
      <p:ext uri="{BB962C8B-B14F-4D97-AF65-F5344CB8AC3E}">
        <p14:creationId xmlns="" xmlns:p14="http://schemas.microsoft.com/office/powerpoint/2010/main" val="148005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a:xfrm>
            <a:off x="0" y="193675"/>
            <a:ext cx="9144000" cy="1177925"/>
          </a:xfrm>
        </p:spPr>
        <p:txBody>
          <a:bodyPr/>
          <a:lstStyle/>
          <a:p>
            <a:pPr>
              <a:lnSpc>
                <a:spcPct val="90000"/>
              </a:lnSpc>
            </a:pPr>
            <a:r>
              <a:rPr lang="en-US" sz="3600" dirty="0" smtClean="0">
                <a:solidFill>
                  <a:srgbClr val="0081E2"/>
                </a:solidFill>
              </a:rPr>
              <a:t>There are limited data and wide variation </a:t>
            </a:r>
            <a:br>
              <a:rPr lang="en-US" sz="3600" dirty="0" smtClean="0">
                <a:solidFill>
                  <a:srgbClr val="0081E2"/>
                </a:solidFill>
              </a:rPr>
            </a:br>
            <a:r>
              <a:rPr lang="en-US" sz="3600" dirty="0" smtClean="0">
                <a:solidFill>
                  <a:srgbClr val="0081E2"/>
                </a:solidFill>
              </a:rPr>
              <a:t>but many signs of improvement</a:t>
            </a:r>
          </a:p>
        </p:txBody>
      </p:sp>
      <p:sp>
        <p:nvSpPr>
          <p:cNvPr id="4099" name="TextBox 7"/>
          <p:cNvSpPr txBox="1">
            <a:spLocks noChangeArrowheads="1"/>
          </p:cNvSpPr>
          <p:nvPr/>
        </p:nvSpPr>
        <p:spPr bwMode="auto">
          <a:xfrm>
            <a:off x="25400" y="6140450"/>
            <a:ext cx="8813800" cy="738188"/>
          </a:xfrm>
          <a:prstGeom prst="rect">
            <a:avLst/>
          </a:prstGeom>
          <a:solidFill>
            <a:srgbClr val="FFFFFF"/>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Source:  Author’s calculation from World Bank (2011), </a:t>
            </a:r>
            <a:r>
              <a:rPr lang="en-US" sz="1400" dirty="0" err="1"/>
              <a:t>PovcalNet</a:t>
            </a:r>
            <a:r>
              <a:rPr lang="en-US" sz="1400" dirty="0"/>
              <a:t>  (</a:t>
            </a:r>
            <a:r>
              <a:rPr lang="en-US" sz="1400" dirty="0">
                <a:hlinkClick r:id="rId3"/>
              </a:rPr>
              <a:t>http://iresearch.worldbank.org/PovcalNet/</a:t>
            </a:r>
            <a:r>
              <a:rPr lang="en-US" sz="1400" dirty="0"/>
              <a:t>), updated 11 April 2011.  Estimates are based on over 700 household surveys from more than 120 countries, and refer to per-capita expenditure at purchasing-power parity prices for 2005. </a:t>
            </a:r>
          </a:p>
        </p:txBody>
      </p:sp>
      <p:pic>
        <p:nvPicPr>
          <p:cNvPr id="4100"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20" t="2446" r="587" b="1889"/>
          <a:stretch/>
        </p:blipFill>
        <p:spPr bwMode="auto">
          <a:xfrm>
            <a:off x="1066800" y="1676400"/>
            <a:ext cx="76200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5257800" y="1905000"/>
            <a:ext cx="3352800" cy="798680"/>
          </a:xfrm>
          <a:prstGeom prst="rect">
            <a:avLst/>
          </a:prstGeom>
          <a:solidFill>
            <a:schemeClr val="bg1"/>
          </a:solidFill>
        </p:spPr>
        <p:txBody>
          <a:bodyPr wrap="square">
            <a:spAutoFit/>
          </a:bodyPr>
          <a:lstStyle/>
          <a:p>
            <a:pPr algn="r">
              <a:lnSpc>
                <a:spcPct val="85000"/>
              </a:lnSpc>
            </a:pPr>
            <a:r>
              <a:rPr lang="en-US" b="1" dirty="0" smtClean="0">
                <a:solidFill>
                  <a:srgbClr val="0081E2"/>
                </a:solidFill>
              </a:rPr>
              <a:t>The </a:t>
            </a:r>
            <a:r>
              <a:rPr lang="en-US" b="1" dirty="0" smtClean="0">
                <a:solidFill>
                  <a:srgbClr val="0081E2"/>
                </a:solidFill>
              </a:rPr>
              <a:t>available </a:t>
            </a:r>
            <a:r>
              <a:rPr lang="en-US" b="1" dirty="0" smtClean="0">
                <a:solidFill>
                  <a:srgbClr val="0081E2"/>
                </a:solidFill>
              </a:rPr>
              <a:t>surveys show widespread </a:t>
            </a:r>
            <a:r>
              <a:rPr lang="en-US" b="1" dirty="0" smtClean="0">
                <a:solidFill>
                  <a:srgbClr val="0081E2"/>
                </a:solidFill>
              </a:rPr>
              <a:t>reduction in poverty rates</a:t>
            </a:r>
            <a:endParaRPr lang="en-US" b="1" dirty="0">
              <a:solidFill>
                <a:srgbClr val="0081E2"/>
              </a:solidFill>
            </a:endParaRPr>
          </a:p>
        </p:txBody>
      </p:sp>
      <p:sp>
        <p:nvSpPr>
          <p:cNvPr id="6" name="Right Arrow 5"/>
          <p:cNvSpPr/>
          <p:nvPr/>
        </p:nvSpPr>
        <p:spPr>
          <a:xfrm rot="1805190">
            <a:off x="5222701" y="2538196"/>
            <a:ext cx="1371600" cy="228600"/>
          </a:xfrm>
          <a:prstGeom prst="rightArrow">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318686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0" y="228600"/>
            <a:ext cx="9144000" cy="1143000"/>
          </a:xfrm>
          <a:prstGeom prst="rect">
            <a:avLst/>
          </a:prstGeom>
          <a:noFill/>
          <a:ln w="9525">
            <a:noFill/>
            <a:miter lim="800000"/>
            <a:headEnd/>
            <a:tailEnd/>
          </a:ln>
        </p:spPr>
        <p:txBody>
          <a:bodyPr anchor="ctr"/>
          <a:lstStyle/>
          <a:p>
            <a:pPr lvl="0" algn="ctr">
              <a:lnSpc>
                <a:spcPct val="90000"/>
              </a:lnSpc>
            </a:pPr>
            <a:r>
              <a:rPr lang="en-US" sz="3200" kern="0" dirty="0" smtClean="0">
                <a:solidFill>
                  <a:srgbClr val="0081E2"/>
                </a:solidFill>
              </a:rPr>
              <a:t>Undernutrition has also begun to </a:t>
            </a:r>
            <a:r>
              <a:rPr lang="en-US" sz="3200" kern="0" dirty="0" smtClean="0">
                <a:solidFill>
                  <a:srgbClr val="0081E2"/>
                </a:solidFill>
              </a:rPr>
              <a:t>improve</a:t>
            </a:r>
          </a:p>
          <a:p>
            <a:pPr lvl="0" algn="ctr">
              <a:lnSpc>
                <a:spcPct val="90000"/>
              </a:lnSpc>
            </a:pPr>
            <a:r>
              <a:rPr lang="en-US" sz="3200" kern="0" dirty="0" smtClean="0">
                <a:solidFill>
                  <a:srgbClr val="0081E2"/>
                </a:solidFill>
              </a:rPr>
              <a:t>in </a:t>
            </a:r>
            <a:r>
              <a:rPr lang="en-US" sz="3200" kern="0" dirty="0" smtClean="0">
                <a:solidFill>
                  <a:srgbClr val="0081E2"/>
                </a:solidFill>
              </a:rPr>
              <a:t>some African countries</a:t>
            </a:r>
            <a:endParaRPr lang="en-US" sz="3200" dirty="0">
              <a:solidFill>
                <a:srgbClr val="0081E2"/>
              </a:solidFill>
            </a:endParaRPr>
          </a:p>
        </p:txBody>
      </p:sp>
      <p:sp>
        <p:nvSpPr>
          <p:cNvPr id="19459" name="Rectangle 11"/>
          <p:cNvSpPr>
            <a:spLocks noChangeArrowheads="1"/>
          </p:cNvSpPr>
          <p:nvPr/>
        </p:nvSpPr>
        <p:spPr bwMode="auto">
          <a:xfrm>
            <a:off x="417511" y="1558672"/>
            <a:ext cx="8205061" cy="646112"/>
          </a:xfrm>
          <a:prstGeom prst="rect">
            <a:avLst/>
          </a:prstGeom>
          <a:noFill/>
          <a:ln w="9525">
            <a:noFill/>
            <a:miter lim="800000"/>
            <a:headEnd/>
            <a:tailEnd/>
          </a:ln>
        </p:spPr>
        <p:txBody>
          <a:bodyPr wrap="square">
            <a:spAutoFit/>
          </a:bodyPr>
          <a:lstStyle/>
          <a:p>
            <a:r>
              <a:rPr lang="en-US" b="1" dirty="0"/>
              <a:t>National trends in prevalence of underweight children (0-5 years)</a:t>
            </a:r>
          </a:p>
          <a:p>
            <a:r>
              <a:rPr lang="en-US" b="1" dirty="0"/>
              <a:t>Selected countries with repeated national surveys</a:t>
            </a:r>
          </a:p>
        </p:txBody>
      </p:sp>
      <p:sp>
        <p:nvSpPr>
          <p:cNvPr id="6" name="Rectangle 6"/>
          <p:cNvSpPr>
            <a:spLocks noChangeArrowheads="1"/>
          </p:cNvSpPr>
          <p:nvPr/>
        </p:nvSpPr>
        <p:spPr bwMode="auto">
          <a:xfrm>
            <a:off x="417511" y="6273225"/>
            <a:ext cx="8205061" cy="584775"/>
          </a:xfrm>
          <a:prstGeom prst="rect">
            <a:avLst/>
          </a:prstGeom>
          <a:solidFill>
            <a:schemeClr val="bg1"/>
          </a:solidFill>
          <a:ln w="9525">
            <a:noFill/>
            <a:miter lim="800000"/>
            <a:headEnd/>
            <a:tailEnd/>
          </a:ln>
        </p:spPr>
        <p:txBody>
          <a:bodyPr wrap="square">
            <a:spAutoFit/>
          </a:bodyPr>
          <a:lstStyle/>
          <a:p>
            <a:r>
              <a:rPr lang="en-US" sz="1600" dirty="0"/>
              <a:t>Source: UN SCN. Sixth Report on the World Nutrition Situation. Released October 2010, at </a:t>
            </a:r>
            <a:r>
              <a:rPr lang="en-US" sz="1600" dirty="0">
                <a:hlinkClick r:id="rId3"/>
              </a:rPr>
              <a:t>http://www.unscn.org</a:t>
            </a:r>
            <a:r>
              <a:rPr lang="en-US" sz="1600" dirty="0"/>
              <a:t>. </a:t>
            </a:r>
          </a:p>
        </p:txBody>
      </p:sp>
      <p:pic>
        <p:nvPicPr>
          <p:cNvPr id="7" name="Picture 2"/>
          <p:cNvPicPr>
            <a:picLocks noChangeAspect="1" noChangeArrowheads="1"/>
          </p:cNvPicPr>
          <p:nvPr/>
        </p:nvPicPr>
        <p:blipFill>
          <a:blip r:embed="rId4" cstate="print"/>
          <a:srcRect/>
          <a:stretch>
            <a:fillRect/>
          </a:stretch>
        </p:blipFill>
        <p:spPr bwMode="auto">
          <a:xfrm>
            <a:off x="609600" y="2211256"/>
            <a:ext cx="7216264" cy="4098132"/>
          </a:xfrm>
          <a:prstGeom prst="rect">
            <a:avLst/>
          </a:prstGeom>
          <a:noFill/>
          <a:ln w="9525">
            <a:noFill/>
            <a:miter lim="800000"/>
            <a:headEnd/>
            <a:tailEnd/>
          </a:ln>
        </p:spPr>
      </p:pic>
      <p:sp>
        <p:nvSpPr>
          <p:cNvPr id="2" name="Oval 1"/>
          <p:cNvSpPr/>
          <p:nvPr/>
        </p:nvSpPr>
        <p:spPr>
          <a:xfrm rot="21050600">
            <a:off x="5074774" y="4112184"/>
            <a:ext cx="2735574" cy="59815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Rectangle 9"/>
          <p:cNvSpPr/>
          <p:nvPr/>
        </p:nvSpPr>
        <p:spPr>
          <a:xfrm>
            <a:off x="7391400" y="3276600"/>
            <a:ext cx="1752600" cy="1505027"/>
          </a:xfrm>
          <a:prstGeom prst="rect">
            <a:avLst/>
          </a:prstGeom>
          <a:noFill/>
        </p:spPr>
        <p:txBody>
          <a:bodyPr wrap="square">
            <a:spAutoFit/>
          </a:bodyPr>
          <a:lstStyle/>
          <a:p>
            <a:pPr algn="r">
              <a:lnSpc>
                <a:spcPct val="85000"/>
              </a:lnSpc>
            </a:pPr>
            <a:r>
              <a:rPr lang="en-US" b="1" dirty="0" smtClean="0">
                <a:solidFill>
                  <a:srgbClr val="CC9B00"/>
                </a:solidFill>
              </a:rPr>
              <a:t>Somalia is </a:t>
            </a:r>
            <a:r>
              <a:rPr lang="en-US" b="1" dirty="0" smtClean="0">
                <a:solidFill>
                  <a:srgbClr val="CC9B00"/>
                </a:solidFill>
              </a:rPr>
              <a:t>an </a:t>
            </a:r>
            <a:r>
              <a:rPr lang="en-US" b="1" dirty="0" smtClean="0">
                <a:solidFill>
                  <a:srgbClr val="CC9B00"/>
                </a:solidFill>
              </a:rPr>
              <a:t>exception, its malnutrition worsened before the </a:t>
            </a:r>
            <a:r>
              <a:rPr lang="en-US" b="1" dirty="0" smtClean="0">
                <a:solidFill>
                  <a:srgbClr val="CC9B00"/>
                </a:solidFill>
              </a:rPr>
              <a:t>2011 famine</a:t>
            </a:r>
            <a:endParaRPr lang="en-US" b="1" dirty="0" smtClean="0">
              <a:solidFill>
                <a:srgbClr val="CC9B00"/>
              </a:solidFill>
            </a:endParaRPr>
          </a:p>
        </p:txBody>
      </p:sp>
    </p:spTree>
    <p:extLst>
      <p:ext uri="{BB962C8B-B14F-4D97-AF65-F5344CB8AC3E}">
        <p14:creationId xmlns="" xmlns:p14="http://schemas.microsoft.com/office/powerpoint/2010/main" val="277765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1"/>
          <p:cNvSpPr>
            <a:spLocks noChangeArrowheads="1"/>
          </p:cNvSpPr>
          <p:nvPr/>
        </p:nvSpPr>
        <p:spPr bwMode="auto">
          <a:xfrm>
            <a:off x="417511" y="1341882"/>
            <a:ext cx="8915400" cy="646112"/>
          </a:xfrm>
          <a:prstGeom prst="rect">
            <a:avLst/>
          </a:prstGeom>
          <a:noFill/>
          <a:ln w="9525">
            <a:noFill/>
            <a:miter lim="800000"/>
            <a:headEnd/>
            <a:tailEnd/>
          </a:ln>
        </p:spPr>
        <p:txBody>
          <a:bodyPr>
            <a:spAutoFit/>
          </a:bodyPr>
          <a:lstStyle/>
          <a:p>
            <a:r>
              <a:rPr lang="en-US" b="1" dirty="0"/>
              <a:t>National trends in prevalence of underweight children (0-5 years)</a:t>
            </a:r>
          </a:p>
          <a:p>
            <a:r>
              <a:rPr lang="en-US" b="1" dirty="0"/>
              <a:t>Selected countries with repeated national surveys</a:t>
            </a:r>
          </a:p>
        </p:txBody>
      </p:sp>
      <p:sp>
        <p:nvSpPr>
          <p:cNvPr id="20485" name="Rectangle 6"/>
          <p:cNvSpPr>
            <a:spLocks noChangeArrowheads="1"/>
          </p:cNvSpPr>
          <p:nvPr/>
        </p:nvSpPr>
        <p:spPr bwMode="auto">
          <a:xfrm>
            <a:off x="417511" y="6049962"/>
            <a:ext cx="8421687" cy="830997"/>
          </a:xfrm>
          <a:prstGeom prst="rect">
            <a:avLst/>
          </a:prstGeom>
          <a:solidFill>
            <a:schemeClr val="bg1"/>
          </a:solidFill>
          <a:ln w="9525">
            <a:noFill/>
            <a:miter lim="800000"/>
            <a:headEnd/>
            <a:tailEnd/>
          </a:ln>
        </p:spPr>
        <p:txBody>
          <a:bodyPr wrap="square">
            <a:spAutoFit/>
          </a:bodyPr>
          <a:lstStyle/>
          <a:p>
            <a:r>
              <a:rPr lang="en-US" sz="1600" dirty="0"/>
              <a:t>Source: UN SCN. Sixth Report on the World Nutrition Situation. Released October 2010, at </a:t>
            </a:r>
            <a:r>
              <a:rPr lang="en-US" sz="1600" dirty="0">
                <a:hlinkClick r:id="rId3"/>
              </a:rPr>
              <a:t>http://www.unscn.org</a:t>
            </a:r>
            <a:r>
              <a:rPr lang="en-US" sz="1600" dirty="0"/>
              <a:t>. </a:t>
            </a:r>
            <a:endParaRPr lang="en-US" sz="1600" dirty="0" smtClean="0"/>
          </a:p>
          <a:p>
            <a:endParaRPr lang="en-US" sz="1600" dirty="0"/>
          </a:p>
        </p:txBody>
      </p:sp>
      <p:sp>
        <p:nvSpPr>
          <p:cNvPr id="7" name="Title 1"/>
          <p:cNvSpPr txBox="1">
            <a:spLocks/>
          </p:cNvSpPr>
          <p:nvPr/>
        </p:nvSpPr>
        <p:spPr bwMode="auto">
          <a:xfrm>
            <a:off x="29705" y="161415"/>
            <a:ext cx="8839200" cy="1143000"/>
          </a:xfrm>
          <a:prstGeom prst="rect">
            <a:avLst/>
          </a:prstGeom>
          <a:noFill/>
          <a:ln w="9525">
            <a:noFill/>
            <a:miter lim="800000"/>
            <a:headEnd/>
            <a:tailEnd/>
          </a:ln>
        </p:spPr>
        <p:txBody>
          <a:bodyPr anchor="ctr"/>
          <a:lstStyle/>
          <a:p>
            <a:pPr lvl="0" algn="ctr">
              <a:lnSpc>
                <a:spcPct val="90000"/>
              </a:lnSpc>
            </a:pPr>
            <a:r>
              <a:rPr lang="en-US" sz="3600" kern="0" dirty="0" smtClean="0">
                <a:solidFill>
                  <a:srgbClr val="0081E2"/>
                </a:solidFill>
              </a:rPr>
              <a:t>U</a:t>
            </a:r>
            <a:r>
              <a:rPr lang="en-US" sz="3600" kern="0" dirty="0" smtClean="0">
                <a:solidFill>
                  <a:srgbClr val="0081E2"/>
                </a:solidFill>
              </a:rPr>
              <a:t>ndernutrition </a:t>
            </a:r>
            <a:r>
              <a:rPr lang="en-US" sz="3600" kern="0" dirty="0" smtClean="0">
                <a:solidFill>
                  <a:srgbClr val="0081E2"/>
                </a:solidFill>
              </a:rPr>
              <a:t>levels and trends </a:t>
            </a:r>
            <a:endParaRPr lang="en-US" sz="3600" kern="0" dirty="0" smtClean="0">
              <a:solidFill>
                <a:srgbClr val="0081E2"/>
              </a:solidFill>
            </a:endParaRPr>
          </a:p>
          <a:p>
            <a:pPr lvl="0" algn="ctr">
              <a:lnSpc>
                <a:spcPct val="90000"/>
              </a:lnSpc>
            </a:pPr>
            <a:r>
              <a:rPr lang="en-US" sz="3600" kern="0" dirty="0" smtClean="0">
                <a:solidFill>
                  <a:srgbClr val="0081E2"/>
                </a:solidFill>
              </a:rPr>
              <a:t>vary </a:t>
            </a:r>
            <a:r>
              <a:rPr lang="en-US" sz="3600" kern="0" dirty="0" smtClean="0">
                <a:solidFill>
                  <a:srgbClr val="0081E2"/>
                </a:solidFill>
              </a:rPr>
              <a:t>widely across Africa</a:t>
            </a:r>
            <a:endParaRPr lang="en-US" sz="3600" dirty="0">
              <a:solidFill>
                <a:srgbClr val="0070C0"/>
              </a:solidFill>
            </a:endParaRPr>
          </a:p>
        </p:txBody>
      </p:sp>
      <p:pic>
        <p:nvPicPr>
          <p:cNvPr id="6" name="Picture 2"/>
          <p:cNvPicPr>
            <a:picLocks noChangeAspect="1" noChangeArrowheads="1"/>
          </p:cNvPicPr>
          <p:nvPr/>
        </p:nvPicPr>
        <p:blipFill>
          <a:blip r:embed="rId4" cstate="print"/>
          <a:srcRect/>
          <a:stretch>
            <a:fillRect/>
          </a:stretch>
        </p:blipFill>
        <p:spPr bwMode="auto">
          <a:xfrm>
            <a:off x="535260" y="1987994"/>
            <a:ext cx="7487696" cy="4023223"/>
          </a:xfrm>
          <a:prstGeom prst="rect">
            <a:avLst/>
          </a:prstGeom>
          <a:noFill/>
          <a:ln w="9525">
            <a:noFill/>
            <a:miter lim="800000"/>
            <a:headEnd/>
            <a:tailEnd/>
          </a:ln>
        </p:spPr>
      </p:pic>
      <p:sp>
        <p:nvSpPr>
          <p:cNvPr id="8" name="Oval 7"/>
          <p:cNvSpPr/>
          <p:nvPr/>
        </p:nvSpPr>
        <p:spPr>
          <a:xfrm rot="21050600">
            <a:off x="4597656" y="3631031"/>
            <a:ext cx="2205849" cy="49909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Rectangle 8"/>
          <p:cNvSpPr/>
          <p:nvPr/>
        </p:nvSpPr>
        <p:spPr>
          <a:xfrm>
            <a:off x="3581400" y="2514600"/>
            <a:ext cx="3124200" cy="798680"/>
          </a:xfrm>
          <a:prstGeom prst="rect">
            <a:avLst/>
          </a:prstGeom>
          <a:solidFill>
            <a:schemeClr val="bg1"/>
          </a:solidFill>
        </p:spPr>
        <p:txBody>
          <a:bodyPr wrap="square">
            <a:spAutoFit/>
          </a:bodyPr>
          <a:lstStyle/>
          <a:p>
            <a:pPr algn="r">
              <a:lnSpc>
                <a:spcPct val="85000"/>
              </a:lnSpc>
            </a:pPr>
            <a:r>
              <a:rPr lang="en-US" b="1" dirty="0" smtClean="0">
                <a:solidFill>
                  <a:srgbClr val="CC9B00"/>
                </a:solidFill>
              </a:rPr>
              <a:t>Conditions in t</a:t>
            </a:r>
            <a:r>
              <a:rPr lang="en-US" b="1" dirty="0" smtClean="0">
                <a:solidFill>
                  <a:srgbClr val="CC9B00"/>
                </a:solidFill>
              </a:rPr>
              <a:t>he Sahel are bad and getting worse;</a:t>
            </a:r>
          </a:p>
          <a:p>
            <a:pPr algn="r">
              <a:lnSpc>
                <a:spcPct val="85000"/>
              </a:lnSpc>
            </a:pPr>
            <a:r>
              <a:rPr lang="en-US" b="1" dirty="0" smtClean="0">
                <a:solidFill>
                  <a:srgbClr val="CC9B00"/>
                </a:solidFill>
              </a:rPr>
              <a:t>it is the next Somalia</a:t>
            </a:r>
            <a:endParaRPr lang="en-US" b="1" dirty="0" smtClean="0">
              <a:solidFill>
                <a:srgbClr val="CC9B00"/>
              </a:solidFill>
            </a:endParaRPr>
          </a:p>
        </p:txBody>
      </p:sp>
    </p:spTree>
    <p:extLst>
      <p:ext uri="{BB962C8B-B14F-4D97-AF65-F5344CB8AC3E}">
        <p14:creationId xmlns:p14="http://schemas.microsoft.com/office/powerpoint/2010/main" xmlns="" val="3896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2739" y="1676400"/>
            <a:ext cx="8298726" cy="5065214"/>
            <a:chOff x="548278" y="1195795"/>
            <a:chExt cx="8298726" cy="5065214"/>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8972"/>
            <a:stretch/>
          </p:blipFill>
          <p:spPr bwMode="auto">
            <a:xfrm>
              <a:off x="548278" y="1195795"/>
              <a:ext cx="8177689" cy="4541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922204" y="5737789"/>
              <a:ext cx="7924800" cy="523220"/>
            </a:xfrm>
            <a:prstGeom prst="rect">
              <a:avLst/>
            </a:prstGeom>
            <a:solidFill>
              <a:schemeClr val="bg1"/>
            </a:solidFill>
          </p:spPr>
          <p:txBody>
            <a:bodyPr wrap="square">
              <a:spAutoFit/>
            </a:bodyPr>
            <a:lstStyle/>
            <a:p>
              <a:r>
                <a:rPr lang="en-US" sz="1400" dirty="0" smtClean="0">
                  <a:latin typeface="+mn-lt"/>
                  <a:cs typeface="Rod" pitchFamily="49" charset="-79"/>
                </a:rPr>
                <a:t>Source: CG </a:t>
              </a:r>
              <a:r>
                <a:rPr lang="en-US" sz="1400" dirty="0" err="1" smtClean="0">
                  <a:latin typeface="+mn-lt"/>
                  <a:cs typeface="Rod" pitchFamily="49" charset="-79"/>
                </a:rPr>
                <a:t>Victora</a:t>
              </a:r>
              <a:r>
                <a:rPr lang="en-US" sz="1400" dirty="0" smtClean="0">
                  <a:latin typeface="+mn-lt"/>
                  <a:cs typeface="Rod" pitchFamily="49" charset="-79"/>
                </a:rPr>
                <a:t>, M de </a:t>
              </a:r>
              <a:r>
                <a:rPr lang="en-US" sz="1400" dirty="0" err="1" smtClean="0">
                  <a:latin typeface="+mn-lt"/>
                  <a:cs typeface="Rod" pitchFamily="49" charset="-79"/>
                </a:rPr>
                <a:t>Onis</a:t>
              </a:r>
              <a:r>
                <a:rPr lang="en-US" sz="1400" dirty="0" smtClean="0">
                  <a:latin typeface="+mn-lt"/>
                  <a:cs typeface="Rod" pitchFamily="49" charset="-79"/>
                </a:rPr>
                <a:t>, PC </a:t>
              </a:r>
              <a:r>
                <a:rPr lang="en-US" sz="1400" dirty="0" err="1" smtClean="0">
                  <a:latin typeface="+mn-lt"/>
                  <a:cs typeface="Rod" pitchFamily="49" charset="-79"/>
                </a:rPr>
                <a:t>Hallal</a:t>
              </a:r>
              <a:r>
                <a:rPr lang="en-US" sz="1400" dirty="0" smtClean="0">
                  <a:latin typeface="+mn-lt"/>
                  <a:cs typeface="Rod" pitchFamily="49" charset="-79"/>
                </a:rPr>
                <a:t>, M </a:t>
              </a:r>
              <a:r>
                <a:rPr lang="en-US" sz="1400" dirty="0" err="1" smtClean="0">
                  <a:latin typeface="+mn-lt"/>
                  <a:cs typeface="Rod" pitchFamily="49" charset="-79"/>
                </a:rPr>
                <a:t>Blössner</a:t>
              </a:r>
              <a:r>
                <a:rPr lang="en-US" sz="1400" dirty="0" smtClean="0">
                  <a:latin typeface="+mn-lt"/>
                  <a:cs typeface="Rod" pitchFamily="49" charset="-79"/>
                </a:rPr>
                <a:t> and R </a:t>
              </a:r>
              <a:r>
                <a:rPr lang="en-US" sz="1400" dirty="0" err="1" smtClean="0">
                  <a:latin typeface="+mn-lt"/>
                  <a:cs typeface="Rod" pitchFamily="49" charset="-79"/>
                </a:rPr>
                <a:t>Shrimpton</a:t>
              </a:r>
              <a:r>
                <a:rPr lang="en-US" sz="1400" dirty="0" smtClean="0">
                  <a:latin typeface="+mn-lt"/>
                  <a:cs typeface="Rod" pitchFamily="49" charset="-79"/>
                </a:rPr>
                <a:t>, “Worldwide timing of growth faltering: revisiting implications for interventions.” Pediatrics, 125(3, Mar. 2010):e473-80.</a:t>
              </a:r>
              <a:endParaRPr lang="en-US" sz="1400" dirty="0">
                <a:latin typeface="+mn-lt"/>
                <a:cs typeface="Rod" pitchFamily="49" charset="-79"/>
              </a:endParaRPr>
            </a:p>
          </p:txBody>
        </p:sp>
      </p:grpSp>
      <p:sp>
        <p:nvSpPr>
          <p:cNvPr id="7" name="Rectangle 2"/>
          <p:cNvSpPr txBox="1">
            <a:spLocks noChangeArrowheads="1"/>
          </p:cNvSpPr>
          <p:nvPr/>
        </p:nvSpPr>
        <p:spPr>
          <a:xfrm>
            <a:off x="152400" y="152400"/>
            <a:ext cx="8839200" cy="1066800"/>
          </a:xfrm>
          <a:prstGeom prst="rect">
            <a:avLst/>
          </a:prstGeom>
        </p:spPr>
        <p:txBody>
          <a:bodyPr/>
          <a:lstStyle/>
          <a:p>
            <a:pPr lvl="0" algn="ctr">
              <a:lnSpc>
                <a:spcPct val="90000"/>
              </a:lnSpc>
            </a:pPr>
            <a:r>
              <a:rPr lang="en-US" sz="3600" kern="0" dirty="0" smtClean="0">
                <a:solidFill>
                  <a:srgbClr val="0081E2"/>
                </a:solidFill>
                <a:latin typeface="+mj-lt"/>
                <a:ea typeface="+mj-ea"/>
                <a:cs typeface="+mj-cs"/>
              </a:rPr>
              <a:t>In Africa as elsewhere, nutrition shortfalls mostly </a:t>
            </a:r>
            <a:r>
              <a:rPr lang="en-US" sz="3600" kern="0" dirty="0" smtClean="0">
                <a:solidFill>
                  <a:srgbClr val="0081E2"/>
                </a:solidFill>
                <a:latin typeface="+mj-lt"/>
                <a:ea typeface="+mj-ea"/>
                <a:cs typeface="+mj-cs"/>
              </a:rPr>
              <a:t>occur before age two</a:t>
            </a:r>
            <a:endParaRPr lang="en-US" sz="3600" kern="0" noProof="0" dirty="0" smtClean="0">
              <a:solidFill>
                <a:srgbClr val="0081E2"/>
              </a:solidFill>
              <a:latin typeface="+mj-lt"/>
              <a:ea typeface="+mj-ea"/>
              <a:cs typeface="+mj-cs"/>
            </a:endParaRPr>
          </a:p>
        </p:txBody>
      </p:sp>
      <p:sp>
        <p:nvSpPr>
          <p:cNvPr id="6" name="Rounded Rectangle 5"/>
          <p:cNvSpPr/>
          <p:nvPr/>
        </p:nvSpPr>
        <p:spPr>
          <a:xfrm>
            <a:off x="1752599" y="3352799"/>
            <a:ext cx="2286001" cy="1524001"/>
          </a:xfrm>
          <a:prstGeom prst="roundRect">
            <a:avLst>
              <a:gd name="adj" fmla="val 9353"/>
            </a:avLst>
          </a:prstGeom>
          <a:noFill/>
          <a:ln w="57150">
            <a:solidFill>
              <a:srgbClr val="0081E2">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114800" y="3505200"/>
            <a:ext cx="4352526" cy="590931"/>
          </a:xfrm>
          <a:prstGeom prst="rect">
            <a:avLst/>
          </a:prstGeom>
          <a:noFill/>
        </p:spPr>
        <p:txBody>
          <a:bodyPr wrap="square" rtlCol="0">
            <a:spAutoFit/>
          </a:bodyPr>
          <a:lstStyle/>
          <a:p>
            <a:pPr>
              <a:lnSpc>
                <a:spcPct val="90000"/>
              </a:lnSpc>
            </a:pPr>
            <a:r>
              <a:rPr lang="en-US" dirty="0" smtClean="0">
                <a:solidFill>
                  <a:srgbClr val="006600"/>
                </a:solidFill>
                <a:latin typeface="+mn-lt"/>
              </a:rPr>
              <a:t>Despite </a:t>
            </a:r>
            <a:r>
              <a:rPr lang="en-US" sz="1800" dirty="0" smtClean="0">
                <a:solidFill>
                  <a:srgbClr val="006600"/>
                </a:solidFill>
                <a:latin typeface="+mn-lt"/>
              </a:rPr>
              <a:t>Africa’s greater poverty,</a:t>
            </a:r>
          </a:p>
          <a:p>
            <a:pPr>
              <a:lnSpc>
                <a:spcPct val="90000"/>
              </a:lnSpc>
            </a:pPr>
            <a:r>
              <a:rPr lang="en-US" dirty="0" smtClean="0">
                <a:solidFill>
                  <a:srgbClr val="006600"/>
                </a:solidFill>
                <a:latin typeface="+mn-lt"/>
              </a:rPr>
              <a:t>Asian </a:t>
            </a:r>
            <a:r>
              <a:rPr lang="en-US" sz="1800" dirty="0" smtClean="0">
                <a:solidFill>
                  <a:srgbClr val="006600"/>
                </a:solidFill>
                <a:latin typeface="+mn-lt"/>
              </a:rPr>
              <a:t>infants remain more malnourished</a:t>
            </a:r>
            <a:endParaRPr lang="en-US" sz="1800" dirty="0" smtClean="0">
              <a:solidFill>
                <a:srgbClr val="006600"/>
              </a:solidFill>
              <a:latin typeface="+mn-lt"/>
            </a:endParaRPr>
          </a:p>
        </p:txBody>
      </p:sp>
      <p:sp>
        <p:nvSpPr>
          <p:cNvPr id="11" name="Rectangle 10"/>
          <p:cNvSpPr/>
          <p:nvPr/>
        </p:nvSpPr>
        <p:spPr>
          <a:xfrm>
            <a:off x="683152" y="1261258"/>
            <a:ext cx="8237218" cy="338554"/>
          </a:xfrm>
          <a:prstGeom prst="rect">
            <a:avLst/>
          </a:prstGeom>
        </p:spPr>
        <p:txBody>
          <a:bodyPr wrap="square">
            <a:spAutoFit/>
          </a:bodyPr>
          <a:lstStyle/>
          <a:p>
            <a:r>
              <a:rPr lang="en-US" sz="1600" b="1" dirty="0" smtClean="0">
                <a:latin typeface="Arial" pitchFamily="34" charset="0"/>
                <a:cs typeface="Arial" pitchFamily="34" charset="0"/>
              </a:rPr>
              <a:t>Mean weight-for-height z-scores in 54 countries, 1994-2007, by region (1-59 mo.)</a:t>
            </a:r>
            <a:endParaRPr lang="en-US" sz="1600" b="1" dirty="0">
              <a:latin typeface="Arial" pitchFamily="34" charset="0"/>
              <a:cs typeface="Arial" pitchFamily="34" charset="0"/>
            </a:endParaRPr>
          </a:p>
        </p:txBody>
      </p:sp>
      <p:sp>
        <p:nvSpPr>
          <p:cNvPr id="12" name="TextBox 11"/>
          <p:cNvSpPr txBox="1"/>
          <p:nvPr/>
        </p:nvSpPr>
        <p:spPr>
          <a:xfrm>
            <a:off x="1371600" y="5029200"/>
            <a:ext cx="4724400" cy="840230"/>
          </a:xfrm>
          <a:prstGeom prst="rect">
            <a:avLst/>
          </a:prstGeom>
          <a:noFill/>
        </p:spPr>
        <p:txBody>
          <a:bodyPr wrap="square" rtlCol="0">
            <a:spAutoFit/>
          </a:bodyPr>
          <a:lstStyle/>
          <a:p>
            <a:pPr>
              <a:lnSpc>
                <a:spcPct val="90000"/>
              </a:lnSpc>
            </a:pPr>
            <a:r>
              <a:rPr lang="en-US" sz="1800" dirty="0" smtClean="0">
                <a:solidFill>
                  <a:srgbClr val="0081E2"/>
                </a:solidFill>
                <a:latin typeface="+mn-lt"/>
              </a:rPr>
              <a:t>Weight loss relative to height occurs when breastfeeding becomes insufficient, but infants cannot yet rely on the family diet</a:t>
            </a:r>
            <a:endParaRPr lang="en-US" sz="1800" dirty="0" smtClean="0">
              <a:solidFill>
                <a:srgbClr val="0081E2"/>
              </a:solidFill>
              <a:latin typeface="+mn-lt"/>
            </a:endParaRPr>
          </a:p>
        </p:txBody>
      </p:sp>
    </p:spTree>
    <p:extLst>
      <p:ext uri="{BB962C8B-B14F-4D97-AF65-F5344CB8AC3E}">
        <p14:creationId xmlns:p14="http://schemas.microsoft.com/office/powerpoint/2010/main" xmlns="" val="160284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2" grpId="0"/>
    </p:bldLst>
  </p:timing>
</p:sld>
</file>

<file path=ppt/theme/theme1.xml><?xml version="1.0" encoding="utf-8"?>
<a:theme xmlns:a="http://schemas.openxmlformats.org/drawingml/2006/main" name="FriedmanTemplate_LogoPlainWhi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FriedmanTemplate_LogoPlainWhite</Template>
  <TotalTime>8034</TotalTime>
  <Words>1296</Words>
  <Application>Microsoft Office PowerPoint</Application>
  <PresentationFormat>On-screen Show (4:3)</PresentationFormat>
  <Paragraphs>116</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FriedmanTemplate_LogoPlainWhite</vt:lpstr>
      <vt:lpstr>Africa’s Turnaround:  From impoverishment to sustainable growth in agriculture, nutrition and health </vt:lpstr>
      <vt:lpstr>What’s behind these stories?  </vt:lpstr>
      <vt:lpstr>And this?</vt:lpstr>
      <vt:lpstr>Slide 4</vt:lpstr>
      <vt:lpstr>Africa’s impoverishment is relatively recent and may already be ending</vt:lpstr>
      <vt:lpstr>There are limited data and wide variation  but many signs of improvement</vt:lpstr>
      <vt:lpstr>Slide 7</vt:lpstr>
      <vt:lpstr>Slide 8</vt:lpstr>
      <vt:lpstr>Slide 9</vt:lpstr>
      <vt:lpstr>Slide 10</vt:lpstr>
      <vt:lpstr>Slide 11</vt:lpstr>
      <vt:lpstr>Slide 12</vt:lpstr>
      <vt:lpstr>Slide 13</vt:lpstr>
      <vt:lpstr>An underlying cause of Africa’s impoverishment in the 1970s-1990s  was a sharp fall in land area per farmer</vt:lpstr>
      <vt:lpstr>The rural population stops growing  and farm sizes can rise when  urbanization employs all new workers</vt:lpstr>
      <vt:lpstr>Slide 16</vt:lpstr>
      <vt:lpstr>Foreign aid for agriculture has just begun to recover after being sharply cut in 1985-99</vt:lpstr>
      <vt:lpstr>The wake-up of external aid for agriculture has been led by the Gates Foundation</vt:lpstr>
      <vt:lpstr>Many African governments are now focusing more on agriculture</vt:lpstr>
      <vt:lpstr>Conclusions: Africa’s turnaround, from impoverishment to sustainable growth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Trends  in Food Security: Africa’s Coming Turnaround</dc:title>
  <dc:creator>Will Masters</dc:creator>
  <cp:lastModifiedBy>William A Masters</cp:lastModifiedBy>
  <cp:revision>288</cp:revision>
  <cp:lastPrinted>2011-10-25T13:30:03Z</cp:lastPrinted>
  <dcterms:created xsi:type="dcterms:W3CDTF">2010-11-02T01:33:42Z</dcterms:created>
  <dcterms:modified xsi:type="dcterms:W3CDTF">2012-03-28T23:59:41Z</dcterms:modified>
</cp:coreProperties>
</file>