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5" r:id="rId3"/>
    <p:sldId id="334" r:id="rId4"/>
    <p:sldId id="340" r:id="rId5"/>
    <p:sldId id="323" r:id="rId6"/>
    <p:sldId id="336" r:id="rId7"/>
    <p:sldId id="314" r:id="rId8"/>
    <p:sldId id="330" r:id="rId9"/>
    <p:sldId id="295" r:id="rId10"/>
    <p:sldId id="324" r:id="rId11"/>
    <p:sldId id="325" r:id="rId12"/>
    <p:sldId id="319" r:id="rId13"/>
    <p:sldId id="309" r:id="rId14"/>
    <p:sldId id="329" r:id="rId15"/>
    <p:sldId id="339" r:id="rId16"/>
    <p:sldId id="337" r:id="rId17"/>
    <p:sldId id="338" r:id="rId18"/>
    <p:sldId id="333" r:id="rId19"/>
    <p:sldId id="33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960000"/>
    <a:srgbClr val="FFFFFF"/>
    <a:srgbClr val="659A2A"/>
    <a:srgbClr val="0066CC"/>
    <a:srgbClr val="CC9B00"/>
    <a:srgbClr val="E6AF00"/>
    <a:srgbClr val="0099CC"/>
    <a:srgbClr val="DA0000"/>
    <a:srgbClr val="11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21" autoAdjust="0"/>
    <p:restoredTop sz="98184" autoAdjust="0"/>
  </p:normalViewPr>
  <p:slideViewPr>
    <p:cSldViewPr>
      <p:cViewPr varScale="1">
        <p:scale>
          <a:sx n="127" d="100"/>
          <a:sy n="127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ll\Downloads\WUP2007_UP%20(1).csv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ll\Downloads\WUP2007_UP%20(1).csv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30375623856452"/>
          <c:y val="5.1400554097404488E-2"/>
          <c:w val="0.81747191635121264"/>
          <c:h val="0.80936169437153693"/>
        </c:manualLayout>
      </c:layout>
      <c:lineChart>
        <c:grouping val="standard"/>
        <c:varyColors val="0"/>
        <c:ser>
          <c:idx val="0"/>
          <c:order val="0"/>
          <c:tx>
            <c:strRef>
              <c:f>'[WUP2007_UP (1).csv]calc'!$D$2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'[WUP2007_UP (1).csv]calc'!$C$3:$C$23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'[WUP2007_UP (1).csv]calc'!$D$3:$D$23</c:f>
              <c:numCache>
                <c:formatCode>General</c:formatCode>
                <c:ptCount val="21"/>
                <c:pt idx="0">
                  <c:v>2529346</c:v>
                </c:pt>
                <c:pt idx="1">
                  <c:v>2763453</c:v>
                </c:pt>
                <c:pt idx="2">
                  <c:v>3023358</c:v>
                </c:pt>
                <c:pt idx="3">
                  <c:v>3331670</c:v>
                </c:pt>
                <c:pt idx="4">
                  <c:v>3685777</c:v>
                </c:pt>
                <c:pt idx="5">
                  <c:v>4061317</c:v>
                </c:pt>
                <c:pt idx="6">
                  <c:v>4437609</c:v>
                </c:pt>
                <c:pt idx="7">
                  <c:v>4846247</c:v>
                </c:pt>
                <c:pt idx="8">
                  <c:v>5290452</c:v>
                </c:pt>
                <c:pt idx="9">
                  <c:v>5713073</c:v>
                </c:pt>
                <c:pt idx="10">
                  <c:v>6115367</c:v>
                </c:pt>
                <c:pt idx="11">
                  <c:v>6512276</c:v>
                </c:pt>
                <c:pt idx="12">
                  <c:v>6908688</c:v>
                </c:pt>
                <c:pt idx="13">
                  <c:v>7302186</c:v>
                </c:pt>
                <c:pt idx="14">
                  <c:v>7674833</c:v>
                </c:pt>
                <c:pt idx="15">
                  <c:v>8011533</c:v>
                </c:pt>
                <c:pt idx="16">
                  <c:v>8308895</c:v>
                </c:pt>
                <c:pt idx="17">
                  <c:v>8570570</c:v>
                </c:pt>
                <c:pt idx="18">
                  <c:v>8801196</c:v>
                </c:pt>
                <c:pt idx="19">
                  <c:v>8996344</c:v>
                </c:pt>
                <c:pt idx="20">
                  <c:v>9149984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'[WUP2007_UP (1).csv]calc'!$E$2</c:f>
              <c:strCache>
                <c:ptCount val="1"/>
                <c:pt idx="0">
                  <c:v>Urban</c:v>
                </c:pt>
              </c:strCache>
            </c:strRef>
          </c:tx>
          <c:marker>
            <c:symbol val="none"/>
          </c:marker>
          <c:cat>
            <c:numRef>
              <c:f>'[WUP2007_UP (1).csv]calc'!$C$3:$C$23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'[WUP2007_UP (1).csv]calc'!$E$3:$E$23</c:f>
              <c:numCache>
                <c:formatCode>General</c:formatCode>
                <c:ptCount val="21"/>
                <c:pt idx="0">
                  <c:v>729317</c:v>
                </c:pt>
                <c:pt idx="1">
                  <c:v>852570</c:v>
                </c:pt>
                <c:pt idx="2">
                  <c:v>997571</c:v>
                </c:pt>
                <c:pt idx="3">
                  <c:v>1163594</c:v>
                </c:pt>
                <c:pt idx="4">
                  <c:v>1329983</c:v>
                </c:pt>
                <c:pt idx="5">
                  <c:v>1511414</c:v>
                </c:pt>
                <c:pt idx="6">
                  <c:v>1727237</c:v>
                </c:pt>
                <c:pt idx="7">
                  <c:v>1976417</c:v>
                </c:pt>
                <c:pt idx="8">
                  <c:v>2254592</c:v>
                </c:pt>
                <c:pt idx="9">
                  <c:v>2539470</c:v>
                </c:pt>
                <c:pt idx="10">
                  <c:v>2837431</c:v>
                </c:pt>
                <c:pt idx="11">
                  <c:v>3166711</c:v>
                </c:pt>
                <c:pt idx="12">
                  <c:v>3486326</c:v>
                </c:pt>
                <c:pt idx="13">
                  <c:v>3824073</c:v>
                </c:pt>
                <c:pt idx="14">
                  <c:v>4176234</c:v>
                </c:pt>
                <c:pt idx="15">
                  <c:v>4535925</c:v>
                </c:pt>
                <c:pt idx="16">
                  <c:v>4899858</c:v>
                </c:pt>
                <c:pt idx="17">
                  <c:v>5263115</c:v>
                </c:pt>
                <c:pt idx="18">
                  <c:v>5619628</c:v>
                </c:pt>
                <c:pt idx="19">
                  <c:v>5963274</c:v>
                </c:pt>
                <c:pt idx="20">
                  <c:v>6285881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'[WUP2007_UP (1).csv]calc'!$F$2</c:f>
              <c:strCache>
                <c:ptCount val="1"/>
                <c:pt idx="0">
                  <c:v>Rural</c:v>
                </c:pt>
              </c:strCache>
            </c:strRef>
          </c:tx>
          <c:marker>
            <c:symbol val="none"/>
          </c:marker>
          <c:cat>
            <c:numRef>
              <c:f>'[WUP2007_UP (1).csv]calc'!$C$3:$C$23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'[WUP2007_UP (1).csv]calc'!$F$3:$F$23</c:f>
              <c:numCache>
                <c:formatCode>General</c:formatCode>
                <c:ptCount val="21"/>
                <c:pt idx="0">
                  <c:v>1800028</c:v>
                </c:pt>
                <c:pt idx="1">
                  <c:v>1910884</c:v>
                </c:pt>
                <c:pt idx="2">
                  <c:v>2025787</c:v>
                </c:pt>
                <c:pt idx="3">
                  <c:v>2168077</c:v>
                </c:pt>
                <c:pt idx="4">
                  <c:v>2355794</c:v>
                </c:pt>
                <c:pt idx="5">
                  <c:v>2549903</c:v>
                </c:pt>
                <c:pt idx="6">
                  <c:v>2710372</c:v>
                </c:pt>
                <c:pt idx="7">
                  <c:v>2869830</c:v>
                </c:pt>
                <c:pt idx="8">
                  <c:v>3035859</c:v>
                </c:pt>
                <c:pt idx="9">
                  <c:v>3173603</c:v>
                </c:pt>
                <c:pt idx="10">
                  <c:v>3277937</c:v>
                </c:pt>
                <c:pt idx="11">
                  <c:v>3345565</c:v>
                </c:pt>
                <c:pt idx="12">
                  <c:v>3422362</c:v>
                </c:pt>
                <c:pt idx="13">
                  <c:v>3478113</c:v>
                </c:pt>
                <c:pt idx="14">
                  <c:v>3498599</c:v>
                </c:pt>
                <c:pt idx="15">
                  <c:v>3475608</c:v>
                </c:pt>
                <c:pt idx="16">
                  <c:v>3409038</c:v>
                </c:pt>
                <c:pt idx="17">
                  <c:v>3307455</c:v>
                </c:pt>
                <c:pt idx="18">
                  <c:v>3181569</c:v>
                </c:pt>
                <c:pt idx="19">
                  <c:v>3033071</c:v>
                </c:pt>
                <c:pt idx="20">
                  <c:v>2864103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328576"/>
        <c:axId val="58336768"/>
      </c:lineChart>
      <c:catAx>
        <c:axId val="583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8336768"/>
        <c:crosses val="autoZero"/>
        <c:auto val="1"/>
        <c:lblAlgn val="ctr"/>
        <c:lblOffset val="0"/>
        <c:tickLblSkip val="2"/>
        <c:noMultiLvlLbl val="0"/>
      </c:catAx>
      <c:valAx>
        <c:axId val="583367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58328576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Billions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7722178477690309"/>
          <c:y val="0.18076269878029988"/>
          <c:w val="0.21055521125613291"/>
          <c:h val="0.2706739328236213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130375623856444"/>
          <c:y val="5.1400554097404488E-2"/>
          <c:w val="0.81747191635121264"/>
          <c:h val="0.80936169437153693"/>
        </c:manualLayout>
      </c:layout>
      <c:lineChart>
        <c:grouping val="standard"/>
        <c:varyColors val="0"/>
        <c:ser>
          <c:idx val="0"/>
          <c:order val="0"/>
          <c:tx>
            <c:strRef>
              <c:f>'[WUP2007_UP (1).csv]calc'!$H$2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'[WUP2007_UP (1).csv]calc'!$C$3:$C$23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'[WUP2007_UP (1).csv]calc'!$H$3:$H$23</c:f>
              <c:numCache>
                <c:formatCode>General</c:formatCode>
                <c:ptCount val="21"/>
                <c:pt idx="0">
                  <c:v>183478</c:v>
                </c:pt>
                <c:pt idx="1">
                  <c:v>204165</c:v>
                </c:pt>
                <c:pt idx="2">
                  <c:v>229222</c:v>
                </c:pt>
                <c:pt idx="3">
                  <c:v>259186</c:v>
                </c:pt>
                <c:pt idx="4">
                  <c:v>294963</c:v>
                </c:pt>
                <c:pt idx="5">
                  <c:v>337635</c:v>
                </c:pt>
                <c:pt idx="6">
                  <c:v>389754</c:v>
                </c:pt>
                <c:pt idx="7">
                  <c:v>449716</c:v>
                </c:pt>
                <c:pt idx="8">
                  <c:v>518053</c:v>
                </c:pt>
                <c:pt idx="9">
                  <c:v>593183</c:v>
                </c:pt>
                <c:pt idx="10">
                  <c:v>674842</c:v>
                </c:pt>
                <c:pt idx="11">
                  <c:v>764328</c:v>
                </c:pt>
                <c:pt idx="12">
                  <c:v>863314</c:v>
                </c:pt>
                <c:pt idx="13">
                  <c:v>970173</c:v>
                </c:pt>
                <c:pt idx="14">
                  <c:v>1081114</c:v>
                </c:pt>
                <c:pt idx="15">
                  <c:v>1193752</c:v>
                </c:pt>
                <c:pt idx="16">
                  <c:v>1307831</c:v>
                </c:pt>
                <c:pt idx="17">
                  <c:v>1422534</c:v>
                </c:pt>
                <c:pt idx="18">
                  <c:v>1536463</c:v>
                </c:pt>
                <c:pt idx="19">
                  <c:v>1647419</c:v>
                </c:pt>
                <c:pt idx="20">
                  <c:v>1753272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'[WUP2007_UP (1).csv]calc'!$I$2</c:f>
              <c:strCache>
                <c:ptCount val="1"/>
                <c:pt idx="0">
                  <c:v>Urban</c:v>
                </c:pt>
              </c:strCache>
            </c:strRef>
          </c:tx>
          <c:marker>
            <c:symbol val="none"/>
          </c:marker>
          <c:cat>
            <c:numRef>
              <c:f>'[WUP2007_UP (1).csv]calc'!$C$3:$C$23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'[WUP2007_UP (1).csv]calc'!$I$3:$I$23</c:f>
              <c:numCache>
                <c:formatCode>General</c:formatCode>
                <c:ptCount val="21"/>
                <c:pt idx="0">
                  <c:v>20216</c:v>
                </c:pt>
                <c:pt idx="1">
                  <c:v>25800</c:v>
                </c:pt>
                <c:pt idx="2">
                  <c:v>33927</c:v>
                </c:pt>
                <c:pt idx="3">
                  <c:v>44564</c:v>
                </c:pt>
                <c:pt idx="4">
                  <c:v>57548</c:v>
                </c:pt>
                <c:pt idx="5">
                  <c:v>73261</c:v>
                </c:pt>
                <c:pt idx="6">
                  <c:v>93335</c:v>
                </c:pt>
                <c:pt idx="7">
                  <c:v>116953</c:v>
                </c:pt>
                <c:pt idx="8">
                  <c:v>146673</c:v>
                </c:pt>
                <c:pt idx="9">
                  <c:v>181582</c:v>
                </c:pt>
                <c:pt idx="10">
                  <c:v>220606</c:v>
                </c:pt>
                <c:pt idx="11">
                  <c:v>266935</c:v>
                </c:pt>
                <c:pt idx="12">
                  <c:v>321400</c:v>
                </c:pt>
                <c:pt idx="13">
                  <c:v>384696</c:v>
                </c:pt>
                <c:pt idx="14">
                  <c:v>456580</c:v>
                </c:pt>
                <c:pt idx="15">
                  <c:v>537128</c:v>
                </c:pt>
                <c:pt idx="16">
                  <c:v>626683</c:v>
                </c:pt>
                <c:pt idx="17">
                  <c:v>724519</c:v>
                </c:pt>
                <c:pt idx="18">
                  <c:v>829503</c:v>
                </c:pt>
                <c:pt idx="19">
                  <c:v>940100</c:v>
                </c:pt>
                <c:pt idx="20">
                  <c:v>1054427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'[WUP2007_UP (1).csv]calc'!$J$2</c:f>
              <c:strCache>
                <c:ptCount val="1"/>
                <c:pt idx="0">
                  <c:v>Rural</c:v>
                </c:pt>
              </c:strCache>
            </c:strRef>
          </c:tx>
          <c:marker>
            <c:symbol val="none"/>
          </c:marker>
          <c:cat>
            <c:numRef>
              <c:f>'[WUP2007_UP (1).csv]calc'!$C$3:$C$23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'[WUP2007_UP (1).csv]calc'!$J$3:$J$23</c:f>
              <c:numCache>
                <c:formatCode>General</c:formatCode>
                <c:ptCount val="21"/>
                <c:pt idx="0">
                  <c:v>163261</c:v>
                </c:pt>
                <c:pt idx="1">
                  <c:v>178365</c:v>
                </c:pt>
                <c:pt idx="2">
                  <c:v>195295</c:v>
                </c:pt>
                <c:pt idx="3">
                  <c:v>214622</c:v>
                </c:pt>
                <c:pt idx="4">
                  <c:v>237416</c:v>
                </c:pt>
                <c:pt idx="5">
                  <c:v>264373</c:v>
                </c:pt>
                <c:pt idx="6">
                  <c:v>296419</c:v>
                </c:pt>
                <c:pt idx="7">
                  <c:v>332763</c:v>
                </c:pt>
                <c:pt idx="8">
                  <c:v>371381</c:v>
                </c:pt>
                <c:pt idx="9">
                  <c:v>411601</c:v>
                </c:pt>
                <c:pt idx="10">
                  <c:v>454236</c:v>
                </c:pt>
                <c:pt idx="11">
                  <c:v>497392</c:v>
                </c:pt>
                <c:pt idx="12">
                  <c:v>541914</c:v>
                </c:pt>
                <c:pt idx="13">
                  <c:v>585477</c:v>
                </c:pt>
                <c:pt idx="14">
                  <c:v>624534</c:v>
                </c:pt>
                <c:pt idx="15">
                  <c:v>656624</c:v>
                </c:pt>
                <c:pt idx="16">
                  <c:v>681148</c:v>
                </c:pt>
                <c:pt idx="17">
                  <c:v>698015</c:v>
                </c:pt>
                <c:pt idx="18">
                  <c:v>706960</c:v>
                </c:pt>
                <c:pt idx="19">
                  <c:v>707319</c:v>
                </c:pt>
                <c:pt idx="20">
                  <c:v>698845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21632"/>
        <c:axId val="71901568"/>
      </c:lineChart>
      <c:catAx>
        <c:axId val="7162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1901568"/>
        <c:crosses val="autoZero"/>
        <c:auto val="1"/>
        <c:lblAlgn val="ctr"/>
        <c:lblOffset val="0"/>
        <c:tickLblSkip val="2"/>
        <c:noMultiLvlLbl val="0"/>
      </c:catAx>
      <c:valAx>
        <c:axId val="71901568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71621632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Billions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17722178477690309"/>
          <c:y val="0.18076269878029988"/>
          <c:w val="0.21055521125613291"/>
          <c:h val="0.27067393282362134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2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F3AF5F-9C27-49E2-BF61-C4A59109BA6D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1FF69F-BCA8-464B-8098-28589F9E0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2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753291-27CA-4DBD-A82F-C18318E4037E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12" tIns="46755" rIns="93512" bIns="4675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512" tIns="46755" rIns="93512" bIns="4675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5138"/>
          </a:xfrm>
          <a:prstGeom prst="rect">
            <a:avLst/>
          </a:prstGeom>
        </p:spPr>
        <p:txBody>
          <a:bodyPr vert="horz" lIns="93512" tIns="46755" rIns="93512" bIns="46755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0B05668-0996-46C7-A9AB-813782AEC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4E81418-EDB7-4F20-8DF8-C269843F8B0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95734-5C23-4F0D-A7B3-54A8B107B3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3E9D2-1085-4077-B33C-996718D949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47984-2AE6-485C-8F67-54FB24881BC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6" y="4416426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DFAB2-3FEE-41AA-B695-1645D3FE41D4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3159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733" indent="-285665" defTabSz="93159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665" indent="-228533" defTabSz="93159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99731" indent="-228533" defTabSz="93159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6799" indent="-228533" defTabSz="93159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3864" indent="-228533" algn="ctr" defTabSz="931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0930" indent="-228533" algn="ctr" defTabSz="931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7997" indent="-228533" algn="ctr" defTabSz="931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064" indent="-228533" algn="ctr" defTabSz="9315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8E3EC3E-ED18-4FFF-8DA2-CA93FF79592F}" type="slidenum">
              <a:rPr lang="en-US" sz="1200"/>
              <a:pPr eaLnBrk="1" hangingPunct="1">
                <a:defRPr/>
              </a:pPr>
              <a:t>15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887" indent="-29111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441" indent="-232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218" indent="-232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5993" indent="-2328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1769" indent="-23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546" indent="-23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323" indent="-23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099" indent="-232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F0DD47C-3FF2-4B87-9BDB-8C7800DA4887}" type="slidenum">
              <a:rPr lang="en-US"/>
              <a:pPr eaLnBrk="1" hangingPunct="1"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94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3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A7689-2CA0-4FB6-9074-DB5611B87F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05668-0996-46C7-A9AB-813782AEC7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51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4D5B96-917F-472F-B646-80E3F394DF93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E35C53-C70F-456D-A5E3-15DD7F28B700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3A7689-2CA0-4FB6-9074-DB5611B87F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347B-3E47-4C9E-9C58-0E1A94805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929-5FCE-4E2C-BEDB-9DAB8972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DB5D-1958-4DDA-9588-1DAC917A5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A9A-2282-4514-B19F-F9D8F9FB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EF6F7-7190-4DA3-9C53-7564CB277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F0C8-E778-4FAC-8DF7-539FD1853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B026-1AA2-4777-B8D2-CACF0F1A4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C805-93B4-4274-ACAC-8FA1002B0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7C9C-5B7B-47F4-80A3-53BB9E911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DDF9-75E6-4797-B2DE-4DA47173B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2C042-6B4F-41C0-B86B-2E49DFB3D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84275A-A6C8-4E67-B6AB-86A7E6DC1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friedman with seal horizont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1200" y="6248400"/>
            <a:ext cx="28670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a.un.org/unp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sa.un.org/unpd/wup" TargetMode="Externa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snau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c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cn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esearch.worldbank.org/Povcal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p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8305800" cy="2057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81E2"/>
                </a:solidFill>
              </a:rPr>
              <a:t>Food Wars in Africa?</a:t>
            </a:r>
            <a:br>
              <a:rPr lang="en-US" b="1" dirty="0" smtClean="0">
                <a:solidFill>
                  <a:srgbClr val="0081E2"/>
                </a:solidFill>
              </a:rPr>
            </a:br>
            <a:r>
              <a:rPr lang="en-US" sz="1000" dirty="0" smtClean="0">
                <a:solidFill>
                  <a:srgbClr val="0081E2"/>
                </a:solidFill>
              </a:rPr>
              <a:t> </a:t>
            </a:r>
            <a:r>
              <a:rPr lang="en-US" sz="2800" dirty="0" smtClean="0">
                <a:solidFill>
                  <a:srgbClr val="0081E2"/>
                </a:solidFill>
              </a:rPr>
              <a:t/>
            </a:r>
            <a:br>
              <a:rPr lang="en-US" sz="2800" dirty="0" smtClean="0">
                <a:solidFill>
                  <a:srgbClr val="0081E2"/>
                </a:solidFill>
              </a:rPr>
            </a:br>
            <a:r>
              <a:rPr lang="en-US" sz="2800" dirty="0" smtClean="0">
                <a:solidFill>
                  <a:srgbClr val="0081E2"/>
                </a:solidFill>
              </a:rPr>
              <a:t>Exploring the connection between food security, conflict and economic development</a:t>
            </a:r>
            <a:r>
              <a:rPr lang="en-US" sz="2800" dirty="0" smtClean="0"/>
              <a:t> </a:t>
            </a:r>
            <a:r>
              <a:rPr lang="en-US" sz="2800" dirty="0" smtClean="0">
                <a:solidFill>
                  <a:srgbClr val="0081E2"/>
                </a:solidFill>
              </a:rPr>
              <a:t> </a:t>
            </a:r>
            <a:br>
              <a:rPr lang="en-US" sz="2800" dirty="0" smtClean="0">
                <a:solidFill>
                  <a:srgbClr val="0081E2"/>
                </a:solidFill>
              </a:rPr>
            </a:br>
            <a:endParaRPr lang="en-US" sz="1800" dirty="0" smtClean="0">
              <a:solidFill>
                <a:srgbClr val="0081E2"/>
              </a:solidFill>
            </a:endParaRPr>
          </a:p>
        </p:txBody>
      </p:sp>
      <p:sp>
        <p:nvSpPr>
          <p:cNvPr id="4099" name="Subtitle 6"/>
          <p:cNvSpPr>
            <a:spLocks noGrp="1"/>
          </p:cNvSpPr>
          <p:nvPr>
            <p:ph type="subTitle" idx="1"/>
          </p:nvPr>
        </p:nvSpPr>
        <p:spPr>
          <a:xfrm>
            <a:off x="295759" y="5562600"/>
            <a:ext cx="8686800" cy="1066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International Development Conference </a:t>
            </a:r>
          </a:p>
          <a:p>
            <a:pPr eaLnBrk="1" hangingPunct="1"/>
            <a:r>
              <a:rPr lang="en-US" sz="2000" dirty="0" smtClean="0"/>
              <a:t>Harvard Kennedy School of Government</a:t>
            </a:r>
          </a:p>
          <a:p>
            <a:pPr eaLnBrk="1" hangingPunct="1"/>
            <a:r>
              <a:rPr lang="en-US" sz="2000" dirty="0" smtClean="0"/>
              <a:t> 14 April 2012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8048" y="3810000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kern="0" dirty="0" smtClean="0">
                <a:solidFill>
                  <a:srgbClr val="663300"/>
                </a:solidFill>
                <a:latin typeface="Arial"/>
                <a:cs typeface="+mn-cs"/>
              </a:rPr>
              <a:t>Will </a:t>
            </a:r>
            <a:r>
              <a:rPr lang="en-US" sz="3200" kern="0" dirty="0">
                <a:solidFill>
                  <a:srgbClr val="663300"/>
                </a:solidFill>
                <a:latin typeface="Arial"/>
                <a:cs typeface="+mn-cs"/>
              </a:rPr>
              <a:t>Masters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</a:rPr>
              <a:t>Professor and Chair, Department of Food and Nutrition Policy, Tufts University 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www.nutrition.tufts.edu   |   sites.tufts.edu/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willmasters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  |   sites.tufts.edu/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feinstein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1"/>
          <a:stretch/>
        </p:blipFill>
        <p:spPr bwMode="auto">
          <a:xfrm>
            <a:off x="7275340" y="6179903"/>
            <a:ext cx="1587108" cy="58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 l="1790" t="13483" r="734" b="11607"/>
          <a:stretch>
            <a:fillRect/>
          </a:stretch>
        </p:blipFill>
        <p:spPr bwMode="auto">
          <a:xfrm>
            <a:off x="1195388" y="2514600"/>
            <a:ext cx="69580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409818" y="2227198"/>
            <a:ext cx="5274906" cy="577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b="1" dirty="0" smtClean="0">
                <a:solidFill>
                  <a:srgbClr val="0081E2"/>
                </a:solidFill>
              </a:rPr>
              <a:t>High and </a:t>
            </a:r>
            <a:r>
              <a:rPr lang="fr-FR" b="1" dirty="0" err="1" smtClean="0">
                <a:solidFill>
                  <a:srgbClr val="0081E2"/>
                </a:solidFill>
              </a:rPr>
              <a:t>rising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child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dependency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imposed</a:t>
            </a:r>
            <a:r>
              <a:rPr lang="fr-FR" b="1" dirty="0" smtClean="0">
                <a:solidFill>
                  <a:srgbClr val="0081E2"/>
                </a:solidFill>
              </a:rPr>
              <a:t> an </a:t>
            </a:r>
            <a:r>
              <a:rPr lang="fr-FR" b="1" dirty="0" err="1" smtClean="0">
                <a:solidFill>
                  <a:srgbClr val="0081E2"/>
                </a:solidFill>
              </a:rPr>
              <a:t>unprecedented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demographic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burden</a:t>
            </a:r>
            <a:endParaRPr lang="fr-FR" b="1" dirty="0">
              <a:solidFill>
                <a:srgbClr val="0081E2"/>
              </a:solidFill>
            </a:endParaRP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687387" y="6276974"/>
            <a:ext cx="82280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Source:  Calculated from UN Population Projections, 2008 revision (March 2009), 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at </a:t>
            </a:r>
            <a:r>
              <a:rPr lang="en-US" sz="1600" dirty="0">
                <a:solidFill>
                  <a:srgbClr val="002060"/>
                </a:solidFill>
                <a:hlinkClick r:id="rId4"/>
              </a:rPr>
              <a:t>http://esa.un.org/unpp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87387" y="1890157"/>
            <a:ext cx="8074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Child </a:t>
            </a:r>
            <a:r>
              <a:rPr lang="fr-FR" b="1" dirty="0"/>
              <a:t>and </a:t>
            </a:r>
            <a:r>
              <a:rPr lang="fr-FR" b="1" dirty="0" err="1"/>
              <a:t>elderly</a:t>
            </a:r>
            <a:r>
              <a:rPr lang="fr-FR" b="1" dirty="0"/>
              <a:t> </a:t>
            </a:r>
            <a:r>
              <a:rPr lang="fr-FR" b="1" dirty="0" err="1"/>
              <a:t>dependency</a:t>
            </a:r>
            <a:r>
              <a:rPr lang="fr-FR" b="1" dirty="0"/>
              <a:t> rates by </a:t>
            </a:r>
            <a:r>
              <a:rPr lang="fr-FR" b="1" dirty="0" err="1"/>
              <a:t>region</a:t>
            </a:r>
            <a:r>
              <a:rPr lang="fr-FR" b="1" dirty="0"/>
              <a:t> (0-15 and 65+), 1950-2030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0053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Africa’s impoverishment was closely linked</a:t>
            </a:r>
          </a:p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to a child-survival baby </a:t>
            </a: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boom </a:t>
            </a:r>
          </a:p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th</a:t>
            </a: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at is now a demographic gift</a:t>
            </a:r>
            <a:endParaRPr lang="en-US" sz="2400" dirty="0">
              <a:solidFill>
                <a:srgbClr val="0081E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6213" y="2797648"/>
            <a:ext cx="2558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err="1" smtClean="0">
                <a:solidFill>
                  <a:srgbClr val="00B0F0"/>
                </a:solidFill>
              </a:rPr>
              <a:t>Since</a:t>
            </a:r>
            <a:r>
              <a:rPr lang="fr-FR" b="1" dirty="0" smtClean="0">
                <a:solidFill>
                  <a:srgbClr val="00B0F0"/>
                </a:solidFill>
              </a:rPr>
              <a:t> 1990, </a:t>
            </a:r>
            <a:r>
              <a:rPr lang="fr-FR" b="1" dirty="0" err="1" smtClean="0">
                <a:solidFill>
                  <a:srgbClr val="00B0F0"/>
                </a:solidFill>
              </a:rPr>
              <a:t>declining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err="1" smtClean="0">
                <a:solidFill>
                  <a:srgbClr val="00B0F0"/>
                </a:solidFill>
              </a:rPr>
              <a:t>dependency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err="1" smtClean="0">
                <a:solidFill>
                  <a:srgbClr val="00B0F0"/>
                </a:solidFill>
              </a:rPr>
              <a:t>offers</a:t>
            </a:r>
            <a:r>
              <a:rPr lang="fr-FR" b="1" dirty="0" smtClean="0">
                <a:solidFill>
                  <a:srgbClr val="00B0F0"/>
                </a:solidFill>
              </a:rPr>
              <a:t> a </a:t>
            </a:r>
            <a:r>
              <a:rPr lang="fr-FR" b="1" dirty="0" err="1" smtClean="0">
                <a:solidFill>
                  <a:srgbClr val="00B0F0"/>
                </a:solidFill>
              </a:rPr>
              <a:t>demographic</a:t>
            </a:r>
            <a:r>
              <a:rPr lang="fr-FR" b="1" dirty="0" smtClean="0">
                <a:solidFill>
                  <a:srgbClr val="00B0F0"/>
                </a:solidFill>
              </a:rPr>
              <a:t> gift </a:t>
            </a:r>
            <a:r>
              <a:rPr lang="fr-FR" b="1" dirty="0" err="1" smtClean="0">
                <a:solidFill>
                  <a:srgbClr val="00B0F0"/>
                </a:solidFill>
              </a:rPr>
              <a:t>similar</a:t>
            </a:r>
            <a:r>
              <a:rPr lang="fr-FR" b="1" dirty="0" smtClean="0">
                <a:solidFill>
                  <a:srgbClr val="00B0F0"/>
                </a:solidFill>
              </a:rPr>
              <a:t> to </a:t>
            </a:r>
            <a:r>
              <a:rPr lang="fr-FR" b="1" dirty="0" err="1" smtClean="0">
                <a:solidFill>
                  <a:srgbClr val="00B0F0"/>
                </a:solidFill>
              </a:rPr>
              <a:t>Asia’s</a:t>
            </a:r>
            <a:endParaRPr lang="fr-FR" b="1" dirty="0" smtClean="0">
              <a:solidFill>
                <a:srgbClr val="00B0F0"/>
              </a:solidFill>
            </a:endParaRPr>
          </a:p>
          <a:p>
            <a:pPr algn="r"/>
            <a:r>
              <a:rPr lang="fr-FR" b="1" dirty="0" smtClean="0">
                <a:solidFill>
                  <a:srgbClr val="00B0F0"/>
                </a:solidFill>
              </a:rPr>
              <a:t>20 </a:t>
            </a:r>
            <a:r>
              <a:rPr lang="fr-FR" b="1" dirty="0" err="1" smtClean="0">
                <a:solidFill>
                  <a:srgbClr val="00B0F0"/>
                </a:solidFill>
              </a:rPr>
              <a:t>years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err="1" smtClean="0">
                <a:solidFill>
                  <a:srgbClr val="00B0F0"/>
                </a:solidFill>
              </a:rPr>
              <a:t>earlier</a:t>
            </a:r>
            <a:endParaRPr lang="fr-FR" b="1" dirty="0" smtClean="0">
              <a:solidFill>
                <a:srgbClr val="00B0F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0509606">
            <a:off x="5219371" y="5356536"/>
            <a:ext cx="1021884" cy="20925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 rot="21196842">
            <a:off x="6068412" y="5394676"/>
            <a:ext cx="2674110" cy="847141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Eventually</a:t>
            </a: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fr-FR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old-age</a:t>
            </a: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dependency</a:t>
            </a: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becomes</a:t>
            </a:r>
            <a:r>
              <a:rPr lang="fr-FR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the </a:t>
            </a:r>
            <a:r>
              <a:rPr lang="fr-FR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problem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20900613">
            <a:off x="2598036" y="2882155"/>
            <a:ext cx="1623563" cy="327059"/>
          </a:xfrm>
          <a:prstGeom prst="ellipse">
            <a:avLst/>
          </a:prstGeom>
          <a:noFill/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462784">
            <a:off x="4236488" y="3271103"/>
            <a:ext cx="2185724" cy="41580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2" grpId="0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711" t="10745" r="2275" b="3738"/>
          <a:stretch>
            <a:fillRect/>
          </a:stretch>
        </p:blipFill>
        <p:spPr bwMode="auto">
          <a:xfrm>
            <a:off x="1106486" y="2368748"/>
            <a:ext cx="7369175" cy="4030662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1948911" y="4900048"/>
            <a:ext cx="3181025" cy="8911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Rural population growth eventually falls below zero;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land per farmer can then expand with mechanization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5364" name="TextBox 16"/>
          <p:cNvSpPr txBox="1">
            <a:spLocks noChangeArrowheads="1"/>
          </p:cNvSpPr>
          <p:nvPr/>
        </p:nvSpPr>
        <p:spPr bwMode="auto">
          <a:xfrm>
            <a:off x="976608" y="6393813"/>
            <a:ext cx="79867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Source:  Calculated from FAOStat (downloaded 17 March 2009).  Rural population estimates and projections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are based on UN Population Projections (2006 revision) and UN Urbanization Prospects (2001 revision).</a:t>
            </a: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4952918" y="2111533"/>
            <a:ext cx="2824164" cy="759113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b="1" dirty="0">
                <a:solidFill>
                  <a:srgbClr val="0081E2"/>
                </a:solidFill>
              </a:rPr>
              <a:t>Over 2% annual growth </a:t>
            </a:r>
            <a:r>
              <a:rPr lang="en-US" b="1" dirty="0" smtClean="0">
                <a:solidFill>
                  <a:srgbClr val="0081E2"/>
                </a:solidFill>
              </a:rPr>
              <a:t>in the rural population, for over 30 </a:t>
            </a:r>
            <a:r>
              <a:rPr lang="en-US" b="1" dirty="0">
                <a:solidFill>
                  <a:srgbClr val="0081E2"/>
                </a:solidFill>
              </a:rPr>
              <a:t>years!</a:t>
            </a:r>
          </a:p>
        </p:txBody>
      </p: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6967700" y="2884803"/>
            <a:ext cx="1544124" cy="851067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but now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around 1% and falling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6" name="Straight Arrow Connector 25"/>
          <p:cNvSpPr/>
          <p:nvPr/>
        </p:nvSpPr>
        <p:spPr>
          <a:xfrm flipH="1">
            <a:off x="4680487" y="2712202"/>
            <a:ext cx="929897" cy="13948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7" name="Straight Arrow Connector 26"/>
          <p:cNvSpPr/>
          <p:nvPr/>
        </p:nvSpPr>
        <p:spPr>
          <a:xfrm flipH="1">
            <a:off x="6288052" y="3491782"/>
            <a:ext cx="671675" cy="144149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985581" y="1762776"/>
            <a:ext cx="7389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Rural </a:t>
            </a:r>
            <a:r>
              <a:rPr lang="fr-FR" b="1" dirty="0"/>
              <a:t>population </a:t>
            </a:r>
            <a:r>
              <a:rPr lang="fr-FR" b="1" dirty="0" err="1"/>
              <a:t>growth</a:t>
            </a:r>
            <a:r>
              <a:rPr lang="fr-FR" b="1" dirty="0"/>
              <a:t> rates by </a:t>
            </a:r>
            <a:r>
              <a:rPr lang="fr-FR" b="1" dirty="0" err="1"/>
              <a:t>region</a:t>
            </a:r>
            <a:r>
              <a:rPr lang="fr-FR" b="1" dirty="0"/>
              <a:t>, 1950-2030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890711" y="4605535"/>
            <a:ext cx="5105400" cy="1588"/>
          </a:xfrm>
          <a:prstGeom prst="line">
            <a:avLst/>
          </a:prstGeom>
          <a:ln w="88900">
            <a:solidFill>
              <a:srgbClr val="00B0F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-45988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Africa’s demographic pressure </a:t>
            </a:r>
          </a:p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has been especially severe in rural </a:t>
            </a: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areas</a:t>
            </a:r>
          </a:p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</a:rPr>
              <a:t>but the burden is getting lighter</a:t>
            </a:r>
            <a:endParaRPr lang="en-US" sz="2400" dirty="0">
              <a:solidFill>
                <a:srgbClr val="008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8" grpId="0" animBg="1"/>
      <p:bldP spid="10249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00012" y="6096000"/>
            <a:ext cx="894397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>
                <a:latin typeface="Arial Narrow" pitchFamily="34" charset="0"/>
              </a:rPr>
              <a:t>Source:  Reprinted from W.A. Masters, “Paying for Prosperity:  How and Why to Invest in Agricultural Research and Development in Africa” (2005), </a:t>
            </a:r>
            <a:r>
              <a:rPr lang="en-US" sz="1600" i="1" dirty="0">
                <a:latin typeface="Arial Narrow" pitchFamily="34" charset="0"/>
              </a:rPr>
              <a:t>Journal of International Affairs</a:t>
            </a:r>
            <a:r>
              <a:rPr lang="en-US" sz="1600" dirty="0">
                <a:latin typeface="Arial Narrow" pitchFamily="34" charset="0"/>
              </a:rPr>
              <a:t>, 58(2): 35-64.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5629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06544" y="343546"/>
            <a:ext cx="79118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  <a:ea typeface="+mj-ea"/>
                <a:cs typeface="+mj-cs"/>
              </a:rPr>
              <a:t>In the 1990s, Africa’s green revolution finally began to arrive</a:t>
            </a:r>
            <a:endParaRPr lang="en-US" sz="2400" dirty="0" smtClean="0">
              <a:solidFill>
                <a:srgbClr val="0081E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8551" y="1524000"/>
            <a:ext cx="403329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400" b="1" kern="0" dirty="0" smtClean="0">
                <a:solidFill>
                  <a:srgbClr val="00B0F0"/>
                </a:solidFill>
                <a:latin typeface="Arial"/>
              </a:rPr>
              <a:t>…about 20 years behind Asia &amp; Latin America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0432188">
            <a:off x="4796521" y="3528125"/>
            <a:ext cx="3617622" cy="1604214"/>
          </a:xfrm>
          <a:prstGeom prst="ellipse">
            <a:avLst/>
          </a:prstGeom>
          <a:noFill/>
          <a:ln w="3810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Oval 9"/>
          <p:cNvSpPr/>
          <p:nvPr/>
        </p:nvSpPr>
        <p:spPr>
          <a:xfrm rot="19513894">
            <a:off x="1172737" y="3224456"/>
            <a:ext cx="3707523" cy="167501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664" y="381000"/>
            <a:ext cx="9144000" cy="5436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Africa is </a:t>
            </a:r>
            <a:r>
              <a:rPr lang="en-US" sz="3200" i="1" dirty="0" smtClean="0">
                <a:solidFill>
                  <a:srgbClr val="0081E2"/>
                </a:solidFill>
              </a:rPr>
              <a:t>almost</a:t>
            </a:r>
            <a:r>
              <a:rPr lang="en-US" sz="3200" dirty="0" smtClean="0">
                <a:solidFill>
                  <a:srgbClr val="0081E2"/>
                </a:solidFill>
              </a:rPr>
              <a:t> out of </a:t>
            </a:r>
            <a:r>
              <a:rPr lang="en-US" sz="3200" dirty="0" smtClean="0">
                <a:solidFill>
                  <a:srgbClr val="0081E2"/>
                </a:solidFill>
              </a:rPr>
              <a:t>the most vulnerable zone</a:t>
            </a:r>
            <a:endParaRPr lang="en-US" sz="3200" dirty="0" smtClean="0">
              <a:solidFill>
                <a:srgbClr val="0081E2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42993" y="1828800"/>
            <a:ext cx="8686800" cy="48768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400" dirty="0" smtClean="0"/>
              <a:t>Africa faced </a:t>
            </a:r>
            <a:r>
              <a:rPr lang="en-US" sz="2400" i="1" dirty="0" smtClean="0"/>
              <a:t>extreme</a:t>
            </a:r>
            <a:r>
              <a:rPr lang="en-US" sz="2400" dirty="0" smtClean="0"/>
              <a:t> demographic stress in the ‘70s &amp; ’80s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000" dirty="0" smtClean="0"/>
              <a:t>Child dependency rate rose higher than Asia’s peak and kept rising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000" dirty="0" smtClean="0"/>
              <a:t>Rural population growth rose higher than Asia’s peak and kept rising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400" dirty="0" smtClean="0"/>
              <a:t>Africa’s demographic pressure has slowed since the 1990s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000" dirty="0" smtClean="0"/>
              <a:t>About 20 years after Asia’s similar transitions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000" dirty="0" smtClean="0"/>
              <a:t>Allowing poverty reduction and nutrition improvements since 2000s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400" dirty="0" smtClean="0"/>
              <a:t>African agriculture continues to face extreme challenges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000" dirty="0" smtClean="0"/>
              <a:t>Demographic pressure is declining but won’t end until the 2050s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000" dirty="0" smtClean="0"/>
              <a:t>Climatic conditions are worsening, perhaps at an accelerating pace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400" dirty="0" smtClean="0"/>
              <a:t>“Africa” is 55 countries, &gt;1000 languages, all ecosystems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en-US" sz="2000" dirty="0" smtClean="0"/>
              <a:t>Pockets of extreme poverty will persist and could worsen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6983" y="924666"/>
            <a:ext cx="7162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  <a:latin typeface="Arial"/>
                <a:ea typeface="+mj-ea"/>
                <a:cs typeface="+mj-cs"/>
              </a:rPr>
              <a:t>…</a:t>
            </a:r>
            <a:r>
              <a:rPr lang="en-US" sz="3200" kern="0" dirty="0">
                <a:solidFill>
                  <a:srgbClr val="0081E2"/>
                </a:solidFill>
                <a:latin typeface="Arial"/>
                <a:ea typeface="+mj-ea"/>
                <a:cs typeface="+mj-cs"/>
              </a:rPr>
              <a:t>but not yet, and </a:t>
            </a:r>
            <a:r>
              <a:rPr lang="en-US" sz="3200" kern="0" dirty="0" smtClean="0">
                <a:solidFill>
                  <a:srgbClr val="0081E2"/>
                </a:solidFill>
                <a:latin typeface="Arial"/>
                <a:ea typeface="+mj-ea"/>
                <a:cs typeface="+mj-cs"/>
              </a:rPr>
              <a:t>not all of Africa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In the 1970s and ’80s, Africans faced unprecedented decline in land area per farm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918" r="1424"/>
          <a:stretch/>
        </p:blipFill>
        <p:spPr bwMode="auto">
          <a:xfrm>
            <a:off x="457200" y="1905000"/>
            <a:ext cx="8237350" cy="4429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6334125"/>
            <a:ext cx="9067800" cy="52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1400" dirty="0"/>
              <a:t>Reprinted from Robert Eastwood, Michael Lipton and Andrew Newell (2010), “Farm Size”, chapter 65 in Prabhu Pingali and Robert Evenson, eds., </a:t>
            </a:r>
            <a:r>
              <a:rPr lang="en-US" sz="1400" i="1" dirty="0"/>
              <a:t>Handbook of Agricultural Economics</a:t>
            </a:r>
            <a:r>
              <a:rPr lang="en-US" sz="1400" dirty="0"/>
              <a:t>, Volume 4, Pages 3323-3397. Elsevier.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" y="19050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Land </a:t>
            </a:r>
            <a:r>
              <a:rPr lang="fr-FR" sz="2400" b="1" dirty="0" err="1">
                <a:solidFill>
                  <a:srgbClr val="002060"/>
                </a:solidFill>
              </a:rPr>
              <a:t>available</a:t>
            </a:r>
            <a:r>
              <a:rPr lang="fr-FR" sz="2400" b="1" dirty="0">
                <a:solidFill>
                  <a:srgbClr val="002060"/>
                </a:solidFill>
              </a:rPr>
              <a:t> per </a:t>
            </a:r>
            <a:r>
              <a:rPr lang="fr-FR" sz="2400" b="1" dirty="0" err="1">
                <a:solidFill>
                  <a:srgbClr val="002060"/>
                </a:solidFill>
              </a:rPr>
              <a:t>farm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household</a:t>
            </a:r>
            <a:r>
              <a:rPr lang="fr-FR" sz="2400" b="1" dirty="0">
                <a:solidFill>
                  <a:srgbClr val="002060"/>
                </a:solidFill>
              </a:rPr>
              <a:t> (hectares) </a:t>
            </a:r>
          </a:p>
        </p:txBody>
      </p:sp>
      <p:sp>
        <p:nvSpPr>
          <p:cNvPr id="9" name="Oval 8"/>
          <p:cNvSpPr/>
          <p:nvPr/>
        </p:nvSpPr>
        <p:spPr>
          <a:xfrm>
            <a:off x="4038600" y="3970338"/>
            <a:ext cx="2514600" cy="1211262"/>
          </a:xfrm>
          <a:prstGeom prst="ellipse">
            <a:avLst/>
          </a:prstGeom>
          <a:noFill/>
          <a:ln w="38100">
            <a:solidFill>
              <a:srgbClr val="0081E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Diamond 1"/>
          <p:cNvSpPr/>
          <p:nvPr/>
        </p:nvSpPr>
        <p:spPr>
          <a:xfrm>
            <a:off x="4414838" y="4254500"/>
            <a:ext cx="177800" cy="211138"/>
          </a:xfrm>
          <a:prstGeom prst="diamond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C000"/>
              </a:solidFill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5988050" y="4772025"/>
            <a:ext cx="176213" cy="209550"/>
          </a:xfrm>
          <a:prstGeom prst="diamond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C000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7239000" y="4366419"/>
            <a:ext cx="176213" cy="209550"/>
          </a:xfrm>
          <a:prstGeom prst="diamond">
            <a:avLst/>
          </a:prstGeom>
          <a:solidFill>
            <a:srgbClr val="0081E2"/>
          </a:solidFill>
          <a:ln>
            <a:solidFill>
              <a:srgbClr val="008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8108" y="2458886"/>
          <a:ext cx="4114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492171" y="2458886"/>
          <a:ext cx="4125686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28600" y="2057400"/>
            <a:ext cx="891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Population by principal residence, 1950-2050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1749425" y="2711450"/>
            <a:ext cx="15240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World (total)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5792788" y="2711450"/>
            <a:ext cx="2209800" cy="3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Sub-Saharan Africa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377824" y="5942013"/>
            <a:ext cx="8537575" cy="738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/>
              <a:t>Source: Calculated  from UN World Urbanization Prospects, 2009 Revision , released April 2010 at </a:t>
            </a:r>
            <a:r>
              <a:rPr lang="en-US" sz="1400" dirty="0">
                <a:hlinkClick r:id="rId5"/>
              </a:rPr>
              <a:t>http://esa.un.org/unpd/wup</a:t>
            </a:r>
            <a:r>
              <a:rPr lang="en-US" sz="1400" dirty="0"/>
              <a:t>.  Downloaded 7 Nov. 2010</a:t>
            </a:r>
            <a:r>
              <a:rPr lang="en-US" sz="1400" dirty="0" smtClean="0"/>
              <a:t>.</a:t>
            </a:r>
          </a:p>
          <a:p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101600" y="3794328"/>
            <a:ext cx="1940" cy="549072"/>
          </a:xfrm>
          <a:prstGeom prst="line">
            <a:avLst/>
          </a:prstGeom>
          <a:ln>
            <a:solidFill>
              <a:srgbClr val="659A2A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30943" y="4557225"/>
            <a:ext cx="2092165" cy="72019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1600" b="1" dirty="0" smtClean="0">
                <a:solidFill>
                  <a:srgbClr val="659A2A"/>
                </a:solidFill>
              </a:rPr>
              <a:t>Worldwide, rural population growth has almost stopped</a:t>
            </a:r>
            <a:endParaRPr lang="en-US" sz="1600" b="1" dirty="0">
              <a:solidFill>
                <a:srgbClr val="659A2A"/>
              </a:solidFill>
            </a:endParaRPr>
          </a:p>
        </p:txBody>
      </p:sp>
      <p:sp>
        <p:nvSpPr>
          <p:cNvPr id="9228" name="Title 1"/>
          <p:cNvSpPr>
            <a:spLocks noGrp="1"/>
          </p:cNvSpPr>
          <p:nvPr>
            <p:ph type="title"/>
          </p:nvPr>
        </p:nvSpPr>
        <p:spPr>
          <a:xfrm>
            <a:off x="12916" y="3810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The rural population stops growing </a:t>
            </a:r>
            <a:br>
              <a:rPr lang="en-US" sz="3200" dirty="0" smtClean="0">
                <a:solidFill>
                  <a:srgbClr val="0081E2"/>
                </a:solidFill>
              </a:rPr>
            </a:br>
            <a:r>
              <a:rPr lang="en-US" sz="3200" dirty="0" smtClean="0">
                <a:solidFill>
                  <a:srgbClr val="0081E2"/>
                </a:solidFill>
              </a:rPr>
              <a:t>when urbanization employs all new workers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7849" y="1648458"/>
            <a:ext cx="452755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rgbClr val="659A2A"/>
                </a:solidFill>
              </a:rPr>
              <a:t>…in Africa that won’t happen until the 2050s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239000" y="3721099"/>
            <a:ext cx="0" cy="792111"/>
          </a:xfrm>
          <a:prstGeom prst="line">
            <a:avLst/>
          </a:prstGeom>
          <a:ln>
            <a:solidFill>
              <a:srgbClr val="659A2A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01518" y="3572268"/>
            <a:ext cx="685800" cy="3139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659A2A"/>
                </a:solidFill>
              </a:rPr>
              <a:t>2012</a:t>
            </a:r>
            <a:endParaRPr lang="en-US" sz="1600" dirty="0">
              <a:solidFill>
                <a:srgbClr val="659A2A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74037" y="3407167"/>
            <a:ext cx="6858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659A2A"/>
                </a:solidFill>
              </a:rPr>
              <a:t>2012</a:t>
            </a:r>
            <a:endParaRPr lang="en-US" sz="1600" dirty="0">
              <a:solidFill>
                <a:srgbClr val="659A2A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910603" y="4766513"/>
            <a:ext cx="2246313" cy="51090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600" b="1" dirty="0" smtClean="0">
                <a:solidFill>
                  <a:srgbClr val="659A2A"/>
                </a:solidFill>
              </a:rPr>
              <a:t>Africa still has both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600" b="1" dirty="0" smtClean="0">
                <a:solidFill>
                  <a:srgbClr val="659A2A"/>
                </a:solidFill>
              </a:rPr>
              <a:t>rural &amp; urban growth</a:t>
            </a:r>
            <a:endParaRPr lang="en-US" sz="1600" b="1" dirty="0">
              <a:solidFill>
                <a:srgbClr val="659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8199" grpId="0" animBg="1"/>
      <p:bldP spid="19" grpId="0" animBg="1"/>
      <p:bldP spid="2" grpId="0"/>
      <p:bldP spid="31" grpId="0" animBg="1"/>
      <p:bldP spid="32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For much of Africa, </a:t>
            </a:r>
            <a:br>
              <a:rPr lang="en-US" sz="3200" dirty="0" smtClean="0">
                <a:solidFill>
                  <a:srgbClr val="0081E2"/>
                </a:solidFill>
              </a:rPr>
            </a:br>
            <a:r>
              <a:rPr lang="en-US" sz="3200" dirty="0" smtClean="0">
                <a:solidFill>
                  <a:srgbClr val="0081E2"/>
                </a:solidFill>
              </a:rPr>
              <a:t>prosperity is already arriving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048000" cy="58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b="5671"/>
          <a:stretch>
            <a:fillRect/>
          </a:stretch>
        </p:blipFill>
        <p:spPr bwMode="auto">
          <a:xfrm>
            <a:off x="5105400" y="1371600"/>
            <a:ext cx="364556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22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590800" y="0"/>
            <a:ext cx="6553200" cy="6858000"/>
            <a:chOff x="1363663" y="990600"/>
            <a:chExt cx="6272212" cy="58674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78543"/>
            <a:stretch>
              <a:fillRect/>
            </a:stretch>
          </p:blipFill>
          <p:spPr bwMode="auto">
            <a:xfrm>
              <a:off x="1371600" y="990600"/>
              <a:ext cx="62642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38198"/>
            <a:stretch>
              <a:fillRect/>
            </a:stretch>
          </p:blipFill>
          <p:spPr bwMode="auto">
            <a:xfrm>
              <a:off x="1363663" y="2468562"/>
              <a:ext cx="6264275" cy="438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81E2"/>
                </a:solidFill>
                <a:latin typeface="+mj-lt"/>
                <a:ea typeface="+mj-ea"/>
                <a:cs typeface="+mj-cs"/>
              </a:rPr>
              <a:t>...but the Sahel region is still a tinderbox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95600" cy="2514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...even as the rest of Africa becomes increasingly like us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379" y="9525"/>
            <a:ext cx="6113996" cy="67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5230"/>
            <a:ext cx="6400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High food prices and price spikes are correlated </a:t>
            </a:r>
            <a:r>
              <a:rPr lang="en-US" sz="3200" dirty="0">
                <a:solidFill>
                  <a:srgbClr val="0081E2"/>
                </a:solidFill>
              </a:rPr>
              <a:t>with </a:t>
            </a:r>
            <a:r>
              <a:rPr lang="en-US" sz="3200" dirty="0" smtClean="0">
                <a:solidFill>
                  <a:srgbClr val="0081E2"/>
                </a:solidFill>
              </a:rPr>
              <a:t>food riots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64" y="1419460"/>
            <a:ext cx="6532536" cy="407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261" y="6042061"/>
            <a:ext cx="833033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Note: Nominal FAO </a:t>
            </a:r>
            <a:r>
              <a:rPr lang="en-US" sz="1600" dirty="0"/>
              <a:t>Food Price Index from January 2004 to May </a:t>
            </a:r>
            <a:r>
              <a:rPr lang="en-US" sz="1600" dirty="0" smtClean="0"/>
              <a:t>2011, with red </a:t>
            </a:r>
            <a:r>
              <a:rPr lang="en-US" sz="1600" dirty="0"/>
              <a:t>dashed</a:t>
            </a:r>
          </a:p>
          <a:p>
            <a:r>
              <a:rPr lang="en-US" sz="1600" dirty="0"/>
              <a:t>vertical lines correspond to beginning dates of </a:t>
            </a:r>
            <a:r>
              <a:rPr lang="en-US" sz="1600" dirty="0" smtClean="0"/>
              <a:t>“food </a:t>
            </a:r>
            <a:r>
              <a:rPr lang="en-US" sz="1600" dirty="0"/>
              <a:t>riots" and </a:t>
            </a:r>
            <a:r>
              <a:rPr lang="en-US" sz="1600" dirty="0" smtClean="0"/>
              <a:t>protests, whose overall </a:t>
            </a:r>
            <a:r>
              <a:rPr lang="en-US" sz="1600" dirty="0"/>
              <a:t>death toll is reported in </a:t>
            </a:r>
            <a:r>
              <a:rPr lang="en-US" sz="1600" dirty="0" smtClean="0"/>
              <a:t>parentheses.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80260" y="5492003"/>
            <a:ext cx="833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/>
              <a:t>: M. </a:t>
            </a:r>
            <a:r>
              <a:rPr lang="en-US" sz="1600" dirty="0" err="1"/>
              <a:t>Lagi</a:t>
            </a:r>
            <a:r>
              <a:rPr lang="en-US" sz="1600" dirty="0"/>
              <a:t>, K.Z. Bertrand, Y. Bar-Yam, </a:t>
            </a:r>
            <a:r>
              <a:rPr lang="en-US" sz="1600" dirty="0" smtClean="0"/>
              <a:t>“The </a:t>
            </a:r>
            <a:r>
              <a:rPr lang="en-US" sz="1600" dirty="0"/>
              <a:t>Food Crises and Political Instability in North Africa and the Middle East</a:t>
            </a:r>
            <a:r>
              <a:rPr lang="en-US" sz="1600" dirty="0" smtClean="0"/>
              <a:t>.” </a:t>
            </a:r>
            <a:r>
              <a:rPr lang="en-US" sz="1600" dirty="0"/>
              <a:t>arXiv:1108.2455, August 10, 2011.</a:t>
            </a:r>
          </a:p>
        </p:txBody>
      </p:sp>
    </p:spTree>
    <p:extLst>
      <p:ext uri="{BB962C8B-B14F-4D97-AF65-F5344CB8AC3E}">
        <p14:creationId xmlns:p14="http://schemas.microsoft.com/office/powerpoint/2010/main" val="2625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48" y="275257"/>
            <a:ext cx="5957162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Civil conflicts are correlated with climate anomalies</a:t>
            </a:r>
            <a:endParaRPr lang="en-US" sz="3200" dirty="0">
              <a:solidFill>
                <a:srgbClr val="0081E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03" y="1582238"/>
            <a:ext cx="4878736" cy="390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0261" y="6042061"/>
            <a:ext cx="8839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Note:  Data show linear </a:t>
            </a:r>
            <a:r>
              <a:rPr lang="en-US" sz="1600" dirty="0"/>
              <a:t>and non-parametric fit (</a:t>
            </a:r>
            <a:r>
              <a:rPr lang="en-US" sz="1600" dirty="0" smtClean="0"/>
              <a:t>n=554, weighted </a:t>
            </a:r>
            <a:r>
              <a:rPr lang="en-US" sz="1600" dirty="0"/>
              <a:t>moving average, 90% confidence intervals </a:t>
            </a:r>
            <a:r>
              <a:rPr lang="en-US" sz="1600" dirty="0" smtClean="0"/>
              <a:t>shaded) of Annual Conflict Risk against temperature anomalies (NINO3), controlling for time </a:t>
            </a:r>
            <a:r>
              <a:rPr lang="en-US" sz="1600" dirty="0"/>
              <a:t>trends and mean shift after the end of the </a:t>
            </a:r>
            <a:r>
              <a:rPr lang="en-US" sz="1600" dirty="0" smtClean="0"/>
              <a:t>Cold War.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80260" y="5492003"/>
            <a:ext cx="833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Solomon </a:t>
            </a:r>
            <a:r>
              <a:rPr lang="en-US" sz="1600" dirty="0"/>
              <a:t>M. Hsiang</a:t>
            </a:r>
            <a:r>
              <a:rPr lang="en-US" sz="1600" dirty="0" smtClean="0"/>
              <a:t>, Kyle </a:t>
            </a:r>
            <a:r>
              <a:rPr lang="en-US" sz="1600" dirty="0"/>
              <a:t>C. </a:t>
            </a:r>
            <a:r>
              <a:rPr lang="en-US" sz="1600" dirty="0" err="1" smtClean="0"/>
              <a:t>Meng</a:t>
            </a:r>
            <a:r>
              <a:rPr lang="en-US" sz="1600" dirty="0" smtClean="0"/>
              <a:t> </a:t>
            </a:r>
            <a:r>
              <a:rPr lang="en-US" sz="1600" dirty="0"/>
              <a:t>&amp; Mark A. </a:t>
            </a:r>
            <a:r>
              <a:rPr lang="en-US" sz="1600" dirty="0" smtClean="0"/>
              <a:t>Cane, “</a:t>
            </a:r>
            <a:r>
              <a:rPr lang="en-US" sz="1600" dirty="0"/>
              <a:t>Civil conflicts are associated with the global </a:t>
            </a:r>
            <a:r>
              <a:rPr lang="en-US" sz="1600" dirty="0" smtClean="0"/>
              <a:t>climate” </a:t>
            </a:r>
            <a:r>
              <a:rPr lang="en-US" sz="1600" i="1" dirty="0" smtClean="0"/>
              <a:t>Nature </a:t>
            </a:r>
            <a:r>
              <a:rPr lang="en-US" sz="1600" dirty="0"/>
              <a:t>476, 438–441 (25 August 2011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41701" y="1886199"/>
            <a:ext cx="29718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“Using </a:t>
            </a:r>
            <a:r>
              <a:rPr lang="en-US" dirty="0"/>
              <a:t>data from 1950 </a:t>
            </a:r>
            <a:r>
              <a:rPr lang="en-US" dirty="0" smtClean="0"/>
              <a:t>to 2004</a:t>
            </a:r>
            <a:r>
              <a:rPr lang="en-US" dirty="0"/>
              <a:t>, we show that </a:t>
            </a:r>
            <a:r>
              <a:rPr lang="en-US" dirty="0" smtClean="0"/>
              <a:t>the probability of </a:t>
            </a:r>
            <a:r>
              <a:rPr lang="en-US" dirty="0"/>
              <a:t>new civil conflicts arising </a:t>
            </a:r>
            <a:r>
              <a:rPr lang="en-US" dirty="0" smtClean="0"/>
              <a:t>throughout the </a:t>
            </a:r>
            <a:r>
              <a:rPr lang="en-US" dirty="0"/>
              <a:t>tropics doubles </a:t>
            </a:r>
            <a:r>
              <a:rPr lang="en-US" dirty="0" smtClean="0"/>
              <a:t>during El Nino years. </a:t>
            </a:r>
          </a:p>
          <a:p>
            <a:r>
              <a:rPr lang="en-US" dirty="0" smtClean="0"/>
              <a:t>…</a:t>
            </a:r>
            <a:r>
              <a:rPr lang="en-US" dirty="0"/>
              <a:t>ENSO may have had a role in 21% of all civil conflicts </a:t>
            </a:r>
            <a:r>
              <a:rPr lang="en-US" dirty="0" smtClean="0"/>
              <a:t>since 1950”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31" y="3810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81E2"/>
                </a:solidFill>
              </a:rPr>
              <a:t>Correlation is not causality</a:t>
            </a:r>
            <a:endParaRPr lang="en-US" sz="3600" dirty="0">
              <a:solidFill>
                <a:srgbClr val="0081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581900" cy="2057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High food prices do </a:t>
            </a:r>
            <a:r>
              <a:rPr lang="en-US" sz="2400" u="sng" dirty="0" smtClean="0"/>
              <a:t>not</a:t>
            </a:r>
            <a:r>
              <a:rPr lang="en-US" sz="2400" dirty="0" smtClean="0"/>
              <a:t> lead to riots where people have adequate incomes, coping mechanisms and social safety nets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Climate change does </a:t>
            </a:r>
            <a:r>
              <a:rPr lang="en-US" sz="2400" u="sng" dirty="0" smtClean="0"/>
              <a:t>not</a:t>
            </a:r>
            <a:r>
              <a:rPr lang="en-US" sz="2400" dirty="0" smtClean="0"/>
              <a:t> lead to conflict where people have escaped from rural poverty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5029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High </a:t>
            </a:r>
            <a:r>
              <a:rPr lang="en-US" sz="2400" dirty="0"/>
              <a:t>food prices and rural poverty </a:t>
            </a:r>
            <a:r>
              <a:rPr lang="en-US" sz="2400" dirty="0" smtClean="0"/>
              <a:t>do cause vulnerability!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0941" y="3810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0081E2"/>
                </a:solidFill>
              </a:rPr>
              <a:t>…but it is meaningful.</a:t>
            </a:r>
            <a:endParaRPr lang="en-US" sz="3600" dirty="0">
              <a:solidFill>
                <a:srgbClr val="008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7" y="2166760"/>
            <a:ext cx="9026173" cy="377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4011" y="37455"/>
            <a:ext cx="9144000" cy="7245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Famine in Somalia</a:t>
            </a:r>
            <a:r>
              <a:rPr lang="en-US" sz="3200" dirty="0" smtClean="0">
                <a:solidFill>
                  <a:srgbClr val="0081E2"/>
                </a:solidFill>
              </a:rPr>
              <a:t>, </a:t>
            </a:r>
            <a:r>
              <a:rPr lang="en-US" sz="3200" dirty="0" smtClean="0">
                <a:solidFill>
                  <a:srgbClr val="0081E2"/>
                </a:solidFill>
              </a:rPr>
              <a:t>2011-2012</a:t>
            </a:r>
            <a:endParaRPr lang="en-US" sz="3200" dirty="0" smtClean="0">
              <a:solidFill>
                <a:srgbClr val="0081E2"/>
              </a:solidFill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0" y="6211669"/>
            <a:ext cx="9144000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Source:  </a:t>
            </a:r>
            <a:r>
              <a:rPr lang="en-US" sz="1600" dirty="0" smtClean="0"/>
              <a:t>FSNAU-Somalia Market Data Update, </a:t>
            </a:r>
            <a:r>
              <a:rPr lang="en-US" sz="1600" dirty="0" smtClean="0"/>
              <a:t>16 </a:t>
            </a:r>
            <a:r>
              <a:rPr lang="en-US" sz="1600" dirty="0" smtClean="0"/>
              <a:t>March </a:t>
            </a:r>
            <a:r>
              <a:rPr lang="en-US" sz="1600" dirty="0"/>
              <a:t>2012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Nairobi: Food Security and Nutrition Analysis Unit – Somalia (</a:t>
            </a:r>
            <a:r>
              <a:rPr lang="en-US" sz="1600" dirty="0" smtClean="0">
                <a:hlinkClick r:id="rId4"/>
              </a:rPr>
              <a:t>www.fsnau.org</a:t>
            </a:r>
            <a:r>
              <a:rPr lang="en-US" sz="1600" dirty="0" smtClean="0"/>
              <a:t>). </a:t>
            </a:r>
            <a:endParaRPr lang="en-US" sz="1600" dirty="0"/>
          </a:p>
        </p:txBody>
      </p:sp>
      <p:sp>
        <p:nvSpPr>
          <p:cNvPr id="2" name="Right Arrow 1"/>
          <p:cNvSpPr/>
          <p:nvPr/>
        </p:nvSpPr>
        <p:spPr>
          <a:xfrm rot="20882673">
            <a:off x="5265955" y="5061194"/>
            <a:ext cx="1362622" cy="198001"/>
          </a:xfrm>
          <a:prstGeom prst="rightArrow">
            <a:avLst/>
          </a:prstGeom>
          <a:solidFill>
            <a:srgbClr val="659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 rot="1457426">
            <a:off x="4898244" y="2926562"/>
            <a:ext cx="1456262" cy="178776"/>
          </a:xfrm>
          <a:prstGeom prst="right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7266" y="2053161"/>
            <a:ext cx="167273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DA0000"/>
                </a:solidFill>
              </a:rPr>
              <a:t>Famine declared </a:t>
            </a:r>
          </a:p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DA0000"/>
                </a:solidFill>
              </a:rPr>
              <a:t>July 20, 2011</a:t>
            </a:r>
            <a:endParaRPr lang="en-US" b="1" dirty="0">
              <a:solidFill>
                <a:srgbClr val="DA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018135">
            <a:off x="4972664" y="481360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59A2A"/>
                </a:solidFill>
              </a:rPr>
              <a:t>Prices rose</a:t>
            </a:r>
            <a:endParaRPr lang="en-US" b="1" dirty="0">
              <a:solidFill>
                <a:srgbClr val="659A2A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600225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Wage rates, maize prices and relative purchasing power in Juba regions of Somalia, Nov. </a:t>
            </a:r>
            <a:r>
              <a:rPr lang="en-US" dirty="0" smtClean="0"/>
              <a:t>2008-Feb. 2012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5826886" y="3685183"/>
            <a:ext cx="1828801" cy="152400"/>
          </a:xfrm>
          <a:prstGeom prst="rightArrow">
            <a:avLst/>
          </a:prstGeom>
          <a:solidFill>
            <a:srgbClr val="DA0000"/>
          </a:solidFill>
          <a:ln>
            <a:solidFill>
              <a:srgbClr val="D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291310">
            <a:off x="5056293" y="2625779"/>
            <a:ext cx="13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CC"/>
                </a:solidFill>
              </a:rPr>
              <a:t>Wages fell</a:t>
            </a: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7010400" y="3181681"/>
            <a:ext cx="1828800" cy="152400"/>
          </a:xfrm>
          <a:prstGeom prst="rightArrow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96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15915" y="1223649"/>
            <a:ext cx="167273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960000"/>
                </a:solidFill>
              </a:rPr>
              <a:t>End of famine declaration</a:t>
            </a:r>
            <a:endParaRPr lang="en-US" b="1" dirty="0" smtClean="0">
              <a:solidFill>
                <a:srgbClr val="960000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b="1" dirty="0" smtClean="0">
                <a:solidFill>
                  <a:srgbClr val="960000"/>
                </a:solidFill>
              </a:rPr>
              <a:t>Feb. 3, 2012</a:t>
            </a:r>
            <a:endParaRPr lang="en-US" b="1" dirty="0">
              <a:solidFill>
                <a:srgbClr val="96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866" y="685800"/>
            <a:ext cx="8138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1E2"/>
                </a:solidFill>
              </a:rPr>
              <a:t>Usual coping strategies </a:t>
            </a:r>
            <a:r>
              <a:rPr lang="en-US" dirty="0">
                <a:solidFill>
                  <a:srgbClr val="0081E2"/>
                </a:solidFill>
              </a:rPr>
              <a:t>(off-farm work, livestock </a:t>
            </a:r>
            <a:r>
              <a:rPr lang="en-US" dirty="0" smtClean="0">
                <a:solidFill>
                  <a:srgbClr val="0081E2"/>
                </a:solidFill>
              </a:rPr>
              <a:t>sales) exhausted by poverty;</a:t>
            </a:r>
          </a:p>
          <a:p>
            <a:r>
              <a:rPr lang="en-US" dirty="0" smtClean="0">
                <a:solidFill>
                  <a:srgbClr val="0081E2"/>
                </a:solidFill>
              </a:rPr>
              <a:t>migration disrupted by </a:t>
            </a:r>
            <a:r>
              <a:rPr lang="en-US" dirty="0" err="1" smtClean="0">
                <a:solidFill>
                  <a:srgbClr val="0081E2"/>
                </a:solidFill>
              </a:rPr>
              <a:t>Shabaab</a:t>
            </a:r>
            <a:r>
              <a:rPr lang="en-US" dirty="0" smtClean="0">
                <a:solidFill>
                  <a:srgbClr val="0081E2"/>
                </a:solidFill>
              </a:rPr>
              <a:t>, remittances disrupted by sanctions.</a:t>
            </a:r>
            <a:endParaRPr lang="en-US" dirty="0">
              <a:solidFill>
                <a:srgbClr val="0081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/>
      <p:bldP spid="13" grpId="0"/>
      <p:bldP spid="17" grpId="0" animBg="1"/>
      <p:bldP spid="18" grpId="0"/>
      <p:bldP spid="15" grpId="0" animBg="1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5" y="45385"/>
            <a:ext cx="8841429" cy="619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/>
              <a:t>UN </a:t>
            </a:r>
            <a:r>
              <a:rPr lang="en-US" dirty="0"/>
              <a:t>Office for the Coordination of Humanitarian </a:t>
            </a:r>
            <a:r>
              <a:rPr lang="en-US" dirty="0" smtClean="0"/>
              <a:t>Affairs (OCHA), “Situation </a:t>
            </a:r>
            <a:r>
              <a:rPr lang="en-US" dirty="0"/>
              <a:t>au Mali - Bulletin </a:t>
            </a:r>
            <a:r>
              <a:rPr lang="en-US" dirty="0" err="1"/>
              <a:t>spécial</a:t>
            </a:r>
            <a:r>
              <a:rPr lang="en-US" dirty="0"/>
              <a:t> nº 9, 12 </a:t>
            </a:r>
            <a:r>
              <a:rPr lang="en-US" dirty="0" err="1"/>
              <a:t>avril</a:t>
            </a:r>
            <a:r>
              <a:rPr lang="en-US" dirty="0"/>
              <a:t> </a:t>
            </a:r>
            <a:r>
              <a:rPr lang="en-US" dirty="0" smtClean="0"/>
              <a:t>2012.” </a:t>
            </a:r>
            <a:r>
              <a:rPr lang="en-US" dirty="0"/>
              <a:t>http://</a:t>
            </a:r>
            <a:r>
              <a:rPr lang="en-US" dirty="0" smtClean="0"/>
              <a:t>reliefweb.int/node/489774.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21505" y="369591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Mar. 22: coup </a:t>
            </a:r>
            <a:r>
              <a:rPr lang="en-US" sz="2400" b="1" dirty="0" err="1" smtClean="0"/>
              <a:t>d’etat</a:t>
            </a:r>
            <a:endParaRPr lang="en-US" sz="2400" b="1" dirty="0" smtClean="0"/>
          </a:p>
          <a:p>
            <a:r>
              <a:rPr lang="en-US" sz="2400" b="1" dirty="0" smtClean="0"/>
              <a:t>April 2: sanctions</a:t>
            </a:r>
          </a:p>
          <a:p>
            <a:r>
              <a:rPr lang="en-US" sz="2400" b="1" dirty="0" smtClean="0"/>
              <a:t>April 5: transition</a:t>
            </a:r>
          </a:p>
          <a:p>
            <a:r>
              <a:rPr lang="en-US" sz="2400" b="1" dirty="0" smtClean="0"/>
              <a:t>April 6: “</a:t>
            </a:r>
            <a:r>
              <a:rPr lang="en-US" sz="2400" b="1" dirty="0" err="1" smtClean="0"/>
              <a:t>Azawad</a:t>
            </a:r>
            <a:r>
              <a:rPr lang="en-US" sz="2400" b="1" dirty="0" smtClean="0"/>
              <a:t>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42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Outside crisis areas, </a:t>
            </a:r>
            <a:r>
              <a:rPr lang="en-US" sz="3200" kern="0" dirty="0" smtClean="0">
                <a:solidFill>
                  <a:srgbClr val="0081E2"/>
                </a:solidFill>
              </a:rPr>
              <a:t>in much of Africa </a:t>
            </a:r>
            <a:r>
              <a:rPr lang="en-US" sz="3200" dirty="0" smtClean="0">
                <a:solidFill>
                  <a:srgbClr val="0081E2"/>
                </a:solidFill>
              </a:rPr>
              <a:t>u</a:t>
            </a:r>
            <a:r>
              <a:rPr lang="en-US" sz="3200" kern="0" dirty="0" smtClean="0">
                <a:solidFill>
                  <a:srgbClr val="0081E2"/>
                </a:solidFill>
              </a:rPr>
              <a:t>ndernutrition has been improving</a:t>
            </a:r>
            <a:endParaRPr lang="en-US" sz="3200" dirty="0">
              <a:solidFill>
                <a:srgbClr val="0081E2"/>
              </a:solidFill>
            </a:endParaRP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417511" y="1558672"/>
            <a:ext cx="820506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National trends in prevalence of underweight children (0-5 years)</a:t>
            </a:r>
          </a:p>
          <a:p>
            <a:r>
              <a:rPr lang="en-US" b="1" dirty="0"/>
              <a:t>Selected countries with repeated national surveys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7511" y="6273225"/>
            <a:ext cx="820506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Source: UN SCN. Sixth Report on the World Nutrition Situation. Released October 2010, at </a:t>
            </a:r>
            <a:r>
              <a:rPr lang="en-US" sz="1600" dirty="0">
                <a:hlinkClick r:id="rId3"/>
              </a:rPr>
              <a:t>http://www.unscn.org</a:t>
            </a:r>
            <a:r>
              <a:rPr lang="en-US" sz="1600" dirty="0"/>
              <a:t>.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11256"/>
            <a:ext cx="7216264" cy="409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 rot="21050600">
            <a:off x="5074774" y="4112184"/>
            <a:ext cx="2735574" cy="59815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2445413"/>
            <a:ext cx="2069998" cy="10341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b="1" dirty="0" smtClean="0">
                <a:solidFill>
                  <a:srgbClr val="0081E2"/>
                </a:solidFill>
              </a:rPr>
              <a:t>The few available surveys show widespread gains</a:t>
            </a:r>
            <a:endParaRPr lang="en-US" b="1" dirty="0">
              <a:solidFill>
                <a:srgbClr val="0081E2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258801">
            <a:off x="5113458" y="3304858"/>
            <a:ext cx="1371600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1617" y="3419158"/>
            <a:ext cx="1752600" cy="150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b="1" dirty="0" smtClean="0">
                <a:solidFill>
                  <a:srgbClr val="CC9B00"/>
                </a:solidFill>
              </a:rPr>
              <a:t>Somalia is an exception, its malnutrition worsened before the famine</a:t>
            </a:r>
          </a:p>
        </p:txBody>
      </p:sp>
    </p:spTree>
    <p:extLst>
      <p:ext uri="{BB962C8B-B14F-4D97-AF65-F5344CB8AC3E}">
        <p14:creationId xmlns:p14="http://schemas.microsoft.com/office/powerpoint/2010/main" val="27776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417511" y="1341882"/>
            <a:ext cx="891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National trends in prevalence of underweight children (0-5 years)</a:t>
            </a:r>
          </a:p>
          <a:p>
            <a:r>
              <a:rPr lang="en-US" b="1" dirty="0"/>
              <a:t>Selected countries with repeated national surveys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17511" y="6049962"/>
            <a:ext cx="842168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Source: UN SCN. Sixth Report on the World Nutrition Situation. Released October 2010, at </a:t>
            </a:r>
            <a:r>
              <a:rPr lang="en-US" sz="1600" dirty="0">
                <a:hlinkClick r:id="rId3"/>
              </a:rPr>
              <a:t>http://www.unscn.org</a:t>
            </a:r>
            <a:r>
              <a:rPr lang="en-US" sz="1600" dirty="0"/>
              <a:t>. 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705" y="161415"/>
            <a:ext cx="8839200" cy="98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</a:rPr>
              <a:t>The Sahel remains one of Africa’s </a:t>
            </a:r>
          </a:p>
          <a:p>
            <a:pPr lvl="0" algn="ctr">
              <a:lnSpc>
                <a:spcPct val="90000"/>
              </a:lnSpc>
            </a:pPr>
            <a:r>
              <a:rPr lang="en-US" sz="3200" kern="0" dirty="0" smtClean="0">
                <a:solidFill>
                  <a:srgbClr val="0081E2"/>
                </a:solidFill>
              </a:rPr>
              <a:t>worst danger zones for food insecurity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260" y="1987994"/>
            <a:ext cx="7487696" cy="402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1050600">
            <a:off x="4597656" y="3631031"/>
            <a:ext cx="2205849" cy="49909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2667000"/>
            <a:ext cx="3124200" cy="563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b="1" dirty="0" smtClean="0">
                <a:solidFill>
                  <a:srgbClr val="CC9B00"/>
                </a:solidFill>
              </a:rPr>
              <a:t>Conditions in the Sahel </a:t>
            </a:r>
            <a:r>
              <a:rPr lang="en-US" b="1" dirty="0" smtClean="0">
                <a:solidFill>
                  <a:srgbClr val="CC9B00"/>
                </a:solidFill>
              </a:rPr>
              <a:t>are </a:t>
            </a:r>
            <a:r>
              <a:rPr lang="en-US" b="1" dirty="0" smtClean="0">
                <a:solidFill>
                  <a:srgbClr val="CC9B00"/>
                </a:solidFill>
              </a:rPr>
              <a:t>bad and getting </a:t>
            </a:r>
            <a:r>
              <a:rPr lang="en-US" b="1" dirty="0" smtClean="0">
                <a:solidFill>
                  <a:srgbClr val="CC9B00"/>
                </a:solidFill>
              </a:rPr>
              <a:t>worse</a:t>
            </a:r>
            <a:endParaRPr lang="en-US" b="1" dirty="0" smtClean="0">
              <a:solidFill>
                <a:srgbClr val="CC9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965325"/>
            <a:ext cx="68770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0081E2"/>
                </a:solidFill>
              </a:rPr>
              <a:t>For Africa as a whole, </a:t>
            </a:r>
            <a:br>
              <a:rPr lang="en-US" sz="3200" dirty="0" smtClean="0">
                <a:solidFill>
                  <a:srgbClr val="0081E2"/>
                </a:solidFill>
              </a:rPr>
            </a:br>
            <a:r>
              <a:rPr lang="en-US" sz="3200" dirty="0" smtClean="0">
                <a:solidFill>
                  <a:srgbClr val="0081E2"/>
                </a:solidFill>
              </a:rPr>
              <a:t>impoverishment is relatively </a:t>
            </a:r>
            <a:r>
              <a:rPr lang="en-US" sz="3200" dirty="0" smtClean="0">
                <a:solidFill>
                  <a:srgbClr val="0081E2"/>
                </a:solidFill>
              </a:rPr>
              <a:t>recent,</a:t>
            </a:r>
            <a:br>
              <a:rPr lang="en-US" sz="3200" dirty="0" smtClean="0">
                <a:solidFill>
                  <a:srgbClr val="0081E2"/>
                </a:solidFill>
              </a:rPr>
            </a:br>
            <a:r>
              <a:rPr lang="en-US" sz="3200" dirty="0" smtClean="0">
                <a:solidFill>
                  <a:srgbClr val="0081E2"/>
                </a:solidFill>
              </a:rPr>
              <a:t>and is already declining</a:t>
            </a:r>
            <a:endParaRPr lang="en-US" sz="3200" dirty="0" smtClean="0">
              <a:solidFill>
                <a:srgbClr val="0081E2"/>
              </a:solidFill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5400" y="6140450"/>
            <a:ext cx="8813800" cy="73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Source:  Author’s calculation from World Bank (2011), </a:t>
            </a:r>
            <a:r>
              <a:rPr lang="en-US" sz="1400" dirty="0" err="1"/>
              <a:t>PovcalNet</a:t>
            </a:r>
            <a:r>
              <a:rPr lang="en-US" sz="1400" dirty="0"/>
              <a:t>  (</a:t>
            </a:r>
            <a:r>
              <a:rPr lang="en-US" sz="1400" dirty="0">
                <a:hlinkClick r:id="rId4"/>
              </a:rPr>
              <a:t>http://iresearch.worldbank.org/PovcalNet/</a:t>
            </a:r>
            <a:r>
              <a:rPr lang="en-US" sz="1400" dirty="0"/>
              <a:t>), updated 11 April 2011.  Estimates are based on over 700 household surveys from more than 120 countries, and refer to per-capita expenditure at purchasing-power parity prices for 2005. </a:t>
            </a:r>
          </a:p>
        </p:txBody>
      </p:sp>
      <p:sp>
        <p:nvSpPr>
          <p:cNvPr id="2" name="Right Arrow 1"/>
          <p:cNvSpPr/>
          <p:nvPr/>
        </p:nvSpPr>
        <p:spPr>
          <a:xfrm rot="21272820">
            <a:off x="2810105" y="3382450"/>
            <a:ext cx="1371600" cy="167117"/>
          </a:xfrm>
          <a:prstGeom prst="rightArrow">
            <a:avLst/>
          </a:prstGeom>
          <a:solidFill>
            <a:srgbClr val="0066CC"/>
          </a:solidFill>
          <a:ln w="3175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 rot="21290788">
            <a:off x="1434692" y="3349311"/>
            <a:ext cx="4122428" cy="626852"/>
          </a:xfrm>
          <a:prstGeom prst="ellipse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12590">
            <a:off x="6327116" y="3304780"/>
            <a:ext cx="1371600" cy="167117"/>
          </a:xfrm>
          <a:prstGeom prst="rightArrow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 rot="21354813">
            <a:off x="1746415" y="4071667"/>
            <a:ext cx="3213984" cy="865248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b="1" dirty="0" smtClean="0">
                <a:solidFill>
                  <a:srgbClr val="0081E2"/>
                </a:solidFill>
              </a:rPr>
              <a:t>In the 1980s &amp; ‘90s, </a:t>
            </a:r>
            <a:r>
              <a:rPr lang="fr-FR" b="1" dirty="0" err="1" smtClean="0">
                <a:solidFill>
                  <a:srgbClr val="0081E2"/>
                </a:solidFill>
              </a:rPr>
              <a:t>Africa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became</a:t>
            </a:r>
            <a:r>
              <a:rPr lang="fr-FR" b="1" dirty="0" smtClean="0">
                <a:solidFill>
                  <a:srgbClr val="0081E2"/>
                </a:solidFill>
              </a:rPr>
              <a:t> the </a:t>
            </a:r>
            <a:r>
              <a:rPr lang="fr-FR" b="1" dirty="0" err="1" smtClean="0">
                <a:solidFill>
                  <a:srgbClr val="0081E2"/>
                </a:solidFill>
              </a:rPr>
              <a:t>world’s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most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impoverished</a:t>
            </a:r>
            <a:r>
              <a:rPr lang="fr-FR" b="1" dirty="0" smtClean="0">
                <a:solidFill>
                  <a:srgbClr val="0081E2"/>
                </a:solidFill>
              </a:rPr>
              <a:t> </a:t>
            </a:r>
            <a:r>
              <a:rPr lang="fr-FR" b="1" dirty="0" err="1" smtClean="0">
                <a:solidFill>
                  <a:srgbClr val="0081E2"/>
                </a:solidFill>
              </a:rPr>
              <a:t>region</a:t>
            </a:r>
            <a:endParaRPr lang="fr-FR" b="1" dirty="0">
              <a:solidFill>
                <a:srgbClr val="0081E2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 rot="725348">
            <a:off x="5487115" y="2694703"/>
            <a:ext cx="3617071" cy="595873"/>
          </a:xfrm>
          <a:prstGeom prst="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b="1" dirty="0" err="1" smtClean="0">
                <a:solidFill>
                  <a:srgbClr val="00B0F0"/>
                </a:solidFill>
              </a:rPr>
              <a:t>Since</a:t>
            </a:r>
            <a:r>
              <a:rPr lang="fr-FR" b="1" dirty="0" smtClean="0">
                <a:solidFill>
                  <a:srgbClr val="00B0F0"/>
                </a:solidFill>
              </a:rPr>
              <a:t> 2000, </a:t>
            </a:r>
            <a:r>
              <a:rPr lang="fr-FR" b="1" dirty="0" err="1" smtClean="0">
                <a:solidFill>
                  <a:srgbClr val="00B0F0"/>
                </a:solidFill>
              </a:rPr>
              <a:t>African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err="1" smtClean="0">
                <a:solidFill>
                  <a:srgbClr val="00B0F0"/>
                </a:solidFill>
              </a:rPr>
              <a:t>poverty</a:t>
            </a:r>
            <a:r>
              <a:rPr lang="fr-FR" b="1" dirty="0" smtClean="0">
                <a:solidFill>
                  <a:srgbClr val="00B0F0"/>
                </a:solidFill>
              </a:rPr>
              <a:t> has </a:t>
            </a:r>
            <a:r>
              <a:rPr lang="fr-FR" b="1" dirty="0" err="1" smtClean="0">
                <a:solidFill>
                  <a:srgbClr val="00B0F0"/>
                </a:solidFill>
              </a:rPr>
              <a:t>declined</a:t>
            </a:r>
            <a:r>
              <a:rPr lang="fr-FR" b="1" dirty="0" smtClean="0">
                <a:solidFill>
                  <a:srgbClr val="00B0F0"/>
                </a:solidFill>
              </a:rPr>
              <a:t> as </a:t>
            </a:r>
            <a:r>
              <a:rPr lang="fr-FR" b="1" dirty="0" err="1" smtClean="0">
                <a:solidFill>
                  <a:srgbClr val="00B0F0"/>
                </a:solidFill>
              </a:rPr>
              <a:t>it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err="1" smtClean="0">
                <a:solidFill>
                  <a:srgbClr val="00B0F0"/>
                </a:solidFill>
              </a:rPr>
              <a:t>did</a:t>
            </a:r>
            <a:r>
              <a:rPr lang="fr-FR" b="1" dirty="0" smtClean="0">
                <a:solidFill>
                  <a:srgbClr val="00B0F0"/>
                </a:solidFill>
              </a:rPr>
              <a:t> </a:t>
            </a:r>
            <a:r>
              <a:rPr lang="fr-FR" b="1" dirty="0" err="1" smtClean="0">
                <a:solidFill>
                  <a:srgbClr val="00B0F0"/>
                </a:solidFill>
              </a:rPr>
              <a:t>earlier</a:t>
            </a:r>
            <a:r>
              <a:rPr lang="fr-FR" b="1" dirty="0" smtClean="0">
                <a:solidFill>
                  <a:srgbClr val="00B0F0"/>
                </a:solidFill>
              </a:rPr>
              <a:t> in </a:t>
            </a:r>
            <a:r>
              <a:rPr lang="fr-FR" b="1" dirty="0" err="1" smtClean="0">
                <a:solidFill>
                  <a:srgbClr val="00B0F0"/>
                </a:solidFill>
              </a:rPr>
              <a:t>Asia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riedmanTemplate_LogoPlainWhi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FriedmanTemplate_LogoPlainWhite</Template>
  <TotalTime>9100</TotalTime>
  <Words>1201</Words>
  <Application>Microsoft Office PowerPoint</Application>
  <PresentationFormat>On-screen Show (4:3)</PresentationFormat>
  <Paragraphs>128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FriedmanTemplate_LogoPlainWhite</vt:lpstr>
      <vt:lpstr>Food Wars in Africa?   Exploring the connection between food security, conflict and economic development   </vt:lpstr>
      <vt:lpstr>High food prices and price spikes are correlated with food riots</vt:lpstr>
      <vt:lpstr>Civil conflicts are correlated with climate anomalies</vt:lpstr>
      <vt:lpstr>Correlation is not causality</vt:lpstr>
      <vt:lpstr>Famine in Somalia, 2011-2012</vt:lpstr>
      <vt:lpstr>PowerPoint Presentation</vt:lpstr>
      <vt:lpstr>PowerPoint Presentation</vt:lpstr>
      <vt:lpstr>PowerPoint Presentation</vt:lpstr>
      <vt:lpstr>For Africa as a whole,  impoverishment is relatively recent, and is already declining</vt:lpstr>
      <vt:lpstr>PowerPoint Presentation</vt:lpstr>
      <vt:lpstr>PowerPoint Presentation</vt:lpstr>
      <vt:lpstr>PowerPoint Presentation</vt:lpstr>
      <vt:lpstr>Africa is almost out of the most vulnerable zone</vt:lpstr>
      <vt:lpstr>PowerPoint Presentation</vt:lpstr>
      <vt:lpstr>In the 1970s and ’80s, Africans faced unprecedented decline in land area per farm</vt:lpstr>
      <vt:lpstr>The rural population stops growing  when urbanization employs all new workers</vt:lpstr>
      <vt:lpstr>For much of Africa,  prosperity is already arriving</vt:lpstr>
      <vt:lpstr>PowerPoint Presentation</vt:lpstr>
      <vt:lpstr>...even as the rest of Africa becomes increasingly like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Trends  in Food Security: Africa’s Coming Turnaround</dc:title>
  <dc:creator>Will Masters</dc:creator>
  <cp:lastModifiedBy>William A. Masters</cp:lastModifiedBy>
  <cp:revision>289</cp:revision>
  <cp:lastPrinted>2011-10-25T13:30:03Z</cp:lastPrinted>
  <dcterms:created xsi:type="dcterms:W3CDTF">2010-11-02T01:33:42Z</dcterms:created>
  <dcterms:modified xsi:type="dcterms:W3CDTF">2012-04-15T13:04:26Z</dcterms:modified>
</cp:coreProperties>
</file>