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398" r:id="rId3"/>
    <p:sldId id="368" r:id="rId4"/>
    <p:sldId id="369" r:id="rId5"/>
    <p:sldId id="370" r:id="rId6"/>
    <p:sldId id="371" r:id="rId7"/>
    <p:sldId id="356" r:id="rId8"/>
    <p:sldId id="359" r:id="rId9"/>
    <p:sldId id="355" r:id="rId10"/>
    <p:sldId id="378" r:id="rId11"/>
    <p:sldId id="379" r:id="rId12"/>
    <p:sldId id="357" r:id="rId13"/>
    <p:sldId id="358" r:id="rId14"/>
    <p:sldId id="382" r:id="rId15"/>
    <p:sldId id="393" r:id="rId16"/>
    <p:sldId id="394" r:id="rId17"/>
    <p:sldId id="395" r:id="rId18"/>
    <p:sldId id="383" r:id="rId19"/>
    <p:sldId id="384" r:id="rId20"/>
    <p:sldId id="385" r:id="rId21"/>
    <p:sldId id="347" r:id="rId22"/>
    <p:sldId id="363" r:id="rId23"/>
    <p:sldId id="364" r:id="rId24"/>
    <p:sldId id="386" r:id="rId25"/>
    <p:sldId id="387" r:id="rId26"/>
    <p:sldId id="388" r:id="rId27"/>
    <p:sldId id="389" r:id="rId28"/>
    <p:sldId id="390" r:id="rId29"/>
    <p:sldId id="341" r:id="rId30"/>
    <p:sldId id="392" r:id="rId31"/>
    <p:sldId id="367" r:id="rId32"/>
    <p:sldId id="372" r:id="rId33"/>
    <p:sldId id="380" r:id="rId34"/>
    <p:sldId id="399" r:id="rId35"/>
    <p:sldId id="396" r:id="rId36"/>
    <p:sldId id="397" r:id="rId37"/>
    <p:sldId id="365" r:id="rId38"/>
    <p:sldId id="366" r:id="rId39"/>
    <p:sldId id="400" r:id="rId40"/>
  </p:sldIdLst>
  <p:sldSz cx="9144000" cy="6858000" type="screen4x3"/>
  <p:notesSz cx="7010400" cy="9296400"/>
  <p:custDataLst>
    <p:tags r:id="rId4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1E2"/>
    <a:srgbClr val="CC9B00"/>
    <a:srgbClr val="FFC000"/>
    <a:srgbClr val="FFFFFF"/>
    <a:srgbClr val="006600"/>
    <a:srgbClr val="659A2A"/>
    <a:srgbClr val="0066CC"/>
    <a:srgbClr val="E6AF00"/>
    <a:srgbClr val="0099CC"/>
    <a:srgbClr val="DA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4" autoAdjust="0"/>
    <p:restoredTop sz="96447" autoAdjust="0"/>
  </p:normalViewPr>
  <p:slideViewPr>
    <p:cSldViewPr>
      <p:cViewPr varScale="1">
        <p:scale>
          <a:sx n="76" d="100"/>
          <a:sy n="76" d="100"/>
        </p:scale>
        <p:origin x="-18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662"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ill\WAM-Active\Lectures\COSBAE-CWAE\UNPP_DepRatio.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Will\WAM-Active\Lectures\COSBAE-CWAE\UNUP_RuralUrbanPop.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Users\Will\WAM-Active\Lectures\DataSources\UNPP-WUP2011.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Users\Will\WAM-Active\Lectures\DataSources\UNPP-WUP2011.xls"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Users\Will\WAM-Active\Lectures\DataSources\UNPP-WUP2011.xls"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C:\Users\Will\WAM-Active\Lectures\DataSources\UNPP-WUP2011.xls"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C:\Users\Will\WAM-Active\Lectures\NewFaceOfMalnutrition\data\CerealYields_USDA-PSD.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C:\Users\Will\WAM-Active\Lectures\DataSources\OECD-DAC_April2013.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C:\Users\Will\WAM-Active\Lectures\DataSources\OECD-DAC_April2013.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[UNPP_DepRatio.xlsx]chart!$G$18</c:f>
              <c:strCache>
                <c:ptCount val="1"/>
                <c:pt idx="0">
                  <c:v>World</c:v>
                </c:pt>
              </c:strCache>
            </c:strRef>
          </c:tx>
          <c:spPr>
            <a:ln>
              <a:solidFill>
                <a:schemeClr val="tx1"/>
              </a:solidFill>
            </a:ln>
          </c:spPr>
          <c:marker>
            <c:symbol val="circle"/>
            <c:size val="7"/>
            <c:spPr>
              <a:solidFill>
                <a:schemeClr val="tx1"/>
              </a:solidFill>
            </c:spPr>
          </c:marker>
          <c:cat>
            <c:strRef>
              <c:f>[UNPP_DepRatio.xlsx]chart!$H$17:$AB$17</c:f>
              <c:strCach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strCache>
            </c:strRef>
          </c:cat>
          <c:val>
            <c:numRef>
              <c:f>[UNPP_DepRatio.xlsx]chart!$H$18:$AB$18</c:f>
              <c:numCache>
                <c:formatCode>##0.0;\-##0.0;0</c:formatCode>
                <c:ptCount val="21"/>
                <c:pt idx="0">
                  <c:v>65.212000000000003</c:v>
                </c:pt>
                <c:pt idx="1">
                  <c:v>68.831000000000003</c:v>
                </c:pt>
                <c:pt idx="2">
                  <c:v>73.015000000000001</c:v>
                </c:pt>
                <c:pt idx="3">
                  <c:v>75.224000000000004</c:v>
                </c:pt>
                <c:pt idx="4">
                  <c:v>74.828999999999979</c:v>
                </c:pt>
                <c:pt idx="5">
                  <c:v>73.616</c:v>
                </c:pt>
                <c:pt idx="6">
                  <c:v>70.269000000000005</c:v>
                </c:pt>
                <c:pt idx="7">
                  <c:v>66.149000000000001</c:v>
                </c:pt>
                <c:pt idx="8">
                  <c:v>63.77</c:v>
                </c:pt>
                <c:pt idx="9">
                  <c:v>62.161000000000001</c:v>
                </c:pt>
                <c:pt idx="10">
                  <c:v>58.957999999999998</c:v>
                </c:pt>
                <c:pt idx="11">
                  <c:v>55.031000000000006</c:v>
                </c:pt>
                <c:pt idx="12">
                  <c:v>52.4</c:v>
                </c:pt>
                <c:pt idx="13">
                  <c:v>51.617000000000004</c:v>
                </c:pt>
                <c:pt idx="14">
                  <c:v>52.163000000000011</c:v>
                </c:pt>
                <c:pt idx="15">
                  <c:v>52.478000000000002</c:v>
                </c:pt>
                <c:pt idx="16">
                  <c:v>53.022000000000013</c:v>
                </c:pt>
                <c:pt idx="17">
                  <c:v>54.178000000000011</c:v>
                </c:pt>
                <c:pt idx="18">
                  <c:v>55.493000000000002</c:v>
                </c:pt>
                <c:pt idx="19">
                  <c:v>56.489000000000004</c:v>
                </c:pt>
                <c:pt idx="20">
                  <c:v>58.058</c:v>
                </c:pt>
              </c:numCache>
            </c:numRef>
          </c:val>
        </c:ser>
        <c:ser>
          <c:idx val="1"/>
          <c:order val="1"/>
          <c:tx>
            <c:strRef>
              <c:f>[UNPP_DepRatio.xlsx]chart!$G$19</c:f>
              <c:strCache>
                <c:ptCount val="1"/>
                <c:pt idx="0">
                  <c:v>SSAfrica</c:v>
                </c:pt>
              </c:strCache>
            </c:strRef>
          </c:tx>
          <c:spPr>
            <a:ln>
              <a:solidFill>
                <a:srgbClr val="0070C0"/>
              </a:solidFill>
            </a:ln>
          </c:spPr>
          <c:marker>
            <c:spPr>
              <a:solidFill>
                <a:srgbClr val="0070C0"/>
              </a:solidFill>
              <a:ln>
                <a:solidFill>
                  <a:srgbClr val="0070C0"/>
                </a:solidFill>
              </a:ln>
            </c:spPr>
          </c:marker>
          <c:cat>
            <c:strRef>
              <c:f>[UNPP_DepRatio.xlsx]chart!$H$17:$AB$17</c:f>
              <c:strCach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strCache>
            </c:strRef>
          </c:cat>
          <c:val>
            <c:numRef>
              <c:f>[UNPP_DepRatio.xlsx]chart!$H$19:$AB$19</c:f>
              <c:numCache>
                <c:formatCode>##0.0;\-##0.0;0</c:formatCode>
                <c:ptCount val="21"/>
                <c:pt idx="0">
                  <c:v>82.113</c:v>
                </c:pt>
                <c:pt idx="1">
                  <c:v>83.403000000000006</c:v>
                </c:pt>
                <c:pt idx="2">
                  <c:v>85.132999999999981</c:v>
                </c:pt>
                <c:pt idx="3">
                  <c:v>87.41700000000003</c:v>
                </c:pt>
                <c:pt idx="4">
                  <c:v>89.372999999999976</c:v>
                </c:pt>
                <c:pt idx="5">
                  <c:v>91.323999999999998</c:v>
                </c:pt>
                <c:pt idx="6">
                  <c:v>92.721000000000004</c:v>
                </c:pt>
                <c:pt idx="7">
                  <c:v>93.537000000000006</c:v>
                </c:pt>
                <c:pt idx="8">
                  <c:v>93.043999999999997</c:v>
                </c:pt>
                <c:pt idx="9">
                  <c:v>90.596000000000004</c:v>
                </c:pt>
                <c:pt idx="10">
                  <c:v>88.323999999999998</c:v>
                </c:pt>
                <c:pt idx="11">
                  <c:v>86.150999999999982</c:v>
                </c:pt>
                <c:pt idx="12">
                  <c:v>83.85</c:v>
                </c:pt>
                <c:pt idx="13">
                  <c:v>81.217000000000027</c:v>
                </c:pt>
                <c:pt idx="14">
                  <c:v>77.989999999999995</c:v>
                </c:pt>
                <c:pt idx="15">
                  <c:v>74.459999999999994</c:v>
                </c:pt>
                <c:pt idx="16">
                  <c:v>70.653999999999982</c:v>
                </c:pt>
                <c:pt idx="17">
                  <c:v>66.985000000000014</c:v>
                </c:pt>
                <c:pt idx="18">
                  <c:v>64.099000000000004</c:v>
                </c:pt>
                <c:pt idx="19">
                  <c:v>61.886999999999993</c:v>
                </c:pt>
                <c:pt idx="20">
                  <c:v>60.05</c:v>
                </c:pt>
              </c:numCache>
            </c:numRef>
          </c:val>
        </c:ser>
        <c:ser>
          <c:idx val="2"/>
          <c:order val="2"/>
          <c:tx>
            <c:strRef>
              <c:f>[UNPP_DepRatio.xlsx]chart!$G$20</c:f>
              <c:strCache>
                <c:ptCount val="1"/>
                <c:pt idx="0">
                  <c:v>SoAsia</c:v>
                </c:pt>
              </c:strCache>
            </c:strRef>
          </c:tx>
          <c:spPr>
            <a:ln>
              <a:solidFill>
                <a:srgbClr val="00B050"/>
              </a:solidFill>
            </a:ln>
          </c:spPr>
          <c:marker>
            <c:spPr>
              <a:solidFill>
                <a:srgbClr val="00B050"/>
              </a:solidFill>
            </c:spPr>
          </c:marker>
          <c:cat>
            <c:strRef>
              <c:f>[UNPP_DepRatio.xlsx]chart!$H$17:$AB$17</c:f>
              <c:strCach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strCache>
            </c:strRef>
          </c:cat>
          <c:val>
            <c:numRef>
              <c:f>[UNPP_DepRatio.xlsx]chart!$H$20:$AB$20</c:f>
              <c:numCache>
                <c:formatCode>##0.0;\-##0.0;0</c:formatCode>
                <c:ptCount val="21"/>
                <c:pt idx="0">
                  <c:v>71.305999999999983</c:v>
                </c:pt>
                <c:pt idx="1">
                  <c:v>74.902000000000001</c:v>
                </c:pt>
                <c:pt idx="2">
                  <c:v>79.14</c:v>
                </c:pt>
                <c:pt idx="3">
                  <c:v>82.846999999999994</c:v>
                </c:pt>
                <c:pt idx="4">
                  <c:v>81.736000000000004</c:v>
                </c:pt>
                <c:pt idx="5">
                  <c:v>80.328999999999979</c:v>
                </c:pt>
                <c:pt idx="6">
                  <c:v>79</c:v>
                </c:pt>
                <c:pt idx="7">
                  <c:v>77.518000000000001</c:v>
                </c:pt>
                <c:pt idx="8">
                  <c:v>75.739999999999995</c:v>
                </c:pt>
                <c:pt idx="9">
                  <c:v>72.024000000000001</c:v>
                </c:pt>
                <c:pt idx="10">
                  <c:v>66.662999999999982</c:v>
                </c:pt>
                <c:pt idx="11">
                  <c:v>60.734000000000002</c:v>
                </c:pt>
                <c:pt idx="12">
                  <c:v>56.117000000000004</c:v>
                </c:pt>
                <c:pt idx="13">
                  <c:v>52.531000000000006</c:v>
                </c:pt>
                <c:pt idx="14">
                  <c:v>50.492000000000012</c:v>
                </c:pt>
                <c:pt idx="15">
                  <c:v>48.607000000000006</c:v>
                </c:pt>
                <c:pt idx="16">
                  <c:v>47.117000000000004</c:v>
                </c:pt>
                <c:pt idx="17">
                  <c:v>46.224000000000011</c:v>
                </c:pt>
                <c:pt idx="18">
                  <c:v>45.938000000000002</c:v>
                </c:pt>
                <c:pt idx="19">
                  <c:v>46.647000000000006</c:v>
                </c:pt>
                <c:pt idx="20">
                  <c:v>48.156000000000006</c:v>
                </c:pt>
              </c:numCache>
            </c:numRef>
          </c:val>
        </c:ser>
        <c:dLbls/>
        <c:marker val="1"/>
        <c:axId val="129187200"/>
        <c:axId val="129389696"/>
      </c:lineChart>
      <c:catAx>
        <c:axId val="129187200"/>
        <c:scaling>
          <c:orientation val="minMax"/>
        </c:scaling>
        <c:axPos val="b"/>
        <c:tickLblPos val="nextTo"/>
        <c:crossAx val="129389696"/>
        <c:crosses val="autoZero"/>
        <c:auto val="1"/>
        <c:lblAlgn val="ctr"/>
        <c:lblOffset val="100"/>
      </c:catAx>
      <c:valAx>
        <c:axId val="129389696"/>
        <c:scaling>
          <c:orientation val="minMax"/>
          <c:min val="40"/>
        </c:scaling>
        <c:axPos val="l"/>
        <c:majorGridlines/>
        <c:numFmt formatCode="#,##0" sourceLinked="0"/>
        <c:tickLblPos val="nextTo"/>
        <c:crossAx val="129187200"/>
        <c:crosses val="autoZero"/>
        <c:crossBetween val="between"/>
      </c:valAx>
    </c:plotArea>
    <c:legend>
      <c:legendPos val="r"/>
      <c:layout/>
    </c:legend>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lineChart>
        <c:grouping val="standard"/>
        <c:ser>
          <c:idx val="1"/>
          <c:order val="0"/>
          <c:tx>
            <c:strRef>
              <c:f>'[UNUP_RuralUrbanPop.xlsx]WUP2010-Transformed'!$I$3</c:f>
              <c:strCache>
                <c:ptCount val="1"/>
                <c:pt idx="0">
                  <c:v>SS Africa</c:v>
                </c:pt>
              </c:strCache>
            </c:strRef>
          </c:tx>
          <c:spPr>
            <a:ln>
              <a:solidFill>
                <a:srgbClr val="0070C0"/>
              </a:solidFill>
            </a:ln>
          </c:spPr>
          <c:marker>
            <c:spPr>
              <a:solidFill>
                <a:srgbClr val="0070C0"/>
              </a:solidFill>
              <a:ln>
                <a:solidFill>
                  <a:srgbClr val="0070C0"/>
                </a:solidFill>
              </a:ln>
            </c:spPr>
          </c:marker>
          <c:cat>
            <c:strRef>
              <c:f>'[UNUP_RuralUrbanPop.xlsx]WUP2010-Transformed'!$G$4:$G$24</c:f>
              <c:strCache>
                <c:ptCount val="21"/>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pt idx="12">
                  <c:v>2010-2015</c:v>
                </c:pt>
                <c:pt idx="13">
                  <c:v>2015-2020</c:v>
                </c:pt>
                <c:pt idx="14">
                  <c:v>2020-2025</c:v>
                </c:pt>
                <c:pt idx="15">
                  <c:v>2025-2030</c:v>
                </c:pt>
                <c:pt idx="16">
                  <c:v>2030-2035</c:v>
                </c:pt>
                <c:pt idx="17">
                  <c:v>2035-2040</c:v>
                </c:pt>
                <c:pt idx="18">
                  <c:v>2040-2045</c:v>
                </c:pt>
                <c:pt idx="19">
                  <c:v>2045-2050</c:v>
                </c:pt>
                <c:pt idx="20">
                  <c:v>2050-2055</c:v>
                </c:pt>
              </c:strCache>
            </c:strRef>
          </c:cat>
          <c:val>
            <c:numRef>
              <c:f>'[UNUP_RuralUrbanPop.xlsx]WUP2010-Transformed'!$I$4:$I$24</c:f>
              <c:numCache>
                <c:formatCode>General</c:formatCode>
                <c:ptCount val="21"/>
                <c:pt idx="0">
                  <c:v>1.6700000000000004</c:v>
                </c:pt>
                <c:pt idx="1">
                  <c:v>1.73</c:v>
                </c:pt>
                <c:pt idx="2">
                  <c:v>1.86</c:v>
                </c:pt>
                <c:pt idx="3">
                  <c:v>1.9900000000000004</c:v>
                </c:pt>
                <c:pt idx="4">
                  <c:v>2.13</c:v>
                </c:pt>
                <c:pt idx="5">
                  <c:v>2.21</c:v>
                </c:pt>
                <c:pt idx="6">
                  <c:v>2.2799999999999998</c:v>
                </c:pt>
                <c:pt idx="7">
                  <c:v>2.16</c:v>
                </c:pt>
                <c:pt idx="8">
                  <c:v>2.04</c:v>
                </c:pt>
                <c:pt idx="9">
                  <c:v>1.9900000000000004</c:v>
                </c:pt>
                <c:pt idx="10">
                  <c:v>1.8900000000000001</c:v>
                </c:pt>
                <c:pt idx="11">
                  <c:v>1.84</c:v>
                </c:pt>
                <c:pt idx="12">
                  <c:v>1.76</c:v>
                </c:pt>
                <c:pt idx="13">
                  <c:v>1.61</c:v>
                </c:pt>
                <c:pt idx="14">
                  <c:v>1.41</c:v>
                </c:pt>
                <c:pt idx="15">
                  <c:v>1.22</c:v>
                </c:pt>
                <c:pt idx="16">
                  <c:v>1.03</c:v>
                </c:pt>
                <c:pt idx="17">
                  <c:v>0.8500000000000002</c:v>
                </c:pt>
                <c:pt idx="18">
                  <c:v>0.67000000000000026</c:v>
                </c:pt>
                <c:pt idx="19">
                  <c:v>0.47000000000000008</c:v>
                </c:pt>
                <c:pt idx="20">
                  <c:v>0.27</c:v>
                </c:pt>
              </c:numCache>
            </c:numRef>
          </c:val>
        </c:ser>
        <c:ser>
          <c:idx val="0"/>
          <c:order val="1"/>
          <c:tx>
            <c:strRef>
              <c:f>'[UNUP_RuralUrbanPop.xlsx]WUP2010-Transformed'!$H$3</c:f>
              <c:strCache>
                <c:ptCount val="1"/>
                <c:pt idx="0">
                  <c:v>World</c:v>
                </c:pt>
              </c:strCache>
            </c:strRef>
          </c:tx>
          <c:spPr>
            <a:ln>
              <a:solidFill>
                <a:schemeClr val="tx1"/>
              </a:solidFill>
            </a:ln>
          </c:spPr>
          <c:marker>
            <c:symbol val="circle"/>
            <c:size val="7"/>
            <c:spPr>
              <a:solidFill>
                <a:schemeClr val="tx1"/>
              </a:solidFill>
            </c:spPr>
          </c:marker>
          <c:cat>
            <c:strRef>
              <c:f>'[UNUP_RuralUrbanPop.xlsx]WUP2010-Transformed'!$G$4:$G$24</c:f>
              <c:strCache>
                <c:ptCount val="21"/>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pt idx="12">
                  <c:v>2010-2015</c:v>
                </c:pt>
                <c:pt idx="13">
                  <c:v>2015-2020</c:v>
                </c:pt>
                <c:pt idx="14">
                  <c:v>2020-2025</c:v>
                </c:pt>
                <c:pt idx="15">
                  <c:v>2025-2030</c:v>
                </c:pt>
                <c:pt idx="16">
                  <c:v>2030-2035</c:v>
                </c:pt>
                <c:pt idx="17">
                  <c:v>2035-2040</c:v>
                </c:pt>
                <c:pt idx="18">
                  <c:v>2040-2045</c:v>
                </c:pt>
                <c:pt idx="19">
                  <c:v>2045-2050</c:v>
                </c:pt>
                <c:pt idx="20">
                  <c:v>2050-2055</c:v>
                </c:pt>
              </c:strCache>
            </c:strRef>
          </c:cat>
          <c:val>
            <c:numRef>
              <c:f>'[UNUP_RuralUrbanPop.xlsx]WUP2010-Transformed'!$H$4:$H$24</c:f>
              <c:numCache>
                <c:formatCode>General</c:formatCode>
                <c:ptCount val="21"/>
                <c:pt idx="0">
                  <c:v>1.24</c:v>
                </c:pt>
                <c:pt idx="1">
                  <c:v>1.2</c:v>
                </c:pt>
                <c:pt idx="2">
                  <c:v>1.24</c:v>
                </c:pt>
                <c:pt idx="3">
                  <c:v>1.74</c:v>
                </c:pt>
                <c:pt idx="4">
                  <c:v>1.6</c:v>
                </c:pt>
                <c:pt idx="5">
                  <c:v>1.23</c:v>
                </c:pt>
                <c:pt idx="6">
                  <c:v>1.1399999999999995</c:v>
                </c:pt>
                <c:pt idx="7">
                  <c:v>1.1299999999999994</c:v>
                </c:pt>
                <c:pt idx="8">
                  <c:v>0.89</c:v>
                </c:pt>
                <c:pt idx="9">
                  <c:v>0.64000000000000024</c:v>
                </c:pt>
                <c:pt idx="10">
                  <c:v>0.27</c:v>
                </c:pt>
                <c:pt idx="11">
                  <c:v>0.17</c:v>
                </c:pt>
                <c:pt idx="12">
                  <c:v>0.12000000000000002</c:v>
                </c:pt>
                <c:pt idx="13">
                  <c:v>0.05</c:v>
                </c:pt>
                <c:pt idx="14">
                  <c:v>-4.0000000000000015E-2</c:v>
                </c:pt>
                <c:pt idx="15">
                  <c:v>-0.14000000000000001</c:v>
                </c:pt>
                <c:pt idx="16">
                  <c:v>-0.24000000000000005</c:v>
                </c:pt>
                <c:pt idx="17">
                  <c:v>-0.37000000000000011</c:v>
                </c:pt>
                <c:pt idx="18">
                  <c:v>-0.51</c:v>
                </c:pt>
                <c:pt idx="19">
                  <c:v>-0.66000000000000025</c:v>
                </c:pt>
                <c:pt idx="20">
                  <c:v>-0.8</c:v>
                </c:pt>
              </c:numCache>
            </c:numRef>
          </c:val>
        </c:ser>
        <c:ser>
          <c:idx val="2"/>
          <c:order val="2"/>
          <c:tx>
            <c:strRef>
              <c:f>'[UNUP_RuralUrbanPop.xlsx]WUP2010-Transformed'!$J$3</c:f>
              <c:strCache>
                <c:ptCount val="1"/>
                <c:pt idx="0">
                  <c:v>So Asia</c:v>
                </c:pt>
              </c:strCache>
            </c:strRef>
          </c:tx>
          <c:spPr>
            <a:ln>
              <a:solidFill>
                <a:srgbClr val="00B050"/>
              </a:solidFill>
            </a:ln>
          </c:spPr>
          <c:marker>
            <c:spPr>
              <a:solidFill>
                <a:srgbClr val="00B050"/>
              </a:solidFill>
            </c:spPr>
          </c:marker>
          <c:cat>
            <c:strRef>
              <c:f>'[UNUP_RuralUrbanPop.xlsx]WUP2010-Transformed'!$G$4:$G$24</c:f>
              <c:strCache>
                <c:ptCount val="21"/>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pt idx="12">
                  <c:v>2010-2015</c:v>
                </c:pt>
                <c:pt idx="13">
                  <c:v>2015-2020</c:v>
                </c:pt>
                <c:pt idx="14">
                  <c:v>2020-2025</c:v>
                </c:pt>
                <c:pt idx="15">
                  <c:v>2025-2030</c:v>
                </c:pt>
                <c:pt idx="16">
                  <c:v>2030-2035</c:v>
                </c:pt>
                <c:pt idx="17">
                  <c:v>2035-2040</c:v>
                </c:pt>
                <c:pt idx="18">
                  <c:v>2040-2045</c:v>
                </c:pt>
                <c:pt idx="19">
                  <c:v>2045-2050</c:v>
                </c:pt>
                <c:pt idx="20">
                  <c:v>2050-2055</c:v>
                </c:pt>
              </c:strCache>
            </c:strRef>
          </c:cat>
          <c:val>
            <c:numRef>
              <c:f>'[UNUP_RuralUrbanPop.xlsx]WUP2010-Transformed'!$J$4:$J$24</c:f>
              <c:numCache>
                <c:formatCode>General</c:formatCode>
                <c:ptCount val="21"/>
                <c:pt idx="0">
                  <c:v>1.6900000000000004</c:v>
                </c:pt>
                <c:pt idx="1">
                  <c:v>1.9100000000000001</c:v>
                </c:pt>
                <c:pt idx="2">
                  <c:v>1.9400000000000004</c:v>
                </c:pt>
                <c:pt idx="3">
                  <c:v>2.0299999999999998</c:v>
                </c:pt>
                <c:pt idx="4">
                  <c:v>1.81</c:v>
                </c:pt>
                <c:pt idx="5">
                  <c:v>1.9100000000000001</c:v>
                </c:pt>
                <c:pt idx="6">
                  <c:v>1.9900000000000004</c:v>
                </c:pt>
                <c:pt idx="7">
                  <c:v>1.9300000000000004</c:v>
                </c:pt>
                <c:pt idx="8">
                  <c:v>1.78</c:v>
                </c:pt>
                <c:pt idx="9">
                  <c:v>1.52</c:v>
                </c:pt>
                <c:pt idx="10">
                  <c:v>1.1800000000000004</c:v>
                </c:pt>
                <c:pt idx="11">
                  <c:v>0.9700000000000002</c:v>
                </c:pt>
                <c:pt idx="12">
                  <c:v>0.86000000000000021</c:v>
                </c:pt>
                <c:pt idx="13">
                  <c:v>0.6000000000000002</c:v>
                </c:pt>
                <c:pt idx="14">
                  <c:v>0.34</c:v>
                </c:pt>
                <c:pt idx="15">
                  <c:v>6.0000000000000019E-2</c:v>
                </c:pt>
                <c:pt idx="16">
                  <c:v>-0.21000000000000005</c:v>
                </c:pt>
                <c:pt idx="17">
                  <c:v>-0.44</c:v>
                </c:pt>
                <c:pt idx="18">
                  <c:v>-0.65000000000000024</c:v>
                </c:pt>
                <c:pt idx="19">
                  <c:v>-0.8500000000000002</c:v>
                </c:pt>
                <c:pt idx="20">
                  <c:v>-1.05</c:v>
                </c:pt>
              </c:numCache>
            </c:numRef>
          </c:val>
        </c:ser>
        <c:dLbls/>
        <c:marker val="1"/>
        <c:axId val="137112576"/>
        <c:axId val="137117056"/>
      </c:lineChart>
      <c:catAx>
        <c:axId val="137112576"/>
        <c:scaling>
          <c:orientation val="minMax"/>
        </c:scaling>
        <c:axPos val="b"/>
        <c:tickLblPos val="nextTo"/>
        <c:crossAx val="137117056"/>
        <c:crossesAt val="-1.5"/>
        <c:auto val="1"/>
        <c:lblAlgn val="ctr"/>
        <c:lblOffset val="100"/>
      </c:catAx>
      <c:valAx>
        <c:axId val="137117056"/>
        <c:scaling>
          <c:orientation val="minMax"/>
        </c:scaling>
        <c:axPos val="l"/>
        <c:majorGridlines/>
        <c:numFmt formatCode="#,##0.0" sourceLinked="0"/>
        <c:tickLblPos val="nextTo"/>
        <c:crossAx val="137112576"/>
        <c:crosses val="autoZero"/>
        <c:crossBetween val="between"/>
      </c:valAx>
    </c:plotArea>
    <c:legend>
      <c:legendPos val="r"/>
      <c:layout>
        <c:manualLayout>
          <c:xMode val="edge"/>
          <c:yMode val="edge"/>
          <c:x val="0.79698556430446199"/>
          <c:y val="0.46238699329250543"/>
          <c:w val="0.19054243219597561"/>
          <c:h val="0.26799540682414696"/>
        </c:manualLayout>
      </c:layout>
    </c:legend>
    <c:plotVisOnly val="1"/>
    <c:dispBlanksAs val="gap"/>
  </c:chart>
  <c:txPr>
    <a:bodyPr/>
    <a:lstStyle/>
    <a:p>
      <a:pPr>
        <a:defRPr sz="18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0.12894611713861148"/>
          <c:y val="5.1760017532080677E-2"/>
          <c:w val="0.82782273438724818"/>
          <c:h val="0.7464015061284508"/>
        </c:manualLayout>
      </c:layout>
      <c:lineChart>
        <c:grouping val="standard"/>
        <c:ser>
          <c:idx val="0"/>
          <c:order val="0"/>
          <c:tx>
            <c:strRef>
              <c:f>'[UNPP-WUP2011.xls]SelectedData+Charts'!$B$26</c:f>
              <c:strCache>
                <c:ptCount val="1"/>
                <c:pt idx="0">
                  <c:v>Total</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'[UNPP-WUP2011.xls]SelectedData+Charts'!$C$26:$W$26</c:f>
              <c:numCache>
                <c:formatCode>###,###,##0;\-###,###,##0;_("—"</c:formatCode>
                <c:ptCount val="21"/>
                <c:pt idx="0">
                  <c:v>179766.32899999997</c:v>
                </c:pt>
                <c:pt idx="1">
                  <c:v>198970.16</c:v>
                </c:pt>
                <c:pt idx="2">
                  <c:v>222477.51300000001</c:v>
                </c:pt>
                <c:pt idx="3">
                  <c:v>251094.2</c:v>
                </c:pt>
                <c:pt idx="4">
                  <c:v>285062.75699999993</c:v>
                </c:pt>
                <c:pt idx="5">
                  <c:v>325849.94199999992</c:v>
                </c:pt>
                <c:pt idx="6">
                  <c:v>374705.08199999999</c:v>
                </c:pt>
                <c:pt idx="7">
                  <c:v>431094.47400000005</c:v>
                </c:pt>
                <c:pt idx="8">
                  <c:v>495136.02399999998</c:v>
                </c:pt>
                <c:pt idx="9">
                  <c:v>565138.30699999805</c:v>
                </c:pt>
                <c:pt idx="10">
                  <c:v>641566.44899999804</c:v>
                </c:pt>
                <c:pt idx="11">
                  <c:v>726735.88599999889</c:v>
                </c:pt>
                <c:pt idx="12">
                  <c:v>822723.5159999989</c:v>
                </c:pt>
                <c:pt idx="13">
                  <c:v>929938.58399999898</c:v>
                </c:pt>
                <c:pt idx="14">
                  <c:v>1046988.8650000001</c:v>
                </c:pt>
                <c:pt idx="15">
                  <c:v>1171300.9440000001</c:v>
                </c:pt>
                <c:pt idx="16">
                  <c:v>1303017.5330000001</c:v>
                </c:pt>
                <c:pt idx="17">
                  <c:v>1441998.8820000002</c:v>
                </c:pt>
                <c:pt idx="18">
                  <c:v>1587537.577</c:v>
                </c:pt>
                <c:pt idx="19">
                  <c:v>1738108.6870000004</c:v>
                </c:pt>
                <c:pt idx="20">
                  <c:v>1891711.034</c:v>
                </c:pt>
              </c:numCache>
            </c:numRef>
          </c:val>
        </c:ser>
        <c:ser>
          <c:idx val="1"/>
          <c:order val="1"/>
          <c:tx>
            <c:strRef>
              <c:f>'[UNPP-WUP2011.xls]SelectedData+Charts'!$B$27</c:f>
              <c:strCache>
                <c:ptCount val="1"/>
                <c:pt idx="0">
                  <c:v>Urban</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'[UNPP-WUP2011.xls]SelectedData+Charts'!$C$27:$W$27</c:f>
              <c:numCache>
                <c:formatCode>###,###,##0;\-###,###,##0;_("—"</c:formatCode>
                <c:ptCount val="21"/>
                <c:pt idx="0">
                  <c:v>20068.645</c:v>
                </c:pt>
                <c:pt idx="1">
                  <c:v>25396.402999999998</c:v>
                </c:pt>
                <c:pt idx="2">
                  <c:v>33180.121999999996</c:v>
                </c:pt>
                <c:pt idx="3">
                  <c:v>43366.293999999994</c:v>
                </c:pt>
                <c:pt idx="4">
                  <c:v>55642.532999999996</c:v>
                </c:pt>
                <c:pt idx="5">
                  <c:v>70609.327999999994</c:v>
                </c:pt>
                <c:pt idx="6">
                  <c:v>89708.59</c:v>
                </c:pt>
                <c:pt idx="7">
                  <c:v>111737.08100000002</c:v>
                </c:pt>
                <c:pt idx="8">
                  <c:v>139414.31599999999</c:v>
                </c:pt>
                <c:pt idx="9">
                  <c:v>171141.07199999999</c:v>
                </c:pt>
                <c:pt idx="10">
                  <c:v>206322.48199999996</c:v>
                </c:pt>
                <c:pt idx="11">
                  <c:v>248407.09899999999</c:v>
                </c:pt>
                <c:pt idx="12">
                  <c:v>298402.21299999999</c:v>
                </c:pt>
                <c:pt idx="13">
                  <c:v>357520.25300000008</c:v>
                </c:pt>
                <c:pt idx="14">
                  <c:v>426521.65799999994</c:v>
                </c:pt>
                <c:pt idx="15">
                  <c:v>505549.72899999999</c:v>
                </c:pt>
                <c:pt idx="16">
                  <c:v>595543.66399999999</c:v>
                </c:pt>
                <c:pt idx="17">
                  <c:v>697090.46900000004</c:v>
                </c:pt>
                <c:pt idx="18">
                  <c:v>810152.09699999983</c:v>
                </c:pt>
                <c:pt idx="19">
                  <c:v>934341.72100000002</c:v>
                </c:pt>
                <c:pt idx="20">
                  <c:v>1068752.3520000002</c:v>
                </c:pt>
              </c:numCache>
            </c:numRef>
          </c:val>
        </c:ser>
        <c:ser>
          <c:idx val="2"/>
          <c:order val="2"/>
          <c:tx>
            <c:strRef>
              <c:f>'[UNPP-WUP2011.xls]SelectedData+Charts'!$B$28</c:f>
              <c:strCache>
                <c:ptCount val="1"/>
                <c:pt idx="0">
                  <c:v>Rural</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'[UNPP-WUP2011.xls]SelectedData+Charts'!$C$28:$W$28</c:f>
              <c:numCache>
                <c:formatCode>###,###,##0;\-###,###,##0;_("—"</c:formatCode>
                <c:ptCount val="21"/>
                <c:pt idx="0">
                  <c:v>159697.68399999998</c:v>
                </c:pt>
                <c:pt idx="1">
                  <c:v>173573.75700000001</c:v>
                </c:pt>
                <c:pt idx="2">
                  <c:v>189297.39099999997</c:v>
                </c:pt>
                <c:pt idx="3">
                  <c:v>207727.90599999999</c:v>
                </c:pt>
                <c:pt idx="4">
                  <c:v>229420.22399999999</c:v>
                </c:pt>
                <c:pt idx="5">
                  <c:v>255240.614</c:v>
                </c:pt>
                <c:pt idx="6">
                  <c:v>284996.49200000009</c:v>
                </c:pt>
                <c:pt idx="7">
                  <c:v>319357.39299999992</c:v>
                </c:pt>
                <c:pt idx="8">
                  <c:v>355721.70799999993</c:v>
                </c:pt>
                <c:pt idx="9">
                  <c:v>393997.23499999801</c:v>
                </c:pt>
                <c:pt idx="10">
                  <c:v>435243.96699999803</c:v>
                </c:pt>
                <c:pt idx="11">
                  <c:v>478328.78699999902</c:v>
                </c:pt>
                <c:pt idx="12">
                  <c:v>524321.30299999891</c:v>
                </c:pt>
                <c:pt idx="13">
                  <c:v>572418.33099999907</c:v>
                </c:pt>
                <c:pt idx="14">
                  <c:v>620467.20699999889</c:v>
                </c:pt>
                <c:pt idx="15">
                  <c:v>665751.2149999988</c:v>
                </c:pt>
                <c:pt idx="16">
                  <c:v>707473.86899999902</c:v>
                </c:pt>
                <c:pt idx="17">
                  <c:v>744908.41299999796</c:v>
                </c:pt>
                <c:pt idx="18">
                  <c:v>777385.47999999789</c:v>
                </c:pt>
                <c:pt idx="19">
                  <c:v>803766.96599999804</c:v>
                </c:pt>
                <c:pt idx="20">
                  <c:v>822958.68199999793</c:v>
                </c:pt>
              </c:numCache>
            </c:numRef>
          </c:val>
        </c:ser>
        <c:dLbls/>
        <c:marker val="1"/>
        <c:axId val="167187200"/>
        <c:axId val="167188736"/>
      </c:lineChart>
      <c:catAx>
        <c:axId val="167187200"/>
        <c:scaling>
          <c:orientation val="minMax"/>
        </c:scaling>
        <c:axPos val="b"/>
        <c:numFmt formatCode="General" sourceLinked="1"/>
        <c:tickLblPos val="nextTo"/>
        <c:txPr>
          <a:bodyPr rot="-3000000"/>
          <a:lstStyle/>
          <a:p>
            <a:pPr>
              <a:defRPr/>
            </a:pPr>
            <a:endParaRPr lang="en-US"/>
          </a:p>
        </c:txPr>
        <c:crossAx val="167188736"/>
        <c:crosses val="autoZero"/>
        <c:auto val="1"/>
        <c:lblAlgn val="ctr"/>
        <c:lblOffset val="0"/>
      </c:catAx>
      <c:valAx>
        <c:axId val="167188736"/>
        <c:scaling>
          <c:orientation val="minMax"/>
        </c:scaling>
        <c:axPos val="l"/>
        <c:majorGridlines/>
        <c:numFmt formatCode="#,##0.0" sourceLinked="0"/>
        <c:tickLblPos val="nextTo"/>
        <c:crossAx val="167187200"/>
        <c:crosses val="autoZero"/>
        <c:crossBetween val="between"/>
        <c:dispUnits>
          <c:builtInUnit val="millions"/>
        </c:dispUnits>
      </c:valAx>
    </c:plotArea>
    <c:legend>
      <c:legendPos val="r"/>
      <c:layout>
        <c:manualLayout>
          <c:xMode val="edge"/>
          <c:yMode val="edge"/>
          <c:x val="0.18068518450384691"/>
          <c:y val="9.0497619623596204E-2"/>
          <c:w val="0.2389139860062838"/>
          <c:h val="0.27858718447485814"/>
        </c:manualLayout>
      </c:layout>
      <c:spPr>
        <a:solidFill>
          <a:schemeClr val="bg1"/>
        </a:solidFill>
      </c:spPr>
    </c:legend>
    <c:plotVisOnly val="1"/>
    <c:dispBlanksAs val="gap"/>
  </c:chart>
  <c:txPr>
    <a:bodyPr/>
    <a:lstStyle/>
    <a:p>
      <a:pPr>
        <a:defRPr sz="1400"/>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0.12894611713861148"/>
          <c:y val="5.1760017532080677E-2"/>
          <c:w val="0.82782273438724818"/>
          <c:h val="0.78006811648543939"/>
        </c:manualLayout>
      </c:layout>
      <c:lineChart>
        <c:grouping val="standard"/>
        <c:ser>
          <c:idx val="0"/>
          <c:order val="0"/>
          <c:tx>
            <c:strRef>
              <c:f>'[UNPP-WUP2011.xls]SelectedData+Charts'!$B$21</c:f>
              <c:strCache>
                <c:ptCount val="1"/>
                <c:pt idx="0">
                  <c:v>Total</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'[UNPP-WUP2011.xls]SelectedData+Charts'!$C$21:$W$21</c:f>
              <c:numCache>
                <c:formatCode>###,###,##0;\-###,###,##0;_("—"</c:formatCode>
                <c:ptCount val="21"/>
                <c:pt idx="0">
                  <c:v>2532229.236</c:v>
                </c:pt>
                <c:pt idx="1">
                  <c:v>2772881.6680000001</c:v>
                </c:pt>
                <c:pt idx="2">
                  <c:v>3038412.7719999999</c:v>
                </c:pt>
                <c:pt idx="3">
                  <c:v>3333007.051</c:v>
                </c:pt>
                <c:pt idx="4">
                  <c:v>3696186.3069999898</c:v>
                </c:pt>
                <c:pt idx="5">
                  <c:v>4076419.20299999</c:v>
                </c:pt>
                <c:pt idx="6">
                  <c:v>4453007.4820000017</c:v>
                </c:pt>
                <c:pt idx="7">
                  <c:v>4863289.9369999915</c:v>
                </c:pt>
                <c:pt idx="8">
                  <c:v>5306425.15499999</c:v>
                </c:pt>
                <c:pt idx="9">
                  <c:v>5726239.3079999806</c:v>
                </c:pt>
                <c:pt idx="10">
                  <c:v>6122770.2209999906</c:v>
                </c:pt>
                <c:pt idx="11">
                  <c:v>6506649.1749999803</c:v>
                </c:pt>
                <c:pt idx="12">
                  <c:v>6895889.0169999907</c:v>
                </c:pt>
                <c:pt idx="13">
                  <c:v>7284295.60399999</c:v>
                </c:pt>
                <c:pt idx="14">
                  <c:v>7656527.9879999915</c:v>
                </c:pt>
                <c:pt idx="15">
                  <c:v>8002978.4369999915</c:v>
                </c:pt>
                <c:pt idx="16">
                  <c:v>8321379.6129999906</c:v>
                </c:pt>
                <c:pt idx="17">
                  <c:v>8611867.2389999777</c:v>
                </c:pt>
                <c:pt idx="18">
                  <c:v>8874041.16199998</c:v>
                </c:pt>
                <c:pt idx="19">
                  <c:v>9106021.8739999905</c:v>
                </c:pt>
                <c:pt idx="20">
                  <c:v>9306127.9859999903</c:v>
                </c:pt>
              </c:numCache>
            </c:numRef>
          </c:val>
        </c:ser>
        <c:ser>
          <c:idx val="1"/>
          <c:order val="1"/>
          <c:tx>
            <c:strRef>
              <c:f>'[UNPP-WUP2011.xls]SelectedData+Charts'!$B$22</c:f>
              <c:strCache>
                <c:ptCount val="1"/>
                <c:pt idx="0">
                  <c:v>Urban</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'[UNPP-WUP2011.xls]SelectedData+Charts'!$C$22:$W$22</c:f>
              <c:numCache>
                <c:formatCode>###,###,##0;\-###,###,##0;_("—"</c:formatCode>
                <c:ptCount val="21"/>
                <c:pt idx="0">
                  <c:v>745495.04000000004</c:v>
                </c:pt>
                <c:pt idx="1">
                  <c:v>871931.82000000007</c:v>
                </c:pt>
                <c:pt idx="2">
                  <c:v>1019637.6819999999</c:v>
                </c:pt>
                <c:pt idx="3">
                  <c:v>1184646.423</c:v>
                </c:pt>
                <c:pt idx="4">
                  <c:v>1352419.308</c:v>
                </c:pt>
                <c:pt idx="5">
                  <c:v>1537668.101</c:v>
                </c:pt>
                <c:pt idx="6">
                  <c:v>1753228.59</c:v>
                </c:pt>
                <c:pt idx="7">
                  <c:v>2004497.037</c:v>
                </c:pt>
                <c:pt idx="8">
                  <c:v>2281405.1690000002</c:v>
                </c:pt>
                <c:pt idx="9">
                  <c:v>2564132.6549999998</c:v>
                </c:pt>
                <c:pt idx="10">
                  <c:v>2858632.3349999995</c:v>
                </c:pt>
                <c:pt idx="11">
                  <c:v>3197533.7779999999</c:v>
                </c:pt>
                <c:pt idx="12">
                  <c:v>3558577.5410000002</c:v>
                </c:pt>
                <c:pt idx="13">
                  <c:v>3926792.9779999997</c:v>
                </c:pt>
                <c:pt idx="14">
                  <c:v>4289818.0080000004</c:v>
                </c:pt>
                <c:pt idx="15">
                  <c:v>4642581.6790000014</c:v>
                </c:pt>
                <c:pt idx="16">
                  <c:v>4983907.7170000002</c:v>
                </c:pt>
                <c:pt idx="17">
                  <c:v>5314160.7990000015</c:v>
                </c:pt>
                <c:pt idx="18">
                  <c:v>5636225.6659999993</c:v>
                </c:pt>
                <c:pt idx="19">
                  <c:v>5949984.0780000016</c:v>
                </c:pt>
                <c:pt idx="20">
                  <c:v>6252174.8340000007</c:v>
                </c:pt>
              </c:numCache>
            </c:numRef>
          </c:val>
        </c:ser>
        <c:ser>
          <c:idx val="2"/>
          <c:order val="2"/>
          <c:tx>
            <c:strRef>
              <c:f>'[UNPP-WUP2011.xls]SelectedData+Charts'!$B$23</c:f>
              <c:strCache>
                <c:ptCount val="1"/>
                <c:pt idx="0">
                  <c:v>Rural</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'[UNPP-WUP2011.xls]SelectedData+Charts'!$C$23:$W$23</c:f>
              <c:numCache>
                <c:formatCode>###,###,##0;\-###,###,##0;_("—"</c:formatCode>
                <c:ptCount val="21"/>
                <c:pt idx="0">
                  <c:v>1786734.1960000002</c:v>
                </c:pt>
                <c:pt idx="1">
                  <c:v>1900949.848</c:v>
                </c:pt>
                <c:pt idx="2">
                  <c:v>2018775.09</c:v>
                </c:pt>
                <c:pt idx="3">
                  <c:v>2148360.628</c:v>
                </c:pt>
                <c:pt idx="4">
                  <c:v>2343766.9989999994</c:v>
                </c:pt>
                <c:pt idx="5">
                  <c:v>2538751.1019999902</c:v>
                </c:pt>
                <c:pt idx="6">
                  <c:v>2699778.8919999995</c:v>
                </c:pt>
                <c:pt idx="7">
                  <c:v>2858792.8999999897</c:v>
                </c:pt>
                <c:pt idx="8">
                  <c:v>3025019.9859999898</c:v>
                </c:pt>
                <c:pt idx="9">
                  <c:v>3162106.6529999794</c:v>
                </c:pt>
                <c:pt idx="10">
                  <c:v>3264137.8859999897</c:v>
                </c:pt>
                <c:pt idx="11">
                  <c:v>3309115.3969999794</c:v>
                </c:pt>
                <c:pt idx="12">
                  <c:v>3337311.4759999895</c:v>
                </c:pt>
                <c:pt idx="13">
                  <c:v>3357502.6259999899</c:v>
                </c:pt>
                <c:pt idx="14">
                  <c:v>3366709.9799999897</c:v>
                </c:pt>
                <c:pt idx="15">
                  <c:v>3360396.7579999901</c:v>
                </c:pt>
                <c:pt idx="16">
                  <c:v>3337471.8959999895</c:v>
                </c:pt>
                <c:pt idx="17">
                  <c:v>3297706.4399999795</c:v>
                </c:pt>
                <c:pt idx="18">
                  <c:v>3237815.4959999896</c:v>
                </c:pt>
                <c:pt idx="19">
                  <c:v>3156037.7959999898</c:v>
                </c:pt>
                <c:pt idx="20">
                  <c:v>3053953.1519999802</c:v>
                </c:pt>
              </c:numCache>
            </c:numRef>
          </c:val>
        </c:ser>
        <c:dLbls/>
        <c:marker val="1"/>
        <c:axId val="171905024"/>
        <c:axId val="171908096"/>
      </c:lineChart>
      <c:catAx>
        <c:axId val="171905024"/>
        <c:scaling>
          <c:orientation val="minMax"/>
        </c:scaling>
        <c:axPos val="b"/>
        <c:numFmt formatCode="General" sourceLinked="1"/>
        <c:tickLblPos val="nextTo"/>
        <c:txPr>
          <a:bodyPr rot="-3000000"/>
          <a:lstStyle/>
          <a:p>
            <a:pPr>
              <a:defRPr/>
            </a:pPr>
            <a:endParaRPr lang="en-US"/>
          </a:p>
        </c:txPr>
        <c:crossAx val="171908096"/>
        <c:crosses val="autoZero"/>
        <c:auto val="1"/>
        <c:lblAlgn val="ctr"/>
        <c:lblOffset val="0"/>
      </c:catAx>
      <c:valAx>
        <c:axId val="171908096"/>
        <c:scaling>
          <c:orientation val="minMax"/>
        </c:scaling>
        <c:axPos val="l"/>
        <c:majorGridlines/>
        <c:numFmt formatCode="###,###,##0;\-###,###,##0;_(&quot;—&quot;" sourceLinked="1"/>
        <c:tickLblPos val="nextTo"/>
        <c:crossAx val="171905024"/>
        <c:crosses val="autoZero"/>
        <c:crossBetween val="between"/>
        <c:dispUnits>
          <c:builtInUnit val="millions"/>
          <c:dispUnitsLbl>
            <c:layout>
              <c:manualLayout>
                <c:xMode val="edge"/>
                <c:yMode val="edge"/>
                <c:x val="1.4970234587027894E-2"/>
                <c:y val="5.1760017532080677E-2"/>
              </c:manualLayout>
            </c:layout>
            <c:tx>
              <c:rich>
                <a:bodyPr/>
                <a:lstStyle/>
                <a:p>
                  <a:pPr>
                    <a:defRPr/>
                  </a:pPr>
                  <a:r>
                    <a:rPr lang="en-US"/>
                    <a:t>Billions of people</a:t>
                  </a:r>
                </a:p>
              </c:rich>
            </c:tx>
          </c:dispUnitsLbl>
        </c:dispUnits>
      </c:valAx>
    </c:plotArea>
    <c:legend>
      <c:legendPos val="r"/>
      <c:layout>
        <c:manualLayout>
          <c:xMode val="edge"/>
          <c:yMode val="edge"/>
          <c:x val="0.14650752703315786"/>
          <c:y val="0.17383108361454819"/>
          <c:w val="0.2389139860062838"/>
          <c:h val="0.27858718447485814"/>
        </c:manualLayout>
      </c:layout>
      <c:spPr>
        <a:solidFill>
          <a:schemeClr val="bg1"/>
        </a:solidFill>
      </c:spPr>
      <c:txPr>
        <a:bodyPr/>
        <a:lstStyle/>
        <a:p>
          <a:pPr>
            <a:defRPr sz="1600" b="1"/>
          </a:pPr>
          <a:endParaRPr lang="en-US"/>
        </a:p>
      </c:txPr>
    </c:legend>
    <c:plotVisOnly val="1"/>
    <c:dispBlanksAs val="gap"/>
  </c:chart>
  <c:txPr>
    <a:bodyPr/>
    <a:lstStyle/>
    <a:p>
      <a:pPr>
        <a:defRPr sz="1400"/>
      </a:pPr>
      <a:endParaRPr lang="en-US"/>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0.12894611713861148"/>
          <c:y val="5.1760017532080677E-2"/>
          <c:w val="0.82782273438724818"/>
          <c:h val="0.72605602330975361"/>
        </c:manualLayout>
      </c:layout>
      <c:lineChart>
        <c:grouping val="standard"/>
        <c:ser>
          <c:idx val="0"/>
          <c:order val="0"/>
          <c:tx>
            <c:strRef>
              <c:f>'[UNPP-WUP2011.xls]SelectedData+Charts'!$B$31</c:f>
              <c:strCache>
                <c:ptCount val="1"/>
                <c:pt idx="0">
                  <c:v>Total</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'[UNPP-WUP2011.xls]SelectedData+Charts'!$C$31:$W$31</c:f>
              <c:numCache>
                <c:formatCode>###,###,##0;\-###,###,##0;_("—"</c:formatCode>
                <c:ptCount val="21"/>
                <c:pt idx="0">
                  <c:v>2352462.9070000001</c:v>
                </c:pt>
                <c:pt idx="1">
                  <c:v>2573911.5079999999</c:v>
                </c:pt>
                <c:pt idx="2">
                  <c:v>2815935.2590000001</c:v>
                </c:pt>
                <c:pt idx="3">
                  <c:v>3081912.8509999993</c:v>
                </c:pt>
                <c:pt idx="4">
                  <c:v>3411123.5499999896</c:v>
                </c:pt>
                <c:pt idx="5">
                  <c:v>3750569.2609999902</c:v>
                </c:pt>
                <c:pt idx="6">
                  <c:v>4078302.4</c:v>
                </c:pt>
                <c:pt idx="7">
                  <c:v>4432195.4629999902</c:v>
                </c:pt>
                <c:pt idx="8">
                  <c:v>4811289.1309999907</c:v>
                </c:pt>
                <c:pt idx="9">
                  <c:v>5161101.0009999825</c:v>
                </c:pt>
                <c:pt idx="10">
                  <c:v>5481203.7719999934</c:v>
                </c:pt>
                <c:pt idx="11">
                  <c:v>5779913.2889999822</c:v>
                </c:pt>
                <c:pt idx="12">
                  <c:v>6073165.5009999918</c:v>
                </c:pt>
                <c:pt idx="13">
                  <c:v>6354357.0199999912</c:v>
                </c:pt>
                <c:pt idx="14">
                  <c:v>6609539.1229999894</c:v>
                </c:pt>
                <c:pt idx="15">
                  <c:v>6831677.4929999914</c:v>
                </c:pt>
                <c:pt idx="16">
                  <c:v>7018362.0799999908</c:v>
                </c:pt>
                <c:pt idx="17">
                  <c:v>7169868.3569999794</c:v>
                </c:pt>
                <c:pt idx="18">
                  <c:v>7286503.5849999804</c:v>
                </c:pt>
                <c:pt idx="19">
                  <c:v>7367913.1869999915</c:v>
                </c:pt>
                <c:pt idx="20">
                  <c:v>7414416.9519999912</c:v>
                </c:pt>
              </c:numCache>
            </c:numRef>
          </c:val>
        </c:ser>
        <c:ser>
          <c:idx val="1"/>
          <c:order val="1"/>
          <c:tx>
            <c:strRef>
              <c:f>'[UNPP-WUP2011.xls]SelectedData+Charts'!$B$32</c:f>
              <c:strCache>
                <c:ptCount val="1"/>
                <c:pt idx="0">
                  <c:v>Urban</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'[UNPP-WUP2011.xls]SelectedData+Charts'!$C$32:$W$32</c:f>
              <c:numCache>
                <c:formatCode>###,###,##0;\-###,###,##0;_("—"</c:formatCode>
                <c:ptCount val="21"/>
                <c:pt idx="0">
                  <c:v>725426.39500000002</c:v>
                </c:pt>
                <c:pt idx="1">
                  <c:v>846535.4169999999</c:v>
                </c:pt>
                <c:pt idx="2">
                  <c:v>986457.56</c:v>
                </c:pt>
                <c:pt idx="3">
                  <c:v>1141280.1290000002</c:v>
                </c:pt>
                <c:pt idx="4">
                  <c:v>1296776.7750000001</c:v>
                </c:pt>
                <c:pt idx="5">
                  <c:v>1467058.773</c:v>
                </c:pt>
                <c:pt idx="6">
                  <c:v>1663520</c:v>
                </c:pt>
                <c:pt idx="7">
                  <c:v>1892759.956</c:v>
                </c:pt>
                <c:pt idx="8">
                  <c:v>2141990.8529999997</c:v>
                </c:pt>
                <c:pt idx="9">
                  <c:v>2392991.5829999992</c:v>
                </c:pt>
                <c:pt idx="10">
                  <c:v>2652309.8529999997</c:v>
                </c:pt>
                <c:pt idx="11">
                  <c:v>2949126.679</c:v>
                </c:pt>
                <c:pt idx="12">
                  <c:v>3260175.3279999997</c:v>
                </c:pt>
                <c:pt idx="13">
                  <c:v>3569272.7250000001</c:v>
                </c:pt>
                <c:pt idx="14">
                  <c:v>3863296.35</c:v>
                </c:pt>
                <c:pt idx="15">
                  <c:v>4137031.9499999997</c:v>
                </c:pt>
                <c:pt idx="16">
                  <c:v>4388364.0529999994</c:v>
                </c:pt>
                <c:pt idx="17">
                  <c:v>4617070.33</c:v>
                </c:pt>
                <c:pt idx="18">
                  <c:v>4826073.5689999992</c:v>
                </c:pt>
                <c:pt idx="19">
                  <c:v>5015642.3570000008</c:v>
                </c:pt>
                <c:pt idx="20">
                  <c:v>5183422.4820000017</c:v>
                </c:pt>
              </c:numCache>
            </c:numRef>
          </c:val>
        </c:ser>
        <c:ser>
          <c:idx val="2"/>
          <c:order val="2"/>
          <c:tx>
            <c:strRef>
              <c:f>'[UNPP-WUP2011.xls]SelectedData+Charts'!$B$33</c:f>
              <c:strCache>
                <c:ptCount val="1"/>
                <c:pt idx="0">
                  <c:v>Rural</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'[UNPP-WUP2011.xls]SelectedData+Charts'!$C$33:$W$33</c:f>
              <c:numCache>
                <c:formatCode>###,###,##0;\-###,###,##0;_("—"</c:formatCode>
                <c:ptCount val="21"/>
                <c:pt idx="0">
                  <c:v>1627036.5120000001</c:v>
                </c:pt>
                <c:pt idx="1">
                  <c:v>1727376.091</c:v>
                </c:pt>
                <c:pt idx="2">
                  <c:v>1829477.6990000003</c:v>
                </c:pt>
                <c:pt idx="3">
                  <c:v>1940632.7220000001</c:v>
                </c:pt>
                <c:pt idx="4">
                  <c:v>2114346.7749999999</c:v>
                </c:pt>
                <c:pt idx="5">
                  <c:v>2283510.4879999901</c:v>
                </c:pt>
                <c:pt idx="6">
                  <c:v>2414782.4</c:v>
                </c:pt>
                <c:pt idx="7">
                  <c:v>2539435.50699999</c:v>
                </c:pt>
                <c:pt idx="8">
                  <c:v>2669298.2779999902</c:v>
                </c:pt>
                <c:pt idx="9">
                  <c:v>2768109.4179999819</c:v>
                </c:pt>
                <c:pt idx="10">
                  <c:v>2828893.9189999918</c:v>
                </c:pt>
                <c:pt idx="11">
                  <c:v>2830786.6099999812</c:v>
                </c:pt>
                <c:pt idx="12">
                  <c:v>2812990.1729999906</c:v>
                </c:pt>
                <c:pt idx="13">
                  <c:v>2785084.2949999911</c:v>
                </c:pt>
                <c:pt idx="14">
                  <c:v>2746242.7729999907</c:v>
                </c:pt>
                <c:pt idx="15">
                  <c:v>2694645.5429999908</c:v>
                </c:pt>
                <c:pt idx="16">
                  <c:v>2629998.0269999909</c:v>
                </c:pt>
                <c:pt idx="17">
                  <c:v>2552798.0269999821</c:v>
                </c:pt>
                <c:pt idx="18">
                  <c:v>2460430.0159999914</c:v>
                </c:pt>
                <c:pt idx="19">
                  <c:v>2352270.8299999917</c:v>
                </c:pt>
                <c:pt idx="20">
                  <c:v>2230994.469999982</c:v>
                </c:pt>
              </c:numCache>
            </c:numRef>
          </c:val>
        </c:ser>
        <c:dLbls/>
        <c:marker val="1"/>
        <c:axId val="156387968"/>
        <c:axId val="156397952"/>
      </c:lineChart>
      <c:catAx>
        <c:axId val="156387968"/>
        <c:scaling>
          <c:orientation val="minMax"/>
        </c:scaling>
        <c:axPos val="b"/>
        <c:numFmt formatCode="General" sourceLinked="1"/>
        <c:tickLblPos val="nextTo"/>
        <c:txPr>
          <a:bodyPr rot="-3000000"/>
          <a:lstStyle/>
          <a:p>
            <a:pPr>
              <a:defRPr/>
            </a:pPr>
            <a:endParaRPr lang="en-US"/>
          </a:p>
        </c:txPr>
        <c:crossAx val="156397952"/>
        <c:crosses val="autoZero"/>
        <c:auto val="1"/>
        <c:lblAlgn val="ctr"/>
        <c:lblOffset val="0"/>
      </c:catAx>
      <c:valAx>
        <c:axId val="156397952"/>
        <c:scaling>
          <c:orientation val="minMax"/>
        </c:scaling>
        <c:axPos val="l"/>
        <c:majorGridlines/>
        <c:numFmt formatCode="###,###,##0;\-###,###,##0;_(&quot;—&quot;" sourceLinked="1"/>
        <c:tickLblPos val="nextTo"/>
        <c:crossAx val="156387968"/>
        <c:crosses val="autoZero"/>
        <c:crossBetween val="between"/>
        <c:dispUnits>
          <c:builtInUnit val="millions"/>
          <c:dispUnitsLbl>
            <c:layout>
              <c:manualLayout>
                <c:xMode val="edge"/>
                <c:yMode val="edge"/>
                <c:x val="1.4970234587027894E-2"/>
                <c:y val="5.1760017532080677E-2"/>
              </c:manualLayout>
            </c:layout>
            <c:tx>
              <c:rich>
                <a:bodyPr/>
                <a:lstStyle/>
                <a:p>
                  <a:pPr>
                    <a:defRPr/>
                  </a:pPr>
                  <a:r>
                    <a:rPr lang="en-US"/>
                    <a:t>Billions of people</a:t>
                  </a:r>
                </a:p>
              </c:rich>
            </c:tx>
          </c:dispUnitsLbl>
        </c:dispUnits>
      </c:valAx>
    </c:plotArea>
    <c:legend>
      <c:legendPos val="r"/>
      <c:layout>
        <c:manualLayout>
          <c:xMode val="edge"/>
          <c:yMode val="edge"/>
          <c:x val="0.1354873437430491"/>
          <c:y val="0.17173642951494908"/>
          <c:w val="0.2389139860062838"/>
          <c:h val="0.2231971126237807"/>
        </c:manualLayout>
      </c:layout>
      <c:spPr>
        <a:solidFill>
          <a:schemeClr val="bg1"/>
        </a:solidFill>
      </c:spPr>
    </c:legend>
    <c:plotVisOnly val="1"/>
    <c:dispBlanksAs val="gap"/>
  </c:chart>
  <c:txPr>
    <a:bodyPr/>
    <a:lstStyle/>
    <a:p>
      <a:pPr>
        <a:defRPr sz="1400"/>
      </a:pPr>
      <a:endParaRPr lang="en-US"/>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0.12894611713861148"/>
          <c:y val="5.1760017532080677E-2"/>
          <c:w val="0.82782273438724818"/>
          <c:h val="0.7464015061284508"/>
        </c:manualLayout>
      </c:layout>
      <c:lineChart>
        <c:grouping val="standard"/>
        <c:ser>
          <c:idx val="0"/>
          <c:order val="0"/>
          <c:tx>
            <c:strRef>
              <c:f>'[UNPP-WUP2011.xls]SelectedData+Charts'!$B$26</c:f>
              <c:strCache>
                <c:ptCount val="1"/>
                <c:pt idx="0">
                  <c:v>Total</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'[UNPP-WUP2011.xls]SelectedData+Charts'!$C$26:$W$26</c:f>
              <c:numCache>
                <c:formatCode>###,###,##0;\-###,###,##0;_("—"</c:formatCode>
                <c:ptCount val="21"/>
                <c:pt idx="0">
                  <c:v>179766.32899999997</c:v>
                </c:pt>
                <c:pt idx="1">
                  <c:v>198970.16</c:v>
                </c:pt>
                <c:pt idx="2">
                  <c:v>222477.51300000001</c:v>
                </c:pt>
                <c:pt idx="3">
                  <c:v>251094.2</c:v>
                </c:pt>
                <c:pt idx="4">
                  <c:v>285062.75699999993</c:v>
                </c:pt>
                <c:pt idx="5">
                  <c:v>325849.94199999992</c:v>
                </c:pt>
                <c:pt idx="6">
                  <c:v>374705.08199999999</c:v>
                </c:pt>
                <c:pt idx="7">
                  <c:v>431094.47400000005</c:v>
                </c:pt>
                <c:pt idx="8">
                  <c:v>495136.02399999998</c:v>
                </c:pt>
                <c:pt idx="9">
                  <c:v>565138.30699999805</c:v>
                </c:pt>
                <c:pt idx="10">
                  <c:v>641566.44899999804</c:v>
                </c:pt>
                <c:pt idx="11">
                  <c:v>726735.88599999889</c:v>
                </c:pt>
                <c:pt idx="12">
                  <c:v>822723.5159999989</c:v>
                </c:pt>
                <c:pt idx="13">
                  <c:v>929938.58399999898</c:v>
                </c:pt>
                <c:pt idx="14">
                  <c:v>1046988.8650000001</c:v>
                </c:pt>
                <c:pt idx="15">
                  <c:v>1171300.9440000001</c:v>
                </c:pt>
                <c:pt idx="16">
                  <c:v>1303017.5330000001</c:v>
                </c:pt>
                <c:pt idx="17">
                  <c:v>1441998.8820000002</c:v>
                </c:pt>
                <c:pt idx="18">
                  <c:v>1587537.577</c:v>
                </c:pt>
                <c:pt idx="19">
                  <c:v>1738108.6870000004</c:v>
                </c:pt>
                <c:pt idx="20">
                  <c:v>1891711.034</c:v>
                </c:pt>
              </c:numCache>
            </c:numRef>
          </c:val>
        </c:ser>
        <c:ser>
          <c:idx val="1"/>
          <c:order val="1"/>
          <c:tx>
            <c:strRef>
              <c:f>'[UNPP-WUP2011.xls]SelectedData+Charts'!$B$27</c:f>
              <c:strCache>
                <c:ptCount val="1"/>
                <c:pt idx="0">
                  <c:v>Urban</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'[UNPP-WUP2011.xls]SelectedData+Charts'!$C$27:$W$27</c:f>
              <c:numCache>
                <c:formatCode>###,###,##0;\-###,###,##0;_("—"</c:formatCode>
                <c:ptCount val="21"/>
                <c:pt idx="0">
                  <c:v>20068.645</c:v>
                </c:pt>
                <c:pt idx="1">
                  <c:v>25396.402999999998</c:v>
                </c:pt>
                <c:pt idx="2">
                  <c:v>33180.121999999996</c:v>
                </c:pt>
                <c:pt idx="3">
                  <c:v>43366.293999999994</c:v>
                </c:pt>
                <c:pt idx="4">
                  <c:v>55642.532999999996</c:v>
                </c:pt>
                <c:pt idx="5">
                  <c:v>70609.327999999994</c:v>
                </c:pt>
                <c:pt idx="6">
                  <c:v>89708.59</c:v>
                </c:pt>
                <c:pt idx="7">
                  <c:v>111737.08100000002</c:v>
                </c:pt>
                <c:pt idx="8">
                  <c:v>139414.31599999999</c:v>
                </c:pt>
                <c:pt idx="9">
                  <c:v>171141.07199999999</c:v>
                </c:pt>
                <c:pt idx="10">
                  <c:v>206322.48199999996</c:v>
                </c:pt>
                <c:pt idx="11">
                  <c:v>248407.09899999999</c:v>
                </c:pt>
                <c:pt idx="12">
                  <c:v>298402.21299999999</c:v>
                </c:pt>
                <c:pt idx="13">
                  <c:v>357520.25300000008</c:v>
                </c:pt>
                <c:pt idx="14">
                  <c:v>426521.65799999994</c:v>
                </c:pt>
                <c:pt idx="15">
                  <c:v>505549.72899999999</c:v>
                </c:pt>
                <c:pt idx="16">
                  <c:v>595543.66399999999</c:v>
                </c:pt>
                <c:pt idx="17">
                  <c:v>697090.46900000004</c:v>
                </c:pt>
                <c:pt idx="18">
                  <c:v>810152.09699999983</c:v>
                </c:pt>
                <c:pt idx="19">
                  <c:v>934341.72100000002</c:v>
                </c:pt>
                <c:pt idx="20">
                  <c:v>1068752.3520000002</c:v>
                </c:pt>
              </c:numCache>
            </c:numRef>
          </c:val>
        </c:ser>
        <c:ser>
          <c:idx val="2"/>
          <c:order val="2"/>
          <c:tx>
            <c:strRef>
              <c:f>'[UNPP-WUP2011.xls]SelectedData+Charts'!$B$28</c:f>
              <c:strCache>
                <c:ptCount val="1"/>
                <c:pt idx="0">
                  <c:v>Rural</c:v>
                </c:pt>
              </c:strCache>
            </c:strRef>
          </c:tx>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'[UNPP-WUP2011.xls]SelectedData+Charts'!$C$28:$W$28</c:f>
              <c:numCache>
                <c:formatCode>###,###,##0;\-###,###,##0;_("—"</c:formatCode>
                <c:ptCount val="21"/>
                <c:pt idx="0">
                  <c:v>159697.68399999998</c:v>
                </c:pt>
                <c:pt idx="1">
                  <c:v>173573.75700000001</c:v>
                </c:pt>
                <c:pt idx="2">
                  <c:v>189297.39099999997</c:v>
                </c:pt>
                <c:pt idx="3">
                  <c:v>207727.90599999999</c:v>
                </c:pt>
                <c:pt idx="4">
                  <c:v>229420.22399999999</c:v>
                </c:pt>
                <c:pt idx="5">
                  <c:v>255240.614</c:v>
                </c:pt>
                <c:pt idx="6">
                  <c:v>284996.49200000009</c:v>
                </c:pt>
                <c:pt idx="7">
                  <c:v>319357.39299999992</c:v>
                </c:pt>
                <c:pt idx="8">
                  <c:v>355721.70799999993</c:v>
                </c:pt>
                <c:pt idx="9">
                  <c:v>393997.23499999801</c:v>
                </c:pt>
                <c:pt idx="10">
                  <c:v>435243.96699999803</c:v>
                </c:pt>
                <c:pt idx="11">
                  <c:v>478328.78699999902</c:v>
                </c:pt>
                <c:pt idx="12">
                  <c:v>524321.30299999891</c:v>
                </c:pt>
                <c:pt idx="13">
                  <c:v>572418.33099999907</c:v>
                </c:pt>
                <c:pt idx="14">
                  <c:v>620467.20699999889</c:v>
                </c:pt>
                <c:pt idx="15">
                  <c:v>665751.2149999988</c:v>
                </c:pt>
                <c:pt idx="16">
                  <c:v>707473.86899999902</c:v>
                </c:pt>
                <c:pt idx="17">
                  <c:v>744908.41299999796</c:v>
                </c:pt>
                <c:pt idx="18">
                  <c:v>777385.47999999789</c:v>
                </c:pt>
                <c:pt idx="19">
                  <c:v>803766.96599999804</c:v>
                </c:pt>
                <c:pt idx="20">
                  <c:v>822958.68199999793</c:v>
                </c:pt>
              </c:numCache>
            </c:numRef>
          </c:val>
        </c:ser>
        <c:dLbls/>
        <c:marker val="1"/>
        <c:axId val="156424832"/>
        <c:axId val="156500352"/>
      </c:lineChart>
      <c:catAx>
        <c:axId val="156424832"/>
        <c:scaling>
          <c:orientation val="minMax"/>
        </c:scaling>
        <c:axPos val="b"/>
        <c:numFmt formatCode="General" sourceLinked="1"/>
        <c:tickLblPos val="nextTo"/>
        <c:txPr>
          <a:bodyPr rot="-3000000"/>
          <a:lstStyle/>
          <a:p>
            <a:pPr>
              <a:defRPr/>
            </a:pPr>
            <a:endParaRPr lang="en-US"/>
          </a:p>
        </c:txPr>
        <c:crossAx val="156500352"/>
        <c:crosses val="autoZero"/>
        <c:auto val="1"/>
        <c:lblAlgn val="ctr"/>
        <c:lblOffset val="0"/>
      </c:catAx>
      <c:valAx>
        <c:axId val="156500352"/>
        <c:scaling>
          <c:orientation val="minMax"/>
        </c:scaling>
        <c:axPos val="l"/>
        <c:majorGridlines/>
        <c:numFmt formatCode="#,##0.0" sourceLinked="0"/>
        <c:tickLblPos val="nextTo"/>
        <c:crossAx val="156424832"/>
        <c:crosses val="autoZero"/>
        <c:crossBetween val="between"/>
        <c:dispUnits>
          <c:builtInUnit val="millions"/>
        </c:dispUnits>
      </c:valAx>
    </c:plotArea>
    <c:legend>
      <c:legendPos val="r"/>
      <c:layout>
        <c:manualLayout>
          <c:xMode val="edge"/>
          <c:yMode val="edge"/>
          <c:x val="0.15242847492984771"/>
          <c:y val="0.24580074988047312"/>
          <c:w val="0.2389139860062838"/>
          <c:h val="0.27858718447485814"/>
        </c:manualLayout>
      </c:layout>
      <c:spPr>
        <a:solidFill>
          <a:schemeClr val="bg1"/>
        </a:solidFill>
      </c:spPr>
    </c:legend>
    <c:plotVisOnly val="1"/>
    <c:dispBlanksAs val="gap"/>
  </c:chart>
  <c:txPr>
    <a:bodyPr/>
    <a:lstStyle/>
    <a:p>
      <a:pPr>
        <a:defRPr sz="1400"/>
      </a:pPr>
      <a:endParaRPr lang="en-US"/>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7.4001285553591534E-2"/>
          <c:y val="3.9561046248529276E-2"/>
          <c:w val="0.89157827236459108"/>
          <c:h val="0.81852311714452397"/>
        </c:manualLayout>
      </c:layout>
      <c:lineChart>
        <c:grouping val="standard"/>
        <c:ser>
          <c:idx val="3"/>
          <c:order val="0"/>
          <c:tx>
            <c:strRef>
              <c:f>'[CerealYields_USDA-PSD.xlsx]Sheet1'!$AJ$3</c:f>
              <c:strCache>
                <c:ptCount val="1"/>
                <c:pt idx="0">
                  <c:v>World</c:v>
                </c:pt>
              </c:strCache>
            </c:strRef>
          </c:tx>
          <c:marker>
            <c:symbol val="none"/>
          </c:marker>
          <c:cat>
            <c:numRef>
              <c:f>'[CerealYields_USDA-PSD.xlsx]Sheet1'!$AE$4:$AE$57</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'[CerealYields_USDA-PSD.xlsx]Sheet1'!$AJ$4:$AJ$57</c:f>
              <c:numCache>
                <c:formatCode>0.00</c:formatCode>
                <c:ptCount val="54"/>
                <c:pt idx="1">
                  <c:v>1.2898052960965247</c:v>
                </c:pt>
                <c:pt idx="2">
                  <c:v>1.2595715451534943</c:v>
                </c:pt>
                <c:pt idx="3">
                  <c:v>1.3266396485776502</c:v>
                </c:pt>
                <c:pt idx="4">
                  <c:v>1.3230306965925407</c:v>
                </c:pt>
                <c:pt idx="5">
                  <c:v>1.3799539195068506</c:v>
                </c:pt>
                <c:pt idx="6">
                  <c:v>1.3861074676996252</c:v>
                </c:pt>
                <c:pt idx="7">
                  <c:v>1.5095916394441564</c:v>
                </c:pt>
                <c:pt idx="8">
                  <c:v>1.5247262783324285</c:v>
                </c:pt>
                <c:pt idx="9">
                  <c:v>1.5704194563525755</c:v>
                </c:pt>
                <c:pt idx="10">
                  <c:v>1.5825249077449575</c:v>
                </c:pt>
                <c:pt idx="11">
                  <c:v>1.6273757260315307</c:v>
                </c:pt>
                <c:pt idx="12">
                  <c:v>1.751937200044644</c:v>
                </c:pt>
                <c:pt idx="13">
                  <c:v>1.7258461580362503</c:v>
                </c:pt>
                <c:pt idx="14">
                  <c:v>1.8207506179585062</c:v>
                </c:pt>
                <c:pt idx="15">
                  <c:v>1.7429445747048864</c:v>
                </c:pt>
                <c:pt idx="16">
                  <c:v>1.747987362260657</c:v>
                </c:pt>
                <c:pt idx="17">
                  <c:v>1.8737080973893125</c:v>
                </c:pt>
                <c:pt idx="18">
                  <c:v>1.8484533380794288</c:v>
                </c:pt>
                <c:pt idx="19">
                  <c:v>2.0271143741250603</c:v>
                </c:pt>
                <c:pt idx="20">
                  <c:v>1.9840639637775126</c:v>
                </c:pt>
                <c:pt idx="21">
                  <c:v>1.9796362729753314</c:v>
                </c:pt>
                <c:pt idx="22">
                  <c:v>2.0240386585335872</c:v>
                </c:pt>
                <c:pt idx="23">
                  <c:v>2.1367826826310581</c:v>
                </c:pt>
                <c:pt idx="24">
                  <c:v>2.074198552588304</c:v>
                </c:pt>
                <c:pt idx="25">
                  <c:v>2.2948595521815012</c:v>
                </c:pt>
                <c:pt idx="26">
                  <c:v>2.3007636574510753</c:v>
                </c:pt>
                <c:pt idx="27">
                  <c:v>2.3423167768834685</c:v>
                </c:pt>
                <c:pt idx="28">
                  <c:v>2.3329753376428819</c:v>
                </c:pt>
                <c:pt idx="29">
                  <c:v>2.2498886110413672</c:v>
                </c:pt>
                <c:pt idx="30">
                  <c:v>2.4009531123280197</c:v>
                </c:pt>
                <c:pt idx="31">
                  <c:v>2.5515261395203934</c:v>
                </c:pt>
                <c:pt idx="32">
                  <c:v>2.4712184442574254</c:v>
                </c:pt>
                <c:pt idx="33">
                  <c:v>2.5766779801897899</c:v>
                </c:pt>
                <c:pt idx="34">
                  <c:v>2.5085668034715898</c:v>
                </c:pt>
                <c:pt idx="35">
                  <c:v>2.575725540278794</c:v>
                </c:pt>
                <c:pt idx="36">
                  <c:v>2.5253213424645384</c:v>
                </c:pt>
                <c:pt idx="37">
                  <c:v>2.6866142546066296</c:v>
                </c:pt>
                <c:pt idx="38">
                  <c:v>2.7327904663284781</c:v>
                </c:pt>
                <c:pt idx="39">
                  <c:v>2.7840001661457312</c:v>
                </c:pt>
                <c:pt idx="40">
                  <c:v>2.8283581639150337</c:v>
                </c:pt>
                <c:pt idx="41">
                  <c:v>2.7867791545299512</c:v>
                </c:pt>
                <c:pt idx="42">
                  <c:v>2.8270373906963115</c:v>
                </c:pt>
                <c:pt idx="43">
                  <c:v>2.8024995615613952</c:v>
                </c:pt>
                <c:pt idx="44">
                  <c:v>2.819243147062962</c:v>
                </c:pt>
                <c:pt idx="45">
                  <c:v>3.0630802807232134</c:v>
                </c:pt>
                <c:pt idx="46">
                  <c:v>3.0040880212785597</c:v>
                </c:pt>
                <c:pt idx="47">
                  <c:v>2.9946064644799928</c:v>
                </c:pt>
                <c:pt idx="48">
                  <c:v>3.0899366845740599</c:v>
                </c:pt>
                <c:pt idx="49">
                  <c:v>3.2310884453618214</c:v>
                </c:pt>
                <c:pt idx="50">
                  <c:v>3.2606346945005749</c:v>
                </c:pt>
                <c:pt idx="51">
                  <c:v>3.2447473771905901</c:v>
                </c:pt>
                <c:pt idx="52">
                  <c:v>3.3425140580899462</c:v>
                </c:pt>
                <c:pt idx="53">
                  <c:v>3.2653568320278508</c:v>
                </c:pt>
              </c:numCache>
            </c:numRef>
          </c:val>
        </c:ser>
        <c:ser>
          <c:idx val="1"/>
          <c:order val="1"/>
          <c:tx>
            <c:strRef>
              <c:f>'[CerealYields_USDA-PSD.xlsx]Sheet1'!$AH$3</c:f>
              <c:strCache>
                <c:ptCount val="1"/>
                <c:pt idx="0">
                  <c:v>Southeast Asia</c:v>
                </c:pt>
              </c:strCache>
            </c:strRef>
          </c:tx>
          <c:marker>
            <c:symbol val="none"/>
          </c:marker>
          <c:cat>
            <c:numRef>
              <c:f>'[CerealYields_USDA-PSD.xlsx]Sheet1'!$AE$4:$AE$57</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'[CerealYields_USDA-PSD.xlsx]Sheet1'!$AH$4:$AH$57</c:f>
              <c:numCache>
                <c:formatCode>0.00</c:formatCode>
                <c:ptCount val="54"/>
                <c:pt idx="1">
                  <c:v>1.0868130549556039</c:v>
                </c:pt>
                <c:pt idx="2">
                  <c:v>1.06454878375562</c:v>
                </c:pt>
                <c:pt idx="3">
                  <c:v>1.1054323912675579</c:v>
                </c:pt>
                <c:pt idx="4">
                  <c:v>1.1016885553470919</c:v>
                </c:pt>
                <c:pt idx="5">
                  <c:v>1.1133983979879161</c:v>
                </c:pt>
                <c:pt idx="6">
                  <c:v>1.1110235998987372</c:v>
                </c:pt>
                <c:pt idx="7">
                  <c:v>1.0700777167714386</c:v>
                </c:pt>
                <c:pt idx="8">
                  <c:v>1.1016321104291005</c:v>
                </c:pt>
                <c:pt idx="9">
                  <c:v>1.1320506628025548</c:v>
                </c:pt>
                <c:pt idx="10">
                  <c:v>1.2201228920228457</c:v>
                </c:pt>
                <c:pt idx="11">
                  <c:v>1.276024779227626</c:v>
                </c:pt>
                <c:pt idx="12">
                  <c:v>1.2777748581038468</c:v>
                </c:pt>
                <c:pt idx="13">
                  <c:v>1.2354817238892895</c:v>
                </c:pt>
                <c:pt idx="14">
                  <c:v>1.3180653833472824</c:v>
                </c:pt>
                <c:pt idx="15">
                  <c:v>1.3109846358021537</c:v>
                </c:pt>
                <c:pt idx="16">
                  <c:v>1.3268007691169945</c:v>
                </c:pt>
                <c:pt idx="17">
                  <c:v>1.3694458932518689</c:v>
                </c:pt>
                <c:pt idx="18">
                  <c:v>1.2950689097535661</c:v>
                </c:pt>
                <c:pt idx="19">
                  <c:v>1.4099358447113013</c:v>
                </c:pt>
                <c:pt idx="20">
                  <c:v>1.4505057803468209</c:v>
                </c:pt>
                <c:pt idx="21">
                  <c:v>1.5476397203308503</c:v>
                </c:pt>
                <c:pt idx="22">
                  <c:v>1.6196185286103544</c:v>
                </c:pt>
                <c:pt idx="23">
                  <c:v>1.6599171328916877</c:v>
                </c:pt>
                <c:pt idx="24">
                  <c:v>1.7329876576037582</c:v>
                </c:pt>
                <c:pt idx="25">
                  <c:v>1.7725398022085237</c:v>
                </c:pt>
                <c:pt idx="26">
                  <c:v>1.7905208106341248</c:v>
                </c:pt>
                <c:pt idx="27">
                  <c:v>1.7357404041952222</c:v>
                </c:pt>
                <c:pt idx="28">
                  <c:v>1.7900277258075423</c:v>
                </c:pt>
                <c:pt idx="29">
                  <c:v>1.8647709590092301</c:v>
                </c:pt>
                <c:pt idx="30">
                  <c:v>1.8942981422357457</c:v>
                </c:pt>
                <c:pt idx="31">
                  <c:v>1.8860170417303914</c:v>
                </c:pt>
                <c:pt idx="32">
                  <c:v>1.9711488589211621</c:v>
                </c:pt>
                <c:pt idx="33">
                  <c:v>1.9748400669786617</c:v>
                </c:pt>
                <c:pt idx="34">
                  <c:v>2.0061867266591675</c:v>
                </c:pt>
                <c:pt idx="35">
                  <c:v>2.0413183910180996</c:v>
                </c:pt>
                <c:pt idx="36">
                  <c:v>2.0925142392188767</c:v>
                </c:pt>
                <c:pt idx="37">
                  <c:v>2.0795810654791356</c:v>
                </c:pt>
                <c:pt idx="38">
                  <c:v>2.0594441270100394</c:v>
                </c:pt>
                <c:pt idx="39">
                  <c:v>2.1090873055197701</c:v>
                </c:pt>
                <c:pt idx="40">
                  <c:v>2.1612339815923236</c:v>
                </c:pt>
                <c:pt idx="41">
                  <c:v>2.2330164388987912</c:v>
                </c:pt>
                <c:pt idx="42">
                  <c:v>2.2324501234664673</c:v>
                </c:pt>
                <c:pt idx="43">
                  <c:v>2.2512786345554661</c:v>
                </c:pt>
                <c:pt idx="44">
                  <c:v>2.3057549137815543</c:v>
                </c:pt>
                <c:pt idx="45">
                  <c:v>2.3188180999980839</c:v>
                </c:pt>
                <c:pt idx="46">
                  <c:v>2.3593536899530223</c:v>
                </c:pt>
                <c:pt idx="47">
                  <c:v>2.388081259027218</c:v>
                </c:pt>
                <c:pt idx="48">
                  <c:v>2.4980070211365466</c:v>
                </c:pt>
                <c:pt idx="49">
                  <c:v>2.5426829268292672</c:v>
                </c:pt>
                <c:pt idx="50">
                  <c:v>2.4692362286400611</c:v>
                </c:pt>
                <c:pt idx="51">
                  <c:v>2.4960746097378816</c:v>
                </c:pt>
                <c:pt idx="52">
                  <c:v>2.5680024672096948</c:v>
                </c:pt>
                <c:pt idx="53">
                  <c:v>2.6024238252237235</c:v>
                </c:pt>
              </c:numCache>
            </c:numRef>
          </c:val>
        </c:ser>
        <c:ser>
          <c:idx val="0"/>
          <c:order val="2"/>
          <c:tx>
            <c:strRef>
              <c:f>'[CerealYields_USDA-PSD.xlsx]Sheet1'!$AG$3</c:f>
              <c:strCache>
                <c:ptCount val="1"/>
                <c:pt idx="0">
                  <c:v>South Asia</c:v>
                </c:pt>
              </c:strCache>
            </c:strRef>
          </c:tx>
          <c:marker>
            <c:symbol val="none"/>
          </c:marker>
          <c:cat>
            <c:numRef>
              <c:f>'[CerealYields_USDA-PSD.xlsx]Sheet1'!$AE$4:$AE$57</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'[CerealYields_USDA-PSD.xlsx]Sheet1'!$AG$4:$AG$57</c:f>
              <c:numCache>
                <c:formatCode>0.00</c:formatCode>
                <c:ptCount val="54"/>
                <c:pt idx="1">
                  <c:v>0.79018290989865325</c:v>
                </c:pt>
                <c:pt idx="2">
                  <c:v>0.80562966332234121</c:v>
                </c:pt>
                <c:pt idx="3">
                  <c:v>0.79616090888808799</c:v>
                </c:pt>
                <c:pt idx="4">
                  <c:v>0.81997155732227622</c:v>
                </c:pt>
                <c:pt idx="5">
                  <c:v>0.8335182283948005</c:v>
                </c:pt>
                <c:pt idx="6">
                  <c:v>0.7579805143329611</c:v>
                </c:pt>
                <c:pt idx="7">
                  <c:v>0.75268475403357482</c:v>
                </c:pt>
                <c:pt idx="8">
                  <c:v>0.84559516916204802</c:v>
                </c:pt>
                <c:pt idx="9">
                  <c:v>0.89708745707937798</c:v>
                </c:pt>
                <c:pt idx="10">
                  <c:v>0.91621346425555084</c:v>
                </c:pt>
                <c:pt idx="11">
                  <c:v>0.96954230235783634</c:v>
                </c:pt>
                <c:pt idx="12">
                  <c:v>0.95345554860543069</c:v>
                </c:pt>
                <c:pt idx="13">
                  <c:v>0.94709474673189387</c:v>
                </c:pt>
                <c:pt idx="14">
                  <c:v>0.9997140936381973</c:v>
                </c:pt>
                <c:pt idx="15">
                  <c:v>0.94161896843922877</c:v>
                </c:pt>
                <c:pt idx="16">
                  <c:v>1.0660256962332548</c:v>
                </c:pt>
                <c:pt idx="17">
                  <c:v>1.0450010945366981</c:v>
                </c:pt>
                <c:pt idx="18">
                  <c:v>1.1240006114805474</c:v>
                </c:pt>
                <c:pt idx="19">
                  <c:v>1.1485825927643434</c:v>
                </c:pt>
                <c:pt idx="20">
                  <c:v>1.0799374236874237</c:v>
                </c:pt>
                <c:pt idx="21">
                  <c:v>1.1644968345531517</c:v>
                </c:pt>
                <c:pt idx="22">
                  <c:v>1.2044839090949895</c:v>
                </c:pt>
                <c:pt idx="23">
                  <c:v>1.1790575674239103</c:v>
                </c:pt>
                <c:pt idx="24">
                  <c:v>1.3214464870606977</c:v>
                </c:pt>
                <c:pt idx="25">
                  <c:v>1.3182740662259562</c:v>
                </c:pt>
                <c:pt idx="26">
                  <c:v>1.3216692742809</c:v>
                </c:pt>
                <c:pt idx="27">
                  <c:v>1.3513652095885142</c:v>
                </c:pt>
                <c:pt idx="28">
                  <c:v>1.3163355338826832</c:v>
                </c:pt>
                <c:pt idx="29">
                  <c:v>1.4504848618314641</c:v>
                </c:pt>
                <c:pt idx="30">
                  <c:v>1.5756546312719839</c:v>
                </c:pt>
                <c:pt idx="31">
                  <c:v>1.5522734361330668</c:v>
                </c:pt>
                <c:pt idx="32">
                  <c:v>1.5745440741257226</c:v>
                </c:pt>
                <c:pt idx="33">
                  <c:v>1.6708899440552867</c:v>
                </c:pt>
                <c:pt idx="34">
                  <c:v>1.6927387273036858</c:v>
                </c:pt>
                <c:pt idx="35">
                  <c:v>1.6739090603719424</c:v>
                </c:pt>
                <c:pt idx="36">
                  <c:v>1.7374541953915903</c:v>
                </c:pt>
                <c:pt idx="37">
                  <c:v>1.7719682410859892</c:v>
                </c:pt>
                <c:pt idx="38">
                  <c:v>1.8154388654656957</c:v>
                </c:pt>
                <c:pt idx="39">
                  <c:v>1.8507683847117413</c:v>
                </c:pt>
                <c:pt idx="40">
                  <c:v>1.8962676846393052</c:v>
                </c:pt>
                <c:pt idx="41">
                  <c:v>1.9341985616268502</c:v>
                </c:pt>
                <c:pt idx="42">
                  <c:v>1.9872543281375148</c:v>
                </c:pt>
                <c:pt idx="43">
                  <c:v>1.9210671406588165</c:v>
                </c:pt>
                <c:pt idx="44">
                  <c:v>1.9960148880686523</c:v>
                </c:pt>
                <c:pt idx="45">
                  <c:v>1.9898812451689971</c:v>
                </c:pt>
                <c:pt idx="46">
                  <c:v>2.0691184424012983</c:v>
                </c:pt>
                <c:pt idx="47">
                  <c:v>2.0829098110200888</c:v>
                </c:pt>
                <c:pt idx="48">
                  <c:v>2.202060203731258</c:v>
                </c:pt>
                <c:pt idx="49">
                  <c:v>2.2158600318109527</c:v>
                </c:pt>
                <c:pt idx="50">
                  <c:v>2.186528855759625</c:v>
                </c:pt>
                <c:pt idx="51">
                  <c:v>2.2748122389036425</c:v>
                </c:pt>
                <c:pt idx="52">
                  <c:v>2.3887827839268532</c:v>
                </c:pt>
                <c:pt idx="53">
                  <c:v>2.4492699392125115</c:v>
                </c:pt>
              </c:numCache>
            </c:numRef>
          </c:val>
        </c:ser>
        <c:ser>
          <c:idx val="2"/>
          <c:order val="3"/>
          <c:tx>
            <c:strRef>
              <c:f>'[CerealYields_USDA-PSD.xlsx]Sheet1'!$AI$3</c:f>
              <c:strCache>
                <c:ptCount val="1"/>
                <c:pt idx="0">
                  <c:v>Sub-Saharan Africa</c:v>
                </c:pt>
              </c:strCache>
            </c:strRef>
          </c:tx>
          <c:marker>
            <c:symbol val="none"/>
          </c:marker>
          <c:cat>
            <c:numRef>
              <c:f>'[CerealYields_USDA-PSD.xlsx]Sheet1'!$AE$4:$AE$57</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'[CerealYields_USDA-PSD.xlsx]Sheet1'!$AI$4:$AI$57</c:f>
              <c:numCache>
                <c:formatCode>0.00</c:formatCode>
                <c:ptCount val="54"/>
                <c:pt idx="1">
                  <c:v>0.81976606650019723</c:v>
                </c:pt>
                <c:pt idx="2">
                  <c:v>0.79977714325510141</c:v>
                </c:pt>
                <c:pt idx="3">
                  <c:v>0.81632560047399871</c:v>
                </c:pt>
                <c:pt idx="4">
                  <c:v>0.79021920120435207</c:v>
                </c:pt>
                <c:pt idx="5">
                  <c:v>0.83772531689731378</c:v>
                </c:pt>
                <c:pt idx="6">
                  <c:v>0.77133858942497213</c:v>
                </c:pt>
                <c:pt idx="7">
                  <c:v>0.8819927575990345</c:v>
                </c:pt>
                <c:pt idx="8">
                  <c:v>0.81426357247499959</c:v>
                </c:pt>
                <c:pt idx="9">
                  <c:v>0.8172849678020857</c:v>
                </c:pt>
                <c:pt idx="10">
                  <c:v>0.83278542148626167</c:v>
                </c:pt>
                <c:pt idx="11">
                  <c:v>0.87837918839537266</c:v>
                </c:pt>
                <c:pt idx="12">
                  <c:v>0.89983502238981872</c:v>
                </c:pt>
                <c:pt idx="13">
                  <c:v>0.78299800775007122</c:v>
                </c:pt>
                <c:pt idx="14">
                  <c:v>0.94606460328181508</c:v>
                </c:pt>
                <c:pt idx="15">
                  <c:v>0.93860985250168727</c:v>
                </c:pt>
                <c:pt idx="16">
                  <c:v>0.87720314748705686</c:v>
                </c:pt>
                <c:pt idx="17">
                  <c:v>0.90979753827020504</c:v>
                </c:pt>
                <c:pt idx="18">
                  <c:v>0.89635289029839993</c:v>
                </c:pt>
                <c:pt idx="19">
                  <c:v>0.88224708691159182</c:v>
                </c:pt>
                <c:pt idx="20">
                  <c:v>0.94011017386813567</c:v>
                </c:pt>
                <c:pt idx="21">
                  <c:v>0.99288103610944345</c:v>
                </c:pt>
                <c:pt idx="22">
                  <c:v>0.90320499032049917</c:v>
                </c:pt>
                <c:pt idx="23">
                  <c:v>0.80838133400116863</c:v>
                </c:pt>
                <c:pt idx="24">
                  <c:v>0.7591841523094458</c:v>
                </c:pt>
                <c:pt idx="25">
                  <c:v>0.91962098285055482</c:v>
                </c:pt>
                <c:pt idx="26">
                  <c:v>0.94968890621700219</c:v>
                </c:pt>
                <c:pt idx="27">
                  <c:v>0.94714419930670291</c:v>
                </c:pt>
                <c:pt idx="28">
                  <c:v>0.97582753352571738</c:v>
                </c:pt>
                <c:pt idx="29">
                  <c:v>1.0826913279090948</c:v>
                </c:pt>
                <c:pt idx="30">
                  <c:v>1.0132966963552519</c:v>
                </c:pt>
                <c:pt idx="31">
                  <c:v>1.035631383472609</c:v>
                </c:pt>
                <c:pt idx="32">
                  <c:v>0.94199252991843896</c:v>
                </c:pt>
                <c:pt idx="33">
                  <c:v>0.99563785656246007</c:v>
                </c:pt>
                <c:pt idx="34">
                  <c:v>1.0690377469476766</c:v>
                </c:pt>
                <c:pt idx="35">
                  <c:v>0.92847842009603121</c:v>
                </c:pt>
                <c:pt idx="36">
                  <c:v>1.0394870327497856</c:v>
                </c:pt>
                <c:pt idx="37">
                  <c:v>1.0413810452172818</c:v>
                </c:pt>
                <c:pt idx="38">
                  <c:v>0.9382609590980463</c:v>
                </c:pt>
                <c:pt idx="39">
                  <c:v>1.0359686834175919</c:v>
                </c:pt>
                <c:pt idx="40">
                  <c:v>1.0702448259764512</c:v>
                </c:pt>
                <c:pt idx="41">
                  <c:v>1.0239195538803119</c:v>
                </c:pt>
                <c:pt idx="42">
                  <c:v>1.0643670162532932</c:v>
                </c:pt>
                <c:pt idx="43">
                  <c:v>1.0313464581225842</c:v>
                </c:pt>
                <c:pt idx="44">
                  <c:v>1.0840277862261101</c:v>
                </c:pt>
                <c:pt idx="45">
                  <c:v>1.1426522842639597</c:v>
                </c:pt>
                <c:pt idx="46">
                  <c:v>1.1329254065379395</c:v>
                </c:pt>
                <c:pt idx="47">
                  <c:v>1.1926224743658307</c:v>
                </c:pt>
                <c:pt idx="48">
                  <c:v>1.2208935703108579</c:v>
                </c:pt>
                <c:pt idx="49">
                  <c:v>1.279694008421578</c:v>
                </c:pt>
                <c:pt idx="50">
                  <c:v>1.2553152639087022</c:v>
                </c:pt>
                <c:pt idx="51">
                  <c:v>1.3349217383504506</c:v>
                </c:pt>
                <c:pt idx="52">
                  <c:v>1.2865463333913951</c:v>
                </c:pt>
                <c:pt idx="53">
                  <c:v>1.3612385710886781</c:v>
                </c:pt>
              </c:numCache>
            </c:numRef>
          </c:val>
        </c:ser>
        <c:dLbls/>
        <c:marker val="1"/>
        <c:axId val="163019008"/>
        <c:axId val="163024896"/>
      </c:lineChart>
      <c:catAx>
        <c:axId val="163019008"/>
        <c:scaling>
          <c:orientation val="minMax"/>
        </c:scaling>
        <c:axPos val="b"/>
        <c:numFmt formatCode="General" sourceLinked="1"/>
        <c:tickLblPos val="nextTo"/>
        <c:crossAx val="163024896"/>
        <c:crosses val="autoZero"/>
        <c:auto val="1"/>
        <c:lblAlgn val="ctr"/>
        <c:lblOffset val="100"/>
      </c:catAx>
      <c:valAx>
        <c:axId val="163024896"/>
        <c:scaling>
          <c:orientation val="minMax"/>
          <c:max val="3.5"/>
          <c:min val="0.5"/>
        </c:scaling>
        <c:axPos val="l"/>
        <c:majorGridlines/>
        <c:numFmt formatCode="#,##0.0" sourceLinked="0"/>
        <c:tickLblPos val="nextTo"/>
        <c:crossAx val="163019008"/>
        <c:crosses val="autoZero"/>
        <c:crossBetween val="between"/>
      </c:valAx>
    </c:plotArea>
    <c:legend>
      <c:legendPos val="r"/>
      <c:layout>
        <c:manualLayout>
          <c:xMode val="edge"/>
          <c:yMode val="edge"/>
          <c:x val="0.1220347280694413"/>
          <c:y val="7.3181957975072695E-2"/>
          <c:w val="0.28337291319374919"/>
          <c:h val="0.30293562522994344"/>
        </c:manualLayout>
      </c:layout>
      <c:spPr>
        <a:solidFill>
          <a:schemeClr val="bg1"/>
        </a:solidFill>
      </c:spPr>
      <c:txPr>
        <a:bodyPr/>
        <a:lstStyle/>
        <a:p>
          <a:pPr>
            <a:defRPr sz="1400"/>
          </a:pPr>
          <a:endParaRPr lang="en-US"/>
        </a:p>
      </c:txPr>
    </c:legend>
    <c:plotVisOnly val="1"/>
    <c:dispBlanksAs val="gap"/>
  </c:chart>
  <c:txPr>
    <a:bodyPr/>
    <a:lstStyle/>
    <a:p>
      <a:pPr>
        <a:defRPr sz="1200"/>
      </a:pPr>
      <a:endParaRPr lang="en-US"/>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800"/>
            </a:pPr>
            <a:r>
              <a:rPr lang="en-US" sz="1800"/>
              <a:t>US foreign</a:t>
            </a:r>
            <a:r>
              <a:rPr lang="en-US" sz="1800" baseline="0"/>
              <a:t> aid commitments </a:t>
            </a:r>
            <a:r>
              <a:rPr lang="en-US" sz="1800"/>
              <a:t>by sector, 1967-2011</a:t>
            </a:r>
            <a:r>
              <a:rPr lang="en-US" sz="1800" baseline="0"/>
              <a:t> </a:t>
            </a:r>
            <a:r>
              <a:rPr lang="en-US" sz="1800"/>
              <a:t> </a:t>
            </a:r>
            <a:br>
              <a:rPr lang="en-US" sz="1800"/>
            </a:br>
            <a:r>
              <a:rPr lang="en-US" sz="1800"/>
              <a:t>(ODA,</a:t>
            </a:r>
            <a:r>
              <a:rPr lang="en-US" sz="1800" baseline="0"/>
              <a:t> </a:t>
            </a:r>
            <a:r>
              <a:rPr lang="en-US" sz="1800"/>
              <a:t>millions of 2011 USD)</a:t>
            </a:r>
          </a:p>
        </c:rich>
      </c:tx>
      <c:layout>
        <c:manualLayout>
          <c:xMode val="edge"/>
          <c:yMode val="edge"/>
          <c:x val="0.1899163920299437"/>
          <c:y val="0"/>
        </c:manualLayout>
      </c:layout>
      <c:overlay val="1"/>
    </c:title>
    <c:plotArea>
      <c:layout>
        <c:manualLayout>
          <c:layoutTarget val="inner"/>
          <c:xMode val="edge"/>
          <c:yMode val="edge"/>
          <c:x val="0.12491899038935921"/>
          <c:y val="0.13588282396903775"/>
          <c:w val="0.75666857432294643"/>
          <c:h val="0.76858912763023268"/>
        </c:manualLayout>
      </c:layout>
      <c:lineChart>
        <c:grouping val="standard"/>
        <c:ser>
          <c:idx val="0"/>
          <c:order val="0"/>
          <c:tx>
            <c:strRef>
              <c:f>'[OECD-DAC_April2013.xlsx]OECD-DAC_April2013'!$B$3</c:f>
              <c:strCache>
                <c:ptCount val="1"/>
                <c:pt idx="0">
                  <c:v>Total (all sectors, left axis)</c:v>
                </c:pt>
              </c:strCache>
            </c:strRef>
          </c:tx>
          <c:marker>
            <c:symbol val="square"/>
            <c:size val="5"/>
          </c:marker>
          <c:cat>
            <c:numRef>
              <c:f>'[OECD-DAC_April2013.xlsx]OECD-DAC_April2013'!$C$2:$AW$2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'[OECD-DAC_April2013.xlsx]OECD-DAC_April2013'!$C$3:$AW$3</c:f>
              <c:numCache>
                <c:formatCode>General</c:formatCode>
                <c:ptCount val="47"/>
                <c:pt idx="2" formatCode="_(* #,##0_);_(* \(#,##0\);_(* &quot;-&quot;??_);_(@_)">
                  <c:v>8638.2800000000007</c:v>
                </c:pt>
                <c:pt idx="3" formatCode="_(* #,##0_);_(* \(#,##0\);_(* &quot;-&quot;??_);_(@_)">
                  <c:v>6741.1200000000008</c:v>
                </c:pt>
                <c:pt idx="4" formatCode="_(* #,##0_);_(* \(#,##0\);_(* &quot;-&quot;??_);_(@_)">
                  <c:v>8190.54</c:v>
                </c:pt>
                <c:pt idx="5" formatCode="_(* #,##0_);_(* \(#,##0\);_(* &quot;-&quot;??_);_(@_)">
                  <c:v>6624.1100000000006</c:v>
                </c:pt>
                <c:pt idx="6" formatCode="_(* #,##0_);_(* \(#,##0\);_(* &quot;-&quot;??_);_(@_)">
                  <c:v>15618.62</c:v>
                </c:pt>
                <c:pt idx="7" formatCode="_(* #,##0_);_(* \(#,##0\);_(* &quot;-&quot;??_);_(@_)">
                  <c:v>14321.01</c:v>
                </c:pt>
                <c:pt idx="8" formatCode="_(* #,##0_);_(* \(#,##0\);_(* &quot;-&quot;??_);_(@_)">
                  <c:v>12554.3</c:v>
                </c:pt>
                <c:pt idx="9" formatCode="_(* #,##0_);_(* \(#,##0\);_(* &quot;-&quot;??_);_(@_)">
                  <c:v>10791.39</c:v>
                </c:pt>
                <c:pt idx="10" formatCode="_(* #,##0_);_(* \(#,##0\);_(* &quot;-&quot;??_);_(@_)">
                  <c:v>12712.83</c:v>
                </c:pt>
                <c:pt idx="11" formatCode="_(* #,##0_);_(* \(#,##0\);_(* &quot;-&quot;??_);_(@_)">
                  <c:v>17655.29</c:v>
                </c:pt>
                <c:pt idx="12" formatCode="_(* #,##0_);_(* \(#,##0\);_(* &quot;-&quot;??_);_(@_)">
                  <c:v>12884.81</c:v>
                </c:pt>
                <c:pt idx="13" formatCode="_(* #,##0_);_(* \(#,##0\);_(* &quot;-&quot;??_);_(@_)">
                  <c:v>13346.849999999999</c:v>
                </c:pt>
                <c:pt idx="14" formatCode="_(* #,##0_);_(* \(#,##0\);_(* &quot;-&quot;??_);_(@_)">
                  <c:v>13432.59</c:v>
                </c:pt>
                <c:pt idx="15" formatCode="_(* #,##0_);_(* \(#,##0\);_(* &quot;-&quot;??_);_(@_)">
                  <c:v>12766.93</c:v>
                </c:pt>
                <c:pt idx="16" formatCode="_(* #,##0_);_(* \(#,##0\);_(* &quot;-&quot;??_);_(@_)">
                  <c:v>11146.25</c:v>
                </c:pt>
                <c:pt idx="17" formatCode="_(* #,##0_);_(* \(#,##0\);_(* &quot;-&quot;??_);_(@_)">
                  <c:v>12485.01</c:v>
                </c:pt>
                <c:pt idx="18" formatCode="_(* #,##0_);_(* \(#,##0\);_(* &quot;-&quot;??_);_(@_)">
                  <c:v>13754.62</c:v>
                </c:pt>
                <c:pt idx="19" formatCode="_(* #,##0_);_(* \(#,##0\);_(* &quot;-&quot;??_);_(@_)">
                  <c:v>15446.88</c:v>
                </c:pt>
                <c:pt idx="20" formatCode="_(* #,##0_);_(* \(#,##0\);_(* &quot;-&quot;??_);_(@_)">
                  <c:v>16858.3</c:v>
                </c:pt>
                <c:pt idx="21" formatCode="_(* #,##0_);_(* \(#,##0\);_(* &quot;-&quot;??_);_(@_)">
                  <c:v>15753.220000000001</c:v>
                </c:pt>
                <c:pt idx="22" formatCode="_(* #,##0_);_(* \(#,##0\);_(* &quot;-&quot;??_);_(@_)">
                  <c:v>12974.09</c:v>
                </c:pt>
                <c:pt idx="23" formatCode="_(* #,##0_);_(* \(#,##0\);_(* &quot;-&quot;??_);_(@_)">
                  <c:v>13416.220000000001</c:v>
                </c:pt>
                <c:pt idx="24" formatCode="_(* #,##0_);_(* \(#,##0\);_(* &quot;-&quot;??_);_(@_)">
                  <c:v>12833.98</c:v>
                </c:pt>
                <c:pt idx="25" formatCode="_(* #,##0_);_(* \(#,##0\);_(* &quot;-&quot;??_);_(@_)">
                  <c:v>32101.82</c:v>
                </c:pt>
                <c:pt idx="26" formatCode="_(* #,##0_);_(* \(#,##0\);_(* &quot;-&quot;??_);_(@_)">
                  <c:v>24535.16</c:v>
                </c:pt>
                <c:pt idx="27" formatCode="_(* #,##0_);_(* \(#,##0\);_(* &quot;-&quot;??_);_(@_)">
                  <c:v>13105.67</c:v>
                </c:pt>
                <c:pt idx="28" formatCode="_(* #,##0_);_(* \(#,##0\);_(* &quot;-&quot;??_);_(@_)">
                  <c:v>13794.15</c:v>
                </c:pt>
                <c:pt idx="29" formatCode="_(* #,##0_);_(* \(#,##0\);_(* &quot;-&quot;??_);_(@_)">
                  <c:v>11224.369999999999</c:v>
                </c:pt>
                <c:pt idx="30" formatCode="_(* #,##0_);_(* \(#,##0\);_(* &quot;-&quot;??_);_(@_)">
                  <c:v>10694.88</c:v>
                </c:pt>
                <c:pt idx="31" formatCode="_(* #,##0_);_(* \(#,##0\);_(* &quot;-&quot;??_);_(@_)">
                  <c:v>8393.69</c:v>
                </c:pt>
                <c:pt idx="32" formatCode="_(* #,##0_);_(* \(#,##0\);_(* &quot;-&quot;??_);_(@_)">
                  <c:v>8376.3599999999988</c:v>
                </c:pt>
                <c:pt idx="33" formatCode="_(* #,##0_);_(* \(#,##0\);_(* &quot;-&quot;??_);_(@_)">
                  <c:v>9349.58</c:v>
                </c:pt>
                <c:pt idx="34" formatCode="_(* #,##0_);_(* \(#,##0\);_(* &quot;-&quot;??_);_(@_)">
                  <c:v>13235.29</c:v>
                </c:pt>
                <c:pt idx="35" formatCode="_(* #,##0_);_(* \(#,##0\);_(* &quot;-&quot;??_);_(@_)">
                  <c:v>12814.859999999999</c:v>
                </c:pt>
                <c:pt idx="36" formatCode="_(* #,##0_);_(* \(#,##0\);_(* &quot;-&quot;??_);_(@_)">
                  <c:v>11994.05</c:v>
                </c:pt>
                <c:pt idx="37" formatCode="_(* #,##0_);_(* \(#,##0\);_(* &quot;-&quot;??_);_(@_)">
                  <c:v>14908.82</c:v>
                </c:pt>
                <c:pt idx="38" formatCode="_(* #,##0_);_(* \(#,##0\);_(* &quot;-&quot;??_);_(@_)">
                  <c:v>25211.35</c:v>
                </c:pt>
                <c:pt idx="39" formatCode="_(* #,##0_);_(* \(#,##0\);_(* &quot;-&quot;??_);_(@_)">
                  <c:v>27548.21</c:v>
                </c:pt>
                <c:pt idx="40" formatCode="_(* #,##0_);_(* \(#,##0\);_(* &quot;-&quot;??_);_(@_)">
                  <c:v>31459.41</c:v>
                </c:pt>
                <c:pt idx="41" formatCode="_(* #,##0_);_(* \(#,##0\);_(* &quot;-&quot;??_);_(@_)">
                  <c:v>26675.86</c:v>
                </c:pt>
                <c:pt idx="42" formatCode="_(* #,##0_);_(* \(#,##0\);_(* &quot;-&quot;??_);_(@_)">
                  <c:v>26384.51</c:v>
                </c:pt>
                <c:pt idx="43" formatCode="_(* #,##0_);_(* \(#,##0\);_(* &quot;-&quot;??_);_(@_)">
                  <c:v>32642.23</c:v>
                </c:pt>
                <c:pt idx="44" formatCode="_(* #,##0_);_(* \(#,##0\);_(* &quot;-&quot;??_);_(@_)">
                  <c:v>30787.85</c:v>
                </c:pt>
                <c:pt idx="45" formatCode="_(* #,##0_);_(* \(#,##0\);_(* &quot;-&quot;??_);_(@_)">
                  <c:v>34094.03</c:v>
                </c:pt>
                <c:pt idx="46" formatCode="_(* #,##0_);_(* \(#,##0\);_(* &quot;-&quot;??_);_(@_)">
                  <c:v>29781.66</c:v>
                </c:pt>
              </c:numCache>
            </c:numRef>
          </c:val>
        </c:ser>
        <c:dLbls/>
        <c:marker val="1"/>
        <c:axId val="166451072"/>
        <c:axId val="166452608"/>
      </c:lineChart>
      <c:lineChart>
        <c:grouping val="standard"/>
        <c:ser>
          <c:idx val="1"/>
          <c:order val="1"/>
          <c:tx>
            <c:strRef>
              <c:f>'[OECD-DAC_April2013.xlsx]OECD-DAC_April2013'!$B$4</c:f>
              <c:strCache>
                <c:ptCount val="1"/>
                <c:pt idx="0">
                  <c:v>Health (includes nutrition)</c:v>
                </c:pt>
              </c:strCache>
            </c:strRef>
          </c:tx>
          <c:marker>
            <c:symbol val="x"/>
            <c:size val="5"/>
          </c:marker>
          <c:cat>
            <c:numRef>
              <c:f>'[OECD-DAC_April2013.xlsx]OECD-DAC_April2013'!$C$2:$AW$2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'[OECD-DAC_April2013.xlsx]OECD-DAC_April2013'!$C$4:$AW$4</c:f>
              <c:numCache>
                <c:formatCode>General</c:formatCode>
                <c:ptCount val="47"/>
                <c:pt idx="6" formatCode="_(* #,##0_);_(* \(#,##0\);_(* &quot;-&quot;??_);_(@_)">
                  <c:v>190.9</c:v>
                </c:pt>
                <c:pt idx="7" formatCode="_(* #,##0_);_(* \(#,##0\);_(* &quot;-&quot;??_);_(@_)">
                  <c:v>63.839999999999996</c:v>
                </c:pt>
                <c:pt idx="8" formatCode="_(* #,##0_);_(* \(#,##0\);_(* &quot;-&quot;??_);_(@_)">
                  <c:v>689.54</c:v>
                </c:pt>
                <c:pt idx="10" formatCode="_(* #,##0_);_(* \(#,##0\);_(* &quot;-&quot;??_);_(@_)">
                  <c:v>641.73</c:v>
                </c:pt>
                <c:pt idx="11" formatCode="_(* #,##0_);_(* \(#,##0\);_(* &quot;-&quot;??_);_(@_)">
                  <c:v>533.84999999999991</c:v>
                </c:pt>
                <c:pt idx="13" formatCode="_(* #,##0_);_(* \(#,##0\);_(* &quot;-&quot;??_);_(@_)">
                  <c:v>824.93999999999994</c:v>
                </c:pt>
                <c:pt idx="14" formatCode="_(* #,##0_);_(* \(#,##0\);_(* &quot;-&quot;??_);_(@_)">
                  <c:v>810.28000000000009</c:v>
                </c:pt>
                <c:pt idx="15" formatCode="_(* #,##0_);_(* \(#,##0\);_(* &quot;-&quot;??_);_(@_)">
                  <c:v>1020.57</c:v>
                </c:pt>
                <c:pt idx="16" formatCode="_(* #,##0_);_(* \(#,##0\);_(* &quot;-&quot;??_);_(@_)">
                  <c:v>937.03</c:v>
                </c:pt>
                <c:pt idx="17" formatCode="_(* #,##0_);_(* \(#,##0\);_(* &quot;-&quot;??_);_(@_)">
                  <c:v>836.31</c:v>
                </c:pt>
                <c:pt idx="18" formatCode="_(* #,##0_);_(* \(#,##0\);_(* &quot;-&quot;??_);_(@_)">
                  <c:v>1012.25</c:v>
                </c:pt>
                <c:pt idx="19" formatCode="_(* #,##0_);_(* \(#,##0\);_(* &quot;-&quot;??_);_(@_)">
                  <c:v>673.2700000000001</c:v>
                </c:pt>
                <c:pt idx="20" formatCode="_(* #,##0_);_(* \(#,##0\);_(* &quot;-&quot;??_);_(@_)">
                  <c:v>1157.6899999999998</c:v>
                </c:pt>
                <c:pt idx="21" formatCode="_(* #,##0_);_(* \(#,##0\);_(* &quot;-&quot;??_);_(@_)">
                  <c:v>1097.01</c:v>
                </c:pt>
                <c:pt idx="22" formatCode="_(* #,##0_);_(* \(#,##0\);_(* &quot;-&quot;??_);_(@_)">
                  <c:v>707.75</c:v>
                </c:pt>
                <c:pt idx="23" formatCode="_(* #,##0_);_(* \(#,##0\);_(* &quot;-&quot;??_);_(@_)">
                  <c:v>700.09</c:v>
                </c:pt>
                <c:pt idx="24" formatCode="_(* #,##0_);_(* \(#,##0\);_(* &quot;-&quot;??_);_(@_)">
                  <c:v>758.64</c:v>
                </c:pt>
                <c:pt idx="25" formatCode="_(* #,##0_);_(* \(#,##0\);_(* &quot;-&quot;??_);_(@_)">
                  <c:v>649.82999999999993</c:v>
                </c:pt>
                <c:pt idx="26" formatCode="_(* #,##0_);_(* \(#,##0\);_(* &quot;-&quot;??_);_(@_)">
                  <c:v>627.58000000000004</c:v>
                </c:pt>
                <c:pt idx="27" formatCode="_(* #,##0_);_(* \(#,##0\);_(* &quot;-&quot;??_);_(@_)">
                  <c:v>583.69000000000005</c:v>
                </c:pt>
                <c:pt idx="28" formatCode="_(* #,##0_);_(* \(#,##0\);_(* &quot;-&quot;??_);_(@_)">
                  <c:v>537.34999999999991</c:v>
                </c:pt>
                <c:pt idx="29" formatCode="_(* #,##0_);_(* \(#,##0\);_(* &quot;-&quot;??_);_(@_)">
                  <c:v>750.93</c:v>
                </c:pt>
                <c:pt idx="30" formatCode="_(* #,##0_);_(* \(#,##0\);_(* &quot;-&quot;??_);_(@_)">
                  <c:v>755.91</c:v>
                </c:pt>
                <c:pt idx="31" formatCode="_(* #,##0_);_(* \(#,##0\);_(* &quot;-&quot;??_);_(@_)">
                  <c:v>573.41999999999996</c:v>
                </c:pt>
                <c:pt idx="32" formatCode="_(* #,##0_);_(* \(#,##0\);_(* &quot;-&quot;??_);_(@_)">
                  <c:v>390.3</c:v>
                </c:pt>
                <c:pt idx="33" formatCode="_(* #,##0_);_(* \(#,##0\);_(* &quot;-&quot;??_);_(@_)">
                  <c:v>397.28999999999996</c:v>
                </c:pt>
                <c:pt idx="34" formatCode="_(* #,##0_);_(* \(#,##0\);_(* &quot;-&quot;??_);_(@_)">
                  <c:v>549.9</c:v>
                </c:pt>
                <c:pt idx="35" formatCode="_(* #,##0_);_(* \(#,##0\);_(* &quot;-&quot;??_);_(@_)">
                  <c:v>463.75</c:v>
                </c:pt>
                <c:pt idx="36" formatCode="_(* #,##0_);_(* \(#,##0\);_(* &quot;-&quot;??_);_(@_)">
                  <c:v>525.32999999999993</c:v>
                </c:pt>
                <c:pt idx="37" formatCode="_(* #,##0_);_(* \(#,##0\);_(* &quot;-&quot;??_);_(@_)">
                  <c:v>833.52</c:v>
                </c:pt>
                <c:pt idx="38" formatCode="_(* #,##0_);_(* \(#,##0\);_(* &quot;-&quot;??_);_(@_)">
                  <c:v>841.09</c:v>
                </c:pt>
                <c:pt idx="39" formatCode="_(* #,##0_);_(* \(#,##0\);_(* &quot;-&quot;??_);_(@_)">
                  <c:v>1202.3</c:v>
                </c:pt>
                <c:pt idx="40" formatCode="_(* #,##0_);_(* \(#,##0\);_(* &quot;-&quot;??_);_(@_)">
                  <c:v>1263.1099999999999</c:v>
                </c:pt>
                <c:pt idx="41" formatCode="_(* #,##0_);_(* \(#,##0\);_(* &quot;-&quot;??_);_(@_)">
                  <c:v>1481.62</c:v>
                </c:pt>
                <c:pt idx="42" formatCode="_(* #,##0_);_(* \(#,##0\);_(* &quot;-&quot;??_);_(@_)">
                  <c:v>1211.24</c:v>
                </c:pt>
                <c:pt idx="43" formatCode="_(* #,##0_);_(* \(#,##0\);_(* &quot;-&quot;??_);_(@_)">
                  <c:v>1295.1699999999998</c:v>
                </c:pt>
                <c:pt idx="44" formatCode="_(* #,##0_);_(* \(#,##0\);_(* &quot;-&quot;??_);_(@_)">
                  <c:v>1134.28</c:v>
                </c:pt>
                <c:pt idx="45" formatCode="_(* #,##0_);_(* \(#,##0\);_(* &quot;-&quot;??_);_(@_)">
                  <c:v>1509.95</c:v>
                </c:pt>
                <c:pt idx="46" formatCode="_(* #,##0_);_(* \(#,##0\);_(* &quot;-&quot;??_);_(@_)">
                  <c:v>1715.55</c:v>
                </c:pt>
              </c:numCache>
            </c:numRef>
          </c:val>
        </c:ser>
        <c:ser>
          <c:idx val="2"/>
          <c:order val="2"/>
          <c:tx>
            <c:strRef>
              <c:f>'[OECD-DAC_April2013.xlsx]OECD-DAC_April2013'!$B$5</c:f>
              <c:strCache>
                <c:ptCount val="1"/>
                <c:pt idx="0">
                  <c:v>Agriculture (incl. forestry, fishing)</c:v>
                </c:pt>
              </c:strCache>
            </c:strRef>
          </c:tx>
          <c:marker>
            <c:symbol val="circle"/>
            <c:size val="5"/>
          </c:marker>
          <c:cat>
            <c:numRef>
              <c:f>'[OECD-DAC_April2013.xlsx]OECD-DAC_April2013'!$C$2:$AW$2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'[OECD-DAC_April2013.xlsx]OECD-DAC_April2013'!$C$5:$AW$5</c:f>
              <c:numCache>
                <c:formatCode>General</c:formatCode>
                <c:ptCount val="47"/>
                <c:pt idx="2" formatCode="_(* #,##0_);_(* \(#,##0\);_(* &quot;-&quot;??_);_(@_)">
                  <c:v>552.98</c:v>
                </c:pt>
                <c:pt idx="3" formatCode="_(* #,##0_);_(* \(#,##0\);_(* &quot;-&quot;??_);_(@_)">
                  <c:v>762.17000000000007</c:v>
                </c:pt>
                <c:pt idx="4" formatCode="_(* #,##0_);_(* \(#,##0\);_(* &quot;-&quot;??_);_(@_)">
                  <c:v>166.85000000000002</c:v>
                </c:pt>
                <c:pt idx="5" formatCode="_(* #,##0_);_(* \(#,##0\);_(* &quot;-&quot;??_);_(@_)">
                  <c:v>386.90999999999997</c:v>
                </c:pt>
                <c:pt idx="6" formatCode="_(* #,##0_);_(* \(#,##0\);_(* &quot;-&quot;??_);_(@_)">
                  <c:v>386.25</c:v>
                </c:pt>
                <c:pt idx="7" formatCode="_(* #,##0_);_(* \(#,##0\);_(* &quot;-&quot;??_);_(@_)">
                  <c:v>242.6</c:v>
                </c:pt>
                <c:pt idx="8" formatCode="_(* #,##0_);_(* \(#,##0\);_(* &quot;-&quot;??_);_(@_)">
                  <c:v>762.13</c:v>
                </c:pt>
                <c:pt idx="10" formatCode="_(* #,##0_);_(* \(#,##0\);_(* &quot;-&quot;??_);_(@_)">
                  <c:v>1421.95</c:v>
                </c:pt>
                <c:pt idx="11" formatCode="_(* #,##0_);_(* \(#,##0\);_(* &quot;-&quot;??_);_(@_)">
                  <c:v>1061.76</c:v>
                </c:pt>
                <c:pt idx="13" formatCode="_(* #,##0_);_(* \(#,##0\);_(* &quot;-&quot;??_);_(@_)">
                  <c:v>1867.34</c:v>
                </c:pt>
                <c:pt idx="14" formatCode="_(* #,##0_);_(* \(#,##0\);_(* &quot;-&quot;??_);_(@_)">
                  <c:v>1972.09</c:v>
                </c:pt>
                <c:pt idx="15" formatCode="_(* #,##0_);_(* \(#,##0\);_(* &quot;-&quot;??_);_(@_)">
                  <c:v>2562.2399999999998</c:v>
                </c:pt>
                <c:pt idx="16" formatCode="_(* #,##0_);_(* \(#,##0\);_(* &quot;-&quot;??_);_(@_)">
                  <c:v>1654.62</c:v>
                </c:pt>
                <c:pt idx="17" formatCode="_(* #,##0_);_(* \(#,##0\);_(* &quot;-&quot;??_);_(@_)">
                  <c:v>1745.04</c:v>
                </c:pt>
                <c:pt idx="18" formatCode="_(* #,##0_);_(* \(#,##0\);_(* &quot;-&quot;??_);_(@_)">
                  <c:v>1979.91</c:v>
                </c:pt>
                <c:pt idx="19" formatCode="_(* #,##0_);_(* \(#,##0\);_(* &quot;-&quot;??_);_(@_)">
                  <c:v>1362.77</c:v>
                </c:pt>
                <c:pt idx="20" formatCode="_(* #,##0_);_(* \(#,##0\);_(* &quot;-&quot;??_);_(@_)">
                  <c:v>1908.1899999999998</c:v>
                </c:pt>
                <c:pt idx="21" formatCode="_(* #,##0_);_(* \(#,##0\);_(* &quot;-&quot;??_);_(@_)">
                  <c:v>1743.6699999999998</c:v>
                </c:pt>
                <c:pt idx="22" formatCode="_(* #,##0_);_(* \(#,##0\);_(* &quot;-&quot;??_);_(@_)">
                  <c:v>1152.51</c:v>
                </c:pt>
                <c:pt idx="23" formatCode="_(* #,##0_);_(* \(#,##0\);_(* &quot;-&quot;??_);_(@_)">
                  <c:v>1430.7</c:v>
                </c:pt>
                <c:pt idx="24" formatCode="_(* #,##0_);_(* \(#,##0\);_(* &quot;-&quot;??_);_(@_)">
                  <c:v>1061.78</c:v>
                </c:pt>
                <c:pt idx="25" formatCode="_(* #,##0_);_(* \(#,##0\);_(* &quot;-&quot;??_);_(@_)">
                  <c:v>739.4</c:v>
                </c:pt>
                <c:pt idx="26" formatCode="_(* #,##0_);_(* \(#,##0\);_(* &quot;-&quot;??_);_(@_)">
                  <c:v>712.82999999999993</c:v>
                </c:pt>
                <c:pt idx="27" formatCode="_(* #,##0_);_(* \(#,##0\);_(* &quot;-&quot;??_);_(@_)">
                  <c:v>662.98</c:v>
                </c:pt>
                <c:pt idx="28" formatCode="_(* #,##0_);_(* \(#,##0\);_(* &quot;-&quot;??_);_(@_)">
                  <c:v>610.32999999999993</c:v>
                </c:pt>
                <c:pt idx="29" formatCode="_(* #,##0_);_(* \(#,##0\);_(* &quot;-&quot;??_);_(@_)">
                  <c:v>635.26</c:v>
                </c:pt>
                <c:pt idx="30" formatCode="_(* #,##0_);_(* \(#,##0\);_(* &quot;-&quot;??_);_(@_)">
                  <c:v>642.6</c:v>
                </c:pt>
                <c:pt idx="31" formatCode="_(* #,##0_);_(* \(#,##0\);_(* &quot;-&quot;??_);_(@_)">
                  <c:v>486.65000000000003</c:v>
                </c:pt>
                <c:pt idx="32" formatCode="_(* #,##0_);_(* \(#,##0\);_(* &quot;-&quot;??_);_(@_)">
                  <c:v>395.40999999999997</c:v>
                </c:pt>
                <c:pt idx="33" formatCode="_(* #,##0_);_(* \(#,##0\);_(* &quot;-&quot;??_);_(@_)">
                  <c:v>385.9</c:v>
                </c:pt>
                <c:pt idx="34" formatCode="_(* #,##0_);_(* \(#,##0\);_(* &quot;-&quot;??_);_(@_)">
                  <c:v>308.5</c:v>
                </c:pt>
                <c:pt idx="35" formatCode="_(* #,##0_);_(* \(#,##0\);_(* &quot;-&quot;??_);_(@_)">
                  <c:v>516.88</c:v>
                </c:pt>
                <c:pt idx="36" formatCode="_(* #,##0_);_(* \(#,##0\);_(* &quot;-&quot;??_);_(@_)">
                  <c:v>442.38</c:v>
                </c:pt>
                <c:pt idx="37" formatCode="_(* #,##0_);_(* \(#,##0\);_(* &quot;-&quot;??_);_(@_)">
                  <c:v>488.8</c:v>
                </c:pt>
                <c:pt idx="38" formatCode="_(* #,##0_);_(* \(#,##0\);_(* &quot;-&quot;??_);_(@_)">
                  <c:v>239.59</c:v>
                </c:pt>
                <c:pt idx="39" formatCode="_(* #,##0_);_(* \(#,##0\);_(* &quot;-&quot;??_);_(@_)">
                  <c:v>572.16</c:v>
                </c:pt>
                <c:pt idx="40" formatCode="_(* #,##0_);_(* \(#,##0\);_(* &quot;-&quot;??_);_(@_)">
                  <c:v>859.51</c:v>
                </c:pt>
                <c:pt idx="41" formatCode="_(* #,##0_);_(* \(#,##0\);_(* &quot;-&quot;??_);_(@_)">
                  <c:v>685.62</c:v>
                </c:pt>
                <c:pt idx="42" formatCode="_(* #,##0_);_(* \(#,##0\);_(* &quot;-&quot;??_);_(@_)">
                  <c:v>1305.08</c:v>
                </c:pt>
                <c:pt idx="43" formatCode="_(* #,##0_);_(* \(#,##0\);_(* &quot;-&quot;??_);_(@_)">
                  <c:v>1676.9</c:v>
                </c:pt>
                <c:pt idx="44" formatCode="_(* #,##0_);_(* \(#,##0\);_(* &quot;-&quot;??_);_(@_)">
                  <c:v>1539.76</c:v>
                </c:pt>
                <c:pt idx="45" formatCode="_(* #,##0_);_(* \(#,##0\);_(* &quot;-&quot;??_);_(@_)">
                  <c:v>2128.0500000000002</c:v>
                </c:pt>
                <c:pt idx="46" formatCode="_(* #,##0_);_(* \(#,##0\);_(* &quot;-&quot;??_);_(@_)">
                  <c:v>1533.84</c:v>
                </c:pt>
              </c:numCache>
            </c:numRef>
          </c:val>
        </c:ser>
        <c:dLbls/>
        <c:marker val="1"/>
        <c:axId val="167121280"/>
        <c:axId val="166459264"/>
      </c:lineChart>
      <c:catAx>
        <c:axId val="166451072"/>
        <c:scaling>
          <c:orientation val="minMax"/>
        </c:scaling>
        <c:axPos val="b"/>
        <c:numFmt formatCode="General" sourceLinked="1"/>
        <c:minorTickMark val="out"/>
        <c:tickLblPos val="nextTo"/>
        <c:txPr>
          <a:bodyPr rot="-2700000"/>
          <a:lstStyle/>
          <a:p>
            <a:pPr>
              <a:defRPr/>
            </a:pPr>
            <a:endParaRPr lang="en-US"/>
          </a:p>
        </c:txPr>
        <c:crossAx val="166452608"/>
        <c:crosses val="autoZero"/>
        <c:auto val="1"/>
        <c:lblAlgn val="ctr"/>
        <c:lblOffset val="0"/>
        <c:tickLblSkip val="5"/>
      </c:catAx>
      <c:valAx>
        <c:axId val="166452608"/>
        <c:scaling>
          <c:orientation val="minMax"/>
          <c:max val="35000"/>
        </c:scaling>
        <c:axPos val="l"/>
        <c:majorGridlines/>
        <c:title>
          <c:tx>
            <c:rich>
              <a:bodyPr rot="0" vert="horz"/>
              <a:lstStyle/>
              <a:p>
                <a:pPr algn="l">
                  <a:defRPr sz="1400" b="0"/>
                </a:pPr>
                <a:r>
                  <a:rPr lang="en-US" sz="1400" b="0"/>
                  <a:t>Total </a:t>
                </a:r>
                <a:br>
                  <a:rPr lang="en-US" sz="1400" b="0"/>
                </a:br>
                <a:r>
                  <a:rPr lang="en-US" sz="1400" b="0"/>
                  <a:t>(all sectors)</a:t>
                </a:r>
              </a:p>
            </c:rich>
          </c:tx>
          <c:layout>
            <c:manualLayout>
              <c:xMode val="edge"/>
              <c:yMode val="edge"/>
              <c:x val="1.1695906432748536E-2"/>
              <c:y val="0.10824235953556652"/>
            </c:manualLayout>
          </c:layout>
          <c:spPr>
            <a:solidFill>
              <a:schemeClr val="bg1"/>
            </a:solidFill>
          </c:spPr>
        </c:title>
        <c:numFmt formatCode="General" sourceLinked="1"/>
        <c:tickLblPos val="nextTo"/>
        <c:crossAx val="166451072"/>
        <c:crosses val="autoZero"/>
        <c:crossBetween val="midCat"/>
        <c:dispUnits>
          <c:builtInUnit val="thousands"/>
        </c:dispUnits>
      </c:valAx>
      <c:valAx>
        <c:axId val="166459264"/>
        <c:scaling>
          <c:orientation val="minMax"/>
          <c:max val="3500"/>
        </c:scaling>
        <c:axPos val="r"/>
        <c:title>
          <c:tx>
            <c:rich>
              <a:bodyPr rot="0" vert="horz"/>
              <a:lstStyle/>
              <a:p>
                <a:pPr>
                  <a:defRPr sz="1400"/>
                </a:pPr>
                <a:r>
                  <a:rPr lang="en-US" sz="1400"/>
                  <a:t>Health and</a:t>
                </a:r>
                <a:r>
                  <a:rPr lang="en-US" sz="1400" baseline="0"/>
                  <a:t> agriculture</a:t>
                </a:r>
                <a:endParaRPr lang="en-US" sz="1400"/>
              </a:p>
            </c:rich>
          </c:tx>
          <c:layout>
            <c:manualLayout>
              <c:xMode val="edge"/>
              <c:yMode val="edge"/>
              <c:x val="0.87703418651615905"/>
              <c:y val="0.11106721829262865"/>
            </c:manualLayout>
          </c:layout>
          <c:spPr>
            <a:solidFill>
              <a:schemeClr val="bg1"/>
            </a:solidFill>
          </c:spPr>
        </c:title>
        <c:numFmt formatCode="#,##0.0" sourceLinked="0"/>
        <c:tickLblPos val="nextTo"/>
        <c:txPr>
          <a:bodyPr/>
          <a:lstStyle/>
          <a:p>
            <a:pPr>
              <a:defRPr b="1"/>
            </a:pPr>
            <a:endParaRPr lang="en-US"/>
          </a:p>
        </c:txPr>
        <c:crossAx val="167121280"/>
        <c:crosses val="max"/>
        <c:crossBetween val="between"/>
        <c:dispUnits>
          <c:builtInUnit val="thousands"/>
        </c:dispUnits>
      </c:valAx>
      <c:catAx>
        <c:axId val="167121280"/>
        <c:scaling>
          <c:orientation val="minMax"/>
        </c:scaling>
        <c:delete val="1"/>
        <c:axPos val="b"/>
        <c:numFmt formatCode="General" sourceLinked="1"/>
        <c:tickLblPos val="none"/>
        <c:crossAx val="166459264"/>
        <c:crosses val="autoZero"/>
        <c:auto val="1"/>
        <c:lblAlgn val="ctr"/>
        <c:lblOffset val="100"/>
      </c:catAx>
    </c:plotArea>
    <c:legend>
      <c:legendPos val="r"/>
      <c:legendEntry>
        <c:idx val="1"/>
        <c:txPr>
          <a:bodyPr/>
          <a:lstStyle/>
          <a:p>
            <a:pPr>
              <a:defRPr sz="1400" b="1"/>
            </a:pPr>
            <a:endParaRPr lang="en-US"/>
          </a:p>
        </c:txPr>
      </c:legendEntry>
      <c:legendEntry>
        <c:idx val="2"/>
        <c:txPr>
          <a:bodyPr/>
          <a:lstStyle/>
          <a:p>
            <a:pPr>
              <a:defRPr sz="1400" b="1"/>
            </a:pPr>
            <a:endParaRPr lang="en-US"/>
          </a:p>
        </c:txPr>
      </c:legendEntry>
      <c:layout>
        <c:manualLayout>
          <c:xMode val="edge"/>
          <c:yMode val="edge"/>
          <c:x val="0.13270157019846204"/>
          <c:y val="0.15667267227189818"/>
          <c:w val="0.38316368348693258"/>
          <c:h val="0.17089683704791142"/>
        </c:manualLayout>
      </c:layout>
      <c:spPr>
        <a:solidFill>
          <a:schemeClr val="bg1"/>
        </a:solidFill>
      </c:spPr>
      <c:txPr>
        <a:bodyPr/>
        <a:lstStyle/>
        <a:p>
          <a:pPr>
            <a:defRPr sz="1400"/>
          </a:pPr>
          <a:endParaRPr lang="en-US"/>
        </a:p>
      </c:txPr>
    </c:legend>
    <c:plotVisOnly val="1"/>
    <c:dispBlanksAs val="gap"/>
  </c:chart>
  <c:txPr>
    <a:bodyPr/>
    <a:lstStyle/>
    <a:p>
      <a:pPr>
        <a:defRPr sz="1200"/>
      </a:pPr>
      <a:endParaRPr lang="en-US"/>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800"/>
            </a:pPr>
            <a:r>
              <a:rPr lang="en-US" sz="1800"/>
              <a:t>All DAC</a:t>
            </a:r>
            <a:r>
              <a:rPr lang="en-US" sz="1800" baseline="0"/>
              <a:t> donors'</a:t>
            </a:r>
            <a:r>
              <a:rPr lang="en-US" sz="1800"/>
              <a:t> foreign</a:t>
            </a:r>
            <a:r>
              <a:rPr lang="en-US" sz="1800" baseline="0"/>
              <a:t> aid commitments </a:t>
            </a:r>
            <a:r>
              <a:rPr lang="en-US" sz="1800"/>
              <a:t>by sector, 1967-2011</a:t>
            </a:r>
            <a:r>
              <a:rPr lang="en-US" sz="1800" baseline="0"/>
              <a:t> </a:t>
            </a:r>
            <a:r>
              <a:rPr lang="en-US" sz="1800"/>
              <a:t> </a:t>
            </a:r>
            <a:br>
              <a:rPr lang="en-US" sz="1800"/>
            </a:br>
            <a:r>
              <a:rPr lang="en-US" sz="1800"/>
              <a:t>(ODA,</a:t>
            </a:r>
            <a:r>
              <a:rPr lang="en-US" sz="1800" baseline="0"/>
              <a:t> </a:t>
            </a:r>
            <a:r>
              <a:rPr lang="en-US" sz="1800"/>
              <a:t>millions of 2011 USD)</a:t>
            </a:r>
          </a:p>
        </c:rich>
      </c:tx>
      <c:layout>
        <c:manualLayout>
          <c:xMode val="edge"/>
          <c:yMode val="edge"/>
          <c:x val="8.2982390359099878E-2"/>
          <c:y val="0"/>
        </c:manualLayout>
      </c:layout>
      <c:overlay val="1"/>
    </c:title>
    <c:plotArea>
      <c:layout>
        <c:manualLayout>
          <c:layoutTarget val="inner"/>
          <c:xMode val="edge"/>
          <c:yMode val="edge"/>
          <c:x val="0.12491899038935921"/>
          <c:y val="0.13588282396903775"/>
          <c:w val="0.75666857432294643"/>
          <c:h val="0.76858912763023268"/>
        </c:manualLayout>
      </c:layout>
      <c:lineChart>
        <c:grouping val="standard"/>
        <c:ser>
          <c:idx val="0"/>
          <c:order val="0"/>
          <c:tx>
            <c:strRef>
              <c:f>'[OECD-DAC_April2013.xlsx]OECD-DAC_April2013'!$B$7</c:f>
              <c:strCache>
                <c:ptCount val="1"/>
                <c:pt idx="0">
                  <c:v>Total (all sectors, left axis)</c:v>
                </c:pt>
              </c:strCache>
            </c:strRef>
          </c:tx>
          <c:marker>
            <c:symbol val="square"/>
            <c:size val="5"/>
          </c:marker>
          <c:cat>
            <c:numRef>
              <c:f>'[OECD-DAC_April2013.xlsx]OECD-DAC_April2013'!$C$2:$AW$2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'[OECD-DAC_April2013.xlsx]OECD-DAC_April2013'!$C$7:$AW$7</c:f>
              <c:numCache>
                <c:formatCode>General</c:formatCode>
                <c:ptCount val="47"/>
                <c:pt idx="2" formatCode="_(* #,##0_);_(* \(#,##0\);_(* &quot;-&quot;??_);_(@_)">
                  <c:v>27984.38</c:v>
                </c:pt>
                <c:pt idx="3" formatCode="_(* #,##0_);_(* \(#,##0\);_(* &quot;-&quot;??_);_(@_)">
                  <c:v>26485.84</c:v>
                </c:pt>
                <c:pt idx="4" formatCode="_(* #,##0_);_(* \(#,##0\);_(* &quot;-&quot;??_);_(@_)">
                  <c:v>25018.149999999998</c:v>
                </c:pt>
                <c:pt idx="5" formatCode="_(* #,##0_);_(* \(#,##0\);_(* &quot;-&quot;??_);_(@_)">
                  <c:v>23390.639999999992</c:v>
                </c:pt>
                <c:pt idx="6" formatCode="_(* #,##0_);_(* \(#,##0\);_(* &quot;-&quot;??_);_(@_)">
                  <c:v>49163.83</c:v>
                </c:pt>
                <c:pt idx="7" formatCode="_(* #,##0_);_(* \(#,##0\);_(* &quot;-&quot;??_);_(@_)">
                  <c:v>50470.619999999995</c:v>
                </c:pt>
                <c:pt idx="8" formatCode="_(* #,##0_);_(* \(#,##0\);_(* &quot;-&quot;??_);_(@_)">
                  <c:v>47345.65</c:v>
                </c:pt>
                <c:pt idx="9" formatCode="_(* #,##0_);_(* \(#,##0\);_(* &quot;-&quot;??_);_(@_)">
                  <c:v>51913.98</c:v>
                </c:pt>
                <c:pt idx="10" formatCode="_(* #,##0_);_(* \(#,##0\);_(* &quot;-&quot;??_);_(@_)">
                  <c:v>49824.57</c:v>
                </c:pt>
                <c:pt idx="11" formatCode="_(* #,##0_);_(* \(#,##0\);_(* &quot;-&quot;??_);_(@_)">
                  <c:v>52432.840000000004</c:v>
                </c:pt>
                <c:pt idx="12" formatCode="_(* #,##0_);_(* \(#,##0\);_(* &quot;-&quot;??_);_(@_)">
                  <c:v>52384.11</c:v>
                </c:pt>
                <c:pt idx="13" formatCode="_(* #,##0_);_(* \(#,##0\);_(* &quot;-&quot;??_);_(@_)">
                  <c:v>57804.43</c:v>
                </c:pt>
                <c:pt idx="14" formatCode="_(* #,##0_);_(* \(#,##0\);_(* &quot;-&quot;??_);_(@_)">
                  <c:v>58980.03</c:v>
                </c:pt>
                <c:pt idx="15" formatCode="_(* #,##0_);_(* \(#,##0\);_(* &quot;-&quot;??_);_(@_)">
                  <c:v>59978.75</c:v>
                </c:pt>
                <c:pt idx="16" formatCode="_(* #,##0_);_(* \(#,##0\);_(* &quot;-&quot;??_);_(@_)">
                  <c:v>59337.36</c:v>
                </c:pt>
                <c:pt idx="17" formatCode="_(* #,##0_);_(* \(#,##0\);_(* &quot;-&quot;??_);_(@_)">
                  <c:v>60926.55</c:v>
                </c:pt>
                <c:pt idx="18" formatCode="_(* #,##0_);_(* \(#,##0\);_(* &quot;-&quot;??_);_(@_)">
                  <c:v>62094.619999999995</c:v>
                </c:pt>
                <c:pt idx="19" formatCode="_(* #,##0_);_(* \(#,##0\);_(* &quot;-&quot;??_);_(@_)">
                  <c:v>71559.789999999994</c:v>
                </c:pt>
                <c:pt idx="20" formatCode="_(* #,##0_);_(* \(#,##0\);_(* &quot;-&quot;??_);_(@_)">
                  <c:v>68854.98</c:v>
                </c:pt>
                <c:pt idx="21" formatCode="_(* #,##0_);_(* \(#,##0\);_(* &quot;-&quot;??_);_(@_)">
                  <c:v>67353.97</c:v>
                </c:pt>
                <c:pt idx="22" formatCode="_(* #,##0_);_(* \(#,##0\);_(* &quot;-&quot;??_);_(@_)">
                  <c:v>69077.42</c:v>
                </c:pt>
                <c:pt idx="23" formatCode="_(* #,##0_);_(* \(#,##0\);_(* &quot;-&quot;??_);_(@_)">
                  <c:v>77744.58</c:v>
                </c:pt>
                <c:pt idx="24" formatCode="_(* #,##0_);_(* \(#,##0\);_(* &quot;-&quot;??_);_(@_)">
                  <c:v>71510.16</c:v>
                </c:pt>
                <c:pt idx="25" formatCode="_(* #,##0_);_(* \(#,##0\);_(* &quot;-&quot;??_);_(@_)">
                  <c:v>93224.909999999989</c:v>
                </c:pt>
                <c:pt idx="26" formatCode="_(* #,##0_);_(* \(#,##0\);_(* &quot;-&quot;??_);_(@_)">
                  <c:v>88522.76</c:v>
                </c:pt>
                <c:pt idx="27" formatCode="_(* #,##0_);_(* \(#,##0\);_(* &quot;-&quot;??_);_(@_)">
                  <c:v>73888.98</c:v>
                </c:pt>
                <c:pt idx="28" formatCode="_(* #,##0_);_(* \(#,##0\);_(* &quot;-&quot;??_);_(@_)">
                  <c:v>72898.31</c:v>
                </c:pt>
                <c:pt idx="29" formatCode="_(* #,##0_);_(* \(#,##0\);_(* &quot;-&quot;??_);_(@_)">
                  <c:v>71569</c:v>
                </c:pt>
                <c:pt idx="30" formatCode="_(* #,##0_);_(* \(#,##0\);_(* &quot;-&quot;??_);_(@_)">
                  <c:v>69650.439999999988</c:v>
                </c:pt>
                <c:pt idx="31" formatCode="_(* #,##0_);_(* \(#,##0\);_(* &quot;-&quot;??_);_(@_)">
                  <c:v>66350.759999999995</c:v>
                </c:pt>
                <c:pt idx="32" formatCode="_(* #,##0_);_(* \(#,##0\);_(* &quot;-&quot;??_);_(@_)">
                  <c:v>62030.8</c:v>
                </c:pt>
                <c:pt idx="33" formatCode="_(* #,##0_);_(* \(#,##0\);_(* &quot;-&quot;??_);_(@_)">
                  <c:v>65656.170000000013</c:v>
                </c:pt>
                <c:pt idx="34" formatCode="_(* #,##0_);_(* \(#,##0\);_(* &quot;-&quot;??_);_(@_)">
                  <c:v>67820.409999999989</c:v>
                </c:pt>
                <c:pt idx="35" formatCode="_(* #,##0_);_(* \(#,##0\);_(* &quot;-&quot;??_);_(@_)">
                  <c:v>68220.75</c:v>
                </c:pt>
                <c:pt idx="36" formatCode="_(* #,##0_);_(* \(#,##0\);_(* &quot;-&quot;??_);_(@_)">
                  <c:v>67248.95</c:v>
                </c:pt>
                <c:pt idx="37" formatCode="_(* #,##0_);_(* \(#,##0\);_(* &quot;-&quot;??_);_(@_)">
                  <c:v>77254.31</c:v>
                </c:pt>
                <c:pt idx="38" formatCode="_(* #,##0_);_(* \(#,##0\);_(* &quot;-&quot;??_);_(@_)">
                  <c:v>94234.02</c:v>
                </c:pt>
                <c:pt idx="39" formatCode="_(* #,##0_);_(* \(#,##0\);_(* &quot;-&quot;??_);_(@_)">
                  <c:v>92923.42</c:v>
                </c:pt>
                <c:pt idx="40" formatCode="_(* #,##0_);_(* \(#,##0\);_(* &quot;-&quot;??_);_(@_)">
                  <c:v>117847.81</c:v>
                </c:pt>
                <c:pt idx="41" formatCode="_(* #,##0_);_(* \(#,##0\);_(* &quot;-&quot;??_);_(@_)">
                  <c:v>118068.43</c:v>
                </c:pt>
                <c:pt idx="42" formatCode="_(* #,##0_);_(* \(#,##0\);_(* &quot;-&quot;??_);_(@_)">
                  <c:v>105093.59</c:v>
                </c:pt>
                <c:pt idx="43" formatCode="_(* #,##0_);_(* \(#,##0\);_(* &quot;-&quot;??_);_(@_)">
                  <c:v>123581.97</c:v>
                </c:pt>
                <c:pt idx="44" formatCode="_(* #,##0_);_(* \(#,##0\);_(* &quot;-&quot;??_);_(@_)">
                  <c:v>113423.77</c:v>
                </c:pt>
                <c:pt idx="45" formatCode="_(* #,##0_);_(* \(#,##0\);_(* &quot;-&quot;??_);_(@_)">
                  <c:v>125167.93999999999</c:v>
                </c:pt>
                <c:pt idx="46" formatCode="_(* #,##0_);_(* \(#,##0\);_(* &quot;-&quot;??_);_(@_)">
                  <c:v>112880.62000000001</c:v>
                </c:pt>
              </c:numCache>
            </c:numRef>
          </c:val>
        </c:ser>
        <c:dLbls/>
        <c:marker val="1"/>
        <c:axId val="168586624"/>
        <c:axId val="168600704"/>
      </c:lineChart>
      <c:lineChart>
        <c:grouping val="standard"/>
        <c:ser>
          <c:idx val="1"/>
          <c:order val="1"/>
          <c:tx>
            <c:strRef>
              <c:f>'[OECD-DAC_April2013.xlsx]OECD-DAC_April2013'!$B$8</c:f>
              <c:strCache>
                <c:ptCount val="1"/>
                <c:pt idx="0">
                  <c:v>Health (includes nutrition)</c:v>
                </c:pt>
              </c:strCache>
            </c:strRef>
          </c:tx>
          <c:marker>
            <c:symbol val="x"/>
            <c:size val="5"/>
          </c:marker>
          <c:cat>
            <c:numRef>
              <c:f>'[OECD-DAC_April2013.xlsx]OECD-DAC_April2013'!$C$2:$AW$2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'[OECD-DAC_April2013.xlsx]OECD-DAC_April2013'!$C$8:$AW$8</c:f>
              <c:numCache>
                <c:formatCode>General</c:formatCode>
                <c:ptCount val="47"/>
                <c:pt idx="6" formatCode="_(* #,##0_);_(* \(#,##0\);_(* &quot;-&quot;??_);_(@_)">
                  <c:v>351.77</c:v>
                </c:pt>
                <c:pt idx="7" formatCode="_(* #,##0_);_(* \(#,##0\);_(* &quot;-&quot;??_);_(@_)">
                  <c:v>333.21999999999997</c:v>
                </c:pt>
                <c:pt idx="8" formatCode="_(* #,##0_);_(* \(#,##0\);_(* &quot;-&quot;??_);_(@_)">
                  <c:v>1816.46</c:v>
                </c:pt>
                <c:pt idx="9" formatCode="_(* #,##0_);_(* \(#,##0\);_(* &quot;-&quot;??_);_(@_)">
                  <c:v>1343.47</c:v>
                </c:pt>
                <c:pt idx="10" formatCode="_(* #,##0_);_(* \(#,##0\);_(* &quot;-&quot;??_);_(@_)">
                  <c:v>2216.2399999999998</c:v>
                </c:pt>
                <c:pt idx="11" formatCode="_(* #,##0_);_(* \(#,##0\);_(* &quot;-&quot;??_);_(@_)">
                  <c:v>2352.77</c:v>
                </c:pt>
                <c:pt idx="12" formatCode="_(* #,##0_);_(* \(#,##0\);_(* &quot;-&quot;??_);_(@_)">
                  <c:v>1741.3799999999999</c:v>
                </c:pt>
                <c:pt idx="13" formatCode="_(* #,##0_);_(* \(#,##0\);_(* &quot;-&quot;??_);_(@_)">
                  <c:v>3039.16</c:v>
                </c:pt>
                <c:pt idx="14" formatCode="_(* #,##0_);_(* \(#,##0\);_(* &quot;-&quot;??_);_(@_)">
                  <c:v>2928.52</c:v>
                </c:pt>
                <c:pt idx="15" formatCode="_(* #,##0_);_(* \(#,##0\);_(* &quot;-&quot;??_);_(@_)">
                  <c:v>3047.9</c:v>
                </c:pt>
                <c:pt idx="16" formatCode="_(* #,##0_);_(* \(#,##0\);_(* &quot;-&quot;??_);_(@_)">
                  <c:v>3406.9</c:v>
                </c:pt>
                <c:pt idx="17" formatCode="_(* #,##0_);_(* \(#,##0\);_(* &quot;-&quot;??_);_(@_)">
                  <c:v>3433.7599999999998</c:v>
                </c:pt>
                <c:pt idx="18" formatCode="_(* #,##0_);_(* \(#,##0\);_(* &quot;-&quot;??_);_(@_)">
                  <c:v>3527.6</c:v>
                </c:pt>
                <c:pt idx="19" formatCode="_(* #,##0_);_(* \(#,##0\);_(* &quot;-&quot;??_);_(@_)">
                  <c:v>3099.8100000000004</c:v>
                </c:pt>
                <c:pt idx="20" formatCode="_(* #,##0_);_(* \(#,##0\);_(* &quot;-&quot;??_);_(@_)">
                  <c:v>3313.5</c:v>
                </c:pt>
                <c:pt idx="21" formatCode="_(* #,##0_);_(* \(#,##0\);_(* &quot;-&quot;??_);_(@_)">
                  <c:v>3067.42</c:v>
                </c:pt>
                <c:pt idx="22" formatCode="_(* #,##0_);_(* \(#,##0\);_(* &quot;-&quot;??_);_(@_)">
                  <c:v>2775.3900000000003</c:v>
                </c:pt>
                <c:pt idx="23" formatCode="_(* #,##0_);_(* \(#,##0\);_(* &quot;-&quot;??_);_(@_)">
                  <c:v>3127.59</c:v>
                </c:pt>
                <c:pt idx="24" formatCode="_(* #,##0_);_(* \(#,##0\);_(* &quot;-&quot;??_);_(@_)">
                  <c:v>2788.4900000000002</c:v>
                </c:pt>
                <c:pt idx="25" formatCode="_(* #,##0_);_(* \(#,##0\);_(* &quot;-&quot;??_);_(@_)">
                  <c:v>2597.3500000000004</c:v>
                </c:pt>
                <c:pt idx="26" formatCode="_(* #,##0_);_(* \(#,##0\);_(* &quot;-&quot;??_);_(@_)">
                  <c:v>2213.09</c:v>
                </c:pt>
                <c:pt idx="27" formatCode="_(* #,##0_);_(* \(#,##0\);_(* &quot;-&quot;??_);_(@_)">
                  <c:v>2428.73</c:v>
                </c:pt>
                <c:pt idx="28" formatCode="_(* #,##0_);_(* \(#,##0\);_(* &quot;-&quot;??_);_(@_)">
                  <c:v>2496.79</c:v>
                </c:pt>
                <c:pt idx="29" formatCode="_(* #,##0_);_(* \(#,##0\);_(* &quot;-&quot;??_);_(@_)">
                  <c:v>2732.72</c:v>
                </c:pt>
                <c:pt idx="30" formatCode="_(* #,##0_);_(* \(#,##0\);_(* &quot;-&quot;??_);_(@_)">
                  <c:v>3034.79</c:v>
                </c:pt>
                <c:pt idx="31" formatCode="_(* #,##0_);_(* \(#,##0\);_(* &quot;-&quot;??_);_(@_)">
                  <c:v>3186.4</c:v>
                </c:pt>
                <c:pt idx="32" formatCode="_(* #,##0_);_(* \(#,##0\);_(* &quot;-&quot;??_);_(@_)">
                  <c:v>2455.13</c:v>
                </c:pt>
                <c:pt idx="33" formatCode="_(* #,##0_);_(* \(#,##0\);_(* &quot;-&quot;??_);_(@_)">
                  <c:v>2430.21</c:v>
                </c:pt>
                <c:pt idx="34" formatCode="_(* #,##0_);_(* \(#,##0\);_(* &quot;-&quot;??_);_(@_)">
                  <c:v>3003.8900000000003</c:v>
                </c:pt>
                <c:pt idx="35" formatCode="_(* #,##0_);_(* \(#,##0\);_(* &quot;-&quot;??_);_(@_)">
                  <c:v>2553.7799999999997</c:v>
                </c:pt>
                <c:pt idx="36" formatCode="_(* #,##0_);_(* \(#,##0\);_(* &quot;-&quot;??_);_(@_)">
                  <c:v>2914.3</c:v>
                </c:pt>
                <c:pt idx="37" formatCode="_(* #,##0_);_(* \(#,##0\);_(* &quot;-&quot;??_);_(@_)">
                  <c:v>3801.05</c:v>
                </c:pt>
                <c:pt idx="38" formatCode="_(* #,##0_);_(* \(#,##0\);_(* &quot;-&quot;??_);_(@_)">
                  <c:v>3700.29</c:v>
                </c:pt>
                <c:pt idx="39" formatCode="_(* #,##0_);_(* \(#,##0\);_(* &quot;-&quot;??_);_(@_)">
                  <c:v>4285.57</c:v>
                </c:pt>
                <c:pt idx="40" formatCode="_(* #,##0_);_(* \(#,##0\);_(* &quot;-&quot;??_);_(@_)">
                  <c:v>4335.46</c:v>
                </c:pt>
                <c:pt idx="41" formatCode="_(* #,##0_);_(* \(#,##0\);_(* &quot;-&quot;??_);_(@_)">
                  <c:v>5335.54</c:v>
                </c:pt>
                <c:pt idx="42" formatCode="_(* #,##0_);_(* \(#,##0\);_(* &quot;-&quot;??_);_(@_)">
                  <c:v>4864.9800000000005</c:v>
                </c:pt>
                <c:pt idx="43" formatCode="_(* #,##0_);_(* \(#,##0\);_(* &quot;-&quot;??_);_(@_)">
                  <c:v>5302.33</c:v>
                </c:pt>
                <c:pt idx="44" formatCode="_(* #,##0_);_(* \(#,##0\);_(* &quot;-&quot;??_);_(@_)">
                  <c:v>5481.22</c:v>
                </c:pt>
                <c:pt idx="45" formatCode="_(* #,##0_);_(* \(#,##0\);_(* &quot;-&quot;??_);_(@_)">
                  <c:v>5402.87</c:v>
                </c:pt>
                <c:pt idx="46" formatCode="_(* #,##0_);_(* \(#,##0\);_(* &quot;-&quot;??_);_(@_)">
                  <c:v>5880.9299999999994</c:v>
                </c:pt>
              </c:numCache>
            </c:numRef>
          </c:val>
        </c:ser>
        <c:ser>
          <c:idx val="2"/>
          <c:order val="2"/>
          <c:tx>
            <c:strRef>
              <c:f>'[OECD-DAC_April2013.xlsx]OECD-DAC_April2013'!$B$9</c:f>
              <c:strCache>
                <c:ptCount val="1"/>
                <c:pt idx="0">
                  <c:v>Agriculture (incl. forestry, fishing)</c:v>
                </c:pt>
              </c:strCache>
            </c:strRef>
          </c:tx>
          <c:marker>
            <c:symbol val="circle"/>
            <c:size val="5"/>
          </c:marker>
          <c:cat>
            <c:numRef>
              <c:f>'[OECD-DAC_April2013.xlsx]OECD-DAC_April2013'!$C$2:$AW$2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'[OECD-DAC_April2013.xlsx]OECD-DAC_April2013'!$C$9:$AW$9</c:f>
              <c:numCache>
                <c:formatCode>General</c:formatCode>
                <c:ptCount val="47"/>
                <c:pt idx="2" formatCode="_(* #,##0_);_(* \(#,##0\);_(* &quot;-&quot;??_);_(@_)">
                  <c:v>1902.1699999999998</c:v>
                </c:pt>
                <c:pt idx="3" formatCode="_(* #,##0_);_(* \(#,##0\);_(* &quot;-&quot;??_);_(@_)">
                  <c:v>2091.3100000000004</c:v>
                </c:pt>
                <c:pt idx="4" formatCode="_(* #,##0_);_(* \(#,##0\);_(* &quot;-&quot;??_);_(@_)">
                  <c:v>1265.8</c:v>
                </c:pt>
                <c:pt idx="5" formatCode="_(* #,##0_);_(* \(#,##0\);_(* &quot;-&quot;??_);_(@_)">
                  <c:v>1912.28</c:v>
                </c:pt>
                <c:pt idx="6" formatCode="_(* #,##0_);_(* \(#,##0\);_(* &quot;-&quot;??_);_(@_)">
                  <c:v>1773.23</c:v>
                </c:pt>
                <c:pt idx="7" formatCode="_(* #,##0_);_(* \(#,##0\);_(* &quot;-&quot;??_);_(@_)">
                  <c:v>1423.74</c:v>
                </c:pt>
                <c:pt idx="8" formatCode="_(* #,##0_);_(* \(#,##0\);_(* &quot;-&quot;??_);_(@_)">
                  <c:v>2898.07</c:v>
                </c:pt>
                <c:pt idx="9" formatCode="_(* #,##0_);_(* \(#,##0\);_(* &quot;-&quot;??_);_(@_)">
                  <c:v>3955.73</c:v>
                </c:pt>
                <c:pt idx="10" formatCode="_(* #,##0_);_(* \(#,##0\);_(* &quot;-&quot;??_);_(@_)">
                  <c:v>4244.8</c:v>
                </c:pt>
                <c:pt idx="11" formatCode="_(* #,##0_);_(* \(#,##0\);_(* &quot;-&quot;??_);_(@_)">
                  <c:v>4051.75</c:v>
                </c:pt>
                <c:pt idx="12" formatCode="_(* #,##0_);_(* \(#,##0\);_(* &quot;-&quot;??_);_(@_)">
                  <c:v>4485.0200000000004</c:v>
                </c:pt>
                <c:pt idx="13" formatCode="_(* #,##0_);_(* \(#,##0\);_(* &quot;-&quot;??_);_(@_)">
                  <c:v>6833.73</c:v>
                </c:pt>
                <c:pt idx="14" formatCode="_(* #,##0_);_(* \(#,##0\);_(* &quot;-&quot;??_);_(@_)">
                  <c:v>7576.7699999999995</c:v>
                </c:pt>
                <c:pt idx="15" formatCode="_(* #,##0_);_(* \(#,##0\);_(* &quot;-&quot;??_);_(@_)">
                  <c:v>6993.28</c:v>
                </c:pt>
                <c:pt idx="16" formatCode="_(* #,##0_);_(* \(#,##0\);_(* &quot;-&quot;??_);_(@_)">
                  <c:v>7160.79</c:v>
                </c:pt>
                <c:pt idx="17" formatCode="_(* #,##0_);_(* \(#,##0\);_(* &quot;-&quot;??_);_(@_)">
                  <c:v>6829.05</c:v>
                </c:pt>
                <c:pt idx="18" formatCode="_(* #,##0_);_(* \(#,##0\);_(* &quot;-&quot;??_);_(@_)">
                  <c:v>7985.45</c:v>
                </c:pt>
                <c:pt idx="19" formatCode="_(* #,##0_);_(* \(#,##0\);_(* &quot;-&quot;??_);_(@_)">
                  <c:v>7307.2</c:v>
                </c:pt>
                <c:pt idx="20" formatCode="_(* #,##0_);_(* \(#,##0\);_(* &quot;-&quot;??_);_(@_)">
                  <c:v>9091.4</c:v>
                </c:pt>
                <c:pt idx="21" formatCode="_(* #,##0_);_(* \(#,##0\);_(* &quot;-&quot;??_);_(@_)">
                  <c:v>7951.09</c:v>
                </c:pt>
                <c:pt idx="22" formatCode="_(* #,##0_);_(* \(#,##0\);_(* &quot;-&quot;??_);_(@_)">
                  <c:v>8062.92</c:v>
                </c:pt>
                <c:pt idx="23" formatCode="_(* #,##0_);_(* \(#,##0\);_(* &quot;-&quot;??_);_(@_)">
                  <c:v>8710.42</c:v>
                </c:pt>
                <c:pt idx="24" formatCode="_(* #,##0_);_(* \(#,##0\);_(* &quot;-&quot;??_);_(@_)">
                  <c:v>7421.6</c:v>
                </c:pt>
                <c:pt idx="25" formatCode="_(* #,##0_);_(* \(#,##0\);_(* &quot;-&quot;??_);_(@_)">
                  <c:v>7088.95</c:v>
                </c:pt>
                <c:pt idx="26" formatCode="_(* #,##0_);_(* \(#,##0\);_(* &quot;-&quot;??_);_(@_)">
                  <c:v>5915.91</c:v>
                </c:pt>
                <c:pt idx="27" formatCode="_(* #,##0_);_(* \(#,##0\);_(* &quot;-&quot;??_);_(@_)">
                  <c:v>6375.4</c:v>
                </c:pt>
                <c:pt idx="28" formatCode="_(* #,##0_);_(* \(#,##0\);_(* &quot;-&quot;??_);_(@_)">
                  <c:v>5472.46</c:v>
                </c:pt>
                <c:pt idx="29" formatCode="_(* #,##0_);_(* \(#,##0\);_(* &quot;-&quot;??_);_(@_)">
                  <c:v>5244.63</c:v>
                </c:pt>
                <c:pt idx="30" formatCode="_(* #,##0_);_(* \(#,##0\);_(* &quot;-&quot;??_);_(@_)">
                  <c:v>4881.59</c:v>
                </c:pt>
                <c:pt idx="31" formatCode="_(* #,##0_);_(* \(#,##0\);_(* &quot;-&quot;??_);_(@_)">
                  <c:v>6069.6200000000008</c:v>
                </c:pt>
                <c:pt idx="32" formatCode="_(* #,##0_);_(* \(#,##0\);_(* &quot;-&quot;??_);_(@_)">
                  <c:v>4819.6600000000008</c:v>
                </c:pt>
                <c:pt idx="33" formatCode="_(* #,##0_);_(* \(#,##0\);_(* &quot;-&quot;??_);_(@_)">
                  <c:v>4603.5600000000004</c:v>
                </c:pt>
                <c:pt idx="34" formatCode="_(* #,##0_);_(* \(#,##0\);_(* &quot;-&quot;??_);_(@_)">
                  <c:v>3513.15</c:v>
                </c:pt>
                <c:pt idx="35" formatCode="_(* #,##0_);_(* \(#,##0\);_(* &quot;-&quot;??_);_(@_)">
                  <c:v>3433.38</c:v>
                </c:pt>
                <c:pt idx="36" formatCode="_(* #,##0_);_(* \(#,##0\);_(* &quot;-&quot;??_);_(@_)">
                  <c:v>4297.6500000000005</c:v>
                </c:pt>
                <c:pt idx="37" formatCode="_(* #,##0_);_(* \(#,##0\);_(* &quot;-&quot;??_);_(@_)">
                  <c:v>3539.53</c:v>
                </c:pt>
                <c:pt idx="38" formatCode="_(* #,##0_);_(* \(#,##0\);_(* &quot;-&quot;??_);_(@_)">
                  <c:v>2973.3100000000004</c:v>
                </c:pt>
                <c:pt idx="39" formatCode="_(* #,##0_);_(* \(#,##0\);_(* &quot;-&quot;??_);_(@_)">
                  <c:v>3271.4500000000003</c:v>
                </c:pt>
                <c:pt idx="40" formatCode="_(* #,##0_);_(* \(#,##0\);_(* &quot;-&quot;??_);_(@_)">
                  <c:v>4113.3</c:v>
                </c:pt>
                <c:pt idx="41" formatCode="_(* #,##0_);_(* \(#,##0\);_(* &quot;-&quot;??_);_(@_)">
                  <c:v>3441.72</c:v>
                </c:pt>
                <c:pt idx="42" formatCode="_(* #,##0_);_(* \(#,##0\);_(* &quot;-&quot;??_);_(@_)">
                  <c:v>5044.4800000000005</c:v>
                </c:pt>
                <c:pt idx="43" formatCode="_(* #,##0_);_(* \(#,##0\);_(* &quot;-&quot;??_);_(@_)">
                  <c:v>5397.63</c:v>
                </c:pt>
                <c:pt idx="44" formatCode="_(* #,##0_);_(* \(#,##0\);_(* &quot;-&quot;??_);_(@_)">
                  <c:v>5327.76</c:v>
                </c:pt>
                <c:pt idx="45" formatCode="_(* #,##0_);_(* \(#,##0\);_(* &quot;-&quot;??_);_(@_)">
                  <c:v>7001.51</c:v>
                </c:pt>
                <c:pt idx="46" formatCode="_(* #,##0_);_(* \(#,##0\);_(* &quot;-&quot;??_);_(@_)">
                  <c:v>5547.87</c:v>
                </c:pt>
              </c:numCache>
            </c:numRef>
          </c:val>
        </c:ser>
        <c:dLbls/>
        <c:marker val="1"/>
        <c:axId val="168621952"/>
        <c:axId val="168603008"/>
      </c:lineChart>
      <c:catAx>
        <c:axId val="168586624"/>
        <c:scaling>
          <c:orientation val="minMax"/>
        </c:scaling>
        <c:axPos val="b"/>
        <c:numFmt formatCode="General" sourceLinked="1"/>
        <c:minorTickMark val="out"/>
        <c:tickLblPos val="nextTo"/>
        <c:txPr>
          <a:bodyPr rot="-2700000"/>
          <a:lstStyle/>
          <a:p>
            <a:pPr>
              <a:defRPr/>
            </a:pPr>
            <a:endParaRPr lang="en-US"/>
          </a:p>
        </c:txPr>
        <c:crossAx val="168600704"/>
        <c:crosses val="autoZero"/>
        <c:auto val="1"/>
        <c:lblAlgn val="ctr"/>
        <c:lblOffset val="0"/>
        <c:tickLblSkip val="5"/>
      </c:catAx>
      <c:valAx>
        <c:axId val="168600704"/>
        <c:scaling>
          <c:orientation val="minMax"/>
        </c:scaling>
        <c:axPos val="l"/>
        <c:majorGridlines/>
        <c:title>
          <c:tx>
            <c:rich>
              <a:bodyPr rot="0" vert="horz"/>
              <a:lstStyle/>
              <a:p>
                <a:pPr algn="l">
                  <a:defRPr sz="1400" b="0"/>
                </a:pPr>
                <a:r>
                  <a:rPr lang="en-US" sz="1400" b="0"/>
                  <a:t>Total </a:t>
                </a:r>
                <a:br>
                  <a:rPr lang="en-US" sz="1400" b="0"/>
                </a:br>
                <a:r>
                  <a:rPr lang="en-US" sz="1400" b="0"/>
                  <a:t>(all sectors)</a:t>
                </a:r>
              </a:p>
            </c:rich>
          </c:tx>
          <c:layout>
            <c:manualLayout>
              <c:xMode val="edge"/>
              <c:yMode val="edge"/>
              <c:x val="1.3366750208855475E-2"/>
              <c:y val="0.11106721829262865"/>
            </c:manualLayout>
          </c:layout>
          <c:spPr>
            <a:solidFill>
              <a:schemeClr val="bg1"/>
            </a:solidFill>
          </c:spPr>
        </c:title>
        <c:numFmt formatCode="General" sourceLinked="1"/>
        <c:tickLblPos val="nextTo"/>
        <c:crossAx val="168586624"/>
        <c:crosses val="autoZero"/>
        <c:crossBetween val="midCat"/>
        <c:dispUnits>
          <c:builtInUnit val="thousands"/>
        </c:dispUnits>
      </c:valAx>
      <c:valAx>
        <c:axId val="168603008"/>
        <c:scaling>
          <c:orientation val="minMax"/>
          <c:max val="14000"/>
        </c:scaling>
        <c:axPos val="r"/>
        <c:title>
          <c:tx>
            <c:rich>
              <a:bodyPr rot="0" vert="horz"/>
              <a:lstStyle/>
              <a:p>
                <a:pPr>
                  <a:defRPr sz="1400"/>
                </a:pPr>
                <a:r>
                  <a:rPr lang="en-US" sz="1400"/>
                  <a:t>Health and</a:t>
                </a:r>
                <a:r>
                  <a:rPr lang="en-US" sz="1400" baseline="0"/>
                  <a:t> agriculture</a:t>
                </a:r>
                <a:endParaRPr lang="en-US" sz="1400"/>
              </a:p>
            </c:rich>
          </c:tx>
          <c:layout>
            <c:manualLayout>
              <c:xMode val="edge"/>
              <c:yMode val="edge"/>
              <c:x val="0.87703418651615905"/>
              <c:y val="0.10824235953556652"/>
            </c:manualLayout>
          </c:layout>
          <c:spPr>
            <a:solidFill>
              <a:schemeClr val="bg1"/>
            </a:solidFill>
          </c:spPr>
        </c:title>
        <c:numFmt formatCode="#,##0" sourceLinked="0"/>
        <c:tickLblPos val="nextTo"/>
        <c:txPr>
          <a:bodyPr/>
          <a:lstStyle/>
          <a:p>
            <a:pPr>
              <a:defRPr b="1"/>
            </a:pPr>
            <a:endParaRPr lang="en-US"/>
          </a:p>
        </c:txPr>
        <c:crossAx val="168621952"/>
        <c:crosses val="max"/>
        <c:crossBetween val="between"/>
        <c:dispUnits>
          <c:builtInUnit val="thousands"/>
        </c:dispUnits>
      </c:valAx>
      <c:catAx>
        <c:axId val="168621952"/>
        <c:scaling>
          <c:orientation val="minMax"/>
        </c:scaling>
        <c:delete val="1"/>
        <c:axPos val="b"/>
        <c:numFmt formatCode="General" sourceLinked="1"/>
        <c:tickLblPos val="none"/>
        <c:crossAx val="168603008"/>
        <c:crosses val="autoZero"/>
        <c:auto val="1"/>
        <c:lblAlgn val="ctr"/>
        <c:lblOffset val="100"/>
      </c:catAx>
    </c:plotArea>
    <c:legend>
      <c:legendPos val="r"/>
      <c:legendEntry>
        <c:idx val="1"/>
        <c:txPr>
          <a:bodyPr/>
          <a:lstStyle/>
          <a:p>
            <a:pPr>
              <a:defRPr sz="1300" b="1"/>
            </a:pPr>
            <a:endParaRPr lang="en-US"/>
          </a:p>
        </c:txPr>
      </c:legendEntry>
      <c:legendEntry>
        <c:idx val="2"/>
        <c:txPr>
          <a:bodyPr/>
          <a:lstStyle/>
          <a:p>
            <a:pPr>
              <a:defRPr sz="1300" b="1"/>
            </a:pPr>
            <a:endParaRPr lang="en-US"/>
          </a:p>
        </c:txPr>
      </c:legendEntry>
      <c:layout>
        <c:manualLayout>
          <c:xMode val="edge"/>
          <c:yMode val="edge"/>
          <c:x val="0.13103072642235511"/>
          <c:y val="0.15102295475777391"/>
          <c:w val="0.18099158657799364"/>
          <c:h val="0.41383469015525615"/>
        </c:manualLayout>
      </c:layout>
      <c:spPr>
        <a:solidFill>
          <a:schemeClr val="bg1"/>
        </a:solidFill>
      </c:spPr>
      <c:txPr>
        <a:bodyPr/>
        <a:lstStyle/>
        <a:p>
          <a:pPr>
            <a:defRPr sz="1300"/>
          </a:pPr>
          <a:endParaRPr lang="en-US"/>
        </a:p>
      </c:txPr>
    </c:legend>
    <c:plotVisOnly val="1"/>
    <c:dispBlanksAs val="gap"/>
  </c:chart>
  <c:txPr>
    <a:bodyPr/>
    <a:lstStyle/>
    <a:p>
      <a:pPr>
        <a:defRPr sz="1200"/>
      </a:pPr>
      <a:endParaRPr lang="en-US"/>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5138"/>
          </a:xfrm>
          <a:prstGeom prst="rect">
            <a:avLst/>
          </a:prstGeom>
        </p:spPr>
        <p:txBody>
          <a:bodyPr vert="horz" lIns="93512" tIns="46755" rIns="93512" bIns="46755" rtlCol="0"/>
          <a:lstStyle>
            <a:lvl1pPr algn="l">
              <a:defRPr sz="1200">
                <a:latin typeface="Arial" charset="0"/>
                <a:cs typeface="+mn-cs"/>
              </a:defRPr>
            </a:lvl1pPr>
          </a:lstStyle>
          <a:p>
            <a:pPr>
              <a:defRPr/>
            </a:pPr>
            <a:endParaRPr lang="en-US"/>
          </a:p>
        </p:txBody>
      </p:sp>
      <p:sp>
        <p:nvSpPr>
          <p:cNvPr id="4" name="Footer Placeholder 3"/>
          <p:cNvSpPr>
            <a:spLocks noGrp="1"/>
          </p:cNvSpPr>
          <p:nvPr>
            <p:ph type="ftr" sz="quarter" idx="2"/>
          </p:nvPr>
        </p:nvSpPr>
        <p:spPr>
          <a:xfrm>
            <a:off x="1" y="8829676"/>
            <a:ext cx="3038475" cy="465138"/>
          </a:xfrm>
          <a:prstGeom prst="rect">
            <a:avLst/>
          </a:prstGeom>
        </p:spPr>
        <p:txBody>
          <a:bodyPr vert="horz" lIns="93512" tIns="46755" rIns="93512" bIns="46755" rtlCol="0" anchor="b"/>
          <a:lstStyle>
            <a:lvl1pPr algn="l">
              <a:defRPr sz="1200">
                <a:latin typeface="Arial" charset="0"/>
                <a:cs typeface="+mn-cs"/>
              </a:defRPr>
            </a:lvl1pPr>
          </a:lstStyle>
          <a:p>
            <a:pPr>
              <a:defRPr/>
            </a:pPr>
            <a:r>
              <a:rPr lang="en-US" dirty="0" smtClean="0"/>
              <a:t>William A. Masters</a:t>
            </a:r>
          </a:p>
          <a:p>
            <a:pPr>
              <a:defRPr/>
            </a:pPr>
            <a:r>
              <a:rPr lang="en-US" dirty="0" smtClean="0"/>
              <a:t>http://sites.tufts.edu/willmasters</a:t>
            </a:r>
            <a:endParaRPr lang="en-US" dirty="0"/>
          </a:p>
        </p:txBody>
      </p:sp>
      <p:sp>
        <p:nvSpPr>
          <p:cNvPr id="5" name="Slide Number Placeholder 4"/>
          <p:cNvSpPr>
            <a:spLocks noGrp="1"/>
          </p:cNvSpPr>
          <p:nvPr>
            <p:ph type="sldNum" sz="quarter" idx="3"/>
          </p:nvPr>
        </p:nvSpPr>
        <p:spPr>
          <a:xfrm>
            <a:off x="3970338" y="8829676"/>
            <a:ext cx="3038475" cy="465138"/>
          </a:xfrm>
          <a:prstGeom prst="rect">
            <a:avLst/>
          </a:prstGeom>
        </p:spPr>
        <p:txBody>
          <a:bodyPr vert="horz" lIns="93512" tIns="46755" rIns="93512" bIns="46755" rtlCol="0" anchor="b"/>
          <a:lstStyle>
            <a:lvl1pPr algn="r">
              <a:defRPr sz="1200">
                <a:latin typeface="Arial" charset="0"/>
                <a:cs typeface="+mn-cs"/>
              </a:defRPr>
            </a:lvl1pPr>
          </a:lstStyle>
          <a:p>
            <a:pPr>
              <a:defRPr/>
            </a:pPr>
            <a:fld id="{6E1FF69F-BCA8-464B-8098-28589F9E0543}" type="slidenum">
              <a:rPr lang="en-US"/>
              <a:pPr>
                <a:defRPr/>
              </a:pPr>
              <a:t>‹#›</a:t>
            </a:fld>
            <a:endParaRPr lang="en-US"/>
          </a:p>
        </p:txBody>
      </p:sp>
    </p:spTree>
    <p:extLst>
      <p:ext uri="{BB962C8B-B14F-4D97-AF65-F5344CB8AC3E}">
        <p14:creationId xmlns:p14="http://schemas.microsoft.com/office/powerpoint/2010/main" xmlns="" val="1998828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5138"/>
          </a:xfrm>
          <a:prstGeom prst="rect">
            <a:avLst/>
          </a:prstGeom>
        </p:spPr>
        <p:txBody>
          <a:bodyPr vert="horz" lIns="93512" tIns="46755" rIns="93512" bIns="46755" rtlCol="0"/>
          <a:lstStyle>
            <a:lvl1pPr algn="l">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970338" y="2"/>
            <a:ext cx="3038475" cy="465138"/>
          </a:xfrm>
          <a:prstGeom prst="rect">
            <a:avLst/>
          </a:prstGeom>
        </p:spPr>
        <p:txBody>
          <a:bodyPr vert="horz" lIns="93512" tIns="46755" rIns="93512" bIns="46755" rtlCol="0"/>
          <a:lstStyle>
            <a:lvl1pPr algn="r">
              <a:defRPr sz="1200">
                <a:latin typeface="Arial" charset="0"/>
                <a:cs typeface="+mn-cs"/>
              </a:defRPr>
            </a:lvl1pPr>
          </a:lstStyle>
          <a:p>
            <a:pPr>
              <a:defRPr/>
            </a:pPr>
            <a:fld id="{49753291-27CA-4DBD-A82F-C18318E4037E}" type="datetimeFigureOut">
              <a:rPr lang="en-US"/>
              <a:pPr>
                <a:defRPr/>
              </a:pPr>
              <a:t>8/2/2013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512" tIns="46755" rIns="93512" bIns="46755" rtlCol="0" anchor="ctr"/>
          <a:lstStyle/>
          <a:p>
            <a:pPr lvl="0"/>
            <a:endParaRPr lang="en-US" noProof="0"/>
          </a:p>
        </p:txBody>
      </p:sp>
      <p:sp>
        <p:nvSpPr>
          <p:cNvPr id="5" name="Notes Placeholder 4"/>
          <p:cNvSpPr>
            <a:spLocks noGrp="1"/>
          </p:cNvSpPr>
          <p:nvPr>
            <p:ph type="body" sz="quarter" idx="3"/>
          </p:nvPr>
        </p:nvSpPr>
        <p:spPr>
          <a:xfrm>
            <a:off x="701676" y="4416426"/>
            <a:ext cx="5607050" cy="4183063"/>
          </a:xfrm>
          <a:prstGeom prst="rect">
            <a:avLst/>
          </a:prstGeom>
        </p:spPr>
        <p:txBody>
          <a:bodyPr vert="horz" lIns="93512" tIns="46755" rIns="93512" bIns="46755"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676"/>
            <a:ext cx="3038475" cy="465138"/>
          </a:xfrm>
          <a:prstGeom prst="rect">
            <a:avLst/>
          </a:prstGeom>
        </p:spPr>
        <p:txBody>
          <a:bodyPr vert="horz" lIns="93512" tIns="46755" rIns="93512" bIns="46755" rtlCol="0" anchor="b"/>
          <a:lstStyle>
            <a:lvl1pPr algn="l">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970338" y="8829676"/>
            <a:ext cx="3038475" cy="465138"/>
          </a:xfrm>
          <a:prstGeom prst="rect">
            <a:avLst/>
          </a:prstGeom>
        </p:spPr>
        <p:txBody>
          <a:bodyPr vert="horz" lIns="93512" tIns="46755" rIns="93512" bIns="46755" rtlCol="0" anchor="b"/>
          <a:lstStyle>
            <a:lvl1pPr algn="r">
              <a:defRPr sz="1200">
                <a:latin typeface="Arial" charset="0"/>
                <a:cs typeface="+mn-cs"/>
              </a:defRPr>
            </a:lvl1pPr>
          </a:lstStyle>
          <a:p>
            <a:pPr>
              <a:defRPr/>
            </a:pPr>
            <a:fld id="{B0B05668-0996-46C7-A9AB-813782AEC72F}" type="slidenum">
              <a:rPr lang="en-US"/>
              <a:pPr>
                <a:defRPr/>
              </a:pPr>
              <a:t>‹#›</a:t>
            </a:fld>
            <a:endParaRPr lang="en-US"/>
          </a:p>
        </p:txBody>
      </p:sp>
    </p:spTree>
    <p:extLst>
      <p:ext uri="{BB962C8B-B14F-4D97-AF65-F5344CB8AC3E}">
        <p14:creationId xmlns:p14="http://schemas.microsoft.com/office/powerpoint/2010/main" xmlns="" val="4074907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E81418-EDB7-4F20-8DF8-C269843F8B09}" type="slidenum">
              <a:rPr lang="en-US" smtClean="0"/>
              <a:pPr>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10</a:t>
            </a:fld>
            <a:endParaRPr lang="en-US"/>
          </a:p>
        </p:txBody>
      </p:sp>
    </p:spTree>
    <p:extLst>
      <p:ext uri="{BB962C8B-B14F-4D97-AF65-F5344CB8AC3E}">
        <p14:creationId xmlns:p14="http://schemas.microsoft.com/office/powerpoint/2010/main" xmlns="" val="278163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11</a:t>
            </a:fld>
            <a:endParaRPr lang="en-US"/>
          </a:p>
        </p:txBody>
      </p:sp>
    </p:spTree>
    <p:extLst>
      <p:ext uri="{BB962C8B-B14F-4D97-AF65-F5344CB8AC3E}">
        <p14:creationId xmlns:p14="http://schemas.microsoft.com/office/powerpoint/2010/main" xmlns="" val="278163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12</a:t>
            </a:fld>
            <a:endParaRPr lang="en-US"/>
          </a:p>
        </p:txBody>
      </p:sp>
    </p:spTree>
    <p:extLst>
      <p:ext uri="{BB962C8B-B14F-4D97-AF65-F5344CB8AC3E}">
        <p14:creationId xmlns:p14="http://schemas.microsoft.com/office/powerpoint/2010/main" xmlns="" val="1849986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13</a:t>
            </a:fld>
            <a:endParaRPr lang="en-US"/>
          </a:p>
        </p:txBody>
      </p:sp>
    </p:spTree>
    <p:extLst>
      <p:ext uri="{BB962C8B-B14F-4D97-AF65-F5344CB8AC3E}">
        <p14:creationId xmlns:p14="http://schemas.microsoft.com/office/powerpoint/2010/main" xmlns="" val="73230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30BFDD-328F-492B-A609-78EE94D7DF6E}" type="slidenum">
              <a:rPr lang="en-US" smtClean="0"/>
              <a:pPr/>
              <a:t>14</a:t>
            </a:fld>
            <a:endParaRPr lang="en-US"/>
          </a:p>
        </p:txBody>
      </p:sp>
    </p:spTree>
    <p:extLst>
      <p:ext uri="{BB962C8B-B14F-4D97-AF65-F5344CB8AC3E}">
        <p14:creationId xmlns:p14="http://schemas.microsoft.com/office/powerpoint/2010/main" xmlns="" val="3644515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15</a:t>
            </a:fld>
            <a:endParaRPr lang="en-US"/>
          </a:p>
        </p:txBody>
      </p:sp>
    </p:spTree>
    <p:extLst>
      <p:ext uri="{BB962C8B-B14F-4D97-AF65-F5344CB8AC3E}">
        <p14:creationId xmlns:p14="http://schemas.microsoft.com/office/powerpoint/2010/main" xmlns="" val="3703552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16</a:t>
            </a:fld>
            <a:endParaRPr lang="en-US"/>
          </a:p>
        </p:txBody>
      </p:sp>
    </p:spTree>
    <p:extLst>
      <p:ext uri="{BB962C8B-B14F-4D97-AF65-F5344CB8AC3E}">
        <p14:creationId xmlns:p14="http://schemas.microsoft.com/office/powerpoint/2010/main" xmlns="" val="3703552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17</a:t>
            </a:fld>
            <a:endParaRPr lang="en-US"/>
          </a:p>
        </p:txBody>
      </p:sp>
    </p:spTree>
    <p:extLst>
      <p:ext uri="{BB962C8B-B14F-4D97-AF65-F5344CB8AC3E}">
        <p14:creationId xmlns:p14="http://schemas.microsoft.com/office/powerpoint/2010/main" xmlns="" val="3703552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74D5B96-917F-472F-B646-80E3F394DF93}" type="slidenum">
              <a:rPr lang="en-US" smtClean="0"/>
              <a:pPr>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8E35C53-C70F-456D-A5E3-15DD7F28B700}" type="slidenum">
              <a:rPr lang="en-US" smtClean="0"/>
              <a:pPr>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2</a:t>
            </a:fld>
            <a:endParaRPr lang="en-US"/>
          </a:p>
        </p:txBody>
      </p:sp>
    </p:spTree>
    <p:extLst>
      <p:ext uri="{BB962C8B-B14F-4D97-AF65-F5344CB8AC3E}">
        <p14:creationId xmlns:p14="http://schemas.microsoft.com/office/powerpoint/2010/main" xmlns="" val="2618137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91007E9-FCA3-4083-9B4D-65129C633363}" type="slidenum">
              <a:rPr lang="en-US" smtClean="0"/>
              <a:pPr>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93A7689-2CA0-4FB6-9074-DB5611B87F09}"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A6078F2-76C5-46B5-BF5F-1770C96453E8}"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3CFF1FE-B17D-4ADF-BFE5-6C278A0E07F6}"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latin typeface="Arial" charset="0"/>
            </a:endParaRPr>
          </a:p>
        </p:txBody>
      </p:sp>
      <p:sp>
        <p:nvSpPr>
          <p:cNvPr id="4" name="Slide Number Placeholder 3"/>
          <p:cNvSpPr>
            <a:spLocks noGrp="1"/>
          </p:cNvSpPr>
          <p:nvPr>
            <p:ph type="sldNum" sz="quarter" idx="5"/>
          </p:nvPr>
        </p:nvSpPr>
        <p:spPr/>
        <p:txBody>
          <a:bodyPr/>
          <a:lstStyle/>
          <a:p>
            <a:pPr>
              <a:defRPr/>
            </a:pPr>
            <a:fld id="{6C495734-5C23-4F0D-A7B3-54A8B107B3CC}"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latin typeface="Arial" charset="0"/>
            </a:endParaRPr>
          </a:p>
        </p:txBody>
      </p:sp>
      <p:sp>
        <p:nvSpPr>
          <p:cNvPr id="4" name="Slide Number Placeholder 3"/>
          <p:cNvSpPr>
            <a:spLocks noGrp="1"/>
          </p:cNvSpPr>
          <p:nvPr>
            <p:ph type="sldNum" sz="quarter" idx="5"/>
          </p:nvPr>
        </p:nvSpPr>
        <p:spPr/>
        <p:txBody>
          <a:bodyPr/>
          <a:lstStyle/>
          <a:p>
            <a:pPr>
              <a:defRPr/>
            </a:pPr>
            <a:fld id="{2443E9D2-1085-4077-B33C-996718D94945}"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smtClean="0"/>
          </a:p>
        </p:txBody>
      </p:sp>
      <p:sp>
        <p:nvSpPr>
          <p:cNvPr id="18436"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56821" indent="-291085" eaLnBrk="0" hangingPunct="0">
              <a:defRPr>
                <a:solidFill>
                  <a:schemeClr val="tx1"/>
                </a:solidFill>
                <a:latin typeface="Arial" pitchFamily="34" charset="0"/>
              </a:defRPr>
            </a:lvl2pPr>
            <a:lvl3pPr marL="1164340" indent="-232868" eaLnBrk="0" hangingPunct="0">
              <a:defRPr>
                <a:solidFill>
                  <a:schemeClr val="tx1"/>
                </a:solidFill>
                <a:latin typeface="Arial" pitchFamily="34" charset="0"/>
              </a:defRPr>
            </a:lvl3pPr>
            <a:lvl4pPr marL="1630077" indent="-232868" eaLnBrk="0" hangingPunct="0">
              <a:defRPr>
                <a:solidFill>
                  <a:schemeClr val="tx1"/>
                </a:solidFill>
                <a:latin typeface="Arial" pitchFamily="34" charset="0"/>
              </a:defRPr>
            </a:lvl4pPr>
            <a:lvl5pPr marL="2095812" indent="-232868" eaLnBrk="0" hangingPunct="0">
              <a:defRPr>
                <a:solidFill>
                  <a:schemeClr val="tx1"/>
                </a:solidFill>
                <a:latin typeface="Arial" pitchFamily="34" charset="0"/>
              </a:defRPr>
            </a:lvl5pPr>
            <a:lvl6pPr marL="2561547" indent="-232868" eaLnBrk="0" fontAlgn="base" hangingPunct="0">
              <a:spcBef>
                <a:spcPct val="0"/>
              </a:spcBef>
              <a:spcAft>
                <a:spcPct val="0"/>
              </a:spcAft>
              <a:defRPr>
                <a:solidFill>
                  <a:schemeClr val="tx1"/>
                </a:solidFill>
                <a:latin typeface="Arial" pitchFamily="34" charset="0"/>
              </a:defRPr>
            </a:lvl6pPr>
            <a:lvl7pPr marL="3027284" indent="-232868" eaLnBrk="0" fontAlgn="base" hangingPunct="0">
              <a:spcBef>
                <a:spcPct val="0"/>
              </a:spcBef>
              <a:spcAft>
                <a:spcPct val="0"/>
              </a:spcAft>
              <a:defRPr>
                <a:solidFill>
                  <a:schemeClr val="tx1"/>
                </a:solidFill>
                <a:latin typeface="Arial" pitchFamily="34" charset="0"/>
              </a:defRPr>
            </a:lvl7pPr>
            <a:lvl8pPr marL="3493021" indent="-232868" eaLnBrk="0" fontAlgn="base" hangingPunct="0">
              <a:spcBef>
                <a:spcPct val="0"/>
              </a:spcBef>
              <a:spcAft>
                <a:spcPct val="0"/>
              </a:spcAft>
              <a:defRPr>
                <a:solidFill>
                  <a:schemeClr val="tx1"/>
                </a:solidFill>
                <a:latin typeface="Arial" pitchFamily="34" charset="0"/>
              </a:defRPr>
            </a:lvl8pPr>
            <a:lvl9pPr marL="3958757" indent="-232868" eaLnBrk="0" fontAlgn="base" hangingPunct="0">
              <a:spcBef>
                <a:spcPct val="0"/>
              </a:spcBef>
              <a:spcAft>
                <a:spcPct val="0"/>
              </a:spcAft>
              <a:defRPr>
                <a:solidFill>
                  <a:schemeClr val="tx1"/>
                </a:solidFill>
                <a:latin typeface="Arial" pitchFamily="34" charset="0"/>
              </a:defRPr>
            </a:lvl9pPr>
          </a:lstStyle>
          <a:p>
            <a:pPr eaLnBrk="1" hangingPunct="1">
              <a:defRPr/>
            </a:pPr>
            <a:fld id="{9F0DD47C-3FF2-4B87-9BDB-8C7800DA4887}" type="slidenum">
              <a:rPr lang="en-US"/>
              <a:pPr eaLnBrk="1" hangingPunct="1">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smtClean="0"/>
          </a:p>
        </p:txBody>
      </p:sp>
      <p:sp>
        <p:nvSpPr>
          <p:cNvPr id="18436"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56821" indent="-291085" eaLnBrk="0" hangingPunct="0">
              <a:defRPr>
                <a:solidFill>
                  <a:schemeClr val="tx1"/>
                </a:solidFill>
                <a:latin typeface="Arial" pitchFamily="34" charset="0"/>
              </a:defRPr>
            </a:lvl2pPr>
            <a:lvl3pPr marL="1164340" indent="-232868" eaLnBrk="0" hangingPunct="0">
              <a:defRPr>
                <a:solidFill>
                  <a:schemeClr val="tx1"/>
                </a:solidFill>
                <a:latin typeface="Arial" pitchFamily="34" charset="0"/>
              </a:defRPr>
            </a:lvl3pPr>
            <a:lvl4pPr marL="1630077" indent="-232868" eaLnBrk="0" hangingPunct="0">
              <a:defRPr>
                <a:solidFill>
                  <a:schemeClr val="tx1"/>
                </a:solidFill>
                <a:latin typeface="Arial" pitchFamily="34" charset="0"/>
              </a:defRPr>
            </a:lvl4pPr>
            <a:lvl5pPr marL="2095812" indent="-232868" eaLnBrk="0" hangingPunct="0">
              <a:defRPr>
                <a:solidFill>
                  <a:schemeClr val="tx1"/>
                </a:solidFill>
                <a:latin typeface="Arial" pitchFamily="34" charset="0"/>
              </a:defRPr>
            </a:lvl5pPr>
            <a:lvl6pPr marL="2561547" indent="-232868" eaLnBrk="0" fontAlgn="base" hangingPunct="0">
              <a:spcBef>
                <a:spcPct val="0"/>
              </a:spcBef>
              <a:spcAft>
                <a:spcPct val="0"/>
              </a:spcAft>
              <a:defRPr>
                <a:solidFill>
                  <a:schemeClr val="tx1"/>
                </a:solidFill>
                <a:latin typeface="Arial" pitchFamily="34" charset="0"/>
              </a:defRPr>
            </a:lvl6pPr>
            <a:lvl7pPr marL="3027284" indent="-232868" eaLnBrk="0" fontAlgn="base" hangingPunct="0">
              <a:spcBef>
                <a:spcPct val="0"/>
              </a:spcBef>
              <a:spcAft>
                <a:spcPct val="0"/>
              </a:spcAft>
              <a:defRPr>
                <a:solidFill>
                  <a:schemeClr val="tx1"/>
                </a:solidFill>
                <a:latin typeface="Arial" pitchFamily="34" charset="0"/>
              </a:defRPr>
            </a:lvl7pPr>
            <a:lvl8pPr marL="3493021" indent="-232868" eaLnBrk="0" fontAlgn="base" hangingPunct="0">
              <a:spcBef>
                <a:spcPct val="0"/>
              </a:spcBef>
              <a:spcAft>
                <a:spcPct val="0"/>
              </a:spcAft>
              <a:defRPr>
                <a:solidFill>
                  <a:schemeClr val="tx1"/>
                </a:solidFill>
                <a:latin typeface="Arial" pitchFamily="34" charset="0"/>
              </a:defRPr>
            </a:lvl8pPr>
            <a:lvl9pPr marL="3958757" indent="-232868" eaLnBrk="0" fontAlgn="base" hangingPunct="0">
              <a:spcBef>
                <a:spcPct val="0"/>
              </a:spcBef>
              <a:spcAft>
                <a:spcPct val="0"/>
              </a:spcAft>
              <a:defRPr>
                <a:solidFill>
                  <a:schemeClr val="tx1"/>
                </a:solidFill>
                <a:latin typeface="Arial" pitchFamily="34" charset="0"/>
              </a:defRPr>
            </a:lvl9pPr>
          </a:lstStyle>
          <a:p>
            <a:pPr eaLnBrk="1" hangingPunct="1">
              <a:defRPr/>
            </a:pPr>
            <a:fld id="{9F0DD47C-3FF2-4B87-9BDB-8C7800DA4887}" type="slidenum">
              <a:rPr lang="en-US"/>
              <a:pPr eaLnBrk="1" hangingPunct="1">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smtClean="0">
              <a:latin typeface="Times New Roman" pitchFamily="18" charset="0"/>
            </a:endParaRPr>
          </a:p>
        </p:txBody>
      </p:sp>
      <p:sp>
        <p:nvSpPr>
          <p:cNvPr id="68612" name="Slide Number Placeholder 3"/>
          <p:cNvSpPr>
            <a:spLocks noGrp="1"/>
          </p:cNvSpPr>
          <p:nvPr>
            <p:ph type="sldNum" sz="quarter" idx="5"/>
          </p:nvPr>
        </p:nvSpPr>
        <p:spPr>
          <a:extLst/>
        </p:spPr>
        <p:txBody>
          <a:bodyPr/>
          <a:lstStyle>
            <a:lvl1pPr defTabSz="931731" eaLnBrk="0" hangingPunct="0">
              <a:defRPr sz="2400">
                <a:solidFill>
                  <a:schemeClr val="tx1"/>
                </a:solidFill>
                <a:latin typeface="Times New Roman" pitchFamily="18" charset="0"/>
                <a:ea typeface="MS PGothic" pitchFamily="34" charset="-128"/>
              </a:defRPr>
            </a:lvl1pPr>
            <a:lvl2pPr marL="742845" indent="-285709" defTabSz="931731" eaLnBrk="0" hangingPunct="0">
              <a:defRPr sz="2400">
                <a:solidFill>
                  <a:schemeClr val="tx1"/>
                </a:solidFill>
                <a:latin typeface="Times New Roman" pitchFamily="18" charset="0"/>
                <a:ea typeface="MS PGothic" pitchFamily="34" charset="-128"/>
              </a:defRPr>
            </a:lvl2pPr>
            <a:lvl3pPr marL="1142838" indent="-228567" defTabSz="931731" eaLnBrk="0" hangingPunct="0">
              <a:defRPr sz="2400">
                <a:solidFill>
                  <a:schemeClr val="tx1"/>
                </a:solidFill>
                <a:latin typeface="Times New Roman" pitchFamily="18" charset="0"/>
                <a:ea typeface="MS PGothic" pitchFamily="34" charset="-128"/>
              </a:defRPr>
            </a:lvl3pPr>
            <a:lvl4pPr marL="1599973" indent="-228567" defTabSz="931731" eaLnBrk="0" hangingPunct="0">
              <a:defRPr sz="2400">
                <a:solidFill>
                  <a:schemeClr val="tx1"/>
                </a:solidFill>
                <a:latin typeface="Times New Roman" pitchFamily="18" charset="0"/>
                <a:ea typeface="MS PGothic" pitchFamily="34" charset="-128"/>
              </a:defRPr>
            </a:lvl4pPr>
            <a:lvl5pPr marL="2057109" indent="-228567" defTabSz="931731" eaLnBrk="0" hangingPunct="0">
              <a:defRPr sz="2400">
                <a:solidFill>
                  <a:schemeClr val="tx1"/>
                </a:solidFill>
                <a:latin typeface="Times New Roman" pitchFamily="18" charset="0"/>
                <a:ea typeface="MS PGothic" pitchFamily="34" charset="-128"/>
              </a:defRPr>
            </a:lvl5pPr>
            <a:lvl6pPr marL="2514243" indent="-228567" algn="ctr" defTabSz="931731"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378" indent="-228567" algn="ctr" defTabSz="931731"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8514" indent="-228567" algn="ctr" defTabSz="931731"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5649" indent="-228567" algn="ctr" defTabSz="931731"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fld id="{78E3EC3E-ED18-4FFF-8DA2-CA93FF79592F}" type="slidenum">
              <a:rPr lang="en-US" sz="1200"/>
              <a:pPr eaLnBrk="1" hangingPunct="1">
                <a:defRPr/>
              </a:pPr>
              <a:t>28</a:t>
            </a:fld>
            <a:endParaRPr 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smtClean="0"/>
          </a:p>
        </p:txBody>
      </p:sp>
      <p:sp>
        <p:nvSpPr>
          <p:cNvPr id="17412"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57001" indent="-291154" eaLnBrk="0" hangingPunct="0">
              <a:defRPr>
                <a:solidFill>
                  <a:schemeClr val="tx1"/>
                </a:solidFill>
                <a:latin typeface="Arial" pitchFamily="34" charset="0"/>
              </a:defRPr>
            </a:lvl2pPr>
            <a:lvl3pPr marL="1164616" indent="-232922" eaLnBrk="0" hangingPunct="0">
              <a:defRPr>
                <a:solidFill>
                  <a:schemeClr val="tx1"/>
                </a:solidFill>
                <a:latin typeface="Arial" pitchFamily="34" charset="0"/>
              </a:defRPr>
            </a:lvl3pPr>
            <a:lvl4pPr marL="1630463" indent="-232922" eaLnBrk="0" hangingPunct="0">
              <a:defRPr>
                <a:solidFill>
                  <a:schemeClr val="tx1"/>
                </a:solidFill>
                <a:latin typeface="Arial" pitchFamily="34" charset="0"/>
              </a:defRPr>
            </a:lvl4pPr>
            <a:lvl5pPr marL="2096309" indent="-232922" eaLnBrk="0" hangingPunct="0">
              <a:defRPr>
                <a:solidFill>
                  <a:schemeClr val="tx1"/>
                </a:solidFill>
                <a:latin typeface="Arial" pitchFamily="34" charset="0"/>
              </a:defRPr>
            </a:lvl5pPr>
            <a:lvl6pPr marL="2562155" indent="-232922" eaLnBrk="0" fontAlgn="base" hangingPunct="0">
              <a:spcBef>
                <a:spcPct val="0"/>
              </a:spcBef>
              <a:spcAft>
                <a:spcPct val="0"/>
              </a:spcAft>
              <a:defRPr>
                <a:solidFill>
                  <a:schemeClr val="tx1"/>
                </a:solidFill>
                <a:latin typeface="Arial" pitchFamily="34" charset="0"/>
              </a:defRPr>
            </a:lvl6pPr>
            <a:lvl7pPr marL="3028002" indent="-232922" eaLnBrk="0" fontAlgn="base" hangingPunct="0">
              <a:spcBef>
                <a:spcPct val="0"/>
              </a:spcBef>
              <a:spcAft>
                <a:spcPct val="0"/>
              </a:spcAft>
              <a:defRPr>
                <a:solidFill>
                  <a:schemeClr val="tx1"/>
                </a:solidFill>
                <a:latin typeface="Arial" pitchFamily="34" charset="0"/>
              </a:defRPr>
            </a:lvl7pPr>
            <a:lvl8pPr marL="3493849" indent="-232922" eaLnBrk="0" fontAlgn="base" hangingPunct="0">
              <a:spcBef>
                <a:spcPct val="0"/>
              </a:spcBef>
              <a:spcAft>
                <a:spcPct val="0"/>
              </a:spcAft>
              <a:defRPr>
                <a:solidFill>
                  <a:schemeClr val="tx1"/>
                </a:solidFill>
                <a:latin typeface="Arial" pitchFamily="34" charset="0"/>
              </a:defRPr>
            </a:lvl8pPr>
            <a:lvl9pPr marL="3959695" indent="-232922" eaLnBrk="0" fontAlgn="base" hangingPunct="0">
              <a:spcBef>
                <a:spcPct val="0"/>
              </a:spcBef>
              <a:spcAft>
                <a:spcPct val="0"/>
              </a:spcAft>
              <a:defRPr>
                <a:solidFill>
                  <a:schemeClr val="tx1"/>
                </a:solidFill>
                <a:latin typeface="Arial" pitchFamily="34" charset="0"/>
              </a:defRPr>
            </a:lvl9pPr>
          </a:lstStyle>
          <a:p>
            <a:pPr eaLnBrk="1" hangingPunct="1">
              <a:defRPr/>
            </a:pPr>
            <a:fld id="{B0B5DBFD-C66F-4682-87D1-AE06DF6692CB}" type="slidenum">
              <a:rPr lang="en-US"/>
              <a:pPr eaLnBrk="1" hangingPunct="1">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E81418-EDB7-4F20-8DF8-C269843F8B09}" type="slidenum">
              <a:rPr lang="en-US" smtClean="0"/>
              <a:pPr>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E81418-EDB7-4F20-8DF8-C269843F8B09}" type="slidenum">
              <a:rPr lang="en-US" smtClean="0"/>
              <a:pPr>
                <a:defRPr/>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31</a:t>
            </a:fld>
            <a:endParaRPr lang="en-US"/>
          </a:p>
        </p:txBody>
      </p:sp>
    </p:spTree>
    <p:extLst>
      <p:ext uri="{BB962C8B-B14F-4D97-AF65-F5344CB8AC3E}">
        <p14:creationId xmlns:p14="http://schemas.microsoft.com/office/powerpoint/2010/main" xmlns="" val="3906973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32</a:t>
            </a:fld>
            <a:endParaRPr lang="en-US"/>
          </a:p>
        </p:txBody>
      </p:sp>
    </p:spTree>
    <p:extLst>
      <p:ext uri="{BB962C8B-B14F-4D97-AF65-F5344CB8AC3E}">
        <p14:creationId xmlns:p14="http://schemas.microsoft.com/office/powerpoint/2010/main" xmlns="" val="2704787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33</a:t>
            </a:fld>
            <a:endParaRPr lang="en-US"/>
          </a:p>
        </p:txBody>
      </p:sp>
    </p:spTree>
    <p:extLst>
      <p:ext uri="{BB962C8B-B14F-4D97-AF65-F5344CB8AC3E}">
        <p14:creationId xmlns:p14="http://schemas.microsoft.com/office/powerpoint/2010/main" xmlns="" val="2514856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34</a:t>
            </a:fld>
            <a:endParaRPr lang="en-US"/>
          </a:p>
        </p:txBody>
      </p:sp>
    </p:spTree>
    <p:extLst>
      <p:ext uri="{BB962C8B-B14F-4D97-AF65-F5344CB8AC3E}">
        <p14:creationId xmlns:p14="http://schemas.microsoft.com/office/powerpoint/2010/main" xmlns="" val="1794381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dirty="0" smtClean="0"/>
          </a:p>
        </p:txBody>
      </p:sp>
      <p:sp>
        <p:nvSpPr>
          <p:cNvPr id="4" name="Slide Number Placeholder 3"/>
          <p:cNvSpPr>
            <a:spLocks noGrp="1"/>
          </p:cNvSpPr>
          <p:nvPr>
            <p:ph type="sldNum" sz="quarter" idx="5"/>
          </p:nvPr>
        </p:nvSpPr>
        <p:spPr/>
        <p:txBody>
          <a:bodyPr/>
          <a:lstStyle/>
          <a:p>
            <a:pPr>
              <a:defRPr/>
            </a:pPr>
            <a:fld id="{A37D24CB-8AC1-4B7F-B62F-FBFD783BE8C1}"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smtClean="0"/>
          </a:p>
        </p:txBody>
      </p:sp>
      <p:sp>
        <p:nvSpPr>
          <p:cNvPr id="4" name="Slide Number Placeholder 3"/>
          <p:cNvSpPr>
            <a:spLocks noGrp="1"/>
          </p:cNvSpPr>
          <p:nvPr>
            <p:ph type="sldNum" sz="quarter" idx="5"/>
          </p:nvPr>
        </p:nvSpPr>
        <p:spPr/>
        <p:txBody>
          <a:bodyPr/>
          <a:lstStyle/>
          <a:p>
            <a:pPr>
              <a:defRPr/>
            </a:pPr>
            <a:fld id="{A37D24CB-8AC1-4B7F-B62F-FBFD783BE8C1}"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smtClean="0"/>
          </a:p>
        </p:txBody>
      </p:sp>
      <p:sp>
        <p:nvSpPr>
          <p:cNvPr id="4" name="Slide Number Placeholder 3"/>
          <p:cNvSpPr>
            <a:spLocks noGrp="1"/>
          </p:cNvSpPr>
          <p:nvPr>
            <p:ph type="sldNum" sz="quarter" idx="5"/>
          </p:nvPr>
        </p:nvSpPr>
        <p:spPr/>
        <p:txBody>
          <a:bodyPr/>
          <a:lstStyle/>
          <a:p>
            <a:pPr>
              <a:defRPr/>
            </a:pPr>
            <a:fld id="{A84BCE04-D6D1-4E2E-B0DC-4306F11C9E3B}"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Slide is courtesy of Prabhu Pingali,  Greg Traxler and Tuu-Van Nguyen (2011), “Changing Trends in the Demand and Supply of Aid for Agriculture Development and the Quest for Coordination.”  Presentation at the Annual Meetings of the AAEA, July 24–26, 2011.</a:t>
            </a:r>
          </a:p>
        </p:txBody>
      </p:sp>
      <p:sp>
        <p:nvSpPr>
          <p:cNvPr id="4" name="Slide Number Placeholder 3"/>
          <p:cNvSpPr>
            <a:spLocks noGrp="1"/>
          </p:cNvSpPr>
          <p:nvPr>
            <p:ph type="sldNum" sz="quarter" idx="5"/>
          </p:nvPr>
        </p:nvSpPr>
        <p:spPr/>
        <p:txBody>
          <a:bodyPr/>
          <a:lstStyle/>
          <a:p>
            <a:pPr>
              <a:defRPr/>
            </a:pPr>
            <a:fld id="{C5779D01-6CB2-4893-BE86-583E09782869}"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D347984-2AE6-485C-8F67-54FB24881BC9}" type="slidenum">
              <a:rPr lang="en-US" smtClean="0"/>
              <a:pPr/>
              <a:t>39</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701675" y="4416426"/>
            <a:ext cx="5607050" cy="4183063"/>
          </a:xfrm>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4</a:t>
            </a:fld>
            <a:endParaRPr lang="en-US"/>
          </a:p>
        </p:txBody>
      </p:sp>
    </p:spTree>
    <p:extLst>
      <p:ext uri="{BB962C8B-B14F-4D97-AF65-F5344CB8AC3E}">
        <p14:creationId xmlns:p14="http://schemas.microsoft.com/office/powerpoint/2010/main" xmlns="" val="236678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5</a:t>
            </a:fld>
            <a:endParaRPr lang="en-US"/>
          </a:p>
        </p:txBody>
      </p:sp>
    </p:spTree>
    <p:extLst>
      <p:ext uri="{BB962C8B-B14F-4D97-AF65-F5344CB8AC3E}">
        <p14:creationId xmlns:p14="http://schemas.microsoft.com/office/powerpoint/2010/main" xmlns="" val="123691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6</a:t>
            </a:fld>
            <a:endParaRPr lang="en-US"/>
          </a:p>
        </p:txBody>
      </p:sp>
    </p:spTree>
    <p:extLst>
      <p:ext uri="{BB962C8B-B14F-4D97-AF65-F5344CB8AC3E}">
        <p14:creationId xmlns:p14="http://schemas.microsoft.com/office/powerpoint/2010/main" xmlns="" val="179438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7</a:t>
            </a:fld>
            <a:endParaRPr lang="en-US"/>
          </a:p>
        </p:txBody>
      </p:sp>
    </p:spTree>
    <p:extLst>
      <p:ext uri="{BB962C8B-B14F-4D97-AF65-F5344CB8AC3E}">
        <p14:creationId xmlns:p14="http://schemas.microsoft.com/office/powerpoint/2010/main" xmlns="" val="231803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18881-FEAD-416B-B71D-66E9331E73FE}" type="slidenum">
              <a:rPr lang="en-US" smtClean="0"/>
              <a:pPr/>
              <a:t>8</a:t>
            </a:fld>
            <a:endParaRPr lang="en-US"/>
          </a:p>
        </p:txBody>
      </p:sp>
    </p:spTree>
    <p:extLst>
      <p:ext uri="{BB962C8B-B14F-4D97-AF65-F5344CB8AC3E}">
        <p14:creationId xmlns:p14="http://schemas.microsoft.com/office/powerpoint/2010/main" xmlns="" val="2743097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9</a:t>
            </a:fld>
            <a:endParaRPr lang="en-US"/>
          </a:p>
        </p:txBody>
      </p:sp>
    </p:spTree>
    <p:extLst>
      <p:ext uri="{BB962C8B-B14F-4D97-AF65-F5344CB8AC3E}">
        <p14:creationId xmlns:p14="http://schemas.microsoft.com/office/powerpoint/2010/main" xmlns="" val="278163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3D347B-3E47-4C9E-9C58-0E1A948058D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37D929-5FCE-4E2C-BEDB-9DAB89726EF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EDB5D-1958-4DDA-9588-1DAC917A544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C5A9A-2282-4514-B19F-F9D8F9FB69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EF6F7-7190-4DA3-9C53-7564CB277F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2BF0C8-E778-4FAC-8DF7-539FD1853A4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65B026-1AA2-4777-B8D2-CACF0F1A4D6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E7C805-93B4-4274-ACAC-8FA1002B0A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AB7C9C-5B7B-47F4-80A3-53BB9E9115B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1ADDF9-75E6-4797-B2DE-4DA47173B0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D2C042-6B4F-41C0-B86B-2E49DFB3D04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184275A-A6C8-4E67-B6AB-86A7E6DC144C}" type="slidenum">
              <a:rPr lang="en-US"/>
              <a:pPr>
                <a:defRPr/>
              </a:pPr>
              <a:t>‹#›</a:t>
            </a:fld>
            <a:endParaRPr lang="en-US"/>
          </a:p>
        </p:txBody>
      </p:sp>
      <p:pic>
        <p:nvPicPr>
          <p:cNvPr id="3079" name="Picture 7" descr="friedman with seal horizontal"/>
          <p:cNvPicPr>
            <a:picLocks noChangeAspect="1" noChangeArrowheads="1"/>
          </p:cNvPicPr>
          <p:nvPr/>
        </p:nvPicPr>
        <p:blipFill>
          <a:blip r:embed="rId13" cstate="print"/>
          <a:srcRect/>
          <a:stretch>
            <a:fillRect/>
          </a:stretch>
        </p:blipFill>
        <p:spPr bwMode="auto">
          <a:xfrm>
            <a:off x="5791200" y="6248400"/>
            <a:ext cx="2867025" cy="4206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riceinstitute.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unscn.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www.unscn.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unscn.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iresearch.worldbank.org/PovcalN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iresearch.worldbank.org/PovcalNe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iresearch.worldbank.org/PovcalNe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esa.un.org/unpd/wpp"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esa.un.org/unpd/wpp"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esa.un.org/unpd/wup" TargetMode="Externa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esa.un.org/unpd/wup" TargetMode="Externa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fas.usda.gov/psdonlin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pt 3"/>
          <p:cNvPicPr>
            <a:picLocks noChangeAspect="1" noChangeArrowheads="1"/>
          </p:cNvPicPr>
          <p:nvPr/>
        </p:nvPicPr>
        <p:blipFill>
          <a:blip r:embed="rId3" cstate="print"/>
          <a:srcRect/>
          <a:stretch>
            <a:fillRect/>
          </a:stretch>
        </p:blipFill>
        <p:spPr bwMode="auto">
          <a:xfrm>
            <a:off x="0" y="-9525"/>
            <a:ext cx="9144000" cy="6867525"/>
          </a:xfrm>
          <a:prstGeom prst="rect">
            <a:avLst/>
          </a:prstGeom>
          <a:noFill/>
          <a:ln w="9525">
            <a:noFill/>
            <a:miter lim="800000"/>
            <a:headEnd/>
            <a:tailEnd/>
          </a:ln>
        </p:spPr>
      </p:pic>
      <p:sp>
        <p:nvSpPr>
          <p:cNvPr id="4098" name="Rectangle 2"/>
          <p:cNvSpPr>
            <a:spLocks noGrp="1" noChangeArrowheads="1"/>
          </p:cNvSpPr>
          <p:nvPr>
            <p:ph type="ctrTitle"/>
          </p:nvPr>
        </p:nvSpPr>
        <p:spPr>
          <a:xfrm>
            <a:off x="457200" y="1371600"/>
            <a:ext cx="8305800" cy="2076450"/>
          </a:xfrm>
        </p:spPr>
        <p:txBody>
          <a:bodyPr/>
          <a:lstStyle/>
          <a:p>
            <a:pPr eaLnBrk="1" hangingPunct="1">
              <a:lnSpc>
                <a:spcPct val="90000"/>
              </a:lnSpc>
              <a:spcBef>
                <a:spcPts val="600"/>
              </a:spcBef>
              <a:spcAft>
                <a:spcPts val="1200"/>
              </a:spcAft>
            </a:pPr>
            <a:r>
              <a:rPr lang="en-US" b="1" dirty="0">
                <a:solidFill>
                  <a:srgbClr val="0081E2"/>
                </a:solidFill>
              </a:rPr>
              <a:t>The Changing Face </a:t>
            </a:r>
            <a:r>
              <a:rPr lang="en-US" b="1" dirty="0" smtClean="0">
                <a:solidFill>
                  <a:srgbClr val="0081E2"/>
                </a:solidFill>
              </a:rPr>
              <a:t/>
            </a:r>
            <a:br>
              <a:rPr lang="en-US" b="1" dirty="0" smtClean="0">
                <a:solidFill>
                  <a:srgbClr val="0081E2"/>
                </a:solidFill>
              </a:rPr>
            </a:br>
            <a:r>
              <a:rPr lang="en-US" b="1" dirty="0" smtClean="0">
                <a:solidFill>
                  <a:srgbClr val="0081E2"/>
                </a:solidFill>
              </a:rPr>
              <a:t>of </a:t>
            </a:r>
            <a:r>
              <a:rPr lang="en-US" b="1" dirty="0">
                <a:solidFill>
                  <a:srgbClr val="0081E2"/>
                </a:solidFill>
              </a:rPr>
              <a:t>Global </a:t>
            </a:r>
            <a:r>
              <a:rPr lang="en-US" b="1" dirty="0" smtClean="0">
                <a:solidFill>
                  <a:srgbClr val="0081E2"/>
                </a:solidFill>
              </a:rPr>
              <a:t>Malnutrition</a:t>
            </a:r>
            <a:endParaRPr lang="en-US" sz="3600" b="1" dirty="0" smtClean="0">
              <a:solidFill>
                <a:srgbClr val="0081E2"/>
              </a:solidFill>
            </a:endParaRPr>
          </a:p>
        </p:txBody>
      </p:sp>
      <p:sp>
        <p:nvSpPr>
          <p:cNvPr id="4099" name="Subtitle 6"/>
          <p:cNvSpPr>
            <a:spLocks noGrp="1"/>
          </p:cNvSpPr>
          <p:nvPr>
            <p:ph type="subTitle" idx="1"/>
          </p:nvPr>
        </p:nvSpPr>
        <p:spPr>
          <a:xfrm>
            <a:off x="30675" y="4724400"/>
            <a:ext cx="8864012" cy="1066800"/>
          </a:xfrm>
        </p:spPr>
        <p:txBody>
          <a:bodyPr/>
          <a:lstStyle/>
          <a:p>
            <a:r>
              <a:rPr lang="en-US" sz="2000" b="1" dirty="0" smtClean="0"/>
              <a:t>AAEA session on the evolving </a:t>
            </a:r>
            <a:r>
              <a:rPr lang="en-US" sz="2000" b="1" dirty="0"/>
              <a:t>dual burden of obesity and malnutrition: driving forces and implications for development policy</a:t>
            </a:r>
            <a:endParaRPr lang="en-US" sz="2000" dirty="0"/>
          </a:p>
          <a:p>
            <a:pPr eaLnBrk="1" hangingPunct="1"/>
            <a:r>
              <a:rPr lang="en-US" sz="2000" dirty="0" smtClean="0"/>
              <a:t> Washington, DC – 6 August 2013</a:t>
            </a:r>
            <a:endParaRPr lang="en-US" dirty="0" smtClean="0"/>
          </a:p>
        </p:txBody>
      </p:sp>
      <p:sp>
        <p:nvSpPr>
          <p:cNvPr id="2" name="Rectangle 1"/>
          <p:cNvSpPr/>
          <p:nvPr/>
        </p:nvSpPr>
        <p:spPr>
          <a:xfrm>
            <a:off x="354425" y="3240613"/>
            <a:ext cx="8534400" cy="1138773"/>
          </a:xfrm>
          <a:prstGeom prst="rect">
            <a:avLst/>
          </a:prstGeom>
        </p:spPr>
        <p:txBody>
          <a:bodyPr wrap="square">
            <a:spAutoFit/>
          </a:bodyPr>
          <a:lstStyle/>
          <a:p>
            <a:pPr lvl="0" algn="ctr">
              <a:spcBef>
                <a:spcPct val="20000"/>
              </a:spcBef>
            </a:pPr>
            <a:r>
              <a:rPr lang="en-US" sz="3200" kern="0" dirty="0" smtClean="0">
                <a:solidFill>
                  <a:srgbClr val="663300"/>
                </a:solidFill>
                <a:latin typeface="Arial"/>
                <a:cs typeface="+mn-cs"/>
              </a:rPr>
              <a:t>Will </a:t>
            </a:r>
            <a:r>
              <a:rPr lang="en-US" sz="3200" kern="0" dirty="0">
                <a:solidFill>
                  <a:srgbClr val="663300"/>
                </a:solidFill>
                <a:latin typeface="Arial"/>
                <a:cs typeface="+mn-cs"/>
              </a:rPr>
              <a:t>Masters</a:t>
            </a:r>
          </a:p>
          <a:p>
            <a:pPr algn="ctr"/>
            <a:r>
              <a:rPr lang="en-US" dirty="0" smtClean="0">
                <a:solidFill>
                  <a:srgbClr val="663300"/>
                </a:solidFill>
              </a:rPr>
              <a:t>Professor and Chair, Department of Food and Nutrition Policy, Tufts University </a:t>
            </a:r>
          </a:p>
          <a:p>
            <a:pPr algn="ctr"/>
            <a:r>
              <a:rPr lang="en-US" dirty="0">
                <a:solidFill>
                  <a:schemeClr val="bg1">
                    <a:lumMod val="50000"/>
                  </a:schemeClr>
                </a:solidFill>
                <a:latin typeface="Arial Narrow" pitchFamily="34" charset="0"/>
              </a:rPr>
              <a:t>www.nutrition.tufts.edu   |   </a:t>
            </a:r>
            <a:r>
              <a:rPr lang="en-US" dirty="0" smtClean="0">
                <a:solidFill>
                  <a:schemeClr val="bg1">
                    <a:lumMod val="50000"/>
                  </a:schemeClr>
                </a:solidFill>
                <a:latin typeface="Arial Narrow" pitchFamily="34" charset="0"/>
              </a:rPr>
              <a:t>http://sites.tufts.edu/willmasters </a:t>
            </a:r>
            <a:endParaRPr lang="en-US" b="1" dirty="0">
              <a:solidFill>
                <a:schemeClr val="bg1">
                  <a:lumMod val="50000"/>
                </a:schemeClr>
              </a:solidFill>
              <a:latin typeface="Arial Narrow" pitchFamily="34" charset="0"/>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51211"/>
          <a:stretch/>
        </p:blipFill>
        <p:spPr bwMode="auto">
          <a:xfrm>
            <a:off x="7275340" y="6179903"/>
            <a:ext cx="1587108" cy="581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2914"/>
          </a:xfrm>
        </p:spPr>
        <p:txBody>
          <a:bodyPr/>
          <a:lstStyle/>
          <a:p>
            <a:pPr lvl="0"/>
            <a:r>
              <a:rPr lang="en-US" sz="3600" dirty="0" smtClean="0">
                <a:solidFill>
                  <a:srgbClr val="0081E2"/>
                </a:solidFill>
              </a:rPr>
              <a:t>…and have more overweight children too</a:t>
            </a:r>
            <a:endParaRPr lang="en-US" sz="3600" dirty="0"/>
          </a:p>
        </p:txBody>
      </p:sp>
      <p:sp>
        <p:nvSpPr>
          <p:cNvPr id="6" name="TextBox 7"/>
          <p:cNvSpPr txBox="1">
            <a:spLocks noChangeArrowheads="1"/>
          </p:cNvSpPr>
          <p:nvPr/>
        </p:nvSpPr>
        <p:spPr bwMode="auto">
          <a:xfrm>
            <a:off x="136023" y="6479977"/>
            <a:ext cx="8763000" cy="307777"/>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Author’s calculation.</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5249" y="573607"/>
            <a:ext cx="8229599" cy="60602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txBox="1">
            <a:spLocks/>
          </p:cNvSpPr>
          <p:nvPr/>
        </p:nvSpPr>
        <p:spPr bwMode="auto">
          <a:xfrm>
            <a:off x="1752600" y="2163462"/>
            <a:ext cx="2098590" cy="208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2000" kern="0" dirty="0" smtClean="0">
                <a:solidFill>
                  <a:srgbClr val="0081E2"/>
                </a:solidFill>
              </a:rPr>
              <a:t>…and at each income level,  children are slightly more</a:t>
            </a:r>
          </a:p>
          <a:p>
            <a:pPr algn="l">
              <a:lnSpc>
                <a:spcPct val="80000"/>
              </a:lnSpc>
            </a:pPr>
            <a:r>
              <a:rPr lang="en-US" sz="2000" kern="0" dirty="0" smtClean="0">
                <a:solidFill>
                  <a:srgbClr val="0081E2"/>
                </a:solidFill>
              </a:rPr>
              <a:t>likely to be</a:t>
            </a:r>
          </a:p>
          <a:p>
            <a:pPr algn="l">
              <a:lnSpc>
                <a:spcPct val="80000"/>
              </a:lnSpc>
            </a:pPr>
            <a:r>
              <a:rPr lang="en-US" sz="2000" kern="0" dirty="0" smtClean="0">
                <a:solidFill>
                  <a:srgbClr val="0081E2"/>
                </a:solidFill>
              </a:rPr>
              <a:t>overweight</a:t>
            </a:r>
          </a:p>
        </p:txBody>
      </p:sp>
      <p:cxnSp>
        <p:nvCxnSpPr>
          <p:cNvPr id="9" name="Straight Arrow Connector 8"/>
          <p:cNvCxnSpPr/>
          <p:nvPr/>
        </p:nvCxnSpPr>
        <p:spPr>
          <a:xfrm flipV="1">
            <a:off x="2479027" y="4440195"/>
            <a:ext cx="0" cy="381000"/>
          </a:xfrm>
          <a:prstGeom prst="straightConnector1">
            <a:avLst/>
          </a:prstGeom>
          <a:ln w="38100">
            <a:solidFill>
              <a:srgbClr val="0081E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29619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2914"/>
          </a:xfrm>
        </p:spPr>
        <p:txBody>
          <a:bodyPr/>
          <a:lstStyle/>
          <a:p>
            <a:pPr lvl="0"/>
            <a:r>
              <a:rPr lang="en-US" sz="3600" dirty="0" smtClean="0">
                <a:solidFill>
                  <a:srgbClr val="0081E2"/>
                </a:solidFill>
              </a:rPr>
              <a:t>Overall, malnutrition is a disease of poverty</a:t>
            </a:r>
            <a:endParaRPr lang="en-US" sz="3600" dirty="0"/>
          </a:p>
        </p:txBody>
      </p:sp>
      <p:sp>
        <p:nvSpPr>
          <p:cNvPr id="6" name="TextBox 7"/>
          <p:cNvSpPr txBox="1">
            <a:spLocks noChangeArrowheads="1"/>
          </p:cNvSpPr>
          <p:nvPr/>
        </p:nvSpPr>
        <p:spPr bwMode="auto">
          <a:xfrm>
            <a:off x="136023" y="6479977"/>
            <a:ext cx="8763000" cy="307777"/>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Author’s calculation.</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922" y="664956"/>
            <a:ext cx="8207877" cy="6044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24168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97" y="914400"/>
            <a:ext cx="8169275"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7"/>
          <p:cNvSpPr txBox="1">
            <a:spLocks noChangeArrowheads="1"/>
          </p:cNvSpPr>
          <p:nvPr/>
        </p:nvSpPr>
        <p:spPr bwMode="auto">
          <a:xfrm>
            <a:off x="170634" y="6360812"/>
            <a:ext cx="8763000" cy="523220"/>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W.A. Masters, 2013. “Child </a:t>
            </a:r>
            <a:r>
              <a:rPr lang="en-US" sz="1400" dirty="0"/>
              <a:t>Nutrition and Economic </a:t>
            </a:r>
            <a:r>
              <a:rPr lang="en-US" sz="1400" dirty="0" smtClean="0"/>
              <a:t>Development”, </a:t>
            </a:r>
            <a:r>
              <a:rPr lang="en-US" sz="1400" i="1" dirty="0" smtClean="0"/>
              <a:t>Nutrition </a:t>
            </a:r>
            <a:r>
              <a:rPr lang="en-US" sz="1400" i="1" dirty="0"/>
              <a:t>in Pediatrics</a:t>
            </a:r>
            <a:r>
              <a:rPr lang="en-US" sz="1400" dirty="0"/>
              <a:t>, </a:t>
            </a:r>
            <a:r>
              <a:rPr lang="en-US" sz="1400" dirty="0" smtClean="0"/>
              <a:t>5</a:t>
            </a:r>
            <a:r>
              <a:rPr lang="en-US" sz="1400" baseline="30000" dirty="0" smtClean="0"/>
              <a:t>th</a:t>
            </a:r>
            <a:r>
              <a:rPr lang="en-US" sz="1400" dirty="0" smtClean="0"/>
              <a:t> </a:t>
            </a:r>
            <a:r>
              <a:rPr lang="en-US" sz="1400" dirty="0"/>
              <a:t>ed. </a:t>
            </a:r>
            <a:r>
              <a:rPr lang="en-US" sz="1400" dirty="0" smtClean="0"/>
              <a:t>(chapter 44), </a:t>
            </a:r>
            <a:r>
              <a:rPr lang="en-US" sz="1400" dirty="0"/>
              <a:t>e</a:t>
            </a:r>
            <a:r>
              <a:rPr lang="en-US" sz="1400" dirty="0" smtClean="0"/>
              <a:t>dited </a:t>
            </a:r>
            <a:r>
              <a:rPr lang="en-US" sz="1400" dirty="0"/>
              <a:t>by C.P. Duggan, J.B. Watkins, B. </a:t>
            </a:r>
            <a:r>
              <a:rPr lang="en-US" sz="1400" dirty="0" err="1"/>
              <a:t>Koletzko</a:t>
            </a:r>
            <a:r>
              <a:rPr lang="en-US" sz="1400" dirty="0"/>
              <a:t> and W.A. </a:t>
            </a:r>
            <a:r>
              <a:rPr lang="en-US" sz="1400" dirty="0" err="1" smtClean="0"/>
              <a:t>Walke</a:t>
            </a:r>
            <a:r>
              <a:rPr lang="en-US" sz="1400" dirty="0" smtClean="0"/>
              <a:t>, </a:t>
            </a:r>
            <a:r>
              <a:rPr lang="en-US" sz="1400" dirty="0"/>
              <a:t>Shelton, CT: </a:t>
            </a:r>
            <a:r>
              <a:rPr lang="en-US" sz="1400" dirty="0" smtClean="0"/>
              <a:t>PMPH-USA.</a:t>
            </a:r>
            <a:endParaRPr lang="en-US" sz="1400" dirty="0"/>
          </a:p>
        </p:txBody>
      </p:sp>
      <p:sp>
        <p:nvSpPr>
          <p:cNvPr id="2" name="Title 1"/>
          <p:cNvSpPr>
            <a:spLocks noGrp="1"/>
          </p:cNvSpPr>
          <p:nvPr>
            <p:ph type="title"/>
          </p:nvPr>
        </p:nvSpPr>
        <p:spPr>
          <a:xfrm>
            <a:off x="-19866" y="76200"/>
            <a:ext cx="9144000" cy="1020762"/>
          </a:xfrm>
          <a:solidFill>
            <a:schemeClr val="bg1"/>
          </a:solidFill>
        </p:spPr>
        <p:txBody>
          <a:bodyPr/>
          <a:lstStyle/>
          <a:p>
            <a:pPr>
              <a:lnSpc>
                <a:spcPct val="80000"/>
              </a:lnSpc>
            </a:pPr>
            <a:r>
              <a:rPr lang="en-US" sz="3600" dirty="0" smtClean="0">
                <a:solidFill>
                  <a:srgbClr val="0081E2"/>
                </a:solidFill>
              </a:rPr>
              <a:t>Higher income changes </a:t>
            </a:r>
            <a:br>
              <a:rPr lang="en-US" sz="3600" dirty="0" smtClean="0">
                <a:solidFill>
                  <a:srgbClr val="0081E2"/>
                </a:solidFill>
              </a:rPr>
            </a:br>
            <a:r>
              <a:rPr lang="en-US" sz="3600" dirty="0" smtClean="0">
                <a:solidFill>
                  <a:srgbClr val="0081E2"/>
                </a:solidFill>
              </a:rPr>
              <a:t>diet quality as well as quantity</a:t>
            </a:r>
            <a:endParaRPr lang="en-US" sz="3600" dirty="0"/>
          </a:p>
        </p:txBody>
      </p:sp>
      <p:sp>
        <p:nvSpPr>
          <p:cNvPr id="7" name="Rectangle 6"/>
          <p:cNvSpPr/>
          <p:nvPr/>
        </p:nvSpPr>
        <p:spPr>
          <a:xfrm>
            <a:off x="333331" y="1066800"/>
            <a:ext cx="8429669" cy="341632"/>
          </a:xfrm>
          <a:prstGeom prst="rect">
            <a:avLst/>
          </a:prstGeom>
          <a:solidFill>
            <a:srgbClr val="FFFFFF"/>
          </a:solidFill>
        </p:spPr>
        <p:txBody>
          <a:bodyPr wrap="square">
            <a:spAutoFit/>
          </a:bodyPr>
          <a:lstStyle/>
          <a:p>
            <a:pPr algn="ctr">
              <a:lnSpc>
                <a:spcPct val="90000"/>
              </a:lnSpc>
            </a:pPr>
            <a:r>
              <a:rPr lang="en-US" dirty="0" smtClean="0"/>
              <a:t>Share of calories from animal sources, total food supply and income, 1961-2009</a:t>
            </a:r>
            <a:endParaRPr lang="en-US" kern="0" dirty="0">
              <a:solidFill>
                <a:srgbClr val="0081E2"/>
              </a:solidFill>
            </a:endParaRPr>
          </a:p>
        </p:txBody>
      </p:sp>
      <p:sp>
        <p:nvSpPr>
          <p:cNvPr id="8" name="Title 1"/>
          <p:cNvSpPr txBox="1">
            <a:spLocks/>
          </p:cNvSpPr>
          <p:nvPr/>
        </p:nvSpPr>
        <p:spPr bwMode="auto">
          <a:xfrm>
            <a:off x="1295400" y="1676400"/>
            <a:ext cx="2590800" cy="9906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1800" kern="0" dirty="0" smtClean="0">
                <a:solidFill>
                  <a:srgbClr val="0081E2"/>
                </a:solidFill>
              </a:rPr>
              <a:t>Total calories available rise from under 2000 </a:t>
            </a:r>
          </a:p>
          <a:p>
            <a:pPr algn="l">
              <a:lnSpc>
                <a:spcPct val="80000"/>
              </a:lnSpc>
            </a:pPr>
            <a:r>
              <a:rPr lang="en-US" sz="1800" kern="0" dirty="0" smtClean="0">
                <a:solidFill>
                  <a:srgbClr val="0081E2"/>
                </a:solidFill>
              </a:rPr>
              <a:t>to over 3500</a:t>
            </a:r>
          </a:p>
          <a:p>
            <a:pPr algn="l">
              <a:lnSpc>
                <a:spcPct val="80000"/>
              </a:lnSpc>
            </a:pPr>
            <a:r>
              <a:rPr lang="en-US" sz="1800" kern="0" dirty="0" smtClean="0">
                <a:solidFill>
                  <a:srgbClr val="0081E2"/>
                </a:solidFill>
              </a:rPr>
              <a:t>per person/day</a:t>
            </a:r>
          </a:p>
        </p:txBody>
      </p:sp>
      <p:sp>
        <p:nvSpPr>
          <p:cNvPr id="9" name="Title 1"/>
          <p:cNvSpPr txBox="1">
            <a:spLocks/>
          </p:cNvSpPr>
          <p:nvPr/>
        </p:nvSpPr>
        <p:spPr bwMode="auto">
          <a:xfrm>
            <a:off x="5181600" y="4800600"/>
            <a:ext cx="3962400"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1800" kern="0" dirty="0" smtClean="0">
                <a:solidFill>
                  <a:srgbClr val="0081E2"/>
                </a:solidFill>
              </a:rPr>
              <a:t>Animal-sourced foods rise from about 5% to about 40% of calories</a:t>
            </a:r>
          </a:p>
        </p:txBody>
      </p:sp>
    </p:spTree>
    <p:extLst>
      <p:ext uri="{BB962C8B-B14F-4D97-AF65-F5344CB8AC3E}">
        <p14:creationId xmlns:p14="http://schemas.microsoft.com/office/powerpoint/2010/main" xmlns="" val="2307823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779" y="914400"/>
            <a:ext cx="8169275"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7"/>
          <p:cNvSpPr txBox="1">
            <a:spLocks noChangeArrowheads="1"/>
          </p:cNvSpPr>
          <p:nvPr/>
        </p:nvSpPr>
        <p:spPr bwMode="auto">
          <a:xfrm>
            <a:off x="204916" y="6248400"/>
            <a:ext cx="8763000" cy="738664"/>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W.A. Masters, 2013. “Child </a:t>
            </a:r>
            <a:r>
              <a:rPr lang="en-US" sz="1400" dirty="0"/>
              <a:t>Nutrition and Economic </a:t>
            </a:r>
            <a:r>
              <a:rPr lang="en-US" sz="1400" dirty="0" smtClean="0"/>
              <a:t>Development”, </a:t>
            </a:r>
            <a:r>
              <a:rPr lang="en-US" sz="1400" i="1" dirty="0" smtClean="0"/>
              <a:t>Nutrition </a:t>
            </a:r>
            <a:r>
              <a:rPr lang="en-US" sz="1400" i="1" dirty="0"/>
              <a:t>in Pediatrics</a:t>
            </a:r>
            <a:r>
              <a:rPr lang="en-US" sz="1400" dirty="0"/>
              <a:t>, </a:t>
            </a:r>
            <a:r>
              <a:rPr lang="en-US" sz="1400" dirty="0" smtClean="0"/>
              <a:t>5</a:t>
            </a:r>
            <a:r>
              <a:rPr lang="en-US" sz="1400" baseline="30000" dirty="0" smtClean="0"/>
              <a:t>th</a:t>
            </a:r>
            <a:r>
              <a:rPr lang="en-US" sz="1400" dirty="0" smtClean="0"/>
              <a:t> </a:t>
            </a:r>
            <a:r>
              <a:rPr lang="en-US" sz="1400" dirty="0"/>
              <a:t>ed. </a:t>
            </a:r>
            <a:r>
              <a:rPr lang="en-US" sz="1400" dirty="0" smtClean="0"/>
              <a:t>(chapter 44), </a:t>
            </a:r>
            <a:r>
              <a:rPr lang="en-US" sz="1400" dirty="0"/>
              <a:t>e</a:t>
            </a:r>
            <a:r>
              <a:rPr lang="en-US" sz="1400" dirty="0" smtClean="0"/>
              <a:t>dited </a:t>
            </a:r>
            <a:r>
              <a:rPr lang="en-US" sz="1400" dirty="0"/>
              <a:t>by C.P. Duggan, J.B. Watkins, B. </a:t>
            </a:r>
            <a:r>
              <a:rPr lang="en-US" sz="1400" dirty="0" err="1"/>
              <a:t>Koletzko</a:t>
            </a:r>
            <a:r>
              <a:rPr lang="en-US" sz="1400" dirty="0"/>
              <a:t> and W.A. </a:t>
            </a:r>
            <a:r>
              <a:rPr lang="en-US" sz="1400" dirty="0" err="1" smtClean="0"/>
              <a:t>Walke</a:t>
            </a:r>
            <a:r>
              <a:rPr lang="en-US" sz="1400" dirty="0" smtClean="0"/>
              <a:t>, </a:t>
            </a:r>
            <a:r>
              <a:rPr lang="en-US" sz="1400" dirty="0"/>
              <a:t>Shelton, CT: </a:t>
            </a:r>
            <a:r>
              <a:rPr lang="en-US" sz="1400" dirty="0" smtClean="0"/>
              <a:t>PMPH-USA.</a:t>
            </a:r>
          </a:p>
          <a:p>
            <a:endParaRPr lang="en-US" sz="1400" dirty="0"/>
          </a:p>
        </p:txBody>
      </p:sp>
      <p:sp>
        <p:nvSpPr>
          <p:cNvPr id="7" name="Title 1"/>
          <p:cNvSpPr txBox="1">
            <a:spLocks/>
          </p:cNvSpPr>
          <p:nvPr/>
        </p:nvSpPr>
        <p:spPr bwMode="auto">
          <a:xfrm>
            <a:off x="-19866" y="76200"/>
            <a:ext cx="9144000" cy="1020762"/>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nSpc>
                <a:spcPct val="80000"/>
              </a:lnSpc>
            </a:pPr>
            <a:r>
              <a:rPr lang="en-US" sz="3600" kern="0" dirty="0" smtClean="0">
                <a:solidFill>
                  <a:srgbClr val="0081E2"/>
                </a:solidFill>
              </a:rPr>
              <a:t>Higher income also buys sanitation and </a:t>
            </a:r>
          </a:p>
          <a:p>
            <a:pPr>
              <a:lnSpc>
                <a:spcPct val="80000"/>
              </a:lnSpc>
            </a:pPr>
            <a:r>
              <a:rPr lang="en-US" sz="3600" kern="0" dirty="0" smtClean="0">
                <a:solidFill>
                  <a:srgbClr val="0081E2"/>
                </a:solidFill>
              </a:rPr>
              <a:t>clean water (among other things)</a:t>
            </a:r>
            <a:endParaRPr lang="en-US" sz="3600" kern="0" dirty="0"/>
          </a:p>
        </p:txBody>
      </p:sp>
      <p:sp>
        <p:nvSpPr>
          <p:cNvPr id="8" name="Rectangle 7"/>
          <p:cNvSpPr/>
          <p:nvPr/>
        </p:nvSpPr>
        <p:spPr>
          <a:xfrm>
            <a:off x="371581" y="1029968"/>
            <a:ext cx="8429669" cy="341632"/>
          </a:xfrm>
          <a:prstGeom prst="rect">
            <a:avLst/>
          </a:prstGeom>
          <a:solidFill>
            <a:srgbClr val="FFFFFF"/>
          </a:solidFill>
        </p:spPr>
        <p:txBody>
          <a:bodyPr wrap="square">
            <a:spAutoFit/>
          </a:bodyPr>
          <a:lstStyle/>
          <a:p>
            <a:pPr algn="ctr">
              <a:lnSpc>
                <a:spcPct val="90000"/>
              </a:lnSpc>
            </a:pPr>
            <a:r>
              <a:rPr lang="en-US" dirty="0" smtClean="0"/>
              <a:t>Access to sanitation, improved water and income, 1990-2010</a:t>
            </a:r>
            <a:endParaRPr lang="en-US" kern="0" dirty="0">
              <a:solidFill>
                <a:srgbClr val="0081E2"/>
              </a:solidFill>
            </a:endParaRPr>
          </a:p>
        </p:txBody>
      </p:sp>
      <p:sp>
        <p:nvSpPr>
          <p:cNvPr id="9" name="Title 1"/>
          <p:cNvSpPr txBox="1">
            <a:spLocks/>
          </p:cNvSpPr>
          <p:nvPr/>
        </p:nvSpPr>
        <p:spPr bwMode="auto">
          <a:xfrm>
            <a:off x="5105400" y="4572000"/>
            <a:ext cx="3352800"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1800" kern="0" dirty="0" smtClean="0">
                <a:solidFill>
                  <a:srgbClr val="0081E2"/>
                </a:solidFill>
              </a:rPr>
              <a:t>Access to sanitation rises from under 5% to 100% </a:t>
            </a:r>
          </a:p>
          <a:p>
            <a:pPr algn="l">
              <a:lnSpc>
                <a:spcPct val="80000"/>
              </a:lnSpc>
            </a:pPr>
            <a:r>
              <a:rPr lang="en-US" sz="1800" kern="0" dirty="0" smtClean="0">
                <a:solidFill>
                  <a:srgbClr val="0081E2"/>
                </a:solidFill>
              </a:rPr>
              <a:t>of households</a:t>
            </a:r>
          </a:p>
        </p:txBody>
      </p:sp>
      <p:sp>
        <p:nvSpPr>
          <p:cNvPr id="10" name="Title 1"/>
          <p:cNvSpPr txBox="1">
            <a:spLocks/>
          </p:cNvSpPr>
          <p:nvPr/>
        </p:nvSpPr>
        <p:spPr bwMode="auto">
          <a:xfrm>
            <a:off x="1371600" y="1600200"/>
            <a:ext cx="2209800" cy="914400"/>
          </a:xfrm>
          <a:prstGeom prst="rect">
            <a:avLst/>
          </a:prstGeom>
          <a:solidFill>
            <a:schemeClr val="bg1">
              <a:alpha val="3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1800" kern="0" dirty="0" smtClean="0">
                <a:solidFill>
                  <a:srgbClr val="0081E2"/>
                </a:solidFill>
              </a:rPr>
              <a:t>Access to improved water rises from under 40% to 100% of households</a:t>
            </a:r>
          </a:p>
        </p:txBody>
      </p:sp>
    </p:spTree>
    <p:extLst>
      <p:ext uri="{BB962C8B-B14F-4D97-AF65-F5344CB8AC3E}">
        <p14:creationId xmlns:p14="http://schemas.microsoft.com/office/powerpoint/2010/main" xmlns="" val="1001888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100166" y="1272066"/>
            <a:ext cx="6562667" cy="4722924"/>
          </a:xfrm>
          <a:prstGeom prst="rect">
            <a:avLst/>
          </a:prstGeom>
          <a:noFill/>
          <a:ln w="9525">
            <a:noFill/>
            <a:miter lim="800000"/>
            <a:headEnd/>
            <a:tailEnd/>
          </a:ln>
        </p:spPr>
      </p:pic>
      <p:sp>
        <p:nvSpPr>
          <p:cNvPr id="5" name="Title 1"/>
          <p:cNvSpPr txBox="1">
            <a:spLocks/>
          </p:cNvSpPr>
          <p:nvPr/>
        </p:nvSpPr>
        <p:spPr bwMode="auto">
          <a:xfrm>
            <a:off x="0" y="15240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0"/>
              </a:spcAft>
              <a:buClrTx/>
              <a:buSzTx/>
              <a:buFontTx/>
              <a:buNone/>
              <a:tabLst>
                <a:tab pos="7586663" algn="r"/>
              </a:tabLst>
              <a:defRPr/>
            </a:pPr>
            <a:r>
              <a:rPr lang="en-US" sz="3600" kern="0" dirty="0" smtClean="0">
                <a:solidFill>
                  <a:srgbClr val="0066CC"/>
                </a:solidFill>
                <a:latin typeface="+mj-lt"/>
                <a:ea typeface="+mj-ea"/>
                <a:cs typeface="+mj-cs"/>
              </a:rPr>
              <a:t>Sanitation may be especially important</a:t>
            </a:r>
          </a:p>
          <a:p>
            <a:pPr marL="0" marR="0" lvl="0" indent="0" algn="ctr" defTabSz="914400" rtl="0" eaLnBrk="0" fontAlgn="base" latinLnBrk="0" hangingPunct="0">
              <a:lnSpc>
                <a:spcPct val="100000"/>
              </a:lnSpc>
              <a:spcBef>
                <a:spcPct val="0"/>
              </a:spcBef>
              <a:spcAft>
                <a:spcPts val="0"/>
              </a:spcAft>
              <a:buClrTx/>
              <a:buSzTx/>
              <a:buFontTx/>
              <a:buNone/>
              <a:tabLst>
                <a:tab pos="7586663" algn="r"/>
              </a:tabLst>
              <a:defRPr/>
            </a:pPr>
            <a:r>
              <a:rPr lang="en-US" sz="3600" kern="0" dirty="0" smtClean="0">
                <a:solidFill>
                  <a:srgbClr val="0066CC"/>
                </a:solidFill>
                <a:latin typeface="+mj-lt"/>
                <a:ea typeface="+mj-ea"/>
                <a:cs typeface="+mj-cs"/>
              </a:rPr>
              <a:t>for </a:t>
            </a:r>
            <a:r>
              <a:rPr lang="en-US" sz="3600" kern="0" dirty="0" smtClean="0">
                <a:solidFill>
                  <a:srgbClr val="0066CC"/>
                </a:solidFill>
                <a:latin typeface="+mj-lt"/>
                <a:ea typeface="+mj-ea"/>
                <a:cs typeface="+mj-cs"/>
              </a:rPr>
              <a:t>stunting in high-density areas</a:t>
            </a:r>
            <a:endParaRPr kumimoji="0" lang="en-US" sz="3200" b="0" i="1" u="none" strike="noStrike" kern="0" cap="none" spc="0" normalizeH="0" baseline="0" noProof="0" dirty="0" smtClean="0">
              <a:ln>
                <a:noFill/>
              </a:ln>
              <a:solidFill>
                <a:srgbClr val="0066CC"/>
              </a:solidFill>
              <a:effectLst/>
              <a:uLnTx/>
              <a:uFillTx/>
              <a:latin typeface="+mj-lt"/>
              <a:ea typeface="+mj-ea"/>
              <a:cs typeface="+mj-cs"/>
            </a:endParaRPr>
          </a:p>
        </p:txBody>
      </p:sp>
      <p:sp>
        <p:nvSpPr>
          <p:cNvPr id="6" name="TextBox 5"/>
          <p:cNvSpPr txBox="1"/>
          <p:nvPr/>
        </p:nvSpPr>
        <p:spPr>
          <a:xfrm>
            <a:off x="96982" y="6019800"/>
            <a:ext cx="9067800" cy="830997"/>
          </a:xfrm>
          <a:prstGeom prst="rect">
            <a:avLst/>
          </a:prstGeom>
          <a:solidFill>
            <a:schemeClr val="bg1"/>
          </a:solidFill>
        </p:spPr>
        <p:txBody>
          <a:bodyPr wrap="square" rtlCol="0">
            <a:spAutoFit/>
          </a:bodyPr>
          <a:lstStyle/>
          <a:p>
            <a:r>
              <a:rPr lang="en-US" sz="1600" dirty="0" smtClean="0">
                <a:latin typeface="Arial" pitchFamily="34" charset="0"/>
                <a:cs typeface="Arial" pitchFamily="34" charset="0"/>
              </a:rPr>
              <a:t>Note: Observations are nationally representative country totals from 130 DHS surveys in 65 countries, 1990-2010, with circles are proportional to population.  </a:t>
            </a:r>
          </a:p>
          <a:p>
            <a:r>
              <a:rPr lang="en-US" sz="1600" dirty="0" smtClean="0">
                <a:latin typeface="Arial" pitchFamily="34" charset="0"/>
                <a:cs typeface="Arial" pitchFamily="34" charset="0"/>
              </a:rPr>
              <a:t>Source:  Dean Spears (2013), </a:t>
            </a:r>
            <a:r>
              <a:rPr lang="en-US" sz="1600" dirty="0">
                <a:hlinkClick r:id="rId4"/>
              </a:rPr>
              <a:t>http</a:t>
            </a:r>
            <a:r>
              <a:rPr lang="en-US" sz="1600" dirty="0" smtClean="0">
                <a:hlinkClick r:id="rId4"/>
              </a:rPr>
              <a:t>://riceinstitute.org</a:t>
            </a:r>
            <a:r>
              <a:rPr lang="en-US" sz="1600" dirty="0" smtClean="0"/>
              <a:t>.</a:t>
            </a:r>
            <a:endParaRPr lang="en-US" sz="1600" dirty="0">
              <a:latin typeface="Arial" pitchFamily="34" charset="0"/>
              <a:cs typeface="Arial" pitchFamily="34" charset="0"/>
            </a:endParaRPr>
          </a:p>
        </p:txBody>
      </p:sp>
      <p:sp>
        <p:nvSpPr>
          <p:cNvPr id="7" name="Line Callout 1 6"/>
          <p:cNvSpPr/>
          <p:nvPr/>
        </p:nvSpPr>
        <p:spPr bwMode="auto">
          <a:xfrm flipH="1">
            <a:off x="7391400" y="3616268"/>
            <a:ext cx="762000" cy="365079"/>
          </a:xfrm>
          <a:prstGeom prst="borderCallout1">
            <a:avLst>
              <a:gd name="adj1" fmla="val 102797"/>
              <a:gd name="adj2" fmla="val 57026"/>
              <a:gd name="adj3" fmla="val 197108"/>
              <a:gd name="adj4" fmla="val 91037"/>
            </a:avLst>
          </a:prstGeom>
          <a:noFill/>
          <a:ln w="9525" cap="flat" cmpd="sng" algn="ctr">
            <a:solidFill>
              <a:srgbClr val="CC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algn="ctr" defTabSz="914400" rtl="0" eaLnBrk="1" fontAlgn="base" latinLnBrk="0" hangingPunct="1">
              <a:lnSpc>
                <a:spcPct val="80000"/>
              </a:lnSpc>
              <a:spcAft>
                <a:spcPct val="0"/>
              </a:spcAft>
              <a:buClrTx/>
              <a:buSzTx/>
              <a:tabLst/>
            </a:pPr>
            <a:r>
              <a:rPr kumimoji="0" lang="en-US" sz="2000" b="0" i="0" u="none" strike="noStrike" cap="none" normalizeH="0" baseline="0" dirty="0" smtClean="0">
                <a:ln>
                  <a:noFill/>
                </a:ln>
                <a:solidFill>
                  <a:srgbClr val="CC6600"/>
                </a:solidFill>
                <a:effectLst/>
                <a:latin typeface="Arial" pitchFamily="34" charset="0"/>
              </a:rPr>
              <a:t>India</a:t>
            </a:r>
          </a:p>
        </p:txBody>
      </p:sp>
    </p:spTree>
    <p:extLst>
      <p:ext uri="{BB962C8B-B14F-4D97-AF65-F5344CB8AC3E}">
        <p14:creationId xmlns:p14="http://schemas.microsoft.com/office/powerpoint/2010/main" xmlns="" val="144048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84068" y="-36438"/>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lang="en-US" sz="3600" kern="0" dirty="0" smtClean="0">
                <a:solidFill>
                  <a:srgbClr val="0081E2"/>
                </a:solidFill>
                <a:latin typeface="+mj-lt"/>
                <a:ea typeface="+mj-ea"/>
                <a:cs typeface="+mj-cs"/>
              </a:rPr>
              <a:t>Africa has almost all of the world’s </a:t>
            </a:r>
          </a:p>
          <a:p>
            <a:pPr marL="0" marR="0" lvl="0" indent="0" algn="ctr" defTabSz="914400" rtl="0" eaLnBrk="0" fontAlgn="base" latinLnBrk="0" hangingPunct="0">
              <a:lnSpc>
                <a:spcPct val="80000"/>
              </a:lnSpc>
              <a:spcBef>
                <a:spcPct val="0"/>
              </a:spcBef>
              <a:spcAft>
                <a:spcPct val="0"/>
              </a:spcAft>
              <a:buClrTx/>
              <a:buSzTx/>
              <a:buFontTx/>
              <a:buNone/>
              <a:tabLst/>
              <a:defRPr/>
            </a:pPr>
            <a:r>
              <a:rPr lang="en-US" sz="3600" kern="0" dirty="0" smtClean="0">
                <a:solidFill>
                  <a:srgbClr val="0081E2"/>
                </a:solidFill>
                <a:latin typeface="+mj-lt"/>
                <a:ea typeface="+mj-ea"/>
                <a:cs typeface="+mj-cs"/>
              </a:rPr>
              <a:t>most extreme poverty and hunger</a:t>
            </a:r>
            <a:endParaRPr kumimoji="0" lang="en-US" sz="3600" b="0" i="0" u="none" strike="noStrike" kern="0" cap="none" spc="0" normalizeH="0" baseline="0" noProof="0" dirty="0">
              <a:ln>
                <a:noFill/>
              </a:ln>
              <a:solidFill>
                <a:schemeClr val="tx2"/>
              </a:solidFill>
              <a:effectLst/>
              <a:uLnTx/>
              <a:uFillTx/>
              <a:latin typeface="+mj-lt"/>
              <a:ea typeface="+mj-ea"/>
              <a:cs typeface="+mj-cs"/>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668" y="1071551"/>
            <a:ext cx="8991600" cy="57330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038600" y="6172200"/>
            <a:ext cx="5105400" cy="646331"/>
          </a:xfrm>
          <a:prstGeom prst="rect">
            <a:avLst/>
          </a:prstGeom>
          <a:noFill/>
        </p:spPr>
        <p:txBody>
          <a:bodyPr wrap="square" rtlCol="0">
            <a:spAutoFit/>
          </a:bodyPr>
          <a:lstStyle/>
          <a:p>
            <a:r>
              <a:rPr lang="en-US" dirty="0"/>
              <a:t>Source: USAID Famine Early Warning Systems </a:t>
            </a:r>
            <a:r>
              <a:rPr lang="en-US" dirty="0" smtClean="0"/>
              <a:t>Network, 3/27/2013 (http</a:t>
            </a:r>
            <a:r>
              <a:rPr lang="en-US" dirty="0"/>
              <a:t>://</a:t>
            </a:r>
            <a:r>
              <a:rPr lang="en-US" dirty="0" smtClean="0"/>
              <a:t>www.fews.net)</a:t>
            </a:r>
            <a:endParaRPr lang="en-US" dirty="0"/>
          </a:p>
        </p:txBody>
      </p:sp>
      <p:sp>
        <p:nvSpPr>
          <p:cNvPr id="3" name="TextBox 2"/>
          <p:cNvSpPr txBox="1"/>
          <p:nvPr/>
        </p:nvSpPr>
        <p:spPr>
          <a:xfrm>
            <a:off x="3656570" y="2530274"/>
            <a:ext cx="838200" cy="338554"/>
          </a:xfrm>
          <a:prstGeom prst="rect">
            <a:avLst/>
          </a:prstGeom>
          <a:noFill/>
        </p:spPr>
        <p:txBody>
          <a:bodyPr wrap="square" rtlCol="0">
            <a:spAutoFit/>
          </a:bodyPr>
          <a:lstStyle/>
          <a:p>
            <a:r>
              <a:rPr lang="en-US" sz="1600" b="1" dirty="0" smtClean="0"/>
              <a:t>Mali</a:t>
            </a:r>
            <a:endParaRPr lang="en-US" sz="1600" b="1" dirty="0"/>
          </a:p>
        </p:txBody>
      </p:sp>
      <p:sp>
        <p:nvSpPr>
          <p:cNvPr id="10" name="TextBox 9"/>
          <p:cNvSpPr txBox="1"/>
          <p:nvPr/>
        </p:nvSpPr>
        <p:spPr>
          <a:xfrm>
            <a:off x="7413153" y="4182063"/>
            <a:ext cx="1181100" cy="338554"/>
          </a:xfrm>
          <a:prstGeom prst="rect">
            <a:avLst/>
          </a:prstGeom>
          <a:noFill/>
        </p:spPr>
        <p:txBody>
          <a:bodyPr wrap="square" rtlCol="0">
            <a:spAutoFit/>
          </a:bodyPr>
          <a:lstStyle/>
          <a:p>
            <a:r>
              <a:rPr lang="en-US" sz="1600" b="1" dirty="0" smtClean="0"/>
              <a:t>Ethiopia</a:t>
            </a:r>
            <a:endParaRPr lang="en-US" sz="1600" b="1" dirty="0"/>
          </a:p>
        </p:txBody>
      </p:sp>
      <p:sp>
        <p:nvSpPr>
          <p:cNvPr id="11" name="TextBox 10"/>
          <p:cNvSpPr txBox="1"/>
          <p:nvPr/>
        </p:nvSpPr>
        <p:spPr>
          <a:xfrm>
            <a:off x="6934200" y="4493741"/>
            <a:ext cx="962025" cy="486287"/>
          </a:xfrm>
          <a:prstGeom prst="rect">
            <a:avLst/>
          </a:prstGeom>
          <a:noFill/>
        </p:spPr>
        <p:txBody>
          <a:bodyPr wrap="square" rtlCol="0">
            <a:spAutoFit/>
          </a:bodyPr>
          <a:lstStyle/>
          <a:p>
            <a:pPr>
              <a:lnSpc>
                <a:spcPct val="80000"/>
              </a:lnSpc>
            </a:pPr>
            <a:r>
              <a:rPr lang="en-US" sz="1600" b="1" dirty="0" smtClean="0"/>
              <a:t>South Sudan</a:t>
            </a:r>
            <a:endParaRPr lang="en-US" sz="1600" b="1" dirty="0"/>
          </a:p>
        </p:txBody>
      </p:sp>
      <p:sp>
        <p:nvSpPr>
          <p:cNvPr id="12" name="TextBox 11"/>
          <p:cNvSpPr txBox="1"/>
          <p:nvPr/>
        </p:nvSpPr>
        <p:spPr>
          <a:xfrm>
            <a:off x="7415212" y="3768779"/>
            <a:ext cx="923925" cy="338554"/>
          </a:xfrm>
          <a:prstGeom prst="rect">
            <a:avLst/>
          </a:prstGeom>
          <a:noFill/>
        </p:spPr>
        <p:txBody>
          <a:bodyPr wrap="square" rtlCol="0">
            <a:spAutoFit/>
          </a:bodyPr>
          <a:lstStyle/>
          <a:p>
            <a:r>
              <a:rPr lang="en-US" sz="1600" b="1" dirty="0" smtClean="0"/>
              <a:t>Yemen</a:t>
            </a:r>
            <a:endParaRPr lang="en-US" sz="1600" b="1" dirty="0"/>
          </a:p>
        </p:txBody>
      </p:sp>
      <p:sp>
        <p:nvSpPr>
          <p:cNvPr id="13" name="TextBox 12"/>
          <p:cNvSpPr txBox="1"/>
          <p:nvPr/>
        </p:nvSpPr>
        <p:spPr>
          <a:xfrm>
            <a:off x="4018005" y="4152348"/>
            <a:ext cx="1295400" cy="683264"/>
          </a:xfrm>
          <a:prstGeom prst="rect">
            <a:avLst/>
          </a:prstGeom>
          <a:noFill/>
        </p:spPr>
        <p:txBody>
          <a:bodyPr wrap="square" rtlCol="0">
            <a:spAutoFit/>
          </a:bodyPr>
          <a:lstStyle/>
          <a:p>
            <a:pPr>
              <a:lnSpc>
                <a:spcPct val="80000"/>
              </a:lnSpc>
            </a:pPr>
            <a:r>
              <a:rPr lang="en-US" sz="1600" b="1" dirty="0" smtClean="0"/>
              <a:t>Nigeria</a:t>
            </a:r>
          </a:p>
          <a:p>
            <a:pPr>
              <a:lnSpc>
                <a:spcPct val="80000"/>
              </a:lnSpc>
            </a:pPr>
            <a:r>
              <a:rPr lang="en-US" sz="1600" b="1" dirty="0" smtClean="0"/>
              <a:t>(at border with Chad)</a:t>
            </a:r>
            <a:endParaRPr lang="en-US" sz="1600" b="1" dirty="0"/>
          </a:p>
        </p:txBody>
      </p:sp>
      <p:sp>
        <p:nvSpPr>
          <p:cNvPr id="14" name="TextBox 13"/>
          <p:cNvSpPr txBox="1"/>
          <p:nvPr/>
        </p:nvSpPr>
        <p:spPr>
          <a:xfrm>
            <a:off x="4454611" y="4967894"/>
            <a:ext cx="1107989" cy="683264"/>
          </a:xfrm>
          <a:prstGeom prst="rect">
            <a:avLst/>
          </a:prstGeom>
          <a:noFill/>
        </p:spPr>
        <p:txBody>
          <a:bodyPr wrap="square" rtlCol="0">
            <a:spAutoFit/>
          </a:bodyPr>
          <a:lstStyle/>
          <a:p>
            <a:pPr>
              <a:lnSpc>
                <a:spcPct val="80000"/>
              </a:lnSpc>
            </a:pPr>
            <a:r>
              <a:rPr lang="en-US" sz="1600" b="1" dirty="0" smtClean="0"/>
              <a:t>Central African Republic</a:t>
            </a:r>
            <a:endParaRPr lang="en-US" sz="1600" b="1" dirty="0"/>
          </a:p>
        </p:txBody>
      </p:sp>
      <p:cxnSp>
        <p:nvCxnSpPr>
          <p:cNvPr id="9" name="Straight Connector 8"/>
          <p:cNvCxnSpPr/>
          <p:nvPr/>
        </p:nvCxnSpPr>
        <p:spPr>
          <a:xfrm>
            <a:off x="4102443" y="2780270"/>
            <a:ext cx="518984" cy="5189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925197" y="3768779"/>
            <a:ext cx="485003" cy="5189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313406" y="4028271"/>
            <a:ext cx="485002" cy="9846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00800" y="4028271"/>
            <a:ext cx="522974" cy="6447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923774" y="3965390"/>
            <a:ext cx="522974" cy="3852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220079" y="3580136"/>
            <a:ext cx="261487" cy="19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47645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84068" y="-36438"/>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lang="en-US" sz="3600" kern="0" dirty="0" smtClean="0">
                <a:solidFill>
                  <a:srgbClr val="0081E2"/>
                </a:solidFill>
                <a:latin typeface="+mj-lt"/>
                <a:ea typeface="+mj-ea"/>
                <a:cs typeface="+mj-cs"/>
              </a:rPr>
              <a:t>Africa’s burden of disease is still principally infectious, rather than NCDs</a:t>
            </a:r>
            <a:endParaRPr kumimoji="0" lang="en-US" sz="3600" b="0" i="0" u="none" strike="noStrike" kern="0" cap="none" spc="0" normalizeH="0" baseline="0" noProof="0" dirty="0">
              <a:ln>
                <a:noFill/>
              </a:ln>
              <a:solidFill>
                <a:schemeClr val="tx2"/>
              </a:solidFill>
              <a:effectLst/>
              <a:uLnTx/>
              <a:uFillTx/>
              <a:latin typeface="+mj-lt"/>
              <a:ea typeface="+mj-ea"/>
              <a:cs typeface="+mj-cs"/>
            </a:endParaRPr>
          </a:p>
        </p:txBody>
      </p:sp>
      <p:sp>
        <p:nvSpPr>
          <p:cNvPr id="2" name="TextBox 1"/>
          <p:cNvSpPr txBox="1"/>
          <p:nvPr/>
        </p:nvSpPr>
        <p:spPr>
          <a:xfrm>
            <a:off x="-16778" y="6172200"/>
            <a:ext cx="9160778" cy="646331"/>
          </a:xfrm>
          <a:prstGeom prst="rect">
            <a:avLst/>
          </a:prstGeom>
          <a:solidFill>
            <a:schemeClr val="bg1"/>
          </a:solidFill>
        </p:spPr>
        <p:txBody>
          <a:bodyPr wrap="square" rtlCol="0">
            <a:spAutoFit/>
          </a:bodyPr>
          <a:lstStyle/>
          <a:p>
            <a:r>
              <a:rPr lang="en-US" dirty="0"/>
              <a:t>Source: </a:t>
            </a:r>
            <a:r>
              <a:rPr lang="en-US" dirty="0" smtClean="0"/>
              <a:t>C.J.L</a:t>
            </a:r>
            <a:r>
              <a:rPr lang="en-US" dirty="0"/>
              <a:t>. </a:t>
            </a:r>
            <a:r>
              <a:rPr lang="en-US" dirty="0" smtClean="0"/>
              <a:t>Murray and A.D</a:t>
            </a:r>
            <a:r>
              <a:rPr lang="en-US" dirty="0"/>
              <a:t>. </a:t>
            </a:r>
            <a:r>
              <a:rPr lang="en-US" dirty="0" smtClean="0"/>
              <a:t>Lopez, Measuring </a:t>
            </a:r>
            <a:r>
              <a:rPr lang="en-US" dirty="0"/>
              <a:t>the Global Burden of </a:t>
            </a:r>
            <a:r>
              <a:rPr lang="en-US" dirty="0" smtClean="0"/>
              <a:t>Disease.  </a:t>
            </a:r>
            <a:r>
              <a:rPr lang="en-US" i="1" dirty="0" smtClean="0"/>
              <a:t>New England Journal of Medicine,</a:t>
            </a:r>
            <a:r>
              <a:rPr lang="en-US" b="1" dirty="0"/>
              <a:t> </a:t>
            </a:r>
            <a:r>
              <a:rPr lang="en-US" dirty="0" smtClean="0"/>
              <a:t>369 (August, 2013):448-57.</a:t>
            </a:r>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1597435"/>
            <a:ext cx="7467600" cy="4574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609600" y="990600"/>
            <a:ext cx="7620000" cy="646331"/>
          </a:xfrm>
          <a:prstGeom prst="rect">
            <a:avLst/>
          </a:prstGeom>
        </p:spPr>
        <p:txBody>
          <a:bodyPr wrap="square">
            <a:spAutoFit/>
          </a:bodyPr>
          <a:lstStyle/>
          <a:p>
            <a:r>
              <a:rPr lang="en-US" b="1" dirty="0"/>
              <a:t>Percentage of </a:t>
            </a:r>
            <a:r>
              <a:rPr lang="en-US" b="1" dirty="0" smtClean="0"/>
              <a:t>total </a:t>
            </a:r>
            <a:r>
              <a:rPr lang="en-US" b="1" dirty="0"/>
              <a:t>Disability-Adjusted </a:t>
            </a:r>
            <a:r>
              <a:rPr lang="en-US" b="1" dirty="0" smtClean="0"/>
              <a:t>Life-Years lost </a:t>
            </a:r>
          </a:p>
          <a:p>
            <a:r>
              <a:rPr lang="en-US" b="1" dirty="0" smtClean="0"/>
              <a:t>attributable to non-communicable diseases (NCDs), 2010</a:t>
            </a:r>
            <a:endParaRPr lang="en-US" dirty="0"/>
          </a:p>
        </p:txBody>
      </p:sp>
    </p:spTree>
    <p:extLst>
      <p:ext uri="{BB962C8B-B14F-4D97-AF65-F5344CB8AC3E}">
        <p14:creationId xmlns:p14="http://schemas.microsoft.com/office/powerpoint/2010/main" xmlns="" val="3221346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84068" y="-36438"/>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lang="en-US" sz="3600" kern="0" dirty="0" smtClean="0">
                <a:solidFill>
                  <a:srgbClr val="0081E2"/>
                </a:solidFill>
                <a:latin typeface="+mj-lt"/>
                <a:ea typeface="+mj-ea"/>
                <a:cs typeface="+mj-cs"/>
              </a:rPr>
              <a:t>Africa’s burden of disease is still principally mortality, rather than disability</a:t>
            </a:r>
            <a:endParaRPr kumimoji="0" lang="en-US" sz="3600" b="0" i="0" u="none" strike="noStrike" kern="0" cap="none" spc="0" normalizeH="0" baseline="0" noProof="0" dirty="0">
              <a:ln>
                <a:noFill/>
              </a:ln>
              <a:solidFill>
                <a:schemeClr val="tx2"/>
              </a:solidFill>
              <a:effectLst/>
              <a:uLnTx/>
              <a:uFillTx/>
              <a:latin typeface="+mj-lt"/>
              <a:ea typeface="+mj-ea"/>
              <a:cs typeface="+mj-cs"/>
            </a:endParaRPr>
          </a:p>
        </p:txBody>
      </p:sp>
      <p:sp>
        <p:nvSpPr>
          <p:cNvPr id="2" name="TextBox 1"/>
          <p:cNvSpPr txBox="1"/>
          <p:nvPr/>
        </p:nvSpPr>
        <p:spPr>
          <a:xfrm>
            <a:off x="-16778" y="6172200"/>
            <a:ext cx="9160778" cy="646331"/>
          </a:xfrm>
          <a:prstGeom prst="rect">
            <a:avLst/>
          </a:prstGeom>
          <a:solidFill>
            <a:schemeClr val="bg1"/>
          </a:solidFill>
        </p:spPr>
        <p:txBody>
          <a:bodyPr wrap="square" rtlCol="0">
            <a:spAutoFit/>
          </a:bodyPr>
          <a:lstStyle/>
          <a:p>
            <a:r>
              <a:rPr lang="en-US" dirty="0"/>
              <a:t>Source: </a:t>
            </a:r>
            <a:r>
              <a:rPr lang="en-US" dirty="0" smtClean="0"/>
              <a:t>C.J.L</a:t>
            </a:r>
            <a:r>
              <a:rPr lang="en-US" dirty="0"/>
              <a:t>. </a:t>
            </a:r>
            <a:r>
              <a:rPr lang="en-US" dirty="0" smtClean="0"/>
              <a:t>Murray and A.D</a:t>
            </a:r>
            <a:r>
              <a:rPr lang="en-US" dirty="0"/>
              <a:t>. </a:t>
            </a:r>
            <a:r>
              <a:rPr lang="en-US" dirty="0" smtClean="0"/>
              <a:t>Lopez, Measuring </a:t>
            </a:r>
            <a:r>
              <a:rPr lang="en-US" dirty="0"/>
              <a:t>the Global Burden of </a:t>
            </a:r>
            <a:r>
              <a:rPr lang="en-US" dirty="0" smtClean="0"/>
              <a:t>Disease.  </a:t>
            </a:r>
            <a:r>
              <a:rPr lang="en-US" i="1" dirty="0" smtClean="0"/>
              <a:t>New England Journal of Medicine,</a:t>
            </a:r>
            <a:r>
              <a:rPr lang="en-US" b="1" dirty="0"/>
              <a:t> </a:t>
            </a:r>
            <a:r>
              <a:rPr lang="en-US" dirty="0" smtClean="0"/>
              <a:t>369 (August, 2013):448-57.</a:t>
            </a:r>
            <a:endParaRPr lang="en-US" dirty="0"/>
          </a:p>
        </p:txBody>
      </p:sp>
      <p:sp>
        <p:nvSpPr>
          <p:cNvPr id="4" name="Rectangle 3"/>
          <p:cNvSpPr/>
          <p:nvPr/>
        </p:nvSpPr>
        <p:spPr>
          <a:xfrm>
            <a:off x="609600" y="990600"/>
            <a:ext cx="7620000" cy="646331"/>
          </a:xfrm>
          <a:prstGeom prst="rect">
            <a:avLst/>
          </a:prstGeom>
        </p:spPr>
        <p:txBody>
          <a:bodyPr wrap="square">
            <a:spAutoFit/>
          </a:bodyPr>
          <a:lstStyle/>
          <a:p>
            <a:r>
              <a:rPr lang="en-US" b="1" dirty="0"/>
              <a:t>Percentage of </a:t>
            </a:r>
            <a:r>
              <a:rPr lang="en-US" b="1" dirty="0" smtClean="0"/>
              <a:t>total </a:t>
            </a:r>
            <a:r>
              <a:rPr lang="en-US" b="1" dirty="0"/>
              <a:t>Disability-Adjusted Life-Years (DALYs) </a:t>
            </a:r>
            <a:endParaRPr lang="en-US" b="1" dirty="0" smtClean="0"/>
          </a:p>
          <a:p>
            <a:r>
              <a:rPr lang="en-US" b="1" dirty="0"/>
              <a:t>due to years lived with </a:t>
            </a:r>
            <a:r>
              <a:rPr lang="en-US" b="1" dirty="0" smtClean="0"/>
              <a:t>disability, 2010</a:t>
            </a:r>
            <a:endParaRPr lang="en-US" b="1"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514"/>
          <a:stretch/>
        </p:blipFill>
        <p:spPr bwMode="auto">
          <a:xfrm>
            <a:off x="675314" y="1597783"/>
            <a:ext cx="7478086" cy="46120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78536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txBox="1">
            <a:spLocks/>
          </p:cNvSpPr>
          <p:nvPr/>
        </p:nvSpPr>
        <p:spPr bwMode="auto">
          <a:xfrm>
            <a:off x="0" y="228600"/>
            <a:ext cx="9144000"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rPr>
              <a:t>Undernutrition has begun to improve</a:t>
            </a:r>
          </a:p>
          <a:p>
            <a:pPr lvl="0" algn="ctr">
              <a:lnSpc>
                <a:spcPct val="90000"/>
              </a:lnSpc>
            </a:pPr>
            <a:r>
              <a:rPr lang="en-US" sz="3600" kern="0" dirty="0" smtClean="0">
                <a:solidFill>
                  <a:srgbClr val="0081E2"/>
                </a:solidFill>
              </a:rPr>
              <a:t>in some African countries</a:t>
            </a:r>
            <a:endParaRPr lang="en-US" sz="3600" dirty="0">
              <a:solidFill>
                <a:srgbClr val="0081E2"/>
              </a:solidFill>
            </a:endParaRPr>
          </a:p>
        </p:txBody>
      </p:sp>
      <p:sp>
        <p:nvSpPr>
          <p:cNvPr id="19459" name="Rectangle 11"/>
          <p:cNvSpPr>
            <a:spLocks noChangeArrowheads="1"/>
          </p:cNvSpPr>
          <p:nvPr/>
        </p:nvSpPr>
        <p:spPr bwMode="auto">
          <a:xfrm>
            <a:off x="417511" y="1558672"/>
            <a:ext cx="8205061" cy="646112"/>
          </a:xfrm>
          <a:prstGeom prst="rect">
            <a:avLst/>
          </a:prstGeom>
          <a:noFill/>
          <a:ln w="9525">
            <a:noFill/>
            <a:miter lim="800000"/>
            <a:headEnd/>
            <a:tailEnd/>
          </a:ln>
        </p:spPr>
        <p:txBody>
          <a:bodyPr wrap="square">
            <a:spAutoFit/>
          </a:bodyPr>
          <a:lstStyle/>
          <a:p>
            <a:r>
              <a:rPr lang="en-US" b="1" dirty="0"/>
              <a:t>National trends in prevalence of underweight children (0-5 years)</a:t>
            </a:r>
          </a:p>
          <a:p>
            <a:r>
              <a:rPr lang="en-US" b="1" dirty="0"/>
              <a:t>Selected countries with repeated national surveys</a:t>
            </a:r>
          </a:p>
        </p:txBody>
      </p:sp>
      <p:sp>
        <p:nvSpPr>
          <p:cNvPr id="6" name="Rectangle 6"/>
          <p:cNvSpPr>
            <a:spLocks noChangeArrowheads="1"/>
          </p:cNvSpPr>
          <p:nvPr/>
        </p:nvSpPr>
        <p:spPr bwMode="auto">
          <a:xfrm>
            <a:off x="417511" y="6273225"/>
            <a:ext cx="8205061" cy="584775"/>
          </a:xfrm>
          <a:prstGeom prst="rect">
            <a:avLst/>
          </a:prstGeom>
          <a:solidFill>
            <a:schemeClr val="bg1"/>
          </a:solidFill>
          <a:ln w="9525">
            <a:noFill/>
            <a:miter lim="800000"/>
            <a:headEnd/>
            <a:tailEnd/>
          </a:ln>
        </p:spPr>
        <p:txBody>
          <a:bodyPr wrap="square">
            <a:spAutoFit/>
          </a:bodyPr>
          <a:lstStyle/>
          <a:p>
            <a:r>
              <a:rPr lang="en-US" sz="1600" dirty="0"/>
              <a:t>Source: UN SCN. Sixth Report on the World Nutrition Situation. Released October 2010, at </a:t>
            </a:r>
            <a:r>
              <a:rPr lang="en-US" sz="1600" dirty="0">
                <a:hlinkClick r:id="rId3"/>
              </a:rPr>
              <a:t>http://www.unscn.org</a:t>
            </a:r>
            <a:r>
              <a:rPr lang="en-US" sz="1600" dirty="0"/>
              <a:t>. </a:t>
            </a:r>
          </a:p>
        </p:txBody>
      </p:sp>
      <p:pic>
        <p:nvPicPr>
          <p:cNvPr id="7" name="Picture 2"/>
          <p:cNvPicPr>
            <a:picLocks noChangeAspect="1" noChangeArrowheads="1"/>
          </p:cNvPicPr>
          <p:nvPr/>
        </p:nvPicPr>
        <p:blipFill>
          <a:blip r:embed="rId4" cstate="print"/>
          <a:srcRect/>
          <a:stretch>
            <a:fillRect/>
          </a:stretch>
        </p:blipFill>
        <p:spPr bwMode="auto">
          <a:xfrm>
            <a:off x="609600" y="2211256"/>
            <a:ext cx="7216264" cy="4098132"/>
          </a:xfrm>
          <a:prstGeom prst="rect">
            <a:avLst/>
          </a:prstGeom>
          <a:noFill/>
          <a:ln w="9525">
            <a:noFill/>
            <a:miter lim="800000"/>
            <a:headEnd/>
            <a:tailEnd/>
          </a:ln>
        </p:spPr>
      </p:pic>
      <p:sp>
        <p:nvSpPr>
          <p:cNvPr id="2" name="Oval 1"/>
          <p:cNvSpPr/>
          <p:nvPr/>
        </p:nvSpPr>
        <p:spPr>
          <a:xfrm rot="21050600">
            <a:off x="5074774" y="4112184"/>
            <a:ext cx="2735574" cy="59815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Rectangle 9"/>
          <p:cNvSpPr/>
          <p:nvPr/>
        </p:nvSpPr>
        <p:spPr>
          <a:xfrm>
            <a:off x="7391400" y="3276600"/>
            <a:ext cx="1752600" cy="1505027"/>
          </a:xfrm>
          <a:prstGeom prst="rect">
            <a:avLst/>
          </a:prstGeom>
          <a:noFill/>
        </p:spPr>
        <p:txBody>
          <a:bodyPr wrap="square">
            <a:spAutoFit/>
          </a:bodyPr>
          <a:lstStyle/>
          <a:p>
            <a:pPr algn="r">
              <a:lnSpc>
                <a:spcPct val="85000"/>
              </a:lnSpc>
            </a:pPr>
            <a:r>
              <a:rPr lang="en-US" b="1" dirty="0" smtClean="0">
                <a:solidFill>
                  <a:srgbClr val="CC9B00"/>
                </a:solidFill>
              </a:rPr>
              <a:t>Somalia is an exception, its malnutrition worsened before the 2011 famine</a:t>
            </a:r>
          </a:p>
        </p:txBody>
      </p:sp>
    </p:spTree>
    <p:extLst>
      <p:ext uri="{BB962C8B-B14F-4D97-AF65-F5344CB8AC3E}">
        <p14:creationId xmlns:p14="http://schemas.microsoft.com/office/powerpoint/2010/main" xmlns="" val="3016621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1"/>
          <p:cNvSpPr>
            <a:spLocks noChangeArrowheads="1"/>
          </p:cNvSpPr>
          <p:nvPr/>
        </p:nvSpPr>
        <p:spPr bwMode="auto">
          <a:xfrm>
            <a:off x="417511" y="1341882"/>
            <a:ext cx="8915400" cy="646112"/>
          </a:xfrm>
          <a:prstGeom prst="rect">
            <a:avLst/>
          </a:prstGeom>
          <a:noFill/>
          <a:ln w="9525">
            <a:noFill/>
            <a:miter lim="800000"/>
            <a:headEnd/>
            <a:tailEnd/>
          </a:ln>
        </p:spPr>
        <p:txBody>
          <a:bodyPr>
            <a:spAutoFit/>
          </a:bodyPr>
          <a:lstStyle/>
          <a:p>
            <a:r>
              <a:rPr lang="en-US" b="1" dirty="0"/>
              <a:t>National trends in prevalence of underweight children (0-5 years)</a:t>
            </a:r>
          </a:p>
          <a:p>
            <a:r>
              <a:rPr lang="en-US" b="1" dirty="0"/>
              <a:t>Selected countries with repeated national surveys</a:t>
            </a:r>
          </a:p>
        </p:txBody>
      </p:sp>
      <p:sp>
        <p:nvSpPr>
          <p:cNvPr id="20485" name="Rectangle 6"/>
          <p:cNvSpPr>
            <a:spLocks noChangeArrowheads="1"/>
          </p:cNvSpPr>
          <p:nvPr/>
        </p:nvSpPr>
        <p:spPr bwMode="auto">
          <a:xfrm>
            <a:off x="417511" y="6049962"/>
            <a:ext cx="8421687" cy="830997"/>
          </a:xfrm>
          <a:prstGeom prst="rect">
            <a:avLst/>
          </a:prstGeom>
          <a:solidFill>
            <a:schemeClr val="bg1"/>
          </a:solidFill>
          <a:ln w="9525">
            <a:noFill/>
            <a:miter lim="800000"/>
            <a:headEnd/>
            <a:tailEnd/>
          </a:ln>
        </p:spPr>
        <p:txBody>
          <a:bodyPr wrap="square">
            <a:spAutoFit/>
          </a:bodyPr>
          <a:lstStyle/>
          <a:p>
            <a:r>
              <a:rPr lang="en-US" sz="1600" dirty="0"/>
              <a:t>Source: UN SCN. Sixth Report on the World Nutrition Situation. Released October 2010, at </a:t>
            </a:r>
            <a:r>
              <a:rPr lang="en-US" sz="1600" dirty="0">
                <a:hlinkClick r:id="rId3"/>
              </a:rPr>
              <a:t>http://www.unscn.org</a:t>
            </a:r>
            <a:r>
              <a:rPr lang="en-US" sz="1600" dirty="0"/>
              <a:t>. </a:t>
            </a:r>
            <a:endParaRPr lang="en-US" sz="1600" dirty="0" smtClean="0"/>
          </a:p>
          <a:p>
            <a:endParaRPr lang="en-US" sz="1600" dirty="0"/>
          </a:p>
        </p:txBody>
      </p:sp>
      <p:sp>
        <p:nvSpPr>
          <p:cNvPr id="7" name="Title 1"/>
          <p:cNvSpPr txBox="1">
            <a:spLocks/>
          </p:cNvSpPr>
          <p:nvPr/>
        </p:nvSpPr>
        <p:spPr bwMode="auto">
          <a:xfrm>
            <a:off x="29705" y="161415"/>
            <a:ext cx="8839200"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rPr>
              <a:t>Undernutrition levels and trends </a:t>
            </a:r>
          </a:p>
          <a:p>
            <a:pPr lvl="0" algn="ctr">
              <a:lnSpc>
                <a:spcPct val="90000"/>
              </a:lnSpc>
            </a:pPr>
            <a:r>
              <a:rPr lang="en-US" sz="3600" kern="0" dirty="0" smtClean="0">
                <a:solidFill>
                  <a:srgbClr val="0081E2"/>
                </a:solidFill>
              </a:rPr>
              <a:t>vary widely across Africa</a:t>
            </a:r>
            <a:endParaRPr lang="en-US" sz="3600" dirty="0">
              <a:solidFill>
                <a:srgbClr val="0070C0"/>
              </a:solidFill>
            </a:endParaRPr>
          </a:p>
        </p:txBody>
      </p:sp>
      <p:pic>
        <p:nvPicPr>
          <p:cNvPr id="6" name="Picture 2"/>
          <p:cNvPicPr>
            <a:picLocks noChangeAspect="1" noChangeArrowheads="1"/>
          </p:cNvPicPr>
          <p:nvPr/>
        </p:nvPicPr>
        <p:blipFill>
          <a:blip r:embed="rId4" cstate="print"/>
          <a:srcRect/>
          <a:stretch>
            <a:fillRect/>
          </a:stretch>
        </p:blipFill>
        <p:spPr bwMode="auto">
          <a:xfrm>
            <a:off x="535260" y="1987994"/>
            <a:ext cx="7487696" cy="4023223"/>
          </a:xfrm>
          <a:prstGeom prst="rect">
            <a:avLst/>
          </a:prstGeom>
          <a:noFill/>
          <a:ln w="9525">
            <a:noFill/>
            <a:miter lim="800000"/>
            <a:headEnd/>
            <a:tailEnd/>
          </a:ln>
        </p:spPr>
      </p:pic>
      <p:sp>
        <p:nvSpPr>
          <p:cNvPr id="8" name="Oval 7"/>
          <p:cNvSpPr/>
          <p:nvPr/>
        </p:nvSpPr>
        <p:spPr>
          <a:xfrm rot="21050600">
            <a:off x="4597656" y="3631031"/>
            <a:ext cx="2205849" cy="49909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Rectangle 8"/>
          <p:cNvSpPr/>
          <p:nvPr/>
        </p:nvSpPr>
        <p:spPr>
          <a:xfrm>
            <a:off x="3352800" y="2821927"/>
            <a:ext cx="3352800" cy="563231"/>
          </a:xfrm>
          <a:prstGeom prst="rect">
            <a:avLst/>
          </a:prstGeom>
          <a:solidFill>
            <a:schemeClr val="bg1"/>
          </a:solidFill>
        </p:spPr>
        <p:txBody>
          <a:bodyPr wrap="square">
            <a:spAutoFit/>
          </a:bodyPr>
          <a:lstStyle/>
          <a:p>
            <a:pPr algn="r">
              <a:lnSpc>
                <a:spcPct val="85000"/>
              </a:lnSpc>
            </a:pPr>
            <a:r>
              <a:rPr lang="en-US" b="1" dirty="0" smtClean="0">
                <a:solidFill>
                  <a:srgbClr val="CC9B00"/>
                </a:solidFill>
              </a:rPr>
              <a:t>Conditions in the Sahel are among the worst in Africa</a:t>
            </a:r>
          </a:p>
        </p:txBody>
      </p:sp>
    </p:spTree>
    <p:extLst>
      <p:ext uri="{BB962C8B-B14F-4D97-AF65-F5344CB8AC3E}">
        <p14:creationId xmlns:p14="http://schemas.microsoft.com/office/powerpoint/2010/main" xmlns="" val="2829388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199" y="0"/>
            <a:ext cx="4463143" cy="67969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801190"/>
            <a:ext cx="4095493" cy="60568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0" y="76200"/>
            <a:ext cx="4648200" cy="838200"/>
          </a:xfrm>
        </p:spPr>
        <p:txBody>
          <a:bodyPr/>
          <a:lstStyle/>
          <a:p>
            <a:pPr algn="l">
              <a:lnSpc>
                <a:spcPct val="85000"/>
              </a:lnSpc>
            </a:pPr>
            <a:r>
              <a:rPr lang="en-US" sz="3600" dirty="0" smtClean="0">
                <a:solidFill>
                  <a:srgbClr val="0081E2"/>
                </a:solidFill>
              </a:rPr>
              <a:t>What’s behind these headlines?</a:t>
            </a:r>
            <a:endParaRPr lang="en-US" sz="3600" dirty="0">
              <a:solidFill>
                <a:srgbClr val="0081E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152400" y="274638"/>
            <a:ext cx="8686798"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rPr>
              <a:t>In Asia, where undernutrition was worst, we’ve seen &gt;20 years of </a:t>
            </a:r>
            <a:r>
              <a:rPr lang="en-US" sz="3600" dirty="0" smtClean="0">
                <a:solidFill>
                  <a:srgbClr val="0081E2"/>
                </a:solidFill>
              </a:rPr>
              <a:t>improvement</a:t>
            </a:r>
            <a:endParaRPr lang="en-US" sz="3600" dirty="0">
              <a:solidFill>
                <a:srgbClr val="0081E2"/>
              </a:solidFill>
            </a:endParaRPr>
          </a:p>
        </p:txBody>
      </p:sp>
      <p:sp>
        <p:nvSpPr>
          <p:cNvPr id="18436" name="Rectangle 11"/>
          <p:cNvSpPr>
            <a:spLocks noChangeArrowheads="1"/>
          </p:cNvSpPr>
          <p:nvPr/>
        </p:nvSpPr>
        <p:spPr bwMode="auto">
          <a:xfrm>
            <a:off x="309563" y="1863725"/>
            <a:ext cx="8915400" cy="646113"/>
          </a:xfrm>
          <a:prstGeom prst="rect">
            <a:avLst/>
          </a:prstGeom>
          <a:noFill/>
          <a:ln w="9525">
            <a:noFill/>
            <a:miter lim="800000"/>
            <a:headEnd/>
            <a:tailEnd/>
          </a:ln>
        </p:spPr>
        <p:txBody>
          <a:bodyPr>
            <a:spAutoFit/>
          </a:bodyPr>
          <a:lstStyle/>
          <a:p>
            <a:r>
              <a:rPr lang="en-US" b="1" dirty="0"/>
              <a:t>National trends in prevalence of underweight children (0-5 years)</a:t>
            </a:r>
          </a:p>
          <a:p>
            <a:r>
              <a:rPr lang="en-US" b="1" dirty="0"/>
              <a:t>Selected countries with repeated national surveys</a:t>
            </a:r>
          </a:p>
        </p:txBody>
      </p:sp>
      <p:pic>
        <p:nvPicPr>
          <p:cNvPr id="18437" name="Picture 2"/>
          <p:cNvPicPr>
            <a:picLocks noChangeAspect="1" noChangeArrowheads="1"/>
          </p:cNvPicPr>
          <p:nvPr/>
        </p:nvPicPr>
        <p:blipFill>
          <a:blip r:embed="rId3" cstate="print"/>
          <a:srcRect/>
          <a:stretch>
            <a:fillRect/>
          </a:stretch>
        </p:blipFill>
        <p:spPr bwMode="auto">
          <a:xfrm>
            <a:off x="309563" y="2509838"/>
            <a:ext cx="8235950" cy="3262312"/>
          </a:xfrm>
          <a:prstGeom prst="rect">
            <a:avLst/>
          </a:prstGeom>
          <a:noFill/>
          <a:ln w="9525">
            <a:noFill/>
            <a:miter lim="800000"/>
            <a:headEnd/>
            <a:tailEnd/>
          </a:ln>
        </p:spPr>
      </p:pic>
      <p:sp>
        <p:nvSpPr>
          <p:cNvPr id="6" name="Rectangle 6"/>
          <p:cNvSpPr>
            <a:spLocks noChangeArrowheads="1"/>
          </p:cNvSpPr>
          <p:nvPr/>
        </p:nvSpPr>
        <p:spPr bwMode="auto">
          <a:xfrm>
            <a:off x="417511" y="6049962"/>
            <a:ext cx="8421687" cy="830997"/>
          </a:xfrm>
          <a:prstGeom prst="rect">
            <a:avLst/>
          </a:prstGeom>
          <a:solidFill>
            <a:schemeClr val="bg1"/>
          </a:solidFill>
          <a:ln w="9525">
            <a:noFill/>
            <a:miter lim="800000"/>
            <a:headEnd/>
            <a:tailEnd/>
          </a:ln>
        </p:spPr>
        <p:txBody>
          <a:bodyPr wrap="square">
            <a:spAutoFit/>
          </a:bodyPr>
          <a:lstStyle/>
          <a:p>
            <a:r>
              <a:rPr lang="en-US" sz="1600" dirty="0"/>
              <a:t>Source: UN SCN. Sixth Report on the World Nutrition Situation. Released October 2010, at </a:t>
            </a:r>
            <a:r>
              <a:rPr lang="en-US" sz="1600" dirty="0">
                <a:hlinkClick r:id="rId4"/>
              </a:rPr>
              <a:t>http://www.unscn.org</a:t>
            </a:r>
            <a:r>
              <a:rPr lang="en-US" sz="1600" dirty="0"/>
              <a:t>. </a:t>
            </a:r>
            <a:endParaRPr lang="en-US" sz="1600" dirty="0" smtClean="0"/>
          </a:p>
          <a:p>
            <a:endParaRPr lang="en-US" sz="1600" dirty="0"/>
          </a:p>
        </p:txBody>
      </p:sp>
    </p:spTree>
    <p:extLst>
      <p:ext uri="{BB962C8B-B14F-4D97-AF65-F5344CB8AC3E}">
        <p14:creationId xmlns:p14="http://schemas.microsoft.com/office/powerpoint/2010/main" xmlns="" val="764764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0925" y="1965325"/>
            <a:ext cx="687705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Title 4"/>
          <p:cNvSpPr>
            <a:spLocks noGrp="1"/>
          </p:cNvSpPr>
          <p:nvPr>
            <p:ph type="title"/>
          </p:nvPr>
        </p:nvSpPr>
        <p:spPr>
          <a:xfrm>
            <a:off x="51231" y="609600"/>
            <a:ext cx="9144000" cy="949325"/>
          </a:xfrm>
        </p:spPr>
        <p:txBody>
          <a:bodyPr/>
          <a:lstStyle/>
          <a:p>
            <a:pPr>
              <a:lnSpc>
                <a:spcPct val="90000"/>
              </a:lnSpc>
            </a:pPr>
            <a:r>
              <a:rPr lang="en-US" sz="3600" dirty="0" smtClean="0">
                <a:solidFill>
                  <a:srgbClr val="0081E2"/>
                </a:solidFill>
              </a:rPr>
              <a:t>Africa’s impoverishment is relatively recent and may already be ending</a:t>
            </a:r>
          </a:p>
        </p:txBody>
      </p:sp>
      <p:sp>
        <p:nvSpPr>
          <p:cNvPr id="3076" name="TextBox 7"/>
          <p:cNvSpPr txBox="1">
            <a:spLocks noChangeArrowheads="1"/>
          </p:cNvSpPr>
          <p:nvPr/>
        </p:nvSpPr>
        <p:spPr bwMode="auto">
          <a:xfrm>
            <a:off x="25400" y="6140450"/>
            <a:ext cx="8813800" cy="738188"/>
          </a:xfrm>
          <a:prstGeom prst="rect">
            <a:avLst/>
          </a:prstGeom>
          <a:solidFill>
            <a:srgbClr val="FFFFFF"/>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t>Source:  </a:t>
            </a:r>
            <a:r>
              <a:rPr lang="en-US" sz="1400" dirty="0" smtClean="0"/>
              <a:t>Calculated </a:t>
            </a:r>
            <a:r>
              <a:rPr lang="en-US" sz="1400" dirty="0"/>
              <a:t>from World Bank (2011), </a:t>
            </a:r>
            <a:r>
              <a:rPr lang="en-US" sz="1400" dirty="0" err="1"/>
              <a:t>PovcalNet</a:t>
            </a:r>
            <a:r>
              <a:rPr lang="en-US" sz="1400" dirty="0"/>
              <a:t>  (</a:t>
            </a:r>
            <a:r>
              <a:rPr lang="en-US" sz="1400" dirty="0">
                <a:hlinkClick r:id="rId4"/>
              </a:rPr>
              <a:t>http://iresearch.worldbank.org/PovcalNet/</a:t>
            </a:r>
            <a:r>
              <a:rPr lang="en-US" sz="1400" dirty="0"/>
              <a:t>), updated 11 April 2011.  Estimates are based on over 700 household surveys from more than 120 countries, and refer to per-capita expenditure at purchasing-power parity prices for 2005. </a:t>
            </a:r>
          </a:p>
        </p:txBody>
      </p:sp>
      <p:sp>
        <p:nvSpPr>
          <p:cNvPr id="2" name="Right Arrow 1"/>
          <p:cNvSpPr/>
          <p:nvPr/>
        </p:nvSpPr>
        <p:spPr>
          <a:xfrm rot="21272820">
            <a:off x="2810105" y="3382450"/>
            <a:ext cx="1371600" cy="167117"/>
          </a:xfrm>
          <a:prstGeom prst="rightArrow">
            <a:avLst/>
          </a:prstGeom>
          <a:solidFill>
            <a:srgbClr val="0066CC"/>
          </a:solidFill>
          <a:ln w="3175">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Oval 2"/>
          <p:cNvSpPr/>
          <p:nvPr/>
        </p:nvSpPr>
        <p:spPr>
          <a:xfrm rot="21290788">
            <a:off x="1434692" y="3349311"/>
            <a:ext cx="4122428" cy="626852"/>
          </a:xfrm>
          <a:prstGeom prst="ellipse">
            <a:avLst/>
          </a:prstGeom>
          <a:no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712590">
            <a:off x="6327116" y="3304780"/>
            <a:ext cx="1371600" cy="167117"/>
          </a:xfrm>
          <a:prstGeom prst="rightArrow">
            <a:avLst/>
          </a:prstGeom>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1"/>
          <p:cNvSpPr txBox="1">
            <a:spLocks noChangeArrowheads="1"/>
          </p:cNvSpPr>
          <p:nvPr/>
        </p:nvSpPr>
        <p:spPr bwMode="auto">
          <a:xfrm rot="21354813">
            <a:off x="1746415" y="4071667"/>
            <a:ext cx="3213984" cy="865248"/>
          </a:xfrm>
          <a:prstGeom prst="rect">
            <a:avLst/>
          </a:prstGeom>
          <a:solidFill>
            <a:srgbClr val="FFFFFF">
              <a:alpha val="74902"/>
            </a:srgbClr>
          </a:solidFill>
          <a:ln w="9525">
            <a:noFill/>
            <a:miter lim="800000"/>
            <a:headEnd/>
            <a:tailEnd/>
          </a:ln>
        </p:spPr>
        <p:txBody>
          <a:bodyPr/>
          <a:lstStyle/>
          <a:p>
            <a:pPr algn="ctr">
              <a:lnSpc>
                <a:spcPct val="90000"/>
              </a:lnSpc>
            </a:pPr>
            <a:r>
              <a:rPr lang="fr-FR" b="1" dirty="0" smtClean="0">
                <a:solidFill>
                  <a:srgbClr val="0081E2"/>
                </a:solidFill>
              </a:rPr>
              <a:t>In the 1980s &amp; ‘90s, </a:t>
            </a:r>
            <a:r>
              <a:rPr lang="fr-FR" b="1" dirty="0" err="1" smtClean="0">
                <a:solidFill>
                  <a:srgbClr val="0081E2"/>
                </a:solidFill>
              </a:rPr>
              <a:t>Africa</a:t>
            </a:r>
            <a:r>
              <a:rPr lang="fr-FR" b="1" dirty="0" smtClean="0">
                <a:solidFill>
                  <a:srgbClr val="0081E2"/>
                </a:solidFill>
              </a:rPr>
              <a:t> </a:t>
            </a:r>
            <a:r>
              <a:rPr lang="fr-FR" b="1" dirty="0" err="1" smtClean="0">
                <a:solidFill>
                  <a:srgbClr val="0081E2"/>
                </a:solidFill>
              </a:rPr>
              <a:t>became</a:t>
            </a:r>
            <a:r>
              <a:rPr lang="fr-FR" b="1" dirty="0" smtClean="0">
                <a:solidFill>
                  <a:srgbClr val="0081E2"/>
                </a:solidFill>
              </a:rPr>
              <a:t> the </a:t>
            </a:r>
            <a:r>
              <a:rPr lang="fr-FR" b="1" dirty="0" err="1" smtClean="0">
                <a:solidFill>
                  <a:srgbClr val="0081E2"/>
                </a:solidFill>
              </a:rPr>
              <a:t>world’s</a:t>
            </a:r>
            <a:r>
              <a:rPr lang="fr-FR" b="1" dirty="0" smtClean="0">
                <a:solidFill>
                  <a:srgbClr val="0081E2"/>
                </a:solidFill>
              </a:rPr>
              <a:t> </a:t>
            </a:r>
            <a:r>
              <a:rPr lang="fr-FR" b="1" dirty="0" err="1" smtClean="0">
                <a:solidFill>
                  <a:srgbClr val="0081E2"/>
                </a:solidFill>
              </a:rPr>
              <a:t>most</a:t>
            </a:r>
            <a:r>
              <a:rPr lang="fr-FR" b="1" dirty="0" smtClean="0">
                <a:solidFill>
                  <a:srgbClr val="0081E2"/>
                </a:solidFill>
              </a:rPr>
              <a:t> </a:t>
            </a:r>
            <a:r>
              <a:rPr lang="fr-FR" b="1" dirty="0" err="1" smtClean="0">
                <a:solidFill>
                  <a:srgbClr val="0081E2"/>
                </a:solidFill>
              </a:rPr>
              <a:t>impoverished</a:t>
            </a:r>
            <a:r>
              <a:rPr lang="fr-FR" b="1" dirty="0" smtClean="0">
                <a:solidFill>
                  <a:srgbClr val="0081E2"/>
                </a:solidFill>
              </a:rPr>
              <a:t> </a:t>
            </a:r>
            <a:r>
              <a:rPr lang="fr-FR" b="1" dirty="0" err="1" smtClean="0">
                <a:solidFill>
                  <a:srgbClr val="0081E2"/>
                </a:solidFill>
              </a:rPr>
              <a:t>region</a:t>
            </a:r>
            <a:endParaRPr lang="fr-FR" b="1" dirty="0">
              <a:solidFill>
                <a:srgbClr val="0081E2"/>
              </a:solidFill>
            </a:endParaRPr>
          </a:p>
        </p:txBody>
      </p:sp>
      <p:sp>
        <p:nvSpPr>
          <p:cNvPr id="11" name="TextBox 1"/>
          <p:cNvSpPr txBox="1">
            <a:spLocks noChangeArrowheads="1"/>
          </p:cNvSpPr>
          <p:nvPr/>
        </p:nvSpPr>
        <p:spPr bwMode="auto">
          <a:xfrm rot="725348">
            <a:off x="5487115" y="2694703"/>
            <a:ext cx="3617071" cy="595873"/>
          </a:xfrm>
          <a:prstGeom prst="rect">
            <a:avLst/>
          </a:prstGeom>
          <a:solidFill>
            <a:srgbClr val="FFFFFF">
              <a:alpha val="74902"/>
            </a:srgbClr>
          </a:solidFill>
          <a:ln w="9525">
            <a:noFill/>
            <a:miter lim="800000"/>
            <a:headEnd/>
            <a:tailEnd/>
          </a:ln>
        </p:spPr>
        <p:txBody>
          <a:bodyPr/>
          <a:lstStyle/>
          <a:p>
            <a:pPr algn="ctr">
              <a:lnSpc>
                <a:spcPct val="90000"/>
              </a:lnSpc>
            </a:pPr>
            <a:r>
              <a:rPr lang="fr-FR" b="1" dirty="0" err="1" smtClean="0">
                <a:solidFill>
                  <a:srgbClr val="00B0F0"/>
                </a:solidFill>
              </a:rPr>
              <a:t>Since</a:t>
            </a:r>
            <a:r>
              <a:rPr lang="fr-FR" b="1" dirty="0" smtClean="0">
                <a:solidFill>
                  <a:srgbClr val="00B0F0"/>
                </a:solidFill>
              </a:rPr>
              <a:t> 2000, </a:t>
            </a:r>
            <a:r>
              <a:rPr lang="fr-FR" b="1" dirty="0" err="1" smtClean="0">
                <a:solidFill>
                  <a:srgbClr val="00B0F0"/>
                </a:solidFill>
              </a:rPr>
              <a:t>African</a:t>
            </a:r>
            <a:r>
              <a:rPr lang="fr-FR" b="1" dirty="0" smtClean="0">
                <a:solidFill>
                  <a:srgbClr val="00B0F0"/>
                </a:solidFill>
              </a:rPr>
              <a:t> </a:t>
            </a:r>
            <a:r>
              <a:rPr lang="fr-FR" b="1" dirty="0" err="1" smtClean="0">
                <a:solidFill>
                  <a:srgbClr val="00B0F0"/>
                </a:solidFill>
              </a:rPr>
              <a:t>poverty</a:t>
            </a:r>
            <a:r>
              <a:rPr lang="fr-FR" b="1" dirty="0" smtClean="0">
                <a:solidFill>
                  <a:srgbClr val="00B0F0"/>
                </a:solidFill>
              </a:rPr>
              <a:t> has </a:t>
            </a:r>
            <a:r>
              <a:rPr lang="fr-FR" b="1" dirty="0" err="1" smtClean="0">
                <a:solidFill>
                  <a:srgbClr val="00B0F0"/>
                </a:solidFill>
              </a:rPr>
              <a:t>declined</a:t>
            </a:r>
            <a:r>
              <a:rPr lang="fr-FR" b="1" dirty="0" smtClean="0">
                <a:solidFill>
                  <a:srgbClr val="00B0F0"/>
                </a:solidFill>
              </a:rPr>
              <a:t> as </a:t>
            </a:r>
            <a:r>
              <a:rPr lang="fr-FR" b="1" dirty="0" err="1" smtClean="0">
                <a:solidFill>
                  <a:srgbClr val="00B0F0"/>
                </a:solidFill>
              </a:rPr>
              <a:t>it</a:t>
            </a:r>
            <a:r>
              <a:rPr lang="fr-FR" b="1" dirty="0" smtClean="0">
                <a:solidFill>
                  <a:srgbClr val="00B0F0"/>
                </a:solidFill>
              </a:rPr>
              <a:t> </a:t>
            </a:r>
            <a:r>
              <a:rPr lang="fr-FR" b="1" dirty="0" err="1" smtClean="0">
                <a:solidFill>
                  <a:srgbClr val="00B0F0"/>
                </a:solidFill>
              </a:rPr>
              <a:t>did</a:t>
            </a:r>
            <a:r>
              <a:rPr lang="fr-FR" b="1" dirty="0" smtClean="0">
                <a:solidFill>
                  <a:srgbClr val="00B0F0"/>
                </a:solidFill>
              </a:rPr>
              <a:t> </a:t>
            </a:r>
            <a:r>
              <a:rPr lang="fr-FR" b="1" dirty="0" err="1" smtClean="0">
                <a:solidFill>
                  <a:srgbClr val="00B0F0"/>
                </a:solidFill>
              </a:rPr>
              <a:t>earlier</a:t>
            </a:r>
            <a:r>
              <a:rPr lang="fr-FR" b="1" dirty="0" smtClean="0">
                <a:solidFill>
                  <a:srgbClr val="00B0F0"/>
                </a:solidFill>
              </a:rPr>
              <a:t> in </a:t>
            </a:r>
            <a:r>
              <a:rPr lang="fr-FR" b="1" dirty="0" err="1" smtClean="0">
                <a:solidFill>
                  <a:srgbClr val="00B0F0"/>
                </a:solidFill>
              </a:rPr>
              <a:t>Asia</a:t>
            </a:r>
            <a:endParaRPr lang="fr-FR" b="1" dirty="0">
              <a:solidFill>
                <a:srgbClr val="00B0F0"/>
              </a:solidFill>
            </a:endParaRPr>
          </a:p>
        </p:txBody>
      </p:sp>
    </p:spTree>
    <p:extLst>
      <p:ext uri="{BB962C8B-B14F-4D97-AF65-F5344CB8AC3E}">
        <p14:creationId xmlns:p14="http://schemas.microsoft.com/office/powerpoint/2010/main" xmlns="" val="148005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p:nvPr>
        </p:nvSpPr>
        <p:spPr>
          <a:xfrm>
            <a:off x="0" y="193675"/>
            <a:ext cx="9144000" cy="1679575"/>
          </a:xfrm>
        </p:spPr>
        <p:txBody>
          <a:bodyPr/>
          <a:lstStyle/>
          <a:p>
            <a:pPr>
              <a:lnSpc>
                <a:spcPct val="90000"/>
              </a:lnSpc>
            </a:pPr>
            <a:r>
              <a:rPr lang="en-US" sz="3600" dirty="0" smtClean="0">
                <a:solidFill>
                  <a:srgbClr val="0081E2"/>
                </a:solidFill>
              </a:rPr>
              <a:t>Despite the recent turnaround, </a:t>
            </a:r>
            <a:br>
              <a:rPr lang="en-US" sz="3600" dirty="0" smtClean="0">
                <a:solidFill>
                  <a:srgbClr val="0081E2"/>
                </a:solidFill>
              </a:rPr>
            </a:br>
            <a:r>
              <a:rPr lang="en-US" sz="3600" dirty="0" smtClean="0">
                <a:solidFill>
                  <a:srgbClr val="0081E2"/>
                </a:solidFill>
              </a:rPr>
              <a:t>Africa is the last frontier of </a:t>
            </a:r>
            <a:r>
              <a:rPr lang="en-US" sz="3600" i="1" dirty="0" smtClean="0">
                <a:solidFill>
                  <a:srgbClr val="0081E2"/>
                </a:solidFill>
              </a:rPr>
              <a:t>ultra </a:t>
            </a:r>
            <a:r>
              <a:rPr lang="en-US" sz="3600" dirty="0" smtClean="0">
                <a:solidFill>
                  <a:srgbClr val="0081E2"/>
                </a:solidFill>
              </a:rPr>
              <a:t>poverty (&lt;$0.625/day)</a:t>
            </a:r>
          </a:p>
        </p:txBody>
      </p:sp>
      <p:sp>
        <p:nvSpPr>
          <p:cNvPr id="5123" name="TextBox 7"/>
          <p:cNvSpPr txBox="1">
            <a:spLocks noChangeArrowheads="1"/>
          </p:cNvSpPr>
          <p:nvPr/>
        </p:nvSpPr>
        <p:spPr bwMode="auto">
          <a:xfrm>
            <a:off x="25400" y="6140450"/>
            <a:ext cx="8813800" cy="738188"/>
          </a:xfrm>
          <a:prstGeom prst="rect">
            <a:avLst/>
          </a:prstGeom>
          <a:solidFill>
            <a:srgbClr val="FFFFFF"/>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t>Source:  Author’s calculation from World Bank (2011), </a:t>
            </a:r>
            <a:r>
              <a:rPr lang="en-US" sz="1400" dirty="0" err="1"/>
              <a:t>PovcalNet</a:t>
            </a:r>
            <a:r>
              <a:rPr lang="en-US" sz="1400" dirty="0"/>
              <a:t>  (</a:t>
            </a:r>
            <a:r>
              <a:rPr lang="en-US" sz="1400" dirty="0">
                <a:hlinkClick r:id="rId3"/>
              </a:rPr>
              <a:t>http://iresearch.worldbank.org/PovcalNet/</a:t>
            </a:r>
            <a:r>
              <a:rPr lang="en-US" sz="1400" dirty="0"/>
              <a:t>), updated 11 April 2011.  Estimates are based on over 700 household surveys from more than 120 countries, and refer to per-capita expenditure at purchasing-power parity prices for 2005. </a:t>
            </a:r>
          </a:p>
        </p:txBody>
      </p:sp>
      <p:pic>
        <p:nvPicPr>
          <p:cNvPr id="512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50925" y="1965325"/>
            <a:ext cx="687705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21315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0" y="193675"/>
            <a:ext cx="9144000" cy="1679575"/>
          </a:xfrm>
        </p:spPr>
        <p:txBody>
          <a:bodyPr/>
          <a:lstStyle/>
          <a:p>
            <a:pPr>
              <a:lnSpc>
                <a:spcPct val="90000"/>
              </a:lnSpc>
            </a:pPr>
            <a:r>
              <a:rPr lang="en-US" sz="3600" dirty="0" smtClean="0">
                <a:solidFill>
                  <a:srgbClr val="0081E2"/>
                </a:solidFill>
              </a:rPr>
              <a:t>Africa now has 1/8</a:t>
            </a:r>
            <a:r>
              <a:rPr lang="en-US" sz="3600" baseline="30000" dirty="0" smtClean="0">
                <a:solidFill>
                  <a:srgbClr val="0081E2"/>
                </a:solidFill>
              </a:rPr>
              <a:t>th</a:t>
            </a:r>
            <a:r>
              <a:rPr lang="en-US" sz="3600" dirty="0" smtClean="0">
                <a:solidFill>
                  <a:srgbClr val="0081E2"/>
                </a:solidFill>
              </a:rPr>
              <a:t> of the world’s people,</a:t>
            </a:r>
            <a:br>
              <a:rPr lang="en-US" sz="3600" dirty="0" smtClean="0">
                <a:solidFill>
                  <a:srgbClr val="0081E2"/>
                </a:solidFill>
              </a:rPr>
            </a:br>
            <a:r>
              <a:rPr lang="en-US" sz="3600" dirty="0" smtClean="0">
                <a:solidFill>
                  <a:srgbClr val="0081E2"/>
                </a:solidFill>
              </a:rPr>
              <a:t>but 2/3</a:t>
            </a:r>
            <a:r>
              <a:rPr lang="en-US" sz="3600" baseline="30000" dirty="0" smtClean="0">
                <a:solidFill>
                  <a:srgbClr val="0081E2"/>
                </a:solidFill>
              </a:rPr>
              <a:t>rds</a:t>
            </a:r>
            <a:r>
              <a:rPr lang="en-US" sz="3600" dirty="0" smtClean="0">
                <a:solidFill>
                  <a:srgbClr val="0081E2"/>
                </a:solidFill>
              </a:rPr>
              <a:t> of the ultra-poor</a:t>
            </a:r>
          </a:p>
        </p:txBody>
      </p:sp>
      <p:sp>
        <p:nvSpPr>
          <p:cNvPr id="6147" name="TextBox 7"/>
          <p:cNvSpPr txBox="1">
            <a:spLocks noChangeArrowheads="1"/>
          </p:cNvSpPr>
          <p:nvPr/>
        </p:nvSpPr>
        <p:spPr bwMode="auto">
          <a:xfrm>
            <a:off x="25400" y="6140450"/>
            <a:ext cx="8813800" cy="738188"/>
          </a:xfrm>
          <a:prstGeom prst="rect">
            <a:avLst/>
          </a:prstGeom>
          <a:solidFill>
            <a:srgbClr val="FFFFFF"/>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t>Source:  Author’s calculation from World Bank (2011), </a:t>
            </a:r>
            <a:r>
              <a:rPr lang="en-US" sz="1400" dirty="0" err="1"/>
              <a:t>PovcalNet</a:t>
            </a:r>
            <a:r>
              <a:rPr lang="en-US" sz="1400" dirty="0"/>
              <a:t>  (</a:t>
            </a:r>
            <a:r>
              <a:rPr lang="en-US" sz="1400" dirty="0">
                <a:hlinkClick r:id="rId3"/>
              </a:rPr>
              <a:t>http://iresearch.worldbank.org/PovcalNet/</a:t>
            </a:r>
            <a:r>
              <a:rPr lang="en-US" sz="1400" dirty="0"/>
              <a:t>), updated 11 April 2011.  Estimates are based on over 700 household surveys from more than 120 countries, and refer to per-capita expenditure at purchasing-power parity prices for 2005. </a:t>
            </a:r>
          </a:p>
        </p:txBody>
      </p:sp>
      <p:pic>
        <p:nvPicPr>
          <p:cNvPr id="614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50925" y="1965325"/>
            <a:ext cx="687705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01640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xmlns="" val="986171399"/>
              </p:ext>
            </p:extLst>
          </p:nvPr>
        </p:nvGraphicFramePr>
        <p:xfrm>
          <a:off x="736459" y="1907970"/>
          <a:ext cx="7466013" cy="4435017"/>
        </p:xfrm>
        <a:graphic>
          <a:graphicData uri="http://schemas.openxmlformats.org/drawingml/2006/chart">
            <c:chart xmlns:c="http://schemas.openxmlformats.org/drawingml/2006/chart" xmlns:r="http://schemas.openxmlformats.org/officeDocument/2006/relationships" r:id="rId3"/>
          </a:graphicData>
        </a:graphic>
      </p:graphicFrame>
      <p:sp>
        <p:nvSpPr>
          <p:cNvPr id="17411" name="TextBox 1"/>
          <p:cNvSpPr txBox="1">
            <a:spLocks noChangeArrowheads="1"/>
          </p:cNvSpPr>
          <p:nvPr/>
        </p:nvSpPr>
        <p:spPr bwMode="auto">
          <a:xfrm>
            <a:off x="5715000" y="1814868"/>
            <a:ext cx="3124200" cy="852131"/>
          </a:xfrm>
          <a:prstGeom prst="rect">
            <a:avLst/>
          </a:prstGeom>
          <a:solidFill>
            <a:srgbClr val="FFFFFF"/>
          </a:solidFill>
          <a:ln w="9525">
            <a:noFill/>
            <a:miter lim="800000"/>
            <a:headEnd/>
            <a:tailEnd/>
          </a:ln>
        </p:spPr>
        <p:txBody>
          <a:bodyPr/>
          <a:lstStyle/>
          <a:p>
            <a:pPr algn="r"/>
            <a:r>
              <a:rPr lang="fr-FR" sz="1600" b="1" dirty="0" err="1">
                <a:solidFill>
                  <a:srgbClr val="0081E2"/>
                </a:solidFill>
              </a:rPr>
              <a:t>Africa</a:t>
            </a:r>
            <a:r>
              <a:rPr lang="fr-FR" sz="1600" b="1" dirty="0">
                <a:solidFill>
                  <a:srgbClr val="0081E2"/>
                </a:solidFill>
              </a:rPr>
              <a:t> </a:t>
            </a:r>
            <a:r>
              <a:rPr lang="fr-FR" sz="1600" b="1" dirty="0" err="1">
                <a:solidFill>
                  <a:srgbClr val="0081E2"/>
                </a:solidFill>
              </a:rPr>
              <a:t>had</a:t>
            </a:r>
            <a:r>
              <a:rPr lang="fr-FR" sz="1600" b="1" dirty="0">
                <a:solidFill>
                  <a:srgbClr val="0081E2"/>
                </a:solidFill>
              </a:rPr>
              <a:t> the </a:t>
            </a:r>
            <a:r>
              <a:rPr lang="fr-FR" sz="1600" b="1" dirty="0" err="1">
                <a:solidFill>
                  <a:srgbClr val="0081E2"/>
                </a:solidFill>
              </a:rPr>
              <a:t>world’s</a:t>
            </a:r>
            <a:r>
              <a:rPr lang="fr-FR" sz="1600" b="1" dirty="0">
                <a:solidFill>
                  <a:srgbClr val="0081E2"/>
                </a:solidFill>
              </a:rPr>
              <a:t> </a:t>
            </a:r>
            <a:r>
              <a:rPr lang="fr-FR" sz="1600" b="1" dirty="0" err="1">
                <a:solidFill>
                  <a:srgbClr val="0081E2"/>
                </a:solidFill>
              </a:rPr>
              <a:t>most</a:t>
            </a:r>
            <a:r>
              <a:rPr lang="fr-FR" sz="1600" b="1" dirty="0">
                <a:solidFill>
                  <a:srgbClr val="0081E2"/>
                </a:solidFill>
              </a:rPr>
              <a:t> </a:t>
            </a:r>
            <a:r>
              <a:rPr lang="fr-FR" sz="1600" b="1" dirty="0" err="1">
                <a:solidFill>
                  <a:srgbClr val="0081E2"/>
                </a:solidFill>
              </a:rPr>
              <a:t>severe</a:t>
            </a:r>
            <a:r>
              <a:rPr lang="fr-FR" sz="1600" b="1" dirty="0">
                <a:solidFill>
                  <a:srgbClr val="0081E2"/>
                </a:solidFill>
              </a:rPr>
              <a:t> </a:t>
            </a:r>
            <a:r>
              <a:rPr lang="fr-FR" sz="1600" b="1" dirty="0" err="1">
                <a:solidFill>
                  <a:srgbClr val="0081E2"/>
                </a:solidFill>
              </a:rPr>
              <a:t>demographic</a:t>
            </a:r>
            <a:r>
              <a:rPr lang="fr-FR" sz="1600" b="1" dirty="0">
                <a:solidFill>
                  <a:srgbClr val="0081E2"/>
                </a:solidFill>
              </a:rPr>
              <a:t> </a:t>
            </a:r>
            <a:r>
              <a:rPr lang="fr-FR" sz="1600" b="1" dirty="0" err="1">
                <a:solidFill>
                  <a:srgbClr val="0081E2"/>
                </a:solidFill>
              </a:rPr>
              <a:t>burden</a:t>
            </a:r>
            <a:r>
              <a:rPr lang="fr-FR" sz="1600" b="1" dirty="0">
                <a:solidFill>
                  <a:srgbClr val="0081E2"/>
                </a:solidFill>
              </a:rPr>
              <a:t> </a:t>
            </a:r>
            <a:r>
              <a:rPr lang="fr-FR" sz="1600" b="1" dirty="0" smtClean="0">
                <a:solidFill>
                  <a:srgbClr val="0081E2"/>
                </a:solidFill>
              </a:rPr>
              <a:t>(&gt;90 </a:t>
            </a:r>
            <a:r>
              <a:rPr lang="fr-FR" sz="1600" b="1" dirty="0" err="1" smtClean="0">
                <a:solidFill>
                  <a:srgbClr val="0081E2"/>
                </a:solidFill>
              </a:rPr>
              <a:t>children</a:t>
            </a:r>
            <a:r>
              <a:rPr lang="fr-FR" sz="1600" b="1" dirty="0" smtClean="0">
                <a:solidFill>
                  <a:srgbClr val="0081E2"/>
                </a:solidFill>
              </a:rPr>
              <a:t> per 100 </a:t>
            </a:r>
            <a:r>
              <a:rPr lang="fr-FR" sz="1600" b="1" dirty="0" err="1" smtClean="0">
                <a:solidFill>
                  <a:srgbClr val="0081E2"/>
                </a:solidFill>
              </a:rPr>
              <a:t>adults</a:t>
            </a:r>
            <a:r>
              <a:rPr lang="fr-FR" sz="1600" b="1" dirty="0" smtClean="0">
                <a:solidFill>
                  <a:srgbClr val="0081E2"/>
                </a:solidFill>
              </a:rPr>
              <a:t>)</a:t>
            </a:r>
            <a:endParaRPr lang="fr-FR" sz="1600" b="1" dirty="0">
              <a:solidFill>
                <a:srgbClr val="0081E2"/>
              </a:solidFill>
            </a:endParaRPr>
          </a:p>
        </p:txBody>
      </p:sp>
      <p:sp>
        <p:nvSpPr>
          <p:cNvPr id="17413" name="Rectangle 8"/>
          <p:cNvSpPr>
            <a:spLocks noChangeArrowheads="1"/>
          </p:cNvSpPr>
          <p:nvPr/>
        </p:nvSpPr>
        <p:spPr bwMode="auto">
          <a:xfrm>
            <a:off x="534987" y="1519028"/>
            <a:ext cx="8074025" cy="369332"/>
          </a:xfrm>
          <a:prstGeom prst="rect">
            <a:avLst/>
          </a:prstGeom>
          <a:noFill/>
          <a:ln w="9525">
            <a:noFill/>
            <a:miter lim="800000"/>
            <a:headEnd/>
            <a:tailEnd/>
          </a:ln>
        </p:spPr>
        <p:txBody>
          <a:bodyPr>
            <a:spAutoFit/>
          </a:bodyPr>
          <a:lstStyle/>
          <a:p>
            <a:r>
              <a:rPr lang="fr-FR" b="1" dirty="0" smtClean="0"/>
              <a:t>Child </a:t>
            </a:r>
            <a:r>
              <a:rPr lang="fr-FR" b="1" dirty="0"/>
              <a:t>and </a:t>
            </a:r>
            <a:r>
              <a:rPr lang="fr-FR" b="1" dirty="0" err="1"/>
              <a:t>elderly</a:t>
            </a:r>
            <a:r>
              <a:rPr lang="fr-FR" b="1" dirty="0"/>
              <a:t> </a:t>
            </a:r>
            <a:r>
              <a:rPr lang="fr-FR" b="1" dirty="0" err="1"/>
              <a:t>dependency</a:t>
            </a:r>
            <a:r>
              <a:rPr lang="fr-FR" b="1" dirty="0"/>
              <a:t> rates by </a:t>
            </a:r>
            <a:r>
              <a:rPr lang="fr-FR" b="1" dirty="0" err="1"/>
              <a:t>region</a:t>
            </a:r>
            <a:r>
              <a:rPr lang="fr-FR" b="1" dirty="0"/>
              <a:t> (0-15 and 65+), </a:t>
            </a:r>
            <a:r>
              <a:rPr lang="fr-FR" b="1" dirty="0" smtClean="0"/>
              <a:t>1950-2055</a:t>
            </a:r>
            <a:endParaRPr lang="fr-FR" b="1" dirty="0"/>
          </a:p>
        </p:txBody>
      </p:sp>
      <p:sp>
        <p:nvSpPr>
          <p:cNvPr id="9" name="Title 1"/>
          <p:cNvSpPr txBox="1">
            <a:spLocks/>
          </p:cNvSpPr>
          <p:nvPr/>
        </p:nvSpPr>
        <p:spPr bwMode="auto">
          <a:xfrm>
            <a:off x="0" y="76200"/>
            <a:ext cx="9144000" cy="1442828"/>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rPr>
              <a:t>An underlying cause of Africa’s impoverishment has been its child-survival baby boom, roughly 20 years behind Asia’s</a:t>
            </a:r>
            <a:endParaRPr lang="en-US" sz="2800" dirty="0">
              <a:solidFill>
                <a:srgbClr val="0081E2"/>
              </a:solidFill>
            </a:endParaRPr>
          </a:p>
        </p:txBody>
      </p:sp>
      <p:sp>
        <p:nvSpPr>
          <p:cNvPr id="10" name="Straight Arrow Connector 9"/>
          <p:cNvSpPr/>
          <p:nvPr/>
        </p:nvSpPr>
        <p:spPr>
          <a:xfrm flipH="1">
            <a:off x="3886200" y="2286000"/>
            <a:ext cx="2133600" cy="286750"/>
          </a:xfrm>
          <a:prstGeom prst="straightConnector1">
            <a:avLst/>
          </a:prstGeom>
          <a:noFill/>
          <a:ln w="9525" cap="flat" cmpd="sng" algn="ctr">
            <a:solidFill>
              <a:srgbClr val="0081E2"/>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1" name="Straight Arrow Connector 10"/>
          <p:cNvSpPr/>
          <p:nvPr/>
        </p:nvSpPr>
        <p:spPr>
          <a:xfrm flipH="1">
            <a:off x="4977146" y="3083973"/>
            <a:ext cx="890254" cy="124586"/>
          </a:xfrm>
          <a:prstGeom prst="straightConnector1">
            <a:avLst/>
          </a:prstGeom>
          <a:noFill/>
          <a:ln w="9525" cap="flat" cmpd="sng" algn="ctr">
            <a:solidFill>
              <a:srgbClr val="0081E2"/>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2" name="Rectangle 11"/>
          <p:cNvSpPr/>
          <p:nvPr/>
        </p:nvSpPr>
        <p:spPr>
          <a:xfrm>
            <a:off x="5486400" y="2667000"/>
            <a:ext cx="3466070" cy="830997"/>
          </a:xfrm>
          <a:prstGeom prst="rect">
            <a:avLst/>
          </a:prstGeom>
        </p:spPr>
        <p:txBody>
          <a:bodyPr wrap="square">
            <a:spAutoFit/>
          </a:bodyPr>
          <a:lstStyle/>
          <a:p>
            <a:pPr algn="r"/>
            <a:r>
              <a:rPr lang="fr-FR" sz="1600" b="1" dirty="0" err="1" smtClean="0">
                <a:solidFill>
                  <a:srgbClr val="0081E2"/>
                </a:solidFill>
              </a:rPr>
              <a:t>Africa</a:t>
            </a:r>
            <a:r>
              <a:rPr lang="fr-FR" sz="1600" b="1" dirty="0" smtClean="0">
                <a:solidFill>
                  <a:srgbClr val="0081E2"/>
                </a:solidFill>
              </a:rPr>
              <a:t> </a:t>
            </a:r>
            <a:r>
              <a:rPr lang="fr-FR" sz="1600" b="1" dirty="0" err="1" smtClean="0">
                <a:solidFill>
                  <a:srgbClr val="0081E2"/>
                </a:solidFill>
              </a:rPr>
              <a:t>is</a:t>
            </a:r>
            <a:r>
              <a:rPr lang="fr-FR" sz="1600" b="1" dirty="0" smtClean="0">
                <a:solidFill>
                  <a:srgbClr val="0081E2"/>
                </a:solidFill>
              </a:rPr>
              <a:t> </a:t>
            </a:r>
            <a:r>
              <a:rPr lang="fr-FR" sz="1600" b="1" dirty="0" err="1" smtClean="0">
                <a:solidFill>
                  <a:srgbClr val="0081E2"/>
                </a:solidFill>
              </a:rPr>
              <a:t>now</a:t>
            </a:r>
            <a:r>
              <a:rPr lang="fr-FR" sz="1600" b="1" dirty="0" smtClean="0">
                <a:solidFill>
                  <a:srgbClr val="0081E2"/>
                </a:solidFill>
              </a:rPr>
              <a:t> </a:t>
            </a:r>
            <a:r>
              <a:rPr lang="fr-FR" sz="1600" b="1" dirty="0" err="1" smtClean="0">
                <a:solidFill>
                  <a:srgbClr val="0081E2"/>
                </a:solidFill>
              </a:rPr>
              <a:t>experiencing</a:t>
            </a:r>
            <a:r>
              <a:rPr lang="fr-FR" sz="1600" b="1" dirty="0" smtClean="0">
                <a:solidFill>
                  <a:srgbClr val="0081E2"/>
                </a:solidFill>
              </a:rPr>
              <a:t> </a:t>
            </a:r>
            <a:r>
              <a:rPr lang="fr-FR" sz="1600" b="1" dirty="0" err="1" smtClean="0">
                <a:solidFill>
                  <a:srgbClr val="0081E2"/>
                </a:solidFill>
              </a:rPr>
              <a:t>Asia’s</a:t>
            </a:r>
            <a:r>
              <a:rPr lang="fr-FR" sz="1600" b="1" dirty="0" smtClean="0">
                <a:solidFill>
                  <a:srgbClr val="0081E2"/>
                </a:solidFill>
              </a:rPr>
              <a:t> </a:t>
            </a:r>
            <a:r>
              <a:rPr lang="fr-FR" sz="1600" b="1" dirty="0" err="1" smtClean="0">
                <a:solidFill>
                  <a:srgbClr val="0081E2"/>
                </a:solidFill>
              </a:rPr>
              <a:t>earlier</a:t>
            </a:r>
            <a:r>
              <a:rPr lang="fr-FR" sz="1600" b="1" dirty="0" smtClean="0">
                <a:solidFill>
                  <a:srgbClr val="0081E2"/>
                </a:solidFill>
              </a:rPr>
              <a:t> </a:t>
            </a:r>
            <a:r>
              <a:rPr lang="fr-FR" sz="1600" b="1" dirty="0" smtClean="0">
                <a:solidFill>
                  <a:srgbClr val="0081E2"/>
                </a:solidFill>
              </a:rPr>
              <a:t>‘</a:t>
            </a:r>
            <a:r>
              <a:rPr lang="fr-FR" sz="1600" b="1" dirty="0" err="1" smtClean="0">
                <a:solidFill>
                  <a:srgbClr val="0081E2"/>
                </a:solidFill>
              </a:rPr>
              <a:t>demographic</a:t>
            </a:r>
            <a:r>
              <a:rPr lang="fr-FR" sz="1600" b="1" dirty="0" smtClean="0">
                <a:solidFill>
                  <a:srgbClr val="0081E2"/>
                </a:solidFill>
              </a:rPr>
              <a:t> gift’, </a:t>
            </a:r>
          </a:p>
          <a:p>
            <a:pPr algn="r"/>
            <a:r>
              <a:rPr lang="fr-FR" sz="1600" b="1" dirty="0" smtClean="0">
                <a:solidFill>
                  <a:srgbClr val="0081E2"/>
                </a:solidFill>
              </a:rPr>
              <a:t>but more </a:t>
            </a:r>
            <a:r>
              <a:rPr lang="fr-FR" sz="1600" b="1" dirty="0" err="1" smtClean="0">
                <a:solidFill>
                  <a:srgbClr val="0081E2"/>
                </a:solidFill>
              </a:rPr>
              <a:t>slowly</a:t>
            </a:r>
            <a:r>
              <a:rPr lang="fr-FR" sz="1600" b="1" dirty="0" smtClean="0">
                <a:solidFill>
                  <a:srgbClr val="0081E2"/>
                </a:solidFill>
              </a:rPr>
              <a:t> </a:t>
            </a:r>
            <a:endParaRPr lang="fr-FR" sz="1600" b="1" dirty="0">
              <a:solidFill>
                <a:srgbClr val="0081E2"/>
              </a:solidFill>
            </a:endParaRPr>
          </a:p>
        </p:txBody>
      </p:sp>
      <p:sp>
        <p:nvSpPr>
          <p:cNvPr id="14" name="TextBox 9"/>
          <p:cNvSpPr txBox="1">
            <a:spLocks noChangeArrowheads="1"/>
          </p:cNvSpPr>
          <p:nvPr/>
        </p:nvSpPr>
        <p:spPr bwMode="auto">
          <a:xfrm>
            <a:off x="65880" y="6209271"/>
            <a:ext cx="9078119" cy="738664"/>
          </a:xfrm>
          <a:prstGeom prst="rect">
            <a:avLst/>
          </a:prstGeom>
          <a:solidFill>
            <a:schemeClr val="bg1"/>
          </a:solidFill>
          <a:ln w="9525">
            <a:solidFill>
              <a:schemeClr val="tx1">
                <a:alpha val="0"/>
              </a:schemeClr>
            </a:solidFill>
            <a:miter lim="800000"/>
            <a:headEnd/>
            <a:tailEnd/>
          </a:ln>
        </p:spPr>
        <p:txBody>
          <a:bodyPr wrap="square">
            <a:spAutoFit/>
          </a:bodyPr>
          <a:lstStyle/>
          <a:p>
            <a:pPr algn="l"/>
            <a:r>
              <a:rPr lang="en-US" sz="1400" dirty="0" smtClean="0">
                <a:solidFill>
                  <a:srgbClr val="002060"/>
                </a:solidFill>
              </a:rPr>
              <a:t>Source</a:t>
            </a:r>
            <a:r>
              <a:rPr lang="en-US" sz="1400" dirty="0">
                <a:solidFill>
                  <a:srgbClr val="002060"/>
                </a:solidFill>
              </a:rPr>
              <a:t>: Calculated from UN Population Division, World Population Projections (</a:t>
            </a:r>
            <a:r>
              <a:rPr lang="en-US" sz="1400" dirty="0">
                <a:solidFill>
                  <a:srgbClr val="002060"/>
                </a:solidFill>
                <a:hlinkClick r:id="rId4"/>
              </a:rPr>
              <a:t>http://esa.un.org/unpd/wpp</a:t>
            </a:r>
            <a:r>
              <a:rPr lang="en-US" sz="1400" dirty="0">
                <a:solidFill>
                  <a:srgbClr val="002060"/>
                </a:solidFill>
              </a:rPr>
              <a:t>), accessed 11 Aug 2012, based on UN Population Prospects: The 2010 </a:t>
            </a:r>
            <a:r>
              <a:rPr lang="en-US" sz="1400" dirty="0" smtClean="0">
                <a:solidFill>
                  <a:srgbClr val="002060"/>
                </a:solidFill>
              </a:rPr>
              <a:t>Revision (April 2011).</a:t>
            </a:r>
          </a:p>
          <a:p>
            <a:pPr algn="l"/>
            <a:endParaRPr lang="en-US" sz="1400" dirty="0">
              <a:solidFill>
                <a:srgbClr val="002060"/>
              </a:solidFill>
            </a:endParaRPr>
          </a:p>
        </p:txBody>
      </p:sp>
      <p:cxnSp>
        <p:nvCxnSpPr>
          <p:cNvPr id="15" name="Straight Connector 14"/>
          <p:cNvCxnSpPr/>
          <p:nvPr/>
        </p:nvCxnSpPr>
        <p:spPr>
          <a:xfrm flipH="1">
            <a:off x="4637881" y="3132359"/>
            <a:ext cx="34982" cy="2471057"/>
          </a:xfrm>
          <a:prstGeom prst="line">
            <a:avLst/>
          </a:prstGeom>
          <a:ln>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4266632" y="3903030"/>
            <a:ext cx="685800" cy="313932"/>
          </a:xfrm>
          <a:prstGeom prst="rect">
            <a:avLst/>
          </a:prstGeom>
          <a:solidFill>
            <a:schemeClr val="bg1"/>
          </a:solidFill>
          <a:ln>
            <a:solidFill>
              <a:srgbClr val="FFC000"/>
            </a:solid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pPr>
            <a:r>
              <a:rPr lang="en-US" sz="1600" dirty="0" smtClean="0">
                <a:solidFill>
                  <a:srgbClr val="FFC000"/>
                </a:solidFill>
              </a:rPr>
              <a:t>2013</a:t>
            </a:r>
            <a:endParaRPr lang="en-US" sz="1600" dirty="0">
              <a:solidFill>
                <a:srgbClr val="FFC000"/>
              </a:solidFill>
            </a:endParaRPr>
          </a:p>
        </p:txBody>
      </p:sp>
    </p:spTree>
    <p:extLst>
      <p:ext uri="{BB962C8B-B14F-4D97-AF65-F5344CB8AC3E}">
        <p14:creationId xmlns:p14="http://schemas.microsoft.com/office/powerpoint/2010/main" xmlns="" val="74796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
          <p:cNvSpPr txBox="1">
            <a:spLocks noChangeArrowheads="1"/>
          </p:cNvSpPr>
          <p:nvPr/>
        </p:nvSpPr>
        <p:spPr bwMode="auto">
          <a:xfrm>
            <a:off x="65880" y="6209271"/>
            <a:ext cx="9078119" cy="738664"/>
          </a:xfrm>
          <a:prstGeom prst="rect">
            <a:avLst/>
          </a:prstGeom>
          <a:solidFill>
            <a:schemeClr val="bg1"/>
          </a:solidFill>
          <a:ln w="9525">
            <a:solidFill>
              <a:schemeClr val="tx1">
                <a:alpha val="0"/>
              </a:schemeClr>
            </a:solidFill>
            <a:miter lim="800000"/>
            <a:headEnd/>
            <a:tailEnd/>
          </a:ln>
        </p:spPr>
        <p:txBody>
          <a:bodyPr wrap="square">
            <a:spAutoFit/>
          </a:bodyPr>
          <a:lstStyle/>
          <a:p>
            <a:pPr algn="l"/>
            <a:r>
              <a:rPr lang="en-US" sz="1400" dirty="0" smtClean="0">
                <a:solidFill>
                  <a:srgbClr val="002060"/>
                </a:solidFill>
              </a:rPr>
              <a:t>Source</a:t>
            </a:r>
            <a:r>
              <a:rPr lang="en-US" sz="1400" dirty="0">
                <a:solidFill>
                  <a:srgbClr val="002060"/>
                </a:solidFill>
              </a:rPr>
              <a:t>: Calculated from UN Population Division, World Population Projections (</a:t>
            </a:r>
            <a:r>
              <a:rPr lang="en-US" sz="1400" dirty="0">
                <a:solidFill>
                  <a:srgbClr val="002060"/>
                </a:solidFill>
                <a:hlinkClick r:id="rId3"/>
              </a:rPr>
              <a:t>http://esa.un.org/unpd/wpp</a:t>
            </a:r>
            <a:r>
              <a:rPr lang="en-US" sz="1400" dirty="0">
                <a:solidFill>
                  <a:srgbClr val="002060"/>
                </a:solidFill>
              </a:rPr>
              <a:t>), accessed 11 Aug 2012, based on UN Population Prospects: The 2010 </a:t>
            </a:r>
            <a:r>
              <a:rPr lang="en-US" sz="1400" dirty="0" smtClean="0">
                <a:solidFill>
                  <a:srgbClr val="002060"/>
                </a:solidFill>
              </a:rPr>
              <a:t>Revision (April 2011).</a:t>
            </a:r>
          </a:p>
          <a:p>
            <a:pPr algn="l"/>
            <a:endParaRPr lang="en-US" sz="1400" dirty="0">
              <a:solidFill>
                <a:srgbClr val="002060"/>
              </a:solidFill>
            </a:endParaRPr>
          </a:p>
        </p:txBody>
      </p:sp>
      <p:graphicFrame>
        <p:nvGraphicFramePr>
          <p:cNvPr id="12" name="Chart 11"/>
          <p:cNvGraphicFramePr>
            <a:graphicFrameLocks/>
          </p:cNvGraphicFramePr>
          <p:nvPr>
            <p:extLst>
              <p:ext uri="{D42A27DB-BD31-4B8C-83A1-F6EECF244321}">
                <p14:modId xmlns:p14="http://schemas.microsoft.com/office/powerpoint/2010/main" xmlns="" val="3822051867"/>
              </p:ext>
            </p:extLst>
          </p:nvPr>
        </p:nvGraphicFramePr>
        <p:xfrm>
          <a:off x="774700" y="1913970"/>
          <a:ext cx="7531100" cy="4500518"/>
        </p:xfrm>
        <a:graphic>
          <a:graphicData uri="http://schemas.openxmlformats.org/drawingml/2006/chart">
            <c:chart xmlns:c="http://schemas.openxmlformats.org/drawingml/2006/chart" xmlns:r="http://schemas.openxmlformats.org/officeDocument/2006/relationships" r:id="rId4"/>
          </a:graphicData>
        </a:graphic>
      </p:graphicFrame>
      <p:sp>
        <p:nvSpPr>
          <p:cNvPr id="10244" name="TextBox 1"/>
          <p:cNvSpPr txBox="1">
            <a:spLocks noChangeArrowheads="1"/>
          </p:cNvSpPr>
          <p:nvPr/>
        </p:nvSpPr>
        <p:spPr bwMode="auto">
          <a:xfrm>
            <a:off x="1600201" y="4267200"/>
            <a:ext cx="2971800" cy="891152"/>
          </a:xfrm>
          <a:prstGeom prst="rect">
            <a:avLst/>
          </a:prstGeom>
          <a:solidFill>
            <a:schemeClr val="bg1"/>
          </a:solidFill>
          <a:ln w="9525">
            <a:noFill/>
            <a:miter lim="800000"/>
            <a:headEnd/>
            <a:tailEnd/>
          </a:ln>
        </p:spPr>
        <p:txBody>
          <a:bodyPr/>
          <a:lstStyle/>
          <a:p>
            <a:pPr>
              <a:lnSpc>
                <a:spcPct val="80000"/>
              </a:lnSpc>
            </a:pPr>
            <a:r>
              <a:rPr lang="en-US" dirty="0" smtClean="0">
                <a:solidFill>
                  <a:srgbClr val="00B0F0"/>
                </a:solidFill>
              </a:rPr>
              <a:t>Rural population growth eventually falls below </a:t>
            </a:r>
            <a:r>
              <a:rPr lang="en-US" dirty="0" smtClean="0">
                <a:solidFill>
                  <a:srgbClr val="00B0F0"/>
                </a:solidFill>
              </a:rPr>
              <a:t>zero;</a:t>
            </a:r>
          </a:p>
          <a:p>
            <a:pPr>
              <a:lnSpc>
                <a:spcPct val="80000"/>
              </a:lnSpc>
            </a:pPr>
            <a:r>
              <a:rPr lang="en-US" dirty="0" smtClean="0">
                <a:solidFill>
                  <a:srgbClr val="00B0F0"/>
                </a:solidFill>
              </a:rPr>
              <a:t>land per farmer can then expand with mechanization</a:t>
            </a:r>
            <a:endParaRPr lang="en-US" dirty="0">
              <a:solidFill>
                <a:srgbClr val="00B0F0"/>
              </a:solidFill>
            </a:endParaRPr>
          </a:p>
        </p:txBody>
      </p:sp>
      <p:sp>
        <p:nvSpPr>
          <p:cNvPr id="10248" name="TextBox 3"/>
          <p:cNvSpPr txBox="1">
            <a:spLocks noChangeArrowheads="1"/>
          </p:cNvSpPr>
          <p:nvPr/>
        </p:nvSpPr>
        <p:spPr bwMode="auto">
          <a:xfrm>
            <a:off x="5024435" y="1981200"/>
            <a:ext cx="3938885" cy="759113"/>
          </a:xfrm>
          <a:prstGeom prst="rect">
            <a:avLst/>
          </a:prstGeom>
          <a:solidFill>
            <a:srgbClr val="FFFFFF">
              <a:alpha val="74902"/>
            </a:srgbClr>
          </a:solidFill>
          <a:ln w="9525">
            <a:noFill/>
            <a:miter lim="800000"/>
            <a:headEnd/>
            <a:tailEnd/>
          </a:ln>
        </p:spPr>
        <p:txBody>
          <a:bodyPr/>
          <a:lstStyle/>
          <a:p>
            <a:pPr algn="r">
              <a:lnSpc>
                <a:spcPct val="90000"/>
              </a:lnSpc>
            </a:pPr>
            <a:r>
              <a:rPr lang="en-US" sz="1600" b="1" dirty="0" smtClean="0">
                <a:solidFill>
                  <a:srgbClr val="0081E2"/>
                </a:solidFill>
              </a:rPr>
              <a:t>Africa had over </a:t>
            </a:r>
            <a:r>
              <a:rPr lang="en-US" sz="1600" b="1" dirty="0">
                <a:solidFill>
                  <a:srgbClr val="0081E2"/>
                </a:solidFill>
              </a:rPr>
              <a:t>2% annual growth </a:t>
            </a:r>
            <a:r>
              <a:rPr lang="en-US" sz="1600" b="1" dirty="0" smtClean="0">
                <a:solidFill>
                  <a:srgbClr val="0081E2"/>
                </a:solidFill>
              </a:rPr>
              <a:t>in the rural population, for over 30 </a:t>
            </a:r>
            <a:r>
              <a:rPr lang="en-US" sz="1600" b="1" dirty="0">
                <a:solidFill>
                  <a:srgbClr val="0081E2"/>
                </a:solidFill>
              </a:rPr>
              <a:t>years!</a:t>
            </a:r>
          </a:p>
        </p:txBody>
      </p:sp>
      <p:sp>
        <p:nvSpPr>
          <p:cNvPr id="26" name="Straight Arrow Connector 25"/>
          <p:cNvSpPr/>
          <p:nvPr/>
        </p:nvSpPr>
        <p:spPr>
          <a:xfrm flipH="1">
            <a:off x="3886199" y="2209800"/>
            <a:ext cx="1083764" cy="139485"/>
          </a:xfrm>
          <a:prstGeom prst="straightConnector1">
            <a:avLst/>
          </a:prstGeom>
          <a:noFill/>
          <a:ln w="9525" cap="flat" cmpd="sng" algn="ctr">
            <a:solidFill>
              <a:srgbClr val="4F81BD">
                <a:shade val="95000"/>
                <a:satMod val="105000"/>
              </a:srgbClr>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5369" name="Rectangle 8"/>
          <p:cNvSpPr>
            <a:spLocks noChangeArrowheads="1"/>
          </p:cNvSpPr>
          <p:nvPr/>
        </p:nvSpPr>
        <p:spPr bwMode="auto">
          <a:xfrm>
            <a:off x="997938" y="1600200"/>
            <a:ext cx="7389812" cy="369332"/>
          </a:xfrm>
          <a:prstGeom prst="rect">
            <a:avLst/>
          </a:prstGeom>
          <a:noFill/>
          <a:ln w="9525">
            <a:noFill/>
            <a:miter lim="800000"/>
            <a:headEnd/>
            <a:tailEnd/>
          </a:ln>
        </p:spPr>
        <p:txBody>
          <a:bodyPr wrap="square">
            <a:spAutoFit/>
          </a:bodyPr>
          <a:lstStyle/>
          <a:p>
            <a:r>
              <a:rPr lang="fr-FR" b="1" dirty="0" smtClean="0"/>
              <a:t>Rural </a:t>
            </a:r>
            <a:r>
              <a:rPr lang="fr-FR" b="1" dirty="0"/>
              <a:t>population </a:t>
            </a:r>
            <a:r>
              <a:rPr lang="fr-FR" b="1" dirty="0" err="1"/>
              <a:t>growth</a:t>
            </a:r>
            <a:r>
              <a:rPr lang="fr-FR" b="1" dirty="0"/>
              <a:t> rates by </a:t>
            </a:r>
            <a:r>
              <a:rPr lang="fr-FR" b="1" dirty="0" err="1"/>
              <a:t>region</a:t>
            </a:r>
            <a:r>
              <a:rPr lang="fr-FR" b="1" dirty="0"/>
              <a:t>, </a:t>
            </a:r>
            <a:r>
              <a:rPr lang="fr-FR" b="1" dirty="0" smtClean="0"/>
              <a:t>1950-2055</a:t>
            </a:r>
            <a:endParaRPr lang="fr-FR" b="1" dirty="0"/>
          </a:p>
        </p:txBody>
      </p:sp>
      <p:cxnSp>
        <p:nvCxnSpPr>
          <p:cNvPr id="23" name="Straight Connector 22"/>
          <p:cNvCxnSpPr/>
          <p:nvPr/>
        </p:nvCxnSpPr>
        <p:spPr>
          <a:xfrm>
            <a:off x="1520009" y="4049481"/>
            <a:ext cx="5105400" cy="1588"/>
          </a:xfrm>
          <a:prstGeom prst="line">
            <a:avLst/>
          </a:prstGeom>
          <a:ln w="88900">
            <a:solidFill>
              <a:srgbClr val="00B0F0">
                <a:alpha val="40000"/>
              </a:srgbClr>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bwMode="auto">
          <a:xfrm>
            <a:off x="0" y="228600"/>
            <a:ext cx="9144000"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rPr>
              <a:t>A related cause of Africa’s impoverishment is fast, sustained rural population growth</a:t>
            </a:r>
            <a:endParaRPr lang="en-US" sz="2800" dirty="0">
              <a:solidFill>
                <a:srgbClr val="0081E2"/>
              </a:solidFill>
            </a:endParaRPr>
          </a:p>
        </p:txBody>
      </p:sp>
      <p:cxnSp>
        <p:nvCxnSpPr>
          <p:cNvPr id="14" name="Straight Connector 13"/>
          <p:cNvCxnSpPr/>
          <p:nvPr/>
        </p:nvCxnSpPr>
        <p:spPr>
          <a:xfrm flipH="1">
            <a:off x="4648200" y="2718187"/>
            <a:ext cx="34982" cy="2471057"/>
          </a:xfrm>
          <a:prstGeom prst="line">
            <a:avLst/>
          </a:prstGeom>
          <a:ln>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4343400" y="3488858"/>
            <a:ext cx="685800" cy="313932"/>
          </a:xfrm>
          <a:prstGeom prst="rect">
            <a:avLst/>
          </a:prstGeom>
          <a:solidFill>
            <a:schemeClr val="bg1"/>
          </a:solidFill>
          <a:ln>
            <a:solidFill>
              <a:srgbClr val="FFC000"/>
            </a:solid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pPr>
            <a:r>
              <a:rPr lang="en-US" sz="1600" dirty="0" smtClean="0">
                <a:solidFill>
                  <a:srgbClr val="FFC000"/>
                </a:solidFill>
              </a:rPr>
              <a:t>2013</a:t>
            </a:r>
            <a:endParaRPr lang="en-US" sz="1600" dirty="0">
              <a:solidFill>
                <a:srgbClr val="FFC000"/>
              </a:solidFill>
            </a:endParaRPr>
          </a:p>
        </p:txBody>
      </p:sp>
      <p:sp>
        <p:nvSpPr>
          <p:cNvPr id="16" name="Rectangle 15"/>
          <p:cNvSpPr/>
          <p:nvPr/>
        </p:nvSpPr>
        <p:spPr>
          <a:xfrm>
            <a:off x="5517651" y="2514600"/>
            <a:ext cx="3466070" cy="1077218"/>
          </a:xfrm>
          <a:prstGeom prst="rect">
            <a:avLst/>
          </a:prstGeom>
        </p:spPr>
        <p:txBody>
          <a:bodyPr wrap="square">
            <a:spAutoFit/>
          </a:bodyPr>
          <a:lstStyle/>
          <a:p>
            <a:pPr algn="r"/>
            <a:r>
              <a:rPr lang="fr-FR" sz="1600" b="1" dirty="0" err="1" smtClean="0">
                <a:solidFill>
                  <a:srgbClr val="0081E2"/>
                </a:solidFill>
              </a:rPr>
              <a:t>Africa</a:t>
            </a:r>
            <a:r>
              <a:rPr lang="fr-FR" sz="1600" b="1" dirty="0" smtClean="0">
                <a:solidFill>
                  <a:srgbClr val="0081E2"/>
                </a:solidFill>
              </a:rPr>
              <a:t> </a:t>
            </a:r>
            <a:r>
              <a:rPr lang="fr-FR" sz="1600" b="1" dirty="0" err="1" smtClean="0">
                <a:solidFill>
                  <a:srgbClr val="0081E2"/>
                </a:solidFill>
              </a:rPr>
              <a:t>is</a:t>
            </a:r>
            <a:r>
              <a:rPr lang="fr-FR" sz="1600" b="1" dirty="0" smtClean="0">
                <a:solidFill>
                  <a:srgbClr val="0081E2"/>
                </a:solidFill>
              </a:rPr>
              <a:t> </a:t>
            </a:r>
            <a:r>
              <a:rPr lang="fr-FR" sz="1600" b="1" dirty="0" err="1" smtClean="0">
                <a:solidFill>
                  <a:srgbClr val="0081E2"/>
                </a:solidFill>
              </a:rPr>
              <a:t>now</a:t>
            </a:r>
            <a:r>
              <a:rPr lang="fr-FR" sz="1600" b="1" dirty="0" smtClean="0">
                <a:solidFill>
                  <a:srgbClr val="0081E2"/>
                </a:solidFill>
              </a:rPr>
              <a:t> </a:t>
            </a:r>
            <a:r>
              <a:rPr lang="fr-FR" sz="1600" b="1" dirty="0" err="1" smtClean="0">
                <a:solidFill>
                  <a:srgbClr val="0081E2"/>
                </a:solidFill>
              </a:rPr>
              <a:t>experiencing</a:t>
            </a:r>
            <a:r>
              <a:rPr lang="fr-FR" sz="1600" b="1" dirty="0" smtClean="0">
                <a:solidFill>
                  <a:srgbClr val="0081E2"/>
                </a:solidFill>
              </a:rPr>
              <a:t> </a:t>
            </a:r>
            <a:r>
              <a:rPr lang="fr-FR" sz="1600" b="1" dirty="0" err="1" smtClean="0">
                <a:solidFill>
                  <a:srgbClr val="0081E2"/>
                </a:solidFill>
              </a:rPr>
              <a:t>Asia’s</a:t>
            </a:r>
            <a:r>
              <a:rPr lang="fr-FR" sz="1600" b="1" dirty="0" smtClean="0">
                <a:solidFill>
                  <a:srgbClr val="0081E2"/>
                </a:solidFill>
              </a:rPr>
              <a:t> </a:t>
            </a:r>
            <a:r>
              <a:rPr lang="fr-FR" sz="1600" b="1" dirty="0" err="1" smtClean="0">
                <a:solidFill>
                  <a:srgbClr val="0081E2"/>
                </a:solidFill>
              </a:rPr>
              <a:t>earlier</a:t>
            </a:r>
            <a:r>
              <a:rPr lang="fr-FR" sz="1600" b="1" dirty="0">
                <a:solidFill>
                  <a:srgbClr val="0081E2"/>
                </a:solidFill>
              </a:rPr>
              <a:t> </a:t>
            </a:r>
            <a:r>
              <a:rPr lang="fr-FR" sz="1600" b="1" dirty="0" err="1" smtClean="0">
                <a:solidFill>
                  <a:srgbClr val="0081E2"/>
                </a:solidFill>
              </a:rPr>
              <a:t>slowdown</a:t>
            </a:r>
            <a:r>
              <a:rPr lang="fr-FR" sz="1600" b="1" dirty="0" smtClean="0">
                <a:solidFill>
                  <a:srgbClr val="0081E2"/>
                </a:solidFill>
              </a:rPr>
              <a:t> in rural population </a:t>
            </a:r>
            <a:r>
              <a:rPr lang="fr-FR" sz="1600" b="1" dirty="0" err="1" smtClean="0">
                <a:solidFill>
                  <a:srgbClr val="0081E2"/>
                </a:solidFill>
              </a:rPr>
              <a:t>growth</a:t>
            </a:r>
            <a:r>
              <a:rPr lang="fr-FR" sz="1600" b="1" dirty="0" smtClean="0">
                <a:solidFill>
                  <a:srgbClr val="0081E2"/>
                </a:solidFill>
              </a:rPr>
              <a:t>, </a:t>
            </a:r>
          </a:p>
          <a:p>
            <a:pPr algn="r"/>
            <a:r>
              <a:rPr lang="fr-FR" sz="1600" b="1" dirty="0" smtClean="0">
                <a:solidFill>
                  <a:srgbClr val="0081E2"/>
                </a:solidFill>
              </a:rPr>
              <a:t>but more </a:t>
            </a:r>
            <a:r>
              <a:rPr lang="fr-FR" sz="1600" b="1" dirty="0" smtClean="0">
                <a:solidFill>
                  <a:srgbClr val="0081E2"/>
                </a:solidFill>
              </a:rPr>
              <a:t> </a:t>
            </a:r>
            <a:r>
              <a:rPr lang="fr-FR" sz="1600" b="1" dirty="0" err="1" smtClean="0">
                <a:solidFill>
                  <a:srgbClr val="0081E2"/>
                </a:solidFill>
              </a:rPr>
              <a:t>slowly</a:t>
            </a:r>
            <a:endParaRPr lang="fr-FR" sz="1600" b="1" dirty="0">
              <a:solidFill>
                <a:srgbClr val="0081E2"/>
              </a:solidFill>
            </a:endParaRPr>
          </a:p>
        </p:txBody>
      </p:sp>
      <p:sp>
        <p:nvSpPr>
          <p:cNvPr id="17" name="Straight Arrow Connector 16"/>
          <p:cNvSpPr/>
          <p:nvPr/>
        </p:nvSpPr>
        <p:spPr>
          <a:xfrm flipH="1">
            <a:off x="4992130" y="2703330"/>
            <a:ext cx="584758" cy="101653"/>
          </a:xfrm>
          <a:prstGeom prst="straightConnector1">
            <a:avLst/>
          </a:prstGeom>
          <a:noFill/>
          <a:ln w="9525" cap="flat" cmpd="sng" algn="ctr">
            <a:solidFill>
              <a:srgbClr val="4F81BD">
                <a:shade val="95000"/>
                <a:satMod val="105000"/>
              </a:srgbClr>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xmlns="" val="355926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5" grpId="0" animBg="1"/>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p:cNvGraphicFramePr>
          <p:nvPr>
            <p:extLst>
              <p:ext uri="{D42A27DB-BD31-4B8C-83A1-F6EECF244321}">
                <p14:modId xmlns:p14="http://schemas.microsoft.com/office/powerpoint/2010/main" xmlns="" val="4273657813"/>
              </p:ext>
            </p:extLst>
          </p:nvPr>
        </p:nvGraphicFramePr>
        <p:xfrm>
          <a:off x="4495800" y="2511295"/>
          <a:ext cx="4494508" cy="3352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ext uri="{D42A27DB-BD31-4B8C-83A1-F6EECF244321}">
                <p14:modId xmlns:p14="http://schemas.microsoft.com/office/powerpoint/2010/main" xmlns="" val="1996748796"/>
              </p:ext>
            </p:extLst>
          </p:nvPr>
        </p:nvGraphicFramePr>
        <p:xfrm>
          <a:off x="264047" y="2514600"/>
          <a:ext cx="4459061"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9220" name="Rectangle 8"/>
          <p:cNvSpPr>
            <a:spLocks noChangeArrowheads="1"/>
          </p:cNvSpPr>
          <p:nvPr/>
        </p:nvSpPr>
        <p:spPr bwMode="auto">
          <a:xfrm>
            <a:off x="228600" y="2057400"/>
            <a:ext cx="891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a:t>Population by principal residence, 1950-2050</a:t>
            </a:r>
          </a:p>
        </p:txBody>
      </p:sp>
      <p:sp>
        <p:nvSpPr>
          <p:cNvPr id="9221" name="TextBox 1"/>
          <p:cNvSpPr txBox="1">
            <a:spLocks noChangeArrowheads="1"/>
          </p:cNvSpPr>
          <p:nvPr/>
        </p:nvSpPr>
        <p:spPr bwMode="auto">
          <a:xfrm>
            <a:off x="1868943" y="2698750"/>
            <a:ext cx="1524000" cy="381000"/>
          </a:xfrm>
          <a:prstGeom prst="rect">
            <a:avLst/>
          </a:prstGeom>
          <a:solidFill>
            <a:srgbClr val="FFFFFF"/>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World (total)</a:t>
            </a:r>
          </a:p>
        </p:txBody>
      </p:sp>
      <p:sp>
        <p:nvSpPr>
          <p:cNvPr id="8199" name="TextBox 9"/>
          <p:cNvSpPr txBox="1">
            <a:spLocks noChangeArrowheads="1"/>
          </p:cNvSpPr>
          <p:nvPr/>
        </p:nvSpPr>
        <p:spPr bwMode="auto">
          <a:xfrm>
            <a:off x="5792788" y="2711450"/>
            <a:ext cx="2209800" cy="368300"/>
          </a:xfrm>
          <a:prstGeom prst="rect">
            <a:avLst/>
          </a:prstGeom>
          <a:solidFill>
            <a:srgbClr val="FFFFFF"/>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Sub-Saharan Africa</a:t>
            </a:r>
          </a:p>
        </p:txBody>
      </p:sp>
      <p:sp>
        <p:nvSpPr>
          <p:cNvPr id="9223" name="Rectangle 10"/>
          <p:cNvSpPr>
            <a:spLocks noChangeArrowheads="1"/>
          </p:cNvSpPr>
          <p:nvPr/>
        </p:nvSpPr>
        <p:spPr bwMode="auto">
          <a:xfrm>
            <a:off x="377824" y="5942013"/>
            <a:ext cx="8537575" cy="738664"/>
          </a:xfrm>
          <a:prstGeom prst="rect">
            <a:avLst/>
          </a:prstGeom>
          <a:solidFill>
            <a:srgbClr val="FFFFFF"/>
          </a:solidFill>
          <a:ln>
            <a:noFill/>
          </a:ln>
        </p:spPr>
        <p:txBody>
          <a:bodyPr wrap="square">
            <a:spAutoFit/>
          </a:bodyPr>
          <a:lstStyle/>
          <a:p>
            <a:r>
              <a:rPr lang="en-US" sz="1400" dirty="0"/>
              <a:t>Source: Calculated  from UN World Urbanization Prospects, </a:t>
            </a:r>
            <a:r>
              <a:rPr lang="en-US" sz="1400" dirty="0" smtClean="0"/>
              <a:t>2011 </a:t>
            </a:r>
            <a:r>
              <a:rPr lang="en-US" sz="1400" dirty="0"/>
              <a:t>Revision , released </a:t>
            </a:r>
            <a:r>
              <a:rPr lang="en-US" sz="1400" dirty="0" smtClean="0"/>
              <a:t>October 2012 </a:t>
            </a:r>
            <a:r>
              <a:rPr lang="en-US" sz="1400" dirty="0"/>
              <a:t>at </a:t>
            </a:r>
            <a:r>
              <a:rPr lang="en-US" sz="1400" dirty="0">
                <a:hlinkClick r:id="rId5"/>
              </a:rPr>
              <a:t>http://esa.un.org/unpd/wup</a:t>
            </a:r>
            <a:r>
              <a:rPr lang="en-US" sz="1400" dirty="0"/>
              <a:t>.  Downloaded </a:t>
            </a:r>
            <a:r>
              <a:rPr lang="en-US" sz="1400" dirty="0" smtClean="0"/>
              <a:t>18 April 2013.</a:t>
            </a:r>
          </a:p>
          <a:p>
            <a:endParaRPr lang="en-US" sz="1400" dirty="0"/>
          </a:p>
        </p:txBody>
      </p:sp>
      <p:cxnSp>
        <p:nvCxnSpPr>
          <p:cNvPr id="16" name="Straight Connector 15"/>
          <p:cNvCxnSpPr/>
          <p:nvPr/>
        </p:nvCxnSpPr>
        <p:spPr>
          <a:xfrm flipV="1">
            <a:off x="3171882" y="3794328"/>
            <a:ext cx="1940" cy="549072"/>
          </a:xfrm>
          <a:prstGeom prst="line">
            <a:avLst/>
          </a:prstGeom>
          <a:ln>
            <a:solidFill>
              <a:srgbClr val="659A2A"/>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2630943" y="4458843"/>
            <a:ext cx="2092165" cy="720197"/>
          </a:xfrm>
          <a:prstGeom prst="rect">
            <a:avLst/>
          </a:prstGeom>
          <a:solidFill>
            <a:srgbClr val="FFFFFF">
              <a:alpha val="74902"/>
            </a:srgb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en-US" sz="1600" b="1" dirty="0" smtClean="0">
                <a:solidFill>
                  <a:srgbClr val="659A2A"/>
                </a:solidFill>
              </a:rPr>
              <a:t>Worldwide, rural population growth has almost stopped</a:t>
            </a:r>
            <a:endParaRPr lang="en-US" sz="1600" b="1" dirty="0">
              <a:solidFill>
                <a:srgbClr val="659A2A"/>
              </a:solidFill>
            </a:endParaRPr>
          </a:p>
        </p:txBody>
      </p:sp>
      <p:sp>
        <p:nvSpPr>
          <p:cNvPr id="9228" name="Title 1"/>
          <p:cNvSpPr>
            <a:spLocks noGrp="1"/>
          </p:cNvSpPr>
          <p:nvPr>
            <p:ph type="title"/>
          </p:nvPr>
        </p:nvSpPr>
        <p:spPr>
          <a:xfrm>
            <a:off x="0" y="228600"/>
            <a:ext cx="9144000" cy="1143000"/>
          </a:xfrm>
        </p:spPr>
        <p:txBody>
          <a:bodyPr/>
          <a:lstStyle/>
          <a:p>
            <a:pPr>
              <a:lnSpc>
                <a:spcPct val="80000"/>
              </a:lnSpc>
            </a:pPr>
            <a:r>
              <a:rPr lang="en-US" sz="3600" dirty="0" smtClean="0">
                <a:solidFill>
                  <a:srgbClr val="0081E2"/>
                </a:solidFill>
              </a:rPr>
              <a:t>The rural population stops growing </a:t>
            </a:r>
            <a:br>
              <a:rPr lang="en-US" sz="3600" dirty="0" smtClean="0">
                <a:solidFill>
                  <a:srgbClr val="0081E2"/>
                </a:solidFill>
              </a:rPr>
            </a:br>
            <a:r>
              <a:rPr lang="en-US" sz="3600" dirty="0" smtClean="0">
                <a:solidFill>
                  <a:srgbClr val="0081E2"/>
                </a:solidFill>
              </a:rPr>
              <a:t>and farm sizes can rise when </a:t>
            </a:r>
            <a:br>
              <a:rPr lang="en-US" sz="3600" dirty="0" smtClean="0">
                <a:solidFill>
                  <a:srgbClr val="0081E2"/>
                </a:solidFill>
              </a:rPr>
            </a:br>
            <a:r>
              <a:rPr lang="en-US" sz="3600" dirty="0" smtClean="0">
                <a:solidFill>
                  <a:srgbClr val="0081E2"/>
                </a:solidFill>
              </a:rPr>
              <a:t>urbanization employs all new workers</a:t>
            </a:r>
          </a:p>
        </p:txBody>
      </p:sp>
      <p:sp>
        <p:nvSpPr>
          <p:cNvPr id="2" name="Rectangle 1"/>
          <p:cNvSpPr>
            <a:spLocks noChangeArrowheads="1"/>
          </p:cNvSpPr>
          <p:nvPr/>
        </p:nvSpPr>
        <p:spPr bwMode="auto">
          <a:xfrm>
            <a:off x="4387849" y="1648458"/>
            <a:ext cx="4527550"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90000"/>
              </a:lnSpc>
            </a:pPr>
            <a:r>
              <a:rPr lang="en-US" sz="2400" dirty="0">
                <a:solidFill>
                  <a:srgbClr val="659A2A"/>
                </a:solidFill>
              </a:rPr>
              <a:t>…in Africa that won’t happen until the 2050s</a:t>
            </a:r>
          </a:p>
        </p:txBody>
      </p:sp>
      <p:cxnSp>
        <p:nvCxnSpPr>
          <p:cNvPr id="20" name="Straight Connector 19"/>
          <p:cNvCxnSpPr/>
          <p:nvPr/>
        </p:nvCxnSpPr>
        <p:spPr>
          <a:xfrm flipV="1">
            <a:off x="7299163" y="3666732"/>
            <a:ext cx="0" cy="792111"/>
          </a:xfrm>
          <a:prstGeom prst="line">
            <a:avLst/>
          </a:prstGeom>
          <a:ln>
            <a:solidFill>
              <a:srgbClr val="659A2A"/>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a:spLocks noChangeArrowheads="1"/>
          </p:cNvSpPr>
          <p:nvPr/>
        </p:nvSpPr>
        <p:spPr bwMode="auto">
          <a:xfrm>
            <a:off x="2922174" y="3572268"/>
            <a:ext cx="685800" cy="313932"/>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pPr>
            <a:r>
              <a:rPr lang="en-US" sz="1600" dirty="0" smtClean="0">
                <a:solidFill>
                  <a:srgbClr val="659A2A"/>
                </a:solidFill>
              </a:rPr>
              <a:t>2013</a:t>
            </a:r>
            <a:endParaRPr lang="en-US" sz="1600" dirty="0">
              <a:solidFill>
                <a:srgbClr val="659A2A"/>
              </a:solidFill>
            </a:endParaRPr>
          </a:p>
        </p:txBody>
      </p:sp>
      <p:sp>
        <p:nvSpPr>
          <p:cNvPr id="32" name="TextBox 31"/>
          <p:cNvSpPr txBox="1">
            <a:spLocks noChangeArrowheads="1"/>
          </p:cNvSpPr>
          <p:nvPr/>
        </p:nvSpPr>
        <p:spPr bwMode="auto">
          <a:xfrm>
            <a:off x="6934200" y="3352800"/>
            <a:ext cx="685800" cy="31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sz="1600" dirty="0" smtClean="0">
                <a:solidFill>
                  <a:srgbClr val="659A2A"/>
                </a:solidFill>
              </a:rPr>
              <a:t>2013</a:t>
            </a:r>
            <a:endParaRPr lang="en-US" sz="1600" dirty="0">
              <a:solidFill>
                <a:srgbClr val="659A2A"/>
              </a:solidFill>
            </a:endParaRPr>
          </a:p>
        </p:txBody>
      </p:sp>
      <p:sp>
        <p:nvSpPr>
          <p:cNvPr id="35" name="TextBox 34"/>
          <p:cNvSpPr txBox="1">
            <a:spLocks noChangeArrowheads="1"/>
          </p:cNvSpPr>
          <p:nvPr/>
        </p:nvSpPr>
        <p:spPr bwMode="auto">
          <a:xfrm>
            <a:off x="6955077" y="4773136"/>
            <a:ext cx="2246313" cy="510909"/>
          </a:xfrm>
          <a:prstGeom prst="rect">
            <a:avLst/>
          </a:prstGeom>
          <a:solidFill>
            <a:srgbClr val="FFFFFF">
              <a:alpha val="74902"/>
            </a:srgb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85000"/>
              </a:lnSpc>
            </a:pPr>
            <a:r>
              <a:rPr lang="en-US" sz="1600" b="1" dirty="0" smtClean="0">
                <a:solidFill>
                  <a:srgbClr val="659A2A"/>
                </a:solidFill>
              </a:rPr>
              <a:t>Africa still has both</a:t>
            </a:r>
          </a:p>
          <a:p>
            <a:pPr algn="r" eaLnBrk="1" hangingPunct="1">
              <a:lnSpc>
                <a:spcPct val="85000"/>
              </a:lnSpc>
            </a:pPr>
            <a:r>
              <a:rPr lang="en-US" sz="1600" b="1" dirty="0" smtClean="0">
                <a:solidFill>
                  <a:srgbClr val="659A2A"/>
                </a:solidFill>
              </a:rPr>
              <a:t>rural &amp; urban growth</a:t>
            </a:r>
            <a:endParaRPr lang="en-US" sz="1600" b="1" dirty="0">
              <a:solidFill>
                <a:srgbClr val="659A2A"/>
              </a:solidFill>
            </a:endParaRPr>
          </a:p>
        </p:txBody>
      </p:sp>
    </p:spTree>
    <p:extLst>
      <p:ext uri="{BB962C8B-B14F-4D97-AF65-F5344CB8AC3E}">
        <p14:creationId xmlns:p14="http://schemas.microsoft.com/office/powerpoint/2010/main" xmlns="" val="17662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8199" grpId="0" animBg="1"/>
      <p:bldP spid="19" grpId="0" animBg="1"/>
      <p:bldP spid="2" grpId="0"/>
      <p:bldP spid="31" grpId="0" animBg="1"/>
      <p:bldP spid="32" grpId="0"/>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extLst>
              <p:ext uri="{D42A27DB-BD31-4B8C-83A1-F6EECF244321}">
                <p14:modId xmlns:p14="http://schemas.microsoft.com/office/powerpoint/2010/main" xmlns="" val="4172614915"/>
              </p:ext>
            </p:extLst>
          </p:nvPr>
        </p:nvGraphicFramePr>
        <p:xfrm>
          <a:off x="150811" y="2524258"/>
          <a:ext cx="4495800" cy="34392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p:cNvGraphicFramePr>
            <a:graphicFrameLocks/>
          </p:cNvGraphicFramePr>
          <p:nvPr>
            <p:extLst>
              <p:ext uri="{D42A27DB-BD31-4B8C-83A1-F6EECF244321}">
                <p14:modId xmlns:p14="http://schemas.microsoft.com/office/powerpoint/2010/main" xmlns="" val="572542259"/>
              </p:ext>
            </p:extLst>
          </p:nvPr>
        </p:nvGraphicFramePr>
        <p:xfrm>
          <a:off x="4495800" y="2511295"/>
          <a:ext cx="4494508" cy="3352801"/>
        </p:xfrm>
        <a:graphic>
          <a:graphicData uri="http://schemas.openxmlformats.org/drawingml/2006/chart">
            <c:chart xmlns:c="http://schemas.openxmlformats.org/drawingml/2006/chart" xmlns:r="http://schemas.openxmlformats.org/officeDocument/2006/relationships" r:id="rId4"/>
          </a:graphicData>
        </a:graphic>
      </p:graphicFrame>
      <p:sp>
        <p:nvSpPr>
          <p:cNvPr id="9220" name="Rectangle 8"/>
          <p:cNvSpPr>
            <a:spLocks noChangeArrowheads="1"/>
          </p:cNvSpPr>
          <p:nvPr/>
        </p:nvSpPr>
        <p:spPr bwMode="auto">
          <a:xfrm>
            <a:off x="228600" y="2057400"/>
            <a:ext cx="891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a:t>Population by principal residence, 1950-2050</a:t>
            </a:r>
          </a:p>
        </p:txBody>
      </p:sp>
      <p:sp>
        <p:nvSpPr>
          <p:cNvPr id="9221" name="TextBox 1"/>
          <p:cNvSpPr txBox="1">
            <a:spLocks noChangeArrowheads="1"/>
          </p:cNvSpPr>
          <p:nvPr/>
        </p:nvSpPr>
        <p:spPr bwMode="auto">
          <a:xfrm>
            <a:off x="959650" y="2702603"/>
            <a:ext cx="2305424" cy="369332"/>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World </a:t>
            </a:r>
            <a:r>
              <a:rPr lang="en-US" dirty="0" smtClean="0"/>
              <a:t>outside Africa</a:t>
            </a:r>
            <a:endParaRPr lang="en-US" dirty="0"/>
          </a:p>
        </p:txBody>
      </p:sp>
      <p:sp>
        <p:nvSpPr>
          <p:cNvPr id="8199" name="TextBox 9"/>
          <p:cNvSpPr txBox="1">
            <a:spLocks noChangeArrowheads="1"/>
          </p:cNvSpPr>
          <p:nvPr/>
        </p:nvSpPr>
        <p:spPr bwMode="auto">
          <a:xfrm>
            <a:off x="5792788" y="2711450"/>
            <a:ext cx="2209800" cy="368300"/>
          </a:xfrm>
          <a:prstGeom prst="rect">
            <a:avLst/>
          </a:prstGeom>
          <a:solidFill>
            <a:srgbClr val="FFFFFF"/>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Sub-Saharan Africa</a:t>
            </a:r>
          </a:p>
        </p:txBody>
      </p:sp>
      <p:sp>
        <p:nvSpPr>
          <p:cNvPr id="9223" name="Rectangle 10"/>
          <p:cNvSpPr>
            <a:spLocks noChangeArrowheads="1"/>
          </p:cNvSpPr>
          <p:nvPr/>
        </p:nvSpPr>
        <p:spPr bwMode="auto">
          <a:xfrm>
            <a:off x="377824" y="5942013"/>
            <a:ext cx="8537575" cy="738664"/>
          </a:xfrm>
          <a:prstGeom prst="rect">
            <a:avLst/>
          </a:prstGeom>
          <a:solidFill>
            <a:srgbClr val="FFFFFF"/>
          </a:solidFill>
          <a:ln>
            <a:noFill/>
          </a:ln>
        </p:spPr>
        <p:txBody>
          <a:bodyPr wrap="square">
            <a:spAutoFit/>
          </a:bodyPr>
          <a:lstStyle/>
          <a:p>
            <a:r>
              <a:rPr lang="en-US" sz="1400" dirty="0"/>
              <a:t>Source: Calculated  from UN World Urbanization Prospects, 2011 Revision , released October 2012 at </a:t>
            </a:r>
            <a:r>
              <a:rPr lang="en-US" sz="1400" dirty="0">
                <a:hlinkClick r:id="rId5"/>
              </a:rPr>
              <a:t>http://esa.un.org/unpd/wup</a:t>
            </a:r>
            <a:r>
              <a:rPr lang="en-US" sz="1400" dirty="0"/>
              <a:t>.  Downloaded 18 April 2013.</a:t>
            </a:r>
          </a:p>
          <a:p>
            <a:endParaRPr lang="en-US" sz="1400" dirty="0"/>
          </a:p>
        </p:txBody>
      </p:sp>
      <p:cxnSp>
        <p:nvCxnSpPr>
          <p:cNvPr id="16" name="Straight Connector 15"/>
          <p:cNvCxnSpPr/>
          <p:nvPr/>
        </p:nvCxnSpPr>
        <p:spPr>
          <a:xfrm flipV="1">
            <a:off x="3171882" y="3794328"/>
            <a:ext cx="1940" cy="549072"/>
          </a:xfrm>
          <a:prstGeom prst="line">
            <a:avLst/>
          </a:prstGeom>
          <a:ln>
            <a:solidFill>
              <a:srgbClr val="659A2A"/>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1751010" y="4656971"/>
            <a:ext cx="2895601" cy="510909"/>
          </a:xfrm>
          <a:prstGeom prst="rect">
            <a:avLst/>
          </a:prstGeom>
          <a:solidFill>
            <a:srgbClr val="FFFFFF">
              <a:alpha val="74902"/>
            </a:srgb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en-US" sz="1600" b="1" dirty="0" smtClean="0">
                <a:solidFill>
                  <a:srgbClr val="659A2A"/>
                </a:solidFill>
              </a:rPr>
              <a:t>Outside Africa, the rural population is falling sharply</a:t>
            </a:r>
            <a:endParaRPr lang="en-US" sz="1600" b="1" dirty="0">
              <a:solidFill>
                <a:srgbClr val="659A2A"/>
              </a:solidFill>
            </a:endParaRPr>
          </a:p>
        </p:txBody>
      </p:sp>
      <p:sp>
        <p:nvSpPr>
          <p:cNvPr id="9228" name="Title 1"/>
          <p:cNvSpPr>
            <a:spLocks noGrp="1"/>
          </p:cNvSpPr>
          <p:nvPr>
            <p:ph type="title"/>
          </p:nvPr>
        </p:nvSpPr>
        <p:spPr>
          <a:xfrm>
            <a:off x="0" y="228600"/>
            <a:ext cx="9144000" cy="1143000"/>
          </a:xfrm>
        </p:spPr>
        <p:txBody>
          <a:bodyPr/>
          <a:lstStyle/>
          <a:p>
            <a:pPr>
              <a:lnSpc>
                <a:spcPct val="80000"/>
              </a:lnSpc>
            </a:pPr>
            <a:r>
              <a:rPr lang="en-US" sz="3600" dirty="0" smtClean="0">
                <a:solidFill>
                  <a:srgbClr val="0081E2"/>
                </a:solidFill>
              </a:rPr>
              <a:t>Africa’s continued rising rural population is in sharp contrast to the rest of the world</a:t>
            </a:r>
          </a:p>
        </p:txBody>
      </p:sp>
      <p:cxnSp>
        <p:nvCxnSpPr>
          <p:cNvPr id="20" name="Straight Connector 19"/>
          <p:cNvCxnSpPr/>
          <p:nvPr/>
        </p:nvCxnSpPr>
        <p:spPr>
          <a:xfrm flipV="1">
            <a:off x="7299163" y="3666732"/>
            <a:ext cx="0" cy="792111"/>
          </a:xfrm>
          <a:prstGeom prst="line">
            <a:avLst/>
          </a:prstGeom>
          <a:ln>
            <a:solidFill>
              <a:srgbClr val="659A2A"/>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a:spLocks noChangeArrowheads="1"/>
          </p:cNvSpPr>
          <p:nvPr/>
        </p:nvSpPr>
        <p:spPr bwMode="auto">
          <a:xfrm>
            <a:off x="2922174" y="3572268"/>
            <a:ext cx="685800" cy="313932"/>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pPr>
            <a:r>
              <a:rPr lang="en-US" sz="1600" dirty="0" smtClean="0">
                <a:solidFill>
                  <a:srgbClr val="659A2A"/>
                </a:solidFill>
              </a:rPr>
              <a:t>2013</a:t>
            </a:r>
            <a:endParaRPr lang="en-US" sz="1600" dirty="0">
              <a:solidFill>
                <a:srgbClr val="659A2A"/>
              </a:solidFill>
            </a:endParaRPr>
          </a:p>
        </p:txBody>
      </p:sp>
      <p:sp>
        <p:nvSpPr>
          <p:cNvPr id="32" name="TextBox 31"/>
          <p:cNvSpPr txBox="1">
            <a:spLocks noChangeArrowheads="1"/>
          </p:cNvSpPr>
          <p:nvPr/>
        </p:nvSpPr>
        <p:spPr bwMode="auto">
          <a:xfrm>
            <a:off x="6934200" y="3352800"/>
            <a:ext cx="685800" cy="31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sz="1600" dirty="0" smtClean="0">
                <a:solidFill>
                  <a:srgbClr val="659A2A"/>
                </a:solidFill>
              </a:rPr>
              <a:t>2013</a:t>
            </a:r>
            <a:endParaRPr lang="en-US" sz="1600" dirty="0">
              <a:solidFill>
                <a:srgbClr val="659A2A"/>
              </a:solidFill>
            </a:endParaRPr>
          </a:p>
        </p:txBody>
      </p:sp>
      <p:sp>
        <p:nvSpPr>
          <p:cNvPr id="35" name="TextBox 34"/>
          <p:cNvSpPr txBox="1">
            <a:spLocks noChangeArrowheads="1"/>
          </p:cNvSpPr>
          <p:nvPr/>
        </p:nvSpPr>
        <p:spPr bwMode="auto">
          <a:xfrm>
            <a:off x="6955077" y="4773136"/>
            <a:ext cx="2246313" cy="510909"/>
          </a:xfrm>
          <a:prstGeom prst="rect">
            <a:avLst/>
          </a:prstGeom>
          <a:solidFill>
            <a:srgbClr val="FFFFFF">
              <a:alpha val="74902"/>
            </a:srgb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85000"/>
              </a:lnSpc>
            </a:pPr>
            <a:r>
              <a:rPr lang="en-US" sz="1600" b="1" dirty="0" smtClean="0">
                <a:solidFill>
                  <a:srgbClr val="659A2A"/>
                </a:solidFill>
              </a:rPr>
              <a:t>Africa still has both</a:t>
            </a:r>
          </a:p>
          <a:p>
            <a:pPr algn="r" eaLnBrk="1" hangingPunct="1">
              <a:lnSpc>
                <a:spcPct val="85000"/>
              </a:lnSpc>
            </a:pPr>
            <a:r>
              <a:rPr lang="en-US" sz="1600" b="1" dirty="0" smtClean="0">
                <a:solidFill>
                  <a:srgbClr val="659A2A"/>
                </a:solidFill>
              </a:rPr>
              <a:t>rural &amp; urban growth</a:t>
            </a:r>
            <a:endParaRPr lang="en-US" sz="1600" b="1" dirty="0">
              <a:solidFill>
                <a:srgbClr val="659A2A"/>
              </a:solidFill>
            </a:endParaRPr>
          </a:p>
        </p:txBody>
      </p:sp>
    </p:spTree>
    <p:extLst>
      <p:ext uri="{BB962C8B-B14F-4D97-AF65-F5344CB8AC3E}">
        <p14:creationId xmlns:p14="http://schemas.microsoft.com/office/powerpoint/2010/main" xmlns="" val="431393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0500" y="228600"/>
            <a:ext cx="8686800" cy="1219200"/>
          </a:xfrm>
        </p:spPr>
        <p:txBody>
          <a:bodyPr/>
          <a:lstStyle/>
          <a:p>
            <a:pPr>
              <a:lnSpc>
                <a:spcPct val="90000"/>
              </a:lnSpc>
            </a:pPr>
            <a:r>
              <a:rPr lang="en-US" sz="3600" dirty="0" smtClean="0">
                <a:solidFill>
                  <a:srgbClr val="0081E2"/>
                </a:solidFill>
              </a:rPr>
              <a:t>Africa’s burst of rural population growth drove </a:t>
            </a:r>
            <a:r>
              <a:rPr lang="en-US" sz="3600" dirty="0">
                <a:solidFill>
                  <a:srgbClr val="0081E2"/>
                </a:solidFill>
              </a:rPr>
              <a:t>a sharp fall in land </a:t>
            </a:r>
            <a:r>
              <a:rPr lang="en-US" sz="3600" dirty="0" smtClean="0">
                <a:solidFill>
                  <a:srgbClr val="0081E2"/>
                </a:solidFill>
              </a:rPr>
              <a:t>per farmer</a:t>
            </a:r>
          </a:p>
        </p:txBody>
      </p:sp>
      <p:pic>
        <p:nvPicPr>
          <p:cNvPr id="717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15" t="7918" r="1424"/>
          <a:stretch/>
        </p:blipFill>
        <p:spPr bwMode="auto">
          <a:xfrm>
            <a:off x="457200" y="1905000"/>
            <a:ext cx="8237350" cy="44291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173" name="Rectangle 4"/>
          <p:cNvSpPr>
            <a:spLocks noChangeArrowheads="1"/>
          </p:cNvSpPr>
          <p:nvPr/>
        </p:nvSpPr>
        <p:spPr bwMode="auto">
          <a:xfrm>
            <a:off x="0" y="6334125"/>
            <a:ext cx="9067800" cy="523875"/>
          </a:xfrm>
          <a:prstGeom prst="rect">
            <a:avLst/>
          </a:prstGeom>
          <a:solidFill>
            <a:srgbClr val="FFFFFF"/>
          </a:solidFill>
          <a:ln>
            <a:noFill/>
          </a:ln>
        </p:spPr>
        <p:txBody>
          <a:bodyPr>
            <a:spAutoFit/>
          </a:bodyPr>
          <a:lstStyle/>
          <a:p>
            <a:r>
              <a:rPr lang="en-US" sz="1400" dirty="0"/>
              <a:t>Reprinted from Robert Eastwood, Michael Lipton and Andrew Newell (2010), “Farm Size”, chapter 65 in Prabhu Pingali and Robert Evenson, eds., </a:t>
            </a:r>
            <a:r>
              <a:rPr lang="en-US" sz="1400" i="1" dirty="0"/>
              <a:t>Handbook of Agricultural Economics</a:t>
            </a:r>
            <a:r>
              <a:rPr lang="en-US" sz="1400" dirty="0"/>
              <a:t>, Volume 4, Pages 3323-3397. Elsevier.</a:t>
            </a:r>
          </a:p>
        </p:txBody>
      </p:sp>
      <p:sp>
        <p:nvSpPr>
          <p:cNvPr id="8" name="Rectangle 8"/>
          <p:cNvSpPr>
            <a:spLocks noChangeArrowheads="1"/>
          </p:cNvSpPr>
          <p:nvPr/>
        </p:nvSpPr>
        <p:spPr bwMode="auto">
          <a:xfrm>
            <a:off x="533400" y="1905000"/>
            <a:ext cx="8915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fr-FR" sz="2400" b="1" dirty="0">
                <a:solidFill>
                  <a:srgbClr val="002060"/>
                </a:solidFill>
              </a:rPr>
              <a:t>Land </a:t>
            </a:r>
            <a:r>
              <a:rPr lang="fr-FR" sz="2400" b="1" dirty="0" err="1">
                <a:solidFill>
                  <a:srgbClr val="002060"/>
                </a:solidFill>
              </a:rPr>
              <a:t>available</a:t>
            </a:r>
            <a:r>
              <a:rPr lang="fr-FR" sz="2400" b="1" dirty="0">
                <a:solidFill>
                  <a:srgbClr val="002060"/>
                </a:solidFill>
              </a:rPr>
              <a:t> per </a:t>
            </a:r>
            <a:r>
              <a:rPr lang="fr-FR" sz="2400" b="1" dirty="0" err="1">
                <a:solidFill>
                  <a:srgbClr val="002060"/>
                </a:solidFill>
              </a:rPr>
              <a:t>farm</a:t>
            </a:r>
            <a:r>
              <a:rPr lang="fr-FR" sz="2400" b="1" dirty="0">
                <a:solidFill>
                  <a:srgbClr val="002060"/>
                </a:solidFill>
              </a:rPr>
              <a:t> </a:t>
            </a:r>
            <a:r>
              <a:rPr lang="fr-FR" sz="2400" b="1" dirty="0" err="1">
                <a:solidFill>
                  <a:srgbClr val="002060"/>
                </a:solidFill>
              </a:rPr>
              <a:t>household</a:t>
            </a:r>
            <a:r>
              <a:rPr lang="fr-FR" sz="2400" b="1" dirty="0">
                <a:solidFill>
                  <a:srgbClr val="002060"/>
                </a:solidFill>
              </a:rPr>
              <a:t> (hectares) </a:t>
            </a:r>
          </a:p>
        </p:txBody>
      </p:sp>
      <p:sp>
        <p:nvSpPr>
          <p:cNvPr id="9" name="Oval 8"/>
          <p:cNvSpPr/>
          <p:nvPr/>
        </p:nvSpPr>
        <p:spPr>
          <a:xfrm>
            <a:off x="4038600" y="3970338"/>
            <a:ext cx="2514600" cy="1211262"/>
          </a:xfrm>
          <a:prstGeom prst="ellipse">
            <a:avLst/>
          </a:prstGeom>
          <a:noFill/>
          <a:ln w="38100">
            <a:solidFill>
              <a:srgbClr val="0081E2">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Diamond 1"/>
          <p:cNvSpPr/>
          <p:nvPr/>
        </p:nvSpPr>
        <p:spPr>
          <a:xfrm>
            <a:off x="4414838" y="4254500"/>
            <a:ext cx="177800" cy="211138"/>
          </a:xfrm>
          <a:prstGeom prst="diamond">
            <a:avLst/>
          </a:prstGeom>
          <a:solidFill>
            <a:srgbClr val="0081E2"/>
          </a:solidFill>
          <a:ln>
            <a:solidFill>
              <a:srgbClr val="0081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C000"/>
              </a:solidFill>
            </a:endParaRPr>
          </a:p>
        </p:txBody>
      </p:sp>
      <p:sp>
        <p:nvSpPr>
          <p:cNvPr id="11" name="Diamond 10"/>
          <p:cNvSpPr/>
          <p:nvPr/>
        </p:nvSpPr>
        <p:spPr>
          <a:xfrm>
            <a:off x="5988050" y="4772025"/>
            <a:ext cx="176213" cy="209550"/>
          </a:xfrm>
          <a:prstGeom prst="diamond">
            <a:avLst/>
          </a:prstGeom>
          <a:solidFill>
            <a:srgbClr val="0081E2"/>
          </a:solidFill>
          <a:ln>
            <a:solidFill>
              <a:srgbClr val="0081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C000"/>
              </a:solidFill>
            </a:endParaRPr>
          </a:p>
        </p:txBody>
      </p:sp>
      <p:sp>
        <p:nvSpPr>
          <p:cNvPr id="10" name="Diamond 9"/>
          <p:cNvSpPr/>
          <p:nvPr/>
        </p:nvSpPr>
        <p:spPr>
          <a:xfrm>
            <a:off x="7239000" y="4366419"/>
            <a:ext cx="176213" cy="209550"/>
          </a:xfrm>
          <a:prstGeom prst="diamond">
            <a:avLst/>
          </a:prstGeom>
          <a:solidFill>
            <a:srgbClr val="0081E2"/>
          </a:solidFill>
          <a:ln>
            <a:solidFill>
              <a:srgbClr val="0081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C000"/>
              </a:solidFill>
            </a:endParaRPr>
          </a:p>
        </p:txBody>
      </p:sp>
    </p:spTree>
    <p:extLst>
      <p:ext uri="{BB962C8B-B14F-4D97-AF65-F5344CB8AC3E}">
        <p14:creationId xmlns:p14="http://schemas.microsoft.com/office/powerpoint/2010/main" xmlns="" val="3470918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xmlns="" val="2783965008"/>
              </p:ext>
            </p:extLst>
          </p:nvPr>
        </p:nvGraphicFramePr>
        <p:xfrm>
          <a:off x="762000" y="1879356"/>
          <a:ext cx="7467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10243" name="Rectangle 6"/>
          <p:cNvSpPr>
            <a:spLocks noChangeArrowheads="1"/>
          </p:cNvSpPr>
          <p:nvPr/>
        </p:nvSpPr>
        <p:spPr bwMode="auto">
          <a:xfrm>
            <a:off x="609600" y="1506538"/>
            <a:ext cx="8077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a:t>USDA estimates of average cereal grain yields (mt/ha), </a:t>
            </a:r>
            <a:r>
              <a:rPr lang="en-US" b="1" dirty="0" smtClean="0"/>
              <a:t>1960-2013</a:t>
            </a:r>
            <a:endParaRPr lang="en-US" b="1" dirty="0"/>
          </a:p>
        </p:txBody>
      </p:sp>
      <p:sp>
        <p:nvSpPr>
          <p:cNvPr id="10244" name="Rectangle 7"/>
          <p:cNvSpPr>
            <a:spLocks noChangeArrowheads="1"/>
          </p:cNvSpPr>
          <p:nvPr/>
        </p:nvSpPr>
        <p:spPr bwMode="auto">
          <a:xfrm>
            <a:off x="-11113" y="6211669"/>
            <a:ext cx="9155113" cy="646331"/>
          </a:xfrm>
          <a:prstGeom prst="rect">
            <a:avLst/>
          </a:prstGeom>
          <a:solidFill>
            <a:srgbClr val="FFFFFF"/>
          </a:solidFill>
          <a:ln>
            <a:noFill/>
          </a:ln>
        </p:spPr>
        <p:txBody>
          <a:bodyPr>
            <a:spAutoFit/>
          </a:bodyPr>
          <a:lstStyle/>
          <a:p>
            <a:endParaRPr lang="en-US" sz="1200" dirty="0" smtClean="0"/>
          </a:p>
          <a:p>
            <a:r>
              <a:rPr lang="en-US" sz="1200" dirty="0" smtClean="0"/>
              <a:t>Source</a:t>
            </a:r>
            <a:r>
              <a:rPr lang="en-US" sz="1200" dirty="0"/>
              <a:t>: Calculated  from USDA , PS&amp;D data (</a:t>
            </a:r>
            <a:r>
              <a:rPr lang="en-US" sz="1200" dirty="0">
                <a:hlinkClick r:id="rId4"/>
              </a:rPr>
              <a:t>www.fas.usda.gov/psdonline)</a:t>
            </a:r>
            <a:r>
              <a:rPr lang="en-US" sz="1200" dirty="0"/>
              <a:t>, downloaded </a:t>
            </a:r>
            <a:r>
              <a:rPr lang="en-US" sz="1200" dirty="0" smtClean="0"/>
              <a:t>2 Aug 2013.  </a:t>
            </a:r>
            <a:r>
              <a:rPr lang="en-US" sz="1200" dirty="0"/>
              <a:t>Results shown are each region’s total production per harvested area in barley, corn, millet, mixed grains, oats, rice, rye, sorghum and wheat. </a:t>
            </a:r>
          </a:p>
        </p:txBody>
      </p:sp>
      <p:sp>
        <p:nvSpPr>
          <p:cNvPr id="2" name="Oval 1"/>
          <p:cNvSpPr/>
          <p:nvPr/>
        </p:nvSpPr>
        <p:spPr>
          <a:xfrm rot="20657601">
            <a:off x="6366327" y="4598603"/>
            <a:ext cx="1729917" cy="545607"/>
          </a:xfrm>
          <a:prstGeom prst="ellipse">
            <a:avLst/>
          </a:prstGeom>
          <a:noFill/>
          <a:ln w="38100">
            <a:solidFill>
              <a:srgbClr val="FFC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0246" name="Title 1"/>
          <p:cNvSpPr txBox="1">
            <a:spLocks/>
          </p:cNvSpPr>
          <p:nvPr/>
        </p:nvSpPr>
        <p:spPr bwMode="auto">
          <a:xfrm>
            <a:off x="38100" y="0"/>
            <a:ext cx="91440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sz="3600" dirty="0">
                <a:solidFill>
                  <a:srgbClr val="0081E2"/>
                </a:solidFill>
              </a:rPr>
              <a:t>Africa’s green revolution has just begun</a:t>
            </a:r>
          </a:p>
        </p:txBody>
      </p:sp>
    </p:spTree>
    <p:extLst>
      <p:ext uri="{BB962C8B-B14F-4D97-AF65-F5344CB8AC3E}">
        <p14:creationId xmlns:p14="http://schemas.microsoft.com/office/powerpoint/2010/main" xmlns="" val="2148891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pt 3"/>
          <p:cNvPicPr>
            <a:picLocks noChangeAspect="1" noChangeArrowheads="1"/>
          </p:cNvPicPr>
          <p:nvPr/>
        </p:nvPicPr>
        <p:blipFill>
          <a:blip r:embed="rId3" cstate="print"/>
          <a:srcRect/>
          <a:stretch>
            <a:fillRect/>
          </a:stretch>
        </p:blipFill>
        <p:spPr bwMode="auto">
          <a:xfrm>
            <a:off x="0" y="-9525"/>
            <a:ext cx="9144000" cy="6867525"/>
          </a:xfrm>
          <a:prstGeom prst="rect">
            <a:avLst/>
          </a:prstGeom>
          <a:noFill/>
          <a:ln w="9525">
            <a:noFill/>
            <a:miter lim="800000"/>
            <a:headEnd/>
            <a:tailEnd/>
          </a:ln>
        </p:spPr>
      </p:pic>
      <p:sp>
        <p:nvSpPr>
          <p:cNvPr id="4098" name="Rectangle 2"/>
          <p:cNvSpPr>
            <a:spLocks noGrp="1" noChangeArrowheads="1"/>
          </p:cNvSpPr>
          <p:nvPr>
            <p:ph type="ctrTitle"/>
          </p:nvPr>
        </p:nvSpPr>
        <p:spPr>
          <a:xfrm>
            <a:off x="0" y="838200"/>
            <a:ext cx="9144000" cy="685800"/>
          </a:xfrm>
        </p:spPr>
        <p:txBody>
          <a:bodyPr/>
          <a:lstStyle/>
          <a:p>
            <a:pPr eaLnBrk="1" hangingPunct="1">
              <a:lnSpc>
                <a:spcPct val="90000"/>
              </a:lnSpc>
              <a:spcBef>
                <a:spcPts val="600"/>
              </a:spcBef>
              <a:spcAft>
                <a:spcPts val="1200"/>
              </a:spcAft>
            </a:pPr>
            <a:r>
              <a:rPr lang="en-US" sz="3200" b="1" dirty="0">
                <a:solidFill>
                  <a:srgbClr val="0081E2"/>
                </a:solidFill>
              </a:rPr>
              <a:t>The Changing </a:t>
            </a:r>
            <a:r>
              <a:rPr lang="en-US" sz="3200" b="1" dirty="0" smtClean="0">
                <a:solidFill>
                  <a:srgbClr val="0081E2"/>
                </a:solidFill>
              </a:rPr>
              <a:t>Face of </a:t>
            </a:r>
            <a:r>
              <a:rPr lang="en-US" sz="3200" b="1" dirty="0">
                <a:solidFill>
                  <a:srgbClr val="0081E2"/>
                </a:solidFill>
              </a:rPr>
              <a:t>Global </a:t>
            </a:r>
            <a:r>
              <a:rPr lang="en-US" sz="3200" b="1" dirty="0" smtClean="0">
                <a:solidFill>
                  <a:srgbClr val="0081E2"/>
                </a:solidFill>
              </a:rPr>
              <a:t>Malnutrition</a:t>
            </a:r>
            <a:endParaRPr lang="en-US" sz="2400" b="1" dirty="0" smtClean="0">
              <a:solidFill>
                <a:srgbClr val="0081E2"/>
              </a:solidFill>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51211"/>
          <a:stretch/>
        </p:blipFill>
        <p:spPr bwMode="auto">
          <a:xfrm>
            <a:off x="7275340" y="6179903"/>
            <a:ext cx="1587108" cy="581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ontent Placeholder 2"/>
          <p:cNvSpPr txBox="1">
            <a:spLocks/>
          </p:cNvSpPr>
          <p:nvPr/>
        </p:nvSpPr>
        <p:spPr bwMode="auto">
          <a:xfrm>
            <a:off x="1066800" y="3179780"/>
            <a:ext cx="8045885" cy="35814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tx1"/>
                </a:solidFill>
                <a:latin typeface="+mn-lt"/>
              </a:defRPr>
            </a:lvl6pPr>
            <a:lvl7pPr marL="2743200" indent="0" algn="ctr" rtl="0" eaLnBrk="1" fontAlgn="base" hangingPunct="1">
              <a:spcBef>
                <a:spcPct val="20000"/>
              </a:spcBef>
              <a:spcAft>
                <a:spcPct val="0"/>
              </a:spcAft>
              <a:buNone/>
              <a:defRPr sz="2000">
                <a:solidFill>
                  <a:schemeClr val="tx1"/>
                </a:solidFill>
                <a:latin typeface="+mn-lt"/>
              </a:defRPr>
            </a:lvl7pPr>
            <a:lvl8pPr marL="3200400" indent="0" algn="ctr" rtl="0" eaLnBrk="1" fontAlgn="base" hangingPunct="1">
              <a:spcBef>
                <a:spcPct val="20000"/>
              </a:spcBef>
              <a:spcAft>
                <a:spcPct val="0"/>
              </a:spcAft>
              <a:buNone/>
              <a:defRPr sz="2000">
                <a:solidFill>
                  <a:schemeClr val="tx1"/>
                </a:solidFill>
                <a:latin typeface="+mn-lt"/>
              </a:defRPr>
            </a:lvl8pPr>
            <a:lvl9pPr marL="3657600" indent="0" algn="ctr" rtl="0" eaLnBrk="1" fontAlgn="base" hangingPunct="1">
              <a:spcBef>
                <a:spcPct val="20000"/>
              </a:spcBef>
              <a:spcAft>
                <a:spcPct val="0"/>
              </a:spcAft>
              <a:buNone/>
              <a:defRPr sz="2000">
                <a:solidFill>
                  <a:schemeClr val="tx1"/>
                </a:solidFill>
                <a:latin typeface="+mn-lt"/>
              </a:defRPr>
            </a:lvl9pPr>
          </a:lstStyle>
          <a:p>
            <a:pPr marL="342900" indent="-342900" algn="l" eaLnBrk="1" hangingPunct="1">
              <a:lnSpc>
                <a:spcPct val="90000"/>
              </a:lnSpc>
              <a:spcBef>
                <a:spcPct val="0"/>
              </a:spcBef>
              <a:spcAft>
                <a:spcPts val="900"/>
              </a:spcAft>
              <a:buFont typeface="Arial" pitchFamily="34" charset="0"/>
              <a:buChar char="•"/>
              <a:defRPr/>
            </a:pPr>
            <a:r>
              <a:rPr lang="en-US" sz="2800" kern="0" dirty="0" smtClean="0"/>
              <a:t>Malnutrition, from under- to over-consumption</a:t>
            </a:r>
          </a:p>
          <a:p>
            <a:pPr marL="800100" lvl="1" indent="-342900" algn="l" eaLnBrk="1" hangingPunct="1">
              <a:lnSpc>
                <a:spcPct val="90000"/>
              </a:lnSpc>
              <a:spcBef>
                <a:spcPct val="0"/>
              </a:spcBef>
              <a:spcAft>
                <a:spcPts val="900"/>
              </a:spcAft>
              <a:buFont typeface="Arial" pitchFamily="34" charset="0"/>
              <a:buChar char="•"/>
              <a:defRPr/>
            </a:pPr>
            <a:r>
              <a:rPr lang="en-US" sz="2400" kern="0" dirty="0" smtClean="0"/>
              <a:t>The search for just-right nutrition</a:t>
            </a:r>
          </a:p>
          <a:p>
            <a:pPr marL="800100" lvl="1" indent="-342900" algn="l" eaLnBrk="1" hangingPunct="1">
              <a:lnSpc>
                <a:spcPct val="90000"/>
              </a:lnSpc>
              <a:spcBef>
                <a:spcPct val="0"/>
              </a:spcBef>
              <a:spcAft>
                <a:spcPts val="900"/>
              </a:spcAft>
              <a:buFont typeface="Arial" pitchFamily="34" charset="0"/>
              <a:buChar char="•"/>
              <a:defRPr/>
            </a:pPr>
            <a:r>
              <a:rPr lang="en-US" sz="2400" kern="0" dirty="0" smtClean="0"/>
              <a:t>The end of scarcity?</a:t>
            </a:r>
            <a:endParaRPr lang="en-US" sz="2000" kern="0" dirty="0" smtClean="0"/>
          </a:p>
          <a:p>
            <a:pPr marL="342900" indent="-342900" algn="l" eaLnBrk="1" hangingPunct="1">
              <a:lnSpc>
                <a:spcPct val="90000"/>
              </a:lnSpc>
              <a:spcBef>
                <a:spcPct val="0"/>
              </a:spcBef>
              <a:spcAft>
                <a:spcPts val="900"/>
              </a:spcAft>
              <a:buFont typeface="Arial" pitchFamily="34" charset="0"/>
              <a:buChar char="•"/>
              <a:defRPr/>
            </a:pPr>
            <a:r>
              <a:rPr lang="en-US" sz="2800" kern="0" dirty="0" smtClean="0"/>
              <a:t>Global malnutrition is diverse and rapidly changing</a:t>
            </a:r>
            <a:endParaRPr lang="en-US" sz="2800" kern="0" dirty="0" smtClean="0"/>
          </a:p>
          <a:p>
            <a:pPr marL="800100" lvl="1" indent="-342900" algn="l" eaLnBrk="1" hangingPunct="1">
              <a:lnSpc>
                <a:spcPct val="90000"/>
              </a:lnSpc>
              <a:spcBef>
                <a:spcPct val="0"/>
              </a:spcBef>
              <a:spcAft>
                <a:spcPts val="900"/>
              </a:spcAft>
              <a:buFont typeface="Arial" pitchFamily="34" charset="0"/>
              <a:buChar char="•"/>
              <a:defRPr/>
            </a:pPr>
            <a:r>
              <a:rPr lang="en-US" sz="2400" kern="0" dirty="0" smtClean="0"/>
              <a:t>Malnutrition (over or under) is a disease of poverty</a:t>
            </a:r>
          </a:p>
          <a:p>
            <a:pPr marL="800100" lvl="1" indent="-342900" algn="l" eaLnBrk="1" hangingPunct="1">
              <a:lnSpc>
                <a:spcPct val="90000"/>
              </a:lnSpc>
              <a:spcBef>
                <a:spcPct val="0"/>
              </a:spcBef>
              <a:spcAft>
                <a:spcPts val="900"/>
              </a:spcAft>
              <a:buFont typeface="Arial" pitchFamily="34" charset="0"/>
              <a:buChar char="•"/>
              <a:defRPr/>
            </a:pPr>
            <a:r>
              <a:rPr lang="en-US" sz="2400" kern="0" dirty="0" smtClean="0"/>
              <a:t>Africa fell into extreme poverty only </a:t>
            </a:r>
            <a:r>
              <a:rPr lang="en-US" sz="2400" kern="0" dirty="0" smtClean="0"/>
              <a:t>recently and </a:t>
            </a:r>
            <a:r>
              <a:rPr lang="en-US" sz="2400" kern="0" dirty="0" smtClean="0"/>
              <a:t>is </a:t>
            </a:r>
            <a:r>
              <a:rPr lang="en-US" sz="2400" kern="0" dirty="0" smtClean="0"/>
              <a:t>already recovering, but has far to go</a:t>
            </a:r>
            <a:endParaRPr lang="en-US" sz="2000" kern="0" dirty="0" smtClean="0"/>
          </a:p>
        </p:txBody>
      </p:sp>
      <p:sp>
        <p:nvSpPr>
          <p:cNvPr id="9" name="Rectangle 2"/>
          <p:cNvSpPr txBox="1">
            <a:spLocks noChangeArrowheads="1"/>
          </p:cNvSpPr>
          <p:nvPr/>
        </p:nvSpPr>
        <p:spPr bwMode="auto">
          <a:xfrm>
            <a:off x="0" y="1600199"/>
            <a:ext cx="9144000" cy="12889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spcBef>
                <a:spcPts val="0"/>
              </a:spcBef>
              <a:spcAft>
                <a:spcPts val="0"/>
              </a:spcAft>
            </a:pPr>
            <a:r>
              <a:rPr lang="en-US" sz="2800" b="1" kern="0" dirty="0" smtClean="0">
                <a:solidFill>
                  <a:schemeClr val="tx1"/>
                </a:solidFill>
              </a:rPr>
              <a:t>From headlines to data… </a:t>
            </a:r>
          </a:p>
          <a:p>
            <a:pPr eaLnBrk="1" hangingPunct="1">
              <a:spcBef>
                <a:spcPts val="0"/>
              </a:spcBef>
              <a:spcAft>
                <a:spcPts val="0"/>
              </a:spcAft>
            </a:pPr>
            <a:r>
              <a:rPr lang="en-US" sz="2800" b="1" kern="0" dirty="0" smtClean="0">
                <a:solidFill>
                  <a:schemeClr val="tx1"/>
                </a:solidFill>
              </a:rPr>
              <a:t>and then program evaluations, </a:t>
            </a:r>
          </a:p>
          <a:p>
            <a:pPr eaLnBrk="1" hangingPunct="1">
              <a:spcBef>
                <a:spcPts val="0"/>
              </a:spcBef>
              <a:spcAft>
                <a:spcPts val="0"/>
              </a:spcAft>
            </a:pPr>
            <a:r>
              <a:rPr lang="en-US" sz="2800" b="1" kern="0" dirty="0" smtClean="0">
                <a:solidFill>
                  <a:schemeClr val="tx1"/>
                </a:solidFill>
              </a:rPr>
              <a:t>for cash transfers or other interventions</a:t>
            </a:r>
            <a:endParaRPr lang="en-US" sz="2000" b="1" kern="0" dirty="0" smtClean="0">
              <a:solidFill>
                <a:schemeClr val="tx1"/>
              </a:solidFill>
            </a:endParaRPr>
          </a:p>
        </p:txBody>
      </p:sp>
    </p:spTree>
    <p:extLst>
      <p:ext uri="{BB962C8B-B14F-4D97-AF65-F5344CB8AC3E}">
        <p14:creationId xmlns:p14="http://schemas.microsoft.com/office/powerpoint/2010/main" xmlns="" val="6392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4" end="4"/>
                                            </p:txEl>
                                          </p:spTgt>
                                        </p:tgtEl>
                                        <p:attrNameLst>
                                          <p:attrName>ppt_c</p:attrName>
                                        </p:attrNameLst>
                                      </p:cBhvr>
                                      <p:to>
                                        <a:srgbClr val="969696"/>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304800"/>
            <a:ext cx="9144000" cy="685800"/>
          </a:xfrm>
        </p:spPr>
        <p:txBody>
          <a:bodyPr/>
          <a:lstStyle/>
          <a:p>
            <a:pPr eaLnBrk="1" hangingPunct="1">
              <a:lnSpc>
                <a:spcPct val="90000"/>
              </a:lnSpc>
              <a:spcBef>
                <a:spcPts val="600"/>
              </a:spcBef>
              <a:spcAft>
                <a:spcPts val="1200"/>
              </a:spcAft>
            </a:pPr>
            <a:r>
              <a:rPr lang="en-US" sz="3200" b="1" dirty="0" smtClean="0">
                <a:solidFill>
                  <a:srgbClr val="0081E2"/>
                </a:solidFill>
              </a:rPr>
              <a:t>So the </a:t>
            </a:r>
            <a:r>
              <a:rPr lang="en-US" sz="3200" b="1" dirty="0" smtClean="0">
                <a:solidFill>
                  <a:srgbClr val="0081E2"/>
                </a:solidFill>
              </a:rPr>
              <a:t>n</a:t>
            </a:r>
            <a:r>
              <a:rPr lang="en-US" sz="3200" b="1" dirty="0" smtClean="0">
                <a:solidFill>
                  <a:srgbClr val="0081E2"/>
                </a:solidFill>
              </a:rPr>
              <a:t>ew face </a:t>
            </a:r>
            <a:r>
              <a:rPr lang="en-US" sz="3200" b="1" dirty="0" smtClean="0">
                <a:solidFill>
                  <a:srgbClr val="0081E2"/>
                </a:solidFill>
              </a:rPr>
              <a:t>of </a:t>
            </a:r>
            <a:r>
              <a:rPr lang="en-US" sz="3200" b="1" dirty="0" smtClean="0">
                <a:solidFill>
                  <a:srgbClr val="0081E2"/>
                </a:solidFill>
              </a:rPr>
              <a:t>global malnutrition is diverse and rapidly changing</a:t>
            </a:r>
            <a:endParaRPr lang="en-US" sz="2400" b="1" dirty="0" smtClean="0">
              <a:solidFill>
                <a:srgbClr val="0081E2"/>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b="18224"/>
          <a:stretch>
            <a:fillRect/>
          </a:stretch>
        </p:blipFill>
        <p:spPr bwMode="auto">
          <a:xfrm>
            <a:off x="2438400" y="1143000"/>
            <a:ext cx="4095493"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18665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60101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2739" y="1676400"/>
            <a:ext cx="8298726" cy="5065214"/>
            <a:chOff x="548278" y="1195795"/>
            <a:chExt cx="8298726" cy="5065214"/>
          </a:xfrm>
          <a:solidFill>
            <a:srgbClr val="FFFFFF"/>
          </a:solidFill>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8972"/>
            <a:stretch/>
          </p:blipFill>
          <p:spPr bwMode="auto">
            <a:xfrm>
              <a:off x="548278" y="1195795"/>
              <a:ext cx="8177689" cy="4541994"/>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922204" y="5737789"/>
              <a:ext cx="7924800" cy="523220"/>
            </a:xfrm>
            <a:prstGeom prst="rect">
              <a:avLst/>
            </a:prstGeom>
            <a:grpFill/>
          </p:spPr>
          <p:txBody>
            <a:bodyPr wrap="square">
              <a:spAutoFit/>
            </a:bodyPr>
            <a:lstStyle/>
            <a:p>
              <a:r>
                <a:rPr lang="en-US" sz="1400" dirty="0" smtClean="0">
                  <a:latin typeface="+mn-lt"/>
                  <a:cs typeface="Rod" pitchFamily="49" charset="-79"/>
                </a:rPr>
                <a:t>Source: CG </a:t>
              </a:r>
              <a:r>
                <a:rPr lang="en-US" sz="1400" dirty="0" err="1" smtClean="0">
                  <a:latin typeface="+mn-lt"/>
                  <a:cs typeface="Rod" pitchFamily="49" charset="-79"/>
                </a:rPr>
                <a:t>Victora</a:t>
              </a:r>
              <a:r>
                <a:rPr lang="en-US" sz="1400" dirty="0" smtClean="0">
                  <a:latin typeface="+mn-lt"/>
                  <a:cs typeface="Rod" pitchFamily="49" charset="-79"/>
                </a:rPr>
                <a:t>, M de </a:t>
              </a:r>
              <a:r>
                <a:rPr lang="en-US" sz="1400" dirty="0" err="1" smtClean="0">
                  <a:latin typeface="+mn-lt"/>
                  <a:cs typeface="Rod" pitchFamily="49" charset="-79"/>
                </a:rPr>
                <a:t>Onis</a:t>
              </a:r>
              <a:r>
                <a:rPr lang="en-US" sz="1400" dirty="0" smtClean="0">
                  <a:latin typeface="+mn-lt"/>
                  <a:cs typeface="Rod" pitchFamily="49" charset="-79"/>
                </a:rPr>
                <a:t>, PC </a:t>
              </a:r>
              <a:r>
                <a:rPr lang="en-US" sz="1400" dirty="0" err="1" smtClean="0">
                  <a:latin typeface="+mn-lt"/>
                  <a:cs typeface="Rod" pitchFamily="49" charset="-79"/>
                </a:rPr>
                <a:t>Hallal</a:t>
              </a:r>
              <a:r>
                <a:rPr lang="en-US" sz="1400" dirty="0" smtClean="0">
                  <a:latin typeface="+mn-lt"/>
                  <a:cs typeface="Rod" pitchFamily="49" charset="-79"/>
                </a:rPr>
                <a:t>, M </a:t>
              </a:r>
              <a:r>
                <a:rPr lang="en-US" sz="1400" dirty="0" err="1" smtClean="0">
                  <a:latin typeface="+mn-lt"/>
                  <a:cs typeface="Rod" pitchFamily="49" charset="-79"/>
                </a:rPr>
                <a:t>Blössner</a:t>
              </a:r>
              <a:r>
                <a:rPr lang="en-US" sz="1400" dirty="0" smtClean="0">
                  <a:latin typeface="+mn-lt"/>
                  <a:cs typeface="Rod" pitchFamily="49" charset="-79"/>
                </a:rPr>
                <a:t> and R </a:t>
              </a:r>
              <a:r>
                <a:rPr lang="en-US" sz="1400" dirty="0" err="1" smtClean="0">
                  <a:latin typeface="+mn-lt"/>
                  <a:cs typeface="Rod" pitchFamily="49" charset="-79"/>
                </a:rPr>
                <a:t>Shrimpton</a:t>
              </a:r>
              <a:r>
                <a:rPr lang="en-US" sz="1400" dirty="0" smtClean="0">
                  <a:latin typeface="+mn-lt"/>
                  <a:cs typeface="Rod" pitchFamily="49" charset="-79"/>
                </a:rPr>
                <a:t>, “Worldwide timing of growth faltering: revisiting implications for interventions.” Pediatrics, 125(3, Mar. 2010):e473-80.</a:t>
              </a:r>
              <a:endParaRPr lang="en-US" sz="1400" dirty="0">
                <a:latin typeface="+mn-lt"/>
                <a:cs typeface="Rod" pitchFamily="49" charset="-79"/>
              </a:endParaRPr>
            </a:p>
          </p:txBody>
        </p:sp>
      </p:grpSp>
      <p:sp>
        <p:nvSpPr>
          <p:cNvPr id="7" name="Rectangle 2"/>
          <p:cNvSpPr txBox="1">
            <a:spLocks noChangeArrowheads="1"/>
          </p:cNvSpPr>
          <p:nvPr/>
        </p:nvSpPr>
        <p:spPr>
          <a:xfrm>
            <a:off x="0" y="228600"/>
            <a:ext cx="9144000" cy="609600"/>
          </a:xfrm>
          <a:prstGeom prst="rect">
            <a:avLst/>
          </a:prstGeom>
        </p:spPr>
        <p:txBody>
          <a:bodyPr/>
          <a:lstStyle/>
          <a:p>
            <a:pPr lvl="0" algn="ctr">
              <a:lnSpc>
                <a:spcPct val="90000"/>
              </a:lnSpc>
            </a:pPr>
            <a:r>
              <a:rPr lang="en-US" sz="3200" kern="0" dirty="0" smtClean="0">
                <a:solidFill>
                  <a:srgbClr val="0070C0"/>
                </a:solidFill>
                <a:latin typeface="+mj-lt"/>
                <a:ea typeface="+mj-ea"/>
                <a:cs typeface="+mj-cs"/>
              </a:rPr>
              <a:t>In poorest regions, mean WHZ falls in 1</a:t>
            </a:r>
            <a:r>
              <a:rPr lang="en-US" sz="3200" kern="0" baseline="30000" dirty="0" smtClean="0">
                <a:solidFill>
                  <a:srgbClr val="0070C0"/>
                </a:solidFill>
                <a:latin typeface="+mj-lt"/>
                <a:ea typeface="+mj-ea"/>
                <a:cs typeface="+mj-cs"/>
              </a:rPr>
              <a:t>st</a:t>
            </a:r>
            <a:r>
              <a:rPr lang="en-US" sz="3200" kern="0" dirty="0" smtClean="0">
                <a:solidFill>
                  <a:srgbClr val="0070C0"/>
                </a:solidFill>
                <a:latin typeface="+mj-lt"/>
                <a:ea typeface="+mj-ea"/>
                <a:cs typeface="+mj-cs"/>
              </a:rPr>
              <a:t> year, </a:t>
            </a:r>
          </a:p>
          <a:p>
            <a:pPr lvl="0" algn="ctr">
              <a:lnSpc>
                <a:spcPct val="90000"/>
              </a:lnSpc>
            </a:pPr>
            <a:r>
              <a:rPr lang="en-US" sz="3200" kern="0" dirty="0" smtClean="0">
                <a:solidFill>
                  <a:srgbClr val="0070C0"/>
                </a:solidFill>
                <a:latin typeface="+mj-lt"/>
                <a:ea typeface="+mj-ea"/>
                <a:cs typeface="+mj-cs"/>
              </a:rPr>
              <a:t>then recovers in 2</a:t>
            </a:r>
            <a:r>
              <a:rPr lang="en-US" sz="3200" kern="0" baseline="30000" dirty="0" smtClean="0">
                <a:solidFill>
                  <a:srgbClr val="0070C0"/>
                </a:solidFill>
                <a:latin typeface="+mj-lt"/>
                <a:ea typeface="+mj-ea"/>
                <a:cs typeface="+mj-cs"/>
              </a:rPr>
              <a:t>nd</a:t>
            </a:r>
            <a:r>
              <a:rPr lang="en-US" sz="3200" kern="0" dirty="0" smtClean="0">
                <a:solidFill>
                  <a:srgbClr val="0070C0"/>
                </a:solidFill>
                <a:latin typeface="+mj-lt"/>
                <a:ea typeface="+mj-ea"/>
                <a:cs typeface="+mj-cs"/>
              </a:rPr>
              <a:t> and 3</a:t>
            </a:r>
            <a:r>
              <a:rPr lang="en-US" sz="3200" kern="0" baseline="30000" dirty="0" smtClean="0">
                <a:solidFill>
                  <a:srgbClr val="0070C0"/>
                </a:solidFill>
                <a:latin typeface="+mj-lt"/>
                <a:ea typeface="+mj-ea"/>
                <a:cs typeface="+mj-cs"/>
              </a:rPr>
              <a:t>rd</a:t>
            </a:r>
            <a:r>
              <a:rPr lang="en-US" sz="3200" kern="0" dirty="0" smtClean="0">
                <a:solidFill>
                  <a:srgbClr val="0070C0"/>
                </a:solidFill>
                <a:latin typeface="+mj-lt"/>
                <a:ea typeface="+mj-ea"/>
                <a:cs typeface="+mj-cs"/>
              </a:rPr>
              <a:t> years</a:t>
            </a:r>
            <a:endParaRPr lang="en-US" sz="3200" kern="0" noProof="0" dirty="0" smtClean="0">
              <a:solidFill>
                <a:srgbClr val="0070C0"/>
              </a:solidFill>
              <a:latin typeface="+mj-lt"/>
              <a:ea typeface="+mj-ea"/>
              <a:cs typeface="+mj-cs"/>
            </a:endParaRPr>
          </a:p>
        </p:txBody>
      </p:sp>
      <p:sp>
        <p:nvSpPr>
          <p:cNvPr id="6" name="Rounded Rectangle 5"/>
          <p:cNvSpPr/>
          <p:nvPr/>
        </p:nvSpPr>
        <p:spPr>
          <a:xfrm>
            <a:off x="1752600" y="3200401"/>
            <a:ext cx="3276600" cy="1676400"/>
          </a:xfrm>
          <a:prstGeom prst="roundRect">
            <a:avLst>
              <a:gd name="adj" fmla="val 9353"/>
            </a:avLst>
          </a:prstGeom>
          <a:no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752600" y="4876801"/>
            <a:ext cx="3589638" cy="880241"/>
          </a:xfrm>
          <a:prstGeom prst="rect">
            <a:avLst/>
          </a:prstGeom>
          <a:solidFill>
            <a:schemeClr val="bg1"/>
          </a:solidFill>
        </p:spPr>
        <p:txBody>
          <a:bodyPr wrap="square" rtlCol="0">
            <a:spAutoFit/>
          </a:bodyPr>
          <a:lstStyle/>
          <a:p>
            <a:pPr>
              <a:lnSpc>
                <a:spcPct val="80000"/>
              </a:lnSpc>
            </a:pPr>
            <a:r>
              <a:rPr lang="en-US" sz="1600" dirty="0" smtClean="0">
                <a:solidFill>
                  <a:srgbClr val="0070C0"/>
                </a:solidFill>
              </a:rPr>
              <a:t>Only in South Asia and Africa is the average infant thin for their height;</a:t>
            </a:r>
          </a:p>
          <a:p>
            <a:pPr>
              <a:lnSpc>
                <a:spcPct val="80000"/>
              </a:lnSpc>
            </a:pPr>
            <a:r>
              <a:rPr lang="en-US" sz="1600" dirty="0" smtClean="0">
                <a:solidFill>
                  <a:srgbClr val="0070C0"/>
                </a:solidFill>
              </a:rPr>
              <a:t>In Africa, they are thin only in infancy;</a:t>
            </a:r>
          </a:p>
          <a:p>
            <a:pPr>
              <a:lnSpc>
                <a:spcPct val="80000"/>
              </a:lnSpc>
            </a:pPr>
            <a:r>
              <a:rPr lang="en-US" sz="1600" dirty="0" smtClean="0">
                <a:solidFill>
                  <a:srgbClr val="0070C0"/>
                </a:solidFill>
              </a:rPr>
              <a:t>In Asia, they remain thin.</a:t>
            </a:r>
            <a:endParaRPr lang="en-US" sz="1600" dirty="0">
              <a:solidFill>
                <a:srgbClr val="0070C0"/>
              </a:solidFill>
            </a:endParaRPr>
          </a:p>
        </p:txBody>
      </p:sp>
      <p:sp>
        <p:nvSpPr>
          <p:cNvPr id="11" name="Rectangle 10"/>
          <p:cNvSpPr/>
          <p:nvPr/>
        </p:nvSpPr>
        <p:spPr>
          <a:xfrm>
            <a:off x="593900" y="1278690"/>
            <a:ext cx="8255239" cy="338554"/>
          </a:xfrm>
          <a:prstGeom prst="rect">
            <a:avLst/>
          </a:prstGeom>
        </p:spPr>
        <p:txBody>
          <a:bodyPr wrap="square">
            <a:spAutoFit/>
          </a:bodyPr>
          <a:lstStyle/>
          <a:p>
            <a:r>
              <a:rPr lang="en-US" sz="1600" b="1" dirty="0" smtClean="0">
                <a:latin typeface="Arial" pitchFamily="34" charset="0"/>
                <a:cs typeface="Arial" pitchFamily="34" charset="0"/>
              </a:rPr>
              <a:t>Mean weight-for-height z scores relative to WHO standards, by region (1-59 mo.)</a:t>
            </a:r>
            <a:endParaRPr lang="en-US" sz="1600" b="1" dirty="0">
              <a:latin typeface="Arial" pitchFamily="34" charset="0"/>
              <a:cs typeface="Arial" pitchFamily="34" charset="0"/>
            </a:endParaRPr>
          </a:p>
        </p:txBody>
      </p:sp>
    </p:spTree>
    <p:extLst>
      <p:ext uri="{BB962C8B-B14F-4D97-AF65-F5344CB8AC3E}">
        <p14:creationId xmlns:p14="http://schemas.microsoft.com/office/powerpoint/2010/main" xmlns="" val="23233472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3" y="20595"/>
            <a:ext cx="9117227" cy="1143000"/>
          </a:xfrm>
        </p:spPr>
        <p:txBody>
          <a:bodyPr/>
          <a:lstStyle/>
          <a:p>
            <a:pPr lvl="0"/>
            <a:r>
              <a:rPr lang="en-US" sz="3600" dirty="0" smtClean="0">
                <a:solidFill>
                  <a:srgbClr val="0081E2"/>
                </a:solidFill>
              </a:rPr>
              <a:t>Later in life, obesity </a:t>
            </a:r>
            <a:r>
              <a:rPr lang="en-US" sz="3600" dirty="0" smtClean="0">
                <a:solidFill>
                  <a:srgbClr val="0081E2"/>
                </a:solidFill>
              </a:rPr>
              <a:t>rates are rising everywhere</a:t>
            </a:r>
            <a:endParaRPr lang="en-US" sz="36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71600"/>
            <a:ext cx="9039225" cy="4819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7"/>
          <p:cNvSpPr txBox="1">
            <a:spLocks noChangeArrowheads="1"/>
          </p:cNvSpPr>
          <p:nvPr/>
        </p:nvSpPr>
        <p:spPr bwMode="auto">
          <a:xfrm>
            <a:off x="0" y="6172200"/>
            <a:ext cx="9144000" cy="738664"/>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smtClean="0"/>
              <a:t>Note:  AFR=Africa, AMR=Americas, SEAR=SE Asia, EUR=Europe, EMR=Eastern Medit., WPR=Western Pacific</a:t>
            </a:r>
          </a:p>
          <a:p>
            <a:r>
              <a:rPr lang="en-US" sz="1400" dirty="0" smtClean="0"/>
              <a:t>Source</a:t>
            </a:r>
            <a:r>
              <a:rPr lang="en-US" sz="1400" dirty="0"/>
              <a:t>:  </a:t>
            </a:r>
            <a:r>
              <a:rPr lang="en-US" sz="1400" dirty="0" smtClean="0"/>
              <a:t>WHO, World Health Statistics 2012.  </a:t>
            </a:r>
          </a:p>
          <a:p>
            <a:endParaRPr lang="en-US" sz="1400" dirty="0"/>
          </a:p>
        </p:txBody>
      </p:sp>
    </p:spTree>
    <p:extLst>
      <p:ext uri="{BB962C8B-B14F-4D97-AF65-F5344CB8AC3E}">
        <p14:creationId xmlns:p14="http://schemas.microsoft.com/office/powerpoint/2010/main" xmlns="" val="3052102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204916" y="6119336"/>
            <a:ext cx="8763000" cy="738664"/>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err="1"/>
              <a:t>Shenggen</a:t>
            </a:r>
            <a:r>
              <a:rPr lang="en-US" sz="1400" dirty="0"/>
              <a:t> </a:t>
            </a:r>
            <a:r>
              <a:rPr lang="en-US" sz="1400" dirty="0" smtClean="0"/>
              <a:t>Fan (2013), </a:t>
            </a:r>
            <a:r>
              <a:rPr lang="en-US" sz="1400" i="1" dirty="0" smtClean="0"/>
              <a:t>IFPRI Global Food Policy Report,</a:t>
            </a:r>
            <a:r>
              <a:rPr lang="en-US" sz="1400" dirty="0"/>
              <a:t> </a:t>
            </a:r>
            <a:r>
              <a:rPr lang="en-US" sz="1400" dirty="0" smtClean="0"/>
              <a:t>chapter 1. Old FAO estimates </a:t>
            </a:r>
            <a:r>
              <a:rPr lang="en-US" sz="1400" dirty="0"/>
              <a:t>are from </a:t>
            </a:r>
            <a:r>
              <a:rPr lang="en-US" sz="1400" i="1" dirty="0" smtClean="0"/>
              <a:t>The </a:t>
            </a:r>
            <a:r>
              <a:rPr lang="en-US" sz="1400" i="1" dirty="0"/>
              <a:t>State of Food Insecurity in the </a:t>
            </a:r>
            <a:r>
              <a:rPr lang="en-US" sz="1400" i="1" dirty="0" smtClean="0"/>
              <a:t>World </a:t>
            </a:r>
            <a:r>
              <a:rPr lang="en-US" sz="1400" dirty="0" smtClean="0"/>
              <a:t>(</a:t>
            </a:r>
            <a:r>
              <a:rPr lang="en-US" sz="1400" dirty="0"/>
              <a:t>Rome, various years); new estimates are from FAO, </a:t>
            </a:r>
            <a:r>
              <a:rPr lang="en-US" sz="1400" i="1" dirty="0"/>
              <a:t>The State of Food Insecurity in the World </a:t>
            </a:r>
            <a:r>
              <a:rPr lang="en-US" sz="1400" i="1" dirty="0" smtClean="0"/>
              <a:t>2012</a:t>
            </a:r>
            <a:r>
              <a:rPr lang="en-US" sz="1400" dirty="0" smtClean="0"/>
              <a:t>; </a:t>
            </a:r>
            <a:r>
              <a:rPr lang="en-US" sz="1400" dirty="0"/>
              <a:t>author’s projections </a:t>
            </a:r>
            <a:r>
              <a:rPr lang="en-US" sz="1400" dirty="0" smtClean="0"/>
              <a:t>are based </a:t>
            </a:r>
            <a:r>
              <a:rPr lang="en-US" sz="1400" dirty="0"/>
              <a:t>on data from FAO and the United Nations.</a:t>
            </a:r>
            <a:r>
              <a:rPr lang="en-US" sz="1400" dirty="0" smtClean="0"/>
              <a:t>.</a:t>
            </a:r>
            <a:endParaRPr lang="en-US" sz="1400" dirty="0"/>
          </a:p>
        </p:txBody>
      </p:sp>
      <p:sp>
        <p:nvSpPr>
          <p:cNvPr id="7" name="Title 1"/>
          <p:cNvSpPr>
            <a:spLocks noGrp="1"/>
          </p:cNvSpPr>
          <p:nvPr>
            <p:ph type="title"/>
          </p:nvPr>
        </p:nvSpPr>
        <p:spPr>
          <a:xfrm>
            <a:off x="1932" y="731520"/>
            <a:ext cx="9168968" cy="400064"/>
          </a:xfrm>
        </p:spPr>
        <p:txBody>
          <a:bodyPr/>
          <a:lstStyle/>
          <a:p>
            <a:pPr>
              <a:lnSpc>
                <a:spcPct val="80000"/>
              </a:lnSpc>
            </a:pPr>
            <a:r>
              <a:rPr lang="en-US" sz="3200" dirty="0" smtClean="0">
                <a:solidFill>
                  <a:schemeClr val="tx1"/>
                </a:solidFill>
              </a:rPr>
              <a:t>Did we beat Malthus?</a:t>
            </a:r>
            <a:endParaRPr lang="en-US" sz="3200" dirty="0">
              <a:solidFill>
                <a:schemeClr val="tx1"/>
              </a:solidFill>
            </a:endParaRPr>
          </a:p>
        </p:txBody>
      </p:sp>
      <p:sp>
        <p:nvSpPr>
          <p:cNvPr id="12" name="Title 1"/>
          <p:cNvSpPr txBox="1">
            <a:spLocks/>
          </p:cNvSpPr>
          <p:nvPr/>
        </p:nvSpPr>
        <p:spPr bwMode="auto">
          <a:xfrm>
            <a:off x="1932" y="152400"/>
            <a:ext cx="9142068" cy="4762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nSpc>
                <a:spcPct val="80000"/>
              </a:lnSpc>
            </a:pPr>
            <a:r>
              <a:rPr lang="en-US" sz="3600" kern="0" dirty="0" smtClean="0">
                <a:solidFill>
                  <a:srgbClr val="0081E2"/>
                </a:solidFill>
              </a:rPr>
              <a:t>The end of food scarcity?</a:t>
            </a:r>
            <a:endParaRPr lang="en-US" sz="3600" kern="0" dirty="0">
              <a:solidFill>
                <a:srgbClr val="0081E2"/>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8822" y="1600200"/>
            <a:ext cx="5297488" cy="4195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143001" y="1337846"/>
            <a:ext cx="7924799" cy="338554"/>
          </a:xfrm>
          <a:prstGeom prst="rect">
            <a:avLst/>
          </a:prstGeom>
        </p:spPr>
        <p:txBody>
          <a:bodyPr wrap="square">
            <a:spAutoFit/>
          </a:bodyPr>
          <a:lstStyle/>
          <a:p>
            <a:r>
              <a:rPr lang="en-US" sz="1600" b="1" dirty="0" smtClean="0"/>
              <a:t>FAO estimates </a:t>
            </a:r>
            <a:r>
              <a:rPr lang="en-US" sz="1600" b="1" dirty="0"/>
              <a:t>and projections of undernourished people worldwide, 1990–2015</a:t>
            </a:r>
            <a:endParaRPr lang="en-US" sz="1600" dirty="0"/>
          </a:p>
        </p:txBody>
      </p:sp>
    </p:spTree>
    <p:extLst>
      <p:ext uri="{BB962C8B-B14F-4D97-AF65-F5344CB8AC3E}">
        <p14:creationId xmlns:p14="http://schemas.microsoft.com/office/powerpoint/2010/main" xmlns="" val="29776175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xmlns="" val="305577780"/>
              </p:ext>
            </p:extLst>
          </p:nvPr>
        </p:nvGraphicFramePr>
        <p:xfrm>
          <a:off x="985838" y="1409700"/>
          <a:ext cx="760095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13314" name="Title 1"/>
          <p:cNvSpPr>
            <a:spLocks noGrp="1"/>
          </p:cNvSpPr>
          <p:nvPr>
            <p:ph type="title"/>
          </p:nvPr>
        </p:nvSpPr>
        <p:spPr>
          <a:xfrm>
            <a:off x="0" y="381000"/>
            <a:ext cx="9144000" cy="762000"/>
          </a:xfrm>
        </p:spPr>
        <p:txBody>
          <a:bodyPr/>
          <a:lstStyle/>
          <a:p>
            <a:pPr>
              <a:lnSpc>
                <a:spcPct val="90000"/>
              </a:lnSpc>
            </a:pPr>
            <a:r>
              <a:rPr lang="en-US" sz="3600" dirty="0" smtClean="0">
                <a:solidFill>
                  <a:srgbClr val="0081E2"/>
                </a:solidFill>
              </a:rPr>
              <a:t>U.S. aid for agriculture has just begun to recover after being sharply cut in 1980-99</a:t>
            </a:r>
          </a:p>
        </p:txBody>
      </p:sp>
      <p:sp>
        <p:nvSpPr>
          <p:cNvPr id="13315" name="Text Box 3"/>
          <p:cNvSpPr txBox="1">
            <a:spLocks noChangeArrowheads="1"/>
          </p:cNvSpPr>
          <p:nvPr/>
        </p:nvSpPr>
        <p:spPr bwMode="auto">
          <a:xfrm>
            <a:off x="32358" y="6248400"/>
            <a:ext cx="9111641" cy="584200"/>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dirty="0"/>
              <a:t>Source:  Author's calculations from OECD (</a:t>
            </a:r>
            <a:r>
              <a:rPr lang="en-US" sz="1600" dirty="0" smtClean="0"/>
              <a:t>2013), </a:t>
            </a:r>
            <a:r>
              <a:rPr lang="en-US" sz="1600" dirty="0"/>
              <a:t>Official Bilateral Commitments by Sector, updated </a:t>
            </a:r>
            <a:r>
              <a:rPr lang="en-US" sz="1600" dirty="0" smtClean="0"/>
              <a:t>15 </a:t>
            </a:r>
            <a:r>
              <a:rPr lang="en-US" sz="1600" dirty="0"/>
              <a:t>April </a:t>
            </a:r>
            <a:r>
              <a:rPr lang="en-US" sz="1600" dirty="0" smtClean="0"/>
              <a:t>2013 </a:t>
            </a:r>
            <a:r>
              <a:rPr lang="en-US" sz="1600" dirty="0"/>
              <a:t>(http://stats.oecd.org/qwids).   </a:t>
            </a:r>
          </a:p>
        </p:txBody>
      </p:sp>
      <p:sp>
        <p:nvSpPr>
          <p:cNvPr id="8" name="TextBox 3"/>
          <p:cNvSpPr txBox="1">
            <a:spLocks noChangeArrowheads="1"/>
          </p:cNvSpPr>
          <p:nvPr/>
        </p:nvSpPr>
        <p:spPr bwMode="auto">
          <a:xfrm>
            <a:off x="1" y="3079314"/>
            <a:ext cx="1640910" cy="1873686"/>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006600"/>
                </a:solidFill>
              </a:rPr>
              <a:t>After Asia’s green revolution, 20 years of complacency about  agriculture</a:t>
            </a:r>
            <a:endParaRPr lang="en-US" b="1" dirty="0">
              <a:solidFill>
                <a:srgbClr val="006600"/>
              </a:solidFill>
            </a:endParaRPr>
          </a:p>
        </p:txBody>
      </p:sp>
      <p:sp>
        <p:nvSpPr>
          <p:cNvPr id="9" name="Straight Arrow Connector 8"/>
          <p:cNvSpPr/>
          <p:nvPr/>
        </p:nvSpPr>
        <p:spPr>
          <a:xfrm>
            <a:off x="1905000" y="3398728"/>
            <a:ext cx="1981200" cy="258871"/>
          </a:xfrm>
          <a:prstGeom prst="straightConnector1">
            <a:avLst/>
          </a:prstGeom>
          <a:noFill/>
          <a:ln w="28575" cap="flat" cmpd="sng" algn="ctr">
            <a:solidFill>
              <a:srgbClr val="0066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0" name="TextBox 3"/>
          <p:cNvSpPr txBox="1">
            <a:spLocks noChangeArrowheads="1"/>
          </p:cNvSpPr>
          <p:nvPr/>
        </p:nvSpPr>
        <p:spPr bwMode="auto">
          <a:xfrm>
            <a:off x="1744249" y="5960107"/>
            <a:ext cx="4868448" cy="367179"/>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C00000"/>
                </a:solidFill>
              </a:rPr>
              <a:t>In the 2000s, donors (re)discovered health</a:t>
            </a:r>
            <a:endParaRPr lang="en-US" b="1" dirty="0">
              <a:solidFill>
                <a:srgbClr val="C00000"/>
              </a:solidFill>
            </a:endParaRPr>
          </a:p>
        </p:txBody>
      </p:sp>
      <p:sp>
        <p:nvSpPr>
          <p:cNvPr id="11" name="Straight Arrow Connector 10"/>
          <p:cNvSpPr/>
          <p:nvPr/>
        </p:nvSpPr>
        <p:spPr>
          <a:xfrm flipV="1">
            <a:off x="4953000" y="5143500"/>
            <a:ext cx="1066800" cy="816606"/>
          </a:xfrm>
          <a:prstGeom prst="straightConnector1">
            <a:avLst/>
          </a:prstGeom>
          <a:noFill/>
          <a:ln w="28575"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2" name="TextBox 3"/>
          <p:cNvSpPr txBox="1">
            <a:spLocks noChangeArrowheads="1"/>
          </p:cNvSpPr>
          <p:nvPr/>
        </p:nvSpPr>
        <p:spPr bwMode="auto">
          <a:xfrm>
            <a:off x="6477000" y="5945493"/>
            <a:ext cx="2667000" cy="340214"/>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006600"/>
                </a:solidFill>
              </a:rPr>
              <a:t>…and then agriculture</a:t>
            </a:r>
            <a:endParaRPr lang="en-US" b="1" dirty="0">
              <a:solidFill>
                <a:srgbClr val="006600"/>
              </a:solidFill>
            </a:endParaRPr>
          </a:p>
        </p:txBody>
      </p:sp>
      <p:sp>
        <p:nvSpPr>
          <p:cNvPr id="13" name="Straight Arrow Connector 12"/>
          <p:cNvSpPr/>
          <p:nvPr/>
        </p:nvSpPr>
        <p:spPr>
          <a:xfrm flipH="1" flipV="1">
            <a:off x="6858000" y="5143499"/>
            <a:ext cx="304800" cy="801992"/>
          </a:xfrm>
          <a:prstGeom prst="straightConnector1">
            <a:avLst/>
          </a:prstGeom>
          <a:noFill/>
          <a:ln w="28575" cap="flat" cmpd="sng" algn="ctr">
            <a:solidFill>
              <a:srgbClr val="0066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xmlns="" val="10178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p:cNvGraphicFramePr>
          <p:nvPr>
            <p:extLst>
              <p:ext uri="{D42A27DB-BD31-4B8C-83A1-F6EECF244321}">
                <p14:modId xmlns:p14="http://schemas.microsoft.com/office/powerpoint/2010/main" xmlns="" val="2586474616"/>
              </p:ext>
            </p:extLst>
          </p:nvPr>
        </p:nvGraphicFramePr>
        <p:xfrm>
          <a:off x="990600" y="1409699"/>
          <a:ext cx="760095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13314" name="Title 1"/>
          <p:cNvSpPr>
            <a:spLocks noGrp="1"/>
          </p:cNvSpPr>
          <p:nvPr>
            <p:ph type="title"/>
          </p:nvPr>
        </p:nvSpPr>
        <p:spPr>
          <a:xfrm>
            <a:off x="0" y="228600"/>
            <a:ext cx="9144000" cy="990600"/>
          </a:xfrm>
        </p:spPr>
        <p:txBody>
          <a:bodyPr/>
          <a:lstStyle/>
          <a:p>
            <a:pPr>
              <a:lnSpc>
                <a:spcPct val="90000"/>
              </a:lnSpc>
            </a:pPr>
            <a:r>
              <a:rPr lang="en-US" sz="3600" dirty="0" smtClean="0">
                <a:solidFill>
                  <a:srgbClr val="0081E2"/>
                </a:solidFill>
              </a:rPr>
              <a:t>Global aid trends have been similar </a:t>
            </a:r>
            <a:br>
              <a:rPr lang="en-US" sz="3600" dirty="0" smtClean="0">
                <a:solidFill>
                  <a:srgbClr val="0081E2"/>
                </a:solidFill>
              </a:rPr>
            </a:br>
            <a:r>
              <a:rPr lang="en-US" sz="3600" dirty="0" smtClean="0">
                <a:solidFill>
                  <a:srgbClr val="0081E2"/>
                </a:solidFill>
              </a:rPr>
              <a:t>to the U.S. trends, magnified times four </a:t>
            </a:r>
          </a:p>
        </p:txBody>
      </p:sp>
      <p:sp>
        <p:nvSpPr>
          <p:cNvPr id="13315" name="Text Box 3"/>
          <p:cNvSpPr txBox="1">
            <a:spLocks noChangeArrowheads="1"/>
          </p:cNvSpPr>
          <p:nvPr/>
        </p:nvSpPr>
        <p:spPr bwMode="auto">
          <a:xfrm>
            <a:off x="32358" y="6248400"/>
            <a:ext cx="9111641" cy="584200"/>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dirty="0"/>
              <a:t>Source:  Author's calculations from OECD (</a:t>
            </a:r>
            <a:r>
              <a:rPr lang="en-US" sz="1600" dirty="0" smtClean="0"/>
              <a:t>2013), </a:t>
            </a:r>
            <a:r>
              <a:rPr lang="en-US" sz="1600" dirty="0"/>
              <a:t>Official Bilateral Commitments by Sector, updated </a:t>
            </a:r>
            <a:r>
              <a:rPr lang="en-US" sz="1600" dirty="0" smtClean="0"/>
              <a:t>15 </a:t>
            </a:r>
            <a:r>
              <a:rPr lang="en-US" sz="1600" dirty="0"/>
              <a:t>April </a:t>
            </a:r>
            <a:r>
              <a:rPr lang="en-US" sz="1600" dirty="0" smtClean="0"/>
              <a:t>2013 </a:t>
            </a:r>
            <a:r>
              <a:rPr lang="en-US" sz="1600" dirty="0"/>
              <a:t>(http://stats.oecd.org/qwids).   </a:t>
            </a:r>
          </a:p>
        </p:txBody>
      </p:sp>
      <p:sp>
        <p:nvSpPr>
          <p:cNvPr id="8" name="TextBox 3"/>
          <p:cNvSpPr txBox="1">
            <a:spLocks noChangeArrowheads="1"/>
          </p:cNvSpPr>
          <p:nvPr/>
        </p:nvSpPr>
        <p:spPr bwMode="auto">
          <a:xfrm>
            <a:off x="1" y="3079314"/>
            <a:ext cx="1640910" cy="1873686"/>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006600"/>
                </a:solidFill>
              </a:rPr>
              <a:t>After Asia’s green revolution, 20 years of complacency about  agriculture</a:t>
            </a:r>
            <a:endParaRPr lang="en-US" b="1" dirty="0">
              <a:solidFill>
                <a:srgbClr val="006600"/>
              </a:solidFill>
            </a:endParaRPr>
          </a:p>
        </p:txBody>
      </p:sp>
      <p:sp>
        <p:nvSpPr>
          <p:cNvPr id="9" name="Straight Arrow Connector 8"/>
          <p:cNvSpPr/>
          <p:nvPr/>
        </p:nvSpPr>
        <p:spPr>
          <a:xfrm>
            <a:off x="1578279" y="3294346"/>
            <a:ext cx="2718148" cy="89038"/>
          </a:xfrm>
          <a:prstGeom prst="straightConnector1">
            <a:avLst/>
          </a:prstGeom>
          <a:noFill/>
          <a:ln w="28575" cap="flat" cmpd="sng" algn="ctr">
            <a:solidFill>
              <a:srgbClr val="0066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0" name="TextBox 3"/>
          <p:cNvSpPr txBox="1">
            <a:spLocks noChangeArrowheads="1"/>
          </p:cNvSpPr>
          <p:nvPr/>
        </p:nvSpPr>
        <p:spPr bwMode="auto">
          <a:xfrm>
            <a:off x="1744249" y="5960107"/>
            <a:ext cx="4868448" cy="367179"/>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C00000"/>
                </a:solidFill>
              </a:rPr>
              <a:t>In the 2000s, donors (re)discovered health</a:t>
            </a:r>
            <a:endParaRPr lang="en-US" b="1" dirty="0">
              <a:solidFill>
                <a:srgbClr val="C00000"/>
              </a:solidFill>
            </a:endParaRPr>
          </a:p>
        </p:txBody>
      </p:sp>
      <p:sp>
        <p:nvSpPr>
          <p:cNvPr id="11" name="Straight Arrow Connector 10"/>
          <p:cNvSpPr/>
          <p:nvPr/>
        </p:nvSpPr>
        <p:spPr>
          <a:xfrm flipV="1">
            <a:off x="4953000" y="5029200"/>
            <a:ext cx="1066800" cy="930906"/>
          </a:xfrm>
          <a:prstGeom prst="straightConnector1">
            <a:avLst/>
          </a:prstGeom>
          <a:noFill/>
          <a:ln w="28575"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2" name="TextBox 3"/>
          <p:cNvSpPr txBox="1">
            <a:spLocks noChangeArrowheads="1"/>
          </p:cNvSpPr>
          <p:nvPr/>
        </p:nvSpPr>
        <p:spPr bwMode="auto">
          <a:xfrm>
            <a:off x="6477000" y="5945493"/>
            <a:ext cx="2667000" cy="340214"/>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006600"/>
                </a:solidFill>
              </a:rPr>
              <a:t>…and then agriculture</a:t>
            </a:r>
            <a:endParaRPr lang="en-US" b="1" dirty="0">
              <a:solidFill>
                <a:srgbClr val="006600"/>
              </a:solidFill>
            </a:endParaRPr>
          </a:p>
        </p:txBody>
      </p:sp>
      <p:sp>
        <p:nvSpPr>
          <p:cNvPr id="13" name="Straight Arrow Connector 12"/>
          <p:cNvSpPr/>
          <p:nvPr/>
        </p:nvSpPr>
        <p:spPr>
          <a:xfrm flipH="1" flipV="1">
            <a:off x="6705600" y="4800600"/>
            <a:ext cx="457200" cy="1144891"/>
          </a:xfrm>
          <a:prstGeom prst="straightConnector1">
            <a:avLst/>
          </a:prstGeom>
          <a:noFill/>
          <a:ln w="28575" cap="flat" cmpd="sng" algn="ctr">
            <a:solidFill>
              <a:srgbClr val="0066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xmlns="" val="10787848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288" y="228600"/>
            <a:ext cx="9144001" cy="914400"/>
          </a:xfrm>
        </p:spPr>
        <p:txBody>
          <a:bodyPr/>
          <a:lstStyle/>
          <a:p>
            <a:pPr>
              <a:lnSpc>
                <a:spcPct val="90000"/>
              </a:lnSpc>
            </a:pPr>
            <a:r>
              <a:rPr lang="en-US" sz="3600" smtClean="0">
                <a:solidFill>
                  <a:srgbClr val="0081E2"/>
                </a:solidFill>
              </a:rPr>
              <a:t>The wake-up of external aid for agriculture has been led by the Gates Foundation</a:t>
            </a:r>
          </a:p>
        </p:txBody>
      </p:sp>
      <p:sp>
        <p:nvSpPr>
          <p:cNvPr id="14339" name="Text Box 3"/>
          <p:cNvSpPr txBox="1">
            <a:spLocks noChangeArrowheads="1"/>
          </p:cNvSpPr>
          <p:nvPr/>
        </p:nvSpPr>
        <p:spPr bwMode="auto">
          <a:xfrm>
            <a:off x="33338" y="6108700"/>
            <a:ext cx="9034462" cy="739775"/>
          </a:xfrm>
          <a:prstGeom prst="rect">
            <a:avLst/>
          </a:prstGeom>
          <a:solidFill>
            <a:srgbClr val="FFFFFF"/>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Note: Exact amounts for BMGF have been obscured because methodology differs  from that used by the DAC. Source:  P. Pingali, G. Traxler and T. Nguyen (2011), “Changing Trends in the Demand and Supply of Aid for Agriculture Development  and the Quest for Coordination.” Annual Meetings of the AAEA, July 24–26, 2011. </a:t>
            </a:r>
          </a:p>
        </p:txBody>
      </p:sp>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7050" y="1555750"/>
            <a:ext cx="77343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1" name="TextBox 1"/>
          <p:cNvSpPr txBox="1">
            <a:spLocks noChangeArrowheads="1"/>
          </p:cNvSpPr>
          <p:nvPr/>
        </p:nvSpPr>
        <p:spPr bwMode="auto">
          <a:xfrm>
            <a:off x="527050" y="1174750"/>
            <a:ext cx="81772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Top 15 donors’ foreign aid commitments to African agriculture, 2005-2008</a:t>
            </a:r>
          </a:p>
        </p:txBody>
      </p:sp>
      <p:sp>
        <p:nvSpPr>
          <p:cNvPr id="10" name="Rectangle 9"/>
          <p:cNvSpPr/>
          <p:nvPr/>
        </p:nvSpPr>
        <p:spPr>
          <a:xfrm>
            <a:off x="4068763" y="3048000"/>
            <a:ext cx="533400" cy="188913"/>
          </a:xfrm>
          <a:prstGeom prst="rect">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5915025" y="2471738"/>
            <a:ext cx="533400" cy="187325"/>
          </a:xfrm>
          <a:prstGeom prst="rect">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7683500" y="2209800"/>
            <a:ext cx="533400" cy="188913"/>
          </a:xfrm>
          <a:prstGeom prst="rect">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252663" y="5565775"/>
            <a:ext cx="533400" cy="188913"/>
          </a:xfrm>
          <a:prstGeom prst="rect">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432372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8600" y="76200"/>
            <a:ext cx="8686800" cy="1143000"/>
          </a:xfrm>
        </p:spPr>
        <p:txBody>
          <a:bodyPr/>
          <a:lstStyle/>
          <a:p>
            <a:pPr>
              <a:lnSpc>
                <a:spcPct val="90000"/>
              </a:lnSpc>
            </a:pPr>
            <a:r>
              <a:rPr lang="en-US" sz="3600" dirty="0" smtClean="0">
                <a:solidFill>
                  <a:srgbClr val="0081E2"/>
                </a:solidFill>
              </a:rPr>
              <a:t>Many African governments are now focusing more on agriculture</a:t>
            </a:r>
          </a:p>
        </p:txBody>
      </p:sp>
      <p:pic>
        <p:nvPicPr>
          <p:cNvPr id="15363"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2852" t="15773" r="3952" b="5431"/>
          <a:stretch>
            <a:fillRect/>
          </a:stretch>
        </p:blipFill>
        <p:spPr bwMode="auto">
          <a:xfrm>
            <a:off x="609600" y="1236663"/>
            <a:ext cx="7775575" cy="493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364" name="Rectangle 3"/>
          <p:cNvSpPr>
            <a:spLocks noChangeArrowheads="1"/>
          </p:cNvSpPr>
          <p:nvPr/>
        </p:nvSpPr>
        <p:spPr bwMode="auto">
          <a:xfrm>
            <a:off x="0" y="6175375"/>
            <a:ext cx="9144000" cy="738664"/>
          </a:xfrm>
          <a:prstGeom prst="rect">
            <a:avLst/>
          </a:prstGeom>
          <a:solidFill>
            <a:srgbClr val="FFFFFF"/>
          </a:solidFill>
          <a:ln>
            <a:noFill/>
          </a:ln>
        </p:spPr>
        <p:txBody>
          <a:bodyPr>
            <a:spAutoFit/>
          </a:bodyPr>
          <a:lstStyle/>
          <a:p>
            <a:r>
              <a:rPr lang="en-US" sz="1400" dirty="0"/>
              <a:t>Slide is courtesy of Prabhu Pingali,  Greg Traxler and </a:t>
            </a:r>
            <a:r>
              <a:rPr lang="en-US" sz="1400" dirty="0" err="1"/>
              <a:t>Tuu</a:t>
            </a:r>
            <a:r>
              <a:rPr lang="en-US" sz="1400" dirty="0"/>
              <a:t>-Van Nguyen (2011), “Changing Trends in the Demand and Supply of Aid for Agriculture Development and the Quest for Coordination,” at the AAEA, July 24–26, 2011</a:t>
            </a:r>
            <a:r>
              <a:rPr lang="en-US" sz="1400" dirty="0" smtClean="0"/>
              <a:t>.</a:t>
            </a:r>
          </a:p>
          <a:p>
            <a:endParaRPr lang="en-US" sz="1400" dirty="0"/>
          </a:p>
        </p:txBody>
      </p:sp>
    </p:spTree>
    <p:extLst>
      <p:ext uri="{BB962C8B-B14F-4D97-AF65-F5344CB8AC3E}">
        <p14:creationId xmlns:p14="http://schemas.microsoft.com/office/powerpoint/2010/main" xmlns="" val="18906402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100012" y="6096000"/>
            <a:ext cx="8943975" cy="584775"/>
          </a:xfrm>
          <a:prstGeom prst="rect">
            <a:avLst/>
          </a:prstGeom>
          <a:solidFill>
            <a:schemeClr val="bg1"/>
          </a:solidFill>
          <a:ln w="9525">
            <a:noFill/>
            <a:miter lim="800000"/>
            <a:headEnd/>
            <a:tailEnd/>
          </a:ln>
        </p:spPr>
        <p:txBody>
          <a:bodyPr wrap="square">
            <a:spAutoFit/>
          </a:bodyPr>
          <a:lstStyle/>
          <a:p>
            <a:pPr algn="l">
              <a:spcBef>
                <a:spcPct val="50000"/>
              </a:spcBef>
            </a:pPr>
            <a:r>
              <a:rPr lang="en-US" sz="1600" dirty="0">
                <a:latin typeface="Arial Narrow" pitchFamily="34" charset="0"/>
              </a:rPr>
              <a:t>Source:  Reprinted from W.A. Masters, “Paying for Prosperity:  How and Why to Invest in Agricultural Research and Development in Africa” (2005), </a:t>
            </a:r>
            <a:r>
              <a:rPr lang="en-US" sz="1600" i="1" dirty="0">
                <a:latin typeface="Arial Narrow" pitchFamily="34" charset="0"/>
              </a:rPr>
              <a:t>Journal of International Affairs</a:t>
            </a:r>
            <a:r>
              <a:rPr lang="en-US" sz="1600" dirty="0">
                <a:latin typeface="Arial Narrow" pitchFamily="34" charset="0"/>
              </a:rPr>
              <a:t>, 58(2): 35-64.</a:t>
            </a:r>
          </a:p>
        </p:txBody>
      </p:sp>
      <p:pic>
        <p:nvPicPr>
          <p:cNvPr id="9220" name="Picture 3"/>
          <p:cNvPicPr>
            <a:picLocks noChangeAspect="1" noChangeArrowheads="1"/>
          </p:cNvPicPr>
          <p:nvPr/>
        </p:nvPicPr>
        <p:blipFill>
          <a:blip r:embed="rId3" cstate="print"/>
          <a:srcRect/>
          <a:stretch>
            <a:fillRect/>
          </a:stretch>
        </p:blipFill>
        <p:spPr bwMode="auto">
          <a:xfrm>
            <a:off x="381000" y="1447800"/>
            <a:ext cx="8562975" cy="4505325"/>
          </a:xfrm>
          <a:prstGeom prst="rect">
            <a:avLst/>
          </a:prstGeom>
          <a:noFill/>
          <a:ln w="9525">
            <a:noFill/>
            <a:miter lim="800000"/>
            <a:headEnd/>
            <a:tailEnd/>
          </a:ln>
        </p:spPr>
      </p:pic>
      <p:sp>
        <p:nvSpPr>
          <p:cNvPr id="6" name="Title 1"/>
          <p:cNvSpPr txBox="1">
            <a:spLocks/>
          </p:cNvSpPr>
          <p:nvPr/>
        </p:nvSpPr>
        <p:spPr bwMode="auto">
          <a:xfrm>
            <a:off x="0" y="152400"/>
            <a:ext cx="9144000"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ea typeface="+mj-ea"/>
                <a:cs typeface="+mj-cs"/>
              </a:rPr>
              <a:t>Africa’s green revolution arrived late, roughly 20 years behind Asia’s</a:t>
            </a:r>
            <a:endParaRPr lang="en-US" sz="2800" dirty="0" smtClean="0">
              <a:solidFill>
                <a:srgbClr val="0081E2"/>
              </a:solidFill>
            </a:endParaRPr>
          </a:p>
        </p:txBody>
      </p:sp>
      <p:sp>
        <p:nvSpPr>
          <p:cNvPr id="5" name="Oval 4"/>
          <p:cNvSpPr/>
          <p:nvPr/>
        </p:nvSpPr>
        <p:spPr>
          <a:xfrm rot="20432188">
            <a:off x="4796521" y="3528125"/>
            <a:ext cx="3617622" cy="1604214"/>
          </a:xfrm>
          <a:prstGeom prst="ellipse">
            <a:avLst/>
          </a:prstGeom>
          <a:noFill/>
          <a:ln w="381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Oval 6"/>
          <p:cNvSpPr/>
          <p:nvPr/>
        </p:nvSpPr>
        <p:spPr>
          <a:xfrm rot="19513894">
            <a:off x="1172737" y="3224456"/>
            <a:ext cx="3707523" cy="167501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xmlns="" val="2804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0" y="6210300"/>
            <a:ext cx="9144000" cy="738664"/>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smtClean="0"/>
              <a:t>Source</a:t>
            </a:r>
            <a:r>
              <a:rPr lang="en-US" sz="1400" dirty="0"/>
              <a:t>: </a:t>
            </a:r>
            <a:r>
              <a:rPr lang="en-US" sz="1400" dirty="0" smtClean="0"/>
              <a:t>S.S. Lim et al., “A </a:t>
            </a:r>
            <a:r>
              <a:rPr lang="en-US" sz="1400" dirty="0"/>
              <a:t>comparative risk assessment of burden of disease and injury attributable to 67 risk factors and risk factor clusters in 21 regions, 1990–2010: a systematic analysis for the Global Burden of Disease Study 2010</a:t>
            </a:r>
            <a:r>
              <a:rPr lang="en-US" sz="1400" dirty="0" smtClean="0"/>
              <a:t>,” </a:t>
            </a:r>
            <a:r>
              <a:rPr lang="en-US" sz="1400" i="1" dirty="0"/>
              <a:t>The Lancet</a:t>
            </a:r>
            <a:r>
              <a:rPr lang="en-US" sz="1400" dirty="0"/>
              <a:t>, </a:t>
            </a:r>
            <a:r>
              <a:rPr lang="en-US" sz="1400" dirty="0" smtClean="0"/>
              <a:t>v.380, no. 9859</a:t>
            </a:r>
            <a:r>
              <a:rPr lang="en-US" sz="1400" dirty="0"/>
              <a:t>, 15 </a:t>
            </a:r>
            <a:r>
              <a:rPr lang="en-US" sz="1400" dirty="0" smtClean="0"/>
              <a:t>Dec. 2012–4 Jan. </a:t>
            </a:r>
            <a:r>
              <a:rPr lang="en-US" sz="1400" dirty="0"/>
              <a:t>2013, </a:t>
            </a:r>
            <a:r>
              <a:rPr lang="en-US" sz="1400" dirty="0" smtClean="0"/>
              <a:t>pages 2224-2260.</a:t>
            </a:r>
            <a:endParaRPr lang="en-US" sz="1400" dirty="0"/>
          </a:p>
        </p:txBody>
      </p:sp>
      <p:sp>
        <p:nvSpPr>
          <p:cNvPr id="2" name="Title 1"/>
          <p:cNvSpPr>
            <a:spLocks noGrp="1"/>
          </p:cNvSpPr>
          <p:nvPr>
            <p:ph type="title"/>
          </p:nvPr>
        </p:nvSpPr>
        <p:spPr>
          <a:xfrm>
            <a:off x="90487" y="152400"/>
            <a:ext cx="8963025" cy="1143000"/>
          </a:xfrm>
        </p:spPr>
        <p:txBody>
          <a:bodyPr/>
          <a:lstStyle/>
          <a:p>
            <a:r>
              <a:rPr lang="en-US" sz="3600" dirty="0" smtClean="0">
                <a:solidFill>
                  <a:srgbClr val="0081E2"/>
                </a:solidFill>
              </a:rPr>
              <a:t>Undernutrition has long been the world’s leading cause of disease and disability</a:t>
            </a:r>
            <a:endParaRPr lang="en-US" sz="3600" dirty="0"/>
          </a:p>
        </p:txBody>
      </p:sp>
      <p:pic>
        <p:nvPicPr>
          <p:cNvPr id="1026" name="Picture 2" descr="Full-size image (224 K)"/>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67641"/>
          <a:stretch/>
        </p:blipFill>
        <p:spPr bwMode="auto">
          <a:xfrm>
            <a:off x="139098" y="2171700"/>
            <a:ext cx="8963025" cy="410857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Full-size image (224 K)"/>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8373" t="10773" b="69763"/>
          <a:stretch/>
        </p:blipFill>
        <p:spPr bwMode="auto">
          <a:xfrm>
            <a:off x="5105400" y="3314700"/>
            <a:ext cx="3731054" cy="247135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1295400" y="2171700"/>
            <a:ext cx="1371600" cy="228600"/>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295400" y="2921343"/>
            <a:ext cx="1371600" cy="228600"/>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95400" y="3277629"/>
            <a:ext cx="1371600" cy="228600"/>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33400" y="4983882"/>
            <a:ext cx="2215970" cy="921617"/>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353064" y="3848100"/>
            <a:ext cx="1357171" cy="228600"/>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09829" y="4381500"/>
            <a:ext cx="1357171" cy="228600"/>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342772" y="4595684"/>
            <a:ext cx="1357171" cy="228600"/>
          </a:xfrm>
          <a:prstGeom prst="roundRect">
            <a:avLst/>
          </a:prstGeom>
          <a:no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295400" y="4076700"/>
            <a:ext cx="1357171" cy="304800"/>
          </a:xfrm>
          <a:prstGeom prst="roundRect">
            <a:avLst/>
          </a:prstGeom>
          <a:no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bwMode="auto">
          <a:xfrm>
            <a:off x="180975" y="1600200"/>
            <a:ext cx="8963025"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2400" kern="0" dirty="0" smtClean="0">
                <a:solidFill>
                  <a:schemeClr val="tx1"/>
                </a:solidFill>
              </a:rPr>
              <a:t>Percent of disability-adjusted life years lost, by risk factor (1990)</a:t>
            </a:r>
            <a:endParaRPr lang="en-US" sz="2400" kern="0" dirty="0">
              <a:solidFill>
                <a:schemeClr val="tx1"/>
              </a:solidFill>
            </a:endParaRPr>
          </a:p>
        </p:txBody>
      </p:sp>
      <p:sp>
        <p:nvSpPr>
          <p:cNvPr id="21" name="Rounded Rectangle 20"/>
          <p:cNvSpPr/>
          <p:nvPr/>
        </p:nvSpPr>
        <p:spPr>
          <a:xfrm>
            <a:off x="1219201" y="3619500"/>
            <a:ext cx="1433370" cy="228600"/>
          </a:xfrm>
          <a:prstGeom prst="roundRect">
            <a:avLst/>
          </a:prstGeom>
          <a:no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7555" y="2807154"/>
            <a:ext cx="951689" cy="584775"/>
          </a:xfrm>
          <a:prstGeom prst="rect">
            <a:avLst/>
          </a:prstGeom>
        </p:spPr>
        <p:txBody>
          <a:bodyPr wrap="square">
            <a:spAutoFit/>
          </a:bodyPr>
          <a:lstStyle/>
          <a:p>
            <a:r>
              <a:rPr lang="en-US" sz="1600" i="1" dirty="0" smtClean="0">
                <a:solidFill>
                  <a:srgbClr val="CC9B00"/>
                </a:solidFill>
              </a:rPr>
              <a:t>Under-nutrition</a:t>
            </a:r>
            <a:endParaRPr lang="en-US" sz="1600" i="1" dirty="0">
              <a:solidFill>
                <a:srgbClr val="CC9B00"/>
              </a:solidFill>
            </a:endParaRPr>
          </a:p>
        </p:txBody>
      </p:sp>
      <p:sp>
        <p:nvSpPr>
          <p:cNvPr id="23" name="Rectangle 22"/>
          <p:cNvSpPr/>
          <p:nvPr/>
        </p:nvSpPr>
        <p:spPr>
          <a:xfrm>
            <a:off x="0" y="3784313"/>
            <a:ext cx="1353064" cy="584775"/>
          </a:xfrm>
          <a:prstGeom prst="rect">
            <a:avLst/>
          </a:prstGeom>
        </p:spPr>
        <p:txBody>
          <a:bodyPr wrap="square">
            <a:spAutoFit/>
          </a:bodyPr>
          <a:lstStyle/>
          <a:p>
            <a:r>
              <a:rPr lang="en-US" sz="1600" i="1" dirty="0" smtClean="0">
                <a:solidFill>
                  <a:srgbClr val="0081E2"/>
                </a:solidFill>
              </a:rPr>
              <a:t>Over-consumption</a:t>
            </a:r>
            <a:endParaRPr lang="en-US" sz="1600" i="1" dirty="0">
              <a:solidFill>
                <a:srgbClr val="0081E2"/>
              </a:solidFill>
            </a:endParaRPr>
          </a:p>
        </p:txBody>
      </p:sp>
    </p:spTree>
    <p:extLst>
      <p:ext uri="{BB962C8B-B14F-4D97-AF65-F5344CB8AC3E}">
        <p14:creationId xmlns:p14="http://schemas.microsoft.com/office/powerpoint/2010/main" xmlns="" val="12524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4" grpId="0" animBg="1"/>
      <p:bldP spid="16" grpId="0" animBg="1"/>
      <p:bldP spid="17" grpId="0" animBg="1"/>
      <p:bldP spid="18" grpId="0" animBg="1"/>
      <p:bldP spid="19" grpId="0" animBg="1"/>
      <p:bldP spid="20" grpId="0"/>
      <p:bldP spid="21" grpId="0" animBg="1"/>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0" y="6210300"/>
            <a:ext cx="9144000" cy="738664"/>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smtClean="0"/>
              <a:t>Source</a:t>
            </a:r>
            <a:r>
              <a:rPr lang="en-US" sz="1400" dirty="0"/>
              <a:t>: </a:t>
            </a:r>
            <a:r>
              <a:rPr lang="en-US" sz="1400" dirty="0" smtClean="0"/>
              <a:t>S.S. Lim et al., “A </a:t>
            </a:r>
            <a:r>
              <a:rPr lang="en-US" sz="1400" dirty="0"/>
              <a:t>comparative risk assessment of burden of disease and injury attributable to 67 risk factors and risk factor clusters in 21 regions, 1990–2010: a systematic analysis for the Global Burden of Disease Study 2010</a:t>
            </a:r>
            <a:r>
              <a:rPr lang="en-US" sz="1400" dirty="0" smtClean="0"/>
              <a:t>,” </a:t>
            </a:r>
            <a:r>
              <a:rPr lang="en-US" sz="1400" i="1" dirty="0"/>
              <a:t>The Lancet</a:t>
            </a:r>
            <a:r>
              <a:rPr lang="en-US" sz="1400" dirty="0"/>
              <a:t>, </a:t>
            </a:r>
            <a:r>
              <a:rPr lang="en-US" sz="1400" dirty="0" smtClean="0"/>
              <a:t>v.380, no. 9859</a:t>
            </a:r>
            <a:r>
              <a:rPr lang="en-US" sz="1400" dirty="0"/>
              <a:t>, 15 </a:t>
            </a:r>
            <a:r>
              <a:rPr lang="en-US" sz="1400" dirty="0" smtClean="0"/>
              <a:t>Dec. 2012–4 Jan. </a:t>
            </a:r>
            <a:r>
              <a:rPr lang="en-US" sz="1400" dirty="0"/>
              <a:t>2013, </a:t>
            </a:r>
            <a:r>
              <a:rPr lang="en-US" sz="1400" dirty="0" smtClean="0"/>
              <a:t>pages 2224-2260.</a:t>
            </a:r>
            <a:endParaRPr lang="en-US" sz="1400" dirty="0"/>
          </a:p>
        </p:txBody>
      </p:sp>
      <p:pic>
        <p:nvPicPr>
          <p:cNvPr id="2050" name="Picture 2" descr="Full-size image (229 K)"/>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67464"/>
          <a:stretch/>
        </p:blipFill>
        <p:spPr bwMode="auto">
          <a:xfrm>
            <a:off x="130862" y="2120214"/>
            <a:ext cx="8934450" cy="412788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Full-size image (224 K)"/>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8373" t="10773" b="69763"/>
          <a:stretch/>
        </p:blipFill>
        <p:spPr bwMode="auto">
          <a:xfrm>
            <a:off x="5105400" y="3314700"/>
            <a:ext cx="3731054" cy="247135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1285103" y="3467100"/>
            <a:ext cx="1371600" cy="228600"/>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295400" y="4202328"/>
            <a:ext cx="1371600" cy="560172"/>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320114" y="2898671"/>
            <a:ext cx="1371600" cy="228600"/>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3400" y="4914900"/>
            <a:ext cx="2133600" cy="609600"/>
          </a:xfrm>
          <a:prstGeom prst="roundRect">
            <a:avLst/>
          </a:prstGeom>
          <a:noFill/>
          <a:ln>
            <a:solidFill>
              <a:srgbClr val="FFC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20131" y="3866635"/>
            <a:ext cx="2318956" cy="321276"/>
          </a:xfrm>
          <a:prstGeom prst="roundRect">
            <a:avLst/>
          </a:prstGeom>
          <a:no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143001" y="3125230"/>
            <a:ext cx="1548714" cy="341870"/>
          </a:xfrm>
          <a:prstGeom prst="roundRect">
            <a:avLst/>
          </a:prstGeom>
          <a:no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21043" y="4762500"/>
            <a:ext cx="2170672" cy="160638"/>
          </a:xfrm>
          <a:prstGeom prst="roundRect">
            <a:avLst/>
          </a:prstGeom>
          <a:no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0" y="152400"/>
            <a:ext cx="9168968" cy="1371600"/>
          </a:xfrm>
        </p:spPr>
        <p:txBody>
          <a:bodyPr/>
          <a:lstStyle/>
          <a:p>
            <a:pPr>
              <a:lnSpc>
                <a:spcPct val="80000"/>
              </a:lnSpc>
            </a:pPr>
            <a:r>
              <a:rPr lang="en-US" sz="3600" dirty="0" smtClean="0">
                <a:solidFill>
                  <a:srgbClr val="0081E2"/>
                </a:solidFill>
              </a:rPr>
              <a:t>Globally, we are now Goldilocks, </a:t>
            </a:r>
            <a:br>
              <a:rPr lang="en-US" sz="3600" dirty="0" smtClean="0">
                <a:solidFill>
                  <a:srgbClr val="0081E2"/>
                </a:solidFill>
              </a:rPr>
            </a:br>
            <a:r>
              <a:rPr lang="en-US" sz="3600" dirty="0" smtClean="0">
                <a:solidFill>
                  <a:srgbClr val="0081E2"/>
                </a:solidFill>
              </a:rPr>
              <a:t>with too much </a:t>
            </a:r>
            <a:r>
              <a:rPr lang="en-US" sz="3600" i="1" dirty="0" smtClean="0">
                <a:solidFill>
                  <a:srgbClr val="0081E2"/>
                </a:solidFill>
              </a:rPr>
              <a:t>and</a:t>
            </a:r>
            <a:r>
              <a:rPr lang="en-US" sz="3600" dirty="0" smtClean="0">
                <a:solidFill>
                  <a:srgbClr val="0081E2"/>
                </a:solidFill>
              </a:rPr>
              <a:t> too little, </a:t>
            </a:r>
            <a:br>
              <a:rPr lang="en-US" sz="3600" dirty="0" smtClean="0">
                <a:solidFill>
                  <a:srgbClr val="0081E2"/>
                </a:solidFill>
              </a:rPr>
            </a:br>
            <a:r>
              <a:rPr lang="en-US" sz="3600" dirty="0" smtClean="0">
                <a:solidFill>
                  <a:srgbClr val="0081E2"/>
                </a:solidFill>
              </a:rPr>
              <a:t>looking for just-right nutrition </a:t>
            </a:r>
            <a:endParaRPr lang="en-US" sz="3600" dirty="0">
              <a:solidFill>
                <a:srgbClr val="0081E2"/>
              </a:solidFill>
            </a:endParaRPr>
          </a:p>
        </p:txBody>
      </p:sp>
      <p:sp>
        <p:nvSpPr>
          <p:cNvPr id="16" name="Title 1"/>
          <p:cNvSpPr txBox="1">
            <a:spLocks/>
          </p:cNvSpPr>
          <p:nvPr/>
        </p:nvSpPr>
        <p:spPr bwMode="auto">
          <a:xfrm>
            <a:off x="180975" y="1600200"/>
            <a:ext cx="8963025"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2400" kern="0" dirty="0" smtClean="0">
                <a:solidFill>
                  <a:schemeClr val="tx1"/>
                </a:solidFill>
              </a:rPr>
              <a:t>Percent of disability-adjusted life years lost, by risk factor (2010)</a:t>
            </a:r>
            <a:endParaRPr lang="en-US" sz="2400" kern="0" dirty="0">
              <a:solidFill>
                <a:schemeClr val="tx1"/>
              </a:solidFill>
            </a:endParaRPr>
          </a:p>
        </p:txBody>
      </p:sp>
      <p:sp>
        <p:nvSpPr>
          <p:cNvPr id="18" name="Rectangle 17"/>
          <p:cNvSpPr/>
          <p:nvPr/>
        </p:nvSpPr>
        <p:spPr>
          <a:xfrm>
            <a:off x="-76200" y="3276600"/>
            <a:ext cx="838200" cy="523220"/>
          </a:xfrm>
          <a:prstGeom prst="rect">
            <a:avLst/>
          </a:prstGeom>
        </p:spPr>
        <p:txBody>
          <a:bodyPr wrap="square">
            <a:spAutoFit/>
          </a:bodyPr>
          <a:lstStyle/>
          <a:p>
            <a:r>
              <a:rPr lang="en-US" sz="1400" i="1" dirty="0" smtClean="0">
                <a:solidFill>
                  <a:srgbClr val="CC9B00"/>
                </a:solidFill>
              </a:rPr>
              <a:t>Under-nutrition</a:t>
            </a:r>
            <a:endParaRPr lang="en-US" sz="1400" i="1" dirty="0">
              <a:solidFill>
                <a:srgbClr val="CC9B00"/>
              </a:solidFill>
            </a:endParaRPr>
          </a:p>
        </p:txBody>
      </p:sp>
      <p:sp>
        <p:nvSpPr>
          <p:cNvPr id="19" name="Rectangle 18"/>
          <p:cNvSpPr/>
          <p:nvPr/>
        </p:nvSpPr>
        <p:spPr>
          <a:xfrm>
            <a:off x="-76200" y="2829580"/>
            <a:ext cx="1256379" cy="523220"/>
          </a:xfrm>
          <a:prstGeom prst="rect">
            <a:avLst/>
          </a:prstGeom>
        </p:spPr>
        <p:txBody>
          <a:bodyPr wrap="square">
            <a:spAutoFit/>
          </a:bodyPr>
          <a:lstStyle/>
          <a:p>
            <a:r>
              <a:rPr lang="en-US" sz="1400" i="1" dirty="0" smtClean="0">
                <a:solidFill>
                  <a:srgbClr val="0081E2"/>
                </a:solidFill>
              </a:rPr>
              <a:t>Over-consumption</a:t>
            </a:r>
            <a:endParaRPr lang="en-US" sz="1400" i="1" dirty="0">
              <a:solidFill>
                <a:srgbClr val="0081E2"/>
              </a:solidFill>
            </a:endParaRPr>
          </a:p>
        </p:txBody>
      </p:sp>
    </p:spTree>
    <p:extLst>
      <p:ext uri="{BB962C8B-B14F-4D97-AF65-F5344CB8AC3E}">
        <p14:creationId xmlns:p14="http://schemas.microsoft.com/office/powerpoint/2010/main" xmlns="" val="32014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rs.usda.gov/media/891522/sep12_fuglie_fig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7402" y="1131584"/>
            <a:ext cx="5410200" cy="515051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7"/>
          <p:cNvSpPr txBox="1">
            <a:spLocks noChangeArrowheads="1"/>
          </p:cNvSpPr>
          <p:nvPr/>
        </p:nvSpPr>
        <p:spPr bwMode="auto">
          <a:xfrm>
            <a:off x="204916" y="6248400"/>
            <a:ext cx="8763000" cy="523220"/>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K. Fuglie </a:t>
            </a:r>
            <a:r>
              <a:rPr lang="en-US" sz="1400" dirty="0"/>
              <a:t>and S. L. Wang, “New Evidence Points to Robust but Uneven Productivity Growth in Global Agriculture,” </a:t>
            </a:r>
            <a:r>
              <a:rPr lang="en-US" sz="1400" i="1" dirty="0"/>
              <a:t>Amber </a:t>
            </a:r>
            <a:r>
              <a:rPr lang="en-US" sz="1400" i="1" dirty="0" smtClean="0"/>
              <a:t>Waves, </a:t>
            </a:r>
            <a:r>
              <a:rPr lang="en-US" sz="1400" dirty="0" smtClean="0"/>
              <a:t>September 2012.  Washington: Economic Research Service, USDA.</a:t>
            </a:r>
            <a:endParaRPr lang="en-US" sz="1400" dirty="0"/>
          </a:p>
        </p:txBody>
      </p:sp>
      <p:sp>
        <p:nvSpPr>
          <p:cNvPr id="7" name="Title 1"/>
          <p:cNvSpPr>
            <a:spLocks noGrp="1"/>
          </p:cNvSpPr>
          <p:nvPr>
            <p:ph type="title"/>
          </p:nvPr>
        </p:nvSpPr>
        <p:spPr>
          <a:xfrm>
            <a:off x="1932" y="731520"/>
            <a:ext cx="9168968" cy="400064"/>
          </a:xfrm>
        </p:spPr>
        <p:txBody>
          <a:bodyPr/>
          <a:lstStyle/>
          <a:p>
            <a:pPr>
              <a:lnSpc>
                <a:spcPct val="80000"/>
              </a:lnSpc>
            </a:pPr>
            <a:r>
              <a:rPr lang="en-US" sz="3200" dirty="0" smtClean="0">
                <a:solidFill>
                  <a:schemeClr val="tx1"/>
                </a:solidFill>
              </a:rPr>
              <a:t>Did we beat Malthus?</a:t>
            </a:r>
            <a:endParaRPr lang="en-US" sz="3200" dirty="0">
              <a:solidFill>
                <a:schemeClr val="tx1"/>
              </a:solidFill>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4916" y="1676400"/>
            <a:ext cx="1558862" cy="213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262" t="9043" r="12293" b="12480"/>
          <a:stretch/>
        </p:blipFill>
        <p:spPr bwMode="auto">
          <a:xfrm>
            <a:off x="807720" y="3048000"/>
            <a:ext cx="1181102" cy="21418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43800" y="1905000"/>
            <a:ext cx="1424420" cy="106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itle 1"/>
          <p:cNvSpPr txBox="1">
            <a:spLocks/>
          </p:cNvSpPr>
          <p:nvPr/>
        </p:nvSpPr>
        <p:spPr bwMode="auto">
          <a:xfrm>
            <a:off x="1932" y="152400"/>
            <a:ext cx="9142068" cy="4762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nSpc>
                <a:spcPct val="80000"/>
              </a:lnSpc>
            </a:pPr>
            <a:r>
              <a:rPr lang="en-US" sz="3600" kern="0" dirty="0" smtClean="0">
                <a:solidFill>
                  <a:srgbClr val="0081E2"/>
                </a:solidFill>
              </a:rPr>
              <a:t>The end of food scarcity?</a:t>
            </a:r>
            <a:endParaRPr lang="en-US" sz="3600" kern="0" dirty="0">
              <a:solidFill>
                <a:srgbClr val="0081E2"/>
              </a:solidFill>
            </a:endParaRPr>
          </a:p>
        </p:txBody>
      </p:sp>
      <p:sp>
        <p:nvSpPr>
          <p:cNvPr id="9" name="Title 1"/>
          <p:cNvSpPr txBox="1">
            <a:spLocks/>
          </p:cNvSpPr>
          <p:nvPr/>
        </p:nvSpPr>
        <p:spPr bwMode="auto">
          <a:xfrm>
            <a:off x="0" y="1143000"/>
            <a:ext cx="2133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j-lt"/>
                <a:ea typeface="+mj-ea"/>
                <a:cs typeface="+mj-cs"/>
              </a:rPr>
              <a:t>From this...</a:t>
            </a:r>
            <a:endParaRPr kumimoji="0" lang="en-US" sz="2400" b="0" i="0" u="none" strike="noStrike" kern="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7391400" y="1295400"/>
            <a:ext cx="2133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j-lt"/>
                <a:ea typeface="+mj-ea"/>
                <a:cs typeface="+mj-cs"/>
              </a:rPr>
              <a:t>To this?</a:t>
            </a:r>
            <a:endParaRPr kumimoji="0" lang="en-US" sz="2400" b="0" i="0" u="none" strike="noStrike" kern="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22442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096000"/>
            <a:ext cx="9144000" cy="738664"/>
          </a:xfrm>
          <a:prstGeom prst="rect">
            <a:avLst/>
          </a:prstGeom>
          <a:solidFill>
            <a:srgbClr val="FFFFFF"/>
          </a:solidFill>
        </p:spPr>
        <p:txBody>
          <a:bodyPr wrap="square">
            <a:spAutoFit/>
          </a:bodyPr>
          <a:lstStyle/>
          <a:p>
            <a:endParaRPr lang="en-US" sz="1400" dirty="0" smtClean="0"/>
          </a:p>
          <a:p>
            <a:endParaRPr lang="en-US" sz="1400" dirty="0" smtClean="0"/>
          </a:p>
          <a:p>
            <a:r>
              <a:rPr lang="en-US" sz="1400" dirty="0" smtClean="0"/>
              <a:t>Source: FAO, </a:t>
            </a:r>
            <a:r>
              <a:rPr lang="en-US" sz="1400" i="1" dirty="0" smtClean="0"/>
              <a:t>The </a:t>
            </a:r>
            <a:r>
              <a:rPr lang="en-US" sz="1400" i="1" dirty="0"/>
              <a:t>State of Food Insecurity in the World </a:t>
            </a:r>
            <a:r>
              <a:rPr lang="en-US" sz="1400" i="1" dirty="0" smtClean="0"/>
              <a:t>2012.  Rome: Food and Agriculture Organization.</a:t>
            </a:r>
            <a:endParaRPr lang="en-US" sz="1400" dirty="0"/>
          </a:p>
        </p:txBody>
      </p:sp>
      <p:sp>
        <p:nvSpPr>
          <p:cNvPr id="2" name="Title 1"/>
          <p:cNvSpPr>
            <a:spLocks noGrp="1"/>
          </p:cNvSpPr>
          <p:nvPr>
            <p:ph type="title"/>
          </p:nvPr>
        </p:nvSpPr>
        <p:spPr>
          <a:xfrm>
            <a:off x="-24968" y="152400"/>
            <a:ext cx="9168968" cy="685800"/>
          </a:xfrm>
        </p:spPr>
        <p:txBody>
          <a:bodyPr/>
          <a:lstStyle/>
          <a:p>
            <a:r>
              <a:rPr lang="en-US" sz="3600" dirty="0" smtClean="0">
                <a:solidFill>
                  <a:srgbClr val="0081E2"/>
                </a:solidFill>
              </a:rPr>
              <a:t>Some regions are </a:t>
            </a:r>
            <a:r>
              <a:rPr lang="en-US" sz="3600" dirty="0">
                <a:solidFill>
                  <a:srgbClr val="0081E2"/>
                </a:solidFill>
              </a:rPr>
              <a:t>still far from </a:t>
            </a:r>
            <a:r>
              <a:rPr lang="en-US" sz="3600" dirty="0" smtClean="0">
                <a:solidFill>
                  <a:srgbClr val="0081E2"/>
                </a:solidFill>
              </a:rPr>
              <a:t>abundance</a:t>
            </a:r>
            <a:endParaRPr lang="en-US" sz="3600" dirty="0">
              <a:solidFill>
                <a:srgbClr val="0081E2"/>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90800" y="1402204"/>
            <a:ext cx="4749928" cy="5105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1371600" y="1066800"/>
            <a:ext cx="6553200" cy="369332"/>
          </a:xfrm>
          <a:prstGeom prst="rect">
            <a:avLst/>
          </a:prstGeom>
        </p:spPr>
        <p:txBody>
          <a:bodyPr wrap="square">
            <a:spAutoFit/>
          </a:bodyPr>
          <a:lstStyle/>
          <a:p>
            <a:pPr algn="r">
              <a:lnSpc>
                <a:spcPct val="90000"/>
              </a:lnSpc>
            </a:pPr>
            <a:r>
              <a:rPr lang="en-US" sz="2000" dirty="0"/>
              <a:t>Food supply and </a:t>
            </a:r>
            <a:r>
              <a:rPr lang="en-US" sz="2000" dirty="0" smtClean="0"/>
              <a:t>real income by region, 1990-2010</a:t>
            </a:r>
            <a:endParaRPr lang="en-US" sz="2000" kern="0" dirty="0">
              <a:solidFill>
                <a:srgbClr val="0081E2"/>
              </a:solidFill>
            </a:endParaRPr>
          </a:p>
        </p:txBody>
      </p:sp>
      <p:sp>
        <p:nvSpPr>
          <p:cNvPr id="3" name="Rectangle 2"/>
          <p:cNvSpPr/>
          <p:nvPr/>
        </p:nvSpPr>
        <p:spPr>
          <a:xfrm>
            <a:off x="152400" y="4267200"/>
            <a:ext cx="2971800" cy="707886"/>
          </a:xfrm>
          <a:prstGeom prst="rect">
            <a:avLst/>
          </a:prstGeom>
        </p:spPr>
        <p:txBody>
          <a:bodyPr wrap="square">
            <a:spAutoFit/>
          </a:bodyPr>
          <a:lstStyle/>
          <a:p>
            <a:r>
              <a:rPr lang="en-US" sz="2000" dirty="0" smtClean="0">
                <a:solidFill>
                  <a:srgbClr val="0081E2"/>
                </a:solidFill>
              </a:rPr>
              <a:t>Africa has the least food, and is the poorest</a:t>
            </a:r>
            <a:endParaRPr lang="en-US" sz="2000" dirty="0"/>
          </a:p>
        </p:txBody>
      </p:sp>
    </p:spTree>
    <p:extLst>
      <p:ext uri="{BB962C8B-B14F-4D97-AF65-F5344CB8AC3E}">
        <p14:creationId xmlns:p14="http://schemas.microsoft.com/office/powerpoint/2010/main" xmlns="" val="42637361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3766" y="921512"/>
            <a:ext cx="8682046" cy="5847994"/>
            <a:chOff x="443057" y="767624"/>
            <a:chExt cx="8682046" cy="5847994"/>
          </a:xfrm>
          <a:solidFill>
            <a:srgbClr val="FFFFFF"/>
          </a:solidFill>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3673" b="14740"/>
            <a:stretch/>
          </p:blipFill>
          <p:spPr bwMode="auto">
            <a:xfrm>
              <a:off x="443057" y="2731505"/>
              <a:ext cx="8130322" cy="3378881"/>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812390" y="6092398"/>
              <a:ext cx="7924800" cy="523220"/>
            </a:xfrm>
            <a:prstGeom prst="rect">
              <a:avLst/>
            </a:prstGeom>
            <a:grpFill/>
          </p:spPr>
          <p:txBody>
            <a:bodyPr wrap="square">
              <a:spAutoFit/>
            </a:bodyPr>
            <a:lstStyle/>
            <a:p>
              <a:r>
                <a:rPr lang="en-US" sz="1400" dirty="0" smtClean="0">
                  <a:latin typeface="+mn-lt"/>
                  <a:cs typeface="Rod" pitchFamily="49" charset="-79"/>
                </a:rPr>
                <a:t>Source: CG </a:t>
              </a:r>
              <a:r>
                <a:rPr lang="en-US" sz="1400" dirty="0" err="1" smtClean="0">
                  <a:latin typeface="+mn-lt"/>
                  <a:cs typeface="Rod" pitchFamily="49" charset="-79"/>
                </a:rPr>
                <a:t>Victora</a:t>
              </a:r>
              <a:r>
                <a:rPr lang="en-US" sz="1400" dirty="0" smtClean="0">
                  <a:latin typeface="+mn-lt"/>
                  <a:cs typeface="Rod" pitchFamily="49" charset="-79"/>
                </a:rPr>
                <a:t>, M de </a:t>
              </a:r>
              <a:r>
                <a:rPr lang="en-US" sz="1400" dirty="0" err="1" smtClean="0">
                  <a:latin typeface="+mn-lt"/>
                  <a:cs typeface="Rod" pitchFamily="49" charset="-79"/>
                </a:rPr>
                <a:t>Onis</a:t>
              </a:r>
              <a:r>
                <a:rPr lang="en-US" sz="1400" dirty="0" smtClean="0">
                  <a:latin typeface="+mn-lt"/>
                  <a:cs typeface="Rod" pitchFamily="49" charset="-79"/>
                </a:rPr>
                <a:t>, PC </a:t>
              </a:r>
              <a:r>
                <a:rPr lang="en-US" sz="1400" dirty="0" err="1" smtClean="0">
                  <a:latin typeface="+mn-lt"/>
                  <a:cs typeface="Rod" pitchFamily="49" charset="-79"/>
                </a:rPr>
                <a:t>Hallal</a:t>
              </a:r>
              <a:r>
                <a:rPr lang="en-US" sz="1400" dirty="0" smtClean="0">
                  <a:latin typeface="+mn-lt"/>
                  <a:cs typeface="Rod" pitchFamily="49" charset="-79"/>
                </a:rPr>
                <a:t>, M </a:t>
              </a:r>
              <a:r>
                <a:rPr lang="en-US" sz="1400" dirty="0" err="1" smtClean="0">
                  <a:latin typeface="+mn-lt"/>
                  <a:cs typeface="Rod" pitchFamily="49" charset="-79"/>
                </a:rPr>
                <a:t>Blössner</a:t>
              </a:r>
              <a:r>
                <a:rPr lang="en-US" sz="1400" dirty="0" smtClean="0">
                  <a:latin typeface="+mn-lt"/>
                  <a:cs typeface="Rod" pitchFamily="49" charset="-79"/>
                </a:rPr>
                <a:t> and R </a:t>
              </a:r>
              <a:r>
                <a:rPr lang="en-US" sz="1400" dirty="0" err="1" smtClean="0">
                  <a:latin typeface="+mn-lt"/>
                  <a:cs typeface="Rod" pitchFamily="49" charset="-79"/>
                </a:rPr>
                <a:t>Shrimpton</a:t>
              </a:r>
              <a:r>
                <a:rPr lang="en-US" sz="1400" dirty="0" smtClean="0">
                  <a:latin typeface="+mn-lt"/>
                  <a:cs typeface="Rod" pitchFamily="49" charset="-79"/>
                </a:rPr>
                <a:t>, “Worldwide timing of growth faltering: revisiting implications for interventions.” Pediatrics, 125(3, Mar. 2010):e473-80.</a:t>
              </a:r>
              <a:endParaRPr lang="en-US" sz="1400" dirty="0">
                <a:latin typeface="+mn-lt"/>
                <a:cs typeface="Rod" pitchFamily="49" charset="-79"/>
              </a:endParaRPr>
            </a:p>
          </p:txBody>
        </p:sp>
        <p:grpSp>
          <p:nvGrpSpPr>
            <p:cNvPr id="3" name="Group 2"/>
            <p:cNvGrpSpPr/>
            <p:nvPr/>
          </p:nvGrpSpPr>
          <p:grpSpPr>
            <a:xfrm>
              <a:off x="726976" y="1041833"/>
              <a:ext cx="533400" cy="1574157"/>
              <a:chOff x="1151165" y="706789"/>
              <a:chExt cx="533400" cy="1409858"/>
            </a:xfrm>
            <a:grpFill/>
          </p:grpSpPr>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7842" t="4166" r="27041" b="86459"/>
              <a:stretch/>
            </p:blipFill>
            <p:spPr bwMode="auto">
              <a:xfrm>
                <a:off x="1192213" y="706789"/>
                <a:ext cx="416151" cy="514353"/>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2068" r="26905" b="69035"/>
              <a:stretch/>
            </p:blipFill>
            <p:spPr bwMode="auto">
              <a:xfrm>
                <a:off x="1192212" y="1190949"/>
                <a:ext cx="492352" cy="239897"/>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82248" t="14092" r="11195" b="82386"/>
              <a:stretch/>
            </p:blipFill>
            <p:spPr bwMode="auto">
              <a:xfrm>
                <a:off x="1151165" y="1618631"/>
                <a:ext cx="533399" cy="193216"/>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2068" t="34074" r="26906" b="29255"/>
              <a:stretch/>
            </p:blipFill>
            <p:spPr bwMode="auto">
              <a:xfrm>
                <a:off x="1192213" y="1832560"/>
                <a:ext cx="492352" cy="284087"/>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7842" t="13689" r="26256" b="81469"/>
              <a:stretch/>
            </p:blipFill>
            <p:spPr bwMode="auto">
              <a:xfrm>
                <a:off x="1204534" y="1393819"/>
                <a:ext cx="480030" cy="265627"/>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4" name="TextBox 3"/>
            <p:cNvSpPr txBox="1"/>
            <p:nvPr/>
          </p:nvSpPr>
          <p:spPr>
            <a:xfrm>
              <a:off x="1260374" y="1058820"/>
              <a:ext cx="7864729" cy="1514261"/>
            </a:xfrm>
            <a:prstGeom prst="rect">
              <a:avLst/>
            </a:prstGeom>
            <a:grpFill/>
          </p:spPr>
          <p:txBody>
            <a:bodyPr wrap="square" rtlCol="0">
              <a:spAutoFit/>
            </a:bodyPr>
            <a:lstStyle/>
            <a:p>
              <a:pPr>
                <a:lnSpc>
                  <a:spcPct val="110000"/>
                </a:lnSpc>
              </a:pPr>
              <a:r>
                <a:rPr lang="en-US" sz="1400" dirty="0" smtClean="0">
                  <a:latin typeface="+mn-lt"/>
                </a:rPr>
                <a:t>EURO: Armenia, </a:t>
              </a:r>
              <a:r>
                <a:rPr lang="en-US" sz="1400" dirty="0" err="1" smtClean="0">
                  <a:latin typeface="+mn-lt"/>
                </a:rPr>
                <a:t>Kazkhst</a:t>
              </a:r>
              <a:r>
                <a:rPr lang="en-US" sz="1400" dirty="0" smtClean="0">
                  <a:latin typeface="+mn-lt"/>
                </a:rPr>
                <a:t>., </a:t>
              </a:r>
              <a:r>
                <a:rPr lang="en-US" sz="1400" dirty="0" err="1" smtClean="0">
                  <a:latin typeface="+mn-lt"/>
                </a:rPr>
                <a:t>Kyrgyst</a:t>
              </a:r>
              <a:r>
                <a:rPr lang="en-US" sz="1400" dirty="0" smtClean="0">
                  <a:latin typeface="+mn-lt"/>
                </a:rPr>
                <a:t>., Moldova, Mongolia, Montenegro, Turkey (1997-2005)</a:t>
              </a:r>
            </a:p>
            <a:p>
              <a:pPr>
                <a:lnSpc>
                  <a:spcPct val="110000"/>
                </a:lnSpc>
              </a:pPr>
              <a:r>
                <a:rPr lang="en-US" sz="1400" dirty="0" smtClean="0">
                  <a:latin typeface="+mn-lt"/>
                </a:rPr>
                <a:t>EMRO:  Egypt, Jordan, Morocco, Yemen (1997-2007)</a:t>
              </a:r>
            </a:p>
            <a:p>
              <a:pPr>
                <a:lnSpc>
                  <a:spcPct val="110000"/>
                </a:lnSpc>
              </a:pPr>
              <a:r>
                <a:rPr lang="en-US" sz="1400" dirty="0" smtClean="0">
                  <a:latin typeface="+mn-lt"/>
                </a:rPr>
                <a:t>PAHO: </a:t>
              </a:r>
              <a:r>
                <a:rPr lang="en-US" sz="1400" dirty="0" err="1" smtClean="0">
                  <a:latin typeface="+mn-lt"/>
                </a:rPr>
                <a:t>Boliv</a:t>
              </a:r>
              <a:r>
                <a:rPr lang="en-US" sz="1400" dirty="0" smtClean="0">
                  <a:latin typeface="+mn-lt"/>
                </a:rPr>
                <a:t>., Brazil, </a:t>
              </a:r>
              <a:r>
                <a:rPr lang="en-US" sz="1400" dirty="0" err="1" smtClean="0">
                  <a:latin typeface="+mn-lt"/>
                </a:rPr>
                <a:t>Colomb</a:t>
              </a:r>
              <a:r>
                <a:rPr lang="en-US" sz="1400" dirty="0" smtClean="0">
                  <a:latin typeface="+mn-lt"/>
                </a:rPr>
                <a:t>., </a:t>
              </a:r>
              <a:r>
                <a:rPr lang="en-US" sz="1400" dirty="0" err="1" smtClean="0">
                  <a:latin typeface="+mn-lt"/>
                </a:rPr>
                <a:t>Dom.Rep</a:t>
              </a:r>
              <a:r>
                <a:rPr lang="en-US" sz="1400" dirty="0" smtClean="0">
                  <a:latin typeface="+mn-lt"/>
                </a:rPr>
                <a:t>., </a:t>
              </a:r>
              <a:r>
                <a:rPr lang="en-US" sz="1400" dirty="0" err="1" smtClean="0">
                  <a:latin typeface="+mn-lt"/>
                </a:rPr>
                <a:t>Guatem</a:t>
              </a:r>
              <a:r>
                <a:rPr lang="en-US" sz="1400" dirty="0" smtClean="0">
                  <a:latin typeface="+mn-lt"/>
                </a:rPr>
                <a:t>., Haiti, </a:t>
              </a:r>
              <a:r>
                <a:rPr lang="en-US" sz="1400" dirty="0" err="1" smtClean="0">
                  <a:latin typeface="+mn-lt"/>
                </a:rPr>
                <a:t>Hondur</a:t>
              </a:r>
              <a:r>
                <a:rPr lang="en-US" sz="1400" dirty="0" smtClean="0">
                  <a:latin typeface="+mn-lt"/>
                </a:rPr>
                <a:t>., </a:t>
              </a:r>
              <a:r>
                <a:rPr lang="en-US" sz="1400" dirty="0" err="1" smtClean="0">
                  <a:latin typeface="+mn-lt"/>
                </a:rPr>
                <a:t>Nicarag</a:t>
              </a:r>
              <a:r>
                <a:rPr lang="en-US" sz="1400" dirty="0" smtClean="0">
                  <a:latin typeface="+mn-lt"/>
                </a:rPr>
                <a:t>., Peru (1999-2006)</a:t>
              </a:r>
            </a:p>
            <a:p>
              <a:pPr>
                <a:lnSpc>
                  <a:spcPct val="110000"/>
                </a:lnSpc>
              </a:pPr>
              <a:r>
                <a:rPr lang="en-US" sz="1400" dirty="0" smtClean="0">
                  <a:latin typeface="+mn-lt"/>
                </a:rPr>
                <a:t>WPRO: Cambodia, Mongolia (2005)</a:t>
              </a:r>
            </a:p>
            <a:p>
              <a:pPr>
                <a:lnSpc>
                  <a:spcPct val="110000"/>
                </a:lnSpc>
              </a:pPr>
              <a:r>
                <a:rPr lang="en-US" sz="1400" dirty="0" smtClean="0">
                  <a:latin typeface="+mn-lt"/>
                </a:rPr>
                <a:t>AFRO:  Thirty countries (1994-2006)  </a:t>
              </a:r>
            </a:p>
            <a:p>
              <a:pPr>
                <a:lnSpc>
                  <a:spcPct val="110000"/>
                </a:lnSpc>
              </a:pPr>
              <a:r>
                <a:rPr lang="en-US" sz="1400" dirty="0" smtClean="0">
                  <a:latin typeface="+mn-lt"/>
                </a:rPr>
                <a:t>SEARO: Bangladesh, India, Nepal (2004-2006)</a:t>
              </a:r>
              <a:endParaRPr lang="en-US" sz="1400" dirty="0">
                <a:latin typeface="+mn-lt"/>
              </a:endParaRPr>
            </a:p>
          </p:txBody>
        </p:sp>
        <p:sp>
          <p:nvSpPr>
            <p:cNvPr id="16" name="Rounded Rectangle 15"/>
            <p:cNvSpPr/>
            <p:nvPr/>
          </p:nvSpPr>
          <p:spPr>
            <a:xfrm>
              <a:off x="1697052" y="2731505"/>
              <a:ext cx="2480417" cy="3095835"/>
            </a:xfrm>
            <a:prstGeom prst="roundRect">
              <a:avLst/>
            </a:prstGeom>
            <a:noFill/>
            <a:ln w="38100">
              <a:solidFill>
                <a:srgbClr val="0081E2">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9600" y="767624"/>
              <a:ext cx="8255239" cy="338554"/>
            </a:xfrm>
            <a:prstGeom prst="rect">
              <a:avLst/>
            </a:prstGeom>
            <a:grpFill/>
          </p:spPr>
          <p:txBody>
            <a:bodyPr wrap="square">
              <a:spAutoFit/>
            </a:bodyPr>
            <a:lstStyle/>
            <a:p>
              <a:r>
                <a:rPr lang="en-US" sz="1600" b="1" dirty="0" smtClean="0">
                  <a:latin typeface="Arial" pitchFamily="34" charset="0"/>
                  <a:cs typeface="Arial" pitchFamily="34" charset="0"/>
                </a:rPr>
                <a:t>Mean height-for-age z scores relative to WHO standards, by region (1-59 months)</a:t>
              </a:r>
              <a:endParaRPr lang="en-US" sz="1600" b="1" dirty="0">
                <a:latin typeface="Arial" pitchFamily="34" charset="0"/>
                <a:cs typeface="Arial" pitchFamily="34" charset="0"/>
              </a:endParaRPr>
            </a:p>
          </p:txBody>
        </p:sp>
        <p:sp>
          <p:nvSpPr>
            <p:cNvPr id="17" name="TextBox 16"/>
            <p:cNvSpPr txBox="1"/>
            <p:nvPr/>
          </p:nvSpPr>
          <p:spPr>
            <a:xfrm>
              <a:off x="3209691" y="2589312"/>
              <a:ext cx="4332328" cy="535531"/>
            </a:xfrm>
            <a:prstGeom prst="rect">
              <a:avLst/>
            </a:prstGeom>
            <a:solidFill>
              <a:srgbClr val="FFFFFF"/>
            </a:solidFill>
          </p:spPr>
          <p:txBody>
            <a:bodyPr wrap="square" rtlCol="0">
              <a:spAutoFit/>
            </a:bodyPr>
            <a:lstStyle/>
            <a:p>
              <a:pPr>
                <a:lnSpc>
                  <a:spcPct val="80000"/>
                </a:lnSpc>
              </a:pPr>
              <a:r>
                <a:rPr lang="en-US" dirty="0" smtClean="0">
                  <a:solidFill>
                    <a:srgbClr val="0070C0"/>
                  </a:solidFill>
                  <a:latin typeface="+mn-lt"/>
                </a:rPr>
                <a:t>Much of the lifelong burden of undernutrition is experienced in infancy</a:t>
              </a:r>
              <a:endParaRPr lang="en-US" dirty="0" smtClean="0">
                <a:solidFill>
                  <a:srgbClr val="0070C0"/>
                </a:solidFill>
                <a:latin typeface="+mn-lt"/>
              </a:endParaRPr>
            </a:p>
          </p:txBody>
        </p:sp>
      </p:grpSp>
      <p:sp>
        <p:nvSpPr>
          <p:cNvPr id="14" name="Rectangle 2"/>
          <p:cNvSpPr txBox="1">
            <a:spLocks noChangeArrowheads="1"/>
          </p:cNvSpPr>
          <p:nvPr/>
        </p:nvSpPr>
        <p:spPr>
          <a:xfrm>
            <a:off x="0" y="228600"/>
            <a:ext cx="9144000" cy="533400"/>
          </a:xfrm>
          <a:prstGeom prst="rect">
            <a:avLst/>
          </a:prstGeom>
          <a:solidFill>
            <a:srgbClr val="FFFFFF"/>
          </a:solidFill>
        </p:spPr>
        <p:txBody>
          <a:bodyPr/>
          <a:lstStyle/>
          <a:p>
            <a:pPr lvl="0" algn="ctr">
              <a:lnSpc>
                <a:spcPct val="80000"/>
              </a:lnSpc>
            </a:pPr>
            <a:r>
              <a:rPr lang="en-US" sz="3600" kern="0" dirty="0" smtClean="0">
                <a:solidFill>
                  <a:srgbClr val="0081E2"/>
                </a:solidFill>
                <a:latin typeface="+mj-lt"/>
                <a:ea typeface="+mj-ea"/>
                <a:cs typeface="+mj-cs"/>
              </a:rPr>
              <a:t>Today’s </a:t>
            </a:r>
            <a:r>
              <a:rPr lang="en-US" sz="3600" kern="0" dirty="0" smtClean="0">
                <a:solidFill>
                  <a:srgbClr val="0081E2"/>
                </a:solidFill>
                <a:latin typeface="+mj-lt"/>
                <a:ea typeface="+mj-ea"/>
                <a:cs typeface="+mj-cs"/>
              </a:rPr>
              <a:t>malnutrition may last forever</a:t>
            </a:r>
            <a:endParaRPr lang="en-US" sz="3600" kern="0" noProof="0" dirty="0" smtClean="0">
              <a:solidFill>
                <a:srgbClr val="0081E2"/>
              </a:solidFill>
              <a:latin typeface="+mj-lt"/>
              <a:ea typeface="+mj-ea"/>
              <a:cs typeface="+mj-cs"/>
            </a:endParaRPr>
          </a:p>
        </p:txBody>
      </p:sp>
    </p:spTree>
    <p:extLst>
      <p:ext uri="{BB962C8B-B14F-4D97-AF65-F5344CB8AC3E}">
        <p14:creationId xmlns:p14="http://schemas.microsoft.com/office/powerpoint/2010/main" xmlns="" val="2948124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2914"/>
          </a:xfrm>
        </p:spPr>
        <p:txBody>
          <a:bodyPr/>
          <a:lstStyle/>
          <a:p>
            <a:pPr lvl="0"/>
            <a:r>
              <a:rPr lang="en-US" sz="3600" dirty="0" smtClean="0">
                <a:solidFill>
                  <a:srgbClr val="0081E2"/>
                </a:solidFill>
              </a:rPr>
              <a:t>Higher-income countries grow taller children</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862914"/>
            <a:ext cx="8168640" cy="5943600"/>
          </a:xfrm>
          <a:prstGeom prst="rect">
            <a:avLst/>
          </a:prstGeom>
          <a:noFill/>
        </p:spPr>
      </p:pic>
      <p:sp>
        <p:nvSpPr>
          <p:cNvPr id="6" name="TextBox 7"/>
          <p:cNvSpPr txBox="1">
            <a:spLocks noChangeArrowheads="1"/>
          </p:cNvSpPr>
          <p:nvPr/>
        </p:nvSpPr>
        <p:spPr bwMode="auto">
          <a:xfrm>
            <a:off x="204916" y="6172200"/>
            <a:ext cx="8763000" cy="738664"/>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W.A. Masters, 2013. “Child </a:t>
            </a:r>
            <a:r>
              <a:rPr lang="en-US" sz="1400" dirty="0"/>
              <a:t>Nutrition and Economic </a:t>
            </a:r>
            <a:r>
              <a:rPr lang="en-US" sz="1400" dirty="0" smtClean="0"/>
              <a:t>Development”, </a:t>
            </a:r>
            <a:r>
              <a:rPr lang="en-US" sz="1400" i="1" dirty="0" smtClean="0"/>
              <a:t>Nutrition </a:t>
            </a:r>
            <a:r>
              <a:rPr lang="en-US" sz="1400" i="1" dirty="0"/>
              <a:t>in Pediatrics</a:t>
            </a:r>
            <a:r>
              <a:rPr lang="en-US" sz="1400" dirty="0"/>
              <a:t>, </a:t>
            </a:r>
            <a:r>
              <a:rPr lang="en-US" sz="1400" dirty="0" smtClean="0"/>
              <a:t>5</a:t>
            </a:r>
            <a:r>
              <a:rPr lang="en-US" sz="1400" baseline="30000" dirty="0" smtClean="0"/>
              <a:t>th</a:t>
            </a:r>
            <a:r>
              <a:rPr lang="en-US" sz="1400" dirty="0" smtClean="0"/>
              <a:t> </a:t>
            </a:r>
            <a:r>
              <a:rPr lang="en-US" sz="1400" dirty="0"/>
              <a:t>ed. </a:t>
            </a:r>
            <a:r>
              <a:rPr lang="en-US" sz="1400" dirty="0" smtClean="0"/>
              <a:t>(chapter 44), </a:t>
            </a:r>
            <a:r>
              <a:rPr lang="en-US" sz="1400" dirty="0"/>
              <a:t>e</a:t>
            </a:r>
            <a:r>
              <a:rPr lang="en-US" sz="1400" dirty="0" smtClean="0"/>
              <a:t>dited </a:t>
            </a:r>
            <a:r>
              <a:rPr lang="en-US" sz="1400" dirty="0"/>
              <a:t>by C.P. Duggan, J.B. Watkins, B. </a:t>
            </a:r>
            <a:r>
              <a:rPr lang="en-US" sz="1400" dirty="0" err="1"/>
              <a:t>Koletzko</a:t>
            </a:r>
            <a:r>
              <a:rPr lang="en-US" sz="1400" dirty="0"/>
              <a:t> and W.A. </a:t>
            </a:r>
            <a:r>
              <a:rPr lang="en-US" sz="1400" dirty="0" err="1" smtClean="0"/>
              <a:t>Walke</a:t>
            </a:r>
            <a:r>
              <a:rPr lang="en-US" sz="1400" dirty="0" smtClean="0"/>
              <a:t>, </a:t>
            </a:r>
            <a:r>
              <a:rPr lang="en-US" sz="1400" dirty="0"/>
              <a:t>Shelton, CT: </a:t>
            </a:r>
            <a:r>
              <a:rPr lang="en-US" sz="1400" dirty="0" smtClean="0"/>
              <a:t>PMPH-USA.</a:t>
            </a:r>
          </a:p>
          <a:p>
            <a:endParaRPr lang="en-US" sz="1400" dirty="0"/>
          </a:p>
        </p:txBody>
      </p:sp>
      <p:sp>
        <p:nvSpPr>
          <p:cNvPr id="7" name="Title 1"/>
          <p:cNvSpPr txBox="1">
            <a:spLocks/>
          </p:cNvSpPr>
          <p:nvPr/>
        </p:nvSpPr>
        <p:spPr bwMode="auto">
          <a:xfrm>
            <a:off x="1330410" y="2180967"/>
            <a:ext cx="2098590" cy="208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2000" kern="0" dirty="0" smtClean="0">
                <a:solidFill>
                  <a:srgbClr val="0081E2"/>
                </a:solidFill>
              </a:rPr>
              <a:t>…and at each income level,  children are slightly </a:t>
            </a:r>
          </a:p>
          <a:p>
            <a:pPr algn="l">
              <a:lnSpc>
                <a:spcPct val="80000"/>
              </a:lnSpc>
            </a:pPr>
            <a:r>
              <a:rPr lang="en-US" sz="2000" kern="0" dirty="0" smtClean="0">
                <a:solidFill>
                  <a:srgbClr val="0081E2"/>
                </a:solidFill>
              </a:rPr>
              <a:t>taller </a:t>
            </a:r>
          </a:p>
          <a:p>
            <a:pPr algn="l">
              <a:lnSpc>
                <a:spcPct val="80000"/>
              </a:lnSpc>
            </a:pPr>
            <a:r>
              <a:rPr lang="en-US" sz="2000" kern="0" dirty="0" smtClean="0">
                <a:solidFill>
                  <a:srgbClr val="0081E2"/>
                </a:solidFill>
              </a:rPr>
              <a:t>now</a:t>
            </a:r>
          </a:p>
        </p:txBody>
      </p:sp>
      <p:cxnSp>
        <p:nvCxnSpPr>
          <p:cNvPr id="9" name="Straight Arrow Connector 8"/>
          <p:cNvCxnSpPr/>
          <p:nvPr/>
        </p:nvCxnSpPr>
        <p:spPr>
          <a:xfrm flipV="1">
            <a:off x="2057400" y="4267200"/>
            <a:ext cx="0" cy="381000"/>
          </a:xfrm>
          <a:prstGeom prst="straightConnector1">
            <a:avLst/>
          </a:prstGeom>
          <a:ln w="38100">
            <a:solidFill>
              <a:srgbClr val="0081E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338068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FriedmanTemplate_LogoPlainWhi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FriedmanTemplate_LogoPlainWhite</Template>
  <TotalTime>9074</TotalTime>
  <Words>2547</Words>
  <Application>Microsoft Office PowerPoint</Application>
  <PresentationFormat>On-screen Show (4:3)</PresentationFormat>
  <Paragraphs>243</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FriedmanTemplate_LogoPlainWhite</vt:lpstr>
      <vt:lpstr>The Changing Face  of Global Malnutrition</vt:lpstr>
      <vt:lpstr>What’s behind these headlines?</vt:lpstr>
      <vt:lpstr>The Changing Face of Global Malnutrition</vt:lpstr>
      <vt:lpstr>Undernutrition has long been the world’s leading cause of disease and disability</vt:lpstr>
      <vt:lpstr>Globally, we are now Goldilocks,  with too much and too little,  looking for just-right nutrition </vt:lpstr>
      <vt:lpstr>Did we beat Malthus?</vt:lpstr>
      <vt:lpstr>Some regions are still far from abundance</vt:lpstr>
      <vt:lpstr>Slide 8</vt:lpstr>
      <vt:lpstr>Higher-income countries grow taller children</vt:lpstr>
      <vt:lpstr>…and have more overweight children too</vt:lpstr>
      <vt:lpstr>Overall, malnutrition is a disease of poverty</vt:lpstr>
      <vt:lpstr>Higher income changes  diet quality as well as quantity</vt:lpstr>
      <vt:lpstr>Slide 13</vt:lpstr>
      <vt:lpstr>Slide 14</vt:lpstr>
      <vt:lpstr>Slide 15</vt:lpstr>
      <vt:lpstr>Slide 16</vt:lpstr>
      <vt:lpstr>Slide 17</vt:lpstr>
      <vt:lpstr>Slide 18</vt:lpstr>
      <vt:lpstr>Slide 19</vt:lpstr>
      <vt:lpstr>Slide 20</vt:lpstr>
      <vt:lpstr>Africa’s impoverishment is relatively recent and may already be ending</vt:lpstr>
      <vt:lpstr>Despite the recent turnaround,  Africa is the last frontier of ultra poverty (&lt;$0.625/day)</vt:lpstr>
      <vt:lpstr>Africa now has 1/8th of the world’s people, but 2/3rds of the ultra-poor</vt:lpstr>
      <vt:lpstr>Slide 24</vt:lpstr>
      <vt:lpstr>Slide 25</vt:lpstr>
      <vt:lpstr>The rural population stops growing  and farm sizes can rise when  urbanization employs all new workers</vt:lpstr>
      <vt:lpstr>Africa’s continued rising rural population is in sharp contrast to the rest of the world</vt:lpstr>
      <vt:lpstr>Africa’s burst of rural population growth drove a sharp fall in land per farmer</vt:lpstr>
      <vt:lpstr>Slide 29</vt:lpstr>
      <vt:lpstr>So the new face of global malnutrition is diverse and rapidly changing</vt:lpstr>
      <vt:lpstr>Slide 31</vt:lpstr>
      <vt:lpstr>Slide 32</vt:lpstr>
      <vt:lpstr>Later in life, obesity rates are rising everywhere</vt:lpstr>
      <vt:lpstr>Did we beat Malthus?</vt:lpstr>
      <vt:lpstr>U.S. aid for agriculture has just begun to recover after being sharply cut in 1980-99</vt:lpstr>
      <vt:lpstr>Global aid trends have been similar  to the U.S. trends, magnified times four </vt:lpstr>
      <vt:lpstr>The wake-up of external aid for agriculture has been led by the Gates Foundation</vt:lpstr>
      <vt:lpstr>Many African governments are now focusing more on agriculture</vt:lpstr>
      <vt:lpstr>Slide 39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Long-Term Trends  in Food Security: Africa’s Coming Turnaround</dc:title>
  <dc:creator>Will Masters</dc:creator>
  <cp:lastModifiedBy>William A Masters</cp:lastModifiedBy>
  <cp:revision>340</cp:revision>
  <cp:lastPrinted>2011-10-25T13:30:03Z</cp:lastPrinted>
  <dcterms:created xsi:type="dcterms:W3CDTF">2010-11-02T01:33:42Z</dcterms:created>
  <dcterms:modified xsi:type="dcterms:W3CDTF">2013-08-03T01:20:34Z</dcterms:modified>
</cp:coreProperties>
</file>