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98" r:id="rId3"/>
    <p:sldId id="368" r:id="rId4"/>
    <p:sldId id="369" r:id="rId5"/>
    <p:sldId id="370" r:id="rId6"/>
    <p:sldId id="371" r:id="rId7"/>
    <p:sldId id="356" r:id="rId8"/>
    <p:sldId id="359" r:id="rId9"/>
    <p:sldId id="355" r:id="rId10"/>
    <p:sldId id="378" r:id="rId11"/>
    <p:sldId id="379" r:id="rId12"/>
    <p:sldId id="357" r:id="rId13"/>
    <p:sldId id="358" r:id="rId14"/>
    <p:sldId id="382" r:id="rId15"/>
    <p:sldId id="393" r:id="rId16"/>
    <p:sldId id="394" r:id="rId17"/>
    <p:sldId id="395" r:id="rId18"/>
    <p:sldId id="383" r:id="rId19"/>
    <p:sldId id="384" r:id="rId20"/>
    <p:sldId id="385" r:id="rId21"/>
    <p:sldId id="347" r:id="rId22"/>
    <p:sldId id="363" r:id="rId23"/>
    <p:sldId id="364" r:id="rId24"/>
    <p:sldId id="386" r:id="rId25"/>
    <p:sldId id="387" r:id="rId26"/>
    <p:sldId id="388" r:id="rId27"/>
    <p:sldId id="389" r:id="rId28"/>
    <p:sldId id="390" r:id="rId29"/>
    <p:sldId id="341" r:id="rId30"/>
    <p:sldId id="399" r:id="rId31"/>
    <p:sldId id="400" r:id="rId32"/>
    <p:sldId id="401" r:id="rId33"/>
    <p:sldId id="402" r:id="rId34"/>
  </p:sldIdLst>
  <p:sldSz cx="9144000" cy="6858000" type="screen4x3"/>
  <p:notesSz cx="7010400" cy="92964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1E2"/>
    <a:srgbClr val="CC9B00"/>
    <a:srgbClr val="FFC000"/>
    <a:srgbClr val="FFFFFF"/>
    <a:srgbClr val="006600"/>
    <a:srgbClr val="659A2A"/>
    <a:srgbClr val="0066CC"/>
    <a:srgbClr val="E6AF00"/>
    <a:srgbClr val="0099CC"/>
    <a:srgbClr val="DA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4" autoAdjust="0"/>
    <p:restoredTop sz="96447" autoAdjust="0"/>
  </p:normalViewPr>
  <p:slideViewPr>
    <p:cSldViewPr>
      <p:cViewPr>
        <p:scale>
          <a:sx n="90" d="100"/>
          <a:sy n="90" d="100"/>
        </p:scale>
        <p:origin x="-2154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662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ll\WAM-Active\Lectures\COSBAE-CWAE\UNPP_DepRati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ill\WAM-Active\Lectures\COSBAE-CWAE\UNUP_RuralUrbanPop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ill\WAM-Active\Lectures\DataSources\UNPP-WUP2011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ill\WAM-Active\Lectures\DataSources\UNPP-WUP2011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ill\WAM-Active\Lectures\DataSources\UNPP-WUP2011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ill\WAM-Active\Lectures\DataSources\UNPP-WUP2011.xls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ill\WAM-Active\Lectures\NewFaceOfMalnutrition\data\CerealYields_USDA-PSD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[UNPP_DepRatio.xlsx]chart!$G$18</c:f>
              <c:strCache>
                <c:ptCount val="1"/>
                <c:pt idx="0">
                  <c:v>World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</c:spPr>
          </c:marker>
          <c:cat>
            <c:strRef>
              <c:f>[UNPP_DepRatio.xlsx]chart!$H$17:$AB$17</c:f>
              <c:strCach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strCache>
            </c:strRef>
          </c:cat>
          <c:val>
            <c:numRef>
              <c:f>[UNPP_DepRatio.xlsx]chart!$H$18:$AB$18</c:f>
              <c:numCache>
                <c:formatCode>##0.0;\-##0.0;0</c:formatCode>
                <c:ptCount val="21"/>
                <c:pt idx="0">
                  <c:v>65.212000000000003</c:v>
                </c:pt>
                <c:pt idx="1">
                  <c:v>68.831000000000003</c:v>
                </c:pt>
                <c:pt idx="2">
                  <c:v>73.015000000000001</c:v>
                </c:pt>
                <c:pt idx="3">
                  <c:v>75.224000000000004</c:v>
                </c:pt>
                <c:pt idx="4">
                  <c:v>74.828999999999979</c:v>
                </c:pt>
                <c:pt idx="5">
                  <c:v>73.616</c:v>
                </c:pt>
                <c:pt idx="6">
                  <c:v>70.269000000000005</c:v>
                </c:pt>
                <c:pt idx="7">
                  <c:v>66.149000000000001</c:v>
                </c:pt>
                <c:pt idx="8">
                  <c:v>63.77</c:v>
                </c:pt>
                <c:pt idx="9">
                  <c:v>62.161000000000001</c:v>
                </c:pt>
                <c:pt idx="10">
                  <c:v>58.957999999999998</c:v>
                </c:pt>
                <c:pt idx="11">
                  <c:v>55.031000000000006</c:v>
                </c:pt>
                <c:pt idx="12">
                  <c:v>52.4</c:v>
                </c:pt>
                <c:pt idx="13">
                  <c:v>51.617000000000004</c:v>
                </c:pt>
                <c:pt idx="14">
                  <c:v>52.163000000000011</c:v>
                </c:pt>
                <c:pt idx="15">
                  <c:v>52.478000000000002</c:v>
                </c:pt>
                <c:pt idx="16">
                  <c:v>53.022000000000013</c:v>
                </c:pt>
                <c:pt idx="17">
                  <c:v>54.178000000000011</c:v>
                </c:pt>
                <c:pt idx="18">
                  <c:v>55.493000000000002</c:v>
                </c:pt>
                <c:pt idx="19">
                  <c:v>56.489000000000004</c:v>
                </c:pt>
                <c:pt idx="20">
                  <c:v>58.058</c:v>
                </c:pt>
              </c:numCache>
            </c:numRef>
          </c:val>
        </c:ser>
        <c:ser>
          <c:idx val="1"/>
          <c:order val="1"/>
          <c:tx>
            <c:strRef>
              <c:f>[UNPP_DepRatio.xlsx]chart!$G$19</c:f>
              <c:strCache>
                <c:ptCount val="1"/>
                <c:pt idx="0">
                  <c:v>SSAfrica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strRef>
              <c:f>[UNPP_DepRatio.xlsx]chart!$H$17:$AB$17</c:f>
              <c:strCach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strCache>
            </c:strRef>
          </c:cat>
          <c:val>
            <c:numRef>
              <c:f>[UNPP_DepRatio.xlsx]chart!$H$19:$AB$19</c:f>
              <c:numCache>
                <c:formatCode>##0.0;\-##0.0;0</c:formatCode>
                <c:ptCount val="21"/>
                <c:pt idx="0">
                  <c:v>82.113</c:v>
                </c:pt>
                <c:pt idx="1">
                  <c:v>83.403000000000006</c:v>
                </c:pt>
                <c:pt idx="2">
                  <c:v>85.132999999999981</c:v>
                </c:pt>
                <c:pt idx="3">
                  <c:v>87.417000000000058</c:v>
                </c:pt>
                <c:pt idx="4">
                  <c:v>89.372999999999948</c:v>
                </c:pt>
                <c:pt idx="5">
                  <c:v>91.323999999999998</c:v>
                </c:pt>
                <c:pt idx="6">
                  <c:v>92.721000000000004</c:v>
                </c:pt>
                <c:pt idx="7">
                  <c:v>93.537000000000006</c:v>
                </c:pt>
                <c:pt idx="8">
                  <c:v>93.043999999999997</c:v>
                </c:pt>
                <c:pt idx="9">
                  <c:v>90.596000000000004</c:v>
                </c:pt>
                <c:pt idx="10">
                  <c:v>88.323999999999998</c:v>
                </c:pt>
                <c:pt idx="11">
                  <c:v>86.150999999999982</c:v>
                </c:pt>
                <c:pt idx="12">
                  <c:v>83.85</c:v>
                </c:pt>
                <c:pt idx="13">
                  <c:v>81.217000000000027</c:v>
                </c:pt>
                <c:pt idx="14">
                  <c:v>77.989999999999995</c:v>
                </c:pt>
                <c:pt idx="15">
                  <c:v>74.459999999999994</c:v>
                </c:pt>
                <c:pt idx="16">
                  <c:v>70.653999999999982</c:v>
                </c:pt>
                <c:pt idx="17">
                  <c:v>66.985000000000014</c:v>
                </c:pt>
                <c:pt idx="18">
                  <c:v>64.099000000000004</c:v>
                </c:pt>
                <c:pt idx="19">
                  <c:v>61.886999999999993</c:v>
                </c:pt>
                <c:pt idx="20">
                  <c:v>60.05</c:v>
                </c:pt>
              </c:numCache>
            </c:numRef>
          </c:val>
        </c:ser>
        <c:ser>
          <c:idx val="2"/>
          <c:order val="2"/>
          <c:tx>
            <c:strRef>
              <c:f>[UNPP_DepRatio.xlsx]chart!$G$20</c:f>
              <c:strCache>
                <c:ptCount val="1"/>
                <c:pt idx="0">
                  <c:v>SoAsia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cat>
            <c:strRef>
              <c:f>[UNPP_DepRatio.xlsx]chart!$H$17:$AB$17</c:f>
              <c:strCach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strCache>
            </c:strRef>
          </c:cat>
          <c:val>
            <c:numRef>
              <c:f>[UNPP_DepRatio.xlsx]chart!$H$20:$AB$20</c:f>
              <c:numCache>
                <c:formatCode>##0.0;\-##0.0;0</c:formatCode>
                <c:ptCount val="21"/>
                <c:pt idx="0">
                  <c:v>71.305999999999983</c:v>
                </c:pt>
                <c:pt idx="1">
                  <c:v>74.902000000000001</c:v>
                </c:pt>
                <c:pt idx="2">
                  <c:v>79.14</c:v>
                </c:pt>
                <c:pt idx="3">
                  <c:v>82.846999999999994</c:v>
                </c:pt>
                <c:pt idx="4">
                  <c:v>81.736000000000004</c:v>
                </c:pt>
                <c:pt idx="5">
                  <c:v>80.328999999999979</c:v>
                </c:pt>
                <c:pt idx="6">
                  <c:v>79</c:v>
                </c:pt>
                <c:pt idx="7">
                  <c:v>77.518000000000001</c:v>
                </c:pt>
                <c:pt idx="8">
                  <c:v>75.739999999999995</c:v>
                </c:pt>
                <c:pt idx="9">
                  <c:v>72.024000000000001</c:v>
                </c:pt>
                <c:pt idx="10">
                  <c:v>66.662999999999982</c:v>
                </c:pt>
                <c:pt idx="11">
                  <c:v>60.734000000000002</c:v>
                </c:pt>
                <c:pt idx="12">
                  <c:v>56.117000000000004</c:v>
                </c:pt>
                <c:pt idx="13">
                  <c:v>52.531000000000006</c:v>
                </c:pt>
                <c:pt idx="14">
                  <c:v>50.492000000000012</c:v>
                </c:pt>
                <c:pt idx="15">
                  <c:v>48.607000000000006</c:v>
                </c:pt>
                <c:pt idx="16">
                  <c:v>47.117000000000004</c:v>
                </c:pt>
                <c:pt idx="17">
                  <c:v>46.224000000000011</c:v>
                </c:pt>
                <c:pt idx="18">
                  <c:v>45.938000000000002</c:v>
                </c:pt>
                <c:pt idx="19">
                  <c:v>46.647000000000006</c:v>
                </c:pt>
                <c:pt idx="20">
                  <c:v>48.156000000000006</c:v>
                </c:pt>
              </c:numCache>
            </c:numRef>
          </c:val>
        </c:ser>
        <c:marker val="1"/>
        <c:axId val="102751232"/>
        <c:axId val="102864768"/>
      </c:lineChart>
      <c:catAx>
        <c:axId val="102751232"/>
        <c:scaling>
          <c:orientation val="minMax"/>
        </c:scaling>
        <c:axPos val="b"/>
        <c:tickLblPos val="nextTo"/>
        <c:crossAx val="102864768"/>
        <c:crosses val="autoZero"/>
        <c:auto val="1"/>
        <c:lblAlgn val="ctr"/>
        <c:lblOffset val="100"/>
      </c:catAx>
      <c:valAx>
        <c:axId val="102864768"/>
        <c:scaling>
          <c:orientation val="minMax"/>
          <c:min val="40"/>
        </c:scaling>
        <c:axPos val="l"/>
        <c:majorGridlines/>
        <c:numFmt formatCode="#,##0" sourceLinked="0"/>
        <c:tickLblPos val="nextTo"/>
        <c:crossAx val="10275123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1"/>
          <c:order val="0"/>
          <c:tx>
            <c:strRef>
              <c:f>'[UNUP_RuralUrbanPop.xlsx]WUP2010-Transformed'!$I$3</c:f>
              <c:strCache>
                <c:ptCount val="1"/>
                <c:pt idx="0">
                  <c:v>SS Africa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strRef>
              <c:f>'[UNUP_RuralUrbanPop.xlsx]WUP2010-Transformed'!$G$4:$G$24</c:f>
              <c:strCache>
                <c:ptCount val="21"/>
                <c:pt idx="0">
                  <c:v>1950-1955</c:v>
                </c:pt>
                <c:pt idx="1">
                  <c:v>1955-1960</c:v>
                </c:pt>
                <c:pt idx="2">
                  <c:v>1960-1965</c:v>
                </c:pt>
                <c:pt idx="3">
                  <c:v>1965-1970</c:v>
                </c:pt>
                <c:pt idx="4">
                  <c:v>1970-1975</c:v>
                </c:pt>
                <c:pt idx="5">
                  <c:v>1975-1980</c:v>
                </c:pt>
                <c:pt idx="6">
                  <c:v>1980-1985</c:v>
                </c:pt>
                <c:pt idx="7">
                  <c:v>1985-1990</c:v>
                </c:pt>
                <c:pt idx="8">
                  <c:v>1990-1995</c:v>
                </c:pt>
                <c:pt idx="9">
                  <c:v>1995-2000</c:v>
                </c:pt>
                <c:pt idx="10">
                  <c:v>2000-2005</c:v>
                </c:pt>
                <c:pt idx="11">
                  <c:v>2005-2010</c:v>
                </c:pt>
                <c:pt idx="12">
                  <c:v>2010-2015</c:v>
                </c:pt>
                <c:pt idx="13">
                  <c:v>2015-2020</c:v>
                </c:pt>
                <c:pt idx="14">
                  <c:v>2020-2025</c:v>
                </c:pt>
                <c:pt idx="15">
                  <c:v>2025-2030</c:v>
                </c:pt>
                <c:pt idx="16">
                  <c:v>2030-2035</c:v>
                </c:pt>
                <c:pt idx="17">
                  <c:v>2035-2040</c:v>
                </c:pt>
                <c:pt idx="18">
                  <c:v>2040-2045</c:v>
                </c:pt>
                <c:pt idx="19">
                  <c:v>2045-2050</c:v>
                </c:pt>
                <c:pt idx="20">
                  <c:v>2050-2055</c:v>
                </c:pt>
              </c:strCache>
            </c:strRef>
          </c:cat>
          <c:val>
            <c:numRef>
              <c:f>'[UNUP_RuralUrbanPop.xlsx]WUP2010-Transformed'!$I$4:$I$24</c:f>
              <c:numCache>
                <c:formatCode>General</c:formatCode>
                <c:ptCount val="21"/>
                <c:pt idx="0">
                  <c:v>1.6700000000000008</c:v>
                </c:pt>
                <c:pt idx="1">
                  <c:v>1.73</c:v>
                </c:pt>
                <c:pt idx="2">
                  <c:v>1.86</c:v>
                </c:pt>
                <c:pt idx="3">
                  <c:v>1.9900000000000009</c:v>
                </c:pt>
                <c:pt idx="4">
                  <c:v>2.13</c:v>
                </c:pt>
                <c:pt idx="5">
                  <c:v>2.21</c:v>
                </c:pt>
                <c:pt idx="6">
                  <c:v>2.2799999999999998</c:v>
                </c:pt>
                <c:pt idx="7">
                  <c:v>2.16</c:v>
                </c:pt>
                <c:pt idx="8">
                  <c:v>2.04</c:v>
                </c:pt>
                <c:pt idx="9">
                  <c:v>1.9900000000000009</c:v>
                </c:pt>
                <c:pt idx="10">
                  <c:v>1.8900000000000001</c:v>
                </c:pt>
                <c:pt idx="11">
                  <c:v>1.84</c:v>
                </c:pt>
                <c:pt idx="12">
                  <c:v>1.76</c:v>
                </c:pt>
                <c:pt idx="13">
                  <c:v>1.61</c:v>
                </c:pt>
                <c:pt idx="14">
                  <c:v>1.41</c:v>
                </c:pt>
                <c:pt idx="15">
                  <c:v>1.22</c:v>
                </c:pt>
                <c:pt idx="16">
                  <c:v>1.03</c:v>
                </c:pt>
                <c:pt idx="17">
                  <c:v>0.85000000000000042</c:v>
                </c:pt>
                <c:pt idx="18">
                  <c:v>0.67000000000000071</c:v>
                </c:pt>
                <c:pt idx="19">
                  <c:v>0.47000000000000008</c:v>
                </c:pt>
                <c:pt idx="20">
                  <c:v>0.27</c:v>
                </c:pt>
              </c:numCache>
            </c:numRef>
          </c:val>
        </c:ser>
        <c:ser>
          <c:idx val="0"/>
          <c:order val="1"/>
          <c:tx>
            <c:strRef>
              <c:f>'[UNUP_RuralUrbanPop.xlsx]WUP2010-Transformed'!$H$3</c:f>
              <c:strCache>
                <c:ptCount val="1"/>
                <c:pt idx="0">
                  <c:v>World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</c:spPr>
          </c:marker>
          <c:cat>
            <c:strRef>
              <c:f>'[UNUP_RuralUrbanPop.xlsx]WUP2010-Transformed'!$G$4:$G$24</c:f>
              <c:strCache>
                <c:ptCount val="21"/>
                <c:pt idx="0">
                  <c:v>1950-1955</c:v>
                </c:pt>
                <c:pt idx="1">
                  <c:v>1955-1960</c:v>
                </c:pt>
                <c:pt idx="2">
                  <c:v>1960-1965</c:v>
                </c:pt>
                <c:pt idx="3">
                  <c:v>1965-1970</c:v>
                </c:pt>
                <c:pt idx="4">
                  <c:v>1970-1975</c:v>
                </c:pt>
                <c:pt idx="5">
                  <c:v>1975-1980</c:v>
                </c:pt>
                <c:pt idx="6">
                  <c:v>1980-1985</c:v>
                </c:pt>
                <c:pt idx="7">
                  <c:v>1985-1990</c:v>
                </c:pt>
                <c:pt idx="8">
                  <c:v>1990-1995</c:v>
                </c:pt>
                <c:pt idx="9">
                  <c:v>1995-2000</c:v>
                </c:pt>
                <c:pt idx="10">
                  <c:v>2000-2005</c:v>
                </c:pt>
                <c:pt idx="11">
                  <c:v>2005-2010</c:v>
                </c:pt>
                <c:pt idx="12">
                  <c:v>2010-2015</c:v>
                </c:pt>
                <c:pt idx="13">
                  <c:v>2015-2020</c:v>
                </c:pt>
                <c:pt idx="14">
                  <c:v>2020-2025</c:v>
                </c:pt>
                <c:pt idx="15">
                  <c:v>2025-2030</c:v>
                </c:pt>
                <c:pt idx="16">
                  <c:v>2030-2035</c:v>
                </c:pt>
                <c:pt idx="17">
                  <c:v>2035-2040</c:v>
                </c:pt>
                <c:pt idx="18">
                  <c:v>2040-2045</c:v>
                </c:pt>
                <c:pt idx="19">
                  <c:v>2045-2050</c:v>
                </c:pt>
                <c:pt idx="20">
                  <c:v>2050-2055</c:v>
                </c:pt>
              </c:strCache>
            </c:strRef>
          </c:cat>
          <c:val>
            <c:numRef>
              <c:f>'[UNUP_RuralUrbanPop.xlsx]WUP2010-Transformed'!$H$4:$H$24</c:f>
              <c:numCache>
                <c:formatCode>General</c:formatCode>
                <c:ptCount val="21"/>
                <c:pt idx="0">
                  <c:v>1.24</c:v>
                </c:pt>
                <c:pt idx="1">
                  <c:v>1.2</c:v>
                </c:pt>
                <c:pt idx="2">
                  <c:v>1.24</c:v>
                </c:pt>
                <c:pt idx="3">
                  <c:v>1.74</c:v>
                </c:pt>
                <c:pt idx="4">
                  <c:v>1.6</c:v>
                </c:pt>
                <c:pt idx="5">
                  <c:v>1.23</c:v>
                </c:pt>
                <c:pt idx="6">
                  <c:v>1.139999999999999</c:v>
                </c:pt>
                <c:pt idx="7">
                  <c:v>1.129999999999999</c:v>
                </c:pt>
                <c:pt idx="8">
                  <c:v>0.89</c:v>
                </c:pt>
                <c:pt idx="9">
                  <c:v>0.64000000000000046</c:v>
                </c:pt>
                <c:pt idx="10">
                  <c:v>0.27</c:v>
                </c:pt>
                <c:pt idx="11">
                  <c:v>0.17</c:v>
                </c:pt>
                <c:pt idx="12">
                  <c:v>0.12000000000000002</c:v>
                </c:pt>
                <c:pt idx="13">
                  <c:v>0.05</c:v>
                </c:pt>
                <c:pt idx="14">
                  <c:v>-4.0000000000000022E-2</c:v>
                </c:pt>
                <c:pt idx="15">
                  <c:v>-0.14000000000000001</c:v>
                </c:pt>
                <c:pt idx="16">
                  <c:v>-0.2400000000000001</c:v>
                </c:pt>
                <c:pt idx="17">
                  <c:v>-0.37000000000000022</c:v>
                </c:pt>
                <c:pt idx="18">
                  <c:v>-0.51</c:v>
                </c:pt>
                <c:pt idx="19">
                  <c:v>-0.66000000000000059</c:v>
                </c:pt>
                <c:pt idx="20">
                  <c:v>-0.8</c:v>
                </c:pt>
              </c:numCache>
            </c:numRef>
          </c:val>
        </c:ser>
        <c:ser>
          <c:idx val="2"/>
          <c:order val="2"/>
          <c:tx>
            <c:strRef>
              <c:f>'[UNUP_RuralUrbanPop.xlsx]WUP2010-Transformed'!$J$3</c:f>
              <c:strCache>
                <c:ptCount val="1"/>
                <c:pt idx="0">
                  <c:v>So Asia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cat>
            <c:strRef>
              <c:f>'[UNUP_RuralUrbanPop.xlsx]WUP2010-Transformed'!$G$4:$G$24</c:f>
              <c:strCache>
                <c:ptCount val="21"/>
                <c:pt idx="0">
                  <c:v>1950-1955</c:v>
                </c:pt>
                <c:pt idx="1">
                  <c:v>1955-1960</c:v>
                </c:pt>
                <c:pt idx="2">
                  <c:v>1960-1965</c:v>
                </c:pt>
                <c:pt idx="3">
                  <c:v>1965-1970</c:v>
                </c:pt>
                <c:pt idx="4">
                  <c:v>1970-1975</c:v>
                </c:pt>
                <c:pt idx="5">
                  <c:v>1975-1980</c:v>
                </c:pt>
                <c:pt idx="6">
                  <c:v>1980-1985</c:v>
                </c:pt>
                <c:pt idx="7">
                  <c:v>1985-1990</c:v>
                </c:pt>
                <c:pt idx="8">
                  <c:v>1990-1995</c:v>
                </c:pt>
                <c:pt idx="9">
                  <c:v>1995-2000</c:v>
                </c:pt>
                <c:pt idx="10">
                  <c:v>2000-2005</c:v>
                </c:pt>
                <c:pt idx="11">
                  <c:v>2005-2010</c:v>
                </c:pt>
                <c:pt idx="12">
                  <c:v>2010-2015</c:v>
                </c:pt>
                <c:pt idx="13">
                  <c:v>2015-2020</c:v>
                </c:pt>
                <c:pt idx="14">
                  <c:v>2020-2025</c:v>
                </c:pt>
                <c:pt idx="15">
                  <c:v>2025-2030</c:v>
                </c:pt>
                <c:pt idx="16">
                  <c:v>2030-2035</c:v>
                </c:pt>
                <c:pt idx="17">
                  <c:v>2035-2040</c:v>
                </c:pt>
                <c:pt idx="18">
                  <c:v>2040-2045</c:v>
                </c:pt>
                <c:pt idx="19">
                  <c:v>2045-2050</c:v>
                </c:pt>
                <c:pt idx="20">
                  <c:v>2050-2055</c:v>
                </c:pt>
              </c:strCache>
            </c:strRef>
          </c:cat>
          <c:val>
            <c:numRef>
              <c:f>'[UNUP_RuralUrbanPop.xlsx]WUP2010-Transformed'!$J$4:$J$24</c:f>
              <c:numCache>
                <c:formatCode>General</c:formatCode>
                <c:ptCount val="21"/>
                <c:pt idx="0">
                  <c:v>1.6900000000000008</c:v>
                </c:pt>
                <c:pt idx="1">
                  <c:v>1.9100000000000001</c:v>
                </c:pt>
                <c:pt idx="2">
                  <c:v>1.9400000000000008</c:v>
                </c:pt>
                <c:pt idx="3">
                  <c:v>2.0299999999999998</c:v>
                </c:pt>
                <c:pt idx="4">
                  <c:v>1.81</c:v>
                </c:pt>
                <c:pt idx="5">
                  <c:v>1.9100000000000001</c:v>
                </c:pt>
                <c:pt idx="6">
                  <c:v>1.9900000000000009</c:v>
                </c:pt>
                <c:pt idx="7">
                  <c:v>1.9300000000000008</c:v>
                </c:pt>
                <c:pt idx="8">
                  <c:v>1.78</c:v>
                </c:pt>
                <c:pt idx="9">
                  <c:v>1.52</c:v>
                </c:pt>
                <c:pt idx="10">
                  <c:v>1.1800000000000008</c:v>
                </c:pt>
                <c:pt idx="11">
                  <c:v>0.97000000000000042</c:v>
                </c:pt>
                <c:pt idx="12">
                  <c:v>0.86000000000000043</c:v>
                </c:pt>
                <c:pt idx="13">
                  <c:v>0.60000000000000042</c:v>
                </c:pt>
                <c:pt idx="14">
                  <c:v>0.34</c:v>
                </c:pt>
                <c:pt idx="15">
                  <c:v>6.0000000000000032E-2</c:v>
                </c:pt>
                <c:pt idx="16">
                  <c:v>-0.2100000000000001</c:v>
                </c:pt>
                <c:pt idx="17">
                  <c:v>-0.44</c:v>
                </c:pt>
                <c:pt idx="18">
                  <c:v>-0.65000000000000058</c:v>
                </c:pt>
                <c:pt idx="19">
                  <c:v>-0.85000000000000042</c:v>
                </c:pt>
                <c:pt idx="20">
                  <c:v>-1.05</c:v>
                </c:pt>
              </c:numCache>
            </c:numRef>
          </c:val>
        </c:ser>
        <c:marker val="1"/>
        <c:axId val="103617664"/>
        <c:axId val="103619584"/>
      </c:lineChart>
      <c:catAx>
        <c:axId val="103617664"/>
        <c:scaling>
          <c:orientation val="minMax"/>
        </c:scaling>
        <c:axPos val="b"/>
        <c:tickLblPos val="nextTo"/>
        <c:crossAx val="103619584"/>
        <c:crossesAt val="-1.5"/>
        <c:auto val="1"/>
        <c:lblAlgn val="ctr"/>
        <c:lblOffset val="100"/>
      </c:catAx>
      <c:valAx>
        <c:axId val="103619584"/>
        <c:scaling>
          <c:orientation val="minMax"/>
        </c:scaling>
        <c:axPos val="l"/>
        <c:majorGridlines/>
        <c:numFmt formatCode="#,##0.0" sourceLinked="0"/>
        <c:tickLblPos val="nextTo"/>
        <c:crossAx val="103617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98556430446199"/>
          <c:y val="0.46238699329250577"/>
          <c:w val="0.19054243219597572"/>
          <c:h val="0.26799540682414696"/>
        </c:manualLayout>
      </c:layout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894611713861148"/>
          <c:y val="5.1760017532080704E-2"/>
          <c:w val="0.82782273438724818"/>
          <c:h val="0.74640150612845102"/>
        </c:manualLayout>
      </c:layout>
      <c:lineChart>
        <c:grouping val="standard"/>
        <c:ser>
          <c:idx val="0"/>
          <c:order val="0"/>
          <c:tx>
            <c:strRef>
              <c:f>'[UNPP-WUP2011.xls]SelectedData+Charts'!$B$26</c:f>
              <c:strCache>
                <c:ptCount val="1"/>
                <c:pt idx="0">
                  <c:v>Total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'[UNPP-WUP2011.xls]SelectedData+Charts'!$C$26:$W$26</c:f>
              <c:numCache>
                <c:formatCode>###,###,##0;\-###,###,##0;_("—"</c:formatCode>
                <c:ptCount val="21"/>
                <c:pt idx="0">
                  <c:v>179766.32899999991</c:v>
                </c:pt>
                <c:pt idx="1">
                  <c:v>198970.16</c:v>
                </c:pt>
                <c:pt idx="2">
                  <c:v>222477.51300000001</c:v>
                </c:pt>
                <c:pt idx="3">
                  <c:v>251094.2</c:v>
                </c:pt>
                <c:pt idx="4">
                  <c:v>285062.75699999993</c:v>
                </c:pt>
                <c:pt idx="5">
                  <c:v>325849.94199999986</c:v>
                </c:pt>
                <c:pt idx="6">
                  <c:v>374705.08199999999</c:v>
                </c:pt>
                <c:pt idx="7">
                  <c:v>431094.47400000016</c:v>
                </c:pt>
                <c:pt idx="8">
                  <c:v>495136.02399999998</c:v>
                </c:pt>
                <c:pt idx="9">
                  <c:v>565138.30699999805</c:v>
                </c:pt>
                <c:pt idx="10">
                  <c:v>641566.44899999804</c:v>
                </c:pt>
                <c:pt idx="11">
                  <c:v>726735.88599999889</c:v>
                </c:pt>
                <c:pt idx="12">
                  <c:v>822723.5159999989</c:v>
                </c:pt>
                <c:pt idx="13">
                  <c:v>929938.58399999898</c:v>
                </c:pt>
                <c:pt idx="14">
                  <c:v>1046988.8650000003</c:v>
                </c:pt>
                <c:pt idx="15">
                  <c:v>1171300.9440000001</c:v>
                </c:pt>
                <c:pt idx="16">
                  <c:v>1303017.5330000001</c:v>
                </c:pt>
                <c:pt idx="17">
                  <c:v>1441998.8820000007</c:v>
                </c:pt>
                <c:pt idx="18">
                  <c:v>1587537.577</c:v>
                </c:pt>
                <c:pt idx="19">
                  <c:v>1738108.6870000008</c:v>
                </c:pt>
                <c:pt idx="20">
                  <c:v>1891711.034</c:v>
                </c:pt>
              </c:numCache>
            </c:numRef>
          </c:val>
        </c:ser>
        <c:ser>
          <c:idx val="1"/>
          <c:order val="1"/>
          <c:tx>
            <c:strRef>
              <c:f>'[UNPP-WUP2011.xls]SelectedData+Charts'!$B$27</c:f>
              <c:strCache>
                <c:ptCount val="1"/>
                <c:pt idx="0">
                  <c:v>Urban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'[UNPP-WUP2011.xls]SelectedData+Charts'!$C$27:$W$27</c:f>
              <c:numCache>
                <c:formatCode>###,###,##0;\-###,###,##0;_("—"</c:formatCode>
                <c:ptCount val="21"/>
                <c:pt idx="0">
                  <c:v>20068.645</c:v>
                </c:pt>
                <c:pt idx="1">
                  <c:v>25396.402999999998</c:v>
                </c:pt>
                <c:pt idx="2">
                  <c:v>33180.121999999996</c:v>
                </c:pt>
                <c:pt idx="3">
                  <c:v>43366.293999999994</c:v>
                </c:pt>
                <c:pt idx="4">
                  <c:v>55642.532999999996</c:v>
                </c:pt>
                <c:pt idx="5">
                  <c:v>70609.327999999994</c:v>
                </c:pt>
                <c:pt idx="6">
                  <c:v>89708.59</c:v>
                </c:pt>
                <c:pt idx="7">
                  <c:v>111737.08100000002</c:v>
                </c:pt>
                <c:pt idx="8">
                  <c:v>139414.31599999999</c:v>
                </c:pt>
                <c:pt idx="9">
                  <c:v>171141.07199999999</c:v>
                </c:pt>
                <c:pt idx="10">
                  <c:v>206322.4819999999</c:v>
                </c:pt>
                <c:pt idx="11">
                  <c:v>248407.09899999999</c:v>
                </c:pt>
                <c:pt idx="12">
                  <c:v>298402.21299999999</c:v>
                </c:pt>
                <c:pt idx="13">
                  <c:v>357520.25300000008</c:v>
                </c:pt>
                <c:pt idx="14">
                  <c:v>426521.65799999982</c:v>
                </c:pt>
                <c:pt idx="15">
                  <c:v>505549.72899999999</c:v>
                </c:pt>
                <c:pt idx="16">
                  <c:v>595543.66399999999</c:v>
                </c:pt>
                <c:pt idx="17">
                  <c:v>697090.46900000004</c:v>
                </c:pt>
                <c:pt idx="18">
                  <c:v>810152.0969999996</c:v>
                </c:pt>
                <c:pt idx="19">
                  <c:v>934341.72100000002</c:v>
                </c:pt>
                <c:pt idx="20">
                  <c:v>1068752.3520000007</c:v>
                </c:pt>
              </c:numCache>
            </c:numRef>
          </c:val>
        </c:ser>
        <c:ser>
          <c:idx val="2"/>
          <c:order val="2"/>
          <c:tx>
            <c:strRef>
              <c:f>'[UNPP-WUP2011.xls]SelectedData+Charts'!$B$28</c:f>
              <c:strCache>
                <c:ptCount val="1"/>
                <c:pt idx="0">
                  <c:v>Rural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'[UNPP-WUP2011.xls]SelectedData+Charts'!$C$28:$W$28</c:f>
              <c:numCache>
                <c:formatCode>###,###,##0;\-###,###,##0;_("—"</c:formatCode>
                <c:ptCount val="21"/>
                <c:pt idx="0">
                  <c:v>159697.68399999998</c:v>
                </c:pt>
                <c:pt idx="1">
                  <c:v>173573.75700000001</c:v>
                </c:pt>
                <c:pt idx="2">
                  <c:v>189297.39099999995</c:v>
                </c:pt>
                <c:pt idx="3">
                  <c:v>207727.90599999999</c:v>
                </c:pt>
                <c:pt idx="4">
                  <c:v>229420.22399999999</c:v>
                </c:pt>
                <c:pt idx="5">
                  <c:v>255240.614</c:v>
                </c:pt>
                <c:pt idx="6">
                  <c:v>284996.4920000002</c:v>
                </c:pt>
                <c:pt idx="7">
                  <c:v>319357.39299999987</c:v>
                </c:pt>
                <c:pt idx="8">
                  <c:v>355721.70799999993</c:v>
                </c:pt>
                <c:pt idx="9">
                  <c:v>393997.23499999801</c:v>
                </c:pt>
                <c:pt idx="10">
                  <c:v>435243.96699999803</c:v>
                </c:pt>
                <c:pt idx="11">
                  <c:v>478328.78699999902</c:v>
                </c:pt>
                <c:pt idx="12">
                  <c:v>524321.30299999891</c:v>
                </c:pt>
                <c:pt idx="13">
                  <c:v>572418.33099999907</c:v>
                </c:pt>
                <c:pt idx="14">
                  <c:v>620467.20699999889</c:v>
                </c:pt>
                <c:pt idx="15">
                  <c:v>665751.21499999857</c:v>
                </c:pt>
                <c:pt idx="16">
                  <c:v>707473.86899999902</c:v>
                </c:pt>
                <c:pt idx="17">
                  <c:v>744908.41299999796</c:v>
                </c:pt>
                <c:pt idx="18">
                  <c:v>777385.47999999765</c:v>
                </c:pt>
                <c:pt idx="19">
                  <c:v>803766.96599999804</c:v>
                </c:pt>
                <c:pt idx="20">
                  <c:v>822958.6819999977</c:v>
                </c:pt>
              </c:numCache>
            </c:numRef>
          </c:val>
        </c:ser>
        <c:marker val="1"/>
        <c:axId val="103752064"/>
        <c:axId val="103753600"/>
      </c:lineChart>
      <c:catAx>
        <c:axId val="103752064"/>
        <c:scaling>
          <c:orientation val="minMax"/>
        </c:scaling>
        <c:axPos val="b"/>
        <c:numFmt formatCode="General" sourceLinked="1"/>
        <c:tickLblPos val="nextTo"/>
        <c:txPr>
          <a:bodyPr rot="-3000000"/>
          <a:lstStyle/>
          <a:p>
            <a:pPr>
              <a:defRPr/>
            </a:pPr>
            <a:endParaRPr lang="en-US"/>
          </a:p>
        </c:txPr>
        <c:crossAx val="103753600"/>
        <c:crosses val="autoZero"/>
        <c:auto val="1"/>
        <c:lblAlgn val="ctr"/>
        <c:lblOffset val="0"/>
      </c:catAx>
      <c:valAx>
        <c:axId val="103753600"/>
        <c:scaling>
          <c:orientation val="minMax"/>
        </c:scaling>
        <c:axPos val="l"/>
        <c:majorGridlines/>
        <c:numFmt formatCode="#,##0.0" sourceLinked="0"/>
        <c:tickLblPos val="nextTo"/>
        <c:crossAx val="103752064"/>
        <c:crosses val="autoZero"/>
        <c:crossBetween val="between"/>
        <c:dispUnits>
          <c:builtInUnit val="millions"/>
        </c:dispUnits>
      </c:valAx>
    </c:plotArea>
    <c:legend>
      <c:legendPos val="r"/>
      <c:layout>
        <c:manualLayout>
          <c:xMode val="edge"/>
          <c:yMode val="edge"/>
          <c:x val="0.18068518450384691"/>
          <c:y val="9.049761962359619E-2"/>
          <c:w val="0.23891398600628391"/>
          <c:h val="0.27858718447485836"/>
        </c:manualLayout>
      </c:layout>
      <c:spPr>
        <a:solidFill>
          <a:schemeClr val="bg1"/>
        </a:solidFill>
      </c:spPr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894611713861148"/>
          <c:y val="5.1760017532080704E-2"/>
          <c:w val="0.82782273438724818"/>
          <c:h val="0.78006811648543961"/>
        </c:manualLayout>
      </c:layout>
      <c:lineChart>
        <c:grouping val="standard"/>
        <c:ser>
          <c:idx val="0"/>
          <c:order val="0"/>
          <c:tx>
            <c:strRef>
              <c:f>'[UNPP-WUP2011.xls]SelectedData+Charts'!$B$21</c:f>
              <c:strCache>
                <c:ptCount val="1"/>
                <c:pt idx="0">
                  <c:v>Total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'[UNPP-WUP2011.xls]SelectedData+Charts'!$C$21:$W$21</c:f>
              <c:numCache>
                <c:formatCode>###,###,##0;\-###,###,##0;_("—"</c:formatCode>
                <c:ptCount val="21"/>
                <c:pt idx="0">
                  <c:v>2532229.236</c:v>
                </c:pt>
                <c:pt idx="1">
                  <c:v>2772881.6680000001</c:v>
                </c:pt>
                <c:pt idx="2">
                  <c:v>3038412.7719999999</c:v>
                </c:pt>
                <c:pt idx="3">
                  <c:v>3333007.051</c:v>
                </c:pt>
                <c:pt idx="4">
                  <c:v>3696186.3069999898</c:v>
                </c:pt>
                <c:pt idx="5">
                  <c:v>4076419.20299999</c:v>
                </c:pt>
                <c:pt idx="6">
                  <c:v>4453007.4820000036</c:v>
                </c:pt>
                <c:pt idx="7">
                  <c:v>4863289.9369999943</c:v>
                </c:pt>
                <c:pt idx="8">
                  <c:v>5306425.15499999</c:v>
                </c:pt>
                <c:pt idx="9">
                  <c:v>5726239.3079999825</c:v>
                </c:pt>
                <c:pt idx="10">
                  <c:v>6122770.2209999925</c:v>
                </c:pt>
                <c:pt idx="11">
                  <c:v>6506649.1749999803</c:v>
                </c:pt>
                <c:pt idx="12">
                  <c:v>6895889.0169999925</c:v>
                </c:pt>
                <c:pt idx="13">
                  <c:v>7284295.60399999</c:v>
                </c:pt>
                <c:pt idx="14">
                  <c:v>7656527.9879999943</c:v>
                </c:pt>
                <c:pt idx="15">
                  <c:v>8002978.4369999943</c:v>
                </c:pt>
                <c:pt idx="16">
                  <c:v>8321379.6129999924</c:v>
                </c:pt>
                <c:pt idx="17">
                  <c:v>8611867.238999974</c:v>
                </c:pt>
                <c:pt idx="18">
                  <c:v>8874041.16199998</c:v>
                </c:pt>
                <c:pt idx="19">
                  <c:v>9106021.8739999905</c:v>
                </c:pt>
                <c:pt idx="20">
                  <c:v>9306127.9859999903</c:v>
                </c:pt>
              </c:numCache>
            </c:numRef>
          </c:val>
        </c:ser>
        <c:ser>
          <c:idx val="1"/>
          <c:order val="1"/>
          <c:tx>
            <c:strRef>
              <c:f>'[UNPP-WUP2011.xls]SelectedData+Charts'!$B$22</c:f>
              <c:strCache>
                <c:ptCount val="1"/>
                <c:pt idx="0">
                  <c:v>Urban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'[UNPP-WUP2011.xls]SelectedData+Charts'!$C$22:$W$22</c:f>
              <c:numCache>
                <c:formatCode>###,###,##0;\-###,###,##0;_("—"</c:formatCode>
                <c:ptCount val="21"/>
                <c:pt idx="0">
                  <c:v>745495.04000000004</c:v>
                </c:pt>
                <c:pt idx="1">
                  <c:v>871931.8200000003</c:v>
                </c:pt>
                <c:pt idx="2">
                  <c:v>1019637.6819999997</c:v>
                </c:pt>
                <c:pt idx="3">
                  <c:v>1184646.423</c:v>
                </c:pt>
                <c:pt idx="4">
                  <c:v>1352419.308</c:v>
                </c:pt>
                <c:pt idx="5">
                  <c:v>1537668.101</c:v>
                </c:pt>
                <c:pt idx="6">
                  <c:v>1753228.59</c:v>
                </c:pt>
                <c:pt idx="7">
                  <c:v>2004497.037</c:v>
                </c:pt>
                <c:pt idx="8">
                  <c:v>2281405.1690000002</c:v>
                </c:pt>
                <c:pt idx="9">
                  <c:v>2564132.6549999998</c:v>
                </c:pt>
                <c:pt idx="10">
                  <c:v>2858632.3349999986</c:v>
                </c:pt>
                <c:pt idx="11">
                  <c:v>3197533.7779999999</c:v>
                </c:pt>
                <c:pt idx="12">
                  <c:v>3558577.5410000002</c:v>
                </c:pt>
                <c:pt idx="13">
                  <c:v>3926792.9779999997</c:v>
                </c:pt>
                <c:pt idx="14">
                  <c:v>4289818.0080000004</c:v>
                </c:pt>
                <c:pt idx="15">
                  <c:v>4642581.6790000005</c:v>
                </c:pt>
                <c:pt idx="16">
                  <c:v>4983907.7170000002</c:v>
                </c:pt>
                <c:pt idx="17">
                  <c:v>5314160.7990000015</c:v>
                </c:pt>
                <c:pt idx="18">
                  <c:v>5636225.6659999993</c:v>
                </c:pt>
                <c:pt idx="19">
                  <c:v>5949984.0780000035</c:v>
                </c:pt>
                <c:pt idx="20">
                  <c:v>6252174.8340000007</c:v>
                </c:pt>
              </c:numCache>
            </c:numRef>
          </c:val>
        </c:ser>
        <c:ser>
          <c:idx val="2"/>
          <c:order val="2"/>
          <c:tx>
            <c:strRef>
              <c:f>'[UNPP-WUP2011.xls]SelectedData+Charts'!$B$23</c:f>
              <c:strCache>
                <c:ptCount val="1"/>
                <c:pt idx="0">
                  <c:v>Rural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'[UNPP-WUP2011.xls]SelectedData+Charts'!$C$23:$W$23</c:f>
              <c:numCache>
                <c:formatCode>###,###,##0;\-###,###,##0;_("—"</c:formatCode>
                <c:ptCount val="21"/>
                <c:pt idx="0">
                  <c:v>1786734.1960000007</c:v>
                </c:pt>
                <c:pt idx="1">
                  <c:v>1900949.848</c:v>
                </c:pt>
                <c:pt idx="2">
                  <c:v>2018775.09</c:v>
                </c:pt>
                <c:pt idx="3">
                  <c:v>2148360.628</c:v>
                </c:pt>
                <c:pt idx="4">
                  <c:v>2343766.9989999984</c:v>
                </c:pt>
                <c:pt idx="5">
                  <c:v>2538751.1019999902</c:v>
                </c:pt>
                <c:pt idx="6">
                  <c:v>2699778.8919999986</c:v>
                </c:pt>
                <c:pt idx="7">
                  <c:v>2858792.8999999897</c:v>
                </c:pt>
                <c:pt idx="8">
                  <c:v>3025019.9859999898</c:v>
                </c:pt>
                <c:pt idx="9">
                  <c:v>3162106.6529999785</c:v>
                </c:pt>
                <c:pt idx="10">
                  <c:v>3264137.8859999897</c:v>
                </c:pt>
                <c:pt idx="11">
                  <c:v>3309115.3969999785</c:v>
                </c:pt>
                <c:pt idx="12">
                  <c:v>3337311.4759999886</c:v>
                </c:pt>
                <c:pt idx="13">
                  <c:v>3357502.6259999899</c:v>
                </c:pt>
                <c:pt idx="14">
                  <c:v>3366709.9799999897</c:v>
                </c:pt>
                <c:pt idx="15">
                  <c:v>3360396.7579999901</c:v>
                </c:pt>
                <c:pt idx="16">
                  <c:v>3337471.8959999885</c:v>
                </c:pt>
                <c:pt idx="17">
                  <c:v>3297706.4399999785</c:v>
                </c:pt>
                <c:pt idx="18">
                  <c:v>3237815.4959999886</c:v>
                </c:pt>
                <c:pt idx="19">
                  <c:v>3156037.7959999898</c:v>
                </c:pt>
                <c:pt idx="20">
                  <c:v>3053953.1519999802</c:v>
                </c:pt>
              </c:numCache>
            </c:numRef>
          </c:val>
        </c:ser>
        <c:marker val="1"/>
        <c:axId val="103767040"/>
        <c:axId val="103797504"/>
      </c:lineChart>
      <c:catAx>
        <c:axId val="103767040"/>
        <c:scaling>
          <c:orientation val="minMax"/>
        </c:scaling>
        <c:axPos val="b"/>
        <c:numFmt formatCode="General" sourceLinked="1"/>
        <c:tickLblPos val="nextTo"/>
        <c:txPr>
          <a:bodyPr rot="-3000000"/>
          <a:lstStyle/>
          <a:p>
            <a:pPr>
              <a:defRPr/>
            </a:pPr>
            <a:endParaRPr lang="en-US"/>
          </a:p>
        </c:txPr>
        <c:crossAx val="103797504"/>
        <c:crosses val="autoZero"/>
        <c:auto val="1"/>
        <c:lblAlgn val="ctr"/>
        <c:lblOffset val="0"/>
      </c:catAx>
      <c:valAx>
        <c:axId val="103797504"/>
        <c:scaling>
          <c:orientation val="minMax"/>
        </c:scaling>
        <c:axPos val="l"/>
        <c:majorGridlines/>
        <c:numFmt formatCode="###,###,##0;\-###,###,##0;_(&quot;—&quot;" sourceLinked="1"/>
        <c:tickLblPos val="nextTo"/>
        <c:crossAx val="10376704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4970234587027894E-2"/>
                <c:y val="5.1760017532080704E-2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Billions of people</a:t>
                  </a:r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0.14650752703315781"/>
          <c:y val="0.17383108361454819"/>
          <c:w val="0.23891398600628391"/>
          <c:h val="0.27858718447485836"/>
        </c:manualLayout>
      </c:layout>
      <c:spPr>
        <a:solidFill>
          <a:schemeClr val="bg1"/>
        </a:solidFill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894611713861148"/>
          <c:y val="5.1760017532080704E-2"/>
          <c:w val="0.82782273438724818"/>
          <c:h val="0.72605602330975361"/>
        </c:manualLayout>
      </c:layout>
      <c:lineChart>
        <c:grouping val="standard"/>
        <c:ser>
          <c:idx val="0"/>
          <c:order val="0"/>
          <c:tx>
            <c:strRef>
              <c:f>'[UNPP-WUP2011.xls]SelectedData+Charts'!$B$31</c:f>
              <c:strCache>
                <c:ptCount val="1"/>
                <c:pt idx="0">
                  <c:v>Total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'[UNPP-WUP2011.xls]SelectedData+Charts'!$C$31:$W$31</c:f>
              <c:numCache>
                <c:formatCode>###,###,##0;\-###,###,##0;_("—"</c:formatCode>
                <c:ptCount val="21"/>
                <c:pt idx="0">
                  <c:v>2352462.9070000001</c:v>
                </c:pt>
                <c:pt idx="1">
                  <c:v>2573911.5079999999</c:v>
                </c:pt>
                <c:pt idx="2">
                  <c:v>2815935.2590000001</c:v>
                </c:pt>
                <c:pt idx="3">
                  <c:v>3081912.8509999984</c:v>
                </c:pt>
                <c:pt idx="4">
                  <c:v>3411123.5499999896</c:v>
                </c:pt>
                <c:pt idx="5">
                  <c:v>3750569.2609999902</c:v>
                </c:pt>
                <c:pt idx="6">
                  <c:v>4078302.4</c:v>
                </c:pt>
                <c:pt idx="7">
                  <c:v>4432195.4629999921</c:v>
                </c:pt>
                <c:pt idx="8">
                  <c:v>4811289.1309999926</c:v>
                </c:pt>
                <c:pt idx="9">
                  <c:v>5161101.0009999834</c:v>
                </c:pt>
                <c:pt idx="10">
                  <c:v>5481203.7719999952</c:v>
                </c:pt>
                <c:pt idx="11">
                  <c:v>5779913.288999984</c:v>
                </c:pt>
                <c:pt idx="12">
                  <c:v>6073165.5009999936</c:v>
                </c:pt>
                <c:pt idx="13">
                  <c:v>6354357.0199999912</c:v>
                </c:pt>
                <c:pt idx="14">
                  <c:v>6609539.1229999894</c:v>
                </c:pt>
                <c:pt idx="15">
                  <c:v>6831677.4929999933</c:v>
                </c:pt>
                <c:pt idx="16">
                  <c:v>7018362.0799999926</c:v>
                </c:pt>
                <c:pt idx="17">
                  <c:v>7169868.3569999794</c:v>
                </c:pt>
                <c:pt idx="18">
                  <c:v>7286503.5849999804</c:v>
                </c:pt>
                <c:pt idx="19">
                  <c:v>7367913.1869999934</c:v>
                </c:pt>
                <c:pt idx="20">
                  <c:v>7414416.9519999931</c:v>
                </c:pt>
              </c:numCache>
            </c:numRef>
          </c:val>
        </c:ser>
        <c:ser>
          <c:idx val="1"/>
          <c:order val="1"/>
          <c:tx>
            <c:strRef>
              <c:f>'[UNPP-WUP2011.xls]SelectedData+Charts'!$B$32</c:f>
              <c:strCache>
                <c:ptCount val="1"/>
                <c:pt idx="0">
                  <c:v>Urban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'[UNPP-WUP2011.xls]SelectedData+Charts'!$C$32:$W$32</c:f>
              <c:numCache>
                <c:formatCode>###,###,##0;\-###,###,##0;_("—"</c:formatCode>
                <c:ptCount val="21"/>
                <c:pt idx="0">
                  <c:v>725426.39500000002</c:v>
                </c:pt>
                <c:pt idx="1">
                  <c:v>846535.4169999999</c:v>
                </c:pt>
                <c:pt idx="2">
                  <c:v>986457.56</c:v>
                </c:pt>
                <c:pt idx="3">
                  <c:v>1141280.1290000007</c:v>
                </c:pt>
                <c:pt idx="4">
                  <c:v>1296776.7750000001</c:v>
                </c:pt>
                <c:pt idx="5">
                  <c:v>1467058.773</c:v>
                </c:pt>
                <c:pt idx="6">
                  <c:v>1663520</c:v>
                </c:pt>
                <c:pt idx="7">
                  <c:v>1892759.956</c:v>
                </c:pt>
                <c:pt idx="8">
                  <c:v>2141990.8529999983</c:v>
                </c:pt>
                <c:pt idx="9">
                  <c:v>2392991.5829999987</c:v>
                </c:pt>
                <c:pt idx="10">
                  <c:v>2652309.8529999983</c:v>
                </c:pt>
                <c:pt idx="11">
                  <c:v>2949126.679</c:v>
                </c:pt>
                <c:pt idx="12">
                  <c:v>3260175.3279999997</c:v>
                </c:pt>
                <c:pt idx="13">
                  <c:v>3569272.7250000001</c:v>
                </c:pt>
                <c:pt idx="14">
                  <c:v>3863296.3499999992</c:v>
                </c:pt>
                <c:pt idx="15">
                  <c:v>4137031.9499999997</c:v>
                </c:pt>
                <c:pt idx="16">
                  <c:v>4388364.0529999994</c:v>
                </c:pt>
                <c:pt idx="17">
                  <c:v>4617070.33</c:v>
                </c:pt>
                <c:pt idx="18">
                  <c:v>4826073.5689999992</c:v>
                </c:pt>
                <c:pt idx="19">
                  <c:v>5015642.3570000008</c:v>
                </c:pt>
                <c:pt idx="20">
                  <c:v>5183422.4820000036</c:v>
                </c:pt>
              </c:numCache>
            </c:numRef>
          </c:val>
        </c:ser>
        <c:ser>
          <c:idx val="2"/>
          <c:order val="2"/>
          <c:tx>
            <c:strRef>
              <c:f>'[UNPP-WUP2011.xls]SelectedData+Charts'!$B$33</c:f>
              <c:strCache>
                <c:ptCount val="1"/>
                <c:pt idx="0">
                  <c:v>Rural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'[UNPP-WUP2011.xls]SelectedData+Charts'!$C$33:$W$33</c:f>
              <c:numCache>
                <c:formatCode>###,###,##0;\-###,###,##0;_("—"</c:formatCode>
                <c:ptCount val="21"/>
                <c:pt idx="0">
                  <c:v>1627036.5120000001</c:v>
                </c:pt>
                <c:pt idx="1">
                  <c:v>1727376.091</c:v>
                </c:pt>
                <c:pt idx="2">
                  <c:v>1829477.6990000007</c:v>
                </c:pt>
                <c:pt idx="3">
                  <c:v>1940632.7220000001</c:v>
                </c:pt>
                <c:pt idx="4">
                  <c:v>2114346.7749999999</c:v>
                </c:pt>
                <c:pt idx="5">
                  <c:v>2283510.4879999901</c:v>
                </c:pt>
                <c:pt idx="6">
                  <c:v>2414782.4</c:v>
                </c:pt>
                <c:pt idx="7">
                  <c:v>2539435.50699999</c:v>
                </c:pt>
                <c:pt idx="8">
                  <c:v>2669298.2779999902</c:v>
                </c:pt>
                <c:pt idx="9">
                  <c:v>2768109.4179999819</c:v>
                </c:pt>
                <c:pt idx="10">
                  <c:v>2828893.9189999909</c:v>
                </c:pt>
                <c:pt idx="11">
                  <c:v>2830786.6099999812</c:v>
                </c:pt>
                <c:pt idx="12">
                  <c:v>2812990.1729999897</c:v>
                </c:pt>
                <c:pt idx="13">
                  <c:v>2785084.2949999911</c:v>
                </c:pt>
                <c:pt idx="14">
                  <c:v>2746242.7729999907</c:v>
                </c:pt>
                <c:pt idx="15">
                  <c:v>2694645.5429999908</c:v>
                </c:pt>
                <c:pt idx="16">
                  <c:v>2629998.0269999909</c:v>
                </c:pt>
                <c:pt idx="17">
                  <c:v>2552798.0269999821</c:v>
                </c:pt>
                <c:pt idx="18">
                  <c:v>2460430.0159999905</c:v>
                </c:pt>
                <c:pt idx="19">
                  <c:v>2352270.8299999917</c:v>
                </c:pt>
                <c:pt idx="20">
                  <c:v>2230994.469999982</c:v>
                </c:pt>
              </c:numCache>
            </c:numRef>
          </c:val>
        </c:ser>
        <c:marker val="1"/>
        <c:axId val="103991936"/>
        <c:axId val="104018304"/>
      </c:lineChart>
      <c:catAx>
        <c:axId val="103991936"/>
        <c:scaling>
          <c:orientation val="minMax"/>
        </c:scaling>
        <c:axPos val="b"/>
        <c:numFmt formatCode="General" sourceLinked="1"/>
        <c:tickLblPos val="nextTo"/>
        <c:txPr>
          <a:bodyPr rot="-3000000"/>
          <a:lstStyle/>
          <a:p>
            <a:pPr>
              <a:defRPr/>
            </a:pPr>
            <a:endParaRPr lang="en-US"/>
          </a:p>
        </c:txPr>
        <c:crossAx val="104018304"/>
        <c:crosses val="autoZero"/>
        <c:auto val="1"/>
        <c:lblAlgn val="ctr"/>
        <c:lblOffset val="0"/>
      </c:catAx>
      <c:valAx>
        <c:axId val="104018304"/>
        <c:scaling>
          <c:orientation val="minMax"/>
        </c:scaling>
        <c:axPos val="l"/>
        <c:majorGridlines/>
        <c:numFmt formatCode="###,###,##0;\-###,###,##0;_(&quot;—&quot;" sourceLinked="1"/>
        <c:tickLblPos val="nextTo"/>
        <c:crossAx val="10399193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4970234587027894E-2"/>
                <c:y val="5.1760017532080704E-2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Billions of people</a:t>
                  </a:r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0.13548734374304916"/>
          <c:y val="0.17173642951494913"/>
          <c:w val="0.23891398600628391"/>
          <c:h val="0.22319711262378067"/>
        </c:manualLayout>
      </c:layout>
      <c:spPr>
        <a:solidFill>
          <a:schemeClr val="bg1"/>
        </a:solidFill>
      </c:spPr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894611713861148"/>
          <c:y val="5.1760017532080704E-2"/>
          <c:w val="0.82782273438724818"/>
          <c:h val="0.74640150612845102"/>
        </c:manualLayout>
      </c:layout>
      <c:lineChart>
        <c:grouping val="standard"/>
        <c:ser>
          <c:idx val="0"/>
          <c:order val="0"/>
          <c:tx>
            <c:strRef>
              <c:f>'[UNPP-WUP2011.xls]SelectedData+Charts'!$B$26</c:f>
              <c:strCache>
                <c:ptCount val="1"/>
                <c:pt idx="0">
                  <c:v>Total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'[UNPP-WUP2011.xls]SelectedData+Charts'!$C$26:$W$26</c:f>
              <c:numCache>
                <c:formatCode>###,###,##0;\-###,###,##0;_("—"</c:formatCode>
                <c:ptCount val="21"/>
                <c:pt idx="0">
                  <c:v>179766.32899999991</c:v>
                </c:pt>
                <c:pt idx="1">
                  <c:v>198970.16</c:v>
                </c:pt>
                <c:pt idx="2">
                  <c:v>222477.51300000001</c:v>
                </c:pt>
                <c:pt idx="3">
                  <c:v>251094.2</c:v>
                </c:pt>
                <c:pt idx="4">
                  <c:v>285062.75699999993</c:v>
                </c:pt>
                <c:pt idx="5">
                  <c:v>325849.94199999986</c:v>
                </c:pt>
                <c:pt idx="6">
                  <c:v>374705.08199999999</c:v>
                </c:pt>
                <c:pt idx="7">
                  <c:v>431094.47400000016</c:v>
                </c:pt>
                <c:pt idx="8">
                  <c:v>495136.02399999998</c:v>
                </c:pt>
                <c:pt idx="9">
                  <c:v>565138.30699999805</c:v>
                </c:pt>
                <c:pt idx="10">
                  <c:v>641566.44899999804</c:v>
                </c:pt>
                <c:pt idx="11">
                  <c:v>726735.88599999889</c:v>
                </c:pt>
                <c:pt idx="12">
                  <c:v>822723.5159999989</c:v>
                </c:pt>
                <c:pt idx="13">
                  <c:v>929938.58399999898</c:v>
                </c:pt>
                <c:pt idx="14">
                  <c:v>1046988.8650000003</c:v>
                </c:pt>
                <c:pt idx="15">
                  <c:v>1171300.9440000001</c:v>
                </c:pt>
                <c:pt idx="16">
                  <c:v>1303017.5330000001</c:v>
                </c:pt>
                <c:pt idx="17">
                  <c:v>1441998.8820000007</c:v>
                </c:pt>
                <c:pt idx="18">
                  <c:v>1587537.577</c:v>
                </c:pt>
                <c:pt idx="19">
                  <c:v>1738108.6870000008</c:v>
                </c:pt>
                <c:pt idx="20">
                  <c:v>1891711.034</c:v>
                </c:pt>
              </c:numCache>
            </c:numRef>
          </c:val>
        </c:ser>
        <c:ser>
          <c:idx val="1"/>
          <c:order val="1"/>
          <c:tx>
            <c:strRef>
              <c:f>'[UNPP-WUP2011.xls]SelectedData+Charts'!$B$27</c:f>
              <c:strCache>
                <c:ptCount val="1"/>
                <c:pt idx="0">
                  <c:v>Urban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'[UNPP-WUP2011.xls]SelectedData+Charts'!$C$27:$W$27</c:f>
              <c:numCache>
                <c:formatCode>###,###,##0;\-###,###,##0;_("—"</c:formatCode>
                <c:ptCount val="21"/>
                <c:pt idx="0">
                  <c:v>20068.645</c:v>
                </c:pt>
                <c:pt idx="1">
                  <c:v>25396.402999999998</c:v>
                </c:pt>
                <c:pt idx="2">
                  <c:v>33180.121999999996</c:v>
                </c:pt>
                <c:pt idx="3">
                  <c:v>43366.293999999994</c:v>
                </c:pt>
                <c:pt idx="4">
                  <c:v>55642.532999999996</c:v>
                </c:pt>
                <c:pt idx="5">
                  <c:v>70609.327999999994</c:v>
                </c:pt>
                <c:pt idx="6">
                  <c:v>89708.59</c:v>
                </c:pt>
                <c:pt idx="7">
                  <c:v>111737.08100000002</c:v>
                </c:pt>
                <c:pt idx="8">
                  <c:v>139414.31599999999</c:v>
                </c:pt>
                <c:pt idx="9">
                  <c:v>171141.07199999999</c:v>
                </c:pt>
                <c:pt idx="10">
                  <c:v>206322.4819999999</c:v>
                </c:pt>
                <c:pt idx="11">
                  <c:v>248407.09899999999</c:v>
                </c:pt>
                <c:pt idx="12">
                  <c:v>298402.21299999999</c:v>
                </c:pt>
                <c:pt idx="13">
                  <c:v>357520.25300000008</c:v>
                </c:pt>
                <c:pt idx="14">
                  <c:v>426521.65799999982</c:v>
                </c:pt>
                <c:pt idx="15">
                  <c:v>505549.72899999999</c:v>
                </c:pt>
                <c:pt idx="16">
                  <c:v>595543.66399999999</c:v>
                </c:pt>
                <c:pt idx="17">
                  <c:v>697090.46900000004</c:v>
                </c:pt>
                <c:pt idx="18">
                  <c:v>810152.0969999996</c:v>
                </c:pt>
                <c:pt idx="19">
                  <c:v>934341.72100000002</c:v>
                </c:pt>
                <c:pt idx="20">
                  <c:v>1068752.3520000007</c:v>
                </c:pt>
              </c:numCache>
            </c:numRef>
          </c:val>
        </c:ser>
        <c:ser>
          <c:idx val="2"/>
          <c:order val="2"/>
          <c:tx>
            <c:strRef>
              <c:f>'[UNPP-WUP2011.xls]SelectedData+Charts'!$B$28</c:f>
              <c:strCache>
                <c:ptCount val="1"/>
                <c:pt idx="0">
                  <c:v>Rural</c:v>
                </c:pt>
              </c:strCache>
            </c:strRef>
          </c:tx>
          <c:cat>
            <c:numRef>
              <c:f>'[UNPP-WUP2011.xls]SelectedData+Charts'!$C$20:$W$20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'[UNPP-WUP2011.xls]SelectedData+Charts'!$C$28:$W$28</c:f>
              <c:numCache>
                <c:formatCode>###,###,##0;\-###,###,##0;_("—"</c:formatCode>
                <c:ptCount val="21"/>
                <c:pt idx="0">
                  <c:v>159697.68399999998</c:v>
                </c:pt>
                <c:pt idx="1">
                  <c:v>173573.75700000001</c:v>
                </c:pt>
                <c:pt idx="2">
                  <c:v>189297.39099999995</c:v>
                </c:pt>
                <c:pt idx="3">
                  <c:v>207727.90599999999</c:v>
                </c:pt>
                <c:pt idx="4">
                  <c:v>229420.22399999999</c:v>
                </c:pt>
                <c:pt idx="5">
                  <c:v>255240.614</c:v>
                </c:pt>
                <c:pt idx="6">
                  <c:v>284996.4920000002</c:v>
                </c:pt>
                <c:pt idx="7">
                  <c:v>319357.39299999987</c:v>
                </c:pt>
                <c:pt idx="8">
                  <c:v>355721.70799999993</c:v>
                </c:pt>
                <c:pt idx="9">
                  <c:v>393997.23499999801</c:v>
                </c:pt>
                <c:pt idx="10">
                  <c:v>435243.96699999803</c:v>
                </c:pt>
                <c:pt idx="11">
                  <c:v>478328.78699999902</c:v>
                </c:pt>
                <c:pt idx="12">
                  <c:v>524321.30299999891</c:v>
                </c:pt>
                <c:pt idx="13">
                  <c:v>572418.33099999907</c:v>
                </c:pt>
                <c:pt idx="14">
                  <c:v>620467.20699999889</c:v>
                </c:pt>
                <c:pt idx="15">
                  <c:v>665751.21499999857</c:v>
                </c:pt>
                <c:pt idx="16">
                  <c:v>707473.86899999902</c:v>
                </c:pt>
                <c:pt idx="17">
                  <c:v>744908.41299999796</c:v>
                </c:pt>
                <c:pt idx="18">
                  <c:v>777385.47999999765</c:v>
                </c:pt>
                <c:pt idx="19">
                  <c:v>803766.96599999804</c:v>
                </c:pt>
                <c:pt idx="20">
                  <c:v>822958.6819999977</c:v>
                </c:pt>
              </c:numCache>
            </c:numRef>
          </c:val>
        </c:ser>
        <c:marker val="1"/>
        <c:axId val="104056320"/>
        <c:axId val="104057856"/>
      </c:lineChart>
      <c:catAx>
        <c:axId val="104056320"/>
        <c:scaling>
          <c:orientation val="minMax"/>
        </c:scaling>
        <c:axPos val="b"/>
        <c:numFmt formatCode="General" sourceLinked="1"/>
        <c:tickLblPos val="nextTo"/>
        <c:txPr>
          <a:bodyPr rot="-3000000"/>
          <a:lstStyle/>
          <a:p>
            <a:pPr>
              <a:defRPr/>
            </a:pPr>
            <a:endParaRPr lang="en-US"/>
          </a:p>
        </c:txPr>
        <c:crossAx val="104057856"/>
        <c:crosses val="autoZero"/>
        <c:auto val="1"/>
        <c:lblAlgn val="ctr"/>
        <c:lblOffset val="0"/>
      </c:catAx>
      <c:valAx>
        <c:axId val="104057856"/>
        <c:scaling>
          <c:orientation val="minMax"/>
        </c:scaling>
        <c:axPos val="l"/>
        <c:majorGridlines/>
        <c:numFmt formatCode="#,##0.0" sourceLinked="0"/>
        <c:tickLblPos val="nextTo"/>
        <c:crossAx val="104056320"/>
        <c:crosses val="autoZero"/>
        <c:crossBetween val="between"/>
        <c:dispUnits>
          <c:builtInUnit val="millions"/>
        </c:dispUnits>
      </c:valAx>
    </c:plotArea>
    <c:legend>
      <c:legendPos val="r"/>
      <c:layout>
        <c:manualLayout>
          <c:xMode val="edge"/>
          <c:yMode val="edge"/>
          <c:x val="0.15242847492984771"/>
          <c:y val="0.24580074988047323"/>
          <c:w val="0.23891398600628391"/>
          <c:h val="0.27858718447485836"/>
        </c:manualLayout>
      </c:layout>
      <c:spPr>
        <a:solidFill>
          <a:schemeClr val="bg1"/>
        </a:solidFill>
      </c:spPr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7.4001285553591534E-2"/>
          <c:y val="3.9561046248529276E-2"/>
          <c:w val="0.89157827236459153"/>
          <c:h val="0.81852311714452419"/>
        </c:manualLayout>
      </c:layout>
      <c:lineChart>
        <c:grouping val="standard"/>
        <c:ser>
          <c:idx val="3"/>
          <c:order val="0"/>
          <c:tx>
            <c:strRef>
              <c:f>'[CerealYields_USDA-PSD.xlsx]Sheet1'!$AJ$3</c:f>
              <c:strCache>
                <c:ptCount val="1"/>
                <c:pt idx="0">
                  <c:v>World</c:v>
                </c:pt>
              </c:strCache>
            </c:strRef>
          </c:tx>
          <c:marker>
            <c:symbol val="none"/>
          </c:marker>
          <c:cat>
            <c:numRef>
              <c:f>'[CerealYields_USDA-PSD.xlsx]Sheet1'!$AE$4:$AE$57</c:f>
              <c:numCache>
                <c:formatCode>General</c:formatCode>
                <c:ptCount val="5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</c:numCache>
            </c:numRef>
          </c:cat>
          <c:val>
            <c:numRef>
              <c:f>'[CerealYields_USDA-PSD.xlsx]Sheet1'!$AJ$4:$AJ$57</c:f>
              <c:numCache>
                <c:formatCode>0.00</c:formatCode>
                <c:ptCount val="54"/>
                <c:pt idx="1">
                  <c:v>1.2898052960965243</c:v>
                </c:pt>
                <c:pt idx="2">
                  <c:v>1.2595715451534937</c:v>
                </c:pt>
                <c:pt idx="3">
                  <c:v>1.3266396485776497</c:v>
                </c:pt>
                <c:pt idx="4">
                  <c:v>1.3230306965925402</c:v>
                </c:pt>
                <c:pt idx="5">
                  <c:v>1.3799539195068511</c:v>
                </c:pt>
                <c:pt idx="6">
                  <c:v>1.3861074676996257</c:v>
                </c:pt>
                <c:pt idx="7">
                  <c:v>1.5095916394441555</c:v>
                </c:pt>
                <c:pt idx="8">
                  <c:v>1.5247262783324276</c:v>
                </c:pt>
                <c:pt idx="9">
                  <c:v>1.5704194563525755</c:v>
                </c:pt>
                <c:pt idx="10">
                  <c:v>1.582524907744957</c:v>
                </c:pt>
                <c:pt idx="11">
                  <c:v>1.6273757260315311</c:v>
                </c:pt>
                <c:pt idx="12">
                  <c:v>1.7519372000446434</c:v>
                </c:pt>
                <c:pt idx="13">
                  <c:v>1.7258461580362499</c:v>
                </c:pt>
                <c:pt idx="14">
                  <c:v>1.8207506179585062</c:v>
                </c:pt>
                <c:pt idx="15">
                  <c:v>1.7429445747048864</c:v>
                </c:pt>
                <c:pt idx="16">
                  <c:v>1.747987362260657</c:v>
                </c:pt>
                <c:pt idx="17">
                  <c:v>1.8737080973893117</c:v>
                </c:pt>
                <c:pt idx="18">
                  <c:v>1.8484533380794288</c:v>
                </c:pt>
                <c:pt idx="19">
                  <c:v>2.0271143741250612</c:v>
                </c:pt>
                <c:pt idx="20">
                  <c:v>1.9840639637775135</c:v>
                </c:pt>
                <c:pt idx="21">
                  <c:v>1.9796362729753314</c:v>
                </c:pt>
                <c:pt idx="22">
                  <c:v>2.0240386585335872</c:v>
                </c:pt>
                <c:pt idx="23">
                  <c:v>2.1367826826310581</c:v>
                </c:pt>
                <c:pt idx="24">
                  <c:v>2.0741985525883049</c:v>
                </c:pt>
                <c:pt idx="25">
                  <c:v>2.2948595521815012</c:v>
                </c:pt>
                <c:pt idx="26">
                  <c:v>2.3007636574510761</c:v>
                </c:pt>
                <c:pt idx="27">
                  <c:v>2.3423167768834685</c:v>
                </c:pt>
                <c:pt idx="28">
                  <c:v>2.3329753376428801</c:v>
                </c:pt>
                <c:pt idx="29">
                  <c:v>2.2498886110413672</c:v>
                </c:pt>
                <c:pt idx="30">
                  <c:v>2.4009531123280197</c:v>
                </c:pt>
                <c:pt idx="31">
                  <c:v>2.5515261395203934</c:v>
                </c:pt>
                <c:pt idx="32">
                  <c:v>2.4712184442574245</c:v>
                </c:pt>
                <c:pt idx="33">
                  <c:v>2.5766779801897881</c:v>
                </c:pt>
                <c:pt idx="34">
                  <c:v>2.5085668034715898</c:v>
                </c:pt>
                <c:pt idx="35">
                  <c:v>2.575725540278794</c:v>
                </c:pt>
                <c:pt idx="36">
                  <c:v>2.5253213424645402</c:v>
                </c:pt>
                <c:pt idx="37">
                  <c:v>2.6866142546066296</c:v>
                </c:pt>
                <c:pt idx="38">
                  <c:v>2.7327904663284781</c:v>
                </c:pt>
                <c:pt idx="39">
                  <c:v>2.7840001661457312</c:v>
                </c:pt>
                <c:pt idx="40">
                  <c:v>2.8283581639150337</c:v>
                </c:pt>
                <c:pt idx="41">
                  <c:v>2.7867791545299512</c:v>
                </c:pt>
                <c:pt idx="42">
                  <c:v>2.8270373906963129</c:v>
                </c:pt>
                <c:pt idx="43">
                  <c:v>2.8024995615613952</c:v>
                </c:pt>
                <c:pt idx="44">
                  <c:v>2.819243147062962</c:v>
                </c:pt>
                <c:pt idx="45">
                  <c:v>3.0630802807232143</c:v>
                </c:pt>
                <c:pt idx="46">
                  <c:v>3.0040880212785597</c:v>
                </c:pt>
                <c:pt idx="47">
                  <c:v>2.9946064644799928</c:v>
                </c:pt>
                <c:pt idx="48">
                  <c:v>3.0899366845740599</c:v>
                </c:pt>
                <c:pt idx="49">
                  <c:v>3.2310884453618205</c:v>
                </c:pt>
                <c:pt idx="50">
                  <c:v>3.2606346945005757</c:v>
                </c:pt>
                <c:pt idx="51">
                  <c:v>3.244747377190591</c:v>
                </c:pt>
                <c:pt idx="52">
                  <c:v>3.3425140580899471</c:v>
                </c:pt>
                <c:pt idx="53">
                  <c:v>3.2653568320278512</c:v>
                </c:pt>
              </c:numCache>
            </c:numRef>
          </c:val>
        </c:ser>
        <c:ser>
          <c:idx val="1"/>
          <c:order val="1"/>
          <c:tx>
            <c:strRef>
              <c:f>'[CerealYields_USDA-PSD.xlsx]Sheet1'!$AH$3</c:f>
              <c:strCache>
                <c:ptCount val="1"/>
                <c:pt idx="0">
                  <c:v>Southeast Asia</c:v>
                </c:pt>
              </c:strCache>
            </c:strRef>
          </c:tx>
          <c:marker>
            <c:symbol val="none"/>
          </c:marker>
          <c:cat>
            <c:numRef>
              <c:f>'[CerealYields_USDA-PSD.xlsx]Sheet1'!$AE$4:$AE$57</c:f>
              <c:numCache>
                <c:formatCode>General</c:formatCode>
                <c:ptCount val="5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</c:numCache>
            </c:numRef>
          </c:cat>
          <c:val>
            <c:numRef>
              <c:f>'[CerealYields_USDA-PSD.xlsx]Sheet1'!$AH$4:$AH$57</c:f>
              <c:numCache>
                <c:formatCode>0.00</c:formatCode>
                <c:ptCount val="54"/>
                <c:pt idx="1">
                  <c:v>1.0868130549556041</c:v>
                </c:pt>
                <c:pt idx="2">
                  <c:v>1.06454878375562</c:v>
                </c:pt>
                <c:pt idx="3">
                  <c:v>1.1054323912675579</c:v>
                </c:pt>
                <c:pt idx="4">
                  <c:v>1.1016885553470919</c:v>
                </c:pt>
                <c:pt idx="5">
                  <c:v>1.1133983979879154</c:v>
                </c:pt>
                <c:pt idx="6">
                  <c:v>1.1110235998987377</c:v>
                </c:pt>
                <c:pt idx="7">
                  <c:v>1.070077716771439</c:v>
                </c:pt>
                <c:pt idx="8">
                  <c:v>1.1016321104291</c:v>
                </c:pt>
                <c:pt idx="9">
                  <c:v>1.1320506628025553</c:v>
                </c:pt>
                <c:pt idx="10">
                  <c:v>1.2201228920228453</c:v>
                </c:pt>
                <c:pt idx="11">
                  <c:v>1.2760247792276258</c:v>
                </c:pt>
                <c:pt idx="12">
                  <c:v>1.2777748581038464</c:v>
                </c:pt>
                <c:pt idx="13">
                  <c:v>1.2354817238892895</c:v>
                </c:pt>
                <c:pt idx="14">
                  <c:v>1.3180653833472824</c:v>
                </c:pt>
                <c:pt idx="15">
                  <c:v>1.3109846358021533</c:v>
                </c:pt>
                <c:pt idx="16">
                  <c:v>1.3268007691169945</c:v>
                </c:pt>
                <c:pt idx="17">
                  <c:v>1.3694458932518689</c:v>
                </c:pt>
                <c:pt idx="18">
                  <c:v>1.2950689097535661</c:v>
                </c:pt>
                <c:pt idx="19">
                  <c:v>1.4099358447113013</c:v>
                </c:pt>
                <c:pt idx="20">
                  <c:v>1.4505057803468209</c:v>
                </c:pt>
                <c:pt idx="21">
                  <c:v>1.5476397203308498</c:v>
                </c:pt>
                <c:pt idx="22">
                  <c:v>1.6196185286103548</c:v>
                </c:pt>
                <c:pt idx="23">
                  <c:v>1.6599171328916882</c:v>
                </c:pt>
                <c:pt idx="24">
                  <c:v>1.7329876576037582</c:v>
                </c:pt>
                <c:pt idx="25">
                  <c:v>1.7725398022085237</c:v>
                </c:pt>
                <c:pt idx="26">
                  <c:v>1.7905208106341244</c:v>
                </c:pt>
                <c:pt idx="27">
                  <c:v>1.7357404041952222</c:v>
                </c:pt>
                <c:pt idx="28">
                  <c:v>1.7900277258075423</c:v>
                </c:pt>
                <c:pt idx="29">
                  <c:v>1.8647709590092301</c:v>
                </c:pt>
                <c:pt idx="30">
                  <c:v>1.8942981422357461</c:v>
                </c:pt>
                <c:pt idx="31">
                  <c:v>1.8860170417303923</c:v>
                </c:pt>
                <c:pt idx="32">
                  <c:v>1.9711488589211621</c:v>
                </c:pt>
                <c:pt idx="33">
                  <c:v>1.9748400669786623</c:v>
                </c:pt>
                <c:pt idx="34">
                  <c:v>2.0061867266591675</c:v>
                </c:pt>
                <c:pt idx="35">
                  <c:v>2.0413183910180988</c:v>
                </c:pt>
                <c:pt idx="36">
                  <c:v>2.0925142392188767</c:v>
                </c:pt>
                <c:pt idx="37">
                  <c:v>2.0795810654791356</c:v>
                </c:pt>
                <c:pt idx="38">
                  <c:v>2.0594441270100385</c:v>
                </c:pt>
                <c:pt idx="39">
                  <c:v>2.1090873055197701</c:v>
                </c:pt>
                <c:pt idx="40">
                  <c:v>2.1612339815923245</c:v>
                </c:pt>
                <c:pt idx="41">
                  <c:v>2.2330164388987908</c:v>
                </c:pt>
                <c:pt idx="42">
                  <c:v>2.2324501234664664</c:v>
                </c:pt>
                <c:pt idx="43">
                  <c:v>2.2512786345554647</c:v>
                </c:pt>
                <c:pt idx="44">
                  <c:v>2.3057549137815543</c:v>
                </c:pt>
                <c:pt idx="45">
                  <c:v>2.3188180999980821</c:v>
                </c:pt>
                <c:pt idx="46">
                  <c:v>2.359353689953021</c:v>
                </c:pt>
                <c:pt idx="47">
                  <c:v>2.3880812590272189</c:v>
                </c:pt>
                <c:pt idx="48">
                  <c:v>2.4980070211365466</c:v>
                </c:pt>
                <c:pt idx="49">
                  <c:v>2.5426829268292659</c:v>
                </c:pt>
                <c:pt idx="50">
                  <c:v>2.4692362286400611</c:v>
                </c:pt>
                <c:pt idx="51">
                  <c:v>2.4960746097378803</c:v>
                </c:pt>
                <c:pt idx="52">
                  <c:v>2.5680024672096948</c:v>
                </c:pt>
                <c:pt idx="53">
                  <c:v>2.6024238252237226</c:v>
                </c:pt>
              </c:numCache>
            </c:numRef>
          </c:val>
        </c:ser>
        <c:ser>
          <c:idx val="0"/>
          <c:order val="2"/>
          <c:tx>
            <c:strRef>
              <c:f>'[CerealYields_USDA-PSD.xlsx]Sheet1'!$AG$3</c:f>
              <c:strCache>
                <c:ptCount val="1"/>
                <c:pt idx="0">
                  <c:v>South Asia</c:v>
                </c:pt>
              </c:strCache>
            </c:strRef>
          </c:tx>
          <c:marker>
            <c:symbol val="none"/>
          </c:marker>
          <c:cat>
            <c:numRef>
              <c:f>'[CerealYields_USDA-PSD.xlsx]Sheet1'!$AE$4:$AE$57</c:f>
              <c:numCache>
                <c:formatCode>General</c:formatCode>
                <c:ptCount val="5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</c:numCache>
            </c:numRef>
          </c:cat>
          <c:val>
            <c:numRef>
              <c:f>'[CerealYields_USDA-PSD.xlsx]Sheet1'!$AG$4:$AG$57</c:f>
              <c:numCache>
                <c:formatCode>0.00</c:formatCode>
                <c:ptCount val="54"/>
                <c:pt idx="1">
                  <c:v>0.79018290989865281</c:v>
                </c:pt>
                <c:pt idx="2">
                  <c:v>0.80562966332234143</c:v>
                </c:pt>
                <c:pt idx="3">
                  <c:v>0.79616090888808799</c:v>
                </c:pt>
                <c:pt idx="4">
                  <c:v>0.81997155732227645</c:v>
                </c:pt>
                <c:pt idx="5">
                  <c:v>0.83351822839480061</c:v>
                </c:pt>
                <c:pt idx="6">
                  <c:v>0.7579805143329611</c:v>
                </c:pt>
                <c:pt idx="7">
                  <c:v>0.75268475403357527</c:v>
                </c:pt>
                <c:pt idx="8">
                  <c:v>0.8455951691620478</c:v>
                </c:pt>
                <c:pt idx="9">
                  <c:v>0.8970874570793782</c:v>
                </c:pt>
                <c:pt idx="10">
                  <c:v>0.91621346425555061</c:v>
                </c:pt>
                <c:pt idx="11">
                  <c:v>0.96954230235783634</c:v>
                </c:pt>
                <c:pt idx="12">
                  <c:v>0.95345554860543069</c:v>
                </c:pt>
                <c:pt idx="13">
                  <c:v>0.94709474673189409</c:v>
                </c:pt>
                <c:pt idx="14">
                  <c:v>0.99971409363819774</c:v>
                </c:pt>
                <c:pt idx="15">
                  <c:v>0.94161896843922877</c:v>
                </c:pt>
                <c:pt idx="16">
                  <c:v>1.0660256962332548</c:v>
                </c:pt>
                <c:pt idx="17">
                  <c:v>1.0450010945366979</c:v>
                </c:pt>
                <c:pt idx="18">
                  <c:v>1.1240006114805479</c:v>
                </c:pt>
                <c:pt idx="19">
                  <c:v>1.1485825927643438</c:v>
                </c:pt>
                <c:pt idx="20">
                  <c:v>1.0799374236874237</c:v>
                </c:pt>
                <c:pt idx="21">
                  <c:v>1.1644968345531521</c:v>
                </c:pt>
                <c:pt idx="22">
                  <c:v>1.2044839090949895</c:v>
                </c:pt>
                <c:pt idx="23">
                  <c:v>1.1790575674239108</c:v>
                </c:pt>
                <c:pt idx="24">
                  <c:v>1.3214464870606972</c:v>
                </c:pt>
                <c:pt idx="25">
                  <c:v>1.3182740662259562</c:v>
                </c:pt>
                <c:pt idx="26">
                  <c:v>1.3216692742808998</c:v>
                </c:pt>
                <c:pt idx="27">
                  <c:v>1.3513652095885142</c:v>
                </c:pt>
                <c:pt idx="28">
                  <c:v>1.3163355338826837</c:v>
                </c:pt>
                <c:pt idx="29">
                  <c:v>1.4504848618314641</c:v>
                </c:pt>
                <c:pt idx="30">
                  <c:v>1.5756546312719839</c:v>
                </c:pt>
                <c:pt idx="31">
                  <c:v>1.5522734361330672</c:v>
                </c:pt>
                <c:pt idx="32">
                  <c:v>1.5745440741257231</c:v>
                </c:pt>
                <c:pt idx="33">
                  <c:v>1.6708899440552871</c:v>
                </c:pt>
                <c:pt idx="34">
                  <c:v>1.692738727303686</c:v>
                </c:pt>
                <c:pt idx="35">
                  <c:v>1.6739090603719424</c:v>
                </c:pt>
                <c:pt idx="36">
                  <c:v>1.7374541953915899</c:v>
                </c:pt>
                <c:pt idx="37">
                  <c:v>1.7719682410859885</c:v>
                </c:pt>
                <c:pt idx="38">
                  <c:v>1.8154388654656957</c:v>
                </c:pt>
                <c:pt idx="39">
                  <c:v>1.8507683847117418</c:v>
                </c:pt>
                <c:pt idx="40">
                  <c:v>1.8962676846393056</c:v>
                </c:pt>
                <c:pt idx="41">
                  <c:v>1.9341985616268511</c:v>
                </c:pt>
                <c:pt idx="42">
                  <c:v>1.9872543281375152</c:v>
                </c:pt>
                <c:pt idx="43">
                  <c:v>1.9210671406588169</c:v>
                </c:pt>
                <c:pt idx="44">
                  <c:v>1.9960148880686523</c:v>
                </c:pt>
                <c:pt idx="45">
                  <c:v>1.9898812451689967</c:v>
                </c:pt>
                <c:pt idx="46">
                  <c:v>2.0691184424012992</c:v>
                </c:pt>
                <c:pt idx="47">
                  <c:v>2.0829098110200888</c:v>
                </c:pt>
                <c:pt idx="48">
                  <c:v>2.202060203731258</c:v>
                </c:pt>
                <c:pt idx="49">
                  <c:v>2.2158600318109531</c:v>
                </c:pt>
                <c:pt idx="50">
                  <c:v>2.186528855759625</c:v>
                </c:pt>
                <c:pt idx="51">
                  <c:v>2.2748122389036425</c:v>
                </c:pt>
                <c:pt idx="52">
                  <c:v>2.3887827839268532</c:v>
                </c:pt>
                <c:pt idx="53">
                  <c:v>2.4492699392125106</c:v>
                </c:pt>
              </c:numCache>
            </c:numRef>
          </c:val>
        </c:ser>
        <c:ser>
          <c:idx val="2"/>
          <c:order val="3"/>
          <c:tx>
            <c:strRef>
              <c:f>'[CerealYields_USDA-PSD.xlsx]Sheet1'!$AI$3</c:f>
              <c:strCache>
                <c:ptCount val="1"/>
                <c:pt idx="0">
                  <c:v>Sub-Saharan Africa</c:v>
                </c:pt>
              </c:strCache>
            </c:strRef>
          </c:tx>
          <c:marker>
            <c:symbol val="none"/>
          </c:marker>
          <c:cat>
            <c:numRef>
              <c:f>'[CerealYields_USDA-PSD.xlsx]Sheet1'!$AE$4:$AE$57</c:f>
              <c:numCache>
                <c:formatCode>General</c:formatCode>
                <c:ptCount val="5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</c:numCache>
            </c:numRef>
          </c:cat>
          <c:val>
            <c:numRef>
              <c:f>'[CerealYields_USDA-PSD.xlsx]Sheet1'!$AI$4:$AI$57</c:f>
              <c:numCache>
                <c:formatCode>0.00</c:formatCode>
                <c:ptCount val="54"/>
                <c:pt idx="1">
                  <c:v>0.81976606650019745</c:v>
                </c:pt>
                <c:pt idx="2">
                  <c:v>0.79977714325510163</c:v>
                </c:pt>
                <c:pt idx="3">
                  <c:v>0.81632560047399894</c:v>
                </c:pt>
                <c:pt idx="4">
                  <c:v>0.79021920120435207</c:v>
                </c:pt>
                <c:pt idx="5">
                  <c:v>0.837725316897314</c:v>
                </c:pt>
                <c:pt idx="6">
                  <c:v>0.77133858942497213</c:v>
                </c:pt>
                <c:pt idx="7">
                  <c:v>0.88199275759903462</c:v>
                </c:pt>
                <c:pt idx="8">
                  <c:v>0.8142635724749997</c:v>
                </c:pt>
                <c:pt idx="9">
                  <c:v>0.81728496780208559</c:v>
                </c:pt>
                <c:pt idx="10">
                  <c:v>0.83278542148626167</c:v>
                </c:pt>
                <c:pt idx="11">
                  <c:v>0.87837918839537288</c:v>
                </c:pt>
                <c:pt idx="12">
                  <c:v>0.89983502238981894</c:v>
                </c:pt>
                <c:pt idx="13">
                  <c:v>0.78299800775007145</c:v>
                </c:pt>
                <c:pt idx="14">
                  <c:v>0.9460646032818153</c:v>
                </c:pt>
                <c:pt idx="15">
                  <c:v>0.93860985250168782</c:v>
                </c:pt>
                <c:pt idx="16">
                  <c:v>0.87720314748705686</c:v>
                </c:pt>
                <c:pt idx="17">
                  <c:v>0.90979753827020504</c:v>
                </c:pt>
                <c:pt idx="18">
                  <c:v>0.89635289029839993</c:v>
                </c:pt>
                <c:pt idx="19">
                  <c:v>0.88224708691159182</c:v>
                </c:pt>
                <c:pt idx="20">
                  <c:v>0.94011017386813567</c:v>
                </c:pt>
                <c:pt idx="21">
                  <c:v>0.99288103610944378</c:v>
                </c:pt>
                <c:pt idx="22">
                  <c:v>0.90320499032049939</c:v>
                </c:pt>
                <c:pt idx="23">
                  <c:v>0.80838133400116852</c:v>
                </c:pt>
                <c:pt idx="24">
                  <c:v>0.75918415230944603</c:v>
                </c:pt>
                <c:pt idx="25">
                  <c:v>0.91962098285055482</c:v>
                </c:pt>
                <c:pt idx="26">
                  <c:v>0.94968890621700242</c:v>
                </c:pt>
                <c:pt idx="27">
                  <c:v>0.94714419930670291</c:v>
                </c:pt>
                <c:pt idx="28">
                  <c:v>0.97582753352571772</c:v>
                </c:pt>
                <c:pt idx="29">
                  <c:v>1.0826913279090944</c:v>
                </c:pt>
                <c:pt idx="30">
                  <c:v>1.0132966963552514</c:v>
                </c:pt>
                <c:pt idx="31">
                  <c:v>1.0356313834726083</c:v>
                </c:pt>
                <c:pt idx="32">
                  <c:v>0.94199252991843896</c:v>
                </c:pt>
                <c:pt idx="33">
                  <c:v>0.99563785656246029</c:v>
                </c:pt>
                <c:pt idx="34">
                  <c:v>1.0690377469476766</c:v>
                </c:pt>
                <c:pt idx="35">
                  <c:v>0.92847842009603121</c:v>
                </c:pt>
                <c:pt idx="36">
                  <c:v>1.039487032749786</c:v>
                </c:pt>
                <c:pt idx="37">
                  <c:v>1.0413810452172818</c:v>
                </c:pt>
                <c:pt idx="38">
                  <c:v>0.9382609590980463</c:v>
                </c:pt>
                <c:pt idx="39">
                  <c:v>1.0359686834175914</c:v>
                </c:pt>
                <c:pt idx="40">
                  <c:v>1.0702448259764517</c:v>
                </c:pt>
                <c:pt idx="41">
                  <c:v>1.0239195538803119</c:v>
                </c:pt>
                <c:pt idx="42">
                  <c:v>1.0643670162532937</c:v>
                </c:pt>
                <c:pt idx="43">
                  <c:v>1.0313464581225837</c:v>
                </c:pt>
                <c:pt idx="44">
                  <c:v>1.0840277862261101</c:v>
                </c:pt>
                <c:pt idx="45">
                  <c:v>1.1426522842639601</c:v>
                </c:pt>
                <c:pt idx="46">
                  <c:v>1.1329254065379395</c:v>
                </c:pt>
                <c:pt idx="47">
                  <c:v>1.1926224743658311</c:v>
                </c:pt>
                <c:pt idx="48">
                  <c:v>1.2208935703108579</c:v>
                </c:pt>
                <c:pt idx="49">
                  <c:v>1.2796940084215778</c:v>
                </c:pt>
                <c:pt idx="50">
                  <c:v>1.2553152639087026</c:v>
                </c:pt>
                <c:pt idx="51">
                  <c:v>1.3349217383504501</c:v>
                </c:pt>
                <c:pt idx="52">
                  <c:v>1.2865463333913951</c:v>
                </c:pt>
                <c:pt idx="53">
                  <c:v>1.3612385710886781</c:v>
                </c:pt>
              </c:numCache>
            </c:numRef>
          </c:val>
        </c:ser>
        <c:marker val="1"/>
        <c:axId val="104136064"/>
        <c:axId val="104268928"/>
      </c:lineChart>
      <c:catAx>
        <c:axId val="104136064"/>
        <c:scaling>
          <c:orientation val="minMax"/>
        </c:scaling>
        <c:axPos val="b"/>
        <c:numFmt formatCode="General" sourceLinked="1"/>
        <c:tickLblPos val="nextTo"/>
        <c:crossAx val="104268928"/>
        <c:crosses val="autoZero"/>
        <c:auto val="1"/>
        <c:lblAlgn val="ctr"/>
        <c:lblOffset val="100"/>
      </c:catAx>
      <c:valAx>
        <c:axId val="104268928"/>
        <c:scaling>
          <c:orientation val="minMax"/>
          <c:max val="3.5"/>
          <c:min val="0.5"/>
        </c:scaling>
        <c:axPos val="l"/>
        <c:majorGridlines/>
        <c:numFmt formatCode="#,##0.0" sourceLinked="0"/>
        <c:tickLblPos val="nextTo"/>
        <c:crossAx val="104136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203472806944134"/>
          <c:y val="7.3181957975072695E-2"/>
          <c:w val="0.28337291319374946"/>
          <c:h val="0.30293562522994366"/>
        </c:manualLayout>
      </c:layout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5138"/>
          </a:xfrm>
          <a:prstGeom prst="rect">
            <a:avLst/>
          </a:prstGeom>
        </p:spPr>
        <p:txBody>
          <a:bodyPr vert="horz" lIns="93512" tIns="46755" rIns="93512" bIns="46755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3512" tIns="46755" rIns="93512" bIns="46755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William A. Masters</a:t>
            </a:r>
          </a:p>
          <a:p>
            <a:pPr>
              <a:defRPr/>
            </a:pPr>
            <a:r>
              <a:rPr lang="en-US" dirty="0" smtClean="0"/>
              <a:t>http://sites.tufts.edu/willmasters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5138"/>
          </a:xfrm>
          <a:prstGeom prst="rect">
            <a:avLst/>
          </a:prstGeom>
        </p:spPr>
        <p:txBody>
          <a:bodyPr vert="horz" lIns="93512" tIns="46755" rIns="93512" bIns="46755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E1FF69F-BCA8-464B-8098-28589F9E0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8828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5138"/>
          </a:xfrm>
          <a:prstGeom prst="rect">
            <a:avLst/>
          </a:prstGeom>
        </p:spPr>
        <p:txBody>
          <a:bodyPr vert="horz" lIns="93512" tIns="46755" rIns="93512" bIns="46755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2"/>
            <a:ext cx="3038475" cy="465138"/>
          </a:xfrm>
          <a:prstGeom prst="rect">
            <a:avLst/>
          </a:prstGeom>
        </p:spPr>
        <p:txBody>
          <a:bodyPr vert="horz" lIns="93512" tIns="46755" rIns="93512" bIns="46755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9753291-27CA-4DBD-A82F-C18318E4037E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12" tIns="46755" rIns="93512" bIns="4675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3063"/>
          </a:xfrm>
          <a:prstGeom prst="rect">
            <a:avLst/>
          </a:prstGeom>
        </p:spPr>
        <p:txBody>
          <a:bodyPr vert="horz" lIns="93512" tIns="46755" rIns="93512" bIns="4675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3512" tIns="46755" rIns="93512" bIns="46755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5138"/>
          </a:xfrm>
          <a:prstGeom prst="rect">
            <a:avLst/>
          </a:prstGeom>
        </p:spPr>
        <p:txBody>
          <a:bodyPr vert="horz" lIns="93512" tIns="46755" rIns="93512" bIns="46755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0B05668-0996-46C7-A9AB-813782AEC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4907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E81418-EDB7-4F20-8DF8-C269843F8B0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635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635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9986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2307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0BFDD-328F-492B-A609-78EE94D7DF6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4515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355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3552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3552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4D5B96-917F-472F-B646-80E3F394DF93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8E35C53-C70F-456D-A5E3-15DD7F28B700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8137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91007E9-FCA3-4083-9B4D-65129C633363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3A7689-2CA0-4FB6-9074-DB5611B87F0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6078F2-76C5-46B5-BF5F-1770C96453E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CFF1FE-B17D-4ADF-BFE5-6C278A0E07F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95734-5C23-4F0D-A7B3-54A8B107B3C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43E9D2-1085-4077-B33C-996718D9494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821" indent="-29108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340" indent="-2328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077" indent="-2328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5812" indent="-2328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1547" indent="-2328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284" indent="-2328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021" indent="-2328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8757" indent="-2328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9F0DD47C-3FF2-4B87-9BDB-8C7800DA4887}" type="slidenum">
              <a:rPr lang="en-US"/>
              <a:pPr eaLnBrk="1" hangingPunct="1"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6821" indent="-29108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340" indent="-2328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077" indent="-2328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5812" indent="-23286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1547" indent="-2328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7284" indent="-2328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021" indent="-2328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8757" indent="-2328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9F0DD47C-3FF2-4B87-9BDB-8C7800DA4887}" type="slidenum">
              <a:rPr lang="en-US"/>
              <a:pPr eaLnBrk="1" hangingPunct="1"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Times New Roman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31731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45" indent="-285709" defTabSz="931731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38" indent="-228567" defTabSz="931731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99973" indent="-228567" defTabSz="931731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09" indent="-228567" defTabSz="931731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243" indent="-228567" algn="ctr" defTabSz="9317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378" indent="-228567" algn="ctr" defTabSz="9317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514" indent="-228567" algn="ctr" defTabSz="9317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649" indent="-228567" algn="ctr" defTabSz="9317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78E3EC3E-ED18-4FFF-8DA2-CA93FF79592F}" type="slidenum">
              <a:rPr lang="en-US" sz="1200"/>
              <a:pPr eaLnBrk="1" hangingPunct="1">
                <a:defRPr/>
              </a:pPr>
              <a:t>28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01" indent="-29115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616" indent="-2329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463" indent="-2329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309" indent="-2329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155" indent="-232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002" indent="-232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3849" indent="-232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59695" indent="-232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B0B5DBFD-C66F-4682-87D1-AE06DF6692CB}" type="slidenum">
              <a:rPr lang="en-US"/>
              <a:pPr eaLnBrk="1" hangingPunct="1"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E81418-EDB7-4F20-8DF8-C269843F8B09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E81418-EDB7-4F20-8DF8-C269843F8B09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E81418-EDB7-4F20-8DF8-C269843F8B09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E81418-EDB7-4F20-8DF8-C269843F8B09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E81418-EDB7-4F20-8DF8-C269843F8B09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6784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691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438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803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18881-FEAD-416B-B71D-66E9331E73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3097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B05668-0996-46C7-A9AB-813782AEC72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63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D347B-3E47-4C9E-9C58-0E1A94805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7D929-5FCE-4E2C-BEDB-9DAB89726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EDB5D-1958-4DDA-9588-1DAC917A5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C5A9A-2282-4514-B19F-F9D8F9FB6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EF6F7-7190-4DA3-9C53-7564CB277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BF0C8-E778-4FAC-8DF7-539FD1853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5B026-1AA2-4777-B8D2-CACF0F1A4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7C805-93B4-4274-ACAC-8FA1002B0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B7C9C-5B7B-47F4-80A3-53BB9E911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ADDF9-75E6-4797-B2DE-4DA47173B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2C042-6B4F-41C0-B86B-2E49DFB3D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184275A-A6C8-4E67-B6AB-86A7E6DC1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7" descr="friedman with seal horizonta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1200" y="6248400"/>
            <a:ext cx="286702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iceinstitute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cn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cn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cn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research.worldbank.org/Povcal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research.worldbank.org/PovcalNe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research.worldbank.org/PovcalNe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sa.un.org/unpd/wp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sa.un.org/unpd/wpp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sa.un.org/unpd/wup" TargetMode="Externa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sa.un.org/unpd/wup" TargetMode="Externa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s.usda.gov/psdonlin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ribune.com.pk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p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305800" cy="2076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1" dirty="0">
                <a:solidFill>
                  <a:srgbClr val="0081E2"/>
                </a:solidFill>
              </a:rPr>
              <a:t>The Changing Face </a:t>
            </a:r>
            <a:r>
              <a:rPr lang="en-US" b="1" dirty="0" smtClean="0">
                <a:solidFill>
                  <a:srgbClr val="0081E2"/>
                </a:solidFill>
              </a:rPr>
              <a:t/>
            </a:r>
            <a:br>
              <a:rPr lang="en-US" b="1" dirty="0" smtClean="0">
                <a:solidFill>
                  <a:srgbClr val="0081E2"/>
                </a:solidFill>
              </a:rPr>
            </a:br>
            <a:r>
              <a:rPr lang="en-US" b="1" dirty="0" smtClean="0">
                <a:solidFill>
                  <a:srgbClr val="0081E2"/>
                </a:solidFill>
              </a:rPr>
              <a:t>of </a:t>
            </a:r>
            <a:r>
              <a:rPr lang="en-US" b="1" dirty="0">
                <a:solidFill>
                  <a:srgbClr val="0081E2"/>
                </a:solidFill>
              </a:rPr>
              <a:t>Global </a:t>
            </a:r>
            <a:r>
              <a:rPr lang="en-US" b="1" dirty="0" smtClean="0">
                <a:solidFill>
                  <a:srgbClr val="0081E2"/>
                </a:solidFill>
              </a:rPr>
              <a:t>Malnutrition</a:t>
            </a:r>
            <a:endParaRPr lang="en-US" sz="3600" b="1" dirty="0" smtClean="0">
              <a:solidFill>
                <a:srgbClr val="0081E2"/>
              </a:solidFill>
            </a:endParaRPr>
          </a:p>
        </p:txBody>
      </p:sp>
      <p:sp>
        <p:nvSpPr>
          <p:cNvPr id="4099" name="Subtitle 6"/>
          <p:cNvSpPr>
            <a:spLocks noGrp="1"/>
          </p:cNvSpPr>
          <p:nvPr>
            <p:ph type="subTitle" idx="1"/>
          </p:nvPr>
        </p:nvSpPr>
        <p:spPr>
          <a:xfrm>
            <a:off x="30675" y="4724400"/>
            <a:ext cx="8864012" cy="1066800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 Knight Science Journalism </a:t>
            </a:r>
            <a:r>
              <a:rPr lang="en-US" sz="2000" dirty="0" smtClean="0"/>
              <a:t>at MIT -- Food </a:t>
            </a:r>
            <a:r>
              <a:rPr lang="en-US" sz="2000" dirty="0" smtClean="0"/>
              <a:t>Boot </a:t>
            </a:r>
            <a:r>
              <a:rPr lang="en-US" sz="2000" dirty="0" smtClean="0"/>
              <a:t>Camp</a:t>
            </a:r>
            <a:endParaRPr lang="en-US" sz="2000" dirty="0" smtClean="0"/>
          </a:p>
          <a:p>
            <a:r>
              <a:rPr lang="en-US" sz="2000" dirty="0" smtClean="0"/>
              <a:t>26 March 2014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354425" y="3240613"/>
            <a:ext cx="8534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kern="0" dirty="0" smtClean="0">
                <a:solidFill>
                  <a:srgbClr val="663300"/>
                </a:solidFill>
                <a:latin typeface="Arial"/>
                <a:cs typeface="+mn-cs"/>
              </a:rPr>
              <a:t>Will </a:t>
            </a:r>
            <a:r>
              <a:rPr lang="en-US" sz="3200" kern="0" dirty="0">
                <a:solidFill>
                  <a:srgbClr val="663300"/>
                </a:solidFill>
                <a:latin typeface="Arial"/>
                <a:cs typeface="+mn-cs"/>
              </a:rPr>
              <a:t>Masters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</a:rPr>
              <a:t>Professor and Chair, Department of Food and Nutrition Policy, Tufts University 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www.nutrition.tufts.edu   |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http://sites.tufts.edu/willmasters 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211"/>
          <a:stretch/>
        </p:blipFill>
        <p:spPr bwMode="auto">
          <a:xfrm>
            <a:off x="7275340" y="6179903"/>
            <a:ext cx="1587108" cy="58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914"/>
          </a:xfrm>
        </p:spPr>
        <p:txBody>
          <a:bodyPr/>
          <a:lstStyle/>
          <a:p>
            <a:pPr lvl="0"/>
            <a:r>
              <a:rPr lang="en-US" sz="3600" dirty="0" smtClean="0">
                <a:solidFill>
                  <a:srgbClr val="0081E2"/>
                </a:solidFill>
              </a:rPr>
              <a:t>…and have more overweight children too</a:t>
            </a:r>
            <a:endParaRPr lang="en-US" sz="3600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36023" y="6479977"/>
            <a:ext cx="876300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/>
              <a:t>Source:  </a:t>
            </a:r>
            <a:r>
              <a:rPr lang="en-US" sz="1400" dirty="0" smtClean="0"/>
              <a:t>Author’s calculation.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249" y="573607"/>
            <a:ext cx="8229599" cy="606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2163462"/>
            <a:ext cx="2098590" cy="208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2000" kern="0" dirty="0" smtClean="0">
                <a:solidFill>
                  <a:srgbClr val="0081E2"/>
                </a:solidFill>
              </a:rPr>
              <a:t>…and at each income level,  children are slightly more</a:t>
            </a:r>
          </a:p>
          <a:p>
            <a:pPr algn="l">
              <a:lnSpc>
                <a:spcPct val="80000"/>
              </a:lnSpc>
            </a:pPr>
            <a:r>
              <a:rPr lang="en-US" sz="2000" kern="0" dirty="0" smtClean="0">
                <a:solidFill>
                  <a:srgbClr val="0081E2"/>
                </a:solidFill>
              </a:rPr>
              <a:t>likely to be</a:t>
            </a:r>
          </a:p>
          <a:p>
            <a:pPr algn="l">
              <a:lnSpc>
                <a:spcPct val="80000"/>
              </a:lnSpc>
            </a:pPr>
            <a:r>
              <a:rPr lang="en-US" sz="2000" kern="0" dirty="0" smtClean="0">
                <a:solidFill>
                  <a:srgbClr val="0081E2"/>
                </a:solidFill>
              </a:rPr>
              <a:t>overweight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79027" y="4440195"/>
            <a:ext cx="0" cy="381000"/>
          </a:xfrm>
          <a:prstGeom prst="straightConnector1">
            <a:avLst/>
          </a:prstGeom>
          <a:ln w="38100">
            <a:solidFill>
              <a:srgbClr val="0081E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296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914"/>
          </a:xfrm>
        </p:spPr>
        <p:txBody>
          <a:bodyPr/>
          <a:lstStyle/>
          <a:p>
            <a:pPr lvl="0"/>
            <a:r>
              <a:rPr lang="en-US" sz="3600" dirty="0" smtClean="0">
                <a:solidFill>
                  <a:srgbClr val="0081E2"/>
                </a:solidFill>
              </a:rPr>
              <a:t>Overall, malnutrition is a disease of poverty</a:t>
            </a:r>
            <a:endParaRPr lang="en-US" sz="3600" dirty="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36023" y="6479977"/>
            <a:ext cx="876300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/>
              <a:t>Source:  </a:t>
            </a:r>
            <a:r>
              <a:rPr lang="en-US" sz="1400" dirty="0" smtClean="0"/>
              <a:t>Author’s calculation.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922" y="664956"/>
            <a:ext cx="8207877" cy="604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41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97" y="914400"/>
            <a:ext cx="81692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70634" y="6360812"/>
            <a:ext cx="8763000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/>
              <a:t>Source:  </a:t>
            </a:r>
            <a:r>
              <a:rPr lang="en-US" sz="1400" dirty="0" smtClean="0"/>
              <a:t>W.A. Masters, 2013. “Child </a:t>
            </a:r>
            <a:r>
              <a:rPr lang="en-US" sz="1400" dirty="0"/>
              <a:t>Nutrition and Economic </a:t>
            </a:r>
            <a:r>
              <a:rPr lang="en-US" sz="1400" dirty="0" smtClean="0"/>
              <a:t>Development”, </a:t>
            </a:r>
            <a:r>
              <a:rPr lang="en-US" sz="1400" i="1" dirty="0" smtClean="0"/>
              <a:t>Nutrition </a:t>
            </a:r>
            <a:r>
              <a:rPr lang="en-US" sz="1400" i="1" dirty="0"/>
              <a:t>in Pediatrics</a:t>
            </a:r>
            <a:r>
              <a:rPr lang="en-US" sz="1400" dirty="0"/>
              <a:t>, </a:t>
            </a:r>
            <a:r>
              <a:rPr lang="en-US" sz="1400" dirty="0" smtClean="0"/>
              <a:t>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</a:t>
            </a:r>
            <a:r>
              <a:rPr lang="en-US" sz="1400" dirty="0"/>
              <a:t>ed. </a:t>
            </a:r>
            <a:r>
              <a:rPr lang="en-US" sz="1400" dirty="0" smtClean="0"/>
              <a:t>(chapter 44), </a:t>
            </a:r>
            <a:r>
              <a:rPr lang="en-US" sz="1400" dirty="0"/>
              <a:t>e</a:t>
            </a:r>
            <a:r>
              <a:rPr lang="en-US" sz="1400" dirty="0" smtClean="0"/>
              <a:t>dited </a:t>
            </a:r>
            <a:r>
              <a:rPr lang="en-US" sz="1400" dirty="0"/>
              <a:t>by C.P. Duggan, J.B. Watkins, B. </a:t>
            </a:r>
            <a:r>
              <a:rPr lang="en-US" sz="1400" dirty="0" err="1"/>
              <a:t>Koletzko</a:t>
            </a:r>
            <a:r>
              <a:rPr lang="en-US" sz="1400" dirty="0"/>
              <a:t> and W.A. </a:t>
            </a:r>
            <a:r>
              <a:rPr lang="en-US" sz="1400" dirty="0" err="1" smtClean="0"/>
              <a:t>Walke</a:t>
            </a:r>
            <a:r>
              <a:rPr lang="en-US" sz="1400" dirty="0" smtClean="0"/>
              <a:t>, </a:t>
            </a:r>
            <a:r>
              <a:rPr lang="en-US" sz="1400" dirty="0"/>
              <a:t>Shelton, CT: </a:t>
            </a:r>
            <a:r>
              <a:rPr lang="en-US" sz="1400" dirty="0" smtClean="0"/>
              <a:t>PMPH-USA.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66" y="76200"/>
            <a:ext cx="9144000" cy="1020762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Higher income changes </a:t>
            </a:r>
            <a:br>
              <a:rPr lang="en-US" sz="3600" dirty="0" smtClean="0">
                <a:solidFill>
                  <a:srgbClr val="0081E2"/>
                </a:solidFill>
              </a:rPr>
            </a:br>
            <a:r>
              <a:rPr lang="en-US" sz="3600" dirty="0" smtClean="0">
                <a:solidFill>
                  <a:srgbClr val="0081E2"/>
                </a:solidFill>
              </a:rPr>
              <a:t>diet quality as well as quantity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333331" y="1066800"/>
            <a:ext cx="8429669" cy="3416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Share of calories from animal sources, total food supply and income, 1961-2009</a:t>
            </a:r>
            <a:endParaRPr lang="en-US" kern="0" dirty="0">
              <a:solidFill>
                <a:srgbClr val="0081E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95400" y="1676400"/>
            <a:ext cx="25908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kern="0" dirty="0" smtClean="0">
                <a:solidFill>
                  <a:srgbClr val="0081E2"/>
                </a:solidFill>
              </a:rPr>
              <a:t>Total calories available rise from under 2000 </a:t>
            </a:r>
          </a:p>
          <a:p>
            <a:pPr algn="l">
              <a:lnSpc>
                <a:spcPct val="80000"/>
              </a:lnSpc>
            </a:pPr>
            <a:r>
              <a:rPr lang="en-US" sz="1800" kern="0" dirty="0" smtClean="0">
                <a:solidFill>
                  <a:srgbClr val="0081E2"/>
                </a:solidFill>
              </a:rPr>
              <a:t>to over 3500</a:t>
            </a:r>
          </a:p>
          <a:p>
            <a:pPr algn="l">
              <a:lnSpc>
                <a:spcPct val="80000"/>
              </a:lnSpc>
            </a:pPr>
            <a:r>
              <a:rPr lang="en-US" sz="1800" kern="0" dirty="0" smtClean="0">
                <a:solidFill>
                  <a:srgbClr val="0081E2"/>
                </a:solidFill>
              </a:rPr>
              <a:t>per person/day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181600" y="4800600"/>
            <a:ext cx="39624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kern="0" dirty="0" smtClean="0">
                <a:solidFill>
                  <a:srgbClr val="0081E2"/>
                </a:solidFill>
              </a:rPr>
              <a:t>Animal-sourced foods rise from about 5% to about 40% of calories</a:t>
            </a:r>
          </a:p>
        </p:txBody>
      </p:sp>
    </p:spTree>
    <p:extLst>
      <p:ext uri="{BB962C8B-B14F-4D97-AF65-F5344CB8AC3E}">
        <p14:creationId xmlns:p14="http://schemas.microsoft.com/office/powerpoint/2010/main" xmlns="" val="23078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779" y="914400"/>
            <a:ext cx="81692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04916" y="6248400"/>
            <a:ext cx="8763000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/>
              <a:t>Source:  </a:t>
            </a:r>
            <a:r>
              <a:rPr lang="en-US" sz="1400" dirty="0" smtClean="0"/>
              <a:t>W.A. Masters, 2013. “Child </a:t>
            </a:r>
            <a:r>
              <a:rPr lang="en-US" sz="1400" dirty="0"/>
              <a:t>Nutrition and Economic </a:t>
            </a:r>
            <a:r>
              <a:rPr lang="en-US" sz="1400" dirty="0" smtClean="0"/>
              <a:t>Development”, </a:t>
            </a:r>
            <a:r>
              <a:rPr lang="en-US" sz="1400" i="1" dirty="0" smtClean="0"/>
              <a:t>Nutrition </a:t>
            </a:r>
            <a:r>
              <a:rPr lang="en-US" sz="1400" i="1" dirty="0"/>
              <a:t>in Pediatrics</a:t>
            </a:r>
            <a:r>
              <a:rPr lang="en-US" sz="1400" dirty="0"/>
              <a:t>, </a:t>
            </a:r>
            <a:r>
              <a:rPr lang="en-US" sz="1400" dirty="0" smtClean="0"/>
              <a:t>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</a:t>
            </a:r>
            <a:r>
              <a:rPr lang="en-US" sz="1400" dirty="0"/>
              <a:t>ed. </a:t>
            </a:r>
            <a:r>
              <a:rPr lang="en-US" sz="1400" dirty="0" smtClean="0"/>
              <a:t>(chapter 44), </a:t>
            </a:r>
            <a:r>
              <a:rPr lang="en-US" sz="1400" dirty="0"/>
              <a:t>e</a:t>
            </a:r>
            <a:r>
              <a:rPr lang="en-US" sz="1400" dirty="0" smtClean="0"/>
              <a:t>dited </a:t>
            </a:r>
            <a:r>
              <a:rPr lang="en-US" sz="1400" dirty="0"/>
              <a:t>by C.P. Duggan, J.B. Watkins, B. </a:t>
            </a:r>
            <a:r>
              <a:rPr lang="en-US" sz="1400" dirty="0" err="1"/>
              <a:t>Koletzko</a:t>
            </a:r>
            <a:r>
              <a:rPr lang="en-US" sz="1400" dirty="0"/>
              <a:t> and W.A. </a:t>
            </a:r>
            <a:r>
              <a:rPr lang="en-US" sz="1400" dirty="0" err="1" smtClean="0"/>
              <a:t>Walke</a:t>
            </a:r>
            <a:r>
              <a:rPr lang="en-US" sz="1400" dirty="0" smtClean="0"/>
              <a:t>, </a:t>
            </a:r>
            <a:r>
              <a:rPr lang="en-US" sz="1400" dirty="0"/>
              <a:t>Shelton, CT: </a:t>
            </a:r>
            <a:r>
              <a:rPr lang="en-US" sz="1400" dirty="0" smtClean="0"/>
              <a:t>PMPH-USA.</a:t>
            </a:r>
          </a:p>
          <a:p>
            <a:endParaRPr lang="en-US" sz="14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19866" y="76200"/>
            <a:ext cx="9144000" cy="1020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600" kern="0" dirty="0" smtClean="0">
                <a:solidFill>
                  <a:srgbClr val="0081E2"/>
                </a:solidFill>
              </a:rPr>
              <a:t>Higher income also buys sanitation and </a:t>
            </a:r>
          </a:p>
          <a:p>
            <a:pPr>
              <a:lnSpc>
                <a:spcPct val="80000"/>
              </a:lnSpc>
            </a:pPr>
            <a:r>
              <a:rPr lang="en-US" sz="3600" kern="0" dirty="0" smtClean="0">
                <a:solidFill>
                  <a:srgbClr val="0081E2"/>
                </a:solidFill>
              </a:rPr>
              <a:t>clean water (among other things)</a:t>
            </a:r>
            <a:endParaRPr lang="en-US" sz="3600" kern="0" dirty="0"/>
          </a:p>
        </p:txBody>
      </p:sp>
      <p:sp>
        <p:nvSpPr>
          <p:cNvPr id="8" name="Rectangle 7"/>
          <p:cNvSpPr/>
          <p:nvPr/>
        </p:nvSpPr>
        <p:spPr>
          <a:xfrm>
            <a:off x="371581" y="1029968"/>
            <a:ext cx="8429669" cy="3416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Access to sanitation, improved water and income, 1990-2010</a:t>
            </a:r>
            <a:endParaRPr lang="en-US" kern="0" dirty="0">
              <a:solidFill>
                <a:srgbClr val="0081E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105400" y="4572000"/>
            <a:ext cx="3352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kern="0" dirty="0" smtClean="0">
                <a:solidFill>
                  <a:srgbClr val="0081E2"/>
                </a:solidFill>
              </a:rPr>
              <a:t>Access to sanitation rises from under 5% to 100% </a:t>
            </a:r>
          </a:p>
          <a:p>
            <a:pPr algn="l">
              <a:lnSpc>
                <a:spcPct val="80000"/>
              </a:lnSpc>
            </a:pPr>
            <a:r>
              <a:rPr lang="en-US" sz="1800" kern="0" dirty="0" smtClean="0">
                <a:solidFill>
                  <a:srgbClr val="0081E2"/>
                </a:solidFill>
              </a:rPr>
              <a:t>of households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371600" y="1600200"/>
            <a:ext cx="2209800" cy="914400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kern="0" dirty="0" smtClean="0">
                <a:solidFill>
                  <a:srgbClr val="0081E2"/>
                </a:solidFill>
              </a:rPr>
              <a:t>Access to improved water rises from under 40% to 100% of households</a:t>
            </a:r>
          </a:p>
        </p:txBody>
      </p:sp>
    </p:spTree>
    <p:extLst>
      <p:ext uri="{BB962C8B-B14F-4D97-AF65-F5344CB8AC3E}">
        <p14:creationId xmlns:p14="http://schemas.microsoft.com/office/powerpoint/2010/main" xmlns="" val="10018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166" y="1272066"/>
            <a:ext cx="6562667" cy="472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586663" algn="r"/>
              </a:tabLst>
              <a:defRPr/>
            </a:pPr>
            <a:r>
              <a:rPr lang="en-US" sz="3600" kern="0" dirty="0" smtClean="0">
                <a:solidFill>
                  <a:srgbClr val="0066CC"/>
                </a:solidFill>
                <a:latin typeface="+mj-lt"/>
                <a:ea typeface="+mj-ea"/>
                <a:cs typeface="+mj-cs"/>
              </a:rPr>
              <a:t>Sanitation may be especially important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586663" algn="r"/>
              </a:tabLst>
              <a:defRPr/>
            </a:pPr>
            <a:r>
              <a:rPr lang="en-US" sz="3600" kern="0" dirty="0" smtClean="0">
                <a:solidFill>
                  <a:srgbClr val="0066CC"/>
                </a:solidFill>
                <a:latin typeface="+mj-lt"/>
                <a:ea typeface="+mj-ea"/>
                <a:cs typeface="+mj-cs"/>
              </a:rPr>
              <a:t>for stunting in high-density areas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82" y="6019800"/>
            <a:ext cx="9067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Note: Observations are nationally representative country totals from 130 DHS surveys in 65 countries, 1990-2010, with circles are proportional to population. 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Source:  Dean Spears (2013), </a:t>
            </a:r>
            <a:r>
              <a:rPr lang="en-US" sz="1600" dirty="0">
                <a:hlinkClick r:id="rId4"/>
              </a:rPr>
              <a:t>http</a:t>
            </a:r>
            <a:r>
              <a:rPr lang="en-US" sz="1600" dirty="0" smtClean="0">
                <a:hlinkClick r:id="rId4"/>
              </a:rPr>
              <a:t>://riceinstitute.org</a:t>
            </a:r>
            <a:r>
              <a:rPr lang="en-US" sz="1600" dirty="0" smtClean="0"/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Callout 1 6"/>
          <p:cNvSpPr/>
          <p:nvPr/>
        </p:nvSpPr>
        <p:spPr bwMode="auto">
          <a:xfrm flipH="1">
            <a:off x="7391400" y="3616268"/>
            <a:ext cx="762000" cy="365079"/>
          </a:xfrm>
          <a:prstGeom prst="borderCallout1">
            <a:avLst>
              <a:gd name="adj1" fmla="val 102797"/>
              <a:gd name="adj2" fmla="val 57026"/>
              <a:gd name="adj3" fmla="val 197108"/>
              <a:gd name="adj4" fmla="val 91037"/>
            </a:avLst>
          </a:prstGeom>
          <a:noFill/>
          <a:ln w="952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80000"/>
              </a:lnSpc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pitchFamily="34" charset="0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xmlns="" val="1440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84068" y="-36438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81E2"/>
                </a:solidFill>
                <a:latin typeface="+mj-lt"/>
                <a:ea typeface="+mj-ea"/>
                <a:cs typeface="+mj-cs"/>
              </a:rPr>
              <a:t>Africa has almost all of the world’s 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81E2"/>
                </a:solidFill>
                <a:latin typeface="+mj-lt"/>
                <a:ea typeface="+mj-ea"/>
                <a:cs typeface="+mj-cs"/>
              </a:rPr>
              <a:t>most extreme poverty and hunger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68" y="1071551"/>
            <a:ext cx="8991600" cy="573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6172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USAID Famine Early Warning Systems </a:t>
            </a:r>
            <a:r>
              <a:rPr lang="en-US" dirty="0" smtClean="0"/>
              <a:t>Network, 3/27/2013 (http</a:t>
            </a:r>
            <a:r>
              <a:rPr lang="en-US" dirty="0"/>
              <a:t>://</a:t>
            </a:r>
            <a:r>
              <a:rPr lang="en-US" dirty="0" smtClean="0"/>
              <a:t>www.fews.net)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6570" y="253027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Mali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13153" y="4182063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Ethiopia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34200" y="4493741"/>
            <a:ext cx="96202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/>
              <a:t>South Sudan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15212" y="3768779"/>
            <a:ext cx="923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Yemen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18005" y="4152348"/>
            <a:ext cx="12954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/>
              <a:t>Nigeria</a:t>
            </a:r>
          </a:p>
          <a:p>
            <a:pPr>
              <a:lnSpc>
                <a:spcPct val="80000"/>
              </a:lnSpc>
            </a:pPr>
            <a:r>
              <a:rPr lang="en-US" sz="1600" b="1" dirty="0" smtClean="0"/>
              <a:t>(at border with Chad)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54611" y="4967894"/>
            <a:ext cx="110798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/>
              <a:t>Central African Republic</a:t>
            </a:r>
            <a:endParaRPr lang="en-US" sz="16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102443" y="2780270"/>
            <a:ext cx="518984" cy="5189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925197" y="3768779"/>
            <a:ext cx="485003" cy="5189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313406" y="4028271"/>
            <a:ext cx="485002" cy="9846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00800" y="4028271"/>
            <a:ext cx="522974" cy="6447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23774" y="3965390"/>
            <a:ext cx="522974" cy="3852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220079" y="3580136"/>
            <a:ext cx="261487" cy="1926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764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84068" y="-36438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81E2"/>
                </a:solidFill>
                <a:latin typeface="+mj-lt"/>
                <a:ea typeface="+mj-ea"/>
                <a:cs typeface="+mj-cs"/>
              </a:rPr>
              <a:t>Africa’s burden of disease is still principally infectious, rather than NCDs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6778" y="6172200"/>
            <a:ext cx="91607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smtClean="0"/>
              <a:t>C.J.L</a:t>
            </a:r>
            <a:r>
              <a:rPr lang="en-US" dirty="0"/>
              <a:t>. </a:t>
            </a:r>
            <a:r>
              <a:rPr lang="en-US" dirty="0" smtClean="0"/>
              <a:t>Murray and A.D</a:t>
            </a:r>
            <a:r>
              <a:rPr lang="en-US" dirty="0"/>
              <a:t>. </a:t>
            </a:r>
            <a:r>
              <a:rPr lang="en-US" dirty="0" smtClean="0"/>
              <a:t>Lopez, Measuring </a:t>
            </a:r>
            <a:r>
              <a:rPr lang="en-US" dirty="0"/>
              <a:t>the Global Burden of </a:t>
            </a:r>
            <a:r>
              <a:rPr lang="en-US" dirty="0" smtClean="0"/>
              <a:t>Disease.  </a:t>
            </a:r>
            <a:r>
              <a:rPr lang="en-US" i="1" dirty="0" smtClean="0"/>
              <a:t>New England Journal of Medicine,</a:t>
            </a:r>
            <a:r>
              <a:rPr lang="en-US" b="1" dirty="0"/>
              <a:t> </a:t>
            </a:r>
            <a:r>
              <a:rPr lang="en-US" dirty="0" smtClean="0"/>
              <a:t>369 (August, 2013):448-57.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97435"/>
            <a:ext cx="7467600" cy="457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9906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Percentage of </a:t>
            </a:r>
            <a:r>
              <a:rPr lang="en-US" b="1" dirty="0" smtClean="0"/>
              <a:t>total </a:t>
            </a:r>
            <a:r>
              <a:rPr lang="en-US" b="1" dirty="0"/>
              <a:t>Disability-Adjusted </a:t>
            </a:r>
            <a:r>
              <a:rPr lang="en-US" b="1" dirty="0" smtClean="0"/>
              <a:t>Life-Years lost </a:t>
            </a:r>
          </a:p>
          <a:p>
            <a:r>
              <a:rPr lang="en-US" b="1" dirty="0" smtClean="0"/>
              <a:t>attributable to non-communicable diseases (NCDs),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13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84068" y="-36438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0081E2"/>
                </a:solidFill>
                <a:latin typeface="+mj-lt"/>
                <a:ea typeface="+mj-ea"/>
                <a:cs typeface="+mj-cs"/>
              </a:rPr>
              <a:t>Africa’s burden of disease is still principally mortality, rather than disability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6778" y="6172200"/>
            <a:ext cx="91607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smtClean="0"/>
              <a:t>C.J.L</a:t>
            </a:r>
            <a:r>
              <a:rPr lang="en-US" dirty="0"/>
              <a:t>. </a:t>
            </a:r>
            <a:r>
              <a:rPr lang="en-US" dirty="0" smtClean="0"/>
              <a:t>Murray and A.D</a:t>
            </a:r>
            <a:r>
              <a:rPr lang="en-US" dirty="0"/>
              <a:t>. </a:t>
            </a:r>
            <a:r>
              <a:rPr lang="en-US" dirty="0" smtClean="0"/>
              <a:t>Lopez, Measuring </a:t>
            </a:r>
            <a:r>
              <a:rPr lang="en-US" dirty="0"/>
              <a:t>the Global Burden of </a:t>
            </a:r>
            <a:r>
              <a:rPr lang="en-US" dirty="0" smtClean="0"/>
              <a:t>Disease.  </a:t>
            </a:r>
            <a:r>
              <a:rPr lang="en-US" i="1" dirty="0" smtClean="0"/>
              <a:t>New England Journal of Medicine,</a:t>
            </a:r>
            <a:r>
              <a:rPr lang="en-US" b="1" dirty="0"/>
              <a:t> </a:t>
            </a:r>
            <a:r>
              <a:rPr lang="en-US" dirty="0" smtClean="0"/>
              <a:t>369 (August, 2013):448-57.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9906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Percentage of </a:t>
            </a:r>
            <a:r>
              <a:rPr lang="en-US" b="1" dirty="0" smtClean="0"/>
              <a:t>total </a:t>
            </a:r>
            <a:r>
              <a:rPr lang="en-US" b="1" dirty="0"/>
              <a:t>Disability-Adjusted Life-Years (DALYs) </a:t>
            </a:r>
            <a:endParaRPr lang="en-US" b="1" dirty="0" smtClean="0"/>
          </a:p>
          <a:p>
            <a:r>
              <a:rPr lang="en-US" b="1" dirty="0"/>
              <a:t>due to years lived with </a:t>
            </a:r>
            <a:r>
              <a:rPr lang="en-US" b="1" dirty="0" smtClean="0"/>
              <a:t>disability, 2010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14"/>
          <a:stretch/>
        </p:blipFill>
        <p:spPr bwMode="auto">
          <a:xfrm>
            <a:off x="675314" y="1597783"/>
            <a:ext cx="7478086" cy="461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85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lnSpc>
                <a:spcPct val="90000"/>
              </a:lnSpc>
            </a:pPr>
            <a:r>
              <a:rPr lang="en-US" sz="3600" kern="0" dirty="0" smtClean="0">
                <a:solidFill>
                  <a:srgbClr val="0081E2"/>
                </a:solidFill>
              </a:rPr>
              <a:t>Undernutrition has begun to improve</a:t>
            </a:r>
          </a:p>
          <a:p>
            <a:pPr lvl="0" algn="ctr">
              <a:lnSpc>
                <a:spcPct val="90000"/>
              </a:lnSpc>
            </a:pPr>
            <a:r>
              <a:rPr lang="en-US" sz="3600" kern="0" dirty="0" smtClean="0">
                <a:solidFill>
                  <a:srgbClr val="0081E2"/>
                </a:solidFill>
              </a:rPr>
              <a:t>in some African countries</a:t>
            </a:r>
            <a:endParaRPr lang="en-US" sz="3600" dirty="0">
              <a:solidFill>
                <a:srgbClr val="0081E2"/>
              </a:solidFill>
            </a:endParaRPr>
          </a:p>
        </p:txBody>
      </p:sp>
      <p:sp>
        <p:nvSpPr>
          <p:cNvPr id="19459" name="Rectangle 11"/>
          <p:cNvSpPr>
            <a:spLocks noChangeArrowheads="1"/>
          </p:cNvSpPr>
          <p:nvPr/>
        </p:nvSpPr>
        <p:spPr bwMode="auto">
          <a:xfrm>
            <a:off x="417511" y="1558672"/>
            <a:ext cx="8205061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National trends in prevalence of underweight children (0-5 years)</a:t>
            </a:r>
          </a:p>
          <a:p>
            <a:r>
              <a:rPr lang="en-US" b="1" dirty="0"/>
              <a:t>Selected countries with repeated national surveys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17511" y="6273225"/>
            <a:ext cx="820506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Source: UN SCN. Sixth Report on the World Nutrition Situation. Released October 2010, at </a:t>
            </a:r>
            <a:r>
              <a:rPr lang="en-US" sz="1600" dirty="0">
                <a:hlinkClick r:id="rId3"/>
              </a:rPr>
              <a:t>http://www.unscn.org</a:t>
            </a:r>
            <a:r>
              <a:rPr lang="en-US" sz="1600" dirty="0"/>
              <a:t>. 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211256"/>
            <a:ext cx="7216264" cy="409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 rot="21050600">
            <a:off x="5074774" y="4112184"/>
            <a:ext cx="2735574" cy="59815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1400" y="3276600"/>
            <a:ext cx="1752600" cy="150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b="1" dirty="0" smtClean="0">
                <a:solidFill>
                  <a:srgbClr val="CC9B00"/>
                </a:solidFill>
              </a:rPr>
              <a:t>Somalia is an exception, its malnutrition worsened before the 2011 famine</a:t>
            </a:r>
          </a:p>
        </p:txBody>
      </p:sp>
    </p:spTree>
    <p:extLst>
      <p:ext uri="{BB962C8B-B14F-4D97-AF65-F5344CB8AC3E}">
        <p14:creationId xmlns:p14="http://schemas.microsoft.com/office/powerpoint/2010/main" xmlns="" val="30166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1"/>
          <p:cNvSpPr>
            <a:spLocks noChangeArrowheads="1"/>
          </p:cNvSpPr>
          <p:nvPr/>
        </p:nvSpPr>
        <p:spPr bwMode="auto">
          <a:xfrm>
            <a:off x="417511" y="1341882"/>
            <a:ext cx="891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National trends in prevalence of underweight children (0-5 years)</a:t>
            </a:r>
          </a:p>
          <a:p>
            <a:r>
              <a:rPr lang="en-US" b="1" dirty="0"/>
              <a:t>Selected countries with repeated national surveys</a:t>
            </a: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417511" y="6049962"/>
            <a:ext cx="842168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Source: UN SCN. Sixth Report on the World Nutrition Situation. Released October 2010, at </a:t>
            </a:r>
            <a:r>
              <a:rPr lang="en-US" sz="1600" dirty="0">
                <a:hlinkClick r:id="rId3"/>
              </a:rPr>
              <a:t>http://www.unscn.org</a:t>
            </a:r>
            <a:r>
              <a:rPr lang="en-US" sz="1600" dirty="0"/>
              <a:t>. 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9705" y="161415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lnSpc>
                <a:spcPct val="90000"/>
              </a:lnSpc>
            </a:pPr>
            <a:r>
              <a:rPr lang="en-US" sz="3600" kern="0" dirty="0" smtClean="0">
                <a:solidFill>
                  <a:srgbClr val="0081E2"/>
                </a:solidFill>
              </a:rPr>
              <a:t>Undernutrition levels and trends </a:t>
            </a:r>
          </a:p>
          <a:p>
            <a:pPr lvl="0" algn="ctr">
              <a:lnSpc>
                <a:spcPct val="90000"/>
              </a:lnSpc>
            </a:pPr>
            <a:r>
              <a:rPr lang="en-US" sz="3600" kern="0" dirty="0" smtClean="0">
                <a:solidFill>
                  <a:srgbClr val="0081E2"/>
                </a:solidFill>
              </a:rPr>
              <a:t>vary widely across Africa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260" y="1987994"/>
            <a:ext cx="7487696" cy="402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 rot="21050600">
            <a:off x="4597656" y="3631031"/>
            <a:ext cx="2205849" cy="49909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00" y="2821927"/>
            <a:ext cx="3352800" cy="5632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b="1" dirty="0" smtClean="0">
                <a:solidFill>
                  <a:srgbClr val="CC9B00"/>
                </a:solidFill>
              </a:rPr>
              <a:t>Conditions in the Sahel are among the worst in Africa</a:t>
            </a:r>
          </a:p>
        </p:txBody>
      </p:sp>
    </p:spTree>
    <p:extLst>
      <p:ext uri="{BB962C8B-B14F-4D97-AF65-F5344CB8AC3E}">
        <p14:creationId xmlns:p14="http://schemas.microsoft.com/office/powerpoint/2010/main" xmlns="" val="28293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199" y="0"/>
            <a:ext cx="4463143" cy="67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1190"/>
            <a:ext cx="4095493" cy="605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648200" cy="838200"/>
          </a:xfrm>
        </p:spPr>
        <p:txBody>
          <a:bodyPr/>
          <a:lstStyle/>
          <a:p>
            <a:pPr algn="l">
              <a:lnSpc>
                <a:spcPct val="85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What’s behind these headlines?</a:t>
            </a:r>
            <a:endParaRPr lang="en-US" sz="3600" dirty="0">
              <a:solidFill>
                <a:srgbClr val="0081E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152400" y="274638"/>
            <a:ext cx="868679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lnSpc>
                <a:spcPct val="90000"/>
              </a:lnSpc>
            </a:pPr>
            <a:r>
              <a:rPr lang="en-US" sz="3600" kern="0" dirty="0" smtClean="0">
                <a:solidFill>
                  <a:srgbClr val="0081E2"/>
                </a:solidFill>
              </a:rPr>
              <a:t>In Asia, where undernutrition was worst, we’ve seen &gt;20 years of </a:t>
            </a:r>
            <a:r>
              <a:rPr lang="en-US" sz="3600" dirty="0" smtClean="0">
                <a:solidFill>
                  <a:srgbClr val="0081E2"/>
                </a:solidFill>
              </a:rPr>
              <a:t>improvement</a:t>
            </a:r>
            <a:endParaRPr lang="en-US" sz="3600" dirty="0">
              <a:solidFill>
                <a:srgbClr val="0081E2"/>
              </a:solidFill>
            </a:endParaRPr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309563" y="1863725"/>
            <a:ext cx="891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National trends in prevalence of underweight children (0-5 years)</a:t>
            </a:r>
          </a:p>
          <a:p>
            <a:r>
              <a:rPr lang="en-US" b="1" dirty="0"/>
              <a:t>Selected countries with repeated national surveys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3" y="2509838"/>
            <a:ext cx="823595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17511" y="6049962"/>
            <a:ext cx="842168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Source: UN SCN. Sixth Report on the World Nutrition Situation. Released October 2010, at </a:t>
            </a:r>
            <a:r>
              <a:rPr lang="en-US" sz="1600" dirty="0">
                <a:hlinkClick r:id="rId4"/>
              </a:rPr>
              <a:t>http://www.unscn.org</a:t>
            </a:r>
            <a:r>
              <a:rPr lang="en-US" sz="1600" dirty="0"/>
              <a:t>. 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7647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965325"/>
            <a:ext cx="68770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4"/>
          <p:cNvSpPr>
            <a:spLocks noGrp="1"/>
          </p:cNvSpPr>
          <p:nvPr>
            <p:ph type="title"/>
          </p:nvPr>
        </p:nvSpPr>
        <p:spPr>
          <a:xfrm>
            <a:off x="51231" y="609600"/>
            <a:ext cx="9144000" cy="9493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Africa’s impoverishment is relatively recent and may already be ending</a:t>
            </a:r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25400" y="6140450"/>
            <a:ext cx="8813800" cy="73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Source:  </a:t>
            </a:r>
            <a:r>
              <a:rPr lang="en-US" sz="1400" dirty="0" smtClean="0"/>
              <a:t>Calculated </a:t>
            </a:r>
            <a:r>
              <a:rPr lang="en-US" sz="1400" dirty="0"/>
              <a:t>from World Bank (2011), </a:t>
            </a:r>
            <a:r>
              <a:rPr lang="en-US" sz="1400" dirty="0" err="1"/>
              <a:t>PovcalNet</a:t>
            </a:r>
            <a:r>
              <a:rPr lang="en-US" sz="1400" dirty="0"/>
              <a:t>  (</a:t>
            </a:r>
            <a:r>
              <a:rPr lang="en-US" sz="1400" dirty="0">
                <a:hlinkClick r:id="rId4"/>
              </a:rPr>
              <a:t>http://iresearch.worldbank.org/PovcalNet/</a:t>
            </a:r>
            <a:r>
              <a:rPr lang="en-US" sz="1400" dirty="0"/>
              <a:t>), updated 11 April 2011.  Estimates are based on over 700 household surveys from more than 120 countries, and refer to per-capita expenditure at purchasing-power parity prices for 2005. </a:t>
            </a:r>
          </a:p>
        </p:txBody>
      </p:sp>
      <p:sp>
        <p:nvSpPr>
          <p:cNvPr id="2" name="Right Arrow 1"/>
          <p:cNvSpPr/>
          <p:nvPr/>
        </p:nvSpPr>
        <p:spPr>
          <a:xfrm rot="21272820">
            <a:off x="2810105" y="3382450"/>
            <a:ext cx="1371600" cy="167117"/>
          </a:xfrm>
          <a:prstGeom prst="rightArrow">
            <a:avLst/>
          </a:prstGeom>
          <a:solidFill>
            <a:srgbClr val="0066CC"/>
          </a:solidFill>
          <a:ln w="3175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 rot="21290788">
            <a:off x="1434692" y="3349311"/>
            <a:ext cx="4122428" cy="626852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712590">
            <a:off x="6327116" y="3304780"/>
            <a:ext cx="1371600" cy="167117"/>
          </a:xfrm>
          <a:prstGeom prst="rightArrow">
            <a:avLst/>
          </a:prstGeom>
          <a:solidFill>
            <a:srgbClr val="00B0F0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 rot="21354813">
            <a:off x="1746415" y="4071667"/>
            <a:ext cx="3213984" cy="865248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b="1" dirty="0" smtClean="0">
                <a:solidFill>
                  <a:srgbClr val="0081E2"/>
                </a:solidFill>
              </a:rPr>
              <a:t>In the 1980s &amp; ‘90s, </a:t>
            </a:r>
            <a:r>
              <a:rPr lang="fr-FR" b="1" dirty="0" err="1" smtClean="0">
                <a:solidFill>
                  <a:srgbClr val="0081E2"/>
                </a:solidFill>
              </a:rPr>
              <a:t>Africa</a:t>
            </a:r>
            <a:r>
              <a:rPr lang="fr-FR" b="1" dirty="0" smtClean="0">
                <a:solidFill>
                  <a:srgbClr val="0081E2"/>
                </a:solidFill>
              </a:rPr>
              <a:t> </a:t>
            </a:r>
            <a:r>
              <a:rPr lang="fr-FR" b="1" dirty="0" err="1" smtClean="0">
                <a:solidFill>
                  <a:srgbClr val="0081E2"/>
                </a:solidFill>
              </a:rPr>
              <a:t>became</a:t>
            </a:r>
            <a:r>
              <a:rPr lang="fr-FR" b="1" dirty="0" smtClean="0">
                <a:solidFill>
                  <a:srgbClr val="0081E2"/>
                </a:solidFill>
              </a:rPr>
              <a:t> the </a:t>
            </a:r>
            <a:r>
              <a:rPr lang="fr-FR" b="1" dirty="0" err="1" smtClean="0">
                <a:solidFill>
                  <a:srgbClr val="0081E2"/>
                </a:solidFill>
              </a:rPr>
              <a:t>world’s</a:t>
            </a:r>
            <a:r>
              <a:rPr lang="fr-FR" b="1" dirty="0" smtClean="0">
                <a:solidFill>
                  <a:srgbClr val="0081E2"/>
                </a:solidFill>
              </a:rPr>
              <a:t> </a:t>
            </a:r>
            <a:r>
              <a:rPr lang="fr-FR" b="1" dirty="0" err="1" smtClean="0">
                <a:solidFill>
                  <a:srgbClr val="0081E2"/>
                </a:solidFill>
              </a:rPr>
              <a:t>most</a:t>
            </a:r>
            <a:r>
              <a:rPr lang="fr-FR" b="1" dirty="0" smtClean="0">
                <a:solidFill>
                  <a:srgbClr val="0081E2"/>
                </a:solidFill>
              </a:rPr>
              <a:t> </a:t>
            </a:r>
            <a:r>
              <a:rPr lang="fr-FR" b="1" dirty="0" err="1" smtClean="0">
                <a:solidFill>
                  <a:srgbClr val="0081E2"/>
                </a:solidFill>
              </a:rPr>
              <a:t>impoverished</a:t>
            </a:r>
            <a:r>
              <a:rPr lang="fr-FR" b="1" dirty="0" smtClean="0">
                <a:solidFill>
                  <a:srgbClr val="0081E2"/>
                </a:solidFill>
              </a:rPr>
              <a:t> </a:t>
            </a:r>
            <a:r>
              <a:rPr lang="fr-FR" b="1" dirty="0" err="1" smtClean="0">
                <a:solidFill>
                  <a:srgbClr val="0081E2"/>
                </a:solidFill>
              </a:rPr>
              <a:t>region</a:t>
            </a:r>
            <a:endParaRPr lang="fr-FR" b="1" dirty="0">
              <a:solidFill>
                <a:srgbClr val="0081E2"/>
              </a:solidFill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 rot="725348">
            <a:off x="5487115" y="2694703"/>
            <a:ext cx="3617071" cy="595873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 b="1" dirty="0" err="1" smtClean="0">
                <a:solidFill>
                  <a:srgbClr val="00B0F0"/>
                </a:solidFill>
              </a:rPr>
              <a:t>Since</a:t>
            </a:r>
            <a:r>
              <a:rPr lang="fr-FR" b="1" dirty="0" smtClean="0">
                <a:solidFill>
                  <a:srgbClr val="00B0F0"/>
                </a:solidFill>
              </a:rPr>
              <a:t> 2000, </a:t>
            </a:r>
            <a:r>
              <a:rPr lang="fr-FR" b="1" dirty="0" err="1" smtClean="0">
                <a:solidFill>
                  <a:srgbClr val="00B0F0"/>
                </a:solidFill>
              </a:rPr>
              <a:t>African</a:t>
            </a:r>
            <a:r>
              <a:rPr lang="fr-FR" b="1" dirty="0" smtClean="0">
                <a:solidFill>
                  <a:srgbClr val="00B0F0"/>
                </a:solidFill>
              </a:rPr>
              <a:t> </a:t>
            </a:r>
            <a:r>
              <a:rPr lang="fr-FR" b="1" dirty="0" err="1" smtClean="0">
                <a:solidFill>
                  <a:srgbClr val="00B0F0"/>
                </a:solidFill>
              </a:rPr>
              <a:t>poverty</a:t>
            </a:r>
            <a:r>
              <a:rPr lang="fr-FR" b="1" dirty="0" smtClean="0">
                <a:solidFill>
                  <a:srgbClr val="00B0F0"/>
                </a:solidFill>
              </a:rPr>
              <a:t> has </a:t>
            </a:r>
            <a:r>
              <a:rPr lang="fr-FR" b="1" dirty="0" err="1" smtClean="0">
                <a:solidFill>
                  <a:srgbClr val="00B0F0"/>
                </a:solidFill>
              </a:rPr>
              <a:t>declined</a:t>
            </a:r>
            <a:r>
              <a:rPr lang="fr-FR" b="1" dirty="0" smtClean="0">
                <a:solidFill>
                  <a:srgbClr val="00B0F0"/>
                </a:solidFill>
              </a:rPr>
              <a:t> as </a:t>
            </a:r>
            <a:r>
              <a:rPr lang="fr-FR" b="1" dirty="0" err="1" smtClean="0">
                <a:solidFill>
                  <a:srgbClr val="00B0F0"/>
                </a:solidFill>
              </a:rPr>
              <a:t>it</a:t>
            </a:r>
            <a:r>
              <a:rPr lang="fr-FR" b="1" dirty="0" smtClean="0">
                <a:solidFill>
                  <a:srgbClr val="00B0F0"/>
                </a:solidFill>
              </a:rPr>
              <a:t> </a:t>
            </a:r>
            <a:r>
              <a:rPr lang="fr-FR" b="1" dirty="0" err="1" smtClean="0">
                <a:solidFill>
                  <a:srgbClr val="00B0F0"/>
                </a:solidFill>
              </a:rPr>
              <a:t>did</a:t>
            </a:r>
            <a:r>
              <a:rPr lang="fr-FR" b="1" dirty="0" smtClean="0">
                <a:solidFill>
                  <a:srgbClr val="00B0F0"/>
                </a:solidFill>
              </a:rPr>
              <a:t> </a:t>
            </a:r>
            <a:r>
              <a:rPr lang="fr-FR" b="1" dirty="0" err="1" smtClean="0">
                <a:solidFill>
                  <a:srgbClr val="00B0F0"/>
                </a:solidFill>
              </a:rPr>
              <a:t>earlier</a:t>
            </a:r>
            <a:r>
              <a:rPr lang="fr-FR" b="1" dirty="0" smtClean="0">
                <a:solidFill>
                  <a:srgbClr val="00B0F0"/>
                </a:solidFill>
              </a:rPr>
              <a:t> in </a:t>
            </a:r>
            <a:r>
              <a:rPr lang="fr-FR" b="1" dirty="0" err="1" smtClean="0">
                <a:solidFill>
                  <a:srgbClr val="00B0F0"/>
                </a:solidFill>
              </a:rPr>
              <a:t>Asia</a:t>
            </a:r>
            <a:endParaRPr lang="fr-F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05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0" y="193675"/>
            <a:ext cx="9144000" cy="1679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Despite the recent turnaround, </a:t>
            </a:r>
            <a:br>
              <a:rPr lang="en-US" sz="3600" dirty="0" smtClean="0">
                <a:solidFill>
                  <a:srgbClr val="0081E2"/>
                </a:solidFill>
              </a:rPr>
            </a:br>
            <a:r>
              <a:rPr lang="en-US" sz="3600" dirty="0" smtClean="0">
                <a:solidFill>
                  <a:srgbClr val="0081E2"/>
                </a:solidFill>
              </a:rPr>
              <a:t>Africa is the last frontier of </a:t>
            </a:r>
            <a:r>
              <a:rPr lang="en-US" sz="3600" i="1" dirty="0" smtClean="0">
                <a:solidFill>
                  <a:srgbClr val="0081E2"/>
                </a:solidFill>
              </a:rPr>
              <a:t>ultra </a:t>
            </a:r>
            <a:r>
              <a:rPr lang="en-US" sz="3600" dirty="0" smtClean="0">
                <a:solidFill>
                  <a:srgbClr val="0081E2"/>
                </a:solidFill>
              </a:rPr>
              <a:t>poverty (&lt;$0.625/day)</a:t>
            </a:r>
          </a:p>
        </p:txBody>
      </p:sp>
      <p:sp>
        <p:nvSpPr>
          <p:cNvPr id="5123" name="TextBox 7"/>
          <p:cNvSpPr txBox="1">
            <a:spLocks noChangeArrowheads="1"/>
          </p:cNvSpPr>
          <p:nvPr/>
        </p:nvSpPr>
        <p:spPr bwMode="auto">
          <a:xfrm>
            <a:off x="25400" y="6140450"/>
            <a:ext cx="8813800" cy="7381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Source:  Author’s calculation from World Bank (2011), </a:t>
            </a:r>
            <a:r>
              <a:rPr lang="en-US" sz="1400" dirty="0" err="1"/>
              <a:t>PovcalNet</a:t>
            </a:r>
            <a:r>
              <a:rPr lang="en-US" sz="1400" dirty="0"/>
              <a:t>  (</a:t>
            </a:r>
            <a:r>
              <a:rPr lang="en-US" sz="1400" dirty="0">
                <a:hlinkClick r:id="rId3"/>
              </a:rPr>
              <a:t>http://iresearch.worldbank.org/PovcalNet/</a:t>
            </a:r>
            <a:r>
              <a:rPr lang="en-US" sz="1400" dirty="0"/>
              <a:t>), updated 11 April 2011.  Estimates are based on over 700 household surveys from more than 120 countries, and refer to per-capita expenditure at purchasing-power parity prices for 2005. 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965325"/>
            <a:ext cx="68770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131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4"/>
          <p:cNvSpPr>
            <a:spLocks noGrp="1"/>
          </p:cNvSpPr>
          <p:nvPr>
            <p:ph type="title"/>
          </p:nvPr>
        </p:nvSpPr>
        <p:spPr>
          <a:xfrm>
            <a:off x="0" y="193675"/>
            <a:ext cx="9144000" cy="16795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Africa now has 1/8</a:t>
            </a:r>
            <a:r>
              <a:rPr lang="en-US" sz="3600" baseline="30000" dirty="0" smtClean="0">
                <a:solidFill>
                  <a:srgbClr val="0081E2"/>
                </a:solidFill>
              </a:rPr>
              <a:t>th</a:t>
            </a:r>
            <a:r>
              <a:rPr lang="en-US" sz="3600" dirty="0" smtClean="0">
                <a:solidFill>
                  <a:srgbClr val="0081E2"/>
                </a:solidFill>
              </a:rPr>
              <a:t> of the world’s people,</a:t>
            </a:r>
            <a:br>
              <a:rPr lang="en-US" sz="3600" dirty="0" smtClean="0">
                <a:solidFill>
                  <a:srgbClr val="0081E2"/>
                </a:solidFill>
              </a:rPr>
            </a:br>
            <a:r>
              <a:rPr lang="en-US" sz="3600" dirty="0" smtClean="0">
                <a:solidFill>
                  <a:srgbClr val="0081E2"/>
                </a:solidFill>
              </a:rPr>
              <a:t>but 2/3</a:t>
            </a:r>
            <a:r>
              <a:rPr lang="en-US" sz="3600" baseline="30000" dirty="0" smtClean="0">
                <a:solidFill>
                  <a:srgbClr val="0081E2"/>
                </a:solidFill>
              </a:rPr>
              <a:t>rds</a:t>
            </a:r>
            <a:r>
              <a:rPr lang="en-US" sz="3600" dirty="0" smtClean="0">
                <a:solidFill>
                  <a:srgbClr val="0081E2"/>
                </a:solidFill>
              </a:rPr>
              <a:t> of the ultra-poor</a:t>
            </a:r>
          </a:p>
        </p:txBody>
      </p:sp>
      <p:sp>
        <p:nvSpPr>
          <p:cNvPr id="6147" name="TextBox 7"/>
          <p:cNvSpPr txBox="1">
            <a:spLocks noChangeArrowheads="1"/>
          </p:cNvSpPr>
          <p:nvPr/>
        </p:nvSpPr>
        <p:spPr bwMode="auto">
          <a:xfrm>
            <a:off x="25400" y="6140450"/>
            <a:ext cx="8813800" cy="7381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Source:  Author’s calculation from World Bank (2011), </a:t>
            </a:r>
            <a:r>
              <a:rPr lang="en-US" sz="1400" dirty="0" err="1"/>
              <a:t>PovcalNet</a:t>
            </a:r>
            <a:r>
              <a:rPr lang="en-US" sz="1400" dirty="0"/>
              <a:t>  (</a:t>
            </a:r>
            <a:r>
              <a:rPr lang="en-US" sz="1400" dirty="0">
                <a:hlinkClick r:id="rId3"/>
              </a:rPr>
              <a:t>http://iresearch.worldbank.org/PovcalNet/</a:t>
            </a:r>
            <a:r>
              <a:rPr lang="en-US" sz="1400" dirty="0"/>
              <a:t>), updated 11 April 2011.  Estimates are based on over 700 household surveys from more than 120 countries, and refer to per-capita expenditure at purchasing-power parity prices for 2005. 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965325"/>
            <a:ext cx="68770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16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6171399"/>
              </p:ext>
            </p:extLst>
          </p:nvPr>
        </p:nvGraphicFramePr>
        <p:xfrm>
          <a:off x="736459" y="1907970"/>
          <a:ext cx="7466013" cy="4435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5715000" y="1814868"/>
            <a:ext cx="3124200" cy="8521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fr-FR" sz="1600" b="1" dirty="0" err="1">
                <a:solidFill>
                  <a:srgbClr val="0081E2"/>
                </a:solidFill>
              </a:rPr>
              <a:t>Africa</a:t>
            </a:r>
            <a:r>
              <a:rPr lang="fr-FR" sz="1600" b="1" dirty="0">
                <a:solidFill>
                  <a:srgbClr val="0081E2"/>
                </a:solidFill>
              </a:rPr>
              <a:t> </a:t>
            </a:r>
            <a:r>
              <a:rPr lang="fr-FR" sz="1600" b="1" dirty="0" err="1">
                <a:solidFill>
                  <a:srgbClr val="0081E2"/>
                </a:solidFill>
              </a:rPr>
              <a:t>had</a:t>
            </a:r>
            <a:r>
              <a:rPr lang="fr-FR" sz="1600" b="1" dirty="0">
                <a:solidFill>
                  <a:srgbClr val="0081E2"/>
                </a:solidFill>
              </a:rPr>
              <a:t> the </a:t>
            </a:r>
            <a:r>
              <a:rPr lang="fr-FR" sz="1600" b="1" dirty="0" err="1">
                <a:solidFill>
                  <a:srgbClr val="0081E2"/>
                </a:solidFill>
              </a:rPr>
              <a:t>world’s</a:t>
            </a:r>
            <a:r>
              <a:rPr lang="fr-FR" sz="1600" b="1" dirty="0">
                <a:solidFill>
                  <a:srgbClr val="0081E2"/>
                </a:solidFill>
              </a:rPr>
              <a:t> </a:t>
            </a:r>
            <a:r>
              <a:rPr lang="fr-FR" sz="1600" b="1" dirty="0" err="1">
                <a:solidFill>
                  <a:srgbClr val="0081E2"/>
                </a:solidFill>
              </a:rPr>
              <a:t>most</a:t>
            </a:r>
            <a:r>
              <a:rPr lang="fr-FR" sz="1600" b="1" dirty="0">
                <a:solidFill>
                  <a:srgbClr val="0081E2"/>
                </a:solidFill>
              </a:rPr>
              <a:t> </a:t>
            </a:r>
            <a:r>
              <a:rPr lang="fr-FR" sz="1600" b="1" dirty="0" err="1">
                <a:solidFill>
                  <a:srgbClr val="0081E2"/>
                </a:solidFill>
              </a:rPr>
              <a:t>severe</a:t>
            </a:r>
            <a:r>
              <a:rPr lang="fr-FR" sz="1600" b="1" dirty="0">
                <a:solidFill>
                  <a:srgbClr val="0081E2"/>
                </a:solidFill>
              </a:rPr>
              <a:t> </a:t>
            </a:r>
            <a:r>
              <a:rPr lang="fr-FR" sz="1600" b="1" dirty="0" err="1">
                <a:solidFill>
                  <a:srgbClr val="0081E2"/>
                </a:solidFill>
              </a:rPr>
              <a:t>demographic</a:t>
            </a:r>
            <a:r>
              <a:rPr lang="fr-FR" sz="1600" b="1" dirty="0">
                <a:solidFill>
                  <a:srgbClr val="0081E2"/>
                </a:solidFill>
              </a:rPr>
              <a:t> </a:t>
            </a:r>
            <a:r>
              <a:rPr lang="fr-FR" sz="1600" b="1" dirty="0" err="1">
                <a:solidFill>
                  <a:srgbClr val="0081E2"/>
                </a:solidFill>
              </a:rPr>
              <a:t>burden</a:t>
            </a:r>
            <a:r>
              <a:rPr lang="fr-FR" sz="1600" b="1" dirty="0">
                <a:solidFill>
                  <a:srgbClr val="0081E2"/>
                </a:solidFill>
              </a:rPr>
              <a:t> </a:t>
            </a:r>
            <a:r>
              <a:rPr lang="fr-FR" sz="1600" b="1" dirty="0" smtClean="0">
                <a:solidFill>
                  <a:srgbClr val="0081E2"/>
                </a:solidFill>
              </a:rPr>
              <a:t>(&gt;90 </a:t>
            </a:r>
            <a:r>
              <a:rPr lang="fr-FR" sz="1600" b="1" dirty="0" err="1" smtClean="0">
                <a:solidFill>
                  <a:srgbClr val="0081E2"/>
                </a:solidFill>
              </a:rPr>
              <a:t>children</a:t>
            </a:r>
            <a:r>
              <a:rPr lang="fr-FR" sz="1600" b="1" dirty="0" smtClean="0">
                <a:solidFill>
                  <a:srgbClr val="0081E2"/>
                </a:solidFill>
              </a:rPr>
              <a:t> per 100 </a:t>
            </a:r>
            <a:r>
              <a:rPr lang="fr-FR" sz="1600" b="1" dirty="0" err="1" smtClean="0">
                <a:solidFill>
                  <a:srgbClr val="0081E2"/>
                </a:solidFill>
              </a:rPr>
              <a:t>adults</a:t>
            </a:r>
            <a:r>
              <a:rPr lang="fr-FR" sz="1600" b="1" dirty="0" smtClean="0">
                <a:solidFill>
                  <a:srgbClr val="0081E2"/>
                </a:solidFill>
              </a:rPr>
              <a:t>)</a:t>
            </a:r>
            <a:endParaRPr lang="fr-FR" sz="1600" b="1" dirty="0">
              <a:solidFill>
                <a:srgbClr val="0081E2"/>
              </a:solidFill>
            </a:endParaRPr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534987" y="1519028"/>
            <a:ext cx="8074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 smtClean="0"/>
              <a:t>Child </a:t>
            </a:r>
            <a:r>
              <a:rPr lang="fr-FR" b="1" dirty="0"/>
              <a:t>and </a:t>
            </a:r>
            <a:r>
              <a:rPr lang="fr-FR" b="1" dirty="0" err="1"/>
              <a:t>elderly</a:t>
            </a:r>
            <a:r>
              <a:rPr lang="fr-FR" b="1" dirty="0"/>
              <a:t> </a:t>
            </a:r>
            <a:r>
              <a:rPr lang="fr-FR" b="1" dirty="0" err="1"/>
              <a:t>dependency</a:t>
            </a:r>
            <a:r>
              <a:rPr lang="fr-FR" b="1" dirty="0"/>
              <a:t> rates by </a:t>
            </a:r>
            <a:r>
              <a:rPr lang="fr-FR" b="1" dirty="0" err="1"/>
              <a:t>region</a:t>
            </a:r>
            <a:r>
              <a:rPr lang="fr-FR" b="1" dirty="0"/>
              <a:t> (0-15 and 65+), </a:t>
            </a:r>
            <a:r>
              <a:rPr lang="fr-FR" b="1" dirty="0" smtClean="0"/>
              <a:t>1950-2055</a:t>
            </a:r>
            <a:endParaRPr lang="fr-FR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76200"/>
            <a:ext cx="9144000" cy="144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lnSpc>
                <a:spcPct val="90000"/>
              </a:lnSpc>
            </a:pPr>
            <a:r>
              <a:rPr lang="en-US" sz="3600" kern="0" dirty="0" smtClean="0">
                <a:solidFill>
                  <a:srgbClr val="0081E2"/>
                </a:solidFill>
                <a:latin typeface="Arial"/>
              </a:rPr>
              <a:t>An underlying cause of Africa’s impoverishment has been its child-survival baby boom, roughly 20 years behind Asia’s</a:t>
            </a:r>
            <a:endParaRPr lang="en-US" sz="2800" dirty="0">
              <a:solidFill>
                <a:srgbClr val="0081E2"/>
              </a:solidFill>
            </a:endParaRPr>
          </a:p>
        </p:txBody>
      </p:sp>
      <p:sp>
        <p:nvSpPr>
          <p:cNvPr id="10" name="Straight Arrow Connector 9"/>
          <p:cNvSpPr/>
          <p:nvPr/>
        </p:nvSpPr>
        <p:spPr>
          <a:xfrm flipH="1">
            <a:off x="3886200" y="2286000"/>
            <a:ext cx="2133600" cy="286750"/>
          </a:xfrm>
          <a:prstGeom prst="straightConnector1">
            <a:avLst/>
          </a:prstGeom>
          <a:noFill/>
          <a:ln w="9525" cap="flat" cmpd="sng" algn="ctr">
            <a:solidFill>
              <a:srgbClr val="0081E2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traight Arrow Connector 10"/>
          <p:cNvSpPr/>
          <p:nvPr/>
        </p:nvSpPr>
        <p:spPr>
          <a:xfrm flipH="1">
            <a:off x="4977146" y="3083973"/>
            <a:ext cx="890254" cy="124586"/>
          </a:xfrm>
          <a:prstGeom prst="straightConnector1">
            <a:avLst/>
          </a:prstGeom>
          <a:noFill/>
          <a:ln w="9525" cap="flat" cmpd="sng" algn="ctr">
            <a:solidFill>
              <a:srgbClr val="0081E2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86400" y="2667000"/>
            <a:ext cx="3466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b="1" dirty="0" err="1" smtClean="0">
                <a:solidFill>
                  <a:srgbClr val="0081E2"/>
                </a:solidFill>
              </a:rPr>
              <a:t>Africa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is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now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experiencing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Asia’s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earlier</a:t>
            </a:r>
            <a:r>
              <a:rPr lang="fr-FR" sz="1600" b="1" dirty="0" smtClean="0">
                <a:solidFill>
                  <a:srgbClr val="0081E2"/>
                </a:solidFill>
              </a:rPr>
              <a:t> ‘</a:t>
            </a:r>
            <a:r>
              <a:rPr lang="fr-FR" sz="1600" b="1" dirty="0" err="1" smtClean="0">
                <a:solidFill>
                  <a:srgbClr val="0081E2"/>
                </a:solidFill>
              </a:rPr>
              <a:t>demographic</a:t>
            </a:r>
            <a:r>
              <a:rPr lang="fr-FR" sz="1600" b="1" dirty="0" smtClean="0">
                <a:solidFill>
                  <a:srgbClr val="0081E2"/>
                </a:solidFill>
              </a:rPr>
              <a:t> gift’, </a:t>
            </a:r>
          </a:p>
          <a:p>
            <a:pPr algn="r"/>
            <a:r>
              <a:rPr lang="fr-FR" sz="1600" b="1" dirty="0" smtClean="0">
                <a:solidFill>
                  <a:srgbClr val="0081E2"/>
                </a:solidFill>
              </a:rPr>
              <a:t>but more </a:t>
            </a:r>
            <a:r>
              <a:rPr lang="fr-FR" sz="1600" b="1" dirty="0" err="1" smtClean="0">
                <a:solidFill>
                  <a:srgbClr val="0081E2"/>
                </a:solidFill>
              </a:rPr>
              <a:t>slowly</a:t>
            </a:r>
            <a:r>
              <a:rPr lang="fr-FR" sz="1600" b="1" dirty="0" smtClean="0">
                <a:solidFill>
                  <a:srgbClr val="0081E2"/>
                </a:solidFill>
              </a:rPr>
              <a:t> </a:t>
            </a:r>
            <a:endParaRPr lang="fr-FR" sz="1600" b="1" dirty="0">
              <a:solidFill>
                <a:srgbClr val="0081E2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65880" y="6209271"/>
            <a:ext cx="9078119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002060"/>
                </a:solidFill>
              </a:rPr>
              <a:t>Source</a:t>
            </a:r>
            <a:r>
              <a:rPr lang="en-US" sz="1400" dirty="0">
                <a:solidFill>
                  <a:srgbClr val="002060"/>
                </a:solidFill>
              </a:rPr>
              <a:t>: Calculated from UN Population Division, World Population Projections (</a:t>
            </a:r>
            <a:r>
              <a:rPr lang="en-US" sz="1400" dirty="0">
                <a:solidFill>
                  <a:srgbClr val="002060"/>
                </a:solidFill>
                <a:hlinkClick r:id="rId4"/>
              </a:rPr>
              <a:t>http://esa.un.org/unpd/wpp</a:t>
            </a:r>
            <a:r>
              <a:rPr lang="en-US" sz="1400" dirty="0">
                <a:solidFill>
                  <a:srgbClr val="002060"/>
                </a:solidFill>
              </a:rPr>
              <a:t>), accessed 11 Aug 2012, based on UN Population Prospects: The 2010 </a:t>
            </a:r>
            <a:r>
              <a:rPr lang="en-US" sz="1400" dirty="0" smtClean="0">
                <a:solidFill>
                  <a:srgbClr val="002060"/>
                </a:solidFill>
              </a:rPr>
              <a:t>Revision (April 2011).</a:t>
            </a:r>
          </a:p>
          <a:p>
            <a:pPr algn="l"/>
            <a:endParaRPr lang="en-US" sz="1400" dirty="0">
              <a:solidFill>
                <a:srgbClr val="00206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637881" y="3132359"/>
            <a:ext cx="34982" cy="2471057"/>
          </a:xfrm>
          <a:prstGeom prst="line">
            <a:avLst/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66632" y="3903030"/>
            <a:ext cx="685800" cy="3139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rgbClr val="FFC000"/>
                </a:solidFill>
              </a:rPr>
              <a:t>2013</a:t>
            </a:r>
            <a:endParaRPr lang="en-US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9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65880" y="6209271"/>
            <a:ext cx="9078119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 smtClean="0">
                <a:solidFill>
                  <a:srgbClr val="002060"/>
                </a:solidFill>
              </a:rPr>
              <a:t>Source</a:t>
            </a:r>
            <a:r>
              <a:rPr lang="en-US" sz="1400" dirty="0">
                <a:solidFill>
                  <a:srgbClr val="002060"/>
                </a:solidFill>
              </a:rPr>
              <a:t>: Calculated from UN Population Division, World Population Projections (</a:t>
            </a:r>
            <a:r>
              <a:rPr lang="en-US" sz="1400" dirty="0">
                <a:solidFill>
                  <a:srgbClr val="002060"/>
                </a:solidFill>
                <a:hlinkClick r:id="rId3"/>
              </a:rPr>
              <a:t>http://esa.un.org/unpd/wpp</a:t>
            </a:r>
            <a:r>
              <a:rPr lang="en-US" sz="1400" dirty="0">
                <a:solidFill>
                  <a:srgbClr val="002060"/>
                </a:solidFill>
              </a:rPr>
              <a:t>), accessed 11 Aug 2012, based on UN Population Prospects: The 2010 </a:t>
            </a:r>
            <a:r>
              <a:rPr lang="en-US" sz="1400" dirty="0" smtClean="0">
                <a:solidFill>
                  <a:srgbClr val="002060"/>
                </a:solidFill>
              </a:rPr>
              <a:t>Revision (April 2011).</a:t>
            </a:r>
          </a:p>
          <a:p>
            <a:pPr algn="l"/>
            <a:endParaRPr lang="en-US" sz="1400" dirty="0">
              <a:solidFill>
                <a:srgbClr val="00206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22051867"/>
              </p:ext>
            </p:extLst>
          </p:nvPr>
        </p:nvGraphicFramePr>
        <p:xfrm>
          <a:off x="774700" y="1913970"/>
          <a:ext cx="7531100" cy="450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1600201" y="4267200"/>
            <a:ext cx="2971800" cy="8911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B0F0"/>
                </a:solidFill>
              </a:rPr>
              <a:t>Rural population growth eventually falls below zero;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B0F0"/>
                </a:solidFill>
              </a:rPr>
              <a:t>land per farmer can then expand with mechanization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0248" name="TextBox 3"/>
          <p:cNvSpPr txBox="1">
            <a:spLocks noChangeArrowheads="1"/>
          </p:cNvSpPr>
          <p:nvPr/>
        </p:nvSpPr>
        <p:spPr bwMode="auto">
          <a:xfrm>
            <a:off x="5024435" y="1981200"/>
            <a:ext cx="3938885" cy="759113"/>
          </a:xfrm>
          <a:prstGeom prst="rect">
            <a:avLst/>
          </a:prstGeom>
          <a:solidFill>
            <a:srgbClr val="FFFFFF">
              <a:alpha val="7490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en-US" sz="1600" b="1" dirty="0" smtClean="0">
                <a:solidFill>
                  <a:srgbClr val="0081E2"/>
                </a:solidFill>
              </a:rPr>
              <a:t>Africa had over </a:t>
            </a:r>
            <a:r>
              <a:rPr lang="en-US" sz="1600" b="1" dirty="0">
                <a:solidFill>
                  <a:srgbClr val="0081E2"/>
                </a:solidFill>
              </a:rPr>
              <a:t>2% annual growth </a:t>
            </a:r>
            <a:r>
              <a:rPr lang="en-US" sz="1600" b="1" dirty="0" smtClean="0">
                <a:solidFill>
                  <a:srgbClr val="0081E2"/>
                </a:solidFill>
              </a:rPr>
              <a:t>in the rural population, for over 30 </a:t>
            </a:r>
            <a:r>
              <a:rPr lang="en-US" sz="1600" b="1" dirty="0">
                <a:solidFill>
                  <a:srgbClr val="0081E2"/>
                </a:solidFill>
              </a:rPr>
              <a:t>years!</a:t>
            </a:r>
          </a:p>
        </p:txBody>
      </p:sp>
      <p:sp>
        <p:nvSpPr>
          <p:cNvPr id="26" name="Straight Arrow Connector 25"/>
          <p:cNvSpPr/>
          <p:nvPr/>
        </p:nvSpPr>
        <p:spPr>
          <a:xfrm flipH="1">
            <a:off x="3886199" y="2209800"/>
            <a:ext cx="1083764" cy="13948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5369" name="Rectangle 8"/>
          <p:cNvSpPr>
            <a:spLocks noChangeArrowheads="1"/>
          </p:cNvSpPr>
          <p:nvPr/>
        </p:nvSpPr>
        <p:spPr bwMode="auto">
          <a:xfrm>
            <a:off x="997938" y="1600200"/>
            <a:ext cx="7389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 smtClean="0"/>
              <a:t>Rural </a:t>
            </a:r>
            <a:r>
              <a:rPr lang="fr-FR" b="1" dirty="0"/>
              <a:t>population </a:t>
            </a:r>
            <a:r>
              <a:rPr lang="fr-FR" b="1" dirty="0" err="1"/>
              <a:t>growth</a:t>
            </a:r>
            <a:r>
              <a:rPr lang="fr-FR" b="1" dirty="0"/>
              <a:t> rates by </a:t>
            </a:r>
            <a:r>
              <a:rPr lang="fr-FR" b="1" dirty="0" err="1"/>
              <a:t>region</a:t>
            </a:r>
            <a:r>
              <a:rPr lang="fr-FR" b="1" dirty="0"/>
              <a:t>, </a:t>
            </a:r>
            <a:r>
              <a:rPr lang="fr-FR" b="1" dirty="0" smtClean="0"/>
              <a:t>1950-2055</a:t>
            </a:r>
            <a:endParaRPr lang="fr-FR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520009" y="4049481"/>
            <a:ext cx="5105400" cy="1588"/>
          </a:xfrm>
          <a:prstGeom prst="line">
            <a:avLst/>
          </a:prstGeom>
          <a:ln w="88900">
            <a:solidFill>
              <a:srgbClr val="00B0F0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lnSpc>
                <a:spcPct val="90000"/>
              </a:lnSpc>
            </a:pPr>
            <a:r>
              <a:rPr lang="en-US" sz="3600" kern="0" dirty="0" smtClean="0">
                <a:solidFill>
                  <a:srgbClr val="0081E2"/>
                </a:solidFill>
                <a:latin typeface="Arial"/>
              </a:rPr>
              <a:t>A related cause of Africa’s impoverishment is fast, sustained rural population growth</a:t>
            </a:r>
            <a:endParaRPr lang="en-US" sz="2800" dirty="0">
              <a:solidFill>
                <a:srgbClr val="0081E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648200" y="2718187"/>
            <a:ext cx="34982" cy="2471057"/>
          </a:xfrm>
          <a:prstGeom prst="line">
            <a:avLst/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43400" y="3488858"/>
            <a:ext cx="685800" cy="3139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rgbClr val="FFC000"/>
                </a:solidFill>
              </a:rPr>
              <a:t>2013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7651" y="2514600"/>
            <a:ext cx="34660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b="1" dirty="0" err="1" smtClean="0">
                <a:solidFill>
                  <a:srgbClr val="0081E2"/>
                </a:solidFill>
              </a:rPr>
              <a:t>Africa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is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now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experiencing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Asia’s</a:t>
            </a:r>
            <a:r>
              <a:rPr lang="fr-FR" sz="1600" b="1" dirty="0" smtClean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earlier</a:t>
            </a:r>
            <a:r>
              <a:rPr lang="fr-FR" sz="1600" b="1" dirty="0">
                <a:solidFill>
                  <a:srgbClr val="0081E2"/>
                </a:solidFill>
              </a:rPr>
              <a:t> </a:t>
            </a:r>
            <a:r>
              <a:rPr lang="fr-FR" sz="1600" b="1" dirty="0" err="1" smtClean="0">
                <a:solidFill>
                  <a:srgbClr val="0081E2"/>
                </a:solidFill>
              </a:rPr>
              <a:t>slowdown</a:t>
            </a:r>
            <a:r>
              <a:rPr lang="fr-FR" sz="1600" b="1" dirty="0" smtClean="0">
                <a:solidFill>
                  <a:srgbClr val="0081E2"/>
                </a:solidFill>
              </a:rPr>
              <a:t> in rural population </a:t>
            </a:r>
            <a:r>
              <a:rPr lang="fr-FR" sz="1600" b="1" dirty="0" err="1" smtClean="0">
                <a:solidFill>
                  <a:srgbClr val="0081E2"/>
                </a:solidFill>
              </a:rPr>
              <a:t>growth</a:t>
            </a:r>
            <a:r>
              <a:rPr lang="fr-FR" sz="1600" b="1" dirty="0" smtClean="0">
                <a:solidFill>
                  <a:srgbClr val="0081E2"/>
                </a:solidFill>
              </a:rPr>
              <a:t>, </a:t>
            </a:r>
          </a:p>
          <a:p>
            <a:pPr algn="r"/>
            <a:r>
              <a:rPr lang="fr-FR" sz="1600" b="1" dirty="0" smtClean="0">
                <a:solidFill>
                  <a:srgbClr val="0081E2"/>
                </a:solidFill>
              </a:rPr>
              <a:t>but more  </a:t>
            </a:r>
            <a:r>
              <a:rPr lang="fr-FR" sz="1600" b="1" dirty="0" err="1" smtClean="0">
                <a:solidFill>
                  <a:srgbClr val="0081E2"/>
                </a:solidFill>
              </a:rPr>
              <a:t>slowly</a:t>
            </a:r>
            <a:endParaRPr lang="fr-FR" sz="1600" b="1" dirty="0">
              <a:solidFill>
                <a:srgbClr val="0081E2"/>
              </a:solidFill>
            </a:endParaRPr>
          </a:p>
        </p:txBody>
      </p:sp>
      <p:sp>
        <p:nvSpPr>
          <p:cNvPr id="17" name="Straight Arrow Connector 16"/>
          <p:cNvSpPr/>
          <p:nvPr/>
        </p:nvSpPr>
        <p:spPr>
          <a:xfrm flipH="1">
            <a:off x="4992130" y="2703330"/>
            <a:ext cx="584758" cy="101653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92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5" grpId="0" animBg="1"/>
      <p:bldP spid="16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73657813"/>
              </p:ext>
            </p:extLst>
          </p:nvPr>
        </p:nvGraphicFramePr>
        <p:xfrm>
          <a:off x="4495800" y="2511295"/>
          <a:ext cx="4494508" cy="3352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6748796"/>
              </p:ext>
            </p:extLst>
          </p:nvPr>
        </p:nvGraphicFramePr>
        <p:xfrm>
          <a:off x="264047" y="2514600"/>
          <a:ext cx="4459061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228600" y="2057400"/>
            <a:ext cx="891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Population by principal residence, 1950-2050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1868943" y="2698750"/>
            <a:ext cx="1524000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World (total)</a:t>
            </a:r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5792788" y="2711450"/>
            <a:ext cx="2209800" cy="36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Sub-Saharan Africa</a:t>
            </a:r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377824" y="5942013"/>
            <a:ext cx="8537575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/>
              <a:t>Source: Calculated  from UN World Urbanization Prospects, </a:t>
            </a:r>
            <a:r>
              <a:rPr lang="en-US" sz="1400" dirty="0" smtClean="0"/>
              <a:t>2011 </a:t>
            </a:r>
            <a:r>
              <a:rPr lang="en-US" sz="1400" dirty="0"/>
              <a:t>Revision , released </a:t>
            </a:r>
            <a:r>
              <a:rPr lang="en-US" sz="1400" dirty="0" smtClean="0"/>
              <a:t>October 2012 </a:t>
            </a:r>
            <a:r>
              <a:rPr lang="en-US" sz="1400" dirty="0"/>
              <a:t>at </a:t>
            </a:r>
            <a:r>
              <a:rPr lang="en-US" sz="1400" dirty="0">
                <a:hlinkClick r:id="rId5"/>
              </a:rPr>
              <a:t>http://esa.un.org/unpd/wup</a:t>
            </a:r>
            <a:r>
              <a:rPr lang="en-US" sz="1400" dirty="0"/>
              <a:t>.  Downloaded </a:t>
            </a:r>
            <a:r>
              <a:rPr lang="en-US" sz="1400" dirty="0" smtClean="0"/>
              <a:t>18 April 2013.</a:t>
            </a:r>
          </a:p>
          <a:p>
            <a:endParaRPr lang="en-US" sz="140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171882" y="3794328"/>
            <a:ext cx="1940" cy="549072"/>
          </a:xfrm>
          <a:prstGeom prst="line">
            <a:avLst/>
          </a:prstGeom>
          <a:ln>
            <a:solidFill>
              <a:srgbClr val="659A2A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630943" y="4458843"/>
            <a:ext cx="2092165" cy="7201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1600" b="1" dirty="0" smtClean="0">
                <a:solidFill>
                  <a:srgbClr val="659A2A"/>
                </a:solidFill>
              </a:rPr>
              <a:t>Worldwide, rural population growth has almost stopped</a:t>
            </a:r>
            <a:endParaRPr lang="en-US" sz="1600" b="1" dirty="0">
              <a:solidFill>
                <a:srgbClr val="659A2A"/>
              </a:solidFill>
            </a:endParaRPr>
          </a:p>
        </p:txBody>
      </p:sp>
      <p:sp>
        <p:nvSpPr>
          <p:cNvPr id="9228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The rural population stops growing </a:t>
            </a:r>
            <a:br>
              <a:rPr lang="en-US" sz="3600" dirty="0" smtClean="0">
                <a:solidFill>
                  <a:srgbClr val="0081E2"/>
                </a:solidFill>
              </a:rPr>
            </a:br>
            <a:r>
              <a:rPr lang="en-US" sz="3600" dirty="0" smtClean="0">
                <a:solidFill>
                  <a:srgbClr val="0081E2"/>
                </a:solidFill>
              </a:rPr>
              <a:t>and farm sizes can rise when </a:t>
            </a:r>
            <a:br>
              <a:rPr lang="en-US" sz="3600" dirty="0" smtClean="0">
                <a:solidFill>
                  <a:srgbClr val="0081E2"/>
                </a:solidFill>
              </a:rPr>
            </a:br>
            <a:r>
              <a:rPr lang="en-US" sz="3600" dirty="0" smtClean="0">
                <a:solidFill>
                  <a:srgbClr val="0081E2"/>
                </a:solidFill>
              </a:rPr>
              <a:t>urbanization employs all new workers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87849" y="1648458"/>
            <a:ext cx="452755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srgbClr val="659A2A"/>
                </a:solidFill>
              </a:rPr>
              <a:t>…in Africa that won’t happen until the 2050s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299163" y="3666732"/>
            <a:ext cx="0" cy="792111"/>
          </a:xfrm>
          <a:prstGeom prst="line">
            <a:avLst/>
          </a:prstGeom>
          <a:ln>
            <a:solidFill>
              <a:srgbClr val="659A2A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22174" y="3572268"/>
            <a:ext cx="685800" cy="3139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rgbClr val="659A2A"/>
                </a:solidFill>
              </a:rPr>
              <a:t>2013</a:t>
            </a:r>
            <a:endParaRPr lang="en-US" sz="1600" dirty="0">
              <a:solidFill>
                <a:srgbClr val="659A2A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934200" y="3352800"/>
            <a:ext cx="6858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1600" dirty="0" smtClean="0">
                <a:solidFill>
                  <a:srgbClr val="659A2A"/>
                </a:solidFill>
              </a:rPr>
              <a:t>2013</a:t>
            </a:r>
            <a:endParaRPr lang="en-US" sz="1600" dirty="0">
              <a:solidFill>
                <a:srgbClr val="659A2A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955077" y="4773136"/>
            <a:ext cx="2246313" cy="5109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85000"/>
              </a:lnSpc>
            </a:pPr>
            <a:r>
              <a:rPr lang="en-US" sz="1600" b="1" dirty="0" smtClean="0">
                <a:solidFill>
                  <a:srgbClr val="659A2A"/>
                </a:solidFill>
              </a:rPr>
              <a:t>Africa still has both</a:t>
            </a:r>
          </a:p>
          <a:p>
            <a:pPr algn="r" eaLnBrk="1" hangingPunct="1">
              <a:lnSpc>
                <a:spcPct val="85000"/>
              </a:lnSpc>
            </a:pPr>
            <a:r>
              <a:rPr lang="en-US" sz="1600" b="1" dirty="0" smtClean="0">
                <a:solidFill>
                  <a:srgbClr val="659A2A"/>
                </a:solidFill>
              </a:rPr>
              <a:t>rural &amp; urban growth</a:t>
            </a:r>
            <a:endParaRPr lang="en-US" sz="1600" b="1" dirty="0">
              <a:solidFill>
                <a:srgbClr val="659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2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8199" grpId="0" animBg="1"/>
      <p:bldP spid="19" grpId="0" animBg="1"/>
      <p:bldP spid="2" grpId="0"/>
      <p:bldP spid="31" grpId="0" animBg="1"/>
      <p:bldP spid="32" grpId="0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72614915"/>
              </p:ext>
            </p:extLst>
          </p:nvPr>
        </p:nvGraphicFramePr>
        <p:xfrm>
          <a:off x="150811" y="2524258"/>
          <a:ext cx="4495800" cy="3439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72542259"/>
              </p:ext>
            </p:extLst>
          </p:nvPr>
        </p:nvGraphicFramePr>
        <p:xfrm>
          <a:off x="4495800" y="2511295"/>
          <a:ext cx="4494508" cy="3352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228600" y="2057400"/>
            <a:ext cx="891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Population by principal residence, 1950-2050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959650" y="2702603"/>
            <a:ext cx="2305424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World </a:t>
            </a:r>
            <a:r>
              <a:rPr lang="en-US" dirty="0" smtClean="0"/>
              <a:t>outside Africa</a:t>
            </a:r>
            <a:endParaRPr lang="en-US" dirty="0"/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5792788" y="2711450"/>
            <a:ext cx="2209800" cy="36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Sub-Saharan Africa</a:t>
            </a:r>
          </a:p>
        </p:txBody>
      </p:sp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377824" y="5942013"/>
            <a:ext cx="8537575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/>
              <a:t>Source: Calculated  from UN World Urbanization Prospects, 2011 Revision , released October 2012 at </a:t>
            </a:r>
            <a:r>
              <a:rPr lang="en-US" sz="1400" dirty="0">
                <a:hlinkClick r:id="rId5"/>
              </a:rPr>
              <a:t>http://esa.un.org/unpd/wup</a:t>
            </a:r>
            <a:r>
              <a:rPr lang="en-US" sz="1400" dirty="0"/>
              <a:t>.  Downloaded 18 April 2013.</a:t>
            </a:r>
          </a:p>
          <a:p>
            <a:endParaRPr lang="en-US" sz="140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171882" y="3794328"/>
            <a:ext cx="1940" cy="549072"/>
          </a:xfrm>
          <a:prstGeom prst="line">
            <a:avLst/>
          </a:prstGeom>
          <a:ln>
            <a:solidFill>
              <a:srgbClr val="659A2A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751010" y="4656971"/>
            <a:ext cx="2895601" cy="5109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1600" b="1" dirty="0" smtClean="0">
                <a:solidFill>
                  <a:srgbClr val="659A2A"/>
                </a:solidFill>
              </a:rPr>
              <a:t>Outside Africa, the rural population is falling sharply</a:t>
            </a:r>
            <a:endParaRPr lang="en-US" sz="1600" b="1" dirty="0">
              <a:solidFill>
                <a:srgbClr val="659A2A"/>
              </a:solidFill>
            </a:endParaRPr>
          </a:p>
        </p:txBody>
      </p:sp>
      <p:sp>
        <p:nvSpPr>
          <p:cNvPr id="9228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Africa’s continued rising rural population is in sharp contrast to the rest of the world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299163" y="3666732"/>
            <a:ext cx="0" cy="792111"/>
          </a:xfrm>
          <a:prstGeom prst="line">
            <a:avLst/>
          </a:prstGeom>
          <a:ln>
            <a:solidFill>
              <a:srgbClr val="659A2A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22174" y="3572268"/>
            <a:ext cx="685800" cy="3139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rgbClr val="659A2A"/>
                </a:solidFill>
              </a:rPr>
              <a:t>2013</a:t>
            </a:r>
            <a:endParaRPr lang="en-US" sz="1600" dirty="0">
              <a:solidFill>
                <a:srgbClr val="659A2A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934200" y="3352800"/>
            <a:ext cx="685800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1600" dirty="0" smtClean="0">
                <a:solidFill>
                  <a:srgbClr val="659A2A"/>
                </a:solidFill>
              </a:rPr>
              <a:t>2013</a:t>
            </a:r>
            <a:endParaRPr lang="en-US" sz="1600" dirty="0">
              <a:solidFill>
                <a:srgbClr val="659A2A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955077" y="4773136"/>
            <a:ext cx="2246313" cy="51090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85000"/>
              </a:lnSpc>
            </a:pPr>
            <a:r>
              <a:rPr lang="en-US" sz="1600" b="1" dirty="0" smtClean="0">
                <a:solidFill>
                  <a:srgbClr val="659A2A"/>
                </a:solidFill>
              </a:rPr>
              <a:t>Africa still has both</a:t>
            </a:r>
          </a:p>
          <a:p>
            <a:pPr algn="r" eaLnBrk="1" hangingPunct="1">
              <a:lnSpc>
                <a:spcPct val="85000"/>
              </a:lnSpc>
            </a:pPr>
            <a:r>
              <a:rPr lang="en-US" sz="1600" b="1" dirty="0" smtClean="0">
                <a:solidFill>
                  <a:srgbClr val="659A2A"/>
                </a:solidFill>
              </a:rPr>
              <a:t>rural &amp; urban growth</a:t>
            </a:r>
            <a:endParaRPr lang="en-US" sz="1600" b="1" dirty="0">
              <a:solidFill>
                <a:srgbClr val="659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3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0500" y="228600"/>
            <a:ext cx="86868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Africa’s burst of rural population growth drove </a:t>
            </a:r>
            <a:r>
              <a:rPr lang="en-US" sz="3600" dirty="0">
                <a:solidFill>
                  <a:srgbClr val="0081E2"/>
                </a:solidFill>
              </a:rPr>
              <a:t>a sharp fall in land </a:t>
            </a:r>
            <a:r>
              <a:rPr lang="en-US" sz="3600" dirty="0" smtClean="0">
                <a:solidFill>
                  <a:srgbClr val="0081E2"/>
                </a:solidFill>
              </a:rPr>
              <a:t>per farmer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5" t="7918" r="1424"/>
          <a:stretch/>
        </p:blipFill>
        <p:spPr bwMode="auto">
          <a:xfrm>
            <a:off x="457200" y="1905000"/>
            <a:ext cx="8237350" cy="4429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0" y="6334125"/>
            <a:ext cx="9067800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sz="1400" dirty="0"/>
              <a:t>Reprinted from Robert Eastwood, Michael Lipton and Andrew Newell (2010), “Farm Size”, chapter 65 in Prabhu Pingali and Robert Evenson, eds., </a:t>
            </a:r>
            <a:r>
              <a:rPr lang="en-US" sz="1400" i="1" dirty="0"/>
              <a:t>Handbook of Agricultural Economics</a:t>
            </a:r>
            <a:r>
              <a:rPr lang="en-US" sz="1400" dirty="0"/>
              <a:t>, Volume 4, Pages 3323-3397. Elsevier.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3400" y="1905000"/>
            <a:ext cx="891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Land </a:t>
            </a:r>
            <a:r>
              <a:rPr lang="fr-FR" sz="2400" b="1" dirty="0" err="1">
                <a:solidFill>
                  <a:srgbClr val="002060"/>
                </a:solidFill>
              </a:rPr>
              <a:t>available</a:t>
            </a:r>
            <a:r>
              <a:rPr lang="fr-FR" sz="2400" b="1" dirty="0">
                <a:solidFill>
                  <a:srgbClr val="002060"/>
                </a:solidFill>
              </a:rPr>
              <a:t> per </a:t>
            </a:r>
            <a:r>
              <a:rPr lang="fr-FR" sz="2400" b="1" dirty="0" err="1">
                <a:solidFill>
                  <a:srgbClr val="002060"/>
                </a:solidFill>
              </a:rPr>
              <a:t>farm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household</a:t>
            </a:r>
            <a:r>
              <a:rPr lang="fr-FR" sz="2400" b="1" dirty="0">
                <a:solidFill>
                  <a:srgbClr val="002060"/>
                </a:solidFill>
              </a:rPr>
              <a:t> (hectares) </a:t>
            </a:r>
          </a:p>
        </p:txBody>
      </p:sp>
      <p:sp>
        <p:nvSpPr>
          <p:cNvPr id="9" name="Oval 8"/>
          <p:cNvSpPr/>
          <p:nvPr/>
        </p:nvSpPr>
        <p:spPr>
          <a:xfrm>
            <a:off x="4038600" y="3970338"/>
            <a:ext cx="2514600" cy="1211262"/>
          </a:xfrm>
          <a:prstGeom prst="ellipse">
            <a:avLst/>
          </a:prstGeom>
          <a:noFill/>
          <a:ln w="38100">
            <a:solidFill>
              <a:srgbClr val="0081E2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Diamond 1"/>
          <p:cNvSpPr/>
          <p:nvPr/>
        </p:nvSpPr>
        <p:spPr>
          <a:xfrm>
            <a:off x="4414838" y="4254500"/>
            <a:ext cx="177800" cy="211138"/>
          </a:xfrm>
          <a:prstGeom prst="diamond">
            <a:avLst/>
          </a:prstGeom>
          <a:solidFill>
            <a:srgbClr val="0081E2"/>
          </a:solidFill>
          <a:ln>
            <a:solidFill>
              <a:srgbClr val="008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5988050" y="4772025"/>
            <a:ext cx="176213" cy="209550"/>
          </a:xfrm>
          <a:prstGeom prst="diamond">
            <a:avLst/>
          </a:prstGeom>
          <a:solidFill>
            <a:srgbClr val="0081E2"/>
          </a:solidFill>
          <a:ln>
            <a:solidFill>
              <a:srgbClr val="008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7239000" y="4366419"/>
            <a:ext cx="176213" cy="209550"/>
          </a:xfrm>
          <a:prstGeom prst="diamond">
            <a:avLst/>
          </a:prstGeom>
          <a:solidFill>
            <a:srgbClr val="0081E2"/>
          </a:solidFill>
          <a:ln>
            <a:solidFill>
              <a:srgbClr val="008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9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83965008"/>
              </p:ext>
            </p:extLst>
          </p:nvPr>
        </p:nvGraphicFramePr>
        <p:xfrm>
          <a:off x="762000" y="1879356"/>
          <a:ext cx="74676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609600" y="1506538"/>
            <a:ext cx="807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/>
              <a:t>USDA estimates of average cereal grain yields (mt/ha), </a:t>
            </a:r>
            <a:r>
              <a:rPr lang="en-US" b="1" dirty="0" smtClean="0"/>
              <a:t>1960-2013</a:t>
            </a:r>
            <a:endParaRPr lang="en-US" b="1" dirty="0"/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-11113" y="6211669"/>
            <a:ext cx="9155113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/>
          <a:p>
            <a:endParaRPr lang="en-US" sz="1200" dirty="0" smtClean="0"/>
          </a:p>
          <a:p>
            <a:r>
              <a:rPr lang="en-US" sz="1200" dirty="0" smtClean="0"/>
              <a:t>Source</a:t>
            </a:r>
            <a:r>
              <a:rPr lang="en-US" sz="1200" dirty="0"/>
              <a:t>: Calculated  from USDA , PS&amp;D data (</a:t>
            </a:r>
            <a:r>
              <a:rPr lang="en-US" sz="1200" dirty="0">
                <a:hlinkClick r:id="rId4"/>
              </a:rPr>
              <a:t>www.fas.usda.gov/psdonline)</a:t>
            </a:r>
            <a:r>
              <a:rPr lang="en-US" sz="1200" dirty="0"/>
              <a:t>, downloaded </a:t>
            </a:r>
            <a:r>
              <a:rPr lang="en-US" sz="1200" dirty="0" smtClean="0"/>
              <a:t>2 Aug 2013.  </a:t>
            </a:r>
            <a:r>
              <a:rPr lang="en-US" sz="1200" dirty="0"/>
              <a:t>Results shown are each region’s total production per harvested area in barley, corn, millet, mixed grains, oats, rice, rye, sorghum and wheat. </a:t>
            </a:r>
          </a:p>
        </p:txBody>
      </p:sp>
      <p:sp>
        <p:nvSpPr>
          <p:cNvPr id="2" name="Oval 1"/>
          <p:cNvSpPr/>
          <p:nvPr/>
        </p:nvSpPr>
        <p:spPr>
          <a:xfrm rot="20657601">
            <a:off x="6366327" y="4598603"/>
            <a:ext cx="1729917" cy="545607"/>
          </a:xfrm>
          <a:prstGeom prst="ellipse">
            <a:avLst/>
          </a:prstGeom>
          <a:noFill/>
          <a:ln w="38100">
            <a:solidFill>
              <a:srgbClr val="FFC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0246" name="Title 1"/>
          <p:cNvSpPr txBox="1">
            <a:spLocks/>
          </p:cNvSpPr>
          <p:nvPr/>
        </p:nvSpPr>
        <p:spPr bwMode="auto">
          <a:xfrm>
            <a:off x="38100" y="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3600" dirty="0">
                <a:solidFill>
                  <a:srgbClr val="0081E2"/>
                </a:solidFill>
              </a:rPr>
              <a:t>Africa’s green revolution has just begun</a:t>
            </a:r>
          </a:p>
        </p:txBody>
      </p:sp>
    </p:spTree>
    <p:extLst>
      <p:ext uri="{BB962C8B-B14F-4D97-AF65-F5344CB8AC3E}">
        <p14:creationId xmlns:p14="http://schemas.microsoft.com/office/powerpoint/2010/main" xmlns="" val="214889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p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81E2"/>
                </a:solidFill>
              </a:rPr>
              <a:t>The Changing </a:t>
            </a:r>
            <a:r>
              <a:rPr lang="en-US" sz="3200" b="1" dirty="0" smtClean="0">
                <a:solidFill>
                  <a:srgbClr val="0081E2"/>
                </a:solidFill>
              </a:rPr>
              <a:t>Face of </a:t>
            </a:r>
            <a:r>
              <a:rPr lang="en-US" sz="3200" b="1" dirty="0">
                <a:solidFill>
                  <a:srgbClr val="0081E2"/>
                </a:solidFill>
              </a:rPr>
              <a:t>Global </a:t>
            </a:r>
            <a:r>
              <a:rPr lang="en-US" sz="3200" b="1" dirty="0" smtClean="0">
                <a:solidFill>
                  <a:srgbClr val="0081E2"/>
                </a:solidFill>
              </a:rPr>
              <a:t>Malnutrition</a:t>
            </a:r>
            <a:endParaRPr lang="en-US" sz="2400" b="1" dirty="0" smtClean="0">
              <a:solidFill>
                <a:srgbClr val="0081E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211"/>
          <a:stretch/>
        </p:blipFill>
        <p:spPr bwMode="auto">
          <a:xfrm>
            <a:off x="7275340" y="6179903"/>
            <a:ext cx="1587108" cy="58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2362200"/>
            <a:ext cx="8045885" cy="3581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l"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800" kern="0" dirty="0" smtClean="0"/>
              <a:t>Malnutrition, from under- to over-consumption</a:t>
            </a:r>
          </a:p>
          <a:p>
            <a:pPr marL="800100" lvl="1" indent="-342900" algn="l"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400" kern="0" dirty="0" smtClean="0"/>
              <a:t>The search for just-right nutrition</a:t>
            </a:r>
          </a:p>
          <a:p>
            <a:pPr marL="800100" lvl="1" indent="-342900" algn="l"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400" kern="0" dirty="0" smtClean="0"/>
              <a:t>The end of scarcity?</a:t>
            </a:r>
            <a:endParaRPr lang="en-US" sz="2000" kern="0" dirty="0" smtClean="0"/>
          </a:p>
          <a:p>
            <a:pPr marL="342900" indent="-342900" algn="l"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800" kern="0" dirty="0" smtClean="0"/>
              <a:t>Global malnutrition is diverse and rapidly changing</a:t>
            </a:r>
          </a:p>
          <a:p>
            <a:pPr marL="800100" lvl="1" indent="-342900" algn="l"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400" kern="0" dirty="0" smtClean="0"/>
              <a:t>Malnutrition (over or under) is a disease of poverty</a:t>
            </a:r>
          </a:p>
          <a:p>
            <a:pPr marL="800100" lvl="1" indent="-342900" algn="l" eaLnBrk="1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400" kern="0" dirty="0" smtClean="0"/>
              <a:t>Africa fell into extreme poverty only recently and is already recovering, but has far to go</a:t>
            </a:r>
            <a:endParaRPr lang="en-US" sz="2000" kern="0" dirty="0" smtClean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524000"/>
            <a:ext cx="9144000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kern="0" dirty="0" smtClean="0">
                <a:solidFill>
                  <a:schemeClr val="tx1"/>
                </a:solidFill>
              </a:rPr>
              <a:t>From headlines to data… </a:t>
            </a:r>
          </a:p>
        </p:txBody>
      </p:sp>
    </p:spTree>
    <p:extLst>
      <p:ext uri="{BB962C8B-B14F-4D97-AF65-F5344CB8AC3E}">
        <p14:creationId xmlns:p14="http://schemas.microsoft.com/office/powerpoint/2010/main" xmlns="" val="6392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0081E2"/>
                </a:solidFill>
              </a:rPr>
              <a:t>So the new face of global malnutrition is diverse and rapidly changing</a:t>
            </a:r>
            <a:endParaRPr lang="en-US" sz="2400" b="1" dirty="0" smtClean="0">
              <a:solidFill>
                <a:srgbClr val="0081E2"/>
              </a:solidFill>
            </a:endParaRPr>
          </a:p>
        </p:txBody>
      </p:sp>
      <p:pic>
        <p:nvPicPr>
          <p:cNvPr id="1027" name="Picture 3" descr="C:\WAM-Active\Lectures\NewFaceOfMalnutrition\GLOBAL_AND_REGIONAL_TRENDS_OF_HUNGER.png"/>
          <p:cNvPicPr>
            <a:picLocks noChangeAspect="1" noChangeArrowheads="1"/>
          </p:cNvPicPr>
          <p:nvPr/>
        </p:nvPicPr>
        <p:blipFill>
          <a:blip r:embed="rId3" cstate="print"/>
          <a:srcRect b="31707"/>
          <a:stretch>
            <a:fillRect/>
          </a:stretch>
        </p:blipFill>
        <p:spPr bwMode="auto">
          <a:xfrm>
            <a:off x="609600" y="1219199"/>
            <a:ext cx="7926976" cy="502161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724400" y="2209800"/>
            <a:ext cx="358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81E2"/>
                </a:solidFill>
              </a:rPr>
              <a:t>The most widespread, debilitating kinds of undernutrition are</a:t>
            </a:r>
          </a:p>
          <a:p>
            <a:pPr algn="r"/>
            <a:r>
              <a:rPr lang="en-US" sz="2400" b="1" dirty="0" smtClean="0">
                <a:solidFill>
                  <a:srgbClr val="0081E2"/>
                </a:solidFill>
              </a:rPr>
              <a:t>rapidly declining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186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0081E2"/>
                </a:solidFill>
              </a:rPr>
              <a:t>So the new face of global malnutrition is diverse and rapidly changing</a:t>
            </a:r>
            <a:endParaRPr lang="en-US" sz="2400" b="1" dirty="0" smtClean="0">
              <a:solidFill>
                <a:srgbClr val="0081E2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667000" y="2743200"/>
            <a:ext cx="58674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>
                <a:solidFill>
                  <a:srgbClr val="434341"/>
                </a:solidFill>
                <a:latin typeface="Georgia" pitchFamily="18" charset="0"/>
              </a:rPr>
              <a:t>Malnutrition </a:t>
            </a:r>
            <a:r>
              <a:rPr lang="en-US" dirty="0" smtClean="0">
                <a:solidFill>
                  <a:srgbClr val="434341"/>
                </a:solidFill>
                <a:latin typeface="Georgia" pitchFamily="18" charset="0"/>
              </a:rPr>
              <a:t>survey: ‘Over 70% mothers in </a:t>
            </a:r>
            <a:r>
              <a:rPr lang="en-US" dirty="0" err="1" smtClean="0">
                <a:solidFill>
                  <a:srgbClr val="434341"/>
                </a:solidFill>
                <a:latin typeface="Georgia" pitchFamily="18" charset="0"/>
              </a:rPr>
              <a:t>Sindh</a:t>
            </a:r>
            <a:r>
              <a:rPr lang="en-US" dirty="0" smtClean="0">
                <a:solidFill>
                  <a:srgbClr val="434341"/>
                </a:solidFill>
                <a:latin typeface="Georgia" pitchFamily="18" charset="0"/>
              </a:rPr>
              <a:t> are vitamin D deficient’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Tahoma" pitchFamily="34" charset="0"/>
                <a:cs typeface="Tahoma" pitchFamily="34" charset="0"/>
              </a:rPr>
              <a:t>Published: February 27, 2014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Georgia" pitchFamily="18" charset="0"/>
              </a:rPr>
              <a:t>KARACHI: More than 70 per cent of mothers in </a:t>
            </a:r>
            <a:r>
              <a:rPr kumimoji="0" lang="en-US" sz="9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Georgia" pitchFamily="18" charset="0"/>
              </a:rPr>
              <a:t>Sindh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Georgia" pitchFamily="18" charset="0"/>
              </a:rPr>
              <a:t> are deficient in vitamin D. Nearly half of the children under five years old suffer from stunting and around 40 per cent of children are underweight.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Georg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These alarming statistics on malnutrition levels in the country were revealed in the National Nutrition Survey, which was discussed in a policy dialogue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organised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 by Save the Children on Wednesday. The event aimed to bring together experts to examine the current nutrition levels in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Sindh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, identify the role of different stakeholders and come up with a way forward to address the issue in the province.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Dr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Shabina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Ariff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, an assistant professor at Women and Child Health Division at Aga Khan University, said that newborns will be affected if mothers were a victim of malnutrition. Women in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Sindh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</a:rPr>
              <a:t> had the highest reported rates of night blindness during their last pregnancy, she pointed out. 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The Express Tribune">
            <a:hlinkClick r:id="rId3" tooltip="The Express Tribun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981200"/>
            <a:ext cx="2362200" cy="71025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 rot="21023940">
            <a:off x="292409" y="1566702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1E2"/>
                </a:solidFill>
              </a:rPr>
              <a:t>So our focus is increasingly</a:t>
            </a:r>
          </a:p>
          <a:p>
            <a:r>
              <a:rPr lang="en-US" sz="2400" b="1" dirty="0" smtClean="0">
                <a:solidFill>
                  <a:srgbClr val="0081E2"/>
                </a:solidFill>
              </a:rPr>
              <a:t>on the specific needs </a:t>
            </a:r>
          </a:p>
          <a:p>
            <a:r>
              <a:rPr lang="en-US" sz="2400" b="1" dirty="0" smtClean="0">
                <a:solidFill>
                  <a:srgbClr val="0081E2"/>
                </a:solidFill>
              </a:rPr>
              <a:t>of particular groups...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186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0081E2"/>
                </a:solidFill>
              </a:rPr>
              <a:t>So the new face of global malnutrition is diverse and rapidly changing</a:t>
            </a:r>
            <a:endParaRPr lang="en-US" sz="2400" b="1" dirty="0" smtClean="0">
              <a:solidFill>
                <a:srgbClr val="0081E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1046932">
            <a:off x="190814" y="1562960"/>
            <a:ext cx="4358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1E2"/>
                </a:solidFill>
              </a:rPr>
              <a:t>Our attention shifts quickly to what’s new(s)</a:t>
            </a:r>
            <a:endParaRPr lang="en-US" sz="2400" dirty="0"/>
          </a:p>
        </p:txBody>
      </p:sp>
      <p:pic>
        <p:nvPicPr>
          <p:cNvPr id="79886" name="Picture 14" descr="The Guardian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514600"/>
            <a:ext cx="1095375" cy="20955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905000" y="2667000"/>
            <a:ext cx="601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eorgia"/>
              </a:rPr>
              <a:t>Africa: raising the profile of obesity, heart disease and diabetes </a:t>
            </a:r>
            <a:endParaRPr lang="en-US" dirty="0" smtClean="0">
              <a:solidFill>
                <a:srgbClr val="000000"/>
              </a:solidFill>
              <a:latin typeface="georgia"/>
            </a:endParaRPr>
          </a:p>
          <a:p>
            <a:r>
              <a:rPr lang="en-US" sz="1200" dirty="0" smtClean="0">
                <a:solidFill>
                  <a:srgbClr val="666666"/>
                </a:solidFill>
                <a:latin typeface="arial"/>
              </a:rPr>
              <a:t>Public </a:t>
            </a:r>
            <a:r>
              <a:rPr lang="en-US" sz="1200" dirty="0" smtClean="0">
                <a:solidFill>
                  <a:srgbClr val="666666"/>
                </a:solidFill>
                <a:latin typeface="arial"/>
              </a:rPr>
              <a:t>health efforts in Africa have focused on infectious diseases such as HIV, but chronic diseases are also big killers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Tim </a:t>
            </a:r>
            <a:r>
              <a:rPr lang="en-US" sz="1400" dirty="0" err="1" smtClean="0">
                <a:solidFill>
                  <a:srgbClr val="000000"/>
                </a:solidFill>
                <a:latin typeface="georgia"/>
              </a:rPr>
              <a:t>Smedley</a:t>
            </a:r>
            <a:endParaRPr lang="en-US" sz="1400" dirty="0" smtClean="0">
              <a:solidFill>
                <a:srgbClr val="000000"/>
              </a:solidFill>
              <a:latin typeface="georgia"/>
            </a:endParaRPr>
          </a:p>
          <a:p>
            <a:r>
              <a:rPr lang="en-US" sz="1100" dirty="0" smtClean="0">
                <a:solidFill>
                  <a:srgbClr val="000000"/>
                </a:solidFill>
                <a:latin typeface="georgia"/>
              </a:rPr>
              <a:t>Guardian Professional, Tuesday 9 April 2013 09.26 EDT s</a:t>
            </a:r>
          </a:p>
          <a:p>
            <a:pPr>
              <a:spcAft>
                <a:spcPts val="1000"/>
              </a:spcAft>
            </a:pPr>
            <a:endParaRPr lang="en-US" sz="1100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7988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038600"/>
            <a:ext cx="2324100" cy="139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905000" y="5410200"/>
            <a:ext cx="4648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666666"/>
                </a:solidFill>
                <a:latin typeface="georgia"/>
              </a:rPr>
              <a:t>Women leave a McDonald's fast food outlet in Pretoria, South Africa. </a:t>
            </a:r>
            <a:endParaRPr lang="en-US" sz="1100" dirty="0" smtClean="0">
              <a:solidFill>
                <a:srgbClr val="666666"/>
              </a:solidFill>
              <a:latin typeface="georgia"/>
            </a:endParaRPr>
          </a:p>
          <a:p>
            <a:r>
              <a:rPr lang="en-US" sz="1100" i="1" dirty="0" smtClean="0">
                <a:solidFill>
                  <a:srgbClr val="666666"/>
                </a:solidFill>
                <a:latin typeface="georgia"/>
              </a:rPr>
              <a:t>Poor </a:t>
            </a:r>
            <a:r>
              <a:rPr lang="en-US" sz="1100" i="1" dirty="0" smtClean="0">
                <a:solidFill>
                  <a:srgbClr val="666666"/>
                </a:solidFill>
                <a:latin typeface="georgia"/>
              </a:rPr>
              <a:t>diet is one of the factors in the rise of non-communicable diseases across the continent</a:t>
            </a:r>
            <a:r>
              <a:rPr lang="en-US" sz="1100" dirty="0" smtClean="0">
                <a:solidFill>
                  <a:srgbClr val="666666"/>
                </a:solidFill>
                <a:latin typeface="georgia"/>
              </a:rPr>
              <a:t>. Photograph: </a:t>
            </a:r>
            <a:r>
              <a:rPr lang="en-US" sz="1100" dirty="0" err="1" smtClean="0">
                <a:solidFill>
                  <a:srgbClr val="666666"/>
                </a:solidFill>
                <a:latin typeface="georgia"/>
              </a:rPr>
              <a:t>Obed</a:t>
            </a:r>
            <a:r>
              <a:rPr lang="en-US" sz="1100" dirty="0" smtClean="0">
                <a:solidFill>
                  <a:srgbClr val="666666"/>
                </a:solidFill>
                <a:latin typeface="georgia"/>
              </a:rPr>
              <a:t> </a:t>
            </a:r>
            <a:r>
              <a:rPr lang="en-US" sz="1100" dirty="0" err="1" smtClean="0">
                <a:solidFill>
                  <a:srgbClr val="666666"/>
                </a:solidFill>
                <a:latin typeface="georgia"/>
              </a:rPr>
              <a:t>Zilwa</a:t>
            </a:r>
            <a:r>
              <a:rPr lang="en-US" sz="1100" dirty="0" smtClean="0">
                <a:solidFill>
                  <a:srgbClr val="666666"/>
                </a:solidFill>
                <a:latin typeface="georgia"/>
              </a:rPr>
              <a:t>/AP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xmlns="" val="17186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0081E2"/>
                </a:solidFill>
              </a:rPr>
              <a:t>So the new face of global malnutrition is diverse and rapidly changing</a:t>
            </a:r>
            <a:endParaRPr lang="en-US" sz="2400" b="1" dirty="0" smtClean="0">
              <a:solidFill>
                <a:srgbClr val="0081E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1046932">
            <a:off x="400441" y="1747071"/>
            <a:ext cx="2019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1E2"/>
                </a:solidFill>
              </a:rPr>
              <a:t>...and is of immediate political relevance </a:t>
            </a:r>
          </a:p>
          <a:p>
            <a:r>
              <a:rPr lang="en-US" sz="2400" b="1" dirty="0" smtClean="0">
                <a:solidFill>
                  <a:srgbClr val="0081E2"/>
                </a:solidFill>
              </a:rPr>
              <a:t>in the US today</a:t>
            </a:r>
            <a:endParaRPr lang="en-US" sz="2400" dirty="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00200"/>
            <a:ext cx="64103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186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0" y="6210300"/>
            <a:ext cx="9144000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 smtClean="0"/>
              <a:t>Source</a:t>
            </a:r>
            <a:r>
              <a:rPr lang="en-US" sz="1400" dirty="0"/>
              <a:t>: </a:t>
            </a:r>
            <a:r>
              <a:rPr lang="en-US" sz="1400" dirty="0" smtClean="0"/>
              <a:t>S.S. Lim et al., “A </a:t>
            </a:r>
            <a:r>
              <a:rPr lang="en-US" sz="1400" dirty="0"/>
              <a:t>comparative risk assessment of burden of disease and injury attributable to 67 risk factors and risk factor clusters in 21 regions, 1990–2010: a systematic analysis for the Global Burden of Disease Study 2010</a:t>
            </a:r>
            <a:r>
              <a:rPr lang="en-US" sz="1400" dirty="0" smtClean="0"/>
              <a:t>,” </a:t>
            </a:r>
            <a:r>
              <a:rPr lang="en-US" sz="1400" i="1" dirty="0"/>
              <a:t>The Lancet</a:t>
            </a:r>
            <a:r>
              <a:rPr lang="en-US" sz="1400" dirty="0"/>
              <a:t>, </a:t>
            </a:r>
            <a:r>
              <a:rPr lang="en-US" sz="1400" dirty="0" smtClean="0"/>
              <a:t>v.380, no. 9859</a:t>
            </a:r>
            <a:r>
              <a:rPr lang="en-US" sz="1400" dirty="0"/>
              <a:t>, 15 </a:t>
            </a:r>
            <a:r>
              <a:rPr lang="en-US" sz="1400" dirty="0" smtClean="0"/>
              <a:t>Dec. 2012–4 Jan. </a:t>
            </a:r>
            <a:r>
              <a:rPr lang="en-US" sz="1400" dirty="0"/>
              <a:t>2013, </a:t>
            </a:r>
            <a:r>
              <a:rPr lang="en-US" sz="1400" dirty="0" smtClean="0"/>
              <a:t>pages 2224-2260.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" y="152400"/>
            <a:ext cx="8963025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81E2"/>
                </a:solidFill>
              </a:rPr>
              <a:t>Undernutrition has long been the world’s leading cause of disease and disability</a:t>
            </a:r>
            <a:endParaRPr lang="en-US" sz="3600" dirty="0"/>
          </a:p>
        </p:txBody>
      </p:sp>
      <p:pic>
        <p:nvPicPr>
          <p:cNvPr id="1026" name="Picture 2" descr="Full-size image (224 K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641"/>
          <a:stretch/>
        </p:blipFill>
        <p:spPr bwMode="auto">
          <a:xfrm>
            <a:off x="139098" y="2171700"/>
            <a:ext cx="8963025" cy="410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ull-size image (224 K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73" t="10773" b="69763"/>
          <a:stretch/>
        </p:blipFill>
        <p:spPr bwMode="auto">
          <a:xfrm>
            <a:off x="5105400" y="3314700"/>
            <a:ext cx="3731054" cy="24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295400" y="2171700"/>
            <a:ext cx="1371600" cy="228600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95400" y="2921343"/>
            <a:ext cx="1371600" cy="228600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295400" y="3277629"/>
            <a:ext cx="1371600" cy="228600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3400" y="4983882"/>
            <a:ext cx="2215970" cy="921617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53064" y="3848100"/>
            <a:ext cx="1357171" cy="228600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309829" y="4381500"/>
            <a:ext cx="1357171" cy="228600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342772" y="4595684"/>
            <a:ext cx="1357171" cy="228600"/>
          </a:xfrm>
          <a:prstGeom prst="roundRect">
            <a:avLst/>
          </a:prstGeom>
          <a:noFill/>
          <a:ln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295400" y="4076700"/>
            <a:ext cx="1357171" cy="304800"/>
          </a:xfrm>
          <a:prstGeom prst="roundRect">
            <a:avLst/>
          </a:prstGeom>
          <a:noFill/>
          <a:ln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80975" y="1600200"/>
            <a:ext cx="89630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</a:rPr>
              <a:t>Percent of disability-adjusted life years lost, by risk factor (1990)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19201" y="3619500"/>
            <a:ext cx="1433370" cy="228600"/>
          </a:xfrm>
          <a:prstGeom prst="roundRect">
            <a:avLst/>
          </a:prstGeom>
          <a:noFill/>
          <a:ln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7555" y="2807154"/>
            <a:ext cx="951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CC9B00"/>
                </a:solidFill>
              </a:rPr>
              <a:t>Under-nutrition</a:t>
            </a:r>
            <a:endParaRPr lang="en-US" sz="1600" i="1" dirty="0">
              <a:solidFill>
                <a:srgbClr val="CC9B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3784313"/>
            <a:ext cx="1353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0081E2"/>
                </a:solidFill>
              </a:rPr>
              <a:t>Over-consumption</a:t>
            </a:r>
            <a:endParaRPr lang="en-US" sz="1600" i="1" dirty="0">
              <a:solidFill>
                <a:srgbClr val="0081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24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0" y="6210300"/>
            <a:ext cx="9144000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 smtClean="0"/>
              <a:t>Source</a:t>
            </a:r>
            <a:r>
              <a:rPr lang="en-US" sz="1400" dirty="0"/>
              <a:t>: </a:t>
            </a:r>
            <a:r>
              <a:rPr lang="en-US" sz="1400" dirty="0" smtClean="0"/>
              <a:t>S.S. Lim et al., “A </a:t>
            </a:r>
            <a:r>
              <a:rPr lang="en-US" sz="1400" dirty="0"/>
              <a:t>comparative risk assessment of burden of disease and injury attributable to 67 risk factors and risk factor clusters in 21 regions, 1990–2010: a systematic analysis for the Global Burden of Disease Study 2010</a:t>
            </a:r>
            <a:r>
              <a:rPr lang="en-US" sz="1400" dirty="0" smtClean="0"/>
              <a:t>,” </a:t>
            </a:r>
            <a:r>
              <a:rPr lang="en-US" sz="1400" i="1" dirty="0"/>
              <a:t>The Lancet</a:t>
            </a:r>
            <a:r>
              <a:rPr lang="en-US" sz="1400" dirty="0"/>
              <a:t>, </a:t>
            </a:r>
            <a:r>
              <a:rPr lang="en-US" sz="1400" dirty="0" smtClean="0"/>
              <a:t>v.380, no. 9859</a:t>
            </a:r>
            <a:r>
              <a:rPr lang="en-US" sz="1400" dirty="0"/>
              <a:t>, 15 </a:t>
            </a:r>
            <a:r>
              <a:rPr lang="en-US" sz="1400" dirty="0" smtClean="0"/>
              <a:t>Dec. 2012–4 Jan. </a:t>
            </a:r>
            <a:r>
              <a:rPr lang="en-US" sz="1400" dirty="0"/>
              <a:t>2013, </a:t>
            </a:r>
            <a:r>
              <a:rPr lang="en-US" sz="1400" dirty="0" smtClean="0"/>
              <a:t>pages 2224-2260.</a:t>
            </a:r>
            <a:endParaRPr lang="en-US" sz="1400" dirty="0"/>
          </a:p>
        </p:txBody>
      </p:sp>
      <p:pic>
        <p:nvPicPr>
          <p:cNvPr id="2050" name="Picture 2" descr="Full-size image (229 K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464"/>
          <a:stretch/>
        </p:blipFill>
        <p:spPr bwMode="auto">
          <a:xfrm>
            <a:off x="130862" y="2120214"/>
            <a:ext cx="8934450" cy="412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ull-size image (224 K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73" t="10773" b="69763"/>
          <a:stretch/>
        </p:blipFill>
        <p:spPr bwMode="auto">
          <a:xfrm>
            <a:off x="5105400" y="3314700"/>
            <a:ext cx="3731054" cy="24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285103" y="3467100"/>
            <a:ext cx="1371600" cy="228600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95400" y="4202328"/>
            <a:ext cx="1371600" cy="560172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320114" y="2898671"/>
            <a:ext cx="1371600" cy="228600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4914900"/>
            <a:ext cx="2133600" cy="609600"/>
          </a:xfrm>
          <a:prstGeom prst="round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20131" y="3866635"/>
            <a:ext cx="2318956" cy="321276"/>
          </a:xfrm>
          <a:prstGeom prst="roundRect">
            <a:avLst/>
          </a:prstGeom>
          <a:noFill/>
          <a:ln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143001" y="3125230"/>
            <a:ext cx="1548714" cy="341870"/>
          </a:xfrm>
          <a:prstGeom prst="roundRect">
            <a:avLst/>
          </a:prstGeom>
          <a:noFill/>
          <a:ln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21043" y="4762500"/>
            <a:ext cx="2170672" cy="160638"/>
          </a:xfrm>
          <a:prstGeom prst="roundRect">
            <a:avLst/>
          </a:prstGeom>
          <a:noFill/>
          <a:ln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68968" cy="137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0081E2"/>
                </a:solidFill>
              </a:rPr>
              <a:t>Globally, we are now Goldilocks, </a:t>
            </a:r>
            <a:br>
              <a:rPr lang="en-US" sz="3600" dirty="0" smtClean="0">
                <a:solidFill>
                  <a:srgbClr val="0081E2"/>
                </a:solidFill>
              </a:rPr>
            </a:br>
            <a:r>
              <a:rPr lang="en-US" sz="3600" dirty="0" smtClean="0">
                <a:solidFill>
                  <a:srgbClr val="0081E2"/>
                </a:solidFill>
              </a:rPr>
              <a:t>with too much </a:t>
            </a:r>
            <a:r>
              <a:rPr lang="en-US" sz="3600" i="1" dirty="0" smtClean="0">
                <a:solidFill>
                  <a:srgbClr val="0081E2"/>
                </a:solidFill>
              </a:rPr>
              <a:t>and</a:t>
            </a:r>
            <a:r>
              <a:rPr lang="en-US" sz="3600" dirty="0" smtClean="0">
                <a:solidFill>
                  <a:srgbClr val="0081E2"/>
                </a:solidFill>
              </a:rPr>
              <a:t> too little, </a:t>
            </a:r>
            <a:br>
              <a:rPr lang="en-US" sz="3600" dirty="0" smtClean="0">
                <a:solidFill>
                  <a:srgbClr val="0081E2"/>
                </a:solidFill>
              </a:rPr>
            </a:br>
            <a:r>
              <a:rPr lang="en-US" sz="3600" dirty="0" smtClean="0">
                <a:solidFill>
                  <a:srgbClr val="0081E2"/>
                </a:solidFill>
              </a:rPr>
              <a:t>looking for just-right nutrition </a:t>
            </a:r>
            <a:endParaRPr lang="en-US" sz="3600" dirty="0">
              <a:solidFill>
                <a:srgbClr val="0081E2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80975" y="1600200"/>
            <a:ext cx="89630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</a:rPr>
              <a:t>Percent of disability-adjusted life years lost, by risk factor (2010)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76200" y="3276600"/>
            <a:ext cx="83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CC9B00"/>
                </a:solidFill>
              </a:rPr>
              <a:t>Under-nutrition</a:t>
            </a:r>
            <a:endParaRPr lang="en-US" sz="1400" i="1" dirty="0">
              <a:solidFill>
                <a:srgbClr val="CC9B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76200" y="2829580"/>
            <a:ext cx="1256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81E2"/>
                </a:solidFill>
              </a:rPr>
              <a:t>Over-consumption</a:t>
            </a:r>
            <a:endParaRPr lang="en-US" sz="1400" i="1" dirty="0">
              <a:solidFill>
                <a:srgbClr val="0081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4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rs.usda.gov/media/891522/sep12_fuglie_fig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2" y="1131584"/>
            <a:ext cx="5410200" cy="515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04916" y="6248400"/>
            <a:ext cx="8763000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/>
              <a:t>Source:  </a:t>
            </a:r>
            <a:r>
              <a:rPr lang="en-US" sz="1400" dirty="0" smtClean="0"/>
              <a:t>K. Fuglie </a:t>
            </a:r>
            <a:r>
              <a:rPr lang="en-US" sz="1400" dirty="0"/>
              <a:t>and S. L. Wang, “New Evidence Points to Robust but Uneven Productivity Growth in Global Agriculture,” </a:t>
            </a:r>
            <a:r>
              <a:rPr lang="en-US" sz="1400" i="1" dirty="0"/>
              <a:t>Amber </a:t>
            </a:r>
            <a:r>
              <a:rPr lang="en-US" sz="1400" i="1" dirty="0" smtClean="0"/>
              <a:t>Waves, </a:t>
            </a:r>
            <a:r>
              <a:rPr lang="en-US" sz="1400" dirty="0" smtClean="0"/>
              <a:t>September 2012.  Washington: Economic Research Service, USDA.</a:t>
            </a:r>
            <a:endParaRPr lang="en-US" sz="1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32" y="731520"/>
            <a:ext cx="9168968" cy="4000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chemeClr val="tx1"/>
                </a:solidFill>
              </a:rPr>
              <a:t>Did we beat Malthus?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916" y="1676400"/>
            <a:ext cx="15588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62" t="9043" r="12293" b="12480"/>
          <a:stretch/>
        </p:blipFill>
        <p:spPr bwMode="auto">
          <a:xfrm>
            <a:off x="807720" y="3048000"/>
            <a:ext cx="1181102" cy="21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905000"/>
            <a:ext cx="142442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932" y="152400"/>
            <a:ext cx="9142068" cy="4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600" kern="0" dirty="0" smtClean="0">
                <a:solidFill>
                  <a:srgbClr val="0081E2"/>
                </a:solidFill>
              </a:rPr>
              <a:t>The end of food scarcity?</a:t>
            </a:r>
            <a:endParaRPr lang="en-US" sz="3600" kern="0" dirty="0">
              <a:solidFill>
                <a:srgbClr val="0081E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11430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this...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391400" y="129540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 this?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2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96000"/>
            <a:ext cx="9144000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Source: FAO, </a:t>
            </a:r>
            <a:r>
              <a:rPr lang="en-US" sz="1400" i="1" dirty="0" smtClean="0"/>
              <a:t>The </a:t>
            </a:r>
            <a:r>
              <a:rPr lang="en-US" sz="1400" i="1" dirty="0"/>
              <a:t>State of Food Insecurity in the World </a:t>
            </a:r>
            <a:r>
              <a:rPr lang="en-US" sz="1400" i="1" dirty="0" smtClean="0"/>
              <a:t>2012.  Rome: Food and Agriculture Organization.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968" y="152400"/>
            <a:ext cx="9168968" cy="685800"/>
          </a:xfrm>
        </p:spPr>
        <p:txBody>
          <a:bodyPr/>
          <a:lstStyle/>
          <a:p>
            <a:r>
              <a:rPr lang="en-US" sz="3600" dirty="0" smtClean="0">
                <a:solidFill>
                  <a:srgbClr val="0081E2"/>
                </a:solidFill>
              </a:rPr>
              <a:t>Some regions are </a:t>
            </a:r>
            <a:r>
              <a:rPr lang="en-US" sz="3600" dirty="0">
                <a:solidFill>
                  <a:srgbClr val="0081E2"/>
                </a:solidFill>
              </a:rPr>
              <a:t>still far from </a:t>
            </a:r>
            <a:r>
              <a:rPr lang="en-US" sz="3600" dirty="0" smtClean="0">
                <a:solidFill>
                  <a:srgbClr val="0081E2"/>
                </a:solidFill>
              </a:rPr>
              <a:t>abundance</a:t>
            </a:r>
            <a:endParaRPr lang="en-US" sz="3600" dirty="0">
              <a:solidFill>
                <a:srgbClr val="0081E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02204"/>
            <a:ext cx="474992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1066800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dirty="0"/>
              <a:t>Food supply and </a:t>
            </a:r>
            <a:r>
              <a:rPr lang="en-US" sz="2000" dirty="0" smtClean="0"/>
              <a:t>real income by region, 1990-2010</a:t>
            </a:r>
            <a:endParaRPr lang="en-US" sz="2000" kern="0" dirty="0">
              <a:solidFill>
                <a:srgbClr val="0081E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267200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81E2"/>
                </a:solidFill>
              </a:rPr>
              <a:t>Africa has the least food, and is the poorest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42637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3766" y="921512"/>
            <a:ext cx="8682046" cy="5847994"/>
            <a:chOff x="443057" y="767624"/>
            <a:chExt cx="8682046" cy="5847994"/>
          </a:xfrm>
          <a:solidFill>
            <a:srgbClr val="FFFFFF"/>
          </a:solidFill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673" b="14740"/>
            <a:stretch/>
          </p:blipFill>
          <p:spPr bwMode="auto">
            <a:xfrm>
              <a:off x="443057" y="2731505"/>
              <a:ext cx="8130322" cy="337888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12390" y="6092398"/>
              <a:ext cx="7924800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n-lt"/>
                  <a:cs typeface="Rod" pitchFamily="49" charset="-79"/>
                </a:rPr>
                <a:t>Source: CG </a:t>
              </a:r>
              <a:r>
                <a:rPr lang="en-US" sz="1400" dirty="0" err="1" smtClean="0">
                  <a:latin typeface="+mn-lt"/>
                  <a:cs typeface="Rod" pitchFamily="49" charset="-79"/>
                </a:rPr>
                <a:t>Victora</a:t>
              </a:r>
              <a:r>
                <a:rPr lang="en-US" sz="1400" dirty="0" smtClean="0">
                  <a:latin typeface="+mn-lt"/>
                  <a:cs typeface="Rod" pitchFamily="49" charset="-79"/>
                </a:rPr>
                <a:t>, M de </a:t>
              </a:r>
              <a:r>
                <a:rPr lang="en-US" sz="1400" dirty="0" err="1" smtClean="0">
                  <a:latin typeface="+mn-lt"/>
                  <a:cs typeface="Rod" pitchFamily="49" charset="-79"/>
                </a:rPr>
                <a:t>Onis</a:t>
              </a:r>
              <a:r>
                <a:rPr lang="en-US" sz="1400" dirty="0" smtClean="0">
                  <a:latin typeface="+mn-lt"/>
                  <a:cs typeface="Rod" pitchFamily="49" charset="-79"/>
                </a:rPr>
                <a:t>, PC </a:t>
              </a:r>
              <a:r>
                <a:rPr lang="en-US" sz="1400" dirty="0" err="1" smtClean="0">
                  <a:latin typeface="+mn-lt"/>
                  <a:cs typeface="Rod" pitchFamily="49" charset="-79"/>
                </a:rPr>
                <a:t>Hallal</a:t>
              </a:r>
              <a:r>
                <a:rPr lang="en-US" sz="1400" dirty="0" smtClean="0">
                  <a:latin typeface="+mn-lt"/>
                  <a:cs typeface="Rod" pitchFamily="49" charset="-79"/>
                </a:rPr>
                <a:t>, M </a:t>
              </a:r>
              <a:r>
                <a:rPr lang="en-US" sz="1400" dirty="0" err="1" smtClean="0">
                  <a:latin typeface="+mn-lt"/>
                  <a:cs typeface="Rod" pitchFamily="49" charset="-79"/>
                </a:rPr>
                <a:t>Blössner</a:t>
              </a:r>
              <a:r>
                <a:rPr lang="en-US" sz="1400" dirty="0" smtClean="0">
                  <a:latin typeface="+mn-lt"/>
                  <a:cs typeface="Rod" pitchFamily="49" charset="-79"/>
                </a:rPr>
                <a:t> and R </a:t>
              </a:r>
              <a:r>
                <a:rPr lang="en-US" sz="1400" dirty="0" err="1" smtClean="0">
                  <a:latin typeface="+mn-lt"/>
                  <a:cs typeface="Rod" pitchFamily="49" charset="-79"/>
                </a:rPr>
                <a:t>Shrimpton</a:t>
              </a:r>
              <a:r>
                <a:rPr lang="en-US" sz="1400" dirty="0" smtClean="0">
                  <a:latin typeface="+mn-lt"/>
                  <a:cs typeface="Rod" pitchFamily="49" charset="-79"/>
                </a:rPr>
                <a:t>, “Worldwide timing of growth faltering: revisiting implications for interventions.” Pediatrics, 125(3, Mar. 2010):e473-80.</a:t>
              </a:r>
              <a:endParaRPr lang="en-US" sz="1400" dirty="0">
                <a:latin typeface="+mn-lt"/>
                <a:cs typeface="Rod" pitchFamily="49" charset="-79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26976" y="1041833"/>
              <a:ext cx="533400" cy="1574157"/>
              <a:chOff x="1151165" y="706789"/>
              <a:chExt cx="533400" cy="1409858"/>
            </a:xfrm>
            <a:grpFill/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7842" t="4166" r="27041" b="86459"/>
              <a:stretch/>
            </p:blipFill>
            <p:spPr bwMode="auto">
              <a:xfrm>
                <a:off x="1192213" y="706789"/>
                <a:ext cx="416151" cy="51435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2068" r="26905" b="69035"/>
              <a:stretch/>
            </p:blipFill>
            <p:spPr bwMode="auto">
              <a:xfrm>
                <a:off x="1192212" y="1190949"/>
                <a:ext cx="492352" cy="23989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2248" t="14092" r="11195" b="82386"/>
              <a:stretch/>
            </p:blipFill>
            <p:spPr bwMode="auto">
              <a:xfrm>
                <a:off x="1151165" y="1618631"/>
                <a:ext cx="533399" cy="19321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2068" t="34074" r="26906" b="29255"/>
              <a:stretch/>
            </p:blipFill>
            <p:spPr bwMode="auto">
              <a:xfrm>
                <a:off x="1192213" y="1832560"/>
                <a:ext cx="492352" cy="28408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7842" t="13689" r="26256" b="81469"/>
              <a:stretch/>
            </p:blipFill>
            <p:spPr bwMode="auto">
              <a:xfrm>
                <a:off x="1204534" y="1393819"/>
                <a:ext cx="480030" cy="2656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260374" y="1058820"/>
              <a:ext cx="7864729" cy="15142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dirty="0" smtClean="0">
                  <a:latin typeface="+mn-lt"/>
                </a:rPr>
                <a:t>EURO: Armenia, </a:t>
              </a:r>
              <a:r>
                <a:rPr lang="en-US" sz="1400" dirty="0" err="1" smtClean="0">
                  <a:latin typeface="+mn-lt"/>
                </a:rPr>
                <a:t>Kazkhst</a:t>
              </a:r>
              <a:r>
                <a:rPr lang="en-US" sz="1400" dirty="0" smtClean="0">
                  <a:latin typeface="+mn-lt"/>
                </a:rPr>
                <a:t>., </a:t>
              </a:r>
              <a:r>
                <a:rPr lang="en-US" sz="1400" dirty="0" err="1" smtClean="0">
                  <a:latin typeface="+mn-lt"/>
                </a:rPr>
                <a:t>Kyrgyst</a:t>
              </a:r>
              <a:r>
                <a:rPr lang="en-US" sz="1400" dirty="0" smtClean="0">
                  <a:latin typeface="+mn-lt"/>
                </a:rPr>
                <a:t>., Moldova, Mongolia, Montenegro, Turkey (1997-2005)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 smtClean="0">
                  <a:latin typeface="+mn-lt"/>
                </a:rPr>
                <a:t>EMRO:  Egypt, Jordan, Morocco, Yemen (1997-2007)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 smtClean="0">
                  <a:latin typeface="+mn-lt"/>
                </a:rPr>
                <a:t>PAHO: </a:t>
              </a:r>
              <a:r>
                <a:rPr lang="en-US" sz="1400" dirty="0" err="1" smtClean="0">
                  <a:latin typeface="+mn-lt"/>
                </a:rPr>
                <a:t>Boliv</a:t>
              </a:r>
              <a:r>
                <a:rPr lang="en-US" sz="1400" dirty="0" smtClean="0">
                  <a:latin typeface="+mn-lt"/>
                </a:rPr>
                <a:t>., Brazil, </a:t>
              </a:r>
              <a:r>
                <a:rPr lang="en-US" sz="1400" dirty="0" err="1" smtClean="0">
                  <a:latin typeface="+mn-lt"/>
                </a:rPr>
                <a:t>Colomb</a:t>
              </a:r>
              <a:r>
                <a:rPr lang="en-US" sz="1400" dirty="0" smtClean="0">
                  <a:latin typeface="+mn-lt"/>
                </a:rPr>
                <a:t>., </a:t>
              </a:r>
              <a:r>
                <a:rPr lang="en-US" sz="1400" dirty="0" err="1" smtClean="0">
                  <a:latin typeface="+mn-lt"/>
                </a:rPr>
                <a:t>Dom.Rep</a:t>
              </a:r>
              <a:r>
                <a:rPr lang="en-US" sz="1400" dirty="0" smtClean="0">
                  <a:latin typeface="+mn-lt"/>
                </a:rPr>
                <a:t>., </a:t>
              </a:r>
              <a:r>
                <a:rPr lang="en-US" sz="1400" dirty="0" err="1" smtClean="0">
                  <a:latin typeface="+mn-lt"/>
                </a:rPr>
                <a:t>Guatem</a:t>
              </a:r>
              <a:r>
                <a:rPr lang="en-US" sz="1400" dirty="0" smtClean="0">
                  <a:latin typeface="+mn-lt"/>
                </a:rPr>
                <a:t>., Haiti, </a:t>
              </a:r>
              <a:r>
                <a:rPr lang="en-US" sz="1400" dirty="0" err="1" smtClean="0">
                  <a:latin typeface="+mn-lt"/>
                </a:rPr>
                <a:t>Hondur</a:t>
              </a:r>
              <a:r>
                <a:rPr lang="en-US" sz="1400" dirty="0" smtClean="0">
                  <a:latin typeface="+mn-lt"/>
                </a:rPr>
                <a:t>., </a:t>
              </a:r>
              <a:r>
                <a:rPr lang="en-US" sz="1400" dirty="0" err="1" smtClean="0">
                  <a:latin typeface="+mn-lt"/>
                </a:rPr>
                <a:t>Nicarag</a:t>
              </a:r>
              <a:r>
                <a:rPr lang="en-US" sz="1400" dirty="0" smtClean="0">
                  <a:latin typeface="+mn-lt"/>
                </a:rPr>
                <a:t>., Peru (1999-2006)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 smtClean="0">
                  <a:latin typeface="+mn-lt"/>
                </a:rPr>
                <a:t>WPRO: Cambodia, Mongolia (2005)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 smtClean="0">
                  <a:latin typeface="+mn-lt"/>
                </a:rPr>
                <a:t>AFRO:  Thirty countries (1994-2006)  </a:t>
              </a:r>
            </a:p>
            <a:p>
              <a:pPr>
                <a:lnSpc>
                  <a:spcPct val="110000"/>
                </a:lnSpc>
              </a:pPr>
              <a:r>
                <a:rPr lang="en-US" sz="1400" dirty="0" smtClean="0">
                  <a:latin typeface="+mn-lt"/>
                </a:rPr>
                <a:t>SEARO: Bangladesh, India, Nepal (2004-2006)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697052" y="2731505"/>
              <a:ext cx="2480417" cy="3095835"/>
            </a:xfrm>
            <a:prstGeom prst="roundRect">
              <a:avLst/>
            </a:prstGeom>
            <a:noFill/>
            <a:ln w="38100">
              <a:solidFill>
                <a:srgbClr val="0081E2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9600" y="767624"/>
              <a:ext cx="8255239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Mean height-for-age z scores relative to WHO standards, by region (1-59 months)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09691" y="2589312"/>
              <a:ext cx="4332328" cy="5355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 smtClean="0">
                  <a:solidFill>
                    <a:srgbClr val="0070C0"/>
                  </a:solidFill>
                  <a:latin typeface="+mn-lt"/>
                </a:rPr>
                <a:t>Much of the lifelong burden of undernutrition is experienced in infancy</a:t>
              </a: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lvl="0" algn="ctr">
              <a:lnSpc>
                <a:spcPct val="80000"/>
              </a:lnSpc>
            </a:pPr>
            <a:r>
              <a:rPr lang="en-US" sz="3600" kern="0" dirty="0" smtClean="0">
                <a:solidFill>
                  <a:srgbClr val="0081E2"/>
                </a:solidFill>
                <a:latin typeface="+mj-lt"/>
                <a:ea typeface="+mj-ea"/>
                <a:cs typeface="+mj-cs"/>
              </a:rPr>
              <a:t>Today’s malnutrition may last forever</a:t>
            </a:r>
            <a:endParaRPr lang="en-US" sz="3600" kern="0" noProof="0" dirty="0" smtClean="0">
              <a:solidFill>
                <a:srgbClr val="0081E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1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914"/>
          </a:xfrm>
        </p:spPr>
        <p:txBody>
          <a:bodyPr/>
          <a:lstStyle/>
          <a:p>
            <a:pPr lvl="0"/>
            <a:r>
              <a:rPr lang="en-US" sz="3600" dirty="0" smtClean="0">
                <a:solidFill>
                  <a:srgbClr val="0081E2"/>
                </a:solidFill>
              </a:rPr>
              <a:t>Higher-income countries grow taller children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914"/>
            <a:ext cx="8168640" cy="5943600"/>
          </a:xfrm>
          <a:prstGeom prst="rect">
            <a:avLst/>
          </a:prstGeom>
          <a:noFill/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04916" y="6172200"/>
            <a:ext cx="8763000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 dirty="0"/>
              <a:t>Source:  </a:t>
            </a:r>
            <a:r>
              <a:rPr lang="en-US" sz="1400" dirty="0" smtClean="0"/>
              <a:t>W.A. Masters, 2013. “Child </a:t>
            </a:r>
            <a:r>
              <a:rPr lang="en-US" sz="1400" dirty="0"/>
              <a:t>Nutrition and Economic </a:t>
            </a:r>
            <a:r>
              <a:rPr lang="en-US" sz="1400" dirty="0" smtClean="0"/>
              <a:t>Development”, </a:t>
            </a:r>
            <a:r>
              <a:rPr lang="en-US" sz="1400" i="1" dirty="0" smtClean="0"/>
              <a:t>Nutrition </a:t>
            </a:r>
            <a:r>
              <a:rPr lang="en-US" sz="1400" i="1" dirty="0"/>
              <a:t>in Pediatrics</a:t>
            </a:r>
            <a:r>
              <a:rPr lang="en-US" sz="1400" dirty="0"/>
              <a:t>, </a:t>
            </a:r>
            <a:r>
              <a:rPr lang="en-US" sz="1400" dirty="0" smtClean="0"/>
              <a:t>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</a:t>
            </a:r>
            <a:r>
              <a:rPr lang="en-US" sz="1400" dirty="0"/>
              <a:t>ed. </a:t>
            </a:r>
            <a:r>
              <a:rPr lang="en-US" sz="1400" dirty="0" smtClean="0"/>
              <a:t>(chapter 44), </a:t>
            </a:r>
            <a:r>
              <a:rPr lang="en-US" sz="1400" dirty="0"/>
              <a:t>e</a:t>
            </a:r>
            <a:r>
              <a:rPr lang="en-US" sz="1400" dirty="0" smtClean="0"/>
              <a:t>dited </a:t>
            </a:r>
            <a:r>
              <a:rPr lang="en-US" sz="1400" dirty="0"/>
              <a:t>by C.P. Duggan, J.B. Watkins, B. </a:t>
            </a:r>
            <a:r>
              <a:rPr lang="en-US" sz="1400" dirty="0" err="1"/>
              <a:t>Koletzko</a:t>
            </a:r>
            <a:r>
              <a:rPr lang="en-US" sz="1400" dirty="0"/>
              <a:t> and W.A. </a:t>
            </a:r>
            <a:r>
              <a:rPr lang="en-US" sz="1400" dirty="0" err="1" smtClean="0"/>
              <a:t>Walke</a:t>
            </a:r>
            <a:r>
              <a:rPr lang="en-US" sz="1400" dirty="0" smtClean="0"/>
              <a:t>, </a:t>
            </a:r>
            <a:r>
              <a:rPr lang="en-US" sz="1400" dirty="0"/>
              <a:t>Shelton, CT: </a:t>
            </a:r>
            <a:r>
              <a:rPr lang="en-US" sz="1400" dirty="0" smtClean="0"/>
              <a:t>PMPH-USA.</a:t>
            </a:r>
          </a:p>
          <a:p>
            <a:endParaRPr lang="en-US" sz="14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30410" y="2180967"/>
            <a:ext cx="2098590" cy="208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2000" kern="0" dirty="0" smtClean="0">
                <a:solidFill>
                  <a:srgbClr val="0081E2"/>
                </a:solidFill>
              </a:rPr>
              <a:t>…and at each income level,  children are slightly </a:t>
            </a:r>
          </a:p>
          <a:p>
            <a:pPr algn="l">
              <a:lnSpc>
                <a:spcPct val="80000"/>
              </a:lnSpc>
            </a:pPr>
            <a:r>
              <a:rPr lang="en-US" sz="2000" kern="0" dirty="0" smtClean="0">
                <a:solidFill>
                  <a:srgbClr val="0081E2"/>
                </a:solidFill>
              </a:rPr>
              <a:t>taller </a:t>
            </a:r>
          </a:p>
          <a:p>
            <a:pPr algn="l">
              <a:lnSpc>
                <a:spcPct val="80000"/>
              </a:lnSpc>
            </a:pPr>
            <a:r>
              <a:rPr lang="en-US" sz="2000" kern="0" dirty="0" smtClean="0">
                <a:solidFill>
                  <a:srgbClr val="0081E2"/>
                </a:solidFill>
              </a:rPr>
              <a:t>now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57400" y="4267200"/>
            <a:ext cx="0" cy="381000"/>
          </a:xfrm>
          <a:prstGeom prst="straightConnector1">
            <a:avLst/>
          </a:prstGeom>
          <a:ln w="38100">
            <a:solidFill>
              <a:srgbClr val="0081E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338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riedmanTemplate_LogoPlainWhi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FriedmanTemplate_LogoPlainWhite</Template>
  <TotalTime>9132</TotalTime>
  <Words>2083</Words>
  <Application>Microsoft Office PowerPoint</Application>
  <PresentationFormat>On-screen Show (4:3)</PresentationFormat>
  <Paragraphs>222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FriedmanTemplate_LogoPlainWhite</vt:lpstr>
      <vt:lpstr>The Changing Face  of Global Malnutrition</vt:lpstr>
      <vt:lpstr>What’s behind these headlines?</vt:lpstr>
      <vt:lpstr>The Changing Face of Global Malnutrition</vt:lpstr>
      <vt:lpstr>Undernutrition has long been the world’s leading cause of disease and disability</vt:lpstr>
      <vt:lpstr>Globally, we are now Goldilocks,  with too much and too little,  looking for just-right nutrition </vt:lpstr>
      <vt:lpstr>Did we beat Malthus?</vt:lpstr>
      <vt:lpstr>Some regions are still far from abundance</vt:lpstr>
      <vt:lpstr>Slide 8</vt:lpstr>
      <vt:lpstr>Higher-income countries grow taller children</vt:lpstr>
      <vt:lpstr>…and have more overweight children too</vt:lpstr>
      <vt:lpstr>Overall, malnutrition is a disease of poverty</vt:lpstr>
      <vt:lpstr>Higher income changes  diet quality as well as quantity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Africa’s impoverishment is relatively recent and may already be ending</vt:lpstr>
      <vt:lpstr>Despite the recent turnaround,  Africa is the last frontier of ultra poverty (&lt;$0.625/day)</vt:lpstr>
      <vt:lpstr>Africa now has 1/8th of the world’s people, but 2/3rds of the ultra-poor</vt:lpstr>
      <vt:lpstr>Slide 24</vt:lpstr>
      <vt:lpstr>Slide 25</vt:lpstr>
      <vt:lpstr>The rural population stops growing  and farm sizes can rise when  urbanization employs all new workers</vt:lpstr>
      <vt:lpstr>Africa’s continued rising rural population is in sharp contrast to the rest of the world</vt:lpstr>
      <vt:lpstr>Africa’s burst of rural population growth drove a sharp fall in land per farmer</vt:lpstr>
      <vt:lpstr>Slide 29</vt:lpstr>
      <vt:lpstr>So the new face of global malnutrition is diverse and rapidly changing</vt:lpstr>
      <vt:lpstr>So the new face of global malnutrition is diverse and rapidly changing</vt:lpstr>
      <vt:lpstr>So the new face of global malnutrition is diverse and rapidly changing</vt:lpstr>
      <vt:lpstr>So the new face of global malnutrition is diverse and rapidly changing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Trends  in Food Security: Africa’s Coming Turnaround</dc:title>
  <dc:creator>Will Masters</dc:creator>
  <cp:lastModifiedBy>William A Masters</cp:lastModifiedBy>
  <cp:revision>348</cp:revision>
  <cp:lastPrinted>2011-10-25T13:30:03Z</cp:lastPrinted>
  <dcterms:created xsi:type="dcterms:W3CDTF">2010-11-02T01:33:42Z</dcterms:created>
  <dcterms:modified xsi:type="dcterms:W3CDTF">2014-03-25T22:34:28Z</dcterms:modified>
</cp:coreProperties>
</file>