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6" r:id="rId2"/>
    <p:sldId id="300" r:id="rId3"/>
    <p:sldId id="265" r:id="rId4"/>
    <p:sldId id="288" r:id="rId5"/>
    <p:sldId id="278" r:id="rId6"/>
    <p:sldId id="290" r:id="rId7"/>
    <p:sldId id="280" r:id="rId8"/>
    <p:sldId id="291" r:id="rId9"/>
    <p:sldId id="294" r:id="rId10"/>
    <p:sldId id="292" r:id="rId11"/>
    <p:sldId id="302" r:id="rId12"/>
    <p:sldId id="296"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77933C"/>
    <a:srgbClr val="A50021"/>
    <a:srgbClr val="00B0F0"/>
    <a:srgbClr val="006600"/>
    <a:srgbClr val="CEE9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070" autoAdjust="0"/>
    <p:restoredTop sz="94667" autoAdjust="0"/>
  </p:normalViewPr>
  <p:slideViewPr>
    <p:cSldViewPr>
      <p:cViewPr>
        <p:scale>
          <a:sx n="66" d="100"/>
          <a:sy n="66" d="100"/>
        </p:scale>
        <p:origin x="-114" y="-138"/>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3138"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ill\WAM-Active\Lectures+Meetings\DataSources\OECD-DAC_Oct201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Will\WAM-Active\Lectures+Meetings\DataSources\OECD-DAC_Oct2014.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All DAC</a:t>
            </a:r>
            <a:r>
              <a:rPr lang="en-US" sz="1600" baseline="0" dirty="0"/>
              <a:t> </a:t>
            </a:r>
            <a:r>
              <a:rPr lang="en-US" sz="1600" baseline="0" dirty="0" smtClean="0"/>
              <a:t>donors</a:t>
            </a:r>
            <a:endParaRPr lang="en-US" sz="1200" dirty="0"/>
          </a:p>
        </c:rich>
      </c:tx>
      <c:layout>
        <c:manualLayout>
          <c:xMode val="edge"/>
          <c:yMode val="edge"/>
          <c:x val="0.35398578092450772"/>
          <c:y val="0"/>
        </c:manualLayout>
      </c:layout>
      <c:overlay val="1"/>
    </c:title>
    <c:autoTitleDeleted val="0"/>
    <c:plotArea>
      <c:layout>
        <c:manualLayout>
          <c:layoutTarget val="inner"/>
          <c:xMode val="edge"/>
          <c:yMode val="edge"/>
          <c:x val="0.12491899038935922"/>
          <c:y val="0.13588282396903778"/>
          <c:w val="0.75666857432294643"/>
          <c:h val="0.74389773429525685"/>
        </c:manualLayout>
      </c:layout>
      <c:lineChart>
        <c:grouping val="standard"/>
        <c:varyColors val="0"/>
        <c:ser>
          <c:idx val="3"/>
          <c:order val="2"/>
          <c:tx>
            <c:strRef>
              <c:f>'OECD-DAC_Oct2014'!$B$10</c:f>
              <c:strCache>
                <c:ptCount val="1"/>
                <c:pt idx="0">
                  <c:v>Total (all sectors, left axis)</c:v>
                </c:pt>
              </c:strCache>
            </c:strRef>
          </c:tx>
          <c:spPr>
            <a:ln>
              <a:solidFill>
                <a:sysClr val="windowText" lastClr="000000">
                  <a:lumMod val="50000"/>
                  <a:lumOff val="50000"/>
                </a:sysClr>
              </a:solidFill>
            </a:ln>
          </c:spPr>
          <c:marker>
            <c:symbol val="square"/>
            <c:size val="7"/>
            <c:spPr>
              <a:solidFill>
                <a:sysClr val="windowText" lastClr="000000">
                  <a:lumMod val="50000"/>
                  <a:lumOff val="50000"/>
                </a:sysClr>
              </a:solidFill>
              <a:ln>
                <a:solidFill>
                  <a:sysClr val="windowText" lastClr="000000">
                    <a:lumMod val="50000"/>
                    <a:lumOff val="50000"/>
                  </a:sysClr>
                </a:solidFill>
              </a:ln>
            </c:spPr>
          </c:marker>
          <c:cat>
            <c:numRef>
              <c:f>'OECD-DAC_Oct2014'!$C$2:$AW$2</c:f>
              <c:numCache>
                <c:formatCode>General</c:formatCode>
                <c:ptCount val="4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numCache>
            </c:numRef>
          </c:cat>
          <c:val>
            <c:numRef>
              <c:f>'OECD-DAC_Oct2014'!$C$10:$AW$10</c:f>
              <c:numCache>
                <c:formatCode>General</c:formatCode>
                <c:ptCount val="47"/>
                <c:pt idx="2">
                  <c:v>27123.42</c:v>
                </c:pt>
                <c:pt idx="3">
                  <c:v>25526.54</c:v>
                </c:pt>
                <c:pt idx="4">
                  <c:v>24277.89</c:v>
                </c:pt>
                <c:pt idx="5">
                  <c:v>22688.92</c:v>
                </c:pt>
                <c:pt idx="6">
                  <c:v>47741.51</c:v>
                </c:pt>
                <c:pt idx="7">
                  <c:v>49014.9</c:v>
                </c:pt>
                <c:pt idx="8">
                  <c:v>46015.88</c:v>
                </c:pt>
                <c:pt idx="9">
                  <c:v>50326.85</c:v>
                </c:pt>
                <c:pt idx="10">
                  <c:v>48399.17</c:v>
                </c:pt>
                <c:pt idx="11">
                  <c:v>50933.79</c:v>
                </c:pt>
                <c:pt idx="12">
                  <c:v>50893.63</c:v>
                </c:pt>
                <c:pt idx="13">
                  <c:v>56232.22</c:v>
                </c:pt>
                <c:pt idx="14">
                  <c:v>57210.58</c:v>
                </c:pt>
                <c:pt idx="15">
                  <c:v>58050.54</c:v>
                </c:pt>
                <c:pt idx="16">
                  <c:v>57386.83</c:v>
                </c:pt>
                <c:pt idx="17">
                  <c:v>59011.81</c:v>
                </c:pt>
                <c:pt idx="18">
                  <c:v>60161.96</c:v>
                </c:pt>
                <c:pt idx="19">
                  <c:v>69403.960000000006</c:v>
                </c:pt>
                <c:pt idx="20">
                  <c:v>66819.55</c:v>
                </c:pt>
                <c:pt idx="21">
                  <c:v>65279.25</c:v>
                </c:pt>
                <c:pt idx="22">
                  <c:v>67018.399999999994</c:v>
                </c:pt>
                <c:pt idx="23">
                  <c:v>75496.179999999993</c:v>
                </c:pt>
                <c:pt idx="24">
                  <c:v>69200.63</c:v>
                </c:pt>
                <c:pt idx="25">
                  <c:v>91001.54</c:v>
                </c:pt>
                <c:pt idx="26">
                  <c:v>86335</c:v>
                </c:pt>
                <c:pt idx="27">
                  <c:v>71692.72</c:v>
                </c:pt>
                <c:pt idx="28">
                  <c:v>70932.639999999999</c:v>
                </c:pt>
                <c:pt idx="29">
                  <c:v>69408.62</c:v>
                </c:pt>
                <c:pt idx="30">
                  <c:v>67761.58</c:v>
                </c:pt>
                <c:pt idx="31">
                  <c:v>64513.440000000002</c:v>
                </c:pt>
                <c:pt idx="32">
                  <c:v>60365.8</c:v>
                </c:pt>
                <c:pt idx="33">
                  <c:v>63921.78</c:v>
                </c:pt>
                <c:pt idx="34">
                  <c:v>66171.789999999994</c:v>
                </c:pt>
                <c:pt idx="35">
                  <c:v>66491.06</c:v>
                </c:pt>
                <c:pt idx="36">
                  <c:v>65482.25</c:v>
                </c:pt>
                <c:pt idx="37">
                  <c:v>75126.740000000005</c:v>
                </c:pt>
                <c:pt idx="38">
                  <c:v>92255.13</c:v>
                </c:pt>
                <c:pt idx="39">
                  <c:v>91082.99</c:v>
                </c:pt>
                <c:pt idx="40">
                  <c:v>115439.2</c:v>
                </c:pt>
                <c:pt idx="41">
                  <c:v>115164.87</c:v>
                </c:pt>
                <c:pt idx="42">
                  <c:v>102902</c:v>
                </c:pt>
                <c:pt idx="43">
                  <c:v>121118.18</c:v>
                </c:pt>
                <c:pt idx="44">
                  <c:v>111189.23</c:v>
                </c:pt>
                <c:pt idx="45">
                  <c:v>122564.56</c:v>
                </c:pt>
                <c:pt idx="46">
                  <c:v>111247.35</c:v>
                </c:pt>
              </c:numCache>
            </c:numRef>
          </c:val>
          <c:smooth val="0"/>
        </c:ser>
        <c:dLbls>
          <c:showLegendKey val="0"/>
          <c:showVal val="0"/>
          <c:showCatName val="0"/>
          <c:showSerName val="0"/>
          <c:showPercent val="0"/>
          <c:showBubbleSize val="0"/>
        </c:dLbls>
        <c:marker val="1"/>
        <c:smooth val="0"/>
        <c:axId val="90945024"/>
        <c:axId val="90946560"/>
      </c:lineChart>
      <c:lineChart>
        <c:grouping val="standard"/>
        <c:varyColors val="0"/>
        <c:ser>
          <c:idx val="2"/>
          <c:order val="0"/>
          <c:tx>
            <c:strRef>
              <c:f>'OECD-DAC_Oct2014'!$B$12</c:f>
              <c:strCache>
                <c:ptCount val="1"/>
                <c:pt idx="0">
                  <c:v>Agriculture </c:v>
                </c:pt>
              </c:strCache>
            </c:strRef>
          </c:tx>
          <c:marker>
            <c:symbol val="circle"/>
            <c:size val="5"/>
          </c:marker>
          <c:cat>
            <c:numRef>
              <c:f>'OECD-DAC_Oct2014'!$C$2:$AW$2</c:f>
              <c:numCache>
                <c:formatCode>General</c:formatCode>
                <c:ptCount val="4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numCache>
            </c:numRef>
          </c:cat>
          <c:val>
            <c:numRef>
              <c:f>'OECD-DAC_Oct2014'!$C$12:$AW$12</c:f>
              <c:numCache>
                <c:formatCode>General</c:formatCode>
                <c:ptCount val="47"/>
                <c:pt idx="2">
                  <c:v>1839.08</c:v>
                </c:pt>
                <c:pt idx="3">
                  <c:v>2018.42</c:v>
                </c:pt>
                <c:pt idx="4">
                  <c:v>1217.56</c:v>
                </c:pt>
                <c:pt idx="5">
                  <c:v>1852.66</c:v>
                </c:pt>
                <c:pt idx="6">
                  <c:v>1715.78</c:v>
                </c:pt>
                <c:pt idx="7">
                  <c:v>1376.16</c:v>
                </c:pt>
                <c:pt idx="8">
                  <c:v>2810.92</c:v>
                </c:pt>
                <c:pt idx="9">
                  <c:v>3804.28</c:v>
                </c:pt>
                <c:pt idx="10">
                  <c:v>4122.4799999999996</c:v>
                </c:pt>
                <c:pt idx="11">
                  <c:v>3917.53</c:v>
                </c:pt>
                <c:pt idx="12">
                  <c:v>4324.96</c:v>
                </c:pt>
                <c:pt idx="13">
                  <c:v>6652.87</c:v>
                </c:pt>
                <c:pt idx="14">
                  <c:v>7358.34</c:v>
                </c:pt>
                <c:pt idx="15">
                  <c:v>6812.44</c:v>
                </c:pt>
                <c:pt idx="16">
                  <c:v>6969.47</c:v>
                </c:pt>
                <c:pt idx="17">
                  <c:v>6626.37</c:v>
                </c:pt>
                <c:pt idx="18">
                  <c:v>7740.88</c:v>
                </c:pt>
                <c:pt idx="19">
                  <c:v>7110.84</c:v>
                </c:pt>
                <c:pt idx="20">
                  <c:v>8853.1200000000008</c:v>
                </c:pt>
                <c:pt idx="21">
                  <c:v>7692.9</c:v>
                </c:pt>
                <c:pt idx="22">
                  <c:v>7781.24</c:v>
                </c:pt>
                <c:pt idx="23">
                  <c:v>8428.89</c:v>
                </c:pt>
                <c:pt idx="24">
                  <c:v>7175.37</c:v>
                </c:pt>
                <c:pt idx="25">
                  <c:v>6871.78</c:v>
                </c:pt>
                <c:pt idx="26">
                  <c:v>5754.73</c:v>
                </c:pt>
                <c:pt idx="27">
                  <c:v>6194.89</c:v>
                </c:pt>
                <c:pt idx="28">
                  <c:v>5303.77</c:v>
                </c:pt>
                <c:pt idx="29">
                  <c:v>5086.24</c:v>
                </c:pt>
                <c:pt idx="30">
                  <c:v>4752.58</c:v>
                </c:pt>
                <c:pt idx="31">
                  <c:v>5921.81</c:v>
                </c:pt>
                <c:pt idx="32">
                  <c:v>4699.05</c:v>
                </c:pt>
                <c:pt idx="33">
                  <c:v>4479.9799999999996</c:v>
                </c:pt>
                <c:pt idx="34">
                  <c:v>3431.56</c:v>
                </c:pt>
                <c:pt idx="35">
                  <c:v>3354.92</c:v>
                </c:pt>
                <c:pt idx="36">
                  <c:v>4199.1000000000004</c:v>
                </c:pt>
                <c:pt idx="37">
                  <c:v>3460.34</c:v>
                </c:pt>
                <c:pt idx="38">
                  <c:v>2913.17</c:v>
                </c:pt>
                <c:pt idx="39">
                  <c:v>3202.16</c:v>
                </c:pt>
                <c:pt idx="40">
                  <c:v>4038.73</c:v>
                </c:pt>
                <c:pt idx="41">
                  <c:v>3367.45</c:v>
                </c:pt>
                <c:pt idx="42">
                  <c:v>4950.22</c:v>
                </c:pt>
                <c:pt idx="43">
                  <c:v>5312.69</c:v>
                </c:pt>
                <c:pt idx="44">
                  <c:v>5224.34</c:v>
                </c:pt>
                <c:pt idx="45">
                  <c:v>6638.12</c:v>
                </c:pt>
                <c:pt idx="46">
                  <c:v>5410.95</c:v>
                </c:pt>
              </c:numCache>
            </c:numRef>
          </c:val>
          <c:smooth val="0"/>
        </c:ser>
        <c:ser>
          <c:idx val="1"/>
          <c:order val="1"/>
          <c:tx>
            <c:strRef>
              <c:f>'OECD-DAC_Oct2014'!$B$11</c:f>
              <c:strCache>
                <c:ptCount val="1"/>
                <c:pt idx="0">
                  <c:v>Health </c:v>
                </c:pt>
              </c:strCache>
            </c:strRef>
          </c:tx>
          <c:marker>
            <c:symbol val="x"/>
            <c:size val="5"/>
          </c:marker>
          <c:cat>
            <c:numRef>
              <c:f>'OECD-DAC_Oct2014'!$C$2:$AW$2</c:f>
              <c:numCache>
                <c:formatCode>General</c:formatCode>
                <c:ptCount val="4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numCache>
            </c:numRef>
          </c:cat>
          <c:val>
            <c:numRef>
              <c:f>'OECD-DAC_Oct2014'!$C$11:$AW$11</c:f>
              <c:numCache>
                <c:formatCode>General</c:formatCode>
                <c:ptCount val="47"/>
                <c:pt idx="6">
                  <c:v>342.77</c:v>
                </c:pt>
                <c:pt idx="7">
                  <c:v>323.56</c:v>
                </c:pt>
                <c:pt idx="8">
                  <c:v>1762.9</c:v>
                </c:pt>
                <c:pt idx="9">
                  <c:v>1278.52</c:v>
                </c:pt>
                <c:pt idx="10">
                  <c:v>2134.75</c:v>
                </c:pt>
                <c:pt idx="11">
                  <c:v>2243.06</c:v>
                </c:pt>
                <c:pt idx="12">
                  <c:v>1649.25</c:v>
                </c:pt>
                <c:pt idx="13">
                  <c:v>2930.87</c:v>
                </c:pt>
                <c:pt idx="14">
                  <c:v>2819.85</c:v>
                </c:pt>
                <c:pt idx="15">
                  <c:v>2944.77</c:v>
                </c:pt>
                <c:pt idx="16">
                  <c:v>3291.5</c:v>
                </c:pt>
                <c:pt idx="17">
                  <c:v>3305.9</c:v>
                </c:pt>
                <c:pt idx="18">
                  <c:v>3401.49</c:v>
                </c:pt>
                <c:pt idx="19">
                  <c:v>2988.63</c:v>
                </c:pt>
                <c:pt idx="20">
                  <c:v>3227.32</c:v>
                </c:pt>
                <c:pt idx="21">
                  <c:v>2992.41</c:v>
                </c:pt>
                <c:pt idx="22">
                  <c:v>2684.94</c:v>
                </c:pt>
                <c:pt idx="23">
                  <c:v>3015.56</c:v>
                </c:pt>
                <c:pt idx="24">
                  <c:v>2698.43</c:v>
                </c:pt>
                <c:pt idx="25">
                  <c:v>2516.15</c:v>
                </c:pt>
                <c:pt idx="26">
                  <c:v>2150.4299999999998</c:v>
                </c:pt>
                <c:pt idx="27">
                  <c:v>2353.23</c:v>
                </c:pt>
                <c:pt idx="28">
                  <c:v>2423.44</c:v>
                </c:pt>
                <c:pt idx="29">
                  <c:v>2663.58</c:v>
                </c:pt>
                <c:pt idx="30">
                  <c:v>2950.22</c:v>
                </c:pt>
                <c:pt idx="31">
                  <c:v>3077.98</c:v>
                </c:pt>
                <c:pt idx="32">
                  <c:v>2383.34</c:v>
                </c:pt>
                <c:pt idx="33">
                  <c:v>2360.29</c:v>
                </c:pt>
                <c:pt idx="34">
                  <c:v>2922.57</c:v>
                </c:pt>
                <c:pt idx="35">
                  <c:v>2493.1</c:v>
                </c:pt>
                <c:pt idx="36">
                  <c:v>2840.77</c:v>
                </c:pt>
                <c:pt idx="37">
                  <c:v>3709.68</c:v>
                </c:pt>
                <c:pt idx="38">
                  <c:v>3663.1</c:v>
                </c:pt>
                <c:pt idx="39">
                  <c:v>4201.67</c:v>
                </c:pt>
                <c:pt idx="40">
                  <c:v>4253.28</c:v>
                </c:pt>
                <c:pt idx="41">
                  <c:v>5217.66</c:v>
                </c:pt>
                <c:pt idx="42">
                  <c:v>4790.7</c:v>
                </c:pt>
                <c:pt idx="43">
                  <c:v>5196.82</c:v>
                </c:pt>
                <c:pt idx="44">
                  <c:v>5380.86</c:v>
                </c:pt>
                <c:pt idx="45">
                  <c:v>5336.48</c:v>
                </c:pt>
                <c:pt idx="46">
                  <c:v>5838.02</c:v>
                </c:pt>
              </c:numCache>
            </c:numRef>
          </c:val>
          <c:smooth val="0"/>
        </c:ser>
        <c:dLbls>
          <c:showLegendKey val="0"/>
          <c:showVal val="0"/>
          <c:showCatName val="0"/>
          <c:showSerName val="0"/>
          <c:showPercent val="0"/>
          <c:showBubbleSize val="0"/>
        </c:dLbls>
        <c:marker val="1"/>
        <c:smooth val="0"/>
        <c:axId val="91619328"/>
        <c:axId val="90949120"/>
      </c:lineChart>
      <c:catAx>
        <c:axId val="90945024"/>
        <c:scaling>
          <c:orientation val="minMax"/>
        </c:scaling>
        <c:delete val="0"/>
        <c:axPos val="b"/>
        <c:numFmt formatCode="General" sourceLinked="1"/>
        <c:majorTickMark val="out"/>
        <c:minorTickMark val="out"/>
        <c:tickLblPos val="nextTo"/>
        <c:txPr>
          <a:bodyPr rot="-2700000"/>
          <a:lstStyle/>
          <a:p>
            <a:pPr>
              <a:defRPr sz="1200"/>
            </a:pPr>
            <a:endParaRPr lang="en-US"/>
          </a:p>
        </c:txPr>
        <c:crossAx val="90946560"/>
        <c:crosses val="autoZero"/>
        <c:auto val="1"/>
        <c:lblAlgn val="ctr"/>
        <c:lblOffset val="0"/>
        <c:tickLblSkip val="5"/>
        <c:noMultiLvlLbl val="0"/>
      </c:catAx>
      <c:valAx>
        <c:axId val="90946560"/>
        <c:scaling>
          <c:orientation val="minMax"/>
        </c:scaling>
        <c:delete val="0"/>
        <c:axPos val="l"/>
        <c:majorGridlines/>
        <c:title>
          <c:tx>
            <c:rich>
              <a:bodyPr rot="0" vert="horz"/>
              <a:lstStyle/>
              <a:p>
                <a:pPr algn="l">
                  <a:defRPr sz="1200" b="0" i="1"/>
                </a:pPr>
                <a:r>
                  <a:rPr lang="en-US" sz="1200" b="0" i="1"/>
                  <a:t>Total </a:t>
                </a:r>
                <a:br>
                  <a:rPr lang="en-US" sz="1200" b="0" i="1"/>
                </a:br>
                <a:r>
                  <a:rPr lang="en-US" sz="1200" b="0" i="1"/>
                  <a:t>(all sectors)</a:t>
                </a:r>
              </a:p>
            </c:rich>
          </c:tx>
          <c:layout>
            <c:manualLayout>
              <c:xMode val="edge"/>
              <c:yMode val="edge"/>
              <c:x val="9.448754431893476E-3"/>
              <c:y val="6.2401522042536656E-2"/>
            </c:manualLayout>
          </c:layout>
          <c:overlay val="0"/>
          <c:spPr>
            <a:solidFill>
              <a:schemeClr val="bg1"/>
            </a:solidFill>
          </c:spPr>
        </c:title>
        <c:numFmt formatCode="General" sourceLinked="1"/>
        <c:majorTickMark val="out"/>
        <c:minorTickMark val="none"/>
        <c:tickLblPos val="nextTo"/>
        <c:txPr>
          <a:bodyPr/>
          <a:lstStyle/>
          <a:p>
            <a:pPr>
              <a:defRPr b="0" i="1" baseline="0"/>
            </a:pPr>
            <a:endParaRPr lang="en-US"/>
          </a:p>
        </c:txPr>
        <c:crossAx val="90945024"/>
        <c:crosses val="autoZero"/>
        <c:crossBetween val="midCat"/>
        <c:dispUnits>
          <c:builtInUnit val="thousands"/>
        </c:dispUnits>
      </c:valAx>
      <c:valAx>
        <c:axId val="90949120"/>
        <c:scaling>
          <c:orientation val="minMax"/>
          <c:max val="20000"/>
        </c:scaling>
        <c:delete val="0"/>
        <c:axPos val="r"/>
        <c:title>
          <c:tx>
            <c:rich>
              <a:bodyPr rot="0" vert="horz"/>
              <a:lstStyle/>
              <a:p>
                <a:pPr>
                  <a:defRPr sz="1200"/>
                </a:pPr>
                <a:r>
                  <a:rPr lang="en-US" sz="1200"/>
                  <a:t>Health and</a:t>
                </a:r>
                <a:r>
                  <a:rPr lang="en-US" sz="1200" baseline="0"/>
                  <a:t> agriculture</a:t>
                </a:r>
                <a:endParaRPr lang="en-US" sz="1200"/>
              </a:p>
            </c:rich>
          </c:tx>
          <c:layout>
            <c:manualLayout>
              <c:xMode val="edge"/>
              <c:yMode val="edge"/>
              <c:x val="0.80171137554346017"/>
              <c:y val="5.1819437983015894E-2"/>
            </c:manualLayout>
          </c:layout>
          <c:overlay val="0"/>
          <c:spPr>
            <a:solidFill>
              <a:schemeClr val="bg1"/>
            </a:solidFill>
          </c:spPr>
        </c:title>
        <c:numFmt formatCode="#,##0" sourceLinked="0"/>
        <c:majorTickMark val="out"/>
        <c:minorTickMark val="none"/>
        <c:tickLblPos val="nextTo"/>
        <c:txPr>
          <a:bodyPr/>
          <a:lstStyle/>
          <a:p>
            <a:pPr>
              <a:defRPr b="1"/>
            </a:pPr>
            <a:endParaRPr lang="en-US"/>
          </a:p>
        </c:txPr>
        <c:crossAx val="91619328"/>
        <c:crosses val="max"/>
        <c:crossBetween val="between"/>
        <c:dispUnits>
          <c:builtInUnit val="thousands"/>
        </c:dispUnits>
      </c:valAx>
      <c:catAx>
        <c:axId val="91619328"/>
        <c:scaling>
          <c:orientation val="minMax"/>
        </c:scaling>
        <c:delete val="1"/>
        <c:axPos val="b"/>
        <c:numFmt formatCode="General" sourceLinked="1"/>
        <c:majorTickMark val="out"/>
        <c:minorTickMark val="none"/>
        <c:tickLblPos val="nextTo"/>
        <c:crossAx val="90949120"/>
        <c:crosses val="autoZero"/>
        <c:auto val="1"/>
        <c:lblAlgn val="ctr"/>
        <c:lblOffset val="100"/>
        <c:noMultiLvlLbl val="0"/>
      </c:catAx>
    </c:plotArea>
    <c:legend>
      <c:legendPos val="r"/>
      <c:legendEntry>
        <c:idx val="0"/>
        <c:txPr>
          <a:bodyPr/>
          <a:lstStyle/>
          <a:p>
            <a:pPr>
              <a:defRPr sz="1300" i="1"/>
            </a:pPr>
            <a:endParaRPr lang="en-US"/>
          </a:p>
        </c:txPr>
      </c:legendEntry>
      <c:legendEntry>
        <c:idx val="1"/>
        <c:txPr>
          <a:bodyPr/>
          <a:lstStyle/>
          <a:p>
            <a:pPr>
              <a:defRPr sz="1300" b="1"/>
            </a:pPr>
            <a:endParaRPr lang="en-US"/>
          </a:p>
        </c:txPr>
      </c:legendEntry>
      <c:legendEntry>
        <c:idx val="2"/>
        <c:txPr>
          <a:bodyPr/>
          <a:lstStyle/>
          <a:p>
            <a:pPr>
              <a:defRPr sz="1300" b="1"/>
            </a:pPr>
            <a:endParaRPr lang="en-US"/>
          </a:p>
        </c:txPr>
      </c:legendEntry>
      <c:layout>
        <c:manualLayout>
          <c:xMode val="edge"/>
          <c:yMode val="edge"/>
          <c:x val="0.13489047401200593"/>
          <c:y val="0.1785541984626815"/>
          <c:w val="0.47441983920525421"/>
          <c:h val="0.16037412249942715"/>
        </c:manualLayout>
      </c:layout>
      <c:overlay val="0"/>
      <c:spPr>
        <a:solidFill>
          <a:sysClr val="window" lastClr="FFFFFF">
            <a:alpha val="34000"/>
          </a:sysClr>
        </a:solidFill>
      </c:spPr>
      <c:txPr>
        <a:bodyPr/>
        <a:lstStyle/>
        <a:p>
          <a:pPr>
            <a:defRPr sz="1300"/>
          </a:pPr>
          <a:endParaRPr lang="en-US"/>
        </a:p>
      </c:txPr>
    </c:legend>
    <c:plotVisOnly val="1"/>
    <c:dispBlanksAs val="gap"/>
    <c:showDLblsOverMax val="0"/>
  </c:chart>
  <c:txPr>
    <a:bodyPr/>
    <a:lstStyle/>
    <a:p>
      <a:pPr>
        <a:defRPr sz="12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United States</a:t>
            </a:r>
            <a:endParaRPr lang="en-US" sz="1600" dirty="0"/>
          </a:p>
        </c:rich>
      </c:tx>
      <c:layout>
        <c:manualLayout>
          <c:xMode val="edge"/>
          <c:yMode val="edge"/>
          <c:x val="0.34560646231405173"/>
          <c:y val="3.5273603734669173E-3"/>
        </c:manualLayout>
      </c:layout>
      <c:overlay val="1"/>
    </c:title>
    <c:autoTitleDeleted val="0"/>
    <c:plotArea>
      <c:layout>
        <c:manualLayout>
          <c:layoutTarget val="inner"/>
          <c:xMode val="edge"/>
          <c:yMode val="edge"/>
          <c:x val="0.1249189163303599"/>
          <c:y val="0.13588280942310715"/>
          <c:w val="0.75666857432294643"/>
          <c:h val="0.74389752768144657"/>
        </c:manualLayout>
      </c:layout>
      <c:lineChart>
        <c:grouping val="standard"/>
        <c:varyColors val="0"/>
        <c:ser>
          <c:idx val="3"/>
          <c:order val="2"/>
          <c:tx>
            <c:strRef>
              <c:f>'OECD-DAC_Oct2014'!$B$10</c:f>
              <c:strCache>
                <c:ptCount val="1"/>
                <c:pt idx="0">
                  <c:v>Total (all sectors, left axis)</c:v>
                </c:pt>
              </c:strCache>
            </c:strRef>
          </c:tx>
          <c:spPr>
            <a:ln>
              <a:solidFill>
                <a:sysClr val="windowText" lastClr="000000">
                  <a:lumMod val="50000"/>
                  <a:lumOff val="50000"/>
                </a:sysClr>
              </a:solidFill>
            </a:ln>
          </c:spPr>
          <c:marker>
            <c:symbol val="square"/>
            <c:size val="7"/>
            <c:spPr>
              <a:solidFill>
                <a:sysClr val="windowText" lastClr="000000">
                  <a:lumMod val="50000"/>
                  <a:lumOff val="50000"/>
                </a:sysClr>
              </a:solidFill>
              <a:ln>
                <a:solidFill>
                  <a:sysClr val="windowText" lastClr="000000">
                    <a:lumMod val="50000"/>
                    <a:lumOff val="50000"/>
                  </a:sysClr>
                </a:solidFill>
              </a:ln>
            </c:spPr>
          </c:marker>
          <c:cat>
            <c:numRef>
              <c:f>'OECD-DAC_Oct2014'!$C$2:$AW$2</c:f>
              <c:numCache>
                <c:formatCode>General</c:formatCode>
                <c:ptCount val="4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numCache>
            </c:numRef>
          </c:cat>
          <c:val>
            <c:numRef>
              <c:f>'OECD-DAC_Oct2014'!$C$3:$AW$3</c:f>
              <c:numCache>
                <c:formatCode>General</c:formatCode>
                <c:ptCount val="47"/>
                <c:pt idx="2">
                  <c:v>8530.84</c:v>
                </c:pt>
                <c:pt idx="3">
                  <c:v>6657.27</c:v>
                </c:pt>
                <c:pt idx="4">
                  <c:v>8089.77</c:v>
                </c:pt>
                <c:pt idx="5">
                  <c:v>6542.53</c:v>
                </c:pt>
                <c:pt idx="6">
                  <c:v>15414.62</c:v>
                </c:pt>
                <c:pt idx="7">
                  <c:v>14129.98</c:v>
                </c:pt>
                <c:pt idx="8">
                  <c:v>12399.02</c:v>
                </c:pt>
                <c:pt idx="9">
                  <c:v>10667.32</c:v>
                </c:pt>
                <c:pt idx="10">
                  <c:v>12588.43</c:v>
                </c:pt>
                <c:pt idx="11">
                  <c:v>17524.07</c:v>
                </c:pt>
                <c:pt idx="12">
                  <c:v>12809.85</c:v>
                </c:pt>
                <c:pt idx="13">
                  <c:v>13268.39</c:v>
                </c:pt>
                <c:pt idx="14">
                  <c:v>13361.56</c:v>
                </c:pt>
                <c:pt idx="15">
                  <c:v>12711.08</c:v>
                </c:pt>
                <c:pt idx="16">
                  <c:v>11101.14</c:v>
                </c:pt>
                <c:pt idx="17">
                  <c:v>12422.24</c:v>
                </c:pt>
                <c:pt idx="18">
                  <c:v>13686.4</c:v>
                </c:pt>
                <c:pt idx="19">
                  <c:v>15401.06</c:v>
                </c:pt>
                <c:pt idx="20">
                  <c:v>16780.21</c:v>
                </c:pt>
                <c:pt idx="21">
                  <c:v>15710.08</c:v>
                </c:pt>
                <c:pt idx="22">
                  <c:v>12982.86</c:v>
                </c:pt>
                <c:pt idx="23">
                  <c:v>13416.66</c:v>
                </c:pt>
                <c:pt idx="24">
                  <c:v>12820.62</c:v>
                </c:pt>
                <c:pt idx="25">
                  <c:v>32117.74</c:v>
                </c:pt>
                <c:pt idx="26">
                  <c:v>24598.87</c:v>
                </c:pt>
                <c:pt idx="27">
                  <c:v>13151.45</c:v>
                </c:pt>
                <c:pt idx="28">
                  <c:v>13819.21</c:v>
                </c:pt>
                <c:pt idx="29">
                  <c:v>11242.42</c:v>
                </c:pt>
                <c:pt idx="30">
                  <c:v>10711.7</c:v>
                </c:pt>
                <c:pt idx="31">
                  <c:v>8413.43</c:v>
                </c:pt>
                <c:pt idx="32">
                  <c:v>8400.5300000000007</c:v>
                </c:pt>
                <c:pt idx="33">
                  <c:v>9380.74</c:v>
                </c:pt>
                <c:pt idx="34">
                  <c:v>13296.36</c:v>
                </c:pt>
                <c:pt idx="35">
                  <c:v>12860.41</c:v>
                </c:pt>
                <c:pt idx="36">
                  <c:v>12033.13</c:v>
                </c:pt>
                <c:pt idx="37">
                  <c:v>14969.47</c:v>
                </c:pt>
                <c:pt idx="38">
                  <c:v>25339.69</c:v>
                </c:pt>
                <c:pt idx="39">
                  <c:v>27708.57</c:v>
                </c:pt>
                <c:pt idx="40">
                  <c:v>31677.37</c:v>
                </c:pt>
                <c:pt idx="41">
                  <c:v>26901.73</c:v>
                </c:pt>
                <c:pt idx="42">
                  <c:v>26672.01</c:v>
                </c:pt>
                <c:pt idx="43">
                  <c:v>33083.67</c:v>
                </c:pt>
                <c:pt idx="44">
                  <c:v>31235.66</c:v>
                </c:pt>
                <c:pt idx="45">
                  <c:v>34632.86</c:v>
                </c:pt>
                <c:pt idx="46">
                  <c:v>30272.9</c:v>
                </c:pt>
              </c:numCache>
            </c:numRef>
          </c:val>
          <c:smooth val="0"/>
        </c:ser>
        <c:dLbls>
          <c:showLegendKey val="0"/>
          <c:showVal val="0"/>
          <c:showCatName val="0"/>
          <c:showSerName val="0"/>
          <c:showPercent val="0"/>
          <c:showBubbleSize val="0"/>
        </c:dLbls>
        <c:marker val="1"/>
        <c:smooth val="0"/>
        <c:axId val="91691264"/>
        <c:axId val="91697152"/>
      </c:lineChart>
      <c:lineChart>
        <c:grouping val="standard"/>
        <c:varyColors val="0"/>
        <c:ser>
          <c:idx val="2"/>
          <c:order val="0"/>
          <c:tx>
            <c:strRef>
              <c:f>'OECD-DAC_Oct2014'!$B$12</c:f>
              <c:strCache>
                <c:ptCount val="1"/>
                <c:pt idx="0">
                  <c:v>Agriculture </c:v>
                </c:pt>
              </c:strCache>
            </c:strRef>
          </c:tx>
          <c:marker>
            <c:symbol val="circle"/>
            <c:size val="5"/>
          </c:marker>
          <c:cat>
            <c:numRef>
              <c:f>'OECD-DAC_Oct2014'!$C$2:$AW$2</c:f>
              <c:numCache>
                <c:formatCode>General</c:formatCode>
                <c:ptCount val="4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numCache>
            </c:numRef>
          </c:cat>
          <c:val>
            <c:numRef>
              <c:f>'OECD-DAC_Oct2014'!$C$5:$AW$5</c:f>
              <c:numCache>
                <c:formatCode>General</c:formatCode>
                <c:ptCount val="47"/>
                <c:pt idx="2">
                  <c:v>546.1</c:v>
                </c:pt>
                <c:pt idx="3">
                  <c:v>752.69</c:v>
                </c:pt>
                <c:pt idx="4">
                  <c:v>164.8</c:v>
                </c:pt>
                <c:pt idx="5">
                  <c:v>382.15</c:v>
                </c:pt>
                <c:pt idx="6">
                  <c:v>381.2</c:v>
                </c:pt>
                <c:pt idx="7">
                  <c:v>239.36</c:v>
                </c:pt>
                <c:pt idx="8">
                  <c:v>752.7</c:v>
                </c:pt>
                <c:pt idx="10">
                  <c:v>1408.03</c:v>
                </c:pt>
                <c:pt idx="11">
                  <c:v>1053.8699999999999</c:v>
                </c:pt>
                <c:pt idx="13">
                  <c:v>1856.36</c:v>
                </c:pt>
                <c:pt idx="14">
                  <c:v>1961.66</c:v>
                </c:pt>
                <c:pt idx="15">
                  <c:v>2551.0300000000002</c:v>
                </c:pt>
                <c:pt idx="16">
                  <c:v>1647.92</c:v>
                </c:pt>
                <c:pt idx="17">
                  <c:v>1736.26</c:v>
                </c:pt>
                <c:pt idx="18">
                  <c:v>1970.08</c:v>
                </c:pt>
                <c:pt idx="19">
                  <c:v>1358.73</c:v>
                </c:pt>
                <c:pt idx="20">
                  <c:v>1899.36</c:v>
                </c:pt>
                <c:pt idx="21">
                  <c:v>1738.9</c:v>
                </c:pt>
                <c:pt idx="22">
                  <c:v>1153.29</c:v>
                </c:pt>
                <c:pt idx="23">
                  <c:v>1430.75</c:v>
                </c:pt>
                <c:pt idx="24">
                  <c:v>1060.67</c:v>
                </c:pt>
                <c:pt idx="25">
                  <c:v>739.77</c:v>
                </c:pt>
                <c:pt idx="26">
                  <c:v>714.68</c:v>
                </c:pt>
                <c:pt idx="27">
                  <c:v>665.29</c:v>
                </c:pt>
                <c:pt idx="28">
                  <c:v>611.44000000000005</c:v>
                </c:pt>
                <c:pt idx="29">
                  <c:v>636.28</c:v>
                </c:pt>
                <c:pt idx="30">
                  <c:v>643.61</c:v>
                </c:pt>
                <c:pt idx="31">
                  <c:v>487.8</c:v>
                </c:pt>
                <c:pt idx="32">
                  <c:v>396.55</c:v>
                </c:pt>
                <c:pt idx="33">
                  <c:v>387.19</c:v>
                </c:pt>
                <c:pt idx="34">
                  <c:v>309.93</c:v>
                </c:pt>
                <c:pt idx="35">
                  <c:v>518.72</c:v>
                </c:pt>
                <c:pt idx="36">
                  <c:v>443.82</c:v>
                </c:pt>
                <c:pt idx="37">
                  <c:v>490.79</c:v>
                </c:pt>
                <c:pt idx="38">
                  <c:v>240.81</c:v>
                </c:pt>
                <c:pt idx="39">
                  <c:v>575.49</c:v>
                </c:pt>
                <c:pt idx="40">
                  <c:v>865.46</c:v>
                </c:pt>
                <c:pt idx="41">
                  <c:v>691.43</c:v>
                </c:pt>
                <c:pt idx="42">
                  <c:v>1319.3</c:v>
                </c:pt>
                <c:pt idx="43">
                  <c:v>1699.58</c:v>
                </c:pt>
                <c:pt idx="44">
                  <c:v>1562.15</c:v>
                </c:pt>
                <c:pt idx="45">
                  <c:v>2161.6799999999998</c:v>
                </c:pt>
                <c:pt idx="46">
                  <c:v>1515.24</c:v>
                </c:pt>
              </c:numCache>
            </c:numRef>
          </c:val>
          <c:smooth val="0"/>
        </c:ser>
        <c:ser>
          <c:idx val="1"/>
          <c:order val="1"/>
          <c:tx>
            <c:strRef>
              <c:f>'OECD-DAC_Oct2014'!$B$11</c:f>
              <c:strCache>
                <c:ptCount val="1"/>
                <c:pt idx="0">
                  <c:v>Health </c:v>
                </c:pt>
              </c:strCache>
            </c:strRef>
          </c:tx>
          <c:marker>
            <c:symbol val="x"/>
            <c:size val="5"/>
          </c:marker>
          <c:cat>
            <c:numRef>
              <c:f>'OECD-DAC_Oct2014'!$C$2:$AW$2</c:f>
              <c:numCache>
                <c:formatCode>General</c:formatCode>
                <c:ptCount val="47"/>
                <c:pt idx="0">
                  <c:v>1965</c:v>
                </c:pt>
                <c:pt idx="1">
                  <c:v>1966</c:v>
                </c:pt>
                <c:pt idx="2">
                  <c:v>1967</c:v>
                </c:pt>
                <c:pt idx="3">
                  <c:v>1968</c:v>
                </c:pt>
                <c:pt idx="4">
                  <c:v>1969</c:v>
                </c:pt>
                <c:pt idx="5">
                  <c:v>1970</c:v>
                </c:pt>
                <c:pt idx="6">
                  <c:v>1971</c:v>
                </c:pt>
                <c:pt idx="7">
                  <c:v>1972</c:v>
                </c:pt>
                <c:pt idx="8">
                  <c:v>1973</c:v>
                </c:pt>
                <c:pt idx="9">
                  <c:v>1974</c:v>
                </c:pt>
                <c:pt idx="10">
                  <c:v>1975</c:v>
                </c:pt>
                <c:pt idx="11">
                  <c:v>1976</c:v>
                </c:pt>
                <c:pt idx="12">
                  <c:v>1977</c:v>
                </c:pt>
                <c:pt idx="13">
                  <c:v>1978</c:v>
                </c:pt>
                <c:pt idx="14">
                  <c:v>1979</c:v>
                </c:pt>
                <c:pt idx="15">
                  <c:v>1980</c:v>
                </c:pt>
                <c:pt idx="16">
                  <c:v>1981</c:v>
                </c:pt>
                <c:pt idx="17">
                  <c:v>1982</c:v>
                </c:pt>
                <c:pt idx="18">
                  <c:v>1983</c:v>
                </c:pt>
                <c:pt idx="19">
                  <c:v>1984</c:v>
                </c:pt>
                <c:pt idx="20">
                  <c:v>1985</c:v>
                </c:pt>
                <c:pt idx="21">
                  <c:v>1986</c:v>
                </c:pt>
                <c:pt idx="22">
                  <c:v>1987</c:v>
                </c:pt>
                <c:pt idx="23">
                  <c:v>1988</c:v>
                </c:pt>
                <c:pt idx="24">
                  <c:v>1989</c:v>
                </c:pt>
                <c:pt idx="25">
                  <c:v>1990</c:v>
                </c:pt>
                <c:pt idx="26">
                  <c:v>1991</c:v>
                </c:pt>
                <c:pt idx="27">
                  <c:v>1992</c:v>
                </c:pt>
                <c:pt idx="28">
                  <c:v>1993</c:v>
                </c:pt>
                <c:pt idx="29">
                  <c:v>1994</c:v>
                </c:pt>
                <c:pt idx="30">
                  <c:v>1995</c:v>
                </c:pt>
                <c:pt idx="31">
                  <c:v>1996</c:v>
                </c:pt>
                <c:pt idx="32">
                  <c:v>1997</c:v>
                </c:pt>
                <c:pt idx="33">
                  <c:v>1998</c:v>
                </c:pt>
                <c:pt idx="34">
                  <c:v>1999</c:v>
                </c:pt>
                <c:pt idx="35">
                  <c:v>2000</c:v>
                </c:pt>
                <c:pt idx="36">
                  <c:v>2001</c:v>
                </c:pt>
                <c:pt idx="37">
                  <c:v>2002</c:v>
                </c:pt>
                <c:pt idx="38">
                  <c:v>2003</c:v>
                </c:pt>
                <c:pt idx="39">
                  <c:v>2004</c:v>
                </c:pt>
                <c:pt idx="40">
                  <c:v>2005</c:v>
                </c:pt>
                <c:pt idx="41">
                  <c:v>2006</c:v>
                </c:pt>
                <c:pt idx="42">
                  <c:v>2007</c:v>
                </c:pt>
                <c:pt idx="43">
                  <c:v>2008</c:v>
                </c:pt>
                <c:pt idx="44">
                  <c:v>2009</c:v>
                </c:pt>
                <c:pt idx="45">
                  <c:v>2010</c:v>
                </c:pt>
                <c:pt idx="46">
                  <c:v>2011</c:v>
                </c:pt>
              </c:numCache>
            </c:numRef>
          </c:cat>
          <c:val>
            <c:numRef>
              <c:f>'OECD-DAC_Oct2014'!$C$4:$AW$4</c:f>
              <c:numCache>
                <c:formatCode>General</c:formatCode>
                <c:ptCount val="47"/>
                <c:pt idx="6">
                  <c:v>188.41</c:v>
                </c:pt>
                <c:pt idx="7">
                  <c:v>62.99</c:v>
                </c:pt>
                <c:pt idx="8">
                  <c:v>681.01</c:v>
                </c:pt>
                <c:pt idx="10">
                  <c:v>635.46</c:v>
                </c:pt>
                <c:pt idx="11">
                  <c:v>529.88</c:v>
                </c:pt>
                <c:pt idx="13">
                  <c:v>820.09</c:v>
                </c:pt>
                <c:pt idx="14">
                  <c:v>806</c:v>
                </c:pt>
                <c:pt idx="15">
                  <c:v>1016.11</c:v>
                </c:pt>
                <c:pt idx="16">
                  <c:v>933.24</c:v>
                </c:pt>
                <c:pt idx="17">
                  <c:v>832.1</c:v>
                </c:pt>
                <c:pt idx="18">
                  <c:v>1007.23</c:v>
                </c:pt>
                <c:pt idx="19">
                  <c:v>671.27</c:v>
                </c:pt>
                <c:pt idx="20">
                  <c:v>1152.33</c:v>
                </c:pt>
                <c:pt idx="21">
                  <c:v>1094</c:v>
                </c:pt>
                <c:pt idx="22">
                  <c:v>708.23</c:v>
                </c:pt>
                <c:pt idx="23">
                  <c:v>700.11</c:v>
                </c:pt>
                <c:pt idx="24">
                  <c:v>757.85</c:v>
                </c:pt>
                <c:pt idx="25">
                  <c:v>650.15</c:v>
                </c:pt>
                <c:pt idx="26">
                  <c:v>629.21</c:v>
                </c:pt>
                <c:pt idx="27">
                  <c:v>585.73</c:v>
                </c:pt>
                <c:pt idx="28">
                  <c:v>538.33000000000004</c:v>
                </c:pt>
                <c:pt idx="29">
                  <c:v>752.14</c:v>
                </c:pt>
                <c:pt idx="30">
                  <c:v>757.1</c:v>
                </c:pt>
                <c:pt idx="31">
                  <c:v>574.77</c:v>
                </c:pt>
                <c:pt idx="32">
                  <c:v>391.43</c:v>
                </c:pt>
                <c:pt idx="33">
                  <c:v>398.61</c:v>
                </c:pt>
                <c:pt idx="34">
                  <c:v>552.42999999999995</c:v>
                </c:pt>
                <c:pt idx="35">
                  <c:v>465.39</c:v>
                </c:pt>
                <c:pt idx="36">
                  <c:v>527.04</c:v>
                </c:pt>
                <c:pt idx="37">
                  <c:v>836.91</c:v>
                </c:pt>
                <c:pt idx="38">
                  <c:v>845.38</c:v>
                </c:pt>
                <c:pt idx="39">
                  <c:v>1209.29</c:v>
                </c:pt>
                <c:pt idx="40">
                  <c:v>1271.8599999999999</c:v>
                </c:pt>
                <c:pt idx="41">
                  <c:v>1494.16</c:v>
                </c:pt>
                <c:pt idx="42">
                  <c:v>1224.43</c:v>
                </c:pt>
                <c:pt idx="43">
                  <c:v>1312.68</c:v>
                </c:pt>
                <c:pt idx="44">
                  <c:v>1150.78</c:v>
                </c:pt>
                <c:pt idx="45">
                  <c:v>1533.81</c:v>
                </c:pt>
                <c:pt idx="46">
                  <c:v>1745.27</c:v>
                </c:pt>
              </c:numCache>
            </c:numRef>
          </c:val>
          <c:smooth val="0"/>
        </c:ser>
        <c:dLbls>
          <c:showLegendKey val="0"/>
          <c:showVal val="0"/>
          <c:showCatName val="0"/>
          <c:showSerName val="0"/>
          <c:showPercent val="0"/>
          <c:showBubbleSize val="0"/>
        </c:dLbls>
        <c:marker val="1"/>
        <c:smooth val="0"/>
        <c:axId val="91706112"/>
        <c:axId val="91699456"/>
      </c:lineChart>
      <c:catAx>
        <c:axId val="91691264"/>
        <c:scaling>
          <c:orientation val="minMax"/>
        </c:scaling>
        <c:delete val="0"/>
        <c:axPos val="b"/>
        <c:numFmt formatCode="General" sourceLinked="1"/>
        <c:majorTickMark val="out"/>
        <c:minorTickMark val="out"/>
        <c:tickLblPos val="nextTo"/>
        <c:txPr>
          <a:bodyPr rot="-2700000"/>
          <a:lstStyle/>
          <a:p>
            <a:pPr>
              <a:defRPr/>
            </a:pPr>
            <a:endParaRPr lang="en-US"/>
          </a:p>
        </c:txPr>
        <c:crossAx val="91697152"/>
        <c:crosses val="autoZero"/>
        <c:auto val="1"/>
        <c:lblAlgn val="ctr"/>
        <c:lblOffset val="0"/>
        <c:tickLblSkip val="5"/>
        <c:noMultiLvlLbl val="0"/>
      </c:catAx>
      <c:valAx>
        <c:axId val="91697152"/>
        <c:scaling>
          <c:orientation val="minMax"/>
        </c:scaling>
        <c:delete val="0"/>
        <c:axPos val="l"/>
        <c:majorGridlines/>
        <c:title>
          <c:tx>
            <c:rich>
              <a:bodyPr rot="0" vert="horz"/>
              <a:lstStyle/>
              <a:p>
                <a:pPr algn="l">
                  <a:defRPr sz="1200" b="0" i="1"/>
                </a:pPr>
                <a:r>
                  <a:rPr lang="en-US" sz="1200" b="0" i="1"/>
                  <a:t>Total </a:t>
                </a:r>
                <a:br>
                  <a:rPr lang="en-US" sz="1200" b="0" i="1"/>
                </a:br>
                <a:r>
                  <a:rPr lang="en-US" sz="1200" b="0" i="1"/>
                  <a:t>(all sectors)</a:t>
                </a:r>
              </a:p>
            </c:rich>
          </c:tx>
          <c:layout>
            <c:manualLayout>
              <c:xMode val="edge"/>
              <c:yMode val="edge"/>
              <c:x val="9.4479344887484166E-3"/>
              <c:y val="6.2401504710831446E-2"/>
            </c:manualLayout>
          </c:layout>
          <c:overlay val="0"/>
          <c:spPr>
            <a:solidFill>
              <a:schemeClr val="bg1"/>
            </a:solidFill>
          </c:spPr>
        </c:title>
        <c:numFmt formatCode="General" sourceLinked="1"/>
        <c:majorTickMark val="out"/>
        <c:minorTickMark val="none"/>
        <c:tickLblPos val="nextTo"/>
        <c:txPr>
          <a:bodyPr/>
          <a:lstStyle/>
          <a:p>
            <a:pPr>
              <a:defRPr b="0" i="1" baseline="0"/>
            </a:pPr>
            <a:endParaRPr lang="en-US"/>
          </a:p>
        </c:txPr>
        <c:crossAx val="91691264"/>
        <c:crosses val="autoZero"/>
        <c:crossBetween val="midCat"/>
        <c:dispUnits>
          <c:builtInUnit val="thousands"/>
        </c:dispUnits>
      </c:valAx>
      <c:valAx>
        <c:axId val="91699456"/>
        <c:scaling>
          <c:orientation val="minMax"/>
          <c:max val="10000"/>
        </c:scaling>
        <c:delete val="0"/>
        <c:axPos val="r"/>
        <c:title>
          <c:tx>
            <c:rich>
              <a:bodyPr rot="0" vert="horz"/>
              <a:lstStyle/>
              <a:p>
                <a:pPr>
                  <a:defRPr sz="1200"/>
                </a:pPr>
                <a:r>
                  <a:rPr lang="en-US" sz="1200"/>
                  <a:t>Health and</a:t>
                </a:r>
                <a:r>
                  <a:rPr lang="en-US" sz="1200" baseline="0"/>
                  <a:t> agriculture</a:t>
                </a:r>
                <a:endParaRPr lang="en-US" sz="1200"/>
              </a:p>
            </c:rich>
          </c:tx>
          <c:layout>
            <c:manualLayout>
              <c:xMode val="edge"/>
              <c:yMode val="edge"/>
              <c:x val="0.80177426306372213"/>
              <c:y val="5.1819423590430687E-2"/>
            </c:manualLayout>
          </c:layout>
          <c:overlay val="0"/>
          <c:spPr>
            <a:solidFill>
              <a:schemeClr val="bg1"/>
            </a:solidFill>
          </c:spPr>
        </c:title>
        <c:numFmt formatCode="#,##0" sourceLinked="0"/>
        <c:majorTickMark val="out"/>
        <c:minorTickMark val="none"/>
        <c:tickLblPos val="nextTo"/>
        <c:txPr>
          <a:bodyPr/>
          <a:lstStyle/>
          <a:p>
            <a:pPr>
              <a:defRPr b="1"/>
            </a:pPr>
            <a:endParaRPr lang="en-US"/>
          </a:p>
        </c:txPr>
        <c:crossAx val="91706112"/>
        <c:crosses val="max"/>
        <c:crossBetween val="between"/>
        <c:dispUnits>
          <c:builtInUnit val="thousands"/>
        </c:dispUnits>
      </c:valAx>
      <c:catAx>
        <c:axId val="91706112"/>
        <c:scaling>
          <c:orientation val="minMax"/>
        </c:scaling>
        <c:delete val="1"/>
        <c:axPos val="b"/>
        <c:numFmt formatCode="General" sourceLinked="1"/>
        <c:majorTickMark val="out"/>
        <c:minorTickMark val="none"/>
        <c:tickLblPos val="nextTo"/>
        <c:crossAx val="91699456"/>
        <c:crosses val="autoZero"/>
        <c:auto val="1"/>
        <c:lblAlgn val="ctr"/>
        <c:lblOffset val="100"/>
        <c:noMultiLvlLbl val="0"/>
      </c:catAx>
    </c:plotArea>
    <c:legend>
      <c:legendPos val="r"/>
      <c:legendEntry>
        <c:idx val="0"/>
        <c:txPr>
          <a:bodyPr/>
          <a:lstStyle/>
          <a:p>
            <a:pPr>
              <a:defRPr sz="1300" i="1"/>
            </a:pPr>
            <a:endParaRPr lang="en-US"/>
          </a:p>
        </c:txPr>
      </c:legendEntry>
      <c:legendEntry>
        <c:idx val="1"/>
        <c:txPr>
          <a:bodyPr/>
          <a:lstStyle/>
          <a:p>
            <a:pPr>
              <a:defRPr sz="1300" b="1"/>
            </a:pPr>
            <a:endParaRPr lang="en-US"/>
          </a:p>
        </c:txPr>
      </c:legendEntry>
      <c:legendEntry>
        <c:idx val="2"/>
        <c:txPr>
          <a:bodyPr/>
          <a:lstStyle/>
          <a:p>
            <a:pPr>
              <a:defRPr sz="1300" b="1"/>
            </a:pPr>
            <a:endParaRPr lang="en-US"/>
          </a:p>
        </c:txPr>
      </c:legendEntry>
      <c:layout>
        <c:manualLayout>
          <c:xMode val="edge"/>
          <c:yMode val="edge"/>
          <c:x val="0.12383098027435667"/>
          <c:y val="0.16442998689599508"/>
          <c:w val="0.47934271074135509"/>
          <c:h val="0.16037407795633071"/>
        </c:manualLayout>
      </c:layout>
      <c:overlay val="0"/>
      <c:spPr>
        <a:solidFill>
          <a:sysClr val="window" lastClr="FFFFFF">
            <a:alpha val="34000"/>
          </a:sysClr>
        </a:solidFill>
      </c:spPr>
      <c:txPr>
        <a:bodyPr/>
        <a:lstStyle/>
        <a:p>
          <a:pPr>
            <a:defRPr sz="1300"/>
          </a:pPr>
          <a:endParaRPr lang="en-US"/>
        </a:p>
      </c:txPr>
    </c:legend>
    <c:plotVisOnly val="1"/>
    <c:dispBlanksAs val="gap"/>
    <c:showDLblsOverMax val="0"/>
  </c:chart>
  <c:txPr>
    <a:bodyPr/>
    <a:lstStyle/>
    <a:p>
      <a:pPr>
        <a:defRPr sz="12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dirty="0">
                <a:latin typeface="+mn-lt"/>
                <a:cs typeface="+mn-cs"/>
              </a:defRPr>
            </a:lvl1pPr>
          </a:lstStyle>
          <a:p>
            <a:pPr>
              <a:defRPr/>
            </a:pP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smtClean="0">
                <a:latin typeface="+mn-lt"/>
                <a:cs typeface="+mn-cs"/>
              </a:defRPr>
            </a:lvl1pPr>
          </a:lstStyle>
          <a:p>
            <a:pPr>
              <a:defRPr/>
            </a:pPr>
            <a:r>
              <a:rPr lang="en-US"/>
              <a:t>Will Masters http://sites.tufts.edu/willmasters</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dirty="0" smtClean="0">
                <a:latin typeface="+mn-lt"/>
                <a:cs typeface="+mn-cs"/>
              </a:defRPr>
            </a:lvl1pPr>
          </a:lstStyle>
          <a:p>
            <a:pPr>
              <a:defRPr/>
            </a:pPr>
            <a:r>
              <a:rPr lang="en-US"/>
              <a:t>Page </a:t>
            </a:r>
            <a:fld id="{81D29912-4D47-403A-A244-9A0C5AFDD2EE}" type="slidenum">
              <a:rPr lang="en-US"/>
              <a:pPr>
                <a:defRPr/>
              </a:pPr>
              <a:t>‹#›</a:t>
            </a:fld>
            <a:endParaRPr lang="en-US"/>
          </a:p>
        </p:txBody>
      </p:sp>
    </p:spTree>
    <p:extLst>
      <p:ext uri="{BB962C8B-B14F-4D97-AF65-F5344CB8AC3E}">
        <p14:creationId xmlns:p14="http://schemas.microsoft.com/office/powerpoint/2010/main" val="3780442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39CBD2ED-C4E2-4F28-9562-03E71A1D3682}" type="datetimeFigureOut">
              <a:rPr lang="en-US"/>
              <a:pPr>
                <a:defRPr/>
              </a:pPr>
              <a:t>10/10/2014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08DF665D-E2F1-419E-BF2A-58885EFAAD26}" type="slidenum">
              <a:rPr lang="en-US"/>
              <a:pPr>
                <a:defRPr/>
              </a:pPr>
              <a:t>‹#›</a:t>
            </a:fld>
            <a:endParaRPr lang="en-US"/>
          </a:p>
        </p:txBody>
      </p:sp>
    </p:spTree>
    <p:extLst>
      <p:ext uri="{BB962C8B-B14F-4D97-AF65-F5344CB8AC3E}">
        <p14:creationId xmlns:p14="http://schemas.microsoft.com/office/powerpoint/2010/main" val="5645431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94A5124-4198-4672-97A8-F051F1398667}"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23362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F665D-E2F1-419E-BF2A-58885EFAAD26}" type="slidenum">
              <a:rPr lang="en-US" smtClean="0"/>
              <a:pPr>
                <a:defRPr/>
              </a:pPr>
              <a:t>10</a:t>
            </a:fld>
            <a:endParaRPr lang="en-US"/>
          </a:p>
        </p:txBody>
      </p:sp>
    </p:spTree>
    <p:extLst>
      <p:ext uri="{BB962C8B-B14F-4D97-AF65-F5344CB8AC3E}">
        <p14:creationId xmlns:p14="http://schemas.microsoft.com/office/powerpoint/2010/main" val="1972123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F665D-E2F1-419E-BF2A-58885EFAAD26}" type="slidenum">
              <a:rPr lang="en-US" smtClean="0"/>
              <a:pPr>
                <a:defRPr/>
              </a:pPr>
              <a:t>11</a:t>
            </a:fld>
            <a:endParaRPr lang="en-US"/>
          </a:p>
        </p:txBody>
      </p:sp>
    </p:spTree>
    <p:extLst>
      <p:ext uri="{BB962C8B-B14F-4D97-AF65-F5344CB8AC3E}">
        <p14:creationId xmlns:p14="http://schemas.microsoft.com/office/powerpoint/2010/main" val="406785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F665D-E2F1-419E-BF2A-58885EFAAD26}" type="slidenum">
              <a:rPr lang="en-US" smtClean="0"/>
              <a:pPr>
                <a:defRPr/>
              </a:pPr>
              <a:t>12</a:t>
            </a:fld>
            <a:endParaRPr lang="en-US"/>
          </a:p>
        </p:txBody>
      </p:sp>
    </p:spTree>
    <p:extLst>
      <p:ext uri="{BB962C8B-B14F-4D97-AF65-F5344CB8AC3E}">
        <p14:creationId xmlns:p14="http://schemas.microsoft.com/office/powerpoint/2010/main" val="197212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94A5124-4198-4672-97A8-F051F1398667}"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86803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1768F56-356D-4D47-8D55-A65B0581DDED}"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722144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83A684-9C8C-4753-9017-BE8831AAD977}"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929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BFED70-FA30-4326-843D-6F5251AA02DE}"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9833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ED872EE-EF32-4AFA-83DA-CCF2CAB2E93C}"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3364040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483A684-9C8C-4753-9017-BE8831AAD977}"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1032258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F665D-E2F1-419E-BF2A-58885EFAAD26}" type="slidenum">
              <a:rPr lang="en-US" smtClean="0"/>
              <a:pPr>
                <a:defRPr/>
              </a:pPr>
              <a:t>8</a:t>
            </a:fld>
            <a:endParaRPr lang="en-US"/>
          </a:p>
        </p:txBody>
      </p:sp>
    </p:spTree>
    <p:extLst>
      <p:ext uri="{BB962C8B-B14F-4D97-AF65-F5344CB8AC3E}">
        <p14:creationId xmlns:p14="http://schemas.microsoft.com/office/powerpoint/2010/main" val="1972123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8DF665D-E2F1-419E-BF2A-58885EFAAD26}" type="slidenum">
              <a:rPr lang="en-US" smtClean="0"/>
              <a:pPr>
                <a:defRPr/>
              </a:pPr>
              <a:t>9</a:t>
            </a:fld>
            <a:endParaRPr lang="en-US"/>
          </a:p>
        </p:txBody>
      </p:sp>
    </p:spTree>
    <p:extLst>
      <p:ext uri="{BB962C8B-B14F-4D97-AF65-F5344CB8AC3E}">
        <p14:creationId xmlns:p14="http://schemas.microsoft.com/office/powerpoint/2010/main" val="197212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2CD32F-63D7-4EB6-B6EB-7A7175F3A300}" type="datetimeFigureOut">
              <a:rPr lang="en-US"/>
              <a:pPr>
                <a:defRPr/>
              </a:pPr>
              <a:t>10/10/2014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50DEAE-32D2-4492-B0D2-88A3D4C7DDC0}" type="slidenum">
              <a:rPr lang="en-US"/>
              <a:pPr>
                <a:defRPr/>
              </a:pPr>
              <a:t>‹#›</a:t>
            </a:fld>
            <a:endParaRPr lang="en-US"/>
          </a:p>
        </p:txBody>
      </p:sp>
    </p:spTree>
    <p:extLst>
      <p:ext uri="{BB962C8B-B14F-4D97-AF65-F5344CB8AC3E}">
        <p14:creationId xmlns:p14="http://schemas.microsoft.com/office/powerpoint/2010/main" val="174527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233384-6941-4590-BB56-0E8D3FFAEFD1}" type="datetimeFigureOut">
              <a:rPr lang="en-US"/>
              <a:pPr>
                <a:defRPr/>
              </a:pPr>
              <a:t>10/10/2014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D7D4FD-DA4B-4423-BAE6-0AE5F8862534}" type="slidenum">
              <a:rPr lang="en-US"/>
              <a:pPr>
                <a:defRPr/>
              </a:pPr>
              <a:t>‹#›</a:t>
            </a:fld>
            <a:endParaRPr lang="en-US"/>
          </a:p>
        </p:txBody>
      </p:sp>
    </p:spTree>
    <p:extLst>
      <p:ext uri="{BB962C8B-B14F-4D97-AF65-F5344CB8AC3E}">
        <p14:creationId xmlns:p14="http://schemas.microsoft.com/office/powerpoint/2010/main" val="294194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5A4CFA-BE5F-4E6D-AB01-55446C4AA512}" type="datetimeFigureOut">
              <a:rPr lang="en-US"/>
              <a:pPr>
                <a:defRPr/>
              </a:pPr>
              <a:t>10/10/2014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E86D00-E7E5-49B0-A8E9-FCBCCC632639}" type="slidenum">
              <a:rPr lang="en-US"/>
              <a:pPr>
                <a:defRPr/>
              </a:pPr>
              <a:t>‹#›</a:t>
            </a:fld>
            <a:endParaRPr lang="en-US"/>
          </a:p>
        </p:txBody>
      </p:sp>
    </p:spTree>
    <p:extLst>
      <p:ext uri="{BB962C8B-B14F-4D97-AF65-F5344CB8AC3E}">
        <p14:creationId xmlns:p14="http://schemas.microsoft.com/office/powerpoint/2010/main" val="127275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8E0FA8-0F32-4C39-A115-B43E3FE576C0}" type="datetimeFigureOut">
              <a:rPr lang="en-US"/>
              <a:pPr>
                <a:defRPr/>
              </a:pPr>
              <a:t>10/10/2014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752B7-8AD6-4922-868A-3993AEDAE55D}" type="slidenum">
              <a:rPr lang="en-US"/>
              <a:pPr>
                <a:defRPr/>
              </a:pPr>
              <a:t>‹#›</a:t>
            </a:fld>
            <a:endParaRPr lang="en-US"/>
          </a:p>
        </p:txBody>
      </p:sp>
    </p:spTree>
    <p:extLst>
      <p:ext uri="{BB962C8B-B14F-4D97-AF65-F5344CB8AC3E}">
        <p14:creationId xmlns:p14="http://schemas.microsoft.com/office/powerpoint/2010/main" val="370314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2C4D47-1BA9-445C-8CB5-4F93D6392FF3}" type="datetimeFigureOut">
              <a:rPr lang="en-US"/>
              <a:pPr>
                <a:defRPr/>
              </a:pPr>
              <a:t>10/10/2014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667FE8-1D3D-40D1-804D-DC24E432D7CF}" type="slidenum">
              <a:rPr lang="en-US"/>
              <a:pPr>
                <a:defRPr/>
              </a:pPr>
              <a:t>‹#›</a:t>
            </a:fld>
            <a:endParaRPr lang="en-US"/>
          </a:p>
        </p:txBody>
      </p:sp>
    </p:spTree>
    <p:extLst>
      <p:ext uri="{BB962C8B-B14F-4D97-AF65-F5344CB8AC3E}">
        <p14:creationId xmlns:p14="http://schemas.microsoft.com/office/powerpoint/2010/main" val="230406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3E3523-5AD3-4E45-8CF3-3BB85328EB4B}" type="datetimeFigureOut">
              <a:rPr lang="en-US"/>
              <a:pPr>
                <a:defRPr/>
              </a:pPr>
              <a:t>10/10/2014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4AF043-7F6D-49AA-8082-F3CC78669606}" type="slidenum">
              <a:rPr lang="en-US"/>
              <a:pPr>
                <a:defRPr/>
              </a:pPr>
              <a:t>‹#›</a:t>
            </a:fld>
            <a:endParaRPr lang="en-US"/>
          </a:p>
        </p:txBody>
      </p:sp>
    </p:spTree>
    <p:extLst>
      <p:ext uri="{BB962C8B-B14F-4D97-AF65-F5344CB8AC3E}">
        <p14:creationId xmlns:p14="http://schemas.microsoft.com/office/powerpoint/2010/main" val="342501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0E077ED-CF0D-4836-B1ED-067E043A6A57}" type="datetimeFigureOut">
              <a:rPr lang="en-US"/>
              <a:pPr>
                <a:defRPr/>
              </a:pPr>
              <a:t>10/10/2014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A95B9D-C6A7-4EE8-A66F-9F60D8F98190}" type="slidenum">
              <a:rPr lang="en-US"/>
              <a:pPr>
                <a:defRPr/>
              </a:pPr>
              <a:t>‹#›</a:t>
            </a:fld>
            <a:endParaRPr lang="en-US"/>
          </a:p>
        </p:txBody>
      </p:sp>
    </p:spTree>
    <p:extLst>
      <p:ext uri="{BB962C8B-B14F-4D97-AF65-F5344CB8AC3E}">
        <p14:creationId xmlns:p14="http://schemas.microsoft.com/office/powerpoint/2010/main" val="414110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95F65C-BE8C-4CD1-9E5A-B37F4D3EB923}" type="datetimeFigureOut">
              <a:rPr lang="en-US"/>
              <a:pPr>
                <a:defRPr/>
              </a:pPr>
              <a:t>10/10/2014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0A1166-6044-4AB4-98C8-9958137CC75D}" type="slidenum">
              <a:rPr lang="en-US"/>
              <a:pPr>
                <a:defRPr/>
              </a:pPr>
              <a:t>‹#›</a:t>
            </a:fld>
            <a:endParaRPr lang="en-US"/>
          </a:p>
        </p:txBody>
      </p:sp>
    </p:spTree>
    <p:extLst>
      <p:ext uri="{BB962C8B-B14F-4D97-AF65-F5344CB8AC3E}">
        <p14:creationId xmlns:p14="http://schemas.microsoft.com/office/powerpoint/2010/main" val="268056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FC8733-DE7B-4A3E-803D-002EB2EA2BDD}" type="datetimeFigureOut">
              <a:rPr lang="en-US"/>
              <a:pPr>
                <a:defRPr/>
              </a:pPr>
              <a:t>10/10/2014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7A8017-FF54-47E5-B7FA-98E3FCB382D2}" type="slidenum">
              <a:rPr lang="en-US"/>
              <a:pPr>
                <a:defRPr/>
              </a:pPr>
              <a:t>‹#›</a:t>
            </a:fld>
            <a:endParaRPr lang="en-US"/>
          </a:p>
        </p:txBody>
      </p:sp>
    </p:spTree>
    <p:extLst>
      <p:ext uri="{BB962C8B-B14F-4D97-AF65-F5344CB8AC3E}">
        <p14:creationId xmlns:p14="http://schemas.microsoft.com/office/powerpoint/2010/main" val="206250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87E57D-9D48-4A78-A165-00470919FD1C}" type="datetimeFigureOut">
              <a:rPr lang="en-US"/>
              <a:pPr>
                <a:defRPr/>
              </a:pPr>
              <a:t>10/10/2014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4EB72B-DD9A-44F1-8C6F-ECFE012DF1DD}" type="slidenum">
              <a:rPr lang="en-US"/>
              <a:pPr>
                <a:defRPr/>
              </a:pPr>
              <a:t>‹#›</a:t>
            </a:fld>
            <a:endParaRPr lang="en-US"/>
          </a:p>
        </p:txBody>
      </p:sp>
    </p:spTree>
    <p:extLst>
      <p:ext uri="{BB962C8B-B14F-4D97-AF65-F5344CB8AC3E}">
        <p14:creationId xmlns:p14="http://schemas.microsoft.com/office/powerpoint/2010/main" val="170608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F300B9-47DD-400D-8A19-F27E914FAC12}" type="datetimeFigureOut">
              <a:rPr lang="en-US"/>
              <a:pPr>
                <a:defRPr/>
              </a:pPr>
              <a:t>10/10/2014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B2D1F5-4E7B-4E42-8AF0-3697AA250A61}" type="slidenum">
              <a:rPr lang="en-US"/>
              <a:pPr>
                <a:defRPr/>
              </a:pPr>
              <a:t>‹#›</a:t>
            </a:fld>
            <a:endParaRPr lang="en-US"/>
          </a:p>
        </p:txBody>
      </p:sp>
    </p:spTree>
    <p:extLst>
      <p:ext uri="{BB962C8B-B14F-4D97-AF65-F5344CB8AC3E}">
        <p14:creationId xmlns:p14="http://schemas.microsoft.com/office/powerpoint/2010/main" val="150405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9559B33-4BEC-4813-89F9-3F68C1CC1604}" type="datetimeFigureOut">
              <a:rPr lang="en-US"/>
              <a:pPr>
                <a:defRPr/>
              </a:pPr>
              <a:t>10/10/2014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0AFB9AD-CDB7-4023-9F28-A1B91840E7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306388" y="1366838"/>
            <a:ext cx="85312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dirty="0" smtClean="0"/>
              <a:t>Aligning agriculture and nutrition:</a:t>
            </a:r>
          </a:p>
          <a:p>
            <a:pPr algn="ctr"/>
            <a:r>
              <a:rPr lang="en-US" sz="3200" dirty="0" smtClean="0"/>
              <a:t>Can understanding our differences </a:t>
            </a:r>
          </a:p>
          <a:p>
            <a:pPr algn="ctr"/>
            <a:r>
              <a:rPr lang="en-US" sz="3200" dirty="0" smtClean="0"/>
              <a:t>help us meet common goals?</a:t>
            </a:r>
            <a:endParaRPr lang="en-US" sz="4000" dirty="0"/>
          </a:p>
        </p:txBody>
      </p:sp>
      <p:pic>
        <p:nvPicPr>
          <p:cNvPr id="2052" name="Picture 2"/>
          <p:cNvPicPr>
            <a:picLocks noChangeAspect="1" noChangeArrowheads="1"/>
          </p:cNvPicPr>
          <p:nvPr/>
        </p:nvPicPr>
        <p:blipFill>
          <a:blip r:embed="rId4">
            <a:extLst>
              <a:ext uri="{28A0092B-C50C-407E-A947-70E740481C1C}">
                <a14:useLocalDpi xmlns:a14="http://schemas.microsoft.com/office/drawing/2010/main" val="0"/>
              </a:ext>
            </a:extLst>
          </a:blip>
          <a:srcRect r="51212"/>
          <a:stretch>
            <a:fillRect/>
          </a:stretch>
        </p:blipFill>
        <p:spPr bwMode="auto">
          <a:xfrm>
            <a:off x="6991350" y="6092825"/>
            <a:ext cx="2047875"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57188" y="3190875"/>
            <a:ext cx="8534400" cy="1138773"/>
          </a:xfrm>
          <a:prstGeom prst="rect">
            <a:avLst/>
          </a:prstGeom>
        </p:spPr>
        <p:txBody>
          <a:bodyPr>
            <a:spAutoFit/>
          </a:bodyPr>
          <a:lstStyle/>
          <a:p>
            <a:pPr algn="ctr" fontAlgn="auto">
              <a:spcBef>
                <a:spcPct val="20000"/>
              </a:spcBef>
              <a:spcAft>
                <a:spcPts val="0"/>
              </a:spcAft>
              <a:defRPr/>
            </a:pPr>
            <a:r>
              <a:rPr lang="en-US" sz="3200" kern="0" dirty="0" smtClean="0">
                <a:solidFill>
                  <a:srgbClr val="663300"/>
                </a:solidFill>
                <a:latin typeface="Arial"/>
                <a:cs typeface="+mn-cs"/>
              </a:rPr>
              <a:t>Will </a:t>
            </a:r>
            <a:r>
              <a:rPr lang="en-US" sz="3200" kern="0" dirty="0">
                <a:solidFill>
                  <a:srgbClr val="663300"/>
                </a:solidFill>
                <a:latin typeface="Arial"/>
                <a:cs typeface="+mn-cs"/>
              </a:rPr>
              <a:t>Masters</a:t>
            </a:r>
          </a:p>
          <a:p>
            <a:pPr algn="ctr" fontAlgn="auto">
              <a:spcBef>
                <a:spcPts val="0"/>
              </a:spcBef>
              <a:spcAft>
                <a:spcPts val="0"/>
              </a:spcAft>
              <a:defRPr/>
            </a:pPr>
            <a:r>
              <a:rPr lang="en-US" dirty="0" smtClean="0">
                <a:solidFill>
                  <a:srgbClr val="663300"/>
                </a:solidFill>
                <a:latin typeface="+mn-lt"/>
                <a:cs typeface="+mn-cs"/>
              </a:rPr>
              <a:t>Professor, Friedman School of Nutrition Science and Policy, Tufts University</a:t>
            </a:r>
            <a:endParaRPr lang="en-US" dirty="0">
              <a:solidFill>
                <a:srgbClr val="663300"/>
              </a:solidFill>
              <a:latin typeface="+mn-lt"/>
              <a:cs typeface="+mn-cs"/>
            </a:endParaRPr>
          </a:p>
          <a:p>
            <a:pPr algn="ctr" fontAlgn="auto">
              <a:spcBef>
                <a:spcPts val="0"/>
              </a:spcBef>
              <a:spcAft>
                <a:spcPts val="0"/>
              </a:spcAft>
              <a:defRPr/>
            </a:pPr>
            <a:r>
              <a:rPr lang="en-US" dirty="0">
                <a:solidFill>
                  <a:schemeClr val="bg1">
                    <a:lumMod val="50000"/>
                  </a:schemeClr>
                </a:solidFill>
                <a:latin typeface="Arial Narrow" pitchFamily="34" charset="0"/>
                <a:cs typeface="+mn-cs"/>
              </a:rPr>
              <a:t>www.nutrition.tufts.edu   |   sites.tufts.edu/</a:t>
            </a:r>
            <a:r>
              <a:rPr lang="en-US" dirty="0" err="1">
                <a:solidFill>
                  <a:schemeClr val="bg1">
                    <a:lumMod val="50000"/>
                  </a:schemeClr>
                </a:solidFill>
                <a:latin typeface="Arial Narrow" pitchFamily="34" charset="0"/>
                <a:cs typeface="+mn-cs"/>
              </a:rPr>
              <a:t>willmasters</a:t>
            </a:r>
            <a:endParaRPr lang="en-US" b="1" dirty="0">
              <a:solidFill>
                <a:schemeClr val="bg1">
                  <a:lumMod val="50000"/>
                </a:schemeClr>
              </a:solidFill>
              <a:latin typeface="Arial Narrow" pitchFamily="34" charset="0"/>
              <a:cs typeface="+mn-cs"/>
            </a:endParaRPr>
          </a:p>
        </p:txBody>
      </p:sp>
      <p:sp>
        <p:nvSpPr>
          <p:cNvPr id="2054" name="Rectangle 1"/>
          <p:cNvSpPr>
            <a:spLocks noChangeArrowheads="1"/>
          </p:cNvSpPr>
          <p:nvPr/>
        </p:nvSpPr>
        <p:spPr bwMode="auto">
          <a:xfrm>
            <a:off x="306388" y="4653136"/>
            <a:ext cx="8117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endParaRPr lang="en-US" sz="2400" dirty="0"/>
          </a:p>
          <a:p>
            <a:pPr algn="ctr"/>
            <a:r>
              <a:rPr lang="en-US" sz="2400" dirty="0" smtClean="0"/>
              <a:t>Grand </a:t>
            </a:r>
            <a:r>
              <a:rPr lang="en-US" sz="2400" dirty="0"/>
              <a:t>Challenges </a:t>
            </a:r>
            <a:r>
              <a:rPr lang="en-US" sz="2400" dirty="0" smtClean="0"/>
              <a:t>Annual Meeting| Agriculture-Nutrition </a:t>
            </a:r>
            <a:r>
              <a:rPr lang="en-US" sz="2400" dirty="0"/>
              <a:t>Track </a:t>
            </a:r>
            <a:endParaRPr lang="en-US" sz="2400" dirty="0" smtClean="0"/>
          </a:p>
          <a:p>
            <a:pPr algn="ctr"/>
            <a:r>
              <a:rPr lang="en-US" sz="2400" dirty="0" smtClean="0"/>
              <a:t>6-7 October 2014</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0"/>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173" y="2006766"/>
            <a:ext cx="9148869" cy="5184576"/>
          </a:xfrm>
        </p:spPr>
        <p:txBody>
          <a:bodyPr/>
          <a:lstStyle/>
          <a:p>
            <a:pPr lvl="1">
              <a:spcBef>
                <a:spcPts val="600"/>
              </a:spcBef>
            </a:pPr>
            <a:r>
              <a:rPr lang="en-US" sz="2400" b="1" dirty="0" smtClean="0"/>
              <a:t>in diets</a:t>
            </a:r>
            <a:r>
              <a:rPr lang="en-US" sz="2400" dirty="0" smtClean="0"/>
              <a:t>, from starchy staples towards more nutrient-dense foods</a:t>
            </a:r>
          </a:p>
          <a:p>
            <a:pPr lvl="2">
              <a:spcBef>
                <a:spcPts val="0"/>
              </a:spcBef>
            </a:pPr>
            <a:r>
              <a:rPr lang="en-US" sz="2000" dirty="0"/>
              <a:t>m</a:t>
            </a:r>
            <a:r>
              <a:rPr lang="en-US" sz="2000" dirty="0" smtClean="0"/>
              <a:t>eeting demand for diet quality through legumes, fruits and vegetables, dairy, eggs, meat and fish</a:t>
            </a:r>
          </a:p>
          <a:p>
            <a:pPr lvl="1">
              <a:spcBef>
                <a:spcPts val="600"/>
              </a:spcBef>
            </a:pPr>
            <a:r>
              <a:rPr lang="en-US" sz="2400" b="1" dirty="0"/>
              <a:t>i</a:t>
            </a:r>
            <a:r>
              <a:rPr lang="en-US" sz="2400" b="1" dirty="0" smtClean="0"/>
              <a:t>n markets</a:t>
            </a:r>
            <a:r>
              <a:rPr lang="en-US" sz="2400" dirty="0" smtClean="0"/>
              <a:t>, from value chains towards more complex channels</a:t>
            </a:r>
          </a:p>
          <a:p>
            <a:pPr lvl="2">
              <a:spcBef>
                <a:spcPts val="0"/>
              </a:spcBef>
            </a:pPr>
            <a:r>
              <a:rPr lang="en-US" sz="2000" dirty="0" smtClean="0"/>
              <a:t>using households’ varied income sources to buy from local vendors,  marketplaces and retailers</a:t>
            </a:r>
          </a:p>
          <a:p>
            <a:pPr marL="228600" indent="0">
              <a:spcBef>
                <a:spcPts val="600"/>
              </a:spcBef>
              <a:buNone/>
            </a:pPr>
            <a:r>
              <a:rPr lang="en-US" sz="2800" dirty="0"/>
              <a:t> </a:t>
            </a:r>
            <a:r>
              <a:rPr lang="en-US" sz="2800" dirty="0" smtClean="0"/>
              <a:t> Diversifying agricultural programs is not easy!</a:t>
            </a:r>
          </a:p>
          <a:p>
            <a:pPr marL="739775" lvl="1" indent="-282575">
              <a:spcBef>
                <a:spcPts val="0"/>
              </a:spcBef>
            </a:pPr>
            <a:r>
              <a:rPr lang="en-US" sz="2400" dirty="0" smtClean="0"/>
              <a:t>can we diversify successfully</a:t>
            </a:r>
          </a:p>
          <a:p>
            <a:pPr marL="339725" lvl="1" indent="0" defTabSz="517525">
              <a:spcBef>
                <a:spcPts val="0"/>
              </a:spcBef>
              <a:buNone/>
            </a:pPr>
            <a:r>
              <a:rPr lang="en-US" sz="2400" dirty="0" smtClean="0"/>
              <a:t>		-- and sustain productivity growth in staple species?</a:t>
            </a:r>
            <a:endParaRPr lang="en-US" sz="2000" dirty="0" smtClean="0"/>
          </a:p>
          <a:p>
            <a:pPr marL="339725" lvl="1" indent="0" defTabSz="517525">
              <a:spcBef>
                <a:spcPts val="0"/>
              </a:spcBef>
              <a:buNone/>
            </a:pPr>
            <a:r>
              <a:rPr lang="en-US" sz="2400" dirty="0" smtClean="0">
                <a:solidFill>
                  <a:prstClr val="black"/>
                </a:solidFill>
              </a:rPr>
              <a:t>		-- and maintain public and philanthropic support?</a:t>
            </a:r>
          </a:p>
          <a:p>
            <a:pPr marL="339725" lvl="1" indent="0" defTabSz="517525">
              <a:spcBef>
                <a:spcPts val="0"/>
              </a:spcBef>
              <a:buNone/>
            </a:pPr>
            <a:r>
              <a:rPr lang="en-US" sz="2400" dirty="0" smtClean="0">
                <a:solidFill>
                  <a:prstClr val="black"/>
                </a:solidFill>
              </a:rPr>
              <a:t>		-- and adapt our organizational structures?</a:t>
            </a:r>
          </a:p>
          <a:p>
            <a:pPr marL="339725" lvl="1" indent="0" defTabSz="517525">
              <a:spcBef>
                <a:spcPts val="0"/>
              </a:spcBef>
              <a:buNone/>
            </a:pPr>
            <a:r>
              <a:rPr lang="en-US" sz="2400" dirty="0">
                <a:solidFill>
                  <a:prstClr val="black"/>
                </a:solidFill>
              </a:rPr>
              <a:t>	</a:t>
            </a:r>
            <a:r>
              <a:rPr lang="en-US" sz="2400" dirty="0" smtClean="0">
                <a:solidFill>
                  <a:prstClr val="black"/>
                </a:solidFill>
              </a:rPr>
              <a:t>	…and find enough technological diversity, plasticity &amp; potential</a:t>
            </a:r>
            <a:r>
              <a:rPr lang="en-US" sz="2400" dirty="0" smtClean="0"/>
              <a:t>?</a:t>
            </a:r>
            <a:endParaRPr lang="en-US" dirty="0"/>
          </a:p>
          <a:p>
            <a:pPr lvl="2">
              <a:spcBef>
                <a:spcPts val="0"/>
              </a:spcBef>
            </a:pPr>
            <a:endParaRPr lang="en-US" sz="2000" dirty="0" smtClean="0"/>
          </a:p>
        </p:txBody>
      </p:sp>
      <p:sp>
        <p:nvSpPr>
          <p:cNvPr id="6" name="Title 1"/>
          <p:cNvSpPr>
            <a:spLocks noGrp="1"/>
          </p:cNvSpPr>
          <p:nvPr>
            <p:ph type="title"/>
          </p:nvPr>
        </p:nvSpPr>
        <p:spPr>
          <a:xfrm>
            <a:off x="1" y="759775"/>
            <a:ext cx="9144000" cy="1229097"/>
          </a:xfrm>
        </p:spPr>
        <p:txBody>
          <a:bodyPr/>
          <a:lstStyle/>
          <a:p>
            <a:r>
              <a:rPr lang="en-US" sz="3200" b="1" dirty="0" smtClean="0">
                <a:solidFill>
                  <a:srgbClr val="002060"/>
                </a:solidFill>
              </a:rPr>
              <a:t>Examples of diversification in agriculture:</a:t>
            </a:r>
            <a:br>
              <a:rPr lang="en-US" sz="3200" b="1" dirty="0" smtClean="0">
                <a:solidFill>
                  <a:srgbClr val="002060"/>
                </a:solidFill>
              </a:rPr>
            </a:br>
            <a:r>
              <a:rPr lang="en-US" sz="3200" dirty="0">
                <a:solidFill>
                  <a:srgbClr val="002060"/>
                </a:solidFill>
              </a:rPr>
              <a:t>T</a:t>
            </a:r>
            <a:r>
              <a:rPr lang="en-US" sz="3200" dirty="0" smtClean="0">
                <a:solidFill>
                  <a:srgbClr val="002060"/>
                </a:solidFill>
              </a:rPr>
              <a:t>o anticipate &amp; facilitate nutritional gains</a:t>
            </a:r>
            <a:endParaRPr lang="en-US" sz="3200" dirty="0">
              <a:solidFill>
                <a:srgbClr val="002060"/>
              </a:solidFill>
            </a:endParaRPr>
          </a:p>
        </p:txBody>
      </p:sp>
      <p:sp>
        <p:nvSpPr>
          <p:cNvPr id="9" name="TextBox 8"/>
          <p:cNvSpPr txBox="1"/>
          <p:nvPr/>
        </p:nvSpPr>
        <p:spPr>
          <a:xfrm>
            <a:off x="3203848" y="21684"/>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lumMod val="75000"/>
                  </a:schemeClr>
                </a:solidFill>
              </a:rPr>
              <a:t>context</a:t>
            </a:r>
            <a:r>
              <a:rPr lang="en-US" sz="2400" dirty="0" smtClean="0">
                <a:solidFill>
                  <a:schemeClr val="bg1"/>
                </a:solidFill>
              </a:rPr>
              <a:t> </a:t>
            </a:r>
            <a:r>
              <a:rPr lang="en-US" sz="2400" dirty="0" smtClean="0">
                <a:solidFill>
                  <a:schemeClr val="bg1">
                    <a:lumMod val="75000"/>
                  </a:schemeClr>
                </a:solidFill>
              </a:rPr>
              <a:t>| differences | </a:t>
            </a:r>
            <a:r>
              <a:rPr lang="en-US" sz="2400" dirty="0" smtClean="0">
                <a:solidFill>
                  <a:schemeClr val="bg1"/>
                </a:solidFill>
              </a:rPr>
              <a:t>changes ahead?</a:t>
            </a:r>
            <a:endParaRPr lang="en-US" sz="2400" dirty="0">
              <a:solidFill>
                <a:schemeClr val="bg1"/>
              </a:solidFill>
            </a:endParaRPr>
          </a:p>
        </p:txBody>
      </p:sp>
    </p:spTree>
    <p:extLst>
      <p:ext uri="{BB962C8B-B14F-4D97-AF65-F5344CB8AC3E}">
        <p14:creationId xmlns:p14="http://schemas.microsoft.com/office/powerpoint/2010/main" val="12957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90"/>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869" y="2016624"/>
            <a:ext cx="9148869" cy="4868760"/>
          </a:xfrm>
        </p:spPr>
        <p:txBody>
          <a:bodyPr/>
          <a:lstStyle/>
          <a:p>
            <a:pPr lvl="1">
              <a:spcBef>
                <a:spcPts val="600"/>
              </a:spcBef>
            </a:pPr>
            <a:r>
              <a:rPr lang="en-US" sz="2400" b="1" dirty="0" smtClean="0"/>
              <a:t>in programs</a:t>
            </a:r>
            <a:r>
              <a:rPr lang="en-US" sz="2400" dirty="0" smtClean="0"/>
              <a:t>, from service delivery to various market channels</a:t>
            </a:r>
          </a:p>
          <a:p>
            <a:pPr lvl="2">
              <a:spcBef>
                <a:spcPts val="0"/>
              </a:spcBef>
              <a:spcAft>
                <a:spcPts val="600"/>
              </a:spcAft>
            </a:pPr>
            <a:r>
              <a:rPr lang="en-US" sz="2000" dirty="0"/>
              <a:t>e</a:t>
            </a:r>
            <a:r>
              <a:rPr lang="en-US" sz="2000" dirty="0" smtClean="0"/>
              <a:t>xpanding range of mechanisms for nutritional improvement</a:t>
            </a:r>
          </a:p>
          <a:p>
            <a:pPr lvl="1">
              <a:spcBef>
                <a:spcPts val="600"/>
              </a:spcBef>
            </a:pPr>
            <a:r>
              <a:rPr lang="en-US" sz="2400" b="1" dirty="0"/>
              <a:t>i</a:t>
            </a:r>
            <a:r>
              <a:rPr lang="en-US" sz="2400" b="1" dirty="0" smtClean="0"/>
              <a:t>n products</a:t>
            </a:r>
            <a:r>
              <a:rPr lang="en-US" sz="2400" dirty="0" smtClean="0"/>
              <a:t>, from single nutrients to increasingly diverse foods</a:t>
            </a:r>
          </a:p>
          <a:p>
            <a:pPr lvl="2">
              <a:spcBef>
                <a:spcPts val="0"/>
              </a:spcBef>
              <a:spcAft>
                <a:spcPts val="600"/>
              </a:spcAft>
            </a:pPr>
            <a:r>
              <a:rPr lang="en-US" sz="2000" dirty="0" smtClean="0"/>
              <a:t>including </a:t>
            </a:r>
            <a:r>
              <a:rPr lang="en-US" sz="2000" dirty="0"/>
              <a:t>packaged </a:t>
            </a:r>
            <a:r>
              <a:rPr lang="en-US" sz="2000" dirty="0" smtClean="0"/>
              <a:t>foods, to </a:t>
            </a:r>
            <a:r>
              <a:rPr lang="en-US" sz="2000" dirty="0"/>
              <a:t>save women’s time and meet </a:t>
            </a:r>
            <a:r>
              <a:rPr lang="en-US" sz="2000" dirty="0" smtClean="0"/>
              <a:t>children’s needs</a:t>
            </a:r>
          </a:p>
          <a:p>
            <a:pPr marL="914400" lvl="2" indent="0">
              <a:spcBef>
                <a:spcPts val="0"/>
              </a:spcBef>
              <a:spcAft>
                <a:spcPts val="600"/>
              </a:spcAft>
              <a:buNone/>
            </a:pPr>
            <a:endParaRPr lang="en-US" sz="2000" dirty="0" smtClean="0"/>
          </a:p>
          <a:p>
            <a:pPr marL="228600" indent="0">
              <a:spcBef>
                <a:spcPts val="600"/>
              </a:spcBef>
              <a:buNone/>
            </a:pPr>
            <a:r>
              <a:rPr lang="en-US" sz="2800" dirty="0" smtClean="0"/>
              <a:t>   Diversifying nutrition programs is not easy!</a:t>
            </a:r>
          </a:p>
          <a:p>
            <a:pPr marL="739775" lvl="1" indent="-219075">
              <a:spcBef>
                <a:spcPts val="0"/>
              </a:spcBef>
            </a:pPr>
            <a:r>
              <a:rPr lang="en-US" sz="2400" dirty="0" smtClean="0"/>
              <a:t> can we diversify successfully</a:t>
            </a:r>
          </a:p>
          <a:p>
            <a:pPr marL="339725" lvl="1" indent="0" defTabSz="517525">
              <a:spcBef>
                <a:spcPts val="0"/>
              </a:spcBef>
              <a:buNone/>
            </a:pPr>
            <a:r>
              <a:rPr lang="en-US" sz="2400" dirty="0" smtClean="0"/>
              <a:t>		-- and sustain delivery of needed services?</a:t>
            </a:r>
            <a:endParaRPr lang="en-US" sz="2000" dirty="0" smtClean="0"/>
          </a:p>
          <a:p>
            <a:pPr marL="339725" lvl="1" indent="0" defTabSz="517525">
              <a:spcBef>
                <a:spcPts val="0"/>
              </a:spcBef>
              <a:buNone/>
            </a:pPr>
            <a:r>
              <a:rPr lang="en-US" sz="2400" dirty="0" smtClean="0">
                <a:solidFill>
                  <a:prstClr val="black"/>
                </a:solidFill>
              </a:rPr>
              <a:t>		-- and maintain public and philanthropic support?</a:t>
            </a:r>
          </a:p>
          <a:p>
            <a:pPr marL="339725" lvl="1" indent="0" defTabSz="517525">
              <a:spcBef>
                <a:spcPts val="0"/>
              </a:spcBef>
              <a:buNone/>
            </a:pPr>
            <a:r>
              <a:rPr lang="en-US" sz="2400" dirty="0" smtClean="0">
                <a:solidFill>
                  <a:prstClr val="black"/>
                </a:solidFill>
              </a:rPr>
              <a:t>		-- and adapt our organizational structures?</a:t>
            </a:r>
          </a:p>
          <a:p>
            <a:pPr marL="339725" lvl="1" indent="0" defTabSz="517525">
              <a:spcBef>
                <a:spcPts val="0"/>
              </a:spcBef>
              <a:buNone/>
            </a:pPr>
            <a:r>
              <a:rPr lang="en-US" sz="2400" dirty="0">
                <a:solidFill>
                  <a:prstClr val="black"/>
                </a:solidFill>
              </a:rPr>
              <a:t>	</a:t>
            </a:r>
            <a:r>
              <a:rPr lang="en-US" sz="2400" dirty="0" smtClean="0">
                <a:solidFill>
                  <a:prstClr val="black"/>
                </a:solidFill>
              </a:rPr>
              <a:t>	…and develop enough low-cost nutritional improvements</a:t>
            </a:r>
            <a:r>
              <a:rPr lang="en-US" sz="2400" dirty="0" smtClean="0"/>
              <a:t>?</a:t>
            </a:r>
            <a:endParaRPr lang="en-US" dirty="0"/>
          </a:p>
          <a:p>
            <a:pPr lvl="2">
              <a:spcBef>
                <a:spcPts val="0"/>
              </a:spcBef>
            </a:pPr>
            <a:endParaRPr lang="en-US" sz="2000" dirty="0" smtClean="0"/>
          </a:p>
        </p:txBody>
      </p:sp>
      <p:sp>
        <p:nvSpPr>
          <p:cNvPr id="9" name="TextBox 8"/>
          <p:cNvSpPr txBox="1"/>
          <p:nvPr/>
        </p:nvSpPr>
        <p:spPr>
          <a:xfrm>
            <a:off x="3203848" y="21684"/>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lumMod val="75000"/>
                  </a:schemeClr>
                </a:solidFill>
              </a:rPr>
              <a:t>context</a:t>
            </a:r>
            <a:r>
              <a:rPr lang="en-US" sz="2400" dirty="0" smtClean="0">
                <a:solidFill>
                  <a:schemeClr val="bg1"/>
                </a:solidFill>
              </a:rPr>
              <a:t> </a:t>
            </a:r>
            <a:r>
              <a:rPr lang="en-US" sz="2400" dirty="0" smtClean="0">
                <a:solidFill>
                  <a:schemeClr val="bg1">
                    <a:lumMod val="75000"/>
                  </a:schemeClr>
                </a:solidFill>
              </a:rPr>
              <a:t>| differences | </a:t>
            </a:r>
            <a:r>
              <a:rPr lang="en-US" sz="2400" dirty="0" smtClean="0">
                <a:solidFill>
                  <a:schemeClr val="bg1"/>
                </a:solidFill>
              </a:rPr>
              <a:t>changes ahead?</a:t>
            </a:r>
            <a:endParaRPr lang="en-US" sz="2400" dirty="0">
              <a:solidFill>
                <a:schemeClr val="bg1"/>
              </a:solidFill>
            </a:endParaRPr>
          </a:p>
        </p:txBody>
      </p:sp>
      <p:sp>
        <p:nvSpPr>
          <p:cNvPr id="7" name="Title 1"/>
          <p:cNvSpPr txBox="1">
            <a:spLocks/>
          </p:cNvSpPr>
          <p:nvPr/>
        </p:nvSpPr>
        <p:spPr bwMode="auto">
          <a:xfrm>
            <a:off x="-4869" y="764704"/>
            <a:ext cx="9148869" cy="122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2060"/>
                </a:solidFill>
              </a:rPr>
              <a:t>Examples of diversification in nutrition:</a:t>
            </a:r>
            <a:br>
              <a:rPr lang="en-US" sz="3200" b="1" dirty="0" smtClean="0">
                <a:solidFill>
                  <a:srgbClr val="002060"/>
                </a:solidFill>
              </a:rPr>
            </a:br>
            <a:r>
              <a:rPr lang="en-US" sz="3200" dirty="0">
                <a:solidFill>
                  <a:srgbClr val="002060"/>
                </a:solidFill>
              </a:rPr>
              <a:t>T</a:t>
            </a:r>
            <a:r>
              <a:rPr lang="en-US" sz="3200" dirty="0" smtClean="0">
                <a:solidFill>
                  <a:srgbClr val="002060"/>
                </a:solidFill>
              </a:rPr>
              <a:t>o anticipate &amp; facilitate agricultural gains</a:t>
            </a:r>
            <a:endParaRPr lang="en-US" sz="3200" dirty="0">
              <a:solidFill>
                <a:srgbClr val="002060"/>
              </a:solidFill>
            </a:endParaRPr>
          </a:p>
        </p:txBody>
      </p:sp>
    </p:spTree>
    <p:extLst>
      <p:ext uri="{BB962C8B-B14F-4D97-AF65-F5344CB8AC3E}">
        <p14:creationId xmlns:p14="http://schemas.microsoft.com/office/powerpoint/2010/main" val="401410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2411760" y="46038"/>
            <a:ext cx="67322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3600" dirty="0" smtClean="0">
                <a:solidFill>
                  <a:schemeClr val="bg1"/>
                </a:solidFill>
              </a:rPr>
              <a:t>Conclusions</a:t>
            </a:r>
            <a:endParaRPr lang="en-US" sz="3600" dirty="0">
              <a:solidFill>
                <a:schemeClr val="bg1"/>
              </a:solidFill>
            </a:endParaRPr>
          </a:p>
        </p:txBody>
      </p:sp>
      <p:sp>
        <p:nvSpPr>
          <p:cNvPr id="2" name="Title 1"/>
          <p:cNvSpPr>
            <a:spLocks noGrp="1"/>
          </p:cNvSpPr>
          <p:nvPr>
            <p:ph type="title"/>
          </p:nvPr>
        </p:nvSpPr>
        <p:spPr>
          <a:xfrm>
            <a:off x="107504" y="836712"/>
            <a:ext cx="8928992" cy="580926"/>
          </a:xfrm>
        </p:spPr>
        <p:txBody>
          <a:bodyPr/>
          <a:lstStyle/>
          <a:p>
            <a:pPr lvl="1"/>
            <a:r>
              <a:rPr lang="en-US" sz="3200" b="1" dirty="0" smtClean="0">
                <a:solidFill>
                  <a:srgbClr val="002060"/>
                </a:solidFill>
              </a:rPr>
              <a:t>Agriculture      Nutrition?</a:t>
            </a:r>
            <a:endParaRPr lang="en-US" sz="5400" b="1" dirty="0">
              <a:solidFill>
                <a:srgbClr val="002060"/>
              </a:solidFill>
            </a:endParaRPr>
          </a:p>
        </p:txBody>
      </p:sp>
      <p:sp>
        <p:nvSpPr>
          <p:cNvPr id="8" name="Content Placeholder 2"/>
          <p:cNvSpPr>
            <a:spLocks noGrp="1"/>
          </p:cNvSpPr>
          <p:nvPr>
            <p:ph idx="1"/>
          </p:nvPr>
        </p:nvSpPr>
        <p:spPr>
          <a:xfrm>
            <a:off x="36512" y="1520788"/>
            <a:ext cx="9144000" cy="4644516"/>
          </a:xfrm>
        </p:spPr>
        <p:txBody>
          <a:bodyPr/>
          <a:lstStyle/>
          <a:p>
            <a:pPr marL="228600" indent="0">
              <a:spcBef>
                <a:spcPts val="0"/>
              </a:spcBef>
              <a:buNone/>
            </a:pPr>
            <a:r>
              <a:rPr lang="en-US" sz="2800" dirty="0" smtClean="0"/>
              <a:t>A complicated relationship, but three big changes ahead could help the marriage work:</a:t>
            </a:r>
          </a:p>
          <a:p>
            <a:pPr marL="631825" lvl="1" indent="-174625">
              <a:spcBef>
                <a:spcPts val="1200"/>
              </a:spcBef>
            </a:pPr>
            <a:r>
              <a:rPr lang="en-US" sz="2400" b="1" dirty="0" smtClean="0"/>
              <a:t>Tailoring interventions, to meet time- and location-specific needs</a:t>
            </a:r>
          </a:p>
          <a:p>
            <a:pPr marL="914400" lvl="2">
              <a:spcBef>
                <a:spcPts val="0"/>
              </a:spcBef>
            </a:pPr>
            <a:r>
              <a:rPr lang="en-US" sz="2000" dirty="0" smtClean="0">
                <a:solidFill>
                  <a:prstClr val="black"/>
                </a:solidFill>
              </a:rPr>
              <a:t>Reaching the most malnourished women &amp; children</a:t>
            </a:r>
          </a:p>
          <a:p>
            <a:pPr marL="914400" lvl="2">
              <a:spcBef>
                <a:spcPts val="0"/>
              </a:spcBef>
            </a:pPr>
            <a:r>
              <a:rPr lang="en-US" sz="2000" dirty="0" smtClean="0">
                <a:solidFill>
                  <a:prstClr val="black"/>
                </a:solidFill>
              </a:rPr>
              <a:t>Taking account of effect modifiers, such as </a:t>
            </a:r>
            <a:r>
              <a:rPr lang="en-US" sz="2000" dirty="0" err="1" smtClean="0">
                <a:solidFill>
                  <a:prstClr val="black"/>
                </a:solidFill>
              </a:rPr>
              <a:t>separability</a:t>
            </a:r>
            <a:r>
              <a:rPr lang="en-US" sz="2000" dirty="0" smtClean="0">
                <a:solidFill>
                  <a:prstClr val="black"/>
                </a:solidFill>
              </a:rPr>
              <a:t> due to local markets</a:t>
            </a:r>
            <a:endParaRPr lang="en-US" sz="2000" b="1" dirty="0" smtClean="0"/>
          </a:p>
          <a:p>
            <a:pPr marL="631825" lvl="1" indent="-174625">
              <a:spcBef>
                <a:spcPts val="1200"/>
              </a:spcBef>
            </a:pPr>
            <a:r>
              <a:rPr lang="en-US" sz="2400" b="1" dirty="0" smtClean="0"/>
              <a:t>Diversifying agriculture,</a:t>
            </a:r>
            <a:r>
              <a:rPr lang="en-US" sz="2400" dirty="0" smtClean="0"/>
              <a:t> </a:t>
            </a:r>
            <a:r>
              <a:rPr lang="en-US" sz="2400" b="1" dirty="0" smtClean="0"/>
              <a:t>to meet dietary needs</a:t>
            </a:r>
          </a:p>
          <a:p>
            <a:pPr marL="914400" lvl="2">
              <a:spcBef>
                <a:spcPts val="0"/>
              </a:spcBef>
            </a:pPr>
            <a:r>
              <a:rPr lang="en-US" sz="2000" dirty="0" smtClean="0"/>
              <a:t>Beyond starchy staples to more diverse vegetal and animal sourced foods</a:t>
            </a:r>
          </a:p>
          <a:p>
            <a:pPr marL="914400" lvl="2">
              <a:spcBef>
                <a:spcPts val="0"/>
              </a:spcBef>
            </a:pPr>
            <a:r>
              <a:rPr lang="en-US" sz="2000" dirty="0" smtClean="0"/>
              <a:t>Beyond value chains to more diverse local vendors, marketplaces and retailers</a:t>
            </a:r>
            <a:endParaRPr lang="en-US" sz="2400" dirty="0" smtClean="0"/>
          </a:p>
          <a:p>
            <a:pPr marL="631825" lvl="1" indent="-174625">
              <a:spcBef>
                <a:spcPts val="1200"/>
              </a:spcBef>
            </a:pPr>
            <a:r>
              <a:rPr lang="en-US" sz="2400" b="1" dirty="0" smtClean="0"/>
              <a:t>Diversifying nutrition, to use agricultural potential </a:t>
            </a:r>
          </a:p>
          <a:p>
            <a:pPr marL="914400" lvl="2">
              <a:spcBef>
                <a:spcPts val="0"/>
              </a:spcBef>
            </a:pPr>
            <a:r>
              <a:rPr lang="en-US" sz="2000" dirty="0" smtClean="0"/>
              <a:t>Beyond service delivery to markets for nutritious and convenient foods</a:t>
            </a:r>
          </a:p>
          <a:p>
            <a:pPr marL="914400" lvl="2">
              <a:spcBef>
                <a:spcPts val="0"/>
              </a:spcBef>
            </a:pPr>
            <a:r>
              <a:rPr lang="en-US" sz="2000" dirty="0" smtClean="0"/>
              <a:t>Beyond single nutrients to foods, including packaged foods</a:t>
            </a:r>
          </a:p>
        </p:txBody>
      </p:sp>
      <p:sp>
        <p:nvSpPr>
          <p:cNvPr id="9" name="Heart 8"/>
          <p:cNvSpPr/>
          <p:nvPr/>
        </p:nvSpPr>
        <p:spPr>
          <a:xfrm>
            <a:off x="4465104" y="948780"/>
            <a:ext cx="360040" cy="360040"/>
          </a:xfrm>
          <a:prstGeom prst="hear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36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1" end="1"/>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2" end="2"/>
                                            </p:txEl>
                                          </p:spTgt>
                                        </p:tgtEl>
                                        <p:attrNameLst>
                                          <p:attrName>ppt_c</p:attrName>
                                        </p:attrNameLst>
                                      </p:cBhvr>
                                      <p:to>
                                        <a:srgbClr val="808080"/>
                                      </p:to>
                                    </p:animClr>
                                  </p:sub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3" end="3"/>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4" end="4"/>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5" end="5"/>
                                            </p:txEl>
                                          </p:spTgt>
                                        </p:tgtEl>
                                        <p:attrNameLst>
                                          <p:attrName>ppt_c</p:attrName>
                                        </p:attrNameLst>
                                      </p:cBhvr>
                                      <p:to>
                                        <a:srgbClr val="808080"/>
                                      </p:to>
                                    </p:animClr>
                                  </p:sub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8">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306388" y="1366838"/>
            <a:ext cx="85312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dirty="0" smtClean="0"/>
              <a:t>Aligning agriculture and nutrition:</a:t>
            </a:r>
          </a:p>
          <a:p>
            <a:pPr algn="ctr"/>
            <a:r>
              <a:rPr lang="en-US" sz="3200" dirty="0" smtClean="0"/>
              <a:t>Can understanding our differences </a:t>
            </a:r>
          </a:p>
          <a:p>
            <a:pPr algn="ctr"/>
            <a:r>
              <a:rPr lang="en-US" sz="3200" dirty="0" smtClean="0"/>
              <a:t>help us meet common goals?</a:t>
            </a:r>
            <a:endParaRPr lang="en-US" sz="4000" dirty="0"/>
          </a:p>
        </p:txBody>
      </p:sp>
      <p:sp>
        <p:nvSpPr>
          <p:cNvPr id="7" name="Content Placeholder 2"/>
          <p:cNvSpPr txBox="1">
            <a:spLocks/>
          </p:cNvSpPr>
          <p:nvPr/>
        </p:nvSpPr>
        <p:spPr bwMode="auto">
          <a:xfrm>
            <a:off x="1603673" y="3212976"/>
            <a:ext cx="5936654"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spcBef>
                <a:spcPts val="600"/>
              </a:spcBef>
            </a:pPr>
            <a:r>
              <a:rPr lang="en-US" sz="3200" b="1" dirty="0" smtClean="0">
                <a:solidFill>
                  <a:schemeClr val="tx2"/>
                </a:solidFill>
              </a:rPr>
              <a:t>To help frame the discussion:</a:t>
            </a:r>
          </a:p>
          <a:p>
            <a:pPr marL="1257300" lvl="1" indent="-457200" algn="l">
              <a:spcBef>
                <a:spcPts val="600"/>
              </a:spcBef>
              <a:buFont typeface="Arial" panose="020B0604020202020204" pitchFamily="34" charset="0"/>
              <a:buChar char="•"/>
            </a:pPr>
            <a:r>
              <a:rPr lang="en-US" sz="3200" dirty="0" smtClean="0">
                <a:solidFill>
                  <a:schemeClr val="tx2"/>
                </a:solidFill>
              </a:rPr>
              <a:t>Context</a:t>
            </a:r>
          </a:p>
          <a:p>
            <a:pPr marL="1257300" lvl="1" indent="-457200" algn="l">
              <a:spcBef>
                <a:spcPts val="600"/>
              </a:spcBef>
              <a:buFont typeface="Arial" panose="020B0604020202020204" pitchFamily="34" charset="0"/>
              <a:buChar char="•"/>
            </a:pPr>
            <a:r>
              <a:rPr lang="en-US" sz="3200" dirty="0" smtClean="0">
                <a:solidFill>
                  <a:schemeClr val="tx2"/>
                </a:solidFill>
              </a:rPr>
              <a:t>Differences</a:t>
            </a:r>
          </a:p>
          <a:p>
            <a:pPr marL="1257300" lvl="1" indent="-457200" algn="l">
              <a:spcBef>
                <a:spcPts val="600"/>
              </a:spcBef>
              <a:buFont typeface="Arial" panose="020B0604020202020204" pitchFamily="34" charset="0"/>
              <a:buChar char="•"/>
            </a:pPr>
            <a:r>
              <a:rPr lang="en-US" sz="3200" dirty="0">
                <a:solidFill>
                  <a:schemeClr val="tx2"/>
                </a:solidFill>
              </a:rPr>
              <a:t>C</a:t>
            </a:r>
            <a:r>
              <a:rPr lang="en-US" sz="3200" dirty="0" smtClean="0">
                <a:solidFill>
                  <a:schemeClr val="tx2"/>
                </a:solidFill>
              </a:rPr>
              <a:t>hanges ahead?</a:t>
            </a:r>
          </a:p>
          <a:p>
            <a:pPr marL="914400" lvl="1" indent="-457200" algn="l">
              <a:spcBef>
                <a:spcPts val="0"/>
              </a:spcBef>
              <a:buFont typeface="+mj-lt"/>
              <a:buAutoNum type="arabicPeriod"/>
            </a:pPr>
            <a:endParaRPr lang="en-US" sz="3200" dirty="0">
              <a:solidFill>
                <a:schemeClr val="tx2"/>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r="51212"/>
          <a:stretch>
            <a:fillRect/>
          </a:stretch>
        </p:blipFill>
        <p:spPr bwMode="auto">
          <a:xfrm>
            <a:off x="6991350" y="6092825"/>
            <a:ext cx="2047875"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466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3648075" y="765175"/>
            <a:ext cx="2794000" cy="2259013"/>
            <a:chOff x="3648075" y="765175"/>
            <a:chExt cx="2794000" cy="2259013"/>
          </a:xfrm>
        </p:grpSpPr>
        <p:pic>
          <p:nvPicPr>
            <p:cNvPr id="307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1128713"/>
              <a:ext cx="8143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3648075" y="765175"/>
              <a:ext cx="2794000" cy="368300"/>
            </a:xfrm>
            <a:prstGeom prst="rect">
              <a:avLst/>
            </a:prstGeom>
            <a:noFill/>
          </p:spPr>
          <p:txBody>
            <a:bodyPr>
              <a:spAutoFit/>
            </a:bodyPr>
            <a:lstStyle/>
            <a:p>
              <a:pPr algn="ctr" fontAlgn="auto">
                <a:lnSpc>
                  <a:spcPct val="90000"/>
                </a:lnSpc>
                <a:spcBef>
                  <a:spcPts val="0"/>
                </a:spcBef>
                <a:spcAft>
                  <a:spcPts val="0"/>
                </a:spcAft>
                <a:defRPr/>
              </a:pPr>
              <a:r>
                <a:rPr lang="en-US" sz="2000" b="1" dirty="0">
                  <a:solidFill>
                    <a:schemeClr val="tx2">
                      <a:lumMod val="75000"/>
                    </a:schemeClr>
                  </a:solidFill>
                  <a:latin typeface="+mn-lt"/>
                  <a:cs typeface="+mn-cs"/>
                </a:rPr>
                <a:t>Development outcomes</a:t>
              </a:r>
            </a:p>
          </p:txBody>
        </p:sp>
      </p:gr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3" y="712788"/>
            <a:ext cx="9205912" cy="628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a:xfrm>
            <a:off x="3981450" y="3217863"/>
            <a:ext cx="1427163" cy="136366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2"/>
          <p:cNvGrpSpPr/>
          <p:nvPr/>
        </p:nvGrpSpPr>
        <p:grpSpPr>
          <a:xfrm>
            <a:off x="4013981" y="3436491"/>
            <a:ext cx="1383677" cy="983030"/>
            <a:chOff x="4013981" y="3436491"/>
            <a:chExt cx="1383677" cy="983030"/>
          </a:xfrm>
        </p:grpSpPr>
        <p:sp>
          <p:nvSpPr>
            <p:cNvPr id="28" name="TextBox 27"/>
            <p:cNvSpPr txBox="1"/>
            <p:nvPr/>
          </p:nvSpPr>
          <p:spPr>
            <a:xfrm>
              <a:off x="4077047" y="4091739"/>
              <a:ext cx="1292238" cy="327782"/>
            </a:xfrm>
            <a:prstGeom prst="rect">
              <a:avLst/>
            </a:prstGeom>
            <a:noFill/>
          </p:spPr>
          <p:txBody>
            <a:bodyPr wrap="square">
              <a:spAutoFit/>
            </a:bodyPr>
            <a:lstStyle/>
            <a:p>
              <a:pPr algn="ctr" fontAlgn="auto">
                <a:lnSpc>
                  <a:spcPct val="85000"/>
                </a:lnSpc>
                <a:spcBef>
                  <a:spcPts val="0"/>
                </a:spcBef>
                <a:spcAft>
                  <a:spcPts val="0"/>
                </a:spcAft>
                <a:defRPr/>
              </a:pPr>
              <a:r>
                <a:rPr lang="en-US" b="1" dirty="0" smtClean="0">
                  <a:solidFill>
                    <a:schemeClr val="tx2">
                      <a:lumMod val="75000"/>
                    </a:schemeClr>
                  </a:solidFill>
                  <a:latin typeface="+mj-lt"/>
                  <a:cs typeface="Arial" pitchFamily="34" charset="0"/>
                </a:rPr>
                <a:t>Agriculture</a:t>
              </a:r>
              <a:endParaRPr lang="en-US" b="1" dirty="0">
                <a:solidFill>
                  <a:schemeClr val="tx2">
                    <a:lumMod val="75000"/>
                  </a:schemeClr>
                </a:solidFill>
                <a:latin typeface="+mj-lt"/>
                <a:cs typeface="Arial" pitchFamily="34" charset="0"/>
              </a:endParaRPr>
            </a:p>
          </p:txBody>
        </p:sp>
        <p:sp>
          <p:nvSpPr>
            <p:cNvPr id="9" name="TextBox 8"/>
            <p:cNvSpPr txBox="1"/>
            <p:nvPr/>
          </p:nvSpPr>
          <p:spPr>
            <a:xfrm>
              <a:off x="4154245" y="3436491"/>
              <a:ext cx="1081571" cy="327782"/>
            </a:xfrm>
            <a:prstGeom prst="rect">
              <a:avLst/>
            </a:prstGeom>
            <a:noFill/>
          </p:spPr>
          <p:txBody>
            <a:bodyPr wrap="square">
              <a:spAutoFit/>
            </a:bodyPr>
            <a:lstStyle/>
            <a:p>
              <a:pPr algn="ctr" fontAlgn="auto">
                <a:lnSpc>
                  <a:spcPct val="85000"/>
                </a:lnSpc>
                <a:spcBef>
                  <a:spcPts val="0"/>
                </a:spcBef>
                <a:spcAft>
                  <a:spcPts val="0"/>
                </a:spcAft>
                <a:defRPr/>
              </a:pPr>
              <a:r>
                <a:rPr lang="en-US" b="1" dirty="0" smtClean="0">
                  <a:solidFill>
                    <a:schemeClr val="tx2">
                      <a:lumMod val="75000"/>
                    </a:schemeClr>
                  </a:solidFill>
                  <a:latin typeface="+mj-lt"/>
                  <a:cs typeface="Arial" pitchFamily="34" charset="0"/>
                </a:rPr>
                <a:t>Nutrition</a:t>
              </a:r>
              <a:endParaRPr lang="en-US" b="1" dirty="0">
                <a:solidFill>
                  <a:schemeClr val="tx2">
                    <a:lumMod val="75000"/>
                  </a:schemeClr>
                </a:solidFill>
                <a:latin typeface="+mj-lt"/>
                <a:cs typeface="Arial" pitchFamily="34" charset="0"/>
              </a:endParaRPr>
            </a:p>
          </p:txBody>
        </p:sp>
        <p:sp>
          <p:nvSpPr>
            <p:cNvPr id="5" name="Circular Arrow 4"/>
            <p:cNvSpPr/>
            <p:nvPr/>
          </p:nvSpPr>
          <p:spPr>
            <a:xfrm rot="14215764">
              <a:off x="4004300" y="3541067"/>
              <a:ext cx="836613" cy="817252"/>
            </a:xfrm>
            <a:prstGeom prst="circularArrow">
              <a:avLst>
                <a:gd name="adj1" fmla="val 12212"/>
                <a:gd name="adj2" fmla="val 827222"/>
                <a:gd name="adj3" fmla="val 20480144"/>
                <a:gd name="adj4" fmla="val 15586751"/>
                <a:gd name="adj5" fmla="val 15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2843976">
              <a:off x="4570725" y="3491068"/>
              <a:ext cx="836613" cy="817252"/>
            </a:xfrm>
            <a:prstGeom prst="circularArrow">
              <a:avLst>
                <a:gd name="adj1" fmla="val 12212"/>
                <a:gd name="adj2" fmla="val 827222"/>
                <a:gd name="adj3" fmla="val 20480144"/>
                <a:gd name="adj4" fmla="val 15586751"/>
                <a:gd name="adj5" fmla="val 153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75" name="Text Box 3"/>
          <p:cNvSpPr txBox="1">
            <a:spLocks noChangeArrowheads="1"/>
          </p:cNvSpPr>
          <p:nvPr/>
        </p:nvSpPr>
        <p:spPr bwMode="auto">
          <a:xfrm>
            <a:off x="2612767" y="2229697"/>
            <a:ext cx="4752528" cy="646331"/>
          </a:xfrm>
          <a:prstGeom prst="rect">
            <a:avLst/>
          </a:prstGeom>
          <a:solidFill>
            <a:srgbClr val="DDDDDD">
              <a:alpha val="49804"/>
            </a:srgbClr>
          </a:solid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dirty="0" smtClean="0">
                <a:solidFill>
                  <a:srgbClr val="002060"/>
                </a:solidFill>
              </a:rPr>
              <a:t>Everything is connected</a:t>
            </a:r>
            <a:endParaRPr lang="en-US" sz="3600" b="1" dirty="0">
              <a:solidFill>
                <a:srgbClr val="002060"/>
              </a:solidFill>
            </a:endParaRPr>
          </a:p>
        </p:txBody>
      </p:sp>
      <p:sp>
        <p:nvSpPr>
          <p:cNvPr id="15" name="TextBox 14"/>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solidFill>
              </a:rPr>
              <a:t>context </a:t>
            </a:r>
            <a:r>
              <a:rPr lang="en-US" sz="2400" dirty="0" smtClean="0">
                <a:solidFill>
                  <a:schemeClr val="bg1">
                    <a:lumMod val="75000"/>
                  </a:schemeClr>
                </a:solidFill>
              </a:rPr>
              <a:t>| differences | changes ahead?</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itle 1"/>
          <p:cNvSpPr>
            <a:spLocks noGrp="1"/>
          </p:cNvSpPr>
          <p:nvPr>
            <p:ph type="title"/>
          </p:nvPr>
        </p:nvSpPr>
        <p:spPr>
          <a:xfrm>
            <a:off x="328257" y="1600299"/>
            <a:ext cx="8487486" cy="4343112"/>
          </a:xfrm>
        </p:spPr>
        <p:txBody>
          <a:bodyPr>
            <a:normAutofit fontScale="90000"/>
          </a:bodyPr>
          <a:lstStyle/>
          <a:p>
            <a:pPr algn="l"/>
            <a:r>
              <a:rPr lang="en-US" sz="2400" dirty="0" smtClean="0">
                <a:latin typeface="Arial" panose="020B0604020202020204" pitchFamily="34" charset="0"/>
                <a:cs typeface="Arial" panose="020B0604020202020204" pitchFamily="34" charset="0"/>
              </a:rPr>
              <a:t>Presentation slide (suppressed until publication) shows </a:t>
            </a:r>
            <a:r>
              <a:rPr lang="en-US" sz="2400" dirty="0" smtClean="0">
                <a:latin typeface="Arial" panose="020B0604020202020204" pitchFamily="34" charset="0"/>
                <a:cs typeface="Arial" panose="020B0604020202020204" pitchFamily="34" charset="0"/>
              </a:rPr>
              <a:t>charts of adult population mean intake of fruits and vegetables by region from the Global Dietary Database project, </a:t>
            </a:r>
            <a:r>
              <a:rPr lang="en-US" sz="2400" dirty="0">
                <a:latin typeface="Arial" panose="020B0604020202020204" pitchFamily="34" charset="0"/>
                <a:cs typeface="Arial" panose="020B0604020202020204" pitchFamily="34" charset="0"/>
              </a:rPr>
              <a:t>using </a:t>
            </a:r>
            <a:r>
              <a:rPr lang="en-US" sz="2400" dirty="0" smtClean="0">
                <a:latin typeface="Arial" panose="020B0604020202020204" pitchFamily="34" charset="0"/>
                <a:cs typeface="Arial" panose="020B0604020202020204" pitchFamily="34" charset="0"/>
              </a:rPr>
              <a:t>methods </a:t>
            </a:r>
            <a:r>
              <a:rPr lang="en-US" sz="2400" dirty="0">
                <a:latin typeface="Arial" panose="020B0604020202020204" pitchFamily="34" charset="0"/>
                <a:cs typeface="Arial" panose="020B0604020202020204" pitchFamily="34" charset="0"/>
              </a:rPr>
              <a:t>reported in </a:t>
            </a:r>
            <a:r>
              <a:rPr lang="en-US" sz="2400" dirty="0" smtClean="0">
                <a:latin typeface="Arial" panose="020B0604020202020204" pitchFamily="34" charset="0"/>
                <a:cs typeface="Arial" panose="020B0604020202020204" pitchFamily="34" charset="0"/>
              </a:rPr>
              <a:t>Micha et al., BMJ 2014;348:g2272.  These data, obtained from </a:t>
            </a:r>
            <a:r>
              <a:rPr lang="en-US" sz="2400" dirty="0">
                <a:latin typeface="Arial" panose="020B0604020202020204" pitchFamily="34" charset="0"/>
                <a:cs typeface="Arial" panose="020B0604020202020204" pitchFamily="34" charset="0"/>
              </a:rPr>
              <a:t>266 surveys in 113 </a:t>
            </a:r>
            <a:r>
              <a:rPr lang="en-US" sz="2400" dirty="0" smtClean="0">
                <a:latin typeface="Arial" panose="020B0604020202020204" pitchFamily="34" charset="0"/>
                <a:cs typeface="Arial" panose="020B0604020202020204" pitchFamily="34" charset="0"/>
              </a:rPr>
              <a:t>countries, reveal a pattern of:</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--large gaps between actual and WHO recommended intake</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levels, </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indicating great potential public health gains;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--wide variation between regions that is not linked to per-capita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income indicating possibility of learning from success; and</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--small but almost universal improvements from 1990 to 2010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indicating progress that can be accelerated and scaled up.</a:t>
            </a:r>
            <a:endParaRPr lang="en-US" sz="2400" dirty="0"/>
          </a:p>
        </p:txBody>
      </p:sp>
      <p:sp>
        <p:nvSpPr>
          <p:cNvPr id="39" name="TextBox 38"/>
          <p:cNvSpPr txBox="1"/>
          <p:nvPr/>
        </p:nvSpPr>
        <p:spPr>
          <a:xfrm>
            <a:off x="21231" y="6547976"/>
            <a:ext cx="9092777" cy="323165"/>
          </a:xfrm>
          <a:prstGeom prst="rect">
            <a:avLst/>
          </a:prstGeom>
          <a:solidFill>
            <a:schemeClr val="bg1"/>
          </a:solidFill>
        </p:spPr>
        <p:txBody>
          <a:bodyPr wrap="square" rtlCol="0">
            <a:spAutoFit/>
          </a:bodyPr>
          <a:lstStyle/>
          <a:p>
            <a:r>
              <a:rPr lang="en-US" sz="1500" dirty="0" smtClean="0">
                <a:cs typeface="Arial" panose="020B0604020202020204" pitchFamily="34" charset="0"/>
              </a:rPr>
              <a:t>Source:  </a:t>
            </a:r>
            <a:r>
              <a:rPr lang="en-US" sz="1500" dirty="0" err="1" smtClean="0">
                <a:cs typeface="Arial" panose="020B0604020202020204" pitchFamily="34" charset="0"/>
              </a:rPr>
              <a:t>Micha</a:t>
            </a:r>
            <a:r>
              <a:rPr lang="en-US" sz="1500" dirty="0" smtClean="0">
                <a:cs typeface="Arial" panose="020B0604020202020204" pitchFamily="34" charset="0"/>
              </a:rPr>
              <a:t> et al. (</a:t>
            </a:r>
            <a:r>
              <a:rPr lang="en-US" sz="1500" dirty="0" err="1" smtClean="0">
                <a:cs typeface="Arial" panose="020B0604020202020204" pitchFamily="34" charset="0"/>
              </a:rPr>
              <a:t>unpub</a:t>
            </a:r>
            <a:r>
              <a:rPr lang="en-US" sz="1500" dirty="0" smtClean="0">
                <a:cs typeface="Arial" panose="020B0604020202020204" pitchFamily="34" charset="0"/>
              </a:rPr>
              <a:t>.) from 266 surveys in 113 countries, using method reported in </a:t>
            </a:r>
            <a:r>
              <a:rPr lang="en-US" sz="1500" i="1" dirty="0"/>
              <a:t>BMJ </a:t>
            </a:r>
            <a:r>
              <a:rPr lang="en-US" sz="1500" dirty="0" smtClean="0"/>
              <a:t>2014;348:g2272.</a:t>
            </a:r>
            <a:endParaRPr lang="en-US" sz="1500" dirty="0">
              <a:cs typeface="Arial" panose="020B0604020202020204" pitchFamily="34" charset="0"/>
            </a:endParaRPr>
          </a:p>
        </p:txBody>
      </p:sp>
      <p:sp>
        <p:nvSpPr>
          <p:cNvPr id="67" name="Text Box 3"/>
          <p:cNvSpPr txBox="1">
            <a:spLocks noChangeArrowheads="1"/>
          </p:cNvSpPr>
          <p:nvPr/>
        </p:nvSpPr>
        <p:spPr bwMode="auto">
          <a:xfrm>
            <a:off x="1944320" y="1052736"/>
            <a:ext cx="52553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US" sz="3600" b="1" dirty="0" smtClean="0">
                <a:solidFill>
                  <a:srgbClr val="002060"/>
                </a:solidFill>
              </a:rPr>
              <a:t>Diets are far from healthy</a:t>
            </a:r>
            <a:endParaRPr lang="en-US" sz="3600" b="1" dirty="0">
              <a:solidFill>
                <a:srgbClr val="002060"/>
              </a:solidFill>
            </a:endParaRPr>
          </a:p>
        </p:txBody>
      </p:sp>
      <p:sp>
        <p:nvSpPr>
          <p:cNvPr id="31" name="TextBox 30"/>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solidFill>
              </a:rPr>
              <a:t>context </a:t>
            </a:r>
            <a:r>
              <a:rPr lang="en-US" sz="2400" dirty="0" smtClean="0">
                <a:solidFill>
                  <a:schemeClr val="bg1">
                    <a:lumMod val="75000"/>
                  </a:schemeClr>
                </a:solidFill>
              </a:rPr>
              <a:t>| differences | changes ahead?</a:t>
            </a:r>
            <a:endParaRPr lang="en-US" sz="2400" dirty="0">
              <a:solidFill>
                <a:schemeClr val="bg1"/>
              </a:solidFill>
            </a:endParaRPr>
          </a:p>
        </p:txBody>
      </p:sp>
    </p:spTree>
    <p:extLst>
      <p:ext uri="{BB962C8B-B14F-4D97-AF65-F5344CB8AC3E}">
        <p14:creationId xmlns:p14="http://schemas.microsoft.com/office/powerpoint/2010/main" val="4119438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
          <p:cNvSpPr>
            <a:spLocks noChangeArrowheads="1"/>
          </p:cNvSpPr>
          <p:nvPr/>
        </p:nvSpPr>
        <p:spPr bwMode="auto">
          <a:xfrm>
            <a:off x="1451573" y="5575331"/>
            <a:ext cx="657681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801688" indent="-801688"/>
            <a:r>
              <a:rPr lang="en-US" sz="1400" dirty="0" smtClean="0"/>
              <a:t>Note:  Health </a:t>
            </a:r>
            <a:r>
              <a:rPr lang="en-US" sz="1400" dirty="0"/>
              <a:t>includes nutrition. Agriculture includes forestry and fisheries. </a:t>
            </a:r>
            <a:r>
              <a:rPr lang="en-US" sz="1400" dirty="0" smtClean="0"/>
              <a:t/>
            </a:r>
            <a:br>
              <a:rPr lang="en-US" sz="1400" dirty="0" smtClean="0"/>
            </a:br>
            <a:r>
              <a:rPr lang="en-US" sz="1400" dirty="0" smtClean="0"/>
              <a:t>Values </a:t>
            </a:r>
            <a:r>
              <a:rPr lang="en-US" sz="1400" dirty="0"/>
              <a:t>are billions of constant US dollars at 2012 prices (both axes</a:t>
            </a:r>
            <a:r>
              <a:rPr lang="en-US" sz="1400" dirty="0" smtClean="0"/>
              <a:t>).</a:t>
            </a:r>
          </a:p>
          <a:p>
            <a:pPr marL="801688" indent="-801688"/>
            <a:r>
              <a:rPr lang="en-US" sz="1400" dirty="0" smtClean="0"/>
              <a:t>Source</a:t>
            </a:r>
            <a:r>
              <a:rPr lang="en-US" sz="1400" dirty="0"/>
              <a:t>:  Calculated from OECD (</a:t>
            </a:r>
            <a:r>
              <a:rPr lang="en-US" sz="1400" dirty="0" smtClean="0"/>
              <a:t>2014), </a:t>
            </a:r>
            <a:r>
              <a:rPr lang="en-US" sz="1400" dirty="0"/>
              <a:t>Official Bilateral Commitments by Sector, </a:t>
            </a:r>
            <a:r>
              <a:rPr lang="en-US" sz="1400" dirty="0" smtClean="0"/>
              <a:t/>
            </a:r>
            <a:br>
              <a:rPr lang="en-US" sz="1400" dirty="0" smtClean="0"/>
            </a:br>
            <a:r>
              <a:rPr lang="en-US" sz="1400" dirty="0" smtClean="0"/>
              <a:t>downloaded 4 Oct. 2014 </a:t>
            </a:r>
            <a:r>
              <a:rPr lang="en-US" sz="1400" dirty="0"/>
              <a:t>(http://stats.oecd.org/qwids). </a:t>
            </a:r>
            <a:r>
              <a:rPr lang="en-US" sz="1400" dirty="0" smtClean="0"/>
              <a:t> </a:t>
            </a:r>
            <a:endParaRPr lang="en-US" sz="1400" dirty="0"/>
          </a:p>
        </p:txBody>
      </p:sp>
      <p:sp>
        <p:nvSpPr>
          <p:cNvPr id="4103" name="Rectangle 4"/>
          <p:cNvSpPr>
            <a:spLocks noChangeArrowheads="1"/>
          </p:cNvSpPr>
          <p:nvPr/>
        </p:nvSpPr>
        <p:spPr bwMode="auto">
          <a:xfrm>
            <a:off x="250046" y="1205363"/>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ODA commitments for health, agriculture and in total, </a:t>
            </a:r>
            <a:r>
              <a:rPr lang="en-US" sz="2400" dirty="0" smtClean="0"/>
              <a:t>1967-2012</a:t>
            </a:r>
            <a:endParaRPr lang="en-US" sz="2400" dirty="0"/>
          </a:p>
        </p:txBody>
      </p:sp>
      <p:graphicFrame>
        <p:nvGraphicFramePr>
          <p:cNvPr id="15" name="Chart 14"/>
          <p:cNvGraphicFramePr>
            <a:graphicFrameLocks/>
          </p:cNvGraphicFramePr>
          <p:nvPr>
            <p:extLst>
              <p:ext uri="{D42A27DB-BD31-4B8C-83A1-F6EECF244321}">
                <p14:modId xmlns:p14="http://schemas.microsoft.com/office/powerpoint/2010/main" val="1923866016"/>
              </p:ext>
            </p:extLst>
          </p:nvPr>
        </p:nvGraphicFramePr>
        <p:xfrm>
          <a:off x="-107950" y="1767704"/>
          <a:ext cx="4592563" cy="36004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2294813961"/>
              </p:ext>
            </p:extLst>
          </p:nvPr>
        </p:nvGraphicFramePr>
        <p:xfrm>
          <a:off x="4471469" y="1739031"/>
          <a:ext cx="4594020" cy="3600426"/>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Box 3"/>
          <p:cNvSpPr txBox="1">
            <a:spLocks noChangeArrowheads="1"/>
          </p:cNvSpPr>
          <p:nvPr/>
        </p:nvSpPr>
        <p:spPr bwMode="auto">
          <a:xfrm>
            <a:off x="408892" y="673752"/>
            <a:ext cx="79075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3600" b="1" dirty="0" smtClean="0">
                <a:solidFill>
                  <a:srgbClr val="002060"/>
                </a:solidFill>
              </a:rPr>
              <a:t>Aid priorities have cycled</a:t>
            </a:r>
            <a:endParaRPr lang="en-US" sz="3600" b="1" dirty="0">
              <a:solidFill>
                <a:srgbClr val="002060"/>
              </a:solidFill>
            </a:endParaRPr>
          </a:p>
        </p:txBody>
      </p:sp>
      <p:sp>
        <p:nvSpPr>
          <p:cNvPr id="14" name="TextBox 13"/>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solidFill>
              </a:rPr>
              <a:t>context </a:t>
            </a:r>
            <a:r>
              <a:rPr lang="en-US" sz="2400" dirty="0" smtClean="0">
                <a:solidFill>
                  <a:schemeClr val="bg1">
                    <a:lumMod val="75000"/>
                  </a:schemeClr>
                </a:solidFill>
              </a:rPr>
              <a:t>| differences | changes ahead?</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36"/>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p:cNvGraphicFramePr>
            <a:graphicFrameLocks noGrp="1"/>
          </p:cNvGraphicFramePr>
          <p:nvPr>
            <p:extLst>
              <p:ext uri="{D42A27DB-BD31-4B8C-83A1-F6EECF244321}">
                <p14:modId xmlns:p14="http://schemas.microsoft.com/office/powerpoint/2010/main" val="108962402"/>
              </p:ext>
            </p:extLst>
          </p:nvPr>
        </p:nvGraphicFramePr>
        <p:xfrm>
          <a:off x="158460" y="2181760"/>
          <a:ext cx="8444111" cy="3248340"/>
        </p:xfrm>
        <a:graphic>
          <a:graphicData uri="http://schemas.openxmlformats.org/drawingml/2006/table">
            <a:tbl>
              <a:tblPr firstRow="1" bandRow="1">
                <a:tableStyleId>{5C22544A-7EE6-4342-B048-85BDC9FD1C3A}</a:tableStyleId>
              </a:tblPr>
              <a:tblGrid>
                <a:gridCol w="3187527"/>
                <a:gridCol w="2952328"/>
                <a:gridCol w="2304256"/>
              </a:tblGrid>
              <a:tr h="432048">
                <a:tc>
                  <a:txBody>
                    <a:bodyPr/>
                    <a:lstStyle/>
                    <a:p>
                      <a:endParaRPr lang="en-US" sz="2000" b="1" dirty="0"/>
                    </a:p>
                  </a:txBody>
                  <a:tcPr marL="91444" marR="91444" marT="45726" marB="45726">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63550" marR="0" indent="-238125"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3">
                              <a:lumMod val="50000"/>
                            </a:schemeClr>
                          </a:solidFill>
                        </a:rPr>
                        <a:t>Agriculture</a:t>
                      </a:r>
                    </a:p>
                    <a:p>
                      <a:pPr marL="463550" marR="0" indent="-238125"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accent3">
                              <a:lumMod val="50000"/>
                            </a:schemeClr>
                          </a:solidFill>
                        </a:rPr>
                        <a:t>(food production)</a:t>
                      </a:r>
                    </a:p>
                  </a:txBody>
                  <a:tcPr marL="91444" marR="91444"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marR="0" indent="-173038"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C0504D"/>
                          </a:solidFill>
                          <a:effectLst/>
                          <a:uLnTx/>
                          <a:uFillTx/>
                          <a:latin typeface="+mn-lt"/>
                          <a:ea typeface="+mn-ea"/>
                          <a:cs typeface="+mn-cs"/>
                        </a:rPr>
                        <a:t>Nutrition</a:t>
                      </a:r>
                      <a:endParaRPr kumimoji="0" lang="en-US" sz="2400" b="1" i="0" u="none" strike="noStrike" kern="1200" cap="none" spc="0" normalizeH="0" baseline="0" noProof="0" dirty="0" smtClean="0">
                        <a:ln>
                          <a:noFill/>
                        </a:ln>
                        <a:solidFill>
                          <a:schemeClr val="accent2"/>
                        </a:solidFill>
                        <a:effectLst/>
                        <a:uLnTx/>
                        <a:uFillTx/>
                        <a:latin typeface="+mn-lt"/>
                        <a:ea typeface="+mn-ea"/>
                        <a:cs typeface="+mn-cs"/>
                      </a:endParaRPr>
                    </a:p>
                    <a:p>
                      <a:pPr marL="173038" marR="0" indent="-173038"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accent2"/>
                          </a:solidFill>
                          <a:effectLst/>
                          <a:uLnTx/>
                          <a:uFillTx/>
                          <a:latin typeface="+mn-lt"/>
                          <a:ea typeface="+mn-ea"/>
                          <a:cs typeface="+mn-cs"/>
                        </a:rPr>
                        <a:t>(food utilization)</a:t>
                      </a:r>
                    </a:p>
                  </a:txBody>
                  <a:tcPr marL="91444" marR="91444" marT="45726" marB="45726">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0080">
                <a:tc>
                  <a:txBody>
                    <a:bodyPr/>
                    <a:lstStyle/>
                    <a:p>
                      <a:endParaRPr lang="en-US" sz="2000" b="1" dirty="0"/>
                    </a:p>
                  </a:txBody>
                  <a:tcPr marL="91444" marR="91444" marT="45726" marB="4572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indent="-173038"/>
                      <a:endParaRPr lang="en-US" sz="1800" b="1" dirty="0">
                        <a:solidFill>
                          <a:srgbClr val="006600"/>
                        </a:solidFill>
                      </a:endParaRPr>
                    </a:p>
                  </a:txBody>
                  <a:tcPr marL="91444" marR="91444"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indent="-173038"/>
                      <a:endParaRPr lang="en-US" sz="1800" b="1" dirty="0" smtClean="0">
                        <a:solidFill>
                          <a:schemeClr val="accent2"/>
                        </a:solidFill>
                      </a:endParaRPr>
                    </a:p>
                  </a:txBody>
                  <a:tcPr marL="91444" marR="91444" marT="45726" marB="4572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29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p>
                  </a:txBody>
                  <a:tcPr marL="91444" marR="91444" marT="45726" marB="4572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indent="-173038"/>
                      <a:endParaRPr lang="en-US" sz="1800" b="1" dirty="0">
                        <a:solidFill>
                          <a:srgbClr val="006600"/>
                        </a:solidFill>
                      </a:endParaRPr>
                    </a:p>
                  </a:txBody>
                  <a:tcPr marL="91444" marR="91444"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indent="-173038"/>
                      <a:endParaRPr lang="en-US" sz="1800" b="1" dirty="0" smtClean="0">
                        <a:solidFill>
                          <a:schemeClr val="accent2"/>
                        </a:solidFill>
                      </a:endParaRPr>
                    </a:p>
                  </a:txBody>
                  <a:tcPr marL="91444" marR="91444" marT="45726" marB="4572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22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p>
                  </a:txBody>
                  <a:tcPr marL="91444" marR="91444" marT="45726" marB="45726">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indent="-173038"/>
                      <a:endParaRPr lang="en-US" sz="2000" b="0" dirty="0">
                        <a:solidFill>
                          <a:srgbClr val="006600"/>
                        </a:solidFill>
                      </a:endParaRPr>
                    </a:p>
                  </a:txBody>
                  <a:tcPr marL="91444" marR="91444" marT="45726" marB="4572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3038" marR="0" indent="-173038" algn="l"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accent2"/>
                        </a:solidFill>
                      </a:endParaRPr>
                    </a:p>
                  </a:txBody>
                  <a:tcPr marL="91444" marR="91444" marT="45726" marB="45726">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8" name="TextBox 27"/>
          <p:cNvSpPr txBox="1"/>
          <p:nvPr/>
        </p:nvSpPr>
        <p:spPr>
          <a:xfrm>
            <a:off x="6398583" y="2991400"/>
            <a:ext cx="2730698" cy="707886"/>
          </a:xfrm>
          <a:prstGeom prst="rect">
            <a:avLst/>
          </a:prstGeom>
          <a:noFill/>
        </p:spPr>
        <p:txBody>
          <a:bodyPr wrap="square">
            <a:spAutoFit/>
          </a:bodyPr>
          <a:lstStyle/>
          <a:p>
            <a:pPr marL="173038" indent="-173038" fontAlgn="auto">
              <a:spcBef>
                <a:spcPts val="0"/>
              </a:spcBef>
              <a:spcAft>
                <a:spcPts val="0"/>
              </a:spcAft>
              <a:defRPr/>
            </a:pPr>
            <a:r>
              <a:rPr lang="en-US" sz="2000" dirty="0" smtClean="0">
                <a:solidFill>
                  <a:schemeClr val="accent2"/>
                </a:solidFill>
                <a:latin typeface="+mj-lt"/>
                <a:cs typeface="+mn-cs"/>
              </a:rPr>
              <a:t>Diets, disease and</a:t>
            </a:r>
            <a:br>
              <a:rPr lang="en-US" sz="2000" dirty="0" smtClean="0">
                <a:solidFill>
                  <a:schemeClr val="accent2"/>
                </a:solidFill>
                <a:latin typeface="+mj-lt"/>
                <a:cs typeface="+mn-cs"/>
              </a:rPr>
            </a:br>
            <a:r>
              <a:rPr lang="en-US" sz="2000" dirty="0" smtClean="0">
                <a:solidFill>
                  <a:schemeClr val="accent2"/>
                </a:solidFill>
                <a:latin typeface="+mj-lt"/>
                <a:cs typeface="+mn-cs"/>
              </a:rPr>
              <a:t>ending malnutrition</a:t>
            </a:r>
            <a:endParaRPr lang="en-US" sz="2000" dirty="0">
              <a:solidFill>
                <a:schemeClr val="accent2"/>
              </a:solidFill>
              <a:latin typeface="+mj-lt"/>
              <a:cs typeface="+mn-cs"/>
            </a:endParaRPr>
          </a:p>
        </p:txBody>
      </p:sp>
      <p:sp>
        <p:nvSpPr>
          <p:cNvPr id="11" name="Title 1"/>
          <p:cNvSpPr txBox="1">
            <a:spLocks/>
          </p:cNvSpPr>
          <p:nvPr/>
        </p:nvSpPr>
        <p:spPr bwMode="auto">
          <a:xfrm>
            <a:off x="0" y="788063"/>
            <a:ext cx="9144000" cy="6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2060"/>
                </a:solidFill>
              </a:rPr>
              <a:t>The two sectors approach food from different angles</a:t>
            </a:r>
            <a:endParaRPr lang="en-US" sz="3200" dirty="0">
              <a:solidFill>
                <a:srgbClr val="002060"/>
              </a:solidFill>
            </a:endParaRPr>
          </a:p>
        </p:txBody>
      </p:sp>
      <p:sp>
        <p:nvSpPr>
          <p:cNvPr id="12" name="TextBox 11"/>
          <p:cNvSpPr txBox="1"/>
          <p:nvPr/>
        </p:nvSpPr>
        <p:spPr>
          <a:xfrm>
            <a:off x="3345471" y="2991400"/>
            <a:ext cx="2928367" cy="707886"/>
          </a:xfrm>
          <a:prstGeom prst="rect">
            <a:avLst/>
          </a:prstGeom>
          <a:noFill/>
        </p:spPr>
        <p:txBody>
          <a:bodyPr wrap="square">
            <a:spAutoFit/>
          </a:bodyPr>
          <a:lstStyle/>
          <a:p>
            <a:pPr marL="173038" indent="-173038" fontAlgn="auto">
              <a:spcBef>
                <a:spcPts val="0"/>
              </a:spcBef>
              <a:spcAft>
                <a:spcPts val="0"/>
              </a:spcAft>
              <a:defRPr/>
            </a:pPr>
            <a:r>
              <a:rPr lang="en-US" sz="2000" dirty="0" smtClean="0">
                <a:solidFill>
                  <a:srgbClr val="006600"/>
                </a:solidFill>
                <a:latin typeface="+mj-lt"/>
                <a:cs typeface="+mn-cs"/>
              </a:rPr>
              <a:t>Productivity, income and ending poverty</a:t>
            </a:r>
            <a:endParaRPr lang="en-US" sz="2000" dirty="0">
              <a:solidFill>
                <a:srgbClr val="006600"/>
              </a:solidFill>
              <a:latin typeface="+mj-lt"/>
              <a:cs typeface="+mn-cs"/>
            </a:endParaRPr>
          </a:p>
        </p:txBody>
      </p:sp>
      <p:sp>
        <p:nvSpPr>
          <p:cNvPr id="13" name="TextBox 12"/>
          <p:cNvSpPr txBox="1"/>
          <p:nvPr/>
        </p:nvSpPr>
        <p:spPr>
          <a:xfrm>
            <a:off x="3372478" y="4699365"/>
            <a:ext cx="2682397" cy="707886"/>
          </a:xfrm>
          <a:prstGeom prst="rect">
            <a:avLst/>
          </a:prstGeom>
          <a:noFill/>
        </p:spPr>
        <p:txBody>
          <a:bodyPr wrap="square">
            <a:spAutoFit/>
          </a:bodyPr>
          <a:lstStyle/>
          <a:p>
            <a:pPr marL="173038" indent="-173038" fontAlgn="auto">
              <a:spcBef>
                <a:spcPts val="0"/>
              </a:spcBef>
              <a:spcAft>
                <a:spcPts val="0"/>
              </a:spcAft>
              <a:defRPr/>
            </a:pPr>
            <a:r>
              <a:rPr lang="en-US" sz="2000" dirty="0" smtClean="0">
                <a:solidFill>
                  <a:srgbClr val="006600"/>
                </a:solidFill>
                <a:latin typeface="+mj-lt"/>
                <a:cs typeface="+mn-cs"/>
              </a:rPr>
              <a:t>Public investment for specific locations</a:t>
            </a:r>
            <a:endParaRPr lang="en-US" sz="2000" dirty="0">
              <a:solidFill>
                <a:srgbClr val="006600"/>
              </a:solidFill>
              <a:latin typeface="+mj-lt"/>
              <a:cs typeface="+mn-cs"/>
            </a:endParaRPr>
          </a:p>
        </p:txBody>
      </p:sp>
      <p:sp>
        <p:nvSpPr>
          <p:cNvPr id="14" name="TextBox 13"/>
          <p:cNvSpPr txBox="1"/>
          <p:nvPr/>
        </p:nvSpPr>
        <p:spPr>
          <a:xfrm>
            <a:off x="6421798" y="4691793"/>
            <a:ext cx="2520280" cy="707886"/>
          </a:xfrm>
          <a:prstGeom prst="rect">
            <a:avLst/>
          </a:prstGeom>
          <a:noFill/>
        </p:spPr>
        <p:txBody>
          <a:bodyPr wrap="square">
            <a:spAutoFit/>
          </a:bodyPr>
          <a:lstStyle/>
          <a:p>
            <a:pPr marL="173038" indent="-173038" fontAlgn="auto">
              <a:spcBef>
                <a:spcPts val="0"/>
              </a:spcBef>
              <a:spcAft>
                <a:spcPts val="0"/>
              </a:spcAft>
              <a:defRPr/>
            </a:pPr>
            <a:r>
              <a:rPr lang="en-US" sz="2000" dirty="0" smtClean="0">
                <a:solidFill>
                  <a:schemeClr val="accent2"/>
                </a:solidFill>
                <a:latin typeface="+mj-lt"/>
                <a:cs typeface="+mn-cs"/>
              </a:rPr>
              <a:t>Service delivery to specific beneficiaries</a:t>
            </a:r>
            <a:endParaRPr lang="en-US" sz="2000" dirty="0">
              <a:solidFill>
                <a:schemeClr val="accent2"/>
              </a:solidFill>
              <a:latin typeface="+mj-lt"/>
              <a:cs typeface="+mn-cs"/>
            </a:endParaRPr>
          </a:p>
        </p:txBody>
      </p:sp>
      <p:sp>
        <p:nvSpPr>
          <p:cNvPr id="15" name="TextBox 14"/>
          <p:cNvSpPr txBox="1"/>
          <p:nvPr/>
        </p:nvSpPr>
        <p:spPr>
          <a:xfrm>
            <a:off x="3326142" y="3698444"/>
            <a:ext cx="2962271" cy="1015663"/>
          </a:xfrm>
          <a:prstGeom prst="rect">
            <a:avLst/>
          </a:prstGeom>
          <a:noFill/>
        </p:spPr>
        <p:txBody>
          <a:bodyPr wrap="square">
            <a:spAutoFit/>
          </a:bodyPr>
          <a:lstStyle/>
          <a:p>
            <a:pPr marL="173038" indent="-173038">
              <a:spcBef>
                <a:spcPts val="0"/>
              </a:spcBef>
              <a:spcAft>
                <a:spcPts val="0"/>
              </a:spcAft>
            </a:pPr>
            <a:r>
              <a:rPr lang="en-US" sz="2000" dirty="0">
                <a:solidFill>
                  <a:srgbClr val="006600"/>
                </a:solidFill>
                <a:latin typeface="+mj-lt"/>
              </a:rPr>
              <a:t>RCTs on stations &amp; farms, then economics of </a:t>
            </a:r>
            <a:r>
              <a:rPr lang="en-US" sz="2000" dirty="0" smtClean="0">
                <a:solidFill>
                  <a:srgbClr val="006600"/>
                </a:solidFill>
                <a:latin typeface="+mj-lt"/>
              </a:rPr>
              <a:t>adoption </a:t>
            </a:r>
            <a:r>
              <a:rPr lang="en-US" sz="2000" dirty="0">
                <a:solidFill>
                  <a:srgbClr val="006600"/>
                </a:solidFill>
                <a:latin typeface="+mj-lt"/>
              </a:rPr>
              <a:t>and impact</a:t>
            </a:r>
          </a:p>
        </p:txBody>
      </p:sp>
      <p:sp>
        <p:nvSpPr>
          <p:cNvPr id="16" name="TextBox 15"/>
          <p:cNvSpPr txBox="1"/>
          <p:nvPr/>
        </p:nvSpPr>
        <p:spPr>
          <a:xfrm>
            <a:off x="6398582" y="3706551"/>
            <a:ext cx="2726799" cy="1015663"/>
          </a:xfrm>
          <a:prstGeom prst="rect">
            <a:avLst/>
          </a:prstGeom>
          <a:noFill/>
        </p:spPr>
        <p:txBody>
          <a:bodyPr wrap="square">
            <a:spAutoFit/>
          </a:bodyPr>
          <a:lstStyle/>
          <a:p>
            <a:pPr marL="173038" indent="-173038" fontAlgn="auto">
              <a:spcBef>
                <a:spcPts val="0"/>
              </a:spcBef>
              <a:spcAft>
                <a:spcPts val="0"/>
              </a:spcAft>
              <a:defRPr/>
            </a:pPr>
            <a:r>
              <a:rPr lang="en-US" sz="2000" dirty="0">
                <a:solidFill>
                  <a:schemeClr val="accent2"/>
                </a:solidFill>
                <a:latin typeface="+mj-lt"/>
                <a:cs typeface="+mn-cs"/>
              </a:rPr>
              <a:t>RCTs </a:t>
            </a:r>
            <a:r>
              <a:rPr lang="en-US" sz="2000" dirty="0" smtClean="0">
                <a:solidFill>
                  <a:schemeClr val="accent2"/>
                </a:solidFill>
                <a:latin typeface="+mj-lt"/>
                <a:cs typeface="+mn-cs"/>
              </a:rPr>
              <a:t>in communities, then epidemiology of prevalence and status</a:t>
            </a:r>
            <a:endParaRPr lang="en-US" sz="2000" dirty="0">
              <a:solidFill>
                <a:schemeClr val="accent2"/>
              </a:solidFill>
              <a:latin typeface="+mj-lt"/>
              <a:cs typeface="+mn-cs"/>
            </a:endParaRPr>
          </a:p>
        </p:txBody>
      </p:sp>
      <p:sp>
        <p:nvSpPr>
          <p:cNvPr id="18" name="TextBox 17"/>
          <p:cNvSpPr txBox="1"/>
          <p:nvPr/>
        </p:nvSpPr>
        <p:spPr>
          <a:xfrm rot="20942765">
            <a:off x="3864349" y="5377495"/>
            <a:ext cx="1412905" cy="535531"/>
          </a:xfrm>
          <a:prstGeom prst="rect">
            <a:avLst/>
          </a:prstGeom>
          <a:noFill/>
        </p:spPr>
        <p:txBody>
          <a:bodyPr wrap="square">
            <a:spAutoFit/>
          </a:bodyPr>
          <a:lstStyle/>
          <a:p>
            <a:pPr marL="173038" indent="-173038" fontAlgn="auto">
              <a:lnSpc>
                <a:spcPct val="90000"/>
              </a:lnSpc>
              <a:spcBef>
                <a:spcPts val="0"/>
              </a:spcBef>
              <a:spcAft>
                <a:spcPts val="0"/>
              </a:spcAft>
              <a:defRPr/>
            </a:pPr>
            <a:r>
              <a:rPr lang="en-US" sz="3200" i="1" dirty="0" smtClean="0">
                <a:solidFill>
                  <a:srgbClr val="006600"/>
                </a:solidFill>
                <a:latin typeface="+mj-lt"/>
                <a:cs typeface="+mn-cs"/>
              </a:rPr>
              <a:t>Places</a:t>
            </a:r>
            <a:endParaRPr lang="en-US" sz="3200" i="1" dirty="0">
              <a:solidFill>
                <a:srgbClr val="006600"/>
              </a:solidFill>
              <a:latin typeface="+mj-lt"/>
              <a:cs typeface="+mn-cs"/>
            </a:endParaRPr>
          </a:p>
        </p:txBody>
      </p:sp>
      <p:sp>
        <p:nvSpPr>
          <p:cNvPr id="20" name="TextBox 19"/>
          <p:cNvSpPr txBox="1"/>
          <p:nvPr/>
        </p:nvSpPr>
        <p:spPr>
          <a:xfrm rot="20873965">
            <a:off x="6735791" y="5382679"/>
            <a:ext cx="1449762" cy="535531"/>
          </a:xfrm>
          <a:prstGeom prst="rect">
            <a:avLst/>
          </a:prstGeom>
          <a:noFill/>
        </p:spPr>
        <p:txBody>
          <a:bodyPr wrap="square">
            <a:spAutoFit/>
          </a:bodyPr>
          <a:lstStyle/>
          <a:p>
            <a:pPr marL="173038" indent="-173038" fontAlgn="auto">
              <a:lnSpc>
                <a:spcPct val="90000"/>
              </a:lnSpc>
              <a:spcBef>
                <a:spcPts val="0"/>
              </a:spcBef>
              <a:spcAft>
                <a:spcPts val="0"/>
              </a:spcAft>
              <a:defRPr/>
            </a:pPr>
            <a:r>
              <a:rPr lang="en-US" sz="3200" i="1" dirty="0" smtClean="0">
                <a:solidFill>
                  <a:schemeClr val="accent2"/>
                </a:solidFill>
                <a:latin typeface="+mj-lt"/>
                <a:cs typeface="+mn-cs"/>
              </a:rPr>
              <a:t>People</a:t>
            </a:r>
            <a:endParaRPr lang="en-US" sz="3200" i="1" dirty="0">
              <a:solidFill>
                <a:schemeClr val="accent2"/>
              </a:solidFill>
              <a:latin typeface="+mj-lt"/>
              <a:cs typeface="+mn-cs"/>
            </a:endParaRPr>
          </a:p>
        </p:txBody>
      </p:sp>
      <p:sp>
        <p:nvSpPr>
          <p:cNvPr id="21" name="TextBox 20"/>
          <p:cNvSpPr txBox="1"/>
          <p:nvPr/>
        </p:nvSpPr>
        <p:spPr>
          <a:xfrm>
            <a:off x="1316921" y="5469110"/>
            <a:ext cx="2304256" cy="535531"/>
          </a:xfrm>
          <a:prstGeom prst="rect">
            <a:avLst/>
          </a:prstGeom>
          <a:noFill/>
        </p:spPr>
        <p:txBody>
          <a:bodyPr wrap="square">
            <a:spAutoFit/>
          </a:bodyPr>
          <a:lstStyle/>
          <a:p>
            <a:pPr marL="173038" indent="-173038" fontAlgn="auto">
              <a:lnSpc>
                <a:spcPct val="90000"/>
              </a:lnSpc>
              <a:spcBef>
                <a:spcPts val="0"/>
              </a:spcBef>
              <a:spcAft>
                <a:spcPts val="0"/>
              </a:spcAft>
              <a:defRPr/>
            </a:pPr>
            <a:r>
              <a:rPr lang="en-US" sz="3200" i="1" dirty="0" smtClean="0">
                <a:latin typeface="+mj-lt"/>
                <a:cs typeface="+mn-cs"/>
              </a:rPr>
              <a:t>Main focus:</a:t>
            </a:r>
            <a:endParaRPr lang="en-US" sz="3200" i="1" dirty="0">
              <a:latin typeface="+mj-lt"/>
              <a:cs typeface="+mn-cs"/>
            </a:endParaRPr>
          </a:p>
        </p:txBody>
      </p:sp>
      <p:sp>
        <p:nvSpPr>
          <p:cNvPr id="22" name="TextBox 21"/>
          <p:cNvSpPr txBox="1"/>
          <p:nvPr/>
        </p:nvSpPr>
        <p:spPr>
          <a:xfrm>
            <a:off x="132733" y="2989911"/>
            <a:ext cx="3068664" cy="707886"/>
          </a:xfrm>
          <a:prstGeom prst="rect">
            <a:avLst/>
          </a:prstGeom>
          <a:noFill/>
        </p:spPr>
        <p:txBody>
          <a:bodyPr wrap="square">
            <a:spAutoFit/>
          </a:bodyPr>
          <a:lstStyle/>
          <a:p>
            <a:pPr algn="r"/>
            <a:r>
              <a:rPr lang="en-US" sz="2000" dirty="0">
                <a:solidFill>
                  <a:srgbClr val="002060"/>
                </a:solidFill>
              </a:rPr>
              <a:t>Typical intermediate results and primary outcomes</a:t>
            </a:r>
            <a:endParaRPr lang="en-US" sz="2000" b="1" dirty="0">
              <a:solidFill>
                <a:srgbClr val="002060"/>
              </a:solidFill>
            </a:endParaRPr>
          </a:p>
        </p:txBody>
      </p:sp>
      <p:sp>
        <p:nvSpPr>
          <p:cNvPr id="23" name="TextBox 22"/>
          <p:cNvSpPr txBox="1"/>
          <p:nvPr/>
        </p:nvSpPr>
        <p:spPr>
          <a:xfrm>
            <a:off x="456297" y="4722214"/>
            <a:ext cx="2682397" cy="707886"/>
          </a:xfrm>
          <a:prstGeom prst="rect">
            <a:avLst/>
          </a:prstGeom>
          <a:noFill/>
        </p:spPr>
        <p:txBody>
          <a:bodyPr wrap="square">
            <a:spAutoFit/>
          </a:bodyPr>
          <a:lstStyle/>
          <a:p>
            <a:pPr algn="r" fontAlgn="auto">
              <a:spcBef>
                <a:spcPts val="0"/>
              </a:spcBef>
              <a:spcAft>
                <a:spcPts val="0"/>
              </a:spcAft>
              <a:defRPr/>
            </a:pPr>
            <a:r>
              <a:rPr lang="en-US" sz="2000" dirty="0">
                <a:solidFill>
                  <a:srgbClr val="002060"/>
                </a:solidFill>
              </a:rPr>
              <a:t>Typical targeting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of interventions</a:t>
            </a:r>
            <a:endParaRPr lang="en-US" sz="2000" dirty="0">
              <a:solidFill>
                <a:srgbClr val="002060"/>
              </a:solidFill>
            </a:endParaRPr>
          </a:p>
        </p:txBody>
      </p:sp>
      <p:sp>
        <p:nvSpPr>
          <p:cNvPr id="24" name="TextBox 23"/>
          <p:cNvSpPr txBox="1"/>
          <p:nvPr/>
        </p:nvSpPr>
        <p:spPr>
          <a:xfrm>
            <a:off x="221684" y="3789019"/>
            <a:ext cx="2962271" cy="707886"/>
          </a:xfrm>
          <a:prstGeom prst="rect">
            <a:avLst/>
          </a:prstGeom>
          <a:noFill/>
        </p:spPr>
        <p:txBody>
          <a:bodyPr wrap="square">
            <a:spAutoFit/>
          </a:bodyPr>
          <a:lstStyle/>
          <a:p>
            <a:pPr algn="r" fontAlgn="auto">
              <a:spcBef>
                <a:spcPts val="0"/>
              </a:spcBef>
              <a:spcAft>
                <a:spcPts val="0"/>
              </a:spcAft>
              <a:defRPr/>
            </a:pPr>
            <a:r>
              <a:rPr lang="en-US" sz="2000" dirty="0">
                <a:solidFill>
                  <a:srgbClr val="002060"/>
                </a:solidFill>
              </a:rPr>
              <a:t>Typical assessment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and </a:t>
            </a:r>
            <a:r>
              <a:rPr lang="en-US" sz="2000" dirty="0">
                <a:solidFill>
                  <a:srgbClr val="002060"/>
                </a:solidFill>
              </a:rPr>
              <a:t>evaluation methods</a:t>
            </a:r>
          </a:p>
        </p:txBody>
      </p:sp>
      <p:sp>
        <p:nvSpPr>
          <p:cNvPr id="25" name="Title 1"/>
          <p:cNvSpPr txBox="1">
            <a:spLocks/>
          </p:cNvSpPr>
          <p:nvPr/>
        </p:nvSpPr>
        <p:spPr bwMode="auto">
          <a:xfrm>
            <a:off x="147452" y="1776680"/>
            <a:ext cx="8856984" cy="34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b="1" dirty="0" smtClean="0"/>
              <a:t>Some stylized differences between agriculture and nutrition</a:t>
            </a:r>
            <a:endParaRPr lang="en-US" sz="2400" b="1" dirty="0"/>
          </a:p>
        </p:txBody>
      </p:sp>
      <p:sp>
        <p:nvSpPr>
          <p:cNvPr id="26" name="Title 1"/>
          <p:cNvSpPr txBox="1">
            <a:spLocks/>
          </p:cNvSpPr>
          <p:nvPr/>
        </p:nvSpPr>
        <p:spPr bwMode="auto">
          <a:xfrm>
            <a:off x="2123728" y="6055653"/>
            <a:ext cx="6818350"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US" sz="2400" dirty="0" smtClean="0"/>
              <a:t>…but don’t forget the many similarities, </a:t>
            </a:r>
            <a:br>
              <a:rPr lang="en-US" sz="2400" dirty="0" smtClean="0"/>
            </a:br>
            <a:r>
              <a:rPr lang="en-US" sz="2400" dirty="0" smtClean="0"/>
              <a:t>and variation within the sectors!</a:t>
            </a:r>
            <a:endParaRPr lang="en-US" sz="2400" dirty="0"/>
          </a:p>
        </p:txBody>
      </p:sp>
      <p:sp>
        <p:nvSpPr>
          <p:cNvPr id="27" name="TextBox 26"/>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lumMod val="75000"/>
                  </a:schemeClr>
                </a:solidFill>
              </a:rPr>
              <a:t>context</a:t>
            </a:r>
            <a:r>
              <a:rPr lang="en-US" sz="2400" dirty="0" smtClean="0">
                <a:solidFill>
                  <a:schemeClr val="bg1"/>
                </a:solidFill>
              </a:rPr>
              <a:t> </a:t>
            </a:r>
            <a:r>
              <a:rPr lang="en-US" sz="2400" dirty="0" smtClean="0">
                <a:solidFill>
                  <a:schemeClr val="bg1">
                    <a:lumMod val="75000"/>
                  </a:schemeClr>
                </a:solidFill>
              </a:rPr>
              <a:t>| </a:t>
            </a:r>
            <a:r>
              <a:rPr lang="en-US" sz="2400" dirty="0" smtClean="0">
                <a:solidFill>
                  <a:schemeClr val="bg1"/>
                </a:solidFill>
              </a:rPr>
              <a:t>differences</a:t>
            </a:r>
            <a:r>
              <a:rPr lang="en-US" sz="2400" dirty="0" smtClean="0">
                <a:solidFill>
                  <a:schemeClr val="bg1">
                    <a:lumMod val="75000"/>
                  </a:schemeClr>
                </a:solidFill>
              </a:rPr>
              <a:t> | changes ahead?</a:t>
            </a:r>
            <a:endParaRPr lang="en-US" sz="2400" dirty="0">
              <a:solidFill>
                <a:schemeClr val="bg1"/>
              </a:solidFill>
            </a:endParaRPr>
          </a:p>
        </p:txBody>
      </p:sp>
    </p:spTree>
    <p:extLst>
      <p:ext uri="{BB962C8B-B14F-4D97-AF65-F5344CB8AC3E}">
        <p14:creationId xmlns:p14="http://schemas.microsoft.com/office/powerpoint/2010/main" val="140031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2" grpId="0"/>
      <p:bldP spid="13" grpId="0"/>
      <p:bldP spid="14" grpId="0"/>
      <p:bldP spid="15" grpId="0"/>
      <p:bldP spid="16" grpId="0"/>
      <p:bldP spid="18" grpId="0"/>
      <p:bldP spid="20" grpId="0"/>
      <p:bldP spid="21" grpId="0"/>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owchart: Multidocument 11"/>
          <p:cNvSpPr/>
          <p:nvPr/>
        </p:nvSpPr>
        <p:spPr>
          <a:xfrm>
            <a:off x="460748" y="1627188"/>
            <a:ext cx="4600575" cy="865187"/>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lowchart: Multidocument 13"/>
          <p:cNvSpPr/>
          <p:nvPr/>
        </p:nvSpPr>
        <p:spPr>
          <a:xfrm flipH="1">
            <a:off x="5077198" y="1627188"/>
            <a:ext cx="3808412" cy="865187"/>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TextBox 15"/>
          <p:cNvSpPr txBox="1">
            <a:spLocks noChangeArrowheads="1"/>
          </p:cNvSpPr>
          <p:nvPr/>
        </p:nvSpPr>
        <p:spPr bwMode="auto">
          <a:xfrm>
            <a:off x="749673" y="1844675"/>
            <a:ext cx="80819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b="1"/>
              <a:t>Public domain knowledge, common property resources and other social structures</a:t>
            </a:r>
          </a:p>
        </p:txBody>
      </p:sp>
      <p:sp>
        <p:nvSpPr>
          <p:cNvPr id="17" name="Flowchart: Magnetic Disk 16"/>
          <p:cNvSpPr/>
          <p:nvPr/>
        </p:nvSpPr>
        <p:spPr>
          <a:xfrm>
            <a:off x="1684710" y="3068638"/>
            <a:ext cx="936625" cy="647700"/>
          </a:xfrm>
          <a:prstGeom prst="flowChartMagneticDisk">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TextBox 22"/>
          <p:cNvSpPr txBox="1">
            <a:spLocks noChangeArrowheads="1"/>
          </p:cNvSpPr>
          <p:nvPr/>
        </p:nvSpPr>
        <p:spPr bwMode="auto">
          <a:xfrm>
            <a:off x="1083047" y="2578790"/>
            <a:ext cx="213995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rgbClr val="006600"/>
                </a:solidFill>
                <a:latin typeface="Arial Narrow" pitchFamily="34" charset="0"/>
              </a:rPr>
              <a:t>Funders, farm input and service providers</a:t>
            </a:r>
            <a:endParaRPr lang="en-US" dirty="0">
              <a:solidFill>
                <a:srgbClr val="006600"/>
              </a:solidFill>
              <a:latin typeface="Arial Narrow" pitchFamily="34" charset="0"/>
            </a:endParaRPr>
          </a:p>
        </p:txBody>
      </p:sp>
      <p:cxnSp>
        <p:nvCxnSpPr>
          <p:cNvPr id="10" name="Straight Connector 9"/>
          <p:cNvCxnSpPr/>
          <p:nvPr/>
        </p:nvCxnSpPr>
        <p:spPr>
          <a:xfrm flipH="1">
            <a:off x="3125168" y="2349500"/>
            <a:ext cx="2448917" cy="431428"/>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7010" y="2492375"/>
            <a:ext cx="215950" cy="216694"/>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181473" y="3716338"/>
            <a:ext cx="528637" cy="28892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44" name="Flowchart: Multidocument 43"/>
          <p:cNvSpPr/>
          <p:nvPr/>
        </p:nvSpPr>
        <p:spPr>
          <a:xfrm>
            <a:off x="370260" y="4052888"/>
            <a:ext cx="4889500" cy="612775"/>
          </a:xfrm>
          <a:prstGeom prst="flowChartMultidocumen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49673" y="4192588"/>
            <a:ext cx="248285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solidFill>
                  <a:srgbClr val="006600"/>
                </a:solidFill>
                <a:latin typeface="Arial Narrow" pitchFamily="34" charset="0"/>
              </a:rPr>
              <a:t>Many diverse farmers</a:t>
            </a:r>
          </a:p>
        </p:txBody>
      </p:sp>
      <p:cxnSp>
        <p:nvCxnSpPr>
          <p:cNvPr id="49" name="Straight Connector 48"/>
          <p:cNvCxnSpPr/>
          <p:nvPr/>
        </p:nvCxnSpPr>
        <p:spPr>
          <a:xfrm flipH="1" flipV="1">
            <a:off x="2580060" y="3716338"/>
            <a:ext cx="1768475" cy="28892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56" name="Flowchart: Magnetic Disk 55"/>
          <p:cNvSpPr/>
          <p:nvPr/>
        </p:nvSpPr>
        <p:spPr>
          <a:xfrm>
            <a:off x="2538785" y="5335588"/>
            <a:ext cx="1809750" cy="647700"/>
          </a:xfrm>
          <a:prstGeom prst="flowChartMagneticDisk">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8" name="Straight Connector 57"/>
          <p:cNvCxnSpPr/>
          <p:nvPr/>
        </p:nvCxnSpPr>
        <p:spPr>
          <a:xfrm flipV="1">
            <a:off x="3989760" y="4672014"/>
            <a:ext cx="576263" cy="740881"/>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a:spLocks noChangeArrowheads="1"/>
          </p:cNvSpPr>
          <p:nvPr/>
        </p:nvSpPr>
        <p:spPr bwMode="auto">
          <a:xfrm>
            <a:off x="2663403" y="4825091"/>
            <a:ext cx="152003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rgbClr val="006600"/>
                </a:solidFill>
                <a:latin typeface="Arial Narrow" pitchFamily="34" charset="0"/>
              </a:rPr>
              <a:t>Food provision and sale</a:t>
            </a:r>
            <a:endParaRPr lang="en-US" dirty="0">
              <a:solidFill>
                <a:srgbClr val="006600"/>
              </a:solidFill>
              <a:latin typeface="Arial Narrow" pitchFamily="34" charset="0"/>
            </a:endParaRPr>
          </a:p>
        </p:txBody>
      </p:sp>
      <p:cxnSp>
        <p:nvCxnSpPr>
          <p:cNvPr id="57" name="Straight Connector 56"/>
          <p:cNvCxnSpPr/>
          <p:nvPr/>
        </p:nvCxnSpPr>
        <p:spPr>
          <a:xfrm>
            <a:off x="749673" y="4714875"/>
            <a:ext cx="1871662" cy="620713"/>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sp>
        <p:nvSpPr>
          <p:cNvPr id="69" name="Flowchart: Multidocument 68"/>
          <p:cNvSpPr/>
          <p:nvPr/>
        </p:nvSpPr>
        <p:spPr>
          <a:xfrm flipV="1">
            <a:off x="1389435" y="6092825"/>
            <a:ext cx="3870325" cy="760413"/>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Flowchart: Multidocument 70"/>
          <p:cNvSpPr/>
          <p:nvPr/>
        </p:nvSpPr>
        <p:spPr>
          <a:xfrm flipH="1" flipV="1">
            <a:off x="5259760" y="6097588"/>
            <a:ext cx="3151188" cy="76041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TextBox 69"/>
          <p:cNvSpPr txBox="1">
            <a:spLocks noChangeArrowheads="1"/>
          </p:cNvSpPr>
          <p:nvPr/>
        </p:nvSpPr>
        <p:spPr bwMode="auto">
          <a:xfrm>
            <a:off x="1991098" y="6343650"/>
            <a:ext cx="593725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b="1" dirty="0">
                <a:latin typeface="Arial Narrow" pitchFamily="34" charset="0"/>
              </a:rPr>
              <a:t>Many diverse food consumers and </a:t>
            </a:r>
            <a:r>
              <a:rPr lang="en-US" b="1" dirty="0" smtClean="0">
                <a:latin typeface="Arial Narrow" pitchFamily="34" charset="0"/>
              </a:rPr>
              <a:t>service beneficiaries</a:t>
            </a:r>
            <a:endParaRPr lang="en-US" b="1" dirty="0">
              <a:latin typeface="Arial Narrow" pitchFamily="34" charset="0"/>
            </a:endParaRPr>
          </a:p>
        </p:txBody>
      </p:sp>
      <p:cxnSp>
        <p:nvCxnSpPr>
          <p:cNvPr id="73" name="Straight Connector 72"/>
          <p:cNvCxnSpPr/>
          <p:nvPr/>
        </p:nvCxnSpPr>
        <p:spPr>
          <a:xfrm flipV="1">
            <a:off x="1829173" y="5965825"/>
            <a:ext cx="792162" cy="12700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4183435" y="5965825"/>
            <a:ext cx="1408113" cy="288925"/>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708898" y="5930900"/>
            <a:ext cx="1368425" cy="3238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7655298" y="5918200"/>
            <a:ext cx="582612" cy="1746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8" name="Flowchart: Magnetic Disk 87"/>
          <p:cNvSpPr/>
          <p:nvPr/>
        </p:nvSpPr>
        <p:spPr>
          <a:xfrm>
            <a:off x="5929685" y="5283200"/>
            <a:ext cx="1811338" cy="647700"/>
          </a:xfrm>
          <a:prstGeom prst="flowChartMagneticDisk">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Title 1"/>
          <p:cNvSpPr txBox="1">
            <a:spLocks/>
          </p:cNvSpPr>
          <p:nvPr/>
        </p:nvSpPr>
        <p:spPr bwMode="auto">
          <a:xfrm>
            <a:off x="80802" y="799080"/>
            <a:ext cx="8856984" cy="69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solidFill>
                  <a:srgbClr val="002060"/>
                </a:solidFill>
              </a:rPr>
              <a:t>The two sectors have different market structures</a:t>
            </a:r>
            <a:endParaRPr lang="en-US" sz="3200" dirty="0">
              <a:solidFill>
                <a:srgbClr val="002060"/>
              </a:solidFill>
            </a:endParaRPr>
          </a:p>
        </p:txBody>
      </p:sp>
      <p:cxnSp>
        <p:nvCxnSpPr>
          <p:cNvPr id="61" name="Straight Connector 60"/>
          <p:cNvCxnSpPr/>
          <p:nvPr/>
        </p:nvCxnSpPr>
        <p:spPr>
          <a:xfrm flipV="1">
            <a:off x="6401433" y="3729038"/>
            <a:ext cx="179921" cy="10375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Flowchart: Magnetic Disk 61"/>
          <p:cNvSpPr/>
          <p:nvPr/>
        </p:nvSpPr>
        <p:spPr>
          <a:xfrm>
            <a:off x="6411501" y="3081338"/>
            <a:ext cx="935038" cy="647700"/>
          </a:xfrm>
          <a:prstGeom prst="flowChartMagneticDisk">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4" name="Straight Connector 63"/>
          <p:cNvCxnSpPr/>
          <p:nvPr/>
        </p:nvCxnSpPr>
        <p:spPr>
          <a:xfrm flipH="1" flipV="1">
            <a:off x="7157616" y="3729038"/>
            <a:ext cx="188923" cy="10375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8323673" y="2492375"/>
            <a:ext cx="418119" cy="22879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503191" y="2379062"/>
            <a:ext cx="2011181" cy="3641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p:cNvSpPr txBox="1">
            <a:spLocks noChangeArrowheads="1"/>
          </p:cNvSpPr>
          <p:nvPr/>
        </p:nvSpPr>
        <p:spPr bwMode="auto">
          <a:xfrm>
            <a:off x="5445746" y="2592266"/>
            <a:ext cx="2895280" cy="646331"/>
          </a:xfrm>
          <a:prstGeom prst="rect">
            <a:avLst/>
          </a:prstGeom>
          <a:solidFill>
            <a:schemeClr val="bg1"/>
          </a:solidFill>
          <a:ln>
            <a:noFill/>
          </a:ln>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chemeClr val="accent2"/>
                </a:solidFill>
                <a:latin typeface="Arial Narrow" pitchFamily="34" charset="0"/>
              </a:rPr>
              <a:t>Funders, nutritional product and </a:t>
            </a:r>
            <a:br>
              <a:rPr lang="en-US" dirty="0" smtClean="0">
                <a:solidFill>
                  <a:schemeClr val="accent2"/>
                </a:solidFill>
                <a:latin typeface="Arial Narrow" pitchFamily="34" charset="0"/>
              </a:rPr>
            </a:br>
            <a:r>
              <a:rPr lang="en-US" dirty="0" smtClean="0">
                <a:solidFill>
                  <a:schemeClr val="accent2"/>
                </a:solidFill>
                <a:latin typeface="Arial Narrow" pitchFamily="34" charset="0"/>
              </a:rPr>
              <a:t>health service providers</a:t>
            </a:r>
            <a:endParaRPr lang="en-US" dirty="0">
              <a:solidFill>
                <a:schemeClr val="accent2"/>
              </a:solidFill>
              <a:latin typeface="Arial Narrow" pitchFamily="34" charset="0"/>
            </a:endParaRPr>
          </a:p>
        </p:txBody>
      </p:sp>
      <p:sp>
        <p:nvSpPr>
          <p:cNvPr id="93" name="TextBox 92"/>
          <p:cNvSpPr txBox="1">
            <a:spLocks noChangeArrowheads="1"/>
          </p:cNvSpPr>
          <p:nvPr/>
        </p:nvSpPr>
        <p:spPr bwMode="auto">
          <a:xfrm>
            <a:off x="6075338" y="4758053"/>
            <a:ext cx="1520031"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dirty="0" smtClean="0">
                <a:solidFill>
                  <a:schemeClr val="accent2"/>
                </a:solidFill>
                <a:latin typeface="Arial Narrow" pitchFamily="34" charset="0"/>
              </a:rPr>
              <a:t>Product and service delivery</a:t>
            </a:r>
            <a:endParaRPr lang="en-US" dirty="0">
              <a:solidFill>
                <a:srgbClr val="A50021"/>
              </a:solidFill>
              <a:latin typeface="Arial Narrow" pitchFamily="34" charset="0"/>
            </a:endParaRPr>
          </a:p>
        </p:txBody>
      </p:sp>
      <p:sp>
        <p:nvSpPr>
          <p:cNvPr id="37" name="TextBox 36"/>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lumMod val="75000"/>
                  </a:schemeClr>
                </a:solidFill>
              </a:rPr>
              <a:t>context</a:t>
            </a:r>
            <a:r>
              <a:rPr lang="en-US" sz="2400" dirty="0" smtClean="0">
                <a:solidFill>
                  <a:schemeClr val="bg1"/>
                </a:solidFill>
              </a:rPr>
              <a:t> </a:t>
            </a:r>
            <a:r>
              <a:rPr lang="en-US" sz="2400" dirty="0" smtClean="0">
                <a:solidFill>
                  <a:schemeClr val="bg1">
                    <a:lumMod val="75000"/>
                  </a:schemeClr>
                </a:solidFill>
              </a:rPr>
              <a:t>| </a:t>
            </a:r>
            <a:r>
              <a:rPr lang="en-US" sz="2400" dirty="0" smtClean="0">
                <a:solidFill>
                  <a:schemeClr val="bg1"/>
                </a:solidFill>
              </a:rPr>
              <a:t>differences</a:t>
            </a:r>
            <a:r>
              <a:rPr lang="en-US" sz="2400" dirty="0" smtClean="0">
                <a:solidFill>
                  <a:schemeClr val="bg1">
                    <a:lumMod val="75000"/>
                  </a:schemeClr>
                </a:solidFill>
              </a:rPr>
              <a:t> | changes ahead?</a:t>
            </a:r>
            <a:endParaRPr lang="en-US" sz="2400" dirty="0">
              <a:solidFill>
                <a:schemeClr val="bg1"/>
              </a:solidFill>
            </a:endParaRPr>
          </a:p>
        </p:txBody>
      </p:sp>
      <p:sp>
        <p:nvSpPr>
          <p:cNvPr id="38" name="Title 1"/>
          <p:cNvSpPr txBox="1">
            <a:spLocks/>
          </p:cNvSpPr>
          <p:nvPr/>
        </p:nvSpPr>
        <p:spPr bwMode="auto">
          <a:xfrm>
            <a:off x="4465103" y="3993126"/>
            <a:ext cx="4678897" cy="567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lnSpc>
                <a:spcPct val="80000"/>
              </a:lnSpc>
            </a:pPr>
            <a:r>
              <a:rPr lang="en-US" sz="2000" i="1" dirty="0" smtClean="0"/>
              <a:t>…this is another reason for the high location-specificity of agriculture</a:t>
            </a:r>
            <a:endParaRPr lang="en-US" sz="20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7" grpId="0" animBg="1"/>
      <p:bldP spid="23" grpId="0" animBg="1"/>
      <p:bldP spid="44" grpId="0" animBg="1"/>
      <p:bldP spid="43" grpId="0" animBg="1"/>
      <p:bldP spid="56" grpId="0" animBg="1"/>
      <p:bldP spid="63" grpId="0" animBg="1"/>
      <p:bldP spid="69" grpId="0" animBg="1"/>
      <p:bldP spid="71" grpId="0" animBg="1"/>
      <p:bldP spid="70" grpId="0" animBg="1"/>
      <p:bldP spid="88" grpId="0" animBg="1"/>
      <p:bldP spid="62" grpId="0" animBg="1"/>
      <p:bldP spid="33" grpId="0" animBg="1"/>
      <p:bldP spid="93" grpId="0" animBg="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980728"/>
            <a:ext cx="9144000" cy="864096"/>
          </a:xfrm>
        </p:spPr>
        <p:txBody>
          <a:bodyPr/>
          <a:lstStyle/>
          <a:p>
            <a:r>
              <a:rPr lang="en-US" sz="3200" b="1" dirty="0" smtClean="0">
                <a:solidFill>
                  <a:srgbClr val="002060"/>
                </a:solidFill>
              </a:rPr>
              <a:t>To align the two sectors, </a:t>
            </a:r>
            <a:br>
              <a:rPr lang="en-US" sz="3200" b="1" dirty="0" smtClean="0">
                <a:solidFill>
                  <a:srgbClr val="002060"/>
                </a:solidFill>
              </a:rPr>
            </a:br>
            <a:r>
              <a:rPr lang="en-US" sz="3200" b="1" dirty="0" smtClean="0">
                <a:solidFill>
                  <a:srgbClr val="002060"/>
                </a:solidFill>
              </a:rPr>
              <a:t>need to anticipate and facilitate change</a:t>
            </a:r>
            <a:endParaRPr lang="en-US" sz="3200" b="1" dirty="0">
              <a:solidFill>
                <a:srgbClr val="002060"/>
              </a:solidFill>
            </a:endParaRPr>
          </a:p>
        </p:txBody>
      </p:sp>
      <p:sp>
        <p:nvSpPr>
          <p:cNvPr id="3" name="Content Placeholder 2"/>
          <p:cNvSpPr>
            <a:spLocks noGrp="1"/>
          </p:cNvSpPr>
          <p:nvPr>
            <p:ph idx="1"/>
          </p:nvPr>
        </p:nvSpPr>
        <p:spPr>
          <a:xfrm>
            <a:off x="1475656" y="2080534"/>
            <a:ext cx="4824536" cy="556378"/>
          </a:xfrm>
        </p:spPr>
        <p:txBody>
          <a:bodyPr/>
          <a:lstStyle/>
          <a:p>
            <a:pPr>
              <a:spcBef>
                <a:spcPts val="0"/>
              </a:spcBef>
            </a:pPr>
            <a:r>
              <a:rPr lang="en-US" sz="2800" dirty="0" smtClean="0"/>
              <a:t>Tailoring</a:t>
            </a:r>
          </a:p>
        </p:txBody>
      </p:sp>
      <p:sp>
        <p:nvSpPr>
          <p:cNvPr id="6" name="TextBox 5"/>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lumMod val="75000"/>
                  </a:schemeClr>
                </a:solidFill>
              </a:rPr>
              <a:t>context</a:t>
            </a:r>
            <a:r>
              <a:rPr lang="en-US" sz="2400" dirty="0" smtClean="0">
                <a:solidFill>
                  <a:schemeClr val="bg1"/>
                </a:solidFill>
              </a:rPr>
              <a:t> </a:t>
            </a:r>
            <a:r>
              <a:rPr lang="en-US" sz="2400" dirty="0" smtClean="0">
                <a:solidFill>
                  <a:schemeClr val="bg1">
                    <a:lumMod val="75000"/>
                  </a:schemeClr>
                </a:solidFill>
              </a:rPr>
              <a:t>| differences | </a:t>
            </a:r>
            <a:r>
              <a:rPr lang="en-US" sz="2400" dirty="0" smtClean="0">
                <a:solidFill>
                  <a:schemeClr val="bg1"/>
                </a:solidFill>
              </a:rPr>
              <a:t>changes ahead?</a:t>
            </a:r>
            <a:endParaRPr lang="en-US" sz="2400" dirty="0">
              <a:solidFill>
                <a:schemeClr val="bg1"/>
              </a:solidFill>
            </a:endParaRPr>
          </a:p>
        </p:txBody>
      </p:sp>
      <p:sp>
        <p:nvSpPr>
          <p:cNvPr id="7" name="Rectangle 6"/>
          <p:cNvSpPr/>
          <p:nvPr/>
        </p:nvSpPr>
        <p:spPr>
          <a:xfrm>
            <a:off x="1691680" y="2527217"/>
            <a:ext cx="7344816" cy="1200329"/>
          </a:xfrm>
          <a:prstGeom prst="rect">
            <a:avLst/>
          </a:prstGeom>
        </p:spPr>
        <p:txBody>
          <a:bodyPr wrap="square">
            <a:spAutoFit/>
          </a:bodyPr>
          <a:lstStyle/>
          <a:p>
            <a:pPr marL="800100" lvl="1" indent="-342900">
              <a:spcBef>
                <a:spcPts val="0"/>
              </a:spcBef>
              <a:buFont typeface="Arial" panose="020B0604020202020204" pitchFamily="34" charset="0"/>
              <a:buChar char="•"/>
            </a:pPr>
            <a:r>
              <a:rPr lang="en-US" sz="2400" dirty="0"/>
              <a:t>to reach the most malnourished, often </a:t>
            </a:r>
            <a:r>
              <a:rPr lang="en-US" sz="2400" dirty="0" smtClean="0"/>
              <a:t>the poorest</a:t>
            </a:r>
            <a:endParaRPr lang="en-US" sz="2000" dirty="0"/>
          </a:p>
          <a:p>
            <a:pPr marL="800100" lvl="1" indent="-342900">
              <a:spcBef>
                <a:spcPts val="0"/>
              </a:spcBef>
              <a:buFont typeface="Arial" panose="020B0604020202020204" pitchFamily="34" charset="0"/>
              <a:buChar char="•"/>
            </a:pPr>
            <a:r>
              <a:rPr lang="en-US" sz="2400" dirty="0"/>
              <a:t>to reach women and newly formed households</a:t>
            </a:r>
          </a:p>
          <a:p>
            <a:pPr marL="800100" lvl="1" indent="-342900">
              <a:spcBef>
                <a:spcPts val="0"/>
              </a:spcBef>
              <a:buFont typeface="Arial" panose="020B0604020202020204" pitchFamily="34" charset="0"/>
              <a:buChar char="•"/>
            </a:pPr>
            <a:r>
              <a:rPr lang="en-US" sz="2400" dirty="0"/>
              <a:t>to suit location-specific circumstances</a:t>
            </a:r>
          </a:p>
        </p:txBody>
      </p:sp>
      <p:sp>
        <p:nvSpPr>
          <p:cNvPr id="8" name="Content Placeholder 2"/>
          <p:cNvSpPr txBox="1">
            <a:spLocks/>
          </p:cNvSpPr>
          <p:nvPr/>
        </p:nvSpPr>
        <p:spPr bwMode="auto">
          <a:xfrm>
            <a:off x="1511660" y="3807694"/>
            <a:ext cx="5796644" cy="55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2800" dirty="0" smtClean="0"/>
              <a:t>Diversification</a:t>
            </a:r>
          </a:p>
        </p:txBody>
      </p:sp>
      <p:sp>
        <p:nvSpPr>
          <p:cNvPr id="9" name="Rectangle 8"/>
          <p:cNvSpPr/>
          <p:nvPr/>
        </p:nvSpPr>
        <p:spPr>
          <a:xfrm>
            <a:off x="1727684" y="4237017"/>
            <a:ext cx="5796644" cy="2308324"/>
          </a:xfrm>
          <a:prstGeom prst="rect">
            <a:avLst/>
          </a:prstGeom>
        </p:spPr>
        <p:txBody>
          <a:bodyPr wrap="square">
            <a:spAutoFit/>
          </a:bodyPr>
          <a:lstStyle/>
          <a:p>
            <a:pPr marL="800100" lvl="1" indent="-342900">
              <a:spcBef>
                <a:spcPts val="0"/>
              </a:spcBef>
              <a:buFont typeface="Arial" panose="020B0604020202020204" pitchFamily="34" charset="0"/>
              <a:buChar char="•"/>
            </a:pPr>
            <a:r>
              <a:rPr lang="en-US" sz="2400" dirty="0"/>
              <a:t>o</a:t>
            </a:r>
            <a:r>
              <a:rPr lang="en-US" sz="2400" dirty="0" smtClean="0"/>
              <a:t>f agricultural programs </a:t>
            </a:r>
          </a:p>
          <a:p>
            <a:pPr lvl="2">
              <a:spcBef>
                <a:spcPts val="0"/>
              </a:spcBef>
            </a:pPr>
            <a:r>
              <a:rPr lang="en-US" sz="2400" dirty="0" smtClean="0"/>
              <a:t>-- for more diverse diets</a:t>
            </a:r>
          </a:p>
          <a:p>
            <a:pPr lvl="2">
              <a:spcBef>
                <a:spcPts val="0"/>
              </a:spcBef>
            </a:pPr>
            <a:r>
              <a:rPr lang="en-US" sz="2400" dirty="0" smtClean="0"/>
              <a:t>-- for more diverse market channels</a:t>
            </a:r>
            <a:endParaRPr lang="en-US" sz="2400" dirty="0"/>
          </a:p>
          <a:p>
            <a:pPr marL="800100" lvl="1" indent="-342900">
              <a:spcBef>
                <a:spcPts val="0"/>
              </a:spcBef>
              <a:buFont typeface="Arial" panose="020B0604020202020204" pitchFamily="34" charset="0"/>
              <a:buChar char="•"/>
            </a:pPr>
            <a:r>
              <a:rPr lang="en-US" sz="2400" dirty="0" smtClean="0"/>
              <a:t>of nutritional programs</a:t>
            </a:r>
            <a:endParaRPr lang="en-US" sz="2400" dirty="0"/>
          </a:p>
          <a:p>
            <a:pPr lvl="2">
              <a:spcBef>
                <a:spcPts val="0"/>
              </a:spcBef>
            </a:pPr>
            <a:r>
              <a:rPr lang="en-US" sz="2400" dirty="0" smtClean="0"/>
              <a:t>-- for more diverse types of foods</a:t>
            </a:r>
          </a:p>
          <a:p>
            <a:pPr lvl="2">
              <a:spcBef>
                <a:spcPts val="0"/>
              </a:spcBef>
            </a:pPr>
            <a:r>
              <a:rPr lang="en-US" sz="2400" dirty="0" smtClean="0"/>
              <a:t>-- for more diverse delivery channels</a:t>
            </a:r>
            <a:endParaRPr lang="en-US" sz="2400" dirty="0"/>
          </a:p>
        </p:txBody>
      </p:sp>
    </p:spTree>
    <p:extLst>
      <p:ext uri="{BB962C8B-B14F-4D97-AF65-F5344CB8AC3E}">
        <p14:creationId xmlns:p14="http://schemas.microsoft.com/office/powerpoint/2010/main" val="344507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6" descr="pp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6272" y="950924"/>
            <a:ext cx="9252520" cy="1082440"/>
          </a:xfrm>
        </p:spPr>
        <p:txBody>
          <a:bodyPr/>
          <a:lstStyle/>
          <a:p>
            <a:pPr>
              <a:lnSpc>
                <a:spcPct val="80000"/>
              </a:lnSpc>
            </a:pPr>
            <a:r>
              <a:rPr lang="en-US" sz="3200" b="1" dirty="0" smtClean="0">
                <a:solidFill>
                  <a:srgbClr val="002060"/>
                </a:solidFill>
              </a:rPr>
              <a:t>Examples of tailoring:  </a:t>
            </a:r>
            <a:r>
              <a:rPr lang="en-US" sz="3200" b="1" dirty="0">
                <a:solidFill>
                  <a:srgbClr val="002060"/>
                </a:solidFill>
              </a:rPr>
              <a:t/>
            </a:r>
            <a:br>
              <a:rPr lang="en-US" sz="3200" b="1" dirty="0">
                <a:solidFill>
                  <a:srgbClr val="002060"/>
                </a:solidFill>
              </a:rPr>
            </a:br>
            <a:r>
              <a:rPr lang="en-US" sz="3200" dirty="0" smtClean="0">
                <a:solidFill>
                  <a:srgbClr val="002060"/>
                </a:solidFill>
              </a:rPr>
              <a:t>Agriculture-nutrition linkages depend on local markets</a:t>
            </a:r>
            <a:endParaRPr lang="en-US" sz="3200" dirty="0">
              <a:solidFill>
                <a:srgbClr val="002060"/>
              </a:solidFill>
            </a:endParaRPr>
          </a:p>
        </p:txBody>
      </p:sp>
      <p:sp>
        <p:nvSpPr>
          <p:cNvPr id="7" name="Line 3"/>
          <p:cNvSpPr>
            <a:spLocks noChangeShapeType="1"/>
          </p:cNvSpPr>
          <p:nvPr/>
        </p:nvSpPr>
        <p:spPr bwMode="auto">
          <a:xfrm>
            <a:off x="1700454" y="3078253"/>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4"/>
          <p:cNvSpPr>
            <a:spLocks noChangeShapeType="1"/>
          </p:cNvSpPr>
          <p:nvPr/>
        </p:nvSpPr>
        <p:spPr bwMode="auto">
          <a:xfrm>
            <a:off x="1700454" y="6050053"/>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9"/>
          <p:cNvSpPr>
            <a:spLocks noChangeShapeType="1"/>
          </p:cNvSpPr>
          <p:nvPr/>
        </p:nvSpPr>
        <p:spPr bwMode="auto">
          <a:xfrm flipH="1">
            <a:off x="2275709" y="3204969"/>
            <a:ext cx="1502004" cy="1496602"/>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4"/>
          <p:cNvSpPr>
            <a:spLocks noChangeShapeType="1"/>
          </p:cNvSpPr>
          <p:nvPr/>
        </p:nvSpPr>
        <p:spPr bwMode="auto">
          <a:xfrm>
            <a:off x="4760457" y="3078253"/>
            <a:ext cx="0" cy="297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5"/>
          <p:cNvSpPr>
            <a:spLocks noChangeShapeType="1"/>
          </p:cNvSpPr>
          <p:nvPr/>
        </p:nvSpPr>
        <p:spPr bwMode="auto">
          <a:xfrm>
            <a:off x="4760457" y="6050053"/>
            <a:ext cx="2667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Freeform 18"/>
          <p:cNvSpPr>
            <a:spLocks/>
          </p:cNvSpPr>
          <p:nvPr/>
        </p:nvSpPr>
        <p:spPr bwMode="auto">
          <a:xfrm>
            <a:off x="1700455" y="3669717"/>
            <a:ext cx="2514616" cy="2381812"/>
          </a:xfrm>
          <a:custGeom>
            <a:avLst/>
            <a:gdLst>
              <a:gd name="T0" fmla="*/ 0 w 1632"/>
              <a:gd name="T1" fmla="*/ 2147483647 h 1520"/>
              <a:gd name="T2" fmla="*/ 2147483647 w 1632"/>
              <a:gd name="T3" fmla="*/ 2147483647 h 1520"/>
              <a:gd name="T4" fmla="*/ 2147483647 w 1632"/>
              <a:gd name="T5" fmla="*/ 2147483647 h 1520"/>
              <a:gd name="T6" fmla="*/ 2147483647 w 1632"/>
              <a:gd name="T7" fmla="*/ 2147483647 h 1520"/>
              <a:gd name="T8" fmla="*/ 2147483647 w 1632"/>
              <a:gd name="T9" fmla="*/ 2147483647 h 1520"/>
              <a:gd name="T10" fmla="*/ 2147483647 w 1632"/>
              <a:gd name="T11" fmla="*/ 2147483647 h 1520"/>
              <a:gd name="T12" fmla="*/ 2147483647 w 1632"/>
              <a:gd name="T13" fmla="*/ 2147483647 h 1520"/>
              <a:gd name="T14" fmla="*/ 0 60000 65536"/>
              <a:gd name="T15" fmla="*/ 0 60000 65536"/>
              <a:gd name="T16" fmla="*/ 0 60000 65536"/>
              <a:gd name="T17" fmla="*/ 0 60000 65536"/>
              <a:gd name="T18" fmla="*/ 0 60000 65536"/>
              <a:gd name="T19" fmla="*/ 0 60000 65536"/>
              <a:gd name="T20" fmla="*/ 0 60000 65536"/>
              <a:gd name="T21" fmla="*/ 0 w 1632"/>
              <a:gd name="T22" fmla="*/ 0 h 1520"/>
              <a:gd name="T23" fmla="*/ 1632 w 1632"/>
              <a:gd name="T24" fmla="*/ 1520 h 1520"/>
              <a:gd name="connsiteX0" fmla="*/ 0 w 10000"/>
              <a:gd name="connsiteY0" fmla="*/ 9841 h 9854"/>
              <a:gd name="connsiteX1" fmla="*/ 1176 w 10000"/>
              <a:gd name="connsiteY1" fmla="*/ 9526 h 9854"/>
              <a:gd name="connsiteX2" fmla="*/ 2647 w 10000"/>
              <a:gd name="connsiteY2" fmla="*/ 7631 h 9854"/>
              <a:gd name="connsiteX3" fmla="*/ 3529 w 10000"/>
              <a:gd name="connsiteY3" fmla="*/ 4473 h 9854"/>
              <a:gd name="connsiteX4" fmla="*/ 6043 w 10000"/>
              <a:gd name="connsiteY4" fmla="*/ 807 h 9854"/>
              <a:gd name="connsiteX5" fmla="*/ 8529 w 10000"/>
              <a:gd name="connsiteY5" fmla="*/ 52 h 9854"/>
              <a:gd name="connsiteX6" fmla="*/ 10000 w 10000"/>
              <a:gd name="connsiteY6" fmla="*/ 368 h 9854"/>
              <a:gd name="connsiteX0" fmla="*/ 0 w 10000"/>
              <a:gd name="connsiteY0" fmla="*/ 9987 h 10001"/>
              <a:gd name="connsiteX1" fmla="*/ 1176 w 10000"/>
              <a:gd name="connsiteY1" fmla="*/ 9667 h 10001"/>
              <a:gd name="connsiteX2" fmla="*/ 2647 w 10000"/>
              <a:gd name="connsiteY2" fmla="*/ 7744 h 10001"/>
              <a:gd name="connsiteX3" fmla="*/ 3529 w 10000"/>
              <a:gd name="connsiteY3" fmla="*/ 4539 h 10001"/>
              <a:gd name="connsiteX4" fmla="*/ 5728 w 10000"/>
              <a:gd name="connsiteY4" fmla="*/ 1097 h 10001"/>
              <a:gd name="connsiteX5" fmla="*/ 8529 w 10000"/>
              <a:gd name="connsiteY5" fmla="*/ 53 h 10001"/>
              <a:gd name="connsiteX6" fmla="*/ 10000 w 10000"/>
              <a:gd name="connsiteY6" fmla="*/ 373 h 10001"/>
              <a:gd name="connsiteX0" fmla="*/ 0 w 10355"/>
              <a:gd name="connsiteY0" fmla="*/ 9987 h 10001"/>
              <a:gd name="connsiteX1" fmla="*/ 1176 w 10355"/>
              <a:gd name="connsiteY1" fmla="*/ 9667 h 10001"/>
              <a:gd name="connsiteX2" fmla="*/ 2647 w 10355"/>
              <a:gd name="connsiteY2" fmla="*/ 7744 h 10001"/>
              <a:gd name="connsiteX3" fmla="*/ 3529 w 10355"/>
              <a:gd name="connsiteY3" fmla="*/ 4539 h 10001"/>
              <a:gd name="connsiteX4" fmla="*/ 5728 w 10355"/>
              <a:gd name="connsiteY4" fmla="*/ 1097 h 10001"/>
              <a:gd name="connsiteX5" fmla="*/ 8529 w 10355"/>
              <a:gd name="connsiteY5" fmla="*/ 53 h 10001"/>
              <a:gd name="connsiteX6" fmla="*/ 10355 w 10355"/>
              <a:gd name="connsiteY6" fmla="*/ 373 h 10001"/>
              <a:gd name="connsiteX0" fmla="*/ 0 w 10355"/>
              <a:gd name="connsiteY0" fmla="*/ 9987 h 10001"/>
              <a:gd name="connsiteX1" fmla="*/ 1176 w 10355"/>
              <a:gd name="connsiteY1" fmla="*/ 9667 h 10001"/>
              <a:gd name="connsiteX2" fmla="*/ 2647 w 10355"/>
              <a:gd name="connsiteY2" fmla="*/ 7744 h 10001"/>
              <a:gd name="connsiteX3" fmla="*/ 3490 w 10355"/>
              <a:gd name="connsiteY3" fmla="*/ 4341 h 10001"/>
              <a:gd name="connsiteX4" fmla="*/ 5728 w 10355"/>
              <a:gd name="connsiteY4" fmla="*/ 1097 h 10001"/>
              <a:gd name="connsiteX5" fmla="*/ 8529 w 10355"/>
              <a:gd name="connsiteY5" fmla="*/ 53 h 10001"/>
              <a:gd name="connsiteX6" fmla="*/ 10355 w 10355"/>
              <a:gd name="connsiteY6" fmla="*/ 373 h 10001"/>
              <a:gd name="connsiteX0" fmla="*/ 0 w 10355"/>
              <a:gd name="connsiteY0" fmla="*/ 9987 h 10001"/>
              <a:gd name="connsiteX1" fmla="*/ 1176 w 10355"/>
              <a:gd name="connsiteY1" fmla="*/ 9667 h 10001"/>
              <a:gd name="connsiteX2" fmla="*/ 2647 w 10355"/>
              <a:gd name="connsiteY2" fmla="*/ 7744 h 10001"/>
              <a:gd name="connsiteX3" fmla="*/ 3884 w 10355"/>
              <a:gd name="connsiteY3" fmla="*/ 3390 h 10001"/>
              <a:gd name="connsiteX4" fmla="*/ 5728 w 10355"/>
              <a:gd name="connsiteY4" fmla="*/ 1097 h 10001"/>
              <a:gd name="connsiteX5" fmla="*/ 8529 w 10355"/>
              <a:gd name="connsiteY5" fmla="*/ 53 h 10001"/>
              <a:gd name="connsiteX6" fmla="*/ 10355 w 10355"/>
              <a:gd name="connsiteY6" fmla="*/ 373 h 10001"/>
              <a:gd name="connsiteX0" fmla="*/ 0 w 10355"/>
              <a:gd name="connsiteY0" fmla="*/ 9987 h 10001"/>
              <a:gd name="connsiteX1" fmla="*/ 1176 w 10355"/>
              <a:gd name="connsiteY1" fmla="*/ 9667 h 10001"/>
              <a:gd name="connsiteX2" fmla="*/ 2647 w 10355"/>
              <a:gd name="connsiteY2" fmla="*/ 7744 h 10001"/>
              <a:gd name="connsiteX3" fmla="*/ 3884 w 10355"/>
              <a:gd name="connsiteY3" fmla="*/ 3390 h 10001"/>
              <a:gd name="connsiteX4" fmla="*/ 5728 w 10355"/>
              <a:gd name="connsiteY4" fmla="*/ 1097 h 10001"/>
              <a:gd name="connsiteX5" fmla="*/ 8529 w 10355"/>
              <a:gd name="connsiteY5" fmla="*/ 53 h 10001"/>
              <a:gd name="connsiteX6" fmla="*/ 10355 w 10355"/>
              <a:gd name="connsiteY6" fmla="*/ 373 h 10001"/>
              <a:gd name="connsiteX0" fmla="*/ 0 w 10513"/>
              <a:gd name="connsiteY0" fmla="*/ 10045 h 10059"/>
              <a:gd name="connsiteX1" fmla="*/ 1176 w 10513"/>
              <a:gd name="connsiteY1" fmla="*/ 9725 h 10059"/>
              <a:gd name="connsiteX2" fmla="*/ 2647 w 10513"/>
              <a:gd name="connsiteY2" fmla="*/ 7802 h 10059"/>
              <a:gd name="connsiteX3" fmla="*/ 3884 w 10513"/>
              <a:gd name="connsiteY3" fmla="*/ 3448 h 10059"/>
              <a:gd name="connsiteX4" fmla="*/ 5728 w 10513"/>
              <a:gd name="connsiteY4" fmla="*/ 1155 h 10059"/>
              <a:gd name="connsiteX5" fmla="*/ 8529 w 10513"/>
              <a:gd name="connsiteY5" fmla="*/ 111 h 10059"/>
              <a:gd name="connsiteX6" fmla="*/ 10513 w 10513"/>
              <a:gd name="connsiteY6" fmla="*/ 193 h 10059"/>
              <a:gd name="connsiteX0" fmla="*/ 0 w 10513"/>
              <a:gd name="connsiteY0" fmla="*/ 10003 h 10017"/>
              <a:gd name="connsiteX1" fmla="*/ 1176 w 10513"/>
              <a:gd name="connsiteY1" fmla="*/ 9683 h 10017"/>
              <a:gd name="connsiteX2" fmla="*/ 2647 w 10513"/>
              <a:gd name="connsiteY2" fmla="*/ 7760 h 10017"/>
              <a:gd name="connsiteX3" fmla="*/ 3884 w 10513"/>
              <a:gd name="connsiteY3" fmla="*/ 3406 h 10017"/>
              <a:gd name="connsiteX4" fmla="*/ 5728 w 10513"/>
              <a:gd name="connsiteY4" fmla="*/ 1113 h 10017"/>
              <a:gd name="connsiteX5" fmla="*/ 8529 w 10513"/>
              <a:gd name="connsiteY5" fmla="*/ 69 h 10017"/>
              <a:gd name="connsiteX6" fmla="*/ 10513 w 10513"/>
              <a:gd name="connsiteY6" fmla="*/ 151 h 10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3" h="10017">
                <a:moveTo>
                  <a:pt x="0" y="10003"/>
                </a:moveTo>
                <a:cubicBezTo>
                  <a:pt x="368" y="10030"/>
                  <a:pt x="735" y="10057"/>
                  <a:pt x="1176" y="9683"/>
                </a:cubicBezTo>
                <a:cubicBezTo>
                  <a:pt x="1618" y="9309"/>
                  <a:pt x="2196" y="8806"/>
                  <a:pt x="2647" y="7760"/>
                </a:cubicBezTo>
                <a:cubicBezTo>
                  <a:pt x="3098" y="6714"/>
                  <a:pt x="3410" y="4276"/>
                  <a:pt x="3884" y="3406"/>
                </a:cubicBezTo>
                <a:cubicBezTo>
                  <a:pt x="4358" y="2536"/>
                  <a:pt x="4954" y="1669"/>
                  <a:pt x="5728" y="1113"/>
                </a:cubicBezTo>
                <a:cubicBezTo>
                  <a:pt x="6502" y="557"/>
                  <a:pt x="7745" y="229"/>
                  <a:pt x="8529" y="69"/>
                </a:cubicBezTo>
                <a:cubicBezTo>
                  <a:pt x="9314" y="-92"/>
                  <a:pt x="9934" y="70"/>
                  <a:pt x="10513" y="15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Freeform 19"/>
          <p:cNvSpPr>
            <a:spLocks/>
          </p:cNvSpPr>
          <p:nvPr/>
        </p:nvSpPr>
        <p:spPr bwMode="auto">
          <a:xfrm>
            <a:off x="4778655" y="3469059"/>
            <a:ext cx="1971466" cy="2572019"/>
          </a:xfrm>
          <a:custGeom>
            <a:avLst/>
            <a:gdLst>
              <a:gd name="T0" fmla="*/ 0 w 1024"/>
              <a:gd name="T1" fmla="*/ 0 h 1536"/>
              <a:gd name="T2" fmla="*/ 2147483647 w 1024"/>
              <a:gd name="T3" fmla="*/ 2147483647 h 1536"/>
              <a:gd name="T4" fmla="*/ 2147483647 w 1024"/>
              <a:gd name="T5" fmla="*/ 2147483647 h 1536"/>
              <a:gd name="T6" fmla="*/ 2147483647 w 1024"/>
              <a:gd name="T7" fmla="*/ 2147483647 h 1536"/>
              <a:gd name="T8" fmla="*/ 2147483647 w 1024"/>
              <a:gd name="T9" fmla="*/ 2147483647 h 1536"/>
              <a:gd name="T10" fmla="*/ 2147483647 w 1024"/>
              <a:gd name="T11" fmla="*/ 2147483647 h 1536"/>
              <a:gd name="T12" fmla="*/ 2147483647 w 1024"/>
              <a:gd name="T13" fmla="*/ 2147483647 h 1536"/>
              <a:gd name="T14" fmla="*/ 0 60000 65536"/>
              <a:gd name="T15" fmla="*/ 0 60000 65536"/>
              <a:gd name="T16" fmla="*/ 0 60000 65536"/>
              <a:gd name="T17" fmla="*/ 0 60000 65536"/>
              <a:gd name="T18" fmla="*/ 0 60000 65536"/>
              <a:gd name="T19" fmla="*/ 0 60000 65536"/>
              <a:gd name="T20" fmla="*/ 0 60000 65536"/>
              <a:gd name="T21" fmla="*/ 0 w 1024"/>
              <a:gd name="T22" fmla="*/ 0 h 1536"/>
              <a:gd name="T23" fmla="*/ 1024 w 1024"/>
              <a:gd name="T24" fmla="*/ 1536 h 1536"/>
              <a:gd name="connsiteX0" fmla="*/ 0 w 9913"/>
              <a:gd name="connsiteY0" fmla="*/ 0 h 9740"/>
              <a:gd name="connsiteX1" fmla="*/ 1406 w 9913"/>
              <a:gd name="connsiteY1" fmla="*/ 678 h 9740"/>
              <a:gd name="connsiteX2" fmla="*/ 5156 w 9913"/>
              <a:gd name="connsiteY2" fmla="*/ 1303 h 9740"/>
              <a:gd name="connsiteX3" fmla="*/ 7500 w 9913"/>
              <a:gd name="connsiteY3" fmla="*/ 2240 h 9740"/>
              <a:gd name="connsiteX4" fmla="*/ 8906 w 9913"/>
              <a:gd name="connsiteY4" fmla="*/ 3803 h 9740"/>
              <a:gd name="connsiteX5" fmla="*/ 9844 w 9913"/>
              <a:gd name="connsiteY5" fmla="*/ 7240 h 9740"/>
              <a:gd name="connsiteX6" fmla="*/ 9844 w 9913"/>
              <a:gd name="connsiteY6" fmla="*/ 9740 h 9740"/>
              <a:gd name="connsiteX0" fmla="*/ 0 w 9901"/>
              <a:gd name="connsiteY0" fmla="*/ 0 h 9847"/>
              <a:gd name="connsiteX1" fmla="*/ 1319 w 9901"/>
              <a:gd name="connsiteY1" fmla="*/ 543 h 9847"/>
              <a:gd name="connsiteX2" fmla="*/ 5102 w 9901"/>
              <a:gd name="connsiteY2" fmla="*/ 1185 h 9847"/>
              <a:gd name="connsiteX3" fmla="*/ 7467 w 9901"/>
              <a:gd name="connsiteY3" fmla="*/ 2147 h 9847"/>
              <a:gd name="connsiteX4" fmla="*/ 8885 w 9901"/>
              <a:gd name="connsiteY4" fmla="*/ 3752 h 9847"/>
              <a:gd name="connsiteX5" fmla="*/ 9831 w 9901"/>
              <a:gd name="connsiteY5" fmla="*/ 7280 h 9847"/>
              <a:gd name="connsiteX6" fmla="*/ 9831 w 9901"/>
              <a:gd name="connsiteY6" fmla="*/ 9847 h 9847"/>
              <a:gd name="connsiteX0" fmla="*/ 0 w 10532"/>
              <a:gd name="connsiteY0" fmla="*/ 0 h 10039"/>
              <a:gd name="connsiteX1" fmla="*/ 1332 w 10532"/>
              <a:gd name="connsiteY1" fmla="*/ 551 h 10039"/>
              <a:gd name="connsiteX2" fmla="*/ 5153 w 10532"/>
              <a:gd name="connsiteY2" fmla="*/ 1203 h 10039"/>
              <a:gd name="connsiteX3" fmla="*/ 7542 w 10532"/>
              <a:gd name="connsiteY3" fmla="*/ 2180 h 10039"/>
              <a:gd name="connsiteX4" fmla="*/ 8974 w 10532"/>
              <a:gd name="connsiteY4" fmla="*/ 3810 h 10039"/>
              <a:gd name="connsiteX5" fmla="*/ 9929 w 10532"/>
              <a:gd name="connsiteY5" fmla="*/ 7393 h 10039"/>
              <a:gd name="connsiteX6" fmla="*/ 10532 w 10532"/>
              <a:gd name="connsiteY6" fmla="*/ 10039 h 10039"/>
              <a:gd name="connsiteX0" fmla="*/ 0 w 10532"/>
              <a:gd name="connsiteY0" fmla="*/ 0 h 10039"/>
              <a:gd name="connsiteX1" fmla="*/ 1332 w 10532"/>
              <a:gd name="connsiteY1" fmla="*/ 551 h 10039"/>
              <a:gd name="connsiteX2" fmla="*/ 5153 w 10532"/>
              <a:gd name="connsiteY2" fmla="*/ 1203 h 10039"/>
              <a:gd name="connsiteX3" fmla="*/ 7542 w 10532"/>
              <a:gd name="connsiteY3" fmla="*/ 2180 h 10039"/>
              <a:gd name="connsiteX4" fmla="*/ 8974 w 10532"/>
              <a:gd name="connsiteY4" fmla="*/ 3810 h 10039"/>
              <a:gd name="connsiteX5" fmla="*/ 9929 w 10532"/>
              <a:gd name="connsiteY5" fmla="*/ 7393 h 10039"/>
              <a:gd name="connsiteX6" fmla="*/ 10532 w 10532"/>
              <a:gd name="connsiteY6" fmla="*/ 10039 h 10039"/>
              <a:gd name="connsiteX0" fmla="*/ 0 w 10833"/>
              <a:gd name="connsiteY0" fmla="*/ 0 h 9962"/>
              <a:gd name="connsiteX1" fmla="*/ 1332 w 10833"/>
              <a:gd name="connsiteY1" fmla="*/ 551 h 9962"/>
              <a:gd name="connsiteX2" fmla="*/ 5153 w 10833"/>
              <a:gd name="connsiteY2" fmla="*/ 1203 h 9962"/>
              <a:gd name="connsiteX3" fmla="*/ 7542 w 10833"/>
              <a:gd name="connsiteY3" fmla="*/ 2180 h 9962"/>
              <a:gd name="connsiteX4" fmla="*/ 8974 w 10833"/>
              <a:gd name="connsiteY4" fmla="*/ 3810 h 9962"/>
              <a:gd name="connsiteX5" fmla="*/ 9929 w 10833"/>
              <a:gd name="connsiteY5" fmla="*/ 7393 h 9962"/>
              <a:gd name="connsiteX6" fmla="*/ 10833 w 10833"/>
              <a:gd name="connsiteY6" fmla="*/ 9962 h 9962"/>
              <a:gd name="connsiteX0" fmla="*/ 0 w 10000"/>
              <a:gd name="connsiteY0" fmla="*/ 0 h 10000"/>
              <a:gd name="connsiteX1" fmla="*/ 1230 w 10000"/>
              <a:gd name="connsiteY1" fmla="*/ 553 h 10000"/>
              <a:gd name="connsiteX2" fmla="*/ 4757 w 10000"/>
              <a:gd name="connsiteY2" fmla="*/ 1208 h 10000"/>
              <a:gd name="connsiteX3" fmla="*/ 6962 w 10000"/>
              <a:gd name="connsiteY3" fmla="*/ 2188 h 10000"/>
              <a:gd name="connsiteX4" fmla="*/ 8284 w 10000"/>
              <a:gd name="connsiteY4" fmla="*/ 3825 h 10000"/>
              <a:gd name="connsiteX5" fmla="*/ 9166 w 10000"/>
              <a:gd name="connsiteY5" fmla="*/ 7421 h 10000"/>
              <a:gd name="connsiteX6" fmla="*/ 10000 w 10000"/>
              <a:gd name="connsiteY6" fmla="*/ 10000 h 10000"/>
              <a:gd name="connsiteX0" fmla="*/ 0 w 10000"/>
              <a:gd name="connsiteY0" fmla="*/ 0 h 10000"/>
              <a:gd name="connsiteX1" fmla="*/ 1230 w 10000"/>
              <a:gd name="connsiteY1" fmla="*/ 553 h 10000"/>
              <a:gd name="connsiteX2" fmla="*/ 4757 w 10000"/>
              <a:gd name="connsiteY2" fmla="*/ 1208 h 10000"/>
              <a:gd name="connsiteX3" fmla="*/ 6962 w 10000"/>
              <a:gd name="connsiteY3" fmla="*/ 2188 h 10000"/>
              <a:gd name="connsiteX4" fmla="*/ 8655 w 10000"/>
              <a:gd name="connsiteY4" fmla="*/ 3942 h 10000"/>
              <a:gd name="connsiteX5" fmla="*/ 9166 w 10000"/>
              <a:gd name="connsiteY5" fmla="*/ 7421 h 10000"/>
              <a:gd name="connsiteX6" fmla="*/ 10000 w 10000"/>
              <a:gd name="connsiteY6" fmla="*/ 10000 h 10000"/>
              <a:gd name="connsiteX0" fmla="*/ 0 w 10000"/>
              <a:gd name="connsiteY0" fmla="*/ 0 h 10000"/>
              <a:gd name="connsiteX1" fmla="*/ 1230 w 10000"/>
              <a:gd name="connsiteY1" fmla="*/ 553 h 10000"/>
              <a:gd name="connsiteX2" fmla="*/ 4757 w 10000"/>
              <a:gd name="connsiteY2" fmla="*/ 1208 h 10000"/>
              <a:gd name="connsiteX3" fmla="*/ 6958 w 10000"/>
              <a:gd name="connsiteY3" fmla="*/ 1950 h 10000"/>
              <a:gd name="connsiteX4" fmla="*/ 6962 w 10000"/>
              <a:gd name="connsiteY4" fmla="*/ 2188 h 10000"/>
              <a:gd name="connsiteX5" fmla="*/ 8655 w 10000"/>
              <a:gd name="connsiteY5" fmla="*/ 3942 h 10000"/>
              <a:gd name="connsiteX6" fmla="*/ 9166 w 10000"/>
              <a:gd name="connsiteY6" fmla="*/ 7421 h 10000"/>
              <a:gd name="connsiteX7" fmla="*/ 10000 w 10000"/>
              <a:gd name="connsiteY7" fmla="*/ 10000 h 10000"/>
              <a:gd name="connsiteX0" fmla="*/ 0 w 10000"/>
              <a:gd name="connsiteY0" fmla="*/ 0 h 10000"/>
              <a:gd name="connsiteX1" fmla="*/ 1230 w 10000"/>
              <a:gd name="connsiteY1" fmla="*/ 553 h 10000"/>
              <a:gd name="connsiteX2" fmla="*/ 4757 w 10000"/>
              <a:gd name="connsiteY2" fmla="*/ 1208 h 10000"/>
              <a:gd name="connsiteX3" fmla="*/ 6958 w 10000"/>
              <a:gd name="connsiteY3" fmla="*/ 1950 h 10000"/>
              <a:gd name="connsiteX4" fmla="*/ 7426 w 10000"/>
              <a:gd name="connsiteY4" fmla="*/ 2343 h 10000"/>
              <a:gd name="connsiteX5" fmla="*/ 8655 w 10000"/>
              <a:gd name="connsiteY5" fmla="*/ 3942 h 10000"/>
              <a:gd name="connsiteX6" fmla="*/ 9166 w 10000"/>
              <a:gd name="connsiteY6" fmla="*/ 7421 h 10000"/>
              <a:gd name="connsiteX7" fmla="*/ 10000 w 10000"/>
              <a:gd name="connsiteY7" fmla="*/ 10000 h 10000"/>
              <a:gd name="connsiteX0" fmla="*/ 0 w 10000"/>
              <a:gd name="connsiteY0" fmla="*/ 0 h 10000"/>
              <a:gd name="connsiteX1" fmla="*/ 1230 w 10000"/>
              <a:gd name="connsiteY1" fmla="*/ 553 h 10000"/>
              <a:gd name="connsiteX2" fmla="*/ 4757 w 10000"/>
              <a:gd name="connsiteY2" fmla="*/ 1208 h 10000"/>
              <a:gd name="connsiteX3" fmla="*/ 6958 w 10000"/>
              <a:gd name="connsiteY3" fmla="*/ 1950 h 10000"/>
              <a:gd name="connsiteX4" fmla="*/ 7426 w 10000"/>
              <a:gd name="connsiteY4" fmla="*/ 2343 h 10000"/>
              <a:gd name="connsiteX5" fmla="*/ 8655 w 10000"/>
              <a:gd name="connsiteY5" fmla="*/ 3942 h 10000"/>
              <a:gd name="connsiteX6" fmla="*/ 9166 w 10000"/>
              <a:gd name="connsiteY6" fmla="*/ 7421 h 10000"/>
              <a:gd name="connsiteX7" fmla="*/ 10000 w 10000"/>
              <a:gd name="connsiteY7" fmla="*/ 10000 h 10000"/>
              <a:gd name="connsiteX0" fmla="*/ 0 w 10000"/>
              <a:gd name="connsiteY0" fmla="*/ 0 h 10000"/>
              <a:gd name="connsiteX1" fmla="*/ 1230 w 10000"/>
              <a:gd name="connsiteY1" fmla="*/ 553 h 10000"/>
              <a:gd name="connsiteX2" fmla="*/ 4757 w 10000"/>
              <a:gd name="connsiteY2" fmla="*/ 1208 h 10000"/>
              <a:gd name="connsiteX3" fmla="*/ 6958 w 10000"/>
              <a:gd name="connsiteY3" fmla="*/ 1950 h 10000"/>
              <a:gd name="connsiteX4" fmla="*/ 7426 w 10000"/>
              <a:gd name="connsiteY4" fmla="*/ 2343 h 10000"/>
              <a:gd name="connsiteX5" fmla="*/ 8655 w 10000"/>
              <a:gd name="connsiteY5" fmla="*/ 3942 h 10000"/>
              <a:gd name="connsiteX6" fmla="*/ 9166 w 10000"/>
              <a:gd name="connsiteY6" fmla="*/ 7421 h 10000"/>
              <a:gd name="connsiteX7" fmla="*/ 10000 w 10000"/>
              <a:gd name="connsiteY7" fmla="*/ 10000 h 10000"/>
              <a:gd name="connsiteX0" fmla="*/ 0 w 10000"/>
              <a:gd name="connsiteY0" fmla="*/ 0 h 10000"/>
              <a:gd name="connsiteX1" fmla="*/ 1230 w 10000"/>
              <a:gd name="connsiteY1" fmla="*/ 553 h 10000"/>
              <a:gd name="connsiteX2" fmla="*/ 4757 w 10000"/>
              <a:gd name="connsiteY2" fmla="*/ 1208 h 10000"/>
              <a:gd name="connsiteX3" fmla="*/ 6958 w 10000"/>
              <a:gd name="connsiteY3" fmla="*/ 1950 h 10000"/>
              <a:gd name="connsiteX4" fmla="*/ 8655 w 10000"/>
              <a:gd name="connsiteY4" fmla="*/ 3942 h 10000"/>
              <a:gd name="connsiteX5" fmla="*/ 9166 w 10000"/>
              <a:gd name="connsiteY5" fmla="*/ 7421 h 10000"/>
              <a:gd name="connsiteX6" fmla="*/ 10000 w 10000"/>
              <a:gd name="connsiteY6" fmla="*/ 10000 h 10000"/>
              <a:gd name="connsiteX0" fmla="*/ 0 w 10000"/>
              <a:gd name="connsiteY0" fmla="*/ 0 h 10000"/>
              <a:gd name="connsiteX1" fmla="*/ 1230 w 10000"/>
              <a:gd name="connsiteY1" fmla="*/ 553 h 10000"/>
              <a:gd name="connsiteX2" fmla="*/ 4061 w 10000"/>
              <a:gd name="connsiteY2" fmla="*/ 625 h 10000"/>
              <a:gd name="connsiteX3" fmla="*/ 6958 w 10000"/>
              <a:gd name="connsiteY3" fmla="*/ 1950 h 10000"/>
              <a:gd name="connsiteX4" fmla="*/ 8655 w 10000"/>
              <a:gd name="connsiteY4" fmla="*/ 3942 h 10000"/>
              <a:gd name="connsiteX5" fmla="*/ 9166 w 10000"/>
              <a:gd name="connsiteY5" fmla="*/ 7421 h 10000"/>
              <a:gd name="connsiteX6" fmla="*/ 10000 w 10000"/>
              <a:gd name="connsiteY6" fmla="*/ 10000 h 10000"/>
              <a:gd name="connsiteX0" fmla="*/ 0 w 10232"/>
              <a:gd name="connsiteY0" fmla="*/ 0 h 10855"/>
              <a:gd name="connsiteX1" fmla="*/ 1462 w 10232"/>
              <a:gd name="connsiteY1" fmla="*/ 1408 h 10855"/>
              <a:gd name="connsiteX2" fmla="*/ 4293 w 10232"/>
              <a:gd name="connsiteY2" fmla="*/ 1480 h 10855"/>
              <a:gd name="connsiteX3" fmla="*/ 7190 w 10232"/>
              <a:gd name="connsiteY3" fmla="*/ 2805 h 10855"/>
              <a:gd name="connsiteX4" fmla="*/ 8887 w 10232"/>
              <a:gd name="connsiteY4" fmla="*/ 4797 h 10855"/>
              <a:gd name="connsiteX5" fmla="*/ 9398 w 10232"/>
              <a:gd name="connsiteY5" fmla="*/ 8276 h 10855"/>
              <a:gd name="connsiteX6" fmla="*/ 10232 w 10232"/>
              <a:gd name="connsiteY6" fmla="*/ 10855 h 10855"/>
              <a:gd name="connsiteX0" fmla="*/ 0 w 10232"/>
              <a:gd name="connsiteY0" fmla="*/ 0 h 10855"/>
              <a:gd name="connsiteX1" fmla="*/ 1555 w 10232"/>
              <a:gd name="connsiteY1" fmla="*/ 980 h 10855"/>
              <a:gd name="connsiteX2" fmla="*/ 4293 w 10232"/>
              <a:gd name="connsiteY2" fmla="*/ 1480 h 10855"/>
              <a:gd name="connsiteX3" fmla="*/ 7190 w 10232"/>
              <a:gd name="connsiteY3" fmla="*/ 2805 h 10855"/>
              <a:gd name="connsiteX4" fmla="*/ 8887 w 10232"/>
              <a:gd name="connsiteY4" fmla="*/ 4797 h 10855"/>
              <a:gd name="connsiteX5" fmla="*/ 9398 w 10232"/>
              <a:gd name="connsiteY5" fmla="*/ 8276 h 10855"/>
              <a:gd name="connsiteX6" fmla="*/ 10232 w 10232"/>
              <a:gd name="connsiteY6" fmla="*/ 10855 h 10855"/>
              <a:gd name="connsiteX0" fmla="*/ 0 w 10000"/>
              <a:gd name="connsiteY0" fmla="*/ 0 h 10933"/>
              <a:gd name="connsiteX1" fmla="*/ 1323 w 10000"/>
              <a:gd name="connsiteY1" fmla="*/ 1058 h 10933"/>
              <a:gd name="connsiteX2" fmla="*/ 4061 w 10000"/>
              <a:gd name="connsiteY2" fmla="*/ 1558 h 10933"/>
              <a:gd name="connsiteX3" fmla="*/ 6958 w 10000"/>
              <a:gd name="connsiteY3" fmla="*/ 2883 h 10933"/>
              <a:gd name="connsiteX4" fmla="*/ 8655 w 10000"/>
              <a:gd name="connsiteY4" fmla="*/ 4875 h 10933"/>
              <a:gd name="connsiteX5" fmla="*/ 9166 w 10000"/>
              <a:gd name="connsiteY5" fmla="*/ 8354 h 10933"/>
              <a:gd name="connsiteX6" fmla="*/ 10000 w 10000"/>
              <a:gd name="connsiteY6" fmla="*/ 10933 h 10933"/>
              <a:gd name="connsiteX0" fmla="*/ 0 w 10000"/>
              <a:gd name="connsiteY0" fmla="*/ 0 h 10933"/>
              <a:gd name="connsiteX1" fmla="*/ 1509 w 10000"/>
              <a:gd name="connsiteY1" fmla="*/ 864 h 10933"/>
              <a:gd name="connsiteX2" fmla="*/ 4061 w 10000"/>
              <a:gd name="connsiteY2" fmla="*/ 1558 h 10933"/>
              <a:gd name="connsiteX3" fmla="*/ 6958 w 10000"/>
              <a:gd name="connsiteY3" fmla="*/ 2883 h 10933"/>
              <a:gd name="connsiteX4" fmla="*/ 8655 w 10000"/>
              <a:gd name="connsiteY4" fmla="*/ 4875 h 10933"/>
              <a:gd name="connsiteX5" fmla="*/ 9166 w 10000"/>
              <a:gd name="connsiteY5" fmla="*/ 8354 h 10933"/>
              <a:gd name="connsiteX6" fmla="*/ 10000 w 10000"/>
              <a:gd name="connsiteY6" fmla="*/ 10933 h 10933"/>
              <a:gd name="connsiteX0" fmla="*/ 0 w 10000"/>
              <a:gd name="connsiteY0" fmla="*/ 0 h 10933"/>
              <a:gd name="connsiteX1" fmla="*/ 1509 w 10000"/>
              <a:gd name="connsiteY1" fmla="*/ 864 h 10933"/>
              <a:gd name="connsiteX2" fmla="*/ 4107 w 10000"/>
              <a:gd name="connsiteY2" fmla="*/ 1441 h 10933"/>
              <a:gd name="connsiteX3" fmla="*/ 6958 w 10000"/>
              <a:gd name="connsiteY3" fmla="*/ 2883 h 10933"/>
              <a:gd name="connsiteX4" fmla="*/ 8655 w 10000"/>
              <a:gd name="connsiteY4" fmla="*/ 4875 h 10933"/>
              <a:gd name="connsiteX5" fmla="*/ 9166 w 10000"/>
              <a:gd name="connsiteY5" fmla="*/ 8354 h 10933"/>
              <a:gd name="connsiteX6" fmla="*/ 10000 w 10000"/>
              <a:gd name="connsiteY6" fmla="*/ 10933 h 10933"/>
              <a:gd name="connsiteX0" fmla="*/ 0 w 10000"/>
              <a:gd name="connsiteY0" fmla="*/ 0 h 10933"/>
              <a:gd name="connsiteX1" fmla="*/ 1509 w 10000"/>
              <a:gd name="connsiteY1" fmla="*/ 864 h 10933"/>
              <a:gd name="connsiteX2" fmla="*/ 4710 w 10000"/>
              <a:gd name="connsiteY2" fmla="*/ 1674 h 10933"/>
              <a:gd name="connsiteX3" fmla="*/ 6958 w 10000"/>
              <a:gd name="connsiteY3" fmla="*/ 2883 h 10933"/>
              <a:gd name="connsiteX4" fmla="*/ 8655 w 10000"/>
              <a:gd name="connsiteY4" fmla="*/ 4875 h 10933"/>
              <a:gd name="connsiteX5" fmla="*/ 9166 w 10000"/>
              <a:gd name="connsiteY5" fmla="*/ 8354 h 10933"/>
              <a:gd name="connsiteX6" fmla="*/ 10000 w 10000"/>
              <a:gd name="connsiteY6" fmla="*/ 10933 h 10933"/>
              <a:gd name="connsiteX0" fmla="*/ 0 w 10000"/>
              <a:gd name="connsiteY0" fmla="*/ 0 h 10933"/>
              <a:gd name="connsiteX1" fmla="*/ 1509 w 10000"/>
              <a:gd name="connsiteY1" fmla="*/ 864 h 10933"/>
              <a:gd name="connsiteX2" fmla="*/ 4710 w 10000"/>
              <a:gd name="connsiteY2" fmla="*/ 1674 h 10933"/>
              <a:gd name="connsiteX3" fmla="*/ 6958 w 10000"/>
              <a:gd name="connsiteY3" fmla="*/ 2883 h 10933"/>
              <a:gd name="connsiteX4" fmla="*/ 8562 w 10000"/>
              <a:gd name="connsiteY4" fmla="*/ 4681 h 10933"/>
              <a:gd name="connsiteX5" fmla="*/ 9166 w 10000"/>
              <a:gd name="connsiteY5" fmla="*/ 8354 h 10933"/>
              <a:gd name="connsiteX6" fmla="*/ 10000 w 10000"/>
              <a:gd name="connsiteY6" fmla="*/ 10933 h 10933"/>
              <a:gd name="connsiteX0" fmla="*/ 0 w 10000"/>
              <a:gd name="connsiteY0" fmla="*/ 0 h 10933"/>
              <a:gd name="connsiteX1" fmla="*/ 1509 w 10000"/>
              <a:gd name="connsiteY1" fmla="*/ 864 h 10933"/>
              <a:gd name="connsiteX2" fmla="*/ 4710 w 10000"/>
              <a:gd name="connsiteY2" fmla="*/ 1674 h 10933"/>
              <a:gd name="connsiteX3" fmla="*/ 6958 w 10000"/>
              <a:gd name="connsiteY3" fmla="*/ 2883 h 10933"/>
              <a:gd name="connsiteX4" fmla="*/ 8423 w 10000"/>
              <a:gd name="connsiteY4" fmla="*/ 4564 h 10933"/>
              <a:gd name="connsiteX5" fmla="*/ 9166 w 10000"/>
              <a:gd name="connsiteY5" fmla="*/ 8354 h 10933"/>
              <a:gd name="connsiteX6" fmla="*/ 10000 w 10000"/>
              <a:gd name="connsiteY6" fmla="*/ 10933 h 10933"/>
              <a:gd name="connsiteX0" fmla="*/ 0 w 10000"/>
              <a:gd name="connsiteY0" fmla="*/ 0 h 10933"/>
              <a:gd name="connsiteX1" fmla="*/ 1509 w 10000"/>
              <a:gd name="connsiteY1" fmla="*/ 864 h 10933"/>
              <a:gd name="connsiteX2" fmla="*/ 4710 w 10000"/>
              <a:gd name="connsiteY2" fmla="*/ 1674 h 10933"/>
              <a:gd name="connsiteX3" fmla="*/ 6958 w 10000"/>
              <a:gd name="connsiteY3" fmla="*/ 2883 h 10933"/>
              <a:gd name="connsiteX4" fmla="*/ 8423 w 10000"/>
              <a:gd name="connsiteY4" fmla="*/ 4564 h 10933"/>
              <a:gd name="connsiteX5" fmla="*/ 9166 w 10000"/>
              <a:gd name="connsiteY5" fmla="*/ 8354 h 10933"/>
              <a:gd name="connsiteX6" fmla="*/ 10000 w 10000"/>
              <a:gd name="connsiteY6" fmla="*/ 10933 h 1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933">
                <a:moveTo>
                  <a:pt x="0" y="0"/>
                </a:moveTo>
                <a:cubicBezTo>
                  <a:pt x="257" y="354"/>
                  <a:pt x="724" y="585"/>
                  <a:pt x="1509" y="864"/>
                </a:cubicBezTo>
                <a:cubicBezTo>
                  <a:pt x="2294" y="1143"/>
                  <a:pt x="3802" y="1338"/>
                  <a:pt x="4710" y="1674"/>
                </a:cubicBezTo>
                <a:cubicBezTo>
                  <a:pt x="5618" y="2011"/>
                  <a:pt x="6308" y="2427"/>
                  <a:pt x="6958" y="2883"/>
                </a:cubicBezTo>
                <a:cubicBezTo>
                  <a:pt x="7608" y="3339"/>
                  <a:pt x="7947" y="3640"/>
                  <a:pt x="8423" y="4564"/>
                </a:cubicBezTo>
                <a:cubicBezTo>
                  <a:pt x="8899" y="5488"/>
                  <a:pt x="9020" y="7318"/>
                  <a:pt x="9166" y="8354"/>
                </a:cubicBezTo>
                <a:cubicBezTo>
                  <a:pt x="9313" y="9391"/>
                  <a:pt x="9629" y="10574"/>
                  <a:pt x="10000" y="10933"/>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 name="Text Box 20"/>
          <p:cNvSpPr txBox="1">
            <a:spLocks noChangeArrowheads="1"/>
          </p:cNvSpPr>
          <p:nvPr/>
        </p:nvSpPr>
        <p:spPr bwMode="auto">
          <a:xfrm>
            <a:off x="942365" y="2859846"/>
            <a:ext cx="1760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spcBef>
                <a:spcPct val="0"/>
              </a:spcBef>
              <a:buFontTx/>
              <a:buNone/>
            </a:pPr>
            <a:r>
              <a:rPr lang="en-US" sz="1200" dirty="0">
                <a:solidFill>
                  <a:schemeClr val="tx2"/>
                </a:solidFill>
              </a:rPr>
              <a:t>Qty. of </a:t>
            </a:r>
            <a:r>
              <a:rPr lang="en-US" sz="1200" dirty="0" smtClean="0">
                <a:solidFill>
                  <a:schemeClr val="tx2"/>
                </a:solidFill>
              </a:rPr>
              <a:t>nutritious foods </a:t>
            </a:r>
            <a:endParaRPr lang="en-US" sz="1200" dirty="0">
              <a:solidFill>
                <a:schemeClr val="tx2"/>
              </a:solidFill>
            </a:endParaRPr>
          </a:p>
          <a:p>
            <a:pPr>
              <a:spcBef>
                <a:spcPct val="0"/>
              </a:spcBef>
              <a:buFontTx/>
              <a:buNone/>
            </a:pPr>
            <a:r>
              <a:rPr lang="en-US" sz="1200" dirty="0" smtClean="0">
                <a:solidFill>
                  <a:schemeClr val="tx2"/>
                </a:solidFill>
              </a:rPr>
              <a:t>(kg/yr)</a:t>
            </a:r>
            <a:endParaRPr lang="en-US" sz="1200" dirty="0">
              <a:solidFill>
                <a:schemeClr val="tx2"/>
              </a:solidFill>
            </a:endParaRPr>
          </a:p>
        </p:txBody>
      </p:sp>
      <p:sp>
        <p:nvSpPr>
          <p:cNvPr id="17" name="Text Box 21"/>
          <p:cNvSpPr txBox="1">
            <a:spLocks noChangeArrowheads="1"/>
          </p:cNvSpPr>
          <p:nvPr/>
        </p:nvSpPr>
        <p:spPr bwMode="auto">
          <a:xfrm>
            <a:off x="1712457" y="6060943"/>
            <a:ext cx="2748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spcBef>
                <a:spcPct val="0"/>
              </a:spcBef>
              <a:buFontTx/>
              <a:buNone/>
            </a:pPr>
            <a:r>
              <a:rPr lang="en-US" sz="1200" dirty="0">
                <a:solidFill>
                  <a:schemeClr val="tx2"/>
                </a:solidFill>
              </a:rPr>
              <a:t>Qty. of </a:t>
            </a:r>
            <a:r>
              <a:rPr lang="en-US" sz="1200" dirty="0" smtClean="0">
                <a:solidFill>
                  <a:schemeClr val="tx2"/>
                </a:solidFill>
              </a:rPr>
              <a:t>farm household’s labor time (</a:t>
            </a:r>
            <a:r>
              <a:rPr lang="en-US" sz="1200" dirty="0" err="1" smtClean="0">
                <a:solidFill>
                  <a:schemeClr val="tx2"/>
                </a:solidFill>
              </a:rPr>
              <a:t>hrs</a:t>
            </a:r>
            <a:r>
              <a:rPr lang="en-US" sz="1200" dirty="0" smtClean="0">
                <a:solidFill>
                  <a:schemeClr val="tx2"/>
                </a:solidFill>
              </a:rPr>
              <a:t>/yr)</a:t>
            </a:r>
            <a:endParaRPr lang="en-US" sz="1200" dirty="0">
              <a:solidFill>
                <a:schemeClr val="tx2"/>
              </a:solidFill>
            </a:endParaRPr>
          </a:p>
        </p:txBody>
      </p:sp>
      <p:sp>
        <p:nvSpPr>
          <p:cNvPr id="18" name="Text Box 23"/>
          <p:cNvSpPr txBox="1">
            <a:spLocks noChangeArrowheads="1"/>
          </p:cNvSpPr>
          <p:nvPr/>
        </p:nvSpPr>
        <p:spPr bwMode="auto">
          <a:xfrm>
            <a:off x="4684257" y="6050053"/>
            <a:ext cx="297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spcBef>
                <a:spcPct val="0"/>
              </a:spcBef>
              <a:buFontTx/>
              <a:buNone/>
            </a:pPr>
            <a:r>
              <a:rPr lang="en-US" sz="1200" dirty="0">
                <a:solidFill>
                  <a:schemeClr val="tx2"/>
                </a:solidFill>
              </a:rPr>
              <a:t>Qty. of </a:t>
            </a:r>
            <a:r>
              <a:rPr lang="en-US" sz="1200" dirty="0" smtClean="0">
                <a:solidFill>
                  <a:schemeClr val="tx2"/>
                </a:solidFill>
              </a:rPr>
              <a:t>farm household’s other goods (kg/yr)</a:t>
            </a:r>
            <a:endParaRPr lang="en-US" sz="1200" dirty="0">
              <a:solidFill>
                <a:schemeClr val="tx2"/>
              </a:solidFill>
            </a:endParaRPr>
          </a:p>
        </p:txBody>
      </p:sp>
      <p:sp>
        <p:nvSpPr>
          <p:cNvPr id="19" name="Text Box 26"/>
          <p:cNvSpPr txBox="1">
            <a:spLocks noChangeArrowheads="1"/>
          </p:cNvSpPr>
          <p:nvPr/>
        </p:nvSpPr>
        <p:spPr bwMode="auto">
          <a:xfrm>
            <a:off x="1628385" y="2247092"/>
            <a:ext cx="3049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spcBef>
                <a:spcPct val="0"/>
              </a:spcBef>
              <a:buFontTx/>
              <a:buNone/>
            </a:pPr>
            <a:r>
              <a:rPr lang="en-US" sz="1400" b="1" i="1" dirty="0" smtClean="0">
                <a:solidFill>
                  <a:schemeClr val="tx2"/>
                </a:solidFill>
              </a:rPr>
              <a:t>Nonfarm employment</a:t>
            </a:r>
          </a:p>
          <a:p>
            <a:pPr>
              <a:spcBef>
                <a:spcPct val="0"/>
              </a:spcBef>
              <a:buFontTx/>
              <a:buNone/>
            </a:pPr>
            <a:r>
              <a:rPr lang="en-US" sz="1400" i="1" dirty="0" smtClean="0">
                <a:solidFill>
                  <a:schemeClr val="tx2"/>
                </a:solidFill>
              </a:rPr>
              <a:t>(allows sale of labor to buy food)</a:t>
            </a:r>
            <a:endParaRPr lang="en-US" sz="1400" i="1" dirty="0">
              <a:solidFill>
                <a:schemeClr val="tx2"/>
              </a:solidFill>
            </a:endParaRPr>
          </a:p>
        </p:txBody>
      </p:sp>
      <p:sp>
        <p:nvSpPr>
          <p:cNvPr id="20" name="Oval 28"/>
          <p:cNvSpPr>
            <a:spLocks noChangeArrowheads="1"/>
          </p:cNvSpPr>
          <p:nvPr/>
        </p:nvSpPr>
        <p:spPr bwMode="auto">
          <a:xfrm>
            <a:off x="2875012" y="3997794"/>
            <a:ext cx="122366" cy="121208"/>
          </a:xfrm>
          <a:prstGeom prst="ellipse">
            <a:avLst/>
          </a:prstGeom>
          <a:noFill/>
          <a:ln w="28575">
            <a:solidFill>
              <a:schemeClr val="accent1"/>
            </a:solidFill>
            <a:round/>
            <a:headEnd/>
            <a:tailEnd/>
          </a:ln>
        </p:spPr>
        <p:txBody>
          <a:bodyPr wrap="none" anchor="ctr"/>
          <a:lstStyle/>
          <a:p>
            <a:pPr>
              <a:buFontTx/>
              <a:buNone/>
            </a:pPr>
            <a:endParaRPr lang="en-US" sz="1800"/>
          </a:p>
        </p:txBody>
      </p:sp>
      <p:sp>
        <p:nvSpPr>
          <p:cNvPr id="21" name="Freeform 37"/>
          <p:cNvSpPr>
            <a:spLocks/>
          </p:cNvSpPr>
          <p:nvPr/>
        </p:nvSpPr>
        <p:spPr bwMode="auto">
          <a:xfrm flipH="1" flipV="1">
            <a:off x="5815184" y="3512379"/>
            <a:ext cx="709032" cy="796849"/>
          </a:xfrm>
          <a:custGeom>
            <a:avLst/>
            <a:gdLst>
              <a:gd name="T0" fmla="*/ 0 w 1600"/>
              <a:gd name="T1" fmla="*/ 1051971674 h 1888"/>
              <a:gd name="T2" fmla="*/ 2147483647 w 1600"/>
              <a:gd name="T3" fmla="*/ 1051971674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 name="connsiteX0" fmla="*/ 0 w 9944"/>
              <a:gd name="connsiteY0" fmla="*/ 0 h 9915"/>
              <a:gd name="connsiteX1" fmla="*/ 3300 w 9944"/>
              <a:gd name="connsiteY1" fmla="*/ 508 h 9915"/>
              <a:gd name="connsiteX2" fmla="*/ 6600 w 9944"/>
              <a:gd name="connsiteY2" fmla="*/ 2288 h 9915"/>
              <a:gd name="connsiteX3" fmla="*/ 9300 w 9944"/>
              <a:gd name="connsiteY3" fmla="*/ 6356 h 9915"/>
              <a:gd name="connsiteX4" fmla="*/ 9900 w 9944"/>
              <a:gd name="connsiteY4" fmla="*/ 8390 h 9915"/>
              <a:gd name="connsiteX5" fmla="*/ 9900 w 9944"/>
              <a:gd name="connsiteY5" fmla="*/ 9915 h 9915"/>
              <a:gd name="connsiteX0" fmla="*/ 0 w 10511"/>
              <a:gd name="connsiteY0" fmla="*/ 0 h 10564"/>
              <a:gd name="connsiteX1" fmla="*/ 3830 w 10511"/>
              <a:gd name="connsiteY1" fmla="*/ 1076 h 10564"/>
              <a:gd name="connsiteX2" fmla="*/ 7148 w 10511"/>
              <a:gd name="connsiteY2" fmla="*/ 2872 h 10564"/>
              <a:gd name="connsiteX3" fmla="*/ 9863 w 10511"/>
              <a:gd name="connsiteY3" fmla="*/ 6974 h 10564"/>
              <a:gd name="connsiteX4" fmla="*/ 10467 w 10511"/>
              <a:gd name="connsiteY4" fmla="*/ 9026 h 10564"/>
              <a:gd name="connsiteX5" fmla="*/ 10467 w 10511"/>
              <a:gd name="connsiteY5" fmla="*/ 10564 h 10564"/>
              <a:gd name="connsiteX0" fmla="*/ 0 w 10511"/>
              <a:gd name="connsiteY0" fmla="*/ 0 h 10564"/>
              <a:gd name="connsiteX1" fmla="*/ 3493 w 10511"/>
              <a:gd name="connsiteY1" fmla="*/ 660 h 10564"/>
              <a:gd name="connsiteX2" fmla="*/ 7148 w 10511"/>
              <a:gd name="connsiteY2" fmla="*/ 2872 h 10564"/>
              <a:gd name="connsiteX3" fmla="*/ 9863 w 10511"/>
              <a:gd name="connsiteY3" fmla="*/ 6974 h 10564"/>
              <a:gd name="connsiteX4" fmla="*/ 10467 w 10511"/>
              <a:gd name="connsiteY4" fmla="*/ 9026 h 10564"/>
              <a:gd name="connsiteX5" fmla="*/ 10467 w 10511"/>
              <a:gd name="connsiteY5" fmla="*/ 10564 h 10564"/>
              <a:gd name="connsiteX0" fmla="*/ 0 w 10940"/>
              <a:gd name="connsiteY0" fmla="*/ 0 h 10994"/>
              <a:gd name="connsiteX1" fmla="*/ 3922 w 10940"/>
              <a:gd name="connsiteY1" fmla="*/ 1090 h 10994"/>
              <a:gd name="connsiteX2" fmla="*/ 7577 w 10940"/>
              <a:gd name="connsiteY2" fmla="*/ 3302 h 10994"/>
              <a:gd name="connsiteX3" fmla="*/ 10292 w 10940"/>
              <a:gd name="connsiteY3" fmla="*/ 7404 h 10994"/>
              <a:gd name="connsiteX4" fmla="*/ 10896 w 10940"/>
              <a:gd name="connsiteY4" fmla="*/ 9456 h 10994"/>
              <a:gd name="connsiteX5" fmla="*/ 10896 w 10940"/>
              <a:gd name="connsiteY5" fmla="*/ 10994 h 10994"/>
              <a:gd name="connsiteX0" fmla="*/ 0 w 11120"/>
              <a:gd name="connsiteY0" fmla="*/ 0 h 11637"/>
              <a:gd name="connsiteX1" fmla="*/ 3922 w 11120"/>
              <a:gd name="connsiteY1" fmla="*/ 1090 h 11637"/>
              <a:gd name="connsiteX2" fmla="*/ 7577 w 11120"/>
              <a:gd name="connsiteY2" fmla="*/ 3302 h 11637"/>
              <a:gd name="connsiteX3" fmla="*/ 10292 w 11120"/>
              <a:gd name="connsiteY3" fmla="*/ 7404 h 11637"/>
              <a:gd name="connsiteX4" fmla="*/ 10896 w 11120"/>
              <a:gd name="connsiteY4" fmla="*/ 9456 h 11637"/>
              <a:gd name="connsiteX5" fmla="*/ 11120 w 11120"/>
              <a:gd name="connsiteY5" fmla="*/ 11637 h 11637"/>
              <a:gd name="connsiteX0" fmla="*/ 0 w 11120"/>
              <a:gd name="connsiteY0" fmla="*/ 0 h 11637"/>
              <a:gd name="connsiteX1" fmla="*/ 3922 w 11120"/>
              <a:gd name="connsiteY1" fmla="*/ 1090 h 11637"/>
              <a:gd name="connsiteX2" fmla="*/ 7577 w 11120"/>
              <a:gd name="connsiteY2" fmla="*/ 3302 h 11637"/>
              <a:gd name="connsiteX3" fmla="*/ 10292 w 11120"/>
              <a:gd name="connsiteY3" fmla="*/ 7404 h 11637"/>
              <a:gd name="connsiteX4" fmla="*/ 11120 w 11120"/>
              <a:gd name="connsiteY4" fmla="*/ 11637 h 11637"/>
              <a:gd name="connsiteX0" fmla="*/ 0 w 8572"/>
              <a:gd name="connsiteY0" fmla="*/ 0 h 10925"/>
              <a:gd name="connsiteX1" fmla="*/ 1374 w 8572"/>
              <a:gd name="connsiteY1" fmla="*/ 378 h 10925"/>
              <a:gd name="connsiteX2" fmla="*/ 5029 w 8572"/>
              <a:gd name="connsiteY2" fmla="*/ 2590 h 10925"/>
              <a:gd name="connsiteX3" fmla="*/ 7744 w 8572"/>
              <a:gd name="connsiteY3" fmla="*/ 6692 h 10925"/>
              <a:gd name="connsiteX4" fmla="*/ 8572 w 8572"/>
              <a:gd name="connsiteY4" fmla="*/ 10925 h 10925"/>
              <a:gd name="connsiteX0" fmla="*/ 0 w 8397"/>
              <a:gd name="connsiteY0" fmla="*/ 0 h 9654"/>
              <a:gd name="connsiteX1" fmla="*/ 4264 w 8397"/>
              <a:gd name="connsiteY1" fmla="*/ 2025 h 9654"/>
              <a:gd name="connsiteX2" fmla="*/ 7431 w 8397"/>
              <a:gd name="connsiteY2" fmla="*/ 5779 h 9654"/>
              <a:gd name="connsiteX3" fmla="*/ 8397 w 8397"/>
              <a:gd name="connsiteY3" fmla="*/ 9654 h 9654"/>
            </a:gdLst>
            <a:ahLst/>
            <a:cxnLst>
              <a:cxn ang="0">
                <a:pos x="connsiteX0" y="connsiteY0"/>
              </a:cxn>
              <a:cxn ang="0">
                <a:pos x="connsiteX1" y="connsiteY1"/>
              </a:cxn>
              <a:cxn ang="0">
                <a:pos x="connsiteX2" y="connsiteY2"/>
              </a:cxn>
              <a:cxn ang="0">
                <a:pos x="connsiteX3" y="connsiteY3"/>
              </a:cxn>
            </a:cxnLst>
            <a:rect l="l" t="t" r="r" b="b"/>
            <a:pathLst>
              <a:path w="8397" h="9654">
                <a:moveTo>
                  <a:pt x="0" y="0"/>
                </a:moveTo>
                <a:cubicBezTo>
                  <a:pt x="977" y="395"/>
                  <a:pt x="3025" y="1062"/>
                  <a:pt x="4264" y="2025"/>
                </a:cubicBezTo>
                <a:cubicBezTo>
                  <a:pt x="5503" y="2988"/>
                  <a:pt x="6743" y="4508"/>
                  <a:pt x="7431" y="5779"/>
                </a:cubicBezTo>
                <a:cubicBezTo>
                  <a:pt x="8119" y="7051"/>
                  <a:pt x="8196" y="8847"/>
                  <a:pt x="8397" y="9654"/>
                </a:cubicBez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Text Box 20"/>
          <p:cNvSpPr txBox="1">
            <a:spLocks noChangeArrowheads="1"/>
          </p:cNvSpPr>
          <p:nvPr/>
        </p:nvSpPr>
        <p:spPr bwMode="auto">
          <a:xfrm>
            <a:off x="4096205" y="2859845"/>
            <a:ext cx="1760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spcBef>
                <a:spcPct val="0"/>
              </a:spcBef>
              <a:buFontTx/>
              <a:buNone/>
            </a:pPr>
            <a:r>
              <a:rPr lang="en-US" sz="1200" dirty="0">
                <a:solidFill>
                  <a:schemeClr val="tx2"/>
                </a:solidFill>
              </a:rPr>
              <a:t>Qty. of </a:t>
            </a:r>
            <a:r>
              <a:rPr lang="en-US" sz="1200" dirty="0" smtClean="0">
                <a:solidFill>
                  <a:schemeClr val="tx2"/>
                </a:solidFill>
              </a:rPr>
              <a:t>nutritious foods</a:t>
            </a:r>
            <a:endParaRPr lang="en-US" sz="1200" dirty="0">
              <a:solidFill>
                <a:schemeClr val="tx2"/>
              </a:solidFill>
            </a:endParaRPr>
          </a:p>
          <a:p>
            <a:pPr>
              <a:spcBef>
                <a:spcPct val="0"/>
              </a:spcBef>
              <a:buFontTx/>
              <a:buNone/>
            </a:pPr>
            <a:r>
              <a:rPr lang="en-US" sz="1200" dirty="0" smtClean="0">
                <a:solidFill>
                  <a:schemeClr val="tx2"/>
                </a:solidFill>
              </a:rPr>
              <a:t>(kg/yr)</a:t>
            </a:r>
            <a:endParaRPr lang="en-US" sz="1200" dirty="0">
              <a:solidFill>
                <a:schemeClr val="tx2"/>
              </a:solidFill>
            </a:endParaRPr>
          </a:p>
        </p:txBody>
      </p:sp>
      <p:sp>
        <p:nvSpPr>
          <p:cNvPr id="23" name="Freeform 37"/>
          <p:cNvSpPr>
            <a:spLocks/>
          </p:cNvSpPr>
          <p:nvPr/>
        </p:nvSpPr>
        <p:spPr bwMode="auto">
          <a:xfrm rot="18160900" flipH="1" flipV="1">
            <a:off x="2565307" y="3271462"/>
            <a:ext cx="1136020" cy="749884"/>
          </a:xfrm>
          <a:custGeom>
            <a:avLst/>
            <a:gdLst>
              <a:gd name="T0" fmla="*/ 0 w 1600"/>
              <a:gd name="T1" fmla="*/ 1051971674 h 1888"/>
              <a:gd name="T2" fmla="*/ 2147483647 w 1600"/>
              <a:gd name="T3" fmla="*/ 1051971674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 name="connsiteX0" fmla="*/ 0 w 11441"/>
              <a:gd name="connsiteY0" fmla="*/ 50 h 11531"/>
              <a:gd name="connsiteX1" fmla="*/ 1500 w 11441"/>
              <a:gd name="connsiteY1" fmla="*/ 50 h 11531"/>
              <a:gd name="connsiteX2" fmla="*/ 3300 w 11441"/>
              <a:gd name="connsiteY2" fmla="*/ 558 h 11531"/>
              <a:gd name="connsiteX3" fmla="*/ 6600 w 11441"/>
              <a:gd name="connsiteY3" fmla="*/ 2338 h 11531"/>
              <a:gd name="connsiteX4" fmla="*/ 9300 w 11441"/>
              <a:gd name="connsiteY4" fmla="*/ 6406 h 11531"/>
              <a:gd name="connsiteX5" fmla="*/ 9900 w 11441"/>
              <a:gd name="connsiteY5" fmla="*/ 8440 h 11531"/>
              <a:gd name="connsiteX6" fmla="*/ 11441 w 11441"/>
              <a:gd name="connsiteY6" fmla="*/ 11531 h 11531"/>
              <a:gd name="connsiteX0" fmla="*/ 0 w 11441"/>
              <a:gd name="connsiteY0" fmla="*/ 50 h 11531"/>
              <a:gd name="connsiteX1" fmla="*/ 1500 w 11441"/>
              <a:gd name="connsiteY1" fmla="*/ 50 h 11531"/>
              <a:gd name="connsiteX2" fmla="*/ 3300 w 11441"/>
              <a:gd name="connsiteY2" fmla="*/ 558 h 11531"/>
              <a:gd name="connsiteX3" fmla="*/ 6600 w 11441"/>
              <a:gd name="connsiteY3" fmla="*/ 2338 h 11531"/>
              <a:gd name="connsiteX4" fmla="*/ 9300 w 11441"/>
              <a:gd name="connsiteY4" fmla="*/ 6406 h 11531"/>
              <a:gd name="connsiteX5" fmla="*/ 10637 w 11441"/>
              <a:gd name="connsiteY5" fmla="*/ 8823 h 11531"/>
              <a:gd name="connsiteX6" fmla="*/ 11441 w 11441"/>
              <a:gd name="connsiteY6" fmla="*/ 11531 h 11531"/>
              <a:gd name="connsiteX0" fmla="*/ 0 w 11441"/>
              <a:gd name="connsiteY0" fmla="*/ 50 h 11531"/>
              <a:gd name="connsiteX1" fmla="*/ 1500 w 11441"/>
              <a:gd name="connsiteY1" fmla="*/ 50 h 11531"/>
              <a:gd name="connsiteX2" fmla="*/ 3300 w 11441"/>
              <a:gd name="connsiteY2" fmla="*/ 558 h 11531"/>
              <a:gd name="connsiteX3" fmla="*/ 6600 w 11441"/>
              <a:gd name="connsiteY3" fmla="*/ 2338 h 11531"/>
              <a:gd name="connsiteX4" fmla="*/ 9583 w 11441"/>
              <a:gd name="connsiteY4" fmla="*/ 6313 h 11531"/>
              <a:gd name="connsiteX5" fmla="*/ 10637 w 11441"/>
              <a:gd name="connsiteY5" fmla="*/ 8823 h 11531"/>
              <a:gd name="connsiteX6" fmla="*/ 11441 w 11441"/>
              <a:gd name="connsiteY6" fmla="*/ 11531 h 11531"/>
              <a:gd name="connsiteX0" fmla="*/ 0 w 11506"/>
              <a:gd name="connsiteY0" fmla="*/ 50 h 11531"/>
              <a:gd name="connsiteX1" fmla="*/ 1500 w 11506"/>
              <a:gd name="connsiteY1" fmla="*/ 50 h 11531"/>
              <a:gd name="connsiteX2" fmla="*/ 3300 w 11506"/>
              <a:gd name="connsiteY2" fmla="*/ 558 h 11531"/>
              <a:gd name="connsiteX3" fmla="*/ 6600 w 11506"/>
              <a:gd name="connsiteY3" fmla="*/ 2338 h 11531"/>
              <a:gd name="connsiteX4" fmla="*/ 9583 w 11506"/>
              <a:gd name="connsiteY4" fmla="*/ 6313 h 11531"/>
              <a:gd name="connsiteX5" fmla="*/ 11468 w 11506"/>
              <a:gd name="connsiteY5" fmla="*/ 9841 h 11531"/>
              <a:gd name="connsiteX6" fmla="*/ 11441 w 11506"/>
              <a:gd name="connsiteY6" fmla="*/ 11531 h 11531"/>
              <a:gd name="connsiteX0" fmla="*/ 0 w 11468"/>
              <a:gd name="connsiteY0" fmla="*/ 50 h 9841"/>
              <a:gd name="connsiteX1" fmla="*/ 1500 w 11468"/>
              <a:gd name="connsiteY1" fmla="*/ 50 h 9841"/>
              <a:gd name="connsiteX2" fmla="*/ 3300 w 11468"/>
              <a:gd name="connsiteY2" fmla="*/ 558 h 9841"/>
              <a:gd name="connsiteX3" fmla="*/ 6600 w 11468"/>
              <a:gd name="connsiteY3" fmla="*/ 2338 h 9841"/>
              <a:gd name="connsiteX4" fmla="*/ 9583 w 11468"/>
              <a:gd name="connsiteY4" fmla="*/ 6313 h 9841"/>
              <a:gd name="connsiteX5" fmla="*/ 11468 w 11468"/>
              <a:gd name="connsiteY5" fmla="*/ 9841 h 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68" h="9841">
                <a:moveTo>
                  <a:pt x="0" y="50"/>
                </a:moveTo>
                <a:cubicBezTo>
                  <a:pt x="475" y="7"/>
                  <a:pt x="950" y="-35"/>
                  <a:pt x="1500" y="50"/>
                </a:cubicBezTo>
                <a:cubicBezTo>
                  <a:pt x="2050" y="134"/>
                  <a:pt x="2450" y="177"/>
                  <a:pt x="3300" y="558"/>
                </a:cubicBezTo>
                <a:cubicBezTo>
                  <a:pt x="4150" y="940"/>
                  <a:pt x="5553" y="1379"/>
                  <a:pt x="6600" y="2338"/>
                </a:cubicBezTo>
                <a:cubicBezTo>
                  <a:pt x="7647" y="3297"/>
                  <a:pt x="8772" y="5063"/>
                  <a:pt x="9583" y="6313"/>
                </a:cubicBezTo>
                <a:cubicBezTo>
                  <a:pt x="10394" y="7563"/>
                  <a:pt x="11368" y="9247"/>
                  <a:pt x="11468" y="9841"/>
                </a:cubicBezTo>
              </a:path>
            </a:pathLst>
          </a:custGeom>
          <a:noFill/>
          <a:ln w="1270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8"/>
          <p:cNvSpPr>
            <a:spLocks noChangeArrowheads="1"/>
          </p:cNvSpPr>
          <p:nvPr/>
        </p:nvSpPr>
        <p:spPr bwMode="auto">
          <a:xfrm>
            <a:off x="3236457" y="3755570"/>
            <a:ext cx="122366" cy="121208"/>
          </a:xfrm>
          <a:prstGeom prst="ellipse">
            <a:avLst/>
          </a:prstGeom>
          <a:noFill/>
          <a:ln w="12700">
            <a:solidFill>
              <a:schemeClr val="tx1"/>
            </a:solidFill>
            <a:round/>
            <a:headEnd/>
            <a:tailEnd/>
          </a:ln>
        </p:spPr>
        <p:txBody>
          <a:bodyPr wrap="none" anchor="ctr"/>
          <a:lstStyle/>
          <a:p>
            <a:pPr>
              <a:buFontTx/>
              <a:buNone/>
            </a:pPr>
            <a:endParaRPr lang="en-US" sz="1800"/>
          </a:p>
        </p:txBody>
      </p:sp>
      <p:sp>
        <p:nvSpPr>
          <p:cNvPr id="25" name="Oval 28"/>
          <p:cNvSpPr>
            <a:spLocks noChangeArrowheads="1"/>
          </p:cNvSpPr>
          <p:nvPr/>
        </p:nvSpPr>
        <p:spPr bwMode="auto">
          <a:xfrm>
            <a:off x="3538209" y="3313956"/>
            <a:ext cx="122366" cy="121208"/>
          </a:xfrm>
          <a:prstGeom prst="ellipse">
            <a:avLst/>
          </a:prstGeom>
          <a:noFill/>
          <a:ln w="28575">
            <a:solidFill>
              <a:schemeClr val="accent1"/>
            </a:solidFill>
            <a:round/>
            <a:headEnd/>
            <a:tailEnd/>
          </a:ln>
        </p:spPr>
        <p:txBody>
          <a:bodyPr wrap="none" anchor="ctr"/>
          <a:lstStyle/>
          <a:p>
            <a:pPr>
              <a:buFontTx/>
              <a:buNone/>
            </a:pPr>
            <a:endParaRPr lang="en-US" sz="1800"/>
          </a:p>
        </p:txBody>
      </p:sp>
      <p:sp>
        <p:nvSpPr>
          <p:cNvPr id="26" name="Freeform 37"/>
          <p:cNvSpPr>
            <a:spLocks/>
          </p:cNvSpPr>
          <p:nvPr/>
        </p:nvSpPr>
        <p:spPr bwMode="auto">
          <a:xfrm rot="18196520" flipH="1" flipV="1">
            <a:off x="2579914" y="3043058"/>
            <a:ext cx="1146031" cy="729113"/>
          </a:xfrm>
          <a:custGeom>
            <a:avLst/>
            <a:gdLst>
              <a:gd name="T0" fmla="*/ 0 w 1600"/>
              <a:gd name="T1" fmla="*/ 1051971674 h 1888"/>
              <a:gd name="T2" fmla="*/ 2147483647 w 1600"/>
              <a:gd name="T3" fmla="*/ 1051971674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 name="connsiteX0" fmla="*/ 0 w 11441"/>
              <a:gd name="connsiteY0" fmla="*/ 50 h 11531"/>
              <a:gd name="connsiteX1" fmla="*/ 1500 w 11441"/>
              <a:gd name="connsiteY1" fmla="*/ 50 h 11531"/>
              <a:gd name="connsiteX2" fmla="*/ 3300 w 11441"/>
              <a:gd name="connsiteY2" fmla="*/ 558 h 11531"/>
              <a:gd name="connsiteX3" fmla="*/ 6600 w 11441"/>
              <a:gd name="connsiteY3" fmla="*/ 2338 h 11531"/>
              <a:gd name="connsiteX4" fmla="*/ 9300 w 11441"/>
              <a:gd name="connsiteY4" fmla="*/ 6406 h 11531"/>
              <a:gd name="connsiteX5" fmla="*/ 9900 w 11441"/>
              <a:gd name="connsiteY5" fmla="*/ 8440 h 11531"/>
              <a:gd name="connsiteX6" fmla="*/ 11441 w 11441"/>
              <a:gd name="connsiteY6" fmla="*/ 11531 h 11531"/>
              <a:gd name="connsiteX0" fmla="*/ 0 w 11441"/>
              <a:gd name="connsiteY0" fmla="*/ 50 h 11531"/>
              <a:gd name="connsiteX1" fmla="*/ 1500 w 11441"/>
              <a:gd name="connsiteY1" fmla="*/ 50 h 11531"/>
              <a:gd name="connsiteX2" fmla="*/ 3300 w 11441"/>
              <a:gd name="connsiteY2" fmla="*/ 558 h 11531"/>
              <a:gd name="connsiteX3" fmla="*/ 6600 w 11441"/>
              <a:gd name="connsiteY3" fmla="*/ 2338 h 11531"/>
              <a:gd name="connsiteX4" fmla="*/ 9300 w 11441"/>
              <a:gd name="connsiteY4" fmla="*/ 6406 h 11531"/>
              <a:gd name="connsiteX5" fmla="*/ 10637 w 11441"/>
              <a:gd name="connsiteY5" fmla="*/ 8823 h 11531"/>
              <a:gd name="connsiteX6" fmla="*/ 11441 w 11441"/>
              <a:gd name="connsiteY6" fmla="*/ 11531 h 11531"/>
              <a:gd name="connsiteX0" fmla="*/ 0 w 11441"/>
              <a:gd name="connsiteY0" fmla="*/ 50 h 11531"/>
              <a:gd name="connsiteX1" fmla="*/ 1500 w 11441"/>
              <a:gd name="connsiteY1" fmla="*/ 50 h 11531"/>
              <a:gd name="connsiteX2" fmla="*/ 3300 w 11441"/>
              <a:gd name="connsiteY2" fmla="*/ 558 h 11531"/>
              <a:gd name="connsiteX3" fmla="*/ 6600 w 11441"/>
              <a:gd name="connsiteY3" fmla="*/ 2338 h 11531"/>
              <a:gd name="connsiteX4" fmla="*/ 9583 w 11441"/>
              <a:gd name="connsiteY4" fmla="*/ 6313 h 11531"/>
              <a:gd name="connsiteX5" fmla="*/ 10637 w 11441"/>
              <a:gd name="connsiteY5" fmla="*/ 8823 h 11531"/>
              <a:gd name="connsiteX6" fmla="*/ 11441 w 11441"/>
              <a:gd name="connsiteY6" fmla="*/ 11531 h 11531"/>
              <a:gd name="connsiteX0" fmla="*/ 0 w 11506"/>
              <a:gd name="connsiteY0" fmla="*/ 50 h 11531"/>
              <a:gd name="connsiteX1" fmla="*/ 1500 w 11506"/>
              <a:gd name="connsiteY1" fmla="*/ 50 h 11531"/>
              <a:gd name="connsiteX2" fmla="*/ 3300 w 11506"/>
              <a:gd name="connsiteY2" fmla="*/ 558 h 11531"/>
              <a:gd name="connsiteX3" fmla="*/ 6600 w 11506"/>
              <a:gd name="connsiteY3" fmla="*/ 2338 h 11531"/>
              <a:gd name="connsiteX4" fmla="*/ 9583 w 11506"/>
              <a:gd name="connsiteY4" fmla="*/ 6313 h 11531"/>
              <a:gd name="connsiteX5" fmla="*/ 11468 w 11506"/>
              <a:gd name="connsiteY5" fmla="*/ 9841 h 11531"/>
              <a:gd name="connsiteX6" fmla="*/ 11441 w 11506"/>
              <a:gd name="connsiteY6" fmla="*/ 11531 h 11531"/>
              <a:gd name="connsiteX0" fmla="*/ 0 w 11468"/>
              <a:gd name="connsiteY0" fmla="*/ 50 h 9841"/>
              <a:gd name="connsiteX1" fmla="*/ 1500 w 11468"/>
              <a:gd name="connsiteY1" fmla="*/ 50 h 9841"/>
              <a:gd name="connsiteX2" fmla="*/ 3300 w 11468"/>
              <a:gd name="connsiteY2" fmla="*/ 558 h 9841"/>
              <a:gd name="connsiteX3" fmla="*/ 6600 w 11468"/>
              <a:gd name="connsiteY3" fmla="*/ 2338 h 9841"/>
              <a:gd name="connsiteX4" fmla="*/ 9583 w 11468"/>
              <a:gd name="connsiteY4" fmla="*/ 6313 h 9841"/>
              <a:gd name="connsiteX5" fmla="*/ 11468 w 11468"/>
              <a:gd name="connsiteY5" fmla="*/ 9841 h 9841"/>
              <a:gd name="connsiteX0" fmla="*/ 0 w 10000"/>
              <a:gd name="connsiteY0" fmla="*/ 7 h 9956"/>
              <a:gd name="connsiteX1" fmla="*/ 1209 w 10000"/>
              <a:gd name="connsiteY1" fmla="*/ 235 h 9956"/>
              <a:gd name="connsiteX2" fmla="*/ 2878 w 10000"/>
              <a:gd name="connsiteY2" fmla="*/ 523 h 9956"/>
              <a:gd name="connsiteX3" fmla="*/ 5755 w 10000"/>
              <a:gd name="connsiteY3" fmla="*/ 2332 h 9956"/>
              <a:gd name="connsiteX4" fmla="*/ 8356 w 10000"/>
              <a:gd name="connsiteY4" fmla="*/ 6371 h 9956"/>
              <a:gd name="connsiteX5" fmla="*/ 10000 w 10000"/>
              <a:gd name="connsiteY5" fmla="*/ 9956 h 9956"/>
              <a:gd name="connsiteX0" fmla="*/ 0 w 10018"/>
              <a:gd name="connsiteY0" fmla="*/ 213 h 9765"/>
              <a:gd name="connsiteX1" fmla="*/ 1227 w 10018"/>
              <a:gd name="connsiteY1" fmla="*/ 1 h 9765"/>
              <a:gd name="connsiteX2" fmla="*/ 2896 w 10018"/>
              <a:gd name="connsiteY2" fmla="*/ 290 h 9765"/>
              <a:gd name="connsiteX3" fmla="*/ 5773 w 10018"/>
              <a:gd name="connsiteY3" fmla="*/ 2107 h 9765"/>
              <a:gd name="connsiteX4" fmla="*/ 8374 w 10018"/>
              <a:gd name="connsiteY4" fmla="*/ 6164 h 9765"/>
              <a:gd name="connsiteX5" fmla="*/ 10018 w 10018"/>
              <a:gd name="connsiteY5" fmla="*/ 9765 h 9765"/>
              <a:gd name="connsiteX0" fmla="*/ 0 w 10070"/>
              <a:gd name="connsiteY0" fmla="*/ 282 h 10001"/>
              <a:gd name="connsiteX1" fmla="*/ 1295 w 10070"/>
              <a:gd name="connsiteY1" fmla="*/ 2 h 10001"/>
              <a:gd name="connsiteX2" fmla="*/ 2961 w 10070"/>
              <a:gd name="connsiteY2" fmla="*/ 298 h 10001"/>
              <a:gd name="connsiteX3" fmla="*/ 5833 w 10070"/>
              <a:gd name="connsiteY3" fmla="*/ 2159 h 10001"/>
              <a:gd name="connsiteX4" fmla="*/ 8429 w 10070"/>
              <a:gd name="connsiteY4" fmla="*/ 6313 h 10001"/>
              <a:gd name="connsiteX5" fmla="*/ 10070 w 10070"/>
              <a:gd name="connsiteY5" fmla="*/ 1000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0" h="10001">
                <a:moveTo>
                  <a:pt x="0" y="282"/>
                </a:moveTo>
                <a:cubicBezTo>
                  <a:pt x="413" y="237"/>
                  <a:pt x="802" y="-1"/>
                  <a:pt x="1295" y="2"/>
                </a:cubicBezTo>
                <a:cubicBezTo>
                  <a:pt x="1788" y="5"/>
                  <a:pt x="2204" y="-60"/>
                  <a:pt x="2961" y="298"/>
                </a:cubicBezTo>
                <a:cubicBezTo>
                  <a:pt x="3717" y="657"/>
                  <a:pt x="4921" y="1156"/>
                  <a:pt x="5833" y="2159"/>
                </a:cubicBezTo>
                <a:cubicBezTo>
                  <a:pt x="6744" y="3161"/>
                  <a:pt x="7723" y="5008"/>
                  <a:pt x="8429" y="6313"/>
                </a:cubicBezTo>
                <a:cubicBezTo>
                  <a:pt x="9135" y="7620"/>
                  <a:pt x="9983" y="9379"/>
                  <a:pt x="10070" y="10001"/>
                </a:cubicBezTo>
              </a:path>
            </a:pathLst>
          </a:cu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Oval 28"/>
          <p:cNvSpPr>
            <a:spLocks noChangeArrowheads="1"/>
          </p:cNvSpPr>
          <p:nvPr/>
        </p:nvSpPr>
        <p:spPr bwMode="auto">
          <a:xfrm>
            <a:off x="6098950" y="4071906"/>
            <a:ext cx="122366" cy="121208"/>
          </a:xfrm>
          <a:prstGeom prst="ellipse">
            <a:avLst/>
          </a:prstGeom>
          <a:noFill/>
          <a:ln w="12700">
            <a:solidFill>
              <a:schemeClr val="tx1"/>
            </a:solidFill>
            <a:round/>
            <a:headEnd/>
            <a:tailEnd/>
          </a:ln>
        </p:spPr>
        <p:txBody>
          <a:bodyPr wrap="none" anchor="ctr"/>
          <a:lstStyle/>
          <a:p>
            <a:pPr>
              <a:buFontTx/>
              <a:buNone/>
            </a:pPr>
            <a:endParaRPr lang="en-US" sz="1800"/>
          </a:p>
        </p:txBody>
      </p:sp>
      <p:sp>
        <p:nvSpPr>
          <p:cNvPr id="28" name="Oval 28"/>
          <p:cNvSpPr>
            <a:spLocks noChangeArrowheads="1"/>
          </p:cNvSpPr>
          <p:nvPr/>
        </p:nvSpPr>
        <p:spPr bwMode="auto">
          <a:xfrm>
            <a:off x="6341938" y="4378663"/>
            <a:ext cx="122366" cy="121208"/>
          </a:xfrm>
          <a:prstGeom prst="ellipse">
            <a:avLst/>
          </a:prstGeom>
          <a:noFill/>
          <a:ln w="28575">
            <a:solidFill>
              <a:schemeClr val="accent1"/>
            </a:solidFill>
            <a:round/>
            <a:headEnd/>
            <a:tailEnd/>
          </a:ln>
        </p:spPr>
        <p:txBody>
          <a:bodyPr wrap="none" anchor="ctr"/>
          <a:lstStyle/>
          <a:p>
            <a:pPr>
              <a:buFontTx/>
              <a:buNone/>
            </a:pPr>
            <a:endParaRPr lang="en-US" sz="1800"/>
          </a:p>
        </p:txBody>
      </p:sp>
      <p:sp>
        <p:nvSpPr>
          <p:cNvPr id="29" name="Line 9"/>
          <p:cNvSpPr>
            <a:spLocks noChangeShapeType="1"/>
          </p:cNvSpPr>
          <p:nvPr/>
        </p:nvSpPr>
        <p:spPr bwMode="auto">
          <a:xfrm flipH="1" flipV="1">
            <a:off x="5865357" y="3346970"/>
            <a:ext cx="840565" cy="1692287"/>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Freeform 37"/>
          <p:cNvSpPr>
            <a:spLocks/>
          </p:cNvSpPr>
          <p:nvPr/>
        </p:nvSpPr>
        <p:spPr bwMode="auto">
          <a:xfrm rot="21407503" flipH="1" flipV="1">
            <a:off x="5958715" y="3308911"/>
            <a:ext cx="1095871" cy="772800"/>
          </a:xfrm>
          <a:custGeom>
            <a:avLst/>
            <a:gdLst>
              <a:gd name="T0" fmla="*/ 0 w 1600"/>
              <a:gd name="T1" fmla="*/ 1051971674 h 1888"/>
              <a:gd name="T2" fmla="*/ 2147483647 w 1600"/>
              <a:gd name="T3" fmla="*/ 1051971674 h 1888"/>
              <a:gd name="T4" fmla="*/ 2147483647 w 1600"/>
              <a:gd name="T5" fmla="*/ 2147483647 h 1888"/>
              <a:gd name="T6" fmla="*/ 2147483647 w 1600"/>
              <a:gd name="T7" fmla="*/ 2147483647 h 1888"/>
              <a:gd name="T8" fmla="*/ 2147483647 w 1600"/>
              <a:gd name="T9" fmla="*/ 2147483647 h 1888"/>
              <a:gd name="T10" fmla="*/ 2147483647 w 1600"/>
              <a:gd name="T11" fmla="*/ 2147483647 h 1888"/>
              <a:gd name="T12" fmla="*/ 2147483647 w 1600"/>
              <a:gd name="T13" fmla="*/ 2147483647 h 1888"/>
              <a:gd name="T14" fmla="*/ 0 60000 65536"/>
              <a:gd name="T15" fmla="*/ 0 60000 65536"/>
              <a:gd name="T16" fmla="*/ 0 60000 65536"/>
              <a:gd name="T17" fmla="*/ 0 60000 65536"/>
              <a:gd name="T18" fmla="*/ 0 60000 65536"/>
              <a:gd name="T19" fmla="*/ 0 60000 65536"/>
              <a:gd name="T20" fmla="*/ 0 60000 65536"/>
              <a:gd name="T21" fmla="*/ 0 w 1600"/>
              <a:gd name="T22" fmla="*/ 0 h 1888"/>
              <a:gd name="T23" fmla="*/ 1600 w 1600"/>
              <a:gd name="T24" fmla="*/ 1888 h 1888"/>
              <a:gd name="connsiteX0" fmla="*/ 0 w 9944"/>
              <a:gd name="connsiteY0" fmla="*/ 0 h 9915"/>
              <a:gd name="connsiteX1" fmla="*/ 3300 w 9944"/>
              <a:gd name="connsiteY1" fmla="*/ 508 h 9915"/>
              <a:gd name="connsiteX2" fmla="*/ 6600 w 9944"/>
              <a:gd name="connsiteY2" fmla="*/ 2288 h 9915"/>
              <a:gd name="connsiteX3" fmla="*/ 9300 w 9944"/>
              <a:gd name="connsiteY3" fmla="*/ 6356 h 9915"/>
              <a:gd name="connsiteX4" fmla="*/ 9900 w 9944"/>
              <a:gd name="connsiteY4" fmla="*/ 8390 h 9915"/>
              <a:gd name="connsiteX5" fmla="*/ 9900 w 9944"/>
              <a:gd name="connsiteY5" fmla="*/ 9915 h 9915"/>
              <a:gd name="connsiteX0" fmla="*/ 0 w 10511"/>
              <a:gd name="connsiteY0" fmla="*/ 0 h 10564"/>
              <a:gd name="connsiteX1" fmla="*/ 3830 w 10511"/>
              <a:gd name="connsiteY1" fmla="*/ 1076 h 10564"/>
              <a:gd name="connsiteX2" fmla="*/ 7148 w 10511"/>
              <a:gd name="connsiteY2" fmla="*/ 2872 h 10564"/>
              <a:gd name="connsiteX3" fmla="*/ 9863 w 10511"/>
              <a:gd name="connsiteY3" fmla="*/ 6974 h 10564"/>
              <a:gd name="connsiteX4" fmla="*/ 10467 w 10511"/>
              <a:gd name="connsiteY4" fmla="*/ 9026 h 10564"/>
              <a:gd name="connsiteX5" fmla="*/ 10467 w 10511"/>
              <a:gd name="connsiteY5" fmla="*/ 10564 h 10564"/>
              <a:gd name="connsiteX0" fmla="*/ 0 w 10511"/>
              <a:gd name="connsiteY0" fmla="*/ 0 h 10564"/>
              <a:gd name="connsiteX1" fmla="*/ 3493 w 10511"/>
              <a:gd name="connsiteY1" fmla="*/ 660 h 10564"/>
              <a:gd name="connsiteX2" fmla="*/ 7148 w 10511"/>
              <a:gd name="connsiteY2" fmla="*/ 2872 h 10564"/>
              <a:gd name="connsiteX3" fmla="*/ 9863 w 10511"/>
              <a:gd name="connsiteY3" fmla="*/ 6974 h 10564"/>
              <a:gd name="connsiteX4" fmla="*/ 10467 w 10511"/>
              <a:gd name="connsiteY4" fmla="*/ 9026 h 10564"/>
              <a:gd name="connsiteX5" fmla="*/ 10467 w 10511"/>
              <a:gd name="connsiteY5" fmla="*/ 10564 h 10564"/>
              <a:gd name="connsiteX0" fmla="*/ 0 w 10940"/>
              <a:gd name="connsiteY0" fmla="*/ 0 h 10994"/>
              <a:gd name="connsiteX1" fmla="*/ 3922 w 10940"/>
              <a:gd name="connsiteY1" fmla="*/ 1090 h 10994"/>
              <a:gd name="connsiteX2" fmla="*/ 7577 w 10940"/>
              <a:gd name="connsiteY2" fmla="*/ 3302 h 10994"/>
              <a:gd name="connsiteX3" fmla="*/ 10292 w 10940"/>
              <a:gd name="connsiteY3" fmla="*/ 7404 h 10994"/>
              <a:gd name="connsiteX4" fmla="*/ 10896 w 10940"/>
              <a:gd name="connsiteY4" fmla="*/ 9456 h 10994"/>
              <a:gd name="connsiteX5" fmla="*/ 10896 w 10940"/>
              <a:gd name="connsiteY5" fmla="*/ 10994 h 10994"/>
              <a:gd name="connsiteX0" fmla="*/ 0 w 11120"/>
              <a:gd name="connsiteY0" fmla="*/ 0 h 11637"/>
              <a:gd name="connsiteX1" fmla="*/ 3922 w 11120"/>
              <a:gd name="connsiteY1" fmla="*/ 1090 h 11637"/>
              <a:gd name="connsiteX2" fmla="*/ 7577 w 11120"/>
              <a:gd name="connsiteY2" fmla="*/ 3302 h 11637"/>
              <a:gd name="connsiteX3" fmla="*/ 10292 w 11120"/>
              <a:gd name="connsiteY3" fmla="*/ 7404 h 11637"/>
              <a:gd name="connsiteX4" fmla="*/ 10896 w 11120"/>
              <a:gd name="connsiteY4" fmla="*/ 9456 h 11637"/>
              <a:gd name="connsiteX5" fmla="*/ 11120 w 11120"/>
              <a:gd name="connsiteY5" fmla="*/ 11637 h 11637"/>
              <a:gd name="connsiteX0" fmla="*/ 0 w 11120"/>
              <a:gd name="connsiteY0" fmla="*/ 0 h 11637"/>
              <a:gd name="connsiteX1" fmla="*/ 3922 w 11120"/>
              <a:gd name="connsiteY1" fmla="*/ 1090 h 11637"/>
              <a:gd name="connsiteX2" fmla="*/ 7577 w 11120"/>
              <a:gd name="connsiteY2" fmla="*/ 3302 h 11637"/>
              <a:gd name="connsiteX3" fmla="*/ 10292 w 11120"/>
              <a:gd name="connsiteY3" fmla="*/ 7404 h 11637"/>
              <a:gd name="connsiteX4" fmla="*/ 11120 w 11120"/>
              <a:gd name="connsiteY4" fmla="*/ 11637 h 11637"/>
              <a:gd name="connsiteX0" fmla="*/ 0 w 11130"/>
              <a:gd name="connsiteY0" fmla="*/ 0 h 11365"/>
              <a:gd name="connsiteX1" fmla="*/ 3932 w 11130"/>
              <a:gd name="connsiteY1" fmla="*/ 818 h 11365"/>
              <a:gd name="connsiteX2" fmla="*/ 7587 w 11130"/>
              <a:gd name="connsiteY2" fmla="*/ 3030 h 11365"/>
              <a:gd name="connsiteX3" fmla="*/ 10302 w 11130"/>
              <a:gd name="connsiteY3" fmla="*/ 7132 h 11365"/>
              <a:gd name="connsiteX4" fmla="*/ 11130 w 11130"/>
              <a:gd name="connsiteY4" fmla="*/ 11365 h 11365"/>
              <a:gd name="connsiteX0" fmla="*/ 0 w 11125"/>
              <a:gd name="connsiteY0" fmla="*/ 0 h 11501"/>
              <a:gd name="connsiteX1" fmla="*/ 3927 w 11125"/>
              <a:gd name="connsiteY1" fmla="*/ 954 h 11501"/>
              <a:gd name="connsiteX2" fmla="*/ 7582 w 11125"/>
              <a:gd name="connsiteY2" fmla="*/ 3166 h 11501"/>
              <a:gd name="connsiteX3" fmla="*/ 10297 w 11125"/>
              <a:gd name="connsiteY3" fmla="*/ 7268 h 11501"/>
              <a:gd name="connsiteX4" fmla="*/ 11125 w 11125"/>
              <a:gd name="connsiteY4" fmla="*/ 11501 h 1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5" h="11501">
                <a:moveTo>
                  <a:pt x="0" y="0"/>
                </a:moveTo>
                <a:cubicBezTo>
                  <a:pt x="692" y="107"/>
                  <a:pt x="2663" y="426"/>
                  <a:pt x="3927" y="954"/>
                </a:cubicBezTo>
                <a:cubicBezTo>
                  <a:pt x="5191" y="1482"/>
                  <a:pt x="6520" y="2114"/>
                  <a:pt x="7582" y="3166"/>
                </a:cubicBezTo>
                <a:cubicBezTo>
                  <a:pt x="8644" y="4218"/>
                  <a:pt x="9707" y="5879"/>
                  <a:pt x="10297" y="7268"/>
                </a:cubicBezTo>
                <a:cubicBezTo>
                  <a:pt x="10887" y="8657"/>
                  <a:pt x="10953" y="10619"/>
                  <a:pt x="11125" y="11501"/>
                </a:cubicBezTo>
              </a:path>
            </a:pathLst>
          </a:custGeom>
          <a:noFill/>
          <a:ln w="2857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 name="Oval 28"/>
          <p:cNvSpPr>
            <a:spLocks noChangeArrowheads="1"/>
          </p:cNvSpPr>
          <p:nvPr/>
        </p:nvSpPr>
        <p:spPr bwMode="auto">
          <a:xfrm>
            <a:off x="5947093" y="3525196"/>
            <a:ext cx="122366" cy="121208"/>
          </a:xfrm>
          <a:prstGeom prst="ellipse">
            <a:avLst/>
          </a:prstGeom>
          <a:noFill/>
          <a:ln w="28575">
            <a:solidFill>
              <a:schemeClr val="accent1"/>
            </a:solidFill>
            <a:round/>
            <a:headEnd/>
            <a:tailEnd/>
          </a:ln>
        </p:spPr>
        <p:txBody>
          <a:bodyPr wrap="none" anchor="ctr"/>
          <a:lstStyle/>
          <a:p>
            <a:pPr>
              <a:buFontTx/>
              <a:buNone/>
            </a:pPr>
            <a:endParaRPr lang="en-US" sz="1800"/>
          </a:p>
        </p:txBody>
      </p:sp>
      <p:sp>
        <p:nvSpPr>
          <p:cNvPr id="32" name="Rectangle 31"/>
          <p:cNvSpPr/>
          <p:nvPr/>
        </p:nvSpPr>
        <p:spPr>
          <a:xfrm>
            <a:off x="3029627" y="4564153"/>
            <a:ext cx="3149904" cy="781752"/>
          </a:xfrm>
          <a:prstGeom prst="rect">
            <a:avLst/>
          </a:prstGeom>
          <a:solidFill>
            <a:schemeClr val="bg1"/>
          </a:solidFill>
        </p:spPr>
        <p:txBody>
          <a:bodyPr wrap="square">
            <a:spAutoFit/>
          </a:bodyPr>
          <a:lstStyle/>
          <a:p>
            <a:pPr algn="ctr">
              <a:lnSpc>
                <a:spcPct val="80000"/>
              </a:lnSpc>
            </a:pPr>
            <a:r>
              <a:rPr lang="en-US" sz="1400" b="1" dirty="0" smtClean="0">
                <a:solidFill>
                  <a:schemeClr val="accent1"/>
                </a:solidFill>
              </a:rPr>
              <a:t>Once farmers are actively trading, production decisions are “separable” from consumption choices,</a:t>
            </a:r>
          </a:p>
          <a:p>
            <a:pPr algn="ctr">
              <a:lnSpc>
                <a:spcPct val="80000"/>
              </a:lnSpc>
            </a:pPr>
            <a:r>
              <a:rPr lang="en-US" sz="1400" b="1" dirty="0" smtClean="0">
                <a:solidFill>
                  <a:schemeClr val="accent1"/>
                </a:solidFill>
              </a:rPr>
              <a:t>linked only through purchasing power</a:t>
            </a:r>
            <a:endParaRPr lang="en-US" sz="1400" b="1" dirty="0">
              <a:solidFill>
                <a:schemeClr val="accent1"/>
              </a:solidFill>
            </a:endParaRPr>
          </a:p>
        </p:txBody>
      </p:sp>
      <p:sp>
        <p:nvSpPr>
          <p:cNvPr id="33" name="Text Box 26"/>
          <p:cNvSpPr txBox="1">
            <a:spLocks noChangeArrowheads="1"/>
          </p:cNvSpPr>
          <p:nvPr/>
        </p:nvSpPr>
        <p:spPr bwMode="auto">
          <a:xfrm>
            <a:off x="5015537" y="2247092"/>
            <a:ext cx="34691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spcBef>
                <a:spcPct val="0"/>
              </a:spcBef>
              <a:buFontTx/>
              <a:buNone/>
            </a:pPr>
            <a:r>
              <a:rPr lang="en-US" sz="1400" b="1" i="1" dirty="0" smtClean="0">
                <a:solidFill>
                  <a:schemeClr val="tx2"/>
                </a:solidFill>
              </a:rPr>
              <a:t>Rural food markets</a:t>
            </a:r>
          </a:p>
          <a:p>
            <a:pPr>
              <a:spcBef>
                <a:spcPct val="0"/>
              </a:spcBef>
              <a:buFontTx/>
              <a:buNone/>
            </a:pPr>
            <a:r>
              <a:rPr lang="en-US" sz="1400" i="1" dirty="0" smtClean="0">
                <a:solidFill>
                  <a:schemeClr val="tx2"/>
                </a:solidFill>
              </a:rPr>
              <a:t>(allows sale of other goods to buy food)</a:t>
            </a:r>
            <a:endParaRPr lang="en-US" sz="1400" i="1" dirty="0">
              <a:solidFill>
                <a:schemeClr val="tx2"/>
              </a:solidFill>
            </a:endParaRPr>
          </a:p>
        </p:txBody>
      </p:sp>
      <p:sp>
        <p:nvSpPr>
          <p:cNvPr id="34" name="Text Box 26"/>
          <p:cNvSpPr txBox="1">
            <a:spLocks noChangeArrowheads="1"/>
          </p:cNvSpPr>
          <p:nvPr/>
        </p:nvSpPr>
        <p:spPr bwMode="auto">
          <a:xfrm>
            <a:off x="3557955" y="4058879"/>
            <a:ext cx="2204264" cy="393954"/>
          </a:xfrm>
          <a:prstGeom prst="rect">
            <a:avLst/>
          </a:prstGeom>
          <a:solidFill>
            <a:schemeClr val="bg1"/>
          </a:solidFill>
          <a:ln>
            <a:noFill/>
          </a:ln>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a:lnSpc>
                <a:spcPct val="70000"/>
              </a:lnSpc>
              <a:spcBef>
                <a:spcPct val="0"/>
              </a:spcBef>
              <a:buFontTx/>
              <a:buNone/>
            </a:pPr>
            <a:r>
              <a:rPr lang="en-US" sz="1400" dirty="0" smtClean="0"/>
              <a:t>In self-sufficiency, production =consumption</a:t>
            </a:r>
            <a:endParaRPr lang="en-US" sz="1400" dirty="0"/>
          </a:p>
        </p:txBody>
      </p:sp>
      <p:sp>
        <p:nvSpPr>
          <p:cNvPr id="35" name="Text Box 26"/>
          <p:cNvSpPr txBox="1">
            <a:spLocks noChangeArrowheads="1"/>
          </p:cNvSpPr>
          <p:nvPr/>
        </p:nvSpPr>
        <p:spPr bwMode="auto">
          <a:xfrm>
            <a:off x="6008276" y="3473212"/>
            <a:ext cx="1301885" cy="2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nSpc>
                <a:spcPct val="70000"/>
              </a:lnSpc>
              <a:spcBef>
                <a:spcPct val="0"/>
              </a:spcBef>
              <a:buFontTx/>
              <a:buNone/>
            </a:pPr>
            <a:r>
              <a:rPr lang="en-US" sz="1400" dirty="0" smtClean="0">
                <a:solidFill>
                  <a:schemeClr val="accent1"/>
                </a:solidFill>
              </a:rPr>
              <a:t>Consumption</a:t>
            </a:r>
            <a:endParaRPr lang="en-US" sz="1400" dirty="0">
              <a:solidFill>
                <a:schemeClr val="accent1"/>
              </a:solidFill>
            </a:endParaRPr>
          </a:p>
        </p:txBody>
      </p:sp>
      <p:sp>
        <p:nvSpPr>
          <p:cNvPr id="36" name="Text Box 26"/>
          <p:cNvSpPr txBox="1">
            <a:spLocks noChangeArrowheads="1"/>
          </p:cNvSpPr>
          <p:nvPr/>
        </p:nvSpPr>
        <p:spPr bwMode="auto">
          <a:xfrm>
            <a:off x="6424410" y="4376728"/>
            <a:ext cx="1301885" cy="2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nSpc>
                <a:spcPct val="70000"/>
              </a:lnSpc>
              <a:spcBef>
                <a:spcPct val="0"/>
              </a:spcBef>
              <a:buFontTx/>
              <a:buNone/>
            </a:pPr>
            <a:r>
              <a:rPr lang="en-US" sz="1400" dirty="0" smtClean="0">
                <a:solidFill>
                  <a:schemeClr val="accent1"/>
                </a:solidFill>
              </a:rPr>
              <a:t>Production</a:t>
            </a:r>
            <a:endParaRPr lang="en-US" sz="1400" dirty="0">
              <a:solidFill>
                <a:schemeClr val="accent1"/>
              </a:solidFill>
            </a:endParaRPr>
          </a:p>
        </p:txBody>
      </p:sp>
      <p:sp>
        <p:nvSpPr>
          <p:cNvPr id="37" name="Text Box 26"/>
          <p:cNvSpPr txBox="1">
            <a:spLocks noChangeArrowheads="1"/>
          </p:cNvSpPr>
          <p:nvPr/>
        </p:nvSpPr>
        <p:spPr bwMode="auto">
          <a:xfrm>
            <a:off x="2374421" y="3245545"/>
            <a:ext cx="1245913" cy="24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nSpc>
                <a:spcPct val="70000"/>
              </a:lnSpc>
              <a:spcBef>
                <a:spcPct val="0"/>
              </a:spcBef>
              <a:buFontTx/>
              <a:buNone/>
            </a:pPr>
            <a:r>
              <a:rPr lang="en-US" sz="1400" i="1" dirty="0" smtClean="0">
                <a:solidFill>
                  <a:schemeClr val="accent1"/>
                </a:solidFill>
              </a:rPr>
              <a:t>Consumption</a:t>
            </a:r>
            <a:endParaRPr lang="en-US" sz="1400" i="1" dirty="0">
              <a:solidFill>
                <a:schemeClr val="accent1"/>
              </a:solidFill>
            </a:endParaRPr>
          </a:p>
        </p:txBody>
      </p:sp>
      <p:sp>
        <p:nvSpPr>
          <p:cNvPr id="38" name="Text Box 26"/>
          <p:cNvSpPr txBox="1">
            <a:spLocks noChangeArrowheads="1"/>
          </p:cNvSpPr>
          <p:nvPr/>
        </p:nvSpPr>
        <p:spPr bwMode="auto">
          <a:xfrm>
            <a:off x="1906206" y="3935255"/>
            <a:ext cx="1091171" cy="24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nSpc>
                <a:spcPct val="70000"/>
              </a:lnSpc>
              <a:spcBef>
                <a:spcPct val="0"/>
              </a:spcBef>
              <a:buFontTx/>
              <a:buNone/>
            </a:pPr>
            <a:r>
              <a:rPr lang="en-US" sz="1400" i="1" dirty="0" smtClean="0">
                <a:solidFill>
                  <a:schemeClr val="accent1"/>
                </a:solidFill>
              </a:rPr>
              <a:t>Production</a:t>
            </a:r>
            <a:endParaRPr lang="en-US" sz="1400" i="1" dirty="0">
              <a:solidFill>
                <a:schemeClr val="accent1"/>
              </a:solidFill>
            </a:endParaRPr>
          </a:p>
        </p:txBody>
      </p:sp>
      <p:cxnSp>
        <p:nvCxnSpPr>
          <p:cNvPr id="39" name="Straight Arrow Connector 38"/>
          <p:cNvCxnSpPr/>
          <p:nvPr/>
        </p:nvCxnSpPr>
        <p:spPr>
          <a:xfrm flipV="1">
            <a:off x="5446257" y="4132510"/>
            <a:ext cx="623202" cy="606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358823" y="3876778"/>
            <a:ext cx="425691" cy="299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3000255" y="4175986"/>
            <a:ext cx="557700" cy="388167"/>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556329" y="4499871"/>
            <a:ext cx="623202" cy="6060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814753" y="5401373"/>
            <a:ext cx="3645153" cy="609398"/>
          </a:xfrm>
          <a:prstGeom prst="rect">
            <a:avLst/>
          </a:prstGeom>
          <a:solidFill>
            <a:schemeClr val="bg1"/>
          </a:solidFill>
        </p:spPr>
        <p:txBody>
          <a:bodyPr wrap="square">
            <a:spAutoFit/>
          </a:bodyPr>
          <a:lstStyle/>
          <a:p>
            <a:pPr algn="ctr">
              <a:lnSpc>
                <a:spcPct val="80000"/>
              </a:lnSpc>
            </a:pPr>
            <a:r>
              <a:rPr lang="en-US" sz="1400" b="1" dirty="0" smtClean="0">
                <a:solidFill>
                  <a:schemeClr val="accent1"/>
                </a:solidFill>
              </a:rPr>
              <a:t>That same separability applies whether households are buying or selling,</a:t>
            </a:r>
          </a:p>
          <a:p>
            <a:pPr algn="ctr">
              <a:lnSpc>
                <a:spcPct val="80000"/>
              </a:lnSpc>
            </a:pPr>
            <a:r>
              <a:rPr lang="en-US" sz="1400" b="1" dirty="0" smtClean="0">
                <a:solidFill>
                  <a:schemeClr val="accent1"/>
                </a:solidFill>
              </a:rPr>
              <a:t>and allows consumption smoothing over time</a:t>
            </a:r>
            <a:endParaRPr lang="en-US" sz="1400" b="1" dirty="0">
              <a:solidFill>
                <a:schemeClr val="accent1"/>
              </a:solidFill>
            </a:endParaRPr>
          </a:p>
        </p:txBody>
      </p:sp>
      <p:sp>
        <p:nvSpPr>
          <p:cNvPr id="45" name="TextBox 44"/>
          <p:cNvSpPr txBox="1"/>
          <p:nvPr/>
        </p:nvSpPr>
        <p:spPr>
          <a:xfrm>
            <a:off x="3203848" y="24821"/>
            <a:ext cx="5940152" cy="720197"/>
          </a:xfrm>
          <a:prstGeom prst="rect">
            <a:avLst/>
          </a:prstGeom>
          <a:noFill/>
        </p:spPr>
        <p:txBody>
          <a:bodyPr wrap="square" rtlCol="0">
            <a:spAutoFit/>
          </a:bodyPr>
          <a:lstStyle/>
          <a:p>
            <a:pPr algn="r">
              <a:lnSpc>
                <a:spcPct val="85000"/>
              </a:lnSpc>
            </a:pPr>
            <a:r>
              <a:rPr lang="en-US" sz="2400" b="1" dirty="0" smtClean="0">
                <a:solidFill>
                  <a:schemeClr val="bg1"/>
                </a:solidFill>
              </a:rPr>
              <a:t>Aligning agriculture and nutrition</a:t>
            </a:r>
            <a:r>
              <a:rPr lang="en-US" sz="2400" b="1" dirty="0" smtClean="0">
                <a:solidFill>
                  <a:schemeClr val="bg1">
                    <a:lumMod val="75000"/>
                  </a:schemeClr>
                </a:solidFill>
              </a:rPr>
              <a:t/>
            </a:r>
            <a:br>
              <a:rPr lang="en-US" sz="2400" b="1" dirty="0" smtClean="0">
                <a:solidFill>
                  <a:schemeClr val="bg1">
                    <a:lumMod val="75000"/>
                  </a:schemeClr>
                </a:solidFill>
              </a:rPr>
            </a:br>
            <a:r>
              <a:rPr lang="en-US" sz="2400" dirty="0" smtClean="0">
                <a:solidFill>
                  <a:schemeClr val="bg1">
                    <a:lumMod val="75000"/>
                  </a:schemeClr>
                </a:solidFill>
              </a:rPr>
              <a:t>context</a:t>
            </a:r>
            <a:r>
              <a:rPr lang="en-US" sz="2400" dirty="0" smtClean="0">
                <a:solidFill>
                  <a:schemeClr val="bg1"/>
                </a:solidFill>
              </a:rPr>
              <a:t> </a:t>
            </a:r>
            <a:r>
              <a:rPr lang="en-US" sz="2400" dirty="0" smtClean="0">
                <a:solidFill>
                  <a:schemeClr val="bg1">
                    <a:lumMod val="75000"/>
                  </a:schemeClr>
                </a:solidFill>
              </a:rPr>
              <a:t>| differences | </a:t>
            </a:r>
            <a:r>
              <a:rPr lang="en-US" sz="2400" dirty="0" smtClean="0">
                <a:solidFill>
                  <a:schemeClr val="bg1"/>
                </a:solidFill>
              </a:rPr>
              <a:t>changes ahead?</a:t>
            </a:r>
            <a:endParaRPr lang="en-US" sz="2400" dirty="0">
              <a:solidFill>
                <a:schemeClr val="bg1"/>
              </a:solidFill>
            </a:endParaRPr>
          </a:p>
        </p:txBody>
      </p:sp>
    </p:spTree>
    <p:extLst>
      <p:ext uri="{BB962C8B-B14F-4D97-AF65-F5344CB8AC3E}">
        <p14:creationId xmlns:p14="http://schemas.microsoft.com/office/powerpoint/2010/main" val="77113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P spid="14" grpId="0" animBg="1"/>
      <p:bldP spid="15" grpId="0" animBg="1"/>
      <p:bldP spid="16" grpId="0"/>
      <p:bldP spid="17" grpId="0"/>
      <p:bldP spid="18" grpId="0"/>
      <p:bldP spid="19" grpId="0"/>
      <p:bldP spid="20" grpId="0" animBg="1"/>
      <p:bldP spid="21" grpId="0" animBg="1"/>
      <p:bldP spid="22"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animBg="1"/>
      <p:bldP spid="35" grpId="0"/>
      <p:bldP spid="36" grpId="0"/>
      <p:bldP spid="37" grpId="0"/>
      <p:bldP spid="38" grpId="0"/>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7997</TotalTime>
  <Words>798</Words>
  <Application>Microsoft Office PowerPoint</Application>
  <PresentationFormat>On-screen Show (4:3)</PresentationFormat>
  <Paragraphs>149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Presentation slide (suppressed until publication) shows charts of adult population mean intake of fruits and vegetables by region from the Global Dietary Database project, using methods reported in Micha et al., BMJ 2014;348:g2272.  These data, obtained from 266 surveys in 113 countries, reveal a pattern of: --large gaps between actual and WHO recommended intake  levels,  indicating great potential public health gains; --wide variation between regions that is not linked to per-capita   income indicating possibility of learning from success; and --small but almost universal improvements from 1990 to 2010   indicating progress that can be accelerated and scaled up.</vt:lpstr>
      <vt:lpstr>PowerPoint Presentation</vt:lpstr>
      <vt:lpstr>PowerPoint Presentation</vt:lpstr>
      <vt:lpstr>PowerPoint Presentation</vt:lpstr>
      <vt:lpstr>To align the two sectors,  need to anticipate and facilitate change</vt:lpstr>
      <vt:lpstr>Examples of tailoring:   Agriculture-nutrition linkages depend on local markets</vt:lpstr>
      <vt:lpstr>Examples of diversification in agriculture: To anticipate &amp; facilitate nutritional gains</vt:lpstr>
      <vt:lpstr>PowerPoint Presentation</vt:lpstr>
      <vt:lpstr>Agriculture      Nutrition?</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 William A.</dc:creator>
  <cp:lastModifiedBy>William A. Masters</cp:lastModifiedBy>
  <cp:revision>239</cp:revision>
  <dcterms:created xsi:type="dcterms:W3CDTF">2012-04-04T19:59:03Z</dcterms:created>
  <dcterms:modified xsi:type="dcterms:W3CDTF">2014-10-10T18:47:15Z</dcterms:modified>
</cp:coreProperties>
</file>