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6" r:id="rId6"/>
    <p:sldId id="26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59212"/>
  </p:normalViewPr>
  <p:slideViewPr>
    <p:cSldViewPr snapToGrid="0">
      <p:cViewPr>
        <p:scale>
          <a:sx n="85" d="100"/>
          <a:sy n="85" d="100"/>
        </p:scale>
        <p:origin x="1696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C71C-66CF-4845-9FA4-9D4EDBE15F8E}" type="datetimeFigureOut">
              <a:rPr lang="en-US" smtClean="0"/>
              <a:t>6/16/24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0D3CC-24CB-D14F-BE25-5DAB2908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5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0D3CC-24CB-D14F-BE25-5DAB29080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E0E0E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  <a:effectLst/>
              <a:latin typeface=".SF 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0D3CC-24CB-D14F-BE25-5DAB29080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0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0D3CC-24CB-D14F-BE25-5DAB29080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0D3CC-24CB-D14F-BE25-5DAB29080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4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0D3CC-24CB-D14F-BE25-5DAB29080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1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0D3CC-24CB-D14F-BE25-5DAB290807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85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E8E8E6"/>
                </a:solidFill>
                <a:effectLst/>
                <a:latin typeface="var(--font-fk-grotesk)"/>
              </a:rPr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0D3CC-24CB-D14F-BE25-5DAB29080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1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6/16/24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5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s://www.unesco.org/en/artificial-intelligence/women4ethical-ai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A838A-0E6E-4C88-AD16-9F85F559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76151C-B860-4795-BFFE-F03EA5ED1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9A6CDA-1F80-461D-8F38-7CB12914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DB1976-3A6B-4C16-97AC-67C792186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A8B170-F785-4124-87F7-3572171A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9AF682-A8D7-4472-A839-942C27784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C796E0-2433-4EC2-BC73-AE164D10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0062F3-843F-4526-900A-D2E208793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CB46FC-1F32-4277-859B-CA43B63EC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8221B7-2F05-4B1C-86FD-19584DC95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AF832F-AB88-42C7-B2F7-4BF3659A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BC4C10-0437-44D7-9B16-5D65CBDE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635B49-FBB3-46C2-9DF8-CF0075EE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6703F5-894D-4289-97F5-E57DD40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005768-6A84-42F3-B812-F73EFC6A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764DCF-F546-4CF1-AD5D-48FC3463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4A8437-E10D-4D18-8C3F-DA4A6CF4F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16393C-72E3-4119-8F85-2BE2F3335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E950CD-0BA2-4E8E-8A28-238F5A128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4E765B-48B0-4E85-8F07-5A919C71D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66722-3EF0-4F8A-9DC8-78E0707CB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F9B387-70F9-4CAC-A228-6CE60EC3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7FA5C8-229C-44FF-B402-6F923E45C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BC897A-E45F-4C79-AF98-0822C279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AB8DD1-BC74-473C-A3BD-D8FB548B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7BBCDF-045D-48C1-A45C-BEEB892B3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3A2613-A9FC-4330-8BF0-AF8AA2A2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C82F6-F384-4FF8-8C8D-E2E8C4F3E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1AD9FE-6990-40AF-BA95-B0CB398A4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2048C-7FE5-4B3D-9FC0-C544A1217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D93C9-C94C-4F4C-97DA-01D1AF5E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96736-466A-49D2-9B3C-FC567257C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3EE767-B7DE-566B-39BC-599828A06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3439314"/>
            <a:ext cx="10809844" cy="1608021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Utilization of AI/ML in Obesity Research Targeting African-American Women and Girls: The Mother-Daughter Dyad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39DAC-F8AB-653D-89B1-B37499C42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744" y="5067957"/>
            <a:ext cx="4414178" cy="1075444"/>
          </a:xfrm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1100"/>
              <a:t>Kenya Palmer </a:t>
            </a:r>
            <a:r>
              <a:rPr lang="en-US" sz="1100" err="1"/>
              <a:t>Emrich</a:t>
            </a:r>
            <a:r>
              <a:rPr lang="en-US" sz="1100"/>
              <a:t>, MS, MSN, FNP-BC, CSCS, NBC-HWC</a:t>
            </a:r>
          </a:p>
          <a:p>
            <a:pPr algn="r">
              <a:lnSpc>
                <a:spcPct val="100000"/>
              </a:lnSpc>
            </a:pPr>
            <a:r>
              <a:rPr lang="en-US" sz="1100"/>
              <a:t>Nutrition Intervention, Communication, Behavior Change (NICBC)</a:t>
            </a:r>
          </a:p>
          <a:p>
            <a:pPr algn="r">
              <a:lnSpc>
                <a:spcPct val="100000"/>
              </a:lnSpc>
            </a:pPr>
            <a:r>
              <a:rPr lang="en-US" sz="1100"/>
              <a:t>June 17,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B4661-8782-9EDB-4BF3-35A1D4013B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497" b="14276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DB537E44-9142-4F0D-A29D-C140978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50A5A-9D5F-6104-4FA4-5A7B1707F9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497" b="14276"/>
          <a:stretch/>
        </p:blipFill>
        <p:spPr>
          <a:xfrm>
            <a:off x="-6214" y="25403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90005-33A3-BD3D-BA24-0E2B087715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497" b="14276"/>
          <a:stretch/>
        </p:blipFill>
        <p:spPr>
          <a:xfrm>
            <a:off x="-6214" y="30483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pic>
        <p:nvPicPr>
          <p:cNvPr id="51" name="Audio 50">
            <a:extLst>
              <a:ext uri="{FF2B5EF4-FFF2-40B4-BE49-F238E27FC236}">
                <a16:creationId xmlns:a16="http://schemas.microsoft.com/office/drawing/2014/main" id="{D6E242DB-653B-61E7-4F1B-9DDBEC11D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6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89"/>
    </mc:Choice>
    <mc:Fallback>
      <p:transition spd="slow" advTm="17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D883-3015-D648-9891-D11EC496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Problem, Objectives &amp;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014A-5FD1-188C-F651-9A8842E82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11096730" cy="4299208"/>
          </a:xfrm>
        </p:spPr>
        <p:txBody>
          <a:bodyPr>
            <a:normAutofit fontScale="92500" lnSpcReduction="2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Problem:  Rising prevalence of obesity in AA women and girls, lack of knowledge regarding the mother-daughter dyad. 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Objective 1:  Predicting obesity in AA women and girls, and the AA-MDD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Aim #1: Utilize AI/ML models to identify and predict risk factors in this population</a:t>
            </a:r>
          </a:p>
          <a:p>
            <a:pPr lvl="1"/>
            <a:endParaRPr lang="en-US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Objective 2: Apply Behavior Change Interventions 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Aim #2: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Utilize AI/ML models to develop targeted, culturally specific interventions based on behavior change theory </a:t>
            </a:r>
          </a:p>
          <a:p>
            <a:pPr lvl="1"/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Objective 3: Measure weight change</a:t>
            </a:r>
          </a:p>
          <a:p>
            <a:pPr lvl="1"/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Aim #3: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Evaluate the effectiveness of AI/ML-informed interventions in improving health behaviors and decreasing obesity in the AA mother-daughter dyad.</a:t>
            </a:r>
          </a:p>
          <a:p>
            <a:pPr lvl="1"/>
            <a:endParaRPr lang="en-US" dirty="0"/>
          </a:p>
        </p:txBody>
      </p:sp>
      <p:pic>
        <p:nvPicPr>
          <p:cNvPr id="29" name="Audio 28">
            <a:extLst>
              <a:ext uri="{FF2B5EF4-FFF2-40B4-BE49-F238E27FC236}">
                <a16:creationId xmlns:a16="http://schemas.microsoft.com/office/drawing/2014/main" id="{0F9B0EE6-3CA3-7644-2865-4AC266F85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29"/>
    </mc:Choice>
    <mc:Fallback>
      <p:transition spd="slow" advTm="62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D883-3015-D648-9891-D11EC496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Considerations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6ABCF-4276-770B-18A7-3E1A40301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ACCEPT-AI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014A-5FD1-188C-F651-9A8842E82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Consent + Assent</a:t>
            </a:r>
          </a:p>
          <a:p>
            <a:r>
              <a:rPr lang="en-US" dirty="0"/>
              <a:t>Equity</a:t>
            </a:r>
          </a:p>
          <a:p>
            <a:r>
              <a:rPr lang="en-US" dirty="0"/>
              <a:t>Protection of Data</a:t>
            </a:r>
          </a:p>
          <a:p>
            <a:r>
              <a:rPr lang="en-US" dirty="0"/>
              <a:t>Technological Considerations—Transparency,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B50D5B-A57D-324A-BAFC-49F7244A9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Women4Ethicial AI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884BCD-BE86-0774-7769-55B0C018F2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Support the implementation of the Recommendation on the Ethics of Artificial Intelligence,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</a:rPr>
              <a:t>S</a:t>
            </a: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hare research and contribute to a repository of good practices,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</a:rPr>
              <a:t>D</a:t>
            </a: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rive progress on non-discriminatory algorithms and data sources, and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</a:rPr>
              <a:t>I</a:t>
            </a: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ncentivize girls, women and under-represented groups to participate in AI.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79D9B-E068-C7E9-5D52-261C7EABFA3A}"/>
              </a:ext>
            </a:extLst>
          </p:cNvPr>
          <p:cNvSpPr txBox="1"/>
          <p:nvPr/>
        </p:nvSpPr>
        <p:spPr>
          <a:xfrm>
            <a:off x="6261651" y="6581001"/>
            <a:ext cx="5724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www.unesco.org</a:t>
            </a:r>
            <a:r>
              <a:rPr lang="en-US" sz="1200" dirty="0"/>
              <a:t>/</a:t>
            </a:r>
            <a:r>
              <a:rPr lang="en-US" sz="1200" dirty="0" err="1"/>
              <a:t>en</a:t>
            </a:r>
            <a:r>
              <a:rPr lang="en-US" sz="1200" dirty="0"/>
              <a:t>/artificial-intelligence/women4ethical-ai</a:t>
            </a:r>
          </a:p>
        </p:txBody>
      </p:sp>
      <p:pic>
        <p:nvPicPr>
          <p:cNvPr id="39" name="Audio 38">
            <a:extLst>
              <a:ext uri="{FF2B5EF4-FFF2-40B4-BE49-F238E27FC236}">
                <a16:creationId xmlns:a16="http://schemas.microsoft.com/office/drawing/2014/main" id="{7DCA2FCB-EC30-1294-6EE4-0DDD39258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5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08"/>
    </mc:Choice>
    <mc:Fallback>
      <p:transition spd="slow" advTm="46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D883-3015-D648-9891-D11EC496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Glossary/Ontology/Knowledge Graphs</a:t>
            </a: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A3BE8796-E227-7046-687D-54E84DE92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75398"/>
            <a:ext cx="5174974" cy="3705715"/>
          </a:xfrm>
          <a:prstGeom prst="rect">
            <a:avLst/>
          </a:prstGeom>
        </p:spPr>
      </p:pic>
      <p:pic>
        <p:nvPicPr>
          <p:cNvPr id="14" name="Picture 13" descr="A diagram of a diagram&#10;&#10;Description automatically generated">
            <a:extLst>
              <a:ext uri="{FF2B5EF4-FFF2-40B4-BE49-F238E27FC236}">
                <a16:creationId xmlns:a16="http://schemas.microsoft.com/office/drawing/2014/main" id="{BBAFBE4B-EA48-3197-F33B-9BD150AB6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26" y="2594705"/>
            <a:ext cx="4902200" cy="3467100"/>
          </a:xfrm>
          <a:prstGeom prst="rect">
            <a:avLst/>
          </a:prstGeom>
        </p:spPr>
      </p:pic>
      <p:pic>
        <p:nvPicPr>
          <p:cNvPr id="45" name="Audio 44">
            <a:extLst>
              <a:ext uri="{FF2B5EF4-FFF2-40B4-BE49-F238E27FC236}">
                <a16:creationId xmlns:a16="http://schemas.microsoft.com/office/drawing/2014/main" id="{00961FDA-9113-26C7-5FFA-897D1569C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73"/>
    </mc:Choice>
    <mc:Fallback>
      <p:transition spd="slow" advTm="78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36E3-B846-92CA-C750-90933ADA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Mapping &amp; Policy </a:t>
            </a:r>
          </a:p>
        </p:txBody>
      </p:sp>
      <p:pic>
        <p:nvPicPr>
          <p:cNvPr id="12" name="Picture 11" descr="A diagram of a model&#10;&#10;Description automatically generated">
            <a:extLst>
              <a:ext uri="{FF2B5EF4-FFF2-40B4-BE49-F238E27FC236}">
                <a16:creationId xmlns:a16="http://schemas.microsoft.com/office/drawing/2014/main" id="{37297DA2-CE21-0300-A012-E08559CF2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86" y="2168414"/>
            <a:ext cx="10073393" cy="4573727"/>
          </a:xfrm>
          <a:prstGeom prst="rect">
            <a:avLst/>
          </a:prstGeom>
        </p:spPr>
      </p:pic>
      <p:pic>
        <p:nvPicPr>
          <p:cNvPr id="35" name="Audio 34">
            <a:extLst>
              <a:ext uri="{FF2B5EF4-FFF2-40B4-BE49-F238E27FC236}">
                <a16:creationId xmlns:a16="http://schemas.microsoft.com/office/drawing/2014/main" id="{177B0152-3DB1-ADD7-0F56-7B38D23F9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69"/>
    </mc:Choice>
    <mc:Fallback>
      <p:transition spd="slow" advTm="37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99EBE5-5D25-D232-8902-A014D4DB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Causal </a:t>
            </a:r>
            <a:br>
              <a:rPr lang="en-US" dirty="0"/>
            </a:br>
            <a:r>
              <a:rPr lang="en-US" dirty="0"/>
              <a:t>diagrams</a:t>
            </a:r>
          </a:p>
        </p:txBody>
      </p:sp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B10E187-6A84-F1DE-DB2A-E76614A51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548" y="250677"/>
            <a:ext cx="7471784" cy="6430106"/>
          </a:xfrm>
          <a:prstGeom prst="rect">
            <a:avLst/>
          </a:prstGeom>
        </p:spPr>
      </p:pic>
      <p:pic>
        <p:nvPicPr>
          <p:cNvPr id="145" name="Audio 144">
            <a:extLst>
              <a:ext uri="{FF2B5EF4-FFF2-40B4-BE49-F238E27FC236}">
                <a16:creationId xmlns:a16="http://schemas.microsoft.com/office/drawing/2014/main" id="{E268F61F-CA57-2D4F-032A-AA6C12B20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73"/>
    </mc:Choice>
    <mc:Fallback>
      <p:transition spd="slow" advTm="50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54EE1-D09B-F119-CE93-EAF0F48E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r>
              <a:rPr lang="en-US" dirty="0"/>
              <a:t>Future Implications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AF1C01-83AC-AE77-90DF-281DFEB5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AI/ML-based research</a:t>
            </a:r>
          </a:p>
          <a:p>
            <a:pPr lvl="1"/>
            <a:r>
              <a:rPr lang="en-US" dirty="0"/>
              <a:t>Education and training in Obesity + AI/ML research </a:t>
            </a:r>
          </a:p>
          <a:p>
            <a:r>
              <a:rPr lang="en-US" dirty="0"/>
              <a:t>Cultural-specific intervention development</a:t>
            </a:r>
          </a:p>
          <a:p>
            <a:r>
              <a:rPr lang="en-US" dirty="0"/>
              <a:t>Robust longitudinal studies</a:t>
            </a:r>
          </a:p>
          <a:p>
            <a:r>
              <a:rPr lang="en-US" dirty="0"/>
              <a:t>Enhanced Ethical oversight</a:t>
            </a:r>
          </a:p>
          <a:p>
            <a:r>
              <a:rPr lang="en-US" dirty="0"/>
              <a:t>Policy Advocacy</a:t>
            </a:r>
          </a:p>
          <a:p>
            <a:r>
              <a:rPr lang="en-US" dirty="0"/>
              <a:t>Community engagement</a:t>
            </a:r>
          </a:p>
        </p:txBody>
      </p:sp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EEDC8248-F4F2-1A9C-92F4-0BAA8B7F2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333" y="1131855"/>
            <a:ext cx="6401443" cy="4609038"/>
          </a:xfrm>
          <a:prstGeom prst="rect">
            <a:avLst/>
          </a:prstGeom>
        </p:spPr>
      </p:pic>
      <p:pic>
        <p:nvPicPr>
          <p:cNvPr id="56" name="Audio 55">
            <a:extLst>
              <a:ext uri="{FF2B5EF4-FFF2-40B4-BE49-F238E27FC236}">
                <a16:creationId xmlns:a16="http://schemas.microsoft.com/office/drawing/2014/main" id="{52A85EFE-3FE6-5A68-0DEC-9A7323BCA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85"/>
    </mc:Choice>
    <mc:Fallback>
      <p:transition spd="slow" advTm="7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sineVTI">
  <a:themeElements>
    <a:clrScheme name="AnalogousFromDarkSeedLeftStep">
      <a:dk1>
        <a:srgbClr val="000000"/>
      </a:dk1>
      <a:lt1>
        <a:srgbClr val="FFFFFF"/>
      </a:lt1>
      <a:dk2>
        <a:srgbClr val="311C23"/>
      </a:dk2>
      <a:lt2>
        <a:srgbClr val="F0F3F3"/>
      </a:lt2>
      <a:accent1>
        <a:srgbClr val="D0443F"/>
      </a:accent1>
      <a:accent2>
        <a:srgbClr val="BF2E65"/>
      </a:accent2>
      <a:accent3>
        <a:srgbClr val="D03FB3"/>
      </a:accent3>
      <a:accent4>
        <a:srgbClr val="9F2EBF"/>
      </a:accent4>
      <a:accent5>
        <a:srgbClr val="753FD0"/>
      </a:accent5>
      <a:accent6>
        <a:srgbClr val="383FC2"/>
      </a:accent6>
      <a:hlink>
        <a:srgbClr val="833FB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290</Words>
  <Application>Microsoft Macintosh PowerPoint</Application>
  <PresentationFormat>Widescreen</PresentationFormat>
  <Paragraphs>52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.SF NS</vt:lpstr>
      <vt:lpstr>Aptos</vt:lpstr>
      <vt:lpstr>Arial</vt:lpstr>
      <vt:lpstr>Grandview</vt:lpstr>
      <vt:lpstr>Times New Roman</vt:lpstr>
      <vt:lpstr>var(--font-fk-grotesk)</vt:lpstr>
      <vt:lpstr>Wingdings</vt:lpstr>
      <vt:lpstr>CosineVTI</vt:lpstr>
      <vt:lpstr>Utilization of AI/ML in Obesity Research Targeting African-American Women and Girls: The Mother-Daughter Dyad</vt:lpstr>
      <vt:lpstr>The Problem, Objectives &amp; Aims</vt:lpstr>
      <vt:lpstr>Ethical Considerations </vt:lpstr>
      <vt:lpstr>Glossary/Ontology/Knowledge Graphs</vt:lpstr>
      <vt:lpstr>Conceptual Mapping &amp; Policy </vt:lpstr>
      <vt:lpstr>Causal  diagrams</vt:lpstr>
      <vt:lpstr>Future Implications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Palmer, Kenya</dc:creator>
  <cp:lastModifiedBy>Palmer, Kenya</cp:lastModifiedBy>
  <cp:revision>10</cp:revision>
  <dcterms:created xsi:type="dcterms:W3CDTF">2024-06-04T20:01:05Z</dcterms:created>
  <dcterms:modified xsi:type="dcterms:W3CDTF">2024-06-17T15:10:13Z</dcterms:modified>
</cp:coreProperties>
</file>