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10287000" cx="18288000"/>
  <p:notesSz cx="6858000" cy="9144000"/>
  <p:embeddedFontLst>
    <p:embeddedFont>
      <p:font typeface="Public Sans"/>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1" roundtripDataSignature="AMtx7mhkj7c+XXzI89wAV2om5PWPLmGA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ublicSans-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ublicSans-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ublicSans-italic.fntdata"/><Relationship Id="rId6" Type="http://schemas.openxmlformats.org/officeDocument/2006/relationships/slide" Target="slides/slide1.xml"/><Relationship Id="rId18" Type="http://schemas.openxmlformats.org/officeDocument/2006/relationships/font" Target="fonts/PublicSans-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Hello! My name is Aliyah Weiss and today I am going to be giving a short crash course on </a:t>
            </a:r>
            <a:r>
              <a:rPr lang="en-US"/>
              <a:t>websecurity</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1ff2f10a60c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Being aware of these security concerns is </a:t>
            </a:r>
            <a:r>
              <a:rPr lang="en-US"/>
              <a:t>just</a:t>
            </a:r>
            <a:r>
              <a:rPr lang="en-US"/>
              <a:t> the first step to truly preventing these issues. Another shocking fact is that 67% of developers admit to knowingly ship code with </a:t>
            </a:r>
            <a:r>
              <a:rPr lang="en-US"/>
              <a:t>vulnerabilities</a:t>
            </a:r>
            <a:r>
              <a:rPr lang="en-US"/>
              <a:t>. So, my </a:t>
            </a:r>
            <a:r>
              <a:rPr lang="en-US"/>
              <a:t>recommended</a:t>
            </a:r>
            <a:r>
              <a:rPr lang="en-US"/>
              <a:t> plan is as follows:</a:t>
            </a:r>
            <a:endParaRPr/>
          </a:p>
          <a:p>
            <a:pPr indent="-298450" lvl="0" marL="457200" rtl="0" algn="l">
              <a:spcBef>
                <a:spcPts val="0"/>
              </a:spcBef>
              <a:spcAft>
                <a:spcPts val="0"/>
              </a:spcAft>
              <a:buSzPts val="1100"/>
              <a:buAutoNum type="arabicPeriod"/>
            </a:pPr>
            <a:r>
              <a:rPr lang="en-US"/>
              <a:t>implement quarterly reviews to encourage safe coding practices as well as </a:t>
            </a:r>
            <a:r>
              <a:rPr lang="en-US"/>
              <a:t>using</a:t>
            </a:r>
            <a:r>
              <a:rPr lang="en-US"/>
              <a:t> static analysis tools which will locate these types of vulnerabilities for you.</a:t>
            </a:r>
            <a:endParaRPr/>
          </a:p>
          <a:p>
            <a:pPr indent="-298450" lvl="0" marL="457200" rtl="0" algn="l">
              <a:spcBef>
                <a:spcPts val="0"/>
              </a:spcBef>
              <a:spcAft>
                <a:spcPts val="0"/>
              </a:spcAft>
              <a:buSzPts val="1100"/>
              <a:buAutoNum type="arabicPeriod"/>
            </a:pPr>
            <a:r>
              <a:rPr lang="en-US"/>
              <a:t>implement </a:t>
            </a:r>
            <a:r>
              <a:rPr lang="en-US"/>
              <a:t>security</a:t>
            </a:r>
            <a:r>
              <a:rPr lang="en-US"/>
              <a:t> awareness </a:t>
            </a:r>
            <a:r>
              <a:rPr lang="en-US"/>
              <a:t>meetings</a:t>
            </a:r>
            <a:r>
              <a:rPr lang="en-US"/>
              <a:t> to consistently educate new employees about CWEs and CVEs </a:t>
            </a:r>
            <a:endParaRPr/>
          </a:p>
          <a:p>
            <a:pPr indent="-298450" lvl="0" marL="457200" rtl="0" algn="l">
              <a:spcBef>
                <a:spcPts val="0"/>
              </a:spcBef>
              <a:spcAft>
                <a:spcPts val="0"/>
              </a:spcAft>
              <a:buSzPts val="1100"/>
              <a:buAutoNum type="arabicPeriod"/>
            </a:pPr>
            <a:r>
              <a:rPr lang="en-US"/>
              <a:t>ALways </a:t>
            </a:r>
            <a:r>
              <a:rPr lang="en-US"/>
              <a:t>emphasize</a:t>
            </a:r>
            <a:r>
              <a:rPr lang="en-US"/>
              <a:t> coding standards: code should always be safe, secure, and reliable</a:t>
            </a:r>
            <a:endParaRPr/>
          </a:p>
        </p:txBody>
      </p:sp>
      <p:sp>
        <p:nvSpPr>
          <p:cNvPr id="363" name="Google Shape;363;g1ff2f10a60c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Thank you for your time and I hope you learned a thing or two about cybersecurity! A special thank you to my mentor Imaris for guiding me through these past months and supporting me on my </a:t>
            </a:r>
            <a:r>
              <a:rPr lang="en-US"/>
              <a:t>endeavours, as well as a thank you to Ming for providing the CTF!</a:t>
            </a:r>
            <a:r>
              <a:rPr lang="en-US"/>
              <a:t> I’ve linked my email; and linkedin as well, so feel free to reach out to me to speak more about my project if you would like! Thank you again!</a:t>
            </a:r>
            <a:endParaRPr/>
          </a:p>
        </p:txBody>
      </p:sp>
      <p:sp>
        <p:nvSpPr>
          <p:cNvPr id="398" name="Google Shape;39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02c6f58f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a:t>
            </a:r>
            <a:r>
              <a:rPr lang="en-US"/>
              <a:t>start, cybersecurity is the protection of computer systems and networks from potential attacks. Some of these attacks could be a malware attack, which is malicious software such as spyware, ransomware, or a virus. Phishing attacks, which are fraudulent communications usually through emails. Or, a denial of service attack, which floods a system, server, or network with traffic to exhaust resources and prevent use of the service. In order to protect yourself, your family, or your business, it's important to understand what these vulnerabilities are and vulnerable systems look like, as well as how to prevent and mitigate these attacks. </a:t>
            </a:r>
            <a:endParaRPr/>
          </a:p>
          <a:p>
            <a:pPr indent="0" lvl="0" marL="0" rtl="0" algn="l">
              <a:spcBef>
                <a:spcPts val="0"/>
              </a:spcBef>
              <a:spcAft>
                <a:spcPts val="0"/>
              </a:spcAft>
              <a:buNone/>
            </a:pPr>
            <a:r>
              <a:t/>
            </a:r>
            <a:endParaRPr/>
          </a:p>
        </p:txBody>
      </p:sp>
      <p:sp>
        <p:nvSpPr>
          <p:cNvPr id="113" name="Google Shape;113;g202c6f58fdb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Here are some eye opening </a:t>
            </a:r>
            <a:r>
              <a:rPr lang="en-US"/>
              <a:t>cybersecurity</a:t>
            </a:r>
            <a:r>
              <a:rPr lang="en-US"/>
              <a:t> statistics that really highlight just how important it is to understand and implement cybersecurity. Firstly, 3 in 4 companies in the US were at risk of a cyber attack in 2023! Secondly, on average a cyber attack occurs every 39 seconds. And lastly, there were 480.000 cyber attacks in 2022. Crazy!</a:t>
            </a:r>
            <a:endParaRPr/>
          </a:p>
        </p:txBody>
      </p:sp>
      <p:sp>
        <p:nvSpPr>
          <p:cNvPr id="142" name="Google Shape;14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brings me to CWEs, also known as common weakness enumerations. A CWE is a weakness that is easy to find and exploit</a:t>
            </a:r>
            <a:r>
              <a:rPr lang="en-US"/>
              <a:t>. Every year these CWEs are curated into a list of the top 25, hosted by Mitre who is a federally funded research and development center focused on cyber security</a:t>
            </a:r>
            <a:endParaRPr/>
          </a:p>
        </p:txBody>
      </p:sp>
      <p:sp>
        <p:nvSpPr>
          <p:cNvPr id="169" name="Google Shape;16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dc8048611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In 2023, the top three CWEs were, 1. use after free, which is when a certain </a:t>
            </a:r>
            <a:r>
              <a:rPr lang="en-US"/>
              <a:t>piece</a:t>
            </a:r>
            <a:r>
              <a:rPr lang="en-US"/>
              <a:t> of </a:t>
            </a:r>
            <a:r>
              <a:rPr lang="en-US"/>
              <a:t>memory</a:t>
            </a:r>
            <a:r>
              <a:rPr lang="en-US"/>
              <a:t> is referenced after it has already been freed. number 2, buffer overflow, which is when information is stored in a location that can be </a:t>
            </a:r>
            <a:r>
              <a:rPr lang="en-US"/>
              <a:t>overwritten</a:t>
            </a:r>
            <a:r>
              <a:rPr lang="en-US"/>
              <a:t>, number 3: out of bounds write, which is when the product can write data past the beginning or end of the set location, and number 4: improper input validation, which is when data is </a:t>
            </a:r>
            <a:r>
              <a:rPr lang="en-US"/>
              <a:t>received</a:t>
            </a:r>
            <a:r>
              <a:rPr lang="en-US"/>
              <a:t> but not confirmed or verified to be in the correct format that allows safe processing. All of these CWEs could cause corruption of data, unexpected values, programs crashing, or unintended code execution when exploited. </a:t>
            </a:r>
            <a:endParaRPr/>
          </a:p>
        </p:txBody>
      </p:sp>
      <p:sp>
        <p:nvSpPr>
          <p:cNvPr id="195" name="Google Shape;195;g2dc8048611e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Now to really understand some of those </a:t>
            </a:r>
            <a:r>
              <a:rPr lang="en-US"/>
              <a:t>vulnerabilities</a:t>
            </a:r>
            <a:r>
              <a:rPr lang="en-US"/>
              <a:t>, I have an example from a “capture the flag” competition I participated in during my intro to security class at school. On this purposely vulnerable website, I can demonstrate SQL injection, which is another type of attack. [Play video]</a:t>
            </a:r>
            <a:endParaRPr/>
          </a:p>
          <a:p>
            <a:pPr indent="0" lvl="0" marL="0" rtl="0" algn="l">
              <a:spcBef>
                <a:spcPts val="0"/>
              </a:spcBef>
              <a:spcAft>
                <a:spcPts val="0"/>
              </a:spcAft>
              <a:buNone/>
            </a:pPr>
            <a:r>
              <a:rPr lang="en-US"/>
              <a:t>In this video, the user input is not sanitized or validated before it was executed. this allows a specific string of characters with unmatched </a:t>
            </a:r>
            <a:r>
              <a:rPr lang="en-US"/>
              <a:t>quotation</a:t>
            </a:r>
            <a:r>
              <a:rPr lang="en-US"/>
              <a:t> marks to overwrite the program and provide access on a login page without using the correct credentials. </a:t>
            </a:r>
            <a:endParaRPr/>
          </a:p>
        </p:txBody>
      </p:sp>
      <p:sp>
        <p:nvSpPr>
          <p:cNvPr id="221" name="Google Shape;22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What I just demonstrated is extremely </a:t>
            </a:r>
            <a:r>
              <a:rPr lang="en-US"/>
              <a:t>dangerous</a:t>
            </a:r>
            <a:r>
              <a:rPr lang="en-US"/>
              <a:t> if found and exploited on a real website. So, to mitigate this problem there are two things to implement. 1, always </a:t>
            </a:r>
            <a:r>
              <a:rPr lang="en-US"/>
              <a:t>validate</a:t>
            </a:r>
            <a:r>
              <a:rPr lang="en-US"/>
              <a:t> and sanitize inputs. This means before the user input is processed, ensure it matches the expected pattern. To sanitize, scrub the user input data to remove anything that could be potentially malicious content such as the payload that was used in the video. </a:t>
            </a:r>
            <a:endParaRPr/>
          </a:p>
          <a:p>
            <a:pPr indent="0" lvl="0" marL="0" rtl="0" algn="l">
              <a:spcBef>
                <a:spcPts val="0"/>
              </a:spcBef>
              <a:spcAft>
                <a:spcPts val="0"/>
              </a:spcAft>
              <a:buNone/>
            </a:pPr>
            <a:r>
              <a:rPr lang="en-US"/>
              <a:t>Second, use prepared statements in SQL. These statements allow the SQL query logic to be defined first and then any input is passed as a parameter. This means inputs </a:t>
            </a:r>
            <a:r>
              <a:rPr lang="en-US"/>
              <a:t>won't</a:t>
            </a:r>
            <a:r>
              <a:rPr lang="en-US"/>
              <a:t> have the ability to be run as SQL code, as they are always handled separately. </a:t>
            </a:r>
            <a:endParaRPr/>
          </a:p>
          <a:p>
            <a:pPr indent="0" lvl="0" marL="0" rtl="0" algn="l">
              <a:spcBef>
                <a:spcPts val="0"/>
              </a:spcBef>
              <a:spcAft>
                <a:spcPts val="0"/>
              </a:spcAft>
              <a:buNone/>
            </a:pPr>
            <a:r>
              <a:t/>
            </a:r>
            <a:endParaRPr/>
          </a:p>
        </p:txBody>
      </p:sp>
      <p:sp>
        <p:nvSpPr>
          <p:cNvPr id="256" name="Google Shape;25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ff2f10a6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Next, I am going to demonstrate cross site scripting, also known as XSS. [video]</a:t>
            </a:r>
            <a:endParaRPr/>
          </a:p>
          <a:p>
            <a:pPr indent="0" lvl="0" marL="0" rtl="0" algn="l">
              <a:spcBef>
                <a:spcPts val="0"/>
              </a:spcBef>
              <a:spcAft>
                <a:spcPts val="0"/>
              </a:spcAft>
              <a:buNone/>
            </a:pPr>
            <a:r>
              <a:rPr lang="en-US"/>
              <a:t>In this video, I show a very light version of XSS, where the server reads data directly from the HTTP request and reflects it to the HTTP response without any checks before executing. This allows me to change the message ID on the message board URL and it will redirect me to that message. On a message board this might not seem too scary, but there has been an instance at my school where someone discovered the url of the school health portal could be changed to redirect to other students invoices! This is really bad! </a:t>
            </a:r>
            <a:endParaRPr/>
          </a:p>
        </p:txBody>
      </p:sp>
      <p:sp>
        <p:nvSpPr>
          <p:cNvPr id="292" name="Google Shape;292;g1ff2f10a60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dc8048611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To mitigate this issue, it is important to sanitize the data. </a:t>
            </a:r>
            <a:r>
              <a:rPr lang="en-US"/>
              <a:t>Before a request is processed and user input is displayed, unwanted characters and SQL code should be stripped, as well as converted to safe HTML replacements. </a:t>
            </a:r>
            <a:endParaRPr/>
          </a:p>
          <a:p>
            <a:pPr indent="0" lvl="0" marL="0" rtl="0" algn="l">
              <a:spcBef>
                <a:spcPts val="0"/>
              </a:spcBef>
              <a:spcAft>
                <a:spcPts val="0"/>
              </a:spcAft>
              <a:buNone/>
            </a:pPr>
            <a:r>
              <a:rPr lang="en-US"/>
              <a:t>Second, using a content security policy, aka CSP allows the programmer to define which sources of content are allowed to load. This will restrict execution of scripts and dangerous functions by ensuring only trusted domains can execute certain behaviors. </a:t>
            </a:r>
            <a:endParaRPr/>
          </a:p>
        </p:txBody>
      </p:sp>
      <p:sp>
        <p:nvSpPr>
          <p:cNvPr id="327" name="Google Shape;327;g2dc8048611e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png"/><Relationship Id="rId13" Type="http://schemas.openxmlformats.org/officeDocument/2006/relationships/image" Target="../media/image16.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5.png"/><Relationship Id="rId15" Type="http://schemas.openxmlformats.org/officeDocument/2006/relationships/image" Target="../media/image20.png"/><Relationship Id="rId14" Type="http://schemas.openxmlformats.org/officeDocument/2006/relationships/image" Target="../media/image11.png"/><Relationship Id="rId17" Type="http://schemas.openxmlformats.org/officeDocument/2006/relationships/image" Target="../media/image23.png"/><Relationship Id="rId16"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19.png"/><Relationship Id="rId18" Type="http://schemas.openxmlformats.org/officeDocument/2006/relationships/image" Target="../media/image3.png"/><Relationship Id="rId7" Type="http://schemas.openxmlformats.org/officeDocument/2006/relationships/image" Target="../media/image27.png"/><Relationship Id="rId8" Type="http://schemas.openxmlformats.org/officeDocument/2006/relationships/image" Target="../media/image21.png"/></Relationships>
</file>

<file path=ppt/slides/_rels/slide10.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18.png"/><Relationship Id="rId13" Type="http://schemas.openxmlformats.org/officeDocument/2006/relationships/image" Target="../media/image74.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20.png"/><Relationship Id="rId14" Type="http://schemas.openxmlformats.org/officeDocument/2006/relationships/image" Target="../media/image60.png"/><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image" Target="../media/image16.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20" Type="http://schemas.openxmlformats.org/officeDocument/2006/relationships/image" Target="../media/image55.png"/><Relationship Id="rId11" Type="http://schemas.openxmlformats.org/officeDocument/2006/relationships/image" Target="../media/image78.png"/><Relationship Id="rId22" Type="http://schemas.openxmlformats.org/officeDocument/2006/relationships/image" Target="../media/image1.png"/><Relationship Id="rId10" Type="http://schemas.openxmlformats.org/officeDocument/2006/relationships/image" Target="../media/image5.png"/><Relationship Id="rId21" Type="http://schemas.openxmlformats.org/officeDocument/2006/relationships/image" Target="../media/image45.png"/><Relationship Id="rId13" Type="http://schemas.openxmlformats.org/officeDocument/2006/relationships/image" Target="../media/image49.png"/><Relationship Id="rId24" Type="http://schemas.openxmlformats.org/officeDocument/2006/relationships/hyperlink" Target="https://www.linkedin.com/in/aliyah-weiss/" TargetMode="External"/><Relationship Id="rId12" Type="http://schemas.openxmlformats.org/officeDocument/2006/relationships/image" Target="../media/image68.png"/><Relationship Id="rId23" Type="http://schemas.openxmlformats.org/officeDocument/2006/relationships/hyperlink" Target="mailto:aliyah.weiss@tufts.edu" TargetMode="External"/><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8.png"/><Relationship Id="rId4" Type="http://schemas.openxmlformats.org/officeDocument/2006/relationships/image" Target="../media/image56.png"/><Relationship Id="rId9" Type="http://schemas.openxmlformats.org/officeDocument/2006/relationships/image" Target="../media/image21.png"/><Relationship Id="rId15" Type="http://schemas.openxmlformats.org/officeDocument/2006/relationships/image" Target="../media/image39.png"/><Relationship Id="rId14" Type="http://schemas.openxmlformats.org/officeDocument/2006/relationships/image" Target="../media/image76.png"/><Relationship Id="rId17" Type="http://schemas.openxmlformats.org/officeDocument/2006/relationships/image" Target="../media/image46.png"/><Relationship Id="rId16" Type="http://schemas.openxmlformats.org/officeDocument/2006/relationships/image" Target="../media/image61.png"/><Relationship Id="rId5" Type="http://schemas.openxmlformats.org/officeDocument/2006/relationships/image" Target="../media/image71.png"/><Relationship Id="rId19" Type="http://schemas.openxmlformats.org/officeDocument/2006/relationships/image" Target="../media/image44.png"/><Relationship Id="rId6" Type="http://schemas.openxmlformats.org/officeDocument/2006/relationships/image" Target="../media/image59.png"/><Relationship Id="rId18" Type="http://schemas.openxmlformats.org/officeDocument/2006/relationships/image" Target="../media/image53.png"/><Relationship Id="rId7" Type="http://schemas.openxmlformats.org/officeDocument/2006/relationships/image" Target="../media/image75.png"/><Relationship Id="rId8" Type="http://schemas.openxmlformats.org/officeDocument/2006/relationships/image" Target="../media/image58.png"/></Relationships>
</file>

<file path=ppt/slides/_rels/slide2.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21.png"/><Relationship Id="rId5" Type="http://schemas.openxmlformats.org/officeDocument/2006/relationships/image" Target="../media/image3.png"/><Relationship Id="rId6" Type="http://schemas.openxmlformats.org/officeDocument/2006/relationships/image" Target="../media/image18.png"/><Relationship Id="rId7" Type="http://schemas.openxmlformats.org/officeDocument/2006/relationships/image" Target="../media/image6.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1.png"/><Relationship Id="rId4" Type="http://schemas.openxmlformats.org/officeDocument/2006/relationships/image" Target="../media/image2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47.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7.png"/><Relationship Id="rId7" Type="http://schemas.openxmlformats.org/officeDocument/2006/relationships/image" Target="../media/image2.png"/><Relationship Id="rId8" Type="http://schemas.openxmlformats.org/officeDocument/2006/relationships/image" Target="../media/image16.png"/></Relationships>
</file>

<file path=ppt/slides/_rels/slide5.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2" Type="http://schemas.openxmlformats.org/officeDocument/2006/relationships/image" Target="../media/image23.png"/><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image" Target="../media/image11.png"/><Relationship Id="rId5" Type="http://schemas.openxmlformats.org/officeDocument/2006/relationships/image" Target="../media/image6.png"/><Relationship Id="rId6" Type="http://schemas.openxmlformats.org/officeDocument/2006/relationships/image" Target="../media/image17.png"/><Relationship Id="rId7" Type="http://schemas.openxmlformats.org/officeDocument/2006/relationships/image" Target="../media/image2.png"/><Relationship Id="rId8"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18.png"/><Relationship Id="rId13" Type="http://schemas.openxmlformats.org/officeDocument/2006/relationships/image" Target="../media/image1.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20.png"/><Relationship Id="rId15" Type="http://schemas.openxmlformats.org/officeDocument/2006/relationships/image" Target="../media/image34.png"/><Relationship Id="rId14" Type="http://schemas.openxmlformats.org/officeDocument/2006/relationships/hyperlink" Target="http://drive.google.com/file/d/1i88pgm-NIhg_VcBKdxCJvAszmupWzPX7/view" TargetMode="External"/><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image" Target="../media/image16.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53.png"/><Relationship Id="rId13" Type="http://schemas.openxmlformats.org/officeDocument/2006/relationships/image" Target="../media/image45.png"/><Relationship Id="rId12"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8.png"/><Relationship Id="rId4" Type="http://schemas.openxmlformats.org/officeDocument/2006/relationships/image" Target="../media/image68.png"/><Relationship Id="rId9" Type="http://schemas.openxmlformats.org/officeDocument/2006/relationships/image" Target="../media/image46.png"/><Relationship Id="rId15" Type="http://schemas.openxmlformats.org/officeDocument/2006/relationships/image" Target="../media/image50.png"/><Relationship Id="rId14" Type="http://schemas.openxmlformats.org/officeDocument/2006/relationships/image" Target="../media/image1.png"/><Relationship Id="rId17" Type="http://schemas.openxmlformats.org/officeDocument/2006/relationships/image" Target="../media/image54.png"/><Relationship Id="rId16" Type="http://schemas.openxmlformats.org/officeDocument/2006/relationships/image" Target="../media/image51.png"/><Relationship Id="rId5" Type="http://schemas.openxmlformats.org/officeDocument/2006/relationships/image" Target="../media/image49.png"/><Relationship Id="rId6" Type="http://schemas.openxmlformats.org/officeDocument/2006/relationships/image" Target="../media/image76.png"/><Relationship Id="rId18" Type="http://schemas.openxmlformats.org/officeDocument/2006/relationships/image" Target="../media/image52.png"/><Relationship Id="rId7" Type="http://schemas.openxmlformats.org/officeDocument/2006/relationships/image" Target="../media/image39.png"/><Relationship Id="rId8" Type="http://schemas.openxmlformats.org/officeDocument/2006/relationships/image" Target="../media/image61.png"/></Relationships>
</file>

<file path=ppt/slides/_rels/slide8.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18.png"/><Relationship Id="rId13" Type="http://schemas.openxmlformats.org/officeDocument/2006/relationships/image" Target="../media/image1.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20.png"/><Relationship Id="rId15" Type="http://schemas.openxmlformats.org/officeDocument/2006/relationships/image" Target="../media/image34.png"/><Relationship Id="rId14" Type="http://schemas.openxmlformats.org/officeDocument/2006/relationships/hyperlink" Target="http://drive.google.com/file/d/1S673usU9c7qLRSelATq0A7DIukXKWF_o/view" TargetMode="External"/><Relationship Id="rId5" Type="http://schemas.openxmlformats.org/officeDocument/2006/relationships/image" Target="../media/image17.png"/><Relationship Id="rId6" Type="http://schemas.openxmlformats.org/officeDocument/2006/relationships/image" Target="../media/image2.png"/><Relationship Id="rId7" Type="http://schemas.openxmlformats.org/officeDocument/2006/relationships/image" Target="../media/image16.png"/><Relationship Id="rId8" Type="http://schemas.openxmlformats.org/officeDocument/2006/relationships/image" Target="../media/image11.png"/></Relationships>
</file>

<file path=ppt/slides/_rels/slide9.xml.rels><?xml version="1.0" encoding="UTF-8" standalone="yes"?><Relationships xmlns="http://schemas.openxmlformats.org/package/2006/relationships"><Relationship Id="rId11" Type="http://schemas.openxmlformats.org/officeDocument/2006/relationships/image" Target="../media/image44.png"/><Relationship Id="rId10" Type="http://schemas.openxmlformats.org/officeDocument/2006/relationships/image" Target="../media/image53.png"/><Relationship Id="rId13" Type="http://schemas.openxmlformats.org/officeDocument/2006/relationships/image" Target="../media/image45.png"/><Relationship Id="rId12"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8.png"/><Relationship Id="rId4" Type="http://schemas.openxmlformats.org/officeDocument/2006/relationships/image" Target="../media/image68.png"/><Relationship Id="rId9" Type="http://schemas.openxmlformats.org/officeDocument/2006/relationships/image" Target="../media/image46.png"/><Relationship Id="rId15" Type="http://schemas.openxmlformats.org/officeDocument/2006/relationships/image" Target="../media/image50.png"/><Relationship Id="rId14" Type="http://schemas.openxmlformats.org/officeDocument/2006/relationships/image" Target="../media/image1.png"/><Relationship Id="rId17" Type="http://schemas.openxmlformats.org/officeDocument/2006/relationships/image" Target="../media/image54.png"/><Relationship Id="rId16" Type="http://schemas.openxmlformats.org/officeDocument/2006/relationships/image" Target="../media/image51.png"/><Relationship Id="rId5" Type="http://schemas.openxmlformats.org/officeDocument/2006/relationships/image" Target="../media/image49.png"/><Relationship Id="rId6" Type="http://schemas.openxmlformats.org/officeDocument/2006/relationships/image" Target="../media/image76.png"/><Relationship Id="rId18" Type="http://schemas.openxmlformats.org/officeDocument/2006/relationships/image" Target="../media/image52.png"/><Relationship Id="rId7" Type="http://schemas.openxmlformats.org/officeDocument/2006/relationships/image" Target="../media/image39.png"/><Relationship Id="rId8"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7A7B"/>
        </a:solidFill>
      </p:bgPr>
    </p:bg>
    <p:spTree>
      <p:nvGrpSpPr>
        <p:cNvPr id="83" name="Shape 83"/>
        <p:cNvGrpSpPr/>
        <p:nvPr/>
      </p:nvGrpSpPr>
      <p:grpSpPr>
        <a:xfrm>
          <a:off x="0" y="0"/>
          <a:ext cx="0" cy="0"/>
          <a:chOff x="0" y="0"/>
          <a:chExt cx="0" cy="0"/>
        </a:xfrm>
      </p:grpSpPr>
      <p:sp>
        <p:nvSpPr>
          <p:cNvPr id="84" name="Google Shape;84;p1"/>
          <p:cNvSpPr/>
          <p:nvPr/>
        </p:nvSpPr>
        <p:spPr>
          <a:xfrm>
            <a:off x="633368" y="3626446"/>
            <a:ext cx="782400" cy="1057297"/>
          </a:xfrm>
          <a:custGeom>
            <a:rect b="b" l="l" r="r" t="t"/>
            <a:pathLst>
              <a:path extrusionOk="0" h="1057297" w="782400">
                <a:moveTo>
                  <a:pt x="0" y="0"/>
                </a:moveTo>
                <a:lnTo>
                  <a:pt x="782400" y="0"/>
                </a:lnTo>
                <a:lnTo>
                  <a:pt x="782400" y="1057296"/>
                </a:lnTo>
                <a:lnTo>
                  <a:pt x="0" y="1057296"/>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511249" y="2300667"/>
            <a:ext cx="1026639" cy="785846"/>
          </a:xfrm>
          <a:custGeom>
            <a:rect b="b" l="l" r="r" t="t"/>
            <a:pathLst>
              <a:path extrusionOk="0" h="785846" w="1026639">
                <a:moveTo>
                  <a:pt x="0" y="0"/>
                </a:moveTo>
                <a:lnTo>
                  <a:pt x="1026639" y="0"/>
                </a:lnTo>
                <a:lnTo>
                  <a:pt x="1026639" y="785845"/>
                </a:lnTo>
                <a:lnTo>
                  <a:pt x="0" y="785845"/>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543623" y="538933"/>
            <a:ext cx="961890" cy="1221800"/>
          </a:xfrm>
          <a:custGeom>
            <a:rect b="b" l="l" r="r" t="t"/>
            <a:pathLst>
              <a:path extrusionOk="0" h="1221800" w="961890">
                <a:moveTo>
                  <a:pt x="0" y="0"/>
                </a:moveTo>
                <a:lnTo>
                  <a:pt x="961890" y="0"/>
                </a:lnTo>
                <a:lnTo>
                  <a:pt x="961890" y="1221801"/>
                </a:lnTo>
                <a:lnTo>
                  <a:pt x="0" y="1221801"/>
                </a:lnTo>
                <a:lnTo>
                  <a:pt x="0" y="0"/>
                </a:lnTo>
                <a:close/>
              </a:path>
            </a:pathLst>
          </a:custGeom>
          <a:blipFill rotWithShape="1">
            <a:blip r:embed="rId5">
              <a:alphaModFix/>
            </a:blip>
            <a:stretch>
              <a:fillRect b="0" l="0" r="0" t="0"/>
            </a:stretch>
          </a:blipFill>
          <a:ln>
            <a:noFill/>
          </a:ln>
        </p:spPr>
      </p:sp>
      <p:sp>
        <p:nvSpPr>
          <p:cNvPr id="87" name="Google Shape;87;p1"/>
          <p:cNvSpPr/>
          <p:nvPr/>
        </p:nvSpPr>
        <p:spPr>
          <a:xfrm>
            <a:off x="559442" y="5223676"/>
            <a:ext cx="930253" cy="980151"/>
          </a:xfrm>
          <a:custGeom>
            <a:rect b="b" l="l" r="r" t="t"/>
            <a:pathLst>
              <a:path extrusionOk="0" h="980151" w="930253">
                <a:moveTo>
                  <a:pt x="0" y="0"/>
                </a:moveTo>
                <a:lnTo>
                  <a:pt x="930253" y="0"/>
                </a:lnTo>
                <a:lnTo>
                  <a:pt x="930253" y="980151"/>
                </a:lnTo>
                <a:lnTo>
                  <a:pt x="0" y="980151"/>
                </a:lnTo>
                <a:lnTo>
                  <a:pt x="0" y="0"/>
                </a:lnTo>
                <a:close/>
              </a:path>
            </a:pathLst>
          </a:custGeom>
          <a:blipFill rotWithShape="1">
            <a:blip r:embed="rId6">
              <a:alphaModFix/>
            </a:blip>
            <a:stretch>
              <a:fillRect b="0" l="0" r="0" t="0"/>
            </a:stretch>
          </a:blipFill>
          <a:ln>
            <a:noFill/>
          </a:ln>
        </p:spPr>
      </p:sp>
      <p:sp>
        <p:nvSpPr>
          <p:cNvPr id="88" name="Google Shape;88;p1"/>
          <p:cNvSpPr/>
          <p:nvPr/>
        </p:nvSpPr>
        <p:spPr>
          <a:xfrm>
            <a:off x="16802844" y="538933"/>
            <a:ext cx="779562" cy="779562"/>
          </a:xfrm>
          <a:custGeom>
            <a:rect b="b" l="l" r="r" t="t"/>
            <a:pathLst>
              <a:path extrusionOk="0" h="779562" w="779562">
                <a:moveTo>
                  <a:pt x="0" y="0"/>
                </a:moveTo>
                <a:lnTo>
                  <a:pt x="779562" y="0"/>
                </a:lnTo>
                <a:lnTo>
                  <a:pt x="779562" y="779562"/>
                </a:lnTo>
                <a:lnTo>
                  <a:pt x="0" y="779562"/>
                </a:lnTo>
                <a:lnTo>
                  <a:pt x="0" y="0"/>
                </a:lnTo>
                <a:close/>
              </a:path>
            </a:pathLst>
          </a:custGeom>
          <a:blipFill rotWithShape="1">
            <a:blip r:embed="rId7">
              <a:alphaModFix/>
            </a:blip>
            <a:stretch>
              <a:fillRect b="0" l="0" r="0" t="0"/>
            </a:stretch>
          </a:blipFill>
          <a:ln>
            <a:noFill/>
          </a:ln>
        </p:spPr>
      </p:sp>
      <p:sp>
        <p:nvSpPr>
          <p:cNvPr id="89" name="Google Shape;89;p1"/>
          <p:cNvSpPr/>
          <p:nvPr/>
        </p:nvSpPr>
        <p:spPr>
          <a:xfrm>
            <a:off x="16788145" y="1764975"/>
            <a:ext cx="779562" cy="779562"/>
          </a:xfrm>
          <a:custGeom>
            <a:rect b="b" l="l" r="r" t="t"/>
            <a:pathLst>
              <a:path extrusionOk="0" h="779562" w="779562">
                <a:moveTo>
                  <a:pt x="0" y="0"/>
                </a:moveTo>
                <a:lnTo>
                  <a:pt x="779562" y="0"/>
                </a:lnTo>
                <a:lnTo>
                  <a:pt x="779562" y="779562"/>
                </a:lnTo>
                <a:lnTo>
                  <a:pt x="0" y="779562"/>
                </a:lnTo>
                <a:lnTo>
                  <a:pt x="0" y="0"/>
                </a:lnTo>
                <a:close/>
              </a:path>
            </a:pathLst>
          </a:custGeom>
          <a:blipFill rotWithShape="1">
            <a:blip r:embed="rId8">
              <a:alphaModFix/>
            </a:blip>
            <a:stretch>
              <a:fillRect b="0" l="0" r="0" t="0"/>
            </a:stretch>
          </a:blipFill>
          <a:ln>
            <a:noFill/>
          </a:ln>
        </p:spPr>
      </p:sp>
      <p:sp>
        <p:nvSpPr>
          <p:cNvPr id="90" name="Google Shape;90;p1"/>
          <p:cNvSpPr txBox="1"/>
          <p:nvPr/>
        </p:nvSpPr>
        <p:spPr>
          <a:xfrm>
            <a:off x="3460564" y="2162636"/>
            <a:ext cx="11367000" cy="3540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11499">
                <a:solidFill>
                  <a:srgbClr val="FFFFFF"/>
                </a:solidFill>
                <a:latin typeface="Courier New"/>
                <a:ea typeface="Courier New"/>
                <a:cs typeface="Courier New"/>
                <a:sym typeface="Courier New"/>
              </a:rPr>
              <a:t>Web Security Crash Course</a:t>
            </a:r>
            <a:endParaRPr b="1" sz="100">
              <a:latin typeface="Courier New"/>
              <a:ea typeface="Courier New"/>
              <a:cs typeface="Courier New"/>
              <a:sym typeface="Courier New"/>
            </a:endParaRPr>
          </a:p>
        </p:txBody>
      </p:sp>
      <p:sp>
        <p:nvSpPr>
          <p:cNvPr id="91" name="Google Shape;91;p1"/>
          <p:cNvSpPr/>
          <p:nvPr/>
        </p:nvSpPr>
        <p:spPr>
          <a:xfrm>
            <a:off x="13487795" y="5799961"/>
            <a:ext cx="484735" cy="825401"/>
          </a:xfrm>
          <a:custGeom>
            <a:rect b="b" l="l" r="r" t="t"/>
            <a:pathLst>
              <a:path extrusionOk="0" h="825401" w="484735">
                <a:moveTo>
                  <a:pt x="0" y="0"/>
                </a:moveTo>
                <a:lnTo>
                  <a:pt x="484736" y="0"/>
                </a:lnTo>
                <a:lnTo>
                  <a:pt x="484736" y="825401"/>
                </a:lnTo>
                <a:lnTo>
                  <a:pt x="0" y="825401"/>
                </a:lnTo>
                <a:lnTo>
                  <a:pt x="0" y="0"/>
                </a:lnTo>
                <a:close/>
              </a:path>
            </a:pathLst>
          </a:custGeom>
          <a:blipFill rotWithShape="1">
            <a:blip r:embed="rId9">
              <a:alphaModFix/>
            </a:blip>
            <a:stretch>
              <a:fillRect b="0" l="0" r="0" t="0"/>
            </a:stretch>
          </a:blipFill>
          <a:ln>
            <a:noFill/>
          </a:ln>
        </p:spPr>
      </p:sp>
      <p:grpSp>
        <p:nvGrpSpPr>
          <p:cNvPr id="92" name="Google Shape;92;p1"/>
          <p:cNvGrpSpPr/>
          <p:nvPr/>
        </p:nvGrpSpPr>
        <p:grpSpPr>
          <a:xfrm>
            <a:off x="6702878" y="6200116"/>
            <a:ext cx="4882245" cy="995208"/>
            <a:chOff x="0" y="-113738"/>
            <a:chExt cx="6509659" cy="1326943"/>
          </a:xfrm>
        </p:grpSpPr>
        <p:grpSp>
          <p:nvGrpSpPr>
            <p:cNvPr id="93" name="Google Shape;93;p1"/>
            <p:cNvGrpSpPr/>
            <p:nvPr/>
          </p:nvGrpSpPr>
          <p:grpSpPr>
            <a:xfrm>
              <a:off x="0" y="-113738"/>
              <a:ext cx="6509659" cy="1326943"/>
              <a:chOff x="0" y="-38100"/>
              <a:chExt cx="2180608" cy="444500"/>
            </a:xfrm>
          </p:grpSpPr>
          <p:sp>
            <p:nvSpPr>
              <p:cNvPr id="94" name="Google Shape;94;p1"/>
              <p:cNvSpPr/>
              <p:nvPr/>
            </p:nvSpPr>
            <p:spPr>
              <a:xfrm>
                <a:off x="0" y="0"/>
                <a:ext cx="2180608" cy="406400"/>
              </a:xfrm>
              <a:custGeom>
                <a:rect b="b" l="l" r="r" t="t"/>
                <a:pathLst>
                  <a:path extrusionOk="0" h="406400" w="2180608">
                    <a:moveTo>
                      <a:pt x="1977408" y="0"/>
                    </a:moveTo>
                    <a:cubicBezTo>
                      <a:pt x="2089632" y="0"/>
                      <a:pt x="2180608" y="90976"/>
                      <a:pt x="2180608" y="203200"/>
                    </a:cubicBezTo>
                    <a:cubicBezTo>
                      <a:pt x="2180608" y="315424"/>
                      <a:pt x="2089632" y="406400"/>
                      <a:pt x="1977408" y="406400"/>
                    </a:cubicBezTo>
                    <a:lnTo>
                      <a:pt x="203200" y="406400"/>
                    </a:lnTo>
                    <a:cubicBezTo>
                      <a:pt x="90976" y="406400"/>
                      <a:pt x="0" y="315424"/>
                      <a:pt x="0" y="203200"/>
                    </a:cubicBezTo>
                    <a:cubicBezTo>
                      <a:pt x="0" y="90976"/>
                      <a:pt x="90976" y="0"/>
                      <a:pt x="203200" y="0"/>
                    </a:cubicBezTo>
                    <a:close/>
                  </a:path>
                </a:pathLst>
              </a:custGeom>
              <a:solidFill>
                <a:srgbClr val="CCCCCC"/>
              </a:solidFill>
              <a:ln cap="sq" cmpd="sng" w="28575">
                <a:solidFill>
                  <a:srgbClr val="000000"/>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
              <p:cNvSpPr txBox="1"/>
              <p:nvPr/>
            </p:nvSpPr>
            <p:spPr>
              <a:xfrm>
                <a:off x="0" y="-38100"/>
                <a:ext cx="2180608" cy="444500"/>
              </a:xfrm>
              <a:prstGeom prst="rect">
                <a:avLst/>
              </a:prstGeom>
              <a:noFill/>
              <a:ln>
                <a:noFill/>
              </a:ln>
            </p:spPr>
            <p:txBody>
              <a:bodyPr anchorCtr="0" anchor="ctr" bIns="50800" lIns="50800" spcFirstLastPara="1" rIns="50800" wrap="square" tIns="50800">
                <a:noAutofit/>
              </a:bodyPr>
              <a:lstStyle/>
              <a:p>
                <a:pPr indent="0" lvl="0" marL="0" marR="0" rtl="0" algn="ctr">
                  <a:lnSpc>
                    <a:spcPct val="891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6" name="Google Shape;96;p1"/>
            <p:cNvSpPr txBox="1"/>
            <p:nvPr/>
          </p:nvSpPr>
          <p:spPr>
            <a:xfrm>
              <a:off x="1412229" y="110108"/>
              <a:ext cx="4861200" cy="993000"/>
            </a:xfrm>
            <a:prstGeom prst="rect">
              <a:avLst/>
            </a:prstGeom>
            <a:noFill/>
            <a:ln>
              <a:noFill/>
            </a:ln>
          </p:spPr>
          <p:txBody>
            <a:bodyPr anchorCtr="0" anchor="t" bIns="0" lIns="0" spcFirstLastPara="1" rIns="0" wrap="square" tIns="0">
              <a:spAutoFit/>
            </a:bodyPr>
            <a:lstStyle/>
            <a:p>
              <a:pPr indent="0" lvl="0" marL="0" marR="0" rtl="0" algn="l">
                <a:lnSpc>
                  <a:spcPct val="120008"/>
                </a:lnSpc>
                <a:spcBef>
                  <a:spcPts val="0"/>
                </a:spcBef>
                <a:spcAft>
                  <a:spcPts val="0"/>
                </a:spcAft>
                <a:buNone/>
              </a:pPr>
              <a:r>
                <a:rPr lang="en-US" sz="2199">
                  <a:latin typeface="Courier New"/>
                  <a:ea typeface="Courier New"/>
                  <a:cs typeface="Courier New"/>
                  <a:sym typeface="Courier New"/>
                </a:rPr>
                <a:t>Mentee: Aliyah Weiss Mentor: Imaris Loja</a:t>
              </a:r>
              <a:endParaRPr sz="1300">
                <a:latin typeface="Courier New"/>
                <a:ea typeface="Courier New"/>
                <a:cs typeface="Courier New"/>
                <a:sym typeface="Courier New"/>
              </a:endParaRPr>
            </a:p>
          </p:txBody>
        </p:sp>
        <p:sp>
          <p:nvSpPr>
            <p:cNvPr id="97" name="Google Shape;97;p1"/>
            <p:cNvSpPr/>
            <p:nvPr/>
          </p:nvSpPr>
          <p:spPr>
            <a:xfrm>
              <a:off x="605198" y="271737"/>
              <a:ext cx="689798" cy="669732"/>
            </a:xfrm>
            <a:custGeom>
              <a:rect b="b" l="l" r="r" t="t"/>
              <a:pathLst>
                <a:path extrusionOk="0" h="669732" w="689798">
                  <a:moveTo>
                    <a:pt x="0" y="0"/>
                  </a:moveTo>
                  <a:lnTo>
                    <a:pt x="689798" y="0"/>
                  </a:lnTo>
                  <a:lnTo>
                    <a:pt x="689798" y="669731"/>
                  </a:lnTo>
                  <a:lnTo>
                    <a:pt x="0" y="669731"/>
                  </a:lnTo>
                  <a:lnTo>
                    <a:pt x="0" y="0"/>
                  </a:lnTo>
                  <a:close/>
                </a:path>
              </a:pathLst>
            </a:custGeom>
            <a:blipFill rotWithShape="1">
              <a:blip r:embed="rId10">
                <a:alphaModFix/>
              </a:blip>
              <a:stretch>
                <a:fillRect b="0" l="0" r="0" t="0"/>
              </a:stretch>
            </a:blipFill>
            <a:ln>
              <a:noFill/>
            </a:ln>
          </p:spPr>
        </p:sp>
      </p:grpSp>
      <p:grpSp>
        <p:nvGrpSpPr>
          <p:cNvPr id="98" name="Google Shape;98;p1"/>
          <p:cNvGrpSpPr/>
          <p:nvPr/>
        </p:nvGrpSpPr>
        <p:grpSpPr>
          <a:xfrm>
            <a:off x="0" y="8908037"/>
            <a:ext cx="18288000" cy="1378963"/>
            <a:chOff x="0" y="-192881"/>
            <a:chExt cx="24384000" cy="1838617"/>
          </a:xfrm>
        </p:grpSpPr>
        <p:grpSp>
          <p:nvGrpSpPr>
            <p:cNvPr id="99" name="Google Shape;99;p1"/>
            <p:cNvGrpSpPr/>
            <p:nvPr/>
          </p:nvGrpSpPr>
          <p:grpSpPr>
            <a:xfrm>
              <a:off x="0" y="-192881"/>
              <a:ext cx="24384000" cy="1838617"/>
              <a:chOff x="0" y="-38100"/>
              <a:chExt cx="4816593" cy="363184"/>
            </a:xfrm>
          </p:grpSpPr>
          <p:sp>
            <p:nvSpPr>
              <p:cNvPr id="100" name="Google Shape;100;p1"/>
              <p:cNvSpPr/>
              <p:nvPr/>
            </p:nvSpPr>
            <p:spPr>
              <a:xfrm>
                <a:off x="0" y="0"/>
                <a:ext cx="4816592" cy="325084"/>
              </a:xfrm>
              <a:custGeom>
                <a:rect b="b" l="l" r="r" t="t"/>
                <a:pathLst>
                  <a:path extrusionOk="0" h="325084" w="4816592">
                    <a:moveTo>
                      <a:pt x="0" y="0"/>
                    </a:moveTo>
                    <a:lnTo>
                      <a:pt x="4816592" y="0"/>
                    </a:lnTo>
                    <a:lnTo>
                      <a:pt x="4816592" y="325084"/>
                    </a:lnTo>
                    <a:lnTo>
                      <a:pt x="0" y="325084"/>
                    </a:lnTo>
                    <a:close/>
                  </a:path>
                </a:pathLst>
              </a:custGeom>
              <a:solidFill>
                <a:srgbClr val="CCCCCC"/>
              </a:solidFill>
              <a:ln cap="sq" cmpd="sng" w="95250">
                <a:solidFill>
                  <a:srgbClr val="CCCCCC"/>
                </a:solidFill>
                <a:prstDash val="solid"/>
                <a:miter lim="8000"/>
                <a:headEnd len="sm" w="sm" type="none"/>
                <a:tailEnd len="sm" w="sm" type="none"/>
              </a:ln>
            </p:spPr>
          </p:sp>
          <p:sp>
            <p:nvSpPr>
              <p:cNvPr id="101" name="Google Shape;101;p1"/>
              <p:cNvSpPr txBox="1"/>
              <p:nvPr/>
            </p:nvSpPr>
            <p:spPr>
              <a:xfrm>
                <a:off x="0" y="-38100"/>
                <a:ext cx="4816593" cy="363184"/>
              </a:xfrm>
              <a:prstGeom prst="rect">
                <a:avLst/>
              </a:prstGeom>
              <a:noFill/>
              <a:ln>
                <a:noFill/>
              </a:ln>
            </p:spPr>
            <p:txBody>
              <a:bodyPr anchorCtr="0" anchor="ctr" bIns="254000" lIns="254000" spcFirstLastPara="1" rIns="254000" wrap="square" tIns="2540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2" name="Google Shape;102;p1"/>
            <p:cNvSpPr/>
            <p:nvPr/>
          </p:nvSpPr>
          <p:spPr>
            <a:xfrm>
              <a:off x="316552" y="286517"/>
              <a:ext cx="1072702" cy="1072702"/>
            </a:xfrm>
            <a:custGeom>
              <a:rect b="b" l="l" r="r" t="t"/>
              <a:pathLst>
                <a:path extrusionOk="0" h="1072702" w="1072702">
                  <a:moveTo>
                    <a:pt x="0" y="0"/>
                  </a:moveTo>
                  <a:lnTo>
                    <a:pt x="1072702" y="0"/>
                  </a:lnTo>
                  <a:lnTo>
                    <a:pt x="1072702" y="1072702"/>
                  </a:lnTo>
                  <a:lnTo>
                    <a:pt x="0" y="1072702"/>
                  </a:lnTo>
                  <a:lnTo>
                    <a:pt x="0" y="0"/>
                  </a:lnTo>
                  <a:close/>
                </a:path>
              </a:pathLst>
            </a:custGeom>
            <a:blipFill rotWithShape="1">
              <a:blip r:embed="rId11">
                <a:alphaModFix/>
              </a:blip>
              <a:stretch>
                <a:fillRect b="0" l="0" r="0" t="0"/>
              </a:stretch>
            </a:blipFill>
            <a:ln>
              <a:noFill/>
            </a:ln>
          </p:spPr>
        </p:sp>
        <p:sp>
          <p:nvSpPr>
            <p:cNvPr id="103" name="Google Shape;103;p1"/>
            <p:cNvSpPr/>
            <p:nvPr/>
          </p:nvSpPr>
          <p:spPr>
            <a:xfrm>
              <a:off x="474997" y="436533"/>
              <a:ext cx="755811" cy="772669"/>
            </a:xfrm>
            <a:custGeom>
              <a:rect b="b" l="l" r="r" t="t"/>
              <a:pathLst>
                <a:path extrusionOk="0" h="772669" w="755811">
                  <a:moveTo>
                    <a:pt x="0" y="0"/>
                  </a:moveTo>
                  <a:lnTo>
                    <a:pt x="755812" y="0"/>
                  </a:lnTo>
                  <a:lnTo>
                    <a:pt x="755812" y="772670"/>
                  </a:lnTo>
                  <a:lnTo>
                    <a:pt x="0" y="772670"/>
                  </a:lnTo>
                  <a:lnTo>
                    <a:pt x="0" y="0"/>
                  </a:lnTo>
                  <a:close/>
                </a:path>
              </a:pathLst>
            </a:custGeom>
            <a:blipFill rotWithShape="1">
              <a:blip r:embed="rId12">
                <a:alphaModFix/>
              </a:blip>
              <a:stretch>
                <a:fillRect b="0" l="0" r="0" t="0"/>
              </a:stretch>
            </a:blipFill>
            <a:ln>
              <a:noFill/>
            </a:ln>
          </p:spPr>
        </p:sp>
        <p:sp>
          <p:nvSpPr>
            <p:cNvPr id="104" name="Google Shape;104;p1"/>
            <p:cNvSpPr/>
            <p:nvPr/>
          </p:nvSpPr>
          <p:spPr>
            <a:xfrm>
              <a:off x="1897443" y="318086"/>
              <a:ext cx="1076085" cy="1009564"/>
            </a:xfrm>
            <a:custGeom>
              <a:rect b="b" l="l" r="r" t="t"/>
              <a:pathLst>
                <a:path extrusionOk="0" h="1009564" w="1076085">
                  <a:moveTo>
                    <a:pt x="0" y="0"/>
                  </a:moveTo>
                  <a:lnTo>
                    <a:pt x="1076085" y="0"/>
                  </a:lnTo>
                  <a:lnTo>
                    <a:pt x="1076085" y="1009564"/>
                  </a:lnTo>
                  <a:lnTo>
                    <a:pt x="0" y="1009564"/>
                  </a:lnTo>
                  <a:lnTo>
                    <a:pt x="0" y="0"/>
                  </a:lnTo>
                  <a:close/>
                </a:path>
              </a:pathLst>
            </a:custGeom>
            <a:blipFill rotWithShape="1">
              <a:blip r:embed="rId13">
                <a:alphaModFix/>
              </a:blip>
              <a:stretch>
                <a:fillRect b="0" l="0" r="0" t="0"/>
              </a:stretch>
            </a:blipFill>
            <a:ln>
              <a:noFill/>
            </a:ln>
          </p:spPr>
        </p:sp>
        <p:sp>
          <p:nvSpPr>
            <p:cNvPr id="105" name="Google Shape;105;p1"/>
            <p:cNvSpPr/>
            <p:nvPr/>
          </p:nvSpPr>
          <p:spPr>
            <a:xfrm>
              <a:off x="3194335" y="366127"/>
              <a:ext cx="883585" cy="913481"/>
            </a:xfrm>
            <a:custGeom>
              <a:rect b="b" l="l" r="r" t="t"/>
              <a:pathLst>
                <a:path extrusionOk="0" h="913481" w="883585">
                  <a:moveTo>
                    <a:pt x="0" y="0"/>
                  </a:moveTo>
                  <a:lnTo>
                    <a:pt x="883585" y="0"/>
                  </a:lnTo>
                  <a:lnTo>
                    <a:pt x="883585" y="913481"/>
                  </a:lnTo>
                  <a:lnTo>
                    <a:pt x="0" y="913481"/>
                  </a:lnTo>
                  <a:lnTo>
                    <a:pt x="0" y="0"/>
                  </a:lnTo>
                  <a:close/>
                </a:path>
              </a:pathLst>
            </a:custGeom>
            <a:blipFill rotWithShape="1">
              <a:blip r:embed="rId14">
                <a:alphaModFix/>
              </a:blip>
              <a:stretch>
                <a:fillRect b="0" l="0" r="0" t="0"/>
              </a:stretch>
            </a:blipFill>
            <a:ln>
              <a:noFill/>
            </a:ln>
          </p:spPr>
        </p:sp>
        <p:sp>
          <p:nvSpPr>
            <p:cNvPr id="106" name="Google Shape;106;p1"/>
            <p:cNvSpPr/>
            <p:nvPr/>
          </p:nvSpPr>
          <p:spPr>
            <a:xfrm>
              <a:off x="5416372" y="377368"/>
              <a:ext cx="890999" cy="890999"/>
            </a:xfrm>
            <a:custGeom>
              <a:rect b="b" l="l" r="r" t="t"/>
              <a:pathLst>
                <a:path extrusionOk="0" h="890999" w="890999">
                  <a:moveTo>
                    <a:pt x="0" y="0"/>
                  </a:moveTo>
                  <a:lnTo>
                    <a:pt x="890999" y="0"/>
                  </a:lnTo>
                  <a:lnTo>
                    <a:pt x="890999" y="890999"/>
                  </a:lnTo>
                  <a:lnTo>
                    <a:pt x="0" y="890999"/>
                  </a:lnTo>
                  <a:lnTo>
                    <a:pt x="0" y="0"/>
                  </a:lnTo>
                  <a:close/>
                </a:path>
              </a:pathLst>
            </a:custGeom>
            <a:blipFill rotWithShape="1">
              <a:blip r:embed="rId15">
                <a:alphaModFix/>
              </a:blip>
              <a:stretch>
                <a:fillRect b="0" l="0" r="0" t="0"/>
              </a:stretch>
            </a:blipFill>
            <a:ln>
              <a:noFill/>
            </a:ln>
          </p:spPr>
        </p:sp>
        <p:sp>
          <p:nvSpPr>
            <p:cNvPr id="107" name="Google Shape;107;p1"/>
            <p:cNvSpPr/>
            <p:nvPr/>
          </p:nvSpPr>
          <p:spPr>
            <a:xfrm>
              <a:off x="4298727" y="342107"/>
              <a:ext cx="896838" cy="961522"/>
            </a:xfrm>
            <a:custGeom>
              <a:rect b="b" l="l" r="r" t="t"/>
              <a:pathLst>
                <a:path extrusionOk="0" h="961522" w="896838">
                  <a:moveTo>
                    <a:pt x="0" y="0"/>
                  </a:moveTo>
                  <a:lnTo>
                    <a:pt x="896838" y="0"/>
                  </a:lnTo>
                  <a:lnTo>
                    <a:pt x="896838" y="961522"/>
                  </a:lnTo>
                  <a:lnTo>
                    <a:pt x="0" y="961522"/>
                  </a:lnTo>
                  <a:lnTo>
                    <a:pt x="0" y="0"/>
                  </a:lnTo>
                  <a:close/>
                </a:path>
              </a:pathLst>
            </a:custGeom>
            <a:blipFill rotWithShape="1">
              <a:blip r:embed="rId16">
                <a:alphaModFix/>
              </a:blip>
              <a:stretch>
                <a:fillRect b="0" l="0" r="0" t="0"/>
              </a:stretch>
            </a:blipFill>
            <a:ln>
              <a:noFill/>
            </a:ln>
          </p:spPr>
        </p:sp>
        <p:sp>
          <p:nvSpPr>
            <p:cNvPr id="108" name="Google Shape;108;p1"/>
            <p:cNvSpPr/>
            <p:nvPr/>
          </p:nvSpPr>
          <p:spPr>
            <a:xfrm>
              <a:off x="6502778" y="318086"/>
              <a:ext cx="1207087" cy="1009564"/>
            </a:xfrm>
            <a:custGeom>
              <a:rect b="b" l="l" r="r" t="t"/>
              <a:pathLst>
                <a:path extrusionOk="0" h="1009564" w="1207087">
                  <a:moveTo>
                    <a:pt x="0" y="0"/>
                  </a:moveTo>
                  <a:lnTo>
                    <a:pt x="1207088" y="0"/>
                  </a:lnTo>
                  <a:lnTo>
                    <a:pt x="1207088" y="1009564"/>
                  </a:lnTo>
                  <a:lnTo>
                    <a:pt x="0" y="1009564"/>
                  </a:lnTo>
                  <a:lnTo>
                    <a:pt x="0" y="0"/>
                  </a:lnTo>
                  <a:close/>
                </a:path>
              </a:pathLst>
            </a:custGeom>
            <a:blipFill rotWithShape="1">
              <a:blip r:embed="rId17">
                <a:alphaModFix/>
              </a:blip>
              <a:stretch>
                <a:fillRect b="0" l="0" r="0" t="0"/>
              </a:stretch>
            </a:blipFill>
            <a:ln>
              <a:noFill/>
            </a:ln>
          </p:spPr>
        </p:sp>
        <p:sp>
          <p:nvSpPr>
            <p:cNvPr id="109" name="Google Shape;109;p1"/>
            <p:cNvSpPr txBox="1"/>
            <p:nvPr/>
          </p:nvSpPr>
          <p:spPr>
            <a:xfrm>
              <a:off x="20251598" y="429369"/>
              <a:ext cx="3474000" cy="656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i="0" lang="en-US" sz="3200" u="none" cap="none" strike="noStrike">
                  <a:solidFill>
                    <a:srgbClr val="000000"/>
                  </a:solidFill>
                  <a:latin typeface="Courier New"/>
                  <a:ea typeface="Courier New"/>
                  <a:cs typeface="Courier New"/>
                  <a:sym typeface="Courier New"/>
                </a:rPr>
                <a:t>11:11PM</a:t>
              </a:r>
              <a:endParaRPr>
                <a:latin typeface="Courier New"/>
                <a:ea typeface="Courier New"/>
                <a:cs typeface="Courier New"/>
                <a:sym typeface="Courier New"/>
              </a:endParaRPr>
            </a:p>
          </p:txBody>
        </p:sp>
      </p:grpSp>
      <p:sp>
        <p:nvSpPr>
          <p:cNvPr id="110" name="Google Shape;110;p1"/>
          <p:cNvSpPr/>
          <p:nvPr/>
        </p:nvSpPr>
        <p:spPr>
          <a:xfrm>
            <a:off x="16773447" y="2991016"/>
            <a:ext cx="808959" cy="782484"/>
          </a:xfrm>
          <a:custGeom>
            <a:rect b="b" l="l" r="r" t="t"/>
            <a:pathLst>
              <a:path extrusionOk="0" h="782484" w="808959">
                <a:moveTo>
                  <a:pt x="0" y="0"/>
                </a:moveTo>
                <a:lnTo>
                  <a:pt x="808959" y="0"/>
                </a:lnTo>
                <a:lnTo>
                  <a:pt x="808959" y="782484"/>
                </a:lnTo>
                <a:lnTo>
                  <a:pt x="0" y="782484"/>
                </a:lnTo>
                <a:lnTo>
                  <a:pt x="0" y="0"/>
                </a:lnTo>
                <a:close/>
              </a:path>
            </a:pathLst>
          </a:custGeom>
          <a:blipFill rotWithShape="1">
            <a:blip r:embed="rId1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7A7B"/>
        </a:solidFill>
      </p:bgPr>
    </p:bg>
    <p:spTree>
      <p:nvGrpSpPr>
        <p:cNvPr id="364" name="Shape 364"/>
        <p:cNvGrpSpPr/>
        <p:nvPr/>
      </p:nvGrpSpPr>
      <p:grpSpPr>
        <a:xfrm>
          <a:off x="0" y="0"/>
          <a:ext cx="0" cy="0"/>
          <a:chOff x="0" y="0"/>
          <a:chExt cx="0" cy="0"/>
        </a:xfrm>
      </p:grpSpPr>
      <p:grpSp>
        <p:nvGrpSpPr>
          <p:cNvPr id="365" name="Google Shape;365;g1ff2f10a60c_0_70"/>
          <p:cNvGrpSpPr/>
          <p:nvPr/>
        </p:nvGrpSpPr>
        <p:grpSpPr>
          <a:xfrm>
            <a:off x="9360400" y="838621"/>
            <a:ext cx="6862133" cy="6862133"/>
            <a:chOff x="0" y="0"/>
            <a:chExt cx="9149510" cy="9149510"/>
          </a:xfrm>
        </p:grpSpPr>
        <p:sp>
          <p:nvSpPr>
            <p:cNvPr id="366" name="Google Shape;366;g1ff2f10a60c_0_7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367" name="Google Shape;367;g1ff2f10a60c_0_7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368" name="Google Shape;368;g1ff2f10a60c_0_70"/>
          <p:cNvGrpSpPr/>
          <p:nvPr/>
        </p:nvGrpSpPr>
        <p:grpSpPr>
          <a:xfrm>
            <a:off x="9512800" y="991021"/>
            <a:ext cx="6862133" cy="6862133"/>
            <a:chOff x="0" y="0"/>
            <a:chExt cx="9149510" cy="9149510"/>
          </a:xfrm>
        </p:grpSpPr>
        <p:sp>
          <p:nvSpPr>
            <p:cNvPr id="369" name="Google Shape;369;g1ff2f10a60c_0_7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370" name="Google Shape;370;g1ff2f10a60c_0_7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371" name="Google Shape;371;g1ff2f10a60c_0_70"/>
          <p:cNvGrpSpPr/>
          <p:nvPr/>
        </p:nvGrpSpPr>
        <p:grpSpPr>
          <a:xfrm>
            <a:off x="9665200" y="1143421"/>
            <a:ext cx="6862133" cy="6862133"/>
            <a:chOff x="0" y="0"/>
            <a:chExt cx="9149510" cy="9149510"/>
          </a:xfrm>
        </p:grpSpPr>
        <p:sp>
          <p:nvSpPr>
            <p:cNvPr id="372" name="Google Shape;372;g1ff2f10a60c_0_7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373" name="Google Shape;373;g1ff2f10a60c_0_7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374" name="Google Shape;374;g1ff2f10a60c_0_70"/>
          <p:cNvGrpSpPr/>
          <p:nvPr/>
        </p:nvGrpSpPr>
        <p:grpSpPr>
          <a:xfrm>
            <a:off x="9817600" y="1295821"/>
            <a:ext cx="6862133" cy="6862133"/>
            <a:chOff x="0" y="0"/>
            <a:chExt cx="9149510" cy="9149510"/>
          </a:xfrm>
        </p:grpSpPr>
        <p:sp>
          <p:nvSpPr>
            <p:cNvPr id="375" name="Google Shape;375;g1ff2f10a60c_0_7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376" name="Google Shape;376;g1ff2f10a60c_0_7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sp>
        <p:nvSpPr>
          <p:cNvPr id="377" name="Google Shape;377;g1ff2f10a60c_0_70"/>
          <p:cNvSpPr txBox="1"/>
          <p:nvPr/>
        </p:nvSpPr>
        <p:spPr>
          <a:xfrm>
            <a:off x="1303101" y="838625"/>
            <a:ext cx="7457400" cy="1569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5099">
                <a:solidFill>
                  <a:srgbClr val="FFFFFF"/>
                </a:solidFill>
                <a:latin typeface="Courier New"/>
                <a:ea typeface="Courier New"/>
                <a:cs typeface="Courier New"/>
                <a:sym typeface="Courier New"/>
              </a:rPr>
              <a:t>Preventative Actions + Education</a:t>
            </a:r>
            <a:endParaRPr b="1" sz="100">
              <a:latin typeface="Courier New"/>
              <a:ea typeface="Courier New"/>
              <a:cs typeface="Courier New"/>
              <a:sym typeface="Courier New"/>
            </a:endParaRPr>
          </a:p>
        </p:txBody>
      </p:sp>
      <p:grpSp>
        <p:nvGrpSpPr>
          <p:cNvPr id="378" name="Google Shape;378;g1ff2f10a60c_0_70"/>
          <p:cNvGrpSpPr/>
          <p:nvPr/>
        </p:nvGrpSpPr>
        <p:grpSpPr>
          <a:xfrm>
            <a:off x="0" y="8908036"/>
            <a:ext cx="18288118" cy="1379414"/>
            <a:chOff x="0" y="-38100"/>
            <a:chExt cx="4816592" cy="363300"/>
          </a:xfrm>
        </p:grpSpPr>
        <p:sp>
          <p:nvSpPr>
            <p:cNvPr id="379" name="Google Shape;379;g1ff2f10a60c_0_70"/>
            <p:cNvSpPr/>
            <p:nvPr/>
          </p:nvSpPr>
          <p:spPr>
            <a:xfrm>
              <a:off x="0" y="0"/>
              <a:ext cx="4816592" cy="325084"/>
            </a:xfrm>
            <a:custGeom>
              <a:rect b="b" l="l" r="r" t="t"/>
              <a:pathLst>
                <a:path extrusionOk="0" h="325084" w="4816592">
                  <a:moveTo>
                    <a:pt x="0" y="0"/>
                  </a:moveTo>
                  <a:lnTo>
                    <a:pt x="4816592" y="0"/>
                  </a:lnTo>
                  <a:lnTo>
                    <a:pt x="4816592" y="325084"/>
                  </a:lnTo>
                  <a:lnTo>
                    <a:pt x="0" y="325084"/>
                  </a:lnTo>
                  <a:close/>
                </a:path>
              </a:pathLst>
            </a:custGeom>
            <a:solidFill>
              <a:srgbClr val="CCCCCC"/>
            </a:solidFill>
            <a:ln cap="sq" cmpd="sng" w="95250">
              <a:solidFill>
                <a:srgbClr val="CCCCCC"/>
              </a:solidFill>
              <a:prstDash val="solid"/>
              <a:miter lim="8000"/>
              <a:headEnd len="sm" w="sm" type="none"/>
              <a:tailEnd len="sm" w="sm" type="none"/>
            </a:ln>
          </p:spPr>
        </p:sp>
        <p:sp>
          <p:nvSpPr>
            <p:cNvPr id="380" name="Google Shape;380;g1ff2f10a60c_0_70"/>
            <p:cNvSpPr txBox="1"/>
            <p:nvPr/>
          </p:nvSpPr>
          <p:spPr>
            <a:xfrm>
              <a:off x="0" y="-38100"/>
              <a:ext cx="4816500" cy="363300"/>
            </a:xfrm>
            <a:prstGeom prst="rect">
              <a:avLst/>
            </a:prstGeom>
            <a:noFill/>
            <a:ln>
              <a:noFill/>
            </a:ln>
          </p:spPr>
          <p:txBody>
            <a:bodyPr anchorCtr="0" anchor="ctr" bIns="254000" lIns="254000" spcFirstLastPara="1" rIns="254000" wrap="square" tIns="2540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81" name="Google Shape;381;g1ff2f10a60c_0_70"/>
          <p:cNvGrpSpPr/>
          <p:nvPr/>
        </p:nvGrpSpPr>
        <p:grpSpPr>
          <a:xfrm>
            <a:off x="237414" y="9267586"/>
            <a:ext cx="804527" cy="804526"/>
            <a:chOff x="0" y="0"/>
            <a:chExt cx="1072702" cy="1072702"/>
          </a:xfrm>
        </p:grpSpPr>
        <p:sp>
          <p:nvSpPr>
            <p:cNvPr id="382" name="Google Shape;382;g1ff2f10a60c_0_70"/>
            <p:cNvSpPr/>
            <p:nvPr/>
          </p:nvSpPr>
          <p:spPr>
            <a:xfrm>
              <a:off x="0" y="0"/>
              <a:ext cx="1072702" cy="1072702"/>
            </a:xfrm>
            <a:custGeom>
              <a:rect b="b" l="l" r="r" t="t"/>
              <a:pathLst>
                <a:path extrusionOk="0" h="1072702" w="1072702">
                  <a:moveTo>
                    <a:pt x="0" y="0"/>
                  </a:moveTo>
                  <a:lnTo>
                    <a:pt x="1072702" y="0"/>
                  </a:lnTo>
                  <a:lnTo>
                    <a:pt x="1072702" y="1072702"/>
                  </a:lnTo>
                  <a:lnTo>
                    <a:pt x="0" y="1072702"/>
                  </a:lnTo>
                  <a:lnTo>
                    <a:pt x="0" y="0"/>
                  </a:lnTo>
                  <a:close/>
                </a:path>
              </a:pathLst>
            </a:custGeom>
            <a:blipFill rotWithShape="1">
              <a:blip r:embed="rId5">
                <a:alphaModFix/>
              </a:blip>
              <a:stretch>
                <a:fillRect b="0" l="0" r="0" t="0"/>
              </a:stretch>
            </a:blipFill>
            <a:ln>
              <a:noFill/>
            </a:ln>
          </p:spPr>
        </p:sp>
        <p:sp>
          <p:nvSpPr>
            <p:cNvPr id="383" name="Google Shape;383;g1ff2f10a60c_0_70"/>
            <p:cNvSpPr/>
            <p:nvPr/>
          </p:nvSpPr>
          <p:spPr>
            <a:xfrm>
              <a:off x="158445" y="150016"/>
              <a:ext cx="755811" cy="772669"/>
            </a:xfrm>
            <a:custGeom>
              <a:rect b="b" l="l" r="r" t="t"/>
              <a:pathLst>
                <a:path extrusionOk="0" h="772669" w="755811">
                  <a:moveTo>
                    <a:pt x="0" y="0"/>
                  </a:moveTo>
                  <a:lnTo>
                    <a:pt x="755811" y="0"/>
                  </a:lnTo>
                  <a:lnTo>
                    <a:pt x="755811" y="772670"/>
                  </a:lnTo>
                  <a:lnTo>
                    <a:pt x="0" y="772670"/>
                  </a:lnTo>
                  <a:lnTo>
                    <a:pt x="0" y="0"/>
                  </a:lnTo>
                  <a:close/>
                </a:path>
              </a:pathLst>
            </a:custGeom>
            <a:blipFill rotWithShape="1">
              <a:blip r:embed="rId6">
                <a:alphaModFix/>
              </a:blip>
              <a:stretch>
                <a:fillRect b="0" l="0" r="0" t="0"/>
              </a:stretch>
            </a:blipFill>
            <a:ln>
              <a:noFill/>
            </a:ln>
          </p:spPr>
        </p:sp>
      </p:grpSp>
      <p:sp>
        <p:nvSpPr>
          <p:cNvPr id="384" name="Google Shape;384;g1ff2f10a60c_0_70"/>
          <p:cNvSpPr/>
          <p:nvPr/>
        </p:nvSpPr>
        <p:spPr>
          <a:xfrm>
            <a:off x="1423082" y="9291263"/>
            <a:ext cx="807064" cy="757173"/>
          </a:xfrm>
          <a:custGeom>
            <a:rect b="b" l="l" r="r" t="t"/>
            <a:pathLst>
              <a:path extrusionOk="0" h="757173" w="807064">
                <a:moveTo>
                  <a:pt x="0" y="0"/>
                </a:moveTo>
                <a:lnTo>
                  <a:pt x="807064" y="0"/>
                </a:lnTo>
                <a:lnTo>
                  <a:pt x="807064" y="757173"/>
                </a:lnTo>
                <a:lnTo>
                  <a:pt x="0" y="757173"/>
                </a:lnTo>
                <a:lnTo>
                  <a:pt x="0" y="0"/>
                </a:lnTo>
                <a:close/>
              </a:path>
            </a:pathLst>
          </a:custGeom>
          <a:blipFill rotWithShape="1">
            <a:blip r:embed="rId7">
              <a:alphaModFix/>
            </a:blip>
            <a:stretch>
              <a:fillRect b="0" l="0" r="0" t="0"/>
            </a:stretch>
          </a:blipFill>
          <a:ln>
            <a:noFill/>
          </a:ln>
        </p:spPr>
      </p:sp>
      <p:sp>
        <p:nvSpPr>
          <p:cNvPr id="385" name="Google Shape;385;g1ff2f10a60c_0_70"/>
          <p:cNvSpPr/>
          <p:nvPr/>
        </p:nvSpPr>
        <p:spPr>
          <a:xfrm>
            <a:off x="2395752" y="9327294"/>
            <a:ext cx="662689" cy="685111"/>
          </a:xfrm>
          <a:custGeom>
            <a:rect b="b" l="l" r="r" t="t"/>
            <a:pathLst>
              <a:path extrusionOk="0" h="685111" w="662689">
                <a:moveTo>
                  <a:pt x="0" y="0"/>
                </a:moveTo>
                <a:lnTo>
                  <a:pt x="662688" y="0"/>
                </a:lnTo>
                <a:lnTo>
                  <a:pt x="662688" y="685110"/>
                </a:lnTo>
                <a:lnTo>
                  <a:pt x="0" y="685110"/>
                </a:lnTo>
                <a:lnTo>
                  <a:pt x="0" y="0"/>
                </a:lnTo>
                <a:close/>
              </a:path>
            </a:pathLst>
          </a:custGeom>
          <a:blipFill rotWithShape="1">
            <a:blip r:embed="rId8">
              <a:alphaModFix/>
            </a:blip>
            <a:stretch>
              <a:fillRect b="0" l="0" r="0" t="0"/>
            </a:stretch>
          </a:blipFill>
          <a:ln>
            <a:noFill/>
          </a:ln>
        </p:spPr>
      </p:sp>
      <p:sp>
        <p:nvSpPr>
          <p:cNvPr id="386" name="Google Shape;386;g1ff2f10a60c_0_70"/>
          <p:cNvSpPr/>
          <p:nvPr/>
        </p:nvSpPr>
        <p:spPr>
          <a:xfrm>
            <a:off x="4062279" y="9335724"/>
            <a:ext cx="668249" cy="668249"/>
          </a:xfrm>
          <a:custGeom>
            <a:rect b="b" l="l" r="r" t="t"/>
            <a:pathLst>
              <a:path extrusionOk="0" h="668249" w="668249">
                <a:moveTo>
                  <a:pt x="0" y="0"/>
                </a:moveTo>
                <a:lnTo>
                  <a:pt x="668250" y="0"/>
                </a:lnTo>
                <a:lnTo>
                  <a:pt x="668250" y="668250"/>
                </a:lnTo>
                <a:lnTo>
                  <a:pt x="0" y="668250"/>
                </a:lnTo>
                <a:lnTo>
                  <a:pt x="0" y="0"/>
                </a:lnTo>
                <a:close/>
              </a:path>
            </a:pathLst>
          </a:custGeom>
          <a:blipFill rotWithShape="1">
            <a:blip r:embed="rId9">
              <a:alphaModFix/>
            </a:blip>
            <a:stretch>
              <a:fillRect b="0" l="0" r="0" t="0"/>
            </a:stretch>
          </a:blipFill>
          <a:ln>
            <a:noFill/>
          </a:ln>
        </p:spPr>
      </p:sp>
      <p:sp>
        <p:nvSpPr>
          <p:cNvPr id="387" name="Google Shape;387;g1ff2f10a60c_0_70"/>
          <p:cNvSpPr/>
          <p:nvPr/>
        </p:nvSpPr>
        <p:spPr>
          <a:xfrm>
            <a:off x="3224046" y="9309278"/>
            <a:ext cx="672629" cy="721142"/>
          </a:xfrm>
          <a:custGeom>
            <a:rect b="b" l="l" r="r" t="t"/>
            <a:pathLst>
              <a:path extrusionOk="0" h="721142" w="672629">
                <a:moveTo>
                  <a:pt x="0" y="0"/>
                </a:moveTo>
                <a:lnTo>
                  <a:pt x="672628" y="0"/>
                </a:lnTo>
                <a:lnTo>
                  <a:pt x="672628" y="721142"/>
                </a:lnTo>
                <a:lnTo>
                  <a:pt x="0" y="721142"/>
                </a:lnTo>
                <a:lnTo>
                  <a:pt x="0" y="0"/>
                </a:lnTo>
                <a:close/>
              </a:path>
            </a:pathLst>
          </a:custGeom>
          <a:blipFill rotWithShape="1">
            <a:blip r:embed="rId10">
              <a:alphaModFix/>
            </a:blip>
            <a:stretch>
              <a:fillRect b="0" l="0" r="0" t="0"/>
            </a:stretch>
          </a:blipFill>
          <a:ln>
            <a:noFill/>
          </a:ln>
        </p:spPr>
      </p:sp>
      <p:sp>
        <p:nvSpPr>
          <p:cNvPr id="388" name="Google Shape;388;g1ff2f10a60c_0_70"/>
          <p:cNvSpPr/>
          <p:nvPr/>
        </p:nvSpPr>
        <p:spPr>
          <a:xfrm>
            <a:off x="4877084" y="9291263"/>
            <a:ext cx="905315" cy="757173"/>
          </a:xfrm>
          <a:custGeom>
            <a:rect b="b" l="l" r="r" t="t"/>
            <a:pathLst>
              <a:path extrusionOk="0" h="757173" w="905315">
                <a:moveTo>
                  <a:pt x="0" y="0"/>
                </a:moveTo>
                <a:lnTo>
                  <a:pt x="905315" y="0"/>
                </a:lnTo>
                <a:lnTo>
                  <a:pt x="905315" y="757173"/>
                </a:lnTo>
                <a:lnTo>
                  <a:pt x="0" y="757173"/>
                </a:lnTo>
                <a:lnTo>
                  <a:pt x="0" y="0"/>
                </a:lnTo>
                <a:close/>
              </a:path>
            </a:pathLst>
          </a:custGeom>
          <a:blipFill rotWithShape="1">
            <a:blip r:embed="rId11">
              <a:alphaModFix/>
            </a:blip>
            <a:stretch>
              <a:fillRect b="0" l="0" r="0" t="0"/>
            </a:stretch>
          </a:blipFill>
          <a:ln>
            <a:noFill/>
          </a:ln>
        </p:spPr>
      </p:sp>
      <p:grpSp>
        <p:nvGrpSpPr>
          <p:cNvPr id="389" name="Google Shape;389;g1ff2f10a60c_0_70"/>
          <p:cNvGrpSpPr/>
          <p:nvPr/>
        </p:nvGrpSpPr>
        <p:grpSpPr>
          <a:xfrm>
            <a:off x="15109868" y="9044000"/>
            <a:ext cx="2802112" cy="965199"/>
            <a:chOff x="0" y="-66675"/>
            <a:chExt cx="738000" cy="254207"/>
          </a:xfrm>
        </p:grpSpPr>
        <p:sp>
          <p:nvSpPr>
            <p:cNvPr id="390" name="Google Shape;390;g1ff2f10a60c_0_70"/>
            <p:cNvSpPr/>
            <p:nvPr/>
          </p:nvSpPr>
          <p:spPr>
            <a:xfrm>
              <a:off x="0" y="0"/>
              <a:ext cx="737925" cy="187532"/>
            </a:xfrm>
            <a:custGeom>
              <a:rect b="b" l="l" r="r" t="t"/>
              <a:pathLst>
                <a:path extrusionOk="0" h="187532" w="737925">
                  <a:moveTo>
                    <a:pt x="0" y="0"/>
                  </a:moveTo>
                  <a:lnTo>
                    <a:pt x="737925" y="0"/>
                  </a:lnTo>
                  <a:lnTo>
                    <a:pt x="737925" y="187532"/>
                  </a:lnTo>
                  <a:lnTo>
                    <a:pt x="0" y="187532"/>
                  </a:lnTo>
                  <a:close/>
                </a:path>
              </a:pathLst>
            </a:custGeom>
            <a:solidFill>
              <a:srgbClr val="CCCCCC"/>
            </a:solidFill>
            <a:ln cap="sq" cmpd="sng" w="28575">
              <a:solidFill>
                <a:srgbClr val="000000"/>
              </a:solidFill>
              <a:prstDash val="solid"/>
              <a:miter lim="8000"/>
              <a:headEnd len="sm" w="sm" type="none"/>
              <a:tailEnd len="sm" w="sm" type="none"/>
            </a:ln>
          </p:spPr>
        </p:sp>
        <p:sp>
          <p:nvSpPr>
            <p:cNvPr id="391" name="Google Shape;391;g1ff2f10a60c_0_70"/>
            <p:cNvSpPr txBox="1"/>
            <p:nvPr/>
          </p:nvSpPr>
          <p:spPr>
            <a:xfrm>
              <a:off x="0" y="-66675"/>
              <a:ext cx="738000" cy="2541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0" i="0" lang="en-US" sz="1600" u="sng" cap="none" strike="noStrike">
                  <a:solidFill>
                    <a:srgbClr val="000000"/>
                  </a:solidFill>
                  <a:latin typeface="Arial"/>
                  <a:ea typeface="Arial"/>
                  <a:cs typeface="Arial"/>
                  <a:sym typeface="Arial"/>
                </a:rPr>
                <a:t>Back to Agenda Page</a:t>
              </a:r>
              <a:endParaRPr/>
            </a:p>
          </p:txBody>
        </p:sp>
      </p:grpSp>
      <p:sp>
        <p:nvSpPr>
          <p:cNvPr id="392" name="Google Shape;392;g1ff2f10a60c_0_70"/>
          <p:cNvSpPr/>
          <p:nvPr/>
        </p:nvSpPr>
        <p:spPr>
          <a:xfrm>
            <a:off x="8275777" y="838631"/>
            <a:ext cx="484735" cy="825401"/>
          </a:xfrm>
          <a:custGeom>
            <a:rect b="b" l="l" r="r" t="t"/>
            <a:pathLst>
              <a:path extrusionOk="0" h="825401" w="484735">
                <a:moveTo>
                  <a:pt x="0" y="0"/>
                </a:moveTo>
                <a:lnTo>
                  <a:pt x="484735" y="0"/>
                </a:lnTo>
                <a:lnTo>
                  <a:pt x="484735" y="825401"/>
                </a:lnTo>
                <a:lnTo>
                  <a:pt x="0" y="825401"/>
                </a:lnTo>
                <a:lnTo>
                  <a:pt x="0" y="0"/>
                </a:lnTo>
                <a:close/>
              </a:path>
            </a:pathLst>
          </a:custGeom>
          <a:blipFill rotWithShape="1">
            <a:blip r:embed="rId12">
              <a:alphaModFix/>
            </a:blip>
            <a:stretch>
              <a:fillRect b="0" l="0" r="0" t="0"/>
            </a:stretch>
          </a:blipFill>
          <a:ln>
            <a:noFill/>
          </a:ln>
        </p:spPr>
      </p:sp>
      <p:sp>
        <p:nvSpPr>
          <p:cNvPr id="393" name="Google Shape;393;g1ff2f10a60c_0_70"/>
          <p:cNvSpPr txBox="1"/>
          <p:nvPr/>
        </p:nvSpPr>
        <p:spPr>
          <a:xfrm>
            <a:off x="1303100" y="2611475"/>
            <a:ext cx="6701400" cy="60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latin typeface="Calibri"/>
                <a:ea typeface="Calibri"/>
                <a:cs typeface="Calibri"/>
                <a:sym typeface="Calibri"/>
              </a:rPr>
              <a:t>Being aware of these security concerns is only the first step</a:t>
            </a:r>
            <a:endParaRPr sz="3200">
              <a:solidFill>
                <a:schemeClr val="lt1"/>
              </a:solidFill>
              <a:latin typeface="Calibri"/>
              <a:ea typeface="Calibri"/>
              <a:cs typeface="Calibri"/>
              <a:sym typeface="Calibri"/>
            </a:endParaRPr>
          </a:p>
          <a:p>
            <a:pPr indent="-431800" lvl="0" marL="457200" rtl="0" algn="l">
              <a:spcBef>
                <a:spcPts val="0"/>
              </a:spcBef>
              <a:spcAft>
                <a:spcPts val="0"/>
              </a:spcAft>
              <a:buClr>
                <a:schemeClr val="lt1"/>
              </a:buClr>
              <a:buSzPts val="3200"/>
              <a:buFont typeface="Calibri"/>
              <a:buAutoNum type="arabicPeriod"/>
            </a:pPr>
            <a:r>
              <a:rPr lang="en-US" sz="3200">
                <a:solidFill>
                  <a:schemeClr val="lt1"/>
                </a:solidFill>
                <a:latin typeface="Calibri"/>
                <a:ea typeface="Calibri"/>
                <a:cs typeface="Calibri"/>
                <a:sym typeface="Calibri"/>
              </a:rPr>
              <a:t>Implement quarterly code reviews </a:t>
            </a:r>
            <a:endParaRPr sz="3200">
              <a:solidFill>
                <a:schemeClr val="lt1"/>
              </a:solidFill>
              <a:latin typeface="Calibri"/>
              <a:ea typeface="Calibri"/>
              <a:cs typeface="Calibri"/>
              <a:sym typeface="Calibri"/>
            </a:endParaRPr>
          </a:p>
          <a:p>
            <a:pPr indent="-431800" lvl="1" marL="914400" rtl="0" algn="l">
              <a:spcBef>
                <a:spcPts val="0"/>
              </a:spcBef>
              <a:spcAft>
                <a:spcPts val="0"/>
              </a:spcAft>
              <a:buClr>
                <a:schemeClr val="lt1"/>
              </a:buClr>
              <a:buSzPts val="3200"/>
              <a:buFont typeface="Calibri"/>
              <a:buAutoNum type="alphaLcPeriod"/>
            </a:pPr>
            <a:r>
              <a:rPr lang="en-US" sz="3200">
                <a:solidFill>
                  <a:schemeClr val="lt1"/>
                </a:solidFill>
                <a:latin typeface="Calibri"/>
                <a:ea typeface="Calibri"/>
                <a:cs typeface="Calibri"/>
                <a:sym typeface="Calibri"/>
              </a:rPr>
              <a:t>Encourage safe coding practices by reviewing code and using static </a:t>
            </a:r>
            <a:r>
              <a:rPr lang="en-US" sz="3200">
                <a:solidFill>
                  <a:schemeClr val="lt1"/>
                </a:solidFill>
                <a:latin typeface="Calibri"/>
                <a:ea typeface="Calibri"/>
                <a:cs typeface="Calibri"/>
                <a:sym typeface="Calibri"/>
              </a:rPr>
              <a:t>analysis</a:t>
            </a:r>
            <a:r>
              <a:rPr lang="en-US" sz="3200">
                <a:solidFill>
                  <a:schemeClr val="lt1"/>
                </a:solidFill>
                <a:latin typeface="Calibri"/>
                <a:ea typeface="Calibri"/>
                <a:cs typeface="Calibri"/>
                <a:sym typeface="Calibri"/>
              </a:rPr>
              <a:t> tools such as Snyk</a:t>
            </a:r>
            <a:endParaRPr sz="3200">
              <a:solidFill>
                <a:schemeClr val="lt1"/>
              </a:solidFill>
              <a:latin typeface="Calibri"/>
              <a:ea typeface="Calibri"/>
              <a:cs typeface="Calibri"/>
              <a:sym typeface="Calibri"/>
            </a:endParaRPr>
          </a:p>
          <a:p>
            <a:pPr indent="-431800" lvl="0" marL="457200" rtl="0" algn="l">
              <a:spcBef>
                <a:spcPts val="0"/>
              </a:spcBef>
              <a:spcAft>
                <a:spcPts val="0"/>
              </a:spcAft>
              <a:buClr>
                <a:schemeClr val="lt1"/>
              </a:buClr>
              <a:buSzPts val="3200"/>
              <a:buFont typeface="Calibri"/>
              <a:buAutoNum type="arabicPeriod"/>
            </a:pPr>
            <a:r>
              <a:rPr lang="en-US" sz="3200">
                <a:solidFill>
                  <a:schemeClr val="lt1"/>
                </a:solidFill>
                <a:latin typeface="Calibri"/>
                <a:ea typeface="Calibri"/>
                <a:cs typeface="Calibri"/>
                <a:sym typeface="Calibri"/>
              </a:rPr>
              <a:t>Implement security awareness meetings</a:t>
            </a:r>
            <a:endParaRPr sz="3200">
              <a:solidFill>
                <a:schemeClr val="lt1"/>
              </a:solidFill>
              <a:latin typeface="Calibri"/>
              <a:ea typeface="Calibri"/>
              <a:cs typeface="Calibri"/>
              <a:sym typeface="Calibri"/>
            </a:endParaRPr>
          </a:p>
          <a:p>
            <a:pPr indent="-431800" lvl="1" marL="914400" rtl="0" algn="l">
              <a:spcBef>
                <a:spcPts val="0"/>
              </a:spcBef>
              <a:spcAft>
                <a:spcPts val="0"/>
              </a:spcAft>
              <a:buClr>
                <a:schemeClr val="lt1"/>
              </a:buClr>
              <a:buSzPts val="3200"/>
              <a:buFont typeface="Calibri"/>
              <a:buAutoNum type="alphaLcPeriod"/>
            </a:pPr>
            <a:r>
              <a:rPr lang="en-US" sz="3200">
                <a:solidFill>
                  <a:schemeClr val="lt1"/>
                </a:solidFill>
                <a:latin typeface="Calibri"/>
                <a:ea typeface="Calibri"/>
                <a:cs typeface="Calibri"/>
                <a:sym typeface="Calibri"/>
              </a:rPr>
              <a:t>Educate all new employees about CWEs and CVEs</a:t>
            </a:r>
            <a:endParaRPr sz="3200">
              <a:solidFill>
                <a:schemeClr val="lt1"/>
              </a:solidFill>
              <a:latin typeface="Calibri"/>
              <a:ea typeface="Calibri"/>
              <a:cs typeface="Calibri"/>
              <a:sym typeface="Calibri"/>
            </a:endParaRPr>
          </a:p>
          <a:p>
            <a:pPr indent="-431800" lvl="0" marL="457200" rtl="0" algn="l">
              <a:spcBef>
                <a:spcPts val="0"/>
              </a:spcBef>
              <a:spcAft>
                <a:spcPts val="0"/>
              </a:spcAft>
              <a:buClr>
                <a:schemeClr val="lt1"/>
              </a:buClr>
              <a:buSzPts val="3200"/>
              <a:buFont typeface="Calibri"/>
              <a:buAutoNum type="arabicPeriod"/>
            </a:pPr>
            <a:r>
              <a:rPr lang="en-US" sz="3200">
                <a:solidFill>
                  <a:schemeClr val="lt1"/>
                </a:solidFill>
                <a:latin typeface="Calibri"/>
                <a:ea typeface="Calibri"/>
                <a:cs typeface="Calibri"/>
                <a:sym typeface="Calibri"/>
              </a:rPr>
              <a:t>Emphasize coding standards</a:t>
            </a:r>
            <a:endParaRPr sz="3200">
              <a:solidFill>
                <a:schemeClr val="lt1"/>
              </a:solidFill>
              <a:latin typeface="Calibri"/>
              <a:ea typeface="Calibri"/>
              <a:cs typeface="Calibri"/>
              <a:sym typeface="Calibri"/>
            </a:endParaRPr>
          </a:p>
          <a:p>
            <a:pPr indent="-431800" lvl="1" marL="914400" rtl="0" algn="l">
              <a:spcBef>
                <a:spcPts val="0"/>
              </a:spcBef>
              <a:spcAft>
                <a:spcPts val="0"/>
              </a:spcAft>
              <a:buClr>
                <a:schemeClr val="lt1"/>
              </a:buClr>
              <a:buSzPts val="3200"/>
              <a:buFont typeface="Calibri"/>
              <a:buAutoNum type="alphaLcPeriod"/>
            </a:pPr>
            <a:r>
              <a:rPr lang="en-US" sz="3200">
                <a:solidFill>
                  <a:schemeClr val="lt1"/>
                </a:solidFill>
                <a:latin typeface="Calibri"/>
                <a:ea typeface="Calibri"/>
                <a:cs typeface="Calibri"/>
                <a:sym typeface="Calibri"/>
              </a:rPr>
              <a:t>Safe, Secure, Reliable</a:t>
            </a:r>
            <a:endParaRPr sz="3200">
              <a:solidFill>
                <a:schemeClr val="lt1"/>
              </a:solidFill>
              <a:latin typeface="Calibri"/>
              <a:ea typeface="Calibri"/>
              <a:cs typeface="Calibri"/>
              <a:sym typeface="Calibri"/>
            </a:endParaRPr>
          </a:p>
        </p:txBody>
      </p:sp>
      <p:pic>
        <p:nvPicPr>
          <p:cNvPr id="394" name="Google Shape;394;g1ff2f10a60c_0_70"/>
          <p:cNvPicPr preferRelativeResize="0"/>
          <p:nvPr/>
        </p:nvPicPr>
        <p:blipFill rotWithShape="1">
          <a:blip r:embed="rId13">
            <a:alphaModFix/>
          </a:blip>
          <a:srcRect b="0" l="10394" r="0" t="0"/>
          <a:stretch/>
        </p:blipFill>
        <p:spPr>
          <a:xfrm>
            <a:off x="9934725" y="4136000"/>
            <a:ext cx="6401151" cy="3650500"/>
          </a:xfrm>
          <a:prstGeom prst="rect">
            <a:avLst/>
          </a:prstGeom>
          <a:noFill/>
          <a:ln>
            <a:noFill/>
          </a:ln>
        </p:spPr>
      </p:pic>
      <p:pic>
        <p:nvPicPr>
          <p:cNvPr id="395" name="Google Shape;395;g1ff2f10a60c_0_70"/>
          <p:cNvPicPr preferRelativeResize="0"/>
          <p:nvPr/>
        </p:nvPicPr>
        <p:blipFill rotWithShape="1">
          <a:blip r:embed="rId14">
            <a:alphaModFix/>
          </a:blip>
          <a:srcRect b="8444" l="0" r="0" t="44871"/>
          <a:stretch/>
        </p:blipFill>
        <p:spPr>
          <a:xfrm>
            <a:off x="9934713" y="2394075"/>
            <a:ext cx="6401150" cy="1820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10"/>
          <p:cNvSpPr/>
          <p:nvPr/>
        </p:nvSpPr>
        <p:spPr>
          <a:xfrm>
            <a:off x="-1816736" y="-5817236"/>
            <a:ext cx="21921472" cy="21921472"/>
          </a:xfrm>
          <a:custGeom>
            <a:rect b="b" l="l" r="r" t="t"/>
            <a:pathLst>
              <a:path extrusionOk="0" h="21921472" w="21921472">
                <a:moveTo>
                  <a:pt x="0" y="0"/>
                </a:moveTo>
                <a:lnTo>
                  <a:pt x="21921472" y="0"/>
                </a:lnTo>
                <a:lnTo>
                  <a:pt x="21921472" y="21921472"/>
                </a:lnTo>
                <a:lnTo>
                  <a:pt x="0" y="21921472"/>
                </a:lnTo>
                <a:lnTo>
                  <a:pt x="0" y="0"/>
                </a:lnTo>
                <a:close/>
              </a:path>
            </a:pathLst>
          </a:custGeom>
          <a:blipFill rotWithShape="1">
            <a:blip r:embed="rId3">
              <a:alphaModFix amt="50000"/>
            </a:blip>
            <a:stretch>
              <a:fillRect b="0" l="0" r="0" t="0"/>
            </a:stretch>
          </a:blipFill>
          <a:ln>
            <a:noFill/>
          </a:ln>
        </p:spPr>
      </p:sp>
      <p:sp>
        <p:nvSpPr>
          <p:cNvPr id="401" name="Google Shape;401;p10"/>
          <p:cNvSpPr/>
          <p:nvPr/>
        </p:nvSpPr>
        <p:spPr>
          <a:xfrm>
            <a:off x="-2051798" y="6727729"/>
            <a:ext cx="7151220" cy="2327397"/>
          </a:xfrm>
          <a:custGeom>
            <a:rect b="b" l="l" r="r" t="t"/>
            <a:pathLst>
              <a:path extrusionOk="0" h="2327397" w="7151220">
                <a:moveTo>
                  <a:pt x="0" y="0"/>
                </a:moveTo>
                <a:lnTo>
                  <a:pt x="7151219" y="0"/>
                </a:lnTo>
                <a:lnTo>
                  <a:pt x="7151219" y="2327397"/>
                </a:lnTo>
                <a:lnTo>
                  <a:pt x="0" y="2327397"/>
                </a:lnTo>
                <a:lnTo>
                  <a:pt x="0" y="0"/>
                </a:lnTo>
                <a:close/>
              </a:path>
            </a:pathLst>
          </a:custGeom>
          <a:blipFill rotWithShape="1">
            <a:blip r:embed="rId4">
              <a:alphaModFix/>
            </a:blip>
            <a:stretch>
              <a:fillRect b="0" l="0" r="0" t="0"/>
            </a:stretch>
          </a:blipFill>
          <a:ln>
            <a:noFill/>
          </a:ln>
        </p:spPr>
      </p:sp>
      <p:sp>
        <p:nvSpPr>
          <p:cNvPr id="402" name="Google Shape;402;p10"/>
          <p:cNvSpPr/>
          <p:nvPr/>
        </p:nvSpPr>
        <p:spPr>
          <a:xfrm>
            <a:off x="15077168" y="1724416"/>
            <a:ext cx="4364264" cy="8728529"/>
          </a:xfrm>
          <a:custGeom>
            <a:rect b="b" l="l" r="r" t="t"/>
            <a:pathLst>
              <a:path extrusionOk="0" h="8728529" w="4364264">
                <a:moveTo>
                  <a:pt x="0" y="0"/>
                </a:moveTo>
                <a:lnTo>
                  <a:pt x="4364264" y="0"/>
                </a:lnTo>
                <a:lnTo>
                  <a:pt x="4364264" y="8728529"/>
                </a:lnTo>
                <a:lnTo>
                  <a:pt x="0" y="8728529"/>
                </a:lnTo>
                <a:lnTo>
                  <a:pt x="0" y="0"/>
                </a:lnTo>
                <a:close/>
              </a:path>
            </a:pathLst>
          </a:custGeom>
          <a:blipFill rotWithShape="1">
            <a:blip r:embed="rId5">
              <a:alphaModFix/>
            </a:blip>
            <a:stretch>
              <a:fillRect b="0" l="0" r="0" t="0"/>
            </a:stretch>
          </a:blipFill>
          <a:ln>
            <a:noFill/>
          </a:ln>
        </p:spPr>
      </p:sp>
      <p:sp>
        <p:nvSpPr>
          <p:cNvPr id="403" name="Google Shape;403;p10"/>
          <p:cNvSpPr/>
          <p:nvPr/>
        </p:nvSpPr>
        <p:spPr>
          <a:xfrm>
            <a:off x="13333126" y="0"/>
            <a:ext cx="3684917" cy="3684917"/>
          </a:xfrm>
          <a:custGeom>
            <a:rect b="b" l="l" r="r" t="t"/>
            <a:pathLst>
              <a:path extrusionOk="0" h="3684917" w="3684917">
                <a:moveTo>
                  <a:pt x="0" y="0"/>
                </a:moveTo>
                <a:lnTo>
                  <a:pt x="3684918" y="0"/>
                </a:lnTo>
                <a:lnTo>
                  <a:pt x="3684918" y="3684917"/>
                </a:lnTo>
                <a:lnTo>
                  <a:pt x="0" y="3684917"/>
                </a:lnTo>
                <a:lnTo>
                  <a:pt x="0" y="0"/>
                </a:lnTo>
                <a:close/>
              </a:path>
            </a:pathLst>
          </a:custGeom>
          <a:blipFill rotWithShape="1">
            <a:blip r:embed="rId6">
              <a:alphaModFix/>
            </a:blip>
            <a:stretch>
              <a:fillRect b="0" l="0" r="0" t="0"/>
            </a:stretch>
          </a:blipFill>
          <a:ln>
            <a:noFill/>
          </a:ln>
        </p:spPr>
      </p:sp>
      <p:sp>
        <p:nvSpPr>
          <p:cNvPr id="404" name="Google Shape;404;p10"/>
          <p:cNvSpPr/>
          <p:nvPr/>
        </p:nvSpPr>
        <p:spPr>
          <a:xfrm>
            <a:off x="1523812" y="-5528151"/>
            <a:ext cx="4364264" cy="8728529"/>
          </a:xfrm>
          <a:custGeom>
            <a:rect b="b" l="l" r="r" t="t"/>
            <a:pathLst>
              <a:path extrusionOk="0" h="8728529" w="4364264">
                <a:moveTo>
                  <a:pt x="0" y="0"/>
                </a:moveTo>
                <a:lnTo>
                  <a:pt x="4364264" y="0"/>
                </a:lnTo>
                <a:lnTo>
                  <a:pt x="4364264" y="8728529"/>
                </a:lnTo>
                <a:lnTo>
                  <a:pt x="0" y="8728529"/>
                </a:lnTo>
                <a:lnTo>
                  <a:pt x="0" y="0"/>
                </a:lnTo>
                <a:close/>
              </a:path>
            </a:pathLst>
          </a:custGeom>
          <a:blipFill rotWithShape="1">
            <a:blip r:embed="rId5">
              <a:alphaModFix/>
            </a:blip>
            <a:stretch>
              <a:fillRect b="0" l="0" r="0" t="0"/>
            </a:stretch>
          </a:blipFill>
          <a:ln>
            <a:noFill/>
          </a:ln>
        </p:spPr>
      </p:sp>
      <p:sp>
        <p:nvSpPr>
          <p:cNvPr id="405" name="Google Shape;405;p10"/>
          <p:cNvSpPr/>
          <p:nvPr/>
        </p:nvSpPr>
        <p:spPr>
          <a:xfrm>
            <a:off x="3443210" y="2152891"/>
            <a:ext cx="10495805" cy="5247903"/>
          </a:xfrm>
          <a:custGeom>
            <a:rect b="b" l="l" r="r" t="t"/>
            <a:pathLst>
              <a:path extrusionOk="0" h="5247903" w="10495805">
                <a:moveTo>
                  <a:pt x="0" y="0"/>
                </a:moveTo>
                <a:lnTo>
                  <a:pt x="10495805" y="0"/>
                </a:lnTo>
                <a:lnTo>
                  <a:pt x="10495805" y="5247902"/>
                </a:lnTo>
                <a:lnTo>
                  <a:pt x="0" y="5247902"/>
                </a:lnTo>
                <a:lnTo>
                  <a:pt x="0" y="0"/>
                </a:lnTo>
                <a:close/>
              </a:path>
            </a:pathLst>
          </a:custGeom>
          <a:blipFill rotWithShape="1">
            <a:blip r:embed="rId7">
              <a:alphaModFix/>
            </a:blip>
            <a:stretch>
              <a:fillRect b="0" l="0" r="0" t="0"/>
            </a:stretch>
          </a:blipFill>
          <a:ln>
            <a:noFill/>
          </a:ln>
        </p:spPr>
      </p:sp>
      <p:sp>
        <p:nvSpPr>
          <p:cNvPr id="406" name="Google Shape;406;p10"/>
          <p:cNvSpPr/>
          <p:nvPr/>
        </p:nvSpPr>
        <p:spPr>
          <a:xfrm>
            <a:off x="3705944" y="2391347"/>
            <a:ext cx="10495805" cy="5247903"/>
          </a:xfrm>
          <a:custGeom>
            <a:rect b="b" l="l" r="r" t="t"/>
            <a:pathLst>
              <a:path extrusionOk="0" h="5247903" w="10495805">
                <a:moveTo>
                  <a:pt x="0" y="0"/>
                </a:moveTo>
                <a:lnTo>
                  <a:pt x="10495805" y="0"/>
                </a:lnTo>
                <a:lnTo>
                  <a:pt x="10495805" y="5247902"/>
                </a:lnTo>
                <a:lnTo>
                  <a:pt x="0" y="5247902"/>
                </a:lnTo>
                <a:lnTo>
                  <a:pt x="0" y="0"/>
                </a:lnTo>
                <a:close/>
              </a:path>
            </a:pathLst>
          </a:custGeom>
          <a:blipFill rotWithShape="1">
            <a:blip r:embed="rId7">
              <a:alphaModFix/>
            </a:blip>
            <a:stretch>
              <a:fillRect b="0" l="0" r="0" t="0"/>
            </a:stretch>
          </a:blipFill>
          <a:ln>
            <a:noFill/>
          </a:ln>
        </p:spPr>
      </p:sp>
      <p:sp>
        <p:nvSpPr>
          <p:cNvPr id="407" name="Google Shape;407;p10"/>
          <p:cNvSpPr/>
          <p:nvPr/>
        </p:nvSpPr>
        <p:spPr>
          <a:xfrm>
            <a:off x="3958123" y="2643525"/>
            <a:ext cx="10495805" cy="5247903"/>
          </a:xfrm>
          <a:custGeom>
            <a:rect b="b" l="l" r="r" t="t"/>
            <a:pathLst>
              <a:path extrusionOk="0" h="5247903" w="10495805">
                <a:moveTo>
                  <a:pt x="0" y="0"/>
                </a:moveTo>
                <a:lnTo>
                  <a:pt x="10495805" y="0"/>
                </a:lnTo>
                <a:lnTo>
                  <a:pt x="10495805" y="5247903"/>
                </a:lnTo>
                <a:lnTo>
                  <a:pt x="0" y="5247903"/>
                </a:lnTo>
                <a:lnTo>
                  <a:pt x="0" y="0"/>
                </a:lnTo>
                <a:close/>
              </a:path>
            </a:pathLst>
          </a:custGeom>
          <a:blipFill rotWithShape="1">
            <a:blip r:embed="rId8">
              <a:alphaModFix/>
            </a:blip>
            <a:stretch>
              <a:fillRect b="0" l="0" r="0" t="0"/>
            </a:stretch>
          </a:blipFill>
          <a:ln>
            <a:noFill/>
          </a:ln>
        </p:spPr>
      </p:sp>
      <p:sp>
        <p:nvSpPr>
          <p:cNvPr id="408" name="Google Shape;408;p10"/>
          <p:cNvSpPr/>
          <p:nvPr/>
        </p:nvSpPr>
        <p:spPr>
          <a:xfrm>
            <a:off x="4227848" y="2909472"/>
            <a:ext cx="581810" cy="581810"/>
          </a:xfrm>
          <a:custGeom>
            <a:rect b="b" l="l" r="r" t="t"/>
            <a:pathLst>
              <a:path extrusionOk="0" h="581810" w="581810">
                <a:moveTo>
                  <a:pt x="0" y="0"/>
                </a:moveTo>
                <a:lnTo>
                  <a:pt x="581810" y="0"/>
                </a:lnTo>
                <a:lnTo>
                  <a:pt x="581810" y="581811"/>
                </a:lnTo>
                <a:lnTo>
                  <a:pt x="0" y="581811"/>
                </a:lnTo>
                <a:lnTo>
                  <a:pt x="0" y="0"/>
                </a:lnTo>
                <a:close/>
              </a:path>
            </a:pathLst>
          </a:custGeom>
          <a:blipFill rotWithShape="1">
            <a:blip r:embed="rId9">
              <a:alphaModFix/>
            </a:blip>
            <a:stretch>
              <a:fillRect b="0" l="0" r="0" t="0"/>
            </a:stretch>
          </a:blipFill>
          <a:ln>
            <a:noFill/>
          </a:ln>
        </p:spPr>
      </p:sp>
      <p:sp>
        <p:nvSpPr>
          <p:cNvPr id="409" name="Google Shape;409;p10"/>
          <p:cNvSpPr/>
          <p:nvPr/>
        </p:nvSpPr>
        <p:spPr>
          <a:xfrm>
            <a:off x="12848391" y="7478728"/>
            <a:ext cx="484735" cy="825401"/>
          </a:xfrm>
          <a:custGeom>
            <a:rect b="b" l="l" r="r" t="t"/>
            <a:pathLst>
              <a:path extrusionOk="0" h="825401" w="484735">
                <a:moveTo>
                  <a:pt x="0" y="0"/>
                </a:moveTo>
                <a:lnTo>
                  <a:pt x="484735" y="0"/>
                </a:lnTo>
                <a:lnTo>
                  <a:pt x="484735" y="825400"/>
                </a:lnTo>
                <a:lnTo>
                  <a:pt x="0" y="825400"/>
                </a:lnTo>
                <a:lnTo>
                  <a:pt x="0" y="0"/>
                </a:lnTo>
                <a:close/>
              </a:path>
            </a:pathLst>
          </a:custGeom>
          <a:blipFill rotWithShape="1">
            <a:blip r:embed="rId10">
              <a:alphaModFix/>
            </a:blip>
            <a:stretch>
              <a:fillRect b="0" l="0" r="0" t="0"/>
            </a:stretch>
          </a:blipFill>
          <a:ln>
            <a:noFill/>
          </a:ln>
        </p:spPr>
      </p:sp>
      <p:sp>
        <p:nvSpPr>
          <p:cNvPr id="410" name="Google Shape;410;p10"/>
          <p:cNvSpPr/>
          <p:nvPr/>
        </p:nvSpPr>
        <p:spPr>
          <a:xfrm>
            <a:off x="13569053" y="2909472"/>
            <a:ext cx="613646" cy="613646"/>
          </a:xfrm>
          <a:custGeom>
            <a:rect b="b" l="l" r="r" t="t"/>
            <a:pathLst>
              <a:path extrusionOk="0" h="613646" w="613646">
                <a:moveTo>
                  <a:pt x="0" y="0"/>
                </a:moveTo>
                <a:lnTo>
                  <a:pt x="613646" y="0"/>
                </a:lnTo>
                <a:lnTo>
                  <a:pt x="613646" y="613646"/>
                </a:lnTo>
                <a:lnTo>
                  <a:pt x="0" y="613646"/>
                </a:lnTo>
                <a:lnTo>
                  <a:pt x="0" y="0"/>
                </a:lnTo>
                <a:close/>
              </a:path>
            </a:pathLst>
          </a:custGeom>
          <a:blipFill rotWithShape="1">
            <a:blip r:embed="rId11">
              <a:alphaModFix/>
            </a:blip>
            <a:stretch>
              <a:fillRect b="0" l="0" r="0" t="0"/>
            </a:stretch>
          </a:blipFill>
          <a:ln>
            <a:noFill/>
          </a:ln>
        </p:spPr>
      </p:sp>
      <p:grpSp>
        <p:nvGrpSpPr>
          <p:cNvPr id="411" name="Google Shape;411;p10"/>
          <p:cNvGrpSpPr/>
          <p:nvPr/>
        </p:nvGrpSpPr>
        <p:grpSpPr>
          <a:xfrm>
            <a:off x="572626" y="1323946"/>
            <a:ext cx="1658982" cy="4147456"/>
            <a:chOff x="0" y="0"/>
            <a:chExt cx="2211976" cy="5529941"/>
          </a:xfrm>
        </p:grpSpPr>
        <p:sp>
          <p:nvSpPr>
            <p:cNvPr id="412" name="Google Shape;412;p10"/>
            <p:cNvSpPr/>
            <p:nvPr/>
          </p:nvSpPr>
          <p:spPr>
            <a:xfrm>
              <a:off x="0" y="0"/>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2">
                <a:alphaModFix/>
              </a:blip>
              <a:stretch>
                <a:fillRect b="0" l="0" r="0" t="0"/>
              </a:stretch>
            </a:blipFill>
            <a:ln>
              <a:noFill/>
            </a:ln>
          </p:spPr>
        </p:sp>
        <p:sp>
          <p:nvSpPr>
            <p:cNvPr id="413" name="Google Shape;413;p10"/>
            <p:cNvSpPr/>
            <p:nvPr/>
          </p:nvSpPr>
          <p:spPr>
            <a:xfrm>
              <a:off x="1105988" y="0"/>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3">
                <a:alphaModFix/>
              </a:blip>
              <a:stretch>
                <a:fillRect b="0" l="0" r="0" t="0"/>
              </a:stretch>
            </a:blipFill>
            <a:ln>
              <a:noFill/>
            </a:ln>
          </p:spPr>
        </p:sp>
        <p:sp>
          <p:nvSpPr>
            <p:cNvPr id="414" name="Google Shape;414;p10"/>
            <p:cNvSpPr/>
            <p:nvPr/>
          </p:nvSpPr>
          <p:spPr>
            <a:xfrm>
              <a:off x="0" y="2211976"/>
              <a:ext cx="1105988" cy="1105988"/>
            </a:xfrm>
            <a:custGeom>
              <a:rect b="b" l="l" r="r" t="t"/>
              <a:pathLst>
                <a:path extrusionOk="0" h="1105988" w="1105988">
                  <a:moveTo>
                    <a:pt x="0" y="0"/>
                  </a:moveTo>
                  <a:lnTo>
                    <a:pt x="1105988" y="0"/>
                  </a:lnTo>
                  <a:lnTo>
                    <a:pt x="1105988" y="1105989"/>
                  </a:lnTo>
                  <a:lnTo>
                    <a:pt x="0" y="1105989"/>
                  </a:lnTo>
                  <a:lnTo>
                    <a:pt x="0" y="0"/>
                  </a:lnTo>
                  <a:close/>
                </a:path>
              </a:pathLst>
            </a:custGeom>
            <a:blipFill rotWithShape="1">
              <a:blip r:embed="rId14">
                <a:alphaModFix/>
              </a:blip>
              <a:stretch>
                <a:fillRect b="0" l="0" r="0" t="0"/>
              </a:stretch>
            </a:blipFill>
            <a:ln>
              <a:noFill/>
            </a:ln>
          </p:spPr>
        </p:sp>
        <p:sp>
          <p:nvSpPr>
            <p:cNvPr id="415" name="Google Shape;415;p10"/>
            <p:cNvSpPr/>
            <p:nvPr/>
          </p:nvSpPr>
          <p:spPr>
            <a:xfrm>
              <a:off x="1105988" y="2211976"/>
              <a:ext cx="1105988" cy="1105988"/>
            </a:xfrm>
            <a:custGeom>
              <a:rect b="b" l="l" r="r" t="t"/>
              <a:pathLst>
                <a:path extrusionOk="0" h="1105988" w="1105988">
                  <a:moveTo>
                    <a:pt x="0" y="0"/>
                  </a:moveTo>
                  <a:lnTo>
                    <a:pt x="1105988" y="0"/>
                  </a:lnTo>
                  <a:lnTo>
                    <a:pt x="1105988" y="1105989"/>
                  </a:lnTo>
                  <a:lnTo>
                    <a:pt x="0" y="1105989"/>
                  </a:lnTo>
                  <a:lnTo>
                    <a:pt x="0" y="0"/>
                  </a:lnTo>
                  <a:close/>
                </a:path>
              </a:pathLst>
            </a:custGeom>
            <a:blipFill rotWithShape="1">
              <a:blip r:embed="rId15">
                <a:alphaModFix/>
              </a:blip>
              <a:stretch>
                <a:fillRect b="0" l="0" r="0" t="0"/>
              </a:stretch>
            </a:blipFill>
            <a:ln>
              <a:noFill/>
            </a:ln>
          </p:spPr>
        </p:sp>
        <p:sp>
          <p:nvSpPr>
            <p:cNvPr id="416" name="Google Shape;416;p10"/>
            <p:cNvSpPr/>
            <p:nvPr/>
          </p:nvSpPr>
          <p:spPr>
            <a:xfrm>
              <a:off x="0" y="1105988"/>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6">
                <a:alphaModFix/>
              </a:blip>
              <a:stretch>
                <a:fillRect b="0" l="0" r="0" t="0"/>
              </a:stretch>
            </a:blipFill>
            <a:ln>
              <a:noFill/>
            </a:ln>
          </p:spPr>
        </p:sp>
        <p:sp>
          <p:nvSpPr>
            <p:cNvPr id="417" name="Google Shape;417;p10"/>
            <p:cNvSpPr/>
            <p:nvPr/>
          </p:nvSpPr>
          <p:spPr>
            <a:xfrm>
              <a:off x="1105988" y="1105988"/>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7">
                <a:alphaModFix/>
              </a:blip>
              <a:stretch>
                <a:fillRect b="0" l="0" r="0" t="0"/>
              </a:stretch>
            </a:blipFill>
            <a:ln>
              <a:noFill/>
            </a:ln>
          </p:spPr>
        </p:sp>
        <p:sp>
          <p:nvSpPr>
            <p:cNvPr id="418" name="Google Shape;418;p10"/>
            <p:cNvSpPr/>
            <p:nvPr/>
          </p:nvSpPr>
          <p:spPr>
            <a:xfrm>
              <a:off x="0" y="3317965"/>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8">
                <a:alphaModFix/>
              </a:blip>
              <a:stretch>
                <a:fillRect b="0" l="0" r="0" t="0"/>
              </a:stretch>
            </a:blipFill>
            <a:ln>
              <a:noFill/>
            </a:ln>
          </p:spPr>
        </p:sp>
        <p:sp>
          <p:nvSpPr>
            <p:cNvPr id="419" name="Google Shape;419;p10"/>
            <p:cNvSpPr/>
            <p:nvPr/>
          </p:nvSpPr>
          <p:spPr>
            <a:xfrm>
              <a:off x="1105988" y="3317965"/>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9">
                <a:alphaModFix/>
              </a:blip>
              <a:stretch>
                <a:fillRect b="0" l="0" r="0" t="0"/>
              </a:stretch>
            </a:blipFill>
            <a:ln>
              <a:noFill/>
            </a:ln>
          </p:spPr>
        </p:sp>
        <p:sp>
          <p:nvSpPr>
            <p:cNvPr id="420" name="Google Shape;420;p10"/>
            <p:cNvSpPr/>
            <p:nvPr/>
          </p:nvSpPr>
          <p:spPr>
            <a:xfrm>
              <a:off x="0" y="4423953"/>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20">
                <a:alphaModFix/>
              </a:blip>
              <a:stretch>
                <a:fillRect b="0" l="0" r="0" t="0"/>
              </a:stretch>
            </a:blipFill>
            <a:ln>
              <a:noFill/>
            </a:ln>
          </p:spPr>
        </p:sp>
        <p:sp>
          <p:nvSpPr>
            <p:cNvPr id="421" name="Google Shape;421;p10"/>
            <p:cNvSpPr/>
            <p:nvPr/>
          </p:nvSpPr>
          <p:spPr>
            <a:xfrm>
              <a:off x="1105988" y="4423953"/>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21">
                <a:alphaModFix/>
              </a:blip>
              <a:stretch>
                <a:fillRect b="0" l="0" r="0" t="0"/>
              </a:stretch>
            </a:blipFill>
            <a:ln>
              <a:noFill/>
            </a:ln>
          </p:spPr>
        </p:sp>
        <p:sp>
          <p:nvSpPr>
            <p:cNvPr id="422" name="Google Shape;422;p10"/>
            <p:cNvSpPr/>
            <p:nvPr/>
          </p:nvSpPr>
          <p:spPr>
            <a:xfrm>
              <a:off x="1284474" y="4613333"/>
              <a:ext cx="749016" cy="727227"/>
            </a:xfrm>
            <a:custGeom>
              <a:rect b="b" l="l" r="r" t="t"/>
              <a:pathLst>
                <a:path extrusionOk="0" h="727227" w="749016">
                  <a:moveTo>
                    <a:pt x="0" y="0"/>
                  </a:moveTo>
                  <a:lnTo>
                    <a:pt x="749016" y="0"/>
                  </a:lnTo>
                  <a:lnTo>
                    <a:pt x="749016" y="727227"/>
                  </a:lnTo>
                  <a:lnTo>
                    <a:pt x="0" y="727227"/>
                  </a:lnTo>
                  <a:lnTo>
                    <a:pt x="0" y="0"/>
                  </a:lnTo>
                  <a:close/>
                </a:path>
              </a:pathLst>
            </a:custGeom>
            <a:blipFill rotWithShape="1">
              <a:blip r:embed="rId22">
                <a:alphaModFix/>
              </a:blip>
              <a:stretch>
                <a:fillRect b="0" l="0" r="0" t="0"/>
              </a:stretch>
            </a:blipFill>
            <a:ln>
              <a:noFill/>
            </a:ln>
          </p:spPr>
        </p:sp>
      </p:grpSp>
      <p:sp>
        <p:nvSpPr>
          <p:cNvPr id="423" name="Google Shape;423;p10"/>
          <p:cNvSpPr/>
          <p:nvPr/>
        </p:nvSpPr>
        <p:spPr>
          <a:xfrm>
            <a:off x="4045617" y="8444541"/>
            <a:ext cx="3684917" cy="3684917"/>
          </a:xfrm>
          <a:custGeom>
            <a:rect b="b" l="l" r="r" t="t"/>
            <a:pathLst>
              <a:path extrusionOk="0" h="3684917" w="3684917">
                <a:moveTo>
                  <a:pt x="0" y="0"/>
                </a:moveTo>
                <a:lnTo>
                  <a:pt x="3684918" y="0"/>
                </a:lnTo>
                <a:lnTo>
                  <a:pt x="3684918" y="3684918"/>
                </a:lnTo>
                <a:lnTo>
                  <a:pt x="0" y="3684918"/>
                </a:lnTo>
                <a:lnTo>
                  <a:pt x="0" y="0"/>
                </a:lnTo>
                <a:close/>
              </a:path>
            </a:pathLst>
          </a:custGeom>
          <a:blipFill rotWithShape="1">
            <a:blip r:embed="rId6">
              <a:alphaModFix/>
            </a:blip>
            <a:stretch>
              <a:fillRect b="0" l="0" r="0" t="0"/>
            </a:stretch>
          </a:blipFill>
          <a:ln>
            <a:noFill/>
          </a:ln>
        </p:spPr>
      </p:sp>
      <p:grpSp>
        <p:nvGrpSpPr>
          <p:cNvPr id="424" name="Google Shape;424;p10"/>
          <p:cNvGrpSpPr/>
          <p:nvPr/>
        </p:nvGrpSpPr>
        <p:grpSpPr>
          <a:xfrm>
            <a:off x="4676280" y="4562286"/>
            <a:ext cx="8935437" cy="1772349"/>
            <a:chOff x="-17" y="-527375"/>
            <a:chExt cx="11913917" cy="2363132"/>
          </a:xfrm>
        </p:grpSpPr>
        <p:sp>
          <p:nvSpPr>
            <p:cNvPr id="425" name="Google Shape;425;p10"/>
            <p:cNvSpPr txBox="1"/>
            <p:nvPr/>
          </p:nvSpPr>
          <p:spPr>
            <a:xfrm>
              <a:off x="-17" y="-527375"/>
              <a:ext cx="11913900" cy="207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0099" u="none" cap="none" strike="noStrike">
                  <a:solidFill>
                    <a:srgbClr val="000000"/>
                  </a:solidFill>
                  <a:latin typeface="Courier New"/>
                  <a:ea typeface="Courier New"/>
                  <a:cs typeface="Courier New"/>
                  <a:sym typeface="Courier New"/>
                </a:rPr>
                <a:t>Thank you!</a:t>
              </a:r>
              <a:endParaRPr b="1" sz="4500">
                <a:latin typeface="Courier New"/>
                <a:ea typeface="Courier New"/>
                <a:cs typeface="Courier New"/>
                <a:sym typeface="Courier New"/>
              </a:endParaRPr>
            </a:p>
          </p:txBody>
        </p:sp>
        <p:sp>
          <p:nvSpPr>
            <p:cNvPr id="426" name="Google Shape;426;p10"/>
            <p:cNvSpPr txBox="1"/>
            <p:nvPr/>
          </p:nvSpPr>
          <p:spPr>
            <a:xfrm>
              <a:off x="0" y="1548357"/>
              <a:ext cx="11913900" cy="287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t/>
              </a:r>
              <a:endParaRPr/>
            </a:p>
          </p:txBody>
        </p:sp>
      </p:grpSp>
      <p:sp>
        <p:nvSpPr>
          <p:cNvPr id="427" name="Google Shape;427;p10"/>
          <p:cNvSpPr txBox="1"/>
          <p:nvPr/>
        </p:nvSpPr>
        <p:spPr>
          <a:xfrm>
            <a:off x="5654300" y="6084650"/>
            <a:ext cx="6599100" cy="15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u="sng">
                <a:solidFill>
                  <a:schemeClr val="hlink"/>
                </a:solidFill>
                <a:latin typeface="Calibri"/>
                <a:ea typeface="Calibri"/>
                <a:cs typeface="Calibri"/>
                <a:sym typeface="Calibri"/>
                <a:hlinkClick r:id="rId23"/>
              </a:rPr>
              <a:t>aliyah.weiss@tufts.edu</a:t>
            </a:r>
            <a:endParaRPr sz="2800">
              <a:solidFill>
                <a:schemeClr val="dk1"/>
              </a:solidFill>
              <a:latin typeface="Calibri"/>
              <a:ea typeface="Calibri"/>
              <a:cs typeface="Calibri"/>
              <a:sym typeface="Calibri"/>
            </a:endParaRPr>
          </a:p>
          <a:p>
            <a:pPr indent="0" lvl="0" marL="0" rtl="0" algn="ctr">
              <a:spcBef>
                <a:spcPts val="0"/>
              </a:spcBef>
              <a:spcAft>
                <a:spcPts val="0"/>
              </a:spcAft>
              <a:buNone/>
            </a:pPr>
            <a:r>
              <a:rPr lang="en-US" sz="2800" u="sng">
                <a:solidFill>
                  <a:schemeClr val="hlink"/>
                </a:solidFill>
                <a:latin typeface="Calibri"/>
                <a:ea typeface="Calibri"/>
                <a:cs typeface="Calibri"/>
                <a:sym typeface="Calibri"/>
                <a:hlinkClick r:id="rId24"/>
              </a:rPr>
              <a:t>https://www.linkedin.com/in/aliyah-weiss/</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14" name="Shape 114"/>
        <p:cNvGrpSpPr/>
        <p:nvPr/>
      </p:nvGrpSpPr>
      <p:grpSpPr>
        <a:xfrm>
          <a:off x="0" y="0"/>
          <a:ext cx="0" cy="0"/>
          <a:chOff x="0" y="0"/>
          <a:chExt cx="0" cy="0"/>
        </a:xfrm>
      </p:grpSpPr>
      <p:grpSp>
        <p:nvGrpSpPr>
          <p:cNvPr id="115" name="Google Shape;115;g202c6f58fdb_0_0"/>
          <p:cNvGrpSpPr/>
          <p:nvPr/>
        </p:nvGrpSpPr>
        <p:grpSpPr>
          <a:xfrm>
            <a:off x="-836598" y="-180826"/>
            <a:ext cx="20539823" cy="976606"/>
            <a:chOff x="0" y="-241102"/>
            <a:chExt cx="27386431" cy="1302141"/>
          </a:xfrm>
        </p:grpSpPr>
        <p:grpSp>
          <p:nvGrpSpPr>
            <p:cNvPr id="116" name="Google Shape;116;g202c6f58fdb_0_0"/>
            <p:cNvGrpSpPr/>
            <p:nvPr/>
          </p:nvGrpSpPr>
          <p:grpSpPr>
            <a:xfrm>
              <a:off x="0" y="-241102"/>
              <a:ext cx="26614929" cy="1302141"/>
              <a:chOff x="0" y="-47625"/>
              <a:chExt cx="5257270" cy="257213"/>
            </a:xfrm>
          </p:grpSpPr>
          <p:sp>
            <p:nvSpPr>
              <p:cNvPr id="117" name="Google Shape;117;g202c6f58fdb_0_0"/>
              <p:cNvSpPr/>
              <p:nvPr/>
            </p:nvSpPr>
            <p:spPr>
              <a:xfrm>
                <a:off x="0" y="0"/>
                <a:ext cx="5257270" cy="209588"/>
              </a:xfrm>
              <a:custGeom>
                <a:rect b="b" l="l" r="r" t="t"/>
                <a:pathLst>
                  <a:path extrusionOk="0" h="209588" w="5257270">
                    <a:moveTo>
                      <a:pt x="0" y="0"/>
                    </a:moveTo>
                    <a:lnTo>
                      <a:pt x="5257270" y="0"/>
                    </a:lnTo>
                    <a:lnTo>
                      <a:pt x="5257270" y="209588"/>
                    </a:lnTo>
                    <a:lnTo>
                      <a:pt x="0" y="209588"/>
                    </a:lnTo>
                    <a:close/>
                  </a:path>
                </a:pathLst>
              </a:custGeom>
              <a:solidFill>
                <a:srgbClr val="067A7B"/>
              </a:solidFill>
              <a:ln cap="sq" cmpd="sng" w="95250">
                <a:solidFill>
                  <a:srgbClr val="067A7B"/>
                </a:solidFill>
                <a:prstDash val="solid"/>
                <a:miter lim="8000"/>
                <a:headEnd len="sm" w="sm" type="none"/>
                <a:tailEnd len="sm" w="sm" type="none"/>
              </a:ln>
            </p:spPr>
          </p:sp>
          <p:sp>
            <p:nvSpPr>
              <p:cNvPr id="118" name="Google Shape;118;g202c6f58fdb_0_0"/>
              <p:cNvSpPr txBox="1"/>
              <p:nvPr/>
            </p:nvSpPr>
            <p:spPr>
              <a:xfrm>
                <a:off x="0" y="-47625"/>
                <a:ext cx="5257200" cy="257100"/>
              </a:xfrm>
              <a:prstGeom prst="rect">
                <a:avLst/>
              </a:prstGeom>
              <a:noFill/>
              <a:ln>
                <a:noFill/>
              </a:ln>
            </p:spPr>
            <p:txBody>
              <a:bodyPr anchorCtr="0" anchor="ctr" bIns="254000" lIns="254000" spcFirstLastPara="1" rIns="254000" wrap="square" tIns="2540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9" name="Google Shape;119;g202c6f58fdb_0_0"/>
            <p:cNvSpPr txBox="1"/>
            <p:nvPr/>
          </p:nvSpPr>
          <p:spPr>
            <a:xfrm>
              <a:off x="419731" y="269100"/>
              <a:ext cx="26966700" cy="51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99">
                  <a:solidFill>
                    <a:srgbClr val="FFFFFF"/>
                  </a:solidFill>
                  <a:latin typeface="Courier New"/>
                  <a:ea typeface="Courier New"/>
                  <a:cs typeface="Courier New"/>
                  <a:sym typeface="Courier New"/>
                </a:rPr>
                <a:t>Introduction</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Introduction</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Introduction</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Introduction</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Introduction</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Introduction</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Introduction</a:t>
              </a:r>
              <a:endParaRPr>
                <a:latin typeface="Courier New"/>
                <a:ea typeface="Courier New"/>
                <a:cs typeface="Courier New"/>
                <a:sym typeface="Courier New"/>
              </a:endParaRPr>
            </a:p>
          </p:txBody>
        </p:sp>
      </p:grpSp>
      <p:sp>
        <p:nvSpPr>
          <p:cNvPr id="120" name="Google Shape;120;g202c6f58fdb_0_0"/>
          <p:cNvSpPr/>
          <p:nvPr/>
        </p:nvSpPr>
        <p:spPr>
          <a:xfrm>
            <a:off x="692704" y="3899783"/>
            <a:ext cx="5754674" cy="2877337"/>
          </a:xfrm>
          <a:custGeom>
            <a:rect b="b" l="l" r="r" t="t"/>
            <a:pathLst>
              <a:path extrusionOk="0" h="2877337" w="5754674">
                <a:moveTo>
                  <a:pt x="0" y="0"/>
                </a:moveTo>
                <a:lnTo>
                  <a:pt x="5754675" y="0"/>
                </a:lnTo>
                <a:lnTo>
                  <a:pt x="5754675" y="2877337"/>
                </a:lnTo>
                <a:lnTo>
                  <a:pt x="0" y="2877337"/>
                </a:lnTo>
                <a:lnTo>
                  <a:pt x="0" y="0"/>
                </a:lnTo>
                <a:close/>
              </a:path>
            </a:pathLst>
          </a:custGeom>
          <a:blipFill rotWithShape="1">
            <a:blip r:embed="rId3">
              <a:alphaModFix/>
            </a:blip>
            <a:stretch>
              <a:fillRect b="0" l="0" r="0" t="0"/>
            </a:stretch>
          </a:blipFill>
          <a:ln>
            <a:noFill/>
          </a:ln>
        </p:spPr>
      </p:sp>
      <p:grpSp>
        <p:nvGrpSpPr>
          <p:cNvPr id="121" name="Google Shape;121;g202c6f58fdb_0_0"/>
          <p:cNvGrpSpPr/>
          <p:nvPr/>
        </p:nvGrpSpPr>
        <p:grpSpPr>
          <a:xfrm>
            <a:off x="7090050" y="1108625"/>
            <a:ext cx="10931240" cy="8670476"/>
            <a:chOff x="0" y="0"/>
            <a:chExt cx="9727899" cy="9727899"/>
          </a:xfrm>
        </p:grpSpPr>
        <p:sp>
          <p:nvSpPr>
            <p:cNvPr id="122" name="Google Shape;122;g202c6f58fdb_0_0"/>
            <p:cNvSpPr/>
            <p:nvPr/>
          </p:nvSpPr>
          <p:spPr>
            <a:xfrm>
              <a:off x="0" y="0"/>
              <a:ext cx="9727899" cy="9727899"/>
            </a:xfrm>
            <a:custGeom>
              <a:rect b="b" l="l" r="r" t="t"/>
              <a:pathLst>
                <a:path extrusionOk="0" h="9727899" w="9727899">
                  <a:moveTo>
                    <a:pt x="0" y="0"/>
                  </a:moveTo>
                  <a:lnTo>
                    <a:pt x="9727899" y="0"/>
                  </a:lnTo>
                  <a:lnTo>
                    <a:pt x="9727899" y="9727899"/>
                  </a:lnTo>
                  <a:lnTo>
                    <a:pt x="0" y="9727899"/>
                  </a:lnTo>
                  <a:lnTo>
                    <a:pt x="0" y="0"/>
                  </a:lnTo>
                  <a:close/>
                </a:path>
              </a:pathLst>
            </a:custGeom>
            <a:blipFill rotWithShape="1">
              <a:blip r:embed="rId4">
                <a:alphaModFix/>
              </a:blip>
              <a:stretch>
                <a:fillRect b="0" l="0" r="0" t="0"/>
              </a:stretch>
            </a:blipFill>
            <a:ln>
              <a:noFill/>
            </a:ln>
          </p:spPr>
        </p:sp>
        <p:sp>
          <p:nvSpPr>
            <p:cNvPr id="123" name="Google Shape;123;g202c6f58fdb_0_0"/>
            <p:cNvSpPr/>
            <p:nvPr/>
          </p:nvSpPr>
          <p:spPr>
            <a:xfrm>
              <a:off x="8868443" y="305414"/>
              <a:ext cx="472752" cy="457280"/>
            </a:xfrm>
            <a:custGeom>
              <a:rect b="b" l="l" r="r" t="t"/>
              <a:pathLst>
                <a:path extrusionOk="0" h="457280" w="472752">
                  <a:moveTo>
                    <a:pt x="0" y="0"/>
                  </a:moveTo>
                  <a:lnTo>
                    <a:pt x="472751" y="0"/>
                  </a:lnTo>
                  <a:lnTo>
                    <a:pt x="472751" y="457280"/>
                  </a:lnTo>
                  <a:lnTo>
                    <a:pt x="0" y="457280"/>
                  </a:lnTo>
                  <a:lnTo>
                    <a:pt x="0" y="0"/>
                  </a:lnTo>
                  <a:close/>
                </a:path>
              </a:pathLst>
            </a:custGeom>
            <a:blipFill rotWithShape="1">
              <a:blip r:embed="rId5">
                <a:alphaModFix/>
              </a:blip>
              <a:stretch>
                <a:fillRect b="0" l="0" r="0" t="0"/>
              </a:stretch>
            </a:blipFill>
            <a:ln>
              <a:noFill/>
            </a:ln>
          </p:spPr>
        </p:sp>
      </p:grpSp>
      <p:sp>
        <p:nvSpPr>
          <p:cNvPr id="124" name="Google Shape;124;g202c6f58fdb_0_0"/>
          <p:cNvSpPr/>
          <p:nvPr/>
        </p:nvSpPr>
        <p:spPr>
          <a:xfrm>
            <a:off x="1122000" y="4272375"/>
            <a:ext cx="5840994" cy="2877337"/>
          </a:xfrm>
          <a:custGeom>
            <a:rect b="b" l="l" r="r" t="t"/>
            <a:pathLst>
              <a:path extrusionOk="0" h="2877337" w="5754674">
                <a:moveTo>
                  <a:pt x="0" y="0"/>
                </a:moveTo>
                <a:lnTo>
                  <a:pt x="5754674" y="0"/>
                </a:lnTo>
                <a:lnTo>
                  <a:pt x="5754674" y="2877337"/>
                </a:lnTo>
                <a:lnTo>
                  <a:pt x="0" y="2877337"/>
                </a:lnTo>
                <a:lnTo>
                  <a:pt x="0" y="0"/>
                </a:lnTo>
                <a:close/>
              </a:path>
            </a:pathLst>
          </a:custGeom>
          <a:blipFill rotWithShape="1">
            <a:blip r:embed="rId3">
              <a:alphaModFix/>
            </a:blip>
            <a:stretch>
              <a:fillRect b="0" l="0" r="0" t="0"/>
            </a:stretch>
          </a:blipFill>
          <a:ln>
            <a:noFill/>
          </a:ln>
        </p:spPr>
      </p:sp>
      <p:grpSp>
        <p:nvGrpSpPr>
          <p:cNvPr id="125" name="Google Shape;125;g202c6f58fdb_0_0"/>
          <p:cNvGrpSpPr/>
          <p:nvPr/>
        </p:nvGrpSpPr>
        <p:grpSpPr>
          <a:xfrm>
            <a:off x="3552525" y="1419808"/>
            <a:ext cx="2038950" cy="1679780"/>
            <a:chOff x="1" y="0"/>
            <a:chExt cx="2718600" cy="2239707"/>
          </a:xfrm>
        </p:grpSpPr>
        <p:sp>
          <p:nvSpPr>
            <p:cNvPr id="126" name="Google Shape;126;g202c6f58fdb_0_0"/>
            <p:cNvSpPr/>
            <p:nvPr/>
          </p:nvSpPr>
          <p:spPr>
            <a:xfrm>
              <a:off x="553833" y="0"/>
              <a:ext cx="1412604" cy="1514488"/>
            </a:xfrm>
            <a:custGeom>
              <a:rect b="b" l="l" r="r" t="t"/>
              <a:pathLst>
                <a:path extrusionOk="0" h="1514488" w="1412604">
                  <a:moveTo>
                    <a:pt x="0" y="0"/>
                  </a:moveTo>
                  <a:lnTo>
                    <a:pt x="1412604" y="0"/>
                  </a:lnTo>
                  <a:lnTo>
                    <a:pt x="1412604" y="1514488"/>
                  </a:lnTo>
                  <a:lnTo>
                    <a:pt x="0" y="1514488"/>
                  </a:lnTo>
                  <a:lnTo>
                    <a:pt x="0" y="0"/>
                  </a:lnTo>
                  <a:close/>
                </a:path>
              </a:pathLst>
            </a:custGeom>
            <a:blipFill rotWithShape="1">
              <a:blip r:embed="rId6">
                <a:alphaModFix/>
              </a:blip>
              <a:stretch>
                <a:fillRect b="0" l="0" r="0" t="0"/>
              </a:stretch>
            </a:blipFill>
            <a:ln>
              <a:noFill/>
            </a:ln>
          </p:spPr>
        </p:sp>
        <p:sp>
          <p:nvSpPr>
            <p:cNvPr id="127" name="Google Shape;127;g202c6f58fdb_0_0"/>
            <p:cNvSpPr txBox="1"/>
            <p:nvPr/>
          </p:nvSpPr>
          <p:spPr>
            <a:xfrm>
              <a:off x="1" y="1624107"/>
              <a:ext cx="27186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u="sng">
                  <a:latin typeface="Public Sans"/>
                  <a:ea typeface="Public Sans"/>
                  <a:cs typeface="Public Sans"/>
                  <a:sym typeface="Public Sans"/>
                </a:rPr>
                <a:t>Mitigations</a:t>
              </a:r>
              <a:endParaRPr/>
            </a:p>
          </p:txBody>
        </p:sp>
      </p:grpSp>
      <p:grpSp>
        <p:nvGrpSpPr>
          <p:cNvPr id="128" name="Google Shape;128;g202c6f58fdb_0_0"/>
          <p:cNvGrpSpPr/>
          <p:nvPr/>
        </p:nvGrpSpPr>
        <p:grpSpPr>
          <a:xfrm>
            <a:off x="692700" y="1337807"/>
            <a:ext cx="2178000" cy="1761793"/>
            <a:chOff x="2" y="0"/>
            <a:chExt cx="2904000" cy="2349057"/>
          </a:xfrm>
        </p:grpSpPr>
        <p:sp>
          <p:nvSpPr>
            <p:cNvPr id="129" name="Google Shape;129;g202c6f58fdb_0_0"/>
            <p:cNvSpPr txBox="1"/>
            <p:nvPr/>
          </p:nvSpPr>
          <p:spPr>
            <a:xfrm>
              <a:off x="2" y="1733457"/>
              <a:ext cx="2904000" cy="6156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u="sng">
                  <a:latin typeface="Public Sans"/>
                  <a:ea typeface="Public Sans"/>
                  <a:cs typeface="Public Sans"/>
                  <a:sym typeface="Public Sans"/>
                </a:rPr>
                <a:t>Cyber Facts</a:t>
              </a:r>
              <a:endParaRPr/>
            </a:p>
          </p:txBody>
        </p:sp>
        <p:sp>
          <p:nvSpPr>
            <p:cNvPr id="130" name="Google Shape;130;g202c6f58fdb_0_0"/>
            <p:cNvSpPr/>
            <p:nvPr/>
          </p:nvSpPr>
          <p:spPr>
            <a:xfrm>
              <a:off x="610294" y="0"/>
              <a:ext cx="1299681" cy="1650865"/>
            </a:xfrm>
            <a:custGeom>
              <a:rect b="b" l="l" r="r" t="t"/>
              <a:pathLst>
                <a:path extrusionOk="0" h="1650865" w="1299681">
                  <a:moveTo>
                    <a:pt x="0" y="0"/>
                  </a:moveTo>
                  <a:lnTo>
                    <a:pt x="1299682" y="0"/>
                  </a:lnTo>
                  <a:lnTo>
                    <a:pt x="1299682" y="1650865"/>
                  </a:lnTo>
                  <a:lnTo>
                    <a:pt x="0" y="1650865"/>
                  </a:lnTo>
                  <a:lnTo>
                    <a:pt x="0" y="0"/>
                  </a:lnTo>
                  <a:close/>
                </a:path>
              </a:pathLst>
            </a:custGeom>
            <a:blipFill rotWithShape="1">
              <a:blip r:embed="rId7">
                <a:alphaModFix/>
              </a:blip>
              <a:stretch>
                <a:fillRect b="0" l="0" r="0" t="0"/>
              </a:stretch>
            </a:blipFill>
            <a:ln>
              <a:noFill/>
            </a:ln>
          </p:spPr>
        </p:sp>
      </p:grpSp>
      <p:sp>
        <p:nvSpPr>
          <p:cNvPr id="131" name="Google Shape;131;g202c6f58fdb_0_0"/>
          <p:cNvSpPr/>
          <p:nvPr/>
        </p:nvSpPr>
        <p:spPr>
          <a:xfrm>
            <a:off x="16446181" y="3899782"/>
            <a:ext cx="484735" cy="825401"/>
          </a:xfrm>
          <a:custGeom>
            <a:rect b="b" l="l" r="r" t="t"/>
            <a:pathLst>
              <a:path extrusionOk="0" h="825401" w="484735">
                <a:moveTo>
                  <a:pt x="0" y="0"/>
                </a:moveTo>
                <a:lnTo>
                  <a:pt x="484736" y="0"/>
                </a:lnTo>
                <a:lnTo>
                  <a:pt x="484736" y="825401"/>
                </a:lnTo>
                <a:lnTo>
                  <a:pt x="0" y="825401"/>
                </a:lnTo>
                <a:lnTo>
                  <a:pt x="0" y="0"/>
                </a:lnTo>
                <a:close/>
              </a:path>
            </a:pathLst>
          </a:custGeom>
          <a:blipFill rotWithShape="1">
            <a:blip r:embed="rId8">
              <a:alphaModFix/>
            </a:blip>
            <a:stretch>
              <a:fillRect b="0" l="0" r="0" t="0"/>
            </a:stretch>
          </a:blipFill>
          <a:ln>
            <a:noFill/>
          </a:ln>
        </p:spPr>
      </p:sp>
      <p:sp>
        <p:nvSpPr>
          <p:cNvPr id="132" name="Google Shape;132;g202c6f58fdb_0_0"/>
          <p:cNvSpPr/>
          <p:nvPr/>
        </p:nvSpPr>
        <p:spPr>
          <a:xfrm>
            <a:off x="1028700" y="8533974"/>
            <a:ext cx="724326" cy="724326"/>
          </a:xfrm>
          <a:custGeom>
            <a:rect b="b" l="l" r="r" t="t"/>
            <a:pathLst>
              <a:path extrusionOk="0" h="724326" w="724326">
                <a:moveTo>
                  <a:pt x="0" y="0"/>
                </a:moveTo>
                <a:lnTo>
                  <a:pt x="724326" y="0"/>
                </a:lnTo>
                <a:lnTo>
                  <a:pt x="724326" y="724326"/>
                </a:lnTo>
                <a:lnTo>
                  <a:pt x="0" y="724326"/>
                </a:lnTo>
                <a:lnTo>
                  <a:pt x="0" y="0"/>
                </a:lnTo>
                <a:close/>
              </a:path>
            </a:pathLst>
          </a:custGeom>
          <a:blipFill rotWithShape="1">
            <a:blip r:embed="rId9">
              <a:alphaModFix/>
            </a:blip>
            <a:stretch>
              <a:fillRect b="0" l="0" r="0" t="0"/>
            </a:stretch>
          </a:blipFill>
          <a:ln>
            <a:noFill/>
          </a:ln>
        </p:spPr>
      </p:sp>
      <p:sp>
        <p:nvSpPr>
          <p:cNvPr id="133" name="Google Shape;133;g202c6f58fdb_0_0"/>
          <p:cNvSpPr/>
          <p:nvPr/>
        </p:nvSpPr>
        <p:spPr>
          <a:xfrm>
            <a:off x="1772076" y="8533974"/>
            <a:ext cx="746029" cy="724326"/>
          </a:xfrm>
          <a:custGeom>
            <a:rect b="b" l="l" r="r" t="t"/>
            <a:pathLst>
              <a:path extrusionOk="0" h="724326" w="746029">
                <a:moveTo>
                  <a:pt x="0" y="0"/>
                </a:moveTo>
                <a:lnTo>
                  <a:pt x="746028" y="0"/>
                </a:lnTo>
                <a:lnTo>
                  <a:pt x="746028" y="724326"/>
                </a:lnTo>
                <a:lnTo>
                  <a:pt x="0" y="724326"/>
                </a:lnTo>
                <a:lnTo>
                  <a:pt x="0" y="0"/>
                </a:lnTo>
                <a:close/>
              </a:path>
            </a:pathLst>
          </a:custGeom>
          <a:blipFill rotWithShape="1">
            <a:blip r:embed="rId10">
              <a:alphaModFix/>
            </a:blip>
            <a:stretch>
              <a:fillRect b="0" l="0" r="0" t="0"/>
            </a:stretch>
          </a:blipFill>
          <a:ln>
            <a:noFill/>
          </a:ln>
        </p:spPr>
      </p:sp>
      <p:sp>
        <p:nvSpPr>
          <p:cNvPr id="134" name="Google Shape;134;g202c6f58fdb_0_0"/>
          <p:cNvSpPr txBox="1"/>
          <p:nvPr/>
        </p:nvSpPr>
        <p:spPr>
          <a:xfrm>
            <a:off x="1407338" y="5603700"/>
            <a:ext cx="5184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5599">
                <a:latin typeface="Courier New"/>
                <a:ea typeface="Courier New"/>
                <a:cs typeface="Courier New"/>
                <a:sym typeface="Courier New"/>
              </a:rPr>
              <a:t>Introduction</a:t>
            </a:r>
            <a:endParaRPr b="1" sz="700">
              <a:latin typeface="Courier New"/>
              <a:ea typeface="Courier New"/>
              <a:cs typeface="Courier New"/>
              <a:sym typeface="Courier New"/>
            </a:endParaRPr>
          </a:p>
        </p:txBody>
      </p:sp>
      <p:sp>
        <p:nvSpPr>
          <p:cNvPr id="135" name="Google Shape;135;g202c6f58fdb_0_0"/>
          <p:cNvSpPr txBox="1"/>
          <p:nvPr/>
        </p:nvSpPr>
        <p:spPr>
          <a:xfrm>
            <a:off x="7543421" y="1337791"/>
            <a:ext cx="8484000" cy="446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US" sz="2900">
                <a:solidFill>
                  <a:srgbClr val="FFFFFF"/>
                </a:solidFill>
                <a:latin typeface="Courier New"/>
                <a:ea typeface="Courier New"/>
                <a:cs typeface="Courier New"/>
                <a:sym typeface="Courier New"/>
              </a:rPr>
              <a:t>Why should I care about Cybersecurity?</a:t>
            </a:r>
            <a:endParaRPr b="1" sz="1100">
              <a:latin typeface="Courier New"/>
              <a:ea typeface="Courier New"/>
              <a:cs typeface="Courier New"/>
              <a:sym typeface="Courier New"/>
            </a:endParaRPr>
          </a:p>
        </p:txBody>
      </p:sp>
      <p:sp>
        <p:nvSpPr>
          <p:cNvPr id="136" name="Google Shape;136;g202c6f58fdb_0_0"/>
          <p:cNvSpPr txBox="1"/>
          <p:nvPr/>
        </p:nvSpPr>
        <p:spPr>
          <a:xfrm>
            <a:off x="7543425" y="2810850"/>
            <a:ext cx="9792600" cy="6447600"/>
          </a:xfrm>
          <a:prstGeom prst="rect">
            <a:avLst/>
          </a:prstGeom>
          <a:noFill/>
          <a:ln>
            <a:noFill/>
          </a:ln>
        </p:spPr>
        <p:txBody>
          <a:bodyPr anchorCtr="0" anchor="t" bIns="91425" lIns="91425" spcFirstLastPara="1" rIns="91425" wrap="square" tIns="91425">
            <a:noAutofit/>
          </a:bodyPr>
          <a:lstStyle/>
          <a:p>
            <a:pPr indent="-400050" lvl="0" marL="457200" rtl="0" algn="l">
              <a:spcBef>
                <a:spcPts val="0"/>
              </a:spcBef>
              <a:spcAft>
                <a:spcPts val="0"/>
              </a:spcAft>
              <a:buClr>
                <a:schemeClr val="dk1"/>
              </a:buClr>
              <a:buSzPts val="2700"/>
              <a:buFont typeface="Courier New"/>
              <a:buChar char="●"/>
            </a:pPr>
            <a:r>
              <a:rPr b="1" lang="en-US" sz="2700">
                <a:solidFill>
                  <a:schemeClr val="dk1"/>
                </a:solidFill>
                <a:latin typeface="Courier New"/>
                <a:ea typeface="Courier New"/>
                <a:cs typeface="Courier New"/>
                <a:sym typeface="Courier New"/>
              </a:rPr>
              <a:t>Cybersecurity is the protection of computer systems and networks from attacks</a:t>
            </a:r>
            <a:endParaRPr b="1" sz="2700">
              <a:solidFill>
                <a:schemeClr val="dk1"/>
              </a:solidFill>
              <a:latin typeface="Courier New"/>
              <a:ea typeface="Courier New"/>
              <a:cs typeface="Courier New"/>
              <a:sym typeface="Courier New"/>
            </a:endParaRPr>
          </a:p>
          <a:p>
            <a:pPr indent="-400050" lvl="0" marL="457200" rtl="0" algn="l">
              <a:spcBef>
                <a:spcPts val="0"/>
              </a:spcBef>
              <a:spcAft>
                <a:spcPts val="0"/>
              </a:spcAft>
              <a:buClr>
                <a:schemeClr val="dk1"/>
              </a:buClr>
              <a:buSzPts val="2700"/>
              <a:buFont typeface="Courier New"/>
              <a:buChar char="●"/>
            </a:pPr>
            <a:r>
              <a:rPr b="1" lang="en-US" sz="2700">
                <a:solidFill>
                  <a:schemeClr val="dk1"/>
                </a:solidFill>
                <a:latin typeface="Courier New"/>
                <a:ea typeface="Courier New"/>
                <a:cs typeface="Courier New"/>
                <a:sym typeface="Courier New"/>
              </a:rPr>
              <a:t>Some attacks include:</a:t>
            </a:r>
            <a:endParaRPr b="1" sz="2700">
              <a:solidFill>
                <a:schemeClr val="dk1"/>
              </a:solidFill>
              <a:latin typeface="Courier New"/>
              <a:ea typeface="Courier New"/>
              <a:cs typeface="Courier New"/>
              <a:sym typeface="Courier New"/>
            </a:endParaRPr>
          </a:p>
          <a:p>
            <a:pPr indent="-400050" lvl="1" marL="914400" rtl="0" algn="l">
              <a:spcBef>
                <a:spcPts val="0"/>
              </a:spcBef>
              <a:spcAft>
                <a:spcPts val="0"/>
              </a:spcAft>
              <a:buClr>
                <a:schemeClr val="dk1"/>
              </a:buClr>
              <a:buSzPts val="2700"/>
              <a:buFont typeface="Courier New"/>
              <a:buChar char="○"/>
            </a:pPr>
            <a:r>
              <a:rPr lang="en-US" sz="2700">
                <a:solidFill>
                  <a:schemeClr val="dk1"/>
                </a:solidFill>
                <a:latin typeface="Courier New"/>
                <a:ea typeface="Courier New"/>
                <a:cs typeface="Courier New"/>
                <a:sym typeface="Courier New"/>
              </a:rPr>
              <a:t>Malware: malicious software such as spyware, ransomware, viruses etc.</a:t>
            </a:r>
            <a:endParaRPr sz="2700">
              <a:solidFill>
                <a:schemeClr val="dk1"/>
              </a:solidFill>
              <a:latin typeface="Courier New"/>
              <a:ea typeface="Courier New"/>
              <a:cs typeface="Courier New"/>
              <a:sym typeface="Courier New"/>
            </a:endParaRPr>
          </a:p>
          <a:p>
            <a:pPr indent="-400050" lvl="1" marL="914400" rtl="0" algn="l">
              <a:spcBef>
                <a:spcPts val="0"/>
              </a:spcBef>
              <a:spcAft>
                <a:spcPts val="0"/>
              </a:spcAft>
              <a:buClr>
                <a:schemeClr val="dk1"/>
              </a:buClr>
              <a:buSzPts val="2700"/>
              <a:buFont typeface="Courier New"/>
              <a:buChar char="○"/>
            </a:pPr>
            <a:r>
              <a:rPr lang="en-US" sz="2700">
                <a:solidFill>
                  <a:schemeClr val="dk1"/>
                </a:solidFill>
                <a:latin typeface="Courier New"/>
                <a:ea typeface="Courier New"/>
                <a:cs typeface="Courier New"/>
                <a:sym typeface="Courier New"/>
              </a:rPr>
              <a:t>Phishing: fraudulent communications usually via email </a:t>
            </a:r>
            <a:endParaRPr sz="2700">
              <a:solidFill>
                <a:schemeClr val="dk1"/>
              </a:solidFill>
              <a:latin typeface="Courier New"/>
              <a:ea typeface="Courier New"/>
              <a:cs typeface="Courier New"/>
              <a:sym typeface="Courier New"/>
            </a:endParaRPr>
          </a:p>
          <a:p>
            <a:pPr indent="-400050" lvl="1" marL="914400" rtl="0" algn="l">
              <a:spcBef>
                <a:spcPts val="0"/>
              </a:spcBef>
              <a:spcAft>
                <a:spcPts val="0"/>
              </a:spcAft>
              <a:buClr>
                <a:schemeClr val="dk1"/>
              </a:buClr>
              <a:buSzPts val="2700"/>
              <a:buFont typeface="Courier New"/>
              <a:buChar char="○"/>
            </a:pPr>
            <a:r>
              <a:rPr lang="en-US" sz="2700">
                <a:solidFill>
                  <a:schemeClr val="dk1"/>
                </a:solidFill>
                <a:latin typeface="Courier New"/>
                <a:ea typeface="Courier New"/>
                <a:cs typeface="Courier New"/>
                <a:sym typeface="Courier New"/>
              </a:rPr>
              <a:t>Denial-of-Service: flood systems, servers, or networks with traffic to exhaust resources and prevent intended use</a:t>
            </a:r>
            <a:endParaRPr sz="2700">
              <a:solidFill>
                <a:schemeClr val="dk1"/>
              </a:solidFill>
              <a:latin typeface="Courier New"/>
              <a:ea typeface="Courier New"/>
              <a:cs typeface="Courier New"/>
              <a:sym typeface="Courier New"/>
            </a:endParaRPr>
          </a:p>
          <a:p>
            <a:pPr indent="-400050" lvl="0" marL="457200" rtl="0" algn="l">
              <a:spcBef>
                <a:spcPts val="0"/>
              </a:spcBef>
              <a:spcAft>
                <a:spcPts val="0"/>
              </a:spcAft>
              <a:buClr>
                <a:schemeClr val="dk1"/>
              </a:buClr>
              <a:buSzPts val="2700"/>
              <a:buFont typeface="Courier New"/>
              <a:buChar char="●"/>
            </a:pPr>
            <a:r>
              <a:rPr b="1" lang="en-US" sz="2700">
                <a:solidFill>
                  <a:schemeClr val="dk1"/>
                </a:solidFill>
                <a:latin typeface="Courier New"/>
                <a:ea typeface="Courier New"/>
                <a:cs typeface="Courier New"/>
                <a:sym typeface="Courier New"/>
              </a:rPr>
              <a:t>In order to protect yourself, family, or company, it’s important to understand:</a:t>
            </a:r>
            <a:endParaRPr b="1" sz="2700">
              <a:solidFill>
                <a:schemeClr val="dk1"/>
              </a:solidFill>
              <a:latin typeface="Courier New"/>
              <a:ea typeface="Courier New"/>
              <a:cs typeface="Courier New"/>
              <a:sym typeface="Courier New"/>
            </a:endParaRPr>
          </a:p>
          <a:p>
            <a:pPr indent="-400050" lvl="1" marL="914400" rtl="0" algn="l">
              <a:spcBef>
                <a:spcPts val="0"/>
              </a:spcBef>
              <a:spcAft>
                <a:spcPts val="0"/>
              </a:spcAft>
              <a:buClr>
                <a:schemeClr val="dk1"/>
              </a:buClr>
              <a:buSzPts val="2700"/>
              <a:buFont typeface="Courier New"/>
              <a:buChar char="○"/>
            </a:pPr>
            <a:r>
              <a:rPr lang="en-US" sz="2700">
                <a:solidFill>
                  <a:schemeClr val="dk1"/>
                </a:solidFill>
                <a:latin typeface="Courier New"/>
                <a:ea typeface="Courier New"/>
                <a:cs typeface="Courier New"/>
                <a:sym typeface="Courier New"/>
              </a:rPr>
              <a:t>What a </a:t>
            </a:r>
            <a:r>
              <a:rPr lang="en-US" sz="2700">
                <a:solidFill>
                  <a:schemeClr val="dk1"/>
                </a:solidFill>
                <a:latin typeface="Courier New"/>
                <a:ea typeface="Courier New"/>
                <a:cs typeface="Courier New"/>
                <a:sym typeface="Courier New"/>
              </a:rPr>
              <a:t>vulnerability</a:t>
            </a:r>
            <a:r>
              <a:rPr lang="en-US" sz="2700">
                <a:solidFill>
                  <a:schemeClr val="dk1"/>
                </a:solidFill>
                <a:latin typeface="Courier New"/>
                <a:ea typeface="Courier New"/>
                <a:cs typeface="Courier New"/>
                <a:sym typeface="Courier New"/>
              </a:rPr>
              <a:t> &amp; </a:t>
            </a:r>
            <a:r>
              <a:rPr lang="en-US" sz="2700">
                <a:solidFill>
                  <a:schemeClr val="dk1"/>
                </a:solidFill>
                <a:latin typeface="Courier New"/>
                <a:ea typeface="Courier New"/>
                <a:cs typeface="Courier New"/>
                <a:sym typeface="Courier New"/>
              </a:rPr>
              <a:t>vulnerable</a:t>
            </a:r>
            <a:r>
              <a:rPr lang="en-US" sz="2700">
                <a:solidFill>
                  <a:schemeClr val="dk1"/>
                </a:solidFill>
                <a:latin typeface="Courier New"/>
                <a:ea typeface="Courier New"/>
                <a:cs typeface="Courier New"/>
                <a:sym typeface="Courier New"/>
              </a:rPr>
              <a:t> system looks like</a:t>
            </a:r>
            <a:endParaRPr sz="2700">
              <a:solidFill>
                <a:schemeClr val="dk1"/>
              </a:solidFill>
              <a:latin typeface="Courier New"/>
              <a:ea typeface="Courier New"/>
              <a:cs typeface="Courier New"/>
              <a:sym typeface="Courier New"/>
            </a:endParaRPr>
          </a:p>
          <a:p>
            <a:pPr indent="-400050" lvl="1" marL="914400" rtl="0" algn="l">
              <a:spcBef>
                <a:spcPts val="0"/>
              </a:spcBef>
              <a:spcAft>
                <a:spcPts val="0"/>
              </a:spcAft>
              <a:buClr>
                <a:schemeClr val="dk1"/>
              </a:buClr>
              <a:buSzPts val="2700"/>
              <a:buFont typeface="Courier New"/>
              <a:buChar char="○"/>
            </a:pPr>
            <a:r>
              <a:rPr lang="en-US" sz="2700">
                <a:solidFill>
                  <a:schemeClr val="dk1"/>
                </a:solidFill>
                <a:latin typeface="Courier New"/>
                <a:ea typeface="Courier New"/>
                <a:cs typeface="Courier New"/>
                <a:sym typeface="Courier New"/>
              </a:rPr>
              <a:t>How to prevent &amp; mitigate these attacks </a:t>
            </a:r>
            <a:endParaRPr sz="2700">
              <a:solidFill>
                <a:schemeClr val="dk1"/>
              </a:solidFill>
              <a:latin typeface="Courier New"/>
              <a:ea typeface="Courier New"/>
              <a:cs typeface="Courier New"/>
              <a:sym typeface="Courier New"/>
            </a:endParaRPr>
          </a:p>
        </p:txBody>
      </p:sp>
      <p:grpSp>
        <p:nvGrpSpPr>
          <p:cNvPr id="137" name="Google Shape;137;g202c6f58fdb_0_0"/>
          <p:cNvGrpSpPr/>
          <p:nvPr/>
        </p:nvGrpSpPr>
        <p:grpSpPr>
          <a:xfrm>
            <a:off x="3552525" y="8097871"/>
            <a:ext cx="2038950" cy="1596542"/>
            <a:chOff x="1" y="0"/>
            <a:chExt cx="2718600" cy="2128723"/>
          </a:xfrm>
        </p:grpSpPr>
        <p:sp>
          <p:nvSpPr>
            <p:cNvPr id="138" name="Google Shape;138;g202c6f58fdb_0_0"/>
            <p:cNvSpPr txBox="1"/>
            <p:nvPr/>
          </p:nvSpPr>
          <p:spPr>
            <a:xfrm>
              <a:off x="1" y="1513123"/>
              <a:ext cx="2718600" cy="615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3000">
                  <a:latin typeface="Public Sans"/>
                  <a:ea typeface="Public Sans"/>
                  <a:cs typeface="Public Sans"/>
                  <a:sym typeface="Public Sans"/>
                </a:rPr>
                <a:t>     </a:t>
              </a:r>
              <a:r>
                <a:rPr lang="en-US" sz="3000" u="sng">
                  <a:latin typeface="Public Sans"/>
                  <a:ea typeface="Public Sans"/>
                  <a:cs typeface="Public Sans"/>
                  <a:sym typeface="Public Sans"/>
                </a:rPr>
                <a:t>Risks</a:t>
              </a:r>
              <a:endParaRPr/>
            </a:p>
          </p:txBody>
        </p:sp>
        <p:sp>
          <p:nvSpPr>
            <p:cNvPr id="139" name="Google Shape;139;g202c6f58fdb_0_0"/>
            <p:cNvSpPr/>
            <p:nvPr/>
          </p:nvSpPr>
          <p:spPr>
            <a:xfrm>
              <a:off x="624218" y="0"/>
              <a:ext cx="1271834" cy="1271834"/>
            </a:xfrm>
            <a:custGeom>
              <a:rect b="b" l="l" r="r" t="t"/>
              <a:pathLst>
                <a:path extrusionOk="0" h="1271834" w="1271834">
                  <a:moveTo>
                    <a:pt x="0" y="0"/>
                  </a:moveTo>
                  <a:lnTo>
                    <a:pt x="1271834" y="0"/>
                  </a:lnTo>
                  <a:lnTo>
                    <a:pt x="1271834" y="1271834"/>
                  </a:lnTo>
                  <a:lnTo>
                    <a:pt x="0" y="1271834"/>
                  </a:lnTo>
                  <a:lnTo>
                    <a:pt x="0" y="0"/>
                  </a:lnTo>
                  <a:close/>
                </a:path>
              </a:pathLst>
            </a:custGeom>
            <a:blipFill rotWithShape="1">
              <a:blip r:embed="rId11">
                <a:alphaModFix/>
              </a:blip>
              <a:stretch>
                <a:fillRect b="0" l="0" r="0"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43" name="Shape 143"/>
        <p:cNvGrpSpPr/>
        <p:nvPr/>
      </p:nvGrpSpPr>
      <p:grpSpPr>
        <a:xfrm>
          <a:off x="0" y="0"/>
          <a:ext cx="0" cy="0"/>
          <a:chOff x="0" y="0"/>
          <a:chExt cx="0" cy="0"/>
        </a:xfrm>
      </p:grpSpPr>
      <p:sp>
        <p:nvSpPr>
          <p:cNvPr id="144" name="Google Shape;144;p7"/>
          <p:cNvSpPr/>
          <p:nvPr/>
        </p:nvSpPr>
        <p:spPr>
          <a:xfrm>
            <a:off x="896383" y="2799409"/>
            <a:ext cx="5065297" cy="2532649"/>
          </a:xfrm>
          <a:custGeom>
            <a:rect b="b" l="l" r="r" t="t"/>
            <a:pathLst>
              <a:path extrusionOk="0" h="2532649" w="5065297">
                <a:moveTo>
                  <a:pt x="0" y="0"/>
                </a:moveTo>
                <a:lnTo>
                  <a:pt x="5065297" y="0"/>
                </a:lnTo>
                <a:lnTo>
                  <a:pt x="5065297" y="2532648"/>
                </a:lnTo>
                <a:lnTo>
                  <a:pt x="0" y="2532648"/>
                </a:lnTo>
                <a:lnTo>
                  <a:pt x="0" y="0"/>
                </a:lnTo>
                <a:close/>
              </a:path>
            </a:pathLst>
          </a:custGeom>
          <a:blipFill rotWithShape="1">
            <a:blip r:embed="rId3">
              <a:alphaModFix/>
            </a:blip>
            <a:stretch>
              <a:fillRect b="0" l="0" r="0" t="0"/>
            </a:stretch>
          </a:blipFill>
          <a:ln>
            <a:noFill/>
          </a:ln>
        </p:spPr>
      </p:sp>
      <p:sp>
        <p:nvSpPr>
          <p:cNvPr id="145" name="Google Shape;145;p7"/>
          <p:cNvSpPr/>
          <p:nvPr/>
        </p:nvSpPr>
        <p:spPr>
          <a:xfrm>
            <a:off x="1161017" y="3466743"/>
            <a:ext cx="5065297" cy="2532649"/>
          </a:xfrm>
          <a:custGeom>
            <a:rect b="b" l="l" r="r" t="t"/>
            <a:pathLst>
              <a:path extrusionOk="0" h="2532649" w="5065297">
                <a:moveTo>
                  <a:pt x="0" y="0"/>
                </a:moveTo>
                <a:lnTo>
                  <a:pt x="5065297" y="0"/>
                </a:lnTo>
                <a:lnTo>
                  <a:pt x="5065297" y="2532648"/>
                </a:lnTo>
                <a:lnTo>
                  <a:pt x="0" y="2532648"/>
                </a:lnTo>
                <a:lnTo>
                  <a:pt x="0" y="0"/>
                </a:lnTo>
                <a:close/>
              </a:path>
            </a:pathLst>
          </a:custGeom>
          <a:blipFill rotWithShape="1">
            <a:blip r:embed="rId4">
              <a:alphaModFix/>
            </a:blip>
            <a:stretch>
              <a:fillRect b="0" l="0" r="0" t="0"/>
            </a:stretch>
          </a:blipFill>
          <a:ln>
            <a:noFill/>
          </a:ln>
        </p:spPr>
      </p:sp>
      <p:sp>
        <p:nvSpPr>
          <p:cNvPr id="146" name="Google Shape;146;p7"/>
          <p:cNvSpPr/>
          <p:nvPr/>
        </p:nvSpPr>
        <p:spPr>
          <a:xfrm>
            <a:off x="6488481" y="2799409"/>
            <a:ext cx="5065297" cy="2532649"/>
          </a:xfrm>
          <a:custGeom>
            <a:rect b="b" l="l" r="r" t="t"/>
            <a:pathLst>
              <a:path extrusionOk="0" h="2532649" w="5065297">
                <a:moveTo>
                  <a:pt x="0" y="0"/>
                </a:moveTo>
                <a:lnTo>
                  <a:pt x="5065297" y="0"/>
                </a:lnTo>
                <a:lnTo>
                  <a:pt x="5065297" y="2532648"/>
                </a:lnTo>
                <a:lnTo>
                  <a:pt x="0" y="2532648"/>
                </a:lnTo>
                <a:lnTo>
                  <a:pt x="0" y="0"/>
                </a:lnTo>
                <a:close/>
              </a:path>
            </a:pathLst>
          </a:custGeom>
          <a:blipFill rotWithShape="1">
            <a:blip r:embed="rId3">
              <a:alphaModFix/>
            </a:blip>
            <a:stretch>
              <a:fillRect b="0" l="0" r="0" t="0"/>
            </a:stretch>
          </a:blipFill>
          <a:ln>
            <a:noFill/>
          </a:ln>
        </p:spPr>
      </p:sp>
      <p:sp>
        <p:nvSpPr>
          <p:cNvPr id="147" name="Google Shape;147;p7"/>
          <p:cNvSpPr/>
          <p:nvPr/>
        </p:nvSpPr>
        <p:spPr>
          <a:xfrm>
            <a:off x="6743668" y="3470053"/>
            <a:ext cx="5065297" cy="2532649"/>
          </a:xfrm>
          <a:custGeom>
            <a:rect b="b" l="l" r="r" t="t"/>
            <a:pathLst>
              <a:path extrusionOk="0" h="2532649" w="5065297">
                <a:moveTo>
                  <a:pt x="0" y="0"/>
                </a:moveTo>
                <a:lnTo>
                  <a:pt x="5065297" y="0"/>
                </a:lnTo>
                <a:lnTo>
                  <a:pt x="5065297" y="2532649"/>
                </a:lnTo>
                <a:lnTo>
                  <a:pt x="0" y="2532649"/>
                </a:lnTo>
                <a:lnTo>
                  <a:pt x="0" y="0"/>
                </a:lnTo>
                <a:close/>
              </a:path>
            </a:pathLst>
          </a:custGeom>
          <a:blipFill rotWithShape="1">
            <a:blip r:embed="rId4">
              <a:alphaModFix/>
            </a:blip>
            <a:stretch>
              <a:fillRect b="0" l="0" r="0" t="0"/>
            </a:stretch>
          </a:blipFill>
          <a:ln>
            <a:noFill/>
          </a:ln>
        </p:spPr>
      </p:sp>
      <p:sp>
        <p:nvSpPr>
          <p:cNvPr id="148" name="Google Shape;148;p7"/>
          <p:cNvSpPr/>
          <p:nvPr/>
        </p:nvSpPr>
        <p:spPr>
          <a:xfrm>
            <a:off x="12071133" y="2799409"/>
            <a:ext cx="5065297" cy="2532649"/>
          </a:xfrm>
          <a:custGeom>
            <a:rect b="b" l="l" r="r" t="t"/>
            <a:pathLst>
              <a:path extrusionOk="0" h="2532649" w="5065297">
                <a:moveTo>
                  <a:pt x="0" y="0"/>
                </a:moveTo>
                <a:lnTo>
                  <a:pt x="5065297" y="0"/>
                </a:lnTo>
                <a:lnTo>
                  <a:pt x="5065297" y="2532648"/>
                </a:lnTo>
                <a:lnTo>
                  <a:pt x="0" y="2532648"/>
                </a:lnTo>
                <a:lnTo>
                  <a:pt x="0" y="0"/>
                </a:lnTo>
                <a:close/>
              </a:path>
            </a:pathLst>
          </a:custGeom>
          <a:blipFill rotWithShape="1">
            <a:blip r:embed="rId3">
              <a:alphaModFix/>
            </a:blip>
            <a:stretch>
              <a:fillRect b="0" l="0" r="0" t="0"/>
            </a:stretch>
          </a:blipFill>
          <a:ln>
            <a:noFill/>
          </a:ln>
        </p:spPr>
      </p:sp>
      <p:sp>
        <p:nvSpPr>
          <p:cNvPr id="149" name="Google Shape;149;p7"/>
          <p:cNvSpPr/>
          <p:nvPr/>
        </p:nvSpPr>
        <p:spPr>
          <a:xfrm>
            <a:off x="12326320" y="3466743"/>
            <a:ext cx="5065297" cy="2532649"/>
          </a:xfrm>
          <a:custGeom>
            <a:rect b="b" l="l" r="r" t="t"/>
            <a:pathLst>
              <a:path extrusionOk="0" h="2532649" w="5065297">
                <a:moveTo>
                  <a:pt x="0" y="0"/>
                </a:moveTo>
                <a:lnTo>
                  <a:pt x="5065297" y="0"/>
                </a:lnTo>
                <a:lnTo>
                  <a:pt x="5065297" y="2532648"/>
                </a:lnTo>
                <a:lnTo>
                  <a:pt x="0" y="2532648"/>
                </a:lnTo>
                <a:lnTo>
                  <a:pt x="0" y="0"/>
                </a:lnTo>
                <a:close/>
              </a:path>
            </a:pathLst>
          </a:custGeom>
          <a:blipFill rotWithShape="1">
            <a:blip r:embed="rId4">
              <a:alphaModFix/>
            </a:blip>
            <a:stretch>
              <a:fillRect b="0" l="0" r="0" t="0"/>
            </a:stretch>
          </a:blipFill>
          <a:ln>
            <a:noFill/>
          </a:ln>
        </p:spPr>
      </p:sp>
      <p:grpSp>
        <p:nvGrpSpPr>
          <p:cNvPr id="150" name="Google Shape;150;p7"/>
          <p:cNvGrpSpPr/>
          <p:nvPr/>
        </p:nvGrpSpPr>
        <p:grpSpPr>
          <a:xfrm>
            <a:off x="-2456685" y="-180827"/>
            <a:ext cx="23466005" cy="976608"/>
            <a:chOff x="0" y="-241102"/>
            <a:chExt cx="31288006" cy="1302143"/>
          </a:xfrm>
        </p:grpSpPr>
        <p:grpSp>
          <p:nvGrpSpPr>
            <p:cNvPr id="151" name="Google Shape;151;p7"/>
            <p:cNvGrpSpPr/>
            <p:nvPr/>
          </p:nvGrpSpPr>
          <p:grpSpPr>
            <a:xfrm>
              <a:off x="0" y="-241102"/>
              <a:ext cx="31288006" cy="1302143"/>
              <a:chOff x="0" y="-47625"/>
              <a:chExt cx="6180347" cy="257213"/>
            </a:xfrm>
          </p:grpSpPr>
          <p:sp>
            <p:nvSpPr>
              <p:cNvPr id="152" name="Google Shape;152;p7"/>
              <p:cNvSpPr/>
              <p:nvPr/>
            </p:nvSpPr>
            <p:spPr>
              <a:xfrm>
                <a:off x="0" y="0"/>
                <a:ext cx="6180347" cy="209588"/>
              </a:xfrm>
              <a:custGeom>
                <a:rect b="b" l="l" r="r" t="t"/>
                <a:pathLst>
                  <a:path extrusionOk="0" h="209588" w="6180347">
                    <a:moveTo>
                      <a:pt x="0" y="0"/>
                    </a:moveTo>
                    <a:lnTo>
                      <a:pt x="6180347" y="0"/>
                    </a:lnTo>
                    <a:lnTo>
                      <a:pt x="6180347" y="209588"/>
                    </a:lnTo>
                    <a:lnTo>
                      <a:pt x="0" y="209588"/>
                    </a:lnTo>
                    <a:close/>
                  </a:path>
                </a:pathLst>
              </a:custGeom>
              <a:solidFill>
                <a:srgbClr val="067A7B"/>
              </a:solidFill>
              <a:ln cap="sq" cmpd="sng" w="95250">
                <a:solidFill>
                  <a:srgbClr val="067A7B"/>
                </a:solidFill>
                <a:prstDash val="solid"/>
                <a:miter lim="8000"/>
                <a:headEnd len="sm" w="sm" type="none"/>
                <a:tailEnd len="sm" w="sm" type="none"/>
              </a:ln>
            </p:spPr>
          </p:sp>
          <p:sp>
            <p:nvSpPr>
              <p:cNvPr id="153" name="Google Shape;153;p7"/>
              <p:cNvSpPr txBox="1"/>
              <p:nvPr/>
            </p:nvSpPr>
            <p:spPr>
              <a:xfrm>
                <a:off x="0" y="-47625"/>
                <a:ext cx="6180347" cy="257213"/>
              </a:xfrm>
              <a:prstGeom prst="rect">
                <a:avLst/>
              </a:prstGeom>
              <a:noFill/>
              <a:ln>
                <a:noFill/>
              </a:ln>
            </p:spPr>
            <p:txBody>
              <a:bodyPr anchorCtr="0" anchor="ctr" bIns="254000" lIns="254000" spcFirstLastPara="1" rIns="254000" wrap="square" tIns="2540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4" name="Google Shape;154;p7"/>
            <p:cNvSpPr txBox="1"/>
            <p:nvPr/>
          </p:nvSpPr>
          <p:spPr>
            <a:xfrm>
              <a:off x="493425" y="269112"/>
              <a:ext cx="30301200" cy="51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99">
                  <a:solidFill>
                    <a:schemeClr val="lt1"/>
                  </a:solidFill>
                  <a:latin typeface="Courier New"/>
                  <a:ea typeface="Courier New"/>
                  <a:cs typeface="Courier New"/>
                  <a:sym typeface="Courier New"/>
                </a:rPr>
                <a:t>CYBER FACTS • </a:t>
              </a:r>
              <a:r>
                <a:rPr lang="en-US" sz="2499">
                  <a:solidFill>
                    <a:srgbClr val="FFFFFF"/>
                  </a:solidFill>
                  <a:latin typeface="Courier New"/>
                  <a:ea typeface="Courier New"/>
                  <a:cs typeface="Courier New"/>
                  <a:sym typeface="Courier New"/>
                </a:rPr>
                <a:t>CYBER FACTS</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CYBER FACTS</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CYBER FACTS</a:t>
              </a:r>
              <a:r>
                <a:rPr i="0" lang="en-US" sz="2499" u="none" cap="none" strike="noStrike">
                  <a:solidFill>
                    <a:srgbClr val="FFFFFF"/>
                  </a:solidFill>
                  <a:latin typeface="Courier New"/>
                  <a:ea typeface="Courier New"/>
                  <a:cs typeface="Courier New"/>
                  <a:sym typeface="Courier New"/>
                </a:rPr>
                <a:t> • </a:t>
              </a:r>
              <a:r>
                <a:rPr lang="en-US" sz="2499">
                  <a:solidFill>
                    <a:schemeClr val="lt1"/>
                  </a:solidFill>
                  <a:latin typeface="Courier New"/>
                  <a:ea typeface="Courier New"/>
                  <a:cs typeface="Courier New"/>
                  <a:sym typeface="Courier New"/>
                </a:rPr>
                <a:t>CYBER FACTS • CYBER FACTS • CYBER FACTS • CYBER FACTS</a:t>
              </a:r>
              <a:endParaRPr>
                <a:latin typeface="Courier New"/>
                <a:ea typeface="Courier New"/>
                <a:cs typeface="Courier New"/>
                <a:sym typeface="Courier New"/>
              </a:endParaRPr>
            </a:p>
          </p:txBody>
        </p:sp>
      </p:grpSp>
      <p:sp>
        <p:nvSpPr>
          <p:cNvPr id="155" name="Google Shape;155;p7"/>
          <p:cNvSpPr txBox="1"/>
          <p:nvPr/>
        </p:nvSpPr>
        <p:spPr>
          <a:xfrm>
            <a:off x="1544240" y="4419960"/>
            <a:ext cx="42990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999">
                <a:latin typeface="Courier New"/>
                <a:ea typeface="Courier New"/>
                <a:cs typeface="Courier New"/>
                <a:sym typeface="Courier New"/>
              </a:rPr>
              <a:t>3 in 4</a:t>
            </a:r>
            <a:endParaRPr b="1">
              <a:latin typeface="Courier New"/>
              <a:ea typeface="Courier New"/>
              <a:cs typeface="Courier New"/>
              <a:sym typeface="Courier New"/>
            </a:endParaRPr>
          </a:p>
        </p:txBody>
      </p:sp>
      <p:sp>
        <p:nvSpPr>
          <p:cNvPr id="156" name="Google Shape;156;p7"/>
          <p:cNvSpPr txBox="1"/>
          <p:nvPr/>
        </p:nvSpPr>
        <p:spPr>
          <a:xfrm>
            <a:off x="1416204" y="6569880"/>
            <a:ext cx="4554900" cy="17547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latin typeface="Public Sans"/>
                <a:ea typeface="Public Sans"/>
                <a:cs typeface="Public Sans"/>
                <a:sym typeface="Public Sans"/>
              </a:rPr>
              <a:t>Companies in the US were at risk of a cyber </a:t>
            </a:r>
            <a:r>
              <a:rPr lang="en-US" sz="3000">
                <a:latin typeface="Public Sans"/>
                <a:ea typeface="Public Sans"/>
                <a:cs typeface="Public Sans"/>
                <a:sym typeface="Public Sans"/>
              </a:rPr>
              <a:t>attack</a:t>
            </a:r>
            <a:r>
              <a:rPr lang="en-US" sz="3000">
                <a:latin typeface="Public Sans"/>
                <a:ea typeface="Public Sans"/>
                <a:cs typeface="Public Sans"/>
                <a:sym typeface="Public Sans"/>
              </a:rPr>
              <a:t> in 2023</a:t>
            </a:r>
            <a:endParaRPr/>
          </a:p>
        </p:txBody>
      </p:sp>
      <p:sp>
        <p:nvSpPr>
          <p:cNvPr id="157" name="Google Shape;157;p7"/>
          <p:cNvSpPr txBox="1"/>
          <p:nvPr/>
        </p:nvSpPr>
        <p:spPr>
          <a:xfrm>
            <a:off x="7254928" y="4550746"/>
            <a:ext cx="4042800" cy="81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5299">
                <a:latin typeface="Courier New"/>
                <a:ea typeface="Courier New"/>
                <a:cs typeface="Courier New"/>
                <a:sym typeface="Courier New"/>
              </a:rPr>
              <a:t>39 seconds</a:t>
            </a:r>
            <a:endParaRPr b="1" sz="4799">
              <a:latin typeface="Courier New"/>
              <a:ea typeface="Courier New"/>
              <a:cs typeface="Courier New"/>
              <a:sym typeface="Courier New"/>
            </a:endParaRPr>
          </a:p>
        </p:txBody>
      </p:sp>
      <p:sp>
        <p:nvSpPr>
          <p:cNvPr id="158" name="Google Shape;158;p7"/>
          <p:cNvSpPr txBox="1"/>
          <p:nvPr/>
        </p:nvSpPr>
        <p:spPr>
          <a:xfrm>
            <a:off x="6998855" y="6573191"/>
            <a:ext cx="45549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latin typeface="Public Sans"/>
                <a:ea typeface="Public Sans"/>
                <a:cs typeface="Public Sans"/>
                <a:sym typeface="Public Sans"/>
              </a:rPr>
              <a:t>On average, a cyber attack occurs this often</a:t>
            </a:r>
            <a:endParaRPr/>
          </a:p>
        </p:txBody>
      </p:sp>
      <p:sp>
        <p:nvSpPr>
          <p:cNvPr id="159" name="Google Shape;159;p7"/>
          <p:cNvSpPr txBox="1"/>
          <p:nvPr/>
        </p:nvSpPr>
        <p:spPr>
          <a:xfrm>
            <a:off x="12837580" y="4419960"/>
            <a:ext cx="4042800" cy="1077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6999">
                <a:latin typeface="Courier New"/>
                <a:ea typeface="Courier New"/>
                <a:cs typeface="Courier New"/>
                <a:sym typeface="Courier New"/>
              </a:rPr>
              <a:t>480,000</a:t>
            </a:r>
            <a:endParaRPr b="1">
              <a:latin typeface="Courier New"/>
              <a:ea typeface="Courier New"/>
              <a:cs typeface="Courier New"/>
              <a:sym typeface="Courier New"/>
            </a:endParaRPr>
          </a:p>
        </p:txBody>
      </p:sp>
      <p:sp>
        <p:nvSpPr>
          <p:cNvPr id="160" name="Google Shape;160;p7"/>
          <p:cNvSpPr txBox="1"/>
          <p:nvPr/>
        </p:nvSpPr>
        <p:spPr>
          <a:xfrm>
            <a:off x="12581507" y="6569880"/>
            <a:ext cx="4554900" cy="11082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lang="en-US" sz="3000">
                <a:latin typeface="Public Sans"/>
                <a:ea typeface="Public Sans"/>
                <a:cs typeface="Public Sans"/>
                <a:sym typeface="Public Sans"/>
              </a:rPr>
              <a:t>Number of cyber attacks in 2022</a:t>
            </a:r>
            <a:endParaRPr/>
          </a:p>
        </p:txBody>
      </p:sp>
      <p:grpSp>
        <p:nvGrpSpPr>
          <p:cNvPr id="161" name="Google Shape;161;p7"/>
          <p:cNvGrpSpPr/>
          <p:nvPr/>
        </p:nvGrpSpPr>
        <p:grpSpPr>
          <a:xfrm>
            <a:off x="-2589002" y="9310392"/>
            <a:ext cx="23466005" cy="976608"/>
            <a:chOff x="0" y="-241102"/>
            <a:chExt cx="31288006" cy="1302143"/>
          </a:xfrm>
        </p:grpSpPr>
        <p:grpSp>
          <p:nvGrpSpPr>
            <p:cNvPr id="162" name="Google Shape;162;p7"/>
            <p:cNvGrpSpPr/>
            <p:nvPr/>
          </p:nvGrpSpPr>
          <p:grpSpPr>
            <a:xfrm>
              <a:off x="0" y="-241102"/>
              <a:ext cx="31288006" cy="1302143"/>
              <a:chOff x="0" y="-47625"/>
              <a:chExt cx="6180347" cy="257213"/>
            </a:xfrm>
          </p:grpSpPr>
          <p:sp>
            <p:nvSpPr>
              <p:cNvPr id="163" name="Google Shape;163;p7"/>
              <p:cNvSpPr/>
              <p:nvPr/>
            </p:nvSpPr>
            <p:spPr>
              <a:xfrm>
                <a:off x="0" y="0"/>
                <a:ext cx="6180347" cy="209588"/>
              </a:xfrm>
              <a:custGeom>
                <a:rect b="b" l="l" r="r" t="t"/>
                <a:pathLst>
                  <a:path extrusionOk="0" h="209588" w="6180347">
                    <a:moveTo>
                      <a:pt x="0" y="0"/>
                    </a:moveTo>
                    <a:lnTo>
                      <a:pt x="6180347" y="0"/>
                    </a:lnTo>
                    <a:lnTo>
                      <a:pt x="6180347" y="209588"/>
                    </a:lnTo>
                    <a:lnTo>
                      <a:pt x="0" y="209588"/>
                    </a:lnTo>
                    <a:close/>
                  </a:path>
                </a:pathLst>
              </a:custGeom>
              <a:solidFill>
                <a:srgbClr val="067A7B"/>
              </a:solidFill>
              <a:ln cap="sq" cmpd="sng" w="95250">
                <a:solidFill>
                  <a:srgbClr val="067A7B"/>
                </a:solidFill>
                <a:prstDash val="solid"/>
                <a:miter lim="8000"/>
                <a:headEnd len="sm" w="sm" type="none"/>
                <a:tailEnd len="sm" w="sm" type="none"/>
              </a:ln>
            </p:spPr>
          </p:sp>
          <p:sp>
            <p:nvSpPr>
              <p:cNvPr id="164" name="Google Shape;164;p7"/>
              <p:cNvSpPr txBox="1"/>
              <p:nvPr/>
            </p:nvSpPr>
            <p:spPr>
              <a:xfrm>
                <a:off x="0" y="-47625"/>
                <a:ext cx="6180347" cy="257213"/>
              </a:xfrm>
              <a:prstGeom prst="rect">
                <a:avLst/>
              </a:prstGeom>
              <a:noFill/>
              <a:ln>
                <a:noFill/>
              </a:ln>
            </p:spPr>
            <p:txBody>
              <a:bodyPr anchorCtr="0" anchor="ctr" bIns="254000" lIns="254000" spcFirstLastPara="1" rIns="254000" wrap="square" tIns="2540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5" name="Google Shape;165;p7"/>
            <p:cNvSpPr txBox="1"/>
            <p:nvPr/>
          </p:nvSpPr>
          <p:spPr>
            <a:xfrm>
              <a:off x="493425" y="269112"/>
              <a:ext cx="30301200" cy="5130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US" sz="2499">
                  <a:solidFill>
                    <a:schemeClr val="lt1"/>
                  </a:solidFill>
                  <a:latin typeface="Courier New"/>
                  <a:ea typeface="Courier New"/>
                  <a:cs typeface="Courier New"/>
                  <a:sym typeface="Courier New"/>
                </a:rPr>
                <a:t>CYBER FACTS • CYBER FACTS • CYBER FACTS • CYBER FACTS • CYBER FACTS • CYBER FACTS • CYBER FACTS • CYBER FACTS</a:t>
              </a:r>
              <a:endParaRPr/>
            </a:p>
          </p:txBody>
        </p:sp>
      </p:grpSp>
      <p:sp>
        <p:nvSpPr>
          <p:cNvPr id="166" name="Google Shape;166;p7"/>
          <p:cNvSpPr/>
          <p:nvPr/>
        </p:nvSpPr>
        <p:spPr>
          <a:xfrm>
            <a:off x="10812971" y="5586691"/>
            <a:ext cx="484735" cy="825401"/>
          </a:xfrm>
          <a:custGeom>
            <a:rect b="b" l="l" r="r" t="t"/>
            <a:pathLst>
              <a:path extrusionOk="0" h="825401" w="484735">
                <a:moveTo>
                  <a:pt x="0" y="0"/>
                </a:moveTo>
                <a:lnTo>
                  <a:pt x="484735" y="0"/>
                </a:lnTo>
                <a:lnTo>
                  <a:pt x="484735" y="825401"/>
                </a:lnTo>
                <a:lnTo>
                  <a:pt x="0" y="825401"/>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7A7B"/>
        </a:solidFill>
      </p:bgPr>
    </p:bg>
    <p:spTree>
      <p:nvGrpSpPr>
        <p:cNvPr id="170" name="Shape 170"/>
        <p:cNvGrpSpPr/>
        <p:nvPr/>
      </p:nvGrpSpPr>
      <p:grpSpPr>
        <a:xfrm>
          <a:off x="0" y="0"/>
          <a:ext cx="0" cy="0"/>
          <a:chOff x="0" y="0"/>
          <a:chExt cx="0" cy="0"/>
        </a:xfrm>
      </p:grpSpPr>
      <p:grpSp>
        <p:nvGrpSpPr>
          <p:cNvPr id="171" name="Google Shape;171;p9"/>
          <p:cNvGrpSpPr/>
          <p:nvPr/>
        </p:nvGrpSpPr>
        <p:grpSpPr>
          <a:xfrm>
            <a:off x="509722" y="371397"/>
            <a:ext cx="10463628" cy="2124003"/>
            <a:chOff x="-11088067" y="-3249258"/>
            <a:chExt cx="13951504" cy="2832004"/>
          </a:xfrm>
        </p:grpSpPr>
        <p:sp>
          <p:nvSpPr>
            <p:cNvPr id="172" name="Google Shape;172;p9"/>
            <p:cNvSpPr txBox="1"/>
            <p:nvPr/>
          </p:nvSpPr>
          <p:spPr>
            <a:xfrm>
              <a:off x="-11088067" y="-3249258"/>
              <a:ext cx="9252000" cy="1846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8999">
                  <a:solidFill>
                    <a:srgbClr val="FFFFFF"/>
                  </a:solidFill>
                  <a:latin typeface="Courier New"/>
                  <a:ea typeface="Courier New"/>
                  <a:cs typeface="Courier New"/>
                  <a:sym typeface="Courier New"/>
                </a:rPr>
                <a:t>Top 4 2023</a:t>
              </a:r>
              <a:endParaRPr b="1">
                <a:latin typeface="Courier New"/>
                <a:ea typeface="Courier New"/>
                <a:cs typeface="Courier New"/>
                <a:sym typeface="Courier New"/>
              </a:endParaRPr>
            </a:p>
          </p:txBody>
        </p:sp>
        <p:sp>
          <p:nvSpPr>
            <p:cNvPr id="173" name="Google Shape;173;p9"/>
            <p:cNvSpPr txBox="1"/>
            <p:nvPr/>
          </p:nvSpPr>
          <p:spPr>
            <a:xfrm>
              <a:off x="-11088063" y="-1402455"/>
              <a:ext cx="13951500" cy="985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4800">
                  <a:solidFill>
                    <a:srgbClr val="FFFFFF"/>
                  </a:solidFill>
                  <a:latin typeface="Courier New"/>
                  <a:ea typeface="Courier New"/>
                  <a:cs typeface="Courier New"/>
                  <a:sym typeface="Courier New"/>
                </a:rPr>
                <a:t>Common Weakness Enumeration</a:t>
              </a:r>
              <a:endParaRPr sz="3200">
                <a:latin typeface="Courier New"/>
                <a:ea typeface="Courier New"/>
                <a:cs typeface="Courier New"/>
                <a:sym typeface="Courier New"/>
              </a:endParaRPr>
            </a:p>
          </p:txBody>
        </p:sp>
      </p:grpSp>
      <p:sp>
        <p:nvSpPr>
          <p:cNvPr id="174" name="Google Shape;174;p9"/>
          <p:cNvSpPr/>
          <p:nvPr/>
        </p:nvSpPr>
        <p:spPr>
          <a:xfrm>
            <a:off x="16908423" y="7955692"/>
            <a:ext cx="704718" cy="952322"/>
          </a:xfrm>
          <a:custGeom>
            <a:rect b="b" l="l" r="r" t="t"/>
            <a:pathLst>
              <a:path extrusionOk="0" h="952322" w="704718">
                <a:moveTo>
                  <a:pt x="0" y="0"/>
                </a:moveTo>
                <a:lnTo>
                  <a:pt x="704718" y="0"/>
                </a:lnTo>
                <a:lnTo>
                  <a:pt x="704718" y="952321"/>
                </a:lnTo>
                <a:lnTo>
                  <a:pt x="0" y="952321"/>
                </a:lnTo>
                <a:lnTo>
                  <a:pt x="0" y="0"/>
                </a:lnTo>
                <a:close/>
              </a:path>
            </a:pathLst>
          </a:custGeom>
          <a:blipFill rotWithShape="1">
            <a:blip r:embed="rId3">
              <a:alphaModFix/>
            </a:blip>
            <a:stretch>
              <a:fillRect b="0" l="0" r="0" t="0"/>
            </a:stretch>
          </a:blipFill>
          <a:ln>
            <a:noFill/>
          </a:ln>
        </p:spPr>
      </p:sp>
      <p:sp>
        <p:nvSpPr>
          <p:cNvPr id="175" name="Google Shape;175;p9"/>
          <p:cNvSpPr/>
          <p:nvPr/>
        </p:nvSpPr>
        <p:spPr>
          <a:xfrm>
            <a:off x="16798415" y="2100520"/>
            <a:ext cx="924708" cy="707822"/>
          </a:xfrm>
          <a:custGeom>
            <a:rect b="b" l="l" r="r" t="t"/>
            <a:pathLst>
              <a:path extrusionOk="0" h="707822" w="924708">
                <a:moveTo>
                  <a:pt x="0" y="0"/>
                </a:moveTo>
                <a:lnTo>
                  <a:pt x="924708" y="0"/>
                </a:lnTo>
                <a:lnTo>
                  <a:pt x="924708" y="707821"/>
                </a:lnTo>
                <a:lnTo>
                  <a:pt x="0" y="707821"/>
                </a:lnTo>
                <a:lnTo>
                  <a:pt x="0" y="0"/>
                </a:lnTo>
                <a:close/>
              </a:path>
            </a:pathLst>
          </a:custGeom>
          <a:blipFill rotWithShape="1">
            <a:blip r:embed="rId4">
              <a:alphaModFix/>
            </a:blip>
            <a:stretch>
              <a:fillRect b="0" l="0" r="0" t="0"/>
            </a:stretch>
          </a:blipFill>
          <a:ln>
            <a:noFill/>
          </a:ln>
        </p:spPr>
      </p:sp>
      <p:sp>
        <p:nvSpPr>
          <p:cNvPr id="176" name="Google Shape;176;p9"/>
          <p:cNvSpPr/>
          <p:nvPr/>
        </p:nvSpPr>
        <p:spPr>
          <a:xfrm>
            <a:off x="16795477" y="513702"/>
            <a:ext cx="866388" cy="1100492"/>
          </a:xfrm>
          <a:custGeom>
            <a:rect b="b" l="l" r="r" t="t"/>
            <a:pathLst>
              <a:path extrusionOk="0" h="1100492" w="866388">
                <a:moveTo>
                  <a:pt x="0" y="0"/>
                </a:moveTo>
                <a:lnTo>
                  <a:pt x="866388" y="0"/>
                </a:lnTo>
                <a:lnTo>
                  <a:pt x="866388" y="1100492"/>
                </a:lnTo>
                <a:lnTo>
                  <a:pt x="0" y="1100492"/>
                </a:lnTo>
                <a:lnTo>
                  <a:pt x="0" y="0"/>
                </a:lnTo>
                <a:close/>
              </a:path>
            </a:pathLst>
          </a:custGeom>
          <a:blipFill rotWithShape="1">
            <a:blip r:embed="rId5">
              <a:alphaModFix/>
            </a:blip>
            <a:stretch>
              <a:fillRect b="0" l="0" r="0" t="0"/>
            </a:stretch>
          </a:blipFill>
          <a:ln>
            <a:noFill/>
          </a:ln>
        </p:spPr>
      </p:sp>
      <p:grpSp>
        <p:nvGrpSpPr>
          <p:cNvPr id="177" name="Google Shape;177;p9"/>
          <p:cNvGrpSpPr/>
          <p:nvPr/>
        </p:nvGrpSpPr>
        <p:grpSpPr>
          <a:xfrm>
            <a:off x="0" y="8908037"/>
            <a:ext cx="18288000" cy="1378963"/>
            <a:chOff x="0" y="-38100"/>
            <a:chExt cx="4816593" cy="363184"/>
          </a:xfrm>
        </p:grpSpPr>
        <p:sp>
          <p:nvSpPr>
            <p:cNvPr id="178" name="Google Shape;178;p9"/>
            <p:cNvSpPr/>
            <p:nvPr/>
          </p:nvSpPr>
          <p:spPr>
            <a:xfrm>
              <a:off x="0" y="0"/>
              <a:ext cx="4816592" cy="325084"/>
            </a:xfrm>
            <a:custGeom>
              <a:rect b="b" l="l" r="r" t="t"/>
              <a:pathLst>
                <a:path extrusionOk="0" h="325084" w="4816592">
                  <a:moveTo>
                    <a:pt x="0" y="0"/>
                  </a:moveTo>
                  <a:lnTo>
                    <a:pt x="4816592" y="0"/>
                  </a:lnTo>
                  <a:lnTo>
                    <a:pt x="4816592" y="325084"/>
                  </a:lnTo>
                  <a:lnTo>
                    <a:pt x="0" y="325084"/>
                  </a:lnTo>
                  <a:close/>
                </a:path>
              </a:pathLst>
            </a:custGeom>
            <a:solidFill>
              <a:srgbClr val="CCCCCC"/>
            </a:solidFill>
            <a:ln cap="sq" cmpd="sng" w="95250">
              <a:solidFill>
                <a:srgbClr val="CCCCCC"/>
              </a:solidFill>
              <a:prstDash val="solid"/>
              <a:miter lim="8000"/>
              <a:headEnd len="sm" w="sm" type="none"/>
              <a:tailEnd len="sm" w="sm" type="none"/>
            </a:ln>
          </p:spPr>
        </p:sp>
        <p:sp>
          <p:nvSpPr>
            <p:cNvPr id="179" name="Google Shape;179;p9"/>
            <p:cNvSpPr txBox="1"/>
            <p:nvPr/>
          </p:nvSpPr>
          <p:spPr>
            <a:xfrm>
              <a:off x="0" y="-38100"/>
              <a:ext cx="4816593" cy="363184"/>
            </a:xfrm>
            <a:prstGeom prst="rect">
              <a:avLst/>
            </a:prstGeom>
            <a:noFill/>
            <a:ln>
              <a:noFill/>
            </a:ln>
          </p:spPr>
          <p:txBody>
            <a:bodyPr anchorCtr="0" anchor="ctr" bIns="254000" lIns="254000" spcFirstLastPara="1" rIns="254000" wrap="square" tIns="2540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80" name="Google Shape;180;p9"/>
          <p:cNvGrpSpPr/>
          <p:nvPr/>
        </p:nvGrpSpPr>
        <p:grpSpPr>
          <a:xfrm>
            <a:off x="237414" y="9267586"/>
            <a:ext cx="804526" cy="804526"/>
            <a:chOff x="0" y="0"/>
            <a:chExt cx="1072702" cy="1072702"/>
          </a:xfrm>
        </p:grpSpPr>
        <p:sp>
          <p:nvSpPr>
            <p:cNvPr id="181" name="Google Shape;181;p9"/>
            <p:cNvSpPr/>
            <p:nvPr/>
          </p:nvSpPr>
          <p:spPr>
            <a:xfrm>
              <a:off x="0" y="0"/>
              <a:ext cx="1072702" cy="1072702"/>
            </a:xfrm>
            <a:custGeom>
              <a:rect b="b" l="l" r="r" t="t"/>
              <a:pathLst>
                <a:path extrusionOk="0" h="1072702" w="1072702">
                  <a:moveTo>
                    <a:pt x="0" y="0"/>
                  </a:moveTo>
                  <a:lnTo>
                    <a:pt x="1072702" y="0"/>
                  </a:lnTo>
                  <a:lnTo>
                    <a:pt x="1072702" y="1072702"/>
                  </a:lnTo>
                  <a:lnTo>
                    <a:pt x="0" y="1072702"/>
                  </a:lnTo>
                  <a:lnTo>
                    <a:pt x="0" y="0"/>
                  </a:lnTo>
                  <a:close/>
                </a:path>
              </a:pathLst>
            </a:custGeom>
            <a:blipFill rotWithShape="1">
              <a:blip r:embed="rId6">
                <a:alphaModFix/>
              </a:blip>
              <a:stretch>
                <a:fillRect b="0" l="0" r="0" t="0"/>
              </a:stretch>
            </a:blipFill>
            <a:ln>
              <a:noFill/>
            </a:ln>
          </p:spPr>
        </p:sp>
        <p:sp>
          <p:nvSpPr>
            <p:cNvPr id="182" name="Google Shape;182;p9"/>
            <p:cNvSpPr/>
            <p:nvPr/>
          </p:nvSpPr>
          <p:spPr>
            <a:xfrm>
              <a:off x="158445" y="150016"/>
              <a:ext cx="755811" cy="772669"/>
            </a:xfrm>
            <a:custGeom>
              <a:rect b="b" l="l" r="r" t="t"/>
              <a:pathLst>
                <a:path extrusionOk="0" h="772669" w="755811">
                  <a:moveTo>
                    <a:pt x="0" y="0"/>
                  </a:moveTo>
                  <a:lnTo>
                    <a:pt x="755811" y="0"/>
                  </a:lnTo>
                  <a:lnTo>
                    <a:pt x="755811" y="772670"/>
                  </a:lnTo>
                  <a:lnTo>
                    <a:pt x="0" y="772670"/>
                  </a:lnTo>
                  <a:lnTo>
                    <a:pt x="0" y="0"/>
                  </a:lnTo>
                  <a:close/>
                </a:path>
              </a:pathLst>
            </a:custGeom>
            <a:blipFill rotWithShape="1">
              <a:blip r:embed="rId7">
                <a:alphaModFix/>
              </a:blip>
              <a:stretch>
                <a:fillRect b="0" l="0" r="0" t="0"/>
              </a:stretch>
            </a:blipFill>
            <a:ln>
              <a:noFill/>
            </a:ln>
          </p:spPr>
        </p:sp>
      </p:grpSp>
      <p:sp>
        <p:nvSpPr>
          <p:cNvPr id="183" name="Google Shape;183;p9"/>
          <p:cNvSpPr/>
          <p:nvPr/>
        </p:nvSpPr>
        <p:spPr>
          <a:xfrm>
            <a:off x="1423082" y="9291263"/>
            <a:ext cx="807064" cy="757173"/>
          </a:xfrm>
          <a:custGeom>
            <a:rect b="b" l="l" r="r" t="t"/>
            <a:pathLst>
              <a:path extrusionOk="0" h="757173" w="807064">
                <a:moveTo>
                  <a:pt x="0" y="0"/>
                </a:moveTo>
                <a:lnTo>
                  <a:pt x="807064" y="0"/>
                </a:lnTo>
                <a:lnTo>
                  <a:pt x="807064" y="757173"/>
                </a:lnTo>
                <a:lnTo>
                  <a:pt x="0" y="757173"/>
                </a:lnTo>
                <a:lnTo>
                  <a:pt x="0" y="0"/>
                </a:lnTo>
                <a:close/>
              </a:path>
            </a:pathLst>
          </a:custGeom>
          <a:blipFill rotWithShape="1">
            <a:blip r:embed="rId8">
              <a:alphaModFix/>
            </a:blip>
            <a:stretch>
              <a:fillRect b="0" l="0" r="0" t="0"/>
            </a:stretch>
          </a:blipFill>
          <a:ln>
            <a:noFill/>
          </a:ln>
        </p:spPr>
      </p:sp>
      <p:sp>
        <p:nvSpPr>
          <p:cNvPr id="184" name="Google Shape;184;p9"/>
          <p:cNvSpPr/>
          <p:nvPr/>
        </p:nvSpPr>
        <p:spPr>
          <a:xfrm>
            <a:off x="2395752" y="9327294"/>
            <a:ext cx="662689" cy="685111"/>
          </a:xfrm>
          <a:custGeom>
            <a:rect b="b" l="l" r="r" t="t"/>
            <a:pathLst>
              <a:path extrusionOk="0" h="685111" w="662689">
                <a:moveTo>
                  <a:pt x="0" y="0"/>
                </a:moveTo>
                <a:lnTo>
                  <a:pt x="662688" y="0"/>
                </a:lnTo>
                <a:lnTo>
                  <a:pt x="662688" y="685110"/>
                </a:lnTo>
                <a:lnTo>
                  <a:pt x="0" y="685110"/>
                </a:lnTo>
                <a:lnTo>
                  <a:pt x="0" y="0"/>
                </a:lnTo>
                <a:close/>
              </a:path>
            </a:pathLst>
          </a:custGeom>
          <a:blipFill rotWithShape="1">
            <a:blip r:embed="rId9">
              <a:alphaModFix/>
            </a:blip>
            <a:stretch>
              <a:fillRect b="0" l="0" r="0" t="0"/>
            </a:stretch>
          </a:blipFill>
          <a:ln>
            <a:noFill/>
          </a:ln>
        </p:spPr>
      </p:sp>
      <p:sp>
        <p:nvSpPr>
          <p:cNvPr id="185" name="Google Shape;185;p9"/>
          <p:cNvSpPr/>
          <p:nvPr/>
        </p:nvSpPr>
        <p:spPr>
          <a:xfrm>
            <a:off x="4062279" y="9335724"/>
            <a:ext cx="668249" cy="668249"/>
          </a:xfrm>
          <a:custGeom>
            <a:rect b="b" l="l" r="r" t="t"/>
            <a:pathLst>
              <a:path extrusionOk="0" h="668249" w="668249">
                <a:moveTo>
                  <a:pt x="0" y="0"/>
                </a:moveTo>
                <a:lnTo>
                  <a:pt x="668250" y="0"/>
                </a:lnTo>
                <a:lnTo>
                  <a:pt x="668250" y="668250"/>
                </a:lnTo>
                <a:lnTo>
                  <a:pt x="0" y="668250"/>
                </a:lnTo>
                <a:lnTo>
                  <a:pt x="0" y="0"/>
                </a:lnTo>
                <a:close/>
              </a:path>
            </a:pathLst>
          </a:custGeom>
          <a:blipFill rotWithShape="1">
            <a:blip r:embed="rId10">
              <a:alphaModFix/>
            </a:blip>
            <a:stretch>
              <a:fillRect b="0" l="0" r="0" t="0"/>
            </a:stretch>
          </a:blipFill>
          <a:ln>
            <a:noFill/>
          </a:ln>
        </p:spPr>
      </p:sp>
      <p:sp>
        <p:nvSpPr>
          <p:cNvPr id="186" name="Google Shape;186;p9"/>
          <p:cNvSpPr/>
          <p:nvPr/>
        </p:nvSpPr>
        <p:spPr>
          <a:xfrm>
            <a:off x="3224046" y="9309278"/>
            <a:ext cx="672629" cy="721142"/>
          </a:xfrm>
          <a:custGeom>
            <a:rect b="b" l="l" r="r" t="t"/>
            <a:pathLst>
              <a:path extrusionOk="0" h="721142" w="672629">
                <a:moveTo>
                  <a:pt x="0" y="0"/>
                </a:moveTo>
                <a:lnTo>
                  <a:pt x="672628" y="0"/>
                </a:lnTo>
                <a:lnTo>
                  <a:pt x="672628" y="721142"/>
                </a:lnTo>
                <a:lnTo>
                  <a:pt x="0" y="721142"/>
                </a:lnTo>
                <a:lnTo>
                  <a:pt x="0" y="0"/>
                </a:lnTo>
                <a:close/>
              </a:path>
            </a:pathLst>
          </a:custGeom>
          <a:blipFill rotWithShape="1">
            <a:blip r:embed="rId11">
              <a:alphaModFix/>
            </a:blip>
            <a:stretch>
              <a:fillRect b="0" l="0" r="0" t="0"/>
            </a:stretch>
          </a:blipFill>
          <a:ln>
            <a:noFill/>
          </a:ln>
        </p:spPr>
      </p:sp>
      <p:sp>
        <p:nvSpPr>
          <p:cNvPr id="187" name="Google Shape;187;p9"/>
          <p:cNvSpPr/>
          <p:nvPr/>
        </p:nvSpPr>
        <p:spPr>
          <a:xfrm>
            <a:off x="4877084" y="9291263"/>
            <a:ext cx="905315" cy="757173"/>
          </a:xfrm>
          <a:custGeom>
            <a:rect b="b" l="l" r="r" t="t"/>
            <a:pathLst>
              <a:path extrusionOk="0" h="757173" w="905315">
                <a:moveTo>
                  <a:pt x="0" y="0"/>
                </a:moveTo>
                <a:lnTo>
                  <a:pt x="905315" y="0"/>
                </a:lnTo>
                <a:lnTo>
                  <a:pt x="905315" y="757173"/>
                </a:lnTo>
                <a:lnTo>
                  <a:pt x="0" y="757173"/>
                </a:lnTo>
                <a:lnTo>
                  <a:pt x="0" y="0"/>
                </a:lnTo>
                <a:close/>
              </a:path>
            </a:pathLst>
          </a:custGeom>
          <a:blipFill rotWithShape="1">
            <a:blip r:embed="rId12">
              <a:alphaModFix/>
            </a:blip>
            <a:stretch>
              <a:fillRect b="0" l="0" r="0" t="0"/>
            </a:stretch>
          </a:blipFill>
          <a:ln>
            <a:noFill/>
          </a:ln>
        </p:spPr>
      </p:sp>
      <p:grpSp>
        <p:nvGrpSpPr>
          <p:cNvPr id="188" name="Google Shape;188;p9"/>
          <p:cNvGrpSpPr/>
          <p:nvPr/>
        </p:nvGrpSpPr>
        <p:grpSpPr>
          <a:xfrm>
            <a:off x="15109868" y="9044002"/>
            <a:ext cx="2801811" cy="965191"/>
            <a:chOff x="0" y="-66675"/>
            <a:chExt cx="737925" cy="254207"/>
          </a:xfrm>
        </p:grpSpPr>
        <p:sp>
          <p:nvSpPr>
            <p:cNvPr id="189" name="Google Shape;189;p9"/>
            <p:cNvSpPr/>
            <p:nvPr/>
          </p:nvSpPr>
          <p:spPr>
            <a:xfrm>
              <a:off x="0" y="0"/>
              <a:ext cx="737925" cy="187532"/>
            </a:xfrm>
            <a:custGeom>
              <a:rect b="b" l="l" r="r" t="t"/>
              <a:pathLst>
                <a:path extrusionOk="0" h="187532" w="737925">
                  <a:moveTo>
                    <a:pt x="0" y="0"/>
                  </a:moveTo>
                  <a:lnTo>
                    <a:pt x="737925" y="0"/>
                  </a:lnTo>
                  <a:lnTo>
                    <a:pt x="737925" y="187532"/>
                  </a:lnTo>
                  <a:lnTo>
                    <a:pt x="0" y="187532"/>
                  </a:lnTo>
                  <a:close/>
                </a:path>
              </a:pathLst>
            </a:custGeom>
            <a:solidFill>
              <a:srgbClr val="CCCCCC"/>
            </a:solidFill>
            <a:ln cap="sq" cmpd="sng" w="28575">
              <a:solidFill>
                <a:srgbClr val="000000"/>
              </a:solidFill>
              <a:prstDash val="solid"/>
              <a:miter lim="8000"/>
              <a:headEnd len="sm" w="sm" type="none"/>
              <a:tailEnd len="sm" w="sm" type="none"/>
            </a:ln>
          </p:spPr>
        </p:sp>
        <p:sp>
          <p:nvSpPr>
            <p:cNvPr id="190" name="Google Shape;190;p9"/>
            <p:cNvSpPr txBox="1"/>
            <p:nvPr/>
          </p:nvSpPr>
          <p:spPr>
            <a:xfrm>
              <a:off x="0" y="-66675"/>
              <a:ext cx="737925" cy="25420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0" i="0" lang="en-US" sz="1600" u="sng" cap="none" strike="noStrike">
                  <a:solidFill>
                    <a:srgbClr val="000000"/>
                  </a:solidFill>
                  <a:latin typeface="Arial"/>
                  <a:ea typeface="Arial"/>
                  <a:cs typeface="Arial"/>
                  <a:sym typeface="Arial"/>
                </a:rPr>
                <a:t>Back to Agenda Page</a:t>
              </a:r>
              <a:endParaRPr/>
            </a:p>
          </p:txBody>
        </p:sp>
      </p:grpSp>
      <p:sp>
        <p:nvSpPr>
          <p:cNvPr id="191" name="Google Shape;191;p9"/>
          <p:cNvSpPr txBox="1"/>
          <p:nvPr/>
        </p:nvSpPr>
        <p:spPr>
          <a:xfrm>
            <a:off x="237425" y="2495400"/>
            <a:ext cx="6674100" cy="6548700"/>
          </a:xfrm>
          <a:prstGeom prst="rect">
            <a:avLst/>
          </a:prstGeom>
          <a:noFill/>
          <a:ln>
            <a:noFill/>
          </a:ln>
        </p:spPr>
        <p:txBody>
          <a:bodyPr anchorCtr="0" anchor="t" bIns="91425" lIns="91425" spcFirstLastPara="1" rIns="91425" wrap="square" tIns="91425">
            <a:noAutofit/>
          </a:bodyPr>
          <a:lstStyle/>
          <a:p>
            <a:pPr indent="-450850" lvl="0" marL="457200" rtl="0" algn="l">
              <a:spcBef>
                <a:spcPts val="0"/>
              </a:spcBef>
              <a:spcAft>
                <a:spcPts val="0"/>
              </a:spcAft>
              <a:buClr>
                <a:schemeClr val="lt1"/>
              </a:buClr>
              <a:buSzPts val="3500"/>
              <a:buFont typeface="Calibri"/>
              <a:buChar char="●"/>
            </a:pPr>
            <a:r>
              <a:rPr b="1" lang="en-US" sz="3500">
                <a:solidFill>
                  <a:schemeClr val="lt1"/>
                </a:solidFill>
                <a:latin typeface="Calibri"/>
                <a:ea typeface="Calibri"/>
                <a:cs typeface="Calibri"/>
                <a:sym typeface="Calibri"/>
              </a:rPr>
              <a:t>What is a CWE?</a:t>
            </a:r>
            <a:endParaRPr b="1" sz="3500">
              <a:solidFill>
                <a:schemeClr val="lt1"/>
              </a:solidFill>
              <a:latin typeface="Calibri"/>
              <a:ea typeface="Calibri"/>
              <a:cs typeface="Calibri"/>
              <a:sym typeface="Calibri"/>
            </a:endParaRPr>
          </a:p>
          <a:p>
            <a:pPr indent="-450850" lvl="1" marL="914400" rtl="0" algn="l">
              <a:spcBef>
                <a:spcPts val="0"/>
              </a:spcBef>
              <a:spcAft>
                <a:spcPts val="0"/>
              </a:spcAft>
              <a:buClr>
                <a:schemeClr val="lt1"/>
              </a:buClr>
              <a:buSzPts val="3500"/>
              <a:buFont typeface="Calibri"/>
              <a:buChar char="○"/>
            </a:pPr>
            <a:r>
              <a:rPr lang="en-US" sz="3500">
                <a:solidFill>
                  <a:schemeClr val="lt1"/>
                </a:solidFill>
                <a:latin typeface="Calibri"/>
                <a:ea typeface="Calibri"/>
                <a:cs typeface="Calibri"/>
                <a:sym typeface="Calibri"/>
              </a:rPr>
              <a:t>Weakness that is easy to find and exploit</a:t>
            </a:r>
            <a:endParaRPr sz="3500">
              <a:solidFill>
                <a:schemeClr val="lt1"/>
              </a:solidFill>
              <a:latin typeface="Calibri"/>
              <a:ea typeface="Calibri"/>
              <a:cs typeface="Calibri"/>
              <a:sym typeface="Calibri"/>
            </a:endParaRPr>
          </a:p>
          <a:p>
            <a:pPr indent="-450850" lvl="1" marL="914400" rtl="0" algn="l">
              <a:spcBef>
                <a:spcPts val="0"/>
              </a:spcBef>
              <a:spcAft>
                <a:spcPts val="0"/>
              </a:spcAft>
              <a:buClr>
                <a:schemeClr val="lt1"/>
              </a:buClr>
              <a:buSzPts val="3500"/>
              <a:buFont typeface="Calibri"/>
              <a:buChar char="○"/>
            </a:pPr>
            <a:r>
              <a:rPr lang="en-US" sz="3500">
                <a:solidFill>
                  <a:schemeClr val="lt1"/>
                </a:solidFill>
                <a:latin typeface="Calibri"/>
                <a:ea typeface="Calibri"/>
                <a:cs typeface="Calibri"/>
                <a:sym typeface="Calibri"/>
              </a:rPr>
              <a:t>CWE list is a community developed list of software and hardware weaknesses that can become vulnerabilities</a:t>
            </a:r>
            <a:endParaRPr sz="3500">
              <a:solidFill>
                <a:schemeClr val="lt1"/>
              </a:solidFill>
              <a:latin typeface="Calibri"/>
              <a:ea typeface="Calibri"/>
              <a:cs typeface="Calibri"/>
              <a:sym typeface="Calibri"/>
            </a:endParaRPr>
          </a:p>
          <a:p>
            <a:pPr indent="-450850" lvl="0" marL="457200" rtl="0" algn="l">
              <a:spcBef>
                <a:spcPts val="0"/>
              </a:spcBef>
              <a:spcAft>
                <a:spcPts val="0"/>
              </a:spcAft>
              <a:buClr>
                <a:schemeClr val="lt1"/>
              </a:buClr>
              <a:buSzPts val="3500"/>
              <a:buFont typeface="Calibri"/>
              <a:buChar char="●"/>
            </a:pPr>
            <a:r>
              <a:rPr b="1" lang="en-US" sz="3500">
                <a:solidFill>
                  <a:schemeClr val="lt1"/>
                </a:solidFill>
                <a:latin typeface="Calibri"/>
                <a:ea typeface="Calibri"/>
                <a:cs typeface="Calibri"/>
                <a:sym typeface="Calibri"/>
              </a:rPr>
              <a:t>Who is Mitre?</a:t>
            </a:r>
            <a:endParaRPr b="1" sz="3500">
              <a:solidFill>
                <a:schemeClr val="lt1"/>
              </a:solidFill>
              <a:latin typeface="Calibri"/>
              <a:ea typeface="Calibri"/>
              <a:cs typeface="Calibri"/>
              <a:sym typeface="Calibri"/>
            </a:endParaRPr>
          </a:p>
          <a:p>
            <a:pPr indent="-450850" lvl="1" marL="914400" rtl="0" algn="l">
              <a:spcBef>
                <a:spcPts val="0"/>
              </a:spcBef>
              <a:spcAft>
                <a:spcPts val="0"/>
              </a:spcAft>
              <a:buClr>
                <a:schemeClr val="lt1"/>
              </a:buClr>
              <a:buSzPts val="3500"/>
              <a:buFont typeface="Calibri"/>
              <a:buChar char="○"/>
            </a:pPr>
            <a:r>
              <a:rPr lang="en-US" sz="3500">
                <a:solidFill>
                  <a:schemeClr val="lt1"/>
                </a:solidFill>
                <a:latin typeface="Calibri"/>
                <a:ea typeface="Calibri"/>
                <a:cs typeface="Calibri"/>
                <a:sym typeface="Calibri"/>
              </a:rPr>
              <a:t>Federally funded research and development center focused on cybersecurity</a:t>
            </a:r>
            <a:endParaRPr sz="3500">
              <a:solidFill>
                <a:schemeClr val="lt1"/>
              </a:solidFill>
              <a:latin typeface="Calibri"/>
              <a:ea typeface="Calibri"/>
              <a:cs typeface="Calibri"/>
              <a:sym typeface="Calibri"/>
            </a:endParaRPr>
          </a:p>
        </p:txBody>
      </p:sp>
      <p:pic>
        <p:nvPicPr>
          <p:cNvPr id="192" name="Google Shape;192;p9"/>
          <p:cNvPicPr preferRelativeResize="0"/>
          <p:nvPr/>
        </p:nvPicPr>
        <p:blipFill>
          <a:blip r:embed="rId13">
            <a:alphaModFix/>
          </a:blip>
          <a:stretch>
            <a:fillRect/>
          </a:stretch>
        </p:blipFill>
        <p:spPr>
          <a:xfrm>
            <a:off x="7159920" y="3294675"/>
            <a:ext cx="10886303" cy="434281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7A7B"/>
        </a:solidFill>
      </p:bgPr>
    </p:bg>
    <p:spTree>
      <p:nvGrpSpPr>
        <p:cNvPr id="196" name="Shape 196"/>
        <p:cNvGrpSpPr/>
        <p:nvPr/>
      </p:nvGrpSpPr>
      <p:grpSpPr>
        <a:xfrm>
          <a:off x="0" y="0"/>
          <a:ext cx="0" cy="0"/>
          <a:chOff x="0" y="0"/>
          <a:chExt cx="0" cy="0"/>
        </a:xfrm>
      </p:grpSpPr>
      <p:grpSp>
        <p:nvGrpSpPr>
          <p:cNvPr id="197" name="Google Shape;197;g2dc8048611e_0_0"/>
          <p:cNvGrpSpPr/>
          <p:nvPr/>
        </p:nvGrpSpPr>
        <p:grpSpPr>
          <a:xfrm>
            <a:off x="509722" y="371397"/>
            <a:ext cx="10463628" cy="2124003"/>
            <a:chOff x="-11088067" y="-3249258"/>
            <a:chExt cx="13951504" cy="2832004"/>
          </a:xfrm>
        </p:grpSpPr>
        <p:sp>
          <p:nvSpPr>
            <p:cNvPr id="198" name="Google Shape;198;g2dc8048611e_0_0"/>
            <p:cNvSpPr txBox="1"/>
            <p:nvPr/>
          </p:nvSpPr>
          <p:spPr>
            <a:xfrm>
              <a:off x="-11088067" y="-3249258"/>
              <a:ext cx="9252000" cy="1846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US" sz="8999">
                  <a:solidFill>
                    <a:srgbClr val="FFFFFF"/>
                  </a:solidFill>
                  <a:latin typeface="Courier New"/>
                  <a:ea typeface="Courier New"/>
                  <a:cs typeface="Courier New"/>
                  <a:sym typeface="Courier New"/>
                </a:rPr>
                <a:t>Top 4 2023</a:t>
              </a:r>
              <a:endParaRPr b="1">
                <a:latin typeface="Courier New"/>
                <a:ea typeface="Courier New"/>
                <a:cs typeface="Courier New"/>
                <a:sym typeface="Courier New"/>
              </a:endParaRPr>
            </a:p>
          </p:txBody>
        </p:sp>
        <p:sp>
          <p:nvSpPr>
            <p:cNvPr id="199" name="Google Shape;199;g2dc8048611e_0_0"/>
            <p:cNvSpPr txBox="1"/>
            <p:nvPr/>
          </p:nvSpPr>
          <p:spPr>
            <a:xfrm>
              <a:off x="-11088063" y="-1402455"/>
              <a:ext cx="13951500" cy="985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lang="en-US" sz="4800">
                  <a:solidFill>
                    <a:srgbClr val="FFFFFF"/>
                  </a:solidFill>
                  <a:latin typeface="Courier New"/>
                  <a:ea typeface="Courier New"/>
                  <a:cs typeface="Courier New"/>
                  <a:sym typeface="Courier New"/>
                </a:rPr>
                <a:t>Common Weakness Enumeration</a:t>
              </a:r>
              <a:endParaRPr sz="3200">
                <a:latin typeface="Courier New"/>
                <a:ea typeface="Courier New"/>
                <a:cs typeface="Courier New"/>
                <a:sym typeface="Courier New"/>
              </a:endParaRPr>
            </a:p>
          </p:txBody>
        </p:sp>
      </p:grpSp>
      <p:sp>
        <p:nvSpPr>
          <p:cNvPr id="200" name="Google Shape;200;g2dc8048611e_0_0"/>
          <p:cNvSpPr/>
          <p:nvPr/>
        </p:nvSpPr>
        <p:spPr>
          <a:xfrm>
            <a:off x="16908410" y="3294667"/>
            <a:ext cx="704718" cy="952322"/>
          </a:xfrm>
          <a:custGeom>
            <a:rect b="b" l="l" r="r" t="t"/>
            <a:pathLst>
              <a:path extrusionOk="0" h="952322" w="704718">
                <a:moveTo>
                  <a:pt x="0" y="0"/>
                </a:moveTo>
                <a:lnTo>
                  <a:pt x="704718" y="0"/>
                </a:lnTo>
                <a:lnTo>
                  <a:pt x="704718" y="952321"/>
                </a:lnTo>
                <a:lnTo>
                  <a:pt x="0" y="952321"/>
                </a:lnTo>
                <a:lnTo>
                  <a:pt x="0" y="0"/>
                </a:lnTo>
                <a:close/>
              </a:path>
            </a:pathLst>
          </a:custGeom>
          <a:blipFill rotWithShape="1">
            <a:blip r:embed="rId3">
              <a:alphaModFix/>
            </a:blip>
            <a:stretch>
              <a:fillRect b="0" l="0" r="0" t="0"/>
            </a:stretch>
          </a:blipFill>
          <a:ln>
            <a:noFill/>
          </a:ln>
        </p:spPr>
      </p:sp>
      <p:sp>
        <p:nvSpPr>
          <p:cNvPr id="201" name="Google Shape;201;g2dc8048611e_0_0"/>
          <p:cNvSpPr/>
          <p:nvPr/>
        </p:nvSpPr>
        <p:spPr>
          <a:xfrm>
            <a:off x="16798415" y="2100520"/>
            <a:ext cx="924708" cy="707822"/>
          </a:xfrm>
          <a:custGeom>
            <a:rect b="b" l="l" r="r" t="t"/>
            <a:pathLst>
              <a:path extrusionOk="0" h="707822" w="924708">
                <a:moveTo>
                  <a:pt x="0" y="0"/>
                </a:moveTo>
                <a:lnTo>
                  <a:pt x="924708" y="0"/>
                </a:lnTo>
                <a:lnTo>
                  <a:pt x="924708" y="707821"/>
                </a:lnTo>
                <a:lnTo>
                  <a:pt x="0" y="707821"/>
                </a:lnTo>
                <a:lnTo>
                  <a:pt x="0" y="0"/>
                </a:lnTo>
                <a:close/>
              </a:path>
            </a:pathLst>
          </a:custGeom>
          <a:blipFill rotWithShape="1">
            <a:blip r:embed="rId4">
              <a:alphaModFix/>
            </a:blip>
            <a:stretch>
              <a:fillRect b="0" l="0" r="0" t="0"/>
            </a:stretch>
          </a:blipFill>
          <a:ln>
            <a:noFill/>
          </a:ln>
        </p:spPr>
      </p:sp>
      <p:sp>
        <p:nvSpPr>
          <p:cNvPr id="202" name="Google Shape;202;g2dc8048611e_0_0"/>
          <p:cNvSpPr/>
          <p:nvPr/>
        </p:nvSpPr>
        <p:spPr>
          <a:xfrm>
            <a:off x="16795477" y="513702"/>
            <a:ext cx="866388" cy="1100492"/>
          </a:xfrm>
          <a:custGeom>
            <a:rect b="b" l="l" r="r" t="t"/>
            <a:pathLst>
              <a:path extrusionOk="0" h="1100492" w="866388">
                <a:moveTo>
                  <a:pt x="0" y="0"/>
                </a:moveTo>
                <a:lnTo>
                  <a:pt x="866388" y="0"/>
                </a:lnTo>
                <a:lnTo>
                  <a:pt x="866388" y="1100492"/>
                </a:lnTo>
                <a:lnTo>
                  <a:pt x="0" y="1100492"/>
                </a:lnTo>
                <a:lnTo>
                  <a:pt x="0" y="0"/>
                </a:lnTo>
                <a:close/>
              </a:path>
            </a:pathLst>
          </a:custGeom>
          <a:blipFill rotWithShape="1">
            <a:blip r:embed="rId5">
              <a:alphaModFix/>
            </a:blip>
            <a:stretch>
              <a:fillRect b="0" l="0" r="0" t="0"/>
            </a:stretch>
          </a:blipFill>
          <a:ln>
            <a:noFill/>
          </a:ln>
        </p:spPr>
      </p:sp>
      <p:grpSp>
        <p:nvGrpSpPr>
          <p:cNvPr id="203" name="Google Shape;203;g2dc8048611e_0_0"/>
          <p:cNvGrpSpPr/>
          <p:nvPr/>
        </p:nvGrpSpPr>
        <p:grpSpPr>
          <a:xfrm>
            <a:off x="0" y="8908036"/>
            <a:ext cx="18288118" cy="1379414"/>
            <a:chOff x="0" y="-38100"/>
            <a:chExt cx="4816592" cy="363300"/>
          </a:xfrm>
        </p:grpSpPr>
        <p:sp>
          <p:nvSpPr>
            <p:cNvPr id="204" name="Google Shape;204;g2dc8048611e_0_0"/>
            <p:cNvSpPr/>
            <p:nvPr/>
          </p:nvSpPr>
          <p:spPr>
            <a:xfrm>
              <a:off x="0" y="0"/>
              <a:ext cx="4816592" cy="325084"/>
            </a:xfrm>
            <a:custGeom>
              <a:rect b="b" l="l" r="r" t="t"/>
              <a:pathLst>
                <a:path extrusionOk="0" h="325084" w="4816592">
                  <a:moveTo>
                    <a:pt x="0" y="0"/>
                  </a:moveTo>
                  <a:lnTo>
                    <a:pt x="4816592" y="0"/>
                  </a:lnTo>
                  <a:lnTo>
                    <a:pt x="4816592" y="325084"/>
                  </a:lnTo>
                  <a:lnTo>
                    <a:pt x="0" y="325084"/>
                  </a:lnTo>
                  <a:close/>
                </a:path>
              </a:pathLst>
            </a:custGeom>
            <a:solidFill>
              <a:srgbClr val="CCCCCC"/>
            </a:solidFill>
            <a:ln cap="sq" cmpd="sng" w="95250">
              <a:solidFill>
                <a:srgbClr val="CCCCCC"/>
              </a:solidFill>
              <a:prstDash val="solid"/>
              <a:miter lim="8000"/>
              <a:headEnd len="sm" w="sm" type="none"/>
              <a:tailEnd len="sm" w="sm" type="none"/>
            </a:ln>
          </p:spPr>
        </p:sp>
        <p:sp>
          <p:nvSpPr>
            <p:cNvPr id="205" name="Google Shape;205;g2dc8048611e_0_0"/>
            <p:cNvSpPr txBox="1"/>
            <p:nvPr/>
          </p:nvSpPr>
          <p:spPr>
            <a:xfrm>
              <a:off x="0" y="-38100"/>
              <a:ext cx="4816500" cy="363300"/>
            </a:xfrm>
            <a:prstGeom prst="rect">
              <a:avLst/>
            </a:prstGeom>
            <a:noFill/>
            <a:ln>
              <a:noFill/>
            </a:ln>
          </p:spPr>
          <p:txBody>
            <a:bodyPr anchorCtr="0" anchor="ctr" bIns="254000" lIns="254000" spcFirstLastPara="1" rIns="254000" wrap="square" tIns="2540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6" name="Google Shape;206;g2dc8048611e_0_0"/>
          <p:cNvGrpSpPr/>
          <p:nvPr/>
        </p:nvGrpSpPr>
        <p:grpSpPr>
          <a:xfrm>
            <a:off x="237414" y="9267586"/>
            <a:ext cx="804527" cy="804526"/>
            <a:chOff x="0" y="0"/>
            <a:chExt cx="1072702" cy="1072702"/>
          </a:xfrm>
        </p:grpSpPr>
        <p:sp>
          <p:nvSpPr>
            <p:cNvPr id="207" name="Google Shape;207;g2dc8048611e_0_0"/>
            <p:cNvSpPr/>
            <p:nvPr/>
          </p:nvSpPr>
          <p:spPr>
            <a:xfrm>
              <a:off x="0" y="0"/>
              <a:ext cx="1072702" cy="1072702"/>
            </a:xfrm>
            <a:custGeom>
              <a:rect b="b" l="l" r="r" t="t"/>
              <a:pathLst>
                <a:path extrusionOk="0" h="1072702" w="1072702">
                  <a:moveTo>
                    <a:pt x="0" y="0"/>
                  </a:moveTo>
                  <a:lnTo>
                    <a:pt x="1072702" y="0"/>
                  </a:lnTo>
                  <a:lnTo>
                    <a:pt x="1072702" y="1072702"/>
                  </a:lnTo>
                  <a:lnTo>
                    <a:pt x="0" y="1072702"/>
                  </a:lnTo>
                  <a:lnTo>
                    <a:pt x="0" y="0"/>
                  </a:lnTo>
                  <a:close/>
                </a:path>
              </a:pathLst>
            </a:custGeom>
            <a:blipFill rotWithShape="1">
              <a:blip r:embed="rId6">
                <a:alphaModFix/>
              </a:blip>
              <a:stretch>
                <a:fillRect b="0" l="0" r="0" t="0"/>
              </a:stretch>
            </a:blipFill>
            <a:ln>
              <a:noFill/>
            </a:ln>
          </p:spPr>
        </p:sp>
        <p:sp>
          <p:nvSpPr>
            <p:cNvPr id="208" name="Google Shape;208;g2dc8048611e_0_0"/>
            <p:cNvSpPr/>
            <p:nvPr/>
          </p:nvSpPr>
          <p:spPr>
            <a:xfrm>
              <a:off x="158445" y="150016"/>
              <a:ext cx="755811" cy="772669"/>
            </a:xfrm>
            <a:custGeom>
              <a:rect b="b" l="l" r="r" t="t"/>
              <a:pathLst>
                <a:path extrusionOk="0" h="772669" w="755811">
                  <a:moveTo>
                    <a:pt x="0" y="0"/>
                  </a:moveTo>
                  <a:lnTo>
                    <a:pt x="755811" y="0"/>
                  </a:lnTo>
                  <a:lnTo>
                    <a:pt x="755811" y="772670"/>
                  </a:lnTo>
                  <a:lnTo>
                    <a:pt x="0" y="772670"/>
                  </a:lnTo>
                  <a:lnTo>
                    <a:pt x="0" y="0"/>
                  </a:lnTo>
                  <a:close/>
                </a:path>
              </a:pathLst>
            </a:custGeom>
            <a:blipFill rotWithShape="1">
              <a:blip r:embed="rId7">
                <a:alphaModFix/>
              </a:blip>
              <a:stretch>
                <a:fillRect b="0" l="0" r="0" t="0"/>
              </a:stretch>
            </a:blipFill>
            <a:ln>
              <a:noFill/>
            </a:ln>
          </p:spPr>
        </p:sp>
      </p:grpSp>
      <p:sp>
        <p:nvSpPr>
          <p:cNvPr id="209" name="Google Shape;209;g2dc8048611e_0_0"/>
          <p:cNvSpPr/>
          <p:nvPr/>
        </p:nvSpPr>
        <p:spPr>
          <a:xfrm>
            <a:off x="1423082" y="9291263"/>
            <a:ext cx="807064" cy="757173"/>
          </a:xfrm>
          <a:custGeom>
            <a:rect b="b" l="l" r="r" t="t"/>
            <a:pathLst>
              <a:path extrusionOk="0" h="757173" w="807064">
                <a:moveTo>
                  <a:pt x="0" y="0"/>
                </a:moveTo>
                <a:lnTo>
                  <a:pt x="807064" y="0"/>
                </a:lnTo>
                <a:lnTo>
                  <a:pt x="807064" y="757173"/>
                </a:lnTo>
                <a:lnTo>
                  <a:pt x="0" y="757173"/>
                </a:lnTo>
                <a:lnTo>
                  <a:pt x="0" y="0"/>
                </a:lnTo>
                <a:close/>
              </a:path>
            </a:pathLst>
          </a:custGeom>
          <a:blipFill rotWithShape="1">
            <a:blip r:embed="rId8">
              <a:alphaModFix/>
            </a:blip>
            <a:stretch>
              <a:fillRect b="0" l="0" r="0" t="0"/>
            </a:stretch>
          </a:blipFill>
          <a:ln>
            <a:noFill/>
          </a:ln>
        </p:spPr>
      </p:sp>
      <p:sp>
        <p:nvSpPr>
          <p:cNvPr id="210" name="Google Shape;210;g2dc8048611e_0_0"/>
          <p:cNvSpPr/>
          <p:nvPr/>
        </p:nvSpPr>
        <p:spPr>
          <a:xfrm>
            <a:off x="2395752" y="9327294"/>
            <a:ext cx="662689" cy="685111"/>
          </a:xfrm>
          <a:custGeom>
            <a:rect b="b" l="l" r="r" t="t"/>
            <a:pathLst>
              <a:path extrusionOk="0" h="685111" w="662689">
                <a:moveTo>
                  <a:pt x="0" y="0"/>
                </a:moveTo>
                <a:lnTo>
                  <a:pt x="662688" y="0"/>
                </a:lnTo>
                <a:lnTo>
                  <a:pt x="662688" y="685110"/>
                </a:lnTo>
                <a:lnTo>
                  <a:pt x="0" y="685110"/>
                </a:lnTo>
                <a:lnTo>
                  <a:pt x="0" y="0"/>
                </a:lnTo>
                <a:close/>
              </a:path>
            </a:pathLst>
          </a:custGeom>
          <a:blipFill rotWithShape="1">
            <a:blip r:embed="rId9">
              <a:alphaModFix/>
            </a:blip>
            <a:stretch>
              <a:fillRect b="0" l="0" r="0" t="0"/>
            </a:stretch>
          </a:blipFill>
          <a:ln>
            <a:noFill/>
          </a:ln>
        </p:spPr>
      </p:sp>
      <p:sp>
        <p:nvSpPr>
          <p:cNvPr id="211" name="Google Shape;211;g2dc8048611e_0_0"/>
          <p:cNvSpPr/>
          <p:nvPr/>
        </p:nvSpPr>
        <p:spPr>
          <a:xfrm>
            <a:off x="4062279" y="9335724"/>
            <a:ext cx="668249" cy="668249"/>
          </a:xfrm>
          <a:custGeom>
            <a:rect b="b" l="l" r="r" t="t"/>
            <a:pathLst>
              <a:path extrusionOk="0" h="668249" w="668249">
                <a:moveTo>
                  <a:pt x="0" y="0"/>
                </a:moveTo>
                <a:lnTo>
                  <a:pt x="668250" y="0"/>
                </a:lnTo>
                <a:lnTo>
                  <a:pt x="668250" y="668250"/>
                </a:lnTo>
                <a:lnTo>
                  <a:pt x="0" y="668250"/>
                </a:lnTo>
                <a:lnTo>
                  <a:pt x="0" y="0"/>
                </a:lnTo>
                <a:close/>
              </a:path>
            </a:pathLst>
          </a:custGeom>
          <a:blipFill rotWithShape="1">
            <a:blip r:embed="rId10">
              <a:alphaModFix/>
            </a:blip>
            <a:stretch>
              <a:fillRect b="0" l="0" r="0" t="0"/>
            </a:stretch>
          </a:blipFill>
          <a:ln>
            <a:noFill/>
          </a:ln>
        </p:spPr>
      </p:sp>
      <p:sp>
        <p:nvSpPr>
          <p:cNvPr id="212" name="Google Shape;212;g2dc8048611e_0_0"/>
          <p:cNvSpPr/>
          <p:nvPr/>
        </p:nvSpPr>
        <p:spPr>
          <a:xfrm>
            <a:off x="3224046" y="9309278"/>
            <a:ext cx="672629" cy="721142"/>
          </a:xfrm>
          <a:custGeom>
            <a:rect b="b" l="l" r="r" t="t"/>
            <a:pathLst>
              <a:path extrusionOk="0" h="721142" w="672629">
                <a:moveTo>
                  <a:pt x="0" y="0"/>
                </a:moveTo>
                <a:lnTo>
                  <a:pt x="672628" y="0"/>
                </a:lnTo>
                <a:lnTo>
                  <a:pt x="672628" y="721142"/>
                </a:lnTo>
                <a:lnTo>
                  <a:pt x="0" y="721142"/>
                </a:lnTo>
                <a:lnTo>
                  <a:pt x="0" y="0"/>
                </a:lnTo>
                <a:close/>
              </a:path>
            </a:pathLst>
          </a:custGeom>
          <a:blipFill rotWithShape="1">
            <a:blip r:embed="rId11">
              <a:alphaModFix/>
            </a:blip>
            <a:stretch>
              <a:fillRect b="0" l="0" r="0" t="0"/>
            </a:stretch>
          </a:blipFill>
          <a:ln>
            <a:noFill/>
          </a:ln>
        </p:spPr>
      </p:sp>
      <p:sp>
        <p:nvSpPr>
          <p:cNvPr id="213" name="Google Shape;213;g2dc8048611e_0_0"/>
          <p:cNvSpPr/>
          <p:nvPr/>
        </p:nvSpPr>
        <p:spPr>
          <a:xfrm>
            <a:off x="4877084" y="9291263"/>
            <a:ext cx="905315" cy="757173"/>
          </a:xfrm>
          <a:custGeom>
            <a:rect b="b" l="l" r="r" t="t"/>
            <a:pathLst>
              <a:path extrusionOk="0" h="757173" w="905315">
                <a:moveTo>
                  <a:pt x="0" y="0"/>
                </a:moveTo>
                <a:lnTo>
                  <a:pt x="905315" y="0"/>
                </a:lnTo>
                <a:lnTo>
                  <a:pt x="905315" y="757173"/>
                </a:lnTo>
                <a:lnTo>
                  <a:pt x="0" y="757173"/>
                </a:lnTo>
                <a:lnTo>
                  <a:pt x="0" y="0"/>
                </a:lnTo>
                <a:close/>
              </a:path>
            </a:pathLst>
          </a:custGeom>
          <a:blipFill rotWithShape="1">
            <a:blip r:embed="rId12">
              <a:alphaModFix/>
            </a:blip>
            <a:stretch>
              <a:fillRect b="0" l="0" r="0" t="0"/>
            </a:stretch>
          </a:blipFill>
          <a:ln>
            <a:noFill/>
          </a:ln>
        </p:spPr>
      </p:sp>
      <p:grpSp>
        <p:nvGrpSpPr>
          <p:cNvPr id="214" name="Google Shape;214;g2dc8048611e_0_0"/>
          <p:cNvGrpSpPr/>
          <p:nvPr/>
        </p:nvGrpSpPr>
        <p:grpSpPr>
          <a:xfrm>
            <a:off x="15109868" y="9044000"/>
            <a:ext cx="2802112" cy="965199"/>
            <a:chOff x="0" y="-66675"/>
            <a:chExt cx="738000" cy="254207"/>
          </a:xfrm>
        </p:grpSpPr>
        <p:sp>
          <p:nvSpPr>
            <p:cNvPr id="215" name="Google Shape;215;g2dc8048611e_0_0"/>
            <p:cNvSpPr/>
            <p:nvPr/>
          </p:nvSpPr>
          <p:spPr>
            <a:xfrm>
              <a:off x="0" y="0"/>
              <a:ext cx="737925" cy="187532"/>
            </a:xfrm>
            <a:custGeom>
              <a:rect b="b" l="l" r="r" t="t"/>
              <a:pathLst>
                <a:path extrusionOk="0" h="187532" w="737925">
                  <a:moveTo>
                    <a:pt x="0" y="0"/>
                  </a:moveTo>
                  <a:lnTo>
                    <a:pt x="737925" y="0"/>
                  </a:lnTo>
                  <a:lnTo>
                    <a:pt x="737925" y="187532"/>
                  </a:lnTo>
                  <a:lnTo>
                    <a:pt x="0" y="187532"/>
                  </a:lnTo>
                  <a:close/>
                </a:path>
              </a:pathLst>
            </a:custGeom>
            <a:solidFill>
              <a:srgbClr val="CCCCCC"/>
            </a:solidFill>
            <a:ln cap="sq" cmpd="sng" w="28575">
              <a:solidFill>
                <a:srgbClr val="000000"/>
              </a:solidFill>
              <a:prstDash val="solid"/>
              <a:miter lim="8000"/>
              <a:headEnd len="sm" w="sm" type="none"/>
              <a:tailEnd len="sm" w="sm" type="none"/>
            </a:ln>
          </p:spPr>
        </p:sp>
        <p:sp>
          <p:nvSpPr>
            <p:cNvPr id="216" name="Google Shape;216;g2dc8048611e_0_0"/>
            <p:cNvSpPr txBox="1"/>
            <p:nvPr/>
          </p:nvSpPr>
          <p:spPr>
            <a:xfrm>
              <a:off x="0" y="-66675"/>
              <a:ext cx="738000" cy="2541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0" i="0" lang="en-US" sz="1600" u="sng" cap="none" strike="noStrike">
                  <a:solidFill>
                    <a:srgbClr val="000000"/>
                  </a:solidFill>
                  <a:latin typeface="Arial"/>
                  <a:ea typeface="Arial"/>
                  <a:cs typeface="Arial"/>
                  <a:sym typeface="Arial"/>
                </a:rPr>
                <a:t>Back to Agenda Page</a:t>
              </a:r>
              <a:endParaRPr/>
            </a:p>
          </p:txBody>
        </p:sp>
      </p:grpSp>
      <p:sp>
        <p:nvSpPr>
          <p:cNvPr id="217" name="Google Shape;217;g2dc8048611e_0_0"/>
          <p:cNvSpPr txBox="1"/>
          <p:nvPr/>
        </p:nvSpPr>
        <p:spPr>
          <a:xfrm>
            <a:off x="509725" y="2654475"/>
            <a:ext cx="10047900" cy="6096600"/>
          </a:xfrm>
          <a:prstGeom prst="rect">
            <a:avLst/>
          </a:prstGeom>
          <a:noFill/>
          <a:ln>
            <a:noFill/>
          </a:ln>
        </p:spPr>
        <p:txBody>
          <a:bodyPr anchorCtr="0" anchor="t" bIns="91425" lIns="91425" spcFirstLastPara="1" rIns="91425" wrap="square" tIns="91425">
            <a:noAutofit/>
          </a:bodyPr>
          <a:lstStyle/>
          <a:p>
            <a:pPr indent="-444500" lvl="0" marL="457200" rtl="0" algn="l">
              <a:spcBef>
                <a:spcPts val="0"/>
              </a:spcBef>
              <a:spcAft>
                <a:spcPts val="0"/>
              </a:spcAft>
              <a:buClr>
                <a:schemeClr val="lt1"/>
              </a:buClr>
              <a:buSzPts val="3400"/>
              <a:buFont typeface="Calibri"/>
              <a:buAutoNum type="arabicPeriod"/>
            </a:pPr>
            <a:r>
              <a:rPr b="1" lang="en-US" sz="3400">
                <a:solidFill>
                  <a:schemeClr val="lt1"/>
                </a:solidFill>
                <a:latin typeface="Calibri"/>
                <a:ea typeface="Calibri"/>
                <a:cs typeface="Calibri"/>
                <a:sym typeface="Calibri"/>
              </a:rPr>
              <a:t>Use After Free</a:t>
            </a:r>
            <a:endParaRPr b="1" sz="3400">
              <a:solidFill>
                <a:schemeClr val="lt1"/>
              </a:solidFill>
              <a:latin typeface="Calibri"/>
              <a:ea typeface="Calibri"/>
              <a:cs typeface="Calibri"/>
              <a:sym typeface="Calibri"/>
            </a:endParaRPr>
          </a:p>
          <a:p>
            <a:pPr indent="-444500" lvl="1" marL="914400" rtl="0" algn="l">
              <a:spcBef>
                <a:spcPts val="0"/>
              </a:spcBef>
              <a:spcAft>
                <a:spcPts val="0"/>
              </a:spcAft>
              <a:buClr>
                <a:schemeClr val="lt1"/>
              </a:buClr>
              <a:buSzPts val="3400"/>
              <a:buFont typeface="Calibri"/>
              <a:buAutoNum type="alphaLcPeriod"/>
            </a:pPr>
            <a:r>
              <a:rPr lang="en-US" sz="3400">
                <a:solidFill>
                  <a:schemeClr val="lt1"/>
                </a:solidFill>
                <a:latin typeface="Calibri"/>
                <a:ea typeface="Calibri"/>
                <a:cs typeface="Calibri"/>
                <a:sym typeface="Calibri"/>
              </a:rPr>
              <a:t>referencing memory that has already been freed</a:t>
            </a:r>
            <a:endParaRPr sz="3400">
              <a:solidFill>
                <a:schemeClr val="lt1"/>
              </a:solidFill>
              <a:latin typeface="Calibri"/>
              <a:ea typeface="Calibri"/>
              <a:cs typeface="Calibri"/>
              <a:sym typeface="Calibri"/>
            </a:endParaRPr>
          </a:p>
          <a:p>
            <a:pPr indent="-444500" lvl="0" marL="457200" rtl="0" algn="l">
              <a:spcBef>
                <a:spcPts val="0"/>
              </a:spcBef>
              <a:spcAft>
                <a:spcPts val="0"/>
              </a:spcAft>
              <a:buClr>
                <a:schemeClr val="lt1"/>
              </a:buClr>
              <a:buSzPts val="3400"/>
              <a:buFont typeface="Calibri"/>
              <a:buAutoNum type="arabicPeriod"/>
            </a:pPr>
            <a:r>
              <a:rPr b="1" lang="en-US" sz="3400">
                <a:solidFill>
                  <a:schemeClr val="lt1"/>
                </a:solidFill>
                <a:latin typeface="Calibri"/>
                <a:ea typeface="Calibri"/>
                <a:cs typeface="Calibri"/>
                <a:sym typeface="Calibri"/>
              </a:rPr>
              <a:t>Buffer Overflow</a:t>
            </a:r>
            <a:endParaRPr b="1" sz="3400">
              <a:solidFill>
                <a:schemeClr val="lt1"/>
              </a:solidFill>
              <a:latin typeface="Calibri"/>
              <a:ea typeface="Calibri"/>
              <a:cs typeface="Calibri"/>
              <a:sym typeface="Calibri"/>
            </a:endParaRPr>
          </a:p>
          <a:p>
            <a:pPr indent="-444500" lvl="1" marL="914400" rtl="0" algn="l">
              <a:spcBef>
                <a:spcPts val="0"/>
              </a:spcBef>
              <a:spcAft>
                <a:spcPts val="0"/>
              </a:spcAft>
              <a:buClr>
                <a:schemeClr val="lt1"/>
              </a:buClr>
              <a:buSzPts val="3400"/>
              <a:buFont typeface="Calibri"/>
              <a:buAutoNum type="alphaLcPeriod"/>
            </a:pPr>
            <a:r>
              <a:rPr lang="en-US" sz="3400">
                <a:solidFill>
                  <a:schemeClr val="lt1"/>
                </a:solidFill>
                <a:latin typeface="Calibri"/>
                <a:ea typeface="Calibri"/>
                <a:cs typeface="Calibri"/>
                <a:sym typeface="Calibri"/>
              </a:rPr>
              <a:t>places where information is stored can be overwritten</a:t>
            </a:r>
            <a:endParaRPr sz="3400">
              <a:solidFill>
                <a:schemeClr val="lt1"/>
              </a:solidFill>
              <a:latin typeface="Calibri"/>
              <a:ea typeface="Calibri"/>
              <a:cs typeface="Calibri"/>
              <a:sym typeface="Calibri"/>
            </a:endParaRPr>
          </a:p>
          <a:p>
            <a:pPr indent="-444500" lvl="0" marL="457200" rtl="0" algn="l">
              <a:spcBef>
                <a:spcPts val="0"/>
              </a:spcBef>
              <a:spcAft>
                <a:spcPts val="0"/>
              </a:spcAft>
              <a:buClr>
                <a:schemeClr val="lt1"/>
              </a:buClr>
              <a:buSzPts val="3400"/>
              <a:buFont typeface="Calibri"/>
              <a:buAutoNum type="arabicPeriod"/>
            </a:pPr>
            <a:r>
              <a:rPr b="1" lang="en-US" sz="3400">
                <a:solidFill>
                  <a:schemeClr val="lt1"/>
                </a:solidFill>
                <a:latin typeface="Calibri"/>
                <a:ea typeface="Calibri"/>
                <a:cs typeface="Calibri"/>
                <a:sym typeface="Calibri"/>
              </a:rPr>
              <a:t>Out-of-Bounds Write</a:t>
            </a:r>
            <a:endParaRPr b="1" sz="3400">
              <a:solidFill>
                <a:schemeClr val="lt1"/>
              </a:solidFill>
              <a:latin typeface="Calibri"/>
              <a:ea typeface="Calibri"/>
              <a:cs typeface="Calibri"/>
              <a:sym typeface="Calibri"/>
            </a:endParaRPr>
          </a:p>
          <a:p>
            <a:pPr indent="-444500" lvl="1" marL="914400" rtl="0" algn="l">
              <a:spcBef>
                <a:spcPts val="0"/>
              </a:spcBef>
              <a:spcAft>
                <a:spcPts val="0"/>
              </a:spcAft>
              <a:buClr>
                <a:schemeClr val="lt1"/>
              </a:buClr>
              <a:buSzPts val="3400"/>
              <a:buFont typeface="Calibri"/>
              <a:buAutoNum type="alphaLcPeriod"/>
            </a:pPr>
            <a:r>
              <a:rPr lang="en-US" sz="3400">
                <a:solidFill>
                  <a:schemeClr val="lt1"/>
                </a:solidFill>
                <a:latin typeface="Calibri"/>
                <a:ea typeface="Calibri"/>
                <a:cs typeface="Calibri"/>
                <a:sym typeface="Calibri"/>
              </a:rPr>
              <a:t>product writes data past the set end or beginning of set location</a:t>
            </a:r>
            <a:endParaRPr sz="3400">
              <a:solidFill>
                <a:schemeClr val="lt1"/>
              </a:solidFill>
              <a:latin typeface="Calibri"/>
              <a:ea typeface="Calibri"/>
              <a:cs typeface="Calibri"/>
              <a:sym typeface="Calibri"/>
            </a:endParaRPr>
          </a:p>
          <a:p>
            <a:pPr indent="-444500" lvl="0" marL="457200" rtl="0" algn="l">
              <a:spcBef>
                <a:spcPts val="0"/>
              </a:spcBef>
              <a:spcAft>
                <a:spcPts val="0"/>
              </a:spcAft>
              <a:buClr>
                <a:schemeClr val="lt1"/>
              </a:buClr>
              <a:buSzPts val="3400"/>
              <a:buFont typeface="Calibri"/>
              <a:buAutoNum type="arabicPeriod"/>
            </a:pPr>
            <a:r>
              <a:rPr b="1" lang="en-US" sz="3400">
                <a:solidFill>
                  <a:schemeClr val="lt1"/>
                </a:solidFill>
                <a:latin typeface="Calibri"/>
                <a:ea typeface="Calibri"/>
                <a:cs typeface="Calibri"/>
                <a:sym typeface="Calibri"/>
              </a:rPr>
              <a:t>Improper Input Validation</a:t>
            </a:r>
            <a:endParaRPr b="1" sz="3400">
              <a:solidFill>
                <a:schemeClr val="lt1"/>
              </a:solidFill>
              <a:latin typeface="Calibri"/>
              <a:ea typeface="Calibri"/>
              <a:cs typeface="Calibri"/>
              <a:sym typeface="Calibri"/>
            </a:endParaRPr>
          </a:p>
          <a:p>
            <a:pPr indent="-444500" lvl="1" marL="914400" rtl="0" algn="l">
              <a:spcBef>
                <a:spcPts val="0"/>
              </a:spcBef>
              <a:spcAft>
                <a:spcPts val="0"/>
              </a:spcAft>
              <a:buClr>
                <a:schemeClr val="lt1"/>
              </a:buClr>
              <a:buSzPts val="3400"/>
              <a:buFont typeface="Calibri"/>
              <a:buAutoNum type="alphaLcPeriod"/>
            </a:pPr>
            <a:r>
              <a:rPr lang="en-US" sz="3400">
                <a:solidFill>
                  <a:schemeClr val="lt1"/>
                </a:solidFill>
                <a:latin typeface="Calibri"/>
                <a:ea typeface="Calibri"/>
                <a:cs typeface="Calibri"/>
                <a:sym typeface="Calibri"/>
              </a:rPr>
              <a:t>data received is not confirmed to be in the correct format to be processed safely</a:t>
            </a:r>
            <a:endParaRPr sz="3400">
              <a:solidFill>
                <a:schemeClr val="lt1"/>
              </a:solidFill>
              <a:latin typeface="Calibri"/>
              <a:ea typeface="Calibri"/>
              <a:cs typeface="Calibri"/>
              <a:sym typeface="Calibri"/>
            </a:endParaRPr>
          </a:p>
          <a:p>
            <a:pPr indent="0" lvl="0" marL="0" rtl="0" algn="l">
              <a:spcBef>
                <a:spcPts val="0"/>
              </a:spcBef>
              <a:spcAft>
                <a:spcPts val="0"/>
              </a:spcAft>
              <a:buNone/>
            </a:pPr>
            <a:r>
              <a:t/>
            </a:r>
            <a:endParaRPr sz="2800">
              <a:solidFill>
                <a:schemeClr val="lt1"/>
              </a:solidFill>
              <a:latin typeface="Courier New"/>
              <a:ea typeface="Courier New"/>
              <a:cs typeface="Courier New"/>
              <a:sym typeface="Courier New"/>
            </a:endParaRPr>
          </a:p>
        </p:txBody>
      </p:sp>
      <p:sp>
        <p:nvSpPr>
          <p:cNvPr id="218" name="Google Shape;218;g2dc8048611e_0_0"/>
          <p:cNvSpPr txBox="1"/>
          <p:nvPr/>
        </p:nvSpPr>
        <p:spPr>
          <a:xfrm>
            <a:off x="10998813" y="3136800"/>
            <a:ext cx="5468400" cy="4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900">
                <a:solidFill>
                  <a:schemeClr val="lt1"/>
                </a:solidFill>
                <a:latin typeface="Calibri"/>
                <a:ea typeface="Calibri"/>
                <a:cs typeface="Calibri"/>
                <a:sym typeface="Calibri"/>
              </a:rPr>
              <a:t>If exploited, these weaknesses can cause:</a:t>
            </a:r>
            <a:endParaRPr b="1" sz="3900">
              <a:solidFill>
                <a:schemeClr val="lt1"/>
              </a:solidFill>
              <a:latin typeface="Calibri"/>
              <a:ea typeface="Calibri"/>
              <a:cs typeface="Calibri"/>
              <a:sym typeface="Calibri"/>
            </a:endParaRPr>
          </a:p>
          <a:p>
            <a:pPr indent="-476250" lvl="0" marL="457200" rtl="0" algn="l">
              <a:spcBef>
                <a:spcPts val="0"/>
              </a:spcBef>
              <a:spcAft>
                <a:spcPts val="0"/>
              </a:spcAft>
              <a:buClr>
                <a:schemeClr val="lt1"/>
              </a:buClr>
              <a:buSzPts val="3900"/>
              <a:buFont typeface="Calibri"/>
              <a:buChar char="●"/>
            </a:pPr>
            <a:r>
              <a:rPr b="1" lang="en-US" sz="3900">
                <a:solidFill>
                  <a:schemeClr val="lt1"/>
                </a:solidFill>
                <a:latin typeface="Calibri"/>
                <a:ea typeface="Calibri"/>
                <a:cs typeface="Calibri"/>
                <a:sym typeface="Calibri"/>
              </a:rPr>
              <a:t>corruption of data</a:t>
            </a:r>
            <a:endParaRPr b="1" sz="3900">
              <a:solidFill>
                <a:schemeClr val="lt1"/>
              </a:solidFill>
              <a:latin typeface="Calibri"/>
              <a:ea typeface="Calibri"/>
              <a:cs typeface="Calibri"/>
              <a:sym typeface="Calibri"/>
            </a:endParaRPr>
          </a:p>
          <a:p>
            <a:pPr indent="-476250" lvl="0" marL="457200" rtl="0" algn="l">
              <a:spcBef>
                <a:spcPts val="0"/>
              </a:spcBef>
              <a:spcAft>
                <a:spcPts val="0"/>
              </a:spcAft>
              <a:buClr>
                <a:schemeClr val="lt1"/>
              </a:buClr>
              <a:buSzPts val="3900"/>
              <a:buFont typeface="Calibri"/>
              <a:buChar char="●"/>
            </a:pPr>
            <a:r>
              <a:rPr b="1" lang="en-US" sz="3900">
                <a:solidFill>
                  <a:schemeClr val="lt1"/>
                </a:solidFill>
                <a:latin typeface="Calibri"/>
                <a:ea typeface="Calibri"/>
                <a:cs typeface="Calibri"/>
                <a:sym typeface="Calibri"/>
              </a:rPr>
              <a:t>unexpected values</a:t>
            </a:r>
            <a:endParaRPr b="1" sz="3900">
              <a:solidFill>
                <a:schemeClr val="lt1"/>
              </a:solidFill>
              <a:latin typeface="Calibri"/>
              <a:ea typeface="Calibri"/>
              <a:cs typeface="Calibri"/>
              <a:sym typeface="Calibri"/>
            </a:endParaRPr>
          </a:p>
          <a:p>
            <a:pPr indent="-476250" lvl="0" marL="457200" rtl="0" algn="l">
              <a:spcBef>
                <a:spcPts val="0"/>
              </a:spcBef>
              <a:spcAft>
                <a:spcPts val="0"/>
              </a:spcAft>
              <a:buClr>
                <a:schemeClr val="lt1"/>
              </a:buClr>
              <a:buSzPts val="3900"/>
              <a:buFont typeface="Calibri"/>
              <a:buChar char="●"/>
            </a:pPr>
            <a:r>
              <a:rPr b="1" lang="en-US" sz="3900">
                <a:solidFill>
                  <a:schemeClr val="lt1"/>
                </a:solidFill>
                <a:latin typeface="Calibri"/>
                <a:ea typeface="Calibri"/>
                <a:cs typeface="Calibri"/>
                <a:sym typeface="Calibri"/>
              </a:rPr>
              <a:t>programs crashing</a:t>
            </a:r>
            <a:endParaRPr b="1" sz="3900">
              <a:solidFill>
                <a:schemeClr val="lt1"/>
              </a:solidFill>
              <a:latin typeface="Calibri"/>
              <a:ea typeface="Calibri"/>
              <a:cs typeface="Calibri"/>
              <a:sym typeface="Calibri"/>
            </a:endParaRPr>
          </a:p>
          <a:p>
            <a:pPr indent="-476250" lvl="0" marL="457200" rtl="0" algn="l">
              <a:spcBef>
                <a:spcPts val="0"/>
              </a:spcBef>
              <a:spcAft>
                <a:spcPts val="0"/>
              </a:spcAft>
              <a:buClr>
                <a:schemeClr val="lt1"/>
              </a:buClr>
              <a:buSzPts val="3900"/>
              <a:buFont typeface="Calibri"/>
              <a:buChar char="●"/>
            </a:pPr>
            <a:r>
              <a:rPr b="1" lang="en-US" sz="3900">
                <a:solidFill>
                  <a:schemeClr val="lt1"/>
                </a:solidFill>
                <a:latin typeface="Calibri"/>
                <a:ea typeface="Calibri"/>
                <a:cs typeface="Calibri"/>
                <a:sym typeface="Calibri"/>
              </a:rPr>
              <a:t>code execution</a:t>
            </a:r>
            <a:endParaRPr b="1" sz="39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7A7B"/>
        </a:solidFill>
      </p:bgPr>
    </p:bg>
    <p:spTree>
      <p:nvGrpSpPr>
        <p:cNvPr id="222" name="Shape 222"/>
        <p:cNvGrpSpPr/>
        <p:nvPr/>
      </p:nvGrpSpPr>
      <p:grpSpPr>
        <a:xfrm>
          <a:off x="0" y="0"/>
          <a:ext cx="0" cy="0"/>
          <a:chOff x="0" y="0"/>
          <a:chExt cx="0" cy="0"/>
        </a:xfrm>
      </p:grpSpPr>
      <p:grpSp>
        <p:nvGrpSpPr>
          <p:cNvPr id="223" name="Google Shape;223;p3"/>
          <p:cNvGrpSpPr/>
          <p:nvPr/>
        </p:nvGrpSpPr>
        <p:grpSpPr>
          <a:xfrm>
            <a:off x="9360400" y="838621"/>
            <a:ext cx="6862132" cy="6862132"/>
            <a:chOff x="0" y="0"/>
            <a:chExt cx="9149510" cy="9149510"/>
          </a:xfrm>
        </p:grpSpPr>
        <p:sp>
          <p:nvSpPr>
            <p:cNvPr id="224" name="Google Shape;224;p3"/>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225" name="Google Shape;225;p3"/>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226" name="Google Shape;226;p3"/>
          <p:cNvGrpSpPr/>
          <p:nvPr/>
        </p:nvGrpSpPr>
        <p:grpSpPr>
          <a:xfrm>
            <a:off x="9512800" y="991021"/>
            <a:ext cx="6862132" cy="6862132"/>
            <a:chOff x="0" y="0"/>
            <a:chExt cx="9149510" cy="9149510"/>
          </a:xfrm>
        </p:grpSpPr>
        <p:sp>
          <p:nvSpPr>
            <p:cNvPr id="227" name="Google Shape;227;p3"/>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228" name="Google Shape;228;p3"/>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229" name="Google Shape;229;p3"/>
          <p:cNvGrpSpPr/>
          <p:nvPr/>
        </p:nvGrpSpPr>
        <p:grpSpPr>
          <a:xfrm>
            <a:off x="9665200" y="1143421"/>
            <a:ext cx="6862132" cy="6862132"/>
            <a:chOff x="0" y="0"/>
            <a:chExt cx="9149510" cy="9149510"/>
          </a:xfrm>
        </p:grpSpPr>
        <p:sp>
          <p:nvSpPr>
            <p:cNvPr id="230" name="Google Shape;230;p3"/>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231" name="Google Shape;231;p3"/>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232" name="Google Shape;232;p3"/>
          <p:cNvGrpSpPr/>
          <p:nvPr/>
        </p:nvGrpSpPr>
        <p:grpSpPr>
          <a:xfrm>
            <a:off x="9817600" y="1295821"/>
            <a:ext cx="6862132" cy="6862132"/>
            <a:chOff x="0" y="0"/>
            <a:chExt cx="9149510" cy="9149510"/>
          </a:xfrm>
        </p:grpSpPr>
        <p:sp>
          <p:nvSpPr>
            <p:cNvPr id="233" name="Google Shape;233;p3"/>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234" name="Google Shape;234;p3"/>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sp>
        <p:nvSpPr>
          <p:cNvPr id="235" name="Google Shape;235;p3"/>
          <p:cNvSpPr txBox="1"/>
          <p:nvPr/>
        </p:nvSpPr>
        <p:spPr>
          <a:xfrm>
            <a:off x="1334901" y="996925"/>
            <a:ext cx="7589400" cy="2123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899">
                <a:solidFill>
                  <a:srgbClr val="FFFFFF"/>
                </a:solidFill>
                <a:latin typeface="Courier New"/>
                <a:ea typeface="Courier New"/>
                <a:cs typeface="Courier New"/>
                <a:sym typeface="Courier New"/>
              </a:rPr>
              <a:t>SQL Injection: CWE-89</a:t>
            </a:r>
            <a:endParaRPr b="1" sz="1300">
              <a:latin typeface="Courier New"/>
              <a:ea typeface="Courier New"/>
              <a:cs typeface="Courier New"/>
              <a:sym typeface="Courier New"/>
            </a:endParaRPr>
          </a:p>
        </p:txBody>
      </p:sp>
      <p:grpSp>
        <p:nvGrpSpPr>
          <p:cNvPr id="236" name="Google Shape;236;p3"/>
          <p:cNvGrpSpPr/>
          <p:nvPr/>
        </p:nvGrpSpPr>
        <p:grpSpPr>
          <a:xfrm>
            <a:off x="0" y="8908037"/>
            <a:ext cx="18288000" cy="1378963"/>
            <a:chOff x="0" y="-38100"/>
            <a:chExt cx="4816593" cy="363184"/>
          </a:xfrm>
        </p:grpSpPr>
        <p:sp>
          <p:nvSpPr>
            <p:cNvPr id="237" name="Google Shape;237;p3"/>
            <p:cNvSpPr/>
            <p:nvPr/>
          </p:nvSpPr>
          <p:spPr>
            <a:xfrm>
              <a:off x="0" y="0"/>
              <a:ext cx="4816592" cy="325084"/>
            </a:xfrm>
            <a:custGeom>
              <a:rect b="b" l="l" r="r" t="t"/>
              <a:pathLst>
                <a:path extrusionOk="0" h="325084" w="4816592">
                  <a:moveTo>
                    <a:pt x="0" y="0"/>
                  </a:moveTo>
                  <a:lnTo>
                    <a:pt x="4816592" y="0"/>
                  </a:lnTo>
                  <a:lnTo>
                    <a:pt x="4816592" y="325084"/>
                  </a:lnTo>
                  <a:lnTo>
                    <a:pt x="0" y="325084"/>
                  </a:lnTo>
                  <a:close/>
                </a:path>
              </a:pathLst>
            </a:custGeom>
            <a:solidFill>
              <a:srgbClr val="CCCCCC"/>
            </a:solidFill>
            <a:ln cap="sq" cmpd="sng" w="95250">
              <a:solidFill>
                <a:srgbClr val="CCCCCC"/>
              </a:solidFill>
              <a:prstDash val="solid"/>
              <a:miter lim="8000"/>
              <a:headEnd len="sm" w="sm" type="none"/>
              <a:tailEnd len="sm" w="sm" type="none"/>
            </a:ln>
          </p:spPr>
        </p:sp>
        <p:sp>
          <p:nvSpPr>
            <p:cNvPr id="238" name="Google Shape;238;p3"/>
            <p:cNvSpPr txBox="1"/>
            <p:nvPr/>
          </p:nvSpPr>
          <p:spPr>
            <a:xfrm>
              <a:off x="0" y="-38100"/>
              <a:ext cx="4816593" cy="363184"/>
            </a:xfrm>
            <a:prstGeom prst="rect">
              <a:avLst/>
            </a:prstGeom>
            <a:noFill/>
            <a:ln>
              <a:noFill/>
            </a:ln>
          </p:spPr>
          <p:txBody>
            <a:bodyPr anchorCtr="0" anchor="ctr" bIns="254000" lIns="254000" spcFirstLastPara="1" rIns="254000" wrap="square" tIns="2540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9" name="Google Shape;239;p3"/>
          <p:cNvGrpSpPr/>
          <p:nvPr/>
        </p:nvGrpSpPr>
        <p:grpSpPr>
          <a:xfrm>
            <a:off x="237414" y="9267586"/>
            <a:ext cx="804526" cy="804526"/>
            <a:chOff x="0" y="0"/>
            <a:chExt cx="1072702" cy="1072702"/>
          </a:xfrm>
        </p:grpSpPr>
        <p:sp>
          <p:nvSpPr>
            <p:cNvPr id="240" name="Google Shape;240;p3"/>
            <p:cNvSpPr/>
            <p:nvPr/>
          </p:nvSpPr>
          <p:spPr>
            <a:xfrm>
              <a:off x="0" y="0"/>
              <a:ext cx="1072702" cy="1072702"/>
            </a:xfrm>
            <a:custGeom>
              <a:rect b="b" l="l" r="r" t="t"/>
              <a:pathLst>
                <a:path extrusionOk="0" h="1072702" w="1072702">
                  <a:moveTo>
                    <a:pt x="0" y="0"/>
                  </a:moveTo>
                  <a:lnTo>
                    <a:pt x="1072702" y="0"/>
                  </a:lnTo>
                  <a:lnTo>
                    <a:pt x="1072702" y="1072702"/>
                  </a:lnTo>
                  <a:lnTo>
                    <a:pt x="0" y="1072702"/>
                  </a:lnTo>
                  <a:lnTo>
                    <a:pt x="0" y="0"/>
                  </a:lnTo>
                  <a:close/>
                </a:path>
              </a:pathLst>
            </a:custGeom>
            <a:blipFill rotWithShape="1">
              <a:blip r:embed="rId5">
                <a:alphaModFix/>
              </a:blip>
              <a:stretch>
                <a:fillRect b="0" l="0" r="0" t="0"/>
              </a:stretch>
            </a:blipFill>
            <a:ln>
              <a:noFill/>
            </a:ln>
          </p:spPr>
        </p:sp>
        <p:sp>
          <p:nvSpPr>
            <p:cNvPr id="241" name="Google Shape;241;p3"/>
            <p:cNvSpPr/>
            <p:nvPr/>
          </p:nvSpPr>
          <p:spPr>
            <a:xfrm>
              <a:off x="158445" y="150016"/>
              <a:ext cx="755811" cy="772669"/>
            </a:xfrm>
            <a:custGeom>
              <a:rect b="b" l="l" r="r" t="t"/>
              <a:pathLst>
                <a:path extrusionOk="0" h="772669" w="755811">
                  <a:moveTo>
                    <a:pt x="0" y="0"/>
                  </a:moveTo>
                  <a:lnTo>
                    <a:pt x="755811" y="0"/>
                  </a:lnTo>
                  <a:lnTo>
                    <a:pt x="755811" y="772670"/>
                  </a:lnTo>
                  <a:lnTo>
                    <a:pt x="0" y="772670"/>
                  </a:lnTo>
                  <a:lnTo>
                    <a:pt x="0" y="0"/>
                  </a:lnTo>
                  <a:close/>
                </a:path>
              </a:pathLst>
            </a:custGeom>
            <a:blipFill rotWithShape="1">
              <a:blip r:embed="rId6">
                <a:alphaModFix/>
              </a:blip>
              <a:stretch>
                <a:fillRect b="0" l="0" r="0" t="0"/>
              </a:stretch>
            </a:blipFill>
            <a:ln>
              <a:noFill/>
            </a:ln>
          </p:spPr>
        </p:sp>
      </p:grpSp>
      <p:sp>
        <p:nvSpPr>
          <p:cNvPr id="242" name="Google Shape;242;p3"/>
          <p:cNvSpPr/>
          <p:nvPr/>
        </p:nvSpPr>
        <p:spPr>
          <a:xfrm>
            <a:off x="1423082" y="9291263"/>
            <a:ext cx="807064" cy="757173"/>
          </a:xfrm>
          <a:custGeom>
            <a:rect b="b" l="l" r="r" t="t"/>
            <a:pathLst>
              <a:path extrusionOk="0" h="757173" w="807064">
                <a:moveTo>
                  <a:pt x="0" y="0"/>
                </a:moveTo>
                <a:lnTo>
                  <a:pt x="807064" y="0"/>
                </a:lnTo>
                <a:lnTo>
                  <a:pt x="807064" y="757173"/>
                </a:lnTo>
                <a:lnTo>
                  <a:pt x="0" y="757173"/>
                </a:lnTo>
                <a:lnTo>
                  <a:pt x="0" y="0"/>
                </a:lnTo>
                <a:close/>
              </a:path>
            </a:pathLst>
          </a:custGeom>
          <a:blipFill rotWithShape="1">
            <a:blip r:embed="rId7">
              <a:alphaModFix/>
            </a:blip>
            <a:stretch>
              <a:fillRect b="0" l="0" r="0" t="0"/>
            </a:stretch>
          </a:blipFill>
          <a:ln>
            <a:noFill/>
          </a:ln>
        </p:spPr>
      </p:sp>
      <p:sp>
        <p:nvSpPr>
          <p:cNvPr id="243" name="Google Shape;243;p3"/>
          <p:cNvSpPr/>
          <p:nvPr/>
        </p:nvSpPr>
        <p:spPr>
          <a:xfrm>
            <a:off x="2395752" y="9327294"/>
            <a:ext cx="662689" cy="685111"/>
          </a:xfrm>
          <a:custGeom>
            <a:rect b="b" l="l" r="r" t="t"/>
            <a:pathLst>
              <a:path extrusionOk="0" h="685111" w="662689">
                <a:moveTo>
                  <a:pt x="0" y="0"/>
                </a:moveTo>
                <a:lnTo>
                  <a:pt x="662688" y="0"/>
                </a:lnTo>
                <a:lnTo>
                  <a:pt x="662688" y="685110"/>
                </a:lnTo>
                <a:lnTo>
                  <a:pt x="0" y="685110"/>
                </a:lnTo>
                <a:lnTo>
                  <a:pt x="0" y="0"/>
                </a:lnTo>
                <a:close/>
              </a:path>
            </a:pathLst>
          </a:custGeom>
          <a:blipFill rotWithShape="1">
            <a:blip r:embed="rId8">
              <a:alphaModFix/>
            </a:blip>
            <a:stretch>
              <a:fillRect b="0" l="0" r="0" t="0"/>
            </a:stretch>
          </a:blipFill>
          <a:ln>
            <a:noFill/>
          </a:ln>
        </p:spPr>
      </p:sp>
      <p:sp>
        <p:nvSpPr>
          <p:cNvPr id="244" name="Google Shape;244;p3"/>
          <p:cNvSpPr/>
          <p:nvPr/>
        </p:nvSpPr>
        <p:spPr>
          <a:xfrm>
            <a:off x="4062279" y="9335724"/>
            <a:ext cx="668249" cy="668249"/>
          </a:xfrm>
          <a:custGeom>
            <a:rect b="b" l="l" r="r" t="t"/>
            <a:pathLst>
              <a:path extrusionOk="0" h="668249" w="668249">
                <a:moveTo>
                  <a:pt x="0" y="0"/>
                </a:moveTo>
                <a:lnTo>
                  <a:pt x="668250" y="0"/>
                </a:lnTo>
                <a:lnTo>
                  <a:pt x="668250" y="668250"/>
                </a:lnTo>
                <a:lnTo>
                  <a:pt x="0" y="668250"/>
                </a:lnTo>
                <a:lnTo>
                  <a:pt x="0" y="0"/>
                </a:lnTo>
                <a:close/>
              </a:path>
            </a:pathLst>
          </a:custGeom>
          <a:blipFill rotWithShape="1">
            <a:blip r:embed="rId9">
              <a:alphaModFix/>
            </a:blip>
            <a:stretch>
              <a:fillRect b="0" l="0" r="0" t="0"/>
            </a:stretch>
          </a:blipFill>
          <a:ln>
            <a:noFill/>
          </a:ln>
        </p:spPr>
      </p:sp>
      <p:sp>
        <p:nvSpPr>
          <p:cNvPr id="245" name="Google Shape;245;p3"/>
          <p:cNvSpPr/>
          <p:nvPr/>
        </p:nvSpPr>
        <p:spPr>
          <a:xfrm>
            <a:off x="3224046" y="9309278"/>
            <a:ext cx="672629" cy="721142"/>
          </a:xfrm>
          <a:custGeom>
            <a:rect b="b" l="l" r="r" t="t"/>
            <a:pathLst>
              <a:path extrusionOk="0" h="721142" w="672629">
                <a:moveTo>
                  <a:pt x="0" y="0"/>
                </a:moveTo>
                <a:lnTo>
                  <a:pt x="672628" y="0"/>
                </a:lnTo>
                <a:lnTo>
                  <a:pt x="672628" y="721142"/>
                </a:lnTo>
                <a:lnTo>
                  <a:pt x="0" y="721142"/>
                </a:lnTo>
                <a:lnTo>
                  <a:pt x="0" y="0"/>
                </a:lnTo>
                <a:close/>
              </a:path>
            </a:pathLst>
          </a:custGeom>
          <a:blipFill rotWithShape="1">
            <a:blip r:embed="rId10">
              <a:alphaModFix/>
            </a:blip>
            <a:stretch>
              <a:fillRect b="0" l="0" r="0" t="0"/>
            </a:stretch>
          </a:blipFill>
          <a:ln>
            <a:noFill/>
          </a:ln>
        </p:spPr>
      </p:sp>
      <p:sp>
        <p:nvSpPr>
          <p:cNvPr id="246" name="Google Shape;246;p3"/>
          <p:cNvSpPr/>
          <p:nvPr/>
        </p:nvSpPr>
        <p:spPr>
          <a:xfrm>
            <a:off x="4877084" y="9291263"/>
            <a:ext cx="905315" cy="757173"/>
          </a:xfrm>
          <a:custGeom>
            <a:rect b="b" l="l" r="r" t="t"/>
            <a:pathLst>
              <a:path extrusionOk="0" h="757173" w="905315">
                <a:moveTo>
                  <a:pt x="0" y="0"/>
                </a:moveTo>
                <a:lnTo>
                  <a:pt x="905315" y="0"/>
                </a:lnTo>
                <a:lnTo>
                  <a:pt x="905315" y="757173"/>
                </a:lnTo>
                <a:lnTo>
                  <a:pt x="0" y="757173"/>
                </a:lnTo>
                <a:lnTo>
                  <a:pt x="0" y="0"/>
                </a:lnTo>
                <a:close/>
              </a:path>
            </a:pathLst>
          </a:custGeom>
          <a:blipFill rotWithShape="1">
            <a:blip r:embed="rId11">
              <a:alphaModFix/>
            </a:blip>
            <a:stretch>
              <a:fillRect b="0" l="0" r="0" t="0"/>
            </a:stretch>
          </a:blipFill>
          <a:ln>
            <a:noFill/>
          </a:ln>
        </p:spPr>
      </p:sp>
      <p:grpSp>
        <p:nvGrpSpPr>
          <p:cNvPr id="247" name="Google Shape;247;p3"/>
          <p:cNvGrpSpPr/>
          <p:nvPr/>
        </p:nvGrpSpPr>
        <p:grpSpPr>
          <a:xfrm>
            <a:off x="15109868" y="9044002"/>
            <a:ext cx="2801811" cy="965191"/>
            <a:chOff x="0" y="-66675"/>
            <a:chExt cx="737925" cy="254207"/>
          </a:xfrm>
        </p:grpSpPr>
        <p:sp>
          <p:nvSpPr>
            <p:cNvPr id="248" name="Google Shape;248;p3"/>
            <p:cNvSpPr/>
            <p:nvPr/>
          </p:nvSpPr>
          <p:spPr>
            <a:xfrm>
              <a:off x="0" y="0"/>
              <a:ext cx="737925" cy="187532"/>
            </a:xfrm>
            <a:custGeom>
              <a:rect b="b" l="l" r="r" t="t"/>
              <a:pathLst>
                <a:path extrusionOk="0" h="187532" w="737925">
                  <a:moveTo>
                    <a:pt x="0" y="0"/>
                  </a:moveTo>
                  <a:lnTo>
                    <a:pt x="737925" y="0"/>
                  </a:lnTo>
                  <a:lnTo>
                    <a:pt x="737925" y="187532"/>
                  </a:lnTo>
                  <a:lnTo>
                    <a:pt x="0" y="187532"/>
                  </a:lnTo>
                  <a:close/>
                </a:path>
              </a:pathLst>
            </a:custGeom>
            <a:solidFill>
              <a:srgbClr val="CCCCCC"/>
            </a:solidFill>
            <a:ln cap="sq" cmpd="sng" w="28575">
              <a:solidFill>
                <a:srgbClr val="000000"/>
              </a:solidFill>
              <a:prstDash val="solid"/>
              <a:miter lim="8000"/>
              <a:headEnd len="sm" w="sm" type="none"/>
              <a:tailEnd len="sm" w="sm" type="none"/>
            </a:ln>
          </p:spPr>
        </p:sp>
        <p:sp>
          <p:nvSpPr>
            <p:cNvPr id="249" name="Google Shape;249;p3"/>
            <p:cNvSpPr txBox="1"/>
            <p:nvPr/>
          </p:nvSpPr>
          <p:spPr>
            <a:xfrm>
              <a:off x="0" y="-66675"/>
              <a:ext cx="737925" cy="254207"/>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0" i="0" lang="en-US" sz="1600" u="sng" cap="none" strike="noStrike">
                  <a:solidFill>
                    <a:srgbClr val="000000"/>
                  </a:solidFill>
                  <a:latin typeface="Arial"/>
                  <a:ea typeface="Arial"/>
                  <a:cs typeface="Arial"/>
                  <a:sym typeface="Arial"/>
                </a:rPr>
                <a:t>Back to Agenda Page</a:t>
              </a:r>
              <a:endParaRPr/>
            </a:p>
          </p:txBody>
        </p:sp>
      </p:grpSp>
      <p:sp>
        <p:nvSpPr>
          <p:cNvPr id="250" name="Google Shape;250;p3"/>
          <p:cNvSpPr/>
          <p:nvPr/>
        </p:nvSpPr>
        <p:spPr>
          <a:xfrm>
            <a:off x="7884752" y="7447732"/>
            <a:ext cx="484735" cy="825401"/>
          </a:xfrm>
          <a:custGeom>
            <a:rect b="b" l="l" r="r" t="t"/>
            <a:pathLst>
              <a:path extrusionOk="0" h="825401" w="484735">
                <a:moveTo>
                  <a:pt x="0" y="0"/>
                </a:moveTo>
                <a:lnTo>
                  <a:pt x="484735" y="0"/>
                </a:lnTo>
                <a:lnTo>
                  <a:pt x="484735" y="825401"/>
                </a:lnTo>
                <a:lnTo>
                  <a:pt x="0" y="825401"/>
                </a:lnTo>
                <a:lnTo>
                  <a:pt x="0" y="0"/>
                </a:lnTo>
                <a:close/>
              </a:path>
            </a:pathLst>
          </a:custGeom>
          <a:blipFill rotWithShape="1">
            <a:blip r:embed="rId12">
              <a:alphaModFix/>
            </a:blip>
            <a:stretch>
              <a:fillRect b="0" l="0" r="0" t="0"/>
            </a:stretch>
          </a:blipFill>
          <a:ln>
            <a:noFill/>
          </a:ln>
        </p:spPr>
      </p:sp>
      <p:sp>
        <p:nvSpPr>
          <p:cNvPr id="251" name="Google Shape;251;p3"/>
          <p:cNvSpPr/>
          <p:nvPr/>
        </p:nvSpPr>
        <p:spPr>
          <a:xfrm>
            <a:off x="4572002" y="2273954"/>
            <a:ext cx="746029" cy="724326"/>
          </a:xfrm>
          <a:custGeom>
            <a:rect b="b" l="l" r="r" t="t"/>
            <a:pathLst>
              <a:path extrusionOk="0" h="724326" w="746029">
                <a:moveTo>
                  <a:pt x="0" y="0"/>
                </a:moveTo>
                <a:lnTo>
                  <a:pt x="746028" y="0"/>
                </a:lnTo>
                <a:lnTo>
                  <a:pt x="746028" y="724326"/>
                </a:lnTo>
                <a:lnTo>
                  <a:pt x="0" y="724326"/>
                </a:lnTo>
                <a:lnTo>
                  <a:pt x="0" y="0"/>
                </a:lnTo>
                <a:close/>
              </a:path>
            </a:pathLst>
          </a:custGeom>
          <a:blipFill rotWithShape="1">
            <a:blip r:embed="rId13">
              <a:alphaModFix/>
            </a:blip>
            <a:stretch>
              <a:fillRect b="0" l="0" r="0" t="0"/>
            </a:stretch>
          </a:blipFill>
          <a:ln>
            <a:noFill/>
          </a:ln>
        </p:spPr>
      </p:sp>
      <p:pic>
        <p:nvPicPr>
          <p:cNvPr id="252" name="Google Shape;252;p3" title="sql.mp4">
            <a:hlinkClick r:id="rId14"/>
          </p:cNvPr>
          <p:cNvPicPr preferRelativeResize="0"/>
          <p:nvPr/>
        </p:nvPicPr>
        <p:blipFill>
          <a:blip r:embed="rId15">
            <a:alphaModFix/>
          </a:blip>
          <a:stretch>
            <a:fillRect/>
          </a:stretch>
        </p:blipFill>
        <p:spPr>
          <a:xfrm>
            <a:off x="9877613" y="2619750"/>
            <a:ext cx="6437300" cy="4827975"/>
          </a:xfrm>
          <a:prstGeom prst="rect">
            <a:avLst/>
          </a:prstGeom>
          <a:noFill/>
          <a:ln>
            <a:noFill/>
          </a:ln>
        </p:spPr>
      </p:pic>
      <p:sp>
        <p:nvSpPr>
          <p:cNvPr id="253" name="Google Shape;253;p3"/>
          <p:cNvSpPr txBox="1"/>
          <p:nvPr/>
        </p:nvSpPr>
        <p:spPr>
          <a:xfrm>
            <a:off x="1211150" y="3325150"/>
            <a:ext cx="7836900" cy="52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600">
                <a:solidFill>
                  <a:schemeClr val="lt1"/>
                </a:solidFill>
                <a:latin typeface="Calibri"/>
                <a:ea typeface="Calibri"/>
                <a:cs typeface="Calibri"/>
                <a:sym typeface="Calibri"/>
              </a:rPr>
              <a:t>User input was </a:t>
            </a:r>
            <a:r>
              <a:rPr b="1" lang="en-US" sz="3600">
                <a:solidFill>
                  <a:schemeClr val="lt1"/>
                </a:solidFill>
                <a:latin typeface="Calibri"/>
                <a:ea typeface="Calibri"/>
                <a:cs typeface="Calibri"/>
                <a:sym typeface="Calibri"/>
              </a:rPr>
              <a:t>not sanitized</a:t>
            </a:r>
            <a:r>
              <a:rPr lang="en-US" sz="3600">
                <a:solidFill>
                  <a:schemeClr val="lt1"/>
                </a:solidFill>
                <a:latin typeface="Calibri"/>
                <a:ea typeface="Calibri"/>
                <a:cs typeface="Calibri"/>
                <a:sym typeface="Calibri"/>
              </a:rPr>
              <a:t> or </a:t>
            </a:r>
            <a:r>
              <a:rPr b="1" lang="en-US" sz="3600">
                <a:solidFill>
                  <a:schemeClr val="lt1"/>
                </a:solidFill>
                <a:latin typeface="Calibri"/>
                <a:ea typeface="Calibri"/>
                <a:cs typeface="Calibri"/>
                <a:sym typeface="Calibri"/>
              </a:rPr>
              <a:t>validated</a:t>
            </a:r>
            <a:r>
              <a:rPr lang="en-US" sz="3600">
                <a:solidFill>
                  <a:schemeClr val="lt1"/>
                </a:solidFill>
                <a:latin typeface="Calibri"/>
                <a:ea typeface="Calibri"/>
                <a:cs typeface="Calibri"/>
                <a:sym typeface="Calibri"/>
              </a:rPr>
              <a:t> before being </a:t>
            </a:r>
            <a:r>
              <a:rPr b="1" lang="en-US" sz="3600">
                <a:solidFill>
                  <a:schemeClr val="lt1"/>
                </a:solidFill>
                <a:latin typeface="Calibri"/>
                <a:ea typeface="Calibri"/>
                <a:cs typeface="Calibri"/>
                <a:sym typeface="Calibri"/>
              </a:rPr>
              <a:t>executed</a:t>
            </a:r>
            <a:r>
              <a:rPr lang="en-US" sz="3600">
                <a:solidFill>
                  <a:schemeClr val="lt1"/>
                </a:solidFill>
                <a:latin typeface="Calibri"/>
                <a:ea typeface="Calibri"/>
                <a:cs typeface="Calibri"/>
                <a:sym typeface="Calibri"/>
              </a:rPr>
              <a:t>, allowing for a string of characters with unmatched quotation marks to </a:t>
            </a:r>
            <a:r>
              <a:rPr b="1" lang="en-US" sz="3600">
                <a:solidFill>
                  <a:schemeClr val="lt1"/>
                </a:solidFill>
                <a:latin typeface="Calibri"/>
                <a:ea typeface="Calibri"/>
                <a:cs typeface="Calibri"/>
                <a:sym typeface="Calibri"/>
              </a:rPr>
              <a:t>overwrite</a:t>
            </a:r>
            <a:r>
              <a:rPr lang="en-US" sz="3600">
                <a:solidFill>
                  <a:schemeClr val="lt1"/>
                </a:solidFill>
                <a:latin typeface="Calibri"/>
                <a:ea typeface="Calibri"/>
                <a:cs typeface="Calibri"/>
                <a:sym typeface="Calibri"/>
              </a:rPr>
              <a:t> the program and </a:t>
            </a:r>
            <a:r>
              <a:rPr b="1" lang="en-US" sz="3600">
                <a:solidFill>
                  <a:schemeClr val="lt1"/>
                </a:solidFill>
                <a:latin typeface="Calibri"/>
                <a:ea typeface="Calibri"/>
                <a:cs typeface="Calibri"/>
                <a:sym typeface="Calibri"/>
              </a:rPr>
              <a:t>provide access</a:t>
            </a:r>
            <a:r>
              <a:rPr lang="en-US" sz="3600">
                <a:solidFill>
                  <a:schemeClr val="lt1"/>
                </a:solidFill>
                <a:latin typeface="Calibri"/>
                <a:ea typeface="Calibri"/>
                <a:cs typeface="Calibri"/>
                <a:sym typeface="Calibri"/>
              </a:rPr>
              <a:t> on a login page </a:t>
            </a:r>
            <a:r>
              <a:rPr b="1" lang="en-US" sz="3600">
                <a:solidFill>
                  <a:schemeClr val="lt1"/>
                </a:solidFill>
                <a:latin typeface="Calibri"/>
                <a:ea typeface="Calibri"/>
                <a:cs typeface="Calibri"/>
                <a:sym typeface="Calibri"/>
              </a:rPr>
              <a:t>without the correct credentials</a:t>
            </a:r>
            <a:r>
              <a:rPr lang="en-US" sz="3600">
                <a:solidFill>
                  <a:schemeClr val="lt1"/>
                </a:solidFill>
                <a:latin typeface="Calibri"/>
                <a:ea typeface="Calibri"/>
                <a:cs typeface="Calibri"/>
                <a:sym typeface="Calibri"/>
              </a:rPr>
              <a:t>.</a:t>
            </a:r>
            <a:endParaRPr sz="3600">
              <a:solidFill>
                <a:schemeClr val="lt1"/>
              </a:solidFill>
              <a:latin typeface="Calibri"/>
              <a:ea typeface="Calibri"/>
              <a:cs typeface="Calibri"/>
              <a:sym typeface="Calibri"/>
            </a:endParaRPr>
          </a:p>
          <a:p>
            <a:pPr indent="0" lvl="0" marL="0" rtl="0" algn="l">
              <a:spcBef>
                <a:spcPts val="0"/>
              </a:spcBef>
              <a:spcAft>
                <a:spcPts val="0"/>
              </a:spcAft>
              <a:buNone/>
            </a:pPr>
            <a:r>
              <a:t/>
            </a:r>
            <a:endParaRPr sz="3100">
              <a:solidFill>
                <a:schemeClr val="lt1"/>
              </a:solidFill>
              <a:latin typeface="Courier New"/>
              <a:ea typeface="Courier New"/>
              <a:cs typeface="Courier New"/>
              <a:sym typeface="Courier New"/>
            </a:endParaRPr>
          </a:p>
          <a:p>
            <a:pPr indent="0" lvl="0" marL="0" rtl="0" algn="l">
              <a:spcBef>
                <a:spcPts val="0"/>
              </a:spcBef>
              <a:spcAft>
                <a:spcPts val="0"/>
              </a:spcAft>
              <a:buNone/>
            </a:pPr>
            <a:r>
              <a:rPr lang="en-US" sz="3100">
                <a:solidFill>
                  <a:schemeClr val="lt1"/>
                </a:solidFill>
                <a:latin typeface="Courier New"/>
                <a:ea typeface="Courier New"/>
                <a:cs typeface="Courier New"/>
                <a:sym typeface="Courier New"/>
              </a:rPr>
              <a:t>Username: 1’ or ‘1’=’1</a:t>
            </a:r>
            <a:endParaRPr sz="3100">
              <a:solidFill>
                <a:schemeClr val="lt1"/>
              </a:solidFill>
              <a:latin typeface="Courier New"/>
              <a:ea typeface="Courier New"/>
              <a:cs typeface="Courier New"/>
              <a:sym typeface="Courier New"/>
            </a:endParaRPr>
          </a:p>
          <a:p>
            <a:pPr indent="0" lvl="0" marL="0" rtl="0" algn="l">
              <a:spcBef>
                <a:spcPts val="0"/>
              </a:spcBef>
              <a:spcAft>
                <a:spcPts val="0"/>
              </a:spcAft>
              <a:buNone/>
            </a:pPr>
            <a:r>
              <a:rPr lang="en-US" sz="3100">
                <a:solidFill>
                  <a:schemeClr val="lt1"/>
                </a:solidFill>
                <a:latin typeface="Courier New"/>
                <a:ea typeface="Courier New"/>
                <a:cs typeface="Courier New"/>
                <a:sym typeface="Courier New"/>
              </a:rPr>
              <a:t>Password: </a:t>
            </a:r>
            <a:r>
              <a:rPr lang="en-US" sz="3100">
                <a:solidFill>
                  <a:schemeClr val="lt1"/>
                </a:solidFill>
                <a:latin typeface="Courier New"/>
                <a:ea typeface="Courier New"/>
                <a:cs typeface="Courier New"/>
                <a:sym typeface="Courier New"/>
              </a:rPr>
              <a:t>1’ or ‘1’=’1</a:t>
            </a:r>
            <a:endParaRPr sz="1300">
              <a:solidFill>
                <a:schemeClr val="lt1"/>
              </a:solidFill>
              <a:highlight>
                <a:srgbClr val="FFFFFF"/>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
          <p:cNvSpPr/>
          <p:nvPr/>
        </p:nvSpPr>
        <p:spPr>
          <a:xfrm>
            <a:off x="-1816736" y="-5817236"/>
            <a:ext cx="21921472" cy="21921472"/>
          </a:xfrm>
          <a:custGeom>
            <a:rect b="b" l="l" r="r" t="t"/>
            <a:pathLst>
              <a:path extrusionOk="0" h="21921472" w="21921472">
                <a:moveTo>
                  <a:pt x="0" y="0"/>
                </a:moveTo>
                <a:lnTo>
                  <a:pt x="21921472" y="0"/>
                </a:lnTo>
                <a:lnTo>
                  <a:pt x="21921472" y="21921472"/>
                </a:lnTo>
                <a:lnTo>
                  <a:pt x="0" y="21921472"/>
                </a:lnTo>
                <a:lnTo>
                  <a:pt x="0" y="0"/>
                </a:lnTo>
                <a:close/>
              </a:path>
            </a:pathLst>
          </a:custGeom>
          <a:blipFill rotWithShape="1">
            <a:blip r:embed="rId3">
              <a:alphaModFix amt="50000"/>
            </a:blip>
            <a:stretch>
              <a:fillRect b="0" l="0" r="0" t="0"/>
            </a:stretch>
          </a:blipFill>
          <a:ln>
            <a:noFill/>
          </a:ln>
        </p:spPr>
      </p:sp>
      <p:grpSp>
        <p:nvGrpSpPr>
          <p:cNvPr id="259" name="Google Shape;259;p4"/>
          <p:cNvGrpSpPr/>
          <p:nvPr/>
        </p:nvGrpSpPr>
        <p:grpSpPr>
          <a:xfrm>
            <a:off x="922725" y="971100"/>
            <a:ext cx="15671659" cy="7832670"/>
            <a:chOff x="0" y="-38100"/>
            <a:chExt cx="3749380" cy="1784126"/>
          </a:xfrm>
        </p:grpSpPr>
        <p:sp>
          <p:nvSpPr>
            <p:cNvPr id="260" name="Google Shape;260;p4"/>
            <p:cNvSpPr/>
            <p:nvPr/>
          </p:nvSpPr>
          <p:spPr>
            <a:xfrm>
              <a:off x="0" y="0"/>
              <a:ext cx="3749380" cy="1746026"/>
            </a:xfrm>
            <a:custGeom>
              <a:rect b="b" l="l" r="r" t="t"/>
              <a:pathLst>
                <a:path extrusionOk="0" h="1746026" w="3749380">
                  <a:moveTo>
                    <a:pt x="0" y="0"/>
                  </a:moveTo>
                  <a:lnTo>
                    <a:pt x="3749380" y="0"/>
                  </a:lnTo>
                  <a:lnTo>
                    <a:pt x="3749380" y="1746026"/>
                  </a:lnTo>
                  <a:lnTo>
                    <a:pt x="0" y="1746026"/>
                  </a:lnTo>
                  <a:close/>
                </a:path>
              </a:pathLst>
            </a:custGeom>
            <a:solidFill>
              <a:srgbClr val="FEFF99"/>
            </a:solidFill>
            <a:ln cap="sq" cmpd="sng" w="95250">
              <a:solidFill>
                <a:srgbClr val="CCCCCC"/>
              </a:solidFill>
              <a:prstDash val="dot"/>
              <a:miter lim="8000"/>
              <a:headEnd len="sm" w="sm" type="none"/>
              <a:tailEnd len="sm" w="sm" type="none"/>
            </a:ln>
          </p:spPr>
        </p:sp>
        <p:sp>
          <p:nvSpPr>
            <p:cNvPr id="261" name="Google Shape;261;p4"/>
            <p:cNvSpPr txBox="1"/>
            <p:nvPr/>
          </p:nvSpPr>
          <p:spPr>
            <a:xfrm>
              <a:off x="0" y="-38100"/>
              <a:ext cx="3749380" cy="1784126"/>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2" name="Google Shape;262;p4"/>
          <p:cNvGrpSpPr/>
          <p:nvPr/>
        </p:nvGrpSpPr>
        <p:grpSpPr>
          <a:xfrm>
            <a:off x="-1301375" y="-180827"/>
            <a:ext cx="20890750" cy="1151936"/>
            <a:chOff x="0" y="-241102"/>
            <a:chExt cx="27854334" cy="1535914"/>
          </a:xfrm>
        </p:grpSpPr>
        <p:grpSp>
          <p:nvGrpSpPr>
            <p:cNvPr id="263" name="Google Shape;263;p4"/>
            <p:cNvGrpSpPr/>
            <p:nvPr/>
          </p:nvGrpSpPr>
          <p:grpSpPr>
            <a:xfrm>
              <a:off x="0" y="-241102"/>
              <a:ext cx="27854334" cy="1302143"/>
              <a:chOff x="0" y="-47625"/>
              <a:chExt cx="5502091" cy="257213"/>
            </a:xfrm>
          </p:grpSpPr>
          <p:sp>
            <p:nvSpPr>
              <p:cNvPr id="264" name="Google Shape;264;p4"/>
              <p:cNvSpPr/>
              <p:nvPr/>
            </p:nvSpPr>
            <p:spPr>
              <a:xfrm>
                <a:off x="0" y="0"/>
                <a:ext cx="5502091" cy="209588"/>
              </a:xfrm>
              <a:custGeom>
                <a:rect b="b" l="l" r="r" t="t"/>
                <a:pathLst>
                  <a:path extrusionOk="0" h="209588" w="5502091">
                    <a:moveTo>
                      <a:pt x="0" y="0"/>
                    </a:moveTo>
                    <a:lnTo>
                      <a:pt x="5502091" y="0"/>
                    </a:lnTo>
                    <a:lnTo>
                      <a:pt x="5502091" y="209588"/>
                    </a:lnTo>
                    <a:lnTo>
                      <a:pt x="0" y="209588"/>
                    </a:lnTo>
                    <a:close/>
                  </a:path>
                </a:pathLst>
              </a:custGeom>
              <a:solidFill>
                <a:srgbClr val="1818B7"/>
              </a:solidFill>
              <a:ln cap="sq" cmpd="sng" w="95250">
                <a:solidFill>
                  <a:srgbClr val="1818B7"/>
                </a:solidFill>
                <a:prstDash val="solid"/>
                <a:miter lim="8000"/>
                <a:headEnd len="sm" w="sm" type="none"/>
                <a:tailEnd len="sm" w="sm" type="none"/>
              </a:ln>
            </p:spPr>
          </p:sp>
          <p:sp>
            <p:nvSpPr>
              <p:cNvPr id="265" name="Google Shape;265;p4"/>
              <p:cNvSpPr txBox="1"/>
              <p:nvPr/>
            </p:nvSpPr>
            <p:spPr>
              <a:xfrm>
                <a:off x="0" y="-47625"/>
                <a:ext cx="5502091" cy="257213"/>
              </a:xfrm>
              <a:prstGeom prst="rect">
                <a:avLst/>
              </a:prstGeom>
              <a:noFill/>
              <a:ln>
                <a:noFill/>
              </a:ln>
            </p:spPr>
            <p:txBody>
              <a:bodyPr anchorCtr="0" anchor="ctr" bIns="254000" lIns="254000" spcFirstLastPara="1" rIns="254000" wrap="square" tIns="2540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6" name="Google Shape;266;p4"/>
            <p:cNvSpPr txBox="1"/>
            <p:nvPr/>
          </p:nvSpPr>
          <p:spPr>
            <a:xfrm>
              <a:off x="439275" y="269112"/>
              <a:ext cx="26975700" cy="102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99">
                  <a:solidFill>
                    <a:srgbClr val="FFFFFF"/>
                  </a:solidFill>
                  <a:latin typeface="Courier New"/>
                  <a:ea typeface="Courier New"/>
                  <a:cs typeface="Courier New"/>
                  <a:sym typeface="Courier New"/>
                </a:rPr>
                <a:t>Mitigations </a:t>
              </a:r>
              <a:r>
                <a:rPr i="0" lang="en-US" sz="2499" u="none" cap="none" strike="noStrike">
                  <a:solidFill>
                    <a:srgbClr val="FFFFFF"/>
                  </a:solidFill>
                  <a:latin typeface="Courier New"/>
                  <a:ea typeface="Courier New"/>
                  <a:cs typeface="Courier New"/>
                  <a:sym typeface="Courier New"/>
                </a:rPr>
                <a:t>• </a:t>
              </a:r>
              <a:r>
                <a:rPr lang="en-US" sz="2499">
                  <a:solidFill>
                    <a:srgbClr val="FFFFFF"/>
                  </a:solidFill>
                  <a:latin typeface="Courier New"/>
                  <a:ea typeface="Courier New"/>
                  <a:cs typeface="Courier New"/>
                  <a:sym typeface="Courier New"/>
                </a:rPr>
                <a:t>Mitigations </a:t>
              </a:r>
              <a:r>
                <a:rPr i="0" lang="en-US" sz="2499" u="none" cap="none" strike="noStrike">
                  <a:solidFill>
                    <a:srgbClr val="FFFFFF"/>
                  </a:solidFill>
                  <a:latin typeface="Courier New"/>
                  <a:ea typeface="Courier New"/>
                  <a:cs typeface="Courier New"/>
                  <a:sym typeface="Courier New"/>
                </a:rPr>
                <a:t>• </a:t>
              </a:r>
              <a:r>
                <a:rPr lang="en-US" sz="2499">
                  <a:solidFill>
                    <a:srgbClr val="FFFFFF"/>
                  </a:solidFill>
                  <a:latin typeface="Courier New"/>
                  <a:ea typeface="Courier New"/>
                  <a:cs typeface="Courier New"/>
                  <a:sym typeface="Courier New"/>
                </a:rPr>
                <a:t>Mitigations </a:t>
              </a:r>
              <a:r>
                <a:rPr lang="en-US" sz="2499">
                  <a:solidFill>
                    <a:schemeClr val="lt1"/>
                  </a:solidFill>
                  <a:latin typeface="Courier New"/>
                  <a:ea typeface="Courier New"/>
                  <a:cs typeface="Courier New"/>
                  <a:sym typeface="Courier New"/>
                </a:rPr>
                <a:t>• Mitigations • Mitigations • Mitigations • Mitigations •  </a:t>
              </a:r>
              <a:endParaRPr>
                <a:solidFill>
                  <a:schemeClr val="dk1"/>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t/>
              </a:r>
              <a:endParaRPr sz="2499">
                <a:solidFill>
                  <a:schemeClr val="lt1"/>
                </a:solidFill>
              </a:endParaRPr>
            </a:p>
          </p:txBody>
        </p:sp>
      </p:grpSp>
      <p:grpSp>
        <p:nvGrpSpPr>
          <p:cNvPr id="267" name="Google Shape;267;p4"/>
          <p:cNvGrpSpPr/>
          <p:nvPr/>
        </p:nvGrpSpPr>
        <p:grpSpPr>
          <a:xfrm>
            <a:off x="-1301375" y="9310392"/>
            <a:ext cx="20890750" cy="1151936"/>
            <a:chOff x="0" y="-241102"/>
            <a:chExt cx="27854334" cy="1535914"/>
          </a:xfrm>
        </p:grpSpPr>
        <p:grpSp>
          <p:nvGrpSpPr>
            <p:cNvPr id="268" name="Google Shape;268;p4"/>
            <p:cNvGrpSpPr/>
            <p:nvPr/>
          </p:nvGrpSpPr>
          <p:grpSpPr>
            <a:xfrm>
              <a:off x="0" y="-241102"/>
              <a:ext cx="27854334" cy="1302143"/>
              <a:chOff x="0" y="-47625"/>
              <a:chExt cx="5502091" cy="257213"/>
            </a:xfrm>
          </p:grpSpPr>
          <p:sp>
            <p:nvSpPr>
              <p:cNvPr id="269" name="Google Shape;269;p4"/>
              <p:cNvSpPr/>
              <p:nvPr/>
            </p:nvSpPr>
            <p:spPr>
              <a:xfrm>
                <a:off x="0" y="0"/>
                <a:ext cx="5502091" cy="209588"/>
              </a:xfrm>
              <a:custGeom>
                <a:rect b="b" l="l" r="r" t="t"/>
                <a:pathLst>
                  <a:path extrusionOk="0" h="209588" w="5502091">
                    <a:moveTo>
                      <a:pt x="0" y="0"/>
                    </a:moveTo>
                    <a:lnTo>
                      <a:pt x="5502091" y="0"/>
                    </a:lnTo>
                    <a:lnTo>
                      <a:pt x="5502091" y="209588"/>
                    </a:lnTo>
                    <a:lnTo>
                      <a:pt x="0" y="209588"/>
                    </a:lnTo>
                    <a:close/>
                  </a:path>
                </a:pathLst>
              </a:custGeom>
              <a:solidFill>
                <a:srgbClr val="1818B7"/>
              </a:solidFill>
              <a:ln cap="sq" cmpd="sng" w="95250">
                <a:solidFill>
                  <a:srgbClr val="1818B7"/>
                </a:solidFill>
                <a:prstDash val="solid"/>
                <a:miter lim="8000"/>
                <a:headEnd len="sm" w="sm" type="none"/>
                <a:tailEnd len="sm" w="sm" type="none"/>
              </a:ln>
            </p:spPr>
          </p:sp>
          <p:sp>
            <p:nvSpPr>
              <p:cNvPr id="270" name="Google Shape;270;p4"/>
              <p:cNvSpPr txBox="1"/>
              <p:nvPr/>
            </p:nvSpPr>
            <p:spPr>
              <a:xfrm>
                <a:off x="0" y="-47625"/>
                <a:ext cx="5502091" cy="257213"/>
              </a:xfrm>
              <a:prstGeom prst="rect">
                <a:avLst/>
              </a:prstGeom>
              <a:noFill/>
              <a:ln>
                <a:noFill/>
              </a:ln>
            </p:spPr>
            <p:txBody>
              <a:bodyPr anchorCtr="0" anchor="ctr" bIns="254000" lIns="254000" spcFirstLastPara="1" rIns="254000" wrap="square" tIns="2540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1" name="Google Shape;271;p4"/>
            <p:cNvSpPr txBox="1"/>
            <p:nvPr/>
          </p:nvSpPr>
          <p:spPr>
            <a:xfrm>
              <a:off x="439275" y="269112"/>
              <a:ext cx="26975700" cy="1025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US" sz="2499">
                  <a:solidFill>
                    <a:schemeClr val="lt1"/>
                  </a:solidFill>
                  <a:latin typeface="Courier New"/>
                  <a:ea typeface="Courier New"/>
                  <a:cs typeface="Courier New"/>
                  <a:sym typeface="Courier New"/>
                </a:rPr>
                <a:t>Mitigations • Mitigations • Mitigations • Mitigations • Mitigations • Mitigations • Mitigations • </a:t>
              </a:r>
              <a:endParaRPr>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2499">
                <a:solidFill>
                  <a:srgbClr val="FFFFFF"/>
                </a:solidFill>
              </a:endParaRPr>
            </a:p>
          </p:txBody>
        </p:sp>
      </p:grpSp>
      <p:grpSp>
        <p:nvGrpSpPr>
          <p:cNvPr id="272" name="Google Shape;272;p4"/>
          <p:cNvGrpSpPr/>
          <p:nvPr/>
        </p:nvGrpSpPr>
        <p:grpSpPr>
          <a:xfrm>
            <a:off x="15854427" y="4515098"/>
            <a:ext cx="1826429" cy="4795565"/>
            <a:chOff x="0" y="0"/>
            <a:chExt cx="2211976" cy="5529941"/>
          </a:xfrm>
        </p:grpSpPr>
        <p:sp>
          <p:nvSpPr>
            <p:cNvPr id="273" name="Google Shape;273;p4"/>
            <p:cNvSpPr/>
            <p:nvPr/>
          </p:nvSpPr>
          <p:spPr>
            <a:xfrm>
              <a:off x="0" y="0"/>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4">
                <a:alphaModFix/>
              </a:blip>
              <a:stretch>
                <a:fillRect b="0" l="0" r="0" t="0"/>
              </a:stretch>
            </a:blipFill>
            <a:ln>
              <a:noFill/>
            </a:ln>
          </p:spPr>
        </p:sp>
        <p:sp>
          <p:nvSpPr>
            <p:cNvPr id="274" name="Google Shape;274;p4"/>
            <p:cNvSpPr/>
            <p:nvPr/>
          </p:nvSpPr>
          <p:spPr>
            <a:xfrm>
              <a:off x="1105988" y="0"/>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5">
                <a:alphaModFix/>
              </a:blip>
              <a:stretch>
                <a:fillRect b="0" l="0" r="0" t="0"/>
              </a:stretch>
            </a:blipFill>
            <a:ln>
              <a:noFill/>
            </a:ln>
          </p:spPr>
        </p:sp>
        <p:sp>
          <p:nvSpPr>
            <p:cNvPr id="275" name="Google Shape;275;p4"/>
            <p:cNvSpPr/>
            <p:nvPr/>
          </p:nvSpPr>
          <p:spPr>
            <a:xfrm>
              <a:off x="0" y="2211976"/>
              <a:ext cx="1105988" cy="1105988"/>
            </a:xfrm>
            <a:custGeom>
              <a:rect b="b" l="l" r="r" t="t"/>
              <a:pathLst>
                <a:path extrusionOk="0" h="1105988" w="1105988">
                  <a:moveTo>
                    <a:pt x="0" y="0"/>
                  </a:moveTo>
                  <a:lnTo>
                    <a:pt x="1105988" y="0"/>
                  </a:lnTo>
                  <a:lnTo>
                    <a:pt x="1105988" y="1105989"/>
                  </a:lnTo>
                  <a:lnTo>
                    <a:pt x="0" y="1105989"/>
                  </a:lnTo>
                  <a:lnTo>
                    <a:pt x="0" y="0"/>
                  </a:lnTo>
                  <a:close/>
                </a:path>
              </a:pathLst>
            </a:custGeom>
            <a:blipFill rotWithShape="1">
              <a:blip r:embed="rId6">
                <a:alphaModFix/>
              </a:blip>
              <a:stretch>
                <a:fillRect b="0" l="0" r="0" t="0"/>
              </a:stretch>
            </a:blipFill>
            <a:ln>
              <a:noFill/>
            </a:ln>
          </p:spPr>
        </p:sp>
        <p:sp>
          <p:nvSpPr>
            <p:cNvPr id="276" name="Google Shape;276;p4"/>
            <p:cNvSpPr/>
            <p:nvPr/>
          </p:nvSpPr>
          <p:spPr>
            <a:xfrm>
              <a:off x="1105988" y="2211976"/>
              <a:ext cx="1105988" cy="1105988"/>
            </a:xfrm>
            <a:custGeom>
              <a:rect b="b" l="l" r="r" t="t"/>
              <a:pathLst>
                <a:path extrusionOk="0" h="1105988" w="1105988">
                  <a:moveTo>
                    <a:pt x="0" y="0"/>
                  </a:moveTo>
                  <a:lnTo>
                    <a:pt x="1105988" y="0"/>
                  </a:lnTo>
                  <a:lnTo>
                    <a:pt x="1105988" y="1105989"/>
                  </a:lnTo>
                  <a:lnTo>
                    <a:pt x="0" y="1105989"/>
                  </a:lnTo>
                  <a:lnTo>
                    <a:pt x="0" y="0"/>
                  </a:lnTo>
                  <a:close/>
                </a:path>
              </a:pathLst>
            </a:custGeom>
            <a:blipFill rotWithShape="1">
              <a:blip r:embed="rId7">
                <a:alphaModFix/>
              </a:blip>
              <a:stretch>
                <a:fillRect b="0" l="0" r="0" t="0"/>
              </a:stretch>
            </a:blipFill>
            <a:ln>
              <a:noFill/>
            </a:ln>
          </p:spPr>
        </p:sp>
        <p:sp>
          <p:nvSpPr>
            <p:cNvPr id="277" name="Google Shape;277;p4"/>
            <p:cNvSpPr/>
            <p:nvPr/>
          </p:nvSpPr>
          <p:spPr>
            <a:xfrm>
              <a:off x="0" y="1105988"/>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8">
                <a:alphaModFix/>
              </a:blip>
              <a:stretch>
                <a:fillRect b="0" l="0" r="0" t="0"/>
              </a:stretch>
            </a:blipFill>
            <a:ln>
              <a:noFill/>
            </a:ln>
          </p:spPr>
        </p:sp>
        <p:sp>
          <p:nvSpPr>
            <p:cNvPr id="278" name="Google Shape;278;p4"/>
            <p:cNvSpPr/>
            <p:nvPr/>
          </p:nvSpPr>
          <p:spPr>
            <a:xfrm>
              <a:off x="1105988" y="1105988"/>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9">
                <a:alphaModFix/>
              </a:blip>
              <a:stretch>
                <a:fillRect b="0" l="0" r="0" t="0"/>
              </a:stretch>
            </a:blipFill>
            <a:ln>
              <a:noFill/>
            </a:ln>
          </p:spPr>
        </p:sp>
        <p:sp>
          <p:nvSpPr>
            <p:cNvPr id="279" name="Google Shape;279;p4"/>
            <p:cNvSpPr/>
            <p:nvPr/>
          </p:nvSpPr>
          <p:spPr>
            <a:xfrm>
              <a:off x="0" y="3317965"/>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0">
                <a:alphaModFix/>
              </a:blip>
              <a:stretch>
                <a:fillRect b="0" l="0" r="0" t="0"/>
              </a:stretch>
            </a:blipFill>
            <a:ln>
              <a:noFill/>
            </a:ln>
          </p:spPr>
        </p:sp>
        <p:sp>
          <p:nvSpPr>
            <p:cNvPr id="280" name="Google Shape;280;p4"/>
            <p:cNvSpPr/>
            <p:nvPr/>
          </p:nvSpPr>
          <p:spPr>
            <a:xfrm>
              <a:off x="1105988" y="3317965"/>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1">
                <a:alphaModFix/>
              </a:blip>
              <a:stretch>
                <a:fillRect b="0" l="0" r="0" t="0"/>
              </a:stretch>
            </a:blipFill>
            <a:ln>
              <a:noFill/>
            </a:ln>
          </p:spPr>
        </p:sp>
        <p:sp>
          <p:nvSpPr>
            <p:cNvPr id="281" name="Google Shape;281;p4"/>
            <p:cNvSpPr/>
            <p:nvPr/>
          </p:nvSpPr>
          <p:spPr>
            <a:xfrm>
              <a:off x="0" y="4423953"/>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2">
                <a:alphaModFix/>
              </a:blip>
              <a:stretch>
                <a:fillRect b="0" l="0" r="0" t="0"/>
              </a:stretch>
            </a:blipFill>
            <a:ln>
              <a:noFill/>
            </a:ln>
          </p:spPr>
        </p:sp>
        <p:sp>
          <p:nvSpPr>
            <p:cNvPr id="282" name="Google Shape;282;p4"/>
            <p:cNvSpPr/>
            <p:nvPr/>
          </p:nvSpPr>
          <p:spPr>
            <a:xfrm>
              <a:off x="1105988" y="4423953"/>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3">
                <a:alphaModFix/>
              </a:blip>
              <a:stretch>
                <a:fillRect b="0" l="0" r="0" t="0"/>
              </a:stretch>
            </a:blipFill>
            <a:ln>
              <a:noFill/>
            </a:ln>
          </p:spPr>
        </p:sp>
        <p:sp>
          <p:nvSpPr>
            <p:cNvPr id="283" name="Google Shape;283;p4"/>
            <p:cNvSpPr/>
            <p:nvPr/>
          </p:nvSpPr>
          <p:spPr>
            <a:xfrm>
              <a:off x="1284474" y="4613333"/>
              <a:ext cx="749016" cy="727227"/>
            </a:xfrm>
            <a:custGeom>
              <a:rect b="b" l="l" r="r" t="t"/>
              <a:pathLst>
                <a:path extrusionOk="0" h="727227" w="749016">
                  <a:moveTo>
                    <a:pt x="0" y="0"/>
                  </a:moveTo>
                  <a:lnTo>
                    <a:pt x="749016" y="0"/>
                  </a:lnTo>
                  <a:lnTo>
                    <a:pt x="749016" y="727227"/>
                  </a:lnTo>
                  <a:lnTo>
                    <a:pt x="0" y="727227"/>
                  </a:lnTo>
                  <a:lnTo>
                    <a:pt x="0" y="0"/>
                  </a:lnTo>
                  <a:close/>
                </a:path>
              </a:pathLst>
            </a:custGeom>
            <a:blipFill rotWithShape="1">
              <a:blip r:embed="rId14">
                <a:alphaModFix/>
              </a:blip>
              <a:stretch>
                <a:fillRect b="0" l="0" r="0" t="0"/>
              </a:stretch>
            </a:blipFill>
            <a:ln>
              <a:noFill/>
            </a:ln>
          </p:spPr>
        </p:sp>
      </p:grpSp>
      <p:sp>
        <p:nvSpPr>
          <p:cNvPr id="284" name="Google Shape;284;p4"/>
          <p:cNvSpPr/>
          <p:nvPr/>
        </p:nvSpPr>
        <p:spPr>
          <a:xfrm rot="3286217">
            <a:off x="1485759" y="6650582"/>
            <a:ext cx="550400" cy="923366"/>
          </a:xfrm>
          <a:custGeom>
            <a:rect b="b" l="l" r="r" t="t"/>
            <a:pathLst>
              <a:path extrusionOk="0" h="825401" w="484735">
                <a:moveTo>
                  <a:pt x="0" y="0"/>
                </a:moveTo>
                <a:lnTo>
                  <a:pt x="484735" y="0"/>
                </a:lnTo>
                <a:lnTo>
                  <a:pt x="484735" y="825401"/>
                </a:lnTo>
                <a:lnTo>
                  <a:pt x="0" y="825401"/>
                </a:lnTo>
                <a:lnTo>
                  <a:pt x="0" y="0"/>
                </a:lnTo>
                <a:close/>
              </a:path>
            </a:pathLst>
          </a:custGeom>
          <a:blipFill rotWithShape="1">
            <a:blip r:embed="rId15">
              <a:alphaModFix/>
            </a:blip>
            <a:stretch>
              <a:fillRect b="0" l="0" r="0" t="0"/>
            </a:stretch>
          </a:blipFill>
          <a:ln>
            <a:noFill/>
          </a:ln>
        </p:spPr>
      </p:sp>
      <p:sp>
        <p:nvSpPr>
          <p:cNvPr id="285" name="Google Shape;285;p4"/>
          <p:cNvSpPr/>
          <p:nvPr/>
        </p:nvSpPr>
        <p:spPr>
          <a:xfrm>
            <a:off x="15452911" y="4080606"/>
            <a:ext cx="699262" cy="756225"/>
          </a:xfrm>
          <a:custGeom>
            <a:rect b="b" l="l" r="r" t="t"/>
            <a:pathLst>
              <a:path extrusionOk="0" h="654740" w="635693">
                <a:moveTo>
                  <a:pt x="0" y="0"/>
                </a:moveTo>
                <a:lnTo>
                  <a:pt x="635692" y="0"/>
                </a:lnTo>
                <a:lnTo>
                  <a:pt x="635692" y="654740"/>
                </a:lnTo>
                <a:lnTo>
                  <a:pt x="0" y="654740"/>
                </a:lnTo>
                <a:lnTo>
                  <a:pt x="0" y="0"/>
                </a:lnTo>
                <a:close/>
              </a:path>
            </a:pathLst>
          </a:custGeom>
          <a:blipFill rotWithShape="1">
            <a:blip r:embed="rId16">
              <a:alphaModFix/>
            </a:blip>
            <a:stretch>
              <a:fillRect b="0" l="0" r="0" t="0"/>
            </a:stretch>
          </a:blipFill>
          <a:ln>
            <a:noFill/>
          </a:ln>
        </p:spPr>
      </p:sp>
      <p:sp>
        <p:nvSpPr>
          <p:cNvPr id="286" name="Google Shape;286;p4"/>
          <p:cNvSpPr/>
          <p:nvPr/>
        </p:nvSpPr>
        <p:spPr>
          <a:xfrm>
            <a:off x="1405045" y="1615630"/>
            <a:ext cx="878877" cy="922821"/>
          </a:xfrm>
          <a:custGeom>
            <a:rect b="b" l="l" r="r" t="t"/>
            <a:pathLst>
              <a:path extrusionOk="0" h="798979" w="798979">
                <a:moveTo>
                  <a:pt x="0" y="0"/>
                </a:moveTo>
                <a:lnTo>
                  <a:pt x="798979" y="0"/>
                </a:lnTo>
                <a:lnTo>
                  <a:pt x="798979" y="798979"/>
                </a:lnTo>
                <a:lnTo>
                  <a:pt x="0" y="798979"/>
                </a:lnTo>
                <a:lnTo>
                  <a:pt x="0" y="0"/>
                </a:lnTo>
                <a:close/>
              </a:path>
            </a:pathLst>
          </a:custGeom>
          <a:blipFill rotWithShape="1">
            <a:blip r:embed="rId17">
              <a:alphaModFix/>
            </a:blip>
            <a:stretch>
              <a:fillRect b="0" l="0" r="0" t="0"/>
            </a:stretch>
          </a:blipFill>
          <a:ln>
            <a:noFill/>
          </a:ln>
        </p:spPr>
      </p:sp>
      <p:sp>
        <p:nvSpPr>
          <p:cNvPr id="287" name="Google Shape;287;p4"/>
          <p:cNvSpPr txBox="1"/>
          <p:nvPr/>
        </p:nvSpPr>
        <p:spPr>
          <a:xfrm>
            <a:off x="2522920" y="1472582"/>
            <a:ext cx="7773600" cy="104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6799">
                <a:latin typeface="Courier New"/>
                <a:ea typeface="Courier New"/>
                <a:cs typeface="Courier New"/>
                <a:sym typeface="Courier New"/>
              </a:rPr>
              <a:t>Mitigations</a:t>
            </a:r>
            <a:endParaRPr sz="100">
              <a:latin typeface="Courier New"/>
              <a:ea typeface="Courier New"/>
              <a:cs typeface="Courier New"/>
              <a:sym typeface="Courier New"/>
            </a:endParaRPr>
          </a:p>
        </p:txBody>
      </p:sp>
      <p:sp>
        <p:nvSpPr>
          <p:cNvPr id="288" name="Google Shape;288;p4"/>
          <p:cNvSpPr/>
          <p:nvPr/>
        </p:nvSpPr>
        <p:spPr>
          <a:xfrm>
            <a:off x="13370685" y="1732564"/>
            <a:ext cx="2779868" cy="546623"/>
          </a:xfrm>
          <a:custGeom>
            <a:rect b="b" l="l" r="r" t="t"/>
            <a:pathLst>
              <a:path extrusionOk="0" h="473267" w="2527153">
                <a:moveTo>
                  <a:pt x="0" y="0"/>
                </a:moveTo>
                <a:lnTo>
                  <a:pt x="2527153" y="0"/>
                </a:lnTo>
                <a:lnTo>
                  <a:pt x="2527153" y="473266"/>
                </a:lnTo>
                <a:lnTo>
                  <a:pt x="0" y="473266"/>
                </a:lnTo>
                <a:lnTo>
                  <a:pt x="0" y="0"/>
                </a:lnTo>
                <a:close/>
              </a:path>
            </a:pathLst>
          </a:custGeom>
          <a:blipFill rotWithShape="1">
            <a:blip r:embed="rId18">
              <a:alphaModFix/>
            </a:blip>
            <a:stretch>
              <a:fillRect b="0" l="0" r="0" t="0"/>
            </a:stretch>
          </a:blipFill>
          <a:ln>
            <a:noFill/>
          </a:ln>
        </p:spPr>
      </p:sp>
      <p:sp>
        <p:nvSpPr>
          <p:cNvPr id="289" name="Google Shape;289;p4"/>
          <p:cNvSpPr txBox="1"/>
          <p:nvPr/>
        </p:nvSpPr>
        <p:spPr>
          <a:xfrm>
            <a:off x="2283925" y="2673825"/>
            <a:ext cx="11665500" cy="5826900"/>
          </a:xfrm>
          <a:prstGeom prst="rect">
            <a:avLst/>
          </a:prstGeom>
          <a:noFill/>
          <a:ln>
            <a:noFill/>
          </a:ln>
        </p:spPr>
        <p:txBody>
          <a:bodyPr anchorCtr="0" anchor="t" bIns="91425" lIns="91425" spcFirstLastPara="1" rIns="91425" wrap="square" tIns="91425">
            <a:noAutofit/>
          </a:bodyPr>
          <a:lstStyle/>
          <a:p>
            <a:pPr indent="-431800" lvl="0" marL="457200" rtl="0" algn="l">
              <a:spcBef>
                <a:spcPts val="0"/>
              </a:spcBef>
              <a:spcAft>
                <a:spcPts val="0"/>
              </a:spcAft>
              <a:buClr>
                <a:schemeClr val="dk1"/>
              </a:buClr>
              <a:buSzPts val="3200"/>
              <a:buFont typeface="Calibri"/>
              <a:buAutoNum type="arabicPeriod"/>
            </a:pPr>
            <a:r>
              <a:rPr b="1" lang="en-US" sz="3200">
                <a:solidFill>
                  <a:schemeClr val="dk1"/>
                </a:solidFill>
                <a:latin typeface="Calibri"/>
                <a:ea typeface="Calibri"/>
                <a:cs typeface="Calibri"/>
                <a:sym typeface="Calibri"/>
              </a:rPr>
              <a:t>Input Validation and Sanitization:</a:t>
            </a:r>
            <a:endParaRPr b="1" sz="3200">
              <a:solidFill>
                <a:schemeClr val="dk1"/>
              </a:solidFill>
              <a:latin typeface="Calibri"/>
              <a:ea typeface="Calibri"/>
              <a:cs typeface="Calibri"/>
              <a:sym typeface="Calibri"/>
            </a:endParaRPr>
          </a:p>
          <a:p>
            <a:pPr indent="-431800" lvl="1" marL="914400" rtl="0" algn="l">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Before processing user input, ensure they conform to expected patterns ex. only allow alphanumeric characters for a username and reject inputs containing other characters.</a:t>
            </a:r>
            <a:endParaRPr sz="3200">
              <a:solidFill>
                <a:schemeClr val="dk1"/>
              </a:solidFill>
              <a:latin typeface="Calibri"/>
              <a:ea typeface="Calibri"/>
              <a:cs typeface="Calibri"/>
              <a:sym typeface="Calibri"/>
            </a:endParaRPr>
          </a:p>
          <a:p>
            <a:pPr indent="-431800" lvl="1" marL="914400" rtl="0" algn="l">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Sanitize user input by scrubbing data to remove potentially malicious content</a:t>
            </a:r>
            <a:endParaRPr sz="3200">
              <a:solidFill>
                <a:schemeClr val="dk1"/>
              </a:solidFill>
              <a:latin typeface="Calibri"/>
              <a:ea typeface="Calibri"/>
              <a:cs typeface="Calibri"/>
              <a:sym typeface="Calibri"/>
            </a:endParaRPr>
          </a:p>
          <a:p>
            <a:pPr indent="-431800" lvl="0" marL="457200" rtl="0" algn="l">
              <a:spcBef>
                <a:spcPts val="0"/>
              </a:spcBef>
              <a:spcAft>
                <a:spcPts val="0"/>
              </a:spcAft>
              <a:buClr>
                <a:schemeClr val="dk1"/>
              </a:buClr>
              <a:buSzPts val="3200"/>
              <a:buFont typeface="Calibri"/>
              <a:buAutoNum type="arabicPeriod"/>
            </a:pPr>
            <a:r>
              <a:rPr b="1" lang="en-US" sz="3200">
                <a:solidFill>
                  <a:schemeClr val="dk1"/>
                </a:solidFill>
                <a:latin typeface="Calibri"/>
                <a:ea typeface="Calibri"/>
                <a:cs typeface="Calibri"/>
                <a:sym typeface="Calibri"/>
              </a:rPr>
              <a:t>Use of Prepared Statements</a:t>
            </a:r>
            <a:endParaRPr b="1" sz="3200">
              <a:solidFill>
                <a:schemeClr val="dk1"/>
              </a:solidFill>
              <a:latin typeface="Calibri"/>
              <a:ea typeface="Calibri"/>
              <a:cs typeface="Calibri"/>
              <a:sym typeface="Calibri"/>
            </a:endParaRPr>
          </a:p>
          <a:p>
            <a:pPr indent="-431800" lvl="1" marL="914400" rtl="0" algn="l">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This allows SQL query logic to be defined first and then user input can be passed as a parameter</a:t>
            </a:r>
            <a:endParaRPr sz="3200">
              <a:solidFill>
                <a:schemeClr val="dk1"/>
              </a:solidFill>
              <a:latin typeface="Calibri"/>
              <a:ea typeface="Calibri"/>
              <a:cs typeface="Calibri"/>
              <a:sym typeface="Calibri"/>
            </a:endParaRPr>
          </a:p>
          <a:p>
            <a:pPr indent="-431800" lvl="1" marL="914400" rtl="0" algn="l">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So, inputs are handled separately from the SQL not allowing inputs to be executed</a:t>
            </a:r>
            <a:endParaRPr sz="3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67A7B"/>
        </a:solidFill>
      </p:bgPr>
    </p:bg>
    <p:spTree>
      <p:nvGrpSpPr>
        <p:cNvPr id="293" name="Shape 293"/>
        <p:cNvGrpSpPr/>
        <p:nvPr/>
      </p:nvGrpSpPr>
      <p:grpSpPr>
        <a:xfrm>
          <a:off x="0" y="0"/>
          <a:ext cx="0" cy="0"/>
          <a:chOff x="0" y="0"/>
          <a:chExt cx="0" cy="0"/>
        </a:xfrm>
      </p:grpSpPr>
      <p:grpSp>
        <p:nvGrpSpPr>
          <p:cNvPr id="294" name="Google Shape;294;g1ff2f10a60c_0_0"/>
          <p:cNvGrpSpPr/>
          <p:nvPr/>
        </p:nvGrpSpPr>
        <p:grpSpPr>
          <a:xfrm>
            <a:off x="9360400" y="838621"/>
            <a:ext cx="6862133" cy="6862133"/>
            <a:chOff x="0" y="0"/>
            <a:chExt cx="9149510" cy="9149510"/>
          </a:xfrm>
        </p:grpSpPr>
        <p:sp>
          <p:nvSpPr>
            <p:cNvPr id="295" name="Google Shape;295;g1ff2f10a60c_0_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296" name="Google Shape;296;g1ff2f10a60c_0_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297" name="Google Shape;297;g1ff2f10a60c_0_0"/>
          <p:cNvGrpSpPr/>
          <p:nvPr/>
        </p:nvGrpSpPr>
        <p:grpSpPr>
          <a:xfrm>
            <a:off x="9512800" y="991021"/>
            <a:ext cx="6862133" cy="6862133"/>
            <a:chOff x="0" y="0"/>
            <a:chExt cx="9149510" cy="9149510"/>
          </a:xfrm>
        </p:grpSpPr>
        <p:sp>
          <p:nvSpPr>
            <p:cNvPr id="298" name="Google Shape;298;g1ff2f10a60c_0_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299" name="Google Shape;299;g1ff2f10a60c_0_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300" name="Google Shape;300;g1ff2f10a60c_0_0"/>
          <p:cNvGrpSpPr/>
          <p:nvPr/>
        </p:nvGrpSpPr>
        <p:grpSpPr>
          <a:xfrm>
            <a:off x="9665200" y="1143421"/>
            <a:ext cx="6862133" cy="6862133"/>
            <a:chOff x="0" y="0"/>
            <a:chExt cx="9149510" cy="9149510"/>
          </a:xfrm>
        </p:grpSpPr>
        <p:sp>
          <p:nvSpPr>
            <p:cNvPr id="301" name="Google Shape;301;g1ff2f10a60c_0_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302" name="Google Shape;302;g1ff2f10a60c_0_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grpSp>
        <p:nvGrpSpPr>
          <p:cNvPr id="303" name="Google Shape;303;g1ff2f10a60c_0_0"/>
          <p:cNvGrpSpPr/>
          <p:nvPr/>
        </p:nvGrpSpPr>
        <p:grpSpPr>
          <a:xfrm>
            <a:off x="9817600" y="1295821"/>
            <a:ext cx="6862133" cy="6862133"/>
            <a:chOff x="0" y="0"/>
            <a:chExt cx="9149510" cy="9149510"/>
          </a:xfrm>
        </p:grpSpPr>
        <p:sp>
          <p:nvSpPr>
            <p:cNvPr id="304" name="Google Shape;304;g1ff2f10a60c_0_0"/>
            <p:cNvSpPr/>
            <p:nvPr/>
          </p:nvSpPr>
          <p:spPr>
            <a:xfrm>
              <a:off x="0" y="0"/>
              <a:ext cx="9149510" cy="9149510"/>
            </a:xfrm>
            <a:custGeom>
              <a:rect b="b" l="l" r="r" t="t"/>
              <a:pathLst>
                <a:path extrusionOk="0" h="9149510" w="9149510">
                  <a:moveTo>
                    <a:pt x="0" y="0"/>
                  </a:moveTo>
                  <a:lnTo>
                    <a:pt x="9149510" y="0"/>
                  </a:lnTo>
                  <a:lnTo>
                    <a:pt x="9149510" y="9149510"/>
                  </a:lnTo>
                  <a:lnTo>
                    <a:pt x="0" y="9149510"/>
                  </a:lnTo>
                  <a:lnTo>
                    <a:pt x="0" y="0"/>
                  </a:lnTo>
                  <a:close/>
                </a:path>
              </a:pathLst>
            </a:custGeom>
            <a:blipFill rotWithShape="1">
              <a:blip r:embed="rId3">
                <a:alphaModFix/>
              </a:blip>
              <a:stretch>
                <a:fillRect b="0" l="0" r="0" t="0"/>
              </a:stretch>
            </a:blipFill>
            <a:ln>
              <a:noFill/>
            </a:ln>
          </p:spPr>
        </p:sp>
        <p:sp>
          <p:nvSpPr>
            <p:cNvPr id="305" name="Google Shape;305;g1ff2f10a60c_0_0"/>
            <p:cNvSpPr/>
            <p:nvPr/>
          </p:nvSpPr>
          <p:spPr>
            <a:xfrm>
              <a:off x="8341154" y="287255"/>
              <a:ext cx="444643" cy="430091"/>
            </a:xfrm>
            <a:custGeom>
              <a:rect b="b" l="l" r="r" t="t"/>
              <a:pathLst>
                <a:path extrusionOk="0" h="430091" w="444643">
                  <a:moveTo>
                    <a:pt x="0" y="0"/>
                  </a:moveTo>
                  <a:lnTo>
                    <a:pt x="444644" y="0"/>
                  </a:lnTo>
                  <a:lnTo>
                    <a:pt x="444644" y="430092"/>
                  </a:lnTo>
                  <a:lnTo>
                    <a:pt x="0" y="430092"/>
                  </a:lnTo>
                  <a:lnTo>
                    <a:pt x="0" y="0"/>
                  </a:lnTo>
                  <a:close/>
                </a:path>
              </a:pathLst>
            </a:custGeom>
            <a:blipFill rotWithShape="1">
              <a:blip r:embed="rId4">
                <a:alphaModFix/>
              </a:blip>
              <a:stretch>
                <a:fillRect b="0" l="0" r="0" t="0"/>
              </a:stretch>
            </a:blipFill>
            <a:ln>
              <a:noFill/>
            </a:ln>
          </p:spPr>
        </p:sp>
      </p:grpSp>
      <p:sp>
        <p:nvSpPr>
          <p:cNvPr id="306" name="Google Shape;306;g1ff2f10a60c_0_0"/>
          <p:cNvSpPr txBox="1"/>
          <p:nvPr/>
        </p:nvSpPr>
        <p:spPr>
          <a:xfrm>
            <a:off x="1423076" y="991025"/>
            <a:ext cx="7413600" cy="29550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lang="en-US" sz="6399">
                <a:solidFill>
                  <a:srgbClr val="FFFFFF"/>
                </a:solidFill>
                <a:latin typeface="Courier New"/>
                <a:ea typeface="Courier New"/>
                <a:cs typeface="Courier New"/>
                <a:sym typeface="Courier New"/>
              </a:rPr>
              <a:t>Cross-Site Scripting (XSS)</a:t>
            </a:r>
            <a:endParaRPr b="1" sz="6399">
              <a:solidFill>
                <a:srgbClr val="FFFFFF"/>
              </a:solidFill>
              <a:latin typeface="Courier New"/>
              <a:ea typeface="Courier New"/>
              <a:cs typeface="Courier New"/>
              <a:sym typeface="Courier New"/>
            </a:endParaRPr>
          </a:p>
          <a:p>
            <a:pPr indent="0" lvl="0" marL="0" marR="0" rtl="0" algn="l">
              <a:lnSpc>
                <a:spcPct val="100000"/>
              </a:lnSpc>
              <a:spcBef>
                <a:spcPts val="0"/>
              </a:spcBef>
              <a:spcAft>
                <a:spcPts val="0"/>
              </a:spcAft>
              <a:buNone/>
            </a:pPr>
            <a:r>
              <a:rPr b="1" lang="en-US" sz="6399">
                <a:solidFill>
                  <a:srgbClr val="FFFFFF"/>
                </a:solidFill>
                <a:latin typeface="Courier New"/>
                <a:ea typeface="Courier New"/>
                <a:cs typeface="Courier New"/>
                <a:sym typeface="Courier New"/>
              </a:rPr>
              <a:t>CWE-79</a:t>
            </a:r>
            <a:endParaRPr b="1" sz="6399">
              <a:solidFill>
                <a:srgbClr val="FFFFFF"/>
              </a:solidFill>
              <a:latin typeface="Courier New"/>
              <a:ea typeface="Courier New"/>
              <a:cs typeface="Courier New"/>
              <a:sym typeface="Courier New"/>
            </a:endParaRPr>
          </a:p>
        </p:txBody>
      </p:sp>
      <p:grpSp>
        <p:nvGrpSpPr>
          <p:cNvPr id="307" name="Google Shape;307;g1ff2f10a60c_0_0"/>
          <p:cNvGrpSpPr/>
          <p:nvPr/>
        </p:nvGrpSpPr>
        <p:grpSpPr>
          <a:xfrm>
            <a:off x="0" y="8908036"/>
            <a:ext cx="18288118" cy="1379414"/>
            <a:chOff x="0" y="-38100"/>
            <a:chExt cx="4816592" cy="363300"/>
          </a:xfrm>
        </p:grpSpPr>
        <p:sp>
          <p:nvSpPr>
            <p:cNvPr id="308" name="Google Shape;308;g1ff2f10a60c_0_0"/>
            <p:cNvSpPr/>
            <p:nvPr/>
          </p:nvSpPr>
          <p:spPr>
            <a:xfrm>
              <a:off x="0" y="0"/>
              <a:ext cx="4816592" cy="325084"/>
            </a:xfrm>
            <a:custGeom>
              <a:rect b="b" l="l" r="r" t="t"/>
              <a:pathLst>
                <a:path extrusionOk="0" h="325084" w="4816592">
                  <a:moveTo>
                    <a:pt x="0" y="0"/>
                  </a:moveTo>
                  <a:lnTo>
                    <a:pt x="4816592" y="0"/>
                  </a:lnTo>
                  <a:lnTo>
                    <a:pt x="4816592" y="325084"/>
                  </a:lnTo>
                  <a:lnTo>
                    <a:pt x="0" y="325084"/>
                  </a:lnTo>
                  <a:close/>
                </a:path>
              </a:pathLst>
            </a:custGeom>
            <a:solidFill>
              <a:srgbClr val="CCCCCC"/>
            </a:solidFill>
            <a:ln cap="sq" cmpd="sng" w="95250">
              <a:solidFill>
                <a:srgbClr val="CCCCCC"/>
              </a:solidFill>
              <a:prstDash val="solid"/>
              <a:miter lim="8000"/>
              <a:headEnd len="sm" w="sm" type="none"/>
              <a:tailEnd len="sm" w="sm" type="none"/>
            </a:ln>
          </p:spPr>
        </p:sp>
        <p:sp>
          <p:nvSpPr>
            <p:cNvPr id="309" name="Google Shape;309;g1ff2f10a60c_0_0"/>
            <p:cNvSpPr txBox="1"/>
            <p:nvPr/>
          </p:nvSpPr>
          <p:spPr>
            <a:xfrm>
              <a:off x="0" y="-38100"/>
              <a:ext cx="4816500" cy="363300"/>
            </a:xfrm>
            <a:prstGeom prst="rect">
              <a:avLst/>
            </a:prstGeom>
            <a:noFill/>
            <a:ln>
              <a:noFill/>
            </a:ln>
          </p:spPr>
          <p:txBody>
            <a:bodyPr anchorCtr="0" anchor="ctr" bIns="254000" lIns="254000" spcFirstLastPara="1" rIns="254000" wrap="square" tIns="254000">
              <a:noAutofit/>
            </a:bodyPr>
            <a:lstStyle/>
            <a:p>
              <a:pPr indent="0" lvl="0" marL="0" marR="0" rtl="0" algn="l">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0" name="Google Shape;310;g1ff2f10a60c_0_0"/>
          <p:cNvGrpSpPr/>
          <p:nvPr/>
        </p:nvGrpSpPr>
        <p:grpSpPr>
          <a:xfrm>
            <a:off x="237414" y="9267586"/>
            <a:ext cx="804527" cy="804526"/>
            <a:chOff x="0" y="0"/>
            <a:chExt cx="1072702" cy="1072702"/>
          </a:xfrm>
        </p:grpSpPr>
        <p:sp>
          <p:nvSpPr>
            <p:cNvPr id="311" name="Google Shape;311;g1ff2f10a60c_0_0"/>
            <p:cNvSpPr/>
            <p:nvPr/>
          </p:nvSpPr>
          <p:spPr>
            <a:xfrm>
              <a:off x="0" y="0"/>
              <a:ext cx="1072702" cy="1072702"/>
            </a:xfrm>
            <a:custGeom>
              <a:rect b="b" l="l" r="r" t="t"/>
              <a:pathLst>
                <a:path extrusionOk="0" h="1072702" w="1072702">
                  <a:moveTo>
                    <a:pt x="0" y="0"/>
                  </a:moveTo>
                  <a:lnTo>
                    <a:pt x="1072702" y="0"/>
                  </a:lnTo>
                  <a:lnTo>
                    <a:pt x="1072702" y="1072702"/>
                  </a:lnTo>
                  <a:lnTo>
                    <a:pt x="0" y="1072702"/>
                  </a:lnTo>
                  <a:lnTo>
                    <a:pt x="0" y="0"/>
                  </a:lnTo>
                  <a:close/>
                </a:path>
              </a:pathLst>
            </a:custGeom>
            <a:blipFill rotWithShape="1">
              <a:blip r:embed="rId5">
                <a:alphaModFix/>
              </a:blip>
              <a:stretch>
                <a:fillRect b="0" l="0" r="0" t="0"/>
              </a:stretch>
            </a:blipFill>
            <a:ln>
              <a:noFill/>
            </a:ln>
          </p:spPr>
        </p:sp>
        <p:sp>
          <p:nvSpPr>
            <p:cNvPr id="312" name="Google Shape;312;g1ff2f10a60c_0_0"/>
            <p:cNvSpPr/>
            <p:nvPr/>
          </p:nvSpPr>
          <p:spPr>
            <a:xfrm>
              <a:off x="158445" y="150016"/>
              <a:ext cx="755811" cy="772669"/>
            </a:xfrm>
            <a:custGeom>
              <a:rect b="b" l="l" r="r" t="t"/>
              <a:pathLst>
                <a:path extrusionOk="0" h="772669" w="755811">
                  <a:moveTo>
                    <a:pt x="0" y="0"/>
                  </a:moveTo>
                  <a:lnTo>
                    <a:pt x="755811" y="0"/>
                  </a:lnTo>
                  <a:lnTo>
                    <a:pt x="755811" y="772670"/>
                  </a:lnTo>
                  <a:lnTo>
                    <a:pt x="0" y="772670"/>
                  </a:lnTo>
                  <a:lnTo>
                    <a:pt x="0" y="0"/>
                  </a:lnTo>
                  <a:close/>
                </a:path>
              </a:pathLst>
            </a:custGeom>
            <a:blipFill rotWithShape="1">
              <a:blip r:embed="rId6">
                <a:alphaModFix/>
              </a:blip>
              <a:stretch>
                <a:fillRect b="0" l="0" r="0" t="0"/>
              </a:stretch>
            </a:blipFill>
            <a:ln>
              <a:noFill/>
            </a:ln>
          </p:spPr>
        </p:sp>
      </p:grpSp>
      <p:sp>
        <p:nvSpPr>
          <p:cNvPr id="313" name="Google Shape;313;g1ff2f10a60c_0_0"/>
          <p:cNvSpPr/>
          <p:nvPr/>
        </p:nvSpPr>
        <p:spPr>
          <a:xfrm>
            <a:off x="1423082" y="9291263"/>
            <a:ext cx="807064" cy="757173"/>
          </a:xfrm>
          <a:custGeom>
            <a:rect b="b" l="l" r="r" t="t"/>
            <a:pathLst>
              <a:path extrusionOk="0" h="757173" w="807064">
                <a:moveTo>
                  <a:pt x="0" y="0"/>
                </a:moveTo>
                <a:lnTo>
                  <a:pt x="807064" y="0"/>
                </a:lnTo>
                <a:lnTo>
                  <a:pt x="807064" y="757173"/>
                </a:lnTo>
                <a:lnTo>
                  <a:pt x="0" y="757173"/>
                </a:lnTo>
                <a:lnTo>
                  <a:pt x="0" y="0"/>
                </a:lnTo>
                <a:close/>
              </a:path>
            </a:pathLst>
          </a:custGeom>
          <a:blipFill rotWithShape="1">
            <a:blip r:embed="rId7">
              <a:alphaModFix/>
            </a:blip>
            <a:stretch>
              <a:fillRect b="0" l="0" r="0" t="0"/>
            </a:stretch>
          </a:blipFill>
          <a:ln>
            <a:noFill/>
          </a:ln>
        </p:spPr>
      </p:sp>
      <p:sp>
        <p:nvSpPr>
          <p:cNvPr id="314" name="Google Shape;314;g1ff2f10a60c_0_0"/>
          <p:cNvSpPr/>
          <p:nvPr/>
        </p:nvSpPr>
        <p:spPr>
          <a:xfrm>
            <a:off x="2395752" y="9327294"/>
            <a:ext cx="662689" cy="685111"/>
          </a:xfrm>
          <a:custGeom>
            <a:rect b="b" l="l" r="r" t="t"/>
            <a:pathLst>
              <a:path extrusionOk="0" h="685111" w="662689">
                <a:moveTo>
                  <a:pt x="0" y="0"/>
                </a:moveTo>
                <a:lnTo>
                  <a:pt x="662688" y="0"/>
                </a:lnTo>
                <a:lnTo>
                  <a:pt x="662688" y="685110"/>
                </a:lnTo>
                <a:lnTo>
                  <a:pt x="0" y="685110"/>
                </a:lnTo>
                <a:lnTo>
                  <a:pt x="0" y="0"/>
                </a:lnTo>
                <a:close/>
              </a:path>
            </a:pathLst>
          </a:custGeom>
          <a:blipFill rotWithShape="1">
            <a:blip r:embed="rId8">
              <a:alphaModFix/>
            </a:blip>
            <a:stretch>
              <a:fillRect b="0" l="0" r="0" t="0"/>
            </a:stretch>
          </a:blipFill>
          <a:ln>
            <a:noFill/>
          </a:ln>
        </p:spPr>
      </p:sp>
      <p:sp>
        <p:nvSpPr>
          <p:cNvPr id="315" name="Google Shape;315;g1ff2f10a60c_0_0"/>
          <p:cNvSpPr/>
          <p:nvPr/>
        </p:nvSpPr>
        <p:spPr>
          <a:xfrm>
            <a:off x="4062279" y="9335724"/>
            <a:ext cx="668249" cy="668249"/>
          </a:xfrm>
          <a:custGeom>
            <a:rect b="b" l="l" r="r" t="t"/>
            <a:pathLst>
              <a:path extrusionOk="0" h="668249" w="668249">
                <a:moveTo>
                  <a:pt x="0" y="0"/>
                </a:moveTo>
                <a:lnTo>
                  <a:pt x="668250" y="0"/>
                </a:lnTo>
                <a:lnTo>
                  <a:pt x="668250" y="668250"/>
                </a:lnTo>
                <a:lnTo>
                  <a:pt x="0" y="668250"/>
                </a:lnTo>
                <a:lnTo>
                  <a:pt x="0" y="0"/>
                </a:lnTo>
                <a:close/>
              </a:path>
            </a:pathLst>
          </a:custGeom>
          <a:blipFill rotWithShape="1">
            <a:blip r:embed="rId9">
              <a:alphaModFix/>
            </a:blip>
            <a:stretch>
              <a:fillRect b="0" l="0" r="0" t="0"/>
            </a:stretch>
          </a:blipFill>
          <a:ln>
            <a:noFill/>
          </a:ln>
        </p:spPr>
      </p:sp>
      <p:sp>
        <p:nvSpPr>
          <p:cNvPr id="316" name="Google Shape;316;g1ff2f10a60c_0_0"/>
          <p:cNvSpPr/>
          <p:nvPr/>
        </p:nvSpPr>
        <p:spPr>
          <a:xfrm>
            <a:off x="3224046" y="9309278"/>
            <a:ext cx="672629" cy="721142"/>
          </a:xfrm>
          <a:custGeom>
            <a:rect b="b" l="l" r="r" t="t"/>
            <a:pathLst>
              <a:path extrusionOk="0" h="721142" w="672629">
                <a:moveTo>
                  <a:pt x="0" y="0"/>
                </a:moveTo>
                <a:lnTo>
                  <a:pt x="672628" y="0"/>
                </a:lnTo>
                <a:lnTo>
                  <a:pt x="672628" y="721142"/>
                </a:lnTo>
                <a:lnTo>
                  <a:pt x="0" y="721142"/>
                </a:lnTo>
                <a:lnTo>
                  <a:pt x="0" y="0"/>
                </a:lnTo>
                <a:close/>
              </a:path>
            </a:pathLst>
          </a:custGeom>
          <a:blipFill rotWithShape="1">
            <a:blip r:embed="rId10">
              <a:alphaModFix/>
            </a:blip>
            <a:stretch>
              <a:fillRect b="0" l="0" r="0" t="0"/>
            </a:stretch>
          </a:blipFill>
          <a:ln>
            <a:noFill/>
          </a:ln>
        </p:spPr>
      </p:sp>
      <p:sp>
        <p:nvSpPr>
          <p:cNvPr id="317" name="Google Shape;317;g1ff2f10a60c_0_0"/>
          <p:cNvSpPr/>
          <p:nvPr/>
        </p:nvSpPr>
        <p:spPr>
          <a:xfrm>
            <a:off x="4877084" y="9291263"/>
            <a:ext cx="905315" cy="757173"/>
          </a:xfrm>
          <a:custGeom>
            <a:rect b="b" l="l" r="r" t="t"/>
            <a:pathLst>
              <a:path extrusionOk="0" h="757173" w="905315">
                <a:moveTo>
                  <a:pt x="0" y="0"/>
                </a:moveTo>
                <a:lnTo>
                  <a:pt x="905315" y="0"/>
                </a:lnTo>
                <a:lnTo>
                  <a:pt x="905315" y="757173"/>
                </a:lnTo>
                <a:lnTo>
                  <a:pt x="0" y="757173"/>
                </a:lnTo>
                <a:lnTo>
                  <a:pt x="0" y="0"/>
                </a:lnTo>
                <a:close/>
              </a:path>
            </a:pathLst>
          </a:custGeom>
          <a:blipFill rotWithShape="1">
            <a:blip r:embed="rId11">
              <a:alphaModFix/>
            </a:blip>
            <a:stretch>
              <a:fillRect b="0" l="0" r="0" t="0"/>
            </a:stretch>
          </a:blipFill>
          <a:ln>
            <a:noFill/>
          </a:ln>
        </p:spPr>
      </p:sp>
      <p:grpSp>
        <p:nvGrpSpPr>
          <p:cNvPr id="318" name="Google Shape;318;g1ff2f10a60c_0_0"/>
          <p:cNvGrpSpPr/>
          <p:nvPr/>
        </p:nvGrpSpPr>
        <p:grpSpPr>
          <a:xfrm>
            <a:off x="15109868" y="9044000"/>
            <a:ext cx="2802112" cy="965199"/>
            <a:chOff x="0" y="-66675"/>
            <a:chExt cx="738000" cy="254207"/>
          </a:xfrm>
        </p:grpSpPr>
        <p:sp>
          <p:nvSpPr>
            <p:cNvPr id="319" name="Google Shape;319;g1ff2f10a60c_0_0"/>
            <p:cNvSpPr/>
            <p:nvPr/>
          </p:nvSpPr>
          <p:spPr>
            <a:xfrm>
              <a:off x="0" y="0"/>
              <a:ext cx="737925" cy="187532"/>
            </a:xfrm>
            <a:custGeom>
              <a:rect b="b" l="l" r="r" t="t"/>
              <a:pathLst>
                <a:path extrusionOk="0" h="187532" w="737925">
                  <a:moveTo>
                    <a:pt x="0" y="0"/>
                  </a:moveTo>
                  <a:lnTo>
                    <a:pt x="737925" y="0"/>
                  </a:lnTo>
                  <a:lnTo>
                    <a:pt x="737925" y="187532"/>
                  </a:lnTo>
                  <a:lnTo>
                    <a:pt x="0" y="187532"/>
                  </a:lnTo>
                  <a:close/>
                </a:path>
              </a:pathLst>
            </a:custGeom>
            <a:solidFill>
              <a:srgbClr val="CCCCCC"/>
            </a:solidFill>
            <a:ln cap="sq" cmpd="sng" w="28575">
              <a:solidFill>
                <a:srgbClr val="000000"/>
              </a:solidFill>
              <a:prstDash val="solid"/>
              <a:miter lim="8000"/>
              <a:headEnd len="sm" w="sm" type="none"/>
              <a:tailEnd len="sm" w="sm" type="none"/>
            </a:ln>
          </p:spPr>
        </p:sp>
        <p:sp>
          <p:nvSpPr>
            <p:cNvPr id="320" name="Google Shape;320;g1ff2f10a60c_0_0"/>
            <p:cNvSpPr txBox="1"/>
            <p:nvPr/>
          </p:nvSpPr>
          <p:spPr>
            <a:xfrm>
              <a:off x="0" y="-66675"/>
              <a:ext cx="738000" cy="254100"/>
            </a:xfrm>
            <a:prstGeom prst="rect">
              <a:avLst/>
            </a:prstGeom>
            <a:noFill/>
            <a:ln>
              <a:noFill/>
            </a:ln>
          </p:spPr>
          <p:txBody>
            <a:bodyPr anchorCtr="0" anchor="ctr" bIns="50800" lIns="50800" spcFirstLastPara="1" rIns="50800" wrap="square" tIns="50800">
              <a:noAutofit/>
            </a:bodyPr>
            <a:lstStyle/>
            <a:p>
              <a:pPr indent="0" lvl="0" marL="0" marR="0" rtl="0" algn="ctr">
                <a:lnSpc>
                  <a:spcPct val="140000"/>
                </a:lnSpc>
                <a:spcBef>
                  <a:spcPts val="0"/>
                </a:spcBef>
                <a:spcAft>
                  <a:spcPts val="0"/>
                </a:spcAft>
                <a:buNone/>
              </a:pPr>
              <a:r>
                <a:rPr b="0" i="0" lang="en-US" sz="1600" u="sng" cap="none" strike="noStrike">
                  <a:solidFill>
                    <a:srgbClr val="000000"/>
                  </a:solidFill>
                  <a:latin typeface="Arial"/>
                  <a:ea typeface="Arial"/>
                  <a:cs typeface="Arial"/>
                  <a:sym typeface="Arial"/>
                </a:rPr>
                <a:t>Back to Agenda Page</a:t>
              </a:r>
              <a:endParaRPr/>
            </a:p>
          </p:txBody>
        </p:sp>
      </p:grpSp>
      <p:sp>
        <p:nvSpPr>
          <p:cNvPr id="321" name="Google Shape;321;g1ff2f10a60c_0_0"/>
          <p:cNvSpPr/>
          <p:nvPr/>
        </p:nvSpPr>
        <p:spPr>
          <a:xfrm>
            <a:off x="8573977" y="3066857"/>
            <a:ext cx="484735" cy="825401"/>
          </a:xfrm>
          <a:custGeom>
            <a:rect b="b" l="l" r="r" t="t"/>
            <a:pathLst>
              <a:path extrusionOk="0" h="825401" w="484735">
                <a:moveTo>
                  <a:pt x="0" y="0"/>
                </a:moveTo>
                <a:lnTo>
                  <a:pt x="484735" y="0"/>
                </a:lnTo>
                <a:lnTo>
                  <a:pt x="484735" y="825401"/>
                </a:lnTo>
                <a:lnTo>
                  <a:pt x="0" y="825401"/>
                </a:lnTo>
                <a:lnTo>
                  <a:pt x="0" y="0"/>
                </a:lnTo>
                <a:close/>
              </a:path>
            </a:pathLst>
          </a:custGeom>
          <a:blipFill rotWithShape="1">
            <a:blip r:embed="rId12">
              <a:alphaModFix/>
            </a:blip>
            <a:stretch>
              <a:fillRect b="0" l="0" r="0" t="0"/>
            </a:stretch>
          </a:blipFill>
          <a:ln>
            <a:noFill/>
          </a:ln>
        </p:spPr>
      </p:sp>
      <p:sp>
        <p:nvSpPr>
          <p:cNvPr id="322" name="Google Shape;322;g1ff2f10a60c_0_0"/>
          <p:cNvSpPr/>
          <p:nvPr/>
        </p:nvSpPr>
        <p:spPr>
          <a:xfrm>
            <a:off x="4439377" y="3066841"/>
            <a:ext cx="746029" cy="724326"/>
          </a:xfrm>
          <a:custGeom>
            <a:rect b="b" l="l" r="r" t="t"/>
            <a:pathLst>
              <a:path extrusionOk="0" h="724326" w="746029">
                <a:moveTo>
                  <a:pt x="0" y="0"/>
                </a:moveTo>
                <a:lnTo>
                  <a:pt x="746028" y="0"/>
                </a:lnTo>
                <a:lnTo>
                  <a:pt x="746028" y="724326"/>
                </a:lnTo>
                <a:lnTo>
                  <a:pt x="0" y="724326"/>
                </a:lnTo>
                <a:lnTo>
                  <a:pt x="0" y="0"/>
                </a:lnTo>
                <a:close/>
              </a:path>
            </a:pathLst>
          </a:custGeom>
          <a:blipFill rotWithShape="1">
            <a:blip r:embed="rId13">
              <a:alphaModFix/>
            </a:blip>
            <a:stretch>
              <a:fillRect b="0" l="0" r="0" t="0"/>
            </a:stretch>
          </a:blipFill>
          <a:ln>
            <a:noFill/>
          </a:ln>
        </p:spPr>
      </p:sp>
      <p:pic>
        <p:nvPicPr>
          <p:cNvPr id="323" name="Google Shape;323;g1ff2f10a60c_0_0" title="xss.mp4">
            <a:hlinkClick r:id="rId14"/>
          </p:cNvPr>
          <p:cNvPicPr preferRelativeResize="0"/>
          <p:nvPr/>
        </p:nvPicPr>
        <p:blipFill>
          <a:blip r:embed="rId15">
            <a:alphaModFix/>
          </a:blip>
          <a:stretch>
            <a:fillRect/>
          </a:stretch>
        </p:blipFill>
        <p:spPr>
          <a:xfrm>
            <a:off x="9893800" y="2741662"/>
            <a:ext cx="6404926" cy="4803675"/>
          </a:xfrm>
          <a:prstGeom prst="rect">
            <a:avLst/>
          </a:prstGeom>
          <a:noFill/>
          <a:ln>
            <a:noFill/>
          </a:ln>
        </p:spPr>
      </p:pic>
      <p:sp>
        <p:nvSpPr>
          <p:cNvPr id="324" name="Google Shape;324;g1ff2f10a60c_0_0"/>
          <p:cNvSpPr txBox="1"/>
          <p:nvPr/>
        </p:nvSpPr>
        <p:spPr>
          <a:xfrm>
            <a:off x="1423075" y="4116350"/>
            <a:ext cx="7413600" cy="40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200">
                <a:solidFill>
                  <a:schemeClr val="lt1"/>
                </a:solidFill>
              </a:rPr>
              <a:t>The server </a:t>
            </a:r>
            <a:r>
              <a:rPr b="1" lang="en-US" sz="3200">
                <a:solidFill>
                  <a:schemeClr val="lt1"/>
                </a:solidFill>
              </a:rPr>
              <a:t>reads data directly</a:t>
            </a:r>
            <a:r>
              <a:rPr lang="en-US" sz="3200">
                <a:solidFill>
                  <a:schemeClr val="lt1"/>
                </a:solidFill>
              </a:rPr>
              <a:t> from the HTTP request and reflects it back in the HTTP response </a:t>
            </a:r>
            <a:r>
              <a:rPr b="1" lang="en-US" sz="3200">
                <a:solidFill>
                  <a:schemeClr val="lt1"/>
                </a:solidFill>
              </a:rPr>
              <a:t>without any checks </a:t>
            </a:r>
            <a:r>
              <a:rPr lang="en-US" sz="3200">
                <a:solidFill>
                  <a:schemeClr val="lt1"/>
                </a:solidFill>
              </a:rPr>
              <a:t>before executing. This can allow </a:t>
            </a:r>
            <a:r>
              <a:rPr b="1" lang="en-US" sz="3200">
                <a:solidFill>
                  <a:schemeClr val="lt1"/>
                </a:solidFill>
              </a:rPr>
              <a:t>unauthorized access</a:t>
            </a:r>
            <a:r>
              <a:rPr lang="en-US" sz="3200">
                <a:solidFill>
                  <a:schemeClr val="lt1"/>
                </a:solidFill>
              </a:rPr>
              <a:t> to certain pages, or </a:t>
            </a:r>
            <a:r>
              <a:rPr b="1" lang="en-US" sz="3200">
                <a:solidFill>
                  <a:schemeClr val="lt1"/>
                </a:solidFill>
              </a:rPr>
              <a:t>execution of malicious code</a:t>
            </a:r>
            <a:r>
              <a:rPr lang="en-US" sz="3200">
                <a:solidFill>
                  <a:schemeClr val="lt1"/>
                </a:solidFill>
              </a:rPr>
              <a:t> through the URL.</a:t>
            </a:r>
            <a:endParaRPr sz="1100">
              <a:solidFill>
                <a:schemeClr val="dk1"/>
              </a:solidFill>
              <a:latin typeface="Verdana"/>
              <a:ea typeface="Verdana"/>
              <a:cs typeface="Verdana"/>
              <a:sym typeface="Verdan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2dc8048611e_0_32"/>
          <p:cNvSpPr/>
          <p:nvPr/>
        </p:nvSpPr>
        <p:spPr>
          <a:xfrm>
            <a:off x="-1816736" y="-5817236"/>
            <a:ext cx="21921472" cy="21921472"/>
          </a:xfrm>
          <a:custGeom>
            <a:rect b="b" l="l" r="r" t="t"/>
            <a:pathLst>
              <a:path extrusionOk="0" h="21921472" w="21921472">
                <a:moveTo>
                  <a:pt x="0" y="0"/>
                </a:moveTo>
                <a:lnTo>
                  <a:pt x="21921472" y="0"/>
                </a:lnTo>
                <a:lnTo>
                  <a:pt x="21921472" y="21921472"/>
                </a:lnTo>
                <a:lnTo>
                  <a:pt x="0" y="21921472"/>
                </a:lnTo>
                <a:lnTo>
                  <a:pt x="0" y="0"/>
                </a:lnTo>
                <a:close/>
              </a:path>
            </a:pathLst>
          </a:custGeom>
          <a:blipFill rotWithShape="1">
            <a:blip r:embed="rId3">
              <a:alphaModFix amt="50000"/>
            </a:blip>
            <a:stretch>
              <a:fillRect b="0" l="0" r="0" t="0"/>
            </a:stretch>
          </a:blipFill>
          <a:ln>
            <a:noFill/>
          </a:ln>
        </p:spPr>
      </p:sp>
      <p:grpSp>
        <p:nvGrpSpPr>
          <p:cNvPr id="330" name="Google Shape;330;g2dc8048611e_0_32"/>
          <p:cNvGrpSpPr/>
          <p:nvPr/>
        </p:nvGrpSpPr>
        <p:grpSpPr>
          <a:xfrm>
            <a:off x="922725" y="971100"/>
            <a:ext cx="15671742" cy="7832670"/>
            <a:chOff x="0" y="-38100"/>
            <a:chExt cx="3749400" cy="1784126"/>
          </a:xfrm>
        </p:grpSpPr>
        <p:sp>
          <p:nvSpPr>
            <p:cNvPr id="331" name="Google Shape;331;g2dc8048611e_0_32"/>
            <p:cNvSpPr/>
            <p:nvPr/>
          </p:nvSpPr>
          <p:spPr>
            <a:xfrm>
              <a:off x="0" y="0"/>
              <a:ext cx="3749380" cy="1746026"/>
            </a:xfrm>
            <a:custGeom>
              <a:rect b="b" l="l" r="r" t="t"/>
              <a:pathLst>
                <a:path extrusionOk="0" h="1746026" w="3749380">
                  <a:moveTo>
                    <a:pt x="0" y="0"/>
                  </a:moveTo>
                  <a:lnTo>
                    <a:pt x="3749380" y="0"/>
                  </a:lnTo>
                  <a:lnTo>
                    <a:pt x="3749380" y="1746026"/>
                  </a:lnTo>
                  <a:lnTo>
                    <a:pt x="0" y="1746026"/>
                  </a:lnTo>
                  <a:close/>
                </a:path>
              </a:pathLst>
            </a:custGeom>
            <a:solidFill>
              <a:srgbClr val="FEFF99"/>
            </a:solidFill>
            <a:ln cap="sq" cmpd="sng" w="95250">
              <a:solidFill>
                <a:srgbClr val="CCCCCC"/>
              </a:solidFill>
              <a:prstDash val="dot"/>
              <a:miter lim="8000"/>
              <a:headEnd len="sm" w="sm" type="none"/>
              <a:tailEnd len="sm" w="sm" type="none"/>
            </a:ln>
          </p:spPr>
        </p:sp>
        <p:sp>
          <p:nvSpPr>
            <p:cNvPr id="332" name="Google Shape;332;g2dc8048611e_0_32"/>
            <p:cNvSpPr txBox="1"/>
            <p:nvPr/>
          </p:nvSpPr>
          <p:spPr>
            <a:xfrm>
              <a:off x="0" y="-38100"/>
              <a:ext cx="3749400" cy="1784100"/>
            </a:xfrm>
            <a:prstGeom prst="rect">
              <a:avLst/>
            </a:prstGeom>
            <a:noFill/>
            <a:ln>
              <a:noFill/>
            </a:ln>
          </p:spPr>
          <p:txBody>
            <a:bodyPr anchorCtr="0" anchor="ctr" bIns="50800" lIns="50800" spcFirstLastPara="1" rIns="50800" wrap="square" tIns="50800">
              <a:noAutofit/>
            </a:bodyPr>
            <a:lstStyle/>
            <a:p>
              <a:pPr indent="0" lvl="0" marL="0" marR="0" rtl="0" algn="ctr">
                <a:lnSpc>
                  <a:spcPct val="11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33" name="Google Shape;333;g2dc8048611e_0_32"/>
          <p:cNvGrpSpPr/>
          <p:nvPr/>
        </p:nvGrpSpPr>
        <p:grpSpPr>
          <a:xfrm>
            <a:off x="-1301375" y="-180826"/>
            <a:ext cx="20890752" cy="1151935"/>
            <a:chOff x="0" y="-241102"/>
            <a:chExt cx="27854336" cy="1535914"/>
          </a:xfrm>
        </p:grpSpPr>
        <p:grpSp>
          <p:nvGrpSpPr>
            <p:cNvPr id="334" name="Google Shape;334;g2dc8048611e_0_32"/>
            <p:cNvGrpSpPr/>
            <p:nvPr/>
          </p:nvGrpSpPr>
          <p:grpSpPr>
            <a:xfrm>
              <a:off x="0" y="-241102"/>
              <a:ext cx="27854336" cy="1302141"/>
              <a:chOff x="0" y="-47625"/>
              <a:chExt cx="5502091" cy="257213"/>
            </a:xfrm>
          </p:grpSpPr>
          <p:sp>
            <p:nvSpPr>
              <p:cNvPr id="335" name="Google Shape;335;g2dc8048611e_0_32"/>
              <p:cNvSpPr/>
              <p:nvPr/>
            </p:nvSpPr>
            <p:spPr>
              <a:xfrm>
                <a:off x="0" y="0"/>
                <a:ext cx="5502091" cy="209588"/>
              </a:xfrm>
              <a:custGeom>
                <a:rect b="b" l="l" r="r" t="t"/>
                <a:pathLst>
                  <a:path extrusionOk="0" h="209588" w="5502091">
                    <a:moveTo>
                      <a:pt x="0" y="0"/>
                    </a:moveTo>
                    <a:lnTo>
                      <a:pt x="5502091" y="0"/>
                    </a:lnTo>
                    <a:lnTo>
                      <a:pt x="5502091" y="209588"/>
                    </a:lnTo>
                    <a:lnTo>
                      <a:pt x="0" y="209588"/>
                    </a:lnTo>
                    <a:close/>
                  </a:path>
                </a:pathLst>
              </a:custGeom>
              <a:solidFill>
                <a:srgbClr val="1818B7"/>
              </a:solidFill>
              <a:ln cap="sq" cmpd="sng" w="95250">
                <a:solidFill>
                  <a:srgbClr val="1818B7"/>
                </a:solidFill>
                <a:prstDash val="solid"/>
                <a:miter lim="8000"/>
                <a:headEnd len="sm" w="sm" type="none"/>
                <a:tailEnd len="sm" w="sm" type="none"/>
              </a:ln>
            </p:spPr>
          </p:sp>
          <p:sp>
            <p:nvSpPr>
              <p:cNvPr id="336" name="Google Shape;336;g2dc8048611e_0_32"/>
              <p:cNvSpPr txBox="1"/>
              <p:nvPr/>
            </p:nvSpPr>
            <p:spPr>
              <a:xfrm>
                <a:off x="0" y="-47625"/>
                <a:ext cx="5502000" cy="257100"/>
              </a:xfrm>
              <a:prstGeom prst="rect">
                <a:avLst/>
              </a:prstGeom>
              <a:noFill/>
              <a:ln>
                <a:noFill/>
              </a:ln>
            </p:spPr>
            <p:txBody>
              <a:bodyPr anchorCtr="0" anchor="ctr" bIns="254000" lIns="254000" spcFirstLastPara="1" rIns="254000" wrap="square" tIns="2540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7" name="Google Shape;337;g2dc8048611e_0_32"/>
            <p:cNvSpPr txBox="1"/>
            <p:nvPr/>
          </p:nvSpPr>
          <p:spPr>
            <a:xfrm>
              <a:off x="439275" y="269112"/>
              <a:ext cx="26975700" cy="1025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2499">
                  <a:solidFill>
                    <a:srgbClr val="FFFFFF"/>
                  </a:solidFill>
                  <a:latin typeface="Courier New"/>
                  <a:ea typeface="Courier New"/>
                  <a:cs typeface="Courier New"/>
                  <a:sym typeface="Courier New"/>
                </a:rPr>
                <a:t>Mitigations </a:t>
              </a:r>
              <a:r>
                <a:rPr i="0" lang="en-US" sz="2499" u="none" cap="none" strike="noStrike">
                  <a:solidFill>
                    <a:srgbClr val="FFFFFF"/>
                  </a:solidFill>
                  <a:latin typeface="Courier New"/>
                  <a:ea typeface="Courier New"/>
                  <a:cs typeface="Courier New"/>
                  <a:sym typeface="Courier New"/>
                </a:rPr>
                <a:t>• </a:t>
              </a:r>
              <a:r>
                <a:rPr lang="en-US" sz="2499">
                  <a:solidFill>
                    <a:srgbClr val="FFFFFF"/>
                  </a:solidFill>
                  <a:latin typeface="Courier New"/>
                  <a:ea typeface="Courier New"/>
                  <a:cs typeface="Courier New"/>
                  <a:sym typeface="Courier New"/>
                </a:rPr>
                <a:t>Mitigations </a:t>
              </a:r>
              <a:r>
                <a:rPr i="0" lang="en-US" sz="2499" u="none" cap="none" strike="noStrike">
                  <a:solidFill>
                    <a:srgbClr val="FFFFFF"/>
                  </a:solidFill>
                  <a:latin typeface="Courier New"/>
                  <a:ea typeface="Courier New"/>
                  <a:cs typeface="Courier New"/>
                  <a:sym typeface="Courier New"/>
                </a:rPr>
                <a:t>• </a:t>
              </a:r>
              <a:r>
                <a:rPr lang="en-US" sz="2499">
                  <a:solidFill>
                    <a:srgbClr val="FFFFFF"/>
                  </a:solidFill>
                  <a:latin typeface="Courier New"/>
                  <a:ea typeface="Courier New"/>
                  <a:cs typeface="Courier New"/>
                  <a:sym typeface="Courier New"/>
                </a:rPr>
                <a:t>Mitigations </a:t>
              </a:r>
              <a:r>
                <a:rPr lang="en-US" sz="2499">
                  <a:solidFill>
                    <a:schemeClr val="lt1"/>
                  </a:solidFill>
                  <a:latin typeface="Courier New"/>
                  <a:ea typeface="Courier New"/>
                  <a:cs typeface="Courier New"/>
                  <a:sym typeface="Courier New"/>
                </a:rPr>
                <a:t>• Mitigations • Mitigations • Mitigations • Mitigations •  </a:t>
              </a:r>
              <a:endParaRPr>
                <a:solidFill>
                  <a:schemeClr val="dk1"/>
                </a:solidFill>
                <a:latin typeface="Courier New"/>
                <a:ea typeface="Courier New"/>
                <a:cs typeface="Courier New"/>
                <a:sym typeface="Courier New"/>
              </a:endParaRPr>
            </a:p>
            <a:p>
              <a:pPr indent="0" lvl="0" marL="0" marR="0" rtl="0" algn="ctr">
                <a:lnSpc>
                  <a:spcPct val="100000"/>
                </a:lnSpc>
                <a:spcBef>
                  <a:spcPts val="0"/>
                </a:spcBef>
                <a:spcAft>
                  <a:spcPts val="0"/>
                </a:spcAft>
                <a:buNone/>
              </a:pPr>
              <a:r>
                <a:t/>
              </a:r>
              <a:endParaRPr sz="2499">
                <a:solidFill>
                  <a:schemeClr val="lt1"/>
                </a:solidFill>
              </a:endParaRPr>
            </a:p>
          </p:txBody>
        </p:sp>
      </p:grpSp>
      <p:grpSp>
        <p:nvGrpSpPr>
          <p:cNvPr id="338" name="Google Shape;338;g2dc8048611e_0_32"/>
          <p:cNvGrpSpPr/>
          <p:nvPr/>
        </p:nvGrpSpPr>
        <p:grpSpPr>
          <a:xfrm>
            <a:off x="-1301375" y="9310393"/>
            <a:ext cx="20890752" cy="1151935"/>
            <a:chOff x="0" y="-241102"/>
            <a:chExt cx="27854336" cy="1535914"/>
          </a:xfrm>
        </p:grpSpPr>
        <p:grpSp>
          <p:nvGrpSpPr>
            <p:cNvPr id="339" name="Google Shape;339;g2dc8048611e_0_32"/>
            <p:cNvGrpSpPr/>
            <p:nvPr/>
          </p:nvGrpSpPr>
          <p:grpSpPr>
            <a:xfrm>
              <a:off x="0" y="-241102"/>
              <a:ext cx="27854336" cy="1302141"/>
              <a:chOff x="0" y="-47625"/>
              <a:chExt cx="5502091" cy="257213"/>
            </a:xfrm>
          </p:grpSpPr>
          <p:sp>
            <p:nvSpPr>
              <p:cNvPr id="340" name="Google Shape;340;g2dc8048611e_0_32"/>
              <p:cNvSpPr/>
              <p:nvPr/>
            </p:nvSpPr>
            <p:spPr>
              <a:xfrm>
                <a:off x="0" y="0"/>
                <a:ext cx="5502091" cy="209588"/>
              </a:xfrm>
              <a:custGeom>
                <a:rect b="b" l="l" r="r" t="t"/>
                <a:pathLst>
                  <a:path extrusionOk="0" h="209588" w="5502091">
                    <a:moveTo>
                      <a:pt x="0" y="0"/>
                    </a:moveTo>
                    <a:lnTo>
                      <a:pt x="5502091" y="0"/>
                    </a:lnTo>
                    <a:lnTo>
                      <a:pt x="5502091" y="209588"/>
                    </a:lnTo>
                    <a:lnTo>
                      <a:pt x="0" y="209588"/>
                    </a:lnTo>
                    <a:close/>
                  </a:path>
                </a:pathLst>
              </a:custGeom>
              <a:solidFill>
                <a:srgbClr val="1818B7"/>
              </a:solidFill>
              <a:ln cap="sq" cmpd="sng" w="95250">
                <a:solidFill>
                  <a:srgbClr val="1818B7"/>
                </a:solidFill>
                <a:prstDash val="solid"/>
                <a:miter lim="8000"/>
                <a:headEnd len="sm" w="sm" type="none"/>
                <a:tailEnd len="sm" w="sm" type="none"/>
              </a:ln>
            </p:spPr>
          </p:sp>
          <p:sp>
            <p:nvSpPr>
              <p:cNvPr id="341" name="Google Shape;341;g2dc8048611e_0_32"/>
              <p:cNvSpPr txBox="1"/>
              <p:nvPr/>
            </p:nvSpPr>
            <p:spPr>
              <a:xfrm>
                <a:off x="0" y="-47625"/>
                <a:ext cx="5502000" cy="257100"/>
              </a:xfrm>
              <a:prstGeom prst="rect">
                <a:avLst/>
              </a:prstGeom>
              <a:noFill/>
              <a:ln>
                <a:noFill/>
              </a:ln>
            </p:spPr>
            <p:txBody>
              <a:bodyPr anchorCtr="0" anchor="ctr" bIns="254000" lIns="254000" spcFirstLastPara="1" rIns="254000" wrap="square" tIns="254000">
                <a:noAutofit/>
              </a:bodyPr>
              <a:lstStyle/>
              <a:p>
                <a:pPr indent="0" lvl="0" marL="0" marR="0" rtl="0" algn="l">
                  <a:lnSpc>
                    <a:spcPct val="194388"/>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g2dc8048611e_0_32"/>
            <p:cNvSpPr txBox="1"/>
            <p:nvPr/>
          </p:nvSpPr>
          <p:spPr>
            <a:xfrm>
              <a:off x="439275" y="269112"/>
              <a:ext cx="26975700" cy="1025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Font typeface="Arial"/>
                <a:buNone/>
              </a:pPr>
              <a:r>
                <a:rPr lang="en-US" sz="2499">
                  <a:solidFill>
                    <a:schemeClr val="lt1"/>
                  </a:solidFill>
                  <a:latin typeface="Courier New"/>
                  <a:ea typeface="Courier New"/>
                  <a:cs typeface="Courier New"/>
                  <a:sym typeface="Courier New"/>
                </a:rPr>
                <a:t>Mitigations • Mitigations • Mitigations • Mitigations • Mitigations • Mitigations • Mitigations • </a:t>
              </a:r>
              <a:endParaRPr>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None/>
              </a:pPr>
              <a:r>
                <a:t/>
              </a:r>
              <a:endParaRPr sz="2499">
                <a:solidFill>
                  <a:srgbClr val="FFFFFF"/>
                </a:solidFill>
              </a:endParaRPr>
            </a:p>
          </p:txBody>
        </p:sp>
      </p:grpSp>
      <p:grpSp>
        <p:nvGrpSpPr>
          <p:cNvPr id="343" name="Google Shape;343;g2dc8048611e_0_32"/>
          <p:cNvGrpSpPr/>
          <p:nvPr/>
        </p:nvGrpSpPr>
        <p:grpSpPr>
          <a:xfrm>
            <a:off x="15854427" y="4515098"/>
            <a:ext cx="1826429" cy="4795565"/>
            <a:chOff x="0" y="0"/>
            <a:chExt cx="2211976" cy="5529941"/>
          </a:xfrm>
        </p:grpSpPr>
        <p:sp>
          <p:nvSpPr>
            <p:cNvPr id="344" name="Google Shape;344;g2dc8048611e_0_32"/>
            <p:cNvSpPr/>
            <p:nvPr/>
          </p:nvSpPr>
          <p:spPr>
            <a:xfrm>
              <a:off x="0" y="0"/>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4">
                <a:alphaModFix/>
              </a:blip>
              <a:stretch>
                <a:fillRect b="0" l="0" r="0" t="0"/>
              </a:stretch>
            </a:blipFill>
            <a:ln>
              <a:noFill/>
            </a:ln>
          </p:spPr>
        </p:sp>
        <p:sp>
          <p:nvSpPr>
            <p:cNvPr id="345" name="Google Shape;345;g2dc8048611e_0_32"/>
            <p:cNvSpPr/>
            <p:nvPr/>
          </p:nvSpPr>
          <p:spPr>
            <a:xfrm>
              <a:off x="1105988" y="0"/>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5">
                <a:alphaModFix/>
              </a:blip>
              <a:stretch>
                <a:fillRect b="0" l="0" r="0" t="0"/>
              </a:stretch>
            </a:blipFill>
            <a:ln>
              <a:noFill/>
            </a:ln>
          </p:spPr>
        </p:sp>
        <p:sp>
          <p:nvSpPr>
            <p:cNvPr id="346" name="Google Shape;346;g2dc8048611e_0_32"/>
            <p:cNvSpPr/>
            <p:nvPr/>
          </p:nvSpPr>
          <p:spPr>
            <a:xfrm>
              <a:off x="0" y="2211976"/>
              <a:ext cx="1105988" cy="1105988"/>
            </a:xfrm>
            <a:custGeom>
              <a:rect b="b" l="l" r="r" t="t"/>
              <a:pathLst>
                <a:path extrusionOk="0" h="1105988" w="1105988">
                  <a:moveTo>
                    <a:pt x="0" y="0"/>
                  </a:moveTo>
                  <a:lnTo>
                    <a:pt x="1105988" y="0"/>
                  </a:lnTo>
                  <a:lnTo>
                    <a:pt x="1105988" y="1105989"/>
                  </a:lnTo>
                  <a:lnTo>
                    <a:pt x="0" y="1105989"/>
                  </a:lnTo>
                  <a:lnTo>
                    <a:pt x="0" y="0"/>
                  </a:lnTo>
                  <a:close/>
                </a:path>
              </a:pathLst>
            </a:custGeom>
            <a:blipFill rotWithShape="1">
              <a:blip r:embed="rId6">
                <a:alphaModFix/>
              </a:blip>
              <a:stretch>
                <a:fillRect b="0" l="0" r="0" t="0"/>
              </a:stretch>
            </a:blipFill>
            <a:ln>
              <a:noFill/>
            </a:ln>
          </p:spPr>
        </p:sp>
        <p:sp>
          <p:nvSpPr>
            <p:cNvPr id="347" name="Google Shape;347;g2dc8048611e_0_32"/>
            <p:cNvSpPr/>
            <p:nvPr/>
          </p:nvSpPr>
          <p:spPr>
            <a:xfrm>
              <a:off x="1105988" y="2211976"/>
              <a:ext cx="1105988" cy="1105988"/>
            </a:xfrm>
            <a:custGeom>
              <a:rect b="b" l="l" r="r" t="t"/>
              <a:pathLst>
                <a:path extrusionOk="0" h="1105988" w="1105988">
                  <a:moveTo>
                    <a:pt x="0" y="0"/>
                  </a:moveTo>
                  <a:lnTo>
                    <a:pt x="1105988" y="0"/>
                  </a:lnTo>
                  <a:lnTo>
                    <a:pt x="1105988" y="1105989"/>
                  </a:lnTo>
                  <a:lnTo>
                    <a:pt x="0" y="1105989"/>
                  </a:lnTo>
                  <a:lnTo>
                    <a:pt x="0" y="0"/>
                  </a:lnTo>
                  <a:close/>
                </a:path>
              </a:pathLst>
            </a:custGeom>
            <a:blipFill rotWithShape="1">
              <a:blip r:embed="rId7">
                <a:alphaModFix/>
              </a:blip>
              <a:stretch>
                <a:fillRect b="0" l="0" r="0" t="0"/>
              </a:stretch>
            </a:blipFill>
            <a:ln>
              <a:noFill/>
            </a:ln>
          </p:spPr>
        </p:sp>
        <p:sp>
          <p:nvSpPr>
            <p:cNvPr id="348" name="Google Shape;348;g2dc8048611e_0_32"/>
            <p:cNvSpPr/>
            <p:nvPr/>
          </p:nvSpPr>
          <p:spPr>
            <a:xfrm>
              <a:off x="0" y="1105988"/>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8">
                <a:alphaModFix/>
              </a:blip>
              <a:stretch>
                <a:fillRect b="0" l="0" r="0" t="0"/>
              </a:stretch>
            </a:blipFill>
            <a:ln>
              <a:noFill/>
            </a:ln>
          </p:spPr>
        </p:sp>
        <p:sp>
          <p:nvSpPr>
            <p:cNvPr id="349" name="Google Shape;349;g2dc8048611e_0_32"/>
            <p:cNvSpPr/>
            <p:nvPr/>
          </p:nvSpPr>
          <p:spPr>
            <a:xfrm>
              <a:off x="1105988" y="1105988"/>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9">
                <a:alphaModFix/>
              </a:blip>
              <a:stretch>
                <a:fillRect b="0" l="0" r="0" t="0"/>
              </a:stretch>
            </a:blipFill>
            <a:ln>
              <a:noFill/>
            </a:ln>
          </p:spPr>
        </p:sp>
        <p:sp>
          <p:nvSpPr>
            <p:cNvPr id="350" name="Google Shape;350;g2dc8048611e_0_32"/>
            <p:cNvSpPr/>
            <p:nvPr/>
          </p:nvSpPr>
          <p:spPr>
            <a:xfrm>
              <a:off x="0" y="3317965"/>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0">
                <a:alphaModFix/>
              </a:blip>
              <a:stretch>
                <a:fillRect b="0" l="0" r="0" t="0"/>
              </a:stretch>
            </a:blipFill>
            <a:ln>
              <a:noFill/>
            </a:ln>
          </p:spPr>
        </p:sp>
        <p:sp>
          <p:nvSpPr>
            <p:cNvPr id="351" name="Google Shape;351;g2dc8048611e_0_32"/>
            <p:cNvSpPr/>
            <p:nvPr/>
          </p:nvSpPr>
          <p:spPr>
            <a:xfrm>
              <a:off x="1105988" y="3317965"/>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1">
                <a:alphaModFix/>
              </a:blip>
              <a:stretch>
                <a:fillRect b="0" l="0" r="0" t="0"/>
              </a:stretch>
            </a:blipFill>
            <a:ln>
              <a:noFill/>
            </a:ln>
          </p:spPr>
        </p:sp>
        <p:sp>
          <p:nvSpPr>
            <p:cNvPr id="352" name="Google Shape;352;g2dc8048611e_0_32"/>
            <p:cNvSpPr/>
            <p:nvPr/>
          </p:nvSpPr>
          <p:spPr>
            <a:xfrm>
              <a:off x="0" y="4423953"/>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2">
                <a:alphaModFix/>
              </a:blip>
              <a:stretch>
                <a:fillRect b="0" l="0" r="0" t="0"/>
              </a:stretch>
            </a:blipFill>
            <a:ln>
              <a:noFill/>
            </a:ln>
          </p:spPr>
        </p:sp>
        <p:sp>
          <p:nvSpPr>
            <p:cNvPr id="353" name="Google Shape;353;g2dc8048611e_0_32"/>
            <p:cNvSpPr/>
            <p:nvPr/>
          </p:nvSpPr>
          <p:spPr>
            <a:xfrm>
              <a:off x="1105988" y="4423953"/>
              <a:ext cx="1105988" cy="1105988"/>
            </a:xfrm>
            <a:custGeom>
              <a:rect b="b" l="l" r="r" t="t"/>
              <a:pathLst>
                <a:path extrusionOk="0" h="1105988" w="1105988">
                  <a:moveTo>
                    <a:pt x="0" y="0"/>
                  </a:moveTo>
                  <a:lnTo>
                    <a:pt x="1105988" y="0"/>
                  </a:lnTo>
                  <a:lnTo>
                    <a:pt x="1105988" y="1105988"/>
                  </a:lnTo>
                  <a:lnTo>
                    <a:pt x="0" y="1105988"/>
                  </a:lnTo>
                  <a:lnTo>
                    <a:pt x="0" y="0"/>
                  </a:lnTo>
                  <a:close/>
                </a:path>
              </a:pathLst>
            </a:custGeom>
            <a:blipFill rotWithShape="1">
              <a:blip r:embed="rId13">
                <a:alphaModFix/>
              </a:blip>
              <a:stretch>
                <a:fillRect b="0" l="0" r="0" t="0"/>
              </a:stretch>
            </a:blipFill>
            <a:ln>
              <a:noFill/>
            </a:ln>
          </p:spPr>
        </p:sp>
        <p:sp>
          <p:nvSpPr>
            <p:cNvPr id="354" name="Google Shape;354;g2dc8048611e_0_32"/>
            <p:cNvSpPr/>
            <p:nvPr/>
          </p:nvSpPr>
          <p:spPr>
            <a:xfrm>
              <a:off x="1284474" y="4613333"/>
              <a:ext cx="749016" cy="727227"/>
            </a:xfrm>
            <a:custGeom>
              <a:rect b="b" l="l" r="r" t="t"/>
              <a:pathLst>
                <a:path extrusionOk="0" h="727227" w="749016">
                  <a:moveTo>
                    <a:pt x="0" y="0"/>
                  </a:moveTo>
                  <a:lnTo>
                    <a:pt x="749016" y="0"/>
                  </a:lnTo>
                  <a:lnTo>
                    <a:pt x="749016" y="727227"/>
                  </a:lnTo>
                  <a:lnTo>
                    <a:pt x="0" y="727227"/>
                  </a:lnTo>
                  <a:lnTo>
                    <a:pt x="0" y="0"/>
                  </a:lnTo>
                  <a:close/>
                </a:path>
              </a:pathLst>
            </a:custGeom>
            <a:blipFill rotWithShape="1">
              <a:blip r:embed="rId14">
                <a:alphaModFix/>
              </a:blip>
              <a:stretch>
                <a:fillRect b="0" l="0" r="0" t="0"/>
              </a:stretch>
            </a:blipFill>
            <a:ln>
              <a:noFill/>
            </a:ln>
          </p:spPr>
        </p:sp>
      </p:grpSp>
      <p:sp>
        <p:nvSpPr>
          <p:cNvPr id="355" name="Google Shape;355;g2dc8048611e_0_32"/>
          <p:cNvSpPr/>
          <p:nvPr/>
        </p:nvSpPr>
        <p:spPr>
          <a:xfrm rot="3286217">
            <a:off x="1914559" y="7205532"/>
            <a:ext cx="550400" cy="923366"/>
          </a:xfrm>
          <a:custGeom>
            <a:rect b="b" l="l" r="r" t="t"/>
            <a:pathLst>
              <a:path extrusionOk="0" h="825401" w="484735">
                <a:moveTo>
                  <a:pt x="0" y="0"/>
                </a:moveTo>
                <a:lnTo>
                  <a:pt x="484735" y="0"/>
                </a:lnTo>
                <a:lnTo>
                  <a:pt x="484735" y="825401"/>
                </a:lnTo>
                <a:lnTo>
                  <a:pt x="0" y="825401"/>
                </a:lnTo>
                <a:lnTo>
                  <a:pt x="0" y="0"/>
                </a:lnTo>
                <a:close/>
              </a:path>
            </a:pathLst>
          </a:custGeom>
          <a:blipFill rotWithShape="1">
            <a:blip r:embed="rId15">
              <a:alphaModFix/>
            </a:blip>
            <a:stretch>
              <a:fillRect b="0" l="0" r="0" t="0"/>
            </a:stretch>
          </a:blipFill>
          <a:ln>
            <a:noFill/>
          </a:ln>
        </p:spPr>
      </p:sp>
      <p:sp>
        <p:nvSpPr>
          <p:cNvPr id="356" name="Google Shape;356;g2dc8048611e_0_32"/>
          <p:cNvSpPr/>
          <p:nvPr/>
        </p:nvSpPr>
        <p:spPr>
          <a:xfrm>
            <a:off x="15452911" y="4080606"/>
            <a:ext cx="699262" cy="756225"/>
          </a:xfrm>
          <a:custGeom>
            <a:rect b="b" l="l" r="r" t="t"/>
            <a:pathLst>
              <a:path extrusionOk="0" h="654740" w="635693">
                <a:moveTo>
                  <a:pt x="0" y="0"/>
                </a:moveTo>
                <a:lnTo>
                  <a:pt x="635692" y="0"/>
                </a:lnTo>
                <a:lnTo>
                  <a:pt x="635692" y="654740"/>
                </a:lnTo>
                <a:lnTo>
                  <a:pt x="0" y="654740"/>
                </a:lnTo>
                <a:lnTo>
                  <a:pt x="0" y="0"/>
                </a:lnTo>
                <a:close/>
              </a:path>
            </a:pathLst>
          </a:custGeom>
          <a:blipFill rotWithShape="1">
            <a:blip r:embed="rId16">
              <a:alphaModFix/>
            </a:blip>
            <a:stretch>
              <a:fillRect b="0" l="0" r="0" t="0"/>
            </a:stretch>
          </a:blipFill>
          <a:ln>
            <a:noFill/>
          </a:ln>
        </p:spPr>
      </p:sp>
      <p:sp>
        <p:nvSpPr>
          <p:cNvPr id="357" name="Google Shape;357;g2dc8048611e_0_32"/>
          <p:cNvSpPr/>
          <p:nvPr/>
        </p:nvSpPr>
        <p:spPr>
          <a:xfrm>
            <a:off x="1405045" y="1615630"/>
            <a:ext cx="878877" cy="922821"/>
          </a:xfrm>
          <a:custGeom>
            <a:rect b="b" l="l" r="r" t="t"/>
            <a:pathLst>
              <a:path extrusionOk="0" h="798979" w="798979">
                <a:moveTo>
                  <a:pt x="0" y="0"/>
                </a:moveTo>
                <a:lnTo>
                  <a:pt x="798979" y="0"/>
                </a:lnTo>
                <a:lnTo>
                  <a:pt x="798979" y="798979"/>
                </a:lnTo>
                <a:lnTo>
                  <a:pt x="0" y="798979"/>
                </a:lnTo>
                <a:lnTo>
                  <a:pt x="0" y="0"/>
                </a:lnTo>
                <a:close/>
              </a:path>
            </a:pathLst>
          </a:custGeom>
          <a:blipFill rotWithShape="1">
            <a:blip r:embed="rId17">
              <a:alphaModFix/>
            </a:blip>
            <a:stretch>
              <a:fillRect b="0" l="0" r="0" t="0"/>
            </a:stretch>
          </a:blipFill>
          <a:ln>
            <a:noFill/>
          </a:ln>
        </p:spPr>
      </p:sp>
      <p:sp>
        <p:nvSpPr>
          <p:cNvPr id="358" name="Google Shape;358;g2dc8048611e_0_32"/>
          <p:cNvSpPr txBox="1"/>
          <p:nvPr/>
        </p:nvSpPr>
        <p:spPr>
          <a:xfrm>
            <a:off x="2522920" y="1472582"/>
            <a:ext cx="7773600" cy="104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lang="en-US" sz="6799">
                <a:latin typeface="Courier New"/>
                <a:ea typeface="Courier New"/>
                <a:cs typeface="Courier New"/>
                <a:sym typeface="Courier New"/>
              </a:rPr>
              <a:t>Mitigations</a:t>
            </a:r>
            <a:endParaRPr sz="100">
              <a:latin typeface="Courier New"/>
              <a:ea typeface="Courier New"/>
              <a:cs typeface="Courier New"/>
              <a:sym typeface="Courier New"/>
            </a:endParaRPr>
          </a:p>
        </p:txBody>
      </p:sp>
      <p:sp>
        <p:nvSpPr>
          <p:cNvPr id="359" name="Google Shape;359;g2dc8048611e_0_32"/>
          <p:cNvSpPr/>
          <p:nvPr/>
        </p:nvSpPr>
        <p:spPr>
          <a:xfrm>
            <a:off x="13370685" y="1732564"/>
            <a:ext cx="2779868" cy="546623"/>
          </a:xfrm>
          <a:custGeom>
            <a:rect b="b" l="l" r="r" t="t"/>
            <a:pathLst>
              <a:path extrusionOk="0" h="473267" w="2527153">
                <a:moveTo>
                  <a:pt x="0" y="0"/>
                </a:moveTo>
                <a:lnTo>
                  <a:pt x="2527153" y="0"/>
                </a:lnTo>
                <a:lnTo>
                  <a:pt x="2527153" y="473266"/>
                </a:lnTo>
                <a:lnTo>
                  <a:pt x="0" y="473266"/>
                </a:lnTo>
                <a:lnTo>
                  <a:pt x="0" y="0"/>
                </a:lnTo>
                <a:close/>
              </a:path>
            </a:pathLst>
          </a:custGeom>
          <a:blipFill rotWithShape="1">
            <a:blip r:embed="rId18">
              <a:alphaModFix/>
            </a:blip>
            <a:stretch>
              <a:fillRect b="0" l="0" r="0" t="0"/>
            </a:stretch>
          </a:blipFill>
          <a:ln>
            <a:noFill/>
          </a:ln>
        </p:spPr>
      </p:sp>
      <p:sp>
        <p:nvSpPr>
          <p:cNvPr id="360" name="Google Shape;360;g2dc8048611e_0_32"/>
          <p:cNvSpPr txBox="1"/>
          <p:nvPr/>
        </p:nvSpPr>
        <p:spPr>
          <a:xfrm>
            <a:off x="2283925" y="2673825"/>
            <a:ext cx="12069000" cy="4947000"/>
          </a:xfrm>
          <a:prstGeom prst="rect">
            <a:avLst/>
          </a:prstGeom>
          <a:noFill/>
          <a:ln>
            <a:noFill/>
          </a:ln>
        </p:spPr>
        <p:txBody>
          <a:bodyPr anchorCtr="0" anchor="t" bIns="91425" lIns="91425" spcFirstLastPara="1" rIns="91425" wrap="square" tIns="91425">
            <a:noAutofit/>
          </a:bodyPr>
          <a:lstStyle/>
          <a:p>
            <a:pPr indent="-438150" lvl="0" marL="457200" rtl="0" algn="l">
              <a:spcBef>
                <a:spcPts val="0"/>
              </a:spcBef>
              <a:spcAft>
                <a:spcPts val="0"/>
              </a:spcAft>
              <a:buClr>
                <a:schemeClr val="dk1"/>
              </a:buClr>
              <a:buSzPts val="3300"/>
              <a:buFont typeface="Calibri"/>
              <a:buAutoNum type="arabicPeriod"/>
            </a:pPr>
            <a:r>
              <a:rPr b="1" lang="en-US" sz="3300">
                <a:solidFill>
                  <a:schemeClr val="dk1"/>
                </a:solidFill>
                <a:latin typeface="Calibri"/>
                <a:ea typeface="Calibri"/>
                <a:cs typeface="Calibri"/>
                <a:sym typeface="Calibri"/>
              </a:rPr>
              <a:t>Data Sanitization and Escaping</a:t>
            </a:r>
            <a:r>
              <a:rPr b="1" lang="en-US" sz="3300">
                <a:solidFill>
                  <a:schemeClr val="dk1"/>
                </a:solidFill>
                <a:latin typeface="Calibri"/>
                <a:ea typeface="Calibri"/>
                <a:cs typeface="Calibri"/>
                <a:sym typeface="Calibri"/>
              </a:rPr>
              <a:t>:</a:t>
            </a:r>
            <a:endParaRPr b="1" sz="3300">
              <a:solidFill>
                <a:schemeClr val="dk1"/>
              </a:solidFill>
              <a:latin typeface="Calibri"/>
              <a:ea typeface="Calibri"/>
              <a:cs typeface="Calibri"/>
              <a:sym typeface="Calibri"/>
            </a:endParaRPr>
          </a:p>
          <a:p>
            <a:pPr indent="-438150" lvl="1" marL="914400" rtl="0" algn="l">
              <a:spcBef>
                <a:spcPts val="0"/>
              </a:spcBef>
              <a:spcAft>
                <a:spcPts val="0"/>
              </a:spcAft>
              <a:buClr>
                <a:schemeClr val="dk1"/>
              </a:buClr>
              <a:buSzPts val="3300"/>
              <a:buFont typeface="Calibri"/>
              <a:buAutoNum type="alphaLcPeriod"/>
            </a:pPr>
            <a:r>
              <a:rPr lang="en-US" sz="3300">
                <a:solidFill>
                  <a:schemeClr val="dk1"/>
                </a:solidFill>
                <a:latin typeface="Calibri"/>
                <a:ea typeface="Calibri"/>
                <a:cs typeface="Calibri"/>
                <a:sym typeface="Calibri"/>
              </a:rPr>
              <a:t>Before displaying user input on web pages, strip out unwanted data such as scripts or SQL code such as  [ &lt;, &gt;, “, ‘, &amp;]</a:t>
            </a:r>
            <a:endParaRPr sz="3300">
              <a:solidFill>
                <a:schemeClr val="dk1"/>
              </a:solidFill>
              <a:latin typeface="Calibri"/>
              <a:ea typeface="Calibri"/>
              <a:cs typeface="Calibri"/>
              <a:sym typeface="Calibri"/>
            </a:endParaRPr>
          </a:p>
          <a:p>
            <a:pPr indent="-438150" lvl="1" marL="914400" rtl="0" algn="l">
              <a:spcBef>
                <a:spcPts val="0"/>
              </a:spcBef>
              <a:spcAft>
                <a:spcPts val="0"/>
              </a:spcAft>
              <a:buClr>
                <a:schemeClr val="dk1"/>
              </a:buClr>
              <a:buSzPts val="3300"/>
              <a:buFont typeface="Calibri"/>
              <a:buAutoNum type="alphaLcPeriod"/>
            </a:pPr>
            <a:r>
              <a:rPr lang="en-US" sz="3300">
                <a:solidFill>
                  <a:schemeClr val="dk1"/>
                </a:solidFill>
                <a:latin typeface="Calibri"/>
                <a:ea typeface="Calibri"/>
                <a:cs typeface="Calibri"/>
                <a:sym typeface="Calibri"/>
              </a:rPr>
              <a:t>Convert these characters to HTML equivalents</a:t>
            </a:r>
            <a:endParaRPr sz="3300">
              <a:solidFill>
                <a:schemeClr val="dk1"/>
              </a:solidFill>
              <a:latin typeface="Calibri"/>
              <a:ea typeface="Calibri"/>
              <a:cs typeface="Calibri"/>
              <a:sym typeface="Calibri"/>
            </a:endParaRPr>
          </a:p>
          <a:p>
            <a:pPr indent="-438150" lvl="0" marL="457200" rtl="0" algn="l">
              <a:spcBef>
                <a:spcPts val="0"/>
              </a:spcBef>
              <a:spcAft>
                <a:spcPts val="0"/>
              </a:spcAft>
              <a:buClr>
                <a:schemeClr val="dk1"/>
              </a:buClr>
              <a:buSzPts val="3300"/>
              <a:buFont typeface="Calibri"/>
              <a:buAutoNum type="arabicPeriod"/>
            </a:pPr>
            <a:r>
              <a:rPr b="1" lang="en-US" sz="3300">
                <a:solidFill>
                  <a:schemeClr val="dk1"/>
                </a:solidFill>
                <a:latin typeface="Calibri"/>
                <a:ea typeface="Calibri"/>
                <a:cs typeface="Calibri"/>
                <a:sym typeface="Calibri"/>
              </a:rPr>
              <a:t>Content Security Policy (CSP):</a:t>
            </a:r>
            <a:endParaRPr b="1" sz="3300">
              <a:solidFill>
                <a:schemeClr val="dk1"/>
              </a:solidFill>
              <a:latin typeface="Calibri"/>
              <a:ea typeface="Calibri"/>
              <a:cs typeface="Calibri"/>
              <a:sym typeface="Calibri"/>
            </a:endParaRPr>
          </a:p>
          <a:p>
            <a:pPr indent="-438150" lvl="1" marL="914400" rtl="0" algn="l">
              <a:spcBef>
                <a:spcPts val="0"/>
              </a:spcBef>
              <a:spcAft>
                <a:spcPts val="0"/>
              </a:spcAft>
              <a:buClr>
                <a:schemeClr val="dk1"/>
              </a:buClr>
              <a:buSzPts val="3300"/>
              <a:buFont typeface="Calibri"/>
              <a:buAutoNum type="alphaLcPeriod"/>
            </a:pPr>
            <a:r>
              <a:rPr lang="en-US" sz="3300">
                <a:solidFill>
                  <a:schemeClr val="dk1"/>
                </a:solidFill>
                <a:latin typeface="Calibri"/>
                <a:ea typeface="Calibri"/>
                <a:cs typeface="Calibri"/>
                <a:sym typeface="Calibri"/>
              </a:rPr>
              <a:t>Implement a CSP to define which sources of content are allowed to load. This restricts execution of scripts to only be those coming from specific trusted domains, as well as prevent against inline scripts and eval functions</a:t>
            </a:r>
            <a:endParaRPr sz="33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