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360" r:id="rId3"/>
    <p:sldId id="358" r:id="rId4"/>
    <p:sldId id="363" r:id="rId5"/>
    <p:sldId id="331" r:id="rId6"/>
    <p:sldId id="332" r:id="rId7"/>
    <p:sldId id="365" r:id="rId8"/>
    <p:sldId id="2362" r:id="rId9"/>
    <p:sldId id="361" r:id="rId10"/>
    <p:sldId id="362" r:id="rId11"/>
    <p:sldId id="2363" r:id="rId12"/>
    <p:sldId id="440" r:id="rId13"/>
    <p:sldId id="2348" r:id="rId14"/>
    <p:sldId id="2172" r:id="rId15"/>
    <p:sldId id="2353" r:id="rId16"/>
    <p:sldId id="2354" r:id="rId17"/>
    <p:sldId id="2355" r:id="rId18"/>
    <p:sldId id="2356" r:id="rId19"/>
    <p:sldId id="23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Fang Fang" initials="ZFF" lastIdx="1" clrIdx="0">
    <p:extLst>
      <p:ext uri="{19B8F6BF-5375-455C-9EA6-DF929625EA0E}">
        <p15:presenceInfo xmlns:p15="http://schemas.microsoft.com/office/powerpoint/2012/main" userId="S::fzhang02@tufts.edu::732b516b-e812-4c24-b3cd-3b2d541ecc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zhang02\Box\Faculty\FNIC\FNIC%20figur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8"/>
          <c:dPt>
            <c:idx val="0"/>
            <c:bubble3D val="0"/>
            <c:explosion val="14"/>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049B-4EF5-937E-356A463BAB93}"/>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049B-4EF5-937E-356A463BAB93}"/>
              </c:ext>
            </c:extLst>
          </c:dPt>
          <c:dPt>
            <c:idx val="2"/>
            <c:bubble3D val="0"/>
            <c:spPr>
              <a:solidFill>
                <a:srgbClr val="C00000">
                  <a:alpha val="71000"/>
                </a:srgbClr>
              </a:solidFill>
              <a:ln w="19050">
                <a:solidFill>
                  <a:schemeClr val="lt1"/>
                </a:solidFill>
              </a:ln>
              <a:effectLst/>
            </c:spPr>
            <c:extLst>
              <c:ext xmlns:c16="http://schemas.microsoft.com/office/drawing/2014/chart" uri="{C3380CC4-5D6E-409C-BE32-E72D297353CC}">
                <c16:uniqueId val="{00000005-049B-4EF5-937E-356A463BAB93}"/>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049B-4EF5-937E-356A463BAB93}"/>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049B-4EF5-937E-356A463BAB93}"/>
              </c:ext>
            </c:extLst>
          </c:dPt>
          <c:dPt>
            <c:idx val="5"/>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B-049B-4EF5-937E-356A463BAB93}"/>
              </c:ext>
            </c:extLst>
          </c:dPt>
          <c:dPt>
            <c:idx val="6"/>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D-049B-4EF5-937E-356A463BAB93}"/>
              </c:ext>
            </c:extLst>
          </c:dPt>
          <c:cat>
            <c:strRef>
              <c:f>Sheet1!$B$6:$B$12</c:f>
              <c:strCache>
                <c:ptCount val="7"/>
                <c:pt idx="0">
                  <c:v>Low Whole Grain</c:v>
                </c:pt>
                <c:pt idx="1">
                  <c:v>High Processed Meats</c:v>
                </c:pt>
                <c:pt idx="2">
                  <c:v>Low Vegetables</c:v>
                </c:pt>
                <c:pt idx="3">
                  <c:v>Low Fruits</c:v>
                </c:pt>
                <c:pt idx="4">
                  <c:v>High red meats</c:v>
                </c:pt>
                <c:pt idx="5">
                  <c:v>High SSB</c:v>
                </c:pt>
                <c:pt idx="6">
                  <c:v>High Sodium</c:v>
                </c:pt>
              </c:strCache>
            </c:strRef>
          </c:cat>
          <c:val>
            <c:numRef>
              <c:f>Sheet1!$C$6:$C$12</c:f>
              <c:numCache>
                <c:formatCode>0</c:formatCode>
                <c:ptCount val="7"/>
                <c:pt idx="0">
                  <c:v>27069</c:v>
                </c:pt>
                <c:pt idx="1">
                  <c:v>15082</c:v>
                </c:pt>
                <c:pt idx="2">
                  <c:v>12487</c:v>
                </c:pt>
                <c:pt idx="3">
                  <c:v>7834</c:v>
                </c:pt>
                <c:pt idx="4">
                  <c:v>6078</c:v>
                </c:pt>
                <c:pt idx="5">
                  <c:v>2811</c:v>
                </c:pt>
                <c:pt idx="6">
                  <c:v>2032</c:v>
                </c:pt>
              </c:numCache>
            </c:numRef>
          </c:val>
          <c:extLst>
            <c:ext xmlns:c16="http://schemas.microsoft.com/office/drawing/2014/chart" uri="{C3380CC4-5D6E-409C-BE32-E72D297353CC}">
              <c16:uniqueId val="{0000000E-049B-4EF5-937E-356A463BA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0.47445</cdr:x>
      <cdr:y>0.77893</cdr:y>
    </cdr:from>
    <cdr:to>
      <cdr:x>0.62676</cdr:x>
      <cdr:y>0.92742</cdr:y>
    </cdr:to>
    <cdr:sp macro="" textlink="">
      <cdr:nvSpPr>
        <cdr:cNvPr id="4" name="TextBox 3">
          <a:extLst xmlns:a="http://schemas.openxmlformats.org/drawingml/2006/main">
            <a:ext uri="{FF2B5EF4-FFF2-40B4-BE49-F238E27FC236}">
              <a16:creationId xmlns:a16="http://schemas.microsoft.com/office/drawing/2014/main" id="{459365D5-BD60-4088-B962-3089E7F2B246}"/>
            </a:ext>
          </a:extLst>
        </cdr:cNvPr>
        <cdr:cNvSpPr txBox="1"/>
      </cdr:nvSpPr>
      <cdr:spPr>
        <a:xfrm xmlns:a="http://schemas.openxmlformats.org/drawingml/2006/main">
          <a:off x="4716007" y="3732267"/>
          <a:ext cx="1513957" cy="711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a:latin typeface="Arial" panose="020B0604020202020204" pitchFamily="34" charset="0"/>
              <a:cs typeface="Arial" panose="020B0604020202020204" pitchFamily="34" charset="0"/>
            </a:rPr>
            <a:t>Low Dairy</a:t>
          </a:r>
        </a:p>
      </cdr:txBody>
    </cdr:sp>
  </cdr:relSizeAnchor>
  <cdr:relSizeAnchor xmlns:cdr="http://schemas.openxmlformats.org/drawingml/2006/chartDrawing">
    <cdr:from>
      <cdr:x>0.32594</cdr:x>
      <cdr:y>0.18266</cdr:y>
    </cdr:from>
    <cdr:to>
      <cdr:x>0.44045</cdr:x>
      <cdr:y>0.33114</cdr:y>
    </cdr:to>
    <cdr:sp macro="" textlink="">
      <cdr:nvSpPr>
        <cdr:cNvPr id="5" name="TextBox 1">
          <a:extLst xmlns:a="http://schemas.openxmlformats.org/drawingml/2006/main">
            <a:ext uri="{FF2B5EF4-FFF2-40B4-BE49-F238E27FC236}">
              <a16:creationId xmlns:a16="http://schemas.microsoft.com/office/drawing/2014/main" id="{CBF6136D-304A-4640-8EF6-6C1C2DE92655}"/>
            </a:ext>
          </a:extLst>
        </cdr:cNvPr>
        <cdr:cNvSpPr txBox="1"/>
      </cdr:nvSpPr>
      <cdr:spPr>
        <a:xfrm xmlns:a="http://schemas.openxmlformats.org/drawingml/2006/main">
          <a:off x="3239815" y="875225"/>
          <a:ext cx="1138227" cy="7114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Low Fruits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B9A97-0E45-46E6-8BA3-DC94D402CC4D}"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40FD5-82A3-4557-AAA6-A2E8F9D486B5}" type="slidenum">
              <a:rPr lang="en-US" smtClean="0"/>
              <a:t>‹#›</a:t>
            </a:fld>
            <a:endParaRPr lang="en-US"/>
          </a:p>
        </p:txBody>
      </p:sp>
    </p:spTree>
    <p:extLst>
      <p:ext uri="{BB962C8B-B14F-4D97-AF65-F5344CB8AC3E}">
        <p14:creationId xmlns:p14="http://schemas.microsoft.com/office/powerpoint/2010/main" val="194370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5C422-D93A-43EA-900F-6CB38E6DF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06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FDFB309-6A68-41E0-9887-23FD25F26652}" type="slidenum">
              <a:rPr lang="en-US" smtClean="0"/>
              <a:t>12</a:t>
            </a:fld>
            <a:endParaRPr lang="en-US" dirty="0"/>
          </a:p>
        </p:txBody>
      </p:sp>
    </p:spTree>
    <p:extLst>
      <p:ext uri="{BB962C8B-B14F-4D97-AF65-F5344CB8AC3E}">
        <p14:creationId xmlns:p14="http://schemas.microsoft.com/office/powerpoint/2010/main" val="197540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7ABA74C-1D39-4778-BBEC-713DD2E6B43F}"/>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49A0FC60-7B74-4384-BA2B-0A40EF2D729D}"/>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MS PGothic" charset="0"/>
            </a:endParaRPr>
          </a:p>
        </p:txBody>
      </p:sp>
      <p:sp>
        <p:nvSpPr>
          <p:cNvPr id="25604" name="Slide Number Placeholder 3">
            <a:extLst>
              <a:ext uri="{FF2B5EF4-FFF2-40B4-BE49-F238E27FC236}">
                <a16:creationId xmlns:a16="http://schemas.microsoft.com/office/drawing/2014/main" id="{E42646FF-7EDC-449B-9C18-4F5E0EA31D61}"/>
              </a:ext>
            </a:extLst>
          </p:cNvPr>
          <p:cNvSpPr>
            <a:spLocks noGrp="1"/>
          </p:cNvSpPr>
          <p:nvPr>
            <p:ph type="sldNum" sz="quarter" idx="5"/>
          </p:nvPr>
        </p:nvSpPr>
        <p:spPr>
          <a:noFill/>
        </p:spPr>
        <p:txBody>
          <a:bodyPr/>
          <a:lstStyle>
            <a:lvl1pPr defTabSz="931863">
              <a:defRPr sz="2200">
                <a:solidFill>
                  <a:schemeClr val="tx1"/>
                </a:solidFill>
                <a:latin typeface="Times New Roman" panose="02020603050405020304" pitchFamily="18" charset="0"/>
                <a:ea typeface="MS PGothic" panose="020B0600070205080204" pitchFamily="34" charset="-128"/>
              </a:defRPr>
            </a:lvl1pPr>
            <a:lvl2pPr marL="715963" indent="-274638" defTabSz="931863">
              <a:defRPr sz="2200">
                <a:solidFill>
                  <a:schemeClr val="tx1"/>
                </a:solidFill>
                <a:latin typeface="Times New Roman" panose="02020603050405020304" pitchFamily="18" charset="0"/>
                <a:ea typeface="MS PGothic" panose="020B0600070205080204" pitchFamily="34" charset="-128"/>
              </a:defRPr>
            </a:lvl2pPr>
            <a:lvl3pPr marL="1101725" indent="-219075" defTabSz="931863">
              <a:defRPr sz="2200">
                <a:solidFill>
                  <a:schemeClr val="tx1"/>
                </a:solidFill>
                <a:latin typeface="Times New Roman" panose="02020603050405020304" pitchFamily="18" charset="0"/>
                <a:ea typeface="MS PGothic" panose="020B0600070205080204" pitchFamily="34" charset="-128"/>
              </a:defRPr>
            </a:lvl3pPr>
            <a:lvl4pPr marL="1541463" indent="-219075" defTabSz="931863">
              <a:defRPr sz="2200">
                <a:solidFill>
                  <a:schemeClr val="tx1"/>
                </a:solidFill>
                <a:latin typeface="Times New Roman" panose="02020603050405020304" pitchFamily="18" charset="0"/>
                <a:ea typeface="MS PGothic" panose="020B0600070205080204" pitchFamily="34" charset="-128"/>
              </a:defRPr>
            </a:lvl4pPr>
            <a:lvl5pPr marL="1982788" indent="-219075" defTabSz="931863">
              <a:defRPr sz="2200">
                <a:solidFill>
                  <a:schemeClr val="tx1"/>
                </a:solidFill>
                <a:latin typeface="Times New Roman" panose="02020603050405020304" pitchFamily="18" charset="0"/>
                <a:ea typeface="MS PGothic" panose="020B0600070205080204" pitchFamily="34" charset="-128"/>
              </a:defRPr>
            </a:lvl5pPr>
            <a:lvl6pPr marL="2439988" indent="-219075"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897188" indent="-219075"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354388" indent="-219075"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11588" indent="-219075"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5B8916B6-E317-4E8F-9BF4-05291C4EFB0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DFB309-6A68-41E0-9887-23FD25F26652}" type="slidenum">
              <a:rPr lang="en-US" smtClean="0"/>
              <a:t>14</a:t>
            </a:fld>
            <a:endParaRPr lang="en-US"/>
          </a:p>
        </p:txBody>
      </p:sp>
    </p:spTree>
    <p:extLst>
      <p:ext uri="{BB962C8B-B14F-4D97-AF65-F5344CB8AC3E}">
        <p14:creationId xmlns:p14="http://schemas.microsoft.com/office/powerpoint/2010/main" val="32061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DFB309-6A68-41E0-9887-23FD25F26652}" type="slidenum">
              <a:rPr lang="en-US" smtClean="0"/>
              <a:t>15</a:t>
            </a:fld>
            <a:endParaRPr lang="en-US"/>
          </a:p>
        </p:txBody>
      </p:sp>
    </p:spTree>
    <p:extLst>
      <p:ext uri="{BB962C8B-B14F-4D97-AF65-F5344CB8AC3E}">
        <p14:creationId xmlns:p14="http://schemas.microsoft.com/office/powerpoint/2010/main" val="612175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DFB309-6A68-41E0-9887-23FD25F26652}" type="slidenum">
              <a:rPr lang="en-US" smtClean="0"/>
              <a:t>16</a:t>
            </a:fld>
            <a:endParaRPr lang="en-US"/>
          </a:p>
        </p:txBody>
      </p:sp>
    </p:spTree>
    <p:extLst>
      <p:ext uri="{BB962C8B-B14F-4D97-AF65-F5344CB8AC3E}">
        <p14:creationId xmlns:p14="http://schemas.microsoft.com/office/powerpoint/2010/main" val="125330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Th estimated economic impact suggested that both policies are cost saving the societal level. Each was estimated to generate net savings of more than $2.7 billion among US adults over a lifetime.  </a:t>
            </a:r>
            <a:endParaRPr lang="en-US" dirty="0"/>
          </a:p>
        </p:txBody>
      </p:sp>
      <p:sp>
        <p:nvSpPr>
          <p:cNvPr id="4" name="Slide Number Placeholder 3"/>
          <p:cNvSpPr>
            <a:spLocks noGrp="1"/>
          </p:cNvSpPr>
          <p:nvPr>
            <p:ph type="sldNum" sz="quarter" idx="5"/>
          </p:nvPr>
        </p:nvSpPr>
        <p:spPr/>
        <p:txBody>
          <a:bodyPr/>
          <a:lstStyle/>
          <a:p>
            <a:fld id="{CFDFB309-6A68-41E0-9887-23FD25F26652}" type="slidenum">
              <a:rPr lang="en-US" smtClean="0"/>
              <a:t>17</a:t>
            </a:fld>
            <a:endParaRPr lang="en-US"/>
          </a:p>
        </p:txBody>
      </p:sp>
    </p:spTree>
    <p:extLst>
      <p:ext uri="{BB962C8B-B14F-4D97-AF65-F5344CB8AC3E}">
        <p14:creationId xmlns:p14="http://schemas.microsoft.com/office/powerpoint/2010/main" val="139147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5C422-D93A-43EA-900F-6CB38E6DF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95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5C422-D93A-43EA-900F-6CB38E6DF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2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Registered dietitian nutritionist (RDN)-delivered medical nutrition therapy (MNT) significantly improves patients’ nutritional status, treatment response, and quality of life.</a:t>
            </a:r>
            <a:endParaRPr lang="en-US" sz="1200" dirty="0"/>
          </a:p>
          <a:p>
            <a:endParaRPr lang="en-US" sz="1200" kern="1200" dirty="0">
              <a:solidFill>
                <a:schemeClr val="tx1"/>
              </a:solidFill>
              <a:effectLst/>
              <a:latin typeface="+mn-lt"/>
              <a:ea typeface="+mn-ea"/>
              <a:cs typeface="+mn-cs"/>
            </a:endParaRP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Emphasize with patients the importance of nourishment – sell it!</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Frame eating as a “part of treatment”</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Promote a Food FIRST philosophy</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Monitor for unintentional weight loss and signs of malnutrition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E5C422-D93A-43EA-900F-6CB38E6DFB1B}" type="slidenum">
              <a:rPr lang="en-US" smtClean="0"/>
              <a:t>4</a:t>
            </a:fld>
            <a:endParaRPr lang="en-US" dirty="0"/>
          </a:p>
        </p:txBody>
      </p:sp>
    </p:spTree>
    <p:extLst>
      <p:ext uri="{BB962C8B-B14F-4D97-AF65-F5344CB8AC3E}">
        <p14:creationId xmlns:p14="http://schemas.microsoft.com/office/powerpoint/2010/main" val="40198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Provision of medically tailored meals to malnourished and critically-ill patients is emerged as a promising new strategy to improve health outcomes, reduce health care costs, and address disparities. </a:t>
            </a:r>
          </a:p>
          <a:p>
            <a:pPr marL="0" indent="0" defTabSz="685800">
              <a:spcBef>
                <a:spcPts val="900"/>
              </a:spcBef>
              <a:buNone/>
              <a:defRPr/>
            </a:pPr>
            <a:r>
              <a:rPr lang="en-US" sz="1400" b="1" dirty="0">
                <a:solidFill>
                  <a:prstClr val="black"/>
                </a:solidFill>
                <a:latin typeface="Arial" panose="020B0604020202020204" pitchFamily="34" charset="0"/>
                <a:cs typeface="Arial" panose="020B0604020202020204" pitchFamily="34" charset="0"/>
              </a:rPr>
              <a:t>Receipt of medically tailored meals was associated with</a:t>
            </a:r>
            <a:r>
              <a:rPr lang="en-US" sz="1400" dirty="0">
                <a:solidFill>
                  <a:prstClr val="black"/>
                </a:solidFill>
                <a:latin typeface="Arial" panose="020B0604020202020204" pitchFamily="34" charset="0"/>
                <a:cs typeface="Arial" panose="020B0604020202020204" pitchFamily="34" charset="0"/>
              </a:rPr>
              <a:t>:</a:t>
            </a:r>
            <a:endParaRPr lang="en-US" sz="1400" baseline="30000" dirty="0">
              <a:solidFill>
                <a:prstClr val="black"/>
              </a:solidFill>
              <a:latin typeface="Arial" panose="020B0604020202020204" pitchFamily="34" charset="0"/>
              <a:cs typeface="Arial" panose="020B0604020202020204" pitchFamily="34" charset="0"/>
            </a:endParaRPr>
          </a:p>
          <a:p>
            <a:pPr marL="257175" indent="-257175" defTabSz="685800">
              <a:spcBef>
                <a:spcPts val="600"/>
              </a:spcBef>
              <a:defRPr/>
            </a:pPr>
            <a:r>
              <a:rPr lang="en-US" sz="1400" dirty="0">
                <a:solidFill>
                  <a:prstClr val="black"/>
                </a:solidFill>
                <a:latin typeface="Arial" panose="020B0604020202020204" pitchFamily="34" charset="0"/>
                <a:cs typeface="Arial" panose="020B0604020202020204" pitchFamily="34" charset="0"/>
              </a:rPr>
              <a:t>0.5 fewer hospital admissions </a:t>
            </a:r>
            <a:r>
              <a:rPr lang="en-US" sz="1400" i="1" dirty="0">
                <a:solidFill>
                  <a:prstClr val="black"/>
                </a:solidFill>
                <a:latin typeface="Arial" panose="020B0604020202020204" pitchFamily="34" charset="0"/>
                <a:cs typeface="Arial" panose="020B0604020202020204" pitchFamily="34" charset="0"/>
              </a:rPr>
              <a:t>per year</a:t>
            </a:r>
          </a:p>
          <a:p>
            <a:pPr marL="657225" lvl="1" indent="-257175" defTabSz="685800">
              <a:spcBef>
                <a:spcPts val="600"/>
              </a:spcBef>
              <a:defRPr/>
            </a:pPr>
            <a:r>
              <a:rPr lang="en-US" sz="1400" dirty="0">
                <a:solidFill>
                  <a:prstClr val="black"/>
                </a:solidFill>
                <a:latin typeface="Arial" panose="020B0604020202020204" pitchFamily="34" charset="0"/>
                <a:cs typeface="Arial" panose="020B0604020202020204" pitchFamily="34" charset="0"/>
              </a:rPr>
              <a:t>49% fewer inpatient admissions </a:t>
            </a:r>
          </a:p>
          <a:p>
            <a:pPr marL="257175" indent="-257175" defTabSz="685800">
              <a:spcBef>
                <a:spcPts val="600"/>
              </a:spcBef>
              <a:defRPr/>
            </a:pPr>
            <a:r>
              <a:rPr lang="en-US" sz="1400" dirty="0">
                <a:solidFill>
                  <a:prstClr val="black"/>
                </a:solidFill>
                <a:latin typeface="Arial" panose="020B0604020202020204" pitchFamily="34" charset="0"/>
                <a:cs typeface="Arial" panose="020B0604020202020204" pitchFamily="34" charset="0"/>
              </a:rPr>
              <a:t>0.9 fewer skilled nursing facility admissions </a:t>
            </a:r>
            <a:r>
              <a:rPr lang="en-US" sz="1400" i="1" dirty="0">
                <a:solidFill>
                  <a:prstClr val="black"/>
                </a:solidFill>
                <a:latin typeface="Arial" panose="020B0604020202020204" pitchFamily="34" charset="0"/>
                <a:cs typeface="Arial" panose="020B0604020202020204" pitchFamily="34" charset="0"/>
              </a:rPr>
              <a:t>per year</a:t>
            </a:r>
          </a:p>
          <a:p>
            <a:pPr marL="657225" lvl="1" indent="-257175" defTabSz="685800">
              <a:spcBef>
                <a:spcPts val="600"/>
              </a:spcBef>
              <a:defRPr/>
            </a:pPr>
            <a:r>
              <a:rPr lang="en-US" sz="1400" dirty="0">
                <a:solidFill>
                  <a:prstClr val="black"/>
                </a:solidFill>
                <a:latin typeface="Arial" panose="020B0604020202020204" pitchFamily="34" charset="0"/>
                <a:cs typeface="Arial" panose="020B0604020202020204" pitchFamily="34" charset="0"/>
              </a:rPr>
              <a:t>72% fewer skilled nursing facility admissions</a:t>
            </a:r>
          </a:p>
          <a:p>
            <a:pPr marL="257175" indent="-257175" defTabSz="685800">
              <a:spcBef>
                <a:spcPts val="600"/>
              </a:spcBef>
              <a:defRPr/>
            </a:pPr>
            <a:r>
              <a:rPr lang="en-US" sz="1400" dirty="0">
                <a:solidFill>
                  <a:prstClr val="black"/>
                </a:solidFill>
                <a:latin typeface="Arial" panose="020B0604020202020204" pitchFamily="34" charset="0"/>
                <a:cs typeface="Arial" panose="020B0604020202020204" pitchFamily="34" charset="0"/>
              </a:rPr>
              <a:t>net savings of $753 per person </a:t>
            </a:r>
            <a:r>
              <a:rPr lang="en-US" sz="1400" i="1" dirty="0">
                <a:solidFill>
                  <a:prstClr val="black"/>
                </a:solidFill>
                <a:latin typeface="Arial" panose="020B0604020202020204" pitchFamily="34" charset="0"/>
                <a:cs typeface="Arial" panose="020B0604020202020204" pitchFamily="34" charset="0"/>
              </a:rPr>
              <a:t>per month</a:t>
            </a:r>
          </a:p>
          <a:p>
            <a:pPr marL="657225" lvl="1" indent="-257175" defTabSz="685800">
              <a:spcBef>
                <a:spcPts val="600"/>
              </a:spcBef>
              <a:defRPr/>
            </a:pPr>
            <a:r>
              <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rPr>
              <a:t>16% reduction in health care costs</a:t>
            </a:r>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E5C422-D93A-43EA-900F-6CB38E6DFB1B}" type="slidenum">
              <a:rPr lang="en-US" smtClean="0"/>
              <a:t>5</a:t>
            </a:fld>
            <a:endParaRPr lang="en-US" dirty="0"/>
          </a:p>
        </p:txBody>
      </p:sp>
    </p:spTree>
    <p:extLst>
      <p:ext uri="{BB962C8B-B14F-4D97-AF65-F5344CB8AC3E}">
        <p14:creationId xmlns:p14="http://schemas.microsoft.com/office/powerpoint/2010/main" val="216838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Study Assessments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Baseline</a:t>
            </a:r>
          </a:p>
          <a:p>
            <a:r>
              <a:rPr lang="en-US" sz="1200" kern="1200" dirty="0">
                <a:solidFill>
                  <a:schemeClr val="tx1"/>
                </a:solidFill>
                <a:effectLst/>
                <a:latin typeface="+mn-lt"/>
                <a:ea typeface="+mn-ea"/>
                <a:cs typeface="+mn-cs"/>
              </a:rPr>
              <a:t>3-month</a:t>
            </a:r>
          </a:p>
          <a:p>
            <a:r>
              <a:rPr lang="en-US" sz="1200" kern="1200" dirty="0">
                <a:solidFill>
                  <a:schemeClr val="tx1"/>
                </a:solidFill>
                <a:effectLst/>
                <a:latin typeface="+mn-lt"/>
                <a:ea typeface="+mn-ea"/>
                <a:cs typeface="+mn-cs"/>
              </a:rPr>
              <a:t>8-month</a:t>
            </a:r>
          </a:p>
          <a:p>
            <a:r>
              <a:rPr lang="en-US" sz="1200" kern="1200" dirty="0">
                <a:solidFill>
                  <a:schemeClr val="tx1"/>
                </a:solidFill>
                <a:effectLst/>
                <a:latin typeface="+mn-lt"/>
                <a:ea typeface="+mn-ea"/>
                <a:cs typeface="+mn-cs"/>
              </a:rPr>
              <a:t>Sociodemographic, Health Behavior Questionnaire, Medical History</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Diet History Questionnaire (DHQ III) and Healthy Eating Index (HEI)</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Food Security (USDA Household Food Security Survey)</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Body Weight (Measured at Each Clinical Visit)</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Treatment Completion (Dose Reduction; Treatment Delay)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Treatment-Related Toxicities (CTCAE v.5.0)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Hospitalization and ER Visits (Discharge Data; Patient Report)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Patient-Reported Outcomes version of CTCAE (PRO-CTCAE)</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Functional Assessment of Cancer Therapy – Lung (FACT-L)</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r>
              <a:rPr lang="en-US" sz="1200" kern="1200" dirty="0">
                <a:solidFill>
                  <a:schemeClr val="tx1"/>
                </a:solidFill>
                <a:effectLst/>
                <a:latin typeface="+mn-lt"/>
                <a:ea typeface="+mn-ea"/>
                <a:cs typeface="+mn-cs"/>
              </a:rPr>
              <a:t>X</a:t>
            </a:r>
          </a:p>
          <a:p>
            <a:endParaRPr lang="en-US" dirty="0"/>
          </a:p>
        </p:txBody>
      </p:sp>
      <p:sp>
        <p:nvSpPr>
          <p:cNvPr id="4" name="Slide Number Placeholder 3"/>
          <p:cNvSpPr>
            <a:spLocks noGrp="1"/>
          </p:cNvSpPr>
          <p:nvPr>
            <p:ph type="sldNum" sz="quarter" idx="5"/>
          </p:nvPr>
        </p:nvSpPr>
        <p:spPr/>
        <p:txBody>
          <a:bodyPr/>
          <a:lstStyle/>
          <a:p>
            <a:fld id="{3DE5C422-D93A-43EA-900F-6CB38E6DFB1B}" type="slidenum">
              <a:rPr lang="en-US" smtClean="0"/>
              <a:t>6</a:t>
            </a:fld>
            <a:endParaRPr lang="en-US" dirty="0"/>
          </a:p>
        </p:txBody>
      </p:sp>
    </p:spTree>
    <p:extLst>
      <p:ext uri="{BB962C8B-B14F-4D97-AF65-F5344CB8AC3E}">
        <p14:creationId xmlns:p14="http://schemas.microsoft.com/office/powerpoint/2010/main" val="93589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project progress, in the past nine months, we focused on getting IRB protocol prepared, submitted, and approved, developing the provide training webinar, conducting motivational interviewing training for the RD team who will provide nutrition counseling to the patients (Colleen will update in more details shortly). Together with the clinical team at each of the four cancer centers, we discussed and developed the communication plan and project monitoring plan. We have also conducted various training with the clinical research coordinator at each site, focusing on primarily on research data collection.  Because this is a multi-center study, we spent a lot of efforts to develop and test the electronic data capture in REDCap. All these activities are either completed or near the end of completion. </a:t>
            </a:r>
          </a:p>
          <a:p>
            <a:endParaRPr lang="en-US" dirty="0"/>
          </a:p>
          <a:p>
            <a:r>
              <a:rPr lang="en-US" dirty="0"/>
              <a:t>The COVID-19 posed some challenges to us. We planned a beta-testing in May but had to switch to a mock enrollment and research data collection without patient recruitment.  As of now, three sites are preparing for face-to-face enrolment in September as originally planned;  but one site will not be able to conduct face-to-face enrollment until when the COVID-19 situation gets better.  We are in the process of developing a contingency plan for remote screening, consenting,  as well as to develop a plan for complete remote research data collection.  We felt that a contingency plan is needed given the uncertainty of the COVID-19 this fall but the good news is that our intervention components are largely remote and can be integrated into the telehealth platform.    </a:t>
            </a:r>
          </a:p>
        </p:txBody>
      </p:sp>
      <p:sp>
        <p:nvSpPr>
          <p:cNvPr id="4" name="Slide Number Placeholder 3"/>
          <p:cNvSpPr>
            <a:spLocks noGrp="1"/>
          </p:cNvSpPr>
          <p:nvPr>
            <p:ph type="sldNum" sz="quarter" idx="5"/>
          </p:nvPr>
        </p:nvSpPr>
        <p:spPr/>
        <p:txBody>
          <a:bodyPr/>
          <a:lstStyle/>
          <a:p>
            <a:fld id="{3DE5C422-D93A-43EA-900F-6CB38E6DFB1B}" type="slidenum">
              <a:rPr lang="en-US" smtClean="0"/>
              <a:t>7</a:t>
            </a:fld>
            <a:endParaRPr lang="en-US" dirty="0"/>
          </a:p>
        </p:txBody>
      </p:sp>
    </p:spTree>
    <p:extLst>
      <p:ext uri="{BB962C8B-B14F-4D97-AF65-F5344CB8AC3E}">
        <p14:creationId xmlns:p14="http://schemas.microsoft.com/office/powerpoint/2010/main" val="365427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5C422-D93A-43EA-900F-6CB38E6DF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13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DF622-3C5A-45CE-8361-B3D67D8F58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66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103BD8-0F1D-4CD5-9594-F9B35F8D72FF}"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411153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03BD8-0F1D-4CD5-9594-F9B35F8D72FF}"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410440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03BD8-0F1D-4CD5-9594-F9B35F8D72FF}"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385144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BD09D2C3-BB68-47BF-B2FE-5CD608F792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4">
            <a:extLst>
              <a:ext uri="{FF2B5EF4-FFF2-40B4-BE49-F238E27FC236}">
                <a16:creationId xmlns:a16="http://schemas.microsoft.com/office/drawing/2014/main" id="{A6FFE2F0-9B04-42AE-B34E-361C48779A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
            <a:extLst>
              <a:ext uri="{FF2B5EF4-FFF2-40B4-BE49-F238E27FC236}">
                <a16:creationId xmlns:a16="http://schemas.microsoft.com/office/drawing/2014/main" id="{F5CD6D5C-D1D5-4C6B-AC01-3699FDB483EB}"/>
              </a:ext>
            </a:extLst>
          </p:cNvPr>
          <p:cNvSpPr>
            <a:spLocks noGrp="1" noChangeArrowheads="1"/>
          </p:cNvSpPr>
          <p:nvPr>
            <p:ph type="sldNum" sz="quarter" idx="12"/>
          </p:nvPr>
        </p:nvSpPr>
        <p:spPr>
          <a:ln/>
        </p:spPr>
        <p:txBody>
          <a:bodyPr/>
          <a:lstStyle>
            <a:lvl1pPr>
              <a:defRPr/>
            </a:lvl1pPr>
          </a:lstStyle>
          <a:p>
            <a:pPr>
              <a:defRPr/>
            </a:pPr>
            <a:fld id="{62435EA3-6417-4474-906B-413A2A1F5F9F}" type="slidenum">
              <a:rPr lang="en-US" altLang="en-US"/>
              <a:pPr>
                <a:defRPr/>
              </a:pPr>
              <a:t>‹#›</a:t>
            </a:fld>
            <a:endParaRPr lang="en-US" altLang="en-US"/>
          </a:p>
        </p:txBody>
      </p:sp>
    </p:spTree>
    <p:extLst>
      <p:ext uri="{BB962C8B-B14F-4D97-AF65-F5344CB8AC3E}">
        <p14:creationId xmlns:p14="http://schemas.microsoft.com/office/powerpoint/2010/main" val="2815924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F77B9F74-FBFF-48B3-8A59-2453ECE716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95CF27A9-43AE-485E-9045-C46923BDEA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a:extLst>
              <a:ext uri="{FF2B5EF4-FFF2-40B4-BE49-F238E27FC236}">
                <a16:creationId xmlns:a16="http://schemas.microsoft.com/office/drawing/2014/main" id="{E11EAC10-F6B0-4BCC-B790-ED00F8B155DB}"/>
              </a:ext>
            </a:extLst>
          </p:cNvPr>
          <p:cNvSpPr>
            <a:spLocks noGrp="1" noChangeArrowheads="1"/>
          </p:cNvSpPr>
          <p:nvPr>
            <p:ph type="sldNum" sz="quarter" idx="12"/>
          </p:nvPr>
        </p:nvSpPr>
        <p:spPr>
          <a:ln/>
        </p:spPr>
        <p:txBody>
          <a:bodyPr/>
          <a:lstStyle>
            <a:lvl1pPr>
              <a:defRPr/>
            </a:lvl1pPr>
          </a:lstStyle>
          <a:p>
            <a:pPr>
              <a:defRPr/>
            </a:pPr>
            <a:fld id="{8AC1B0E3-5E3A-4A0E-B1C6-C54DE0687F62}" type="slidenum">
              <a:rPr lang="en-US" altLang="en-US"/>
              <a:pPr>
                <a:defRPr/>
              </a:pPr>
              <a:t>‹#›</a:t>
            </a:fld>
            <a:endParaRPr lang="en-US" altLang="en-US"/>
          </a:p>
        </p:txBody>
      </p:sp>
    </p:spTree>
    <p:extLst>
      <p:ext uri="{BB962C8B-B14F-4D97-AF65-F5344CB8AC3E}">
        <p14:creationId xmlns:p14="http://schemas.microsoft.com/office/powerpoint/2010/main" val="271968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01A8E-BAD0-4CDB-9697-22629D99D582}"/>
              </a:ext>
            </a:extLst>
          </p:cNvPr>
          <p:cNvSpPr>
            <a:spLocks noGrp="1"/>
          </p:cNvSpPr>
          <p:nvPr>
            <p:ph type="dt" sz="half" idx="10"/>
          </p:nvPr>
        </p:nvSpPr>
        <p:spPr/>
        <p:txBody>
          <a:bodyPr/>
          <a:lstStyle>
            <a:lvl1pPr>
              <a:defRPr>
                <a:solidFill>
                  <a:srgbClr val="FFFFFF"/>
                </a:solidFill>
              </a:defRPr>
            </a:lvl1pPr>
          </a:lstStyle>
          <a:p>
            <a:pPr>
              <a:defRPr/>
            </a:pPr>
            <a:endParaRPr lang="en-US" altLang="en-US"/>
          </a:p>
        </p:txBody>
      </p:sp>
      <p:sp>
        <p:nvSpPr>
          <p:cNvPr id="4" name="Footer Placeholder 3">
            <a:extLst>
              <a:ext uri="{FF2B5EF4-FFF2-40B4-BE49-F238E27FC236}">
                <a16:creationId xmlns:a16="http://schemas.microsoft.com/office/drawing/2014/main" id="{4C9557C0-11FD-4034-8067-74954739D1C6}"/>
              </a:ext>
            </a:extLst>
          </p:cNvPr>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5" name="Slide Number Placeholder 4">
            <a:extLst>
              <a:ext uri="{FF2B5EF4-FFF2-40B4-BE49-F238E27FC236}">
                <a16:creationId xmlns:a16="http://schemas.microsoft.com/office/drawing/2014/main" id="{5FE180E6-7936-43BD-83FE-500E106BA5CC}"/>
              </a:ext>
            </a:extLst>
          </p:cNvPr>
          <p:cNvSpPr>
            <a:spLocks noGrp="1"/>
          </p:cNvSpPr>
          <p:nvPr>
            <p:ph type="sldNum" sz="quarter" idx="12"/>
          </p:nvPr>
        </p:nvSpPr>
        <p:spPr/>
        <p:txBody>
          <a:bodyPr/>
          <a:lstStyle>
            <a:lvl1pPr>
              <a:defRPr>
                <a:solidFill>
                  <a:srgbClr val="FFFFFF"/>
                </a:solidFill>
              </a:defRPr>
            </a:lvl1pPr>
          </a:lstStyle>
          <a:p>
            <a:pPr>
              <a:defRPr/>
            </a:pPr>
            <a:fld id="{0AEA7C6C-6194-4EAB-B70F-20232A8E9B37}" type="slidenum">
              <a:rPr lang="en-US" altLang="en-US"/>
              <a:pPr>
                <a:defRPr/>
              </a:pPr>
              <a:t>‹#›</a:t>
            </a:fld>
            <a:endParaRPr lang="en-US" altLang="en-US"/>
          </a:p>
        </p:txBody>
      </p:sp>
    </p:spTree>
    <p:extLst>
      <p:ext uri="{BB962C8B-B14F-4D97-AF65-F5344CB8AC3E}">
        <p14:creationId xmlns:p14="http://schemas.microsoft.com/office/powerpoint/2010/main" val="2049676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Tree>
    <p:extLst>
      <p:ext uri="{BB962C8B-B14F-4D97-AF65-F5344CB8AC3E}">
        <p14:creationId xmlns:p14="http://schemas.microsoft.com/office/powerpoint/2010/main" val="1420596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Date Placeholder 3">
            <a:extLst>
              <a:ext uri="{FF2B5EF4-FFF2-40B4-BE49-F238E27FC236}">
                <a16:creationId xmlns:a16="http://schemas.microsoft.com/office/drawing/2014/main" id="{7976388B-1964-444F-BC11-C2D02B1345CA}"/>
              </a:ext>
            </a:extLst>
          </p:cNvPr>
          <p:cNvSpPr>
            <a:spLocks noGrp="1"/>
          </p:cNvSpPr>
          <p:nvPr>
            <p:ph type="dt" sz="half" idx="10"/>
          </p:nvPr>
        </p:nvSpPr>
        <p:spPr>
          <a:xfrm>
            <a:off x="914400" y="6248400"/>
            <a:ext cx="2540000" cy="457200"/>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0D20F5E-D8B0-4CD8-AFBA-E443B6CB2FAE}"/>
              </a:ext>
            </a:extLst>
          </p:cNvPr>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0FB5AFF-ACFD-456A-83F3-745D7A0C4CFB}"/>
              </a:ext>
            </a:extLst>
          </p:cNvPr>
          <p:cNvSpPr>
            <a:spLocks noGrp="1"/>
          </p:cNvSpPr>
          <p:nvPr>
            <p:ph type="sldNum" sz="quarter" idx="12"/>
          </p:nvPr>
        </p:nvSpPr>
        <p:spPr>
          <a:xfrm>
            <a:off x="8737600" y="6248400"/>
            <a:ext cx="2540000" cy="457200"/>
          </a:xfrm>
        </p:spPr>
        <p:txBody>
          <a:bodyPr/>
          <a:lstStyle>
            <a:lvl1pPr>
              <a:defRPr/>
            </a:lvl1pPr>
          </a:lstStyle>
          <a:p>
            <a:pPr>
              <a:defRPr/>
            </a:pPr>
            <a:fld id="{26E3A6EB-1060-4C11-9D6C-F87DB21D3CA4}" type="slidenum">
              <a:rPr lang="en-US" altLang="en-US"/>
              <a:pPr>
                <a:defRPr/>
              </a:pPr>
              <a:t>‹#›</a:t>
            </a:fld>
            <a:endParaRPr lang="en-US" altLang="en-US"/>
          </a:p>
        </p:txBody>
      </p:sp>
    </p:spTree>
    <p:extLst>
      <p:ext uri="{BB962C8B-B14F-4D97-AF65-F5344CB8AC3E}">
        <p14:creationId xmlns:p14="http://schemas.microsoft.com/office/powerpoint/2010/main" val="184232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03BD8-0F1D-4CD5-9594-F9B35F8D72FF}"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179594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03BD8-0F1D-4CD5-9594-F9B35F8D72FF}"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269914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03BD8-0F1D-4CD5-9594-F9B35F8D72FF}"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342012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03BD8-0F1D-4CD5-9594-F9B35F8D72FF}"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274963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03BD8-0F1D-4CD5-9594-F9B35F8D72FF}"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100057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03BD8-0F1D-4CD5-9594-F9B35F8D72FF}"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336621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103BD8-0F1D-4CD5-9594-F9B35F8D72FF}"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175267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103BD8-0F1D-4CD5-9594-F9B35F8D72FF}"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1E6EA-120D-4662-A39E-A8025ABD4C05}" type="slidenum">
              <a:rPr lang="en-US" smtClean="0"/>
              <a:t>‹#›</a:t>
            </a:fld>
            <a:endParaRPr lang="en-US"/>
          </a:p>
        </p:txBody>
      </p:sp>
    </p:spTree>
    <p:extLst>
      <p:ext uri="{BB962C8B-B14F-4D97-AF65-F5344CB8AC3E}">
        <p14:creationId xmlns:p14="http://schemas.microsoft.com/office/powerpoint/2010/main" val="120536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03BD8-0F1D-4CD5-9594-F9B35F8D72FF}" type="datetimeFigureOut">
              <a:rPr lang="en-US" smtClean="0"/>
              <a:t>8/20/2020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1E6EA-120D-4662-A39E-A8025ABD4C05}" type="slidenum">
              <a:rPr lang="en-US" smtClean="0"/>
              <a:t>‹#›</a:t>
            </a:fld>
            <a:endParaRPr lang="en-US"/>
          </a:p>
        </p:txBody>
      </p:sp>
    </p:spTree>
    <p:extLst>
      <p:ext uri="{BB962C8B-B14F-4D97-AF65-F5344CB8AC3E}">
        <p14:creationId xmlns:p14="http://schemas.microsoft.com/office/powerpoint/2010/main" val="62367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3C07483F-D4B4-4195-89AD-1DE680B5F6D9}"/>
              </a:ext>
            </a:extLst>
          </p:cNvPr>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12">
            <a:extLst>
              <a:ext uri="{FF2B5EF4-FFF2-40B4-BE49-F238E27FC236}">
                <a16:creationId xmlns:a16="http://schemas.microsoft.com/office/drawing/2014/main" id="{9E601B16-A3B6-46C0-8283-846A29F4BF32}"/>
              </a:ext>
            </a:extLst>
          </p:cNvPr>
          <p:cNvSpPr>
            <a:spLocks noGrp="1" noChangeArrowheads="1"/>
          </p:cNvSpPr>
          <p:nvPr>
            <p:ph type="body" idx="1"/>
          </p:nvPr>
        </p:nvSpPr>
        <p:spPr bwMode="auto">
          <a:xfrm>
            <a:off x="914400" y="1676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97" name="Rectangle 13">
            <a:extLst>
              <a:ext uri="{FF2B5EF4-FFF2-40B4-BE49-F238E27FC236}">
                <a16:creationId xmlns:a16="http://schemas.microsoft.com/office/drawing/2014/main" id="{348EAB82-D3F2-4860-AB9B-05DB7C24A43C}"/>
              </a:ext>
            </a:extLst>
          </p:cNvPr>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E4EE18"/>
                </a:solidFill>
                <a:latin typeface="Arial" pitchFamily="34" charset="0"/>
                <a:ea typeface="MS PGothic" panose="020B0600070205080204" pitchFamily="34" charset="-128"/>
                <a:cs typeface="+mn-cs"/>
              </a:defRPr>
            </a:lvl1pPr>
          </a:lstStyle>
          <a:p>
            <a:pPr>
              <a:defRPr/>
            </a:pPr>
            <a:endParaRPr lang="en-US" altLang="en-US"/>
          </a:p>
        </p:txBody>
      </p:sp>
      <p:sp>
        <p:nvSpPr>
          <p:cNvPr id="323598" name="Rectangle 14">
            <a:extLst>
              <a:ext uri="{FF2B5EF4-FFF2-40B4-BE49-F238E27FC236}">
                <a16:creationId xmlns:a16="http://schemas.microsoft.com/office/drawing/2014/main" id="{A03AD0FB-DABA-45B3-9A74-C2358B2FA1CD}"/>
              </a:ext>
            </a:extLst>
          </p:cNvPr>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E4EE18"/>
                </a:solidFill>
                <a:latin typeface="Arial" pitchFamily="34" charset="0"/>
                <a:ea typeface="MS PGothic" panose="020B0600070205080204" pitchFamily="34" charset="-128"/>
                <a:cs typeface="+mn-cs"/>
              </a:defRPr>
            </a:lvl1pPr>
          </a:lstStyle>
          <a:p>
            <a:pPr>
              <a:defRPr/>
            </a:pPr>
            <a:endParaRPr lang="en-US" altLang="en-US"/>
          </a:p>
        </p:txBody>
      </p:sp>
      <p:sp>
        <p:nvSpPr>
          <p:cNvPr id="323599" name="Rectangle 15">
            <a:extLst>
              <a:ext uri="{FF2B5EF4-FFF2-40B4-BE49-F238E27FC236}">
                <a16:creationId xmlns:a16="http://schemas.microsoft.com/office/drawing/2014/main" id="{FFA6F236-9A7B-454F-8401-CEA5677E1FFC}"/>
              </a:ext>
            </a:extLst>
          </p:cNvPr>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E4EE18"/>
                </a:solidFill>
                <a:latin typeface="Arial" panose="020B0604020202020204" pitchFamily="34" charset="0"/>
              </a:defRPr>
            </a:lvl1pPr>
          </a:lstStyle>
          <a:p>
            <a:pPr>
              <a:defRPr/>
            </a:pPr>
            <a:fld id="{78E08FD4-1AF4-477A-B553-7F97D94B7C04}" type="slidenum">
              <a:rPr lang="en-US" altLang="en-US"/>
              <a:pPr>
                <a:defRPr/>
              </a:pPr>
              <a:t>‹#›</a:t>
            </a:fld>
            <a:endParaRPr lang="en-US" altLang="en-US"/>
          </a:p>
        </p:txBody>
      </p:sp>
    </p:spTree>
    <p:extLst>
      <p:ext uri="{BB962C8B-B14F-4D97-AF65-F5344CB8AC3E}">
        <p14:creationId xmlns:p14="http://schemas.microsoft.com/office/powerpoint/2010/main" val="126215034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hf hdr="0" ftr="0" dt="0"/>
  <p:txStyles>
    <p:titleStyle>
      <a:lvl1pPr algn="ctr" rtl="0" eaLnBrk="0" fontAlgn="base" hangingPunct="0">
        <a:spcBef>
          <a:spcPct val="0"/>
        </a:spcBef>
        <a:spcAft>
          <a:spcPct val="0"/>
        </a:spcAft>
        <a:defRPr sz="4400" b="1">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b="1">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b="1">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b="1">
          <a:solidFill>
            <a:schemeClr val="tx2"/>
          </a:solidFill>
          <a:latin typeface="Arial" charset="0"/>
          <a:ea typeface="MS PGothic" panose="020B0600070205080204"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anose="05000000000000000000" pitchFamily="2" charset="2"/>
        <a:buChar char="®"/>
        <a:defRPr sz="3200" b="1">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CC0000"/>
        </a:buClr>
        <a:buSzPct val="70000"/>
        <a:buFont typeface="Wingdings" panose="05000000000000000000" pitchFamily="2" charset="2"/>
        <a:buChar char="®"/>
        <a:defRPr sz="2800" b="1">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009900"/>
        </a:buClr>
        <a:buSzPct val="60000"/>
        <a:buFont typeface="Wingdings" panose="05000000000000000000" pitchFamily="2" charset="2"/>
        <a:buChar char="®"/>
        <a:defRPr sz="2400" b="1">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b="1">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2"/>
        </a:buClr>
        <a:buSzPct val="55000"/>
        <a:buFont typeface="Wingdings" panose="05000000000000000000" pitchFamily="2" charset="2"/>
        <a:buChar char="l"/>
        <a:defRPr sz="2000" b="1">
          <a:solidFill>
            <a:schemeClr val="tx1"/>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7.jpe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3031958" y="565249"/>
            <a:ext cx="7620000" cy="2622885"/>
          </a:xfrm>
        </p:spPr>
        <p:txBody>
          <a:bodyPr anchor="t">
            <a:noAutofit/>
          </a:bodyPr>
          <a:lstStyle/>
          <a:p>
            <a:pPr marL="0" indent="0">
              <a:lnSpc>
                <a:spcPct val="90000"/>
              </a:lnSpc>
              <a:spcBef>
                <a:spcPts val="800"/>
              </a:spcBef>
              <a:buNone/>
            </a:pPr>
            <a:r>
              <a:rPr lang="en-US" sz="2600" dirty="0">
                <a:solidFill>
                  <a:srgbClr val="000000"/>
                </a:solidFill>
                <a:latin typeface="Arial" panose="020B0604020202020204" pitchFamily="34" charset="0"/>
                <a:cs typeface="Arial" panose="020B0604020202020204" pitchFamily="34" charset="0"/>
              </a:rPr>
              <a:t>Fang </a:t>
            </a:r>
            <a:r>
              <a:rPr lang="en-US" sz="2600" dirty="0" err="1">
                <a:solidFill>
                  <a:srgbClr val="000000"/>
                </a:solidFill>
                <a:latin typeface="Arial" panose="020B0604020202020204" pitchFamily="34" charset="0"/>
                <a:cs typeface="Arial" panose="020B0604020202020204" pitchFamily="34" charset="0"/>
              </a:rPr>
              <a:t>Fang</a:t>
            </a:r>
            <a:r>
              <a:rPr lang="en-US" sz="2600" dirty="0">
                <a:solidFill>
                  <a:srgbClr val="000000"/>
                </a:solidFill>
                <a:latin typeface="Arial" panose="020B0604020202020204" pitchFamily="34" charset="0"/>
                <a:cs typeface="Arial" panose="020B0604020202020204" pitchFamily="34" charset="0"/>
              </a:rPr>
              <a:t> Zhang, MD, PhD</a:t>
            </a:r>
          </a:p>
          <a:p>
            <a:pPr marL="0" indent="0">
              <a:lnSpc>
                <a:spcPct val="90000"/>
              </a:lnSpc>
              <a:spcBef>
                <a:spcPts val="800"/>
              </a:spcBef>
              <a:buNone/>
            </a:pPr>
            <a:r>
              <a:rPr lang="en-US" sz="2600" dirty="0">
                <a:solidFill>
                  <a:srgbClr val="000000"/>
                </a:solidFill>
                <a:latin typeface="Arial" panose="020B0604020202020204" pitchFamily="34" charset="0"/>
                <a:cs typeface="Arial" panose="020B0604020202020204" pitchFamily="34" charset="0"/>
              </a:rPr>
              <a:t>The Neely Family Professor</a:t>
            </a:r>
          </a:p>
          <a:p>
            <a:pPr marL="0" indent="0">
              <a:lnSpc>
                <a:spcPct val="90000"/>
              </a:lnSpc>
              <a:spcBef>
                <a:spcPts val="800"/>
              </a:spcBef>
              <a:buNone/>
            </a:pPr>
            <a:r>
              <a:rPr lang="en-US" sz="2600" dirty="0">
                <a:solidFill>
                  <a:srgbClr val="000000"/>
                </a:solidFill>
                <a:latin typeface="Arial" panose="020B0604020202020204" pitchFamily="34" charset="0"/>
                <a:cs typeface="Arial" panose="020B0604020202020204" pitchFamily="34" charset="0"/>
              </a:rPr>
              <a:t>Associate Professor</a:t>
            </a:r>
          </a:p>
          <a:p>
            <a:pPr marL="0" indent="0">
              <a:lnSpc>
                <a:spcPct val="90000"/>
              </a:lnSpc>
              <a:spcBef>
                <a:spcPts val="800"/>
              </a:spcBef>
              <a:buNone/>
            </a:pPr>
            <a:r>
              <a:rPr lang="en-US" sz="2600" dirty="0">
                <a:solidFill>
                  <a:srgbClr val="000000"/>
                </a:solidFill>
                <a:latin typeface="Arial" panose="020B0604020202020204" pitchFamily="34" charset="0"/>
                <a:cs typeface="Arial" panose="020B0604020202020204" pitchFamily="34" charset="0"/>
              </a:rPr>
              <a:t>Nutrition Epidemiology and Data Science Program</a:t>
            </a:r>
          </a:p>
          <a:p>
            <a:pPr marL="0" indent="0">
              <a:lnSpc>
                <a:spcPct val="90000"/>
              </a:lnSpc>
              <a:spcBef>
                <a:spcPts val="800"/>
              </a:spcBef>
              <a:buNone/>
            </a:pPr>
            <a:r>
              <a:rPr lang="en-US" sz="2600" dirty="0">
                <a:solidFill>
                  <a:srgbClr val="000000"/>
                </a:solidFill>
                <a:latin typeface="Arial" panose="020B0604020202020204" pitchFamily="34" charset="0"/>
                <a:cs typeface="Arial" panose="020B0604020202020204" pitchFamily="34" charset="0"/>
              </a:rPr>
              <a:t>Email: </a:t>
            </a:r>
            <a:r>
              <a:rPr lang="en-US" sz="2600" dirty="0">
                <a:solidFill>
                  <a:srgbClr val="0070C0"/>
                </a:solidFill>
                <a:latin typeface="Arial" panose="020B0604020202020204" pitchFamily="34" charset="0"/>
                <a:cs typeface="Arial" panose="020B0604020202020204" pitchFamily="34" charset="0"/>
              </a:rPr>
              <a:t>fang_fang.zhang@tufts.edu</a:t>
            </a:r>
          </a:p>
        </p:txBody>
      </p:sp>
      <p:pic>
        <p:nvPicPr>
          <p:cNvPr id="11" name="Picture 10" descr="A person posing for the camera&#10;&#10;Description automatically generated">
            <a:extLst>
              <a:ext uri="{FF2B5EF4-FFF2-40B4-BE49-F238E27FC236}">
                <a16:creationId xmlns:a16="http://schemas.microsoft.com/office/drawing/2014/main" id="{F95F8D3F-FF60-42F3-9ED5-B382615E4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77" y="467108"/>
            <a:ext cx="1751185" cy="2622886"/>
          </a:xfrm>
          <a:prstGeom prst="rect">
            <a:avLst/>
          </a:prstGeom>
        </p:spPr>
      </p:pic>
      <p:sp>
        <p:nvSpPr>
          <p:cNvPr id="15" name="Content Placeholder 2">
            <a:extLst>
              <a:ext uri="{FF2B5EF4-FFF2-40B4-BE49-F238E27FC236}">
                <a16:creationId xmlns:a16="http://schemas.microsoft.com/office/drawing/2014/main" id="{734C66CE-B74D-4ED1-8F42-8D4F834D76F8}"/>
              </a:ext>
            </a:extLst>
          </p:cNvPr>
          <p:cNvSpPr txBox="1">
            <a:spLocks/>
          </p:cNvSpPr>
          <p:nvPr/>
        </p:nvSpPr>
        <p:spPr>
          <a:xfrm>
            <a:off x="863677" y="3294673"/>
            <a:ext cx="10221416" cy="2622885"/>
          </a:xfrm>
          <a:prstGeom prst="rect">
            <a:avLst/>
          </a:prstGeom>
          <a:solidFill>
            <a:schemeClr val="accent1">
              <a:alpha val="38000"/>
            </a:schemeClr>
          </a:solidFill>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lnSpc>
                <a:spcPct val="90000"/>
              </a:lnSpc>
              <a:spcBef>
                <a:spcPts val="800"/>
              </a:spcBef>
              <a:buNone/>
            </a:pPr>
            <a:r>
              <a:rPr lang="en-US" sz="3000" b="1" dirty="0">
                <a:solidFill>
                  <a:srgbClr val="000000"/>
                </a:solidFill>
                <a:latin typeface="Arial" panose="020B0604020202020204" pitchFamily="34" charset="0"/>
                <a:cs typeface="Arial" panose="020B0604020202020204" pitchFamily="34" charset="0"/>
              </a:rPr>
              <a:t>Research Interests</a:t>
            </a:r>
          </a:p>
          <a:p>
            <a:pPr marL="914400" lvl="1" indent="-514350">
              <a:lnSpc>
                <a:spcPct val="90000"/>
              </a:lnSpc>
              <a:spcBef>
                <a:spcPts val="800"/>
              </a:spcBef>
              <a:buFont typeface="+mj-lt"/>
              <a:buAutoNum type="arabicPeriod"/>
            </a:pPr>
            <a:r>
              <a:rPr lang="en-US" sz="2600" dirty="0">
                <a:solidFill>
                  <a:srgbClr val="000000"/>
                </a:solidFill>
                <a:latin typeface="Arial" panose="020B0604020202020204" pitchFamily="34" charset="0"/>
                <a:cs typeface="Arial" panose="020B0604020202020204" pitchFamily="34" charset="0"/>
              </a:rPr>
              <a:t>Dietary intake patterns of US adults and children</a:t>
            </a:r>
          </a:p>
          <a:p>
            <a:pPr marL="914400" lvl="1" indent="-514350">
              <a:lnSpc>
                <a:spcPct val="90000"/>
              </a:lnSpc>
              <a:spcBef>
                <a:spcPts val="800"/>
              </a:spcBef>
              <a:buFont typeface="+mj-lt"/>
              <a:buAutoNum type="arabicPeriod"/>
            </a:pPr>
            <a:r>
              <a:rPr lang="en-US" sz="2600" dirty="0">
                <a:solidFill>
                  <a:srgbClr val="000000"/>
                </a:solidFill>
                <a:latin typeface="Arial" panose="020B0604020202020204" pitchFamily="34" charset="0"/>
                <a:cs typeface="Arial" panose="020B0604020202020204" pitchFamily="34" charset="0"/>
              </a:rPr>
              <a:t>Role of nutrition in cancer prevention and controls</a:t>
            </a:r>
          </a:p>
          <a:p>
            <a:pPr marL="914400" lvl="1" indent="-514350">
              <a:lnSpc>
                <a:spcPct val="90000"/>
              </a:lnSpc>
              <a:spcBef>
                <a:spcPts val="800"/>
              </a:spcBef>
              <a:buFont typeface="+mj-lt"/>
              <a:buAutoNum type="arabicPeriod"/>
            </a:pPr>
            <a:r>
              <a:rPr lang="en-US" sz="2600" dirty="0">
                <a:solidFill>
                  <a:srgbClr val="000000"/>
                </a:solidFill>
                <a:latin typeface="Arial" panose="020B0604020202020204" pitchFamily="34" charset="0"/>
                <a:cs typeface="Arial" panose="020B0604020202020204" pitchFamily="34" charset="0"/>
              </a:rPr>
              <a:t>Dietary interventions among cancer patients and survivors</a:t>
            </a:r>
          </a:p>
          <a:p>
            <a:pPr marL="914400" lvl="1" indent="-514350">
              <a:lnSpc>
                <a:spcPct val="90000"/>
              </a:lnSpc>
              <a:spcBef>
                <a:spcPts val="800"/>
              </a:spcBef>
              <a:buFont typeface="+mj-lt"/>
              <a:buAutoNum type="arabicPeriod"/>
            </a:pPr>
            <a:r>
              <a:rPr lang="en-US" sz="2600" dirty="0">
                <a:solidFill>
                  <a:srgbClr val="000000"/>
                </a:solidFill>
                <a:latin typeface="Arial" panose="020B0604020202020204" pitchFamily="34" charset="0"/>
                <a:cs typeface="Arial" panose="020B0604020202020204" pitchFamily="34" charset="0"/>
              </a:rPr>
              <a:t>Nutrition policies for reducing cancer burdens and disparities</a:t>
            </a:r>
            <a:endParaRPr lang="en-US" sz="2600" dirty="0">
              <a:solidFill>
                <a:srgbClr val="0070C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5552500-4F73-409D-B051-2A43BED21454}"/>
              </a:ext>
            </a:extLst>
          </p:cNvPr>
          <p:cNvSpPr txBox="1"/>
          <p:nvPr/>
        </p:nvSpPr>
        <p:spPr>
          <a:xfrm>
            <a:off x="4929871" y="6334327"/>
            <a:ext cx="6926961" cy="369332"/>
          </a:xfrm>
          <a:prstGeom prst="rect">
            <a:avLst/>
          </a:prstGeom>
          <a:noFill/>
        </p:spPr>
        <p:txBody>
          <a:bodyPr wrap="none" rtlCol="0">
            <a:spAutoFit/>
          </a:bodyPr>
          <a:lstStyle/>
          <a:p>
            <a:r>
              <a:rPr lang="en-US" b="1" dirty="0"/>
              <a:t>Tufts-ASA Student Chapter Research “Lightning Talks”  August 20, 2020</a:t>
            </a:r>
          </a:p>
        </p:txBody>
      </p:sp>
      <p:pic>
        <p:nvPicPr>
          <p:cNvPr id="16" name="Picture 15">
            <a:extLst>
              <a:ext uri="{FF2B5EF4-FFF2-40B4-BE49-F238E27FC236}">
                <a16:creationId xmlns:a16="http://schemas.microsoft.com/office/drawing/2014/main" id="{366E23EF-E306-4FE0-94AA-8EA729C1EC37}"/>
              </a:ext>
            </a:extLst>
          </p:cNvPr>
          <p:cNvPicPr/>
          <p:nvPr/>
        </p:nvPicPr>
        <p:blipFill>
          <a:blip r:embed="rId5">
            <a:extLst>
              <a:ext uri="{28A0092B-C50C-407E-A947-70E740481C1C}">
                <a14:useLocalDpi xmlns:a14="http://schemas.microsoft.com/office/drawing/2010/main" val="0"/>
              </a:ext>
            </a:extLst>
          </a:blip>
          <a:stretch>
            <a:fillRect/>
          </a:stretch>
        </p:blipFill>
        <p:spPr>
          <a:xfrm>
            <a:off x="203621" y="6315286"/>
            <a:ext cx="1320113" cy="434976"/>
          </a:xfrm>
          <a:prstGeom prst="rect">
            <a:avLst/>
          </a:prstGeom>
        </p:spPr>
      </p:pic>
      <p:pic>
        <p:nvPicPr>
          <p:cNvPr id="17" name="Picture 16" descr="C:\Users\keess\AppData\Local\Microsoft\Windows\INetCache\Content.MSO\33E09610.tmp">
            <a:extLst>
              <a:ext uri="{FF2B5EF4-FFF2-40B4-BE49-F238E27FC236}">
                <a16:creationId xmlns:a16="http://schemas.microsoft.com/office/drawing/2014/main" id="{399D4645-228A-4B35-9B03-ADF4B5E4DC8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23734" y="6410028"/>
            <a:ext cx="799899" cy="245492"/>
          </a:xfrm>
          <a:prstGeom prst="rect">
            <a:avLst/>
          </a:prstGeom>
          <a:noFill/>
          <a:ln>
            <a:noFill/>
          </a:ln>
        </p:spPr>
      </p:pic>
    </p:spTree>
    <p:extLst>
      <p:ext uri="{BB962C8B-B14F-4D97-AF65-F5344CB8AC3E}">
        <p14:creationId xmlns:p14="http://schemas.microsoft.com/office/powerpoint/2010/main" val="211552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7B5994-CBB6-4BC3-B93D-6D2BA7D0176B}"/>
              </a:ext>
            </a:extLst>
          </p:cNvPr>
          <p:cNvSpPr txBox="1">
            <a:spLocks/>
          </p:cNvSpPr>
          <p:nvPr/>
        </p:nvSpPr>
        <p:spPr>
          <a:xfrm>
            <a:off x="307867" y="160940"/>
            <a:ext cx="1058778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latin typeface="Arial" panose="020B0604020202020204" pitchFamily="34" charset="0"/>
                <a:cs typeface="Arial" panose="020B0604020202020204" pitchFamily="34" charset="0"/>
              </a:rPr>
              <a:t>Produce Rx Program Evaluation </a:t>
            </a:r>
          </a:p>
        </p:txBody>
      </p:sp>
      <p:sp>
        <p:nvSpPr>
          <p:cNvPr id="5" name="Content Placeholder 2">
            <a:extLst>
              <a:ext uri="{FF2B5EF4-FFF2-40B4-BE49-F238E27FC236}">
                <a16:creationId xmlns:a16="http://schemas.microsoft.com/office/drawing/2014/main" id="{4BF44B4F-E390-43A7-BCF1-CFAAC7918017}"/>
              </a:ext>
            </a:extLst>
          </p:cNvPr>
          <p:cNvSpPr txBox="1">
            <a:spLocks/>
          </p:cNvSpPr>
          <p:nvPr/>
        </p:nvSpPr>
        <p:spPr>
          <a:xfrm>
            <a:off x="307867" y="1439260"/>
            <a:ext cx="1089279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pPr>
            <a:endParaRPr lang="en-US" sz="24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B5AA67B-2F1D-47AF-BE79-2160B036FF8C}"/>
              </a:ext>
            </a:extLst>
          </p:cNvPr>
          <p:cNvCxnSpPr>
            <a:cxnSpLocks/>
          </p:cNvCxnSpPr>
          <p:nvPr/>
        </p:nvCxnSpPr>
        <p:spPr>
          <a:xfrm>
            <a:off x="0" y="1166362"/>
            <a:ext cx="12192000" cy="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pic>
        <p:nvPicPr>
          <p:cNvPr id="7" name="Picture 6" descr="A picture containing text, map&#10;&#10;Description automatically generated">
            <a:extLst>
              <a:ext uri="{FF2B5EF4-FFF2-40B4-BE49-F238E27FC236}">
                <a16:creationId xmlns:a16="http://schemas.microsoft.com/office/drawing/2014/main" id="{EB7CD99F-27C7-4060-A436-69530BE8492C}"/>
              </a:ext>
            </a:extLst>
          </p:cNvPr>
          <p:cNvPicPr/>
          <p:nvPr/>
        </p:nvPicPr>
        <p:blipFill>
          <a:blip r:embed="rId2">
            <a:extLst>
              <a:ext uri="{28A0092B-C50C-407E-A947-70E740481C1C}">
                <a14:useLocalDpi xmlns:a14="http://schemas.microsoft.com/office/drawing/2010/main" val="0"/>
              </a:ext>
            </a:extLst>
          </a:blip>
          <a:stretch>
            <a:fillRect/>
          </a:stretch>
        </p:blipFill>
        <p:spPr>
          <a:xfrm>
            <a:off x="883921" y="2193724"/>
            <a:ext cx="6624320" cy="3798221"/>
          </a:xfrm>
          <a:prstGeom prst="rect">
            <a:avLst/>
          </a:prstGeom>
        </p:spPr>
      </p:pic>
      <p:sp>
        <p:nvSpPr>
          <p:cNvPr id="2" name="TextBox 1">
            <a:extLst>
              <a:ext uri="{FF2B5EF4-FFF2-40B4-BE49-F238E27FC236}">
                <a16:creationId xmlns:a16="http://schemas.microsoft.com/office/drawing/2014/main" id="{3B9CDA03-0AF9-42D5-9C8E-5432A3C651C8}"/>
              </a:ext>
            </a:extLst>
          </p:cNvPr>
          <p:cNvSpPr txBox="1"/>
          <p:nvPr/>
        </p:nvSpPr>
        <p:spPr>
          <a:xfrm>
            <a:off x="883921" y="1386032"/>
            <a:ext cx="6624320" cy="923330"/>
          </a:xfrm>
          <a:prstGeom prst="rect">
            <a:avLst/>
          </a:prstGeom>
          <a:noFill/>
        </p:spPr>
        <p:txBody>
          <a:bodyPr wrap="square" rtlCol="0">
            <a:spAutoFit/>
          </a:bodyPr>
          <a:lstStyle/>
          <a:p>
            <a:r>
              <a:rPr lang="en-US" b="1" dirty="0"/>
              <a:t>Project Title. </a:t>
            </a:r>
            <a:r>
              <a:rPr lang="en-US" dirty="0"/>
              <a:t>Advancing the Science on Produce Prescriptions: Impact on Food Security, Health, Health Care Utilization, and Costs</a:t>
            </a:r>
            <a:r>
              <a:rPr lang="en-US" b="1" dirty="0"/>
              <a:t> </a:t>
            </a:r>
            <a:endParaRPr lang="en-US" dirty="0"/>
          </a:p>
          <a:p>
            <a:endParaRPr lang="en-US" dirty="0"/>
          </a:p>
        </p:txBody>
      </p:sp>
      <p:sp>
        <p:nvSpPr>
          <p:cNvPr id="8" name="Content Placeholder 2">
            <a:extLst>
              <a:ext uri="{FF2B5EF4-FFF2-40B4-BE49-F238E27FC236}">
                <a16:creationId xmlns:a16="http://schemas.microsoft.com/office/drawing/2014/main" id="{F92A6BF2-7135-40F4-8404-A776FE2B5317}"/>
              </a:ext>
            </a:extLst>
          </p:cNvPr>
          <p:cNvSpPr txBox="1">
            <a:spLocks/>
          </p:cNvSpPr>
          <p:nvPr/>
        </p:nvSpPr>
        <p:spPr>
          <a:xfrm>
            <a:off x="7761761" y="1450623"/>
            <a:ext cx="4247359" cy="50517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pPr>
            <a:r>
              <a:rPr lang="en-US" sz="1800" dirty="0">
                <a:latin typeface="Arial" panose="020B0604020202020204" pitchFamily="34" charset="0"/>
                <a:cs typeface="Arial" panose="020B0604020202020204" pitchFamily="34" charset="0"/>
              </a:rPr>
              <a:t>May start this fall (project length: 18 months)</a:t>
            </a:r>
          </a:p>
          <a:p>
            <a:pPr>
              <a:spcBef>
                <a:spcPts val="800"/>
              </a:spcBef>
            </a:pPr>
            <a:r>
              <a:rPr lang="en-US" sz="1800" dirty="0">
                <a:latin typeface="Arial" panose="020B0604020202020204" pitchFamily="34" charset="0"/>
                <a:cs typeface="Arial" panose="020B0604020202020204" pitchFamily="34" charset="0"/>
              </a:rPr>
              <a:t>Develop protocols of extracting health care utilization data from medical records</a:t>
            </a:r>
          </a:p>
          <a:p>
            <a:pPr>
              <a:spcBef>
                <a:spcPts val="800"/>
              </a:spcBef>
            </a:pPr>
            <a:r>
              <a:rPr lang="en-US" sz="1800" dirty="0">
                <a:latin typeface="Arial" panose="020B0604020202020204" pitchFamily="34" charset="0"/>
                <a:cs typeface="Arial" panose="020B0604020202020204" pitchFamily="34" charset="0"/>
              </a:rPr>
              <a:t>Select matched controls</a:t>
            </a:r>
          </a:p>
          <a:p>
            <a:pPr>
              <a:spcBef>
                <a:spcPts val="800"/>
              </a:spcBef>
            </a:pPr>
            <a:r>
              <a:rPr lang="en-US" sz="1800" dirty="0">
                <a:latin typeface="Arial" panose="020B0604020202020204" pitchFamily="34" charset="0"/>
                <a:cs typeface="Arial" panose="020B0604020202020204" pitchFamily="34" charset="0"/>
              </a:rPr>
              <a:t>Analyze health outcomes and health care utilization between participants of the Produce Rx programs and matched controls</a:t>
            </a:r>
          </a:p>
          <a:p>
            <a:pPr>
              <a:spcBef>
                <a:spcPts val="800"/>
              </a:spcBef>
            </a:pPr>
            <a:r>
              <a:rPr lang="en-US" sz="1800" dirty="0">
                <a:latin typeface="Arial" panose="020B0604020202020204" pitchFamily="34" charset="0"/>
                <a:cs typeface="Arial" panose="020B0604020202020204" pitchFamily="34" charset="0"/>
              </a:rPr>
              <a:t>Assess program implementation costs</a:t>
            </a:r>
          </a:p>
          <a:p>
            <a:pPr>
              <a:spcBef>
                <a:spcPts val="800"/>
              </a:spcBef>
            </a:pPr>
            <a:r>
              <a:rPr lang="en-US" sz="1800" dirty="0">
                <a:latin typeface="Arial" panose="020B0604020202020204" pitchFamily="34" charset="0"/>
                <a:cs typeface="Arial" panose="020B0604020202020204" pitchFamily="34" charset="0"/>
              </a:rPr>
              <a:t>Conduct listening lessons / focus groups to draw inputs from healthcare clinics and patients</a:t>
            </a:r>
          </a:p>
          <a:p>
            <a:pPr>
              <a:spcBef>
                <a:spcPts val="800"/>
              </a:spcBef>
            </a:pPr>
            <a:endParaRPr lang="en-US" sz="1800" dirty="0">
              <a:latin typeface="Arial" panose="020B0604020202020204" pitchFamily="34" charset="0"/>
              <a:cs typeface="Arial" panose="020B0604020202020204" pitchFamily="34" charset="0"/>
            </a:endParaRPr>
          </a:p>
          <a:p>
            <a:pPr>
              <a:spcBef>
                <a:spcPts val="800"/>
              </a:spcBef>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00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a:extLst>
              <a:ext uri="{FF2B5EF4-FFF2-40B4-BE49-F238E27FC236}">
                <a16:creationId xmlns:a16="http://schemas.microsoft.com/office/drawing/2014/main" id="{C40B483C-2AA1-4B53-981B-4F66D1977BAA}"/>
              </a:ext>
            </a:extLst>
          </p:cNvPr>
          <p:cNvGraphicFramePr>
            <a:graphicFrameLocks noGrp="1"/>
          </p:cNvGraphicFramePr>
          <p:nvPr>
            <p:ph idx="1"/>
          </p:nvPr>
        </p:nvGraphicFramePr>
        <p:xfrm>
          <a:off x="-1587193" y="1077312"/>
          <a:ext cx="9939976" cy="479154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AFF88B7C-7338-4FA7-B4C3-60557E277688}"/>
              </a:ext>
            </a:extLst>
          </p:cNvPr>
          <p:cNvSpPr>
            <a:spLocks noGrp="1"/>
          </p:cNvSpPr>
          <p:nvPr/>
        </p:nvSpPr>
        <p:spPr bwMode="auto">
          <a:xfrm>
            <a:off x="74753" y="320068"/>
            <a:ext cx="12192000" cy="46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defRPr/>
            </a:pPr>
            <a:r>
              <a:rPr lang="en-US" sz="3200" b="1" dirty="0">
                <a:solidFill>
                  <a:prstClr val="black"/>
                </a:solidFill>
                <a:cs typeface="Arial" panose="020B0604020202020204" pitchFamily="34" charset="0"/>
              </a:rPr>
              <a:t>Preventable Cancer Burden Associated with Suboptimal Diet in the US</a:t>
            </a:r>
          </a:p>
        </p:txBody>
      </p:sp>
      <p:sp>
        <p:nvSpPr>
          <p:cNvPr id="9" name="TextBox 1">
            <a:extLst>
              <a:ext uri="{FF2B5EF4-FFF2-40B4-BE49-F238E27FC236}">
                <a16:creationId xmlns:a16="http://schemas.microsoft.com/office/drawing/2014/main" id="{CBF6136D-304A-4640-8EF6-6C1C2DE92655}"/>
              </a:ext>
            </a:extLst>
          </p:cNvPr>
          <p:cNvSpPr txBox="1"/>
          <p:nvPr/>
        </p:nvSpPr>
        <p:spPr>
          <a:xfrm>
            <a:off x="4121907" y="2625081"/>
            <a:ext cx="1228725" cy="577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r>
              <a:rPr lang="en-US" sz="1500" b="1" dirty="0">
                <a:solidFill>
                  <a:prstClr val="black"/>
                </a:solidFill>
                <a:latin typeface="Arial" panose="020B0604020202020204" pitchFamily="34" charset="0"/>
                <a:cs typeface="Arial" panose="020B0604020202020204" pitchFamily="34" charset="0"/>
              </a:rPr>
              <a:t>Low Whole Grains</a:t>
            </a:r>
          </a:p>
        </p:txBody>
      </p:sp>
      <p:sp>
        <p:nvSpPr>
          <p:cNvPr id="11" name="TextBox 1">
            <a:extLst>
              <a:ext uri="{FF2B5EF4-FFF2-40B4-BE49-F238E27FC236}">
                <a16:creationId xmlns:a16="http://schemas.microsoft.com/office/drawing/2014/main" id="{CBF6136D-304A-4640-8EF6-6C1C2DE92655}"/>
              </a:ext>
            </a:extLst>
          </p:cNvPr>
          <p:cNvSpPr txBox="1"/>
          <p:nvPr/>
        </p:nvSpPr>
        <p:spPr>
          <a:xfrm>
            <a:off x="1443717" y="3906531"/>
            <a:ext cx="1228725" cy="577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r>
              <a:rPr lang="en-US" sz="1500" b="1" dirty="0">
                <a:solidFill>
                  <a:schemeClr val="bg1"/>
                </a:solidFill>
                <a:latin typeface="Arial" panose="020B0604020202020204" pitchFamily="34" charset="0"/>
                <a:cs typeface="Arial" panose="020B0604020202020204" pitchFamily="34" charset="0"/>
              </a:rPr>
              <a:t>High Processed Meats</a:t>
            </a:r>
          </a:p>
        </p:txBody>
      </p:sp>
      <p:sp>
        <p:nvSpPr>
          <p:cNvPr id="13" name="TextBox 1">
            <a:extLst>
              <a:ext uri="{FF2B5EF4-FFF2-40B4-BE49-F238E27FC236}">
                <a16:creationId xmlns:a16="http://schemas.microsoft.com/office/drawing/2014/main" id="{CBF6136D-304A-4640-8EF6-6C1C2DE92655}"/>
              </a:ext>
            </a:extLst>
          </p:cNvPr>
          <p:cNvSpPr txBox="1"/>
          <p:nvPr/>
        </p:nvSpPr>
        <p:spPr>
          <a:xfrm>
            <a:off x="1227630" y="2767484"/>
            <a:ext cx="1228725" cy="577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r>
              <a:rPr lang="en-US" sz="1500" b="1" dirty="0">
                <a:solidFill>
                  <a:prstClr val="black"/>
                </a:solidFill>
                <a:latin typeface="Arial" panose="020B0604020202020204" pitchFamily="34" charset="0"/>
                <a:cs typeface="Arial" panose="020B0604020202020204" pitchFamily="34" charset="0"/>
              </a:rPr>
              <a:t>Low Vegetables</a:t>
            </a:r>
          </a:p>
        </p:txBody>
      </p:sp>
      <p:sp>
        <p:nvSpPr>
          <p:cNvPr id="14" name="TextBox 1">
            <a:extLst>
              <a:ext uri="{FF2B5EF4-FFF2-40B4-BE49-F238E27FC236}">
                <a16:creationId xmlns:a16="http://schemas.microsoft.com/office/drawing/2014/main" id="{CBF6136D-304A-4640-8EF6-6C1C2DE92655}"/>
              </a:ext>
            </a:extLst>
          </p:cNvPr>
          <p:cNvSpPr txBox="1"/>
          <p:nvPr/>
        </p:nvSpPr>
        <p:spPr>
          <a:xfrm>
            <a:off x="2502831" y="1415288"/>
            <a:ext cx="704850" cy="577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r>
              <a:rPr lang="en-US" sz="1000" b="1" dirty="0">
                <a:solidFill>
                  <a:prstClr val="black"/>
                </a:solidFill>
                <a:latin typeface="Arial" panose="020B0604020202020204" pitchFamily="34" charset="0"/>
                <a:cs typeface="Arial" panose="020B0604020202020204" pitchFamily="34" charset="0"/>
              </a:rPr>
              <a:t>High </a:t>
            </a:r>
          </a:p>
          <a:p>
            <a:pPr algn="ctr" defTabSz="685800">
              <a:defRPr/>
            </a:pPr>
            <a:r>
              <a:rPr lang="en-US" sz="1000" b="1" dirty="0">
                <a:solidFill>
                  <a:prstClr val="black"/>
                </a:solidFill>
                <a:latin typeface="Arial" panose="020B0604020202020204" pitchFamily="34" charset="0"/>
                <a:cs typeface="Arial" panose="020B0604020202020204" pitchFamily="34" charset="0"/>
              </a:rPr>
              <a:t>Red </a:t>
            </a:r>
          </a:p>
          <a:p>
            <a:pPr algn="ctr" defTabSz="685800">
              <a:defRPr/>
            </a:pPr>
            <a:r>
              <a:rPr lang="en-US" sz="1000" b="1" dirty="0">
                <a:solidFill>
                  <a:prstClr val="black"/>
                </a:solidFill>
                <a:latin typeface="Arial" panose="020B0604020202020204" pitchFamily="34" charset="0"/>
                <a:cs typeface="Arial" panose="020B0604020202020204" pitchFamily="34" charset="0"/>
              </a:rPr>
              <a:t>Meats</a:t>
            </a:r>
          </a:p>
        </p:txBody>
      </p:sp>
      <p:sp>
        <p:nvSpPr>
          <p:cNvPr id="15" name="TextBox 1">
            <a:extLst>
              <a:ext uri="{FF2B5EF4-FFF2-40B4-BE49-F238E27FC236}">
                <a16:creationId xmlns:a16="http://schemas.microsoft.com/office/drawing/2014/main" id="{CBF6136D-304A-4640-8EF6-6C1C2DE92655}"/>
              </a:ext>
            </a:extLst>
          </p:cNvPr>
          <p:cNvSpPr txBox="1"/>
          <p:nvPr/>
        </p:nvSpPr>
        <p:spPr>
          <a:xfrm>
            <a:off x="5786438" y="1852911"/>
            <a:ext cx="423863" cy="577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r>
              <a:rPr lang="en-US" sz="900" b="1" dirty="0">
                <a:solidFill>
                  <a:prstClr val="white"/>
                </a:solidFill>
                <a:latin typeface="Arial" panose="020B0604020202020204" pitchFamily="34" charset="0"/>
                <a:cs typeface="Arial" panose="020B0604020202020204" pitchFamily="34" charset="0"/>
              </a:rPr>
              <a:t>High SSB</a:t>
            </a:r>
          </a:p>
        </p:txBody>
      </p:sp>
      <p:sp>
        <p:nvSpPr>
          <p:cNvPr id="5" name="TextBox 4">
            <a:extLst>
              <a:ext uri="{FF2B5EF4-FFF2-40B4-BE49-F238E27FC236}">
                <a16:creationId xmlns:a16="http://schemas.microsoft.com/office/drawing/2014/main" id="{0EC31431-33BD-440C-B9FC-64DD696E543B}"/>
              </a:ext>
            </a:extLst>
          </p:cNvPr>
          <p:cNvSpPr txBox="1"/>
          <p:nvPr/>
        </p:nvSpPr>
        <p:spPr>
          <a:xfrm>
            <a:off x="5449081" y="1792870"/>
            <a:ext cx="721672" cy="323165"/>
          </a:xfrm>
          <a:prstGeom prst="rect">
            <a:avLst/>
          </a:prstGeom>
          <a:noFill/>
        </p:spPr>
        <p:txBody>
          <a:bodyPr wrap="none" rtlCol="0">
            <a:spAutoFit/>
          </a:bodyPr>
          <a:lstStyle/>
          <a:p>
            <a:pPr defTabSz="685800">
              <a:defRPr/>
            </a:pPr>
            <a:r>
              <a:rPr lang="en-US" sz="1500" b="1" dirty="0">
                <a:solidFill>
                  <a:prstClr val="black"/>
                </a:solidFill>
                <a:latin typeface="Arial" panose="020B0604020202020204" pitchFamily="34" charset="0"/>
                <a:cs typeface="Arial" panose="020B0604020202020204" pitchFamily="34" charset="0"/>
              </a:rPr>
              <a:t>27763</a:t>
            </a:r>
          </a:p>
        </p:txBody>
      </p:sp>
      <p:sp>
        <p:nvSpPr>
          <p:cNvPr id="17" name="TextBox 16">
            <a:extLst>
              <a:ext uri="{FF2B5EF4-FFF2-40B4-BE49-F238E27FC236}">
                <a16:creationId xmlns:a16="http://schemas.microsoft.com/office/drawing/2014/main" id="{650A34A9-5C24-42C7-9E37-12D699958402}"/>
              </a:ext>
            </a:extLst>
          </p:cNvPr>
          <p:cNvSpPr txBox="1"/>
          <p:nvPr/>
        </p:nvSpPr>
        <p:spPr>
          <a:xfrm>
            <a:off x="4281935" y="5545689"/>
            <a:ext cx="721672" cy="323165"/>
          </a:xfrm>
          <a:prstGeom prst="rect">
            <a:avLst/>
          </a:prstGeom>
          <a:noFill/>
        </p:spPr>
        <p:txBody>
          <a:bodyPr wrap="none" rtlCol="0">
            <a:spAutoFit/>
          </a:bodyPr>
          <a:lstStyle/>
          <a:p>
            <a:pPr defTabSz="685800">
              <a:defRPr/>
            </a:pPr>
            <a:r>
              <a:rPr lang="en-US" sz="1500" b="1" dirty="0">
                <a:solidFill>
                  <a:prstClr val="black"/>
                </a:solidFill>
                <a:latin typeface="Arial" panose="020B0604020202020204" pitchFamily="34" charset="0"/>
                <a:cs typeface="Arial" panose="020B0604020202020204" pitchFamily="34" charset="0"/>
              </a:rPr>
              <a:t>17962</a:t>
            </a:r>
          </a:p>
        </p:txBody>
      </p:sp>
      <p:sp>
        <p:nvSpPr>
          <p:cNvPr id="18" name="TextBox 17">
            <a:extLst>
              <a:ext uri="{FF2B5EF4-FFF2-40B4-BE49-F238E27FC236}">
                <a16:creationId xmlns:a16="http://schemas.microsoft.com/office/drawing/2014/main" id="{122E3CBF-8F4B-48A1-A626-B749AA05C347}"/>
              </a:ext>
            </a:extLst>
          </p:cNvPr>
          <p:cNvSpPr txBox="1"/>
          <p:nvPr/>
        </p:nvSpPr>
        <p:spPr>
          <a:xfrm>
            <a:off x="535843" y="4407836"/>
            <a:ext cx="721672" cy="323165"/>
          </a:xfrm>
          <a:prstGeom prst="rect">
            <a:avLst/>
          </a:prstGeom>
          <a:noFill/>
        </p:spPr>
        <p:txBody>
          <a:bodyPr wrap="none" rtlCol="0">
            <a:spAutoFit/>
          </a:bodyPr>
          <a:lstStyle/>
          <a:p>
            <a:pPr defTabSz="685800">
              <a:defRPr/>
            </a:pPr>
            <a:r>
              <a:rPr lang="en-US" sz="1500" b="1" dirty="0">
                <a:solidFill>
                  <a:prstClr val="black"/>
                </a:solidFill>
                <a:latin typeface="Arial" panose="020B0604020202020204" pitchFamily="34" charset="0"/>
                <a:cs typeface="Arial" panose="020B0604020202020204" pitchFamily="34" charset="0"/>
              </a:rPr>
              <a:t>14524</a:t>
            </a:r>
          </a:p>
        </p:txBody>
      </p:sp>
      <p:sp>
        <p:nvSpPr>
          <p:cNvPr id="19" name="TextBox 18">
            <a:extLst>
              <a:ext uri="{FF2B5EF4-FFF2-40B4-BE49-F238E27FC236}">
                <a16:creationId xmlns:a16="http://schemas.microsoft.com/office/drawing/2014/main" id="{ED33CDFE-1100-4260-AE07-4436C30A9B4B}"/>
              </a:ext>
            </a:extLst>
          </p:cNvPr>
          <p:cNvSpPr txBox="1"/>
          <p:nvPr/>
        </p:nvSpPr>
        <p:spPr>
          <a:xfrm>
            <a:off x="408387" y="2667195"/>
            <a:ext cx="721672" cy="323165"/>
          </a:xfrm>
          <a:prstGeom prst="rect">
            <a:avLst/>
          </a:prstGeom>
          <a:noFill/>
        </p:spPr>
        <p:txBody>
          <a:bodyPr wrap="none" rtlCol="0">
            <a:spAutoFit/>
          </a:bodyPr>
          <a:lstStyle/>
          <a:p>
            <a:pPr defTabSz="685800">
              <a:defRPr/>
            </a:pPr>
            <a:r>
              <a:rPr lang="en-US" sz="1500" b="1" dirty="0">
                <a:solidFill>
                  <a:prstClr val="black"/>
                </a:solidFill>
                <a:latin typeface="Arial" panose="020B0604020202020204" pitchFamily="34" charset="0"/>
                <a:cs typeface="Arial" panose="020B0604020202020204" pitchFamily="34" charset="0"/>
              </a:rPr>
              <a:t>12663</a:t>
            </a:r>
          </a:p>
        </p:txBody>
      </p:sp>
      <p:sp>
        <p:nvSpPr>
          <p:cNvPr id="20" name="TextBox 19">
            <a:extLst>
              <a:ext uri="{FF2B5EF4-FFF2-40B4-BE49-F238E27FC236}">
                <a16:creationId xmlns:a16="http://schemas.microsoft.com/office/drawing/2014/main" id="{438B5F16-AC6D-4CA5-BBC0-A74C5D8267EC}"/>
              </a:ext>
            </a:extLst>
          </p:cNvPr>
          <p:cNvSpPr txBox="1"/>
          <p:nvPr/>
        </p:nvSpPr>
        <p:spPr>
          <a:xfrm>
            <a:off x="1365672" y="1395980"/>
            <a:ext cx="614271" cy="323165"/>
          </a:xfrm>
          <a:prstGeom prst="rect">
            <a:avLst/>
          </a:prstGeom>
          <a:noFill/>
        </p:spPr>
        <p:txBody>
          <a:bodyPr wrap="none" rtlCol="0">
            <a:spAutoFit/>
          </a:bodyPr>
          <a:lstStyle/>
          <a:p>
            <a:pPr defTabSz="685800">
              <a:defRPr/>
            </a:pPr>
            <a:r>
              <a:rPr lang="en-US" sz="1500" b="1" dirty="0">
                <a:solidFill>
                  <a:prstClr val="black"/>
                </a:solidFill>
                <a:latin typeface="Arial" panose="020B0604020202020204" pitchFamily="34" charset="0"/>
                <a:cs typeface="Arial" panose="020B0604020202020204" pitchFamily="34" charset="0"/>
              </a:rPr>
              <a:t>7927</a:t>
            </a:r>
          </a:p>
        </p:txBody>
      </p:sp>
      <p:sp>
        <p:nvSpPr>
          <p:cNvPr id="21" name="TextBox 20">
            <a:extLst>
              <a:ext uri="{FF2B5EF4-FFF2-40B4-BE49-F238E27FC236}">
                <a16:creationId xmlns:a16="http://schemas.microsoft.com/office/drawing/2014/main" id="{35D4EE4E-0C4D-4ACC-8EDF-CDAB6B297EB6}"/>
              </a:ext>
            </a:extLst>
          </p:cNvPr>
          <p:cNvSpPr txBox="1"/>
          <p:nvPr/>
        </p:nvSpPr>
        <p:spPr>
          <a:xfrm>
            <a:off x="2270634" y="1028083"/>
            <a:ext cx="614271" cy="323165"/>
          </a:xfrm>
          <a:prstGeom prst="rect">
            <a:avLst/>
          </a:prstGeom>
          <a:noFill/>
        </p:spPr>
        <p:txBody>
          <a:bodyPr wrap="none" rtlCol="0">
            <a:spAutoFit/>
          </a:bodyPr>
          <a:lstStyle/>
          <a:p>
            <a:pPr defTabSz="685800">
              <a:defRPr/>
            </a:pPr>
            <a:r>
              <a:rPr lang="en-US" sz="1500" b="1" dirty="0">
                <a:solidFill>
                  <a:prstClr val="black"/>
                </a:solidFill>
                <a:latin typeface="Arial" panose="020B0604020202020204" pitchFamily="34" charset="0"/>
                <a:cs typeface="Arial" panose="020B0604020202020204" pitchFamily="34" charset="0"/>
              </a:rPr>
              <a:t>5689</a:t>
            </a:r>
          </a:p>
        </p:txBody>
      </p:sp>
      <p:sp>
        <p:nvSpPr>
          <p:cNvPr id="22" name="TextBox 21">
            <a:extLst>
              <a:ext uri="{FF2B5EF4-FFF2-40B4-BE49-F238E27FC236}">
                <a16:creationId xmlns:a16="http://schemas.microsoft.com/office/drawing/2014/main" id="{4F6FFB7F-13C4-40DE-A590-4C9352252BEC}"/>
              </a:ext>
            </a:extLst>
          </p:cNvPr>
          <p:cNvSpPr txBox="1"/>
          <p:nvPr/>
        </p:nvSpPr>
        <p:spPr>
          <a:xfrm>
            <a:off x="2841906" y="927944"/>
            <a:ext cx="603627" cy="553998"/>
          </a:xfrm>
          <a:prstGeom prst="rect">
            <a:avLst/>
          </a:prstGeom>
          <a:noFill/>
        </p:spPr>
        <p:txBody>
          <a:bodyPr wrap="none" rtlCol="0">
            <a:spAutoFit/>
          </a:bodyPr>
          <a:lstStyle/>
          <a:p>
            <a:pPr defTabSz="685800">
              <a:defRPr/>
            </a:pPr>
            <a:r>
              <a:rPr lang="en-US" sz="1500" b="1" dirty="0">
                <a:solidFill>
                  <a:prstClr val="black"/>
                </a:solidFill>
                <a:latin typeface="Arial" panose="020B0604020202020204" pitchFamily="34" charset="0"/>
                <a:cs typeface="Arial" panose="020B0604020202020204" pitchFamily="34" charset="0"/>
              </a:rPr>
              <a:t>3119</a:t>
            </a:r>
          </a:p>
          <a:p>
            <a:pPr defTabSz="685800">
              <a:defRPr/>
            </a:pPr>
            <a:endParaRPr lang="en-US" sz="1500" b="1" dirty="0">
              <a:solidFill>
                <a:prstClr val="black"/>
              </a:solidFill>
              <a:latin typeface="Arial" panose="020B0604020202020204" pitchFamily="34" charset="0"/>
              <a:cs typeface="Arial" panose="020B0604020202020204" pitchFamily="34" charset="0"/>
            </a:endParaRPr>
          </a:p>
        </p:txBody>
      </p:sp>
      <p:sp>
        <p:nvSpPr>
          <p:cNvPr id="27" name="TextBox 1">
            <a:extLst>
              <a:ext uri="{FF2B5EF4-FFF2-40B4-BE49-F238E27FC236}">
                <a16:creationId xmlns:a16="http://schemas.microsoft.com/office/drawing/2014/main" id="{96823B5E-4BB4-4BDD-AE2B-0214642A345E}"/>
              </a:ext>
            </a:extLst>
          </p:cNvPr>
          <p:cNvSpPr txBox="1"/>
          <p:nvPr/>
        </p:nvSpPr>
        <p:spPr>
          <a:xfrm>
            <a:off x="2862592" y="1306198"/>
            <a:ext cx="704850" cy="577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r>
              <a:rPr lang="en-US" sz="750" b="1" dirty="0">
                <a:solidFill>
                  <a:prstClr val="white"/>
                </a:solidFill>
                <a:latin typeface="Arial" panose="020B0604020202020204" pitchFamily="34" charset="0"/>
                <a:cs typeface="Arial" panose="020B0604020202020204" pitchFamily="34" charset="0"/>
              </a:rPr>
              <a:t>High </a:t>
            </a:r>
          </a:p>
          <a:p>
            <a:pPr algn="ctr" defTabSz="685800">
              <a:defRPr/>
            </a:pPr>
            <a:r>
              <a:rPr lang="en-US" sz="750" b="1" dirty="0">
                <a:solidFill>
                  <a:prstClr val="white"/>
                </a:solidFill>
                <a:latin typeface="Arial" panose="020B0604020202020204" pitchFamily="34" charset="0"/>
                <a:cs typeface="Arial" panose="020B0604020202020204" pitchFamily="34" charset="0"/>
              </a:rPr>
              <a:t>SSBs</a:t>
            </a:r>
          </a:p>
        </p:txBody>
      </p:sp>
      <p:sp>
        <p:nvSpPr>
          <p:cNvPr id="29" name="TextBox 1">
            <a:extLst>
              <a:ext uri="{FF2B5EF4-FFF2-40B4-BE49-F238E27FC236}">
                <a16:creationId xmlns:a16="http://schemas.microsoft.com/office/drawing/2014/main" id="{1DE84C88-2DB1-41AA-8726-7C129EC8DDBA}"/>
              </a:ext>
            </a:extLst>
          </p:cNvPr>
          <p:cNvSpPr txBox="1"/>
          <p:nvPr/>
        </p:nvSpPr>
        <p:spPr>
          <a:xfrm>
            <a:off x="7579706" y="1869682"/>
            <a:ext cx="381000" cy="39619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defRPr/>
            </a:pPr>
            <a:r>
              <a:rPr lang="en-US" sz="1800" b="1" dirty="0">
                <a:solidFill>
                  <a:prstClr val="white"/>
                </a:solidFill>
                <a:latin typeface="Arial" panose="020B0604020202020204" pitchFamily="34" charset="0"/>
                <a:cs typeface="Arial" panose="020B0604020202020204" pitchFamily="34" charset="0"/>
              </a:rPr>
              <a:t>16%</a:t>
            </a:r>
          </a:p>
        </p:txBody>
      </p:sp>
      <p:sp>
        <p:nvSpPr>
          <p:cNvPr id="30" name="TextBox 29">
            <a:extLst>
              <a:ext uri="{FF2B5EF4-FFF2-40B4-BE49-F238E27FC236}">
                <a16:creationId xmlns:a16="http://schemas.microsoft.com/office/drawing/2014/main" id="{A879B3C9-9F12-4EF9-8F16-9C5176C734D3}"/>
              </a:ext>
            </a:extLst>
          </p:cNvPr>
          <p:cNvSpPr txBox="1"/>
          <p:nvPr/>
        </p:nvSpPr>
        <p:spPr>
          <a:xfrm>
            <a:off x="9021101" y="6284016"/>
            <a:ext cx="2658100" cy="253916"/>
          </a:xfrm>
          <a:prstGeom prst="rect">
            <a:avLst/>
          </a:prstGeom>
          <a:noFill/>
        </p:spPr>
        <p:txBody>
          <a:bodyPr wrap="none" rtlCol="0">
            <a:spAutoFit/>
          </a:bodyPr>
          <a:lstStyle/>
          <a:p>
            <a:pPr defTabSz="685800">
              <a:defRPr/>
            </a:pPr>
            <a:r>
              <a:rPr lang="en-US" sz="1050" dirty="0">
                <a:solidFill>
                  <a:prstClr val="black"/>
                </a:solidFill>
                <a:latin typeface="Arial" panose="020B0604020202020204" pitchFamily="34" charset="0"/>
                <a:cs typeface="Arial" panose="020B0604020202020204" pitchFamily="34" charset="0"/>
              </a:rPr>
              <a:t>Zhang et al 2019, JNCI Cancer Spectrum</a:t>
            </a:r>
          </a:p>
        </p:txBody>
      </p:sp>
      <p:sp>
        <p:nvSpPr>
          <p:cNvPr id="3" name="TextBox 2">
            <a:extLst>
              <a:ext uri="{FF2B5EF4-FFF2-40B4-BE49-F238E27FC236}">
                <a16:creationId xmlns:a16="http://schemas.microsoft.com/office/drawing/2014/main" id="{47790C2E-B1F7-4E0A-9D77-72579109FF80}"/>
              </a:ext>
            </a:extLst>
          </p:cNvPr>
          <p:cNvSpPr txBox="1"/>
          <p:nvPr/>
        </p:nvSpPr>
        <p:spPr>
          <a:xfrm>
            <a:off x="5899474" y="3046326"/>
            <a:ext cx="6541912"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More than 80,000 new cancer cases </a:t>
            </a:r>
            <a:r>
              <a:rPr lang="en-US" sz="2800" dirty="0">
                <a:latin typeface="Arial" panose="020B0604020202020204" pitchFamily="34" charset="0"/>
                <a:cs typeface="Arial" panose="020B0604020202020204" pitchFamily="34" charset="0"/>
              </a:rPr>
              <a:t>among US adults ages 20 years or older in 2015 could be attributable to suboptimal diet.</a:t>
            </a:r>
          </a:p>
        </p:txBody>
      </p:sp>
      <p:cxnSp>
        <p:nvCxnSpPr>
          <p:cNvPr id="24" name="Straight Connector 23">
            <a:extLst>
              <a:ext uri="{FF2B5EF4-FFF2-40B4-BE49-F238E27FC236}">
                <a16:creationId xmlns:a16="http://schemas.microsoft.com/office/drawing/2014/main" id="{5DF0E694-2DCD-4F1F-8B88-146C82B2024A}"/>
              </a:ext>
            </a:extLst>
          </p:cNvPr>
          <p:cNvCxnSpPr>
            <a:cxnSpLocks/>
          </p:cNvCxnSpPr>
          <p:nvPr/>
        </p:nvCxnSpPr>
        <p:spPr>
          <a:xfrm>
            <a:off x="0" y="964447"/>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3" name="Picture 7" descr="C:\Users\DM\Documents\Box Sync\Pictures\Tufts\tu_logo_saveforweb.jpg">
            <a:extLst>
              <a:ext uri="{FF2B5EF4-FFF2-40B4-BE49-F238E27FC236}">
                <a16:creationId xmlns:a16="http://schemas.microsoft.com/office/drawing/2014/main" id="{974A7BCC-FB3D-4BBE-8D4E-953A7C838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15" y="6410974"/>
            <a:ext cx="914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49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E88105-CC4C-412B-8AB1-D5B87EC817B0}"/>
              </a:ext>
            </a:extLst>
          </p:cNvPr>
          <p:cNvPicPr>
            <a:picLocks noChangeAspect="1"/>
          </p:cNvPicPr>
          <p:nvPr/>
        </p:nvPicPr>
        <p:blipFill>
          <a:blip r:embed="rId3"/>
          <a:stretch>
            <a:fillRect/>
          </a:stretch>
        </p:blipFill>
        <p:spPr>
          <a:xfrm>
            <a:off x="6662314" y="1404771"/>
            <a:ext cx="4051626" cy="5189966"/>
          </a:xfrm>
          <a:prstGeom prst="rect">
            <a:avLst/>
          </a:prstGeom>
        </p:spPr>
      </p:pic>
      <p:sp>
        <p:nvSpPr>
          <p:cNvPr id="5" name="45 CuadroTexto">
            <a:extLst>
              <a:ext uri="{FF2B5EF4-FFF2-40B4-BE49-F238E27FC236}">
                <a16:creationId xmlns:a16="http://schemas.microsoft.com/office/drawing/2014/main" id="{EA2D60BD-B251-44C4-BB6F-ACEC92D062C0}"/>
              </a:ext>
            </a:extLst>
          </p:cNvPr>
          <p:cNvSpPr txBox="1">
            <a:spLocks noChangeArrowheads="1"/>
          </p:cNvSpPr>
          <p:nvPr/>
        </p:nvSpPr>
        <p:spPr bwMode="auto">
          <a:xfrm>
            <a:off x="2552768" y="155977"/>
            <a:ext cx="6736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ot"/>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a:buNone/>
              <a:defRPr/>
            </a:pPr>
            <a:r>
              <a:rPr lang="en-US" b="1" dirty="0">
                <a:solidFill>
                  <a:prstClr val="black"/>
                </a:solidFill>
                <a:latin typeface="Arial" panose="020B0604020202020204" pitchFamily="34" charset="0"/>
                <a:cs typeface="Arial" panose="020B0604020202020204" pitchFamily="34" charset="0"/>
              </a:rPr>
              <a:t> Population-Based Interventions</a:t>
            </a:r>
          </a:p>
        </p:txBody>
      </p:sp>
      <p:cxnSp>
        <p:nvCxnSpPr>
          <p:cNvPr id="6" name="Straight Connector 5">
            <a:extLst>
              <a:ext uri="{FF2B5EF4-FFF2-40B4-BE49-F238E27FC236}">
                <a16:creationId xmlns:a16="http://schemas.microsoft.com/office/drawing/2014/main" id="{E510D447-4AE2-44B2-8343-7F843E447CC9}"/>
              </a:ext>
            </a:extLst>
          </p:cNvPr>
          <p:cNvCxnSpPr>
            <a:cxnSpLocks/>
          </p:cNvCxnSpPr>
          <p:nvPr/>
        </p:nvCxnSpPr>
        <p:spPr>
          <a:xfrm>
            <a:off x="0" y="91356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E65881D-B009-4984-AFAB-1DFBD7D02857}"/>
              </a:ext>
            </a:extLst>
          </p:cNvPr>
          <p:cNvPicPr>
            <a:picLocks noChangeAspect="1"/>
          </p:cNvPicPr>
          <p:nvPr/>
        </p:nvPicPr>
        <p:blipFill>
          <a:blip r:embed="rId4"/>
          <a:stretch>
            <a:fillRect/>
          </a:stretch>
        </p:blipFill>
        <p:spPr>
          <a:xfrm>
            <a:off x="1478060" y="1488781"/>
            <a:ext cx="2867927" cy="2083637"/>
          </a:xfrm>
          <a:prstGeom prst="rect">
            <a:avLst/>
          </a:prstGeom>
        </p:spPr>
      </p:pic>
      <p:sp>
        <p:nvSpPr>
          <p:cNvPr id="9" name="TextBox 8">
            <a:extLst>
              <a:ext uri="{FF2B5EF4-FFF2-40B4-BE49-F238E27FC236}">
                <a16:creationId xmlns:a16="http://schemas.microsoft.com/office/drawing/2014/main" id="{16990164-2A56-47A4-9CA0-DC308059CA42}"/>
              </a:ext>
            </a:extLst>
          </p:cNvPr>
          <p:cNvSpPr txBox="1"/>
          <p:nvPr/>
        </p:nvSpPr>
        <p:spPr>
          <a:xfrm>
            <a:off x="1028373" y="1059153"/>
            <a:ext cx="399340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Sick Populations and Sick Individuals</a:t>
            </a:r>
          </a:p>
        </p:txBody>
      </p:sp>
      <p:sp>
        <p:nvSpPr>
          <p:cNvPr id="10" name="TextBox 9">
            <a:extLst>
              <a:ext uri="{FF2B5EF4-FFF2-40B4-BE49-F238E27FC236}">
                <a16:creationId xmlns:a16="http://schemas.microsoft.com/office/drawing/2014/main" id="{E509ECF0-939E-4217-AABC-B0F2A920A587}"/>
              </a:ext>
            </a:extLst>
          </p:cNvPr>
          <p:cNvSpPr txBox="1"/>
          <p:nvPr/>
        </p:nvSpPr>
        <p:spPr>
          <a:xfrm>
            <a:off x="1408765" y="3732883"/>
            <a:ext cx="272927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Geoffrey Rose </a:t>
            </a:r>
            <a:r>
              <a:rPr lang="en-US" sz="1200" dirty="0">
                <a:latin typeface="Arial" panose="020B0604020202020204" pitchFamily="34" charset="0"/>
                <a:cs typeface="Arial" panose="020B0604020202020204" pitchFamily="34" charset="0"/>
              </a:rPr>
              <a:t>(1926 – 1993) </a:t>
            </a:r>
          </a:p>
        </p:txBody>
      </p:sp>
      <p:pic>
        <p:nvPicPr>
          <p:cNvPr id="3074" name="Picture 2" descr="Image result for geoffrey rose">
            <a:extLst>
              <a:ext uri="{FF2B5EF4-FFF2-40B4-BE49-F238E27FC236}">
                <a16:creationId xmlns:a16="http://schemas.microsoft.com/office/drawing/2014/main" id="{15A8F1FE-FE78-449F-B922-C5BEECCF9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69" y="4324350"/>
            <a:ext cx="5114925" cy="2533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7733B21-D0E6-48C7-8D1D-D6FC35917961}"/>
              </a:ext>
            </a:extLst>
          </p:cNvPr>
          <p:cNvSpPr txBox="1"/>
          <p:nvPr/>
        </p:nvSpPr>
        <p:spPr>
          <a:xfrm>
            <a:off x="7338101" y="1032272"/>
            <a:ext cx="287771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NOURISHING Framework</a:t>
            </a:r>
          </a:p>
        </p:txBody>
      </p:sp>
      <p:pic>
        <p:nvPicPr>
          <p:cNvPr id="11" name="Picture 7" descr="C:\Users\DM\Documents\Box Sync\Pictures\Tufts\tu_logo_saveforweb.jpg">
            <a:extLst>
              <a:ext uri="{FF2B5EF4-FFF2-40B4-BE49-F238E27FC236}">
                <a16:creationId xmlns:a16="http://schemas.microsoft.com/office/drawing/2014/main" id="{720D2A39-5305-42FE-8EEE-AFC10F443A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3142" y="316498"/>
            <a:ext cx="914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10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36D8CD-C9AF-40B9-BE74-F271157B6137}"/>
              </a:ext>
            </a:extLst>
          </p:cNvPr>
          <p:cNvPicPr>
            <a:picLocks noChangeAspect="1"/>
          </p:cNvPicPr>
          <p:nvPr/>
        </p:nvPicPr>
        <p:blipFill>
          <a:blip r:embed="rId3"/>
          <a:stretch>
            <a:fillRect/>
          </a:stretch>
        </p:blipFill>
        <p:spPr>
          <a:xfrm>
            <a:off x="6437636" y="4632330"/>
            <a:ext cx="1355911" cy="1355911"/>
          </a:xfrm>
          <a:prstGeom prst="rect">
            <a:avLst/>
          </a:prstGeom>
        </p:spPr>
      </p:pic>
      <p:sp>
        <p:nvSpPr>
          <p:cNvPr id="34" name="Content Placeholder 2">
            <a:extLst>
              <a:ext uri="{FF2B5EF4-FFF2-40B4-BE49-F238E27FC236}">
                <a16:creationId xmlns:a16="http://schemas.microsoft.com/office/drawing/2014/main" id="{532E3518-BB0F-48E6-A680-FA9436C6CFD1}"/>
              </a:ext>
            </a:extLst>
          </p:cNvPr>
          <p:cNvSpPr txBox="1">
            <a:spLocks/>
          </p:cNvSpPr>
          <p:nvPr/>
        </p:nvSpPr>
        <p:spPr bwMode="auto">
          <a:xfrm>
            <a:off x="339384" y="934899"/>
            <a:ext cx="3462338" cy="3460888"/>
          </a:xfrm>
          <a:prstGeom prst="rect">
            <a:avLst/>
          </a:prstGeom>
          <a:noFill/>
          <a:ln>
            <a:noFill/>
          </a:ln>
          <a:extLst>
            <a:ext uri="{909E8E84-426E-40dd-AFC4-6F175D3DCCD1}"/>
            <a:ext uri="{91240B29-F687-4f45-9708-019B960494DF}"/>
          </a:extLst>
        </p:spPr>
        <p:txBody>
          <a:bodyPr>
            <a:normAutofit fontScale="92500" lnSpcReduction="10000"/>
          </a:bodyPr>
          <a:lstStyle>
            <a:lvl1pPr marL="342900" indent="-342900" algn="l" rtl="0" fontAlgn="base">
              <a:spcBef>
                <a:spcPct val="20000"/>
              </a:spcBef>
              <a:spcAft>
                <a:spcPct val="0"/>
              </a:spcAft>
              <a:buClr>
                <a:srgbClr val="FFFF00"/>
              </a:buClr>
              <a:buSzPct val="80000"/>
              <a:buFont typeface="Wingdings" pitchFamily="2" charset="2"/>
              <a:buChar char="®"/>
              <a:defRPr sz="3200" b="1">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Char char="®"/>
              <a:defRPr sz="2800" b="1">
                <a:solidFill>
                  <a:schemeClr val="tx1"/>
                </a:solidFill>
                <a:latin typeface="+mn-lt"/>
                <a:ea typeface="ＭＳ Ｐゴシック" charset="-128"/>
              </a:defRPr>
            </a:lvl2pPr>
            <a:lvl3pPr marL="1143000" indent="-228600" algn="l" rtl="0" fontAlgn="base">
              <a:spcBef>
                <a:spcPct val="20000"/>
              </a:spcBef>
              <a:spcAft>
                <a:spcPct val="0"/>
              </a:spcAft>
              <a:buClr>
                <a:srgbClr val="009900"/>
              </a:buClr>
              <a:buSzPct val="60000"/>
              <a:buFont typeface="Wingdings" pitchFamily="2" charset="2"/>
              <a:buChar char="®"/>
              <a:defRPr sz="2400" b="1">
                <a:solidFill>
                  <a:schemeClr val="tx1"/>
                </a:solidFill>
                <a:latin typeface="+mn-lt"/>
                <a:ea typeface="ＭＳ Ｐゴシック" charset="-128"/>
              </a:defRPr>
            </a:lvl3pPr>
            <a:lvl4pPr marL="1600200" indent="-228600" algn="l" rtl="0" fontAlgn="base">
              <a:spcBef>
                <a:spcPct val="20000"/>
              </a:spcBef>
              <a:spcAft>
                <a:spcPct val="0"/>
              </a:spcAft>
              <a:buClr>
                <a:schemeClr val="hlink"/>
              </a:buClr>
              <a:buSzPct val="60000"/>
              <a:buFont typeface="Wingdings" pitchFamily="2" charset="2"/>
              <a:buChar char="l"/>
              <a:defRPr sz="2000" b="1">
                <a:solidFill>
                  <a:schemeClr val="tx1"/>
                </a:solidFill>
                <a:latin typeface="+mn-lt"/>
                <a:ea typeface="ＭＳ Ｐゴシック" charset="-128"/>
              </a:defRPr>
            </a:lvl4pPr>
            <a:lvl5pPr marL="2057400" indent="-228600" algn="l" rtl="0" fontAlgn="base">
              <a:spcBef>
                <a:spcPct val="20000"/>
              </a:spcBef>
              <a:spcAft>
                <a:spcPct val="0"/>
              </a:spcAft>
              <a:buClr>
                <a:schemeClr val="accent2"/>
              </a:buClr>
              <a:buSzPct val="55000"/>
              <a:buFont typeface="Wingdings" pitchFamily="2" charset="2"/>
              <a:buChar char="l"/>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9pPr>
          </a:lstStyle>
          <a:p>
            <a:pPr marL="0" indent="0" algn="just" eaLnBrk="0" hangingPunct="0">
              <a:buClrTx/>
              <a:buNone/>
              <a:defRPr/>
            </a:pPr>
            <a:r>
              <a:rPr lang="en-US" sz="7200" dirty="0">
                <a:solidFill>
                  <a:srgbClr val="558ED5"/>
                </a:solidFill>
                <a:latin typeface="Arial"/>
              </a:rPr>
              <a:t>1</a:t>
            </a:r>
          </a:p>
          <a:p>
            <a:pPr marL="0" indent="0" algn="just" eaLnBrk="0" hangingPunct="0">
              <a:buClrTx/>
              <a:buNone/>
              <a:defRPr/>
            </a:pPr>
            <a:endParaRPr lang="en-US" sz="7200" dirty="0">
              <a:solidFill>
                <a:srgbClr val="558ED5"/>
              </a:solidFill>
              <a:latin typeface="Arial"/>
            </a:endParaRPr>
          </a:p>
          <a:p>
            <a:pPr marL="0" indent="0" algn="just" eaLnBrk="0" hangingPunct="0">
              <a:buClrTx/>
              <a:buNone/>
              <a:defRPr/>
            </a:pPr>
            <a:r>
              <a:rPr lang="en-US" sz="7200" dirty="0">
                <a:solidFill>
                  <a:prstClr val="white">
                    <a:lumMod val="20000"/>
                    <a:lumOff val="80000"/>
                  </a:prstClr>
                </a:solidFill>
                <a:latin typeface="Arial"/>
              </a:rPr>
              <a:t>2</a:t>
            </a:r>
          </a:p>
        </p:txBody>
      </p:sp>
      <p:sp>
        <p:nvSpPr>
          <p:cNvPr id="25602" name="45 CuadroTexto">
            <a:extLst>
              <a:ext uri="{FF2B5EF4-FFF2-40B4-BE49-F238E27FC236}">
                <a16:creationId xmlns:a16="http://schemas.microsoft.com/office/drawing/2014/main" id="{6E2363E5-EDAF-4AFC-B16E-061FA80062BA}"/>
              </a:ext>
            </a:extLst>
          </p:cNvPr>
          <p:cNvSpPr txBox="1">
            <a:spLocks noChangeArrowheads="1"/>
          </p:cNvSpPr>
          <p:nvPr/>
        </p:nvSpPr>
        <p:spPr bwMode="auto">
          <a:xfrm>
            <a:off x="464458" y="64294"/>
            <a:ext cx="97390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ot"/>
                <a:round/>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None/>
              <a:defRPr/>
            </a:pPr>
            <a:r>
              <a:rPr lang="en-US" altLang="en-US" b="1" dirty="0">
                <a:solidFill>
                  <a:srgbClr val="000000"/>
                </a:solidFill>
                <a:latin typeface="Arial" panose="020B0604020202020204" pitchFamily="34" charset="0"/>
                <a:cs typeface="Arial" panose="020B0604020202020204" pitchFamily="34" charset="0"/>
              </a:rPr>
              <a:t>Population-Based Nutrition Interventions</a:t>
            </a:r>
            <a:endParaRPr lang="es-ES" altLang="en-US" dirty="0">
              <a:solidFill>
                <a:srgbClr val="800000"/>
              </a:solidFill>
              <a:latin typeface="Arial" panose="020B0604020202020204" pitchFamily="34" charset="0"/>
              <a:cs typeface="Arial" panose="020B0604020202020204" pitchFamily="34" charset="0"/>
            </a:endParaRPr>
          </a:p>
        </p:txBody>
      </p:sp>
      <p:pic>
        <p:nvPicPr>
          <p:cNvPr id="24579" name="Picture 7" descr="C:\Users\DM\Documents\Box Sync\Pictures\Tufts\tu_logo_saveforweb.jpg">
            <a:extLst>
              <a:ext uri="{FF2B5EF4-FFF2-40B4-BE49-F238E27FC236}">
                <a16:creationId xmlns:a16="http://schemas.microsoft.com/office/drawing/2014/main" id="{0C14381C-A13F-4666-87C1-6FE9608F1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142" y="316498"/>
            <a:ext cx="9144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1">
            <a:extLst>
              <a:ext uri="{FF2B5EF4-FFF2-40B4-BE49-F238E27FC236}">
                <a16:creationId xmlns:a16="http://schemas.microsoft.com/office/drawing/2014/main" id="{EB820BC1-6E7A-433A-811F-7516DAC71A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fld id="{25937651-BF99-45EB-9386-0AB823FCEAEE}" type="slidenum">
              <a:rPr lang="en-US" altLang="en-US" sz="1400">
                <a:solidFill>
                  <a:srgbClr val="898989"/>
                </a:solidFill>
              </a:rPr>
              <a:pPr eaLnBrk="0" fontAlgn="base" hangingPunct="0">
                <a:spcBef>
                  <a:spcPct val="0"/>
                </a:spcBef>
                <a:spcAft>
                  <a:spcPct val="0"/>
                </a:spcAft>
                <a:buNone/>
              </a:pPr>
              <a:t>13</a:t>
            </a:fld>
            <a:endParaRPr lang="en-US" altLang="en-US" sz="1400" dirty="0">
              <a:solidFill>
                <a:srgbClr val="898989"/>
              </a:solidFill>
            </a:endParaRPr>
          </a:p>
        </p:txBody>
      </p:sp>
      <p:grpSp>
        <p:nvGrpSpPr>
          <p:cNvPr id="7" name="Group 6">
            <a:extLst>
              <a:ext uri="{FF2B5EF4-FFF2-40B4-BE49-F238E27FC236}">
                <a16:creationId xmlns:a16="http://schemas.microsoft.com/office/drawing/2014/main" id="{5D7686CA-2F69-4ABA-81CD-5CC75D243F91}"/>
              </a:ext>
            </a:extLst>
          </p:cNvPr>
          <p:cNvGrpSpPr>
            <a:grpSpLocks/>
          </p:cNvGrpSpPr>
          <p:nvPr/>
        </p:nvGrpSpPr>
        <p:grpSpPr bwMode="auto">
          <a:xfrm>
            <a:off x="7610530" y="818217"/>
            <a:ext cx="1941558" cy="1548326"/>
            <a:chOff x="4409744" y="744567"/>
            <a:chExt cx="1402846" cy="1204948"/>
          </a:xfrm>
        </p:grpSpPr>
        <p:sp>
          <p:nvSpPr>
            <p:cNvPr id="9" name="Rectangle 8">
              <a:extLst>
                <a:ext uri="{FF2B5EF4-FFF2-40B4-BE49-F238E27FC236}">
                  <a16:creationId xmlns:a16="http://schemas.microsoft.com/office/drawing/2014/main" id="{AEAF1825-0C33-4980-AD58-6C8CE0435625}"/>
                </a:ext>
              </a:extLst>
            </p:cNvPr>
            <p:cNvSpPr/>
            <p:nvPr/>
          </p:nvSpPr>
          <p:spPr>
            <a:xfrm>
              <a:off x="4409744" y="1724366"/>
              <a:ext cx="1402846" cy="225149"/>
            </a:xfrm>
            <a:prstGeom prst="rect">
              <a:avLst/>
            </a:prstGeom>
          </p:spPr>
          <p:txBody>
            <a:bodyPr wrap="none">
              <a:spAutoFit/>
            </a:bodyPr>
            <a:lstStyle/>
            <a:p>
              <a:pPr algn="ctr" defTabSz="457200">
                <a:lnSpc>
                  <a:spcPct val="80000"/>
                </a:lnSpc>
                <a:defRPr/>
              </a:pPr>
              <a:r>
                <a:rPr lang="en-US" sz="1600" b="1" dirty="0">
                  <a:solidFill>
                    <a:srgbClr val="000000"/>
                  </a:solidFill>
                  <a:latin typeface="Arial" panose="020B0604020202020204" pitchFamily="34" charset="0"/>
                  <a:ea typeface="MS PGothic" panose="020B0600070205080204" pitchFamily="34" charset="-128"/>
                  <a:cs typeface="Arial" panose="020B0604020202020204" pitchFamily="34" charset="0"/>
                </a:rPr>
                <a:t>Quality Standards</a:t>
              </a:r>
            </a:p>
          </p:txBody>
        </p:sp>
        <p:pic>
          <p:nvPicPr>
            <p:cNvPr id="24605" name="Picture 9">
              <a:extLst>
                <a:ext uri="{FF2B5EF4-FFF2-40B4-BE49-F238E27FC236}">
                  <a16:creationId xmlns:a16="http://schemas.microsoft.com/office/drawing/2014/main" id="{FE61CEC5-ED40-48D7-A1B9-D95381860B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8395" y="744567"/>
              <a:ext cx="1085538" cy="9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82F3CC8E-62F0-492B-9F04-3A0F57E7A990}"/>
              </a:ext>
            </a:extLst>
          </p:cNvPr>
          <p:cNvGrpSpPr>
            <a:grpSpLocks/>
          </p:cNvGrpSpPr>
          <p:nvPr/>
        </p:nvGrpSpPr>
        <p:grpSpPr bwMode="auto">
          <a:xfrm>
            <a:off x="1210128" y="2827337"/>
            <a:ext cx="1915998" cy="1656696"/>
            <a:chOff x="1639542" y="744567"/>
            <a:chExt cx="1428224" cy="1187104"/>
          </a:xfrm>
        </p:grpSpPr>
        <p:sp>
          <p:nvSpPr>
            <p:cNvPr id="12" name="Rectangle 11">
              <a:extLst>
                <a:ext uri="{FF2B5EF4-FFF2-40B4-BE49-F238E27FC236}">
                  <a16:creationId xmlns:a16="http://schemas.microsoft.com/office/drawing/2014/main" id="{F39ED252-CC4B-45A2-B725-C2A0BF79DF8F}"/>
                </a:ext>
              </a:extLst>
            </p:cNvPr>
            <p:cNvSpPr/>
            <p:nvPr/>
          </p:nvSpPr>
          <p:spPr>
            <a:xfrm>
              <a:off x="1970566" y="1724366"/>
              <a:ext cx="766177" cy="207305"/>
            </a:xfrm>
            <a:prstGeom prst="rect">
              <a:avLst/>
            </a:prstGeom>
          </p:spPr>
          <p:txBody>
            <a:bodyPr wrap="none">
              <a:spAutoFit/>
            </a:bodyPr>
            <a:lstStyle/>
            <a:p>
              <a:pPr algn="ctr" defTabSz="457200">
                <a:lnSpc>
                  <a:spcPct val="80000"/>
                </a:lnSpc>
                <a:defRPr/>
              </a:pPr>
              <a:r>
                <a:rPr lang="en-US" sz="1600" b="1" dirty="0">
                  <a:solidFill>
                    <a:srgbClr val="000000"/>
                  </a:solidFill>
                  <a:latin typeface="Arial" panose="020B0604020202020204" pitchFamily="34" charset="0"/>
                  <a:ea typeface="MS PGothic" panose="020B0600070205080204" pitchFamily="34" charset="-128"/>
                  <a:cs typeface="Arial" panose="020B0604020202020204" pitchFamily="34" charset="0"/>
                </a:rPr>
                <a:t>Labeling</a:t>
              </a:r>
            </a:p>
          </p:txBody>
        </p:sp>
        <p:pic>
          <p:nvPicPr>
            <p:cNvPr id="24603" name="Picture 12">
              <a:extLst>
                <a:ext uri="{FF2B5EF4-FFF2-40B4-BE49-F238E27FC236}">
                  <a16:creationId xmlns:a16="http://schemas.microsoft.com/office/drawing/2014/main" id="{1F97E686-5C6F-4227-AB40-E97F5705372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39542" y="744567"/>
              <a:ext cx="1428224" cy="9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a:extLst>
              <a:ext uri="{FF2B5EF4-FFF2-40B4-BE49-F238E27FC236}">
                <a16:creationId xmlns:a16="http://schemas.microsoft.com/office/drawing/2014/main" id="{C268858D-3B26-452F-9E1F-60AA77FD3430}"/>
              </a:ext>
            </a:extLst>
          </p:cNvPr>
          <p:cNvGrpSpPr>
            <a:grpSpLocks/>
          </p:cNvGrpSpPr>
          <p:nvPr/>
        </p:nvGrpSpPr>
        <p:grpSpPr bwMode="auto">
          <a:xfrm>
            <a:off x="1280319" y="1035913"/>
            <a:ext cx="1915999" cy="1629430"/>
            <a:chOff x="179041" y="744567"/>
            <a:chExt cx="1371600" cy="1191321"/>
          </a:xfrm>
        </p:grpSpPr>
        <p:sp>
          <p:nvSpPr>
            <p:cNvPr id="15" name="Rectangle 14">
              <a:extLst>
                <a:ext uri="{FF2B5EF4-FFF2-40B4-BE49-F238E27FC236}">
                  <a16:creationId xmlns:a16="http://schemas.microsoft.com/office/drawing/2014/main" id="{8835EB07-9424-4E85-8341-285B535CFDD5}"/>
                </a:ext>
              </a:extLst>
            </p:cNvPr>
            <p:cNvSpPr/>
            <p:nvPr/>
          </p:nvSpPr>
          <p:spPr>
            <a:xfrm>
              <a:off x="354072" y="1724366"/>
              <a:ext cx="1021538" cy="211522"/>
            </a:xfrm>
            <a:prstGeom prst="rect">
              <a:avLst/>
            </a:prstGeom>
          </p:spPr>
          <p:txBody>
            <a:bodyPr wrap="none">
              <a:spAutoFit/>
            </a:bodyPr>
            <a:lstStyle/>
            <a:p>
              <a:pPr algn="ctr" defTabSz="457200">
                <a:lnSpc>
                  <a:spcPct val="80000"/>
                </a:lnSpc>
                <a:defRPr/>
              </a:pPr>
              <a:r>
                <a:rPr lang="en-US" sz="1600" b="1" dirty="0">
                  <a:solidFill>
                    <a:srgbClr val="000000"/>
                  </a:solidFill>
                  <a:latin typeface="Arial" panose="020B0604020202020204" pitchFamily="34" charset="0"/>
                  <a:ea typeface="MS PGothic" panose="020B0600070205080204" pitchFamily="34" charset="-128"/>
                  <a:cs typeface="Arial" panose="020B0604020202020204" pitchFamily="34" charset="0"/>
                </a:rPr>
                <a:t>Food pricing</a:t>
              </a:r>
            </a:p>
          </p:txBody>
        </p:sp>
        <p:pic>
          <p:nvPicPr>
            <p:cNvPr id="24601" name="Picture 15">
              <a:extLst>
                <a:ext uri="{FF2B5EF4-FFF2-40B4-BE49-F238E27FC236}">
                  <a16:creationId xmlns:a16="http://schemas.microsoft.com/office/drawing/2014/main" id="{017CE8DD-2B29-4796-B1ED-E99F48EFC95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041" y="744567"/>
              <a:ext cx="1371600" cy="9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id="{F2780E5B-7958-4B31-87CA-2A138A8779EE}"/>
              </a:ext>
            </a:extLst>
          </p:cNvPr>
          <p:cNvGrpSpPr>
            <a:grpSpLocks/>
          </p:cNvGrpSpPr>
          <p:nvPr/>
        </p:nvGrpSpPr>
        <p:grpSpPr bwMode="auto">
          <a:xfrm>
            <a:off x="793434" y="4660453"/>
            <a:ext cx="2622941" cy="1978410"/>
            <a:chOff x="2869288" y="744567"/>
            <a:chExt cx="1779821" cy="1269202"/>
          </a:xfrm>
        </p:grpSpPr>
        <p:sp>
          <p:nvSpPr>
            <p:cNvPr id="24" name="Rectangle 23">
              <a:extLst>
                <a:ext uri="{FF2B5EF4-FFF2-40B4-BE49-F238E27FC236}">
                  <a16:creationId xmlns:a16="http://schemas.microsoft.com/office/drawing/2014/main" id="{B63EEE90-1F18-4BF4-8856-3046779F9170}"/>
                </a:ext>
              </a:extLst>
            </p:cNvPr>
            <p:cNvSpPr/>
            <p:nvPr/>
          </p:nvSpPr>
          <p:spPr>
            <a:xfrm>
              <a:off x="2869288" y="1724367"/>
              <a:ext cx="1779821" cy="289402"/>
            </a:xfrm>
            <a:prstGeom prst="rect">
              <a:avLst/>
            </a:prstGeom>
          </p:spPr>
          <p:txBody>
            <a:bodyPr wrap="square">
              <a:spAutoFit/>
            </a:bodyPr>
            <a:lstStyle/>
            <a:p>
              <a:pPr algn="ctr" defTabSz="457200">
                <a:lnSpc>
                  <a:spcPct val="80000"/>
                </a:lnSpc>
                <a:defRPr/>
              </a:pPr>
              <a:r>
                <a:rPr lang="en-US" sz="1600" b="1" dirty="0">
                  <a:solidFill>
                    <a:srgbClr val="000000"/>
                  </a:solidFill>
                  <a:latin typeface="Arial" panose="020B0604020202020204" pitchFamily="34" charset="0"/>
                  <a:ea typeface="MS PGothic" panose="020B0600070205080204" pitchFamily="34" charset="-128"/>
                  <a:cs typeface="Arial" panose="020B0604020202020204" pitchFamily="34" charset="0"/>
                </a:rPr>
                <a:t>Mass media</a:t>
              </a:r>
            </a:p>
          </p:txBody>
        </p:sp>
        <p:pic>
          <p:nvPicPr>
            <p:cNvPr id="24599" name="Picture 24">
              <a:extLst>
                <a:ext uri="{FF2B5EF4-FFF2-40B4-BE49-F238E27FC236}">
                  <a16:creationId xmlns:a16="http://schemas.microsoft.com/office/drawing/2014/main" id="{5F336C8A-9750-4743-9CAD-93D401A5181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6821" y="744567"/>
              <a:ext cx="1242830" cy="9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6" name="Picture 4">
            <a:extLst>
              <a:ext uri="{FF2B5EF4-FFF2-40B4-BE49-F238E27FC236}">
                <a16:creationId xmlns:a16="http://schemas.microsoft.com/office/drawing/2014/main" id="{D84083FB-53FA-4636-90BC-617D33A741B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31540" y="3148479"/>
            <a:ext cx="16732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9E4CC417-01E4-493A-BF28-31675B26E929}"/>
              </a:ext>
            </a:extLst>
          </p:cNvPr>
          <p:cNvSpPr/>
          <p:nvPr/>
        </p:nvSpPr>
        <p:spPr>
          <a:xfrm>
            <a:off x="7551776" y="4281526"/>
            <a:ext cx="2267737" cy="289310"/>
          </a:xfrm>
          <a:prstGeom prst="rect">
            <a:avLst/>
          </a:prstGeom>
        </p:spPr>
        <p:txBody>
          <a:bodyPr wrap="none">
            <a:spAutoFit/>
          </a:bodyPr>
          <a:lstStyle/>
          <a:p>
            <a:pPr algn="ctr" defTabSz="457200">
              <a:lnSpc>
                <a:spcPct val="80000"/>
              </a:lnSpc>
              <a:defRPr/>
            </a:pPr>
            <a:r>
              <a:rPr lang="en-US" sz="1600" b="1" dirty="0">
                <a:solidFill>
                  <a:srgbClr val="000000"/>
                </a:solidFill>
                <a:latin typeface="Arial" panose="020B0604020202020204" pitchFamily="34" charset="0"/>
                <a:ea typeface="MS PGothic" panose="020B0600070205080204" pitchFamily="34" charset="-128"/>
                <a:cs typeface="Arial" panose="020B0604020202020204" pitchFamily="34" charset="0"/>
              </a:rPr>
              <a:t>Targeted Intervention</a:t>
            </a:r>
          </a:p>
        </p:txBody>
      </p:sp>
      <p:sp>
        <p:nvSpPr>
          <p:cNvPr id="24588" name="TextBox 5">
            <a:extLst>
              <a:ext uri="{FF2B5EF4-FFF2-40B4-BE49-F238E27FC236}">
                <a16:creationId xmlns:a16="http://schemas.microsoft.com/office/drawing/2014/main" id="{585FD99E-157D-49B4-8C8B-BA3B62D852B5}"/>
              </a:ext>
            </a:extLst>
          </p:cNvPr>
          <p:cNvSpPr txBox="1">
            <a:spLocks noChangeArrowheads="1"/>
          </p:cNvSpPr>
          <p:nvPr/>
        </p:nvSpPr>
        <p:spPr bwMode="auto">
          <a:xfrm>
            <a:off x="3472884" y="1211023"/>
            <a:ext cx="14398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r>
              <a:rPr lang="en-US" altLang="en-US" sz="2200" dirty="0">
                <a:solidFill>
                  <a:prstClr val="black"/>
                </a:solidFill>
                <a:latin typeface="Arial" panose="020B0604020202020204" pitchFamily="34" charset="0"/>
                <a:cs typeface="Arial" panose="020B0604020202020204" pitchFamily="34" charset="0"/>
              </a:rPr>
              <a:t> - Tax</a:t>
            </a:r>
          </a:p>
          <a:p>
            <a:pPr eaLnBrk="0" fontAlgn="base" hangingPunct="0">
              <a:spcBef>
                <a:spcPct val="0"/>
              </a:spcBef>
              <a:spcAft>
                <a:spcPct val="0"/>
              </a:spcAft>
              <a:buNone/>
            </a:pPr>
            <a:r>
              <a:rPr lang="en-US" altLang="en-US" sz="2200" dirty="0">
                <a:solidFill>
                  <a:prstClr val="black"/>
                </a:solidFill>
                <a:latin typeface="Arial" panose="020B0604020202020204" pitchFamily="34" charset="0"/>
                <a:cs typeface="Arial" panose="020B0604020202020204" pitchFamily="34" charset="0"/>
              </a:rPr>
              <a:t> - Subsidy</a:t>
            </a:r>
          </a:p>
        </p:txBody>
      </p:sp>
      <p:sp>
        <p:nvSpPr>
          <p:cNvPr id="24589" name="TextBox 30">
            <a:extLst>
              <a:ext uri="{FF2B5EF4-FFF2-40B4-BE49-F238E27FC236}">
                <a16:creationId xmlns:a16="http://schemas.microsoft.com/office/drawing/2014/main" id="{C1ABD3B8-1589-4D91-90AE-D5D0D218B769}"/>
              </a:ext>
            </a:extLst>
          </p:cNvPr>
          <p:cNvSpPr txBox="1">
            <a:spLocks noChangeArrowheads="1"/>
          </p:cNvSpPr>
          <p:nvPr/>
        </p:nvSpPr>
        <p:spPr bwMode="auto">
          <a:xfrm>
            <a:off x="3416375" y="3041128"/>
            <a:ext cx="32180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r>
              <a:rPr lang="en-US" altLang="en-US" sz="2200" dirty="0">
                <a:solidFill>
                  <a:prstClr val="black"/>
                </a:solidFill>
                <a:latin typeface="Arial" panose="020B0604020202020204" pitchFamily="34" charset="0"/>
                <a:cs typeface="Arial" panose="020B0604020202020204" pitchFamily="34" charset="0"/>
              </a:rPr>
              <a:t>- Nutrition Facts label</a:t>
            </a:r>
          </a:p>
          <a:p>
            <a:pPr marL="115888" indent="-115888" eaLnBrk="0" fontAlgn="base" hangingPunct="0">
              <a:spcBef>
                <a:spcPct val="0"/>
              </a:spcBef>
              <a:spcAft>
                <a:spcPct val="0"/>
              </a:spcAft>
              <a:buFontTx/>
              <a:buChar char="-"/>
            </a:pPr>
            <a:r>
              <a:rPr lang="en-US" altLang="en-US" sz="2200" dirty="0">
                <a:solidFill>
                  <a:prstClr val="black"/>
                </a:solidFill>
                <a:latin typeface="Arial" panose="020B0604020202020204" pitchFamily="34" charset="0"/>
                <a:cs typeface="Arial" panose="020B0604020202020204" pitchFamily="34" charset="0"/>
              </a:rPr>
              <a:t> Front of package label</a:t>
            </a:r>
          </a:p>
          <a:p>
            <a:pPr marL="115888" indent="-115888" eaLnBrk="0" fontAlgn="base" hangingPunct="0">
              <a:spcBef>
                <a:spcPct val="0"/>
              </a:spcBef>
              <a:spcAft>
                <a:spcPct val="0"/>
              </a:spcAft>
              <a:buFontTx/>
              <a:buChar char="-"/>
            </a:pPr>
            <a:r>
              <a:rPr lang="en-US" altLang="en-US" sz="2200" dirty="0">
                <a:solidFill>
                  <a:prstClr val="black"/>
                </a:solidFill>
                <a:latin typeface="Arial" panose="020B0604020202020204" pitchFamily="34" charset="0"/>
                <a:cs typeface="Arial" panose="020B0604020202020204" pitchFamily="34" charset="0"/>
              </a:rPr>
              <a:t> Warning label</a:t>
            </a:r>
          </a:p>
        </p:txBody>
      </p:sp>
      <p:sp>
        <p:nvSpPr>
          <p:cNvPr id="24590" name="TextBox 31">
            <a:extLst>
              <a:ext uri="{FF2B5EF4-FFF2-40B4-BE49-F238E27FC236}">
                <a16:creationId xmlns:a16="http://schemas.microsoft.com/office/drawing/2014/main" id="{982911CA-D2CB-4B1B-972D-F757D2A39FBE}"/>
              </a:ext>
            </a:extLst>
          </p:cNvPr>
          <p:cNvSpPr txBox="1">
            <a:spLocks noChangeArrowheads="1"/>
          </p:cNvSpPr>
          <p:nvPr/>
        </p:nvSpPr>
        <p:spPr bwMode="auto">
          <a:xfrm>
            <a:off x="3448841" y="5073473"/>
            <a:ext cx="24875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74625" indent="-174625" eaLnBrk="0" fontAlgn="base" hangingPunct="0">
              <a:spcBef>
                <a:spcPct val="0"/>
              </a:spcBef>
              <a:spcAft>
                <a:spcPct val="0"/>
              </a:spcAft>
              <a:buFontTx/>
              <a:buChar char="-"/>
            </a:pPr>
            <a:r>
              <a:rPr lang="en-US" altLang="en-US" sz="2200" dirty="0">
                <a:solidFill>
                  <a:prstClr val="black"/>
                </a:solidFill>
                <a:latin typeface="Arial" panose="020B0604020202020204" pitchFamily="34" charset="0"/>
                <a:cs typeface="Arial" panose="020B0604020202020204" pitchFamily="34" charset="0"/>
              </a:rPr>
              <a:t>Education</a:t>
            </a:r>
          </a:p>
          <a:p>
            <a:pPr marL="174625" indent="-174625" eaLnBrk="0" fontAlgn="base" hangingPunct="0">
              <a:spcBef>
                <a:spcPct val="0"/>
              </a:spcBef>
              <a:spcAft>
                <a:spcPct val="0"/>
              </a:spcAft>
              <a:buFontTx/>
              <a:buChar char="-"/>
            </a:pPr>
            <a:r>
              <a:rPr lang="en-US" altLang="en-US" sz="2200" dirty="0">
                <a:solidFill>
                  <a:prstClr val="black"/>
                </a:solidFill>
                <a:latin typeface="Arial" panose="020B0604020202020204" pitchFamily="34" charset="0"/>
                <a:cs typeface="Arial" panose="020B0604020202020204" pitchFamily="34" charset="0"/>
              </a:rPr>
              <a:t>Restriction</a:t>
            </a:r>
          </a:p>
        </p:txBody>
      </p:sp>
      <p:sp>
        <p:nvSpPr>
          <p:cNvPr id="24591" name="TextBox 32">
            <a:extLst>
              <a:ext uri="{FF2B5EF4-FFF2-40B4-BE49-F238E27FC236}">
                <a16:creationId xmlns:a16="http://schemas.microsoft.com/office/drawing/2014/main" id="{7CB4E01D-A6DB-4E9A-B46C-A66DDF830703}"/>
              </a:ext>
            </a:extLst>
          </p:cNvPr>
          <p:cNvSpPr txBox="1">
            <a:spLocks noChangeArrowheads="1"/>
          </p:cNvSpPr>
          <p:nvPr/>
        </p:nvSpPr>
        <p:spPr bwMode="auto">
          <a:xfrm>
            <a:off x="9489820" y="1143202"/>
            <a:ext cx="19380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FontTx/>
              <a:buChar char="-"/>
            </a:pPr>
            <a:r>
              <a:rPr lang="en-US" altLang="en-US" sz="2200" dirty="0">
                <a:solidFill>
                  <a:prstClr val="black"/>
                </a:solidFill>
                <a:latin typeface="Arial" panose="020B0604020202020204" pitchFamily="34" charset="0"/>
                <a:cs typeface="Arial" panose="020B0604020202020204" pitchFamily="34" charset="0"/>
              </a:rPr>
              <a:t>School </a:t>
            </a:r>
          </a:p>
          <a:p>
            <a:pPr eaLnBrk="0" fontAlgn="base" hangingPunct="0">
              <a:spcBef>
                <a:spcPct val="0"/>
              </a:spcBef>
              <a:spcAft>
                <a:spcPct val="0"/>
              </a:spcAft>
              <a:buFontTx/>
              <a:buChar char="-"/>
            </a:pPr>
            <a:r>
              <a:rPr lang="en-US" altLang="en-US" sz="2200" dirty="0">
                <a:solidFill>
                  <a:prstClr val="black"/>
                </a:solidFill>
                <a:latin typeface="Arial" panose="020B0604020202020204" pitchFamily="34" charset="0"/>
                <a:cs typeface="Arial" panose="020B0604020202020204" pitchFamily="34" charset="0"/>
              </a:rPr>
              <a:t>Workplace </a:t>
            </a:r>
          </a:p>
        </p:txBody>
      </p:sp>
      <p:sp>
        <p:nvSpPr>
          <p:cNvPr id="35" name="Content Placeholder 2">
            <a:extLst>
              <a:ext uri="{FF2B5EF4-FFF2-40B4-BE49-F238E27FC236}">
                <a16:creationId xmlns:a16="http://schemas.microsoft.com/office/drawing/2014/main" id="{743E17EE-F03A-40AE-94B3-F426AA08BCA8}"/>
              </a:ext>
            </a:extLst>
          </p:cNvPr>
          <p:cNvSpPr txBox="1">
            <a:spLocks/>
          </p:cNvSpPr>
          <p:nvPr/>
        </p:nvSpPr>
        <p:spPr bwMode="auto">
          <a:xfrm>
            <a:off x="283028" y="2945123"/>
            <a:ext cx="842963" cy="1149350"/>
          </a:xfrm>
          <a:prstGeom prst="rect">
            <a:avLst/>
          </a:prstGeom>
          <a:noFill/>
          <a:ln>
            <a:noFill/>
          </a:ln>
          <a:extLst>
            <a:ext uri="{909E8E84-426E-40dd-AFC4-6F175D3DCCD1}"/>
            <a:ext uri="{91240B29-F687-4f45-9708-019B960494DF}"/>
          </a:extLst>
        </p:spPr>
        <p:txBody>
          <a:bodyPr>
            <a:normAutofit lnSpcReduction="10000"/>
          </a:bodyPr>
          <a:lstStyle>
            <a:lvl1pPr marL="342900" indent="-342900" algn="l" rtl="0" fontAlgn="base">
              <a:spcBef>
                <a:spcPct val="20000"/>
              </a:spcBef>
              <a:spcAft>
                <a:spcPct val="0"/>
              </a:spcAft>
              <a:buClr>
                <a:srgbClr val="FFFF00"/>
              </a:buClr>
              <a:buSzPct val="80000"/>
              <a:buFont typeface="Wingdings" pitchFamily="2" charset="2"/>
              <a:buChar char="®"/>
              <a:defRPr sz="3200" b="1">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Char char="®"/>
              <a:defRPr sz="2800" b="1">
                <a:solidFill>
                  <a:schemeClr val="tx1"/>
                </a:solidFill>
                <a:latin typeface="+mn-lt"/>
                <a:ea typeface="ＭＳ Ｐゴシック" charset="-128"/>
              </a:defRPr>
            </a:lvl2pPr>
            <a:lvl3pPr marL="1143000" indent="-228600" algn="l" rtl="0" fontAlgn="base">
              <a:spcBef>
                <a:spcPct val="20000"/>
              </a:spcBef>
              <a:spcAft>
                <a:spcPct val="0"/>
              </a:spcAft>
              <a:buClr>
                <a:srgbClr val="009900"/>
              </a:buClr>
              <a:buSzPct val="60000"/>
              <a:buFont typeface="Wingdings" pitchFamily="2" charset="2"/>
              <a:buChar char="®"/>
              <a:defRPr sz="2400" b="1">
                <a:solidFill>
                  <a:schemeClr val="tx1"/>
                </a:solidFill>
                <a:latin typeface="+mn-lt"/>
                <a:ea typeface="ＭＳ Ｐゴシック" charset="-128"/>
              </a:defRPr>
            </a:lvl3pPr>
            <a:lvl4pPr marL="1600200" indent="-228600" algn="l" rtl="0" fontAlgn="base">
              <a:spcBef>
                <a:spcPct val="20000"/>
              </a:spcBef>
              <a:spcAft>
                <a:spcPct val="0"/>
              </a:spcAft>
              <a:buClr>
                <a:schemeClr val="hlink"/>
              </a:buClr>
              <a:buSzPct val="60000"/>
              <a:buFont typeface="Wingdings" pitchFamily="2" charset="2"/>
              <a:buChar char="l"/>
              <a:defRPr sz="2000" b="1">
                <a:solidFill>
                  <a:schemeClr val="tx1"/>
                </a:solidFill>
                <a:latin typeface="+mn-lt"/>
                <a:ea typeface="ＭＳ Ｐゴシック" charset="-128"/>
              </a:defRPr>
            </a:lvl4pPr>
            <a:lvl5pPr marL="2057400" indent="-228600" algn="l" rtl="0" fontAlgn="base">
              <a:spcBef>
                <a:spcPct val="20000"/>
              </a:spcBef>
              <a:spcAft>
                <a:spcPct val="0"/>
              </a:spcAft>
              <a:buClr>
                <a:schemeClr val="accent2"/>
              </a:buClr>
              <a:buSzPct val="55000"/>
              <a:buFont typeface="Wingdings" pitchFamily="2" charset="2"/>
              <a:buChar char="l"/>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9pPr>
          </a:lstStyle>
          <a:p>
            <a:pPr marL="0" indent="0" algn="just" eaLnBrk="0" hangingPunct="0">
              <a:buClrTx/>
              <a:buNone/>
              <a:defRPr/>
            </a:pPr>
            <a:r>
              <a:rPr lang="en-US" sz="7200" dirty="0">
                <a:solidFill>
                  <a:srgbClr val="558ED5"/>
                </a:solidFill>
                <a:latin typeface="Arial"/>
              </a:rPr>
              <a:t>2</a:t>
            </a:r>
            <a:endParaRPr lang="en-US" sz="7200" dirty="0">
              <a:solidFill>
                <a:prstClr val="white">
                  <a:lumMod val="20000"/>
                  <a:lumOff val="80000"/>
                </a:prstClr>
              </a:solidFill>
              <a:latin typeface="Arial"/>
            </a:endParaRPr>
          </a:p>
        </p:txBody>
      </p:sp>
      <p:sp>
        <p:nvSpPr>
          <p:cNvPr id="36" name="Content Placeholder 2">
            <a:extLst>
              <a:ext uri="{FF2B5EF4-FFF2-40B4-BE49-F238E27FC236}">
                <a16:creationId xmlns:a16="http://schemas.microsoft.com/office/drawing/2014/main" id="{834CBDA3-97B4-4C65-B9AA-6D3E01D50237}"/>
              </a:ext>
            </a:extLst>
          </p:cNvPr>
          <p:cNvSpPr txBox="1">
            <a:spLocks/>
          </p:cNvSpPr>
          <p:nvPr/>
        </p:nvSpPr>
        <p:spPr bwMode="auto">
          <a:xfrm>
            <a:off x="295728" y="4829175"/>
            <a:ext cx="842962" cy="1149350"/>
          </a:xfrm>
          <a:prstGeom prst="rect">
            <a:avLst/>
          </a:prstGeom>
          <a:noFill/>
          <a:ln>
            <a:noFill/>
          </a:ln>
          <a:extLst>
            <a:ext uri="{909E8E84-426E-40dd-AFC4-6F175D3DCCD1}"/>
            <a:ext uri="{91240B29-F687-4f45-9708-019B960494DF}"/>
          </a:extLst>
        </p:spPr>
        <p:txBody>
          <a:bodyPr>
            <a:normAutofit lnSpcReduction="10000"/>
          </a:bodyPr>
          <a:lstStyle>
            <a:lvl1pPr marL="342900" indent="-342900" algn="l" rtl="0" fontAlgn="base">
              <a:spcBef>
                <a:spcPct val="20000"/>
              </a:spcBef>
              <a:spcAft>
                <a:spcPct val="0"/>
              </a:spcAft>
              <a:buClr>
                <a:srgbClr val="FFFF00"/>
              </a:buClr>
              <a:buSzPct val="80000"/>
              <a:buFont typeface="Wingdings" pitchFamily="2" charset="2"/>
              <a:buChar char="®"/>
              <a:defRPr sz="3200" b="1">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Char char="®"/>
              <a:defRPr sz="2800" b="1">
                <a:solidFill>
                  <a:schemeClr val="tx1"/>
                </a:solidFill>
                <a:latin typeface="+mn-lt"/>
                <a:ea typeface="ＭＳ Ｐゴシック" charset="-128"/>
              </a:defRPr>
            </a:lvl2pPr>
            <a:lvl3pPr marL="1143000" indent="-228600" algn="l" rtl="0" fontAlgn="base">
              <a:spcBef>
                <a:spcPct val="20000"/>
              </a:spcBef>
              <a:spcAft>
                <a:spcPct val="0"/>
              </a:spcAft>
              <a:buClr>
                <a:srgbClr val="009900"/>
              </a:buClr>
              <a:buSzPct val="60000"/>
              <a:buFont typeface="Wingdings" pitchFamily="2" charset="2"/>
              <a:buChar char="®"/>
              <a:defRPr sz="2400" b="1">
                <a:solidFill>
                  <a:schemeClr val="tx1"/>
                </a:solidFill>
                <a:latin typeface="+mn-lt"/>
                <a:ea typeface="ＭＳ Ｐゴシック" charset="-128"/>
              </a:defRPr>
            </a:lvl3pPr>
            <a:lvl4pPr marL="1600200" indent="-228600" algn="l" rtl="0" fontAlgn="base">
              <a:spcBef>
                <a:spcPct val="20000"/>
              </a:spcBef>
              <a:spcAft>
                <a:spcPct val="0"/>
              </a:spcAft>
              <a:buClr>
                <a:schemeClr val="hlink"/>
              </a:buClr>
              <a:buSzPct val="60000"/>
              <a:buFont typeface="Wingdings" pitchFamily="2" charset="2"/>
              <a:buChar char="l"/>
              <a:defRPr sz="2000" b="1">
                <a:solidFill>
                  <a:schemeClr val="tx1"/>
                </a:solidFill>
                <a:latin typeface="+mn-lt"/>
                <a:ea typeface="ＭＳ Ｐゴシック" charset="-128"/>
              </a:defRPr>
            </a:lvl4pPr>
            <a:lvl5pPr marL="2057400" indent="-228600" algn="l" rtl="0" fontAlgn="base">
              <a:spcBef>
                <a:spcPct val="20000"/>
              </a:spcBef>
              <a:spcAft>
                <a:spcPct val="0"/>
              </a:spcAft>
              <a:buClr>
                <a:schemeClr val="accent2"/>
              </a:buClr>
              <a:buSzPct val="55000"/>
              <a:buFont typeface="Wingdings" pitchFamily="2" charset="2"/>
              <a:buChar char="l"/>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9pPr>
          </a:lstStyle>
          <a:p>
            <a:pPr marL="0" indent="0" algn="just" eaLnBrk="0" hangingPunct="0">
              <a:buClrTx/>
              <a:buNone/>
              <a:defRPr/>
            </a:pPr>
            <a:r>
              <a:rPr lang="en-US" sz="7200" dirty="0">
                <a:solidFill>
                  <a:srgbClr val="558ED5"/>
                </a:solidFill>
                <a:latin typeface="Arial"/>
              </a:rPr>
              <a:t>3</a:t>
            </a:r>
            <a:endParaRPr lang="en-US" sz="7200" dirty="0">
              <a:solidFill>
                <a:prstClr val="white">
                  <a:lumMod val="20000"/>
                  <a:lumOff val="80000"/>
                </a:prstClr>
              </a:solidFill>
              <a:latin typeface="Arial"/>
            </a:endParaRPr>
          </a:p>
        </p:txBody>
      </p:sp>
      <p:sp>
        <p:nvSpPr>
          <p:cNvPr id="37" name="Content Placeholder 2">
            <a:extLst>
              <a:ext uri="{FF2B5EF4-FFF2-40B4-BE49-F238E27FC236}">
                <a16:creationId xmlns:a16="http://schemas.microsoft.com/office/drawing/2014/main" id="{B786D0FE-32CF-4364-A919-30C8802FED90}"/>
              </a:ext>
            </a:extLst>
          </p:cNvPr>
          <p:cNvSpPr txBox="1">
            <a:spLocks/>
          </p:cNvSpPr>
          <p:nvPr/>
        </p:nvSpPr>
        <p:spPr bwMode="auto">
          <a:xfrm>
            <a:off x="6708814" y="1087317"/>
            <a:ext cx="842962" cy="1147763"/>
          </a:xfrm>
          <a:prstGeom prst="rect">
            <a:avLst/>
          </a:prstGeom>
          <a:noFill/>
          <a:ln>
            <a:noFill/>
          </a:ln>
          <a:extLst>
            <a:ext uri="{909E8E84-426E-40dd-AFC4-6F175D3DCCD1}"/>
            <a:ext uri="{91240B29-F687-4f45-9708-019B960494DF}"/>
          </a:extLst>
        </p:spPr>
        <p:txBody>
          <a:bodyPr>
            <a:normAutofit lnSpcReduction="10000"/>
          </a:bodyPr>
          <a:lstStyle>
            <a:lvl1pPr marL="342900" indent="-342900" algn="l" rtl="0" fontAlgn="base">
              <a:spcBef>
                <a:spcPct val="20000"/>
              </a:spcBef>
              <a:spcAft>
                <a:spcPct val="0"/>
              </a:spcAft>
              <a:buClr>
                <a:srgbClr val="FFFF00"/>
              </a:buClr>
              <a:buSzPct val="80000"/>
              <a:buFont typeface="Wingdings" pitchFamily="2" charset="2"/>
              <a:buChar char="®"/>
              <a:defRPr sz="3200" b="1">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Char char="®"/>
              <a:defRPr sz="2800" b="1">
                <a:solidFill>
                  <a:schemeClr val="tx1"/>
                </a:solidFill>
                <a:latin typeface="+mn-lt"/>
                <a:ea typeface="ＭＳ Ｐゴシック" charset="-128"/>
              </a:defRPr>
            </a:lvl2pPr>
            <a:lvl3pPr marL="1143000" indent="-228600" algn="l" rtl="0" fontAlgn="base">
              <a:spcBef>
                <a:spcPct val="20000"/>
              </a:spcBef>
              <a:spcAft>
                <a:spcPct val="0"/>
              </a:spcAft>
              <a:buClr>
                <a:srgbClr val="009900"/>
              </a:buClr>
              <a:buSzPct val="60000"/>
              <a:buFont typeface="Wingdings" pitchFamily="2" charset="2"/>
              <a:buChar char="®"/>
              <a:defRPr sz="2400" b="1">
                <a:solidFill>
                  <a:schemeClr val="tx1"/>
                </a:solidFill>
                <a:latin typeface="+mn-lt"/>
                <a:ea typeface="ＭＳ Ｐゴシック" charset="-128"/>
              </a:defRPr>
            </a:lvl3pPr>
            <a:lvl4pPr marL="1600200" indent="-228600" algn="l" rtl="0" fontAlgn="base">
              <a:spcBef>
                <a:spcPct val="20000"/>
              </a:spcBef>
              <a:spcAft>
                <a:spcPct val="0"/>
              </a:spcAft>
              <a:buClr>
                <a:schemeClr val="hlink"/>
              </a:buClr>
              <a:buSzPct val="60000"/>
              <a:buFont typeface="Wingdings" pitchFamily="2" charset="2"/>
              <a:buChar char="l"/>
              <a:defRPr sz="2000" b="1">
                <a:solidFill>
                  <a:schemeClr val="tx1"/>
                </a:solidFill>
                <a:latin typeface="+mn-lt"/>
                <a:ea typeface="ＭＳ Ｐゴシック" charset="-128"/>
              </a:defRPr>
            </a:lvl4pPr>
            <a:lvl5pPr marL="2057400" indent="-228600" algn="l" rtl="0" fontAlgn="base">
              <a:spcBef>
                <a:spcPct val="20000"/>
              </a:spcBef>
              <a:spcAft>
                <a:spcPct val="0"/>
              </a:spcAft>
              <a:buClr>
                <a:schemeClr val="accent2"/>
              </a:buClr>
              <a:buSzPct val="55000"/>
              <a:buFont typeface="Wingdings" pitchFamily="2" charset="2"/>
              <a:buChar char="l"/>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9pPr>
          </a:lstStyle>
          <a:p>
            <a:pPr marL="0" indent="0" algn="just" eaLnBrk="0" hangingPunct="0">
              <a:buClrTx/>
              <a:buNone/>
              <a:defRPr/>
            </a:pPr>
            <a:r>
              <a:rPr lang="en-US" sz="7200" dirty="0">
                <a:solidFill>
                  <a:srgbClr val="558ED5"/>
                </a:solidFill>
                <a:latin typeface="Arial"/>
              </a:rPr>
              <a:t>4</a:t>
            </a:r>
            <a:endParaRPr lang="en-US" sz="7200" dirty="0">
              <a:solidFill>
                <a:prstClr val="white">
                  <a:lumMod val="20000"/>
                  <a:lumOff val="80000"/>
                </a:prstClr>
              </a:solidFill>
              <a:latin typeface="Arial"/>
            </a:endParaRPr>
          </a:p>
        </p:txBody>
      </p:sp>
      <p:sp>
        <p:nvSpPr>
          <p:cNvPr id="38" name="Content Placeholder 2">
            <a:extLst>
              <a:ext uri="{FF2B5EF4-FFF2-40B4-BE49-F238E27FC236}">
                <a16:creationId xmlns:a16="http://schemas.microsoft.com/office/drawing/2014/main" id="{E51E155C-FBC8-4F7B-8D02-2FCD2FC6B298}"/>
              </a:ext>
            </a:extLst>
          </p:cNvPr>
          <p:cNvSpPr txBox="1">
            <a:spLocks/>
          </p:cNvSpPr>
          <p:nvPr/>
        </p:nvSpPr>
        <p:spPr bwMode="auto">
          <a:xfrm>
            <a:off x="6634463" y="3273263"/>
            <a:ext cx="842962" cy="1149350"/>
          </a:xfrm>
          <a:prstGeom prst="rect">
            <a:avLst/>
          </a:prstGeom>
          <a:noFill/>
          <a:ln>
            <a:noFill/>
          </a:ln>
          <a:extLst>
            <a:ext uri="{909E8E84-426E-40dd-AFC4-6F175D3DCCD1}"/>
            <a:ext uri="{91240B29-F687-4f45-9708-019B960494DF}"/>
          </a:extLst>
        </p:spPr>
        <p:txBody>
          <a:bodyPr>
            <a:normAutofit lnSpcReduction="10000"/>
          </a:bodyPr>
          <a:lstStyle>
            <a:lvl1pPr marL="342900" indent="-342900" algn="l" rtl="0" fontAlgn="base">
              <a:spcBef>
                <a:spcPct val="20000"/>
              </a:spcBef>
              <a:spcAft>
                <a:spcPct val="0"/>
              </a:spcAft>
              <a:buClr>
                <a:srgbClr val="FFFF00"/>
              </a:buClr>
              <a:buSzPct val="80000"/>
              <a:buFont typeface="Wingdings" pitchFamily="2" charset="2"/>
              <a:buChar char="®"/>
              <a:defRPr sz="3200" b="1">
                <a:solidFill>
                  <a:schemeClr val="tx1"/>
                </a:solidFill>
                <a:latin typeface="+mn-lt"/>
                <a:ea typeface="+mn-ea"/>
                <a:cs typeface="+mn-cs"/>
              </a:defRPr>
            </a:lvl1pPr>
            <a:lvl2pPr marL="742950" indent="-285750" algn="l" rtl="0" fontAlgn="base">
              <a:spcBef>
                <a:spcPct val="20000"/>
              </a:spcBef>
              <a:spcAft>
                <a:spcPct val="0"/>
              </a:spcAft>
              <a:buClr>
                <a:srgbClr val="CC0000"/>
              </a:buClr>
              <a:buSzPct val="70000"/>
              <a:buFont typeface="Wingdings" pitchFamily="2" charset="2"/>
              <a:buChar char="®"/>
              <a:defRPr sz="2800" b="1">
                <a:solidFill>
                  <a:schemeClr val="tx1"/>
                </a:solidFill>
                <a:latin typeface="+mn-lt"/>
                <a:ea typeface="ＭＳ Ｐゴシック" charset="-128"/>
              </a:defRPr>
            </a:lvl2pPr>
            <a:lvl3pPr marL="1143000" indent="-228600" algn="l" rtl="0" fontAlgn="base">
              <a:spcBef>
                <a:spcPct val="20000"/>
              </a:spcBef>
              <a:spcAft>
                <a:spcPct val="0"/>
              </a:spcAft>
              <a:buClr>
                <a:srgbClr val="009900"/>
              </a:buClr>
              <a:buSzPct val="60000"/>
              <a:buFont typeface="Wingdings" pitchFamily="2" charset="2"/>
              <a:buChar char="®"/>
              <a:defRPr sz="2400" b="1">
                <a:solidFill>
                  <a:schemeClr val="tx1"/>
                </a:solidFill>
                <a:latin typeface="+mn-lt"/>
                <a:ea typeface="ＭＳ Ｐゴシック" charset="-128"/>
              </a:defRPr>
            </a:lvl3pPr>
            <a:lvl4pPr marL="1600200" indent="-228600" algn="l" rtl="0" fontAlgn="base">
              <a:spcBef>
                <a:spcPct val="20000"/>
              </a:spcBef>
              <a:spcAft>
                <a:spcPct val="0"/>
              </a:spcAft>
              <a:buClr>
                <a:schemeClr val="hlink"/>
              </a:buClr>
              <a:buSzPct val="60000"/>
              <a:buFont typeface="Wingdings" pitchFamily="2" charset="2"/>
              <a:buChar char="l"/>
              <a:defRPr sz="2000" b="1">
                <a:solidFill>
                  <a:schemeClr val="tx1"/>
                </a:solidFill>
                <a:latin typeface="+mn-lt"/>
                <a:ea typeface="ＭＳ Ｐゴシック" charset="-128"/>
              </a:defRPr>
            </a:lvl4pPr>
            <a:lvl5pPr marL="2057400" indent="-228600" algn="l" rtl="0" fontAlgn="base">
              <a:spcBef>
                <a:spcPct val="20000"/>
              </a:spcBef>
              <a:spcAft>
                <a:spcPct val="0"/>
              </a:spcAft>
              <a:buClr>
                <a:schemeClr val="accent2"/>
              </a:buClr>
              <a:buSzPct val="55000"/>
              <a:buFont typeface="Wingdings" pitchFamily="2" charset="2"/>
              <a:buChar char="l"/>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55000"/>
              <a:buFont typeface="Wingdings" charset="2"/>
              <a:buChar char="l"/>
              <a:defRPr sz="2000">
                <a:solidFill>
                  <a:schemeClr val="tx1"/>
                </a:solidFill>
                <a:latin typeface="+mn-lt"/>
                <a:ea typeface="ＭＳ Ｐゴシック" charset="-128"/>
              </a:defRPr>
            </a:lvl9pPr>
          </a:lstStyle>
          <a:p>
            <a:pPr marL="0" indent="0" algn="just" eaLnBrk="0" hangingPunct="0">
              <a:buClrTx/>
              <a:buNone/>
              <a:defRPr/>
            </a:pPr>
            <a:r>
              <a:rPr lang="en-US" sz="7200" dirty="0">
                <a:solidFill>
                  <a:srgbClr val="558ED5"/>
                </a:solidFill>
                <a:latin typeface="Arial"/>
              </a:rPr>
              <a:t>5</a:t>
            </a:r>
            <a:endParaRPr lang="en-US" sz="7200" dirty="0">
              <a:solidFill>
                <a:prstClr val="white">
                  <a:lumMod val="20000"/>
                  <a:lumOff val="80000"/>
                </a:prstClr>
              </a:solidFill>
              <a:latin typeface="Arial"/>
            </a:endParaRPr>
          </a:p>
        </p:txBody>
      </p:sp>
      <p:sp>
        <p:nvSpPr>
          <p:cNvPr id="24597" name="TextBox 38">
            <a:extLst>
              <a:ext uri="{FF2B5EF4-FFF2-40B4-BE49-F238E27FC236}">
                <a16:creationId xmlns:a16="http://schemas.microsoft.com/office/drawing/2014/main" id="{C5C9FB2C-6A2A-4310-A653-E8753E955D5E}"/>
              </a:ext>
            </a:extLst>
          </p:cNvPr>
          <p:cNvSpPr txBox="1">
            <a:spLocks noChangeArrowheads="1"/>
          </p:cNvSpPr>
          <p:nvPr/>
        </p:nvSpPr>
        <p:spPr bwMode="auto">
          <a:xfrm>
            <a:off x="9404765" y="3119660"/>
            <a:ext cx="27286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r>
              <a:rPr lang="en-US" altLang="en-US" sz="2200" dirty="0">
                <a:solidFill>
                  <a:prstClr val="black"/>
                </a:solidFill>
                <a:latin typeface="Arial" panose="020B0604020202020204" pitchFamily="34" charset="0"/>
                <a:cs typeface="Arial" panose="020B0604020202020204" pitchFamily="34" charset="0"/>
              </a:rPr>
              <a:t>- SNAP</a:t>
            </a:r>
          </a:p>
          <a:p>
            <a:pPr eaLnBrk="0" fontAlgn="base" hangingPunct="0">
              <a:spcBef>
                <a:spcPct val="0"/>
              </a:spcBef>
              <a:spcAft>
                <a:spcPct val="0"/>
              </a:spcAft>
              <a:buNone/>
            </a:pPr>
            <a:r>
              <a:rPr lang="en-US" altLang="en-US" sz="2200" dirty="0">
                <a:solidFill>
                  <a:prstClr val="black"/>
                </a:solidFill>
                <a:latin typeface="Arial" panose="020B0604020202020204" pitchFamily="34" charset="0"/>
                <a:cs typeface="Arial" panose="020B0604020202020204" pitchFamily="34" charset="0"/>
              </a:rPr>
              <a:t>- Medicare/Medicaid</a:t>
            </a:r>
          </a:p>
        </p:txBody>
      </p:sp>
      <p:cxnSp>
        <p:nvCxnSpPr>
          <p:cNvPr id="30" name="Straight Connector 29">
            <a:extLst>
              <a:ext uri="{FF2B5EF4-FFF2-40B4-BE49-F238E27FC236}">
                <a16:creationId xmlns:a16="http://schemas.microsoft.com/office/drawing/2014/main" id="{3F108D0B-1162-4B25-A784-735642CA820F}"/>
              </a:ext>
            </a:extLst>
          </p:cNvPr>
          <p:cNvCxnSpPr>
            <a:cxnSpLocks/>
          </p:cNvCxnSpPr>
          <p:nvPr/>
        </p:nvCxnSpPr>
        <p:spPr>
          <a:xfrm>
            <a:off x="0" y="77290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A64861C-1501-4DA4-A8DE-372682A68D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25670" y="5553812"/>
            <a:ext cx="1831573" cy="933398"/>
          </a:xfrm>
          <a:prstGeom prst="rect">
            <a:avLst/>
          </a:prstGeom>
        </p:spPr>
      </p:pic>
      <p:sp>
        <p:nvSpPr>
          <p:cNvPr id="10" name="TextBox 9">
            <a:extLst>
              <a:ext uri="{FF2B5EF4-FFF2-40B4-BE49-F238E27FC236}">
                <a16:creationId xmlns:a16="http://schemas.microsoft.com/office/drawing/2014/main" id="{C836D3D9-1E73-4E0D-A2EE-031149D4446B}"/>
              </a:ext>
            </a:extLst>
          </p:cNvPr>
          <p:cNvSpPr txBox="1"/>
          <p:nvPr/>
        </p:nvSpPr>
        <p:spPr>
          <a:xfrm>
            <a:off x="8063276" y="4933715"/>
            <a:ext cx="3512474" cy="1569660"/>
          </a:xfrm>
          <a:prstGeom prst="rect">
            <a:avLst/>
          </a:prstGeom>
          <a:noFill/>
        </p:spPr>
        <p:txBody>
          <a:bodyPr wrap="square" rtlCol="0">
            <a:spAutoFit/>
          </a:bodyPr>
          <a:lstStyle/>
          <a:p>
            <a:r>
              <a:rPr lang="en-US" sz="3200" b="1" dirty="0">
                <a:latin typeface="Abadi" panose="020B0604020104020204" pitchFamily="34" charset="0"/>
              </a:rPr>
              <a:t>Food</a:t>
            </a:r>
            <a:r>
              <a:rPr lang="en-US" sz="2800" dirty="0">
                <a:latin typeface="Abadi" panose="020B0604020104020204" pitchFamily="34" charset="0"/>
              </a:rPr>
              <a:t> </a:t>
            </a:r>
            <a:r>
              <a:rPr lang="en-US" sz="3200" b="1" dirty="0">
                <a:latin typeface="Abadi" panose="020B0604020104020204" pitchFamily="34" charset="0"/>
              </a:rPr>
              <a:t>P</a:t>
            </a:r>
            <a:r>
              <a:rPr lang="en-US" sz="2800" dirty="0">
                <a:latin typeface="Abadi" panose="020B0604020104020204" pitchFamily="34" charset="0"/>
              </a:rPr>
              <a:t>olicy </a:t>
            </a:r>
            <a:r>
              <a:rPr lang="en-US" sz="3200" b="1" dirty="0">
                <a:latin typeface="Abadi" panose="020B0604020104020204" pitchFamily="34" charset="0"/>
              </a:rPr>
              <a:t>R</a:t>
            </a:r>
            <a:r>
              <a:rPr lang="en-US" sz="2800" dirty="0">
                <a:latin typeface="Abadi" panose="020B0604020104020204" pitchFamily="34" charset="0"/>
              </a:rPr>
              <a:t>eview and </a:t>
            </a:r>
            <a:r>
              <a:rPr lang="en-US" sz="3200" b="1" dirty="0">
                <a:latin typeface="Abadi" panose="020B0604020104020204" pitchFamily="34" charset="0"/>
              </a:rPr>
              <a:t>I</a:t>
            </a:r>
            <a:r>
              <a:rPr lang="en-US" sz="2800" dirty="0">
                <a:latin typeface="Abadi" panose="020B0604020104020204" pitchFamily="34" charset="0"/>
              </a:rPr>
              <a:t>ntervention </a:t>
            </a:r>
            <a:r>
              <a:rPr lang="en-US" sz="3200" b="1" dirty="0">
                <a:latin typeface="Abadi" panose="020B0604020104020204" pitchFamily="34" charset="0"/>
              </a:rPr>
              <a:t>C</a:t>
            </a:r>
            <a:r>
              <a:rPr lang="en-US" sz="2800" dirty="0">
                <a:latin typeface="Abadi" panose="020B0604020104020204" pitchFamily="34" charset="0"/>
              </a:rPr>
              <a:t>ost-</a:t>
            </a:r>
            <a:r>
              <a:rPr lang="en-US" sz="3200" b="1" dirty="0">
                <a:latin typeface="Abadi" panose="020B0604020104020204" pitchFamily="34" charset="0"/>
              </a:rPr>
              <a:t>E</a:t>
            </a:r>
            <a:r>
              <a:rPr lang="en-US" sz="2800" dirty="0">
                <a:latin typeface="Abadi" panose="020B0604020104020204" pitchFamily="34" charset="0"/>
              </a:rPr>
              <a:t>ffectiveness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B04A-A8C9-46B1-9AB4-207E45D1671D}"/>
              </a:ext>
            </a:extLst>
          </p:cNvPr>
          <p:cNvSpPr>
            <a:spLocks noGrp="1"/>
          </p:cNvSpPr>
          <p:nvPr>
            <p:ph type="title"/>
          </p:nvPr>
        </p:nvSpPr>
        <p:spPr>
          <a:xfrm>
            <a:off x="0" y="58181"/>
            <a:ext cx="12118312" cy="1143000"/>
          </a:xfrm>
        </p:spPr>
        <p:txBody>
          <a:bodyPr>
            <a:normAutofit/>
          </a:bodyPr>
          <a:lstStyle/>
          <a:p>
            <a:r>
              <a:rPr lang="en-US" sz="3200" b="1" dirty="0">
                <a:latin typeface="Arial" panose="020B0604020202020204" pitchFamily="34" charset="0"/>
                <a:cs typeface="Arial" panose="020B0604020202020204" pitchFamily="34" charset="0"/>
              </a:rPr>
              <a:t>Cost-Effectiveness of Nutrition Policies on Processed Meat: Implications for Cancer Burden in the US </a:t>
            </a:r>
          </a:p>
        </p:txBody>
      </p:sp>
      <p:sp>
        <p:nvSpPr>
          <p:cNvPr id="3" name="Content Placeholder 2">
            <a:extLst>
              <a:ext uri="{FF2B5EF4-FFF2-40B4-BE49-F238E27FC236}">
                <a16:creationId xmlns:a16="http://schemas.microsoft.com/office/drawing/2014/main" id="{B5657F91-9054-46D9-8387-DAC675E9FF0E}"/>
              </a:ext>
            </a:extLst>
          </p:cNvPr>
          <p:cNvSpPr>
            <a:spLocks noGrp="1"/>
          </p:cNvSpPr>
          <p:nvPr>
            <p:ph idx="1"/>
          </p:nvPr>
        </p:nvSpPr>
        <p:spPr>
          <a:xfrm>
            <a:off x="458874" y="1271774"/>
            <a:ext cx="10972800" cy="1420425"/>
          </a:xfrm>
        </p:spPr>
        <p:txBody>
          <a:bodyPr>
            <a:noAutofit/>
          </a:bodyPr>
          <a:lstStyle/>
          <a:p>
            <a:pPr>
              <a:spcBef>
                <a:spcPts val="0"/>
              </a:spcBef>
            </a:pPr>
            <a:r>
              <a:rPr lang="en-US" sz="2400" b="1" dirty="0"/>
              <a:t>Two policy scenarios: </a:t>
            </a:r>
          </a:p>
          <a:p>
            <a:pPr lvl="1">
              <a:spcBef>
                <a:spcPts val="0"/>
              </a:spcBef>
              <a:buFont typeface="Courier New" panose="02070309020205020404" pitchFamily="49" charset="0"/>
              <a:buChar char="o"/>
            </a:pPr>
            <a:r>
              <a:rPr lang="en-US" sz="2200" b="1" dirty="0"/>
              <a:t>A 10% federal excise tax</a:t>
            </a:r>
          </a:p>
          <a:p>
            <a:pPr lvl="1">
              <a:spcBef>
                <a:spcPts val="0"/>
              </a:spcBef>
              <a:buFont typeface="Courier New" panose="02070309020205020404" pitchFamily="49" charset="0"/>
              <a:buChar char="o"/>
            </a:pPr>
            <a:r>
              <a:rPr lang="en-US" sz="2200" b="1" dirty="0"/>
              <a:t>A warning label informing the public that frequent consumption of processed meat may increase the risk of cancer</a:t>
            </a:r>
          </a:p>
        </p:txBody>
      </p:sp>
      <p:cxnSp>
        <p:nvCxnSpPr>
          <p:cNvPr id="5" name="Straight Connector 4">
            <a:extLst>
              <a:ext uri="{FF2B5EF4-FFF2-40B4-BE49-F238E27FC236}">
                <a16:creationId xmlns:a16="http://schemas.microsoft.com/office/drawing/2014/main" id="{6CED75D0-1380-4089-B252-80AD29AA71F2}"/>
              </a:ext>
            </a:extLst>
          </p:cNvPr>
          <p:cNvCxnSpPr>
            <a:cxnSpLocks/>
          </p:cNvCxnSpPr>
          <p:nvPr/>
        </p:nvCxnSpPr>
        <p:spPr>
          <a:xfrm>
            <a:off x="0" y="12011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21DD63F9-412B-4F87-9BE4-F7E849EC61AB}"/>
              </a:ext>
            </a:extLst>
          </p:cNvPr>
          <p:cNvGraphicFramePr>
            <a:graphicFrameLocks noGrp="1"/>
          </p:cNvGraphicFramePr>
          <p:nvPr/>
        </p:nvGraphicFramePr>
        <p:xfrm>
          <a:off x="760324" y="2692212"/>
          <a:ext cx="10671350" cy="4065726"/>
        </p:xfrm>
        <a:graphic>
          <a:graphicData uri="http://schemas.openxmlformats.org/drawingml/2006/table">
            <a:tbl>
              <a:tblPr firstRow="1" bandRow="1">
                <a:tableStyleId>{7DF18680-E054-41AD-8BC1-D1AEF772440D}</a:tableStyleId>
              </a:tblPr>
              <a:tblGrid>
                <a:gridCol w="3882014">
                  <a:extLst>
                    <a:ext uri="{9D8B030D-6E8A-4147-A177-3AD203B41FA5}">
                      <a16:colId xmlns:a16="http://schemas.microsoft.com/office/drawing/2014/main" val="4015063256"/>
                    </a:ext>
                  </a:extLst>
                </a:gridCol>
                <a:gridCol w="6789336">
                  <a:extLst>
                    <a:ext uri="{9D8B030D-6E8A-4147-A177-3AD203B41FA5}">
                      <a16:colId xmlns:a16="http://schemas.microsoft.com/office/drawing/2014/main" val="3872441975"/>
                    </a:ext>
                  </a:extLst>
                </a:gridCol>
              </a:tblGrid>
              <a:tr h="347421">
                <a:tc>
                  <a:txBody>
                    <a:bodyPr/>
                    <a:lstStyle/>
                    <a:p>
                      <a:pPr algn="ctr"/>
                      <a:r>
                        <a:rPr lang="en-US" sz="1600" dirty="0">
                          <a:latin typeface="Arial" panose="020B0604020202020204" pitchFamily="34" charset="0"/>
                          <a:cs typeface="Arial" panose="020B0604020202020204" pitchFamily="34" charset="0"/>
                        </a:rPr>
                        <a:t>Model Input</a:t>
                      </a:r>
                    </a:p>
                  </a:txBody>
                  <a:tcPr/>
                </a:tc>
                <a:tc>
                  <a:txBody>
                    <a:bodyPr/>
                    <a:lstStyle/>
                    <a:p>
                      <a:pPr algn="ctr"/>
                      <a:r>
                        <a:rPr lang="en-US" sz="1600" dirty="0">
                          <a:latin typeface="Arial" panose="020B0604020202020204" pitchFamily="34" charset="0"/>
                          <a:cs typeface="Arial" panose="020B0604020202020204" pitchFamily="34" charset="0"/>
                        </a:rPr>
                        <a:t>Data Source</a:t>
                      </a:r>
                    </a:p>
                  </a:txBody>
                  <a:tcPr/>
                </a:tc>
                <a:extLst>
                  <a:ext uri="{0D108BD9-81ED-4DB2-BD59-A6C34878D82A}">
                    <a16:rowId xmlns:a16="http://schemas.microsoft.com/office/drawing/2014/main" val="362542535"/>
                  </a:ext>
                </a:extLst>
              </a:tr>
              <a:tr h="347421">
                <a:tc>
                  <a:txBody>
                    <a:bodyPr/>
                    <a:lstStyle/>
                    <a:p>
                      <a:r>
                        <a:rPr lang="en-US" sz="1600" dirty="0">
                          <a:latin typeface="Arial" panose="020B0604020202020204" pitchFamily="34" charset="0"/>
                          <a:cs typeface="Arial" panose="020B0604020202020204" pitchFamily="34" charset="0"/>
                        </a:rPr>
                        <a:t>1. Simulated population</a:t>
                      </a:r>
                    </a:p>
                  </a:txBody>
                  <a:tcPr/>
                </a:tc>
                <a:tc>
                  <a:txBody>
                    <a:bodyPr/>
                    <a:lstStyle/>
                    <a:p>
                      <a:r>
                        <a:rPr lang="en-US" sz="1600" dirty="0">
                          <a:latin typeface="Arial" panose="020B0604020202020204" pitchFamily="34" charset="0"/>
                          <a:cs typeface="Arial" panose="020B0604020202020204" pitchFamily="34" charset="0"/>
                        </a:rPr>
                        <a:t>NHANES 2013-2016</a:t>
                      </a:r>
                    </a:p>
                  </a:txBody>
                  <a:tcPr/>
                </a:tc>
                <a:extLst>
                  <a:ext uri="{0D108BD9-81ED-4DB2-BD59-A6C34878D82A}">
                    <a16:rowId xmlns:a16="http://schemas.microsoft.com/office/drawing/2014/main" val="2828087039"/>
                  </a:ext>
                </a:extLst>
              </a:tr>
              <a:tr h="347421">
                <a:tc>
                  <a:txBody>
                    <a:bodyPr/>
                    <a:lstStyle/>
                    <a:p>
                      <a:r>
                        <a:rPr lang="en-US" sz="1600" dirty="0">
                          <a:latin typeface="Arial" panose="020B0604020202020204" pitchFamily="34" charset="0"/>
                          <a:cs typeface="Arial" panose="020B0604020202020204" pitchFamily="34" charset="0"/>
                        </a:rPr>
                        <a:t>2. Processed meat intake distribution</a:t>
                      </a:r>
                    </a:p>
                  </a:txBody>
                  <a:tcPr/>
                </a:tc>
                <a:tc>
                  <a:txBody>
                    <a:bodyPr/>
                    <a:lstStyle/>
                    <a:p>
                      <a:r>
                        <a:rPr lang="en-US" sz="1600" dirty="0">
                          <a:latin typeface="Arial" panose="020B0604020202020204" pitchFamily="34" charset="0"/>
                          <a:cs typeface="Arial" panose="020B0604020202020204" pitchFamily="34" charset="0"/>
                        </a:rPr>
                        <a:t>NHANES 2013-2016</a:t>
                      </a:r>
                    </a:p>
                  </a:txBody>
                  <a:tcPr/>
                </a:tc>
                <a:extLst>
                  <a:ext uri="{0D108BD9-81ED-4DB2-BD59-A6C34878D82A}">
                    <a16:rowId xmlns:a16="http://schemas.microsoft.com/office/drawing/2014/main" val="2027480885"/>
                  </a:ext>
                </a:extLst>
              </a:tr>
              <a:tr h="347421">
                <a:tc>
                  <a:txBody>
                    <a:bodyPr/>
                    <a:lstStyle/>
                    <a:p>
                      <a:r>
                        <a:rPr lang="en-US" sz="1600" dirty="0">
                          <a:latin typeface="Arial" panose="020B0604020202020204" pitchFamily="34" charset="0"/>
                          <a:cs typeface="Arial" panose="020B0604020202020204" pitchFamily="34" charset="0"/>
                        </a:rPr>
                        <a:t>3. Policy effect size estimates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Meta-analyses; and published literatures</a:t>
                      </a:r>
                    </a:p>
                  </a:txBody>
                  <a:tcPr/>
                </a:tc>
                <a:extLst>
                  <a:ext uri="{0D108BD9-81ED-4DB2-BD59-A6C34878D82A}">
                    <a16:rowId xmlns:a16="http://schemas.microsoft.com/office/drawing/2014/main" val="212585769"/>
                  </a:ext>
                </a:extLst>
              </a:tr>
              <a:tr h="538717">
                <a:tc>
                  <a:txBody>
                    <a:bodyPr/>
                    <a:lstStyle/>
                    <a:p>
                      <a:r>
                        <a:rPr lang="en-US" sz="1600" dirty="0">
                          <a:latin typeface="Arial" panose="020B0604020202020204" pitchFamily="34" charset="0"/>
                          <a:cs typeface="Arial" panose="020B0604020202020204" pitchFamily="34" charset="0"/>
                        </a:rPr>
                        <a:t>4. Relative risk estimates of processed meat intake on cancer risk</a:t>
                      </a:r>
                    </a:p>
                  </a:txBody>
                  <a:tcPr/>
                </a:tc>
                <a:tc>
                  <a:txBody>
                    <a:bodyPr/>
                    <a:lstStyle/>
                    <a:p>
                      <a:r>
                        <a:rPr lang="en-US" sz="1600" dirty="0">
                          <a:latin typeface="Arial" panose="020B0604020202020204" pitchFamily="34" charset="0"/>
                          <a:cs typeface="Arial" panose="020B0604020202020204" pitchFamily="34" charset="0"/>
                        </a:rPr>
                        <a:t>Continuous Update Project (CUP) conducted by the World Cancer Research Fund (WCRF)/American Institute for Cancer Research (AICR)</a:t>
                      </a:r>
                    </a:p>
                  </a:txBody>
                  <a:tcPr/>
                </a:tc>
                <a:extLst>
                  <a:ext uri="{0D108BD9-81ED-4DB2-BD59-A6C34878D82A}">
                    <a16:rowId xmlns:a16="http://schemas.microsoft.com/office/drawing/2014/main" val="1745536617"/>
                  </a:ext>
                </a:extLst>
              </a:tr>
              <a:tr h="765545">
                <a:tc>
                  <a:txBody>
                    <a:bodyPr/>
                    <a:lstStyle/>
                    <a:p>
                      <a:r>
                        <a:rPr lang="en-US" sz="1600" dirty="0">
                          <a:latin typeface="Arial" panose="020B0604020202020204" pitchFamily="34" charset="0"/>
                          <a:cs typeface="Arial" panose="020B0604020202020204" pitchFamily="34" charset="0"/>
                        </a:rPr>
                        <a:t>5. Cancer statistics (incidence and survival)</a:t>
                      </a:r>
                    </a:p>
                  </a:txBody>
                  <a:tcPr/>
                </a:tc>
                <a:tc>
                  <a:txBody>
                    <a:bodyPr/>
                    <a:lstStyle/>
                    <a:p>
                      <a:r>
                        <a:rPr lang="en-US" sz="1600" dirty="0">
                          <a:latin typeface="Arial" panose="020B0604020202020204" pitchFamily="34" charset="0"/>
                          <a:cs typeface="Arial" panose="020B0604020202020204" pitchFamily="34" charset="0"/>
                        </a:rPr>
                        <a:t>NCI’s Surveillance, Epidemiology, and End Results Program (SEER) Database</a:t>
                      </a:r>
                      <a:endParaRPr lang="en-US" sz="1600" baseline="300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CDC’s National Program of Cancer Registries (NPCR) Database</a:t>
                      </a:r>
                      <a:endParaRPr lang="en-US" sz="16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9702424"/>
                  </a:ext>
                </a:extLst>
              </a:tr>
              <a:tr h="538717">
                <a:tc>
                  <a:txBody>
                    <a:bodyPr/>
                    <a:lstStyle/>
                    <a:p>
                      <a:r>
                        <a:rPr lang="en-US" sz="1600" dirty="0">
                          <a:latin typeface="Arial" panose="020B0604020202020204" pitchFamily="34" charset="0"/>
                          <a:cs typeface="Arial" panose="020B0604020202020204" pitchFamily="34" charset="0"/>
                        </a:rPr>
                        <a:t>6. Cancer costs (direct medial cost of cancer care, productivity loss, time cost)</a:t>
                      </a:r>
                    </a:p>
                  </a:txBody>
                  <a:tcPr/>
                </a:tc>
                <a:tc>
                  <a:txBody>
                    <a:bodyPr/>
                    <a:lstStyle/>
                    <a:p>
                      <a:r>
                        <a:rPr lang="en-US" sz="1600" dirty="0">
                          <a:latin typeface="Arial" panose="020B0604020202020204" pitchFamily="34" charset="0"/>
                          <a:cs typeface="Arial" panose="020B0604020202020204" pitchFamily="34" charset="0"/>
                        </a:rPr>
                        <a:t>NCI’s Cancer Prevalence and Cost of Care Projections; Published literature</a:t>
                      </a:r>
                    </a:p>
                  </a:txBody>
                  <a:tcPr/>
                </a:tc>
                <a:extLst>
                  <a:ext uri="{0D108BD9-81ED-4DB2-BD59-A6C34878D82A}">
                    <a16:rowId xmlns:a16="http://schemas.microsoft.com/office/drawing/2014/main" val="2732939752"/>
                  </a:ext>
                </a:extLst>
              </a:tr>
              <a:tr h="347421">
                <a:tc>
                  <a:txBody>
                    <a:bodyPr/>
                    <a:lstStyle/>
                    <a:p>
                      <a:r>
                        <a:rPr lang="en-US" sz="1600" dirty="0">
                          <a:latin typeface="Arial" panose="020B0604020202020204" pitchFamily="34" charset="0"/>
                          <a:cs typeface="Arial" panose="020B0604020202020204" pitchFamily="34" charset="0"/>
                        </a:rPr>
                        <a:t>7. Policy costs</a:t>
                      </a:r>
                    </a:p>
                  </a:txBody>
                  <a:tcPr/>
                </a:tc>
                <a:tc>
                  <a:txBody>
                    <a:bodyPr/>
                    <a:lstStyle/>
                    <a:p>
                      <a:r>
                        <a:rPr lang="en-US" sz="1600" dirty="0">
                          <a:latin typeface="Arial" panose="020B0604020202020204" pitchFamily="34" charset="0"/>
                          <a:cs typeface="Arial" panose="020B0604020202020204" pitchFamily="34" charset="0"/>
                        </a:rPr>
                        <a:t>FDA’s budget report; Nutrition Review Project; and FDA’s RIA</a:t>
                      </a:r>
                    </a:p>
                  </a:txBody>
                  <a:tcPr/>
                </a:tc>
                <a:extLst>
                  <a:ext uri="{0D108BD9-81ED-4DB2-BD59-A6C34878D82A}">
                    <a16:rowId xmlns:a16="http://schemas.microsoft.com/office/drawing/2014/main" val="2347332676"/>
                  </a:ext>
                </a:extLst>
              </a:tr>
              <a:tr h="347421">
                <a:tc>
                  <a:txBody>
                    <a:bodyPr/>
                    <a:lstStyle/>
                    <a:p>
                      <a:r>
                        <a:rPr lang="en-US" sz="1600" dirty="0">
                          <a:latin typeface="Arial" panose="020B0604020202020204" pitchFamily="34" charset="0"/>
                          <a:cs typeface="Arial" panose="020B0604020202020204" pitchFamily="34" charset="0"/>
                        </a:rPr>
                        <a:t>8. Health related quality of life (HRQOL)</a:t>
                      </a:r>
                    </a:p>
                  </a:txBody>
                  <a:tcPr/>
                </a:tc>
                <a:tc>
                  <a:txBody>
                    <a:bodyPr/>
                    <a:lstStyle/>
                    <a:p>
                      <a:r>
                        <a:rPr lang="en-US" sz="1600" dirty="0">
                          <a:latin typeface="Arial" panose="020B0604020202020204" pitchFamily="34" charset="0"/>
                          <a:cs typeface="Arial" panose="020B0604020202020204" pitchFamily="34" charset="0"/>
                        </a:rPr>
                        <a:t>Published literature</a:t>
                      </a:r>
                    </a:p>
                  </a:txBody>
                  <a:tcPr/>
                </a:tc>
                <a:extLst>
                  <a:ext uri="{0D108BD9-81ED-4DB2-BD59-A6C34878D82A}">
                    <a16:rowId xmlns:a16="http://schemas.microsoft.com/office/drawing/2014/main" val="349247038"/>
                  </a:ext>
                </a:extLst>
              </a:tr>
            </a:tbl>
          </a:graphicData>
        </a:graphic>
      </p:graphicFrame>
      <p:sp>
        <p:nvSpPr>
          <p:cNvPr id="7" name="TextBox 6">
            <a:extLst>
              <a:ext uri="{FF2B5EF4-FFF2-40B4-BE49-F238E27FC236}">
                <a16:creationId xmlns:a16="http://schemas.microsoft.com/office/drawing/2014/main" id="{766AF4D4-B567-4484-AFFA-5E4EB6D4FCB7}"/>
              </a:ext>
            </a:extLst>
          </p:cNvPr>
          <p:cNvSpPr txBox="1"/>
          <p:nvPr/>
        </p:nvSpPr>
        <p:spPr>
          <a:xfrm>
            <a:off x="10247442" y="6581001"/>
            <a:ext cx="16541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Kim</a:t>
            </a:r>
            <a:r>
              <a:rPr lang="en-US" sz="1200" dirty="0">
                <a:solidFill>
                  <a:prstClr val="black"/>
                </a:solidFill>
                <a:latin typeface="Arial" panose="020B0604020202020204" pitchFamily="34" charset="0"/>
                <a:cs typeface="Arial" panose="020B0604020202020204" pitchFamily="34" charset="0"/>
              </a:rPr>
              <a:t> et al, AJPM 2019</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553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9E56-5983-4341-A9C7-860E68C88703}"/>
              </a:ext>
            </a:extLst>
          </p:cNvPr>
          <p:cNvSpPr>
            <a:spLocks noGrp="1"/>
          </p:cNvSpPr>
          <p:nvPr>
            <p:ph type="title"/>
          </p:nvPr>
        </p:nvSpPr>
        <p:spPr>
          <a:xfrm>
            <a:off x="441960" y="122238"/>
            <a:ext cx="10972800" cy="1143000"/>
          </a:xfrm>
        </p:spPr>
        <p:txBody>
          <a:bodyPr>
            <a:normAutofit/>
          </a:bodyPr>
          <a:lstStyle/>
          <a:p>
            <a:r>
              <a:rPr lang="en-US" sz="3200" b="1" dirty="0">
                <a:latin typeface="Arial" panose="020B0604020202020204" pitchFamily="34" charset="0"/>
                <a:cs typeface="Arial" panose="020B0604020202020204" pitchFamily="34" charset="0"/>
              </a:rPr>
              <a:t>The </a:t>
            </a:r>
            <a:r>
              <a:rPr lang="en-US" sz="3200" b="1" dirty="0" err="1">
                <a:latin typeface="Arial" panose="020B0604020202020204" pitchFamily="34" charset="0"/>
                <a:cs typeface="Arial" panose="020B0604020202020204" pitchFamily="34" charset="0"/>
              </a:rPr>
              <a:t>DIet</a:t>
            </a:r>
            <a:r>
              <a:rPr lang="en-US" sz="3200" b="1" dirty="0">
                <a:latin typeface="Arial" panose="020B0604020202020204" pitchFamily="34" charset="0"/>
                <a:cs typeface="Arial" panose="020B0604020202020204" pitchFamily="34" charset="0"/>
              </a:rPr>
              <a:t> and Cancer Outcome Model (DiCOM)</a:t>
            </a:r>
          </a:p>
        </p:txBody>
      </p:sp>
      <p:pic>
        <p:nvPicPr>
          <p:cNvPr id="4" name="Picture 3">
            <a:extLst>
              <a:ext uri="{FF2B5EF4-FFF2-40B4-BE49-F238E27FC236}">
                <a16:creationId xmlns:a16="http://schemas.microsoft.com/office/drawing/2014/main" id="{0B41924C-90E8-4BAF-B05D-853DC6E3D1BC}"/>
              </a:ext>
            </a:extLst>
          </p:cNvPr>
          <p:cNvPicPr>
            <a:picLocks noChangeAspect="1"/>
          </p:cNvPicPr>
          <p:nvPr/>
        </p:nvPicPr>
        <p:blipFill>
          <a:blip r:embed="rId3"/>
          <a:stretch>
            <a:fillRect/>
          </a:stretch>
        </p:blipFill>
        <p:spPr>
          <a:xfrm>
            <a:off x="2375453" y="2047146"/>
            <a:ext cx="7917264" cy="4688616"/>
          </a:xfrm>
          <a:prstGeom prst="rect">
            <a:avLst/>
          </a:prstGeom>
        </p:spPr>
      </p:pic>
      <p:cxnSp>
        <p:nvCxnSpPr>
          <p:cNvPr id="5" name="Straight Connector 4">
            <a:extLst>
              <a:ext uri="{FF2B5EF4-FFF2-40B4-BE49-F238E27FC236}">
                <a16:creationId xmlns:a16="http://schemas.microsoft.com/office/drawing/2014/main" id="{503723DB-6E75-47EA-9814-F7A801410715}"/>
              </a:ext>
            </a:extLst>
          </p:cNvPr>
          <p:cNvCxnSpPr>
            <a:cxnSpLocks/>
          </p:cNvCxnSpPr>
          <p:nvPr/>
        </p:nvCxnSpPr>
        <p:spPr>
          <a:xfrm>
            <a:off x="106680" y="1143318"/>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177E945-D150-4FA2-8C43-DCB2D5DB53FD}"/>
              </a:ext>
            </a:extLst>
          </p:cNvPr>
          <p:cNvSpPr txBox="1">
            <a:spLocks/>
          </p:cNvSpPr>
          <p:nvPr/>
        </p:nvSpPr>
        <p:spPr>
          <a:xfrm>
            <a:off x="274320" y="1265238"/>
            <a:ext cx="11750040" cy="899161"/>
          </a:xfrm>
          <a:prstGeom prst="rect">
            <a:avLst/>
          </a:prstGeom>
          <a:ln>
            <a:noFill/>
          </a:ln>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Arial" panose="020B0604020202020204" pitchFamily="34" charset="0"/>
                <a:ea typeface="+mn-ea"/>
                <a:cs typeface="Arial" panose="020B0604020202020204" pitchFamily="34" charset="0"/>
              </a:defRPr>
            </a:lvl1pPr>
            <a:lvl2pPr marL="566738" indent="-284163" algn="l" defTabSz="914400" rtl="0" eaLnBrk="1" latinLnBrk="0" hangingPunct="1">
              <a:lnSpc>
                <a:spcPct val="85000"/>
              </a:lnSpc>
              <a:spcBef>
                <a:spcPts val="600"/>
              </a:spcBef>
              <a:buFont typeface="Arial"/>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60425" indent="-295275" algn="l" defTabSz="914400" rtl="0" eaLnBrk="1" latinLnBrk="0" hangingPunct="1">
              <a:lnSpc>
                <a:spcPct val="85000"/>
              </a:lnSpc>
              <a:spcBef>
                <a:spcPts val="600"/>
              </a:spcBef>
              <a:buFont typeface="Courier New"/>
              <a:buChar char="o"/>
              <a:defRPr sz="2000" i="1"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041400" indent="-241300" algn="l" defTabSz="914400" rtl="0" eaLnBrk="1" latinLnBrk="0" hangingPunct="1">
              <a:lnSpc>
                <a:spcPct val="85000"/>
              </a:lnSpc>
              <a:spcBef>
                <a:spcPts val="600"/>
              </a:spcBef>
              <a:buFont typeface="Wingdings" charset="2"/>
              <a:buChar char="§"/>
              <a:tabLst>
                <a:tab pos="1035050" algn="l"/>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254125" indent="-219075" algn="l" defTabSz="914400" rtl="0" eaLnBrk="1" latinLnBrk="0" hangingPunct="1">
              <a:lnSpc>
                <a:spcPct val="85000"/>
              </a:lnSpc>
              <a:spcBef>
                <a:spcPts val="600"/>
              </a:spcBef>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1300"/>
              </a:spcBef>
              <a:spcAft>
                <a:spcPts val="0"/>
              </a:spcAft>
              <a:buClrTx/>
              <a:buSzTx/>
              <a:buFont typeface="Arial" pitchFamily="34" charset="0"/>
              <a:buNone/>
              <a:tabLst/>
              <a:defRPr/>
            </a:pPr>
            <a:r>
              <a:rPr lang="en-US" sz="2200" dirty="0">
                <a:solidFill>
                  <a:prstClr val="black"/>
                </a:solidFill>
              </a:rPr>
              <a:t>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probabilistic cohort-state transition model that projects the population effect of nutrition polices on cancer outcomes. </a:t>
            </a:r>
          </a:p>
          <a:p>
            <a:pPr marL="91440" marR="0" lvl="0" indent="-91440" algn="l" defTabSz="914400" rtl="0" eaLnBrk="1" fontAlgn="auto" latinLnBrk="0" hangingPunct="1">
              <a:lnSpc>
                <a:spcPct val="100000"/>
              </a:lnSpc>
              <a:spcBef>
                <a:spcPts val="1300"/>
              </a:spcBef>
              <a:spcAft>
                <a:spcPts val="0"/>
              </a:spcAft>
              <a:buClrTx/>
              <a:buSzTx/>
              <a:buFont typeface="Arial" pitchFamily="34" charset="0"/>
              <a:buChar char=" "/>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 marR="0" lvl="0" indent="-91440" algn="l" defTabSz="914400" rtl="0" eaLnBrk="1" fontAlgn="auto" latinLnBrk="0" hangingPunct="1">
              <a:lnSpc>
                <a:spcPct val="100000"/>
              </a:lnSpc>
              <a:spcBef>
                <a:spcPts val="1300"/>
              </a:spcBef>
              <a:spcAft>
                <a:spcPts val="0"/>
              </a:spcAft>
              <a:buClrTx/>
              <a:buSzTx/>
              <a:buFont typeface="Arial" pitchFamily="34" charset="0"/>
              <a:buChar char=" "/>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9A2FDDB-B281-4B07-857C-92FE0E173A27}"/>
              </a:ext>
            </a:extLst>
          </p:cNvPr>
          <p:cNvSpPr txBox="1"/>
          <p:nvPr/>
        </p:nvSpPr>
        <p:spPr>
          <a:xfrm>
            <a:off x="10181181" y="6458763"/>
            <a:ext cx="16541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Kim</a:t>
            </a:r>
            <a:r>
              <a:rPr lang="en-US" sz="1200" dirty="0">
                <a:solidFill>
                  <a:prstClr val="black"/>
                </a:solidFill>
                <a:latin typeface="Arial" panose="020B0604020202020204" pitchFamily="34" charset="0"/>
                <a:cs typeface="Arial" panose="020B0604020202020204" pitchFamily="34" charset="0"/>
              </a:rPr>
              <a:t> et al, AJPM 2019</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074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69AD-56C6-4D5B-9430-D6E8ED7545EA}"/>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Cost-Effectiveness of Nutrition Policies on Reducing Processed Meat Consumption: Health Benefits</a:t>
            </a:r>
          </a:p>
        </p:txBody>
      </p:sp>
      <p:graphicFrame>
        <p:nvGraphicFramePr>
          <p:cNvPr id="5" name="Table 4">
            <a:extLst>
              <a:ext uri="{FF2B5EF4-FFF2-40B4-BE49-F238E27FC236}">
                <a16:creationId xmlns:a16="http://schemas.microsoft.com/office/drawing/2014/main" id="{C3133E8E-6C75-4E86-9C1A-12EAD1F0E1E9}"/>
              </a:ext>
            </a:extLst>
          </p:cNvPr>
          <p:cNvGraphicFramePr>
            <a:graphicFrameLocks noGrp="1"/>
          </p:cNvGraphicFramePr>
          <p:nvPr/>
        </p:nvGraphicFramePr>
        <p:xfrm>
          <a:off x="411480" y="1826510"/>
          <a:ext cx="11369040" cy="4406650"/>
        </p:xfrm>
        <a:graphic>
          <a:graphicData uri="http://schemas.openxmlformats.org/drawingml/2006/table">
            <a:tbl>
              <a:tblPr firstRow="1" bandRow="1">
                <a:tableStyleId>{5A111915-BE36-4E01-A7E5-04B1672EAD32}</a:tableStyleId>
              </a:tblPr>
              <a:tblGrid>
                <a:gridCol w="1288205">
                  <a:extLst>
                    <a:ext uri="{9D8B030D-6E8A-4147-A177-3AD203B41FA5}">
                      <a16:colId xmlns:a16="http://schemas.microsoft.com/office/drawing/2014/main" val="4015063256"/>
                    </a:ext>
                  </a:extLst>
                </a:gridCol>
                <a:gridCol w="1246594">
                  <a:extLst>
                    <a:ext uri="{9D8B030D-6E8A-4147-A177-3AD203B41FA5}">
                      <a16:colId xmlns:a16="http://schemas.microsoft.com/office/drawing/2014/main" val="3872441975"/>
                    </a:ext>
                  </a:extLst>
                </a:gridCol>
                <a:gridCol w="285375">
                  <a:extLst>
                    <a:ext uri="{9D8B030D-6E8A-4147-A177-3AD203B41FA5}">
                      <a16:colId xmlns:a16="http://schemas.microsoft.com/office/drawing/2014/main" val="3563837634"/>
                    </a:ext>
                  </a:extLst>
                </a:gridCol>
                <a:gridCol w="1326153">
                  <a:extLst>
                    <a:ext uri="{9D8B030D-6E8A-4147-A177-3AD203B41FA5}">
                      <a16:colId xmlns:a16="http://schemas.microsoft.com/office/drawing/2014/main" val="3641420825"/>
                    </a:ext>
                  </a:extLst>
                </a:gridCol>
                <a:gridCol w="1812513">
                  <a:extLst>
                    <a:ext uri="{9D8B030D-6E8A-4147-A177-3AD203B41FA5}">
                      <a16:colId xmlns:a16="http://schemas.microsoft.com/office/drawing/2014/main" val="83681834"/>
                    </a:ext>
                  </a:extLst>
                </a:gridCol>
                <a:gridCol w="1781454">
                  <a:extLst>
                    <a:ext uri="{9D8B030D-6E8A-4147-A177-3AD203B41FA5}">
                      <a16:colId xmlns:a16="http://schemas.microsoft.com/office/drawing/2014/main" val="666756702"/>
                    </a:ext>
                  </a:extLst>
                </a:gridCol>
                <a:gridCol w="1753413">
                  <a:extLst>
                    <a:ext uri="{9D8B030D-6E8A-4147-A177-3AD203B41FA5}">
                      <a16:colId xmlns:a16="http://schemas.microsoft.com/office/drawing/2014/main" val="1032569738"/>
                    </a:ext>
                  </a:extLst>
                </a:gridCol>
                <a:gridCol w="1875333">
                  <a:extLst>
                    <a:ext uri="{9D8B030D-6E8A-4147-A177-3AD203B41FA5}">
                      <a16:colId xmlns:a16="http://schemas.microsoft.com/office/drawing/2014/main" val="697128443"/>
                    </a:ext>
                  </a:extLst>
                </a:gridCol>
              </a:tblGrid>
              <a:tr h="710426">
                <a:tc>
                  <a:txBody>
                    <a:bodyPr/>
                    <a:lstStyle/>
                    <a:p>
                      <a:pPr algn="ctr"/>
                      <a:endParaRPr lang="en-US" sz="2000" dirty="0">
                        <a:latin typeface="Arial" panose="020B0604020202020204" pitchFamily="34" charset="0"/>
                        <a:cs typeface="Arial" panose="020B0604020202020204" pitchFamily="34" charset="0"/>
                      </a:endParaRPr>
                    </a:p>
                  </a:txBody>
                  <a:tcPr/>
                </a:tc>
                <a:tc gridSpan="3">
                  <a:txBody>
                    <a:bodyPr/>
                    <a:lstStyle/>
                    <a:p>
                      <a:pPr algn="ctr"/>
                      <a:r>
                        <a:rPr lang="en-US" sz="2000" dirty="0">
                          <a:latin typeface="Arial" panose="020B0604020202020204" pitchFamily="34" charset="0"/>
                          <a:cs typeface="Arial" panose="020B0604020202020204" pitchFamily="34" charset="0"/>
                        </a:rPr>
                        <a:t>Overall Health Benefits</a:t>
                      </a:r>
                    </a:p>
                  </a:txBody>
                  <a:tcPr/>
                </a:tc>
                <a:tc hMerge="1">
                  <a:txBody>
                    <a:bodyPr/>
                    <a:lstStyle/>
                    <a:p>
                      <a:endParaRPr lang="en-US"/>
                    </a:p>
                  </a:txBody>
                  <a:tcPr/>
                </a:tc>
                <a:tc hMerge="1">
                  <a:txBody>
                    <a:bodyPr/>
                    <a:lstStyle/>
                    <a:p>
                      <a:endParaRPr lang="en-US"/>
                    </a:p>
                  </a:txBody>
                  <a:tcPr/>
                </a:tc>
                <a:tc gridSpan="4">
                  <a:txBody>
                    <a:bodyPr/>
                    <a:lstStyle/>
                    <a:p>
                      <a:pPr algn="ctr"/>
                      <a:r>
                        <a:rPr lang="en-US" sz="2000" dirty="0">
                          <a:latin typeface="Arial" panose="020B0604020202020204" pitchFamily="34" charset="0"/>
                          <a:cs typeface="Arial" panose="020B0604020202020204" pitchFamily="34" charset="0"/>
                        </a:rPr>
                        <a:t>Cancer-Specific Outcomes</a:t>
                      </a:r>
                    </a:p>
                  </a:txBody>
                  <a:tcPr anchor="ctr"/>
                </a:tc>
                <a:tc hMerge="1">
                  <a:txBody>
                    <a:bodyPr/>
                    <a:lstStyle/>
                    <a:p>
                      <a:endParaRPr lang="en-US"/>
                    </a:p>
                  </a:txBody>
                  <a:tcPr/>
                </a:tc>
                <a:tc hMerge="1">
                  <a:txBody>
                    <a:bodyPr/>
                    <a:lstStyle/>
                    <a:p>
                      <a:pPr algn="l"/>
                      <a:endParaRPr lang="en-US" sz="2000" dirty="0">
                        <a:latin typeface="Arial" panose="020B0604020202020204" pitchFamily="34" charset="0"/>
                        <a:cs typeface="Arial" panose="020B0604020202020204" pitchFamily="34" charset="0"/>
                      </a:endParaRPr>
                    </a:p>
                  </a:txBody>
                  <a:tcPr/>
                </a:tc>
                <a:tc hMerge="1">
                  <a:txBody>
                    <a:bodyPr/>
                    <a:lstStyle/>
                    <a:p>
                      <a:pPr algn="l"/>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542535"/>
                  </a:ext>
                </a:extLst>
              </a:tr>
              <a:tr h="1019306">
                <a:tc>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pPr algn="ctr"/>
                      <a:r>
                        <a:rPr lang="en-US" sz="2000" dirty="0">
                          <a:latin typeface="Arial" panose="020B0604020202020204" pitchFamily="34" charset="0"/>
                          <a:cs typeface="Arial" panose="020B0604020202020204" pitchFamily="34" charset="0"/>
                        </a:rPr>
                        <a:t>Life Years</a:t>
                      </a:r>
                    </a:p>
                  </a:txBody>
                  <a:tcPr anchor="ctr"/>
                </a:tc>
                <a:tc hMerge="1">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QALYs</a:t>
                      </a:r>
                    </a:p>
                  </a:txBody>
                  <a:tcPr anchor="ctr"/>
                </a:tc>
                <a:tc>
                  <a:txBody>
                    <a:bodyPr/>
                    <a:lstStyle/>
                    <a:p>
                      <a:pPr algn="ctr"/>
                      <a:r>
                        <a:rPr lang="en-US" sz="2000" dirty="0">
                          <a:latin typeface="Arial" panose="020B0604020202020204" pitchFamily="34" charset="0"/>
                          <a:cs typeface="Arial" panose="020B0604020202020204" pitchFamily="34" charset="0"/>
                        </a:rPr>
                        <a:t>Colorectal cancer cases</a:t>
                      </a:r>
                    </a:p>
                  </a:txBody>
                  <a:tcPr anchor="ctr"/>
                </a:tc>
                <a:tc>
                  <a:txBody>
                    <a:bodyPr/>
                    <a:lstStyle/>
                    <a:p>
                      <a:pPr algn="ctr"/>
                      <a:r>
                        <a:rPr lang="en-US" sz="2000" dirty="0">
                          <a:latin typeface="Arial" panose="020B0604020202020204" pitchFamily="34" charset="0"/>
                          <a:cs typeface="Arial" panose="020B0604020202020204" pitchFamily="34" charset="0"/>
                        </a:rPr>
                        <a:t>Colorectal cancer deaths</a:t>
                      </a:r>
                    </a:p>
                  </a:txBody>
                  <a:tcPr anchor="ctr"/>
                </a:tc>
                <a:tc>
                  <a:txBody>
                    <a:bodyPr/>
                    <a:lstStyle/>
                    <a:p>
                      <a:pPr algn="ctr"/>
                      <a:r>
                        <a:rPr lang="en-US" sz="2000" dirty="0">
                          <a:latin typeface="Arial" panose="020B0604020202020204" pitchFamily="34" charset="0"/>
                          <a:cs typeface="Arial" panose="020B0604020202020204" pitchFamily="34" charset="0"/>
                        </a:rPr>
                        <a:t>Stomach cancer cases</a:t>
                      </a:r>
                    </a:p>
                  </a:txBody>
                  <a:tcPr anchor="ctr"/>
                </a:tc>
                <a:tc>
                  <a:txBody>
                    <a:bodyPr/>
                    <a:lstStyle/>
                    <a:p>
                      <a:pPr algn="ctr"/>
                      <a:r>
                        <a:rPr lang="en-US" sz="2000" dirty="0">
                          <a:latin typeface="Arial" panose="020B0604020202020204" pitchFamily="34" charset="0"/>
                          <a:cs typeface="Arial" panose="020B0604020202020204" pitchFamily="34" charset="0"/>
                        </a:rPr>
                        <a:t>Stomach cancer deaths</a:t>
                      </a:r>
                    </a:p>
                  </a:txBody>
                  <a:tcPr anchor="ctr"/>
                </a:tc>
                <a:extLst>
                  <a:ext uri="{0D108BD9-81ED-4DB2-BD59-A6C34878D82A}">
                    <a16:rowId xmlns:a16="http://schemas.microsoft.com/office/drawing/2014/main" val="2828087039"/>
                  </a:ext>
                </a:extLst>
              </a:tr>
              <a:tr h="401545">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10% exercise tax</a:t>
                      </a: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7480885"/>
                  </a:ext>
                </a:extLst>
              </a:tr>
              <a:tr h="352072">
                <a:tc>
                  <a:txBody>
                    <a:bodyPr/>
                    <a:lstStyle/>
                    <a:p>
                      <a:r>
                        <a:rPr lang="en-US" sz="1600" dirty="0">
                          <a:latin typeface="Arial" panose="020B0604020202020204" pitchFamily="34" charset="0"/>
                          <a:cs typeface="Arial" panose="020B0604020202020204" pitchFamily="34" charset="0"/>
                        </a:rPr>
                        <a:t>Median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497,000</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593,000</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77,000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55,000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12,500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11,100</a:t>
                      </a:r>
                    </a:p>
                  </a:txBody>
                  <a:tcPr/>
                </a:tc>
                <a:extLst>
                  <a:ext uri="{0D108BD9-81ED-4DB2-BD59-A6C34878D82A}">
                    <a16:rowId xmlns:a16="http://schemas.microsoft.com/office/drawing/2014/main" val="212585769"/>
                  </a:ext>
                </a:extLst>
              </a:tr>
              <a:tr h="545929">
                <a:tc>
                  <a:txBody>
                    <a:bodyPr/>
                    <a:lstStyle/>
                    <a:p>
                      <a:r>
                        <a:rPr lang="en-US" sz="1600" dirty="0">
                          <a:latin typeface="Arial" panose="020B0604020202020204" pitchFamily="34" charset="0"/>
                          <a:cs typeface="Arial" panose="020B0604020202020204" pitchFamily="34" charset="0"/>
                        </a:rPr>
                        <a:t>95% UI</a:t>
                      </a:r>
                    </a:p>
                  </a:txBody>
                  <a:tcPr/>
                </a:tc>
                <a:tc>
                  <a:txBody>
                    <a:bodyPr/>
                    <a:lstStyle/>
                    <a:p>
                      <a:pPr algn="ctr"/>
                      <a:r>
                        <a:rPr lang="en-US" sz="1600" dirty="0">
                          <a:latin typeface="Arial" panose="020B0604020202020204" pitchFamily="34" charset="0"/>
                          <a:cs typeface="Arial" panose="020B0604020202020204" pitchFamily="34" charset="0"/>
                        </a:rPr>
                        <a:t>348,000 – 694,000</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419,000-827,000</a:t>
                      </a:r>
                    </a:p>
                  </a:txBody>
                  <a:tcPr/>
                </a:tc>
                <a:tc hMerge="1">
                  <a:txBody>
                    <a:bodyPr/>
                    <a:lstStyle/>
                    <a:p>
                      <a:endParaRPr lang="en-US" sz="20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568,000-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107,000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39,500-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77,1000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6,880-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23, 900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26,500-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116,000</a:t>
                      </a:r>
                    </a:p>
                  </a:txBody>
                  <a:tcPr/>
                </a:tc>
                <a:extLst>
                  <a:ext uri="{0D108BD9-81ED-4DB2-BD59-A6C34878D82A}">
                    <a16:rowId xmlns:a16="http://schemas.microsoft.com/office/drawing/2014/main" val="1745536617"/>
                  </a:ext>
                </a:extLst>
              </a:tr>
              <a:tr h="401618">
                <a:tc gridSpan="8">
                  <a:txBody>
                    <a:bodyPr/>
                    <a:lstStyle/>
                    <a:p>
                      <a:r>
                        <a:rPr lang="en-US" sz="2000" b="1" kern="1200" dirty="0">
                          <a:solidFill>
                            <a:schemeClr val="tx1"/>
                          </a:solidFill>
                          <a:latin typeface="Arial" panose="020B0604020202020204" pitchFamily="34" charset="0"/>
                          <a:ea typeface="+mn-ea"/>
                          <a:cs typeface="Arial" panose="020B0604020202020204" pitchFamily="34" charset="0"/>
                        </a:rPr>
                        <a:t>Warning label</a:t>
                      </a:r>
                    </a:p>
                  </a:txBody>
                  <a:tcPr/>
                </a:tc>
                <a:tc hMerge="1">
                  <a:txBody>
                    <a:bodyPr/>
                    <a:lstStyle/>
                    <a:p>
                      <a:endParaRPr lang="en-US" sz="1400" baseline="30000" dirty="0">
                        <a:latin typeface="Arial" panose="020B0604020202020204" pitchFamily="34" charset="0"/>
                        <a:cs typeface="Arial" panose="020B0604020202020204" pitchFamily="34" charset="0"/>
                      </a:endParaRPr>
                    </a:p>
                  </a:txBody>
                  <a:tcPr/>
                </a:tc>
                <a:tc hMerge="1">
                  <a:txBody>
                    <a:bodyPr/>
                    <a:lstStyle/>
                    <a:p>
                      <a:endParaRPr lang="en-US" sz="1400" dirty="0"/>
                    </a:p>
                  </a:txBody>
                  <a:tcPr/>
                </a:tc>
                <a:tc hMerge="1">
                  <a:txBody>
                    <a:bodyPr/>
                    <a:lstStyle/>
                    <a:p>
                      <a:endParaRPr lang="en-US" sz="2000" baseline="30000" dirty="0">
                        <a:latin typeface="Arial" panose="020B0604020202020204" pitchFamily="34" charset="0"/>
                        <a:cs typeface="Arial" panose="020B0604020202020204" pitchFamily="34" charset="0"/>
                      </a:endParaRPr>
                    </a:p>
                  </a:txBody>
                  <a:tcPr/>
                </a:tc>
                <a:tc hMerge="1">
                  <a:txBody>
                    <a:bodyPr/>
                    <a:lstStyle/>
                    <a:p>
                      <a:endParaRPr lang="en-US" sz="1400" baseline="300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sz="1400" baseline="30000" dirty="0">
                        <a:latin typeface="Arial" panose="020B0604020202020204" pitchFamily="34" charset="0"/>
                        <a:cs typeface="Arial" panose="020B0604020202020204" pitchFamily="34" charset="0"/>
                      </a:endParaRPr>
                    </a:p>
                  </a:txBody>
                  <a:tcPr/>
                </a:tc>
                <a:tc hMerge="1">
                  <a:txBody>
                    <a:bodyPr/>
                    <a:lstStyle/>
                    <a:p>
                      <a:endParaRPr lang="en-US" sz="14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9702424"/>
                  </a:ext>
                </a:extLst>
              </a:tr>
              <a:tr h="363443">
                <a:tc>
                  <a:txBody>
                    <a:bodyPr/>
                    <a:lstStyle/>
                    <a:p>
                      <a:r>
                        <a:rPr lang="en-US" sz="1600" kern="1200" dirty="0">
                          <a:solidFill>
                            <a:schemeClr val="tx1"/>
                          </a:solidFill>
                          <a:latin typeface="Arial" panose="020B0604020202020204" pitchFamily="34" charset="0"/>
                          <a:ea typeface="+mn-ea"/>
                          <a:cs typeface="Arial" panose="020B0604020202020204" pitchFamily="34" charset="0"/>
                        </a:rPr>
                        <a:t>Median</a:t>
                      </a:r>
                    </a:p>
                  </a:txBody>
                  <a:tcPr/>
                </a:tc>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553,000</a:t>
                      </a:r>
                    </a:p>
                  </a:txBody>
                  <a:tcPr/>
                </a:tc>
                <a:tc gridSpan="2">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660,000</a:t>
                      </a:r>
                    </a:p>
                  </a:txBody>
                  <a:tcPr/>
                </a:tc>
                <a:tc hMerge="1">
                  <a:txBody>
                    <a:bodyPr/>
                    <a:lstStyle/>
                    <a:p>
                      <a:endParaRPr lang="en-US" sz="2000" dirty="0">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85,400</a:t>
                      </a:r>
                    </a:p>
                  </a:txBody>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61,300</a:t>
                      </a:r>
                    </a:p>
                  </a:txBody>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15,000</a:t>
                      </a:r>
                    </a:p>
                  </a:txBody>
                  <a:tcPr/>
                </a:tc>
                <a:tc>
                  <a:txBody>
                    <a:bodyPr/>
                    <a:lstStyle/>
                    <a:p>
                      <a:pPr marL="0" algn="ctr" defTabSz="9144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13,200</a:t>
                      </a:r>
                    </a:p>
                  </a:txBody>
                  <a:tcPr/>
                </a:tc>
                <a:extLst>
                  <a:ext uri="{0D108BD9-81ED-4DB2-BD59-A6C34878D82A}">
                    <a16:rowId xmlns:a16="http://schemas.microsoft.com/office/drawing/2014/main" val="2732939752"/>
                  </a:ext>
                </a:extLst>
              </a:tr>
              <a:tr h="352072">
                <a:tc>
                  <a:txBody>
                    <a:bodyPr/>
                    <a:lstStyle/>
                    <a:p>
                      <a:r>
                        <a:rPr lang="en-US" sz="1600" kern="1200" dirty="0">
                          <a:solidFill>
                            <a:schemeClr val="tx1"/>
                          </a:solidFill>
                          <a:latin typeface="Arial" panose="020B0604020202020204" pitchFamily="34" charset="0"/>
                          <a:ea typeface="+mn-ea"/>
                          <a:cs typeface="Arial" panose="020B0604020202020204" pitchFamily="34" charset="0"/>
                        </a:rPr>
                        <a:t>95% UI</a:t>
                      </a:r>
                    </a:p>
                  </a:txBody>
                  <a:tcPr/>
                </a:tc>
                <a:tc>
                  <a:txBody>
                    <a:bodyPr/>
                    <a:lstStyle/>
                    <a:p>
                      <a:pPr algn="ctr"/>
                      <a:r>
                        <a:rPr lang="en-US" sz="1600" kern="1200" dirty="0">
                          <a:solidFill>
                            <a:schemeClr val="tx1"/>
                          </a:solidFill>
                          <a:latin typeface="Arial" panose="020B0604020202020204" pitchFamily="34" charset="0"/>
                          <a:ea typeface="+mn-ea"/>
                          <a:cs typeface="Arial" panose="020B0604020202020204" pitchFamily="34" charset="0"/>
                        </a:rPr>
                        <a:t>346,000-898,000</a:t>
                      </a:r>
                    </a:p>
                  </a:txBody>
                  <a:tcPr/>
                </a:tc>
                <a:tc gridSpan="2">
                  <a:txBody>
                    <a:bodyPr/>
                    <a:lstStyle/>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418,000-1,070,000</a:t>
                      </a:r>
                    </a:p>
                  </a:txBody>
                  <a:tcPr/>
                </a:tc>
                <a:tc hMerge="1">
                  <a:txBody>
                    <a:bodyPr/>
                    <a:lstStyle/>
                    <a:p>
                      <a:endParaRPr lang="en-US" sz="2000" dirty="0">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56,600-</a:t>
                      </a:r>
                    </a:p>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100,000</a:t>
                      </a:r>
                    </a:p>
                  </a:txBody>
                  <a:tcPr/>
                </a:tc>
                <a:tc>
                  <a:txBody>
                    <a:bodyPr/>
                    <a:lstStyle/>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39,200-</a:t>
                      </a:r>
                    </a:p>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100,000</a:t>
                      </a:r>
                    </a:p>
                  </a:txBody>
                  <a:tcPr/>
                </a:tc>
                <a:tc>
                  <a:txBody>
                    <a:bodyPr/>
                    <a:lstStyle/>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6,860-</a:t>
                      </a:r>
                    </a:p>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34,500</a:t>
                      </a:r>
                    </a:p>
                  </a:txBody>
                  <a:tcPr/>
                </a:tc>
                <a:tc>
                  <a:txBody>
                    <a:bodyPr/>
                    <a:lstStyle/>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5,930-</a:t>
                      </a:r>
                    </a:p>
                    <a:p>
                      <a:pPr marL="0" algn="ct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30,300</a:t>
                      </a:r>
                    </a:p>
                  </a:txBody>
                  <a:tcPr/>
                </a:tc>
                <a:extLst>
                  <a:ext uri="{0D108BD9-81ED-4DB2-BD59-A6C34878D82A}">
                    <a16:rowId xmlns:a16="http://schemas.microsoft.com/office/drawing/2014/main" val="2347332676"/>
                  </a:ext>
                </a:extLst>
              </a:tr>
            </a:tbl>
          </a:graphicData>
        </a:graphic>
      </p:graphicFrame>
      <p:cxnSp>
        <p:nvCxnSpPr>
          <p:cNvPr id="6" name="Straight Connector 5">
            <a:extLst>
              <a:ext uri="{FF2B5EF4-FFF2-40B4-BE49-F238E27FC236}">
                <a16:creationId xmlns:a16="http://schemas.microsoft.com/office/drawing/2014/main" id="{05185C39-DF03-4908-95A0-02AF4DD9BDE6}"/>
              </a:ext>
            </a:extLst>
          </p:cNvPr>
          <p:cNvCxnSpPr>
            <a:cxnSpLocks/>
          </p:cNvCxnSpPr>
          <p:nvPr/>
        </p:nvCxnSpPr>
        <p:spPr>
          <a:xfrm>
            <a:off x="0" y="1501160"/>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A87018-2DAD-4CE3-AAE7-C9E1FF1DC251}"/>
              </a:ext>
            </a:extLst>
          </p:cNvPr>
          <p:cNvSpPr txBox="1"/>
          <p:nvPr/>
        </p:nvSpPr>
        <p:spPr>
          <a:xfrm>
            <a:off x="10181181" y="6458763"/>
            <a:ext cx="16541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Kim</a:t>
            </a:r>
            <a:r>
              <a:rPr lang="en-US" sz="1200" dirty="0">
                <a:solidFill>
                  <a:prstClr val="black"/>
                </a:solidFill>
                <a:latin typeface="Arial" panose="020B0604020202020204" pitchFamily="34" charset="0"/>
                <a:cs typeface="Arial" panose="020B0604020202020204" pitchFamily="34" charset="0"/>
              </a:rPr>
              <a:t> et al, AJPM 2019</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307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C9740DD-C373-47AB-8734-A032C9C1E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698" y="1842299"/>
            <a:ext cx="12935395" cy="44033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itle 1">
            <a:extLst>
              <a:ext uri="{FF2B5EF4-FFF2-40B4-BE49-F238E27FC236}">
                <a16:creationId xmlns:a16="http://schemas.microsoft.com/office/drawing/2014/main" id="{6463D434-88B6-4194-9D1F-2F1EE75C9159}"/>
              </a:ext>
            </a:extLst>
          </p:cNvPr>
          <p:cNvSpPr txBox="1">
            <a:spLocks/>
          </p:cNvSpPr>
          <p:nvPr/>
        </p:nvSpPr>
        <p:spPr>
          <a:xfrm>
            <a:off x="38862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Cost-Effectiveness of Nutrition Policies on Reducing Processed Meat Consumption: Economic Impact</a:t>
            </a:r>
          </a:p>
        </p:txBody>
      </p:sp>
      <p:cxnSp>
        <p:nvCxnSpPr>
          <p:cNvPr id="13" name="Straight Connector 12">
            <a:extLst>
              <a:ext uri="{FF2B5EF4-FFF2-40B4-BE49-F238E27FC236}">
                <a16:creationId xmlns:a16="http://schemas.microsoft.com/office/drawing/2014/main" id="{8A8A6C5B-7588-455A-B10A-48AACBD41610}"/>
              </a:ext>
            </a:extLst>
          </p:cNvPr>
          <p:cNvCxnSpPr>
            <a:cxnSpLocks/>
          </p:cNvCxnSpPr>
          <p:nvPr/>
        </p:nvCxnSpPr>
        <p:spPr>
          <a:xfrm>
            <a:off x="0" y="1501160"/>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BEBC83-39BC-46C7-BED2-8D2C8A5C6E47}"/>
              </a:ext>
            </a:extLst>
          </p:cNvPr>
          <p:cNvSpPr txBox="1"/>
          <p:nvPr/>
        </p:nvSpPr>
        <p:spPr>
          <a:xfrm>
            <a:off x="10181181" y="6458763"/>
            <a:ext cx="16541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Kim</a:t>
            </a:r>
            <a:r>
              <a:rPr lang="en-US" sz="1200" dirty="0">
                <a:solidFill>
                  <a:prstClr val="black"/>
                </a:solidFill>
                <a:latin typeface="Arial" panose="020B0604020202020204" pitchFamily="34" charset="0"/>
                <a:cs typeface="Arial" panose="020B0604020202020204" pitchFamily="34" charset="0"/>
              </a:rPr>
              <a:t> et al, AJPM 2019</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D0A048B1-5CDB-47F7-8DE1-0A80EC51A0FF}"/>
              </a:ext>
            </a:extLst>
          </p:cNvPr>
          <p:cNvSpPr>
            <a:spLocks noGrp="1"/>
          </p:cNvSpPr>
          <p:nvPr>
            <p:ph idx="1"/>
          </p:nvPr>
        </p:nvSpPr>
        <p:spPr>
          <a:xfrm>
            <a:off x="5942552" y="1584683"/>
            <a:ext cx="5892800" cy="4874080"/>
          </a:xfrm>
          <a:solidFill>
            <a:schemeClr val="bg1"/>
          </a:solidFill>
        </p:spPr>
        <p:txBody>
          <a:bodyPr>
            <a:noAutofit/>
          </a:bodyPr>
          <a:lstStyle/>
          <a:p>
            <a:pPr marL="0" indent="0">
              <a:spcBef>
                <a:spcPts val="1200"/>
              </a:spcBef>
              <a:buNone/>
            </a:pPr>
            <a:endParaRPr lang="en-US" sz="2600" b="1" dirty="0">
              <a:latin typeface="Arial" panose="020B0604020202020204" pitchFamily="34" charset="0"/>
              <a:cs typeface="Arial" panose="020B0604020202020204" pitchFamily="34" charset="0"/>
            </a:endParaRPr>
          </a:p>
          <a:p>
            <a:pPr marL="0" indent="0">
              <a:spcBef>
                <a:spcPts val="1200"/>
              </a:spcBef>
              <a:buNone/>
            </a:pPr>
            <a:r>
              <a:rPr lang="en-US" sz="2600" b="1" dirty="0">
                <a:latin typeface="Arial" panose="020B0604020202020204" pitchFamily="34" charset="0"/>
                <a:cs typeface="Arial" panose="020B0604020202020204" pitchFamily="34" charset="0"/>
              </a:rPr>
              <a:t>Net Cost </a:t>
            </a:r>
            <a:r>
              <a:rPr lang="en-US" sz="2600" dirty="0">
                <a:latin typeface="Arial" panose="020B0604020202020204" pitchFamily="34" charset="0"/>
                <a:cs typeface="Arial" panose="020B0604020202020204" pitchFamily="34" charset="0"/>
              </a:rPr>
              <a:t>= Cost Saved – Cost Spent </a:t>
            </a:r>
          </a:p>
          <a:p>
            <a:pPr>
              <a:spcBef>
                <a:spcPts val="1200"/>
              </a:spcBef>
            </a:pPr>
            <a:r>
              <a:rPr lang="en-US" sz="2600" dirty="0">
                <a:latin typeface="Arial" panose="020B0604020202020204" pitchFamily="34" charset="0"/>
                <a:cs typeface="Arial" panose="020B0604020202020204" pitchFamily="34" charset="0"/>
              </a:rPr>
              <a:t>At the societal level, the 10% excise tax and the warning label were estimated to generate net savings of $2.7 billion and $4.5 billion, respectively, among US adults over their lifetime.  </a:t>
            </a:r>
          </a:p>
          <a:p>
            <a:pPr>
              <a:spcBef>
                <a:spcPts val="1200"/>
              </a:spcBef>
            </a:pPr>
            <a:r>
              <a:rPr lang="en-US" sz="2600" b="1" dirty="0">
                <a:latin typeface="Arial" panose="020B0604020202020204" pitchFamily="34" charset="0"/>
                <a:cs typeface="Arial" panose="020B0604020202020204" pitchFamily="34" charset="0"/>
              </a:rPr>
              <a:t>Both are cost-saving strategies.</a:t>
            </a:r>
          </a:p>
          <a:p>
            <a:pPr>
              <a:spcBef>
                <a:spcPts val="1200"/>
              </a:spcBef>
            </a:pPr>
            <a:endParaRPr lang="en-US" sz="2600" b="1" dirty="0">
              <a:latin typeface="Arial" panose="020B0604020202020204" pitchFamily="34" charset="0"/>
              <a:cs typeface="Arial" panose="020B0604020202020204" pitchFamily="34" charset="0"/>
            </a:endParaRPr>
          </a:p>
          <a:p>
            <a:pPr marL="0" indent="0">
              <a:spcBef>
                <a:spcPts val="1200"/>
              </a:spcBef>
              <a:buNone/>
            </a:pP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06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18BCB-28AC-4770-BD9D-6C412513F982}"/>
              </a:ext>
            </a:extLst>
          </p:cNvPr>
          <p:cNvPicPr>
            <a:picLocks noChangeAspect="1"/>
          </p:cNvPicPr>
          <p:nvPr/>
        </p:nvPicPr>
        <p:blipFill>
          <a:blip r:embed="rId2"/>
          <a:stretch>
            <a:fillRect/>
          </a:stretch>
        </p:blipFill>
        <p:spPr>
          <a:xfrm>
            <a:off x="3062287" y="1531428"/>
            <a:ext cx="6067425" cy="4562475"/>
          </a:xfrm>
          <a:prstGeom prst="rect">
            <a:avLst/>
          </a:prstGeom>
        </p:spPr>
      </p:pic>
      <p:sp>
        <p:nvSpPr>
          <p:cNvPr id="17" name="Title 1">
            <a:extLst>
              <a:ext uri="{FF2B5EF4-FFF2-40B4-BE49-F238E27FC236}">
                <a16:creationId xmlns:a16="http://schemas.microsoft.com/office/drawing/2014/main" id="{329E1870-3D3E-4E74-9732-4DB3A940EE50}"/>
              </a:ext>
            </a:extLst>
          </p:cNvPr>
          <p:cNvSpPr>
            <a:spLocks noGrp="1"/>
          </p:cNvSpPr>
          <p:nvPr>
            <p:ph type="title"/>
          </p:nvPr>
        </p:nvSpPr>
        <p:spPr>
          <a:xfrm>
            <a:off x="263533" y="140141"/>
            <a:ext cx="11302103" cy="976286"/>
          </a:xfrm>
        </p:spPr>
        <p:txBody>
          <a:bodyPr>
            <a:noAutofit/>
          </a:bodyPr>
          <a:lstStyle/>
          <a:p>
            <a:r>
              <a:rPr lang="en-US" sz="3200" b="1" dirty="0">
                <a:latin typeface="Arial" panose="020B0604020202020204" pitchFamily="34" charset="0"/>
                <a:cs typeface="Arial" panose="020B0604020202020204" pitchFamily="34" charset="0"/>
              </a:rPr>
              <a:t>Why Modeling? </a:t>
            </a:r>
          </a:p>
        </p:txBody>
      </p:sp>
      <p:cxnSp>
        <p:nvCxnSpPr>
          <p:cNvPr id="18" name="Straight Connector 17">
            <a:extLst>
              <a:ext uri="{FF2B5EF4-FFF2-40B4-BE49-F238E27FC236}">
                <a16:creationId xmlns:a16="http://schemas.microsoft.com/office/drawing/2014/main" id="{A73721F5-44D4-4226-A548-470CD46998F8}"/>
              </a:ext>
            </a:extLst>
          </p:cNvPr>
          <p:cNvCxnSpPr>
            <a:cxnSpLocks/>
          </p:cNvCxnSpPr>
          <p:nvPr/>
        </p:nvCxnSpPr>
        <p:spPr>
          <a:xfrm>
            <a:off x="0" y="1116427"/>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37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67" y="160940"/>
            <a:ext cx="10587789" cy="1143000"/>
          </a:xfrm>
        </p:spPr>
        <p:txBody>
          <a:bodyPr>
            <a:noAutofit/>
          </a:bodyPr>
          <a:lstStyle/>
          <a:p>
            <a:pPr algn="l"/>
            <a:r>
              <a:rPr lang="en-US" sz="3000" b="1" dirty="0">
                <a:latin typeface="Arial" panose="020B0604020202020204" pitchFamily="34" charset="0"/>
                <a:cs typeface="Arial" panose="020B0604020202020204" pitchFamily="34" charset="0"/>
              </a:rPr>
              <a:t> # 1 and #2:  Ultra-Processed Foods (UPFs)</a:t>
            </a:r>
          </a:p>
        </p:txBody>
      </p:sp>
      <p:sp>
        <p:nvSpPr>
          <p:cNvPr id="3" name="Content Placeholder 2"/>
          <p:cNvSpPr>
            <a:spLocks noGrp="1"/>
          </p:cNvSpPr>
          <p:nvPr>
            <p:ph idx="1"/>
          </p:nvPr>
        </p:nvSpPr>
        <p:spPr>
          <a:xfrm>
            <a:off x="307867" y="1303940"/>
            <a:ext cx="10892790" cy="5393119"/>
          </a:xfrm>
        </p:spPr>
        <p:txBody>
          <a:bodyPr>
            <a:noAutofit/>
          </a:bodyPr>
          <a:lstStyle/>
          <a:p>
            <a:pPr marL="514350" indent="-514350">
              <a:spcBef>
                <a:spcPts val="800"/>
              </a:spcBef>
              <a:buFont typeface="+mj-lt"/>
              <a:buAutoNum type="arabicPeriod"/>
            </a:pPr>
            <a:r>
              <a:rPr lang="en-US" sz="2300" dirty="0">
                <a:latin typeface="Arial" panose="020B0604020202020204" pitchFamily="34" charset="0"/>
                <a:cs typeface="Arial" panose="020B0604020202020204" pitchFamily="34" charset="0"/>
              </a:rPr>
              <a:t>What are the patterns and trends of ultra-processed food consumption among US children? </a:t>
            </a:r>
          </a:p>
          <a:p>
            <a:pPr marL="514350" indent="-514350">
              <a:spcBef>
                <a:spcPts val="800"/>
              </a:spcBef>
              <a:buFont typeface="+mj-lt"/>
              <a:buAutoNum type="arabicPeriod"/>
            </a:pPr>
            <a:r>
              <a:rPr lang="en-US" sz="2300" dirty="0">
                <a:latin typeface="Arial" panose="020B0604020202020204" pitchFamily="34" charset="0"/>
                <a:cs typeface="Arial" panose="020B0604020202020204" pitchFamily="34" charset="0"/>
              </a:rPr>
              <a:t>Does high UPF consumption contribute to obesity risk of children in the Growing Up Today Study (GUTS) cohort?</a:t>
            </a:r>
          </a:p>
          <a:p>
            <a:pPr marL="514350" indent="-514350">
              <a:spcBef>
                <a:spcPts val="800"/>
              </a:spcBef>
              <a:buFont typeface="+mj-lt"/>
              <a:buAutoNum type="arabicPeriod"/>
            </a:pPr>
            <a:r>
              <a:rPr lang="en-US" sz="2300" dirty="0">
                <a:latin typeface="Arial" panose="020B0604020202020204" pitchFamily="34" charset="0"/>
                <a:cs typeface="Arial" panose="020B0604020202020204" pitchFamily="34" charset="0"/>
              </a:rPr>
              <a:t>Does high UPF consumption increase the risk of breast, colorectal and prostate cancer among adults in the Nurses’ Health Study (NHS) and Health Professionals Follow Up Study (HPFS) cohorts? </a:t>
            </a:r>
            <a:endParaRPr lang="en-US" sz="2300" dirty="0">
              <a:solidFill>
                <a:srgbClr val="0070C0"/>
              </a:solidFill>
              <a:latin typeface="Arial" panose="020B0604020202020204" pitchFamily="34" charset="0"/>
              <a:cs typeface="Arial" panose="020B0604020202020204" pitchFamily="34" charset="0"/>
            </a:endParaRPr>
          </a:p>
          <a:p>
            <a:pPr marL="514350" indent="-514350">
              <a:spcBef>
                <a:spcPts val="800"/>
              </a:spcBef>
              <a:buFont typeface="+mj-lt"/>
              <a:buAutoNum type="arabicPeriod"/>
            </a:pPr>
            <a:r>
              <a:rPr lang="en-US" sz="2300" dirty="0">
                <a:latin typeface="Arial" panose="020B0604020202020204" pitchFamily="34" charset="0"/>
                <a:cs typeface="Arial" panose="020B0604020202020204" pitchFamily="34" charset="0"/>
              </a:rPr>
              <a:t>Does high UPF consumption increase the risk of total mortality, heart disease mortality, and cancer mortality among US adults? </a:t>
            </a:r>
          </a:p>
          <a:p>
            <a:pPr marL="514350" indent="-514350">
              <a:spcBef>
                <a:spcPts val="800"/>
              </a:spcBef>
              <a:buFont typeface="+mj-lt"/>
              <a:buAutoNum type="arabicPeriod"/>
            </a:pPr>
            <a:r>
              <a:rPr lang="en-US" sz="2300" dirty="0">
                <a:latin typeface="Arial" panose="020B0604020202020204" pitchFamily="34" charset="0"/>
                <a:cs typeface="Arial" panose="020B0604020202020204" pitchFamily="34" charset="0"/>
              </a:rPr>
              <a:t>What is the estimated impact of replacing the UPFs in children’s diet with non-UPFs on reducing childhood obesity in the US?</a:t>
            </a:r>
          </a:p>
          <a:p>
            <a:pPr marL="514350" indent="-514350">
              <a:spcBef>
                <a:spcPts val="800"/>
              </a:spcBef>
              <a:buFont typeface="+mj-lt"/>
              <a:buAutoNum type="arabicPeriod"/>
            </a:pPr>
            <a:r>
              <a:rPr lang="en-US" sz="2300" dirty="0">
                <a:latin typeface="Arial" panose="020B0604020202020204" pitchFamily="34" charset="0"/>
                <a:cs typeface="Arial" panose="020B0604020202020204" pitchFamily="34" charset="0"/>
              </a:rPr>
              <a:t>What is the estimated impact of replacing the UPFs in adults’ diet with non-UPFs on reducing obesity-associated cancer burden in the US? </a:t>
            </a:r>
          </a:p>
        </p:txBody>
      </p:sp>
      <p:cxnSp>
        <p:nvCxnSpPr>
          <p:cNvPr id="8" name="Straight Connector 7">
            <a:extLst>
              <a:ext uri="{FF2B5EF4-FFF2-40B4-BE49-F238E27FC236}">
                <a16:creationId xmlns:a16="http://schemas.microsoft.com/office/drawing/2014/main" id="{68F90064-E07D-4AD3-90BC-4AE42414E0D9}"/>
              </a:ext>
            </a:extLst>
          </p:cNvPr>
          <p:cNvCxnSpPr>
            <a:cxnSpLocks/>
          </p:cNvCxnSpPr>
          <p:nvPr/>
        </p:nvCxnSpPr>
        <p:spPr>
          <a:xfrm>
            <a:off x="0" y="1166362"/>
            <a:ext cx="12192000" cy="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92768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C2191E8-2B75-45B4-9F6C-EE3BD55A906C}"/>
              </a:ext>
            </a:extLst>
          </p:cNvPr>
          <p:cNvPicPr/>
          <p:nvPr/>
        </p:nvPicPr>
        <p:blipFill>
          <a:blip r:embed="rId3">
            <a:extLst>
              <a:ext uri="{28A0092B-C50C-407E-A947-70E740481C1C}">
                <a14:useLocalDpi xmlns:a14="http://schemas.microsoft.com/office/drawing/2010/main" val="0"/>
              </a:ext>
            </a:extLst>
          </a:blip>
          <a:stretch>
            <a:fillRect/>
          </a:stretch>
        </p:blipFill>
        <p:spPr>
          <a:xfrm>
            <a:off x="4785360" y="2961725"/>
            <a:ext cx="5486400" cy="3664215"/>
          </a:xfrm>
          <a:prstGeom prst="rect">
            <a:avLst/>
          </a:prstGeom>
        </p:spPr>
      </p:pic>
      <p:sp>
        <p:nvSpPr>
          <p:cNvPr id="2" name="Title 1"/>
          <p:cNvSpPr>
            <a:spLocks noGrp="1"/>
          </p:cNvSpPr>
          <p:nvPr>
            <p:ph type="title"/>
          </p:nvPr>
        </p:nvSpPr>
        <p:spPr>
          <a:xfrm>
            <a:off x="307867" y="160940"/>
            <a:ext cx="10587789" cy="1143000"/>
          </a:xfrm>
        </p:spPr>
        <p:txBody>
          <a:bodyPr>
            <a:noAutofit/>
          </a:bodyPr>
          <a:lstStyle/>
          <a:p>
            <a:pPr algn="l"/>
            <a:r>
              <a:rPr lang="en-US" sz="3000" b="1" dirty="0">
                <a:latin typeface="Arial" panose="020B0604020202020204" pitchFamily="34" charset="0"/>
                <a:cs typeface="Arial" panose="020B0604020202020204" pitchFamily="34" charset="0"/>
              </a:rPr>
              <a:t># 3: NutriCare Study </a:t>
            </a:r>
          </a:p>
        </p:txBody>
      </p:sp>
      <p:cxnSp>
        <p:nvCxnSpPr>
          <p:cNvPr id="8" name="Straight Connector 7">
            <a:extLst>
              <a:ext uri="{FF2B5EF4-FFF2-40B4-BE49-F238E27FC236}">
                <a16:creationId xmlns:a16="http://schemas.microsoft.com/office/drawing/2014/main" id="{68F90064-E07D-4AD3-90BC-4AE42414E0D9}"/>
              </a:ext>
            </a:extLst>
          </p:cNvPr>
          <p:cNvCxnSpPr>
            <a:cxnSpLocks/>
          </p:cNvCxnSpPr>
          <p:nvPr/>
        </p:nvCxnSpPr>
        <p:spPr>
          <a:xfrm>
            <a:off x="0" y="1166362"/>
            <a:ext cx="12192000" cy="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pic>
        <p:nvPicPr>
          <p:cNvPr id="4" name="Picture 3">
            <a:extLst>
              <a:ext uri="{FF2B5EF4-FFF2-40B4-BE49-F238E27FC236}">
                <a16:creationId xmlns:a16="http://schemas.microsoft.com/office/drawing/2014/main" id="{237A2008-E5CE-4B4F-8F71-E321F3B3811B}"/>
              </a:ext>
            </a:extLst>
          </p:cNvPr>
          <p:cNvPicPr>
            <a:picLocks noChangeAspect="1"/>
          </p:cNvPicPr>
          <p:nvPr/>
        </p:nvPicPr>
        <p:blipFill>
          <a:blip r:embed="rId4"/>
          <a:stretch>
            <a:fillRect/>
          </a:stretch>
        </p:blipFill>
        <p:spPr>
          <a:xfrm>
            <a:off x="8830310" y="49443"/>
            <a:ext cx="2193290" cy="1049259"/>
          </a:xfrm>
          <a:prstGeom prst="rect">
            <a:avLst/>
          </a:prstGeom>
        </p:spPr>
      </p:pic>
      <p:pic>
        <p:nvPicPr>
          <p:cNvPr id="9" name="Picture 8">
            <a:extLst>
              <a:ext uri="{FF2B5EF4-FFF2-40B4-BE49-F238E27FC236}">
                <a16:creationId xmlns:a16="http://schemas.microsoft.com/office/drawing/2014/main" id="{AD239145-58DF-4C36-8EFD-7681E9E1E3E3}"/>
              </a:ext>
            </a:extLst>
          </p:cNvPr>
          <p:cNvPicPr>
            <a:picLocks noChangeAspect="1"/>
          </p:cNvPicPr>
          <p:nvPr/>
        </p:nvPicPr>
        <p:blipFill>
          <a:blip r:embed="rId5"/>
          <a:stretch>
            <a:fillRect/>
          </a:stretch>
        </p:blipFill>
        <p:spPr>
          <a:xfrm>
            <a:off x="751841" y="1415437"/>
            <a:ext cx="2316479" cy="5043551"/>
          </a:xfrm>
          <a:prstGeom prst="rect">
            <a:avLst/>
          </a:prstGeom>
        </p:spPr>
      </p:pic>
      <p:sp>
        <p:nvSpPr>
          <p:cNvPr id="11" name="Title 10">
            <a:extLst>
              <a:ext uri="{FF2B5EF4-FFF2-40B4-BE49-F238E27FC236}">
                <a16:creationId xmlns:a16="http://schemas.microsoft.com/office/drawing/2014/main" id="{74E7402E-B488-4347-B5E2-EB202B051B6F}"/>
              </a:ext>
            </a:extLst>
          </p:cNvPr>
          <p:cNvSpPr>
            <a:spLocks noGrp="1"/>
          </p:cNvSpPr>
          <p:nvPr/>
        </p:nvSpPr>
        <p:spPr>
          <a:xfrm>
            <a:off x="3504892" y="1303940"/>
            <a:ext cx="7711440" cy="5481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70C0"/>
                </a:solidFill>
              </a:rPr>
              <a:t>Integrating Nutrition into Oncology Care Using 5As</a:t>
            </a:r>
          </a:p>
        </p:txBody>
      </p:sp>
      <p:sp>
        <p:nvSpPr>
          <p:cNvPr id="12" name="Content Placeholder 2">
            <a:extLst>
              <a:ext uri="{FF2B5EF4-FFF2-40B4-BE49-F238E27FC236}">
                <a16:creationId xmlns:a16="http://schemas.microsoft.com/office/drawing/2014/main" id="{AC6EB72D-BF3F-4037-BFEE-8D8F52992B9C}"/>
              </a:ext>
            </a:extLst>
          </p:cNvPr>
          <p:cNvSpPr>
            <a:spLocks noGrp="1"/>
          </p:cNvSpPr>
          <p:nvPr>
            <p:ph idx="1"/>
          </p:nvPr>
        </p:nvSpPr>
        <p:spPr>
          <a:xfrm>
            <a:off x="3709671" y="1864280"/>
            <a:ext cx="7842250" cy="1511465"/>
          </a:xfrm>
          <a:solidFill>
            <a:schemeClr val="bg1"/>
          </a:solidFill>
        </p:spPr>
        <p:txBody>
          <a:bodyPr>
            <a:noAutofit/>
          </a:bodyPr>
          <a:lstStyle/>
          <a:p>
            <a:pPr marL="0" indent="0">
              <a:spcBef>
                <a:spcPts val="600"/>
              </a:spcBef>
              <a:spcAft>
                <a:spcPts val="600"/>
              </a:spcAft>
              <a:buNone/>
            </a:pPr>
            <a:r>
              <a:rPr lang="en-US" sz="2000" dirty="0">
                <a:latin typeface="Arial" panose="020B0604020202020204" pitchFamily="34" charset="0"/>
                <a:cs typeface="Arial" panose="020B0604020202020204" pitchFamily="34" charset="0"/>
              </a:rPr>
              <a:t>Using a RCT design, we will enroll 150 vulnerable patients newly diagnosed with stage I-IV lung cancer who will begin systemic therapy, multimodality therapy, or post-surgery adjuvant therapy from four U.S. medical centers</a:t>
            </a:r>
          </a:p>
        </p:txBody>
      </p:sp>
    </p:spTree>
    <p:extLst>
      <p:ext uri="{BB962C8B-B14F-4D97-AF65-F5344CB8AC3E}">
        <p14:creationId xmlns:p14="http://schemas.microsoft.com/office/powerpoint/2010/main" val="202794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CB6DD97-036D-4B01-AF88-473103300C93}"/>
              </a:ext>
            </a:extLst>
          </p:cNvPr>
          <p:cNvCxnSpPr>
            <a:cxnSpLocks/>
          </p:cNvCxnSpPr>
          <p:nvPr/>
        </p:nvCxnSpPr>
        <p:spPr>
          <a:xfrm>
            <a:off x="-81280" y="1447800"/>
            <a:ext cx="11978640" cy="0"/>
          </a:xfrm>
          <a:prstGeom prst="line">
            <a:avLst/>
          </a:prstGeom>
          <a:ln w="25400"/>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DE80B257-9555-4E94-B797-FA27D8345CFB}"/>
              </a:ext>
            </a:extLst>
          </p:cNvPr>
          <p:cNvPicPr>
            <a:picLocks noChangeAspect="1"/>
          </p:cNvPicPr>
          <p:nvPr/>
        </p:nvPicPr>
        <p:blipFill>
          <a:blip r:embed="rId3"/>
          <a:stretch>
            <a:fillRect/>
          </a:stretch>
        </p:blipFill>
        <p:spPr>
          <a:xfrm>
            <a:off x="9342120" y="238985"/>
            <a:ext cx="1943100" cy="781050"/>
          </a:xfrm>
          <a:prstGeom prst="rect">
            <a:avLst/>
          </a:prstGeom>
        </p:spPr>
      </p:pic>
      <p:pic>
        <p:nvPicPr>
          <p:cNvPr id="2" name="Picture 1">
            <a:extLst>
              <a:ext uri="{FF2B5EF4-FFF2-40B4-BE49-F238E27FC236}">
                <a16:creationId xmlns:a16="http://schemas.microsoft.com/office/drawing/2014/main" id="{BAE9F075-CEBD-4DC1-B526-D9AED9E5B55C}"/>
              </a:ext>
            </a:extLst>
          </p:cNvPr>
          <p:cNvPicPr>
            <a:picLocks noChangeAspect="1"/>
          </p:cNvPicPr>
          <p:nvPr/>
        </p:nvPicPr>
        <p:blipFill>
          <a:blip r:embed="rId4"/>
          <a:stretch>
            <a:fillRect/>
          </a:stretch>
        </p:blipFill>
        <p:spPr>
          <a:xfrm>
            <a:off x="276508" y="-67684"/>
            <a:ext cx="4118234" cy="1441003"/>
          </a:xfrm>
          <a:prstGeom prst="rect">
            <a:avLst/>
          </a:prstGeom>
        </p:spPr>
      </p:pic>
      <p:pic>
        <p:nvPicPr>
          <p:cNvPr id="15" name="Picture 4" descr="Image result for phone counseling">
            <a:extLst>
              <a:ext uri="{FF2B5EF4-FFF2-40B4-BE49-F238E27FC236}">
                <a16:creationId xmlns:a16="http://schemas.microsoft.com/office/drawing/2014/main" id="{CFDEC8CD-3803-4BD3-96D8-F2531BD13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231" y="2875022"/>
            <a:ext cx="1408306" cy="14083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2510B73-EDBD-4FAC-ABD5-0716B9A261FF}"/>
              </a:ext>
            </a:extLst>
          </p:cNvPr>
          <p:cNvPicPr>
            <a:picLocks noChangeAspect="1"/>
          </p:cNvPicPr>
          <p:nvPr/>
        </p:nvPicPr>
        <p:blipFill>
          <a:blip r:embed="rId6"/>
          <a:stretch>
            <a:fillRect/>
          </a:stretch>
        </p:blipFill>
        <p:spPr>
          <a:xfrm>
            <a:off x="3158585" y="1604205"/>
            <a:ext cx="6051663" cy="965449"/>
          </a:xfrm>
          <a:prstGeom prst="rect">
            <a:avLst/>
          </a:prstGeom>
        </p:spPr>
      </p:pic>
      <p:sp>
        <p:nvSpPr>
          <p:cNvPr id="18" name="Content Placeholder 2">
            <a:extLst>
              <a:ext uri="{FF2B5EF4-FFF2-40B4-BE49-F238E27FC236}">
                <a16:creationId xmlns:a16="http://schemas.microsoft.com/office/drawing/2014/main" id="{18F84BB2-8D3E-4F02-BE1D-30A83043A7B8}"/>
              </a:ext>
            </a:extLst>
          </p:cNvPr>
          <p:cNvSpPr>
            <a:spLocks noGrp="1"/>
          </p:cNvSpPr>
          <p:nvPr>
            <p:ph idx="1"/>
          </p:nvPr>
        </p:nvSpPr>
        <p:spPr>
          <a:xfrm>
            <a:off x="799418" y="5206081"/>
            <a:ext cx="10593163" cy="876884"/>
          </a:xfrm>
          <a:solidFill>
            <a:schemeClr val="accent3">
              <a:lumMod val="60000"/>
              <a:lumOff val="40000"/>
            </a:schemeClr>
          </a:solidFill>
        </p:spPr>
        <p:txBody>
          <a:bodyPr>
            <a:noAutofit/>
          </a:bodyPr>
          <a:lstStyle/>
          <a:p>
            <a:pPr marL="0" indent="0">
              <a:spcBef>
                <a:spcPts val="0"/>
              </a:spcBef>
              <a:spcAft>
                <a:spcPts val="600"/>
              </a:spcAft>
              <a:buNone/>
            </a:pPr>
            <a:r>
              <a:rPr lang="en-US" sz="2000" dirty="0">
                <a:latin typeface="Arial" panose="020B0604020202020204" pitchFamily="34" charset="0"/>
                <a:cs typeface="Arial" panose="020B0604020202020204" pitchFamily="34" charset="0"/>
              </a:rPr>
              <a:t>In NutriCare, nutrition counseling will be informed by motivational interviewing and delivered through remote platforms by registered dietitian nutritionists for 8 months.</a:t>
            </a:r>
          </a:p>
        </p:txBody>
      </p:sp>
      <p:pic>
        <p:nvPicPr>
          <p:cNvPr id="29" name="Picture 28">
            <a:extLst>
              <a:ext uri="{FF2B5EF4-FFF2-40B4-BE49-F238E27FC236}">
                <a16:creationId xmlns:a16="http://schemas.microsoft.com/office/drawing/2014/main" id="{CB14A509-3023-4B5A-AA1B-81B4471BCB0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6466" y="3403841"/>
            <a:ext cx="2172129" cy="350669"/>
          </a:xfrm>
          <a:prstGeom prst="rect">
            <a:avLst/>
          </a:prstGeom>
          <a:noFill/>
          <a:ln>
            <a:noFill/>
          </a:ln>
        </p:spPr>
      </p:pic>
    </p:spTree>
    <p:extLst>
      <p:ext uri="{BB962C8B-B14F-4D97-AF65-F5344CB8AC3E}">
        <p14:creationId xmlns:p14="http://schemas.microsoft.com/office/powerpoint/2010/main" val="145837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CB6DD97-036D-4B01-AF88-473103300C93}"/>
              </a:ext>
            </a:extLst>
          </p:cNvPr>
          <p:cNvCxnSpPr>
            <a:cxnSpLocks/>
          </p:cNvCxnSpPr>
          <p:nvPr/>
        </p:nvCxnSpPr>
        <p:spPr>
          <a:xfrm>
            <a:off x="-274320" y="1447800"/>
            <a:ext cx="12659360" cy="0"/>
          </a:xfrm>
          <a:prstGeom prst="line">
            <a:avLst/>
          </a:prstGeom>
          <a:ln w="25400"/>
        </p:spPr>
        <p:style>
          <a:lnRef idx="1">
            <a:schemeClr val="accent5"/>
          </a:lnRef>
          <a:fillRef idx="0">
            <a:schemeClr val="accent5"/>
          </a:fillRef>
          <a:effectRef idx="0">
            <a:schemeClr val="accent5"/>
          </a:effectRef>
          <a:fontRef idx="minor">
            <a:schemeClr val="tx1"/>
          </a:fontRef>
        </p:style>
      </p:cxnSp>
      <p:pic>
        <p:nvPicPr>
          <p:cNvPr id="7" name="Picture 6">
            <a:extLst>
              <a:ext uri="{FF2B5EF4-FFF2-40B4-BE49-F238E27FC236}">
                <a16:creationId xmlns:a16="http://schemas.microsoft.com/office/drawing/2014/main" id="{DE80B257-9555-4E94-B797-FA27D8345CFB}"/>
              </a:ext>
            </a:extLst>
          </p:cNvPr>
          <p:cNvPicPr>
            <a:picLocks noChangeAspect="1"/>
          </p:cNvPicPr>
          <p:nvPr/>
        </p:nvPicPr>
        <p:blipFill>
          <a:blip r:embed="rId3"/>
          <a:stretch>
            <a:fillRect/>
          </a:stretch>
        </p:blipFill>
        <p:spPr>
          <a:xfrm>
            <a:off x="9601200" y="292918"/>
            <a:ext cx="1943100" cy="781050"/>
          </a:xfrm>
          <a:prstGeom prst="rect">
            <a:avLst/>
          </a:prstGeom>
        </p:spPr>
      </p:pic>
      <p:pic>
        <p:nvPicPr>
          <p:cNvPr id="2" name="Picture 1">
            <a:extLst>
              <a:ext uri="{FF2B5EF4-FFF2-40B4-BE49-F238E27FC236}">
                <a16:creationId xmlns:a16="http://schemas.microsoft.com/office/drawing/2014/main" id="{BAE9F075-CEBD-4DC1-B526-D9AED9E5B55C}"/>
              </a:ext>
            </a:extLst>
          </p:cNvPr>
          <p:cNvPicPr>
            <a:picLocks noChangeAspect="1"/>
          </p:cNvPicPr>
          <p:nvPr/>
        </p:nvPicPr>
        <p:blipFill>
          <a:blip r:embed="rId4"/>
          <a:stretch>
            <a:fillRect/>
          </a:stretch>
        </p:blipFill>
        <p:spPr>
          <a:xfrm>
            <a:off x="0" y="-67770"/>
            <a:ext cx="4293776" cy="1502426"/>
          </a:xfrm>
          <a:prstGeom prst="rect">
            <a:avLst/>
          </a:prstGeom>
        </p:spPr>
      </p:pic>
      <p:sp>
        <p:nvSpPr>
          <p:cNvPr id="22" name="Content Placeholder 2">
            <a:extLst>
              <a:ext uri="{FF2B5EF4-FFF2-40B4-BE49-F238E27FC236}">
                <a16:creationId xmlns:a16="http://schemas.microsoft.com/office/drawing/2014/main" id="{8D1F04BA-6F90-45BC-8BDC-E4F2369DEE0C}"/>
              </a:ext>
            </a:extLst>
          </p:cNvPr>
          <p:cNvSpPr txBox="1">
            <a:spLocks/>
          </p:cNvSpPr>
          <p:nvPr/>
        </p:nvSpPr>
        <p:spPr>
          <a:xfrm>
            <a:off x="5593901" y="3312639"/>
            <a:ext cx="5161298" cy="2022649"/>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spcBef>
                <a:spcPts val="900"/>
              </a:spcBef>
              <a:buNone/>
              <a:defRPr/>
            </a:pPr>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3" name="Content Placeholder 2">
            <a:extLst>
              <a:ext uri="{FF2B5EF4-FFF2-40B4-BE49-F238E27FC236}">
                <a16:creationId xmlns:a16="http://schemas.microsoft.com/office/drawing/2014/main" id="{322045CA-6932-4C9C-BC95-35948ECC73E1}"/>
              </a:ext>
            </a:extLst>
          </p:cNvPr>
          <p:cNvSpPr txBox="1">
            <a:spLocks/>
          </p:cNvSpPr>
          <p:nvPr/>
        </p:nvSpPr>
        <p:spPr>
          <a:xfrm>
            <a:off x="843280" y="5325460"/>
            <a:ext cx="11076940" cy="1319809"/>
          </a:xfrm>
          <a:prstGeom prst="rect">
            <a:avLst/>
          </a:prstGeom>
          <a:solidFill>
            <a:schemeClr val="accent3">
              <a:lumMod val="60000"/>
              <a:lumOff val="4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600"/>
              </a:spcAft>
              <a:buNone/>
            </a:pPr>
            <a:r>
              <a:rPr lang="en-US" sz="2000" dirty="0">
                <a:latin typeface="Arial" panose="020B0604020202020204" pitchFamily="34" charset="0"/>
                <a:cs typeface="Arial" panose="020B0604020202020204" pitchFamily="34" charset="0"/>
              </a:rPr>
              <a:t>In NutriCare, patients will be prescribed medically tailored meals for 6 months with gradually reduced doses (meals every week for the first 8 weeks, every two weeks for the second 8 weeks, and every four weeks for the last 8 weeks).</a:t>
            </a:r>
          </a:p>
        </p:txBody>
      </p:sp>
      <p:pic>
        <p:nvPicPr>
          <p:cNvPr id="24" name="Picture 23">
            <a:extLst>
              <a:ext uri="{FF2B5EF4-FFF2-40B4-BE49-F238E27FC236}">
                <a16:creationId xmlns:a16="http://schemas.microsoft.com/office/drawing/2014/main" id="{C24E5A7F-A0B9-4851-B183-AE52E31AD041}"/>
              </a:ext>
            </a:extLst>
          </p:cNvPr>
          <p:cNvPicPr>
            <a:picLocks noChangeAspect="1"/>
          </p:cNvPicPr>
          <p:nvPr/>
        </p:nvPicPr>
        <p:blipFill>
          <a:blip r:embed="rId5"/>
          <a:stretch>
            <a:fillRect/>
          </a:stretch>
        </p:blipFill>
        <p:spPr>
          <a:xfrm>
            <a:off x="3883660" y="2925401"/>
            <a:ext cx="4343400" cy="2180155"/>
          </a:xfrm>
          <a:prstGeom prst="rect">
            <a:avLst/>
          </a:prstGeom>
        </p:spPr>
      </p:pic>
      <p:pic>
        <p:nvPicPr>
          <p:cNvPr id="19" name="Picture 18">
            <a:extLst>
              <a:ext uri="{FF2B5EF4-FFF2-40B4-BE49-F238E27FC236}">
                <a16:creationId xmlns:a16="http://schemas.microsoft.com/office/drawing/2014/main" id="{2E67A63E-0FE2-48AD-8F13-5B0201FDBB46}"/>
              </a:ext>
            </a:extLst>
          </p:cNvPr>
          <p:cNvPicPr>
            <a:picLocks noChangeAspect="1"/>
          </p:cNvPicPr>
          <p:nvPr/>
        </p:nvPicPr>
        <p:blipFill>
          <a:blip r:embed="rId6"/>
          <a:stretch>
            <a:fillRect/>
          </a:stretch>
        </p:blipFill>
        <p:spPr>
          <a:xfrm>
            <a:off x="3726621" y="1584394"/>
            <a:ext cx="4447929" cy="1121103"/>
          </a:xfrm>
          <a:prstGeom prst="rect">
            <a:avLst/>
          </a:prstGeom>
        </p:spPr>
      </p:pic>
    </p:spTree>
    <p:extLst>
      <p:ext uri="{BB962C8B-B14F-4D97-AF65-F5344CB8AC3E}">
        <p14:creationId xmlns:p14="http://schemas.microsoft.com/office/powerpoint/2010/main" val="213660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82932"/>
            <a:ext cx="8458200" cy="1143000"/>
          </a:xfrm>
        </p:spPr>
        <p:txBody>
          <a:bodyPr>
            <a:normAutofit/>
          </a:bodyPr>
          <a:lstStyle/>
          <a:p>
            <a:pPr algn="l"/>
            <a:r>
              <a:rPr lang="en-US" sz="3200" b="1" dirty="0">
                <a:latin typeface="Arial" panose="020B0604020202020204" pitchFamily="34" charset="0"/>
                <a:cs typeface="Arial" panose="020B0604020202020204" pitchFamily="34" charset="0"/>
              </a:rPr>
              <a:t>Outcome Assessment</a:t>
            </a:r>
          </a:p>
        </p:txBody>
      </p:sp>
      <p:cxnSp>
        <p:nvCxnSpPr>
          <p:cNvPr id="7" name="Straight Connector 6">
            <a:extLst>
              <a:ext uri="{FF2B5EF4-FFF2-40B4-BE49-F238E27FC236}">
                <a16:creationId xmlns:a16="http://schemas.microsoft.com/office/drawing/2014/main" id="{A65167AE-555B-4AD2-9226-E1154A10DB3A}"/>
              </a:ext>
            </a:extLst>
          </p:cNvPr>
          <p:cNvCxnSpPr>
            <a:cxnSpLocks/>
          </p:cNvCxnSpPr>
          <p:nvPr/>
        </p:nvCxnSpPr>
        <p:spPr>
          <a:xfrm>
            <a:off x="0" y="1103939"/>
            <a:ext cx="12192000" cy="0"/>
          </a:xfrm>
          <a:prstGeom prst="line">
            <a:avLst/>
          </a:prstGeom>
          <a:ln w="25400"/>
        </p:spPr>
        <p:style>
          <a:lnRef idx="1">
            <a:schemeClr val="accent5"/>
          </a:lnRef>
          <a:fillRef idx="0">
            <a:schemeClr val="accent5"/>
          </a:fillRef>
          <a:effectRef idx="0">
            <a:schemeClr val="accent5"/>
          </a:effectRef>
          <a:fontRef idx="minor">
            <a:schemeClr val="tx1"/>
          </a:fontRef>
        </p:style>
      </p:cxnSp>
      <p:pic>
        <p:nvPicPr>
          <p:cNvPr id="4" name="Picture 3">
            <a:extLst>
              <a:ext uri="{FF2B5EF4-FFF2-40B4-BE49-F238E27FC236}">
                <a16:creationId xmlns:a16="http://schemas.microsoft.com/office/drawing/2014/main" id="{43457107-7872-47C3-B4C8-9E6087C5AECE}"/>
              </a:ext>
            </a:extLst>
          </p:cNvPr>
          <p:cNvPicPr>
            <a:picLocks noChangeAspect="1"/>
          </p:cNvPicPr>
          <p:nvPr/>
        </p:nvPicPr>
        <p:blipFill>
          <a:blip r:embed="rId3"/>
          <a:stretch>
            <a:fillRect/>
          </a:stretch>
        </p:blipFill>
        <p:spPr>
          <a:xfrm>
            <a:off x="2971801" y="2620270"/>
            <a:ext cx="6500433" cy="4171690"/>
          </a:xfrm>
          <a:prstGeom prst="rect">
            <a:avLst/>
          </a:prstGeom>
        </p:spPr>
      </p:pic>
      <p:sp>
        <p:nvSpPr>
          <p:cNvPr id="6" name="TextBox 5">
            <a:extLst>
              <a:ext uri="{FF2B5EF4-FFF2-40B4-BE49-F238E27FC236}">
                <a16:creationId xmlns:a16="http://schemas.microsoft.com/office/drawing/2014/main" id="{4FB85264-08D4-43F0-BA54-656F18C36388}"/>
              </a:ext>
            </a:extLst>
          </p:cNvPr>
          <p:cNvSpPr txBox="1"/>
          <p:nvPr/>
        </p:nvSpPr>
        <p:spPr>
          <a:xfrm>
            <a:off x="2667001" y="1196406"/>
            <a:ext cx="7451651" cy="1315745"/>
          </a:xfrm>
          <a:prstGeom prst="rect">
            <a:avLst/>
          </a:prstGeom>
          <a:solidFill>
            <a:schemeClr val="accent5">
              <a:lumMod val="20000"/>
              <a:lumOff val="80000"/>
            </a:schemeClr>
          </a:solidFill>
        </p:spPr>
        <p:txBody>
          <a:bodyPr wrap="square" rtlCol="0">
            <a:spAutoFit/>
          </a:bodyPr>
          <a:lstStyle/>
          <a:p>
            <a:pPr marL="171450" indent="-171450">
              <a:spcBef>
                <a:spcPts val="300"/>
              </a:spcBef>
              <a:buFont typeface="Arial" panose="020B0604020202020204" pitchFamily="34" charset="0"/>
              <a:buChar char="•"/>
            </a:pPr>
            <a:r>
              <a:rPr lang="en-US" b="1" dirty="0">
                <a:latin typeface="Arial" panose="020B0604020202020204" pitchFamily="34" charset="0"/>
                <a:cs typeface="Arial" panose="020B0604020202020204" pitchFamily="34" charset="0"/>
              </a:rPr>
              <a:t>Unintentional weight loss, dietary intake, food security</a:t>
            </a:r>
          </a:p>
          <a:p>
            <a:pPr marL="171450" indent="-171450">
              <a:spcBef>
                <a:spcPts val="300"/>
              </a:spcBef>
              <a:buFont typeface="Arial" panose="020B0604020202020204" pitchFamily="34" charset="0"/>
              <a:buChar char="•"/>
            </a:pPr>
            <a:r>
              <a:rPr lang="en-US" b="1" dirty="0">
                <a:latin typeface="Arial" panose="020B0604020202020204" pitchFamily="34" charset="0"/>
                <a:cs typeface="Arial" panose="020B0604020202020204" pitchFamily="34" charset="0"/>
              </a:rPr>
              <a:t>Treatment-related toxicities, treatment interruptions</a:t>
            </a:r>
          </a:p>
          <a:p>
            <a:pPr marL="171450" indent="-171450">
              <a:spcBef>
                <a:spcPts val="300"/>
              </a:spcBef>
              <a:buFont typeface="Arial" panose="020B0604020202020204" pitchFamily="34" charset="0"/>
              <a:buChar char="•"/>
            </a:pPr>
            <a:r>
              <a:rPr lang="en-US" b="1" dirty="0">
                <a:latin typeface="Arial" panose="020B0604020202020204" pitchFamily="34" charset="0"/>
                <a:cs typeface="Arial" panose="020B0604020202020204" pitchFamily="34" charset="0"/>
              </a:rPr>
              <a:t>Hospitalization, ER visits, lengths of stay</a:t>
            </a:r>
          </a:p>
          <a:p>
            <a:pPr marL="171450" indent="-171450">
              <a:spcBef>
                <a:spcPts val="300"/>
              </a:spcBef>
              <a:buFont typeface="Arial" panose="020B0604020202020204" pitchFamily="34" charset="0"/>
              <a:buChar char="•"/>
            </a:pPr>
            <a:r>
              <a:rPr lang="en-US" b="1" dirty="0">
                <a:latin typeface="Arial" panose="020B0604020202020204" pitchFamily="34" charset="0"/>
                <a:cs typeface="Arial" panose="020B0604020202020204" pitchFamily="34" charset="0"/>
              </a:rPr>
              <a:t>Quality of life, depression, anxiety</a:t>
            </a:r>
          </a:p>
        </p:txBody>
      </p:sp>
      <p:pic>
        <p:nvPicPr>
          <p:cNvPr id="9" name="Picture 8">
            <a:extLst>
              <a:ext uri="{FF2B5EF4-FFF2-40B4-BE49-F238E27FC236}">
                <a16:creationId xmlns:a16="http://schemas.microsoft.com/office/drawing/2014/main" id="{0087FCD6-5D03-4626-9F71-6070F6EFF8FD}"/>
              </a:ext>
            </a:extLst>
          </p:cNvPr>
          <p:cNvPicPr>
            <a:picLocks noChangeAspect="1"/>
          </p:cNvPicPr>
          <p:nvPr/>
        </p:nvPicPr>
        <p:blipFill>
          <a:blip r:embed="rId4"/>
          <a:stretch>
            <a:fillRect/>
          </a:stretch>
        </p:blipFill>
        <p:spPr>
          <a:xfrm>
            <a:off x="9885680" y="214770"/>
            <a:ext cx="1943100" cy="781050"/>
          </a:xfrm>
          <a:prstGeom prst="rect">
            <a:avLst/>
          </a:prstGeom>
        </p:spPr>
      </p:pic>
    </p:spTree>
    <p:extLst>
      <p:ext uri="{BB962C8B-B14F-4D97-AF65-F5344CB8AC3E}">
        <p14:creationId xmlns:p14="http://schemas.microsoft.com/office/powerpoint/2010/main" val="157769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Arrow Connector 68">
            <a:extLst>
              <a:ext uri="{FF2B5EF4-FFF2-40B4-BE49-F238E27FC236}">
                <a16:creationId xmlns:a16="http://schemas.microsoft.com/office/drawing/2014/main" id="{49F90111-A3CE-4105-BA16-01D91D3E386D}"/>
              </a:ext>
            </a:extLst>
          </p:cNvPr>
          <p:cNvCxnSpPr>
            <a:cxnSpLocks/>
          </p:cNvCxnSpPr>
          <p:nvPr/>
        </p:nvCxnSpPr>
        <p:spPr>
          <a:xfrm flipV="1">
            <a:off x="9878849" y="1770378"/>
            <a:ext cx="0" cy="4115523"/>
          </a:xfrm>
          <a:prstGeom prst="straightConnector1">
            <a:avLst/>
          </a:prstGeom>
          <a:ln w="19050">
            <a:gradFill>
              <a:gsLst>
                <a:gs pos="0">
                  <a:schemeClr val="accent1">
                    <a:lumMod val="5000"/>
                    <a:lumOff val="95000"/>
                  </a:schemeClr>
                </a:gs>
                <a:gs pos="1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EF94241-4D8B-4A7B-A618-7C6A8971D425}"/>
              </a:ext>
            </a:extLst>
          </p:cNvPr>
          <p:cNvCxnSpPr>
            <a:cxnSpLocks/>
          </p:cNvCxnSpPr>
          <p:nvPr/>
        </p:nvCxnSpPr>
        <p:spPr>
          <a:xfrm flipV="1">
            <a:off x="7315200" y="1691640"/>
            <a:ext cx="0" cy="4191001"/>
          </a:xfrm>
          <a:prstGeom prst="straightConnector1">
            <a:avLst/>
          </a:prstGeom>
          <a:ln w="19050">
            <a:gradFill>
              <a:gsLst>
                <a:gs pos="0">
                  <a:schemeClr val="accent1">
                    <a:lumMod val="5000"/>
                    <a:lumOff val="95000"/>
                  </a:schemeClr>
                </a:gs>
                <a:gs pos="1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0DC5B14-D3AE-4264-B07E-3D21578A1239}"/>
              </a:ext>
            </a:extLst>
          </p:cNvPr>
          <p:cNvCxnSpPr>
            <a:cxnSpLocks/>
          </p:cNvCxnSpPr>
          <p:nvPr/>
        </p:nvCxnSpPr>
        <p:spPr>
          <a:xfrm flipV="1">
            <a:off x="5410200" y="1799994"/>
            <a:ext cx="0" cy="4067408"/>
          </a:xfrm>
          <a:prstGeom prst="straightConnector1">
            <a:avLst/>
          </a:prstGeom>
          <a:ln w="19050">
            <a:gradFill>
              <a:gsLst>
                <a:gs pos="0">
                  <a:schemeClr val="accent1">
                    <a:lumMod val="5000"/>
                    <a:lumOff val="95000"/>
                  </a:schemeClr>
                </a:gs>
                <a:gs pos="1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6469" y="79163"/>
            <a:ext cx="8458200" cy="1143000"/>
          </a:xfrm>
        </p:spPr>
        <p:txBody>
          <a:bodyPr>
            <a:normAutofit/>
          </a:bodyPr>
          <a:lstStyle/>
          <a:p>
            <a:pPr algn="l"/>
            <a:r>
              <a:rPr lang="en-US" sz="3200" b="1" dirty="0">
                <a:latin typeface="Arial" panose="020B0604020202020204" pitchFamily="34" charset="0"/>
                <a:cs typeface="Arial" panose="020B0604020202020204" pitchFamily="34" charset="0"/>
              </a:rPr>
              <a:t>Project Progress</a:t>
            </a:r>
          </a:p>
        </p:txBody>
      </p:sp>
      <p:cxnSp>
        <p:nvCxnSpPr>
          <p:cNvPr id="7" name="Straight Connector 6">
            <a:extLst>
              <a:ext uri="{FF2B5EF4-FFF2-40B4-BE49-F238E27FC236}">
                <a16:creationId xmlns:a16="http://schemas.microsoft.com/office/drawing/2014/main" id="{A65167AE-555B-4AD2-9226-E1154A10DB3A}"/>
              </a:ext>
            </a:extLst>
          </p:cNvPr>
          <p:cNvCxnSpPr>
            <a:cxnSpLocks/>
          </p:cNvCxnSpPr>
          <p:nvPr/>
        </p:nvCxnSpPr>
        <p:spPr>
          <a:xfrm>
            <a:off x="-101600" y="1103939"/>
            <a:ext cx="12293600" cy="0"/>
          </a:xfrm>
          <a:prstGeom prst="line">
            <a:avLst/>
          </a:prstGeom>
          <a:ln w="25400"/>
        </p:spPr>
        <p:style>
          <a:lnRef idx="1">
            <a:schemeClr val="accent5"/>
          </a:lnRef>
          <a:fillRef idx="0">
            <a:schemeClr val="accent5"/>
          </a:fillRef>
          <a:effectRef idx="0">
            <a:schemeClr val="accent5"/>
          </a:effectRef>
          <a:fontRef idx="minor">
            <a:schemeClr val="tx1"/>
          </a:fontRef>
        </p:style>
      </p:cxnSp>
      <p:pic>
        <p:nvPicPr>
          <p:cNvPr id="27" name="Picture 26">
            <a:extLst>
              <a:ext uri="{FF2B5EF4-FFF2-40B4-BE49-F238E27FC236}">
                <a16:creationId xmlns:a16="http://schemas.microsoft.com/office/drawing/2014/main" id="{4C331F3F-3054-43F1-8E31-E1C3458B16B6}"/>
              </a:ext>
            </a:extLst>
          </p:cNvPr>
          <p:cNvPicPr>
            <a:picLocks noChangeAspect="1"/>
          </p:cNvPicPr>
          <p:nvPr/>
        </p:nvPicPr>
        <p:blipFill>
          <a:blip r:embed="rId3"/>
          <a:stretch>
            <a:fillRect/>
          </a:stretch>
        </p:blipFill>
        <p:spPr>
          <a:xfrm>
            <a:off x="10125973" y="170375"/>
            <a:ext cx="1618056" cy="650395"/>
          </a:xfrm>
          <a:prstGeom prst="rect">
            <a:avLst/>
          </a:prstGeom>
        </p:spPr>
      </p:pic>
      <p:cxnSp>
        <p:nvCxnSpPr>
          <p:cNvPr id="11" name="Straight Arrow Connector 10">
            <a:extLst>
              <a:ext uri="{FF2B5EF4-FFF2-40B4-BE49-F238E27FC236}">
                <a16:creationId xmlns:a16="http://schemas.microsoft.com/office/drawing/2014/main" id="{EDF52410-BF4F-4457-B8B1-1E4EE437B19A}"/>
              </a:ext>
            </a:extLst>
          </p:cNvPr>
          <p:cNvCxnSpPr>
            <a:cxnSpLocks/>
          </p:cNvCxnSpPr>
          <p:nvPr/>
        </p:nvCxnSpPr>
        <p:spPr>
          <a:xfrm>
            <a:off x="2219961" y="5867400"/>
            <a:ext cx="831158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EA7DC0-A1A6-44C6-98F6-97E7168A823F}"/>
              </a:ext>
            </a:extLst>
          </p:cNvPr>
          <p:cNvCxnSpPr/>
          <p:nvPr/>
        </p:nvCxnSpPr>
        <p:spPr>
          <a:xfrm>
            <a:off x="223012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91C509-CF74-467B-852C-974E95C98E17}"/>
              </a:ext>
            </a:extLst>
          </p:cNvPr>
          <p:cNvCxnSpPr/>
          <p:nvPr/>
        </p:nvCxnSpPr>
        <p:spPr>
          <a:xfrm>
            <a:off x="312420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4C85BD-7403-476C-B08C-74C215D5CC59}"/>
              </a:ext>
            </a:extLst>
          </p:cNvPr>
          <p:cNvCxnSpPr/>
          <p:nvPr/>
        </p:nvCxnSpPr>
        <p:spPr>
          <a:xfrm>
            <a:off x="4038600" y="573024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4B1089-C27F-438F-85EC-CE1639E5CEAA}"/>
              </a:ext>
            </a:extLst>
          </p:cNvPr>
          <p:cNvCxnSpPr/>
          <p:nvPr/>
        </p:nvCxnSpPr>
        <p:spPr>
          <a:xfrm>
            <a:off x="495300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28FEB4-8E61-4A29-9E02-AB02E3CFE8A1}"/>
              </a:ext>
            </a:extLst>
          </p:cNvPr>
          <p:cNvCxnSpPr/>
          <p:nvPr/>
        </p:nvCxnSpPr>
        <p:spPr>
          <a:xfrm>
            <a:off x="1037336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791DD77-4D2D-4A97-AD8A-FD5963AE275E}"/>
              </a:ext>
            </a:extLst>
          </p:cNvPr>
          <p:cNvCxnSpPr/>
          <p:nvPr/>
        </p:nvCxnSpPr>
        <p:spPr>
          <a:xfrm>
            <a:off x="586740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007CC9B-3707-42C0-BB09-1671C022F1E8}"/>
              </a:ext>
            </a:extLst>
          </p:cNvPr>
          <p:cNvCxnSpPr/>
          <p:nvPr/>
        </p:nvCxnSpPr>
        <p:spPr>
          <a:xfrm>
            <a:off x="678180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C7CF3E-8E59-4D52-8DB7-A6677BB9DFF3}"/>
              </a:ext>
            </a:extLst>
          </p:cNvPr>
          <p:cNvCxnSpPr/>
          <p:nvPr/>
        </p:nvCxnSpPr>
        <p:spPr>
          <a:xfrm>
            <a:off x="769620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AEB1C0-510E-4022-B2BA-F33F5845F1E4}"/>
              </a:ext>
            </a:extLst>
          </p:cNvPr>
          <p:cNvCxnSpPr/>
          <p:nvPr/>
        </p:nvCxnSpPr>
        <p:spPr>
          <a:xfrm>
            <a:off x="861060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6630231-00E3-4C61-8190-322A49447037}"/>
              </a:ext>
            </a:extLst>
          </p:cNvPr>
          <p:cNvCxnSpPr/>
          <p:nvPr/>
        </p:nvCxnSpPr>
        <p:spPr>
          <a:xfrm>
            <a:off x="9525000" y="57150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Arrow: Right 37">
            <a:extLst>
              <a:ext uri="{FF2B5EF4-FFF2-40B4-BE49-F238E27FC236}">
                <a16:creationId xmlns:a16="http://schemas.microsoft.com/office/drawing/2014/main" id="{FB1AF662-AB2F-4E39-AC72-D495E377BA62}"/>
              </a:ext>
            </a:extLst>
          </p:cNvPr>
          <p:cNvSpPr/>
          <p:nvPr/>
        </p:nvSpPr>
        <p:spPr>
          <a:xfrm>
            <a:off x="3705787" y="1799995"/>
            <a:ext cx="6825762" cy="578745"/>
          </a:xfrm>
          <a:prstGeom prst="rightArrow">
            <a:avLst/>
          </a:prstGeom>
          <a:solidFill>
            <a:schemeClr val="tx2">
              <a:lumMod val="5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Development &amp; Testing Electronic Data Capture in REDCap</a:t>
            </a:r>
          </a:p>
        </p:txBody>
      </p:sp>
      <p:sp>
        <p:nvSpPr>
          <p:cNvPr id="40" name="Arrow: Right 39">
            <a:extLst>
              <a:ext uri="{FF2B5EF4-FFF2-40B4-BE49-F238E27FC236}">
                <a16:creationId xmlns:a16="http://schemas.microsoft.com/office/drawing/2014/main" id="{6E0897E5-EB89-494C-A634-7065FF1BD202}"/>
              </a:ext>
            </a:extLst>
          </p:cNvPr>
          <p:cNvSpPr/>
          <p:nvPr/>
        </p:nvSpPr>
        <p:spPr>
          <a:xfrm>
            <a:off x="2667006" y="5010160"/>
            <a:ext cx="5257792" cy="583584"/>
          </a:xfrm>
          <a:prstGeom prst="rightArrow">
            <a:avLst/>
          </a:prstGeom>
          <a:solidFill>
            <a:schemeClr val="tx2">
              <a:lumMod val="5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IRB Submission &amp; Approval</a:t>
            </a:r>
          </a:p>
        </p:txBody>
      </p:sp>
      <p:sp>
        <p:nvSpPr>
          <p:cNvPr id="41" name="Arrow: Right 40">
            <a:extLst>
              <a:ext uri="{FF2B5EF4-FFF2-40B4-BE49-F238E27FC236}">
                <a16:creationId xmlns:a16="http://schemas.microsoft.com/office/drawing/2014/main" id="{5EBBFF90-2145-4C05-9D6B-3052AEFFB0C4}"/>
              </a:ext>
            </a:extLst>
          </p:cNvPr>
          <p:cNvSpPr/>
          <p:nvPr/>
        </p:nvSpPr>
        <p:spPr>
          <a:xfrm>
            <a:off x="3119121" y="4499860"/>
            <a:ext cx="5343221" cy="598022"/>
          </a:xfrm>
          <a:prstGeom prst="rightArrow">
            <a:avLst/>
          </a:prstGeom>
          <a:solidFill>
            <a:schemeClr val="accent6">
              <a:lumMod val="50000"/>
              <a:alpha val="98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Development of Provider Training Webinar</a:t>
            </a:r>
          </a:p>
        </p:txBody>
      </p:sp>
      <p:sp>
        <p:nvSpPr>
          <p:cNvPr id="42" name="Arrow: Right 41">
            <a:extLst>
              <a:ext uri="{FF2B5EF4-FFF2-40B4-BE49-F238E27FC236}">
                <a16:creationId xmlns:a16="http://schemas.microsoft.com/office/drawing/2014/main" id="{2CF06266-7F3E-4B85-BD6A-5C0175DA94C1}"/>
              </a:ext>
            </a:extLst>
          </p:cNvPr>
          <p:cNvSpPr/>
          <p:nvPr/>
        </p:nvSpPr>
        <p:spPr>
          <a:xfrm>
            <a:off x="4518957" y="3402532"/>
            <a:ext cx="4901349" cy="622636"/>
          </a:xfrm>
          <a:prstGeom prst="rightArrow">
            <a:avLst/>
          </a:prstGeom>
          <a:solidFill>
            <a:schemeClr val="accent6">
              <a:lumMod val="50000"/>
              <a:alpha val="98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Development of Communication Plan</a:t>
            </a:r>
          </a:p>
        </p:txBody>
      </p:sp>
      <p:sp>
        <p:nvSpPr>
          <p:cNvPr id="43" name="Arrow: Right 42">
            <a:extLst>
              <a:ext uri="{FF2B5EF4-FFF2-40B4-BE49-F238E27FC236}">
                <a16:creationId xmlns:a16="http://schemas.microsoft.com/office/drawing/2014/main" id="{FD805311-969E-4BC8-BAD6-5272B18ED31E}"/>
              </a:ext>
            </a:extLst>
          </p:cNvPr>
          <p:cNvSpPr/>
          <p:nvPr/>
        </p:nvSpPr>
        <p:spPr>
          <a:xfrm>
            <a:off x="5119349" y="2832353"/>
            <a:ext cx="4759013" cy="622636"/>
          </a:xfrm>
          <a:prstGeom prst="rightArrow">
            <a:avLst/>
          </a:prstGeom>
          <a:solidFill>
            <a:schemeClr val="tx2">
              <a:lumMod val="5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Development of Monitoring Plan</a:t>
            </a:r>
          </a:p>
        </p:txBody>
      </p:sp>
      <p:sp>
        <p:nvSpPr>
          <p:cNvPr id="44" name="TextBox 43">
            <a:extLst>
              <a:ext uri="{FF2B5EF4-FFF2-40B4-BE49-F238E27FC236}">
                <a16:creationId xmlns:a16="http://schemas.microsoft.com/office/drawing/2014/main" id="{45F3A058-C44F-471F-A1AC-30A5DDD028F2}"/>
              </a:ext>
            </a:extLst>
          </p:cNvPr>
          <p:cNvSpPr txBox="1"/>
          <p:nvPr/>
        </p:nvSpPr>
        <p:spPr>
          <a:xfrm>
            <a:off x="2183430" y="6011605"/>
            <a:ext cx="883575"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Dec. 2019</a:t>
            </a:r>
          </a:p>
        </p:txBody>
      </p:sp>
      <p:sp>
        <p:nvSpPr>
          <p:cNvPr id="51" name="TextBox 50">
            <a:extLst>
              <a:ext uri="{FF2B5EF4-FFF2-40B4-BE49-F238E27FC236}">
                <a16:creationId xmlns:a16="http://schemas.microsoft.com/office/drawing/2014/main" id="{ECCFD992-35BD-40D0-99CF-2DF7A2BD7ACF}"/>
              </a:ext>
            </a:extLst>
          </p:cNvPr>
          <p:cNvSpPr txBox="1"/>
          <p:nvPr/>
        </p:nvSpPr>
        <p:spPr>
          <a:xfrm>
            <a:off x="3119121" y="6011605"/>
            <a:ext cx="857927"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Jan. 2020</a:t>
            </a:r>
          </a:p>
        </p:txBody>
      </p:sp>
      <p:sp>
        <p:nvSpPr>
          <p:cNvPr id="52" name="TextBox 51">
            <a:extLst>
              <a:ext uri="{FF2B5EF4-FFF2-40B4-BE49-F238E27FC236}">
                <a16:creationId xmlns:a16="http://schemas.microsoft.com/office/drawing/2014/main" id="{F5CE2F19-FA14-4CF3-ABAC-8185677751BC}"/>
              </a:ext>
            </a:extLst>
          </p:cNvPr>
          <p:cNvSpPr txBox="1"/>
          <p:nvPr/>
        </p:nvSpPr>
        <p:spPr>
          <a:xfrm>
            <a:off x="4058329" y="6021482"/>
            <a:ext cx="875561"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Feb. 2020</a:t>
            </a:r>
          </a:p>
        </p:txBody>
      </p:sp>
      <p:sp>
        <p:nvSpPr>
          <p:cNvPr id="53" name="TextBox 52">
            <a:extLst>
              <a:ext uri="{FF2B5EF4-FFF2-40B4-BE49-F238E27FC236}">
                <a16:creationId xmlns:a16="http://schemas.microsoft.com/office/drawing/2014/main" id="{47461131-E388-4F70-89D6-C416EB68BB77}"/>
              </a:ext>
            </a:extLst>
          </p:cNvPr>
          <p:cNvSpPr txBox="1"/>
          <p:nvPr/>
        </p:nvSpPr>
        <p:spPr>
          <a:xfrm>
            <a:off x="5000304" y="6011604"/>
            <a:ext cx="867097"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Mar. 2020</a:t>
            </a:r>
          </a:p>
        </p:txBody>
      </p:sp>
      <p:sp>
        <p:nvSpPr>
          <p:cNvPr id="54" name="TextBox 53">
            <a:extLst>
              <a:ext uri="{FF2B5EF4-FFF2-40B4-BE49-F238E27FC236}">
                <a16:creationId xmlns:a16="http://schemas.microsoft.com/office/drawing/2014/main" id="{3DBDE877-4B71-4060-BC21-0FCDE7D1B827}"/>
              </a:ext>
            </a:extLst>
          </p:cNvPr>
          <p:cNvSpPr txBox="1"/>
          <p:nvPr/>
        </p:nvSpPr>
        <p:spPr>
          <a:xfrm>
            <a:off x="5917654" y="6019801"/>
            <a:ext cx="841449"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Apr. 2020</a:t>
            </a:r>
          </a:p>
        </p:txBody>
      </p:sp>
      <p:sp>
        <p:nvSpPr>
          <p:cNvPr id="55" name="TextBox 54">
            <a:extLst>
              <a:ext uri="{FF2B5EF4-FFF2-40B4-BE49-F238E27FC236}">
                <a16:creationId xmlns:a16="http://schemas.microsoft.com/office/drawing/2014/main" id="{8B8087AC-A3D2-41DA-AFE3-E56C6FB996AD}"/>
              </a:ext>
            </a:extLst>
          </p:cNvPr>
          <p:cNvSpPr txBox="1"/>
          <p:nvPr/>
        </p:nvSpPr>
        <p:spPr>
          <a:xfrm>
            <a:off x="6812281" y="6019137"/>
            <a:ext cx="857927"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May 2020</a:t>
            </a:r>
          </a:p>
        </p:txBody>
      </p:sp>
      <p:sp>
        <p:nvSpPr>
          <p:cNvPr id="56" name="TextBox 55">
            <a:extLst>
              <a:ext uri="{FF2B5EF4-FFF2-40B4-BE49-F238E27FC236}">
                <a16:creationId xmlns:a16="http://schemas.microsoft.com/office/drawing/2014/main" id="{B89A3F51-FFAF-4B4B-BA0C-765646FEC2BA}"/>
              </a:ext>
            </a:extLst>
          </p:cNvPr>
          <p:cNvSpPr txBox="1"/>
          <p:nvPr/>
        </p:nvSpPr>
        <p:spPr>
          <a:xfrm>
            <a:off x="7737787" y="6009652"/>
            <a:ext cx="857927"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Jun. 2020</a:t>
            </a:r>
          </a:p>
        </p:txBody>
      </p:sp>
      <p:sp>
        <p:nvSpPr>
          <p:cNvPr id="57" name="TextBox 56">
            <a:extLst>
              <a:ext uri="{FF2B5EF4-FFF2-40B4-BE49-F238E27FC236}">
                <a16:creationId xmlns:a16="http://schemas.microsoft.com/office/drawing/2014/main" id="{6995923D-FDED-4B3F-B3BE-37414B87232F}"/>
              </a:ext>
            </a:extLst>
          </p:cNvPr>
          <p:cNvSpPr txBox="1"/>
          <p:nvPr/>
        </p:nvSpPr>
        <p:spPr>
          <a:xfrm>
            <a:off x="8683552" y="6019137"/>
            <a:ext cx="763351"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Jul.2020</a:t>
            </a:r>
          </a:p>
        </p:txBody>
      </p:sp>
      <p:sp>
        <p:nvSpPr>
          <p:cNvPr id="58" name="TextBox 57">
            <a:extLst>
              <a:ext uri="{FF2B5EF4-FFF2-40B4-BE49-F238E27FC236}">
                <a16:creationId xmlns:a16="http://schemas.microsoft.com/office/drawing/2014/main" id="{42B1238A-3C77-41CF-9381-9034BB9E1022}"/>
              </a:ext>
            </a:extLst>
          </p:cNvPr>
          <p:cNvSpPr txBox="1"/>
          <p:nvPr/>
        </p:nvSpPr>
        <p:spPr>
          <a:xfrm>
            <a:off x="9525001" y="6009652"/>
            <a:ext cx="840295" cy="276999"/>
          </a:xfrm>
          <a:prstGeom prst="rect">
            <a:avLst/>
          </a:prstGeom>
          <a:solidFill>
            <a:schemeClr val="accent1">
              <a:alpha val="18000"/>
            </a:schemeClr>
          </a:solidFill>
        </p:spPr>
        <p:txBody>
          <a:bodyPr wrap="none" rtlCol="0">
            <a:spAutoFit/>
          </a:bodyPr>
          <a:lstStyle/>
          <a:p>
            <a:r>
              <a:rPr lang="en-US" sz="1200" dirty="0">
                <a:latin typeface="Arial" panose="020B0604020202020204" pitchFamily="34" charset="0"/>
                <a:cs typeface="Arial" panose="020B0604020202020204" pitchFamily="34" charset="0"/>
              </a:rPr>
              <a:t>Aug.2020</a:t>
            </a:r>
          </a:p>
        </p:txBody>
      </p:sp>
      <p:sp>
        <p:nvSpPr>
          <p:cNvPr id="62" name="Arrow: Right 61">
            <a:extLst>
              <a:ext uri="{FF2B5EF4-FFF2-40B4-BE49-F238E27FC236}">
                <a16:creationId xmlns:a16="http://schemas.microsoft.com/office/drawing/2014/main" id="{AA04F7E3-4447-4956-A8B9-76F97F28B169}"/>
              </a:ext>
            </a:extLst>
          </p:cNvPr>
          <p:cNvSpPr/>
          <p:nvPr/>
        </p:nvSpPr>
        <p:spPr>
          <a:xfrm>
            <a:off x="6027022" y="2382886"/>
            <a:ext cx="4279455" cy="578745"/>
          </a:xfrm>
          <a:prstGeom prst="rightArrow">
            <a:avLst/>
          </a:prstGeom>
          <a:solidFill>
            <a:schemeClr val="accent6">
              <a:lumMod val="50000"/>
              <a:alpha val="98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Clinical Research Coordinator Training</a:t>
            </a:r>
          </a:p>
        </p:txBody>
      </p:sp>
      <p:sp>
        <p:nvSpPr>
          <p:cNvPr id="63" name="Arrow: Right 62">
            <a:extLst>
              <a:ext uri="{FF2B5EF4-FFF2-40B4-BE49-F238E27FC236}">
                <a16:creationId xmlns:a16="http://schemas.microsoft.com/office/drawing/2014/main" id="{2C08FCFB-ED83-4AAF-A6AF-327BD80F5FF5}"/>
              </a:ext>
            </a:extLst>
          </p:cNvPr>
          <p:cNvSpPr/>
          <p:nvPr/>
        </p:nvSpPr>
        <p:spPr>
          <a:xfrm>
            <a:off x="3610803" y="3922029"/>
            <a:ext cx="5343221" cy="598022"/>
          </a:xfrm>
          <a:prstGeom prst="rightArrow">
            <a:avLst/>
          </a:prstGeom>
          <a:solidFill>
            <a:schemeClr val="tx2">
              <a:lumMod val="5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RD Nutrition Counseling Training</a:t>
            </a:r>
          </a:p>
        </p:txBody>
      </p:sp>
      <p:sp>
        <p:nvSpPr>
          <p:cNvPr id="67" name="TextBox 66">
            <a:extLst>
              <a:ext uri="{FF2B5EF4-FFF2-40B4-BE49-F238E27FC236}">
                <a16:creationId xmlns:a16="http://schemas.microsoft.com/office/drawing/2014/main" id="{790A3B47-2FB6-49DB-A291-FB7A46FDC48F}"/>
              </a:ext>
            </a:extLst>
          </p:cNvPr>
          <p:cNvSpPr txBox="1"/>
          <p:nvPr/>
        </p:nvSpPr>
        <p:spPr>
          <a:xfrm>
            <a:off x="4757320" y="1462600"/>
            <a:ext cx="1353063" cy="523220"/>
          </a:xfrm>
          <a:prstGeom prst="rect">
            <a:avLst/>
          </a:prstGeom>
          <a:solidFill>
            <a:schemeClr val="accent4">
              <a:lumMod val="20000"/>
              <a:lumOff val="80000"/>
            </a:schemeClr>
          </a:solidFill>
        </p:spPr>
        <p:txBody>
          <a:bodyPr wrap="square" rtlCol="0">
            <a:spAutoFit/>
          </a:bodyPr>
          <a:lstStyle>
            <a:defPPr>
              <a:defRPr lang="en-US"/>
            </a:defPPr>
            <a:lvl1pPr>
              <a:defRPr sz="1400">
                <a:solidFill>
                  <a:schemeClr val="accent5">
                    <a:lumMod val="50000"/>
                  </a:schemeClr>
                </a:solidFill>
              </a:defRPr>
            </a:lvl1pPr>
          </a:lstStyle>
          <a:p>
            <a:r>
              <a:rPr lang="en-US" dirty="0"/>
              <a:t>1st SAG Meeting</a:t>
            </a:r>
          </a:p>
        </p:txBody>
      </p:sp>
      <p:sp>
        <p:nvSpPr>
          <p:cNvPr id="70" name="TextBox 69">
            <a:extLst>
              <a:ext uri="{FF2B5EF4-FFF2-40B4-BE49-F238E27FC236}">
                <a16:creationId xmlns:a16="http://schemas.microsoft.com/office/drawing/2014/main" id="{DAFB51B3-DBF8-4154-A611-472A369904A7}"/>
              </a:ext>
            </a:extLst>
          </p:cNvPr>
          <p:cNvSpPr txBox="1"/>
          <p:nvPr/>
        </p:nvSpPr>
        <p:spPr>
          <a:xfrm>
            <a:off x="9092165" y="1444824"/>
            <a:ext cx="1542784" cy="307777"/>
          </a:xfrm>
          <a:prstGeom prst="rect">
            <a:avLst/>
          </a:prstGeom>
          <a:solidFill>
            <a:schemeClr val="accent4">
              <a:lumMod val="20000"/>
              <a:lumOff val="80000"/>
            </a:schemeClr>
          </a:solidFill>
        </p:spPr>
        <p:txBody>
          <a:bodyPr wrap="square" rtlCol="0">
            <a:spAutoFit/>
          </a:bodyPr>
          <a:lstStyle>
            <a:defPPr>
              <a:defRPr lang="en-US"/>
            </a:defPPr>
            <a:lvl1pPr>
              <a:defRPr sz="1400">
                <a:solidFill>
                  <a:schemeClr val="accent5">
                    <a:lumMod val="50000"/>
                  </a:schemeClr>
                </a:solidFill>
              </a:defRPr>
            </a:lvl1pPr>
          </a:lstStyle>
          <a:p>
            <a:r>
              <a:rPr lang="en-US" dirty="0"/>
              <a:t>2nd SAG Meeting</a:t>
            </a:r>
          </a:p>
        </p:txBody>
      </p:sp>
      <p:sp>
        <p:nvSpPr>
          <p:cNvPr id="71" name="Arrow: Right 70">
            <a:extLst>
              <a:ext uri="{FF2B5EF4-FFF2-40B4-BE49-F238E27FC236}">
                <a16:creationId xmlns:a16="http://schemas.microsoft.com/office/drawing/2014/main" id="{3969EA11-8DD0-4A9A-8FF7-F69D55576EA0}"/>
              </a:ext>
            </a:extLst>
          </p:cNvPr>
          <p:cNvSpPr/>
          <p:nvPr/>
        </p:nvSpPr>
        <p:spPr>
          <a:xfrm>
            <a:off x="8674230" y="5165484"/>
            <a:ext cx="1622924" cy="583584"/>
          </a:xfrm>
          <a:prstGeom prst="rightArrow">
            <a:avLst/>
          </a:prstGeom>
          <a:solidFill>
            <a:schemeClr val="accent6">
              <a:lumMod val="60000"/>
              <a:lumOff val="40000"/>
              <a:alpha val="94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IRB Amendment</a:t>
            </a:r>
          </a:p>
        </p:txBody>
      </p:sp>
      <p:sp>
        <p:nvSpPr>
          <p:cNvPr id="73" name="TextBox 72">
            <a:extLst>
              <a:ext uri="{FF2B5EF4-FFF2-40B4-BE49-F238E27FC236}">
                <a16:creationId xmlns:a16="http://schemas.microsoft.com/office/drawing/2014/main" id="{18FE4ADA-4BF3-41AA-8898-A3B74276F938}"/>
              </a:ext>
            </a:extLst>
          </p:cNvPr>
          <p:cNvSpPr txBox="1"/>
          <p:nvPr/>
        </p:nvSpPr>
        <p:spPr>
          <a:xfrm>
            <a:off x="6375755" y="1176392"/>
            <a:ext cx="1920933" cy="523220"/>
          </a:xfrm>
          <a:prstGeom prst="rect">
            <a:avLst/>
          </a:prstGeom>
          <a:noFill/>
        </p:spPr>
        <p:txBody>
          <a:bodyPr wrap="square" rtlCol="0">
            <a:spAutoFit/>
          </a:bodyPr>
          <a:lstStyle/>
          <a:p>
            <a:pPr algn="ctr"/>
            <a:r>
              <a:rPr lang="en-US" sz="1400" dirty="0">
                <a:solidFill>
                  <a:schemeClr val="accent5">
                    <a:lumMod val="50000"/>
                  </a:schemeClr>
                </a:solidFill>
              </a:rPr>
              <a:t>Beta-testing switched to mock enrollment </a:t>
            </a:r>
          </a:p>
        </p:txBody>
      </p:sp>
    </p:spTree>
    <p:extLst>
      <p:ext uri="{BB962C8B-B14F-4D97-AF65-F5344CB8AC3E}">
        <p14:creationId xmlns:p14="http://schemas.microsoft.com/office/powerpoint/2010/main" val="299478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67" y="160940"/>
            <a:ext cx="10587789" cy="1143000"/>
          </a:xfrm>
        </p:spPr>
        <p:txBody>
          <a:bodyPr>
            <a:noAutofit/>
          </a:bodyPr>
          <a:lstStyle/>
          <a:p>
            <a:pPr algn="l"/>
            <a:r>
              <a:rPr lang="en-US" sz="3000" b="1" dirty="0">
                <a:latin typeface="Arial" panose="020B0604020202020204" pitchFamily="34" charset="0"/>
                <a:cs typeface="Arial" panose="020B0604020202020204" pitchFamily="34" charset="0"/>
              </a:rPr>
              <a:t>How and when to get involved? </a:t>
            </a:r>
          </a:p>
        </p:txBody>
      </p:sp>
      <p:sp>
        <p:nvSpPr>
          <p:cNvPr id="3" name="Content Placeholder 2"/>
          <p:cNvSpPr>
            <a:spLocks noGrp="1"/>
          </p:cNvSpPr>
          <p:nvPr>
            <p:ph idx="1"/>
          </p:nvPr>
        </p:nvSpPr>
        <p:spPr>
          <a:xfrm>
            <a:off x="307867" y="1439260"/>
            <a:ext cx="10892790" cy="5257800"/>
          </a:xfrm>
        </p:spPr>
        <p:txBody>
          <a:bodyPr>
            <a:normAutofit/>
          </a:bodyPr>
          <a:lstStyle/>
          <a:p>
            <a:pPr>
              <a:spcBef>
                <a:spcPts val="800"/>
              </a:spcBef>
            </a:pPr>
            <a:r>
              <a:rPr lang="en-US" sz="2800" dirty="0">
                <a:latin typeface="Arial" panose="020B0604020202020204" pitchFamily="34" charset="0"/>
                <a:cs typeface="Arial" panose="020B0604020202020204" pitchFamily="34" charset="0"/>
              </a:rPr>
              <a:t>Skills </a:t>
            </a:r>
          </a:p>
          <a:p>
            <a:pPr lvl="1">
              <a:spcBef>
                <a:spcPts val="800"/>
              </a:spcBef>
            </a:pPr>
            <a:r>
              <a:rPr lang="en-US" sz="2400" dirty="0">
                <a:latin typeface="Arial" panose="020B0604020202020204" pitchFamily="34" charset="0"/>
                <a:cs typeface="Arial" panose="020B0604020202020204" pitchFamily="34" charset="0"/>
              </a:rPr>
              <a:t>Clinical research experience (patient enrollment; data collection)</a:t>
            </a:r>
          </a:p>
          <a:p>
            <a:pPr lvl="1">
              <a:spcBef>
                <a:spcPts val="800"/>
              </a:spcBef>
            </a:pPr>
            <a:r>
              <a:rPr lang="en-US" sz="2400" dirty="0">
                <a:latin typeface="Arial" panose="020B0604020202020204" pitchFamily="34" charset="0"/>
                <a:cs typeface="Arial" panose="020B0604020202020204" pitchFamily="34" charset="0"/>
              </a:rPr>
              <a:t>Remote nutrition counseling </a:t>
            </a:r>
          </a:p>
          <a:p>
            <a:pPr lvl="1">
              <a:spcBef>
                <a:spcPts val="800"/>
              </a:spcBef>
            </a:pPr>
            <a:r>
              <a:rPr lang="en-US" sz="2400" dirty="0">
                <a:latin typeface="Arial" panose="020B0604020202020204" pitchFamily="34" charset="0"/>
                <a:cs typeface="Arial" panose="020B0604020202020204" pitchFamily="34" charset="0"/>
              </a:rPr>
              <a:t>Assisting statistical analysis</a:t>
            </a:r>
          </a:p>
          <a:p>
            <a:pPr>
              <a:spcBef>
                <a:spcPts val="800"/>
              </a:spcBef>
            </a:pPr>
            <a:r>
              <a:rPr lang="en-US" sz="2800" dirty="0">
                <a:latin typeface="Arial" panose="020B0604020202020204" pitchFamily="34" charset="0"/>
                <a:cs typeface="Arial" panose="020B0604020202020204" pitchFamily="34" charset="0"/>
              </a:rPr>
              <a:t>Format</a:t>
            </a:r>
          </a:p>
          <a:p>
            <a:pPr lvl="1">
              <a:spcBef>
                <a:spcPts val="800"/>
              </a:spcBef>
            </a:pPr>
            <a:r>
              <a:rPr lang="en-US" sz="2400" dirty="0">
                <a:latin typeface="Arial" panose="020B0604020202020204" pitchFamily="34" charset="0"/>
                <a:cs typeface="Arial" panose="020B0604020202020204" pitchFamily="34" charset="0"/>
              </a:rPr>
              <a:t>Paid or unpaid internships </a:t>
            </a:r>
          </a:p>
          <a:p>
            <a:pPr lvl="2">
              <a:spcBef>
                <a:spcPts val="800"/>
              </a:spcBef>
            </a:pPr>
            <a:r>
              <a:rPr lang="en-US" sz="2000" dirty="0">
                <a:latin typeface="Arial" panose="020B0604020202020204" pitchFamily="34" charset="0"/>
                <a:cs typeface="Arial" panose="020B0604020202020204" pitchFamily="34" charset="0"/>
              </a:rPr>
              <a:t>First year or second year (CITI training required)</a:t>
            </a:r>
          </a:p>
          <a:p>
            <a:pPr lvl="1">
              <a:spcBef>
                <a:spcPts val="800"/>
              </a:spcBef>
            </a:pPr>
            <a:r>
              <a:rPr lang="en-US" sz="2400" dirty="0">
                <a:latin typeface="Arial" panose="020B0604020202020204" pitchFamily="34" charset="0"/>
                <a:cs typeface="Arial" panose="020B0604020202020204" pitchFamily="34" charset="0"/>
              </a:rPr>
              <a:t>Directed study if involved addressing research questions </a:t>
            </a:r>
          </a:p>
          <a:p>
            <a:pPr lvl="2">
              <a:spcBef>
                <a:spcPts val="800"/>
              </a:spcBef>
            </a:pPr>
            <a:r>
              <a:rPr lang="en-US" sz="2000" dirty="0">
                <a:latin typeface="Arial" panose="020B0604020202020204" pitchFamily="34" charset="0"/>
                <a:cs typeface="Arial" panose="020B0604020202020204" pitchFamily="34" charset="0"/>
              </a:rPr>
              <a:t>Start the summer of the year 1; may last into fall of year 2</a:t>
            </a:r>
          </a:p>
          <a:p>
            <a:pPr lvl="1">
              <a:spcBef>
                <a:spcPts val="800"/>
              </a:spcBef>
            </a:pPr>
            <a:r>
              <a:rPr lang="en-US" sz="2400" dirty="0">
                <a:latin typeface="Arial" panose="020B0604020202020204" pitchFamily="34" charset="0"/>
                <a:cs typeface="Arial" panose="020B0604020202020204" pitchFamily="34" charset="0"/>
              </a:rPr>
              <a:t>CITI Training required</a:t>
            </a:r>
          </a:p>
        </p:txBody>
      </p:sp>
      <p:cxnSp>
        <p:nvCxnSpPr>
          <p:cNvPr id="8" name="Straight Connector 7">
            <a:extLst>
              <a:ext uri="{FF2B5EF4-FFF2-40B4-BE49-F238E27FC236}">
                <a16:creationId xmlns:a16="http://schemas.microsoft.com/office/drawing/2014/main" id="{68F90064-E07D-4AD3-90BC-4AE42414E0D9}"/>
              </a:ext>
            </a:extLst>
          </p:cNvPr>
          <p:cNvCxnSpPr>
            <a:cxnSpLocks/>
          </p:cNvCxnSpPr>
          <p:nvPr/>
        </p:nvCxnSpPr>
        <p:spPr>
          <a:xfrm>
            <a:off x="0" y="1166362"/>
            <a:ext cx="12192000" cy="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7425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7B5994-CBB6-4BC3-B93D-6D2BA7D0176B}"/>
              </a:ext>
            </a:extLst>
          </p:cNvPr>
          <p:cNvSpPr txBox="1">
            <a:spLocks/>
          </p:cNvSpPr>
          <p:nvPr/>
        </p:nvSpPr>
        <p:spPr>
          <a:xfrm>
            <a:off x="307867" y="160940"/>
            <a:ext cx="1058778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a:latin typeface="Arial" panose="020B0604020202020204" pitchFamily="34" charset="0"/>
                <a:cs typeface="Arial" panose="020B0604020202020204" pitchFamily="34" charset="0"/>
              </a:rPr>
              <a:t>How and when to get involved? </a:t>
            </a:r>
            <a:endParaRPr lang="en-US" sz="30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BF44B4F-E390-43A7-BCF1-CFAAC7918017}"/>
              </a:ext>
            </a:extLst>
          </p:cNvPr>
          <p:cNvSpPr txBox="1">
            <a:spLocks/>
          </p:cNvSpPr>
          <p:nvPr/>
        </p:nvSpPr>
        <p:spPr>
          <a:xfrm>
            <a:off x="307867" y="1439260"/>
            <a:ext cx="1089279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pPr>
            <a:r>
              <a:rPr lang="en-US" sz="2800" dirty="0">
                <a:latin typeface="Arial" panose="020B0604020202020204" pitchFamily="34" charset="0"/>
                <a:cs typeface="Arial" panose="020B0604020202020204" pitchFamily="34" charset="0"/>
              </a:rPr>
              <a:t>Skills </a:t>
            </a:r>
          </a:p>
          <a:p>
            <a:pPr lvl="1">
              <a:spcBef>
                <a:spcPts val="800"/>
              </a:spcBef>
            </a:pPr>
            <a:r>
              <a:rPr lang="en-US" sz="2400" dirty="0">
                <a:latin typeface="Arial" panose="020B0604020202020204" pitchFamily="34" charset="0"/>
                <a:cs typeface="Arial" panose="020B0604020202020204" pitchFamily="34" charset="0"/>
              </a:rPr>
              <a:t>Methods of analyzing dietary intake data collected in the National Health and Nutrition Examination Survey</a:t>
            </a:r>
          </a:p>
          <a:p>
            <a:pPr lvl="1">
              <a:spcBef>
                <a:spcPts val="800"/>
              </a:spcBef>
            </a:pPr>
            <a:r>
              <a:rPr lang="en-US" sz="2400" dirty="0">
                <a:latin typeface="Arial" panose="020B0604020202020204" pitchFamily="34" charset="0"/>
                <a:cs typeface="Arial" panose="020B0604020202020204" pitchFamily="34" charset="0"/>
              </a:rPr>
              <a:t>Methods of analyzing the association between dietary intake and health outcomes in prospective cohort studies </a:t>
            </a:r>
          </a:p>
          <a:p>
            <a:pPr>
              <a:spcBef>
                <a:spcPts val="800"/>
              </a:spcBef>
            </a:pPr>
            <a:r>
              <a:rPr lang="en-US" sz="2800" dirty="0">
                <a:latin typeface="Arial" panose="020B0604020202020204" pitchFamily="34" charset="0"/>
                <a:cs typeface="Arial" panose="020B0604020202020204" pitchFamily="34" charset="0"/>
              </a:rPr>
              <a:t>Format</a:t>
            </a:r>
          </a:p>
          <a:p>
            <a:pPr lvl="1">
              <a:spcBef>
                <a:spcPts val="800"/>
              </a:spcBef>
            </a:pPr>
            <a:r>
              <a:rPr lang="en-US" sz="2400" dirty="0">
                <a:latin typeface="Arial" panose="020B0604020202020204" pitchFamily="34" charset="0"/>
                <a:cs typeface="Arial" panose="020B0604020202020204" pitchFamily="34" charset="0"/>
              </a:rPr>
              <a:t>Directed study (registered as a course)</a:t>
            </a:r>
          </a:p>
          <a:p>
            <a:pPr lvl="1">
              <a:spcBef>
                <a:spcPts val="800"/>
              </a:spcBef>
            </a:pPr>
            <a:r>
              <a:rPr lang="en-US" sz="2400" dirty="0">
                <a:latin typeface="Arial" panose="020B0604020202020204" pitchFamily="34" charset="0"/>
                <a:cs typeface="Arial" panose="020B0604020202020204" pitchFamily="34" charset="0"/>
              </a:rPr>
              <a:t>Usually start in the summer of the 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semester and many last into the fall of the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semester</a:t>
            </a:r>
          </a:p>
          <a:p>
            <a:pPr lvl="1">
              <a:spcBef>
                <a:spcPts val="800"/>
              </a:spcBef>
            </a:pPr>
            <a:r>
              <a:rPr lang="en-US" sz="2400" dirty="0">
                <a:latin typeface="Arial" panose="020B0604020202020204" pitchFamily="34" charset="0"/>
                <a:cs typeface="Arial" panose="020B0604020202020204" pitchFamily="34" charset="0"/>
              </a:rPr>
              <a:t>Abstract submitted to the annual meeting of the American Society of Nutrition (ASN) and other conferences; some continue into a manuscript</a:t>
            </a:r>
          </a:p>
        </p:txBody>
      </p:sp>
      <p:cxnSp>
        <p:nvCxnSpPr>
          <p:cNvPr id="6" name="Straight Connector 5">
            <a:extLst>
              <a:ext uri="{FF2B5EF4-FFF2-40B4-BE49-F238E27FC236}">
                <a16:creationId xmlns:a16="http://schemas.microsoft.com/office/drawing/2014/main" id="{7B5AA67B-2F1D-47AF-BE79-2160B036FF8C}"/>
              </a:ext>
            </a:extLst>
          </p:cNvPr>
          <p:cNvCxnSpPr>
            <a:cxnSpLocks/>
          </p:cNvCxnSpPr>
          <p:nvPr/>
        </p:nvCxnSpPr>
        <p:spPr>
          <a:xfrm>
            <a:off x="0" y="1166362"/>
            <a:ext cx="12192000" cy="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581222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to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1811</Words>
  <Application>Microsoft Office PowerPoint</Application>
  <PresentationFormat>Widescreen</PresentationFormat>
  <Paragraphs>283</Paragraphs>
  <Slides>18</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Abadi</vt:lpstr>
      <vt:lpstr>Arial</vt:lpstr>
      <vt:lpstr>Calibri</vt:lpstr>
      <vt:lpstr>Courier New</vt:lpstr>
      <vt:lpstr>Times New Roman</vt:lpstr>
      <vt:lpstr>Wingdings</vt:lpstr>
      <vt:lpstr>1_Office Theme</vt:lpstr>
      <vt:lpstr>Factory</vt:lpstr>
      <vt:lpstr>PowerPoint Presentation</vt:lpstr>
      <vt:lpstr> # 1 and #2:  Ultra-Processed Foods (UPFs)</vt:lpstr>
      <vt:lpstr># 3: NutriCare Study </vt:lpstr>
      <vt:lpstr>PowerPoint Presentation</vt:lpstr>
      <vt:lpstr>PowerPoint Presentation</vt:lpstr>
      <vt:lpstr>Outcome Assessment</vt:lpstr>
      <vt:lpstr>Project Progress</vt:lpstr>
      <vt:lpstr>How and when to get involved? </vt:lpstr>
      <vt:lpstr>PowerPoint Presentation</vt:lpstr>
      <vt:lpstr>PowerPoint Presentation</vt:lpstr>
      <vt:lpstr>PowerPoint Presentation</vt:lpstr>
      <vt:lpstr>PowerPoint Presentation</vt:lpstr>
      <vt:lpstr>PowerPoint Presentation</vt:lpstr>
      <vt:lpstr>Cost-Effectiveness of Nutrition Policies on Processed Meat: Implications for Cancer Burden in the US </vt:lpstr>
      <vt:lpstr>The DIet and Cancer Outcome Model (DiCOM)</vt:lpstr>
      <vt:lpstr>Cost-Effectiveness of Nutrition Policies on Reducing Processed Meat Consumption: Health Benefits</vt:lpstr>
      <vt:lpstr>PowerPoint Presentation</vt:lpstr>
      <vt:lpstr>Why Modeling?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Fang Fang</dc:creator>
  <cp:lastModifiedBy>Zhang, Fang Fang</cp:lastModifiedBy>
  <cp:revision>8</cp:revision>
  <dcterms:created xsi:type="dcterms:W3CDTF">2020-08-20T14:05:25Z</dcterms:created>
  <dcterms:modified xsi:type="dcterms:W3CDTF">2020-08-20T17:58:16Z</dcterms:modified>
</cp:coreProperties>
</file>