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  <p:sldMasterId id="2147484242" r:id="rId2"/>
    <p:sldMasterId id="2147484248" r:id="rId3"/>
    <p:sldMasterId id="2147484244" r:id="rId4"/>
    <p:sldMasterId id="2147484250" r:id="rId5"/>
    <p:sldMasterId id="2147484372" r:id="rId6"/>
  </p:sldMasterIdLst>
  <p:notesMasterIdLst>
    <p:notesMasterId r:id="rId10"/>
  </p:notesMasterIdLst>
  <p:handoutMasterIdLst>
    <p:handoutMasterId r:id="rId11"/>
  </p:handoutMasterIdLst>
  <p:sldIdLst>
    <p:sldId id="620" r:id="rId7"/>
    <p:sldId id="629" r:id="rId8"/>
    <p:sldId id="630" r:id="rId9"/>
  </p:sldIdLst>
  <p:sldSz cx="12192000" cy="6858000"/>
  <p:notesSz cx="70104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1700"/>
    <a:srgbClr val="663300"/>
    <a:srgbClr val="7701BF"/>
    <a:srgbClr val="A10AFE"/>
    <a:srgbClr val="FFFFFF"/>
    <a:srgbClr val="3F6D3F"/>
    <a:srgbClr val="5B9D5B"/>
    <a:srgbClr val="003300"/>
    <a:srgbClr val="002B8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86426" autoAdjust="0"/>
  </p:normalViewPr>
  <p:slideViewPr>
    <p:cSldViewPr snapToGrid="0">
      <p:cViewPr varScale="1">
        <p:scale>
          <a:sx n="110" d="100"/>
          <a:sy n="110" d="100"/>
        </p:scale>
        <p:origin x="26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4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9DEFB326-8793-4C19-AB4F-865FE2E2A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33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4DA3E505-EF92-4BB0-A3F6-8C4CE2FB5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3E505-EF92-4BB0-A3F6-8C4CE2FB524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9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3E505-EF92-4BB0-A3F6-8C4CE2FB524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2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3E505-EF92-4BB0-A3F6-8C4CE2FB524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0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07" y="942143"/>
            <a:ext cx="9547760" cy="981652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70000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117" y="2235530"/>
            <a:ext cx="974568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rgbClr val="000068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0844" y="4334494"/>
            <a:ext cx="11669485" cy="2351314"/>
          </a:xfrm>
          <a:prstGeom prst="rect">
            <a:avLst/>
          </a:prstGeom>
        </p:spPr>
        <p:txBody>
          <a:bodyPr/>
          <a:lstStyle>
            <a:lvl1pPr algn="r">
              <a:buNone/>
              <a:defRPr sz="3200" b="0" i="0">
                <a:solidFill>
                  <a:srgbClr val="700000"/>
                </a:solidFill>
                <a:latin typeface="Monotype Corsiva" pitchFamily="66" charset="0"/>
                <a:cs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8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401"/>
            <a:ext cx="11582400" cy="86887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68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926282"/>
            <a:ext cx="11351491" cy="55814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36"/>
                </a:solidFill>
              </a:defRPr>
            </a:lvl1pPr>
          </a:lstStyle>
          <a:p>
            <a:pPr>
              <a:defRPr/>
            </a:pPr>
            <a:fld id="{DF1A1B4A-F606-4F16-AEFE-2363D4469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4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4E727-32C9-4843-9D03-5F9281DF96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D4892-ADC1-488C-A3A5-FABCF3D76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773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>
            <a:off x="1009653" y="935043"/>
            <a:ext cx="99800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sz="3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6725"/>
            <a:ext cx="11582400" cy="533400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0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-10362"/>
            <a:ext cx="11582400" cy="556627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7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9148233" y="634524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rgbClr val="000036"/>
                </a:solidFill>
              </a:defRPr>
            </a:lvl1pPr>
          </a:lstStyle>
          <a:p>
            <a:pPr>
              <a:defRPr/>
            </a:pPr>
            <a:fld id="{53950D22-C278-469D-813C-F1B6B0937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8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7" y="166259"/>
            <a:ext cx="10699668" cy="688765"/>
          </a:xfrm>
          <a:prstGeom prst="rect">
            <a:avLst/>
          </a:prstGeom>
        </p:spPr>
        <p:txBody>
          <a:bodyPr/>
          <a:lstStyle>
            <a:lvl1pPr algn="ctr">
              <a:defRPr sz="4000" b="0">
                <a:solidFill>
                  <a:srgbClr val="700000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49" y="985653"/>
            <a:ext cx="11384479" cy="5533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36"/>
                </a:solidFill>
                <a:latin typeface="+mn-lt"/>
              </a:defRPr>
            </a:lvl1pPr>
            <a:lvl2pPr>
              <a:defRPr>
                <a:solidFill>
                  <a:srgbClr val="000036"/>
                </a:solidFill>
                <a:latin typeface="+mn-lt"/>
              </a:defRPr>
            </a:lvl2pPr>
            <a:lvl3pPr>
              <a:defRPr>
                <a:solidFill>
                  <a:srgbClr val="000036"/>
                </a:solidFill>
                <a:latin typeface="+mn-lt"/>
              </a:defRPr>
            </a:lvl3pPr>
            <a:lvl4pPr>
              <a:defRPr>
                <a:solidFill>
                  <a:srgbClr val="000036"/>
                </a:solidFill>
                <a:latin typeface="+mn-lt"/>
              </a:defRPr>
            </a:lvl4pPr>
            <a:lvl5pPr>
              <a:defRPr>
                <a:solidFill>
                  <a:srgbClr val="00003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20717" y="6307138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rgbClr val="000036"/>
                </a:solidFill>
              </a:defRPr>
            </a:lvl1pPr>
          </a:lstStyle>
          <a:p>
            <a:pPr>
              <a:defRPr/>
            </a:pPr>
            <a:fld id="{E523EECD-D8EF-44D7-96A5-2A7A78635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53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0" y="570024"/>
            <a:ext cx="11700680" cy="486887"/>
          </a:xfrm>
          <a:prstGeom prst="rect">
            <a:avLst/>
          </a:prstGeom>
        </p:spPr>
        <p:txBody>
          <a:bodyPr/>
          <a:lstStyle>
            <a:lvl1pPr algn="l">
              <a:defRPr sz="3400" b="0">
                <a:solidFill>
                  <a:srgbClr val="7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33" y="1068780"/>
            <a:ext cx="11384479" cy="54507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50"/>
                </a:solidFill>
              </a:defRPr>
            </a:lvl1pPr>
            <a:lvl2pPr>
              <a:defRPr>
                <a:solidFill>
                  <a:srgbClr val="000050"/>
                </a:solidFill>
              </a:defRPr>
            </a:lvl2pPr>
            <a:lvl3pPr>
              <a:defRPr>
                <a:solidFill>
                  <a:srgbClr val="000050"/>
                </a:solidFill>
              </a:defRPr>
            </a:lvl3pPr>
            <a:lvl4pPr>
              <a:defRPr>
                <a:solidFill>
                  <a:srgbClr val="000050"/>
                </a:solidFill>
              </a:defRPr>
            </a:lvl4pPr>
            <a:lvl5pPr>
              <a:defRPr>
                <a:solidFill>
                  <a:srgbClr val="000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120717" y="6307138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rgbClr val="000036"/>
                </a:solidFill>
              </a:defRPr>
            </a:lvl1pPr>
          </a:lstStyle>
          <a:p>
            <a:pPr>
              <a:defRPr/>
            </a:pPr>
            <a:fld id="{CEB6FF7F-9ABE-4AB1-A8D9-31BD7F767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697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87" y="7"/>
            <a:ext cx="11700680" cy="617517"/>
          </a:xfrm>
          <a:prstGeom prst="rect">
            <a:avLst/>
          </a:prstGeom>
        </p:spPr>
        <p:txBody>
          <a:bodyPr/>
          <a:lstStyle>
            <a:lvl1pPr algn="l">
              <a:defRPr sz="3200" b="0" baseline="0">
                <a:solidFill>
                  <a:srgbClr val="000050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4133" y="819150"/>
            <a:ext cx="11353800" cy="575945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20717" y="6307138"/>
            <a:ext cx="2844800" cy="476250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>
                <a:solidFill>
                  <a:srgbClr val="000036"/>
                </a:solidFill>
              </a:defRPr>
            </a:lvl1pPr>
          </a:lstStyle>
          <a:p>
            <a:pPr>
              <a:defRPr/>
            </a:pPr>
            <a:fld id="{4225B285-B683-4262-B9AA-C05860676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692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8" y="-11113"/>
            <a:ext cx="1222375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22" y="1"/>
            <a:ext cx="242358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770533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9"/>
          <p:cNvGrpSpPr>
            <a:grpSpLocks/>
          </p:cNvGrpSpPr>
          <p:nvPr userDrawn="1"/>
        </p:nvGrpSpPr>
        <p:grpSpPr bwMode="auto">
          <a:xfrm>
            <a:off x="-10581" y="4766"/>
            <a:ext cx="167217" cy="6853237"/>
            <a:chOff x="-7815" y="4211"/>
            <a:chExt cx="125046" cy="6853789"/>
          </a:xfrm>
        </p:grpSpPr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7814" y="1924812"/>
              <a:ext cx="121342" cy="493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15" y="4211"/>
              <a:ext cx="125046" cy="192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9"/>
          <p:cNvGrpSpPr>
            <a:grpSpLocks/>
          </p:cNvGrpSpPr>
          <p:nvPr userDrawn="1"/>
        </p:nvGrpSpPr>
        <p:grpSpPr bwMode="auto">
          <a:xfrm>
            <a:off x="0" y="1938339"/>
            <a:ext cx="12192000" cy="115887"/>
            <a:chOff x="0" y="1938693"/>
            <a:chExt cx="9144000" cy="115739"/>
          </a:xfrm>
        </p:grpSpPr>
        <p:pic>
          <p:nvPicPr>
            <p:cNvPr id="1034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973552"/>
              <a:ext cx="1828801" cy="8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5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693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159068" y="6178550"/>
            <a:ext cx="1032933" cy="685800"/>
            <a:chOff x="8369127" y="6178962"/>
            <a:chExt cx="774872" cy="685002"/>
          </a:xfrm>
        </p:grpSpPr>
        <p:pic>
          <p:nvPicPr>
            <p:cNvPr id="1032" name="Picture 7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369127" y="6797037"/>
              <a:ext cx="774870" cy="6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7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768289" y="6482283"/>
              <a:ext cx="679031" cy="7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817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817E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817E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817E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817E"/>
          </a:solidFill>
          <a:latin typeface="Sabon-Bold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0717" y="630713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CEFD4892-ADC1-488C-A3A5-FABCF3D76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1" name="Group 12"/>
          <p:cNvGrpSpPr>
            <a:grpSpLocks/>
          </p:cNvGrpSpPr>
          <p:nvPr userDrawn="1"/>
        </p:nvGrpSpPr>
        <p:grpSpPr bwMode="auto">
          <a:xfrm>
            <a:off x="11307238" y="6323013"/>
            <a:ext cx="884767" cy="546100"/>
            <a:chOff x="8481193" y="6328309"/>
            <a:chExt cx="662806" cy="547529"/>
          </a:xfrm>
        </p:grpSpPr>
        <p:pic>
          <p:nvPicPr>
            <p:cNvPr id="2054" name="Picture 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81193" y="6808911"/>
              <a:ext cx="662803" cy="6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842963" y="6556956"/>
              <a:ext cx="529683" cy="7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" y="841377"/>
            <a:ext cx="2286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2" y="842963"/>
            <a:ext cx="1133898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7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0"/>
          <p:cNvGrpSpPr>
            <a:grpSpLocks/>
          </p:cNvGrpSpPr>
          <p:nvPr userDrawn="1"/>
        </p:nvGrpSpPr>
        <p:grpSpPr bwMode="auto">
          <a:xfrm>
            <a:off x="431800" y="576270"/>
            <a:ext cx="11760200" cy="211137"/>
            <a:chOff x="323850" y="575503"/>
            <a:chExt cx="8820150" cy="211966"/>
          </a:xfrm>
        </p:grpSpPr>
        <p:pic>
          <p:nvPicPr>
            <p:cNvPr id="3089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595381"/>
              <a:ext cx="882015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0" name="Group 7"/>
            <p:cNvGrpSpPr>
              <a:grpSpLocks/>
            </p:cNvGrpSpPr>
            <p:nvPr userDrawn="1"/>
          </p:nvGrpSpPr>
          <p:grpSpPr bwMode="auto">
            <a:xfrm>
              <a:off x="379413" y="575503"/>
              <a:ext cx="8764587" cy="133350"/>
              <a:chOff x="371475" y="627592"/>
              <a:chExt cx="8765164" cy="133350"/>
            </a:xfrm>
          </p:grpSpPr>
          <p:pic>
            <p:nvPicPr>
              <p:cNvPr id="3091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475" y="62759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2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89" y="62759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3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875" y="62759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5" name="Group 19"/>
          <p:cNvGrpSpPr>
            <a:grpSpLocks/>
          </p:cNvGrpSpPr>
          <p:nvPr userDrawn="1"/>
        </p:nvGrpSpPr>
        <p:grpSpPr bwMode="auto">
          <a:xfrm>
            <a:off x="-6349" y="6"/>
            <a:ext cx="649817" cy="6869113"/>
            <a:chOff x="-9525" y="0"/>
            <a:chExt cx="487364" cy="6869876"/>
          </a:xfrm>
        </p:grpSpPr>
        <p:pic>
          <p:nvPicPr>
            <p:cNvPr id="3079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77838" cy="68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0" name="Group 12"/>
            <p:cNvGrpSpPr>
              <a:grpSpLocks/>
            </p:cNvGrpSpPr>
            <p:nvPr userDrawn="1"/>
          </p:nvGrpSpPr>
          <p:grpSpPr bwMode="auto">
            <a:xfrm rot="5400000">
              <a:off x="-3376613" y="3369439"/>
              <a:ext cx="6867525" cy="133350"/>
              <a:chOff x="2268865" y="627582"/>
              <a:chExt cx="6867774" cy="133360"/>
            </a:xfrm>
          </p:grpSpPr>
          <p:pic>
            <p:nvPicPr>
              <p:cNvPr id="3087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89" y="62759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8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865" y="62758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1" name="Group 15"/>
            <p:cNvGrpSpPr>
              <a:grpSpLocks/>
            </p:cNvGrpSpPr>
            <p:nvPr userDrawn="1"/>
          </p:nvGrpSpPr>
          <p:grpSpPr bwMode="auto">
            <a:xfrm rot="5400000">
              <a:off x="-3254061" y="3369439"/>
              <a:ext cx="6867525" cy="133350"/>
              <a:chOff x="2268865" y="627582"/>
              <a:chExt cx="6867774" cy="133360"/>
            </a:xfrm>
          </p:grpSpPr>
          <p:pic>
            <p:nvPicPr>
              <p:cNvPr id="3085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89" y="62759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6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865" y="62758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2" name="Group 18"/>
            <p:cNvGrpSpPr>
              <a:grpSpLocks/>
            </p:cNvGrpSpPr>
            <p:nvPr userDrawn="1"/>
          </p:nvGrpSpPr>
          <p:grpSpPr bwMode="auto">
            <a:xfrm rot="5400000">
              <a:off x="-3130893" y="3369439"/>
              <a:ext cx="6867525" cy="133350"/>
              <a:chOff x="2268865" y="627582"/>
              <a:chExt cx="6867774" cy="133360"/>
            </a:xfrm>
          </p:grpSpPr>
          <p:pic>
            <p:nvPicPr>
              <p:cNvPr id="3083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89" y="62759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865" y="627582"/>
                <a:ext cx="3676650" cy="133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6" name="Group 12"/>
          <p:cNvGrpSpPr>
            <a:grpSpLocks/>
          </p:cNvGrpSpPr>
          <p:nvPr userDrawn="1"/>
        </p:nvGrpSpPr>
        <p:grpSpPr bwMode="auto">
          <a:xfrm>
            <a:off x="11307238" y="6323013"/>
            <a:ext cx="884767" cy="546100"/>
            <a:chOff x="8481193" y="6328309"/>
            <a:chExt cx="662806" cy="547529"/>
          </a:xfrm>
        </p:grpSpPr>
        <p:pic>
          <p:nvPicPr>
            <p:cNvPr id="3077" name="Picture 7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81193" y="6808911"/>
              <a:ext cx="662803" cy="6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7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842963" y="6556956"/>
              <a:ext cx="529683" cy="7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/>
          <p:cNvGrpSpPr>
            <a:grpSpLocks/>
          </p:cNvGrpSpPr>
          <p:nvPr userDrawn="1"/>
        </p:nvGrpSpPr>
        <p:grpSpPr bwMode="auto">
          <a:xfrm>
            <a:off x="11307238" y="6323013"/>
            <a:ext cx="884767" cy="546100"/>
            <a:chOff x="8481193" y="6328309"/>
            <a:chExt cx="662806" cy="547529"/>
          </a:xfrm>
        </p:grpSpPr>
        <p:pic>
          <p:nvPicPr>
            <p:cNvPr id="4105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81193" y="6808911"/>
              <a:ext cx="662803" cy="6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842963" y="6556956"/>
              <a:ext cx="529683" cy="7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01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3" y="0"/>
            <a:ext cx="901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08041"/>
            <a:ext cx="1038860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12"/>
          <p:cNvGrpSpPr>
            <a:grpSpLocks/>
          </p:cNvGrpSpPr>
          <p:nvPr userDrawn="1"/>
        </p:nvGrpSpPr>
        <p:grpSpPr bwMode="auto">
          <a:xfrm>
            <a:off x="0" y="6323013"/>
            <a:ext cx="889000" cy="546100"/>
            <a:chOff x="8478548" y="6328309"/>
            <a:chExt cx="665448" cy="547529"/>
          </a:xfrm>
        </p:grpSpPr>
        <p:pic>
          <p:nvPicPr>
            <p:cNvPr id="4103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1193" y="6808911"/>
              <a:ext cx="662803" cy="6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249901" y="6556956"/>
              <a:ext cx="529683" cy="7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2"/>
          <p:cNvGrpSpPr>
            <a:grpSpLocks/>
          </p:cNvGrpSpPr>
          <p:nvPr userDrawn="1"/>
        </p:nvGrpSpPr>
        <p:grpSpPr bwMode="auto">
          <a:xfrm>
            <a:off x="11307238" y="6323013"/>
            <a:ext cx="884767" cy="546100"/>
            <a:chOff x="8481193" y="6328309"/>
            <a:chExt cx="662806" cy="547529"/>
          </a:xfrm>
        </p:grpSpPr>
        <p:pic>
          <p:nvPicPr>
            <p:cNvPr id="5126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81193" y="6808911"/>
              <a:ext cx="662803" cy="66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842963" y="6556956"/>
              <a:ext cx="529683" cy="7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Box 10"/>
          <p:cNvSpPr txBox="1">
            <a:spLocks noChangeArrowheads="1"/>
          </p:cNvSpPr>
          <p:nvPr userDrawn="1"/>
        </p:nvSpPr>
        <p:spPr bwMode="auto">
          <a:xfrm>
            <a:off x="637117" y="0"/>
            <a:ext cx="115548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en-US" sz="3000">
                <a:solidFill>
                  <a:srgbClr val="000050"/>
                </a:solidFill>
              </a:rPr>
              <a:t>APPENDIX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1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474670"/>
            <a:ext cx="1171786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427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11"/>
          <p:cNvGrpSpPr>
            <a:grpSpLocks/>
          </p:cNvGrpSpPr>
          <p:nvPr userDrawn="1"/>
        </p:nvGrpSpPr>
        <p:grpSpPr bwMode="auto">
          <a:xfrm>
            <a:off x="11307238" y="6294438"/>
            <a:ext cx="884767" cy="563562"/>
            <a:chOff x="8480079" y="5528655"/>
            <a:chExt cx="663921" cy="564327"/>
          </a:xfrm>
        </p:grpSpPr>
        <p:pic>
          <p:nvPicPr>
            <p:cNvPr id="6152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079" y="6024335"/>
              <a:ext cx="663921" cy="68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3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31656" y="5771971"/>
              <a:ext cx="555659" cy="6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9" name="Group 9"/>
          <p:cNvGrpSpPr>
            <a:grpSpLocks/>
          </p:cNvGrpSpPr>
          <p:nvPr userDrawn="1"/>
        </p:nvGrpSpPr>
        <p:grpSpPr bwMode="auto">
          <a:xfrm>
            <a:off x="0" y="668345"/>
            <a:ext cx="12192000" cy="115887"/>
            <a:chOff x="0" y="1938693"/>
            <a:chExt cx="9144000" cy="115739"/>
          </a:xfrm>
        </p:grpSpPr>
        <p:pic>
          <p:nvPicPr>
            <p:cNvPr id="6150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973552"/>
              <a:ext cx="1828801" cy="8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38693"/>
              <a:ext cx="9144000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817E"/>
          </a:solidFill>
          <a:latin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BE3282-4F1B-468F-AD44-48280B4B4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3" y="0"/>
            <a:ext cx="912777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0B673-101C-45FB-9C35-8A5C134B2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9" r="1"/>
          <a:stretch/>
        </p:blipFill>
        <p:spPr>
          <a:xfrm>
            <a:off x="5563908" y="3799"/>
            <a:ext cx="6730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577" y="907514"/>
            <a:ext cx="7160820" cy="981652"/>
          </a:xfrm>
        </p:spPr>
        <p:txBody>
          <a:bodyPr/>
          <a:lstStyle/>
          <a:p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333" y="1765346"/>
            <a:ext cx="12298179" cy="38439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</a:rPr>
              <a:t>Data science research for the 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</a:rPr>
              <a:t>economics of agriculture, food &amp; nutrition</a:t>
            </a:r>
          </a:p>
          <a:p>
            <a:pPr>
              <a:spcBef>
                <a:spcPts val="0"/>
              </a:spcBef>
            </a:pPr>
            <a:endParaRPr lang="en-US" sz="36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663300"/>
                </a:solidFill>
              </a:rPr>
              <a:t>Will Masters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663300"/>
                </a:solidFill>
              </a:rPr>
              <a:t>Lightning talks for the Tufts Student Chapter of the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663300"/>
                </a:solidFill>
              </a:rPr>
              <a:t>American Statistical Association, 20 August 2020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rgbClr val="663300"/>
              </a:solidFill>
            </a:endParaRPr>
          </a:p>
          <a:p>
            <a:pPr indent="4119563" algn="l">
              <a:spcBef>
                <a:spcPts val="0"/>
              </a:spcBef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Contact info:</a:t>
            </a:r>
          </a:p>
          <a:p>
            <a:pPr indent="4572000" algn="l">
              <a:spcBef>
                <a:spcPts val="0"/>
              </a:spcBef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william.masters@tufts.edu</a:t>
            </a:r>
          </a:p>
          <a:p>
            <a:pPr indent="4572000" algn="l">
              <a:spcBef>
                <a:spcPts val="0"/>
              </a:spcBef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https://sites.tufts.edu/willmasters</a:t>
            </a:r>
          </a:p>
          <a:p>
            <a:pPr indent="4572000" algn="l">
              <a:spcBef>
                <a:spcPts val="0"/>
              </a:spcBef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https://sites.tufts.edu/foodecon</a:t>
            </a:r>
          </a:p>
          <a:p>
            <a:pPr indent="4572000" algn="l">
              <a:spcBef>
                <a:spcPts val="0"/>
              </a:spcBef>
            </a:pPr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BCD6C8E-4DF9-409E-839F-81EADCAE9B39}"/>
              </a:ext>
            </a:extLst>
          </p:cNvPr>
          <p:cNvSpPr txBox="1">
            <a:spLocks/>
          </p:cNvSpPr>
          <p:nvPr/>
        </p:nvSpPr>
        <p:spPr>
          <a:xfrm>
            <a:off x="1630804" y="5425886"/>
            <a:ext cx="8752114" cy="1358940"/>
          </a:xfrm>
          <a:prstGeom prst="rect">
            <a:avLst/>
          </a:prstGeom>
        </p:spPr>
        <p:txBody>
          <a:bodyPr/>
          <a:lstStyle>
            <a:lvl1pPr marL="342891" indent="-342891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0" i="0">
                <a:solidFill>
                  <a:srgbClr val="700000"/>
                </a:solidFill>
                <a:latin typeface="Monotype Corsiva" pitchFamily="66" charset="0"/>
                <a:ea typeface="+mn-ea"/>
                <a:cs typeface="Times New Roman" pitchFamily="18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>
              <a:latin typeface="+mn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AA95E8-6F86-49AC-9D47-EA0996D9A597}"/>
              </a:ext>
            </a:extLst>
          </p:cNvPr>
          <p:cNvSpPr txBox="1">
            <a:spLocks/>
          </p:cNvSpPr>
          <p:nvPr/>
        </p:nvSpPr>
        <p:spPr>
          <a:xfrm>
            <a:off x="1630804" y="5576442"/>
            <a:ext cx="8752114" cy="1358940"/>
          </a:xfrm>
          <a:prstGeom prst="rect">
            <a:avLst/>
          </a:prstGeom>
        </p:spPr>
        <p:txBody>
          <a:bodyPr/>
          <a:lstStyle>
            <a:lvl1pPr marL="342891" indent="-342891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0" i="0">
                <a:solidFill>
                  <a:srgbClr val="700000"/>
                </a:solidFill>
                <a:latin typeface="Monotype Corsiva" pitchFamily="66" charset="0"/>
                <a:ea typeface="+mn-ea"/>
                <a:cs typeface="Times New Roman" pitchFamily="18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65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AC77BBD-D66C-4ABB-80D5-08FE45B3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06" y="461370"/>
            <a:ext cx="914400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sz="3200" kern="0" dirty="0">
                <a:solidFill>
                  <a:srgbClr val="000068"/>
                </a:solidFill>
                <a:latin typeface="+mn-lt"/>
              </a:rPr>
              <a:t>How (my) economics research 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8C435-AC67-43F7-BD17-5A889D1EF01D}"/>
              </a:ext>
            </a:extLst>
          </p:cNvPr>
          <p:cNvSpPr txBox="1"/>
          <p:nvPr/>
        </p:nvSpPr>
        <p:spPr>
          <a:xfrm>
            <a:off x="537794" y="1946806"/>
            <a:ext cx="11454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A0050"/>
                </a:solidFill>
              </a:rPr>
              <a:t>Research design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B8C1A5-A67A-4D5C-818B-170478219F81}"/>
              </a:ext>
            </a:extLst>
          </p:cNvPr>
          <p:cNvSpPr txBox="1"/>
          <p:nvPr/>
        </p:nvSpPr>
        <p:spPr>
          <a:xfrm>
            <a:off x="2001833" y="1960331"/>
            <a:ext cx="93020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1300A2"/>
                </a:solidFill>
              </a:rPr>
              <a:t>Project funding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9E9A9-49D9-46B0-ABEA-3B7DFA427A82}"/>
              </a:ext>
            </a:extLst>
          </p:cNvPr>
          <p:cNvSpPr txBox="1"/>
          <p:nvPr/>
        </p:nvSpPr>
        <p:spPr>
          <a:xfrm>
            <a:off x="3098314" y="1973726"/>
            <a:ext cx="11454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1F01FF"/>
                </a:solidFill>
              </a:rPr>
              <a:t>Data collection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CAE5A-7B7D-44F3-BA70-F65D204B82A4}"/>
              </a:ext>
            </a:extLst>
          </p:cNvPr>
          <p:cNvSpPr txBox="1"/>
          <p:nvPr/>
        </p:nvSpPr>
        <p:spPr>
          <a:xfrm>
            <a:off x="5600879" y="1975490"/>
            <a:ext cx="16113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6744FE"/>
                </a:solidFill>
              </a:rPr>
              <a:t>Abstracts &amp; presentations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C748DB-D31E-4C36-BF71-9A1CDCD2C6E3}"/>
              </a:ext>
            </a:extLst>
          </p:cNvPr>
          <p:cNvSpPr txBox="1"/>
          <p:nvPr/>
        </p:nvSpPr>
        <p:spPr>
          <a:xfrm>
            <a:off x="4437884" y="1965100"/>
            <a:ext cx="9771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523BFF"/>
                </a:solidFill>
              </a:rPr>
              <a:t>Data analysis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B9DD15-0306-4D82-B794-9A00B563DCC3}"/>
              </a:ext>
            </a:extLst>
          </p:cNvPr>
          <p:cNvSpPr txBox="1"/>
          <p:nvPr/>
        </p:nvSpPr>
        <p:spPr>
          <a:xfrm>
            <a:off x="7375708" y="1965100"/>
            <a:ext cx="144309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A10AFE"/>
                </a:solidFill>
              </a:rPr>
              <a:t>Journal publications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42413E-438E-4172-81CB-82D75520D271}"/>
              </a:ext>
            </a:extLst>
          </p:cNvPr>
          <p:cNvSpPr txBox="1"/>
          <p:nvPr/>
        </p:nvSpPr>
        <p:spPr>
          <a:xfrm>
            <a:off x="8982263" y="1985880"/>
            <a:ext cx="146556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BC03C1"/>
                </a:solidFill>
              </a:rPr>
              <a:t>Scientific impact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02490-5E55-4F8B-93CD-0061A2CF7658}"/>
              </a:ext>
            </a:extLst>
          </p:cNvPr>
          <p:cNvSpPr txBox="1"/>
          <p:nvPr/>
        </p:nvSpPr>
        <p:spPr>
          <a:xfrm>
            <a:off x="10492837" y="1979018"/>
            <a:ext cx="127210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D1019B"/>
                </a:solidFill>
              </a:rPr>
              <a:t>Societal  impact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5D31D3-3877-4F7F-A3A6-7D26166BAAF0}"/>
              </a:ext>
            </a:extLst>
          </p:cNvPr>
          <p:cNvSpPr txBox="1"/>
          <p:nvPr/>
        </p:nvSpPr>
        <p:spPr>
          <a:xfrm>
            <a:off x="749898" y="2529556"/>
            <a:ext cx="11334729" cy="413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</a:pPr>
            <a:r>
              <a:rPr lang="en-US" sz="2000" b="1" dirty="0">
                <a:solidFill>
                  <a:srgbClr val="663300"/>
                </a:solidFill>
                <a:latin typeface="Arial Narrow" panose="020B0606020202030204" pitchFamily="34" charset="0"/>
              </a:rPr>
              <a:t>Economics</a:t>
            </a: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 seeks to explain, predict and improve “the ordinary business of life”, through “individual and social action” regarding “the material requisites of well-being” (Marshall, </a:t>
            </a:r>
            <a:r>
              <a:rPr lang="en-US" sz="2000" i="1" dirty="0">
                <a:solidFill>
                  <a:srgbClr val="663300"/>
                </a:solidFill>
                <a:latin typeface="Arial Narrow" panose="020B0606020202030204" pitchFamily="34" charset="0"/>
              </a:rPr>
              <a:t>Principles of Economics, </a:t>
            </a: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1890)</a:t>
            </a:r>
          </a:p>
          <a:p>
            <a:pPr marL="112713" indent="-112713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“</a:t>
            </a:r>
            <a:r>
              <a:rPr lang="en-US" sz="2000" b="1" dirty="0">
                <a:solidFill>
                  <a:srgbClr val="663300"/>
                </a:solidFill>
                <a:latin typeface="Arial Narrow" panose="020B0606020202030204" pitchFamily="34" charset="0"/>
              </a:rPr>
              <a:t>Econometrics</a:t>
            </a: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” is causal inference from observed data, using &amp; adding to </a:t>
            </a:r>
            <a:r>
              <a:rPr lang="en-US" sz="2000" i="1" dirty="0">
                <a:solidFill>
                  <a:srgbClr val="663300"/>
                </a:solidFill>
                <a:latin typeface="Arial Narrow" panose="020B0606020202030204" pitchFamily="34" charset="0"/>
              </a:rPr>
              <a:t>economic </a:t>
            </a: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theories of behavior</a:t>
            </a:r>
          </a:p>
          <a:p>
            <a:pPr marL="282575" lvl="1" algn="l">
              <a:spcBef>
                <a:spcPts val="0"/>
              </a:spcBef>
              <a:spcAft>
                <a:spcPts val="0"/>
              </a:spcAft>
              <a:buNone/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-- We start by seeing all data as the result of past choices, as </a:t>
            </a:r>
            <a:r>
              <a:rPr lang="en-US" sz="2000" i="1" dirty="0">
                <a:solidFill>
                  <a:srgbClr val="663300"/>
                </a:solidFill>
                <a:latin typeface="Arial Narrow" panose="020B0606020202030204" pitchFamily="34" charset="0"/>
              </a:rPr>
              <a:t>endogenous </a:t>
            </a: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to the people &amp; societies we study</a:t>
            </a:r>
          </a:p>
          <a:p>
            <a:pPr marL="282575" lvl="1" algn="l">
              <a:spcBef>
                <a:spcPts val="0"/>
              </a:spcBef>
              <a:spcAft>
                <a:spcPts val="0"/>
              </a:spcAft>
              <a:buNone/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-- For causal inference, we would need random exposure and matched controls in a representative population</a:t>
            </a:r>
          </a:p>
          <a:p>
            <a:pPr lvl="2" indent="-174625" algn="l"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All evidence is provisional</a:t>
            </a:r>
          </a:p>
          <a:p>
            <a:pPr lvl="2" indent="-174625" algn="l"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Most of my work merges multiple datasets, most often household surveys with other data (e.g. climate shocks)</a:t>
            </a:r>
          </a:p>
          <a:p>
            <a:pPr lvl="2" indent="-174625" algn="l"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2000" b="1" dirty="0">
                <a:solidFill>
                  <a:srgbClr val="663300"/>
                </a:solidFill>
                <a:latin typeface="Arial Narrow" panose="020B0606020202030204" pitchFamily="34" charset="0"/>
              </a:rPr>
              <a:t>Many great papers are “just” statistics, to establish new facts</a:t>
            </a:r>
          </a:p>
          <a:p>
            <a:pPr lvl="2" indent="-174625" algn="l"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Sometimes I get funded to conduct my own RCTs</a:t>
            </a:r>
          </a:p>
          <a:p>
            <a:pPr lvl="3" indent="-1746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1800" dirty="0">
                <a:solidFill>
                  <a:srgbClr val="663300"/>
                </a:solidFill>
                <a:latin typeface="Arial Narrow" panose="020B0606020202030204" pitchFamily="34" charset="0"/>
              </a:rPr>
              <a:t>In India on caregivers’ response to incentives (Gates Foundation)</a:t>
            </a:r>
          </a:p>
          <a:p>
            <a:pPr lvl="3" indent="-1746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1800" dirty="0">
                <a:solidFill>
                  <a:srgbClr val="663300"/>
                </a:solidFill>
                <a:latin typeface="Arial Narrow" panose="020B0606020202030204" pitchFamily="34" charset="0"/>
              </a:rPr>
              <a:t>In West Africa on citizens’ policy preferences (Columbia University)</a:t>
            </a:r>
          </a:p>
          <a:p>
            <a:pPr lvl="3" indent="-1746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1800" dirty="0">
                <a:solidFill>
                  <a:srgbClr val="663300"/>
                </a:solidFill>
                <a:latin typeface="Arial Narrow" panose="020B0606020202030204" pitchFamily="34" charset="0"/>
              </a:rPr>
              <a:t>In East Africa on farmers’ demand for crop storage (USAID)</a:t>
            </a:r>
          </a:p>
          <a:p>
            <a:pPr lvl="3" indent="-17462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1800" dirty="0">
                <a:solidFill>
                  <a:srgbClr val="663300"/>
                </a:solidFill>
                <a:latin typeface="Arial Narrow" panose="020B0606020202030204" pitchFamily="34" charset="0"/>
              </a:rPr>
              <a:t>In the US on weight-loss users’ response to social incentives (LoseIt.com)</a:t>
            </a:r>
          </a:p>
          <a:p>
            <a:pPr lvl="2" indent="-174625" algn="l">
              <a:spcBef>
                <a:spcPts val="0"/>
              </a:spcBef>
              <a:spcAft>
                <a:spcPts val="0"/>
              </a:spcAft>
              <a:tabLst>
                <a:tab pos="112713" algn="l"/>
              </a:tabLst>
            </a:pPr>
            <a:r>
              <a:rPr lang="en-US" sz="2000" dirty="0">
                <a:solidFill>
                  <a:srgbClr val="663300"/>
                </a:solidFill>
                <a:latin typeface="Arial Narrow" panose="020B0606020202030204" pitchFamily="34" charset="0"/>
              </a:rPr>
              <a:t>Big new frontier uses retail food prices from all countries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900961-0CA4-4476-A452-C606A853A3BF}"/>
              </a:ext>
            </a:extLst>
          </p:cNvPr>
          <p:cNvSpPr txBox="1"/>
          <p:nvPr/>
        </p:nvSpPr>
        <p:spPr>
          <a:xfrm rot="20416558">
            <a:off x="6130516" y="1170538"/>
            <a:ext cx="28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008080"/>
                </a:solidFill>
              </a:rPr>
              <a:t>Target audience?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B6D493F-2D00-43AB-83D6-ABEAD15DB492}"/>
              </a:ext>
            </a:extLst>
          </p:cNvPr>
          <p:cNvSpPr txBox="1"/>
          <p:nvPr/>
        </p:nvSpPr>
        <p:spPr>
          <a:xfrm rot="20416558">
            <a:off x="4993780" y="1148211"/>
            <a:ext cx="2753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339997"/>
                </a:solidFill>
              </a:rPr>
              <a:t>Known methods?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720845-7D12-4219-9AAB-3CAD3D42B39A}"/>
              </a:ext>
            </a:extLst>
          </p:cNvPr>
          <p:cNvSpPr txBox="1"/>
          <p:nvPr/>
        </p:nvSpPr>
        <p:spPr>
          <a:xfrm rot="20416558">
            <a:off x="1074866" y="1224599"/>
            <a:ext cx="289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003300"/>
                </a:solidFill>
              </a:rPr>
              <a:t>Important question?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D0ED1A-DF0E-4B1A-A648-70D9B25B4829}"/>
              </a:ext>
            </a:extLst>
          </p:cNvPr>
          <p:cNvSpPr txBox="1"/>
          <p:nvPr/>
        </p:nvSpPr>
        <p:spPr>
          <a:xfrm rot="20416558">
            <a:off x="9938547" y="1344166"/>
            <a:ext cx="22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7701BF"/>
                </a:solidFill>
              </a:rPr>
              <a:t>Actionable news?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535FEB-397A-4313-8732-B40555C94DBB}"/>
              </a:ext>
            </a:extLst>
          </p:cNvPr>
          <p:cNvSpPr txBox="1"/>
          <p:nvPr/>
        </p:nvSpPr>
        <p:spPr>
          <a:xfrm rot="20416558">
            <a:off x="2269060" y="1194042"/>
            <a:ext cx="3100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006600"/>
                </a:solidFill>
              </a:rPr>
              <a:t>Enough time &amp; money?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57E4D8-101C-4C61-99B6-B34D84393FC6}"/>
              </a:ext>
            </a:extLst>
          </p:cNvPr>
          <p:cNvSpPr txBox="1"/>
          <p:nvPr/>
        </p:nvSpPr>
        <p:spPr>
          <a:xfrm rot="20416558">
            <a:off x="3613687" y="1291640"/>
            <a:ext cx="228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339933"/>
                </a:solidFill>
              </a:rPr>
              <a:t>Available data?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193C76-92D5-4612-96B7-BF6E21AC37AF}"/>
              </a:ext>
            </a:extLst>
          </p:cNvPr>
          <p:cNvSpPr txBox="1"/>
          <p:nvPr/>
        </p:nvSpPr>
        <p:spPr>
          <a:xfrm rot="20416558">
            <a:off x="7317501" y="1303308"/>
            <a:ext cx="2147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006260"/>
                </a:solidFill>
              </a:rPr>
              <a:t>Target outlets?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79CFC-E41F-4D33-AD38-192F60B80947}"/>
              </a:ext>
            </a:extLst>
          </p:cNvPr>
          <p:cNvSpPr txBox="1"/>
          <p:nvPr/>
        </p:nvSpPr>
        <p:spPr>
          <a:xfrm rot="20416558">
            <a:off x="8501307" y="1231514"/>
            <a:ext cx="282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rgbClr val="7701BF"/>
                </a:solidFill>
              </a:rPr>
              <a:t>Future citations?</a:t>
            </a:r>
          </a:p>
        </p:txBody>
      </p:sp>
      <p:sp>
        <p:nvSpPr>
          <p:cNvPr id="95" name="Arrow: Left-Right 94">
            <a:extLst>
              <a:ext uri="{FF2B5EF4-FFF2-40B4-BE49-F238E27FC236}">
                <a16:creationId xmlns:a16="http://schemas.microsoft.com/office/drawing/2014/main" id="{2AA67967-D263-4F46-BE04-5D36C7041F51}"/>
              </a:ext>
            </a:extLst>
          </p:cNvPr>
          <p:cNvSpPr/>
          <p:nvPr/>
        </p:nvSpPr>
        <p:spPr bwMode="auto">
          <a:xfrm>
            <a:off x="1618759" y="2132413"/>
            <a:ext cx="413655" cy="204042"/>
          </a:xfrm>
          <a:prstGeom prst="leftRightArrow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Arrow: Left-Right 95">
            <a:extLst>
              <a:ext uri="{FF2B5EF4-FFF2-40B4-BE49-F238E27FC236}">
                <a16:creationId xmlns:a16="http://schemas.microsoft.com/office/drawing/2014/main" id="{8D5907EE-2710-4E93-9365-8F39DA6B426E}"/>
              </a:ext>
            </a:extLst>
          </p:cNvPr>
          <p:cNvSpPr/>
          <p:nvPr/>
        </p:nvSpPr>
        <p:spPr bwMode="auto">
          <a:xfrm>
            <a:off x="2852199" y="2120676"/>
            <a:ext cx="413655" cy="208061"/>
          </a:xfrm>
          <a:prstGeom prst="leftRightArrow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Arrow: Left-Right 96">
            <a:extLst>
              <a:ext uri="{FF2B5EF4-FFF2-40B4-BE49-F238E27FC236}">
                <a16:creationId xmlns:a16="http://schemas.microsoft.com/office/drawing/2014/main" id="{ACF76540-F57B-4B0C-9023-3468AB2B9BCF}"/>
              </a:ext>
            </a:extLst>
          </p:cNvPr>
          <p:cNvSpPr/>
          <p:nvPr/>
        </p:nvSpPr>
        <p:spPr bwMode="auto">
          <a:xfrm>
            <a:off x="4096375" y="2119189"/>
            <a:ext cx="413655" cy="208061"/>
          </a:xfrm>
          <a:prstGeom prst="leftRightArrow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Arrow: Left-Right 97">
            <a:extLst>
              <a:ext uri="{FF2B5EF4-FFF2-40B4-BE49-F238E27FC236}">
                <a16:creationId xmlns:a16="http://schemas.microsoft.com/office/drawing/2014/main" id="{274254D9-4A19-4E52-B593-909AFB30C7AF}"/>
              </a:ext>
            </a:extLst>
          </p:cNvPr>
          <p:cNvSpPr/>
          <p:nvPr/>
        </p:nvSpPr>
        <p:spPr bwMode="auto">
          <a:xfrm>
            <a:off x="5322808" y="2114283"/>
            <a:ext cx="413655" cy="208061"/>
          </a:xfrm>
          <a:prstGeom prst="leftRightArrow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Arrow: Left-Right 98">
            <a:extLst>
              <a:ext uri="{FF2B5EF4-FFF2-40B4-BE49-F238E27FC236}">
                <a16:creationId xmlns:a16="http://schemas.microsoft.com/office/drawing/2014/main" id="{9C9B0163-0E8C-4A3E-B668-75FC7555A6F8}"/>
              </a:ext>
            </a:extLst>
          </p:cNvPr>
          <p:cNvSpPr/>
          <p:nvPr/>
        </p:nvSpPr>
        <p:spPr bwMode="auto">
          <a:xfrm>
            <a:off x="7106457" y="2110161"/>
            <a:ext cx="413655" cy="208061"/>
          </a:xfrm>
          <a:prstGeom prst="leftRightArrow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Arrow: Left-Right 99">
            <a:extLst>
              <a:ext uri="{FF2B5EF4-FFF2-40B4-BE49-F238E27FC236}">
                <a16:creationId xmlns:a16="http://schemas.microsoft.com/office/drawing/2014/main" id="{A5BA90F2-C4D2-4693-A5A7-E5591C8ABB0D}"/>
              </a:ext>
            </a:extLst>
          </p:cNvPr>
          <p:cNvSpPr/>
          <p:nvPr/>
        </p:nvSpPr>
        <p:spPr bwMode="auto">
          <a:xfrm>
            <a:off x="8771140" y="2129433"/>
            <a:ext cx="413655" cy="208061"/>
          </a:xfrm>
          <a:prstGeom prst="leftRightArrow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Arrow: Left-Right 100">
            <a:extLst>
              <a:ext uri="{FF2B5EF4-FFF2-40B4-BE49-F238E27FC236}">
                <a16:creationId xmlns:a16="http://schemas.microsoft.com/office/drawing/2014/main" id="{7CC3E7B7-7D89-44BB-A61B-8C31DC26A42A}"/>
              </a:ext>
            </a:extLst>
          </p:cNvPr>
          <p:cNvSpPr/>
          <p:nvPr/>
        </p:nvSpPr>
        <p:spPr bwMode="auto">
          <a:xfrm>
            <a:off x="10193483" y="2113506"/>
            <a:ext cx="413655" cy="208061"/>
          </a:xfrm>
          <a:prstGeom prst="leftRightArrow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AC77BBD-D66C-4ABB-80D5-08FE45B3F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21" y="441721"/>
            <a:ext cx="1085242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817E"/>
                </a:solidFill>
                <a:latin typeface="Sabon-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Sabon-Bold" charset="0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sz="3200" kern="0" dirty="0">
                <a:solidFill>
                  <a:srgbClr val="000068"/>
                </a:solidFill>
                <a:latin typeface="+mn-lt"/>
              </a:rPr>
              <a:t>What (my) current students’ research results look like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957E0-A2E8-4DC2-9907-4E298F8F7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054" y="1240826"/>
            <a:ext cx="5120341" cy="17972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CB5B63-90E0-4456-AC0A-6BB7C8892198}"/>
              </a:ext>
            </a:extLst>
          </p:cNvPr>
          <p:cNvSpPr txBox="1"/>
          <p:nvPr/>
        </p:nvSpPr>
        <p:spPr>
          <a:xfrm>
            <a:off x="5844054" y="1007535"/>
            <a:ext cx="570354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A0050"/>
                </a:solidFill>
              </a:rPr>
              <a:t>Yan Bai</a:t>
            </a:r>
            <a:r>
              <a:rPr lang="en-US" sz="1400" dirty="0">
                <a:solidFill>
                  <a:srgbClr val="0A0050"/>
                </a:solidFill>
              </a:rPr>
              <a:t>: seasonality in market prices</a:t>
            </a:r>
          </a:p>
        </p:txBody>
      </p:sp>
      <p:pic>
        <p:nvPicPr>
          <p:cNvPr id="29" name="Picture 2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E93487-3C17-4B7C-990B-FE96ED7BEC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36" y="3267821"/>
            <a:ext cx="3316726" cy="17150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03C913-954F-445B-BF34-75294BCD00C5}"/>
              </a:ext>
            </a:extLst>
          </p:cNvPr>
          <p:cNvSpPr txBox="1"/>
          <p:nvPr/>
        </p:nvSpPr>
        <p:spPr>
          <a:xfrm>
            <a:off x="5887274" y="3005951"/>
            <a:ext cx="461688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A0050"/>
                </a:solidFill>
              </a:rPr>
              <a:t>Kate Schneider</a:t>
            </a:r>
            <a:r>
              <a:rPr lang="en-US" sz="1400" dirty="0">
                <a:solidFill>
                  <a:srgbClr val="0A0050"/>
                </a:solidFill>
              </a:rPr>
              <a:t>: diet cost &amp; nutrient adequacy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446256-10FC-4EE1-B16D-077191A8321C}"/>
              </a:ext>
            </a:extLst>
          </p:cNvPr>
          <p:cNvGrpSpPr/>
          <p:nvPr/>
        </p:nvGrpSpPr>
        <p:grpSpPr>
          <a:xfrm>
            <a:off x="502752" y="1007535"/>
            <a:ext cx="4837811" cy="1698360"/>
            <a:chOff x="575030" y="5036864"/>
            <a:chExt cx="4998850" cy="157489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0CC475A-93A3-46FC-B5E1-49FD8F14174C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4" b="54400"/>
            <a:stretch/>
          </p:blipFill>
          <p:spPr>
            <a:xfrm>
              <a:off x="693200" y="5270510"/>
              <a:ext cx="4530651" cy="134125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5E712D-9D8E-4FC3-8952-6476D54741A3}"/>
                </a:ext>
              </a:extLst>
            </p:cNvPr>
            <p:cNvSpPr txBox="1"/>
            <p:nvPr/>
          </p:nvSpPr>
          <p:spPr>
            <a:xfrm>
              <a:off x="575030" y="5036864"/>
              <a:ext cx="4998850" cy="265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400" b="1" dirty="0">
                  <a:solidFill>
                    <a:srgbClr val="0A0050"/>
                  </a:solidFill>
                </a:rPr>
                <a:t>Winnie Bell</a:t>
              </a:r>
              <a:r>
                <a:rPr lang="en-US" sz="1400" dirty="0">
                  <a:solidFill>
                    <a:srgbClr val="0A0050"/>
                  </a:solidFill>
                </a:rPr>
                <a:t>: global inequality in ag &amp; nutrition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DDE0CD-27D7-4015-AE8D-F5C693416360}"/>
              </a:ext>
            </a:extLst>
          </p:cNvPr>
          <p:cNvGrpSpPr/>
          <p:nvPr/>
        </p:nvGrpSpPr>
        <p:grpSpPr>
          <a:xfrm>
            <a:off x="518771" y="3038032"/>
            <a:ext cx="5351960" cy="1412738"/>
            <a:chOff x="576474" y="3636017"/>
            <a:chExt cx="5351960" cy="1412738"/>
          </a:xfrm>
        </p:grpSpPr>
        <p:pic>
          <p:nvPicPr>
            <p:cNvPr id="34" name="Picture 33" descr="A picture containing text, map&#10;&#10;Description automatically generated">
              <a:extLst>
                <a:ext uri="{FF2B5EF4-FFF2-40B4-BE49-F238E27FC236}">
                  <a16:creationId xmlns:a16="http://schemas.microsoft.com/office/drawing/2014/main" id="{56A94C4B-DFE8-4018-AFA0-B81D6FB767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2" b="1"/>
            <a:stretch/>
          </p:blipFill>
          <p:spPr>
            <a:xfrm>
              <a:off x="599534" y="3911271"/>
              <a:ext cx="2530640" cy="936465"/>
            </a:xfrm>
            <a:prstGeom prst="rect">
              <a:avLst/>
            </a:prstGeom>
          </p:spPr>
        </p:pic>
        <p:pic>
          <p:nvPicPr>
            <p:cNvPr id="36" name="Picture 35" descr="A close up of a map&#10;&#10;Description automatically generated">
              <a:extLst>
                <a:ext uri="{FF2B5EF4-FFF2-40B4-BE49-F238E27FC236}">
                  <a16:creationId xmlns:a16="http://schemas.microsoft.com/office/drawing/2014/main" id="{AC39AB7A-D2FE-448E-B13D-43AE8D5EB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2"/>
            <a:stretch/>
          </p:blipFill>
          <p:spPr>
            <a:xfrm>
              <a:off x="3096563" y="3921021"/>
              <a:ext cx="2476573" cy="92671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A4F1DB-6CB2-46DF-B430-32FDC304B24E}"/>
                </a:ext>
              </a:extLst>
            </p:cNvPr>
            <p:cNvSpPr txBox="1"/>
            <p:nvPr/>
          </p:nvSpPr>
          <p:spPr>
            <a:xfrm>
              <a:off x="784847" y="4771756"/>
              <a:ext cx="41923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1200" dirty="0">
                  <a:solidFill>
                    <a:schemeClr val="bg2">
                      <a:lumMod val="75000"/>
                    </a:schemeClr>
                  </a:solidFill>
                </a:rPr>
                <a:t>Vitamin A availability (as % of requirements)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91BBB4-44DB-4F1D-99C3-4E2CE954951F}"/>
                </a:ext>
              </a:extLst>
            </p:cNvPr>
            <p:cNvSpPr txBox="1"/>
            <p:nvPr/>
          </p:nvSpPr>
          <p:spPr>
            <a:xfrm>
              <a:off x="642827" y="4324475"/>
              <a:ext cx="763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solidFill>
                    <a:schemeClr val="bg2">
                      <a:lumMod val="75000"/>
                    </a:schemeClr>
                  </a:solidFill>
                </a:rPr>
                <a:t>1961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53BAB3-169C-49D8-B528-F9B4E653035E}"/>
                </a:ext>
              </a:extLst>
            </p:cNvPr>
            <p:cNvSpPr txBox="1"/>
            <p:nvPr/>
          </p:nvSpPr>
          <p:spPr>
            <a:xfrm>
              <a:off x="3134332" y="4313517"/>
              <a:ext cx="768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600" dirty="0">
                  <a:solidFill>
                    <a:schemeClr val="bg2">
                      <a:lumMod val="75000"/>
                    </a:schemeClr>
                  </a:solidFill>
                </a:rPr>
                <a:t>2013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07DDA8-8F06-4839-BCF1-0FF24DDED7F3}"/>
                </a:ext>
              </a:extLst>
            </p:cNvPr>
            <p:cNvSpPr txBox="1"/>
            <p:nvPr/>
          </p:nvSpPr>
          <p:spPr>
            <a:xfrm>
              <a:off x="576474" y="3636017"/>
              <a:ext cx="535196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en-US" sz="1400" b="1" dirty="0">
                  <a:solidFill>
                    <a:srgbClr val="0A0050"/>
                  </a:solidFill>
                </a:rPr>
                <a:t>Keith Lividini</a:t>
              </a:r>
              <a:r>
                <a:rPr lang="en-US" sz="1400" dirty="0">
                  <a:solidFill>
                    <a:srgbClr val="0A0050"/>
                  </a:solidFill>
                </a:rPr>
                <a:t>: global production &amp; trade of nutrients</a:t>
              </a:r>
            </a:p>
          </p:txBody>
        </p:sp>
      </p:grpSp>
      <p:pic>
        <p:nvPicPr>
          <p:cNvPr id="50" name="Picture 49" descr="../../../../Desktop/AAEA%20abstract%202019%20figure%201%20demand%20curves%20implied%20by%20faremers%20WTP%20for%20hermetic%20storage%20bags%20wit">
            <a:extLst>
              <a:ext uri="{FF2B5EF4-FFF2-40B4-BE49-F238E27FC236}">
                <a16:creationId xmlns:a16="http://schemas.microsoft.com/office/drawing/2014/main" id="{2CB88DF2-E24E-41A9-A07C-5503DE1729D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4"/>
          <a:stretch/>
        </p:blipFill>
        <p:spPr bwMode="auto">
          <a:xfrm>
            <a:off x="648225" y="4850361"/>
            <a:ext cx="4530651" cy="175071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D800C3A-E987-4F87-AD0A-1A91C6F14954}"/>
              </a:ext>
            </a:extLst>
          </p:cNvPr>
          <p:cNvSpPr txBox="1"/>
          <p:nvPr/>
        </p:nvSpPr>
        <p:spPr>
          <a:xfrm>
            <a:off x="518771" y="4707245"/>
            <a:ext cx="4996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A0050"/>
                </a:solidFill>
              </a:rPr>
              <a:t>Gloria Guevara</a:t>
            </a:r>
            <a:r>
              <a:rPr lang="en-US" sz="1400" dirty="0">
                <a:solidFill>
                  <a:srgbClr val="0A0050"/>
                </a:solidFill>
              </a:rPr>
              <a:t>: farmers’ demand for crop technology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D1A4B-AAE1-4D8F-9133-8B21C8E747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3709" r="18527" b="26189"/>
          <a:stretch/>
        </p:blipFill>
        <p:spPr>
          <a:xfrm>
            <a:off x="8523310" y="5096051"/>
            <a:ext cx="3493426" cy="167508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F43E658-D315-4C81-A173-6A406E64AE20}"/>
              </a:ext>
            </a:extLst>
          </p:cNvPr>
          <p:cNvSpPr txBox="1"/>
          <p:nvPr/>
        </p:nvSpPr>
        <p:spPr>
          <a:xfrm>
            <a:off x="5887275" y="5076177"/>
            <a:ext cx="24877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A0050"/>
                </a:solidFill>
              </a:rPr>
              <a:t>+ Alissa Ebel, Ash Venkat 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A0050"/>
                </a:solidFill>
              </a:rPr>
              <a:t>and many others </a:t>
            </a:r>
            <a:r>
              <a:rPr lang="en-US" sz="1400" dirty="0">
                <a:solidFill>
                  <a:srgbClr val="0A0050"/>
                </a:solidFill>
              </a:rPr>
              <a:t>via CANDASA and new project on Food Prices for Nutrition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A0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11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hapter nam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g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deas for beyond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ppendix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pplication/Case study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25080</TotalTime>
  <Words>404</Words>
  <Application>Microsoft Office PowerPoint</Application>
  <PresentationFormat>Widescreen</PresentationFormat>
  <Paragraphs>56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Arial Narrow</vt:lpstr>
      <vt:lpstr>Calibri</vt:lpstr>
      <vt:lpstr>Monotype Corsiva</vt:lpstr>
      <vt:lpstr>Sabon-Bold</vt:lpstr>
      <vt:lpstr>Chapter name</vt:lpstr>
      <vt:lpstr>Content</vt:lpstr>
      <vt:lpstr>Figure</vt:lpstr>
      <vt:lpstr>Ideas for beyond</vt:lpstr>
      <vt:lpstr>Appendix</vt:lpstr>
      <vt:lpstr>Application/Case study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William A Masters</dc:creator>
  <cp:lastModifiedBy>Masters, William A.</cp:lastModifiedBy>
  <cp:revision>987</cp:revision>
  <dcterms:created xsi:type="dcterms:W3CDTF">2006-11-30T14:59:54Z</dcterms:created>
  <dcterms:modified xsi:type="dcterms:W3CDTF">2020-08-20T14:42:16Z</dcterms:modified>
</cp:coreProperties>
</file>