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Old Standard TT"/>
      <p:regular r:id="rId13"/>
      <p:bold r:id="rId14"/>
      <p: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ldStandardTT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ldStandardTT-italic.fntdata"/><Relationship Id="rId14" Type="http://schemas.openxmlformats.org/officeDocument/2006/relationships/font" Target="fonts/OldStandardT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of Us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0f5057ef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0f5057ef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Caroline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0f5057eff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0f5057eff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Meira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dd6eee6f9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dd6eee6f9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Sanjana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0f5057eff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0f5057eff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Anna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dd6eee6f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dd6eee6f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Caroline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dd6eee6f9b_3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dd6eee6f9b_3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191919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Review 1: Celiac Team</a:t>
            </a:r>
            <a:endParaRPr/>
          </a:p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Caroline DePalma, Anna DeCotis, Meira Doherty, Sanjana Vissapragada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200"/>
              <a:t>Problem Statement </a:t>
            </a:r>
            <a:endParaRPr b="1" sz="3200"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448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700"/>
              <a:t>A way to address gluten cross-contamination for individuals with Celiac disease to reduce allergic reactions</a:t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gluten contamination is an issue </a:t>
            </a:r>
            <a:endParaRPr b="1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Celiac disease: An autoimmune disease in when exposed to gluten -a protein found in wheat, rye, and barley- their intestinal villi becomes swollen. As a result of this, the individual will feel sick and is not able to absorb the correct nutrients.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Makes eating food outside a risk and health hazard for celiac patients 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Missing out on social opportunities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Occurs at the dining hall, </a:t>
            </a:r>
            <a:r>
              <a:rPr lang="en"/>
              <a:t>restaurants</a:t>
            </a:r>
            <a:r>
              <a:rPr lang="en"/>
              <a:t>, </a:t>
            </a:r>
            <a:r>
              <a:rPr lang="en"/>
              <a:t>etc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Patients suffer from discomfort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People don’t understand celiac disease and the dire consequences of contamination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There are no standardized </a:t>
            </a:r>
            <a:r>
              <a:rPr lang="en"/>
              <a:t>allergy</a:t>
            </a:r>
            <a:r>
              <a:rPr lang="en"/>
              <a:t> practices in the food industry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Current Solutions/ Methods </a:t>
            </a:r>
            <a:endParaRPr b="1"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Separate dishes, cooking utensils, cleaning supplies, and pans to minimize contamination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Telling people that they are Celiac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Research food/restaurants before eating outside of the house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User Needs (who is our user?)</a:t>
            </a:r>
            <a:endParaRPr b="1"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People with Celiac disease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Living with celiac disease causes </a:t>
            </a:r>
            <a:r>
              <a:rPr lang="en" sz="1600"/>
              <a:t>significant</a:t>
            </a:r>
            <a:r>
              <a:rPr lang="en" sz="1600"/>
              <a:t> stress surrounding food due to illness as a result of cross contamination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This causes a decrease in quality of life 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There is no cure to celiac disease: gluten free diet is the only current solution</a:t>
            </a:r>
            <a:endParaRPr sz="16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600"/>
              <a:t>So a way to alleviate this lifelong stress–increase overall happiness 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Survey Results</a:t>
            </a:r>
            <a:endParaRPr b="1"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672050"/>
            <a:ext cx="411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Small, portable, and light-weight solution </a:t>
            </a:r>
            <a:r>
              <a:rPr i="1" lang="en"/>
              <a:t>(this was the most important need according to users)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Display for results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Easy to clean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Long battery life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Inconspicuous</a:t>
            </a:r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779950" y="1148850"/>
            <a:ext cx="3457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latin typeface="Old Standard TT"/>
                <a:ea typeface="Old Standard TT"/>
                <a:cs typeface="Old Standard TT"/>
                <a:sym typeface="Old Standard TT"/>
              </a:rPr>
              <a:t>Important Features</a:t>
            </a:r>
            <a:endParaRPr sz="2200" u="sng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4917250" y="1148850"/>
            <a:ext cx="3693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latin typeface="Old Standard TT"/>
                <a:ea typeface="Old Standard TT"/>
                <a:cs typeface="Old Standard TT"/>
                <a:sym typeface="Old Standard TT"/>
              </a:rPr>
              <a:t>Ideal Solutions from Users</a:t>
            </a:r>
            <a:endParaRPr sz="2200" u="sng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4706650" y="1672050"/>
            <a:ext cx="411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“</a:t>
            </a:r>
            <a:r>
              <a:rPr lang="en" sz="1500">
                <a:solidFill>
                  <a:srgbClr val="202124"/>
                </a:solidFill>
              </a:rPr>
              <a:t>Some sort of device that would scan my food and tell me if there was gluten in it (even trace amounts”</a:t>
            </a:r>
            <a:endParaRPr sz="1500">
              <a:solidFill>
                <a:srgbClr val="202124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500"/>
              <a:buChar char="-"/>
            </a:pPr>
            <a:r>
              <a:rPr lang="en" sz="1500">
                <a:solidFill>
                  <a:srgbClr val="202124"/>
                </a:solidFill>
              </a:rPr>
              <a:t>“Standard allergen practices for everyone so it never happens in the first place”</a:t>
            </a:r>
            <a:endParaRPr sz="1500">
              <a:solidFill>
                <a:srgbClr val="202124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500"/>
              <a:buChar char="-"/>
            </a:pPr>
            <a:r>
              <a:rPr lang="en" sz="1500">
                <a:solidFill>
                  <a:srgbClr val="202124"/>
                </a:solidFill>
              </a:rPr>
              <a:t>“My solution is more about people in food service understanding and having set practices to avoid cross contamination. But if there were a completely accurate and portable product that showed the level of ppm (how gluten is often measured) in items, that could be nice.”</a:t>
            </a:r>
            <a:endParaRPr sz="1500">
              <a:solidFill>
                <a:srgbClr val="20212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1572600" y="2269200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Thank you for your time. Questions?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