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Old Standard TT"/>
      <p:regular r:id="rId24"/>
      <p:bold r:id="rId25"/>
      <p: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ldStandardTT-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ldStandardTT-italic.fntdata"/><Relationship Id="rId25" Type="http://schemas.openxmlformats.org/officeDocument/2006/relationships/font" Target="fonts/OldStandardT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176ef34a1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176ef34a1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Us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178eba167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178eba167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This was a highly rated idea from our Pugh Matrix </a:t>
            </a:r>
            <a:endParaRPr/>
          </a:p>
          <a:p>
            <a:pPr indent="-298450" lvl="0" marL="457200" rtl="0" algn="l">
              <a:spcBef>
                <a:spcPts val="0"/>
              </a:spcBef>
              <a:spcAft>
                <a:spcPts val="0"/>
              </a:spcAft>
              <a:buSzPts val="1100"/>
              <a:buChar char="-"/>
            </a:pPr>
            <a:r>
              <a:rPr lang="en"/>
              <a:t>We though the scanner would look for certain properties of gluten (wavelength, light emission, heat, soundwaves)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78eba167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178eba16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After discussing the results of the pugh matrix we thought </a:t>
            </a:r>
            <a:r>
              <a:rPr lang="en"/>
              <a:t>combining test stripes and probe solution would be a good idea. </a:t>
            </a:r>
            <a:endParaRPr/>
          </a:p>
          <a:p>
            <a:pPr indent="-298450" lvl="0" marL="457200" rtl="0" algn="l">
              <a:spcBef>
                <a:spcPts val="0"/>
              </a:spcBef>
              <a:spcAft>
                <a:spcPts val="0"/>
              </a:spcAft>
              <a:buSzPts val="1100"/>
              <a:buChar char="-"/>
            </a:pPr>
            <a:r>
              <a:rPr lang="en"/>
              <a:t>We liked using a probe since this meant that entire meal could be analyze for contamination </a:t>
            </a:r>
            <a:endParaRPr/>
          </a:p>
          <a:p>
            <a:pPr indent="-298450" lvl="0" marL="457200" rtl="0" algn="l">
              <a:spcBef>
                <a:spcPts val="0"/>
              </a:spcBef>
              <a:spcAft>
                <a:spcPts val="0"/>
              </a:spcAft>
              <a:buSzPts val="1100"/>
              <a:buChar char="-"/>
            </a:pPr>
            <a:r>
              <a:rPr lang="en"/>
              <a:t>We found from research online that ELISA was the best method to detect gluten, so we were really attached to the idea of using antibodies </a:t>
            </a:r>
            <a:endParaRPr/>
          </a:p>
          <a:p>
            <a:pPr indent="-298450" lvl="0" marL="457200" rtl="0" algn="l">
              <a:spcBef>
                <a:spcPts val="0"/>
              </a:spcBef>
              <a:spcAft>
                <a:spcPts val="0"/>
              </a:spcAft>
              <a:buSzPts val="1100"/>
              <a:buChar char="-"/>
            </a:pPr>
            <a:r>
              <a:rPr lang="en"/>
              <a:t>This is why we though test stripe would be the best way to implement the idea. However we realized that it wouldn’t test the entire meal or multiple stripes would need to be used </a:t>
            </a:r>
            <a:endParaRPr/>
          </a:p>
          <a:p>
            <a:pPr indent="-298450" lvl="0" marL="457200" rtl="0" algn="l">
              <a:spcBef>
                <a:spcPts val="0"/>
              </a:spcBef>
              <a:spcAft>
                <a:spcPts val="0"/>
              </a:spcAft>
              <a:buSzPts val="1100"/>
              <a:buChar char="-"/>
            </a:pPr>
            <a:r>
              <a:rPr lang="en"/>
              <a:t>So we decided to combine the idea of using the antibodies to detect gluten but in the shape of the probe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After a couple of days we realized this initial design might not be feasible since different chemical agents need to used to adhere antibodies to a glass or another material probe. This solution would also not be food safe, which is also a problem </a:t>
            </a:r>
            <a:endParaRPr/>
          </a:p>
          <a:p>
            <a:pPr indent="-298450" lvl="0" marL="457200" rtl="0" algn="l">
              <a:spcBef>
                <a:spcPts val="0"/>
              </a:spcBef>
              <a:spcAft>
                <a:spcPts val="0"/>
              </a:spcAft>
              <a:buSzPts val="1100"/>
              <a:buChar char="-"/>
            </a:pPr>
            <a:r>
              <a:rPr lang="en"/>
              <a:t>Additionally, the way to clean the device and use it for multiple uses was also an issue since new antibodies needed to be used everytime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a63cf3f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a63cf3f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78eba167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78eba167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We </a:t>
            </a:r>
            <a:r>
              <a:rPr lang="en"/>
              <a:t>still</a:t>
            </a:r>
            <a:r>
              <a:rPr lang="en"/>
              <a:t> wanted to do use antibodies to detect gluten </a:t>
            </a:r>
            <a:endParaRPr/>
          </a:p>
          <a:p>
            <a:pPr indent="-298450" lvl="0" marL="457200" rtl="0" algn="l">
              <a:spcBef>
                <a:spcPts val="0"/>
              </a:spcBef>
              <a:spcAft>
                <a:spcPts val="0"/>
              </a:spcAft>
              <a:buSzPts val="1100"/>
              <a:buChar char="-"/>
            </a:pPr>
            <a:r>
              <a:rPr lang="en"/>
              <a:t>To collect a sample that encompasses different parts of the meal there is a spoon-shaped device that has spikes on the outside to collect the food sample (Solid or liquid).  Using a spoon minimizes the the profile of the device </a:t>
            </a:r>
            <a:endParaRPr/>
          </a:p>
          <a:p>
            <a:pPr indent="-298450" lvl="0" marL="457200" rtl="0" algn="l">
              <a:spcBef>
                <a:spcPts val="0"/>
              </a:spcBef>
              <a:spcAft>
                <a:spcPts val="0"/>
              </a:spcAft>
              <a:buSzPts val="1100"/>
              <a:buChar char="-"/>
            </a:pPr>
            <a:r>
              <a:rPr lang="en"/>
              <a:t>The </a:t>
            </a:r>
            <a:r>
              <a:rPr lang="en"/>
              <a:t>antibody</a:t>
            </a:r>
            <a:r>
              <a:rPr lang="en"/>
              <a:t> detection system is shaped like a thermos. It contains a compartment for the spoon. It has another compartment attached that has the antibody solution that mixes with the sample. </a:t>
            </a:r>
            <a:endParaRPr/>
          </a:p>
          <a:p>
            <a:pPr indent="-298450" lvl="0" marL="457200" rtl="0" algn="l">
              <a:spcBef>
                <a:spcPts val="0"/>
              </a:spcBef>
              <a:spcAft>
                <a:spcPts val="0"/>
              </a:spcAft>
              <a:buSzPts val="1100"/>
              <a:buChar char="-"/>
            </a:pPr>
            <a:r>
              <a:rPr lang="en"/>
              <a:t>Depending</a:t>
            </a:r>
            <a:r>
              <a:rPr lang="en"/>
              <a:t> on whether the antibodies bind to the sample or not, the screen displays if there is gluten present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In the future we are planning to make a more finalized prototype of the thermos and </a:t>
            </a:r>
            <a:r>
              <a:rPr lang="en"/>
              <a:t>spoon</a:t>
            </a:r>
            <a:r>
              <a:rPr lang="en"/>
              <a:t> devices </a:t>
            </a:r>
            <a:endParaRPr/>
          </a:p>
          <a:p>
            <a:pPr indent="-298450" lvl="0" marL="457200" rtl="0" algn="l">
              <a:spcBef>
                <a:spcPts val="0"/>
              </a:spcBef>
              <a:spcAft>
                <a:spcPts val="0"/>
              </a:spcAft>
              <a:buSzPts val="1100"/>
              <a:buChar char="-"/>
            </a:pPr>
            <a:r>
              <a:rPr lang="en"/>
              <a:t>We are also going to make a </a:t>
            </a:r>
            <a:r>
              <a:rPr lang="en"/>
              <a:t>arduino</a:t>
            </a:r>
            <a:r>
              <a:rPr lang="en"/>
              <a:t> circuit that can </a:t>
            </a:r>
            <a:r>
              <a:rPr lang="en"/>
              <a:t>display</a:t>
            </a:r>
            <a:r>
              <a:rPr lang="en"/>
              <a:t> the </a:t>
            </a:r>
            <a:r>
              <a:rPr lang="en"/>
              <a:t>results</a:t>
            </a:r>
            <a:r>
              <a:rPr lang="en"/>
              <a:t> </a:t>
            </a:r>
            <a:endParaRPr/>
          </a:p>
          <a:p>
            <a:pPr indent="-298450" lvl="0" marL="457200" rtl="0" algn="l">
              <a:spcBef>
                <a:spcPts val="0"/>
              </a:spcBef>
              <a:spcAft>
                <a:spcPts val="0"/>
              </a:spcAft>
              <a:buSzPts val="1100"/>
              <a:buChar char="-"/>
            </a:pPr>
            <a:r>
              <a:rPr lang="en"/>
              <a:t>We will most likely not really prototype the </a:t>
            </a:r>
            <a:r>
              <a:rPr lang="en"/>
              <a:t>antibody</a:t>
            </a:r>
            <a:r>
              <a:rPr lang="en"/>
              <a:t> chemical system since this requires more in-depth scientific experimentation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8cbfe33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8cbfe33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We still wanted to do use antibodies to detect gluten </a:t>
            </a:r>
            <a:endParaRPr/>
          </a:p>
          <a:p>
            <a:pPr indent="-298450" lvl="0" marL="457200" rtl="0" algn="l">
              <a:spcBef>
                <a:spcPts val="0"/>
              </a:spcBef>
              <a:spcAft>
                <a:spcPts val="0"/>
              </a:spcAft>
              <a:buSzPts val="1100"/>
              <a:buChar char="-"/>
            </a:pPr>
            <a:r>
              <a:rPr lang="en"/>
              <a:t>To collect a sample that encompasses different parts of the meal there is a spoon-shaped device that has spikes on the outside to collect the food sample (Solid or liquid).  Using a spoon minimizes the the profile of the device </a:t>
            </a:r>
            <a:endParaRPr/>
          </a:p>
          <a:p>
            <a:pPr indent="-298450" lvl="0" marL="457200" rtl="0" algn="l">
              <a:spcBef>
                <a:spcPts val="0"/>
              </a:spcBef>
              <a:spcAft>
                <a:spcPts val="0"/>
              </a:spcAft>
              <a:buSzPts val="1100"/>
              <a:buChar char="-"/>
            </a:pPr>
            <a:r>
              <a:rPr lang="en"/>
              <a:t>The antibody detection system is shaped like a thermos. It contains a compartment for the spoon. It has another compartment attached that has the antibody solution that mixes with the sample. </a:t>
            </a:r>
            <a:endParaRPr/>
          </a:p>
          <a:p>
            <a:pPr indent="-298450" lvl="0" marL="457200" rtl="0" algn="l">
              <a:spcBef>
                <a:spcPts val="0"/>
              </a:spcBef>
              <a:spcAft>
                <a:spcPts val="0"/>
              </a:spcAft>
              <a:buSzPts val="1100"/>
              <a:buChar char="-"/>
            </a:pPr>
            <a:r>
              <a:rPr lang="en"/>
              <a:t>Depending on whether the antibodies bind to the sample or not, the screen displays if there is gluten present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In the future we are planning to make a more finalized prototype of the thermos and spoon devices </a:t>
            </a:r>
            <a:endParaRPr/>
          </a:p>
          <a:p>
            <a:pPr indent="-298450" lvl="0" marL="457200" rtl="0" algn="l">
              <a:spcBef>
                <a:spcPts val="0"/>
              </a:spcBef>
              <a:spcAft>
                <a:spcPts val="0"/>
              </a:spcAft>
              <a:buSzPts val="1100"/>
              <a:buChar char="-"/>
            </a:pPr>
            <a:r>
              <a:rPr lang="en"/>
              <a:t>We are also going to make a arduino circuit that can display the results </a:t>
            </a:r>
            <a:endParaRPr/>
          </a:p>
          <a:p>
            <a:pPr indent="-298450" lvl="0" marL="457200" rtl="0" algn="l">
              <a:spcBef>
                <a:spcPts val="0"/>
              </a:spcBef>
              <a:spcAft>
                <a:spcPts val="0"/>
              </a:spcAft>
              <a:buSzPts val="1100"/>
              <a:buChar char="-"/>
            </a:pPr>
            <a:r>
              <a:rPr lang="en"/>
              <a:t>We will most likely not really prototype the antibody chemical system since this requires more in-depth scientific experimentation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18cbfe330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18cbfe330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For </a:t>
            </a:r>
            <a:r>
              <a:rPr lang="en"/>
              <a:t>manufacturing</a:t>
            </a:r>
            <a:r>
              <a:rPr lang="en"/>
              <a:t> we would need a way to reliably make the detector. This would be through antibodies. These antibodies would go into a machine which can be easily cleaned so that it is not contaminated for future </a:t>
            </a:r>
            <a:r>
              <a:rPr lang="en"/>
              <a:t>results. Therefore, this would be disposable.</a:t>
            </a:r>
            <a:endParaRPr/>
          </a:p>
          <a:p>
            <a:pPr indent="-298450" lvl="0" marL="457200" rtl="0" algn="l">
              <a:spcBef>
                <a:spcPts val="0"/>
              </a:spcBef>
              <a:spcAft>
                <a:spcPts val="0"/>
              </a:spcAft>
              <a:buSzPts val="1100"/>
              <a:buChar char="-"/>
            </a:pPr>
            <a:r>
              <a:rPr lang="en"/>
              <a:t>To minimize the cost, the disposable component would be made from plastic which would easily be replicated and bought separately. </a:t>
            </a:r>
            <a:endParaRPr/>
          </a:p>
          <a:p>
            <a:pPr indent="-298450" lvl="0" marL="457200" rtl="0" algn="l">
              <a:spcBef>
                <a:spcPts val="0"/>
              </a:spcBef>
              <a:spcAft>
                <a:spcPts val="0"/>
              </a:spcAft>
              <a:buSzPts val="1100"/>
              <a:buChar char="-"/>
            </a:pPr>
            <a:r>
              <a:rPr lang="en"/>
              <a:t>The antibodies would get into the device through a separate mechanism which would be imbedded into the detector. </a:t>
            </a:r>
            <a:endParaRPr/>
          </a:p>
          <a:p>
            <a:pPr indent="-298450" lvl="0" marL="457200" rtl="0" algn="l">
              <a:spcBef>
                <a:spcPts val="0"/>
              </a:spcBef>
              <a:spcAft>
                <a:spcPts val="0"/>
              </a:spcAft>
              <a:buSzPts val="1100"/>
              <a:buChar char="-"/>
            </a:pPr>
            <a:r>
              <a:rPr lang="en"/>
              <a:t>This would therefore allow for easy reuse without the fear of cross contamination of the device itself.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18fd4e4ff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18fd4e4ff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catastrophic 	severe allergic reaction due to high gluten levels undetected (above X ppm)</a:t>
            </a:r>
            <a:endParaRPr/>
          </a:p>
          <a:p>
            <a:pPr indent="0" lvl="0" marL="0" rtl="0" algn="l">
              <a:spcBef>
                <a:spcPts val="0"/>
              </a:spcBef>
              <a:spcAft>
                <a:spcPts val="0"/>
              </a:spcAft>
              <a:buNone/>
            </a:pPr>
            <a:r>
              <a:rPr lang="en"/>
              <a:t>4	critical 	moderate allergic reaction due to moderate gluten undetected (X-X ppm gluten)</a:t>
            </a:r>
            <a:endParaRPr/>
          </a:p>
          <a:p>
            <a:pPr indent="0" lvl="0" marL="0" rtl="0" algn="l">
              <a:spcBef>
                <a:spcPts val="0"/>
              </a:spcBef>
              <a:spcAft>
                <a:spcPts val="0"/>
              </a:spcAft>
              <a:buNone/>
            </a:pPr>
            <a:r>
              <a:rPr lang="en"/>
              <a:t>3	serious	minor allergic reaction due to cross-contamination undetected (0-Xppm)</a:t>
            </a:r>
            <a:endParaRPr/>
          </a:p>
          <a:p>
            <a:pPr indent="0" lvl="0" marL="0" rtl="0" algn="l">
              <a:spcBef>
                <a:spcPts val="0"/>
              </a:spcBef>
              <a:spcAft>
                <a:spcPts val="0"/>
              </a:spcAft>
              <a:buNone/>
            </a:pPr>
            <a:r>
              <a:rPr lang="en"/>
              <a:t>2	minor	unclear results, food not eaten out of caution </a:t>
            </a:r>
            <a:endParaRPr/>
          </a:p>
          <a:p>
            <a:pPr indent="0" lvl="0" marL="0" rtl="0" algn="l">
              <a:spcBef>
                <a:spcPts val="0"/>
              </a:spcBef>
              <a:spcAft>
                <a:spcPts val="0"/>
              </a:spcAft>
              <a:buNone/>
            </a:pPr>
            <a:r>
              <a:rPr lang="en"/>
              <a:t>1	negligable 	false positive, food not eaten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5–chemical and </a:t>
            </a:r>
            <a:r>
              <a:rPr lang="en"/>
              <a:t>false</a:t>
            </a:r>
            <a:r>
              <a:rPr lang="en"/>
              <a:t> negative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18cbfe330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18cbfe330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We still wanted to do use antibodies to detect gluten </a:t>
            </a:r>
            <a:endParaRPr/>
          </a:p>
          <a:p>
            <a:pPr indent="-298450" lvl="0" marL="457200" rtl="0" algn="l">
              <a:spcBef>
                <a:spcPts val="0"/>
              </a:spcBef>
              <a:spcAft>
                <a:spcPts val="0"/>
              </a:spcAft>
              <a:buSzPts val="1100"/>
              <a:buChar char="-"/>
            </a:pPr>
            <a:r>
              <a:rPr lang="en"/>
              <a:t>To collect a sample that encompasses different parts of the meal there is a spoon-shaped device that has spikes on the outside to collect the food sample (Solid or liquid).  Using a spoon minimizes the the profile of the device </a:t>
            </a:r>
            <a:endParaRPr/>
          </a:p>
          <a:p>
            <a:pPr indent="-298450" lvl="0" marL="457200" rtl="0" algn="l">
              <a:spcBef>
                <a:spcPts val="0"/>
              </a:spcBef>
              <a:spcAft>
                <a:spcPts val="0"/>
              </a:spcAft>
              <a:buSzPts val="1100"/>
              <a:buChar char="-"/>
            </a:pPr>
            <a:r>
              <a:rPr lang="en"/>
              <a:t>The antibody detection system is shaped like a thermos. It contains a compartment for the spoon. It has another compartment attached that has the antibody solution that mixes with the sample. </a:t>
            </a:r>
            <a:endParaRPr/>
          </a:p>
          <a:p>
            <a:pPr indent="-298450" lvl="0" marL="457200" rtl="0" algn="l">
              <a:spcBef>
                <a:spcPts val="0"/>
              </a:spcBef>
              <a:spcAft>
                <a:spcPts val="0"/>
              </a:spcAft>
              <a:buSzPts val="1100"/>
              <a:buChar char="-"/>
            </a:pPr>
            <a:r>
              <a:rPr lang="en"/>
              <a:t>Depending on whether the antibodies bind to the sample or not, the screen displays if there is gluten present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In the future we are planning to make a more finalized prototype of the thermos and spoon devices </a:t>
            </a:r>
            <a:endParaRPr/>
          </a:p>
          <a:p>
            <a:pPr indent="-298450" lvl="0" marL="457200" rtl="0" algn="l">
              <a:spcBef>
                <a:spcPts val="0"/>
              </a:spcBef>
              <a:spcAft>
                <a:spcPts val="0"/>
              </a:spcAft>
              <a:buSzPts val="1100"/>
              <a:buChar char="-"/>
            </a:pPr>
            <a:r>
              <a:rPr lang="en"/>
              <a:t>We are also going to make a arduino circuit that can display the results </a:t>
            </a:r>
            <a:endParaRPr/>
          </a:p>
          <a:p>
            <a:pPr indent="-298450" lvl="0" marL="457200" rtl="0" algn="l">
              <a:spcBef>
                <a:spcPts val="0"/>
              </a:spcBef>
              <a:spcAft>
                <a:spcPts val="0"/>
              </a:spcAft>
              <a:buSzPts val="1100"/>
              <a:buChar char="-"/>
            </a:pPr>
            <a:r>
              <a:rPr lang="en"/>
              <a:t>We will most likely not really prototype the antibody chemical system since this requires more in-depth scientific experimentation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178eba167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178eba167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18cbfe330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18cbfe330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caroline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176ef34e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176ef34e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176ef34a1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176ef34a1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Caroline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176ef34e1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176ef34e1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Caroline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extensively tested means there was no </a:t>
            </a:r>
            <a:r>
              <a:rPr lang="en"/>
              <a:t>control</a:t>
            </a:r>
            <a:r>
              <a:rPr lang="en"/>
              <a:t> group, small and homogenous sample size, some users reported inconsistent results within the same meal, it also tested better with the adults than teens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176ef34e1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176ef34e1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Caroline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Cost wasn’t something we had on the </a:t>
            </a:r>
            <a:r>
              <a:rPr lang="en"/>
              <a:t>survey</a:t>
            </a:r>
            <a:r>
              <a:rPr lang="en"/>
              <a:t>, could add it and ask for more feedback if needed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76ef34e1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76ef34e1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Caroline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Say that we developed </a:t>
            </a:r>
            <a:r>
              <a:rPr lang="en"/>
              <a:t>design</a:t>
            </a:r>
            <a:r>
              <a:rPr lang="en"/>
              <a:t> inputs for all of these that are measurable (i.e. what range of temperatures it should be used over)</a:t>
            </a:r>
            <a:endParaRPr/>
          </a:p>
          <a:p>
            <a:pPr indent="0" lvl="0" marL="0" rtl="0" algn="l">
              <a:spcBef>
                <a:spcPts val="0"/>
              </a:spcBef>
              <a:spcAft>
                <a:spcPts val="0"/>
              </a:spcAft>
              <a:buNone/>
            </a:pPr>
            <a:r>
              <a:rPr lang="en"/>
              <a:t>Also say that we used these criteria in our pugh matrix after brainstorming to </a:t>
            </a:r>
            <a:r>
              <a:rPr lang="en"/>
              <a:t>determine</a:t>
            </a:r>
            <a:r>
              <a:rPr lang="en"/>
              <a:t> which ideas to pursue further </a:t>
            </a:r>
            <a:endParaRPr/>
          </a:p>
          <a:p>
            <a:pPr indent="0" lvl="0" marL="0" rtl="0" algn="l">
              <a:spcBef>
                <a:spcPts val="0"/>
              </a:spcBef>
              <a:spcAft>
                <a:spcPts val="0"/>
              </a:spcAft>
              <a:buNone/>
            </a:pPr>
            <a:r>
              <a:t/>
            </a:r>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Fast results: under X seconds</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Easy to use: X seconds to input results, weight less than X pounds, buttons pressed in X seconds, cleaned in X seconds, no more than X steps</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Reliably detects gluten: able to detect gluten in ppm in X seconds, rate of false negatives X steps</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Easy to understand results: up to seventh grade reading level, can be read X feet away</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Light weight: weigh less than X pounds</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Long battery life: X hours</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No contamination: no X change of mass of food</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Easy to clean: takes X minutes</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Safe for users: radiation less than X</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Clinically tested: X studies</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Food safe: X amount of chemical and physical byproduct</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FDA approved: follows all regulations</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App: data found in X seconds</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Popular smartphones: fits into apple and android</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Standard charger or disposable batteries: of X size</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low/no waste: minimal degrading after X use// X grams of waste per use</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Carried in small bag: volume less than X^3 and weight less than X lbs</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quiet / low profile: noise level X</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Tests entire meal: up to X grams of food </a:t>
            </a:r>
            <a:endParaRPr sz="1200">
              <a:solidFill>
                <a:schemeClr val="dk1"/>
              </a:solidFill>
              <a:latin typeface="Old Standard TT"/>
              <a:ea typeface="Old Standard TT"/>
              <a:cs typeface="Old Standard TT"/>
              <a:sym typeface="Old Standard TT"/>
            </a:endParaRPr>
          </a:p>
          <a:p>
            <a:pPr indent="-304800" lvl="0" marL="457200" rtl="0" algn="l">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Test solid/liquid hot or cold: detect in liquid of X viscosity//function between X-X degrees F</a:t>
            </a:r>
            <a:endParaRPr sz="12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178eba16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178eba16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8cbfe330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18cbfe330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a:p>
            <a:pPr indent="0" lvl="0" marL="0" rtl="0" algn="l">
              <a:spcBef>
                <a:spcPts val="0"/>
              </a:spcBef>
              <a:spcAft>
                <a:spcPts val="0"/>
              </a:spcAft>
              <a:buNone/>
            </a:pPr>
            <a:r>
              <a:rPr lang="en"/>
              <a:t>ELISA was found to be the most reliable in </a:t>
            </a:r>
            <a:r>
              <a:rPr lang="en"/>
              <a:t>detecting</a:t>
            </a:r>
            <a:r>
              <a:rPr lang="en"/>
              <a:t> gluten–celiac.org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5" name="Shape 55"/>
        <p:cNvGrpSpPr/>
        <p:nvPr/>
      </p:nvGrpSpPr>
      <p:grpSpPr>
        <a:xfrm>
          <a:off x="0" y="0"/>
          <a:ext cx="0" cy="0"/>
          <a:chOff x="0" y="0"/>
          <a:chExt cx="0" cy="0"/>
        </a:xfrm>
      </p:grpSpPr>
      <p:sp>
        <p:nvSpPr>
          <p:cNvPr id="56" name="Google Shape;56;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7" name="Google Shape;57;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sciencedirect.com/science/article/pii/S1542356519302757"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1919"/>
        </a:solidFill>
      </p:bgPr>
    </p:bg>
    <p:spTree>
      <p:nvGrpSpPr>
        <p:cNvPr id="62" name="Shape 62"/>
        <p:cNvGrpSpPr/>
        <p:nvPr/>
      </p:nvGrpSpPr>
      <p:grpSpPr>
        <a:xfrm>
          <a:off x="0" y="0"/>
          <a:ext cx="0" cy="0"/>
          <a:chOff x="0" y="0"/>
          <a:chExt cx="0" cy="0"/>
        </a:xfrm>
      </p:grpSpPr>
      <p:sp>
        <p:nvSpPr>
          <p:cNvPr id="63" name="Google Shape;63;p14"/>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Review 2: Celiac Team</a:t>
            </a:r>
            <a:endParaRPr/>
          </a:p>
        </p:txBody>
      </p:sp>
      <p:sp>
        <p:nvSpPr>
          <p:cNvPr id="64" name="Google Shape;64;p14"/>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Caroline DePalma, Anna DeCotis, Meira Doherty, Sanjana Vissapragada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Scanner Idea </a:t>
            </a:r>
            <a:endParaRPr/>
          </a:p>
        </p:txBody>
      </p:sp>
      <p:sp>
        <p:nvSpPr>
          <p:cNvPr id="131" name="Google Shape;131;p2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Phone app that scans the meal to detect gluten.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Pros: </a:t>
            </a:r>
            <a:endParaRPr/>
          </a:p>
          <a:p>
            <a:pPr indent="-342900" lvl="0" marL="457200" rtl="0" algn="l">
              <a:spcBef>
                <a:spcPts val="1200"/>
              </a:spcBef>
              <a:spcAft>
                <a:spcPts val="0"/>
              </a:spcAft>
              <a:buSzPts val="1800"/>
              <a:buChar char="-"/>
            </a:pPr>
            <a:r>
              <a:rPr lang="en"/>
              <a:t>Would not contaminate food </a:t>
            </a:r>
            <a:endParaRPr/>
          </a:p>
          <a:p>
            <a:pPr indent="0" lvl="0" marL="0" rtl="0" algn="l">
              <a:spcBef>
                <a:spcPts val="1200"/>
              </a:spcBef>
              <a:spcAft>
                <a:spcPts val="0"/>
              </a:spcAft>
              <a:buNone/>
            </a:pPr>
            <a:r>
              <a:rPr lang="en"/>
              <a:t>Cons: </a:t>
            </a:r>
            <a:endParaRPr/>
          </a:p>
          <a:p>
            <a:pPr indent="-342900" lvl="0" marL="457200" rtl="0" algn="l">
              <a:spcBef>
                <a:spcPts val="1200"/>
              </a:spcBef>
              <a:spcAft>
                <a:spcPts val="0"/>
              </a:spcAft>
              <a:buSzPts val="1800"/>
              <a:buChar char="-"/>
            </a:pPr>
            <a:r>
              <a:rPr lang="en"/>
              <a:t>Only the surface would be analyzed </a:t>
            </a:r>
            <a:endParaRPr/>
          </a:p>
        </p:txBody>
      </p:sp>
      <p:pic>
        <p:nvPicPr>
          <p:cNvPr id="132" name="Google Shape;132;p23"/>
          <p:cNvPicPr preferRelativeResize="0"/>
          <p:nvPr/>
        </p:nvPicPr>
        <p:blipFill>
          <a:blip r:embed="rId3">
            <a:alphaModFix/>
          </a:blip>
          <a:stretch>
            <a:fillRect/>
          </a:stretch>
        </p:blipFill>
        <p:spPr>
          <a:xfrm>
            <a:off x="5418674" y="398975"/>
            <a:ext cx="3183276" cy="233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162913" y="445025"/>
            <a:ext cx="42603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Probe Idea</a:t>
            </a:r>
            <a:endParaRPr/>
          </a:p>
        </p:txBody>
      </p:sp>
      <p:sp>
        <p:nvSpPr>
          <p:cNvPr id="138" name="Google Shape;138;p24"/>
          <p:cNvSpPr txBox="1"/>
          <p:nvPr>
            <p:ph idx="1" type="body"/>
          </p:nvPr>
        </p:nvSpPr>
        <p:spPr>
          <a:xfrm>
            <a:off x="571825" y="1058225"/>
            <a:ext cx="4093500" cy="2610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sz="1300"/>
              <a:t>Users hold handle of the probe and then use the stick part to move through their meal to detect the </a:t>
            </a:r>
            <a:r>
              <a:rPr lang="en" sz="1300"/>
              <a:t>presence</a:t>
            </a:r>
            <a:r>
              <a:rPr lang="en" sz="1300"/>
              <a:t> of gluten via antibody reaction.</a:t>
            </a:r>
            <a:endParaRPr sz="1300"/>
          </a:p>
          <a:p>
            <a:pPr indent="0" lvl="0" marL="0" rtl="0" algn="l">
              <a:lnSpc>
                <a:spcPct val="100000"/>
              </a:lnSpc>
              <a:spcBef>
                <a:spcPts val="1200"/>
              </a:spcBef>
              <a:spcAft>
                <a:spcPts val="0"/>
              </a:spcAft>
              <a:buNone/>
            </a:pPr>
            <a:r>
              <a:rPr lang="en" sz="1300"/>
              <a:t>Pros: </a:t>
            </a:r>
            <a:endParaRPr sz="1300"/>
          </a:p>
          <a:p>
            <a:pPr indent="-311150" lvl="0" marL="457200" rtl="0" algn="l">
              <a:lnSpc>
                <a:spcPct val="100000"/>
              </a:lnSpc>
              <a:spcBef>
                <a:spcPts val="1200"/>
              </a:spcBef>
              <a:spcAft>
                <a:spcPts val="0"/>
              </a:spcAft>
              <a:buSzPts val="1300"/>
              <a:buChar char="-"/>
            </a:pPr>
            <a:r>
              <a:rPr lang="en" sz="1300"/>
              <a:t>Analyzes entire meal </a:t>
            </a:r>
            <a:endParaRPr sz="1300"/>
          </a:p>
          <a:p>
            <a:pPr indent="-311150" lvl="0" marL="457200" rtl="0" algn="l">
              <a:lnSpc>
                <a:spcPct val="100000"/>
              </a:lnSpc>
              <a:spcBef>
                <a:spcPts val="0"/>
              </a:spcBef>
              <a:spcAft>
                <a:spcPts val="0"/>
              </a:spcAft>
              <a:buSzPts val="1300"/>
              <a:buChar char="-"/>
            </a:pPr>
            <a:r>
              <a:rPr lang="en" sz="1300"/>
              <a:t>Can use antibodies </a:t>
            </a:r>
            <a:endParaRPr sz="1300"/>
          </a:p>
          <a:p>
            <a:pPr indent="0" lvl="0" marL="0" rtl="0" algn="l">
              <a:lnSpc>
                <a:spcPct val="100000"/>
              </a:lnSpc>
              <a:spcBef>
                <a:spcPts val="1200"/>
              </a:spcBef>
              <a:spcAft>
                <a:spcPts val="0"/>
              </a:spcAft>
              <a:buNone/>
            </a:pPr>
            <a:r>
              <a:rPr lang="en" sz="1300"/>
              <a:t>Cons: </a:t>
            </a:r>
            <a:endParaRPr sz="1300"/>
          </a:p>
          <a:p>
            <a:pPr indent="-311150" lvl="0" marL="457200" rtl="0" algn="l">
              <a:lnSpc>
                <a:spcPct val="100000"/>
              </a:lnSpc>
              <a:spcBef>
                <a:spcPts val="1200"/>
              </a:spcBef>
              <a:spcAft>
                <a:spcPts val="0"/>
              </a:spcAft>
              <a:buSzPts val="1300"/>
              <a:buChar char="-"/>
            </a:pPr>
            <a:r>
              <a:rPr lang="en" sz="1300"/>
              <a:t>Cleaning the device </a:t>
            </a:r>
            <a:endParaRPr sz="1300"/>
          </a:p>
          <a:p>
            <a:pPr indent="-311150" lvl="0" marL="457200" rtl="0" algn="l">
              <a:lnSpc>
                <a:spcPct val="100000"/>
              </a:lnSpc>
              <a:spcBef>
                <a:spcPts val="0"/>
              </a:spcBef>
              <a:spcAft>
                <a:spcPts val="0"/>
              </a:spcAft>
              <a:buSzPts val="1300"/>
              <a:buChar char="-"/>
            </a:pPr>
            <a:r>
              <a:rPr lang="en" sz="1300"/>
              <a:t>Being food-safe </a:t>
            </a:r>
            <a:endParaRPr sz="1300"/>
          </a:p>
          <a:p>
            <a:pPr indent="-311150" lvl="0" marL="457200" rtl="0" algn="l">
              <a:lnSpc>
                <a:spcPct val="100000"/>
              </a:lnSpc>
              <a:spcBef>
                <a:spcPts val="0"/>
              </a:spcBef>
              <a:spcAft>
                <a:spcPts val="0"/>
              </a:spcAft>
              <a:buSzPts val="1300"/>
              <a:buChar char="-"/>
            </a:pPr>
            <a:r>
              <a:rPr lang="en" sz="1300"/>
              <a:t>Not as discrete</a:t>
            </a:r>
            <a:endParaRPr sz="1300"/>
          </a:p>
        </p:txBody>
      </p:sp>
      <p:pic>
        <p:nvPicPr>
          <p:cNvPr id="139" name="Google Shape;139;p24"/>
          <p:cNvPicPr preferRelativeResize="0"/>
          <p:nvPr/>
        </p:nvPicPr>
        <p:blipFill>
          <a:blip r:embed="rId3">
            <a:alphaModFix/>
          </a:blip>
          <a:stretch>
            <a:fillRect/>
          </a:stretch>
        </p:blipFill>
        <p:spPr>
          <a:xfrm>
            <a:off x="5221550" y="1542772"/>
            <a:ext cx="3237325" cy="11539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5"/>
          <p:cNvPicPr preferRelativeResize="0"/>
          <p:nvPr/>
        </p:nvPicPr>
        <p:blipFill>
          <a:blip r:embed="rId3">
            <a:alphaModFix/>
          </a:blip>
          <a:stretch>
            <a:fillRect/>
          </a:stretch>
        </p:blipFill>
        <p:spPr>
          <a:xfrm>
            <a:off x="636605" y="968699"/>
            <a:ext cx="3575997" cy="1101775"/>
          </a:xfrm>
          <a:prstGeom prst="rect">
            <a:avLst/>
          </a:prstGeom>
          <a:noFill/>
          <a:ln>
            <a:noFill/>
          </a:ln>
        </p:spPr>
      </p:pic>
      <p:sp>
        <p:nvSpPr>
          <p:cNvPr id="145" name="Google Shape;145;p25"/>
          <p:cNvSpPr txBox="1"/>
          <p:nvPr>
            <p:ph type="title"/>
          </p:nvPr>
        </p:nvSpPr>
        <p:spPr>
          <a:xfrm>
            <a:off x="478650" y="445025"/>
            <a:ext cx="42603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Test Strip Idea</a:t>
            </a:r>
            <a:endParaRPr/>
          </a:p>
        </p:txBody>
      </p:sp>
      <p:sp>
        <p:nvSpPr>
          <p:cNvPr id="146" name="Google Shape;146;p25"/>
          <p:cNvSpPr txBox="1"/>
          <p:nvPr>
            <p:ph idx="1" type="body"/>
          </p:nvPr>
        </p:nvSpPr>
        <p:spPr>
          <a:xfrm>
            <a:off x="636600" y="2221200"/>
            <a:ext cx="7728600" cy="2610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700"/>
              <a:t>Users place a food sample onto the test strip. Result is displayed at the end of the strip indicating whether the sample tests positive for containing gluten.</a:t>
            </a:r>
            <a:endParaRPr sz="1700"/>
          </a:p>
          <a:p>
            <a:pPr indent="0" lvl="0" marL="0" rtl="0" algn="l">
              <a:lnSpc>
                <a:spcPct val="100000"/>
              </a:lnSpc>
              <a:spcBef>
                <a:spcPts val="1200"/>
              </a:spcBef>
              <a:spcAft>
                <a:spcPts val="0"/>
              </a:spcAft>
              <a:buNone/>
            </a:pPr>
            <a:r>
              <a:rPr lang="en" sz="1700"/>
              <a:t>Pros: </a:t>
            </a:r>
            <a:endParaRPr sz="1700"/>
          </a:p>
          <a:p>
            <a:pPr indent="-336550" lvl="0" marL="457200" rtl="0" algn="l">
              <a:lnSpc>
                <a:spcPct val="100000"/>
              </a:lnSpc>
              <a:spcBef>
                <a:spcPts val="1200"/>
              </a:spcBef>
              <a:spcAft>
                <a:spcPts val="0"/>
              </a:spcAft>
              <a:buSzPts val="1700"/>
              <a:buChar char="-"/>
            </a:pPr>
            <a:r>
              <a:rPr lang="en" sz="1700"/>
              <a:t>Similar to a COVID test - easy for user to use and discrete</a:t>
            </a:r>
            <a:endParaRPr sz="1700"/>
          </a:p>
          <a:p>
            <a:pPr indent="0" lvl="0" marL="0" rtl="0" algn="l">
              <a:lnSpc>
                <a:spcPct val="100000"/>
              </a:lnSpc>
              <a:spcBef>
                <a:spcPts val="1200"/>
              </a:spcBef>
              <a:spcAft>
                <a:spcPts val="0"/>
              </a:spcAft>
              <a:buNone/>
            </a:pPr>
            <a:r>
              <a:rPr lang="en" sz="1700"/>
              <a:t>Cons: </a:t>
            </a:r>
            <a:endParaRPr sz="1700"/>
          </a:p>
          <a:p>
            <a:pPr indent="-336550" lvl="0" marL="457200" rtl="0" algn="l">
              <a:lnSpc>
                <a:spcPct val="100000"/>
              </a:lnSpc>
              <a:spcBef>
                <a:spcPts val="1200"/>
              </a:spcBef>
              <a:spcAft>
                <a:spcPts val="0"/>
              </a:spcAft>
              <a:buSzPts val="1700"/>
              <a:buChar char="-"/>
            </a:pPr>
            <a:r>
              <a:rPr lang="en" sz="1700"/>
              <a:t>Disposable, may not be low coast</a:t>
            </a:r>
            <a:endParaRPr sz="1700"/>
          </a:p>
          <a:p>
            <a:pPr indent="-336550" lvl="0" marL="457200" rtl="0" algn="l">
              <a:lnSpc>
                <a:spcPct val="100000"/>
              </a:lnSpc>
              <a:spcBef>
                <a:spcPts val="0"/>
              </a:spcBef>
              <a:spcAft>
                <a:spcPts val="0"/>
              </a:spcAft>
              <a:buSzPts val="1700"/>
              <a:buChar char="-"/>
            </a:pPr>
            <a:r>
              <a:rPr lang="en" sz="1700"/>
              <a:t>Does not analyze the entire meal</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Current Design</a:t>
            </a:r>
            <a:endParaRPr/>
          </a:p>
        </p:txBody>
      </p:sp>
      <p:sp>
        <p:nvSpPr>
          <p:cNvPr id="152" name="Google Shape;152;p2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 a spoon-</a:t>
            </a:r>
            <a:r>
              <a:rPr lang="en"/>
              <a:t>shaped gathering tool to collect a sample that has particles from all parts of the dish </a:t>
            </a:r>
            <a:endParaRPr/>
          </a:p>
          <a:p>
            <a:pPr indent="-342900" lvl="0" marL="457200" rtl="0" algn="l">
              <a:spcBef>
                <a:spcPts val="0"/>
              </a:spcBef>
              <a:spcAft>
                <a:spcPts val="0"/>
              </a:spcAft>
              <a:buSzPts val="1800"/>
              <a:buChar char="-"/>
            </a:pPr>
            <a:r>
              <a:rPr lang="en"/>
              <a:t>The spoon is placed into a device that contains the antibody detection system </a:t>
            </a:r>
            <a:endParaRPr/>
          </a:p>
          <a:p>
            <a:pPr indent="-342900" lvl="0" marL="457200" rtl="0" algn="l">
              <a:spcBef>
                <a:spcPts val="0"/>
              </a:spcBef>
              <a:spcAft>
                <a:spcPts val="0"/>
              </a:spcAft>
              <a:buSzPts val="1800"/>
              <a:buChar char="-"/>
            </a:pPr>
            <a:r>
              <a:rPr lang="en"/>
              <a:t>Food sample is processed by the device</a:t>
            </a:r>
            <a:endParaRPr/>
          </a:p>
          <a:p>
            <a:pPr indent="-342900" lvl="0" marL="457200" rtl="0" algn="l">
              <a:spcBef>
                <a:spcPts val="0"/>
              </a:spcBef>
              <a:spcAft>
                <a:spcPts val="0"/>
              </a:spcAft>
              <a:buSzPts val="1800"/>
              <a:buChar char="-"/>
            </a:pPr>
            <a:r>
              <a:rPr lang="en"/>
              <a:t>A screen displays whether there is gluten or not </a:t>
            </a:r>
            <a:endParaRPr/>
          </a:p>
        </p:txBody>
      </p:sp>
      <p:grpSp>
        <p:nvGrpSpPr>
          <p:cNvPr id="153" name="Google Shape;153;p26"/>
          <p:cNvGrpSpPr/>
          <p:nvPr/>
        </p:nvGrpSpPr>
        <p:grpSpPr>
          <a:xfrm>
            <a:off x="1280379" y="2848133"/>
            <a:ext cx="6583230" cy="2055424"/>
            <a:chOff x="619300" y="3054191"/>
            <a:chExt cx="5451951" cy="1681191"/>
          </a:xfrm>
        </p:grpSpPr>
        <p:grpSp>
          <p:nvGrpSpPr>
            <p:cNvPr id="154" name="Google Shape;154;p26"/>
            <p:cNvGrpSpPr/>
            <p:nvPr/>
          </p:nvGrpSpPr>
          <p:grpSpPr>
            <a:xfrm>
              <a:off x="619300" y="3054191"/>
              <a:ext cx="5451951" cy="1681191"/>
              <a:chOff x="619300" y="3054191"/>
              <a:chExt cx="5451951" cy="1681191"/>
            </a:xfrm>
          </p:grpSpPr>
          <p:grpSp>
            <p:nvGrpSpPr>
              <p:cNvPr id="155" name="Google Shape;155;p26"/>
              <p:cNvGrpSpPr/>
              <p:nvPr/>
            </p:nvGrpSpPr>
            <p:grpSpPr>
              <a:xfrm>
                <a:off x="3333509" y="3660969"/>
                <a:ext cx="652942" cy="1074413"/>
                <a:chOff x="3103925" y="3338825"/>
                <a:chExt cx="872450" cy="1476450"/>
              </a:xfrm>
            </p:grpSpPr>
            <p:sp>
              <p:nvSpPr>
                <p:cNvPr id="156" name="Google Shape;156;p26"/>
                <p:cNvSpPr/>
                <p:nvPr/>
              </p:nvSpPr>
              <p:spPr>
                <a:xfrm>
                  <a:off x="3103925" y="3338825"/>
                  <a:ext cx="872450" cy="1476450"/>
                </a:xfrm>
                <a:prstGeom prst="flowChartMagneticDisk">
                  <a:avLst/>
                </a:prstGeom>
                <a:solidFill>
                  <a:srgbClr val="666666"/>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6"/>
                <p:cNvSpPr/>
                <p:nvPr/>
              </p:nvSpPr>
              <p:spPr>
                <a:xfrm>
                  <a:off x="3187825" y="4077050"/>
                  <a:ext cx="704700" cy="402600"/>
                </a:xfrm>
                <a:prstGeom prst="rect">
                  <a:avLst/>
                </a:prstGeom>
                <a:solidFill>
                  <a:schemeClr val="dk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26"/>
              <p:cNvGrpSpPr/>
              <p:nvPr/>
            </p:nvGrpSpPr>
            <p:grpSpPr>
              <a:xfrm>
                <a:off x="1377426" y="3891588"/>
                <a:ext cx="834634" cy="613166"/>
                <a:chOff x="1054000" y="3338817"/>
                <a:chExt cx="1376602" cy="834921"/>
              </a:xfrm>
            </p:grpSpPr>
            <p:sp>
              <p:nvSpPr>
                <p:cNvPr id="159" name="Google Shape;159;p26"/>
                <p:cNvSpPr/>
                <p:nvPr/>
              </p:nvSpPr>
              <p:spPr>
                <a:xfrm>
                  <a:off x="1054000" y="3899838"/>
                  <a:ext cx="579600" cy="273900"/>
                </a:xfrm>
                <a:prstGeom prst="teardrop">
                  <a:avLst>
                    <a:gd fmla="val 100000" name="adj"/>
                  </a:avLst>
                </a:prstGeom>
                <a:solidFill>
                  <a:srgbClr val="CCCCCC"/>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p:nvPr/>
              </p:nvSpPr>
              <p:spPr>
                <a:xfrm rot="-2128545">
                  <a:off x="1481784" y="3628618"/>
                  <a:ext cx="1022296" cy="73797"/>
                </a:xfrm>
                <a:prstGeom prst="flowChartTerminator">
                  <a:avLst/>
                </a:prstGeom>
                <a:solidFill>
                  <a:srgbClr val="CCCCCC"/>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 name="Google Shape;161;p26"/>
              <p:cNvSpPr/>
              <p:nvPr/>
            </p:nvSpPr>
            <p:spPr>
              <a:xfrm>
                <a:off x="619300" y="4112900"/>
                <a:ext cx="1022328" cy="505872"/>
              </a:xfrm>
              <a:prstGeom prst="cloud">
                <a:avLst/>
              </a:prstGeom>
              <a:solidFill>
                <a:srgbClr val="FFE599"/>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sample</a:t>
                </a:r>
                <a:endParaRPr sz="1300"/>
              </a:p>
            </p:txBody>
          </p:sp>
          <p:cxnSp>
            <p:nvCxnSpPr>
              <p:cNvPr id="162" name="Google Shape;162;p26"/>
              <p:cNvCxnSpPr/>
              <p:nvPr/>
            </p:nvCxnSpPr>
            <p:spPr>
              <a:xfrm>
                <a:off x="2315400" y="4087475"/>
                <a:ext cx="834600" cy="0"/>
              </a:xfrm>
              <a:prstGeom prst="straightConnector1">
                <a:avLst/>
              </a:prstGeom>
              <a:noFill/>
              <a:ln cap="flat" cmpd="sng" w="38100">
                <a:solidFill>
                  <a:srgbClr val="FF0000"/>
                </a:solidFill>
                <a:prstDash val="solid"/>
                <a:round/>
                <a:headEnd len="med" w="med" type="none"/>
                <a:tailEnd len="med" w="med" type="triangle"/>
              </a:ln>
            </p:spPr>
          </p:cxnSp>
          <p:grpSp>
            <p:nvGrpSpPr>
              <p:cNvPr id="163" name="Google Shape;163;p26"/>
              <p:cNvGrpSpPr/>
              <p:nvPr/>
            </p:nvGrpSpPr>
            <p:grpSpPr>
              <a:xfrm flipH="1">
                <a:off x="2680567" y="3054191"/>
                <a:ext cx="652922" cy="505878"/>
                <a:chOff x="1054000" y="3338817"/>
                <a:chExt cx="1376602" cy="834921"/>
              </a:xfrm>
            </p:grpSpPr>
            <p:sp>
              <p:nvSpPr>
                <p:cNvPr id="164" name="Google Shape;164;p26"/>
                <p:cNvSpPr/>
                <p:nvPr/>
              </p:nvSpPr>
              <p:spPr>
                <a:xfrm>
                  <a:off x="1054000" y="3899838"/>
                  <a:ext cx="579600" cy="273900"/>
                </a:xfrm>
                <a:prstGeom prst="teardrop">
                  <a:avLst>
                    <a:gd fmla="val 100000" name="adj"/>
                  </a:avLst>
                </a:prstGeom>
                <a:solidFill>
                  <a:srgbClr val="CCCCCC"/>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p:nvPr/>
              </p:nvSpPr>
              <p:spPr>
                <a:xfrm rot="-2128545">
                  <a:off x="1481784" y="3628618"/>
                  <a:ext cx="1022296" cy="73797"/>
                </a:xfrm>
                <a:prstGeom prst="flowChartTerminator">
                  <a:avLst/>
                </a:prstGeom>
                <a:solidFill>
                  <a:srgbClr val="CCCCCC"/>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26"/>
              <p:cNvSpPr/>
              <p:nvPr/>
            </p:nvSpPr>
            <p:spPr>
              <a:xfrm rot="5549469">
                <a:off x="3334505" y="3485018"/>
                <a:ext cx="469344" cy="300290"/>
              </a:xfrm>
              <a:prstGeom prst="bentArrow">
                <a:avLst>
                  <a:gd fmla="val 25000" name="adj1"/>
                  <a:gd fmla="val 25000" name="adj2"/>
                  <a:gd fmla="val 25000" name="adj3"/>
                  <a:gd fmla="val 43750" name="adj4"/>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p:nvPr/>
            </p:nvSpPr>
            <p:spPr>
              <a:xfrm>
                <a:off x="3082625" y="3422023"/>
                <a:ext cx="229824" cy="90936"/>
              </a:xfrm>
              <a:prstGeom prst="cloud">
                <a:avLst/>
              </a:prstGeom>
              <a:solidFill>
                <a:srgbClr val="FFE599"/>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cxnSp>
            <p:nvCxnSpPr>
              <p:cNvPr id="168" name="Google Shape;168;p26"/>
              <p:cNvCxnSpPr/>
              <p:nvPr/>
            </p:nvCxnSpPr>
            <p:spPr>
              <a:xfrm>
                <a:off x="4285075" y="4087475"/>
                <a:ext cx="834600" cy="0"/>
              </a:xfrm>
              <a:prstGeom prst="straightConnector1">
                <a:avLst/>
              </a:prstGeom>
              <a:noFill/>
              <a:ln cap="flat" cmpd="sng" w="38100">
                <a:solidFill>
                  <a:srgbClr val="FF0000"/>
                </a:solidFill>
                <a:prstDash val="solid"/>
                <a:round/>
                <a:headEnd len="med" w="med" type="none"/>
                <a:tailEnd len="med" w="med" type="triangle"/>
              </a:ln>
            </p:spPr>
          </p:cxnSp>
          <p:grpSp>
            <p:nvGrpSpPr>
              <p:cNvPr id="169" name="Google Shape;169;p26"/>
              <p:cNvGrpSpPr/>
              <p:nvPr/>
            </p:nvGrpSpPr>
            <p:grpSpPr>
              <a:xfrm>
                <a:off x="5418309" y="3660969"/>
                <a:ext cx="652942" cy="1074413"/>
                <a:chOff x="3103925" y="3338825"/>
                <a:chExt cx="872450" cy="1476450"/>
              </a:xfrm>
            </p:grpSpPr>
            <p:sp>
              <p:nvSpPr>
                <p:cNvPr id="170" name="Google Shape;170;p26"/>
                <p:cNvSpPr/>
                <p:nvPr/>
              </p:nvSpPr>
              <p:spPr>
                <a:xfrm>
                  <a:off x="3103925" y="3338825"/>
                  <a:ext cx="872450" cy="1476450"/>
                </a:xfrm>
                <a:prstGeom prst="flowChartMagneticDisk">
                  <a:avLst/>
                </a:prstGeom>
                <a:solidFill>
                  <a:srgbClr val="666666"/>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p:nvPr/>
              </p:nvSpPr>
              <p:spPr>
                <a:xfrm>
                  <a:off x="3187825" y="4077050"/>
                  <a:ext cx="704700" cy="402600"/>
                </a:xfrm>
                <a:prstGeom prst="rect">
                  <a:avLst/>
                </a:prstGeom>
                <a:solidFill>
                  <a:schemeClr val="dk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2" name="Google Shape;172;p26"/>
            <p:cNvSpPr txBox="1"/>
            <p:nvPr/>
          </p:nvSpPr>
          <p:spPr>
            <a:xfrm>
              <a:off x="5469525" y="4204525"/>
              <a:ext cx="550500" cy="27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FF00"/>
                  </a:solidFill>
                  <a:latin typeface="Old Standard TT"/>
                  <a:ea typeface="Old Standard TT"/>
                  <a:cs typeface="Old Standard TT"/>
                  <a:sym typeface="Old Standard TT"/>
                </a:rPr>
                <a:t>NO Gluten Detected</a:t>
              </a:r>
              <a:endParaRPr sz="800">
                <a:solidFill>
                  <a:srgbClr val="00FF00"/>
                </a:solidFill>
                <a:latin typeface="Old Standard TT"/>
                <a:ea typeface="Old Standard TT"/>
                <a:cs typeface="Old Standard TT"/>
                <a:sym typeface="Old Standard TT"/>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Sketches of Current Design</a:t>
            </a:r>
            <a:endParaRPr/>
          </a:p>
        </p:txBody>
      </p:sp>
      <p:sp>
        <p:nvSpPr>
          <p:cNvPr id="178" name="Google Shape;178;p27"/>
          <p:cNvSpPr txBox="1"/>
          <p:nvPr>
            <p:ph idx="1" type="body"/>
          </p:nvPr>
        </p:nvSpPr>
        <p:spPr>
          <a:xfrm>
            <a:off x="3675650" y="1058225"/>
            <a:ext cx="5156700" cy="3723600"/>
          </a:xfrm>
          <a:prstGeom prst="rect">
            <a:avLst/>
          </a:prstGeom>
        </p:spPr>
        <p:txBody>
          <a:bodyPr anchorCtr="0" anchor="t" bIns="91425" lIns="91425" spcFirstLastPara="1" rIns="91425" wrap="square" tIns="91425">
            <a:normAutofit fontScale="92500" lnSpcReduction="20000"/>
          </a:bodyPr>
          <a:lstStyle/>
          <a:p>
            <a:pPr indent="0" lvl="0" marL="457200" rtl="0" algn="l">
              <a:spcBef>
                <a:spcPts val="0"/>
              </a:spcBef>
              <a:spcAft>
                <a:spcPts val="0"/>
              </a:spcAft>
              <a:buNone/>
            </a:pPr>
            <a:r>
              <a:rPr lang="en" u="sng"/>
              <a:t>Fulfillment of User Requirements</a:t>
            </a:r>
            <a:endParaRPr u="sng"/>
          </a:p>
          <a:p>
            <a:pPr indent="-334327" lvl="0" marL="457200" rtl="0" algn="l">
              <a:spcBef>
                <a:spcPts val="1200"/>
              </a:spcBef>
              <a:spcAft>
                <a:spcPts val="0"/>
              </a:spcAft>
              <a:buSzPct val="100000"/>
              <a:buChar char="-"/>
            </a:pPr>
            <a:r>
              <a:rPr b="1" lang="en"/>
              <a:t>Reliably detect</a:t>
            </a:r>
            <a:r>
              <a:rPr b="1" lang="en"/>
              <a:t> gluten in prepared food </a:t>
            </a:r>
            <a:r>
              <a:rPr lang="en"/>
              <a:t>- antibodies are most reliable</a:t>
            </a:r>
            <a:endParaRPr/>
          </a:p>
          <a:p>
            <a:pPr indent="-334327" lvl="0" marL="457200" rtl="0" algn="l">
              <a:spcBef>
                <a:spcPts val="0"/>
              </a:spcBef>
              <a:spcAft>
                <a:spcPts val="0"/>
              </a:spcAft>
              <a:buSzPct val="100000"/>
              <a:buChar char="-"/>
            </a:pPr>
            <a:r>
              <a:rPr b="1" lang="en"/>
              <a:t>Light weight</a:t>
            </a:r>
            <a:endParaRPr b="1"/>
          </a:p>
          <a:p>
            <a:pPr indent="-334327" lvl="0" marL="457200" rtl="0" algn="l">
              <a:spcBef>
                <a:spcPts val="0"/>
              </a:spcBef>
              <a:spcAft>
                <a:spcPts val="0"/>
              </a:spcAft>
              <a:buSzPct val="100000"/>
              <a:buChar char="-"/>
            </a:pPr>
            <a:r>
              <a:rPr b="1" lang="en"/>
              <a:t>Easy to understand results</a:t>
            </a:r>
            <a:endParaRPr b="1"/>
          </a:p>
          <a:p>
            <a:pPr indent="-334327" lvl="0" marL="457200" rtl="0" algn="l">
              <a:spcBef>
                <a:spcPts val="0"/>
              </a:spcBef>
              <a:spcAft>
                <a:spcPts val="0"/>
              </a:spcAft>
              <a:buSzPct val="100000"/>
              <a:buChar char="-"/>
            </a:pPr>
            <a:r>
              <a:rPr b="1" lang="en"/>
              <a:t>Easy to clean </a:t>
            </a:r>
            <a:r>
              <a:rPr lang="en"/>
              <a:t>- removable compartment</a:t>
            </a:r>
            <a:endParaRPr/>
          </a:p>
          <a:p>
            <a:pPr indent="-334327" lvl="0" marL="457200" rtl="0" algn="l">
              <a:spcBef>
                <a:spcPts val="0"/>
              </a:spcBef>
              <a:spcAft>
                <a:spcPts val="0"/>
              </a:spcAft>
              <a:buSzPct val="100000"/>
              <a:buChar char="-"/>
            </a:pPr>
            <a:r>
              <a:rPr b="1" lang="en"/>
              <a:t>Will not contaminate food </a:t>
            </a:r>
            <a:r>
              <a:rPr lang="en"/>
              <a:t>-</a:t>
            </a:r>
            <a:endParaRPr/>
          </a:p>
          <a:p>
            <a:pPr indent="-334327" lvl="0" marL="457200" rtl="0" algn="l">
              <a:spcBef>
                <a:spcPts val="0"/>
              </a:spcBef>
              <a:spcAft>
                <a:spcPts val="0"/>
              </a:spcAft>
              <a:buSzPct val="100000"/>
              <a:buChar char="-"/>
            </a:pPr>
            <a:r>
              <a:rPr b="1" lang="en"/>
              <a:t>Food-safe</a:t>
            </a:r>
            <a:endParaRPr b="1"/>
          </a:p>
          <a:p>
            <a:pPr indent="-334327" lvl="0" marL="457200" rtl="0" algn="l">
              <a:spcBef>
                <a:spcPts val="0"/>
              </a:spcBef>
              <a:spcAft>
                <a:spcPts val="0"/>
              </a:spcAft>
              <a:buSzPct val="100000"/>
              <a:buChar char="-"/>
            </a:pPr>
            <a:r>
              <a:rPr b="1" lang="en"/>
              <a:t>Low/ no waste </a:t>
            </a:r>
            <a:endParaRPr b="1"/>
          </a:p>
          <a:p>
            <a:pPr indent="-334327" lvl="0" marL="457200" rtl="0" algn="l">
              <a:spcBef>
                <a:spcPts val="0"/>
              </a:spcBef>
              <a:spcAft>
                <a:spcPts val="0"/>
              </a:spcAft>
              <a:buSzPct val="100000"/>
              <a:buChar char="-"/>
            </a:pPr>
            <a:r>
              <a:rPr b="1" lang="en"/>
              <a:t>Quiet/ low profile </a:t>
            </a:r>
            <a:r>
              <a:rPr lang="en"/>
              <a:t>- shape of thermos</a:t>
            </a:r>
            <a:endParaRPr/>
          </a:p>
          <a:p>
            <a:pPr indent="-334327" lvl="0" marL="457200" rtl="0" algn="l">
              <a:spcBef>
                <a:spcPts val="0"/>
              </a:spcBef>
              <a:spcAft>
                <a:spcPts val="0"/>
              </a:spcAft>
              <a:buSzPct val="100000"/>
              <a:buChar char="-"/>
            </a:pPr>
            <a:r>
              <a:rPr b="1" lang="en"/>
              <a:t>Tests entire meal for contamination </a:t>
            </a:r>
            <a:r>
              <a:rPr lang="en"/>
              <a:t>- spoon can scrape over entire meal</a:t>
            </a:r>
            <a:endParaRPr/>
          </a:p>
          <a:p>
            <a:pPr indent="-334327" lvl="0" marL="457200" rtl="0" algn="l">
              <a:spcBef>
                <a:spcPts val="0"/>
              </a:spcBef>
              <a:spcAft>
                <a:spcPts val="0"/>
              </a:spcAft>
              <a:buSzPct val="100000"/>
              <a:buChar char="-"/>
            </a:pPr>
            <a:r>
              <a:rPr b="1" lang="en"/>
              <a:t>Can test both solid and liquid food </a:t>
            </a:r>
            <a:r>
              <a:rPr lang="en"/>
              <a:t>- spoons can be used for different foods</a:t>
            </a:r>
            <a:endParaRPr/>
          </a:p>
        </p:txBody>
      </p:sp>
      <p:pic>
        <p:nvPicPr>
          <p:cNvPr id="179" name="Google Shape;179;p27"/>
          <p:cNvPicPr preferRelativeResize="0"/>
          <p:nvPr/>
        </p:nvPicPr>
        <p:blipFill>
          <a:blip r:embed="rId3">
            <a:alphaModFix/>
          </a:blip>
          <a:stretch>
            <a:fillRect/>
          </a:stretch>
        </p:blipFill>
        <p:spPr>
          <a:xfrm>
            <a:off x="613700" y="972600"/>
            <a:ext cx="2722549" cy="38964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Manufacturing Thoughts</a:t>
            </a:r>
            <a:endParaRPr/>
          </a:p>
        </p:txBody>
      </p:sp>
      <p:pic>
        <p:nvPicPr>
          <p:cNvPr id="185" name="Google Shape;185;p28"/>
          <p:cNvPicPr preferRelativeResize="0"/>
          <p:nvPr/>
        </p:nvPicPr>
        <p:blipFill>
          <a:blip r:embed="rId3">
            <a:alphaModFix/>
          </a:blip>
          <a:stretch>
            <a:fillRect/>
          </a:stretch>
        </p:blipFill>
        <p:spPr>
          <a:xfrm>
            <a:off x="0" y="1465800"/>
            <a:ext cx="3317074" cy="2182300"/>
          </a:xfrm>
          <a:prstGeom prst="rect">
            <a:avLst/>
          </a:prstGeom>
          <a:noFill/>
          <a:ln>
            <a:noFill/>
          </a:ln>
        </p:spPr>
      </p:pic>
      <p:pic>
        <p:nvPicPr>
          <p:cNvPr id="186" name="Google Shape;186;p28"/>
          <p:cNvPicPr preferRelativeResize="0"/>
          <p:nvPr/>
        </p:nvPicPr>
        <p:blipFill>
          <a:blip r:embed="rId4">
            <a:alphaModFix/>
          </a:blip>
          <a:stretch>
            <a:fillRect/>
          </a:stretch>
        </p:blipFill>
        <p:spPr>
          <a:xfrm>
            <a:off x="5558168" y="1314526"/>
            <a:ext cx="2570634" cy="2514452"/>
          </a:xfrm>
          <a:prstGeom prst="rect">
            <a:avLst/>
          </a:prstGeom>
          <a:noFill/>
          <a:ln>
            <a:noFill/>
          </a:ln>
        </p:spPr>
      </p:pic>
      <p:sp>
        <p:nvSpPr>
          <p:cNvPr id="187" name="Google Shape;187;p28"/>
          <p:cNvSpPr/>
          <p:nvPr/>
        </p:nvSpPr>
        <p:spPr>
          <a:xfrm>
            <a:off x="4095300" y="2108388"/>
            <a:ext cx="953400" cy="9267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txBox="1"/>
          <p:nvPr/>
        </p:nvSpPr>
        <p:spPr>
          <a:xfrm>
            <a:off x="1590600" y="4085275"/>
            <a:ext cx="59628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latin typeface="Old Standard TT"/>
                <a:ea typeface="Old Standard TT"/>
                <a:cs typeface="Old Standard TT"/>
                <a:sym typeface="Old Standard TT"/>
              </a:rPr>
              <a:t>Gluten </a:t>
            </a:r>
            <a:r>
              <a:rPr lang="en" sz="5000">
                <a:latin typeface="Old Standard TT"/>
                <a:ea typeface="Old Standard TT"/>
                <a:cs typeface="Old Standard TT"/>
                <a:sym typeface="Old Standard TT"/>
              </a:rPr>
              <a:t>detection</a:t>
            </a:r>
            <a:r>
              <a:rPr lang="en" sz="5000">
                <a:latin typeface="Old Standard TT"/>
                <a:ea typeface="Old Standard TT"/>
                <a:cs typeface="Old Standard TT"/>
                <a:sym typeface="Old Standard TT"/>
              </a:rPr>
              <a:t> </a:t>
            </a:r>
            <a:endParaRPr sz="5000">
              <a:latin typeface="Old Standard TT"/>
              <a:ea typeface="Old Standard TT"/>
              <a:cs typeface="Old Standard TT"/>
              <a:sym typeface="Old Standard TT"/>
            </a:endParaRPr>
          </a:p>
        </p:txBody>
      </p:sp>
      <p:sp>
        <p:nvSpPr>
          <p:cNvPr id="189" name="Google Shape;189;p28"/>
          <p:cNvSpPr txBox="1"/>
          <p:nvPr/>
        </p:nvSpPr>
        <p:spPr>
          <a:xfrm>
            <a:off x="671538" y="3827400"/>
            <a:ext cx="197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Plastic manufacturing </a:t>
            </a:r>
            <a:endParaRPr>
              <a:latin typeface="Old Standard TT"/>
              <a:ea typeface="Old Standard TT"/>
              <a:cs typeface="Old Standard TT"/>
              <a:sym typeface="Old Standard TT"/>
            </a:endParaRPr>
          </a:p>
        </p:txBody>
      </p:sp>
      <p:sp>
        <p:nvSpPr>
          <p:cNvPr id="190" name="Google Shape;190;p28"/>
          <p:cNvSpPr txBox="1"/>
          <p:nvPr/>
        </p:nvSpPr>
        <p:spPr>
          <a:xfrm>
            <a:off x="5925938" y="3827400"/>
            <a:ext cx="183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Antibody production </a:t>
            </a:r>
            <a:endParaRPr>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Risk Analysis</a:t>
            </a:r>
            <a:endParaRPr/>
          </a:p>
        </p:txBody>
      </p:sp>
      <p:sp>
        <p:nvSpPr>
          <p:cNvPr id="196" name="Google Shape;196;p2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7" name="Google Shape;197;p29"/>
          <p:cNvPicPr preferRelativeResize="0"/>
          <p:nvPr/>
        </p:nvPicPr>
        <p:blipFill>
          <a:blip r:embed="rId3">
            <a:alphaModFix/>
          </a:blip>
          <a:stretch>
            <a:fillRect/>
          </a:stretch>
        </p:blipFill>
        <p:spPr>
          <a:xfrm>
            <a:off x="788638" y="1041075"/>
            <a:ext cx="7566724" cy="3061350"/>
          </a:xfrm>
          <a:prstGeom prst="rect">
            <a:avLst/>
          </a:prstGeom>
          <a:noFill/>
          <a:ln>
            <a:noFill/>
          </a:ln>
        </p:spPr>
      </p:pic>
      <p:sp>
        <p:nvSpPr>
          <p:cNvPr id="198" name="Google Shape;198;p29"/>
          <p:cNvSpPr txBox="1"/>
          <p:nvPr/>
        </p:nvSpPr>
        <p:spPr>
          <a:xfrm>
            <a:off x="311700" y="4250150"/>
            <a:ext cx="8520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Old Standard TT"/>
                <a:ea typeface="Old Standard TT"/>
                <a:cs typeface="Old Standard TT"/>
                <a:sym typeface="Old Standard TT"/>
              </a:rPr>
              <a:t>chemical </a:t>
            </a:r>
            <a:r>
              <a:rPr lang="en" sz="1600">
                <a:latin typeface="Old Standard TT"/>
                <a:ea typeface="Old Standard TT"/>
                <a:cs typeface="Old Standard TT"/>
                <a:sym typeface="Old Standard TT"/>
              </a:rPr>
              <a:t>contamination</a:t>
            </a:r>
            <a:r>
              <a:rPr lang="en" sz="1600">
                <a:latin typeface="Old Standard TT"/>
                <a:ea typeface="Old Standard TT"/>
                <a:cs typeface="Old Standard TT"/>
                <a:sym typeface="Old Standard TT"/>
              </a:rPr>
              <a:t>, physical contamination, unclear display, electrical shock, false negative, and false positive </a:t>
            </a:r>
            <a:endParaRPr sz="1600">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 in Our Current Design</a:t>
            </a:r>
            <a:endParaRPr/>
          </a:p>
        </p:txBody>
      </p:sp>
      <p:sp>
        <p:nvSpPr>
          <p:cNvPr id="204" name="Google Shape;204;p30"/>
          <p:cNvSpPr txBox="1"/>
          <p:nvPr/>
        </p:nvSpPr>
        <p:spPr>
          <a:xfrm>
            <a:off x="490350" y="1178950"/>
            <a:ext cx="5936400" cy="29553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Old Standard TT"/>
              <a:buAutoNum type="arabicPeriod"/>
            </a:pPr>
            <a:r>
              <a:rPr lang="en" sz="2000">
                <a:latin typeface="Old Standard TT"/>
                <a:ea typeface="Old Standard TT"/>
                <a:cs typeface="Old Standard TT"/>
                <a:sym typeface="Old Standard TT"/>
              </a:rPr>
              <a:t>Designing a spoon/ gathering tool that will be effective with many </a:t>
            </a:r>
            <a:r>
              <a:rPr lang="en" sz="2000">
                <a:latin typeface="Old Standard TT"/>
                <a:ea typeface="Old Standard TT"/>
                <a:cs typeface="Old Standard TT"/>
                <a:sym typeface="Old Standard TT"/>
              </a:rPr>
              <a:t>different</a:t>
            </a:r>
            <a:r>
              <a:rPr lang="en" sz="2000">
                <a:latin typeface="Old Standard TT"/>
                <a:ea typeface="Old Standard TT"/>
                <a:cs typeface="Old Standard TT"/>
                <a:sym typeface="Old Standard TT"/>
              </a:rPr>
              <a:t> food types</a:t>
            </a:r>
            <a:endParaRPr sz="2000">
              <a:latin typeface="Old Standard TT"/>
              <a:ea typeface="Old Standard TT"/>
              <a:cs typeface="Old Standard TT"/>
              <a:sym typeface="Old Standard TT"/>
            </a:endParaRPr>
          </a:p>
          <a:p>
            <a:pPr indent="-355600" lvl="0" marL="457200" rtl="0" algn="l">
              <a:spcBef>
                <a:spcPts val="0"/>
              </a:spcBef>
              <a:spcAft>
                <a:spcPts val="0"/>
              </a:spcAft>
              <a:buSzPts val="2000"/>
              <a:buFont typeface="Old Standard TT"/>
              <a:buAutoNum type="arabicPeriod"/>
            </a:pPr>
            <a:r>
              <a:rPr lang="en" sz="2000">
                <a:latin typeface="Old Standard TT"/>
                <a:ea typeface="Old Standard TT"/>
                <a:cs typeface="Old Standard TT"/>
                <a:sym typeface="Old Standard TT"/>
              </a:rPr>
              <a:t>Researching the specific antibody interaction with gluten</a:t>
            </a:r>
            <a:endParaRPr sz="2000">
              <a:latin typeface="Old Standard TT"/>
              <a:ea typeface="Old Standard TT"/>
              <a:cs typeface="Old Standard TT"/>
              <a:sym typeface="Old Standard TT"/>
            </a:endParaRPr>
          </a:p>
          <a:p>
            <a:pPr indent="-355600" lvl="1" marL="914400" rtl="0" algn="l">
              <a:spcBef>
                <a:spcPts val="0"/>
              </a:spcBef>
              <a:spcAft>
                <a:spcPts val="0"/>
              </a:spcAft>
              <a:buSzPts val="2000"/>
              <a:buFont typeface="Old Standard TT"/>
              <a:buAutoNum type="alphaLcPeriod"/>
            </a:pPr>
            <a:r>
              <a:rPr lang="en" sz="2000">
                <a:latin typeface="Old Standard TT"/>
                <a:ea typeface="Old Standard TT"/>
                <a:cs typeface="Old Standard TT"/>
                <a:sym typeface="Old Standard TT"/>
              </a:rPr>
              <a:t>Cost</a:t>
            </a:r>
            <a:endParaRPr sz="2000">
              <a:latin typeface="Old Standard TT"/>
              <a:ea typeface="Old Standard TT"/>
              <a:cs typeface="Old Standard TT"/>
              <a:sym typeface="Old Standard TT"/>
            </a:endParaRPr>
          </a:p>
          <a:p>
            <a:pPr indent="-355600" lvl="1" marL="914400" rtl="0" algn="l">
              <a:spcBef>
                <a:spcPts val="0"/>
              </a:spcBef>
              <a:spcAft>
                <a:spcPts val="0"/>
              </a:spcAft>
              <a:buSzPts val="2000"/>
              <a:buFont typeface="Old Standard TT"/>
              <a:buAutoNum type="alphaLcPeriod"/>
            </a:pPr>
            <a:r>
              <a:rPr lang="en" sz="2000">
                <a:latin typeface="Old Standard TT"/>
                <a:ea typeface="Old Standard TT"/>
                <a:cs typeface="Old Standard TT"/>
                <a:sym typeface="Old Standard TT"/>
              </a:rPr>
              <a:t>Mechanism of detection of antibodies</a:t>
            </a:r>
            <a:endParaRPr sz="2000">
              <a:latin typeface="Old Standard TT"/>
              <a:ea typeface="Old Standard TT"/>
              <a:cs typeface="Old Standard TT"/>
              <a:sym typeface="Old Standard TT"/>
            </a:endParaRPr>
          </a:p>
          <a:p>
            <a:pPr indent="-355600" lvl="0" marL="457200" rtl="0" algn="l">
              <a:spcBef>
                <a:spcPts val="0"/>
              </a:spcBef>
              <a:spcAft>
                <a:spcPts val="0"/>
              </a:spcAft>
              <a:buSzPts val="2000"/>
              <a:buFont typeface="Old Standard TT"/>
              <a:buAutoNum type="arabicPeriod"/>
            </a:pPr>
            <a:r>
              <a:rPr lang="en" sz="2000">
                <a:latin typeface="Old Standard TT"/>
                <a:ea typeface="Old Standard TT"/>
                <a:cs typeface="Old Standard TT"/>
                <a:sym typeface="Old Standard TT"/>
              </a:rPr>
              <a:t>Designing interlocking mechanisms of removable </a:t>
            </a:r>
            <a:r>
              <a:rPr lang="en" sz="2000">
                <a:latin typeface="Old Standard TT"/>
                <a:ea typeface="Old Standard TT"/>
                <a:cs typeface="Old Standard TT"/>
                <a:sym typeface="Old Standard TT"/>
              </a:rPr>
              <a:t>cartridge</a:t>
            </a:r>
            <a:r>
              <a:rPr lang="en" sz="2000">
                <a:latin typeface="Old Standard TT"/>
                <a:ea typeface="Old Standard TT"/>
                <a:cs typeface="Old Standard TT"/>
                <a:sym typeface="Old Standard TT"/>
              </a:rPr>
              <a:t> to place spoon into and the antibody compartment</a:t>
            </a:r>
            <a:endParaRPr sz="2000">
              <a:latin typeface="Old Standard TT"/>
              <a:ea typeface="Old Standard TT"/>
              <a:cs typeface="Old Standard TT"/>
              <a:sym typeface="Old Standard TT"/>
            </a:endParaRPr>
          </a:p>
        </p:txBody>
      </p:sp>
      <p:pic>
        <p:nvPicPr>
          <p:cNvPr id="205" name="Google Shape;205;p30"/>
          <p:cNvPicPr preferRelativeResize="0"/>
          <p:nvPr/>
        </p:nvPicPr>
        <p:blipFill>
          <a:blip r:embed="rId3">
            <a:alphaModFix/>
          </a:blip>
          <a:stretch>
            <a:fillRect/>
          </a:stretch>
        </p:blipFill>
        <p:spPr>
          <a:xfrm flipH="1">
            <a:off x="6510225" y="-802350"/>
            <a:ext cx="2633775" cy="6145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Experience </a:t>
            </a:r>
            <a:endParaRPr/>
          </a:p>
        </p:txBody>
      </p:sp>
      <p:sp>
        <p:nvSpPr>
          <p:cNvPr id="211" name="Google Shape;211;p31"/>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Challenges: </a:t>
            </a:r>
            <a:endParaRPr/>
          </a:p>
          <a:p>
            <a:pPr indent="-342900" lvl="0" marL="457200" rtl="0" algn="l">
              <a:spcBef>
                <a:spcPts val="1200"/>
              </a:spcBef>
              <a:spcAft>
                <a:spcPts val="0"/>
              </a:spcAft>
              <a:buSzPts val="1800"/>
              <a:buChar char="-"/>
            </a:pPr>
            <a:r>
              <a:rPr lang="en"/>
              <a:t>Figuring out which needs are the most critical </a:t>
            </a:r>
            <a:endParaRPr/>
          </a:p>
          <a:p>
            <a:pPr indent="-342900" lvl="0" marL="457200" rtl="0" algn="l">
              <a:spcBef>
                <a:spcPts val="0"/>
              </a:spcBef>
              <a:spcAft>
                <a:spcPts val="0"/>
              </a:spcAft>
              <a:buSzPts val="1800"/>
              <a:buChar char="-"/>
            </a:pPr>
            <a:r>
              <a:rPr lang="en"/>
              <a:t>How to </a:t>
            </a:r>
            <a:r>
              <a:rPr lang="en"/>
              <a:t>feasibly design a solution </a:t>
            </a:r>
            <a:endParaRPr/>
          </a:p>
          <a:p>
            <a:pPr indent="-342900" lvl="0" marL="457200" rtl="0" algn="l">
              <a:spcBef>
                <a:spcPts val="0"/>
              </a:spcBef>
              <a:spcAft>
                <a:spcPts val="0"/>
              </a:spcAft>
              <a:buSzPts val="1800"/>
              <a:buChar char="-"/>
            </a:pPr>
            <a:r>
              <a:rPr lang="en"/>
              <a:t>Understanding what our own design and fabrication limitations will be </a:t>
            </a:r>
            <a:endParaRPr/>
          </a:p>
          <a:p>
            <a:pPr indent="0" lvl="0" marL="0" rtl="0" algn="l">
              <a:spcBef>
                <a:spcPts val="1200"/>
              </a:spcBef>
              <a:spcAft>
                <a:spcPts val="0"/>
              </a:spcAft>
              <a:buNone/>
            </a:pPr>
            <a:r>
              <a:rPr lang="en"/>
              <a:t>Team Dynamics: </a:t>
            </a:r>
            <a:endParaRPr/>
          </a:p>
          <a:p>
            <a:pPr indent="-342900" lvl="0" marL="457200" rtl="0" algn="l">
              <a:spcBef>
                <a:spcPts val="1200"/>
              </a:spcBef>
              <a:spcAft>
                <a:spcPts val="0"/>
              </a:spcAft>
              <a:buSzPts val="1800"/>
              <a:buChar char="-"/>
            </a:pPr>
            <a:r>
              <a:rPr lang="en"/>
              <a:t>Great Communication </a:t>
            </a:r>
            <a:endParaRPr/>
          </a:p>
          <a:p>
            <a:pPr indent="-342900" lvl="0" marL="457200" rtl="0" algn="l">
              <a:spcBef>
                <a:spcPts val="0"/>
              </a:spcBef>
              <a:spcAft>
                <a:spcPts val="0"/>
              </a:spcAft>
              <a:buSzPts val="1800"/>
              <a:buChar char="-"/>
            </a:pPr>
            <a:r>
              <a:rPr lang="en"/>
              <a:t>Respectful and Supportive </a:t>
            </a:r>
            <a:endParaRPr/>
          </a:p>
          <a:p>
            <a:pPr indent="-342900" lvl="0" marL="457200" rtl="0" algn="l">
              <a:spcBef>
                <a:spcPts val="0"/>
              </a:spcBef>
              <a:spcAft>
                <a:spcPts val="0"/>
              </a:spcAft>
              <a:buSzPts val="1800"/>
              <a:buChar char="-"/>
            </a:pPr>
            <a:r>
              <a:rPr lang="en"/>
              <a:t>Dividing Work </a:t>
            </a:r>
            <a:endParaRPr/>
          </a:p>
          <a:p>
            <a:pPr indent="-342900" lvl="0" marL="457200" rtl="0" algn="l">
              <a:spcBef>
                <a:spcPts val="0"/>
              </a:spcBef>
              <a:spcAft>
                <a:spcPts val="0"/>
              </a:spcAft>
              <a:buSzPts val="1800"/>
              <a:buChar char="-"/>
            </a:pPr>
            <a:r>
              <a:rPr lang="en"/>
              <a:t>Bi-weekly meetings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Cover Letter</a:t>
            </a:r>
            <a:endParaRPr/>
          </a:p>
        </p:txBody>
      </p:sp>
      <p:sp>
        <p:nvSpPr>
          <p:cNvPr id="70" name="Google Shape;70;p15"/>
          <p:cNvSpPr txBox="1"/>
          <p:nvPr/>
        </p:nvSpPr>
        <p:spPr>
          <a:xfrm>
            <a:off x="552900" y="1262400"/>
            <a:ext cx="40191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Old Standard TT"/>
                <a:ea typeface="Old Standard TT"/>
                <a:cs typeface="Old Standard TT"/>
                <a:sym typeface="Old Standard TT"/>
              </a:rPr>
              <a:t>This design review serves as an update for the current design of our device that </a:t>
            </a:r>
            <a:r>
              <a:rPr lang="en" sz="1700">
                <a:latin typeface="Old Standard TT"/>
                <a:ea typeface="Old Standard TT"/>
                <a:cs typeface="Old Standard TT"/>
                <a:sym typeface="Old Standard TT"/>
              </a:rPr>
              <a:t>reduce incidents </a:t>
            </a:r>
            <a:r>
              <a:rPr lang="en" sz="1700">
                <a:latin typeface="Old Standard TT"/>
                <a:ea typeface="Old Standard TT"/>
                <a:cs typeface="Old Standard TT"/>
                <a:sym typeface="Old Standard TT"/>
              </a:rPr>
              <a:t>of allergic reactions in individuals with celiac due to gluten cross contamination.</a:t>
            </a:r>
            <a:endParaRPr sz="1700">
              <a:latin typeface="Old Standard TT"/>
              <a:ea typeface="Old Standard TT"/>
              <a:cs typeface="Old Standard TT"/>
              <a:sym typeface="Old Standard TT"/>
            </a:endParaRPr>
          </a:p>
          <a:p>
            <a:pPr indent="0" lvl="0" marL="0" rtl="0" algn="l">
              <a:spcBef>
                <a:spcPts val="0"/>
              </a:spcBef>
              <a:spcAft>
                <a:spcPts val="0"/>
              </a:spcAft>
              <a:buNone/>
            </a:pPr>
            <a:r>
              <a:t/>
            </a:r>
            <a:endParaRPr sz="1700">
              <a:latin typeface="Old Standard TT"/>
              <a:ea typeface="Old Standard TT"/>
              <a:cs typeface="Old Standard TT"/>
              <a:sym typeface="Old Standard TT"/>
            </a:endParaRPr>
          </a:p>
          <a:p>
            <a:pPr indent="0" lvl="0" marL="0" rtl="0" algn="l">
              <a:spcBef>
                <a:spcPts val="0"/>
              </a:spcBef>
              <a:spcAft>
                <a:spcPts val="0"/>
              </a:spcAft>
              <a:buNone/>
            </a:pPr>
            <a:r>
              <a:rPr lang="en" sz="1700">
                <a:latin typeface="Old Standard TT"/>
                <a:ea typeface="Old Standard TT"/>
                <a:cs typeface="Old Standard TT"/>
                <a:sym typeface="Old Standard TT"/>
              </a:rPr>
              <a:t>We will cover our process of defining a problem statement, seeking user feedback via a survey, identifying user needs, and then iteratively developing our current design.</a:t>
            </a:r>
            <a:endParaRPr sz="1700">
              <a:latin typeface="Old Standard TT"/>
              <a:ea typeface="Old Standard TT"/>
              <a:cs typeface="Old Standard TT"/>
              <a:sym typeface="Old Standard TT"/>
            </a:endParaRPr>
          </a:p>
        </p:txBody>
      </p:sp>
      <p:sp>
        <p:nvSpPr>
          <p:cNvPr id="71" name="Google Shape;71;p15"/>
          <p:cNvSpPr txBox="1"/>
          <p:nvPr/>
        </p:nvSpPr>
        <p:spPr>
          <a:xfrm>
            <a:off x="5018300" y="1262400"/>
            <a:ext cx="36933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Old Standard TT"/>
                <a:ea typeface="Old Standard TT"/>
                <a:cs typeface="Old Standard TT"/>
                <a:sym typeface="Old Standard TT"/>
              </a:rPr>
              <a:t>In this presentation:</a:t>
            </a:r>
            <a:endParaRPr sz="1800">
              <a:latin typeface="Old Standard TT"/>
              <a:ea typeface="Old Standard TT"/>
              <a:cs typeface="Old Standard TT"/>
              <a:sym typeface="Old Standard TT"/>
            </a:endParaRPr>
          </a:p>
          <a:p>
            <a:pPr indent="-342900" lvl="0" marL="457200" rtl="0" algn="l">
              <a:spcBef>
                <a:spcPts val="0"/>
              </a:spcBef>
              <a:spcAft>
                <a:spcPts val="0"/>
              </a:spcAft>
              <a:buSzPts val="1800"/>
              <a:buFont typeface="Old Standard TT"/>
              <a:buAutoNum type="arabicPeriod"/>
            </a:pPr>
            <a:r>
              <a:rPr lang="en" sz="1800">
                <a:latin typeface="Old Standard TT"/>
                <a:ea typeface="Old Standard TT"/>
                <a:cs typeface="Old Standard TT"/>
                <a:sym typeface="Old Standard TT"/>
              </a:rPr>
              <a:t>Persona</a:t>
            </a:r>
            <a:endParaRPr sz="1800">
              <a:latin typeface="Old Standard TT"/>
              <a:ea typeface="Old Standard TT"/>
              <a:cs typeface="Old Standard TT"/>
              <a:sym typeface="Old Standard TT"/>
            </a:endParaRPr>
          </a:p>
          <a:p>
            <a:pPr indent="-342900" lvl="0" marL="457200" rtl="0" algn="l">
              <a:spcBef>
                <a:spcPts val="0"/>
              </a:spcBef>
              <a:spcAft>
                <a:spcPts val="0"/>
              </a:spcAft>
              <a:buSzPts val="1800"/>
              <a:buFont typeface="Old Standard TT"/>
              <a:buAutoNum type="arabicPeriod"/>
            </a:pPr>
            <a:r>
              <a:rPr lang="en" sz="1800">
                <a:latin typeface="Old Standard TT"/>
                <a:ea typeface="Old Standard TT"/>
                <a:cs typeface="Old Standard TT"/>
                <a:sym typeface="Old Standard TT"/>
              </a:rPr>
              <a:t>Problem Statement</a:t>
            </a:r>
            <a:endParaRPr sz="1800">
              <a:latin typeface="Old Standard TT"/>
              <a:ea typeface="Old Standard TT"/>
              <a:cs typeface="Old Standard TT"/>
              <a:sym typeface="Old Standard TT"/>
            </a:endParaRPr>
          </a:p>
          <a:p>
            <a:pPr indent="-342900" lvl="0" marL="457200" rtl="0" algn="l">
              <a:spcBef>
                <a:spcPts val="0"/>
              </a:spcBef>
              <a:spcAft>
                <a:spcPts val="0"/>
              </a:spcAft>
              <a:buSzPts val="1800"/>
              <a:buFont typeface="Old Standard TT"/>
              <a:buAutoNum type="arabicPeriod"/>
            </a:pPr>
            <a:r>
              <a:rPr lang="en" sz="1800">
                <a:latin typeface="Old Standard TT"/>
                <a:ea typeface="Old Standard TT"/>
                <a:cs typeface="Old Standard TT"/>
                <a:sym typeface="Old Standard TT"/>
              </a:rPr>
              <a:t>User + Market definition</a:t>
            </a:r>
            <a:endParaRPr sz="1800">
              <a:latin typeface="Old Standard TT"/>
              <a:ea typeface="Old Standard TT"/>
              <a:cs typeface="Old Standard TT"/>
              <a:sym typeface="Old Standard TT"/>
            </a:endParaRPr>
          </a:p>
          <a:p>
            <a:pPr indent="-342900" lvl="0" marL="457200" rtl="0" algn="l">
              <a:spcBef>
                <a:spcPts val="0"/>
              </a:spcBef>
              <a:spcAft>
                <a:spcPts val="0"/>
              </a:spcAft>
              <a:buSzPts val="1800"/>
              <a:buFont typeface="Old Standard TT"/>
              <a:buAutoNum type="arabicPeriod"/>
            </a:pPr>
            <a:r>
              <a:rPr lang="en" sz="1800">
                <a:latin typeface="Old Standard TT"/>
                <a:ea typeface="Old Standard TT"/>
                <a:cs typeface="Old Standard TT"/>
                <a:sym typeface="Old Standard TT"/>
              </a:rPr>
              <a:t>Survey Results</a:t>
            </a:r>
            <a:endParaRPr sz="1800">
              <a:latin typeface="Old Standard TT"/>
              <a:ea typeface="Old Standard TT"/>
              <a:cs typeface="Old Standard TT"/>
              <a:sym typeface="Old Standard TT"/>
            </a:endParaRPr>
          </a:p>
          <a:p>
            <a:pPr indent="-342900" lvl="0" marL="457200" rtl="0" algn="l">
              <a:spcBef>
                <a:spcPts val="0"/>
              </a:spcBef>
              <a:spcAft>
                <a:spcPts val="0"/>
              </a:spcAft>
              <a:buSzPts val="1800"/>
              <a:buFont typeface="Old Standard TT"/>
              <a:buAutoNum type="arabicPeriod"/>
            </a:pPr>
            <a:r>
              <a:rPr lang="en" sz="1800">
                <a:latin typeface="Old Standard TT"/>
                <a:ea typeface="Old Standard TT"/>
                <a:cs typeface="Old Standard TT"/>
                <a:sym typeface="Old Standard TT"/>
              </a:rPr>
              <a:t>User needs</a:t>
            </a:r>
            <a:endParaRPr sz="1800">
              <a:latin typeface="Old Standard TT"/>
              <a:ea typeface="Old Standard TT"/>
              <a:cs typeface="Old Standard TT"/>
              <a:sym typeface="Old Standard TT"/>
            </a:endParaRPr>
          </a:p>
          <a:p>
            <a:pPr indent="-342900" lvl="0" marL="457200" rtl="0" algn="l">
              <a:spcBef>
                <a:spcPts val="0"/>
              </a:spcBef>
              <a:spcAft>
                <a:spcPts val="0"/>
              </a:spcAft>
              <a:buSzPts val="1800"/>
              <a:buFont typeface="Old Standard TT"/>
              <a:buAutoNum type="arabicPeriod"/>
            </a:pPr>
            <a:r>
              <a:rPr lang="en" sz="1800">
                <a:latin typeface="Old Standard TT"/>
                <a:ea typeface="Old Standard TT"/>
                <a:cs typeface="Old Standard TT"/>
                <a:sym typeface="Old Standard TT"/>
              </a:rPr>
              <a:t>Design Process</a:t>
            </a:r>
            <a:endParaRPr sz="1800">
              <a:latin typeface="Old Standard TT"/>
              <a:ea typeface="Old Standard TT"/>
              <a:cs typeface="Old Standard TT"/>
              <a:sym typeface="Old Standard TT"/>
            </a:endParaRPr>
          </a:p>
          <a:p>
            <a:pPr indent="-342900" lvl="1" marL="914400" rtl="0" algn="l">
              <a:spcBef>
                <a:spcPts val="0"/>
              </a:spcBef>
              <a:spcAft>
                <a:spcPts val="0"/>
              </a:spcAft>
              <a:buSzPts val="1800"/>
              <a:buFont typeface="Old Standard TT"/>
              <a:buAutoNum type="alphaLcPeriod"/>
            </a:pPr>
            <a:r>
              <a:rPr lang="en" sz="1800">
                <a:latin typeface="Old Standard TT"/>
                <a:ea typeface="Old Standard TT"/>
                <a:cs typeface="Old Standard TT"/>
                <a:sym typeface="Old Standard TT"/>
              </a:rPr>
              <a:t>Brainstorming</a:t>
            </a:r>
            <a:endParaRPr sz="1800">
              <a:latin typeface="Old Standard TT"/>
              <a:ea typeface="Old Standard TT"/>
              <a:cs typeface="Old Standard TT"/>
              <a:sym typeface="Old Standard TT"/>
            </a:endParaRPr>
          </a:p>
          <a:p>
            <a:pPr indent="-342900" lvl="2" marL="1371600" rtl="0" algn="l">
              <a:spcBef>
                <a:spcPts val="0"/>
              </a:spcBef>
              <a:spcAft>
                <a:spcPts val="0"/>
              </a:spcAft>
              <a:buSzPts val="1800"/>
              <a:buFont typeface="Old Standard TT"/>
              <a:buAutoNum type="romanLcPeriod"/>
            </a:pPr>
            <a:r>
              <a:rPr lang="en" sz="1800">
                <a:latin typeface="Old Standard TT"/>
                <a:ea typeface="Old Standard TT"/>
                <a:cs typeface="Old Standard TT"/>
                <a:sym typeface="Old Standard TT"/>
              </a:rPr>
              <a:t>Different Highlighted Ideas</a:t>
            </a:r>
            <a:endParaRPr sz="1800">
              <a:latin typeface="Old Standard TT"/>
              <a:ea typeface="Old Standard TT"/>
              <a:cs typeface="Old Standard TT"/>
              <a:sym typeface="Old Standard TT"/>
            </a:endParaRPr>
          </a:p>
          <a:p>
            <a:pPr indent="-342900" lvl="1" marL="914400" rtl="0" algn="l">
              <a:spcBef>
                <a:spcPts val="0"/>
              </a:spcBef>
              <a:spcAft>
                <a:spcPts val="0"/>
              </a:spcAft>
              <a:buSzPts val="1800"/>
              <a:buFont typeface="Old Standard TT"/>
              <a:buAutoNum type="alphaLcPeriod"/>
            </a:pPr>
            <a:r>
              <a:rPr lang="en" sz="1800">
                <a:latin typeface="Old Standard TT"/>
                <a:ea typeface="Old Standard TT"/>
                <a:cs typeface="Old Standard TT"/>
                <a:sym typeface="Old Standard TT"/>
              </a:rPr>
              <a:t>Current Design</a:t>
            </a:r>
            <a:endParaRPr sz="1800">
              <a:latin typeface="Old Standard TT"/>
              <a:ea typeface="Old Standard TT"/>
              <a:cs typeface="Old Standard TT"/>
              <a:sym typeface="Old Standard TT"/>
            </a:endParaRPr>
          </a:p>
          <a:p>
            <a:pPr indent="-342900" lvl="0" marL="457200" rtl="0" algn="l">
              <a:spcBef>
                <a:spcPts val="0"/>
              </a:spcBef>
              <a:spcAft>
                <a:spcPts val="0"/>
              </a:spcAft>
              <a:buSzPts val="1800"/>
              <a:buFont typeface="Old Standard TT"/>
              <a:buAutoNum type="arabicPeriod"/>
            </a:pPr>
            <a:r>
              <a:rPr lang="en" sz="1800">
                <a:latin typeface="Old Standard TT"/>
                <a:ea typeface="Old Standard TT"/>
                <a:cs typeface="Old Standard TT"/>
                <a:sym typeface="Old Standard TT"/>
              </a:rPr>
              <a:t>Our team experience</a:t>
            </a:r>
            <a:endParaRPr sz="1800">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Julia</a:t>
            </a:r>
            <a:endParaRPr/>
          </a:p>
        </p:txBody>
      </p:sp>
      <p:sp>
        <p:nvSpPr>
          <p:cNvPr id="77" name="Google Shape;77;p16"/>
          <p:cNvSpPr txBox="1"/>
          <p:nvPr/>
        </p:nvSpPr>
        <p:spPr>
          <a:xfrm>
            <a:off x="521650" y="1158050"/>
            <a:ext cx="2532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Age: 21</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Occupation: Student</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Lives in: Medford, MA</a:t>
            </a:r>
            <a:endParaRPr>
              <a:latin typeface="Old Standard TT"/>
              <a:ea typeface="Old Standard TT"/>
              <a:cs typeface="Old Standard TT"/>
              <a:sym typeface="Old Standard TT"/>
            </a:endParaRPr>
          </a:p>
        </p:txBody>
      </p:sp>
      <p:sp>
        <p:nvSpPr>
          <p:cNvPr id="78" name="Google Shape;78;p16"/>
          <p:cNvSpPr txBox="1"/>
          <p:nvPr/>
        </p:nvSpPr>
        <p:spPr>
          <a:xfrm>
            <a:off x="500625" y="1989350"/>
            <a:ext cx="27858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Julia is a current junior at Tufts studying economics and </a:t>
            </a:r>
            <a:r>
              <a:rPr lang="en">
                <a:latin typeface="Old Standard TT"/>
                <a:ea typeface="Old Standard TT"/>
                <a:cs typeface="Old Standard TT"/>
                <a:sym typeface="Old Standard TT"/>
              </a:rPr>
              <a:t>entrepreneurship</a:t>
            </a:r>
            <a:r>
              <a:rPr lang="en">
                <a:latin typeface="Old Standard TT"/>
                <a:ea typeface="Old Standard TT"/>
                <a:cs typeface="Old Standard TT"/>
                <a:sym typeface="Old Standard TT"/>
              </a:rPr>
              <a:t>. She is diagnosed with Celiac Disease and is the founder of GlutenFreedomForAll, a </a:t>
            </a:r>
            <a:r>
              <a:rPr lang="en">
                <a:solidFill>
                  <a:schemeClr val="dk1"/>
                </a:solidFill>
                <a:latin typeface="Old Standard TT"/>
                <a:ea typeface="Old Standard TT"/>
                <a:cs typeface="Old Standard TT"/>
                <a:sym typeface="Old Standard TT"/>
              </a:rPr>
              <a:t>company that provides Gluten-Free Snack Packs to hotel gift shops and minibars.</a:t>
            </a:r>
            <a:endParaRPr>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chemeClr val="dk1"/>
                </a:solidFill>
                <a:latin typeface="Old Standard TT"/>
                <a:ea typeface="Old Standard TT"/>
                <a:cs typeface="Old Standard TT"/>
                <a:sym typeface="Old Standard TT"/>
              </a:rPr>
              <a:t>Julia still hopes for a solution to minimizing cross contamination of non-glutenous food.</a:t>
            </a:r>
            <a:endParaRPr>
              <a:solidFill>
                <a:schemeClr val="dk1"/>
              </a:solidFill>
              <a:latin typeface="Old Standard TT"/>
              <a:ea typeface="Old Standard TT"/>
              <a:cs typeface="Old Standard TT"/>
              <a:sym typeface="Old Standard TT"/>
            </a:endParaRPr>
          </a:p>
        </p:txBody>
      </p:sp>
      <p:sp>
        <p:nvSpPr>
          <p:cNvPr id="79" name="Google Shape;79;p16"/>
          <p:cNvSpPr txBox="1"/>
          <p:nvPr/>
        </p:nvSpPr>
        <p:spPr>
          <a:xfrm>
            <a:off x="5926200" y="1158050"/>
            <a:ext cx="29061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Traits:</a:t>
            </a:r>
            <a:endParaRPr>
              <a:latin typeface="Old Standard TT"/>
              <a:ea typeface="Old Standard TT"/>
              <a:cs typeface="Old Standard TT"/>
              <a:sym typeface="Old Standard TT"/>
            </a:endParaRPr>
          </a:p>
          <a:p>
            <a:pPr indent="-298450" lvl="0" marL="457200" rtl="0" algn="l">
              <a:spcBef>
                <a:spcPts val="0"/>
              </a:spcBef>
              <a:spcAft>
                <a:spcPts val="0"/>
              </a:spcAft>
              <a:buSzPts val="1100"/>
              <a:buFont typeface="Old Standard TT"/>
              <a:buChar char="●"/>
            </a:pPr>
            <a:r>
              <a:rPr lang="en">
                <a:latin typeface="Old Standard TT"/>
                <a:ea typeface="Old Standard TT"/>
                <a:cs typeface="Old Standard TT"/>
                <a:sym typeface="Old Standard TT"/>
              </a:rPr>
              <a:t>Likes to try new foods and cuisines</a:t>
            </a:r>
            <a:endParaRPr>
              <a:latin typeface="Old Standard TT"/>
              <a:ea typeface="Old Standard TT"/>
              <a:cs typeface="Old Standard TT"/>
              <a:sym typeface="Old Standard TT"/>
            </a:endParaRPr>
          </a:p>
          <a:p>
            <a:pPr indent="-298450" lvl="0" marL="457200" rtl="0" algn="l">
              <a:spcBef>
                <a:spcPts val="0"/>
              </a:spcBef>
              <a:spcAft>
                <a:spcPts val="0"/>
              </a:spcAft>
              <a:buSzPts val="1100"/>
              <a:buFont typeface="Old Standard TT"/>
              <a:buChar char="●"/>
            </a:pPr>
            <a:r>
              <a:rPr lang="en">
                <a:latin typeface="Old Standard TT"/>
                <a:ea typeface="Old Standard TT"/>
                <a:cs typeface="Old Standard TT"/>
                <a:sym typeface="Old Standard TT"/>
              </a:rPr>
              <a:t>Frequent user of technology</a:t>
            </a:r>
            <a:endParaRPr>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Frustrations:</a:t>
            </a:r>
            <a:endParaRPr>
              <a:latin typeface="Old Standard TT"/>
              <a:ea typeface="Old Standard TT"/>
              <a:cs typeface="Old Standard TT"/>
              <a:sym typeface="Old Standard TT"/>
            </a:endParaRPr>
          </a:p>
          <a:p>
            <a:pPr indent="-298450" lvl="0" marL="457200" rtl="0" algn="l">
              <a:spcBef>
                <a:spcPts val="0"/>
              </a:spcBef>
              <a:spcAft>
                <a:spcPts val="0"/>
              </a:spcAft>
              <a:buSzPts val="1100"/>
              <a:buFont typeface="Old Standard TT"/>
              <a:buChar char="●"/>
            </a:pPr>
            <a:r>
              <a:rPr lang="en">
                <a:latin typeface="Old Standard TT"/>
                <a:ea typeface="Old Standard TT"/>
                <a:cs typeface="Old Standard TT"/>
                <a:sym typeface="Old Standard TT"/>
              </a:rPr>
              <a:t>Incorrect gluten-free labelling</a:t>
            </a:r>
            <a:endParaRPr>
              <a:latin typeface="Old Standard TT"/>
              <a:ea typeface="Old Standard TT"/>
              <a:cs typeface="Old Standard TT"/>
              <a:sym typeface="Old Standard TT"/>
            </a:endParaRPr>
          </a:p>
          <a:p>
            <a:pPr indent="-298450" lvl="0" marL="457200" rtl="0" algn="l">
              <a:spcBef>
                <a:spcPts val="0"/>
              </a:spcBef>
              <a:spcAft>
                <a:spcPts val="0"/>
              </a:spcAft>
              <a:buSzPts val="1100"/>
              <a:buFont typeface="Old Standard TT"/>
              <a:buChar char="●"/>
            </a:pPr>
            <a:r>
              <a:rPr lang="en">
                <a:latin typeface="Old Standard TT"/>
                <a:ea typeface="Old Standard TT"/>
                <a:cs typeface="Old Standard TT"/>
                <a:sym typeface="Old Standard TT"/>
              </a:rPr>
              <a:t>Lack of communication/ not enough information given</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Goals:</a:t>
            </a:r>
            <a:endParaRPr>
              <a:latin typeface="Old Standard TT"/>
              <a:ea typeface="Old Standard TT"/>
              <a:cs typeface="Old Standard TT"/>
              <a:sym typeface="Old Standard TT"/>
            </a:endParaRPr>
          </a:p>
          <a:p>
            <a:pPr indent="-298450" lvl="0" marL="457200" rtl="0" algn="l">
              <a:spcBef>
                <a:spcPts val="0"/>
              </a:spcBef>
              <a:spcAft>
                <a:spcPts val="0"/>
              </a:spcAft>
              <a:buSzPts val="1100"/>
              <a:buFont typeface="Old Standard TT"/>
              <a:buChar char="●"/>
            </a:pPr>
            <a:r>
              <a:rPr lang="en">
                <a:latin typeface="Old Standard TT"/>
                <a:ea typeface="Old Standard TT"/>
                <a:cs typeface="Old Standard TT"/>
                <a:sym typeface="Old Standard TT"/>
              </a:rPr>
              <a:t>Have more certainty when trying new food</a:t>
            </a:r>
            <a:endParaRPr>
              <a:latin typeface="Old Standard TT"/>
              <a:ea typeface="Old Standard TT"/>
              <a:cs typeface="Old Standard TT"/>
              <a:sym typeface="Old Standard TT"/>
            </a:endParaRPr>
          </a:p>
          <a:p>
            <a:pPr indent="-298450" lvl="0" marL="457200" rtl="0" algn="l">
              <a:spcBef>
                <a:spcPts val="0"/>
              </a:spcBef>
              <a:spcAft>
                <a:spcPts val="0"/>
              </a:spcAft>
              <a:buSzPts val="1100"/>
              <a:buFont typeface="Old Standard TT"/>
              <a:buChar char="●"/>
            </a:pPr>
            <a:r>
              <a:rPr lang="en">
                <a:latin typeface="Old Standard TT"/>
                <a:ea typeface="Old Standard TT"/>
                <a:cs typeface="Old Standard TT"/>
                <a:sym typeface="Old Standard TT"/>
              </a:rPr>
              <a:t>Reduce number of reactions due to unknown cross contamination</a:t>
            </a:r>
            <a:endParaRPr>
              <a:latin typeface="Old Standard TT"/>
              <a:ea typeface="Old Standard TT"/>
              <a:cs typeface="Old Standard TT"/>
              <a:sym typeface="Old Standard TT"/>
            </a:endParaRPr>
          </a:p>
        </p:txBody>
      </p:sp>
      <p:sp>
        <p:nvSpPr>
          <p:cNvPr id="80" name="Google Shape;80;p16"/>
          <p:cNvSpPr/>
          <p:nvPr/>
        </p:nvSpPr>
        <p:spPr>
          <a:xfrm>
            <a:off x="3396450" y="1279138"/>
            <a:ext cx="2351100" cy="2704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324250" y="1058225"/>
            <a:ext cx="2962200" cy="3917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5857550" y="1003475"/>
            <a:ext cx="3142500" cy="4026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16"/>
          <p:cNvPicPr preferRelativeResize="0"/>
          <p:nvPr/>
        </p:nvPicPr>
        <p:blipFill>
          <a:blip r:embed="rId3">
            <a:alphaModFix/>
          </a:blip>
          <a:stretch>
            <a:fillRect/>
          </a:stretch>
        </p:blipFill>
        <p:spPr>
          <a:xfrm>
            <a:off x="3342063" y="4204576"/>
            <a:ext cx="2459846" cy="613200"/>
          </a:xfrm>
          <a:prstGeom prst="rect">
            <a:avLst/>
          </a:prstGeom>
          <a:noFill/>
          <a:ln>
            <a:noFill/>
          </a:ln>
        </p:spPr>
      </p:pic>
      <p:pic>
        <p:nvPicPr>
          <p:cNvPr id="84" name="Google Shape;84;p16"/>
          <p:cNvPicPr preferRelativeResize="0"/>
          <p:nvPr/>
        </p:nvPicPr>
        <p:blipFill>
          <a:blip r:embed="rId4">
            <a:alphaModFix/>
          </a:blip>
          <a:stretch>
            <a:fillRect/>
          </a:stretch>
        </p:blipFill>
        <p:spPr>
          <a:xfrm>
            <a:off x="3396437" y="1536229"/>
            <a:ext cx="2351100" cy="21903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00"/>
              <a:t>Problem Statement </a:t>
            </a:r>
            <a:endParaRPr b="1" sz="3200"/>
          </a:p>
        </p:txBody>
      </p:sp>
      <p:sp>
        <p:nvSpPr>
          <p:cNvPr id="90" name="Google Shape;90;p17"/>
          <p:cNvSpPr txBox="1"/>
          <p:nvPr>
            <p:ph idx="1" type="body"/>
          </p:nvPr>
        </p:nvSpPr>
        <p:spPr>
          <a:xfrm>
            <a:off x="311700" y="14480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700"/>
              <a:t>A way to address gluten cross-contamination for individuals with Celiac disease to reduce allergic reactions</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is the user + market research</a:t>
            </a:r>
            <a:endParaRPr/>
          </a:p>
        </p:txBody>
      </p:sp>
      <p:sp>
        <p:nvSpPr>
          <p:cNvPr id="96" name="Google Shape;96;p18"/>
          <p:cNvSpPr txBox="1"/>
          <p:nvPr/>
        </p:nvSpPr>
        <p:spPr>
          <a:xfrm>
            <a:off x="460800" y="1221825"/>
            <a:ext cx="5479200" cy="2893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User: people with Celiac Disease, particularly young adults who go out to eat socially </a:t>
            </a:r>
            <a:endParaRPr sz="1600">
              <a:latin typeface="Old Standard TT"/>
              <a:ea typeface="Old Standard TT"/>
              <a:cs typeface="Old Standard TT"/>
              <a:sym typeface="Old Standard TT"/>
            </a:endParaRPr>
          </a:p>
          <a:p>
            <a:pPr indent="-330200" lvl="1" marL="9144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Developed user needs based on this description </a:t>
            </a:r>
            <a:endParaRPr sz="1600">
              <a:latin typeface="Old Standard TT"/>
              <a:ea typeface="Old Standard TT"/>
              <a:cs typeface="Old Standard TT"/>
              <a:sym typeface="Old Standard TT"/>
            </a:endParaRPr>
          </a:p>
          <a:p>
            <a:pPr indent="0" lvl="0" marL="0" rtl="0" algn="l">
              <a:spcBef>
                <a:spcPts val="0"/>
              </a:spcBef>
              <a:spcAft>
                <a:spcPts val="0"/>
              </a:spcAft>
              <a:buNone/>
            </a:pPr>
            <a:r>
              <a:t/>
            </a:r>
            <a:endParaRPr sz="1600">
              <a:latin typeface="Old Standard TT"/>
              <a:ea typeface="Old Standard TT"/>
              <a:cs typeface="Old Standard TT"/>
              <a:sym typeface="Old Standard TT"/>
            </a:endParaRPr>
          </a:p>
          <a:p>
            <a:pPr indent="-330200" lvl="0" marL="4572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Market Research: Nima Gluten Sensor </a:t>
            </a:r>
            <a:endParaRPr sz="1600">
              <a:latin typeface="Old Standard TT"/>
              <a:ea typeface="Old Standard TT"/>
              <a:cs typeface="Old Standard TT"/>
              <a:sym typeface="Old Standard TT"/>
            </a:endParaRPr>
          </a:p>
          <a:p>
            <a:pPr indent="-330200" lvl="1" marL="9144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Disadvantages: high cost, takes several minutes to produce results, reviewers described it as embarrassing, </a:t>
            </a:r>
            <a:r>
              <a:rPr lang="en" sz="1600" u="sng">
                <a:solidFill>
                  <a:srgbClr val="0000FF"/>
                </a:solidFill>
                <a:latin typeface="Old Standard TT"/>
                <a:ea typeface="Old Standard TT"/>
                <a:cs typeface="Old Standard TT"/>
                <a:sym typeface="Old Standard TT"/>
                <a:hlinkClick r:id="rId3">
                  <a:extLst>
                    <a:ext uri="{A12FA001-AC4F-418D-AE19-62706E023703}">
                      <ahyp:hlinkClr val="tx"/>
                    </a:ext>
                  </a:extLst>
                </a:hlinkClick>
              </a:rPr>
              <a:t>not extensively tested</a:t>
            </a:r>
            <a:endParaRPr sz="1600">
              <a:solidFill>
                <a:srgbClr val="0000FF"/>
              </a:solidFill>
              <a:latin typeface="Old Standard TT"/>
              <a:ea typeface="Old Standard TT"/>
              <a:cs typeface="Old Standard TT"/>
              <a:sym typeface="Old Standard TT"/>
            </a:endParaRPr>
          </a:p>
          <a:p>
            <a:pPr indent="-330200" lvl="1" marL="914400" rtl="0" algn="l">
              <a:spcBef>
                <a:spcPts val="0"/>
              </a:spcBef>
              <a:spcAft>
                <a:spcPts val="0"/>
              </a:spcAft>
              <a:buClr>
                <a:srgbClr val="191919"/>
              </a:buClr>
              <a:buSzPts val="1600"/>
              <a:buFont typeface="Old Standard TT"/>
              <a:buChar char="○"/>
            </a:pPr>
            <a:r>
              <a:rPr lang="en" sz="1600">
                <a:solidFill>
                  <a:srgbClr val="191919"/>
                </a:solidFill>
                <a:latin typeface="Old Standard TT"/>
                <a:ea typeface="Old Standard TT"/>
                <a:cs typeface="Old Standard TT"/>
                <a:sym typeface="Old Standard TT"/>
              </a:rPr>
              <a:t>There is a need for something that is lower cost, proven reliable, and that has higher incentives for teens/young adults to use it</a:t>
            </a:r>
            <a:endParaRPr sz="1600">
              <a:solidFill>
                <a:srgbClr val="191919"/>
              </a:solidFill>
              <a:latin typeface="Old Standard TT"/>
              <a:ea typeface="Old Standard TT"/>
              <a:cs typeface="Old Standard TT"/>
              <a:sym typeface="Old Standard TT"/>
            </a:endParaRPr>
          </a:p>
        </p:txBody>
      </p:sp>
      <p:pic>
        <p:nvPicPr>
          <p:cNvPr id="97" name="Google Shape;97;p18"/>
          <p:cNvPicPr preferRelativeResize="0"/>
          <p:nvPr/>
        </p:nvPicPr>
        <p:blipFill>
          <a:blip r:embed="rId4">
            <a:alphaModFix/>
          </a:blip>
          <a:stretch>
            <a:fillRect/>
          </a:stretch>
        </p:blipFill>
        <p:spPr>
          <a:xfrm>
            <a:off x="5940000" y="2955025"/>
            <a:ext cx="2951424" cy="1967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responses pt 2 </a:t>
            </a:r>
            <a:endParaRPr/>
          </a:p>
        </p:txBody>
      </p:sp>
      <p:sp>
        <p:nvSpPr>
          <p:cNvPr id="103" name="Google Shape;103;p19"/>
          <p:cNvSpPr txBox="1"/>
          <p:nvPr/>
        </p:nvSpPr>
        <p:spPr>
          <a:xfrm>
            <a:off x="5542800" y="2571750"/>
            <a:ext cx="34380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Top </a:t>
            </a:r>
            <a:r>
              <a:rPr lang="en">
                <a:latin typeface="Old Standard TT"/>
                <a:ea typeface="Old Standard TT"/>
                <a:cs typeface="Old Standard TT"/>
                <a:sym typeface="Old Standard TT"/>
              </a:rPr>
              <a:t>priority</a:t>
            </a:r>
            <a:r>
              <a:rPr lang="en">
                <a:latin typeface="Old Standard TT"/>
                <a:ea typeface="Old Standard TT"/>
                <a:cs typeface="Old Standard TT"/>
                <a:sym typeface="Old Standard TT"/>
              </a:rPr>
              <a:t> among participants is portability </a:t>
            </a:r>
            <a:endParaRPr>
              <a:latin typeface="Old Standard TT"/>
              <a:ea typeface="Old Standard TT"/>
              <a:cs typeface="Old Standard TT"/>
              <a:sym typeface="Old Standard TT"/>
            </a:endParaRPr>
          </a:p>
          <a:p>
            <a:pPr indent="-317500" lvl="1" marL="914400" rtl="0" algn="l">
              <a:spcBef>
                <a:spcPts val="0"/>
              </a:spcBef>
              <a:spcAft>
                <a:spcPts val="0"/>
              </a:spcAft>
              <a:buSzPts val="1400"/>
              <a:buFont typeface="Old Standard TT"/>
              <a:buChar char="○"/>
            </a:pPr>
            <a:r>
              <a:rPr lang="en">
                <a:latin typeface="Old Standard TT"/>
                <a:ea typeface="Old Standard TT"/>
                <a:cs typeface="Old Standard TT"/>
                <a:sym typeface="Old Standard TT"/>
              </a:rPr>
              <a:t>Small in size and </a:t>
            </a:r>
            <a:r>
              <a:rPr lang="en">
                <a:latin typeface="Old Standard TT"/>
                <a:ea typeface="Old Standard TT"/>
                <a:cs typeface="Old Standard TT"/>
                <a:sym typeface="Old Standard TT"/>
              </a:rPr>
              <a:t>lightweight</a:t>
            </a:r>
            <a:endParaRPr>
              <a:latin typeface="Old Standard TT"/>
              <a:ea typeface="Old Standard TT"/>
              <a:cs typeface="Old Standard TT"/>
              <a:sym typeface="Old Standard TT"/>
            </a:endParaRPr>
          </a:p>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Generally, ease of use is the main concern </a:t>
            </a:r>
            <a:endParaRPr>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pic>
        <p:nvPicPr>
          <p:cNvPr id="104" name="Google Shape;104;p19" title="Chart"/>
          <p:cNvPicPr preferRelativeResize="0"/>
          <p:nvPr/>
        </p:nvPicPr>
        <p:blipFill>
          <a:blip r:embed="rId3">
            <a:alphaModFix/>
          </a:blip>
          <a:stretch>
            <a:fillRect/>
          </a:stretch>
        </p:blipFill>
        <p:spPr>
          <a:xfrm>
            <a:off x="203225" y="1468175"/>
            <a:ext cx="5509524" cy="3406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needs + design inputs</a:t>
            </a:r>
            <a:endParaRPr/>
          </a:p>
        </p:txBody>
      </p:sp>
      <p:sp>
        <p:nvSpPr>
          <p:cNvPr id="110" name="Google Shape;110;p20"/>
          <p:cNvSpPr txBox="1"/>
          <p:nvPr/>
        </p:nvSpPr>
        <p:spPr>
          <a:xfrm>
            <a:off x="4759225" y="1211975"/>
            <a:ext cx="3685200" cy="301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600">
                <a:solidFill>
                  <a:schemeClr val="dk1"/>
                </a:solidFill>
                <a:latin typeface="Old Standard TT"/>
                <a:ea typeface="Old Standard TT"/>
                <a:cs typeface="Old Standard TT"/>
                <a:sym typeface="Old Standard TT"/>
              </a:rPr>
              <a:t>Nice to have </a:t>
            </a:r>
            <a:endParaRPr i="1" sz="16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a:solidFill>
                <a:schemeClr val="dk1"/>
              </a:solidFill>
              <a:latin typeface="Old Standard TT"/>
              <a:ea typeface="Old Standard TT"/>
              <a:cs typeface="Old Standard TT"/>
              <a:sym typeface="Old Standard TT"/>
            </a:endParaRPr>
          </a:p>
          <a:p>
            <a:pPr indent="-317500" lvl="0" marL="4572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Physical Design</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Long battery life</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Lightweight</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Can be carried in a small bag</a:t>
            </a:r>
            <a:endParaRPr>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a:solidFill>
                <a:schemeClr val="dk1"/>
              </a:solidFill>
              <a:latin typeface="Old Standard TT"/>
              <a:ea typeface="Old Standard TT"/>
              <a:cs typeface="Old Standard TT"/>
              <a:sym typeface="Old Standard TT"/>
            </a:endParaRPr>
          </a:p>
          <a:p>
            <a:pPr indent="-317500" lvl="0" marL="4572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Other design concerns</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Low or no waste</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Standard charger or batteries</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App / popular smartphone connectivity</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Inconspicuous </a:t>
            </a:r>
            <a:endParaRPr>
              <a:solidFill>
                <a:schemeClr val="dk1"/>
              </a:solidFill>
              <a:latin typeface="Old Standard TT"/>
              <a:ea typeface="Old Standard TT"/>
              <a:cs typeface="Old Standard TT"/>
              <a:sym typeface="Old Standard TT"/>
            </a:endParaRPr>
          </a:p>
        </p:txBody>
      </p:sp>
      <p:sp>
        <p:nvSpPr>
          <p:cNvPr id="111" name="Google Shape;111;p20"/>
          <p:cNvSpPr txBox="1"/>
          <p:nvPr/>
        </p:nvSpPr>
        <p:spPr>
          <a:xfrm>
            <a:off x="453300" y="1211975"/>
            <a:ext cx="4118700" cy="301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600">
                <a:latin typeface="Old Standard TT"/>
                <a:ea typeface="Old Standard TT"/>
                <a:cs typeface="Old Standard TT"/>
                <a:sym typeface="Old Standard TT"/>
              </a:rPr>
              <a:t>Need to have</a:t>
            </a:r>
            <a:endParaRPr i="1" sz="1600">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a:p>
            <a:pPr indent="-317500" lvl="0" marL="4572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Easy to use </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Fast results</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Reading level/easy to understand</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Easy to clean</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Usable on a variety of food types and temperatures </a:t>
            </a:r>
            <a:endParaRPr>
              <a:solidFill>
                <a:schemeClr val="dk1"/>
              </a:solidFill>
              <a:latin typeface="Old Standard TT"/>
              <a:ea typeface="Old Standard TT"/>
              <a:cs typeface="Old Standard TT"/>
              <a:sym typeface="Old Standard TT"/>
            </a:endParaRPr>
          </a:p>
          <a:p>
            <a:pPr indent="0" lvl="0" marL="0" rtl="0" algn="l">
              <a:spcBef>
                <a:spcPts val="0"/>
              </a:spcBef>
              <a:spcAft>
                <a:spcPts val="0"/>
              </a:spcAft>
              <a:buClr>
                <a:schemeClr val="dk1"/>
              </a:buClr>
              <a:buSzPts val="1100"/>
              <a:buFont typeface="Arial"/>
              <a:buNone/>
            </a:pPr>
            <a:r>
              <a:t/>
            </a:r>
            <a:endParaRPr>
              <a:solidFill>
                <a:schemeClr val="dk1"/>
              </a:solidFill>
              <a:latin typeface="Old Standard TT"/>
              <a:ea typeface="Old Standard TT"/>
              <a:cs typeface="Old Standard TT"/>
              <a:sym typeface="Old Standard TT"/>
            </a:endParaRPr>
          </a:p>
          <a:p>
            <a:pPr indent="-317500" lvl="0" marL="4572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Reliable</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Food-safe </a:t>
            </a:r>
            <a:endParaRPr>
              <a:solidFill>
                <a:schemeClr val="dk1"/>
              </a:solidFill>
              <a:latin typeface="Old Standard TT"/>
              <a:ea typeface="Old Standard TT"/>
              <a:cs typeface="Old Standard TT"/>
              <a:sym typeface="Old Standard TT"/>
            </a:endParaRPr>
          </a:p>
          <a:p>
            <a:pPr indent="-317500" lvl="1" marL="914400" rtl="0" algn="l">
              <a:spcBef>
                <a:spcPts val="0"/>
              </a:spcBef>
              <a:spcAft>
                <a:spcPts val="0"/>
              </a:spcAft>
              <a:buClr>
                <a:schemeClr val="dk1"/>
              </a:buClr>
              <a:buSzPts val="1400"/>
              <a:buFont typeface="Old Standard TT"/>
              <a:buChar char="○"/>
            </a:pPr>
            <a:r>
              <a:rPr lang="en">
                <a:solidFill>
                  <a:schemeClr val="dk1"/>
                </a:solidFill>
                <a:latin typeface="Old Standard TT"/>
                <a:ea typeface="Old Standard TT"/>
                <a:cs typeface="Old Standard TT"/>
                <a:sym typeface="Old Standard TT"/>
              </a:rPr>
              <a:t>Clinically tested</a:t>
            </a:r>
            <a:endParaRPr>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Process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Brainstorming and Pugh Matrix</a:t>
            </a:r>
            <a:endParaRPr/>
          </a:p>
        </p:txBody>
      </p:sp>
      <p:sp>
        <p:nvSpPr>
          <p:cNvPr id="122" name="Google Shape;122;p2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Used the Pugh Matrix to weight our ideas based on our user needs and design inputs previously specified</a:t>
            </a:r>
            <a:endParaRPr/>
          </a:p>
          <a:p>
            <a:pPr indent="-342900" lvl="0" marL="457200" rtl="0" algn="l">
              <a:spcBef>
                <a:spcPts val="0"/>
              </a:spcBef>
              <a:spcAft>
                <a:spcPts val="0"/>
              </a:spcAft>
              <a:buSzPts val="1800"/>
              <a:buChar char="-"/>
            </a:pPr>
            <a:r>
              <a:rPr lang="en"/>
              <a:t>Highly ranked ideas:</a:t>
            </a:r>
            <a:endParaRPr/>
          </a:p>
          <a:p>
            <a:pPr indent="-342900" lvl="1" marL="914400" rtl="0" algn="l">
              <a:spcBef>
                <a:spcPts val="0"/>
              </a:spcBef>
              <a:spcAft>
                <a:spcPts val="0"/>
              </a:spcAft>
              <a:buSzPts val="1800"/>
              <a:buChar char="-"/>
            </a:pPr>
            <a:r>
              <a:rPr lang="en" sz="1800"/>
              <a:t>Gluten test strip</a:t>
            </a:r>
            <a:endParaRPr sz="1800"/>
          </a:p>
          <a:p>
            <a:pPr indent="-342900" lvl="1" marL="914400" rtl="0" algn="l">
              <a:spcBef>
                <a:spcPts val="0"/>
              </a:spcBef>
              <a:spcAft>
                <a:spcPts val="0"/>
              </a:spcAft>
              <a:buSzPts val="1800"/>
              <a:buChar char="-"/>
            </a:pPr>
            <a:r>
              <a:rPr lang="en" sz="1800"/>
              <a:t>Gluten scanner</a:t>
            </a:r>
            <a:endParaRPr sz="1800"/>
          </a:p>
          <a:p>
            <a:pPr indent="-342900" lvl="1" marL="914400" rtl="0" algn="l">
              <a:spcBef>
                <a:spcPts val="0"/>
              </a:spcBef>
              <a:spcAft>
                <a:spcPts val="0"/>
              </a:spcAft>
              <a:buSzPts val="1800"/>
              <a:buChar char="-"/>
            </a:pPr>
            <a:r>
              <a:rPr lang="en" sz="1800"/>
              <a:t>Probe</a:t>
            </a:r>
            <a:endParaRPr sz="1800"/>
          </a:p>
          <a:p>
            <a:pPr indent="-342900" lvl="1" marL="914400" rtl="0" algn="l">
              <a:spcBef>
                <a:spcPts val="0"/>
              </a:spcBef>
              <a:spcAft>
                <a:spcPts val="0"/>
              </a:spcAft>
              <a:buSzPts val="1800"/>
              <a:buChar char="-"/>
            </a:pPr>
            <a:r>
              <a:rPr lang="en" sz="1800"/>
              <a:t>Antibodies</a:t>
            </a:r>
            <a:endParaRPr sz="1800"/>
          </a:p>
          <a:p>
            <a:pPr indent="-342900" lvl="1" marL="914400" rtl="0" algn="l">
              <a:spcBef>
                <a:spcPts val="0"/>
              </a:spcBef>
              <a:spcAft>
                <a:spcPts val="0"/>
              </a:spcAft>
              <a:buSzPts val="1800"/>
              <a:buChar char="-"/>
            </a:pPr>
            <a:r>
              <a:rPr lang="en" sz="1800"/>
              <a:t>Scanner</a:t>
            </a:r>
            <a:endParaRPr sz="1800"/>
          </a:p>
          <a:p>
            <a:pPr indent="-342900" lvl="0" marL="457200" rtl="0" algn="l">
              <a:spcBef>
                <a:spcPts val="0"/>
              </a:spcBef>
              <a:spcAft>
                <a:spcPts val="0"/>
              </a:spcAft>
              <a:buSzPts val="1800"/>
              <a:buChar char="-"/>
            </a:pPr>
            <a:r>
              <a:rPr lang="en"/>
              <a:t>Looked at existing products on the market</a:t>
            </a:r>
            <a:endParaRPr sz="1800"/>
          </a:p>
        </p:txBody>
      </p:sp>
      <p:pic>
        <p:nvPicPr>
          <p:cNvPr id="123" name="Google Shape;123;p22"/>
          <p:cNvPicPr preferRelativeResize="0"/>
          <p:nvPr/>
        </p:nvPicPr>
        <p:blipFill>
          <a:blip r:embed="rId3">
            <a:alphaModFix/>
          </a:blip>
          <a:stretch>
            <a:fillRect/>
          </a:stretch>
        </p:blipFill>
        <p:spPr>
          <a:xfrm>
            <a:off x="349473" y="4237725"/>
            <a:ext cx="8445065" cy="613200"/>
          </a:xfrm>
          <a:prstGeom prst="rect">
            <a:avLst/>
          </a:prstGeom>
          <a:noFill/>
          <a:ln>
            <a:noFill/>
          </a:ln>
        </p:spPr>
      </p:pic>
      <p:pic>
        <p:nvPicPr>
          <p:cNvPr id="124" name="Google Shape;124;p22"/>
          <p:cNvPicPr preferRelativeResize="0"/>
          <p:nvPr/>
        </p:nvPicPr>
        <p:blipFill>
          <a:blip r:embed="rId4">
            <a:alphaModFix/>
          </a:blip>
          <a:stretch>
            <a:fillRect/>
          </a:stretch>
        </p:blipFill>
        <p:spPr>
          <a:xfrm>
            <a:off x="6480698" y="1992952"/>
            <a:ext cx="1698300" cy="1456100"/>
          </a:xfrm>
          <a:prstGeom prst="rect">
            <a:avLst/>
          </a:prstGeom>
          <a:noFill/>
          <a:ln>
            <a:noFill/>
          </a:ln>
        </p:spPr>
      </p:pic>
      <p:pic>
        <p:nvPicPr>
          <p:cNvPr id="125" name="Google Shape;125;p22"/>
          <p:cNvPicPr preferRelativeResize="0"/>
          <p:nvPr/>
        </p:nvPicPr>
        <p:blipFill>
          <a:blip r:embed="rId5">
            <a:alphaModFix/>
          </a:blip>
          <a:stretch>
            <a:fillRect/>
          </a:stretch>
        </p:blipFill>
        <p:spPr>
          <a:xfrm>
            <a:off x="4039900" y="1640947"/>
            <a:ext cx="2014075" cy="20140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