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Old Standard TT"/>
      <p:regular r:id="rId20"/>
      <p:bold r:id="rId21"/>
      <p: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ldStandardTT-regular.fntdata"/><Relationship Id="rId11" Type="http://schemas.openxmlformats.org/officeDocument/2006/relationships/slide" Target="slides/slide6.xml"/><Relationship Id="rId22" Type="http://schemas.openxmlformats.org/officeDocument/2006/relationships/font" Target="fonts/OldStandardTT-italic.fntdata"/><Relationship Id="rId10" Type="http://schemas.openxmlformats.org/officeDocument/2006/relationships/slide" Target="slides/slide5.xml"/><Relationship Id="rId21" Type="http://schemas.openxmlformats.org/officeDocument/2006/relationships/font" Target="fonts/OldStandardTT-bold.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iencedirect.com/science/article/pii/S1542356519302757"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renasolutions.com/resources/glossary/class-ii-device/"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23ac7086d61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23ac7086d6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391f3a6390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391f3a6390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 applicable to fermented foods like </a:t>
            </a:r>
            <a:r>
              <a:rPr lang="en" u="sng">
                <a:solidFill>
                  <a:schemeClr val="hlink"/>
                </a:solidFill>
                <a:hlinkClick r:id="rId2"/>
              </a:rPr>
              <a:t>soy</a:t>
            </a:r>
            <a:r>
              <a:rPr lang="en"/>
              <a:t> sauce (concern stated that not all users knew this) </a:t>
            </a:r>
            <a:endParaRPr/>
          </a:p>
          <a:p>
            <a:pPr indent="0" lvl="0" marL="0" rtl="0" algn="l">
              <a:spcBef>
                <a:spcPts val="0"/>
              </a:spcBef>
              <a:spcAft>
                <a:spcPts val="0"/>
              </a:spcAft>
              <a:buNone/>
            </a:pPr>
            <a:r>
              <a:rPr lang="en"/>
              <a:t>Also concerns that some users found it TOO sensitive for their needs (communication of limits, 20 ppm cutoff) </a:t>
            </a:r>
            <a:endParaRPr/>
          </a:p>
          <a:p>
            <a:pPr indent="0" lvl="0" marL="0" rtl="0" algn="l">
              <a:spcBef>
                <a:spcPts val="0"/>
              </a:spcBef>
              <a:spcAft>
                <a:spcPts val="0"/>
              </a:spcAft>
              <a:buNone/>
            </a:pPr>
            <a:r>
              <a:rPr lang="en"/>
              <a:t>Embarrassment (from survey and also article – in article it was about having to struggle to close it, now a wrench is provided??)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Results time from nima website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391f3a6390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2391f3a6390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395ba747d7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395ba747d7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391f3a6390_0_7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391f3a6390_0_7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e20bb944b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1e20bb944b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391f3a6390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2391f3a6390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Meira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3ac7086d61_1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3ac7086d61_1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We are the celiac group presenting our product SCIMA-sense the ultimate gluten guardian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Celiac disease is genetically linked autoimmune disease. When people with celiac disease eat products that contain gluten (wheat, barley, or rye), it sends off an immune response which results in atrophy of the villi in the small intestine.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This causes stomach pain, diarrhea, and more long term osteoporosis, fertility issues, bowel cancer, iron-deficiency, and malnutrition.</a:t>
            </a:r>
            <a:endParaRPr>
              <a:solidFill>
                <a:schemeClr val="dk1"/>
              </a:solidFill>
            </a:endParaRPr>
          </a:p>
          <a:p>
            <a:pPr indent="0" lvl="0" marL="0" rtl="0" algn="l">
              <a:spcBef>
                <a:spcPts val="0"/>
              </a:spcBef>
              <a:spcAft>
                <a:spcPts val="0"/>
              </a:spcAft>
              <a:buNone/>
            </a:pPr>
            <a:r>
              <a:rPr lang="en">
                <a:solidFill>
                  <a:schemeClr val="dk1"/>
                </a:solidFill>
              </a:rPr>
              <a:t>The amount of gluten peptides that cause the triggering of this response is not yet known. However, foods can be labeled as gluten free in the united states if they have less than 20 parts per million of gluten.</a:t>
            </a:r>
            <a:endParaRPr>
              <a:solidFill>
                <a:schemeClr val="dk1"/>
              </a:solidFill>
            </a:endParaRPr>
          </a:p>
          <a:p>
            <a:pPr indent="0" lvl="0" marL="0" rtl="0" algn="l">
              <a:spcBef>
                <a:spcPts val="0"/>
              </a:spcBef>
              <a:spcAft>
                <a:spcPts val="0"/>
              </a:spcAft>
              <a:buNone/>
            </a:pPr>
            <a:r>
              <a:rPr lang="en">
                <a:solidFill>
                  <a:schemeClr val="dk1"/>
                </a:solidFill>
              </a:rPr>
              <a:t>For reference, this is the what 20 ppm looks like in comparison to a slice of bread.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As you can see, it can be very easy for there to be cross contamination, which is why people with celiac disease have to be very careful when eating food in a restaurant, cafeteria, or even some else's home. </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391f3a6390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391f3a6390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Therefore, we wanted a way to ease these stresses.</a:t>
            </a:r>
            <a:endParaRPr/>
          </a:p>
          <a:p>
            <a:pPr indent="0" lvl="0" marL="0" rtl="0" algn="l">
              <a:spcBef>
                <a:spcPts val="0"/>
              </a:spcBef>
              <a:spcAft>
                <a:spcPts val="0"/>
              </a:spcAft>
              <a:buNone/>
            </a:pPr>
            <a:r>
              <a:rPr lang="en"/>
              <a:t>By designing a device that can be discreet, to prevent social anxieties, and effective, to prevent being gluten. We have found a solution to excess stress surrounding food.</a:t>
            </a:r>
            <a:endParaRPr/>
          </a:p>
          <a:p>
            <a:pPr indent="0" lvl="0" marL="0" rtl="0" algn="l">
              <a:spcBef>
                <a:spcPts val="0"/>
              </a:spcBef>
              <a:spcAft>
                <a:spcPts val="0"/>
              </a:spcAft>
              <a:buNone/>
            </a:pPr>
            <a:r>
              <a:rPr lang="en"/>
              <a:t>Our team designed this product to help our friends with celiac have an easier time navigating eating with others, especially in college when food is a big part of social culture.</a:t>
            </a:r>
            <a:endParaRPr/>
          </a:p>
          <a:p>
            <a:pPr indent="0" lvl="0" marL="0" rtl="0" algn="l">
              <a:spcBef>
                <a:spcPts val="0"/>
              </a:spcBef>
              <a:spcAft>
                <a:spcPts val="0"/>
              </a:spcAft>
              <a:buNone/>
            </a:pPr>
            <a:r>
              <a:rPr lang="en"/>
              <a:t>We are Caroline, Meira, Sanjana, and Anna.</a:t>
            </a:r>
            <a:endParaRPr/>
          </a:p>
          <a:p>
            <a:pPr indent="0" lvl="0" marL="0" rtl="0" algn="l">
              <a:spcBef>
                <a:spcPts val="0"/>
              </a:spcBef>
              <a:spcAft>
                <a:spcPts val="0"/>
              </a:spcAft>
              <a:buNone/>
            </a:pPr>
            <a:r>
              <a:rPr lang="en"/>
              <a:t>We hope you like our product.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391f3a639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391f3a639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Caroline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391f3a6390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391f3a6390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Meira</a:t>
            </a:r>
            <a:endParaRPr/>
          </a:p>
          <a:p>
            <a:pPr indent="0" lvl="0" marL="0" rtl="0" algn="l">
              <a:spcBef>
                <a:spcPts val="0"/>
              </a:spcBef>
              <a:spcAft>
                <a:spcPts val="0"/>
              </a:spcAft>
              <a:buNone/>
            </a:pPr>
            <a:r>
              <a:rPr lang="en"/>
              <a:t>It is known that ELIZA testing is the most accurate </a:t>
            </a:r>
            <a:r>
              <a:rPr lang="en"/>
              <a:t>method for detecting gluten particles</a:t>
            </a:r>
            <a:endParaRPr/>
          </a:p>
          <a:p>
            <a:pPr indent="0" lvl="0" marL="0" rtl="0" algn="l">
              <a:spcBef>
                <a:spcPts val="0"/>
              </a:spcBef>
              <a:spcAft>
                <a:spcPts val="0"/>
              </a:spcAft>
              <a:buNone/>
            </a:pPr>
            <a:r>
              <a:rPr lang="en"/>
              <a:t>Nima uses a lateral flow strip which automatically tests the sample and performs lateral flow analysis which is analyzed with an optical sensor. </a:t>
            </a:r>
            <a:endParaRPr/>
          </a:p>
          <a:p>
            <a:pPr indent="0" lvl="0" marL="0" rtl="0" algn="l">
              <a:spcBef>
                <a:spcPts val="0"/>
              </a:spcBef>
              <a:spcAft>
                <a:spcPts val="0"/>
              </a:spcAft>
              <a:buNone/>
            </a:pPr>
            <a:r>
              <a:rPr lang="en"/>
              <a:t>However, it is not able to detect gluten in beer or soy sauce.</a:t>
            </a:r>
            <a:endParaRPr/>
          </a:p>
          <a:p>
            <a:pPr indent="0" lvl="0" marL="0" rtl="0" algn="l">
              <a:spcBef>
                <a:spcPts val="0"/>
              </a:spcBef>
              <a:spcAft>
                <a:spcPts val="0"/>
              </a:spcAft>
              <a:buNone/>
            </a:pPr>
            <a:r>
              <a:rPr lang="en"/>
              <a:t>Therefore, we propose to do an on the spot ELISA assay.</a:t>
            </a:r>
            <a:endParaRPr/>
          </a:p>
          <a:p>
            <a:pPr indent="0" lvl="0" marL="0" rtl="0" algn="l">
              <a:spcBef>
                <a:spcPts val="0"/>
              </a:spcBef>
              <a:spcAft>
                <a:spcPts val="0"/>
              </a:spcAft>
              <a:buNone/>
            </a:pPr>
            <a:r>
              <a:rPr lang="en"/>
              <a:t>This would use r5 antibodies which have been proven to be the most successful in detecting gliadin peptides.</a:t>
            </a:r>
            <a:endParaRPr/>
          </a:p>
          <a:p>
            <a:pPr indent="0" lvl="0" marL="0" rtl="0" algn="l">
              <a:spcBef>
                <a:spcPts val="0"/>
              </a:spcBef>
              <a:spcAft>
                <a:spcPts val="0"/>
              </a:spcAft>
              <a:buNone/>
            </a:pPr>
            <a:r>
              <a:rPr lang="en"/>
              <a:t>The competitive ELISA assay would be used because it is able to detect particles in small portions of the sample vs sandwich which can only detect intact peptides. </a:t>
            </a:r>
            <a:endParaRPr/>
          </a:p>
          <a:p>
            <a:pPr indent="0" lvl="0" marL="0" rtl="0" algn="l">
              <a:spcBef>
                <a:spcPts val="0"/>
              </a:spcBef>
              <a:spcAft>
                <a:spcPts val="0"/>
              </a:spcAft>
              <a:buNone/>
            </a:pPr>
            <a:r>
              <a:rPr lang="en"/>
              <a:t>Competitive ELISA uses a known quantity of antigen which is immbolized on a microtiter plate and antigen containing sample. The antibodies are added to the well and the immbolized and free antigens compete for the antibody binding sites. Then the excess if washed from the area and the color product is formed which can be detected using signal interference. The absorbance is inversely proportional to the antigen, meaning more antigen in the sample signifies less of the enzyme-labeled antigen that binds to the antibody. </a:t>
            </a:r>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391f3a6390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391f3a6390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Anna</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391f3a6390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391f3a6390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used </a:t>
            </a:r>
            <a:r>
              <a:rPr lang="en">
                <a:solidFill>
                  <a:schemeClr val="dk1"/>
                </a:solidFill>
              </a:rPr>
              <a:t> Mold Max 30 for the bread and Smooth Sil for the base of the removable compartment.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We 3D printed the spoon, capsule, compartment, and molds used for molding. </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For our prototype we used a distance sensor but for our actual design we would use a optical sensor since the ELISA test will generate a color change based on the amount of </a:t>
            </a:r>
            <a:r>
              <a:rPr lang="en"/>
              <a:t>antibodies</a:t>
            </a:r>
            <a:r>
              <a:rPr lang="en"/>
              <a:t> that either bind or don’t bind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391f3a6390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2391f3a6390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https://www.arenasolutions.com/resources/glossary/class-ii-device/</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 name="Google Shape;11;p2"/>
          <p:cNvCxnSpPr/>
          <p:nvPr/>
        </p:nvCxnSpPr>
        <p:spPr>
          <a:xfrm>
            <a:off x="641934" y="3597500"/>
            <a:ext cx="390300" cy="0"/>
          </a:xfrm>
          <a:prstGeom prst="straightConnector1">
            <a:avLst/>
          </a:prstGeom>
          <a:noFill/>
          <a:ln cap="flat" cmpd="sng" w="28575">
            <a:solidFill>
              <a:schemeClr val="accent1"/>
            </a:solidFill>
            <a:prstDash val="solid"/>
            <a:round/>
            <a:headEnd len="sm" w="sm" type="none"/>
            <a:tailEnd len="sm" w="sm" type="none"/>
          </a:ln>
        </p:spPr>
      </p:cxnSp>
      <p:sp>
        <p:nvSpPr>
          <p:cNvPr id="12" name="Google Shape;12;p2"/>
          <p:cNvSpPr txBox="1"/>
          <p:nvPr>
            <p:ph type="ctrTitle"/>
          </p:nvPr>
        </p:nvSpPr>
        <p:spPr>
          <a:xfrm>
            <a:off x="512700" y="1893300"/>
            <a:ext cx="8118600" cy="1522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p:txBody>
      </p:sp>
      <p:sp>
        <p:nvSpPr>
          <p:cNvPr id="13" name="Google Shape;13;p2"/>
          <p:cNvSpPr txBox="1"/>
          <p:nvPr>
            <p:ph idx="1" type="subTitle"/>
          </p:nvPr>
        </p:nvSpPr>
        <p:spPr>
          <a:xfrm>
            <a:off x="512700" y="3840639"/>
            <a:ext cx="8118600" cy="7875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039650"/>
            <a:ext cx="8520600" cy="21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55" name="Shape 55"/>
        <p:cNvGrpSpPr/>
        <p:nvPr/>
      </p:nvGrpSpPr>
      <p:grpSpPr>
        <a:xfrm>
          <a:off x="0" y="0"/>
          <a:ext cx="0" cy="0"/>
          <a:chOff x="0" y="0"/>
          <a:chExt cx="0" cy="0"/>
        </a:xfrm>
      </p:grpSpPr>
      <p:sp>
        <p:nvSpPr>
          <p:cNvPr id="56" name="Google Shape;56;p13"/>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57" name="Google Shape;57;p1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58" name="Google Shape;58;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cap="flat" cmpd="sng" w="28575">
            <a:solidFill>
              <a:schemeClr val="lt2"/>
            </a:solidFill>
            <a:prstDash val="solid"/>
            <a:round/>
            <a:headEnd len="sm" w="sm" type="none"/>
            <a:tailEnd len="sm" w="sm" type="none"/>
          </a:ln>
        </p:spPr>
      </p:cxnSp>
      <p:sp>
        <p:nvSpPr>
          <p:cNvPr id="17" name="Google Shape;17;p3"/>
          <p:cNvSpPr txBox="1"/>
          <p:nvPr>
            <p:ph type="title"/>
          </p:nvPr>
        </p:nvSpPr>
        <p:spPr>
          <a:xfrm>
            <a:off x="512700" y="1893300"/>
            <a:ext cx="8118600" cy="1522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71675"/>
            <a:ext cx="3999900" cy="3397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171675"/>
            <a:ext cx="3999900" cy="3397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p:txBody>
      </p:sp>
      <p:sp>
        <p:nvSpPr>
          <p:cNvPr id="38" name="Google Shape;38;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686400" cy="0"/>
          </a:xfrm>
          <a:prstGeom prst="straightConnector1">
            <a:avLst/>
          </a:prstGeom>
          <a:noFill/>
          <a:ln cap="flat" cmpd="sng" w="19050">
            <a:solidFill>
              <a:schemeClr val="lt2"/>
            </a:solidFill>
            <a:prstDash val="solid"/>
            <a:round/>
            <a:headEnd len="sm" w="sm" type="none"/>
            <a:tailEnd len="sm" w="sm" type="none"/>
          </a:ln>
        </p:spPr>
      </p:cxnSp>
      <p:sp>
        <p:nvSpPr>
          <p:cNvPr id="42" name="Google Shape;42;p9"/>
          <p:cNvSpPr txBox="1"/>
          <p:nvPr>
            <p:ph type="title"/>
          </p:nvPr>
        </p:nvSpPr>
        <p:spPr>
          <a:xfrm>
            <a:off x="265500" y="1382350"/>
            <a:ext cx="4045200" cy="1333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p:txBody>
      </p:sp>
      <p:sp>
        <p:nvSpPr>
          <p:cNvPr id="43" name="Google Shape;43;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0"/>
              </a:spcBef>
              <a:spcAft>
                <a:spcPts val="0"/>
              </a:spcAft>
              <a:buClr>
                <a:schemeClr val="accent1"/>
              </a:buClr>
              <a:buSzPts val="1400"/>
              <a:buChar char="○"/>
              <a:defRPr>
                <a:solidFill>
                  <a:schemeClr val="accent1"/>
                </a:solidFill>
              </a:defRPr>
            </a:lvl2pPr>
            <a:lvl3pPr indent="-317500" lvl="2" marL="1371600">
              <a:spcBef>
                <a:spcPts val="0"/>
              </a:spcBef>
              <a:spcAft>
                <a:spcPts val="0"/>
              </a:spcAft>
              <a:buClr>
                <a:schemeClr val="accent1"/>
              </a:buClr>
              <a:buSzPts val="1400"/>
              <a:buChar char="■"/>
              <a:defRPr>
                <a:solidFill>
                  <a:schemeClr val="accent1"/>
                </a:solidFill>
              </a:defRPr>
            </a:lvl3pPr>
            <a:lvl4pPr indent="-317500" lvl="3" marL="1828800">
              <a:spcBef>
                <a:spcPts val="0"/>
              </a:spcBef>
              <a:spcAft>
                <a:spcPts val="0"/>
              </a:spcAft>
              <a:buClr>
                <a:schemeClr val="accent1"/>
              </a:buClr>
              <a:buSzPts val="1400"/>
              <a:buChar char="●"/>
              <a:defRPr>
                <a:solidFill>
                  <a:schemeClr val="accent1"/>
                </a:solidFill>
              </a:defRPr>
            </a:lvl4pPr>
            <a:lvl5pPr indent="-317500" lvl="4" marL="2286000">
              <a:spcBef>
                <a:spcPts val="0"/>
              </a:spcBef>
              <a:spcAft>
                <a:spcPts val="0"/>
              </a:spcAft>
              <a:buClr>
                <a:schemeClr val="accent1"/>
              </a:buClr>
              <a:buSzPts val="1400"/>
              <a:buChar char="○"/>
              <a:defRPr>
                <a:solidFill>
                  <a:schemeClr val="accent1"/>
                </a:solidFill>
              </a:defRPr>
            </a:lvl5pPr>
            <a:lvl6pPr indent="-317500" lvl="5" marL="2743200">
              <a:spcBef>
                <a:spcPts val="0"/>
              </a:spcBef>
              <a:spcAft>
                <a:spcPts val="0"/>
              </a:spcAft>
              <a:buClr>
                <a:schemeClr val="accent1"/>
              </a:buClr>
              <a:buSzPts val="1400"/>
              <a:buChar char="■"/>
              <a:defRPr>
                <a:solidFill>
                  <a:schemeClr val="accent1"/>
                </a:solidFill>
              </a:defRPr>
            </a:lvl6pPr>
            <a:lvl7pPr indent="-317500" lvl="6" marL="3200400">
              <a:spcBef>
                <a:spcPts val="0"/>
              </a:spcBef>
              <a:spcAft>
                <a:spcPts val="0"/>
              </a:spcAft>
              <a:buClr>
                <a:schemeClr val="accent1"/>
              </a:buClr>
              <a:buSzPts val="1400"/>
              <a:buChar char="●"/>
              <a:defRPr>
                <a:solidFill>
                  <a:schemeClr val="accent1"/>
                </a:solidFill>
              </a:defRPr>
            </a:lvl7pPr>
            <a:lvl8pPr indent="-317500" lvl="7" marL="3657600">
              <a:spcBef>
                <a:spcPts val="0"/>
              </a:spcBef>
              <a:spcAft>
                <a:spcPts val="0"/>
              </a:spcAft>
              <a:buClr>
                <a:schemeClr val="accent1"/>
              </a:buClr>
              <a:buSzPts val="1400"/>
              <a:buChar char="○"/>
              <a:defRPr>
                <a:solidFill>
                  <a:schemeClr val="accent1"/>
                </a:solidFill>
              </a:defRPr>
            </a:lvl8pPr>
            <a:lvl9pPr indent="-317500" lvl="8" marL="4114800">
              <a:spcBef>
                <a:spcPts val="0"/>
              </a:spcBef>
              <a:spcAft>
                <a:spcPts val="0"/>
              </a:spcAft>
              <a:buClr>
                <a:schemeClr val="accent1"/>
              </a:buClr>
              <a:buSzPts val="1400"/>
              <a:buChar char="■"/>
              <a:defRPr>
                <a:solidFill>
                  <a:schemeClr val="accent1"/>
                </a:solidFill>
              </a:defRPr>
            </a:lvl9pPr>
          </a:lstStyle>
          <a:p/>
        </p:txBody>
      </p:sp>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8" name="Google Shape;48;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perback">
    <p:bg>
      <p:bgPr>
        <a:solidFill>
          <a:schemeClr val="accen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p:txBody>
      </p:sp>
      <p:sp>
        <p:nvSpPr>
          <p:cNvPr id="7" name="Google Shape;7;p1"/>
          <p:cNvSpPr txBox="1"/>
          <p:nvPr>
            <p:ph idx="1" type="body"/>
          </p:nvPr>
        </p:nvSpPr>
        <p:spPr>
          <a:xfrm>
            <a:off x="311700" y="1171600"/>
            <a:ext cx="8520600" cy="3397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indent="-317500" lvl="1" marL="9144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indent="-317500" lvl="2" marL="13716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indent="-317500" lvl="3" marL="18288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indent="-317500" lvl="4" marL="22860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indent="-317500" lvl="5" marL="27432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indent="-317500" lvl="6" marL="32004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indent="-317500" lvl="7" marL="36576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indent="-317500" lvl="8" marL="41148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hyperlink" Target="https://www.sciencedirect.com/science/article/pii/S1542356519302757"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www.youtube.com/watch?v=KQ1VwPCxRmI" TargetMode="Externa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9.png"/><Relationship Id="rId5" Type="http://schemas.openxmlformats.org/officeDocument/2006/relationships/image" Target="../media/image12.png"/><Relationship Id="rId6"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4.jp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ECF1"/>
        </a:solidFill>
      </p:bgPr>
    </p:bg>
    <p:spTree>
      <p:nvGrpSpPr>
        <p:cNvPr id="62"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2190750" y="0"/>
            <a:ext cx="4762500" cy="4762500"/>
          </a:xfrm>
          <a:prstGeom prst="rect">
            <a:avLst/>
          </a:prstGeom>
          <a:noFill/>
          <a:ln>
            <a:noFill/>
          </a:ln>
        </p:spPr>
      </p:pic>
      <p:sp>
        <p:nvSpPr>
          <p:cNvPr id="64" name="Google Shape;64;p14"/>
          <p:cNvSpPr txBox="1"/>
          <p:nvPr/>
        </p:nvSpPr>
        <p:spPr>
          <a:xfrm>
            <a:off x="2558825" y="3683150"/>
            <a:ext cx="46653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latin typeface="Lucida Sans"/>
                <a:ea typeface="Lucida Sans"/>
                <a:cs typeface="Lucida Sans"/>
                <a:sym typeface="Lucida Sans"/>
              </a:rPr>
              <a:t>“The ultimate gluten guardian” </a:t>
            </a:r>
            <a:endParaRPr sz="2100">
              <a:latin typeface="Lucida Sans"/>
              <a:ea typeface="Lucida Sans"/>
              <a:cs typeface="Lucida Sans"/>
              <a:sym typeface="Lucida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ECF1"/>
        </a:solidFill>
      </p:bgPr>
    </p:bg>
    <p:spTree>
      <p:nvGrpSpPr>
        <p:cNvPr id="138" name="Shape 138"/>
        <p:cNvGrpSpPr/>
        <p:nvPr/>
      </p:nvGrpSpPr>
      <p:grpSpPr>
        <a:xfrm>
          <a:off x="0" y="0"/>
          <a:ext cx="0" cy="0"/>
          <a:chOff x="0" y="0"/>
          <a:chExt cx="0" cy="0"/>
        </a:xfrm>
      </p:grpSpPr>
      <p:sp>
        <p:nvSpPr>
          <p:cNvPr id="139" name="Google Shape;139;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Why we are better than Nima and what makes our product unique</a:t>
            </a:r>
            <a:endParaRPr/>
          </a:p>
        </p:txBody>
      </p:sp>
      <p:sp>
        <p:nvSpPr>
          <p:cNvPr id="140" name="Google Shape;140;p23"/>
          <p:cNvSpPr txBox="1"/>
          <p:nvPr>
            <p:ph idx="1" type="body"/>
          </p:nvPr>
        </p:nvSpPr>
        <p:spPr>
          <a:xfrm>
            <a:off x="311700" y="1398875"/>
            <a:ext cx="4260300" cy="37446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t/>
            </a:r>
            <a:endParaRPr/>
          </a:p>
          <a:p>
            <a:pPr indent="0" lvl="0" marL="0" rtl="0" algn="l">
              <a:spcBef>
                <a:spcPts val="1200"/>
              </a:spcBef>
              <a:spcAft>
                <a:spcPts val="0"/>
              </a:spcAft>
              <a:buNone/>
            </a:pPr>
            <a:r>
              <a:rPr lang="en"/>
              <a:t>Nima </a:t>
            </a:r>
            <a:endParaRPr/>
          </a:p>
          <a:p>
            <a:pPr indent="-334327" lvl="0" marL="457200" rtl="0" algn="l">
              <a:spcBef>
                <a:spcPts val="1200"/>
              </a:spcBef>
              <a:spcAft>
                <a:spcPts val="0"/>
              </a:spcAft>
              <a:buSzPct val="100000"/>
              <a:buChar char="-"/>
            </a:pPr>
            <a:r>
              <a:rPr lang="en"/>
              <a:t>Described as “embarrassing” and hard to operate</a:t>
            </a:r>
            <a:endParaRPr/>
          </a:p>
          <a:p>
            <a:pPr indent="-334327" lvl="0" marL="457200" rtl="0" algn="l">
              <a:spcBef>
                <a:spcPts val="0"/>
              </a:spcBef>
              <a:spcAft>
                <a:spcPts val="0"/>
              </a:spcAft>
              <a:buSzPct val="100000"/>
              <a:buChar char="-"/>
            </a:pPr>
            <a:r>
              <a:rPr lang="en"/>
              <a:t>Reported to make teens feel anxious </a:t>
            </a:r>
            <a:endParaRPr/>
          </a:p>
          <a:p>
            <a:pPr indent="-334327" lvl="0" marL="457200" rtl="0" algn="l">
              <a:spcBef>
                <a:spcPts val="0"/>
              </a:spcBef>
              <a:spcAft>
                <a:spcPts val="0"/>
              </a:spcAft>
              <a:buSzPct val="100000"/>
              <a:buChar char="-"/>
            </a:pPr>
            <a:r>
              <a:rPr lang="en"/>
              <a:t>Limited testing </a:t>
            </a:r>
            <a:endParaRPr/>
          </a:p>
          <a:p>
            <a:pPr indent="-310832" lvl="1" marL="914400" rtl="0" algn="l">
              <a:spcBef>
                <a:spcPts val="0"/>
              </a:spcBef>
              <a:spcAft>
                <a:spcPts val="0"/>
              </a:spcAft>
              <a:buSzPct val="100000"/>
              <a:buChar char="-"/>
            </a:pPr>
            <a:r>
              <a:rPr lang="en"/>
              <a:t>Lack of diversity</a:t>
            </a:r>
            <a:endParaRPr/>
          </a:p>
          <a:p>
            <a:pPr indent="-310832" lvl="1" marL="914400" rtl="0" algn="l">
              <a:spcBef>
                <a:spcPts val="0"/>
              </a:spcBef>
              <a:spcAft>
                <a:spcPts val="0"/>
              </a:spcAft>
              <a:buSzPct val="100000"/>
              <a:buChar char="-"/>
            </a:pPr>
            <a:r>
              <a:rPr lang="en"/>
              <a:t>Some users reported inconsistencies </a:t>
            </a:r>
            <a:endParaRPr/>
          </a:p>
          <a:p>
            <a:pPr indent="-334327" lvl="0" marL="457200" rtl="0" algn="l">
              <a:spcBef>
                <a:spcPts val="0"/>
              </a:spcBef>
              <a:spcAft>
                <a:spcPts val="0"/>
              </a:spcAft>
              <a:buSzPct val="100000"/>
              <a:buChar char="-"/>
            </a:pPr>
            <a:r>
              <a:rPr lang="en"/>
              <a:t>Not applicable to all foods </a:t>
            </a:r>
            <a:endParaRPr/>
          </a:p>
          <a:p>
            <a:pPr indent="-334327" lvl="0" marL="457200" rtl="0" algn="l">
              <a:spcBef>
                <a:spcPts val="0"/>
              </a:spcBef>
              <a:spcAft>
                <a:spcPts val="0"/>
              </a:spcAft>
              <a:buSzPct val="100000"/>
              <a:buChar char="-"/>
            </a:pPr>
            <a:r>
              <a:rPr lang="en"/>
              <a:t>Users unaware of device limitations</a:t>
            </a:r>
            <a:endParaRPr/>
          </a:p>
          <a:p>
            <a:pPr indent="-334327" lvl="0" marL="457200" rtl="0" algn="l">
              <a:spcBef>
                <a:spcPts val="0"/>
              </a:spcBef>
              <a:spcAft>
                <a:spcPts val="0"/>
              </a:spcAft>
              <a:buSzPct val="100000"/>
              <a:buChar char="-"/>
            </a:pPr>
            <a:r>
              <a:rPr lang="en"/>
              <a:t>Results take a few minutes</a:t>
            </a:r>
            <a:endParaRPr/>
          </a:p>
          <a:p>
            <a:pPr indent="-334327" lvl="0" marL="457200" rtl="0" algn="l">
              <a:spcBef>
                <a:spcPts val="0"/>
              </a:spcBef>
              <a:spcAft>
                <a:spcPts val="0"/>
              </a:spcAft>
              <a:buSzPct val="100000"/>
              <a:buChar char="-"/>
            </a:pPr>
            <a:r>
              <a:rPr lang="en"/>
              <a:t>High cost </a:t>
            </a:r>
            <a:endParaRPr/>
          </a:p>
          <a:p>
            <a:pPr indent="-334327" lvl="0" marL="457200" rtl="0" algn="l">
              <a:spcBef>
                <a:spcPts val="0"/>
              </a:spcBef>
              <a:spcAft>
                <a:spcPts val="0"/>
              </a:spcAft>
              <a:buSzPct val="100000"/>
              <a:buChar char="-"/>
            </a:pPr>
            <a:r>
              <a:rPr lang="en"/>
              <a:t>Not FDA Approved</a:t>
            </a:r>
            <a:endParaRPr/>
          </a:p>
        </p:txBody>
      </p:sp>
      <p:sp>
        <p:nvSpPr>
          <p:cNvPr id="141" name="Google Shape;141;p23"/>
          <p:cNvSpPr txBox="1"/>
          <p:nvPr>
            <p:ph idx="1" type="body"/>
          </p:nvPr>
        </p:nvSpPr>
        <p:spPr>
          <a:xfrm>
            <a:off x="4572000" y="1398875"/>
            <a:ext cx="4260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0"/>
              </a:spcAft>
              <a:buNone/>
            </a:pPr>
            <a:r>
              <a:rPr lang="en"/>
              <a:t>Our device</a:t>
            </a:r>
            <a:endParaRPr/>
          </a:p>
          <a:p>
            <a:pPr indent="-342900" lvl="0" marL="457200" rtl="0" algn="l">
              <a:spcBef>
                <a:spcPts val="1200"/>
              </a:spcBef>
              <a:spcAft>
                <a:spcPts val="0"/>
              </a:spcAft>
              <a:buSzPts val="1800"/>
              <a:buChar char="-"/>
            </a:pPr>
            <a:r>
              <a:rPr lang="en"/>
              <a:t>Blends into surroundings </a:t>
            </a:r>
            <a:endParaRPr/>
          </a:p>
          <a:p>
            <a:pPr indent="-342900" lvl="0" marL="457200" rtl="0" algn="l">
              <a:spcBef>
                <a:spcPts val="0"/>
              </a:spcBef>
              <a:spcAft>
                <a:spcPts val="0"/>
              </a:spcAft>
              <a:buSzPts val="1800"/>
              <a:buChar char="-"/>
            </a:pPr>
            <a:r>
              <a:rPr lang="en"/>
              <a:t>Expanded testing planned </a:t>
            </a:r>
            <a:endParaRPr/>
          </a:p>
          <a:p>
            <a:pPr indent="-342900" lvl="0" marL="457200" rtl="0" algn="l">
              <a:spcBef>
                <a:spcPts val="0"/>
              </a:spcBef>
              <a:spcAft>
                <a:spcPts val="0"/>
              </a:spcAft>
              <a:buSzPts val="1800"/>
              <a:buChar char="-"/>
            </a:pPr>
            <a:r>
              <a:rPr lang="en"/>
              <a:t>Functional with all food types </a:t>
            </a:r>
            <a:endParaRPr/>
          </a:p>
          <a:p>
            <a:pPr indent="-342900" lvl="0" marL="457200" rtl="0" algn="l">
              <a:spcBef>
                <a:spcPts val="0"/>
              </a:spcBef>
              <a:spcAft>
                <a:spcPts val="0"/>
              </a:spcAft>
              <a:buSzPts val="1800"/>
              <a:buChar char="-"/>
            </a:pPr>
            <a:r>
              <a:rPr lang="en"/>
              <a:t>Communication with users </a:t>
            </a:r>
            <a:endParaRPr/>
          </a:p>
          <a:p>
            <a:pPr indent="-342900" lvl="0" marL="457200" rtl="0" algn="l">
              <a:spcBef>
                <a:spcPts val="0"/>
              </a:spcBef>
              <a:spcAft>
                <a:spcPts val="0"/>
              </a:spcAft>
              <a:buSzPts val="1800"/>
              <a:buChar char="-"/>
            </a:pPr>
            <a:r>
              <a:rPr lang="en"/>
              <a:t>Results displayed in 30 seconds </a:t>
            </a:r>
            <a:endParaRPr/>
          </a:p>
          <a:p>
            <a:pPr indent="-342900" lvl="0" marL="457200" rtl="0" algn="l">
              <a:spcBef>
                <a:spcPts val="0"/>
              </a:spcBef>
              <a:spcAft>
                <a:spcPts val="0"/>
              </a:spcAft>
              <a:buSzPts val="1800"/>
              <a:buChar char="-"/>
            </a:pPr>
            <a:r>
              <a:rPr lang="en"/>
              <a:t>Decreased</a:t>
            </a:r>
            <a:r>
              <a:rPr lang="en"/>
              <a:t> cost </a:t>
            </a:r>
            <a:endParaRPr/>
          </a:p>
        </p:txBody>
      </p:sp>
      <p:sp>
        <p:nvSpPr>
          <p:cNvPr id="142" name="Google Shape;142;p23"/>
          <p:cNvSpPr txBox="1"/>
          <p:nvPr/>
        </p:nvSpPr>
        <p:spPr>
          <a:xfrm>
            <a:off x="8400300" y="4795350"/>
            <a:ext cx="743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latin typeface="Old Standard TT"/>
                <a:ea typeface="Old Standard TT"/>
                <a:cs typeface="Old Standard TT"/>
                <a:sym typeface="Old Standard TT"/>
                <a:hlinkClick r:id="rId3"/>
              </a:rPr>
              <a:t>source</a:t>
            </a:r>
            <a:endParaRPr>
              <a:latin typeface="Old Standard TT"/>
              <a:ea typeface="Old Standard TT"/>
              <a:cs typeface="Old Standard TT"/>
              <a:sym typeface="Old Standard T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ECF1"/>
        </a:solidFill>
      </p:bgPr>
    </p:bg>
    <p:spTree>
      <p:nvGrpSpPr>
        <p:cNvPr id="146" name="Shape 146"/>
        <p:cNvGrpSpPr/>
        <p:nvPr/>
      </p:nvGrpSpPr>
      <p:grpSpPr>
        <a:xfrm>
          <a:off x="0" y="0"/>
          <a:ext cx="0" cy="0"/>
          <a:chOff x="0" y="0"/>
          <a:chExt cx="0" cy="0"/>
        </a:xfrm>
      </p:grpSpPr>
      <p:sp>
        <p:nvSpPr>
          <p:cNvPr id="147" name="Google Shape;147;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Profit </a:t>
            </a:r>
            <a:endParaRPr/>
          </a:p>
        </p:txBody>
      </p:sp>
      <p:sp>
        <p:nvSpPr>
          <p:cNvPr id="148" name="Google Shape;148;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Sensor: $150 </a:t>
            </a:r>
            <a:endParaRPr/>
          </a:p>
          <a:p>
            <a:pPr indent="0" lvl="0" marL="0" rtl="0" algn="l">
              <a:spcBef>
                <a:spcPts val="1200"/>
              </a:spcBef>
              <a:spcAft>
                <a:spcPts val="0"/>
              </a:spcAft>
              <a:buNone/>
            </a:pPr>
            <a:r>
              <a:rPr lang="en"/>
              <a:t>Pods: $30 for a pack of 90 pods (roughly a month supply)</a:t>
            </a:r>
            <a:endParaRPr/>
          </a:p>
          <a:p>
            <a:pPr indent="0" lvl="0" marL="0" rtl="0" algn="l">
              <a:spcBef>
                <a:spcPts val="1200"/>
              </a:spcBef>
              <a:spcAft>
                <a:spcPts val="0"/>
              </a:spcAft>
              <a:buNone/>
            </a:pPr>
            <a:r>
              <a:rPr lang="en"/>
              <a:t>Projected Revenue (in the US):  $</a:t>
            </a:r>
            <a:r>
              <a:rPr lang="en"/>
              <a:t>1,080,000,000</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149" name="Google Shape;149;p24"/>
          <p:cNvPicPr preferRelativeResize="0"/>
          <p:nvPr/>
        </p:nvPicPr>
        <p:blipFill rotWithShape="1">
          <a:blip r:embed="rId3">
            <a:alphaModFix/>
          </a:blip>
          <a:srcRect b="41266" l="5735" r="12216" t="22052"/>
          <a:stretch/>
        </p:blipFill>
        <p:spPr>
          <a:xfrm>
            <a:off x="2279750" y="2913200"/>
            <a:ext cx="3414024" cy="19709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ECF1"/>
        </a:solidFill>
      </p:bgPr>
    </p:bg>
    <p:spTree>
      <p:nvGrpSpPr>
        <p:cNvPr id="153" name="Shape 153"/>
        <p:cNvGrpSpPr/>
        <p:nvPr/>
      </p:nvGrpSpPr>
      <p:grpSpPr>
        <a:xfrm>
          <a:off x="0" y="0"/>
          <a:ext cx="0" cy="0"/>
          <a:chOff x="0" y="0"/>
          <a:chExt cx="0" cy="0"/>
        </a:xfrm>
      </p:grpSpPr>
      <p:sp>
        <p:nvSpPr>
          <p:cNvPr id="154" name="Google Shape;154;p25"/>
          <p:cNvSpPr txBox="1"/>
          <p:nvPr>
            <p:ph idx="1" type="body"/>
          </p:nvPr>
        </p:nvSpPr>
        <p:spPr>
          <a:xfrm>
            <a:off x="0" y="1557750"/>
            <a:ext cx="95709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900"/>
              <a:t>We are seeking 15 million for 15% </a:t>
            </a:r>
            <a:r>
              <a:rPr lang="en" sz="3900"/>
              <a:t>capital</a:t>
            </a:r>
            <a:r>
              <a:rPr lang="en" sz="3900"/>
              <a:t>  </a:t>
            </a:r>
            <a:endParaRPr sz="3900"/>
          </a:p>
        </p:txBody>
      </p:sp>
      <p:sp>
        <p:nvSpPr>
          <p:cNvPr id="155" name="Google Shape;155;p25"/>
          <p:cNvSpPr txBox="1"/>
          <p:nvPr>
            <p:ph idx="1" type="body"/>
          </p:nvPr>
        </p:nvSpPr>
        <p:spPr>
          <a:xfrm>
            <a:off x="770075" y="2269200"/>
            <a:ext cx="74955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500"/>
              <a:t>to start</a:t>
            </a:r>
            <a:r>
              <a:rPr lang="en" sz="2500"/>
              <a:t> clinical testing and manufacturing operations </a:t>
            </a:r>
            <a:endParaRPr sz="25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ECF1"/>
        </a:solidFill>
      </p:bgPr>
    </p:bg>
    <p:spTree>
      <p:nvGrpSpPr>
        <p:cNvPr id="159" name="Shape 159"/>
        <p:cNvGrpSpPr/>
        <p:nvPr/>
      </p:nvGrpSpPr>
      <p:grpSpPr>
        <a:xfrm>
          <a:off x="0" y="0"/>
          <a:ext cx="0" cy="0"/>
          <a:chOff x="0" y="0"/>
          <a:chExt cx="0" cy="0"/>
        </a:xfrm>
      </p:grpSpPr>
      <p:sp>
        <p:nvSpPr>
          <p:cNvPr id="160" name="Google Shape;160;p26"/>
          <p:cNvSpPr txBox="1"/>
          <p:nvPr>
            <p:ph type="title"/>
          </p:nvPr>
        </p:nvSpPr>
        <p:spPr>
          <a:xfrm>
            <a:off x="650771" y="479025"/>
            <a:ext cx="8187600" cy="5229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Next Steps </a:t>
            </a:r>
            <a:endParaRPr/>
          </a:p>
        </p:txBody>
      </p:sp>
      <p:sp>
        <p:nvSpPr>
          <p:cNvPr id="161" name="Google Shape;161;p26"/>
          <p:cNvSpPr txBox="1"/>
          <p:nvPr>
            <p:ph idx="1" type="body"/>
          </p:nvPr>
        </p:nvSpPr>
        <p:spPr>
          <a:xfrm>
            <a:off x="639446" y="1147722"/>
            <a:ext cx="8187600" cy="3119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grpSp>
        <p:nvGrpSpPr>
          <p:cNvPr id="162" name="Google Shape;162;p26"/>
          <p:cNvGrpSpPr/>
          <p:nvPr/>
        </p:nvGrpSpPr>
        <p:grpSpPr>
          <a:xfrm>
            <a:off x="339925" y="1182015"/>
            <a:ext cx="2620086" cy="3180517"/>
            <a:chOff x="0" y="1189989"/>
            <a:chExt cx="2726700" cy="3482827"/>
          </a:xfrm>
        </p:grpSpPr>
        <p:sp>
          <p:nvSpPr>
            <p:cNvPr id="163" name="Google Shape;163;p26"/>
            <p:cNvSpPr/>
            <p:nvPr/>
          </p:nvSpPr>
          <p:spPr>
            <a:xfrm>
              <a:off x="0" y="1189989"/>
              <a:ext cx="2726700" cy="669000"/>
            </a:xfrm>
            <a:prstGeom prst="homePlat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200"/>
                </a:spcAft>
                <a:buNone/>
              </a:pPr>
              <a:r>
                <a:rPr lang="en" sz="2000">
                  <a:solidFill>
                    <a:schemeClr val="lt1"/>
                  </a:solidFill>
                  <a:latin typeface="Old Standard TT"/>
                  <a:ea typeface="Old Standard TT"/>
                  <a:cs typeface="Old Standard TT"/>
                  <a:sym typeface="Old Standard TT"/>
                </a:rPr>
                <a:t>Clinical Testing </a:t>
              </a:r>
              <a:endParaRPr sz="1600">
                <a:solidFill>
                  <a:schemeClr val="lt1"/>
                </a:solidFill>
                <a:latin typeface="Old Standard TT"/>
                <a:ea typeface="Old Standard TT"/>
                <a:cs typeface="Old Standard TT"/>
                <a:sym typeface="Old Standard TT"/>
              </a:endParaRPr>
            </a:p>
          </p:txBody>
        </p:sp>
        <p:sp>
          <p:nvSpPr>
            <p:cNvPr id="164" name="Google Shape;164;p26"/>
            <p:cNvSpPr txBox="1"/>
            <p:nvPr/>
          </p:nvSpPr>
          <p:spPr>
            <a:xfrm>
              <a:off x="106125" y="2057116"/>
              <a:ext cx="2209800" cy="26157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Old Standard TT"/>
                <a:buChar char="-"/>
              </a:pPr>
              <a:r>
                <a:rPr lang="en">
                  <a:latin typeface="Old Standard TT"/>
                  <a:ea typeface="Old Standard TT"/>
                  <a:cs typeface="Old Standard TT"/>
                  <a:sym typeface="Old Standard TT"/>
                </a:rPr>
                <a:t>Reliably Tests Gluten</a:t>
              </a:r>
              <a:endParaRPr>
                <a:latin typeface="Old Standard TT"/>
                <a:ea typeface="Old Standard TT"/>
                <a:cs typeface="Old Standard TT"/>
                <a:sym typeface="Old Standard TT"/>
              </a:endParaRPr>
            </a:p>
            <a:p>
              <a:pPr indent="-317500" lvl="0" marL="457200" rtl="0" algn="l">
                <a:lnSpc>
                  <a:spcPct val="115000"/>
                </a:lnSpc>
                <a:spcBef>
                  <a:spcPts val="0"/>
                </a:spcBef>
                <a:spcAft>
                  <a:spcPts val="0"/>
                </a:spcAft>
                <a:buSzPts val="1400"/>
                <a:buFont typeface="Old Standard TT"/>
                <a:buChar char="-"/>
              </a:pPr>
              <a:r>
                <a:rPr lang="en">
                  <a:latin typeface="Old Standard TT"/>
                  <a:ea typeface="Old Standard TT"/>
                  <a:cs typeface="Old Standard TT"/>
                  <a:sym typeface="Old Standard TT"/>
                </a:rPr>
                <a:t>Food Safety</a:t>
              </a:r>
              <a:endParaRPr>
                <a:latin typeface="Old Standard TT"/>
                <a:ea typeface="Old Standard TT"/>
                <a:cs typeface="Old Standard TT"/>
                <a:sym typeface="Old Standard TT"/>
              </a:endParaRPr>
            </a:p>
            <a:p>
              <a:pPr indent="-317500" lvl="0" marL="457200" rtl="0" algn="l">
                <a:lnSpc>
                  <a:spcPct val="115000"/>
                </a:lnSpc>
                <a:spcBef>
                  <a:spcPts val="0"/>
                </a:spcBef>
                <a:spcAft>
                  <a:spcPts val="0"/>
                </a:spcAft>
                <a:buSzPts val="1400"/>
                <a:buFont typeface="Old Standard TT"/>
                <a:buChar char="-"/>
              </a:pPr>
              <a:r>
                <a:rPr lang="en">
                  <a:latin typeface="Old Standard TT"/>
                  <a:ea typeface="Old Standard TT"/>
                  <a:cs typeface="Old Standard TT"/>
                  <a:sym typeface="Old Standard TT"/>
                </a:rPr>
                <a:t>Fast results </a:t>
              </a:r>
              <a:endParaRPr>
                <a:latin typeface="Old Standard TT"/>
                <a:ea typeface="Old Standard TT"/>
                <a:cs typeface="Old Standard TT"/>
                <a:sym typeface="Old Standard TT"/>
              </a:endParaRPr>
            </a:p>
            <a:p>
              <a:pPr indent="0" lvl="0" marL="0" rtl="0" algn="l">
                <a:lnSpc>
                  <a:spcPct val="115000"/>
                </a:lnSpc>
                <a:spcBef>
                  <a:spcPts val="0"/>
                </a:spcBef>
                <a:spcAft>
                  <a:spcPts val="0"/>
                </a:spcAft>
                <a:buClr>
                  <a:schemeClr val="dk1"/>
                </a:buClr>
                <a:buSzPts val="1100"/>
                <a:buFont typeface="Arial"/>
                <a:buNone/>
              </a:pPr>
              <a:r>
                <a:t/>
              </a:r>
              <a:endParaRPr>
                <a:latin typeface="Old Standard TT"/>
                <a:ea typeface="Old Standard TT"/>
                <a:cs typeface="Old Standard TT"/>
                <a:sym typeface="Old Standard TT"/>
              </a:endParaRPr>
            </a:p>
            <a:p>
              <a:pPr indent="0" lvl="0" marL="0" rtl="0" algn="l">
                <a:lnSpc>
                  <a:spcPct val="115000"/>
                </a:lnSpc>
                <a:spcBef>
                  <a:spcPts val="0"/>
                </a:spcBef>
                <a:spcAft>
                  <a:spcPts val="0"/>
                </a:spcAft>
                <a:buNone/>
              </a:pPr>
              <a:r>
                <a:t/>
              </a:r>
              <a:endParaRPr>
                <a:latin typeface="Old Standard TT"/>
                <a:ea typeface="Old Standard TT"/>
                <a:cs typeface="Old Standard TT"/>
                <a:sym typeface="Old Standard TT"/>
              </a:endParaRPr>
            </a:p>
          </p:txBody>
        </p:sp>
      </p:grpSp>
      <p:grpSp>
        <p:nvGrpSpPr>
          <p:cNvPr id="165" name="Google Shape;165;p26"/>
          <p:cNvGrpSpPr/>
          <p:nvPr/>
        </p:nvGrpSpPr>
        <p:grpSpPr>
          <a:xfrm>
            <a:off x="2514850" y="1181819"/>
            <a:ext cx="2441935" cy="3180721"/>
            <a:chOff x="2263425" y="1189775"/>
            <a:chExt cx="2541300" cy="3483050"/>
          </a:xfrm>
        </p:grpSpPr>
        <p:sp>
          <p:nvSpPr>
            <p:cNvPr id="166" name="Google Shape;166;p26"/>
            <p:cNvSpPr/>
            <p:nvPr/>
          </p:nvSpPr>
          <p:spPr>
            <a:xfrm>
              <a:off x="2263425" y="1189775"/>
              <a:ext cx="2541300" cy="669000"/>
            </a:xfrm>
            <a:prstGeom prst="chevron">
              <a:avLst>
                <a:gd fmla="val 50000" name="adj"/>
              </a:avLst>
            </a:prstGeom>
            <a:solidFill>
              <a:srgbClr val="159383"/>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200"/>
                </a:spcAft>
                <a:buNone/>
              </a:pPr>
              <a:r>
                <a:rPr lang="en" sz="2000">
                  <a:solidFill>
                    <a:schemeClr val="lt1"/>
                  </a:solidFill>
                  <a:latin typeface="Old Standard TT"/>
                  <a:ea typeface="Old Standard TT"/>
                  <a:cs typeface="Old Standard TT"/>
                  <a:sym typeface="Old Standard TT"/>
                </a:rPr>
                <a:t>User Testing </a:t>
              </a:r>
              <a:endParaRPr sz="1600">
                <a:solidFill>
                  <a:schemeClr val="lt1"/>
                </a:solidFill>
                <a:latin typeface="Old Standard TT"/>
                <a:ea typeface="Old Standard TT"/>
                <a:cs typeface="Old Standard TT"/>
                <a:sym typeface="Old Standard TT"/>
              </a:endParaRPr>
            </a:p>
          </p:txBody>
        </p:sp>
        <p:sp>
          <p:nvSpPr>
            <p:cNvPr id="167" name="Google Shape;167;p26"/>
            <p:cNvSpPr txBox="1"/>
            <p:nvPr/>
          </p:nvSpPr>
          <p:spPr>
            <a:xfrm>
              <a:off x="2322825" y="2057125"/>
              <a:ext cx="2356800" cy="26157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Old Standard TT"/>
                <a:buChar char="-"/>
              </a:pPr>
              <a:r>
                <a:rPr lang="en">
                  <a:latin typeface="Old Standard TT"/>
                  <a:ea typeface="Old Standard TT"/>
                  <a:cs typeface="Old Standard TT"/>
                  <a:sym typeface="Old Standard TT"/>
                </a:rPr>
                <a:t>Easy to use and understand results </a:t>
              </a:r>
              <a:endParaRPr>
                <a:latin typeface="Old Standard TT"/>
                <a:ea typeface="Old Standard TT"/>
                <a:cs typeface="Old Standard TT"/>
                <a:sym typeface="Old Standard TT"/>
              </a:endParaRPr>
            </a:p>
            <a:p>
              <a:pPr indent="-317500" lvl="0" marL="457200" rtl="0" algn="l">
                <a:lnSpc>
                  <a:spcPct val="115000"/>
                </a:lnSpc>
                <a:spcBef>
                  <a:spcPts val="0"/>
                </a:spcBef>
                <a:spcAft>
                  <a:spcPts val="0"/>
                </a:spcAft>
                <a:buSzPts val="1400"/>
                <a:buFont typeface="Old Standard TT"/>
                <a:buChar char="-"/>
              </a:pPr>
              <a:r>
                <a:rPr lang="en">
                  <a:latin typeface="Old Standard TT"/>
                  <a:ea typeface="Old Standard TT"/>
                  <a:cs typeface="Old Standard TT"/>
                  <a:sym typeface="Old Standard TT"/>
                </a:rPr>
                <a:t>Safe and Comfortable </a:t>
              </a:r>
              <a:endParaRPr>
                <a:latin typeface="Old Standard TT"/>
                <a:ea typeface="Old Standard TT"/>
                <a:cs typeface="Old Standard TT"/>
                <a:sym typeface="Old Standard TT"/>
              </a:endParaRPr>
            </a:p>
            <a:p>
              <a:pPr indent="0" lvl="0" marL="0" rtl="0" algn="l">
                <a:lnSpc>
                  <a:spcPct val="115000"/>
                </a:lnSpc>
                <a:spcBef>
                  <a:spcPts val="0"/>
                </a:spcBef>
                <a:spcAft>
                  <a:spcPts val="0"/>
                </a:spcAft>
                <a:buClr>
                  <a:schemeClr val="dk1"/>
                </a:buClr>
                <a:buSzPts val="1100"/>
                <a:buFont typeface="Arial"/>
                <a:buNone/>
              </a:pPr>
              <a:r>
                <a:t/>
              </a:r>
              <a:endParaRPr>
                <a:latin typeface="Old Standard TT"/>
                <a:ea typeface="Old Standard TT"/>
                <a:cs typeface="Old Standard TT"/>
                <a:sym typeface="Old Standard TT"/>
              </a:endParaRPr>
            </a:p>
            <a:p>
              <a:pPr indent="0" lvl="0" marL="0" rtl="0" algn="l">
                <a:lnSpc>
                  <a:spcPct val="115000"/>
                </a:lnSpc>
                <a:spcBef>
                  <a:spcPts val="0"/>
                </a:spcBef>
                <a:spcAft>
                  <a:spcPts val="0"/>
                </a:spcAft>
                <a:buNone/>
              </a:pPr>
              <a:r>
                <a:t/>
              </a:r>
              <a:endParaRPr>
                <a:latin typeface="Old Standard TT"/>
                <a:ea typeface="Old Standard TT"/>
                <a:cs typeface="Old Standard TT"/>
                <a:sym typeface="Old Standard TT"/>
              </a:endParaRPr>
            </a:p>
          </p:txBody>
        </p:sp>
      </p:grpSp>
      <p:grpSp>
        <p:nvGrpSpPr>
          <p:cNvPr id="168" name="Google Shape;168;p26"/>
          <p:cNvGrpSpPr/>
          <p:nvPr/>
        </p:nvGrpSpPr>
        <p:grpSpPr>
          <a:xfrm>
            <a:off x="4500597" y="1181819"/>
            <a:ext cx="2441935" cy="3180721"/>
            <a:chOff x="4329974" y="1189775"/>
            <a:chExt cx="2541300" cy="3483050"/>
          </a:xfrm>
        </p:grpSpPr>
        <p:sp>
          <p:nvSpPr>
            <p:cNvPr id="169" name="Google Shape;169;p26"/>
            <p:cNvSpPr/>
            <p:nvPr/>
          </p:nvSpPr>
          <p:spPr>
            <a:xfrm>
              <a:off x="4329974" y="1189775"/>
              <a:ext cx="2541300" cy="669000"/>
            </a:xfrm>
            <a:prstGeom prst="chevron">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200"/>
                </a:spcAft>
                <a:buNone/>
              </a:pPr>
              <a:r>
                <a:rPr lang="en" sz="2000">
                  <a:solidFill>
                    <a:schemeClr val="lt1"/>
                  </a:solidFill>
                  <a:latin typeface="Old Standard TT"/>
                  <a:ea typeface="Old Standard TT"/>
                  <a:cs typeface="Old Standard TT"/>
                  <a:sym typeface="Old Standard TT"/>
                </a:rPr>
                <a:t>Manufacturing </a:t>
              </a:r>
              <a:endParaRPr sz="1600">
                <a:solidFill>
                  <a:schemeClr val="lt1"/>
                </a:solidFill>
                <a:latin typeface="Old Standard TT"/>
                <a:ea typeface="Old Standard TT"/>
                <a:cs typeface="Old Standard TT"/>
                <a:sym typeface="Old Standard TT"/>
              </a:endParaRPr>
            </a:p>
          </p:txBody>
        </p:sp>
        <p:sp>
          <p:nvSpPr>
            <p:cNvPr id="170" name="Google Shape;170;p26"/>
            <p:cNvSpPr txBox="1"/>
            <p:nvPr/>
          </p:nvSpPr>
          <p:spPr>
            <a:xfrm>
              <a:off x="4329975" y="2057125"/>
              <a:ext cx="2366400" cy="26157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Old Standard TT"/>
                <a:buChar char="-"/>
              </a:pPr>
              <a:r>
                <a:rPr lang="en">
                  <a:latin typeface="Old Standard TT"/>
                  <a:ea typeface="Old Standard TT"/>
                  <a:cs typeface="Old Standard TT"/>
                  <a:sym typeface="Old Standard TT"/>
                </a:rPr>
                <a:t>Manufacturing Plant is running </a:t>
              </a:r>
              <a:endParaRPr>
                <a:latin typeface="Old Standard TT"/>
                <a:ea typeface="Old Standard TT"/>
                <a:cs typeface="Old Standard TT"/>
                <a:sym typeface="Old Standard TT"/>
              </a:endParaRPr>
            </a:p>
            <a:p>
              <a:pPr indent="-317500" lvl="0" marL="457200" rtl="0" algn="l">
                <a:lnSpc>
                  <a:spcPct val="115000"/>
                </a:lnSpc>
                <a:spcBef>
                  <a:spcPts val="0"/>
                </a:spcBef>
                <a:spcAft>
                  <a:spcPts val="0"/>
                </a:spcAft>
                <a:buSzPts val="1400"/>
                <a:buFont typeface="Old Standard TT"/>
                <a:buChar char="-"/>
              </a:pPr>
              <a:r>
                <a:rPr lang="en">
                  <a:latin typeface="Old Standard TT"/>
                  <a:ea typeface="Old Standard TT"/>
                  <a:cs typeface="Old Standard TT"/>
                  <a:sym typeface="Old Standard TT"/>
                </a:rPr>
                <a:t>Units are uniform and reproducible </a:t>
              </a:r>
              <a:endParaRPr>
                <a:latin typeface="Old Standard TT"/>
                <a:ea typeface="Old Standard TT"/>
                <a:cs typeface="Old Standard TT"/>
                <a:sym typeface="Old Standard TT"/>
              </a:endParaRPr>
            </a:p>
          </p:txBody>
        </p:sp>
      </p:grpSp>
      <p:grpSp>
        <p:nvGrpSpPr>
          <p:cNvPr id="171" name="Google Shape;171;p26"/>
          <p:cNvGrpSpPr/>
          <p:nvPr/>
        </p:nvGrpSpPr>
        <p:grpSpPr>
          <a:xfrm>
            <a:off x="6486552" y="1181819"/>
            <a:ext cx="2441935" cy="3180721"/>
            <a:chOff x="6396739" y="1189775"/>
            <a:chExt cx="2541300" cy="3483050"/>
          </a:xfrm>
        </p:grpSpPr>
        <p:sp>
          <p:nvSpPr>
            <p:cNvPr id="172" name="Google Shape;172;p26"/>
            <p:cNvSpPr/>
            <p:nvPr/>
          </p:nvSpPr>
          <p:spPr>
            <a:xfrm>
              <a:off x="6396739" y="1189775"/>
              <a:ext cx="2541300" cy="669000"/>
            </a:xfrm>
            <a:prstGeom prst="chevron">
              <a:avLst>
                <a:gd fmla="val 50000" name="adj"/>
              </a:avLst>
            </a:prstGeom>
            <a:solidFill>
              <a:srgbClr val="25D5BF"/>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200"/>
                </a:spcAft>
                <a:buNone/>
              </a:pPr>
              <a:r>
                <a:rPr lang="en" sz="2000">
                  <a:solidFill>
                    <a:schemeClr val="lt1"/>
                  </a:solidFill>
                  <a:latin typeface="Old Standard TT"/>
                  <a:ea typeface="Old Standard TT"/>
                  <a:cs typeface="Old Standard TT"/>
                  <a:sym typeface="Old Standard TT"/>
                </a:rPr>
                <a:t>Commercial</a:t>
              </a:r>
              <a:endParaRPr sz="1600">
                <a:solidFill>
                  <a:schemeClr val="lt1"/>
                </a:solidFill>
                <a:latin typeface="Old Standard TT"/>
                <a:ea typeface="Old Standard TT"/>
                <a:cs typeface="Old Standard TT"/>
                <a:sym typeface="Old Standard TT"/>
              </a:endParaRPr>
            </a:p>
          </p:txBody>
        </p:sp>
        <p:sp>
          <p:nvSpPr>
            <p:cNvPr id="173" name="Google Shape;173;p26"/>
            <p:cNvSpPr txBox="1"/>
            <p:nvPr/>
          </p:nvSpPr>
          <p:spPr>
            <a:xfrm>
              <a:off x="6396750" y="2057125"/>
              <a:ext cx="2223000" cy="26157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Old Standard TT"/>
                <a:buChar char="-"/>
              </a:pPr>
              <a:r>
                <a:rPr lang="en">
                  <a:latin typeface="Old Standard TT"/>
                  <a:ea typeface="Old Standard TT"/>
                  <a:cs typeface="Old Standard TT"/>
                  <a:sym typeface="Old Standard TT"/>
                </a:rPr>
                <a:t>Sell online </a:t>
              </a:r>
              <a:endParaRPr>
                <a:latin typeface="Old Standard TT"/>
                <a:ea typeface="Old Standard TT"/>
                <a:cs typeface="Old Standard TT"/>
                <a:sym typeface="Old Standard TT"/>
              </a:endParaRPr>
            </a:p>
            <a:p>
              <a:pPr indent="-317500" lvl="0" marL="457200" rtl="0" algn="l">
                <a:lnSpc>
                  <a:spcPct val="115000"/>
                </a:lnSpc>
                <a:spcBef>
                  <a:spcPts val="0"/>
                </a:spcBef>
                <a:spcAft>
                  <a:spcPts val="0"/>
                </a:spcAft>
                <a:buSzPts val="1400"/>
                <a:buFont typeface="Old Standard TT"/>
                <a:buChar char="-"/>
              </a:pPr>
              <a:r>
                <a:rPr lang="en">
                  <a:latin typeface="Old Standard TT"/>
                  <a:ea typeface="Old Standard TT"/>
                  <a:cs typeface="Old Standard TT"/>
                  <a:sym typeface="Old Standard TT"/>
                </a:rPr>
                <a:t>Available at Doctor’s Offices </a:t>
              </a:r>
              <a:endParaRPr>
                <a:latin typeface="Old Standard TT"/>
                <a:ea typeface="Old Standard TT"/>
                <a:cs typeface="Old Standard TT"/>
                <a:sym typeface="Old Standard TT"/>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ECF1"/>
        </a:solidFill>
      </p:bgPr>
    </p:bg>
    <p:spTree>
      <p:nvGrpSpPr>
        <p:cNvPr id="177" name="Shape 177"/>
        <p:cNvGrpSpPr/>
        <p:nvPr/>
      </p:nvGrpSpPr>
      <p:grpSpPr>
        <a:xfrm>
          <a:off x="0" y="0"/>
          <a:ext cx="0" cy="0"/>
          <a:chOff x="0" y="0"/>
          <a:chExt cx="0" cy="0"/>
        </a:xfrm>
      </p:grpSpPr>
      <p:sp>
        <p:nvSpPr>
          <p:cNvPr id="178" name="Google Shape;178;p27"/>
          <p:cNvSpPr txBox="1"/>
          <p:nvPr>
            <p:ph type="title"/>
          </p:nvPr>
        </p:nvSpPr>
        <p:spPr>
          <a:xfrm>
            <a:off x="2353200" y="1781000"/>
            <a:ext cx="4437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5900"/>
              <a:t>Thank You!!</a:t>
            </a:r>
            <a:endParaRPr sz="59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ECF1"/>
        </a:solidFill>
      </p:bgPr>
    </p:bg>
    <p:spTree>
      <p:nvGrpSpPr>
        <p:cNvPr id="68" name="Shape 68"/>
        <p:cNvGrpSpPr/>
        <p:nvPr/>
      </p:nvGrpSpPr>
      <p:grpSpPr>
        <a:xfrm>
          <a:off x="0" y="0"/>
          <a:ext cx="0" cy="0"/>
          <a:chOff x="0" y="0"/>
          <a:chExt cx="0" cy="0"/>
        </a:xfrm>
      </p:grpSpPr>
      <p:sp>
        <p:nvSpPr>
          <p:cNvPr id="69" name="Google Shape;69;p15"/>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Skit </a:t>
            </a:r>
            <a:endParaRPr/>
          </a:p>
        </p:txBody>
      </p:sp>
      <p:sp>
        <p:nvSpPr>
          <p:cNvPr id="70" name="Google Shape;70;p15"/>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Imagine …</a:t>
            </a:r>
            <a:endParaRPr/>
          </a:p>
        </p:txBody>
      </p:sp>
      <p:pic>
        <p:nvPicPr>
          <p:cNvPr id="71" name="Google Shape;71;p15" title="SCIMA sense: The ultimate gluten guardian">
            <a:hlinkClick r:id="rId3"/>
          </p:cNvPr>
          <p:cNvPicPr preferRelativeResize="0"/>
          <p:nvPr/>
        </p:nvPicPr>
        <p:blipFill>
          <a:blip r:embed="rId4">
            <a:alphaModFix/>
          </a:blip>
          <a:stretch>
            <a:fillRect/>
          </a:stretch>
        </p:blipFill>
        <p:spPr>
          <a:xfrm>
            <a:off x="1827925" y="848652"/>
            <a:ext cx="6487350" cy="3649125"/>
          </a:xfrm>
          <a:prstGeom prst="rect">
            <a:avLst/>
          </a:prstGeom>
          <a:noFill/>
          <a:ln>
            <a:noFill/>
          </a:ln>
          <a:effectLst>
            <a:outerShdw blurRad="242888" rotWithShape="0" algn="bl" dir="7680000" dist="390525">
              <a:srgbClr val="000000">
                <a:alpha val="46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000"/>
                                        <p:tgtEl>
                                          <p:spTgt spid="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ECF1"/>
        </a:solidFill>
      </p:bgPr>
    </p:bg>
    <p:spTree>
      <p:nvGrpSpPr>
        <p:cNvPr id="75" name="Shape 75"/>
        <p:cNvGrpSpPr/>
        <p:nvPr/>
      </p:nvGrpSpPr>
      <p:grpSpPr>
        <a:xfrm>
          <a:off x="0" y="0"/>
          <a:ext cx="0" cy="0"/>
          <a:chOff x="0" y="0"/>
          <a:chExt cx="0" cy="0"/>
        </a:xfrm>
      </p:grpSpPr>
      <p:sp>
        <p:nvSpPr>
          <p:cNvPr id="76" name="Google Shape;76;p16"/>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Celiac Disease </a:t>
            </a:r>
            <a:endParaRPr/>
          </a:p>
        </p:txBody>
      </p:sp>
      <p:sp>
        <p:nvSpPr>
          <p:cNvPr id="77" name="Google Shape;77;p16"/>
          <p:cNvSpPr/>
          <p:nvPr/>
        </p:nvSpPr>
        <p:spPr>
          <a:xfrm>
            <a:off x="311700" y="1862738"/>
            <a:ext cx="3643800" cy="3044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8" name="Google Shape;78;p16"/>
          <p:cNvPicPr preferRelativeResize="0"/>
          <p:nvPr/>
        </p:nvPicPr>
        <p:blipFill>
          <a:blip r:embed="rId3">
            <a:alphaModFix/>
          </a:blip>
          <a:stretch>
            <a:fillRect/>
          </a:stretch>
        </p:blipFill>
        <p:spPr>
          <a:xfrm>
            <a:off x="567863" y="2530237"/>
            <a:ext cx="3131474" cy="1709425"/>
          </a:xfrm>
          <a:prstGeom prst="rect">
            <a:avLst/>
          </a:prstGeom>
          <a:noFill/>
          <a:ln>
            <a:noFill/>
          </a:ln>
        </p:spPr>
      </p:pic>
      <p:sp>
        <p:nvSpPr>
          <p:cNvPr id="79" name="Google Shape;79;p16"/>
          <p:cNvSpPr/>
          <p:nvPr/>
        </p:nvSpPr>
        <p:spPr>
          <a:xfrm>
            <a:off x="5188488" y="1862750"/>
            <a:ext cx="3643800" cy="3044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0" name="Google Shape;80;p16"/>
          <p:cNvPicPr preferRelativeResize="0"/>
          <p:nvPr/>
        </p:nvPicPr>
        <p:blipFill>
          <a:blip r:embed="rId4">
            <a:alphaModFix/>
          </a:blip>
          <a:stretch>
            <a:fillRect/>
          </a:stretch>
        </p:blipFill>
        <p:spPr>
          <a:xfrm>
            <a:off x="5600376" y="2166350"/>
            <a:ext cx="2820024" cy="2437200"/>
          </a:xfrm>
          <a:prstGeom prst="rect">
            <a:avLst/>
          </a:prstGeom>
          <a:noFill/>
          <a:ln>
            <a:noFill/>
          </a:ln>
        </p:spPr>
      </p:pic>
      <p:sp>
        <p:nvSpPr>
          <p:cNvPr id="81" name="Google Shape;81;p16"/>
          <p:cNvSpPr txBox="1"/>
          <p:nvPr/>
        </p:nvSpPr>
        <p:spPr>
          <a:xfrm>
            <a:off x="1657800" y="1058225"/>
            <a:ext cx="58284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latin typeface="Old Standard TT"/>
                <a:ea typeface="Old Standard TT"/>
                <a:cs typeface="Old Standard TT"/>
                <a:sym typeface="Old Standard TT"/>
              </a:rPr>
              <a:t>Genetically-linked autoimmune disease characterized adverse </a:t>
            </a:r>
            <a:endParaRPr b="1" sz="1500">
              <a:latin typeface="Old Standard TT"/>
              <a:ea typeface="Old Standard TT"/>
              <a:cs typeface="Old Standard TT"/>
              <a:sym typeface="Old Standard TT"/>
            </a:endParaRPr>
          </a:p>
          <a:p>
            <a:pPr indent="0" lvl="0" marL="0" rtl="0" algn="l">
              <a:spcBef>
                <a:spcPts val="0"/>
              </a:spcBef>
              <a:spcAft>
                <a:spcPts val="0"/>
              </a:spcAft>
              <a:buNone/>
            </a:pPr>
            <a:r>
              <a:rPr b="1" lang="en" sz="1500">
                <a:latin typeface="Old Standard TT"/>
                <a:ea typeface="Old Standard TT"/>
                <a:cs typeface="Old Standard TT"/>
                <a:sym typeface="Old Standard TT"/>
              </a:rPr>
              <a:t>response to the consuption of gluten (wheat, barley, rye) products. </a:t>
            </a:r>
            <a:endParaRPr b="1" sz="1500">
              <a:latin typeface="Old Standard TT"/>
              <a:ea typeface="Old Standard TT"/>
              <a:cs typeface="Old Standard TT"/>
              <a:sym typeface="Old Standard T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ECF1"/>
        </a:solidFill>
      </p:bgPr>
    </p:bg>
    <p:spTree>
      <p:nvGrpSpPr>
        <p:cNvPr id="85" name="Shape 85"/>
        <p:cNvGrpSpPr/>
        <p:nvPr/>
      </p:nvGrpSpPr>
      <p:grpSpPr>
        <a:xfrm>
          <a:off x="0" y="0"/>
          <a:ext cx="0" cy="0"/>
          <a:chOff x="0" y="0"/>
          <a:chExt cx="0" cy="0"/>
        </a:xfrm>
      </p:grpSpPr>
      <p:sp>
        <p:nvSpPr>
          <p:cNvPr id="86" name="Google Shape;86;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Our Team </a:t>
            </a:r>
            <a:endParaRPr/>
          </a:p>
        </p:txBody>
      </p:sp>
      <p:sp>
        <p:nvSpPr>
          <p:cNvPr id="87" name="Google Shape;87;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88" name="Google Shape;88;p17"/>
          <p:cNvSpPr/>
          <p:nvPr/>
        </p:nvSpPr>
        <p:spPr>
          <a:xfrm>
            <a:off x="3518100" y="2040775"/>
            <a:ext cx="2107800" cy="19815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7"/>
          <p:cNvSpPr/>
          <p:nvPr/>
        </p:nvSpPr>
        <p:spPr>
          <a:xfrm>
            <a:off x="311700" y="1130700"/>
            <a:ext cx="2428200" cy="1662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7"/>
          <p:cNvSpPr/>
          <p:nvPr/>
        </p:nvSpPr>
        <p:spPr>
          <a:xfrm>
            <a:off x="311700" y="2906275"/>
            <a:ext cx="2428200" cy="1662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7"/>
          <p:cNvSpPr/>
          <p:nvPr/>
        </p:nvSpPr>
        <p:spPr>
          <a:xfrm>
            <a:off x="6404100" y="2906275"/>
            <a:ext cx="2428200" cy="1662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7"/>
          <p:cNvSpPr/>
          <p:nvPr/>
        </p:nvSpPr>
        <p:spPr>
          <a:xfrm>
            <a:off x="6404100" y="1152475"/>
            <a:ext cx="2428200" cy="1662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3" name="Google Shape;93;p17"/>
          <p:cNvPicPr preferRelativeResize="0"/>
          <p:nvPr/>
        </p:nvPicPr>
        <p:blipFill>
          <a:blip r:embed="rId3">
            <a:alphaModFix/>
          </a:blip>
          <a:stretch>
            <a:fillRect/>
          </a:stretch>
        </p:blipFill>
        <p:spPr>
          <a:xfrm>
            <a:off x="573548" y="3022300"/>
            <a:ext cx="1904524" cy="1430550"/>
          </a:xfrm>
          <a:prstGeom prst="rect">
            <a:avLst/>
          </a:prstGeom>
          <a:noFill/>
          <a:ln>
            <a:noFill/>
          </a:ln>
        </p:spPr>
      </p:pic>
      <p:pic>
        <p:nvPicPr>
          <p:cNvPr id="94" name="Google Shape;94;p17"/>
          <p:cNvPicPr preferRelativeResize="0"/>
          <p:nvPr/>
        </p:nvPicPr>
        <p:blipFill>
          <a:blip r:embed="rId4">
            <a:alphaModFix/>
          </a:blip>
          <a:stretch>
            <a:fillRect/>
          </a:stretch>
        </p:blipFill>
        <p:spPr>
          <a:xfrm>
            <a:off x="6544325" y="1268499"/>
            <a:ext cx="2147743" cy="1430550"/>
          </a:xfrm>
          <a:prstGeom prst="rect">
            <a:avLst/>
          </a:prstGeom>
          <a:noFill/>
          <a:ln>
            <a:noFill/>
          </a:ln>
        </p:spPr>
      </p:pic>
      <p:pic>
        <p:nvPicPr>
          <p:cNvPr id="95" name="Google Shape;95;p17"/>
          <p:cNvPicPr preferRelativeResize="0"/>
          <p:nvPr/>
        </p:nvPicPr>
        <p:blipFill>
          <a:blip r:embed="rId5">
            <a:alphaModFix/>
          </a:blip>
          <a:stretch>
            <a:fillRect/>
          </a:stretch>
        </p:blipFill>
        <p:spPr>
          <a:xfrm>
            <a:off x="6665922" y="3036855"/>
            <a:ext cx="1904526" cy="1401445"/>
          </a:xfrm>
          <a:prstGeom prst="rect">
            <a:avLst/>
          </a:prstGeom>
          <a:noFill/>
          <a:ln>
            <a:noFill/>
          </a:ln>
        </p:spPr>
      </p:pic>
      <p:sp>
        <p:nvSpPr>
          <p:cNvPr id="96" name="Google Shape;96;p17"/>
          <p:cNvSpPr txBox="1"/>
          <p:nvPr/>
        </p:nvSpPr>
        <p:spPr>
          <a:xfrm>
            <a:off x="2478075" y="3452875"/>
            <a:ext cx="14319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chemeClr val="dk1"/>
                </a:solidFill>
                <a:highlight>
                  <a:srgbClr val="25D5BF"/>
                </a:highlight>
                <a:latin typeface="Old Standard TT"/>
                <a:ea typeface="Old Standard TT"/>
                <a:cs typeface="Old Standard TT"/>
                <a:sym typeface="Old Standard TT"/>
              </a:rPr>
              <a:t>Meira</a:t>
            </a:r>
            <a:endParaRPr b="1" sz="2500">
              <a:solidFill>
                <a:schemeClr val="dk1"/>
              </a:solidFill>
              <a:highlight>
                <a:srgbClr val="25D5BF"/>
              </a:highlight>
              <a:latin typeface="Old Standard TT"/>
              <a:ea typeface="Old Standard TT"/>
              <a:cs typeface="Old Standard TT"/>
              <a:sym typeface="Old Standard TT"/>
            </a:endParaRPr>
          </a:p>
        </p:txBody>
      </p:sp>
      <p:sp>
        <p:nvSpPr>
          <p:cNvPr id="97" name="Google Shape;97;p17"/>
          <p:cNvSpPr txBox="1"/>
          <p:nvPr/>
        </p:nvSpPr>
        <p:spPr>
          <a:xfrm>
            <a:off x="2376975" y="1677300"/>
            <a:ext cx="14319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chemeClr val="dk1"/>
                </a:solidFill>
                <a:highlight>
                  <a:srgbClr val="25D5BF"/>
                </a:highlight>
                <a:latin typeface="Old Standard TT"/>
                <a:ea typeface="Old Standard TT"/>
                <a:cs typeface="Old Standard TT"/>
                <a:sym typeface="Old Standard TT"/>
              </a:rPr>
              <a:t>Caroline</a:t>
            </a:r>
            <a:endParaRPr b="1" sz="2500">
              <a:solidFill>
                <a:schemeClr val="dk1"/>
              </a:solidFill>
              <a:highlight>
                <a:srgbClr val="25D5BF"/>
              </a:highlight>
              <a:latin typeface="Old Standard TT"/>
              <a:ea typeface="Old Standard TT"/>
              <a:cs typeface="Old Standard TT"/>
              <a:sym typeface="Old Standard TT"/>
            </a:endParaRPr>
          </a:p>
        </p:txBody>
      </p:sp>
      <p:sp>
        <p:nvSpPr>
          <p:cNvPr id="98" name="Google Shape;98;p17"/>
          <p:cNvSpPr txBox="1"/>
          <p:nvPr/>
        </p:nvSpPr>
        <p:spPr>
          <a:xfrm>
            <a:off x="5340525" y="1677288"/>
            <a:ext cx="14319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chemeClr val="dk1"/>
                </a:solidFill>
                <a:highlight>
                  <a:srgbClr val="25D5BF"/>
                </a:highlight>
                <a:latin typeface="Old Standard TT"/>
                <a:ea typeface="Old Standard TT"/>
                <a:cs typeface="Old Standard TT"/>
                <a:sym typeface="Old Standard TT"/>
              </a:rPr>
              <a:t>Sanjana</a:t>
            </a:r>
            <a:endParaRPr b="1" sz="2500">
              <a:solidFill>
                <a:schemeClr val="dk1"/>
              </a:solidFill>
              <a:highlight>
                <a:srgbClr val="25D5BF"/>
              </a:highlight>
              <a:latin typeface="Old Standard TT"/>
              <a:ea typeface="Old Standard TT"/>
              <a:cs typeface="Old Standard TT"/>
              <a:sym typeface="Old Standard TT"/>
            </a:endParaRPr>
          </a:p>
        </p:txBody>
      </p:sp>
      <p:sp>
        <p:nvSpPr>
          <p:cNvPr id="99" name="Google Shape;99;p17"/>
          <p:cNvSpPr txBox="1"/>
          <p:nvPr/>
        </p:nvSpPr>
        <p:spPr>
          <a:xfrm>
            <a:off x="5743075" y="3452875"/>
            <a:ext cx="14319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chemeClr val="dk1"/>
                </a:solidFill>
                <a:highlight>
                  <a:srgbClr val="25D5BF"/>
                </a:highlight>
                <a:latin typeface="Old Standard TT"/>
                <a:ea typeface="Old Standard TT"/>
                <a:cs typeface="Old Standard TT"/>
                <a:sym typeface="Old Standard TT"/>
              </a:rPr>
              <a:t>Anna</a:t>
            </a:r>
            <a:endParaRPr b="1" sz="2500">
              <a:solidFill>
                <a:schemeClr val="dk1"/>
              </a:solidFill>
              <a:highlight>
                <a:srgbClr val="25D5BF"/>
              </a:highlight>
              <a:latin typeface="Old Standard TT"/>
              <a:ea typeface="Old Standard TT"/>
              <a:cs typeface="Old Standard TT"/>
              <a:sym typeface="Old Standard TT"/>
            </a:endParaRPr>
          </a:p>
        </p:txBody>
      </p:sp>
      <p:sp>
        <p:nvSpPr>
          <p:cNvPr id="100" name="Google Shape;100;p17"/>
          <p:cNvSpPr txBox="1"/>
          <p:nvPr/>
        </p:nvSpPr>
        <p:spPr>
          <a:xfrm>
            <a:off x="3858750" y="2169625"/>
            <a:ext cx="1431900" cy="1723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500">
                <a:solidFill>
                  <a:schemeClr val="dk1"/>
                </a:solidFill>
                <a:latin typeface="Old Standard TT"/>
                <a:ea typeface="Old Standard TT"/>
                <a:cs typeface="Old Standard TT"/>
                <a:sym typeface="Old Standard TT"/>
              </a:rPr>
              <a:t>Why we chose </a:t>
            </a:r>
            <a:endParaRPr b="1" sz="2500">
              <a:solidFill>
                <a:schemeClr val="dk1"/>
              </a:solidFill>
              <a:latin typeface="Old Standard TT"/>
              <a:ea typeface="Old Standard TT"/>
              <a:cs typeface="Old Standard TT"/>
              <a:sym typeface="Old Standard TT"/>
            </a:endParaRPr>
          </a:p>
          <a:p>
            <a:pPr indent="0" lvl="0" marL="0" rtl="0" algn="ctr">
              <a:spcBef>
                <a:spcPts val="0"/>
              </a:spcBef>
              <a:spcAft>
                <a:spcPts val="0"/>
              </a:spcAft>
              <a:buNone/>
            </a:pPr>
            <a:r>
              <a:rPr b="1" lang="en" sz="2500">
                <a:solidFill>
                  <a:schemeClr val="dk1"/>
                </a:solidFill>
                <a:latin typeface="Old Standard TT"/>
                <a:ea typeface="Old Standard TT"/>
                <a:cs typeface="Old Standard TT"/>
                <a:sym typeface="Old Standard TT"/>
              </a:rPr>
              <a:t>Celiac Disease</a:t>
            </a:r>
            <a:endParaRPr b="1" sz="2500">
              <a:solidFill>
                <a:schemeClr val="dk1"/>
              </a:solidFill>
              <a:latin typeface="Old Standard TT"/>
              <a:ea typeface="Old Standard TT"/>
              <a:cs typeface="Old Standard TT"/>
              <a:sym typeface="Old Standard TT"/>
            </a:endParaRPr>
          </a:p>
        </p:txBody>
      </p:sp>
      <p:pic>
        <p:nvPicPr>
          <p:cNvPr id="101" name="Google Shape;101;p17"/>
          <p:cNvPicPr preferRelativeResize="0"/>
          <p:nvPr/>
        </p:nvPicPr>
        <p:blipFill rotWithShape="1">
          <a:blip r:embed="rId6">
            <a:alphaModFix/>
          </a:blip>
          <a:srcRect b="49314" l="23503" r="19157" t="17172"/>
          <a:stretch/>
        </p:blipFill>
        <p:spPr>
          <a:xfrm>
            <a:off x="573537" y="1219937"/>
            <a:ext cx="1904525" cy="14841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ECF1"/>
        </a:solidFill>
      </p:bgPr>
    </p:bg>
    <p:spTree>
      <p:nvGrpSpPr>
        <p:cNvPr id="105" name="Shape 105"/>
        <p:cNvGrpSpPr/>
        <p:nvPr/>
      </p:nvGrpSpPr>
      <p:grpSpPr>
        <a:xfrm>
          <a:off x="0" y="0"/>
          <a:ext cx="0" cy="0"/>
          <a:chOff x="0" y="0"/>
          <a:chExt cx="0" cy="0"/>
        </a:xfrm>
      </p:grpSpPr>
      <p:sp>
        <p:nvSpPr>
          <p:cNvPr id="106" name="Google Shape;10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3200"/>
              <a:t>Problem Statement </a:t>
            </a:r>
            <a:endParaRPr b="1" sz="3200"/>
          </a:p>
        </p:txBody>
      </p:sp>
      <p:sp>
        <p:nvSpPr>
          <p:cNvPr id="107" name="Google Shape;107;p18"/>
          <p:cNvSpPr txBox="1"/>
          <p:nvPr>
            <p:ph idx="1" type="body"/>
          </p:nvPr>
        </p:nvSpPr>
        <p:spPr>
          <a:xfrm>
            <a:off x="311700" y="14480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2700"/>
              <a:t>A way to address gluten cross-contamination for individuals with Celiac disease to reduce allergic reactions</a:t>
            </a:r>
            <a:endParaRPr sz="27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ECF1"/>
        </a:solidFill>
      </p:bgPr>
    </p:bg>
    <p:spTree>
      <p:nvGrpSpPr>
        <p:cNvPr id="111" name="Shape 111"/>
        <p:cNvGrpSpPr/>
        <p:nvPr/>
      </p:nvGrpSpPr>
      <p:grpSpPr>
        <a:xfrm>
          <a:off x="0" y="0"/>
          <a:ext cx="0" cy="0"/>
          <a:chOff x="0" y="0"/>
          <a:chExt cx="0" cy="0"/>
        </a:xfrm>
      </p:grpSpPr>
      <p:sp>
        <p:nvSpPr>
          <p:cNvPr id="112" name="Google Shape;112;p19"/>
          <p:cNvSpPr txBox="1"/>
          <p:nvPr>
            <p:ph type="title"/>
          </p:nvPr>
        </p:nvSpPr>
        <p:spPr>
          <a:xfrm>
            <a:off x="311700" y="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AntiBody Test </a:t>
            </a:r>
            <a:endParaRPr/>
          </a:p>
        </p:txBody>
      </p:sp>
      <p:pic>
        <p:nvPicPr>
          <p:cNvPr id="113" name="Google Shape;113;p19"/>
          <p:cNvPicPr preferRelativeResize="0"/>
          <p:nvPr/>
        </p:nvPicPr>
        <p:blipFill>
          <a:blip r:embed="rId3">
            <a:alphaModFix/>
          </a:blip>
          <a:stretch>
            <a:fillRect/>
          </a:stretch>
        </p:blipFill>
        <p:spPr>
          <a:xfrm>
            <a:off x="1211200" y="502400"/>
            <a:ext cx="6721599" cy="4641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ECF1"/>
        </a:solidFill>
      </p:bgPr>
    </p:bg>
    <p:spTree>
      <p:nvGrpSpPr>
        <p:cNvPr id="117" name="Shape 117"/>
        <p:cNvGrpSpPr/>
        <p:nvPr/>
      </p:nvGrpSpPr>
      <p:grpSpPr>
        <a:xfrm>
          <a:off x="0" y="0"/>
          <a:ext cx="0" cy="0"/>
          <a:chOff x="0" y="0"/>
          <a:chExt cx="0" cy="0"/>
        </a:xfrm>
      </p:grpSpPr>
      <p:sp>
        <p:nvSpPr>
          <p:cNvPr id="118" name="Google Shape;118;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Device Design and Features</a:t>
            </a:r>
            <a:endParaRPr/>
          </a:p>
        </p:txBody>
      </p:sp>
      <p:pic>
        <p:nvPicPr>
          <p:cNvPr id="119" name="Google Shape;119;p20"/>
          <p:cNvPicPr preferRelativeResize="0"/>
          <p:nvPr/>
        </p:nvPicPr>
        <p:blipFill rotWithShape="1">
          <a:blip r:embed="rId3">
            <a:alphaModFix/>
          </a:blip>
          <a:srcRect b="11034" l="12119" r="38752" t="11041"/>
          <a:stretch/>
        </p:blipFill>
        <p:spPr>
          <a:xfrm>
            <a:off x="4486200" y="1017725"/>
            <a:ext cx="4228826" cy="4008176"/>
          </a:xfrm>
          <a:prstGeom prst="rect">
            <a:avLst/>
          </a:prstGeom>
          <a:noFill/>
          <a:ln>
            <a:noFill/>
          </a:ln>
        </p:spPr>
      </p:pic>
      <p:pic>
        <p:nvPicPr>
          <p:cNvPr id="120" name="Google Shape;120;p20"/>
          <p:cNvPicPr preferRelativeResize="0"/>
          <p:nvPr/>
        </p:nvPicPr>
        <p:blipFill>
          <a:blip r:embed="rId4">
            <a:alphaModFix/>
          </a:blip>
          <a:stretch>
            <a:fillRect/>
          </a:stretch>
        </p:blipFill>
        <p:spPr>
          <a:xfrm>
            <a:off x="4889200" y="187625"/>
            <a:ext cx="2293601" cy="1370549"/>
          </a:xfrm>
          <a:prstGeom prst="rect">
            <a:avLst/>
          </a:prstGeom>
          <a:noFill/>
          <a:ln>
            <a:noFill/>
          </a:ln>
        </p:spPr>
      </p:pic>
      <p:sp>
        <p:nvSpPr>
          <p:cNvPr id="121" name="Google Shape;121;p20"/>
          <p:cNvSpPr/>
          <p:nvPr/>
        </p:nvSpPr>
        <p:spPr>
          <a:xfrm flipH="1" rot="-9652534">
            <a:off x="5212092" y="1762196"/>
            <a:ext cx="1474266" cy="857575"/>
          </a:xfrm>
          <a:prstGeom prst="bentArrow">
            <a:avLst>
              <a:gd fmla="val 48604" name="adj1"/>
              <a:gd fmla="val 40738" name="adj2"/>
              <a:gd fmla="val 32773" name="adj3"/>
              <a:gd fmla="val 61641" name="adj4"/>
            </a:avLst>
          </a:prstGeom>
          <a:solidFill>
            <a:srgbClr val="FF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0"/>
          <p:cNvSpPr txBox="1"/>
          <p:nvPr/>
        </p:nvSpPr>
        <p:spPr>
          <a:xfrm>
            <a:off x="429000" y="1250250"/>
            <a:ext cx="3150300" cy="340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latin typeface="Old Standard TT"/>
                <a:ea typeface="Old Standard TT"/>
                <a:cs typeface="Old Standard TT"/>
                <a:sym typeface="Old Standard TT"/>
              </a:rPr>
              <a:t>Features: </a:t>
            </a:r>
            <a:endParaRPr sz="1900">
              <a:latin typeface="Old Standard TT"/>
              <a:ea typeface="Old Standard TT"/>
              <a:cs typeface="Old Standard TT"/>
              <a:sym typeface="Old Standard TT"/>
            </a:endParaRPr>
          </a:p>
          <a:p>
            <a:pPr indent="-349250" lvl="0" marL="457200" rtl="0" algn="l">
              <a:spcBef>
                <a:spcPts val="0"/>
              </a:spcBef>
              <a:spcAft>
                <a:spcPts val="0"/>
              </a:spcAft>
              <a:buSzPts val="1900"/>
              <a:buFont typeface="Old Standard TT"/>
              <a:buAutoNum type="arabicPeriod"/>
            </a:pPr>
            <a:r>
              <a:rPr lang="en" sz="1900">
                <a:latin typeface="Old Standard TT"/>
                <a:ea typeface="Old Standard TT"/>
                <a:cs typeface="Old Standard TT"/>
                <a:sym typeface="Old Standard TT"/>
              </a:rPr>
              <a:t>Disposable capsule</a:t>
            </a:r>
            <a:endParaRPr sz="1900">
              <a:latin typeface="Old Standard TT"/>
              <a:ea typeface="Old Standard TT"/>
              <a:cs typeface="Old Standard TT"/>
              <a:sym typeface="Old Standard TT"/>
            </a:endParaRPr>
          </a:p>
          <a:p>
            <a:pPr indent="-349250" lvl="0" marL="457200" rtl="0" algn="l">
              <a:spcBef>
                <a:spcPts val="0"/>
              </a:spcBef>
              <a:spcAft>
                <a:spcPts val="0"/>
              </a:spcAft>
              <a:buSzPts val="1900"/>
              <a:buFont typeface="Old Standard TT"/>
              <a:buAutoNum type="arabicPeriod"/>
            </a:pPr>
            <a:r>
              <a:rPr lang="en" sz="1900">
                <a:latin typeface="Old Standard TT"/>
                <a:ea typeface="Old Standard TT"/>
                <a:cs typeface="Old Standard TT"/>
                <a:sym typeface="Old Standard TT"/>
              </a:rPr>
              <a:t>Insertable capsule into cap</a:t>
            </a:r>
            <a:endParaRPr sz="1900">
              <a:latin typeface="Old Standard TT"/>
              <a:ea typeface="Old Standard TT"/>
              <a:cs typeface="Old Standard TT"/>
              <a:sym typeface="Old Standard TT"/>
            </a:endParaRPr>
          </a:p>
          <a:p>
            <a:pPr indent="-349250" lvl="0" marL="457200" rtl="0" algn="l">
              <a:spcBef>
                <a:spcPts val="0"/>
              </a:spcBef>
              <a:spcAft>
                <a:spcPts val="0"/>
              </a:spcAft>
              <a:buSzPts val="1900"/>
              <a:buFont typeface="Old Standard TT"/>
              <a:buAutoNum type="arabicPeriod"/>
            </a:pPr>
            <a:r>
              <a:rPr lang="en" sz="1900">
                <a:latin typeface="Old Standard TT"/>
                <a:ea typeface="Old Standard TT"/>
                <a:cs typeface="Old Standard TT"/>
                <a:sym typeface="Old Standard TT"/>
              </a:rPr>
              <a:t>Removable inner </a:t>
            </a:r>
            <a:r>
              <a:rPr lang="en" sz="1900">
                <a:latin typeface="Old Standard TT"/>
                <a:ea typeface="Old Standard TT"/>
                <a:cs typeface="Old Standard TT"/>
                <a:sym typeface="Old Standard TT"/>
              </a:rPr>
              <a:t>tube</a:t>
            </a:r>
            <a:r>
              <a:rPr lang="en" sz="1900">
                <a:latin typeface="Old Standard TT"/>
                <a:ea typeface="Old Standard TT"/>
                <a:cs typeface="Old Standard TT"/>
                <a:sym typeface="Old Standard TT"/>
              </a:rPr>
              <a:t> for easy cleaning</a:t>
            </a:r>
            <a:endParaRPr sz="1900">
              <a:latin typeface="Old Standard TT"/>
              <a:ea typeface="Old Standard TT"/>
              <a:cs typeface="Old Standard TT"/>
              <a:sym typeface="Old Standard TT"/>
            </a:endParaRPr>
          </a:p>
          <a:p>
            <a:pPr indent="-349250" lvl="0" marL="457200" rtl="0" algn="l">
              <a:spcBef>
                <a:spcPts val="0"/>
              </a:spcBef>
              <a:spcAft>
                <a:spcPts val="0"/>
              </a:spcAft>
              <a:buSzPts val="1900"/>
              <a:buFont typeface="Old Standard TT"/>
              <a:buAutoNum type="arabicPeriod"/>
            </a:pPr>
            <a:r>
              <a:rPr lang="en" sz="1900">
                <a:latin typeface="Old Standard TT"/>
                <a:ea typeface="Old Standard TT"/>
                <a:cs typeface="Old Standard TT"/>
                <a:sym typeface="Old Standard TT"/>
              </a:rPr>
              <a:t>Screw cap lid</a:t>
            </a:r>
            <a:endParaRPr sz="1900">
              <a:latin typeface="Old Standard TT"/>
              <a:ea typeface="Old Standard TT"/>
              <a:cs typeface="Old Standard TT"/>
              <a:sym typeface="Old Standard TT"/>
            </a:endParaRPr>
          </a:p>
          <a:p>
            <a:pPr indent="-349250" lvl="1" marL="914400" rtl="0" algn="l">
              <a:spcBef>
                <a:spcPts val="0"/>
              </a:spcBef>
              <a:spcAft>
                <a:spcPts val="0"/>
              </a:spcAft>
              <a:buSzPts val="1900"/>
              <a:buFont typeface="Old Standard TT"/>
              <a:buAutoNum type="alphaLcPeriod"/>
            </a:pPr>
            <a:r>
              <a:rPr lang="en" sz="1900">
                <a:latin typeface="Old Standard TT"/>
                <a:ea typeface="Old Standard TT"/>
                <a:cs typeface="Old Standard TT"/>
                <a:sym typeface="Old Standard TT"/>
              </a:rPr>
              <a:t>Mechanism of action for release of antibodies from capsule</a:t>
            </a:r>
            <a:endParaRPr sz="1900">
              <a:latin typeface="Old Standard TT"/>
              <a:ea typeface="Old Standard TT"/>
              <a:cs typeface="Old Standard TT"/>
              <a:sym typeface="Old Standard T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ECF1"/>
        </a:solidFill>
      </p:bgPr>
    </p:bg>
    <p:spTree>
      <p:nvGrpSpPr>
        <p:cNvPr id="126" name="Shape 126"/>
        <p:cNvGrpSpPr/>
        <p:nvPr/>
      </p:nvGrpSpPr>
      <p:grpSpPr>
        <a:xfrm>
          <a:off x="0" y="0"/>
          <a:ext cx="0" cy="0"/>
          <a:chOff x="0" y="0"/>
          <a:chExt cx="0" cy="0"/>
        </a:xfrm>
      </p:grpSpPr>
      <p:sp>
        <p:nvSpPr>
          <p:cNvPr id="127" name="Google Shape;127;p21"/>
          <p:cNvSpPr txBox="1"/>
          <p:nvPr>
            <p:ph type="title"/>
          </p:nvPr>
        </p:nvSpPr>
        <p:spPr>
          <a:xfrm>
            <a:off x="311700" y="18527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5900"/>
              <a:t>Prototype Demonstration </a:t>
            </a:r>
            <a:endParaRPr sz="59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ECF1"/>
        </a:solidFill>
      </p:bgPr>
    </p:bg>
    <p:spTree>
      <p:nvGrpSpPr>
        <p:cNvPr id="131" name="Shape 131"/>
        <p:cNvGrpSpPr/>
        <p:nvPr/>
      </p:nvGrpSpPr>
      <p:grpSpPr>
        <a:xfrm>
          <a:off x="0" y="0"/>
          <a:ext cx="0" cy="0"/>
          <a:chOff x="0" y="0"/>
          <a:chExt cx="0" cy="0"/>
        </a:xfrm>
      </p:grpSpPr>
      <p:sp>
        <p:nvSpPr>
          <p:cNvPr id="132" name="Google Shape;132;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Class II Medical Device </a:t>
            </a:r>
            <a:endParaRPr/>
          </a:p>
        </p:txBody>
      </p:sp>
      <p:sp>
        <p:nvSpPr>
          <p:cNvPr id="133" name="Google Shape;133;p22"/>
          <p:cNvSpPr txBox="1"/>
          <p:nvPr>
            <p:ph idx="1" type="body"/>
          </p:nvPr>
        </p:nvSpPr>
        <p:spPr>
          <a:xfrm>
            <a:off x="5446725" y="1298475"/>
            <a:ext cx="3902100" cy="7905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Moderate-risk Device </a:t>
            </a:r>
            <a:endParaRPr/>
          </a:p>
          <a:p>
            <a:pPr indent="-342900" lvl="0" marL="457200" rtl="0" algn="l">
              <a:spcBef>
                <a:spcPts val="0"/>
              </a:spcBef>
              <a:spcAft>
                <a:spcPts val="0"/>
              </a:spcAft>
              <a:buSzPts val="1800"/>
              <a:buChar char="●"/>
            </a:pPr>
            <a:r>
              <a:rPr lang="en"/>
              <a:t>Will Require Clinical Testing</a:t>
            </a:r>
            <a:endParaRPr/>
          </a:p>
        </p:txBody>
      </p:sp>
      <p:pic>
        <p:nvPicPr>
          <p:cNvPr id="134" name="Google Shape;134;p22"/>
          <p:cNvPicPr preferRelativeResize="0"/>
          <p:nvPr/>
        </p:nvPicPr>
        <p:blipFill>
          <a:blip r:embed="rId3">
            <a:alphaModFix/>
          </a:blip>
          <a:stretch>
            <a:fillRect/>
          </a:stretch>
        </p:blipFill>
        <p:spPr>
          <a:xfrm>
            <a:off x="391250" y="1251002"/>
            <a:ext cx="5010549" cy="36626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