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520" r:id="rId3"/>
    <p:sldId id="546" r:id="rId4"/>
    <p:sldId id="483" r:id="rId5"/>
    <p:sldId id="484" r:id="rId6"/>
    <p:sldId id="486" r:id="rId7"/>
    <p:sldId id="547" r:id="rId8"/>
    <p:sldId id="548" r:id="rId9"/>
    <p:sldId id="475" r:id="rId10"/>
    <p:sldId id="558" r:id="rId11"/>
    <p:sldId id="534" r:id="rId12"/>
    <p:sldId id="538" r:id="rId13"/>
    <p:sldId id="540" r:id="rId14"/>
    <p:sldId id="541" r:id="rId15"/>
    <p:sldId id="543" r:id="rId16"/>
    <p:sldId id="533" r:id="rId17"/>
    <p:sldId id="556" r:id="rId18"/>
    <p:sldId id="557" r:id="rId19"/>
    <p:sldId id="535" r:id="rId20"/>
    <p:sldId id="499" r:id="rId21"/>
    <p:sldId id="504" r:id="rId22"/>
    <p:sldId id="508" r:id="rId23"/>
    <p:sldId id="506" r:id="rId24"/>
    <p:sldId id="509" r:id="rId25"/>
    <p:sldId id="552" r:id="rId26"/>
    <p:sldId id="553" r:id="rId27"/>
    <p:sldId id="554" r:id="rId28"/>
    <p:sldId id="555" r:id="rId29"/>
    <p:sldId id="495" r:id="rId30"/>
    <p:sldId id="561" r:id="rId31"/>
    <p:sldId id="562" r:id="rId32"/>
    <p:sldId id="405" r:id="rId33"/>
    <p:sldId id="549" r:id="rId34"/>
    <p:sldId id="559" r:id="rId35"/>
    <p:sldId id="560" r:id="rId36"/>
    <p:sldId id="550" r:id="rId37"/>
    <p:sldId id="516" r:id="rId38"/>
    <p:sldId id="503" r:id="rId39"/>
    <p:sldId id="505" r:id="rId40"/>
    <p:sldId id="500" r:id="rId41"/>
    <p:sldId id="501" r:id="rId42"/>
    <p:sldId id="502" r:id="rId43"/>
    <p:sldId id="551"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6"/>
    <a:srgbClr val="FF7575"/>
    <a:srgbClr val="800000"/>
    <a:srgbClr val="FFCC29"/>
    <a:srgbClr val="B88C00"/>
    <a:srgbClr val="924900"/>
    <a:srgbClr val="154DFF"/>
    <a:srgbClr val="CC6600"/>
    <a:srgbClr val="FF9900"/>
    <a:srgbClr val="FF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5" autoAdjust="0"/>
    <p:restoredTop sz="74658" autoAdjust="0"/>
  </p:normalViewPr>
  <p:slideViewPr>
    <p:cSldViewPr>
      <p:cViewPr varScale="1">
        <p:scale>
          <a:sx n="82" d="100"/>
          <a:sy n="82" d="100"/>
        </p:scale>
        <p:origin x="1818" y="78"/>
      </p:cViewPr>
      <p:guideLst>
        <p:guide orient="horz" pos="2160"/>
        <p:guide pos="2880"/>
      </p:guideLst>
    </p:cSldViewPr>
  </p:slideViewPr>
  <p:notesTextViewPr>
    <p:cViewPr>
      <p:scale>
        <a:sx n="3" d="2"/>
        <a:sy n="3" d="2"/>
      </p:scale>
      <p:origin x="0" y="0"/>
    </p:cViewPr>
  </p:notesTextViewPr>
  <p:sorterViewPr>
    <p:cViewPr>
      <p:scale>
        <a:sx n="160" d="100"/>
        <a:sy n="160" d="100"/>
      </p:scale>
      <p:origin x="0" y="-10140"/>
    </p:cViewPr>
  </p:sorterViewPr>
  <p:notesViewPr>
    <p:cSldViewPr>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Users\annaherforth\Desktop\modified%20docs\Ghana%20National%20Average%20Monthly%20Food%20%20Prices--Regional--2012-April%20201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sers\annaherforth\Desktop\modified%20docs\Ghana%20National%20Average%20Monthly%20Food%20%20Prices--Regional--2012-April%20201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415260648666597E-2"/>
          <c:y val="6.5170961735237606E-2"/>
          <c:w val="0.90096008070285505"/>
          <c:h val="0.62641582302212195"/>
        </c:manualLayout>
      </c:layout>
      <c:lineChart>
        <c:grouping val="standard"/>
        <c:varyColors val="0"/>
        <c:ser>
          <c:idx val="0"/>
          <c:order val="0"/>
          <c:tx>
            <c:v>NPI</c:v>
          </c:tx>
          <c:spPr>
            <a:ln w="34925" cap="rnd">
              <a:solidFill>
                <a:schemeClr val="accent1"/>
              </a:solidFill>
              <a:round/>
            </a:ln>
            <a:effectLst>
              <a:outerShdw blurRad="40000" dist="23000" dir="5400000" rotWithShape="0">
                <a:srgbClr val="000000">
                  <a:alpha val="35000"/>
                </a:srgbClr>
              </a:outerShdw>
            </a:effectLst>
          </c:spPr>
          <c:marker>
            <c:symbol val="none"/>
          </c:marker>
          <c:cat>
            <c:strRef>
              <c:f>PIgraphs!$E$1:$BP$1</c:f>
              <c:strCache>
                <c:ptCount val="64"/>
                <c:pt idx="0">
                  <c:v>2012</c:v>
                </c:pt>
                <c:pt idx="3">
                  <c:v>Apr</c:v>
                </c:pt>
                <c:pt idx="6">
                  <c:v>Jul</c:v>
                </c:pt>
                <c:pt idx="9">
                  <c:v>Oct</c:v>
                </c:pt>
                <c:pt idx="12">
                  <c:v>2013</c:v>
                </c:pt>
                <c:pt idx="15">
                  <c:v>Apr</c:v>
                </c:pt>
                <c:pt idx="18">
                  <c:v>Jul</c:v>
                </c:pt>
                <c:pt idx="21">
                  <c:v>Oct </c:v>
                </c:pt>
                <c:pt idx="24">
                  <c:v>2014</c:v>
                </c:pt>
                <c:pt idx="27">
                  <c:v>Apr</c:v>
                </c:pt>
                <c:pt idx="30">
                  <c:v>Jul</c:v>
                </c:pt>
                <c:pt idx="33">
                  <c:v>Oct</c:v>
                </c:pt>
                <c:pt idx="36">
                  <c:v>2015</c:v>
                </c:pt>
                <c:pt idx="39">
                  <c:v>Apr</c:v>
                </c:pt>
                <c:pt idx="42">
                  <c:v>Jul</c:v>
                </c:pt>
                <c:pt idx="45">
                  <c:v>Oct</c:v>
                </c:pt>
                <c:pt idx="48">
                  <c:v>2016</c:v>
                </c:pt>
                <c:pt idx="51">
                  <c:v>Apr</c:v>
                </c:pt>
                <c:pt idx="54">
                  <c:v>Jul</c:v>
                </c:pt>
                <c:pt idx="57">
                  <c:v>Oct</c:v>
                </c:pt>
                <c:pt idx="60">
                  <c:v>2017</c:v>
                </c:pt>
                <c:pt idx="63">
                  <c:v>Apr</c:v>
                </c:pt>
              </c:strCache>
            </c:strRef>
          </c:cat>
          <c:val>
            <c:numRef>
              <c:f>'NPI-Accra'!$E$89:$BP$89</c:f>
              <c:numCache>
                <c:formatCode>0.00</c:formatCode>
                <c:ptCount val="64"/>
                <c:pt idx="0" formatCode="General">
                  <c:v>100</c:v>
                </c:pt>
                <c:pt idx="1">
                  <c:v>102.1533588274709</c:v>
                </c:pt>
                <c:pt idx="2">
                  <c:v>102.1533588274709</c:v>
                </c:pt>
                <c:pt idx="3">
                  <c:v>107.99550810093039</c:v>
                </c:pt>
                <c:pt idx="4">
                  <c:v>107.99550810093039</c:v>
                </c:pt>
                <c:pt idx="5">
                  <c:v>108.073585859758</c:v>
                </c:pt>
                <c:pt idx="6">
                  <c:v>108.20409834723409</c:v>
                </c:pt>
                <c:pt idx="7">
                  <c:v>108.1029254660547</c:v>
                </c:pt>
                <c:pt idx="8">
                  <c:v>100.3137191575447</c:v>
                </c:pt>
                <c:pt idx="9">
                  <c:v>102.2651303290248</c:v>
                </c:pt>
                <c:pt idx="10">
                  <c:v>102.2651303290248</c:v>
                </c:pt>
                <c:pt idx="11">
                  <c:v>102.2651303290248</c:v>
                </c:pt>
                <c:pt idx="12">
                  <c:v>110.7133571455747</c:v>
                </c:pt>
                <c:pt idx="13">
                  <c:v>110.7133571455747</c:v>
                </c:pt>
                <c:pt idx="14">
                  <c:v>110.7133571455747</c:v>
                </c:pt>
                <c:pt idx="15">
                  <c:v>113.9208003968883</c:v>
                </c:pt>
                <c:pt idx="16">
                  <c:v>113.9208003968883</c:v>
                </c:pt>
                <c:pt idx="17">
                  <c:v>116.40751674204481</c:v>
                </c:pt>
                <c:pt idx="18">
                  <c:v>117.292855829689</c:v>
                </c:pt>
                <c:pt idx="19">
                  <c:v>115.98710788886579</c:v>
                </c:pt>
                <c:pt idx="20">
                  <c:v>108.0158238358635</c:v>
                </c:pt>
                <c:pt idx="21">
                  <c:v>107.14539086354959</c:v>
                </c:pt>
                <c:pt idx="22">
                  <c:v>108.051522041392</c:v>
                </c:pt>
                <c:pt idx="23">
                  <c:v>108.6805065005602</c:v>
                </c:pt>
                <c:pt idx="24">
                  <c:v>114.84691293530079</c:v>
                </c:pt>
                <c:pt idx="25">
                  <c:v>116.70101968408881</c:v>
                </c:pt>
                <c:pt idx="26">
                  <c:v>117.9418656824412</c:v>
                </c:pt>
                <c:pt idx="27">
                  <c:v>121.12892241757631</c:v>
                </c:pt>
                <c:pt idx="28">
                  <c:v>122.37866019145</c:v>
                </c:pt>
                <c:pt idx="29">
                  <c:v>123.81516477324151</c:v>
                </c:pt>
                <c:pt idx="30">
                  <c:v>124.43222556322731</c:v>
                </c:pt>
                <c:pt idx="31">
                  <c:v>120.1135157895487</c:v>
                </c:pt>
                <c:pt idx="32">
                  <c:v>119.08227072739651</c:v>
                </c:pt>
                <c:pt idx="33">
                  <c:v>122.9198372489253</c:v>
                </c:pt>
                <c:pt idx="34">
                  <c:v>120.3477783054276</c:v>
                </c:pt>
                <c:pt idx="35">
                  <c:v>121.342641360201</c:v>
                </c:pt>
                <c:pt idx="36">
                  <c:v>129.2081155655886</c:v>
                </c:pt>
                <c:pt idx="37">
                  <c:v>131.13819247075699</c:v>
                </c:pt>
                <c:pt idx="38">
                  <c:v>132.3997846338311</c:v>
                </c:pt>
                <c:pt idx="39">
                  <c:v>133.28993554505399</c:v>
                </c:pt>
                <c:pt idx="40">
                  <c:v>133.84436176958121</c:v>
                </c:pt>
                <c:pt idx="41">
                  <c:v>136.7389478178888</c:v>
                </c:pt>
                <c:pt idx="42">
                  <c:v>134.225840135944</c:v>
                </c:pt>
                <c:pt idx="43">
                  <c:v>133.74184240562499</c:v>
                </c:pt>
                <c:pt idx="44">
                  <c:v>129.2081155655886</c:v>
                </c:pt>
                <c:pt idx="45">
                  <c:v>129.24946563246581</c:v>
                </c:pt>
                <c:pt idx="46">
                  <c:v>130.61581592135511</c:v>
                </c:pt>
                <c:pt idx="47">
                  <c:v>131.97869063606461</c:v>
                </c:pt>
                <c:pt idx="48">
                  <c:v>141.18769240850611</c:v>
                </c:pt>
                <c:pt idx="49">
                  <c:v>142.14913176548569</c:v>
                </c:pt>
                <c:pt idx="50">
                  <c:v>142.92318379813591</c:v>
                </c:pt>
                <c:pt idx="51">
                  <c:v>145.37119175908271</c:v>
                </c:pt>
                <c:pt idx="52">
                  <c:v>147.1578785232638</c:v>
                </c:pt>
                <c:pt idx="53">
                  <c:v>149.027958560125</c:v>
                </c:pt>
                <c:pt idx="54">
                  <c:v>148.1542223674908</c:v>
                </c:pt>
                <c:pt idx="55">
                  <c:v>146.5140988963507</c:v>
                </c:pt>
                <c:pt idx="56">
                  <c:v>142.03933447797209</c:v>
                </c:pt>
                <c:pt idx="57">
                  <c:v>141.59739475194209</c:v>
                </c:pt>
                <c:pt idx="58">
                  <c:v>142.21995766493791</c:v>
                </c:pt>
                <c:pt idx="59">
                  <c:v>144.63562302646531</c:v>
                </c:pt>
                <c:pt idx="60">
                  <c:v>150.39489521909141</c:v>
                </c:pt>
                <c:pt idx="61">
                  <c:v>152.6117859403162</c:v>
                </c:pt>
                <c:pt idx="62">
                  <c:v>154.4850039856851</c:v>
                </c:pt>
                <c:pt idx="63">
                  <c:v>156.13255932065181</c:v>
                </c:pt>
              </c:numCache>
            </c:numRef>
          </c:val>
          <c:smooth val="0"/>
          <c:extLst>
            <c:ext xmlns:c16="http://schemas.microsoft.com/office/drawing/2014/chart" uri="{C3380CC4-5D6E-409C-BE32-E72D297353CC}">
              <c16:uniqueId val="{00000000-26ED-49A1-9EA4-77DB90867AE4}"/>
            </c:ext>
          </c:extLst>
        </c:ser>
        <c:ser>
          <c:idx val="1"/>
          <c:order val="1"/>
          <c:tx>
            <c:v>CPI</c:v>
          </c:tx>
          <c:spPr>
            <a:ln w="34925" cap="rnd">
              <a:solidFill>
                <a:schemeClr val="accent2"/>
              </a:solidFill>
              <a:round/>
            </a:ln>
            <a:effectLst>
              <a:outerShdw blurRad="40000" dist="23000" dir="5400000" rotWithShape="0">
                <a:srgbClr val="000000">
                  <a:alpha val="35000"/>
                </a:srgbClr>
              </a:outerShdw>
            </a:effectLst>
          </c:spPr>
          <c:marker>
            <c:symbol val="none"/>
          </c:marker>
          <c:val>
            <c:numRef>
              <c:f>'CPI-Accra'!$E$89:$BP$89</c:f>
              <c:numCache>
                <c:formatCode>0.00</c:formatCode>
                <c:ptCount val="64"/>
                <c:pt idx="0" formatCode="General">
                  <c:v>100</c:v>
                </c:pt>
                <c:pt idx="1">
                  <c:v>102.229319019554</c:v>
                </c:pt>
                <c:pt idx="2">
                  <c:v>102.229319019554</c:v>
                </c:pt>
                <c:pt idx="3">
                  <c:v>107.3815965137412</c:v>
                </c:pt>
                <c:pt idx="4">
                  <c:v>107.3815965137412</c:v>
                </c:pt>
                <c:pt idx="5">
                  <c:v>107.51434707917861</c:v>
                </c:pt>
                <c:pt idx="6">
                  <c:v>107.78402037801359</c:v>
                </c:pt>
                <c:pt idx="7">
                  <c:v>107.994603408413</c:v>
                </c:pt>
                <c:pt idx="8">
                  <c:v>100.2851337783966</c:v>
                </c:pt>
                <c:pt idx="9">
                  <c:v>102.8868811706778</c:v>
                </c:pt>
                <c:pt idx="10">
                  <c:v>102.8868811706778</c:v>
                </c:pt>
                <c:pt idx="11">
                  <c:v>102.8868811706778</c:v>
                </c:pt>
                <c:pt idx="12">
                  <c:v>114.34456165012099</c:v>
                </c:pt>
                <c:pt idx="13">
                  <c:v>114.34456165012099</c:v>
                </c:pt>
                <c:pt idx="14">
                  <c:v>114.34456165012099</c:v>
                </c:pt>
                <c:pt idx="15">
                  <c:v>116.99562717056401</c:v>
                </c:pt>
                <c:pt idx="16">
                  <c:v>116.99562717056401</c:v>
                </c:pt>
                <c:pt idx="17">
                  <c:v>117.866685128968</c:v>
                </c:pt>
                <c:pt idx="18">
                  <c:v>118.3481242244566</c:v>
                </c:pt>
                <c:pt idx="19">
                  <c:v>117.08863844530811</c:v>
                </c:pt>
                <c:pt idx="20">
                  <c:v>109.8019079473854</c:v>
                </c:pt>
                <c:pt idx="21">
                  <c:v>108.6889885933831</c:v>
                </c:pt>
                <c:pt idx="22">
                  <c:v>109.449826915354</c:v>
                </c:pt>
                <c:pt idx="23">
                  <c:v>110.6345007041768</c:v>
                </c:pt>
                <c:pt idx="24">
                  <c:v>117.0879086705564</c:v>
                </c:pt>
                <c:pt idx="25">
                  <c:v>119.1829906216871</c:v>
                </c:pt>
                <c:pt idx="26">
                  <c:v>120.574526410418</c:v>
                </c:pt>
                <c:pt idx="27">
                  <c:v>123.87441487460831</c:v>
                </c:pt>
                <c:pt idx="28">
                  <c:v>125.7610249424658</c:v>
                </c:pt>
                <c:pt idx="29">
                  <c:v>127.51515779318579</c:v>
                </c:pt>
                <c:pt idx="30">
                  <c:v>128.22101931683571</c:v>
                </c:pt>
                <c:pt idx="31">
                  <c:v>125.38298048836999</c:v>
                </c:pt>
                <c:pt idx="32">
                  <c:v>124.1324445379869</c:v>
                </c:pt>
                <c:pt idx="33">
                  <c:v>126.55328530079279</c:v>
                </c:pt>
                <c:pt idx="34">
                  <c:v>125.1522333927774</c:v>
                </c:pt>
                <c:pt idx="35">
                  <c:v>125.94817387847139</c:v>
                </c:pt>
                <c:pt idx="36">
                  <c:v>132.8695418306782</c:v>
                </c:pt>
                <c:pt idx="37">
                  <c:v>134.47839143094831</c:v>
                </c:pt>
                <c:pt idx="38">
                  <c:v>136.2366249432358</c:v>
                </c:pt>
                <c:pt idx="39">
                  <c:v>137.7400500108202</c:v>
                </c:pt>
                <c:pt idx="40">
                  <c:v>138.39304965832409</c:v>
                </c:pt>
                <c:pt idx="41">
                  <c:v>141.05411340424311</c:v>
                </c:pt>
                <c:pt idx="42">
                  <c:v>138.5038033369764</c:v>
                </c:pt>
                <c:pt idx="43">
                  <c:v>138.33164376694521</c:v>
                </c:pt>
                <c:pt idx="44">
                  <c:v>132.8695418306782</c:v>
                </c:pt>
                <c:pt idx="45">
                  <c:v>133.01360489228381</c:v>
                </c:pt>
                <c:pt idx="46">
                  <c:v>135.1317040458143</c:v>
                </c:pt>
                <c:pt idx="47">
                  <c:v>136.4824702111093</c:v>
                </c:pt>
                <c:pt idx="48">
                  <c:v>144.83257921224671</c:v>
                </c:pt>
                <c:pt idx="49">
                  <c:v>146.02398776136181</c:v>
                </c:pt>
                <c:pt idx="50">
                  <c:v>147.41108551781281</c:v>
                </c:pt>
                <c:pt idx="51">
                  <c:v>149.24481311763509</c:v>
                </c:pt>
                <c:pt idx="52">
                  <c:v>151.74365862544931</c:v>
                </c:pt>
                <c:pt idx="53">
                  <c:v>153.45207759655119</c:v>
                </c:pt>
                <c:pt idx="54">
                  <c:v>152.5822536473286</c:v>
                </c:pt>
                <c:pt idx="55">
                  <c:v>150.52716559057501</c:v>
                </c:pt>
                <c:pt idx="56">
                  <c:v>146.7568898518729</c:v>
                </c:pt>
                <c:pt idx="57">
                  <c:v>146.39121034510501</c:v>
                </c:pt>
                <c:pt idx="58">
                  <c:v>148.00517052182801</c:v>
                </c:pt>
                <c:pt idx="59">
                  <c:v>150.67237218166741</c:v>
                </c:pt>
                <c:pt idx="60">
                  <c:v>156.0648596201963</c:v>
                </c:pt>
                <c:pt idx="61">
                  <c:v>158.7788354265833</c:v>
                </c:pt>
                <c:pt idx="62">
                  <c:v>160.16726670587349</c:v>
                </c:pt>
                <c:pt idx="63">
                  <c:v>161.7539874651948</c:v>
                </c:pt>
              </c:numCache>
            </c:numRef>
          </c:val>
          <c:smooth val="0"/>
          <c:extLst>
            <c:ext xmlns:c16="http://schemas.microsoft.com/office/drawing/2014/chart" uri="{C3380CC4-5D6E-409C-BE32-E72D297353CC}">
              <c16:uniqueId val="{00000001-26ED-49A1-9EA4-77DB90867AE4}"/>
            </c:ext>
          </c:extLst>
        </c:ser>
        <c:dLbls>
          <c:showLegendKey val="0"/>
          <c:showVal val="0"/>
          <c:showCatName val="0"/>
          <c:showSerName val="0"/>
          <c:showPercent val="0"/>
          <c:showBubbleSize val="0"/>
        </c:dLbls>
        <c:smooth val="0"/>
        <c:axId val="151144704"/>
        <c:axId val="151146496"/>
      </c:lineChart>
      <c:catAx>
        <c:axId val="151144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1146496"/>
        <c:crosses val="autoZero"/>
        <c:auto val="1"/>
        <c:lblAlgn val="ctr"/>
        <c:lblOffset val="100"/>
        <c:noMultiLvlLbl val="0"/>
      </c:catAx>
      <c:valAx>
        <c:axId val="151146496"/>
        <c:scaling>
          <c:orientation val="minMax"/>
          <c:max val="170"/>
          <c:min val="9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144704"/>
        <c:crosses val="autoZero"/>
        <c:crossBetween val="between"/>
      </c:valAx>
      <c:spPr>
        <a:noFill/>
        <a:ln>
          <a:noFill/>
        </a:ln>
        <a:effectLst/>
      </c:spPr>
    </c:plotArea>
    <c:legend>
      <c:legendPos val="r"/>
      <c:layout>
        <c:manualLayout>
          <c:xMode val="edge"/>
          <c:yMode val="edge"/>
          <c:x val="4.4105613213069099E-2"/>
          <c:y val="0.28610011248593897"/>
          <c:w val="0.24556762983057301"/>
          <c:h val="0.1706569178852639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89400363416099E-2"/>
          <c:y val="6.6130339228090695E-2"/>
          <c:w val="0.90457929537654003"/>
          <c:h val="0.70898223123142701"/>
        </c:manualLayout>
      </c:layout>
      <c:lineChart>
        <c:grouping val="standard"/>
        <c:varyColors val="0"/>
        <c:ser>
          <c:idx val="0"/>
          <c:order val="0"/>
          <c:tx>
            <c:v>NPI</c:v>
          </c:tx>
          <c:spPr>
            <a:ln w="34925" cap="rnd">
              <a:solidFill>
                <a:schemeClr val="accent1"/>
              </a:solidFill>
              <a:round/>
            </a:ln>
            <a:effectLst>
              <a:outerShdw blurRad="40000" dist="23000" dir="5400000" rotWithShape="0">
                <a:srgbClr val="000000">
                  <a:alpha val="35000"/>
                </a:srgbClr>
              </a:outerShdw>
            </a:effectLst>
          </c:spPr>
          <c:marker>
            <c:symbol val="none"/>
          </c:marker>
          <c:cat>
            <c:strRef>
              <c:f>PIgraphs!$E$1:$BP$1</c:f>
              <c:strCache>
                <c:ptCount val="64"/>
                <c:pt idx="0">
                  <c:v>2012</c:v>
                </c:pt>
                <c:pt idx="3">
                  <c:v>Apr</c:v>
                </c:pt>
                <c:pt idx="6">
                  <c:v>Jul</c:v>
                </c:pt>
                <c:pt idx="9">
                  <c:v>Oct</c:v>
                </c:pt>
                <c:pt idx="12">
                  <c:v>2013</c:v>
                </c:pt>
                <c:pt idx="15">
                  <c:v>Apr</c:v>
                </c:pt>
                <c:pt idx="18">
                  <c:v>Jul</c:v>
                </c:pt>
                <c:pt idx="21">
                  <c:v>Oct </c:v>
                </c:pt>
                <c:pt idx="24">
                  <c:v>2014</c:v>
                </c:pt>
                <c:pt idx="27">
                  <c:v>Apr</c:v>
                </c:pt>
                <c:pt idx="30">
                  <c:v>Jul</c:v>
                </c:pt>
                <c:pt idx="33">
                  <c:v>Oct</c:v>
                </c:pt>
                <c:pt idx="36">
                  <c:v>2015</c:v>
                </c:pt>
                <c:pt idx="39">
                  <c:v>Apr</c:v>
                </c:pt>
                <c:pt idx="42">
                  <c:v>Jul</c:v>
                </c:pt>
                <c:pt idx="45">
                  <c:v>Oct</c:v>
                </c:pt>
                <c:pt idx="48">
                  <c:v>2016</c:v>
                </c:pt>
                <c:pt idx="51">
                  <c:v>Apr</c:v>
                </c:pt>
                <c:pt idx="54">
                  <c:v>Jul</c:v>
                </c:pt>
                <c:pt idx="57">
                  <c:v>Oct</c:v>
                </c:pt>
                <c:pt idx="60">
                  <c:v>2017</c:v>
                </c:pt>
                <c:pt idx="63">
                  <c:v>Apr</c:v>
                </c:pt>
              </c:strCache>
            </c:strRef>
          </c:cat>
          <c:val>
            <c:numRef>
              <c:f>'NPI-Tamale'!$E$89:$BP$89</c:f>
              <c:numCache>
                <c:formatCode>0.00</c:formatCode>
                <c:ptCount val="64"/>
                <c:pt idx="0" formatCode="General">
                  <c:v>100</c:v>
                </c:pt>
                <c:pt idx="1">
                  <c:v>100</c:v>
                </c:pt>
                <c:pt idx="2">
                  <c:v>100</c:v>
                </c:pt>
                <c:pt idx="3">
                  <c:v>100.8330549787063</c:v>
                </c:pt>
                <c:pt idx="4">
                  <c:v>100.8330549787063</c:v>
                </c:pt>
                <c:pt idx="5">
                  <c:v>100.8330549787063</c:v>
                </c:pt>
                <c:pt idx="6">
                  <c:v>104.6575487091775</c:v>
                </c:pt>
                <c:pt idx="7">
                  <c:v>100.5089228836304</c:v>
                </c:pt>
                <c:pt idx="8">
                  <c:v>99.952560348667873</c:v>
                </c:pt>
                <c:pt idx="9">
                  <c:v>99.952560348667873</c:v>
                </c:pt>
                <c:pt idx="10">
                  <c:v>99.952560348667873</c:v>
                </c:pt>
                <c:pt idx="11">
                  <c:v>99.952560348667873</c:v>
                </c:pt>
                <c:pt idx="12">
                  <c:v>104.7969685793731</c:v>
                </c:pt>
                <c:pt idx="13">
                  <c:v>104.7969685793731</c:v>
                </c:pt>
                <c:pt idx="14">
                  <c:v>104.7969685793731</c:v>
                </c:pt>
                <c:pt idx="15">
                  <c:v>105.01787847202689</c:v>
                </c:pt>
                <c:pt idx="16">
                  <c:v>105.01787847202689</c:v>
                </c:pt>
                <c:pt idx="17">
                  <c:v>105.04027539021099</c:v>
                </c:pt>
                <c:pt idx="18">
                  <c:v>103.62186907019451</c:v>
                </c:pt>
                <c:pt idx="19">
                  <c:v>103.23979104583999</c:v>
                </c:pt>
                <c:pt idx="20">
                  <c:v>103.8023399236795</c:v>
                </c:pt>
                <c:pt idx="21">
                  <c:v>102.86124108913</c:v>
                </c:pt>
                <c:pt idx="22">
                  <c:v>103.8023399236795</c:v>
                </c:pt>
                <c:pt idx="23">
                  <c:v>104.8475301373785</c:v>
                </c:pt>
                <c:pt idx="24">
                  <c:v>108.4913506616578</c:v>
                </c:pt>
                <c:pt idx="25">
                  <c:v>108.4913506616578</c:v>
                </c:pt>
                <c:pt idx="26">
                  <c:v>108.4913506616578</c:v>
                </c:pt>
                <c:pt idx="27">
                  <c:v>108.5283055766615</c:v>
                </c:pt>
                <c:pt idx="28">
                  <c:v>109.87807946374841</c:v>
                </c:pt>
                <c:pt idx="29">
                  <c:v>107.60606858594301</c:v>
                </c:pt>
                <c:pt idx="30">
                  <c:v>108.5840671270692</c:v>
                </c:pt>
                <c:pt idx="31">
                  <c:v>111.2874582323048</c:v>
                </c:pt>
                <c:pt idx="32">
                  <c:v>110.9577985491561</c:v>
                </c:pt>
                <c:pt idx="33">
                  <c:v>105.6235302880586</c:v>
                </c:pt>
                <c:pt idx="34">
                  <c:v>111.2409984061006</c:v>
                </c:pt>
                <c:pt idx="35">
                  <c:v>111.5973132144167</c:v>
                </c:pt>
                <c:pt idx="36">
                  <c:v>112.75824353552549</c:v>
                </c:pt>
                <c:pt idx="37">
                  <c:v>113.2667791308475</c:v>
                </c:pt>
                <c:pt idx="38">
                  <c:v>114.9267957442724</c:v>
                </c:pt>
                <c:pt idx="39">
                  <c:v>116.74739151210041</c:v>
                </c:pt>
                <c:pt idx="40">
                  <c:v>117.7516976555971</c:v>
                </c:pt>
                <c:pt idx="41">
                  <c:v>119.65080350661989</c:v>
                </c:pt>
                <c:pt idx="42">
                  <c:v>120.20882102677329</c:v>
                </c:pt>
                <c:pt idx="43">
                  <c:v>118.21697155208641</c:v>
                </c:pt>
                <c:pt idx="44">
                  <c:v>118.21697155208641</c:v>
                </c:pt>
                <c:pt idx="45">
                  <c:v>118.0050158442165</c:v>
                </c:pt>
                <c:pt idx="46">
                  <c:v>118.589022044714</c:v>
                </c:pt>
                <c:pt idx="47">
                  <c:v>117.094596577709</c:v>
                </c:pt>
                <c:pt idx="48">
                  <c:v>121.85490104112419</c:v>
                </c:pt>
                <c:pt idx="49">
                  <c:v>123.86917785867681</c:v>
                </c:pt>
                <c:pt idx="50">
                  <c:v>124.4323686260016</c:v>
                </c:pt>
                <c:pt idx="51">
                  <c:v>125.94863240829579</c:v>
                </c:pt>
                <c:pt idx="52">
                  <c:v>127.97039223302301</c:v>
                </c:pt>
                <c:pt idx="53">
                  <c:v>129.30515800141919</c:v>
                </c:pt>
                <c:pt idx="54">
                  <c:v>128.47934833234399</c:v>
                </c:pt>
                <c:pt idx="55">
                  <c:v>126.6524645881947</c:v>
                </c:pt>
                <c:pt idx="56">
                  <c:v>124.2169878672146</c:v>
                </c:pt>
                <c:pt idx="57">
                  <c:v>122.9688092332497</c:v>
                </c:pt>
                <c:pt idx="58">
                  <c:v>123.7318423202407</c:v>
                </c:pt>
                <c:pt idx="59">
                  <c:v>126.247408073321</c:v>
                </c:pt>
                <c:pt idx="60">
                  <c:v>130.34004993685281</c:v>
                </c:pt>
                <c:pt idx="61">
                  <c:v>132.4294741676762</c:v>
                </c:pt>
                <c:pt idx="62">
                  <c:v>133.6139365353072</c:v>
                </c:pt>
                <c:pt idx="63">
                  <c:v>134.82220266812959</c:v>
                </c:pt>
              </c:numCache>
            </c:numRef>
          </c:val>
          <c:smooth val="0"/>
          <c:extLst>
            <c:ext xmlns:c16="http://schemas.microsoft.com/office/drawing/2014/chart" uri="{C3380CC4-5D6E-409C-BE32-E72D297353CC}">
              <c16:uniqueId val="{00000000-AD4E-4643-9EBB-F231B58F2F41}"/>
            </c:ext>
          </c:extLst>
        </c:ser>
        <c:ser>
          <c:idx val="1"/>
          <c:order val="1"/>
          <c:tx>
            <c:v>CPI</c:v>
          </c:tx>
          <c:spPr>
            <a:ln w="34925" cap="rnd">
              <a:solidFill>
                <a:schemeClr val="accent2"/>
              </a:solidFill>
              <a:round/>
            </a:ln>
            <a:effectLst>
              <a:outerShdw blurRad="40000" dist="23000" dir="5400000" rotWithShape="0">
                <a:srgbClr val="000000">
                  <a:alpha val="35000"/>
                </a:srgbClr>
              </a:outerShdw>
            </a:effectLst>
          </c:spPr>
          <c:marker>
            <c:symbol val="none"/>
          </c:marker>
          <c:val>
            <c:numRef>
              <c:f>'CPI-Tamale'!$E$89:$BP$89</c:f>
              <c:numCache>
                <c:formatCode>0.00</c:formatCode>
                <c:ptCount val="64"/>
                <c:pt idx="0" formatCode="General">
                  <c:v>100</c:v>
                </c:pt>
                <c:pt idx="1">
                  <c:v>100.0116732380484</c:v>
                </c:pt>
                <c:pt idx="2">
                  <c:v>97.465746878001696</c:v>
                </c:pt>
                <c:pt idx="3">
                  <c:v>98.7309452385214</c:v>
                </c:pt>
                <c:pt idx="4">
                  <c:v>98.7309452385214</c:v>
                </c:pt>
                <c:pt idx="5">
                  <c:v>98.7309452385214</c:v>
                </c:pt>
                <c:pt idx="6">
                  <c:v>100.21321340834319</c:v>
                </c:pt>
                <c:pt idx="7">
                  <c:v>98.178020393823445</c:v>
                </c:pt>
                <c:pt idx="8">
                  <c:v>97.120205976475788</c:v>
                </c:pt>
                <c:pt idx="9">
                  <c:v>97.120205976475788</c:v>
                </c:pt>
                <c:pt idx="10">
                  <c:v>97.120205976475788</c:v>
                </c:pt>
                <c:pt idx="11">
                  <c:v>97.120205976475788</c:v>
                </c:pt>
                <c:pt idx="12">
                  <c:v>100.0437918959056</c:v>
                </c:pt>
                <c:pt idx="13">
                  <c:v>100.0437918959056</c:v>
                </c:pt>
                <c:pt idx="14">
                  <c:v>100.0437918959056</c:v>
                </c:pt>
                <c:pt idx="15">
                  <c:v>100.1561415729134</c:v>
                </c:pt>
                <c:pt idx="16">
                  <c:v>100.1561415729134</c:v>
                </c:pt>
                <c:pt idx="17">
                  <c:v>100.1851985548363</c:v>
                </c:pt>
                <c:pt idx="18">
                  <c:v>99.241560323180167</c:v>
                </c:pt>
                <c:pt idx="19">
                  <c:v>98.892655919023881</c:v>
                </c:pt>
                <c:pt idx="20">
                  <c:v>99.501457270443652</c:v>
                </c:pt>
                <c:pt idx="21">
                  <c:v>98.100845188417878</c:v>
                </c:pt>
                <c:pt idx="22">
                  <c:v>99.501457270443652</c:v>
                </c:pt>
                <c:pt idx="23">
                  <c:v>100.66912047595061</c:v>
                </c:pt>
                <c:pt idx="24">
                  <c:v>104.25109161506759</c:v>
                </c:pt>
                <c:pt idx="25">
                  <c:v>104.25109161506759</c:v>
                </c:pt>
                <c:pt idx="26">
                  <c:v>104.25109161506759</c:v>
                </c:pt>
                <c:pt idx="27">
                  <c:v>104.3315001341943</c:v>
                </c:pt>
                <c:pt idx="28">
                  <c:v>105.4146693732294</c:v>
                </c:pt>
                <c:pt idx="29">
                  <c:v>104.061496441204</c:v>
                </c:pt>
                <c:pt idx="30">
                  <c:v>104.5341612697713</c:v>
                </c:pt>
                <c:pt idx="31">
                  <c:v>105.0238648100988</c:v>
                </c:pt>
                <c:pt idx="32">
                  <c:v>105.611220373919</c:v>
                </c:pt>
                <c:pt idx="33">
                  <c:v>103.4607335515834</c:v>
                </c:pt>
                <c:pt idx="34">
                  <c:v>106.0857639554804</c:v>
                </c:pt>
                <c:pt idx="35">
                  <c:v>106.6393982249088</c:v>
                </c:pt>
                <c:pt idx="36">
                  <c:v>111.0675856401391</c:v>
                </c:pt>
                <c:pt idx="37">
                  <c:v>111.37213922478929</c:v>
                </c:pt>
                <c:pt idx="38">
                  <c:v>112.4108470363753</c:v>
                </c:pt>
                <c:pt idx="39">
                  <c:v>113.78310436496299</c:v>
                </c:pt>
                <c:pt idx="40">
                  <c:v>115.7379498530308</c:v>
                </c:pt>
                <c:pt idx="41">
                  <c:v>118.11416293100601</c:v>
                </c:pt>
                <c:pt idx="42">
                  <c:v>118.3648445661812</c:v>
                </c:pt>
                <c:pt idx="43">
                  <c:v>115.6750226687258</c:v>
                </c:pt>
                <c:pt idx="44">
                  <c:v>115.6750226687258</c:v>
                </c:pt>
                <c:pt idx="45">
                  <c:v>115.4574486491077</c:v>
                </c:pt>
                <c:pt idx="46">
                  <c:v>116.03876261152151</c:v>
                </c:pt>
                <c:pt idx="47">
                  <c:v>114.29303257275571</c:v>
                </c:pt>
                <c:pt idx="48">
                  <c:v>120.0222350807219</c:v>
                </c:pt>
                <c:pt idx="49">
                  <c:v>121.32291044713411</c:v>
                </c:pt>
                <c:pt idx="50">
                  <c:v>121.9810312838852</c:v>
                </c:pt>
                <c:pt idx="51">
                  <c:v>123.3382828439219</c:v>
                </c:pt>
                <c:pt idx="52">
                  <c:v>125.0499955521949</c:v>
                </c:pt>
                <c:pt idx="53">
                  <c:v>126.3872076996806</c:v>
                </c:pt>
                <c:pt idx="54">
                  <c:v>125.6357089637571</c:v>
                </c:pt>
                <c:pt idx="55">
                  <c:v>123.94394665637719</c:v>
                </c:pt>
                <c:pt idx="56">
                  <c:v>121.3252878139408</c:v>
                </c:pt>
                <c:pt idx="57">
                  <c:v>120.7664553938456</c:v>
                </c:pt>
                <c:pt idx="58">
                  <c:v>121.63490453064971</c:v>
                </c:pt>
                <c:pt idx="59">
                  <c:v>123.76543297531769</c:v>
                </c:pt>
                <c:pt idx="60">
                  <c:v>126.59921357846331</c:v>
                </c:pt>
                <c:pt idx="61">
                  <c:v>128.91503398586721</c:v>
                </c:pt>
                <c:pt idx="62">
                  <c:v>130.2262500593132</c:v>
                </c:pt>
                <c:pt idx="63">
                  <c:v>131.35118370796729</c:v>
                </c:pt>
              </c:numCache>
            </c:numRef>
          </c:val>
          <c:smooth val="0"/>
          <c:extLst>
            <c:ext xmlns:c16="http://schemas.microsoft.com/office/drawing/2014/chart" uri="{C3380CC4-5D6E-409C-BE32-E72D297353CC}">
              <c16:uniqueId val="{00000001-AD4E-4643-9EBB-F231B58F2F41}"/>
            </c:ext>
          </c:extLst>
        </c:ser>
        <c:dLbls>
          <c:showLegendKey val="0"/>
          <c:showVal val="0"/>
          <c:showCatName val="0"/>
          <c:showSerName val="0"/>
          <c:showPercent val="0"/>
          <c:showBubbleSize val="0"/>
        </c:dLbls>
        <c:smooth val="0"/>
        <c:axId val="188683392"/>
        <c:axId val="188684928"/>
      </c:lineChart>
      <c:catAx>
        <c:axId val="188683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8684928"/>
        <c:crosses val="autoZero"/>
        <c:auto val="1"/>
        <c:lblAlgn val="ctr"/>
        <c:lblOffset val="100"/>
        <c:noMultiLvlLbl val="0"/>
      </c:catAx>
      <c:valAx>
        <c:axId val="188684928"/>
        <c:scaling>
          <c:orientation val="minMax"/>
          <c:max val="170"/>
          <c:min val="9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683392"/>
        <c:crosses val="autoZero"/>
        <c:crossBetween val="between"/>
      </c:valAx>
      <c:spPr>
        <a:noFill/>
        <a:ln w="25400">
          <a:noFill/>
        </a:ln>
        <a:effectLst/>
      </c:spPr>
    </c:plotArea>
    <c:legend>
      <c:legendPos val="r"/>
      <c:layout>
        <c:manualLayout>
          <c:xMode val="edge"/>
          <c:yMode val="edge"/>
          <c:x val="7.3983085447652405E-2"/>
          <c:y val="0.29117915707983499"/>
          <c:w val="0.186807524059493"/>
          <c:h val="0.2459448018176889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B88C00"/>
              </a:solidFill>
              <a:ln>
                <a:noFill/>
              </a:ln>
              <a:effectLst/>
            </c:spPr>
            <c:extLst>
              <c:ext xmlns:c16="http://schemas.microsoft.com/office/drawing/2014/chart" uri="{C3380CC4-5D6E-409C-BE32-E72D297353CC}">
                <c16:uniqueId val="{00000001-FAF2-4170-BF4B-82852512821F}"/>
              </c:ext>
            </c:extLst>
          </c:dPt>
          <c:dPt>
            <c:idx val="1"/>
            <c:invertIfNegative val="0"/>
            <c:bubble3D val="0"/>
            <c:spPr>
              <a:solidFill>
                <a:srgbClr val="924900"/>
              </a:solidFill>
              <a:ln>
                <a:noFill/>
              </a:ln>
              <a:effectLst/>
            </c:spPr>
            <c:extLst>
              <c:ext xmlns:c16="http://schemas.microsoft.com/office/drawing/2014/chart" uri="{C3380CC4-5D6E-409C-BE32-E72D297353CC}">
                <c16:uniqueId val="{00000003-FAF2-4170-BF4B-82852512821F}"/>
              </c:ext>
            </c:extLst>
          </c:dPt>
          <c:dPt>
            <c:idx val="2"/>
            <c:invertIfNegative val="0"/>
            <c:bubble3D val="0"/>
            <c:spPr>
              <a:solidFill>
                <a:srgbClr val="00B050"/>
              </a:solidFill>
              <a:ln>
                <a:noFill/>
              </a:ln>
              <a:effectLst/>
            </c:spPr>
            <c:extLst>
              <c:ext xmlns:c16="http://schemas.microsoft.com/office/drawing/2014/chart" uri="{C3380CC4-5D6E-409C-BE32-E72D297353CC}">
                <c16:uniqueId val="{00000005-FAF2-4170-BF4B-82852512821F}"/>
              </c:ext>
            </c:extLst>
          </c:dPt>
          <c:dPt>
            <c:idx val="3"/>
            <c:invertIfNegative val="0"/>
            <c:bubble3D val="0"/>
            <c:spPr>
              <a:solidFill>
                <a:srgbClr val="FFC000"/>
              </a:solidFill>
              <a:ln>
                <a:noFill/>
              </a:ln>
              <a:effectLst/>
            </c:spPr>
            <c:extLst>
              <c:ext xmlns:c16="http://schemas.microsoft.com/office/drawing/2014/chart" uri="{C3380CC4-5D6E-409C-BE32-E72D297353CC}">
                <c16:uniqueId val="{00000007-FAF2-4170-BF4B-82852512821F}"/>
              </c:ext>
            </c:extLst>
          </c:dPt>
          <c:cat>
            <c:strRef>
              <c:f>'CoRD1 and 2'!$W$13:$W$16</c:f>
              <c:strCache>
                <c:ptCount val="4"/>
                <c:pt idx="0">
                  <c:v>Starchy staples</c:v>
                </c:pt>
                <c:pt idx="1">
                  <c:v>Proteins</c:v>
                </c:pt>
                <c:pt idx="2">
                  <c:v>Vegetables</c:v>
                </c:pt>
                <c:pt idx="3">
                  <c:v>Fruits</c:v>
                </c:pt>
              </c:strCache>
            </c:strRef>
          </c:cat>
          <c:val>
            <c:numRef>
              <c:f>'CoRD1 and 2'!$Y$13:$Y$16</c:f>
              <c:numCache>
                <c:formatCode>0.00</c:formatCode>
                <c:ptCount val="4"/>
                <c:pt idx="0">
                  <c:v>4.7556008206539303E-2</c:v>
                </c:pt>
                <c:pt idx="1">
                  <c:v>6.3163107659534506E-2</c:v>
                </c:pt>
                <c:pt idx="2">
                  <c:v>5.6059673552531997E-2</c:v>
                </c:pt>
                <c:pt idx="3">
                  <c:v>9.2297787709437598E-2</c:v>
                </c:pt>
              </c:numCache>
            </c:numRef>
          </c:val>
          <c:extLst>
            <c:ext xmlns:c16="http://schemas.microsoft.com/office/drawing/2014/chart" uri="{C3380CC4-5D6E-409C-BE32-E72D297353CC}">
              <c16:uniqueId val="{00000008-FAF2-4170-BF4B-82852512821F}"/>
            </c:ext>
          </c:extLst>
        </c:ser>
        <c:dLbls>
          <c:showLegendKey val="0"/>
          <c:showVal val="0"/>
          <c:showCatName val="0"/>
          <c:showSerName val="0"/>
          <c:showPercent val="0"/>
          <c:showBubbleSize val="0"/>
        </c:dLbls>
        <c:gapWidth val="219"/>
        <c:axId val="242272512"/>
        <c:axId val="242278400"/>
      </c:barChart>
      <c:catAx>
        <c:axId val="24227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2278400"/>
        <c:crosses val="autoZero"/>
        <c:auto val="1"/>
        <c:lblAlgn val="ctr"/>
        <c:lblOffset val="100"/>
        <c:noMultiLvlLbl val="0"/>
      </c:catAx>
      <c:valAx>
        <c:axId val="2422784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2272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192532385065"/>
          <c:y val="5.7291666666666699E-2"/>
          <c:w val="0.64050101600203202"/>
          <c:h val="0.75423556430446204"/>
        </c:manualLayout>
      </c:layout>
      <c:barChart>
        <c:barDir val="bar"/>
        <c:grouping val="clustered"/>
        <c:varyColors val="0"/>
        <c:ser>
          <c:idx val="0"/>
          <c:order val="0"/>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spPr>
              <a:solidFill>
                <a:srgbClr val="B88C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0A-412A-B14B-38B04279F817}"/>
              </c:ext>
            </c:extLst>
          </c:dPt>
          <c:dPt>
            <c:idx val="1"/>
            <c:invertIfNegative val="0"/>
            <c:bubble3D val="0"/>
            <c:spPr>
              <a:solidFill>
                <a:srgbClr val="9249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0A-412A-B14B-38B04279F817}"/>
              </c:ext>
            </c:extLst>
          </c:dPt>
          <c:dPt>
            <c:idx val="2"/>
            <c:invertIfNegative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0A-412A-B14B-38B04279F817}"/>
              </c:ext>
            </c:extLst>
          </c:dPt>
          <c:dPt>
            <c:idx val="3"/>
            <c:invertIfNegative val="0"/>
            <c:bubble3D val="0"/>
            <c:spPr>
              <a:solidFill>
                <a:srgbClr val="FFCC2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0A-412A-B14B-38B04279F817}"/>
              </c:ext>
            </c:extLst>
          </c:dPt>
          <c:cat>
            <c:strRef>
              <c:f>'CoRD1 and 2'!$AE$5:$AE$8</c:f>
              <c:strCache>
                <c:ptCount val="4"/>
                <c:pt idx="0">
                  <c:v>Starchy staples</c:v>
                </c:pt>
                <c:pt idx="1">
                  <c:v>Proteins</c:v>
                </c:pt>
                <c:pt idx="2">
                  <c:v>Vegetables</c:v>
                </c:pt>
                <c:pt idx="3">
                  <c:v>Fruits</c:v>
                </c:pt>
              </c:strCache>
            </c:strRef>
          </c:cat>
          <c:val>
            <c:numRef>
              <c:f>'CoRD1 and 2'!$AD$5:$AD$8</c:f>
              <c:numCache>
                <c:formatCode>0%</c:formatCode>
                <c:ptCount val="4"/>
                <c:pt idx="0">
                  <c:v>0.188969402396127</c:v>
                </c:pt>
                <c:pt idx="1">
                  <c:v>0.33443084232597697</c:v>
                </c:pt>
                <c:pt idx="2">
                  <c:v>0.29994219929232102</c:v>
                </c:pt>
                <c:pt idx="3">
                  <c:v>0.176657555985575</c:v>
                </c:pt>
              </c:numCache>
            </c:numRef>
          </c:val>
          <c:extLst>
            <c:ext xmlns:c16="http://schemas.microsoft.com/office/drawing/2014/chart" uri="{C3380CC4-5D6E-409C-BE32-E72D297353CC}">
              <c16:uniqueId val="{00000008-8B0A-412A-B14B-38B04279F817}"/>
            </c:ext>
          </c:extLst>
        </c:ser>
        <c:dLbls>
          <c:showLegendKey val="0"/>
          <c:showVal val="0"/>
          <c:showCatName val="0"/>
          <c:showSerName val="0"/>
          <c:showPercent val="0"/>
          <c:showBubbleSize val="0"/>
        </c:dLbls>
        <c:gapWidth val="100"/>
        <c:axId val="243967104"/>
        <c:axId val="243961216"/>
      </c:barChart>
      <c:valAx>
        <c:axId val="243961216"/>
        <c:scaling>
          <c:orientation val="minMax"/>
          <c:max val="0.35"/>
          <c:min val="0"/>
        </c:scaling>
        <c:delete val="0"/>
        <c:axPos val="b"/>
        <c:majorGridlines>
          <c:spPr>
            <a:ln w="9525" cap="flat" cmpd="sng" algn="ctr">
              <a:solidFill>
                <a:schemeClr val="tx1">
                  <a:lumMod val="15000"/>
                  <a:lumOff val="85000"/>
                </a:schemeClr>
              </a:solidFill>
              <a:round/>
            </a:ln>
            <a:effectLst/>
          </c:spPr>
        </c:majorGridlines>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3967104"/>
        <c:crosses val="autoZero"/>
        <c:crossBetween val="between"/>
        <c:majorUnit val="0.1"/>
      </c:valAx>
      <c:catAx>
        <c:axId val="24396710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439612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invertIfNegative val="0"/>
          <c:dPt>
            <c:idx val="0"/>
            <c:invertIfNegative val="0"/>
            <c:bubble3D val="0"/>
            <c:spPr>
              <a:solidFill>
                <a:srgbClr val="B88C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308-4052-8B65-8C65B0DE12A4}"/>
              </c:ext>
            </c:extLst>
          </c:dPt>
          <c:dPt>
            <c:idx val="1"/>
            <c:invertIfNegative val="0"/>
            <c:bubble3D val="0"/>
            <c:spPr>
              <a:solidFill>
                <a:srgbClr val="9249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308-4052-8B65-8C65B0DE12A4}"/>
              </c:ext>
            </c:extLst>
          </c:dPt>
          <c:dPt>
            <c:idx val="2"/>
            <c:invertIfNegative val="0"/>
            <c:bubble3D val="0"/>
            <c:spPr>
              <a:solidFill>
                <a:srgbClr val="00B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308-4052-8B65-8C65B0DE12A4}"/>
              </c:ext>
            </c:extLst>
          </c:dPt>
          <c:dPt>
            <c:idx val="3"/>
            <c:invertIfNegative val="0"/>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308-4052-8B65-8C65B0DE12A4}"/>
              </c:ext>
            </c:extLst>
          </c:dPt>
          <c:cat>
            <c:strRef>
              <c:f>'CoRD1 and 2'!$W$5:$W$8</c:f>
              <c:strCache>
                <c:ptCount val="4"/>
                <c:pt idx="0">
                  <c:v>Starchy staples</c:v>
                </c:pt>
                <c:pt idx="1">
                  <c:v>Proteins</c:v>
                </c:pt>
                <c:pt idx="2">
                  <c:v>Vegetables</c:v>
                </c:pt>
                <c:pt idx="3">
                  <c:v>Fruits</c:v>
                </c:pt>
              </c:strCache>
            </c:strRef>
          </c:cat>
          <c:val>
            <c:numRef>
              <c:f>'CoRD1 and 2'!$Y$5:$Y$8</c:f>
              <c:numCache>
                <c:formatCode>0.00</c:formatCode>
                <c:ptCount val="4"/>
                <c:pt idx="0">
                  <c:v>0.19022403282615699</c:v>
                </c:pt>
                <c:pt idx="1">
                  <c:v>0.157907769148836</c:v>
                </c:pt>
                <c:pt idx="2">
                  <c:v>0.25456223881977602</c:v>
                </c:pt>
                <c:pt idx="3">
                  <c:v>0.14421776243531401</c:v>
                </c:pt>
              </c:numCache>
            </c:numRef>
          </c:val>
          <c:extLst>
            <c:ext xmlns:c16="http://schemas.microsoft.com/office/drawing/2014/chart" uri="{C3380CC4-5D6E-409C-BE32-E72D297353CC}">
              <c16:uniqueId val="{00000008-E308-4052-8B65-8C65B0DE12A4}"/>
            </c:ext>
          </c:extLst>
        </c:ser>
        <c:dLbls>
          <c:showLegendKey val="0"/>
          <c:showVal val="0"/>
          <c:showCatName val="0"/>
          <c:showSerName val="0"/>
          <c:showPercent val="0"/>
          <c:showBubbleSize val="0"/>
        </c:dLbls>
        <c:gapWidth val="100"/>
        <c:axId val="188805504"/>
        <c:axId val="188803712"/>
      </c:barChart>
      <c:valAx>
        <c:axId val="188803712"/>
        <c:scaling>
          <c:orientation val="minMax"/>
        </c:scaling>
        <c:delete val="0"/>
        <c:axPos val="b"/>
        <c:majorGridlines>
          <c:spPr>
            <a:ln>
              <a:solidFill>
                <a:srgbClr val="808080">
                  <a:lumMod val="40000"/>
                  <a:lumOff val="60000"/>
                </a:srgbClr>
              </a:solidFill>
            </a:ln>
          </c:spPr>
        </c:majorGridlines>
        <c:numFmt formatCode="&quot;$&quot;#,##0.00" sourceLinked="0"/>
        <c:majorTickMark val="out"/>
        <c:minorTickMark val="none"/>
        <c:tickLblPos val="nextTo"/>
        <c:txPr>
          <a:bodyPr/>
          <a:lstStyle/>
          <a:p>
            <a:pPr>
              <a:defRPr sz="1600"/>
            </a:pPr>
            <a:endParaRPr lang="en-US"/>
          </a:p>
        </c:txPr>
        <c:crossAx val="188805504"/>
        <c:crosses val="autoZero"/>
        <c:crossBetween val="between"/>
      </c:valAx>
      <c:catAx>
        <c:axId val="188805504"/>
        <c:scaling>
          <c:orientation val="minMax"/>
        </c:scaling>
        <c:delete val="0"/>
        <c:axPos val="l"/>
        <c:numFmt formatCode="General" sourceLinked="0"/>
        <c:majorTickMark val="out"/>
        <c:minorTickMark val="none"/>
        <c:tickLblPos val="nextTo"/>
        <c:txPr>
          <a:bodyPr/>
          <a:lstStyle/>
          <a:p>
            <a:pPr>
              <a:defRPr sz="1600"/>
            </a:pPr>
            <a:endParaRPr lang="en-US"/>
          </a:p>
        </c:txPr>
        <c:crossAx val="18880371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William A. Masters (Tufts Univ.)</a:t>
            </a:r>
          </a:p>
          <a:p>
            <a:r>
              <a:rPr lang="en-US" dirty="0"/>
              <a:t>http://sites.tufts.edu/willmasters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A5646BB-E91F-4B4A-BA3C-BEB696D49314}" type="slidenum">
              <a:rPr lang="en-US" smtClean="0"/>
              <a:t>‹#›</a:t>
            </a:fld>
            <a:endParaRPr lang="en-US" dirty="0"/>
          </a:p>
        </p:txBody>
      </p:sp>
    </p:spTree>
    <p:extLst>
      <p:ext uri="{BB962C8B-B14F-4D97-AF65-F5344CB8AC3E}">
        <p14:creationId xmlns:p14="http://schemas.microsoft.com/office/powerpoint/2010/main" val="21925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E63983-4B7F-4D10-AC9B-4CCAC35808CE}" type="datetimeFigureOut">
              <a:rPr lang="en-US" smtClean="0"/>
              <a:t>3/26/2018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B531BF-387A-4E58-B131-336F7646F7B9}" type="slidenum">
              <a:rPr lang="en-US" smtClean="0"/>
              <a:t>‹#›</a:t>
            </a:fld>
            <a:endParaRPr lang="en-US"/>
          </a:p>
        </p:txBody>
      </p:sp>
    </p:spTree>
    <p:extLst>
      <p:ext uri="{BB962C8B-B14F-4D97-AF65-F5344CB8AC3E}">
        <p14:creationId xmlns:p14="http://schemas.microsoft.com/office/powerpoint/2010/main" val="107676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1</a:t>
            </a:fld>
            <a:endParaRPr lang="en-US"/>
          </a:p>
        </p:txBody>
      </p:sp>
    </p:spTree>
    <p:extLst>
      <p:ext uri="{BB962C8B-B14F-4D97-AF65-F5344CB8AC3E}">
        <p14:creationId xmlns:p14="http://schemas.microsoft.com/office/powerpoint/2010/main" val="416025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food as a whole is 42% of CPI</a:t>
            </a:r>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1543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86415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12</a:t>
            </a:fld>
            <a:endParaRPr lang="en-US"/>
          </a:p>
        </p:txBody>
      </p:sp>
    </p:spTree>
    <p:extLst>
      <p:ext uri="{BB962C8B-B14F-4D97-AF65-F5344CB8AC3E}">
        <p14:creationId xmlns:p14="http://schemas.microsoft.com/office/powerpoint/2010/main" val="353669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13</a:t>
            </a:fld>
            <a:endParaRPr lang="en-US"/>
          </a:p>
        </p:txBody>
      </p:sp>
    </p:spTree>
    <p:extLst>
      <p:ext uri="{BB962C8B-B14F-4D97-AF65-F5344CB8AC3E}">
        <p14:creationId xmlns:p14="http://schemas.microsoft.com/office/powerpoint/2010/main" val="282170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14</a:t>
            </a:fld>
            <a:endParaRPr lang="en-US"/>
          </a:p>
        </p:txBody>
      </p:sp>
    </p:spTree>
    <p:extLst>
      <p:ext uri="{BB962C8B-B14F-4D97-AF65-F5344CB8AC3E}">
        <p14:creationId xmlns:p14="http://schemas.microsoft.com/office/powerpoint/2010/main" val="1152597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15</a:t>
            </a:fld>
            <a:endParaRPr lang="en-US"/>
          </a:p>
        </p:txBody>
      </p:sp>
    </p:spTree>
    <p:extLst>
      <p:ext uri="{BB962C8B-B14F-4D97-AF65-F5344CB8AC3E}">
        <p14:creationId xmlns:p14="http://schemas.microsoft.com/office/powerpoint/2010/main" val="69893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16</a:t>
            </a:fld>
            <a:endParaRPr lang="en-US"/>
          </a:p>
        </p:txBody>
      </p:sp>
    </p:spTree>
    <p:extLst>
      <p:ext uri="{BB962C8B-B14F-4D97-AF65-F5344CB8AC3E}">
        <p14:creationId xmlns:p14="http://schemas.microsoft.com/office/powerpoint/2010/main" val="177087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Ghana and Tanzania do not have national food-based dietary guidelines. As a substitute, we</a:t>
            </a:r>
            <a:r>
              <a:rPr lang="en-US" baseline="0" dirty="0"/>
              <a:t> used Benin’s guide, because among countries with FBDGs, the food examples are most similar to Ghana. (Only Benin, Sierra Leone, Nigeria, Namibia, and South Africa have FBDGs in Africa. And Seychelles. Kenya coming soon.)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Kenya – not done yet – could use for Kenya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Sierra Leone – no guidance on quantity or servings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Nigeria – Cannot see graphic, no written guidance on quantity or servings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Namibia, South Africa, Seychelles – not close enough regionally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99284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price data include several high-cost items in the “protein” group (and also vegetables), so including them raises average cost a lot </a:t>
            </a:r>
          </a:p>
          <a:p>
            <a:endParaRPr lang="en-US" dirty="0"/>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2722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933230D-02A4-104A-A3E1-D38391A3059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1185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2</a:t>
            </a:fld>
            <a:endParaRPr lang="en-US"/>
          </a:p>
        </p:txBody>
      </p:sp>
    </p:spTree>
    <p:extLst>
      <p:ext uri="{BB962C8B-B14F-4D97-AF65-F5344CB8AC3E}">
        <p14:creationId xmlns:p14="http://schemas.microsoft.com/office/powerpoint/2010/main" val="108400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use only 17 of the 21 essential nutrients, omitting </a:t>
            </a:r>
            <a:r>
              <a:rPr lang="en-US" dirty="0" err="1"/>
              <a:t>Vit</a:t>
            </a:r>
            <a:r>
              <a:rPr lang="en-US" dirty="0"/>
              <a:t>. D and cholesterol because they are naturally synthesized by the body, and omitting </a:t>
            </a:r>
            <a:r>
              <a:rPr lang="en-US" sz="1200" kern="1200" dirty="0">
                <a:solidFill>
                  <a:schemeClr val="tx1"/>
                </a:solidFill>
                <a:effectLst/>
                <a:latin typeface="+mn-lt"/>
                <a:ea typeface="+mn-ea"/>
                <a:cs typeface="+mn-cs"/>
              </a:rPr>
              <a:t>iodine and molybdenum due to lack of data in the food composition databases. </a:t>
            </a:r>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20</a:t>
            </a:fld>
            <a:endParaRPr lang="en-US"/>
          </a:p>
        </p:txBody>
      </p:sp>
    </p:spTree>
    <p:extLst>
      <p:ext uri="{BB962C8B-B14F-4D97-AF65-F5344CB8AC3E}">
        <p14:creationId xmlns:p14="http://schemas.microsoft.com/office/powerpoint/2010/main" val="147365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29</a:t>
            </a:fld>
            <a:endParaRPr lang="en-US"/>
          </a:p>
        </p:txBody>
      </p:sp>
    </p:spTree>
    <p:extLst>
      <p:ext uri="{BB962C8B-B14F-4D97-AF65-F5344CB8AC3E}">
        <p14:creationId xmlns:p14="http://schemas.microsoft.com/office/powerpoint/2010/main" val="3481159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30</a:t>
            </a:fld>
            <a:endParaRPr lang="en-US"/>
          </a:p>
        </p:txBody>
      </p:sp>
    </p:spTree>
    <p:extLst>
      <p:ext uri="{BB962C8B-B14F-4D97-AF65-F5344CB8AC3E}">
        <p14:creationId xmlns:p14="http://schemas.microsoft.com/office/powerpoint/2010/main" val="3844532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31</a:t>
            </a:fld>
            <a:endParaRPr lang="en-US"/>
          </a:p>
        </p:txBody>
      </p:sp>
    </p:spTree>
    <p:extLst>
      <p:ext uri="{BB962C8B-B14F-4D97-AF65-F5344CB8AC3E}">
        <p14:creationId xmlns:p14="http://schemas.microsoft.com/office/powerpoint/2010/main" val="3327509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32</a:t>
            </a:fld>
            <a:endParaRPr lang="en-US"/>
          </a:p>
        </p:txBody>
      </p:sp>
    </p:spTree>
    <p:extLst>
      <p:ext uri="{BB962C8B-B14F-4D97-AF65-F5344CB8AC3E}">
        <p14:creationId xmlns:p14="http://schemas.microsoft.com/office/powerpoint/2010/main" val="2694218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34</a:t>
            </a:fld>
            <a:endParaRPr lang="en-US"/>
          </a:p>
        </p:txBody>
      </p:sp>
    </p:spTree>
    <p:extLst>
      <p:ext uri="{BB962C8B-B14F-4D97-AF65-F5344CB8AC3E}">
        <p14:creationId xmlns:p14="http://schemas.microsoft.com/office/powerpoint/2010/main" val="1455211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35</a:t>
            </a:fld>
            <a:endParaRPr lang="en-US"/>
          </a:p>
        </p:txBody>
      </p:sp>
    </p:spTree>
    <p:extLst>
      <p:ext uri="{BB962C8B-B14F-4D97-AF65-F5344CB8AC3E}">
        <p14:creationId xmlns:p14="http://schemas.microsoft.com/office/powerpoint/2010/main" val="3984333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Accra</a:t>
            </a:r>
            <a:r>
              <a:rPr lang="en-US" baseline="0" dirty="0"/>
              <a:t>, maybe BCC and education is helpful for better food choices</a:t>
            </a:r>
          </a:p>
          <a:p>
            <a:r>
              <a:rPr lang="en-US" baseline="0" dirty="0"/>
              <a:t>-Keeping in mind that for poorer groups, affordability is going to be an issue – can compare prices of other indicators to incomes for an index of affordability</a:t>
            </a:r>
          </a:p>
          <a:p>
            <a:endParaRPr lang="en-US" baseline="0" dirty="0"/>
          </a:p>
          <a:p>
            <a:r>
              <a:rPr lang="en-US" baseline="0" dirty="0"/>
              <a:t>In Tamale, attention needs to be paid to affordability, and probably availability as well</a:t>
            </a:r>
          </a:p>
          <a:p>
            <a:endParaRPr lang="en-US" baseline="0" dirty="0"/>
          </a:p>
        </p:txBody>
      </p:sp>
      <p:sp>
        <p:nvSpPr>
          <p:cNvPr id="4" name="Slide Number Placeholder 3"/>
          <p:cNvSpPr>
            <a:spLocks noGrp="1"/>
          </p:cNvSpPr>
          <p:nvPr>
            <p:ph type="sldNum" sz="quarter" idx="10"/>
          </p:nvPr>
        </p:nvSpPr>
        <p:spPr/>
        <p:txBody>
          <a:bodyPr/>
          <a:lstStyle/>
          <a:p>
            <a:fld id="{89A8D39D-9CFC-446B-A80B-DC0D441E0C42}" type="slidenum">
              <a:rPr lang="en-US" smtClean="0"/>
              <a:t>36</a:t>
            </a:fld>
            <a:endParaRPr lang="en-US"/>
          </a:p>
        </p:txBody>
      </p:sp>
    </p:spTree>
    <p:extLst>
      <p:ext uri="{BB962C8B-B14F-4D97-AF65-F5344CB8AC3E}">
        <p14:creationId xmlns:p14="http://schemas.microsoft.com/office/powerpoint/2010/main" val="142705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43</a:t>
            </a:fld>
            <a:endParaRPr lang="en-US"/>
          </a:p>
        </p:txBody>
      </p:sp>
    </p:spTree>
    <p:extLst>
      <p:ext uri="{BB962C8B-B14F-4D97-AF65-F5344CB8AC3E}">
        <p14:creationId xmlns:p14="http://schemas.microsoft.com/office/powerpoint/2010/main" val="118147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3</a:t>
            </a:fld>
            <a:endParaRPr lang="en-US"/>
          </a:p>
        </p:txBody>
      </p:sp>
    </p:spTree>
    <p:extLst>
      <p:ext uri="{BB962C8B-B14F-4D97-AF65-F5344CB8AC3E}">
        <p14:creationId xmlns:p14="http://schemas.microsoft.com/office/powerpoint/2010/main" val="28849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4</a:t>
            </a:fld>
            <a:endParaRPr lang="en-US"/>
          </a:p>
        </p:txBody>
      </p:sp>
    </p:spTree>
    <p:extLst>
      <p:ext uri="{BB962C8B-B14F-4D97-AF65-F5344CB8AC3E}">
        <p14:creationId xmlns:p14="http://schemas.microsoft.com/office/powerpoint/2010/main" val="239498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5</a:t>
            </a:fld>
            <a:endParaRPr lang="en-US"/>
          </a:p>
        </p:txBody>
      </p:sp>
    </p:spTree>
    <p:extLst>
      <p:ext uri="{BB962C8B-B14F-4D97-AF65-F5344CB8AC3E}">
        <p14:creationId xmlns:p14="http://schemas.microsoft.com/office/powerpoint/2010/main" val="300087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6</a:t>
            </a:fld>
            <a:endParaRPr lang="en-US"/>
          </a:p>
        </p:txBody>
      </p:sp>
    </p:spTree>
    <p:extLst>
      <p:ext uri="{BB962C8B-B14F-4D97-AF65-F5344CB8AC3E}">
        <p14:creationId xmlns:p14="http://schemas.microsoft.com/office/powerpoint/2010/main" val="397481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7</a:t>
            </a:fld>
            <a:endParaRPr lang="en-US"/>
          </a:p>
        </p:txBody>
      </p:sp>
    </p:spTree>
    <p:extLst>
      <p:ext uri="{BB962C8B-B14F-4D97-AF65-F5344CB8AC3E}">
        <p14:creationId xmlns:p14="http://schemas.microsoft.com/office/powerpoint/2010/main" val="27098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531BF-387A-4E58-B131-336F7646F7B9}" type="slidenum">
              <a:rPr lang="en-US" smtClean="0"/>
              <a:t>8</a:t>
            </a:fld>
            <a:endParaRPr lang="en-US"/>
          </a:p>
        </p:txBody>
      </p:sp>
    </p:spTree>
    <p:extLst>
      <p:ext uri="{BB962C8B-B14F-4D97-AF65-F5344CB8AC3E}">
        <p14:creationId xmlns:p14="http://schemas.microsoft.com/office/powerpoint/2010/main" val="95303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B05668-0996-46C7-A9AB-813782AEC72F}" type="slidenum">
              <a:rPr lang="en-US" smtClean="0"/>
              <a:pPr>
                <a:defRPr/>
              </a:pPr>
              <a:t>9</a:t>
            </a:fld>
            <a:endParaRPr lang="en-US"/>
          </a:p>
        </p:txBody>
      </p:sp>
    </p:spTree>
    <p:extLst>
      <p:ext uri="{BB962C8B-B14F-4D97-AF65-F5344CB8AC3E}">
        <p14:creationId xmlns:p14="http://schemas.microsoft.com/office/powerpoint/2010/main" val="177087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0A194E-BB33-44DA-9BC2-CB7AFCA95B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B56668-AC8C-41FC-A982-9D9C3B2C37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29A8B3-CB59-4FE8-BCDF-2A0646D7A2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65462A-9D24-4FB6-8218-09F03B7083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089D9D-C22C-4B48-ACB5-6A9FBDE4CF5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02E37A-FEA9-4C36-99DE-8DFA0BFFE45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38FB9F-6A62-4CE9-8D22-98DED258FC4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9F97519-197B-4141-9BDF-8CC51C05CB9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4674B6-7678-4EE7-A3A4-CC398A75F3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FB04EE-1B9A-46CB-8D27-08AEB23383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568A3-F7A9-4C24-9ECC-B249F75897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BB36B7-36CF-49B3-B9C8-55FDE64B7EC9}" type="slidenum">
              <a:rPr lang="en-US"/>
              <a:pPr/>
              <a:t>‹#›</a:t>
            </a:fld>
            <a:endParaRPr lang="en-US"/>
          </a:p>
        </p:txBody>
      </p:sp>
      <p:pic>
        <p:nvPicPr>
          <p:cNvPr id="1031" name="Picture 7" descr="friedman with seal horizontal"/>
          <p:cNvPicPr>
            <a:picLocks noChangeAspect="1" noChangeArrowheads="1"/>
          </p:cNvPicPr>
          <p:nvPr/>
        </p:nvPicPr>
        <p:blipFill>
          <a:blip r:embed="rId13" cstate="print"/>
          <a:srcRect/>
          <a:stretch>
            <a:fillRect/>
          </a:stretch>
        </p:blipFill>
        <p:spPr bwMode="auto">
          <a:xfrm>
            <a:off x="5791200" y="6248400"/>
            <a:ext cx="2867025" cy="4206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fao.org/worldfoodsituation/foodpricesinde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457748"/>
            <a:ext cx="9025989" cy="2105803"/>
          </a:xfrm>
        </p:spPr>
        <p:txBody>
          <a:bodyPr/>
          <a:lstStyle/>
          <a:p>
            <a:pPr>
              <a:lnSpc>
                <a:spcPct val="80000"/>
              </a:lnSpc>
            </a:pPr>
            <a:r>
              <a:rPr lang="en-US" sz="2800" b="1" dirty="0">
                <a:solidFill>
                  <a:srgbClr val="0070C0"/>
                </a:solidFill>
              </a:rPr>
              <a:t>Measuring the (un)affordability of healthy diets: New price indexes for the cost of meeting international nutrition standards</a:t>
            </a:r>
          </a:p>
        </p:txBody>
      </p:sp>
      <p:sp>
        <p:nvSpPr>
          <p:cNvPr id="2" name="Rectangle 1"/>
          <p:cNvSpPr/>
          <p:nvPr/>
        </p:nvSpPr>
        <p:spPr>
          <a:xfrm>
            <a:off x="-148098" y="2707845"/>
            <a:ext cx="9144000" cy="701731"/>
          </a:xfrm>
          <a:prstGeom prst="rect">
            <a:avLst/>
          </a:prstGeom>
        </p:spPr>
        <p:txBody>
          <a:bodyPr wrap="square">
            <a:spAutoFit/>
          </a:bodyPr>
          <a:lstStyle/>
          <a:p>
            <a:pPr algn="ctr">
              <a:lnSpc>
                <a:spcPct val="90000"/>
              </a:lnSpc>
              <a:spcBef>
                <a:spcPts val="0"/>
              </a:spcBef>
              <a:defRPr/>
            </a:pPr>
            <a:r>
              <a:rPr lang="en-US" sz="2800" kern="0" dirty="0">
                <a:solidFill>
                  <a:schemeClr val="bg2">
                    <a:lumMod val="50000"/>
                  </a:schemeClr>
                </a:solidFill>
                <a:latin typeface="Arial" panose="020B0604020202020204" pitchFamily="34" charset="0"/>
                <a:cs typeface="Arial" panose="020B0604020202020204" pitchFamily="34" charset="0"/>
              </a:rPr>
              <a:t>Will Masters</a:t>
            </a:r>
          </a:p>
          <a:p>
            <a:pPr algn="ctr">
              <a:lnSpc>
                <a:spcPct val="90000"/>
              </a:lnSpc>
              <a:spcBef>
                <a:spcPts val="0"/>
              </a:spcBef>
              <a:defRPr/>
            </a:pPr>
            <a:r>
              <a:rPr lang="en-US" sz="1600" dirty="0">
                <a:solidFill>
                  <a:schemeClr val="bg2">
                    <a:lumMod val="50000"/>
                  </a:schemeClr>
                </a:solidFill>
                <a:latin typeface="Arial" panose="020B0604020202020204" pitchFamily="34" charset="0"/>
                <a:cs typeface="Arial" panose="020B0604020202020204" pitchFamily="34" charset="0"/>
              </a:rPr>
              <a:t>Friedman School of Nutrition Science &amp; Policy, Tufts University (USA)</a:t>
            </a:r>
          </a:p>
        </p:txBody>
      </p:sp>
      <p:pic>
        <p:nvPicPr>
          <p:cNvPr id="17" name="Picture 16">
            <a:extLst>
              <a:ext uri="{FF2B5EF4-FFF2-40B4-BE49-F238E27FC236}">
                <a16:creationId xmlns:a16="http://schemas.microsoft.com/office/drawing/2014/main" id="{D13B205C-2C44-47EC-8D13-6E19226E65F7}"/>
              </a:ext>
            </a:extLst>
          </p:cNvPr>
          <p:cNvPicPr>
            <a:picLocks noChangeAspect="1"/>
          </p:cNvPicPr>
          <p:nvPr/>
        </p:nvPicPr>
        <p:blipFill rotWithShape="1">
          <a:blip r:embed="rId3"/>
          <a:srcRect l="8838" t="9338" r="9428" b="8889"/>
          <a:stretch/>
        </p:blipFill>
        <p:spPr>
          <a:xfrm>
            <a:off x="7927052" y="5715000"/>
            <a:ext cx="995996" cy="105471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r="51212"/>
          <a:stretch>
            <a:fillRect/>
          </a:stretch>
        </p:blipFill>
        <p:spPr bwMode="auto">
          <a:xfrm>
            <a:off x="169005" y="5917627"/>
            <a:ext cx="1964595" cy="7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id="{4DEEA073-A2E9-4CA0-9F84-720E12B53320}"/>
              </a:ext>
            </a:extLst>
          </p:cNvPr>
          <p:cNvSpPr/>
          <p:nvPr/>
        </p:nvSpPr>
        <p:spPr>
          <a:xfrm>
            <a:off x="1375901" y="4529140"/>
            <a:ext cx="6096001" cy="341632"/>
          </a:xfrm>
          <a:prstGeom prst="rect">
            <a:avLst/>
          </a:prstGeom>
        </p:spPr>
        <p:txBody>
          <a:bodyPr wrap="square">
            <a:spAutoFit/>
          </a:bodyPr>
          <a:lstStyle/>
          <a:p>
            <a:pPr algn="ctr">
              <a:lnSpc>
                <a:spcPct val="90000"/>
              </a:lnSpc>
              <a:spcBef>
                <a:spcPts val="0"/>
              </a:spcBef>
              <a:defRPr/>
            </a:pPr>
            <a:r>
              <a:rPr lang="en-US" dirty="0">
                <a:solidFill>
                  <a:schemeClr val="bg2">
                    <a:lumMod val="50000"/>
                  </a:schemeClr>
                </a:solidFill>
                <a:latin typeface="Arial" panose="020B0604020202020204" pitchFamily="34" charset="0"/>
                <a:cs typeface="Arial" panose="020B0604020202020204" pitchFamily="34" charset="0"/>
              </a:rPr>
              <a:t>Seminar at UConn, March 28</a:t>
            </a:r>
            <a:r>
              <a:rPr lang="en-US" baseline="30000" dirty="0">
                <a:solidFill>
                  <a:schemeClr val="bg2">
                    <a:lumMod val="50000"/>
                  </a:schemeClr>
                </a:solidFill>
                <a:latin typeface="Arial" panose="020B0604020202020204" pitchFamily="34" charset="0"/>
                <a:cs typeface="Arial" panose="020B0604020202020204" pitchFamily="34" charset="0"/>
              </a:rPr>
              <a:t>th</a:t>
            </a:r>
            <a:r>
              <a:rPr lang="en-US" dirty="0">
                <a:solidFill>
                  <a:schemeClr val="bg2">
                    <a:lumMod val="50000"/>
                  </a:schemeClr>
                </a:solidFill>
                <a:latin typeface="Arial" panose="020B0604020202020204" pitchFamily="34" charset="0"/>
                <a:cs typeface="Arial" panose="020B0604020202020204" pitchFamily="34" charset="0"/>
              </a:rPr>
              <a:t> 2018 </a:t>
            </a:r>
          </a:p>
        </p:txBody>
      </p:sp>
      <p:sp>
        <p:nvSpPr>
          <p:cNvPr id="3" name="Rectangle 2">
            <a:extLst>
              <a:ext uri="{FF2B5EF4-FFF2-40B4-BE49-F238E27FC236}">
                <a16:creationId xmlns:a16="http://schemas.microsoft.com/office/drawing/2014/main" id="{F2193EA7-6E8E-4132-9861-333C45C914A3}"/>
              </a:ext>
            </a:extLst>
          </p:cNvPr>
          <p:cNvSpPr/>
          <p:nvPr/>
        </p:nvSpPr>
        <p:spPr>
          <a:xfrm>
            <a:off x="3072650" y="5990337"/>
            <a:ext cx="3185487" cy="646331"/>
          </a:xfrm>
          <a:prstGeom prst="rect">
            <a:avLst/>
          </a:prstGeom>
        </p:spPr>
        <p:txBody>
          <a:bodyPr wrap="none">
            <a:spAutoFit/>
          </a:bodyPr>
          <a:lstStyle/>
          <a:p>
            <a:r>
              <a:rPr lang="en-US" dirty="0">
                <a:solidFill>
                  <a:schemeClr val="bg2">
                    <a:lumMod val="50000"/>
                  </a:schemeClr>
                </a:solidFill>
              </a:rPr>
              <a:t>Project website:</a:t>
            </a:r>
          </a:p>
          <a:p>
            <a:r>
              <a:rPr lang="en-US" u="sng" dirty="0">
                <a:solidFill>
                  <a:srgbClr val="004376"/>
                </a:solidFill>
              </a:rPr>
              <a:t>http://sites.tufts.edu/candasa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1E69D4-4DFE-4655-9BBB-2CB3CF99690B}"/>
              </a:ext>
            </a:extLst>
          </p:cNvPr>
          <p:cNvSpPr>
            <a:spLocks noGrp="1"/>
          </p:cNvSpPr>
          <p:nvPr>
            <p:ph type="title"/>
          </p:nvPr>
        </p:nvSpPr>
        <p:spPr>
          <a:xfrm>
            <a:off x="-76201" y="968040"/>
            <a:ext cx="9220201" cy="784560"/>
          </a:xfrm>
        </p:spPr>
        <p:txBody>
          <a:bodyPr/>
          <a:lstStyle/>
          <a:p>
            <a:pPr marL="0" indent="0">
              <a:lnSpc>
                <a:spcPct val="80000"/>
              </a:lnSpc>
              <a:spcBef>
                <a:spcPts val="600"/>
              </a:spcBef>
              <a:buNone/>
            </a:pPr>
            <a:r>
              <a:rPr lang="en-US" sz="3200" b="1" dirty="0">
                <a:solidFill>
                  <a:srgbClr val="004376"/>
                </a:solidFill>
              </a:rPr>
              <a:t>The Nutritious-food CPI reflects a specific nutrition scoring system</a:t>
            </a:r>
          </a:p>
        </p:txBody>
      </p:sp>
      <p:graphicFrame>
        <p:nvGraphicFramePr>
          <p:cNvPr id="8" name="Content Placeholder 3">
            <a:extLst>
              <a:ext uri="{FF2B5EF4-FFF2-40B4-BE49-F238E27FC236}">
                <a16:creationId xmlns:a16="http://schemas.microsoft.com/office/drawing/2014/main" id="{3D3D9D34-45A8-47DB-A986-81F3A4E233B4}"/>
              </a:ext>
            </a:extLst>
          </p:cNvPr>
          <p:cNvGraphicFramePr>
            <a:graphicFrameLocks/>
          </p:cNvGraphicFramePr>
          <p:nvPr>
            <p:extLst/>
          </p:nvPr>
        </p:nvGraphicFramePr>
        <p:xfrm>
          <a:off x="152400" y="1858256"/>
          <a:ext cx="6781800" cy="4999744"/>
        </p:xfrm>
        <a:graphic>
          <a:graphicData uri="http://schemas.openxmlformats.org/drawingml/2006/table">
            <a:tbl>
              <a:tblPr>
                <a:tableStyleId>{5C22544A-7EE6-4342-B048-85BDC9FD1C3A}</a:tableStyleId>
              </a:tblPr>
              <a:tblGrid>
                <a:gridCol w="4788374">
                  <a:extLst>
                    <a:ext uri="{9D8B030D-6E8A-4147-A177-3AD203B41FA5}">
                      <a16:colId xmlns:a16="http://schemas.microsoft.com/office/drawing/2014/main" val="20000"/>
                    </a:ext>
                  </a:extLst>
                </a:gridCol>
                <a:gridCol w="913653">
                  <a:extLst>
                    <a:ext uri="{9D8B030D-6E8A-4147-A177-3AD203B41FA5}">
                      <a16:colId xmlns:a16="http://schemas.microsoft.com/office/drawing/2014/main" val="20001"/>
                    </a:ext>
                  </a:extLst>
                </a:gridCol>
                <a:gridCol w="1079773">
                  <a:extLst>
                    <a:ext uri="{9D8B030D-6E8A-4147-A177-3AD203B41FA5}">
                      <a16:colId xmlns:a16="http://schemas.microsoft.com/office/drawing/2014/main" val="20002"/>
                    </a:ext>
                  </a:extLst>
                </a:gridCol>
              </a:tblGrid>
              <a:tr h="300890">
                <a:tc gridSpan="3">
                  <a:txBody>
                    <a:bodyPr/>
                    <a:lstStyle/>
                    <a:p>
                      <a:pPr algn="l" fontAlgn="b"/>
                      <a:r>
                        <a:rPr lang="en-US" sz="1600" b="1" u="none" strike="noStrike" dirty="0">
                          <a:effectLst/>
                        </a:rPr>
                        <a:t>Ghana Statistical Service CPI weights (food expenditure shares) versus NuVal scores (Nutritional Value index)</a:t>
                      </a:r>
                      <a:endParaRPr lang="en-US" sz="1600" b="1" i="0" u="none" strike="noStrike" dirty="0">
                        <a:solidFill>
                          <a:srgbClr val="000000"/>
                        </a:solidFill>
                        <a:effectLst/>
                        <a:latin typeface="Calibri" charset="0"/>
                      </a:endParaRPr>
                    </a:p>
                  </a:txBody>
                  <a:tcPr marL="6350" marR="6350" marT="6350" marB="0" anchor="b"/>
                </a:tc>
                <a:tc hMerge="1">
                  <a:txBody>
                    <a:bodyPr/>
                    <a:lstStyle/>
                    <a:p>
                      <a:pPr algn="l" fontAlgn="b"/>
                      <a:endParaRPr lang="en-US" sz="1600" b="0" i="0" u="none" strike="noStrike" dirty="0">
                        <a:solidFill>
                          <a:srgbClr val="000000"/>
                        </a:solidFill>
                        <a:effectLst/>
                        <a:latin typeface="Calibri" charset="0"/>
                      </a:endParaRPr>
                    </a:p>
                  </a:txBody>
                  <a:tcPr marL="6350" marR="6350" marT="6350" marB="0" anchor="b"/>
                </a:tc>
                <a:tc hMerge="1">
                  <a:txBody>
                    <a:bodyPr/>
                    <a:lstStyle/>
                    <a:p>
                      <a:pPr algn="l" fontAlgn="b"/>
                      <a:endParaRPr lang="en-US" sz="1600" b="0" i="0" u="none" strike="noStrike" dirty="0">
                        <a:solidFill>
                          <a:srgbClr val="000000"/>
                        </a:solidFill>
                        <a:effectLst/>
                        <a:latin typeface="Calibri" charset="0"/>
                      </a:endParaRPr>
                    </a:p>
                  </a:txBody>
                  <a:tcPr marL="6350" marR="6350" marT="6350" marB="0" anchor="b"/>
                </a:tc>
                <a:extLst>
                  <a:ext uri="{0D108BD9-81ED-4DB2-BD59-A6C34878D82A}">
                    <a16:rowId xmlns:a16="http://schemas.microsoft.com/office/drawing/2014/main" val="10000"/>
                  </a:ext>
                </a:extLst>
              </a:tr>
              <a:tr h="594144">
                <a:tc>
                  <a:txBody>
                    <a:bodyPr/>
                    <a:lstStyle/>
                    <a:p>
                      <a:pPr algn="l" fontAlgn="b"/>
                      <a:endParaRPr lang="en-US" sz="1600" b="1" i="0" u="none" strike="noStrike" dirty="0">
                        <a:solidFill>
                          <a:srgbClr val="000000"/>
                        </a:solidFill>
                        <a:effectLst/>
                        <a:latin typeface="Calibri" charset="0"/>
                      </a:endParaRPr>
                    </a:p>
                  </a:txBody>
                  <a:tcPr marL="6350" marR="6350" marT="6350" marB="0" anchor="ctr"/>
                </a:tc>
                <a:tc>
                  <a:txBody>
                    <a:bodyPr/>
                    <a:lstStyle/>
                    <a:p>
                      <a:pPr lvl="0" algn="r" fontAlgn="b"/>
                      <a:r>
                        <a:rPr lang="en-US" sz="1600" b="1" u="none" strike="noStrike" dirty="0">
                          <a:effectLst/>
                        </a:rPr>
                        <a:t>CPI weights</a:t>
                      </a:r>
                      <a:endParaRPr lang="en-US" sz="1600" b="1" i="0" u="none" strike="noStrike" dirty="0">
                        <a:solidFill>
                          <a:srgbClr val="000000"/>
                        </a:solidFill>
                        <a:effectLst/>
                        <a:latin typeface="Calibri" charset="0"/>
                      </a:endParaRPr>
                    </a:p>
                  </a:txBody>
                  <a:tcPr marL="6350" marR="6350" marT="0" marB="0" anchor="ctr"/>
                </a:tc>
                <a:tc>
                  <a:txBody>
                    <a:bodyPr/>
                    <a:lstStyle/>
                    <a:p>
                      <a:pPr lvl="0" algn="r" fontAlgn="b"/>
                      <a:r>
                        <a:rPr lang="en-US" sz="1600" b="1" u="none" strike="noStrike" dirty="0">
                          <a:effectLst/>
                        </a:rPr>
                        <a:t>NuVal weights</a:t>
                      </a:r>
                      <a:endParaRPr lang="en-US" sz="1600" b="1" i="0" u="none" strike="noStrike" dirty="0">
                        <a:solidFill>
                          <a:srgbClr val="000000"/>
                        </a:solidFill>
                        <a:effectLst/>
                        <a:latin typeface="Calibri" charset="0"/>
                      </a:endParaRPr>
                    </a:p>
                  </a:txBody>
                  <a:tcPr marL="45720" marR="45720" marT="0" marB="0" anchor="ctr"/>
                </a:tc>
                <a:extLst>
                  <a:ext uri="{0D108BD9-81ED-4DB2-BD59-A6C34878D82A}">
                    <a16:rowId xmlns:a16="http://schemas.microsoft.com/office/drawing/2014/main" val="10001"/>
                  </a:ext>
                </a:extLst>
              </a:tr>
              <a:tr h="300890">
                <a:tc>
                  <a:txBody>
                    <a:bodyPr/>
                    <a:lstStyle/>
                    <a:p>
                      <a:pPr algn="l" fontAlgn="b"/>
                      <a:r>
                        <a:rPr lang="en-US" sz="1600" i="1" u="none" strike="noStrike" dirty="0">
                          <a:effectLst/>
                        </a:rPr>
                        <a:t>Food</a:t>
                      </a:r>
                      <a:endParaRPr lang="en-US" sz="1600" b="1" i="1" u="none" strike="noStrike" dirty="0">
                        <a:solidFill>
                          <a:srgbClr val="000000"/>
                        </a:solidFill>
                        <a:effectLst/>
                        <a:latin typeface="Calibri" charset="0"/>
                      </a:endParaRPr>
                    </a:p>
                  </a:txBody>
                  <a:tcPr marL="6350" marR="6350" marT="6350" marB="0" anchor="ctr"/>
                </a:tc>
                <a:tc>
                  <a:txBody>
                    <a:bodyPr/>
                    <a:lstStyle/>
                    <a:p>
                      <a:pPr lvl="0" algn="r" fontAlgn="b"/>
                      <a:r>
                        <a:rPr lang="nb-NO" sz="1600" b="0" i="1" u="none" strike="noStrike" dirty="0">
                          <a:solidFill>
                            <a:schemeClr val="dk1"/>
                          </a:solidFill>
                          <a:effectLst/>
                          <a:latin typeface="+mn-lt"/>
                        </a:rPr>
                        <a:t>100</a:t>
                      </a:r>
                      <a:endParaRPr lang="nb-NO" sz="1600" b="1" i="1" u="none" strike="noStrike" dirty="0">
                        <a:solidFill>
                          <a:srgbClr val="000000"/>
                        </a:solidFill>
                        <a:effectLst/>
                        <a:latin typeface="Calibri" charset="0"/>
                      </a:endParaRPr>
                    </a:p>
                  </a:txBody>
                  <a:tcPr marL="6350" marR="6350" marT="0" marB="0" anchor="ctr"/>
                </a:tc>
                <a:tc>
                  <a:txBody>
                    <a:bodyPr/>
                    <a:lstStyle/>
                    <a:p>
                      <a:pPr lvl="0" algn="r" fontAlgn="b"/>
                      <a:r>
                        <a:rPr lang="hr-HR" sz="1600" b="0" i="1" u="none" strike="noStrike" dirty="0">
                          <a:solidFill>
                            <a:schemeClr val="dk1"/>
                          </a:solidFill>
                          <a:effectLst/>
                          <a:latin typeface="+mn-lt"/>
                        </a:rPr>
                        <a:t>100</a:t>
                      </a:r>
                      <a:endParaRPr lang="hr-HR" sz="1600" b="1" i="1" u="none" strike="noStrike" dirty="0">
                        <a:solidFill>
                          <a:srgbClr val="000000"/>
                        </a:solidFill>
                        <a:effectLst/>
                        <a:latin typeface="Calibri" charset="0"/>
                      </a:endParaRPr>
                    </a:p>
                  </a:txBody>
                  <a:tcPr marL="45720" marR="45720" marT="0" marB="0" anchor="ctr"/>
                </a:tc>
                <a:extLst>
                  <a:ext uri="{0D108BD9-81ED-4DB2-BD59-A6C34878D82A}">
                    <a16:rowId xmlns:a16="http://schemas.microsoft.com/office/drawing/2014/main" val="10002"/>
                  </a:ext>
                </a:extLst>
              </a:tr>
              <a:tr h="300890">
                <a:tc>
                  <a:txBody>
                    <a:bodyPr/>
                    <a:lstStyle/>
                    <a:p>
                      <a:pPr algn="l" rtl="0" fontAlgn="b"/>
                      <a:r>
                        <a:rPr lang="en-US" sz="1600" b="0" i="0" u="none" strike="noStrike" dirty="0">
                          <a:solidFill>
                            <a:srgbClr val="000000"/>
                          </a:solidFill>
                          <a:effectLst/>
                          <a:latin typeface="Century Gothic" charset="0"/>
                        </a:rPr>
                        <a:t>Cereals and cereal products</a:t>
                      </a:r>
                    </a:p>
                  </a:txBody>
                  <a:tcPr marL="6350" marR="6350" marT="6350" marB="0" anchor="ctr"/>
                </a:tc>
                <a:tc>
                  <a:txBody>
                    <a:bodyPr/>
                    <a:lstStyle/>
                    <a:p>
                      <a:pPr lvl="0" algn="r" rtl="0" fontAlgn="b"/>
                      <a:r>
                        <a:rPr lang="nb-NO" sz="1600" b="0" i="0" u="none" strike="noStrike" dirty="0">
                          <a:solidFill>
                            <a:srgbClr val="000000"/>
                          </a:solidFill>
                          <a:effectLst/>
                          <a:latin typeface="Century Gothic" charset="0"/>
                        </a:rPr>
                        <a:t>25.55</a:t>
                      </a:r>
                    </a:p>
                  </a:txBody>
                  <a:tcPr marL="6350" marR="6350" marT="0" marB="0" anchor="ctr"/>
                </a:tc>
                <a:tc>
                  <a:txBody>
                    <a:bodyPr/>
                    <a:lstStyle/>
                    <a:p>
                      <a:pPr lvl="0" algn="r" rtl="0" fontAlgn="b"/>
                      <a:r>
                        <a:rPr lang="hr-HR" sz="1600" b="0" i="0" u="none" strike="noStrike" dirty="0">
                          <a:solidFill>
                            <a:srgbClr val="000000"/>
                          </a:solidFill>
                          <a:effectLst/>
                          <a:latin typeface="Century Gothic" charset="0"/>
                        </a:rPr>
                        <a:t>19.43</a:t>
                      </a:r>
                    </a:p>
                  </a:txBody>
                  <a:tcPr marL="45720" marR="45720" marT="0" marB="0" anchor="ctr"/>
                </a:tc>
                <a:extLst>
                  <a:ext uri="{0D108BD9-81ED-4DB2-BD59-A6C34878D82A}">
                    <a16:rowId xmlns:a16="http://schemas.microsoft.com/office/drawing/2014/main" val="10003"/>
                  </a:ext>
                </a:extLst>
              </a:tr>
              <a:tr h="300890">
                <a:tc>
                  <a:txBody>
                    <a:bodyPr/>
                    <a:lstStyle/>
                    <a:p>
                      <a:pPr algn="l" rtl="0" fontAlgn="b"/>
                      <a:r>
                        <a:rPr lang="en-US" sz="1600" b="0" i="0" u="none" strike="noStrike" dirty="0">
                          <a:solidFill>
                            <a:srgbClr val="000000"/>
                          </a:solidFill>
                          <a:effectLst/>
                          <a:latin typeface="Century Gothic" charset="0"/>
                        </a:rPr>
                        <a:t>Meat and meat products</a:t>
                      </a:r>
                    </a:p>
                  </a:txBody>
                  <a:tcPr marL="6350" marR="6350" marT="6350" marB="0" anchor="ctr"/>
                </a:tc>
                <a:tc>
                  <a:txBody>
                    <a:bodyPr/>
                    <a:lstStyle/>
                    <a:p>
                      <a:pPr lvl="0" algn="r" rtl="0" fontAlgn="b"/>
                      <a:r>
                        <a:rPr lang="hr-HR" sz="1600" b="0" i="0" u="none" strike="noStrike" dirty="0">
                          <a:solidFill>
                            <a:srgbClr val="000000"/>
                          </a:solidFill>
                          <a:effectLst/>
                          <a:latin typeface="Century Gothic" charset="0"/>
                        </a:rPr>
                        <a:t>9.10</a:t>
                      </a:r>
                    </a:p>
                  </a:txBody>
                  <a:tcPr marL="6350" marR="6350" marT="0" marB="0" anchor="ctr"/>
                </a:tc>
                <a:tc>
                  <a:txBody>
                    <a:bodyPr/>
                    <a:lstStyle/>
                    <a:p>
                      <a:pPr lvl="0" algn="r" rtl="0" fontAlgn="b"/>
                      <a:r>
                        <a:rPr lang="hr-HR" sz="1600" b="0" i="0" u="none" strike="noStrike" dirty="0">
                          <a:solidFill>
                            <a:srgbClr val="000000"/>
                          </a:solidFill>
                          <a:effectLst/>
                          <a:latin typeface="Century Gothic" charset="0"/>
                        </a:rPr>
                        <a:t>8.55</a:t>
                      </a:r>
                    </a:p>
                  </a:txBody>
                  <a:tcPr marL="45720" marR="45720" marT="0" marB="0" anchor="ctr"/>
                </a:tc>
                <a:extLst>
                  <a:ext uri="{0D108BD9-81ED-4DB2-BD59-A6C34878D82A}">
                    <a16:rowId xmlns:a16="http://schemas.microsoft.com/office/drawing/2014/main" val="10004"/>
                  </a:ext>
                </a:extLst>
              </a:tr>
              <a:tr h="300890">
                <a:tc>
                  <a:txBody>
                    <a:bodyPr/>
                    <a:lstStyle/>
                    <a:p>
                      <a:pPr algn="l" rtl="0" fontAlgn="b"/>
                      <a:r>
                        <a:rPr lang="en-US" sz="1600" b="0" i="0" u="none" strike="noStrike" dirty="0">
                          <a:solidFill>
                            <a:srgbClr val="000000"/>
                          </a:solidFill>
                          <a:effectLst/>
                          <a:latin typeface="Century Gothic" charset="0"/>
                        </a:rPr>
                        <a:t>Fish and sea food</a:t>
                      </a:r>
                    </a:p>
                  </a:txBody>
                  <a:tcPr marL="6350" marR="6350" marT="6350" marB="0" anchor="ctr"/>
                </a:tc>
                <a:tc>
                  <a:txBody>
                    <a:bodyPr/>
                    <a:lstStyle/>
                    <a:p>
                      <a:pPr lvl="0" algn="r" rtl="0" fontAlgn="b"/>
                      <a:r>
                        <a:rPr lang="hr-HR" sz="1600" b="0" i="0" u="none" strike="noStrike" dirty="0">
                          <a:solidFill>
                            <a:srgbClr val="000000"/>
                          </a:solidFill>
                          <a:effectLst/>
                          <a:latin typeface="Century Gothic" charset="0"/>
                        </a:rPr>
                        <a:t>22.93</a:t>
                      </a:r>
                    </a:p>
                  </a:txBody>
                  <a:tcPr marL="6350" marR="6350" marT="0" marB="0" anchor="ctr"/>
                </a:tc>
                <a:tc>
                  <a:txBody>
                    <a:bodyPr/>
                    <a:lstStyle/>
                    <a:p>
                      <a:pPr lvl="0" algn="r" rtl="0" fontAlgn="b"/>
                      <a:r>
                        <a:rPr lang="hr-HR" sz="1600" b="0" i="0" u="none" strike="noStrike" dirty="0">
                          <a:solidFill>
                            <a:srgbClr val="000000"/>
                          </a:solidFill>
                          <a:effectLst/>
                          <a:latin typeface="Century Gothic" charset="0"/>
                        </a:rPr>
                        <a:t>14.12</a:t>
                      </a:r>
                    </a:p>
                  </a:txBody>
                  <a:tcPr marL="45720" marR="45720" marT="0" marB="0" anchor="ctr"/>
                </a:tc>
                <a:extLst>
                  <a:ext uri="{0D108BD9-81ED-4DB2-BD59-A6C34878D82A}">
                    <a16:rowId xmlns:a16="http://schemas.microsoft.com/office/drawing/2014/main" val="10005"/>
                  </a:ext>
                </a:extLst>
              </a:tr>
              <a:tr h="300890">
                <a:tc>
                  <a:txBody>
                    <a:bodyPr/>
                    <a:lstStyle/>
                    <a:p>
                      <a:pPr algn="l" rtl="0" fontAlgn="b"/>
                      <a:r>
                        <a:rPr lang="en-US" sz="1600" b="0" i="0" u="none" strike="noStrike" dirty="0">
                          <a:solidFill>
                            <a:srgbClr val="000000"/>
                          </a:solidFill>
                          <a:effectLst/>
                          <a:latin typeface="Century Gothic" charset="0"/>
                        </a:rPr>
                        <a:t>Milk, cheese and eggs</a:t>
                      </a:r>
                    </a:p>
                  </a:txBody>
                  <a:tcPr marL="6350" marR="6350" marT="6350" marB="0" anchor="ctr"/>
                </a:tc>
                <a:tc>
                  <a:txBody>
                    <a:bodyPr/>
                    <a:lstStyle/>
                    <a:p>
                      <a:pPr lvl="0" algn="r" rtl="0" fontAlgn="b"/>
                      <a:r>
                        <a:rPr lang="hr-HR" sz="1600" b="0" i="0" u="none" strike="noStrike" dirty="0">
                          <a:solidFill>
                            <a:srgbClr val="000000"/>
                          </a:solidFill>
                          <a:effectLst/>
                          <a:latin typeface="Century Gothic" charset="0"/>
                        </a:rPr>
                        <a:t>4.33</a:t>
                      </a:r>
                    </a:p>
                  </a:txBody>
                  <a:tcPr marL="6350" marR="6350" marT="0" marB="0" anchor="ctr"/>
                </a:tc>
                <a:tc>
                  <a:txBody>
                    <a:bodyPr/>
                    <a:lstStyle/>
                    <a:p>
                      <a:pPr lvl="0" algn="r" rtl="0" fontAlgn="b"/>
                      <a:r>
                        <a:rPr lang="nb-NO" sz="1600" b="0" i="0" u="none" strike="noStrike" dirty="0">
                          <a:solidFill>
                            <a:srgbClr val="000000"/>
                          </a:solidFill>
                          <a:effectLst/>
                          <a:latin typeface="Century Gothic" charset="0"/>
                        </a:rPr>
                        <a:t>5.50</a:t>
                      </a:r>
                    </a:p>
                  </a:txBody>
                  <a:tcPr marL="45720" marR="45720" marT="0" marB="0" anchor="ctr"/>
                </a:tc>
                <a:extLst>
                  <a:ext uri="{0D108BD9-81ED-4DB2-BD59-A6C34878D82A}">
                    <a16:rowId xmlns:a16="http://schemas.microsoft.com/office/drawing/2014/main" val="10006"/>
                  </a:ext>
                </a:extLst>
              </a:tr>
              <a:tr h="300890">
                <a:tc>
                  <a:txBody>
                    <a:bodyPr/>
                    <a:lstStyle/>
                    <a:p>
                      <a:pPr algn="l" rtl="0" fontAlgn="b"/>
                      <a:r>
                        <a:rPr lang="en-US" sz="1600" b="0" i="0" u="none" strike="noStrike" dirty="0">
                          <a:solidFill>
                            <a:schemeClr val="tx1"/>
                          </a:solidFill>
                          <a:effectLst/>
                          <a:latin typeface="Century Gothic" charset="0"/>
                        </a:rPr>
                        <a:t>Fruits</a:t>
                      </a:r>
                    </a:p>
                  </a:txBody>
                  <a:tcPr marL="6350" marR="6350" marT="6350" marB="0" anchor="ctr"/>
                </a:tc>
                <a:tc>
                  <a:txBody>
                    <a:bodyPr/>
                    <a:lstStyle/>
                    <a:p>
                      <a:pPr lvl="0" algn="r" rtl="0" fontAlgn="b"/>
                      <a:r>
                        <a:rPr lang="hr-HR" sz="1600" b="0" i="0" u="none" strike="noStrike" dirty="0">
                          <a:solidFill>
                            <a:schemeClr val="tx1"/>
                          </a:solidFill>
                          <a:effectLst/>
                          <a:latin typeface="Century Gothic" charset="0"/>
                        </a:rPr>
                        <a:t>4.29</a:t>
                      </a:r>
                    </a:p>
                  </a:txBody>
                  <a:tcPr marL="6350" marR="6350" marT="0" marB="0" anchor="ctr"/>
                </a:tc>
                <a:tc>
                  <a:txBody>
                    <a:bodyPr/>
                    <a:lstStyle/>
                    <a:p>
                      <a:pPr lvl="0" algn="r" rtl="0" fontAlgn="b"/>
                      <a:r>
                        <a:rPr lang="hr-HR" sz="1600" b="0" i="0" u="none" strike="noStrike" dirty="0">
                          <a:solidFill>
                            <a:schemeClr val="tx1"/>
                          </a:solidFill>
                          <a:effectLst/>
                          <a:latin typeface="Century Gothic" charset="0"/>
                        </a:rPr>
                        <a:t>14.64</a:t>
                      </a:r>
                    </a:p>
                  </a:txBody>
                  <a:tcPr marL="45720" marR="45720" marT="0" marB="0" anchor="ctr"/>
                </a:tc>
                <a:extLst>
                  <a:ext uri="{0D108BD9-81ED-4DB2-BD59-A6C34878D82A}">
                    <a16:rowId xmlns:a16="http://schemas.microsoft.com/office/drawing/2014/main" val="10007"/>
                  </a:ext>
                </a:extLst>
              </a:tr>
              <a:tr h="300890">
                <a:tc>
                  <a:txBody>
                    <a:bodyPr/>
                    <a:lstStyle/>
                    <a:p>
                      <a:pPr algn="l" rtl="0" fontAlgn="b"/>
                      <a:r>
                        <a:rPr lang="en-US" sz="1600" b="0" i="0" u="none" strike="noStrike" dirty="0">
                          <a:solidFill>
                            <a:schemeClr val="tx1"/>
                          </a:solidFill>
                          <a:effectLst/>
                          <a:latin typeface="Century Gothic" charset="0"/>
                        </a:rPr>
                        <a:t>Vegetables</a:t>
                      </a:r>
                    </a:p>
                  </a:txBody>
                  <a:tcPr marL="6350" marR="6350" marT="6350" marB="0" anchor="ctr"/>
                </a:tc>
                <a:tc>
                  <a:txBody>
                    <a:bodyPr/>
                    <a:lstStyle/>
                    <a:p>
                      <a:pPr lvl="0" algn="r" rtl="0" fontAlgn="b"/>
                      <a:r>
                        <a:rPr lang="hr-HR" sz="1600" b="0" i="0" u="none" strike="noStrike" dirty="0">
                          <a:solidFill>
                            <a:schemeClr val="tx1"/>
                          </a:solidFill>
                          <a:effectLst/>
                          <a:latin typeface="Century Gothic" charset="0"/>
                        </a:rPr>
                        <a:t>23.36</a:t>
                      </a:r>
                    </a:p>
                  </a:txBody>
                  <a:tcPr marL="6350" marR="6350" marT="0" marB="0" anchor="ctr"/>
                </a:tc>
                <a:tc>
                  <a:txBody>
                    <a:bodyPr/>
                    <a:lstStyle/>
                    <a:p>
                      <a:pPr lvl="0" algn="r" rtl="0" fontAlgn="b"/>
                      <a:r>
                        <a:rPr lang="hr-HR" sz="1600" b="0" i="0" u="none" strike="noStrike" dirty="0">
                          <a:solidFill>
                            <a:schemeClr val="tx1"/>
                          </a:solidFill>
                          <a:effectLst/>
                          <a:latin typeface="Century Gothic" charset="0"/>
                        </a:rPr>
                        <a:t>32.67</a:t>
                      </a:r>
                    </a:p>
                  </a:txBody>
                  <a:tcPr marL="45720" marR="45720" marT="0" marB="0" anchor="ctr"/>
                </a:tc>
                <a:extLst>
                  <a:ext uri="{0D108BD9-81ED-4DB2-BD59-A6C34878D82A}">
                    <a16:rowId xmlns:a16="http://schemas.microsoft.com/office/drawing/2014/main" val="10008"/>
                  </a:ext>
                </a:extLst>
              </a:tr>
              <a:tr h="300890">
                <a:tc>
                  <a:txBody>
                    <a:bodyPr/>
                    <a:lstStyle/>
                    <a:p>
                      <a:pPr algn="l" rtl="0" fontAlgn="b"/>
                      <a:r>
                        <a:rPr lang="en-US" sz="1600" b="0" i="0" u="none" strike="noStrike" dirty="0">
                          <a:solidFill>
                            <a:schemeClr val="tx1"/>
                          </a:solidFill>
                          <a:effectLst/>
                          <a:latin typeface="Century Gothic" charset="0"/>
                        </a:rPr>
                        <a:t>Oils and fats</a:t>
                      </a:r>
                    </a:p>
                  </a:txBody>
                  <a:tcPr marL="6350" marR="6350" marT="6350" marB="0" anchor="ctr"/>
                </a:tc>
                <a:tc>
                  <a:txBody>
                    <a:bodyPr/>
                    <a:lstStyle/>
                    <a:p>
                      <a:pPr lvl="0" algn="r" rtl="0" fontAlgn="b"/>
                      <a:r>
                        <a:rPr lang="nb-NO" sz="1600" b="0" i="0" u="none" strike="noStrike" dirty="0">
                          <a:solidFill>
                            <a:schemeClr val="tx1"/>
                          </a:solidFill>
                          <a:effectLst/>
                          <a:latin typeface="Century Gothic" charset="0"/>
                        </a:rPr>
                        <a:t>5.19</a:t>
                      </a:r>
                    </a:p>
                  </a:txBody>
                  <a:tcPr marL="6350" marR="6350" marT="0" marB="0" anchor="ctr"/>
                </a:tc>
                <a:tc>
                  <a:txBody>
                    <a:bodyPr/>
                    <a:lstStyle/>
                    <a:p>
                      <a:pPr lvl="0" algn="r" rtl="0" fontAlgn="b"/>
                      <a:r>
                        <a:rPr lang="nb-NO" sz="1600" b="0" i="0" u="none" strike="noStrike" dirty="0">
                          <a:solidFill>
                            <a:schemeClr val="tx1"/>
                          </a:solidFill>
                          <a:effectLst/>
                          <a:latin typeface="Century Gothic" charset="0"/>
                        </a:rPr>
                        <a:t>0.86</a:t>
                      </a:r>
                    </a:p>
                  </a:txBody>
                  <a:tcPr marL="45720" marR="45720" marT="0" marB="0" anchor="ctr"/>
                </a:tc>
                <a:extLst>
                  <a:ext uri="{0D108BD9-81ED-4DB2-BD59-A6C34878D82A}">
                    <a16:rowId xmlns:a16="http://schemas.microsoft.com/office/drawing/2014/main" val="10009"/>
                  </a:ext>
                </a:extLst>
              </a:tr>
              <a:tr h="300890">
                <a:tc>
                  <a:txBody>
                    <a:bodyPr/>
                    <a:lstStyle/>
                    <a:p>
                      <a:pPr algn="l" rtl="0" fontAlgn="b"/>
                      <a:r>
                        <a:rPr lang="en-US" sz="1600" b="0" i="0" u="none" strike="noStrike" dirty="0">
                          <a:solidFill>
                            <a:schemeClr val="tx1"/>
                          </a:solidFill>
                          <a:effectLst/>
                          <a:latin typeface="Century Gothic" charset="0"/>
                        </a:rPr>
                        <a:t>Sugar, jam, honey, chocolate &amp; confectionery</a:t>
                      </a:r>
                    </a:p>
                  </a:txBody>
                  <a:tcPr marL="6350" marR="6350" marT="6350" marB="0" anchor="ctr"/>
                </a:tc>
                <a:tc>
                  <a:txBody>
                    <a:bodyPr/>
                    <a:lstStyle/>
                    <a:p>
                      <a:pPr lvl="0" algn="r" rtl="0" fontAlgn="b"/>
                      <a:r>
                        <a:rPr lang="hr-HR" sz="1600" b="0" i="0" u="none" strike="noStrike" dirty="0">
                          <a:solidFill>
                            <a:schemeClr val="tx1"/>
                          </a:solidFill>
                          <a:effectLst/>
                          <a:latin typeface="Century Gothic" charset="0"/>
                        </a:rPr>
                        <a:t>2.29</a:t>
                      </a:r>
                    </a:p>
                  </a:txBody>
                  <a:tcPr marL="6350" marR="6350" marT="0" marB="0" anchor="ctr"/>
                </a:tc>
                <a:tc>
                  <a:txBody>
                    <a:bodyPr/>
                    <a:lstStyle/>
                    <a:p>
                      <a:pPr lvl="0" algn="r" rtl="0" fontAlgn="b"/>
                      <a:r>
                        <a:rPr lang="hr-HR" sz="1600" b="0" i="0" u="none" strike="noStrike" dirty="0">
                          <a:solidFill>
                            <a:schemeClr val="tx1"/>
                          </a:solidFill>
                          <a:effectLst/>
                          <a:latin typeface="Century Gothic" charset="0"/>
                        </a:rPr>
                        <a:t>0.24</a:t>
                      </a:r>
                    </a:p>
                  </a:txBody>
                  <a:tcPr marL="45720" marR="45720" marT="0" marB="0" anchor="ctr"/>
                </a:tc>
                <a:extLst>
                  <a:ext uri="{0D108BD9-81ED-4DB2-BD59-A6C34878D82A}">
                    <a16:rowId xmlns:a16="http://schemas.microsoft.com/office/drawing/2014/main" val="10010"/>
                  </a:ext>
                </a:extLst>
              </a:tr>
              <a:tr h="300890">
                <a:tc>
                  <a:txBody>
                    <a:bodyPr/>
                    <a:lstStyle/>
                    <a:p>
                      <a:pPr algn="l" rtl="0" fontAlgn="b"/>
                      <a:r>
                        <a:rPr lang="en-US" sz="1600" b="0" i="0" u="none" strike="noStrike" dirty="0">
                          <a:solidFill>
                            <a:schemeClr val="tx1"/>
                          </a:solidFill>
                          <a:effectLst/>
                          <a:latin typeface="Century Gothic" charset="0"/>
                        </a:rPr>
                        <a:t>Mineral water, soft drinks, fruit &amp;vegetable juices</a:t>
                      </a:r>
                    </a:p>
                  </a:txBody>
                  <a:tcPr marL="6350" marR="6350" marT="6350" marB="0" anchor="ctr"/>
                </a:tc>
                <a:tc>
                  <a:txBody>
                    <a:bodyPr/>
                    <a:lstStyle/>
                    <a:p>
                      <a:pPr lvl="0" algn="r" rtl="0" fontAlgn="b"/>
                      <a:r>
                        <a:rPr lang="hr-HR" sz="1600" b="0" i="0" u="none" strike="noStrike" dirty="0">
                          <a:solidFill>
                            <a:schemeClr val="tx1"/>
                          </a:solidFill>
                          <a:effectLst/>
                          <a:latin typeface="Century Gothic" charset="0"/>
                        </a:rPr>
                        <a:t>3.57</a:t>
                      </a:r>
                    </a:p>
                  </a:txBody>
                  <a:tcPr marL="6350" marR="6350" marT="0" marB="0" anchor="ctr"/>
                </a:tc>
                <a:tc>
                  <a:txBody>
                    <a:bodyPr/>
                    <a:lstStyle/>
                    <a:p>
                      <a:pPr lvl="0" algn="r" rtl="0" fontAlgn="b"/>
                      <a:r>
                        <a:rPr lang="nb-NO" sz="1600" b="0" i="0" u="none" strike="noStrike" dirty="0">
                          <a:solidFill>
                            <a:schemeClr val="tx1"/>
                          </a:solidFill>
                          <a:effectLst/>
                          <a:latin typeface="Century Gothic" charset="0"/>
                        </a:rPr>
                        <a:t>0.45</a:t>
                      </a:r>
                    </a:p>
                  </a:txBody>
                  <a:tcPr marL="45720" marR="45720" marT="0" marB="0" anchor="ctr"/>
                </a:tc>
                <a:extLst>
                  <a:ext uri="{0D108BD9-81ED-4DB2-BD59-A6C34878D82A}">
                    <a16:rowId xmlns:a16="http://schemas.microsoft.com/office/drawing/2014/main" val="10011"/>
                  </a:ext>
                </a:extLst>
              </a:tr>
              <a:tr h="300890">
                <a:tc>
                  <a:txBody>
                    <a:bodyPr/>
                    <a:lstStyle/>
                    <a:p>
                      <a:pPr algn="l" rtl="0" fontAlgn="b"/>
                      <a:r>
                        <a:rPr lang="en-US" sz="1600" b="0" i="0" u="none" strike="noStrike" dirty="0">
                          <a:solidFill>
                            <a:srgbClr val="000000"/>
                          </a:solidFill>
                          <a:effectLst/>
                          <a:latin typeface="Century Gothic" charset="0"/>
                        </a:rPr>
                        <a:t>Food products </a:t>
                      </a:r>
                      <a:r>
                        <a:rPr lang="en-US" sz="1600" b="0" i="0" u="none" strike="noStrike" dirty="0" err="1">
                          <a:solidFill>
                            <a:srgbClr val="000000"/>
                          </a:solidFill>
                          <a:effectLst/>
                          <a:latin typeface="Century Gothic" charset="0"/>
                        </a:rPr>
                        <a:t>n.e.c</a:t>
                      </a:r>
                      <a:r>
                        <a:rPr lang="en-US" sz="1600" b="0" i="0" u="none" strike="noStrike" dirty="0">
                          <a:solidFill>
                            <a:srgbClr val="000000"/>
                          </a:solidFill>
                          <a:effectLst/>
                          <a:latin typeface="Century Gothic" charset="0"/>
                        </a:rPr>
                        <a:t>.</a:t>
                      </a:r>
                    </a:p>
                  </a:txBody>
                  <a:tcPr marL="6350" marR="6350" marT="6350" marB="0" anchor="ctr"/>
                </a:tc>
                <a:tc>
                  <a:txBody>
                    <a:bodyPr/>
                    <a:lstStyle/>
                    <a:p>
                      <a:pPr lvl="0" algn="r" rtl="0" fontAlgn="b"/>
                      <a:r>
                        <a:rPr lang="nb-NO" sz="1600" b="0" i="0" u="none" strike="noStrike" dirty="0">
                          <a:solidFill>
                            <a:srgbClr val="000000"/>
                          </a:solidFill>
                          <a:effectLst/>
                          <a:latin typeface="Century Gothic" charset="0"/>
                        </a:rPr>
                        <a:t>1.95</a:t>
                      </a:r>
                    </a:p>
                  </a:txBody>
                  <a:tcPr marL="6350" marR="6350" marT="0" marB="0" anchor="ctr"/>
                </a:tc>
                <a:tc>
                  <a:txBody>
                    <a:bodyPr/>
                    <a:lstStyle/>
                    <a:p>
                      <a:pPr lvl="0" algn="r" rtl="0" fontAlgn="b"/>
                      <a:r>
                        <a:rPr lang="hr-HR" sz="1600" b="0" i="0" u="none" strike="noStrike" dirty="0">
                          <a:solidFill>
                            <a:srgbClr val="000000"/>
                          </a:solidFill>
                          <a:effectLst/>
                          <a:latin typeface="Century Gothic" charset="0"/>
                        </a:rPr>
                        <a:t>2.45</a:t>
                      </a:r>
                    </a:p>
                  </a:txBody>
                  <a:tcPr marL="45720" marR="45720" marT="0" marB="0" anchor="ctr"/>
                </a:tc>
                <a:extLst>
                  <a:ext uri="{0D108BD9-81ED-4DB2-BD59-A6C34878D82A}">
                    <a16:rowId xmlns:a16="http://schemas.microsoft.com/office/drawing/2014/main" val="10012"/>
                  </a:ext>
                </a:extLst>
              </a:tr>
              <a:tr h="300890">
                <a:tc>
                  <a:txBody>
                    <a:bodyPr/>
                    <a:lstStyle/>
                    <a:p>
                      <a:pPr algn="l" rtl="0" fontAlgn="b"/>
                      <a:r>
                        <a:rPr lang="en-US" sz="1600" b="0" i="0" u="none" strike="noStrike" dirty="0">
                          <a:solidFill>
                            <a:srgbClr val="000000"/>
                          </a:solidFill>
                          <a:effectLst/>
                          <a:latin typeface="Century Gothic" charset="0"/>
                        </a:rPr>
                        <a:t>Non-alcoholic beverages</a:t>
                      </a:r>
                    </a:p>
                  </a:txBody>
                  <a:tcPr marL="6350" marR="6350" marT="6350" marB="0" anchor="ctr"/>
                </a:tc>
                <a:tc>
                  <a:txBody>
                    <a:bodyPr/>
                    <a:lstStyle/>
                    <a:p>
                      <a:pPr lvl="0" algn="r" rtl="0" fontAlgn="b"/>
                      <a:r>
                        <a:rPr lang="nb-NO" sz="1600" b="0" i="0" u="none" strike="noStrike" dirty="0">
                          <a:solidFill>
                            <a:srgbClr val="000000"/>
                          </a:solidFill>
                          <a:effectLst/>
                          <a:latin typeface="Century Gothic" charset="0"/>
                        </a:rPr>
                        <a:t>5.57</a:t>
                      </a:r>
                    </a:p>
                  </a:txBody>
                  <a:tcPr marL="6350" marR="6350" marT="0" marB="0" anchor="ctr"/>
                </a:tc>
                <a:tc>
                  <a:txBody>
                    <a:bodyPr/>
                    <a:lstStyle/>
                    <a:p>
                      <a:pPr lvl="0" algn="r" rtl="0" fontAlgn="b"/>
                      <a:r>
                        <a:rPr lang="hr-HR" sz="1600" b="0" i="0" u="none" strike="noStrike" dirty="0">
                          <a:solidFill>
                            <a:srgbClr val="000000"/>
                          </a:solidFill>
                          <a:effectLst/>
                          <a:latin typeface="Century Gothic" charset="0"/>
                        </a:rPr>
                        <a:t>2.50</a:t>
                      </a:r>
                    </a:p>
                  </a:txBody>
                  <a:tcPr marL="45720" marR="45720" marT="0" marB="0" anchor="ctr"/>
                </a:tc>
                <a:extLst>
                  <a:ext uri="{0D108BD9-81ED-4DB2-BD59-A6C34878D82A}">
                    <a16:rowId xmlns:a16="http://schemas.microsoft.com/office/drawing/2014/main" val="10013"/>
                  </a:ext>
                </a:extLst>
              </a:tr>
              <a:tr h="300890">
                <a:tc>
                  <a:txBody>
                    <a:bodyPr/>
                    <a:lstStyle/>
                    <a:p>
                      <a:pPr algn="l" rtl="0" fontAlgn="b"/>
                      <a:r>
                        <a:rPr lang="en-US" sz="1600" b="0" i="0" u="none" strike="noStrike" dirty="0">
                          <a:solidFill>
                            <a:srgbClr val="000000"/>
                          </a:solidFill>
                          <a:effectLst/>
                          <a:latin typeface="Century Gothic" charset="0"/>
                        </a:rPr>
                        <a:t>Coffee, tea and cocoa</a:t>
                      </a:r>
                    </a:p>
                  </a:txBody>
                  <a:tcPr marL="6350" marR="6350" marT="6350" marB="0" anchor="ctr"/>
                </a:tc>
                <a:tc>
                  <a:txBody>
                    <a:bodyPr/>
                    <a:lstStyle/>
                    <a:p>
                      <a:pPr lvl="0" algn="r" rtl="0" fontAlgn="b"/>
                      <a:r>
                        <a:rPr lang="hr-HR" sz="1600" b="0" i="0" u="none" strike="noStrike" dirty="0">
                          <a:solidFill>
                            <a:srgbClr val="000000"/>
                          </a:solidFill>
                          <a:effectLst/>
                          <a:latin typeface="Century Gothic" charset="0"/>
                        </a:rPr>
                        <a:t>2.00</a:t>
                      </a:r>
                    </a:p>
                  </a:txBody>
                  <a:tcPr marL="6350" marR="6350" marT="0" marB="0" anchor="ctr"/>
                </a:tc>
                <a:tc>
                  <a:txBody>
                    <a:bodyPr/>
                    <a:lstStyle/>
                    <a:p>
                      <a:pPr lvl="0" algn="r" rtl="0" fontAlgn="b"/>
                      <a:r>
                        <a:rPr lang="hr-HR" sz="1600" b="0" i="0" u="none" strike="noStrike" dirty="0">
                          <a:solidFill>
                            <a:srgbClr val="000000"/>
                          </a:solidFill>
                          <a:effectLst/>
                          <a:latin typeface="Century Gothic" charset="0"/>
                        </a:rPr>
                        <a:t>2.05</a:t>
                      </a:r>
                    </a:p>
                  </a:txBody>
                  <a:tcPr marL="45720" marR="45720" marT="0" marB="0" anchor="ctr"/>
                </a:tc>
                <a:extLst>
                  <a:ext uri="{0D108BD9-81ED-4DB2-BD59-A6C34878D82A}">
                    <a16:rowId xmlns:a16="http://schemas.microsoft.com/office/drawing/2014/main" val="10014"/>
                  </a:ext>
                </a:extLst>
              </a:tr>
            </a:tbl>
          </a:graphicData>
        </a:graphic>
      </p:graphicFrame>
      <p:sp>
        <p:nvSpPr>
          <p:cNvPr id="9" name="Content Placeholder 2">
            <a:extLst>
              <a:ext uri="{FF2B5EF4-FFF2-40B4-BE49-F238E27FC236}">
                <a16:creationId xmlns:a16="http://schemas.microsoft.com/office/drawing/2014/main" id="{7F836A19-6061-479D-BDA7-3BAB3F2A1A09}"/>
              </a:ext>
            </a:extLst>
          </p:cNvPr>
          <p:cNvSpPr>
            <a:spLocks noGrp="1"/>
          </p:cNvSpPr>
          <p:nvPr>
            <p:ph idx="1"/>
          </p:nvPr>
        </p:nvSpPr>
        <p:spPr>
          <a:xfrm rot="21219265">
            <a:off x="6842476" y="4372207"/>
            <a:ext cx="2462801" cy="606902"/>
          </a:xfrm>
        </p:spPr>
        <p:txBody>
          <a:bodyPr>
            <a:noAutofit/>
          </a:bodyPr>
          <a:lstStyle/>
          <a:p>
            <a:pPr marL="0" indent="0">
              <a:lnSpc>
                <a:spcPct val="80000"/>
              </a:lnSpc>
              <a:spcBef>
                <a:spcPts val="0"/>
              </a:spcBef>
              <a:buNone/>
              <a:defRPr/>
            </a:pPr>
            <a:r>
              <a:rPr lang="en-US" sz="1800" b="1" i="1" dirty="0">
                <a:solidFill>
                  <a:srgbClr val="154DFF"/>
                </a:solidFill>
              </a:rPr>
              <a:t>Nutritional value &gt; consumer spending</a:t>
            </a:r>
          </a:p>
        </p:txBody>
      </p:sp>
      <p:sp>
        <p:nvSpPr>
          <p:cNvPr id="10" name="Content Placeholder 2">
            <a:extLst>
              <a:ext uri="{FF2B5EF4-FFF2-40B4-BE49-F238E27FC236}">
                <a16:creationId xmlns:a16="http://schemas.microsoft.com/office/drawing/2014/main" id="{83874699-30BD-4E12-BB33-16DEFDAF485A}"/>
              </a:ext>
            </a:extLst>
          </p:cNvPr>
          <p:cNvSpPr txBox="1">
            <a:spLocks/>
          </p:cNvSpPr>
          <p:nvPr/>
        </p:nvSpPr>
        <p:spPr bwMode="auto">
          <a:xfrm rot="21219265">
            <a:off x="6849667" y="5082638"/>
            <a:ext cx="2487043" cy="7384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FontTx/>
              <a:buNone/>
              <a:defRPr/>
            </a:pPr>
            <a:r>
              <a:rPr lang="en-US" sz="1800" b="1" i="1" kern="0" dirty="0">
                <a:solidFill>
                  <a:srgbClr val="990000"/>
                </a:solidFill>
              </a:rPr>
              <a:t>Nutritional value &lt; consumer spending</a:t>
            </a:r>
          </a:p>
        </p:txBody>
      </p:sp>
      <p:sp>
        <p:nvSpPr>
          <p:cNvPr id="2" name="Rectangle: Rounded Corners 1">
            <a:extLst>
              <a:ext uri="{FF2B5EF4-FFF2-40B4-BE49-F238E27FC236}">
                <a16:creationId xmlns:a16="http://schemas.microsoft.com/office/drawing/2014/main" id="{F246EE9A-3C32-40B3-AA02-F62BC1239957}"/>
              </a:ext>
            </a:extLst>
          </p:cNvPr>
          <p:cNvSpPr/>
          <p:nvPr/>
        </p:nvSpPr>
        <p:spPr>
          <a:xfrm>
            <a:off x="5029200" y="2362200"/>
            <a:ext cx="990600" cy="4495800"/>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EBFA75D-209E-43F9-BC65-33A1286FFA7C}"/>
              </a:ext>
            </a:extLst>
          </p:cNvPr>
          <p:cNvSpPr txBox="1">
            <a:spLocks/>
          </p:cNvSpPr>
          <p:nvPr/>
        </p:nvSpPr>
        <p:spPr bwMode="auto">
          <a:xfrm rot="21219265">
            <a:off x="703221" y="2454433"/>
            <a:ext cx="4613846" cy="5251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buFontTx/>
              <a:buNone/>
              <a:defRPr/>
            </a:pPr>
            <a:r>
              <a:rPr lang="en-US" sz="1800" b="1" i="1" kern="0" dirty="0">
                <a:solidFill>
                  <a:srgbClr val="924900"/>
                </a:solidFill>
              </a:rPr>
              <a:t>Used to measure real income &amp; poverty</a:t>
            </a:r>
          </a:p>
          <a:p>
            <a:pPr marL="0" indent="0">
              <a:lnSpc>
                <a:spcPct val="80000"/>
              </a:lnSpc>
              <a:spcBef>
                <a:spcPts val="0"/>
              </a:spcBef>
              <a:buFontTx/>
              <a:buNone/>
              <a:defRPr/>
            </a:pPr>
            <a:r>
              <a:rPr lang="en-US" sz="1800" b="1" i="1" kern="0" dirty="0">
                <a:solidFill>
                  <a:srgbClr val="924900"/>
                </a:solidFill>
              </a:rPr>
              <a:t>(food as a whole is 42% of CPI)</a:t>
            </a:r>
          </a:p>
        </p:txBody>
      </p:sp>
      <p:sp>
        <p:nvSpPr>
          <p:cNvPr id="12" name="Rectangle: Rounded Corners 11">
            <a:extLst>
              <a:ext uri="{FF2B5EF4-FFF2-40B4-BE49-F238E27FC236}">
                <a16:creationId xmlns:a16="http://schemas.microsoft.com/office/drawing/2014/main" id="{CDC94267-22B7-4FA4-9C20-B3278C11C912}"/>
              </a:ext>
            </a:extLst>
          </p:cNvPr>
          <p:cNvSpPr/>
          <p:nvPr/>
        </p:nvSpPr>
        <p:spPr>
          <a:xfrm>
            <a:off x="6096000" y="2380879"/>
            <a:ext cx="990600" cy="44958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107DDB5F-8A79-455D-91D8-44C23725E864}"/>
              </a:ext>
            </a:extLst>
          </p:cNvPr>
          <p:cNvSpPr txBox="1">
            <a:spLocks/>
          </p:cNvSpPr>
          <p:nvPr/>
        </p:nvSpPr>
        <p:spPr bwMode="auto">
          <a:xfrm rot="21219265">
            <a:off x="7059008" y="2152987"/>
            <a:ext cx="1911360" cy="9855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buFontTx/>
              <a:buNone/>
              <a:defRPr/>
            </a:pPr>
            <a:r>
              <a:rPr lang="en-US" sz="1800" b="1" i="1" kern="0" dirty="0">
                <a:solidFill>
                  <a:schemeClr val="accent1">
                    <a:lumMod val="25000"/>
                  </a:schemeClr>
                </a:solidFill>
              </a:rPr>
              <a:t>Could use to measure nutritional value</a:t>
            </a:r>
          </a:p>
        </p:txBody>
      </p:sp>
      <p:sp>
        <p:nvSpPr>
          <p:cNvPr id="14" name="Rectangle: Rounded Corners 13">
            <a:extLst>
              <a:ext uri="{FF2B5EF4-FFF2-40B4-BE49-F238E27FC236}">
                <a16:creationId xmlns:a16="http://schemas.microsoft.com/office/drawing/2014/main" id="{03396D23-6597-4994-A46A-6DB13D903448}"/>
              </a:ext>
            </a:extLst>
          </p:cNvPr>
          <p:cNvSpPr/>
          <p:nvPr/>
        </p:nvSpPr>
        <p:spPr>
          <a:xfrm rot="16200000">
            <a:off x="3211783" y="1324592"/>
            <a:ext cx="570016" cy="6874825"/>
          </a:xfrm>
          <a:prstGeom prst="roundRect">
            <a:avLst/>
          </a:prstGeom>
          <a:noFill/>
          <a:ln>
            <a:solidFill>
              <a:srgbClr val="154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C7A3333-9427-484A-8A83-133D1B7B7CC9}"/>
              </a:ext>
            </a:extLst>
          </p:cNvPr>
          <p:cNvSpPr/>
          <p:nvPr/>
        </p:nvSpPr>
        <p:spPr>
          <a:xfrm rot="16200000">
            <a:off x="3078188" y="2107374"/>
            <a:ext cx="857002" cy="68748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58A88F-FCDF-4634-9C8A-93A8B4958605}"/>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nutrient adequacy | conclusion</a:t>
            </a:r>
          </a:p>
        </p:txBody>
      </p:sp>
    </p:spTree>
    <p:extLst>
      <p:ext uri="{BB962C8B-B14F-4D97-AF65-F5344CB8AC3E}">
        <p14:creationId xmlns:p14="http://schemas.microsoft.com/office/powerpoint/2010/main" val="490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182168893"/>
              </p:ext>
            </p:extLst>
          </p:nvPr>
        </p:nvGraphicFramePr>
        <p:xfrm>
          <a:off x="838200" y="1905000"/>
          <a:ext cx="691921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611E69D4-4DFE-4655-9BBB-2CB3CF99690B}"/>
              </a:ext>
            </a:extLst>
          </p:cNvPr>
          <p:cNvSpPr>
            <a:spLocks noGrp="1"/>
          </p:cNvSpPr>
          <p:nvPr>
            <p:ph type="title"/>
          </p:nvPr>
        </p:nvSpPr>
        <p:spPr>
          <a:xfrm>
            <a:off x="-76201" y="968040"/>
            <a:ext cx="9220201" cy="784560"/>
          </a:xfrm>
        </p:spPr>
        <p:txBody>
          <a:bodyPr/>
          <a:lstStyle/>
          <a:p>
            <a:pPr marL="0" indent="0">
              <a:lnSpc>
                <a:spcPct val="80000"/>
              </a:lnSpc>
              <a:spcBef>
                <a:spcPts val="600"/>
              </a:spcBef>
              <a:buNone/>
            </a:pPr>
            <a:r>
              <a:rPr lang="en-US" sz="3200" b="1" dirty="0">
                <a:solidFill>
                  <a:srgbClr val="004376"/>
                </a:solidFill>
              </a:rPr>
              <a:t>In Ghana, have more nutritious foods</a:t>
            </a:r>
            <a:br>
              <a:rPr lang="en-US" sz="3200" b="1" dirty="0">
                <a:solidFill>
                  <a:srgbClr val="004376"/>
                </a:solidFill>
              </a:rPr>
            </a:br>
            <a:r>
              <a:rPr lang="en-US" sz="3200" b="1" dirty="0">
                <a:solidFill>
                  <a:srgbClr val="004376"/>
                </a:solidFill>
              </a:rPr>
              <a:t>become more expensive than other foods?</a:t>
            </a:r>
          </a:p>
        </p:txBody>
      </p:sp>
      <p:graphicFrame>
        <p:nvGraphicFramePr>
          <p:cNvPr id="13" name="Chart 12"/>
          <p:cNvGraphicFramePr/>
          <p:nvPr>
            <p:extLst>
              <p:ext uri="{D42A27DB-BD31-4B8C-83A1-F6EECF244321}">
                <p14:modId xmlns:p14="http://schemas.microsoft.com/office/powerpoint/2010/main" val="80546165"/>
              </p:ext>
            </p:extLst>
          </p:nvPr>
        </p:nvGraphicFramePr>
        <p:xfrm>
          <a:off x="838200" y="4191000"/>
          <a:ext cx="6858000" cy="236696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219200" y="2209800"/>
            <a:ext cx="4167265" cy="276999"/>
          </a:xfrm>
          <a:prstGeom prst="rect">
            <a:avLst/>
          </a:prstGeom>
          <a:noFill/>
          <a:ln>
            <a:noFill/>
          </a:ln>
        </p:spPr>
        <p:txBody>
          <a:bodyPr wrap="square" rtlCol="0">
            <a:spAutoFit/>
          </a:bodyPr>
          <a:lstStyle/>
          <a:p>
            <a:r>
              <a:rPr lang="en-US" sz="1200" b="1" dirty="0">
                <a:solidFill>
                  <a:schemeClr val="tx1">
                    <a:lumMod val="65000"/>
                    <a:lumOff val="35000"/>
                  </a:schemeClr>
                </a:solidFill>
              </a:rPr>
              <a:t>Food Price Indexes in Greater Accra, 2012-2017</a:t>
            </a:r>
          </a:p>
        </p:txBody>
      </p:sp>
      <p:sp>
        <p:nvSpPr>
          <p:cNvPr id="17" name="TextBox 16"/>
          <p:cNvSpPr txBox="1"/>
          <p:nvPr/>
        </p:nvSpPr>
        <p:spPr>
          <a:xfrm>
            <a:off x="1248137" y="4401102"/>
            <a:ext cx="4167265" cy="276999"/>
          </a:xfrm>
          <a:prstGeom prst="rect">
            <a:avLst/>
          </a:prstGeom>
          <a:noFill/>
          <a:ln>
            <a:noFill/>
          </a:ln>
        </p:spPr>
        <p:txBody>
          <a:bodyPr wrap="square" rtlCol="0">
            <a:spAutoFit/>
          </a:bodyPr>
          <a:lstStyle/>
          <a:p>
            <a:r>
              <a:rPr lang="en-US" sz="1200" b="1" dirty="0">
                <a:solidFill>
                  <a:schemeClr val="tx1">
                    <a:lumMod val="65000"/>
                    <a:lumOff val="35000"/>
                  </a:schemeClr>
                </a:solidFill>
              </a:rPr>
              <a:t>Food Price Indexes in Tamale, 2012-2017</a:t>
            </a:r>
          </a:p>
        </p:txBody>
      </p:sp>
      <p:sp>
        <p:nvSpPr>
          <p:cNvPr id="18" name="Title 1">
            <a:extLst>
              <a:ext uri="{FF2B5EF4-FFF2-40B4-BE49-F238E27FC236}">
                <a16:creationId xmlns:a16="http://schemas.microsoft.com/office/drawing/2014/main" id="{611E69D4-4DFE-4655-9BBB-2CB3CF99690B}"/>
              </a:ext>
            </a:extLst>
          </p:cNvPr>
          <p:cNvSpPr txBox="1">
            <a:spLocks/>
          </p:cNvSpPr>
          <p:nvPr/>
        </p:nvSpPr>
        <p:spPr bwMode="auto">
          <a:xfrm>
            <a:off x="3962399" y="3200400"/>
            <a:ext cx="4498315"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lnSpc>
                <a:spcPct val="80000"/>
              </a:lnSpc>
              <a:spcBef>
                <a:spcPts val="0"/>
              </a:spcBef>
            </a:pPr>
            <a:r>
              <a:rPr lang="en-US" sz="1800" b="1" kern="0" dirty="0">
                <a:solidFill>
                  <a:srgbClr val="004376"/>
                </a:solidFill>
              </a:rPr>
              <a:t>Prices of more nutritious foods</a:t>
            </a:r>
          </a:p>
          <a:p>
            <a:pPr algn="r">
              <a:lnSpc>
                <a:spcPct val="80000"/>
              </a:lnSpc>
              <a:spcBef>
                <a:spcPts val="0"/>
              </a:spcBef>
            </a:pPr>
            <a:r>
              <a:rPr lang="en-US" sz="1800" b="1" kern="0" dirty="0">
                <a:solidFill>
                  <a:srgbClr val="004376"/>
                </a:solidFill>
              </a:rPr>
              <a:t>rose </a:t>
            </a:r>
            <a:r>
              <a:rPr lang="en-US" sz="1800" b="1" i="1" kern="0" dirty="0">
                <a:solidFill>
                  <a:srgbClr val="004376"/>
                </a:solidFill>
              </a:rPr>
              <a:t>less</a:t>
            </a:r>
            <a:r>
              <a:rPr lang="en-US" sz="1800" b="1" kern="0" dirty="0">
                <a:solidFill>
                  <a:srgbClr val="004376"/>
                </a:solidFill>
              </a:rPr>
              <a:t> than prices of other foods</a:t>
            </a:r>
          </a:p>
        </p:txBody>
      </p:sp>
      <p:sp>
        <p:nvSpPr>
          <p:cNvPr id="19" name="Title 1">
            <a:extLst>
              <a:ext uri="{FF2B5EF4-FFF2-40B4-BE49-F238E27FC236}">
                <a16:creationId xmlns:a16="http://schemas.microsoft.com/office/drawing/2014/main" id="{611E69D4-4DFE-4655-9BBB-2CB3CF99690B}"/>
              </a:ext>
            </a:extLst>
          </p:cNvPr>
          <p:cNvSpPr txBox="1">
            <a:spLocks/>
          </p:cNvSpPr>
          <p:nvPr/>
        </p:nvSpPr>
        <p:spPr bwMode="auto">
          <a:xfrm>
            <a:off x="2438400" y="4678101"/>
            <a:ext cx="396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lnSpc>
                <a:spcPct val="80000"/>
              </a:lnSpc>
              <a:spcBef>
                <a:spcPts val="0"/>
              </a:spcBef>
            </a:pPr>
            <a:r>
              <a:rPr lang="en-US" sz="1800" b="1" kern="0" dirty="0">
                <a:solidFill>
                  <a:srgbClr val="004376"/>
                </a:solidFill>
              </a:rPr>
              <a:t>...but in Tamale from 2012 to 2014, the opposite occurred</a:t>
            </a:r>
          </a:p>
        </p:txBody>
      </p:sp>
      <p:sp>
        <p:nvSpPr>
          <p:cNvPr id="3" name="Rounded Rectangle 2"/>
          <p:cNvSpPr/>
          <p:nvPr/>
        </p:nvSpPr>
        <p:spPr>
          <a:xfrm rot="20994753">
            <a:off x="2110560" y="2597158"/>
            <a:ext cx="5943600" cy="5500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21421031">
            <a:off x="1393427" y="5395188"/>
            <a:ext cx="3342254" cy="5500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DB7269D-33C6-40E5-A252-7968A1FA1F80}"/>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nutrient adequacy | conclusion</a:t>
            </a:r>
          </a:p>
        </p:txBody>
      </p:sp>
    </p:spTree>
    <p:extLst>
      <p:ext uri="{BB962C8B-B14F-4D97-AF65-F5344CB8AC3E}">
        <p14:creationId xmlns:p14="http://schemas.microsoft.com/office/powerpoint/2010/main" val="39656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3" grpId="0">
        <p:bldAsOne/>
      </p:bldGraphic>
      <p:bldP spid="16" grpId="0"/>
      <p:bldP spid="17" grpId="0"/>
      <p:bldP spid="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F5E77F-1EA4-4C53-9951-CB1F3FF32C47}"/>
              </a:ext>
            </a:extLst>
          </p:cNvPr>
          <p:cNvSpPr txBox="1">
            <a:spLocks/>
          </p:cNvSpPr>
          <p:nvPr/>
        </p:nvSpPr>
        <p:spPr bwMode="auto">
          <a:xfrm>
            <a:off x="137140" y="914400"/>
            <a:ext cx="868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indent="0">
              <a:lnSpc>
                <a:spcPct val="80000"/>
              </a:lnSpc>
              <a:spcBef>
                <a:spcPts val="600"/>
              </a:spcBef>
              <a:buNone/>
            </a:pPr>
            <a:r>
              <a:rPr lang="en-US" sz="3200" b="1" dirty="0">
                <a:solidFill>
                  <a:srgbClr val="004376"/>
                </a:solidFill>
              </a:rPr>
              <a:t>A popular metric of diet quality is </a:t>
            </a:r>
            <a:r>
              <a:rPr lang="en-US" sz="3200" b="1" i="1" dirty="0">
                <a:solidFill>
                  <a:srgbClr val="004376"/>
                </a:solidFill>
              </a:rPr>
              <a:t>diversity</a:t>
            </a:r>
          </a:p>
        </p:txBody>
      </p:sp>
      <p:pic>
        <p:nvPicPr>
          <p:cNvPr id="2" name="Picture 1">
            <a:extLst>
              <a:ext uri="{FF2B5EF4-FFF2-40B4-BE49-F238E27FC236}">
                <a16:creationId xmlns:a16="http://schemas.microsoft.com/office/drawing/2014/main" id="{E989E3BD-7EB8-4D11-BE5A-CA52120388DB}"/>
              </a:ext>
            </a:extLst>
          </p:cNvPr>
          <p:cNvPicPr>
            <a:picLocks noChangeAspect="1"/>
          </p:cNvPicPr>
          <p:nvPr/>
        </p:nvPicPr>
        <p:blipFill rotWithShape="1">
          <a:blip r:embed="rId3"/>
          <a:srcRect r="8083"/>
          <a:stretch/>
        </p:blipFill>
        <p:spPr>
          <a:xfrm>
            <a:off x="2399804" y="2230146"/>
            <a:ext cx="5152883" cy="924957"/>
          </a:xfrm>
          <a:prstGeom prst="rect">
            <a:avLst/>
          </a:prstGeom>
          <a:noFill/>
          <a:ln>
            <a:noFill/>
          </a:ln>
        </p:spPr>
      </p:pic>
      <p:pic>
        <p:nvPicPr>
          <p:cNvPr id="3" name="Picture 2">
            <a:extLst>
              <a:ext uri="{FF2B5EF4-FFF2-40B4-BE49-F238E27FC236}">
                <a16:creationId xmlns:a16="http://schemas.microsoft.com/office/drawing/2014/main" id="{D7BD5F4D-042A-415C-B963-53C4B5C461EB}"/>
              </a:ext>
            </a:extLst>
          </p:cNvPr>
          <p:cNvPicPr>
            <a:picLocks noChangeAspect="1"/>
          </p:cNvPicPr>
          <p:nvPr/>
        </p:nvPicPr>
        <p:blipFill>
          <a:blip r:embed="rId4"/>
          <a:stretch>
            <a:fillRect/>
          </a:stretch>
        </p:blipFill>
        <p:spPr>
          <a:xfrm>
            <a:off x="1101308" y="2201447"/>
            <a:ext cx="1320358" cy="878004"/>
          </a:xfrm>
          <a:prstGeom prst="rect">
            <a:avLst/>
          </a:prstGeom>
          <a:noFill/>
          <a:ln>
            <a:noFill/>
          </a:ln>
        </p:spPr>
      </p:pic>
      <p:sp>
        <p:nvSpPr>
          <p:cNvPr id="9" name="TextBox 8">
            <a:extLst>
              <a:ext uri="{FF2B5EF4-FFF2-40B4-BE49-F238E27FC236}">
                <a16:creationId xmlns:a16="http://schemas.microsoft.com/office/drawing/2014/main" id="{A59D36E6-EFDC-42B5-BCDF-5D8B6F095BE8}"/>
              </a:ext>
            </a:extLst>
          </p:cNvPr>
          <p:cNvSpPr txBox="1"/>
          <p:nvPr/>
        </p:nvSpPr>
        <p:spPr>
          <a:xfrm>
            <a:off x="287144" y="1699161"/>
            <a:ext cx="6120271" cy="461665"/>
          </a:xfrm>
          <a:prstGeom prst="rect">
            <a:avLst/>
          </a:prstGeom>
          <a:noFill/>
          <a:ln>
            <a:noFill/>
          </a:ln>
        </p:spPr>
        <p:txBody>
          <a:bodyPr wrap="square" rtlCol="0">
            <a:spAutoFit/>
          </a:bodyPr>
          <a:lstStyle/>
          <a:p>
            <a:r>
              <a:rPr lang="en-US" sz="2400" dirty="0">
                <a:solidFill>
                  <a:srgbClr val="004376"/>
                </a:solidFill>
              </a:rPr>
              <a:t>We follow the MDD-W</a:t>
            </a:r>
          </a:p>
        </p:txBody>
      </p:sp>
      <p:sp>
        <p:nvSpPr>
          <p:cNvPr id="10" name="TextBox 9">
            <a:extLst>
              <a:ext uri="{FF2B5EF4-FFF2-40B4-BE49-F238E27FC236}">
                <a16:creationId xmlns:a16="http://schemas.microsoft.com/office/drawing/2014/main" id="{E3CD985C-A74B-4790-9F13-65B984B32E9C}"/>
              </a:ext>
            </a:extLst>
          </p:cNvPr>
          <p:cNvSpPr txBox="1"/>
          <p:nvPr/>
        </p:nvSpPr>
        <p:spPr>
          <a:xfrm>
            <a:off x="270321" y="3224423"/>
            <a:ext cx="8773728" cy="3385542"/>
          </a:xfrm>
          <a:prstGeom prst="rect">
            <a:avLst/>
          </a:prstGeom>
          <a:noFill/>
          <a:ln>
            <a:noFill/>
          </a:ln>
        </p:spPr>
        <p:txBody>
          <a:bodyPr wrap="square" rtlCol="0">
            <a:spAutoFit/>
          </a:bodyPr>
          <a:lstStyle/>
          <a:p>
            <a:pPr>
              <a:spcAft>
                <a:spcPts val="600"/>
              </a:spcAft>
            </a:pPr>
            <a:r>
              <a:rPr lang="en-US" sz="2400" dirty="0">
                <a:solidFill>
                  <a:srgbClr val="004376"/>
                </a:solidFill>
              </a:rPr>
              <a:t>MDD-W is defined as ≥ 5 of these 10 food groups in past 24 </a:t>
            </a:r>
            <a:r>
              <a:rPr lang="en-US" sz="2400" dirty="0" err="1">
                <a:solidFill>
                  <a:srgbClr val="004376"/>
                </a:solidFill>
              </a:rPr>
              <a:t>hrs</a:t>
            </a:r>
            <a:endParaRPr lang="en-US" sz="2400" dirty="0">
              <a:solidFill>
                <a:srgbClr val="004376"/>
              </a:solidFill>
            </a:endParaRPr>
          </a:p>
          <a:p>
            <a:pPr lvl="1">
              <a:spcBef>
                <a:spcPts val="0"/>
              </a:spcBef>
              <a:spcAft>
                <a:spcPts val="900"/>
              </a:spcAft>
            </a:pPr>
            <a:r>
              <a:rPr lang="en-US" sz="2000" dirty="0">
                <a:solidFill>
                  <a:srgbClr val="004376"/>
                </a:solidFill>
              </a:rPr>
              <a:t>(1) </a:t>
            </a:r>
            <a:r>
              <a:rPr lang="en-US" sz="2000" b="1" dirty="0">
                <a:solidFill>
                  <a:srgbClr val="004376"/>
                </a:solidFill>
              </a:rPr>
              <a:t>Starchy staples </a:t>
            </a:r>
            <a:r>
              <a:rPr lang="en-US" sz="2000" dirty="0">
                <a:solidFill>
                  <a:srgbClr val="004376"/>
                </a:solidFill>
              </a:rPr>
              <a:t>(Grains, white roots/tubers, plantains)</a:t>
            </a:r>
          </a:p>
          <a:p>
            <a:pPr lvl="1">
              <a:spcBef>
                <a:spcPts val="0"/>
              </a:spcBef>
              <a:spcAft>
                <a:spcPts val="900"/>
              </a:spcAft>
            </a:pPr>
            <a:r>
              <a:rPr lang="en-US" sz="2000" dirty="0">
                <a:solidFill>
                  <a:srgbClr val="004376"/>
                </a:solidFill>
              </a:rPr>
              <a:t>(2) </a:t>
            </a:r>
            <a:r>
              <a:rPr lang="en-US" sz="2000" b="1" dirty="0">
                <a:solidFill>
                  <a:srgbClr val="004376"/>
                </a:solidFill>
              </a:rPr>
              <a:t>Pulses</a:t>
            </a:r>
            <a:r>
              <a:rPr lang="en-US" sz="2000" dirty="0">
                <a:solidFill>
                  <a:srgbClr val="004376"/>
                </a:solidFill>
              </a:rPr>
              <a:t> (beans, peas and lentils – includes soybeans)</a:t>
            </a:r>
          </a:p>
          <a:p>
            <a:pPr lvl="1">
              <a:spcBef>
                <a:spcPts val="0"/>
              </a:spcBef>
              <a:spcAft>
                <a:spcPts val="900"/>
              </a:spcAft>
            </a:pPr>
            <a:r>
              <a:rPr lang="en-US" sz="2000" dirty="0">
                <a:solidFill>
                  <a:srgbClr val="004376"/>
                </a:solidFill>
              </a:rPr>
              <a:t>(3) </a:t>
            </a:r>
            <a:r>
              <a:rPr lang="en-US" sz="2000" b="1" dirty="0">
                <a:solidFill>
                  <a:srgbClr val="004376"/>
                </a:solidFill>
              </a:rPr>
              <a:t>Nuts and seeds </a:t>
            </a:r>
            <a:r>
              <a:rPr lang="en-US" sz="2000" dirty="0">
                <a:solidFill>
                  <a:srgbClr val="004376"/>
                </a:solidFill>
              </a:rPr>
              <a:t>(higher fat than pulses, includes groundnuts)</a:t>
            </a:r>
          </a:p>
          <a:p>
            <a:pPr lvl="1">
              <a:spcBef>
                <a:spcPts val="0"/>
              </a:spcBef>
              <a:spcAft>
                <a:spcPts val="900"/>
              </a:spcAft>
            </a:pPr>
            <a:r>
              <a:rPr lang="en-US" sz="2000" dirty="0">
                <a:solidFill>
                  <a:srgbClr val="004376"/>
                </a:solidFill>
              </a:rPr>
              <a:t>(4) </a:t>
            </a:r>
            <a:r>
              <a:rPr lang="en-US" sz="2000" b="1" dirty="0">
                <a:solidFill>
                  <a:srgbClr val="004376"/>
                </a:solidFill>
              </a:rPr>
              <a:t>Flesh foods</a:t>
            </a:r>
            <a:r>
              <a:rPr lang="en-US" sz="2000" dirty="0">
                <a:solidFill>
                  <a:srgbClr val="004376"/>
                </a:solidFill>
              </a:rPr>
              <a:t> (meat, poultry and fish)</a:t>
            </a:r>
          </a:p>
          <a:p>
            <a:pPr lvl="1">
              <a:spcBef>
                <a:spcPts val="0"/>
              </a:spcBef>
              <a:spcAft>
                <a:spcPts val="900"/>
              </a:spcAft>
            </a:pPr>
            <a:r>
              <a:rPr lang="en-US" sz="2000" dirty="0">
                <a:solidFill>
                  <a:srgbClr val="004376"/>
                </a:solidFill>
              </a:rPr>
              <a:t>(5) </a:t>
            </a:r>
            <a:r>
              <a:rPr lang="en-US" sz="2000" b="1" dirty="0">
                <a:solidFill>
                  <a:srgbClr val="004376"/>
                </a:solidFill>
              </a:rPr>
              <a:t>Dark green leafy vegetables</a:t>
            </a:r>
          </a:p>
          <a:p>
            <a:pPr lvl="1">
              <a:spcBef>
                <a:spcPts val="0"/>
              </a:spcBef>
              <a:spcAft>
                <a:spcPts val="900"/>
              </a:spcAft>
            </a:pPr>
            <a:r>
              <a:rPr lang="en-US" sz="2000" dirty="0">
                <a:solidFill>
                  <a:srgbClr val="004376"/>
                </a:solidFill>
              </a:rPr>
              <a:t>(6) </a:t>
            </a:r>
            <a:r>
              <a:rPr lang="en-US" sz="2000" b="1" dirty="0">
                <a:solidFill>
                  <a:srgbClr val="004376"/>
                </a:solidFill>
              </a:rPr>
              <a:t>Other </a:t>
            </a:r>
            <a:r>
              <a:rPr lang="en-US" sz="2000" b="1" dirty="0" err="1">
                <a:solidFill>
                  <a:srgbClr val="004376"/>
                </a:solidFill>
              </a:rPr>
              <a:t>vitA</a:t>
            </a:r>
            <a:r>
              <a:rPr lang="en-US" sz="2000" b="1" dirty="0">
                <a:solidFill>
                  <a:srgbClr val="004376"/>
                </a:solidFill>
              </a:rPr>
              <a:t>-rich fruits &amp; vegetables</a:t>
            </a:r>
          </a:p>
          <a:p>
            <a:pPr lvl="1">
              <a:spcBef>
                <a:spcPts val="0"/>
              </a:spcBef>
              <a:spcAft>
                <a:spcPts val="900"/>
              </a:spcAft>
            </a:pPr>
            <a:r>
              <a:rPr lang="en-US" sz="2000" dirty="0">
                <a:solidFill>
                  <a:srgbClr val="004376"/>
                </a:solidFill>
              </a:rPr>
              <a:t>(7) </a:t>
            </a:r>
            <a:r>
              <a:rPr lang="en-US" sz="2000" b="1" dirty="0">
                <a:solidFill>
                  <a:srgbClr val="004376"/>
                </a:solidFill>
              </a:rPr>
              <a:t>Other vegetables</a:t>
            </a:r>
            <a:r>
              <a:rPr lang="en-US" sz="2000" dirty="0">
                <a:solidFill>
                  <a:srgbClr val="004376"/>
                </a:solidFill>
              </a:rPr>
              <a:t>; (8) </a:t>
            </a:r>
            <a:r>
              <a:rPr lang="en-US" sz="2000" b="1" dirty="0">
                <a:solidFill>
                  <a:srgbClr val="004376"/>
                </a:solidFill>
              </a:rPr>
              <a:t>Other fruits</a:t>
            </a:r>
            <a:r>
              <a:rPr lang="en-US" sz="2000" dirty="0">
                <a:solidFill>
                  <a:srgbClr val="004376"/>
                </a:solidFill>
              </a:rPr>
              <a:t>; (9) </a:t>
            </a:r>
            <a:r>
              <a:rPr lang="en-US" sz="2000" b="1" dirty="0">
                <a:solidFill>
                  <a:srgbClr val="004376"/>
                </a:solidFill>
              </a:rPr>
              <a:t>Eggs</a:t>
            </a:r>
            <a:r>
              <a:rPr lang="en-US" sz="2000" dirty="0">
                <a:solidFill>
                  <a:srgbClr val="004376"/>
                </a:solidFill>
              </a:rPr>
              <a:t>; (10) </a:t>
            </a:r>
            <a:r>
              <a:rPr lang="en-US" sz="2000" b="1" dirty="0">
                <a:solidFill>
                  <a:srgbClr val="004376"/>
                </a:solidFill>
              </a:rPr>
              <a:t>Dairy</a:t>
            </a:r>
          </a:p>
        </p:txBody>
      </p:sp>
      <p:sp>
        <p:nvSpPr>
          <p:cNvPr id="19" name="TextBox 18">
            <a:extLst>
              <a:ext uri="{FF2B5EF4-FFF2-40B4-BE49-F238E27FC236}">
                <a16:creationId xmlns:a16="http://schemas.microsoft.com/office/drawing/2014/main" id="{CB287AA1-3CF5-4AC1-9955-1E9233BEE70B}"/>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diet diversity </a:t>
            </a:r>
            <a:r>
              <a:rPr lang="en-US" dirty="0">
                <a:solidFill>
                  <a:schemeClr val="bg1">
                    <a:lumMod val="75000"/>
                  </a:schemeClr>
                </a:solidFill>
                <a:latin typeface="Arial Narrow" panose="020B0606020202030204" pitchFamily="34" charset="0"/>
              </a:rPr>
              <a:t>| recommended diets | nutrient adequacy | conclusion</a:t>
            </a:r>
          </a:p>
        </p:txBody>
      </p:sp>
    </p:spTree>
    <p:extLst>
      <p:ext uri="{BB962C8B-B14F-4D97-AF65-F5344CB8AC3E}">
        <p14:creationId xmlns:p14="http://schemas.microsoft.com/office/powerpoint/2010/main" val="35222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775666"/>
            <a:ext cx="9220200" cy="792162"/>
          </a:xfrm>
        </p:spPr>
        <p:txBody>
          <a:bodyPr/>
          <a:lstStyle/>
          <a:p>
            <a:pPr>
              <a:lnSpc>
                <a:spcPct val="90000"/>
              </a:lnSpc>
            </a:pPr>
            <a:r>
              <a:rPr lang="en-US" sz="3200" b="1" dirty="0">
                <a:solidFill>
                  <a:srgbClr val="004376"/>
                </a:solidFill>
              </a:rPr>
              <a:t>We can measure the cost of reaching MDD-W with the least-cost food in each group</a:t>
            </a:r>
          </a:p>
        </p:txBody>
      </p:sp>
      <p:sp>
        <p:nvSpPr>
          <p:cNvPr id="6" name="Content Placeholder 2"/>
          <p:cNvSpPr>
            <a:spLocks noGrp="1"/>
          </p:cNvSpPr>
          <p:nvPr>
            <p:ph idx="1"/>
          </p:nvPr>
        </p:nvSpPr>
        <p:spPr>
          <a:xfrm>
            <a:off x="235646" y="1944698"/>
            <a:ext cx="8906623" cy="2020670"/>
          </a:xfrm>
        </p:spPr>
        <p:txBody>
          <a:bodyPr/>
          <a:lstStyle/>
          <a:p>
            <a:pPr marL="0" indent="0">
              <a:spcBef>
                <a:spcPts val="300"/>
              </a:spcBef>
              <a:spcAft>
                <a:spcPts val="0"/>
              </a:spcAft>
              <a:buNone/>
            </a:pPr>
            <a:r>
              <a:rPr lang="en-US" sz="2400" dirty="0">
                <a:solidFill>
                  <a:srgbClr val="004376"/>
                </a:solidFill>
              </a:rPr>
              <a:t>MDD-W has a direct economic interpretation</a:t>
            </a:r>
          </a:p>
          <a:p>
            <a:pPr>
              <a:spcBef>
                <a:spcPts val="300"/>
              </a:spcBef>
              <a:spcAft>
                <a:spcPts val="0"/>
              </a:spcAft>
            </a:pPr>
            <a:r>
              <a:rPr lang="en-US" sz="2000" dirty="0">
                <a:solidFill>
                  <a:srgbClr val="004376"/>
                </a:solidFill>
              </a:rPr>
              <a:t>Within groups, all foods are equal substitutes</a:t>
            </a:r>
          </a:p>
          <a:p>
            <a:pPr>
              <a:spcBef>
                <a:spcPts val="300"/>
              </a:spcBef>
              <a:spcAft>
                <a:spcPts val="0"/>
              </a:spcAft>
            </a:pPr>
            <a:r>
              <a:rPr lang="en-US" sz="2000" dirty="0">
                <a:solidFill>
                  <a:srgbClr val="004376"/>
                </a:solidFill>
              </a:rPr>
              <a:t>Each group meets different needs, and also contributes to energy balance</a:t>
            </a:r>
          </a:p>
          <a:p>
            <a:pPr>
              <a:spcBef>
                <a:spcPts val="300"/>
              </a:spcBef>
              <a:spcAft>
                <a:spcPts val="0"/>
              </a:spcAft>
            </a:pPr>
            <a:r>
              <a:rPr lang="en-US" sz="2000" dirty="0">
                <a:solidFill>
                  <a:srgbClr val="004376"/>
                </a:solidFill>
              </a:rPr>
              <a:t>Groups can be ranked by cost towards total daily energy balance</a:t>
            </a:r>
          </a:p>
          <a:p>
            <a:pPr>
              <a:spcBef>
                <a:spcPts val="300"/>
              </a:spcBef>
              <a:spcAft>
                <a:spcPts val="0"/>
              </a:spcAft>
            </a:pPr>
            <a:r>
              <a:rPr lang="en-US" sz="2000" dirty="0">
                <a:solidFill>
                  <a:srgbClr val="004376"/>
                </a:solidFill>
              </a:rPr>
              <a:t>People with at least five groups are likely to reach adequacy thresholds</a:t>
            </a:r>
          </a:p>
          <a:p>
            <a:pPr lvl="1">
              <a:spcBef>
                <a:spcPts val="300"/>
              </a:spcBef>
              <a:spcAft>
                <a:spcPts val="0"/>
              </a:spcAft>
            </a:pPr>
            <a:endParaRPr lang="en-US" sz="2000" dirty="0">
              <a:solidFill>
                <a:srgbClr val="004376"/>
              </a:solidFill>
            </a:endParaRPr>
          </a:p>
          <a:p>
            <a:pPr lvl="2">
              <a:spcBef>
                <a:spcPts val="300"/>
              </a:spcBef>
              <a:spcAft>
                <a:spcPts val="0"/>
              </a:spcAft>
            </a:pPr>
            <a:endParaRPr lang="en-US" sz="1600" dirty="0">
              <a:solidFill>
                <a:srgbClr val="004376"/>
              </a:solidFill>
            </a:endParaRPr>
          </a:p>
          <a:p>
            <a:pPr lvl="2">
              <a:spcBef>
                <a:spcPts val="300"/>
              </a:spcBef>
              <a:spcAft>
                <a:spcPts val="0"/>
              </a:spcAft>
            </a:pPr>
            <a:endParaRPr lang="en-US" sz="700" dirty="0">
              <a:solidFill>
                <a:srgbClr val="004376"/>
              </a:solidFill>
            </a:endParaRPr>
          </a:p>
        </p:txBody>
      </p:sp>
      <p:sp>
        <p:nvSpPr>
          <p:cNvPr id="10" name="Content Placeholder 2">
            <a:extLst>
              <a:ext uri="{FF2B5EF4-FFF2-40B4-BE49-F238E27FC236}">
                <a16:creationId xmlns:a16="http://schemas.microsoft.com/office/drawing/2014/main" id="{7240D40B-9946-4A4F-BD34-525BBEBC90D7}"/>
              </a:ext>
            </a:extLst>
          </p:cNvPr>
          <p:cNvSpPr txBox="1">
            <a:spLocks/>
          </p:cNvSpPr>
          <p:nvPr/>
        </p:nvSpPr>
        <p:spPr bwMode="auto">
          <a:xfrm>
            <a:off x="520120" y="4427033"/>
            <a:ext cx="8566484" cy="17719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14000"/>
              </a:lnSpc>
              <a:spcBef>
                <a:spcPts val="600"/>
              </a:spcBef>
            </a:pPr>
            <a:r>
              <a:rPr lang="en-US" sz="2400" kern="0" dirty="0">
                <a:solidFill>
                  <a:srgbClr val="004376"/>
                </a:solidFill>
              </a:rPr>
              <a:t>Cost of Diet Diversity (</a:t>
            </a:r>
            <a:r>
              <a:rPr lang="en-US" sz="2400" kern="0" dirty="0" err="1">
                <a:solidFill>
                  <a:srgbClr val="004376"/>
                </a:solidFill>
              </a:rPr>
              <a:t>CoDD</a:t>
            </a:r>
            <a:r>
              <a:rPr lang="en-US" sz="2400" kern="0" dirty="0">
                <a:solidFill>
                  <a:srgbClr val="004376"/>
                </a:solidFill>
              </a:rPr>
              <a:t>):</a:t>
            </a:r>
          </a:p>
          <a:p>
            <a:pPr lvl="1">
              <a:lnSpc>
                <a:spcPct val="114000"/>
              </a:lnSpc>
              <a:spcBef>
                <a:spcPts val="0"/>
              </a:spcBef>
            </a:pPr>
            <a:r>
              <a:rPr lang="en-US" sz="1800" kern="0" dirty="0" err="1">
                <a:solidFill>
                  <a:srgbClr val="004376"/>
                </a:solidFill>
                <a:latin typeface="Times New Roman" panose="02020603050405020304" pitchFamily="18" charset="0"/>
                <a:ea typeface="SimSun" panose="02010600030101010101" pitchFamily="2" charset="-122"/>
              </a:rPr>
              <a:t>CoDD</a:t>
            </a:r>
            <a:r>
              <a:rPr lang="en-US" sz="1800" kern="0" dirty="0">
                <a:solidFill>
                  <a:srgbClr val="004376"/>
                </a:solidFill>
                <a:latin typeface="Times New Roman" panose="02020603050405020304" pitchFamily="18" charset="0"/>
                <a:ea typeface="SimSun" panose="02010600030101010101" pitchFamily="2" charset="-122"/>
              </a:rPr>
              <a:t> = Min5{min{</a:t>
            </a:r>
            <a:r>
              <a:rPr lang="en-US" sz="1800" i="1" kern="0" dirty="0">
                <a:solidFill>
                  <a:srgbClr val="004376"/>
                </a:solidFill>
                <a:latin typeface="Times New Roman" panose="02020603050405020304" pitchFamily="18" charset="0"/>
                <a:ea typeface="SimSun" panose="02010600030101010101" pitchFamily="2" charset="-122"/>
              </a:rPr>
              <a:t>p</a:t>
            </a:r>
            <a:r>
              <a:rPr lang="en-US" sz="1800" i="1" kern="0" baseline="-25000" dirty="0">
                <a:solidFill>
                  <a:srgbClr val="004376"/>
                </a:solidFill>
                <a:latin typeface="Times New Roman" panose="02020603050405020304" pitchFamily="18" charset="0"/>
                <a:ea typeface="SimSun" panose="02010600030101010101" pitchFamily="2" charset="-122"/>
              </a:rPr>
              <a:t>i1</a:t>
            </a:r>
            <a:r>
              <a:rPr lang="en-US" sz="1800" kern="0" dirty="0">
                <a:solidFill>
                  <a:srgbClr val="004376"/>
                </a:solidFill>
                <a:latin typeface="Times New Roman" panose="02020603050405020304" pitchFamily="18" charset="0"/>
                <a:ea typeface="SimSun" panose="02010600030101010101" pitchFamily="2" charset="-122"/>
              </a:rPr>
              <a:t>}, min{</a:t>
            </a:r>
            <a:r>
              <a:rPr lang="en-US" sz="1800" i="1" kern="0" dirty="0">
                <a:solidFill>
                  <a:srgbClr val="004376"/>
                </a:solidFill>
                <a:latin typeface="Times New Roman" panose="02020603050405020304" pitchFamily="18" charset="0"/>
                <a:ea typeface="SimSun" panose="02010600030101010101" pitchFamily="2" charset="-122"/>
              </a:rPr>
              <a:t>p</a:t>
            </a:r>
            <a:r>
              <a:rPr lang="en-US" sz="1800" i="1" kern="0" baseline="-25000" dirty="0">
                <a:solidFill>
                  <a:srgbClr val="004376"/>
                </a:solidFill>
                <a:latin typeface="Times New Roman" panose="02020603050405020304" pitchFamily="18" charset="0"/>
                <a:ea typeface="SimSun" panose="02010600030101010101" pitchFamily="2" charset="-122"/>
              </a:rPr>
              <a:t>i2</a:t>
            </a:r>
            <a:r>
              <a:rPr lang="en-US" sz="1800" kern="0" dirty="0">
                <a:solidFill>
                  <a:srgbClr val="004376"/>
                </a:solidFill>
                <a:latin typeface="Times New Roman" panose="02020603050405020304" pitchFamily="18" charset="0"/>
                <a:ea typeface="SimSun" panose="02010600030101010101" pitchFamily="2" charset="-122"/>
              </a:rPr>
              <a:t>}, …, min{</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im</a:t>
            </a:r>
            <a:r>
              <a:rPr lang="en-US" sz="1800" kern="0" dirty="0">
                <a:solidFill>
                  <a:srgbClr val="004376"/>
                </a:solidFill>
                <a:latin typeface="Times New Roman" panose="02020603050405020304" pitchFamily="18" charset="0"/>
                <a:ea typeface="SimSun" panose="02010600030101010101" pitchFamily="2" charset="-122"/>
              </a:rPr>
              <a:t>}}</a:t>
            </a:r>
            <a:endParaRPr lang="en-US" sz="1800" i="1" kern="0" dirty="0">
              <a:solidFill>
                <a:srgbClr val="004376"/>
              </a:solidFill>
            </a:endParaRPr>
          </a:p>
          <a:p>
            <a:pPr marL="914400" lvl="2" indent="0">
              <a:lnSpc>
                <a:spcPct val="114000"/>
              </a:lnSpc>
              <a:spcBef>
                <a:spcPts val="0"/>
              </a:spcBef>
              <a:buFontTx/>
              <a:buNone/>
            </a:pPr>
            <a:r>
              <a:rPr lang="en-US" sz="1600" kern="0" dirty="0">
                <a:solidFill>
                  <a:srgbClr val="004376"/>
                </a:solidFill>
                <a:ea typeface="SimSun" panose="02010600030101010101" pitchFamily="2" charset="-122"/>
                <a:sym typeface="Wingdings" panose="05000000000000000000" pitchFamily="2" charset="2"/>
              </a:rPr>
              <a:t>  </a:t>
            </a:r>
            <a:r>
              <a:rPr lang="en-US" sz="1600" kern="0" dirty="0">
                <a:solidFill>
                  <a:srgbClr val="004376"/>
                </a:solidFill>
                <a:ea typeface="SimSun" panose="02010600030101010101" pitchFamily="2" charset="-122"/>
              </a:rPr>
              <a:t>the least-cost way to include at least one food from at least 5 food groups</a:t>
            </a:r>
          </a:p>
          <a:p>
            <a:pPr lvl="1">
              <a:lnSpc>
                <a:spcPct val="114000"/>
              </a:lnSpc>
              <a:spcBef>
                <a:spcPts val="0"/>
              </a:spcBef>
            </a:pPr>
            <a:r>
              <a:rPr lang="en-US" sz="1800" kern="0" dirty="0">
                <a:solidFill>
                  <a:srgbClr val="004376"/>
                </a:solidFill>
                <a:latin typeface="Times New Roman" panose="02020603050405020304" pitchFamily="18" charset="0"/>
                <a:ea typeface="SimSun" panose="02010600030101010101" pitchFamily="2" charset="-122"/>
              </a:rPr>
              <a:t>CoDD2 = Ave{min{</a:t>
            </a:r>
            <a:r>
              <a:rPr lang="en-US" sz="1800" i="1" kern="0" dirty="0">
                <a:solidFill>
                  <a:srgbClr val="004376"/>
                </a:solidFill>
                <a:latin typeface="Times New Roman" panose="02020603050405020304" pitchFamily="18" charset="0"/>
                <a:ea typeface="SimSun" panose="02010600030101010101" pitchFamily="2" charset="-122"/>
              </a:rPr>
              <a:t>p</a:t>
            </a:r>
            <a:r>
              <a:rPr lang="en-US" sz="1800" i="1" kern="0" baseline="-25000" dirty="0">
                <a:solidFill>
                  <a:srgbClr val="004376"/>
                </a:solidFill>
                <a:latin typeface="Times New Roman" panose="02020603050405020304" pitchFamily="18" charset="0"/>
                <a:ea typeface="SimSun" panose="02010600030101010101" pitchFamily="2" charset="-122"/>
              </a:rPr>
              <a:t>i1</a:t>
            </a:r>
            <a:r>
              <a:rPr lang="en-US" sz="1800" kern="0" dirty="0">
                <a:solidFill>
                  <a:srgbClr val="004376"/>
                </a:solidFill>
                <a:latin typeface="Times New Roman" panose="02020603050405020304" pitchFamily="18" charset="0"/>
                <a:ea typeface="SimSun" panose="02010600030101010101" pitchFamily="2" charset="-122"/>
              </a:rPr>
              <a:t>}, min{</a:t>
            </a:r>
            <a:r>
              <a:rPr lang="en-US" sz="1800" i="1" kern="0" dirty="0">
                <a:solidFill>
                  <a:srgbClr val="004376"/>
                </a:solidFill>
                <a:latin typeface="Times New Roman" panose="02020603050405020304" pitchFamily="18" charset="0"/>
                <a:ea typeface="SimSun" panose="02010600030101010101" pitchFamily="2" charset="-122"/>
              </a:rPr>
              <a:t>p</a:t>
            </a:r>
            <a:r>
              <a:rPr lang="en-US" sz="1800" i="1" kern="0" baseline="-25000" dirty="0">
                <a:solidFill>
                  <a:srgbClr val="004376"/>
                </a:solidFill>
                <a:latin typeface="Times New Roman" panose="02020603050405020304" pitchFamily="18" charset="0"/>
                <a:ea typeface="SimSun" panose="02010600030101010101" pitchFamily="2" charset="-122"/>
              </a:rPr>
              <a:t>i2</a:t>
            </a:r>
            <a:r>
              <a:rPr lang="en-US" sz="1800" kern="0" dirty="0">
                <a:solidFill>
                  <a:srgbClr val="004376"/>
                </a:solidFill>
                <a:latin typeface="Times New Roman" panose="02020603050405020304" pitchFamily="18" charset="0"/>
                <a:ea typeface="SimSun" panose="02010600030101010101" pitchFamily="2" charset="-122"/>
              </a:rPr>
              <a:t>}, …, min{</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im</a:t>
            </a:r>
            <a:r>
              <a:rPr lang="en-US" sz="1800" kern="0" dirty="0">
                <a:solidFill>
                  <a:srgbClr val="004376"/>
                </a:solidFill>
                <a:latin typeface="Times New Roman" panose="02020603050405020304" pitchFamily="18" charset="0"/>
                <a:ea typeface="SimSun" panose="02010600030101010101" pitchFamily="2" charset="-122"/>
              </a:rPr>
              <a:t>}}</a:t>
            </a:r>
            <a:endParaRPr lang="en-US" sz="1800" i="1" kern="0" dirty="0">
              <a:solidFill>
                <a:srgbClr val="004376"/>
              </a:solidFill>
            </a:endParaRPr>
          </a:p>
          <a:p>
            <a:pPr marL="914400" lvl="2" indent="0">
              <a:lnSpc>
                <a:spcPct val="114000"/>
              </a:lnSpc>
              <a:spcBef>
                <a:spcPts val="0"/>
              </a:spcBef>
              <a:buFontTx/>
              <a:buNone/>
            </a:pPr>
            <a:r>
              <a:rPr lang="en-US" sz="1600" kern="0" dirty="0">
                <a:solidFill>
                  <a:srgbClr val="004376"/>
                </a:solidFill>
                <a:ea typeface="SimSun" panose="02010600030101010101" pitchFamily="2" charset="-122"/>
                <a:sym typeface="Wingdings" panose="05000000000000000000" pitchFamily="2" charset="2"/>
              </a:rPr>
              <a:t>  </a:t>
            </a:r>
            <a:r>
              <a:rPr lang="en-US" sz="1600" kern="0" dirty="0">
                <a:solidFill>
                  <a:srgbClr val="004376"/>
                </a:solidFill>
                <a:ea typeface="SimSun" panose="02010600030101010101" pitchFamily="2" charset="-122"/>
              </a:rPr>
              <a:t>the least-cost way to include at least one food from </a:t>
            </a:r>
            <a:r>
              <a:rPr lang="en-US" sz="1600" i="1" kern="0" dirty="0">
                <a:solidFill>
                  <a:srgbClr val="004376"/>
                </a:solidFill>
                <a:ea typeface="SimSun" panose="02010600030101010101" pitchFamily="2" charset="-122"/>
              </a:rPr>
              <a:t>any</a:t>
            </a:r>
            <a:r>
              <a:rPr lang="en-US" sz="1600" kern="0" dirty="0">
                <a:solidFill>
                  <a:srgbClr val="004376"/>
                </a:solidFill>
                <a:ea typeface="SimSun" panose="02010600030101010101" pitchFamily="2" charset="-122"/>
              </a:rPr>
              <a:t> 5 of the 10 food groups</a:t>
            </a:r>
            <a:endParaRPr lang="en-US" sz="1600" kern="0" dirty="0">
              <a:solidFill>
                <a:srgbClr val="004376"/>
              </a:solidFill>
            </a:endParaRPr>
          </a:p>
          <a:p>
            <a:pPr marL="914400" lvl="2" indent="0">
              <a:lnSpc>
                <a:spcPct val="114000"/>
              </a:lnSpc>
              <a:spcBef>
                <a:spcPts val="0"/>
              </a:spcBef>
              <a:buFontTx/>
              <a:buNone/>
            </a:pPr>
            <a:endParaRPr lang="en-US" sz="1600" kern="0" dirty="0">
              <a:solidFill>
                <a:srgbClr val="004376"/>
              </a:solidFill>
            </a:endParaRPr>
          </a:p>
        </p:txBody>
      </p:sp>
      <p:sp>
        <p:nvSpPr>
          <p:cNvPr id="11" name="TextBox 10">
            <a:extLst>
              <a:ext uri="{FF2B5EF4-FFF2-40B4-BE49-F238E27FC236}">
                <a16:creationId xmlns:a16="http://schemas.microsoft.com/office/drawing/2014/main" id="{BFF4DFF3-F516-41AD-B57D-0003EE181248}"/>
              </a:ext>
            </a:extLst>
          </p:cNvPr>
          <p:cNvSpPr txBox="1"/>
          <p:nvPr/>
        </p:nvSpPr>
        <p:spPr>
          <a:xfrm>
            <a:off x="216596" y="3965368"/>
            <a:ext cx="8773728" cy="461665"/>
          </a:xfrm>
          <a:prstGeom prst="rect">
            <a:avLst/>
          </a:prstGeom>
          <a:noFill/>
          <a:ln>
            <a:noFill/>
          </a:ln>
        </p:spPr>
        <p:txBody>
          <a:bodyPr wrap="square" rtlCol="0">
            <a:spAutoFit/>
          </a:bodyPr>
          <a:lstStyle/>
          <a:p>
            <a:r>
              <a:rPr lang="en-US" sz="2400" dirty="0">
                <a:solidFill>
                  <a:srgbClr val="004376"/>
                </a:solidFill>
              </a:rPr>
              <a:t>The cost of reaching MDD-W can be defined as:</a:t>
            </a:r>
          </a:p>
        </p:txBody>
      </p:sp>
      <p:sp>
        <p:nvSpPr>
          <p:cNvPr id="13" name="TextBox 12">
            <a:extLst>
              <a:ext uri="{FF2B5EF4-FFF2-40B4-BE49-F238E27FC236}">
                <a16:creationId xmlns:a16="http://schemas.microsoft.com/office/drawing/2014/main" id="{1A55D0F0-9CDF-4FFC-ABC6-670347AF0F31}"/>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diet diversity </a:t>
            </a:r>
            <a:r>
              <a:rPr lang="en-US" dirty="0">
                <a:solidFill>
                  <a:schemeClr val="bg1">
                    <a:lumMod val="75000"/>
                  </a:schemeClr>
                </a:solidFill>
                <a:latin typeface="Arial Narrow" panose="020B0606020202030204" pitchFamily="34" charset="0"/>
              </a:rPr>
              <a:t>| recommended diets | nutrient adequacy | conclusion</a:t>
            </a:r>
          </a:p>
        </p:txBody>
      </p:sp>
    </p:spTree>
    <p:extLst>
      <p:ext uri="{BB962C8B-B14F-4D97-AF65-F5344CB8AC3E}">
        <p14:creationId xmlns:p14="http://schemas.microsoft.com/office/powerpoint/2010/main" val="38351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1" end="1"/>
                                            </p:txEl>
                                          </p:spTgt>
                                        </p:tgtEl>
                                        <p:attrNameLst>
                                          <p:attrName>ppt_c</p:attrName>
                                        </p:attrNameLst>
                                      </p:cBhvr>
                                      <p:to>
                                        <a:schemeClr val="bg2"/>
                                      </p:to>
                                    </p:animClr>
                                  </p:sub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2" end="2"/>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5653151B-7497-49CE-B483-426BC18EC5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026" y="1728468"/>
            <a:ext cx="6848625" cy="4628473"/>
          </a:xfrm>
          <a:prstGeom prst="rect">
            <a:avLst/>
          </a:prstGeom>
          <a:noFill/>
          <a:ln>
            <a:noFill/>
          </a:ln>
        </p:spPr>
      </p:pic>
      <p:sp>
        <p:nvSpPr>
          <p:cNvPr id="5" name="Title 1"/>
          <p:cNvSpPr>
            <a:spLocks noGrp="1"/>
          </p:cNvSpPr>
          <p:nvPr>
            <p:ph type="title"/>
          </p:nvPr>
        </p:nvSpPr>
        <p:spPr>
          <a:xfrm>
            <a:off x="228600" y="4784758"/>
            <a:ext cx="2438400" cy="302728"/>
          </a:xfrm>
        </p:spPr>
        <p:txBody>
          <a:bodyPr/>
          <a:lstStyle/>
          <a:p>
            <a:pPr algn="l">
              <a:lnSpc>
                <a:spcPct val="90000"/>
              </a:lnSpc>
            </a:pPr>
            <a:r>
              <a:rPr lang="en-US" sz="2000" dirty="0">
                <a:solidFill>
                  <a:srgbClr val="643C00"/>
                </a:solidFill>
              </a:rPr>
              <a:t>1.Maize or cassava</a:t>
            </a:r>
          </a:p>
        </p:txBody>
      </p:sp>
      <p:sp>
        <p:nvSpPr>
          <p:cNvPr id="18" name="Rectangle 2"/>
          <p:cNvSpPr txBox="1">
            <a:spLocks noChangeArrowheads="1"/>
          </p:cNvSpPr>
          <p:nvPr/>
        </p:nvSpPr>
        <p:spPr bwMode="auto">
          <a:xfrm>
            <a:off x="162885" y="6503579"/>
            <a:ext cx="8943434" cy="328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5000"/>
              </a:lnSpc>
            </a:pPr>
            <a:r>
              <a:rPr lang="en-US" sz="1600" kern="0" dirty="0">
                <a:solidFill>
                  <a:srgbClr val="643C00"/>
                </a:solidFill>
              </a:rPr>
              <a:t>Note: if we ranked foods by weight ($/kg), the least cost starchy staple would always be cassava</a:t>
            </a:r>
          </a:p>
        </p:txBody>
      </p:sp>
      <p:sp>
        <p:nvSpPr>
          <p:cNvPr id="17" name="Rectangle 16">
            <a:extLst>
              <a:ext uri="{FF2B5EF4-FFF2-40B4-BE49-F238E27FC236}">
                <a16:creationId xmlns:a16="http://schemas.microsoft.com/office/drawing/2014/main" id="{50AF1FD7-384A-4887-B22B-FD001B04B4B1}"/>
              </a:ext>
            </a:extLst>
          </p:cNvPr>
          <p:cNvSpPr/>
          <p:nvPr/>
        </p:nvSpPr>
        <p:spPr>
          <a:xfrm>
            <a:off x="1523999" y="1446439"/>
            <a:ext cx="7620001" cy="381771"/>
          </a:xfrm>
          <a:prstGeom prst="rect">
            <a:avLst/>
          </a:prstGeom>
        </p:spPr>
        <p:txBody>
          <a:bodyPr wrap="square">
            <a:spAutoFit/>
          </a:bodyPr>
          <a:lstStyle/>
          <a:p>
            <a:pPr marL="0" lvl="1" algn="r">
              <a:lnSpc>
                <a:spcPct val="114000"/>
              </a:lnSpc>
              <a:spcBef>
                <a:spcPts val="0"/>
              </a:spcBef>
            </a:pPr>
            <a:r>
              <a:rPr lang="en-US" dirty="0"/>
              <a:t>Foods counted for the Cost of Diet Diversity (</a:t>
            </a:r>
            <a:r>
              <a:rPr lang="en-US" dirty="0" err="1"/>
              <a:t>CoDD</a:t>
            </a:r>
            <a:r>
              <a:rPr lang="en-US" dirty="0"/>
              <a:t>) in Ghana, 2009-14</a:t>
            </a:r>
          </a:p>
        </p:txBody>
      </p:sp>
      <p:sp>
        <p:nvSpPr>
          <p:cNvPr id="19" name="Title 1">
            <a:extLst>
              <a:ext uri="{FF2B5EF4-FFF2-40B4-BE49-F238E27FC236}">
                <a16:creationId xmlns:a16="http://schemas.microsoft.com/office/drawing/2014/main" id="{17422BBB-12F9-43F7-90B7-172CCA576696}"/>
              </a:ext>
            </a:extLst>
          </p:cNvPr>
          <p:cNvSpPr txBox="1">
            <a:spLocks/>
          </p:cNvSpPr>
          <p:nvPr/>
        </p:nvSpPr>
        <p:spPr bwMode="auto">
          <a:xfrm>
            <a:off x="228993" y="4380678"/>
            <a:ext cx="17907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2.Soya</a:t>
            </a:r>
          </a:p>
        </p:txBody>
      </p:sp>
      <p:sp>
        <p:nvSpPr>
          <p:cNvPr id="20" name="Title 1">
            <a:extLst>
              <a:ext uri="{FF2B5EF4-FFF2-40B4-BE49-F238E27FC236}">
                <a16:creationId xmlns:a16="http://schemas.microsoft.com/office/drawing/2014/main" id="{CAF33A35-DFBA-4CA0-B35D-B40557FF5C12}"/>
              </a:ext>
            </a:extLst>
          </p:cNvPr>
          <p:cNvSpPr txBox="1">
            <a:spLocks/>
          </p:cNvSpPr>
          <p:nvPr/>
        </p:nvSpPr>
        <p:spPr bwMode="auto">
          <a:xfrm>
            <a:off x="228993" y="3990291"/>
            <a:ext cx="17907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3.Groundnuts</a:t>
            </a:r>
          </a:p>
        </p:txBody>
      </p:sp>
      <p:sp>
        <p:nvSpPr>
          <p:cNvPr id="21" name="Title 1">
            <a:extLst>
              <a:ext uri="{FF2B5EF4-FFF2-40B4-BE49-F238E27FC236}">
                <a16:creationId xmlns:a16="http://schemas.microsoft.com/office/drawing/2014/main" id="{89A6D9F5-316E-49DF-B90B-7BC522373B25}"/>
              </a:ext>
            </a:extLst>
          </p:cNvPr>
          <p:cNvSpPr txBox="1">
            <a:spLocks/>
          </p:cNvSpPr>
          <p:nvPr/>
        </p:nvSpPr>
        <p:spPr bwMode="auto">
          <a:xfrm>
            <a:off x="228993" y="3601184"/>
            <a:ext cx="17907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4.Mangoes</a:t>
            </a:r>
          </a:p>
        </p:txBody>
      </p:sp>
      <p:sp>
        <p:nvSpPr>
          <p:cNvPr id="22" name="Title 1">
            <a:extLst>
              <a:ext uri="{FF2B5EF4-FFF2-40B4-BE49-F238E27FC236}">
                <a16:creationId xmlns:a16="http://schemas.microsoft.com/office/drawing/2014/main" id="{6E49123D-20B0-4851-8E00-61C31056E1F6}"/>
              </a:ext>
            </a:extLst>
          </p:cNvPr>
          <p:cNvSpPr txBox="1">
            <a:spLocks/>
          </p:cNvSpPr>
          <p:nvPr/>
        </p:nvSpPr>
        <p:spPr bwMode="auto">
          <a:xfrm>
            <a:off x="228993" y="3220955"/>
            <a:ext cx="20955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5.Fish or banana</a:t>
            </a:r>
          </a:p>
        </p:txBody>
      </p:sp>
      <p:sp>
        <p:nvSpPr>
          <p:cNvPr id="2" name="Rectangle: Rounded Corners 1">
            <a:extLst>
              <a:ext uri="{FF2B5EF4-FFF2-40B4-BE49-F238E27FC236}">
                <a16:creationId xmlns:a16="http://schemas.microsoft.com/office/drawing/2014/main" id="{95E9FDF8-993B-4D05-9363-B400FD7ADD8E}"/>
              </a:ext>
            </a:extLst>
          </p:cNvPr>
          <p:cNvSpPr/>
          <p:nvPr/>
        </p:nvSpPr>
        <p:spPr>
          <a:xfrm rot="21389915">
            <a:off x="2810751" y="2893211"/>
            <a:ext cx="6248400" cy="1865270"/>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DBE73561-0EC5-4ECE-8CF2-1B312D1D9C53}"/>
              </a:ext>
            </a:extLst>
          </p:cNvPr>
          <p:cNvSpPr txBox="1">
            <a:spLocks/>
          </p:cNvSpPr>
          <p:nvPr/>
        </p:nvSpPr>
        <p:spPr bwMode="auto">
          <a:xfrm>
            <a:off x="0" y="2205024"/>
            <a:ext cx="2315987" cy="8692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In Ghana, foods in the five lowest-cost groups are:</a:t>
            </a:r>
          </a:p>
        </p:txBody>
      </p:sp>
      <p:sp>
        <p:nvSpPr>
          <p:cNvPr id="14" name="Title 1">
            <a:extLst>
              <a:ext uri="{FF2B5EF4-FFF2-40B4-BE49-F238E27FC236}">
                <a16:creationId xmlns:a16="http://schemas.microsoft.com/office/drawing/2014/main" id="{07D64120-CF27-4FB1-B4F1-E0333171AB0E}"/>
              </a:ext>
            </a:extLst>
          </p:cNvPr>
          <p:cNvSpPr txBox="1">
            <a:spLocks/>
          </p:cNvSpPr>
          <p:nvPr/>
        </p:nvSpPr>
        <p:spPr bwMode="auto">
          <a:xfrm>
            <a:off x="-76200" y="642993"/>
            <a:ext cx="9220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nSpc>
                <a:spcPct val="90000"/>
              </a:lnSpc>
            </a:pPr>
            <a:r>
              <a:rPr lang="en-US" sz="3200" b="1" kern="0" dirty="0">
                <a:solidFill>
                  <a:srgbClr val="004376"/>
                </a:solidFill>
              </a:rPr>
              <a:t>The least-cost food in each group may vary</a:t>
            </a:r>
          </a:p>
        </p:txBody>
      </p:sp>
      <p:sp>
        <p:nvSpPr>
          <p:cNvPr id="24" name="TextBox 23">
            <a:extLst>
              <a:ext uri="{FF2B5EF4-FFF2-40B4-BE49-F238E27FC236}">
                <a16:creationId xmlns:a16="http://schemas.microsoft.com/office/drawing/2014/main" id="{6CDE39A1-5E6E-4A8F-B5E2-58FE9DFA6D6D}"/>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diet diversity </a:t>
            </a:r>
            <a:r>
              <a:rPr lang="en-US" dirty="0">
                <a:solidFill>
                  <a:schemeClr val="bg1">
                    <a:lumMod val="75000"/>
                  </a:schemeClr>
                </a:solidFill>
                <a:latin typeface="Arial Narrow" panose="020B0606020202030204" pitchFamily="34" charset="0"/>
              </a:rPr>
              <a:t>| recommended diets | nutrient adequacy | conclusion</a:t>
            </a:r>
          </a:p>
        </p:txBody>
      </p:sp>
    </p:spTree>
    <p:extLst>
      <p:ext uri="{BB962C8B-B14F-4D97-AF65-F5344CB8AC3E}">
        <p14:creationId xmlns:p14="http://schemas.microsoft.com/office/powerpoint/2010/main" val="7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8">
            <a:extLst>
              <a:ext uri="{FF2B5EF4-FFF2-40B4-BE49-F238E27FC236}">
                <a16:creationId xmlns:a16="http://schemas.microsoft.com/office/drawing/2014/main" id="{0ECFD550-E5EA-4634-850C-C7B7A080913F}"/>
              </a:ext>
            </a:extLst>
          </p:cNvPr>
          <p:cNvPicPr/>
          <p:nvPr/>
        </p:nvPicPr>
        <p:blipFill rotWithShape="1">
          <a:blip r:embed="rId3" cstate="print">
            <a:extLst>
              <a:ext uri="{28A0092B-C50C-407E-A947-70E740481C1C}">
                <a14:useLocalDpi xmlns:a14="http://schemas.microsoft.com/office/drawing/2010/main" val="0"/>
              </a:ext>
            </a:extLst>
          </a:blip>
          <a:srcRect b="35578"/>
          <a:stretch/>
        </p:blipFill>
        <p:spPr bwMode="auto">
          <a:xfrm>
            <a:off x="2476799" y="1905000"/>
            <a:ext cx="6555461" cy="4273994"/>
          </a:xfrm>
          <a:prstGeom prst="rect">
            <a:avLst/>
          </a:prstGeom>
          <a:noFill/>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266700" y="4727698"/>
            <a:ext cx="2378324" cy="302728"/>
          </a:xfrm>
        </p:spPr>
        <p:txBody>
          <a:bodyPr/>
          <a:lstStyle/>
          <a:p>
            <a:pPr algn="l">
              <a:lnSpc>
                <a:spcPct val="90000"/>
              </a:lnSpc>
            </a:pPr>
            <a:r>
              <a:rPr lang="en-US" sz="2000" dirty="0">
                <a:solidFill>
                  <a:srgbClr val="643C00"/>
                </a:solidFill>
              </a:rPr>
              <a:t>1.Maize</a:t>
            </a:r>
          </a:p>
        </p:txBody>
      </p:sp>
      <p:sp>
        <p:nvSpPr>
          <p:cNvPr id="18" name="Rectangle 2"/>
          <p:cNvSpPr txBox="1">
            <a:spLocks noChangeArrowheads="1"/>
          </p:cNvSpPr>
          <p:nvPr/>
        </p:nvSpPr>
        <p:spPr bwMode="auto">
          <a:xfrm>
            <a:off x="162885" y="6503579"/>
            <a:ext cx="8943434" cy="328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85000"/>
              </a:lnSpc>
            </a:pPr>
            <a:r>
              <a:rPr lang="en-US" sz="1600" kern="0" dirty="0">
                <a:solidFill>
                  <a:srgbClr val="643C00"/>
                </a:solidFill>
              </a:rPr>
              <a:t>Note: if we ranked foods by weight ($/kg), the least cost food would often be cabbage</a:t>
            </a:r>
          </a:p>
        </p:txBody>
      </p:sp>
      <p:sp>
        <p:nvSpPr>
          <p:cNvPr id="19" name="Title 1">
            <a:extLst>
              <a:ext uri="{FF2B5EF4-FFF2-40B4-BE49-F238E27FC236}">
                <a16:creationId xmlns:a16="http://schemas.microsoft.com/office/drawing/2014/main" id="{17422BBB-12F9-43F7-90B7-172CCA576696}"/>
              </a:ext>
            </a:extLst>
          </p:cNvPr>
          <p:cNvSpPr txBox="1">
            <a:spLocks/>
          </p:cNvSpPr>
          <p:nvPr/>
        </p:nvSpPr>
        <p:spPr bwMode="auto">
          <a:xfrm>
            <a:off x="266700" y="4324794"/>
            <a:ext cx="17907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2.Soya</a:t>
            </a:r>
          </a:p>
        </p:txBody>
      </p:sp>
      <p:sp>
        <p:nvSpPr>
          <p:cNvPr id="20" name="Title 1">
            <a:extLst>
              <a:ext uri="{FF2B5EF4-FFF2-40B4-BE49-F238E27FC236}">
                <a16:creationId xmlns:a16="http://schemas.microsoft.com/office/drawing/2014/main" id="{CAF33A35-DFBA-4CA0-B35D-B40557FF5C12}"/>
              </a:ext>
            </a:extLst>
          </p:cNvPr>
          <p:cNvSpPr txBox="1">
            <a:spLocks/>
          </p:cNvSpPr>
          <p:nvPr/>
        </p:nvSpPr>
        <p:spPr bwMode="auto">
          <a:xfrm>
            <a:off x="266700" y="3934407"/>
            <a:ext cx="17907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3.Groundnuts</a:t>
            </a:r>
          </a:p>
        </p:txBody>
      </p:sp>
      <p:sp>
        <p:nvSpPr>
          <p:cNvPr id="21" name="Title 1">
            <a:extLst>
              <a:ext uri="{FF2B5EF4-FFF2-40B4-BE49-F238E27FC236}">
                <a16:creationId xmlns:a16="http://schemas.microsoft.com/office/drawing/2014/main" id="{89A6D9F5-316E-49DF-B90B-7BC522373B25}"/>
              </a:ext>
            </a:extLst>
          </p:cNvPr>
          <p:cNvSpPr txBox="1">
            <a:spLocks/>
          </p:cNvSpPr>
          <p:nvPr/>
        </p:nvSpPr>
        <p:spPr bwMode="auto">
          <a:xfrm>
            <a:off x="266700" y="3545300"/>
            <a:ext cx="17907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4.Beef</a:t>
            </a:r>
          </a:p>
        </p:txBody>
      </p:sp>
      <p:sp>
        <p:nvSpPr>
          <p:cNvPr id="22" name="Title 1">
            <a:extLst>
              <a:ext uri="{FF2B5EF4-FFF2-40B4-BE49-F238E27FC236}">
                <a16:creationId xmlns:a16="http://schemas.microsoft.com/office/drawing/2014/main" id="{6E49123D-20B0-4851-8E00-61C31056E1F6}"/>
              </a:ext>
            </a:extLst>
          </p:cNvPr>
          <p:cNvSpPr txBox="1">
            <a:spLocks/>
          </p:cNvSpPr>
          <p:nvPr/>
        </p:nvSpPr>
        <p:spPr bwMode="auto">
          <a:xfrm>
            <a:off x="266700" y="3165071"/>
            <a:ext cx="2095500" cy="302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5.Avocado</a:t>
            </a:r>
          </a:p>
        </p:txBody>
      </p:sp>
      <p:sp>
        <p:nvSpPr>
          <p:cNvPr id="2" name="Rectangle: Rounded Corners 1">
            <a:extLst>
              <a:ext uri="{FF2B5EF4-FFF2-40B4-BE49-F238E27FC236}">
                <a16:creationId xmlns:a16="http://schemas.microsoft.com/office/drawing/2014/main" id="{95E9FDF8-993B-4D05-9363-B400FD7ADD8E}"/>
              </a:ext>
            </a:extLst>
          </p:cNvPr>
          <p:cNvSpPr/>
          <p:nvPr/>
        </p:nvSpPr>
        <p:spPr>
          <a:xfrm>
            <a:off x="2895600" y="2514600"/>
            <a:ext cx="6116944" cy="1030699"/>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DBE73561-0EC5-4ECE-8CF2-1B312D1D9C53}"/>
              </a:ext>
            </a:extLst>
          </p:cNvPr>
          <p:cNvSpPr txBox="1">
            <a:spLocks/>
          </p:cNvSpPr>
          <p:nvPr/>
        </p:nvSpPr>
        <p:spPr bwMode="auto">
          <a:xfrm>
            <a:off x="0" y="2270424"/>
            <a:ext cx="2645024" cy="7931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kern="0" dirty="0">
                <a:solidFill>
                  <a:srgbClr val="643C00"/>
                </a:solidFill>
              </a:rPr>
              <a:t>In Tanzania, each food group varies differently over time</a:t>
            </a:r>
          </a:p>
        </p:txBody>
      </p:sp>
      <p:sp>
        <p:nvSpPr>
          <p:cNvPr id="15" name="Rectangle 14">
            <a:extLst>
              <a:ext uri="{FF2B5EF4-FFF2-40B4-BE49-F238E27FC236}">
                <a16:creationId xmlns:a16="http://schemas.microsoft.com/office/drawing/2014/main" id="{B3A3065C-2B13-40DE-A03D-447916B00D1B}"/>
              </a:ext>
            </a:extLst>
          </p:cNvPr>
          <p:cNvSpPr/>
          <p:nvPr/>
        </p:nvSpPr>
        <p:spPr>
          <a:xfrm>
            <a:off x="1523999" y="1600928"/>
            <a:ext cx="7620001" cy="408125"/>
          </a:xfrm>
          <a:prstGeom prst="rect">
            <a:avLst/>
          </a:prstGeom>
        </p:spPr>
        <p:txBody>
          <a:bodyPr wrap="square">
            <a:spAutoFit/>
          </a:bodyPr>
          <a:lstStyle/>
          <a:p>
            <a:pPr marL="0" lvl="1" algn="r">
              <a:lnSpc>
                <a:spcPct val="114000"/>
              </a:lnSpc>
              <a:spcBef>
                <a:spcPts val="0"/>
              </a:spcBef>
            </a:pPr>
            <a:r>
              <a:rPr lang="en-US" dirty="0"/>
              <a:t>Foods counted for the Cost of Diet Diversity (</a:t>
            </a:r>
            <a:r>
              <a:rPr lang="en-US" dirty="0" err="1"/>
              <a:t>CoDD</a:t>
            </a:r>
            <a:r>
              <a:rPr lang="en-US" dirty="0"/>
              <a:t>) in Tanzania, 2011-15</a:t>
            </a:r>
          </a:p>
        </p:txBody>
      </p:sp>
      <p:sp>
        <p:nvSpPr>
          <p:cNvPr id="16" name="Title 1">
            <a:extLst>
              <a:ext uri="{FF2B5EF4-FFF2-40B4-BE49-F238E27FC236}">
                <a16:creationId xmlns:a16="http://schemas.microsoft.com/office/drawing/2014/main" id="{41F6173E-D02C-4C37-AE6E-23C397FDEB6F}"/>
              </a:ext>
            </a:extLst>
          </p:cNvPr>
          <p:cNvSpPr txBox="1">
            <a:spLocks/>
          </p:cNvSpPr>
          <p:nvPr/>
        </p:nvSpPr>
        <p:spPr bwMode="auto">
          <a:xfrm>
            <a:off x="347072" y="742860"/>
            <a:ext cx="857506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nSpc>
                <a:spcPct val="90000"/>
              </a:lnSpc>
            </a:pPr>
            <a:r>
              <a:rPr lang="en-US" sz="3200" b="1" kern="0" dirty="0">
                <a:solidFill>
                  <a:srgbClr val="004376"/>
                </a:solidFill>
              </a:rPr>
              <a:t>Each food group may have </a:t>
            </a:r>
          </a:p>
          <a:p>
            <a:pPr>
              <a:lnSpc>
                <a:spcPct val="90000"/>
              </a:lnSpc>
            </a:pPr>
            <a:r>
              <a:rPr lang="en-US" sz="3200" b="1" kern="0" dirty="0">
                <a:solidFill>
                  <a:srgbClr val="004376"/>
                </a:solidFill>
              </a:rPr>
              <a:t>different trends and fluctuations </a:t>
            </a:r>
          </a:p>
        </p:txBody>
      </p:sp>
      <p:sp>
        <p:nvSpPr>
          <p:cNvPr id="25" name="TextBox 24">
            <a:extLst>
              <a:ext uri="{FF2B5EF4-FFF2-40B4-BE49-F238E27FC236}">
                <a16:creationId xmlns:a16="http://schemas.microsoft.com/office/drawing/2014/main" id="{3376229F-CC0A-4160-95D3-A6CB1412DD1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diet diversity </a:t>
            </a:r>
            <a:r>
              <a:rPr lang="en-US" dirty="0">
                <a:solidFill>
                  <a:schemeClr val="bg1">
                    <a:lumMod val="75000"/>
                  </a:schemeClr>
                </a:solidFill>
                <a:latin typeface="Arial Narrow" panose="020B0606020202030204" pitchFamily="34" charset="0"/>
              </a:rPr>
              <a:t>| recommended diets | nutrient adequacy | conclusion</a:t>
            </a:r>
          </a:p>
        </p:txBody>
      </p:sp>
    </p:spTree>
    <p:extLst>
      <p:ext uri="{BB962C8B-B14F-4D97-AF65-F5344CB8AC3E}">
        <p14:creationId xmlns:p14="http://schemas.microsoft.com/office/powerpoint/2010/main" val="330778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1" y="804207"/>
            <a:ext cx="9220201" cy="1059984"/>
          </a:xfrm>
        </p:spPr>
        <p:txBody>
          <a:bodyPr/>
          <a:lstStyle/>
          <a:p>
            <a:pPr marL="0" indent="0">
              <a:lnSpc>
                <a:spcPct val="80000"/>
              </a:lnSpc>
              <a:spcBef>
                <a:spcPts val="600"/>
              </a:spcBef>
              <a:buNone/>
            </a:pPr>
            <a:r>
              <a:rPr lang="en-US" sz="3200" b="1" dirty="0">
                <a:solidFill>
                  <a:srgbClr val="004376"/>
                </a:solidFill>
              </a:rPr>
              <a:t>To measure cost levels (e.g. $/day), we can use the Cost of a Recommended Diet (</a:t>
            </a:r>
            <a:r>
              <a:rPr lang="en-US" sz="3200" b="1" dirty="0" err="1">
                <a:solidFill>
                  <a:srgbClr val="004376"/>
                </a:solidFill>
              </a:rPr>
              <a:t>CoRD</a:t>
            </a:r>
            <a:r>
              <a:rPr lang="en-US" sz="3200" b="1" dirty="0">
                <a:solidFill>
                  <a:srgbClr val="004376"/>
                </a:solidFill>
              </a:rPr>
              <a:t>)</a:t>
            </a:r>
          </a:p>
        </p:txBody>
      </p:sp>
      <p:sp>
        <p:nvSpPr>
          <p:cNvPr id="6" name="Content Placeholder 2"/>
          <p:cNvSpPr>
            <a:spLocks noGrp="1"/>
          </p:cNvSpPr>
          <p:nvPr>
            <p:ph idx="1"/>
          </p:nvPr>
        </p:nvSpPr>
        <p:spPr>
          <a:xfrm>
            <a:off x="76199" y="2309032"/>
            <a:ext cx="8953499" cy="1877503"/>
          </a:xfrm>
        </p:spPr>
        <p:txBody>
          <a:bodyPr/>
          <a:lstStyle/>
          <a:p>
            <a:pPr>
              <a:lnSpc>
                <a:spcPct val="114000"/>
              </a:lnSpc>
              <a:spcBef>
                <a:spcPts val="1200"/>
              </a:spcBef>
            </a:pPr>
            <a:r>
              <a:rPr lang="en-US" sz="2400" dirty="0">
                <a:solidFill>
                  <a:srgbClr val="004376"/>
                </a:solidFill>
              </a:rPr>
              <a:t>Traditional food CPI </a:t>
            </a:r>
          </a:p>
          <a:p>
            <a:pPr>
              <a:lnSpc>
                <a:spcPct val="114000"/>
              </a:lnSpc>
              <a:spcBef>
                <a:spcPts val="1200"/>
              </a:spcBef>
            </a:pPr>
            <a:r>
              <a:rPr lang="en-US" sz="2400" dirty="0">
                <a:solidFill>
                  <a:srgbClr val="004376"/>
                </a:solidFill>
              </a:rPr>
              <a:t>Nutritious-food CPI (NPI)</a:t>
            </a:r>
          </a:p>
          <a:p>
            <a:pPr>
              <a:lnSpc>
                <a:spcPct val="114000"/>
              </a:lnSpc>
              <a:spcBef>
                <a:spcPts val="1200"/>
              </a:spcBef>
            </a:pPr>
            <a:r>
              <a:rPr lang="en-US" sz="2400" dirty="0">
                <a:solidFill>
                  <a:srgbClr val="004376"/>
                </a:solidFill>
              </a:rPr>
              <a:t>Cost of Diet Diversity (</a:t>
            </a:r>
            <a:r>
              <a:rPr lang="en-US" sz="2400" dirty="0" err="1">
                <a:solidFill>
                  <a:srgbClr val="004376"/>
                </a:solidFill>
              </a:rPr>
              <a:t>CoDD</a:t>
            </a:r>
            <a:r>
              <a:rPr lang="en-US" sz="2400" dirty="0">
                <a:solidFill>
                  <a:srgbClr val="004376"/>
                </a:solidFill>
              </a:rPr>
              <a:t>)</a:t>
            </a:r>
            <a:endParaRPr lang="en-US" sz="1400" dirty="0">
              <a:solidFill>
                <a:srgbClr val="154DFF"/>
              </a:solidFill>
              <a:ea typeface="SimSun" panose="02010600030101010101" pitchFamily="2" charset="-122"/>
            </a:endParaRPr>
          </a:p>
        </p:txBody>
      </p:sp>
      <p:sp>
        <p:nvSpPr>
          <p:cNvPr id="3" name="Rectangle 2">
            <a:extLst>
              <a:ext uri="{FF2B5EF4-FFF2-40B4-BE49-F238E27FC236}">
                <a16:creationId xmlns:a16="http://schemas.microsoft.com/office/drawing/2014/main" id="{C13A20BD-133F-4F4D-8D60-2193445D6DC5}"/>
              </a:ext>
            </a:extLst>
          </p:cNvPr>
          <p:cNvSpPr/>
          <p:nvPr/>
        </p:nvSpPr>
        <p:spPr>
          <a:xfrm>
            <a:off x="-34392" y="1847367"/>
            <a:ext cx="9070275" cy="461665"/>
          </a:xfrm>
          <a:prstGeom prst="rect">
            <a:avLst/>
          </a:prstGeom>
        </p:spPr>
        <p:txBody>
          <a:bodyPr wrap="square">
            <a:spAutoFit/>
          </a:bodyPr>
          <a:lstStyle/>
          <a:p>
            <a:r>
              <a:rPr lang="en-US" sz="2400" kern="0" dirty="0">
                <a:solidFill>
                  <a:srgbClr val="004376"/>
                </a:solidFill>
                <a:latin typeface="Arial"/>
                <a:ea typeface="+mj-ea"/>
                <a:cs typeface="+mj-cs"/>
              </a:rPr>
              <a:t>The previous indexes are unit-free, to measure </a:t>
            </a:r>
            <a:r>
              <a:rPr lang="en-US" sz="2400" i="1" kern="0" dirty="0">
                <a:solidFill>
                  <a:srgbClr val="004376"/>
                </a:solidFill>
                <a:latin typeface="Arial"/>
                <a:ea typeface="+mj-ea"/>
                <a:cs typeface="+mj-cs"/>
              </a:rPr>
              <a:t>change over time</a:t>
            </a:r>
            <a:endParaRPr lang="en-US" sz="1400" dirty="0"/>
          </a:p>
        </p:txBody>
      </p:sp>
      <p:sp>
        <p:nvSpPr>
          <p:cNvPr id="8" name="Content Placeholder 2">
            <a:extLst>
              <a:ext uri="{FF2B5EF4-FFF2-40B4-BE49-F238E27FC236}">
                <a16:creationId xmlns:a16="http://schemas.microsoft.com/office/drawing/2014/main" id="{E67EF854-D303-42F4-83D2-2A1C5B87B413}"/>
              </a:ext>
            </a:extLst>
          </p:cNvPr>
          <p:cNvSpPr txBox="1">
            <a:spLocks/>
          </p:cNvSpPr>
          <p:nvPr/>
        </p:nvSpPr>
        <p:spPr bwMode="auto">
          <a:xfrm>
            <a:off x="95498" y="4631376"/>
            <a:ext cx="8991600" cy="2074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14000"/>
              </a:lnSpc>
              <a:spcBef>
                <a:spcPts val="1200"/>
              </a:spcBef>
            </a:pPr>
            <a:r>
              <a:rPr lang="en-US" sz="2400" kern="0" dirty="0">
                <a:solidFill>
                  <a:srgbClr val="004376"/>
                </a:solidFill>
              </a:rPr>
              <a:t>Cost of a Recommended Diet (</a:t>
            </a:r>
            <a:r>
              <a:rPr lang="en-US" sz="2400" kern="0" dirty="0" err="1">
                <a:solidFill>
                  <a:srgbClr val="004376"/>
                </a:solidFill>
              </a:rPr>
              <a:t>CoRD</a:t>
            </a:r>
            <a:r>
              <a:rPr lang="en-US" sz="2400" kern="0" dirty="0">
                <a:solidFill>
                  <a:srgbClr val="004376"/>
                </a:solidFill>
              </a:rPr>
              <a:t>):</a:t>
            </a:r>
          </a:p>
          <a:p>
            <a:pPr lvl="1">
              <a:lnSpc>
                <a:spcPct val="114000"/>
              </a:lnSpc>
              <a:spcBef>
                <a:spcPts val="0"/>
              </a:spcBef>
            </a:pPr>
            <a:r>
              <a:rPr lang="en-US" sz="1800" kern="0" dirty="0" err="1">
                <a:solidFill>
                  <a:srgbClr val="004376"/>
                </a:solidFill>
                <a:latin typeface="Times New Roman" panose="02020603050405020304" pitchFamily="18" charset="0"/>
                <a:ea typeface="SimSun" panose="02010600030101010101" pitchFamily="2" charset="-122"/>
              </a:rPr>
              <a:t>CoRD</a:t>
            </a:r>
            <a:r>
              <a:rPr lang="en-US" sz="1800" kern="0" dirty="0">
                <a:solidFill>
                  <a:srgbClr val="004376"/>
                </a:solidFill>
                <a:latin typeface="Times New Roman" panose="02020603050405020304" pitchFamily="18" charset="0"/>
                <a:ea typeface="SimSun" panose="02010600030101010101" pitchFamily="2" charset="-122"/>
              </a:rPr>
              <a:t> = ∑</a:t>
            </a:r>
            <a:r>
              <a:rPr lang="en-US" sz="1800" i="1" kern="0" baseline="-25000" dirty="0" err="1">
                <a:solidFill>
                  <a:srgbClr val="004376"/>
                </a:solidFill>
                <a:latin typeface="Times New Roman" panose="02020603050405020304" pitchFamily="18" charset="0"/>
                <a:ea typeface="SimSun" panose="02010600030101010101" pitchFamily="2" charset="-122"/>
              </a:rPr>
              <a:t>j</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ij</a:t>
            </a:r>
            <a:r>
              <a:rPr lang="en-US" sz="1800" i="1" kern="0" dirty="0" err="1">
                <a:solidFill>
                  <a:srgbClr val="004376"/>
                </a:solidFill>
                <a:latin typeface="Times New Roman" panose="02020603050405020304" pitchFamily="18" charset="0"/>
                <a:ea typeface="SimSun" panose="02010600030101010101" pitchFamily="2" charset="-122"/>
              </a:rPr>
              <a:t>q</a:t>
            </a:r>
            <a:r>
              <a:rPr lang="en-US" sz="1800" i="1" kern="0" baseline="-25000" dirty="0" err="1">
                <a:solidFill>
                  <a:srgbClr val="004376"/>
                </a:solidFill>
                <a:latin typeface="Times New Roman" panose="02020603050405020304" pitchFamily="18" charset="0"/>
                <a:ea typeface="SimSun" panose="02010600030101010101" pitchFamily="2" charset="-122"/>
              </a:rPr>
              <a:t>j</a:t>
            </a:r>
            <a:r>
              <a:rPr lang="en-US" sz="1800" kern="0" dirty="0">
                <a:solidFill>
                  <a:srgbClr val="004376"/>
                </a:solidFill>
                <a:latin typeface="Times New Roman" panose="02020603050405020304" pitchFamily="18" charset="0"/>
                <a:ea typeface="SimSun" panose="02010600030101010101" pitchFamily="2" charset="-122"/>
              </a:rPr>
              <a:t> , where </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ij</a:t>
            </a:r>
            <a:r>
              <a:rPr lang="en-US" sz="1800" kern="0" dirty="0">
                <a:solidFill>
                  <a:srgbClr val="004376"/>
                </a:solidFill>
                <a:latin typeface="Times New Roman" panose="02020603050405020304" pitchFamily="18" charset="0"/>
                <a:ea typeface="SimSun" panose="02010600030101010101" pitchFamily="2" charset="-122"/>
              </a:rPr>
              <a:t> = min{</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ij</a:t>
            </a:r>
            <a:r>
              <a:rPr lang="en-US" sz="1800" kern="0" dirty="0">
                <a:solidFill>
                  <a:srgbClr val="004376"/>
                </a:solidFill>
                <a:latin typeface="Times New Roman" panose="02020603050405020304" pitchFamily="18" charset="0"/>
                <a:ea typeface="SimSun" panose="02010600030101010101" pitchFamily="2" charset="-122"/>
              </a:rPr>
              <a:t>} and </a:t>
            </a:r>
            <a:r>
              <a:rPr lang="en-US" sz="1800" i="1" kern="0" dirty="0" err="1">
                <a:solidFill>
                  <a:srgbClr val="004376"/>
                </a:solidFill>
                <a:latin typeface="Times New Roman" panose="02020603050405020304" pitchFamily="18" charset="0"/>
                <a:ea typeface="SimSun" panose="02010600030101010101" pitchFamily="2" charset="-122"/>
              </a:rPr>
              <a:t>q</a:t>
            </a:r>
            <a:r>
              <a:rPr lang="en-US" sz="1800" i="1" kern="0" baseline="-25000" dirty="0" err="1">
                <a:solidFill>
                  <a:srgbClr val="004376"/>
                </a:solidFill>
                <a:latin typeface="Times New Roman" panose="02020603050405020304" pitchFamily="18" charset="0"/>
                <a:ea typeface="SimSun" panose="02010600030101010101" pitchFamily="2" charset="-122"/>
              </a:rPr>
              <a:t>j</a:t>
            </a:r>
            <a:r>
              <a:rPr lang="en-US" sz="1800" kern="0" dirty="0">
                <a:solidFill>
                  <a:srgbClr val="004376"/>
                </a:solidFill>
                <a:latin typeface="Times New Roman" panose="02020603050405020304" pitchFamily="18" charset="0"/>
                <a:ea typeface="SimSun" panose="02010600030101010101" pitchFamily="2" charset="-122"/>
              </a:rPr>
              <a:t> = requirement for </a:t>
            </a:r>
            <a:r>
              <a:rPr lang="en-US" sz="1800" i="1" kern="0" dirty="0">
                <a:solidFill>
                  <a:srgbClr val="004376"/>
                </a:solidFill>
                <a:latin typeface="Times New Roman" panose="02020603050405020304" pitchFamily="18" charset="0"/>
                <a:ea typeface="SimSun" panose="02010600030101010101" pitchFamily="2" charset="-122"/>
              </a:rPr>
              <a:t>j</a:t>
            </a:r>
            <a:r>
              <a:rPr lang="en-US" sz="1800" kern="0" dirty="0">
                <a:solidFill>
                  <a:srgbClr val="004376"/>
                </a:solidFill>
                <a:latin typeface="Times New Roman" panose="02020603050405020304" pitchFamily="18" charset="0"/>
                <a:ea typeface="SimSun" panose="02010600030101010101" pitchFamily="2" charset="-122"/>
              </a:rPr>
              <a:t>={1,…, m} categories</a:t>
            </a:r>
          </a:p>
          <a:p>
            <a:pPr marL="457200" lvl="1" indent="0">
              <a:lnSpc>
                <a:spcPct val="114000"/>
              </a:lnSpc>
              <a:spcBef>
                <a:spcPts val="0"/>
              </a:spcBef>
              <a:buFontTx/>
              <a:buNone/>
            </a:pPr>
            <a:r>
              <a:rPr lang="en-US" sz="1600" kern="0" dirty="0">
                <a:solidFill>
                  <a:srgbClr val="004376"/>
                </a:solidFill>
                <a:ea typeface="SimSun" panose="02010600030101010101" pitchFamily="2" charset="-122"/>
                <a:sym typeface="Wingdings" panose="05000000000000000000" pitchFamily="2" charset="2"/>
              </a:rPr>
              <a:t>	  weights each price by quantities in the recommended </a:t>
            </a:r>
            <a:r>
              <a:rPr lang="en-US" sz="1600" kern="0" dirty="0">
                <a:solidFill>
                  <a:srgbClr val="004376"/>
                </a:solidFill>
                <a:ea typeface="SimSun" panose="02010600030101010101" pitchFamily="2" charset="-122"/>
              </a:rPr>
              <a:t>diet, </a:t>
            </a:r>
            <a:r>
              <a:rPr lang="en-US" sz="1600" b="1" kern="0" dirty="0">
                <a:solidFill>
                  <a:srgbClr val="004376"/>
                </a:solidFill>
                <a:ea typeface="SimSun" panose="02010600030101010101" pitchFamily="2" charset="-122"/>
              </a:rPr>
              <a:t>lowest-cost only</a:t>
            </a:r>
          </a:p>
          <a:p>
            <a:pPr lvl="1">
              <a:lnSpc>
                <a:spcPct val="114000"/>
              </a:lnSpc>
              <a:spcBef>
                <a:spcPts val="0"/>
              </a:spcBef>
            </a:pPr>
            <a:r>
              <a:rPr lang="en-US" sz="1800" kern="0" dirty="0">
                <a:solidFill>
                  <a:srgbClr val="004376"/>
                </a:solidFill>
                <a:latin typeface="Times New Roman" panose="02020603050405020304" pitchFamily="18" charset="0"/>
                <a:ea typeface="SimSun" panose="02010600030101010101" pitchFamily="2" charset="-122"/>
              </a:rPr>
              <a:t>CoRD2 = ∑</a:t>
            </a:r>
            <a:r>
              <a:rPr lang="en-US" sz="1800" i="1" kern="0" baseline="-25000" dirty="0" err="1">
                <a:solidFill>
                  <a:srgbClr val="004376"/>
                </a:solidFill>
                <a:latin typeface="Times New Roman" panose="02020603050405020304" pitchFamily="18" charset="0"/>
                <a:ea typeface="SimSun" panose="02010600030101010101" pitchFamily="2" charset="-122"/>
              </a:rPr>
              <a:t>j</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ij</a:t>
            </a:r>
            <a:r>
              <a:rPr lang="en-US" sz="1800" i="1" kern="0" dirty="0" err="1">
                <a:solidFill>
                  <a:srgbClr val="004376"/>
                </a:solidFill>
                <a:latin typeface="Times New Roman" panose="02020603050405020304" pitchFamily="18" charset="0"/>
                <a:ea typeface="SimSun" panose="02010600030101010101" pitchFamily="2" charset="-122"/>
              </a:rPr>
              <a:t>q</a:t>
            </a:r>
            <a:r>
              <a:rPr lang="en-US" sz="1800" i="1" kern="0" baseline="-25000" dirty="0" err="1">
                <a:solidFill>
                  <a:srgbClr val="004376"/>
                </a:solidFill>
                <a:latin typeface="Times New Roman" panose="02020603050405020304" pitchFamily="18" charset="0"/>
                <a:ea typeface="SimSun" panose="02010600030101010101" pitchFamily="2" charset="-122"/>
              </a:rPr>
              <a:t>j</a:t>
            </a:r>
            <a:r>
              <a:rPr lang="en-US" sz="1800" kern="0" dirty="0">
                <a:solidFill>
                  <a:srgbClr val="004376"/>
                </a:solidFill>
                <a:latin typeface="Times New Roman" panose="02020603050405020304" pitchFamily="18" charset="0"/>
                <a:ea typeface="SimSun" panose="02010600030101010101" pitchFamily="2" charset="-122"/>
              </a:rPr>
              <a:t> , where </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ij</a:t>
            </a:r>
            <a:r>
              <a:rPr lang="en-US" sz="1800" kern="0" dirty="0">
                <a:solidFill>
                  <a:srgbClr val="004376"/>
                </a:solidFill>
                <a:latin typeface="Times New Roman" panose="02020603050405020304" pitchFamily="18" charset="0"/>
                <a:ea typeface="SimSun" panose="02010600030101010101" pitchFamily="2" charset="-122"/>
              </a:rPr>
              <a:t> = </a:t>
            </a:r>
            <a:r>
              <a:rPr lang="en-US" sz="1800" b="1" kern="0" dirty="0">
                <a:solidFill>
                  <a:srgbClr val="004376"/>
                </a:solidFill>
                <a:latin typeface="Times New Roman" panose="02020603050405020304" pitchFamily="18" charset="0"/>
                <a:ea typeface="SimSun" panose="02010600030101010101" pitchFamily="2" charset="-122"/>
              </a:rPr>
              <a:t>median</a:t>
            </a:r>
            <a:r>
              <a:rPr lang="en-US" sz="1800" kern="0" dirty="0">
                <a:solidFill>
                  <a:srgbClr val="004376"/>
                </a:solidFill>
                <a:latin typeface="Times New Roman" panose="02020603050405020304" pitchFamily="18" charset="0"/>
                <a:ea typeface="SimSun" panose="02010600030101010101" pitchFamily="2" charset="-122"/>
              </a:rPr>
              <a:t>{</a:t>
            </a:r>
            <a:r>
              <a:rPr lang="en-US" sz="1800" i="1" kern="0" dirty="0" err="1">
                <a:solidFill>
                  <a:srgbClr val="004376"/>
                </a:solidFill>
                <a:latin typeface="Times New Roman" panose="02020603050405020304" pitchFamily="18" charset="0"/>
                <a:ea typeface="SimSun" panose="02010600030101010101" pitchFamily="2" charset="-122"/>
              </a:rPr>
              <a:t>p</a:t>
            </a:r>
            <a:r>
              <a:rPr lang="en-US" sz="1800" i="1" kern="0" baseline="-25000" dirty="0" err="1">
                <a:solidFill>
                  <a:srgbClr val="004376"/>
                </a:solidFill>
                <a:latin typeface="Times New Roman" panose="02020603050405020304" pitchFamily="18" charset="0"/>
                <a:ea typeface="SimSun" panose="02010600030101010101" pitchFamily="2" charset="-122"/>
              </a:rPr>
              <a:t>ij</a:t>
            </a:r>
            <a:r>
              <a:rPr lang="en-US" sz="1800" kern="0" dirty="0">
                <a:solidFill>
                  <a:srgbClr val="004376"/>
                </a:solidFill>
                <a:latin typeface="Times New Roman" panose="02020603050405020304" pitchFamily="18" charset="0"/>
                <a:ea typeface="SimSun" panose="02010600030101010101" pitchFamily="2" charset="-122"/>
              </a:rPr>
              <a:t>} and </a:t>
            </a:r>
            <a:r>
              <a:rPr lang="en-US" sz="1800" i="1" kern="0" dirty="0" err="1">
                <a:solidFill>
                  <a:srgbClr val="004376"/>
                </a:solidFill>
                <a:latin typeface="Times New Roman" panose="02020603050405020304" pitchFamily="18" charset="0"/>
                <a:ea typeface="SimSun" panose="02010600030101010101" pitchFamily="2" charset="-122"/>
              </a:rPr>
              <a:t>q</a:t>
            </a:r>
            <a:r>
              <a:rPr lang="en-US" sz="1800" i="1" kern="0" baseline="-25000" dirty="0" err="1">
                <a:solidFill>
                  <a:srgbClr val="004376"/>
                </a:solidFill>
                <a:latin typeface="Times New Roman" panose="02020603050405020304" pitchFamily="18" charset="0"/>
                <a:ea typeface="SimSun" panose="02010600030101010101" pitchFamily="2" charset="-122"/>
              </a:rPr>
              <a:t>j</a:t>
            </a:r>
            <a:r>
              <a:rPr lang="en-US" sz="1800" kern="0" dirty="0">
                <a:solidFill>
                  <a:srgbClr val="004376"/>
                </a:solidFill>
                <a:latin typeface="Times New Roman" panose="02020603050405020304" pitchFamily="18" charset="0"/>
                <a:ea typeface="SimSun" panose="02010600030101010101" pitchFamily="2" charset="-122"/>
              </a:rPr>
              <a:t> = requirement for </a:t>
            </a:r>
            <a:r>
              <a:rPr lang="en-US" sz="1800" i="1" kern="0" dirty="0">
                <a:solidFill>
                  <a:srgbClr val="004376"/>
                </a:solidFill>
                <a:latin typeface="Times New Roman" panose="02020603050405020304" pitchFamily="18" charset="0"/>
                <a:ea typeface="SimSun" panose="02010600030101010101" pitchFamily="2" charset="-122"/>
              </a:rPr>
              <a:t>j</a:t>
            </a:r>
            <a:r>
              <a:rPr lang="en-US" sz="1800" kern="0" dirty="0">
                <a:solidFill>
                  <a:srgbClr val="004376"/>
                </a:solidFill>
                <a:latin typeface="Times New Roman" panose="02020603050405020304" pitchFamily="18" charset="0"/>
                <a:ea typeface="SimSun" panose="02010600030101010101" pitchFamily="2" charset="-122"/>
              </a:rPr>
              <a:t>={1,…, m} categories</a:t>
            </a:r>
          </a:p>
          <a:p>
            <a:pPr marL="457200" lvl="1" indent="0">
              <a:lnSpc>
                <a:spcPct val="114000"/>
              </a:lnSpc>
              <a:spcBef>
                <a:spcPts val="0"/>
              </a:spcBef>
              <a:buFontTx/>
              <a:buNone/>
            </a:pPr>
            <a:r>
              <a:rPr lang="en-US" sz="1600" kern="0" dirty="0">
                <a:solidFill>
                  <a:srgbClr val="004376"/>
                </a:solidFill>
                <a:ea typeface="SimSun" panose="02010600030101010101" pitchFamily="2" charset="-122"/>
                <a:sym typeface="Wingdings" panose="05000000000000000000" pitchFamily="2" charset="2"/>
              </a:rPr>
              <a:t>	  weights each price by quantities in the recommended </a:t>
            </a:r>
            <a:r>
              <a:rPr lang="en-US" sz="1600" kern="0" dirty="0">
                <a:solidFill>
                  <a:srgbClr val="004376"/>
                </a:solidFill>
                <a:ea typeface="SimSun" panose="02010600030101010101" pitchFamily="2" charset="-122"/>
              </a:rPr>
              <a:t>diet, </a:t>
            </a:r>
            <a:r>
              <a:rPr lang="en-US" sz="1600" b="1" kern="0" dirty="0">
                <a:solidFill>
                  <a:srgbClr val="004376"/>
                </a:solidFill>
                <a:ea typeface="SimSun" panose="02010600030101010101" pitchFamily="2" charset="-122"/>
              </a:rPr>
              <a:t>all foods equally</a:t>
            </a:r>
            <a:endParaRPr lang="en-US" sz="1400" kern="0" dirty="0">
              <a:solidFill>
                <a:srgbClr val="154DFF"/>
              </a:solidFill>
              <a:ea typeface="SimSun" panose="02010600030101010101" pitchFamily="2" charset="-122"/>
            </a:endParaRPr>
          </a:p>
        </p:txBody>
      </p:sp>
      <p:sp>
        <p:nvSpPr>
          <p:cNvPr id="9" name="Rectangle 8">
            <a:extLst>
              <a:ext uri="{FF2B5EF4-FFF2-40B4-BE49-F238E27FC236}">
                <a16:creationId xmlns:a16="http://schemas.microsoft.com/office/drawing/2014/main" id="{2673D31F-A3CA-45E9-928A-9130CA9B5E07}"/>
              </a:ext>
            </a:extLst>
          </p:cNvPr>
          <p:cNvSpPr/>
          <p:nvPr/>
        </p:nvSpPr>
        <p:spPr>
          <a:xfrm>
            <a:off x="0" y="4169711"/>
            <a:ext cx="9070275" cy="461665"/>
          </a:xfrm>
          <a:prstGeom prst="rect">
            <a:avLst/>
          </a:prstGeom>
        </p:spPr>
        <p:txBody>
          <a:bodyPr wrap="square">
            <a:spAutoFit/>
          </a:bodyPr>
          <a:lstStyle/>
          <a:p>
            <a:r>
              <a:rPr lang="en-US" sz="2400" b="1" kern="0" dirty="0">
                <a:solidFill>
                  <a:srgbClr val="004376"/>
                </a:solidFill>
                <a:latin typeface="Arial"/>
                <a:ea typeface="+mj-ea"/>
                <a:cs typeface="+mj-cs"/>
              </a:rPr>
              <a:t>We measure total cost by specifying quantities consumed</a:t>
            </a:r>
            <a:endParaRPr lang="en-US" sz="1400" b="1" dirty="0"/>
          </a:p>
        </p:txBody>
      </p:sp>
      <p:sp>
        <p:nvSpPr>
          <p:cNvPr id="13" name="TextBox 12">
            <a:extLst>
              <a:ext uri="{FF2B5EF4-FFF2-40B4-BE49-F238E27FC236}">
                <a16:creationId xmlns:a16="http://schemas.microsoft.com/office/drawing/2014/main" id="{5A803F11-4A65-4499-8509-70CA892B7617}"/>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a:t>
            </a:r>
            <a:r>
              <a:rPr lang="en-US" dirty="0">
                <a:solidFill>
                  <a:srgbClr val="004376"/>
                </a:solidFill>
                <a:latin typeface="Arial Narrow" panose="020B0606020202030204" pitchFamily="34" charset="0"/>
              </a:rPr>
              <a:t>recommended diets </a:t>
            </a:r>
            <a:r>
              <a:rPr lang="en-US" dirty="0">
                <a:solidFill>
                  <a:schemeClr val="bg1">
                    <a:lumMod val="75000"/>
                  </a:schemeClr>
                </a:solidFill>
                <a:latin typeface="Arial Narrow" panose="020B0606020202030204" pitchFamily="34" charset="0"/>
              </a:rPr>
              <a:t>| nutrient adequacy | conclusion</a:t>
            </a:r>
          </a:p>
        </p:txBody>
      </p:sp>
    </p:spTree>
    <p:extLst>
      <p:ext uri="{BB962C8B-B14F-4D97-AF65-F5344CB8AC3E}">
        <p14:creationId xmlns:p14="http://schemas.microsoft.com/office/powerpoint/2010/main" val="19217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29200" y="2003572"/>
            <a:ext cx="3592627" cy="4854428"/>
          </a:xfrm>
          <a:prstGeom prst="rect">
            <a:avLst/>
          </a:prstGeom>
        </p:spPr>
      </p:pic>
      <p:sp>
        <p:nvSpPr>
          <p:cNvPr id="6" name="Title 1">
            <a:extLst>
              <a:ext uri="{FF2B5EF4-FFF2-40B4-BE49-F238E27FC236}">
                <a16:creationId xmlns:a16="http://schemas.microsoft.com/office/drawing/2014/main" id="{611E69D4-4DFE-4655-9BBB-2CB3CF99690B}"/>
              </a:ext>
            </a:extLst>
          </p:cNvPr>
          <p:cNvSpPr>
            <a:spLocks noGrp="1"/>
          </p:cNvSpPr>
          <p:nvPr>
            <p:ph type="title"/>
          </p:nvPr>
        </p:nvSpPr>
        <p:spPr>
          <a:xfrm>
            <a:off x="-76201" y="968040"/>
            <a:ext cx="9220201" cy="784560"/>
          </a:xfrm>
        </p:spPr>
        <p:txBody>
          <a:bodyPr/>
          <a:lstStyle/>
          <a:p>
            <a:pPr marL="0" indent="0">
              <a:lnSpc>
                <a:spcPct val="80000"/>
              </a:lnSpc>
              <a:spcBef>
                <a:spcPts val="600"/>
              </a:spcBef>
              <a:buNone/>
            </a:pPr>
            <a:r>
              <a:rPr lang="en-US" sz="3200" b="1" dirty="0">
                <a:solidFill>
                  <a:srgbClr val="004376"/>
                </a:solidFill>
              </a:rPr>
              <a:t>The Cost of a Recommended Diet (</a:t>
            </a:r>
            <a:r>
              <a:rPr lang="en-US" sz="3200" b="1" dirty="0" err="1">
                <a:solidFill>
                  <a:srgbClr val="004376"/>
                </a:solidFill>
              </a:rPr>
              <a:t>CoRD</a:t>
            </a:r>
            <a:r>
              <a:rPr lang="en-US" sz="3200" b="1" dirty="0">
                <a:solidFill>
                  <a:srgbClr val="004376"/>
                </a:solidFill>
              </a:rPr>
              <a:t>) reflects specific dietary guidelines</a:t>
            </a:r>
          </a:p>
        </p:txBody>
      </p:sp>
      <p:sp>
        <p:nvSpPr>
          <p:cNvPr id="3" name="Content Placeholder 2"/>
          <p:cNvSpPr>
            <a:spLocks noGrp="1"/>
          </p:cNvSpPr>
          <p:nvPr>
            <p:ph idx="1"/>
          </p:nvPr>
        </p:nvSpPr>
        <p:spPr>
          <a:xfrm>
            <a:off x="304800" y="1981201"/>
            <a:ext cx="4038600" cy="1066800"/>
          </a:xfrm>
        </p:spPr>
        <p:txBody>
          <a:bodyPr>
            <a:noAutofit/>
          </a:bodyPr>
          <a:lstStyle/>
          <a:p>
            <a:pPr marL="0" indent="0">
              <a:lnSpc>
                <a:spcPct val="80000"/>
              </a:lnSpc>
              <a:spcBef>
                <a:spcPts val="0"/>
              </a:spcBef>
              <a:buNone/>
              <a:defRPr/>
            </a:pPr>
            <a:r>
              <a:rPr lang="en-US" sz="2000" dirty="0">
                <a:solidFill>
                  <a:srgbClr val="004376"/>
                </a:solidFill>
              </a:rPr>
              <a:t>In Africa, the only countries with dietary  guidelines are Benin, Sierra Leone, Nigeria, Namibia, and South Africa (+Kenya soon)</a:t>
            </a:r>
          </a:p>
        </p:txBody>
      </p:sp>
      <p:graphicFrame>
        <p:nvGraphicFramePr>
          <p:cNvPr id="9" name="Chart 8"/>
          <p:cNvGraphicFramePr>
            <a:graphicFrameLocks noGrp="1"/>
          </p:cNvGraphicFramePr>
          <p:nvPr>
            <p:extLst/>
          </p:nvPr>
        </p:nvGraphicFramePr>
        <p:xfrm>
          <a:off x="1895343" y="4052103"/>
          <a:ext cx="4185557" cy="2467114"/>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2"/>
          <p:cNvSpPr txBox="1">
            <a:spLocks/>
          </p:cNvSpPr>
          <p:nvPr/>
        </p:nvSpPr>
        <p:spPr bwMode="auto">
          <a:xfrm>
            <a:off x="1679863" y="3527572"/>
            <a:ext cx="4401037" cy="5928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800" b="1" kern="0" dirty="0"/>
              <a:t>Cost per serving for lowest-cost </a:t>
            </a:r>
          </a:p>
          <a:p>
            <a:pPr marL="0" indent="0">
              <a:spcBef>
                <a:spcPts val="0"/>
              </a:spcBef>
              <a:buNone/>
              <a:defRPr/>
            </a:pPr>
            <a:r>
              <a:rPr lang="en-US" sz="1800" b="1" kern="0" dirty="0"/>
              <a:t>item in each food group (Ghana, 2015)</a:t>
            </a:r>
          </a:p>
        </p:txBody>
      </p:sp>
      <p:sp>
        <p:nvSpPr>
          <p:cNvPr id="11" name="Content Placeholder 2">
            <a:extLst>
              <a:ext uri="{FF2B5EF4-FFF2-40B4-BE49-F238E27FC236}">
                <a16:creationId xmlns:a16="http://schemas.microsoft.com/office/drawing/2014/main" id="{AF82093A-500B-4D8C-9B18-DE5F4382F65B}"/>
              </a:ext>
            </a:extLst>
          </p:cNvPr>
          <p:cNvSpPr txBox="1">
            <a:spLocks/>
          </p:cNvSpPr>
          <p:nvPr/>
        </p:nvSpPr>
        <p:spPr bwMode="auto">
          <a:xfrm rot="20481921">
            <a:off x="71277" y="4683605"/>
            <a:ext cx="2229390" cy="11386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800" b="1" kern="0" dirty="0">
                <a:solidFill>
                  <a:srgbClr val="004376"/>
                </a:solidFill>
              </a:rPr>
              <a:t>Guidelines specify</a:t>
            </a:r>
          </a:p>
          <a:p>
            <a:pPr marL="0" indent="0">
              <a:spcBef>
                <a:spcPts val="0"/>
              </a:spcBef>
              <a:buNone/>
              <a:defRPr/>
            </a:pPr>
            <a:r>
              <a:rPr lang="en-US" sz="1800" b="1" kern="0" dirty="0">
                <a:solidFill>
                  <a:srgbClr val="004376"/>
                </a:solidFill>
              </a:rPr>
              <a:t>the number of servings in </a:t>
            </a:r>
          </a:p>
          <a:p>
            <a:pPr marL="0" indent="0">
              <a:spcBef>
                <a:spcPts val="0"/>
              </a:spcBef>
              <a:buNone/>
              <a:defRPr/>
            </a:pPr>
            <a:r>
              <a:rPr lang="en-US" sz="1800" b="1" kern="0" dirty="0">
                <a:solidFill>
                  <a:srgbClr val="004376"/>
                </a:solidFill>
              </a:rPr>
              <a:t>each group</a:t>
            </a:r>
          </a:p>
        </p:txBody>
      </p:sp>
      <p:sp>
        <p:nvSpPr>
          <p:cNvPr id="12" name="Content Placeholder 2">
            <a:extLst>
              <a:ext uri="{FF2B5EF4-FFF2-40B4-BE49-F238E27FC236}">
                <a16:creationId xmlns:a16="http://schemas.microsoft.com/office/drawing/2014/main" id="{4D77F386-F6D8-4C5D-A265-9A7A87BBB8B9}"/>
              </a:ext>
            </a:extLst>
          </p:cNvPr>
          <p:cNvSpPr txBox="1">
            <a:spLocks/>
          </p:cNvSpPr>
          <p:nvPr/>
        </p:nvSpPr>
        <p:spPr bwMode="auto">
          <a:xfrm>
            <a:off x="3124199" y="6400800"/>
            <a:ext cx="2819401" cy="2878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600" kern="0" dirty="0"/>
              <a:t>Cost/serving (PPP US$/item)</a:t>
            </a:r>
          </a:p>
        </p:txBody>
      </p:sp>
      <p:sp>
        <p:nvSpPr>
          <p:cNvPr id="13" name="Content Placeholder 2">
            <a:extLst>
              <a:ext uri="{FF2B5EF4-FFF2-40B4-BE49-F238E27FC236}">
                <a16:creationId xmlns:a16="http://schemas.microsoft.com/office/drawing/2014/main" id="{837F181C-FC9B-4D71-91A2-3092B109C332}"/>
              </a:ext>
            </a:extLst>
          </p:cNvPr>
          <p:cNvSpPr txBox="1">
            <a:spLocks/>
          </p:cNvSpPr>
          <p:nvPr/>
        </p:nvSpPr>
        <p:spPr bwMode="auto">
          <a:xfrm rot="20481921">
            <a:off x="6871406" y="3200802"/>
            <a:ext cx="2552667" cy="5255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buNone/>
              <a:defRPr/>
            </a:pPr>
            <a:r>
              <a:rPr lang="en-US" sz="1800" b="1" kern="0" dirty="0">
                <a:solidFill>
                  <a:srgbClr val="0070C0"/>
                </a:solidFill>
              </a:rPr>
              <a:t>Ghana prices not available for dairy</a:t>
            </a:r>
          </a:p>
        </p:txBody>
      </p:sp>
      <p:sp>
        <p:nvSpPr>
          <p:cNvPr id="15" name="TextBox 14">
            <a:extLst>
              <a:ext uri="{FF2B5EF4-FFF2-40B4-BE49-F238E27FC236}">
                <a16:creationId xmlns:a16="http://schemas.microsoft.com/office/drawing/2014/main" id="{84DA5794-4F97-40D3-AAD7-451F28CAF818}"/>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a:t>
            </a:r>
            <a:r>
              <a:rPr lang="en-US" dirty="0">
                <a:solidFill>
                  <a:srgbClr val="004376"/>
                </a:solidFill>
                <a:latin typeface="Arial Narrow" panose="020B0606020202030204" pitchFamily="34" charset="0"/>
              </a:rPr>
              <a:t>recommended diets </a:t>
            </a:r>
            <a:r>
              <a:rPr lang="en-US" dirty="0">
                <a:solidFill>
                  <a:schemeClr val="bg1">
                    <a:lumMod val="75000"/>
                  </a:schemeClr>
                </a:solidFill>
                <a:latin typeface="Arial Narrow" panose="020B0606020202030204" pitchFamily="34" charset="0"/>
              </a:rPr>
              <a:t>| nutrient adequacy | conclusion</a:t>
            </a:r>
          </a:p>
        </p:txBody>
      </p:sp>
    </p:spTree>
    <p:extLst>
      <p:ext uri="{BB962C8B-B14F-4D97-AF65-F5344CB8AC3E}">
        <p14:creationId xmlns:p14="http://schemas.microsoft.com/office/powerpoint/2010/main" val="1620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29200" y="2003572"/>
            <a:ext cx="3592627" cy="4854428"/>
          </a:xfrm>
          <a:prstGeom prst="rect">
            <a:avLst/>
          </a:prstGeom>
        </p:spPr>
      </p:pic>
      <p:sp>
        <p:nvSpPr>
          <p:cNvPr id="6" name="Title 1">
            <a:extLst>
              <a:ext uri="{FF2B5EF4-FFF2-40B4-BE49-F238E27FC236}">
                <a16:creationId xmlns:a16="http://schemas.microsoft.com/office/drawing/2014/main" id="{611E69D4-4DFE-4655-9BBB-2CB3CF99690B}"/>
              </a:ext>
            </a:extLst>
          </p:cNvPr>
          <p:cNvSpPr>
            <a:spLocks noGrp="1"/>
          </p:cNvSpPr>
          <p:nvPr>
            <p:ph type="title"/>
          </p:nvPr>
        </p:nvSpPr>
        <p:spPr>
          <a:xfrm>
            <a:off x="0" y="968040"/>
            <a:ext cx="9067800" cy="784560"/>
          </a:xfrm>
        </p:spPr>
        <p:txBody>
          <a:bodyPr/>
          <a:lstStyle/>
          <a:p>
            <a:pPr marL="0" indent="0">
              <a:lnSpc>
                <a:spcPct val="80000"/>
              </a:lnSpc>
              <a:spcBef>
                <a:spcPts val="600"/>
              </a:spcBef>
              <a:buNone/>
            </a:pPr>
            <a:r>
              <a:rPr lang="en-US" sz="3200" b="1" dirty="0">
                <a:solidFill>
                  <a:srgbClr val="004376"/>
                </a:solidFill>
              </a:rPr>
              <a:t>The Cost of a Recommended Diet (</a:t>
            </a:r>
            <a:r>
              <a:rPr lang="en-US" sz="3200" b="1" dirty="0" err="1">
                <a:solidFill>
                  <a:srgbClr val="004376"/>
                </a:solidFill>
              </a:rPr>
              <a:t>CoRD</a:t>
            </a:r>
            <a:r>
              <a:rPr lang="en-US" sz="3200" b="1" dirty="0">
                <a:solidFill>
                  <a:srgbClr val="004376"/>
                </a:solidFill>
              </a:rPr>
              <a:t>) depends on which foods are used</a:t>
            </a:r>
          </a:p>
        </p:txBody>
      </p:sp>
      <p:sp>
        <p:nvSpPr>
          <p:cNvPr id="10" name="Content Placeholder 2">
            <a:extLst>
              <a:ext uri="{FF2B5EF4-FFF2-40B4-BE49-F238E27FC236}">
                <a16:creationId xmlns:a16="http://schemas.microsoft.com/office/drawing/2014/main" id="{5B35E177-A20D-4882-9FDA-1BE480572E5B}"/>
              </a:ext>
            </a:extLst>
          </p:cNvPr>
          <p:cNvSpPr txBox="1">
            <a:spLocks/>
          </p:cNvSpPr>
          <p:nvPr/>
        </p:nvSpPr>
        <p:spPr bwMode="auto">
          <a:xfrm>
            <a:off x="1371600" y="3505200"/>
            <a:ext cx="4571999" cy="5928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800" b="1" kern="0" dirty="0"/>
              <a:t>Cost per day for a recommended diet, median of all items (Ghana, 2015)</a:t>
            </a:r>
          </a:p>
        </p:txBody>
      </p:sp>
      <p:graphicFrame>
        <p:nvGraphicFramePr>
          <p:cNvPr id="14" name="Chart 13">
            <a:extLst>
              <a:ext uri="{FF2B5EF4-FFF2-40B4-BE49-F238E27FC236}">
                <a16:creationId xmlns:a16="http://schemas.microsoft.com/office/drawing/2014/main" id="{D64788AA-B881-4B0A-A677-183D5111FDB7}"/>
              </a:ext>
            </a:extLst>
          </p:cNvPr>
          <p:cNvGraphicFramePr>
            <a:graphicFrameLocks noGrp="1"/>
          </p:cNvGraphicFramePr>
          <p:nvPr>
            <p:extLst/>
          </p:nvPr>
        </p:nvGraphicFramePr>
        <p:xfrm>
          <a:off x="719446" y="3961905"/>
          <a:ext cx="5376554"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2">
            <a:extLst>
              <a:ext uri="{FF2B5EF4-FFF2-40B4-BE49-F238E27FC236}">
                <a16:creationId xmlns:a16="http://schemas.microsoft.com/office/drawing/2014/main" id="{61917323-AE65-41AB-8B43-2557FFCED56B}"/>
              </a:ext>
            </a:extLst>
          </p:cNvPr>
          <p:cNvSpPr txBox="1">
            <a:spLocks/>
          </p:cNvSpPr>
          <p:nvPr/>
        </p:nvSpPr>
        <p:spPr bwMode="auto">
          <a:xfrm>
            <a:off x="2057402" y="6278278"/>
            <a:ext cx="3733798" cy="2878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600" kern="0" dirty="0"/>
              <a:t>Cost per day (2011 US$ in PPP terms)</a:t>
            </a:r>
          </a:p>
        </p:txBody>
      </p:sp>
      <p:sp>
        <p:nvSpPr>
          <p:cNvPr id="18" name="TextBox 17">
            <a:extLst>
              <a:ext uri="{FF2B5EF4-FFF2-40B4-BE49-F238E27FC236}">
                <a16:creationId xmlns:a16="http://schemas.microsoft.com/office/drawing/2014/main" id="{A5D9334F-4819-45A6-AF34-6F140DC7FF6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a:t>
            </a:r>
            <a:r>
              <a:rPr lang="en-US" dirty="0">
                <a:solidFill>
                  <a:srgbClr val="004376"/>
                </a:solidFill>
                <a:latin typeface="Arial Narrow" panose="020B0606020202030204" pitchFamily="34" charset="0"/>
              </a:rPr>
              <a:t>recommended diets </a:t>
            </a:r>
            <a:r>
              <a:rPr lang="en-US" dirty="0">
                <a:solidFill>
                  <a:schemeClr val="bg1">
                    <a:lumMod val="75000"/>
                  </a:schemeClr>
                </a:solidFill>
                <a:latin typeface="Arial Narrow" panose="020B0606020202030204" pitchFamily="34" charset="0"/>
              </a:rPr>
              <a:t>| nutrient adequacy | conclusion</a:t>
            </a:r>
          </a:p>
        </p:txBody>
      </p:sp>
      <p:sp>
        <p:nvSpPr>
          <p:cNvPr id="19" name="Content Placeholder 2">
            <a:extLst>
              <a:ext uri="{FF2B5EF4-FFF2-40B4-BE49-F238E27FC236}">
                <a16:creationId xmlns:a16="http://schemas.microsoft.com/office/drawing/2014/main" id="{F334E944-A472-470D-A9DF-083F39C55E5E}"/>
              </a:ext>
            </a:extLst>
          </p:cNvPr>
          <p:cNvSpPr txBox="1">
            <a:spLocks/>
          </p:cNvSpPr>
          <p:nvPr/>
        </p:nvSpPr>
        <p:spPr bwMode="auto">
          <a:xfrm>
            <a:off x="54924" y="2022527"/>
            <a:ext cx="5507675" cy="567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FontTx/>
              <a:buNone/>
              <a:defRPr/>
            </a:pPr>
            <a:r>
              <a:rPr lang="en-US" sz="1800" b="1" kern="0" dirty="0">
                <a:solidFill>
                  <a:srgbClr val="004376"/>
                </a:solidFill>
              </a:rPr>
              <a:t>With the average of all items in each food group (except dairy), total cost would be US$1.37/day</a:t>
            </a:r>
          </a:p>
        </p:txBody>
      </p:sp>
      <p:sp>
        <p:nvSpPr>
          <p:cNvPr id="20" name="Content Placeholder 2">
            <a:extLst>
              <a:ext uri="{FF2B5EF4-FFF2-40B4-BE49-F238E27FC236}">
                <a16:creationId xmlns:a16="http://schemas.microsoft.com/office/drawing/2014/main" id="{C15096AD-87CC-4942-B621-C22837C2EADF}"/>
              </a:ext>
            </a:extLst>
          </p:cNvPr>
          <p:cNvSpPr txBox="1">
            <a:spLocks/>
          </p:cNvSpPr>
          <p:nvPr/>
        </p:nvSpPr>
        <p:spPr bwMode="auto">
          <a:xfrm>
            <a:off x="54924" y="2668894"/>
            <a:ext cx="6041075" cy="67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FontTx/>
              <a:buNone/>
              <a:defRPr/>
            </a:pPr>
            <a:r>
              <a:rPr lang="en-US" sz="1800" kern="0" dirty="0">
                <a:solidFill>
                  <a:srgbClr val="004376"/>
                </a:solidFill>
              </a:rPr>
              <a:t>Ghana price data include several high-cost vegetables and protein foods, so those groups can be very expensive</a:t>
            </a:r>
          </a:p>
        </p:txBody>
      </p:sp>
    </p:spTree>
    <p:extLst>
      <p:ext uri="{BB962C8B-B14F-4D97-AF65-F5344CB8AC3E}">
        <p14:creationId xmlns:p14="http://schemas.microsoft.com/office/powerpoint/2010/main" val="317514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29200" y="2003572"/>
            <a:ext cx="3592627" cy="4854428"/>
          </a:xfrm>
          <a:prstGeom prst="rect">
            <a:avLst/>
          </a:prstGeom>
        </p:spPr>
      </p:pic>
      <p:sp>
        <p:nvSpPr>
          <p:cNvPr id="6" name="Title 1">
            <a:extLst>
              <a:ext uri="{FF2B5EF4-FFF2-40B4-BE49-F238E27FC236}">
                <a16:creationId xmlns:a16="http://schemas.microsoft.com/office/drawing/2014/main" id="{611E69D4-4DFE-4655-9BBB-2CB3CF99690B}"/>
              </a:ext>
            </a:extLst>
          </p:cNvPr>
          <p:cNvSpPr>
            <a:spLocks noGrp="1"/>
          </p:cNvSpPr>
          <p:nvPr>
            <p:ph type="title"/>
          </p:nvPr>
        </p:nvSpPr>
        <p:spPr>
          <a:xfrm>
            <a:off x="-76201" y="968040"/>
            <a:ext cx="9220201" cy="784560"/>
          </a:xfrm>
        </p:spPr>
        <p:txBody>
          <a:bodyPr/>
          <a:lstStyle/>
          <a:p>
            <a:pPr marL="0" indent="0">
              <a:lnSpc>
                <a:spcPct val="80000"/>
              </a:lnSpc>
              <a:spcBef>
                <a:spcPts val="600"/>
              </a:spcBef>
              <a:buNone/>
            </a:pPr>
            <a:r>
              <a:rPr lang="en-US" sz="3200" b="1" dirty="0">
                <a:solidFill>
                  <a:srgbClr val="004376"/>
                </a:solidFill>
              </a:rPr>
              <a:t>The Cost of a Recommended Diet (</a:t>
            </a:r>
            <a:r>
              <a:rPr lang="en-US" sz="3200" b="1" dirty="0" err="1">
                <a:solidFill>
                  <a:srgbClr val="004376"/>
                </a:solidFill>
              </a:rPr>
              <a:t>CoRD</a:t>
            </a:r>
            <a:r>
              <a:rPr lang="en-US" sz="3200" b="1" dirty="0">
                <a:solidFill>
                  <a:srgbClr val="004376"/>
                </a:solidFill>
              </a:rPr>
              <a:t>) depends on price and quantity per day</a:t>
            </a:r>
          </a:p>
        </p:txBody>
      </p:sp>
      <p:graphicFrame>
        <p:nvGraphicFramePr>
          <p:cNvPr id="9" name="Chart 8"/>
          <p:cNvGraphicFramePr>
            <a:graphicFrameLocks noGrp="1"/>
          </p:cNvGraphicFramePr>
          <p:nvPr>
            <p:extLst>
              <p:ext uri="{D42A27DB-BD31-4B8C-83A1-F6EECF244321}">
                <p14:modId xmlns:p14="http://schemas.microsoft.com/office/powerpoint/2010/main" val="3375515104"/>
              </p:ext>
            </p:extLst>
          </p:nvPr>
        </p:nvGraphicFramePr>
        <p:xfrm>
          <a:off x="838200" y="3962400"/>
          <a:ext cx="4800600" cy="2437410"/>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2">
            <a:extLst>
              <a:ext uri="{FF2B5EF4-FFF2-40B4-BE49-F238E27FC236}">
                <a16:creationId xmlns:a16="http://schemas.microsoft.com/office/drawing/2014/main" id="{F2DF4C3A-6C11-4B0A-9820-798858CF18D1}"/>
              </a:ext>
            </a:extLst>
          </p:cNvPr>
          <p:cNvSpPr txBox="1">
            <a:spLocks/>
          </p:cNvSpPr>
          <p:nvPr/>
        </p:nvSpPr>
        <p:spPr bwMode="auto">
          <a:xfrm>
            <a:off x="2057402" y="6278278"/>
            <a:ext cx="3733798" cy="2878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600" kern="0" dirty="0"/>
              <a:t>Cost per day (2011 US$ in PPP terms)</a:t>
            </a:r>
          </a:p>
        </p:txBody>
      </p:sp>
      <p:sp>
        <p:nvSpPr>
          <p:cNvPr id="10" name="Content Placeholder 2">
            <a:extLst>
              <a:ext uri="{FF2B5EF4-FFF2-40B4-BE49-F238E27FC236}">
                <a16:creationId xmlns:a16="http://schemas.microsoft.com/office/drawing/2014/main" id="{5B35E177-A20D-4882-9FDA-1BE480572E5B}"/>
              </a:ext>
            </a:extLst>
          </p:cNvPr>
          <p:cNvSpPr txBox="1">
            <a:spLocks/>
          </p:cNvSpPr>
          <p:nvPr/>
        </p:nvSpPr>
        <p:spPr bwMode="auto">
          <a:xfrm>
            <a:off x="1600200" y="3505200"/>
            <a:ext cx="4343399" cy="5928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defRPr/>
            </a:pPr>
            <a:r>
              <a:rPr lang="en-US" sz="1800" b="1" kern="0" dirty="0"/>
              <a:t>Cost per day for a recommended diet, lowest-cost items only (Ghana, 2015)</a:t>
            </a:r>
          </a:p>
        </p:txBody>
      </p:sp>
      <p:sp>
        <p:nvSpPr>
          <p:cNvPr id="16" name="Content Placeholder 2">
            <a:extLst>
              <a:ext uri="{FF2B5EF4-FFF2-40B4-BE49-F238E27FC236}">
                <a16:creationId xmlns:a16="http://schemas.microsoft.com/office/drawing/2014/main" id="{601852CF-32E8-4A8F-9606-C2C75CBD9C8C}"/>
              </a:ext>
            </a:extLst>
          </p:cNvPr>
          <p:cNvSpPr>
            <a:spLocks noGrp="1"/>
          </p:cNvSpPr>
          <p:nvPr>
            <p:ph idx="1"/>
          </p:nvPr>
        </p:nvSpPr>
        <p:spPr>
          <a:xfrm>
            <a:off x="54924" y="2022527"/>
            <a:ext cx="5431475" cy="567757"/>
          </a:xfrm>
        </p:spPr>
        <p:txBody>
          <a:bodyPr>
            <a:noAutofit/>
          </a:bodyPr>
          <a:lstStyle/>
          <a:p>
            <a:pPr marL="0" indent="0">
              <a:spcBef>
                <a:spcPts val="0"/>
              </a:spcBef>
              <a:buNone/>
              <a:defRPr/>
            </a:pPr>
            <a:r>
              <a:rPr lang="en-US" sz="1800" b="1" dirty="0">
                <a:solidFill>
                  <a:srgbClr val="004376"/>
                </a:solidFill>
              </a:rPr>
              <a:t>With the average of all items in each food group (except dairy), total cost would be US$0.75/day</a:t>
            </a:r>
          </a:p>
        </p:txBody>
      </p:sp>
      <p:sp>
        <p:nvSpPr>
          <p:cNvPr id="17" name="Content Placeholder 2">
            <a:extLst>
              <a:ext uri="{FF2B5EF4-FFF2-40B4-BE49-F238E27FC236}">
                <a16:creationId xmlns:a16="http://schemas.microsoft.com/office/drawing/2014/main" id="{7C3EA98C-70AC-4948-833E-4B4524DDF610}"/>
              </a:ext>
            </a:extLst>
          </p:cNvPr>
          <p:cNvSpPr txBox="1">
            <a:spLocks/>
          </p:cNvSpPr>
          <p:nvPr/>
        </p:nvSpPr>
        <p:spPr bwMode="auto">
          <a:xfrm>
            <a:off x="54925" y="2668895"/>
            <a:ext cx="5126676" cy="6090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FontTx/>
              <a:buNone/>
              <a:defRPr/>
            </a:pPr>
            <a:r>
              <a:rPr lang="en-US" sz="1800" kern="0" dirty="0">
                <a:solidFill>
                  <a:srgbClr val="004376"/>
                </a:solidFill>
              </a:rPr>
              <a:t>The required portions from each food group cost between $0.15 and $0.25 per day</a:t>
            </a:r>
          </a:p>
        </p:txBody>
      </p:sp>
      <p:sp>
        <p:nvSpPr>
          <p:cNvPr id="19" name="TextBox 18">
            <a:extLst>
              <a:ext uri="{FF2B5EF4-FFF2-40B4-BE49-F238E27FC236}">
                <a16:creationId xmlns:a16="http://schemas.microsoft.com/office/drawing/2014/main" id="{A532B16B-7100-49C2-AB3F-5098F7E92F04}"/>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a:t>
            </a:r>
            <a:r>
              <a:rPr lang="en-US" dirty="0">
                <a:solidFill>
                  <a:srgbClr val="004376"/>
                </a:solidFill>
                <a:latin typeface="Arial Narrow" panose="020B0606020202030204" pitchFamily="34" charset="0"/>
              </a:rPr>
              <a:t>recommended diets </a:t>
            </a:r>
            <a:r>
              <a:rPr lang="en-US" dirty="0">
                <a:solidFill>
                  <a:schemeClr val="bg1">
                    <a:lumMod val="75000"/>
                  </a:schemeClr>
                </a:solidFill>
                <a:latin typeface="Arial Narrow" panose="020B0606020202030204" pitchFamily="34" charset="0"/>
              </a:rPr>
              <a:t>| nutrient adequacy | conclusion</a:t>
            </a:r>
          </a:p>
        </p:txBody>
      </p:sp>
      <p:sp>
        <p:nvSpPr>
          <p:cNvPr id="11" name="Content Placeholder 2">
            <a:extLst>
              <a:ext uri="{FF2B5EF4-FFF2-40B4-BE49-F238E27FC236}">
                <a16:creationId xmlns:a16="http://schemas.microsoft.com/office/drawing/2014/main" id="{062C036F-9F01-4488-8E56-626EB54953FF}"/>
              </a:ext>
            </a:extLst>
          </p:cNvPr>
          <p:cNvSpPr txBox="1">
            <a:spLocks/>
          </p:cNvSpPr>
          <p:nvPr/>
        </p:nvSpPr>
        <p:spPr bwMode="auto">
          <a:xfrm rot="20481921">
            <a:off x="6871406" y="3200802"/>
            <a:ext cx="2552667" cy="5255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buNone/>
              <a:defRPr/>
            </a:pPr>
            <a:r>
              <a:rPr lang="en-US" sz="1800" b="1" kern="0" dirty="0">
                <a:solidFill>
                  <a:srgbClr val="0070C0"/>
                </a:solidFill>
              </a:rPr>
              <a:t>Ghana prices not available for dairy</a:t>
            </a:r>
          </a:p>
        </p:txBody>
      </p:sp>
    </p:spTree>
    <p:extLst>
      <p:ext uri="{BB962C8B-B14F-4D97-AF65-F5344CB8AC3E}">
        <p14:creationId xmlns:p14="http://schemas.microsoft.com/office/powerpoint/2010/main" val="20270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240145" y="304800"/>
            <a:ext cx="8675255" cy="1448502"/>
          </a:xfrm>
        </p:spPr>
        <p:txBody>
          <a:bodyPr/>
          <a:lstStyle/>
          <a:p>
            <a:pPr>
              <a:lnSpc>
                <a:spcPct val="80000"/>
              </a:lnSpc>
            </a:pPr>
            <a:r>
              <a:rPr lang="en-US" sz="3200" b="1" dirty="0">
                <a:solidFill>
                  <a:srgbClr val="004376"/>
                </a:solidFill>
              </a:rPr>
              <a:t>With rapid change in food environments, </a:t>
            </a:r>
            <a:br>
              <a:rPr lang="en-US" sz="3200" b="1" dirty="0">
                <a:solidFill>
                  <a:srgbClr val="004376"/>
                </a:solidFill>
              </a:rPr>
            </a:br>
            <a:r>
              <a:rPr lang="en-US" sz="3200" b="1" dirty="0">
                <a:solidFill>
                  <a:srgbClr val="004376"/>
                </a:solidFill>
              </a:rPr>
              <a:t>are nutritious diets becoming easier to buy, or further out of reach?</a:t>
            </a:r>
          </a:p>
        </p:txBody>
      </p:sp>
      <p:pic>
        <p:nvPicPr>
          <p:cNvPr id="23" name="Picture 22">
            <a:extLst>
              <a:ext uri="{FF2B5EF4-FFF2-40B4-BE49-F238E27FC236}">
                <a16:creationId xmlns:a16="http://schemas.microsoft.com/office/drawing/2014/main" id="{432ACFE3-2321-4D94-B8BB-AE64F1DA8673}"/>
              </a:ext>
            </a:extLst>
          </p:cNvPr>
          <p:cNvPicPr>
            <a:picLocks noChangeAspect="1"/>
          </p:cNvPicPr>
          <p:nvPr/>
        </p:nvPicPr>
        <p:blipFill>
          <a:blip r:embed="rId3"/>
          <a:stretch>
            <a:fillRect/>
          </a:stretch>
        </p:blipFill>
        <p:spPr>
          <a:xfrm>
            <a:off x="426446" y="2133600"/>
            <a:ext cx="8127162" cy="4019480"/>
          </a:xfrm>
          <a:prstGeom prst="rect">
            <a:avLst/>
          </a:prstGeom>
        </p:spPr>
      </p:pic>
    </p:spTree>
    <p:extLst>
      <p:ext uri="{BB962C8B-B14F-4D97-AF65-F5344CB8AC3E}">
        <p14:creationId xmlns:p14="http://schemas.microsoft.com/office/powerpoint/2010/main" val="399752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63C2D-B03A-4331-B210-1B1124E76CF1}"/>
              </a:ext>
            </a:extLst>
          </p:cNvPr>
          <p:cNvSpPr/>
          <p:nvPr/>
        </p:nvSpPr>
        <p:spPr>
          <a:xfrm>
            <a:off x="304800" y="1951320"/>
            <a:ext cx="8686800" cy="4866012"/>
          </a:xfrm>
          <a:prstGeom prst="rect">
            <a:avLst/>
          </a:prstGeom>
        </p:spPr>
        <p:txBody>
          <a:bodyPr wrap="square">
            <a:spAutoFit/>
          </a:bodyPr>
          <a:lstStyle/>
          <a:p>
            <a:pPr>
              <a:lnSpc>
                <a:spcPct val="114000"/>
              </a:lnSpc>
              <a:spcBef>
                <a:spcPts val="600"/>
              </a:spcBef>
            </a:pPr>
            <a:r>
              <a:rPr lang="en-US" sz="2400" dirty="0">
                <a:solidFill>
                  <a:srgbClr val="004376"/>
                </a:solidFill>
              </a:rPr>
              <a:t>The Cost of Nutrient Adequacy (</a:t>
            </a:r>
            <a:r>
              <a:rPr lang="en-US" sz="2400" dirty="0" err="1">
                <a:solidFill>
                  <a:srgbClr val="004376"/>
                </a:solidFill>
              </a:rPr>
              <a:t>CoNA</a:t>
            </a:r>
            <a:r>
              <a:rPr lang="en-US" sz="2400" dirty="0">
                <a:solidFill>
                  <a:srgbClr val="004376"/>
                </a:solidFill>
              </a:rPr>
              <a:t>) is a “least-cost diet” using foods that reach EARs at lowest cost:</a:t>
            </a:r>
          </a:p>
          <a:p>
            <a:pPr lvl="1">
              <a:lnSpc>
                <a:spcPct val="114000"/>
              </a:lnSpc>
              <a:spcBef>
                <a:spcPts val="0"/>
              </a:spcBef>
            </a:pPr>
            <a:r>
              <a:rPr lang="en-US" sz="2000" dirty="0">
                <a:solidFill>
                  <a:srgbClr val="004376"/>
                </a:solidFill>
                <a:latin typeface="Times New Roman" panose="02020603050405020304" pitchFamily="18" charset="0"/>
                <a:ea typeface="SimSun" panose="02010600030101010101" pitchFamily="2" charset="-122"/>
              </a:rPr>
              <a:t>Minimize C = </a:t>
            </a:r>
            <a:r>
              <a:rPr lang="el-GR" sz="2000" dirty="0">
                <a:solidFill>
                  <a:srgbClr val="004376"/>
                </a:solidFill>
                <a:latin typeface="Times New Roman" panose="02020603050405020304" pitchFamily="18" charset="0"/>
                <a:ea typeface="SimSun" panose="02010600030101010101" pitchFamily="2" charset="-122"/>
              </a:rPr>
              <a:t>Σ</a:t>
            </a:r>
            <a:r>
              <a:rPr lang="en-US" sz="2000" i="1" baseline="-25000" dirty="0" err="1">
                <a:solidFill>
                  <a:srgbClr val="004376"/>
                </a:solidFill>
                <a:latin typeface="Times New Roman" panose="02020603050405020304" pitchFamily="18" charset="0"/>
                <a:ea typeface="SimSun" panose="02010600030101010101" pitchFamily="2" charset="-122"/>
              </a:rPr>
              <a:t>i</a:t>
            </a:r>
            <a:r>
              <a:rPr lang="en-US" sz="2000" i="1" dirty="0" err="1">
                <a:solidFill>
                  <a:srgbClr val="004376"/>
                </a:solidFill>
                <a:latin typeface="Times New Roman" panose="02020603050405020304" pitchFamily="18" charset="0"/>
                <a:ea typeface="SimSun" panose="02010600030101010101" pitchFamily="2" charset="-122"/>
              </a:rPr>
              <a:t>p</a:t>
            </a:r>
            <a:r>
              <a:rPr lang="en-US" sz="2000" i="1" baseline="-25000" dirty="0" err="1">
                <a:solidFill>
                  <a:srgbClr val="004376"/>
                </a:solidFill>
                <a:latin typeface="Times New Roman" panose="02020603050405020304" pitchFamily="18" charset="0"/>
                <a:ea typeface="SimSun" panose="02010600030101010101" pitchFamily="2" charset="-122"/>
              </a:rPr>
              <a:t>i</a:t>
            </a:r>
            <a:r>
              <a:rPr lang="en-US" sz="2000" i="1" dirty="0" err="1">
                <a:solidFill>
                  <a:srgbClr val="004376"/>
                </a:solidFill>
                <a:latin typeface="Times New Roman" panose="02020603050405020304" pitchFamily="18" charset="0"/>
                <a:ea typeface="SimSun" panose="02010600030101010101" pitchFamily="2" charset="-122"/>
              </a:rPr>
              <a:t>q</a:t>
            </a:r>
            <a:r>
              <a:rPr lang="en-US" sz="2000" i="1" baseline="-25000" dirty="0" err="1">
                <a:solidFill>
                  <a:srgbClr val="004376"/>
                </a:solidFill>
                <a:latin typeface="Times New Roman" panose="02020603050405020304" pitchFamily="18" charset="0"/>
                <a:ea typeface="SimSun" panose="02010600030101010101" pitchFamily="2" charset="-122"/>
              </a:rPr>
              <a:t>i</a:t>
            </a:r>
            <a:endParaRPr lang="en-US" sz="2000" i="1" baseline="-25000" dirty="0">
              <a:solidFill>
                <a:srgbClr val="004376"/>
              </a:solidFill>
              <a:latin typeface="Times New Roman" panose="02020603050405020304" pitchFamily="18" charset="0"/>
              <a:ea typeface="SimSun" panose="02010600030101010101" pitchFamily="2" charset="-122"/>
            </a:endParaRPr>
          </a:p>
          <a:p>
            <a:pPr lvl="1">
              <a:lnSpc>
                <a:spcPct val="114000"/>
              </a:lnSpc>
              <a:spcBef>
                <a:spcPts val="0"/>
              </a:spcBef>
            </a:pPr>
            <a:r>
              <a:rPr lang="en-US" sz="2000" dirty="0">
                <a:solidFill>
                  <a:srgbClr val="004376"/>
                </a:solidFill>
                <a:latin typeface="Times New Roman" panose="02020603050405020304" pitchFamily="18" charset="0"/>
                <a:ea typeface="SimSun" panose="02010600030101010101" pitchFamily="2" charset="-122"/>
              </a:rPr>
              <a:t>	Subject to </a:t>
            </a:r>
            <a:r>
              <a:rPr lang="en-US" sz="2000" i="1" dirty="0" err="1">
                <a:solidFill>
                  <a:srgbClr val="004376"/>
                </a:solidFill>
                <a:latin typeface="Times New Roman" panose="02020603050405020304" pitchFamily="18" charset="0"/>
                <a:ea typeface="SimSun" panose="02010600030101010101" pitchFamily="2" charset="-122"/>
              </a:rPr>
              <a:t>a</a:t>
            </a:r>
            <a:r>
              <a:rPr lang="en-US" sz="2000" i="1" baseline="-25000" dirty="0" err="1">
                <a:solidFill>
                  <a:srgbClr val="004376"/>
                </a:solidFill>
                <a:latin typeface="Times New Roman" panose="02020603050405020304" pitchFamily="18" charset="0"/>
                <a:ea typeface="SimSun" panose="02010600030101010101" pitchFamily="2" charset="-122"/>
              </a:rPr>
              <a:t>ij</a:t>
            </a:r>
            <a:r>
              <a:rPr lang="en-US" sz="2000" i="1" baseline="-25000" dirty="0">
                <a:solidFill>
                  <a:srgbClr val="004376"/>
                </a:solidFill>
                <a:latin typeface="Times New Roman" panose="02020603050405020304" pitchFamily="18" charset="0"/>
                <a:ea typeface="SimSun" panose="02010600030101010101" pitchFamily="2" charset="-122"/>
              </a:rPr>
              <a:t> </a:t>
            </a:r>
            <a:r>
              <a:rPr lang="en-US" sz="2000" i="1" dirty="0">
                <a:solidFill>
                  <a:srgbClr val="004376"/>
                </a:solidFill>
                <a:latin typeface="Times New Roman" panose="02020603050405020304" pitchFamily="18" charset="0"/>
                <a:ea typeface="SimSun" panose="02010600030101010101" pitchFamily="2" charset="-122"/>
              </a:rPr>
              <a:t>q</a:t>
            </a:r>
            <a:r>
              <a:rPr lang="en-US" sz="2000" i="1" baseline="-25000" dirty="0">
                <a:solidFill>
                  <a:srgbClr val="004376"/>
                </a:solidFill>
                <a:latin typeface="Times New Roman" panose="02020603050405020304" pitchFamily="18" charset="0"/>
                <a:ea typeface="SimSun" panose="02010600030101010101" pitchFamily="2" charset="-122"/>
              </a:rPr>
              <a:t>i</a:t>
            </a:r>
            <a:r>
              <a:rPr lang="en-US" sz="2000" dirty="0">
                <a:solidFill>
                  <a:srgbClr val="004376"/>
                </a:solidFill>
                <a:latin typeface="Times New Roman" panose="02020603050405020304" pitchFamily="18" charset="0"/>
                <a:ea typeface="SimSun" panose="02010600030101010101" pitchFamily="2" charset="-122"/>
              </a:rPr>
              <a:t> &gt; </a:t>
            </a:r>
            <a:r>
              <a:rPr lang="en-US" sz="2000" i="1" dirty="0" err="1">
                <a:solidFill>
                  <a:srgbClr val="004376"/>
                </a:solidFill>
                <a:latin typeface="Times New Roman" panose="02020603050405020304" pitchFamily="18" charset="0"/>
                <a:ea typeface="SimSun" panose="02010600030101010101" pitchFamily="2" charset="-122"/>
              </a:rPr>
              <a:t>EAR</a:t>
            </a:r>
            <a:r>
              <a:rPr lang="en-US" sz="2000" i="1" baseline="-25000" dirty="0" err="1">
                <a:solidFill>
                  <a:srgbClr val="004376"/>
                </a:solidFill>
                <a:latin typeface="Times New Roman" panose="02020603050405020304" pitchFamily="18" charset="0"/>
                <a:ea typeface="SimSun" panose="02010600030101010101" pitchFamily="2" charset="-122"/>
              </a:rPr>
              <a:t>j</a:t>
            </a:r>
            <a:r>
              <a:rPr lang="en-US" sz="2000" i="1" dirty="0">
                <a:solidFill>
                  <a:srgbClr val="004376"/>
                </a:solidFill>
                <a:latin typeface="Times New Roman" panose="02020603050405020304" pitchFamily="18" charset="0"/>
                <a:ea typeface="SimSun" panose="02010600030101010101" pitchFamily="2" charset="-122"/>
              </a:rPr>
              <a:t> </a:t>
            </a:r>
            <a:r>
              <a:rPr lang="en-US" sz="2000" dirty="0">
                <a:solidFill>
                  <a:srgbClr val="004376"/>
                </a:solidFill>
                <a:latin typeface="Times New Roman" panose="02020603050405020304" pitchFamily="18" charset="0"/>
                <a:ea typeface="SimSun" panose="02010600030101010101" pitchFamily="2" charset="-122"/>
              </a:rPr>
              <a:t>, for j = 1,…, 17 essential nutrients </a:t>
            </a:r>
          </a:p>
          <a:p>
            <a:pPr lvl="1">
              <a:lnSpc>
                <a:spcPct val="114000"/>
              </a:lnSpc>
              <a:spcBef>
                <a:spcPts val="0"/>
              </a:spcBef>
            </a:pPr>
            <a:r>
              <a:rPr lang="en-US" sz="2000" i="1" dirty="0">
                <a:solidFill>
                  <a:srgbClr val="004376"/>
                </a:solidFill>
                <a:latin typeface="Times New Roman" panose="02020603050405020304" pitchFamily="18" charset="0"/>
                <a:ea typeface="SimSun" panose="02010600030101010101" pitchFamily="2" charset="-122"/>
              </a:rPr>
              <a:t>                  </a:t>
            </a:r>
            <a:r>
              <a:rPr lang="en-US" sz="2000" dirty="0">
                <a:solidFill>
                  <a:srgbClr val="004376"/>
                </a:solidFill>
                <a:latin typeface="Times New Roman" panose="02020603050405020304" pitchFamily="18" charset="0"/>
                <a:ea typeface="SimSun" panose="02010600030101010101" pitchFamily="2" charset="-122"/>
              </a:rPr>
              <a:t>and </a:t>
            </a:r>
            <a:r>
              <a:rPr lang="en-US" sz="2000" i="1" dirty="0" err="1">
                <a:solidFill>
                  <a:srgbClr val="004376"/>
                </a:solidFill>
                <a:latin typeface="Times New Roman" panose="02020603050405020304" pitchFamily="18" charset="0"/>
                <a:ea typeface="SimSun" panose="02010600030101010101" pitchFamily="2" charset="-122"/>
              </a:rPr>
              <a:t>a</a:t>
            </a:r>
            <a:r>
              <a:rPr lang="en-US" sz="2000" i="1" baseline="-25000" dirty="0" err="1">
                <a:solidFill>
                  <a:srgbClr val="004376"/>
                </a:solidFill>
                <a:latin typeface="Times New Roman" panose="02020603050405020304" pitchFamily="18" charset="0"/>
                <a:ea typeface="SimSun" panose="02010600030101010101" pitchFamily="2" charset="-122"/>
              </a:rPr>
              <a:t>ie</a:t>
            </a:r>
            <a:r>
              <a:rPr lang="en-US" sz="2000" i="1" baseline="-25000" dirty="0">
                <a:solidFill>
                  <a:srgbClr val="004376"/>
                </a:solidFill>
                <a:latin typeface="Times New Roman" panose="02020603050405020304" pitchFamily="18" charset="0"/>
                <a:ea typeface="SimSun" panose="02010600030101010101" pitchFamily="2" charset="-122"/>
              </a:rPr>
              <a:t> </a:t>
            </a:r>
            <a:r>
              <a:rPr lang="en-US" sz="2000" i="1" dirty="0">
                <a:solidFill>
                  <a:srgbClr val="004376"/>
                </a:solidFill>
                <a:latin typeface="Times New Roman" panose="02020603050405020304" pitchFamily="18" charset="0"/>
                <a:ea typeface="SimSun" panose="02010600030101010101" pitchFamily="2" charset="-122"/>
              </a:rPr>
              <a:t>q</a:t>
            </a:r>
            <a:r>
              <a:rPr lang="en-US" sz="2000" i="1" baseline="-25000" dirty="0">
                <a:solidFill>
                  <a:srgbClr val="004376"/>
                </a:solidFill>
                <a:latin typeface="Times New Roman" panose="02020603050405020304" pitchFamily="18" charset="0"/>
                <a:ea typeface="SimSun" panose="02010600030101010101" pitchFamily="2" charset="-122"/>
              </a:rPr>
              <a:t>i</a:t>
            </a:r>
            <a:r>
              <a:rPr lang="en-US" sz="2000" dirty="0">
                <a:solidFill>
                  <a:srgbClr val="004376"/>
                </a:solidFill>
                <a:latin typeface="Times New Roman" panose="02020603050405020304" pitchFamily="18" charset="0"/>
                <a:ea typeface="SimSun" panose="02010600030101010101" pitchFamily="2" charset="-122"/>
              </a:rPr>
              <a:t> = </a:t>
            </a:r>
            <a:r>
              <a:rPr lang="en-US" sz="2000" i="1" dirty="0">
                <a:solidFill>
                  <a:srgbClr val="004376"/>
                </a:solidFill>
                <a:latin typeface="Times New Roman" panose="02020603050405020304" pitchFamily="18" charset="0"/>
                <a:ea typeface="SimSun" panose="02010600030101010101" pitchFamily="2" charset="-122"/>
              </a:rPr>
              <a:t>E</a:t>
            </a:r>
            <a:r>
              <a:rPr lang="en-US" sz="2000" dirty="0">
                <a:solidFill>
                  <a:srgbClr val="004376"/>
                </a:solidFill>
                <a:latin typeface="Times New Roman" panose="02020603050405020304" pitchFamily="18" charset="0"/>
                <a:ea typeface="SimSun" panose="02010600030101010101" pitchFamily="2" charset="-122"/>
              </a:rPr>
              <a:t> , for energy </a:t>
            </a:r>
          </a:p>
          <a:p>
            <a:pPr lvl="1">
              <a:lnSpc>
                <a:spcPct val="114000"/>
              </a:lnSpc>
              <a:spcBef>
                <a:spcPts val="0"/>
              </a:spcBef>
            </a:pPr>
            <a:r>
              <a:rPr lang="en-US" sz="2000" dirty="0">
                <a:solidFill>
                  <a:srgbClr val="004376"/>
                </a:solidFill>
                <a:latin typeface="Times New Roman" panose="02020603050405020304" pitchFamily="18" charset="0"/>
                <a:ea typeface="SimSun" panose="02010600030101010101" pitchFamily="2" charset="-122"/>
              </a:rPr>
              <a:t>where </a:t>
            </a:r>
            <a:r>
              <a:rPr lang="en-US" sz="2000" i="1" dirty="0">
                <a:solidFill>
                  <a:srgbClr val="004376"/>
                </a:solidFill>
                <a:latin typeface="Times New Roman" panose="02020603050405020304" pitchFamily="18" charset="0"/>
                <a:ea typeface="SimSun" panose="02010600030101010101" pitchFamily="2" charset="-122"/>
              </a:rPr>
              <a:t>p</a:t>
            </a:r>
            <a:r>
              <a:rPr lang="en-US" sz="2000" i="1" baseline="-25000" dirty="0">
                <a:solidFill>
                  <a:srgbClr val="004376"/>
                </a:solidFill>
                <a:latin typeface="Times New Roman" panose="02020603050405020304" pitchFamily="18" charset="0"/>
                <a:ea typeface="SimSun" panose="02010600030101010101" pitchFamily="2" charset="-122"/>
              </a:rPr>
              <a:t>i </a:t>
            </a:r>
            <a:r>
              <a:rPr lang="en-US" sz="2000" dirty="0">
                <a:solidFill>
                  <a:srgbClr val="004376"/>
                </a:solidFill>
                <a:latin typeface="Times New Roman" panose="02020603050405020304" pitchFamily="18" charset="0"/>
                <a:ea typeface="SimSun" panose="02010600030101010101" pitchFamily="2" charset="-122"/>
              </a:rPr>
              <a:t>is price and </a:t>
            </a:r>
            <a:r>
              <a:rPr lang="en-US" sz="2000" i="1" dirty="0">
                <a:solidFill>
                  <a:srgbClr val="004376"/>
                </a:solidFill>
                <a:latin typeface="Times New Roman" panose="02020603050405020304" pitchFamily="18" charset="0"/>
                <a:ea typeface="SimSun" panose="02010600030101010101" pitchFamily="2" charset="-122"/>
              </a:rPr>
              <a:t>q</a:t>
            </a:r>
            <a:r>
              <a:rPr lang="en-US" sz="2000" i="1" baseline="-25000" dirty="0">
                <a:solidFill>
                  <a:srgbClr val="004376"/>
                </a:solidFill>
                <a:latin typeface="Times New Roman" panose="02020603050405020304" pitchFamily="18" charset="0"/>
                <a:ea typeface="SimSun" panose="02010600030101010101" pitchFamily="2" charset="-122"/>
              </a:rPr>
              <a:t>i</a:t>
            </a:r>
            <a:r>
              <a:rPr lang="en-US" sz="2000" dirty="0">
                <a:solidFill>
                  <a:srgbClr val="004376"/>
                </a:solidFill>
                <a:latin typeface="Times New Roman" panose="02020603050405020304" pitchFamily="18" charset="0"/>
                <a:ea typeface="SimSun" panose="02010600030101010101" pitchFamily="2" charset="-122"/>
              </a:rPr>
              <a:t> is quantity of food </a:t>
            </a:r>
            <a:r>
              <a:rPr lang="en-US" sz="2000" i="1" dirty="0" err="1">
                <a:solidFill>
                  <a:srgbClr val="004376"/>
                </a:solidFill>
                <a:latin typeface="Times New Roman" panose="02020603050405020304" pitchFamily="18" charset="0"/>
                <a:ea typeface="SimSun" panose="02010600030101010101" pitchFamily="2" charset="-122"/>
              </a:rPr>
              <a:t>i</a:t>
            </a:r>
            <a:r>
              <a:rPr lang="en-US" sz="2000" i="1" dirty="0">
                <a:solidFill>
                  <a:srgbClr val="004376"/>
                </a:solidFill>
                <a:latin typeface="Times New Roman" panose="02020603050405020304" pitchFamily="18" charset="0"/>
                <a:ea typeface="SimSun" panose="02010600030101010101" pitchFamily="2" charset="-122"/>
              </a:rPr>
              <a:t>,</a:t>
            </a:r>
            <a:r>
              <a:rPr lang="en-US" sz="2000" dirty="0">
                <a:solidFill>
                  <a:srgbClr val="004376"/>
                </a:solidFill>
                <a:latin typeface="Times New Roman" panose="02020603050405020304" pitchFamily="18" charset="0"/>
                <a:ea typeface="SimSun" panose="02010600030101010101" pitchFamily="2" charset="-122"/>
              </a:rPr>
              <a:t> and </a:t>
            </a:r>
            <a:r>
              <a:rPr lang="en-US" sz="2000" i="1" dirty="0" err="1">
                <a:solidFill>
                  <a:srgbClr val="004376"/>
                </a:solidFill>
                <a:latin typeface="Times New Roman" panose="02020603050405020304" pitchFamily="18" charset="0"/>
                <a:ea typeface="SimSun" panose="02010600030101010101" pitchFamily="2" charset="-122"/>
              </a:rPr>
              <a:t>a</a:t>
            </a:r>
            <a:r>
              <a:rPr lang="en-US" sz="2000" i="1" baseline="-25000" dirty="0" err="1">
                <a:solidFill>
                  <a:srgbClr val="004376"/>
                </a:solidFill>
                <a:latin typeface="Times New Roman" panose="02020603050405020304" pitchFamily="18" charset="0"/>
                <a:ea typeface="SimSun" panose="02010600030101010101" pitchFamily="2" charset="-122"/>
              </a:rPr>
              <a:t>ij</a:t>
            </a:r>
            <a:r>
              <a:rPr lang="en-US" sz="2000" i="1" baseline="-25000" dirty="0">
                <a:solidFill>
                  <a:srgbClr val="004376"/>
                </a:solidFill>
                <a:latin typeface="Times New Roman" panose="02020603050405020304" pitchFamily="18" charset="0"/>
                <a:ea typeface="SimSun" panose="02010600030101010101" pitchFamily="2" charset="-122"/>
              </a:rPr>
              <a:t> </a:t>
            </a:r>
            <a:r>
              <a:rPr lang="en-US" sz="2000" dirty="0">
                <a:solidFill>
                  <a:srgbClr val="004376"/>
                </a:solidFill>
                <a:latin typeface="Times New Roman" panose="02020603050405020304" pitchFamily="18" charset="0"/>
                <a:ea typeface="SimSun" panose="02010600030101010101" pitchFamily="2" charset="-122"/>
              </a:rPr>
              <a:t>is its content in nutrient </a:t>
            </a:r>
            <a:r>
              <a:rPr lang="en-US" sz="2000" i="1" dirty="0">
                <a:solidFill>
                  <a:srgbClr val="004376"/>
                </a:solidFill>
                <a:latin typeface="Times New Roman" panose="02020603050405020304" pitchFamily="18" charset="0"/>
                <a:ea typeface="SimSun" panose="02010600030101010101" pitchFamily="2" charset="-122"/>
              </a:rPr>
              <a:t>j</a:t>
            </a:r>
            <a:r>
              <a:rPr lang="en-US" sz="2000" dirty="0">
                <a:solidFill>
                  <a:srgbClr val="004376"/>
                </a:solidFill>
                <a:latin typeface="Times New Roman" panose="02020603050405020304" pitchFamily="18" charset="0"/>
                <a:ea typeface="SimSun" panose="02010600030101010101" pitchFamily="2" charset="-122"/>
              </a:rPr>
              <a:t>, for which </a:t>
            </a:r>
            <a:r>
              <a:rPr lang="en-US" sz="2000" i="1" dirty="0" err="1">
                <a:solidFill>
                  <a:srgbClr val="004376"/>
                </a:solidFill>
                <a:latin typeface="Times New Roman" panose="02020603050405020304" pitchFamily="18" charset="0"/>
                <a:ea typeface="SimSun" panose="02010600030101010101" pitchFamily="2" charset="-122"/>
              </a:rPr>
              <a:t>EAR</a:t>
            </a:r>
            <a:r>
              <a:rPr lang="en-US" sz="2000" i="1" baseline="-25000" dirty="0" err="1">
                <a:solidFill>
                  <a:srgbClr val="004376"/>
                </a:solidFill>
                <a:latin typeface="Times New Roman" panose="02020603050405020304" pitchFamily="18" charset="0"/>
                <a:ea typeface="SimSun" panose="02010600030101010101" pitchFamily="2" charset="-122"/>
              </a:rPr>
              <a:t>j</a:t>
            </a:r>
            <a:r>
              <a:rPr lang="en-US" sz="2000" dirty="0">
                <a:solidFill>
                  <a:srgbClr val="004376"/>
                </a:solidFill>
                <a:latin typeface="Times New Roman" panose="02020603050405020304" pitchFamily="18" charset="0"/>
                <a:ea typeface="SimSun" panose="02010600030101010101" pitchFamily="2" charset="-122"/>
              </a:rPr>
              <a:t> is the Estimated Average Requirements for adult women aged 19-30, not pregnant or lactating, at 55 kg with energy use (E) of 2000 kcal/day</a:t>
            </a:r>
          </a:p>
          <a:p>
            <a:pPr marL="0" lvl="1">
              <a:lnSpc>
                <a:spcPct val="114000"/>
              </a:lnSpc>
              <a:spcBef>
                <a:spcPts val="0"/>
              </a:spcBef>
            </a:pPr>
            <a:endParaRPr lang="en-US" dirty="0">
              <a:solidFill>
                <a:srgbClr val="004376"/>
              </a:solidFill>
              <a:latin typeface="Times New Roman" panose="02020603050405020304" pitchFamily="18" charset="0"/>
              <a:ea typeface="SimSun" panose="02010600030101010101" pitchFamily="2" charset="-122"/>
            </a:endParaRPr>
          </a:p>
          <a:p>
            <a:pPr marL="0" lvl="1">
              <a:lnSpc>
                <a:spcPct val="114000"/>
              </a:lnSpc>
              <a:spcBef>
                <a:spcPts val="0"/>
              </a:spcBef>
            </a:pPr>
            <a:r>
              <a:rPr lang="en-US" sz="2400" dirty="0">
                <a:solidFill>
                  <a:srgbClr val="004376"/>
                </a:solidFill>
              </a:rPr>
              <a:t>We focus on total cost</a:t>
            </a:r>
          </a:p>
          <a:p>
            <a:pPr marL="800100" lvl="2" indent="-342900">
              <a:lnSpc>
                <a:spcPct val="114000"/>
              </a:lnSpc>
              <a:spcBef>
                <a:spcPts val="0"/>
              </a:spcBef>
              <a:buFont typeface="Arial" panose="020B0604020202020204" pitchFamily="34" charset="0"/>
              <a:buChar char="•"/>
            </a:pPr>
            <a:r>
              <a:rPr lang="en-US" sz="2000" dirty="0">
                <a:solidFill>
                  <a:srgbClr val="004376"/>
                </a:solidFill>
              </a:rPr>
              <a:t>Disaggregated by food groups, to show diet composition</a:t>
            </a:r>
          </a:p>
          <a:p>
            <a:pPr marL="800100" lvl="2" indent="-342900">
              <a:lnSpc>
                <a:spcPct val="114000"/>
              </a:lnSpc>
              <a:spcBef>
                <a:spcPts val="0"/>
              </a:spcBef>
              <a:buFont typeface="Arial" panose="020B0604020202020204" pitchFamily="34" charset="0"/>
              <a:buChar char="•"/>
            </a:pPr>
            <a:r>
              <a:rPr lang="en-US" sz="2000" dirty="0">
                <a:solidFill>
                  <a:srgbClr val="004376"/>
                </a:solidFill>
              </a:rPr>
              <a:t>Disaggregated by nutrients, valued at their shadow prices</a:t>
            </a:r>
            <a:endParaRPr lang="en-US" sz="2400" dirty="0">
              <a:solidFill>
                <a:srgbClr val="004376"/>
              </a:solidFill>
            </a:endParaRPr>
          </a:p>
          <a:p>
            <a:pPr marL="0" lvl="1">
              <a:lnSpc>
                <a:spcPct val="114000"/>
              </a:lnSpc>
              <a:spcBef>
                <a:spcPts val="0"/>
              </a:spcBef>
            </a:pPr>
            <a:r>
              <a:rPr lang="en-US" sz="2400" i="1" dirty="0">
                <a:solidFill>
                  <a:srgbClr val="004376"/>
                </a:solidFill>
                <a:latin typeface="Times New Roman" panose="02020603050405020304" pitchFamily="18" charset="0"/>
                <a:ea typeface="SimSun" panose="02010600030101010101" pitchFamily="2" charset="-122"/>
              </a:rPr>
              <a:t>		</a:t>
            </a:r>
          </a:p>
        </p:txBody>
      </p:sp>
      <p:sp>
        <p:nvSpPr>
          <p:cNvPr id="5" name="Title 1">
            <a:extLst>
              <a:ext uri="{FF2B5EF4-FFF2-40B4-BE49-F238E27FC236}">
                <a16:creationId xmlns:a16="http://schemas.microsoft.com/office/drawing/2014/main" id="{D9BD389D-08DB-4CBF-BE42-31F006602020}"/>
              </a:ext>
            </a:extLst>
          </p:cNvPr>
          <p:cNvSpPr txBox="1">
            <a:spLocks/>
          </p:cNvSpPr>
          <p:nvPr/>
        </p:nvSpPr>
        <p:spPr bwMode="auto">
          <a:xfrm>
            <a:off x="137140" y="9144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indent="0">
              <a:lnSpc>
                <a:spcPct val="80000"/>
              </a:lnSpc>
              <a:spcBef>
                <a:spcPts val="600"/>
              </a:spcBef>
              <a:buNone/>
            </a:pPr>
            <a:r>
              <a:rPr lang="en-US" sz="3200" b="1" dirty="0">
                <a:solidFill>
                  <a:srgbClr val="004376"/>
                </a:solidFill>
              </a:rPr>
              <a:t>The most widely-used nutritional standard is nutrient adequacy</a:t>
            </a:r>
          </a:p>
        </p:txBody>
      </p:sp>
      <p:sp>
        <p:nvSpPr>
          <p:cNvPr id="9" name="TextBox 8">
            <a:extLst>
              <a:ext uri="{FF2B5EF4-FFF2-40B4-BE49-F238E27FC236}">
                <a16:creationId xmlns:a16="http://schemas.microsoft.com/office/drawing/2014/main" id="{12721034-7443-40CA-B828-FF643D9A534B}"/>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399959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228600" y="1087582"/>
            <a:ext cx="8229600" cy="478144"/>
          </a:xfrm>
          <a:prstGeom prst="rect">
            <a:avLst/>
          </a:prstGeom>
        </p:spPr>
        <p:txBody>
          <a:bodyPr wrap="square">
            <a:spAutoFit/>
          </a:bodyPr>
          <a:lstStyle/>
          <a:p>
            <a:pPr marL="0" lvl="1">
              <a:lnSpc>
                <a:spcPct val="114000"/>
              </a:lnSpc>
              <a:spcBef>
                <a:spcPts val="0"/>
              </a:spcBef>
            </a:pPr>
            <a:r>
              <a:rPr lang="en-US" sz="2400" dirty="0">
                <a:solidFill>
                  <a:srgbClr val="004376"/>
                </a:solidFill>
              </a:rPr>
              <a:t>Cost of Nutrient Adequacy (</a:t>
            </a:r>
            <a:r>
              <a:rPr lang="en-US" sz="2400" dirty="0" err="1">
                <a:solidFill>
                  <a:srgbClr val="004376"/>
                </a:solidFill>
              </a:rPr>
              <a:t>CoNA</a:t>
            </a:r>
            <a:r>
              <a:rPr lang="en-US" sz="2400" dirty="0">
                <a:solidFill>
                  <a:srgbClr val="004376"/>
                </a:solidFill>
              </a:rPr>
              <a:t>) in Ghana, by food group</a:t>
            </a:r>
          </a:p>
        </p:txBody>
      </p:sp>
      <p:pic>
        <p:nvPicPr>
          <p:cNvPr id="5" name="图片 32">
            <a:extLst>
              <a:ext uri="{FF2B5EF4-FFF2-40B4-BE49-F238E27FC236}">
                <a16:creationId xmlns:a16="http://schemas.microsoft.com/office/drawing/2014/main" id="{8EBD3875-5FAB-4493-9896-C062585F73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948" y="1676400"/>
            <a:ext cx="9066782" cy="3963375"/>
          </a:xfrm>
          <a:prstGeom prst="rect">
            <a:avLst/>
          </a:prstGeom>
          <a:noFill/>
          <a:ln>
            <a:noFill/>
          </a:ln>
        </p:spPr>
      </p:pic>
      <p:sp>
        <p:nvSpPr>
          <p:cNvPr id="7" name="Rectangle 6">
            <a:extLst>
              <a:ext uri="{FF2B5EF4-FFF2-40B4-BE49-F238E27FC236}">
                <a16:creationId xmlns:a16="http://schemas.microsoft.com/office/drawing/2014/main" id="{3D29FC88-63DD-4C90-B552-A45BC97334A0}"/>
              </a:ext>
            </a:extLst>
          </p:cNvPr>
          <p:cNvSpPr/>
          <p:nvPr/>
        </p:nvSpPr>
        <p:spPr>
          <a:xfrm rot="21435317">
            <a:off x="772656" y="5871526"/>
            <a:ext cx="8400634" cy="646331"/>
          </a:xfrm>
          <a:prstGeom prst="rect">
            <a:avLst/>
          </a:prstGeom>
          <a:solidFill>
            <a:srgbClr val="FF7171">
              <a:alpha val="20000"/>
            </a:srgbClr>
          </a:solidFill>
        </p:spPr>
        <p:txBody>
          <a:bodyPr wrap="square">
            <a:spAutoFit/>
          </a:bodyPr>
          <a:lstStyle/>
          <a:p>
            <a:r>
              <a:rPr lang="en-AU" b="1" dirty="0">
                <a:solidFill>
                  <a:srgbClr val="990000"/>
                </a:solidFill>
              </a:rPr>
              <a:t>In Ghana, the cost of buying sufficient nutrients rose from 2010 to 2014, largely because vitamin-A rich F&amp;V (e.g. mango) became more expensive</a:t>
            </a:r>
          </a:p>
        </p:txBody>
      </p:sp>
      <p:sp>
        <p:nvSpPr>
          <p:cNvPr id="9" name="TextBox 8">
            <a:extLst>
              <a:ext uri="{FF2B5EF4-FFF2-40B4-BE49-F238E27FC236}">
                <a16:creationId xmlns:a16="http://schemas.microsoft.com/office/drawing/2014/main" id="{31753785-27B8-4904-AAB4-2BCA1CBCB465}"/>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11513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0" y="1066800"/>
            <a:ext cx="8915400" cy="513346"/>
          </a:xfrm>
          <a:prstGeom prst="rect">
            <a:avLst/>
          </a:prstGeom>
        </p:spPr>
        <p:txBody>
          <a:bodyPr wrap="square">
            <a:spAutoFit/>
          </a:bodyPr>
          <a:lstStyle/>
          <a:p>
            <a:pPr marL="0" lvl="1">
              <a:lnSpc>
                <a:spcPct val="114000"/>
              </a:lnSpc>
              <a:spcBef>
                <a:spcPts val="0"/>
              </a:spcBef>
            </a:pPr>
            <a:r>
              <a:rPr lang="en-US" sz="2400" dirty="0">
                <a:solidFill>
                  <a:srgbClr val="004376"/>
                </a:solidFill>
              </a:rPr>
              <a:t>Cost of Nutrient Adequacy (</a:t>
            </a:r>
            <a:r>
              <a:rPr lang="en-US" sz="2400" dirty="0" err="1">
                <a:solidFill>
                  <a:srgbClr val="004376"/>
                </a:solidFill>
              </a:rPr>
              <a:t>CoNA</a:t>
            </a:r>
            <a:r>
              <a:rPr lang="en-US" sz="2400" dirty="0">
                <a:solidFill>
                  <a:srgbClr val="004376"/>
                </a:solidFill>
              </a:rPr>
              <a:t>) in Ghana, by limiting nutrient</a:t>
            </a:r>
          </a:p>
        </p:txBody>
      </p:sp>
      <p:pic>
        <p:nvPicPr>
          <p:cNvPr id="9" name="图片 41">
            <a:extLst>
              <a:ext uri="{FF2B5EF4-FFF2-40B4-BE49-F238E27FC236}">
                <a16:creationId xmlns:a16="http://schemas.microsoft.com/office/drawing/2014/main" id="{0B2F8B2A-6CE7-48AA-8539-2C6A23DD42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8610600" cy="4099651"/>
          </a:xfrm>
          <a:prstGeom prst="rect">
            <a:avLst/>
          </a:prstGeom>
          <a:noFill/>
          <a:ln>
            <a:noFill/>
          </a:ln>
        </p:spPr>
      </p:pic>
      <p:sp>
        <p:nvSpPr>
          <p:cNvPr id="5" name="Rectangle 4">
            <a:extLst>
              <a:ext uri="{FF2B5EF4-FFF2-40B4-BE49-F238E27FC236}">
                <a16:creationId xmlns:a16="http://schemas.microsoft.com/office/drawing/2014/main" id="{8DFD462B-6D37-4570-BF4C-266CA932E626}"/>
              </a:ext>
            </a:extLst>
          </p:cNvPr>
          <p:cNvSpPr/>
          <p:nvPr/>
        </p:nvSpPr>
        <p:spPr>
          <a:xfrm rot="21435317">
            <a:off x="732709" y="5839566"/>
            <a:ext cx="8400634" cy="646331"/>
          </a:xfrm>
          <a:prstGeom prst="rect">
            <a:avLst/>
          </a:prstGeom>
          <a:solidFill>
            <a:srgbClr val="FF7171">
              <a:alpha val="20000"/>
            </a:srgbClr>
          </a:solidFill>
        </p:spPr>
        <p:txBody>
          <a:bodyPr wrap="square">
            <a:spAutoFit/>
          </a:bodyPr>
          <a:lstStyle/>
          <a:p>
            <a:r>
              <a:rPr lang="en-AU" b="1" dirty="0">
                <a:solidFill>
                  <a:srgbClr val="990000"/>
                </a:solidFill>
              </a:rPr>
              <a:t>In Ghana, the limiting nutrient whose cost has risen is mainly vitamin A, but the cost of meeting calcium requirements has also risen</a:t>
            </a:r>
          </a:p>
        </p:txBody>
      </p:sp>
      <p:sp>
        <p:nvSpPr>
          <p:cNvPr id="8" name="TextBox 7">
            <a:extLst>
              <a:ext uri="{FF2B5EF4-FFF2-40B4-BE49-F238E27FC236}">
                <a16:creationId xmlns:a16="http://schemas.microsoft.com/office/drawing/2014/main" id="{CD4360F7-0337-4FF2-AE2E-0EC6866C5045}"/>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38205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228600" y="1087582"/>
            <a:ext cx="8763000" cy="513346"/>
          </a:xfrm>
          <a:prstGeom prst="rect">
            <a:avLst/>
          </a:prstGeom>
        </p:spPr>
        <p:txBody>
          <a:bodyPr wrap="square">
            <a:spAutoFit/>
          </a:bodyPr>
          <a:lstStyle/>
          <a:p>
            <a:pPr marL="0" lvl="1">
              <a:lnSpc>
                <a:spcPct val="114000"/>
              </a:lnSpc>
              <a:spcBef>
                <a:spcPts val="0"/>
              </a:spcBef>
            </a:pPr>
            <a:r>
              <a:rPr lang="en-US" sz="2400" dirty="0">
                <a:solidFill>
                  <a:srgbClr val="004376"/>
                </a:solidFill>
              </a:rPr>
              <a:t>Cost of Nutrient Adequacy (</a:t>
            </a:r>
            <a:r>
              <a:rPr lang="en-US" sz="2400" dirty="0" err="1">
                <a:solidFill>
                  <a:srgbClr val="004376"/>
                </a:solidFill>
              </a:rPr>
              <a:t>CoNA</a:t>
            </a:r>
            <a:r>
              <a:rPr lang="en-US" sz="2400" dirty="0">
                <a:solidFill>
                  <a:srgbClr val="004376"/>
                </a:solidFill>
              </a:rPr>
              <a:t>) in Tanzania, by food group</a:t>
            </a:r>
          </a:p>
        </p:txBody>
      </p:sp>
      <p:pic>
        <p:nvPicPr>
          <p:cNvPr id="7" name="图片 25">
            <a:extLst>
              <a:ext uri="{FF2B5EF4-FFF2-40B4-BE49-F238E27FC236}">
                <a16:creationId xmlns:a16="http://schemas.microsoft.com/office/drawing/2014/main" id="{ED21F81E-340D-408F-B17D-B12A59C0B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821" y="1752600"/>
            <a:ext cx="8906179" cy="3963375"/>
          </a:xfrm>
          <a:prstGeom prst="rect">
            <a:avLst/>
          </a:prstGeom>
          <a:noFill/>
          <a:ln>
            <a:noFill/>
          </a:ln>
        </p:spPr>
      </p:pic>
      <p:sp>
        <p:nvSpPr>
          <p:cNvPr id="5" name="Rectangle 4">
            <a:extLst>
              <a:ext uri="{FF2B5EF4-FFF2-40B4-BE49-F238E27FC236}">
                <a16:creationId xmlns:a16="http://schemas.microsoft.com/office/drawing/2014/main" id="{4114BAB7-D02B-4588-9E7A-4BE7DCB2EB86}"/>
              </a:ext>
            </a:extLst>
          </p:cNvPr>
          <p:cNvSpPr/>
          <p:nvPr/>
        </p:nvSpPr>
        <p:spPr>
          <a:xfrm rot="21435317">
            <a:off x="2304373" y="5734676"/>
            <a:ext cx="6510490" cy="923330"/>
          </a:xfrm>
          <a:prstGeom prst="rect">
            <a:avLst/>
          </a:prstGeom>
          <a:solidFill>
            <a:srgbClr val="FF7171">
              <a:alpha val="20000"/>
            </a:srgbClr>
          </a:solidFill>
        </p:spPr>
        <p:txBody>
          <a:bodyPr wrap="square">
            <a:spAutoFit/>
          </a:bodyPr>
          <a:lstStyle/>
          <a:p>
            <a:r>
              <a:rPr lang="en-AU" b="1" dirty="0">
                <a:solidFill>
                  <a:srgbClr val="990000"/>
                </a:solidFill>
              </a:rPr>
              <a:t>In Tanzania, there was some rise in </a:t>
            </a:r>
            <a:r>
              <a:rPr lang="en-AU" b="1" dirty="0" err="1">
                <a:solidFill>
                  <a:srgbClr val="990000"/>
                </a:solidFill>
              </a:rPr>
              <a:t>CoNA</a:t>
            </a:r>
            <a:r>
              <a:rPr lang="en-AU" b="1" dirty="0">
                <a:solidFill>
                  <a:srgbClr val="990000"/>
                </a:solidFill>
              </a:rPr>
              <a:t> during 2011-12, with many different food groups playing important roles in keeping the cost of nutrients relatively stable</a:t>
            </a:r>
          </a:p>
        </p:txBody>
      </p:sp>
      <p:sp>
        <p:nvSpPr>
          <p:cNvPr id="9" name="TextBox 8">
            <a:extLst>
              <a:ext uri="{FF2B5EF4-FFF2-40B4-BE49-F238E27FC236}">
                <a16:creationId xmlns:a16="http://schemas.microsoft.com/office/drawing/2014/main" id="{1EB92F24-C3AA-4006-9A37-22C2A227DE17}"/>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202237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0" y="1066800"/>
            <a:ext cx="9220200" cy="513346"/>
          </a:xfrm>
          <a:prstGeom prst="rect">
            <a:avLst/>
          </a:prstGeom>
        </p:spPr>
        <p:txBody>
          <a:bodyPr wrap="square">
            <a:spAutoFit/>
          </a:bodyPr>
          <a:lstStyle/>
          <a:p>
            <a:pPr marL="0" lvl="1">
              <a:lnSpc>
                <a:spcPct val="114000"/>
              </a:lnSpc>
              <a:spcBef>
                <a:spcPts val="0"/>
              </a:spcBef>
            </a:pPr>
            <a:r>
              <a:rPr lang="en-US" sz="2400" dirty="0">
                <a:solidFill>
                  <a:srgbClr val="004376"/>
                </a:solidFill>
              </a:rPr>
              <a:t>Cost of Nutrient Adequacy (</a:t>
            </a:r>
            <a:r>
              <a:rPr lang="en-US" sz="2400" dirty="0" err="1">
                <a:solidFill>
                  <a:srgbClr val="004376"/>
                </a:solidFill>
              </a:rPr>
              <a:t>CoNA</a:t>
            </a:r>
            <a:r>
              <a:rPr lang="en-US" sz="2400" dirty="0">
                <a:solidFill>
                  <a:srgbClr val="004376"/>
                </a:solidFill>
              </a:rPr>
              <a:t>) in Tanzania, by limiting nutrient</a:t>
            </a:r>
          </a:p>
        </p:txBody>
      </p:sp>
      <p:pic>
        <p:nvPicPr>
          <p:cNvPr id="9" name="图片 44">
            <a:extLst>
              <a:ext uri="{FF2B5EF4-FFF2-40B4-BE49-F238E27FC236}">
                <a16:creationId xmlns:a16="http://schemas.microsoft.com/office/drawing/2014/main" id="{025E4BCC-6526-42DC-9489-1F047E274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44" y="1752600"/>
            <a:ext cx="8534400" cy="4003222"/>
          </a:xfrm>
          <a:prstGeom prst="rect">
            <a:avLst/>
          </a:prstGeom>
          <a:noFill/>
          <a:ln>
            <a:noFill/>
          </a:ln>
        </p:spPr>
      </p:pic>
      <p:sp>
        <p:nvSpPr>
          <p:cNvPr id="5" name="Rectangle 4">
            <a:extLst>
              <a:ext uri="{FF2B5EF4-FFF2-40B4-BE49-F238E27FC236}">
                <a16:creationId xmlns:a16="http://schemas.microsoft.com/office/drawing/2014/main" id="{FEAA01FB-3054-4BAD-949A-AFEE0CA7F72A}"/>
              </a:ext>
            </a:extLst>
          </p:cNvPr>
          <p:cNvSpPr/>
          <p:nvPr/>
        </p:nvSpPr>
        <p:spPr>
          <a:xfrm rot="21435317">
            <a:off x="2304373" y="5873176"/>
            <a:ext cx="6510490" cy="646331"/>
          </a:xfrm>
          <a:prstGeom prst="rect">
            <a:avLst/>
          </a:prstGeom>
          <a:solidFill>
            <a:srgbClr val="FF7171">
              <a:alpha val="20000"/>
            </a:srgbClr>
          </a:solidFill>
        </p:spPr>
        <p:txBody>
          <a:bodyPr wrap="square">
            <a:spAutoFit/>
          </a:bodyPr>
          <a:lstStyle/>
          <a:p>
            <a:r>
              <a:rPr lang="en-AU" b="1" dirty="0">
                <a:solidFill>
                  <a:srgbClr val="990000"/>
                </a:solidFill>
              </a:rPr>
              <a:t>In Tanzania, there was some rise in </a:t>
            </a:r>
            <a:r>
              <a:rPr lang="en-AU" b="1" dirty="0" err="1">
                <a:solidFill>
                  <a:srgbClr val="990000"/>
                </a:solidFill>
              </a:rPr>
              <a:t>CoNA</a:t>
            </a:r>
            <a:r>
              <a:rPr lang="en-AU" b="1" dirty="0">
                <a:solidFill>
                  <a:srgbClr val="990000"/>
                </a:solidFill>
              </a:rPr>
              <a:t> during 2011-12, with many different nutrients as limiting factors</a:t>
            </a:r>
          </a:p>
        </p:txBody>
      </p:sp>
      <p:sp>
        <p:nvSpPr>
          <p:cNvPr id="11" name="TextBox 10">
            <a:extLst>
              <a:ext uri="{FF2B5EF4-FFF2-40B4-BE49-F238E27FC236}">
                <a16:creationId xmlns:a16="http://schemas.microsoft.com/office/drawing/2014/main" id="{9DB538CE-ABE7-4527-93F5-1A8F21ECE56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6868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84993" y="1599429"/>
            <a:ext cx="8974015" cy="381771"/>
          </a:xfrm>
          <a:prstGeom prst="rect">
            <a:avLst/>
          </a:prstGeom>
        </p:spPr>
        <p:txBody>
          <a:bodyPr wrap="square">
            <a:spAutoFit/>
          </a:bodyPr>
          <a:lstStyle/>
          <a:p>
            <a:pPr marL="0" lvl="1">
              <a:lnSpc>
                <a:spcPct val="114000"/>
              </a:lnSpc>
              <a:spcBef>
                <a:spcPts val="0"/>
              </a:spcBef>
            </a:pPr>
            <a:r>
              <a:rPr lang="en-US" dirty="0"/>
              <a:t>Spatial correlation in monthly food prices across 21 locations in Tanzania, 2011-2015</a:t>
            </a:r>
          </a:p>
        </p:txBody>
      </p:sp>
      <p:sp>
        <p:nvSpPr>
          <p:cNvPr id="11" name="TextBox 10">
            <a:extLst>
              <a:ext uri="{FF2B5EF4-FFF2-40B4-BE49-F238E27FC236}">
                <a16:creationId xmlns:a16="http://schemas.microsoft.com/office/drawing/2014/main" id="{9DB538CE-ABE7-4527-93F5-1A8F21ECE56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pic>
        <p:nvPicPr>
          <p:cNvPr id="2" name="Picture 1">
            <a:extLst>
              <a:ext uri="{FF2B5EF4-FFF2-40B4-BE49-F238E27FC236}">
                <a16:creationId xmlns:a16="http://schemas.microsoft.com/office/drawing/2014/main" id="{2BF2130C-3A33-42A1-8243-88C982775AAB}"/>
              </a:ext>
            </a:extLst>
          </p:cNvPr>
          <p:cNvPicPr>
            <a:picLocks noChangeAspect="1"/>
          </p:cNvPicPr>
          <p:nvPr/>
        </p:nvPicPr>
        <p:blipFill rotWithShape="1">
          <a:blip r:embed="rId2"/>
          <a:srcRect r="11154" b="5703"/>
          <a:stretch/>
        </p:blipFill>
        <p:spPr>
          <a:xfrm>
            <a:off x="509954" y="1981200"/>
            <a:ext cx="8124092" cy="3779949"/>
          </a:xfrm>
          <a:prstGeom prst="rect">
            <a:avLst/>
          </a:prstGeom>
        </p:spPr>
      </p:pic>
      <p:sp>
        <p:nvSpPr>
          <p:cNvPr id="7" name="Rectangle 6">
            <a:extLst>
              <a:ext uri="{FF2B5EF4-FFF2-40B4-BE49-F238E27FC236}">
                <a16:creationId xmlns:a16="http://schemas.microsoft.com/office/drawing/2014/main" id="{6DBE6280-0A7E-46F3-B714-8F1E831D4B39}"/>
              </a:ext>
            </a:extLst>
          </p:cNvPr>
          <p:cNvSpPr/>
          <p:nvPr/>
        </p:nvSpPr>
        <p:spPr>
          <a:xfrm>
            <a:off x="433753" y="5776002"/>
            <a:ext cx="8124093" cy="408125"/>
          </a:xfrm>
          <a:prstGeom prst="rect">
            <a:avLst/>
          </a:prstGeom>
        </p:spPr>
        <p:txBody>
          <a:bodyPr wrap="square">
            <a:spAutoFit/>
          </a:bodyPr>
          <a:lstStyle/>
          <a:p>
            <a:pPr marL="0" lvl="1">
              <a:lnSpc>
                <a:spcPct val="114000"/>
              </a:lnSpc>
              <a:spcBef>
                <a:spcPts val="0"/>
              </a:spcBef>
            </a:pPr>
            <a:r>
              <a:rPr lang="en-US" dirty="0"/>
              <a:t>Note: Darker blue indicates larger positive coefficient, X indicates zero.</a:t>
            </a:r>
          </a:p>
        </p:txBody>
      </p:sp>
      <p:sp>
        <p:nvSpPr>
          <p:cNvPr id="8" name="Rectangle 7">
            <a:extLst>
              <a:ext uri="{FF2B5EF4-FFF2-40B4-BE49-F238E27FC236}">
                <a16:creationId xmlns:a16="http://schemas.microsoft.com/office/drawing/2014/main" id="{4872B343-E9D1-42C6-9F26-54BACA50A2A7}"/>
              </a:ext>
            </a:extLst>
          </p:cNvPr>
          <p:cNvSpPr/>
          <p:nvPr/>
        </p:nvSpPr>
        <p:spPr>
          <a:xfrm>
            <a:off x="8792" y="673873"/>
            <a:ext cx="9135208" cy="542521"/>
          </a:xfrm>
          <a:prstGeom prst="rect">
            <a:avLst/>
          </a:prstGeom>
        </p:spPr>
        <p:txBody>
          <a:bodyPr wrap="square">
            <a:spAutoFit/>
          </a:bodyPr>
          <a:lstStyle/>
          <a:p>
            <a:pPr marL="0" lvl="1">
              <a:lnSpc>
                <a:spcPct val="114000"/>
              </a:lnSpc>
              <a:spcBef>
                <a:spcPts val="0"/>
              </a:spcBef>
            </a:pPr>
            <a:r>
              <a:rPr lang="en-US" sz="2800" dirty="0">
                <a:solidFill>
                  <a:srgbClr val="004376"/>
                </a:solidFill>
              </a:rPr>
              <a:t>More nutritious foods have more spatial variance in price</a:t>
            </a:r>
          </a:p>
        </p:txBody>
      </p:sp>
    </p:spTree>
    <p:extLst>
      <p:ext uri="{BB962C8B-B14F-4D97-AF65-F5344CB8AC3E}">
        <p14:creationId xmlns:p14="http://schemas.microsoft.com/office/powerpoint/2010/main" val="1170833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140677" y="1486654"/>
            <a:ext cx="8974015" cy="381771"/>
          </a:xfrm>
          <a:prstGeom prst="rect">
            <a:avLst/>
          </a:prstGeom>
        </p:spPr>
        <p:txBody>
          <a:bodyPr wrap="square">
            <a:spAutoFit/>
          </a:bodyPr>
          <a:lstStyle/>
          <a:p>
            <a:pPr marL="0" lvl="1">
              <a:lnSpc>
                <a:spcPct val="114000"/>
              </a:lnSpc>
              <a:spcBef>
                <a:spcPts val="0"/>
              </a:spcBef>
            </a:pPr>
            <a:r>
              <a:rPr lang="en-US" dirty="0"/>
              <a:t>Seasonal price variation in monthly food prices at 21 locations in Tanzania, 2011-2015</a:t>
            </a:r>
          </a:p>
        </p:txBody>
      </p:sp>
      <p:sp>
        <p:nvSpPr>
          <p:cNvPr id="11" name="TextBox 10">
            <a:extLst>
              <a:ext uri="{FF2B5EF4-FFF2-40B4-BE49-F238E27FC236}">
                <a16:creationId xmlns:a16="http://schemas.microsoft.com/office/drawing/2014/main" id="{9DB538CE-ABE7-4527-93F5-1A8F21ECE56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
        <p:nvSpPr>
          <p:cNvPr id="7" name="Rectangle 6">
            <a:extLst>
              <a:ext uri="{FF2B5EF4-FFF2-40B4-BE49-F238E27FC236}">
                <a16:creationId xmlns:a16="http://schemas.microsoft.com/office/drawing/2014/main" id="{6DBE6280-0A7E-46F3-B714-8F1E831D4B39}"/>
              </a:ext>
            </a:extLst>
          </p:cNvPr>
          <p:cNvSpPr/>
          <p:nvPr/>
        </p:nvSpPr>
        <p:spPr>
          <a:xfrm>
            <a:off x="123092" y="6112171"/>
            <a:ext cx="8897815" cy="697563"/>
          </a:xfrm>
          <a:prstGeom prst="rect">
            <a:avLst/>
          </a:prstGeom>
        </p:spPr>
        <p:txBody>
          <a:bodyPr wrap="square">
            <a:spAutoFit/>
          </a:bodyPr>
          <a:lstStyle/>
          <a:p>
            <a:pPr marL="0" lvl="1">
              <a:lnSpc>
                <a:spcPct val="114000"/>
              </a:lnSpc>
              <a:spcBef>
                <a:spcPts val="0"/>
              </a:spcBef>
            </a:pPr>
            <a:r>
              <a:rPr lang="en-US" dirty="0"/>
              <a:t>Note: Data shown are point estimates and 95% confidence intervals for the amplitude of seasonal fluctuation, as a percent of average prices at the lowest time of year.</a:t>
            </a:r>
          </a:p>
        </p:txBody>
      </p:sp>
      <p:sp>
        <p:nvSpPr>
          <p:cNvPr id="8" name="Rectangle 7">
            <a:extLst>
              <a:ext uri="{FF2B5EF4-FFF2-40B4-BE49-F238E27FC236}">
                <a16:creationId xmlns:a16="http://schemas.microsoft.com/office/drawing/2014/main" id="{4872B343-E9D1-42C6-9F26-54BACA50A2A7}"/>
              </a:ext>
            </a:extLst>
          </p:cNvPr>
          <p:cNvSpPr/>
          <p:nvPr/>
        </p:nvSpPr>
        <p:spPr>
          <a:xfrm>
            <a:off x="8792" y="774032"/>
            <a:ext cx="9135208" cy="542521"/>
          </a:xfrm>
          <a:prstGeom prst="rect">
            <a:avLst/>
          </a:prstGeom>
        </p:spPr>
        <p:txBody>
          <a:bodyPr wrap="square">
            <a:spAutoFit/>
          </a:bodyPr>
          <a:lstStyle/>
          <a:p>
            <a:pPr marL="0" lvl="1">
              <a:lnSpc>
                <a:spcPct val="114000"/>
              </a:lnSpc>
              <a:spcBef>
                <a:spcPts val="0"/>
              </a:spcBef>
            </a:pPr>
            <a:r>
              <a:rPr lang="en-US" sz="2800" dirty="0">
                <a:solidFill>
                  <a:srgbClr val="004376"/>
                </a:solidFill>
              </a:rPr>
              <a:t>More nutritious foods have more seasonal variance too</a:t>
            </a:r>
          </a:p>
        </p:txBody>
      </p:sp>
      <p:pic>
        <p:nvPicPr>
          <p:cNvPr id="9" name="Picture 8">
            <a:extLst>
              <a:ext uri="{FF2B5EF4-FFF2-40B4-BE49-F238E27FC236}">
                <a16:creationId xmlns:a16="http://schemas.microsoft.com/office/drawing/2014/main" id="{09B0242D-E8E0-4448-A15E-C469EAD23457}"/>
              </a:ext>
            </a:extLst>
          </p:cNvPr>
          <p:cNvPicPr/>
          <p:nvPr/>
        </p:nvPicPr>
        <p:blipFill rotWithShape="1">
          <a:blip r:embed="rId2">
            <a:extLst>
              <a:ext uri="{28A0092B-C50C-407E-A947-70E740481C1C}">
                <a14:useLocalDpi xmlns:a14="http://schemas.microsoft.com/office/drawing/2010/main" val="0"/>
              </a:ext>
            </a:extLst>
          </a:blip>
          <a:srcRect b="1786"/>
          <a:stretch/>
        </p:blipFill>
        <p:spPr bwMode="auto">
          <a:xfrm>
            <a:off x="254976" y="1983239"/>
            <a:ext cx="8481647" cy="41164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271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105507" y="1652768"/>
            <a:ext cx="9135208" cy="408125"/>
          </a:xfrm>
          <a:prstGeom prst="rect">
            <a:avLst/>
          </a:prstGeom>
        </p:spPr>
        <p:txBody>
          <a:bodyPr wrap="square">
            <a:spAutoFit/>
          </a:bodyPr>
          <a:lstStyle/>
          <a:p>
            <a:pPr marL="0" lvl="1">
              <a:lnSpc>
                <a:spcPct val="114000"/>
              </a:lnSpc>
              <a:spcBef>
                <a:spcPts val="0"/>
              </a:spcBef>
            </a:pPr>
            <a:r>
              <a:rPr lang="en-US" dirty="0"/>
              <a:t>Seasonal variation in cost of nutrient adequacy vs. daily energy in Tanzania, 2011-2015</a:t>
            </a:r>
          </a:p>
        </p:txBody>
      </p:sp>
      <p:sp>
        <p:nvSpPr>
          <p:cNvPr id="11" name="TextBox 10">
            <a:extLst>
              <a:ext uri="{FF2B5EF4-FFF2-40B4-BE49-F238E27FC236}">
                <a16:creationId xmlns:a16="http://schemas.microsoft.com/office/drawing/2014/main" id="{9DB538CE-ABE7-4527-93F5-1A8F21ECE56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
        <p:nvSpPr>
          <p:cNvPr id="7" name="Rectangle 6">
            <a:extLst>
              <a:ext uri="{FF2B5EF4-FFF2-40B4-BE49-F238E27FC236}">
                <a16:creationId xmlns:a16="http://schemas.microsoft.com/office/drawing/2014/main" id="{6DBE6280-0A7E-46F3-B714-8F1E831D4B39}"/>
              </a:ext>
            </a:extLst>
          </p:cNvPr>
          <p:cNvSpPr/>
          <p:nvPr/>
        </p:nvSpPr>
        <p:spPr>
          <a:xfrm>
            <a:off x="123092" y="6019800"/>
            <a:ext cx="8771793" cy="697563"/>
          </a:xfrm>
          <a:prstGeom prst="rect">
            <a:avLst/>
          </a:prstGeom>
        </p:spPr>
        <p:txBody>
          <a:bodyPr wrap="square">
            <a:spAutoFit/>
          </a:bodyPr>
          <a:lstStyle/>
          <a:p>
            <a:pPr marL="0" lvl="1">
              <a:lnSpc>
                <a:spcPct val="114000"/>
              </a:lnSpc>
              <a:spcBef>
                <a:spcPts val="0"/>
              </a:spcBef>
            </a:pPr>
            <a:r>
              <a:rPr lang="en-US" dirty="0"/>
              <a:t>Note: Bars show amplitude of seasonality, with 95 percent confidence intervals, in dark bars for cost of nutrient adequacy and light bars for cost of caloric adequacy </a:t>
            </a:r>
          </a:p>
        </p:txBody>
      </p:sp>
      <p:sp>
        <p:nvSpPr>
          <p:cNvPr id="8" name="Rectangle 7">
            <a:extLst>
              <a:ext uri="{FF2B5EF4-FFF2-40B4-BE49-F238E27FC236}">
                <a16:creationId xmlns:a16="http://schemas.microsoft.com/office/drawing/2014/main" id="{4872B343-E9D1-42C6-9F26-54BACA50A2A7}"/>
              </a:ext>
            </a:extLst>
          </p:cNvPr>
          <p:cNvSpPr/>
          <p:nvPr/>
        </p:nvSpPr>
        <p:spPr>
          <a:xfrm>
            <a:off x="105507" y="744597"/>
            <a:ext cx="9249508" cy="867930"/>
          </a:xfrm>
          <a:prstGeom prst="rect">
            <a:avLst/>
          </a:prstGeom>
        </p:spPr>
        <p:txBody>
          <a:bodyPr wrap="square">
            <a:spAutoFit/>
          </a:bodyPr>
          <a:lstStyle/>
          <a:p>
            <a:pPr marL="0" lvl="1">
              <a:lnSpc>
                <a:spcPct val="90000"/>
              </a:lnSpc>
              <a:spcBef>
                <a:spcPts val="0"/>
              </a:spcBef>
            </a:pPr>
            <a:r>
              <a:rPr lang="en-US" sz="2800" dirty="0">
                <a:solidFill>
                  <a:srgbClr val="004376"/>
                </a:solidFill>
              </a:rPr>
              <a:t>At each location, the cost of nutritious diets has more significant seasonality than the cost of daily energy</a:t>
            </a:r>
          </a:p>
        </p:txBody>
      </p:sp>
      <p:pic>
        <p:nvPicPr>
          <p:cNvPr id="10" name="Picture 9">
            <a:extLst>
              <a:ext uri="{FF2B5EF4-FFF2-40B4-BE49-F238E27FC236}">
                <a16:creationId xmlns:a16="http://schemas.microsoft.com/office/drawing/2014/main" id="{C8BDBC53-0D71-46CB-B10F-A9660E3DA2D8}"/>
              </a:ext>
            </a:extLst>
          </p:cNvPr>
          <p:cNvPicPr/>
          <p:nvPr/>
        </p:nvPicPr>
        <p:blipFill rotWithShape="1">
          <a:blip r:embed="rId2" cstate="print">
            <a:extLst>
              <a:ext uri="{28A0092B-C50C-407E-A947-70E740481C1C}">
                <a14:useLocalDpi xmlns:a14="http://schemas.microsoft.com/office/drawing/2010/main" val="0"/>
              </a:ext>
            </a:extLst>
          </a:blip>
          <a:srcRect b="14665"/>
          <a:stretch/>
        </p:blipFill>
        <p:spPr bwMode="auto">
          <a:xfrm>
            <a:off x="109903" y="2101134"/>
            <a:ext cx="8771793" cy="37189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82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105507" y="1652768"/>
            <a:ext cx="9135208" cy="408125"/>
          </a:xfrm>
          <a:prstGeom prst="rect">
            <a:avLst/>
          </a:prstGeom>
        </p:spPr>
        <p:txBody>
          <a:bodyPr wrap="square">
            <a:spAutoFit/>
          </a:bodyPr>
          <a:lstStyle/>
          <a:p>
            <a:pPr marL="0" lvl="1">
              <a:lnSpc>
                <a:spcPct val="114000"/>
              </a:lnSpc>
              <a:spcBef>
                <a:spcPts val="0"/>
              </a:spcBef>
            </a:pPr>
            <a:r>
              <a:rPr lang="en-US" dirty="0"/>
              <a:t>Seasonal variation in cost of nutrient adequacy vs. daily energy in Tanzania, 2011-2015</a:t>
            </a:r>
          </a:p>
        </p:txBody>
      </p:sp>
      <p:sp>
        <p:nvSpPr>
          <p:cNvPr id="11" name="TextBox 10">
            <a:extLst>
              <a:ext uri="{FF2B5EF4-FFF2-40B4-BE49-F238E27FC236}">
                <a16:creationId xmlns:a16="http://schemas.microsoft.com/office/drawing/2014/main" id="{9DB538CE-ABE7-4527-93F5-1A8F21ECE56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
        <p:nvSpPr>
          <p:cNvPr id="7" name="Rectangle 6">
            <a:extLst>
              <a:ext uri="{FF2B5EF4-FFF2-40B4-BE49-F238E27FC236}">
                <a16:creationId xmlns:a16="http://schemas.microsoft.com/office/drawing/2014/main" id="{6DBE6280-0A7E-46F3-B714-8F1E831D4B39}"/>
              </a:ext>
            </a:extLst>
          </p:cNvPr>
          <p:cNvSpPr/>
          <p:nvPr/>
        </p:nvSpPr>
        <p:spPr>
          <a:xfrm>
            <a:off x="123092" y="6019800"/>
            <a:ext cx="8771793" cy="697563"/>
          </a:xfrm>
          <a:prstGeom prst="rect">
            <a:avLst/>
          </a:prstGeom>
        </p:spPr>
        <p:txBody>
          <a:bodyPr wrap="square">
            <a:spAutoFit/>
          </a:bodyPr>
          <a:lstStyle/>
          <a:p>
            <a:pPr marL="0" lvl="1">
              <a:lnSpc>
                <a:spcPct val="114000"/>
              </a:lnSpc>
              <a:spcBef>
                <a:spcPts val="0"/>
              </a:spcBef>
            </a:pPr>
            <a:r>
              <a:rPr lang="en-US" dirty="0"/>
              <a:t>Note: Bars show amplitude of seasonality, with 95 percent confidence intervals, in dark bars for cost of nutrient adequacy and light bars for cost of caloric adequacy </a:t>
            </a:r>
          </a:p>
        </p:txBody>
      </p:sp>
      <p:sp>
        <p:nvSpPr>
          <p:cNvPr id="8" name="Rectangle 7">
            <a:extLst>
              <a:ext uri="{FF2B5EF4-FFF2-40B4-BE49-F238E27FC236}">
                <a16:creationId xmlns:a16="http://schemas.microsoft.com/office/drawing/2014/main" id="{4872B343-E9D1-42C6-9F26-54BACA50A2A7}"/>
              </a:ext>
            </a:extLst>
          </p:cNvPr>
          <p:cNvSpPr/>
          <p:nvPr/>
        </p:nvSpPr>
        <p:spPr>
          <a:xfrm>
            <a:off x="105507" y="744597"/>
            <a:ext cx="8789378" cy="867930"/>
          </a:xfrm>
          <a:prstGeom prst="rect">
            <a:avLst/>
          </a:prstGeom>
        </p:spPr>
        <p:txBody>
          <a:bodyPr wrap="square">
            <a:spAutoFit/>
          </a:bodyPr>
          <a:lstStyle/>
          <a:p>
            <a:pPr marL="0" lvl="1">
              <a:lnSpc>
                <a:spcPct val="90000"/>
              </a:lnSpc>
              <a:spcBef>
                <a:spcPts val="0"/>
              </a:spcBef>
            </a:pPr>
            <a:r>
              <a:rPr lang="en-US" sz="2800" dirty="0">
                <a:solidFill>
                  <a:srgbClr val="004376"/>
                </a:solidFill>
              </a:rPr>
              <a:t>Variation in the cost of nutritious diets is driven partly by cost of energy, with additional seasonality</a:t>
            </a:r>
          </a:p>
        </p:txBody>
      </p:sp>
      <p:pic>
        <p:nvPicPr>
          <p:cNvPr id="2" name="Picture 1">
            <a:extLst>
              <a:ext uri="{FF2B5EF4-FFF2-40B4-BE49-F238E27FC236}">
                <a16:creationId xmlns:a16="http://schemas.microsoft.com/office/drawing/2014/main" id="{F42D4D39-2241-48B6-93AA-35D793749D9C}"/>
              </a:ext>
            </a:extLst>
          </p:cNvPr>
          <p:cNvPicPr>
            <a:picLocks noChangeAspect="1"/>
          </p:cNvPicPr>
          <p:nvPr/>
        </p:nvPicPr>
        <p:blipFill>
          <a:blip r:embed="rId2"/>
          <a:stretch>
            <a:fillRect/>
          </a:stretch>
        </p:blipFill>
        <p:spPr>
          <a:xfrm>
            <a:off x="1447800" y="2170534"/>
            <a:ext cx="5257800" cy="3825820"/>
          </a:xfrm>
          <a:prstGeom prst="rect">
            <a:avLst/>
          </a:prstGeom>
        </p:spPr>
      </p:pic>
    </p:spTree>
    <p:extLst>
      <p:ext uri="{BB962C8B-B14F-4D97-AF65-F5344CB8AC3E}">
        <p14:creationId xmlns:p14="http://schemas.microsoft.com/office/powerpoint/2010/main" val="91886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914400"/>
            <a:ext cx="8229600" cy="545257"/>
          </a:xfrm>
        </p:spPr>
        <p:txBody>
          <a:bodyPr/>
          <a:lstStyle/>
          <a:p>
            <a:pPr>
              <a:lnSpc>
                <a:spcPct val="90000"/>
              </a:lnSpc>
            </a:pPr>
            <a:r>
              <a:rPr lang="en-US" sz="3200" b="1" dirty="0">
                <a:solidFill>
                  <a:srgbClr val="004376"/>
                </a:solidFill>
              </a:rPr>
              <a:t>Conclusions and next steps</a:t>
            </a:r>
          </a:p>
        </p:txBody>
      </p:sp>
      <p:sp>
        <p:nvSpPr>
          <p:cNvPr id="13" name="Content Placeholder 2"/>
          <p:cNvSpPr>
            <a:spLocks noGrp="1"/>
          </p:cNvSpPr>
          <p:nvPr>
            <p:ph idx="1"/>
          </p:nvPr>
        </p:nvSpPr>
        <p:spPr>
          <a:xfrm>
            <a:off x="641684" y="1600200"/>
            <a:ext cx="8502316" cy="5257800"/>
          </a:xfrm>
        </p:spPr>
        <p:txBody>
          <a:bodyPr/>
          <a:lstStyle/>
          <a:p>
            <a:pPr>
              <a:spcBef>
                <a:spcPts val="300"/>
              </a:spcBef>
              <a:spcAft>
                <a:spcPts val="0"/>
              </a:spcAft>
            </a:pPr>
            <a:r>
              <a:rPr lang="en-US" sz="2400" dirty="0">
                <a:solidFill>
                  <a:srgbClr val="004376"/>
                </a:solidFill>
              </a:rPr>
              <a:t>Calculating the cost of a nutritious diet is challenging</a:t>
            </a:r>
          </a:p>
          <a:p>
            <a:pPr lvl="1">
              <a:spcBef>
                <a:spcPts val="0"/>
              </a:spcBef>
              <a:spcAft>
                <a:spcPts val="0"/>
              </a:spcAft>
            </a:pPr>
            <a:r>
              <a:rPr lang="en-US" sz="1800" dirty="0">
                <a:solidFill>
                  <a:srgbClr val="004376"/>
                </a:solidFill>
              </a:rPr>
              <a:t>Need clear definition of “nutritious”.  We use:</a:t>
            </a:r>
          </a:p>
          <a:p>
            <a:pPr lvl="2">
              <a:spcBef>
                <a:spcPts val="300"/>
              </a:spcBef>
              <a:spcAft>
                <a:spcPts val="0"/>
              </a:spcAft>
            </a:pPr>
            <a:r>
              <a:rPr lang="en-US" sz="1600" dirty="0">
                <a:solidFill>
                  <a:srgbClr val="004376"/>
                </a:solidFill>
              </a:rPr>
              <a:t>Food scores for nutritional value, modifying standard CPI to calculate </a:t>
            </a:r>
            <a:r>
              <a:rPr lang="en-US" sz="1600" b="1" dirty="0">
                <a:solidFill>
                  <a:srgbClr val="004376"/>
                </a:solidFill>
              </a:rPr>
              <a:t>NPI</a:t>
            </a:r>
          </a:p>
          <a:p>
            <a:pPr lvl="2">
              <a:spcBef>
                <a:spcPts val="300"/>
              </a:spcBef>
              <a:spcAft>
                <a:spcPts val="0"/>
              </a:spcAft>
            </a:pPr>
            <a:r>
              <a:rPr lang="en-US" sz="1600" dirty="0">
                <a:solidFill>
                  <a:srgbClr val="004376"/>
                </a:solidFill>
              </a:rPr>
              <a:t>Recommended diets, using dietary guidelines to calculate </a:t>
            </a:r>
            <a:r>
              <a:rPr lang="en-US" sz="1600" b="1" dirty="0" err="1">
                <a:solidFill>
                  <a:srgbClr val="004376"/>
                </a:solidFill>
              </a:rPr>
              <a:t>CoRD</a:t>
            </a:r>
            <a:endParaRPr lang="en-US" sz="1600" b="1" dirty="0">
              <a:solidFill>
                <a:srgbClr val="004376"/>
              </a:solidFill>
            </a:endParaRPr>
          </a:p>
          <a:p>
            <a:pPr lvl="2">
              <a:spcBef>
                <a:spcPts val="300"/>
              </a:spcBef>
              <a:spcAft>
                <a:spcPts val="0"/>
              </a:spcAft>
            </a:pPr>
            <a:r>
              <a:rPr lang="en-US" sz="1600" dirty="0">
                <a:solidFill>
                  <a:srgbClr val="004376"/>
                </a:solidFill>
              </a:rPr>
              <a:t>Dietary diversity, using MDD-W to calculate </a:t>
            </a:r>
            <a:r>
              <a:rPr lang="en-US" sz="1600" b="1" dirty="0" err="1">
                <a:solidFill>
                  <a:srgbClr val="004376"/>
                </a:solidFill>
              </a:rPr>
              <a:t>CoDD</a:t>
            </a:r>
            <a:endParaRPr lang="en-US" sz="1600" b="1" dirty="0">
              <a:solidFill>
                <a:srgbClr val="004376"/>
              </a:solidFill>
            </a:endParaRPr>
          </a:p>
          <a:p>
            <a:pPr lvl="2">
              <a:spcBef>
                <a:spcPts val="300"/>
              </a:spcBef>
              <a:spcAft>
                <a:spcPts val="0"/>
              </a:spcAft>
            </a:pPr>
            <a:r>
              <a:rPr lang="en-US" sz="1600" dirty="0">
                <a:solidFill>
                  <a:srgbClr val="004376"/>
                </a:solidFill>
              </a:rPr>
              <a:t>Nutrient adequacy, using use EARs for 17 nutrients to calculate </a:t>
            </a:r>
            <a:r>
              <a:rPr lang="en-US" sz="1600" b="1" dirty="0" err="1">
                <a:solidFill>
                  <a:srgbClr val="004376"/>
                </a:solidFill>
              </a:rPr>
              <a:t>CoNA</a:t>
            </a:r>
            <a:endParaRPr lang="en-US" sz="1600" b="1" dirty="0">
              <a:solidFill>
                <a:srgbClr val="004376"/>
              </a:solidFill>
            </a:endParaRPr>
          </a:p>
          <a:p>
            <a:pPr lvl="2">
              <a:spcBef>
                <a:spcPts val="300"/>
              </a:spcBef>
              <a:spcAft>
                <a:spcPts val="0"/>
              </a:spcAft>
            </a:pPr>
            <a:endParaRPr lang="en-US" sz="700" dirty="0">
              <a:solidFill>
                <a:srgbClr val="004376"/>
              </a:solidFill>
            </a:endParaRPr>
          </a:p>
        </p:txBody>
      </p:sp>
      <p:sp>
        <p:nvSpPr>
          <p:cNvPr id="11" name="TextBox 10">
            <a:extLst>
              <a:ext uri="{FF2B5EF4-FFF2-40B4-BE49-F238E27FC236}">
                <a16:creationId xmlns:a16="http://schemas.microsoft.com/office/drawing/2014/main" id="{81378AE5-D86A-4212-BD7E-A63143ED4D39}"/>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nutrient adequacy | </a:t>
            </a:r>
            <a:r>
              <a:rPr lang="en-US" dirty="0">
                <a:solidFill>
                  <a:srgbClr val="004376"/>
                </a:solidFill>
                <a:latin typeface="Arial Narrow" panose="020B0606020202030204" pitchFamily="34" charset="0"/>
              </a:rPr>
              <a:t>conclusion</a:t>
            </a:r>
          </a:p>
        </p:txBody>
      </p:sp>
    </p:spTree>
    <p:extLst>
      <p:ext uri="{BB962C8B-B14F-4D97-AF65-F5344CB8AC3E}">
        <p14:creationId xmlns:p14="http://schemas.microsoft.com/office/powerpoint/2010/main" val="403475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159072" y="793764"/>
            <a:ext cx="8675255" cy="1448502"/>
          </a:xfrm>
        </p:spPr>
        <p:txBody>
          <a:bodyPr/>
          <a:lstStyle/>
          <a:p>
            <a:pPr>
              <a:lnSpc>
                <a:spcPct val="80000"/>
              </a:lnSpc>
            </a:pPr>
            <a:r>
              <a:rPr lang="en-US" sz="3200" b="1" dirty="0">
                <a:solidFill>
                  <a:srgbClr val="004376"/>
                </a:solidFill>
              </a:rPr>
              <a:t>We introduce four kinds of indicators</a:t>
            </a:r>
            <a:br>
              <a:rPr lang="en-US" sz="3200" b="1" dirty="0">
                <a:solidFill>
                  <a:srgbClr val="004376"/>
                </a:solidFill>
              </a:rPr>
            </a:br>
            <a:r>
              <a:rPr lang="en-US" sz="3200" b="1" dirty="0">
                <a:solidFill>
                  <a:srgbClr val="004376"/>
                </a:solidFill>
              </a:rPr>
              <a:t>to add up the cost of foods</a:t>
            </a:r>
            <a:br>
              <a:rPr lang="en-US" sz="3200" b="1" dirty="0">
                <a:solidFill>
                  <a:srgbClr val="004376"/>
                </a:solidFill>
              </a:rPr>
            </a:br>
            <a:r>
              <a:rPr lang="en-US" sz="3200" b="1" dirty="0">
                <a:solidFill>
                  <a:srgbClr val="004376"/>
                </a:solidFill>
              </a:rPr>
              <a:t>in terms of their </a:t>
            </a:r>
            <a:r>
              <a:rPr lang="en-US" sz="3200" b="1" i="1" dirty="0">
                <a:solidFill>
                  <a:srgbClr val="004376"/>
                </a:solidFill>
              </a:rPr>
              <a:t>nutritional</a:t>
            </a:r>
            <a:r>
              <a:rPr lang="en-US" sz="3200" b="1" dirty="0">
                <a:solidFill>
                  <a:srgbClr val="004376"/>
                </a:solidFill>
              </a:rPr>
              <a:t> values</a:t>
            </a:r>
          </a:p>
        </p:txBody>
      </p:sp>
      <p:sp>
        <p:nvSpPr>
          <p:cNvPr id="6" name="Content Placeholder 2">
            <a:extLst>
              <a:ext uri="{FF2B5EF4-FFF2-40B4-BE49-F238E27FC236}">
                <a16:creationId xmlns:a16="http://schemas.microsoft.com/office/drawing/2014/main" id="{1DFD80FC-A702-43D4-BF04-6598E13BA8CE}"/>
              </a:ext>
            </a:extLst>
          </p:cNvPr>
          <p:cNvSpPr>
            <a:spLocks noGrp="1"/>
          </p:cNvSpPr>
          <p:nvPr>
            <p:ph idx="1"/>
          </p:nvPr>
        </p:nvSpPr>
        <p:spPr>
          <a:xfrm>
            <a:off x="298048" y="2286000"/>
            <a:ext cx="8839200" cy="4191000"/>
          </a:xfrm>
        </p:spPr>
        <p:txBody>
          <a:bodyPr/>
          <a:lstStyle/>
          <a:p>
            <a:pPr>
              <a:spcBef>
                <a:spcPts val="1800"/>
              </a:spcBef>
              <a:spcAft>
                <a:spcPts val="0"/>
              </a:spcAft>
            </a:pPr>
            <a:r>
              <a:rPr lang="en-US" sz="2400" b="1" dirty="0">
                <a:solidFill>
                  <a:srgbClr val="004376"/>
                </a:solidFill>
              </a:rPr>
              <a:t>Unit-free indexes </a:t>
            </a:r>
            <a:r>
              <a:rPr lang="en-US" sz="2400" dirty="0">
                <a:solidFill>
                  <a:srgbClr val="004376"/>
                </a:solidFill>
              </a:rPr>
              <a:t>that track change over time</a:t>
            </a:r>
            <a:endParaRPr lang="en-US" sz="1600" dirty="0">
              <a:solidFill>
                <a:srgbClr val="004376"/>
              </a:solidFill>
            </a:endParaRPr>
          </a:p>
          <a:p>
            <a:pPr lvl="1" indent="-176213">
              <a:spcBef>
                <a:spcPts val="600"/>
              </a:spcBef>
              <a:spcAft>
                <a:spcPts val="0"/>
              </a:spcAft>
            </a:pPr>
            <a:r>
              <a:rPr lang="en-US" sz="2000" dirty="0">
                <a:solidFill>
                  <a:srgbClr val="004376"/>
                </a:solidFill>
              </a:rPr>
              <a:t>Nutritious-food Price Index (NPI)</a:t>
            </a:r>
          </a:p>
          <a:p>
            <a:pPr lvl="2" indent="-176213">
              <a:spcBef>
                <a:spcPts val="0"/>
              </a:spcBef>
              <a:spcAft>
                <a:spcPts val="0"/>
              </a:spcAft>
            </a:pPr>
            <a:r>
              <a:rPr lang="en-US" sz="1800" dirty="0">
                <a:solidFill>
                  <a:srgbClr val="004376"/>
                </a:solidFill>
                <a:ea typeface="SimSun" panose="02010600030101010101" pitchFamily="2" charset="-122"/>
              </a:rPr>
              <a:t>Weight prices by </a:t>
            </a:r>
            <a:r>
              <a:rPr lang="en-US" sz="1800" u="sng" dirty="0">
                <a:solidFill>
                  <a:srgbClr val="004376"/>
                </a:solidFill>
                <a:ea typeface="SimSun" panose="02010600030101010101" pitchFamily="2" charset="-122"/>
              </a:rPr>
              <a:t>nutrient scores</a:t>
            </a:r>
            <a:r>
              <a:rPr lang="en-US" sz="1800" dirty="0">
                <a:solidFill>
                  <a:srgbClr val="004376"/>
                </a:solidFill>
                <a:ea typeface="SimSun" panose="02010600030101010101" pitchFamily="2" charset="-122"/>
              </a:rPr>
              <a:t>, instead of spending level as in CPI</a:t>
            </a:r>
          </a:p>
          <a:p>
            <a:pPr lvl="1" indent="-176213">
              <a:spcBef>
                <a:spcPts val="600"/>
              </a:spcBef>
              <a:spcAft>
                <a:spcPts val="0"/>
              </a:spcAft>
            </a:pPr>
            <a:r>
              <a:rPr lang="en-US" sz="2000" dirty="0">
                <a:solidFill>
                  <a:srgbClr val="004376"/>
                </a:solidFill>
              </a:rPr>
              <a:t>Cost of Diet Diversity (</a:t>
            </a:r>
            <a:r>
              <a:rPr lang="en-US" sz="2000" dirty="0" err="1">
                <a:solidFill>
                  <a:srgbClr val="004376"/>
                </a:solidFill>
              </a:rPr>
              <a:t>CoDD</a:t>
            </a:r>
            <a:r>
              <a:rPr lang="en-US" sz="2000" dirty="0">
                <a:solidFill>
                  <a:srgbClr val="004376"/>
                </a:solidFill>
              </a:rPr>
              <a:t>)</a:t>
            </a:r>
            <a:endParaRPr lang="en-US" sz="2000" i="1" dirty="0">
              <a:solidFill>
                <a:srgbClr val="004376"/>
              </a:solidFill>
            </a:endParaRPr>
          </a:p>
          <a:p>
            <a:pPr lvl="2" indent="-176213">
              <a:spcBef>
                <a:spcPts val="0"/>
              </a:spcBef>
              <a:spcAft>
                <a:spcPts val="0"/>
              </a:spcAft>
            </a:pPr>
            <a:r>
              <a:rPr lang="en-US" sz="1800" dirty="0">
                <a:solidFill>
                  <a:srgbClr val="004376"/>
                </a:solidFill>
                <a:ea typeface="SimSun" panose="02010600030101010101" pitchFamily="2" charset="-122"/>
              </a:rPr>
              <a:t>Uses least-cost food from the lowest-cost </a:t>
            </a:r>
            <a:r>
              <a:rPr lang="en-US" sz="1800" u="sng" dirty="0">
                <a:solidFill>
                  <a:srgbClr val="004376"/>
                </a:solidFill>
                <a:ea typeface="SimSun" panose="02010600030101010101" pitchFamily="2" charset="-122"/>
              </a:rPr>
              <a:t>food groups</a:t>
            </a:r>
            <a:r>
              <a:rPr lang="en-US" sz="1800" dirty="0">
                <a:solidFill>
                  <a:srgbClr val="004376"/>
                </a:solidFill>
                <a:ea typeface="SimSun" panose="02010600030101010101" pitchFamily="2" charset="-122"/>
              </a:rPr>
              <a:t> to reach MDD-W</a:t>
            </a:r>
          </a:p>
          <a:p>
            <a:pPr>
              <a:spcBef>
                <a:spcPts val="1800"/>
              </a:spcBef>
              <a:spcAft>
                <a:spcPts val="0"/>
              </a:spcAft>
            </a:pPr>
            <a:r>
              <a:rPr lang="en-US" sz="2400" b="1" dirty="0">
                <a:solidFill>
                  <a:srgbClr val="004376"/>
                </a:solidFill>
              </a:rPr>
              <a:t>Cost-per-day values </a:t>
            </a:r>
            <a:r>
              <a:rPr lang="en-US" sz="2400" dirty="0">
                <a:solidFill>
                  <a:srgbClr val="004376"/>
                </a:solidFill>
              </a:rPr>
              <a:t>that specify quantities needed</a:t>
            </a:r>
          </a:p>
          <a:p>
            <a:pPr lvl="1">
              <a:spcBef>
                <a:spcPts val="600"/>
              </a:spcBef>
              <a:spcAft>
                <a:spcPts val="0"/>
              </a:spcAft>
            </a:pPr>
            <a:r>
              <a:rPr lang="en-US" sz="2000" dirty="0">
                <a:solidFill>
                  <a:srgbClr val="004376"/>
                </a:solidFill>
              </a:rPr>
              <a:t>Cost of a Recommended Diet (</a:t>
            </a:r>
            <a:r>
              <a:rPr lang="en-US" sz="2000" dirty="0" err="1">
                <a:solidFill>
                  <a:srgbClr val="004376"/>
                </a:solidFill>
              </a:rPr>
              <a:t>CoRD</a:t>
            </a:r>
            <a:r>
              <a:rPr lang="en-US" sz="2000" dirty="0">
                <a:solidFill>
                  <a:srgbClr val="004376"/>
                </a:solidFill>
              </a:rPr>
              <a:t>):</a:t>
            </a:r>
          </a:p>
          <a:p>
            <a:pPr lvl="2">
              <a:spcBef>
                <a:spcPts val="0"/>
              </a:spcBef>
              <a:spcAft>
                <a:spcPts val="0"/>
              </a:spcAft>
            </a:pPr>
            <a:r>
              <a:rPr lang="en-US" sz="1800" dirty="0">
                <a:solidFill>
                  <a:srgbClr val="004376"/>
                </a:solidFill>
                <a:ea typeface="SimSun" panose="02010600030101010101" pitchFamily="2" charset="-122"/>
                <a:sym typeface="Wingdings" panose="05000000000000000000" pitchFamily="2" charset="2"/>
              </a:rPr>
              <a:t>weights each price by quantities in the </a:t>
            </a:r>
            <a:r>
              <a:rPr lang="en-US" sz="1800" u="sng" dirty="0">
                <a:solidFill>
                  <a:srgbClr val="004376"/>
                </a:solidFill>
                <a:ea typeface="SimSun" panose="02010600030101010101" pitchFamily="2" charset="-122"/>
                <a:sym typeface="Wingdings" panose="05000000000000000000" pitchFamily="2" charset="2"/>
              </a:rPr>
              <a:t>recommended </a:t>
            </a:r>
            <a:r>
              <a:rPr lang="en-US" sz="1800" u="sng" dirty="0">
                <a:solidFill>
                  <a:srgbClr val="004376"/>
                </a:solidFill>
                <a:ea typeface="SimSun" panose="02010600030101010101" pitchFamily="2" charset="-122"/>
              </a:rPr>
              <a:t>diet</a:t>
            </a:r>
            <a:endParaRPr lang="en-US" sz="1800" b="1" u="sng" dirty="0">
              <a:solidFill>
                <a:srgbClr val="004376"/>
              </a:solidFill>
              <a:ea typeface="SimSun" panose="02010600030101010101" pitchFamily="2" charset="-122"/>
            </a:endParaRPr>
          </a:p>
          <a:p>
            <a:pPr lvl="1">
              <a:spcBef>
                <a:spcPts val="600"/>
              </a:spcBef>
              <a:spcAft>
                <a:spcPts val="0"/>
              </a:spcAft>
            </a:pPr>
            <a:r>
              <a:rPr lang="en-US" sz="2000" dirty="0">
                <a:solidFill>
                  <a:srgbClr val="004376"/>
                </a:solidFill>
              </a:rPr>
              <a:t>Cost of Nutrient Adequacy (</a:t>
            </a:r>
            <a:r>
              <a:rPr lang="en-US" sz="2000" dirty="0" err="1">
                <a:solidFill>
                  <a:srgbClr val="004376"/>
                </a:solidFill>
              </a:rPr>
              <a:t>CoNA</a:t>
            </a:r>
            <a:r>
              <a:rPr lang="en-US" sz="2000" dirty="0">
                <a:solidFill>
                  <a:srgbClr val="004376"/>
                </a:solidFill>
              </a:rPr>
              <a:t>):</a:t>
            </a:r>
          </a:p>
          <a:p>
            <a:pPr lvl="2">
              <a:spcBef>
                <a:spcPts val="0"/>
              </a:spcBef>
              <a:spcAft>
                <a:spcPts val="0"/>
              </a:spcAft>
            </a:pPr>
            <a:r>
              <a:rPr lang="en-US" sz="1800" dirty="0">
                <a:solidFill>
                  <a:srgbClr val="004376"/>
                </a:solidFill>
                <a:ea typeface="SimSun" panose="02010600030101010101" pitchFamily="2" charset="-122"/>
              </a:rPr>
              <a:t>the least-cost combination of foods to meet </a:t>
            </a:r>
            <a:r>
              <a:rPr lang="en-US" sz="1800" u="sng" dirty="0">
                <a:solidFill>
                  <a:srgbClr val="004376"/>
                </a:solidFill>
                <a:ea typeface="SimSun" panose="02010600030101010101" pitchFamily="2" charset="-122"/>
              </a:rPr>
              <a:t>nutrient requirements</a:t>
            </a:r>
            <a:endParaRPr lang="en-US" sz="1400" dirty="0">
              <a:solidFill>
                <a:srgbClr val="004376"/>
              </a:solidFill>
            </a:endParaRPr>
          </a:p>
        </p:txBody>
      </p:sp>
      <p:sp>
        <p:nvSpPr>
          <p:cNvPr id="8" name="TextBox 7">
            <a:extLst>
              <a:ext uri="{FF2B5EF4-FFF2-40B4-BE49-F238E27FC236}">
                <a16:creationId xmlns:a16="http://schemas.microsoft.com/office/drawing/2014/main" id="{4727DE34-D07D-4BEB-9D8B-116BF36FA145}"/>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1">
                    <a:lumMod val="75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food scores | diet diversity | recommended diets | nutrient adequacy | conclusion</a:t>
            </a:r>
          </a:p>
        </p:txBody>
      </p:sp>
    </p:spTree>
    <p:extLst>
      <p:ext uri="{BB962C8B-B14F-4D97-AF65-F5344CB8AC3E}">
        <p14:creationId xmlns:p14="http://schemas.microsoft.com/office/powerpoint/2010/main" val="103752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1524000"/>
            <a:ext cx="8991600" cy="5480633"/>
          </a:xfrm>
        </p:spPr>
        <p:txBody>
          <a:bodyPr/>
          <a:lstStyle/>
          <a:p>
            <a:pPr marL="0" indent="0">
              <a:spcBef>
                <a:spcPts val="0"/>
              </a:spcBef>
              <a:spcAft>
                <a:spcPts val="0"/>
              </a:spcAft>
              <a:buNone/>
            </a:pPr>
            <a:r>
              <a:rPr lang="en-US" sz="2400" dirty="0">
                <a:solidFill>
                  <a:srgbClr val="004376"/>
                </a:solidFill>
              </a:rPr>
              <a:t>Index values: unit-free, no quantities specified</a:t>
            </a:r>
            <a:endParaRPr lang="en-US" sz="2000" dirty="0">
              <a:solidFill>
                <a:srgbClr val="004376"/>
              </a:solidFill>
            </a:endParaRPr>
          </a:p>
          <a:p>
            <a:pPr>
              <a:spcBef>
                <a:spcPts val="600"/>
              </a:spcBef>
              <a:spcAft>
                <a:spcPts val="0"/>
              </a:spcAft>
            </a:pPr>
            <a:r>
              <a:rPr lang="en-US" sz="2000" dirty="0">
                <a:solidFill>
                  <a:srgbClr val="004376"/>
                </a:solidFill>
              </a:rPr>
              <a:t>Nutritious-food CPI (NPI)</a:t>
            </a:r>
          </a:p>
          <a:p>
            <a:pPr lvl="1">
              <a:spcBef>
                <a:spcPts val="0"/>
              </a:spcBef>
              <a:spcAft>
                <a:spcPts val="0"/>
              </a:spcAft>
            </a:pPr>
            <a:r>
              <a:rPr lang="en-US" sz="1800" dirty="0">
                <a:solidFill>
                  <a:srgbClr val="004376"/>
                </a:solidFill>
                <a:latin typeface="Times New Roman" panose="02020603050405020304" pitchFamily="18" charset="0"/>
                <a:ea typeface="SimSun" panose="02010600030101010101" pitchFamily="2" charset="-122"/>
              </a:rPr>
              <a:t>NPI = ∑</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n</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 where </a:t>
            </a:r>
            <a:r>
              <a:rPr lang="en-US" sz="1800" i="1" dirty="0" err="1">
                <a:solidFill>
                  <a:srgbClr val="004376"/>
                </a:solidFill>
                <a:latin typeface="Times New Roman" panose="02020603050405020304" pitchFamily="18" charset="0"/>
                <a:ea typeface="SimSun" panose="02010600030101010101" pitchFamily="2" charset="-122"/>
              </a:rPr>
              <a:t>n</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is a food’s health score, </a:t>
            </a:r>
            <a:r>
              <a:rPr lang="en-US" sz="1800" dirty="0" err="1">
                <a:solidFill>
                  <a:srgbClr val="004376"/>
                </a:solidFill>
                <a:latin typeface="Times New Roman" panose="02020603050405020304" pitchFamily="18" charset="0"/>
                <a:ea typeface="SimSun" panose="02010600030101010101" pitchFamily="2" charset="-122"/>
              </a:rPr>
              <a:t>eg</a:t>
            </a:r>
            <a:r>
              <a:rPr lang="en-US" sz="1800" dirty="0">
                <a:solidFill>
                  <a:srgbClr val="004376"/>
                </a:solidFill>
                <a:latin typeface="Times New Roman" panose="02020603050405020304" pitchFamily="18" charset="0"/>
                <a:ea typeface="SimSun" panose="02010600030101010101" pitchFamily="2" charset="-122"/>
              </a:rPr>
              <a:t> </a:t>
            </a:r>
            <a:r>
              <a:rPr lang="en-US" sz="1800" dirty="0" err="1">
                <a:solidFill>
                  <a:srgbClr val="004376"/>
                </a:solidFill>
                <a:latin typeface="Times New Roman" panose="02020603050405020304" pitchFamily="18" charset="0"/>
                <a:ea typeface="SimSun" panose="02010600030101010101" pitchFamily="2" charset="-122"/>
              </a:rPr>
              <a:t>NuVaL</a:t>
            </a:r>
            <a:r>
              <a:rPr lang="en-US" sz="1800" dirty="0">
                <a:solidFill>
                  <a:srgbClr val="004376"/>
                </a:solidFill>
                <a:latin typeface="Times New Roman" panose="02020603050405020304" pitchFamily="18" charset="0"/>
                <a:ea typeface="SimSun" panose="02010600030101010101" pitchFamily="2" charset="-122"/>
              </a:rPr>
              <a:t> from 1 (worst) to 100 (best)</a:t>
            </a:r>
            <a:endParaRPr lang="en-US" sz="1800" dirty="0">
              <a:solidFill>
                <a:srgbClr val="004376"/>
              </a:solidFill>
            </a:endParaRPr>
          </a:p>
          <a:p>
            <a:pPr marL="0" indent="0">
              <a:spcBef>
                <a:spcPts val="0"/>
              </a:spcBef>
              <a:spcAft>
                <a:spcPts val="0"/>
              </a:spcAft>
              <a:buNone/>
            </a:pPr>
            <a:r>
              <a:rPr lang="en-US" sz="1400" dirty="0">
                <a:solidFill>
                  <a:srgbClr val="004376"/>
                </a:solidFill>
                <a:latin typeface="Times New Roman" panose="02020603050405020304" pitchFamily="18" charset="0"/>
                <a:ea typeface="SimSun" panose="02010600030101010101" pitchFamily="2" charset="-122"/>
              </a:rPr>
              <a:t>	</a:t>
            </a:r>
            <a:r>
              <a:rPr lang="en-US" sz="1600" dirty="0">
                <a:solidFill>
                  <a:srgbClr val="004376"/>
                </a:solidFill>
                <a:ea typeface="SimSun" panose="02010600030101010101" pitchFamily="2" charset="-122"/>
                <a:sym typeface="Wingdings" panose="05000000000000000000" pitchFamily="2" charset="2"/>
              </a:rPr>
              <a:t></a:t>
            </a:r>
            <a:r>
              <a:rPr lang="en-US" sz="1600" dirty="0">
                <a:solidFill>
                  <a:srgbClr val="004376"/>
                </a:solidFill>
                <a:ea typeface="SimSun" panose="02010600030101010101" pitchFamily="2" charset="-122"/>
              </a:rPr>
              <a:t> weighting each price by its nutritional value, instead of expenditure shares in CPI</a:t>
            </a:r>
          </a:p>
          <a:p>
            <a:pPr>
              <a:spcBef>
                <a:spcPts val="600"/>
              </a:spcBef>
              <a:spcAft>
                <a:spcPts val="0"/>
              </a:spcAft>
            </a:pPr>
            <a:r>
              <a:rPr lang="en-US" sz="2000" dirty="0">
                <a:solidFill>
                  <a:srgbClr val="004376"/>
                </a:solidFill>
              </a:rPr>
              <a:t>Cost of Diet Diversity (</a:t>
            </a:r>
            <a:r>
              <a:rPr lang="en-US" sz="2000" dirty="0" err="1">
                <a:solidFill>
                  <a:srgbClr val="004376"/>
                </a:solidFill>
              </a:rPr>
              <a:t>CoDD</a:t>
            </a:r>
            <a:r>
              <a:rPr lang="en-US" sz="2000" dirty="0">
                <a:solidFill>
                  <a:srgbClr val="004376"/>
                </a:solidFill>
              </a:rPr>
              <a:t>)</a:t>
            </a:r>
          </a:p>
          <a:p>
            <a:pPr lvl="1">
              <a:spcBef>
                <a:spcPts val="0"/>
              </a:spcBef>
              <a:spcAft>
                <a:spcPts val="0"/>
              </a:spcAft>
            </a:pPr>
            <a:r>
              <a:rPr lang="en-US" sz="1800" dirty="0" err="1">
                <a:solidFill>
                  <a:srgbClr val="004376"/>
                </a:solidFill>
                <a:latin typeface="Times New Roman" panose="02020603050405020304" pitchFamily="18" charset="0"/>
                <a:ea typeface="SimSun" panose="02010600030101010101" pitchFamily="2" charset="-122"/>
              </a:rPr>
              <a:t>CoDD</a:t>
            </a:r>
            <a:r>
              <a:rPr lang="en-US" sz="1800" dirty="0">
                <a:solidFill>
                  <a:srgbClr val="004376"/>
                </a:solidFill>
                <a:latin typeface="Times New Roman" panose="02020603050405020304" pitchFamily="18" charset="0"/>
                <a:ea typeface="SimSun" panose="02010600030101010101" pitchFamily="2" charset="-122"/>
              </a:rPr>
              <a:t> = Min5{min{</a:t>
            </a:r>
            <a:r>
              <a:rPr lang="en-US" sz="1800" i="1" dirty="0">
                <a:solidFill>
                  <a:srgbClr val="004376"/>
                </a:solidFill>
                <a:latin typeface="Times New Roman" panose="02020603050405020304" pitchFamily="18" charset="0"/>
                <a:ea typeface="SimSun" panose="02010600030101010101" pitchFamily="2" charset="-122"/>
              </a:rPr>
              <a:t>p</a:t>
            </a:r>
            <a:r>
              <a:rPr lang="en-US" sz="1800" i="1" baseline="-25000" dirty="0">
                <a:solidFill>
                  <a:srgbClr val="004376"/>
                </a:solidFill>
                <a:latin typeface="Times New Roman" panose="02020603050405020304" pitchFamily="18" charset="0"/>
                <a:ea typeface="SimSun" panose="02010600030101010101" pitchFamily="2" charset="-122"/>
              </a:rPr>
              <a:t>i1</a:t>
            </a:r>
            <a:r>
              <a:rPr lang="en-US" sz="1800" dirty="0">
                <a:solidFill>
                  <a:srgbClr val="004376"/>
                </a:solidFill>
                <a:latin typeface="Times New Roman" panose="02020603050405020304" pitchFamily="18" charset="0"/>
                <a:ea typeface="SimSun" panose="02010600030101010101" pitchFamily="2" charset="-122"/>
              </a:rPr>
              <a:t>}, min{</a:t>
            </a:r>
            <a:r>
              <a:rPr lang="en-US" sz="1800" i="1" dirty="0">
                <a:solidFill>
                  <a:srgbClr val="004376"/>
                </a:solidFill>
                <a:latin typeface="Times New Roman" panose="02020603050405020304" pitchFamily="18" charset="0"/>
                <a:ea typeface="SimSun" panose="02010600030101010101" pitchFamily="2" charset="-122"/>
              </a:rPr>
              <a:t>p</a:t>
            </a:r>
            <a:r>
              <a:rPr lang="en-US" sz="1800" i="1" baseline="-25000" dirty="0">
                <a:solidFill>
                  <a:srgbClr val="004376"/>
                </a:solidFill>
                <a:latin typeface="Times New Roman" panose="02020603050405020304" pitchFamily="18" charset="0"/>
                <a:ea typeface="SimSun" panose="02010600030101010101" pitchFamily="2" charset="-122"/>
              </a:rPr>
              <a:t>i2</a:t>
            </a:r>
            <a:r>
              <a:rPr lang="en-US" sz="1800" dirty="0">
                <a:solidFill>
                  <a:srgbClr val="004376"/>
                </a:solidFill>
                <a:latin typeface="Times New Roman" panose="02020603050405020304" pitchFamily="18" charset="0"/>
                <a:ea typeface="SimSun" panose="02010600030101010101" pitchFamily="2" charset="-122"/>
              </a:rPr>
              <a:t>}, …, min{</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im</a:t>
            </a:r>
            <a:r>
              <a:rPr lang="en-US" sz="1800" dirty="0">
                <a:solidFill>
                  <a:srgbClr val="004376"/>
                </a:solidFill>
                <a:latin typeface="Times New Roman" panose="02020603050405020304" pitchFamily="18" charset="0"/>
                <a:ea typeface="SimSun" panose="02010600030101010101" pitchFamily="2" charset="-122"/>
              </a:rPr>
              <a:t>}}</a:t>
            </a:r>
            <a:endParaRPr lang="en-US" sz="1800" i="1" dirty="0">
              <a:solidFill>
                <a:srgbClr val="004376"/>
              </a:solidFill>
            </a:endParaRPr>
          </a:p>
          <a:p>
            <a:pPr marL="914400" lvl="2" indent="0">
              <a:spcBef>
                <a:spcPts val="0"/>
              </a:spcBef>
              <a:spcAft>
                <a:spcPts val="0"/>
              </a:spcAft>
              <a:buFontTx/>
              <a:buNone/>
            </a:pPr>
            <a:r>
              <a:rPr lang="en-US" sz="1600" dirty="0">
                <a:solidFill>
                  <a:srgbClr val="004376"/>
                </a:solidFill>
                <a:ea typeface="SimSun" panose="02010600030101010101" pitchFamily="2" charset="-122"/>
                <a:sym typeface="Wingdings" panose="05000000000000000000" pitchFamily="2" charset="2"/>
              </a:rPr>
              <a:t>  </a:t>
            </a:r>
            <a:r>
              <a:rPr lang="en-US" sz="1600" dirty="0">
                <a:solidFill>
                  <a:srgbClr val="004376"/>
                </a:solidFill>
                <a:ea typeface="SimSun" panose="02010600030101010101" pitchFamily="2" charset="-122"/>
              </a:rPr>
              <a:t>the least-cost way to include at least one food from at least 5 food groups</a:t>
            </a:r>
          </a:p>
          <a:p>
            <a:pPr lvl="1">
              <a:spcBef>
                <a:spcPts val="0"/>
              </a:spcBef>
              <a:spcAft>
                <a:spcPts val="0"/>
              </a:spcAft>
            </a:pPr>
            <a:r>
              <a:rPr lang="en-US" sz="1800" dirty="0">
                <a:solidFill>
                  <a:srgbClr val="004376"/>
                </a:solidFill>
                <a:latin typeface="Times New Roman" panose="02020603050405020304" pitchFamily="18" charset="0"/>
                <a:ea typeface="SimSun" panose="02010600030101010101" pitchFamily="2" charset="-122"/>
              </a:rPr>
              <a:t>CoDD2 = Ave{min{</a:t>
            </a:r>
            <a:r>
              <a:rPr lang="en-US" sz="1800" i="1" dirty="0">
                <a:solidFill>
                  <a:srgbClr val="004376"/>
                </a:solidFill>
                <a:latin typeface="Times New Roman" panose="02020603050405020304" pitchFamily="18" charset="0"/>
                <a:ea typeface="SimSun" panose="02010600030101010101" pitchFamily="2" charset="-122"/>
              </a:rPr>
              <a:t>p</a:t>
            </a:r>
            <a:r>
              <a:rPr lang="en-US" sz="1800" i="1" baseline="-25000" dirty="0">
                <a:solidFill>
                  <a:srgbClr val="004376"/>
                </a:solidFill>
                <a:latin typeface="Times New Roman" panose="02020603050405020304" pitchFamily="18" charset="0"/>
                <a:ea typeface="SimSun" panose="02010600030101010101" pitchFamily="2" charset="-122"/>
              </a:rPr>
              <a:t>i1</a:t>
            </a:r>
            <a:r>
              <a:rPr lang="en-US" sz="1800" dirty="0">
                <a:solidFill>
                  <a:srgbClr val="004376"/>
                </a:solidFill>
                <a:latin typeface="Times New Roman" panose="02020603050405020304" pitchFamily="18" charset="0"/>
                <a:ea typeface="SimSun" panose="02010600030101010101" pitchFamily="2" charset="-122"/>
              </a:rPr>
              <a:t>}, min{</a:t>
            </a:r>
            <a:r>
              <a:rPr lang="en-US" sz="1800" i="1" dirty="0">
                <a:solidFill>
                  <a:srgbClr val="004376"/>
                </a:solidFill>
                <a:latin typeface="Times New Roman" panose="02020603050405020304" pitchFamily="18" charset="0"/>
                <a:ea typeface="SimSun" panose="02010600030101010101" pitchFamily="2" charset="-122"/>
              </a:rPr>
              <a:t>p</a:t>
            </a:r>
            <a:r>
              <a:rPr lang="en-US" sz="1800" i="1" baseline="-25000" dirty="0">
                <a:solidFill>
                  <a:srgbClr val="004376"/>
                </a:solidFill>
                <a:latin typeface="Times New Roman" panose="02020603050405020304" pitchFamily="18" charset="0"/>
                <a:ea typeface="SimSun" panose="02010600030101010101" pitchFamily="2" charset="-122"/>
              </a:rPr>
              <a:t>i2</a:t>
            </a:r>
            <a:r>
              <a:rPr lang="en-US" sz="1800" dirty="0">
                <a:solidFill>
                  <a:srgbClr val="004376"/>
                </a:solidFill>
                <a:latin typeface="Times New Roman" panose="02020603050405020304" pitchFamily="18" charset="0"/>
                <a:ea typeface="SimSun" panose="02010600030101010101" pitchFamily="2" charset="-122"/>
              </a:rPr>
              <a:t>}, …, min{</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im</a:t>
            </a:r>
            <a:r>
              <a:rPr lang="en-US" sz="1800" dirty="0">
                <a:solidFill>
                  <a:srgbClr val="004376"/>
                </a:solidFill>
                <a:latin typeface="Times New Roman" panose="02020603050405020304" pitchFamily="18" charset="0"/>
                <a:ea typeface="SimSun" panose="02010600030101010101" pitchFamily="2" charset="-122"/>
              </a:rPr>
              <a:t>}}</a:t>
            </a:r>
            <a:endParaRPr lang="en-US" sz="1800" i="1" dirty="0">
              <a:solidFill>
                <a:srgbClr val="004376"/>
              </a:solidFill>
            </a:endParaRPr>
          </a:p>
          <a:p>
            <a:pPr marL="914400" lvl="2" indent="0">
              <a:spcBef>
                <a:spcPts val="0"/>
              </a:spcBef>
              <a:spcAft>
                <a:spcPts val="0"/>
              </a:spcAft>
              <a:buFontTx/>
              <a:buNone/>
            </a:pPr>
            <a:r>
              <a:rPr lang="en-US" sz="1600" dirty="0">
                <a:solidFill>
                  <a:srgbClr val="004376"/>
                </a:solidFill>
                <a:ea typeface="SimSun" panose="02010600030101010101" pitchFamily="2" charset="-122"/>
                <a:sym typeface="Wingdings" panose="05000000000000000000" pitchFamily="2" charset="2"/>
              </a:rPr>
              <a:t>  </a:t>
            </a:r>
            <a:r>
              <a:rPr lang="en-US" sz="1600" dirty="0">
                <a:solidFill>
                  <a:srgbClr val="004376"/>
                </a:solidFill>
                <a:ea typeface="SimSun" panose="02010600030101010101" pitchFamily="2" charset="-122"/>
              </a:rPr>
              <a:t>the least-cost way to include at least one food from </a:t>
            </a:r>
            <a:r>
              <a:rPr lang="en-US" sz="1600" i="1" dirty="0">
                <a:solidFill>
                  <a:srgbClr val="004376"/>
                </a:solidFill>
                <a:ea typeface="SimSun" panose="02010600030101010101" pitchFamily="2" charset="-122"/>
              </a:rPr>
              <a:t>any</a:t>
            </a:r>
            <a:r>
              <a:rPr lang="en-US" sz="1600" dirty="0">
                <a:solidFill>
                  <a:srgbClr val="004376"/>
                </a:solidFill>
                <a:ea typeface="SimSun" panose="02010600030101010101" pitchFamily="2" charset="-122"/>
              </a:rPr>
              <a:t> 5 of the 10 food groups</a:t>
            </a:r>
            <a:endParaRPr lang="en-US" sz="1400" dirty="0">
              <a:solidFill>
                <a:srgbClr val="004376"/>
              </a:solidFill>
            </a:endParaRPr>
          </a:p>
          <a:p>
            <a:pPr marL="0" indent="0">
              <a:spcBef>
                <a:spcPts val="1200"/>
              </a:spcBef>
              <a:spcAft>
                <a:spcPts val="0"/>
              </a:spcAft>
              <a:buNone/>
            </a:pPr>
            <a:r>
              <a:rPr lang="en-US" sz="2400" dirty="0">
                <a:solidFill>
                  <a:srgbClr val="004376"/>
                </a:solidFill>
              </a:rPr>
              <a:t>Cost per day: specifies quantities needed</a:t>
            </a:r>
          </a:p>
          <a:p>
            <a:pPr>
              <a:spcBef>
                <a:spcPts val="600"/>
              </a:spcBef>
              <a:spcAft>
                <a:spcPts val="0"/>
              </a:spcAft>
            </a:pPr>
            <a:r>
              <a:rPr lang="en-US" sz="2000" dirty="0">
                <a:solidFill>
                  <a:srgbClr val="004376"/>
                </a:solidFill>
              </a:rPr>
              <a:t>Cost of a Recommended Diet (</a:t>
            </a:r>
            <a:r>
              <a:rPr lang="en-US" sz="2000" dirty="0" err="1">
                <a:solidFill>
                  <a:srgbClr val="004376"/>
                </a:solidFill>
              </a:rPr>
              <a:t>CoRD</a:t>
            </a:r>
            <a:r>
              <a:rPr lang="en-US" sz="2000" dirty="0">
                <a:solidFill>
                  <a:srgbClr val="004376"/>
                </a:solidFill>
              </a:rPr>
              <a:t>)</a:t>
            </a:r>
          </a:p>
          <a:p>
            <a:pPr lvl="1">
              <a:spcBef>
                <a:spcPts val="0"/>
              </a:spcBef>
              <a:spcAft>
                <a:spcPts val="0"/>
              </a:spcAft>
            </a:pPr>
            <a:r>
              <a:rPr lang="en-US" sz="1800" dirty="0" err="1">
                <a:solidFill>
                  <a:srgbClr val="004376"/>
                </a:solidFill>
                <a:latin typeface="Times New Roman" panose="02020603050405020304" pitchFamily="18" charset="0"/>
                <a:ea typeface="SimSun" panose="02010600030101010101" pitchFamily="2" charset="-122"/>
              </a:rPr>
              <a:t>CoRD</a:t>
            </a:r>
            <a:r>
              <a:rPr lang="en-US" sz="1800" dirty="0">
                <a:solidFill>
                  <a:srgbClr val="004376"/>
                </a:solidFill>
                <a:latin typeface="Times New Roman" panose="02020603050405020304" pitchFamily="18" charset="0"/>
                <a:ea typeface="SimSun" panose="02010600030101010101" pitchFamily="2" charset="-122"/>
              </a:rPr>
              <a:t> = ∑</a:t>
            </a:r>
            <a:r>
              <a:rPr lang="en-US" sz="1800" i="1" baseline="-25000" dirty="0" err="1">
                <a:solidFill>
                  <a:srgbClr val="004376"/>
                </a:solidFill>
                <a:latin typeface="Times New Roman" panose="02020603050405020304" pitchFamily="18" charset="0"/>
                <a:ea typeface="SimSun" panose="02010600030101010101" pitchFamily="2" charset="-122"/>
              </a:rPr>
              <a:t>j</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ij</a:t>
            </a:r>
            <a:r>
              <a:rPr lang="en-US" sz="1800" i="1" dirty="0" err="1">
                <a:solidFill>
                  <a:srgbClr val="004376"/>
                </a:solidFill>
                <a:latin typeface="Times New Roman" panose="02020603050405020304" pitchFamily="18" charset="0"/>
                <a:ea typeface="SimSun" panose="02010600030101010101" pitchFamily="2" charset="-122"/>
              </a:rPr>
              <a:t>q</a:t>
            </a:r>
            <a:r>
              <a:rPr lang="en-US" sz="1800" i="1" baseline="-25000" dirty="0" err="1">
                <a:solidFill>
                  <a:srgbClr val="004376"/>
                </a:solidFill>
                <a:latin typeface="Times New Roman" panose="02020603050405020304" pitchFamily="18" charset="0"/>
                <a:ea typeface="SimSun" panose="02010600030101010101" pitchFamily="2" charset="-122"/>
              </a:rPr>
              <a:t>j</a:t>
            </a:r>
            <a:r>
              <a:rPr lang="en-US" sz="1800" dirty="0">
                <a:solidFill>
                  <a:srgbClr val="004376"/>
                </a:solidFill>
                <a:latin typeface="Times New Roman" panose="02020603050405020304" pitchFamily="18" charset="0"/>
                <a:ea typeface="SimSun" panose="02010600030101010101" pitchFamily="2" charset="-122"/>
              </a:rPr>
              <a:t> , where </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ij</a:t>
            </a:r>
            <a:r>
              <a:rPr lang="en-US" sz="1800" dirty="0">
                <a:solidFill>
                  <a:srgbClr val="004376"/>
                </a:solidFill>
                <a:latin typeface="Times New Roman" panose="02020603050405020304" pitchFamily="18" charset="0"/>
                <a:ea typeface="SimSun" panose="02010600030101010101" pitchFamily="2" charset="-122"/>
              </a:rPr>
              <a:t> = min{</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ij</a:t>
            </a:r>
            <a:r>
              <a:rPr lang="en-US" sz="1800" dirty="0">
                <a:solidFill>
                  <a:srgbClr val="004376"/>
                </a:solidFill>
                <a:latin typeface="Times New Roman" panose="02020603050405020304" pitchFamily="18" charset="0"/>
                <a:ea typeface="SimSun" panose="02010600030101010101" pitchFamily="2" charset="-122"/>
              </a:rPr>
              <a:t>} and </a:t>
            </a:r>
            <a:r>
              <a:rPr lang="en-US" sz="1800" i="1" dirty="0" err="1">
                <a:solidFill>
                  <a:srgbClr val="004376"/>
                </a:solidFill>
                <a:latin typeface="Times New Roman" panose="02020603050405020304" pitchFamily="18" charset="0"/>
                <a:ea typeface="SimSun" panose="02010600030101010101" pitchFamily="2" charset="-122"/>
              </a:rPr>
              <a:t>q</a:t>
            </a:r>
            <a:r>
              <a:rPr lang="en-US" sz="1800" i="1" baseline="-25000" dirty="0" err="1">
                <a:solidFill>
                  <a:srgbClr val="004376"/>
                </a:solidFill>
                <a:latin typeface="Times New Roman" panose="02020603050405020304" pitchFamily="18" charset="0"/>
                <a:ea typeface="SimSun" panose="02010600030101010101" pitchFamily="2" charset="-122"/>
              </a:rPr>
              <a:t>j</a:t>
            </a:r>
            <a:r>
              <a:rPr lang="en-US" sz="1800" dirty="0">
                <a:solidFill>
                  <a:srgbClr val="004376"/>
                </a:solidFill>
                <a:latin typeface="Times New Roman" panose="02020603050405020304" pitchFamily="18" charset="0"/>
                <a:ea typeface="SimSun" panose="02010600030101010101" pitchFamily="2" charset="-122"/>
              </a:rPr>
              <a:t> = requirement for </a:t>
            </a:r>
            <a:r>
              <a:rPr lang="en-US" sz="1800" i="1" dirty="0">
                <a:solidFill>
                  <a:srgbClr val="004376"/>
                </a:solidFill>
                <a:latin typeface="Times New Roman" panose="02020603050405020304" pitchFamily="18" charset="0"/>
                <a:ea typeface="SimSun" panose="02010600030101010101" pitchFamily="2" charset="-122"/>
              </a:rPr>
              <a:t>j</a:t>
            </a:r>
            <a:r>
              <a:rPr lang="en-US" sz="1800" dirty="0">
                <a:solidFill>
                  <a:srgbClr val="004376"/>
                </a:solidFill>
                <a:latin typeface="Times New Roman" panose="02020603050405020304" pitchFamily="18" charset="0"/>
                <a:ea typeface="SimSun" panose="02010600030101010101" pitchFamily="2" charset="-122"/>
              </a:rPr>
              <a:t>={1,…, m} categories</a:t>
            </a:r>
          </a:p>
          <a:p>
            <a:pPr marL="457200" lvl="1" indent="0">
              <a:spcBef>
                <a:spcPts val="0"/>
              </a:spcBef>
              <a:spcAft>
                <a:spcPts val="0"/>
              </a:spcAft>
              <a:buFontTx/>
              <a:buNone/>
            </a:pPr>
            <a:r>
              <a:rPr lang="en-US" sz="1600" dirty="0">
                <a:solidFill>
                  <a:srgbClr val="004376"/>
                </a:solidFill>
                <a:ea typeface="SimSun" panose="02010600030101010101" pitchFamily="2" charset="-122"/>
                <a:sym typeface="Wingdings" panose="05000000000000000000" pitchFamily="2" charset="2"/>
              </a:rPr>
              <a:t>	  weights each price by quantities in the recommended </a:t>
            </a:r>
            <a:r>
              <a:rPr lang="en-US" sz="1600" dirty="0">
                <a:solidFill>
                  <a:srgbClr val="004376"/>
                </a:solidFill>
                <a:ea typeface="SimSun" panose="02010600030101010101" pitchFamily="2" charset="-122"/>
              </a:rPr>
              <a:t>diet, </a:t>
            </a:r>
            <a:r>
              <a:rPr lang="en-US" sz="1600" b="1" dirty="0">
                <a:solidFill>
                  <a:srgbClr val="004376"/>
                </a:solidFill>
                <a:ea typeface="SimSun" panose="02010600030101010101" pitchFamily="2" charset="-122"/>
              </a:rPr>
              <a:t>lowest-cost only</a:t>
            </a:r>
          </a:p>
          <a:p>
            <a:pPr>
              <a:spcBef>
                <a:spcPts val="600"/>
              </a:spcBef>
              <a:spcAft>
                <a:spcPts val="0"/>
              </a:spcAft>
            </a:pPr>
            <a:r>
              <a:rPr lang="en-US" sz="2000" dirty="0">
                <a:solidFill>
                  <a:srgbClr val="004376"/>
                </a:solidFill>
              </a:rPr>
              <a:t>Cost of Nutrient Adequacy (CoNA)</a:t>
            </a:r>
          </a:p>
          <a:p>
            <a:pPr lvl="1">
              <a:spcBef>
                <a:spcPts val="0"/>
              </a:spcBef>
              <a:spcAft>
                <a:spcPts val="0"/>
              </a:spcAft>
            </a:pPr>
            <a:r>
              <a:rPr lang="en-US" sz="1800" dirty="0" err="1">
                <a:solidFill>
                  <a:srgbClr val="004376"/>
                </a:solidFill>
                <a:latin typeface="Times New Roman" panose="02020603050405020304" pitchFamily="18" charset="0"/>
                <a:ea typeface="SimSun" panose="02010600030101010101" pitchFamily="2" charset="-122"/>
              </a:rPr>
              <a:t>CoNA</a:t>
            </a:r>
            <a:r>
              <a:rPr lang="en-US" sz="1800" dirty="0">
                <a:solidFill>
                  <a:srgbClr val="004376"/>
                </a:solidFill>
                <a:latin typeface="Times New Roman" panose="02020603050405020304" pitchFamily="18" charset="0"/>
                <a:ea typeface="SimSun" panose="02010600030101010101" pitchFamily="2" charset="-122"/>
              </a:rPr>
              <a:t> = Min</a:t>
            </a:r>
            <a:r>
              <a:rPr lang="en-US" sz="1800" i="1" baseline="-25000" dirty="0">
                <a:solidFill>
                  <a:srgbClr val="004376"/>
                </a:solidFill>
                <a:latin typeface="Times New Roman" panose="02020603050405020304" pitchFamily="18" charset="0"/>
                <a:ea typeface="SimSun" panose="02010600030101010101" pitchFamily="2" charset="-122"/>
              </a:rPr>
              <a:t>i</a:t>
            </a:r>
            <a:r>
              <a:rPr lang="el-GR" sz="1800" dirty="0">
                <a:solidFill>
                  <a:srgbClr val="004376"/>
                </a:solidFill>
                <a:latin typeface="Times New Roman" panose="02020603050405020304" pitchFamily="18" charset="0"/>
                <a:ea typeface="SimSun" panose="02010600030101010101" pitchFamily="2" charset="-122"/>
              </a:rPr>
              <a:t>Σ</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q</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where </a:t>
            </a:r>
            <a:r>
              <a:rPr lang="en-US" sz="1800" i="1" dirty="0" err="1">
                <a:solidFill>
                  <a:srgbClr val="004376"/>
                </a:solidFill>
                <a:latin typeface="Times New Roman" panose="02020603050405020304" pitchFamily="18" charset="0"/>
                <a:ea typeface="SimSun" panose="02010600030101010101" pitchFamily="2" charset="-122"/>
              </a:rPr>
              <a:t>a</a:t>
            </a:r>
            <a:r>
              <a:rPr lang="en-US" sz="1800" i="1" baseline="-25000" dirty="0" err="1">
                <a:solidFill>
                  <a:srgbClr val="004376"/>
                </a:solidFill>
                <a:latin typeface="Times New Roman" panose="02020603050405020304" pitchFamily="18" charset="0"/>
                <a:ea typeface="SimSun" panose="02010600030101010101" pitchFamily="2" charset="-122"/>
              </a:rPr>
              <a:t>ij</a:t>
            </a:r>
            <a:r>
              <a:rPr lang="en-US" sz="1800" i="1" baseline="-25000" dirty="0">
                <a:solidFill>
                  <a:srgbClr val="004376"/>
                </a:solidFill>
                <a:latin typeface="Times New Roman" panose="02020603050405020304" pitchFamily="18" charset="0"/>
                <a:ea typeface="SimSun" panose="02010600030101010101" pitchFamily="2" charset="-122"/>
              </a:rPr>
              <a:t> </a:t>
            </a:r>
            <a:r>
              <a:rPr lang="en-US" sz="1800" i="1" dirty="0">
                <a:solidFill>
                  <a:srgbClr val="004376"/>
                </a:solidFill>
                <a:latin typeface="Times New Roman" panose="02020603050405020304" pitchFamily="18" charset="0"/>
                <a:ea typeface="SimSun" panose="02010600030101010101" pitchFamily="2" charset="-122"/>
              </a:rPr>
              <a:t>q </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&gt; </a:t>
            </a:r>
            <a:r>
              <a:rPr lang="en-US" sz="1800" i="1" dirty="0" err="1">
                <a:solidFill>
                  <a:srgbClr val="004376"/>
                </a:solidFill>
                <a:latin typeface="Times New Roman" panose="02020603050405020304" pitchFamily="18" charset="0"/>
                <a:ea typeface="SimSun" panose="02010600030101010101" pitchFamily="2" charset="-122"/>
              </a:rPr>
              <a:t>EAR</a:t>
            </a:r>
            <a:r>
              <a:rPr lang="en-US" sz="1800" i="1" baseline="-25000" dirty="0" err="1">
                <a:solidFill>
                  <a:srgbClr val="004376"/>
                </a:solidFill>
                <a:latin typeface="Times New Roman" panose="02020603050405020304" pitchFamily="18" charset="0"/>
                <a:ea typeface="SimSun" panose="02010600030101010101" pitchFamily="2" charset="-122"/>
              </a:rPr>
              <a:t>j</a:t>
            </a:r>
            <a:r>
              <a:rPr lang="en-US" sz="1800" i="1" dirty="0">
                <a:solidFill>
                  <a:srgbClr val="004376"/>
                </a:solidFill>
                <a:latin typeface="Times New Roman" panose="02020603050405020304" pitchFamily="18" charset="0"/>
                <a:ea typeface="SimSun" panose="02010600030101010101" pitchFamily="2" charset="-122"/>
              </a:rPr>
              <a:t> </a:t>
            </a:r>
            <a:r>
              <a:rPr lang="en-US" sz="1800" dirty="0">
                <a:solidFill>
                  <a:srgbClr val="004376"/>
                </a:solidFill>
                <a:latin typeface="Times New Roman" panose="02020603050405020304" pitchFamily="18" charset="0"/>
                <a:ea typeface="SimSun" panose="02010600030101010101" pitchFamily="2" charset="-122"/>
              </a:rPr>
              <a:t>and </a:t>
            </a:r>
            <a:r>
              <a:rPr lang="en-US" sz="1800" i="1" dirty="0" err="1">
                <a:solidFill>
                  <a:srgbClr val="004376"/>
                </a:solidFill>
                <a:latin typeface="Times New Roman" panose="02020603050405020304" pitchFamily="18" charset="0"/>
                <a:ea typeface="SimSun" panose="02010600030101010101" pitchFamily="2" charset="-122"/>
              </a:rPr>
              <a:t>a</a:t>
            </a:r>
            <a:r>
              <a:rPr lang="en-US" sz="1800" i="1" baseline="-25000" dirty="0" err="1">
                <a:solidFill>
                  <a:srgbClr val="004376"/>
                </a:solidFill>
                <a:latin typeface="Times New Roman" panose="02020603050405020304" pitchFamily="18" charset="0"/>
                <a:ea typeface="SimSun" panose="02010600030101010101" pitchFamily="2" charset="-122"/>
              </a:rPr>
              <a:t>ie</a:t>
            </a:r>
            <a:r>
              <a:rPr lang="en-US" sz="1800" i="1" baseline="-25000" dirty="0">
                <a:solidFill>
                  <a:srgbClr val="004376"/>
                </a:solidFill>
                <a:latin typeface="Times New Roman" panose="02020603050405020304" pitchFamily="18" charset="0"/>
                <a:ea typeface="SimSun" panose="02010600030101010101" pitchFamily="2" charset="-122"/>
              </a:rPr>
              <a:t> </a:t>
            </a:r>
            <a:r>
              <a:rPr lang="en-US" sz="1800" i="1" dirty="0">
                <a:solidFill>
                  <a:srgbClr val="004376"/>
                </a:solidFill>
                <a:latin typeface="Times New Roman" panose="02020603050405020304" pitchFamily="18" charset="0"/>
                <a:ea typeface="SimSun" panose="02010600030101010101" pitchFamily="2" charset="-122"/>
              </a:rPr>
              <a:t>q </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 </a:t>
            </a:r>
            <a:r>
              <a:rPr lang="en-US" sz="1800" i="1" dirty="0">
                <a:solidFill>
                  <a:srgbClr val="004376"/>
                </a:solidFill>
                <a:latin typeface="Times New Roman" panose="02020603050405020304" pitchFamily="18" charset="0"/>
                <a:ea typeface="SimSun" panose="02010600030101010101" pitchFamily="2" charset="-122"/>
              </a:rPr>
              <a:t>E</a:t>
            </a:r>
            <a:r>
              <a:rPr lang="en-US" sz="1800" dirty="0">
                <a:solidFill>
                  <a:srgbClr val="004376"/>
                </a:solidFill>
                <a:latin typeface="Times New Roman" panose="02020603050405020304" pitchFamily="18" charset="0"/>
                <a:ea typeface="SimSun" panose="02010600030101010101" pitchFamily="2" charset="-122"/>
              </a:rPr>
              <a:t> </a:t>
            </a:r>
          </a:p>
          <a:p>
            <a:pPr marL="457200" lvl="1" indent="0">
              <a:spcBef>
                <a:spcPts val="0"/>
              </a:spcBef>
              <a:spcAft>
                <a:spcPts val="0"/>
              </a:spcAft>
              <a:buNone/>
            </a:pPr>
            <a:r>
              <a:rPr lang="en-US" sz="1800" dirty="0">
                <a:solidFill>
                  <a:srgbClr val="004376"/>
                </a:solidFill>
                <a:latin typeface="Times New Roman" panose="02020603050405020304" pitchFamily="18" charset="0"/>
                <a:ea typeface="SimSun" panose="02010600030101010101" pitchFamily="2" charset="-122"/>
              </a:rPr>
              <a:t>	</a:t>
            </a:r>
            <a:r>
              <a:rPr lang="en-US" sz="1800" i="1" dirty="0" err="1">
                <a:solidFill>
                  <a:srgbClr val="004376"/>
                </a:solidFill>
                <a:latin typeface="Times New Roman" panose="02020603050405020304" pitchFamily="18" charset="0"/>
                <a:ea typeface="SimSun" panose="02010600030101010101" pitchFamily="2" charset="-122"/>
              </a:rPr>
              <a:t>a</a:t>
            </a:r>
            <a:r>
              <a:rPr lang="en-US" sz="1800" i="1" baseline="-25000" dirty="0" err="1">
                <a:solidFill>
                  <a:srgbClr val="004376"/>
                </a:solidFill>
                <a:latin typeface="Times New Roman" panose="02020603050405020304" pitchFamily="18" charset="0"/>
                <a:ea typeface="SimSun" panose="02010600030101010101" pitchFamily="2" charset="-122"/>
              </a:rPr>
              <a:t>ij</a:t>
            </a:r>
            <a:r>
              <a:rPr lang="en-US" sz="1800" i="1" baseline="-25000" dirty="0">
                <a:solidFill>
                  <a:srgbClr val="004376"/>
                </a:solidFill>
                <a:latin typeface="Times New Roman" panose="02020603050405020304" pitchFamily="18" charset="0"/>
                <a:ea typeface="SimSun" panose="02010600030101010101" pitchFamily="2" charset="-122"/>
              </a:rPr>
              <a:t> </a:t>
            </a:r>
            <a:r>
              <a:rPr lang="en-US" sz="1800" i="1" dirty="0">
                <a:solidFill>
                  <a:srgbClr val="004376"/>
                </a:solidFill>
                <a:latin typeface="Times New Roman" panose="02020603050405020304" pitchFamily="18" charset="0"/>
                <a:ea typeface="SimSun" panose="02010600030101010101" pitchFamily="2" charset="-122"/>
              </a:rPr>
              <a:t>is nutrient content of foods, </a:t>
            </a:r>
            <a:r>
              <a:rPr lang="en-US" sz="1800" i="1" dirty="0" err="1">
                <a:solidFill>
                  <a:srgbClr val="004376"/>
                </a:solidFill>
                <a:latin typeface="Times New Roman" panose="02020603050405020304" pitchFamily="18" charset="0"/>
                <a:ea typeface="SimSun" panose="02010600030101010101" pitchFamily="2" charset="-122"/>
              </a:rPr>
              <a:t>EAR</a:t>
            </a:r>
            <a:r>
              <a:rPr lang="en-US" sz="1800" i="1" baseline="-25000" dirty="0" err="1">
                <a:solidFill>
                  <a:srgbClr val="004376"/>
                </a:solidFill>
                <a:latin typeface="Times New Roman" panose="02020603050405020304" pitchFamily="18" charset="0"/>
                <a:ea typeface="SimSun" panose="02010600030101010101" pitchFamily="2" charset="-122"/>
              </a:rPr>
              <a:t>j</a:t>
            </a:r>
            <a:r>
              <a:rPr lang="en-US" sz="1800" i="1" dirty="0">
                <a:solidFill>
                  <a:srgbClr val="004376"/>
                </a:solidFill>
                <a:latin typeface="Times New Roman" panose="02020603050405020304" pitchFamily="18" charset="0"/>
                <a:ea typeface="SimSun" panose="02010600030101010101" pitchFamily="2" charset="-122"/>
              </a:rPr>
              <a:t> is nutrient requirement of people</a:t>
            </a:r>
          </a:p>
          <a:p>
            <a:pPr marL="457200" lvl="1" indent="0">
              <a:spcBef>
                <a:spcPts val="0"/>
              </a:spcBef>
              <a:spcAft>
                <a:spcPts val="0"/>
              </a:spcAft>
              <a:buNone/>
            </a:pPr>
            <a:r>
              <a:rPr lang="en-US" sz="1800" i="1" dirty="0">
                <a:solidFill>
                  <a:srgbClr val="004376"/>
                </a:solidFill>
                <a:latin typeface="Times New Roman" panose="02020603050405020304" pitchFamily="18" charset="0"/>
                <a:ea typeface="SimSun" panose="02010600030101010101" pitchFamily="2" charset="-122"/>
              </a:rPr>
              <a:t>	</a:t>
            </a:r>
            <a:r>
              <a:rPr lang="en-US" sz="1800" dirty="0">
                <a:solidFill>
                  <a:srgbClr val="004376"/>
                </a:solidFill>
                <a:latin typeface="Times New Roman" panose="02020603050405020304" pitchFamily="18" charset="0"/>
                <a:ea typeface="SimSun" panose="02010600030101010101" pitchFamily="2" charset="-122"/>
              </a:rPr>
              <a:t> </a:t>
            </a:r>
            <a:r>
              <a:rPr lang="en-US" sz="1600" dirty="0">
                <a:solidFill>
                  <a:srgbClr val="004376"/>
                </a:solidFill>
                <a:ea typeface="SimSun" panose="02010600030101010101" pitchFamily="2" charset="-122"/>
                <a:sym typeface="Wingdings" panose="05000000000000000000" pitchFamily="2" charset="2"/>
              </a:rPr>
              <a:t> </a:t>
            </a:r>
            <a:r>
              <a:rPr lang="en-US" sz="1600" dirty="0">
                <a:solidFill>
                  <a:srgbClr val="004376"/>
                </a:solidFill>
                <a:ea typeface="SimSun" panose="02010600030101010101" pitchFamily="2" charset="-122"/>
              </a:rPr>
              <a:t>the least-cost combination of </a:t>
            </a:r>
            <a:r>
              <a:rPr lang="en-US" sz="1600" i="1" dirty="0">
                <a:solidFill>
                  <a:srgbClr val="004376"/>
                </a:solidFill>
                <a:ea typeface="SimSun" panose="02010600030101010101" pitchFamily="2" charset="-122"/>
              </a:rPr>
              <a:t>m</a:t>
            </a:r>
            <a:r>
              <a:rPr lang="en-US" sz="1600" dirty="0">
                <a:solidFill>
                  <a:srgbClr val="004376"/>
                </a:solidFill>
                <a:ea typeface="SimSun" panose="02010600030101010101" pitchFamily="2" charset="-122"/>
              </a:rPr>
              <a:t> foods to meet </a:t>
            </a:r>
            <a:r>
              <a:rPr lang="en-US" sz="1600" i="1" dirty="0">
                <a:solidFill>
                  <a:srgbClr val="004376"/>
                </a:solidFill>
                <a:ea typeface="SimSun" panose="02010600030101010101" pitchFamily="2" charset="-122"/>
              </a:rPr>
              <a:t>n </a:t>
            </a:r>
            <a:r>
              <a:rPr lang="en-US" sz="1600" dirty="0">
                <a:solidFill>
                  <a:srgbClr val="004376"/>
                </a:solidFill>
                <a:ea typeface="SimSun" panose="02010600030101010101" pitchFamily="2" charset="-122"/>
              </a:rPr>
              <a:t>nutrient needs</a:t>
            </a:r>
            <a:endParaRPr lang="en-US" sz="1800" dirty="0">
              <a:solidFill>
                <a:srgbClr val="004376"/>
              </a:solidFill>
              <a:ea typeface="SimSun" panose="02010600030101010101" pitchFamily="2" charset="-122"/>
            </a:endParaRPr>
          </a:p>
          <a:p>
            <a:pPr marL="914400" lvl="2" indent="0">
              <a:lnSpc>
                <a:spcPct val="114000"/>
              </a:lnSpc>
              <a:spcBef>
                <a:spcPts val="0"/>
              </a:spcBef>
              <a:buNone/>
            </a:pPr>
            <a:endParaRPr lang="en-US" sz="1400" dirty="0">
              <a:solidFill>
                <a:srgbClr val="004376"/>
              </a:solidFill>
            </a:endParaRPr>
          </a:p>
        </p:txBody>
      </p:sp>
      <p:sp>
        <p:nvSpPr>
          <p:cNvPr id="8" name="Title 1">
            <a:extLst>
              <a:ext uri="{FF2B5EF4-FFF2-40B4-BE49-F238E27FC236}">
                <a16:creationId xmlns:a16="http://schemas.microsoft.com/office/drawing/2014/main" id="{8AF5E77F-1EA4-4C53-9951-CB1F3FF32C47}"/>
              </a:ext>
            </a:extLst>
          </p:cNvPr>
          <p:cNvSpPr txBox="1">
            <a:spLocks/>
          </p:cNvSpPr>
          <p:nvPr/>
        </p:nvSpPr>
        <p:spPr bwMode="auto">
          <a:xfrm>
            <a:off x="137140" y="926202"/>
            <a:ext cx="8686800" cy="5977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indent="0">
              <a:lnSpc>
                <a:spcPct val="80000"/>
              </a:lnSpc>
              <a:spcBef>
                <a:spcPts val="0"/>
              </a:spcBef>
              <a:buNone/>
            </a:pPr>
            <a:r>
              <a:rPr lang="en-US" sz="3200" b="1" dirty="0">
                <a:solidFill>
                  <a:srgbClr val="004376"/>
                </a:solidFill>
              </a:rPr>
              <a:t>Conclusions and next steps</a:t>
            </a:r>
          </a:p>
          <a:p>
            <a:pPr marL="0" indent="0">
              <a:lnSpc>
                <a:spcPct val="80000"/>
              </a:lnSpc>
              <a:spcBef>
                <a:spcPts val="0"/>
              </a:spcBef>
              <a:buNone/>
            </a:pPr>
            <a:r>
              <a:rPr lang="en-US" sz="3200" b="1" dirty="0">
                <a:solidFill>
                  <a:srgbClr val="004376"/>
                </a:solidFill>
              </a:rPr>
              <a:t>Summary of formulas</a:t>
            </a:r>
          </a:p>
        </p:txBody>
      </p:sp>
      <p:sp>
        <p:nvSpPr>
          <p:cNvPr id="4" name="TextBox 3">
            <a:extLst>
              <a:ext uri="{FF2B5EF4-FFF2-40B4-BE49-F238E27FC236}">
                <a16:creationId xmlns:a16="http://schemas.microsoft.com/office/drawing/2014/main" id="{049A3795-DE39-4395-ACFC-E7E92C2AAF9E}"/>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nutrient adequacy | </a:t>
            </a:r>
            <a:r>
              <a:rPr lang="en-US" dirty="0">
                <a:solidFill>
                  <a:srgbClr val="004376"/>
                </a:solidFill>
                <a:latin typeface="Arial Narrow" panose="020B0606020202030204" pitchFamily="34" charset="0"/>
              </a:rPr>
              <a:t>conclusion</a:t>
            </a:r>
          </a:p>
        </p:txBody>
      </p:sp>
    </p:spTree>
    <p:extLst>
      <p:ext uri="{BB962C8B-B14F-4D97-AF65-F5344CB8AC3E}">
        <p14:creationId xmlns:p14="http://schemas.microsoft.com/office/powerpoint/2010/main" val="41847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chemeClr val="bg2"/>
                                      </p:to>
                                    </p:animClr>
                                  </p:sub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1" end="11"/>
                                            </p:txEl>
                                          </p:spTgt>
                                        </p:tgtEl>
                                        <p:attrNameLst>
                                          <p:attrName>ppt_c</p:attrName>
                                        </p:attrNameLst>
                                      </p:cBhvr>
                                      <p:to>
                                        <a:schemeClr val="bg2"/>
                                      </p:to>
                                    </p:animClr>
                                  </p:sub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2" end="12"/>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914400"/>
            <a:ext cx="8229600" cy="545257"/>
          </a:xfrm>
        </p:spPr>
        <p:txBody>
          <a:bodyPr/>
          <a:lstStyle/>
          <a:p>
            <a:pPr>
              <a:lnSpc>
                <a:spcPct val="90000"/>
              </a:lnSpc>
            </a:pPr>
            <a:r>
              <a:rPr lang="en-US" sz="3200" b="1" dirty="0">
                <a:solidFill>
                  <a:srgbClr val="004376"/>
                </a:solidFill>
              </a:rPr>
              <a:t>Conclusions and next steps</a:t>
            </a:r>
          </a:p>
        </p:txBody>
      </p:sp>
      <p:sp>
        <p:nvSpPr>
          <p:cNvPr id="13" name="Content Placeholder 2"/>
          <p:cNvSpPr>
            <a:spLocks noGrp="1"/>
          </p:cNvSpPr>
          <p:nvPr>
            <p:ph idx="1"/>
          </p:nvPr>
        </p:nvSpPr>
        <p:spPr>
          <a:xfrm>
            <a:off x="641684" y="1600200"/>
            <a:ext cx="8502316" cy="5257800"/>
          </a:xfrm>
        </p:spPr>
        <p:txBody>
          <a:bodyPr/>
          <a:lstStyle/>
          <a:p>
            <a:pPr>
              <a:spcBef>
                <a:spcPts val="300"/>
              </a:spcBef>
              <a:spcAft>
                <a:spcPts val="0"/>
              </a:spcAft>
            </a:pPr>
            <a:r>
              <a:rPr lang="en-US" sz="2400" dirty="0">
                <a:solidFill>
                  <a:srgbClr val="004376"/>
                </a:solidFill>
              </a:rPr>
              <a:t>Calculating the cost of a nutritious diet is challenging</a:t>
            </a:r>
          </a:p>
          <a:p>
            <a:pPr lvl="1">
              <a:spcBef>
                <a:spcPts val="0"/>
              </a:spcBef>
              <a:spcAft>
                <a:spcPts val="0"/>
              </a:spcAft>
            </a:pPr>
            <a:r>
              <a:rPr lang="en-US" sz="1800" dirty="0">
                <a:solidFill>
                  <a:srgbClr val="004376"/>
                </a:solidFill>
              </a:rPr>
              <a:t>Need clear definition of “nutritious”.  We use:</a:t>
            </a:r>
          </a:p>
          <a:p>
            <a:pPr lvl="2">
              <a:spcBef>
                <a:spcPts val="300"/>
              </a:spcBef>
              <a:spcAft>
                <a:spcPts val="0"/>
              </a:spcAft>
            </a:pPr>
            <a:r>
              <a:rPr lang="en-US" sz="1600" dirty="0">
                <a:solidFill>
                  <a:srgbClr val="004376"/>
                </a:solidFill>
              </a:rPr>
              <a:t>Food scores for nutritional value, modifying standard CPI to calculate </a:t>
            </a:r>
            <a:r>
              <a:rPr lang="en-US" sz="1600" b="1" dirty="0">
                <a:solidFill>
                  <a:srgbClr val="004376"/>
                </a:solidFill>
              </a:rPr>
              <a:t>NPI</a:t>
            </a:r>
          </a:p>
          <a:p>
            <a:pPr lvl="2">
              <a:spcBef>
                <a:spcPts val="300"/>
              </a:spcBef>
              <a:spcAft>
                <a:spcPts val="0"/>
              </a:spcAft>
            </a:pPr>
            <a:r>
              <a:rPr lang="en-US" sz="1600" dirty="0">
                <a:solidFill>
                  <a:srgbClr val="004376"/>
                </a:solidFill>
              </a:rPr>
              <a:t>Recommended diets, using dietary guidelines to calculate </a:t>
            </a:r>
            <a:r>
              <a:rPr lang="en-US" sz="1600" b="1" dirty="0" err="1">
                <a:solidFill>
                  <a:srgbClr val="004376"/>
                </a:solidFill>
              </a:rPr>
              <a:t>CoRD</a:t>
            </a:r>
            <a:endParaRPr lang="en-US" sz="1600" b="1" dirty="0">
              <a:solidFill>
                <a:srgbClr val="004376"/>
              </a:solidFill>
            </a:endParaRPr>
          </a:p>
          <a:p>
            <a:pPr lvl="2">
              <a:spcBef>
                <a:spcPts val="300"/>
              </a:spcBef>
              <a:spcAft>
                <a:spcPts val="0"/>
              </a:spcAft>
            </a:pPr>
            <a:r>
              <a:rPr lang="en-US" sz="1600" dirty="0">
                <a:solidFill>
                  <a:srgbClr val="004376"/>
                </a:solidFill>
              </a:rPr>
              <a:t>Dietary diversity, using MDD-W to calculate </a:t>
            </a:r>
            <a:r>
              <a:rPr lang="en-US" sz="1600" b="1" dirty="0" err="1">
                <a:solidFill>
                  <a:srgbClr val="004376"/>
                </a:solidFill>
              </a:rPr>
              <a:t>CoDD</a:t>
            </a:r>
            <a:endParaRPr lang="en-US" sz="1600" b="1" dirty="0">
              <a:solidFill>
                <a:srgbClr val="004376"/>
              </a:solidFill>
            </a:endParaRPr>
          </a:p>
          <a:p>
            <a:pPr lvl="2">
              <a:spcBef>
                <a:spcPts val="300"/>
              </a:spcBef>
              <a:spcAft>
                <a:spcPts val="0"/>
              </a:spcAft>
            </a:pPr>
            <a:r>
              <a:rPr lang="en-US" sz="1600" dirty="0">
                <a:solidFill>
                  <a:srgbClr val="004376"/>
                </a:solidFill>
              </a:rPr>
              <a:t>Nutrient adequacy, using use EARs for 17 nutrients to calculate </a:t>
            </a:r>
            <a:r>
              <a:rPr lang="en-US" sz="1600" b="1" dirty="0" err="1">
                <a:solidFill>
                  <a:srgbClr val="004376"/>
                </a:solidFill>
              </a:rPr>
              <a:t>CoNA</a:t>
            </a:r>
            <a:endParaRPr lang="en-US" sz="1600" b="1" dirty="0">
              <a:solidFill>
                <a:srgbClr val="004376"/>
              </a:solidFill>
            </a:endParaRPr>
          </a:p>
          <a:p>
            <a:pPr>
              <a:spcBef>
                <a:spcPts val="1200"/>
              </a:spcBef>
              <a:spcAft>
                <a:spcPts val="0"/>
              </a:spcAft>
            </a:pPr>
            <a:r>
              <a:rPr lang="en-US" sz="2200" dirty="0">
                <a:solidFill>
                  <a:srgbClr val="004376"/>
                </a:solidFill>
              </a:rPr>
              <a:t>Underlying data remain limiting </a:t>
            </a:r>
          </a:p>
          <a:p>
            <a:pPr lvl="1">
              <a:spcBef>
                <a:spcPts val="300"/>
              </a:spcBef>
              <a:spcAft>
                <a:spcPts val="0"/>
              </a:spcAft>
            </a:pPr>
            <a:r>
              <a:rPr lang="en-US" sz="1800" dirty="0">
                <a:solidFill>
                  <a:srgbClr val="004376"/>
                </a:solidFill>
              </a:rPr>
              <a:t>Here, we use prices from </a:t>
            </a:r>
            <a:r>
              <a:rPr lang="en-US" sz="1800" dirty="0" err="1">
                <a:solidFill>
                  <a:srgbClr val="004376"/>
                </a:solidFill>
              </a:rPr>
              <a:t>MoFA</a:t>
            </a:r>
            <a:r>
              <a:rPr lang="en-US" sz="1800" dirty="0">
                <a:solidFill>
                  <a:srgbClr val="004376"/>
                </a:solidFill>
              </a:rPr>
              <a:t> in Ghana, NBS in Tanzania</a:t>
            </a:r>
          </a:p>
          <a:p>
            <a:pPr lvl="1">
              <a:spcBef>
                <a:spcPts val="300"/>
              </a:spcBef>
              <a:spcAft>
                <a:spcPts val="0"/>
              </a:spcAft>
            </a:pPr>
            <a:r>
              <a:rPr lang="en-US" sz="1800" dirty="0">
                <a:solidFill>
                  <a:srgbClr val="004376"/>
                </a:solidFill>
              </a:rPr>
              <a:t>For Ghana, future studies will include prices for expanded food list</a:t>
            </a:r>
          </a:p>
          <a:p>
            <a:pPr lvl="1">
              <a:spcBef>
                <a:spcPts val="300"/>
              </a:spcBef>
              <a:spcAft>
                <a:spcPts val="0"/>
              </a:spcAft>
            </a:pPr>
            <a:r>
              <a:rPr lang="en-US" sz="1800" dirty="0">
                <a:solidFill>
                  <a:srgbClr val="004376"/>
                </a:solidFill>
              </a:rPr>
              <a:t>In Tanzania and other countries, need more rural market prices</a:t>
            </a:r>
          </a:p>
          <a:p>
            <a:pPr>
              <a:spcBef>
                <a:spcPts val="1800"/>
              </a:spcBef>
              <a:spcAft>
                <a:spcPts val="0"/>
              </a:spcAft>
            </a:pPr>
            <a:r>
              <a:rPr lang="en-US" sz="2400" dirty="0">
                <a:solidFill>
                  <a:srgbClr val="004376"/>
                </a:solidFill>
              </a:rPr>
              <a:t>In follow-on projects, we will:</a:t>
            </a:r>
          </a:p>
          <a:p>
            <a:pPr lvl="1">
              <a:spcBef>
                <a:spcPts val="300"/>
              </a:spcBef>
              <a:spcAft>
                <a:spcPts val="0"/>
              </a:spcAft>
            </a:pPr>
            <a:r>
              <a:rPr lang="en-US" sz="1800" dirty="0">
                <a:solidFill>
                  <a:srgbClr val="004376"/>
                </a:solidFill>
              </a:rPr>
              <a:t>Continue working with stakeholders for use and uptake </a:t>
            </a:r>
          </a:p>
          <a:p>
            <a:pPr lvl="1">
              <a:spcBef>
                <a:spcPts val="300"/>
              </a:spcBef>
              <a:spcAft>
                <a:spcPts val="0"/>
              </a:spcAft>
            </a:pPr>
            <a:r>
              <a:rPr lang="en-US" sz="1800" dirty="0">
                <a:solidFill>
                  <a:srgbClr val="004376"/>
                </a:solidFill>
              </a:rPr>
              <a:t>Assemble prices from additional countries</a:t>
            </a:r>
          </a:p>
          <a:p>
            <a:pPr lvl="1">
              <a:spcBef>
                <a:spcPts val="300"/>
              </a:spcBef>
              <a:spcAft>
                <a:spcPts val="0"/>
              </a:spcAft>
            </a:pPr>
            <a:r>
              <a:rPr lang="en-US" sz="1800" dirty="0">
                <a:solidFill>
                  <a:srgbClr val="004376"/>
                </a:solidFill>
              </a:rPr>
              <a:t>Test link to prices from climate fluctuations, infrastructure &amp; markets</a:t>
            </a:r>
          </a:p>
          <a:p>
            <a:pPr lvl="1">
              <a:spcBef>
                <a:spcPts val="300"/>
              </a:spcBef>
              <a:spcAft>
                <a:spcPts val="0"/>
              </a:spcAft>
            </a:pPr>
            <a:r>
              <a:rPr lang="en-US" sz="1800" dirty="0">
                <a:solidFill>
                  <a:srgbClr val="004376"/>
                </a:solidFill>
              </a:rPr>
              <a:t>Test link from prices to diet quality, heights &amp; weights</a:t>
            </a:r>
          </a:p>
          <a:p>
            <a:pPr lvl="2">
              <a:spcBef>
                <a:spcPts val="300"/>
              </a:spcBef>
              <a:spcAft>
                <a:spcPts val="0"/>
              </a:spcAft>
            </a:pPr>
            <a:endParaRPr lang="en-US" sz="700" dirty="0">
              <a:solidFill>
                <a:srgbClr val="004376"/>
              </a:solidFill>
            </a:endParaRPr>
          </a:p>
        </p:txBody>
      </p:sp>
      <p:sp>
        <p:nvSpPr>
          <p:cNvPr id="11" name="TextBox 10">
            <a:extLst>
              <a:ext uri="{FF2B5EF4-FFF2-40B4-BE49-F238E27FC236}">
                <a16:creationId xmlns:a16="http://schemas.microsoft.com/office/drawing/2014/main" id="{81378AE5-D86A-4212-BD7E-A63143ED4D39}"/>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nutrient adequacy | </a:t>
            </a:r>
            <a:r>
              <a:rPr lang="en-US" dirty="0">
                <a:solidFill>
                  <a:srgbClr val="004376"/>
                </a:solidFill>
                <a:latin typeface="Arial Narrow" panose="020B0606020202030204" pitchFamily="34" charset="0"/>
              </a:rPr>
              <a:t>conclusion</a:t>
            </a:r>
          </a:p>
        </p:txBody>
      </p:sp>
    </p:spTree>
    <p:extLst>
      <p:ext uri="{BB962C8B-B14F-4D97-AF65-F5344CB8AC3E}">
        <p14:creationId xmlns:p14="http://schemas.microsoft.com/office/powerpoint/2010/main" val="424477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3" end="3"/>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4" end="4"/>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5" end="5"/>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6" end="6"/>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8" end="8"/>
                                            </p:txEl>
                                          </p:spTgt>
                                        </p:tgtEl>
                                        <p:attrNameLst>
                                          <p:attrName>ppt_c</p:attrName>
                                        </p:attrNameLst>
                                      </p:cBhvr>
                                      <p:to>
                                        <a:schemeClr val="bg2"/>
                                      </p:to>
                                    </p:animClr>
                                  </p:subTnLst>
                                </p:cTn>
                              </p:par>
                              <p:par>
                                <p:cTn id="25" presetID="1" presetClass="entr" presetSubtype="0" fill="hold" nodeType="withEffect">
                                  <p:stCondLst>
                                    <p:cond delay="0"/>
                                  </p:stCondLst>
                                  <p:childTnLst>
                                    <p:set>
                                      <p:cBhvr>
                                        <p:cTn id="26" dur="1" fill="hold">
                                          <p:stCondLst>
                                            <p:cond delay="0"/>
                                          </p:stCondLst>
                                        </p:cTn>
                                        <p:tgtEl>
                                          <p:spTgt spid="1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9" end="9"/>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0" end="10"/>
                                            </p:txEl>
                                          </p:spTgt>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1" end="11"/>
                                            </p:txEl>
                                          </p:spTgt>
                                        </p:tgtEl>
                                        <p:attrNameLst>
                                          <p:attrName>ppt_c</p:attrName>
                                        </p:attrNameLst>
                                      </p:cBhvr>
                                      <p:to>
                                        <a:schemeClr val="bg2"/>
                                      </p:to>
                                    </p:animClr>
                                  </p:subTnLst>
                                </p:cTn>
                              </p:par>
                              <p:par>
                                <p:cTn id="33" presetID="1" presetClass="entr" presetSubtype="0" fill="hold" nodeType="with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2" end="12"/>
                                            </p:txEl>
                                          </p:spTgt>
                                        </p:tgtEl>
                                        <p:attrNameLst>
                                          <p:attrName>ppt_c</p:attrName>
                                        </p:attrNameLst>
                                      </p:cBhvr>
                                      <p:to>
                                        <a:schemeClr val="bg2"/>
                                      </p:to>
                                    </p:animClr>
                                  </p:subTnLst>
                                </p:cTn>
                              </p:par>
                              <p:par>
                                <p:cTn id="35" presetID="1"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13" end="13"/>
                                            </p:txEl>
                                          </p:spTgt>
                                        </p:tgtEl>
                                        <p:attrNameLst>
                                          <p:attrName>ppt_c</p:attrName>
                                        </p:attrNameLst>
                                      </p:cBhvr>
                                      <p:to>
                                        <a:schemeClr val="bg2"/>
                                      </p:to>
                                    </p:animClr>
                                  </p:subTnLst>
                                </p:cTn>
                              </p:par>
                              <p:par>
                                <p:cTn id="37" presetID="1" presetClass="entr" presetSubtype="0" fill="hold" nodeType="withEffect">
                                  <p:stCondLst>
                                    <p:cond delay="0"/>
                                  </p:stCondLst>
                                  <p:childTnLst>
                                    <p:set>
                                      <p:cBhvr>
                                        <p:cTn id="38"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579924" y="1524000"/>
            <a:ext cx="8229600" cy="545257"/>
          </a:xfrm>
        </p:spPr>
        <p:txBody>
          <a:bodyPr/>
          <a:lstStyle/>
          <a:p>
            <a:pPr>
              <a:lnSpc>
                <a:spcPct val="90000"/>
              </a:lnSpc>
            </a:pPr>
            <a:r>
              <a:rPr lang="en-US" sz="3200" dirty="0">
                <a:solidFill>
                  <a:srgbClr val="004376"/>
                </a:solidFill>
              </a:rPr>
              <a:t>Thank you!</a:t>
            </a:r>
          </a:p>
        </p:txBody>
      </p:sp>
      <p:sp>
        <p:nvSpPr>
          <p:cNvPr id="9" name="TextBox 8">
            <a:extLst>
              <a:ext uri="{FF2B5EF4-FFF2-40B4-BE49-F238E27FC236}">
                <a16:creationId xmlns:a16="http://schemas.microsoft.com/office/drawing/2014/main" id="{BB17ADE3-71A0-4AAF-8257-EDF35F020499}"/>
              </a:ext>
            </a:extLst>
          </p:cNvPr>
          <p:cNvSpPr txBox="1"/>
          <p:nvPr/>
        </p:nvSpPr>
        <p:spPr>
          <a:xfrm>
            <a:off x="914400" y="24821"/>
            <a:ext cx="82296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1">
                    <a:lumMod val="75000"/>
                  </a:schemeClr>
                </a:solidFill>
              </a:rPr>
              <a:t>motivation</a:t>
            </a:r>
            <a:r>
              <a:rPr lang="en-US" dirty="0">
                <a:solidFill>
                  <a:srgbClr val="0070C0"/>
                </a:solidFill>
              </a:rPr>
              <a:t> </a:t>
            </a:r>
            <a:r>
              <a:rPr lang="en-US" dirty="0">
                <a:solidFill>
                  <a:schemeClr val="bg1">
                    <a:lumMod val="75000"/>
                  </a:schemeClr>
                </a:solidFill>
              </a:rPr>
              <a:t>| formulas | data | </a:t>
            </a:r>
            <a:r>
              <a:rPr lang="en-US" dirty="0">
                <a:solidFill>
                  <a:schemeClr val="bg2">
                    <a:lumMod val="60000"/>
                    <a:lumOff val="40000"/>
                  </a:schemeClr>
                </a:solidFill>
              </a:rPr>
              <a:t>nutrient adequacy </a:t>
            </a:r>
            <a:r>
              <a:rPr lang="en-US" dirty="0">
                <a:solidFill>
                  <a:schemeClr val="bg1">
                    <a:lumMod val="75000"/>
                  </a:schemeClr>
                </a:solidFill>
              </a:rPr>
              <a:t>| </a:t>
            </a:r>
            <a:r>
              <a:rPr lang="en-US" dirty="0">
                <a:solidFill>
                  <a:schemeClr val="bg2">
                    <a:lumMod val="60000"/>
                    <a:lumOff val="40000"/>
                  </a:schemeClr>
                </a:solidFill>
              </a:rPr>
              <a:t>diet diversity </a:t>
            </a:r>
            <a:r>
              <a:rPr lang="en-US" dirty="0">
                <a:solidFill>
                  <a:schemeClr val="bg1">
                    <a:lumMod val="75000"/>
                  </a:schemeClr>
                </a:solidFill>
              </a:rPr>
              <a:t>| next steps</a:t>
            </a:r>
          </a:p>
        </p:txBody>
      </p:sp>
      <p:pic>
        <p:nvPicPr>
          <p:cNvPr id="16" name="Picture 15">
            <a:extLst>
              <a:ext uri="{FF2B5EF4-FFF2-40B4-BE49-F238E27FC236}">
                <a16:creationId xmlns:a16="http://schemas.microsoft.com/office/drawing/2014/main" id="{0455969D-B8A8-44E3-9EE0-B3B606FF17A5}"/>
              </a:ext>
            </a:extLst>
          </p:cNvPr>
          <p:cNvPicPr>
            <a:picLocks noChangeAspect="1"/>
          </p:cNvPicPr>
          <p:nvPr/>
        </p:nvPicPr>
        <p:blipFill rotWithShape="1">
          <a:blip r:embed="rId3"/>
          <a:srcRect l="8838" t="9338" r="9428" b="8889"/>
          <a:stretch/>
        </p:blipFill>
        <p:spPr>
          <a:xfrm>
            <a:off x="7806142" y="5586962"/>
            <a:ext cx="1116906" cy="1182752"/>
          </a:xfrm>
          <a:prstGeom prst="rect">
            <a:avLst/>
          </a:prstGeom>
        </p:spPr>
      </p:pic>
      <p:pic>
        <p:nvPicPr>
          <p:cNvPr id="17" name="Picture 2">
            <a:extLst>
              <a:ext uri="{FF2B5EF4-FFF2-40B4-BE49-F238E27FC236}">
                <a16:creationId xmlns:a16="http://schemas.microsoft.com/office/drawing/2014/main" id="{ED96EE7F-8011-409C-987D-86BBD81B0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212"/>
          <a:stretch>
            <a:fillRect/>
          </a:stretch>
        </p:blipFill>
        <p:spPr bwMode="auto">
          <a:xfrm>
            <a:off x="579924" y="6169435"/>
            <a:ext cx="1810378" cy="6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EA8F9923-0426-4A20-9E45-5759E2EF1427}"/>
              </a:ext>
            </a:extLst>
          </p:cNvPr>
          <p:cNvSpPr/>
          <p:nvPr/>
        </p:nvSpPr>
        <p:spPr>
          <a:xfrm>
            <a:off x="355752" y="2523053"/>
            <a:ext cx="4451027" cy="1569660"/>
          </a:xfrm>
          <a:prstGeom prst="rect">
            <a:avLst/>
          </a:prstGeom>
        </p:spPr>
        <p:txBody>
          <a:bodyPr wrap="square">
            <a:spAutoFit/>
          </a:bodyPr>
          <a:lstStyle/>
          <a:p>
            <a:r>
              <a:rPr lang="en-US" sz="1600" dirty="0"/>
              <a:t>This work is funded by UKAid and the Bill &amp; Melinda Gates Foundation (OPP1182628)  </a:t>
            </a:r>
          </a:p>
          <a:p>
            <a:endParaRPr lang="en-US" sz="1600" dirty="0"/>
          </a:p>
          <a:p>
            <a:r>
              <a:rPr lang="en-US" sz="1600" dirty="0"/>
              <a:t>Model code and data for replication of results will be available on that project’s website at http://sites.tufts.edu/candasa </a:t>
            </a:r>
          </a:p>
        </p:txBody>
      </p:sp>
      <p:pic>
        <p:nvPicPr>
          <p:cNvPr id="21" name="Picture 20">
            <a:extLst>
              <a:ext uri="{FF2B5EF4-FFF2-40B4-BE49-F238E27FC236}">
                <a16:creationId xmlns:a16="http://schemas.microsoft.com/office/drawing/2014/main" id="{9848D819-1AF9-4F69-9326-D5EFFF036F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891"/>
          <a:stretch/>
        </p:blipFill>
        <p:spPr>
          <a:xfrm>
            <a:off x="5081027" y="2830485"/>
            <a:ext cx="3463144" cy="2458940"/>
          </a:xfrm>
          <a:prstGeom prst="rect">
            <a:avLst/>
          </a:prstGeom>
        </p:spPr>
      </p:pic>
      <p:sp>
        <p:nvSpPr>
          <p:cNvPr id="23" name="TextBox 22">
            <a:extLst>
              <a:ext uri="{FF2B5EF4-FFF2-40B4-BE49-F238E27FC236}">
                <a16:creationId xmlns:a16="http://schemas.microsoft.com/office/drawing/2014/main" id="{38687F4A-DBD3-47DC-B46A-5DD4D5880B00}"/>
              </a:ext>
            </a:extLst>
          </p:cNvPr>
          <p:cNvSpPr txBox="1"/>
          <p:nvPr/>
        </p:nvSpPr>
        <p:spPr>
          <a:xfrm>
            <a:off x="5053223" y="8059245"/>
            <a:ext cx="2971800" cy="307777"/>
          </a:xfrm>
          <a:prstGeom prst="rect">
            <a:avLst/>
          </a:prstGeom>
          <a:noFill/>
        </p:spPr>
        <p:txBody>
          <a:bodyPr wrap="square" rtlCol="0">
            <a:spAutoFit/>
          </a:bodyPr>
          <a:lstStyle/>
          <a:p>
            <a:pPr defTabSz="914400"/>
            <a:r>
              <a:rPr lang="en-US" sz="1400" dirty="0">
                <a:solidFill>
                  <a:prstClr val="black"/>
                </a:solidFill>
              </a:rPr>
              <a:t>Photo: Anna Herforth, 2017</a:t>
            </a:r>
          </a:p>
        </p:txBody>
      </p:sp>
      <p:sp>
        <p:nvSpPr>
          <p:cNvPr id="3" name="Rectangle 2">
            <a:extLst>
              <a:ext uri="{FF2B5EF4-FFF2-40B4-BE49-F238E27FC236}">
                <a16:creationId xmlns:a16="http://schemas.microsoft.com/office/drawing/2014/main" id="{ACA21AE5-11E5-4AB3-98C7-ACE08BE1EB0A}"/>
              </a:ext>
            </a:extLst>
          </p:cNvPr>
          <p:cNvSpPr/>
          <p:nvPr/>
        </p:nvSpPr>
        <p:spPr>
          <a:xfrm>
            <a:off x="4759466" y="2472837"/>
            <a:ext cx="4224233" cy="369332"/>
          </a:xfrm>
          <a:prstGeom prst="rect">
            <a:avLst/>
          </a:prstGeom>
          <a:ln>
            <a:noFill/>
          </a:ln>
        </p:spPr>
        <p:txBody>
          <a:bodyPr wrap="none">
            <a:spAutoFit/>
          </a:bodyPr>
          <a:lstStyle/>
          <a:p>
            <a:r>
              <a:rPr lang="en-US" dirty="0"/>
              <a:t>Special thanks to all price enumerators</a:t>
            </a:r>
          </a:p>
        </p:txBody>
      </p:sp>
    </p:spTree>
    <p:extLst>
      <p:ext uri="{BB962C8B-B14F-4D97-AF65-F5344CB8AC3E}">
        <p14:creationId xmlns:p14="http://schemas.microsoft.com/office/powerpoint/2010/main" val="1558651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304C-FDEB-45A7-80E1-3DD5A60E9CD5}"/>
              </a:ext>
            </a:extLst>
          </p:cNvPr>
          <p:cNvSpPr>
            <a:spLocks noGrp="1"/>
          </p:cNvSpPr>
          <p:nvPr>
            <p:ph type="title"/>
          </p:nvPr>
        </p:nvSpPr>
        <p:spPr/>
        <p:txBody>
          <a:bodyPr/>
          <a:lstStyle/>
          <a:p>
            <a:r>
              <a:rPr lang="en-US" dirty="0"/>
              <a:t>Other slides</a:t>
            </a:r>
          </a:p>
        </p:txBody>
      </p:sp>
    </p:spTree>
    <p:extLst>
      <p:ext uri="{BB962C8B-B14F-4D97-AF65-F5344CB8AC3E}">
        <p14:creationId xmlns:p14="http://schemas.microsoft.com/office/powerpoint/2010/main" val="1449751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6">
            <a:extLst>
              <a:ext uri="{FF2B5EF4-FFF2-40B4-BE49-F238E27FC236}">
                <a16:creationId xmlns:a16="http://schemas.microsoft.com/office/drawing/2014/main" id="{702C0ECB-E8A7-4B24-8221-9B799F6D1F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25" y="2556123"/>
            <a:ext cx="6583045" cy="3829120"/>
          </a:xfrm>
          <a:prstGeom prst="rect">
            <a:avLst/>
          </a:prstGeom>
          <a:noFill/>
          <a:ln>
            <a:noFill/>
          </a:ln>
        </p:spPr>
      </p:pic>
      <p:sp>
        <p:nvSpPr>
          <p:cNvPr id="23" name="Title 1">
            <a:extLst>
              <a:ext uri="{FF2B5EF4-FFF2-40B4-BE49-F238E27FC236}">
                <a16:creationId xmlns:a16="http://schemas.microsoft.com/office/drawing/2014/main" id="{DBE73561-0EC5-4ECE-8CF2-1B312D1D9C53}"/>
              </a:ext>
            </a:extLst>
          </p:cNvPr>
          <p:cNvSpPr txBox="1">
            <a:spLocks/>
          </p:cNvSpPr>
          <p:nvPr/>
        </p:nvSpPr>
        <p:spPr bwMode="auto">
          <a:xfrm>
            <a:off x="2195945" y="5181600"/>
            <a:ext cx="5943600" cy="46812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i="1" kern="0" dirty="0">
                <a:solidFill>
                  <a:srgbClr val="800000"/>
                </a:solidFill>
              </a:rPr>
              <a:t>CoDD1 = least cost food in 5</a:t>
            </a:r>
            <a:r>
              <a:rPr lang="en-US" sz="2000" i="1" kern="0" baseline="30000" dirty="0">
                <a:solidFill>
                  <a:srgbClr val="800000"/>
                </a:solidFill>
              </a:rPr>
              <a:t>th</a:t>
            </a:r>
            <a:r>
              <a:rPr lang="en-US" sz="2000" i="1" kern="0" dirty="0">
                <a:solidFill>
                  <a:srgbClr val="800000"/>
                </a:solidFill>
              </a:rPr>
              <a:t> lowest-cost group</a:t>
            </a:r>
          </a:p>
        </p:txBody>
      </p:sp>
      <p:sp>
        <p:nvSpPr>
          <p:cNvPr id="16" name="Title 1">
            <a:extLst>
              <a:ext uri="{FF2B5EF4-FFF2-40B4-BE49-F238E27FC236}">
                <a16:creationId xmlns:a16="http://schemas.microsoft.com/office/drawing/2014/main" id="{BA2280E8-DE4D-4B7D-94AF-775D84291434}"/>
              </a:ext>
            </a:extLst>
          </p:cNvPr>
          <p:cNvSpPr txBox="1">
            <a:spLocks/>
          </p:cNvSpPr>
          <p:nvPr/>
        </p:nvSpPr>
        <p:spPr bwMode="auto">
          <a:xfrm>
            <a:off x="2500745" y="3305843"/>
            <a:ext cx="2243691" cy="79259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i="1" kern="0" dirty="0">
                <a:solidFill>
                  <a:schemeClr val="tx1">
                    <a:lumMod val="65000"/>
                    <a:lumOff val="35000"/>
                  </a:schemeClr>
                </a:solidFill>
              </a:rPr>
              <a:t>CoDD2 = avg. of least cost foods in all groups</a:t>
            </a:r>
          </a:p>
        </p:txBody>
      </p:sp>
      <p:sp>
        <p:nvSpPr>
          <p:cNvPr id="8" name="Title 1">
            <a:extLst>
              <a:ext uri="{FF2B5EF4-FFF2-40B4-BE49-F238E27FC236}">
                <a16:creationId xmlns:a16="http://schemas.microsoft.com/office/drawing/2014/main" id="{02D8CBEF-6535-46F5-9D42-4F7992740F76}"/>
              </a:ext>
            </a:extLst>
          </p:cNvPr>
          <p:cNvSpPr txBox="1">
            <a:spLocks/>
          </p:cNvSpPr>
          <p:nvPr/>
        </p:nvSpPr>
        <p:spPr bwMode="auto">
          <a:xfrm>
            <a:off x="457200" y="884325"/>
            <a:ext cx="80010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nSpc>
                <a:spcPct val="90000"/>
              </a:lnSpc>
            </a:pPr>
            <a:r>
              <a:rPr lang="en-US" sz="3200" b="1" kern="0" dirty="0">
                <a:solidFill>
                  <a:srgbClr val="004376"/>
                </a:solidFill>
              </a:rPr>
              <a:t>In Ghana, most food groups have had similar trends and fluctuations </a:t>
            </a:r>
          </a:p>
        </p:txBody>
      </p:sp>
      <p:sp>
        <p:nvSpPr>
          <p:cNvPr id="9" name="Rectangle 8">
            <a:extLst>
              <a:ext uri="{FF2B5EF4-FFF2-40B4-BE49-F238E27FC236}">
                <a16:creationId xmlns:a16="http://schemas.microsoft.com/office/drawing/2014/main" id="{B29AC532-2C40-4431-A17F-2805E7CD4139}"/>
              </a:ext>
            </a:extLst>
          </p:cNvPr>
          <p:cNvSpPr/>
          <p:nvPr/>
        </p:nvSpPr>
        <p:spPr>
          <a:xfrm>
            <a:off x="824344" y="2174352"/>
            <a:ext cx="7620001" cy="381771"/>
          </a:xfrm>
          <a:prstGeom prst="rect">
            <a:avLst/>
          </a:prstGeom>
        </p:spPr>
        <p:txBody>
          <a:bodyPr wrap="square">
            <a:spAutoFit/>
          </a:bodyPr>
          <a:lstStyle/>
          <a:p>
            <a:pPr marL="0" lvl="1" algn="r">
              <a:lnSpc>
                <a:spcPct val="114000"/>
              </a:lnSpc>
              <a:spcBef>
                <a:spcPts val="0"/>
              </a:spcBef>
            </a:pPr>
            <a:r>
              <a:rPr lang="en-US" dirty="0"/>
              <a:t>Cost of Diet Diversity (</a:t>
            </a:r>
            <a:r>
              <a:rPr lang="en-US" dirty="0" err="1"/>
              <a:t>CoDD</a:t>
            </a:r>
            <a:r>
              <a:rPr lang="en-US" dirty="0"/>
              <a:t>) price index in Ghana, 2009-14</a:t>
            </a:r>
          </a:p>
        </p:txBody>
      </p:sp>
      <p:sp>
        <p:nvSpPr>
          <p:cNvPr id="10" name="Rectangle 9">
            <a:extLst>
              <a:ext uri="{FF2B5EF4-FFF2-40B4-BE49-F238E27FC236}">
                <a16:creationId xmlns:a16="http://schemas.microsoft.com/office/drawing/2014/main" id="{5F4BD3DD-056E-40C2-A809-92F0CB5BF9E4}"/>
              </a:ext>
            </a:extLst>
          </p:cNvPr>
          <p:cNvSpPr/>
          <p:nvPr/>
        </p:nvSpPr>
        <p:spPr>
          <a:xfrm>
            <a:off x="270163" y="2458152"/>
            <a:ext cx="1406080" cy="723916"/>
          </a:xfrm>
          <a:prstGeom prst="rect">
            <a:avLst/>
          </a:prstGeom>
        </p:spPr>
        <p:txBody>
          <a:bodyPr wrap="square">
            <a:spAutoFit/>
          </a:bodyPr>
          <a:lstStyle/>
          <a:p>
            <a:pPr marL="0" lvl="1" algn="r">
              <a:lnSpc>
                <a:spcPct val="114000"/>
              </a:lnSpc>
              <a:spcBef>
                <a:spcPts val="0"/>
              </a:spcBef>
            </a:pPr>
            <a:r>
              <a:rPr lang="en-US" dirty="0">
                <a:solidFill>
                  <a:schemeClr val="bg2">
                    <a:lumMod val="50000"/>
                  </a:schemeClr>
                </a:solidFill>
              </a:rPr>
              <a:t>Index value</a:t>
            </a:r>
          </a:p>
          <a:p>
            <a:pPr marL="0" lvl="1" algn="r">
              <a:lnSpc>
                <a:spcPct val="114000"/>
              </a:lnSpc>
              <a:spcBef>
                <a:spcPts val="0"/>
              </a:spcBef>
            </a:pPr>
            <a:r>
              <a:rPr lang="en-US" dirty="0">
                <a:solidFill>
                  <a:schemeClr val="bg2">
                    <a:lumMod val="50000"/>
                  </a:schemeClr>
                </a:solidFill>
              </a:rPr>
              <a:t>(2009=100)</a:t>
            </a:r>
          </a:p>
        </p:txBody>
      </p:sp>
      <p:sp>
        <p:nvSpPr>
          <p:cNvPr id="12" name="TextBox 11">
            <a:extLst>
              <a:ext uri="{FF2B5EF4-FFF2-40B4-BE49-F238E27FC236}">
                <a16:creationId xmlns:a16="http://schemas.microsoft.com/office/drawing/2014/main" id="{9FB7A60F-D16A-45F4-9EAF-FA0513BBDDB8}"/>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diet diversity </a:t>
            </a:r>
            <a:r>
              <a:rPr lang="en-US" dirty="0">
                <a:solidFill>
                  <a:schemeClr val="bg1">
                    <a:lumMod val="75000"/>
                  </a:schemeClr>
                </a:solidFill>
                <a:latin typeface="Arial Narrow" panose="020B0606020202030204" pitchFamily="34" charset="0"/>
              </a:rPr>
              <a:t>| recommended diets | nutrient adequacy | conclusion</a:t>
            </a:r>
          </a:p>
        </p:txBody>
      </p:sp>
    </p:spTree>
    <p:extLst>
      <p:ext uri="{BB962C8B-B14F-4D97-AF65-F5344CB8AC3E}">
        <p14:creationId xmlns:p14="http://schemas.microsoft.com/office/powerpoint/2010/main" val="1570518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4">
            <a:extLst>
              <a:ext uri="{FF2B5EF4-FFF2-40B4-BE49-F238E27FC236}">
                <a16:creationId xmlns:a16="http://schemas.microsoft.com/office/drawing/2014/main" id="{A20AA0C9-5D54-42FE-982D-25EACFE15BD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4682" y="2337663"/>
            <a:ext cx="6709638" cy="4191000"/>
          </a:xfrm>
          <a:prstGeom prst="rect">
            <a:avLst/>
          </a:prstGeom>
          <a:noFill/>
          <a:ln>
            <a:noFill/>
          </a:ln>
        </p:spPr>
      </p:pic>
      <p:sp>
        <p:nvSpPr>
          <p:cNvPr id="8" name="Title 1">
            <a:extLst>
              <a:ext uri="{FF2B5EF4-FFF2-40B4-BE49-F238E27FC236}">
                <a16:creationId xmlns:a16="http://schemas.microsoft.com/office/drawing/2014/main" id="{827377D0-20B2-4716-A46F-3BF495289838}"/>
              </a:ext>
            </a:extLst>
          </p:cNvPr>
          <p:cNvSpPr txBox="1">
            <a:spLocks/>
          </p:cNvSpPr>
          <p:nvPr/>
        </p:nvSpPr>
        <p:spPr bwMode="auto">
          <a:xfrm>
            <a:off x="2133601" y="5157063"/>
            <a:ext cx="5943600" cy="46812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i="1" kern="0" dirty="0">
                <a:solidFill>
                  <a:srgbClr val="800000"/>
                </a:solidFill>
              </a:rPr>
              <a:t>CoDD1 = least cost food in 5</a:t>
            </a:r>
            <a:r>
              <a:rPr lang="en-US" sz="2000" i="1" kern="0" baseline="30000" dirty="0">
                <a:solidFill>
                  <a:srgbClr val="800000"/>
                </a:solidFill>
              </a:rPr>
              <a:t>th</a:t>
            </a:r>
            <a:r>
              <a:rPr lang="en-US" sz="2000" i="1" kern="0" dirty="0">
                <a:solidFill>
                  <a:srgbClr val="800000"/>
                </a:solidFill>
              </a:rPr>
              <a:t> lowest-cost group</a:t>
            </a:r>
          </a:p>
        </p:txBody>
      </p:sp>
      <p:sp>
        <p:nvSpPr>
          <p:cNvPr id="11" name="Title 1">
            <a:extLst>
              <a:ext uri="{FF2B5EF4-FFF2-40B4-BE49-F238E27FC236}">
                <a16:creationId xmlns:a16="http://schemas.microsoft.com/office/drawing/2014/main" id="{0ED32C20-7175-4D4E-A24B-8788A8B06C84}"/>
              </a:ext>
            </a:extLst>
          </p:cNvPr>
          <p:cNvSpPr txBox="1">
            <a:spLocks/>
          </p:cNvSpPr>
          <p:nvPr/>
        </p:nvSpPr>
        <p:spPr bwMode="auto">
          <a:xfrm>
            <a:off x="2133601" y="2631440"/>
            <a:ext cx="5638800" cy="31582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90000"/>
              </a:lnSpc>
            </a:pPr>
            <a:r>
              <a:rPr lang="en-US" sz="2000" i="1" kern="0" dirty="0">
                <a:solidFill>
                  <a:schemeClr val="tx1">
                    <a:lumMod val="65000"/>
                    <a:lumOff val="35000"/>
                  </a:schemeClr>
                </a:solidFill>
              </a:rPr>
              <a:t>CoDD2 = avg. of least cost foods in all groups</a:t>
            </a:r>
          </a:p>
        </p:txBody>
      </p:sp>
      <p:sp>
        <p:nvSpPr>
          <p:cNvPr id="12" name="Rectangle 11">
            <a:extLst>
              <a:ext uri="{FF2B5EF4-FFF2-40B4-BE49-F238E27FC236}">
                <a16:creationId xmlns:a16="http://schemas.microsoft.com/office/drawing/2014/main" id="{FAD0A077-6203-4841-85C3-9531BF215FF9}"/>
              </a:ext>
            </a:extLst>
          </p:cNvPr>
          <p:cNvSpPr/>
          <p:nvPr/>
        </p:nvSpPr>
        <p:spPr>
          <a:xfrm>
            <a:off x="762000" y="2133600"/>
            <a:ext cx="7620001" cy="408125"/>
          </a:xfrm>
          <a:prstGeom prst="rect">
            <a:avLst/>
          </a:prstGeom>
        </p:spPr>
        <p:txBody>
          <a:bodyPr wrap="square">
            <a:spAutoFit/>
          </a:bodyPr>
          <a:lstStyle/>
          <a:p>
            <a:pPr marL="0" lvl="1" algn="r">
              <a:lnSpc>
                <a:spcPct val="114000"/>
              </a:lnSpc>
              <a:spcBef>
                <a:spcPts val="0"/>
              </a:spcBef>
            </a:pPr>
            <a:r>
              <a:rPr lang="en-US" dirty="0"/>
              <a:t>Cost of Diet Diversity (</a:t>
            </a:r>
            <a:r>
              <a:rPr lang="en-US" dirty="0" err="1"/>
              <a:t>CoDD</a:t>
            </a:r>
            <a:r>
              <a:rPr lang="en-US" dirty="0"/>
              <a:t>) price index in Tanzania, 2011-15</a:t>
            </a:r>
          </a:p>
        </p:txBody>
      </p:sp>
      <p:sp>
        <p:nvSpPr>
          <p:cNvPr id="14" name="Rectangle 13">
            <a:extLst>
              <a:ext uri="{FF2B5EF4-FFF2-40B4-BE49-F238E27FC236}">
                <a16:creationId xmlns:a16="http://schemas.microsoft.com/office/drawing/2014/main" id="{7112A04F-9CAF-489D-931E-0A2214480665}"/>
              </a:ext>
            </a:extLst>
          </p:cNvPr>
          <p:cNvSpPr/>
          <p:nvPr/>
        </p:nvSpPr>
        <p:spPr>
          <a:xfrm>
            <a:off x="207819" y="2662215"/>
            <a:ext cx="1406080" cy="723916"/>
          </a:xfrm>
          <a:prstGeom prst="rect">
            <a:avLst/>
          </a:prstGeom>
        </p:spPr>
        <p:txBody>
          <a:bodyPr wrap="square">
            <a:spAutoFit/>
          </a:bodyPr>
          <a:lstStyle/>
          <a:p>
            <a:pPr marL="0" lvl="1" algn="r">
              <a:lnSpc>
                <a:spcPct val="114000"/>
              </a:lnSpc>
              <a:spcBef>
                <a:spcPts val="0"/>
              </a:spcBef>
            </a:pPr>
            <a:r>
              <a:rPr lang="en-US" dirty="0">
                <a:solidFill>
                  <a:schemeClr val="bg2">
                    <a:lumMod val="50000"/>
                  </a:schemeClr>
                </a:solidFill>
              </a:rPr>
              <a:t>Index value</a:t>
            </a:r>
          </a:p>
          <a:p>
            <a:pPr marL="0" lvl="1" algn="r">
              <a:lnSpc>
                <a:spcPct val="114000"/>
              </a:lnSpc>
              <a:spcBef>
                <a:spcPts val="0"/>
              </a:spcBef>
            </a:pPr>
            <a:r>
              <a:rPr lang="en-US" dirty="0">
                <a:solidFill>
                  <a:schemeClr val="bg2">
                    <a:lumMod val="50000"/>
                  </a:schemeClr>
                </a:solidFill>
              </a:rPr>
              <a:t>(2009=100)</a:t>
            </a:r>
          </a:p>
        </p:txBody>
      </p:sp>
      <p:sp>
        <p:nvSpPr>
          <p:cNvPr id="15" name="Title 1">
            <a:extLst>
              <a:ext uri="{FF2B5EF4-FFF2-40B4-BE49-F238E27FC236}">
                <a16:creationId xmlns:a16="http://schemas.microsoft.com/office/drawing/2014/main" id="{09793408-06AD-4D91-BE4F-5E487CA9C8CA}"/>
              </a:ext>
            </a:extLst>
          </p:cNvPr>
          <p:cNvSpPr txBox="1">
            <a:spLocks/>
          </p:cNvSpPr>
          <p:nvPr/>
        </p:nvSpPr>
        <p:spPr bwMode="auto">
          <a:xfrm>
            <a:off x="0" y="927690"/>
            <a:ext cx="9220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nSpc>
                <a:spcPct val="90000"/>
              </a:lnSpc>
            </a:pPr>
            <a:r>
              <a:rPr lang="en-US" sz="3200" b="1" kern="0" dirty="0">
                <a:solidFill>
                  <a:srgbClr val="004376"/>
                </a:solidFill>
              </a:rPr>
              <a:t>In Tanzania, the cost of the cheapest 5 groups has declined, while other groups have risen</a:t>
            </a:r>
          </a:p>
        </p:txBody>
      </p:sp>
      <p:sp>
        <p:nvSpPr>
          <p:cNvPr id="19" name="TextBox 18">
            <a:extLst>
              <a:ext uri="{FF2B5EF4-FFF2-40B4-BE49-F238E27FC236}">
                <a16:creationId xmlns:a16="http://schemas.microsoft.com/office/drawing/2014/main" id="{01854227-ADB4-499C-A28F-2B8260E23093}"/>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diet diversity </a:t>
            </a:r>
            <a:r>
              <a:rPr lang="en-US" dirty="0">
                <a:solidFill>
                  <a:schemeClr val="bg1">
                    <a:lumMod val="75000"/>
                  </a:schemeClr>
                </a:solidFill>
                <a:latin typeface="Arial Narrow" panose="020B0606020202030204" pitchFamily="34" charset="0"/>
              </a:rPr>
              <a:t>| recommended diets | nutrient adequacy | conclusion</a:t>
            </a:r>
          </a:p>
        </p:txBody>
      </p:sp>
    </p:spTree>
    <p:extLst>
      <p:ext uri="{BB962C8B-B14F-4D97-AF65-F5344CB8AC3E}">
        <p14:creationId xmlns:p14="http://schemas.microsoft.com/office/powerpoint/2010/main" val="86757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t="18278"/>
          <a:stretch/>
        </p:blipFill>
        <p:spPr bwMode="auto">
          <a:xfrm>
            <a:off x="609600" y="1828800"/>
            <a:ext cx="8305800" cy="3962400"/>
          </a:xfrm>
          <a:prstGeom prst="rect">
            <a:avLst/>
          </a:prstGeom>
          <a:noFill/>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609600" y="152400"/>
            <a:ext cx="8305800" cy="1280890"/>
          </a:xfrm>
        </p:spPr>
        <p:txBody>
          <a:bodyPr>
            <a:noAutofit/>
          </a:bodyPr>
          <a:lstStyle/>
          <a:p>
            <a:r>
              <a:rPr lang="en-US" sz="3600"/>
              <a:t>Nutritious-food price index (NPI) relative to food CPI in two regions of Ghana, Jan. </a:t>
            </a:r>
            <a:r>
              <a:rPr lang="en-US" sz="3600" dirty="0"/>
              <a:t>2012-April 2017 </a:t>
            </a:r>
          </a:p>
        </p:txBody>
      </p:sp>
      <p:sp>
        <p:nvSpPr>
          <p:cNvPr id="4" name="Title 1">
            <a:extLst>
              <a:ext uri="{FF2B5EF4-FFF2-40B4-BE49-F238E27FC236}">
                <a16:creationId xmlns:a16="http://schemas.microsoft.com/office/drawing/2014/main" id="{611E69D4-4DFE-4655-9BBB-2CB3CF99690B}"/>
              </a:ext>
            </a:extLst>
          </p:cNvPr>
          <p:cNvSpPr txBox="1">
            <a:spLocks/>
          </p:cNvSpPr>
          <p:nvPr/>
        </p:nvSpPr>
        <p:spPr bwMode="auto">
          <a:xfrm>
            <a:off x="4267200" y="4572000"/>
            <a:ext cx="4498315"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lnSpc>
                <a:spcPct val="80000"/>
              </a:lnSpc>
              <a:spcBef>
                <a:spcPts val="0"/>
              </a:spcBef>
            </a:pPr>
            <a:r>
              <a:rPr lang="en-US" sz="1800" b="1" kern="0" dirty="0">
                <a:solidFill>
                  <a:srgbClr val="004376"/>
                </a:solidFill>
              </a:rPr>
              <a:t>Prices of more nutritious foods</a:t>
            </a:r>
          </a:p>
          <a:p>
            <a:pPr algn="r">
              <a:lnSpc>
                <a:spcPct val="80000"/>
              </a:lnSpc>
              <a:spcBef>
                <a:spcPts val="0"/>
              </a:spcBef>
            </a:pPr>
            <a:r>
              <a:rPr lang="en-US" sz="1800" b="1" kern="0" dirty="0">
                <a:solidFill>
                  <a:srgbClr val="004376"/>
                </a:solidFill>
              </a:rPr>
              <a:t>rose </a:t>
            </a:r>
            <a:r>
              <a:rPr lang="en-US" sz="1800" b="1" i="1" kern="0" dirty="0">
                <a:solidFill>
                  <a:srgbClr val="004376"/>
                </a:solidFill>
              </a:rPr>
              <a:t>less</a:t>
            </a:r>
            <a:r>
              <a:rPr lang="en-US" sz="1800" b="1" kern="0" dirty="0">
                <a:solidFill>
                  <a:srgbClr val="004376"/>
                </a:solidFill>
              </a:rPr>
              <a:t> than prices of other foods</a:t>
            </a:r>
          </a:p>
        </p:txBody>
      </p:sp>
      <p:sp>
        <p:nvSpPr>
          <p:cNvPr id="5" name="Title 1">
            <a:extLst>
              <a:ext uri="{FF2B5EF4-FFF2-40B4-BE49-F238E27FC236}">
                <a16:creationId xmlns:a16="http://schemas.microsoft.com/office/drawing/2014/main" id="{611E69D4-4DFE-4655-9BBB-2CB3CF99690B}"/>
              </a:ext>
            </a:extLst>
          </p:cNvPr>
          <p:cNvSpPr txBox="1">
            <a:spLocks/>
          </p:cNvSpPr>
          <p:nvPr/>
        </p:nvSpPr>
        <p:spPr bwMode="auto">
          <a:xfrm>
            <a:off x="5150708" y="1828800"/>
            <a:ext cx="396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r">
              <a:lnSpc>
                <a:spcPct val="80000"/>
              </a:lnSpc>
              <a:spcBef>
                <a:spcPts val="0"/>
              </a:spcBef>
            </a:pPr>
            <a:r>
              <a:rPr lang="en-US" sz="1800" b="1" kern="0" dirty="0">
                <a:solidFill>
                  <a:srgbClr val="004376"/>
                </a:solidFill>
              </a:rPr>
              <a:t>...but in Tamale from 2012 to 2014, the opposite occurred</a:t>
            </a:r>
          </a:p>
        </p:txBody>
      </p:sp>
    </p:spTree>
    <p:extLst>
      <p:ext uri="{BB962C8B-B14F-4D97-AF65-F5344CB8AC3E}">
        <p14:creationId xmlns:p14="http://schemas.microsoft.com/office/powerpoint/2010/main" val="198103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E5CB4CB-DFDA-4740-AEDB-107AEC482CF9}"/>
              </a:ext>
            </a:extLst>
          </p:cNvPr>
          <p:cNvGraphicFramePr>
            <a:graphicFrameLocks noGrp="1"/>
          </p:cNvGraphicFramePr>
          <p:nvPr>
            <p:extLst>
              <p:ext uri="{D42A27DB-BD31-4B8C-83A1-F6EECF244321}">
                <p14:modId xmlns:p14="http://schemas.microsoft.com/office/powerpoint/2010/main" val="2873234073"/>
              </p:ext>
            </p:extLst>
          </p:nvPr>
        </p:nvGraphicFramePr>
        <p:xfrm>
          <a:off x="1219200" y="1636453"/>
          <a:ext cx="6543265" cy="4750933"/>
        </p:xfrm>
        <a:graphic>
          <a:graphicData uri="http://schemas.openxmlformats.org/drawingml/2006/table">
            <a:tbl>
              <a:tblPr firstRow="1" firstCol="1" bandRow="1">
                <a:tableStyleId>{5C22544A-7EE6-4342-B048-85BDC9FD1C3A}</a:tableStyleId>
              </a:tblPr>
              <a:tblGrid>
                <a:gridCol w="1868345">
                  <a:extLst>
                    <a:ext uri="{9D8B030D-6E8A-4147-A177-3AD203B41FA5}">
                      <a16:colId xmlns:a16="http://schemas.microsoft.com/office/drawing/2014/main" val="2339144581"/>
                    </a:ext>
                  </a:extLst>
                </a:gridCol>
                <a:gridCol w="2054179">
                  <a:extLst>
                    <a:ext uri="{9D8B030D-6E8A-4147-A177-3AD203B41FA5}">
                      <a16:colId xmlns:a16="http://schemas.microsoft.com/office/drawing/2014/main" val="1926228496"/>
                    </a:ext>
                  </a:extLst>
                </a:gridCol>
                <a:gridCol w="1113747">
                  <a:extLst>
                    <a:ext uri="{9D8B030D-6E8A-4147-A177-3AD203B41FA5}">
                      <a16:colId xmlns:a16="http://schemas.microsoft.com/office/drawing/2014/main" val="2126021812"/>
                    </a:ext>
                  </a:extLst>
                </a:gridCol>
                <a:gridCol w="1506994">
                  <a:extLst>
                    <a:ext uri="{9D8B030D-6E8A-4147-A177-3AD203B41FA5}">
                      <a16:colId xmlns:a16="http://schemas.microsoft.com/office/drawing/2014/main" val="3641526953"/>
                    </a:ext>
                  </a:extLst>
                </a:gridCol>
              </a:tblGrid>
              <a:tr h="238714">
                <a:tc>
                  <a:txBody>
                    <a:bodyPr/>
                    <a:lstStyle/>
                    <a:p>
                      <a:pPr marL="0" marR="0">
                        <a:lnSpc>
                          <a:spcPct val="80000"/>
                        </a:lnSpc>
                        <a:spcBef>
                          <a:spcPts val="0"/>
                        </a:spcBef>
                        <a:spcAft>
                          <a:spcPts val="0"/>
                        </a:spcAft>
                      </a:pPr>
                      <a:r>
                        <a:rPr lang="en-US" sz="1800" dirty="0">
                          <a:solidFill>
                            <a:schemeClr val="tx1"/>
                          </a:solidFill>
                          <a:effectLst/>
                          <a:latin typeface="+mj-lt"/>
                          <a:ea typeface="SimSun" panose="02010600030101010101" pitchFamily="2" charset="-122"/>
                          <a:cs typeface="Times New Roman" panose="02020603050405020304" pitchFamily="18" charset="0"/>
                        </a:rPr>
                        <a:t>Category</a:t>
                      </a: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80000"/>
                        </a:lnSpc>
                        <a:spcBef>
                          <a:spcPts val="0"/>
                        </a:spcBef>
                        <a:spcAft>
                          <a:spcPts val="0"/>
                        </a:spcAft>
                      </a:pPr>
                      <a:r>
                        <a:rPr lang="en-US" sz="1800" dirty="0">
                          <a:solidFill>
                            <a:schemeClr val="tx1"/>
                          </a:solidFill>
                          <a:effectLst/>
                          <a:latin typeface="+mj-lt"/>
                        </a:rPr>
                        <a:t>Nutrients</a:t>
                      </a:r>
                      <a:endParaRPr lang="en-US" sz="18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80000"/>
                        </a:lnSpc>
                        <a:spcBef>
                          <a:spcPts val="0"/>
                        </a:spcBef>
                        <a:spcAft>
                          <a:spcPts val="0"/>
                        </a:spcAft>
                      </a:pPr>
                      <a:r>
                        <a:rPr lang="en-US" sz="1800" dirty="0">
                          <a:solidFill>
                            <a:schemeClr val="tx1"/>
                          </a:solidFill>
                          <a:effectLst/>
                          <a:latin typeface="+mj-lt"/>
                        </a:rPr>
                        <a:t>EARs </a:t>
                      </a:r>
                      <a:r>
                        <a:rPr lang="en-US" sz="1800" baseline="30000" dirty="0">
                          <a:solidFill>
                            <a:schemeClr val="tx1"/>
                          </a:solidFill>
                          <a:effectLst/>
                          <a:latin typeface="+mj-lt"/>
                        </a:rPr>
                        <a:t>1</a:t>
                      </a:r>
                      <a:endParaRPr lang="en-US" sz="18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80000"/>
                        </a:lnSpc>
                        <a:spcBef>
                          <a:spcPts val="0"/>
                        </a:spcBef>
                        <a:spcAft>
                          <a:spcPts val="0"/>
                        </a:spcAft>
                      </a:pPr>
                      <a:r>
                        <a:rPr lang="en-US" sz="1800" dirty="0">
                          <a:solidFill>
                            <a:schemeClr val="tx1"/>
                          </a:solidFill>
                          <a:effectLst/>
                          <a:latin typeface="+mj-lt"/>
                        </a:rPr>
                        <a:t>Units</a:t>
                      </a:r>
                      <a:endParaRPr lang="en-US" sz="18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044283"/>
                  </a:ext>
                </a:extLst>
              </a:tr>
              <a:tr h="334633">
                <a:tc>
                  <a:txBody>
                    <a:bodyPr/>
                    <a:lstStyle/>
                    <a:p>
                      <a:pPr marL="0" marR="0">
                        <a:lnSpc>
                          <a:spcPct val="80000"/>
                        </a:lnSpc>
                        <a:spcBef>
                          <a:spcPts val="0"/>
                        </a:spcBef>
                        <a:spcAft>
                          <a:spcPts val="0"/>
                        </a:spcAft>
                      </a:pPr>
                      <a:r>
                        <a:rPr lang="en-US" sz="1800" dirty="0">
                          <a:solidFill>
                            <a:schemeClr val="tx1"/>
                          </a:solidFill>
                          <a:effectLst/>
                        </a:rPr>
                        <a:t>Dietary Energy</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nSpc>
                          <a:spcPct val="80000"/>
                        </a:lnSpc>
                        <a:spcBef>
                          <a:spcPts val="0"/>
                        </a:spcBef>
                        <a:spcAft>
                          <a:spcPts val="0"/>
                        </a:spcAft>
                      </a:pPr>
                      <a:r>
                        <a:rPr lang="en-US" sz="1800" dirty="0">
                          <a:solidFill>
                            <a:schemeClr val="tx1"/>
                          </a:solidFill>
                          <a:effectLst/>
                        </a:rPr>
                        <a:t>Energy</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2,000</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kcal/day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6220956"/>
                  </a:ext>
                </a:extLst>
              </a:tr>
              <a:tr h="304800">
                <a:tc>
                  <a:txBody>
                    <a:bodyPr/>
                    <a:lstStyle/>
                    <a:p>
                      <a:pPr marL="0" marR="0">
                        <a:lnSpc>
                          <a:spcPct val="80000"/>
                        </a:lnSpc>
                        <a:spcBef>
                          <a:spcPts val="0"/>
                        </a:spcBef>
                        <a:spcAft>
                          <a:spcPts val="0"/>
                        </a:spcAft>
                      </a:pPr>
                      <a:r>
                        <a:rPr lang="en-US" sz="1800" dirty="0">
                          <a:solidFill>
                            <a:schemeClr val="tx1"/>
                          </a:solidFill>
                          <a:effectLst/>
                        </a:rPr>
                        <a:t>Macronutrient</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80000"/>
                        </a:lnSpc>
                        <a:spcBef>
                          <a:spcPts val="0"/>
                        </a:spcBef>
                        <a:spcAft>
                          <a:spcPts val="0"/>
                        </a:spcAft>
                      </a:pPr>
                      <a:r>
                        <a:rPr lang="en-US" sz="1800" dirty="0">
                          <a:solidFill>
                            <a:schemeClr val="tx1"/>
                          </a:solidFill>
                          <a:effectLst/>
                        </a:rPr>
                        <a:t>Protein </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36.3</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3379787"/>
                  </a:ext>
                </a:extLst>
              </a:tr>
              <a:tr h="238714">
                <a:tc rowSpan="7">
                  <a:txBody>
                    <a:bodyPr/>
                    <a:lstStyle/>
                    <a:p>
                      <a:pPr marL="0" marR="0">
                        <a:lnSpc>
                          <a:spcPct val="80000"/>
                        </a:lnSpc>
                        <a:spcBef>
                          <a:spcPts val="0"/>
                        </a:spcBef>
                        <a:spcAft>
                          <a:spcPts val="0"/>
                        </a:spcAft>
                      </a:pPr>
                      <a:r>
                        <a:rPr lang="en-US" sz="1800" dirty="0">
                          <a:solidFill>
                            <a:schemeClr val="tx1"/>
                          </a:solidFill>
                          <a:effectLst/>
                        </a:rPr>
                        <a:t>Minerals</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80000"/>
                        </a:lnSpc>
                        <a:spcBef>
                          <a:spcPts val="0"/>
                        </a:spcBef>
                        <a:spcAft>
                          <a:spcPts val="0"/>
                        </a:spcAft>
                      </a:pPr>
                      <a:r>
                        <a:rPr lang="en-US" sz="1800" dirty="0">
                          <a:solidFill>
                            <a:schemeClr val="tx1"/>
                          </a:solidFill>
                          <a:effectLst/>
                        </a:rPr>
                        <a:t>Calcium</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800</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13410913"/>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dirty="0">
                          <a:solidFill>
                            <a:schemeClr val="tx1"/>
                          </a:solidFill>
                          <a:effectLst/>
                        </a:rPr>
                        <a:t>Iron</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8.1</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09414838"/>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dirty="0">
                          <a:solidFill>
                            <a:schemeClr val="tx1"/>
                          </a:solidFill>
                          <a:effectLst/>
                        </a:rPr>
                        <a:t>Magnesium</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255</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65925772"/>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Phosphorus</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580</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91913253"/>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Zinc</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6.8</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35850479"/>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Copper</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0.7</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mcg/day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98490608"/>
                  </a:ext>
                </a:extLst>
              </a:tr>
              <a:tr h="292076">
                <a:tc vMerge="1">
                  <a:txBody>
                    <a:bodyPr/>
                    <a:lstStyle/>
                    <a:p>
                      <a:endParaRPr lang="en-US"/>
                    </a:p>
                  </a:txBody>
                  <a:tcPr/>
                </a:tc>
                <a:tc>
                  <a:txBody>
                    <a:bodyPr/>
                    <a:lstStyle/>
                    <a:p>
                      <a:pPr marL="0" marR="0">
                        <a:lnSpc>
                          <a:spcPct val="80000"/>
                        </a:lnSpc>
                        <a:spcBef>
                          <a:spcPts val="0"/>
                        </a:spcBef>
                        <a:spcAft>
                          <a:spcPts val="0"/>
                        </a:spcAft>
                      </a:pPr>
                      <a:r>
                        <a:rPr lang="en-US" sz="1800" dirty="0">
                          <a:solidFill>
                            <a:schemeClr val="tx1"/>
                          </a:solidFill>
                          <a:effectLst/>
                        </a:rPr>
                        <a:t>Selenium</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45</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mcg/day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75446789"/>
                  </a:ext>
                </a:extLst>
              </a:tr>
              <a:tr h="238714">
                <a:tc rowSpan="9">
                  <a:txBody>
                    <a:bodyPr/>
                    <a:lstStyle/>
                    <a:p>
                      <a:pPr marL="0" marR="0">
                        <a:lnSpc>
                          <a:spcPct val="80000"/>
                        </a:lnSpc>
                        <a:spcBef>
                          <a:spcPts val="0"/>
                        </a:spcBef>
                        <a:spcAft>
                          <a:spcPts val="0"/>
                        </a:spcAft>
                      </a:pPr>
                      <a:r>
                        <a:rPr lang="en-US" sz="1800" dirty="0">
                          <a:solidFill>
                            <a:schemeClr val="tx1"/>
                          </a:solidFill>
                          <a:effectLst/>
                        </a:rPr>
                        <a:t>Vitamins</a:t>
                      </a:r>
                      <a:endPar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80000"/>
                        </a:lnSpc>
                        <a:spcBef>
                          <a:spcPts val="0"/>
                        </a:spcBef>
                        <a:spcAft>
                          <a:spcPts val="0"/>
                        </a:spcAft>
                      </a:pPr>
                      <a:r>
                        <a:rPr lang="en-US" sz="1800">
                          <a:solidFill>
                            <a:schemeClr val="tx1"/>
                          </a:solidFill>
                          <a:effectLst/>
                        </a:rPr>
                        <a:t>Vitamin C</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60</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93849693"/>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Thiamin</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0.9</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mg/day</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90193878"/>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Riboflavin</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0.9</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9096007"/>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Niacin</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11</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75900213"/>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Vitamin B6</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1.1</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7000823"/>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Folate</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320</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1736135"/>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Vitamin B12</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2</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mcg/day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24749831"/>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Vitamin A</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500</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mcg/day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01088686"/>
                  </a:ext>
                </a:extLst>
              </a:tr>
              <a:tr h="238714">
                <a:tc vMerge="1">
                  <a:txBody>
                    <a:bodyPr/>
                    <a:lstStyle/>
                    <a:p>
                      <a:endParaRPr lang="en-US"/>
                    </a:p>
                  </a:txBody>
                  <a:tcPr/>
                </a:tc>
                <a:tc>
                  <a:txBody>
                    <a:bodyPr/>
                    <a:lstStyle/>
                    <a:p>
                      <a:pPr marL="0" marR="0">
                        <a:lnSpc>
                          <a:spcPct val="80000"/>
                        </a:lnSpc>
                        <a:spcBef>
                          <a:spcPts val="0"/>
                        </a:spcBef>
                        <a:spcAft>
                          <a:spcPts val="0"/>
                        </a:spcAft>
                      </a:pPr>
                      <a:r>
                        <a:rPr lang="en-US" sz="1800">
                          <a:solidFill>
                            <a:schemeClr val="tx1"/>
                          </a:solidFill>
                          <a:effectLst/>
                        </a:rPr>
                        <a:t>Vitamin E</a:t>
                      </a:r>
                      <a:endParaRPr lang="en-US" sz="18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a:solidFill>
                            <a:schemeClr val="tx1">
                              <a:lumMod val="50000"/>
                              <a:lumOff val="50000"/>
                            </a:schemeClr>
                          </a:solidFill>
                          <a:effectLst/>
                        </a:rPr>
                        <a:t>12</a:t>
                      </a:r>
                      <a:endParaRPr lang="en-US" sz="180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r">
                        <a:lnSpc>
                          <a:spcPct val="80000"/>
                        </a:lnSpc>
                        <a:spcBef>
                          <a:spcPts val="0"/>
                        </a:spcBef>
                        <a:spcAft>
                          <a:spcPts val="0"/>
                        </a:spcAft>
                      </a:pPr>
                      <a:r>
                        <a:rPr lang="en-US" sz="1800" dirty="0">
                          <a:solidFill>
                            <a:schemeClr val="tx1">
                              <a:lumMod val="50000"/>
                              <a:lumOff val="50000"/>
                            </a:schemeClr>
                          </a:solidFill>
                          <a:effectLst/>
                        </a:rPr>
                        <a:t>mg/day</a:t>
                      </a:r>
                      <a:endParaRPr lang="en-US" sz="1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43249114"/>
                  </a:ext>
                </a:extLst>
              </a:tr>
            </a:tbl>
          </a:graphicData>
        </a:graphic>
      </p:graphicFrame>
      <p:sp>
        <p:nvSpPr>
          <p:cNvPr id="8" name="Rectangle 7">
            <a:extLst>
              <a:ext uri="{FF2B5EF4-FFF2-40B4-BE49-F238E27FC236}">
                <a16:creationId xmlns:a16="http://schemas.microsoft.com/office/drawing/2014/main" id="{4D3CE41D-B496-4EC3-844D-7B2B46F2D56E}"/>
              </a:ext>
            </a:extLst>
          </p:cNvPr>
          <p:cNvSpPr/>
          <p:nvPr/>
        </p:nvSpPr>
        <p:spPr>
          <a:xfrm>
            <a:off x="304800" y="776672"/>
            <a:ext cx="8686800" cy="757130"/>
          </a:xfrm>
          <a:prstGeom prst="rect">
            <a:avLst/>
          </a:prstGeom>
        </p:spPr>
        <p:txBody>
          <a:bodyPr wrap="square">
            <a:spAutoFit/>
          </a:bodyPr>
          <a:lstStyle/>
          <a:p>
            <a:pPr>
              <a:lnSpc>
                <a:spcPct val="90000"/>
              </a:lnSpc>
              <a:spcBef>
                <a:spcPts val="0"/>
              </a:spcBef>
            </a:pPr>
            <a:r>
              <a:rPr lang="en-US" sz="2400" dirty="0">
                <a:solidFill>
                  <a:srgbClr val="004376"/>
                </a:solidFill>
              </a:rPr>
              <a:t>Estimated Average Requirements for dietary energy and </a:t>
            </a:r>
          </a:p>
          <a:p>
            <a:pPr>
              <a:lnSpc>
                <a:spcPct val="90000"/>
              </a:lnSpc>
              <a:spcBef>
                <a:spcPts val="0"/>
              </a:spcBef>
            </a:pPr>
            <a:r>
              <a:rPr lang="en-US" sz="2400" dirty="0">
                <a:solidFill>
                  <a:srgbClr val="004376"/>
                </a:solidFill>
              </a:rPr>
              <a:t>17 essential nutrients, for Cost of Nutrient Adequacy (</a:t>
            </a:r>
            <a:r>
              <a:rPr lang="en-US" sz="2400" dirty="0" err="1">
                <a:solidFill>
                  <a:srgbClr val="004376"/>
                </a:solidFill>
              </a:rPr>
              <a:t>CoNA</a:t>
            </a:r>
            <a:r>
              <a:rPr lang="en-US" sz="2400" dirty="0">
                <a:solidFill>
                  <a:srgbClr val="004376"/>
                </a:solidFill>
              </a:rPr>
              <a:t>)</a:t>
            </a:r>
          </a:p>
        </p:txBody>
      </p:sp>
      <p:sp>
        <p:nvSpPr>
          <p:cNvPr id="4" name="Rectangle 3">
            <a:extLst>
              <a:ext uri="{FF2B5EF4-FFF2-40B4-BE49-F238E27FC236}">
                <a16:creationId xmlns:a16="http://schemas.microsoft.com/office/drawing/2014/main" id="{905AE2AC-1D15-4B8D-9BFF-E387EE606BE6}"/>
              </a:ext>
            </a:extLst>
          </p:cNvPr>
          <p:cNvSpPr/>
          <p:nvPr/>
        </p:nvSpPr>
        <p:spPr>
          <a:xfrm>
            <a:off x="609600" y="6349983"/>
            <a:ext cx="7924800" cy="523220"/>
          </a:xfrm>
          <a:prstGeom prst="rect">
            <a:avLst/>
          </a:prstGeom>
        </p:spPr>
        <p:txBody>
          <a:bodyPr wrap="square">
            <a:spAutoFit/>
          </a:bodyPr>
          <a:lstStyle/>
          <a:p>
            <a:r>
              <a:rPr lang="en-US" sz="1400" dirty="0">
                <a:latin typeface="+mj-lt"/>
                <a:ea typeface="SimSun" panose="02010600030101010101" pitchFamily="2" charset="-122"/>
              </a:rPr>
              <a:t>Note: Data shown are Estimated Average Requirements (EARs) for adult women aged 19-30, not pregnant or lactating, at 55 kg with energy use (E) of 2000 kcal/day, from U.S. Institute of Medicine</a:t>
            </a:r>
            <a:endParaRPr lang="en-US" sz="1400" dirty="0">
              <a:latin typeface="+mj-lt"/>
            </a:endParaRPr>
          </a:p>
        </p:txBody>
      </p:sp>
      <p:sp>
        <p:nvSpPr>
          <p:cNvPr id="10" name="TextBox 9">
            <a:extLst>
              <a:ext uri="{FF2B5EF4-FFF2-40B4-BE49-F238E27FC236}">
                <a16:creationId xmlns:a16="http://schemas.microsoft.com/office/drawing/2014/main" id="{48565AEA-80D4-449D-BAC6-CDD02D0755D6}"/>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2745828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0" y="870532"/>
            <a:ext cx="8991600" cy="478144"/>
          </a:xfrm>
          <a:prstGeom prst="rect">
            <a:avLst/>
          </a:prstGeom>
        </p:spPr>
        <p:txBody>
          <a:bodyPr wrap="square">
            <a:spAutoFit/>
          </a:bodyPr>
          <a:lstStyle/>
          <a:p>
            <a:pPr marL="0" lvl="1">
              <a:lnSpc>
                <a:spcPct val="114000"/>
              </a:lnSpc>
              <a:spcBef>
                <a:spcPts val="0"/>
              </a:spcBef>
            </a:pPr>
            <a:r>
              <a:rPr lang="en-US" sz="2400" dirty="0">
                <a:solidFill>
                  <a:srgbClr val="004376"/>
                </a:solidFill>
              </a:rPr>
              <a:t>Foods selected for least-cost (</a:t>
            </a:r>
            <a:r>
              <a:rPr lang="en-US" sz="2400" dirty="0" err="1">
                <a:solidFill>
                  <a:srgbClr val="004376"/>
                </a:solidFill>
              </a:rPr>
              <a:t>CoNA</a:t>
            </a:r>
            <a:r>
              <a:rPr lang="en-US" sz="2400" dirty="0">
                <a:solidFill>
                  <a:srgbClr val="004376"/>
                </a:solidFill>
              </a:rPr>
              <a:t>) diet plans in Ghana</a:t>
            </a:r>
          </a:p>
        </p:txBody>
      </p:sp>
      <p:graphicFrame>
        <p:nvGraphicFramePr>
          <p:cNvPr id="3" name="Table 2">
            <a:extLst>
              <a:ext uri="{FF2B5EF4-FFF2-40B4-BE49-F238E27FC236}">
                <a16:creationId xmlns:a16="http://schemas.microsoft.com/office/drawing/2014/main" id="{70AB47A0-0B64-4AE2-9825-ECD375895AAA}"/>
              </a:ext>
            </a:extLst>
          </p:cNvPr>
          <p:cNvGraphicFramePr>
            <a:graphicFrameLocks noGrp="1"/>
          </p:cNvGraphicFramePr>
          <p:nvPr>
            <p:extLst>
              <p:ext uri="{D42A27DB-BD31-4B8C-83A1-F6EECF244321}">
                <p14:modId xmlns:p14="http://schemas.microsoft.com/office/powerpoint/2010/main" val="231403162"/>
              </p:ext>
            </p:extLst>
          </p:nvPr>
        </p:nvGraphicFramePr>
        <p:xfrm>
          <a:off x="39583" y="1827227"/>
          <a:ext cx="9106396" cy="3905855"/>
        </p:xfrm>
        <a:graphic>
          <a:graphicData uri="http://schemas.openxmlformats.org/drawingml/2006/table">
            <a:tbl>
              <a:tblPr firstRow="1" firstCol="1" bandRow="1">
                <a:tableStyleId>{5C22544A-7EE6-4342-B048-85BDC9FD1C3A}</a:tableStyleId>
              </a:tblPr>
              <a:tblGrid>
                <a:gridCol w="1029196">
                  <a:extLst>
                    <a:ext uri="{9D8B030D-6E8A-4147-A177-3AD203B41FA5}">
                      <a16:colId xmlns:a16="http://schemas.microsoft.com/office/drawing/2014/main" val="2913620269"/>
                    </a:ext>
                  </a:extLst>
                </a:gridCol>
                <a:gridCol w="463524">
                  <a:extLst>
                    <a:ext uri="{9D8B030D-6E8A-4147-A177-3AD203B41FA5}">
                      <a16:colId xmlns:a16="http://schemas.microsoft.com/office/drawing/2014/main" val="2141199604"/>
                    </a:ext>
                  </a:extLst>
                </a:gridCol>
                <a:gridCol w="612194">
                  <a:extLst>
                    <a:ext uri="{9D8B030D-6E8A-4147-A177-3AD203B41FA5}">
                      <a16:colId xmlns:a16="http://schemas.microsoft.com/office/drawing/2014/main" val="2910870478"/>
                    </a:ext>
                  </a:extLst>
                </a:gridCol>
                <a:gridCol w="551404">
                  <a:extLst>
                    <a:ext uri="{9D8B030D-6E8A-4147-A177-3AD203B41FA5}">
                      <a16:colId xmlns:a16="http://schemas.microsoft.com/office/drawing/2014/main" val="1985283368"/>
                    </a:ext>
                  </a:extLst>
                </a:gridCol>
                <a:gridCol w="596459">
                  <a:extLst>
                    <a:ext uri="{9D8B030D-6E8A-4147-A177-3AD203B41FA5}">
                      <a16:colId xmlns:a16="http://schemas.microsoft.com/office/drawing/2014/main" val="2409920894"/>
                    </a:ext>
                  </a:extLst>
                </a:gridCol>
                <a:gridCol w="459146">
                  <a:extLst>
                    <a:ext uri="{9D8B030D-6E8A-4147-A177-3AD203B41FA5}">
                      <a16:colId xmlns:a16="http://schemas.microsoft.com/office/drawing/2014/main" val="3367018743"/>
                    </a:ext>
                  </a:extLst>
                </a:gridCol>
                <a:gridCol w="670072">
                  <a:extLst>
                    <a:ext uri="{9D8B030D-6E8A-4147-A177-3AD203B41FA5}">
                      <a16:colId xmlns:a16="http://schemas.microsoft.com/office/drawing/2014/main" val="1161710865"/>
                    </a:ext>
                  </a:extLst>
                </a:gridCol>
                <a:gridCol w="619806">
                  <a:extLst>
                    <a:ext uri="{9D8B030D-6E8A-4147-A177-3AD203B41FA5}">
                      <a16:colId xmlns:a16="http://schemas.microsoft.com/office/drawing/2014/main" val="1008598644"/>
                    </a:ext>
                  </a:extLst>
                </a:gridCol>
                <a:gridCol w="699753">
                  <a:extLst>
                    <a:ext uri="{9D8B030D-6E8A-4147-A177-3AD203B41FA5}">
                      <a16:colId xmlns:a16="http://schemas.microsoft.com/office/drawing/2014/main" val="807765953"/>
                    </a:ext>
                  </a:extLst>
                </a:gridCol>
                <a:gridCol w="472988">
                  <a:extLst>
                    <a:ext uri="{9D8B030D-6E8A-4147-A177-3AD203B41FA5}">
                      <a16:colId xmlns:a16="http://schemas.microsoft.com/office/drawing/2014/main" val="2394158500"/>
                    </a:ext>
                  </a:extLst>
                </a:gridCol>
                <a:gridCol w="598351">
                  <a:extLst>
                    <a:ext uri="{9D8B030D-6E8A-4147-A177-3AD203B41FA5}">
                      <a16:colId xmlns:a16="http://schemas.microsoft.com/office/drawing/2014/main" val="1544494218"/>
                    </a:ext>
                  </a:extLst>
                </a:gridCol>
                <a:gridCol w="459146">
                  <a:extLst>
                    <a:ext uri="{9D8B030D-6E8A-4147-A177-3AD203B41FA5}">
                      <a16:colId xmlns:a16="http://schemas.microsoft.com/office/drawing/2014/main" val="2543256119"/>
                    </a:ext>
                  </a:extLst>
                </a:gridCol>
                <a:gridCol w="655156">
                  <a:extLst>
                    <a:ext uri="{9D8B030D-6E8A-4147-A177-3AD203B41FA5}">
                      <a16:colId xmlns:a16="http://schemas.microsoft.com/office/drawing/2014/main" val="3265644009"/>
                    </a:ext>
                  </a:extLst>
                </a:gridCol>
                <a:gridCol w="457200">
                  <a:extLst>
                    <a:ext uri="{9D8B030D-6E8A-4147-A177-3AD203B41FA5}">
                      <a16:colId xmlns:a16="http://schemas.microsoft.com/office/drawing/2014/main" val="3309094050"/>
                    </a:ext>
                  </a:extLst>
                </a:gridCol>
                <a:gridCol w="762001">
                  <a:extLst>
                    <a:ext uri="{9D8B030D-6E8A-4147-A177-3AD203B41FA5}">
                      <a16:colId xmlns:a16="http://schemas.microsoft.com/office/drawing/2014/main" val="3970696335"/>
                    </a:ext>
                  </a:extLst>
                </a:gridCol>
              </a:tblGrid>
              <a:tr h="358512">
                <a:tc rowSpan="2">
                  <a:txBody>
                    <a:bodyPr/>
                    <a:lstStyle/>
                    <a:p>
                      <a:pPr>
                        <a:lnSpc>
                          <a:spcPct val="115000"/>
                        </a:lnSpc>
                        <a:spcAft>
                          <a:spcPts val="0"/>
                        </a:spcAft>
                      </a:pPr>
                      <a:r>
                        <a:rPr lang="en-US" sz="1400" kern="100" dirty="0">
                          <a:solidFill>
                            <a:schemeClr val="tx1"/>
                          </a:solidFill>
                          <a:effectLst/>
                        </a:rPr>
                        <a:t>Food Item</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en-US" sz="1400" kern="100" dirty="0">
                          <a:solidFill>
                            <a:schemeClr val="tx1"/>
                          </a:solidFill>
                          <a:effectLst/>
                        </a:rPr>
                        <a:t>2009-2014</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400" kern="100" dirty="0">
                          <a:solidFill>
                            <a:schemeClr val="tx1"/>
                          </a:solidFill>
                          <a:effectLst/>
                        </a:rPr>
                        <a:t>2009</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400" kern="100" dirty="0">
                          <a:solidFill>
                            <a:schemeClr val="tx1"/>
                          </a:solidFill>
                          <a:effectLst/>
                        </a:rPr>
                        <a:t>2010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400" kern="100" dirty="0">
                          <a:solidFill>
                            <a:schemeClr val="tx1"/>
                          </a:solidFill>
                          <a:effectLst/>
                        </a:rPr>
                        <a:t>2011</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400" kern="100" dirty="0">
                          <a:solidFill>
                            <a:schemeClr val="tx1"/>
                          </a:solidFill>
                          <a:effectLst/>
                        </a:rPr>
                        <a:t>2012</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400" kern="100" dirty="0">
                          <a:solidFill>
                            <a:schemeClr val="tx1"/>
                          </a:solidFill>
                          <a:effectLst/>
                        </a:rPr>
                        <a:t>2013</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15000"/>
                        </a:lnSpc>
                        <a:spcAft>
                          <a:spcPts val="0"/>
                        </a:spcAft>
                      </a:pPr>
                      <a:r>
                        <a:rPr lang="en-US" sz="1400" kern="100" dirty="0">
                          <a:solidFill>
                            <a:schemeClr val="tx1"/>
                          </a:solidFill>
                          <a:effectLst/>
                        </a:rPr>
                        <a:t>2014</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858856351"/>
                  </a:ext>
                </a:extLst>
              </a:tr>
              <a:tr h="235940">
                <a:tc vMerge="1">
                  <a:txBody>
                    <a:bodyPr/>
                    <a:lstStyle/>
                    <a:p>
                      <a:endParaRPr lang="en-US"/>
                    </a:p>
                  </a:txBody>
                  <a:tcP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Avg.</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200" kern="100" dirty="0">
                          <a:solidFill>
                            <a:schemeClr val="tx1"/>
                          </a:solidFill>
                          <a:effectLst/>
                        </a:rPr>
                        <a:t>Pct.</a:t>
                      </a:r>
                      <a:endParaRPr lang="en-US" sz="20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9937498"/>
                  </a:ext>
                </a:extLst>
              </a:tr>
              <a:tr h="355102">
                <a:tc>
                  <a:txBody>
                    <a:bodyPr/>
                    <a:lstStyle/>
                    <a:p>
                      <a:pPr>
                        <a:lnSpc>
                          <a:spcPct val="115000"/>
                        </a:lnSpc>
                        <a:spcAft>
                          <a:spcPts val="0"/>
                        </a:spcAft>
                      </a:pPr>
                      <a:r>
                        <a:rPr lang="en-US" sz="1400" kern="100" dirty="0">
                          <a:solidFill>
                            <a:schemeClr val="tx1"/>
                          </a:solidFill>
                          <a:effectLst/>
                        </a:rPr>
                        <a:t>Cassava</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21</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11%</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18</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47</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63</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33%</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4004575"/>
                  </a:ext>
                </a:extLst>
              </a:tr>
              <a:tr h="434810">
                <a:tc>
                  <a:txBody>
                    <a:bodyPr/>
                    <a:lstStyle/>
                    <a:p>
                      <a:pPr>
                        <a:lnSpc>
                          <a:spcPct val="115000"/>
                        </a:lnSpc>
                        <a:spcAft>
                          <a:spcPts val="0"/>
                        </a:spcAft>
                      </a:pPr>
                      <a:r>
                        <a:rPr lang="en-US" sz="1400" kern="100">
                          <a:solidFill>
                            <a:schemeClr val="tx1"/>
                          </a:solidFill>
                          <a:effectLst/>
                        </a:rPr>
                        <a:t>Maize</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69%</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14</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48</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67%</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75%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36</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66</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92%</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74</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2471487"/>
                  </a:ext>
                </a:extLst>
              </a:tr>
              <a:tr h="408120">
                <a:tc>
                  <a:txBody>
                    <a:bodyPr/>
                    <a:lstStyle/>
                    <a:p>
                      <a:pPr>
                        <a:lnSpc>
                          <a:spcPct val="115000"/>
                        </a:lnSpc>
                        <a:spcAft>
                          <a:spcPts val="0"/>
                        </a:spcAft>
                      </a:pPr>
                      <a:r>
                        <a:rPr lang="en-US" sz="1400" kern="100" dirty="0">
                          <a:solidFill>
                            <a:schemeClr val="tx1"/>
                          </a:solidFill>
                          <a:effectLst/>
                        </a:rPr>
                        <a:t>Mango</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900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910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904</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902</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905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881</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899</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8274278"/>
                  </a:ext>
                </a:extLst>
              </a:tr>
              <a:tr h="425364">
                <a:tc>
                  <a:txBody>
                    <a:bodyPr/>
                    <a:lstStyle/>
                    <a:p>
                      <a:pPr>
                        <a:lnSpc>
                          <a:spcPct val="115000"/>
                        </a:lnSpc>
                        <a:spcAft>
                          <a:spcPts val="0"/>
                        </a:spcAft>
                      </a:pPr>
                      <a:r>
                        <a:rPr lang="en-US" sz="1400" kern="100" dirty="0">
                          <a:solidFill>
                            <a:schemeClr val="tx1"/>
                          </a:solidFill>
                          <a:effectLst/>
                        </a:rPr>
                        <a:t>Paddy Rice</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14</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49%</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6</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18</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67%</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13</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42%</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27</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6449489"/>
                  </a:ext>
                </a:extLst>
              </a:tr>
              <a:tr h="198977">
                <a:tc>
                  <a:txBody>
                    <a:bodyPr/>
                    <a:lstStyle/>
                    <a:p>
                      <a:pPr>
                        <a:lnSpc>
                          <a:spcPct val="115000"/>
                        </a:lnSpc>
                        <a:spcAft>
                          <a:spcPts val="0"/>
                        </a:spcAft>
                      </a:pPr>
                      <a:r>
                        <a:rPr lang="en-US" sz="1400" kern="100">
                          <a:solidFill>
                            <a:schemeClr val="tx1"/>
                          </a:solidFill>
                          <a:effectLst/>
                        </a:rPr>
                        <a:t>Palm Oil</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4</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51%</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7</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6</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75%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3</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33%</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4</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58%</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2470511"/>
                  </a:ext>
                </a:extLst>
              </a:tr>
              <a:tr h="339384">
                <a:tc>
                  <a:txBody>
                    <a:bodyPr/>
                    <a:lstStyle/>
                    <a:p>
                      <a:pPr>
                        <a:lnSpc>
                          <a:spcPct val="115000"/>
                        </a:lnSpc>
                        <a:spcAft>
                          <a:spcPts val="0"/>
                        </a:spcAft>
                      </a:pPr>
                      <a:r>
                        <a:rPr lang="en-US" sz="1400" kern="100">
                          <a:solidFill>
                            <a:schemeClr val="tx1"/>
                          </a:solidFill>
                          <a:effectLst/>
                        </a:rPr>
                        <a:t>Plantain</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3</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19</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8%</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1095677"/>
                  </a:ext>
                </a:extLst>
              </a:tr>
              <a:tr h="430424">
                <a:tc>
                  <a:txBody>
                    <a:bodyPr/>
                    <a:lstStyle/>
                    <a:p>
                      <a:pPr>
                        <a:lnSpc>
                          <a:spcPct val="115000"/>
                        </a:lnSpc>
                        <a:spcAft>
                          <a:spcPts val="0"/>
                        </a:spcAft>
                      </a:pPr>
                      <a:r>
                        <a:rPr lang="en-US" sz="1400" kern="100" dirty="0">
                          <a:solidFill>
                            <a:schemeClr val="tx1"/>
                          </a:solidFill>
                          <a:effectLst/>
                        </a:rPr>
                        <a:t>Smoked Herring</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15</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15</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8831907"/>
                  </a:ext>
                </a:extLst>
              </a:tr>
              <a:tr h="547167">
                <a:tc>
                  <a:txBody>
                    <a:bodyPr/>
                    <a:lstStyle/>
                    <a:p>
                      <a:pPr>
                        <a:lnSpc>
                          <a:spcPct val="115000"/>
                        </a:lnSpc>
                        <a:spcAft>
                          <a:spcPts val="0"/>
                        </a:spcAft>
                      </a:pPr>
                      <a:r>
                        <a:rPr lang="en-US" sz="1400" kern="100" dirty="0">
                          <a:solidFill>
                            <a:schemeClr val="tx1"/>
                          </a:solidFill>
                          <a:effectLst/>
                        </a:rPr>
                        <a:t>Soya Beans</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256</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289</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267</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100%</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a:solidFill>
                            <a:schemeClr val="tx1"/>
                          </a:solidFill>
                          <a:effectLst/>
                        </a:rPr>
                        <a:t>242</a:t>
                      </a:r>
                      <a:endParaRPr lang="en-US" sz="240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252</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246</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243</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1400" kern="100" dirty="0">
                          <a:solidFill>
                            <a:schemeClr val="tx1"/>
                          </a:solidFill>
                          <a:effectLst/>
                        </a:rPr>
                        <a:t>100%</a:t>
                      </a:r>
                      <a:endParaRPr lang="en-US" sz="2400" dirty="0">
                        <a:solidFill>
                          <a:schemeClr val="tx1"/>
                        </a:solidFill>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823435"/>
                  </a:ext>
                </a:extLst>
              </a:tr>
            </a:tbl>
          </a:graphicData>
        </a:graphic>
      </p:graphicFrame>
      <p:sp>
        <p:nvSpPr>
          <p:cNvPr id="5" name="Rectangle 1">
            <a:extLst>
              <a:ext uri="{FF2B5EF4-FFF2-40B4-BE49-F238E27FC236}">
                <a16:creationId xmlns:a16="http://schemas.microsoft.com/office/drawing/2014/main" id="{E9F92171-5CB8-47FB-9957-D55157AFD240}"/>
              </a:ext>
            </a:extLst>
          </p:cNvPr>
          <p:cNvSpPr>
            <a:spLocks noChangeArrowheads="1"/>
          </p:cNvSpPr>
          <p:nvPr/>
        </p:nvSpPr>
        <p:spPr bwMode="auto">
          <a:xfrm>
            <a:off x="0" y="814789"/>
            <a:ext cx="9144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zh-CN" b="0" i="0" u="none" strike="noStrike" cap="none" normalizeH="0" baseline="0" dirty="0">
              <a:ln>
                <a:noFill/>
              </a:ln>
              <a:solidFill>
                <a:schemeClr val="tx1"/>
              </a:solidFill>
              <a:effectLst/>
              <a:latin typeface="+mj-lt"/>
              <a:ea typeface="SimSun"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b="0" i="0" u="none" strike="noStrike" cap="none" normalizeH="0" baseline="0" dirty="0">
                <a:ln>
                  <a:noFill/>
                </a:ln>
                <a:solidFill>
                  <a:schemeClr val="tx1"/>
                </a:solidFill>
                <a:effectLst/>
                <a:latin typeface="+mj-lt"/>
                <a:ea typeface="SimSun" panose="02010600030101010101" pitchFamily="2" charset="-122"/>
                <a:cs typeface="Calibri" panose="020F0502020204030204" pitchFamily="34" charset="0"/>
              </a:rPr>
              <a:t>Average intake (mean g/day) and frequency of intake (percent of days)</a:t>
            </a:r>
            <a:endParaRPr kumimoji="0" lang="en-US" altLang="zh-CN" sz="3200" b="0"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D229164D-8D2F-40E7-9D49-922DCA4D5862}"/>
              </a:ext>
            </a:extLst>
          </p:cNvPr>
          <p:cNvSpPr/>
          <p:nvPr/>
        </p:nvSpPr>
        <p:spPr>
          <a:xfrm rot="21435317">
            <a:off x="1382751" y="5879533"/>
            <a:ext cx="7537891" cy="646331"/>
          </a:xfrm>
          <a:prstGeom prst="rect">
            <a:avLst/>
          </a:prstGeom>
          <a:solidFill>
            <a:srgbClr val="FF7171">
              <a:alpha val="20000"/>
            </a:srgbClr>
          </a:solidFill>
        </p:spPr>
        <p:txBody>
          <a:bodyPr wrap="square">
            <a:spAutoFit/>
          </a:bodyPr>
          <a:lstStyle/>
          <a:p>
            <a:r>
              <a:rPr lang="en-AU" b="1" dirty="0">
                <a:solidFill>
                  <a:srgbClr val="990000"/>
                </a:solidFill>
              </a:rPr>
              <a:t>In Ghana, achieving nutrient adequacy at lowest cost would require eating a ton of mango (900 g/day) and soya beans (250 g/day)!</a:t>
            </a:r>
          </a:p>
        </p:txBody>
      </p:sp>
      <p:sp>
        <p:nvSpPr>
          <p:cNvPr id="11" name="Rectangle: Rounded Corners 10">
            <a:extLst>
              <a:ext uri="{FF2B5EF4-FFF2-40B4-BE49-F238E27FC236}">
                <a16:creationId xmlns:a16="http://schemas.microsoft.com/office/drawing/2014/main" id="{2A52618A-680D-47BF-A511-5F5B4F6E788B}"/>
              </a:ext>
            </a:extLst>
          </p:cNvPr>
          <p:cNvSpPr/>
          <p:nvPr/>
        </p:nvSpPr>
        <p:spPr>
          <a:xfrm>
            <a:off x="0" y="5204047"/>
            <a:ext cx="9134828" cy="533400"/>
          </a:xfrm>
          <a:prstGeom prst="roundRect">
            <a:avLst/>
          </a:prstGeom>
          <a:solidFill>
            <a:srgbClr val="FF7575">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89874C4-B146-485A-8FB2-38ED1C3B2EB6}"/>
              </a:ext>
            </a:extLst>
          </p:cNvPr>
          <p:cNvSpPr/>
          <p:nvPr/>
        </p:nvSpPr>
        <p:spPr>
          <a:xfrm>
            <a:off x="39583" y="3193067"/>
            <a:ext cx="9134828" cy="364989"/>
          </a:xfrm>
          <a:prstGeom prst="roundRect">
            <a:avLst/>
          </a:prstGeom>
          <a:solidFill>
            <a:srgbClr val="FF7575">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843298E-E62A-442D-9777-9F8ADE4FA950}"/>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3726719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9A8CC-0959-4BE8-B43E-873D871415C0}"/>
              </a:ext>
            </a:extLst>
          </p:cNvPr>
          <p:cNvSpPr/>
          <p:nvPr/>
        </p:nvSpPr>
        <p:spPr>
          <a:xfrm>
            <a:off x="0" y="870532"/>
            <a:ext cx="8991600" cy="513346"/>
          </a:xfrm>
          <a:prstGeom prst="rect">
            <a:avLst/>
          </a:prstGeom>
        </p:spPr>
        <p:txBody>
          <a:bodyPr wrap="square">
            <a:spAutoFit/>
          </a:bodyPr>
          <a:lstStyle/>
          <a:p>
            <a:pPr marL="0" lvl="1">
              <a:lnSpc>
                <a:spcPct val="114000"/>
              </a:lnSpc>
              <a:spcBef>
                <a:spcPts val="0"/>
              </a:spcBef>
            </a:pPr>
            <a:r>
              <a:rPr lang="en-US" sz="2400" dirty="0">
                <a:solidFill>
                  <a:srgbClr val="004376"/>
                </a:solidFill>
              </a:rPr>
              <a:t>Foods selected for least-cost (</a:t>
            </a:r>
            <a:r>
              <a:rPr lang="en-US" sz="2400" dirty="0" err="1">
                <a:solidFill>
                  <a:srgbClr val="004376"/>
                </a:solidFill>
              </a:rPr>
              <a:t>CoNA</a:t>
            </a:r>
            <a:r>
              <a:rPr lang="en-US" sz="2400" dirty="0">
                <a:solidFill>
                  <a:srgbClr val="004376"/>
                </a:solidFill>
              </a:rPr>
              <a:t>) diet plans in Tanzania</a:t>
            </a:r>
          </a:p>
        </p:txBody>
      </p:sp>
      <p:graphicFrame>
        <p:nvGraphicFramePr>
          <p:cNvPr id="3" name="Table 2">
            <a:extLst>
              <a:ext uri="{FF2B5EF4-FFF2-40B4-BE49-F238E27FC236}">
                <a16:creationId xmlns:a16="http://schemas.microsoft.com/office/drawing/2014/main" id="{70AB47A0-0B64-4AE2-9825-ECD375895AAA}"/>
              </a:ext>
            </a:extLst>
          </p:cNvPr>
          <p:cNvGraphicFramePr>
            <a:graphicFrameLocks noGrp="1"/>
          </p:cNvGraphicFramePr>
          <p:nvPr>
            <p:extLst>
              <p:ext uri="{D42A27DB-BD31-4B8C-83A1-F6EECF244321}">
                <p14:modId xmlns:p14="http://schemas.microsoft.com/office/powerpoint/2010/main" val="1811527126"/>
              </p:ext>
            </p:extLst>
          </p:nvPr>
        </p:nvGraphicFramePr>
        <p:xfrm>
          <a:off x="37603" y="1732307"/>
          <a:ext cx="9106397" cy="4491420"/>
        </p:xfrm>
        <a:graphic>
          <a:graphicData uri="http://schemas.openxmlformats.org/drawingml/2006/table">
            <a:tbl>
              <a:tblPr firstRow="1" firstCol="1" bandRow="1">
                <a:tableStyleId>{5C22544A-7EE6-4342-B048-85BDC9FD1C3A}</a:tableStyleId>
              </a:tblPr>
              <a:tblGrid>
                <a:gridCol w="1333996">
                  <a:extLst>
                    <a:ext uri="{9D8B030D-6E8A-4147-A177-3AD203B41FA5}">
                      <a16:colId xmlns:a16="http://schemas.microsoft.com/office/drawing/2014/main" val="2913620269"/>
                    </a:ext>
                  </a:extLst>
                </a:gridCol>
                <a:gridCol w="533400">
                  <a:extLst>
                    <a:ext uri="{9D8B030D-6E8A-4147-A177-3AD203B41FA5}">
                      <a16:colId xmlns:a16="http://schemas.microsoft.com/office/drawing/2014/main" val="2141199604"/>
                    </a:ext>
                  </a:extLst>
                </a:gridCol>
                <a:gridCol w="609600">
                  <a:extLst>
                    <a:ext uri="{9D8B030D-6E8A-4147-A177-3AD203B41FA5}">
                      <a16:colId xmlns:a16="http://schemas.microsoft.com/office/drawing/2014/main" val="2910870478"/>
                    </a:ext>
                  </a:extLst>
                </a:gridCol>
                <a:gridCol w="589935">
                  <a:extLst>
                    <a:ext uri="{9D8B030D-6E8A-4147-A177-3AD203B41FA5}">
                      <a16:colId xmlns:a16="http://schemas.microsoft.com/office/drawing/2014/main" val="1985283368"/>
                    </a:ext>
                  </a:extLst>
                </a:gridCol>
                <a:gridCol w="688660">
                  <a:extLst>
                    <a:ext uri="{9D8B030D-6E8A-4147-A177-3AD203B41FA5}">
                      <a16:colId xmlns:a16="http://schemas.microsoft.com/office/drawing/2014/main" val="2409920894"/>
                    </a:ext>
                  </a:extLst>
                </a:gridCol>
                <a:gridCol w="530121">
                  <a:extLst>
                    <a:ext uri="{9D8B030D-6E8A-4147-A177-3AD203B41FA5}">
                      <a16:colId xmlns:a16="http://schemas.microsoft.com/office/drawing/2014/main" val="3367018743"/>
                    </a:ext>
                  </a:extLst>
                </a:gridCol>
                <a:gridCol w="773652">
                  <a:extLst>
                    <a:ext uri="{9D8B030D-6E8A-4147-A177-3AD203B41FA5}">
                      <a16:colId xmlns:a16="http://schemas.microsoft.com/office/drawing/2014/main" val="1161710865"/>
                    </a:ext>
                  </a:extLst>
                </a:gridCol>
                <a:gridCol w="715615">
                  <a:extLst>
                    <a:ext uri="{9D8B030D-6E8A-4147-A177-3AD203B41FA5}">
                      <a16:colId xmlns:a16="http://schemas.microsoft.com/office/drawing/2014/main" val="1008598644"/>
                    </a:ext>
                  </a:extLst>
                </a:gridCol>
                <a:gridCol w="807921">
                  <a:extLst>
                    <a:ext uri="{9D8B030D-6E8A-4147-A177-3AD203B41FA5}">
                      <a16:colId xmlns:a16="http://schemas.microsoft.com/office/drawing/2014/main" val="807765953"/>
                    </a:ext>
                  </a:extLst>
                </a:gridCol>
                <a:gridCol w="546102">
                  <a:extLst>
                    <a:ext uri="{9D8B030D-6E8A-4147-A177-3AD203B41FA5}">
                      <a16:colId xmlns:a16="http://schemas.microsoft.com/office/drawing/2014/main" val="2394158500"/>
                    </a:ext>
                  </a:extLst>
                </a:gridCol>
                <a:gridCol w="605794">
                  <a:extLst>
                    <a:ext uri="{9D8B030D-6E8A-4147-A177-3AD203B41FA5}">
                      <a16:colId xmlns:a16="http://schemas.microsoft.com/office/drawing/2014/main" val="1544494218"/>
                    </a:ext>
                  </a:extLst>
                </a:gridCol>
                <a:gridCol w="615171">
                  <a:extLst>
                    <a:ext uri="{9D8B030D-6E8A-4147-A177-3AD203B41FA5}">
                      <a16:colId xmlns:a16="http://schemas.microsoft.com/office/drawing/2014/main" val="2543256119"/>
                    </a:ext>
                  </a:extLst>
                </a:gridCol>
                <a:gridCol w="756430">
                  <a:extLst>
                    <a:ext uri="{9D8B030D-6E8A-4147-A177-3AD203B41FA5}">
                      <a16:colId xmlns:a16="http://schemas.microsoft.com/office/drawing/2014/main" val="3265644009"/>
                    </a:ext>
                  </a:extLst>
                </a:gridCol>
              </a:tblGrid>
              <a:tr h="310500">
                <a:tc rowSpan="2">
                  <a:txBody>
                    <a:bodyPr/>
                    <a:lstStyle/>
                    <a:p>
                      <a:pPr>
                        <a:lnSpc>
                          <a:spcPct val="115000"/>
                        </a:lnSpc>
                        <a:spcAft>
                          <a:spcPts val="0"/>
                        </a:spcAft>
                      </a:pPr>
                      <a:r>
                        <a:rPr lang="en-US" sz="1400" kern="100" dirty="0">
                          <a:solidFill>
                            <a:schemeClr val="tx1"/>
                          </a:solidFill>
                          <a:effectLst/>
                          <a:latin typeface="+mj-lt"/>
                        </a:rPr>
                        <a:t>Food Item</a:t>
                      </a:r>
                      <a:endParaRPr lang="en-US" sz="1400" dirty="0">
                        <a:solidFill>
                          <a:schemeClr val="tx1"/>
                        </a:solidFill>
                        <a:effectLst/>
                        <a:latin typeface="+mj-lt"/>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panose="02020603050405020304" pitchFamily="18" charset="0"/>
                          <a:cs typeface="Calibri" panose="020F0502020204030204" pitchFamily="34" charset="0"/>
                        </a:rPr>
                        <a:t>2011-2015</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panose="02020603050405020304" pitchFamily="18" charset="0"/>
                          <a:cs typeface="Calibri" panose="020F0502020204030204" pitchFamily="34" charset="0"/>
                        </a:rPr>
                        <a:t>2011</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panose="02020603050405020304" pitchFamily="18" charset="0"/>
                          <a:cs typeface="Calibri" panose="020F0502020204030204" pitchFamily="34" charset="0"/>
                        </a:rPr>
                        <a:t>2012</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panose="02020603050405020304" pitchFamily="18" charset="0"/>
                          <a:cs typeface="Calibri" panose="020F0502020204030204" pitchFamily="34" charset="0"/>
                        </a:rPr>
                        <a:t>2013</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panose="02020603050405020304" pitchFamily="18" charset="0"/>
                          <a:cs typeface="Calibri" panose="020F0502020204030204" pitchFamily="34" charset="0"/>
                        </a:rPr>
                        <a:t>2014</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400" b="1" dirty="0">
                          <a:solidFill>
                            <a:schemeClr val="tx1"/>
                          </a:solidFill>
                          <a:effectLst/>
                          <a:latin typeface="+mj-lt"/>
                          <a:ea typeface="Times New Roman" panose="02020603050405020304" pitchFamily="18" charset="0"/>
                          <a:cs typeface="Calibri" panose="020F0502020204030204" pitchFamily="34" charset="0"/>
                        </a:rPr>
                        <a:t>2015</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58856351"/>
                  </a:ext>
                </a:extLst>
              </a:tr>
              <a:tr h="219845">
                <a:tc vMerge="1">
                  <a:txBody>
                    <a:bodyPr/>
                    <a:lstStyle/>
                    <a:p>
                      <a:endParaRPr lang="en-US"/>
                    </a:p>
                  </a:txBody>
                  <a:tcPr/>
                </a:tc>
                <a:tc>
                  <a:txBody>
                    <a:bodyPr/>
                    <a:lstStyle/>
                    <a:p>
                      <a:pPr algn="ctr">
                        <a:lnSpc>
                          <a:spcPct val="115000"/>
                        </a:lnSpc>
                        <a:spcAft>
                          <a:spcPts val="0"/>
                        </a:spcAft>
                      </a:pPr>
                      <a:r>
                        <a:rPr lang="en-US" sz="1400" kern="100" dirty="0">
                          <a:solidFill>
                            <a:schemeClr val="tx1"/>
                          </a:solidFill>
                          <a:effectLst/>
                          <a:latin typeface="+mj-lt"/>
                        </a:rPr>
                        <a:t>Avg.</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Pct.</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Avg.</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Pct.</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Avg.</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Pct.</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Avg.</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Pct.</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Avg.</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Pct.</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Avg.</a:t>
                      </a:r>
                      <a:endParaRPr lang="en-US" sz="1400" dirty="0">
                        <a:solidFill>
                          <a:schemeClr val="tx1"/>
                        </a:solidFill>
                        <a:effectLst/>
                        <a:latin typeface="+mj-lt"/>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kern="100" dirty="0">
                          <a:solidFill>
                            <a:schemeClr val="tx1"/>
                          </a:solidFill>
                          <a:effectLst/>
                          <a:latin typeface="+mj-lt"/>
                        </a:rPr>
                        <a:t>Pct.</a:t>
                      </a:r>
                      <a:endParaRPr lang="en-US" sz="1400" dirty="0">
                        <a:solidFill>
                          <a:schemeClr val="tx1"/>
                        </a:solidFill>
                        <a:effectLst/>
                        <a:latin typeface="+mj-lt"/>
                        <a:cs typeface="Times New Roman" panose="02020603050405020304" pitchFamily="18" charset="0"/>
                      </a:endParaRPr>
                    </a:p>
                  </a:txBody>
                  <a:tcPr marL="68580" marR="68580" marT="0" marB="0" anchor="ctr"/>
                </a:tc>
                <a:extLst>
                  <a:ext uri="{0D108BD9-81ED-4DB2-BD59-A6C34878D82A}">
                    <a16:rowId xmlns:a16="http://schemas.microsoft.com/office/drawing/2014/main" val="2509937498"/>
                  </a:ext>
                </a:extLst>
              </a:tr>
              <a:tr h="460150">
                <a:tc>
                  <a:txBody>
                    <a:bodyPr/>
                    <a:lstStyle/>
                    <a:p>
                      <a:pPr marL="0" marR="0">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Cassava Flour</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22</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36</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73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94004575"/>
                  </a:ext>
                </a:extLst>
              </a:tr>
              <a:tr h="460150">
                <a:tc>
                  <a:txBody>
                    <a:bodyPr/>
                    <a:lstStyle/>
                    <a:p>
                      <a:pPr marL="0" marR="0">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Cassava Fresh</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36</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42%</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20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25%</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58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67%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44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50%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49</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58%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62471487"/>
                  </a:ext>
                </a:extLst>
              </a:tr>
              <a:tr h="309138">
                <a:tc>
                  <a:txBody>
                    <a:bodyPr/>
                    <a:lstStyle/>
                    <a:p>
                      <a:pPr marL="0" marR="0">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Cooking Oil</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6</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32%</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18</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42%</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68274278"/>
                  </a:ext>
                </a:extLst>
              </a:tr>
              <a:tr h="460150">
                <a:tc>
                  <a:txBody>
                    <a:bodyPr/>
                    <a:lstStyle/>
                    <a:p>
                      <a:pPr marL="0" marR="0">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Dried Sardines</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14</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46449489"/>
                  </a:ext>
                </a:extLst>
              </a:tr>
              <a:tr h="460150">
                <a:tc>
                  <a:txBody>
                    <a:bodyPr/>
                    <a:lstStyle/>
                    <a:p>
                      <a:pPr marL="0" marR="0">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Mchicha (spinach)</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135</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150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162</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122</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133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111</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42470511"/>
                  </a:ext>
                </a:extLst>
              </a:tr>
              <a:tr h="219845">
                <a:tc>
                  <a:txBody>
                    <a:bodyPr/>
                    <a:lstStyle/>
                    <a:p>
                      <a:pPr marL="0" marR="0">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Groundnuts</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61</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68%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48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58%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90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88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77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83%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01095677"/>
                  </a:ext>
                </a:extLst>
              </a:tr>
              <a:tr h="309138">
                <a:tc>
                  <a:txBody>
                    <a:bodyPr/>
                    <a:lstStyle/>
                    <a:p>
                      <a:pPr marL="0" marR="0">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Oranges</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68831907"/>
                  </a:ext>
                </a:extLst>
              </a:tr>
              <a:tr h="309138">
                <a:tc>
                  <a:txBody>
                    <a:bodyPr/>
                    <a:lstStyle/>
                    <a:p>
                      <a:pPr marL="0" marR="0">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Papaya</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8%</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3</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8%</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47823435"/>
                  </a:ext>
                </a:extLst>
              </a:tr>
              <a:tr h="309138">
                <a:tc>
                  <a:txBody>
                    <a:bodyPr/>
                    <a:lstStyle/>
                    <a:p>
                      <a:pPr marL="0" marR="0">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Soya Beans</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198</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206</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169</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203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201</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210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73707472"/>
                  </a:ext>
                </a:extLst>
              </a:tr>
              <a:tr h="460150">
                <a:tc>
                  <a:txBody>
                    <a:bodyPr/>
                    <a:lstStyle/>
                    <a:p>
                      <a:pPr marL="0" marR="0">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White Maize Grains</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147</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196</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163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120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132</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a:solidFill>
                            <a:schemeClr val="tx1"/>
                          </a:solidFill>
                          <a:effectLst/>
                          <a:latin typeface="+mj-lt"/>
                          <a:ea typeface="Times New Roman" panose="02020603050405020304" pitchFamily="18" charset="0"/>
                          <a:cs typeface="Calibri" panose="020F0502020204030204" pitchFamily="34" charset="0"/>
                        </a:rPr>
                        <a:t>100%</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127</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400" dirty="0">
                          <a:solidFill>
                            <a:schemeClr val="tx1"/>
                          </a:solidFill>
                          <a:effectLst/>
                          <a:latin typeface="+mj-lt"/>
                          <a:ea typeface="Times New Roman" panose="02020603050405020304" pitchFamily="18" charset="0"/>
                          <a:cs typeface="Calibri" panose="020F0502020204030204" pitchFamily="34" charset="0"/>
                        </a:rPr>
                        <a:t>100%</a:t>
                      </a:r>
                      <a:endParaRPr lang="en-US" sz="14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82336376"/>
                  </a:ext>
                </a:extLst>
              </a:tr>
            </a:tbl>
          </a:graphicData>
        </a:graphic>
      </p:graphicFrame>
      <p:sp>
        <p:nvSpPr>
          <p:cNvPr id="5" name="Rectangle 1">
            <a:extLst>
              <a:ext uri="{FF2B5EF4-FFF2-40B4-BE49-F238E27FC236}">
                <a16:creationId xmlns:a16="http://schemas.microsoft.com/office/drawing/2014/main" id="{E9F92171-5CB8-47FB-9957-D55157AFD240}"/>
              </a:ext>
            </a:extLst>
          </p:cNvPr>
          <p:cNvSpPr>
            <a:spLocks noChangeArrowheads="1"/>
          </p:cNvSpPr>
          <p:nvPr/>
        </p:nvSpPr>
        <p:spPr bwMode="auto">
          <a:xfrm>
            <a:off x="0" y="814789"/>
            <a:ext cx="9144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zh-CN" b="0" i="0" u="none" strike="noStrike" cap="none" normalizeH="0" baseline="0" dirty="0">
              <a:ln>
                <a:noFill/>
              </a:ln>
              <a:solidFill>
                <a:schemeClr val="tx1"/>
              </a:solidFill>
              <a:effectLst/>
              <a:latin typeface="+mj-lt"/>
              <a:ea typeface="SimSun" panose="02010600030101010101" pitchFamily="2" charset="-122"/>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b="0" i="0" u="none" strike="noStrike" cap="none" normalizeH="0" baseline="0" dirty="0">
                <a:ln>
                  <a:noFill/>
                </a:ln>
                <a:solidFill>
                  <a:schemeClr val="tx1"/>
                </a:solidFill>
                <a:effectLst/>
                <a:latin typeface="+mj-lt"/>
                <a:ea typeface="SimSun" panose="02010600030101010101" pitchFamily="2" charset="-122"/>
                <a:cs typeface="Calibri" panose="020F0502020204030204" pitchFamily="34" charset="0"/>
              </a:rPr>
              <a:t>Average intake (mean g/day) and frequency of intake (percent of days)</a:t>
            </a:r>
            <a:endParaRPr kumimoji="0" lang="en-US" altLang="zh-CN" sz="3200" b="0"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FB5C44D0-6CAA-40BF-9205-DC5010F4A143}"/>
              </a:ext>
            </a:extLst>
          </p:cNvPr>
          <p:cNvSpPr/>
          <p:nvPr/>
        </p:nvSpPr>
        <p:spPr>
          <a:xfrm rot="21435317">
            <a:off x="1595246" y="6058426"/>
            <a:ext cx="7325108" cy="646331"/>
          </a:xfrm>
          <a:prstGeom prst="rect">
            <a:avLst/>
          </a:prstGeom>
          <a:solidFill>
            <a:srgbClr val="FF7171">
              <a:alpha val="20000"/>
            </a:srgbClr>
          </a:solidFill>
        </p:spPr>
        <p:txBody>
          <a:bodyPr wrap="square">
            <a:spAutoFit/>
          </a:bodyPr>
          <a:lstStyle/>
          <a:p>
            <a:r>
              <a:rPr lang="en-AU" b="1" dirty="0">
                <a:solidFill>
                  <a:srgbClr val="990000"/>
                </a:solidFill>
              </a:rPr>
              <a:t>In Tanzania, achieving nutrient adequacy at lowest cost involves a lot of spinach (&gt;100 g/day) and also soya beans (200 g/day)</a:t>
            </a:r>
          </a:p>
        </p:txBody>
      </p:sp>
      <p:sp>
        <p:nvSpPr>
          <p:cNvPr id="2" name="Rectangle: Rounded Corners 1">
            <a:extLst>
              <a:ext uri="{FF2B5EF4-FFF2-40B4-BE49-F238E27FC236}">
                <a16:creationId xmlns:a16="http://schemas.microsoft.com/office/drawing/2014/main" id="{48CCA159-6A9A-4E38-A01C-CBB478DBEC70}"/>
              </a:ext>
            </a:extLst>
          </p:cNvPr>
          <p:cNvSpPr/>
          <p:nvPr/>
        </p:nvSpPr>
        <p:spPr>
          <a:xfrm>
            <a:off x="9172" y="4038600"/>
            <a:ext cx="9134828" cy="533400"/>
          </a:xfrm>
          <a:prstGeom prst="roundRect">
            <a:avLst/>
          </a:prstGeom>
          <a:solidFill>
            <a:srgbClr val="FF7575">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CDE0EC9-CCB6-449B-9EE6-5692E5A51BDD}"/>
              </a:ext>
            </a:extLst>
          </p:cNvPr>
          <p:cNvSpPr/>
          <p:nvPr/>
        </p:nvSpPr>
        <p:spPr>
          <a:xfrm>
            <a:off x="37603" y="5385637"/>
            <a:ext cx="9134828" cy="364989"/>
          </a:xfrm>
          <a:prstGeom prst="roundRect">
            <a:avLst/>
          </a:prstGeom>
          <a:solidFill>
            <a:srgbClr val="FF7575">
              <a:alpha val="5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CFA4AFB-5606-45CD-9433-3C44B78BC944}"/>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chemeClr val="bg2">
                    <a:lumMod val="60000"/>
                    <a:lumOff val="40000"/>
                  </a:schemeClr>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a:t>
            </a:r>
            <a:r>
              <a:rPr lang="en-US" dirty="0">
                <a:solidFill>
                  <a:srgbClr val="004376"/>
                </a:solidFill>
                <a:latin typeface="Arial Narrow" panose="020B0606020202030204" pitchFamily="34" charset="0"/>
              </a:rPr>
              <a:t>nutrient adequacy </a:t>
            </a:r>
            <a:r>
              <a:rPr lang="en-US" dirty="0">
                <a:solidFill>
                  <a:schemeClr val="bg1">
                    <a:lumMod val="75000"/>
                  </a:schemeClr>
                </a:solidFill>
                <a:latin typeface="Arial Narrow" panose="020B0606020202030204" pitchFamily="34" charset="0"/>
              </a:rPr>
              <a:t>| conclusion</a:t>
            </a:r>
          </a:p>
        </p:txBody>
      </p:sp>
    </p:spTree>
    <p:extLst>
      <p:ext uri="{BB962C8B-B14F-4D97-AF65-F5344CB8AC3E}">
        <p14:creationId xmlns:p14="http://schemas.microsoft.com/office/powerpoint/2010/main" val="350242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510" y="857786"/>
            <a:ext cx="9117490" cy="1294232"/>
          </a:xfrm>
        </p:spPr>
        <p:txBody>
          <a:bodyPr/>
          <a:lstStyle/>
          <a:p>
            <a:pPr>
              <a:lnSpc>
                <a:spcPct val="80000"/>
              </a:lnSpc>
            </a:pPr>
            <a:r>
              <a:rPr lang="en-US" sz="3200" b="1" dirty="0">
                <a:solidFill>
                  <a:srgbClr val="004376"/>
                </a:solidFill>
              </a:rPr>
              <a:t>Existing food price indexes </a:t>
            </a:r>
            <a:br>
              <a:rPr lang="en-US" sz="3200" b="1" dirty="0">
                <a:solidFill>
                  <a:srgbClr val="004376"/>
                </a:solidFill>
              </a:rPr>
            </a:br>
            <a:r>
              <a:rPr lang="en-US" sz="3200" b="1" dirty="0">
                <a:solidFill>
                  <a:srgbClr val="004376"/>
                </a:solidFill>
              </a:rPr>
              <a:t>are weighted by market value </a:t>
            </a:r>
            <a:br>
              <a:rPr lang="en-US" sz="3200" b="1" dirty="0">
                <a:solidFill>
                  <a:srgbClr val="004376"/>
                </a:solidFill>
              </a:rPr>
            </a:br>
            <a:r>
              <a:rPr lang="en-US" sz="3200" b="1" dirty="0">
                <a:solidFill>
                  <a:srgbClr val="004376"/>
                </a:solidFill>
              </a:rPr>
              <a:t>and say little about </a:t>
            </a:r>
            <a:r>
              <a:rPr lang="en-US" sz="3200" b="1" i="1" dirty="0">
                <a:solidFill>
                  <a:srgbClr val="004376"/>
                </a:solidFill>
              </a:rPr>
              <a:t>nutritional</a:t>
            </a:r>
            <a:r>
              <a:rPr lang="en-US" sz="3200" b="1" dirty="0">
                <a:solidFill>
                  <a:srgbClr val="004376"/>
                </a:solidFill>
              </a:rPr>
              <a:t> value</a:t>
            </a:r>
          </a:p>
        </p:txBody>
      </p:sp>
      <p:sp>
        <p:nvSpPr>
          <p:cNvPr id="7" name="Rectangle 6"/>
          <p:cNvSpPr/>
          <p:nvPr/>
        </p:nvSpPr>
        <p:spPr>
          <a:xfrm>
            <a:off x="4193862" y="2448171"/>
            <a:ext cx="4666944" cy="73866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For global commodity prices, the FAO Food Price Index consists of five commodity group price indices, weighted with average export shares of each of the groups for 2002-2004.</a:t>
            </a:r>
          </a:p>
        </p:txBody>
      </p:sp>
      <p:sp>
        <p:nvSpPr>
          <p:cNvPr id="8" name="Rectangle 7"/>
          <p:cNvSpPr/>
          <p:nvPr/>
        </p:nvSpPr>
        <p:spPr>
          <a:xfrm>
            <a:off x="4182317" y="3207282"/>
            <a:ext cx="5162289" cy="2997744"/>
          </a:xfrm>
          <a:prstGeom prst="rect">
            <a:avLst/>
          </a:prstGeom>
        </p:spPr>
        <p:txBody>
          <a:bodyPr wrap="square">
            <a:spAutoFit/>
          </a:bodyPr>
          <a:lstStyle/>
          <a:p>
            <a:pPr>
              <a:lnSpc>
                <a:spcPct val="90000"/>
              </a:lnSpc>
              <a:spcBef>
                <a:spcPts val="600"/>
              </a:spcBef>
            </a:pPr>
            <a:r>
              <a:rPr lang="en-US" sz="1400" dirty="0">
                <a:latin typeface="Calibri" panose="020F0502020204030204" pitchFamily="34" charset="0"/>
                <a:cs typeface="Calibri" panose="020F0502020204030204" pitchFamily="34" charset="0"/>
              </a:rPr>
              <a:t>Total of 23 commodities (73 prices), in 5 groups:  </a:t>
            </a:r>
          </a:p>
          <a:p>
            <a:pPr marL="341313" indent="-165100">
              <a:lnSpc>
                <a:spcPct val="90000"/>
              </a:lnSpc>
              <a:spcBef>
                <a:spcPts val="600"/>
              </a:spcBef>
              <a:buFont typeface="Arial" panose="020B0604020202020204" pitchFamily="34" charset="0"/>
              <a:buChar char="•"/>
            </a:pPr>
            <a:r>
              <a:rPr lang="en-US" sz="1400" b="1" dirty="0">
                <a:latin typeface="Calibri" panose="020F0502020204030204" pitchFamily="34" charset="0"/>
                <a:cs typeface="Calibri" panose="020F0502020204030204" pitchFamily="34" charset="0"/>
              </a:rPr>
              <a:t>Cereals</a:t>
            </a:r>
          </a:p>
          <a:p>
            <a:pPr marL="176213">
              <a:lnSpc>
                <a:spcPct val="90000"/>
              </a:lnSpc>
            </a:pPr>
            <a:r>
              <a:rPr lang="en-US" sz="1400" dirty="0">
                <a:latin typeface="Calibri" panose="020F0502020204030204" pitchFamily="34" charset="0"/>
                <a:cs typeface="Calibri" panose="020F0502020204030204" pitchFamily="34" charset="0"/>
              </a:rPr>
              <a:t>       -- wheat (11), maize (1), rice (16)</a:t>
            </a:r>
          </a:p>
          <a:p>
            <a:pPr marL="341313" indent="-165100">
              <a:lnSpc>
                <a:spcPct val="90000"/>
              </a:lnSpc>
              <a:spcBef>
                <a:spcPts val="600"/>
              </a:spcBef>
              <a:buFont typeface="Arial" panose="020B0604020202020204" pitchFamily="34" charset="0"/>
              <a:buChar char="•"/>
            </a:pPr>
            <a:r>
              <a:rPr lang="en-US" sz="1400" b="1" dirty="0">
                <a:latin typeface="Calibri" panose="020F0502020204030204" pitchFamily="34" charset="0"/>
                <a:cs typeface="Calibri" panose="020F0502020204030204" pitchFamily="34" charset="0"/>
              </a:rPr>
              <a:t>Oils/Fats</a:t>
            </a:r>
          </a:p>
          <a:p>
            <a:pPr marL="628650" indent="-166688">
              <a:lnSpc>
                <a:spcPct val="90000"/>
              </a:lnSpc>
            </a:pPr>
            <a:r>
              <a:rPr lang="en-US" sz="1400" dirty="0">
                <a:latin typeface="Calibri" panose="020F0502020204030204" pitchFamily="34" charset="0"/>
                <a:cs typeface="Calibri" panose="020F0502020204030204" pitchFamily="34" charset="0"/>
              </a:rPr>
              <a:t>-- soybean, sunflower, rapeseed, groundnut, cottonseed, copra, palm kernel, palm, linseed, castor (1 each)</a:t>
            </a:r>
          </a:p>
          <a:p>
            <a:pPr marL="341313" indent="-165100">
              <a:lnSpc>
                <a:spcPct val="90000"/>
              </a:lnSpc>
              <a:spcBef>
                <a:spcPts val="600"/>
              </a:spcBef>
              <a:buFont typeface="Arial" panose="020B0604020202020204" pitchFamily="34" charset="0"/>
              <a:buChar char="•"/>
            </a:pPr>
            <a:r>
              <a:rPr lang="en-US" sz="1400" b="1" dirty="0">
                <a:latin typeface="Calibri" panose="020F0502020204030204" pitchFamily="34" charset="0"/>
                <a:cs typeface="Calibri" panose="020F0502020204030204" pitchFamily="34" charset="0"/>
              </a:rPr>
              <a:t>Dairy</a:t>
            </a:r>
          </a:p>
          <a:p>
            <a:pPr marL="628650" indent="-166688">
              <a:lnSpc>
                <a:spcPct val="90000"/>
              </a:lnSpc>
              <a:tabLst>
                <a:tab pos="628650" algn="l"/>
              </a:tabLst>
            </a:pPr>
            <a:r>
              <a:rPr lang="en-US" sz="1400" dirty="0">
                <a:latin typeface="Calibri" panose="020F0502020204030204" pitchFamily="34" charset="0"/>
                <a:cs typeface="Calibri" panose="020F0502020204030204" pitchFamily="34" charset="0"/>
              </a:rPr>
              <a:t>-- whole milk powder, skim milk powder, cheese (2 each), cheese (1)</a:t>
            </a:r>
          </a:p>
          <a:p>
            <a:pPr marL="341313" indent="-165100">
              <a:lnSpc>
                <a:spcPct val="90000"/>
              </a:lnSpc>
              <a:spcBef>
                <a:spcPts val="600"/>
              </a:spcBef>
              <a:buFont typeface="Arial" panose="020B0604020202020204" pitchFamily="34" charset="0"/>
              <a:buChar char="•"/>
            </a:pPr>
            <a:r>
              <a:rPr lang="en-US" sz="1400" b="1" dirty="0">
                <a:latin typeface="Calibri" panose="020F0502020204030204" pitchFamily="34" charset="0"/>
                <a:cs typeface="Calibri" panose="020F0502020204030204" pitchFamily="34" charset="0"/>
              </a:rPr>
              <a:t>Meat</a:t>
            </a:r>
          </a:p>
          <a:p>
            <a:pPr marL="628650" indent="-166688">
              <a:lnSpc>
                <a:spcPct val="90000"/>
              </a:lnSpc>
            </a:pPr>
            <a:r>
              <a:rPr lang="en-US" sz="1400" dirty="0">
                <a:latin typeface="Calibri" panose="020F0502020204030204" pitchFamily="34" charset="0"/>
                <a:cs typeface="Calibri" panose="020F0502020204030204" pitchFamily="34" charset="0"/>
              </a:rPr>
              <a:t>-- poultry (13), beef (7), pork (6), sheep (1)</a:t>
            </a:r>
          </a:p>
          <a:p>
            <a:pPr marL="341313" indent="-165100">
              <a:lnSpc>
                <a:spcPct val="90000"/>
              </a:lnSpc>
              <a:spcBef>
                <a:spcPts val="600"/>
              </a:spcBef>
              <a:buFont typeface="Arial" panose="020B0604020202020204" pitchFamily="34" charset="0"/>
              <a:buChar char="•"/>
            </a:pPr>
            <a:r>
              <a:rPr lang="en-US" sz="1400" b="1" dirty="0">
                <a:latin typeface="Calibri" panose="020F0502020204030204" pitchFamily="34" charset="0"/>
                <a:cs typeface="Calibri" panose="020F0502020204030204" pitchFamily="34" charset="0"/>
              </a:rPr>
              <a:t>Sugar </a:t>
            </a:r>
          </a:p>
          <a:p>
            <a:pPr marL="628650" indent="-166688">
              <a:lnSpc>
                <a:spcPct val="90000"/>
              </a:lnSpc>
            </a:pPr>
            <a:r>
              <a:rPr lang="en-US" sz="1400" dirty="0">
                <a:latin typeface="Calibri" panose="020F0502020204030204" pitchFamily="34" charset="0"/>
                <a:cs typeface="Calibri" panose="020F0502020204030204" pitchFamily="34" charset="0"/>
              </a:rPr>
              <a:t>-- sugar (1)</a:t>
            </a:r>
          </a:p>
        </p:txBody>
      </p:sp>
      <p:pic>
        <p:nvPicPr>
          <p:cNvPr id="10" name="Picture 9">
            <a:extLst>
              <a:ext uri="{FF2B5EF4-FFF2-40B4-BE49-F238E27FC236}">
                <a16:creationId xmlns:a16="http://schemas.microsoft.com/office/drawing/2014/main" id="{F543C396-F095-4508-B793-4961E7C2A84D}"/>
              </a:ext>
            </a:extLst>
          </p:cNvPr>
          <p:cNvPicPr>
            <a:picLocks noChangeAspect="1"/>
          </p:cNvPicPr>
          <p:nvPr/>
        </p:nvPicPr>
        <p:blipFill rotWithShape="1">
          <a:blip r:embed="rId3">
            <a:extLst>
              <a:ext uri="{28A0092B-C50C-407E-A947-70E740481C1C}">
                <a14:useLocalDpi xmlns:a14="http://schemas.microsoft.com/office/drawing/2010/main" val="0"/>
              </a:ext>
            </a:extLst>
          </a:blip>
          <a:srcRect t="10239"/>
          <a:stretch/>
        </p:blipFill>
        <p:spPr>
          <a:xfrm>
            <a:off x="541837" y="2731620"/>
            <a:ext cx="2923494" cy="3291716"/>
          </a:xfrm>
          <a:prstGeom prst="rect">
            <a:avLst/>
          </a:prstGeom>
        </p:spPr>
      </p:pic>
      <p:sp>
        <p:nvSpPr>
          <p:cNvPr id="11" name="Rectangle 10">
            <a:extLst>
              <a:ext uri="{FF2B5EF4-FFF2-40B4-BE49-F238E27FC236}">
                <a16:creationId xmlns:a16="http://schemas.microsoft.com/office/drawing/2014/main" id="{4C53D4AC-3566-4018-9E76-25C90825323A}"/>
              </a:ext>
            </a:extLst>
          </p:cNvPr>
          <p:cNvSpPr/>
          <p:nvPr/>
        </p:nvSpPr>
        <p:spPr>
          <a:xfrm>
            <a:off x="473544" y="2448171"/>
            <a:ext cx="3760901" cy="307777"/>
          </a:xfrm>
          <a:prstGeom prst="rect">
            <a:avLst/>
          </a:prstGeom>
        </p:spPr>
        <p:txBody>
          <a:bodyPr wrap="none">
            <a:spAutoFit/>
          </a:bodyPr>
          <a:lstStyle/>
          <a:p>
            <a:r>
              <a:rPr lang="en-US" sz="1400" b="1" dirty="0">
                <a:latin typeface="+mj-lt"/>
                <a:cs typeface="Segoe UI Light" panose="020B0502040204020203" pitchFamily="34" charset="0"/>
              </a:rPr>
              <a:t>World food commodity prices, 2014-2017  </a:t>
            </a:r>
            <a:endParaRPr lang="en-US" sz="1400" b="1" dirty="0">
              <a:latin typeface="+mj-lt"/>
            </a:endParaRPr>
          </a:p>
        </p:txBody>
      </p:sp>
      <p:sp>
        <p:nvSpPr>
          <p:cNvPr id="12" name="Rectangle 11">
            <a:extLst>
              <a:ext uri="{FF2B5EF4-FFF2-40B4-BE49-F238E27FC236}">
                <a16:creationId xmlns:a16="http://schemas.microsoft.com/office/drawing/2014/main" id="{19B605CC-9426-4E6C-BBA9-4C414CD3DAE2}"/>
              </a:ext>
            </a:extLst>
          </p:cNvPr>
          <p:cNvSpPr/>
          <p:nvPr/>
        </p:nvSpPr>
        <p:spPr>
          <a:xfrm>
            <a:off x="478162" y="6045175"/>
            <a:ext cx="3647407" cy="261610"/>
          </a:xfrm>
          <a:prstGeom prst="rect">
            <a:avLst/>
          </a:prstGeom>
        </p:spPr>
        <p:txBody>
          <a:bodyPr wrap="square">
            <a:spAutoFit/>
          </a:bodyPr>
          <a:lstStyle/>
          <a:p>
            <a:r>
              <a:rPr lang="en-US" sz="1100" dirty="0"/>
              <a:t>Source:  </a:t>
            </a:r>
            <a:r>
              <a:rPr lang="en-US" sz="1100" dirty="0">
                <a:hlinkClick r:id="rId4"/>
              </a:rPr>
              <a:t>www.fao.org/worldfoodsituation</a:t>
            </a:r>
            <a:r>
              <a:rPr lang="en-US" sz="1100" dirty="0"/>
              <a:t>, 29 Sept. 2017</a:t>
            </a:r>
          </a:p>
        </p:txBody>
      </p:sp>
      <p:sp>
        <p:nvSpPr>
          <p:cNvPr id="14" name="TextBox 13">
            <a:extLst>
              <a:ext uri="{FF2B5EF4-FFF2-40B4-BE49-F238E27FC236}">
                <a16:creationId xmlns:a16="http://schemas.microsoft.com/office/drawing/2014/main" id="{30A275BB-C7E8-499E-9F86-7AB84758C824}"/>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rgbClr val="004376"/>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food scores | diet diversity | recommended diets | nutrient adequacy | conclusion</a:t>
            </a:r>
          </a:p>
        </p:txBody>
      </p:sp>
    </p:spTree>
    <p:extLst>
      <p:ext uri="{BB962C8B-B14F-4D97-AF65-F5344CB8AC3E}">
        <p14:creationId xmlns:p14="http://schemas.microsoft.com/office/powerpoint/2010/main" val="2468152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58CF5F-DE64-4921-85E8-996C59580D1D}"/>
              </a:ext>
            </a:extLst>
          </p:cNvPr>
          <p:cNvGraphicFramePr>
            <a:graphicFrameLocks noGrp="1"/>
          </p:cNvGraphicFramePr>
          <p:nvPr>
            <p:extLst>
              <p:ext uri="{D42A27DB-BD31-4B8C-83A1-F6EECF244321}">
                <p14:modId xmlns:p14="http://schemas.microsoft.com/office/powerpoint/2010/main" val="4036248949"/>
              </p:ext>
            </p:extLst>
          </p:nvPr>
        </p:nvGraphicFramePr>
        <p:xfrm>
          <a:off x="236517" y="1445057"/>
          <a:ext cx="8762999" cy="5401068"/>
        </p:xfrm>
        <a:graphic>
          <a:graphicData uri="http://schemas.openxmlformats.org/drawingml/2006/table">
            <a:tbl>
              <a:tblPr firstRow="1" firstCol="1" bandRow="1">
                <a:tableStyleId>{5C22544A-7EE6-4342-B048-85BDC9FD1C3A}</a:tableStyleId>
              </a:tblPr>
              <a:tblGrid>
                <a:gridCol w="2139537">
                  <a:extLst>
                    <a:ext uri="{9D8B030D-6E8A-4147-A177-3AD203B41FA5}">
                      <a16:colId xmlns:a16="http://schemas.microsoft.com/office/drawing/2014/main" val="2756973342"/>
                    </a:ext>
                  </a:extLst>
                </a:gridCol>
                <a:gridCol w="533400">
                  <a:extLst>
                    <a:ext uri="{9D8B030D-6E8A-4147-A177-3AD203B41FA5}">
                      <a16:colId xmlns:a16="http://schemas.microsoft.com/office/drawing/2014/main" val="3023899218"/>
                    </a:ext>
                  </a:extLst>
                </a:gridCol>
                <a:gridCol w="2590800">
                  <a:extLst>
                    <a:ext uri="{9D8B030D-6E8A-4147-A177-3AD203B41FA5}">
                      <a16:colId xmlns:a16="http://schemas.microsoft.com/office/drawing/2014/main" val="440250967"/>
                    </a:ext>
                  </a:extLst>
                </a:gridCol>
                <a:gridCol w="1331038">
                  <a:extLst>
                    <a:ext uri="{9D8B030D-6E8A-4147-A177-3AD203B41FA5}">
                      <a16:colId xmlns:a16="http://schemas.microsoft.com/office/drawing/2014/main" val="2699744692"/>
                    </a:ext>
                  </a:extLst>
                </a:gridCol>
                <a:gridCol w="1143245">
                  <a:extLst>
                    <a:ext uri="{9D8B030D-6E8A-4147-A177-3AD203B41FA5}">
                      <a16:colId xmlns:a16="http://schemas.microsoft.com/office/drawing/2014/main" val="2205309911"/>
                    </a:ext>
                  </a:extLst>
                </a:gridCol>
                <a:gridCol w="1024979">
                  <a:extLst>
                    <a:ext uri="{9D8B030D-6E8A-4147-A177-3AD203B41FA5}">
                      <a16:colId xmlns:a16="http://schemas.microsoft.com/office/drawing/2014/main" val="2914451256"/>
                    </a:ext>
                  </a:extLst>
                </a:gridCol>
              </a:tblGrid>
              <a:tr h="198363">
                <a:tc>
                  <a:txBody>
                    <a:bodyPr/>
                    <a:lstStyle/>
                    <a:p>
                      <a:pPr marL="0" marR="0">
                        <a:lnSpc>
                          <a:spcPct val="90000"/>
                        </a:lnSpc>
                        <a:spcBef>
                          <a:spcPts val="0"/>
                        </a:spcBef>
                        <a:spcAft>
                          <a:spcPts val="0"/>
                        </a:spcAft>
                      </a:pPr>
                      <a:r>
                        <a:rPr lang="en-US" sz="1400" dirty="0">
                          <a:solidFill>
                            <a:schemeClr val="tx1"/>
                          </a:solidFill>
                          <a:effectLst/>
                        </a:rPr>
                        <a:t>Food Groups</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No</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Foodstuffs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Obs.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Mean</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Std. Dev.</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067997208"/>
                  </a:ext>
                </a:extLst>
              </a:tr>
              <a:tr h="198363">
                <a:tc rowSpan="12">
                  <a:txBody>
                    <a:bodyPr/>
                    <a:lstStyle/>
                    <a:p>
                      <a:pPr marL="0" marR="0">
                        <a:lnSpc>
                          <a:spcPct val="90000"/>
                        </a:lnSpc>
                        <a:spcBef>
                          <a:spcPts val="0"/>
                        </a:spcBef>
                        <a:spcAft>
                          <a:spcPts val="0"/>
                        </a:spcAft>
                      </a:pPr>
                      <a:r>
                        <a:rPr lang="en-US" sz="1400" b="0" dirty="0">
                          <a:solidFill>
                            <a:schemeClr val="tx1"/>
                          </a:solidFill>
                          <a:effectLst/>
                        </a:rPr>
                        <a:t>Grains, white roots and tubers, and plantains</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Cassava</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0.33</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2301491235"/>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2</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Cocoyam</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1.07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0.24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600189472"/>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dirty="0" err="1">
                          <a:solidFill>
                            <a:schemeClr val="tx1"/>
                          </a:solidFill>
                          <a:effectLst/>
                        </a:rPr>
                        <a:t>Kokonte</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0.38</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1628092827"/>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dirty="0" err="1">
                          <a:solidFill>
                            <a:schemeClr val="tx1"/>
                          </a:solidFill>
                          <a:effectLst/>
                        </a:rPr>
                        <a:t>Gari</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0.44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2505243700"/>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5</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Imported Rice</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0.73</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0.12</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2631402232"/>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dirty="0">
                          <a:solidFill>
                            <a:schemeClr val="tx1"/>
                          </a:solidFill>
                          <a:effectLst/>
                        </a:rPr>
                        <a:t>Local Rice</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0.52</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1188794978"/>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Maize</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0.26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0.05</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496740491"/>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8</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dirty="0">
                          <a:solidFill>
                            <a:schemeClr val="tx1"/>
                          </a:solidFill>
                          <a:effectLst/>
                        </a:rPr>
                        <a:t>Millet</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0.39</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0.05</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426567459"/>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9</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Paddy Rice</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56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0.40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0.13</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2962924973"/>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10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dirty="0">
                          <a:solidFill>
                            <a:schemeClr val="tx1"/>
                          </a:solidFill>
                          <a:effectLst/>
                        </a:rPr>
                        <a:t>Plantains</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dirty="0">
                          <a:solidFill>
                            <a:schemeClr val="tx1"/>
                          </a:solidFill>
                          <a:effectLst/>
                        </a:rPr>
                        <a:t>70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1.47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0.49</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233604168"/>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11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Sorghum</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0.37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1756611718"/>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12</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Yam</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dirty="0">
                          <a:solidFill>
                            <a:schemeClr val="tx1"/>
                          </a:solidFill>
                          <a:effectLst/>
                        </a:rPr>
                        <a:t>70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1.04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0.17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670924056"/>
                  </a:ext>
                </a:extLst>
              </a:tr>
              <a:tr h="198363">
                <a:tc rowSpan="2">
                  <a:txBody>
                    <a:bodyPr/>
                    <a:lstStyle/>
                    <a:p>
                      <a:pPr marL="0" marR="0">
                        <a:lnSpc>
                          <a:spcPct val="90000"/>
                        </a:lnSpc>
                        <a:spcBef>
                          <a:spcPts val="0"/>
                        </a:spcBef>
                        <a:spcAft>
                          <a:spcPts val="0"/>
                        </a:spcAft>
                      </a:pPr>
                      <a:r>
                        <a:rPr lang="en-US" sz="1400" b="0" dirty="0">
                          <a:solidFill>
                            <a:schemeClr val="tx1"/>
                          </a:solidFill>
                          <a:effectLst/>
                        </a:rPr>
                        <a:t>Pulses</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13</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Cowpea</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0.61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0.10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1034591568"/>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14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Soya Beans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dirty="0">
                          <a:solidFill>
                            <a:schemeClr val="tx1"/>
                          </a:solidFill>
                          <a:effectLst/>
                        </a:rPr>
                        <a:t>70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a:solidFill>
                            <a:schemeClr val="tx1"/>
                          </a:solidFill>
                          <a:effectLst/>
                        </a:rPr>
                        <a:t>0.29</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0.07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834043287"/>
                  </a:ext>
                </a:extLst>
              </a:tr>
              <a:tr h="198363">
                <a:tc>
                  <a:txBody>
                    <a:bodyPr/>
                    <a:lstStyle/>
                    <a:p>
                      <a:pPr marL="0" marR="0">
                        <a:lnSpc>
                          <a:spcPct val="90000"/>
                        </a:lnSpc>
                        <a:spcBef>
                          <a:spcPts val="0"/>
                        </a:spcBef>
                        <a:spcAft>
                          <a:spcPts val="0"/>
                        </a:spcAft>
                      </a:pPr>
                      <a:r>
                        <a:rPr lang="en-US" sz="1400" b="0" dirty="0">
                          <a:solidFill>
                            <a:schemeClr val="tx1"/>
                          </a:solidFill>
                          <a:effectLst/>
                        </a:rPr>
                        <a:t>Nuts &amp; seeds</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15</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Groundnut</a:t>
                      </a:r>
                      <a:r>
                        <a:rPr lang="en-US" sz="1400" baseline="30000">
                          <a:solidFill>
                            <a:schemeClr val="tx1"/>
                          </a:solidFill>
                          <a:effectLst/>
                        </a:rPr>
                        <a:t>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dirty="0">
                          <a:solidFill>
                            <a:schemeClr val="tx1"/>
                          </a:solidFill>
                          <a:effectLst/>
                        </a:rPr>
                        <a:t>70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0.58</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0.11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616705200"/>
                  </a:ext>
                </a:extLst>
              </a:tr>
              <a:tr h="198363">
                <a:tc rowSpan="3">
                  <a:txBody>
                    <a:bodyPr/>
                    <a:lstStyle/>
                    <a:p>
                      <a:pPr marL="0" marR="0">
                        <a:lnSpc>
                          <a:spcPct val="90000"/>
                        </a:lnSpc>
                        <a:spcBef>
                          <a:spcPts val="0"/>
                        </a:spcBef>
                        <a:spcAft>
                          <a:spcPts val="0"/>
                        </a:spcAft>
                      </a:pPr>
                      <a:r>
                        <a:rPr lang="en-US" sz="1400" b="0" dirty="0">
                          <a:solidFill>
                            <a:schemeClr val="tx1"/>
                          </a:solidFill>
                          <a:effectLst/>
                        </a:rPr>
                        <a:t>Meat, poultry and fish </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16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Anchovies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4.83</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1.04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870265129"/>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17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Salted Dried Tilapia Fish</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dirty="0">
                          <a:solidFill>
                            <a:schemeClr val="tx1"/>
                          </a:solidFill>
                          <a:effectLst/>
                        </a:rPr>
                        <a:t>70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2.53</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0.61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929469668"/>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18</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Smoked Herrings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1.99</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0.45</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57386935"/>
                  </a:ext>
                </a:extLst>
              </a:tr>
              <a:tr h="198363">
                <a:tc>
                  <a:txBody>
                    <a:bodyPr/>
                    <a:lstStyle/>
                    <a:p>
                      <a:pPr marL="0" marR="0">
                        <a:lnSpc>
                          <a:spcPct val="90000"/>
                        </a:lnSpc>
                        <a:spcBef>
                          <a:spcPts val="0"/>
                        </a:spcBef>
                        <a:spcAft>
                          <a:spcPts val="0"/>
                        </a:spcAft>
                      </a:pPr>
                      <a:r>
                        <a:rPr lang="en-US" sz="1400" b="0" dirty="0">
                          <a:solidFill>
                            <a:schemeClr val="tx1"/>
                          </a:solidFill>
                          <a:effectLst/>
                        </a:rPr>
                        <a:t>Eggs</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19</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Eggs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6.23</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0.44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898889542"/>
                  </a:ext>
                </a:extLst>
              </a:tr>
              <a:tr h="211340">
                <a:tc rowSpan="2">
                  <a:txBody>
                    <a:bodyPr/>
                    <a:lstStyle/>
                    <a:p>
                      <a:pPr marL="0" marR="0">
                        <a:lnSpc>
                          <a:spcPct val="90000"/>
                        </a:lnSpc>
                        <a:spcBef>
                          <a:spcPts val="0"/>
                        </a:spcBef>
                        <a:spcAft>
                          <a:spcPts val="0"/>
                        </a:spcAft>
                      </a:pPr>
                      <a:r>
                        <a:rPr lang="en-US" sz="1400" b="0" dirty="0">
                          <a:solidFill>
                            <a:schemeClr val="tx1"/>
                          </a:solidFill>
                          <a:effectLst/>
                        </a:rPr>
                        <a:t>Vitamin A-rich vegetables and fruits </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20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Mangoes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1.41</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0.51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171523685"/>
                  </a:ext>
                </a:extLst>
              </a:tr>
              <a:tr h="203327">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21</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Tomatoes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20.77</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6.88</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56618986"/>
                  </a:ext>
                </a:extLst>
              </a:tr>
              <a:tr h="198363">
                <a:tc rowSpan="2">
                  <a:txBody>
                    <a:bodyPr/>
                    <a:lstStyle/>
                    <a:p>
                      <a:pPr marL="0" marR="0">
                        <a:lnSpc>
                          <a:spcPct val="90000"/>
                        </a:lnSpc>
                        <a:spcBef>
                          <a:spcPts val="0"/>
                        </a:spcBef>
                        <a:spcAft>
                          <a:spcPts val="0"/>
                        </a:spcAft>
                      </a:pPr>
                      <a:r>
                        <a:rPr lang="en-US" sz="1400" b="0" dirty="0">
                          <a:solidFill>
                            <a:schemeClr val="tx1"/>
                          </a:solidFill>
                          <a:effectLst/>
                        </a:rPr>
                        <a:t>Other vegetables</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22</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Garden Eggs (egg plants) </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9.16</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a:solidFill>
                            <a:schemeClr val="tx1"/>
                          </a:solidFill>
                          <a:effectLst/>
                        </a:rPr>
                        <a:t>2.37</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41670023"/>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23</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Large Onions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8.95</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dirty="0">
                          <a:solidFill>
                            <a:schemeClr val="tx1"/>
                          </a:solidFill>
                          <a:effectLst/>
                        </a:rPr>
                        <a:t>2.90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017901270"/>
                  </a:ext>
                </a:extLst>
              </a:tr>
              <a:tr h="198363">
                <a:tc rowSpan="3">
                  <a:txBody>
                    <a:bodyPr/>
                    <a:lstStyle/>
                    <a:p>
                      <a:pPr marL="0" marR="0">
                        <a:lnSpc>
                          <a:spcPct val="90000"/>
                        </a:lnSpc>
                        <a:spcBef>
                          <a:spcPts val="0"/>
                        </a:spcBef>
                        <a:spcAft>
                          <a:spcPts val="0"/>
                        </a:spcAft>
                      </a:pPr>
                      <a:r>
                        <a:rPr lang="en-US" sz="1400" b="0" dirty="0">
                          <a:solidFill>
                            <a:schemeClr val="tx1"/>
                          </a:solidFill>
                          <a:effectLst/>
                        </a:rPr>
                        <a:t>Other fruits</a:t>
                      </a:r>
                      <a:endParaRPr lang="en-US" sz="1600" b="0" dirty="0">
                        <a:solidFill>
                          <a:schemeClr val="tx1"/>
                        </a:solidFill>
                        <a:effectLst/>
                      </a:endParaRPr>
                    </a:p>
                    <a:p>
                      <a:pPr marL="0" marR="0">
                        <a:lnSpc>
                          <a:spcPct val="90000"/>
                        </a:lnSpc>
                        <a:spcBef>
                          <a:spcPts val="0"/>
                        </a:spcBef>
                        <a:spcAft>
                          <a:spcPts val="0"/>
                        </a:spcAft>
                      </a:pPr>
                      <a:r>
                        <a:rPr lang="en-US" sz="1400" b="0" dirty="0">
                          <a:solidFill>
                            <a:schemeClr val="tx1"/>
                          </a:solidFill>
                          <a:effectLst/>
                        </a:rPr>
                        <a:t>  </a:t>
                      </a:r>
                      <a:endParaRPr lang="en-US" sz="1600" b="0" dirty="0">
                        <a:solidFill>
                          <a:schemeClr val="tx1"/>
                        </a:solidFill>
                        <a:effectLst/>
                      </a:endParaRPr>
                    </a:p>
                    <a:p>
                      <a:pPr marL="0" marR="0">
                        <a:lnSpc>
                          <a:spcPct val="90000"/>
                        </a:lnSpc>
                        <a:spcBef>
                          <a:spcPts val="0"/>
                        </a:spcBef>
                        <a:spcAft>
                          <a:spcPts val="0"/>
                        </a:spcAft>
                      </a:pPr>
                      <a:r>
                        <a:rPr lang="en-US" sz="1400" b="0" dirty="0">
                          <a:solidFill>
                            <a:schemeClr val="tx1"/>
                          </a:solidFill>
                          <a:effectLst/>
                        </a:rPr>
                        <a:t> </a:t>
                      </a:r>
                      <a:endParaRPr lang="en-US" sz="16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24</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Bananas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1.90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dirty="0">
                          <a:solidFill>
                            <a:schemeClr val="tx1"/>
                          </a:solidFill>
                          <a:effectLst/>
                        </a:rPr>
                        <a:t>0.37</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626766986"/>
                  </a:ext>
                </a:extLst>
              </a:tr>
              <a:tr h="19836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25</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a:solidFill>
                            <a:schemeClr val="tx1"/>
                          </a:solidFill>
                          <a:effectLst/>
                        </a:rPr>
                        <a:t>Oranges</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2.94</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dirty="0">
                          <a:solidFill>
                            <a:schemeClr val="tx1"/>
                          </a:solidFill>
                          <a:effectLst/>
                        </a:rPr>
                        <a:t>0.90</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043597388"/>
                  </a:ext>
                </a:extLst>
              </a:tr>
              <a:tr h="225689">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26</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nSpc>
                          <a:spcPct val="90000"/>
                        </a:lnSpc>
                        <a:spcBef>
                          <a:spcPts val="0"/>
                        </a:spcBef>
                        <a:spcAft>
                          <a:spcPts val="0"/>
                        </a:spcAft>
                      </a:pPr>
                      <a:r>
                        <a:rPr lang="en-US" sz="1400" dirty="0">
                          <a:solidFill>
                            <a:schemeClr val="tx1"/>
                          </a:solidFill>
                          <a:effectLst/>
                        </a:rPr>
                        <a:t>Pineapples</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ctr">
                        <a:lnSpc>
                          <a:spcPct val="90000"/>
                        </a:lnSpc>
                        <a:spcBef>
                          <a:spcPts val="0"/>
                        </a:spcBef>
                        <a:spcAft>
                          <a:spcPts val="0"/>
                        </a:spcAft>
                      </a:pPr>
                      <a:r>
                        <a:rPr lang="en-US" sz="1400">
                          <a:solidFill>
                            <a:schemeClr val="tx1"/>
                          </a:solidFill>
                          <a:effectLst/>
                        </a:rPr>
                        <a:t>70</a:t>
                      </a:r>
                      <a:endParaRPr lang="en-US" sz="16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tc>
                  <a:txBody>
                    <a:bodyPr/>
                    <a:lstStyle/>
                    <a:p>
                      <a:pPr marL="0" marR="0" algn="r">
                        <a:lnSpc>
                          <a:spcPct val="90000"/>
                        </a:lnSpc>
                        <a:spcBef>
                          <a:spcPts val="0"/>
                        </a:spcBef>
                        <a:spcAft>
                          <a:spcPts val="0"/>
                        </a:spcAft>
                      </a:pPr>
                      <a:r>
                        <a:rPr lang="en-US" sz="1400" dirty="0">
                          <a:solidFill>
                            <a:schemeClr val="tx1"/>
                          </a:solidFill>
                          <a:effectLst/>
                        </a:rPr>
                        <a:t>2.94</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274320" marT="0" marB="0"/>
                </a:tc>
                <a:tc>
                  <a:txBody>
                    <a:bodyPr/>
                    <a:lstStyle/>
                    <a:p>
                      <a:pPr marL="0" marR="0" algn="ctr">
                        <a:lnSpc>
                          <a:spcPct val="90000"/>
                        </a:lnSpc>
                        <a:spcBef>
                          <a:spcPts val="0"/>
                        </a:spcBef>
                        <a:spcAft>
                          <a:spcPts val="0"/>
                        </a:spcAft>
                      </a:pPr>
                      <a:r>
                        <a:rPr lang="en-US" sz="1400" dirty="0">
                          <a:solidFill>
                            <a:schemeClr val="tx1"/>
                          </a:solidFill>
                          <a:effectLst/>
                        </a:rPr>
                        <a:t>0.32</a:t>
                      </a:r>
                      <a:endParaRPr lang="en-US" sz="16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55345" marR="55345" marT="0" marB="0"/>
                </a:tc>
                <a:extLst>
                  <a:ext uri="{0D108BD9-81ED-4DB2-BD59-A6C34878D82A}">
                    <a16:rowId xmlns:a16="http://schemas.microsoft.com/office/drawing/2014/main" val="3001514709"/>
                  </a:ext>
                </a:extLst>
              </a:tr>
            </a:tbl>
          </a:graphicData>
        </a:graphic>
      </p:graphicFrame>
      <p:sp>
        <p:nvSpPr>
          <p:cNvPr id="3" name="Rectangle 2">
            <a:extLst>
              <a:ext uri="{FF2B5EF4-FFF2-40B4-BE49-F238E27FC236}">
                <a16:creationId xmlns:a16="http://schemas.microsoft.com/office/drawing/2014/main" id="{E46B5B8C-031D-48BA-A7E1-2504D10F82BD}"/>
              </a:ext>
            </a:extLst>
          </p:cNvPr>
          <p:cNvSpPr/>
          <p:nvPr/>
        </p:nvSpPr>
        <p:spPr>
          <a:xfrm>
            <a:off x="33647" y="653210"/>
            <a:ext cx="9067800" cy="478144"/>
          </a:xfrm>
          <a:prstGeom prst="rect">
            <a:avLst/>
          </a:prstGeom>
        </p:spPr>
        <p:txBody>
          <a:bodyPr wrap="square">
            <a:spAutoFit/>
          </a:bodyPr>
          <a:lstStyle/>
          <a:p>
            <a:pPr marL="0" lvl="1">
              <a:lnSpc>
                <a:spcPct val="114000"/>
              </a:lnSpc>
              <a:spcBef>
                <a:spcPts val="0"/>
              </a:spcBef>
            </a:pPr>
            <a:r>
              <a:rPr lang="en-US" sz="2400" dirty="0">
                <a:solidFill>
                  <a:srgbClr val="004376"/>
                </a:solidFill>
              </a:rPr>
              <a:t>Food prices in 10 regions of Ghana, March 2009 – Dec. 2014</a:t>
            </a:r>
          </a:p>
        </p:txBody>
      </p:sp>
      <p:sp>
        <p:nvSpPr>
          <p:cNvPr id="5" name="Rectangle 4">
            <a:extLst>
              <a:ext uri="{FF2B5EF4-FFF2-40B4-BE49-F238E27FC236}">
                <a16:creationId xmlns:a16="http://schemas.microsoft.com/office/drawing/2014/main" id="{AD3ABA0A-B826-4488-95E1-7959C58F0E98}"/>
              </a:ext>
            </a:extLst>
          </p:cNvPr>
          <p:cNvSpPr/>
          <p:nvPr/>
        </p:nvSpPr>
        <p:spPr>
          <a:xfrm>
            <a:off x="33647" y="994726"/>
            <a:ext cx="3356560" cy="369332"/>
          </a:xfrm>
          <a:prstGeom prst="rect">
            <a:avLst/>
          </a:prstGeom>
        </p:spPr>
        <p:txBody>
          <a:bodyPr wrap="none">
            <a:spAutoFit/>
          </a:bodyPr>
          <a:lstStyle/>
          <a:p>
            <a:r>
              <a:rPr lang="en-US" dirty="0">
                <a:solidFill>
                  <a:srgbClr val="004376"/>
                </a:solidFill>
                <a:latin typeface="+mj-lt"/>
                <a:ea typeface="SimSun" panose="02010600030101010101" pitchFamily="2" charset="-122"/>
              </a:rPr>
              <a:t>(</a:t>
            </a:r>
            <a:r>
              <a:rPr lang="en-US" dirty="0">
                <a:solidFill>
                  <a:srgbClr val="004376"/>
                </a:solidFill>
              </a:rPr>
              <a:t>2011 PPP USD per 1000 kcal)</a:t>
            </a:r>
            <a:endParaRPr lang="en-US" dirty="0">
              <a:solidFill>
                <a:srgbClr val="004376"/>
              </a:solidFill>
              <a:latin typeface="+mj-lt"/>
            </a:endParaRPr>
          </a:p>
        </p:txBody>
      </p:sp>
    </p:spTree>
    <p:extLst>
      <p:ext uri="{BB962C8B-B14F-4D97-AF65-F5344CB8AC3E}">
        <p14:creationId xmlns:p14="http://schemas.microsoft.com/office/powerpoint/2010/main" val="304746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5CEB76-A537-460C-8BC2-EB68D42A7034}"/>
              </a:ext>
            </a:extLst>
          </p:cNvPr>
          <p:cNvGraphicFramePr>
            <a:graphicFrameLocks noGrp="1"/>
          </p:cNvGraphicFramePr>
          <p:nvPr>
            <p:extLst>
              <p:ext uri="{D42A27DB-BD31-4B8C-83A1-F6EECF244321}">
                <p14:modId xmlns:p14="http://schemas.microsoft.com/office/powerpoint/2010/main" val="1540323205"/>
              </p:ext>
            </p:extLst>
          </p:nvPr>
        </p:nvGraphicFramePr>
        <p:xfrm>
          <a:off x="265216" y="1448694"/>
          <a:ext cx="8610601" cy="5315156"/>
        </p:xfrm>
        <a:graphic>
          <a:graphicData uri="http://schemas.openxmlformats.org/drawingml/2006/table">
            <a:tbl>
              <a:tblPr firstRow="1" firstCol="1" bandRow="1">
                <a:tableStyleId>{5C22544A-7EE6-4342-B048-85BDC9FD1C3A}</a:tableStyleId>
              </a:tblPr>
              <a:tblGrid>
                <a:gridCol w="2176305">
                  <a:extLst>
                    <a:ext uri="{9D8B030D-6E8A-4147-A177-3AD203B41FA5}">
                      <a16:colId xmlns:a16="http://schemas.microsoft.com/office/drawing/2014/main" val="3003165616"/>
                    </a:ext>
                  </a:extLst>
                </a:gridCol>
                <a:gridCol w="473109">
                  <a:extLst>
                    <a:ext uri="{9D8B030D-6E8A-4147-A177-3AD203B41FA5}">
                      <a16:colId xmlns:a16="http://schemas.microsoft.com/office/drawing/2014/main" val="3953308970"/>
                    </a:ext>
                  </a:extLst>
                </a:gridCol>
                <a:gridCol w="3501014">
                  <a:extLst>
                    <a:ext uri="{9D8B030D-6E8A-4147-A177-3AD203B41FA5}">
                      <a16:colId xmlns:a16="http://schemas.microsoft.com/office/drawing/2014/main" val="130526437"/>
                    </a:ext>
                  </a:extLst>
                </a:gridCol>
                <a:gridCol w="756976">
                  <a:extLst>
                    <a:ext uri="{9D8B030D-6E8A-4147-A177-3AD203B41FA5}">
                      <a16:colId xmlns:a16="http://schemas.microsoft.com/office/drawing/2014/main" val="1497157095"/>
                    </a:ext>
                  </a:extLst>
                </a:gridCol>
                <a:gridCol w="662354">
                  <a:extLst>
                    <a:ext uri="{9D8B030D-6E8A-4147-A177-3AD203B41FA5}">
                      <a16:colId xmlns:a16="http://schemas.microsoft.com/office/drawing/2014/main" val="3996967318"/>
                    </a:ext>
                  </a:extLst>
                </a:gridCol>
                <a:gridCol w="1040843">
                  <a:extLst>
                    <a:ext uri="{9D8B030D-6E8A-4147-A177-3AD203B41FA5}">
                      <a16:colId xmlns:a16="http://schemas.microsoft.com/office/drawing/2014/main" val="1689146109"/>
                    </a:ext>
                  </a:extLst>
                </a:gridCol>
              </a:tblGrid>
              <a:tr h="181033">
                <a:tc>
                  <a:txBody>
                    <a:bodyPr/>
                    <a:lstStyle/>
                    <a:p>
                      <a:pPr marL="0" marR="0">
                        <a:lnSpc>
                          <a:spcPct val="90000"/>
                        </a:lnSpc>
                        <a:spcBef>
                          <a:spcPts val="0"/>
                        </a:spcBef>
                        <a:spcAft>
                          <a:spcPts val="0"/>
                        </a:spcAft>
                      </a:pPr>
                      <a:r>
                        <a:rPr lang="en-US" sz="1400" dirty="0">
                          <a:solidFill>
                            <a:schemeClr val="tx1"/>
                          </a:solidFill>
                          <a:effectLst/>
                        </a:rPr>
                        <a:t>Food Group</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dirty="0">
                          <a:solidFill>
                            <a:schemeClr val="tx1"/>
                          </a:solidFill>
                          <a:effectLst/>
                        </a:rPr>
                        <a:t>No</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dirty="0">
                          <a:solidFill>
                            <a:schemeClr val="tx1"/>
                          </a:solidFill>
                          <a:effectLst/>
                        </a:rPr>
                        <a:t>Foodstuff</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dirty="0">
                          <a:solidFill>
                            <a:schemeClr val="tx1"/>
                          </a:solidFill>
                          <a:effectLst/>
                        </a:rPr>
                        <a:t>Obs.</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dirty="0">
                          <a:solidFill>
                            <a:schemeClr val="tx1"/>
                          </a:solidFill>
                          <a:effectLst/>
                        </a:rPr>
                        <a:t>Mean</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dirty="0">
                          <a:solidFill>
                            <a:schemeClr val="tx1"/>
                          </a:solidFill>
                          <a:effectLst/>
                        </a:rPr>
                        <a:t>Std. Dev.</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817239820"/>
                  </a:ext>
                </a:extLst>
              </a:tr>
              <a:tr h="98388">
                <a:tc rowSpan="10">
                  <a:txBody>
                    <a:bodyPr/>
                    <a:lstStyle/>
                    <a:p>
                      <a:pPr marL="0" marR="0">
                        <a:lnSpc>
                          <a:spcPct val="90000"/>
                        </a:lnSpc>
                        <a:spcBef>
                          <a:spcPts val="0"/>
                        </a:spcBef>
                        <a:spcAft>
                          <a:spcPts val="0"/>
                        </a:spcAft>
                      </a:pPr>
                      <a:r>
                        <a:rPr lang="en-US" sz="1400" b="0" dirty="0">
                          <a:solidFill>
                            <a:schemeClr val="tx1"/>
                          </a:solidFill>
                          <a:effectLst/>
                        </a:rPr>
                        <a:t>Grains, white roots and tubers, and plantains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dirty="0">
                          <a:effectLst/>
                        </a:rPr>
                        <a:t>Cassava flour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dirty="0">
                          <a:effectLst/>
                        </a:rPr>
                        <a:t>60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0.60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4161504425"/>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Cassava fresh</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0.77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578382723"/>
                  </a:ext>
                </a:extLst>
              </a:tr>
              <a:tr h="181033">
                <a:tc vMerge="1">
                  <a:txBody>
                    <a:bodyPr/>
                    <a:lstStyle/>
                    <a:p>
                      <a:endParaRPr lang="en-US"/>
                    </a:p>
                  </a:txBody>
                  <a:tcPr/>
                </a:tc>
                <a:tc>
                  <a:txBody>
                    <a:bodyPr/>
                    <a:lstStyle/>
                    <a:p>
                      <a:pPr marL="0" marR="0" algn="ctr">
                        <a:lnSpc>
                          <a:spcPct val="90000"/>
                        </a:lnSpc>
                        <a:spcBef>
                          <a:spcPts val="0"/>
                        </a:spcBef>
                        <a:spcAft>
                          <a:spcPts val="0"/>
                        </a:spcAft>
                      </a:pPr>
                      <a:r>
                        <a:rPr lang="en-US" sz="14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Cooking Bananas Green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1.64</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927926099"/>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Finger millet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0.68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003428862"/>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dirty="0">
                          <a:effectLst/>
                        </a:rPr>
                        <a:t>Maize Flour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0.47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553840707"/>
                  </a:ext>
                </a:extLst>
              </a:tr>
              <a:tr h="181033">
                <a:tc vMerge="1">
                  <a:txBody>
                    <a:bodyPr/>
                    <a:lstStyle/>
                    <a:p>
                      <a:endParaRPr lang="en-US"/>
                    </a:p>
                  </a:txBody>
                  <a:tcPr/>
                </a:tc>
                <a:tc>
                  <a:txBody>
                    <a:bodyPr/>
                    <a:lstStyle/>
                    <a:p>
                      <a:pPr marL="0" marR="0" algn="ctr">
                        <a:lnSpc>
                          <a:spcPct val="90000"/>
                        </a:lnSpc>
                        <a:spcBef>
                          <a:spcPts val="0"/>
                        </a:spcBef>
                        <a:spcAft>
                          <a:spcPts val="0"/>
                        </a:spcAft>
                      </a:pPr>
                      <a:r>
                        <a:rPr lang="en-US" sz="1400">
                          <a:effectLst/>
                        </a:rPr>
                        <a:t>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Potatoes – round</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2.25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784944660"/>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Rice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0.74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971125677"/>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Sweet Potatoes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1.70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434247437"/>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Wheat Flour</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0.62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811074673"/>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10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White Maize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0.31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72203182"/>
                  </a:ext>
                </a:extLst>
              </a:tr>
              <a:tr h="97076">
                <a:tc>
                  <a:txBody>
                    <a:bodyPr/>
                    <a:lstStyle/>
                    <a:p>
                      <a:pPr marL="0" marR="0">
                        <a:lnSpc>
                          <a:spcPct val="90000"/>
                        </a:lnSpc>
                        <a:spcBef>
                          <a:spcPts val="0"/>
                        </a:spcBef>
                        <a:spcAft>
                          <a:spcPts val="0"/>
                        </a:spcAft>
                      </a:pPr>
                      <a:r>
                        <a:rPr lang="en-US" sz="1400" b="0" dirty="0">
                          <a:solidFill>
                            <a:schemeClr val="tx1"/>
                          </a:solidFill>
                          <a:effectLst/>
                        </a:rPr>
                        <a:t>Pulses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Beans (soya)</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0.65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370969537"/>
                  </a:ext>
                </a:extLst>
              </a:tr>
              <a:tr h="98388">
                <a:tc>
                  <a:txBody>
                    <a:bodyPr/>
                    <a:lstStyle/>
                    <a:p>
                      <a:pPr marL="0" marR="0">
                        <a:lnSpc>
                          <a:spcPct val="90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Lentils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1.28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738927006"/>
                  </a:ext>
                </a:extLst>
              </a:tr>
              <a:tr h="98388">
                <a:tc>
                  <a:txBody>
                    <a:bodyPr/>
                    <a:lstStyle/>
                    <a:p>
                      <a:pPr marL="0" marR="0">
                        <a:lnSpc>
                          <a:spcPct val="90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Red dry beans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0.78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22015610"/>
                  </a:ext>
                </a:extLst>
              </a:tr>
              <a:tr h="181033">
                <a:tc>
                  <a:txBody>
                    <a:bodyPr/>
                    <a:lstStyle/>
                    <a:p>
                      <a:pPr marL="0" marR="0">
                        <a:lnSpc>
                          <a:spcPct val="90000"/>
                        </a:lnSpc>
                        <a:spcBef>
                          <a:spcPts val="0"/>
                        </a:spcBef>
                        <a:spcAft>
                          <a:spcPts val="0"/>
                        </a:spcAft>
                      </a:pPr>
                      <a:r>
                        <a:rPr lang="en-US" sz="1400" b="0" dirty="0">
                          <a:solidFill>
                            <a:schemeClr val="tx1"/>
                          </a:solidFill>
                          <a:effectLst/>
                        </a:rPr>
                        <a:t>Nuts &amp; seeds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Natural Groundnuts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0.66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551670459"/>
                  </a:ext>
                </a:extLst>
              </a:tr>
              <a:tr h="98388">
                <a:tc>
                  <a:txBody>
                    <a:bodyPr/>
                    <a:lstStyle/>
                    <a:p>
                      <a:pPr marL="0" marR="0">
                        <a:lnSpc>
                          <a:spcPct val="90000"/>
                        </a:lnSpc>
                        <a:spcBef>
                          <a:spcPts val="0"/>
                        </a:spcBef>
                        <a:spcAft>
                          <a:spcPts val="0"/>
                        </a:spcAft>
                      </a:pPr>
                      <a:r>
                        <a:rPr lang="en-US" sz="1400" b="0" dirty="0">
                          <a:solidFill>
                            <a:schemeClr val="tx1"/>
                          </a:solidFill>
                          <a:effectLst/>
                        </a:rPr>
                        <a:t>Dairy</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Fresh cow milk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2.89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485802406"/>
                  </a:ext>
                </a:extLst>
              </a:tr>
              <a:tr h="98388">
                <a:tc>
                  <a:txBody>
                    <a:bodyPr/>
                    <a:lstStyle/>
                    <a:p>
                      <a:pPr marL="0" marR="0">
                        <a:lnSpc>
                          <a:spcPct val="90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Powdered milk</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7.99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0.38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075165763"/>
                  </a:ext>
                </a:extLst>
              </a:tr>
              <a:tr h="98388">
                <a:tc rowSpan="8">
                  <a:txBody>
                    <a:bodyPr/>
                    <a:lstStyle/>
                    <a:p>
                      <a:pPr marL="0" marR="0">
                        <a:lnSpc>
                          <a:spcPct val="90000"/>
                        </a:lnSpc>
                        <a:spcBef>
                          <a:spcPts val="0"/>
                        </a:spcBef>
                        <a:spcAft>
                          <a:spcPts val="0"/>
                        </a:spcAft>
                      </a:pPr>
                      <a:r>
                        <a:rPr lang="en-US" sz="1400" b="0" dirty="0">
                          <a:solidFill>
                            <a:schemeClr val="tx1"/>
                          </a:solidFill>
                          <a:effectLst/>
                        </a:rPr>
                        <a:t>Meat, poultry and fish</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17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dirty="0">
                          <a:effectLst/>
                        </a:rPr>
                        <a:t>Beef sausage</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4.32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179692806"/>
                  </a:ext>
                </a:extLst>
              </a:tr>
              <a:tr h="169640">
                <a:tc vMerge="1">
                  <a:txBody>
                    <a:bodyPr/>
                    <a:lstStyle/>
                    <a:p>
                      <a:endParaRPr lang="en-US"/>
                    </a:p>
                  </a:txBody>
                  <a:tcPr/>
                </a:tc>
                <a:tc>
                  <a:txBody>
                    <a:bodyPr/>
                    <a:lstStyle/>
                    <a:p>
                      <a:pPr marL="0" marR="0" algn="ctr">
                        <a:lnSpc>
                          <a:spcPct val="90000"/>
                        </a:lnSpc>
                        <a:spcBef>
                          <a:spcPts val="0"/>
                        </a:spcBef>
                        <a:spcAft>
                          <a:spcPts val="0"/>
                        </a:spcAft>
                      </a:pPr>
                      <a:r>
                        <a:rPr lang="en-US" sz="1400">
                          <a:effectLst/>
                        </a:rPr>
                        <a:t>18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Beef with bones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3.92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0.19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219974414"/>
                  </a:ext>
                </a:extLst>
              </a:tr>
              <a:tr h="181033">
                <a:tc vMerge="1">
                  <a:txBody>
                    <a:bodyPr/>
                    <a:lstStyle/>
                    <a:p>
                      <a:endParaRPr lang="en-US"/>
                    </a:p>
                  </a:txBody>
                  <a:tcPr/>
                </a:tc>
                <a:tc>
                  <a:txBody>
                    <a:bodyPr/>
                    <a:lstStyle/>
                    <a:p>
                      <a:pPr marL="0" marR="0" algn="ctr">
                        <a:lnSpc>
                          <a:spcPct val="90000"/>
                        </a:lnSpc>
                        <a:spcBef>
                          <a:spcPts val="0"/>
                        </a:spcBef>
                        <a:spcAft>
                          <a:spcPts val="0"/>
                        </a:spcAft>
                      </a:pPr>
                      <a:r>
                        <a:rPr lang="en-US" sz="1400">
                          <a:effectLst/>
                        </a:rPr>
                        <a:t>19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Beef without bones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1.11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0.04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189341532"/>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20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Dried sardines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a:effectLst/>
                        </a:rPr>
                        <a:t>5.99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0.46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181426419"/>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21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Goat meat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9.51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0.38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18130351"/>
                  </a:ext>
                </a:extLst>
              </a:tr>
              <a:tr h="257278">
                <a:tc vMerge="1">
                  <a:txBody>
                    <a:bodyPr/>
                    <a:lstStyle/>
                    <a:p>
                      <a:endParaRPr lang="en-US"/>
                    </a:p>
                  </a:txBody>
                  <a:tcPr/>
                </a:tc>
                <a:tc>
                  <a:txBody>
                    <a:bodyPr/>
                    <a:lstStyle/>
                    <a:p>
                      <a:pPr marL="0" marR="0" algn="ctr">
                        <a:lnSpc>
                          <a:spcPct val="90000"/>
                        </a:lnSpc>
                        <a:spcBef>
                          <a:spcPts val="0"/>
                        </a:spcBef>
                        <a:spcAft>
                          <a:spcPts val="0"/>
                        </a:spcAft>
                      </a:pPr>
                      <a:r>
                        <a:rPr lang="en-US" sz="1400">
                          <a:effectLst/>
                        </a:rPr>
                        <a:t>22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Industrially bred live chicken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6.57</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0.31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4001482049"/>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effectLst/>
                        </a:rPr>
                        <a:t>23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Pork meat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3.17</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0.28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693039300"/>
                  </a:ext>
                </a:extLst>
              </a:tr>
              <a:tr h="257278">
                <a:tc vMerge="1">
                  <a:txBody>
                    <a:bodyPr/>
                    <a:lstStyle/>
                    <a:p>
                      <a:endParaRPr lang="en-US"/>
                    </a:p>
                  </a:txBody>
                  <a:tcPr/>
                </a:tc>
                <a:tc>
                  <a:txBody>
                    <a:bodyPr/>
                    <a:lstStyle/>
                    <a:p>
                      <a:pPr marL="0" marR="0" algn="ctr">
                        <a:lnSpc>
                          <a:spcPct val="90000"/>
                        </a:lnSpc>
                        <a:spcBef>
                          <a:spcPts val="0"/>
                        </a:spcBef>
                        <a:spcAft>
                          <a:spcPts val="0"/>
                        </a:spcAft>
                      </a:pPr>
                      <a:r>
                        <a:rPr lang="en-US" sz="1400">
                          <a:effectLst/>
                        </a:rPr>
                        <a:t>24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Traditionally bred live chicken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11.9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0.79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245445341"/>
                  </a:ext>
                </a:extLst>
              </a:tr>
              <a:tr h="98388">
                <a:tc>
                  <a:txBody>
                    <a:bodyPr/>
                    <a:lstStyle/>
                    <a:p>
                      <a:pPr marL="0" marR="0">
                        <a:lnSpc>
                          <a:spcPct val="90000"/>
                        </a:lnSpc>
                        <a:spcBef>
                          <a:spcPts val="0"/>
                        </a:spcBef>
                        <a:spcAft>
                          <a:spcPts val="0"/>
                        </a:spcAft>
                      </a:pPr>
                      <a:r>
                        <a:rPr lang="en-US" sz="1400" b="0" dirty="0">
                          <a:solidFill>
                            <a:schemeClr val="tx1"/>
                          </a:solidFill>
                          <a:effectLst/>
                        </a:rPr>
                        <a:t>Eggs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25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Eggs-layers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8.42</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effectLst/>
                        </a:rPr>
                        <a:t>0.28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905048165"/>
                  </a:ext>
                </a:extLst>
              </a:tr>
              <a:tr h="98388">
                <a:tc>
                  <a:txBody>
                    <a:bodyPr/>
                    <a:lstStyle/>
                    <a:p>
                      <a:pPr marL="0" marR="0">
                        <a:lnSpc>
                          <a:spcPct val="90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26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effectLst/>
                        </a:rPr>
                        <a:t>Eggs-traditional</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effectLst/>
                        </a:rPr>
                        <a:t>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r">
                        <a:lnSpc>
                          <a:spcPct val="90000"/>
                        </a:lnSpc>
                        <a:spcBef>
                          <a:spcPts val="0"/>
                        </a:spcBef>
                        <a:spcAft>
                          <a:spcPts val="0"/>
                        </a:spcAft>
                      </a:pPr>
                      <a:r>
                        <a:rPr lang="en-US" sz="1400" dirty="0">
                          <a:effectLst/>
                        </a:rPr>
                        <a:t>11.81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dirty="0">
                          <a:effectLst/>
                        </a:rPr>
                        <a:t>0.69</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698912124"/>
                  </a:ext>
                </a:extLst>
              </a:tr>
            </a:tbl>
          </a:graphicData>
        </a:graphic>
      </p:graphicFrame>
      <p:sp>
        <p:nvSpPr>
          <p:cNvPr id="5" name="Rectangle 4">
            <a:extLst>
              <a:ext uri="{FF2B5EF4-FFF2-40B4-BE49-F238E27FC236}">
                <a16:creationId xmlns:a16="http://schemas.microsoft.com/office/drawing/2014/main" id="{9B6839D3-C89B-4FF4-84DA-E778C180E78F}"/>
              </a:ext>
            </a:extLst>
          </p:cNvPr>
          <p:cNvSpPr/>
          <p:nvPr/>
        </p:nvSpPr>
        <p:spPr>
          <a:xfrm>
            <a:off x="152400" y="642353"/>
            <a:ext cx="8991600" cy="478144"/>
          </a:xfrm>
          <a:prstGeom prst="rect">
            <a:avLst/>
          </a:prstGeom>
        </p:spPr>
        <p:txBody>
          <a:bodyPr wrap="square">
            <a:spAutoFit/>
          </a:bodyPr>
          <a:lstStyle/>
          <a:p>
            <a:pPr marL="0" lvl="1">
              <a:lnSpc>
                <a:spcPct val="114000"/>
              </a:lnSpc>
              <a:spcBef>
                <a:spcPts val="0"/>
              </a:spcBef>
            </a:pPr>
            <a:r>
              <a:rPr lang="en-US" sz="2400" dirty="0">
                <a:solidFill>
                  <a:srgbClr val="004376"/>
                </a:solidFill>
              </a:rPr>
              <a:t>Food prices in 21 regions of Tanzania, Jan. 2011-Dec. 2015</a:t>
            </a:r>
          </a:p>
        </p:txBody>
      </p:sp>
      <p:sp>
        <p:nvSpPr>
          <p:cNvPr id="6" name="Rectangle 5">
            <a:extLst>
              <a:ext uri="{FF2B5EF4-FFF2-40B4-BE49-F238E27FC236}">
                <a16:creationId xmlns:a16="http://schemas.microsoft.com/office/drawing/2014/main" id="{00DED284-D064-4915-AC83-363108F16D65}"/>
              </a:ext>
            </a:extLst>
          </p:cNvPr>
          <p:cNvSpPr/>
          <p:nvPr/>
        </p:nvSpPr>
        <p:spPr>
          <a:xfrm>
            <a:off x="152400" y="971033"/>
            <a:ext cx="3356560" cy="369332"/>
          </a:xfrm>
          <a:prstGeom prst="rect">
            <a:avLst/>
          </a:prstGeom>
        </p:spPr>
        <p:txBody>
          <a:bodyPr wrap="none">
            <a:spAutoFit/>
          </a:bodyPr>
          <a:lstStyle/>
          <a:p>
            <a:r>
              <a:rPr lang="en-US" dirty="0">
                <a:solidFill>
                  <a:srgbClr val="004376"/>
                </a:solidFill>
                <a:latin typeface="+mj-lt"/>
                <a:ea typeface="SimSun" panose="02010600030101010101" pitchFamily="2" charset="-122"/>
              </a:rPr>
              <a:t>(</a:t>
            </a:r>
            <a:r>
              <a:rPr lang="en-US" dirty="0">
                <a:solidFill>
                  <a:srgbClr val="004376"/>
                </a:solidFill>
              </a:rPr>
              <a:t>2011 PPP USD per 1000 kcal)</a:t>
            </a:r>
            <a:endParaRPr lang="en-US" dirty="0">
              <a:solidFill>
                <a:srgbClr val="004376"/>
              </a:solidFill>
              <a:latin typeface="+mj-lt"/>
            </a:endParaRPr>
          </a:p>
        </p:txBody>
      </p:sp>
      <p:sp>
        <p:nvSpPr>
          <p:cNvPr id="3" name="Rectangle 2">
            <a:extLst>
              <a:ext uri="{FF2B5EF4-FFF2-40B4-BE49-F238E27FC236}">
                <a16:creationId xmlns:a16="http://schemas.microsoft.com/office/drawing/2014/main" id="{0D114740-B71C-442F-A020-6B0901F2198C}"/>
              </a:ext>
            </a:extLst>
          </p:cNvPr>
          <p:cNvSpPr/>
          <p:nvPr/>
        </p:nvSpPr>
        <p:spPr>
          <a:xfrm>
            <a:off x="8153400" y="1099930"/>
            <a:ext cx="915635" cy="369332"/>
          </a:xfrm>
          <a:prstGeom prst="rect">
            <a:avLst/>
          </a:prstGeom>
        </p:spPr>
        <p:txBody>
          <a:bodyPr wrap="none">
            <a:spAutoFit/>
          </a:bodyPr>
          <a:lstStyle/>
          <a:p>
            <a:r>
              <a:rPr lang="en-US" dirty="0">
                <a:solidFill>
                  <a:srgbClr val="004376"/>
                </a:solidFill>
              </a:rPr>
              <a:t>(1 of 2)</a:t>
            </a:r>
            <a:endParaRPr lang="en-US" dirty="0"/>
          </a:p>
        </p:txBody>
      </p:sp>
      <p:sp>
        <p:nvSpPr>
          <p:cNvPr id="4" name="Rectangle 3">
            <a:extLst>
              <a:ext uri="{FF2B5EF4-FFF2-40B4-BE49-F238E27FC236}">
                <a16:creationId xmlns:a16="http://schemas.microsoft.com/office/drawing/2014/main" id="{937345FD-2198-4167-A32D-76115E497A3E}"/>
              </a:ext>
            </a:extLst>
          </p:cNvPr>
          <p:cNvSpPr/>
          <p:nvPr/>
        </p:nvSpPr>
        <p:spPr>
          <a:xfrm rot="20254591">
            <a:off x="4419147" y="2933811"/>
            <a:ext cx="2036385" cy="1200329"/>
          </a:xfrm>
          <a:prstGeom prst="rect">
            <a:avLst/>
          </a:prstGeom>
          <a:solidFill>
            <a:srgbClr val="FF7171"/>
          </a:solidFill>
        </p:spPr>
        <p:txBody>
          <a:bodyPr wrap="square">
            <a:spAutoFit/>
          </a:bodyPr>
          <a:lstStyle/>
          <a:p>
            <a:r>
              <a:rPr lang="en-AU" b="1" dirty="0">
                <a:solidFill>
                  <a:srgbClr val="990000"/>
                </a:solidFill>
              </a:rPr>
              <a:t>Tanzania’s food list is already more diverse than Ghana’s</a:t>
            </a:r>
          </a:p>
        </p:txBody>
      </p:sp>
    </p:spTree>
    <p:extLst>
      <p:ext uri="{BB962C8B-B14F-4D97-AF65-F5344CB8AC3E}">
        <p14:creationId xmlns:p14="http://schemas.microsoft.com/office/powerpoint/2010/main" val="349476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5CEB76-A537-460C-8BC2-EB68D42A7034}"/>
              </a:ext>
            </a:extLst>
          </p:cNvPr>
          <p:cNvGraphicFramePr>
            <a:graphicFrameLocks noGrp="1"/>
          </p:cNvGraphicFramePr>
          <p:nvPr>
            <p:extLst>
              <p:ext uri="{D42A27DB-BD31-4B8C-83A1-F6EECF244321}">
                <p14:modId xmlns:p14="http://schemas.microsoft.com/office/powerpoint/2010/main" val="792881043"/>
              </p:ext>
            </p:extLst>
          </p:nvPr>
        </p:nvGraphicFramePr>
        <p:xfrm>
          <a:off x="263236" y="1478543"/>
          <a:ext cx="8610601" cy="4465057"/>
        </p:xfrm>
        <a:graphic>
          <a:graphicData uri="http://schemas.openxmlformats.org/drawingml/2006/table">
            <a:tbl>
              <a:tblPr firstRow="1" firstCol="1" bandRow="1">
                <a:tableStyleId>{5C22544A-7EE6-4342-B048-85BDC9FD1C3A}</a:tableStyleId>
              </a:tblPr>
              <a:tblGrid>
                <a:gridCol w="2176305">
                  <a:extLst>
                    <a:ext uri="{9D8B030D-6E8A-4147-A177-3AD203B41FA5}">
                      <a16:colId xmlns:a16="http://schemas.microsoft.com/office/drawing/2014/main" val="3003165616"/>
                    </a:ext>
                  </a:extLst>
                </a:gridCol>
                <a:gridCol w="473109">
                  <a:extLst>
                    <a:ext uri="{9D8B030D-6E8A-4147-A177-3AD203B41FA5}">
                      <a16:colId xmlns:a16="http://schemas.microsoft.com/office/drawing/2014/main" val="3953308970"/>
                    </a:ext>
                  </a:extLst>
                </a:gridCol>
                <a:gridCol w="3501014">
                  <a:extLst>
                    <a:ext uri="{9D8B030D-6E8A-4147-A177-3AD203B41FA5}">
                      <a16:colId xmlns:a16="http://schemas.microsoft.com/office/drawing/2014/main" val="130526437"/>
                    </a:ext>
                  </a:extLst>
                </a:gridCol>
                <a:gridCol w="756976">
                  <a:extLst>
                    <a:ext uri="{9D8B030D-6E8A-4147-A177-3AD203B41FA5}">
                      <a16:colId xmlns:a16="http://schemas.microsoft.com/office/drawing/2014/main" val="1497157095"/>
                    </a:ext>
                  </a:extLst>
                </a:gridCol>
                <a:gridCol w="662354">
                  <a:extLst>
                    <a:ext uri="{9D8B030D-6E8A-4147-A177-3AD203B41FA5}">
                      <a16:colId xmlns:a16="http://schemas.microsoft.com/office/drawing/2014/main" val="3996967318"/>
                    </a:ext>
                  </a:extLst>
                </a:gridCol>
                <a:gridCol w="1040843">
                  <a:extLst>
                    <a:ext uri="{9D8B030D-6E8A-4147-A177-3AD203B41FA5}">
                      <a16:colId xmlns:a16="http://schemas.microsoft.com/office/drawing/2014/main" val="1689146109"/>
                    </a:ext>
                  </a:extLst>
                </a:gridCol>
              </a:tblGrid>
              <a:tr h="181033">
                <a:tc>
                  <a:txBody>
                    <a:bodyPr/>
                    <a:lstStyle/>
                    <a:p>
                      <a:pPr marL="0" marR="0">
                        <a:lnSpc>
                          <a:spcPct val="90000"/>
                        </a:lnSpc>
                        <a:spcBef>
                          <a:spcPts val="0"/>
                        </a:spcBef>
                        <a:spcAft>
                          <a:spcPts val="0"/>
                        </a:spcAft>
                      </a:pPr>
                      <a:r>
                        <a:rPr lang="en-US" sz="1400">
                          <a:solidFill>
                            <a:schemeClr val="tx1"/>
                          </a:solidFill>
                          <a:effectLst/>
                        </a:rPr>
                        <a:t>Food Group</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No</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Foodstuff</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Obs.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Mean</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Std. Dev.</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817239820"/>
                  </a:ext>
                </a:extLst>
              </a:tr>
              <a:tr h="432553">
                <a:tc>
                  <a:txBody>
                    <a:bodyPr/>
                    <a:lstStyle/>
                    <a:p>
                      <a:pPr marL="0" marR="0">
                        <a:lnSpc>
                          <a:spcPct val="90000"/>
                        </a:lnSpc>
                        <a:spcBef>
                          <a:spcPts val="0"/>
                        </a:spcBef>
                        <a:spcAft>
                          <a:spcPts val="0"/>
                        </a:spcAft>
                      </a:pPr>
                      <a:r>
                        <a:rPr lang="en-US" sz="1400" b="0" dirty="0">
                          <a:solidFill>
                            <a:schemeClr val="tx1"/>
                          </a:solidFill>
                          <a:effectLst/>
                        </a:rPr>
                        <a:t>Dark green leafy vegetables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27</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Mchicha (spinach)</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7.49</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dirty="0">
                          <a:solidFill>
                            <a:schemeClr val="tx1"/>
                          </a:solidFill>
                          <a:effectLst/>
                        </a:rPr>
                        <a:t>0.74</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219026630"/>
                  </a:ext>
                </a:extLst>
              </a:tr>
              <a:tr h="98388">
                <a:tc rowSpan="4">
                  <a:txBody>
                    <a:bodyPr/>
                    <a:lstStyle/>
                    <a:p>
                      <a:pPr marL="0" marR="0">
                        <a:lnSpc>
                          <a:spcPct val="90000"/>
                        </a:lnSpc>
                        <a:spcBef>
                          <a:spcPts val="0"/>
                        </a:spcBef>
                        <a:spcAft>
                          <a:spcPts val="0"/>
                        </a:spcAft>
                      </a:pPr>
                      <a:r>
                        <a:rPr lang="en-US" sz="1400" b="0" dirty="0">
                          <a:solidFill>
                            <a:schemeClr val="tx1"/>
                          </a:solidFill>
                          <a:effectLst/>
                        </a:rPr>
                        <a:t>Vitamin A-rich vegetables and fruits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28</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Carrots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a:solidFill>
                            <a:schemeClr val="tx1"/>
                          </a:solidFill>
                          <a:effectLst/>
                        </a:rPr>
                        <a:t>7.05</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0.69</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113399981"/>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29</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Mangoes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a:solidFill>
                            <a:schemeClr val="tx1"/>
                          </a:solidFill>
                          <a:effectLst/>
                        </a:rPr>
                        <a:t>4.46</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0.63</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526191152"/>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Papaya </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a:solidFill>
                            <a:schemeClr val="tx1"/>
                          </a:solidFill>
                          <a:effectLst/>
                        </a:rPr>
                        <a:t>5.63</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0.50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777386155"/>
                  </a:ext>
                </a:extLst>
              </a:tr>
              <a:tr h="137391">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31</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Tomatoes red</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10.44</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1.19</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841787464"/>
                  </a:ext>
                </a:extLst>
              </a:tr>
              <a:tr h="98388">
                <a:tc rowSpan="7">
                  <a:txBody>
                    <a:bodyPr/>
                    <a:lstStyle/>
                    <a:p>
                      <a:pPr marL="0" marR="0">
                        <a:lnSpc>
                          <a:spcPct val="90000"/>
                        </a:lnSpc>
                        <a:spcBef>
                          <a:spcPts val="0"/>
                        </a:spcBef>
                        <a:spcAft>
                          <a:spcPts val="0"/>
                        </a:spcAft>
                      </a:pPr>
                      <a:r>
                        <a:rPr lang="en-US" sz="1400" b="0" dirty="0">
                          <a:solidFill>
                            <a:schemeClr val="tx1"/>
                          </a:solidFill>
                          <a:effectLst/>
                        </a:rPr>
                        <a:t>Other vegetables</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32</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Bitter tomatoes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8.86</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0.46</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117947302"/>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33</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Egg plant</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9.44</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0.49</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704586071"/>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34</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Cabbages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2.80</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0.27</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672939219"/>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35</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Green peas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24.78</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1.74</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735544797"/>
                  </a:ext>
                </a:extLst>
              </a:tr>
              <a:tr h="18103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36</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Green bell pepper</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16.46</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0.92</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143088571"/>
                  </a:ext>
                </a:extLst>
              </a:tr>
              <a:tr h="181033">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37</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Ladies finger (okra)</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11.28</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0.75</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731926842"/>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38</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Onions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6.43</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0.77</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954783335"/>
                  </a:ext>
                </a:extLst>
              </a:tr>
              <a:tr h="181033">
                <a:tc rowSpan="8">
                  <a:txBody>
                    <a:bodyPr/>
                    <a:lstStyle/>
                    <a:p>
                      <a:pPr marL="0" marR="0">
                        <a:lnSpc>
                          <a:spcPct val="90000"/>
                        </a:lnSpc>
                        <a:spcBef>
                          <a:spcPts val="0"/>
                        </a:spcBef>
                        <a:spcAft>
                          <a:spcPts val="0"/>
                        </a:spcAft>
                      </a:pPr>
                      <a:r>
                        <a:rPr lang="en-US" sz="1400" b="0" dirty="0">
                          <a:solidFill>
                            <a:schemeClr val="tx1"/>
                          </a:solidFill>
                          <a:effectLst/>
                        </a:rPr>
                        <a:t>Other fruits</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p>
                    <a:p>
                      <a:pPr marL="0" marR="0">
                        <a:lnSpc>
                          <a:spcPct val="90000"/>
                        </a:lnSpc>
                        <a:spcBef>
                          <a:spcPts val="0"/>
                        </a:spcBef>
                        <a:spcAft>
                          <a:spcPts val="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39</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Apples (Imported)</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19.58</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1.62</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191209914"/>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Avocado</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1.91</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0.12</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034620918"/>
                  </a:ext>
                </a:extLst>
              </a:tr>
              <a:tr h="169640">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41</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dirty="0">
                          <a:solidFill>
                            <a:schemeClr val="tx1"/>
                          </a:solidFill>
                          <a:effectLst/>
                        </a:rPr>
                        <a:t>Coconut mature</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5.52</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0.51</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600597670"/>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42</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Lemons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11.75</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2.03</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2566101763"/>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43</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Limes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15.62</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2.87</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1323919046"/>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44</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Oranges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4.43</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0.46</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794177407"/>
                  </a:ext>
                </a:extLst>
              </a:tr>
              <a:tr h="98388">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45</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Pineapples</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6.66</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a:solidFill>
                            <a:schemeClr val="tx1"/>
                          </a:solidFill>
                          <a:effectLst/>
                        </a:rPr>
                        <a:t>0.65</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021942261"/>
                  </a:ext>
                </a:extLst>
              </a:tr>
              <a:tr h="133807">
                <a:tc vMerge="1">
                  <a:txBody>
                    <a:bodyPr/>
                    <a:lstStyle/>
                    <a:p>
                      <a:endParaRPr lang="en-US"/>
                    </a:p>
                  </a:txBody>
                  <a:tcPr/>
                </a:tc>
                <a:tc>
                  <a:txBody>
                    <a:bodyPr/>
                    <a:lstStyle/>
                    <a:p>
                      <a:pPr marL="0" marR="0" algn="ctr">
                        <a:lnSpc>
                          <a:spcPct val="90000"/>
                        </a:lnSpc>
                        <a:spcBef>
                          <a:spcPts val="0"/>
                        </a:spcBef>
                        <a:spcAft>
                          <a:spcPts val="0"/>
                        </a:spcAft>
                      </a:pPr>
                      <a:r>
                        <a:rPr lang="en-US" sz="1400">
                          <a:solidFill>
                            <a:schemeClr val="tx1"/>
                          </a:solidFill>
                          <a:effectLst/>
                        </a:rPr>
                        <a:t>46</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nSpc>
                          <a:spcPct val="90000"/>
                        </a:lnSpc>
                        <a:spcBef>
                          <a:spcPts val="0"/>
                        </a:spcBef>
                        <a:spcAft>
                          <a:spcPts val="0"/>
                        </a:spcAft>
                      </a:pPr>
                      <a:r>
                        <a:rPr lang="en-US" sz="1400">
                          <a:solidFill>
                            <a:schemeClr val="tx1"/>
                          </a:solidFill>
                          <a:effectLst/>
                        </a:rPr>
                        <a:t>Sweet banana</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algn="ctr">
                        <a:lnSpc>
                          <a:spcPct val="90000"/>
                        </a:lnSpc>
                        <a:spcBef>
                          <a:spcPts val="0"/>
                        </a:spcBef>
                        <a:spcAft>
                          <a:spcPts val="0"/>
                        </a:spcAft>
                      </a:pPr>
                      <a:r>
                        <a:rPr lang="en-US" sz="1400">
                          <a:solidFill>
                            <a:schemeClr val="tx1"/>
                          </a:solidFill>
                          <a:effectLst/>
                        </a:rPr>
                        <a:t>60</a:t>
                      </a:r>
                      <a:endParaRPr lang="en-US" sz="1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tc>
                  <a:txBody>
                    <a:bodyPr/>
                    <a:lstStyle/>
                    <a:p>
                      <a:pPr marL="0" marR="0" lvl="0" algn="r">
                        <a:lnSpc>
                          <a:spcPct val="90000"/>
                        </a:lnSpc>
                        <a:spcBef>
                          <a:spcPts val="0"/>
                        </a:spcBef>
                        <a:spcAft>
                          <a:spcPts val="0"/>
                        </a:spcAft>
                      </a:pPr>
                      <a:r>
                        <a:rPr lang="en-US" sz="1400" dirty="0">
                          <a:solidFill>
                            <a:schemeClr val="tx1"/>
                          </a:solidFill>
                          <a:effectLst/>
                        </a:rPr>
                        <a:t>3.35</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182880" marT="0" marB="0"/>
                </a:tc>
                <a:tc>
                  <a:txBody>
                    <a:bodyPr/>
                    <a:lstStyle/>
                    <a:p>
                      <a:pPr marL="0" marR="0" algn="ctr">
                        <a:lnSpc>
                          <a:spcPct val="90000"/>
                        </a:lnSpc>
                        <a:spcBef>
                          <a:spcPts val="0"/>
                        </a:spcBef>
                        <a:spcAft>
                          <a:spcPts val="0"/>
                        </a:spcAft>
                      </a:pPr>
                      <a:r>
                        <a:rPr lang="en-US" sz="1400" dirty="0">
                          <a:solidFill>
                            <a:schemeClr val="tx1"/>
                          </a:solidFill>
                          <a:effectLst/>
                        </a:rPr>
                        <a:t>0.28</a:t>
                      </a:r>
                      <a:endParaRPr lang="en-US" sz="1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28333" marR="28333" marT="0" marB="0"/>
                </a:tc>
                <a:extLst>
                  <a:ext uri="{0D108BD9-81ED-4DB2-BD59-A6C34878D82A}">
                    <a16:rowId xmlns:a16="http://schemas.microsoft.com/office/drawing/2014/main" val="3911079794"/>
                  </a:ext>
                </a:extLst>
              </a:tr>
            </a:tbl>
          </a:graphicData>
        </a:graphic>
      </p:graphicFrame>
      <p:sp>
        <p:nvSpPr>
          <p:cNvPr id="7" name="Rectangle 6">
            <a:extLst>
              <a:ext uri="{FF2B5EF4-FFF2-40B4-BE49-F238E27FC236}">
                <a16:creationId xmlns:a16="http://schemas.microsoft.com/office/drawing/2014/main" id="{B3962328-D458-4562-9EC4-C5040DBE3F76}"/>
              </a:ext>
            </a:extLst>
          </p:cNvPr>
          <p:cNvSpPr/>
          <p:nvPr/>
        </p:nvSpPr>
        <p:spPr>
          <a:xfrm>
            <a:off x="152400" y="642353"/>
            <a:ext cx="8991600" cy="513346"/>
          </a:xfrm>
          <a:prstGeom prst="rect">
            <a:avLst/>
          </a:prstGeom>
        </p:spPr>
        <p:txBody>
          <a:bodyPr wrap="square">
            <a:spAutoFit/>
          </a:bodyPr>
          <a:lstStyle/>
          <a:p>
            <a:pPr marL="0" lvl="1">
              <a:lnSpc>
                <a:spcPct val="114000"/>
              </a:lnSpc>
              <a:spcBef>
                <a:spcPts val="0"/>
              </a:spcBef>
            </a:pPr>
            <a:r>
              <a:rPr lang="en-US" sz="2400" dirty="0">
                <a:solidFill>
                  <a:srgbClr val="004376"/>
                </a:solidFill>
              </a:rPr>
              <a:t>Food prices in 21 regions of Tanzania, Jan. 2011-Dec. 2015</a:t>
            </a:r>
          </a:p>
        </p:txBody>
      </p:sp>
      <p:sp>
        <p:nvSpPr>
          <p:cNvPr id="8" name="Rectangle 7">
            <a:extLst>
              <a:ext uri="{FF2B5EF4-FFF2-40B4-BE49-F238E27FC236}">
                <a16:creationId xmlns:a16="http://schemas.microsoft.com/office/drawing/2014/main" id="{9DBB236A-9B2A-4A49-8DCD-7F7635A86C1E}"/>
              </a:ext>
            </a:extLst>
          </p:cNvPr>
          <p:cNvSpPr/>
          <p:nvPr/>
        </p:nvSpPr>
        <p:spPr>
          <a:xfrm>
            <a:off x="152400" y="971033"/>
            <a:ext cx="3356560" cy="369332"/>
          </a:xfrm>
          <a:prstGeom prst="rect">
            <a:avLst/>
          </a:prstGeom>
        </p:spPr>
        <p:txBody>
          <a:bodyPr wrap="none">
            <a:spAutoFit/>
          </a:bodyPr>
          <a:lstStyle/>
          <a:p>
            <a:r>
              <a:rPr lang="en-US" dirty="0">
                <a:solidFill>
                  <a:srgbClr val="004376"/>
                </a:solidFill>
                <a:latin typeface="+mj-lt"/>
                <a:ea typeface="SimSun" panose="02010600030101010101" pitchFamily="2" charset="-122"/>
              </a:rPr>
              <a:t>(</a:t>
            </a:r>
            <a:r>
              <a:rPr lang="en-US" dirty="0">
                <a:solidFill>
                  <a:srgbClr val="004376"/>
                </a:solidFill>
              </a:rPr>
              <a:t>2011 PPP USD per 1000 kcal)</a:t>
            </a:r>
            <a:endParaRPr lang="en-US" dirty="0">
              <a:solidFill>
                <a:srgbClr val="004376"/>
              </a:solidFill>
              <a:latin typeface="+mj-lt"/>
            </a:endParaRPr>
          </a:p>
        </p:txBody>
      </p:sp>
      <p:sp>
        <p:nvSpPr>
          <p:cNvPr id="9" name="Rectangle 8">
            <a:extLst>
              <a:ext uri="{FF2B5EF4-FFF2-40B4-BE49-F238E27FC236}">
                <a16:creationId xmlns:a16="http://schemas.microsoft.com/office/drawing/2014/main" id="{356396E2-9CE6-4C85-AB54-55DB7B6B18BF}"/>
              </a:ext>
            </a:extLst>
          </p:cNvPr>
          <p:cNvSpPr/>
          <p:nvPr/>
        </p:nvSpPr>
        <p:spPr>
          <a:xfrm>
            <a:off x="8153400" y="1099930"/>
            <a:ext cx="915635" cy="369332"/>
          </a:xfrm>
          <a:prstGeom prst="rect">
            <a:avLst/>
          </a:prstGeom>
        </p:spPr>
        <p:txBody>
          <a:bodyPr wrap="none">
            <a:spAutoFit/>
          </a:bodyPr>
          <a:lstStyle/>
          <a:p>
            <a:r>
              <a:rPr lang="en-US" dirty="0">
                <a:solidFill>
                  <a:srgbClr val="004376"/>
                </a:solidFill>
              </a:rPr>
              <a:t>(2 of 2)</a:t>
            </a:r>
            <a:endParaRPr lang="en-US" dirty="0"/>
          </a:p>
        </p:txBody>
      </p:sp>
      <p:sp>
        <p:nvSpPr>
          <p:cNvPr id="12" name="Rectangle 11">
            <a:extLst>
              <a:ext uri="{FF2B5EF4-FFF2-40B4-BE49-F238E27FC236}">
                <a16:creationId xmlns:a16="http://schemas.microsoft.com/office/drawing/2014/main" id="{81F0C1AA-A2C9-4BAE-891B-DABD0A902051}"/>
              </a:ext>
            </a:extLst>
          </p:cNvPr>
          <p:cNvSpPr/>
          <p:nvPr/>
        </p:nvSpPr>
        <p:spPr>
          <a:xfrm rot="20254591">
            <a:off x="4419147" y="2933811"/>
            <a:ext cx="2036385" cy="1200329"/>
          </a:xfrm>
          <a:prstGeom prst="rect">
            <a:avLst/>
          </a:prstGeom>
          <a:solidFill>
            <a:srgbClr val="FF7171"/>
          </a:solidFill>
        </p:spPr>
        <p:txBody>
          <a:bodyPr wrap="square">
            <a:spAutoFit/>
          </a:bodyPr>
          <a:lstStyle/>
          <a:p>
            <a:r>
              <a:rPr lang="en-AU" b="1" dirty="0">
                <a:solidFill>
                  <a:srgbClr val="990000"/>
                </a:solidFill>
              </a:rPr>
              <a:t>Tanzania’s food list is already more diverse than Ghana’s</a:t>
            </a:r>
          </a:p>
        </p:txBody>
      </p:sp>
    </p:spTree>
    <p:extLst>
      <p:ext uri="{BB962C8B-B14F-4D97-AF65-F5344CB8AC3E}">
        <p14:creationId xmlns:p14="http://schemas.microsoft.com/office/powerpoint/2010/main" val="726339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7FDFE54-F5DF-49B8-BC2E-5162FE402EC4}"/>
              </a:ext>
            </a:extLst>
          </p:cNvPr>
          <p:cNvSpPr>
            <a:spLocks noGrp="1"/>
          </p:cNvSpPr>
          <p:nvPr>
            <p:ph type="title"/>
          </p:nvPr>
        </p:nvSpPr>
        <p:spPr>
          <a:xfrm>
            <a:off x="240145" y="304800"/>
            <a:ext cx="8675255" cy="1448502"/>
          </a:xfrm>
        </p:spPr>
        <p:txBody>
          <a:bodyPr/>
          <a:lstStyle/>
          <a:p>
            <a:pPr>
              <a:lnSpc>
                <a:spcPct val="80000"/>
              </a:lnSpc>
            </a:pPr>
            <a:r>
              <a:rPr lang="en-US" sz="3200" b="1" dirty="0">
                <a:solidFill>
                  <a:srgbClr val="004376"/>
                </a:solidFill>
              </a:rPr>
              <a:t>With rapid change in food environments, </a:t>
            </a:r>
            <a:br>
              <a:rPr lang="en-US" sz="3200" b="1" dirty="0">
                <a:solidFill>
                  <a:srgbClr val="004376"/>
                </a:solidFill>
              </a:rPr>
            </a:br>
            <a:r>
              <a:rPr lang="en-US" sz="3200" b="1" dirty="0">
                <a:solidFill>
                  <a:srgbClr val="004376"/>
                </a:solidFill>
              </a:rPr>
              <a:t>are nutritious diets becoming easier to buy, or further out of reach?</a:t>
            </a:r>
          </a:p>
        </p:txBody>
      </p:sp>
      <p:sp>
        <p:nvSpPr>
          <p:cNvPr id="6" name="Content Placeholder 2">
            <a:extLst>
              <a:ext uri="{FF2B5EF4-FFF2-40B4-BE49-F238E27FC236}">
                <a16:creationId xmlns:a16="http://schemas.microsoft.com/office/drawing/2014/main" id="{1DFD80FC-A702-43D4-BF04-6598E13BA8CE}"/>
              </a:ext>
            </a:extLst>
          </p:cNvPr>
          <p:cNvSpPr>
            <a:spLocks noGrp="1"/>
          </p:cNvSpPr>
          <p:nvPr>
            <p:ph idx="1"/>
          </p:nvPr>
        </p:nvSpPr>
        <p:spPr>
          <a:xfrm>
            <a:off x="240145" y="1752600"/>
            <a:ext cx="8903855" cy="5029200"/>
          </a:xfrm>
        </p:spPr>
        <p:txBody>
          <a:bodyPr/>
          <a:lstStyle/>
          <a:p>
            <a:pPr marL="225425" indent="-225425">
              <a:spcBef>
                <a:spcPts val="0"/>
              </a:spcBef>
              <a:spcAft>
                <a:spcPts val="0"/>
              </a:spcAft>
              <a:buNone/>
            </a:pPr>
            <a:r>
              <a:rPr lang="en-US" sz="2400" dirty="0">
                <a:solidFill>
                  <a:srgbClr val="004376"/>
                </a:solidFill>
              </a:rPr>
              <a:t>The IANDA project (2016-17) developed a set of metrics</a:t>
            </a:r>
          </a:p>
          <a:p>
            <a:pPr marL="225425" indent="-225425">
              <a:spcBef>
                <a:spcPts val="0"/>
              </a:spcBef>
              <a:spcAft>
                <a:spcPts val="0"/>
              </a:spcAft>
              <a:buNone/>
            </a:pPr>
            <a:r>
              <a:rPr lang="en-US" sz="2400" dirty="0">
                <a:solidFill>
                  <a:srgbClr val="004376"/>
                </a:solidFill>
              </a:rPr>
              <a:t>	to answer this question</a:t>
            </a:r>
          </a:p>
          <a:p>
            <a:pPr lvl="1">
              <a:spcBef>
                <a:spcPts val="600"/>
              </a:spcBef>
              <a:spcAft>
                <a:spcPts val="0"/>
              </a:spcAft>
            </a:pPr>
            <a:r>
              <a:rPr lang="en-US" sz="2000" dirty="0">
                <a:solidFill>
                  <a:srgbClr val="004376"/>
                </a:solidFill>
              </a:rPr>
              <a:t>Pilot in Ghana and Tanzania, with academic partners</a:t>
            </a:r>
          </a:p>
          <a:p>
            <a:pPr lvl="1">
              <a:spcBef>
                <a:spcPts val="600"/>
              </a:spcBef>
              <a:spcAft>
                <a:spcPts val="0"/>
              </a:spcAft>
            </a:pPr>
            <a:r>
              <a:rPr lang="en-US" sz="2000" dirty="0">
                <a:solidFill>
                  <a:srgbClr val="004376"/>
                </a:solidFill>
              </a:rPr>
              <a:t>Local stakeholder workshops with government &amp; NGO officials</a:t>
            </a:r>
          </a:p>
          <a:p>
            <a:pPr lvl="2">
              <a:spcBef>
                <a:spcPts val="0"/>
              </a:spcBef>
              <a:spcAft>
                <a:spcPts val="0"/>
              </a:spcAft>
            </a:pPr>
            <a:r>
              <a:rPr lang="en-US" sz="1600" dirty="0">
                <a:solidFill>
                  <a:srgbClr val="004376"/>
                </a:solidFill>
              </a:rPr>
              <a:t>project inception in April 2016 (Accra) and June 2016 (Dar-</a:t>
            </a:r>
            <a:r>
              <a:rPr lang="en-US" sz="1600" dirty="0" err="1">
                <a:solidFill>
                  <a:srgbClr val="004376"/>
                </a:solidFill>
              </a:rPr>
              <a:t>es</a:t>
            </a:r>
            <a:r>
              <a:rPr lang="en-US" sz="1600" dirty="0">
                <a:solidFill>
                  <a:srgbClr val="004376"/>
                </a:solidFill>
              </a:rPr>
              <a:t>-Salaam) </a:t>
            </a:r>
          </a:p>
          <a:p>
            <a:pPr lvl="2">
              <a:spcBef>
                <a:spcPts val="0"/>
              </a:spcBef>
              <a:spcAft>
                <a:spcPts val="0"/>
              </a:spcAft>
            </a:pPr>
            <a:r>
              <a:rPr lang="en-US" sz="1600" dirty="0">
                <a:solidFill>
                  <a:srgbClr val="004376"/>
                </a:solidFill>
              </a:rPr>
              <a:t>validation &amp; dissemination of results in July 2017 (Accra and Dar-</a:t>
            </a:r>
            <a:r>
              <a:rPr lang="en-US" sz="1600" dirty="0" err="1">
                <a:solidFill>
                  <a:srgbClr val="004376"/>
                </a:solidFill>
              </a:rPr>
              <a:t>es</a:t>
            </a:r>
            <a:r>
              <a:rPr lang="en-US" sz="1600" dirty="0">
                <a:solidFill>
                  <a:srgbClr val="004376"/>
                </a:solidFill>
              </a:rPr>
              <a:t>-Salaam)</a:t>
            </a:r>
          </a:p>
          <a:p>
            <a:pPr lvl="1">
              <a:spcBef>
                <a:spcPts val="600"/>
              </a:spcBef>
              <a:spcAft>
                <a:spcPts val="0"/>
              </a:spcAft>
            </a:pPr>
            <a:r>
              <a:rPr lang="en-US" sz="2000" dirty="0">
                <a:solidFill>
                  <a:srgbClr val="004376"/>
                </a:solidFill>
              </a:rPr>
              <a:t>International meeting presentations for feedback and dissemination</a:t>
            </a:r>
          </a:p>
          <a:p>
            <a:pPr lvl="2">
              <a:spcBef>
                <a:spcPts val="0"/>
              </a:spcBef>
              <a:spcAft>
                <a:spcPts val="0"/>
              </a:spcAft>
            </a:pPr>
            <a:r>
              <a:rPr lang="en-US" sz="1600" dirty="0">
                <a:solidFill>
                  <a:srgbClr val="004376"/>
                </a:solidFill>
              </a:rPr>
              <a:t> 14 including at FAO (Rome), CFS, AAEA (2017), AERC (2017, Nairobi), </a:t>
            </a:r>
            <a:r>
              <a:rPr lang="en-US" sz="1600" dirty="0" err="1">
                <a:solidFill>
                  <a:srgbClr val="004376"/>
                </a:solidFill>
              </a:rPr>
              <a:t>etc</a:t>
            </a:r>
            <a:endParaRPr lang="en-US" sz="1600" dirty="0">
              <a:solidFill>
                <a:srgbClr val="004376"/>
              </a:solidFill>
            </a:endParaRPr>
          </a:p>
          <a:p>
            <a:pPr marL="0" indent="0">
              <a:spcBef>
                <a:spcPts val="1800"/>
              </a:spcBef>
              <a:spcAft>
                <a:spcPts val="0"/>
              </a:spcAft>
              <a:buNone/>
            </a:pPr>
            <a:r>
              <a:rPr lang="en-US" sz="2400" dirty="0">
                <a:solidFill>
                  <a:srgbClr val="004376"/>
                </a:solidFill>
              </a:rPr>
              <a:t>Results show clear potential for policy &amp; program impact</a:t>
            </a:r>
          </a:p>
          <a:p>
            <a:pPr lvl="1">
              <a:spcBef>
                <a:spcPts val="600"/>
              </a:spcBef>
              <a:spcAft>
                <a:spcPts val="0"/>
              </a:spcAft>
            </a:pPr>
            <a:r>
              <a:rPr lang="en-US" sz="2000" dirty="0">
                <a:solidFill>
                  <a:srgbClr val="004376"/>
                </a:solidFill>
              </a:rPr>
              <a:t>Dialogue around metrics brought key parties together </a:t>
            </a:r>
          </a:p>
          <a:p>
            <a:pPr lvl="2">
              <a:spcBef>
                <a:spcPts val="0"/>
              </a:spcBef>
              <a:spcAft>
                <a:spcPts val="0"/>
              </a:spcAft>
            </a:pPr>
            <a:r>
              <a:rPr lang="en-US" sz="1600" dirty="0">
                <a:solidFill>
                  <a:srgbClr val="004376"/>
                </a:solidFill>
              </a:rPr>
              <a:t>Ag. (commodity markets), Min of Finance (retail prices), Health &amp; NGOs</a:t>
            </a:r>
          </a:p>
          <a:p>
            <a:pPr lvl="1">
              <a:spcBef>
                <a:spcPts val="600"/>
              </a:spcBef>
              <a:spcAft>
                <a:spcPts val="0"/>
              </a:spcAft>
            </a:pPr>
            <a:r>
              <a:rPr lang="en-US" sz="2000" dirty="0">
                <a:solidFill>
                  <a:srgbClr val="004376"/>
                </a:solidFill>
              </a:rPr>
              <a:t>In Ghana, led to expansion of </a:t>
            </a:r>
            <a:r>
              <a:rPr lang="en-US" sz="2000" dirty="0" err="1">
                <a:solidFill>
                  <a:srgbClr val="004376"/>
                </a:solidFill>
              </a:rPr>
              <a:t>MoFA</a:t>
            </a:r>
            <a:r>
              <a:rPr lang="en-US" sz="2000" dirty="0">
                <a:solidFill>
                  <a:srgbClr val="004376"/>
                </a:solidFill>
              </a:rPr>
              <a:t> data collection to additional foods</a:t>
            </a:r>
          </a:p>
          <a:p>
            <a:pPr lvl="2">
              <a:spcBef>
                <a:spcPts val="0"/>
              </a:spcBef>
              <a:spcAft>
                <a:spcPts val="0"/>
              </a:spcAft>
            </a:pPr>
            <a:r>
              <a:rPr lang="en-US" sz="1600" dirty="0">
                <a:solidFill>
                  <a:srgbClr val="004376"/>
                </a:solidFill>
              </a:rPr>
              <a:t>Improved metrics can spur demand for data, and availability/access to information</a:t>
            </a:r>
          </a:p>
          <a:p>
            <a:pPr lvl="1">
              <a:spcBef>
                <a:spcPts val="600"/>
              </a:spcBef>
              <a:spcAft>
                <a:spcPts val="0"/>
              </a:spcAft>
            </a:pPr>
            <a:r>
              <a:rPr lang="en-US" sz="2000" b="1" dirty="0">
                <a:solidFill>
                  <a:srgbClr val="004376"/>
                </a:solidFill>
              </a:rPr>
              <a:t>For ag-nutrition researchers, offer specific formulas &amp; results </a:t>
            </a:r>
          </a:p>
          <a:p>
            <a:pPr marL="457200" lvl="1" indent="-457200">
              <a:spcBef>
                <a:spcPts val="0"/>
              </a:spcBef>
              <a:spcAft>
                <a:spcPts val="0"/>
              </a:spcAft>
              <a:buNone/>
            </a:pPr>
            <a:r>
              <a:rPr lang="en-US" sz="2400" dirty="0">
                <a:solidFill>
                  <a:srgbClr val="004376"/>
                </a:solidFill>
              </a:rPr>
              <a:t>	</a:t>
            </a:r>
            <a:endParaRPr lang="en-US" sz="1400" dirty="0">
              <a:solidFill>
                <a:srgbClr val="004376"/>
              </a:solidFill>
            </a:endParaRPr>
          </a:p>
        </p:txBody>
      </p:sp>
    </p:spTree>
    <p:extLst>
      <p:ext uri="{BB962C8B-B14F-4D97-AF65-F5344CB8AC3E}">
        <p14:creationId xmlns:p14="http://schemas.microsoft.com/office/powerpoint/2010/main" val="23048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9" end="9"/>
                                            </p:txEl>
                                          </p:spTgt>
                                        </p:tgtEl>
                                        <p:attrNameLst>
                                          <p:attrName>ppt_c</p:attrName>
                                        </p:attrNameLst>
                                      </p:cBhvr>
                                      <p:to>
                                        <a:schemeClr val="bg2"/>
                                      </p:to>
                                    </p:animClr>
                                  </p:sub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0" end="10"/>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1" end="11"/>
                                            </p:txEl>
                                          </p:spTgt>
                                        </p:tgtEl>
                                        <p:attrNameLst>
                                          <p:attrName>ppt_c</p:attrName>
                                        </p:attrNameLst>
                                      </p:cBhvr>
                                      <p:to>
                                        <a:schemeClr val="bg2"/>
                                      </p:to>
                                    </p:animClr>
                                  </p:sub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2" end="12"/>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8F3D9A-069A-4B30-990F-ADDEF45F2909}"/>
              </a:ext>
            </a:extLst>
          </p:cNvPr>
          <p:cNvPicPr>
            <a:picLocks noChangeAspect="1"/>
          </p:cNvPicPr>
          <p:nvPr/>
        </p:nvPicPr>
        <p:blipFill rotWithShape="1">
          <a:blip r:embed="rId3"/>
          <a:srcRect l="6291" t="26372" b="8599"/>
          <a:stretch/>
        </p:blipFill>
        <p:spPr>
          <a:xfrm>
            <a:off x="990599" y="2663196"/>
            <a:ext cx="7678267" cy="3591832"/>
          </a:xfrm>
          <a:prstGeom prst="rect">
            <a:avLst/>
          </a:prstGeom>
        </p:spPr>
      </p:pic>
      <p:sp>
        <p:nvSpPr>
          <p:cNvPr id="5" name="Title 1"/>
          <p:cNvSpPr>
            <a:spLocks noGrp="1"/>
          </p:cNvSpPr>
          <p:nvPr>
            <p:ph type="title"/>
          </p:nvPr>
        </p:nvSpPr>
        <p:spPr>
          <a:xfrm>
            <a:off x="488566" y="971418"/>
            <a:ext cx="8229600" cy="1190880"/>
          </a:xfrm>
        </p:spPr>
        <p:txBody>
          <a:bodyPr/>
          <a:lstStyle/>
          <a:p>
            <a:pPr>
              <a:lnSpc>
                <a:spcPct val="80000"/>
              </a:lnSpc>
            </a:pPr>
            <a:r>
              <a:rPr lang="en-US" sz="3200" b="1" dirty="0">
                <a:solidFill>
                  <a:srgbClr val="004376"/>
                </a:solidFill>
              </a:rPr>
              <a:t>Within a consumer price index, </a:t>
            </a:r>
            <a:br>
              <a:rPr lang="en-US" sz="3200" b="1" dirty="0">
                <a:solidFill>
                  <a:srgbClr val="004376"/>
                </a:solidFill>
              </a:rPr>
            </a:br>
            <a:r>
              <a:rPr lang="en-US" sz="3200" b="1" dirty="0">
                <a:solidFill>
                  <a:srgbClr val="004376"/>
                </a:solidFill>
              </a:rPr>
              <a:t>food price trends and fluctuations</a:t>
            </a:r>
            <a:br>
              <a:rPr lang="en-US" sz="3200" b="1" dirty="0">
                <a:solidFill>
                  <a:srgbClr val="004376"/>
                </a:solidFill>
              </a:rPr>
            </a:br>
            <a:r>
              <a:rPr lang="en-US" sz="3200" b="1" dirty="0">
                <a:solidFill>
                  <a:srgbClr val="004376"/>
                </a:solidFill>
              </a:rPr>
              <a:t>differ greatly by </a:t>
            </a:r>
            <a:r>
              <a:rPr lang="en-US" sz="3200" b="1" i="1" dirty="0">
                <a:solidFill>
                  <a:srgbClr val="004376"/>
                </a:solidFill>
              </a:rPr>
              <a:t>type of food</a:t>
            </a:r>
          </a:p>
        </p:txBody>
      </p:sp>
      <p:sp>
        <p:nvSpPr>
          <p:cNvPr id="10" name="Rectangle 9"/>
          <p:cNvSpPr/>
          <p:nvPr/>
        </p:nvSpPr>
        <p:spPr>
          <a:xfrm>
            <a:off x="4167652" y="2816827"/>
            <a:ext cx="3962400" cy="535531"/>
          </a:xfrm>
          <a:prstGeom prst="rect">
            <a:avLst/>
          </a:prstGeom>
          <a:ln>
            <a:noFill/>
          </a:ln>
        </p:spPr>
        <p:txBody>
          <a:bodyPr wrap="square">
            <a:spAutoFit/>
          </a:bodyPr>
          <a:lstStyle/>
          <a:p>
            <a:pPr>
              <a:lnSpc>
                <a:spcPct val="80000"/>
              </a:lnSpc>
            </a:pPr>
            <a:r>
              <a:rPr lang="en-US" dirty="0">
                <a:solidFill>
                  <a:schemeClr val="accent4">
                    <a:lumMod val="85000"/>
                    <a:lumOff val="15000"/>
                  </a:schemeClr>
                </a:solidFill>
                <a:latin typeface="Calibri"/>
              </a:rPr>
              <a:t>Food away from home </a:t>
            </a:r>
          </a:p>
          <a:p>
            <a:pPr>
              <a:lnSpc>
                <a:spcPct val="80000"/>
              </a:lnSpc>
            </a:pPr>
            <a:r>
              <a:rPr lang="en-US" dirty="0">
                <a:solidFill>
                  <a:schemeClr val="accent4">
                    <a:lumMod val="85000"/>
                    <a:lumOff val="15000"/>
                  </a:schemeClr>
                </a:solidFill>
                <a:latin typeface="Calibri"/>
              </a:rPr>
              <a:t>(restaurants etc.)</a:t>
            </a:r>
            <a:endParaRPr lang="en-US" dirty="0">
              <a:solidFill>
                <a:schemeClr val="accent4">
                  <a:lumMod val="85000"/>
                  <a:lumOff val="15000"/>
                </a:schemeClr>
              </a:solidFill>
            </a:endParaRPr>
          </a:p>
        </p:txBody>
      </p:sp>
      <p:sp>
        <p:nvSpPr>
          <p:cNvPr id="13" name="Rectangle 12"/>
          <p:cNvSpPr/>
          <p:nvPr/>
        </p:nvSpPr>
        <p:spPr>
          <a:xfrm>
            <a:off x="4167652" y="3375552"/>
            <a:ext cx="2583823" cy="757130"/>
          </a:xfrm>
          <a:prstGeom prst="rect">
            <a:avLst/>
          </a:prstGeom>
          <a:ln>
            <a:noFill/>
          </a:ln>
        </p:spPr>
        <p:txBody>
          <a:bodyPr wrap="square">
            <a:spAutoFit/>
          </a:bodyPr>
          <a:lstStyle/>
          <a:p>
            <a:pPr>
              <a:lnSpc>
                <a:spcPct val="80000"/>
              </a:lnSpc>
            </a:pPr>
            <a:r>
              <a:rPr lang="en-US" dirty="0">
                <a:solidFill>
                  <a:schemeClr val="bg2">
                    <a:lumMod val="75000"/>
                  </a:schemeClr>
                </a:solidFill>
                <a:latin typeface="Calibri"/>
              </a:rPr>
              <a:t>Food at home </a:t>
            </a:r>
          </a:p>
          <a:p>
            <a:pPr>
              <a:lnSpc>
                <a:spcPct val="80000"/>
              </a:lnSpc>
            </a:pPr>
            <a:r>
              <a:rPr lang="en-US" dirty="0">
                <a:solidFill>
                  <a:schemeClr val="bg2">
                    <a:lumMod val="75000"/>
                  </a:schemeClr>
                </a:solidFill>
                <a:latin typeface="Calibri"/>
              </a:rPr>
              <a:t>(groceries)</a:t>
            </a:r>
          </a:p>
          <a:p>
            <a:pPr>
              <a:lnSpc>
                <a:spcPct val="80000"/>
              </a:lnSpc>
            </a:pPr>
            <a:endParaRPr lang="en-US" dirty="0">
              <a:solidFill>
                <a:schemeClr val="bg2">
                  <a:lumMod val="75000"/>
                </a:schemeClr>
              </a:solidFill>
            </a:endParaRPr>
          </a:p>
        </p:txBody>
      </p:sp>
      <p:sp>
        <p:nvSpPr>
          <p:cNvPr id="14" name="Rectangle 13"/>
          <p:cNvSpPr/>
          <p:nvPr/>
        </p:nvSpPr>
        <p:spPr>
          <a:xfrm>
            <a:off x="5781817" y="5099859"/>
            <a:ext cx="2282734" cy="317651"/>
          </a:xfrm>
          <a:prstGeom prst="rect">
            <a:avLst/>
          </a:prstGeom>
          <a:noFill/>
          <a:ln>
            <a:noFill/>
          </a:ln>
        </p:spPr>
        <p:txBody>
          <a:bodyPr wrap="square">
            <a:spAutoFit/>
          </a:bodyPr>
          <a:lstStyle/>
          <a:p>
            <a:pPr>
              <a:lnSpc>
                <a:spcPct val="80000"/>
              </a:lnSpc>
            </a:pPr>
            <a:r>
              <a:rPr lang="en-US" dirty="0">
                <a:solidFill>
                  <a:srgbClr val="154DFF"/>
                </a:solidFill>
                <a:latin typeface="Calibri"/>
              </a:rPr>
              <a:t>Processed food &amp; feed</a:t>
            </a:r>
            <a:endParaRPr lang="en-US" dirty="0">
              <a:solidFill>
                <a:srgbClr val="154DFF"/>
              </a:solidFill>
            </a:endParaRPr>
          </a:p>
        </p:txBody>
      </p:sp>
      <p:sp>
        <p:nvSpPr>
          <p:cNvPr id="16" name="Rectangle 15"/>
          <p:cNvSpPr/>
          <p:nvPr/>
        </p:nvSpPr>
        <p:spPr>
          <a:xfrm>
            <a:off x="4989235" y="5362476"/>
            <a:ext cx="2783165" cy="369332"/>
          </a:xfrm>
          <a:prstGeom prst="rect">
            <a:avLst/>
          </a:prstGeom>
          <a:ln>
            <a:noFill/>
          </a:ln>
        </p:spPr>
        <p:txBody>
          <a:bodyPr wrap="square">
            <a:spAutoFit/>
          </a:bodyPr>
          <a:lstStyle/>
          <a:p>
            <a:r>
              <a:rPr lang="en-US" dirty="0">
                <a:solidFill>
                  <a:srgbClr val="336600"/>
                </a:solidFill>
                <a:latin typeface="Calibri"/>
              </a:rPr>
              <a:t>Unprocessed food and feed</a:t>
            </a:r>
            <a:endParaRPr lang="en-US" dirty="0">
              <a:solidFill>
                <a:srgbClr val="336600"/>
              </a:solidFill>
            </a:endParaRPr>
          </a:p>
        </p:txBody>
      </p:sp>
      <p:cxnSp>
        <p:nvCxnSpPr>
          <p:cNvPr id="19" name="Straight Connector 18"/>
          <p:cNvCxnSpPr>
            <a:cxnSpLocks/>
          </p:cNvCxnSpPr>
          <p:nvPr/>
        </p:nvCxnSpPr>
        <p:spPr>
          <a:xfrm flipH="1">
            <a:off x="5296538" y="4864224"/>
            <a:ext cx="744867" cy="553286"/>
          </a:xfrm>
          <a:prstGeom prst="line">
            <a:avLst/>
          </a:prstGeom>
          <a:ln>
            <a:solidFill>
              <a:srgbClr val="3366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04561" y="6242206"/>
            <a:ext cx="5767866" cy="523220"/>
          </a:xfrm>
          <a:prstGeom prst="rect">
            <a:avLst/>
          </a:prstGeom>
        </p:spPr>
        <p:txBody>
          <a:bodyPr wrap="square">
            <a:spAutoFit/>
          </a:bodyPr>
          <a:lstStyle/>
          <a:p>
            <a:r>
              <a:rPr lang="en-US" sz="1400" dirty="0">
                <a:solidFill>
                  <a:srgbClr val="000000"/>
                </a:solidFill>
                <a:latin typeface="Calibri"/>
              </a:rPr>
              <a:t>Source: US. Bureau of Labor Statistics, downloaded 29 Sept. 2017.  Definitions and chart data are available at http://myf.red/g/ff6v</a:t>
            </a:r>
            <a:endParaRPr lang="en-US" sz="1400" dirty="0"/>
          </a:p>
        </p:txBody>
      </p:sp>
      <p:cxnSp>
        <p:nvCxnSpPr>
          <p:cNvPr id="22" name="Straight Connector 21"/>
          <p:cNvCxnSpPr>
            <a:cxnSpLocks/>
          </p:cNvCxnSpPr>
          <p:nvPr/>
        </p:nvCxnSpPr>
        <p:spPr>
          <a:xfrm>
            <a:off x="5584204" y="3542579"/>
            <a:ext cx="1271377" cy="18983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6400800" y="2969812"/>
            <a:ext cx="1371600" cy="208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048005" y="2816827"/>
            <a:ext cx="2006146" cy="392800"/>
          </a:xfrm>
          <a:prstGeom prst="rect">
            <a:avLst/>
          </a:prstGeom>
          <a:noFill/>
          <a:ln>
            <a:noFill/>
          </a:ln>
        </p:spPr>
        <p:txBody>
          <a:bodyPr wrap="square">
            <a:spAutoFit/>
          </a:bodyPr>
          <a:lstStyle/>
          <a:p>
            <a:pPr algn="r">
              <a:lnSpc>
                <a:spcPct val="80000"/>
              </a:lnSpc>
            </a:pPr>
            <a:r>
              <a:rPr lang="en-US" sz="2400" dirty="0">
                <a:solidFill>
                  <a:schemeClr val="bg2">
                    <a:lumMod val="50000"/>
                  </a:schemeClr>
                </a:solidFill>
                <a:latin typeface="Calibri"/>
              </a:rPr>
              <a:t>Retail prices</a:t>
            </a:r>
            <a:endParaRPr lang="en-US" sz="2400" dirty="0">
              <a:solidFill>
                <a:schemeClr val="bg2">
                  <a:lumMod val="50000"/>
                </a:schemeClr>
              </a:solidFill>
            </a:endParaRPr>
          </a:p>
        </p:txBody>
      </p:sp>
      <p:sp>
        <p:nvSpPr>
          <p:cNvPr id="29" name="Rectangle 28"/>
          <p:cNvSpPr/>
          <p:nvPr/>
        </p:nvSpPr>
        <p:spPr>
          <a:xfrm>
            <a:off x="3171180" y="4988915"/>
            <a:ext cx="2367998" cy="387798"/>
          </a:xfrm>
          <a:prstGeom prst="rect">
            <a:avLst/>
          </a:prstGeom>
          <a:noFill/>
          <a:ln>
            <a:noFill/>
          </a:ln>
        </p:spPr>
        <p:txBody>
          <a:bodyPr wrap="square">
            <a:spAutoFit/>
          </a:bodyPr>
          <a:lstStyle/>
          <a:p>
            <a:pPr>
              <a:lnSpc>
                <a:spcPct val="80000"/>
              </a:lnSpc>
            </a:pPr>
            <a:r>
              <a:rPr lang="en-US" sz="2400" dirty="0">
                <a:solidFill>
                  <a:srgbClr val="004376"/>
                </a:solidFill>
                <a:latin typeface="Calibri"/>
              </a:rPr>
              <a:t>Wholesale prices</a:t>
            </a:r>
            <a:endParaRPr lang="en-US" sz="2400" dirty="0">
              <a:solidFill>
                <a:srgbClr val="004376"/>
              </a:solidFill>
            </a:endParaRPr>
          </a:p>
        </p:txBody>
      </p:sp>
      <p:cxnSp>
        <p:nvCxnSpPr>
          <p:cNvPr id="36" name="Straight Connector 35"/>
          <p:cNvCxnSpPr>
            <a:cxnSpLocks/>
          </p:cNvCxnSpPr>
          <p:nvPr/>
        </p:nvCxnSpPr>
        <p:spPr>
          <a:xfrm flipH="1">
            <a:off x="6041405" y="4406484"/>
            <a:ext cx="669235" cy="693375"/>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2D27D76-02A7-40A4-BE9A-E35F32099AE8}"/>
              </a:ext>
            </a:extLst>
          </p:cNvPr>
          <p:cNvSpPr/>
          <p:nvPr/>
        </p:nvSpPr>
        <p:spPr>
          <a:xfrm>
            <a:off x="898917" y="2309031"/>
            <a:ext cx="6466835" cy="307777"/>
          </a:xfrm>
          <a:prstGeom prst="rect">
            <a:avLst/>
          </a:prstGeom>
        </p:spPr>
        <p:txBody>
          <a:bodyPr wrap="none">
            <a:spAutoFit/>
          </a:bodyPr>
          <a:lstStyle/>
          <a:p>
            <a:r>
              <a:rPr lang="en-US" sz="1400" b="1" dirty="0">
                <a:latin typeface="+mj-lt"/>
                <a:cs typeface="Segoe UI Light" panose="020B0502040204020203" pitchFamily="34" charset="0"/>
              </a:rPr>
              <a:t>Local food prices in the United States, 1970-2016 (index values, 1982=100)</a:t>
            </a:r>
            <a:endParaRPr lang="en-US" sz="1400" b="1" dirty="0">
              <a:latin typeface="+mj-lt"/>
            </a:endParaRPr>
          </a:p>
        </p:txBody>
      </p:sp>
      <p:sp>
        <p:nvSpPr>
          <p:cNvPr id="20" name="TextBox 19">
            <a:extLst>
              <a:ext uri="{FF2B5EF4-FFF2-40B4-BE49-F238E27FC236}">
                <a16:creationId xmlns:a16="http://schemas.microsoft.com/office/drawing/2014/main" id="{2871212D-DF9B-45BD-883D-1E9A985947B7}"/>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rgbClr val="004376"/>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food scores | diet diversity | recommended diets | nutrient adequacy | conclusion</a:t>
            </a:r>
          </a:p>
        </p:txBody>
      </p:sp>
    </p:spTree>
    <p:extLst>
      <p:ext uri="{BB962C8B-B14F-4D97-AF65-F5344CB8AC3E}">
        <p14:creationId xmlns:p14="http://schemas.microsoft.com/office/powerpoint/2010/main" val="84664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76400"/>
            <a:ext cx="8610600" cy="5006372"/>
          </a:xfrm>
        </p:spPr>
        <p:txBody>
          <a:bodyPr/>
          <a:lstStyle/>
          <a:p>
            <a:pPr>
              <a:spcBef>
                <a:spcPts val="0"/>
              </a:spcBef>
              <a:spcAft>
                <a:spcPts val="300"/>
              </a:spcAft>
            </a:pPr>
            <a:r>
              <a:rPr lang="en-US" sz="1800" dirty="0">
                <a:solidFill>
                  <a:srgbClr val="004376"/>
                </a:solidFill>
              </a:rPr>
              <a:t>For </a:t>
            </a:r>
            <a:r>
              <a:rPr lang="en-US" sz="1800" b="1" dirty="0">
                <a:solidFill>
                  <a:srgbClr val="004376"/>
                </a:solidFill>
              </a:rPr>
              <a:t>foods actually consumed</a:t>
            </a:r>
            <a:r>
              <a:rPr lang="en-US" sz="1800" dirty="0">
                <a:solidFill>
                  <a:srgbClr val="004376"/>
                </a:solidFill>
              </a:rPr>
              <a:t>, a very long history</a:t>
            </a:r>
          </a:p>
          <a:p>
            <a:pPr lvl="1">
              <a:spcBef>
                <a:spcPts val="0"/>
              </a:spcBef>
              <a:spcAft>
                <a:spcPts val="300"/>
              </a:spcAft>
            </a:pPr>
            <a:r>
              <a:rPr lang="en-US" sz="1600" dirty="0">
                <a:solidFill>
                  <a:srgbClr val="004376"/>
                </a:solidFill>
              </a:rPr>
              <a:t>Fleetwood (1707) food price index = 5 ‘quarters’ of wheat, 4 ‘hogsheads’ of beer</a:t>
            </a:r>
          </a:p>
          <a:p>
            <a:pPr lvl="1">
              <a:spcBef>
                <a:spcPts val="0"/>
              </a:spcBef>
              <a:spcAft>
                <a:spcPts val="300"/>
              </a:spcAft>
            </a:pPr>
            <a:r>
              <a:rPr lang="en-US" sz="1600" dirty="0">
                <a:solidFill>
                  <a:srgbClr val="004376"/>
                </a:solidFill>
              </a:rPr>
              <a:t>Lowe (1823) different baskets for different socioeconomic groups</a:t>
            </a:r>
          </a:p>
          <a:p>
            <a:pPr lvl="1">
              <a:spcBef>
                <a:spcPts val="0"/>
              </a:spcBef>
              <a:spcAft>
                <a:spcPts val="300"/>
              </a:spcAft>
            </a:pPr>
            <a:r>
              <a:rPr lang="en-US" sz="1600" dirty="0">
                <a:solidFill>
                  <a:srgbClr val="004376"/>
                </a:solidFill>
              </a:rPr>
              <a:t>Jevons (1865), </a:t>
            </a:r>
            <a:r>
              <a:rPr lang="en-US" sz="1600" dirty="0" err="1">
                <a:solidFill>
                  <a:srgbClr val="004376"/>
                </a:solidFill>
              </a:rPr>
              <a:t>Laspeyres</a:t>
            </a:r>
            <a:r>
              <a:rPr lang="en-US" sz="1600" dirty="0">
                <a:solidFill>
                  <a:srgbClr val="004376"/>
                </a:solidFill>
              </a:rPr>
              <a:t> (1871) and many others lead to modern CPI</a:t>
            </a:r>
            <a:endParaRPr lang="en-US" sz="1400" dirty="0">
              <a:solidFill>
                <a:srgbClr val="004376"/>
              </a:solidFill>
            </a:endParaRPr>
          </a:p>
          <a:p>
            <a:pPr>
              <a:spcBef>
                <a:spcPts val="0"/>
              </a:spcBef>
              <a:spcAft>
                <a:spcPts val="300"/>
              </a:spcAft>
            </a:pPr>
            <a:r>
              <a:rPr lang="en-US" sz="1800" dirty="0">
                <a:solidFill>
                  <a:srgbClr val="004376"/>
                </a:solidFill>
              </a:rPr>
              <a:t>For </a:t>
            </a:r>
            <a:r>
              <a:rPr lang="en-US" sz="1800" b="1" dirty="0">
                <a:solidFill>
                  <a:srgbClr val="004376"/>
                </a:solidFill>
              </a:rPr>
              <a:t>affordability of dietary energy</a:t>
            </a:r>
            <a:r>
              <a:rPr lang="en-US" sz="1800" dirty="0">
                <a:solidFill>
                  <a:srgbClr val="004376"/>
                </a:solidFill>
              </a:rPr>
              <a:t>, a long history and wide use</a:t>
            </a:r>
          </a:p>
          <a:p>
            <a:pPr lvl="1">
              <a:spcBef>
                <a:spcPts val="0"/>
              </a:spcBef>
              <a:spcAft>
                <a:spcPts val="300"/>
              </a:spcAft>
            </a:pPr>
            <a:r>
              <a:rPr lang="en-US" sz="1600" dirty="0" err="1">
                <a:solidFill>
                  <a:srgbClr val="004376"/>
                </a:solidFill>
              </a:rPr>
              <a:t>Playfair</a:t>
            </a:r>
            <a:r>
              <a:rPr lang="en-US" sz="1600" dirty="0">
                <a:solidFill>
                  <a:srgbClr val="004376"/>
                </a:solidFill>
              </a:rPr>
              <a:t> (1821) chart of wheat prices and wages from 1565 to 1821</a:t>
            </a:r>
          </a:p>
          <a:p>
            <a:pPr lvl="1">
              <a:spcBef>
                <a:spcPts val="0"/>
              </a:spcBef>
              <a:spcAft>
                <a:spcPts val="300"/>
              </a:spcAft>
            </a:pPr>
            <a:r>
              <a:rPr lang="en-US" sz="1600" dirty="0" err="1">
                <a:solidFill>
                  <a:srgbClr val="004376"/>
                </a:solidFill>
              </a:rPr>
              <a:t>Sukhatme</a:t>
            </a:r>
            <a:r>
              <a:rPr lang="en-US" sz="1600" dirty="0">
                <a:solidFill>
                  <a:srgbClr val="004376"/>
                </a:solidFill>
              </a:rPr>
              <a:t> (1961) and FAO’s Prevalence of Undernourishment in calories</a:t>
            </a:r>
          </a:p>
          <a:p>
            <a:pPr lvl="1">
              <a:spcBef>
                <a:spcPts val="0"/>
              </a:spcBef>
              <a:spcAft>
                <a:spcPts val="300"/>
              </a:spcAft>
            </a:pPr>
            <a:r>
              <a:rPr lang="en-US" sz="1600" dirty="0" err="1">
                <a:solidFill>
                  <a:srgbClr val="004376"/>
                </a:solidFill>
              </a:rPr>
              <a:t>Drewnowski</a:t>
            </a:r>
            <a:r>
              <a:rPr lang="en-US" sz="1600" dirty="0">
                <a:solidFill>
                  <a:srgbClr val="004376"/>
                </a:solidFill>
              </a:rPr>
              <a:t> (2004) measure of energy cost ($/kcal) and density (kcal/kg)</a:t>
            </a:r>
          </a:p>
          <a:p>
            <a:pPr>
              <a:spcBef>
                <a:spcPts val="0"/>
              </a:spcBef>
              <a:spcAft>
                <a:spcPts val="300"/>
              </a:spcAft>
            </a:pPr>
            <a:r>
              <a:rPr lang="en-US" sz="1800" dirty="0">
                <a:solidFill>
                  <a:srgbClr val="004376"/>
                </a:solidFill>
              </a:rPr>
              <a:t>For </a:t>
            </a:r>
            <a:r>
              <a:rPr lang="en-US" sz="1800" b="1" dirty="0">
                <a:solidFill>
                  <a:srgbClr val="004376"/>
                </a:solidFill>
              </a:rPr>
              <a:t>nutrient adequacy</a:t>
            </a:r>
            <a:r>
              <a:rPr lang="en-US" sz="1800" dirty="0">
                <a:solidFill>
                  <a:srgbClr val="004376"/>
                </a:solidFill>
              </a:rPr>
              <a:t>, more recent history and many specific uses</a:t>
            </a:r>
            <a:endParaRPr lang="en-US" sz="2000" i="1" dirty="0">
              <a:solidFill>
                <a:srgbClr val="004376"/>
              </a:solidFill>
            </a:endParaRPr>
          </a:p>
          <a:p>
            <a:pPr lvl="1">
              <a:spcBef>
                <a:spcPts val="0"/>
              </a:spcBef>
              <a:spcAft>
                <a:spcPts val="300"/>
              </a:spcAft>
            </a:pPr>
            <a:r>
              <a:rPr lang="en-US" sz="1600" dirty="0">
                <a:solidFill>
                  <a:srgbClr val="004376"/>
                </a:solidFill>
              </a:rPr>
              <a:t>Stigler (1945) linear programming to compute least-cost diets </a:t>
            </a:r>
          </a:p>
          <a:p>
            <a:pPr lvl="1">
              <a:spcBef>
                <a:spcPts val="0"/>
              </a:spcBef>
              <a:spcAft>
                <a:spcPts val="300"/>
              </a:spcAft>
            </a:pPr>
            <a:r>
              <a:rPr lang="en-US" sz="1600" dirty="0">
                <a:solidFill>
                  <a:srgbClr val="004376"/>
                </a:solidFill>
              </a:rPr>
              <a:t>USDA </a:t>
            </a:r>
            <a:r>
              <a:rPr lang="en-US" sz="1600" i="1" dirty="0">
                <a:solidFill>
                  <a:srgbClr val="004376"/>
                </a:solidFill>
              </a:rPr>
              <a:t>Thrifty Food Plan</a:t>
            </a:r>
            <a:r>
              <a:rPr lang="en-US" sz="1600" dirty="0">
                <a:solidFill>
                  <a:srgbClr val="004376"/>
                </a:solidFill>
              </a:rPr>
              <a:t> for US nutrition assistance (1975, 1983, 1999, 2006)</a:t>
            </a:r>
          </a:p>
          <a:p>
            <a:pPr lvl="1">
              <a:spcBef>
                <a:spcPts val="0"/>
              </a:spcBef>
              <a:spcAft>
                <a:spcPts val="300"/>
              </a:spcAft>
            </a:pPr>
            <a:r>
              <a:rPr lang="en-US" sz="1600" dirty="0">
                <a:solidFill>
                  <a:srgbClr val="004376"/>
                </a:solidFill>
              </a:rPr>
              <a:t>SCUK </a:t>
            </a:r>
            <a:r>
              <a:rPr lang="en-US" sz="1600" i="1" dirty="0">
                <a:solidFill>
                  <a:srgbClr val="004376"/>
                </a:solidFill>
              </a:rPr>
              <a:t>Cost of Diet tool</a:t>
            </a:r>
            <a:r>
              <a:rPr lang="en-US" sz="1600" dirty="0">
                <a:solidFill>
                  <a:srgbClr val="004376"/>
                </a:solidFill>
              </a:rPr>
              <a:t> (2009) and FANTA et al. </a:t>
            </a:r>
            <a:r>
              <a:rPr lang="en-US" sz="1600" i="1" dirty="0" err="1">
                <a:solidFill>
                  <a:srgbClr val="004376"/>
                </a:solidFill>
              </a:rPr>
              <a:t>Optifood</a:t>
            </a:r>
            <a:r>
              <a:rPr lang="en-US" sz="1600" i="1" dirty="0">
                <a:solidFill>
                  <a:srgbClr val="004376"/>
                </a:solidFill>
              </a:rPr>
              <a:t> </a:t>
            </a:r>
            <a:r>
              <a:rPr lang="en-US" sz="1600" dirty="0">
                <a:solidFill>
                  <a:srgbClr val="004376"/>
                </a:solidFill>
              </a:rPr>
              <a:t>(2012) for aid programs</a:t>
            </a:r>
          </a:p>
          <a:p>
            <a:pPr>
              <a:spcBef>
                <a:spcPts val="0"/>
              </a:spcBef>
              <a:spcAft>
                <a:spcPts val="300"/>
              </a:spcAft>
            </a:pPr>
            <a:r>
              <a:rPr lang="en-US" sz="2000" dirty="0">
                <a:solidFill>
                  <a:srgbClr val="004376"/>
                </a:solidFill>
              </a:rPr>
              <a:t>We also introduce three new concepts:</a:t>
            </a:r>
          </a:p>
          <a:p>
            <a:pPr lvl="1">
              <a:spcBef>
                <a:spcPts val="0"/>
              </a:spcBef>
              <a:spcAft>
                <a:spcPts val="300"/>
              </a:spcAft>
            </a:pPr>
            <a:r>
              <a:rPr lang="en-US" sz="1600" dirty="0">
                <a:solidFill>
                  <a:srgbClr val="004376"/>
                </a:solidFill>
              </a:rPr>
              <a:t>A </a:t>
            </a:r>
            <a:r>
              <a:rPr lang="en-US" sz="1600" b="1" dirty="0">
                <a:solidFill>
                  <a:srgbClr val="004376"/>
                </a:solidFill>
              </a:rPr>
              <a:t>nutritionally-weight price index </a:t>
            </a:r>
            <a:r>
              <a:rPr lang="en-US" sz="1600" dirty="0">
                <a:solidFill>
                  <a:srgbClr val="004376"/>
                </a:solidFill>
              </a:rPr>
              <a:t>(using nutrient profile scores, from 1 to 100)</a:t>
            </a:r>
          </a:p>
          <a:p>
            <a:pPr lvl="1">
              <a:spcBef>
                <a:spcPts val="0"/>
              </a:spcBef>
              <a:spcAft>
                <a:spcPts val="300"/>
              </a:spcAft>
            </a:pPr>
            <a:r>
              <a:rPr lang="en-US" sz="1600" dirty="0">
                <a:solidFill>
                  <a:srgbClr val="004376"/>
                </a:solidFill>
              </a:rPr>
              <a:t>A </a:t>
            </a:r>
            <a:r>
              <a:rPr lang="en-US" sz="1600" b="1" dirty="0">
                <a:solidFill>
                  <a:srgbClr val="004376"/>
                </a:solidFill>
              </a:rPr>
              <a:t>cost of diet diversity </a:t>
            </a:r>
            <a:r>
              <a:rPr lang="en-US" sz="1600" dirty="0">
                <a:solidFill>
                  <a:srgbClr val="004376"/>
                </a:solidFill>
              </a:rPr>
              <a:t>index (at least one from each of at least 5 food groups)</a:t>
            </a:r>
          </a:p>
          <a:p>
            <a:pPr lvl="1">
              <a:spcBef>
                <a:spcPts val="0"/>
              </a:spcBef>
              <a:spcAft>
                <a:spcPts val="300"/>
              </a:spcAft>
            </a:pPr>
            <a:r>
              <a:rPr lang="en-US" sz="1600" dirty="0">
                <a:solidFill>
                  <a:srgbClr val="004376"/>
                </a:solidFill>
              </a:rPr>
              <a:t>A </a:t>
            </a:r>
            <a:r>
              <a:rPr lang="en-US" sz="1600" b="1" dirty="0">
                <a:solidFill>
                  <a:srgbClr val="004376"/>
                </a:solidFill>
              </a:rPr>
              <a:t>cost of recommended diets</a:t>
            </a:r>
            <a:r>
              <a:rPr lang="en-US" sz="1600" dirty="0">
                <a:solidFill>
                  <a:srgbClr val="004376"/>
                </a:solidFill>
              </a:rPr>
              <a:t> index (with quantities from local dietary guidelines)</a:t>
            </a:r>
          </a:p>
          <a:p>
            <a:pPr lvl="1">
              <a:spcBef>
                <a:spcPts val="600"/>
              </a:spcBef>
              <a:spcAft>
                <a:spcPts val="0"/>
              </a:spcAft>
            </a:pPr>
            <a:endParaRPr lang="en-US" sz="1600" b="1" dirty="0">
              <a:solidFill>
                <a:srgbClr val="004376"/>
              </a:solidFill>
            </a:endParaRPr>
          </a:p>
        </p:txBody>
      </p:sp>
      <p:sp>
        <p:nvSpPr>
          <p:cNvPr id="7" name="Title 1">
            <a:extLst>
              <a:ext uri="{FF2B5EF4-FFF2-40B4-BE49-F238E27FC236}">
                <a16:creationId xmlns:a16="http://schemas.microsoft.com/office/drawing/2014/main" id="{E0B48FD3-0D73-49DC-8670-5642418CA2B1}"/>
              </a:ext>
            </a:extLst>
          </p:cNvPr>
          <p:cNvSpPr>
            <a:spLocks noGrp="1"/>
          </p:cNvSpPr>
          <p:nvPr>
            <p:ph type="title"/>
          </p:nvPr>
        </p:nvSpPr>
        <p:spPr>
          <a:xfrm>
            <a:off x="468745" y="736551"/>
            <a:ext cx="8229600" cy="792162"/>
          </a:xfrm>
        </p:spPr>
        <p:txBody>
          <a:bodyPr/>
          <a:lstStyle/>
          <a:p>
            <a:pPr>
              <a:lnSpc>
                <a:spcPct val="90000"/>
              </a:lnSpc>
            </a:pPr>
            <a:r>
              <a:rPr lang="en-US" sz="3200" b="1" dirty="0">
                <a:solidFill>
                  <a:srgbClr val="004376"/>
                </a:solidFill>
              </a:rPr>
              <a:t>How might we measure the cost and affordability of a nutritious diet?</a:t>
            </a:r>
          </a:p>
        </p:txBody>
      </p:sp>
      <p:sp>
        <p:nvSpPr>
          <p:cNvPr id="8" name="TextBox 7">
            <a:extLst>
              <a:ext uri="{FF2B5EF4-FFF2-40B4-BE49-F238E27FC236}">
                <a16:creationId xmlns:a16="http://schemas.microsoft.com/office/drawing/2014/main" id="{FBB710F0-49F5-4F31-B3AD-F5EA43B088B3}"/>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rgbClr val="004376"/>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food scores | diet diversity | recommended diets | nutrient adequacy | conclusion</a:t>
            </a:r>
          </a:p>
        </p:txBody>
      </p:sp>
    </p:spTree>
    <p:extLst>
      <p:ext uri="{BB962C8B-B14F-4D97-AF65-F5344CB8AC3E}">
        <p14:creationId xmlns:p14="http://schemas.microsoft.com/office/powerpoint/2010/main" val="285912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chemeClr val="bg2"/>
                                      </p:to>
                                    </p:animClr>
                                  </p:sub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8" end="8"/>
                                            </p:txEl>
                                          </p:spTgt>
                                        </p:tgtEl>
                                        <p:attrNameLst>
                                          <p:attrName>ppt_c</p:attrName>
                                        </p:attrNameLst>
                                      </p:cBhvr>
                                      <p:to>
                                        <a:schemeClr val="bg2"/>
                                      </p:to>
                                    </p:animClr>
                                  </p:sub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9" end="9"/>
                                            </p:txEl>
                                          </p:spTgt>
                                        </p:tgtEl>
                                        <p:attrNameLst>
                                          <p:attrName>ppt_c</p:attrName>
                                        </p:attrNameLst>
                                      </p:cBhvr>
                                      <p:to>
                                        <a:schemeClr val="bg2"/>
                                      </p:to>
                                    </p:animClr>
                                  </p:sub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0" end="10"/>
                                            </p:txEl>
                                          </p:spTgt>
                                        </p:tgtEl>
                                        <p:attrNameLst>
                                          <p:attrName>ppt_c</p:attrName>
                                        </p:attrNameLst>
                                      </p:cBhvr>
                                      <p:to>
                                        <a:schemeClr val="bg2"/>
                                      </p:to>
                                    </p:animClr>
                                  </p:sub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1" end="11"/>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3" end="13"/>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4" end="14"/>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FB2116-807D-4691-84F2-D44D6CE30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3" y="1454459"/>
            <a:ext cx="3023210" cy="2256942"/>
          </a:xfrm>
          <a:prstGeom prst="rect">
            <a:avLst/>
          </a:prstGeom>
        </p:spPr>
      </p:pic>
      <p:sp>
        <p:nvSpPr>
          <p:cNvPr id="7" name="Rectangle 6">
            <a:extLst>
              <a:ext uri="{FF2B5EF4-FFF2-40B4-BE49-F238E27FC236}">
                <a16:creationId xmlns:a16="http://schemas.microsoft.com/office/drawing/2014/main" id="{1BEA9EAC-5E6D-41AE-894F-4788052CD512}"/>
              </a:ext>
            </a:extLst>
          </p:cNvPr>
          <p:cNvSpPr/>
          <p:nvPr/>
        </p:nvSpPr>
        <p:spPr>
          <a:xfrm>
            <a:off x="0" y="838791"/>
            <a:ext cx="9067800" cy="437043"/>
          </a:xfrm>
          <a:prstGeom prst="rect">
            <a:avLst/>
          </a:prstGeom>
        </p:spPr>
        <p:txBody>
          <a:bodyPr wrap="square">
            <a:spAutoFit/>
          </a:bodyPr>
          <a:lstStyle/>
          <a:p>
            <a:pPr>
              <a:lnSpc>
                <a:spcPct val="80000"/>
              </a:lnSpc>
              <a:spcBef>
                <a:spcPts val="600"/>
              </a:spcBef>
            </a:pPr>
            <a:r>
              <a:rPr lang="en-US" sz="2800" b="1" dirty="0">
                <a:solidFill>
                  <a:srgbClr val="004376"/>
                </a:solidFill>
              </a:rPr>
              <a:t>Food prices can come from many different sources</a:t>
            </a:r>
          </a:p>
        </p:txBody>
      </p:sp>
      <p:sp>
        <p:nvSpPr>
          <p:cNvPr id="8" name="TextBox 7">
            <a:extLst>
              <a:ext uri="{FF2B5EF4-FFF2-40B4-BE49-F238E27FC236}">
                <a16:creationId xmlns:a16="http://schemas.microsoft.com/office/drawing/2014/main" id="{25A5222D-9C24-43FD-B968-DDAFD66C64B3}"/>
              </a:ext>
            </a:extLst>
          </p:cNvPr>
          <p:cNvSpPr txBox="1"/>
          <p:nvPr/>
        </p:nvSpPr>
        <p:spPr>
          <a:xfrm>
            <a:off x="28699" y="3711401"/>
            <a:ext cx="3163735" cy="584775"/>
          </a:xfrm>
          <a:prstGeom prst="rect">
            <a:avLst/>
          </a:prstGeom>
          <a:noFill/>
        </p:spPr>
        <p:txBody>
          <a:bodyPr wrap="square" rtlCol="0">
            <a:spAutoFit/>
          </a:bodyPr>
          <a:lstStyle/>
          <a:p>
            <a:pPr defTabSz="914400"/>
            <a:r>
              <a:rPr lang="en-US" sz="1600" dirty="0">
                <a:solidFill>
                  <a:prstClr val="black"/>
                </a:solidFill>
              </a:rPr>
              <a:t>Ghana </a:t>
            </a:r>
            <a:r>
              <a:rPr lang="en-US" sz="1600" dirty="0" err="1">
                <a:solidFill>
                  <a:prstClr val="black"/>
                </a:solidFill>
              </a:rPr>
              <a:t>MoFA</a:t>
            </a:r>
            <a:r>
              <a:rPr lang="en-US" sz="1600" dirty="0">
                <a:solidFill>
                  <a:prstClr val="black"/>
                </a:solidFill>
              </a:rPr>
              <a:t> enumerator collecting food price data</a:t>
            </a:r>
          </a:p>
        </p:txBody>
      </p:sp>
      <p:graphicFrame>
        <p:nvGraphicFramePr>
          <p:cNvPr id="10" name="Content Placeholder 3">
            <a:extLst>
              <a:ext uri="{FF2B5EF4-FFF2-40B4-BE49-F238E27FC236}">
                <a16:creationId xmlns:a16="http://schemas.microsoft.com/office/drawing/2014/main" id="{FA6E57A3-BB99-4B7F-BFA4-EEC9E47D1858}"/>
              </a:ext>
            </a:extLst>
          </p:cNvPr>
          <p:cNvGraphicFramePr>
            <a:graphicFrameLocks noGrp="1"/>
          </p:cNvGraphicFramePr>
          <p:nvPr>
            <p:ph idx="1"/>
            <p:extLst>
              <p:ext uri="{D42A27DB-BD31-4B8C-83A1-F6EECF244321}">
                <p14:modId xmlns:p14="http://schemas.microsoft.com/office/powerpoint/2010/main" val="247030428"/>
              </p:ext>
            </p:extLst>
          </p:nvPr>
        </p:nvGraphicFramePr>
        <p:xfrm>
          <a:off x="2628901" y="2883111"/>
          <a:ext cx="6438899" cy="3944112"/>
        </p:xfrm>
        <a:graphic>
          <a:graphicData uri="http://schemas.openxmlformats.org/drawingml/2006/table">
            <a:tbl>
              <a:tblPr firstRow="1" bandRow="1">
                <a:tableStyleId>{5C22544A-7EE6-4342-B048-85BDC9FD1C3A}</a:tableStyleId>
              </a:tblPr>
              <a:tblGrid>
                <a:gridCol w="1177847">
                  <a:extLst>
                    <a:ext uri="{9D8B030D-6E8A-4147-A177-3AD203B41FA5}">
                      <a16:colId xmlns:a16="http://schemas.microsoft.com/office/drawing/2014/main" val="20000"/>
                    </a:ext>
                  </a:extLst>
                </a:gridCol>
                <a:gridCol w="2571386">
                  <a:extLst>
                    <a:ext uri="{9D8B030D-6E8A-4147-A177-3AD203B41FA5}">
                      <a16:colId xmlns:a16="http://schemas.microsoft.com/office/drawing/2014/main" val="20001"/>
                    </a:ext>
                  </a:extLst>
                </a:gridCol>
                <a:gridCol w="2689666">
                  <a:extLst>
                    <a:ext uri="{9D8B030D-6E8A-4147-A177-3AD203B41FA5}">
                      <a16:colId xmlns:a16="http://schemas.microsoft.com/office/drawing/2014/main" val="20002"/>
                    </a:ext>
                  </a:extLst>
                </a:gridCol>
              </a:tblGrid>
              <a:tr h="0">
                <a:tc>
                  <a:txBody>
                    <a:bodyPr/>
                    <a:lstStyle/>
                    <a:p>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chemeClr val="accent1">
                              <a:lumMod val="25000"/>
                            </a:schemeClr>
                          </a:solidFill>
                        </a:rPr>
                        <a:t>Market information &amp; price monitoring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a:solidFill>
                            <a:srgbClr val="004376"/>
                          </a:solidFill>
                        </a:rPr>
                        <a:t>National accounts &amp; poverty monitoring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6917">
                <a:tc>
                  <a:txBody>
                    <a:bodyPr/>
                    <a:lstStyle/>
                    <a:p>
                      <a:pPr algn="r"/>
                      <a:r>
                        <a:rPr lang="en-US" sz="1600" b="1" dirty="0">
                          <a:solidFill>
                            <a:schemeClr val="bg2">
                              <a:lumMod val="50000"/>
                            </a:schemeClr>
                          </a:solidFill>
                        </a:rPr>
                        <a:t>Actor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300"/>
                        </a:spcBef>
                        <a:spcAft>
                          <a:spcPts val="300"/>
                        </a:spcAft>
                      </a:pPr>
                      <a:r>
                        <a:rPr lang="en-US" sz="1600" dirty="0">
                          <a:solidFill>
                            <a:schemeClr val="accent1">
                              <a:lumMod val="25000"/>
                            </a:schemeClr>
                          </a:solidFill>
                        </a:rPr>
                        <a:t>Agricultural &amp; food agencies</a:t>
                      </a:r>
                    </a:p>
                  </a:txBody>
                  <a:tcPr marT="91440" marB="9144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90000"/>
                        </a:lnSpc>
                        <a:spcBef>
                          <a:spcPts val="300"/>
                        </a:spcBef>
                        <a:spcAft>
                          <a:spcPts val="300"/>
                        </a:spcAft>
                      </a:pPr>
                      <a:r>
                        <a:rPr lang="en-US" sz="1600" dirty="0">
                          <a:solidFill>
                            <a:srgbClr val="004376"/>
                          </a:solidFill>
                        </a:rPr>
                        <a:t>Financial &amp; statistical agencies</a:t>
                      </a:r>
                    </a:p>
                  </a:txBody>
                  <a:tcPr marT="91440" marB="9144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8394">
                <a:tc>
                  <a:txBody>
                    <a:bodyPr/>
                    <a:lstStyle/>
                    <a:p>
                      <a:pPr algn="r"/>
                      <a:r>
                        <a:rPr lang="en-US" sz="1600" b="1" dirty="0">
                          <a:solidFill>
                            <a:schemeClr val="bg2">
                              <a:lumMod val="50000"/>
                            </a:schemeClr>
                          </a:solidFill>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300"/>
                        </a:spcBef>
                        <a:spcAft>
                          <a:spcPts val="300"/>
                        </a:spcAft>
                      </a:pPr>
                      <a:r>
                        <a:rPr lang="en-US" sz="1600" dirty="0">
                          <a:solidFill>
                            <a:schemeClr val="accent1">
                              <a:lumMod val="25000"/>
                            </a:schemeClr>
                          </a:solidFill>
                        </a:rPr>
                        <a:t>Inform farmers, traders, distributors</a:t>
                      </a:r>
                    </a:p>
                  </a:txBody>
                  <a:tcPr marT="91440" marB="9144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ts val="300"/>
                        </a:spcBef>
                        <a:spcAft>
                          <a:spcPts val="300"/>
                        </a:spcAft>
                      </a:pPr>
                      <a:r>
                        <a:rPr lang="en-US" sz="1600" dirty="0">
                          <a:solidFill>
                            <a:srgbClr val="004376"/>
                          </a:solidFill>
                        </a:rPr>
                        <a:t>Measure real income, inflation, poverty</a:t>
                      </a:r>
                    </a:p>
                  </a:txBody>
                  <a:tcPr marT="91440" marB="9144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6225">
                <a:tc>
                  <a:txBody>
                    <a:bodyPr/>
                    <a:lstStyle/>
                    <a:p>
                      <a:pPr algn="r"/>
                      <a:r>
                        <a:rPr lang="en-US" sz="1600" b="1" dirty="0">
                          <a:solidFill>
                            <a:schemeClr val="bg2">
                              <a:lumMod val="50000"/>
                            </a:schemeClr>
                          </a:solidFill>
                        </a:rPr>
                        <a:t>Products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300"/>
                        </a:spcBef>
                        <a:spcAft>
                          <a:spcPts val="300"/>
                        </a:spcAft>
                      </a:pPr>
                      <a:r>
                        <a:rPr lang="en-US" sz="1600" dirty="0">
                          <a:solidFill>
                            <a:schemeClr val="accent1">
                              <a:lumMod val="25000"/>
                            </a:schemeClr>
                          </a:solidFill>
                        </a:rPr>
                        <a:t>Traded commodities, often a few key staple foods and cash crops at wholesale markets</a:t>
                      </a:r>
                    </a:p>
                  </a:txBody>
                  <a:tcPr marT="91440" marB="9144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ts val="300"/>
                        </a:spcBef>
                        <a:spcAft>
                          <a:spcPts val="300"/>
                        </a:spcAft>
                      </a:pPr>
                      <a:r>
                        <a:rPr lang="en-US" sz="1600" dirty="0">
                          <a:solidFill>
                            <a:srgbClr val="004376"/>
                          </a:solidFill>
                        </a:rPr>
                        <a:t>Retail products, often a long list of over 50 standardized items from urban supermarkets </a:t>
                      </a:r>
                    </a:p>
                  </a:txBody>
                  <a:tcPr marT="91440" marB="9144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99160">
                <a:tc>
                  <a:txBody>
                    <a:bodyPr/>
                    <a:lstStyle/>
                    <a:p>
                      <a:pPr algn="r"/>
                      <a:r>
                        <a:rPr lang="en-US" sz="1600" b="1" baseline="0" dirty="0">
                          <a:solidFill>
                            <a:schemeClr val="bg2">
                              <a:lumMod val="50000"/>
                            </a:schemeClr>
                          </a:solidFill>
                        </a:rPr>
                        <a:t>Access</a:t>
                      </a:r>
                      <a:endParaRPr lang="en-US" sz="1600" b="1" dirty="0">
                        <a:solidFill>
                          <a:schemeClr val="bg2">
                            <a:lumMod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300"/>
                        </a:spcBef>
                        <a:spcAft>
                          <a:spcPts val="300"/>
                        </a:spcAft>
                      </a:pPr>
                      <a:r>
                        <a:rPr lang="en-US" sz="1600" dirty="0">
                          <a:solidFill>
                            <a:schemeClr val="accent1">
                              <a:lumMod val="25000"/>
                            </a:schemeClr>
                          </a:solidFill>
                        </a:rPr>
                        <a:t>Individual prices may be available upon request; Private sources charge for subscriptions</a:t>
                      </a:r>
                    </a:p>
                  </a:txBody>
                  <a:tcPr marT="91440" marB="9144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spcBef>
                          <a:spcPts val="300"/>
                        </a:spcBef>
                        <a:spcAft>
                          <a:spcPts val="300"/>
                        </a:spcAft>
                      </a:pPr>
                      <a:r>
                        <a:rPr lang="en-US" sz="1600" dirty="0">
                          <a:solidFill>
                            <a:srgbClr val="004376"/>
                          </a:solidFill>
                        </a:rPr>
                        <a:t>Aggregate indexes reported annually, </a:t>
                      </a:r>
                      <a:r>
                        <a:rPr lang="en-US" sz="1600" baseline="0" dirty="0">
                          <a:solidFill>
                            <a:srgbClr val="004376"/>
                          </a:solidFill>
                        </a:rPr>
                        <a:t>quarterly or monthly; Item-level prices are sometimes confidential</a:t>
                      </a:r>
                      <a:endParaRPr lang="en-US" sz="1600" dirty="0">
                        <a:solidFill>
                          <a:srgbClr val="004376"/>
                        </a:solidFill>
                      </a:endParaRPr>
                    </a:p>
                  </a:txBody>
                  <a:tcPr marT="91440" marB="9144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09D8BDC5-09F7-4F91-8446-FD6855A1E821}"/>
              </a:ext>
            </a:extLst>
          </p:cNvPr>
          <p:cNvSpPr txBox="1"/>
          <p:nvPr/>
        </p:nvSpPr>
        <p:spPr>
          <a:xfrm>
            <a:off x="-24740" y="6519446"/>
            <a:ext cx="2971800" cy="307777"/>
          </a:xfrm>
          <a:prstGeom prst="rect">
            <a:avLst/>
          </a:prstGeom>
          <a:noFill/>
        </p:spPr>
        <p:txBody>
          <a:bodyPr wrap="square" rtlCol="0">
            <a:spAutoFit/>
          </a:bodyPr>
          <a:lstStyle/>
          <a:p>
            <a:pPr defTabSz="914400"/>
            <a:r>
              <a:rPr lang="en-US" sz="1400" dirty="0">
                <a:solidFill>
                  <a:prstClr val="black"/>
                </a:solidFill>
              </a:rPr>
              <a:t>Photo: Anna Herforth, 2017</a:t>
            </a:r>
          </a:p>
        </p:txBody>
      </p:sp>
      <p:sp>
        <p:nvSpPr>
          <p:cNvPr id="14" name="Rectangle 13">
            <a:extLst>
              <a:ext uri="{FF2B5EF4-FFF2-40B4-BE49-F238E27FC236}">
                <a16:creationId xmlns:a16="http://schemas.microsoft.com/office/drawing/2014/main" id="{3B20410F-CD8A-416B-9888-EF58384ACDCF}"/>
              </a:ext>
            </a:extLst>
          </p:cNvPr>
          <p:cNvSpPr/>
          <p:nvPr/>
        </p:nvSpPr>
        <p:spPr>
          <a:xfrm>
            <a:off x="3791940" y="2069026"/>
            <a:ext cx="5257800" cy="683264"/>
          </a:xfrm>
          <a:prstGeom prst="rect">
            <a:avLst/>
          </a:prstGeom>
        </p:spPr>
        <p:txBody>
          <a:bodyPr wrap="square">
            <a:spAutoFit/>
          </a:bodyPr>
          <a:lstStyle/>
          <a:p>
            <a:pPr>
              <a:lnSpc>
                <a:spcPct val="80000"/>
              </a:lnSpc>
              <a:spcBef>
                <a:spcPts val="600"/>
              </a:spcBef>
            </a:pPr>
            <a:r>
              <a:rPr lang="en-US" sz="2400" b="1" dirty="0">
                <a:solidFill>
                  <a:schemeClr val="bg2">
                    <a:lumMod val="75000"/>
                  </a:schemeClr>
                </a:solidFill>
              </a:rPr>
              <a:t>How are food prices now being collected and used?</a:t>
            </a:r>
          </a:p>
        </p:txBody>
      </p:sp>
      <p:sp>
        <p:nvSpPr>
          <p:cNvPr id="15" name="TextBox 14">
            <a:extLst>
              <a:ext uri="{FF2B5EF4-FFF2-40B4-BE49-F238E27FC236}">
                <a16:creationId xmlns:a16="http://schemas.microsoft.com/office/drawing/2014/main" id="{BB195BD4-50AF-4E4D-A2AC-9E385193CA14}"/>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rgbClr val="004376"/>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food scores | diet diversity | recommended diets | nutrient adequacy | conclusion</a:t>
            </a:r>
          </a:p>
        </p:txBody>
      </p:sp>
    </p:spTree>
    <p:extLst>
      <p:ext uri="{BB962C8B-B14F-4D97-AF65-F5344CB8AC3E}">
        <p14:creationId xmlns:p14="http://schemas.microsoft.com/office/powerpoint/2010/main" val="183593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EA9EAC-5E6D-41AE-894F-4788052CD512}"/>
              </a:ext>
            </a:extLst>
          </p:cNvPr>
          <p:cNvSpPr/>
          <p:nvPr/>
        </p:nvSpPr>
        <p:spPr>
          <a:xfrm>
            <a:off x="136252" y="848719"/>
            <a:ext cx="8991598" cy="781752"/>
          </a:xfrm>
          <a:prstGeom prst="rect">
            <a:avLst/>
          </a:prstGeom>
        </p:spPr>
        <p:txBody>
          <a:bodyPr wrap="square">
            <a:spAutoFit/>
          </a:bodyPr>
          <a:lstStyle/>
          <a:p>
            <a:pPr>
              <a:lnSpc>
                <a:spcPct val="80000"/>
              </a:lnSpc>
              <a:spcBef>
                <a:spcPts val="600"/>
              </a:spcBef>
            </a:pPr>
            <a:r>
              <a:rPr lang="en-US" sz="2800" b="1" dirty="0">
                <a:solidFill>
                  <a:srgbClr val="004376"/>
                </a:solidFill>
              </a:rPr>
              <a:t>The IANDA project helped Ghana </a:t>
            </a:r>
            <a:r>
              <a:rPr lang="en-US" sz="2800" b="1" dirty="0" err="1">
                <a:solidFill>
                  <a:srgbClr val="004376"/>
                </a:solidFill>
              </a:rPr>
              <a:t>MoFA</a:t>
            </a:r>
            <a:r>
              <a:rPr lang="en-US" sz="2800" b="1" dirty="0">
                <a:solidFill>
                  <a:srgbClr val="004376"/>
                </a:solidFill>
              </a:rPr>
              <a:t> expand price data collection to include more diverse foods</a:t>
            </a:r>
          </a:p>
        </p:txBody>
      </p:sp>
      <p:graphicFrame>
        <p:nvGraphicFramePr>
          <p:cNvPr id="9" name="Content Placeholder 3">
            <a:extLst>
              <a:ext uri="{FF2B5EF4-FFF2-40B4-BE49-F238E27FC236}">
                <a16:creationId xmlns:a16="http://schemas.microsoft.com/office/drawing/2014/main" id="{F822AE0B-79DE-4A63-AAD8-21CAF2996DDD}"/>
              </a:ext>
            </a:extLst>
          </p:cNvPr>
          <p:cNvGraphicFramePr>
            <a:graphicFrameLocks noGrp="1"/>
          </p:cNvGraphicFramePr>
          <p:nvPr>
            <p:ph idx="1"/>
            <p:extLst/>
          </p:nvPr>
        </p:nvGraphicFramePr>
        <p:xfrm>
          <a:off x="148444" y="1838817"/>
          <a:ext cx="8839199" cy="2011934"/>
        </p:xfrm>
        <a:graphic>
          <a:graphicData uri="http://schemas.openxmlformats.org/drawingml/2006/table">
            <a:tbl>
              <a:tblPr firstRow="1" bandRow="1">
                <a:tableStyleId>{21E4AEA4-8DFA-4A89-87EB-49C32662AFE0}</a:tableStyleId>
              </a:tblPr>
              <a:tblGrid>
                <a:gridCol w="838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gridCol w="1295399">
                  <a:extLst>
                    <a:ext uri="{9D8B030D-6E8A-4147-A177-3AD203B41FA5}">
                      <a16:colId xmlns:a16="http://schemas.microsoft.com/office/drawing/2014/main" val="20006"/>
                    </a:ext>
                  </a:extLst>
                </a:gridCol>
              </a:tblGrid>
              <a:tr h="304018">
                <a:tc>
                  <a:txBody>
                    <a:bodyPr/>
                    <a:lstStyle/>
                    <a:p>
                      <a:pPr algn="l" fontAlgn="b"/>
                      <a:r>
                        <a:rPr lang="en-AU" sz="1400" u="none" strike="noStrike" dirty="0">
                          <a:effectLst/>
                        </a:rPr>
                        <a:t>Cereals</a:t>
                      </a:r>
                      <a:endParaRPr lang="en-AU"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AU" sz="1400" u="none" strike="noStrike" dirty="0">
                          <a:effectLst/>
                        </a:rPr>
                        <a:t>White Roots and Tubers</a:t>
                      </a:r>
                      <a:endParaRPr lang="en-AU"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AU" sz="1400" u="none" strike="noStrike" dirty="0">
                          <a:effectLst/>
                        </a:rPr>
                        <a:t>Plantain</a:t>
                      </a:r>
                      <a:endParaRPr lang="en-AU"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AU" sz="1400" u="none" strike="noStrike" dirty="0">
                          <a:effectLst/>
                        </a:rPr>
                        <a:t>Pulses </a:t>
                      </a:r>
                      <a:endParaRPr lang="en-AU"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AU" sz="1400" u="none" strike="noStrike" dirty="0">
                          <a:effectLst/>
                        </a:rPr>
                        <a:t>Nuts and Seeds</a:t>
                      </a:r>
                      <a:endParaRPr lang="en-AU"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AU" sz="1400" u="none" strike="noStrike" dirty="0">
                          <a:effectLst/>
                        </a:rPr>
                        <a:t>Dark Green Leafy Vegetables</a:t>
                      </a:r>
                      <a:endParaRPr lang="en-AU"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AU" sz="1400" u="none" strike="noStrike" dirty="0">
                          <a:effectLst/>
                        </a:rPr>
                        <a:t>Seed Oil</a:t>
                      </a:r>
                      <a:endParaRPr lang="en-AU"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143158">
                <a:tc>
                  <a:txBody>
                    <a:bodyPr/>
                    <a:lstStyle/>
                    <a:p>
                      <a:pPr algn="l" fontAlgn="b">
                        <a:lnSpc>
                          <a:spcPct val="80000"/>
                        </a:lnSpc>
                      </a:pPr>
                      <a:r>
                        <a:rPr lang="en-AU" sz="1400" u="none" strike="noStrike" dirty="0">
                          <a:effectLst/>
                        </a:rPr>
                        <a:t>Maize </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Yam</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Plantain</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Cowpea (white)</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Groundnut (</a:t>
                      </a:r>
                      <a:r>
                        <a:rPr lang="en-AU" sz="1400" u="none" strike="noStrike" dirty="0" err="1">
                          <a:effectLst/>
                        </a:rPr>
                        <a:t>unsh</a:t>
                      </a:r>
                      <a:r>
                        <a:rPr lang="en-AU" sz="1400" u="none" strike="noStrike" dirty="0">
                          <a:effectLst/>
                        </a:rPr>
                        <a:t>)</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200" b="1" u="none" strike="noStrike" dirty="0" err="1">
                          <a:solidFill>
                            <a:srgbClr val="990000"/>
                          </a:solidFill>
                          <a:effectLst/>
                        </a:rPr>
                        <a:t>Nkontommire</a:t>
                      </a:r>
                      <a:endParaRPr lang="en-AU" sz="1200" b="1" i="0" u="none" strike="noStrike" dirty="0">
                        <a:solidFill>
                          <a:srgbClr val="99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Coconut oil</a:t>
                      </a:r>
                      <a:endParaRPr lang="en-AU" sz="1400" b="0" i="0" u="none" strike="noStrike" dirty="0">
                        <a:solidFill>
                          <a:srgbClr val="000000"/>
                        </a:solidFill>
                        <a:effectLst/>
                        <a:latin typeface="Arial" panose="020B0604020202020204" pitchFamily="34" charset="0"/>
                      </a:endParaRPr>
                    </a:p>
                  </a:txBody>
                  <a:tcPr marL="45720" marR="45720" marT="27432" marB="27432" anchor="b"/>
                </a:tc>
                <a:extLst>
                  <a:ext uri="{0D108BD9-81ED-4DB2-BD59-A6C34878D82A}">
                    <a16:rowId xmlns:a16="http://schemas.microsoft.com/office/drawing/2014/main" val="10001"/>
                  </a:ext>
                </a:extLst>
              </a:tr>
              <a:tr h="0">
                <a:tc>
                  <a:txBody>
                    <a:bodyPr/>
                    <a:lstStyle/>
                    <a:p>
                      <a:pPr algn="l" fontAlgn="b">
                        <a:lnSpc>
                          <a:spcPct val="80000"/>
                        </a:lnSpc>
                      </a:pPr>
                      <a:r>
                        <a:rPr lang="en-AU" sz="1400" u="none" strike="noStrike" dirty="0">
                          <a:effectLst/>
                        </a:rPr>
                        <a:t>Millet</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Cocoyam</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 </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Soya bean</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Groundnut (red)</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200" b="1" u="none" strike="noStrike" dirty="0">
                          <a:solidFill>
                            <a:srgbClr val="990000"/>
                          </a:solidFill>
                          <a:effectLst/>
                        </a:rPr>
                        <a:t>Jute mallow</a:t>
                      </a:r>
                      <a:endParaRPr lang="en-AU" sz="12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Palm oil</a:t>
                      </a:r>
                      <a:endParaRPr lang="en-AU" sz="1400" b="0" i="0" u="none" strike="noStrike" dirty="0">
                        <a:solidFill>
                          <a:srgbClr val="000000"/>
                        </a:solidFill>
                        <a:effectLst/>
                        <a:latin typeface="Calibri" panose="020F0502020204030204" pitchFamily="34" charset="0"/>
                      </a:endParaRPr>
                    </a:p>
                  </a:txBody>
                  <a:tcPr marL="45720" marR="45720" marT="27432" marB="27432" anchor="b"/>
                </a:tc>
                <a:extLst>
                  <a:ext uri="{0D108BD9-81ED-4DB2-BD59-A6C34878D82A}">
                    <a16:rowId xmlns:a16="http://schemas.microsoft.com/office/drawing/2014/main" val="10002"/>
                  </a:ext>
                </a:extLst>
              </a:tr>
              <a:tr h="0">
                <a:tc>
                  <a:txBody>
                    <a:bodyPr/>
                    <a:lstStyle/>
                    <a:p>
                      <a:pPr algn="l" fontAlgn="b">
                        <a:lnSpc>
                          <a:spcPct val="80000"/>
                        </a:lnSpc>
                      </a:pPr>
                      <a:r>
                        <a:rPr lang="en-AU" sz="1400" u="none" strike="noStrike" dirty="0">
                          <a:effectLst/>
                        </a:rPr>
                        <a:t>Sorghum</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Cassava</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 </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Bambara Bean</a:t>
                      </a:r>
                      <a:endParaRPr lang="en-AU" sz="14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Melon Seeds</a:t>
                      </a:r>
                      <a:endParaRPr lang="en-AU" sz="1400" b="1" i="0" u="none" strike="noStrike" dirty="0">
                        <a:solidFill>
                          <a:srgbClr val="99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200" b="1" u="none" strike="noStrike" dirty="0" err="1">
                          <a:solidFill>
                            <a:srgbClr val="990000"/>
                          </a:solidFill>
                          <a:effectLst/>
                        </a:rPr>
                        <a:t>Alefu</a:t>
                      </a:r>
                      <a:r>
                        <a:rPr lang="en-AU" sz="1200" b="1" u="none" strike="noStrike" dirty="0">
                          <a:solidFill>
                            <a:srgbClr val="990000"/>
                          </a:solidFill>
                          <a:effectLst/>
                        </a:rPr>
                        <a:t> (Amaranthus)</a:t>
                      </a:r>
                      <a:endParaRPr lang="en-AU" sz="12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Groundnut oil</a:t>
                      </a:r>
                      <a:endParaRPr lang="en-AU" sz="1400" b="0" i="0" u="none" strike="noStrike" dirty="0">
                        <a:solidFill>
                          <a:srgbClr val="000000"/>
                        </a:solidFill>
                        <a:effectLst/>
                        <a:latin typeface="Calibri" panose="020F0502020204030204" pitchFamily="34" charset="0"/>
                      </a:endParaRPr>
                    </a:p>
                  </a:txBody>
                  <a:tcPr marL="45720" marR="45720" marT="27432" marB="27432" anchor="b"/>
                </a:tc>
                <a:extLst>
                  <a:ext uri="{0D108BD9-81ED-4DB2-BD59-A6C34878D82A}">
                    <a16:rowId xmlns:a16="http://schemas.microsoft.com/office/drawing/2014/main" val="10003"/>
                  </a:ext>
                </a:extLst>
              </a:tr>
              <a:tr h="158339">
                <a:tc>
                  <a:txBody>
                    <a:bodyPr/>
                    <a:lstStyle/>
                    <a:p>
                      <a:pPr algn="l" fontAlgn="b">
                        <a:lnSpc>
                          <a:spcPct val="80000"/>
                        </a:lnSpc>
                      </a:pPr>
                      <a:r>
                        <a:rPr lang="en-AU" sz="1400" u="none" strike="noStrike">
                          <a:effectLst/>
                        </a:rPr>
                        <a:t>Rice</a:t>
                      </a:r>
                      <a:endParaRPr lang="en-AU" sz="1400" b="0" i="0" u="none" strike="noStrike">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a:effectLst/>
                        </a:rPr>
                        <a:t>Gari</a:t>
                      </a:r>
                      <a:endParaRPr lang="en-AU" sz="1400" b="0" i="0" u="none" strike="noStrike">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a:p>
                  </a:txBody>
                  <a:tcPr marL="45720" marR="45720" marT="27432" marB="27432"/>
                </a:tc>
                <a:extLst>
                  <a:ext uri="{0D108BD9-81ED-4DB2-BD59-A6C34878D82A}">
                    <a16:rowId xmlns:a16="http://schemas.microsoft.com/office/drawing/2014/main" val="10004"/>
                  </a:ext>
                </a:extLst>
              </a:tr>
              <a:tr h="158339">
                <a:tc>
                  <a:txBody>
                    <a:bodyPr/>
                    <a:lstStyle/>
                    <a:p>
                      <a:pPr algn="l" fontAlgn="b">
                        <a:lnSpc>
                          <a:spcPct val="80000"/>
                        </a:lnSpc>
                      </a:pP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Sweet potato</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5"/>
                  </a:ext>
                </a:extLst>
              </a:tr>
              <a:tr h="158339">
                <a:tc>
                  <a:txBody>
                    <a:bodyPr/>
                    <a:lstStyle/>
                    <a:p>
                      <a:pPr algn="l" fontAlgn="b">
                        <a:lnSpc>
                          <a:spcPct val="80000"/>
                        </a:lnSpc>
                      </a:pPr>
                      <a:r>
                        <a:rPr lang="en-AU" sz="1400" u="none" strike="noStrike" dirty="0">
                          <a:effectLst/>
                        </a:rPr>
                        <a:t> </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Cassava dough</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6"/>
                  </a:ext>
                </a:extLst>
              </a:tr>
              <a:tr h="181816">
                <a:tc>
                  <a:txBody>
                    <a:bodyPr/>
                    <a:lstStyle/>
                    <a:p>
                      <a:pPr algn="l" fontAlgn="b">
                        <a:lnSpc>
                          <a:spcPct val="80000"/>
                        </a:lnSpc>
                      </a:pP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Dried cassava</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 </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7"/>
                  </a:ext>
                </a:extLst>
              </a:tr>
            </a:tbl>
          </a:graphicData>
        </a:graphic>
      </p:graphicFrame>
      <p:graphicFrame>
        <p:nvGraphicFramePr>
          <p:cNvPr id="11" name="Content Placeholder 3">
            <a:extLst>
              <a:ext uri="{FF2B5EF4-FFF2-40B4-BE49-F238E27FC236}">
                <a16:creationId xmlns:a16="http://schemas.microsoft.com/office/drawing/2014/main" id="{E186E704-1F52-44E1-8EB5-E69A450350BB}"/>
              </a:ext>
            </a:extLst>
          </p:cNvPr>
          <p:cNvGraphicFramePr>
            <a:graphicFrameLocks/>
          </p:cNvGraphicFramePr>
          <p:nvPr>
            <p:extLst/>
          </p:nvPr>
        </p:nvGraphicFramePr>
        <p:xfrm>
          <a:off x="148444" y="3972090"/>
          <a:ext cx="8831280" cy="2783037"/>
        </p:xfrm>
        <a:graphic>
          <a:graphicData uri="http://schemas.openxmlformats.org/drawingml/2006/table">
            <a:tbl>
              <a:tblPr firstRow="1" bandRow="1">
                <a:tableStyleId>{21E4AEA4-8DFA-4A89-87EB-49C32662AFE0}</a:tableStyleId>
              </a:tblPr>
              <a:tblGrid>
                <a:gridCol w="2278082">
                  <a:extLst>
                    <a:ext uri="{9D8B030D-6E8A-4147-A177-3AD203B41FA5}">
                      <a16:colId xmlns:a16="http://schemas.microsoft.com/office/drawing/2014/main" val="20000"/>
                    </a:ext>
                  </a:extLst>
                </a:gridCol>
                <a:gridCol w="1254430">
                  <a:extLst>
                    <a:ext uri="{9D8B030D-6E8A-4147-A177-3AD203B41FA5}">
                      <a16:colId xmlns:a16="http://schemas.microsoft.com/office/drawing/2014/main" val="20001"/>
                    </a:ext>
                  </a:extLst>
                </a:gridCol>
                <a:gridCol w="1766256">
                  <a:extLst>
                    <a:ext uri="{9D8B030D-6E8A-4147-A177-3AD203B41FA5}">
                      <a16:colId xmlns:a16="http://schemas.microsoft.com/office/drawing/2014/main" val="20002"/>
                    </a:ext>
                  </a:extLst>
                </a:gridCol>
                <a:gridCol w="1766256">
                  <a:extLst>
                    <a:ext uri="{9D8B030D-6E8A-4147-A177-3AD203B41FA5}">
                      <a16:colId xmlns:a16="http://schemas.microsoft.com/office/drawing/2014/main" val="20003"/>
                    </a:ext>
                  </a:extLst>
                </a:gridCol>
                <a:gridCol w="1766256">
                  <a:extLst>
                    <a:ext uri="{9D8B030D-6E8A-4147-A177-3AD203B41FA5}">
                      <a16:colId xmlns:a16="http://schemas.microsoft.com/office/drawing/2014/main" val="20004"/>
                    </a:ext>
                  </a:extLst>
                </a:gridCol>
              </a:tblGrid>
              <a:tr h="254862">
                <a:tc>
                  <a:txBody>
                    <a:bodyPr/>
                    <a:lstStyle/>
                    <a:p>
                      <a:pPr algn="l" fontAlgn="b"/>
                      <a:r>
                        <a:rPr lang="en-AU" sz="1400" u="none" strike="noStrike" dirty="0">
                          <a:effectLst/>
                        </a:rPr>
                        <a:t>Meat, Poultry and Fish</a:t>
                      </a:r>
                      <a:endParaRPr lang="en-AU" sz="1400" b="1"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r>
                        <a:rPr lang="en-AU" sz="1400" u="none" strike="noStrike" dirty="0">
                          <a:effectLst/>
                        </a:rPr>
                        <a:t>Vegetables</a:t>
                      </a:r>
                      <a:endParaRPr lang="en-AU" sz="1400" b="1"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r>
                        <a:rPr lang="en-AU" sz="1400" u="none" strike="noStrike" dirty="0">
                          <a:effectLst/>
                        </a:rPr>
                        <a:t>Fruits</a:t>
                      </a:r>
                      <a:endParaRPr lang="en-AU" sz="1400" b="1"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r>
                        <a:rPr lang="en-AU" sz="1400" u="none" strike="noStrike" dirty="0">
                          <a:effectLst/>
                        </a:rPr>
                        <a:t>Egg</a:t>
                      </a:r>
                      <a:endParaRPr lang="en-AU" sz="1400" b="1"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r>
                        <a:rPr lang="en-AU" sz="1400" u="none" strike="noStrike" dirty="0">
                          <a:effectLst/>
                        </a:rPr>
                        <a:t>Dairy</a:t>
                      </a:r>
                      <a:endParaRPr lang="en-AU" sz="1400" b="0" i="0" u="none" strike="noStrike" dirty="0">
                        <a:solidFill>
                          <a:srgbClr val="000000"/>
                        </a:solidFill>
                        <a:effectLst/>
                        <a:latin typeface="Calibri" panose="020F0502020204030204" pitchFamily="34" charset="0"/>
                      </a:endParaRPr>
                    </a:p>
                  </a:txBody>
                  <a:tcPr marL="45720" marR="45720" marT="27432" marB="27432" anchor="b"/>
                </a:tc>
                <a:extLst>
                  <a:ext uri="{0D108BD9-81ED-4DB2-BD59-A6C34878D82A}">
                    <a16:rowId xmlns:a16="http://schemas.microsoft.com/office/drawing/2014/main" val="10000"/>
                  </a:ext>
                </a:extLst>
              </a:tr>
              <a:tr h="214315">
                <a:tc>
                  <a:txBody>
                    <a:bodyPr/>
                    <a:lstStyle/>
                    <a:p>
                      <a:pPr algn="l" fontAlgn="b">
                        <a:lnSpc>
                          <a:spcPct val="80000"/>
                        </a:lnSpc>
                      </a:pPr>
                      <a:r>
                        <a:rPr lang="en-AU" sz="1400" u="none" strike="noStrike" dirty="0">
                          <a:effectLst/>
                        </a:rPr>
                        <a:t>Beef </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Tomato</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b="0" u="none" strike="noStrike">
                          <a:solidFill>
                            <a:schemeClr val="tx1"/>
                          </a:solidFill>
                          <a:effectLst/>
                        </a:rPr>
                        <a:t>Mango</a:t>
                      </a:r>
                      <a:endParaRPr lang="en-AU" sz="1400" b="0" i="0" u="none" strike="noStrike">
                        <a:solidFill>
                          <a:schemeClr val="tx1"/>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b="0" u="none" strike="noStrike" dirty="0">
                          <a:solidFill>
                            <a:schemeClr val="tx1"/>
                          </a:solidFill>
                          <a:effectLst/>
                        </a:rPr>
                        <a:t>Egg </a:t>
                      </a:r>
                      <a:endParaRPr lang="en-AU" sz="1400" b="0" i="0" u="none" strike="noStrike" dirty="0">
                        <a:solidFill>
                          <a:schemeClr val="tx1"/>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Fresh Cow Milk</a:t>
                      </a:r>
                      <a:endParaRPr lang="en-AU" sz="1400" b="1" i="0" u="none" strike="noStrike" dirty="0">
                        <a:solidFill>
                          <a:srgbClr val="990000"/>
                        </a:solidFill>
                        <a:effectLst/>
                        <a:latin typeface="Calibri" panose="020F0502020204030204" pitchFamily="34" charset="0"/>
                      </a:endParaRPr>
                    </a:p>
                  </a:txBody>
                  <a:tcPr marL="45720" marR="45720" marT="27432" marB="27432" anchor="b"/>
                </a:tc>
                <a:extLst>
                  <a:ext uri="{0D108BD9-81ED-4DB2-BD59-A6C34878D82A}">
                    <a16:rowId xmlns:a16="http://schemas.microsoft.com/office/drawing/2014/main" val="10001"/>
                  </a:ext>
                </a:extLst>
              </a:tr>
              <a:tr h="214315">
                <a:tc>
                  <a:txBody>
                    <a:bodyPr/>
                    <a:lstStyle/>
                    <a:p>
                      <a:pPr algn="l" fontAlgn="b">
                        <a:lnSpc>
                          <a:spcPct val="80000"/>
                        </a:lnSpc>
                      </a:pPr>
                      <a:r>
                        <a:rPr lang="en-AU" sz="1400" u="none" strike="noStrike" dirty="0">
                          <a:effectLst/>
                        </a:rPr>
                        <a:t>Pork</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Garden Egg</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Pineapple</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2"/>
                  </a:ext>
                </a:extLst>
              </a:tr>
              <a:tr h="214315">
                <a:tc>
                  <a:txBody>
                    <a:bodyPr/>
                    <a:lstStyle/>
                    <a:p>
                      <a:pPr algn="l" fontAlgn="b">
                        <a:lnSpc>
                          <a:spcPct val="80000"/>
                        </a:lnSpc>
                      </a:pPr>
                      <a:r>
                        <a:rPr lang="en-AU" sz="1400" u="none" strike="noStrike" dirty="0">
                          <a:effectLst/>
                        </a:rPr>
                        <a:t>Salted dried fish</a:t>
                      </a:r>
                      <a:endParaRPr lang="en-AU" sz="1400" b="1" i="0" u="none" strike="noStrike" dirty="0">
                        <a:solidFill>
                          <a:srgbClr val="99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err="1">
                          <a:effectLst/>
                        </a:rPr>
                        <a:t>Okro</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Palm fruit</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a:p>
                  </a:txBody>
                  <a:tcPr marL="45720" marR="45720" marT="27432" marB="27432"/>
                </a:tc>
                <a:extLst>
                  <a:ext uri="{0D108BD9-81ED-4DB2-BD59-A6C34878D82A}">
                    <a16:rowId xmlns:a16="http://schemas.microsoft.com/office/drawing/2014/main" val="10003"/>
                  </a:ext>
                </a:extLst>
              </a:tr>
              <a:tr h="214315">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u="none" strike="noStrike" dirty="0">
                          <a:effectLst/>
                        </a:rPr>
                        <a:t>Live chicken bird</a:t>
                      </a:r>
                      <a:endParaRPr lang="en-AU" sz="14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Onion</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Watermelon</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a:p>
                  </a:txBody>
                  <a:tcPr marL="45720" marR="45720" marT="27432" marB="27432"/>
                </a:tc>
                <a:extLst>
                  <a:ext uri="{0D108BD9-81ED-4DB2-BD59-A6C34878D82A}">
                    <a16:rowId xmlns:a16="http://schemas.microsoft.com/office/drawing/2014/main" val="10004"/>
                  </a:ext>
                </a:extLst>
              </a:tr>
              <a:tr h="214315">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u="none" strike="noStrike" dirty="0">
                          <a:effectLst/>
                        </a:rPr>
                        <a:t>Smoked herring</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Ginger</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u="none" strike="noStrike" dirty="0">
                          <a:effectLst/>
                        </a:rPr>
                        <a:t>Orange</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5"/>
                  </a:ext>
                </a:extLst>
              </a:tr>
              <a:tr h="214315">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u="none" strike="noStrike" dirty="0">
                          <a:effectLst/>
                        </a:rPr>
                        <a:t>Anchovy</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u="none" strike="noStrike" dirty="0">
                          <a:effectLst/>
                        </a:rPr>
                        <a:t>Pepper </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u="none" strike="noStrike" dirty="0">
                          <a:effectLst/>
                        </a:rPr>
                        <a:t>Banana</a:t>
                      </a:r>
                      <a:endParaRPr lang="en-AU" sz="14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6"/>
                  </a:ext>
                </a:extLst>
              </a:tr>
              <a:tr h="214315">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b="1" u="none" strike="noStrike" dirty="0">
                          <a:solidFill>
                            <a:srgbClr val="990000"/>
                          </a:solidFill>
                          <a:effectLst/>
                        </a:rPr>
                        <a:t>Fresh fish</a:t>
                      </a:r>
                      <a:endParaRPr lang="en-AU" sz="1400" b="0" i="0" u="none" strike="noStrike" dirty="0">
                        <a:solidFill>
                          <a:srgbClr val="00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Cabbage</a:t>
                      </a:r>
                      <a:endParaRPr lang="en-AU" sz="14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Coconut</a:t>
                      </a:r>
                      <a:endParaRPr lang="en-AU" sz="14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7"/>
                  </a:ext>
                </a:extLst>
              </a:tr>
              <a:tr h="214315">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b="1" u="none" strike="noStrike" dirty="0">
                          <a:solidFill>
                            <a:srgbClr val="990000"/>
                          </a:solidFill>
                          <a:effectLst/>
                        </a:rPr>
                        <a:t>Chicken meat</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Lettuce</a:t>
                      </a:r>
                      <a:endParaRPr lang="en-AU" sz="1400" b="1" i="0" u="none" strike="noStrike" dirty="0">
                        <a:solidFill>
                          <a:srgbClr val="990000"/>
                        </a:solidFill>
                        <a:effectLst/>
                        <a:latin typeface="Calibri" panose="020F0502020204030204" pitchFamily="34" charset="0"/>
                      </a:endParaRPr>
                    </a:p>
                  </a:txBody>
                  <a:tcPr marL="45720" marR="45720" marT="27432" marB="27432" anchor="b"/>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AU" sz="1400" b="1" u="none" strike="noStrike" dirty="0">
                          <a:solidFill>
                            <a:srgbClr val="990000"/>
                          </a:solidFill>
                          <a:effectLst/>
                        </a:rPr>
                        <a:t>Avocado</a:t>
                      </a:r>
                      <a:endParaRPr lang="en-AU" sz="1400" b="1" i="0" u="none" strike="noStrike" dirty="0">
                        <a:solidFill>
                          <a:srgbClr val="990000"/>
                        </a:solidFill>
                        <a:effectLst/>
                        <a:latin typeface="Arial" panose="020B0604020202020204" pitchFamily="34" charset="0"/>
                      </a:endParaRPr>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8"/>
                  </a:ext>
                </a:extLst>
              </a:tr>
              <a:tr h="214315">
                <a:tc>
                  <a:txBody>
                    <a:bodyPr/>
                    <a:lstStyle/>
                    <a:p>
                      <a:pPr algn="l" fontAlgn="b">
                        <a:lnSpc>
                          <a:spcPct val="80000"/>
                        </a:lnSpc>
                      </a:pPr>
                      <a:r>
                        <a:rPr lang="en-AU" sz="1400" b="1" u="none" strike="noStrike" dirty="0">
                          <a:solidFill>
                            <a:srgbClr val="990000"/>
                          </a:solidFill>
                          <a:effectLst/>
                        </a:rPr>
                        <a:t>Snail</a:t>
                      </a:r>
                      <a:endParaRPr lang="en-AU" sz="1400" b="1" i="0" u="none" strike="noStrike" dirty="0">
                        <a:solidFill>
                          <a:srgbClr val="990000"/>
                        </a:solidFill>
                        <a:effectLst/>
                        <a:latin typeface="Calibri" panose="020F0502020204030204" pitchFamily="34" charset="0"/>
                      </a:endParaRPr>
                    </a:p>
                  </a:txBody>
                  <a:tcPr marL="45720" marR="45720" marT="27432" marB="27432" anchor="b"/>
                </a:tc>
                <a:tc>
                  <a:txBody>
                    <a:bodyPr/>
                    <a:lstStyle/>
                    <a:p>
                      <a:pPr algn="l" fontAlgn="b">
                        <a:lnSpc>
                          <a:spcPct val="80000"/>
                        </a:lnSpc>
                      </a:pPr>
                      <a:r>
                        <a:rPr lang="en-AU" sz="1400" b="1" u="none" strike="noStrike" dirty="0">
                          <a:solidFill>
                            <a:srgbClr val="990000"/>
                          </a:solidFill>
                          <a:effectLst/>
                        </a:rPr>
                        <a:t>Carrot</a:t>
                      </a:r>
                      <a:endParaRPr lang="en-AU" sz="1400" b="1" i="0" u="none" strike="noStrike" dirty="0">
                        <a:solidFill>
                          <a:srgbClr val="990000"/>
                        </a:solidFill>
                        <a:effectLst/>
                        <a:latin typeface="Arial" panose="020B0604020202020204" pitchFamily="34" charset="0"/>
                      </a:endParaRPr>
                    </a:p>
                  </a:txBody>
                  <a:tcPr marL="45720" marR="45720" marT="27432" marB="27432" anchor="b"/>
                </a:tc>
                <a:tc>
                  <a:txBody>
                    <a:bodyPr/>
                    <a:lstStyle/>
                    <a:p>
                      <a:pPr>
                        <a:lnSpc>
                          <a:spcPct val="80000"/>
                        </a:lnSpc>
                      </a:pPr>
                      <a:r>
                        <a:rPr lang="en-US" sz="1400" b="1" dirty="0">
                          <a:solidFill>
                            <a:srgbClr val="990000"/>
                          </a:solidFill>
                        </a:rPr>
                        <a:t>Pawpaw</a:t>
                      </a:r>
                      <a:endParaRPr lang="en-US" b="1" dirty="0">
                        <a:solidFill>
                          <a:srgbClr val="990000"/>
                        </a:solidFill>
                      </a:endParaRPr>
                    </a:p>
                  </a:txBody>
                  <a:tcPr marL="45720" marR="45720" marT="27432" marB="27432"/>
                </a:tc>
                <a:tc>
                  <a:txBody>
                    <a:bodyPr/>
                    <a:lstStyle/>
                    <a:p>
                      <a:pPr>
                        <a:lnSpc>
                          <a:spcPct val="80000"/>
                        </a:lnSpc>
                      </a:pPr>
                      <a:endParaRPr lang="en-AU" sz="1400" dirty="0"/>
                    </a:p>
                  </a:txBody>
                  <a:tcPr marL="45720" marR="45720" marT="27432" marB="27432"/>
                </a:tc>
                <a:tc>
                  <a:txBody>
                    <a:bodyPr/>
                    <a:lstStyle/>
                    <a:p>
                      <a:pPr>
                        <a:lnSpc>
                          <a:spcPct val="80000"/>
                        </a:lnSpc>
                      </a:pPr>
                      <a:endParaRPr lang="en-AU" sz="1400" dirty="0"/>
                    </a:p>
                  </a:txBody>
                  <a:tcPr marL="45720" marR="45720" marT="27432" marB="27432"/>
                </a:tc>
                <a:extLst>
                  <a:ext uri="{0D108BD9-81ED-4DB2-BD59-A6C34878D82A}">
                    <a16:rowId xmlns:a16="http://schemas.microsoft.com/office/drawing/2014/main" val="10009"/>
                  </a:ext>
                </a:extLst>
              </a:tr>
              <a:tr h="214315">
                <a:tc>
                  <a:txBody>
                    <a:bodyPr/>
                    <a:lstStyle/>
                    <a:p>
                      <a:pPr algn="l" fontAlgn="b">
                        <a:lnSpc>
                          <a:spcPct val="80000"/>
                        </a:lnSpc>
                      </a:pPr>
                      <a:r>
                        <a:rPr lang="en-AU" sz="1400" b="1" u="none" strike="noStrike" dirty="0">
                          <a:solidFill>
                            <a:srgbClr val="990000"/>
                          </a:solidFill>
                          <a:effectLst/>
                        </a:rPr>
                        <a:t>Goat meat</a:t>
                      </a:r>
                      <a:endParaRPr lang="en-AU" sz="1400" b="1" i="0" u="none" strike="noStrike" dirty="0">
                        <a:solidFill>
                          <a:srgbClr val="990000"/>
                        </a:solidFill>
                        <a:effectLst/>
                        <a:latin typeface="Arial" panose="020B0604020202020204" pitchFamily="34" charset="0"/>
                      </a:endParaRPr>
                    </a:p>
                  </a:txBody>
                  <a:tcPr marL="45720" marR="45720" marT="27432" marB="27432" anchor="ctr"/>
                </a:tc>
                <a:tc>
                  <a:txBody>
                    <a:bodyPr/>
                    <a:lstStyle/>
                    <a:p>
                      <a:pPr>
                        <a:lnSpc>
                          <a:spcPct val="80000"/>
                        </a:lnSpc>
                      </a:pPr>
                      <a:endParaRPr lang="en-AU" sz="700" b="1" dirty="0">
                        <a:solidFill>
                          <a:srgbClr val="990000"/>
                        </a:solidFill>
                      </a:endParaRPr>
                    </a:p>
                  </a:txBody>
                  <a:tcPr marL="45720" marR="45720" marT="27432" marB="27432"/>
                </a:tc>
                <a:tc>
                  <a:txBody>
                    <a:bodyPr/>
                    <a:lstStyle/>
                    <a:p>
                      <a:endParaRPr lang="en-US" sz="700" dirty="0"/>
                    </a:p>
                  </a:txBody>
                  <a:tcPr marL="45720" marR="45720" marT="27432" marB="27432"/>
                </a:tc>
                <a:tc>
                  <a:txBody>
                    <a:bodyPr/>
                    <a:lstStyle/>
                    <a:p>
                      <a:pPr>
                        <a:lnSpc>
                          <a:spcPct val="80000"/>
                        </a:lnSpc>
                      </a:pPr>
                      <a:endParaRPr lang="en-AU" sz="700" dirty="0"/>
                    </a:p>
                  </a:txBody>
                  <a:tcPr marL="45720" marR="45720" marT="27432" marB="27432"/>
                </a:tc>
                <a:tc>
                  <a:txBody>
                    <a:bodyPr/>
                    <a:lstStyle/>
                    <a:p>
                      <a:pPr>
                        <a:lnSpc>
                          <a:spcPct val="80000"/>
                        </a:lnSpc>
                      </a:pPr>
                      <a:endParaRPr lang="en-AU" sz="700" dirty="0"/>
                    </a:p>
                  </a:txBody>
                  <a:tcPr marL="45720" marR="45720" marT="27432" marB="27432"/>
                </a:tc>
                <a:extLst>
                  <a:ext uri="{0D108BD9-81ED-4DB2-BD59-A6C34878D82A}">
                    <a16:rowId xmlns:a16="http://schemas.microsoft.com/office/drawing/2014/main" val="10010"/>
                  </a:ext>
                </a:extLst>
              </a:tr>
              <a:tr h="259293">
                <a:tc>
                  <a:txBody>
                    <a:bodyPr/>
                    <a:lstStyle/>
                    <a:p>
                      <a:pPr marL="0" marR="0" lvl="0" indent="0" algn="l" defTabSz="914400" rtl="0" eaLnBrk="1" fontAlgn="b" latinLnBrk="0" hangingPunct="1">
                        <a:lnSpc>
                          <a:spcPct val="80000"/>
                        </a:lnSpc>
                        <a:spcBef>
                          <a:spcPts val="0"/>
                        </a:spcBef>
                        <a:spcAft>
                          <a:spcPts val="0"/>
                        </a:spcAft>
                        <a:buClrTx/>
                        <a:buSzTx/>
                        <a:buFontTx/>
                        <a:buNone/>
                        <a:tabLst/>
                        <a:defRPr/>
                      </a:pPr>
                      <a:r>
                        <a:rPr lang="en-AU" sz="1400" b="1" u="none" strike="noStrike" dirty="0">
                          <a:solidFill>
                            <a:srgbClr val="990000"/>
                          </a:solidFill>
                          <a:effectLst/>
                        </a:rPr>
                        <a:t>Mutton</a:t>
                      </a:r>
                      <a:endParaRPr lang="en-AU" sz="1400" b="0" i="0" u="none" strike="noStrike" dirty="0">
                        <a:solidFill>
                          <a:srgbClr val="000000"/>
                        </a:solidFill>
                        <a:effectLst/>
                        <a:latin typeface="Arial" panose="020B0604020202020204" pitchFamily="34" charset="0"/>
                      </a:endParaRPr>
                    </a:p>
                  </a:txBody>
                  <a:tcPr marL="45720" marR="45720" marT="27432" marB="27432" anchor="b"/>
                </a:tc>
                <a:tc>
                  <a:txBody>
                    <a:bodyPr/>
                    <a:lstStyle/>
                    <a:p>
                      <a:pPr>
                        <a:lnSpc>
                          <a:spcPct val="80000"/>
                        </a:lnSpc>
                      </a:pPr>
                      <a:endParaRPr lang="en-AU" sz="700" dirty="0"/>
                    </a:p>
                  </a:txBody>
                  <a:tcPr marL="45720" marR="45720" marT="27432" marB="27432"/>
                </a:tc>
                <a:tc>
                  <a:txBody>
                    <a:bodyPr/>
                    <a:lstStyle/>
                    <a:p>
                      <a:pPr>
                        <a:lnSpc>
                          <a:spcPct val="80000"/>
                        </a:lnSpc>
                      </a:pPr>
                      <a:endParaRPr lang="en-AU" sz="700" dirty="0"/>
                    </a:p>
                  </a:txBody>
                  <a:tcPr marL="45720" marR="45720" marT="27432" marB="27432"/>
                </a:tc>
                <a:tc>
                  <a:txBody>
                    <a:bodyPr/>
                    <a:lstStyle/>
                    <a:p>
                      <a:pPr>
                        <a:lnSpc>
                          <a:spcPct val="80000"/>
                        </a:lnSpc>
                      </a:pPr>
                      <a:endParaRPr lang="en-AU" sz="700" dirty="0"/>
                    </a:p>
                  </a:txBody>
                  <a:tcPr marL="45720" marR="45720" marT="27432" marB="27432"/>
                </a:tc>
                <a:tc>
                  <a:txBody>
                    <a:bodyPr/>
                    <a:lstStyle/>
                    <a:p>
                      <a:pPr>
                        <a:lnSpc>
                          <a:spcPct val="80000"/>
                        </a:lnSpc>
                      </a:pPr>
                      <a:endParaRPr lang="en-AU" sz="700" dirty="0"/>
                    </a:p>
                  </a:txBody>
                  <a:tcPr marL="45720" marR="45720" marT="27432" marB="27432"/>
                </a:tc>
                <a:extLst>
                  <a:ext uri="{0D108BD9-81ED-4DB2-BD59-A6C34878D82A}">
                    <a16:rowId xmlns:a16="http://schemas.microsoft.com/office/drawing/2014/main" val="10011"/>
                  </a:ext>
                </a:extLst>
              </a:tr>
            </a:tbl>
          </a:graphicData>
        </a:graphic>
      </p:graphicFrame>
      <p:sp>
        <p:nvSpPr>
          <p:cNvPr id="2" name="Rectangle 1">
            <a:extLst>
              <a:ext uri="{FF2B5EF4-FFF2-40B4-BE49-F238E27FC236}">
                <a16:creationId xmlns:a16="http://schemas.microsoft.com/office/drawing/2014/main" id="{ADA28078-DD55-4049-A9E9-DF1BA4E05478}"/>
              </a:ext>
            </a:extLst>
          </p:cNvPr>
          <p:cNvSpPr/>
          <p:nvPr/>
        </p:nvSpPr>
        <p:spPr>
          <a:xfrm rot="21129676">
            <a:off x="4689803" y="5096870"/>
            <a:ext cx="4407869" cy="923330"/>
          </a:xfrm>
          <a:prstGeom prst="rect">
            <a:avLst/>
          </a:prstGeom>
          <a:solidFill>
            <a:srgbClr val="FF7171">
              <a:alpha val="49804"/>
            </a:srgbClr>
          </a:solidFill>
        </p:spPr>
        <p:txBody>
          <a:bodyPr wrap="square">
            <a:spAutoFit/>
          </a:bodyPr>
          <a:lstStyle/>
          <a:p>
            <a:r>
              <a:rPr lang="en-AU" b="1" dirty="0">
                <a:solidFill>
                  <a:srgbClr val="990000"/>
                </a:solidFill>
              </a:rPr>
              <a:t>Ghana’s Weekly Market Price Reports will soon include the additional foods marked in red, for 20 major markets </a:t>
            </a:r>
          </a:p>
        </p:txBody>
      </p:sp>
      <p:sp>
        <p:nvSpPr>
          <p:cNvPr id="10" name="TextBox 9">
            <a:extLst>
              <a:ext uri="{FF2B5EF4-FFF2-40B4-BE49-F238E27FC236}">
                <a16:creationId xmlns:a16="http://schemas.microsoft.com/office/drawing/2014/main" id="{6DEB8136-85D4-4902-BA4F-5769C05305C8}"/>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rgbClr val="004376"/>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food scores | diet diversity | recommended diets | nutrient adequacy | conclusion</a:t>
            </a:r>
          </a:p>
        </p:txBody>
      </p:sp>
    </p:spTree>
    <p:extLst>
      <p:ext uri="{BB962C8B-B14F-4D97-AF65-F5344CB8AC3E}">
        <p14:creationId xmlns:p14="http://schemas.microsoft.com/office/powerpoint/2010/main" val="404473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1" y="968040"/>
            <a:ext cx="9220201" cy="784560"/>
          </a:xfrm>
        </p:spPr>
        <p:txBody>
          <a:bodyPr/>
          <a:lstStyle/>
          <a:p>
            <a:pPr marL="0" indent="0">
              <a:lnSpc>
                <a:spcPct val="80000"/>
              </a:lnSpc>
              <a:spcBef>
                <a:spcPts val="600"/>
              </a:spcBef>
              <a:buNone/>
            </a:pPr>
            <a:r>
              <a:rPr lang="en-US" sz="3200" b="1" dirty="0">
                <a:solidFill>
                  <a:srgbClr val="004376"/>
                </a:solidFill>
              </a:rPr>
              <a:t>Standard food CPI counts each food in proportion to actual consumption</a:t>
            </a:r>
          </a:p>
        </p:txBody>
      </p:sp>
      <p:sp>
        <p:nvSpPr>
          <p:cNvPr id="6" name="Content Placeholder 2"/>
          <p:cNvSpPr>
            <a:spLocks noGrp="1"/>
          </p:cNvSpPr>
          <p:nvPr>
            <p:ph idx="1"/>
          </p:nvPr>
        </p:nvSpPr>
        <p:spPr>
          <a:xfrm>
            <a:off x="130628" y="2438400"/>
            <a:ext cx="8991600" cy="3962400"/>
          </a:xfrm>
        </p:spPr>
        <p:txBody>
          <a:bodyPr/>
          <a:lstStyle/>
          <a:p>
            <a:pPr>
              <a:lnSpc>
                <a:spcPct val="114000"/>
              </a:lnSpc>
              <a:spcBef>
                <a:spcPts val="1200"/>
              </a:spcBef>
            </a:pPr>
            <a:r>
              <a:rPr lang="en-US" sz="2400" dirty="0">
                <a:solidFill>
                  <a:srgbClr val="004376"/>
                </a:solidFill>
              </a:rPr>
              <a:t>Standard food CPI:</a:t>
            </a:r>
          </a:p>
          <a:p>
            <a:pPr lvl="1">
              <a:lnSpc>
                <a:spcPct val="114000"/>
              </a:lnSpc>
              <a:spcBef>
                <a:spcPts val="0"/>
              </a:spcBef>
            </a:pPr>
            <a:r>
              <a:rPr lang="en-US" sz="1800" dirty="0" err="1">
                <a:solidFill>
                  <a:srgbClr val="004376"/>
                </a:solidFill>
                <a:latin typeface="Times New Roman" panose="02020603050405020304" pitchFamily="18" charset="0"/>
                <a:ea typeface="SimSun" panose="02010600030101010101" pitchFamily="2" charset="-122"/>
              </a:rPr>
              <a:t>fCPI</a:t>
            </a:r>
            <a:r>
              <a:rPr lang="en-US" sz="1800" dirty="0">
                <a:solidFill>
                  <a:srgbClr val="004376"/>
                </a:solidFill>
                <a:latin typeface="Times New Roman" panose="02020603050405020304" pitchFamily="18" charset="0"/>
                <a:ea typeface="SimSun" panose="02010600030101010101" pitchFamily="2" charset="-122"/>
              </a:rPr>
              <a:t> = ∑</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w</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 where </a:t>
            </a:r>
            <a:r>
              <a:rPr lang="en-US" sz="1800" i="1" dirty="0">
                <a:solidFill>
                  <a:srgbClr val="004376"/>
                </a:solidFill>
                <a:latin typeface="Times New Roman" panose="02020603050405020304" pitchFamily="18" charset="0"/>
                <a:ea typeface="SimSun" panose="02010600030101010101" pitchFamily="2" charset="-122"/>
              </a:rPr>
              <a:t>p</a:t>
            </a:r>
            <a:r>
              <a:rPr lang="en-US" sz="1800" i="1" baseline="-25000" dirty="0">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and </a:t>
            </a:r>
            <a:r>
              <a:rPr lang="en-US" sz="1800" i="1" dirty="0" err="1">
                <a:solidFill>
                  <a:srgbClr val="004376"/>
                </a:solidFill>
                <a:latin typeface="Times New Roman" panose="02020603050405020304" pitchFamily="18" charset="0"/>
                <a:ea typeface="SimSun" panose="02010600030101010101" pitchFamily="2" charset="-122"/>
              </a:rPr>
              <a:t>w</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are prices and weights in consumer spending</a:t>
            </a:r>
            <a:r>
              <a:rPr lang="en-US" sz="1800" dirty="0">
                <a:solidFill>
                  <a:srgbClr val="004376"/>
                </a:solidFill>
              </a:rPr>
              <a:t>  </a:t>
            </a:r>
          </a:p>
          <a:p>
            <a:pPr marL="0" indent="0">
              <a:lnSpc>
                <a:spcPct val="114000"/>
              </a:lnSpc>
              <a:spcBef>
                <a:spcPts val="0"/>
              </a:spcBef>
              <a:buNone/>
            </a:pPr>
            <a:r>
              <a:rPr lang="en-US" sz="1400" dirty="0">
                <a:solidFill>
                  <a:srgbClr val="004376"/>
                </a:solidFill>
                <a:latin typeface="Times New Roman" panose="02020603050405020304" pitchFamily="18" charset="0"/>
                <a:ea typeface="SimSun" panose="02010600030101010101" pitchFamily="2" charset="-122"/>
              </a:rPr>
              <a:t>	</a:t>
            </a:r>
            <a:r>
              <a:rPr lang="en-US" sz="1600" dirty="0">
                <a:solidFill>
                  <a:srgbClr val="004376"/>
                </a:solidFill>
                <a:ea typeface="SimSun" panose="02010600030101010101" pitchFamily="2" charset="-122"/>
                <a:sym typeface="Wingdings" panose="05000000000000000000" pitchFamily="2" charset="2"/>
              </a:rPr>
              <a:t></a:t>
            </a:r>
            <a:r>
              <a:rPr lang="en-US" sz="1600" dirty="0">
                <a:solidFill>
                  <a:srgbClr val="004376"/>
                </a:solidFill>
                <a:ea typeface="SimSun" panose="02010600030101010101" pitchFamily="2" charset="-122"/>
              </a:rPr>
              <a:t> weights each price by quantities actually chosen</a:t>
            </a:r>
            <a:endParaRPr lang="en-US" sz="1600" dirty="0">
              <a:solidFill>
                <a:srgbClr val="004376"/>
              </a:solidFill>
            </a:endParaRPr>
          </a:p>
          <a:p>
            <a:pPr>
              <a:lnSpc>
                <a:spcPct val="114000"/>
              </a:lnSpc>
              <a:spcBef>
                <a:spcPts val="1200"/>
              </a:spcBef>
            </a:pPr>
            <a:r>
              <a:rPr lang="en-US" sz="2400" dirty="0">
                <a:solidFill>
                  <a:srgbClr val="004376"/>
                </a:solidFill>
              </a:rPr>
              <a:t>Nutritious-food PI (NPI):</a:t>
            </a:r>
          </a:p>
          <a:p>
            <a:pPr lvl="1">
              <a:lnSpc>
                <a:spcPct val="114000"/>
              </a:lnSpc>
              <a:spcBef>
                <a:spcPts val="0"/>
              </a:spcBef>
            </a:pPr>
            <a:r>
              <a:rPr lang="en-US" sz="1800" dirty="0">
                <a:solidFill>
                  <a:srgbClr val="004376"/>
                </a:solidFill>
                <a:latin typeface="Times New Roman" panose="02020603050405020304" pitchFamily="18" charset="0"/>
                <a:ea typeface="SimSun" panose="02010600030101010101" pitchFamily="2" charset="-122"/>
              </a:rPr>
              <a:t>NPI = ∑</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p</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n</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i="1" dirty="0" err="1">
                <a:solidFill>
                  <a:srgbClr val="004376"/>
                </a:solidFill>
                <a:latin typeface="Times New Roman" panose="02020603050405020304" pitchFamily="18" charset="0"/>
                <a:ea typeface="SimSun" panose="02010600030101010101" pitchFamily="2" charset="-122"/>
              </a:rPr>
              <a:t>w</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 where </a:t>
            </a:r>
            <a:r>
              <a:rPr lang="en-US" sz="1800" i="1" dirty="0" err="1">
                <a:solidFill>
                  <a:srgbClr val="004376"/>
                </a:solidFill>
                <a:latin typeface="Times New Roman" panose="02020603050405020304" pitchFamily="18" charset="0"/>
                <a:ea typeface="SimSun" panose="02010600030101010101" pitchFamily="2" charset="-122"/>
              </a:rPr>
              <a:t>n</a:t>
            </a:r>
            <a:r>
              <a:rPr lang="en-US" sz="1800" i="1" baseline="-25000" dirty="0" err="1">
                <a:solidFill>
                  <a:srgbClr val="004376"/>
                </a:solidFill>
                <a:latin typeface="Times New Roman" panose="02020603050405020304" pitchFamily="18" charset="0"/>
                <a:ea typeface="SimSun" panose="02010600030101010101" pitchFamily="2" charset="-122"/>
              </a:rPr>
              <a:t>i</a:t>
            </a:r>
            <a:r>
              <a:rPr lang="en-US" sz="1800" dirty="0">
                <a:solidFill>
                  <a:srgbClr val="004376"/>
                </a:solidFill>
                <a:latin typeface="Times New Roman" panose="02020603050405020304" pitchFamily="18" charset="0"/>
                <a:ea typeface="SimSun" panose="02010600030101010101" pitchFamily="2" charset="-122"/>
              </a:rPr>
              <a:t> is a nutrient score, </a:t>
            </a:r>
            <a:r>
              <a:rPr lang="en-US" sz="1800" dirty="0" err="1">
                <a:solidFill>
                  <a:srgbClr val="004376"/>
                </a:solidFill>
                <a:latin typeface="Times New Roman" panose="02020603050405020304" pitchFamily="18" charset="0"/>
                <a:ea typeface="SimSun" panose="02010600030101010101" pitchFamily="2" charset="-122"/>
              </a:rPr>
              <a:t>eg</a:t>
            </a:r>
            <a:r>
              <a:rPr lang="en-US" sz="1800" dirty="0">
                <a:solidFill>
                  <a:srgbClr val="004376"/>
                </a:solidFill>
                <a:latin typeface="Times New Roman" panose="02020603050405020304" pitchFamily="18" charset="0"/>
                <a:ea typeface="SimSun" panose="02010600030101010101" pitchFamily="2" charset="-122"/>
              </a:rPr>
              <a:t> </a:t>
            </a:r>
            <a:r>
              <a:rPr lang="en-US" sz="1800" dirty="0" err="1">
                <a:solidFill>
                  <a:srgbClr val="004376"/>
                </a:solidFill>
                <a:latin typeface="Times New Roman" panose="02020603050405020304" pitchFamily="18" charset="0"/>
                <a:ea typeface="SimSun" panose="02010600030101010101" pitchFamily="2" charset="-122"/>
              </a:rPr>
              <a:t>NuVaL</a:t>
            </a:r>
            <a:r>
              <a:rPr lang="en-US" sz="1800" dirty="0">
                <a:solidFill>
                  <a:srgbClr val="004376"/>
                </a:solidFill>
                <a:latin typeface="Times New Roman" panose="02020603050405020304" pitchFamily="18" charset="0"/>
                <a:ea typeface="SimSun" panose="02010600030101010101" pitchFamily="2" charset="-122"/>
              </a:rPr>
              <a:t> from 1 (worst) to 100 (best)</a:t>
            </a:r>
            <a:endParaRPr lang="en-US" sz="1800" dirty="0">
              <a:solidFill>
                <a:srgbClr val="004376"/>
              </a:solidFill>
            </a:endParaRPr>
          </a:p>
          <a:p>
            <a:pPr marL="0" indent="0">
              <a:lnSpc>
                <a:spcPct val="114000"/>
              </a:lnSpc>
              <a:spcBef>
                <a:spcPts val="0"/>
              </a:spcBef>
              <a:buNone/>
            </a:pPr>
            <a:r>
              <a:rPr lang="en-US" sz="1400" dirty="0">
                <a:solidFill>
                  <a:srgbClr val="004376"/>
                </a:solidFill>
                <a:latin typeface="Times New Roman" panose="02020603050405020304" pitchFamily="18" charset="0"/>
                <a:ea typeface="SimSun" panose="02010600030101010101" pitchFamily="2" charset="-122"/>
              </a:rPr>
              <a:t>	</a:t>
            </a:r>
            <a:r>
              <a:rPr lang="en-US" sz="1600" dirty="0">
                <a:solidFill>
                  <a:srgbClr val="004376"/>
                </a:solidFill>
                <a:ea typeface="SimSun" panose="02010600030101010101" pitchFamily="2" charset="-122"/>
                <a:sym typeface="Wingdings" panose="05000000000000000000" pitchFamily="2" charset="2"/>
              </a:rPr>
              <a:t></a:t>
            </a:r>
            <a:r>
              <a:rPr lang="en-US" sz="1600" dirty="0">
                <a:solidFill>
                  <a:srgbClr val="004376"/>
                </a:solidFill>
                <a:ea typeface="SimSun" panose="02010600030101010101" pitchFamily="2" charset="-122"/>
              </a:rPr>
              <a:t> weighting each expense by its nutritional value</a:t>
            </a:r>
            <a:endParaRPr lang="en-US" sz="1400" dirty="0">
              <a:solidFill>
                <a:srgbClr val="004376"/>
              </a:solidFill>
              <a:ea typeface="SimSun" panose="02010600030101010101" pitchFamily="2" charset="-122"/>
            </a:endParaRPr>
          </a:p>
        </p:txBody>
      </p:sp>
      <p:sp>
        <p:nvSpPr>
          <p:cNvPr id="3" name="Rectangle 2">
            <a:extLst>
              <a:ext uri="{FF2B5EF4-FFF2-40B4-BE49-F238E27FC236}">
                <a16:creationId xmlns:a16="http://schemas.microsoft.com/office/drawing/2014/main" id="{C13A20BD-133F-4F4D-8D60-2193445D6DC5}"/>
              </a:ext>
            </a:extLst>
          </p:cNvPr>
          <p:cNvSpPr/>
          <p:nvPr/>
        </p:nvSpPr>
        <p:spPr>
          <a:xfrm>
            <a:off x="130628" y="1849433"/>
            <a:ext cx="5753101" cy="461665"/>
          </a:xfrm>
          <a:prstGeom prst="rect">
            <a:avLst/>
          </a:prstGeom>
        </p:spPr>
        <p:txBody>
          <a:bodyPr wrap="square">
            <a:spAutoFit/>
          </a:bodyPr>
          <a:lstStyle/>
          <a:p>
            <a:r>
              <a:rPr lang="en-US" sz="2400" b="1" kern="0" dirty="0">
                <a:solidFill>
                  <a:srgbClr val="004376"/>
                </a:solidFill>
                <a:latin typeface="Arial"/>
                <a:ea typeface="+mj-ea"/>
                <a:cs typeface="+mj-cs"/>
              </a:rPr>
              <a:t>We can use nutrition scores instead</a:t>
            </a:r>
            <a:endParaRPr lang="en-US" sz="1400" dirty="0"/>
          </a:p>
        </p:txBody>
      </p:sp>
      <p:pic>
        <p:nvPicPr>
          <p:cNvPr id="1026" name="Picture 2" descr="Image result for nuval"/>
          <p:cNvPicPr>
            <a:picLocks noChangeAspect="1" noChangeArrowheads="1"/>
          </p:cNvPicPr>
          <p:nvPr/>
        </p:nvPicPr>
        <p:blipFill rotWithShape="1">
          <a:blip r:embed="rId3">
            <a:extLst>
              <a:ext uri="{28A0092B-C50C-407E-A947-70E740481C1C}">
                <a14:useLocalDpi xmlns:a14="http://schemas.microsoft.com/office/drawing/2010/main" val="0"/>
              </a:ext>
            </a:extLst>
          </a:blip>
          <a:srcRect l="9512" t="12257" r="12320" b="14325"/>
          <a:stretch/>
        </p:blipFill>
        <p:spPr bwMode="auto">
          <a:xfrm>
            <a:off x="6028377" y="4419600"/>
            <a:ext cx="2682724" cy="22949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464" t="57849" r="44600" b="4684"/>
          <a:stretch/>
        </p:blipFill>
        <p:spPr bwMode="auto">
          <a:xfrm>
            <a:off x="3627432" y="4724400"/>
            <a:ext cx="2305489" cy="199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a:extLst>
              <a:ext uri="{FF2B5EF4-FFF2-40B4-BE49-F238E27FC236}">
                <a16:creationId xmlns:a16="http://schemas.microsoft.com/office/drawing/2014/main" id="{7F836A19-6061-479D-BDA7-3BAB3F2A1A09}"/>
              </a:ext>
            </a:extLst>
          </p:cNvPr>
          <p:cNvSpPr txBox="1">
            <a:spLocks/>
          </p:cNvSpPr>
          <p:nvPr/>
        </p:nvSpPr>
        <p:spPr bwMode="auto">
          <a:xfrm>
            <a:off x="220350" y="4724400"/>
            <a:ext cx="3407082" cy="16212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80000"/>
              </a:lnSpc>
              <a:spcBef>
                <a:spcPts val="0"/>
              </a:spcBef>
              <a:spcAft>
                <a:spcPts val="600"/>
              </a:spcAft>
              <a:buFont typeface="Wingdings" panose="05000000000000000000" pitchFamily="2" charset="2"/>
              <a:buChar char="§"/>
              <a:defRPr/>
            </a:pPr>
            <a:r>
              <a:rPr lang="en-US" sz="2000" kern="0" dirty="0">
                <a:solidFill>
                  <a:srgbClr val="004376"/>
                </a:solidFill>
              </a:rPr>
              <a:t>Nutrition scores aim to guide food choices</a:t>
            </a:r>
          </a:p>
          <a:p>
            <a:pPr>
              <a:lnSpc>
                <a:spcPct val="80000"/>
              </a:lnSpc>
              <a:spcBef>
                <a:spcPts val="0"/>
              </a:spcBef>
              <a:buFont typeface="Wingdings" panose="05000000000000000000" pitchFamily="2" charset="2"/>
              <a:buChar char="§"/>
              <a:defRPr/>
            </a:pPr>
            <a:r>
              <a:rPr lang="en-US" sz="2000" kern="0" dirty="0">
                <a:solidFill>
                  <a:srgbClr val="004376"/>
                </a:solidFill>
              </a:rPr>
              <a:t>We use them to measure whether more nutritious foods are becoming</a:t>
            </a:r>
          </a:p>
          <a:p>
            <a:pPr marL="347663" indent="-347663">
              <a:lnSpc>
                <a:spcPct val="80000"/>
              </a:lnSpc>
              <a:spcBef>
                <a:spcPts val="0"/>
              </a:spcBef>
              <a:buNone/>
              <a:defRPr/>
            </a:pPr>
            <a:r>
              <a:rPr lang="en-US" sz="2000" kern="0" dirty="0">
                <a:solidFill>
                  <a:srgbClr val="004376"/>
                </a:solidFill>
              </a:rPr>
              <a:t>	more or less affordable</a:t>
            </a:r>
          </a:p>
        </p:txBody>
      </p:sp>
      <p:sp>
        <p:nvSpPr>
          <p:cNvPr id="11" name="TextBox 10">
            <a:extLst>
              <a:ext uri="{FF2B5EF4-FFF2-40B4-BE49-F238E27FC236}">
                <a16:creationId xmlns:a16="http://schemas.microsoft.com/office/drawing/2014/main" id="{24196BCD-A6CD-4DF0-9C32-3E639D4676AE}"/>
              </a:ext>
            </a:extLst>
          </p:cNvPr>
          <p:cNvSpPr txBox="1"/>
          <p:nvPr/>
        </p:nvSpPr>
        <p:spPr>
          <a:xfrm>
            <a:off x="-152400" y="24821"/>
            <a:ext cx="9296400" cy="615553"/>
          </a:xfrm>
          <a:prstGeom prst="rect">
            <a:avLst/>
          </a:prstGeom>
          <a:noFill/>
        </p:spPr>
        <p:txBody>
          <a:bodyPr wrap="square" rtlCol="0">
            <a:spAutoFit/>
          </a:bodyPr>
          <a:lstStyle/>
          <a:p>
            <a:pPr algn="r">
              <a:lnSpc>
                <a:spcPct val="85000"/>
              </a:lnSpc>
            </a:pPr>
            <a:r>
              <a:rPr lang="en-US" sz="2200" dirty="0">
                <a:solidFill>
                  <a:srgbClr val="0070C0"/>
                </a:solidFill>
              </a:rPr>
              <a:t>Measuring the affordability of nutritious diet: methods and results</a:t>
            </a:r>
          </a:p>
          <a:p>
            <a:pPr algn="r">
              <a:lnSpc>
                <a:spcPct val="85000"/>
              </a:lnSpc>
            </a:pPr>
            <a:r>
              <a:rPr lang="en-US" dirty="0">
                <a:solidFill>
                  <a:schemeClr val="bg2">
                    <a:lumMod val="60000"/>
                    <a:lumOff val="40000"/>
                  </a:schemeClr>
                </a:solidFill>
                <a:latin typeface="Arial Narrow" panose="020B0606020202030204" pitchFamily="34" charset="0"/>
              </a:rPr>
              <a:t>motivation</a:t>
            </a:r>
            <a:r>
              <a:rPr lang="en-US" dirty="0">
                <a:solidFill>
                  <a:srgbClr val="0070C0"/>
                </a:solidFill>
                <a:latin typeface="Arial Narrow" panose="020B0606020202030204" pitchFamily="34" charset="0"/>
              </a:rPr>
              <a:t> </a:t>
            </a:r>
            <a:r>
              <a:rPr lang="en-US" dirty="0">
                <a:solidFill>
                  <a:schemeClr val="bg1">
                    <a:lumMod val="75000"/>
                  </a:schemeClr>
                </a:solidFill>
                <a:latin typeface="Arial Narrow" panose="020B0606020202030204" pitchFamily="34" charset="0"/>
              </a:rPr>
              <a:t>| </a:t>
            </a:r>
            <a:r>
              <a:rPr lang="en-US" dirty="0">
                <a:solidFill>
                  <a:srgbClr val="004376"/>
                </a:solidFill>
                <a:latin typeface="Arial Narrow" panose="020B0606020202030204" pitchFamily="34" charset="0"/>
              </a:rPr>
              <a:t>food scores </a:t>
            </a:r>
            <a:r>
              <a:rPr lang="en-US" dirty="0">
                <a:solidFill>
                  <a:schemeClr val="bg1">
                    <a:lumMod val="75000"/>
                  </a:schemeClr>
                </a:solidFill>
                <a:latin typeface="Arial Narrow" panose="020B0606020202030204" pitchFamily="34" charset="0"/>
              </a:rPr>
              <a:t>| diet diversity | recommended diets | nutrient adequacy | conclusion</a:t>
            </a:r>
          </a:p>
        </p:txBody>
      </p:sp>
    </p:spTree>
    <p:extLst>
      <p:ext uri="{BB962C8B-B14F-4D97-AF65-F5344CB8AC3E}">
        <p14:creationId xmlns:p14="http://schemas.microsoft.com/office/powerpoint/2010/main" val="21810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bg2"/>
                                      </p:to>
                                    </p:animClr>
                                  </p:sub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riedmanTemplate_LogoPlain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FriedmanTemplate_LogoPlainWhite</Template>
  <TotalTime>34104</TotalTime>
  <Words>5245</Words>
  <Application>Microsoft Office PowerPoint</Application>
  <PresentationFormat>On-screen Show (4:3)</PresentationFormat>
  <Paragraphs>1302</Paragraphs>
  <Slides>43</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SimSun</vt:lpstr>
      <vt:lpstr>Arial</vt:lpstr>
      <vt:lpstr>Arial Narrow</vt:lpstr>
      <vt:lpstr>Calibri</vt:lpstr>
      <vt:lpstr>Century Gothic</vt:lpstr>
      <vt:lpstr>Segoe UI Light</vt:lpstr>
      <vt:lpstr>Times New Roman</vt:lpstr>
      <vt:lpstr>Wingdings</vt:lpstr>
      <vt:lpstr>FriedmanTemplate_LogoPlainWhite</vt:lpstr>
      <vt:lpstr>Measuring the (un)affordability of healthy diets: New price indexes for the cost of meeting international nutrition standards</vt:lpstr>
      <vt:lpstr>With rapid change in food environments,  are nutritious diets becoming easier to buy, or further out of reach?</vt:lpstr>
      <vt:lpstr>We introduce four kinds of indicators to add up the cost of foods in terms of their nutritional values</vt:lpstr>
      <vt:lpstr>Existing food price indexes  are weighted by market value  and say little about nutritional value</vt:lpstr>
      <vt:lpstr>Within a consumer price index,  food price trends and fluctuations differ greatly by type of food</vt:lpstr>
      <vt:lpstr>How might we measure the cost and affordability of a nutritious diet?</vt:lpstr>
      <vt:lpstr>PowerPoint Presentation</vt:lpstr>
      <vt:lpstr>PowerPoint Presentation</vt:lpstr>
      <vt:lpstr>Standard food CPI counts each food in proportion to actual consumption</vt:lpstr>
      <vt:lpstr>The Nutritious-food CPI reflects a specific nutrition scoring system</vt:lpstr>
      <vt:lpstr>In Ghana, have more nutritious foods become more expensive than other foods?</vt:lpstr>
      <vt:lpstr>PowerPoint Presentation</vt:lpstr>
      <vt:lpstr>We can measure the cost of reaching MDD-W with the least-cost food in each group</vt:lpstr>
      <vt:lpstr>1.Maize or cassava</vt:lpstr>
      <vt:lpstr>1.Maize</vt:lpstr>
      <vt:lpstr>To measure cost levels (e.g. $/day), we can use the Cost of a Recommended Diet (CoRD)</vt:lpstr>
      <vt:lpstr>The Cost of a Recommended Diet (CoRD) reflects specific dietary guidelines</vt:lpstr>
      <vt:lpstr>The Cost of a Recommended Diet (CoRD) depends on which foods are used</vt:lpstr>
      <vt:lpstr>The Cost of a Recommended Diet (CoRD) depends on price and quantity per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and next steps</vt:lpstr>
      <vt:lpstr>PowerPoint Presentation</vt:lpstr>
      <vt:lpstr>Conclusions and next steps</vt:lpstr>
      <vt:lpstr>Thank you!</vt:lpstr>
      <vt:lpstr>Other slides</vt:lpstr>
      <vt:lpstr>PowerPoint Presentation</vt:lpstr>
      <vt:lpstr>PowerPoint Presentation</vt:lpstr>
      <vt:lpstr>Nutritious-food price index (NPI) relative to food CPI in two regions of Ghana, Jan. 2012-April 2017 </vt:lpstr>
      <vt:lpstr>PowerPoint Presentation</vt:lpstr>
      <vt:lpstr>PowerPoint Presentation</vt:lpstr>
      <vt:lpstr>PowerPoint Presentation</vt:lpstr>
      <vt:lpstr>PowerPoint Presentation</vt:lpstr>
      <vt:lpstr>PowerPoint Presentation</vt:lpstr>
      <vt:lpstr>PowerPoint Presentation</vt:lpstr>
      <vt:lpstr>With rapid change in food environments,  are nutritious diets becoming easier to buy, or further out of reach?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A. Masters</dc:creator>
  <cp:lastModifiedBy>William A. Masters</cp:lastModifiedBy>
  <cp:revision>685</cp:revision>
  <cp:lastPrinted>2017-10-12T22:17:26Z</cp:lastPrinted>
  <dcterms:created xsi:type="dcterms:W3CDTF">2015-03-29T19:43:59Z</dcterms:created>
  <dcterms:modified xsi:type="dcterms:W3CDTF">2018-03-27T11:36:02Z</dcterms:modified>
</cp:coreProperties>
</file>