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5" r:id="rId3"/>
    <p:sldMasterId id="2147483787" r:id="rId4"/>
    <p:sldMasterId id="2147483837" r:id="rId5"/>
  </p:sldMasterIdLst>
  <p:notesMasterIdLst>
    <p:notesMasterId r:id="rId34"/>
  </p:notesMasterIdLst>
  <p:sldIdLst>
    <p:sldId id="298" r:id="rId6"/>
    <p:sldId id="257" r:id="rId7"/>
    <p:sldId id="268" r:id="rId8"/>
    <p:sldId id="288" r:id="rId9"/>
    <p:sldId id="260" r:id="rId10"/>
    <p:sldId id="301" r:id="rId11"/>
    <p:sldId id="299" r:id="rId12"/>
    <p:sldId id="259" r:id="rId13"/>
    <p:sldId id="261" r:id="rId14"/>
    <p:sldId id="338" r:id="rId15"/>
    <p:sldId id="341" r:id="rId16"/>
    <p:sldId id="340" r:id="rId17"/>
    <p:sldId id="309" r:id="rId18"/>
    <p:sldId id="345" r:id="rId19"/>
    <p:sldId id="344" r:id="rId20"/>
    <p:sldId id="339" r:id="rId21"/>
    <p:sldId id="342" r:id="rId22"/>
    <p:sldId id="343" r:id="rId23"/>
    <p:sldId id="306" r:id="rId24"/>
    <p:sldId id="308" r:id="rId25"/>
    <p:sldId id="304" r:id="rId26"/>
    <p:sldId id="262" r:id="rId27"/>
    <p:sldId id="264" r:id="rId28"/>
    <p:sldId id="312" r:id="rId29"/>
    <p:sldId id="311" r:id="rId30"/>
    <p:sldId id="267" r:id="rId31"/>
    <p:sldId id="292"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5"/>
    <p:restoredTop sz="80377"/>
  </p:normalViewPr>
  <p:slideViewPr>
    <p:cSldViewPr snapToGrid="0" snapToObjects="1">
      <p:cViewPr varScale="1">
        <p:scale>
          <a:sx n="77" d="100"/>
          <a:sy n="77" d="100"/>
        </p:scale>
        <p:origin x="1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lyani\Dropbox%20(IFPRI)\CANDASA\India\results\seasonality_of_foodprices.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HEADEY\Dropbox%20(IFPRI)\collaborators\Will%20Masters\CANDASA\CANDASA%20-%20India\India\results\tables%20for%20paper\rog_reCoRD_Me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dPt>
            <c:idx val="0"/>
            <c:invertIfNegative val="0"/>
            <c:bubble3D val="0"/>
            <c:spPr>
              <a:solidFill>
                <a:srgbClr val="B88C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308-4052-8B65-8C65B0DE12A4}"/>
              </c:ext>
            </c:extLst>
          </c:dPt>
          <c:dPt>
            <c:idx val="1"/>
            <c:invertIfNegative val="0"/>
            <c:bubble3D val="0"/>
            <c:spPr>
              <a:solidFill>
                <a:srgbClr val="9249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308-4052-8B65-8C65B0DE12A4}"/>
              </c:ext>
            </c:extLst>
          </c:dPt>
          <c:dPt>
            <c:idx val="2"/>
            <c:invertIfNegative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308-4052-8B65-8C65B0DE12A4}"/>
              </c:ext>
            </c:extLst>
          </c:dPt>
          <c:dPt>
            <c:idx val="3"/>
            <c:invertIfNegative val="0"/>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308-4052-8B65-8C65B0DE12A4}"/>
              </c:ext>
            </c:extLst>
          </c:dPt>
          <c:cat>
            <c:strRef>
              <c:f>'CoRD1 and 2'!$W$5:$W$8</c:f>
              <c:strCache>
                <c:ptCount val="4"/>
                <c:pt idx="0">
                  <c:v>Starchy staples</c:v>
                </c:pt>
                <c:pt idx="1">
                  <c:v>Proteins</c:v>
                </c:pt>
                <c:pt idx="2">
                  <c:v>Vegetables</c:v>
                </c:pt>
                <c:pt idx="3">
                  <c:v>Fruits</c:v>
                </c:pt>
              </c:strCache>
            </c:strRef>
          </c:cat>
          <c:val>
            <c:numRef>
              <c:f>'CoRD1 and 2'!$Y$5:$Y$8</c:f>
              <c:numCache>
                <c:formatCode>0.00</c:formatCode>
                <c:ptCount val="4"/>
                <c:pt idx="0">
                  <c:v>0.19022403282615699</c:v>
                </c:pt>
                <c:pt idx="1">
                  <c:v>0.157907769148836</c:v>
                </c:pt>
                <c:pt idx="2">
                  <c:v>0.25456223881977602</c:v>
                </c:pt>
                <c:pt idx="3">
                  <c:v>0.14421776243531401</c:v>
                </c:pt>
              </c:numCache>
            </c:numRef>
          </c:val>
          <c:extLst>
            <c:ext xmlns:c16="http://schemas.microsoft.com/office/drawing/2014/chart" uri="{C3380CC4-5D6E-409C-BE32-E72D297353CC}">
              <c16:uniqueId val="{00000008-E308-4052-8B65-8C65B0DE12A4}"/>
            </c:ext>
          </c:extLst>
        </c:ser>
        <c:dLbls>
          <c:showLegendKey val="0"/>
          <c:showVal val="0"/>
          <c:showCatName val="0"/>
          <c:showSerName val="0"/>
          <c:showPercent val="0"/>
          <c:showBubbleSize val="0"/>
        </c:dLbls>
        <c:gapWidth val="100"/>
        <c:axId val="-311515136"/>
        <c:axId val="-311514576"/>
      </c:barChart>
      <c:valAx>
        <c:axId val="-311514576"/>
        <c:scaling>
          <c:orientation val="minMax"/>
        </c:scaling>
        <c:delete val="0"/>
        <c:axPos val="b"/>
        <c:majorGridlines>
          <c:spPr>
            <a:ln>
              <a:solidFill>
                <a:srgbClr val="808080">
                  <a:lumMod val="40000"/>
                  <a:lumOff val="60000"/>
                </a:srgbClr>
              </a:solidFill>
            </a:ln>
          </c:spPr>
        </c:majorGridlines>
        <c:numFmt formatCode="&quot;$&quot;#,##0.00" sourceLinked="0"/>
        <c:majorTickMark val="out"/>
        <c:minorTickMark val="none"/>
        <c:tickLblPos val="nextTo"/>
        <c:txPr>
          <a:bodyPr/>
          <a:lstStyle/>
          <a:p>
            <a:pPr>
              <a:defRPr sz="1600"/>
            </a:pPr>
            <a:endParaRPr lang="en-US"/>
          </a:p>
        </c:txPr>
        <c:crossAx val="-311515136"/>
        <c:crosses val="autoZero"/>
        <c:crossBetween val="between"/>
      </c:valAx>
      <c:catAx>
        <c:axId val="-311515136"/>
        <c:scaling>
          <c:orientation val="minMax"/>
        </c:scaling>
        <c:delete val="0"/>
        <c:axPos val="l"/>
        <c:numFmt formatCode="General" sourceLinked="0"/>
        <c:majorTickMark val="out"/>
        <c:minorTickMark val="none"/>
        <c:tickLblPos val="nextTo"/>
        <c:txPr>
          <a:bodyPr/>
          <a:lstStyle/>
          <a:p>
            <a:pPr>
              <a:defRPr sz="1600"/>
            </a:pPr>
            <a:endParaRPr lang="en-US"/>
          </a:p>
        </c:txPr>
        <c:crossAx val="-3115145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Seasonality in food group prices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791904858993"/>
          <c:y val="0.14933913110201999"/>
          <c:w val="0.79338591297805106"/>
          <c:h val="0.59372046244629395"/>
        </c:manualLayout>
      </c:layout>
      <c:lineChart>
        <c:grouping val="standard"/>
        <c:varyColors val="0"/>
        <c:ser>
          <c:idx val="0"/>
          <c:order val="0"/>
          <c:tx>
            <c:strRef>
              <c:f>Sheet1!$A$2</c:f>
              <c:strCache>
                <c:ptCount val="1"/>
                <c:pt idx="0">
                  <c:v>Staples</c:v>
                </c:pt>
              </c:strCache>
            </c:strRef>
          </c:tx>
          <c:spPr>
            <a:ln w="41275" cap="rnd">
              <a:solidFill>
                <a:srgbClr val="A95007"/>
              </a:solidFill>
              <a:round/>
            </a:ln>
            <a:effectLst/>
          </c:spPr>
          <c:marker>
            <c:symbol val="circle"/>
            <c:size val="5"/>
            <c:spPr>
              <a:solidFill>
                <a:schemeClr val="accent1"/>
              </a:solidFill>
              <a:ln w="9525">
                <a:solidFill>
                  <a:schemeClr val="accent1"/>
                </a:solidFill>
              </a:ln>
              <a:effectLst/>
            </c:spPr>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0.000</c:formatCode>
                <c:ptCount val="12"/>
                <c:pt idx="0">
                  <c:v>0</c:v>
                </c:pt>
                <c:pt idx="1">
                  <c:v>-3.7847843706206798E-3</c:v>
                </c:pt>
                <c:pt idx="2">
                  <c:v>-1.0373555705313901E-2</c:v>
                </c:pt>
                <c:pt idx="3">
                  <c:v>-8.4758440458534406E-3</c:v>
                </c:pt>
                <c:pt idx="4">
                  <c:v>-4.1102085165966801E-3</c:v>
                </c:pt>
                <c:pt idx="5">
                  <c:v>-9.4491782838478002E-4</c:v>
                </c:pt>
                <c:pt idx="6">
                  <c:v>9.08992549383013E-3</c:v>
                </c:pt>
                <c:pt idx="7">
                  <c:v>1.52938610629398E-2</c:v>
                </c:pt>
                <c:pt idx="8">
                  <c:v>1.7910243105769601E-2</c:v>
                </c:pt>
                <c:pt idx="9">
                  <c:v>2.0902092495173701E-2</c:v>
                </c:pt>
                <c:pt idx="10">
                  <c:v>2.18297423677778E-2</c:v>
                </c:pt>
                <c:pt idx="11">
                  <c:v>7.3076918975578404E-3</c:v>
                </c:pt>
              </c:numCache>
            </c:numRef>
          </c:val>
          <c:smooth val="0"/>
          <c:extLst>
            <c:ext xmlns:c16="http://schemas.microsoft.com/office/drawing/2014/chart" uri="{C3380CC4-5D6E-409C-BE32-E72D297353CC}">
              <c16:uniqueId val="{00000000-805A-4F17-8AE2-3AEE41691CF4}"/>
            </c:ext>
          </c:extLst>
        </c:ser>
        <c:ser>
          <c:idx val="1"/>
          <c:order val="1"/>
          <c:tx>
            <c:strRef>
              <c:f>Sheet1!$A$3</c:f>
              <c:strCache>
                <c:ptCount val="1"/>
                <c:pt idx="0">
                  <c:v>Proteins</c:v>
                </c:pt>
              </c:strCache>
            </c:strRef>
          </c:tx>
          <c:spPr>
            <a:ln w="34925" cap="rnd">
              <a:solidFill>
                <a:srgbClr val="FF0000"/>
              </a:solidFill>
              <a:round/>
            </a:ln>
            <a:effectLst/>
          </c:spPr>
          <c:marker>
            <c:symbol val="circle"/>
            <c:size val="5"/>
            <c:spPr>
              <a:solidFill>
                <a:schemeClr val="accent2"/>
              </a:solidFill>
              <a:ln w="9525">
                <a:solidFill>
                  <a:schemeClr val="accent2"/>
                </a:solidFill>
              </a:ln>
              <a:effectLst/>
            </c:spPr>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0.000</c:formatCode>
                <c:ptCount val="12"/>
                <c:pt idx="0">
                  <c:v>0</c:v>
                </c:pt>
                <c:pt idx="1">
                  <c:v>-2.4085448251509E-2</c:v>
                </c:pt>
                <c:pt idx="2">
                  <c:v>-2.8491296503670601E-2</c:v>
                </c:pt>
                <c:pt idx="3">
                  <c:v>-1.7540691883870699E-2</c:v>
                </c:pt>
                <c:pt idx="4">
                  <c:v>-1.2418406767745201E-2</c:v>
                </c:pt>
                <c:pt idx="5">
                  <c:v>-1.5376066598413601E-2</c:v>
                </c:pt>
                <c:pt idx="6">
                  <c:v>-1.97490017004581E-2</c:v>
                </c:pt>
                <c:pt idx="7">
                  <c:v>-1.3309292858267201E-2</c:v>
                </c:pt>
                <c:pt idx="8">
                  <c:v>-3.01223496535079E-2</c:v>
                </c:pt>
                <c:pt idx="9">
                  <c:v>-1.8622413258095001E-2</c:v>
                </c:pt>
                <c:pt idx="10">
                  <c:v>3.7662519397697299E-3</c:v>
                </c:pt>
                <c:pt idx="11">
                  <c:v>-5.4193168995111101E-3</c:v>
                </c:pt>
              </c:numCache>
            </c:numRef>
          </c:val>
          <c:smooth val="0"/>
          <c:extLst>
            <c:ext xmlns:c16="http://schemas.microsoft.com/office/drawing/2014/chart" uri="{C3380CC4-5D6E-409C-BE32-E72D297353CC}">
              <c16:uniqueId val="{00000001-805A-4F17-8AE2-3AEE41691CF4}"/>
            </c:ext>
          </c:extLst>
        </c:ser>
        <c:ser>
          <c:idx val="2"/>
          <c:order val="2"/>
          <c:tx>
            <c:strRef>
              <c:f>Sheet1!$A$4</c:f>
              <c:strCache>
                <c:ptCount val="1"/>
                <c:pt idx="0">
                  <c:v>Dairy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0.000</c:formatCode>
                <c:ptCount val="12"/>
                <c:pt idx="0">
                  <c:v>0</c:v>
                </c:pt>
                <c:pt idx="1">
                  <c:v>1.1579669086019701E-2</c:v>
                </c:pt>
                <c:pt idx="2">
                  <c:v>1.33615699228184E-2</c:v>
                </c:pt>
                <c:pt idx="3">
                  <c:v>2.91871803030469E-2</c:v>
                </c:pt>
                <c:pt idx="4">
                  <c:v>4.72406298127033E-2</c:v>
                </c:pt>
                <c:pt idx="5">
                  <c:v>4.1762388437082201E-2</c:v>
                </c:pt>
                <c:pt idx="6">
                  <c:v>4.16990555067005E-2</c:v>
                </c:pt>
                <c:pt idx="7">
                  <c:v>3.3177969054101197E-2</c:v>
                </c:pt>
                <c:pt idx="8">
                  <c:v>3.4284517548978197E-2</c:v>
                </c:pt>
                <c:pt idx="9">
                  <c:v>2.0324988497312901E-2</c:v>
                </c:pt>
                <c:pt idx="10">
                  <c:v>1.8269598790083299E-2</c:v>
                </c:pt>
                <c:pt idx="11">
                  <c:v>-4.4571543359498804E-3</c:v>
                </c:pt>
              </c:numCache>
            </c:numRef>
          </c:val>
          <c:smooth val="0"/>
          <c:extLst>
            <c:ext xmlns:c16="http://schemas.microsoft.com/office/drawing/2014/chart" uri="{C3380CC4-5D6E-409C-BE32-E72D297353CC}">
              <c16:uniqueId val="{00000002-805A-4F17-8AE2-3AEE41691CF4}"/>
            </c:ext>
          </c:extLst>
        </c:ser>
        <c:ser>
          <c:idx val="3"/>
          <c:order val="3"/>
          <c:tx>
            <c:strRef>
              <c:f>Sheet1!$A$5</c:f>
              <c:strCache>
                <c:ptCount val="1"/>
                <c:pt idx="0">
                  <c:v>Fruit</c:v>
                </c:pt>
              </c:strCache>
            </c:strRef>
          </c:tx>
          <c:spPr>
            <a:ln w="47625" cap="rnd">
              <a:solidFill>
                <a:srgbClr val="00B0F0"/>
              </a:solidFill>
              <a:round/>
            </a:ln>
            <a:effectLst/>
          </c:spPr>
          <c:marker>
            <c:symbol val="circle"/>
            <c:size val="5"/>
            <c:spPr>
              <a:solidFill>
                <a:schemeClr val="accent4"/>
              </a:solidFill>
              <a:ln w="9525">
                <a:solidFill>
                  <a:schemeClr val="accent4"/>
                </a:solidFill>
              </a:ln>
              <a:effectLst/>
            </c:spPr>
          </c:marker>
          <c:dLbls>
            <c:dLbl>
              <c:idx val="6"/>
              <c:layout>
                <c:manualLayout>
                  <c:x val="2.1224231498987799E-2"/>
                  <c:y val="-3.16395936380002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05A-4F17-8AE2-3AEE41691CF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0.000</c:formatCode>
                <c:ptCount val="12"/>
                <c:pt idx="0">
                  <c:v>0</c:v>
                </c:pt>
                <c:pt idx="1">
                  <c:v>-8.9566449693114902E-3</c:v>
                </c:pt>
                <c:pt idx="2">
                  <c:v>-1.35207115873481E-2</c:v>
                </c:pt>
                <c:pt idx="3">
                  <c:v>9.6007141155905196E-2</c:v>
                </c:pt>
                <c:pt idx="4">
                  <c:v>0.25729783420708202</c:v>
                </c:pt>
                <c:pt idx="5">
                  <c:v>0.26562462893427802</c:v>
                </c:pt>
                <c:pt idx="6">
                  <c:v>0.25601124717740098</c:v>
                </c:pt>
                <c:pt idx="7">
                  <c:v>0.14425102658050101</c:v>
                </c:pt>
                <c:pt idx="8">
                  <c:v>5.2363463259868598E-2</c:v>
                </c:pt>
                <c:pt idx="9">
                  <c:v>2.6193974101698499E-2</c:v>
                </c:pt>
                <c:pt idx="10">
                  <c:v>2.2526358131566199E-2</c:v>
                </c:pt>
                <c:pt idx="11">
                  <c:v>1.76492355763361E-2</c:v>
                </c:pt>
              </c:numCache>
            </c:numRef>
          </c:val>
          <c:smooth val="0"/>
          <c:extLst>
            <c:ext xmlns:c16="http://schemas.microsoft.com/office/drawing/2014/chart" uri="{C3380CC4-5D6E-409C-BE32-E72D297353CC}">
              <c16:uniqueId val="{00000004-805A-4F17-8AE2-3AEE41691CF4}"/>
            </c:ext>
          </c:extLst>
        </c:ser>
        <c:ser>
          <c:idx val="4"/>
          <c:order val="4"/>
          <c:tx>
            <c:strRef>
              <c:f>Sheet1!$A$6</c:f>
              <c:strCache>
                <c:ptCount val="1"/>
                <c:pt idx="0">
                  <c:v>Vegetables</c:v>
                </c:pt>
              </c:strCache>
            </c:strRef>
          </c:tx>
          <c:spPr>
            <a:ln w="50800" cap="rnd">
              <a:solidFill>
                <a:srgbClr val="92D050"/>
              </a:solidFill>
              <a:round/>
            </a:ln>
            <a:effectLst/>
          </c:spPr>
          <c:marker>
            <c:symbol val="circle"/>
            <c:size val="5"/>
            <c:spPr>
              <a:solidFill>
                <a:schemeClr val="accent5"/>
              </a:solidFill>
              <a:ln w="9525">
                <a:solidFill>
                  <a:schemeClr val="accent5"/>
                </a:solidFill>
              </a:ln>
              <a:effectLst/>
            </c:spPr>
          </c:marker>
          <c:dLbls>
            <c:dLbl>
              <c:idx val="10"/>
              <c:layout>
                <c:manualLayout>
                  <c:x val="-2.59407273876518E-2"/>
                  <c:y val="-9.491878091400060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05A-4F17-8AE2-3AEE41691CF4}"/>
                </c:ext>
              </c:extLst>
            </c:dLbl>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Sheet1!$B$6:$M$6</c:f>
              <c:numCache>
                <c:formatCode>0.000</c:formatCode>
                <c:ptCount val="12"/>
                <c:pt idx="0">
                  <c:v>0</c:v>
                </c:pt>
                <c:pt idx="1">
                  <c:v>-3.5770445929463497E-2</c:v>
                </c:pt>
                <c:pt idx="2">
                  <c:v>-1.7681767493054699E-2</c:v>
                </c:pt>
                <c:pt idx="3">
                  <c:v>-3.5863526098702798E-3</c:v>
                </c:pt>
                <c:pt idx="4">
                  <c:v>-1.24508405767562E-2</c:v>
                </c:pt>
                <c:pt idx="5">
                  <c:v>4.6635926811475902E-2</c:v>
                </c:pt>
                <c:pt idx="6">
                  <c:v>0.12452914675183301</c:v>
                </c:pt>
                <c:pt idx="7">
                  <c:v>0.12669194024894601</c:v>
                </c:pt>
                <c:pt idx="8">
                  <c:v>9.5255629328979796E-2</c:v>
                </c:pt>
                <c:pt idx="9">
                  <c:v>0.120565465872436</c:v>
                </c:pt>
                <c:pt idx="10">
                  <c:v>0.109628981472341</c:v>
                </c:pt>
                <c:pt idx="11">
                  <c:v>5.0991428095467799E-2</c:v>
                </c:pt>
              </c:numCache>
            </c:numRef>
          </c:val>
          <c:smooth val="0"/>
          <c:extLst>
            <c:ext xmlns:c16="http://schemas.microsoft.com/office/drawing/2014/chart" uri="{C3380CC4-5D6E-409C-BE32-E72D297353CC}">
              <c16:uniqueId val="{00000006-805A-4F17-8AE2-3AEE41691CF4}"/>
            </c:ext>
          </c:extLst>
        </c:ser>
        <c:ser>
          <c:idx val="5"/>
          <c:order val="5"/>
          <c:tx>
            <c:strRef>
              <c:f>Sheet1!$A$7</c:f>
              <c:strCache>
                <c:ptCount val="1"/>
                <c:pt idx="0">
                  <c:v>Leafy-veg</c:v>
                </c:pt>
              </c:strCache>
            </c:strRef>
          </c:tx>
          <c:spPr>
            <a:ln w="50800" cap="rnd">
              <a:solidFill>
                <a:srgbClr val="00B050"/>
              </a:solidFill>
              <a:round/>
            </a:ln>
            <a:effectLst/>
          </c:spPr>
          <c:marker>
            <c:symbol val="circle"/>
            <c:size val="5"/>
            <c:spPr>
              <a:solidFill>
                <a:schemeClr val="accent6"/>
              </a:solidFill>
              <a:ln w="9525">
                <a:solidFill>
                  <a:schemeClr val="accent6"/>
                </a:solidFill>
              </a:ln>
              <a:effectLst/>
            </c:spPr>
          </c:marker>
          <c:dLbls>
            <c:dLbl>
              <c:idx val="9"/>
              <c:layout>
                <c:manualLayout>
                  <c:x val="-0.16507735610323901"/>
                  <c:y val="-0.1107386623829649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805A-4F17-8AE2-3AEE41691CF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Sheet1!$B$7:$M$7</c:f>
              <c:numCache>
                <c:formatCode>0.000</c:formatCode>
                <c:ptCount val="12"/>
                <c:pt idx="0">
                  <c:v>0</c:v>
                </c:pt>
                <c:pt idx="1">
                  <c:v>-2.17500744362231E-2</c:v>
                </c:pt>
                <c:pt idx="2">
                  <c:v>-9.0525263181133707E-3</c:v>
                </c:pt>
                <c:pt idx="3">
                  <c:v>9.0578701206431196E-3</c:v>
                </c:pt>
                <c:pt idx="4">
                  <c:v>2.86191665348462E-2</c:v>
                </c:pt>
                <c:pt idx="5">
                  <c:v>6.5409140453370998E-2</c:v>
                </c:pt>
                <c:pt idx="6">
                  <c:v>0.112087570392001</c:v>
                </c:pt>
                <c:pt idx="7">
                  <c:v>0.12478760011540201</c:v>
                </c:pt>
                <c:pt idx="8">
                  <c:v>0.12412131448307499</c:v>
                </c:pt>
                <c:pt idx="9">
                  <c:v>0.14051209864402101</c:v>
                </c:pt>
                <c:pt idx="10">
                  <c:v>9.43021988791342E-2</c:v>
                </c:pt>
                <c:pt idx="11">
                  <c:v>4.1693978091315198E-2</c:v>
                </c:pt>
              </c:numCache>
            </c:numRef>
          </c:val>
          <c:smooth val="0"/>
          <c:extLst>
            <c:ext xmlns:c16="http://schemas.microsoft.com/office/drawing/2014/chart" uri="{C3380CC4-5D6E-409C-BE32-E72D297353CC}">
              <c16:uniqueId val="{00000008-805A-4F17-8AE2-3AEE41691CF4}"/>
            </c:ext>
          </c:extLst>
        </c:ser>
        <c:ser>
          <c:idx val="6"/>
          <c:order val="6"/>
          <c:tx>
            <c:strRef>
              <c:f>Sheet1!$A$8</c:f>
              <c:strCache>
                <c:ptCount val="1"/>
                <c:pt idx="0">
                  <c:v>Oils&amp;Fats</c:v>
                </c:pt>
              </c:strCache>
            </c:strRef>
          </c:tx>
          <c:spPr>
            <a:ln w="38100" cap="rnd">
              <a:solidFill>
                <a:schemeClr val="accent1">
                  <a:lumMod val="75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Sheet1!$B$8:$M$8</c:f>
              <c:numCache>
                <c:formatCode>0.000</c:formatCode>
                <c:ptCount val="12"/>
                <c:pt idx="0">
                  <c:v>0</c:v>
                </c:pt>
                <c:pt idx="1">
                  <c:v>7.6629130654978797E-2</c:v>
                </c:pt>
                <c:pt idx="2">
                  <c:v>4.5237873910697899E-3</c:v>
                </c:pt>
                <c:pt idx="3">
                  <c:v>-4.9114876649603001E-4</c:v>
                </c:pt>
                <c:pt idx="4">
                  <c:v>1.5756305463869101E-2</c:v>
                </c:pt>
                <c:pt idx="5">
                  <c:v>1.1254059554338501E-2</c:v>
                </c:pt>
                <c:pt idx="6">
                  <c:v>5.4116801898580903E-2</c:v>
                </c:pt>
                <c:pt idx="7">
                  <c:v>4.9451210032572801E-2</c:v>
                </c:pt>
                <c:pt idx="8">
                  <c:v>4.7735922064882599E-2</c:v>
                </c:pt>
                <c:pt idx="9">
                  <c:v>4.6673496891363603E-2</c:v>
                </c:pt>
                <c:pt idx="10">
                  <c:v>2.3349667743545698E-2</c:v>
                </c:pt>
                <c:pt idx="11">
                  <c:v>3.4503418452356903E-2</c:v>
                </c:pt>
              </c:numCache>
            </c:numRef>
          </c:val>
          <c:smooth val="0"/>
          <c:extLst>
            <c:ext xmlns:c16="http://schemas.microsoft.com/office/drawing/2014/chart" uri="{C3380CC4-5D6E-409C-BE32-E72D297353CC}">
              <c16:uniqueId val="{00000009-805A-4F17-8AE2-3AEE41691CF4}"/>
            </c:ext>
          </c:extLst>
        </c:ser>
        <c:dLbls>
          <c:showLegendKey val="0"/>
          <c:showVal val="0"/>
          <c:showCatName val="0"/>
          <c:showSerName val="0"/>
          <c:showPercent val="0"/>
          <c:showBubbleSize val="0"/>
        </c:dLbls>
        <c:marker val="1"/>
        <c:smooth val="0"/>
        <c:axId val="-310684112"/>
        <c:axId val="-355819456"/>
      </c:lineChart>
      <c:catAx>
        <c:axId val="-310684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5819456"/>
        <c:crosses val="autoZero"/>
        <c:auto val="1"/>
        <c:lblAlgn val="ctr"/>
        <c:lblOffset val="100"/>
        <c:noMultiLvlLbl val="0"/>
      </c:catAx>
      <c:valAx>
        <c:axId val="-355819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0684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Change in diet cost, 2001</a:t>
            </a:r>
            <a:r>
              <a:rPr lang="en-US" sz="1800" b="1" baseline="0" dirty="0"/>
              <a:t> to 20</a:t>
            </a:r>
            <a:r>
              <a:rPr lang="en-US" sz="1800" b="1" dirty="0"/>
              <a:t>11</a:t>
            </a:r>
          </a:p>
        </c:rich>
      </c:tx>
      <c:layout>
        <c:manualLayout>
          <c:xMode val="edge"/>
          <c:yMode val="edge"/>
          <c:x val="0.130892788106409"/>
          <c:y val="1.768628567807760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rate of growth in reCoRD_Men: 2001-2011</c:v>
                </c:pt>
              </c:strCache>
            </c:strRef>
          </c:tx>
          <c:spPr>
            <a:solidFill>
              <a:schemeClr val="accent2"/>
            </a:solidFill>
            <a:ln>
              <a:noFill/>
            </a:ln>
            <a:effectLst/>
          </c:spPr>
          <c:invertIfNegative val="0"/>
          <c:cat>
            <c:strRef>
              <c:f>Sheet1!$A$2:$A$20</c:f>
              <c:strCache>
                <c:ptCount val="19"/>
                <c:pt idx="0">
                  <c:v>Uttaranchal</c:v>
                </c:pt>
                <c:pt idx="1">
                  <c:v>Odisha</c:v>
                </c:pt>
                <c:pt idx="2">
                  <c:v>Punjab</c:v>
                </c:pt>
                <c:pt idx="3">
                  <c:v>Andhra Pradesh</c:v>
                </c:pt>
                <c:pt idx="4">
                  <c:v>Tamil Nadu</c:v>
                </c:pt>
                <c:pt idx="5">
                  <c:v>Uttar Pradesh</c:v>
                </c:pt>
                <c:pt idx="6">
                  <c:v>Haryana</c:v>
                </c:pt>
                <c:pt idx="7">
                  <c:v>Karnataka</c:v>
                </c:pt>
                <c:pt idx="8">
                  <c:v>Assam</c:v>
                </c:pt>
                <c:pt idx="9">
                  <c:v>Himachal Pradesh</c:v>
                </c:pt>
                <c:pt idx="10">
                  <c:v>Rajasthan</c:v>
                </c:pt>
                <c:pt idx="11">
                  <c:v>Maharashtra</c:v>
                </c:pt>
                <c:pt idx="12">
                  <c:v>West Bengal</c:v>
                </c:pt>
                <c:pt idx="13">
                  <c:v>Kerala</c:v>
                </c:pt>
                <c:pt idx="14">
                  <c:v>Bihar</c:v>
                </c:pt>
                <c:pt idx="15">
                  <c:v>Chhattisgarh</c:v>
                </c:pt>
                <c:pt idx="16">
                  <c:v>Jharkhand</c:v>
                </c:pt>
                <c:pt idx="17">
                  <c:v>Madhya Pradesh</c:v>
                </c:pt>
                <c:pt idx="18">
                  <c:v>Gujarat</c:v>
                </c:pt>
              </c:strCache>
            </c:strRef>
          </c:cat>
          <c:val>
            <c:numRef>
              <c:f>Sheet1!$B$2:$B$20</c:f>
              <c:numCache>
                <c:formatCode>General</c:formatCode>
                <c:ptCount val="19"/>
                <c:pt idx="0">
                  <c:v>-25.92755126953125</c:v>
                </c:pt>
                <c:pt idx="1">
                  <c:v>-25.78763198852533</c:v>
                </c:pt>
                <c:pt idx="2">
                  <c:v>-23.767171859741211</c:v>
                </c:pt>
                <c:pt idx="3">
                  <c:v>-22.847490310668942</c:v>
                </c:pt>
                <c:pt idx="4">
                  <c:v>-21.868255615234371</c:v>
                </c:pt>
                <c:pt idx="5">
                  <c:v>-17.628202438354489</c:v>
                </c:pt>
                <c:pt idx="6">
                  <c:v>-14.35548305511475</c:v>
                </c:pt>
                <c:pt idx="7">
                  <c:v>-10.110133171081539</c:v>
                </c:pt>
                <c:pt idx="8">
                  <c:v>-8.9683618545532209</c:v>
                </c:pt>
                <c:pt idx="9">
                  <c:v>-6.3873453140258789</c:v>
                </c:pt>
                <c:pt idx="10">
                  <c:v>-5.3762283325195321</c:v>
                </c:pt>
                <c:pt idx="11">
                  <c:v>-4.8530011177062926</c:v>
                </c:pt>
                <c:pt idx="12">
                  <c:v>-4.6222147941589347</c:v>
                </c:pt>
                <c:pt idx="13">
                  <c:v>-4.2861752510070756</c:v>
                </c:pt>
                <c:pt idx="14">
                  <c:v>-2.6632571220397949</c:v>
                </c:pt>
                <c:pt idx="15">
                  <c:v>-0.45381245017051702</c:v>
                </c:pt>
                <c:pt idx="16">
                  <c:v>5.7489299774169851</c:v>
                </c:pt>
                <c:pt idx="17">
                  <c:v>10.571520805358899</c:v>
                </c:pt>
                <c:pt idx="18">
                  <c:v>20.872520446777319</c:v>
                </c:pt>
              </c:numCache>
            </c:numRef>
          </c:val>
          <c:extLst>
            <c:ext xmlns:c16="http://schemas.microsoft.com/office/drawing/2014/chart" uri="{C3380CC4-5D6E-409C-BE32-E72D297353CC}">
              <c16:uniqueId val="{00000000-F2E2-426A-AB9C-D0FB7D1B06ED}"/>
            </c:ext>
          </c:extLst>
        </c:ser>
        <c:dLbls>
          <c:showLegendKey val="0"/>
          <c:showVal val="0"/>
          <c:showCatName val="0"/>
          <c:showSerName val="0"/>
          <c:showPercent val="0"/>
          <c:showBubbleSize val="0"/>
        </c:dLbls>
        <c:gapWidth val="182"/>
        <c:axId val="-300174848"/>
        <c:axId val="-310443200"/>
      </c:barChart>
      <c:catAx>
        <c:axId val="-30017484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0443200"/>
        <c:crosses val="autoZero"/>
        <c:auto val="1"/>
        <c:lblAlgn val="ctr"/>
        <c:lblOffset val="100"/>
        <c:tickLblSkip val="1"/>
        <c:noMultiLvlLbl val="0"/>
      </c:catAx>
      <c:valAx>
        <c:axId val="-310443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01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BC3C4-AE63-0A42-B27F-3BE9B3C96ACC}" type="doc">
      <dgm:prSet loTypeId="urn:microsoft.com/office/officeart/2005/8/layout/process1" loCatId="" qsTypeId="urn:microsoft.com/office/officeart/2005/8/quickstyle/simple4" qsCatId="simple" csTypeId="urn:microsoft.com/office/officeart/2005/8/colors/colorful1" csCatId="colorful" phldr="1"/>
      <dgm:spPr/>
    </dgm:pt>
    <dgm:pt modelId="{9B95FF7B-FA74-CB48-B248-0317934C6EAE}">
      <dgm:prSet phldrT="[Text]"/>
      <dgm:spPr>
        <a:xfrm>
          <a:off x="4219" y="1237271"/>
          <a:ext cx="1844761" cy="1106857"/>
        </a:xfrm>
        <a:prstGeom prst="roundRect">
          <a:avLst>
            <a:gd name="adj" fmla="val 10000"/>
          </a:avLst>
        </a:pr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dgm:spPr>
      <dgm:t>
        <a:bodyPr/>
        <a:lstStyle/>
        <a:p>
          <a:r>
            <a:rPr lang="en-US" dirty="0">
              <a:solidFill>
                <a:sysClr val="window" lastClr="FFFFFF"/>
              </a:solidFill>
              <a:latin typeface="Franklin Gothic Book" panose="020B0503020102020204"/>
              <a:ea typeface=""/>
              <a:cs typeface=""/>
            </a:rPr>
            <a:t>Agriculture &amp; Food Systems</a:t>
          </a:r>
        </a:p>
      </dgm:t>
    </dgm:pt>
    <dgm:pt modelId="{BB144BE0-3422-044F-8EC7-5CCD07CF47FB}" type="parTrans" cxnId="{1D7E3A86-468B-A14D-95F8-A7993758D2E3}">
      <dgm:prSet/>
      <dgm:spPr/>
      <dgm:t>
        <a:bodyPr/>
        <a:lstStyle/>
        <a:p>
          <a:endParaRPr lang="en-US"/>
        </a:p>
      </dgm:t>
    </dgm:pt>
    <dgm:pt modelId="{5E7D20FF-0C61-F448-844A-DF6DA64CE198}" type="sibTrans" cxnId="{1D7E3A86-468B-A14D-95F8-A7993758D2E3}">
      <dgm:prSet/>
      <dgm:spPr>
        <a:xfrm>
          <a:off x="2033457" y="1561949"/>
          <a:ext cx="391089" cy="457500"/>
        </a:xfrm>
        <a:prstGeom prst="rightArrow">
          <a:avLst>
            <a:gd name="adj1" fmla="val 60000"/>
            <a:gd name="adj2" fmla="val 50000"/>
          </a:avLst>
        </a:pr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dgm:spPr>
      <dgm:t>
        <a:bodyPr/>
        <a:lstStyle/>
        <a:p>
          <a:endParaRPr lang="en-US">
            <a:solidFill>
              <a:sysClr val="window" lastClr="FFFFFF"/>
            </a:solidFill>
            <a:latin typeface="Franklin Gothic Book" panose="020B0503020102020204"/>
            <a:ea typeface=""/>
            <a:cs typeface=""/>
          </a:endParaRPr>
        </a:p>
      </dgm:t>
    </dgm:pt>
    <dgm:pt modelId="{822153F0-19F7-8A4E-B959-D0D31CF64304}">
      <dgm:prSet phldrT="[Text]"/>
      <dgm:spPr>
        <a:xfrm>
          <a:off x="2586885" y="1237271"/>
          <a:ext cx="1844761" cy="1106857"/>
        </a:xfrm>
        <a:prstGeom prst="roundRect">
          <a:avLst>
            <a:gd name="adj" fmla="val 10000"/>
          </a:avLst>
        </a:prstGeom>
        <a:gradFill rotWithShape="0">
          <a:gsLst>
            <a:gs pos="0">
              <a:srgbClr val="36AFCE">
                <a:hueOff val="0"/>
                <a:satOff val="0"/>
                <a:lumOff val="0"/>
                <a:alphaOff val="0"/>
                <a:satMod val="103000"/>
                <a:lumMod val="102000"/>
                <a:tint val="94000"/>
              </a:srgbClr>
            </a:gs>
            <a:gs pos="50000">
              <a:srgbClr val="36AFCE">
                <a:hueOff val="0"/>
                <a:satOff val="0"/>
                <a:lumOff val="0"/>
                <a:alphaOff val="0"/>
                <a:satMod val="110000"/>
                <a:lumMod val="100000"/>
                <a:shade val="100000"/>
              </a:srgbClr>
            </a:gs>
            <a:gs pos="100000">
              <a:srgbClr val="36AFCE">
                <a:hueOff val="0"/>
                <a:satOff val="0"/>
                <a:lumOff val="0"/>
                <a:alphaOff val="0"/>
                <a:lumMod val="99000"/>
                <a:satMod val="120000"/>
                <a:shade val="78000"/>
              </a:srgbClr>
            </a:gs>
          </a:gsLst>
          <a:lin ang="5400000" scaled="0"/>
        </a:gradFill>
        <a:ln>
          <a:noFill/>
        </a:ln>
        <a:effectLst/>
      </dgm:spPr>
      <dgm:t>
        <a:bodyPr/>
        <a:lstStyle/>
        <a:p>
          <a:r>
            <a:rPr lang="en-US" dirty="0">
              <a:solidFill>
                <a:sysClr val="window" lastClr="FFFFFF"/>
              </a:solidFill>
              <a:latin typeface="Franklin Gothic Book" panose="020B0503020102020204"/>
              <a:ea typeface=""/>
              <a:cs typeface=""/>
            </a:rPr>
            <a:t>Food Access</a:t>
          </a:r>
        </a:p>
      </dgm:t>
    </dgm:pt>
    <dgm:pt modelId="{6C78688C-EFE5-404F-ABF0-D8CA50D33553}" type="parTrans" cxnId="{3CD65716-75C9-5148-AAB7-1D315F8E4B15}">
      <dgm:prSet/>
      <dgm:spPr/>
      <dgm:t>
        <a:bodyPr/>
        <a:lstStyle/>
        <a:p>
          <a:endParaRPr lang="en-US"/>
        </a:p>
      </dgm:t>
    </dgm:pt>
    <dgm:pt modelId="{3287E118-6174-9944-AABC-48BAC7EE9D3E}" type="sibTrans" cxnId="{3CD65716-75C9-5148-AAB7-1D315F8E4B15}">
      <dgm:prSet/>
      <dgm:spPr>
        <a:xfrm>
          <a:off x="4616123" y="1561949"/>
          <a:ext cx="391089" cy="457500"/>
        </a:xfrm>
        <a:prstGeom prst="rightArrow">
          <a:avLst>
            <a:gd name="adj1" fmla="val 60000"/>
            <a:gd name="adj2" fmla="val 50000"/>
          </a:avLst>
        </a:prstGeom>
        <a:gradFill rotWithShape="0">
          <a:gsLst>
            <a:gs pos="0">
              <a:srgbClr val="36AFCE">
                <a:hueOff val="0"/>
                <a:satOff val="0"/>
                <a:lumOff val="0"/>
                <a:alphaOff val="0"/>
                <a:satMod val="103000"/>
                <a:lumMod val="102000"/>
                <a:tint val="94000"/>
              </a:srgbClr>
            </a:gs>
            <a:gs pos="50000">
              <a:srgbClr val="36AFCE">
                <a:hueOff val="0"/>
                <a:satOff val="0"/>
                <a:lumOff val="0"/>
                <a:alphaOff val="0"/>
                <a:satMod val="110000"/>
                <a:lumMod val="100000"/>
                <a:shade val="100000"/>
              </a:srgbClr>
            </a:gs>
            <a:gs pos="100000">
              <a:srgbClr val="36AFCE">
                <a:hueOff val="0"/>
                <a:satOff val="0"/>
                <a:lumOff val="0"/>
                <a:alphaOff val="0"/>
                <a:lumMod val="99000"/>
                <a:satMod val="120000"/>
                <a:shade val="78000"/>
              </a:srgbClr>
            </a:gs>
          </a:gsLst>
          <a:lin ang="5400000" scaled="0"/>
        </a:gradFill>
        <a:ln>
          <a:noFill/>
        </a:ln>
        <a:effectLst/>
      </dgm:spPr>
      <dgm:t>
        <a:bodyPr/>
        <a:lstStyle/>
        <a:p>
          <a:endParaRPr lang="en-US">
            <a:solidFill>
              <a:sysClr val="window" lastClr="FFFFFF"/>
            </a:solidFill>
            <a:latin typeface="Franklin Gothic Book" panose="020B0503020102020204"/>
            <a:ea typeface=""/>
            <a:cs typeface=""/>
          </a:endParaRPr>
        </a:p>
      </dgm:t>
    </dgm:pt>
    <dgm:pt modelId="{84F2BA5F-97DB-D543-8A59-1F911AFBC72D}">
      <dgm:prSet phldrT="[Text]"/>
      <dgm:spPr>
        <a:xfrm>
          <a:off x="5169552" y="1237271"/>
          <a:ext cx="1844761" cy="1106857"/>
        </a:xfrm>
        <a:prstGeom prst="roundRect">
          <a:avLst>
            <a:gd name="adj" fmla="val 10000"/>
          </a:avLst>
        </a:prstGeom>
        <a:gradFill rotWithShape="0">
          <a:gsLst>
            <a:gs pos="0">
              <a:srgbClr val="1D6FA9">
                <a:hueOff val="0"/>
                <a:satOff val="0"/>
                <a:lumOff val="0"/>
                <a:alphaOff val="0"/>
                <a:satMod val="103000"/>
                <a:lumMod val="102000"/>
                <a:tint val="94000"/>
              </a:srgbClr>
            </a:gs>
            <a:gs pos="50000">
              <a:srgbClr val="1D6FA9">
                <a:hueOff val="0"/>
                <a:satOff val="0"/>
                <a:lumOff val="0"/>
                <a:alphaOff val="0"/>
                <a:satMod val="110000"/>
                <a:lumMod val="100000"/>
                <a:shade val="100000"/>
              </a:srgbClr>
            </a:gs>
            <a:gs pos="100000">
              <a:srgbClr val="1D6FA9">
                <a:hueOff val="0"/>
                <a:satOff val="0"/>
                <a:lumOff val="0"/>
                <a:alphaOff val="0"/>
                <a:lumMod val="99000"/>
                <a:satMod val="120000"/>
                <a:shade val="78000"/>
              </a:srgbClr>
            </a:gs>
          </a:gsLst>
          <a:lin ang="5400000" scaled="0"/>
        </a:gradFill>
        <a:ln>
          <a:noFill/>
        </a:ln>
        <a:effectLst/>
      </dgm:spPr>
      <dgm:t>
        <a:bodyPr/>
        <a:lstStyle/>
        <a:p>
          <a:r>
            <a:rPr lang="en-US" dirty="0">
              <a:solidFill>
                <a:sysClr val="window" lastClr="FFFFFF"/>
              </a:solidFill>
              <a:latin typeface="Franklin Gothic Book" panose="020B0503020102020204"/>
              <a:ea typeface=""/>
              <a:cs typeface=""/>
            </a:rPr>
            <a:t>Diet Quality</a:t>
          </a:r>
        </a:p>
      </dgm:t>
    </dgm:pt>
    <dgm:pt modelId="{43D7B426-FBCC-0543-AE54-AB30F60BBC72}" type="parTrans" cxnId="{05B52639-D6A1-6D4A-A844-35BB4B91AAAE}">
      <dgm:prSet/>
      <dgm:spPr/>
      <dgm:t>
        <a:bodyPr/>
        <a:lstStyle/>
        <a:p>
          <a:endParaRPr lang="en-US"/>
        </a:p>
      </dgm:t>
    </dgm:pt>
    <dgm:pt modelId="{42BA9816-D06F-5242-9822-497C930846C1}" type="sibTrans" cxnId="{05B52639-D6A1-6D4A-A844-35BB4B91AAAE}">
      <dgm:prSet/>
      <dgm:spPr>
        <a:xfrm>
          <a:off x="7198790" y="1561949"/>
          <a:ext cx="391089" cy="457500"/>
        </a:xfrm>
        <a:prstGeom prst="rightArrow">
          <a:avLst>
            <a:gd name="adj1" fmla="val 60000"/>
            <a:gd name="adj2" fmla="val 50000"/>
          </a:avLst>
        </a:prstGeom>
        <a:gradFill rotWithShape="0">
          <a:gsLst>
            <a:gs pos="0">
              <a:srgbClr val="1D6FA9">
                <a:hueOff val="0"/>
                <a:satOff val="0"/>
                <a:lumOff val="0"/>
                <a:alphaOff val="0"/>
                <a:satMod val="103000"/>
                <a:lumMod val="102000"/>
                <a:tint val="94000"/>
              </a:srgbClr>
            </a:gs>
            <a:gs pos="50000">
              <a:srgbClr val="1D6FA9">
                <a:hueOff val="0"/>
                <a:satOff val="0"/>
                <a:lumOff val="0"/>
                <a:alphaOff val="0"/>
                <a:satMod val="110000"/>
                <a:lumMod val="100000"/>
                <a:shade val="100000"/>
              </a:srgbClr>
            </a:gs>
            <a:gs pos="100000">
              <a:srgbClr val="1D6FA9">
                <a:hueOff val="0"/>
                <a:satOff val="0"/>
                <a:lumOff val="0"/>
                <a:alphaOff val="0"/>
                <a:lumMod val="99000"/>
                <a:satMod val="120000"/>
                <a:shade val="78000"/>
              </a:srgbClr>
            </a:gs>
          </a:gsLst>
          <a:lin ang="5400000" scaled="0"/>
        </a:gradFill>
        <a:ln>
          <a:noFill/>
        </a:ln>
        <a:effectLst/>
      </dgm:spPr>
      <dgm:t>
        <a:bodyPr/>
        <a:lstStyle/>
        <a:p>
          <a:endParaRPr lang="en-US">
            <a:solidFill>
              <a:sysClr val="window" lastClr="FFFFFF"/>
            </a:solidFill>
            <a:latin typeface="Franklin Gothic Book" panose="020B0503020102020204"/>
            <a:ea typeface=""/>
            <a:cs typeface=""/>
          </a:endParaRPr>
        </a:p>
      </dgm:t>
    </dgm:pt>
    <dgm:pt modelId="{CC018546-E629-1E45-8D1A-71073CA09952}">
      <dgm:prSet/>
      <dgm:spPr>
        <a:xfrm>
          <a:off x="7752218" y="1237271"/>
          <a:ext cx="1844761" cy="1106857"/>
        </a:xfrm>
        <a:prstGeom prst="roundRect">
          <a:avLst>
            <a:gd name="adj" fmla="val 10000"/>
          </a:avLst>
        </a:prstGeom>
        <a:gradFill rotWithShape="0">
          <a:gsLst>
            <a:gs pos="0">
              <a:srgbClr val="B74919">
                <a:hueOff val="0"/>
                <a:satOff val="0"/>
                <a:lumOff val="0"/>
                <a:alphaOff val="0"/>
                <a:satMod val="103000"/>
                <a:lumMod val="102000"/>
                <a:tint val="94000"/>
              </a:srgbClr>
            </a:gs>
            <a:gs pos="50000">
              <a:srgbClr val="B74919">
                <a:hueOff val="0"/>
                <a:satOff val="0"/>
                <a:lumOff val="0"/>
                <a:alphaOff val="0"/>
                <a:satMod val="110000"/>
                <a:lumMod val="100000"/>
                <a:shade val="100000"/>
              </a:srgbClr>
            </a:gs>
            <a:gs pos="100000">
              <a:srgbClr val="B74919">
                <a:hueOff val="0"/>
                <a:satOff val="0"/>
                <a:lumOff val="0"/>
                <a:alphaOff val="0"/>
                <a:lumMod val="99000"/>
                <a:satMod val="120000"/>
                <a:shade val="78000"/>
              </a:srgbClr>
            </a:gs>
          </a:gsLst>
          <a:lin ang="5400000" scaled="0"/>
        </a:gradFill>
        <a:ln>
          <a:noFill/>
        </a:ln>
        <a:effectLst/>
      </dgm:spPr>
      <dgm:t>
        <a:bodyPr/>
        <a:lstStyle/>
        <a:p>
          <a:r>
            <a:rPr lang="en-US" dirty="0">
              <a:solidFill>
                <a:sysClr val="window" lastClr="FFFFFF"/>
              </a:solidFill>
              <a:latin typeface="Franklin Gothic Book" panose="020B0503020102020204"/>
              <a:ea typeface=""/>
              <a:cs typeface=""/>
            </a:rPr>
            <a:t>Nutrition</a:t>
          </a:r>
        </a:p>
      </dgm:t>
    </dgm:pt>
    <dgm:pt modelId="{17C76AC0-A9C7-7748-A25A-F6554E75378A}" type="parTrans" cxnId="{55429C47-53E4-004D-833B-2E65D6F34F4A}">
      <dgm:prSet/>
      <dgm:spPr/>
      <dgm:t>
        <a:bodyPr/>
        <a:lstStyle/>
        <a:p>
          <a:endParaRPr lang="en-US"/>
        </a:p>
      </dgm:t>
    </dgm:pt>
    <dgm:pt modelId="{0F6F1116-0E49-A849-ACE4-239CDA521CD1}" type="sibTrans" cxnId="{55429C47-53E4-004D-833B-2E65D6F34F4A}">
      <dgm:prSet/>
      <dgm:spPr/>
      <dgm:t>
        <a:bodyPr/>
        <a:lstStyle/>
        <a:p>
          <a:endParaRPr lang="en-US"/>
        </a:p>
      </dgm:t>
    </dgm:pt>
    <dgm:pt modelId="{71800F95-0D2B-D741-916E-AC681BB21D5C}" type="pres">
      <dgm:prSet presAssocID="{78BBC3C4-AE63-0A42-B27F-3BE9B3C96ACC}" presName="Name0" presStyleCnt="0">
        <dgm:presLayoutVars>
          <dgm:dir/>
          <dgm:resizeHandles val="exact"/>
        </dgm:presLayoutVars>
      </dgm:prSet>
      <dgm:spPr/>
    </dgm:pt>
    <dgm:pt modelId="{462B20A2-3C4F-634E-99A1-E2E5C061E57F}" type="pres">
      <dgm:prSet presAssocID="{9B95FF7B-FA74-CB48-B248-0317934C6EAE}" presName="node" presStyleLbl="node1" presStyleIdx="0" presStyleCnt="4">
        <dgm:presLayoutVars>
          <dgm:bulletEnabled val="1"/>
        </dgm:presLayoutVars>
      </dgm:prSet>
      <dgm:spPr/>
    </dgm:pt>
    <dgm:pt modelId="{137CF2B1-05E8-9C41-9ED2-E6C4EBC2E037}" type="pres">
      <dgm:prSet presAssocID="{5E7D20FF-0C61-F448-844A-DF6DA64CE198}" presName="sibTrans" presStyleLbl="sibTrans2D1" presStyleIdx="0" presStyleCnt="3"/>
      <dgm:spPr/>
    </dgm:pt>
    <dgm:pt modelId="{01649931-D33F-C243-90B7-EACF51C41DAA}" type="pres">
      <dgm:prSet presAssocID="{5E7D20FF-0C61-F448-844A-DF6DA64CE198}" presName="connectorText" presStyleLbl="sibTrans2D1" presStyleIdx="0" presStyleCnt="3"/>
      <dgm:spPr/>
    </dgm:pt>
    <dgm:pt modelId="{BD48D26F-A872-5E43-AE29-B8866CFBF50F}" type="pres">
      <dgm:prSet presAssocID="{822153F0-19F7-8A4E-B959-D0D31CF64304}" presName="node" presStyleLbl="node1" presStyleIdx="1" presStyleCnt="4">
        <dgm:presLayoutVars>
          <dgm:bulletEnabled val="1"/>
        </dgm:presLayoutVars>
      </dgm:prSet>
      <dgm:spPr/>
    </dgm:pt>
    <dgm:pt modelId="{D06C35AC-6BBB-2346-ABC6-8E978A538EB2}" type="pres">
      <dgm:prSet presAssocID="{3287E118-6174-9944-AABC-48BAC7EE9D3E}" presName="sibTrans" presStyleLbl="sibTrans2D1" presStyleIdx="1" presStyleCnt="3"/>
      <dgm:spPr/>
    </dgm:pt>
    <dgm:pt modelId="{3698DF2A-3A69-3443-8802-CACA897B9BB6}" type="pres">
      <dgm:prSet presAssocID="{3287E118-6174-9944-AABC-48BAC7EE9D3E}" presName="connectorText" presStyleLbl="sibTrans2D1" presStyleIdx="1" presStyleCnt="3"/>
      <dgm:spPr/>
    </dgm:pt>
    <dgm:pt modelId="{F4626AF3-D95B-2E41-B8E3-82259307F14D}" type="pres">
      <dgm:prSet presAssocID="{84F2BA5F-97DB-D543-8A59-1F911AFBC72D}" presName="node" presStyleLbl="node1" presStyleIdx="2" presStyleCnt="4">
        <dgm:presLayoutVars>
          <dgm:bulletEnabled val="1"/>
        </dgm:presLayoutVars>
      </dgm:prSet>
      <dgm:spPr/>
    </dgm:pt>
    <dgm:pt modelId="{8EC4D0CD-B57D-DF48-9063-D902D9DC5B0E}" type="pres">
      <dgm:prSet presAssocID="{42BA9816-D06F-5242-9822-497C930846C1}" presName="sibTrans" presStyleLbl="sibTrans2D1" presStyleIdx="2" presStyleCnt="3"/>
      <dgm:spPr/>
    </dgm:pt>
    <dgm:pt modelId="{DF37CC0E-9EAF-0841-8B95-89AA678FC7FA}" type="pres">
      <dgm:prSet presAssocID="{42BA9816-D06F-5242-9822-497C930846C1}" presName="connectorText" presStyleLbl="sibTrans2D1" presStyleIdx="2" presStyleCnt="3"/>
      <dgm:spPr/>
    </dgm:pt>
    <dgm:pt modelId="{016083C0-F608-D74F-A8D6-56CBD4A4428F}" type="pres">
      <dgm:prSet presAssocID="{CC018546-E629-1E45-8D1A-71073CA09952}" presName="node" presStyleLbl="node1" presStyleIdx="3" presStyleCnt="4">
        <dgm:presLayoutVars>
          <dgm:bulletEnabled val="1"/>
        </dgm:presLayoutVars>
      </dgm:prSet>
      <dgm:spPr/>
    </dgm:pt>
  </dgm:ptLst>
  <dgm:cxnLst>
    <dgm:cxn modelId="{3CD65716-75C9-5148-AAB7-1D315F8E4B15}" srcId="{78BBC3C4-AE63-0A42-B27F-3BE9B3C96ACC}" destId="{822153F0-19F7-8A4E-B959-D0D31CF64304}" srcOrd="1" destOrd="0" parTransId="{6C78688C-EFE5-404F-ABF0-D8CA50D33553}" sibTransId="{3287E118-6174-9944-AABC-48BAC7EE9D3E}"/>
    <dgm:cxn modelId="{CC900A2C-43BC-0D40-AAA6-A4A9165886FC}" type="presOf" srcId="{42BA9816-D06F-5242-9822-497C930846C1}" destId="{8EC4D0CD-B57D-DF48-9063-D902D9DC5B0E}" srcOrd="0" destOrd="0" presId="urn:microsoft.com/office/officeart/2005/8/layout/process1"/>
    <dgm:cxn modelId="{FBCEE52F-8A7C-F249-9D11-0FE43DEF5BC0}" type="presOf" srcId="{84F2BA5F-97DB-D543-8A59-1F911AFBC72D}" destId="{F4626AF3-D95B-2E41-B8E3-82259307F14D}" srcOrd="0" destOrd="0" presId="urn:microsoft.com/office/officeart/2005/8/layout/process1"/>
    <dgm:cxn modelId="{05B52639-D6A1-6D4A-A844-35BB4B91AAAE}" srcId="{78BBC3C4-AE63-0A42-B27F-3BE9B3C96ACC}" destId="{84F2BA5F-97DB-D543-8A59-1F911AFBC72D}" srcOrd="2" destOrd="0" parTransId="{43D7B426-FBCC-0543-AE54-AB30F60BBC72}" sibTransId="{42BA9816-D06F-5242-9822-497C930846C1}"/>
    <dgm:cxn modelId="{55429C47-53E4-004D-833B-2E65D6F34F4A}" srcId="{78BBC3C4-AE63-0A42-B27F-3BE9B3C96ACC}" destId="{CC018546-E629-1E45-8D1A-71073CA09952}" srcOrd="3" destOrd="0" parTransId="{17C76AC0-A9C7-7748-A25A-F6554E75378A}" sibTransId="{0F6F1116-0E49-A849-ACE4-239CDA521CD1}"/>
    <dgm:cxn modelId="{0155DC4C-F569-8E47-8C5F-FFD2BFDE5DFA}" type="presOf" srcId="{5E7D20FF-0C61-F448-844A-DF6DA64CE198}" destId="{137CF2B1-05E8-9C41-9ED2-E6C4EBC2E037}" srcOrd="0" destOrd="0" presId="urn:microsoft.com/office/officeart/2005/8/layout/process1"/>
    <dgm:cxn modelId="{E2AA747B-6685-B740-B323-086C5A9F3B56}" type="presOf" srcId="{9B95FF7B-FA74-CB48-B248-0317934C6EAE}" destId="{462B20A2-3C4F-634E-99A1-E2E5C061E57F}" srcOrd="0" destOrd="0" presId="urn:microsoft.com/office/officeart/2005/8/layout/process1"/>
    <dgm:cxn modelId="{1D7E3A86-468B-A14D-95F8-A7993758D2E3}" srcId="{78BBC3C4-AE63-0A42-B27F-3BE9B3C96ACC}" destId="{9B95FF7B-FA74-CB48-B248-0317934C6EAE}" srcOrd="0" destOrd="0" parTransId="{BB144BE0-3422-044F-8EC7-5CCD07CF47FB}" sibTransId="{5E7D20FF-0C61-F448-844A-DF6DA64CE198}"/>
    <dgm:cxn modelId="{A9EB02AF-D076-1448-9A1B-16FD2FE02A6A}" type="presOf" srcId="{3287E118-6174-9944-AABC-48BAC7EE9D3E}" destId="{D06C35AC-6BBB-2346-ABC6-8E978A538EB2}" srcOrd="0" destOrd="0" presId="urn:microsoft.com/office/officeart/2005/8/layout/process1"/>
    <dgm:cxn modelId="{14AE5BCA-3EE4-5A4C-9ADB-9E90EF32975D}" type="presOf" srcId="{822153F0-19F7-8A4E-B959-D0D31CF64304}" destId="{BD48D26F-A872-5E43-AE29-B8866CFBF50F}" srcOrd="0" destOrd="0" presId="urn:microsoft.com/office/officeart/2005/8/layout/process1"/>
    <dgm:cxn modelId="{E6584FCA-553D-8A47-96B5-8ED7FB822EBC}" type="presOf" srcId="{78BBC3C4-AE63-0A42-B27F-3BE9B3C96ACC}" destId="{71800F95-0D2B-D741-916E-AC681BB21D5C}" srcOrd="0" destOrd="0" presId="urn:microsoft.com/office/officeart/2005/8/layout/process1"/>
    <dgm:cxn modelId="{7E74CBCA-99FD-CE4C-B250-7F8E0836182C}" type="presOf" srcId="{CC018546-E629-1E45-8D1A-71073CA09952}" destId="{016083C0-F608-D74F-A8D6-56CBD4A4428F}" srcOrd="0" destOrd="0" presId="urn:microsoft.com/office/officeart/2005/8/layout/process1"/>
    <dgm:cxn modelId="{DB7D7AD3-D6AF-CF4E-B7D2-C354C9D7D0DF}" type="presOf" srcId="{5E7D20FF-0C61-F448-844A-DF6DA64CE198}" destId="{01649931-D33F-C243-90B7-EACF51C41DAA}" srcOrd="1" destOrd="0" presId="urn:microsoft.com/office/officeart/2005/8/layout/process1"/>
    <dgm:cxn modelId="{9CBDB0E4-7C55-F24B-90D4-6CE065442F85}" type="presOf" srcId="{3287E118-6174-9944-AABC-48BAC7EE9D3E}" destId="{3698DF2A-3A69-3443-8802-CACA897B9BB6}" srcOrd="1" destOrd="0" presId="urn:microsoft.com/office/officeart/2005/8/layout/process1"/>
    <dgm:cxn modelId="{DB740DE6-952E-1749-B50E-F4E449D1FDAE}" type="presOf" srcId="{42BA9816-D06F-5242-9822-497C930846C1}" destId="{DF37CC0E-9EAF-0841-8B95-89AA678FC7FA}" srcOrd="1" destOrd="0" presId="urn:microsoft.com/office/officeart/2005/8/layout/process1"/>
    <dgm:cxn modelId="{73CA97F9-DE38-7244-A88A-F39C4B03598C}" type="presParOf" srcId="{71800F95-0D2B-D741-916E-AC681BB21D5C}" destId="{462B20A2-3C4F-634E-99A1-E2E5C061E57F}" srcOrd="0" destOrd="0" presId="urn:microsoft.com/office/officeart/2005/8/layout/process1"/>
    <dgm:cxn modelId="{7956B2F2-E4F9-8B4D-B81A-792FCC906316}" type="presParOf" srcId="{71800F95-0D2B-D741-916E-AC681BB21D5C}" destId="{137CF2B1-05E8-9C41-9ED2-E6C4EBC2E037}" srcOrd="1" destOrd="0" presId="urn:microsoft.com/office/officeart/2005/8/layout/process1"/>
    <dgm:cxn modelId="{FEAF2643-3360-1D49-8F47-DCCE92B6D8A8}" type="presParOf" srcId="{137CF2B1-05E8-9C41-9ED2-E6C4EBC2E037}" destId="{01649931-D33F-C243-90B7-EACF51C41DAA}" srcOrd="0" destOrd="0" presId="urn:microsoft.com/office/officeart/2005/8/layout/process1"/>
    <dgm:cxn modelId="{BA4EAD45-D8DE-6549-A8B1-FC1EA4839070}" type="presParOf" srcId="{71800F95-0D2B-D741-916E-AC681BB21D5C}" destId="{BD48D26F-A872-5E43-AE29-B8866CFBF50F}" srcOrd="2" destOrd="0" presId="urn:microsoft.com/office/officeart/2005/8/layout/process1"/>
    <dgm:cxn modelId="{192D6D20-9E23-3D4A-9F34-9655AD16F56D}" type="presParOf" srcId="{71800F95-0D2B-D741-916E-AC681BB21D5C}" destId="{D06C35AC-6BBB-2346-ABC6-8E978A538EB2}" srcOrd="3" destOrd="0" presId="urn:microsoft.com/office/officeart/2005/8/layout/process1"/>
    <dgm:cxn modelId="{B062D348-673D-CA41-8953-977E17EFA532}" type="presParOf" srcId="{D06C35AC-6BBB-2346-ABC6-8E978A538EB2}" destId="{3698DF2A-3A69-3443-8802-CACA897B9BB6}" srcOrd="0" destOrd="0" presId="urn:microsoft.com/office/officeart/2005/8/layout/process1"/>
    <dgm:cxn modelId="{AE4F1A5F-C2E5-2043-A3A9-E1ECB4A32AFA}" type="presParOf" srcId="{71800F95-0D2B-D741-916E-AC681BB21D5C}" destId="{F4626AF3-D95B-2E41-B8E3-82259307F14D}" srcOrd="4" destOrd="0" presId="urn:microsoft.com/office/officeart/2005/8/layout/process1"/>
    <dgm:cxn modelId="{F4566CED-4894-B54C-9034-5576C81DCAF7}" type="presParOf" srcId="{71800F95-0D2B-D741-916E-AC681BB21D5C}" destId="{8EC4D0CD-B57D-DF48-9063-D902D9DC5B0E}" srcOrd="5" destOrd="0" presId="urn:microsoft.com/office/officeart/2005/8/layout/process1"/>
    <dgm:cxn modelId="{C048DFA6-C281-004F-BC31-823CAFE8640B}" type="presParOf" srcId="{8EC4D0CD-B57D-DF48-9063-D902D9DC5B0E}" destId="{DF37CC0E-9EAF-0841-8B95-89AA678FC7FA}" srcOrd="0" destOrd="0" presId="urn:microsoft.com/office/officeart/2005/8/layout/process1"/>
    <dgm:cxn modelId="{3E432013-86C9-A341-9BCC-30BB93AC691A}" type="presParOf" srcId="{71800F95-0D2B-D741-916E-AC681BB21D5C}" destId="{016083C0-F608-D74F-A8D6-56CBD4A4428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BC3C4-AE63-0A42-B27F-3BE9B3C96ACC}" type="doc">
      <dgm:prSet loTypeId="urn:microsoft.com/office/officeart/2005/8/layout/process1" loCatId="" qsTypeId="urn:microsoft.com/office/officeart/2005/8/quickstyle/simple4" qsCatId="simple" csTypeId="urn:microsoft.com/office/officeart/2005/8/colors/colorful1" csCatId="colorful" phldr="1"/>
      <dgm:spPr/>
    </dgm:pt>
    <dgm:pt modelId="{9B95FF7B-FA74-CB48-B248-0317934C6EAE}">
      <dgm:prSet phldrT="[Text]"/>
      <dgm:spPr/>
      <dgm:t>
        <a:bodyPr/>
        <a:lstStyle/>
        <a:p>
          <a:r>
            <a:rPr lang="en-US" dirty="0"/>
            <a:t>Agriculture &amp; Food Systems</a:t>
          </a:r>
        </a:p>
      </dgm:t>
    </dgm:pt>
    <dgm:pt modelId="{BB144BE0-3422-044F-8EC7-5CCD07CF47FB}" type="parTrans" cxnId="{1D7E3A86-468B-A14D-95F8-A7993758D2E3}">
      <dgm:prSet/>
      <dgm:spPr/>
      <dgm:t>
        <a:bodyPr/>
        <a:lstStyle/>
        <a:p>
          <a:endParaRPr lang="en-US"/>
        </a:p>
      </dgm:t>
    </dgm:pt>
    <dgm:pt modelId="{5E7D20FF-0C61-F448-844A-DF6DA64CE198}" type="sibTrans" cxnId="{1D7E3A86-468B-A14D-95F8-A7993758D2E3}">
      <dgm:prSet/>
      <dgm:spPr/>
      <dgm:t>
        <a:bodyPr/>
        <a:lstStyle/>
        <a:p>
          <a:endParaRPr lang="en-US"/>
        </a:p>
      </dgm:t>
    </dgm:pt>
    <dgm:pt modelId="{822153F0-19F7-8A4E-B959-D0D31CF64304}">
      <dgm:prSet phldrT="[Text]"/>
      <dgm:spPr/>
      <dgm:t>
        <a:bodyPr/>
        <a:lstStyle/>
        <a:p>
          <a:r>
            <a:rPr lang="en-US" dirty="0"/>
            <a:t>Food Access</a:t>
          </a:r>
        </a:p>
      </dgm:t>
    </dgm:pt>
    <dgm:pt modelId="{6C78688C-EFE5-404F-ABF0-D8CA50D33553}" type="parTrans" cxnId="{3CD65716-75C9-5148-AAB7-1D315F8E4B15}">
      <dgm:prSet/>
      <dgm:spPr/>
      <dgm:t>
        <a:bodyPr/>
        <a:lstStyle/>
        <a:p>
          <a:endParaRPr lang="en-US"/>
        </a:p>
      </dgm:t>
    </dgm:pt>
    <dgm:pt modelId="{3287E118-6174-9944-AABC-48BAC7EE9D3E}" type="sibTrans" cxnId="{3CD65716-75C9-5148-AAB7-1D315F8E4B15}">
      <dgm:prSet/>
      <dgm:spPr/>
      <dgm:t>
        <a:bodyPr/>
        <a:lstStyle/>
        <a:p>
          <a:endParaRPr lang="en-US"/>
        </a:p>
      </dgm:t>
    </dgm:pt>
    <dgm:pt modelId="{84F2BA5F-97DB-D543-8A59-1F911AFBC72D}">
      <dgm:prSet phldrT="[Text]"/>
      <dgm:spPr/>
      <dgm:t>
        <a:bodyPr/>
        <a:lstStyle/>
        <a:p>
          <a:r>
            <a:rPr lang="en-US" dirty="0"/>
            <a:t>Diet Quality</a:t>
          </a:r>
        </a:p>
      </dgm:t>
    </dgm:pt>
    <dgm:pt modelId="{43D7B426-FBCC-0543-AE54-AB30F60BBC72}" type="parTrans" cxnId="{05B52639-D6A1-6D4A-A844-35BB4B91AAAE}">
      <dgm:prSet/>
      <dgm:spPr/>
      <dgm:t>
        <a:bodyPr/>
        <a:lstStyle/>
        <a:p>
          <a:endParaRPr lang="en-US"/>
        </a:p>
      </dgm:t>
    </dgm:pt>
    <dgm:pt modelId="{42BA9816-D06F-5242-9822-497C930846C1}" type="sibTrans" cxnId="{05B52639-D6A1-6D4A-A844-35BB4B91AAAE}">
      <dgm:prSet/>
      <dgm:spPr/>
      <dgm:t>
        <a:bodyPr/>
        <a:lstStyle/>
        <a:p>
          <a:endParaRPr lang="en-US"/>
        </a:p>
      </dgm:t>
    </dgm:pt>
    <dgm:pt modelId="{CC018546-E629-1E45-8D1A-71073CA09952}">
      <dgm:prSet/>
      <dgm:spPr/>
      <dgm:t>
        <a:bodyPr/>
        <a:lstStyle/>
        <a:p>
          <a:r>
            <a:rPr lang="en-US" dirty="0"/>
            <a:t>Nutrition</a:t>
          </a:r>
        </a:p>
      </dgm:t>
    </dgm:pt>
    <dgm:pt modelId="{17C76AC0-A9C7-7748-A25A-F6554E75378A}" type="parTrans" cxnId="{55429C47-53E4-004D-833B-2E65D6F34F4A}">
      <dgm:prSet/>
      <dgm:spPr/>
      <dgm:t>
        <a:bodyPr/>
        <a:lstStyle/>
        <a:p>
          <a:endParaRPr lang="en-US"/>
        </a:p>
      </dgm:t>
    </dgm:pt>
    <dgm:pt modelId="{0F6F1116-0E49-A849-ACE4-239CDA521CD1}" type="sibTrans" cxnId="{55429C47-53E4-004D-833B-2E65D6F34F4A}">
      <dgm:prSet/>
      <dgm:spPr/>
      <dgm:t>
        <a:bodyPr/>
        <a:lstStyle/>
        <a:p>
          <a:endParaRPr lang="en-US"/>
        </a:p>
      </dgm:t>
    </dgm:pt>
    <dgm:pt modelId="{71800F95-0D2B-D741-916E-AC681BB21D5C}" type="pres">
      <dgm:prSet presAssocID="{78BBC3C4-AE63-0A42-B27F-3BE9B3C96ACC}" presName="Name0" presStyleCnt="0">
        <dgm:presLayoutVars>
          <dgm:dir/>
          <dgm:resizeHandles val="exact"/>
        </dgm:presLayoutVars>
      </dgm:prSet>
      <dgm:spPr/>
    </dgm:pt>
    <dgm:pt modelId="{462B20A2-3C4F-634E-99A1-E2E5C061E57F}" type="pres">
      <dgm:prSet presAssocID="{9B95FF7B-FA74-CB48-B248-0317934C6EAE}" presName="node" presStyleLbl="node1" presStyleIdx="0" presStyleCnt="4">
        <dgm:presLayoutVars>
          <dgm:bulletEnabled val="1"/>
        </dgm:presLayoutVars>
      </dgm:prSet>
      <dgm:spPr/>
    </dgm:pt>
    <dgm:pt modelId="{137CF2B1-05E8-9C41-9ED2-E6C4EBC2E037}" type="pres">
      <dgm:prSet presAssocID="{5E7D20FF-0C61-F448-844A-DF6DA64CE198}" presName="sibTrans" presStyleLbl="sibTrans2D1" presStyleIdx="0" presStyleCnt="3"/>
      <dgm:spPr/>
    </dgm:pt>
    <dgm:pt modelId="{01649931-D33F-C243-90B7-EACF51C41DAA}" type="pres">
      <dgm:prSet presAssocID="{5E7D20FF-0C61-F448-844A-DF6DA64CE198}" presName="connectorText" presStyleLbl="sibTrans2D1" presStyleIdx="0" presStyleCnt="3"/>
      <dgm:spPr/>
    </dgm:pt>
    <dgm:pt modelId="{BD48D26F-A872-5E43-AE29-B8866CFBF50F}" type="pres">
      <dgm:prSet presAssocID="{822153F0-19F7-8A4E-B959-D0D31CF64304}" presName="node" presStyleLbl="node1" presStyleIdx="1" presStyleCnt="4">
        <dgm:presLayoutVars>
          <dgm:bulletEnabled val="1"/>
        </dgm:presLayoutVars>
      </dgm:prSet>
      <dgm:spPr/>
    </dgm:pt>
    <dgm:pt modelId="{D06C35AC-6BBB-2346-ABC6-8E978A538EB2}" type="pres">
      <dgm:prSet presAssocID="{3287E118-6174-9944-AABC-48BAC7EE9D3E}" presName="sibTrans" presStyleLbl="sibTrans2D1" presStyleIdx="1" presStyleCnt="3"/>
      <dgm:spPr/>
    </dgm:pt>
    <dgm:pt modelId="{3698DF2A-3A69-3443-8802-CACA897B9BB6}" type="pres">
      <dgm:prSet presAssocID="{3287E118-6174-9944-AABC-48BAC7EE9D3E}" presName="connectorText" presStyleLbl="sibTrans2D1" presStyleIdx="1" presStyleCnt="3"/>
      <dgm:spPr/>
    </dgm:pt>
    <dgm:pt modelId="{F4626AF3-D95B-2E41-B8E3-82259307F14D}" type="pres">
      <dgm:prSet presAssocID="{84F2BA5F-97DB-D543-8A59-1F911AFBC72D}" presName="node" presStyleLbl="node1" presStyleIdx="2" presStyleCnt="4">
        <dgm:presLayoutVars>
          <dgm:bulletEnabled val="1"/>
        </dgm:presLayoutVars>
      </dgm:prSet>
      <dgm:spPr/>
    </dgm:pt>
    <dgm:pt modelId="{8EC4D0CD-B57D-DF48-9063-D902D9DC5B0E}" type="pres">
      <dgm:prSet presAssocID="{42BA9816-D06F-5242-9822-497C930846C1}" presName="sibTrans" presStyleLbl="sibTrans2D1" presStyleIdx="2" presStyleCnt="3"/>
      <dgm:spPr/>
    </dgm:pt>
    <dgm:pt modelId="{DF37CC0E-9EAF-0841-8B95-89AA678FC7FA}" type="pres">
      <dgm:prSet presAssocID="{42BA9816-D06F-5242-9822-497C930846C1}" presName="connectorText" presStyleLbl="sibTrans2D1" presStyleIdx="2" presStyleCnt="3"/>
      <dgm:spPr/>
    </dgm:pt>
    <dgm:pt modelId="{016083C0-F608-D74F-A8D6-56CBD4A4428F}" type="pres">
      <dgm:prSet presAssocID="{CC018546-E629-1E45-8D1A-71073CA09952}" presName="node" presStyleLbl="node1" presStyleIdx="3" presStyleCnt="4">
        <dgm:presLayoutVars>
          <dgm:bulletEnabled val="1"/>
        </dgm:presLayoutVars>
      </dgm:prSet>
      <dgm:spPr/>
    </dgm:pt>
  </dgm:ptLst>
  <dgm:cxnLst>
    <dgm:cxn modelId="{3CD65716-75C9-5148-AAB7-1D315F8E4B15}" srcId="{78BBC3C4-AE63-0A42-B27F-3BE9B3C96ACC}" destId="{822153F0-19F7-8A4E-B959-D0D31CF64304}" srcOrd="1" destOrd="0" parTransId="{6C78688C-EFE5-404F-ABF0-D8CA50D33553}" sibTransId="{3287E118-6174-9944-AABC-48BAC7EE9D3E}"/>
    <dgm:cxn modelId="{4982C61E-7499-5C42-90C4-093328F3BB71}" type="presOf" srcId="{CC018546-E629-1E45-8D1A-71073CA09952}" destId="{016083C0-F608-D74F-A8D6-56CBD4A4428F}" srcOrd="0" destOrd="0" presId="urn:microsoft.com/office/officeart/2005/8/layout/process1"/>
    <dgm:cxn modelId="{F3BFE126-D388-F440-9A38-79DA1AEB5AAA}" type="presOf" srcId="{822153F0-19F7-8A4E-B959-D0D31CF64304}" destId="{BD48D26F-A872-5E43-AE29-B8866CFBF50F}" srcOrd="0" destOrd="0" presId="urn:microsoft.com/office/officeart/2005/8/layout/process1"/>
    <dgm:cxn modelId="{C99C4037-A771-6445-B8FA-70519E184563}" type="presOf" srcId="{9B95FF7B-FA74-CB48-B248-0317934C6EAE}" destId="{462B20A2-3C4F-634E-99A1-E2E5C061E57F}" srcOrd="0" destOrd="0" presId="urn:microsoft.com/office/officeart/2005/8/layout/process1"/>
    <dgm:cxn modelId="{20424A37-EB12-6646-8907-56B0DD83051C}" type="presOf" srcId="{3287E118-6174-9944-AABC-48BAC7EE9D3E}" destId="{D06C35AC-6BBB-2346-ABC6-8E978A538EB2}" srcOrd="0" destOrd="0" presId="urn:microsoft.com/office/officeart/2005/8/layout/process1"/>
    <dgm:cxn modelId="{05B52639-D6A1-6D4A-A844-35BB4B91AAAE}" srcId="{78BBC3C4-AE63-0A42-B27F-3BE9B3C96ACC}" destId="{84F2BA5F-97DB-D543-8A59-1F911AFBC72D}" srcOrd="2" destOrd="0" parTransId="{43D7B426-FBCC-0543-AE54-AB30F60BBC72}" sibTransId="{42BA9816-D06F-5242-9822-497C930846C1}"/>
    <dgm:cxn modelId="{13BA5A5D-0A21-4746-B0F6-3DF2746F91E1}" type="presOf" srcId="{78BBC3C4-AE63-0A42-B27F-3BE9B3C96ACC}" destId="{71800F95-0D2B-D741-916E-AC681BB21D5C}" srcOrd="0" destOrd="0" presId="urn:microsoft.com/office/officeart/2005/8/layout/process1"/>
    <dgm:cxn modelId="{13A9CF64-25D6-764B-BE69-0934356DA162}" type="presOf" srcId="{5E7D20FF-0C61-F448-844A-DF6DA64CE198}" destId="{01649931-D33F-C243-90B7-EACF51C41DAA}" srcOrd="1" destOrd="0" presId="urn:microsoft.com/office/officeart/2005/8/layout/process1"/>
    <dgm:cxn modelId="{55429C47-53E4-004D-833B-2E65D6F34F4A}" srcId="{78BBC3C4-AE63-0A42-B27F-3BE9B3C96ACC}" destId="{CC018546-E629-1E45-8D1A-71073CA09952}" srcOrd="3" destOrd="0" parTransId="{17C76AC0-A9C7-7748-A25A-F6554E75378A}" sibTransId="{0F6F1116-0E49-A849-ACE4-239CDA521CD1}"/>
    <dgm:cxn modelId="{4616116A-1DE5-8048-89D0-D6A12DCDB6B3}" type="presOf" srcId="{42BA9816-D06F-5242-9822-497C930846C1}" destId="{DF37CC0E-9EAF-0841-8B95-89AA678FC7FA}" srcOrd="1" destOrd="0" presId="urn:microsoft.com/office/officeart/2005/8/layout/process1"/>
    <dgm:cxn modelId="{1D7E3A86-468B-A14D-95F8-A7993758D2E3}" srcId="{78BBC3C4-AE63-0A42-B27F-3BE9B3C96ACC}" destId="{9B95FF7B-FA74-CB48-B248-0317934C6EAE}" srcOrd="0" destOrd="0" parTransId="{BB144BE0-3422-044F-8EC7-5CCD07CF47FB}" sibTransId="{5E7D20FF-0C61-F448-844A-DF6DA64CE198}"/>
    <dgm:cxn modelId="{344D71A8-3AA1-2D4A-B6B1-2018E1FC6280}" type="presOf" srcId="{3287E118-6174-9944-AABC-48BAC7EE9D3E}" destId="{3698DF2A-3A69-3443-8802-CACA897B9BB6}" srcOrd="1" destOrd="0" presId="urn:microsoft.com/office/officeart/2005/8/layout/process1"/>
    <dgm:cxn modelId="{D41877A8-5741-7847-9423-A4BC8E890130}" type="presOf" srcId="{5E7D20FF-0C61-F448-844A-DF6DA64CE198}" destId="{137CF2B1-05E8-9C41-9ED2-E6C4EBC2E037}" srcOrd="0" destOrd="0" presId="urn:microsoft.com/office/officeart/2005/8/layout/process1"/>
    <dgm:cxn modelId="{F09486B2-3B56-DD40-8A53-3031CDB27927}" type="presOf" srcId="{42BA9816-D06F-5242-9822-497C930846C1}" destId="{8EC4D0CD-B57D-DF48-9063-D902D9DC5B0E}" srcOrd="0" destOrd="0" presId="urn:microsoft.com/office/officeart/2005/8/layout/process1"/>
    <dgm:cxn modelId="{D574F1C7-7752-364E-B579-BF4B02A8C882}" type="presOf" srcId="{84F2BA5F-97DB-D543-8A59-1F911AFBC72D}" destId="{F4626AF3-D95B-2E41-B8E3-82259307F14D}" srcOrd="0" destOrd="0" presId="urn:microsoft.com/office/officeart/2005/8/layout/process1"/>
    <dgm:cxn modelId="{A1854E73-A9C2-D74A-9325-E718D7C0620E}" type="presParOf" srcId="{71800F95-0D2B-D741-916E-AC681BB21D5C}" destId="{462B20A2-3C4F-634E-99A1-E2E5C061E57F}" srcOrd="0" destOrd="0" presId="urn:microsoft.com/office/officeart/2005/8/layout/process1"/>
    <dgm:cxn modelId="{B1FF397C-BB93-024E-AB34-5D1E6F8496C5}" type="presParOf" srcId="{71800F95-0D2B-D741-916E-AC681BB21D5C}" destId="{137CF2B1-05E8-9C41-9ED2-E6C4EBC2E037}" srcOrd="1" destOrd="0" presId="urn:microsoft.com/office/officeart/2005/8/layout/process1"/>
    <dgm:cxn modelId="{988EC293-0587-4C44-ACFE-F950B496DDAC}" type="presParOf" srcId="{137CF2B1-05E8-9C41-9ED2-E6C4EBC2E037}" destId="{01649931-D33F-C243-90B7-EACF51C41DAA}" srcOrd="0" destOrd="0" presId="urn:microsoft.com/office/officeart/2005/8/layout/process1"/>
    <dgm:cxn modelId="{51167A0D-FAF9-624D-97B1-AA7422D1AC71}" type="presParOf" srcId="{71800F95-0D2B-D741-916E-AC681BB21D5C}" destId="{BD48D26F-A872-5E43-AE29-B8866CFBF50F}" srcOrd="2" destOrd="0" presId="urn:microsoft.com/office/officeart/2005/8/layout/process1"/>
    <dgm:cxn modelId="{E90D2767-1430-4C4D-A191-B5F3AE765B9A}" type="presParOf" srcId="{71800F95-0D2B-D741-916E-AC681BB21D5C}" destId="{D06C35AC-6BBB-2346-ABC6-8E978A538EB2}" srcOrd="3" destOrd="0" presId="urn:microsoft.com/office/officeart/2005/8/layout/process1"/>
    <dgm:cxn modelId="{DDCDFB59-B22E-D449-BA09-739D71134A8A}" type="presParOf" srcId="{D06C35AC-6BBB-2346-ABC6-8E978A538EB2}" destId="{3698DF2A-3A69-3443-8802-CACA897B9BB6}" srcOrd="0" destOrd="0" presId="urn:microsoft.com/office/officeart/2005/8/layout/process1"/>
    <dgm:cxn modelId="{869A9FC2-6D92-A84D-A207-4BE1DD2247D3}" type="presParOf" srcId="{71800F95-0D2B-D741-916E-AC681BB21D5C}" destId="{F4626AF3-D95B-2E41-B8E3-82259307F14D}" srcOrd="4" destOrd="0" presId="urn:microsoft.com/office/officeart/2005/8/layout/process1"/>
    <dgm:cxn modelId="{F9DB5244-D916-C246-B8BE-EE9455FE2574}" type="presParOf" srcId="{71800F95-0D2B-D741-916E-AC681BB21D5C}" destId="{8EC4D0CD-B57D-DF48-9063-D902D9DC5B0E}" srcOrd="5" destOrd="0" presId="urn:microsoft.com/office/officeart/2005/8/layout/process1"/>
    <dgm:cxn modelId="{739CCB7B-275B-5A42-82B5-B8B17233C8F5}" type="presParOf" srcId="{8EC4D0CD-B57D-DF48-9063-D902D9DC5B0E}" destId="{DF37CC0E-9EAF-0841-8B95-89AA678FC7FA}" srcOrd="0" destOrd="0" presId="urn:microsoft.com/office/officeart/2005/8/layout/process1"/>
    <dgm:cxn modelId="{2727030E-B1A6-8E47-9121-BD6E9149F032}" type="presParOf" srcId="{71800F95-0D2B-D741-916E-AC681BB21D5C}" destId="{016083C0-F608-D74F-A8D6-56CBD4A4428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BC3C4-AE63-0A42-B27F-3BE9B3C96ACC}" type="doc">
      <dgm:prSet loTypeId="urn:microsoft.com/office/officeart/2005/8/layout/process1" loCatId="" qsTypeId="urn:microsoft.com/office/officeart/2005/8/quickstyle/simple4" qsCatId="simple" csTypeId="urn:microsoft.com/office/officeart/2005/8/colors/accent0_3" csCatId="mainScheme" phldr="1"/>
      <dgm:spPr/>
    </dgm:pt>
    <dgm:pt modelId="{9B95FF7B-FA74-CB48-B248-0317934C6EAE}">
      <dgm:prSet phldrT="[Text]"/>
      <dgm:spPr/>
      <dgm:t>
        <a:bodyPr/>
        <a:lstStyle/>
        <a:p>
          <a:r>
            <a:rPr lang="en-US" dirty="0">
              <a:solidFill>
                <a:schemeClr val="bg1">
                  <a:lumMod val="85000"/>
                </a:schemeClr>
              </a:solidFill>
            </a:rPr>
            <a:t>Agriculture &amp; Food Systems</a:t>
          </a:r>
        </a:p>
      </dgm:t>
    </dgm:pt>
    <dgm:pt modelId="{BB144BE0-3422-044F-8EC7-5CCD07CF47FB}" type="parTrans" cxnId="{1D7E3A86-468B-A14D-95F8-A7993758D2E3}">
      <dgm:prSet/>
      <dgm:spPr/>
      <dgm:t>
        <a:bodyPr/>
        <a:lstStyle/>
        <a:p>
          <a:endParaRPr lang="en-US">
            <a:solidFill>
              <a:schemeClr val="bg1">
                <a:lumMod val="85000"/>
              </a:schemeClr>
            </a:solidFill>
          </a:endParaRPr>
        </a:p>
      </dgm:t>
    </dgm:pt>
    <dgm:pt modelId="{5E7D20FF-0C61-F448-844A-DF6DA64CE198}" type="sibTrans" cxnId="{1D7E3A86-468B-A14D-95F8-A7993758D2E3}">
      <dgm:prSet/>
      <dgm:spPr/>
      <dgm:t>
        <a:bodyPr/>
        <a:lstStyle/>
        <a:p>
          <a:endParaRPr lang="en-US">
            <a:solidFill>
              <a:schemeClr val="bg1">
                <a:lumMod val="85000"/>
              </a:schemeClr>
            </a:solidFill>
          </a:endParaRPr>
        </a:p>
      </dgm:t>
    </dgm:pt>
    <dgm:pt modelId="{822153F0-19F7-8A4E-B959-D0D31CF64304}">
      <dgm:prSet phldrT="[Text]"/>
      <dgm:spPr/>
      <dgm:t>
        <a:bodyPr/>
        <a:lstStyle/>
        <a:p>
          <a:r>
            <a:rPr lang="en-US" dirty="0">
              <a:solidFill>
                <a:schemeClr val="bg1">
                  <a:lumMod val="85000"/>
                </a:schemeClr>
              </a:solidFill>
            </a:rPr>
            <a:t>Food Access</a:t>
          </a:r>
        </a:p>
      </dgm:t>
    </dgm:pt>
    <dgm:pt modelId="{6C78688C-EFE5-404F-ABF0-D8CA50D33553}" type="parTrans" cxnId="{3CD65716-75C9-5148-AAB7-1D315F8E4B15}">
      <dgm:prSet/>
      <dgm:spPr/>
      <dgm:t>
        <a:bodyPr/>
        <a:lstStyle/>
        <a:p>
          <a:endParaRPr lang="en-US">
            <a:solidFill>
              <a:schemeClr val="bg1">
                <a:lumMod val="85000"/>
              </a:schemeClr>
            </a:solidFill>
          </a:endParaRPr>
        </a:p>
      </dgm:t>
    </dgm:pt>
    <dgm:pt modelId="{3287E118-6174-9944-AABC-48BAC7EE9D3E}" type="sibTrans" cxnId="{3CD65716-75C9-5148-AAB7-1D315F8E4B15}">
      <dgm:prSet/>
      <dgm:spPr/>
      <dgm:t>
        <a:bodyPr/>
        <a:lstStyle/>
        <a:p>
          <a:endParaRPr lang="en-US">
            <a:solidFill>
              <a:schemeClr val="bg1">
                <a:lumMod val="85000"/>
              </a:schemeClr>
            </a:solidFill>
          </a:endParaRPr>
        </a:p>
      </dgm:t>
    </dgm:pt>
    <dgm:pt modelId="{84F2BA5F-97DB-D543-8A59-1F911AFBC72D}">
      <dgm:prSet phldrT="[Text]"/>
      <dgm:spPr>
        <a:solidFill>
          <a:srgbClr val="0070C0"/>
        </a:solidFill>
      </dgm:spPr>
      <dgm:t>
        <a:bodyPr/>
        <a:lstStyle/>
        <a:p>
          <a:r>
            <a:rPr lang="en-US" dirty="0">
              <a:solidFill>
                <a:schemeClr val="bg1"/>
              </a:solidFill>
            </a:rPr>
            <a:t>Diet Quality</a:t>
          </a:r>
        </a:p>
      </dgm:t>
    </dgm:pt>
    <dgm:pt modelId="{43D7B426-FBCC-0543-AE54-AB30F60BBC72}" type="parTrans" cxnId="{05B52639-D6A1-6D4A-A844-35BB4B91AAAE}">
      <dgm:prSet/>
      <dgm:spPr/>
      <dgm:t>
        <a:bodyPr/>
        <a:lstStyle/>
        <a:p>
          <a:endParaRPr lang="en-US">
            <a:solidFill>
              <a:schemeClr val="bg1">
                <a:lumMod val="85000"/>
              </a:schemeClr>
            </a:solidFill>
          </a:endParaRPr>
        </a:p>
      </dgm:t>
    </dgm:pt>
    <dgm:pt modelId="{42BA9816-D06F-5242-9822-497C930846C1}" type="sibTrans" cxnId="{05B52639-D6A1-6D4A-A844-35BB4B91AAAE}">
      <dgm:prSet/>
      <dgm:spPr/>
      <dgm:t>
        <a:bodyPr/>
        <a:lstStyle/>
        <a:p>
          <a:endParaRPr lang="en-US">
            <a:solidFill>
              <a:schemeClr val="bg1">
                <a:lumMod val="85000"/>
              </a:schemeClr>
            </a:solidFill>
          </a:endParaRPr>
        </a:p>
      </dgm:t>
    </dgm:pt>
    <dgm:pt modelId="{CC018546-E629-1E45-8D1A-71073CA09952}">
      <dgm:prSet/>
      <dgm:spPr/>
      <dgm:t>
        <a:bodyPr/>
        <a:lstStyle/>
        <a:p>
          <a:r>
            <a:rPr lang="en-US" dirty="0">
              <a:solidFill>
                <a:schemeClr val="bg1">
                  <a:lumMod val="85000"/>
                </a:schemeClr>
              </a:solidFill>
            </a:rPr>
            <a:t>Nutrition</a:t>
          </a:r>
        </a:p>
      </dgm:t>
    </dgm:pt>
    <dgm:pt modelId="{17C76AC0-A9C7-7748-A25A-F6554E75378A}" type="parTrans" cxnId="{55429C47-53E4-004D-833B-2E65D6F34F4A}">
      <dgm:prSet/>
      <dgm:spPr/>
      <dgm:t>
        <a:bodyPr/>
        <a:lstStyle/>
        <a:p>
          <a:endParaRPr lang="en-US">
            <a:solidFill>
              <a:schemeClr val="bg1">
                <a:lumMod val="85000"/>
              </a:schemeClr>
            </a:solidFill>
          </a:endParaRPr>
        </a:p>
      </dgm:t>
    </dgm:pt>
    <dgm:pt modelId="{0F6F1116-0E49-A849-ACE4-239CDA521CD1}" type="sibTrans" cxnId="{55429C47-53E4-004D-833B-2E65D6F34F4A}">
      <dgm:prSet/>
      <dgm:spPr/>
      <dgm:t>
        <a:bodyPr/>
        <a:lstStyle/>
        <a:p>
          <a:endParaRPr lang="en-US">
            <a:solidFill>
              <a:schemeClr val="bg1">
                <a:lumMod val="85000"/>
              </a:schemeClr>
            </a:solidFill>
          </a:endParaRPr>
        </a:p>
      </dgm:t>
    </dgm:pt>
    <dgm:pt modelId="{71800F95-0D2B-D741-916E-AC681BB21D5C}" type="pres">
      <dgm:prSet presAssocID="{78BBC3C4-AE63-0A42-B27F-3BE9B3C96ACC}" presName="Name0" presStyleCnt="0">
        <dgm:presLayoutVars>
          <dgm:dir/>
          <dgm:resizeHandles val="exact"/>
        </dgm:presLayoutVars>
      </dgm:prSet>
      <dgm:spPr/>
    </dgm:pt>
    <dgm:pt modelId="{462B20A2-3C4F-634E-99A1-E2E5C061E57F}" type="pres">
      <dgm:prSet presAssocID="{9B95FF7B-FA74-CB48-B248-0317934C6EAE}" presName="node" presStyleLbl="node1" presStyleIdx="0" presStyleCnt="4">
        <dgm:presLayoutVars>
          <dgm:bulletEnabled val="1"/>
        </dgm:presLayoutVars>
      </dgm:prSet>
      <dgm:spPr/>
    </dgm:pt>
    <dgm:pt modelId="{137CF2B1-05E8-9C41-9ED2-E6C4EBC2E037}" type="pres">
      <dgm:prSet presAssocID="{5E7D20FF-0C61-F448-844A-DF6DA64CE198}" presName="sibTrans" presStyleLbl="sibTrans2D1" presStyleIdx="0" presStyleCnt="3"/>
      <dgm:spPr/>
    </dgm:pt>
    <dgm:pt modelId="{01649931-D33F-C243-90B7-EACF51C41DAA}" type="pres">
      <dgm:prSet presAssocID="{5E7D20FF-0C61-F448-844A-DF6DA64CE198}" presName="connectorText" presStyleLbl="sibTrans2D1" presStyleIdx="0" presStyleCnt="3"/>
      <dgm:spPr/>
    </dgm:pt>
    <dgm:pt modelId="{BD48D26F-A872-5E43-AE29-B8866CFBF50F}" type="pres">
      <dgm:prSet presAssocID="{822153F0-19F7-8A4E-B959-D0D31CF64304}" presName="node" presStyleLbl="node1" presStyleIdx="1" presStyleCnt="4">
        <dgm:presLayoutVars>
          <dgm:bulletEnabled val="1"/>
        </dgm:presLayoutVars>
      </dgm:prSet>
      <dgm:spPr/>
    </dgm:pt>
    <dgm:pt modelId="{D06C35AC-6BBB-2346-ABC6-8E978A538EB2}" type="pres">
      <dgm:prSet presAssocID="{3287E118-6174-9944-AABC-48BAC7EE9D3E}" presName="sibTrans" presStyleLbl="sibTrans2D1" presStyleIdx="1" presStyleCnt="3"/>
      <dgm:spPr/>
    </dgm:pt>
    <dgm:pt modelId="{3698DF2A-3A69-3443-8802-CACA897B9BB6}" type="pres">
      <dgm:prSet presAssocID="{3287E118-6174-9944-AABC-48BAC7EE9D3E}" presName="connectorText" presStyleLbl="sibTrans2D1" presStyleIdx="1" presStyleCnt="3"/>
      <dgm:spPr/>
    </dgm:pt>
    <dgm:pt modelId="{F4626AF3-D95B-2E41-B8E3-82259307F14D}" type="pres">
      <dgm:prSet presAssocID="{84F2BA5F-97DB-D543-8A59-1F911AFBC72D}" presName="node" presStyleLbl="node1" presStyleIdx="2" presStyleCnt="4">
        <dgm:presLayoutVars>
          <dgm:bulletEnabled val="1"/>
        </dgm:presLayoutVars>
      </dgm:prSet>
      <dgm:spPr/>
    </dgm:pt>
    <dgm:pt modelId="{8EC4D0CD-B57D-DF48-9063-D902D9DC5B0E}" type="pres">
      <dgm:prSet presAssocID="{42BA9816-D06F-5242-9822-497C930846C1}" presName="sibTrans" presStyleLbl="sibTrans2D1" presStyleIdx="2" presStyleCnt="3"/>
      <dgm:spPr/>
    </dgm:pt>
    <dgm:pt modelId="{DF37CC0E-9EAF-0841-8B95-89AA678FC7FA}" type="pres">
      <dgm:prSet presAssocID="{42BA9816-D06F-5242-9822-497C930846C1}" presName="connectorText" presStyleLbl="sibTrans2D1" presStyleIdx="2" presStyleCnt="3"/>
      <dgm:spPr/>
    </dgm:pt>
    <dgm:pt modelId="{016083C0-F608-D74F-A8D6-56CBD4A4428F}" type="pres">
      <dgm:prSet presAssocID="{CC018546-E629-1E45-8D1A-71073CA09952}" presName="node" presStyleLbl="node1" presStyleIdx="3" presStyleCnt="4">
        <dgm:presLayoutVars>
          <dgm:bulletEnabled val="1"/>
        </dgm:presLayoutVars>
      </dgm:prSet>
      <dgm:spPr/>
    </dgm:pt>
  </dgm:ptLst>
  <dgm:cxnLst>
    <dgm:cxn modelId="{6042DC0A-9C03-294F-AC37-799E408175A3}" type="presOf" srcId="{822153F0-19F7-8A4E-B959-D0D31CF64304}" destId="{BD48D26F-A872-5E43-AE29-B8866CFBF50F}" srcOrd="0" destOrd="0" presId="urn:microsoft.com/office/officeart/2005/8/layout/process1"/>
    <dgm:cxn modelId="{B1655B0E-8C2D-9C4B-9E5C-BDCC7323DE28}" type="presOf" srcId="{42BA9816-D06F-5242-9822-497C930846C1}" destId="{8EC4D0CD-B57D-DF48-9063-D902D9DC5B0E}" srcOrd="0" destOrd="0" presId="urn:microsoft.com/office/officeart/2005/8/layout/process1"/>
    <dgm:cxn modelId="{3CD65716-75C9-5148-AAB7-1D315F8E4B15}" srcId="{78BBC3C4-AE63-0A42-B27F-3BE9B3C96ACC}" destId="{822153F0-19F7-8A4E-B959-D0D31CF64304}" srcOrd="1" destOrd="0" parTransId="{6C78688C-EFE5-404F-ABF0-D8CA50D33553}" sibTransId="{3287E118-6174-9944-AABC-48BAC7EE9D3E}"/>
    <dgm:cxn modelId="{B5827225-C27C-1449-9C8B-2D8CDCE5340C}" type="presOf" srcId="{42BA9816-D06F-5242-9822-497C930846C1}" destId="{DF37CC0E-9EAF-0841-8B95-89AA678FC7FA}" srcOrd="1" destOrd="0" presId="urn:microsoft.com/office/officeart/2005/8/layout/process1"/>
    <dgm:cxn modelId="{3D2C9426-CB14-5C42-AAA9-3D30A4D0C96F}" type="presOf" srcId="{3287E118-6174-9944-AABC-48BAC7EE9D3E}" destId="{D06C35AC-6BBB-2346-ABC6-8E978A538EB2}" srcOrd="0" destOrd="0" presId="urn:microsoft.com/office/officeart/2005/8/layout/process1"/>
    <dgm:cxn modelId="{05B52639-D6A1-6D4A-A844-35BB4B91AAAE}" srcId="{78BBC3C4-AE63-0A42-B27F-3BE9B3C96ACC}" destId="{84F2BA5F-97DB-D543-8A59-1F911AFBC72D}" srcOrd="2" destOrd="0" parTransId="{43D7B426-FBCC-0543-AE54-AB30F60BBC72}" sibTransId="{42BA9816-D06F-5242-9822-497C930846C1}"/>
    <dgm:cxn modelId="{66B08B5E-3804-AA4B-9E87-69E48902FB99}" type="presOf" srcId="{3287E118-6174-9944-AABC-48BAC7EE9D3E}" destId="{3698DF2A-3A69-3443-8802-CACA897B9BB6}" srcOrd="1" destOrd="0" presId="urn:microsoft.com/office/officeart/2005/8/layout/process1"/>
    <dgm:cxn modelId="{9B372242-DEA4-B64E-9598-E0E0E1E3D92A}" type="presOf" srcId="{5E7D20FF-0C61-F448-844A-DF6DA64CE198}" destId="{01649931-D33F-C243-90B7-EACF51C41DAA}" srcOrd="1" destOrd="0" presId="urn:microsoft.com/office/officeart/2005/8/layout/process1"/>
    <dgm:cxn modelId="{55429C47-53E4-004D-833B-2E65D6F34F4A}" srcId="{78BBC3C4-AE63-0A42-B27F-3BE9B3C96ACC}" destId="{CC018546-E629-1E45-8D1A-71073CA09952}" srcOrd="3" destOrd="0" parTransId="{17C76AC0-A9C7-7748-A25A-F6554E75378A}" sibTransId="{0F6F1116-0E49-A849-ACE4-239CDA521CD1}"/>
    <dgm:cxn modelId="{1D7E3A86-468B-A14D-95F8-A7993758D2E3}" srcId="{78BBC3C4-AE63-0A42-B27F-3BE9B3C96ACC}" destId="{9B95FF7B-FA74-CB48-B248-0317934C6EAE}" srcOrd="0" destOrd="0" parTransId="{BB144BE0-3422-044F-8EC7-5CCD07CF47FB}" sibTransId="{5E7D20FF-0C61-F448-844A-DF6DA64CE198}"/>
    <dgm:cxn modelId="{C3A7028B-99FB-BB44-B42B-46B509488731}" type="presOf" srcId="{9B95FF7B-FA74-CB48-B248-0317934C6EAE}" destId="{462B20A2-3C4F-634E-99A1-E2E5C061E57F}" srcOrd="0" destOrd="0" presId="urn:microsoft.com/office/officeart/2005/8/layout/process1"/>
    <dgm:cxn modelId="{311345A1-E3B8-5644-BEA2-4683924CF4A6}" type="presOf" srcId="{78BBC3C4-AE63-0A42-B27F-3BE9B3C96ACC}" destId="{71800F95-0D2B-D741-916E-AC681BB21D5C}" srcOrd="0" destOrd="0" presId="urn:microsoft.com/office/officeart/2005/8/layout/process1"/>
    <dgm:cxn modelId="{8140B4B8-CF8D-1245-A9EA-CF0C62392A6C}" type="presOf" srcId="{CC018546-E629-1E45-8D1A-71073CA09952}" destId="{016083C0-F608-D74F-A8D6-56CBD4A4428F}" srcOrd="0" destOrd="0" presId="urn:microsoft.com/office/officeart/2005/8/layout/process1"/>
    <dgm:cxn modelId="{7DBCD5EA-8370-CC4F-896B-0DDA71FD2EB3}" type="presOf" srcId="{5E7D20FF-0C61-F448-844A-DF6DA64CE198}" destId="{137CF2B1-05E8-9C41-9ED2-E6C4EBC2E037}" srcOrd="0" destOrd="0" presId="urn:microsoft.com/office/officeart/2005/8/layout/process1"/>
    <dgm:cxn modelId="{14E7B3ED-D1F5-884D-822B-5EED9D9C7208}" type="presOf" srcId="{84F2BA5F-97DB-D543-8A59-1F911AFBC72D}" destId="{F4626AF3-D95B-2E41-B8E3-82259307F14D}" srcOrd="0" destOrd="0" presId="urn:microsoft.com/office/officeart/2005/8/layout/process1"/>
    <dgm:cxn modelId="{5A7DD66A-39D2-3E44-A174-F2300330E751}" type="presParOf" srcId="{71800F95-0D2B-D741-916E-AC681BB21D5C}" destId="{462B20A2-3C4F-634E-99A1-E2E5C061E57F}" srcOrd="0" destOrd="0" presId="urn:microsoft.com/office/officeart/2005/8/layout/process1"/>
    <dgm:cxn modelId="{29532EB1-0A5A-E349-8CE9-8D0F50B885DF}" type="presParOf" srcId="{71800F95-0D2B-D741-916E-AC681BB21D5C}" destId="{137CF2B1-05E8-9C41-9ED2-E6C4EBC2E037}" srcOrd="1" destOrd="0" presId="urn:microsoft.com/office/officeart/2005/8/layout/process1"/>
    <dgm:cxn modelId="{FE0D3E8F-119E-3C44-A3D9-E0F666A5D626}" type="presParOf" srcId="{137CF2B1-05E8-9C41-9ED2-E6C4EBC2E037}" destId="{01649931-D33F-C243-90B7-EACF51C41DAA}" srcOrd="0" destOrd="0" presId="urn:microsoft.com/office/officeart/2005/8/layout/process1"/>
    <dgm:cxn modelId="{CD75E244-DBF0-244F-96C1-6A0B5CC162B5}" type="presParOf" srcId="{71800F95-0D2B-D741-916E-AC681BB21D5C}" destId="{BD48D26F-A872-5E43-AE29-B8866CFBF50F}" srcOrd="2" destOrd="0" presId="urn:microsoft.com/office/officeart/2005/8/layout/process1"/>
    <dgm:cxn modelId="{2AE02D11-62E5-7B46-9917-AB73A6D9E254}" type="presParOf" srcId="{71800F95-0D2B-D741-916E-AC681BB21D5C}" destId="{D06C35AC-6BBB-2346-ABC6-8E978A538EB2}" srcOrd="3" destOrd="0" presId="urn:microsoft.com/office/officeart/2005/8/layout/process1"/>
    <dgm:cxn modelId="{D8BA89CB-D34D-5B40-870A-A51F75D333F9}" type="presParOf" srcId="{D06C35AC-6BBB-2346-ABC6-8E978A538EB2}" destId="{3698DF2A-3A69-3443-8802-CACA897B9BB6}" srcOrd="0" destOrd="0" presId="urn:microsoft.com/office/officeart/2005/8/layout/process1"/>
    <dgm:cxn modelId="{33327368-E6BA-3043-910D-AD9CA2144591}" type="presParOf" srcId="{71800F95-0D2B-D741-916E-AC681BB21D5C}" destId="{F4626AF3-D95B-2E41-B8E3-82259307F14D}" srcOrd="4" destOrd="0" presId="urn:microsoft.com/office/officeart/2005/8/layout/process1"/>
    <dgm:cxn modelId="{D21DF059-877F-4049-8AFB-8BAB05EA0B5B}" type="presParOf" srcId="{71800F95-0D2B-D741-916E-AC681BB21D5C}" destId="{8EC4D0CD-B57D-DF48-9063-D902D9DC5B0E}" srcOrd="5" destOrd="0" presId="urn:microsoft.com/office/officeart/2005/8/layout/process1"/>
    <dgm:cxn modelId="{ACEE6BF4-15DE-F84D-B88C-6951734418A5}" type="presParOf" srcId="{8EC4D0CD-B57D-DF48-9063-D902D9DC5B0E}" destId="{DF37CC0E-9EAF-0841-8B95-89AA678FC7FA}" srcOrd="0" destOrd="0" presId="urn:microsoft.com/office/officeart/2005/8/layout/process1"/>
    <dgm:cxn modelId="{E0D1BF57-CA3E-1C44-9AA7-6EF0F84296B6}" type="presParOf" srcId="{71800F95-0D2B-D741-916E-AC681BB21D5C}" destId="{016083C0-F608-D74F-A8D6-56CBD4A4428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20A2-3C4F-634E-99A1-E2E5C061E57F}">
      <dsp:nvSpPr>
        <dsp:cNvPr id="0" name=""/>
        <dsp:cNvSpPr/>
      </dsp:nvSpPr>
      <dsp:spPr>
        <a:xfrm>
          <a:off x="4219" y="1237271"/>
          <a:ext cx="1844761" cy="1106857"/>
        </a:xfrm>
        <a:prstGeom prst="roundRect">
          <a:avLst>
            <a:gd name="adj" fmla="val 10000"/>
          </a:avLst>
        </a:pr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Franklin Gothic Book" panose="020B0503020102020204"/>
              <a:ea typeface=""/>
              <a:cs typeface=""/>
            </a:rPr>
            <a:t>Agriculture &amp; Food Systems</a:t>
          </a:r>
        </a:p>
      </dsp:txBody>
      <dsp:txXfrm>
        <a:off x="36638" y="1269690"/>
        <a:ext cx="1779923" cy="1042019"/>
      </dsp:txXfrm>
    </dsp:sp>
    <dsp:sp modelId="{137CF2B1-05E8-9C41-9ED2-E6C4EBC2E037}">
      <dsp:nvSpPr>
        <dsp:cNvPr id="0" name=""/>
        <dsp:cNvSpPr/>
      </dsp:nvSpPr>
      <dsp:spPr>
        <a:xfrm>
          <a:off x="2033457" y="1561949"/>
          <a:ext cx="391089" cy="457500"/>
        </a:xfrm>
        <a:prstGeom prst="rightArrow">
          <a:avLst>
            <a:gd name="adj1" fmla="val 60000"/>
            <a:gd name="adj2" fmla="val 50000"/>
          </a:avLst>
        </a:pr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Franklin Gothic Book" panose="020B0503020102020204"/>
            <a:ea typeface=""/>
            <a:cs typeface=""/>
          </a:endParaRPr>
        </a:p>
      </dsp:txBody>
      <dsp:txXfrm>
        <a:off x="2033457" y="1653449"/>
        <a:ext cx="273762" cy="274500"/>
      </dsp:txXfrm>
    </dsp:sp>
    <dsp:sp modelId="{BD48D26F-A872-5E43-AE29-B8866CFBF50F}">
      <dsp:nvSpPr>
        <dsp:cNvPr id="0" name=""/>
        <dsp:cNvSpPr/>
      </dsp:nvSpPr>
      <dsp:spPr>
        <a:xfrm>
          <a:off x="2586885" y="1237271"/>
          <a:ext cx="1844761" cy="1106857"/>
        </a:xfrm>
        <a:prstGeom prst="roundRect">
          <a:avLst>
            <a:gd name="adj" fmla="val 10000"/>
          </a:avLst>
        </a:prstGeom>
        <a:gradFill rotWithShape="0">
          <a:gsLst>
            <a:gs pos="0">
              <a:srgbClr val="36AFCE">
                <a:hueOff val="0"/>
                <a:satOff val="0"/>
                <a:lumOff val="0"/>
                <a:alphaOff val="0"/>
                <a:satMod val="103000"/>
                <a:lumMod val="102000"/>
                <a:tint val="94000"/>
              </a:srgbClr>
            </a:gs>
            <a:gs pos="50000">
              <a:srgbClr val="36AFCE">
                <a:hueOff val="0"/>
                <a:satOff val="0"/>
                <a:lumOff val="0"/>
                <a:alphaOff val="0"/>
                <a:satMod val="110000"/>
                <a:lumMod val="100000"/>
                <a:shade val="100000"/>
              </a:srgbClr>
            </a:gs>
            <a:gs pos="100000">
              <a:srgbClr val="36AFC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Franklin Gothic Book" panose="020B0503020102020204"/>
              <a:ea typeface=""/>
              <a:cs typeface=""/>
            </a:rPr>
            <a:t>Food Access</a:t>
          </a:r>
        </a:p>
      </dsp:txBody>
      <dsp:txXfrm>
        <a:off x="2619304" y="1269690"/>
        <a:ext cx="1779923" cy="1042019"/>
      </dsp:txXfrm>
    </dsp:sp>
    <dsp:sp modelId="{D06C35AC-6BBB-2346-ABC6-8E978A538EB2}">
      <dsp:nvSpPr>
        <dsp:cNvPr id="0" name=""/>
        <dsp:cNvSpPr/>
      </dsp:nvSpPr>
      <dsp:spPr>
        <a:xfrm>
          <a:off x="4616123" y="1561949"/>
          <a:ext cx="391089" cy="457500"/>
        </a:xfrm>
        <a:prstGeom prst="rightArrow">
          <a:avLst>
            <a:gd name="adj1" fmla="val 60000"/>
            <a:gd name="adj2" fmla="val 50000"/>
          </a:avLst>
        </a:prstGeom>
        <a:gradFill rotWithShape="0">
          <a:gsLst>
            <a:gs pos="0">
              <a:srgbClr val="36AFCE">
                <a:hueOff val="0"/>
                <a:satOff val="0"/>
                <a:lumOff val="0"/>
                <a:alphaOff val="0"/>
                <a:satMod val="103000"/>
                <a:lumMod val="102000"/>
                <a:tint val="94000"/>
              </a:srgbClr>
            </a:gs>
            <a:gs pos="50000">
              <a:srgbClr val="36AFCE">
                <a:hueOff val="0"/>
                <a:satOff val="0"/>
                <a:lumOff val="0"/>
                <a:alphaOff val="0"/>
                <a:satMod val="110000"/>
                <a:lumMod val="100000"/>
                <a:shade val="100000"/>
              </a:srgbClr>
            </a:gs>
            <a:gs pos="100000">
              <a:srgbClr val="36AFC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Franklin Gothic Book" panose="020B0503020102020204"/>
            <a:ea typeface=""/>
            <a:cs typeface=""/>
          </a:endParaRPr>
        </a:p>
      </dsp:txBody>
      <dsp:txXfrm>
        <a:off x="4616123" y="1653449"/>
        <a:ext cx="273762" cy="274500"/>
      </dsp:txXfrm>
    </dsp:sp>
    <dsp:sp modelId="{F4626AF3-D95B-2E41-B8E3-82259307F14D}">
      <dsp:nvSpPr>
        <dsp:cNvPr id="0" name=""/>
        <dsp:cNvSpPr/>
      </dsp:nvSpPr>
      <dsp:spPr>
        <a:xfrm>
          <a:off x="5169552" y="1237271"/>
          <a:ext cx="1844761" cy="1106857"/>
        </a:xfrm>
        <a:prstGeom prst="roundRect">
          <a:avLst>
            <a:gd name="adj" fmla="val 10000"/>
          </a:avLst>
        </a:prstGeom>
        <a:gradFill rotWithShape="0">
          <a:gsLst>
            <a:gs pos="0">
              <a:srgbClr val="1D6FA9">
                <a:hueOff val="0"/>
                <a:satOff val="0"/>
                <a:lumOff val="0"/>
                <a:alphaOff val="0"/>
                <a:satMod val="103000"/>
                <a:lumMod val="102000"/>
                <a:tint val="94000"/>
              </a:srgbClr>
            </a:gs>
            <a:gs pos="50000">
              <a:srgbClr val="1D6FA9">
                <a:hueOff val="0"/>
                <a:satOff val="0"/>
                <a:lumOff val="0"/>
                <a:alphaOff val="0"/>
                <a:satMod val="110000"/>
                <a:lumMod val="100000"/>
                <a:shade val="100000"/>
              </a:srgbClr>
            </a:gs>
            <a:gs pos="100000">
              <a:srgbClr val="1D6FA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Franklin Gothic Book" panose="020B0503020102020204"/>
              <a:ea typeface=""/>
              <a:cs typeface=""/>
            </a:rPr>
            <a:t>Diet Quality</a:t>
          </a:r>
        </a:p>
      </dsp:txBody>
      <dsp:txXfrm>
        <a:off x="5201971" y="1269690"/>
        <a:ext cx="1779923" cy="1042019"/>
      </dsp:txXfrm>
    </dsp:sp>
    <dsp:sp modelId="{8EC4D0CD-B57D-DF48-9063-D902D9DC5B0E}">
      <dsp:nvSpPr>
        <dsp:cNvPr id="0" name=""/>
        <dsp:cNvSpPr/>
      </dsp:nvSpPr>
      <dsp:spPr>
        <a:xfrm>
          <a:off x="7198790" y="1561949"/>
          <a:ext cx="391089" cy="457500"/>
        </a:xfrm>
        <a:prstGeom prst="rightArrow">
          <a:avLst>
            <a:gd name="adj1" fmla="val 60000"/>
            <a:gd name="adj2" fmla="val 50000"/>
          </a:avLst>
        </a:prstGeom>
        <a:gradFill rotWithShape="0">
          <a:gsLst>
            <a:gs pos="0">
              <a:srgbClr val="1D6FA9">
                <a:hueOff val="0"/>
                <a:satOff val="0"/>
                <a:lumOff val="0"/>
                <a:alphaOff val="0"/>
                <a:satMod val="103000"/>
                <a:lumMod val="102000"/>
                <a:tint val="94000"/>
              </a:srgbClr>
            </a:gs>
            <a:gs pos="50000">
              <a:srgbClr val="1D6FA9">
                <a:hueOff val="0"/>
                <a:satOff val="0"/>
                <a:lumOff val="0"/>
                <a:alphaOff val="0"/>
                <a:satMod val="110000"/>
                <a:lumMod val="100000"/>
                <a:shade val="100000"/>
              </a:srgbClr>
            </a:gs>
            <a:gs pos="100000">
              <a:srgbClr val="1D6FA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Franklin Gothic Book" panose="020B0503020102020204"/>
            <a:ea typeface=""/>
            <a:cs typeface=""/>
          </a:endParaRPr>
        </a:p>
      </dsp:txBody>
      <dsp:txXfrm>
        <a:off x="7198790" y="1653449"/>
        <a:ext cx="273762" cy="274500"/>
      </dsp:txXfrm>
    </dsp:sp>
    <dsp:sp modelId="{016083C0-F608-D74F-A8D6-56CBD4A4428F}">
      <dsp:nvSpPr>
        <dsp:cNvPr id="0" name=""/>
        <dsp:cNvSpPr/>
      </dsp:nvSpPr>
      <dsp:spPr>
        <a:xfrm>
          <a:off x="7752218" y="1237271"/>
          <a:ext cx="1844761" cy="1106857"/>
        </a:xfrm>
        <a:prstGeom prst="roundRect">
          <a:avLst>
            <a:gd name="adj" fmla="val 10000"/>
          </a:avLst>
        </a:prstGeom>
        <a:gradFill rotWithShape="0">
          <a:gsLst>
            <a:gs pos="0">
              <a:srgbClr val="B74919">
                <a:hueOff val="0"/>
                <a:satOff val="0"/>
                <a:lumOff val="0"/>
                <a:alphaOff val="0"/>
                <a:satMod val="103000"/>
                <a:lumMod val="102000"/>
                <a:tint val="94000"/>
              </a:srgbClr>
            </a:gs>
            <a:gs pos="50000">
              <a:srgbClr val="B74919">
                <a:hueOff val="0"/>
                <a:satOff val="0"/>
                <a:lumOff val="0"/>
                <a:alphaOff val="0"/>
                <a:satMod val="110000"/>
                <a:lumMod val="100000"/>
                <a:shade val="100000"/>
              </a:srgbClr>
            </a:gs>
            <a:gs pos="100000">
              <a:srgbClr val="B7491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Franklin Gothic Book" panose="020B0503020102020204"/>
              <a:ea typeface=""/>
              <a:cs typeface=""/>
            </a:rPr>
            <a:t>Nutrition</a:t>
          </a:r>
        </a:p>
      </dsp:txBody>
      <dsp:txXfrm>
        <a:off x="7784637" y="1269690"/>
        <a:ext cx="1779923" cy="1042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20A2-3C4F-634E-99A1-E2E5C061E57F}">
      <dsp:nvSpPr>
        <dsp:cNvPr id="0" name=""/>
        <dsp:cNvSpPr/>
      </dsp:nvSpPr>
      <dsp:spPr>
        <a:xfrm>
          <a:off x="4219" y="1237271"/>
          <a:ext cx="1844761" cy="11068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Agriculture &amp; Food Systems</a:t>
          </a:r>
        </a:p>
      </dsp:txBody>
      <dsp:txXfrm>
        <a:off x="36638" y="1269690"/>
        <a:ext cx="1779923" cy="1042019"/>
      </dsp:txXfrm>
    </dsp:sp>
    <dsp:sp modelId="{137CF2B1-05E8-9C41-9ED2-E6C4EBC2E037}">
      <dsp:nvSpPr>
        <dsp:cNvPr id="0" name=""/>
        <dsp:cNvSpPr/>
      </dsp:nvSpPr>
      <dsp:spPr>
        <a:xfrm>
          <a:off x="2033457" y="1561949"/>
          <a:ext cx="391089" cy="45750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33457" y="1653449"/>
        <a:ext cx="273762" cy="274500"/>
      </dsp:txXfrm>
    </dsp:sp>
    <dsp:sp modelId="{BD48D26F-A872-5E43-AE29-B8866CFBF50F}">
      <dsp:nvSpPr>
        <dsp:cNvPr id="0" name=""/>
        <dsp:cNvSpPr/>
      </dsp:nvSpPr>
      <dsp:spPr>
        <a:xfrm>
          <a:off x="2586885" y="1237271"/>
          <a:ext cx="1844761" cy="11068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Food Access</a:t>
          </a:r>
        </a:p>
      </dsp:txBody>
      <dsp:txXfrm>
        <a:off x="2619304" y="1269690"/>
        <a:ext cx="1779923" cy="1042019"/>
      </dsp:txXfrm>
    </dsp:sp>
    <dsp:sp modelId="{D06C35AC-6BBB-2346-ABC6-8E978A538EB2}">
      <dsp:nvSpPr>
        <dsp:cNvPr id="0" name=""/>
        <dsp:cNvSpPr/>
      </dsp:nvSpPr>
      <dsp:spPr>
        <a:xfrm>
          <a:off x="4616123" y="1561949"/>
          <a:ext cx="391089" cy="45750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16123" y="1653449"/>
        <a:ext cx="273762" cy="274500"/>
      </dsp:txXfrm>
    </dsp:sp>
    <dsp:sp modelId="{F4626AF3-D95B-2E41-B8E3-82259307F14D}">
      <dsp:nvSpPr>
        <dsp:cNvPr id="0" name=""/>
        <dsp:cNvSpPr/>
      </dsp:nvSpPr>
      <dsp:spPr>
        <a:xfrm>
          <a:off x="5169552" y="1237271"/>
          <a:ext cx="1844761" cy="110685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Diet Quality</a:t>
          </a:r>
        </a:p>
      </dsp:txBody>
      <dsp:txXfrm>
        <a:off x="5201971" y="1269690"/>
        <a:ext cx="1779923" cy="1042019"/>
      </dsp:txXfrm>
    </dsp:sp>
    <dsp:sp modelId="{8EC4D0CD-B57D-DF48-9063-D902D9DC5B0E}">
      <dsp:nvSpPr>
        <dsp:cNvPr id="0" name=""/>
        <dsp:cNvSpPr/>
      </dsp:nvSpPr>
      <dsp:spPr>
        <a:xfrm>
          <a:off x="7198790" y="1561949"/>
          <a:ext cx="391089" cy="457500"/>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198790" y="1653449"/>
        <a:ext cx="273762" cy="274500"/>
      </dsp:txXfrm>
    </dsp:sp>
    <dsp:sp modelId="{016083C0-F608-D74F-A8D6-56CBD4A4428F}">
      <dsp:nvSpPr>
        <dsp:cNvPr id="0" name=""/>
        <dsp:cNvSpPr/>
      </dsp:nvSpPr>
      <dsp:spPr>
        <a:xfrm>
          <a:off x="7752218" y="1237271"/>
          <a:ext cx="1844761" cy="110685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Nutrition</a:t>
          </a:r>
        </a:p>
      </dsp:txBody>
      <dsp:txXfrm>
        <a:off x="7784637" y="1269690"/>
        <a:ext cx="1779923" cy="1042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20A2-3C4F-634E-99A1-E2E5C061E57F}">
      <dsp:nvSpPr>
        <dsp:cNvPr id="0" name=""/>
        <dsp:cNvSpPr/>
      </dsp:nvSpPr>
      <dsp:spPr>
        <a:xfrm>
          <a:off x="4219" y="1237271"/>
          <a:ext cx="1844761" cy="110685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85000"/>
                </a:schemeClr>
              </a:solidFill>
            </a:rPr>
            <a:t>Agriculture &amp; Food Systems</a:t>
          </a:r>
        </a:p>
      </dsp:txBody>
      <dsp:txXfrm>
        <a:off x="36638" y="1269690"/>
        <a:ext cx="1779923" cy="1042019"/>
      </dsp:txXfrm>
    </dsp:sp>
    <dsp:sp modelId="{137CF2B1-05E8-9C41-9ED2-E6C4EBC2E037}">
      <dsp:nvSpPr>
        <dsp:cNvPr id="0" name=""/>
        <dsp:cNvSpPr/>
      </dsp:nvSpPr>
      <dsp:spPr>
        <a:xfrm>
          <a:off x="2033457" y="1561949"/>
          <a:ext cx="391089" cy="457500"/>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lumMod val="85000"/>
              </a:schemeClr>
            </a:solidFill>
          </a:endParaRPr>
        </a:p>
      </dsp:txBody>
      <dsp:txXfrm>
        <a:off x="2033457" y="1653449"/>
        <a:ext cx="273762" cy="274500"/>
      </dsp:txXfrm>
    </dsp:sp>
    <dsp:sp modelId="{BD48D26F-A872-5E43-AE29-B8866CFBF50F}">
      <dsp:nvSpPr>
        <dsp:cNvPr id="0" name=""/>
        <dsp:cNvSpPr/>
      </dsp:nvSpPr>
      <dsp:spPr>
        <a:xfrm>
          <a:off x="2586885" y="1237271"/>
          <a:ext cx="1844761" cy="110685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85000"/>
                </a:schemeClr>
              </a:solidFill>
            </a:rPr>
            <a:t>Food Access</a:t>
          </a:r>
        </a:p>
      </dsp:txBody>
      <dsp:txXfrm>
        <a:off x="2619304" y="1269690"/>
        <a:ext cx="1779923" cy="1042019"/>
      </dsp:txXfrm>
    </dsp:sp>
    <dsp:sp modelId="{D06C35AC-6BBB-2346-ABC6-8E978A538EB2}">
      <dsp:nvSpPr>
        <dsp:cNvPr id="0" name=""/>
        <dsp:cNvSpPr/>
      </dsp:nvSpPr>
      <dsp:spPr>
        <a:xfrm>
          <a:off x="4616123" y="1561949"/>
          <a:ext cx="391089" cy="457500"/>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lumMod val="85000"/>
              </a:schemeClr>
            </a:solidFill>
          </a:endParaRPr>
        </a:p>
      </dsp:txBody>
      <dsp:txXfrm>
        <a:off x="4616123" y="1653449"/>
        <a:ext cx="273762" cy="274500"/>
      </dsp:txXfrm>
    </dsp:sp>
    <dsp:sp modelId="{F4626AF3-D95B-2E41-B8E3-82259307F14D}">
      <dsp:nvSpPr>
        <dsp:cNvPr id="0" name=""/>
        <dsp:cNvSpPr/>
      </dsp:nvSpPr>
      <dsp:spPr>
        <a:xfrm>
          <a:off x="5169552" y="1237271"/>
          <a:ext cx="1844761" cy="110685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Diet Quality</a:t>
          </a:r>
        </a:p>
      </dsp:txBody>
      <dsp:txXfrm>
        <a:off x="5201971" y="1269690"/>
        <a:ext cx="1779923" cy="1042019"/>
      </dsp:txXfrm>
    </dsp:sp>
    <dsp:sp modelId="{8EC4D0CD-B57D-DF48-9063-D902D9DC5B0E}">
      <dsp:nvSpPr>
        <dsp:cNvPr id="0" name=""/>
        <dsp:cNvSpPr/>
      </dsp:nvSpPr>
      <dsp:spPr>
        <a:xfrm>
          <a:off x="7198790" y="1561949"/>
          <a:ext cx="391089" cy="457500"/>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lumMod val="85000"/>
              </a:schemeClr>
            </a:solidFill>
          </a:endParaRPr>
        </a:p>
      </dsp:txBody>
      <dsp:txXfrm>
        <a:off x="7198790" y="1653449"/>
        <a:ext cx="273762" cy="274500"/>
      </dsp:txXfrm>
    </dsp:sp>
    <dsp:sp modelId="{016083C0-F608-D74F-A8D6-56CBD4A4428F}">
      <dsp:nvSpPr>
        <dsp:cNvPr id="0" name=""/>
        <dsp:cNvSpPr/>
      </dsp:nvSpPr>
      <dsp:spPr>
        <a:xfrm>
          <a:off x="7752218" y="1237271"/>
          <a:ext cx="1844761" cy="110685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85000"/>
                </a:schemeClr>
              </a:solidFill>
            </a:rPr>
            <a:t>Nutrition</a:t>
          </a:r>
        </a:p>
      </dsp:txBody>
      <dsp:txXfrm>
        <a:off x="7784637" y="1269690"/>
        <a:ext cx="1779923" cy="10420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AEEB7-3260-9947-B27F-2324CEC76065}"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31273-1AD6-C04D-A5DD-6A7086201DAF}" type="slidenum">
              <a:rPr lang="en-US" smtClean="0"/>
              <a:t>‹#›</a:t>
            </a:fld>
            <a:endParaRPr lang="en-US"/>
          </a:p>
        </p:txBody>
      </p:sp>
    </p:spTree>
    <p:extLst>
      <p:ext uri="{BB962C8B-B14F-4D97-AF65-F5344CB8AC3E}">
        <p14:creationId xmlns:p14="http://schemas.microsoft.com/office/powerpoint/2010/main" val="47669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USAID has been at the vanguard of connecting nutrition and ag</a:t>
            </a:r>
          </a:p>
          <a:p>
            <a:pPr lvl="1"/>
            <a:r>
              <a:rPr lang="en-US" dirty="0"/>
              <a:t>FTF</a:t>
            </a:r>
          </a:p>
          <a:p>
            <a:pPr lvl="1"/>
            <a:r>
              <a:rPr lang="en-US" dirty="0"/>
              <a:t>SPRING</a:t>
            </a:r>
          </a:p>
          <a:p>
            <a:pPr lvl="1"/>
            <a:r>
              <a:rPr lang="en-US" dirty="0"/>
              <a:t>Principles and pathways</a:t>
            </a:r>
          </a:p>
          <a:p>
            <a:pPr lvl="1"/>
            <a:r>
              <a:rPr lang="en-US" dirty="0"/>
              <a:t>Participating in the process to develop and adopting the Ag2Nut Key Recommendations as part of the nutrition strategy</a:t>
            </a:r>
          </a:p>
          <a:p>
            <a:r>
              <a:rPr lang="en-US" dirty="0"/>
              <a:t>Therefore very pleased and excited to share</a:t>
            </a:r>
            <a:r>
              <a:rPr lang="en-US" baseline="0" dirty="0"/>
              <a:t> with USAID about these two tools, which I think are so relevant to priorities in country</a:t>
            </a:r>
            <a:endParaRPr lang="en-US" dirty="0"/>
          </a:p>
          <a:p>
            <a:endParaRPr lang="en-US" dirty="0"/>
          </a:p>
        </p:txBody>
      </p:sp>
      <p:sp>
        <p:nvSpPr>
          <p:cNvPr id="4" name="Slide Number Placeholder 3"/>
          <p:cNvSpPr>
            <a:spLocks noGrp="1"/>
          </p:cNvSpPr>
          <p:nvPr>
            <p:ph type="sldNum" sz="quarter" idx="10"/>
          </p:nvPr>
        </p:nvSpPr>
        <p:spPr/>
        <p:txBody>
          <a:bodyPr/>
          <a:lstStyle/>
          <a:p>
            <a:fld id="{0C082085-203B-EA47-814E-90FB20B31A49}" type="slidenum">
              <a:rPr lang="en-US" smtClean="0"/>
              <a:t>1</a:t>
            </a:fld>
            <a:endParaRPr lang="en-US"/>
          </a:p>
        </p:txBody>
      </p:sp>
    </p:spTree>
    <p:extLst>
      <p:ext uri="{BB962C8B-B14F-4D97-AF65-F5344CB8AC3E}">
        <p14:creationId xmlns:p14="http://schemas.microsoft.com/office/powerpoint/2010/main" val="44118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15</a:t>
            </a:fld>
            <a:endParaRPr lang="en-US"/>
          </a:p>
        </p:txBody>
      </p:sp>
    </p:spTree>
    <p:extLst>
      <p:ext uri="{BB962C8B-B14F-4D97-AF65-F5344CB8AC3E}">
        <p14:creationId xmlns:p14="http://schemas.microsoft.com/office/powerpoint/2010/main" val="108028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17</a:t>
            </a:fld>
            <a:endParaRPr lang="en-US"/>
          </a:p>
        </p:txBody>
      </p:sp>
    </p:spTree>
    <p:extLst>
      <p:ext uri="{BB962C8B-B14F-4D97-AF65-F5344CB8AC3E}">
        <p14:creationId xmlns:p14="http://schemas.microsoft.com/office/powerpoint/2010/main" val="38685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is about</a:t>
            </a:r>
            <a:r>
              <a:rPr lang="en-AU" baseline="0" dirty="0"/>
              <a:t> the potential for working with other data collectors, outside of NSOs</a:t>
            </a:r>
            <a:r>
              <a:rPr lang="is-IS" baseline="0" dirty="0"/>
              <a:t>…ministries of ag can also use these methods and engage in the conversation about food prices.</a:t>
            </a:r>
          </a:p>
          <a:p>
            <a:r>
              <a:rPr lang="is-IS" baseline="0" dirty="0"/>
              <a:t>Their data is just even less standardized and may be harder to obtain than CPI data.</a:t>
            </a:r>
            <a:endParaRPr lang="en-AU" dirty="0"/>
          </a:p>
        </p:txBody>
      </p:sp>
      <p:sp>
        <p:nvSpPr>
          <p:cNvPr id="4" name="Slide Number Placeholder 3"/>
          <p:cNvSpPr>
            <a:spLocks noGrp="1"/>
          </p:cNvSpPr>
          <p:nvPr>
            <p:ph type="sldNum" sz="quarter" idx="10"/>
          </p:nvPr>
        </p:nvSpPr>
        <p:spPr/>
        <p:txBody>
          <a:bodyPr/>
          <a:lstStyle/>
          <a:p>
            <a:fld id="{97E41967-978C-5E49-986F-ACBA285A05EB}" type="slidenum">
              <a:rPr lang="en-US" smtClean="0"/>
              <a:t>19</a:t>
            </a:fld>
            <a:endParaRPr lang="en-US"/>
          </a:p>
        </p:txBody>
      </p:sp>
    </p:spTree>
    <p:extLst>
      <p:ext uri="{BB962C8B-B14F-4D97-AF65-F5344CB8AC3E}">
        <p14:creationId xmlns:p14="http://schemas.microsoft.com/office/powerpoint/2010/main" val="63429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a:t>
            </a:r>
            <a:r>
              <a:rPr lang="en-US" b="1" dirty="0" err="1"/>
              <a:t>Nortey</a:t>
            </a:r>
            <a:r>
              <a:rPr lang="en-US" b="1" dirty="0"/>
              <a:t> has spoken about this at international fora</a:t>
            </a:r>
          </a:p>
          <a:p>
            <a:endParaRPr lang="en-US" b="1" dirty="0"/>
          </a:p>
          <a:p>
            <a:r>
              <a:rPr lang="en-US" b="1" dirty="0"/>
              <a:t>Use of SRID data</a:t>
            </a:r>
            <a:r>
              <a:rPr lang="en-US" dirty="0"/>
              <a:t>:</a:t>
            </a:r>
            <a:r>
              <a:rPr lang="en-US" baseline="0" dirty="0"/>
              <a:t> 1. </a:t>
            </a:r>
            <a:r>
              <a:rPr lang="en-US" dirty="0"/>
              <a:t>For making quality informed decisions, 2. Planning, 3. Calculating real prices, 4. To compare prices across countries, 5. Research purposes, </a:t>
            </a:r>
          </a:p>
          <a:p>
            <a:r>
              <a:rPr lang="en-US" dirty="0"/>
              <a:t>6. Food security analysis, 7. Policy formulation, project implementation, monitoring and evaluation</a:t>
            </a:r>
          </a:p>
          <a:p>
            <a:endParaRPr lang="en-US" dirty="0"/>
          </a:p>
          <a:p>
            <a:r>
              <a:rPr lang="en-US" b="1" dirty="0"/>
              <a:t>Note that quality of data matters</a:t>
            </a:r>
          </a:p>
          <a:p>
            <a:pPr lvl="1"/>
            <a:r>
              <a:rPr lang="en-US" dirty="0"/>
              <a:t>The new indicators would be less realistic and informative without the expanded food list</a:t>
            </a:r>
          </a:p>
          <a:p>
            <a:pPr lvl="1"/>
            <a:r>
              <a:rPr lang="en-US" dirty="0"/>
              <a:t>Advantage: Ghana has a longstanding, well-functioning food price monitoring system which provides high-quality data and allows for adjustments to improve data.</a:t>
            </a:r>
          </a:p>
          <a:p>
            <a:endParaRPr lang="en-US" dirty="0"/>
          </a:p>
        </p:txBody>
      </p:sp>
      <p:sp>
        <p:nvSpPr>
          <p:cNvPr id="4" name="Slide Number Placeholder 3"/>
          <p:cNvSpPr>
            <a:spLocks noGrp="1"/>
          </p:cNvSpPr>
          <p:nvPr>
            <p:ph type="sldNum" sz="quarter" idx="10"/>
          </p:nvPr>
        </p:nvSpPr>
        <p:spPr/>
        <p:txBody>
          <a:bodyPr/>
          <a:lstStyle/>
          <a:p>
            <a:fld id="{97E41967-978C-5E49-986F-ACBA285A05E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9509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319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Any interest in USAID partnership?</a:t>
            </a:r>
          </a:p>
        </p:txBody>
      </p:sp>
      <p:sp>
        <p:nvSpPr>
          <p:cNvPr id="4" name="Slide Number Placeholder 3"/>
          <p:cNvSpPr>
            <a:spLocks noGrp="1"/>
          </p:cNvSpPr>
          <p:nvPr>
            <p:ph type="sldNum" sz="quarter" idx="10"/>
          </p:nvPr>
        </p:nvSpPr>
        <p:spPr/>
        <p:txBody>
          <a:bodyPr/>
          <a:lstStyle/>
          <a:p>
            <a:fld id="{E7531273-1AD6-C04D-A5DD-6A7086201DAF}" type="slidenum">
              <a:rPr lang="en-US" smtClean="0"/>
              <a:t>23</a:t>
            </a:fld>
            <a:endParaRPr lang="en-US"/>
          </a:p>
        </p:txBody>
      </p:sp>
    </p:spTree>
    <p:extLst>
      <p:ext uri="{BB962C8B-B14F-4D97-AF65-F5344CB8AC3E}">
        <p14:creationId xmlns:p14="http://schemas.microsoft.com/office/powerpoint/2010/main" val="74134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Maybe we’re making</a:t>
            </a:r>
            <a:r>
              <a:rPr lang="en-US" sz="1200" baseline="0" dirty="0"/>
              <a:t> some headway on this part of the chain between agriculture and nutrition</a:t>
            </a:r>
            <a:r>
              <a:rPr lang="mr-IN" sz="1200" baseline="0" dirty="0"/>
              <a:t>…</a:t>
            </a:r>
            <a:r>
              <a:rPr lang="en-US" sz="1200" baseline="0" dirty="0"/>
              <a:t>we have ministries of ag starting to measure food prices with a nutrition lens; the World Bank is starting to calculate the Cost of Recommended Diets in some countries</a:t>
            </a:r>
            <a:r>
              <a:rPr lang="mr-IN" sz="1200" baseline="0" dirty="0"/>
              <a:t>…</a:t>
            </a:r>
            <a:endParaRPr lang="en-US" sz="1200" baseline="0" dirty="0"/>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798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374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 motivated</a:t>
            </a:r>
            <a:r>
              <a:rPr lang="en-US" baseline="0" dirty="0"/>
              <a:t> by my time consulting for USAID, WB, FAO, CGIAR, and understanding that program managers want to measure</a:t>
            </a:r>
          </a:p>
        </p:txBody>
      </p:sp>
      <p:sp>
        <p:nvSpPr>
          <p:cNvPr id="4" name="Slide Number Placeholder 3"/>
          <p:cNvSpPr>
            <a:spLocks noGrp="1"/>
          </p:cNvSpPr>
          <p:nvPr>
            <p:ph type="sldNum" sz="quarter" idx="10"/>
          </p:nvPr>
        </p:nvSpPr>
        <p:spPr/>
        <p:txBody>
          <a:bodyPr/>
          <a:lstStyle/>
          <a:p>
            <a:fld id="{E7531273-1AD6-C04D-A5DD-6A7086201DAF}" type="slidenum">
              <a:rPr lang="en-US" smtClean="0"/>
              <a:t>28</a:t>
            </a:fld>
            <a:endParaRPr lang="en-US"/>
          </a:p>
        </p:txBody>
      </p:sp>
    </p:spTree>
    <p:extLst>
      <p:ext uri="{BB962C8B-B14F-4D97-AF65-F5344CB8AC3E}">
        <p14:creationId xmlns:p14="http://schemas.microsoft.com/office/powerpoint/2010/main" val="8798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focus of most ag-nutrition projects</a:t>
            </a:r>
          </a:p>
          <a:p>
            <a:endParaRPr lang="en-US" dirty="0"/>
          </a:p>
          <a:p>
            <a:r>
              <a:rPr lang="en-US" dirty="0"/>
              <a:t>Our brief</a:t>
            </a:r>
            <a:r>
              <a:rPr lang="en-US" baseline="0" dirty="0"/>
              <a:t> outlines other pathways too, but the huge fundamental one with the biggest impact is this.</a:t>
            </a:r>
          </a:p>
          <a:p>
            <a:endParaRPr lang="en-US" dirty="0"/>
          </a:p>
        </p:txBody>
      </p:sp>
      <p:sp>
        <p:nvSpPr>
          <p:cNvPr id="4" name="Slide Number Placeholder 3"/>
          <p:cNvSpPr>
            <a:spLocks noGrp="1"/>
          </p:cNvSpPr>
          <p:nvPr>
            <p:ph type="sldNum" sz="quarter" idx="10"/>
          </p:nvPr>
        </p:nvSpPr>
        <p:spPr/>
        <p:txBody>
          <a:bodyPr/>
          <a:lstStyle/>
          <a:p>
            <a:fld id="{E7531273-1AD6-C04D-A5DD-6A7086201DAF}" type="slidenum">
              <a:rPr lang="en-US" smtClean="0"/>
              <a:t>2</a:t>
            </a:fld>
            <a:endParaRPr lang="en-US"/>
          </a:p>
        </p:txBody>
      </p:sp>
    </p:spTree>
    <p:extLst>
      <p:ext uri="{BB962C8B-B14F-4D97-AF65-F5344CB8AC3E}">
        <p14:creationId xmlns:p14="http://schemas.microsoft.com/office/powerpoint/2010/main" val="162827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National statistics organizations collect data on all the items most often purchased, to track inflation</a:t>
            </a:r>
          </a:p>
          <a:p>
            <a:r>
              <a:rPr lang="en-US" dirty="0"/>
              <a:t>Food is a large part of what is purchased</a:t>
            </a:r>
          </a:p>
          <a:p>
            <a:endParaRPr lang="en-US" dirty="0"/>
          </a:p>
          <a:p>
            <a:r>
              <a:rPr lang="en-US" dirty="0"/>
              <a:t>This does not serve</a:t>
            </a:r>
            <a:r>
              <a:rPr lang="en-US" baseline="0" dirty="0"/>
              <a:t> the purpose of understanding the price of food people need to thrive</a:t>
            </a:r>
            <a:r>
              <a:rPr lang="mr-IN" baseline="0" dirty="0"/>
              <a:t>…</a:t>
            </a:r>
            <a:r>
              <a:rPr lang="en-US" baseline="0" dirty="0"/>
              <a:t>but the data can be repurposed for that</a:t>
            </a:r>
            <a:endParaRPr lang="en-US" dirty="0"/>
          </a:p>
          <a:p>
            <a:endParaRPr lang="en-US" dirty="0"/>
          </a:p>
          <a:p>
            <a:r>
              <a:rPr lang="en-US" sz="2800" dirty="0"/>
              <a:t>Food prices as typically measured by governments usually reflect a basket of foods based on economic importance</a:t>
            </a:r>
          </a:p>
          <a:p>
            <a:pPr lvl="1"/>
            <a:r>
              <a:rPr lang="en-US" sz="2400" dirty="0"/>
              <a:t>In inflation monitoring (done by national bureaus of statistics)</a:t>
            </a:r>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6</a:t>
            </a:fld>
            <a:endParaRPr lang="en-US"/>
          </a:p>
        </p:txBody>
      </p:sp>
    </p:spTree>
    <p:extLst>
      <p:ext uri="{BB962C8B-B14F-4D97-AF65-F5344CB8AC3E}">
        <p14:creationId xmlns:p14="http://schemas.microsoft.com/office/powerpoint/2010/main" val="143644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there is a LOT of food price data out there.</a:t>
            </a:r>
          </a:p>
          <a:p>
            <a:r>
              <a:rPr lang="en-US" dirty="0"/>
              <a:t>Let’s see what’s there,</a:t>
            </a:r>
            <a:r>
              <a:rPr lang="en-US" baseline="0" dirty="0"/>
              <a:t> and how it can be used with a nutrition lens.</a:t>
            </a:r>
            <a:endParaRPr lang="en-US" dirty="0"/>
          </a:p>
          <a:p>
            <a:endParaRPr lang="en-US" dirty="0"/>
          </a:p>
        </p:txBody>
      </p:sp>
      <p:sp>
        <p:nvSpPr>
          <p:cNvPr id="4" name="Slide Number Placeholder 3"/>
          <p:cNvSpPr>
            <a:spLocks noGrp="1"/>
          </p:cNvSpPr>
          <p:nvPr>
            <p:ph type="sldNum" sz="quarter" idx="10"/>
          </p:nvPr>
        </p:nvSpPr>
        <p:spPr/>
        <p:txBody>
          <a:bodyPr/>
          <a:lstStyle/>
          <a:p>
            <a:fld id="{A9509311-96D2-BE4B-99BD-25762BCD192A}" type="slidenum">
              <a:rPr lang="en-US" smtClean="0"/>
              <a:t>7</a:t>
            </a:fld>
            <a:endParaRPr lang="en-US"/>
          </a:p>
        </p:txBody>
      </p:sp>
    </p:spTree>
    <p:extLst>
      <p:ext uri="{BB962C8B-B14F-4D97-AF65-F5344CB8AC3E}">
        <p14:creationId xmlns:p14="http://schemas.microsoft.com/office/powerpoint/2010/main" val="169463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metrics of the cost of nutritious diets show whether it is economically feasible for people to consume high quality diets.</a:t>
            </a:r>
          </a:p>
        </p:txBody>
      </p:sp>
      <p:sp>
        <p:nvSpPr>
          <p:cNvPr id="4" name="Slide Number Placeholder 3"/>
          <p:cNvSpPr>
            <a:spLocks noGrp="1"/>
          </p:cNvSpPr>
          <p:nvPr>
            <p:ph type="sldNum" sz="quarter" idx="10"/>
          </p:nvPr>
        </p:nvSpPr>
        <p:spPr/>
        <p:txBody>
          <a:bodyPr/>
          <a:lstStyle/>
          <a:p>
            <a:fld id="{E7531273-1AD6-C04D-A5DD-6A7086201DAF}" type="slidenum">
              <a:rPr lang="en-US" smtClean="0"/>
              <a:t>8</a:t>
            </a:fld>
            <a:endParaRPr lang="en-US"/>
          </a:p>
        </p:txBody>
      </p:sp>
    </p:spTree>
    <p:extLst>
      <p:ext uri="{BB962C8B-B14F-4D97-AF65-F5344CB8AC3E}">
        <p14:creationId xmlns:p14="http://schemas.microsoft.com/office/powerpoint/2010/main" val="124655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t>The cost of a nutritious diet starts by defining “nutritious”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t>The cost of a nutritious diet depends on how it is defined</a:t>
            </a:r>
            <a:endParaRPr lang="en-US" sz="1200" kern="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p>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8119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break down</a:t>
            </a:r>
            <a:r>
              <a:rPr lang="en-US" baseline="0" dirty="0"/>
              <a:t> the cost of meeting dietary recs by food group, here in Ghana we see that the most expensive food group is vegetables. This will impact consumption behavior – perhaps add less vegetables to the sauce, because demand for vegetables is elastic, or responsive to prices.</a:t>
            </a:r>
            <a:endParaRPr lang="en-US" dirty="0"/>
          </a:p>
        </p:txBody>
      </p:sp>
      <p:sp>
        <p:nvSpPr>
          <p:cNvPr id="4" name="Slide Number Placeholder 3"/>
          <p:cNvSpPr>
            <a:spLocks noGrp="1"/>
          </p:cNvSpPr>
          <p:nvPr>
            <p:ph type="sldNum" sz="quarter" idx="10"/>
          </p:nvPr>
        </p:nvSpPr>
        <p:spPr/>
        <p:txBody>
          <a:bodyPr/>
          <a:lstStyle/>
          <a:p>
            <a:fld id="{A4FCBE9B-9EA9-0E41-958D-F87C6C8CAA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7788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don’t have to totally update</a:t>
            </a:r>
            <a:r>
              <a:rPr lang="en-US" baseline="0" dirty="0"/>
              <a:t> the national monitoring system! Pakistan used data from the NSO.</a:t>
            </a:r>
            <a:endParaRPr lang="en-US" dirty="0"/>
          </a:p>
          <a:p>
            <a:endParaRPr lang="en-US" dirty="0"/>
          </a:p>
          <a:p>
            <a:r>
              <a:rPr lang="en-US" dirty="0"/>
              <a:t>Another</a:t>
            </a:r>
            <a:r>
              <a:rPr lang="en-US" baseline="0" dirty="0"/>
              <a:t> thing we can do with food price data from national monitoring systems (systems already in place) is to look at variation across space. This map shows the nominal price (not adjusted for income) of achieving FBDGs – which are recommendations determined by the national </a:t>
            </a:r>
            <a:r>
              <a:rPr lang="en-US" baseline="0" dirty="0" err="1"/>
              <a:t>govt</a:t>
            </a:r>
            <a:r>
              <a:rPr lang="en-US" baseline="0" dirty="0"/>
              <a:t> on what people should eat - is highly variable (red most expensive, green least expensive). The food groups most responsible for the disparities across region are veg, dairy, and fruit.</a:t>
            </a:r>
          </a:p>
          <a:p>
            <a:endParaRPr lang="en-US" baseline="0" dirty="0"/>
          </a:p>
          <a:p>
            <a:r>
              <a:rPr lang="en-US" baseline="0" dirty="0"/>
              <a:t>These are foods that are perishable- not as easily transported as oils, starchy staples, or lentils.</a:t>
            </a:r>
            <a:endParaRPr lang="en-US" dirty="0"/>
          </a:p>
          <a:p>
            <a:endParaRPr lang="en-US" dirty="0"/>
          </a:p>
          <a:p>
            <a:endParaRPr lang="en-US" dirty="0"/>
          </a:p>
          <a:p>
            <a:r>
              <a:rPr lang="en-US" dirty="0"/>
              <a:t>We found that veg and dairy prices were the most variable geographically in Pakistan, Afghanistan, and Sri Lanka.</a:t>
            </a:r>
          </a:p>
          <a:p>
            <a:r>
              <a:rPr lang="en-US" dirty="0"/>
              <a:t>From our paper (</a:t>
            </a:r>
            <a:r>
              <a:rPr lang="en-US" dirty="0" err="1"/>
              <a:t>Dizon</a:t>
            </a:r>
            <a:r>
              <a:rPr lang="en-US" dirty="0"/>
              <a:t> and Herforth, WB, July 2018):</a:t>
            </a:r>
          </a:p>
          <a:p>
            <a:r>
              <a:rPr lang="en-US" sz="1200" kern="1200" dirty="0">
                <a:solidFill>
                  <a:schemeClr val="tx1"/>
                </a:solidFill>
                <a:effectLst/>
                <a:latin typeface="+mn-lt"/>
                <a:ea typeface="+mn-ea"/>
                <a:cs typeface="+mn-cs"/>
              </a:rPr>
              <a:t>To gauge the spatial differences in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within each country, we calculate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for each of the 40 cities in Pakistan. We use nominal food prices to demonstrate that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varies across space in each of the countries.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differences in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can be considerable. In Pakistan,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is under 70 PKR in </a:t>
            </a:r>
            <a:r>
              <a:rPr lang="en-US" sz="1200" kern="1200" dirty="0" err="1">
                <a:solidFill>
                  <a:schemeClr val="tx1"/>
                </a:solidFill>
                <a:effectLst/>
                <a:latin typeface="+mn-lt"/>
                <a:ea typeface="+mn-ea"/>
                <a:cs typeface="+mn-cs"/>
              </a:rPr>
              <a:t>Dera</a:t>
            </a:r>
            <a:r>
              <a:rPr lang="en-US" sz="1200" kern="1200" dirty="0">
                <a:solidFill>
                  <a:schemeClr val="tx1"/>
                </a:solidFill>
                <a:effectLst/>
                <a:latin typeface="+mn-lt"/>
                <a:ea typeface="+mn-ea"/>
                <a:cs typeface="+mn-cs"/>
              </a:rPr>
              <a:t> Ismail Khan, </a:t>
            </a:r>
            <a:r>
              <a:rPr lang="en-US" sz="1200" kern="1200" dirty="0" err="1">
                <a:solidFill>
                  <a:schemeClr val="tx1"/>
                </a:solidFill>
                <a:effectLst/>
                <a:latin typeface="+mn-lt"/>
                <a:ea typeface="+mn-ea"/>
                <a:cs typeface="+mn-cs"/>
              </a:rPr>
              <a:t>Dera</a:t>
            </a:r>
            <a:r>
              <a:rPr lang="en-US" sz="1200" kern="1200" dirty="0">
                <a:solidFill>
                  <a:schemeClr val="tx1"/>
                </a:solidFill>
                <a:effectLst/>
                <a:latin typeface="+mn-lt"/>
                <a:ea typeface="+mn-ea"/>
                <a:cs typeface="+mn-cs"/>
              </a:rPr>
              <a:t> Ghazi Khan, and Sahiwal divisions, while it is over 90 PKR in Rawalpindi, </a:t>
            </a:r>
            <a:r>
              <a:rPr lang="en-US" sz="1200" kern="1200" dirty="0" err="1">
                <a:solidFill>
                  <a:schemeClr val="tx1"/>
                </a:solidFill>
                <a:effectLst/>
                <a:latin typeface="+mn-lt"/>
                <a:ea typeface="+mn-ea"/>
                <a:cs typeface="+mn-cs"/>
              </a:rPr>
              <a:t>Makran</a:t>
            </a:r>
            <a:r>
              <a:rPr lang="en-US" sz="1200" kern="1200" dirty="0">
                <a:solidFill>
                  <a:schemeClr val="tx1"/>
                </a:solidFill>
                <a:effectLst/>
                <a:latin typeface="+mn-lt"/>
                <a:ea typeface="+mn-ea"/>
                <a:cs typeface="+mn-cs"/>
              </a:rPr>
              <a:t>, and Islamabad divisions.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calculates the </a:t>
            </a:r>
            <a:r>
              <a:rPr lang="en-US" sz="1200" i="1" kern="1200" dirty="0">
                <a:solidFill>
                  <a:schemeClr val="tx1"/>
                </a:solidFill>
                <a:effectLst/>
                <a:latin typeface="+mn-lt"/>
                <a:ea typeface="+mn-ea"/>
                <a:cs typeface="+mn-cs"/>
              </a:rPr>
              <a:t>cost</a:t>
            </a:r>
            <a:r>
              <a:rPr lang="en-US" sz="1200" kern="1200" dirty="0">
                <a:solidFill>
                  <a:schemeClr val="tx1"/>
                </a:solidFill>
                <a:effectLst/>
                <a:latin typeface="+mn-lt"/>
                <a:ea typeface="+mn-ea"/>
                <a:cs typeface="+mn-cs"/>
              </a:rPr>
              <a:t> of nutritious diets. This is not exactly a measure of the </a:t>
            </a:r>
            <a:r>
              <a:rPr lang="en-US" sz="1200" i="1" kern="1200" dirty="0">
                <a:solidFill>
                  <a:schemeClr val="tx1"/>
                </a:solidFill>
                <a:effectLst/>
                <a:latin typeface="+mn-lt"/>
                <a:ea typeface="+mn-ea"/>
                <a:cs typeface="+mn-cs"/>
              </a:rPr>
              <a:t>affordability </a:t>
            </a:r>
            <a:r>
              <a:rPr lang="en-US" sz="1200" kern="1200" dirty="0">
                <a:solidFill>
                  <a:schemeClr val="tx1"/>
                </a:solidFill>
                <a:effectLst/>
                <a:latin typeface="+mn-lt"/>
                <a:ea typeface="+mn-ea"/>
                <a:cs typeface="+mn-cs"/>
              </a:rPr>
              <a:t>of nutritious diets in each province or division. Such a measure would entail looking at incomes alongside the cost of nutritious diets. Nonetheless, our initial calculations demonstrate that the </a:t>
            </a:r>
            <a:r>
              <a:rPr lang="en-US" sz="1200" b="1" kern="1200" dirty="0">
                <a:solidFill>
                  <a:schemeClr val="tx1"/>
                </a:solidFill>
                <a:effectLst/>
                <a:latin typeface="+mn-lt"/>
                <a:ea typeface="+mn-ea"/>
                <a:cs typeface="+mn-cs"/>
              </a:rPr>
              <a:t>cost of nutritious diets, based on nominal food prices, varies within a country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Quite similarly, in Pakistan and Afghanistan the cost of dairy and vegetables are also higher than other food groups, about double the variance of starchy staples in Pakistan, for example. Combined with the fact that the share of dairy and vegetables to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is large in each of these countries (i.e. over 50 percent of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for Sri Lanka), we deduce that much of the </a:t>
            </a:r>
            <a:r>
              <a:rPr lang="en-US" sz="1200" kern="1200" dirty="0" err="1">
                <a:solidFill>
                  <a:schemeClr val="tx1"/>
                </a:solidFill>
                <a:effectLst/>
                <a:latin typeface="+mn-lt"/>
                <a:ea typeface="+mn-ea"/>
                <a:cs typeface="+mn-cs"/>
              </a:rPr>
              <a:t>CoRD</a:t>
            </a:r>
            <a:r>
              <a:rPr lang="en-US" sz="1200" kern="1200" dirty="0">
                <a:solidFill>
                  <a:schemeClr val="tx1"/>
                </a:solidFill>
                <a:effectLst/>
                <a:latin typeface="+mn-lt"/>
                <a:ea typeface="+mn-ea"/>
                <a:cs typeface="+mn-cs"/>
              </a:rPr>
              <a:t> variability across districts or cities is determined by dairy and vegetable prices. This is consistent with the idea that such highly perishable products are difficult and costly to transport. Across countries, the variance of protein food prices is relatively low. This could be driven by easy tradability of non-animal sources of proteins (i.e. legumes). </a:t>
            </a:r>
            <a:r>
              <a:rPr lang="en-US" sz="1200" b="1" kern="1200" dirty="0">
                <a:solidFill>
                  <a:schemeClr val="tx1"/>
                </a:solidFill>
                <a:effectLst/>
                <a:latin typeface="+mn-lt"/>
                <a:ea typeface="+mn-ea"/>
                <a:cs typeface="+mn-cs"/>
              </a:rPr>
              <a:t>The price of DGL vegetables in Pakistan are unavailable for the city-wise calculations. As such, they are excluded from the city-wise </a:t>
            </a:r>
            <a:r>
              <a:rPr lang="en-US" sz="1200" b="1" kern="1200" dirty="0" err="1">
                <a:solidFill>
                  <a:schemeClr val="tx1"/>
                </a:solidFill>
                <a:effectLst/>
                <a:latin typeface="+mn-lt"/>
                <a:ea typeface="+mn-ea"/>
                <a:cs typeface="+mn-cs"/>
              </a:rPr>
              <a:t>CoRD</a:t>
            </a:r>
            <a:r>
              <a:rPr lang="en-US" sz="1200" b="1" kern="1200" dirty="0">
                <a:solidFill>
                  <a:schemeClr val="tx1"/>
                </a:solidFill>
                <a:effectLst/>
                <a:latin typeface="+mn-lt"/>
                <a:ea typeface="+mn-ea"/>
                <a:cs typeface="+mn-cs"/>
              </a:rPr>
              <a:t> calculations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We find that prices a for dark green leafy vegetables, a required part of the vegetable recommendations in FBDGs, are seasonally missing in Pakistan. Missing data points suggest that either the food items measured (in this case a single food item, “spinach”) may be missing from the market, or that the food group (dark green leafy vegetables more generically) is missing from the market.  Further information on national CPI methodology is needed to draw clear conclusions on (a) whether the item is specific to a single food, or reflects any dark green leafy vegetables available in the market, and (b) how missing data points are handled. We expect that in many such cases, national statistics organizations impute the price of missing items. Therefore, CPI data may not be a reliable source of availability of certain foods in markets.</a:t>
            </a:r>
            <a:r>
              <a:rPr lang="en-US" dirty="0">
                <a:effectLst/>
              </a:rPr>
              <a:t> </a:t>
            </a: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Pakistan, the lowest cost items (per serving edible portion, June 2017) for starchy staples were wheat and rice, for protein foods red lentils (</a:t>
            </a:r>
            <a:r>
              <a:rPr lang="en-US" sz="1200" kern="1200" dirty="0" err="1">
                <a:solidFill>
                  <a:schemeClr val="tx1"/>
                </a:solidFill>
                <a:effectLst/>
                <a:latin typeface="+mn-lt"/>
                <a:ea typeface="+mn-ea"/>
                <a:cs typeface="+mn-cs"/>
              </a:rPr>
              <a:t>masoor</a:t>
            </a:r>
            <a:r>
              <a:rPr lang="en-US" sz="1200" kern="1200" dirty="0">
                <a:solidFill>
                  <a:schemeClr val="tx1"/>
                </a:solidFill>
                <a:effectLst/>
                <a:latin typeface="+mn-lt"/>
                <a:ea typeface="+mn-ea"/>
                <a:cs typeface="+mn-cs"/>
              </a:rPr>
              <a:t>) and black gram, for dairy curd and fresh </a:t>
            </a:r>
            <a:r>
              <a:rPr lang="en-US" sz="1200" kern="1200" dirty="0" err="1">
                <a:solidFill>
                  <a:schemeClr val="tx1"/>
                </a:solidFill>
                <a:effectLst/>
                <a:latin typeface="+mn-lt"/>
                <a:ea typeface="+mn-ea"/>
                <a:cs typeface="+mn-cs"/>
              </a:rPr>
              <a:t>unboiled</a:t>
            </a:r>
            <a:r>
              <a:rPr lang="en-US" sz="1200" kern="1200" dirty="0">
                <a:solidFill>
                  <a:schemeClr val="tx1"/>
                </a:solidFill>
                <a:effectLst/>
                <a:latin typeface="+mn-lt"/>
                <a:ea typeface="+mn-ea"/>
                <a:cs typeface="+mn-cs"/>
              </a:rPr>
              <a:t> milk, for fruits watermelon (</a:t>
            </a:r>
            <a:r>
              <a:rPr lang="en-US" sz="1200" kern="1200" dirty="0" err="1">
                <a:solidFill>
                  <a:schemeClr val="tx1"/>
                </a:solidFill>
                <a:effectLst/>
                <a:latin typeface="+mn-lt"/>
                <a:ea typeface="+mn-ea"/>
                <a:cs typeface="+mn-cs"/>
              </a:rPr>
              <a:t>turbooz</a:t>
            </a:r>
            <a:r>
              <a:rPr lang="en-US" sz="1200" kern="1200" dirty="0">
                <a:solidFill>
                  <a:schemeClr val="tx1"/>
                </a:solidFill>
                <a:effectLst/>
                <a:latin typeface="+mn-lt"/>
                <a:ea typeface="+mn-ea"/>
                <a:cs typeface="+mn-cs"/>
              </a:rPr>
              <a:t>) and muskmelon (</a:t>
            </a:r>
            <a:r>
              <a:rPr lang="en-US" sz="1200" kern="1200" dirty="0" err="1">
                <a:solidFill>
                  <a:schemeClr val="tx1"/>
                </a:solidFill>
                <a:effectLst/>
                <a:latin typeface="+mn-lt"/>
                <a:ea typeface="+mn-ea"/>
                <a:cs typeface="+mn-cs"/>
              </a:rPr>
              <a:t>kharbooza</a:t>
            </a:r>
            <a:r>
              <a:rPr lang="en-US" sz="1200" kern="1200" dirty="0">
                <a:solidFill>
                  <a:schemeClr val="tx1"/>
                </a:solidFill>
                <a:effectLst/>
                <a:latin typeface="+mn-lt"/>
                <a:ea typeface="+mn-ea"/>
                <a:cs typeface="+mn-cs"/>
              </a:rPr>
              <a:t>), for vegetables onion and eggplant (</a:t>
            </a:r>
            <a:r>
              <a:rPr lang="en-US" sz="1200" kern="1200" dirty="0" err="1">
                <a:solidFill>
                  <a:schemeClr val="tx1"/>
                </a:solidFill>
                <a:effectLst/>
                <a:latin typeface="+mn-lt"/>
                <a:ea typeface="+mn-ea"/>
                <a:cs typeface="+mn-cs"/>
              </a:rPr>
              <a:t>brinjal</a:t>
            </a:r>
            <a:r>
              <a:rPr lang="en-US" sz="1200" kern="1200" dirty="0">
                <a:solidFill>
                  <a:schemeClr val="tx1"/>
                </a:solidFill>
                <a:effectLst/>
                <a:latin typeface="+mn-lt"/>
                <a:ea typeface="+mn-ea"/>
                <a:cs typeface="+mn-cs"/>
              </a:rPr>
              <a:t>), for DGLV only spinach is available (in the data), for oils cooking oil (</a:t>
            </a:r>
            <a:r>
              <a:rPr lang="en-US" sz="1200" kern="1200" dirty="0" err="1">
                <a:solidFill>
                  <a:schemeClr val="tx1"/>
                </a:solidFill>
                <a:effectLst/>
                <a:latin typeface="+mn-lt"/>
                <a:ea typeface="+mn-ea"/>
                <a:cs typeface="+mn-cs"/>
              </a:rPr>
              <a:t>pakwan</a:t>
            </a:r>
            <a:r>
              <a:rPr lang="en-US" sz="1200" kern="1200" dirty="0">
                <a:solidFill>
                  <a:schemeClr val="tx1"/>
                </a:solidFill>
                <a:effectLst/>
                <a:latin typeface="+mn-lt"/>
                <a:ea typeface="+mn-ea"/>
                <a:cs typeface="+mn-cs"/>
              </a:rPr>
              <a:t>) and mustard oil</a:t>
            </a:r>
          </a:p>
          <a:p>
            <a:endParaRPr lang="en-US" dirty="0"/>
          </a:p>
        </p:txBody>
      </p:sp>
      <p:sp>
        <p:nvSpPr>
          <p:cNvPr id="4" name="Slide Number Placeholder 3"/>
          <p:cNvSpPr>
            <a:spLocks noGrp="1"/>
          </p:cNvSpPr>
          <p:nvPr>
            <p:ph type="sldNum" sz="quarter" idx="10"/>
          </p:nvPr>
        </p:nvSpPr>
        <p:spPr/>
        <p:txBody>
          <a:bodyPr/>
          <a:lstStyle/>
          <a:p>
            <a:fld id="{A4FCBE9B-9EA9-0E41-958D-F87C6C8CAA9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4512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14</a:t>
            </a:fld>
            <a:endParaRPr lang="en-US"/>
          </a:p>
        </p:txBody>
      </p:sp>
    </p:spTree>
    <p:extLst>
      <p:ext uri="{BB962C8B-B14F-4D97-AF65-F5344CB8AC3E}">
        <p14:creationId xmlns:p14="http://schemas.microsoft.com/office/powerpoint/2010/main" val="146529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37CFD6-1089-0C46-B988-D8F8A2E5BA5F}"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191227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7CFD6-1089-0C46-B988-D8F8A2E5BA5F}"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14009097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ption 3: 2-Title &amp; 2-Content (1)">
    <p:spTree>
      <p:nvGrpSpPr>
        <p:cNvPr id="1" name=""/>
        <p:cNvGrpSpPr/>
        <p:nvPr/>
      </p:nvGrpSpPr>
      <p:grpSpPr>
        <a:xfrm>
          <a:off x="0" y="0"/>
          <a:ext cx="0" cy="0"/>
          <a:chOff x="0" y="0"/>
          <a:chExt cx="0" cy="0"/>
        </a:xfrm>
      </p:grpSpPr>
      <p:sp>
        <p:nvSpPr>
          <p:cNvPr id="20" name="Rectangle 19"/>
          <p:cNvSpPr/>
          <p:nvPr userDrawn="1"/>
        </p:nvSpPr>
        <p:spPr>
          <a:xfrm>
            <a:off x="0" y="1746504"/>
            <a:ext cx="12192000" cy="511149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975104"/>
            <a:ext cx="5751576" cy="3794760"/>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1-line callout/subtitle</a:t>
            </a:r>
          </a:p>
        </p:txBody>
      </p:sp>
      <p:sp>
        <p:nvSpPr>
          <p:cNvPr id="4" name="Content Placeholder 3"/>
          <p:cNvSpPr>
            <a:spLocks noGrp="1"/>
          </p:cNvSpPr>
          <p:nvPr>
            <p:ph sz="quarter" idx="16"/>
          </p:nvPr>
        </p:nvSpPr>
        <p:spPr>
          <a:xfrm>
            <a:off x="6210300" y="1975104"/>
            <a:ext cx="5751576" cy="3794760"/>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ption 3: 2-Title &amp; 2-Content (2)">
    <p:spTree>
      <p:nvGrpSpPr>
        <p:cNvPr id="1" name=""/>
        <p:cNvGrpSpPr/>
        <p:nvPr/>
      </p:nvGrpSpPr>
      <p:grpSpPr>
        <a:xfrm>
          <a:off x="0" y="0"/>
          <a:ext cx="0" cy="0"/>
          <a:chOff x="0" y="0"/>
          <a:chExt cx="0" cy="0"/>
        </a:xfrm>
      </p:grpSpPr>
      <p:sp>
        <p:nvSpPr>
          <p:cNvPr id="20" name="Rectangle 19"/>
          <p:cNvSpPr/>
          <p:nvPr userDrawn="1"/>
        </p:nvSpPr>
        <p:spPr>
          <a:xfrm>
            <a:off x="0" y="1993392"/>
            <a:ext cx="12192000" cy="486460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221992"/>
            <a:ext cx="5751576" cy="3547872"/>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2-line callout/subtitle</a:t>
            </a:r>
          </a:p>
        </p:txBody>
      </p:sp>
      <p:sp>
        <p:nvSpPr>
          <p:cNvPr id="4" name="Content Placeholder 3"/>
          <p:cNvSpPr>
            <a:spLocks noGrp="1"/>
          </p:cNvSpPr>
          <p:nvPr>
            <p:ph sz="quarter" idx="16"/>
          </p:nvPr>
        </p:nvSpPr>
        <p:spPr>
          <a:xfrm>
            <a:off x="6210300" y="2221992"/>
            <a:ext cx="5751576" cy="3547872"/>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ption 3: 2-Title &amp; 2-Content (3)">
    <p:spTree>
      <p:nvGrpSpPr>
        <p:cNvPr id="1" name=""/>
        <p:cNvGrpSpPr/>
        <p:nvPr/>
      </p:nvGrpSpPr>
      <p:grpSpPr>
        <a:xfrm>
          <a:off x="0" y="0"/>
          <a:ext cx="0" cy="0"/>
          <a:chOff x="0" y="0"/>
          <a:chExt cx="0" cy="0"/>
        </a:xfrm>
      </p:grpSpPr>
      <p:sp>
        <p:nvSpPr>
          <p:cNvPr id="20" name="Rectangle 19"/>
          <p:cNvSpPr/>
          <p:nvPr userDrawn="1"/>
        </p:nvSpPr>
        <p:spPr>
          <a:xfrm>
            <a:off x="0" y="2240280"/>
            <a:ext cx="12192000" cy="46177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468880"/>
            <a:ext cx="5751576" cy="3300984"/>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3-line callout/subtitle</a:t>
            </a:r>
          </a:p>
        </p:txBody>
      </p:sp>
      <p:sp>
        <p:nvSpPr>
          <p:cNvPr id="5" name="Content Placeholder 4"/>
          <p:cNvSpPr>
            <a:spLocks noGrp="1"/>
          </p:cNvSpPr>
          <p:nvPr>
            <p:ph sz="quarter" idx="16"/>
          </p:nvPr>
        </p:nvSpPr>
        <p:spPr>
          <a:xfrm>
            <a:off x="6210300" y="2468880"/>
            <a:ext cx="5751576" cy="330098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ption 3: 2-Title &amp; 2-Content (4)">
    <p:spTree>
      <p:nvGrpSpPr>
        <p:cNvPr id="1" name=""/>
        <p:cNvGrpSpPr/>
        <p:nvPr/>
      </p:nvGrpSpPr>
      <p:grpSpPr>
        <a:xfrm>
          <a:off x="0" y="0"/>
          <a:ext cx="0" cy="0"/>
          <a:chOff x="0" y="0"/>
          <a:chExt cx="0" cy="0"/>
        </a:xfrm>
      </p:grpSpPr>
      <p:sp>
        <p:nvSpPr>
          <p:cNvPr id="20" name="Rectangle 19"/>
          <p:cNvSpPr/>
          <p:nvPr userDrawn="1"/>
        </p:nvSpPr>
        <p:spPr>
          <a:xfrm>
            <a:off x="0" y="2487168"/>
            <a:ext cx="12192000" cy="437083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715768"/>
            <a:ext cx="5751576" cy="3054096"/>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4-line callout/subtitle</a:t>
            </a:r>
          </a:p>
        </p:txBody>
      </p:sp>
      <p:sp>
        <p:nvSpPr>
          <p:cNvPr id="5" name="Content Placeholder 4"/>
          <p:cNvSpPr>
            <a:spLocks noGrp="1"/>
          </p:cNvSpPr>
          <p:nvPr>
            <p:ph sz="quarter" idx="16"/>
          </p:nvPr>
        </p:nvSpPr>
        <p:spPr>
          <a:xfrm>
            <a:off x="6210300" y="2715768"/>
            <a:ext cx="5751576" cy="3054096"/>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ption 1: 2-Title">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5"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2018 Gallup, Inc. All rights reserved.</a:t>
            </a:r>
          </a:p>
        </p:txBody>
      </p:sp>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ption 1: 2-Title (1)">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ption 1: 2-Title (2)">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ption 1: 2-Title (3)">
    <p:spTree>
      <p:nvGrpSpPr>
        <p:cNvPr id="1" name=""/>
        <p:cNvGrpSpPr/>
        <p:nvPr/>
      </p:nvGrpSpPr>
      <p:grpSpPr>
        <a:xfrm>
          <a:off x="0" y="0"/>
          <a:ext cx="0" cy="0"/>
          <a:chOff x="0" y="0"/>
          <a:chExt cx="0" cy="0"/>
        </a:xfrm>
      </p:grpSpPr>
      <p:grpSp>
        <p:nvGrpSpPr>
          <p:cNvPr id="15" name="Group 14"/>
          <p:cNvGrpSpPr/>
          <p:nvPr userDrawn="1"/>
        </p:nvGrpSpPr>
        <p:grpSpPr>
          <a:xfrm>
            <a:off x="0" y="6400800"/>
            <a:ext cx="12192000" cy="457200"/>
            <a:chOff x="0" y="6400800"/>
            <a:chExt cx="12192000" cy="457200"/>
          </a:xfrm>
        </p:grpSpPr>
        <p:sp>
          <p:nvSpPr>
            <p:cNvPr id="16" name="Rectangle 15"/>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7" name="Picture 16"/>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ption 1: 2-Title (4)">
    <p:spTree>
      <p:nvGrpSpPr>
        <p:cNvPr id="1" name=""/>
        <p:cNvGrpSpPr/>
        <p:nvPr/>
      </p:nvGrpSpPr>
      <p:grpSpPr>
        <a:xfrm>
          <a:off x="0" y="0"/>
          <a:ext cx="0" cy="0"/>
          <a:chOff x="0" y="0"/>
          <a:chExt cx="0" cy="0"/>
        </a:xfrm>
      </p:grpSpPr>
      <p:grpSp>
        <p:nvGrpSpPr>
          <p:cNvPr id="15" name="Group 14"/>
          <p:cNvGrpSpPr/>
          <p:nvPr userDrawn="1"/>
        </p:nvGrpSpPr>
        <p:grpSpPr>
          <a:xfrm>
            <a:off x="0" y="6400800"/>
            <a:ext cx="12192000" cy="457200"/>
            <a:chOff x="0" y="6400800"/>
            <a:chExt cx="12192000" cy="457200"/>
          </a:xfrm>
        </p:grpSpPr>
        <p:sp>
          <p:nvSpPr>
            <p:cNvPr id="16" name="Rectangle 15"/>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7" name="Picture 16"/>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ption 2: 2-Titl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5"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7CFD6-1089-0C46-B988-D8F8A2E5BA5F}"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800339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ption 2: 2-Title (1)">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ption 2: 2-Title (2)">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ption 2: 2-Title (3)">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ption 2: 2-Title (4)">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ption 3: 2-Title">
    <p:spTree>
      <p:nvGrpSpPr>
        <p:cNvPr id="1" name=""/>
        <p:cNvGrpSpPr/>
        <p:nvPr/>
      </p:nvGrpSpPr>
      <p:grpSpPr>
        <a:xfrm>
          <a:off x="0" y="0"/>
          <a:ext cx="0" cy="0"/>
          <a:chOff x="0" y="0"/>
          <a:chExt cx="0" cy="0"/>
        </a:xfrm>
      </p:grpSpPr>
      <p:sp>
        <p:nvSpPr>
          <p:cNvPr id="13" name="Rectangle 12"/>
          <p:cNvSpPr/>
          <p:nvPr userDrawn="1"/>
        </p:nvSpPr>
        <p:spPr>
          <a:xfrm>
            <a:off x="0" y="1408176"/>
            <a:ext cx="12192000" cy="544982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ption 3: 2-Title (1)">
    <p:spTree>
      <p:nvGrpSpPr>
        <p:cNvPr id="1" name=""/>
        <p:cNvGrpSpPr/>
        <p:nvPr/>
      </p:nvGrpSpPr>
      <p:grpSpPr>
        <a:xfrm>
          <a:off x="0" y="0"/>
          <a:ext cx="0" cy="0"/>
          <a:chOff x="0" y="0"/>
          <a:chExt cx="0" cy="0"/>
        </a:xfrm>
      </p:grpSpPr>
      <p:sp>
        <p:nvSpPr>
          <p:cNvPr id="15" name="Rectangle 14"/>
          <p:cNvSpPr/>
          <p:nvPr userDrawn="1"/>
        </p:nvSpPr>
        <p:spPr>
          <a:xfrm>
            <a:off x="0" y="1746504"/>
            <a:ext cx="12192000" cy="511149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1-line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3"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ption 3: 2-Title (2)">
    <p:spTree>
      <p:nvGrpSpPr>
        <p:cNvPr id="1" name=""/>
        <p:cNvGrpSpPr/>
        <p:nvPr/>
      </p:nvGrpSpPr>
      <p:grpSpPr>
        <a:xfrm>
          <a:off x="0" y="0"/>
          <a:ext cx="0" cy="0"/>
          <a:chOff x="0" y="0"/>
          <a:chExt cx="0" cy="0"/>
        </a:xfrm>
      </p:grpSpPr>
      <p:sp>
        <p:nvSpPr>
          <p:cNvPr id="17" name="Rectangle 16"/>
          <p:cNvSpPr/>
          <p:nvPr userDrawn="1"/>
        </p:nvSpPr>
        <p:spPr>
          <a:xfrm>
            <a:off x="0" y="1993392"/>
            <a:ext cx="12192000" cy="486460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2-line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2"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ption 3: 2-Title (3)">
    <p:spTree>
      <p:nvGrpSpPr>
        <p:cNvPr id="1" name=""/>
        <p:cNvGrpSpPr/>
        <p:nvPr/>
      </p:nvGrpSpPr>
      <p:grpSpPr>
        <a:xfrm>
          <a:off x="0" y="0"/>
          <a:ext cx="0" cy="0"/>
          <a:chOff x="0" y="0"/>
          <a:chExt cx="0" cy="0"/>
        </a:xfrm>
      </p:grpSpPr>
      <p:sp>
        <p:nvSpPr>
          <p:cNvPr id="17" name="Rectangle 16"/>
          <p:cNvSpPr/>
          <p:nvPr userDrawn="1"/>
        </p:nvSpPr>
        <p:spPr>
          <a:xfrm>
            <a:off x="0" y="2240280"/>
            <a:ext cx="12192000" cy="46177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3-line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3"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ption 3: 2-Title (4)">
    <p:spTree>
      <p:nvGrpSpPr>
        <p:cNvPr id="1" name=""/>
        <p:cNvGrpSpPr/>
        <p:nvPr/>
      </p:nvGrpSpPr>
      <p:grpSpPr>
        <a:xfrm>
          <a:off x="0" y="0"/>
          <a:ext cx="0" cy="0"/>
          <a:chOff x="0" y="0"/>
          <a:chExt cx="0" cy="0"/>
        </a:xfrm>
      </p:grpSpPr>
      <p:sp>
        <p:nvSpPr>
          <p:cNvPr id="17" name="Rectangle 16"/>
          <p:cNvSpPr/>
          <p:nvPr userDrawn="1"/>
        </p:nvSpPr>
        <p:spPr>
          <a:xfrm>
            <a:off x="0" y="2487168"/>
            <a:ext cx="12192000" cy="437083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4-line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3"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Option 1: Blank">
    <p:spTree>
      <p:nvGrpSpPr>
        <p:cNvPr id="1" name=""/>
        <p:cNvGrpSpPr/>
        <p:nvPr/>
      </p:nvGrpSpPr>
      <p:grpSpPr>
        <a:xfrm>
          <a:off x="0" y="0"/>
          <a:ext cx="0" cy="0"/>
          <a:chOff x="0" y="0"/>
          <a:chExt cx="0" cy="0"/>
        </a:xfrm>
      </p:grpSpPr>
      <p:grpSp>
        <p:nvGrpSpPr>
          <p:cNvPr id="9" name="Group 8"/>
          <p:cNvGrpSpPr/>
          <p:nvPr userDrawn="1"/>
        </p:nvGrpSpPr>
        <p:grpSpPr>
          <a:xfrm>
            <a:off x="0" y="6409426"/>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4"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7" name="Rectangle 6"/>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Option 2: Blank">
    <p:spTree>
      <p:nvGrpSpPr>
        <p:cNvPr id="1" name=""/>
        <p:cNvGrpSpPr/>
        <p:nvPr/>
      </p:nvGrpSpPr>
      <p:grpSpPr>
        <a:xfrm>
          <a:off x="0" y="0"/>
          <a:ext cx="0" cy="0"/>
          <a:chOff x="0" y="0"/>
          <a:chExt cx="0" cy="0"/>
        </a:xfrm>
      </p:grpSpPr>
      <p:grpSp>
        <p:nvGrpSpPr>
          <p:cNvPr id="2" name="Group 1"/>
          <p:cNvGrpSpPr/>
          <p:nvPr userDrawn="1"/>
        </p:nvGrpSpPr>
        <p:grpSpPr>
          <a:xfrm>
            <a:off x="0" y="0"/>
            <a:ext cx="12192000" cy="6858000"/>
            <a:chOff x="0" y="0"/>
            <a:chExt cx="12192000" cy="6858000"/>
          </a:xfrm>
        </p:grpSpPr>
        <p:sp>
          <p:nvSpPr>
            <p:cNvPr id="3" name="Rectangle 2"/>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5" name="Picture 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4"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6" name="Rectangle 5"/>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Option 3: Blank">
    <p:spTree>
      <p:nvGrpSpPr>
        <p:cNvPr id="1" name=""/>
        <p:cNvGrpSpPr/>
        <p:nvPr/>
      </p:nvGrpSpPr>
      <p:grpSpPr>
        <a:xfrm>
          <a:off x="0" y="0"/>
          <a:ext cx="0" cy="0"/>
          <a:chOff x="0" y="0"/>
          <a:chExt cx="0" cy="0"/>
        </a:xfrm>
      </p:grpSpPr>
      <p:sp>
        <p:nvSpPr>
          <p:cNvPr id="13" name="Rectangle 12"/>
          <p:cNvSpPr/>
          <p:nvPr userDrawn="1"/>
        </p:nvSpPr>
        <p:spPr>
          <a:xfrm>
            <a:off x="0" y="914400"/>
            <a:ext cx="12192000" cy="5943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7" name="Rectangle 6"/>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8" name="Picture 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15" name="Group 14"/>
          <p:cNvGrpSpPr/>
          <p:nvPr userDrawn="1"/>
        </p:nvGrpSpPr>
        <p:grpSpPr>
          <a:xfrm>
            <a:off x="0" y="6400800"/>
            <a:ext cx="12192000" cy="457200"/>
            <a:chOff x="0" y="6400800"/>
            <a:chExt cx="12192000" cy="457200"/>
          </a:xfrm>
        </p:grpSpPr>
        <p:sp>
          <p:nvSpPr>
            <p:cNvPr id="16" name="Rectangle 15"/>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7" name="Picture 16"/>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49802" y="1490142"/>
            <a:ext cx="11365429" cy="4609599"/>
          </a:xfrm>
          <a:prstGeom prst="rect">
            <a:avLst/>
          </a:prstGeom>
        </p:spPr>
        <p:txBody>
          <a:bodyPr/>
          <a:lstStyle>
            <a:lvl1pPr>
              <a:buClr>
                <a:schemeClr val="tx1"/>
              </a:buClr>
              <a:tabLst/>
              <a:defRPr sz="2667">
                <a:solidFill>
                  <a:schemeClr val="tx1"/>
                </a:solidFill>
                <a:latin typeface="+mn-lt"/>
              </a:defRPr>
            </a:lvl1pPr>
            <a:lvl2pPr>
              <a:defRPr sz="2400">
                <a:solidFill>
                  <a:schemeClr val="tx1"/>
                </a:solidFill>
                <a:latin typeface="+mn-lt"/>
              </a:defRPr>
            </a:lvl2pPr>
            <a:lvl3pPr>
              <a:defRPr sz="2133">
                <a:solidFill>
                  <a:schemeClr val="tx1"/>
                </a:solidFill>
                <a:latin typeface="+mn-lt"/>
              </a:defRPr>
            </a:lvl3pPr>
            <a:lvl4pPr>
              <a:defRPr sz="1867">
                <a:solidFill>
                  <a:schemeClr val="tx1"/>
                </a:solidFill>
                <a:latin typeface="+mn-lt"/>
              </a:defRPr>
            </a:lvl4pPr>
            <a:lvl5pP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449801" y="313637"/>
            <a:ext cx="11361200" cy="867699"/>
          </a:xfrm>
          <a:prstGeom prst="rect">
            <a:avLst/>
          </a:prstGeom>
        </p:spPr>
        <p:txBody>
          <a:bodyPr anchor="b" anchorCtr="0"/>
          <a:lstStyle>
            <a:lvl1pPr>
              <a:tabLst/>
              <a:defRPr b="0" cap="none" baseline="0">
                <a:solidFill>
                  <a:schemeClr val="tx2">
                    <a:lumMod val="75000"/>
                  </a:schemeClr>
                </a:solidFill>
                <a:latin typeface="Georgia" charset="0"/>
                <a:ea typeface="Georgia" charset="0"/>
                <a:cs typeface="Georgia" charset="0"/>
              </a:defRPr>
            </a:lvl1pPr>
          </a:lstStyle>
          <a:p>
            <a:r>
              <a:rPr lang="en-US" dirty="0"/>
              <a:t>Click to edit master title style</a:t>
            </a:r>
          </a:p>
        </p:txBody>
      </p:sp>
      <p:sp>
        <p:nvSpPr>
          <p:cNvPr id="8" name="Rectangle 7"/>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2018 Gallup, Inc. All rights reserved.</a:t>
            </a: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
        <p:nvSpPr>
          <p:cNvPr id="14"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6161" y="2725570"/>
            <a:ext cx="3579679" cy="1406861"/>
          </a:xfrm>
          <a:prstGeom prst="rect">
            <a:avLst/>
          </a:prstGeom>
          <a:noFill/>
          <a:ln>
            <a:noFill/>
          </a:ln>
        </p:spPr>
      </p:pic>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Option 1: 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306161" y="2725570"/>
            <a:ext cx="3579679" cy="1406861"/>
          </a:xfrm>
          <a:prstGeom prst="rect">
            <a:avLst/>
          </a:prstGeom>
          <a:noFill/>
          <a:ln>
            <a:noFill/>
          </a:ln>
        </p:spPr>
      </p:pic>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Option 2: Title Slide">
    <p:bg>
      <p:bgPr>
        <a:solidFill>
          <a:schemeClr val="bg1"/>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userDrawn="1">
            <p:ph type="ctrTitle" hasCustomPrompt="1"/>
          </p:nvPr>
        </p:nvSpPr>
        <p:spPr>
          <a:xfrm>
            <a:off x="616689" y="1148316"/>
            <a:ext cx="10941150" cy="2251691"/>
          </a:xfrm>
          <a:prstGeom prst="rect">
            <a:avLst/>
          </a:prstGeom>
        </p:spPr>
        <p:txBody>
          <a:bodyPr vert="horz" wrap="square" lIns="91440" tIns="45720" rIns="91440" bIns="45720" anchor="b" anchorCtr="0">
            <a:noAutofit/>
          </a:bodyPr>
          <a:lstStyle>
            <a:lvl1pPr algn="ctr">
              <a:lnSpc>
                <a:spcPct val="100000"/>
              </a:lnSpc>
              <a:spcBef>
                <a:spcPts val="0"/>
              </a:spcBef>
              <a:defRPr sz="4400" b="0" cap="none" baseline="0">
                <a:solidFill>
                  <a:schemeClr val="tx1"/>
                </a:solidFill>
                <a:latin typeface="+mj-lt"/>
              </a:defRPr>
            </a:lvl1pPr>
          </a:lstStyle>
          <a:p>
            <a:r>
              <a:rPr lang="en-US" dirty="0"/>
              <a:t>Main Title Slide</a:t>
            </a:r>
          </a:p>
        </p:txBody>
      </p:sp>
      <p:sp>
        <p:nvSpPr>
          <p:cNvPr id="3081" name="Rectangle 9"/>
          <p:cNvSpPr>
            <a:spLocks noGrp="1" noChangeArrowheads="1"/>
          </p:cNvSpPr>
          <p:nvPr userDrawn="1">
            <p:ph type="subTitle" idx="1" hasCustomPrompt="1"/>
          </p:nvPr>
        </p:nvSpPr>
        <p:spPr>
          <a:xfrm>
            <a:off x="616689" y="3572344"/>
            <a:ext cx="10941150" cy="829535"/>
          </a:xfrm>
          <a:prstGeom prst="rect">
            <a:avLst/>
          </a:prstGeom>
        </p:spPr>
        <p:txBody>
          <a:bodyPr vert="horz" wrap="square" lIns="91440" tIns="45720" rIns="91440" bIns="45720" anchor="t" anchorCtr="0">
            <a:noAutofit/>
          </a:bodyPr>
          <a:lstStyle>
            <a:lvl1pPr marL="0" indent="0" algn="ctr">
              <a:lnSpc>
                <a:spcPct val="100000"/>
              </a:lnSpc>
              <a:spcBef>
                <a:spcPts val="0"/>
              </a:spcBef>
              <a:buFont typeface="Wingdings" pitchFamily="2" charset="2"/>
              <a:buNone/>
              <a:defRPr sz="1600" cap="none" spc="100" baseline="0">
                <a:solidFill>
                  <a:schemeClr val="tx2"/>
                </a:solidFill>
                <a:latin typeface="+mn-lt"/>
                <a:cs typeface="Arial" pitchFamily="34" charset="0"/>
              </a:defRPr>
            </a:lvl1pPr>
          </a:lstStyle>
          <a:p>
            <a:r>
              <a:rPr lang="en-US" dirty="0"/>
              <a:t>SUBTITLE </a:t>
            </a:r>
            <a:r>
              <a:rPr lang="mr-IN" dirty="0"/>
              <a:t>–</a:t>
            </a:r>
            <a:r>
              <a:rPr lang="en-US" dirty="0"/>
              <a:t> ALL CAPS, 1PT TRACKING</a:t>
            </a:r>
          </a:p>
        </p:txBody>
      </p:sp>
      <p:pic>
        <p:nvPicPr>
          <p:cNvPr id="5" name="Picture 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
        <p:nvSpPr>
          <p:cNvPr id="6" name="Rectangle 5"/>
          <p:cNvSpPr/>
          <p:nvPr userDrawn="1"/>
        </p:nvSpPr>
        <p:spPr>
          <a:xfrm>
            <a:off x="0" y="0"/>
            <a:ext cx="12192000" cy="4571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Option 2: Title Slide">
    <p:bg>
      <p:bgPr>
        <a:solidFill>
          <a:schemeClr val="tx1"/>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userDrawn="1">
            <p:ph type="ctrTitle" hasCustomPrompt="1"/>
          </p:nvPr>
        </p:nvSpPr>
        <p:spPr>
          <a:xfrm>
            <a:off x="616689" y="1148316"/>
            <a:ext cx="10941150" cy="2251691"/>
          </a:xfrm>
          <a:prstGeom prst="rect">
            <a:avLst/>
          </a:prstGeom>
        </p:spPr>
        <p:txBody>
          <a:bodyPr vert="horz" wrap="square" lIns="91440" tIns="45720" rIns="91440" bIns="45720" anchor="b" anchorCtr="0">
            <a:noAutofit/>
          </a:bodyPr>
          <a:lstStyle>
            <a:lvl1pPr algn="ctr">
              <a:lnSpc>
                <a:spcPct val="100000"/>
              </a:lnSpc>
              <a:spcBef>
                <a:spcPts val="0"/>
              </a:spcBef>
              <a:defRPr sz="4400" b="0" cap="none" baseline="0">
                <a:solidFill>
                  <a:schemeClr val="bg1"/>
                </a:solidFill>
                <a:latin typeface="+mj-lt"/>
              </a:defRPr>
            </a:lvl1pPr>
          </a:lstStyle>
          <a:p>
            <a:r>
              <a:rPr lang="en-US" dirty="0"/>
              <a:t>Main Title Slide</a:t>
            </a:r>
          </a:p>
        </p:txBody>
      </p:sp>
      <p:sp>
        <p:nvSpPr>
          <p:cNvPr id="3081" name="Rectangle 9"/>
          <p:cNvSpPr>
            <a:spLocks noGrp="1" noChangeArrowheads="1"/>
          </p:cNvSpPr>
          <p:nvPr userDrawn="1">
            <p:ph type="subTitle" idx="1" hasCustomPrompt="1"/>
          </p:nvPr>
        </p:nvSpPr>
        <p:spPr>
          <a:xfrm>
            <a:off x="616689" y="3572344"/>
            <a:ext cx="10941150" cy="829535"/>
          </a:xfrm>
          <a:prstGeom prst="rect">
            <a:avLst/>
          </a:prstGeom>
        </p:spPr>
        <p:txBody>
          <a:bodyPr vert="horz" wrap="square" lIns="91440" tIns="45720" rIns="91440" bIns="45720" anchor="t" anchorCtr="0">
            <a:noAutofit/>
          </a:bodyPr>
          <a:lstStyle>
            <a:lvl1pPr marL="0" indent="0" algn="ctr">
              <a:lnSpc>
                <a:spcPct val="100000"/>
              </a:lnSpc>
              <a:spcBef>
                <a:spcPts val="0"/>
              </a:spcBef>
              <a:buFont typeface="Wingdings" pitchFamily="2" charset="2"/>
              <a:buNone/>
              <a:defRPr sz="1600" cap="none" spc="100" baseline="0">
                <a:solidFill>
                  <a:schemeClr val="accent2"/>
                </a:solidFill>
                <a:latin typeface="+mn-lt"/>
                <a:cs typeface="Arial" pitchFamily="34" charset="0"/>
              </a:defRPr>
            </a:lvl1pPr>
          </a:lstStyle>
          <a:p>
            <a:r>
              <a:rPr lang="en-US" dirty="0"/>
              <a:t>SUBTITLE </a:t>
            </a:r>
            <a:r>
              <a:rPr lang="mr-IN" dirty="0"/>
              <a:t>–</a:t>
            </a:r>
            <a:r>
              <a:rPr lang="en-US" dirty="0"/>
              <a:t> ALL CAPS, 1PT TRACKING</a:t>
            </a:r>
          </a:p>
        </p:txBody>
      </p:sp>
      <p:pic>
        <p:nvPicPr>
          <p:cNvPr id="4" name="Picture 3"/>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933176" y="6554289"/>
            <a:ext cx="1028700" cy="190500"/>
          </a:xfrm>
          <a:prstGeom prst="rect">
            <a:avLst/>
          </a:prstGeom>
        </p:spPr>
      </p:pic>
      <p:sp>
        <p:nvSpPr>
          <p:cNvPr id="2" name="Rectangle 1"/>
          <p:cNvSpPr/>
          <p:nvPr userDrawn="1"/>
        </p:nvSpPr>
        <p:spPr>
          <a:xfrm>
            <a:off x="0" y="0"/>
            <a:ext cx="12192000" cy="4571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ption 1: Section Divider">
    <p:spTree>
      <p:nvGrpSpPr>
        <p:cNvPr id="1" name=""/>
        <p:cNvGrpSpPr/>
        <p:nvPr/>
      </p:nvGrpSpPr>
      <p:grpSpPr>
        <a:xfrm>
          <a:off x="0" y="0"/>
          <a:ext cx="0" cy="0"/>
          <a:chOff x="0" y="0"/>
          <a:chExt cx="0" cy="0"/>
        </a:xfrm>
      </p:grpSpPr>
      <p:sp>
        <p:nvSpPr>
          <p:cNvPr id="8" name="Rectangle 8"/>
          <p:cNvSpPr>
            <a:spLocks noGrp="1" noChangeArrowheads="1"/>
          </p:cNvSpPr>
          <p:nvPr userDrawn="1">
            <p:ph type="ctrTitle" hasCustomPrompt="1"/>
          </p:nvPr>
        </p:nvSpPr>
        <p:spPr>
          <a:xfrm>
            <a:off x="230124" y="2841554"/>
            <a:ext cx="11731752" cy="799112"/>
          </a:xfrm>
          <a:prstGeom prst="rect">
            <a:avLst/>
          </a:prstGeom>
        </p:spPr>
        <p:txBody>
          <a:bodyPr vert="horz" wrap="square" lIns="91440" tIns="45720" rIns="91440" bIns="45720" anchor="b" anchorCtr="0">
            <a:noAutofit/>
          </a:bodyPr>
          <a:lstStyle>
            <a:lvl1pPr>
              <a:lnSpc>
                <a:spcPct val="100000"/>
              </a:lnSpc>
              <a:spcBef>
                <a:spcPts val="0"/>
              </a:spcBef>
              <a:defRPr sz="3600" b="0" cap="none" baseline="0">
                <a:solidFill>
                  <a:schemeClr val="tx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826265"/>
            <a:ext cx="11731752" cy="584775"/>
          </a:xfrm>
          <a:prstGeom prst="rect">
            <a:avLst/>
          </a:prstGeom>
        </p:spPr>
        <p:txBody>
          <a:bodyPr vert="horz" wrap="square" lIns="91440" tIns="45720" rIns="91440" bIns="45720" anchor="t" anchorCtr="0">
            <a:noAutofit/>
          </a:bodyPr>
          <a:lstStyle>
            <a:lvl1pPr marL="0" indent="0">
              <a:lnSpc>
                <a:spcPct val="100000"/>
              </a:lnSpc>
              <a:spcBef>
                <a:spcPts val="0"/>
              </a:spcBef>
              <a:buFont typeface="Wingdings" pitchFamily="2" charset="2"/>
              <a:buNone/>
              <a:defRPr sz="1600" b="0" cap="none" spc="100" baseline="0">
                <a:solidFill>
                  <a:schemeClr val="tx1"/>
                </a:solidFill>
                <a:latin typeface="+mn-lt"/>
                <a:cs typeface="Arial" pitchFamily="34" charset="0"/>
              </a:defRPr>
            </a:lvl1pPr>
          </a:lstStyle>
          <a:p>
            <a:r>
              <a:rPr lang="en-US" dirty="0"/>
              <a:t>SUBTITLE </a:t>
            </a:r>
            <a:r>
              <a:rPr lang="mr-IN" dirty="0"/>
              <a:t>–</a:t>
            </a:r>
            <a:r>
              <a:rPr lang="en-US" dirty="0"/>
              <a:t> ALL CAPS, TRACKING AT 1 PT  </a:t>
            </a:r>
          </a:p>
        </p:txBody>
      </p:sp>
      <p:sp>
        <p:nvSpPr>
          <p:cNvPr id="5" name="Slide Number Placeholder 1"/>
          <p:cNvSpPr>
            <a:spLocks noGrp="1"/>
          </p:cNvSpPr>
          <p:nvPr>
            <p:ph type="sldNum" sz="quarter" idx="4"/>
          </p:nvPr>
        </p:nvSpPr>
        <p:spPr>
          <a:xfrm>
            <a:off x="87086" y="6478361"/>
            <a:ext cx="398689" cy="365125"/>
          </a:xfrm>
          <a:prstGeom prst="rect">
            <a:avLst/>
          </a:prstGeom>
        </p:spPr>
        <p:txBody>
          <a:bodyPr vert="horz" lIns="91440" tIns="45720" rIns="91440" bIns="45720" rtlCol="0" anchor="ctr"/>
          <a:lstStyle>
            <a:lvl1pPr algn="ctr">
              <a:defRPr sz="900">
                <a:solidFill>
                  <a:schemeClr val="accent2"/>
                </a:solidFill>
              </a:defRPr>
            </a:lvl1pPr>
          </a:lstStyle>
          <a:p>
            <a:fld id="{59E3E2AC-ACB3-5544-BE29-32D30D23532C}" type="slidenum">
              <a:rPr lang="en-US" smtClean="0">
                <a:solidFill>
                  <a:srgbClr val="61C250"/>
                </a:solidFill>
              </a:rPr>
              <a:pPr/>
              <a:t>‹#›</a:t>
            </a:fld>
            <a:endParaRPr lang="en-US" dirty="0">
              <a:solidFill>
                <a:srgbClr val="61C250"/>
              </a:solidFill>
            </a:endParaRPr>
          </a:p>
        </p:txBody>
      </p:sp>
      <p:cxnSp>
        <p:nvCxnSpPr>
          <p:cNvPr id="3" name="Straight Connector 2"/>
          <p:cNvCxnSpPr/>
          <p:nvPr userDrawn="1"/>
        </p:nvCxnSpPr>
        <p:spPr>
          <a:xfrm>
            <a:off x="293919" y="2841554"/>
            <a:ext cx="59960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9">
            <a:extLst>
              <a:ext uri="{FF2B5EF4-FFF2-40B4-BE49-F238E27FC236}">
                <a16:creationId xmlns:a16="http://schemas.microsoft.com/office/drawing/2014/main" id="{7D56AB9D-765C-48E4-A223-758207FD70B3}"/>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Option 1: Section Divider">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8"/>
          <p:cNvSpPr>
            <a:spLocks noGrp="1" noChangeArrowheads="1"/>
          </p:cNvSpPr>
          <p:nvPr userDrawn="1">
            <p:ph type="ctrTitle" hasCustomPrompt="1"/>
          </p:nvPr>
        </p:nvSpPr>
        <p:spPr>
          <a:xfrm>
            <a:off x="230124" y="2841554"/>
            <a:ext cx="11731752" cy="799112"/>
          </a:xfrm>
          <a:prstGeom prst="rect">
            <a:avLst/>
          </a:prstGeom>
        </p:spPr>
        <p:txBody>
          <a:bodyPr vert="horz" wrap="square" lIns="91440" tIns="45720" rIns="91440" bIns="45720" anchor="b" anchorCtr="0">
            <a:noAutofit/>
          </a:bodyPr>
          <a:lstStyle>
            <a:lvl1pPr>
              <a:lnSpc>
                <a:spcPct val="100000"/>
              </a:lnSpc>
              <a:spcBef>
                <a:spcPts val="0"/>
              </a:spcBef>
              <a:defRPr sz="3600" b="0" cap="none" baseline="0">
                <a:solidFill>
                  <a:schemeClr val="tx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826265"/>
            <a:ext cx="11731752" cy="584775"/>
          </a:xfrm>
          <a:prstGeom prst="rect">
            <a:avLst/>
          </a:prstGeom>
        </p:spPr>
        <p:txBody>
          <a:bodyPr vert="horz" wrap="square" lIns="91440" tIns="45720" rIns="91440" bIns="45720" anchor="t" anchorCtr="0">
            <a:noAutofit/>
          </a:bodyPr>
          <a:lstStyle>
            <a:lvl1pPr marL="0" indent="0">
              <a:lnSpc>
                <a:spcPct val="100000"/>
              </a:lnSpc>
              <a:spcBef>
                <a:spcPts val="0"/>
              </a:spcBef>
              <a:buFont typeface="Wingdings" pitchFamily="2" charset="2"/>
              <a:buNone/>
              <a:defRPr sz="1600" b="0" cap="none" spc="100" baseline="0">
                <a:solidFill>
                  <a:schemeClr val="tx1"/>
                </a:solidFill>
                <a:latin typeface="+mn-lt"/>
                <a:cs typeface="Arial" pitchFamily="34" charset="0"/>
              </a:defRPr>
            </a:lvl1pPr>
          </a:lstStyle>
          <a:p>
            <a:r>
              <a:rPr lang="en-US" dirty="0"/>
              <a:t>SUBTITLE </a:t>
            </a:r>
            <a:r>
              <a:rPr lang="mr-IN" dirty="0"/>
              <a:t>–</a:t>
            </a:r>
            <a:r>
              <a:rPr lang="en-US" dirty="0"/>
              <a:t> ALL CAPS, TRACKING AT 1 PT  </a:t>
            </a:r>
          </a:p>
        </p:txBody>
      </p:sp>
      <p:sp>
        <p:nvSpPr>
          <p:cNvPr id="5" name="Slide Number Placeholder 1"/>
          <p:cNvSpPr>
            <a:spLocks noGrp="1"/>
          </p:cNvSpPr>
          <p:nvPr>
            <p:ph type="sldNum" sz="quarter" idx="4"/>
          </p:nvPr>
        </p:nvSpPr>
        <p:spPr>
          <a:xfrm>
            <a:off x="87086" y="6478361"/>
            <a:ext cx="398689" cy="365125"/>
          </a:xfrm>
          <a:prstGeom prst="rect">
            <a:avLst/>
          </a:prstGeom>
        </p:spPr>
        <p:txBody>
          <a:bodyPr vert="horz" lIns="91440" tIns="45720" rIns="91440" bIns="45720" rtlCol="0" anchor="ctr"/>
          <a:lstStyle>
            <a:lvl1pPr algn="ctr">
              <a:defRPr sz="900">
                <a:solidFill>
                  <a:schemeClr val="accent2"/>
                </a:solidFill>
              </a:defRPr>
            </a:lvl1pPr>
          </a:lstStyle>
          <a:p>
            <a:fld id="{59E3E2AC-ACB3-5544-BE29-32D30D23532C}" type="slidenum">
              <a:rPr lang="en-US" smtClean="0">
                <a:solidFill>
                  <a:srgbClr val="61C250"/>
                </a:solidFill>
              </a:rPr>
              <a:pPr/>
              <a:t>‹#›</a:t>
            </a:fld>
            <a:endParaRPr lang="en-US" dirty="0">
              <a:solidFill>
                <a:srgbClr val="61C250"/>
              </a:solidFill>
            </a:endParaRPr>
          </a:p>
        </p:txBody>
      </p:sp>
      <p:cxnSp>
        <p:nvCxnSpPr>
          <p:cNvPr id="6" name="Straight Connector 5"/>
          <p:cNvCxnSpPr/>
          <p:nvPr userDrawn="1"/>
        </p:nvCxnSpPr>
        <p:spPr>
          <a:xfrm>
            <a:off x="293919" y="2841554"/>
            <a:ext cx="59960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34EC2C11-F47D-48F5-AEE9-5EEA4889ACA9}"/>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Option 1: Section Divider">
    <p:bg>
      <p:bgPr>
        <a:solidFill>
          <a:schemeClr val="tx2"/>
        </a:solidFill>
        <a:effectLst/>
      </p:bgPr>
    </p:bg>
    <p:spTree>
      <p:nvGrpSpPr>
        <p:cNvPr id="1" name=""/>
        <p:cNvGrpSpPr/>
        <p:nvPr/>
      </p:nvGrpSpPr>
      <p:grpSpPr>
        <a:xfrm>
          <a:off x="0" y="0"/>
          <a:ext cx="0" cy="0"/>
          <a:chOff x="0" y="0"/>
          <a:chExt cx="0" cy="0"/>
        </a:xfrm>
      </p:grpSpPr>
      <p:sp>
        <p:nvSpPr>
          <p:cNvPr id="8" name="Rectangle 8"/>
          <p:cNvSpPr>
            <a:spLocks noGrp="1" noChangeArrowheads="1"/>
          </p:cNvSpPr>
          <p:nvPr userDrawn="1">
            <p:ph type="ctrTitle" hasCustomPrompt="1"/>
          </p:nvPr>
        </p:nvSpPr>
        <p:spPr>
          <a:xfrm>
            <a:off x="230124" y="2841554"/>
            <a:ext cx="11731752" cy="799112"/>
          </a:xfrm>
          <a:prstGeom prst="rect">
            <a:avLst/>
          </a:prstGeom>
        </p:spPr>
        <p:txBody>
          <a:bodyPr vert="horz" wrap="square" lIns="91440" tIns="45720" rIns="91440" bIns="45720" anchor="b" anchorCtr="0">
            <a:noAutofit/>
          </a:bodyPr>
          <a:lstStyle>
            <a:lvl1pPr>
              <a:lnSpc>
                <a:spcPct val="100000"/>
              </a:lnSpc>
              <a:spcBef>
                <a:spcPts val="0"/>
              </a:spcBef>
              <a:defRPr sz="3600" b="0" cap="none" baseline="0">
                <a:solidFill>
                  <a:schemeClr val="bg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826265"/>
            <a:ext cx="11731752" cy="584775"/>
          </a:xfrm>
          <a:prstGeom prst="rect">
            <a:avLst/>
          </a:prstGeom>
        </p:spPr>
        <p:txBody>
          <a:bodyPr vert="horz" wrap="square" lIns="91440" tIns="45720" rIns="91440" bIns="45720" anchor="t" anchorCtr="0">
            <a:noAutofit/>
          </a:bodyPr>
          <a:lstStyle>
            <a:lvl1pPr marL="0" indent="0">
              <a:lnSpc>
                <a:spcPct val="100000"/>
              </a:lnSpc>
              <a:spcBef>
                <a:spcPts val="0"/>
              </a:spcBef>
              <a:buFont typeface="Wingdings" pitchFamily="2" charset="2"/>
              <a:buNone/>
              <a:defRPr sz="1600" b="0" cap="none" spc="100" baseline="0">
                <a:solidFill>
                  <a:schemeClr val="bg1"/>
                </a:solidFill>
                <a:latin typeface="+mn-lt"/>
                <a:cs typeface="Arial" pitchFamily="34" charset="0"/>
              </a:defRPr>
            </a:lvl1pPr>
          </a:lstStyle>
          <a:p>
            <a:r>
              <a:rPr lang="en-US" dirty="0"/>
              <a:t>SUBTITLE </a:t>
            </a:r>
            <a:r>
              <a:rPr lang="mr-IN" dirty="0"/>
              <a:t>–</a:t>
            </a:r>
            <a:r>
              <a:rPr lang="en-US" dirty="0"/>
              <a:t> ALL CAPS, TRACKING AT 1 PT  </a:t>
            </a:r>
          </a:p>
        </p:txBody>
      </p:sp>
      <p:sp>
        <p:nvSpPr>
          <p:cNvPr id="5" name="Slide Number Placeholder 1"/>
          <p:cNvSpPr>
            <a:spLocks noGrp="1"/>
          </p:cNvSpPr>
          <p:nvPr>
            <p:ph type="sldNum" sz="quarter" idx="4"/>
          </p:nvPr>
        </p:nvSpPr>
        <p:spPr>
          <a:xfrm>
            <a:off x="87086" y="6478361"/>
            <a:ext cx="398689" cy="365125"/>
          </a:xfrm>
          <a:prstGeom prst="rect">
            <a:avLst/>
          </a:prstGeom>
        </p:spPr>
        <p:txBody>
          <a:bodyPr vert="horz" lIns="91440" tIns="45720" rIns="91440" bIns="45720" rtlCol="0" anchor="ctr"/>
          <a:lstStyle>
            <a:lvl1pPr algn="ctr">
              <a:defRPr sz="900">
                <a:solidFill>
                  <a:schemeClr val="accent2"/>
                </a:solidFill>
              </a:defRPr>
            </a:lvl1pPr>
          </a:lstStyle>
          <a:p>
            <a:fld id="{59E3E2AC-ACB3-5544-BE29-32D30D23532C}" type="slidenum">
              <a:rPr lang="en-US" smtClean="0">
                <a:solidFill>
                  <a:srgbClr val="61C250"/>
                </a:solidFill>
              </a:rPr>
              <a:pPr/>
              <a:t>‹#›</a:t>
            </a:fld>
            <a:endParaRPr lang="en-US" dirty="0">
              <a:solidFill>
                <a:srgbClr val="61C250"/>
              </a:solidFill>
            </a:endParaRPr>
          </a:p>
        </p:txBody>
      </p:sp>
      <p:cxnSp>
        <p:nvCxnSpPr>
          <p:cNvPr id="6" name="Straight Connector 5"/>
          <p:cNvCxnSpPr/>
          <p:nvPr userDrawn="1"/>
        </p:nvCxnSpPr>
        <p:spPr>
          <a:xfrm>
            <a:off x="293919" y="2841554"/>
            <a:ext cx="59960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F1BBF4FB-AACB-4775-BB69-B5BBFC8CB9FC}"/>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5" name="Footer Placeholder 9">
            <a:extLst>
              <a:ext uri="{FF2B5EF4-FFF2-40B4-BE49-F238E27FC236}">
                <a16:creationId xmlns:a16="http://schemas.microsoft.com/office/drawing/2014/main" id="{E08A8C03-FB8A-497C-8AAC-FE194A26A365}"/>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One-line Title</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6" name="Content Placeholder 5"/>
          <p:cNvSpPr>
            <a:spLocks noGrp="1"/>
          </p:cNvSpPr>
          <p:nvPr>
            <p:ph sz="quarter" idx="12"/>
          </p:nvPr>
        </p:nvSpPr>
        <p:spPr>
          <a:xfrm>
            <a:off x="274638" y="1012208"/>
            <a:ext cx="11687237" cy="4813600"/>
          </a:xfrm>
          <a:prstGeom prst="rect">
            <a:avLst/>
          </a:prstGeom>
        </p:spPr>
        <p:txBody>
          <a:bodyPr/>
          <a:lstStyle>
            <a:lvl1pPr>
              <a:spcBef>
                <a:spcPts val="800"/>
              </a:spcBef>
              <a:buClr>
                <a:schemeClr val="tx1"/>
              </a:buClr>
              <a:defRPr>
                <a:solidFill>
                  <a:schemeClr val="tx2"/>
                </a:solidFill>
              </a:defRPr>
            </a:lvl1pPr>
            <a:lvl2pPr>
              <a:spcBef>
                <a:spcPts val="800"/>
              </a:spcBef>
              <a:defRPr>
                <a:solidFill>
                  <a:schemeClr val="tx2"/>
                </a:solidFill>
              </a:defRPr>
            </a:lvl2pPr>
            <a:lvl3pPr>
              <a:spcBef>
                <a:spcPts val="800"/>
              </a:spcBef>
              <a:defRPr>
                <a:solidFill>
                  <a:schemeClr val="tx2"/>
                </a:solidFill>
              </a:defRPr>
            </a:lvl3pPr>
            <a:lvl4pPr>
              <a:spcBef>
                <a:spcPts val="800"/>
              </a:spcBef>
              <a:defRPr>
                <a:solidFill>
                  <a:schemeClr val="tx2"/>
                </a:solidFill>
              </a:defRPr>
            </a:lvl4pPr>
            <a:lvl5pPr>
              <a:spcBef>
                <a:spcPts val="800"/>
              </a:spcBef>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44F86BB1-E873-4FE4-8F07-2D167AB56591}"/>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4320"/>
            <a:ext cx="11693091" cy="509451"/>
          </a:xfrm>
        </p:spPr>
        <p:txBody>
          <a:bodyPr/>
          <a:lstStyle/>
          <a:p>
            <a:r>
              <a:rPr lang="en-US" dirty="0"/>
              <a:t>One-line Title</a:t>
            </a:r>
          </a:p>
        </p:txBody>
      </p:sp>
      <p:sp>
        <p:nvSpPr>
          <p:cNvPr id="4" name="Slide Number Placeholder 3"/>
          <p:cNvSpPr>
            <a:spLocks noGrp="1"/>
          </p:cNvSpPr>
          <p:nvPr>
            <p:ph type="sldNum" sz="quarter" idx="11"/>
          </p:nvPr>
        </p:nvSpPr>
        <p:spPr/>
        <p:txBody>
          <a:bodyPr/>
          <a:lstStyle>
            <a:lvl1pPr algn="ctr">
              <a:defRPr/>
            </a:lvl1p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6" name="Content Placeholder 5"/>
          <p:cNvSpPr>
            <a:spLocks noGrp="1"/>
          </p:cNvSpPr>
          <p:nvPr>
            <p:ph sz="quarter" idx="12"/>
          </p:nvPr>
        </p:nvSpPr>
        <p:spPr>
          <a:xfrm>
            <a:off x="274320" y="1012208"/>
            <a:ext cx="5741470" cy="4813600"/>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3"/>
          </p:nvPr>
        </p:nvSpPr>
        <p:spPr>
          <a:xfrm>
            <a:off x="6225941" y="1012208"/>
            <a:ext cx="5741470" cy="4813600"/>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7FC9E19D-3248-4251-8E34-BF45CC6186F0}"/>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One-line Title </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7" name="Text Placeholder 6"/>
          <p:cNvSpPr>
            <a:spLocks noGrp="1"/>
          </p:cNvSpPr>
          <p:nvPr>
            <p:ph type="body" sz="quarter" idx="12" hasCustomPrompt="1"/>
          </p:nvPr>
        </p:nvSpPr>
        <p:spPr>
          <a:xfrm>
            <a:off x="274638" y="837222"/>
            <a:ext cx="11687238" cy="669845"/>
          </a:xfrm>
          <a:prstGeom prst="rect">
            <a:avLst/>
          </a:prstGeom>
        </p:spPr>
        <p:txBody>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Footer Placeholder 9">
            <a:extLst>
              <a:ext uri="{FF2B5EF4-FFF2-40B4-BE49-F238E27FC236}">
                <a16:creationId xmlns:a16="http://schemas.microsoft.com/office/drawing/2014/main" id="{D07E2AAD-94DC-462B-B336-3904F7F6EA3F}"/>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One-line Title </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7" name="Text Placeholder 6"/>
          <p:cNvSpPr>
            <a:spLocks noGrp="1"/>
          </p:cNvSpPr>
          <p:nvPr>
            <p:ph type="body" sz="quarter" idx="12" hasCustomPrompt="1"/>
          </p:nvPr>
        </p:nvSpPr>
        <p:spPr>
          <a:xfrm>
            <a:off x="274638" y="837222"/>
            <a:ext cx="11687238" cy="669845"/>
          </a:xfrm>
          <a:prstGeom prst="rect">
            <a:avLst/>
          </a:prstGeom>
        </p:spPr>
        <p:txBody>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Content Placeholder 5"/>
          <p:cNvSpPr>
            <a:spLocks noGrp="1"/>
          </p:cNvSpPr>
          <p:nvPr>
            <p:ph sz="quarter" idx="13"/>
          </p:nvPr>
        </p:nvSpPr>
        <p:spPr>
          <a:xfrm>
            <a:off x="274638" y="1737360"/>
            <a:ext cx="11687175" cy="4088448"/>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9">
            <a:extLst>
              <a:ext uri="{FF2B5EF4-FFF2-40B4-BE49-F238E27FC236}">
                <a16:creationId xmlns:a16="http://schemas.microsoft.com/office/drawing/2014/main" id="{B64F4F48-7D27-4331-A4E7-78FE597DE84D}"/>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One-line Title </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7" name="Text Placeholder 6"/>
          <p:cNvSpPr>
            <a:spLocks noGrp="1"/>
          </p:cNvSpPr>
          <p:nvPr>
            <p:ph type="body" sz="quarter" idx="12" hasCustomPrompt="1"/>
          </p:nvPr>
        </p:nvSpPr>
        <p:spPr>
          <a:xfrm>
            <a:off x="274638" y="837222"/>
            <a:ext cx="11687238" cy="669845"/>
          </a:xfrm>
          <a:prstGeom prst="rect">
            <a:avLst/>
          </a:prstGeom>
        </p:spPr>
        <p:txBody>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Content Placeholder 5"/>
          <p:cNvSpPr>
            <a:spLocks noGrp="1"/>
          </p:cNvSpPr>
          <p:nvPr>
            <p:ph sz="quarter" idx="13"/>
          </p:nvPr>
        </p:nvSpPr>
        <p:spPr>
          <a:xfrm>
            <a:off x="274639" y="1737360"/>
            <a:ext cx="5743390" cy="4088448"/>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6230752" y="1743074"/>
            <a:ext cx="5731061" cy="4082601"/>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9">
            <a:extLst>
              <a:ext uri="{FF2B5EF4-FFF2-40B4-BE49-F238E27FC236}">
                <a16:creationId xmlns:a16="http://schemas.microsoft.com/office/drawing/2014/main" id="{03699921-B070-4446-B5E5-30FB561F1D1F}"/>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11687556" cy="843280"/>
          </a:xfrm>
        </p:spPr>
        <p:txBody>
          <a:bodyPr/>
          <a:lstStyle>
            <a:lvl1pPr>
              <a:defRPr baseline="0"/>
            </a:lvl1pPr>
          </a:lstStyle>
          <a:p>
            <a:r>
              <a:rPr lang="en-US" dirty="0"/>
              <a:t>Two-line Title </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7" name="Text Placeholder 6"/>
          <p:cNvSpPr>
            <a:spLocks noGrp="1"/>
          </p:cNvSpPr>
          <p:nvPr>
            <p:ph type="body" sz="quarter" idx="12" hasCustomPrompt="1"/>
          </p:nvPr>
        </p:nvSpPr>
        <p:spPr>
          <a:xfrm>
            <a:off x="274638" y="1175890"/>
            <a:ext cx="11687238" cy="669845"/>
          </a:xfrm>
          <a:prstGeom prst="rect">
            <a:avLst/>
          </a:prstGeom>
        </p:spPr>
        <p:txBody>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Footer Placeholder 9">
            <a:extLst>
              <a:ext uri="{FF2B5EF4-FFF2-40B4-BE49-F238E27FC236}">
                <a16:creationId xmlns:a16="http://schemas.microsoft.com/office/drawing/2014/main" id="{59698AD0-7959-42E6-8DE7-9E029CA50E40}"/>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11687556" cy="843280"/>
          </a:xfrm>
        </p:spPr>
        <p:txBody>
          <a:bodyPr/>
          <a:lstStyle>
            <a:lvl1pPr>
              <a:defRPr baseline="0"/>
            </a:lvl1pPr>
          </a:lstStyle>
          <a:p>
            <a:r>
              <a:rPr lang="en-US" dirty="0"/>
              <a:t>Two-line Title </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7" name="Text Placeholder 6"/>
          <p:cNvSpPr>
            <a:spLocks noGrp="1"/>
          </p:cNvSpPr>
          <p:nvPr>
            <p:ph type="body" sz="quarter" idx="12" hasCustomPrompt="1"/>
          </p:nvPr>
        </p:nvSpPr>
        <p:spPr>
          <a:xfrm>
            <a:off x="274638" y="1175890"/>
            <a:ext cx="11687238" cy="669845"/>
          </a:xfrm>
          <a:prstGeom prst="rect">
            <a:avLst/>
          </a:prstGeom>
        </p:spPr>
        <p:txBody>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Content Placeholder 5"/>
          <p:cNvSpPr>
            <a:spLocks noGrp="1"/>
          </p:cNvSpPr>
          <p:nvPr>
            <p:ph sz="quarter" idx="13"/>
          </p:nvPr>
        </p:nvSpPr>
        <p:spPr>
          <a:xfrm>
            <a:off x="274638" y="2081178"/>
            <a:ext cx="11687175" cy="3744630"/>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9">
            <a:extLst>
              <a:ext uri="{FF2B5EF4-FFF2-40B4-BE49-F238E27FC236}">
                <a16:creationId xmlns:a16="http://schemas.microsoft.com/office/drawing/2014/main" id="{CEA2DD59-0EB0-489B-B062-D2357F40B8DA}"/>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11687556" cy="843280"/>
          </a:xfrm>
        </p:spPr>
        <p:txBody>
          <a:bodyPr/>
          <a:lstStyle>
            <a:lvl1pPr>
              <a:defRPr baseline="0"/>
            </a:lvl1pPr>
          </a:lstStyle>
          <a:p>
            <a:r>
              <a:rPr lang="en-US" dirty="0"/>
              <a:t>Two-line Title </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7" name="Text Placeholder 6"/>
          <p:cNvSpPr>
            <a:spLocks noGrp="1"/>
          </p:cNvSpPr>
          <p:nvPr>
            <p:ph type="body" sz="quarter" idx="12" hasCustomPrompt="1"/>
          </p:nvPr>
        </p:nvSpPr>
        <p:spPr>
          <a:xfrm>
            <a:off x="274638" y="1175890"/>
            <a:ext cx="11687238" cy="669845"/>
          </a:xfrm>
          <a:prstGeom prst="rect">
            <a:avLst/>
          </a:prstGeom>
        </p:spPr>
        <p:txBody>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Content Placeholder 5"/>
          <p:cNvSpPr>
            <a:spLocks noGrp="1"/>
          </p:cNvSpPr>
          <p:nvPr>
            <p:ph sz="quarter" idx="13"/>
          </p:nvPr>
        </p:nvSpPr>
        <p:spPr>
          <a:xfrm>
            <a:off x="274638" y="2081178"/>
            <a:ext cx="5741152" cy="3744630"/>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6232991" y="2080636"/>
            <a:ext cx="5746284" cy="3745172"/>
          </a:xfrm>
          <a:prstGeom prst="rect">
            <a:avLst/>
          </a:prstGeom>
        </p:spPr>
        <p:txBody>
          <a:bodyPr/>
          <a:lstStyle>
            <a:lvl1pPr>
              <a:spcBef>
                <a:spcPts val="800"/>
              </a:spcBef>
              <a:buClr>
                <a:schemeClr val="tx1"/>
              </a:buClr>
              <a:defRPr>
                <a:solidFill>
                  <a:schemeClr val="tx2"/>
                </a:solidFill>
              </a:defRPr>
            </a:lvl1pPr>
            <a:lvl2pPr>
              <a:spcBef>
                <a:spcPts val="800"/>
              </a:spcBef>
              <a:buClr>
                <a:schemeClr val="tx1"/>
              </a:buClr>
              <a:defRPr>
                <a:solidFill>
                  <a:schemeClr val="tx2"/>
                </a:solidFill>
              </a:defRPr>
            </a:lvl2pPr>
            <a:lvl3pPr>
              <a:spcBef>
                <a:spcPts val="800"/>
              </a:spcBef>
              <a:buClr>
                <a:schemeClr val="tx1"/>
              </a:buClr>
              <a:defRPr>
                <a:solidFill>
                  <a:schemeClr val="tx2"/>
                </a:solidFill>
              </a:defRPr>
            </a:lvl3pPr>
            <a:lvl4pPr>
              <a:spcBef>
                <a:spcPts val="800"/>
              </a:spcBef>
              <a:buClr>
                <a:schemeClr val="tx1"/>
              </a:buClr>
              <a:defRPr>
                <a:solidFill>
                  <a:schemeClr val="tx2"/>
                </a:solidFill>
              </a:defRPr>
            </a:lvl4pPr>
            <a:lvl5pPr>
              <a:spcBef>
                <a:spcPts val="800"/>
              </a:spcBef>
              <a:buClr>
                <a:schemeClr val="tx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9">
            <a:extLst>
              <a:ext uri="{FF2B5EF4-FFF2-40B4-BE49-F238E27FC236}">
                <a16:creationId xmlns:a16="http://schemas.microsoft.com/office/drawing/2014/main" id="{76580E4C-C771-421D-B114-9D8A419D1387}"/>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11687556" cy="5468558"/>
          </a:xfrm>
        </p:spPr>
        <p:txBody>
          <a:bodyPr anchor="ctr">
            <a:normAutofit/>
          </a:bodyPr>
          <a:lstStyle>
            <a:lvl1pPr algn="ctr">
              <a:defRPr sz="4000"/>
            </a:lvl1pPr>
          </a:lstStyle>
          <a:p>
            <a:r>
              <a:rPr lang="en-US" dirty="0"/>
              <a:t>Quote or Callout slide</a:t>
            </a:r>
          </a:p>
        </p:txBody>
      </p:sp>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5" name="Footer Placeholder 9">
            <a:extLst>
              <a:ext uri="{FF2B5EF4-FFF2-40B4-BE49-F238E27FC236}">
                <a16:creationId xmlns:a16="http://schemas.microsoft.com/office/drawing/2014/main" id="{ED2745C7-22F9-4B92-A990-78E7FE5165A8}"/>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9E3E2AC-ACB3-5544-BE29-32D30D23532C}" type="slidenum">
              <a:rPr lang="en-US" smtClean="0">
                <a:solidFill>
                  <a:srgbClr val="61C250"/>
                </a:solidFill>
              </a:rPr>
              <a:pPr/>
              <a:t>‹#›</a:t>
            </a:fld>
            <a:r>
              <a:rPr lang="en-US">
                <a:solidFill>
                  <a:srgbClr val="61C250"/>
                </a:solidFill>
              </a:rPr>
              <a:t> </a:t>
            </a:r>
            <a:endParaRPr lang="en-US" dirty="0">
              <a:solidFill>
                <a:srgbClr val="61C250"/>
              </a:solidFill>
            </a:endParaRPr>
          </a:p>
        </p:txBody>
      </p:sp>
      <p:sp>
        <p:nvSpPr>
          <p:cNvPr id="5" name="Footer Placeholder 9">
            <a:extLst>
              <a:ext uri="{FF2B5EF4-FFF2-40B4-BE49-F238E27FC236}">
                <a16:creationId xmlns:a16="http://schemas.microsoft.com/office/drawing/2014/main" id="{837705C4-6B93-4201-97A1-6CEA728BA4B2}"/>
              </a:ext>
            </a:extLst>
          </p:cNvPr>
          <p:cNvSpPr>
            <a:spLocks noGrp="1"/>
          </p:cNvSpPr>
          <p:nvPr>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r>
              <a:rPr lang="en-GB" dirty="0">
                <a:solidFill>
                  <a:srgbClr val="FFFFFF"/>
                </a:solidFill>
              </a:rPr>
              <a:t>Copyright © 2019 Gallup, Inc. All rights reserved.</a:t>
            </a:r>
            <a:endParaRPr lang="en-US" dirty="0">
              <a:solidFill>
                <a:srgbClr val="FFFFFF"/>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Option 1: Title Slide">
    <p:bg>
      <p:bgPr>
        <a:solidFill>
          <a:schemeClr val="bg1"/>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userDrawn="1">
            <p:ph type="ctrTitle" hasCustomPrompt="1"/>
          </p:nvPr>
        </p:nvSpPr>
        <p:spPr>
          <a:xfrm>
            <a:off x="230124" y="2386584"/>
            <a:ext cx="11731752" cy="1077218"/>
          </a:xfrm>
          <a:prstGeom prst="rect">
            <a:avLst/>
          </a:prstGeom>
        </p:spPr>
        <p:txBody>
          <a:bodyPr vert="horz" wrap="square" lIns="91440" tIns="45720" rIns="91440" bIns="45720" anchor="ctr" anchorCtr="0">
            <a:noAutofit/>
          </a:bodyPr>
          <a:lstStyle>
            <a:lvl1pPr algn="ctr">
              <a:lnSpc>
                <a:spcPct val="100000"/>
              </a:lnSpc>
              <a:spcBef>
                <a:spcPts val="0"/>
              </a:spcBef>
              <a:defRPr sz="3200" b="0" cap="none" baseline="0">
                <a:solidFill>
                  <a:schemeClr val="accent2"/>
                </a:solidFill>
                <a:latin typeface="+mj-lt"/>
              </a:defRPr>
            </a:lvl1pPr>
          </a:lstStyle>
          <a:p>
            <a:r>
              <a:rPr lang="en-US" dirty="0"/>
              <a:t>Click to Insert Title</a:t>
            </a:r>
          </a:p>
        </p:txBody>
      </p:sp>
      <p:sp>
        <p:nvSpPr>
          <p:cNvPr id="3081" name="Rectangle 9"/>
          <p:cNvSpPr>
            <a:spLocks noGrp="1" noChangeArrowheads="1"/>
          </p:cNvSpPr>
          <p:nvPr userDrawn="1">
            <p:ph type="subTitle" idx="1" hasCustomPrompt="1"/>
          </p:nvPr>
        </p:nvSpPr>
        <p:spPr>
          <a:xfrm>
            <a:off x="230124" y="3466018"/>
            <a:ext cx="11731752" cy="584775"/>
          </a:xfrm>
          <a:prstGeom prst="rect">
            <a:avLst/>
          </a:prstGeom>
        </p:spPr>
        <p:txBody>
          <a:bodyPr vert="horz" wrap="square" lIns="91440" tIns="45720" rIns="91440" bIns="45720" anchor="ctr" anchorCtr="0">
            <a:noAutofit/>
          </a:bodyPr>
          <a:lstStyle>
            <a:lvl1pPr marL="0" indent="0" algn="ctr">
              <a:lnSpc>
                <a:spcPct val="100000"/>
              </a:lnSpc>
              <a:spcBef>
                <a:spcPts val="0"/>
              </a:spcBef>
              <a:buFont typeface="Wingdings" pitchFamily="2" charset="2"/>
              <a:buNone/>
              <a:defRPr sz="1600" cap="none" baseline="0">
                <a:solidFill>
                  <a:schemeClr val="tx1"/>
                </a:solidFill>
                <a:latin typeface="+mn-lt"/>
                <a:cs typeface="Arial" pitchFamily="34" charset="0"/>
              </a:defRPr>
            </a:lvl1pPr>
          </a:lstStyle>
          <a:p>
            <a:r>
              <a:rPr lang="en-US" dirty="0"/>
              <a:t>Click to Insert Subtitle</a:t>
            </a:r>
          </a:p>
        </p:txBody>
      </p:sp>
      <p:pic>
        <p:nvPicPr>
          <p:cNvPr id="5" name="Picture 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Option 1: 1-Title &amp; Content">
    <p:spTree>
      <p:nvGrpSpPr>
        <p:cNvPr id="1" name=""/>
        <p:cNvGrpSpPr/>
        <p:nvPr/>
      </p:nvGrpSpPr>
      <p:grpSpPr>
        <a:xfrm>
          <a:off x="0" y="0"/>
          <a:ext cx="0" cy="0"/>
          <a:chOff x="0" y="0"/>
          <a:chExt cx="0" cy="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978408"/>
            <a:ext cx="11731752"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2B2B2B"/>
                </a:solidFill>
              </a:rPr>
              <a:pPr>
                <a:defRPr/>
              </a:pPr>
              <a:t>‹#›</a:t>
            </a:fld>
            <a:endParaRPr lang="en-US" dirty="0">
              <a:solidFill>
                <a:srgbClr val="2B2B2B"/>
              </a:solidFill>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r>
              <a:rPr lang="en-GB">
                <a:solidFill>
                  <a:srgbClr val="2B2B2B"/>
                </a:solidFill>
              </a:rPr>
              <a:t>Copyright © 2018 Gallup, Inc. All rights reserved.</a:t>
            </a:r>
            <a:endParaRPr lang="en-US" dirty="0">
              <a:solidFill>
                <a:srgbClr val="2B2B2B"/>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2B2B2B"/>
                </a:solidFill>
                <a:cs typeface="Arial" charset="0"/>
              </a:rPr>
              <a:t>Copyright © 2019 Gallup, Inc. All rights reserved.</a:t>
            </a: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Option 2: Section Divider">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Rectangle 8"/>
          <p:cNvSpPr>
            <a:spLocks noGrp="1" noChangeArrowheads="1"/>
          </p:cNvSpPr>
          <p:nvPr userDrawn="1">
            <p:ph type="ctrTitle" hasCustomPrompt="1"/>
          </p:nvPr>
        </p:nvSpPr>
        <p:spPr>
          <a:xfrm>
            <a:off x="230124" y="2660905"/>
            <a:ext cx="11731752" cy="954107"/>
          </a:xfrm>
          <a:prstGeom prst="rect">
            <a:avLst/>
          </a:prstGeom>
        </p:spPr>
        <p:txBody>
          <a:bodyPr vert="horz" wrap="square" lIns="91440" tIns="45720" rIns="91440" bIns="45720" anchor="ctr" anchorCtr="0">
            <a:noAutofit/>
          </a:bodyPr>
          <a:lstStyle>
            <a:lvl1pPr>
              <a:lnSpc>
                <a:spcPct val="100000"/>
              </a:lnSpc>
              <a:spcBef>
                <a:spcPts val="0"/>
              </a:spcBef>
              <a:defRPr sz="2800" b="0" cap="none" baseline="0">
                <a:solidFill>
                  <a:schemeClr val="bg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612322"/>
            <a:ext cx="11731752" cy="584775"/>
          </a:xfrm>
          <a:prstGeom prst="rect">
            <a:avLst/>
          </a:prstGeom>
        </p:spPr>
        <p:txBody>
          <a:bodyPr vert="horz" wrap="square" lIns="91440" tIns="45720" rIns="91440" bIns="45720" anchor="ctr" anchorCtr="0">
            <a:noAutofit/>
          </a:bodyPr>
          <a:lstStyle>
            <a:lvl1pPr marL="0" indent="0">
              <a:lnSpc>
                <a:spcPct val="100000"/>
              </a:lnSpc>
              <a:spcBef>
                <a:spcPts val="0"/>
              </a:spcBef>
              <a:buFont typeface="Wingdings" pitchFamily="2" charset="2"/>
              <a:buNone/>
              <a:defRPr sz="1600" b="1" cap="none" baseline="0">
                <a:solidFill>
                  <a:schemeClr val="bg1"/>
                </a:solidFill>
                <a:latin typeface="+mn-lt"/>
                <a:cs typeface="Arial" pitchFamily="34" charset="0"/>
              </a:defRPr>
            </a:lvl1pPr>
          </a:lstStyle>
          <a:p>
            <a:r>
              <a:rPr lang="en-US" dirty="0"/>
              <a:t>Click to Insert Subtitle</a:t>
            </a:r>
          </a:p>
        </p:txBody>
      </p:sp>
      <p:sp>
        <p:nvSpPr>
          <p:cNvPr id="6"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bg1"/>
                </a:solidFill>
                <a:latin typeface="+mn-lt"/>
              </a:defRPr>
            </a:lvl1pPr>
          </a:lstStyle>
          <a:p>
            <a:pPr>
              <a:defRPr/>
            </a:pPr>
            <a:fld id="{3A857C0F-B001-40B5-9A01-32CB6570D7AB}" type="slidenum">
              <a:rPr lang="en-US" smtClean="0">
                <a:solidFill>
                  <a:srgbClr val="FFFFFF"/>
                </a:solidFill>
              </a:rPr>
              <a:pPr>
                <a:defRPr/>
              </a:pPr>
              <a:t>‹#›</a:t>
            </a:fld>
            <a:endParaRPr lang="en-US" dirty="0">
              <a:solidFill>
                <a:srgbClr val="FFFFFF"/>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Option 1: 2-Title">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5"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2B2B2B"/>
                </a:solidFill>
              </a:rPr>
              <a:pPr>
                <a:defRPr/>
              </a:pPr>
              <a:t>‹#›</a:t>
            </a:fld>
            <a:endParaRPr lang="en-US" dirty="0">
              <a:solidFill>
                <a:srgbClr val="2B2B2B"/>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r>
              <a:rPr lang="en-GB" dirty="0">
                <a:solidFill>
                  <a:srgbClr val="2B2B2B"/>
                </a:solidFill>
              </a:rPr>
              <a:t>Copyright © 2019 Gallup, Inc. All rights reserved.</a:t>
            </a:r>
            <a:endParaRPr lang="en-US" dirty="0">
              <a:solidFill>
                <a:srgbClr val="2B2B2B"/>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2B2B2B"/>
                </a:solidFill>
                <a:cs typeface="Arial" charset="0"/>
              </a:rPr>
              <a:t>Copyright © 2019 Gallup, Inc. All rights reserved.</a:t>
            </a:r>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15" name="Group 14"/>
          <p:cNvGrpSpPr/>
          <p:nvPr userDrawn="1"/>
        </p:nvGrpSpPr>
        <p:grpSpPr>
          <a:xfrm>
            <a:off x="0" y="6400800"/>
            <a:ext cx="12192000" cy="457200"/>
            <a:chOff x="0" y="6400800"/>
            <a:chExt cx="12192000" cy="457200"/>
          </a:xfrm>
        </p:grpSpPr>
        <p:sp>
          <p:nvSpPr>
            <p:cNvPr id="16" name="Rectangle 15"/>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7" name="Picture 16"/>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49802" y="1490142"/>
            <a:ext cx="11365429" cy="4609599"/>
          </a:xfrm>
          <a:prstGeom prst="rect">
            <a:avLst/>
          </a:prstGeom>
        </p:spPr>
        <p:txBody>
          <a:bodyPr/>
          <a:lstStyle>
            <a:lvl1pPr>
              <a:buClr>
                <a:schemeClr val="tx1"/>
              </a:buClr>
              <a:tabLst/>
              <a:defRPr sz="2667">
                <a:solidFill>
                  <a:schemeClr val="tx1"/>
                </a:solidFill>
                <a:latin typeface="+mn-lt"/>
              </a:defRPr>
            </a:lvl1pPr>
            <a:lvl2pPr>
              <a:defRPr sz="2400">
                <a:solidFill>
                  <a:schemeClr val="tx1"/>
                </a:solidFill>
                <a:latin typeface="+mn-lt"/>
              </a:defRPr>
            </a:lvl2pPr>
            <a:lvl3pPr>
              <a:defRPr sz="2133">
                <a:solidFill>
                  <a:schemeClr val="tx1"/>
                </a:solidFill>
                <a:latin typeface="+mn-lt"/>
              </a:defRPr>
            </a:lvl3pPr>
            <a:lvl4pPr>
              <a:defRPr sz="1867">
                <a:solidFill>
                  <a:schemeClr val="tx1"/>
                </a:solidFill>
                <a:latin typeface="+mn-lt"/>
              </a:defRPr>
            </a:lvl4pPr>
            <a:lvl5pPr>
              <a:defRPr sz="16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449801" y="313637"/>
            <a:ext cx="11361200" cy="867699"/>
          </a:xfrm>
          <a:prstGeom prst="rect">
            <a:avLst/>
          </a:prstGeom>
        </p:spPr>
        <p:txBody>
          <a:bodyPr anchor="b" anchorCtr="0"/>
          <a:lstStyle>
            <a:lvl1pPr>
              <a:tabLst/>
              <a:defRPr b="0" cap="none" baseline="0">
                <a:solidFill>
                  <a:schemeClr val="tx2">
                    <a:lumMod val="75000"/>
                  </a:schemeClr>
                </a:solidFill>
                <a:latin typeface="Georgia" charset="0"/>
                <a:ea typeface="Georgia" charset="0"/>
                <a:cs typeface="Georgia" charset="0"/>
              </a:defRPr>
            </a:lvl1pPr>
          </a:lstStyle>
          <a:p>
            <a:r>
              <a:rPr lang="en-US" dirty="0"/>
              <a:t>Click to edit master title style</a:t>
            </a:r>
          </a:p>
        </p:txBody>
      </p:sp>
      <p:sp>
        <p:nvSpPr>
          <p:cNvPr id="8" name="Rectangle 7"/>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2B2B2B"/>
                </a:solidFill>
                <a:cs typeface="Arial" charset="0"/>
              </a:rPr>
              <a:t>Copyright © 2019 Gallup, Inc. All rights reserved.</a:t>
            </a: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
        <p:nvSpPr>
          <p:cNvPr id="14"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2B2B2B"/>
                </a:solidFill>
              </a:rPr>
              <a:pPr>
                <a:defRPr/>
              </a:pPr>
              <a:t>‹#›</a:t>
            </a:fld>
            <a:endParaRPr lang="en-US" dirty="0">
              <a:solidFill>
                <a:srgbClr val="2B2B2B"/>
              </a:solidFill>
            </a:endParaRPr>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Option 1: 1-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4800" y="228600"/>
            <a:ext cx="11582400"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1" name="Rectangle 10">
            <a:extLst>
              <a:ext uri="{FF2B5EF4-FFF2-40B4-BE49-F238E27FC236}">
                <a16:creationId xmlns:a16="http://schemas.microsoft.com/office/drawing/2014/main" id="{5C061D15-4179-4CA1-81FB-0390EDF90823}"/>
              </a:ext>
            </a:extLst>
          </p:cNvPr>
          <p:cNvSpPr/>
          <p:nvPr userDrawn="1"/>
        </p:nvSpPr>
        <p:spPr>
          <a:xfrm>
            <a:off x="0" y="6430137"/>
            <a:ext cx="12192000" cy="457200"/>
          </a:xfrm>
          <a:prstGeom prst="rect">
            <a:avLst/>
          </a:prstGeom>
          <a:solidFill>
            <a:srgbClr val="2B2B2B"/>
          </a:solidFill>
          <a:ln w="3175" cap="flat" cmpd="sng" algn="ctr">
            <a:noFill/>
            <a:prstDash val="solid"/>
          </a:ln>
          <a:effectLst/>
        </p:spPr>
        <p:txBody>
          <a:bodyPr rtlCol="0" anchor="ctr"/>
          <a:lstStyle/>
          <a:p>
            <a:pPr algn="ctr">
              <a:defRPr/>
            </a:pPr>
            <a:endParaRPr lang="en-US" kern="0" dirty="0">
              <a:solidFill>
                <a:srgbClr val="2B2B2B"/>
              </a:solidFill>
            </a:endParaRPr>
          </a:p>
        </p:txBody>
      </p:sp>
      <p:sp>
        <p:nvSpPr>
          <p:cNvPr id="12" name="Slide Number Placeholder 1">
            <a:extLst>
              <a:ext uri="{FF2B5EF4-FFF2-40B4-BE49-F238E27FC236}">
                <a16:creationId xmlns:a16="http://schemas.microsoft.com/office/drawing/2014/main" id="{1AEEA176-8539-4F4C-B8DD-9E10B3E5AE02}"/>
              </a:ext>
            </a:extLst>
          </p:cNvPr>
          <p:cNvSpPr txBox="1">
            <a:spLocks/>
          </p:cNvSpPr>
          <p:nvPr userDrawn="1"/>
        </p:nvSpPr>
        <p:spPr>
          <a:xfrm>
            <a:off x="76200" y="6478363"/>
            <a:ext cx="524827"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675" kern="1200">
                <a:solidFill>
                  <a:schemeClr val="accent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9E3E2AC-ACB3-5544-BE29-32D30D23532C}" type="slidenum">
              <a:rPr lang="en-US" smtClean="0">
                <a:solidFill>
                  <a:srgbClr val="61C250"/>
                </a:solidFill>
              </a:rPr>
              <a:pPr>
                <a:defRPr/>
              </a:pPr>
              <a:t>‹#›</a:t>
            </a:fld>
            <a:r>
              <a:rPr lang="en-US" dirty="0">
                <a:solidFill>
                  <a:srgbClr val="61C250"/>
                </a:solidFill>
              </a:rPr>
              <a:t> </a:t>
            </a:r>
          </a:p>
        </p:txBody>
      </p:sp>
      <p:cxnSp>
        <p:nvCxnSpPr>
          <p:cNvPr id="13" name="Straight Connector 12">
            <a:extLst>
              <a:ext uri="{FF2B5EF4-FFF2-40B4-BE49-F238E27FC236}">
                <a16:creationId xmlns:a16="http://schemas.microsoft.com/office/drawing/2014/main" id="{78CD4FA7-29C3-4096-8FE5-B609016F87D3}"/>
              </a:ext>
            </a:extLst>
          </p:cNvPr>
          <p:cNvCxnSpPr/>
          <p:nvPr userDrawn="1"/>
        </p:nvCxnSpPr>
        <p:spPr>
          <a:xfrm flipV="1">
            <a:off x="601027" y="6554291"/>
            <a:ext cx="0" cy="333049"/>
          </a:xfrm>
          <a:prstGeom prst="line">
            <a:avLst/>
          </a:prstGeom>
          <a:noFill/>
          <a:ln w="9525" cap="flat" cmpd="sng" algn="ctr">
            <a:solidFill>
              <a:srgbClr val="61C250"/>
            </a:solidFill>
            <a:prstDash val="solid"/>
          </a:ln>
          <a:effectLst/>
        </p:spPr>
      </p:cxnSp>
      <p:pic>
        <p:nvPicPr>
          <p:cNvPr id="14" name="Picture 13">
            <a:extLst>
              <a:ext uri="{FF2B5EF4-FFF2-40B4-BE49-F238E27FC236}">
                <a16:creationId xmlns:a16="http://schemas.microsoft.com/office/drawing/2014/main" id="{66ACE9A0-F89C-4B7D-BF4A-88AE147B43F6}"/>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90277" y="6554289"/>
            <a:ext cx="1371600" cy="190500"/>
          </a:xfrm>
          <a:prstGeom prst="rect">
            <a:avLst/>
          </a:prstGeom>
        </p:spPr>
      </p:pic>
      <p:sp>
        <p:nvSpPr>
          <p:cNvPr id="15" name="Rectangle 14">
            <a:extLst>
              <a:ext uri="{FF2B5EF4-FFF2-40B4-BE49-F238E27FC236}">
                <a16:creationId xmlns:a16="http://schemas.microsoft.com/office/drawing/2014/main" id="{2A3870AD-464E-47B3-9B69-09E541687464}"/>
              </a:ext>
            </a:extLst>
          </p:cNvPr>
          <p:cNvSpPr/>
          <p:nvPr userDrawn="1"/>
        </p:nvSpPr>
        <p:spPr>
          <a:xfrm>
            <a:off x="685800" y="6585904"/>
            <a:ext cx="3429000" cy="150041"/>
          </a:xfrm>
          <a:prstGeom prst="rect">
            <a:avLst/>
          </a:prstGeom>
        </p:spPr>
        <p:txBody>
          <a:bodyPr wrap="none" anchor="ctr" anchorCtr="0">
            <a:noAutofit/>
          </a:bodyPr>
          <a:lstStyle/>
          <a:p>
            <a:pPr eaLnBrk="0" fontAlgn="base" hangingPunct="0">
              <a:spcBef>
                <a:spcPct val="0"/>
              </a:spcBef>
              <a:spcAft>
                <a:spcPct val="0"/>
              </a:spcAft>
            </a:pPr>
            <a:r>
              <a:rPr lang="en-US" sz="525" dirty="0">
                <a:solidFill>
                  <a:srgbClr val="BBBBBB"/>
                </a:solidFill>
                <a:cs typeface="Arial" charset="0"/>
              </a:rPr>
              <a:t>Copyright © 2018 Gallup, Inc. All rights reserved.</a:t>
            </a:r>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0A194E-BB33-44DA-9BC2-CB7AFCA95B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65462A-9D24-4FB6-8218-09F03B70838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089D9D-C22C-4B48-ACB5-6A9FBDE4CF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02E37A-FEA9-4C36-99DE-8DFA0BFFE4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438FB9F-6A62-4CE9-8D22-98DED258FC4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F97519-197B-4141-9BDF-8CC51C05CB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34674B6-7678-4EE7-A3A4-CC398A75F3C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FB04EE-1B9A-46CB-8D27-08AEB23383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E568A3-F7A9-4C24-9ECC-B249F75897C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B56668-AC8C-41FC-A982-9D9C3B2C37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9A8B3-CB59-4FE8-BCDF-2A0646D7A2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7CFD6-1089-0C46-B988-D8F8A2E5BA5F}"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313562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10/21/2019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6161" y="2725570"/>
            <a:ext cx="3579679" cy="14068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tion 1: Title Slide">
    <p:bg>
      <p:bgPr>
        <a:solidFill>
          <a:schemeClr val="bg1"/>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userDrawn="1">
            <p:ph type="ctrTitle" hasCustomPrompt="1"/>
          </p:nvPr>
        </p:nvSpPr>
        <p:spPr>
          <a:xfrm>
            <a:off x="230124" y="2386584"/>
            <a:ext cx="11731752" cy="1077218"/>
          </a:xfrm>
          <a:prstGeom prst="rect">
            <a:avLst/>
          </a:prstGeom>
        </p:spPr>
        <p:txBody>
          <a:bodyPr vert="horz" wrap="square" lIns="91440" tIns="45720" rIns="91440" bIns="45720" anchor="ctr" anchorCtr="0">
            <a:noAutofit/>
          </a:bodyPr>
          <a:lstStyle>
            <a:lvl1pPr algn="ctr">
              <a:lnSpc>
                <a:spcPct val="100000"/>
              </a:lnSpc>
              <a:spcBef>
                <a:spcPts val="0"/>
              </a:spcBef>
              <a:defRPr sz="3200" b="0" cap="none" baseline="0">
                <a:solidFill>
                  <a:schemeClr val="accent2"/>
                </a:solidFill>
                <a:latin typeface="+mj-lt"/>
              </a:defRPr>
            </a:lvl1pPr>
          </a:lstStyle>
          <a:p>
            <a:r>
              <a:rPr lang="en-US" dirty="0"/>
              <a:t>Click to Insert Title</a:t>
            </a:r>
          </a:p>
        </p:txBody>
      </p:sp>
      <p:sp>
        <p:nvSpPr>
          <p:cNvPr id="3081" name="Rectangle 9"/>
          <p:cNvSpPr>
            <a:spLocks noGrp="1" noChangeArrowheads="1"/>
          </p:cNvSpPr>
          <p:nvPr userDrawn="1">
            <p:ph type="subTitle" idx="1" hasCustomPrompt="1"/>
          </p:nvPr>
        </p:nvSpPr>
        <p:spPr>
          <a:xfrm>
            <a:off x="230124" y="3466018"/>
            <a:ext cx="11731752" cy="584775"/>
          </a:xfrm>
          <a:prstGeom prst="rect">
            <a:avLst/>
          </a:prstGeom>
        </p:spPr>
        <p:txBody>
          <a:bodyPr vert="horz" wrap="square" lIns="91440" tIns="45720" rIns="91440" bIns="45720" anchor="ctr" anchorCtr="0">
            <a:noAutofit/>
          </a:bodyPr>
          <a:lstStyle>
            <a:lvl1pPr marL="0" indent="0" algn="ctr">
              <a:lnSpc>
                <a:spcPct val="100000"/>
              </a:lnSpc>
              <a:spcBef>
                <a:spcPts val="0"/>
              </a:spcBef>
              <a:buFont typeface="Wingdings" pitchFamily="2" charset="2"/>
              <a:buNone/>
              <a:defRPr sz="1600" cap="none" baseline="0">
                <a:solidFill>
                  <a:schemeClr val="tx1"/>
                </a:solidFill>
                <a:latin typeface="+mn-lt"/>
                <a:cs typeface="Arial" pitchFamily="34" charset="0"/>
              </a:defRPr>
            </a:lvl1pPr>
          </a:lstStyle>
          <a:p>
            <a:r>
              <a:rPr lang="en-US" dirty="0"/>
              <a:t>Click to Insert Subtitle</a:t>
            </a:r>
          </a:p>
        </p:txBody>
      </p:sp>
      <p:pic>
        <p:nvPicPr>
          <p:cNvPr id="5" name="Picture 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ption 2: Title Slide">
    <p:bg>
      <p:bgPr>
        <a:solidFill>
          <a:schemeClr val="tx1"/>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userDrawn="1">
            <p:ph type="ctrTitle" hasCustomPrompt="1"/>
          </p:nvPr>
        </p:nvSpPr>
        <p:spPr>
          <a:xfrm>
            <a:off x="230124" y="2386584"/>
            <a:ext cx="11731752" cy="1077218"/>
          </a:xfrm>
          <a:prstGeom prst="rect">
            <a:avLst/>
          </a:prstGeom>
        </p:spPr>
        <p:txBody>
          <a:bodyPr vert="horz" wrap="square" lIns="91440" tIns="45720" rIns="91440" bIns="45720" anchor="ctr" anchorCtr="0">
            <a:noAutofit/>
          </a:bodyPr>
          <a:lstStyle>
            <a:lvl1pPr algn="ctr">
              <a:lnSpc>
                <a:spcPct val="100000"/>
              </a:lnSpc>
              <a:spcBef>
                <a:spcPts val="0"/>
              </a:spcBef>
              <a:defRPr sz="3200" b="0" cap="none" baseline="0">
                <a:solidFill>
                  <a:schemeClr val="bg1"/>
                </a:solidFill>
                <a:latin typeface="+mj-lt"/>
              </a:defRPr>
            </a:lvl1pPr>
          </a:lstStyle>
          <a:p>
            <a:r>
              <a:rPr lang="en-US" dirty="0"/>
              <a:t>Click to Insert Title</a:t>
            </a:r>
          </a:p>
        </p:txBody>
      </p:sp>
      <p:sp>
        <p:nvSpPr>
          <p:cNvPr id="3081" name="Rectangle 9"/>
          <p:cNvSpPr>
            <a:spLocks noGrp="1" noChangeArrowheads="1"/>
          </p:cNvSpPr>
          <p:nvPr userDrawn="1">
            <p:ph type="subTitle" idx="1" hasCustomPrompt="1"/>
          </p:nvPr>
        </p:nvSpPr>
        <p:spPr>
          <a:xfrm>
            <a:off x="230124" y="3466018"/>
            <a:ext cx="11731752" cy="584775"/>
          </a:xfrm>
          <a:prstGeom prst="rect">
            <a:avLst/>
          </a:prstGeom>
        </p:spPr>
        <p:txBody>
          <a:bodyPr vert="horz" wrap="square" lIns="91440" tIns="45720" rIns="91440" bIns="45720" anchor="ctr" anchorCtr="0">
            <a:noAutofit/>
          </a:bodyPr>
          <a:lstStyle>
            <a:lvl1pPr marL="0" indent="0" algn="ctr">
              <a:lnSpc>
                <a:spcPct val="100000"/>
              </a:lnSpc>
              <a:spcBef>
                <a:spcPts val="0"/>
              </a:spcBef>
              <a:buFont typeface="Wingdings" pitchFamily="2" charset="2"/>
              <a:buNone/>
              <a:defRPr sz="1600" cap="none" baseline="0">
                <a:solidFill>
                  <a:schemeClr val="accent4"/>
                </a:solidFill>
                <a:latin typeface="+mn-lt"/>
                <a:cs typeface="Arial" pitchFamily="34" charset="0"/>
              </a:defRPr>
            </a:lvl1pPr>
          </a:lstStyle>
          <a:p>
            <a:r>
              <a:rPr lang="en-US" dirty="0"/>
              <a:t>Click to Insert Subtitle</a:t>
            </a:r>
          </a:p>
        </p:txBody>
      </p:sp>
      <p:pic>
        <p:nvPicPr>
          <p:cNvPr id="5" name="Picture 4"/>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tion 1: Section Divider">
    <p:spTree>
      <p:nvGrpSpPr>
        <p:cNvPr id="1" name=""/>
        <p:cNvGrpSpPr/>
        <p:nvPr/>
      </p:nvGrpSpPr>
      <p:grpSpPr>
        <a:xfrm>
          <a:off x="0" y="0"/>
          <a:ext cx="0" cy="0"/>
          <a:chOff x="0" y="0"/>
          <a:chExt cx="0" cy="0"/>
        </a:xfrm>
      </p:grpSpPr>
      <p:sp>
        <p:nvSpPr>
          <p:cNvPr id="8" name="Rectangle 8"/>
          <p:cNvSpPr>
            <a:spLocks noGrp="1" noChangeArrowheads="1"/>
          </p:cNvSpPr>
          <p:nvPr userDrawn="1">
            <p:ph type="ctrTitle" hasCustomPrompt="1"/>
          </p:nvPr>
        </p:nvSpPr>
        <p:spPr>
          <a:xfrm>
            <a:off x="230124" y="2660905"/>
            <a:ext cx="11731752" cy="954107"/>
          </a:xfrm>
          <a:prstGeom prst="rect">
            <a:avLst/>
          </a:prstGeom>
        </p:spPr>
        <p:txBody>
          <a:bodyPr vert="horz" wrap="square" lIns="91440" tIns="45720" rIns="91440" bIns="45720" anchor="ctr" anchorCtr="0">
            <a:noAutofit/>
          </a:bodyPr>
          <a:lstStyle>
            <a:lvl1pPr>
              <a:lnSpc>
                <a:spcPct val="100000"/>
              </a:lnSpc>
              <a:spcBef>
                <a:spcPts val="0"/>
              </a:spcBef>
              <a:defRPr sz="2800" b="0" cap="none" baseline="0">
                <a:solidFill>
                  <a:schemeClr val="tx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612322"/>
            <a:ext cx="11731752" cy="584775"/>
          </a:xfrm>
          <a:prstGeom prst="rect">
            <a:avLst/>
          </a:prstGeom>
        </p:spPr>
        <p:txBody>
          <a:bodyPr vert="horz" wrap="square" lIns="91440" tIns="45720" rIns="91440" bIns="45720" anchor="ctr" anchorCtr="0">
            <a:noAutofit/>
          </a:bodyPr>
          <a:lstStyle>
            <a:lvl1pPr marL="0" indent="0">
              <a:lnSpc>
                <a:spcPct val="100000"/>
              </a:lnSpc>
              <a:spcBef>
                <a:spcPts val="0"/>
              </a:spcBef>
              <a:buFont typeface="Wingdings" pitchFamily="2" charset="2"/>
              <a:buNone/>
              <a:defRPr sz="1600" b="1" cap="none" baseline="0">
                <a:solidFill>
                  <a:schemeClr val="tx1"/>
                </a:solidFill>
                <a:latin typeface="+mn-lt"/>
                <a:cs typeface="Arial" pitchFamily="34" charset="0"/>
              </a:defRPr>
            </a:lvl1pPr>
          </a:lstStyle>
          <a:p>
            <a:r>
              <a:rPr lang="en-US" dirty="0"/>
              <a:t>Click to Insert Subtitle</a:t>
            </a:r>
          </a:p>
        </p:txBody>
      </p:sp>
      <p:sp>
        <p:nvSpPr>
          <p:cNvPr id="13" name="Rectangle 12"/>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5"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2" name="Rectangle 1"/>
          <p:cNvSpPr/>
          <p:nvPr userDrawn="1"/>
        </p:nvSpPr>
        <p:spPr>
          <a:xfrm>
            <a:off x="4884771" y="3321278"/>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2016 Gallup, Inc. All rights reserved.</a:t>
            </a: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tion 2: Section Divider">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Rectangle 8"/>
          <p:cNvSpPr>
            <a:spLocks noGrp="1" noChangeArrowheads="1"/>
          </p:cNvSpPr>
          <p:nvPr userDrawn="1">
            <p:ph type="ctrTitle" hasCustomPrompt="1"/>
          </p:nvPr>
        </p:nvSpPr>
        <p:spPr>
          <a:xfrm>
            <a:off x="230124" y="2660905"/>
            <a:ext cx="11731752" cy="954107"/>
          </a:xfrm>
          <a:prstGeom prst="rect">
            <a:avLst/>
          </a:prstGeom>
        </p:spPr>
        <p:txBody>
          <a:bodyPr vert="horz" wrap="square" lIns="91440" tIns="45720" rIns="91440" bIns="45720" anchor="ctr" anchorCtr="0">
            <a:noAutofit/>
          </a:bodyPr>
          <a:lstStyle>
            <a:lvl1pPr>
              <a:lnSpc>
                <a:spcPct val="100000"/>
              </a:lnSpc>
              <a:spcBef>
                <a:spcPts val="0"/>
              </a:spcBef>
              <a:defRPr sz="2800" b="0" cap="none" baseline="0">
                <a:solidFill>
                  <a:schemeClr val="bg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612322"/>
            <a:ext cx="11731752" cy="584775"/>
          </a:xfrm>
          <a:prstGeom prst="rect">
            <a:avLst/>
          </a:prstGeom>
        </p:spPr>
        <p:txBody>
          <a:bodyPr vert="horz" wrap="square" lIns="91440" tIns="45720" rIns="91440" bIns="45720" anchor="ctr" anchorCtr="0">
            <a:noAutofit/>
          </a:bodyPr>
          <a:lstStyle>
            <a:lvl1pPr marL="0" indent="0">
              <a:lnSpc>
                <a:spcPct val="100000"/>
              </a:lnSpc>
              <a:spcBef>
                <a:spcPts val="0"/>
              </a:spcBef>
              <a:buFont typeface="Wingdings" pitchFamily="2" charset="2"/>
              <a:buNone/>
              <a:defRPr sz="1600" b="1" cap="none" baseline="0">
                <a:solidFill>
                  <a:schemeClr val="bg1"/>
                </a:solidFill>
                <a:latin typeface="+mn-lt"/>
                <a:cs typeface="Arial" pitchFamily="34" charset="0"/>
              </a:defRPr>
            </a:lvl1pPr>
          </a:lstStyle>
          <a:p>
            <a:r>
              <a:rPr lang="en-US" dirty="0"/>
              <a:t>Click to Insert Subtitle</a:t>
            </a:r>
          </a:p>
        </p:txBody>
      </p:sp>
      <p:sp>
        <p:nvSpPr>
          <p:cNvPr id="6"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bg1"/>
                </a:solidFill>
                <a:latin typeface="+mn-lt"/>
              </a:defRPr>
            </a:lvl1pPr>
          </a:lstStyle>
          <a:p>
            <a:pPr>
              <a:defRPr/>
            </a:pPr>
            <a:fld id="{3A857C0F-B001-40B5-9A01-32CB6570D7AB}" type="slidenum">
              <a:rPr lang="en-US" smtClean="0">
                <a:solidFill>
                  <a:srgbClr val="FFFFFF"/>
                </a:solidFill>
              </a:rPr>
              <a:pPr>
                <a:defRPr/>
              </a:pPr>
              <a:t>‹#›</a:t>
            </a:fld>
            <a:endParaRPr lang="en-US" dirty="0">
              <a:solidFill>
                <a:srgbClr val="FFFFFF"/>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tion 3: Section Divider">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8" name="Rectangle 8"/>
          <p:cNvSpPr>
            <a:spLocks noGrp="1" noChangeArrowheads="1"/>
          </p:cNvSpPr>
          <p:nvPr userDrawn="1">
            <p:ph type="ctrTitle" hasCustomPrompt="1"/>
          </p:nvPr>
        </p:nvSpPr>
        <p:spPr>
          <a:xfrm>
            <a:off x="230124" y="2660905"/>
            <a:ext cx="11731752" cy="954107"/>
          </a:xfrm>
          <a:prstGeom prst="rect">
            <a:avLst/>
          </a:prstGeom>
        </p:spPr>
        <p:txBody>
          <a:bodyPr vert="horz" wrap="square" lIns="91440" tIns="45720" rIns="91440" bIns="45720" anchor="ctr" anchorCtr="0">
            <a:noAutofit/>
          </a:bodyPr>
          <a:lstStyle>
            <a:lvl1pPr>
              <a:lnSpc>
                <a:spcPct val="100000"/>
              </a:lnSpc>
              <a:spcBef>
                <a:spcPts val="0"/>
              </a:spcBef>
              <a:defRPr sz="2800" b="0" cap="none" baseline="0">
                <a:solidFill>
                  <a:schemeClr val="tx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230124" y="3612322"/>
            <a:ext cx="11731752" cy="584775"/>
          </a:xfrm>
          <a:prstGeom prst="rect">
            <a:avLst/>
          </a:prstGeom>
        </p:spPr>
        <p:txBody>
          <a:bodyPr vert="horz" wrap="square" lIns="91440" tIns="45720" rIns="91440" bIns="45720" anchor="ctr" anchorCtr="0">
            <a:noAutofit/>
          </a:bodyPr>
          <a:lstStyle>
            <a:lvl1pPr marL="0" indent="0">
              <a:lnSpc>
                <a:spcPct val="100000"/>
              </a:lnSpc>
              <a:spcBef>
                <a:spcPts val="0"/>
              </a:spcBef>
              <a:buFont typeface="Wingdings" pitchFamily="2" charset="2"/>
              <a:buNone/>
              <a:defRPr sz="1600" b="1" cap="none" baseline="0">
                <a:solidFill>
                  <a:schemeClr val="tx1"/>
                </a:solidFill>
                <a:latin typeface="+mn-lt"/>
                <a:cs typeface="Arial" pitchFamily="34" charset="0"/>
              </a:defRPr>
            </a:lvl1pPr>
          </a:lstStyle>
          <a:p>
            <a:r>
              <a:rPr lang="en-US" dirty="0"/>
              <a:t>Click to Insert Subtitle</a:t>
            </a:r>
          </a:p>
        </p:txBody>
      </p:sp>
      <p:sp>
        <p:nvSpPr>
          <p:cNvPr id="6"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tion 1: 1-Title &amp; Content">
    <p:spTree>
      <p:nvGrpSpPr>
        <p:cNvPr id="1" name=""/>
        <p:cNvGrpSpPr/>
        <p:nvPr/>
      </p:nvGrpSpPr>
      <p:grpSpPr>
        <a:xfrm>
          <a:off x="0" y="0"/>
          <a:ext cx="0" cy="0"/>
          <a:chOff x="0" y="0"/>
          <a:chExt cx="0" cy="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978408"/>
            <a:ext cx="11731752"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2018 Gallup, Inc. All rights reserved.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37CFD6-1089-0C46-B988-D8F8A2E5BA5F}"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11667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tion 1: 1-Title &amp; Content (1)">
    <p:spTree>
      <p:nvGrpSpPr>
        <p:cNvPr id="1" name=""/>
        <p:cNvGrpSpPr/>
        <p:nvPr/>
      </p:nvGrpSpPr>
      <p:grpSpPr>
        <a:xfrm>
          <a:off x="0" y="0"/>
          <a:ext cx="0" cy="0"/>
          <a:chOff x="0" y="0"/>
          <a:chExt cx="0" cy="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1316736"/>
            <a:ext cx="11731752" cy="445312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2018 Gallup, Inc. All rights reserved.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tion 1: 1-Title &amp; Content (2)">
    <p:spTree>
      <p:nvGrpSpPr>
        <p:cNvPr id="1" name=""/>
        <p:cNvGrpSpPr/>
        <p:nvPr/>
      </p:nvGrpSpPr>
      <p:grpSpPr>
        <a:xfrm>
          <a:off x="0" y="0"/>
          <a:ext cx="0" cy="0"/>
          <a:chOff x="0" y="0"/>
          <a:chExt cx="0" cy="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1563624"/>
            <a:ext cx="11731752" cy="420624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1: 1-Title &amp; Content (3)">
    <p:spTree>
      <p:nvGrpSpPr>
        <p:cNvPr id="1" name=""/>
        <p:cNvGrpSpPr/>
        <p:nvPr/>
      </p:nvGrpSpPr>
      <p:grpSpPr>
        <a:xfrm>
          <a:off x="0" y="0"/>
          <a:ext cx="0" cy="0"/>
          <a:chOff x="0" y="0"/>
          <a:chExt cx="0" cy="0"/>
        </a:xfrm>
      </p:grpSpPr>
      <p:grpSp>
        <p:nvGrpSpPr>
          <p:cNvPr id="15" name="Group 14"/>
          <p:cNvGrpSpPr/>
          <p:nvPr userDrawn="1"/>
        </p:nvGrpSpPr>
        <p:grpSpPr>
          <a:xfrm>
            <a:off x="0" y="6400800"/>
            <a:ext cx="12192000" cy="457200"/>
            <a:chOff x="0" y="6400800"/>
            <a:chExt cx="12192000" cy="457200"/>
          </a:xfrm>
        </p:grpSpPr>
        <p:sp>
          <p:nvSpPr>
            <p:cNvPr id="16" name="Rectangle 15"/>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7" name="Picture 16"/>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810512"/>
            <a:ext cx="11731752" cy="395935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1: 1-Title &amp; Content (4)">
    <p:spTree>
      <p:nvGrpSpPr>
        <p:cNvPr id="1" name=""/>
        <p:cNvGrpSpPr/>
        <p:nvPr/>
      </p:nvGrpSpPr>
      <p:grpSpPr>
        <a:xfrm>
          <a:off x="0" y="0"/>
          <a:ext cx="0" cy="0"/>
          <a:chOff x="0" y="0"/>
          <a:chExt cx="0" cy="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2057400"/>
            <a:ext cx="11731752" cy="371246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2: 1-Title &amp; Conten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978408"/>
            <a:ext cx="11731752"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2: 1-Title &amp; Content (1)">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316736"/>
            <a:ext cx="11731752" cy="445312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tion 2: 1-Title &amp; Content (2)">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563624"/>
            <a:ext cx="11731752" cy="420624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tion 2: 1-Title &amp; Content (3)">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810512"/>
            <a:ext cx="11731752" cy="395935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tion 2: 1-Title &amp; Content (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057400"/>
            <a:ext cx="11731752" cy="371246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tion 3: 1-Title &amp; Content">
    <p:spTree>
      <p:nvGrpSpPr>
        <p:cNvPr id="1" name=""/>
        <p:cNvGrpSpPr/>
        <p:nvPr/>
      </p:nvGrpSpPr>
      <p:grpSpPr>
        <a:xfrm>
          <a:off x="0" y="0"/>
          <a:ext cx="0" cy="0"/>
          <a:chOff x="0" y="0"/>
          <a:chExt cx="0" cy="0"/>
        </a:xfrm>
      </p:grpSpPr>
      <p:grpSp>
        <p:nvGrpSpPr>
          <p:cNvPr id="2" name="Group 1"/>
          <p:cNvGrpSpPr/>
          <p:nvPr userDrawn="1"/>
        </p:nvGrpSpPr>
        <p:grpSpPr>
          <a:xfrm>
            <a:off x="0" y="978408"/>
            <a:ext cx="12192000" cy="5879592"/>
            <a:chOff x="0" y="978408"/>
            <a:chExt cx="12192000" cy="5879592"/>
          </a:xfrm>
        </p:grpSpPr>
        <p:sp>
          <p:nvSpPr>
            <p:cNvPr id="9" name="Rectangle 8"/>
            <p:cNvSpPr/>
            <p:nvPr userDrawn="1"/>
          </p:nvSpPr>
          <p:spPr>
            <a:xfrm>
              <a:off x="0" y="978408"/>
              <a:ext cx="12192000" cy="587959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5" name="Picture 1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userDrawn="1">
            <p:ph idx="1"/>
          </p:nvPr>
        </p:nvSpPr>
        <p:spPr>
          <a:xfrm>
            <a:off x="230124" y="1207008"/>
            <a:ext cx="11731752" cy="4562856"/>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userDrawn="1">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0" name="Rectangle 6"/>
          <p:cNvSpPr>
            <a:spLocks noGrp="1" noChangeArrowheads="1"/>
          </p:cNvSpPr>
          <p:nvPr userDrawn="1">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2" name="Footer Placeholder 9"/>
          <p:cNvSpPr>
            <a:spLocks noGrp="1"/>
          </p:cNvSpPr>
          <p:nvPr userDrawn="1">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37CFD6-1089-0C46-B988-D8F8A2E5BA5F}"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266305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tion 3: 1-Title &amp; Content (1)">
    <p:spTree>
      <p:nvGrpSpPr>
        <p:cNvPr id="1" name=""/>
        <p:cNvGrpSpPr/>
        <p:nvPr/>
      </p:nvGrpSpPr>
      <p:grpSpPr>
        <a:xfrm>
          <a:off x="0" y="0"/>
          <a:ext cx="0" cy="0"/>
          <a:chOff x="0" y="0"/>
          <a:chExt cx="0" cy="0"/>
        </a:xfrm>
      </p:grpSpPr>
      <p:grpSp>
        <p:nvGrpSpPr>
          <p:cNvPr id="14" name="Group 13"/>
          <p:cNvGrpSpPr/>
          <p:nvPr userDrawn="1"/>
        </p:nvGrpSpPr>
        <p:grpSpPr>
          <a:xfrm>
            <a:off x="0" y="1316736"/>
            <a:ext cx="12192000" cy="5541264"/>
            <a:chOff x="0" y="1316736"/>
            <a:chExt cx="12192000" cy="5541264"/>
          </a:xfrm>
        </p:grpSpPr>
        <p:sp>
          <p:nvSpPr>
            <p:cNvPr id="17" name="Rectangle 16"/>
            <p:cNvSpPr/>
            <p:nvPr userDrawn="1"/>
          </p:nvSpPr>
          <p:spPr>
            <a:xfrm>
              <a:off x="0" y="1316736"/>
              <a:ext cx="12192000" cy="5541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1545336"/>
            <a:ext cx="11731752" cy="4224528"/>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1-line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3"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tion 3: 1-Title &amp; Content (2)">
    <p:spTree>
      <p:nvGrpSpPr>
        <p:cNvPr id="1" name=""/>
        <p:cNvGrpSpPr/>
        <p:nvPr/>
      </p:nvGrpSpPr>
      <p:grpSpPr>
        <a:xfrm>
          <a:off x="0" y="0"/>
          <a:ext cx="0" cy="0"/>
          <a:chOff x="0" y="0"/>
          <a:chExt cx="0" cy="0"/>
        </a:xfrm>
      </p:grpSpPr>
      <p:grpSp>
        <p:nvGrpSpPr>
          <p:cNvPr id="14" name="Group 13"/>
          <p:cNvGrpSpPr/>
          <p:nvPr userDrawn="1"/>
        </p:nvGrpSpPr>
        <p:grpSpPr>
          <a:xfrm>
            <a:off x="0" y="1563624"/>
            <a:ext cx="12192000" cy="5294376"/>
            <a:chOff x="0" y="1563624"/>
            <a:chExt cx="12192000" cy="5294376"/>
          </a:xfrm>
        </p:grpSpPr>
        <p:sp>
          <p:nvSpPr>
            <p:cNvPr id="17" name="Rectangle 16"/>
            <p:cNvSpPr/>
            <p:nvPr userDrawn="1"/>
          </p:nvSpPr>
          <p:spPr>
            <a:xfrm>
              <a:off x="0" y="1563624"/>
              <a:ext cx="12192000" cy="529437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1792224"/>
            <a:ext cx="11731752" cy="3977640"/>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2-line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3"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tion 3: 1-Title &amp; Content (3)">
    <p:spTree>
      <p:nvGrpSpPr>
        <p:cNvPr id="1" name=""/>
        <p:cNvGrpSpPr/>
        <p:nvPr/>
      </p:nvGrpSpPr>
      <p:grpSpPr>
        <a:xfrm>
          <a:off x="0" y="0"/>
          <a:ext cx="0" cy="0"/>
          <a:chOff x="0" y="0"/>
          <a:chExt cx="0" cy="0"/>
        </a:xfrm>
      </p:grpSpPr>
      <p:grpSp>
        <p:nvGrpSpPr>
          <p:cNvPr id="17" name="Group 16"/>
          <p:cNvGrpSpPr/>
          <p:nvPr userDrawn="1"/>
        </p:nvGrpSpPr>
        <p:grpSpPr>
          <a:xfrm>
            <a:off x="0" y="1810512"/>
            <a:ext cx="12192000" cy="5047488"/>
            <a:chOff x="0" y="1810512"/>
            <a:chExt cx="12192000" cy="5047488"/>
          </a:xfrm>
        </p:grpSpPr>
        <p:sp>
          <p:nvSpPr>
            <p:cNvPr id="18" name="Rectangle 17"/>
            <p:cNvSpPr/>
            <p:nvPr userDrawn="1"/>
          </p:nvSpPr>
          <p:spPr>
            <a:xfrm>
              <a:off x="0" y="1810512"/>
              <a:ext cx="12192000" cy="504748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2039112"/>
            <a:ext cx="11731752" cy="3730752"/>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3-line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4"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tion 3: 1-Title &amp; Content (4)">
    <p:spTree>
      <p:nvGrpSpPr>
        <p:cNvPr id="1" name=""/>
        <p:cNvGrpSpPr/>
        <p:nvPr/>
      </p:nvGrpSpPr>
      <p:grpSpPr>
        <a:xfrm>
          <a:off x="0" y="0"/>
          <a:ext cx="0" cy="0"/>
          <a:chOff x="0" y="0"/>
          <a:chExt cx="0" cy="0"/>
        </a:xfrm>
      </p:grpSpPr>
      <p:grpSp>
        <p:nvGrpSpPr>
          <p:cNvPr id="17" name="Group 16"/>
          <p:cNvGrpSpPr/>
          <p:nvPr userDrawn="1"/>
        </p:nvGrpSpPr>
        <p:grpSpPr>
          <a:xfrm>
            <a:off x="0" y="2057400"/>
            <a:ext cx="12192000" cy="4800600"/>
            <a:chOff x="0" y="2057400"/>
            <a:chExt cx="12192000" cy="4800600"/>
          </a:xfrm>
        </p:grpSpPr>
        <p:sp>
          <p:nvSpPr>
            <p:cNvPr id="18" name="Rectangle 17"/>
            <p:cNvSpPr/>
            <p:nvPr userDrawn="1"/>
          </p:nvSpPr>
          <p:spPr>
            <a:xfrm>
              <a:off x="0" y="2057400"/>
              <a:ext cx="12192000" cy="4800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2286000"/>
            <a:ext cx="11731752" cy="3483864"/>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4-line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6"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tion 1: 1-Title &amp; 2-Content">
    <p:spTree>
      <p:nvGrpSpPr>
        <p:cNvPr id="1" name=""/>
        <p:cNvGrpSpPr/>
        <p:nvPr/>
      </p:nvGrpSpPr>
      <p:grpSpPr>
        <a:xfrm>
          <a:off x="0" y="0"/>
          <a:ext cx="0" cy="0"/>
          <a:chOff x="0" y="0"/>
          <a:chExt cx="0" cy="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978408"/>
            <a:ext cx="5751576"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4" name="Content Placeholder 3"/>
          <p:cNvSpPr>
            <a:spLocks noGrp="1"/>
          </p:cNvSpPr>
          <p:nvPr>
            <p:ph sz="quarter" idx="15"/>
          </p:nvPr>
        </p:nvSpPr>
        <p:spPr>
          <a:xfrm>
            <a:off x="6210300" y="978408"/>
            <a:ext cx="5751576" cy="47914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tion 1: 1-Title &amp; 2-Content (1)">
    <p:spTree>
      <p:nvGrpSpPr>
        <p:cNvPr id="1" name=""/>
        <p:cNvGrpSpPr/>
        <p:nvPr/>
      </p:nvGrpSpPr>
      <p:grpSpPr>
        <a:xfrm>
          <a:off x="0" y="0"/>
          <a:ext cx="0" cy="0"/>
          <a:chOff x="0" y="0"/>
          <a:chExt cx="0" cy="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1316736"/>
            <a:ext cx="5751576" cy="445312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4" name="Content Placeholder 3"/>
          <p:cNvSpPr>
            <a:spLocks noGrp="1"/>
          </p:cNvSpPr>
          <p:nvPr>
            <p:ph sz="quarter" idx="16"/>
          </p:nvPr>
        </p:nvSpPr>
        <p:spPr>
          <a:xfrm>
            <a:off x="6210300" y="1316736"/>
            <a:ext cx="5751576" cy="445312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1: 1-Title &amp; 2-Content (2)">
    <p:spTree>
      <p:nvGrpSpPr>
        <p:cNvPr id="1" name=""/>
        <p:cNvGrpSpPr/>
        <p:nvPr/>
      </p:nvGrpSpPr>
      <p:grpSpPr>
        <a:xfrm>
          <a:off x="0" y="0"/>
          <a:ext cx="0" cy="0"/>
          <a:chOff x="0" y="0"/>
          <a:chExt cx="0" cy="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6210300" y="1563624"/>
            <a:ext cx="5751576" cy="420624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4" name="Content Placeholder 3"/>
          <p:cNvSpPr>
            <a:spLocks noGrp="1"/>
          </p:cNvSpPr>
          <p:nvPr>
            <p:ph sz="quarter" idx="16"/>
          </p:nvPr>
        </p:nvSpPr>
        <p:spPr>
          <a:xfrm>
            <a:off x="230124" y="1563624"/>
            <a:ext cx="5751576" cy="420624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1: 1-Title &amp; 2-Content (3)">
    <p:spTree>
      <p:nvGrpSpPr>
        <p:cNvPr id="1" name=""/>
        <p:cNvGrpSpPr/>
        <p:nvPr/>
      </p:nvGrpSpPr>
      <p:grpSpPr>
        <a:xfrm>
          <a:off x="0" y="0"/>
          <a:ext cx="0" cy="0"/>
          <a:chOff x="0" y="0"/>
          <a:chExt cx="0" cy="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1810512"/>
            <a:ext cx="5751576" cy="395935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4" name="Content Placeholder 3"/>
          <p:cNvSpPr>
            <a:spLocks noGrp="1"/>
          </p:cNvSpPr>
          <p:nvPr>
            <p:ph sz="quarter" idx="16"/>
          </p:nvPr>
        </p:nvSpPr>
        <p:spPr>
          <a:xfrm>
            <a:off x="6210300" y="1810512"/>
            <a:ext cx="5751576" cy="395935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 1: 1-Title &amp; 2-Content (4)">
    <p:spTree>
      <p:nvGrpSpPr>
        <p:cNvPr id="1" name=""/>
        <p:cNvGrpSpPr/>
        <p:nvPr/>
      </p:nvGrpSpPr>
      <p:grpSpPr>
        <a:xfrm>
          <a:off x="0" y="0"/>
          <a:ext cx="0" cy="0"/>
          <a:chOff x="0" y="0"/>
          <a:chExt cx="0" cy="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 name="Content Placeholder 2"/>
          <p:cNvSpPr>
            <a:spLocks noGrp="1"/>
          </p:cNvSpPr>
          <p:nvPr>
            <p:ph idx="1"/>
          </p:nvPr>
        </p:nvSpPr>
        <p:spPr>
          <a:xfrm>
            <a:off x="230124" y="2057400"/>
            <a:ext cx="5751576" cy="371246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4" name="Content Placeholder 3"/>
          <p:cNvSpPr>
            <a:spLocks noGrp="1"/>
          </p:cNvSpPr>
          <p:nvPr>
            <p:ph sz="quarter" idx="16"/>
          </p:nvPr>
        </p:nvSpPr>
        <p:spPr>
          <a:xfrm>
            <a:off x="6210300" y="2057400"/>
            <a:ext cx="5751576" cy="371246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tion 2: 1-Title &amp; 2-Conten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978408"/>
            <a:ext cx="5751576"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4" name="Content Placeholder 3"/>
          <p:cNvSpPr>
            <a:spLocks noGrp="1"/>
          </p:cNvSpPr>
          <p:nvPr>
            <p:ph sz="quarter" idx="15"/>
          </p:nvPr>
        </p:nvSpPr>
        <p:spPr>
          <a:xfrm>
            <a:off x="6210300" y="978408"/>
            <a:ext cx="5751576" cy="47914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37CFD6-1089-0C46-B988-D8F8A2E5BA5F}"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447761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tion 2: 1-Title &amp; 2-Content (1)">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316736"/>
            <a:ext cx="5751576" cy="445312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4" name="Content Placeholder 3"/>
          <p:cNvSpPr>
            <a:spLocks noGrp="1"/>
          </p:cNvSpPr>
          <p:nvPr>
            <p:ph sz="quarter" idx="16"/>
          </p:nvPr>
        </p:nvSpPr>
        <p:spPr>
          <a:xfrm>
            <a:off x="6210300" y="1316736"/>
            <a:ext cx="5751576" cy="445312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tion 2: 1-Title &amp; 2-Content (2)">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6210300" y="1563624"/>
            <a:ext cx="5751576" cy="420624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4" name="Content Placeholder 3"/>
          <p:cNvSpPr>
            <a:spLocks noGrp="1"/>
          </p:cNvSpPr>
          <p:nvPr>
            <p:ph sz="quarter" idx="16"/>
          </p:nvPr>
        </p:nvSpPr>
        <p:spPr>
          <a:xfrm>
            <a:off x="230124" y="1563624"/>
            <a:ext cx="5751576" cy="420624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tion 2: 1-Title &amp; 2-Content (3)">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810512"/>
            <a:ext cx="5751576" cy="395935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4" name="Content Placeholder 3"/>
          <p:cNvSpPr>
            <a:spLocks noGrp="1"/>
          </p:cNvSpPr>
          <p:nvPr>
            <p:ph sz="quarter" idx="16"/>
          </p:nvPr>
        </p:nvSpPr>
        <p:spPr>
          <a:xfrm>
            <a:off x="6210300" y="1810512"/>
            <a:ext cx="5751576" cy="395935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tion21: 1-Title &amp; 2-Content (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057400"/>
            <a:ext cx="5751576" cy="371246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4" name="Content Placeholder 3"/>
          <p:cNvSpPr>
            <a:spLocks noGrp="1"/>
          </p:cNvSpPr>
          <p:nvPr>
            <p:ph sz="quarter" idx="16"/>
          </p:nvPr>
        </p:nvSpPr>
        <p:spPr>
          <a:xfrm>
            <a:off x="6210300" y="2057400"/>
            <a:ext cx="5751576" cy="371246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tion 3: 1-Title &amp; 2-Content">
    <p:spTree>
      <p:nvGrpSpPr>
        <p:cNvPr id="1" name=""/>
        <p:cNvGrpSpPr/>
        <p:nvPr/>
      </p:nvGrpSpPr>
      <p:grpSpPr>
        <a:xfrm>
          <a:off x="0" y="0"/>
          <a:ext cx="0" cy="0"/>
          <a:chOff x="0" y="0"/>
          <a:chExt cx="0" cy="0"/>
        </a:xfrm>
      </p:grpSpPr>
      <p:sp>
        <p:nvSpPr>
          <p:cNvPr id="17" name="Rectangle 16"/>
          <p:cNvSpPr/>
          <p:nvPr userDrawn="1"/>
        </p:nvSpPr>
        <p:spPr>
          <a:xfrm>
            <a:off x="0" y="978408"/>
            <a:ext cx="12192000" cy="587959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207008"/>
            <a:ext cx="5751576" cy="4562856"/>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4" name="Content Placeholder 3"/>
          <p:cNvSpPr>
            <a:spLocks noGrp="1"/>
          </p:cNvSpPr>
          <p:nvPr>
            <p:ph sz="quarter" idx="15"/>
          </p:nvPr>
        </p:nvSpPr>
        <p:spPr>
          <a:xfrm>
            <a:off x="6210300" y="1207008"/>
            <a:ext cx="5751576" cy="4562856"/>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5"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sp>
        <p:nvSpPr>
          <p:cNvPr id="22" name="Rectangle 2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tion 3: 1-Title &amp; 2-Content (1)">
    <p:spTree>
      <p:nvGrpSpPr>
        <p:cNvPr id="1" name=""/>
        <p:cNvGrpSpPr/>
        <p:nvPr/>
      </p:nvGrpSpPr>
      <p:grpSpPr>
        <a:xfrm>
          <a:off x="0" y="0"/>
          <a:ext cx="0" cy="0"/>
          <a:chOff x="0" y="0"/>
          <a:chExt cx="0" cy="0"/>
        </a:xfrm>
      </p:grpSpPr>
      <p:grpSp>
        <p:nvGrpSpPr>
          <p:cNvPr id="19" name="Group 18"/>
          <p:cNvGrpSpPr/>
          <p:nvPr userDrawn="1"/>
        </p:nvGrpSpPr>
        <p:grpSpPr>
          <a:xfrm>
            <a:off x="0" y="1316736"/>
            <a:ext cx="12192000" cy="5541264"/>
            <a:chOff x="0" y="1316736"/>
            <a:chExt cx="12192000" cy="5541264"/>
          </a:xfrm>
        </p:grpSpPr>
        <p:sp>
          <p:nvSpPr>
            <p:cNvPr id="20" name="Rectangle 19"/>
            <p:cNvSpPr/>
            <p:nvPr userDrawn="1"/>
          </p:nvSpPr>
          <p:spPr>
            <a:xfrm>
              <a:off x="0" y="1316736"/>
              <a:ext cx="12192000" cy="5541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1545336"/>
            <a:ext cx="5751576" cy="4224528"/>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1-line callout/subtitle</a:t>
            </a:r>
          </a:p>
        </p:txBody>
      </p:sp>
      <p:sp>
        <p:nvSpPr>
          <p:cNvPr id="4" name="Content Placeholder 3"/>
          <p:cNvSpPr>
            <a:spLocks noGrp="1"/>
          </p:cNvSpPr>
          <p:nvPr>
            <p:ph sz="quarter" idx="16"/>
          </p:nvPr>
        </p:nvSpPr>
        <p:spPr>
          <a:xfrm>
            <a:off x="6210300" y="1545336"/>
            <a:ext cx="5751576" cy="4224528"/>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tion 3: 1-Title &amp; 2-Content (2)">
    <p:spTree>
      <p:nvGrpSpPr>
        <p:cNvPr id="1" name=""/>
        <p:cNvGrpSpPr/>
        <p:nvPr/>
      </p:nvGrpSpPr>
      <p:grpSpPr>
        <a:xfrm>
          <a:off x="0" y="0"/>
          <a:ext cx="0" cy="0"/>
          <a:chOff x="0" y="0"/>
          <a:chExt cx="0" cy="0"/>
        </a:xfrm>
      </p:grpSpPr>
      <p:grpSp>
        <p:nvGrpSpPr>
          <p:cNvPr id="19" name="Group 18"/>
          <p:cNvGrpSpPr/>
          <p:nvPr userDrawn="1"/>
        </p:nvGrpSpPr>
        <p:grpSpPr>
          <a:xfrm>
            <a:off x="0" y="1563624"/>
            <a:ext cx="12192000" cy="5294376"/>
            <a:chOff x="0" y="1563624"/>
            <a:chExt cx="12192000" cy="5294376"/>
          </a:xfrm>
        </p:grpSpPr>
        <p:sp>
          <p:nvSpPr>
            <p:cNvPr id="20" name="Rectangle 19"/>
            <p:cNvSpPr/>
            <p:nvPr userDrawn="1"/>
          </p:nvSpPr>
          <p:spPr>
            <a:xfrm>
              <a:off x="0" y="1563624"/>
              <a:ext cx="12192000" cy="529437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1792224"/>
            <a:ext cx="5751576" cy="3977640"/>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2-line callout/subtitle</a:t>
            </a:r>
          </a:p>
        </p:txBody>
      </p:sp>
      <p:sp>
        <p:nvSpPr>
          <p:cNvPr id="4" name="Content Placeholder 3"/>
          <p:cNvSpPr>
            <a:spLocks noGrp="1"/>
          </p:cNvSpPr>
          <p:nvPr>
            <p:ph sz="quarter" idx="16"/>
          </p:nvPr>
        </p:nvSpPr>
        <p:spPr>
          <a:xfrm>
            <a:off x="6210300" y="1792224"/>
            <a:ext cx="5751576" cy="3977640"/>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tion 3: 1-Title &amp; 2-Content (3)">
    <p:spTree>
      <p:nvGrpSpPr>
        <p:cNvPr id="1" name=""/>
        <p:cNvGrpSpPr/>
        <p:nvPr/>
      </p:nvGrpSpPr>
      <p:grpSpPr>
        <a:xfrm>
          <a:off x="0" y="0"/>
          <a:ext cx="0" cy="0"/>
          <a:chOff x="0" y="0"/>
          <a:chExt cx="0" cy="0"/>
        </a:xfrm>
      </p:grpSpPr>
      <p:grpSp>
        <p:nvGrpSpPr>
          <p:cNvPr id="19" name="Group 18"/>
          <p:cNvGrpSpPr/>
          <p:nvPr userDrawn="1"/>
        </p:nvGrpSpPr>
        <p:grpSpPr>
          <a:xfrm>
            <a:off x="0" y="1810512"/>
            <a:ext cx="12192000" cy="5047488"/>
            <a:chOff x="0" y="1810512"/>
            <a:chExt cx="12192000" cy="5047488"/>
          </a:xfrm>
        </p:grpSpPr>
        <p:sp>
          <p:nvSpPr>
            <p:cNvPr id="20" name="Rectangle 19"/>
            <p:cNvSpPr/>
            <p:nvPr userDrawn="1"/>
          </p:nvSpPr>
          <p:spPr>
            <a:xfrm>
              <a:off x="0" y="1810512"/>
              <a:ext cx="12192000" cy="504748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2039112"/>
            <a:ext cx="5751576" cy="3730752"/>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3-line callout/subtitle</a:t>
            </a:r>
          </a:p>
        </p:txBody>
      </p:sp>
      <p:sp>
        <p:nvSpPr>
          <p:cNvPr id="4" name="Content Placeholder 3"/>
          <p:cNvSpPr>
            <a:spLocks noGrp="1"/>
          </p:cNvSpPr>
          <p:nvPr>
            <p:ph sz="quarter" idx="16"/>
          </p:nvPr>
        </p:nvSpPr>
        <p:spPr>
          <a:xfrm>
            <a:off x="6210300" y="2039112"/>
            <a:ext cx="5751576" cy="3730752"/>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tion 3: 1-Title &amp; 2-Content (4)">
    <p:spTree>
      <p:nvGrpSpPr>
        <p:cNvPr id="1" name=""/>
        <p:cNvGrpSpPr/>
        <p:nvPr/>
      </p:nvGrpSpPr>
      <p:grpSpPr>
        <a:xfrm>
          <a:off x="0" y="0"/>
          <a:ext cx="0" cy="0"/>
          <a:chOff x="0" y="0"/>
          <a:chExt cx="0" cy="0"/>
        </a:xfrm>
      </p:grpSpPr>
      <p:grpSp>
        <p:nvGrpSpPr>
          <p:cNvPr id="19" name="Group 18"/>
          <p:cNvGrpSpPr/>
          <p:nvPr userDrawn="1"/>
        </p:nvGrpSpPr>
        <p:grpSpPr>
          <a:xfrm>
            <a:off x="0" y="2057400"/>
            <a:ext cx="12192000" cy="4800600"/>
            <a:chOff x="0" y="2057400"/>
            <a:chExt cx="12192000" cy="4800600"/>
          </a:xfrm>
        </p:grpSpPr>
        <p:sp>
          <p:nvSpPr>
            <p:cNvPr id="20" name="Rectangle 19"/>
            <p:cNvSpPr/>
            <p:nvPr userDrawn="1"/>
          </p:nvSpPr>
          <p:spPr>
            <a:xfrm>
              <a:off x="0" y="2057400"/>
              <a:ext cx="12192000" cy="4800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230124" y="2286000"/>
            <a:ext cx="5751576" cy="3483864"/>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4-line callout/subtitle</a:t>
            </a:r>
          </a:p>
        </p:txBody>
      </p:sp>
      <p:sp>
        <p:nvSpPr>
          <p:cNvPr id="4" name="Content Placeholder 3"/>
          <p:cNvSpPr>
            <a:spLocks noGrp="1"/>
          </p:cNvSpPr>
          <p:nvPr>
            <p:ph sz="quarter" idx="16"/>
          </p:nvPr>
        </p:nvSpPr>
        <p:spPr>
          <a:xfrm>
            <a:off x="6210300" y="2286000"/>
            <a:ext cx="5751576" cy="348386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tion 1: 1-Title">
    <p:spTree>
      <p:nvGrpSpPr>
        <p:cNvPr id="1" name=""/>
        <p:cNvGrpSpPr/>
        <p:nvPr/>
      </p:nvGrpSpPr>
      <p:grpSpPr>
        <a:xfrm>
          <a:off x="0" y="0"/>
          <a:ext cx="0" cy="0"/>
          <a:chOff x="0" y="0"/>
          <a:chExt cx="0" cy="0"/>
        </a:xfrm>
      </p:grpSpPr>
      <p:grpSp>
        <p:nvGrpSpPr>
          <p:cNvPr id="5" name="Group 4"/>
          <p:cNvGrpSpPr/>
          <p:nvPr userDrawn="1"/>
        </p:nvGrpSpPr>
        <p:grpSpPr>
          <a:xfrm>
            <a:off x="0" y="6400800"/>
            <a:ext cx="12192000" cy="457200"/>
            <a:chOff x="0" y="6400800"/>
            <a:chExt cx="12192000" cy="457200"/>
          </a:xfrm>
        </p:grpSpPr>
        <p:sp>
          <p:nvSpPr>
            <p:cNvPr id="8" name="Rectangle 7"/>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2" name="Rectangle 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2018 Gallup, Inc. All rights reserved.</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37CFD6-1089-0C46-B988-D8F8A2E5BA5F}"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738562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1: 1-Title (1)">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13520"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a:t>
            </a:r>
          </a:p>
        </p:txBody>
      </p:sp>
      <p:sp>
        <p:nvSpPr>
          <p:cNvPr id="15" name="Rectangle 14"/>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1: 1-Title (2)">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tion 1: 1-Title (3)">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tion 1: 1-Title (4)">
    <p:spTree>
      <p:nvGrpSpPr>
        <p:cNvPr id="1" name=""/>
        <p:cNvGrpSpPr/>
        <p:nvPr/>
      </p:nvGrpSpPr>
      <p:grpSpPr>
        <a:xfrm>
          <a:off x="0" y="0"/>
          <a:ext cx="0" cy="0"/>
          <a:chOff x="0" y="0"/>
          <a:chExt cx="0" cy="0"/>
        </a:xfrm>
      </p:grpSpPr>
      <p:grpSp>
        <p:nvGrpSpPr>
          <p:cNvPr id="14" name="Group 13"/>
          <p:cNvGrpSpPr/>
          <p:nvPr userDrawn="1"/>
        </p:nvGrpSpPr>
        <p:grpSpPr>
          <a:xfrm>
            <a:off x="0" y="6400800"/>
            <a:ext cx="12192000" cy="457200"/>
            <a:chOff x="0" y="6400800"/>
            <a:chExt cx="12192000" cy="457200"/>
          </a:xfrm>
        </p:grpSpPr>
        <p:sp>
          <p:nvSpPr>
            <p:cNvPr id="15" name="Rectangle 14"/>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6" name="Picture 15"/>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tion 2: 1-Title">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9" name="Picture 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tion 2: 1-Title (1)">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tion 2: 1-Title (2)">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tion 2: 1-Title (3)">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tion 2: 1-Title (4)">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tion 3: 1-Title">
    <p:spTree>
      <p:nvGrpSpPr>
        <p:cNvPr id="1" name=""/>
        <p:cNvGrpSpPr/>
        <p:nvPr/>
      </p:nvGrpSpPr>
      <p:grpSpPr>
        <a:xfrm>
          <a:off x="0" y="0"/>
          <a:ext cx="0" cy="0"/>
          <a:chOff x="0" y="0"/>
          <a:chExt cx="0" cy="0"/>
        </a:xfrm>
      </p:grpSpPr>
      <p:sp>
        <p:nvSpPr>
          <p:cNvPr id="16" name="Rectangle 15"/>
          <p:cNvSpPr/>
          <p:nvPr userDrawn="1"/>
        </p:nvSpPr>
        <p:spPr>
          <a:xfrm>
            <a:off x="0" y="978408"/>
            <a:ext cx="12192000" cy="587959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7CFD6-1089-0C46-B988-D8F8A2E5BA5F}"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562793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tion 3: 1-Title (1)">
    <p:spTree>
      <p:nvGrpSpPr>
        <p:cNvPr id="1" name=""/>
        <p:cNvGrpSpPr/>
        <p:nvPr/>
      </p:nvGrpSpPr>
      <p:grpSpPr>
        <a:xfrm>
          <a:off x="0" y="0"/>
          <a:ext cx="0" cy="0"/>
          <a:chOff x="0" y="0"/>
          <a:chExt cx="0" cy="0"/>
        </a:xfrm>
      </p:grpSpPr>
      <p:sp>
        <p:nvSpPr>
          <p:cNvPr id="18" name="Rectangle 17"/>
          <p:cNvSpPr/>
          <p:nvPr userDrawn="1"/>
        </p:nvSpPr>
        <p:spPr>
          <a:xfrm>
            <a:off x="0" y="1316736"/>
            <a:ext cx="12192000" cy="5541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51820"/>
            <a:ext cx="11731752" cy="338554"/>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1-line callout/subtitle</a:t>
            </a:r>
          </a:p>
        </p:txBody>
      </p:sp>
      <p:sp>
        <p:nvSpPr>
          <p:cNvPr id="9"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tion 3: 1-Title (2)">
    <p:spTree>
      <p:nvGrpSpPr>
        <p:cNvPr id="1" name=""/>
        <p:cNvGrpSpPr/>
        <p:nvPr/>
      </p:nvGrpSpPr>
      <p:grpSpPr>
        <a:xfrm>
          <a:off x="0" y="0"/>
          <a:ext cx="0" cy="0"/>
          <a:chOff x="0" y="0"/>
          <a:chExt cx="0" cy="0"/>
        </a:xfrm>
      </p:grpSpPr>
      <p:sp>
        <p:nvSpPr>
          <p:cNvPr id="18" name="Rectangle 17"/>
          <p:cNvSpPr/>
          <p:nvPr userDrawn="1"/>
        </p:nvSpPr>
        <p:spPr>
          <a:xfrm>
            <a:off x="0" y="1563624"/>
            <a:ext cx="12192000" cy="529437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584775"/>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2-line callout/subtitle</a:t>
            </a:r>
          </a:p>
        </p:txBody>
      </p:sp>
      <p:sp>
        <p:nvSpPr>
          <p:cNvPr id="9"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3: 1-Title (3)">
    <p:spTree>
      <p:nvGrpSpPr>
        <p:cNvPr id="1" name=""/>
        <p:cNvGrpSpPr/>
        <p:nvPr/>
      </p:nvGrpSpPr>
      <p:grpSpPr>
        <a:xfrm>
          <a:off x="0" y="0"/>
          <a:ext cx="0" cy="0"/>
          <a:chOff x="0" y="0"/>
          <a:chExt cx="0" cy="0"/>
        </a:xfrm>
      </p:grpSpPr>
      <p:sp>
        <p:nvSpPr>
          <p:cNvPr id="18" name="Rectangle 17"/>
          <p:cNvSpPr/>
          <p:nvPr userDrawn="1"/>
        </p:nvSpPr>
        <p:spPr>
          <a:xfrm>
            <a:off x="0" y="1810512"/>
            <a:ext cx="12192000" cy="504748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9"/>
            <a:ext cx="11731752" cy="830997"/>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3-line callout/subtitle</a:t>
            </a:r>
          </a:p>
        </p:txBody>
      </p:sp>
      <p:sp>
        <p:nvSpPr>
          <p:cNvPr id="9"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tion 3: 1-Title (4)">
    <p:spTree>
      <p:nvGrpSpPr>
        <p:cNvPr id="1" name=""/>
        <p:cNvGrpSpPr/>
        <p:nvPr/>
      </p:nvGrpSpPr>
      <p:grpSpPr>
        <a:xfrm>
          <a:off x="0" y="0"/>
          <a:ext cx="0" cy="0"/>
          <a:chOff x="0" y="0"/>
          <a:chExt cx="0" cy="0"/>
        </a:xfrm>
      </p:grpSpPr>
      <p:sp>
        <p:nvSpPr>
          <p:cNvPr id="13" name="Rectangle 12"/>
          <p:cNvSpPr/>
          <p:nvPr userDrawn="1"/>
        </p:nvSpPr>
        <p:spPr>
          <a:xfrm>
            <a:off x="0" y="2057400"/>
            <a:ext cx="12192000" cy="4800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230124" y="749808"/>
            <a:ext cx="11731752" cy="1077218"/>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4-line callout/subtitle</a:t>
            </a:r>
          </a:p>
        </p:txBody>
      </p:sp>
      <p:sp>
        <p:nvSpPr>
          <p:cNvPr id="9"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5" name="Picture 1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1: 2-Title &amp; Content">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408176"/>
            <a:ext cx="11731752" cy="436168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1: 2-Title &amp; Content (1)">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746504"/>
            <a:ext cx="11731752" cy="402336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tion 1: 2-Title &amp; Content (2)">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993392"/>
            <a:ext cx="11731752" cy="377647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tion 1: 2-Title &amp; Content (3)">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2240280"/>
            <a:ext cx="11731752" cy="352958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tion 1: 2-Title &amp; Content (4)">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2487168"/>
            <a:ext cx="11731752" cy="328269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tion 2: 2-Title &amp; Content">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408176"/>
            <a:ext cx="11731752" cy="436168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7" name="Slide Number Placeholder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8"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37CFD6-1089-0C46-B988-D8F8A2E5BA5F}"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13598858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tion 2: 2-Title &amp; Content (1)">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746504"/>
            <a:ext cx="11731752" cy="402336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tion 2: 2-Title &amp; Content (2)">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993392"/>
            <a:ext cx="11731752" cy="377647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tion 2: 2-Title &amp; Content (3)">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2240280"/>
            <a:ext cx="11731752" cy="352958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tion 2: 2-Title &amp; Content (4)">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2487168"/>
            <a:ext cx="11731752" cy="328269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3" name="Rectangle 12"/>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tion 3: 2-Title &amp; Content">
    <p:spTree>
      <p:nvGrpSpPr>
        <p:cNvPr id="1" name=""/>
        <p:cNvGrpSpPr/>
        <p:nvPr/>
      </p:nvGrpSpPr>
      <p:grpSpPr>
        <a:xfrm>
          <a:off x="0" y="0"/>
          <a:ext cx="0" cy="0"/>
          <a:chOff x="0" y="0"/>
          <a:chExt cx="0" cy="0"/>
        </a:xfrm>
      </p:grpSpPr>
      <p:sp>
        <p:nvSpPr>
          <p:cNvPr id="11" name="Rectangle 10"/>
          <p:cNvSpPr/>
          <p:nvPr userDrawn="1"/>
        </p:nvSpPr>
        <p:spPr>
          <a:xfrm>
            <a:off x="0" y="1408176"/>
            <a:ext cx="12192000" cy="544982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userDrawn="1">
            <p:ph idx="1"/>
          </p:nvPr>
        </p:nvSpPr>
        <p:spPr>
          <a:xfrm>
            <a:off x="230124" y="1636776"/>
            <a:ext cx="11731752" cy="4133088"/>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userDrawn="1">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0" name="Rectangle 6"/>
          <p:cNvSpPr>
            <a:spLocks noGrp="1" noChangeArrowheads="1"/>
          </p:cNvSpPr>
          <p:nvPr userDrawn="1">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5" name="Footer Placeholder 9"/>
          <p:cNvSpPr>
            <a:spLocks noGrp="1"/>
          </p:cNvSpPr>
          <p:nvPr userDrawn="1">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9" name="Rectangle 8"/>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tion 3: 2-Title &amp; Content (1)">
    <p:spTree>
      <p:nvGrpSpPr>
        <p:cNvPr id="1" name=""/>
        <p:cNvGrpSpPr/>
        <p:nvPr/>
      </p:nvGrpSpPr>
      <p:grpSpPr>
        <a:xfrm>
          <a:off x="0" y="0"/>
          <a:ext cx="0" cy="0"/>
          <a:chOff x="0" y="0"/>
          <a:chExt cx="0" cy="0"/>
        </a:xfrm>
      </p:grpSpPr>
      <p:sp>
        <p:nvSpPr>
          <p:cNvPr id="18" name="Rectangle 17"/>
          <p:cNvSpPr/>
          <p:nvPr userDrawn="1"/>
        </p:nvSpPr>
        <p:spPr>
          <a:xfrm>
            <a:off x="0" y="1746504"/>
            <a:ext cx="12192000" cy="511149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975104"/>
            <a:ext cx="11731752" cy="3794760"/>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1-line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6"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tion 3: 2-Title &amp; Content (2)">
    <p:spTree>
      <p:nvGrpSpPr>
        <p:cNvPr id="1" name=""/>
        <p:cNvGrpSpPr/>
        <p:nvPr/>
      </p:nvGrpSpPr>
      <p:grpSpPr>
        <a:xfrm>
          <a:off x="0" y="0"/>
          <a:ext cx="0" cy="0"/>
          <a:chOff x="0" y="0"/>
          <a:chExt cx="0" cy="0"/>
        </a:xfrm>
      </p:grpSpPr>
      <p:sp>
        <p:nvSpPr>
          <p:cNvPr id="18" name="Rectangle 17"/>
          <p:cNvSpPr/>
          <p:nvPr userDrawn="1"/>
        </p:nvSpPr>
        <p:spPr>
          <a:xfrm>
            <a:off x="0" y="1993392"/>
            <a:ext cx="12192000" cy="486460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221992"/>
            <a:ext cx="11731752" cy="3547872"/>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2-line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6"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ption 3: 2-Title &amp; Content (3)">
    <p:spTree>
      <p:nvGrpSpPr>
        <p:cNvPr id="1" name=""/>
        <p:cNvGrpSpPr/>
        <p:nvPr/>
      </p:nvGrpSpPr>
      <p:grpSpPr>
        <a:xfrm>
          <a:off x="0" y="0"/>
          <a:ext cx="0" cy="0"/>
          <a:chOff x="0" y="0"/>
          <a:chExt cx="0" cy="0"/>
        </a:xfrm>
      </p:grpSpPr>
      <p:sp>
        <p:nvSpPr>
          <p:cNvPr id="18" name="Rectangle 17"/>
          <p:cNvSpPr/>
          <p:nvPr userDrawn="1"/>
        </p:nvSpPr>
        <p:spPr>
          <a:xfrm>
            <a:off x="0" y="2240280"/>
            <a:ext cx="12192000" cy="46177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468880"/>
            <a:ext cx="11731752" cy="3300984"/>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3-line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6"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ption 3: 2-Title &amp; Content (4)">
    <p:spTree>
      <p:nvGrpSpPr>
        <p:cNvPr id="1" name=""/>
        <p:cNvGrpSpPr/>
        <p:nvPr/>
      </p:nvGrpSpPr>
      <p:grpSpPr>
        <a:xfrm>
          <a:off x="0" y="0"/>
          <a:ext cx="0" cy="0"/>
          <a:chOff x="0" y="0"/>
          <a:chExt cx="0" cy="0"/>
        </a:xfrm>
      </p:grpSpPr>
      <p:sp>
        <p:nvSpPr>
          <p:cNvPr id="18" name="Rectangle 17"/>
          <p:cNvSpPr/>
          <p:nvPr userDrawn="1"/>
        </p:nvSpPr>
        <p:spPr>
          <a:xfrm>
            <a:off x="0" y="2487168"/>
            <a:ext cx="12192000" cy="437083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2715768"/>
            <a:ext cx="11731752" cy="3054096"/>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solidFill>
                  <a:schemeClr val="tx1"/>
                </a:solidFill>
              </a:defRPr>
            </a:lvl1pPr>
          </a:lstStyle>
          <a:p>
            <a:pPr lvl="0"/>
            <a:r>
              <a:rPr lang="en-US" dirty="0"/>
              <a:t>Click to insert 4-line callout/subtitle</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6"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ption 1: 2-Title &amp; 2-Content">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408176"/>
            <a:ext cx="5751576" cy="436168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4" name="Content Placeholder 3"/>
          <p:cNvSpPr>
            <a:spLocks noGrp="1"/>
          </p:cNvSpPr>
          <p:nvPr>
            <p:ph sz="quarter" idx="15"/>
          </p:nvPr>
        </p:nvSpPr>
        <p:spPr>
          <a:xfrm>
            <a:off x="6210300" y="1408176"/>
            <a:ext cx="5751576" cy="436168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37CFD6-1089-0C46-B988-D8F8A2E5BA5F}"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76FE0-0D5E-694E-BE2D-5B637B5D86DD}" type="slidenum">
              <a:rPr lang="en-US" smtClean="0"/>
              <a:t>‹#›</a:t>
            </a:fld>
            <a:endParaRPr lang="en-US"/>
          </a:p>
        </p:txBody>
      </p:sp>
    </p:spTree>
    <p:extLst>
      <p:ext uri="{BB962C8B-B14F-4D97-AF65-F5344CB8AC3E}">
        <p14:creationId xmlns:p14="http://schemas.microsoft.com/office/powerpoint/2010/main" val="20803583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ption 1: 2-Title &amp; 2-Content (1)">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2" name="Rectangle 11"/>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746504"/>
            <a:ext cx="5751576" cy="402336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4" name="Content Placeholder 3"/>
          <p:cNvSpPr>
            <a:spLocks noGrp="1"/>
          </p:cNvSpPr>
          <p:nvPr>
            <p:ph sz="quarter" idx="16"/>
          </p:nvPr>
        </p:nvSpPr>
        <p:spPr>
          <a:xfrm>
            <a:off x="6210300" y="1746504"/>
            <a:ext cx="5751576" cy="402336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ption 1: 2-Title &amp; 2-Content (2)">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6210300" y="1993392"/>
            <a:ext cx="5751576" cy="377647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4" name="Content Placeholder 3"/>
          <p:cNvSpPr>
            <a:spLocks noGrp="1"/>
          </p:cNvSpPr>
          <p:nvPr>
            <p:ph sz="quarter" idx="16"/>
          </p:nvPr>
        </p:nvSpPr>
        <p:spPr>
          <a:xfrm>
            <a:off x="230124" y="1993392"/>
            <a:ext cx="5751576" cy="377647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ption 1: 2-Title &amp; 2-Content (3)">
    <p:spTree>
      <p:nvGrpSpPr>
        <p:cNvPr id="1" name=""/>
        <p:cNvGrpSpPr/>
        <p:nvPr/>
      </p:nvGrpSpPr>
      <p:grpSpPr>
        <a:xfrm>
          <a:off x="0" y="0"/>
          <a:ext cx="0" cy="0"/>
          <a:chOff x="0" y="0"/>
          <a:chExt cx="0" cy="0"/>
        </a:xfrm>
      </p:grpSpPr>
      <p:grpSp>
        <p:nvGrpSpPr>
          <p:cNvPr id="9" name="Group 8"/>
          <p:cNvGrpSpPr/>
          <p:nvPr userDrawn="1"/>
        </p:nvGrpSpPr>
        <p:grpSpPr>
          <a:xfrm>
            <a:off x="0" y="6400800"/>
            <a:ext cx="12192000" cy="457200"/>
            <a:chOff x="0" y="6400800"/>
            <a:chExt cx="12192000" cy="457200"/>
          </a:xfrm>
        </p:grpSpPr>
        <p:sp>
          <p:nvSpPr>
            <p:cNvPr id="12" name="Rectangle 11"/>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6210300" y="2240280"/>
            <a:ext cx="5751576" cy="352958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5" name="Content Placeholder 4"/>
          <p:cNvSpPr>
            <a:spLocks noGrp="1"/>
          </p:cNvSpPr>
          <p:nvPr>
            <p:ph sz="quarter" idx="16"/>
          </p:nvPr>
        </p:nvSpPr>
        <p:spPr>
          <a:xfrm>
            <a:off x="230124" y="2240280"/>
            <a:ext cx="5751576" cy="352958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ption 1: 2-Title &amp; 2-Content (4)">
    <p:spTree>
      <p:nvGrpSpPr>
        <p:cNvPr id="1" name=""/>
        <p:cNvGrpSpPr/>
        <p:nvPr/>
      </p:nvGrpSpPr>
      <p:grpSpPr>
        <a:xfrm>
          <a:off x="0" y="0"/>
          <a:ext cx="0" cy="0"/>
          <a:chOff x="0" y="0"/>
          <a:chExt cx="0" cy="0"/>
        </a:xfrm>
      </p:grpSpPr>
      <p:grpSp>
        <p:nvGrpSpPr>
          <p:cNvPr id="10" name="Group 9"/>
          <p:cNvGrpSpPr/>
          <p:nvPr userDrawn="1"/>
        </p:nvGrpSpPr>
        <p:grpSpPr>
          <a:xfrm>
            <a:off x="0" y="6400800"/>
            <a:ext cx="12192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2487168"/>
            <a:ext cx="5751576" cy="328269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5" name="Content Placeholder 4"/>
          <p:cNvSpPr>
            <a:spLocks noGrp="1"/>
          </p:cNvSpPr>
          <p:nvPr>
            <p:ph sz="quarter" idx="16"/>
          </p:nvPr>
        </p:nvSpPr>
        <p:spPr>
          <a:xfrm>
            <a:off x="6210300" y="2487168"/>
            <a:ext cx="5751576" cy="328269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ption 2: 2-Title &amp; 2-Content">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408176"/>
            <a:ext cx="5751576" cy="4361688"/>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4" name="Content Placeholder 3"/>
          <p:cNvSpPr>
            <a:spLocks noGrp="1"/>
          </p:cNvSpPr>
          <p:nvPr>
            <p:ph sz="quarter" idx="15"/>
          </p:nvPr>
        </p:nvSpPr>
        <p:spPr>
          <a:xfrm>
            <a:off x="6210300" y="1408176"/>
            <a:ext cx="5751576" cy="436168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2" name="Rectangle 11"/>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ption 2: 2-Title &amp; 2-Content (1)">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2" name="Rectangle 11"/>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1746504"/>
            <a:ext cx="5751576" cy="4023360"/>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230124" y="1182707"/>
            <a:ext cx="11731752" cy="338554"/>
          </a:xfrm>
          <a:prstGeom prst="rect">
            <a:avLst/>
          </a:prstGeom>
        </p:spPr>
        <p:txBody>
          <a:bodyPr anchor="t" anchorCtr="0">
            <a:noAutofit/>
          </a:bodyPr>
          <a:lstStyle>
            <a:lvl1pPr marL="0" indent="0">
              <a:spcBef>
                <a:spcPts val="0"/>
              </a:spcBef>
              <a:buNone/>
              <a:defRPr sz="1600"/>
            </a:lvl1pPr>
          </a:lstStyle>
          <a:p>
            <a:pPr lvl="0"/>
            <a:r>
              <a:rPr lang="en-US" dirty="0"/>
              <a:t>Click to insert 1-line callout/subtitle</a:t>
            </a:r>
          </a:p>
        </p:txBody>
      </p:sp>
      <p:sp>
        <p:nvSpPr>
          <p:cNvPr id="4" name="Content Placeholder 3"/>
          <p:cNvSpPr>
            <a:spLocks noGrp="1"/>
          </p:cNvSpPr>
          <p:nvPr>
            <p:ph sz="quarter" idx="16"/>
          </p:nvPr>
        </p:nvSpPr>
        <p:spPr>
          <a:xfrm>
            <a:off x="6210300" y="1746504"/>
            <a:ext cx="5751576" cy="402336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ption 2: 2-Title &amp; 2-Content (2)">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6210300" y="1993392"/>
            <a:ext cx="5751576" cy="3776472"/>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230124" y="1179577"/>
            <a:ext cx="11731752" cy="584775"/>
          </a:xfrm>
          <a:prstGeom prst="rect">
            <a:avLst/>
          </a:prstGeom>
        </p:spPr>
        <p:txBody>
          <a:bodyPr anchor="t" anchorCtr="0">
            <a:noAutofit/>
          </a:bodyPr>
          <a:lstStyle>
            <a:lvl1pPr marL="0" indent="0">
              <a:spcBef>
                <a:spcPts val="0"/>
              </a:spcBef>
              <a:buNone/>
              <a:defRPr sz="1600"/>
            </a:lvl1pPr>
          </a:lstStyle>
          <a:p>
            <a:pPr lvl="0"/>
            <a:r>
              <a:rPr lang="en-US" dirty="0"/>
              <a:t>Click to insert 2-line callout/subtitle</a:t>
            </a:r>
          </a:p>
        </p:txBody>
      </p:sp>
      <p:sp>
        <p:nvSpPr>
          <p:cNvPr id="4" name="Content Placeholder 3"/>
          <p:cNvSpPr>
            <a:spLocks noGrp="1"/>
          </p:cNvSpPr>
          <p:nvPr>
            <p:ph sz="quarter" idx="16"/>
          </p:nvPr>
        </p:nvSpPr>
        <p:spPr>
          <a:xfrm>
            <a:off x="230124" y="1993392"/>
            <a:ext cx="5751576" cy="377647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ption 2: 2-Title &amp; 2-Content (3)">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2" name="Rectangle 11"/>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6210300" y="2240280"/>
            <a:ext cx="5751576" cy="3529584"/>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230124" y="1179577"/>
            <a:ext cx="11731752" cy="830997"/>
          </a:xfrm>
          <a:prstGeom prst="rect">
            <a:avLst/>
          </a:prstGeom>
        </p:spPr>
        <p:txBody>
          <a:bodyPr anchor="t" anchorCtr="0">
            <a:noAutofit/>
          </a:bodyPr>
          <a:lstStyle>
            <a:lvl1pPr marL="0" indent="0">
              <a:spcBef>
                <a:spcPts val="0"/>
              </a:spcBef>
              <a:buNone/>
              <a:defRPr sz="1600"/>
            </a:lvl1pPr>
          </a:lstStyle>
          <a:p>
            <a:pPr lvl="0"/>
            <a:r>
              <a:rPr lang="en-US" dirty="0"/>
              <a:t>Click to insert 3-line callout/subtitle</a:t>
            </a:r>
          </a:p>
        </p:txBody>
      </p:sp>
      <p:sp>
        <p:nvSpPr>
          <p:cNvPr id="5" name="Content Placeholder 4"/>
          <p:cNvSpPr>
            <a:spLocks noGrp="1"/>
          </p:cNvSpPr>
          <p:nvPr>
            <p:ph sz="quarter" idx="16"/>
          </p:nvPr>
        </p:nvSpPr>
        <p:spPr>
          <a:xfrm>
            <a:off x="230124" y="2240280"/>
            <a:ext cx="5751576" cy="352958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0"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ption 2: 2-Title &amp; 2-Content (4)">
    <p:spTree>
      <p:nvGrpSpPr>
        <p:cNvPr id="1" name=""/>
        <p:cNvGrpSpPr/>
        <p:nvPr/>
      </p:nvGrpSpPr>
      <p:grpSpPr>
        <a:xfrm>
          <a:off x="0" y="0"/>
          <a:ext cx="0" cy="0"/>
          <a:chOff x="0" y="0"/>
          <a:chExt cx="0" cy="0"/>
        </a:xfrm>
      </p:grpSpPr>
      <p:grpSp>
        <p:nvGrpSpPr>
          <p:cNvPr id="10" name="Group 9"/>
          <p:cNvGrpSpPr/>
          <p:nvPr userDrawn="1"/>
        </p:nvGrpSpPr>
        <p:grpSpPr>
          <a:xfrm>
            <a:off x="0" y="0"/>
            <a:ext cx="12192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2487168"/>
            <a:ext cx="5751576" cy="328269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230124" y="1179576"/>
            <a:ext cx="11731752" cy="1077218"/>
          </a:xfrm>
          <a:prstGeom prst="rect">
            <a:avLst/>
          </a:prstGeom>
        </p:spPr>
        <p:txBody>
          <a:bodyPr anchor="t" anchorCtr="0">
            <a:noAutofit/>
          </a:bodyPr>
          <a:lstStyle>
            <a:lvl1pPr marL="0" indent="0">
              <a:spcBef>
                <a:spcPts val="0"/>
              </a:spcBef>
              <a:buNone/>
              <a:defRPr sz="1600"/>
            </a:lvl1pPr>
          </a:lstStyle>
          <a:p>
            <a:pPr lvl="0"/>
            <a:r>
              <a:rPr lang="en-US" dirty="0"/>
              <a:t>Click to insert 4-line callout/subtitle</a:t>
            </a:r>
          </a:p>
        </p:txBody>
      </p:sp>
      <p:sp>
        <p:nvSpPr>
          <p:cNvPr id="5" name="Content Placeholder 4"/>
          <p:cNvSpPr>
            <a:spLocks noGrp="1"/>
          </p:cNvSpPr>
          <p:nvPr>
            <p:ph sz="quarter" idx="16"/>
          </p:nvPr>
        </p:nvSpPr>
        <p:spPr>
          <a:xfrm>
            <a:off x="6210300" y="2487168"/>
            <a:ext cx="5751576" cy="328269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4" name="Rectangle 13"/>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ption 3: 2-Title &amp; 2-Content">
    <p:spTree>
      <p:nvGrpSpPr>
        <p:cNvPr id="1" name=""/>
        <p:cNvGrpSpPr/>
        <p:nvPr/>
      </p:nvGrpSpPr>
      <p:grpSpPr>
        <a:xfrm>
          <a:off x="0" y="0"/>
          <a:ext cx="0" cy="0"/>
          <a:chOff x="0" y="0"/>
          <a:chExt cx="0" cy="0"/>
        </a:xfrm>
      </p:grpSpPr>
      <p:sp>
        <p:nvSpPr>
          <p:cNvPr id="17" name="Rectangle 16"/>
          <p:cNvSpPr/>
          <p:nvPr userDrawn="1"/>
        </p:nvSpPr>
        <p:spPr>
          <a:xfrm>
            <a:off x="0" y="1408176"/>
            <a:ext cx="12192000" cy="544982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404545"/>
              </a:solidFill>
            </a:endParaRPr>
          </a:p>
        </p:txBody>
      </p:sp>
      <p:sp>
        <p:nvSpPr>
          <p:cNvPr id="3" name="Content Placeholder 2"/>
          <p:cNvSpPr>
            <a:spLocks noGrp="1"/>
          </p:cNvSpPr>
          <p:nvPr>
            <p:ph idx="1"/>
          </p:nvPr>
        </p:nvSpPr>
        <p:spPr>
          <a:xfrm>
            <a:off x="230124" y="1636776"/>
            <a:ext cx="5751576" cy="4133088"/>
          </a:xfrm>
          <a:prstGeom prst="rect">
            <a:avLst/>
          </a:prstGeom>
        </p:spPr>
        <p:txBody>
          <a:bodyPr/>
          <a:lstStyle>
            <a:lvl1pPr>
              <a:buClrTx/>
              <a:defRPr sz="2000">
                <a:solidFill>
                  <a:schemeClr val="tx1"/>
                </a:solidFill>
              </a:defRPr>
            </a:lvl1pPr>
            <a:lvl2pPr>
              <a:buClrTx/>
              <a:defRPr sz="1800">
                <a:solidFill>
                  <a:schemeClr val="tx1"/>
                </a:solidFill>
              </a:defRPr>
            </a:lvl2pPr>
            <a:lvl3pPr>
              <a:buClrTx/>
              <a:defRPr sz="1600">
                <a:solidFill>
                  <a:schemeClr val="tx1"/>
                </a:solidFill>
              </a:defRPr>
            </a:lvl3pPr>
            <a:lvl4pPr>
              <a:buClrTx/>
              <a:defRPr sz="14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1"/>
            <a:ext cx="11731752"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4" name="Content Placeholder 3"/>
          <p:cNvSpPr>
            <a:spLocks noGrp="1"/>
          </p:cNvSpPr>
          <p:nvPr>
            <p:ph sz="quarter" idx="15"/>
          </p:nvPr>
        </p:nvSpPr>
        <p:spPr>
          <a:xfrm>
            <a:off x="6210300" y="1636776"/>
            <a:ext cx="5751576" cy="4133088"/>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a:defRPr/>
            </a:pPr>
            <a:fld id="{3A857C0F-B001-40B5-9A01-32CB6570D7AB}" type="slidenum">
              <a:rPr lang="en-US" smtClean="0">
                <a:solidFill>
                  <a:srgbClr val="404545"/>
                </a:solidFill>
              </a:rPr>
              <a:pPr>
                <a:defRPr/>
              </a:pPr>
              <a:t>‹#›</a:t>
            </a:fld>
            <a:endParaRPr lang="en-US" dirty="0">
              <a:solidFill>
                <a:srgbClr val="404545"/>
              </a:solidFill>
            </a:endParaRPr>
          </a:p>
        </p:txBody>
      </p:sp>
      <p:sp>
        <p:nvSpPr>
          <p:cNvPr id="15"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endParaRPr lang="en-US" dirty="0">
              <a:solidFill>
                <a:srgbClr val="404545"/>
              </a:solidFill>
            </a:endParaRPr>
          </a:p>
        </p:txBody>
      </p:sp>
      <p:sp>
        <p:nvSpPr>
          <p:cNvPr id="11" name="Rectangle 10"/>
          <p:cNvSpPr/>
          <p:nvPr userDrawn="1"/>
        </p:nvSpPr>
        <p:spPr>
          <a:xfrm>
            <a:off x="917448" y="6534150"/>
            <a:ext cx="2422458" cy="215444"/>
          </a:xfrm>
          <a:prstGeom prst="rect">
            <a:avLst/>
          </a:prstGeom>
        </p:spPr>
        <p:txBody>
          <a:bodyPr wrap="none">
            <a:spAutoFit/>
          </a:bodyPr>
          <a:lstStyle/>
          <a:p>
            <a:pPr eaLnBrk="0" fontAlgn="base" hangingPunct="0">
              <a:spcBef>
                <a:spcPct val="0"/>
              </a:spcBef>
              <a:spcAft>
                <a:spcPct val="0"/>
              </a:spcAft>
            </a:pPr>
            <a:r>
              <a:rPr lang="en-US" sz="800" dirty="0">
                <a:solidFill>
                  <a:srgbClr val="404545"/>
                </a:solidFill>
                <a:cs typeface="Arial" charset="0"/>
              </a:rPr>
              <a:t>Copyright © 2017 Gallup, Inc. All rights reserved.</a:t>
            </a: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84" Type="http://schemas.openxmlformats.org/officeDocument/2006/relationships/slideLayout" Target="../slideLayouts/slideLayout106.xml"/><Relationship Id="rId89" Type="http://schemas.openxmlformats.org/officeDocument/2006/relationships/slideLayout" Target="../slideLayouts/slideLayout111.xml"/><Relationship Id="rId16" Type="http://schemas.openxmlformats.org/officeDocument/2006/relationships/slideLayout" Target="../slideLayouts/slideLayout38.xml"/><Relationship Id="rId11" Type="http://schemas.openxmlformats.org/officeDocument/2006/relationships/slideLayout" Target="../slideLayouts/slideLayout33.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74" Type="http://schemas.openxmlformats.org/officeDocument/2006/relationships/slideLayout" Target="../slideLayouts/slideLayout96.xml"/><Relationship Id="rId79" Type="http://schemas.openxmlformats.org/officeDocument/2006/relationships/slideLayout" Target="../slideLayouts/slideLayout101.xml"/><Relationship Id="rId5" Type="http://schemas.openxmlformats.org/officeDocument/2006/relationships/slideLayout" Target="../slideLayouts/slideLayout27.xml"/><Relationship Id="rId90" Type="http://schemas.openxmlformats.org/officeDocument/2006/relationships/slideLayout" Target="../slideLayouts/slideLayout112.xml"/><Relationship Id="rId95" Type="http://schemas.openxmlformats.org/officeDocument/2006/relationships/slideLayout" Target="../slideLayouts/slideLayout117.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80" Type="http://schemas.openxmlformats.org/officeDocument/2006/relationships/slideLayout" Target="../slideLayouts/slideLayout102.xml"/><Relationship Id="rId85" Type="http://schemas.openxmlformats.org/officeDocument/2006/relationships/slideLayout" Target="../slideLayouts/slideLayout107.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67" Type="http://schemas.openxmlformats.org/officeDocument/2006/relationships/slideLayout" Target="../slideLayouts/slideLayout89.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75" Type="http://schemas.openxmlformats.org/officeDocument/2006/relationships/slideLayout" Target="../slideLayouts/slideLayout97.xml"/><Relationship Id="rId83" Type="http://schemas.openxmlformats.org/officeDocument/2006/relationships/slideLayout" Target="../slideLayouts/slideLayout105.xml"/><Relationship Id="rId88" Type="http://schemas.openxmlformats.org/officeDocument/2006/relationships/slideLayout" Target="../slideLayouts/slideLayout110.xml"/><Relationship Id="rId91" Type="http://schemas.openxmlformats.org/officeDocument/2006/relationships/slideLayout" Target="../slideLayouts/slideLayout113.xml"/><Relationship Id="rId96" Type="http://schemas.openxmlformats.org/officeDocument/2006/relationships/slideLayout" Target="../slideLayouts/slideLayout11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73" Type="http://schemas.openxmlformats.org/officeDocument/2006/relationships/slideLayout" Target="../slideLayouts/slideLayout95.xml"/><Relationship Id="rId78" Type="http://schemas.openxmlformats.org/officeDocument/2006/relationships/slideLayout" Target="../slideLayouts/slideLayout100.xml"/><Relationship Id="rId81" Type="http://schemas.openxmlformats.org/officeDocument/2006/relationships/slideLayout" Target="../slideLayouts/slideLayout103.xml"/><Relationship Id="rId86" Type="http://schemas.openxmlformats.org/officeDocument/2006/relationships/slideLayout" Target="../slideLayouts/slideLayout108.xml"/><Relationship Id="rId94" Type="http://schemas.openxmlformats.org/officeDocument/2006/relationships/slideLayout" Target="../slideLayouts/slideLayout116.xml"/><Relationship Id="rId99" Type="http://schemas.openxmlformats.org/officeDocument/2006/relationships/slideLayout" Target="../slideLayouts/slideLayout121.xml"/><Relationship Id="rId101"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6" Type="http://schemas.openxmlformats.org/officeDocument/2006/relationships/slideLayout" Target="../slideLayouts/slideLayout98.xml"/><Relationship Id="rId97" Type="http://schemas.openxmlformats.org/officeDocument/2006/relationships/slideLayout" Target="../slideLayouts/slideLayout119.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92" Type="http://schemas.openxmlformats.org/officeDocument/2006/relationships/slideLayout" Target="../slideLayouts/slideLayout114.xml"/><Relationship Id="rId2" Type="http://schemas.openxmlformats.org/officeDocument/2006/relationships/slideLayout" Target="../slideLayouts/slideLayout24.xml"/><Relationship Id="rId29" Type="http://schemas.openxmlformats.org/officeDocument/2006/relationships/slideLayout" Target="../slideLayouts/slideLayout51.xml"/><Relationship Id="rId24" Type="http://schemas.openxmlformats.org/officeDocument/2006/relationships/slideLayout" Target="../slideLayouts/slideLayout46.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66" Type="http://schemas.openxmlformats.org/officeDocument/2006/relationships/slideLayout" Target="../slideLayouts/slideLayout88.xml"/><Relationship Id="rId87" Type="http://schemas.openxmlformats.org/officeDocument/2006/relationships/slideLayout" Target="../slideLayouts/slideLayout109.xml"/><Relationship Id="rId61" Type="http://schemas.openxmlformats.org/officeDocument/2006/relationships/slideLayout" Target="../slideLayouts/slideLayout83.xml"/><Relationship Id="rId82" Type="http://schemas.openxmlformats.org/officeDocument/2006/relationships/slideLayout" Target="../slideLayouts/slideLayout104.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56" Type="http://schemas.openxmlformats.org/officeDocument/2006/relationships/slideLayout" Target="../slideLayouts/slideLayout78.xml"/><Relationship Id="rId77" Type="http://schemas.openxmlformats.org/officeDocument/2006/relationships/slideLayout" Target="../slideLayouts/slideLayout99.xml"/><Relationship Id="rId100" Type="http://schemas.openxmlformats.org/officeDocument/2006/relationships/slideLayout" Target="../slideLayouts/slideLayout122.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slideLayout" Target="../slideLayouts/slideLayout94.xml"/><Relationship Id="rId93" Type="http://schemas.openxmlformats.org/officeDocument/2006/relationships/slideLayout" Target="../slideLayouts/slideLayout115.xml"/><Relationship Id="rId98" Type="http://schemas.openxmlformats.org/officeDocument/2006/relationships/slideLayout" Target="../slideLayouts/slideLayout12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image" Target="../media/image2.emf"/><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theme" Target="../theme/theme4.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7CFD6-1089-0C46-B988-D8F8A2E5BA5F}" type="datetimeFigureOut">
              <a:rPr lang="en-US" smtClean="0"/>
              <a:t>10/21/2019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76FE0-0D5E-694E-BE2D-5B637B5D86DD}" type="slidenum">
              <a:rPr lang="en-US" smtClean="0"/>
              <a:t>‹#›</a:t>
            </a:fld>
            <a:endParaRPr lang="en-US"/>
          </a:p>
        </p:txBody>
      </p:sp>
    </p:spTree>
    <p:extLst>
      <p:ext uri="{BB962C8B-B14F-4D97-AF65-F5344CB8AC3E}">
        <p14:creationId xmlns:p14="http://schemas.microsoft.com/office/powerpoint/2010/main" val="193383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10/21/2019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714687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fontAlgn="base">
              <a:spcBef>
                <a:spcPct val="0"/>
              </a:spcBef>
              <a:spcAft>
                <a:spcPct val="0"/>
              </a:spcAft>
              <a:defRPr/>
            </a:pPr>
            <a:fld id="{3A857C0F-B001-40B5-9A01-32CB6570D7AB}" type="slidenum">
              <a:rPr lang="en-US" smtClean="0">
                <a:solidFill>
                  <a:srgbClr val="404545"/>
                </a:solidFill>
                <a:cs typeface="Arial" charset="0"/>
              </a:rPr>
              <a:pPr fontAlgn="base">
                <a:spcBef>
                  <a:spcPct val="0"/>
                </a:spcBef>
                <a:spcAft>
                  <a:spcPct val="0"/>
                </a:spcAft>
                <a:defRPr/>
              </a:pPr>
              <a:t>‹#›</a:t>
            </a:fld>
            <a:endParaRPr lang="en-US" dirty="0">
              <a:solidFill>
                <a:srgbClr val="404545"/>
              </a:solidFill>
              <a:cs typeface="Arial" charset="0"/>
            </a:endParaRPr>
          </a:p>
        </p:txBody>
      </p:sp>
      <p:sp>
        <p:nvSpPr>
          <p:cNvPr id="10" name="Footer Placeholder 9"/>
          <p:cNvSpPr>
            <a:spLocks noGrp="1"/>
          </p:cNvSpPr>
          <p:nvPr userDrawn="1">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pPr fontAlgn="base">
              <a:spcBef>
                <a:spcPct val="0"/>
              </a:spcBef>
              <a:spcAft>
                <a:spcPct val="0"/>
              </a:spcAft>
            </a:pPr>
            <a:endParaRPr lang="en-US" dirty="0">
              <a:solidFill>
                <a:srgbClr val="404545"/>
              </a:solidFill>
              <a:cs typeface="Arial" charset="0"/>
            </a:endParaRPr>
          </a:p>
        </p:txBody>
      </p:sp>
    </p:spTree>
    <p:extLst>
      <p:ext uri="{BB962C8B-B14F-4D97-AF65-F5344CB8AC3E}">
        <p14:creationId xmlns:p14="http://schemas.microsoft.com/office/powerpoint/2010/main" val="120444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 id="2147483744" r:id="rId59"/>
    <p:sldLayoutId id="2147483745" r:id="rId60"/>
    <p:sldLayoutId id="2147483746" r:id="rId61"/>
    <p:sldLayoutId id="2147483747" r:id="rId62"/>
    <p:sldLayoutId id="2147483748" r:id="rId63"/>
    <p:sldLayoutId id="2147483749" r:id="rId64"/>
    <p:sldLayoutId id="2147483750" r:id="rId65"/>
    <p:sldLayoutId id="2147483751" r:id="rId66"/>
    <p:sldLayoutId id="2147483752" r:id="rId67"/>
    <p:sldLayoutId id="2147483753" r:id="rId68"/>
    <p:sldLayoutId id="2147483754" r:id="rId69"/>
    <p:sldLayoutId id="2147483755" r:id="rId70"/>
    <p:sldLayoutId id="2147483756" r:id="rId71"/>
    <p:sldLayoutId id="2147483757" r:id="rId72"/>
    <p:sldLayoutId id="2147483758" r:id="rId73"/>
    <p:sldLayoutId id="2147483759" r:id="rId74"/>
    <p:sldLayoutId id="2147483760" r:id="rId75"/>
    <p:sldLayoutId id="2147483761" r:id="rId76"/>
    <p:sldLayoutId id="2147483762" r:id="rId77"/>
    <p:sldLayoutId id="2147483763" r:id="rId78"/>
    <p:sldLayoutId id="2147483764" r:id="rId79"/>
    <p:sldLayoutId id="2147483765" r:id="rId80"/>
    <p:sldLayoutId id="2147483766" r:id="rId81"/>
    <p:sldLayoutId id="2147483767" r:id="rId82"/>
    <p:sldLayoutId id="2147483768" r:id="rId83"/>
    <p:sldLayoutId id="2147483769" r:id="rId84"/>
    <p:sldLayoutId id="2147483770" r:id="rId85"/>
    <p:sldLayoutId id="2147483771" r:id="rId86"/>
    <p:sldLayoutId id="2147483772" r:id="rId87"/>
    <p:sldLayoutId id="2147483773" r:id="rId88"/>
    <p:sldLayoutId id="2147483774" r:id="rId89"/>
    <p:sldLayoutId id="2147483775" r:id="rId90"/>
    <p:sldLayoutId id="2147483776" r:id="rId91"/>
    <p:sldLayoutId id="2147483777" r:id="rId92"/>
    <p:sldLayoutId id="2147483778" r:id="rId93"/>
    <p:sldLayoutId id="2147483779" r:id="rId94"/>
    <p:sldLayoutId id="2147483780" r:id="rId95"/>
    <p:sldLayoutId id="2147483781" r:id="rId96"/>
    <p:sldLayoutId id="2147483782" r:id="rId97"/>
    <p:sldLayoutId id="2147483783" r:id="rId98"/>
    <p:sldLayoutId id="2147483784" r:id="rId99"/>
    <p:sldLayoutId id="2147483785" r:id="rId100"/>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430137"/>
            <a:ext cx="12192000" cy="4572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2B2B2B"/>
              </a:solidFill>
            </a:endParaRPr>
          </a:p>
        </p:txBody>
      </p:sp>
      <p:pic>
        <p:nvPicPr>
          <p:cNvPr id="4" name="Picture 3"/>
          <p:cNvPicPr>
            <a:picLocks noChangeAspect="1"/>
          </p:cNvPicPr>
          <p:nvPr userDrawn="1"/>
        </p:nvPicPr>
        <p:blipFill>
          <a:blip r:embed="rId26">
            <a:biLevel thresh="25000"/>
            <a:extLst>
              <a:ext uri="{28A0092B-C50C-407E-A947-70E740481C1C}">
                <a14:useLocalDpi xmlns:a14="http://schemas.microsoft.com/office/drawing/2010/main" val="0"/>
              </a:ext>
            </a:extLst>
          </a:blip>
          <a:stretch>
            <a:fillRect/>
          </a:stretch>
        </p:blipFill>
        <p:spPr>
          <a:xfrm>
            <a:off x="10933176" y="6554289"/>
            <a:ext cx="1028700" cy="190500"/>
          </a:xfrm>
          <a:prstGeom prst="rect">
            <a:avLst/>
          </a:prstGeom>
        </p:spPr>
      </p:pic>
      <p:sp>
        <p:nvSpPr>
          <p:cNvPr id="10" name="Footer Placeholder 9"/>
          <p:cNvSpPr>
            <a:spLocks noGrp="1"/>
          </p:cNvSpPr>
          <p:nvPr userDrawn="1">
            <p:ph type="ftr" sz="quarter" idx="3"/>
          </p:nvPr>
        </p:nvSpPr>
        <p:spPr>
          <a:xfrm>
            <a:off x="515369" y="6494145"/>
            <a:ext cx="10263794" cy="329184"/>
          </a:xfrm>
          <a:prstGeom prst="rect">
            <a:avLst/>
          </a:prstGeom>
        </p:spPr>
        <p:txBody>
          <a:bodyPr vert="horz" lIns="91440" tIns="0" rIns="91440" bIns="0" rtlCol="0" anchor="ctr" anchorCtr="0"/>
          <a:lstStyle>
            <a:lvl1pPr algn="l">
              <a:lnSpc>
                <a:spcPct val="90000"/>
              </a:lnSpc>
              <a:defRPr sz="800">
                <a:solidFill>
                  <a:schemeClr val="bg1"/>
                </a:solidFill>
                <a:latin typeface="+mn-lt"/>
              </a:defRPr>
            </a:lvl1pPr>
          </a:lstStyle>
          <a:p>
            <a:pPr fontAlgn="base">
              <a:spcBef>
                <a:spcPct val="0"/>
              </a:spcBef>
              <a:spcAft>
                <a:spcPct val="0"/>
              </a:spcAft>
            </a:pPr>
            <a:r>
              <a:rPr lang="en-GB" dirty="0">
                <a:solidFill>
                  <a:srgbClr val="FFFFFF"/>
                </a:solidFill>
                <a:cs typeface="Arial" charset="0"/>
              </a:rPr>
              <a:t>Copyright © 2018 Gallup, Inc. All rights reserved.</a:t>
            </a:r>
            <a:endParaRPr lang="en-US" dirty="0">
              <a:solidFill>
                <a:srgbClr val="FFFFFF"/>
              </a:solidFill>
              <a:cs typeface="Arial" charset="0"/>
            </a:endParaRPr>
          </a:p>
        </p:txBody>
      </p:sp>
      <p:sp>
        <p:nvSpPr>
          <p:cNvPr id="2" name="Slide Number Placeholder 1"/>
          <p:cNvSpPr>
            <a:spLocks noGrp="1"/>
          </p:cNvSpPr>
          <p:nvPr>
            <p:ph type="sldNum" sz="quarter" idx="4"/>
          </p:nvPr>
        </p:nvSpPr>
        <p:spPr>
          <a:xfrm>
            <a:off x="76200" y="6478361"/>
            <a:ext cx="404875" cy="365125"/>
          </a:xfrm>
          <a:prstGeom prst="rect">
            <a:avLst/>
          </a:prstGeom>
        </p:spPr>
        <p:txBody>
          <a:bodyPr vert="horz" lIns="91440" tIns="45720" rIns="91440" bIns="45720" rtlCol="0" anchor="ctr"/>
          <a:lstStyle>
            <a:lvl1pPr algn="ctr">
              <a:defRPr sz="900">
                <a:solidFill>
                  <a:schemeClr val="accent2"/>
                </a:solidFill>
              </a:defRPr>
            </a:lvl1pPr>
          </a:lstStyle>
          <a:p>
            <a:pPr fontAlgn="base">
              <a:spcBef>
                <a:spcPct val="0"/>
              </a:spcBef>
              <a:spcAft>
                <a:spcPct val="0"/>
              </a:spcAft>
            </a:pPr>
            <a:fld id="{59E3E2AC-ACB3-5544-BE29-32D30D23532C}" type="slidenum">
              <a:rPr lang="en-US" smtClean="0">
                <a:solidFill>
                  <a:srgbClr val="61C250"/>
                </a:solidFill>
                <a:cs typeface="Arial" charset="0"/>
              </a:rPr>
              <a:pPr fontAlgn="base">
                <a:spcBef>
                  <a:spcPct val="0"/>
                </a:spcBef>
                <a:spcAft>
                  <a:spcPct val="0"/>
                </a:spcAft>
              </a:pPr>
              <a:t>‹#›</a:t>
            </a:fld>
            <a:r>
              <a:rPr lang="en-US">
                <a:solidFill>
                  <a:srgbClr val="61C250"/>
                </a:solidFill>
                <a:cs typeface="Arial" charset="0"/>
              </a:rPr>
              <a:t> </a:t>
            </a:r>
            <a:endParaRPr lang="en-US" dirty="0">
              <a:solidFill>
                <a:srgbClr val="61C250"/>
              </a:solidFill>
              <a:cs typeface="Arial" charset="0"/>
            </a:endParaRPr>
          </a:p>
        </p:txBody>
      </p:sp>
      <p:sp>
        <p:nvSpPr>
          <p:cNvPr id="5" name="Title Placeholder 4"/>
          <p:cNvSpPr>
            <a:spLocks noGrp="1"/>
          </p:cNvSpPr>
          <p:nvPr>
            <p:ph type="title"/>
          </p:nvPr>
        </p:nvSpPr>
        <p:spPr>
          <a:xfrm>
            <a:off x="274320" y="274320"/>
            <a:ext cx="11687556" cy="509451"/>
          </a:xfrm>
          <a:prstGeom prst="rect">
            <a:avLst/>
          </a:prstGeom>
        </p:spPr>
        <p:txBody>
          <a:bodyPr vert="horz" lIns="91440" tIns="45720" rIns="91440" bIns="45720" rtlCol="0" anchor="t">
            <a:normAutofit/>
          </a:bodyPr>
          <a:lstStyle/>
          <a:p>
            <a:r>
              <a:rPr lang="en-US"/>
              <a:t>Click to edit Master title style</a:t>
            </a:r>
          </a:p>
        </p:txBody>
      </p:sp>
      <p:cxnSp>
        <p:nvCxnSpPr>
          <p:cNvPr id="7" name="Straight Connector 6"/>
          <p:cNvCxnSpPr/>
          <p:nvPr userDrawn="1"/>
        </p:nvCxnSpPr>
        <p:spPr>
          <a:xfrm flipV="1">
            <a:off x="482591" y="6554289"/>
            <a:ext cx="0" cy="3330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7111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5"/>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9BB36B7-36CF-49B3-B9C8-55FDE64B7EC9}"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friedman with seal horizonta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21603" y="6248400"/>
            <a:ext cx="3822700" cy="420688"/>
          </a:xfrm>
          <a:prstGeom prst="rect">
            <a:avLst/>
          </a:prstGeom>
          <a:noFill/>
        </p:spPr>
      </p:pic>
    </p:spTree>
    <p:extLst>
      <p:ext uri="{BB962C8B-B14F-4D97-AF65-F5344CB8AC3E}">
        <p14:creationId xmlns:p14="http://schemas.microsoft.com/office/powerpoint/2010/main" val="212068288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3.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148.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148.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fao.org/worldfoodsitu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tes.tufts.edu/candas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220" y="2527759"/>
            <a:ext cx="9494380" cy="2387600"/>
          </a:xfrm>
        </p:spPr>
        <p:txBody>
          <a:bodyPr>
            <a:normAutofit/>
          </a:bodyPr>
          <a:lstStyle/>
          <a:p>
            <a:pPr algn="l"/>
            <a:r>
              <a:rPr lang="en-US">
                <a:solidFill>
                  <a:schemeClr val="accent6"/>
                </a:solidFill>
                <a:latin typeface="+mn-lt"/>
              </a:rPr>
              <a:t>New Tools </a:t>
            </a:r>
            <a:r>
              <a:rPr lang="en-US" dirty="0">
                <a:solidFill>
                  <a:schemeClr val="accent6"/>
                </a:solidFill>
                <a:latin typeface="+mn-lt"/>
              </a:rPr>
              <a:t>for Monitoring Food and Diet Globally</a:t>
            </a:r>
          </a:p>
        </p:txBody>
      </p:sp>
      <p:sp>
        <p:nvSpPr>
          <p:cNvPr id="3" name="Subtitle 2"/>
          <p:cNvSpPr>
            <a:spLocks noGrp="1"/>
          </p:cNvSpPr>
          <p:nvPr>
            <p:ph type="subTitle" idx="1"/>
          </p:nvPr>
        </p:nvSpPr>
        <p:spPr>
          <a:xfrm>
            <a:off x="767220" y="4960544"/>
            <a:ext cx="8579980" cy="1655762"/>
          </a:xfrm>
        </p:spPr>
        <p:txBody>
          <a:bodyPr>
            <a:normAutofit fontScale="92500" lnSpcReduction="10000"/>
          </a:bodyPr>
          <a:lstStyle/>
          <a:p>
            <a:pPr algn="l"/>
            <a:r>
              <a:rPr lang="en-US" sz="2800" dirty="0"/>
              <a:t>Anna Herforth</a:t>
            </a:r>
          </a:p>
          <a:p>
            <a:pPr algn="l"/>
            <a:r>
              <a:rPr lang="en-US" dirty="0"/>
              <a:t>Researcher, Harvard T.H. Chan School of Public Health</a:t>
            </a:r>
          </a:p>
          <a:p>
            <a:pPr algn="l"/>
            <a:r>
              <a:rPr lang="en-US" dirty="0"/>
              <a:t>Oct 17, 2019</a:t>
            </a:r>
          </a:p>
          <a:p>
            <a:pPr algn="l"/>
            <a:r>
              <a:rPr lang="en-US" dirty="0"/>
              <a:t>USAID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959820" cy="2956158"/>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89420" y="43303"/>
            <a:ext cx="4054289" cy="2719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529" r="19621"/>
          <a:stretch/>
        </p:blipFill>
        <p:spPr>
          <a:xfrm>
            <a:off x="8381239" y="43303"/>
            <a:ext cx="3810761" cy="2912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30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0EB532-6631-4D6E-880E-41F4A848A0CA}"/>
              </a:ext>
            </a:extLst>
          </p:cNvPr>
          <p:cNvSpPr/>
          <p:nvPr/>
        </p:nvSpPr>
        <p:spPr>
          <a:xfrm>
            <a:off x="0" y="76200"/>
            <a:ext cx="12192000" cy="145797"/>
          </a:xfrm>
          <a:prstGeom prst="rect">
            <a:avLst/>
          </a:prstGeom>
          <a:solidFill>
            <a:srgbClr val="FF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Rectangle 4">
            <a:extLst>
              <a:ext uri="{FF2B5EF4-FFF2-40B4-BE49-F238E27FC236}">
                <a16:creationId xmlns:a16="http://schemas.microsoft.com/office/drawing/2014/main" id="{7083C0A6-B222-47CF-A308-F60C1283C98D}"/>
              </a:ext>
            </a:extLst>
          </p:cNvPr>
          <p:cNvSpPr/>
          <p:nvPr/>
        </p:nvSpPr>
        <p:spPr>
          <a:xfrm>
            <a:off x="0" y="221998"/>
            <a:ext cx="12192000" cy="850288"/>
          </a:xfrm>
          <a:prstGeom prst="rect">
            <a:avLst/>
          </a:prstGeom>
          <a:solidFill>
            <a:srgbClr val="545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Title 1">
            <a:extLst>
              <a:ext uri="{FF2B5EF4-FFF2-40B4-BE49-F238E27FC236}">
                <a16:creationId xmlns:a16="http://schemas.microsoft.com/office/drawing/2014/main" id="{4921B41D-68DA-4DF9-B605-E055A34FC788}"/>
              </a:ext>
            </a:extLst>
          </p:cNvPr>
          <p:cNvSpPr txBox="1">
            <a:spLocks/>
          </p:cNvSpPr>
          <p:nvPr/>
        </p:nvSpPr>
        <p:spPr bwMode="auto">
          <a:xfrm>
            <a:off x="136279" y="245212"/>
            <a:ext cx="11305597" cy="850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n-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nSpc>
                <a:spcPct val="80000"/>
              </a:lnSpc>
              <a:spcAft>
                <a:spcPts val="0"/>
              </a:spcAft>
              <a:defRPr/>
            </a:pPr>
            <a:r>
              <a:rPr lang="en-US" sz="3200" b="1" kern="0" dirty="0">
                <a:solidFill>
                  <a:srgbClr val="FFFFFF"/>
                </a:solidFill>
              </a:rPr>
              <a:t>New price indexes account for nutritional needs</a:t>
            </a:r>
            <a:endParaRPr lang="en-US" sz="3200" kern="0" dirty="0">
              <a:solidFill>
                <a:srgbClr val="FFFFFF"/>
              </a:solidFill>
            </a:endParaRPr>
          </a:p>
        </p:txBody>
      </p:sp>
      <p:sp>
        <p:nvSpPr>
          <p:cNvPr id="22" name="Rectangle 21">
            <a:extLst>
              <a:ext uri="{FF2B5EF4-FFF2-40B4-BE49-F238E27FC236}">
                <a16:creationId xmlns:a16="http://schemas.microsoft.com/office/drawing/2014/main" id="{A0F7AB87-4784-45EF-8238-DED1A0EDC3A8}"/>
              </a:ext>
            </a:extLst>
          </p:cNvPr>
          <p:cNvSpPr/>
          <p:nvPr/>
        </p:nvSpPr>
        <p:spPr>
          <a:xfrm>
            <a:off x="260224" y="1385604"/>
            <a:ext cx="6508665" cy="2400657"/>
          </a:xfrm>
          <a:prstGeom prst="rect">
            <a:avLst/>
          </a:prstGeom>
        </p:spPr>
        <p:txBody>
          <a:bodyPr wrap="square">
            <a:spAutoFit/>
          </a:bodyPr>
          <a:lstStyle/>
          <a:p>
            <a:pPr fontAlgn="base">
              <a:spcBef>
                <a:spcPct val="0"/>
              </a:spcBef>
              <a:spcAft>
                <a:spcPts val="1200"/>
              </a:spcAft>
            </a:pPr>
            <a:r>
              <a:rPr lang="en-US" sz="2400" b="1" dirty="0">
                <a:solidFill>
                  <a:srgbClr val="000000"/>
                </a:solidFill>
              </a:rPr>
              <a:t>Cost of Recommended Diets</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Based on food-based dietary guidelines</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Food groups &amp; servings (g) per day</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Choose foods that meet recommendations at lowest total cost</a:t>
            </a:r>
          </a:p>
        </p:txBody>
      </p:sp>
      <p:pic>
        <p:nvPicPr>
          <p:cNvPr id="2" name="Picture 1">
            <a:extLst>
              <a:ext uri="{FF2B5EF4-FFF2-40B4-BE49-F238E27FC236}">
                <a16:creationId xmlns:a16="http://schemas.microsoft.com/office/drawing/2014/main" id="{FB7D4BB2-26B1-412E-B2F1-FC25D40E77C8}"/>
              </a:ext>
            </a:extLst>
          </p:cNvPr>
          <p:cNvPicPr>
            <a:picLocks noChangeAspect="1"/>
          </p:cNvPicPr>
          <p:nvPr/>
        </p:nvPicPr>
        <p:blipFill>
          <a:blip r:embed="rId3"/>
          <a:stretch>
            <a:fillRect/>
          </a:stretch>
        </p:blipFill>
        <p:spPr>
          <a:xfrm>
            <a:off x="9677598" y="4353507"/>
            <a:ext cx="2424979" cy="2208279"/>
          </a:xfrm>
          <a:prstGeom prst="rect">
            <a:avLst/>
          </a:prstGeom>
        </p:spPr>
      </p:pic>
      <p:sp>
        <p:nvSpPr>
          <p:cNvPr id="28" name="Rectangle 27">
            <a:extLst>
              <a:ext uri="{FF2B5EF4-FFF2-40B4-BE49-F238E27FC236}">
                <a16:creationId xmlns:a16="http://schemas.microsoft.com/office/drawing/2014/main" id="{E27EFD4A-1DDB-47F6-A7E8-1B66871D41C4}"/>
              </a:ext>
            </a:extLst>
          </p:cNvPr>
          <p:cNvSpPr/>
          <p:nvPr/>
        </p:nvSpPr>
        <p:spPr>
          <a:xfrm>
            <a:off x="229122" y="4170395"/>
            <a:ext cx="7307940" cy="2400657"/>
          </a:xfrm>
          <a:prstGeom prst="rect">
            <a:avLst/>
          </a:prstGeom>
        </p:spPr>
        <p:txBody>
          <a:bodyPr wrap="square">
            <a:spAutoFit/>
          </a:bodyPr>
          <a:lstStyle/>
          <a:p>
            <a:pPr fontAlgn="base">
              <a:spcBef>
                <a:spcPct val="0"/>
              </a:spcBef>
              <a:spcAft>
                <a:spcPts val="1200"/>
              </a:spcAft>
            </a:pPr>
            <a:r>
              <a:rPr lang="en-US" sz="2400" b="1" dirty="0">
                <a:solidFill>
                  <a:srgbClr val="000000"/>
                </a:solidFill>
              </a:rPr>
              <a:t>Cost of Nutrient Adequacy</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Lowest cost of meeting calorie, macronutrient, and micronutrient needs </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Specify quantity of each nutrient</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Choose foods that meet needs at lowest total cost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8177" y="1295400"/>
            <a:ext cx="2603823" cy="2564371"/>
          </a:xfrm>
          <a:prstGeom prst="rect">
            <a:avLst/>
          </a:prstGeom>
        </p:spPr>
      </p:pic>
      <p:sp>
        <p:nvSpPr>
          <p:cNvPr id="32" name="TextBox 31">
            <a:extLst>
              <a:ext uri="{FF2B5EF4-FFF2-40B4-BE49-F238E27FC236}">
                <a16:creationId xmlns:a16="http://schemas.microsoft.com/office/drawing/2014/main" id="{1FEC6D71-682A-4F0D-BFD8-1AF30C80F631}"/>
              </a:ext>
            </a:extLst>
          </p:cNvPr>
          <p:cNvSpPr txBox="1"/>
          <p:nvPr/>
        </p:nvSpPr>
        <p:spPr>
          <a:xfrm>
            <a:off x="7387873" y="3883223"/>
            <a:ext cx="1766807" cy="307777"/>
          </a:xfrm>
          <a:prstGeom prst="rect">
            <a:avLst/>
          </a:prstGeom>
          <a:noFill/>
        </p:spPr>
        <p:txBody>
          <a:bodyPr wrap="square" rtlCol="0">
            <a:spAutoFit/>
          </a:bodyPr>
          <a:lstStyle/>
          <a:p>
            <a:pPr fontAlgn="base">
              <a:spcBef>
                <a:spcPct val="0"/>
              </a:spcBef>
              <a:spcAft>
                <a:spcPct val="0"/>
              </a:spcAft>
            </a:pPr>
            <a:r>
              <a:rPr lang="en-US" sz="1400" dirty="0">
                <a:solidFill>
                  <a:srgbClr val="002060"/>
                </a:solidFill>
              </a:rPr>
              <a:t>Benin Food Guide</a:t>
            </a:r>
          </a:p>
        </p:txBody>
      </p:sp>
      <p:sp>
        <p:nvSpPr>
          <p:cNvPr id="33" name="TextBox 32">
            <a:extLst>
              <a:ext uri="{FF2B5EF4-FFF2-40B4-BE49-F238E27FC236}">
                <a16:creationId xmlns:a16="http://schemas.microsoft.com/office/drawing/2014/main" id="{1FEC6D71-682A-4F0D-BFD8-1AF30C80F631}"/>
              </a:ext>
            </a:extLst>
          </p:cNvPr>
          <p:cNvSpPr txBox="1"/>
          <p:nvPr/>
        </p:nvSpPr>
        <p:spPr>
          <a:xfrm>
            <a:off x="10097700" y="3883223"/>
            <a:ext cx="1766807" cy="307777"/>
          </a:xfrm>
          <a:prstGeom prst="rect">
            <a:avLst/>
          </a:prstGeom>
          <a:noFill/>
        </p:spPr>
        <p:txBody>
          <a:bodyPr wrap="square" rtlCol="0">
            <a:spAutoFit/>
          </a:bodyPr>
          <a:lstStyle/>
          <a:p>
            <a:pPr fontAlgn="base">
              <a:spcBef>
                <a:spcPct val="0"/>
              </a:spcBef>
              <a:spcAft>
                <a:spcPct val="0"/>
              </a:spcAft>
            </a:pPr>
            <a:r>
              <a:rPr lang="en-US" sz="1400" dirty="0">
                <a:solidFill>
                  <a:srgbClr val="002060"/>
                </a:solidFill>
              </a:rPr>
              <a:t>India Food Guide</a:t>
            </a:r>
          </a:p>
        </p:txBody>
      </p:sp>
      <p:sp>
        <p:nvSpPr>
          <p:cNvPr id="34" name="TextBox 33">
            <a:extLst>
              <a:ext uri="{FF2B5EF4-FFF2-40B4-BE49-F238E27FC236}">
                <a16:creationId xmlns:a16="http://schemas.microsoft.com/office/drawing/2014/main" id="{1FEC6D71-682A-4F0D-BFD8-1AF30C80F631}"/>
              </a:ext>
            </a:extLst>
          </p:cNvPr>
          <p:cNvSpPr txBox="1"/>
          <p:nvPr/>
        </p:nvSpPr>
        <p:spPr>
          <a:xfrm>
            <a:off x="10097699" y="6537003"/>
            <a:ext cx="1766807" cy="307777"/>
          </a:xfrm>
          <a:prstGeom prst="rect">
            <a:avLst/>
          </a:prstGeom>
          <a:noFill/>
        </p:spPr>
        <p:txBody>
          <a:bodyPr wrap="square" rtlCol="0">
            <a:spAutoFit/>
          </a:bodyPr>
          <a:lstStyle/>
          <a:p>
            <a:pPr fontAlgn="base">
              <a:spcBef>
                <a:spcPct val="0"/>
              </a:spcBef>
              <a:spcAft>
                <a:spcPct val="0"/>
              </a:spcAft>
            </a:pPr>
            <a:r>
              <a:rPr lang="en-US" sz="1400" dirty="0">
                <a:solidFill>
                  <a:srgbClr val="002060"/>
                </a:solidFill>
              </a:rPr>
              <a:t>U.S. Food Guide</a:t>
            </a:r>
          </a:p>
        </p:txBody>
      </p:sp>
      <p:sp>
        <p:nvSpPr>
          <p:cNvPr id="21" name="TextBox 20"/>
          <p:cNvSpPr txBox="1"/>
          <p:nvPr/>
        </p:nvSpPr>
        <p:spPr>
          <a:xfrm>
            <a:off x="7537062" y="4786393"/>
            <a:ext cx="1607352" cy="1323439"/>
          </a:xfrm>
          <a:prstGeom prst="rect">
            <a:avLst/>
          </a:prstGeom>
          <a:solidFill>
            <a:srgbClr val="FCD4B3"/>
          </a:solidFill>
        </p:spPr>
        <p:txBody>
          <a:bodyPr wrap="square" rtlCol="0">
            <a:spAutoFit/>
          </a:bodyPr>
          <a:lstStyle/>
          <a:p>
            <a:pPr fontAlgn="base">
              <a:spcBef>
                <a:spcPct val="0"/>
              </a:spcBef>
              <a:spcAft>
                <a:spcPct val="0"/>
              </a:spcAft>
            </a:pPr>
            <a:r>
              <a:rPr lang="en-US" sz="2000" dirty="0">
                <a:solidFill>
                  <a:srgbClr val="000000"/>
                </a:solidFill>
              </a:rPr>
              <a:t>Compare to </a:t>
            </a:r>
            <a:r>
              <a:rPr lang="en-US" sz="2000" b="1" dirty="0">
                <a:solidFill>
                  <a:srgbClr val="000000"/>
                </a:solidFill>
              </a:rPr>
              <a:t>Cost of Caloric Adequacy</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8889" y="1313875"/>
            <a:ext cx="2878090" cy="2558824"/>
          </a:xfrm>
          <a:prstGeom prst="rect">
            <a:avLst/>
          </a:prstGeom>
        </p:spPr>
      </p:pic>
    </p:spTree>
    <p:extLst>
      <p:ext uri="{BB962C8B-B14F-4D97-AF65-F5344CB8AC3E}">
        <p14:creationId xmlns:p14="http://schemas.microsoft.com/office/powerpoint/2010/main" val="5311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32" grpId="0"/>
      <p:bldP spid="33" grpId="0"/>
      <p:bldP spid="34"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600" y="394442"/>
            <a:ext cx="12090400" cy="6115993"/>
          </a:xfrm>
        </p:spPr>
      </p:pic>
    </p:spTree>
    <p:extLst>
      <p:ext uri="{BB962C8B-B14F-4D97-AF65-F5344CB8AC3E}">
        <p14:creationId xmlns:p14="http://schemas.microsoft.com/office/powerpoint/2010/main" val="183735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chemeClr val="tx1"/>
                </a:solidFill>
                <a:ea typeface="Constantia" charset="0"/>
                <a:cs typeface="Constantia" charset="0"/>
              </a:rPr>
              <a:t>Cost of Recommended Diets (</a:t>
            </a:r>
            <a:r>
              <a:rPr lang="en-US" dirty="0" err="1">
                <a:solidFill>
                  <a:schemeClr val="tx1"/>
                </a:solidFill>
                <a:ea typeface="Constantia" charset="0"/>
                <a:cs typeface="Constantia" charset="0"/>
              </a:rPr>
              <a:t>CoRD</a:t>
            </a:r>
            <a:r>
              <a:rPr lang="en-US" dirty="0">
                <a:solidFill>
                  <a:schemeClr val="tx1"/>
                </a:solidFill>
                <a:ea typeface="Constantia" charset="0"/>
                <a:cs typeface="Constantia" charset="0"/>
              </a:rPr>
              <a:t>) in Ghana:</a:t>
            </a:r>
            <a:br>
              <a:rPr lang="en-US" dirty="0">
                <a:solidFill>
                  <a:schemeClr val="tx1"/>
                </a:solidFill>
                <a:ea typeface="Constantia" charset="0"/>
                <a:cs typeface="Constantia" charset="0"/>
              </a:rPr>
            </a:br>
            <a:r>
              <a:rPr lang="en-US" dirty="0">
                <a:solidFill>
                  <a:schemeClr val="tx1"/>
                </a:solidFill>
                <a:ea typeface="Constantia" charset="0"/>
                <a:cs typeface="Constantia" charset="0"/>
              </a:rPr>
              <a:t>Vegetables are the most costly food group</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26650"/>
          <a:stretch/>
        </p:blipFill>
        <p:spPr>
          <a:xfrm>
            <a:off x="6589777" y="2208441"/>
            <a:ext cx="4465319" cy="4425697"/>
          </a:xfrm>
          <a:prstGeom prst="rect">
            <a:avLst/>
          </a:prstGeom>
        </p:spPr>
      </p:pic>
      <p:graphicFrame>
        <p:nvGraphicFramePr>
          <p:cNvPr id="5" name="Chart 4"/>
          <p:cNvGraphicFramePr>
            <a:graphicFrameLocks noGrp="1"/>
          </p:cNvGraphicFramePr>
          <p:nvPr>
            <p:extLst>
              <p:ext uri="{D42A27DB-BD31-4B8C-83A1-F6EECF244321}">
                <p14:modId xmlns:p14="http://schemas.microsoft.com/office/powerpoint/2010/main" val="845540646"/>
              </p:ext>
            </p:extLst>
          </p:nvPr>
        </p:nvGraphicFramePr>
        <p:xfrm>
          <a:off x="713232" y="3013115"/>
          <a:ext cx="7085339" cy="3272904"/>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2">
            <a:extLst>
              <a:ext uri="{FF2B5EF4-FFF2-40B4-BE49-F238E27FC236}">
                <a16:creationId xmlns:a16="http://schemas.microsoft.com/office/drawing/2014/main" id="{F2DF4C3A-6C11-4B0A-9820-798858CF18D1}"/>
              </a:ext>
            </a:extLst>
          </p:cNvPr>
          <p:cNvSpPr txBox="1">
            <a:spLocks/>
          </p:cNvSpPr>
          <p:nvPr/>
        </p:nvSpPr>
        <p:spPr bwMode="auto">
          <a:xfrm>
            <a:off x="3157788" y="6206954"/>
            <a:ext cx="4640783" cy="31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FontTx/>
              <a:buNone/>
              <a:defRPr/>
            </a:pPr>
            <a:r>
              <a:rPr lang="en-US" sz="1600" kern="0" dirty="0">
                <a:solidFill>
                  <a:prstClr val="black"/>
                </a:solidFill>
              </a:rPr>
              <a:t>Cost per day (Ghana 2017): lowest-cost items</a:t>
            </a:r>
          </a:p>
        </p:txBody>
      </p:sp>
      <p:sp>
        <p:nvSpPr>
          <p:cNvPr id="7" name="Content Placeholder 2">
            <a:extLst>
              <a:ext uri="{FF2B5EF4-FFF2-40B4-BE49-F238E27FC236}">
                <a16:creationId xmlns:a16="http://schemas.microsoft.com/office/drawing/2014/main" id="{601852CF-32E8-4A8F-9606-C2C75CBD9C8C}"/>
              </a:ext>
            </a:extLst>
          </p:cNvPr>
          <p:cNvSpPr>
            <a:spLocks noGrp="1"/>
          </p:cNvSpPr>
          <p:nvPr>
            <p:ph idx="1"/>
          </p:nvPr>
        </p:nvSpPr>
        <p:spPr>
          <a:xfrm>
            <a:off x="152400" y="1522419"/>
            <a:ext cx="11811000" cy="567757"/>
          </a:xfrm>
        </p:spPr>
        <p:txBody>
          <a:bodyPr>
            <a:noAutofit/>
          </a:bodyPr>
          <a:lstStyle/>
          <a:p>
            <a:pPr marL="0" indent="0">
              <a:spcBef>
                <a:spcPts val="0"/>
              </a:spcBef>
              <a:buNone/>
              <a:defRPr/>
            </a:pPr>
            <a:r>
              <a:rPr lang="en-US" sz="1800" b="1" dirty="0">
                <a:solidFill>
                  <a:schemeClr val="accent6">
                    <a:lumMod val="50000"/>
                  </a:schemeClr>
                </a:solidFill>
              </a:rPr>
              <a:t>For Ghana</a:t>
            </a:r>
            <a:r>
              <a:rPr lang="en-US" sz="1800" b="1" dirty="0">
                <a:solidFill>
                  <a:srgbClr val="004376"/>
                </a:solidFill>
              </a:rPr>
              <a:t>, with the average of all items in each food group (except dairy), total cost would be US$0.75/day</a:t>
            </a:r>
          </a:p>
        </p:txBody>
      </p:sp>
      <p:sp>
        <p:nvSpPr>
          <p:cNvPr id="9" name="Content Placeholder 2">
            <a:extLst>
              <a:ext uri="{FF2B5EF4-FFF2-40B4-BE49-F238E27FC236}">
                <a16:creationId xmlns:a16="http://schemas.microsoft.com/office/drawing/2014/main" id="{7C3EA98C-70AC-4948-833E-4B4524DDF610}"/>
              </a:ext>
            </a:extLst>
          </p:cNvPr>
          <p:cNvSpPr txBox="1">
            <a:spLocks/>
          </p:cNvSpPr>
          <p:nvPr/>
        </p:nvSpPr>
        <p:spPr bwMode="auto">
          <a:xfrm>
            <a:off x="204529" y="1813753"/>
            <a:ext cx="10308275" cy="6090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FontTx/>
              <a:buNone/>
              <a:defRPr/>
            </a:pPr>
            <a:r>
              <a:rPr lang="en-US" sz="1800" kern="0" dirty="0">
                <a:solidFill>
                  <a:srgbClr val="004376"/>
                </a:solidFill>
              </a:rPr>
              <a:t>The required portions from each food group cost between $0.15 and $0.25 per day (Ghana 2015)</a:t>
            </a:r>
          </a:p>
        </p:txBody>
      </p:sp>
    </p:spTree>
    <p:extLst>
      <p:ext uri="{BB962C8B-B14F-4D97-AF65-F5344CB8AC3E}">
        <p14:creationId xmlns:p14="http://schemas.microsoft.com/office/powerpoint/2010/main" val="160709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90" y="365125"/>
            <a:ext cx="10515600" cy="1325563"/>
          </a:xfrm>
        </p:spPr>
        <p:txBody>
          <a:bodyPr>
            <a:normAutofit fontScale="90000"/>
          </a:bodyPr>
          <a:lstStyle/>
          <a:p>
            <a:r>
              <a:rPr lang="en-US" dirty="0">
                <a:latin typeface="+mn-lt"/>
                <a:ea typeface="Constantia" charset="0"/>
                <a:cs typeface="Constantia" charset="0"/>
              </a:rPr>
              <a:t>Variation across space: Cost of Recommended	 					     Diets in Pakistan</a:t>
            </a:r>
          </a:p>
        </p:txBody>
      </p:sp>
      <p:grpSp>
        <p:nvGrpSpPr>
          <p:cNvPr id="7" name="Group 6"/>
          <p:cNvGrpSpPr>
            <a:grpSpLocks noChangeAspect="1"/>
          </p:cNvGrpSpPr>
          <p:nvPr/>
        </p:nvGrpSpPr>
        <p:grpSpPr>
          <a:xfrm>
            <a:off x="5912463" y="2100469"/>
            <a:ext cx="7412361" cy="3982761"/>
            <a:chOff x="5870713" y="2540758"/>
            <a:chExt cx="6420288" cy="3449707"/>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70713" y="2540758"/>
              <a:ext cx="6420288" cy="3449707"/>
            </a:xfrm>
            <a:prstGeom prst="rect">
              <a:avLst/>
            </a:prstGeom>
            <a:noFill/>
            <a:effectLst>
              <a:outerShdw blurRad="50800" dist="50800" dir="5400000" algn="ctr" rotWithShape="0">
                <a:srgbClr val="000000">
                  <a:alpha val="0"/>
                </a:srgb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0532556" y="2540758"/>
              <a:ext cx="821244" cy="3449707"/>
            </a:xfrm>
            <a:prstGeom prst="rect">
              <a:avLst/>
            </a:prstGeom>
            <a:noFill/>
            <a:effectLst>
              <a:outerShdw blurRad="50800" dist="50800" dir="5400000" algn="ctr" rotWithShape="0">
                <a:srgbClr val="000000">
                  <a:alpha val="0"/>
                </a:srgbClr>
              </a:outerShdw>
            </a:effectLst>
          </p:spPr>
        </p:pic>
      </p:grpSp>
      <p:sp>
        <p:nvSpPr>
          <p:cNvPr id="3" name="TextBox 2"/>
          <p:cNvSpPr txBox="1"/>
          <p:nvPr/>
        </p:nvSpPr>
        <p:spPr>
          <a:xfrm>
            <a:off x="9180576" y="6501384"/>
            <a:ext cx="2907792" cy="307777"/>
          </a:xfrm>
          <a:prstGeom prst="rect">
            <a:avLst/>
          </a:prstGeom>
          <a:noFill/>
        </p:spPr>
        <p:txBody>
          <a:bodyPr wrap="square" rtlCol="0">
            <a:spAutoFit/>
          </a:bodyPr>
          <a:lstStyle/>
          <a:p>
            <a:r>
              <a:rPr lang="en-US" sz="1400">
                <a:solidFill>
                  <a:prstClr val="black"/>
                </a:solidFill>
              </a:rPr>
              <a:t>Dizon</a:t>
            </a:r>
            <a:r>
              <a:rPr lang="en-US" sz="1400" dirty="0">
                <a:solidFill>
                  <a:prstClr val="black"/>
                </a:solidFill>
              </a:rPr>
              <a:t> and Herforth 2018, World Bank</a:t>
            </a:r>
          </a:p>
        </p:txBody>
      </p:sp>
      <p:pic>
        <p:nvPicPr>
          <p:cNvPr id="8" name="Picture 7"/>
          <p:cNvPicPr>
            <a:picLocks noChangeAspect="1"/>
          </p:cNvPicPr>
          <p:nvPr/>
        </p:nvPicPr>
        <p:blipFill>
          <a:blip r:embed="rId5"/>
          <a:stretch>
            <a:fillRect/>
          </a:stretch>
        </p:blipFill>
        <p:spPr>
          <a:xfrm>
            <a:off x="793062" y="1003300"/>
            <a:ext cx="5207000" cy="5854700"/>
          </a:xfrm>
          <a:prstGeom prst="rect">
            <a:avLst/>
          </a:prstGeom>
        </p:spPr>
      </p:pic>
    </p:spTree>
    <p:extLst>
      <p:ext uri="{BB962C8B-B14F-4D97-AF65-F5344CB8AC3E}">
        <p14:creationId xmlns:p14="http://schemas.microsoft.com/office/powerpoint/2010/main" val="205941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068D28-101D-48F4-880C-926E63279931}"/>
              </a:ext>
            </a:extLst>
          </p:cNvPr>
          <p:cNvSpPr txBox="1">
            <a:spLocks/>
          </p:cNvSpPr>
          <p:nvPr/>
        </p:nvSpPr>
        <p:spPr bwMode="auto">
          <a:xfrm>
            <a:off x="136279" y="245212"/>
            <a:ext cx="11141321" cy="850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n-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nSpc>
                <a:spcPct val="80000"/>
              </a:lnSpc>
              <a:spcAft>
                <a:spcPts val="0"/>
              </a:spcAft>
              <a:defRPr/>
            </a:pPr>
            <a:endParaRPr lang="en-US" sz="3200" kern="0" dirty="0"/>
          </a:p>
        </p:txBody>
      </p:sp>
      <p:sp>
        <p:nvSpPr>
          <p:cNvPr id="17" name="Title 4">
            <a:extLst>
              <a:ext uri="{FF2B5EF4-FFF2-40B4-BE49-F238E27FC236}">
                <a16:creationId xmlns:a16="http://schemas.microsoft.com/office/drawing/2014/main" id="{84A8D9DF-B789-430E-BDC4-4DB63A5ECAFA}"/>
              </a:ext>
            </a:extLst>
          </p:cNvPr>
          <p:cNvSpPr>
            <a:spLocks noGrp="1"/>
          </p:cNvSpPr>
          <p:nvPr>
            <p:ph type="title"/>
          </p:nvPr>
        </p:nvSpPr>
        <p:spPr>
          <a:xfrm>
            <a:off x="228600" y="331554"/>
            <a:ext cx="11353800" cy="968725"/>
          </a:xfrm>
        </p:spPr>
        <p:txBody>
          <a:bodyPr>
            <a:noAutofit/>
          </a:bodyPr>
          <a:lstStyle/>
          <a:p>
            <a:pPr algn="l">
              <a:lnSpc>
                <a:spcPct val="100000"/>
              </a:lnSpc>
            </a:pPr>
            <a:r>
              <a:rPr lang="en-IN" sz="3200" b="1" dirty="0">
                <a:solidFill>
                  <a:schemeClr val="bg1"/>
                </a:solidFill>
                <a:latin typeface="Arial" panose="020B0604020202020204" pitchFamily="34" charset="0"/>
                <a:cs typeface="Arial" panose="020B0604020202020204" pitchFamily="34" charset="0"/>
              </a:rPr>
              <a:t>Data by region and food group reveal specific challenges</a:t>
            </a:r>
            <a:br>
              <a:rPr lang="en-IN" sz="3200" b="1" dirty="0">
                <a:solidFill>
                  <a:schemeClr val="bg1"/>
                </a:solidFill>
                <a:latin typeface="Arial" panose="020B0604020202020204" pitchFamily="34" charset="0"/>
                <a:cs typeface="Arial" panose="020B0604020202020204" pitchFamily="34" charset="0"/>
              </a:rPr>
            </a:br>
            <a:endParaRPr lang="en-IN" sz="32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45B6F8C-AC7B-433D-884C-58FC7BD86848}"/>
              </a:ext>
            </a:extLst>
          </p:cNvPr>
          <p:cNvGrpSpPr/>
          <p:nvPr/>
        </p:nvGrpSpPr>
        <p:grpSpPr>
          <a:xfrm>
            <a:off x="6248400" y="1589940"/>
            <a:ext cx="5385354" cy="5115660"/>
            <a:chOff x="6248400" y="1554963"/>
            <a:chExt cx="5385354" cy="5115660"/>
          </a:xfrm>
        </p:grpSpPr>
        <p:sp>
          <p:nvSpPr>
            <p:cNvPr id="19" name="Rectangle 18">
              <a:extLst>
                <a:ext uri="{FF2B5EF4-FFF2-40B4-BE49-F238E27FC236}">
                  <a16:creationId xmlns:a16="http://schemas.microsoft.com/office/drawing/2014/main" id="{32462AB4-A79C-47A6-84E4-DF63C51114E1}"/>
                </a:ext>
              </a:extLst>
            </p:cNvPr>
            <p:cNvSpPr/>
            <p:nvPr/>
          </p:nvSpPr>
          <p:spPr>
            <a:xfrm>
              <a:off x="6248400" y="1554963"/>
              <a:ext cx="5385354" cy="769441"/>
            </a:xfrm>
            <a:prstGeom prst="rect">
              <a:avLst/>
            </a:prstGeom>
            <a:ln w="19050">
              <a:noFill/>
            </a:ln>
          </p:spPr>
          <p:txBody>
            <a:bodyPr wrap="square">
              <a:spAutoFit/>
            </a:bodyPr>
            <a:lstStyle/>
            <a:p>
              <a:pPr algn="ctr"/>
              <a:r>
                <a:rPr lang="en-IN" sz="2200" dirty="0">
                  <a:latin typeface="Arial" panose="020B0604020202020204" pitchFamily="34" charset="0"/>
                  <a:cs typeface="Arial" panose="020B0604020202020204" pitchFamily="34" charset="0"/>
                </a:rPr>
                <a:t>LOTS of variation in seasonality by food group, especially fruits and vegetables </a:t>
              </a:r>
              <a:endParaRPr lang="en-US" sz="2200" dirty="0"/>
            </a:p>
          </p:txBody>
        </p:sp>
        <p:graphicFrame>
          <p:nvGraphicFramePr>
            <p:cNvPr id="20" name="Chart 19">
              <a:extLst>
                <a:ext uri="{FF2B5EF4-FFF2-40B4-BE49-F238E27FC236}">
                  <a16:creationId xmlns:a16="http://schemas.microsoft.com/office/drawing/2014/main" id="{652EAEE4-DB35-4724-B8DD-22240B7F7FDB}"/>
                </a:ext>
              </a:extLst>
            </p:cNvPr>
            <p:cNvGraphicFramePr>
              <a:graphicFrameLocks/>
            </p:cNvGraphicFramePr>
            <p:nvPr>
              <p:extLst/>
            </p:nvPr>
          </p:nvGraphicFramePr>
          <p:xfrm>
            <a:off x="6248400" y="2362200"/>
            <a:ext cx="5385354" cy="430842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 name="Group 1">
            <a:extLst>
              <a:ext uri="{FF2B5EF4-FFF2-40B4-BE49-F238E27FC236}">
                <a16:creationId xmlns:a16="http://schemas.microsoft.com/office/drawing/2014/main" id="{D4B5CFD2-1EAA-43CE-9C07-B8E3F45C3046}"/>
              </a:ext>
            </a:extLst>
          </p:cNvPr>
          <p:cNvGrpSpPr/>
          <p:nvPr/>
        </p:nvGrpSpPr>
        <p:grpSpPr>
          <a:xfrm>
            <a:off x="558246" y="1592759"/>
            <a:ext cx="5385354" cy="5077864"/>
            <a:chOff x="558246" y="1592759"/>
            <a:chExt cx="5385354" cy="5077864"/>
          </a:xfrm>
        </p:grpSpPr>
        <p:sp>
          <p:nvSpPr>
            <p:cNvPr id="18" name="Rectangle 17">
              <a:extLst>
                <a:ext uri="{FF2B5EF4-FFF2-40B4-BE49-F238E27FC236}">
                  <a16:creationId xmlns:a16="http://schemas.microsoft.com/office/drawing/2014/main" id="{AAFD7460-3FC1-45C9-BDB2-7A93FBD23F8A}"/>
                </a:ext>
              </a:extLst>
            </p:cNvPr>
            <p:cNvSpPr/>
            <p:nvPr/>
          </p:nvSpPr>
          <p:spPr>
            <a:xfrm>
              <a:off x="558246" y="1592759"/>
              <a:ext cx="5385354" cy="769441"/>
            </a:xfrm>
            <a:prstGeom prst="rect">
              <a:avLst/>
            </a:prstGeom>
            <a:ln w="19050">
              <a:noFill/>
            </a:ln>
          </p:spPr>
          <p:txBody>
            <a:bodyPr wrap="square">
              <a:spAutoFit/>
            </a:bodyPr>
            <a:lstStyle/>
            <a:p>
              <a:pPr algn="ctr"/>
              <a:r>
                <a:rPr lang="en-IN" sz="2200" dirty="0">
                  <a:latin typeface="Arial" panose="020B0604020202020204" pitchFamily="34" charset="0"/>
                  <a:cs typeface="Arial" panose="020B0604020202020204" pitchFamily="34" charset="0"/>
                </a:rPr>
                <a:t>LOTS of variation in trends for the cost of a recommended diet relative to wages</a:t>
              </a:r>
              <a:endParaRPr lang="en-US" sz="2200" dirty="0"/>
            </a:p>
          </p:txBody>
        </p:sp>
        <p:graphicFrame>
          <p:nvGraphicFramePr>
            <p:cNvPr id="25" name="Chart 24">
              <a:extLst>
                <a:ext uri="{FF2B5EF4-FFF2-40B4-BE49-F238E27FC236}">
                  <a16:creationId xmlns:a16="http://schemas.microsoft.com/office/drawing/2014/main" id="{331AA7E0-F312-40E7-A96F-222C2326780D}"/>
                </a:ext>
              </a:extLst>
            </p:cNvPr>
            <p:cNvGraphicFramePr>
              <a:graphicFrameLocks/>
            </p:cNvGraphicFramePr>
            <p:nvPr>
              <p:extLst/>
            </p:nvPr>
          </p:nvGraphicFramePr>
          <p:xfrm>
            <a:off x="558246" y="2362200"/>
            <a:ext cx="5385354" cy="4308423"/>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Rectangle 14">
            <a:extLst>
              <a:ext uri="{FF2B5EF4-FFF2-40B4-BE49-F238E27FC236}">
                <a16:creationId xmlns:a16="http://schemas.microsoft.com/office/drawing/2014/main" id="{88C58F1E-080E-476D-A410-07DC42BA9400}"/>
              </a:ext>
            </a:extLst>
          </p:cNvPr>
          <p:cNvSpPr/>
          <p:nvPr/>
        </p:nvSpPr>
        <p:spPr>
          <a:xfrm>
            <a:off x="6096000" y="6593312"/>
            <a:ext cx="5971253" cy="264688"/>
          </a:xfrm>
          <a:prstGeom prst="rect">
            <a:avLst/>
          </a:prstGeom>
        </p:spPr>
        <p:txBody>
          <a:bodyPr wrap="square">
            <a:spAutoFit/>
          </a:bodyPr>
          <a:lstStyle/>
          <a:p>
            <a:pPr algn="r">
              <a:lnSpc>
                <a:spcPct val="80000"/>
              </a:lnSpc>
              <a:spcBef>
                <a:spcPts val="0"/>
              </a:spcBef>
            </a:pPr>
            <a:r>
              <a:rPr lang="en-US" sz="1400" dirty="0">
                <a:solidFill>
                  <a:schemeClr val="bg2">
                    <a:lumMod val="50000"/>
                  </a:schemeClr>
                </a:solidFill>
              </a:rPr>
              <a:t>Source: CANDASA results, from Raghunathan et al. (2019)</a:t>
            </a:r>
          </a:p>
        </p:txBody>
      </p:sp>
      <p:sp>
        <p:nvSpPr>
          <p:cNvPr id="14" name="Title 1"/>
          <p:cNvSpPr txBox="1">
            <a:spLocks/>
          </p:cNvSpPr>
          <p:nvPr/>
        </p:nvSpPr>
        <p:spPr>
          <a:xfrm>
            <a:off x="685800" y="19245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ea typeface="Constantia" charset="0"/>
                <a:cs typeface="Constantia" charset="0"/>
              </a:rPr>
              <a:t>Variation across space</a:t>
            </a:r>
            <a:r>
              <a:rPr lang="en-US">
                <a:latin typeface="+mn-lt"/>
                <a:ea typeface="Constantia" charset="0"/>
                <a:cs typeface="Constantia" charset="0"/>
              </a:rPr>
              <a:t>: </a:t>
            </a:r>
          </a:p>
          <a:p>
            <a:pPr algn="ctr"/>
            <a:r>
              <a:rPr lang="en-US" dirty="0">
                <a:latin typeface="+mn-lt"/>
                <a:ea typeface="Constantia" charset="0"/>
                <a:cs typeface="Constantia" charset="0"/>
              </a:rPr>
              <a:t>Cost of Recommended Diets in India</a:t>
            </a:r>
          </a:p>
        </p:txBody>
      </p:sp>
    </p:spTree>
    <p:extLst>
      <p:ext uri="{BB962C8B-B14F-4D97-AF65-F5344CB8AC3E}">
        <p14:creationId xmlns:p14="http://schemas.microsoft.com/office/powerpoint/2010/main" val="14556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49C060-4B38-4C8D-9574-166D5E3AF770}"/>
              </a:ext>
            </a:extLst>
          </p:cNvPr>
          <p:cNvGrpSpPr/>
          <p:nvPr/>
        </p:nvGrpSpPr>
        <p:grpSpPr>
          <a:xfrm>
            <a:off x="0" y="76200"/>
            <a:ext cx="12192000" cy="996086"/>
            <a:chOff x="0" y="76200"/>
            <a:chExt cx="12192000" cy="996086"/>
          </a:xfrm>
        </p:grpSpPr>
        <p:sp>
          <p:nvSpPr>
            <p:cNvPr id="5" name="Rectangle 4">
              <a:extLst>
                <a:ext uri="{FF2B5EF4-FFF2-40B4-BE49-F238E27FC236}">
                  <a16:creationId xmlns:a16="http://schemas.microsoft.com/office/drawing/2014/main" id="{7083C0A6-B222-47CF-A308-F60C1283C98D}"/>
                </a:ext>
              </a:extLst>
            </p:cNvPr>
            <p:cNvSpPr/>
            <p:nvPr/>
          </p:nvSpPr>
          <p:spPr>
            <a:xfrm>
              <a:off x="0" y="221998"/>
              <a:ext cx="12192000" cy="850288"/>
            </a:xfrm>
            <a:prstGeom prst="rect">
              <a:avLst/>
            </a:prstGeom>
            <a:solidFill>
              <a:srgbClr val="545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250EB532-6631-4D6E-880E-41F4A848A0CA}"/>
                </a:ext>
              </a:extLst>
            </p:cNvPr>
            <p:cNvSpPr/>
            <p:nvPr/>
          </p:nvSpPr>
          <p:spPr>
            <a:xfrm>
              <a:off x="0" y="76200"/>
              <a:ext cx="12192000" cy="145797"/>
            </a:xfrm>
            <a:prstGeom prst="rect">
              <a:avLst/>
            </a:prstGeom>
            <a:solidFill>
              <a:srgbClr val="FF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itle 1">
            <a:extLst>
              <a:ext uri="{FF2B5EF4-FFF2-40B4-BE49-F238E27FC236}">
                <a16:creationId xmlns:a16="http://schemas.microsoft.com/office/drawing/2014/main" id="{86068D28-101D-48F4-880C-926E63279931}"/>
              </a:ext>
            </a:extLst>
          </p:cNvPr>
          <p:cNvSpPr txBox="1">
            <a:spLocks/>
          </p:cNvSpPr>
          <p:nvPr/>
        </p:nvSpPr>
        <p:spPr bwMode="auto">
          <a:xfrm>
            <a:off x="136279" y="245212"/>
            <a:ext cx="11141321" cy="850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n-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nSpc>
                <a:spcPct val="80000"/>
              </a:lnSpc>
              <a:spcAft>
                <a:spcPts val="0"/>
              </a:spcAft>
              <a:defRPr/>
            </a:pPr>
            <a:r>
              <a:rPr lang="en-US" sz="3200" b="1" kern="0" dirty="0"/>
              <a:t>How costly is the recommended diet relative to wages? </a:t>
            </a:r>
            <a:endParaRPr lang="en-US" sz="3200" kern="0" dirty="0"/>
          </a:p>
        </p:txBody>
      </p:sp>
      <p:pic>
        <p:nvPicPr>
          <p:cNvPr id="21" name="Content Placeholder 4">
            <a:extLst>
              <a:ext uri="{FF2B5EF4-FFF2-40B4-BE49-F238E27FC236}">
                <a16:creationId xmlns:a16="http://schemas.microsoft.com/office/drawing/2014/main" id="{A9CFF6E9-1CF0-455B-8593-861F7D9538F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8786" t="9120" b="11645"/>
          <a:stretch/>
        </p:blipFill>
        <p:spPr>
          <a:xfrm>
            <a:off x="4726129" y="2233012"/>
            <a:ext cx="6918157" cy="4320187"/>
          </a:xfrm>
          <a:ln w="25400">
            <a:noFill/>
          </a:ln>
        </p:spPr>
      </p:pic>
      <p:sp>
        <p:nvSpPr>
          <p:cNvPr id="22" name="Rectangle 21">
            <a:extLst>
              <a:ext uri="{FF2B5EF4-FFF2-40B4-BE49-F238E27FC236}">
                <a16:creationId xmlns:a16="http://schemas.microsoft.com/office/drawing/2014/main" id="{D41F0530-8A0F-4836-9B03-8A5D096936D8}"/>
              </a:ext>
            </a:extLst>
          </p:cNvPr>
          <p:cNvSpPr/>
          <p:nvPr/>
        </p:nvSpPr>
        <p:spPr>
          <a:xfrm>
            <a:off x="281042" y="1652649"/>
            <a:ext cx="4006516" cy="4678204"/>
          </a:xfrm>
          <a:prstGeom prst="rect">
            <a:avLst/>
          </a:prstGeom>
        </p:spPr>
        <p:txBody>
          <a:bodyPr wrap="square">
            <a:spAutoFit/>
          </a:bodyPr>
          <a:lstStyle/>
          <a:p>
            <a:pPr>
              <a:spcAft>
                <a:spcPts val="1200"/>
              </a:spcAft>
            </a:pPr>
            <a:r>
              <a:rPr lang="en-IN" sz="2200" b="1" dirty="0">
                <a:latin typeface="Arial" panose="020B0604020202020204" pitchFamily="34" charset="0"/>
                <a:cs typeface="Arial" panose="020B0604020202020204" pitchFamily="34" charset="0"/>
              </a:rPr>
              <a:t>Diet costs are a larger fraction of wages for women </a:t>
            </a:r>
          </a:p>
          <a:p>
            <a:pPr marL="577850" lvl="1" indent="-285750">
              <a:spcAft>
                <a:spcPts val="1200"/>
              </a:spcAft>
              <a:buFont typeface="Arial" panose="020B0604020202020204" pitchFamily="34" charset="0"/>
              <a:buChar char="•"/>
            </a:pPr>
            <a:r>
              <a:rPr lang="en-IN" sz="2000" dirty="0">
                <a:latin typeface="Arial" panose="020B0604020202020204" pitchFamily="34" charset="0"/>
                <a:cs typeface="Arial" panose="020B0604020202020204" pitchFamily="34" charset="0"/>
              </a:rPr>
              <a:t>70-80% of women’s wage</a:t>
            </a:r>
          </a:p>
          <a:p>
            <a:pPr marL="577850" lvl="1" indent="-285750">
              <a:spcAft>
                <a:spcPts val="1200"/>
              </a:spcAft>
              <a:buFont typeface="Arial" panose="020B0604020202020204" pitchFamily="34" charset="0"/>
              <a:buChar char="•"/>
            </a:pPr>
            <a:r>
              <a:rPr lang="en-IN" sz="2000" dirty="0">
                <a:latin typeface="Arial" panose="020B0604020202020204" pitchFamily="34" charset="0"/>
                <a:cs typeface="Arial" panose="020B0604020202020204" pitchFamily="34" charset="0"/>
              </a:rPr>
              <a:t>50-60% of men’s wage</a:t>
            </a:r>
          </a:p>
          <a:p>
            <a:pPr>
              <a:spcAft>
                <a:spcPts val="1200"/>
              </a:spcAft>
            </a:pPr>
            <a:r>
              <a:rPr lang="en-IN" sz="2200" b="1" dirty="0">
                <a:latin typeface="Arial" panose="020B0604020202020204" pitchFamily="34" charset="0"/>
                <a:cs typeface="Arial" panose="020B0604020202020204" pitchFamily="34" charset="0"/>
              </a:rPr>
              <a:t>Highly unaffordable:</a:t>
            </a:r>
          </a:p>
          <a:p>
            <a:pPr marL="577850" lvl="1" indent="-285750">
              <a:spcAft>
                <a:spcPts val="1200"/>
              </a:spcAft>
              <a:buFont typeface="Arial" panose="020B0604020202020204" pitchFamily="34" charset="0"/>
              <a:buChar char="•"/>
            </a:pPr>
            <a:r>
              <a:rPr lang="en-IN" sz="2000" dirty="0">
                <a:latin typeface="Arial" panose="020B0604020202020204" pitchFamily="34" charset="0"/>
                <a:cs typeface="Arial" panose="020B0604020202020204" pitchFamily="34" charset="0"/>
              </a:rPr>
              <a:t>Costs for non-food expenses and other family members?</a:t>
            </a:r>
          </a:p>
          <a:p>
            <a:pPr marL="577850" lvl="1" indent="-285750">
              <a:spcAft>
                <a:spcPts val="1200"/>
              </a:spcAft>
              <a:buFont typeface="Arial" panose="020B0604020202020204" pitchFamily="34" charset="0"/>
              <a:buChar char="•"/>
            </a:pPr>
            <a:r>
              <a:rPr lang="en-IN" sz="2000" dirty="0">
                <a:latin typeface="Arial" panose="020B0604020202020204" pitchFamily="34" charset="0"/>
                <a:cs typeface="Arial" panose="020B0604020202020204" pitchFamily="34" charset="0"/>
              </a:rPr>
              <a:t>Volatile!</a:t>
            </a:r>
          </a:p>
          <a:p>
            <a:pPr>
              <a:spcAft>
                <a:spcPts val="1200"/>
              </a:spcAft>
            </a:pPr>
            <a:r>
              <a:rPr lang="en-IN" sz="2200" b="1" dirty="0">
                <a:latin typeface="Arial" panose="020B0604020202020204" pitchFamily="34" charset="0"/>
                <a:cs typeface="Arial" panose="020B0604020202020204" pitchFamily="34" charset="0"/>
              </a:rPr>
              <a:t>But some improvement:</a:t>
            </a:r>
          </a:p>
          <a:p>
            <a:pPr marL="342900" indent="-342900">
              <a:spcAft>
                <a:spcPts val="1200"/>
              </a:spcAft>
              <a:buFont typeface="Arial" panose="020B0604020202020204" pitchFamily="34" charset="0"/>
              <a:buChar char="•"/>
            </a:pPr>
            <a:r>
              <a:rPr lang="en-IN" sz="2000" dirty="0">
                <a:latin typeface="Arial" panose="020B0604020202020204" pitchFamily="34" charset="0"/>
                <a:cs typeface="Arial" panose="020B0604020202020204" pitchFamily="34" charset="0"/>
              </a:rPr>
              <a:t>wages ↑ &amp; diet cost ↓ since 2007, but more so for men</a:t>
            </a:r>
            <a:endParaRPr lang="en-US" sz="2000" dirty="0"/>
          </a:p>
        </p:txBody>
      </p:sp>
      <p:sp>
        <p:nvSpPr>
          <p:cNvPr id="23" name="Rectangle 22">
            <a:extLst>
              <a:ext uri="{FF2B5EF4-FFF2-40B4-BE49-F238E27FC236}">
                <a16:creationId xmlns:a16="http://schemas.microsoft.com/office/drawing/2014/main" id="{3B30B0D1-6F1E-4FA6-AD46-5C21925FEE1E}"/>
              </a:ext>
            </a:extLst>
          </p:cNvPr>
          <p:cNvSpPr/>
          <p:nvPr/>
        </p:nvSpPr>
        <p:spPr>
          <a:xfrm>
            <a:off x="4710087" y="1237151"/>
            <a:ext cx="6918156" cy="830997"/>
          </a:xfrm>
          <a:prstGeom prst="rect">
            <a:avLst/>
          </a:prstGeom>
        </p:spPr>
        <p:txBody>
          <a:bodyPr wrap="square">
            <a:spAutoFit/>
          </a:bodyPr>
          <a:lstStyle/>
          <a:p>
            <a:pPr algn="ctr"/>
            <a:r>
              <a:rPr lang="en-IN" sz="2400" b="1" dirty="0">
                <a:latin typeface="Arial" panose="020B0604020202020204" pitchFamily="34" charset="0"/>
                <a:cs typeface="Arial" panose="020B0604020202020204" pitchFamily="34" charset="0"/>
              </a:rPr>
              <a:t>Trends in the cost of the recommend diet as a percent of wages for rural unskilled </a:t>
            </a:r>
            <a:r>
              <a:rPr lang="en-IN" sz="2400" b="1" dirty="0" err="1">
                <a:latin typeface="Arial" panose="020B0604020202020204" pitchFamily="34" charset="0"/>
                <a:cs typeface="Arial" panose="020B0604020202020204" pitchFamily="34" charset="0"/>
              </a:rPr>
              <a:t>labor</a:t>
            </a:r>
            <a:endParaRPr lang="en-IN"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D988AEF-C466-4780-ADAF-D7BF158436A7}"/>
              </a:ext>
            </a:extLst>
          </p:cNvPr>
          <p:cNvSpPr txBox="1"/>
          <p:nvPr/>
        </p:nvSpPr>
        <p:spPr>
          <a:xfrm>
            <a:off x="10242562" y="2468244"/>
            <a:ext cx="1021049" cy="400110"/>
          </a:xfrm>
          <a:prstGeom prst="rect">
            <a:avLst/>
          </a:prstGeom>
          <a:noFill/>
        </p:spPr>
        <p:txBody>
          <a:bodyPr wrap="none" rtlCol="0">
            <a:spAutoFit/>
          </a:bodyPr>
          <a:lstStyle/>
          <a:p>
            <a:r>
              <a:rPr lang="en-US" sz="2000" b="1" dirty="0">
                <a:solidFill>
                  <a:srgbClr val="FF0000"/>
                </a:solidFill>
              </a:rPr>
              <a:t>Women</a:t>
            </a:r>
          </a:p>
        </p:txBody>
      </p:sp>
      <p:sp>
        <p:nvSpPr>
          <p:cNvPr id="25" name="TextBox 24">
            <a:extLst>
              <a:ext uri="{FF2B5EF4-FFF2-40B4-BE49-F238E27FC236}">
                <a16:creationId xmlns:a16="http://schemas.microsoft.com/office/drawing/2014/main" id="{A9156841-055E-4F4E-B97C-62B252A1AB11}"/>
              </a:ext>
            </a:extLst>
          </p:cNvPr>
          <p:cNvSpPr txBox="1"/>
          <p:nvPr/>
        </p:nvSpPr>
        <p:spPr>
          <a:xfrm>
            <a:off x="10583677" y="4002570"/>
            <a:ext cx="676788" cy="400110"/>
          </a:xfrm>
          <a:prstGeom prst="rect">
            <a:avLst/>
          </a:prstGeom>
          <a:noFill/>
        </p:spPr>
        <p:txBody>
          <a:bodyPr wrap="none" rtlCol="0">
            <a:spAutoFit/>
          </a:bodyPr>
          <a:lstStyle/>
          <a:p>
            <a:r>
              <a:rPr lang="en-US" sz="2000" b="1" dirty="0"/>
              <a:t>Men</a:t>
            </a:r>
          </a:p>
        </p:txBody>
      </p:sp>
      <p:sp>
        <p:nvSpPr>
          <p:cNvPr id="26" name="TextBox 25">
            <a:extLst>
              <a:ext uri="{FF2B5EF4-FFF2-40B4-BE49-F238E27FC236}">
                <a16:creationId xmlns:a16="http://schemas.microsoft.com/office/drawing/2014/main" id="{10097FB6-ADF3-46C8-885F-944694640F1A}"/>
              </a:ext>
            </a:extLst>
          </p:cNvPr>
          <p:cNvSpPr txBox="1"/>
          <p:nvPr/>
        </p:nvSpPr>
        <p:spPr>
          <a:xfrm>
            <a:off x="9220200" y="4953000"/>
            <a:ext cx="936475" cy="338554"/>
          </a:xfrm>
          <a:prstGeom prst="rect">
            <a:avLst/>
          </a:prstGeom>
          <a:noFill/>
        </p:spPr>
        <p:txBody>
          <a:bodyPr wrap="none" rtlCol="0">
            <a:spAutoFit/>
          </a:bodyPr>
          <a:lstStyle/>
          <a:p>
            <a:r>
              <a:rPr lang="en-US" sz="1600" b="1" dirty="0">
                <a:solidFill>
                  <a:schemeClr val="bg1">
                    <a:lumMod val="65000"/>
                  </a:schemeClr>
                </a:solidFill>
              </a:rPr>
              <a:t>No data</a:t>
            </a:r>
          </a:p>
        </p:txBody>
      </p:sp>
      <p:sp>
        <p:nvSpPr>
          <p:cNvPr id="14" name="Rectangle 13">
            <a:extLst>
              <a:ext uri="{FF2B5EF4-FFF2-40B4-BE49-F238E27FC236}">
                <a16:creationId xmlns:a16="http://schemas.microsoft.com/office/drawing/2014/main" id="{E9F39232-354E-44B0-90FC-60431F5F996E}"/>
              </a:ext>
            </a:extLst>
          </p:cNvPr>
          <p:cNvSpPr/>
          <p:nvPr/>
        </p:nvSpPr>
        <p:spPr>
          <a:xfrm>
            <a:off x="6096000" y="6593312"/>
            <a:ext cx="5971253" cy="264688"/>
          </a:xfrm>
          <a:prstGeom prst="rect">
            <a:avLst/>
          </a:prstGeom>
        </p:spPr>
        <p:txBody>
          <a:bodyPr wrap="square">
            <a:spAutoFit/>
          </a:bodyPr>
          <a:lstStyle/>
          <a:p>
            <a:pPr algn="r">
              <a:lnSpc>
                <a:spcPct val="80000"/>
              </a:lnSpc>
              <a:spcBef>
                <a:spcPts val="0"/>
              </a:spcBef>
            </a:pPr>
            <a:r>
              <a:rPr lang="en-US" sz="1400" dirty="0">
                <a:solidFill>
                  <a:schemeClr val="bg2">
                    <a:lumMod val="50000"/>
                  </a:schemeClr>
                </a:solidFill>
              </a:rPr>
              <a:t>Source: CANDASA results, from Raghunathan et al. (2019)</a:t>
            </a:r>
          </a:p>
        </p:txBody>
      </p:sp>
    </p:spTree>
    <p:extLst>
      <p:ext uri="{BB962C8B-B14F-4D97-AF65-F5344CB8AC3E}">
        <p14:creationId xmlns:p14="http://schemas.microsoft.com/office/powerpoint/2010/main" val="12027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21B41D-68DA-4DF9-B605-E055A34FC788}"/>
              </a:ext>
            </a:extLst>
          </p:cNvPr>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n-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nSpc>
                <a:spcPct val="80000"/>
              </a:lnSpc>
              <a:spcAft>
                <a:spcPts val="0"/>
              </a:spcAft>
              <a:defRPr/>
            </a:pPr>
            <a:r>
              <a:rPr lang="en-US" sz="3200" b="1" kern="0" dirty="0">
                <a:solidFill>
                  <a:schemeClr val="tx1"/>
                </a:solidFill>
              </a:rPr>
              <a:t>New price indexes account for nutritional needs (cont’d)</a:t>
            </a:r>
            <a:endParaRPr lang="en-US" sz="3200" kern="0" dirty="0">
              <a:solidFill>
                <a:schemeClr val="tx1"/>
              </a:solidFill>
            </a:endParaRPr>
          </a:p>
        </p:txBody>
      </p:sp>
      <p:sp>
        <p:nvSpPr>
          <p:cNvPr id="6" name="Rectangle 5">
            <a:extLst>
              <a:ext uri="{FF2B5EF4-FFF2-40B4-BE49-F238E27FC236}">
                <a16:creationId xmlns:a16="http://schemas.microsoft.com/office/drawing/2014/main" id="{E27EFD4A-1DDB-47F6-A7E8-1B66871D41C4}"/>
              </a:ext>
            </a:extLst>
          </p:cNvPr>
          <p:cNvSpPr/>
          <p:nvPr/>
        </p:nvSpPr>
        <p:spPr>
          <a:xfrm>
            <a:off x="609599" y="1663791"/>
            <a:ext cx="10227733" cy="3293209"/>
          </a:xfrm>
          <a:prstGeom prst="rect">
            <a:avLst/>
          </a:prstGeom>
        </p:spPr>
        <p:txBody>
          <a:bodyPr wrap="square">
            <a:spAutoFit/>
          </a:bodyPr>
          <a:lstStyle/>
          <a:p>
            <a:pPr fontAlgn="base">
              <a:spcBef>
                <a:spcPct val="0"/>
              </a:spcBef>
              <a:spcAft>
                <a:spcPts val="1200"/>
              </a:spcAft>
            </a:pPr>
            <a:r>
              <a:rPr lang="en-US" sz="2400" b="1" dirty="0">
                <a:solidFill>
                  <a:srgbClr val="000000"/>
                </a:solidFill>
              </a:rPr>
              <a:t>Nutritious food Price Index (NPI)</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Directly comparable to Consumer Price Index (CPI) </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Uses same data as CPI, collected by national statistical organizations</a:t>
            </a:r>
          </a:p>
          <a:p>
            <a:pPr marL="279400" indent="-171450" fontAlgn="base">
              <a:spcBef>
                <a:spcPct val="0"/>
              </a:spcBef>
              <a:spcAft>
                <a:spcPts val="1200"/>
              </a:spcAft>
              <a:buFont typeface="Arial" panose="020B0604020202020204" pitchFamily="34" charset="0"/>
              <a:buChar char="•"/>
            </a:pPr>
            <a:r>
              <a:rPr lang="en-US" sz="2400" dirty="0">
                <a:solidFill>
                  <a:srgbClr val="000000">
                    <a:lumMod val="75000"/>
                    <a:lumOff val="25000"/>
                  </a:srgbClr>
                </a:solidFill>
              </a:rPr>
              <a:t>While CPI weights food items by economic share, NPI re-weights items by share in a nutritious diet</a:t>
            </a:r>
          </a:p>
          <a:p>
            <a:pPr marL="736600" lvl="1" indent="-171450" fontAlgn="base">
              <a:spcBef>
                <a:spcPct val="0"/>
              </a:spcBef>
              <a:spcAft>
                <a:spcPts val="1200"/>
              </a:spcAft>
              <a:buFont typeface="Arial" panose="020B0604020202020204" pitchFamily="34" charset="0"/>
              <a:buChar char="•"/>
            </a:pPr>
            <a:r>
              <a:rPr lang="en-US" sz="2000" dirty="0">
                <a:solidFill>
                  <a:srgbClr val="000000">
                    <a:lumMod val="75000"/>
                    <a:lumOff val="25000"/>
                  </a:srgbClr>
                </a:solidFill>
              </a:rPr>
              <a:t>Weights based on food groups in dietary recommendations, and most popular items within food groups</a:t>
            </a:r>
          </a:p>
        </p:txBody>
      </p:sp>
    </p:spTree>
    <p:extLst>
      <p:ext uri="{BB962C8B-B14F-4D97-AF65-F5344CB8AC3E}">
        <p14:creationId xmlns:p14="http://schemas.microsoft.com/office/powerpoint/2010/main" val="19074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Difference between NPI and CPI weights</a:t>
            </a:r>
            <a:br>
              <a:rPr lang="en-US" sz="3600" dirty="0"/>
            </a:br>
            <a:r>
              <a:rPr lang="en-US" sz="3600"/>
              <a:t>(Afghanistan)</a:t>
            </a:r>
            <a:endParaRPr lang="en-US" sz="3600" dirty="0"/>
          </a:p>
        </p:txBody>
      </p:sp>
      <p:pic>
        <p:nvPicPr>
          <p:cNvPr id="5" name="Picture 4"/>
          <p:cNvPicPr>
            <a:picLocks noChangeAspect="1"/>
          </p:cNvPicPr>
          <p:nvPr/>
        </p:nvPicPr>
        <p:blipFill>
          <a:blip r:embed="rId3"/>
          <a:stretch>
            <a:fillRect/>
          </a:stretch>
        </p:blipFill>
        <p:spPr>
          <a:xfrm>
            <a:off x="1066800" y="1981200"/>
            <a:ext cx="9677400" cy="4616927"/>
          </a:xfrm>
          <a:prstGeom prst="rect">
            <a:avLst/>
          </a:prstGeom>
        </p:spPr>
      </p:pic>
      <p:sp>
        <p:nvSpPr>
          <p:cNvPr id="4" name="TextBox 3"/>
          <p:cNvSpPr txBox="1"/>
          <p:nvPr/>
        </p:nvSpPr>
        <p:spPr>
          <a:xfrm>
            <a:off x="8856133" y="6501384"/>
            <a:ext cx="3232235" cy="307777"/>
          </a:xfrm>
          <a:prstGeom prst="rect">
            <a:avLst/>
          </a:prstGeom>
          <a:noFill/>
        </p:spPr>
        <p:txBody>
          <a:bodyPr wrap="square" rtlCol="0">
            <a:spAutoFit/>
          </a:bodyPr>
          <a:lstStyle/>
          <a:p>
            <a:r>
              <a:rPr lang="en-US" sz="1400">
                <a:solidFill>
                  <a:prstClr val="black"/>
                </a:solidFill>
              </a:rPr>
              <a:t>Dizon</a:t>
            </a:r>
            <a:r>
              <a:rPr lang="en-US" sz="1400" dirty="0">
                <a:solidFill>
                  <a:prstClr val="black"/>
                </a:solidFill>
              </a:rPr>
              <a:t> and Herforth 2018, World Bank</a:t>
            </a:r>
          </a:p>
        </p:txBody>
      </p:sp>
    </p:spTree>
    <p:extLst>
      <p:ext uri="{BB962C8B-B14F-4D97-AF65-F5344CB8AC3E}">
        <p14:creationId xmlns:p14="http://schemas.microsoft.com/office/powerpoint/2010/main" val="202369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Nutritious Food Price Index (NPI) Minus Food Consumer Price Index (Food CPI)</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71600" y="2133599"/>
            <a:ext cx="9144000" cy="4456739"/>
          </a:xfrm>
          <a:prstGeom prst="rect">
            <a:avLst/>
          </a:prstGeom>
        </p:spPr>
      </p:pic>
      <p:sp>
        <p:nvSpPr>
          <p:cNvPr id="5" name="TextBox 4"/>
          <p:cNvSpPr txBox="1"/>
          <p:nvPr/>
        </p:nvSpPr>
        <p:spPr>
          <a:xfrm>
            <a:off x="8839200" y="6501384"/>
            <a:ext cx="3249168" cy="307777"/>
          </a:xfrm>
          <a:prstGeom prst="rect">
            <a:avLst/>
          </a:prstGeom>
          <a:noFill/>
        </p:spPr>
        <p:txBody>
          <a:bodyPr wrap="square" rtlCol="0">
            <a:spAutoFit/>
          </a:bodyPr>
          <a:lstStyle/>
          <a:p>
            <a:r>
              <a:rPr lang="en-US" sz="1400">
                <a:solidFill>
                  <a:prstClr val="black"/>
                </a:solidFill>
              </a:rPr>
              <a:t>Dizon</a:t>
            </a:r>
            <a:r>
              <a:rPr lang="en-US" sz="1400" dirty="0">
                <a:solidFill>
                  <a:prstClr val="black"/>
                </a:solidFill>
              </a:rPr>
              <a:t> and Herforth 2018, World Bank</a:t>
            </a:r>
          </a:p>
        </p:txBody>
      </p:sp>
    </p:spTree>
    <p:extLst>
      <p:ext uri="{BB962C8B-B14F-4D97-AF65-F5344CB8AC3E}">
        <p14:creationId xmlns:p14="http://schemas.microsoft.com/office/powerpoint/2010/main" val="190343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0545"/>
            <a:ext cx="10972800" cy="1325563"/>
          </a:xfrm>
        </p:spPr>
        <p:txBody>
          <a:bodyPr>
            <a:normAutofit/>
          </a:bodyPr>
          <a:lstStyle/>
          <a:p>
            <a:r>
              <a:rPr lang="en-US" sz="3200" dirty="0">
                <a:solidFill>
                  <a:srgbClr val="0070C0"/>
                </a:solidFill>
              </a:rPr>
              <a:t>Market Information System: Expanding the </a:t>
            </a:r>
            <a:r>
              <a:rPr lang="en-US" sz="3200" dirty="0" err="1">
                <a:solidFill>
                  <a:srgbClr val="0070C0"/>
                </a:solidFill>
              </a:rPr>
              <a:t>MoFA</a:t>
            </a:r>
            <a:r>
              <a:rPr lang="en-US" sz="3200" dirty="0">
                <a:solidFill>
                  <a:srgbClr val="0070C0"/>
                </a:solidFill>
              </a:rPr>
              <a:t> food list</a:t>
            </a:r>
          </a:p>
        </p:txBody>
      </p:sp>
      <p:sp>
        <p:nvSpPr>
          <p:cNvPr id="3" name="Content Placeholder 2"/>
          <p:cNvSpPr>
            <a:spLocks noGrp="1"/>
          </p:cNvSpPr>
          <p:nvPr>
            <p:ph idx="1"/>
          </p:nvPr>
        </p:nvSpPr>
        <p:spPr/>
        <p:txBody>
          <a:bodyPr>
            <a:normAutofit fontScale="92500" lnSpcReduction="20000"/>
          </a:bodyPr>
          <a:lstStyle/>
          <a:p>
            <a:r>
              <a:rPr lang="en-GB" sz="2400" dirty="0">
                <a:latin typeface="Arial"/>
                <a:ea typeface="Times New Roman" panose="02020603050405020304" pitchFamily="18" charset="0"/>
                <a:cs typeface="Times New Roman" panose="02020603050405020304" pitchFamily="18" charset="0"/>
              </a:rPr>
              <a:t>In 2016, </a:t>
            </a:r>
            <a:r>
              <a:rPr lang="en-GB" sz="2400" dirty="0" err="1">
                <a:latin typeface="Arial"/>
                <a:ea typeface="Times New Roman" panose="02020603050405020304" pitchFamily="18" charset="0"/>
                <a:cs typeface="Times New Roman" panose="02020603050405020304" pitchFamily="18" charset="0"/>
              </a:rPr>
              <a:t>MoFA</a:t>
            </a:r>
            <a:r>
              <a:rPr lang="en-GB" sz="2400" dirty="0">
                <a:latin typeface="Arial"/>
                <a:ea typeface="Times New Roman" panose="02020603050405020304" pitchFamily="18" charset="0"/>
                <a:cs typeface="Times New Roman" panose="02020603050405020304" pitchFamily="18" charset="0"/>
              </a:rPr>
              <a:t> collaborated with IANDA to review their food price monitoring list. The list lacked sufficient diversity of nutrient-rich foods to calculate nutritious food price indexes.</a:t>
            </a:r>
          </a:p>
          <a:p>
            <a:r>
              <a:rPr lang="en-US" sz="2400" dirty="0"/>
              <a:t>22 foods added in all</a:t>
            </a:r>
          </a:p>
          <a:p>
            <a:pPr lvl="1"/>
            <a:r>
              <a:rPr lang="en-US" sz="2000" dirty="0"/>
              <a:t>Including several dark green leafy vegetables; some fruits; two additional beans/seeds; meat and fish in the form typically bought by consumers</a:t>
            </a:r>
          </a:p>
          <a:p>
            <a:r>
              <a:rPr lang="en-US" sz="2400" dirty="0"/>
              <a:t>Piloted over 7 weeks (Nov 2016-Jan 2017) in 4 geographically disparate regions </a:t>
            </a:r>
            <a:r>
              <a:rPr lang="en-US" sz="1600" dirty="0"/>
              <a:t>(Accra, Central, Northern, </a:t>
            </a:r>
            <a:r>
              <a:rPr lang="en-US" sz="1600" dirty="0" err="1"/>
              <a:t>Brong</a:t>
            </a:r>
            <a:r>
              <a:rPr lang="en-US" sz="1600" dirty="0"/>
              <a:t> </a:t>
            </a:r>
            <a:r>
              <a:rPr lang="en-US" sz="1600" dirty="0" err="1"/>
              <a:t>Ahafo</a:t>
            </a:r>
            <a:r>
              <a:rPr lang="en-US" sz="1600" dirty="0"/>
              <a:t>)</a:t>
            </a:r>
          </a:p>
          <a:p>
            <a:r>
              <a:rPr lang="en-US" sz="2400" dirty="0" err="1"/>
              <a:t>MoFA</a:t>
            </a:r>
            <a:r>
              <a:rPr lang="en-US" sz="2400" dirty="0"/>
              <a:t>-SRID piloted the expanded list and made the decision to institutionalize it nationwide</a:t>
            </a:r>
          </a:p>
          <a:p>
            <a:r>
              <a:rPr lang="en-AU" sz="2400" dirty="0"/>
              <a:t>Weekly Market Price Reports are now generated for the expanded food list since July 2017 </a:t>
            </a:r>
            <a:endParaRPr lang="en-US" sz="2400" dirty="0"/>
          </a:p>
          <a:p>
            <a:pPr marL="228600" lvl="1">
              <a:spcBef>
                <a:spcPts val="1000"/>
              </a:spcBef>
            </a:pPr>
            <a:r>
              <a:rPr lang="is-IS" dirty="0"/>
              <a:t>Usefulness: when businesses request availability and price data for decisions on agricultural ventures or investments, vegetables are no longer invisible</a:t>
            </a:r>
            <a:endParaRPr lang="en-US" dirty="0"/>
          </a:p>
          <a:p>
            <a:endParaRPr lang="en-US" sz="2400" dirty="0"/>
          </a:p>
          <a:p>
            <a:pPr lvl="1"/>
            <a:endParaRPr lang="en-US" sz="2000" dirty="0"/>
          </a:p>
        </p:txBody>
      </p:sp>
      <p:pic>
        <p:nvPicPr>
          <p:cNvPr id="8" name="Picture 2" descr="Ministry of Food &amp;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159952"/>
            <a:ext cx="11430000" cy="7143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448800" y="-12805"/>
            <a:ext cx="2743200" cy="875994"/>
            <a:chOff x="9448800" y="-12805"/>
            <a:chExt cx="2743200" cy="875994"/>
          </a:xfrm>
        </p:grpSpPr>
        <p:sp>
          <p:nvSpPr>
            <p:cNvPr id="10" name="Rectangle 9"/>
            <p:cNvSpPr/>
            <p:nvPr/>
          </p:nvSpPr>
          <p:spPr>
            <a:xfrm>
              <a:off x="9448800" y="-11723"/>
              <a:ext cx="2743200" cy="8749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2594" y="-12805"/>
              <a:ext cx="2379406" cy="874913"/>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198082" cy="713740"/>
          </a:xfrm>
          <a:prstGeom prst="rect">
            <a:avLst/>
          </a:prstGeom>
        </p:spPr>
      </p:pic>
    </p:spTree>
    <p:extLst>
      <p:ext uri="{BB962C8B-B14F-4D97-AF65-F5344CB8AC3E}">
        <p14:creationId xmlns:p14="http://schemas.microsoft.com/office/powerpoint/2010/main" val="9047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Nutrition and ag linkages: </a:t>
            </a:r>
            <a:br>
              <a:rPr lang="en-US" dirty="0"/>
            </a:br>
            <a:r>
              <a:rPr lang="en-US" dirty="0"/>
              <a:t>Ensuring access to nutritious diets</a:t>
            </a:r>
          </a:p>
        </p:txBody>
      </p:sp>
      <p:sp>
        <p:nvSpPr>
          <p:cNvPr id="3" name="Content Placeholder 2"/>
          <p:cNvSpPr>
            <a:spLocks noGrp="1"/>
          </p:cNvSpPr>
          <p:nvPr>
            <p:ph idx="1"/>
          </p:nvPr>
        </p:nvSpPr>
        <p:spPr>
          <a:xfrm>
            <a:off x="838200" y="1825625"/>
            <a:ext cx="10515600" cy="4493532"/>
          </a:xfrm>
        </p:spPr>
        <p:txBody>
          <a:bodyPr>
            <a:normAutofit/>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113125552"/>
              </p:ext>
            </p:extLst>
          </p:nvPr>
        </p:nvGraphicFramePr>
        <p:xfrm>
          <a:off x="1248352" y="1544129"/>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057273" y="2258594"/>
            <a:ext cx="5983357" cy="24052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noFill/>
            </a:endParaRPr>
          </a:p>
        </p:txBody>
      </p:sp>
      <p:sp>
        <p:nvSpPr>
          <p:cNvPr id="7" name="TextBox 6"/>
          <p:cNvSpPr txBox="1"/>
          <p:nvPr/>
        </p:nvSpPr>
        <p:spPr>
          <a:xfrm>
            <a:off x="3057273" y="4845918"/>
            <a:ext cx="4961263" cy="400110"/>
          </a:xfrm>
          <a:prstGeom prst="rect">
            <a:avLst/>
          </a:prstGeom>
          <a:noFill/>
        </p:spPr>
        <p:txBody>
          <a:bodyPr wrap="square" rtlCol="0">
            <a:spAutoFit/>
          </a:bodyPr>
          <a:lstStyle/>
          <a:p>
            <a:pPr defTabSz="457200"/>
            <a:r>
              <a:rPr lang="en-US" sz="2000" i="1" dirty="0">
                <a:solidFill>
                  <a:schemeClr val="tx1">
                    <a:lumMod val="65000"/>
                    <a:lumOff val="35000"/>
                  </a:schemeClr>
                </a:solidFill>
              </a:rPr>
              <a:t>Access to adequate food</a:t>
            </a:r>
          </a:p>
        </p:txBody>
      </p:sp>
      <p:sp>
        <p:nvSpPr>
          <p:cNvPr id="8" name="TextBox 7"/>
          <p:cNvSpPr txBox="1"/>
          <p:nvPr/>
        </p:nvSpPr>
        <p:spPr>
          <a:xfrm>
            <a:off x="6392537" y="4845918"/>
            <a:ext cx="4961263" cy="400110"/>
          </a:xfrm>
          <a:prstGeom prst="rect">
            <a:avLst/>
          </a:prstGeom>
          <a:noFill/>
        </p:spPr>
        <p:txBody>
          <a:bodyPr wrap="square" rtlCol="0">
            <a:spAutoFit/>
          </a:bodyPr>
          <a:lstStyle/>
          <a:p>
            <a:pPr defTabSz="457200"/>
            <a:r>
              <a:rPr lang="en-US" sz="2000" i="1" dirty="0">
                <a:solidFill>
                  <a:schemeClr val="tx1">
                    <a:lumMod val="65000"/>
                    <a:lumOff val="35000"/>
                  </a:schemeClr>
                </a:solidFill>
              </a:rPr>
              <a:t>Diversified, balanced and healthy diets</a:t>
            </a:r>
          </a:p>
        </p:txBody>
      </p:sp>
    </p:spTree>
    <p:extLst>
      <p:ext uri="{BB962C8B-B14F-4D97-AF65-F5344CB8AC3E}">
        <p14:creationId xmlns:p14="http://schemas.microsoft.com/office/powerpoint/2010/main" val="9098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8125"/>
            <a:ext cx="10972800" cy="1143000"/>
          </a:xfrm>
        </p:spPr>
        <p:txBody>
          <a:bodyPr/>
          <a:lstStyle/>
          <a:p>
            <a:r>
              <a:rPr lang="en-US" dirty="0">
                <a:solidFill>
                  <a:srgbClr val="0070C0"/>
                </a:solidFill>
              </a:rPr>
              <a:t>Ghana as a pioneer</a:t>
            </a:r>
          </a:p>
        </p:txBody>
      </p:sp>
      <p:sp>
        <p:nvSpPr>
          <p:cNvPr id="3" name="Content Placeholder 2"/>
          <p:cNvSpPr>
            <a:spLocks noGrp="1"/>
          </p:cNvSpPr>
          <p:nvPr>
            <p:ph idx="1"/>
          </p:nvPr>
        </p:nvSpPr>
        <p:spPr>
          <a:xfrm>
            <a:off x="609600" y="1711320"/>
            <a:ext cx="10363200" cy="4335039"/>
          </a:xfrm>
        </p:spPr>
        <p:txBody>
          <a:bodyPr>
            <a:normAutofit/>
          </a:bodyPr>
          <a:lstStyle/>
          <a:p>
            <a:r>
              <a:rPr lang="en-US" sz="2400" dirty="0">
                <a:solidFill>
                  <a:schemeClr val="tx1"/>
                </a:solidFill>
              </a:rPr>
              <a:t>Demonstrated that existing food price monitoring systems can be used, with very little added cost, to provide better information for nutrition </a:t>
            </a:r>
          </a:p>
          <a:p>
            <a:r>
              <a:rPr lang="en-US" sz="2400" dirty="0">
                <a:solidFill>
                  <a:schemeClr val="tx1"/>
                </a:solidFill>
              </a:rPr>
              <a:t>Tracking the price of </a:t>
            </a:r>
            <a:r>
              <a:rPr lang="en-US" sz="2400" i="1" dirty="0">
                <a:solidFill>
                  <a:schemeClr val="tx1"/>
                </a:solidFill>
              </a:rPr>
              <a:t>nutritious </a:t>
            </a:r>
            <a:r>
              <a:rPr lang="en-US" sz="2400" dirty="0">
                <a:solidFill>
                  <a:schemeClr val="tx1"/>
                </a:solidFill>
              </a:rPr>
              <a:t>food can be used for decision-making toward a more nutritious food system</a:t>
            </a:r>
          </a:p>
          <a:p>
            <a:pPr lvl="1"/>
            <a:r>
              <a:rPr lang="en-US" sz="2000" dirty="0">
                <a:solidFill>
                  <a:schemeClr val="tx1"/>
                </a:solidFill>
              </a:rPr>
              <a:t>Most expensive (limiting) food groups can be prioritized in programs and policies.</a:t>
            </a:r>
          </a:p>
          <a:p>
            <a:r>
              <a:rPr lang="en-US" sz="2400" dirty="0"/>
              <a:t>Ghana (GSS) has announced its intent to calculate and report </a:t>
            </a:r>
            <a:r>
              <a:rPr lang="en-US" sz="2400" dirty="0" err="1"/>
              <a:t>CoRD</a:t>
            </a:r>
            <a:r>
              <a:rPr lang="en-US" sz="2400" dirty="0"/>
              <a:t> and NPI routinely as national statistics</a:t>
            </a:r>
          </a:p>
          <a:p>
            <a:endParaRPr lang="en-US" sz="2400" dirty="0">
              <a:solidFill>
                <a:schemeClr val="tx1"/>
              </a:solidFill>
            </a:endParaRPr>
          </a:p>
          <a:p>
            <a:r>
              <a:rPr lang="en-US" sz="2400" dirty="0">
                <a:solidFill>
                  <a:schemeClr val="tx1"/>
                </a:solidFill>
              </a:rPr>
              <a:t>This process could be replicated in other countries.</a:t>
            </a:r>
          </a:p>
          <a:p>
            <a:endParaRPr lang="en-US" sz="2400" dirty="0">
              <a:solidFill>
                <a:schemeClr val="tx1"/>
              </a:solidFill>
            </a:endParaRPr>
          </a:p>
          <a:p>
            <a:endParaRPr lang="en-US" sz="2400" dirty="0">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3241"/>
          <a:stretch/>
        </p:blipFill>
        <p:spPr>
          <a:xfrm>
            <a:off x="7385830" y="4362448"/>
            <a:ext cx="4756484" cy="27382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518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98B4B76-E01A-4BD1-BF23-C250F3E9C268}"/>
              </a:ext>
            </a:extLst>
          </p:cNvPr>
          <p:cNvSpPr/>
          <p:nvPr/>
        </p:nvSpPr>
        <p:spPr>
          <a:xfrm>
            <a:off x="130836" y="3257584"/>
            <a:ext cx="3526764" cy="685059"/>
          </a:xfrm>
          <a:prstGeom prst="rect">
            <a:avLst/>
          </a:prstGeom>
        </p:spPr>
        <p:txBody>
          <a:bodyPr wrap="square">
            <a:spAutoFit/>
          </a:bodyPr>
          <a:lstStyle/>
          <a:p>
            <a:pPr marL="285750" marR="0" lvl="0" indent="-285750"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a:ea typeface="Times New Roman" panose="02020603050405020304" pitchFamily="18" charset="0"/>
                <a:cs typeface="Times New Roman" panose="02020603050405020304" pitchFamily="18" charset="0"/>
              </a:rPr>
              <a:t>There is government interest</a:t>
            </a:r>
            <a:r>
              <a:rPr kumimoji="0" lang="en-US" sz="1800" b="0" i="0" u="none" strike="noStrike" kern="1200" cap="none" spc="0" normalizeH="0" noProof="0" dirty="0">
                <a:ln>
                  <a:noFill/>
                </a:ln>
                <a:effectLst/>
                <a:uLnTx/>
                <a:uFillTx/>
                <a:latin typeface="Arial"/>
                <a:ea typeface="Times New Roman" panose="02020603050405020304" pitchFamily="18" charset="0"/>
                <a:cs typeface="Times New Roman" panose="02020603050405020304" pitchFamily="18" charset="0"/>
              </a:rPr>
              <a:t>, </a:t>
            </a:r>
            <a:r>
              <a:rPr lang="en-US" dirty="0">
                <a:latin typeface="Arial"/>
                <a:ea typeface="Times New Roman" panose="02020603050405020304" pitchFamily="18" charset="0"/>
                <a:cs typeface="Times New Roman" panose="02020603050405020304" pitchFamily="18" charset="0"/>
              </a:rPr>
              <a:t> but support is needed</a:t>
            </a:r>
            <a:endParaRPr kumimoji="0" lang="en-US" sz="1800" b="0" i="0" u="none" strike="noStrike" kern="1200" cap="none" spc="0" normalizeH="0" baseline="0" noProof="0" dirty="0">
              <a:ln>
                <a:noFill/>
              </a:ln>
              <a:effectLst/>
              <a:uLnTx/>
              <a:uFillTx/>
              <a:latin typeface="Arial"/>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6068D28-101D-48F4-880C-926E63279931}"/>
              </a:ext>
            </a:extLst>
          </p:cNvPr>
          <p:cNvSpPr txBox="1">
            <a:spLocks/>
          </p:cNvSpPr>
          <p:nvPr/>
        </p:nvSpPr>
        <p:spPr bwMode="auto">
          <a:xfrm>
            <a:off x="685800" y="408738"/>
            <a:ext cx="11141321" cy="850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n-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80000"/>
              </a:lnSpc>
              <a:spcBef>
                <a:spcPct val="0"/>
              </a:spcBef>
              <a:spcAft>
                <a:spcPts val="0"/>
              </a:spcAft>
              <a:buClrTx/>
              <a:buSzTx/>
              <a:buFontTx/>
              <a:buNone/>
              <a:tabLst/>
              <a:defRPr/>
            </a:pPr>
            <a:r>
              <a:rPr kumimoji="0" lang="en-US" sz="3200" b="1" i="0" u="none" strike="noStrike" kern="0" cap="none" spc="0" normalizeH="0" baseline="0" noProof="0" dirty="0">
                <a:ln>
                  <a:noFill/>
                </a:ln>
                <a:solidFill>
                  <a:srgbClr val="0081E2"/>
                </a:solidFill>
                <a:effectLst/>
                <a:uLnTx/>
                <a:uFillTx/>
                <a:latin typeface="Arial"/>
                <a:ea typeface="+mj-ea"/>
                <a:cs typeface="+mj-cs"/>
              </a:rPr>
              <a:t>Policy dialogue for use of new price indexes in Ghana</a:t>
            </a:r>
            <a:endParaRPr kumimoji="0" lang="en-US" sz="3200" b="0" i="0" u="none" strike="noStrike" kern="0" cap="none" spc="0" normalizeH="0" baseline="0" noProof="0" dirty="0">
              <a:ln>
                <a:noFill/>
              </a:ln>
              <a:solidFill>
                <a:srgbClr val="0081E2"/>
              </a:solidFill>
              <a:effectLst/>
              <a:uLnTx/>
              <a:uFillTx/>
              <a:latin typeface="Arial"/>
              <a:ea typeface="+mj-ea"/>
              <a:cs typeface="+mj-cs"/>
            </a:endParaRPr>
          </a:p>
        </p:txBody>
      </p:sp>
      <p:sp>
        <p:nvSpPr>
          <p:cNvPr id="6" name="Rectangle 5">
            <a:extLst>
              <a:ext uri="{FF2B5EF4-FFF2-40B4-BE49-F238E27FC236}">
                <a16:creationId xmlns:a16="http://schemas.microsoft.com/office/drawing/2014/main" id="{5DBB1802-CF09-4B20-AF71-2BDF30AE07BA}"/>
              </a:ext>
            </a:extLst>
          </p:cNvPr>
          <p:cNvSpPr/>
          <p:nvPr/>
        </p:nvSpPr>
        <p:spPr>
          <a:xfrm>
            <a:off x="141847" y="4290599"/>
            <a:ext cx="11930328" cy="2924903"/>
          </a:xfrm>
          <a:prstGeom prst="rect">
            <a:avLst/>
          </a:prstGeom>
        </p:spPr>
        <p:txBody>
          <a:bodyPr wrap="square">
            <a:spAutoFit/>
          </a:bodyPr>
          <a:lstStyle/>
          <a:p>
            <a:pPr marL="285750" marR="0" lvl="0" indent="-285750"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2228"/>
                </a:solidFill>
                <a:effectLst/>
                <a:uLnTx/>
                <a:uFillTx/>
                <a:latin typeface="Arial" charset="0"/>
                <a:ea typeface="Times New Roman" panose="02020603050405020304" pitchFamily="18" charset="0"/>
                <a:cs typeface="Times New Roman" panose="02020603050405020304" pitchFamily="18" charset="0"/>
              </a:rPr>
              <a:t>To help introduce new metrics, an informal “</a:t>
            </a:r>
            <a:r>
              <a:rPr kumimoji="0" lang="en-US" sz="1800" b="1" i="0" u="none" strike="noStrike" kern="1200" cap="none" spc="0" normalizeH="0" baseline="0" noProof="0" dirty="0">
                <a:ln>
                  <a:noFill/>
                </a:ln>
                <a:solidFill>
                  <a:srgbClr val="1D2228"/>
                </a:solidFill>
                <a:effectLst/>
                <a:uLnTx/>
                <a:uFillTx/>
                <a:latin typeface="Arial" charset="0"/>
                <a:ea typeface="Times New Roman" panose="02020603050405020304" pitchFamily="18" charset="0"/>
                <a:cs typeface="Times New Roman" panose="02020603050405020304" pitchFamily="18" charset="0"/>
              </a:rPr>
              <a:t>Nutritious Food Prices Analysis Support Group</a:t>
            </a:r>
            <a:r>
              <a:rPr kumimoji="0" lang="en-US" sz="1800" b="0" i="0" u="none" strike="noStrike" kern="1200" cap="none" spc="0" normalizeH="0" baseline="0" noProof="0" dirty="0">
                <a:ln>
                  <a:noFill/>
                </a:ln>
                <a:solidFill>
                  <a:srgbClr val="1D2228"/>
                </a:solidFill>
                <a:effectLst/>
                <a:uLnTx/>
                <a:uFillTx/>
                <a:latin typeface="Arial" charset="0"/>
                <a:ea typeface="Times New Roman" panose="02020603050405020304" pitchFamily="18" charset="0"/>
                <a:cs typeface="Times New Roman" panose="02020603050405020304" pitchFamily="18" charset="0"/>
              </a:rPr>
              <a:t>” to be hosted at the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University of Ghana’s Institute for Statistical, Social &amp; Economic Research (ISSER)</a:t>
            </a:r>
          </a:p>
          <a:p>
            <a:pPr marL="285750" marR="0" lvl="0" indent="-285750" algn="just"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This is to allow government statistical officers to meet regularly with local economists and other stakeholders, before and after release of new data, to discuss the significance and interpretation of each indicator</a:t>
            </a:r>
          </a:p>
          <a:p>
            <a:pPr marL="285750" marR="0" lvl="0" indent="-285750" algn="just"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Meetings will begin later this year</a:t>
            </a:r>
          </a:p>
          <a:p>
            <a:pPr marL="285750" lvl="0" indent="-285750" eaLnBrk="1" hangingPunct="1">
              <a:lnSpc>
                <a:spcPct val="107000"/>
              </a:lnSpc>
              <a:spcBef>
                <a:spcPts val="0"/>
              </a:spcBef>
              <a:spcAft>
                <a:spcPts val="600"/>
              </a:spcAft>
              <a:buFont typeface="Arial" panose="020B0604020202020204" pitchFamily="34" charset="0"/>
              <a:buChar char="•"/>
              <a:defRPr/>
            </a:pPr>
            <a:r>
              <a:rPr lang="en-US" dirty="0">
                <a:solidFill>
                  <a:srgbClr val="000000"/>
                </a:solidFill>
                <a:latin typeface="Arial" charset="0"/>
              </a:rPr>
              <a:t>POLICY OBJECTIVE                    </a:t>
            </a:r>
            <a:r>
              <a:rPr lang="en-US" dirty="0">
                <a:solidFill>
                  <a:srgbClr val="FF0000"/>
                </a:solidFill>
                <a:latin typeface="Arial" charset="0"/>
              </a:rPr>
              <a:t>Measuring access to nutritious diets to guide intervention</a:t>
            </a:r>
          </a:p>
          <a:p>
            <a:pPr marL="285750" marR="0" lvl="0" indent="-285750" defTabSz="914400" rtl="0" eaLnBrk="1" fontAlgn="base" latinLnBrk="0" hangingPunct="1">
              <a:lnSpc>
                <a:spcPct val="107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a16="http://schemas.microsoft.com/office/drawing/2014/main" id="{2B7B8D97-079A-4636-B356-417A617905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4975" y="1474335"/>
            <a:ext cx="8077200" cy="2437429"/>
          </a:xfrm>
          <a:prstGeom prst="rect">
            <a:avLst/>
          </a:prstGeom>
        </p:spPr>
      </p:pic>
      <p:sp>
        <p:nvSpPr>
          <p:cNvPr id="11" name="Rectangle 10">
            <a:extLst>
              <a:ext uri="{FF2B5EF4-FFF2-40B4-BE49-F238E27FC236}">
                <a16:creationId xmlns:a16="http://schemas.microsoft.com/office/drawing/2014/main" id="{098B4B76-E01A-4BD1-BF23-C250F3E9C268}"/>
              </a:ext>
            </a:extLst>
          </p:cNvPr>
          <p:cNvSpPr/>
          <p:nvPr/>
        </p:nvSpPr>
        <p:spPr>
          <a:xfrm>
            <a:off x="130836" y="1448443"/>
            <a:ext cx="3602964" cy="1754326"/>
          </a:xfrm>
          <a:prstGeom prst="rect">
            <a:avLst/>
          </a:prstGeom>
        </p:spPr>
        <p:txBody>
          <a:bodyPr wrap="square">
            <a:spAutoFit/>
          </a:bodyPr>
          <a:lstStyle/>
          <a:p>
            <a:pPr marL="285750" indent="-285750">
              <a:buFont typeface="Arial" panose="020B0604020202020204" pitchFamily="34" charset="0"/>
              <a:buChar char="•"/>
            </a:pPr>
            <a:r>
              <a:rPr lang="en-GB" dirty="0">
                <a:latin typeface="Arial"/>
                <a:ea typeface="Times New Roman" panose="02020603050405020304" pitchFamily="18" charset="0"/>
                <a:cs typeface="Times New Roman" panose="02020603050405020304" pitchFamily="18" charset="0"/>
              </a:rPr>
              <a:t>Since 2016 IANDA/CANDASA has worked with Ghanaian authorities (GSS, MoFA) to help officials use the new price indexes within their routine food price monitoring</a:t>
            </a:r>
            <a:endParaRPr lang="en-US" dirty="0">
              <a:latin typeface="Arial"/>
              <a:ea typeface="Times New Roman" panose="02020603050405020304" pitchFamily="18" charset="0"/>
              <a:cs typeface="Times New Roman" panose="02020603050405020304" pitchFamily="18" charset="0"/>
            </a:endParaRPr>
          </a:p>
        </p:txBody>
      </p:sp>
      <p:sp>
        <p:nvSpPr>
          <p:cNvPr id="2" name="Right Arrow 1"/>
          <p:cNvSpPr/>
          <p:nvPr/>
        </p:nvSpPr>
        <p:spPr>
          <a:xfrm>
            <a:off x="2772325" y="6492805"/>
            <a:ext cx="978408" cy="365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7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accomplish in the current phase</a:t>
            </a:r>
          </a:p>
        </p:txBody>
      </p:sp>
      <p:sp>
        <p:nvSpPr>
          <p:cNvPr id="3" name="Content Placeholder 2"/>
          <p:cNvSpPr>
            <a:spLocks noGrp="1"/>
          </p:cNvSpPr>
          <p:nvPr>
            <p:ph idx="1"/>
          </p:nvPr>
        </p:nvSpPr>
        <p:spPr>
          <a:xfrm>
            <a:off x="838199" y="1825625"/>
            <a:ext cx="10638183" cy="4705804"/>
          </a:xfrm>
        </p:spPr>
        <p:txBody>
          <a:bodyPr>
            <a:normAutofit fontScale="92500" lnSpcReduction="10000"/>
          </a:bodyPr>
          <a:lstStyle/>
          <a:p>
            <a:r>
              <a:rPr lang="en-US" dirty="0"/>
              <a:t>Phase 1 (IANDA) 2015-2017</a:t>
            </a:r>
          </a:p>
          <a:p>
            <a:pPr lvl="1"/>
            <a:r>
              <a:rPr lang="en-US" dirty="0"/>
              <a:t>Developed the new metrics, in collaboration with governments of Ghana and Tanzania</a:t>
            </a:r>
          </a:p>
          <a:p>
            <a:pPr lvl="1"/>
            <a:r>
              <a:rPr lang="en-US" dirty="0" err="1"/>
              <a:t>Govt</a:t>
            </a:r>
            <a:r>
              <a:rPr lang="en-US" dirty="0"/>
              <a:t> of Ghana updated </a:t>
            </a:r>
            <a:r>
              <a:rPr lang="en-US" dirty="0" err="1"/>
              <a:t>MoFA</a:t>
            </a:r>
            <a:r>
              <a:rPr lang="en-US" dirty="0"/>
              <a:t> food price monitoring system</a:t>
            </a:r>
          </a:p>
          <a:p>
            <a:endParaRPr lang="en-US" dirty="0"/>
          </a:p>
          <a:p>
            <a:r>
              <a:rPr lang="en-US" dirty="0"/>
              <a:t>Phase 2 (CANDASA) 2018-2020</a:t>
            </a:r>
          </a:p>
          <a:p>
            <a:pPr lvl="1"/>
            <a:r>
              <a:rPr lang="en-US" dirty="0"/>
              <a:t>Streamlined and honed methods, methods papers and protocols</a:t>
            </a:r>
          </a:p>
          <a:p>
            <a:pPr lvl="1"/>
            <a:r>
              <a:rPr lang="en-US" dirty="0"/>
              <a:t>Demonstrated results in Malawi, Tanzania, Ghana, India, Myanmar, Bangladesh, Pakistan, Sri Lanka (many publications in press)</a:t>
            </a:r>
          </a:p>
          <a:p>
            <a:pPr lvl="1"/>
            <a:r>
              <a:rPr lang="en-US" dirty="0"/>
              <a:t>Demonstrated use in international dataset (ICP) (</a:t>
            </a:r>
            <a:r>
              <a:rPr lang="en-US" dirty="0" err="1"/>
              <a:t>Alemu</a:t>
            </a:r>
            <a:r>
              <a:rPr lang="en-US" dirty="0"/>
              <a:t> et al. 2019)</a:t>
            </a:r>
          </a:p>
          <a:p>
            <a:pPr lvl="1"/>
            <a:endParaRPr lang="en-US" dirty="0"/>
          </a:p>
          <a:p>
            <a:pPr lvl="1"/>
            <a:r>
              <a:rPr lang="en-US" dirty="0"/>
              <a:t>In process 2019-2020: Adoption of the metrics as national statistics in Ghana</a:t>
            </a:r>
          </a:p>
          <a:p>
            <a:pPr lvl="1"/>
            <a:r>
              <a:rPr lang="en-US" dirty="0"/>
              <a:t>Planned for 2020: Use of the metric in Ethiopia to assess the cost of meeting its new FBDGs, to help formulate a BCC strategy around them</a:t>
            </a:r>
          </a:p>
          <a:p>
            <a:pPr lvl="1"/>
            <a:endParaRPr lang="en-US" dirty="0"/>
          </a:p>
          <a:p>
            <a:endParaRPr lang="en-US" dirty="0"/>
          </a:p>
          <a:p>
            <a:endParaRPr lang="en-US" dirty="0"/>
          </a:p>
        </p:txBody>
      </p:sp>
    </p:spTree>
    <p:extLst>
      <p:ext uri="{BB962C8B-B14F-4D97-AF65-F5344CB8AC3E}">
        <p14:creationId xmlns:p14="http://schemas.microsoft.com/office/powerpoint/2010/main" val="42075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Seeking another phase: Scaling up</a:t>
            </a:r>
          </a:p>
        </p:txBody>
      </p:sp>
      <p:sp>
        <p:nvSpPr>
          <p:cNvPr id="3" name="Content Placeholder 2"/>
          <p:cNvSpPr>
            <a:spLocks noGrp="1"/>
          </p:cNvSpPr>
          <p:nvPr>
            <p:ph idx="1"/>
          </p:nvPr>
        </p:nvSpPr>
        <p:spPr>
          <a:xfrm>
            <a:off x="838200" y="1825625"/>
            <a:ext cx="10706100" cy="4607832"/>
          </a:xfrm>
        </p:spPr>
        <p:txBody>
          <a:bodyPr>
            <a:normAutofit fontScale="92500" lnSpcReduction="10000"/>
          </a:bodyPr>
          <a:lstStyle/>
          <a:p>
            <a:r>
              <a:rPr lang="en-US" dirty="0"/>
              <a:t>Working with other countries (e.g. Nigeria) to use their food price data to report these metrics of the cost of nutritious diets</a:t>
            </a:r>
          </a:p>
          <a:p>
            <a:r>
              <a:rPr lang="en-US" dirty="0"/>
              <a:t>Working with international agencies (e.g. World Bank ICP, FAO) to institutionalize use of the metrics</a:t>
            </a:r>
          </a:p>
          <a:p>
            <a:endParaRPr lang="en-US" dirty="0"/>
          </a:p>
          <a:p>
            <a:r>
              <a:rPr lang="en-US" dirty="0"/>
              <a:t>Introducing the metrics across countries in the </a:t>
            </a:r>
            <a:r>
              <a:rPr lang="en-US" b="1" dirty="0"/>
              <a:t>Food Systems Dashboard</a:t>
            </a:r>
            <a:r>
              <a:rPr lang="en-US" dirty="0"/>
              <a:t>; would fill a gap in metrics about food prices and food affordability</a:t>
            </a:r>
          </a:p>
          <a:p>
            <a:endParaRPr lang="en-US" b="1" dirty="0"/>
          </a:p>
          <a:p>
            <a:r>
              <a:rPr lang="en-US" b="1" dirty="0"/>
              <a:t>Ideally: </a:t>
            </a:r>
            <a:r>
              <a:rPr lang="en-US" u="sng" dirty="0"/>
              <a:t>existing food price data</a:t>
            </a:r>
            <a:r>
              <a:rPr lang="en-US" dirty="0"/>
              <a:t> analyzed with a nutrition lens will be </a:t>
            </a:r>
          </a:p>
          <a:p>
            <a:pPr lvl="1"/>
            <a:r>
              <a:rPr lang="en-US" dirty="0"/>
              <a:t>reported across countries by relevant international agencies, and </a:t>
            </a:r>
          </a:p>
          <a:p>
            <a:pPr lvl="1"/>
            <a:r>
              <a:rPr lang="en-US" dirty="0"/>
              <a:t>used within countries by governments, so that</a:t>
            </a:r>
          </a:p>
          <a:p>
            <a:pPr lvl="1"/>
            <a:r>
              <a:rPr lang="en-US" b="1" dirty="0"/>
              <a:t>It will be possible to track Food prices in a way that reflects what people need to eat.</a:t>
            </a:r>
          </a:p>
          <a:p>
            <a:endParaRPr lang="en-US" dirty="0"/>
          </a:p>
          <a:p>
            <a:endParaRPr lang="en-US" dirty="0"/>
          </a:p>
        </p:txBody>
      </p:sp>
    </p:spTree>
    <p:extLst>
      <p:ext uri="{BB962C8B-B14F-4D97-AF65-F5344CB8AC3E}">
        <p14:creationId xmlns:p14="http://schemas.microsoft.com/office/powerpoint/2010/main" val="61691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48352" y="1544129"/>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57273" y="4779136"/>
            <a:ext cx="4961263" cy="400110"/>
          </a:xfrm>
          <a:prstGeom prst="rect">
            <a:avLst/>
          </a:prstGeom>
          <a:noFill/>
        </p:spPr>
        <p:txBody>
          <a:bodyPr wrap="square" rtlCol="0">
            <a:spAutoFit/>
          </a:bodyPr>
          <a:lstStyle/>
          <a:p>
            <a:pPr defTabSz="457200"/>
            <a:r>
              <a:rPr lang="en-US" sz="2000" i="1" dirty="0">
                <a:solidFill>
                  <a:prstClr val="black">
                    <a:lumMod val="65000"/>
                    <a:lumOff val="35000"/>
                  </a:prstClr>
                </a:solidFill>
              </a:rPr>
              <a:t>Access to adequate food</a:t>
            </a:r>
          </a:p>
        </p:txBody>
      </p:sp>
      <p:sp>
        <p:nvSpPr>
          <p:cNvPr id="8" name="TextBox 7"/>
          <p:cNvSpPr txBox="1"/>
          <p:nvPr/>
        </p:nvSpPr>
        <p:spPr>
          <a:xfrm>
            <a:off x="6392537" y="4779136"/>
            <a:ext cx="4961263" cy="400110"/>
          </a:xfrm>
          <a:prstGeom prst="rect">
            <a:avLst/>
          </a:prstGeom>
          <a:noFill/>
        </p:spPr>
        <p:txBody>
          <a:bodyPr wrap="square" rtlCol="0">
            <a:spAutoFit/>
          </a:bodyPr>
          <a:lstStyle/>
          <a:p>
            <a:pPr defTabSz="457200"/>
            <a:r>
              <a:rPr lang="en-US" sz="2000" i="1" dirty="0">
                <a:solidFill>
                  <a:prstClr val="black">
                    <a:lumMod val="65000"/>
                    <a:lumOff val="35000"/>
                  </a:prstClr>
                </a:solidFill>
              </a:rPr>
              <a:t>Diversified, balanced and healthy diets</a:t>
            </a:r>
          </a:p>
        </p:txBody>
      </p:sp>
      <p:sp>
        <p:nvSpPr>
          <p:cNvPr id="9" name="Oval 8"/>
          <p:cNvSpPr/>
          <p:nvPr/>
        </p:nvSpPr>
        <p:spPr>
          <a:xfrm>
            <a:off x="3563644" y="2185143"/>
            <a:ext cx="2341403" cy="22993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noFill/>
            </a:endParaRPr>
          </a:p>
        </p:txBody>
      </p:sp>
    </p:spTree>
    <p:extLst>
      <p:ext uri="{BB962C8B-B14F-4D97-AF65-F5344CB8AC3E}">
        <p14:creationId xmlns:p14="http://schemas.microsoft.com/office/powerpoint/2010/main" val="87028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16" y="729605"/>
            <a:ext cx="10515600" cy="1325563"/>
          </a:xfrm>
        </p:spPr>
        <p:txBody>
          <a:bodyPr/>
          <a:lstStyle/>
          <a:p>
            <a:pPr algn="ctr"/>
            <a:r>
              <a:rPr lang="is-IS" dirty="0">
                <a:solidFill>
                  <a:srgbClr val="0070C0"/>
                </a:solidFill>
              </a:rPr>
              <a:t>…but there is still a data gap</a:t>
            </a:r>
            <a:endParaRPr lang="en-US" dirty="0">
              <a:solidFill>
                <a:srgbClr val="0070C0"/>
              </a:solidFill>
            </a:endParaRPr>
          </a:p>
        </p:txBody>
      </p:sp>
      <p:graphicFrame>
        <p:nvGraphicFramePr>
          <p:cNvPr id="4" name="Content Placeholder 3"/>
          <p:cNvGraphicFramePr>
            <a:graphicFrameLocks noGrp="1"/>
          </p:cNvGraphicFramePr>
          <p:nvPr>
            <p:ph idx="1"/>
            <p:extLst/>
          </p:nvPr>
        </p:nvGraphicFramePr>
        <p:xfrm>
          <a:off x="1233578" y="1682151"/>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0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Diet Quality slides</a:t>
            </a:r>
          </a:p>
        </p:txBody>
      </p:sp>
      <p:sp>
        <p:nvSpPr>
          <p:cNvPr id="4" name="Text Placeholder 3"/>
          <p:cNvSpPr>
            <a:spLocks noGrp="1"/>
          </p:cNvSpPr>
          <p:nvPr>
            <p:ph type="body" idx="1"/>
          </p:nvPr>
        </p:nvSpPr>
        <p:spPr/>
        <p:txBody>
          <a:bodyPr/>
          <a:lstStyle/>
          <a:p>
            <a:r>
              <a:rPr lang="en-US" dirty="0"/>
              <a:t>(deleted from this version)</a:t>
            </a:r>
          </a:p>
        </p:txBody>
      </p:sp>
    </p:spTree>
    <p:extLst>
      <p:ext uri="{BB962C8B-B14F-4D97-AF65-F5344CB8AC3E}">
        <p14:creationId xmlns:p14="http://schemas.microsoft.com/office/powerpoint/2010/main" val="191352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Main goal to strengthen capacity and commitment in country for nutrition-sensitive investments</a:t>
            </a:r>
          </a:p>
          <a:p>
            <a:pPr lvl="1"/>
            <a:r>
              <a:rPr lang="en-US" dirty="0"/>
              <a:t>Food prices: Provide metrics, software tools, and protocols</a:t>
            </a:r>
          </a:p>
          <a:p>
            <a:pPr lvl="1"/>
            <a:r>
              <a:rPr lang="en-US" dirty="0"/>
              <a:t>Diet: Provide first round of data, and country-adapted translated tools; and in-country dissemination to build awareness, enthusiasm, and capacity.</a:t>
            </a:r>
          </a:p>
          <a:p>
            <a:endParaRPr lang="en-US" dirty="0"/>
          </a:p>
        </p:txBody>
      </p:sp>
    </p:spTree>
    <p:extLst>
      <p:ext uri="{BB962C8B-B14F-4D97-AF65-F5344CB8AC3E}">
        <p14:creationId xmlns:p14="http://schemas.microsoft.com/office/powerpoint/2010/main" val="101157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Ultimately, both of these efforts provide tools that can be applied in countries</a:t>
            </a:r>
          </a:p>
        </p:txBody>
      </p:sp>
      <p:sp>
        <p:nvSpPr>
          <p:cNvPr id="3" name="Content Placeholder 2"/>
          <p:cNvSpPr>
            <a:spLocks noGrp="1"/>
          </p:cNvSpPr>
          <p:nvPr>
            <p:ph idx="1"/>
          </p:nvPr>
        </p:nvSpPr>
        <p:spPr>
          <a:xfrm>
            <a:off x="838200" y="1825624"/>
            <a:ext cx="10515600" cy="4673147"/>
          </a:xfrm>
        </p:spPr>
        <p:txBody>
          <a:bodyPr>
            <a:normAutofit fontScale="85000" lnSpcReduction="10000"/>
          </a:bodyPr>
          <a:lstStyle/>
          <a:p>
            <a:r>
              <a:rPr lang="en-US" dirty="0"/>
              <a:t>The aim is to provide simple, parsimonious tools for application by practitioners</a:t>
            </a:r>
          </a:p>
          <a:p>
            <a:r>
              <a:rPr lang="en-US" dirty="0"/>
              <a:t>Very low cost (designed for pragmatic utility)</a:t>
            </a:r>
          </a:p>
          <a:p>
            <a:endParaRPr lang="en-US" dirty="0"/>
          </a:p>
          <a:p>
            <a:r>
              <a:rPr lang="en-US" dirty="0"/>
              <a:t>Food prices: does not need any new data. </a:t>
            </a:r>
          </a:p>
          <a:p>
            <a:pPr lvl="1"/>
            <a:r>
              <a:rPr lang="en-US" dirty="0"/>
              <a:t>Publishing software tools and protocols now</a:t>
            </a:r>
          </a:p>
          <a:p>
            <a:pPr lvl="1"/>
            <a:r>
              <a:rPr lang="en-US" dirty="0"/>
              <a:t>Will have a test case in Ghana, on how much capacity it takes to integrate the new metrics</a:t>
            </a:r>
          </a:p>
          <a:p>
            <a:pPr lvl="1"/>
            <a:r>
              <a:rPr lang="en-US" dirty="0"/>
              <a:t>Seeking support to continue mainstreaming the new metrics in countries</a:t>
            </a:r>
          </a:p>
          <a:p>
            <a:endParaRPr lang="en-US" dirty="0"/>
          </a:p>
          <a:p>
            <a:r>
              <a:rPr lang="en-US" dirty="0"/>
              <a:t>Diet quality tools and data: </a:t>
            </a:r>
          </a:p>
          <a:p>
            <a:pPr lvl="1"/>
            <a:r>
              <a:rPr lang="en-US" dirty="0"/>
              <a:t>Country-adapted tools</a:t>
            </a:r>
          </a:p>
          <a:p>
            <a:pPr lvl="1"/>
            <a:r>
              <a:rPr lang="en-US" dirty="0"/>
              <a:t>Data across countries to jump start the country process of collecting diet data at national level in own information systems</a:t>
            </a:r>
          </a:p>
          <a:p>
            <a:pPr lvl="1"/>
            <a:r>
              <a:rPr lang="en-US" dirty="0"/>
              <a:t>Seeking support to adapt survey tools and build country capacity for data collection</a:t>
            </a:r>
          </a:p>
          <a:p>
            <a:pPr lvl="1"/>
            <a:endParaRPr lang="en-US" dirty="0"/>
          </a:p>
        </p:txBody>
      </p:sp>
    </p:spTree>
    <p:extLst>
      <p:ext uri="{BB962C8B-B14F-4D97-AF65-F5344CB8AC3E}">
        <p14:creationId xmlns:p14="http://schemas.microsoft.com/office/powerpoint/2010/main" val="3537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mainstream data collection on these links</a:t>
            </a:r>
          </a:p>
        </p:txBody>
      </p:sp>
      <p:sp>
        <p:nvSpPr>
          <p:cNvPr id="3" name="Content Placeholder 2"/>
          <p:cNvSpPr>
            <a:spLocks noGrp="1"/>
          </p:cNvSpPr>
          <p:nvPr>
            <p:ph idx="1"/>
          </p:nvPr>
        </p:nvSpPr>
        <p:spPr/>
        <p:txBody>
          <a:bodyPr>
            <a:normAutofit/>
          </a:bodyPr>
          <a:lstStyle/>
          <a:p>
            <a:r>
              <a:rPr lang="en-US" dirty="0"/>
              <a:t>Strengthen capacity in-country to have nutrition-sensitive information systems, to inform programs and policies</a:t>
            </a:r>
          </a:p>
          <a:p>
            <a:endParaRPr lang="en-US" dirty="0"/>
          </a:p>
          <a:p>
            <a:r>
              <a:rPr lang="en-US" dirty="0"/>
              <a:t>Information needed on what is available, affordable, and consumed </a:t>
            </a:r>
            <a:r>
              <a:rPr lang="mr-IN" dirty="0"/>
              <a:t>–</a:t>
            </a:r>
            <a:r>
              <a:rPr lang="en-US" dirty="0"/>
              <a:t> and what the gaps are</a:t>
            </a:r>
          </a:p>
          <a:p>
            <a:pPr lvl="1"/>
            <a:r>
              <a:rPr lang="en-US" dirty="0"/>
              <a:t>Need to use data where it exists</a:t>
            </a:r>
          </a:p>
          <a:p>
            <a:pPr lvl="1"/>
            <a:r>
              <a:rPr lang="en-US" dirty="0"/>
              <a:t>Need to collect data where it doesn’t exist</a:t>
            </a:r>
          </a:p>
        </p:txBody>
      </p:sp>
    </p:spTree>
    <p:extLst>
      <p:ext uri="{BB962C8B-B14F-4D97-AF65-F5344CB8AC3E}">
        <p14:creationId xmlns:p14="http://schemas.microsoft.com/office/powerpoint/2010/main" val="155935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prioritize these areas?</a:t>
            </a:r>
          </a:p>
        </p:txBody>
      </p:sp>
      <p:sp>
        <p:nvSpPr>
          <p:cNvPr id="3" name="Content Placeholder 2"/>
          <p:cNvSpPr>
            <a:spLocks noGrp="1"/>
          </p:cNvSpPr>
          <p:nvPr>
            <p:ph idx="1"/>
          </p:nvPr>
        </p:nvSpPr>
        <p:spPr/>
        <p:txBody>
          <a:bodyPr/>
          <a:lstStyle/>
          <a:p>
            <a:r>
              <a:rPr lang="en-US" dirty="0"/>
              <a:t>Some tools exist for food affordability</a:t>
            </a:r>
          </a:p>
          <a:p>
            <a:r>
              <a:rPr lang="en-US" dirty="0"/>
              <a:t>Very limited diet data across countries</a:t>
            </a:r>
          </a:p>
          <a:p>
            <a:endParaRPr lang="en-US" dirty="0"/>
          </a:p>
          <a:p>
            <a:r>
              <a:rPr lang="en-US" b="1" dirty="0"/>
              <a:t>Existing tools and data are not sufficient for easy, low cost data collection by countries, in order to understand and address gaps in food access and diet quality.</a:t>
            </a:r>
          </a:p>
        </p:txBody>
      </p:sp>
    </p:spTree>
    <p:extLst>
      <p:ext uri="{BB962C8B-B14F-4D97-AF65-F5344CB8AC3E}">
        <p14:creationId xmlns:p14="http://schemas.microsoft.com/office/powerpoint/2010/main" val="44213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Affordability of nutritious diets: </a:t>
            </a:r>
            <a:r>
              <a:rPr lang="en-US" b="1" dirty="0"/>
              <a:t>Using existing data better</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2688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082D53-CF13-4E4F-961A-85C1F7FE525C}"/>
              </a:ext>
            </a:extLst>
          </p:cNvPr>
          <p:cNvSpPr/>
          <p:nvPr/>
        </p:nvSpPr>
        <p:spPr>
          <a:xfrm>
            <a:off x="433374" y="1245516"/>
            <a:ext cx="4138626" cy="830997"/>
          </a:xfrm>
          <a:prstGeom prst="rect">
            <a:avLst/>
          </a:prstGeom>
        </p:spPr>
        <p:txBody>
          <a:bodyPr wrap="square">
            <a:spAutoFit/>
          </a:bodyPr>
          <a:lstStyle/>
          <a:p>
            <a:pPr marL="0" indent="0">
              <a:spcBef>
                <a:spcPts val="0"/>
              </a:spcBef>
              <a:buNone/>
            </a:pPr>
            <a:r>
              <a:rPr lang="en-US" sz="2400" b="1" dirty="0"/>
              <a:t>World food prices</a:t>
            </a:r>
          </a:p>
          <a:p>
            <a:pPr marL="0" indent="0">
              <a:spcBef>
                <a:spcPts val="0"/>
              </a:spcBef>
              <a:buNone/>
            </a:pPr>
            <a:r>
              <a:rPr lang="en-US" sz="2400" dirty="0">
                <a:solidFill>
                  <a:schemeClr val="tx1">
                    <a:lumMod val="75000"/>
                    <a:lumOff val="25000"/>
                  </a:schemeClr>
                </a:solidFill>
              </a:rPr>
              <a:t>(traded commodities only)</a:t>
            </a:r>
          </a:p>
        </p:txBody>
      </p:sp>
      <p:sp>
        <p:nvSpPr>
          <p:cNvPr id="40" name="Rectangle 39">
            <a:extLst>
              <a:ext uri="{FF2B5EF4-FFF2-40B4-BE49-F238E27FC236}">
                <a16:creationId xmlns:a16="http://schemas.microsoft.com/office/drawing/2014/main" id="{7A4FE493-9072-4E17-AEFF-97C794F0D8A5}"/>
              </a:ext>
            </a:extLst>
          </p:cNvPr>
          <p:cNvSpPr/>
          <p:nvPr/>
        </p:nvSpPr>
        <p:spPr>
          <a:xfrm>
            <a:off x="317028" y="6380899"/>
            <a:ext cx="3647407" cy="261610"/>
          </a:xfrm>
          <a:prstGeom prst="rect">
            <a:avLst/>
          </a:prstGeom>
        </p:spPr>
        <p:txBody>
          <a:bodyPr wrap="square">
            <a:spAutoFit/>
          </a:bodyPr>
          <a:lstStyle/>
          <a:p>
            <a:r>
              <a:rPr lang="en-US" sz="1100" dirty="0"/>
              <a:t>Source:  </a:t>
            </a:r>
            <a:r>
              <a:rPr lang="en-US" sz="1100" dirty="0">
                <a:hlinkClick r:id="rId3"/>
              </a:rPr>
              <a:t>www.fao.org/worldfoodsituation</a:t>
            </a:r>
            <a:r>
              <a:rPr lang="en-US" sz="1100" dirty="0"/>
              <a:t>, April 2019</a:t>
            </a:r>
          </a:p>
        </p:txBody>
      </p:sp>
      <p:sp>
        <p:nvSpPr>
          <p:cNvPr id="55" name="Rectangle 54">
            <a:extLst>
              <a:ext uri="{FF2B5EF4-FFF2-40B4-BE49-F238E27FC236}">
                <a16:creationId xmlns:a16="http://schemas.microsoft.com/office/drawing/2014/main" id="{DBEE24A9-641A-4EA9-A288-39F8A6BDC1BA}"/>
              </a:ext>
            </a:extLst>
          </p:cNvPr>
          <p:cNvSpPr/>
          <p:nvPr/>
        </p:nvSpPr>
        <p:spPr>
          <a:xfrm>
            <a:off x="6116423" y="1242120"/>
            <a:ext cx="5923177" cy="830997"/>
          </a:xfrm>
          <a:prstGeom prst="rect">
            <a:avLst/>
          </a:prstGeom>
        </p:spPr>
        <p:txBody>
          <a:bodyPr wrap="square">
            <a:spAutoFit/>
          </a:bodyPr>
          <a:lstStyle/>
          <a:p>
            <a:pPr marL="0" indent="0">
              <a:spcBef>
                <a:spcPts val="0"/>
              </a:spcBef>
              <a:buNone/>
            </a:pPr>
            <a:r>
              <a:rPr lang="en-US" sz="2400" b="1" dirty="0"/>
              <a:t>National food prices </a:t>
            </a:r>
          </a:p>
          <a:p>
            <a:pPr marL="0" indent="0">
              <a:spcBef>
                <a:spcPts val="0"/>
              </a:spcBef>
              <a:buNone/>
            </a:pPr>
            <a:r>
              <a:rPr lang="en-US" sz="2400" dirty="0">
                <a:solidFill>
                  <a:schemeClr val="tx1">
                    <a:lumMod val="75000"/>
                    <a:lumOff val="25000"/>
                  </a:schemeClr>
                </a:solidFill>
              </a:rPr>
              <a:t>(weighted by share of total expenditure)</a:t>
            </a:r>
          </a:p>
        </p:txBody>
      </p:sp>
      <p:sp>
        <p:nvSpPr>
          <p:cNvPr id="2" name="TextBox 1"/>
          <p:cNvSpPr txBox="1"/>
          <p:nvPr/>
        </p:nvSpPr>
        <p:spPr>
          <a:xfrm>
            <a:off x="3886200" y="2133600"/>
            <a:ext cx="2373031" cy="2492990"/>
          </a:xfrm>
          <a:prstGeom prst="rect">
            <a:avLst/>
          </a:prstGeom>
          <a:noFill/>
        </p:spPr>
        <p:txBody>
          <a:bodyPr wrap="square" rtlCol="0">
            <a:spAutoFit/>
          </a:bodyPr>
          <a:lstStyle/>
          <a:p>
            <a:r>
              <a:rPr lang="en-US" sz="2000" b="1" dirty="0">
                <a:solidFill>
                  <a:schemeClr val="accent6">
                    <a:lumMod val="75000"/>
                  </a:schemeClr>
                </a:solidFill>
              </a:rPr>
              <a:t>Components:</a:t>
            </a:r>
          </a:p>
          <a:p>
            <a:r>
              <a:rPr lang="en-US" sz="2000" dirty="0">
                <a:solidFill>
                  <a:srgbClr val="0070C0"/>
                </a:solidFill>
              </a:rPr>
              <a:t>Cereals</a:t>
            </a:r>
          </a:p>
          <a:p>
            <a:r>
              <a:rPr lang="en-US" sz="2000" dirty="0">
                <a:solidFill>
                  <a:srgbClr val="0070C0"/>
                </a:solidFill>
              </a:rPr>
              <a:t>Vegetable oils</a:t>
            </a:r>
          </a:p>
          <a:p>
            <a:r>
              <a:rPr lang="en-US" sz="2000" dirty="0">
                <a:solidFill>
                  <a:srgbClr val="0070C0"/>
                </a:solidFill>
              </a:rPr>
              <a:t>Sugar</a:t>
            </a:r>
          </a:p>
          <a:p>
            <a:r>
              <a:rPr lang="en-US" sz="2000" dirty="0">
                <a:solidFill>
                  <a:srgbClr val="0070C0"/>
                </a:solidFill>
              </a:rPr>
              <a:t>Meat</a:t>
            </a:r>
          </a:p>
          <a:p>
            <a:r>
              <a:rPr lang="en-US" sz="2000" dirty="0">
                <a:solidFill>
                  <a:srgbClr val="0070C0"/>
                </a:solidFill>
              </a:rPr>
              <a:t>Dairy</a:t>
            </a:r>
          </a:p>
          <a:p>
            <a:endParaRPr lang="en-US" sz="1600" dirty="0"/>
          </a:p>
          <a:p>
            <a:endParaRPr lang="en-US" sz="1600" dirty="0"/>
          </a:p>
        </p:txBody>
      </p:sp>
      <p:sp>
        <p:nvSpPr>
          <p:cNvPr id="29" name="TextBox 28"/>
          <p:cNvSpPr txBox="1"/>
          <p:nvPr/>
        </p:nvSpPr>
        <p:spPr>
          <a:xfrm>
            <a:off x="8022390" y="5657671"/>
            <a:ext cx="4088913" cy="1200329"/>
          </a:xfrm>
          <a:prstGeom prst="rect">
            <a:avLst/>
          </a:prstGeom>
          <a:noFill/>
        </p:spPr>
        <p:txBody>
          <a:bodyPr wrap="square" rtlCol="0">
            <a:spAutoFit/>
          </a:bodyPr>
          <a:lstStyle/>
          <a:p>
            <a:r>
              <a:rPr lang="en-US" sz="2400" b="1" dirty="0"/>
              <a:t>Vulnerability monitoring</a:t>
            </a:r>
          </a:p>
          <a:p>
            <a:r>
              <a:rPr lang="en-US" sz="2400" dirty="0"/>
              <a:t>(most commonly consumed staples)</a:t>
            </a: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8921" y="2064965"/>
            <a:ext cx="5465977" cy="350227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7790" y="5388290"/>
            <a:ext cx="3784600" cy="1447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65" y="2035017"/>
            <a:ext cx="3541735" cy="4419600"/>
          </a:xfrm>
          <a:prstGeom prst="rect">
            <a:avLst/>
          </a:prstGeom>
        </p:spPr>
      </p:pic>
      <p:sp>
        <p:nvSpPr>
          <p:cNvPr id="13" name="Title 1"/>
          <p:cNvSpPr>
            <a:spLocks noGrp="1"/>
          </p:cNvSpPr>
          <p:nvPr>
            <p:ph type="title"/>
          </p:nvPr>
        </p:nvSpPr>
        <p:spPr>
          <a:xfrm>
            <a:off x="317028" y="46337"/>
            <a:ext cx="10947320" cy="1325563"/>
          </a:xfrm>
        </p:spPr>
        <p:txBody>
          <a:bodyPr/>
          <a:lstStyle/>
          <a:p>
            <a:r>
              <a:rPr lang="en-US" dirty="0"/>
              <a:t>Food price data </a:t>
            </a:r>
            <a:r>
              <a:rPr lang="en-US"/>
              <a:t>are abundant but underutilized</a:t>
            </a:r>
            <a:endParaRPr lang="en-US" dirty="0"/>
          </a:p>
        </p:txBody>
      </p:sp>
    </p:spTree>
    <p:extLst>
      <p:ext uri="{BB962C8B-B14F-4D97-AF65-F5344CB8AC3E}">
        <p14:creationId xmlns:p14="http://schemas.microsoft.com/office/powerpoint/2010/main" val="11206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0" grpId="0"/>
      <p:bldP spid="55" grpId="0"/>
      <p:bldP spid="2"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4000" dirty="0"/>
              <a:t>Inadequate information for decision-making</a:t>
            </a:r>
          </a:p>
        </p:txBody>
      </p:sp>
      <p:sp>
        <p:nvSpPr>
          <p:cNvPr id="3" name="Content Placeholder 2"/>
          <p:cNvSpPr>
            <a:spLocks noGrp="1"/>
          </p:cNvSpPr>
          <p:nvPr>
            <p:ph idx="1"/>
          </p:nvPr>
        </p:nvSpPr>
        <p:spPr/>
        <p:txBody>
          <a:bodyPr>
            <a:normAutofit/>
          </a:bodyPr>
          <a:lstStyle/>
          <a:p>
            <a:r>
              <a:rPr lang="en-US" dirty="0"/>
              <a:t>Agriculture and food systems can make nutritious diets more available and affordable. </a:t>
            </a:r>
          </a:p>
          <a:p>
            <a:pPr lvl="1"/>
            <a:endParaRPr lang="en-US" dirty="0"/>
          </a:p>
          <a:p>
            <a:r>
              <a:rPr lang="en-US" dirty="0"/>
              <a:t>But, governments and projects have no information system that tracks prices of a nutritious food basket.</a:t>
            </a:r>
          </a:p>
          <a:p>
            <a:endParaRPr lang="en-US" dirty="0"/>
          </a:p>
          <a:p>
            <a:r>
              <a:rPr lang="en-US" dirty="0"/>
              <a:t>Countries can use </a:t>
            </a:r>
            <a:r>
              <a:rPr lang="en-US" b="1" dirty="0"/>
              <a:t>existing food price monitoring systems</a:t>
            </a:r>
            <a:r>
              <a:rPr lang="en-US" dirty="0"/>
              <a:t> better to understand availability and prices of nutritious foods.</a:t>
            </a:r>
          </a:p>
        </p:txBody>
      </p:sp>
    </p:spTree>
    <p:extLst>
      <p:ext uri="{BB962C8B-B14F-4D97-AF65-F5344CB8AC3E}">
        <p14:creationId xmlns:p14="http://schemas.microsoft.com/office/powerpoint/2010/main" val="89182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simplified metrics of cost and affordability</a:t>
            </a:r>
          </a:p>
        </p:txBody>
      </p:sp>
      <p:sp>
        <p:nvSpPr>
          <p:cNvPr id="3" name="Content Placeholder 2"/>
          <p:cNvSpPr>
            <a:spLocks noGrp="1"/>
          </p:cNvSpPr>
          <p:nvPr>
            <p:ph idx="1"/>
          </p:nvPr>
        </p:nvSpPr>
        <p:spPr/>
        <p:txBody>
          <a:bodyPr/>
          <a:lstStyle/>
          <a:p>
            <a:r>
              <a:rPr lang="en-US" dirty="0"/>
              <a:t>New metrics of the cost of nutritious diets re-analyze existing food price data with a nutrition lens. </a:t>
            </a:r>
          </a:p>
          <a:p>
            <a:r>
              <a:rPr lang="en-US" dirty="0"/>
              <a:t>Uniquely, these metrics are designed to be used within food price monitoring systems, so that governments and programs can adopt them for nutrition-sensitive decision-making.</a:t>
            </a:r>
          </a:p>
        </p:txBody>
      </p:sp>
      <p:sp>
        <p:nvSpPr>
          <p:cNvPr id="4" name="Shape 295"/>
          <p:cNvSpPr txBox="1">
            <a:spLocks/>
          </p:cNvSpPr>
          <p:nvPr/>
        </p:nvSpPr>
        <p:spPr>
          <a:xfrm>
            <a:off x="8686064" y="5901677"/>
            <a:ext cx="3505936" cy="550572"/>
          </a:xfrm>
          <a:prstGeom prst="rect">
            <a:avLst/>
          </a:prstGeom>
        </p:spPr>
        <p:txBody>
          <a:bodyPr lIns="102396" tIns="102396" rIns="102396" bIns="102396" anchor="t" anchorCtr="0">
            <a:noAutofit/>
          </a:bodyPr>
          <a:lstStyle>
            <a:lvl1pPr marL="273050" indent="-273050" algn="l" rtl="0" eaLnBrk="0" fontAlgn="base" hangingPunct="0">
              <a:spcBef>
                <a:spcPts val="575"/>
              </a:spcBef>
              <a:spcAft>
                <a:spcPct val="0"/>
              </a:spcAft>
              <a:buClr>
                <a:srgbClr val="EB800B"/>
              </a:buClr>
              <a:buSzPct val="85000"/>
              <a:buFont typeface="Wingdings 2" pitchFamily="18" charset="2"/>
              <a:buChar char=""/>
              <a:defRPr sz="2600" kern="1200">
                <a:solidFill>
                  <a:srgbClr val="001C54"/>
                </a:solidFill>
                <a:latin typeface="Calibri" panose="020F0502020204030204" pitchFamily="34" charset="0"/>
                <a:ea typeface="+mn-ea"/>
                <a:cs typeface="+mn-cs"/>
              </a:defRPr>
            </a:lvl1pPr>
            <a:lvl2pPr marL="547688" indent="-228600" algn="l" rtl="0" eaLnBrk="0" fontAlgn="base" hangingPunct="0">
              <a:spcBef>
                <a:spcPts val="375"/>
              </a:spcBef>
              <a:spcAft>
                <a:spcPct val="0"/>
              </a:spcAft>
              <a:buClr>
                <a:srgbClr val="EB800B"/>
              </a:buClr>
              <a:buSzPct val="85000"/>
              <a:buFont typeface="Wingdings 2" pitchFamily="18" charset="2"/>
              <a:buChar char=""/>
              <a:defRPr sz="2400" kern="1200">
                <a:solidFill>
                  <a:srgbClr val="001C54"/>
                </a:solidFill>
                <a:latin typeface="Calibri" panose="020F0502020204030204" pitchFamily="34" charset="0"/>
                <a:ea typeface="+mn-ea"/>
                <a:cs typeface="+mn-cs"/>
              </a:defRPr>
            </a:lvl2pPr>
            <a:lvl3pPr marL="822325" indent="-228600" algn="l" rtl="0" eaLnBrk="0" fontAlgn="base" hangingPunct="0">
              <a:spcBef>
                <a:spcPts val="375"/>
              </a:spcBef>
              <a:spcAft>
                <a:spcPct val="0"/>
              </a:spcAft>
              <a:buClr>
                <a:srgbClr val="EB800B"/>
              </a:buClr>
              <a:buSzPct val="85000"/>
              <a:buFont typeface="Wingdings" pitchFamily="2" charset="2"/>
              <a:buChar char=""/>
              <a:defRPr sz="2000" kern="1200">
                <a:solidFill>
                  <a:srgbClr val="001C54"/>
                </a:solidFill>
                <a:latin typeface="Calibri" panose="020F0502020204030204" pitchFamily="34" charset="0"/>
                <a:ea typeface="+mn-ea"/>
                <a:cs typeface="+mn-cs"/>
              </a:defRPr>
            </a:lvl3pPr>
            <a:lvl4pPr marL="1096963" indent="-228600" algn="l" rtl="0" eaLnBrk="0" fontAlgn="base" hangingPunct="0">
              <a:spcBef>
                <a:spcPts val="375"/>
              </a:spcBef>
              <a:spcAft>
                <a:spcPct val="0"/>
              </a:spcAft>
              <a:buClr>
                <a:srgbClr val="EB800B"/>
              </a:buClr>
              <a:buSzPct val="80000"/>
              <a:buFont typeface="Courier New" pitchFamily="49" charset="0"/>
              <a:buChar char="o"/>
              <a:defRPr sz="2000" kern="1200">
                <a:solidFill>
                  <a:srgbClr val="001C54"/>
                </a:solidFill>
                <a:latin typeface="Calibri" panose="020F0502020204030204" pitchFamily="34" charset="0"/>
                <a:ea typeface="+mn-ea"/>
                <a:cs typeface="+mn-cs"/>
              </a:defRPr>
            </a:lvl4pPr>
            <a:lvl5pPr marL="1371600" indent="-228600" algn="l" rtl="0" eaLnBrk="0" fontAlgn="base" hangingPunct="0">
              <a:spcBef>
                <a:spcPts val="375"/>
              </a:spcBef>
              <a:spcAft>
                <a:spcPct val="0"/>
              </a:spcAft>
              <a:buClr>
                <a:srgbClr val="EB800B"/>
              </a:buClr>
              <a:buFont typeface="Arial" charset="0"/>
              <a:buChar char="•"/>
              <a:defRPr sz="2000" kern="1200">
                <a:solidFill>
                  <a:srgbClr val="001C54"/>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r">
              <a:spcAft>
                <a:spcPts val="420"/>
              </a:spcAft>
              <a:buClr>
                <a:schemeClr val="dk1"/>
              </a:buClr>
              <a:buSzPct val="30555"/>
              <a:buNone/>
            </a:pPr>
            <a:r>
              <a:rPr lang="en-US" sz="2000" b="1" dirty="0">
                <a:hlinkClick r:id="rId3"/>
              </a:rPr>
              <a:t>http://sites.tufts.edu/candasa/</a:t>
            </a:r>
            <a:endParaRPr lang="en" sz="2000" b="1" dirty="0">
              <a:solidFill>
                <a:schemeClr val="accent1">
                  <a:lumMod val="75000"/>
                </a:schemeClr>
              </a:solidFill>
            </a:endParaRPr>
          </a:p>
        </p:txBody>
      </p:sp>
      <p:sp>
        <p:nvSpPr>
          <p:cNvPr id="5" name="Shape 295"/>
          <p:cNvSpPr txBox="1">
            <a:spLocks/>
          </p:cNvSpPr>
          <p:nvPr/>
        </p:nvSpPr>
        <p:spPr>
          <a:xfrm>
            <a:off x="8686064" y="6307428"/>
            <a:ext cx="3145812" cy="550572"/>
          </a:xfrm>
          <a:prstGeom prst="rect">
            <a:avLst/>
          </a:prstGeom>
        </p:spPr>
        <p:txBody>
          <a:bodyPr lIns="102396" tIns="102396" rIns="102396" bIns="102396" anchor="t" anchorCtr="0">
            <a:noAutofit/>
          </a:bodyPr>
          <a:lstStyle>
            <a:lvl1pPr marL="273050" indent="-273050" algn="l" rtl="0" eaLnBrk="0" fontAlgn="base" hangingPunct="0">
              <a:spcBef>
                <a:spcPts val="575"/>
              </a:spcBef>
              <a:spcAft>
                <a:spcPct val="0"/>
              </a:spcAft>
              <a:buClr>
                <a:srgbClr val="EB800B"/>
              </a:buClr>
              <a:buSzPct val="85000"/>
              <a:buFont typeface="Wingdings 2" pitchFamily="18" charset="2"/>
              <a:buChar char=""/>
              <a:defRPr sz="2600" kern="1200">
                <a:solidFill>
                  <a:srgbClr val="001C54"/>
                </a:solidFill>
                <a:latin typeface="Calibri" panose="020F0502020204030204" pitchFamily="34" charset="0"/>
                <a:ea typeface="+mn-ea"/>
                <a:cs typeface="+mn-cs"/>
              </a:defRPr>
            </a:lvl1pPr>
            <a:lvl2pPr marL="547688" indent="-228600" algn="l" rtl="0" eaLnBrk="0" fontAlgn="base" hangingPunct="0">
              <a:spcBef>
                <a:spcPts val="375"/>
              </a:spcBef>
              <a:spcAft>
                <a:spcPct val="0"/>
              </a:spcAft>
              <a:buClr>
                <a:srgbClr val="EB800B"/>
              </a:buClr>
              <a:buSzPct val="85000"/>
              <a:buFont typeface="Wingdings 2" pitchFamily="18" charset="2"/>
              <a:buChar char=""/>
              <a:defRPr sz="2400" kern="1200">
                <a:solidFill>
                  <a:srgbClr val="001C54"/>
                </a:solidFill>
                <a:latin typeface="Calibri" panose="020F0502020204030204" pitchFamily="34" charset="0"/>
                <a:ea typeface="+mn-ea"/>
                <a:cs typeface="+mn-cs"/>
              </a:defRPr>
            </a:lvl2pPr>
            <a:lvl3pPr marL="822325" indent="-228600" algn="l" rtl="0" eaLnBrk="0" fontAlgn="base" hangingPunct="0">
              <a:spcBef>
                <a:spcPts val="375"/>
              </a:spcBef>
              <a:spcAft>
                <a:spcPct val="0"/>
              </a:spcAft>
              <a:buClr>
                <a:srgbClr val="EB800B"/>
              </a:buClr>
              <a:buSzPct val="85000"/>
              <a:buFont typeface="Wingdings" pitchFamily="2" charset="2"/>
              <a:buChar char=""/>
              <a:defRPr sz="2000" kern="1200">
                <a:solidFill>
                  <a:srgbClr val="001C54"/>
                </a:solidFill>
                <a:latin typeface="Calibri" panose="020F0502020204030204" pitchFamily="34" charset="0"/>
                <a:ea typeface="+mn-ea"/>
                <a:cs typeface="+mn-cs"/>
              </a:defRPr>
            </a:lvl3pPr>
            <a:lvl4pPr marL="1096963" indent="-228600" algn="l" rtl="0" eaLnBrk="0" fontAlgn="base" hangingPunct="0">
              <a:spcBef>
                <a:spcPts val="375"/>
              </a:spcBef>
              <a:spcAft>
                <a:spcPct val="0"/>
              </a:spcAft>
              <a:buClr>
                <a:srgbClr val="EB800B"/>
              </a:buClr>
              <a:buSzPct val="80000"/>
              <a:buFont typeface="Courier New" pitchFamily="49" charset="0"/>
              <a:buChar char="o"/>
              <a:defRPr sz="2000" kern="1200">
                <a:solidFill>
                  <a:srgbClr val="001C54"/>
                </a:solidFill>
                <a:latin typeface="Calibri" panose="020F0502020204030204" pitchFamily="34" charset="0"/>
                <a:ea typeface="+mn-ea"/>
                <a:cs typeface="+mn-cs"/>
              </a:defRPr>
            </a:lvl4pPr>
            <a:lvl5pPr marL="1371600" indent="-228600" algn="l" rtl="0" eaLnBrk="0" fontAlgn="base" hangingPunct="0">
              <a:spcBef>
                <a:spcPts val="375"/>
              </a:spcBef>
              <a:spcAft>
                <a:spcPct val="0"/>
              </a:spcAft>
              <a:buClr>
                <a:srgbClr val="EB800B"/>
              </a:buClr>
              <a:buFont typeface="Arial" charset="0"/>
              <a:buChar char="•"/>
              <a:defRPr sz="2000" kern="1200">
                <a:solidFill>
                  <a:srgbClr val="001C54"/>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spcAft>
                <a:spcPts val="420"/>
              </a:spcAft>
              <a:buClr>
                <a:schemeClr val="dk1"/>
              </a:buClr>
              <a:buSzPct val="30555"/>
              <a:buFont typeface="Wingdings 2" pitchFamily="18" charset="2"/>
              <a:buNone/>
            </a:pPr>
            <a:r>
              <a:rPr lang="en" sz="2000" b="1" dirty="0" err="1">
                <a:solidFill>
                  <a:schemeClr val="accent1">
                    <a:lumMod val="75000"/>
                  </a:schemeClr>
                </a:solidFill>
              </a:rPr>
              <a:t>i</a:t>
            </a:r>
            <a:r>
              <a:rPr lang="en-US" sz="2000" b="1" dirty="0" err="1">
                <a:solidFill>
                  <a:schemeClr val="accent1">
                    <a:lumMod val="75000"/>
                  </a:schemeClr>
                </a:solidFill>
              </a:rPr>
              <a:t>anda</a:t>
            </a:r>
            <a:r>
              <a:rPr lang="en" sz="2000" b="1" dirty="0">
                <a:solidFill>
                  <a:schemeClr val="accent1">
                    <a:lumMod val="75000"/>
                  </a:schemeClr>
                </a:solidFill>
              </a:rPr>
              <a:t>.</a:t>
            </a:r>
            <a:r>
              <a:rPr lang="en" sz="2000" b="1" dirty="0" err="1">
                <a:solidFill>
                  <a:schemeClr val="accent1">
                    <a:lumMod val="75000"/>
                  </a:schemeClr>
                </a:solidFill>
              </a:rPr>
              <a:t>nutrition.tufts.ed</a:t>
            </a:r>
            <a:r>
              <a:rPr lang="en-US" sz="2000" b="1" dirty="0">
                <a:solidFill>
                  <a:schemeClr val="accent1">
                    <a:lumMod val="75000"/>
                  </a:schemeClr>
                </a:solidFill>
              </a:rPr>
              <a:t>u</a:t>
            </a:r>
            <a:endParaRPr lang="en" sz="2000" b="1" dirty="0">
              <a:solidFill>
                <a:schemeClr val="accent1">
                  <a:lumMod val="75000"/>
                </a:schemeClr>
              </a:solidFill>
            </a:endParaRPr>
          </a:p>
        </p:txBody>
      </p:sp>
    </p:spTree>
    <p:extLst>
      <p:ext uri="{BB962C8B-B14F-4D97-AF65-F5344CB8AC3E}">
        <p14:creationId xmlns:p14="http://schemas.microsoft.com/office/powerpoint/2010/main" val="87488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differ from other initiatives?</a:t>
            </a:r>
          </a:p>
        </p:txBody>
      </p:sp>
      <p:sp>
        <p:nvSpPr>
          <p:cNvPr id="3" name="Content Placeholder 2"/>
          <p:cNvSpPr>
            <a:spLocks noGrp="1"/>
          </p:cNvSpPr>
          <p:nvPr>
            <p:ph idx="1"/>
          </p:nvPr>
        </p:nvSpPr>
        <p:spPr/>
        <p:txBody>
          <a:bodyPr>
            <a:normAutofit fontScale="85000" lnSpcReduction="20000"/>
          </a:bodyPr>
          <a:lstStyle/>
          <a:p>
            <a:r>
              <a:rPr lang="en-US" dirty="0"/>
              <a:t>Cost of Diet</a:t>
            </a:r>
          </a:p>
          <a:p>
            <a:pPr lvl="1"/>
            <a:r>
              <a:rPr lang="en-US" dirty="0"/>
              <a:t>Primary purpose to estimate the lowest cost of consuming adequate energy, macronutrients, and micronutrients, within a typical diet pattern  </a:t>
            </a:r>
          </a:p>
          <a:p>
            <a:pPr lvl="1"/>
            <a:endParaRPr lang="en-US" dirty="0"/>
          </a:p>
          <a:p>
            <a:r>
              <a:rPr lang="en-US" dirty="0"/>
              <a:t>Fill the Nutrient Gap </a:t>
            </a:r>
          </a:p>
          <a:p>
            <a:pPr lvl="1"/>
            <a:r>
              <a:rPr lang="en-US" dirty="0"/>
              <a:t>Primary purpose to engage national stakeholders in a dialogue for actions that can be taken to improve economic access to nutritious diets</a:t>
            </a:r>
          </a:p>
          <a:p>
            <a:endParaRPr lang="en-US" dirty="0"/>
          </a:p>
          <a:p>
            <a:r>
              <a:rPr lang="en-US" dirty="0" err="1"/>
              <a:t>Optifood</a:t>
            </a:r>
            <a:r>
              <a:rPr lang="en-US" dirty="0"/>
              <a:t> </a:t>
            </a:r>
          </a:p>
          <a:p>
            <a:pPr lvl="1"/>
            <a:r>
              <a:rPr lang="en-US" dirty="0"/>
              <a:t>Primary purpose to develop locally specific dietary recommendations</a:t>
            </a:r>
          </a:p>
          <a:p>
            <a:endParaRPr lang="en-US" dirty="0"/>
          </a:p>
          <a:p>
            <a:r>
              <a:rPr lang="en-US" dirty="0"/>
              <a:t>New metrics</a:t>
            </a:r>
          </a:p>
          <a:p>
            <a:pPr lvl="1"/>
            <a:r>
              <a:rPr lang="en-US" dirty="0"/>
              <a:t>Primary purpose to easily integrate into existing monitoring systems; and, to move  beyond nutrients and into the cost of healthy diet patterns.</a:t>
            </a:r>
          </a:p>
          <a:p>
            <a:endParaRPr lang="en-US" dirty="0"/>
          </a:p>
        </p:txBody>
      </p:sp>
    </p:spTree>
    <p:extLst>
      <p:ext uri="{BB962C8B-B14F-4D97-AF65-F5344CB8AC3E}">
        <p14:creationId xmlns:p14="http://schemas.microsoft.com/office/powerpoint/2010/main" val="146292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Gallup">
  <a:themeElements>
    <a:clrScheme name="Gallup">
      <a:dk1>
        <a:srgbClr val="404545"/>
      </a:dk1>
      <a:lt1>
        <a:srgbClr val="FFFFFF"/>
      </a:lt1>
      <a:dk2>
        <a:srgbClr val="8A9292"/>
      </a:dk2>
      <a:lt2>
        <a:srgbClr val="ECF4DE"/>
      </a:lt2>
      <a:accent1>
        <a:srgbClr val="007934"/>
      </a:accent1>
      <a:accent2>
        <a:srgbClr val="61C250"/>
      </a:accent2>
      <a:accent3>
        <a:srgbClr val="404545"/>
      </a:accent3>
      <a:accent4>
        <a:srgbClr val="B5B6B3"/>
      </a:accent4>
      <a:accent5>
        <a:srgbClr val="0096D6"/>
      </a:accent5>
      <a:accent6>
        <a:srgbClr val="EEAF30"/>
      </a:accent6>
      <a:hlink>
        <a:srgbClr val="61C250"/>
      </a:hlink>
      <a:folHlink>
        <a:srgbClr val="007934"/>
      </a:folHlink>
    </a:clrScheme>
    <a:fontScheme name="Gallup">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allup">
  <a:themeElements>
    <a:clrScheme name="Gallup Brand 2">
      <a:dk1>
        <a:srgbClr val="2B2B2B"/>
      </a:dk1>
      <a:lt1>
        <a:srgbClr val="FFFFFF"/>
      </a:lt1>
      <a:dk2>
        <a:srgbClr val="666666"/>
      </a:dk2>
      <a:lt2>
        <a:srgbClr val="ECF4DE"/>
      </a:lt2>
      <a:accent1>
        <a:srgbClr val="007934"/>
      </a:accent1>
      <a:accent2>
        <a:srgbClr val="61C250"/>
      </a:accent2>
      <a:accent3>
        <a:srgbClr val="929292"/>
      </a:accent3>
      <a:accent4>
        <a:srgbClr val="BBBBBB"/>
      </a:accent4>
      <a:accent5>
        <a:srgbClr val="0096D6"/>
      </a:accent5>
      <a:accent6>
        <a:srgbClr val="EEAF30"/>
      </a:accent6>
      <a:hlink>
        <a:srgbClr val="61C250"/>
      </a:hlink>
      <a:folHlink>
        <a:srgbClr val="007934"/>
      </a:folHlink>
    </a:clrScheme>
    <a:fontScheme name="Gallup">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iedmanTemplate_LogoPlain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2179</TotalTime>
  <Words>2947</Words>
  <Application>Microsoft Office PowerPoint</Application>
  <PresentationFormat>Widescreen</PresentationFormat>
  <Paragraphs>259</Paragraphs>
  <Slides>28</Slides>
  <Notes>18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Calibri</vt:lpstr>
      <vt:lpstr>Calibri Light</vt:lpstr>
      <vt:lpstr>Constantia</vt:lpstr>
      <vt:lpstr>Franklin Gothic Book</vt:lpstr>
      <vt:lpstr>Georgia</vt:lpstr>
      <vt:lpstr>Times</vt:lpstr>
      <vt:lpstr>Wingdings</vt:lpstr>
      <vt:lpstr>Wingdings 2</vt:lpstr>
      <vt:lpstr>Office Theme</vt:lpstr>
      <vt:lpstr>1_Office Theme</vt:lpstr>
      <vt:lpstr>Gallup</vt:lpstr>
      <vt:lpstr>1_Gallup</vt:lpstr>
      <vt:lpstr>FriedmanTemplate_LogoPlainWhite</vt:lpstr>
      <vt:lpstr>New Tools for Monitoring Food and Diet Globally</vt:lpstr>
      <vt:lpstr>Nutrition and ag linkages:  Ensuring access to nutritious diets</vt:lpstr>
      <vt:lpstr>Need to mainstream data collection on these links</vt:lpstr>
      <vt:lpstr>Why prioritize these areas?</vt:lpstr>
      <vt:lpstr>Affordability of nutritious diets: Using existing data better</vt:lpstr>
      <vt:lpstr>Food price data are abundant but underutilized</vt:lpstr>
      <vt:lpstr>Inadequate information for decision-making</vt:lpstr>
      <vt:lpstr>New, simplified metrics of cost and affordability</vt:lpstr>
      <vt:lpstr>How does this differ from other initiatives?</vt:lpstr>
      <vt:lpstr>PowerPoint Presentation</vt:lpstr>
      <vt:lpstr>PowerPoint Presentation</vt:lpstr>
      <vt:lpstr>Cost of Recommended Diets (CoRD) in Ghana: Vegetables are the most costly food group</vt:lpstr>
      <vt:lpstr>Variation across space: Cost of Recommended            Diets in Pakistan</vt:lpstr>
      <vt:lpstr>Data by region and food group reveal specific challenges </vt:lpstr>
      <vt:lpstr>PowerPoint Presentation</vt:lpstr>
      <vt:lpstr>New price indexes account for nutritional needs (cont’d)</vt:lpstr>
      <vt:lpstr>Difference between NPI and CPI weights (Afghanistan)</vt:lpstr>
      <vt:lpstr>Nutritious Food Price Index (NPI) Minus Food Consumer Price Index (Food CPI)</vt:lpstr>
      <vt:lpstr>Market Information System: Expanding the MoFA food list</vt:lpstr>
      <vt:lpstr>Ghana as a pioneer</vt:lpstr>
      <vt:lpstr>PowerPoint Presentation</vt:lpstr>
      <vt:lpstr>What we will accomplish in the current phase</vt:lpstr>
      <vt:lpstr>Seeking another phase: Scaling up</vt:lpstr>
      <vt:lpstr>PowerPoint Presentation</vt:lpstr>
      <vt:lpstr>…but there is still a data gap</vt:lpstr>
      <vt:lpstr>Diet Quality slides</vt:lpstr>
      <vt:lpstr>Summary</vt:lpstr>
      <vt:lpstr>Ultimately, both of these efforts provide tools that can be applied in countries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W Herforth</dc:creator>
  <cp:lastModifiedBy>Masters, William A.</cp:lastModifiedBy>
  <cp:revision>167</cp:revision>
  <dcterms:created xsi:type="dcterms:W3CDTF">2019-10-14T22:51:26Z</dcterms:created>
  <dcterms:modified xsi:type="dcterms:W3CDTF">2019-10-21T20:26:49Z</dcterms:modified>
</cp:coreProperties>
</file>