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5" r:id="rId8"/>
    <p:sldId id="268" r:id="rId9"/>
    <p:sldId id="269" r:id="rId10"/>
    <p:sldId id="270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F3459-F9FF-4B39-86D4-7E12F342E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83887-5108-4E19-A1B2-FC71596A4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04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E395-649F-4B02-B6C9-0FF99136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1F5E8-6C46-480E-9908-E57AF511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64C6-839D-45AA-8938-7366A778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BE94-76AF-41BA-9AD7-C1A839C8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8B6D-7038-4642-A511-34089C72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AA5-9729-4F77-8867-23C7F6A20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54CD-7B18-41EA-B470-09E65A2C8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6F3B9-8B72-4552-882A-86ABAE91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DD88-E3CE-4730-921E-D28CEB81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590F8-FBC3-45A1-8C45-FE5A1125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B93A-8046-443D-A95C-4BE6E134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B14C-2806-4875-94BD-CE7618CE4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05201-E4F4-45BB-B13C-3AD9892F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51EA1-49BA-4258-B831-CBE5245A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2E5C1-8861-4599-B816-AB528259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0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DFD8-C23A-489A-873B-F7A37F66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88D4A-4E4E-43D4-BFA8-7DCA8237A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918B-8D38-4046-9166-F7FD6798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248BB-C929-4744-8015-4EA38878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FD1E-B96E-4EF3-936C-35AC4597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32FB-CA0C-4FC1-A774-AC0AFE03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2482-EF42-45DE-8072-39EC582DA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CFE58-E762-478F-B078-75A81A5D9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9A271-C58D-45E7-AB40-C78AF824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20E2-0BB6-4F81-BB3C-396CDD4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21476-A107-4652-A3EC-790858E3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905-B654-4C5E-B962-2D1E9D63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BD582-A665-42B6-BC34-8AE5FB8C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40618-D83E-4CE8-8950-6EB25A08C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2666F-7F8E-4D72-8BC7-C92FEC9F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AF967-445C-4391-B8F2-53AFA0FA2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CAAD7-3F36-42AD-A671-F9A930A2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FF5C5-7550-415F-88D5-89C561D2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E7C53-70DF-4AC7-B110-051D65A3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F291-80A7-4ACA-A6E2-E3008A17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F903E-7F32-4CE4-929C-9152C57D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86A96-2A7A-4FE1-B4FA-1AD26850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7B1D2-8072-41BA-981D-DFCC30F9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67311-4AE1-460E-AC5F-5E8BAEC2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8335F-70BC-438A-AF6F-76CAA82D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DAA4D-EDE2-4418-AC81-FD83D19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CE4B-2686-455A-8D75-9966F694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0527F-0B7B-4B52-B303-E7F4197D2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ABD5B-30CE-40FB-A16D-27FB595E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3094D-C064-4E46-AC39-DB89DBF2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F0E16-6C8F-4BC6-BC13-5CC86C0B1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61D7F-30B7-415D-872F-36C69CF2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1557-4F49-4275-A42D-C7064E56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657C5-02C4-4686-8DD2-74423D958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73CF6-5DF5-44AF-ACD6-BD34EA71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E687E-26FB-404F-A26A-AF9DB5BB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06835E-22BA-4670-A5C8-69631DFEC67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BEE28-8677-40D6-B03A-195FFBCD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02EF1-F5D1-4A2E-ACDC-28B97C2C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4F10E-7091-442B-BD51-229EBF18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2361E-7914-49B9-B43E-88929EA0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BCD5E-9FCE-4513-A9FE-E4964D02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E6D3B-5888-4798-954E-BC666C71B2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85" y="5939321"/>
            <a:ext cx="1430915" cy="90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B6E8C-7CFB-442C-84BB-935F670074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3508" y="5939320"/>
            <a:ext cx="1430915" cy="909252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57C4B4-5567-4F50-9221-78B892A1D9CD}"/>
              </a:ext>
            </a:extLst>
          </p:cNvPr>
          <p:cNvSpPr txBox="1">
            <a:spLocks/>
          </p:cNvSpPr>
          <p:nvPr userDrawn="1"/>
        </p:nvSpPr>
        <p:spPr>
          <a:xfrm>
            <a:off x="4977942" y="6356350"/>
            <a:ext cx="2236117" cy="3555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800" b="1" kern="1200">
                <a:solidFill>
                  <a:schemeClr val="accent1"/>
                </a:solidFill>
                <a:latin typeface="Magneto" panose="04030805050802020D02" pitchFamily="8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2753E1"/>
                </a:solidFill>
              </a:rPr>
              <a:t>CardioRush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8986446B-E21B-4073-8CE5-201CAFA01126}"/>
              </a:ext>
            </a:extLst>
          </p:cNvPr>
          <p:cNvSpPr/>
          <p:nvPr userDrawn="1"/>
        </p:nvSpPr>
        <p:spPr>
          <a:xfrm>
            <a:off x="4398645" y="6384631"/>
            <a:ext cx="124522" cy="137629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9451DBF2-C87D-4BDD-B6A0-02C70E241718}"/>
              </a:ext>
            </a:extLst>
          </p:cNvPr>
          <p:cNvSpPr/>
          <p:nvPr userDrawn="1"/>
        </p:nvSpPr>
        <p:spPr>
          <a:xfrm>
            <a:off x="7665757" y="6384631"/>
            <a:ext cx="124522" cy="137629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53E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53E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8.png"/><Relationship Id="rId4" Type="http://schemas.openxmlformats.org/officeDocument/2006/relationships/video" Target="../media/media2.mp4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C72-75D0-43AD-B81E-FC94CA175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Rudy the Labrador</a:t>
            </a:r>
          </a:p>
        </p:txBody>
      </p:sp>
      <p:pic>
        <p:nvPicPr>
          <p:cNvPr id="4" name="Picture 4" descr="SVT lab">
            <a:extLst>
              <a:ext uri="{FF2B5EF4-FFF2-40B4-BE49-F238E27FC236}">
                <a16:creationId xmlns:a16="http://schemas.microsoft.com/office/drawing/2014/main" id="{F469ABF6-DC5C-4F41-BD32-F62F84A7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27" y="3509963"/>
            <a:ext cx="1800946" cy="22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140770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What type of heart disease does Rudy have?</a:t>
            </a:r>
          </a:p>
          <a:p>
            <a:pPr lvl="2"/>
            <a:r>
              <a:rPr lang="en-US" altLang="en-US" sz="2800" dirty="0">
                <a:solidFill>
                  <a:srgbClr val="002060"/>
                </a:solidFill>
              </a:rPr>
              <a:t>Supraventricular tachycardia (SVT), mitral regurgitation with left ventricular and left atrial enlargement</a:t>
            </a:r>
            <a:endParaRPr lang="en-US" sz="2800" dirty="0">
              <a:solidFill>
                <a:srgbClr val="002060"/>
              </a:solidFill>
            </a:endParaRPr>
          </a:p>
          <a:p>
            <a:pPr lvl="1"/>
            <a:r>
              <a:rPr lang="en-US" sz="3200" dirty="0"/>
              <a:t>What is the cause of Rudy’s tachycardia?</a:t>
            </a:r>
          </a:p>
          <a:p>
            <a:pPr lvl="2"/>
            <a:r>
              <a:rPr lang="en-US" altLang="en-US" sz="2800" dirty="0">
                <a:solidFill>
                  <a:srgbClr val="002060"/>
                </a:solidFill>
              </a:rPr>
              <a:t>SVT can develop as a result of significant underlying heart disease, or it can result from a congenital problem, such as a bypass pathway (Wolf-Parkinson-White, or WPW syndrome). Labrador retrievers are know to have an inherited tendency to have these bypass pathways.</a:t>
            </a:r>
            <a:endParaRPr lang="en-US" sz="2800" dirty="0">
              <a:solidFill>
                <a:srgbClr val="002060"/>
              </a:solidFill>
            </a:endParaRPr>
          </a:p>
          <a:p>
            <a:pPr lvl="1"/>
            <a:r>
              <a:rPr lang="en-US" sz="3200" dirty="0"/>
              <a:t>Does the murmur location and timing fit with this disease process?</a:t>
            </a:r>
          </a:p>
          <a:p>
            <a:pPr lvl="2"/>
            <a:r>
              <a:rPr lang="en-US" altLang="en-US" sz="2800" dirty="0">
                <a:solidFill>
                  <a:srgbClr val="002060"/>
                </a:solidFill>
              </a:rPr>
              <a:t>Yes, a holosystolic left apical murmur is typical for mitral regurgitation, which was also present in this case.</a:t>
            </a:r>
          </a:p>
        </p:txBody>
      </p:sp>
    </p:spTree>
    <p:extLst>
      <p:ext uri="{BB962C8B-B14F-4D97-AF65-F5344CB8AC3E}">
        <p14:creationId xmlns:p14="http://schemas.microsoft.com/office/powerpoint/2010/main" val="138445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What is your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190567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Some Possible 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43522"/>
          </a:xfrm>
        </p:spPr>
        <p:txBody>
          <a:bodyPr/>
          <a:lstStyle/>
          <a:p>
            <a:pPr lvl="1"/>
            <a:r>
              <a:rPr lang="en-US" altLang="en-US" sz="2800" dirty="0"/>
              <a:t>Calcium channel blockers (diltiazem or verapamil)</a:t>
            </a:r>
          </a:p>
          <a:p>
            <a:pPr lvl="1"/>
            <a:r>
              <a:rPr lang="en-US" altLang="en-US" sz="2800" dirty="0"/>
              <a:t>Beta-blockers </a:t>
            </a:r>
          </a:p>
          <a:p>
            <a:pPr lvl="1"/>
            <a:r>
              <a:rPr lang="en-US" altLang="en-US" sz="2800" dirty="0"/>
              <a:t>Digoxin</a:t>
            </a:r>
          </a:p>
          <a:p>
            <a:pPr lvl="1"/>
            <a:r>
              <a:rPr lang="en-US" altLang="en-US" sz="2800" dirty="0"/>
              <a:t>Amiodarone</a:t>
            </a:r>
          </a:p>
          <a:p>
            <a:pPr lvl="1"/>
            <a:r>
              <a:rPr lang="en-US" altLang="en-US" sz="2800" dirty="0"/>
              <a:t>Ablation of the suspected accessory pathway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9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0702-FF9F-485E-8529-83779931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12523-5E81-44BB-A160-3BD487C45E02}"/>
              </a:ext>
            </a:extLst>
          </p:cNvPr>
          <p:cNvSpPr txBox="1"/>
          <p:nvPr/>
        </p:nvSpPr>
        <p:spPr>
          <a:xfrm>
            <a:off x="1045234" y="1932317"/>
            <a:ext cx="1051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53E1"/>
                </a:solidFill>
              </a:rPr>
              <a:t>4 month old male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53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53E1"/>
                </a:solidFill>
              </a:rPr>
              <a:t>Complaint: Owner noted a markedly increased heart rate. Rudy is quieter than normal and has mild shortness of breath with an occasional cough. There is no known heart disease in his littermates. </a:t>
            </a:r>
          </a:p>
        </p:txBody>
      </p:sp>
    </p:spTree>
    <p:extLst>
      <p:ext uri="{BB962C8B-B14F-4D97-AF65-F5344CB8AC3E}">
        <p14:creationId xmlns:p14="http://schemas.microsoft.com/office/powerpoint/2010/main" val="58816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Physical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672" y="1446063"/>
            <a:ext cx="10515600" cy="41266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Heart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Murmur: When HR is slow, a 4/6 holosystolic plateau-shaped murmur is heard at the left heart apex; a 3/6 murmur is also heard at the right mid-cardiac region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Gallop: S3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HR= 300 to 140/min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Arterial pulses-weak with pulsus alternans during fast HR 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Respiratory</a:t>
            </a:r>
          </a:p>
          <a:p>
            <a:pPr lvl="1">
              <a:lnSpc>
                <a:spcPct val="150000"/>
              </a:lnSpc>
            </a:pPr>
            <a:r>
              <a:rPr lang="en-US" sz="2900" dirty="0"/>
              <a:t>Mild increase in RR +/- effort; normal BV sounds</a:t>
            </a:r>
          </a:p>
        </p:txBody>
      </p:sp>
    </p:spTree>
    <p:extLst>
      <p:ext uri="{BB962C8B-B14F-4D97-AF65-F5344CB8AC3E}">
        <p14:creationId xmlns:p14="http://schemas.microsoft.com/office/powerpoint/2010/main" val="331059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ECG at 25mm/sec</a:t>
            </a:r>
          </a:p>
        </p:txBody>
      </p:sp>
      <p:pic>
        <p:nvPicPr>
          <p:cNvPr id="4" name="Picture 5" descr="SVT dilt lab 1">
            <a:extLst>
              <a:ext uri="{FF2B5EF4-FFF2-40B4-BE49-F238E27FC236}">
                <a16:creationId xmlns:a16="http://schemas.microsoft.com/office/drawing/2014/main" id="{052410AD-66D2-4F9A-9CD8-2E779938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89679"/>
            <a:ext cx="10287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2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9865-AD07-478C-9E91-04674645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Thoracic Radiographs</a:t>
            </a:r>
            <a:endParaRPr lang="en-US" dirty="0"/>
          </a:p>
        </p:txBody>
      </p:sp>
      <p:pic>
        <p:nvPicPr>
          <p:cNvPr id="7" name="Picture 6" descr="SVT CXR Lat">
            <a:extLst>
              <a:ext uri="{FF2B5EF4-FFF2-40B4-BE49-F238E27FC236}">
                <a16:creationId xmlns:a16="http://schemas.microsoft.com/office/drawing/2014/main" id="{BDF0787F-A227-4305-9112-2C458AAF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66" y="1690688"/>
            <a:ext cx="4779034" cy="38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VT CXR DV">
            <a:extLst>
              <a:ext uri="{FF2B5EF4-FFF2-40B4-BE49-F238E27FC236}">
                <a16:creationId xmlns:a16="http://schemas.microsoft.com/office/drawing/2014/main" id="{80105F93-2EF7-4CFA-8C61-7E0A1FF7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3" y="1715321"/>
            <a:ext cx="3425495" cy="37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0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3657689"/>
          </a:xfrm>
        </p:spPr>
        <p:txBody>
          <a:bodyPr>
            <a:normAutofit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What is this patient’s heart rate and rhythm based on the ECG?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What is your radiographic interpretation?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07A9E-156B-44F2-B83C-30F0A9E62F11}"/>
              </a:ext>
            </a:extLst>
          </p:cNvPr>
          <p:cNvSpPr txBox="1"/>
          <p:nvPr/>
        </p:nvSpPr>
        <p:spPr>
          <a:xfrm>
            <a:off x="9497291" y="632539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 on next page</a:t>
            </a:r>
          </a:p>
        </p:txBody>
      </p:sp>
    </p:spTree>
    <p:extLst>
      <p:ext uri="{BB962C8B-B14F-4D97-AF65-F5344CB8AC3E}">
        <p14:creationId xmlns:p14="http://schemas.microsoft.com/office/powerpoint/2010/main" val="11107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4175274"/>
          </a:xfrm>
        </p:spPr>
        <p:txBody>
          <a:bodyPr>
            <a:normAutofit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What is this patient’s heart rate and rhythm based on the ECG?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</a:rPr>
              <a:t>About 320bpm, supraventricular tachycardia</a:t>
            </a:r>
          </a:p>
          <a:p>
            <a:pPr lvl="1"/>
            <a:r>
              <a:rPr lang="en-US" sz="3200" dirty="0"/>
              <a:t>What is your radiographic interpretation?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</a:rPr>
              <a:t>There is cardiomegaly with a perihilar interstitial pattern, LA enlargement, and ECG leads on the chest.</a:t>
            </a:r>
          </a:p>
        </p:txBody>
      </p:sp>
    </p:spTree>
    <p:extLst>
      <p:ext uri="{BB962C8B-B14F-4D97-AF65-F5344CB8AC3E}">
        <p14:creationId xmlns:p14="http://schemas.microsoft.com/office/powerpoint/2010/main" val="273345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2176D-A452-49D1-B4A1-951B8E92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Echocardiogram</a:t>
            </a:r>
          </a:p>
        </p:txBody>
      </p:sp>
      <p:pic>
        <p:nvPicPr>
          <p:cNvPr id="6" name="148820shortlv.avi">
            <a:hlinkClick r:id="" action="ppaction://media"/>
            <a:extLst>
              <a:ext uri="{FF2B5EF4-FFF2-40B4-BE49-F238E27FC236}">
                <a16:creationId xmlns:a16="http://schemas.microsoft.com/office/drawing/2014/main" id="{8481117F-9EA7-4140-87D6-BCBAFA437E84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90689"/>
            <a:ext cx="3492260" cy="2491476"/>
          </a:xfrm>
          <a:prstGeom prst="rect">
            <a:avLst/>
          </a:prstGeom>
        </p:spPr>
      </p:pic>
      <p:pic>
        <p:nvPicPr>
          <p:cNvPr id="10" name="148820longcolormitral.avi">
            <a:hlinkClick r:id="" action="ppaction://media"/>
            <a:extLst>
              <a:ext uri="{FF2B5EF4-FFF2-40B4-BE49-F238E27FC236}">
                <a16:creationId xmlns:a16="http://schemas.microsoft.com/office/drawing/2014/main" id="{0662B0BA-6BAF-44C4-9A6E-FC354F762157}"/>
              </a:ext>
            </a:extLst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686" y="1688501"/>
            <a:ext cx="3493114" cy="2491477"/>
          </a:xfrm>
          <a:prstGeom prst="rect">
            <a:avLst/>
          </a:prstGeom>
        </p:spPr>
      </p:pic>
      <p:pic>
        <p:nvPicPr>
          <p:cNvPr id="11" name="148820longcolortricuspregurg.avi">
            <a:hlinkClick r:id="" action="ppaction://media"/>
            <a:extLst>
              <a:ext uri="{FF2B5EF4-FFF2-40B4-BE49-F238E27FC236}">
                <a16:creationId xmlns:a16="http://schemas.microsoft.com/office/drawing/2014/main" id="{0D48F358-FA99-454C-9975-B7CF289F95D0}"/>
              </a:ext>
            </a:extLst>
          </p:cNvPr>
          <p:cNvPicPr>
            <a:picLocks noChangeAspect="1" noChangeArrowheads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302" y="3536830"/>
            <a:ext cx="3206541" cy="22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5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1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43B-AD97-4000-B175-20CDD177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850F-022B-4E58-87CE-097516ACB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10515600" cy="3657689"/>
          </a:xfrm>
        </p:spPr>
        <p:txBody>
          <a:bodyPr>
            <a:normAutofit/>
          </a:bodyPr>
          <a:lstStyle/>
          <a:p>
            <a:pPr lvl="1"/>
            <a:endParaRPr lang="en-US" sz="3200" dirty="0"/>
          </a:p>
          <a:p>
            <a:pPr lvl="1"/>
            <a:r>
              <a:rPr lang="en-US" sz="3200" dirty="0"/>
              <a:t>What type of heart disease does Rudy have?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What is the cause of Rudy’s tachycardia?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Does the murmur location and timing fit with this disease process?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52C53-259E-4C56-AD66-6443B081532F}"/>
              </a:ext>
            </a:extLst>
          </p:cNvPr>
          <p:cNvSpPr txBox="1"/>
          <p:nvPr/>
        </p:nvSpPr>
        <p:spPr>
          <a:xfrm>
            <a:off x="9497291" y="630460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Answers on next page</a:t>
            </a:r>
          </a:p>
        </p:txBody>
      </p:sp>
    </p:spTree>
    <p:extLst>
      <p:ext uri="{BB962C8B-B14F-4D97-AF65-F5344CB8AC3E}">
        <p14:creationId xmlns:p14="http://schemas.microsoft.com/office/powerpoint/2010/main" val="249287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34A832D-B0A1-4E77-B012-3185C5D275DD}" vid="{E9237C92-0478-435D-A98D-CE0DBA3B05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CardioRushPPT template</Template>
  <TotalTime>172</TotalTime>
  <Words>358</Words>
  <Application>Microsoft Office PowerPoint</Application>
  <PresentationFormat>Widescreen</PresentationFormat>
  <Paragraphs>51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Magneto</vt:lpstr>
      <vt:lpstr>Office Theme</vt:lpstr>
      <vt:lpstr>Rudy the Labrador</vt:lpstr>
      <vt:lpstr>Presentation</vt:lpstr>
      <vt:lpstr>Physical Exam</vt:lpstr>
      <vt:lpstr>ECG at 25mm/sec</vt:lpstr>
      <vt:lpstr>Thoracic Radiographs</vt:lpstr>
      <vt:lpstr>Assessment</vt:lpstr>
      <vt:lpstr>Assessment</vt:lpstr>
      <vt:lpstr>Echocardiogram</vt:lpstr>
      <vt:lpstr>Diagnosis</vt:lpstr>
      <vt:lpstr>Diagnosis</vt:lpstr>
      <vt:lpstr>What is your treatment plan?</vt:lpstr>
      <vt:lpstr>Some Possible Treatment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Folsom</dc:creator>
  <cp:lastModifiedBy>Alison Folsom</cp:lastModifiedBy>
  <cp:revision>26</cp:revision>
  <dcterms:created xsi:type="dcterms:W3CDTF">2018-04-08T12:46:29Z</dcterms:created>
  <dcterms:modified xsi:type="dcterms:W3CDTF">2018-06-15T01:18:28Z</dcterms:modified>
</cp:coreProperties>
</file>