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6" r:id="rId7"/>
    <p:sldId id="261" r:id="rId8"/>
    <p:sldId id="265" r:id="rId9"/>
    <p:sldId id="268" r:id="rId10"/>
    <p:sldId id="269" r:id="rId11"/>
    <p:sldId id="270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3459-F9FF-4B39-86D4-7E12F342E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83887-5108-4E19-A1B2-FC71596A4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0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E395-649F-4B02-B6C9-0FF99136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1F5E8-6C46-480E-9908-E57AF511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64C6-839D-45AA-8938-7366A778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BE94-76AF-41BA-9AD7-C1A839C8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8B6D-7038-4642-A511-34089C72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AA5-9729-4F77-8867-23C7F6A20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54CD-7B18-41EA-B470-09E65A2C8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6F3B9-8B72-4552-882A-86ABAE91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DD88-E3CE-4730-921E-D28CEB81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90F8-FBC3-45A1-8C45-FE5A112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B93A-8046-443D-A95C-4BE6E134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B14C-2806-4875-94BD-CE7618CE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5201-E4F4-45BB-B13C-3AD9892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1EA1-49BA-4258-B831-CBE5245A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2E5C1-8861-4599-B816-AB52825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DFD8-C23A-489A-873B-F7A37F66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88D4A-4E4E-43D4-BFA8-7DCA8237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918B-8D38-4046-9166-F7FD6798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248BB-C929-4744-8015-4EA3887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FD1E-B96E-4EF3-936C-35AC4597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32FB-CA0C-4FC1-A774-AC0AFE03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482-EF42-45DE-8072-39EC582DA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CFE58-E762-478F-B078-75A81A5D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9A271-C58D-45E7-AB40-C78AF824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20E2-0BB6-4F81-BB3C-396CDD4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21476-A107-4652-A3EC-790858E3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905-B654-4C5E-B962-2D1E9D63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BD582-A665-42B6-BC34-8AE5FB8C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40618-D83E-4CE8-8950-6EB25A08C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2666F-7F8E-4D72-8BC7-C92FEC9F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AF967-445C-4391-B8F2-53AFA0FA2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CAAD7-3F36-42AD-A671-F9A930A2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FF5C5-7550-415F-88D5-89C561D2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E7C53-70DF-4AC7-B110-051D65A3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F291-80A7-4ACA-A6E2-E3008A17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F903E-7F32-4CE4-929C-9152C57D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86A96-2A7A-4FE1-B4FA-1AD26850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7B1D2-8072-41BA-981D-DFCC30F9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67311-4AE1-460E-AC5F-5E8BAEC2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8335F-70BC-438A-AF6F-76CAA82D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DAA4D-EDE2-4418-AC81-FD83D19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CE4B-2686-455A-8D75-9966F694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527F-0B7B-4B52-B303-E7F4197D2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BD5B-30CE-40FB-A16D-27FB595E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3094D-C064-4E46-AC39-DB89DBF2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F0E16-6C8F-4BC6-BC13-5CC86C0B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1D7F-30B7-415D-872F-36C69CF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1557-4F49-4275-A42D-C7064E56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657C5-02C4-4686-8DD2-74423D958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73CF6-5DF5-44AF-ACD6-BD34EA71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E687E-26FB-404F-A26A-AF9DB5BB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EE28-8677-40D6-B03A-195FFBCD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02EF1-F5D1-4A2E-ACDC-28B97C2C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2361E-7914-49B9-B43E-88929EA0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CD5E-9FCE-4513-A9FE-E4964D02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E6D3B-5888-4798-954E-BC666C71B2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85" y="5939321"/>
            <a:ext cx="1430915" cy="90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B6E8C-7CFB-442C-84BB-935F670074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3508" y="5939320"/>
            <a:ext cx="1430915" cy="909252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57C4B4-5567-4F50-9221-78B892A1D9CD}"/>
              </a:ext>
            </a:extLst>
          </p:cNvPr>
          <p:cNvSpPr txBox="1">
            <a:spLocks/>
          </p:cNvSpPr>
          <p:nvPr userDrawn="1"/>
        </p:nvSpPr>
        <p:spPr>
          <a:xfrm>
            <a:off x="4977942" y="6356350"/>
            <a:ext cx="2236117" cy="3555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800" b="1" kern="1200">
                <a:solidFill>
                  <a:schemeClr val="accent1"/>
                </a:solidFill>
                <a:latin typeface="Magneto" panose="04030805050802020D02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2753E1"/>
                </a:solidFill>
              </a:rPr>
              <a:t>CardioRush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8986446B-E21B-4073-8CE5-201CAFA01126}"/>
              </a:ext>
            </a:extLst>
          </p:cNvPr>
          <p:cNvSpPr/>
          <p:nvPr userDrawn="1"/>
        </p:nvSpPr>
        <p:spPr>
          <a:xfrm>
            <a:off x="4398645" y="6384631"/>
            <a:ext cx="124522" cy="137629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451DBF2-C87D-4BDD-B6A0-02C70E241718}"/>
              </a:ext>
            </a:extLst>
          </p:cNvPr>
          <p:cNvSpPr/>
          <p:nvPr userDrawn="1"/>
        </p:nvSpPr>
        <p:spPr>
          <a:xfrm>
            <a:off x="7665757" y="6384631"/>
            <a:ext cx="124522" cy="137629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53E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C72-75D0-43AD-B81E-FC94CA175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Precious the Miniature Donkey</a:t>
            </a:r>
          </a:p>
        </p:txBody>
      </p:sp>
    </p:spTree>
    <p:extLst>
      <p:ext uri="{BB962C8B-B14F-4D97-AF65-F5344CB8AC3E}">
        <p14:creationId xmlns:p14="http://schemas.microsoft.com/office/powerpoint/2010/main" val="24160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3657689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is the ECG diagnosis?</a:t>
            </a:r>
          </a:p>
          <a:p>
            <a:pPr lvl="1"/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What type of heart disease does Precious have?</a:t>
            </a:r>
          </a:p>
          <a:p>
            <a:pPr lvl="1">
              <a:lnSpc>
                <a:spcPct val="80000"/>
              </a:lnSpc>
            </a:pPr>
            <a:endParaRPr lang="en-US" altLang="en-US" sz="3200" dirty="0"/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What is the cause for the collapse?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EAE8E-CBC5-46AF-8D25-11089C7768E9}"/>
              </a:ext>
            </a:extLst>
          </p:cNvPr>
          <p:cNvSpPr txBox="1"/>
          <p:nvPr/>
        </p:nvSpPr>
        <p:spPr>
          <a:xfrm>
            <a:off x="9497291" y="630460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on next page</a:t>
            </a:r>
          </a:p>
        </p:txBody>
      </p:sp>
    </p:spTree>
    <p:extLst>
      <p:ext uri="{BB962C8B-B14F-4D97-AF65-F5344CB8AC3E}">
        <p14:creationId xmlns:p14="http://schemas.microsoft.com/office/powerpoint/2010/main" val="249287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7390"/>
            <a:ext cx="10515600" cy="396824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the ECG diagnosis?</a:t>
            </a:r>
          </a:p>
          <a:p>
            <a:pPr lvl="1"/>
            <a:r>
              <a:rPr lang="en-US" altLang="en-US" sz="2100" dirty="0">
                <a:solidFill>
                  <a:srgbClr val="002060"/>
                </a:solidFill>
              </a:rPr>
              <a:t>Third degree AV block</a:t>
            </a:r>
          </a:p>
          <a:p>
            <a:r>
              <a:rPr lang="en-US" altLang="en-US" sz="2400" dirty="0"/>
              <a:t>What type of heart disease does Precious have?</a:t>
            </a:r>
          </a:p>
          <a:p>
            <a:pPr lvl="1"/>
            <a:r>
              <a:rPr lang="en-US" altLang="en-US" sz="2100" dirty="0">
                <a:solidFill>
                  <a:srgbClr val="002060"/>
                </a:solidFill>
              </a:rPr>
              <a:t>The primary arrhythmia (AV block) is likely congenital in origin. She also had mitral regurgitation, which might be a concurrent defect or might be a result of cardiac enlargement secondary to bradycardia.</a:t>
            </a:r>
          </a:p>
          <a:p>
            <a:r>
              <a:rPr lang="en-US" altLang="en-US" sz="2400" dirty="0"/>
              <a:t>What is the cause for the collapse?</a:t>
            </a:r>
          </a:p>
          <a:p>
            <a:pPr lvl="1"/>
            <a:r>
              <a:rPr lang="en-US" altLang="en-US" sz="2100" dirty="0">
                <a:solidFill>
                  <a:srgbClr val="002060"/>
                </a:solidFill>
              </a:rPr>
              <a:t>Third degree AV block with failure of an escape rhythm to fire (pauses in ventricular activity &gt; 10 seconds duration caused collapse in this case).</a:t>
            </a:r>
          </a:p>
          <a:p>
            <a:pPr lvl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What is your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190567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One Treatment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43522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Pacemaker implantation</a:t>
            </a:r>
          </a:p>
          <a:p>
            <a:pPr lvl="1"/>
            <a:r>
              <a:rPr lang="en-US" altLang="en-US" dirty="0"/>
              <a:t>Moderate exercise limitation</a:t>
            </a:r>
          </a:p>
          <a:p>
            <a:pPr lvl="1"/>
            <a:r>
              <a:rPr lang="en-US" altLang="en-US" dirty="0"/>
              <a:t>Slowly taper off the phenobarbital (over many weeks)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9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0702-FF9F-485E-8529-83779931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12523-5E81-44BB-A160-3BD487C45E02}"/>
              </a:ext>
            </a:extLst>
          </p:cNvPr>
          <p:cNvSpPr txBox="1"/>
          <p:nvPr/>
        </p:nvSpPr>
        <p:spPr>
          <a:xfrm>
            <a:off x="838201" y="1690688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53E1"/>
                </a:solidFill>
              </a:rPr>
              <a:t>11 month old Miniature Donkey Mare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753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53E1"/>
                </a:solidFill>
              </a:rPr>
              <a:t>History: Precious had seizures noted 3 months ago, and was placed on phenobarbital with a partial response. Her liver values were increased, and a CSF tap and liver biopsy were unremarkable.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753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53E1"/>
                </a:solidFill>
              </a:rPr>
              <a:t>Presentation: Precious had her seizures return, and was referred for an MRI of her brain. </a:t>
            </a:r>
          </a:p>
        </p:txBody>
      </p:sp>
    </p:spTree>
    <p:extLst>
      <p:ext uri="{BB962C8B-B14F-4D97-AF65-F5344CB8AC3E}">
        <p14:creationId xmlns:p14="http://schemas.microsoft.com/office/powerpoint/2010/main" val="5881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672" y="1446063"/>
            <a:ext cx="10515600" cy="41266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Heart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HR= 48 bpm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Murmur: 3-4/6 systolic murmur with a PMI at the left apex and an occasional arrhythmia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Arterial pulses-good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Mucous membranes: pink with a CRT of under 2 seconds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Respiratory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RR= 40/ minute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Slightly harsh lung sounds bilaterally, nares flaring at times. </a:t>
            </a:r>
          </a:p>
        </p:txBody>
      </p:sp>
    </p:spTree>
    <p:extLst>
      <p:ext uri="{BB962C8B-B14F-4D97-AF65-F5344CB8AC3E}">
        <p14:creationId xmlns:p14="http://schemas.microsoft.com/office/powerpoint/2010/main" val="331059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3567-4EE8-49AE-8E0E-54DF7EE5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Laboratory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4153-7DDB-4A89-A87E-D1A3833F6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80073" cy="3245139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Hematocrit = 25% (normal 30-51%)</a:t>
            </a:r>
          </a:p>
          <a:p>
            <a:r>
              <a:rPr lang="en-US" altLang="en-US" dirty="0"/>
              <a:t>Fibrinogen = 500 mg/dl (normal 100-400 mg/dl)</a:t>
            </a:r>
          </a:p>
          <a:p>
            <a:r>
              <a:rPr lang="en-US" altLang="en-US" dirty="0"/>
              <a:t>Normal WBC (9.500 x10</a:t>
            </a:r>
            <a:r>
              <a:rPr lang="en-US" altLang="en-US" baseline="30000" dirty="0"/>
              <a:t>3</a:t>
            </a:r>
            <a:r>
              <a:rPr lang="en-US" altLang="en-US" dirty="0"/>
              <a:t>/</a:t>
            </a:r>
            <a:r>
              <a:rPr lang="en-US" altLang="en-US" dirty="0" err="1"/>
              <a:t>ul</a:t>
            </a:r>
            <a:r>
              <a:rPr lang="en-US" altLang="en-US" dirty="0"/>
              <a:t>) and normal WBC distribution</a:t>
            </a:r>
          </a:p>
          <a:p>
            <a:r>
              <a:rPr lang="en-US" altLang="en-US" dirty="0"/>
              <a:t>Phosphorous = 6.1 mg/dl (normal 1.9-6.0 mg/dl)</a:t>
            </a:r>
          </a:p>
          <a:p>
            <a:r>
              <a:rPr lang="en-US" altLang="en-US" dirty="0"/>
              <a:t>Chloride = 89 </a:t>
            </a:r>
            <a:r>
              <a:rPr lang="en-US" altLang="en-US" dirty="0" err="1"/>
              <a:t>mEq</a:t>
            </a:r>
            <a:r>
              <a:rPr lang="en-US" altLang="en-US" dirty="0"/>
              <a:t>/L (normal 99-105 </a:t>
            </a:r>
            <a:r>
              <a:rPr lang="en-US" altLang="en-US" dirty="0" err="1"/>
              <a:t>mEq</a:t>
            </a:r>
            <a:r>
              <a:rPr lang="en-US" altLang="en-US" dirty="0"/>
              <a:t>/L)</a:t>
            </a:r>
          </a:p>
          <a:p>
            <a:r>
              <a:rPr lang="en-US" altLang="en-US" dirty="0"/>
              <a:t>Triglycerides = 139 mg/dl (normal 9-52 mg/dl)</a:t>
            </a:r>
          </a:p>
          <a:p>
            <a:r>
              <a:rPr lang="en-US" altLang="en-US" dirty="0"/>
              <a:t>Fecal float – Large number of </a:t>
            </a:r>
            <a:r>
              <a:rPr lang="en-US" altLang="en-US" dirty="0" err="1"/>
              <a:t>strongyle</a:t>
            </a:r>
            <a:r>
              <a:rPr lang="en-US" altLang="en-US" dirty="0"/>
              <a:t> eggs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5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ECG at 25mm/sec</a:t>
            </a:r>
          </a:p>
        </p:txBody>
      </p:sp>
      <p:pic>
        <p:nvPicPr>
          <p:cNvPr id="7" name="Picture 8" descr="donkey third deg AVB 1 lead B&amp;W">
            <a:extLst>
              <a:ext uri="{FF2B5EF4-FFF2-40B4-BE49-F238E27FC236}">
                <a16:creationId xmlns:a16="http://schemas.microsoft.com/office/drawing/2014/main" id="{1E941342-01AD-46D2-92D5-52C901FE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908752"/>
            <a:ext cx="77787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2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9865-AD07-478C-9E91-0467464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Thoracic Radiographs</a:t>
            </a:r>
            <a:endParaRPr lang="en-US" dirty="0"/>
          </a:p>
        </p:txBody>
      </p:sp>
      <p:pic>
        <p:nvPicPr>
          <p:cNvPr id="9" name="Picture 4" descr="donkey pacing lat CXR">
            <a:extLst>
              <a:ext uri="{FF2B5EF4-FFF2-40B4-BE49-F238E27FC236}">
                <a16:creationId xmlns:a16="http://schemas.microsoft.com/office/drawing/2014/main" id="{F1286955-D99E-4C2E-BCEB-13062DEE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1540060"/>
            <a:ext cx="4592782" cy="37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onkey pacing lateral CXR 1">
            <a:extLst>
              <a:ext uri="{FF2B5EF4-FFF2-40B4-BE49-F238E27FC236}">
                <a16:creationId xmlns:a16="http://schemas.microsoft.com/office/drawing/2014/main" id="{1BD3268F-30C4-429E-8974-BF314EA6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2" y="1359703"/>
            <a:ext cx="3377623" cy="41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0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3657689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is this patient’s heart rate and rhythm based on the ECG?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is your ECG interpretation?</a:t>
            </a:r>
          </a:p>
          <a:p>
            <a:pPr lvl="1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47759-7FF7-4C55-B965-AAD4B6EF2753}"/>
              </a:ext>
            </a:extLst>
          </p:cNvPr>
          <p:cNvSpPr txBox="1"/>
          <p:nvPr/>
        </p:nvSpPr>
        <p:spPr>
          <a:xfrm>
            <a:off x="9497291" y="630460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on next page</a:t>
            </a:r>
          </a:p>
        </p:txBody>
      </p:sp>
    </p:spTree>
    <p:extLst>
      <p:ext uri="{BB962C8B-B14F-4D97-AF65-F5344CB8AC3E}">
        <p14:creationId xmlns:p14="http://schemas.microsoft.com/office/powerpoint/2010/main" val="11107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175274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is this patient’s heart rate and rhythm based on the ECG?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The atrial rate is 70 bpm, and the ventricular rate is 20 bpm; Sinus rhythm with 3</a:t>
            </a:r>
            <a:r>
              <a:rPr lang="en-US" sz="2800" baseline="30000" dirty="0">
                <a:solidFill>
                  <a:srgbClr val="002060"/>
                </a:solidFill>
              </a:rPr>
              <a:t>rd</a:t>
            </a:r>
            <a:r>
              <a:rPr lang="en-US" sz="2800" dirty="0">
                <a:solidFill>
                  <a:srgbClr val="002060"/>
                </a:solidFill>
              </a:rPr>
              <a:t> degree AV black and a ventricular escape rhythm</a:t>
            </a:r>
          </a:p>
          <a:p>
            <a:pPr lvl="1"/>
            <a:r>
              <a:rPr lang="en-US" sz="3200" dirty="0"/>
              <a:t>What is your ECG interpretation?</a:t>
            </a:r>
          </a:p>
          <a:p>
            <a:pPr lvl="2"/>
            <a:r>
              <a:rPr lang="en-US" altLang="en-US" sz="2800" dirty="0">
                <a:solidFill>
                  <a:srgbClr val="002060"/>
                </a:solidFill>
              </a:rPr>
              <a:t>Mild cardiomegaly. Diffuse interstitial pattern in the </a:t>
            </a:r>
            <a:r>
              <a:rPr lang="en-US" altLang="en-US" sz="2800" dirty="0" err="1">
                <a:solidFill>
                  <a:srgbClr val="002060"/>
                </a:solidFill>
              </a:rPr>
              <a:t>caudodorsal</a:t>
            </a:r>
            <a:r>
              <a:rPr lang="en-US" altLang="en-US" sz="2800" dirty="0">
                <a:solidFill>
                  <a:srgbClr val="002060"/>
                </a:solidFill>
              </a:rPr>
              <a:t> lung fields, which could result from congestive heart failure or could be neurogenic pulmonary edema resulting from seizures.</a:t>
            </a:r>
          </a:p>
          <a:p>
            <a:pPr marL="914400" lvl="2" indent="0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176D-A452-49D1-B4A1-951B8E92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Echocardiogram</a:t>
            </a:r>
          </a:p>
        </p:txBody>
      </p:sp>
      <p:pic>
        <p:nvPicPr>
          <p:cNvPr id="11" name="Donkey Solinsky 3 AVB short axis LV .avi">
            <a:hlinkClick r:id="" action="ppaction://media"/>
            <a:extLst>
              <a:ext uri="{FF2B5EF4-FFF2-40B4-BE49-F238E27FC236}">
                <a16:creationId xmlns:a16="http://schemas.microsoft.com/office/drawing/2014/main" id="{C2CB2419-421B-43E5-AA0A-F0DACA1D4907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057" y="1690688"/>
            <a:ext cx="4044043" cy="2747619"/>
          </a:xfrm>
          <a:prstGeom prst="rect">
            <a:avLst/>
          </a:prstGeom>
        </p:spPr>
      </p:pic>
      <p:pic>
        <p:nvPicPr>
          <p:cNvPr id="13" name="Donkey Solinsky 3 AVB long axis LV.mpg">
            <a:hlinkClick r:id="" action="ppaction://media"/>
            <a:extLst>
              <a:ext uri="{FF2B5EF4-FFF2-40B4-BE49-F238E27FC236}">
                <a16:creationId xmlns:a16="http://schemas.microsoft.com/office/drawing/2014/main" id="{5EC7C892-D1D2-4029-9C0B-297886249FE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5" y="1643349"/>
            <a:ext cx="4114800" cy="27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34A832D-B0A1-4E77-B012-3185C5D275DD}" vid="{E9237C92-0478-435D-A98D-CE0DBA3B05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CardioRushPPT template</Template>
  <TotalTime>235</TotalTime>
  <Words>452</Words>
  <Application>Microsoft Office PowerPoint</Application>
  <PresentationFormat>Widescreen</PresentationFormat>
  <Paragraphs>59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Magneto</vt:lpstr>
      <vt:lpstr>Office Theme</vt:lpstr>
      <vt:lpstr>Precious the Miniature Donkey</vt:lpstr>
      <vt:lpstr>Presentation</vt:lpstr>
      <vt:lpstr>Physical Exam</vt:lpstr>
      <vt:lpstr>Laboratory Testing</vt:lpstr>
      <vt:lpstr>ECG at 25mm/sec</vt:lpstr>
      <vt:lpstr>Thoracic Radiographs</vt:lpstr>
      <vt:lpstr>Assessment</vt:lpstr>
      <vt:lpstr>Assessment</vt:lpstr>
      <vt:lpstr>Echocardiogram</vt:lpstr>
      <vt:lpstr>Diagnosis</vt:lpstr>
      <vt:lpstr>Diagnosis</vt:lpstr>
      <vt:lpstr>What is your treatment plan?</vt:lpstr>
      <vt:lpstr>One Treatment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Folsom</dc:creator>
  <cp:lastModifiedBy>Alison Folsom</cp:lastModifiedBy>
  <cp:revision>34</cp:revision>
  <dcterms:created xsi:type="dcterms:W3CDTF">2018-04-08T12:46:29Z</dcterms:created>
  <dcterms:modified xsi:type="dcterms:W3CDTF">2018-06-15T01:41:18Z</dcterms:modified>
</cp:coreProperties>
</file>