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0233600" cy="287401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88" autoAdjust="0"/>
    <p:restoredTop sz="94660"/>
  </p:normalViewPr>
  <p:slideViewPr>
    <p:cSldViewPr snapToGrid="0">
      <p:cViewPr>
        <p:scale>
          <a:sx n="80" d="100"/>
          <a:sy n="80" d="100"/>
        </p:scale>
        <p:origin x="-10800" y="-10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4703532"/>
            <a:ext cx="34198560" cy="10005813"/>
          </a:xfrm>
        </p:spPr>
        <p:txBody>
          <a:bodyPr anchor="b"/>
          <a:lstStyle>
            <a:lvl1pPr algn="ctr">
              <a:defRPr sz="251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5095208"/>
            <a:ext cx="30175200" cy="6938869"/>
          </a:xfrm>
        </p:spPr>
        <p:txBody>
          <a:bodyPr/>
          <a:lstStyle>
            <a:lvl1pPr marL="0" indent="0" algn="ctr">
              <a:buNone/>
              <a:defRPr sz="10058"/>
            </a:lvl1pPr>
            <a:lvl2pPr marL="1915988" indent="0" algn="ctr">
              <a:buNone/>
              <a:defRPr sz="8381"/>
            </a:lvl2pPr>
            <a:lvl3pPr marL="3831976" indent="0" algn="ctr">
              <a:buNone/>
              <a:defRPr sz="7543"/>
            </a:lvl3pPr>
            <a:lvl4pPr marL="5747964" indent="0" algn="ctr">
              <a:buNone/>
              <a:defRPr sz="6705"/>
            </a:lvl4pPr>
            <a:lvl5pPr marL="7663952" indent="0" algn="ctr">
              <a:buNone/>
              <a:defRPr sz="6705"/>
            </a:lvl5pPr>
            <a:lvl6pPr marL="9579940" indent="0" algn="ctr">
              <a:buNone/>
              <a:defRPr sz="6705"/>
            </a:lvl6pPr>
            <a:lvl7pPr marL="11495928" indent="0" algn="ctr">
              <a:buNone/>
              <a:defRPr sz="6705"/>
            </a:lvl7pPr>
            <a:lvl8pPr marL="13411916" indent="0" algn="ctr">
              <a:buNone/>
              <a:defRPr sz="6705"/>
            </a:lvl8pPr>
            <a:lvl9pPr marL="15327904" indent="0" algn="ctr">
              <a:buNone/>
              <a:defRPr sz="670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89200-2BBF-DC8B-DB60-6E68AB6E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0C18-CD1D-C849-9FAB-C20F1128493F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25312-CC76-FC45-9661-B5300F3F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6C669-B2C4-1153-0F1D-7625A865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275D-E237-0449-8054-C53D74D6EC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8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4CF01-B4D9-5D1E-93C2-835BDB62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0353A-DD12-1143-AF5D-04C840B9D14E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ABC7A-691C-C080-0D38-72FC1AE9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896E4-42AF-13FF-0B50-F3D9E48D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ACE6-36E3-BE49-A9AB-BA1AC6652D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530144"/>
            <a:ext cx="8675370" cy="243559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530144"/>
            <a:ext cx="25523190" cy="243559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BF0AD-A9A8-E675-FAFF-9B95475A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036F-D3F6-394D-9B31-01534BF0AF38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271EB-F1E4-3D9A-1AC0-4BBAA4BC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61FC5-82E8-73E6-5E29-9B102052A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D290-03C7-D242-87C8-8562505EB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4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7B114-4C96-70C8-DA45-AB79ABB1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A7EFF-1A91-1B4D-BAC3-81C98E581137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CB0C6-39E6-AAA2-B630-58BE7083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EE763-8AA4-B935-E9CA-8354F917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3B6F-A22C-5F45-A8F4-F58EA5B9A4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165075"/>
            <a:ext cx="34701480" cy="11955081"/>
          </a:xfrm>
        </p:spPr>
        <p:txBody>
          <a:bodyPr anchor="b"/>
          <a:lstStyle>
            <a:lvl1pPr>
              <a:defRPr sz="251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19233256"/>
            <a:ext cx="34701480" cy="6286895"/>
          </a:xfrm>
        </p:spPr>
        <p:txBody>
          <a:bodyPr/>
          <a:lstStyle>
            <a:lvl1pPr marL="0" indent="0">
              <a:buNone/>
              <a:defRPr sz="10058">
                <a:solidFill>
                  <a:schemeClr val="tx1"/>
                </a:solidFill>
              </a:defRPr>
            </a:lvl1pPr>
            <a:lvl2pPr marL="1915988" indent="0">
              <a:buNone/>
              <a:defRPr sz="8381">
                <a:solidFill>
                  <a:schemeClr val="tx1">
                    <a:tint val="75000"/>
                  </a:schemeClr>
                </a:solidFill>
              </a:defRPr>
            </a:lvl2pPr>
            <a:lvl3pPr marL="3831976" indent="0">
              <a:buNone/>
              <a:defRPr sz="7543">
                <a:solidFill>
                  <a:schemeClr val="tx1">
                    <a:tint val="75000"/>
                  </a:schemeClr>
                </a:solidFill>
              </a:defRPr>
            </a:lvl3pPr>
            <a:lvl4pPr marL="5747964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4pPr>
            <a:lvl5pPr marL="7663952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5pPr>
            <a:lvl6pPr marL="9579940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6pPr>
            <a:lvl7pPr marL="11495928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7pPr>
            <a:lvl8pPr marL="13411916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8pPr>
            <a:lvl9pPr marL="15327904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E01FD-95D9-C441-34D3-359BD8CB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C718F-A20E-2C40-9EA5-0773F18C8F31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886CB-66E7-597F-B1AF-CED67EB2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0DD42-96F3-7433-B18C-B81AF818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9D41-609D-D44E-8373-078CDEA4FD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9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7650721"/>
            <a:ext cx="17099280" cy="18235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7650721"/>
            <a:ext cx="17099280" cy="18235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A8C5B5-762E-5057-1868-2C228527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639AA-5AF1-184A-9351-F9427070EEC5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37CFF9-D1D8-6A14-C1CB-6E401271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29EEA2-ADFB-9AF0-6B12-7EFA72AB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04CD-B682-CB45-819F-354AC5F47A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530150"/>
            <a:ext cx="34701480" cy="555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045318"/>
            <a:ext cx="17020696" cy="3452802"/>
          </a:xfrm>
        </p:spPr>
        <p:txBody>
          <a:bodyPr anchor="b"/>
          <a:lstStyle>
            <a:lvl1pPr marL="0" indent="0">
              <a:buNone/>
              <a:defRPr sz="10058" b="1"/>
            </a:lvl1pPr>
            <a:lvl2pPr marL="1915988" indent="0">
              <a:buNone/>
              <a:defRPr sz="8381" b="1"/>
            </a:lvl2pPr>
            <a:lvl3pPr marL="3831976" indent="0">
              <a:buNone/>
              <a:defRPr sz="7543" b="1"/>
            </a:lvl3pPr>
            <a:lvl4pPr marL="5747964" indent="0">
              <a:buNone/>
              <a:defRPr sz="6705" b="1"/>
            </a:lvl4pPr>
            <a:lvl5pPr marL="7663952" indent="0">
              <a:buNone/>
              <a:defRPr sz="6705" b="1"/>
            </a:lvl5pPr>
            <a:lvl6pPr marL="9579940" indent="0">
              <a:buNone/>
              <a:defRPr sz="6705" b="1"/>
            </a:lvl6pPr>
            <a:lvl7pPr marL="11495928" indent="0">
              <a:buNone/>
              <a:defRPr sz="6705" b="1"/>
            </a:lvl7pPr>
            <a:lvl8pPr marL="13411916" indent="0">
              <a:buNone/>
              <a:defRPr sz="6705" b="1"/>
            </a:lvl8pPr>
            <a:lvl9pPr marL="15327904" indent="0">
              <a:buNone/>
              <a:defRPr sz="6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0498120"/>
            <a:ext cx="17020696" cy="15441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045318"/>
            <a:ext cx="17104520" cy="3452802"/>
          </a:xfrm>
        </p:spPr>
        <p:txBody>
          <a:bodyPr anchor="b"/>
          <a:lstStyle>
            <a:lvl1pPr marL="0" indent="0">
              <a:buNone/>
              <a:defRPr sz="10058" b="1"/>
            </a:lvl1pPr>
            <a:lvl2pPr marL="1915988" indent="0">
              <a:buNone/>
              <a:defRPr sz="8381" b="1"/>
            </a:lvl2pPr>
            <a:lvl3pPr marL="3831976" indent="0">
              <a:buNone/>
              <a:defRPr sz="7543" b="1"/>
            </a:lvl3pPr>
            <a:lvl4pPr marL="5747964" indent="0">
              <a:buNone/>
              <a:defRPr sz="6705" b="1"/>
            </a:lvl4pPr>
            <a:lvl5pPr marL="7663952" indent="0">
              <a:buNone/>
              <a:defRPr sz="6705" b="1"/>
            </a:lvl5pPr>
            <a:lvl6pPr marL="9579940" indent="0">
              <a:buNone/>
              <a:defRPr sz="6705" b="1"/>
            </a:lvl6pPr>
            <a:lvl7pPr marL="11495928" indent="0">
              <a:buNone/>
              <a:defRPr sz="6705" b="1"/>
            </a:lvl7pPr>
            <a:lvl8pPr marL="13411916" indent="0">
              <a:buNone/>
              <a:defRPr sz="6705" b="1"/>
            </a:lvl8pPr>
            <a:lvl9pPr marL="15327904" indent="0">
              <a:buNone/>
              <a:defRPr sz="6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0498120"/>
            <a:ext cx="17104520" cy="15441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88C3E9-A0F5-29FF-08B5-35BD6396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DBB2B-5E72-D941-8E48-C53925F8F00E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85DE89-3720-AC9C-183F-390C3659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9423FE-2510-AE97-FE07-991375B1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5000A-9F32-B649-8E80-7CA445838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0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8AF815-780C-31F5-3583-DAC73BAFB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2E6C7-E817-F943-A75B-6A867CA6FEE2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3B4AF60-D393-3BA4-3A59-8A0618C3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C451747-90C9-0B94-23D2-90ABBB82C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EEDF-5A62-514D-900D-4BB8958BD8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4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6CA5C76-57B0-6C4F-D8D9-7E0B193A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4CA1C-F69E-604D-BA5E-01F78787A1AE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044CCC-83C4-3015-44B6-A9D6A998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9CACFE-3F55-F802-FA8A-6DB8C118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F45F9-2C17-9748-8896-D285F110EF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5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16007"/>
            <a:ext cx="12976383" cy="6706023"/>
          </a:xfrm>
        </p:spPr>
        <p:txBody>
          <a:bodyPr anchor="b"/>
          <a:lstStyle>
            <a:lvl1pPr>
              <a:defRPr sz="13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138048"/>
            <a:ext cx="20368260" cy="20424099"/>
          </a:xfrm>
        </p:spPr>
        <p:txBody>
          <a:bodyPr/>
          <a:lstStyle>
            <a:lvl1pPr>
              <a:defRPr sz="13410"/>
            </a:lvl1pPr>
            <a:lvl2pPr>
              <a:defRPr sz="11734"/>
            </a:lvl2pPr>
            <a:lvl3pPr>
              <a:defRPr sz="10058"/>
            </a:lvl3pPr>
            <a:lvl4pPr>
              <a:defRPr sz="8381"/>
            </a:lvl4pPr>
            <a:lvl5pPr>
              <a:defRPr sz="8381"/>
            </a:lvl5pPr>
            <a:lvl6pPr>
              <a:defRPr sz="8381"/>
            </a:lvl6pPr>
            <a:lvl7pPr>
              <a:defRPr sz="8381"/>
            </a:lvl7pPr>
            <a:lvl8pPr>
              <a:defRPr sz="8381"/>
            </a:lvl8pPr>
            <a:lvl9pPr>
              <a:defRPr sz="83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622030"/>
            <a:ext cx="12976383" cy="15973377"/>
          </a:xfrm>
        </p:spPr>
        <p:txBody>
          <a:bodyPr/>
          <a:lstStyle>
            <a:lvl1pPr marL="0" indent="0">
              <a:buNone/>
              <a:defRPr sz="6705"/>
            </a:lvl1pPr>
            <a:lvl2pPr marL="1915988" indent="0">
              <a:buNone/>
              <a:defRPr sz="5867"/>
            </a:lvl2pPr>
            <a:lvl3pPr marL="3831976" indent="0">
              <a:buNone/>
              <a:defRPr sz="5029"/>
            </a:lvl3pPr>
            <a:lvl4pPr marL="5747964" indent="0">
              <a:buNone/>
              <a:defRPr sz="4191"/>
            </a:lvl4pPr>
            <a:lvl5pPr marL="7663952" indent="0">
              <a:buNone/>
              <a:defRPr sz="4191"/>
            </a:lvl5pPr>
            <a:lvl6pPr marL="9579940" indent="0">
              <a:buNone/>
              <a:defRPr sz="4191"/>
            </a:lvl6pPr>
            <a:lvl7pPr marL="11495928" indent="0">
              <a:buNone/>
              <a:defRPr sz="4191"/>
            </a:lvl7pPr>
            <a:lvl8pPr marL="13411916" indent="0">
              <a:buNone/>
              <a:defRPr sz="4191"/>
            </a:lvl8pPr>
            <a:lvl9pPr marL="15327904" indent="0">
              <a:buNone/>
              <a:defRPr sz="41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554CBE-8C07-5990-D139-EB47BEA6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7946-C2EA-8A4F-A023-4B2452DE118F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1A0838-7776-E6CB-0F11-304F452A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B0A7DB-7478-14D7-FD7C-58A08B8F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95ED-742E-F448-A3D7-E60A0D56D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00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16007"/>
            <a:ext cx="12976383" cy="6706023"/>
          </a:xfrm>
        </p:spPr>
        <p:txBody>
          <a:bodyPr anchor="b"/>
          <a:lstStyle>
            <a:lvl1pPr>
              <a:defRPr sz="13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138048"/>
            <a:ext cx="20368260" cy="20424099"/>
          </a:xfrm>
        </p:spPr>
        <p:txBody>
          <a:bodyPr anchor="t"/>
          <a:lstStyle>
            <a:lvl1pPr marL="0" indent="0">
              <a:buNone/>
              <a:defRPr sz="13410"/>
            </a:lvl1pPr>
            <a:lvl2pPr marL="1915988" indent="0">
              <a:buNone/>
              <a:defRPr sz="11734"/>
            </a:lvl2pPr>
            <a:lvl3pPr marL="3831976" indent="0">
              <a:buNone/>
              <a:defRPr sz="10058"/>
            </a:lvl3pPr>
            <a:lvl4pPr marL="5747964" indent="0">
              <a:buNone/>
              <a:defRPr sz="8381"/>
            </a:lvl4pPr>
            <a:lvl5pPr marL="7663952" indent="0">
              <a:buNone/>
              <a:defRPr sz="8381"/>
            </a:lvl5pPr>
            <a:lvl6pPr marL="9579940" indent="0">
              <a:buNone/>
              <a:defRPr sz="8381"/>
            </a:lvl6pPr>
            <a:lvl7pPr marL="11495928" indent="0">
              <a:buNone/>
              <a:defRPr sz="8381"/>
            </a:lvl7pPr>
            <a:lvl8pPr marL="13411916" indent="0">
              <a:buNone/>
              <a:defRPr sz="8381"/>
            </a:lvl8pPr>
            <a:lvl9pPr marL="15327904" indent="0">
              <a:buNone/>
              <a:defRPr sz="8381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622030"/>
            <a:ext cx="12976383" cy="15973377"/>
          </a:xfrm>
        </p:spPr>
        <p:txBody>
          <a:bodyPr/>
          <a:lstStyle>
            <a:lvl1pPr marL="0" indent="0">
              <a:buNone/>
              <a:defRPr sz="6705"/>
            </a:lvl1pPr>
            <a:lvl2pPr marL="1915988" indent="0">
              <a:buNone/>
              <a:defRPr sz="5867"/>
            </a:lvl2pPr>
            <a:lvl3pPr marL="3831976" indent="0">
              <a:buNone/>
              <a:defRPr sz="5029"/>
            </a:lvl3pPr>
            <a:lvl4pPr marL="5747964" indent="0">
              <a:buNone/>
              <a:defRPr sz="4191"/>
            </a:lvl4pPr>
            <a:lvl5pPr marL="7663952" indent="0">
              <a:buNone/>
              <a:defRPr sz="4191"/>
            </a:lvl5pPr>
            <a:lvl6pPr marL="9579940" indent="0">
              <a:buNone/>
              <a:defRPr sz="4191"/>
            </a:lvl6pPr>
            <a:lvl7pPr marL="11495928" indent="0">
              <a:buNone/>
              <a:defRPr sz="4191"/>
            </a:lvl7pPr>
            <a:lvl8pPr marL="13411916" indent="0">
              <a:buNone/>
              <a:defRPr sz="4191"/>
            </a:lvl8pPr>
            <a:lvl9pPr marL="15327904" indent="0">
              <a:buNone/>
              <a:defRPr sz="41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9CE3D1-1259-AC9B-65E6-559EC03F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F083D-1FE0-3A4C-96FF-228E1CDADC22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6A2050-5EF9-143B-8452-A67F8BC7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CCBA27-D4AA-F6AB-270D-1A2F5B3F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85DD1-8060-164F-8A4F-79D0C7F724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6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D0D128-5AC4-132E-611F-CD656B0D9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5425" y="1530350"/>
            <a:ext cx="34702750" cy="5554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342DB-B7AB-E6B4-9C58-FFCA69237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5425" y="7650163"/>
            <a:ext cx="34702750" cy="18235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92854-A307-8F1C-8B15-348AB7CAF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425" y="26638250"/>
            <a:ext cx="9053513" cy="1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02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310F00-013D-9D4E-9318-84D2A111D6E8}" type="datetimeFigureOut">
              <a:rPr lang="en-US"/>
              <a:pPr>
                <a:defRPr/>
              </a:pPr>
              <a:t>5/9/22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B823E-BE6A-E543-3C75-5D1F51DC2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27063" y="26638250"/>
            <a:ext cx="13579475" cy="1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4ED45-B067-97AB-E21C-B031A53E6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414663" y="26638250"/>
            <a:ext cx="9053512" cy="1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502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990DA1-AED3-8A45-B711-8E3A8A7A9C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2pPr>
      <a:lvl3pPr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3pPr>
      <a:lvl4pPr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4pPr>
      <a:lvl5pPr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3830638" rtl="0" fontAlgn="base">
        <a:lnSpc>
          <a:spcPct val="90000"/>
        </a:lnSpc>
        <a:spcBef>
          <a:spcPct val="0"/>
        </a:spcBef>
        <a:spcAft>
          <a:spcPct val="0"/>
        </a:spcAft>
        <a:defRPr sz="18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957263" indent="-957263" algn="l" defTabSz="3830638" rtl="0" fontAlgn="base">
        <a:lnSpc>
          <a:spcPct val="90000"/>
        </a:lnSpc>
        <a:spcBef>
          <a:spcPts val="4188"/>
        </a:spcBef>
        <a:spcAft>
          <a:spcPct val="0"/>
        </a:spcAft>
        <a:buFont typeface="Arial" panose="020B0604020202020204" pitchFamily="34" charset="0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873375" indent="-957263" algn="l" defTabSz="3830638" rtl="0" fontAlgn="base">
        <a:lnSpc>
          <a:spcPct val="90000"/>
        </a:lnSpc>
        <a:spcBef>
          <a:spcPts val="2100"/>
        </a:spcBef>
        <a:spcAft>
          <a:spcPct val="0"/>
        </a:spcAft>
        <a:buFont typeface="Arial" panose="020B0604020202020204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488" indent="-957263" algn="l" defTabSz="3830638" rtl="0" fontAlgn="base">
        <a:lnSpc>
          <a:spcPct val="90000"/>
        </a:lnSpc>
        <a:spcBef>
          <a:spcPts val="2100"/>
        </a:spcBef>
        <a:spcAft>
          <a:spcPct val="0"/>
        </a:spcAft>
        <a:buFont typeface="Arial" panose="020B0604020202020204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705600" indent="-957263" algn="l" defTabSz="3830638" rtl="0" fontAlgn="base">
        <a:lnSpc>
          <a:spcPct val="90000"/>
        </a:lnSpc>
        <a:spcBef>
          <a:spcPts val="21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8621713" indent="-957263" algn="l" defTabSz="3830638" rtl="0" fontAlgn="base">
        <a:lnSpc>
          <a:spcPct val="90000"/>
        </a:lnSpc>
        <a:spcBef>
          <a:spcPts val="21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10537934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6pPr>
      <a:lvl7pPr marL="12453922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7pPr>
      <a:lvl8pPr marL="14369910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8pPr>
      <a:lvl9pPr marL="16285898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1pPr>
      <a:lvl2pPr marL="1915988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2pPr>
      <a:lvl3pPr marL="3831976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3pPr>
      <a:lvl4pPr marL="5747964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4pPr>
      <a:lvl5pPr marL="7663952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5pPr>
      <a:lvl6pPr marL="9579940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6pPr>
      <a:lvl7pPr marL="11495928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7pPr>
      <a:lvl8pPr marL="13411916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8pPr>
      <a:lvl9pPr marL="15327904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7" descr="Graphical user interface, diagram, application&#10;&#10;Description automatically generated">
            <a:extLst>
              <a:ext uri="{FF2B5EF4-FFF2-40B4-BE49-F238E27FC236}">
                <a16:creationId xmlns:a16="http://schemas.microsoft.com/office/drawing/2014/main" id="{165FEC0B-07BC-5B97-E117-740C18959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71"/>
          <a:stretch>
            <a:fillRect/>
          </a:stretch>
        </p:blipFill>
        <p:spPr bwMode="auto">
          <a:xfrm>
            <a:off x="11584685" y="14136879"/>
            <a:ext cx="16816579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TextBox 5">
            <a:extLst>
              <a:ext uri="{FF2B5EF4-FFF2-40B4-BE49-F238E27FC236}">
                <a16:creationId xmlns:a16="http://schemas.microsoft.com/office/drawing/2014/main" id="{CA0C35D2-29A3-7E9A-D300-DD13CF3A4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1768" y="13390282"/>
            <a:ext cx="12422187" cy="6731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771" b="1" u="sng" dirty="0"/>
              <a:t>Barriers and Facilitators to Journal Club Participation </a:t>
            </a:r>
          </a:p>
        </p:txBody>
      </p:sp>
      <p:sp>
        <p:nvSpPr>
          <p:cNvPr id="2076" name="TextBox 5">
            <a:extLst>
              <a:ext uri="{FF2B5EF4-FFF2-40B4-BE49-F238E27FC236}">
                <a16:creationId xmlns:a16="http://schemas.microsoft.com/office/drawing/2014/main" id="{C50FF5A1-8066-4C2E-316A-7CB039E8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29533" y="7376849"/>
            <a:ext cx="5000262" cy="31762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4000" b="1" u="sng" dirty="0"/>
              <a:t>Q: Would Tufts EL-OTD program benefit from a Journal Club?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4000" b="1" i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4000" b="1" i="1" dirty="0"/>
              <a:t>Survey says…“Yes”</a:t>
            </a:r>
          </a:p>
        </p:txBody>
      </p:sp>
      <p:pic>
        <p:nvPicPr>
          <p:cNvPr id="1025" name="Picture 19">
            <a:extLst>
              <a:ext uri="{FF2B5EF4-FFF2-40B4-BE49-F238E27FC236}">
                <a16:creationId xmlns:a16="http://schemas.microsoft.com/office/drawing/2014/main" id="{A808D995-C336-A4DC-F8CC-6C765EA19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10506" r="5441" b="51250"/>
          <a:stretch>
            <a:fillRect/>
          </a:stretch>
        </p:blipFill>
        <p:spPr bwMode="auto">
          <a:xfrm>
            <a:off x="12653137" y="21351255"/>
            <a:ext cx="15053183" cy="72961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93" name="Rectangle 13792">
            <a:extLst>
              <a:ext uri="{FF2B5EF4-FFF2-40B4-BE49-F238E27FC236}">
                <a16:creationId xmlns:a16="http://schemas.microsoft.com/office/drawing/2014/main" id="{13C61DEC-BF67-5551-D2A5-C7614DCDA6B7}"/>
              </a:ext>
            </a:extLst>
          </p:cNvPr>
          <p:cNvSpPr/>
          <p:nvPr/>
        </p:nvSpPr>
        <p:spPr>
          <a:xfrm>
            <a:off x="120650" y="153988"/>
            <a:ext cx="40043100" cy="4476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9" name="Group 4">
            <a:extLst>
              <a:ext uri="{FF2B5EF4-FFF2-40B4-BE49-F238E27FC236}">
                <a16:creationId xmlns:a16="http://schemas.microsoft.com/office/drawing/2014/main" id="{6E91ABAB-343E-62BC-8DA3-FB96061D8058}"/>
              </a:ext>
            </a:extLst>
          </p:cNvPr>
          <p:cNvGrpSpPr>
            <a:grpSpLocks/>
          </p:cNvGrpSpPr>
          <p:nvPr/>
        </p:nvGrpSpPr>
        <p:grpSpPr bwMode="auto">
          <a:xfrm>
            <a:off x="-360362" y="43149"/>
            <a:ext cx="8624888" cy="4149725"/>
            <a:chOff x="-8565063" y="-440100"/>
            <a:chExt cx="9845575" cy="4426638"/>
          </a:xfrm>
        </p:grpSpPr>
        <p:pic>
          <p:nvPicPr>
            <p:cNvPr id="1054" name="Picture 5">
              <a:extLst>
                <a:ext uri="{FF2B5EF4-FFF2-40B4-BE49-F238E27FC236}">
                  <a16:creationId xmlns:a16="http://schemas.microsoft.com/office/drawing/2014/main" id="{6192A3BF-F79F-D087-6158-4FDF66C28E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5063" y="-440100"/>
              <a:ext cx="5943600" cy="3864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80" name="TextBox 6">
              <a:extLst>
                <a:ext uri="{FF2B5EF4-FFF2-40B4-BE49-F238E27FC236}">
                  <a16:creationId xmlns:a16="http://schemas.microsoft.com/office/drawing/2014/main" id="{DC9E9B00-7095-83CD-7397-E2BDF6A5A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202302" y="2511557"/>
              <a:ext cx="8482814" cy="147498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4190" dirty="0">
                  <a:solidFill>
                    <a:schemeClr val="bg1"/>
                  </a:solidFill>
                  <a:latin typeface="Bookman Old Style" panose="02050604050505020204" pitchFamily="18" charset="0"/>
                  <a:ea typeface="Angsana New" panose="02020603050405020304" pitchFamily="18" charset="-34"/>
                  <a:cs typeface="Angsana New" panose="02020603050405020304" pitchFamily="18" charset="-34"/>
                </a:rPr>
                <a:t>Department of 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4190" dirty="0">
                  <a:solidFill>
                    <a:schemeClr val="bg1"/>
                  </a:solidFill>
                  <a:latin typeface="Bookman Old Style" panose="02050604050505020204" pitchFamily="18" charset="0"/>
                  <a:ea typeface="Angsana New" panose="02020603050405020304" pitchFamily="18" charset="-34"/>
                  <a:cs typeface="Angsana New" panose="02020603050405020304" pitchFamily="18" charset="-34"/>
                </a:rPr>
                <a:t>Occupational Therapy</a:t>
              </a:r>
            </a:p>
          </p:txBody>
        </p:sp>
      </p:grpSp>
      <p:sp>
        <p:nvSpPr>
          <p:cNvPr id="2055" name="Text Box 122">
            <a:extLst>
              <a:ext uri="{FF2B5EF4-FFF2-40B4-BE49-F238E27FC236}">
                <a16:creationId xmlns:a16="http://schemas.microsoft.com/office/drawing/2014/main" id="{CCC34087-4C6F-6C4E-5F54-2C3EAE1A5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174625"/>
            <a:ext cx="30106938" cy="4464050"/>
          </a:xfrm>
          <a:prstGeom prst="rect">
            <a:avLst/>
          </a:prstGeom>
          <a:noFill/>
          <a:ln>
            <a:noFill/>
          </a:ln>
          <a:effectLst/>
        </p:spPr>
        <p:txBody>
          <a:bodyPr lIns="143667" tIns="359168" rIns="143667" bIns="359168" anchor="ctr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381" b="1" u="sng" dirty="0">
                <a:solidFill>
                  <a:schemeClr val="bg1"/>
                </a:solidFill>
                <a:latin typeface="Garamond" panose="02020404030301010803" pitchFamily="18" charset="0"/>
              </a:rPr>
              <a:t>Feasibility Study: Journal Clubs in Entry Level OTD Curriculum</a:t>
            </a:r>
          </a:p>
          <a:p>
            <a:pPr algn="ctr" eaLnBrk="1" fontAlgn="auto" hangingPunct="1">
              <a:spcBef>
                <a:spcPts val="629"/>
              </a:spcBef>
              <a:spcAft>
                <a:spcPts val="629"/>
              </a:spcAft>
              <a:defRPr/>
            </a:pPr>
            <a:r>
              <a:rPr lang="en-US" altLang="en-US" sz="5028" b="1" dirty="0">
                <a:solidFill>
                  <a:schemeClr val="bg1"/>
                </a:solidFill>
                <a:latin typeface="Garamond" panose="02020404030301010803" pitchFamily="18" charset="0"/>
              </a:rPr>
              <a:t>Jenna K. Becker OT/s</a:t>
            </a:r>
          </a:p>
          <a:p>
            <a:pPr algn="ctr" eaLnBrk="1" fontAlgn="auto" hangingPunct="1">
              <a:spcBef>
                <a:spcPts val="629"/>
              </a:spcBef>
              <a:spcAft>
                <a:spcPts val="629"/>
              </a:spcAft>
              <a:defRPr/>
            </a:pPr>
            <a:r>
              <a:rPr lang="en-US" altLang="en-US" sz="4190" dirty="0">
                <a:solidFill>
                  <a:schemeClr val="bg1"/>
                </a:solidFill>
                <a:latin typeface="Garamond" panose="02020404030301010803" pitchFamily="18" charset="0"/>
              </a:rPr>
              <a:t>Peer Collaborators: Emma Haan Opsina OT/s &amp; Sarah Lubic OT/s</a:t>
            </a:r>
          </a:p>
          <a:p>
            <a:pPr algn="ctr" eaLnBrk="1" fontAlgn="auto" hangingPunct="1">
              <a:spcBef>
                <a:spcPts val="629"/>
              </a:spcBef>
              <a:spcAft>
                <a:spcPts val="629"/>
              </a:spcAft>
              <a:defRPr/>
            </a:pPr>
            <a:r>
              <a:rPr lang="en-US" altLang="en-US" sz="4190" i="1" dirty="0">
                <a:solidFill>
                  <a:schemeClr val="bg1"/>
                </a:solidFill>
                <a:latin typeface="Garamond" panose="02020404030301010803" pitchFamily="18" charset="0"/>
              </a:rPr>
              <a:t>Mentored by Dr. Elizabeth Marfeo PhD, MPH, OTR/L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3C6378-60B1-01CF-C810-6482FCCF105A}"/>
              </a:ext>
            </a:extLst>
          </p:cNvPr>
          <p:cNvSpPr/>
          <p:nvPr/>
        </p:nvSpPr>
        <p:spPr>
          <a:xfrm>
            <a:off x="439738" y="4981575"/>
            <a:ext cx="10490200" cy="762000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Background &amp; Objective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C77A88-0E56-FAA6-61B7-BB7E60EA6045}"/>
              </a:ext>
            </a:extLst>
          </p:cNvPr>
          <p:cNvSpPr/>
          <p:nvPr/>
        </p:nvSpPr>
        <p:spPr>
          <a:xfrm>
            <a:off x="403225" y="15203488"/>
            <a:ext cx="10490200" cy="758952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Methods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6986C9-50C6-691E-4C4B-D910566D77F2}"/>
              </a:ext>
            </a:extLst>
          </p:cNvPr>
          <p:cNvSpPr/>
          <p:nvPr/>
        </p:nvSpPr>
        <p:spPr>
          <a:xfrm>
            <a:off x="11336909" y="4997450"/>
            <a:ext cx="17465040" cy="758952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Results</a:t>
            </a:r>
          </a:p>
        </p:txBody>
      </p:sp>
      <p:sp>
        <p:nvSpPr>
          <p:cNvPr id="13324" name="TextBox 1">
            <a:extLst>
              <a:ext uri="{FF2B5EF4-FFF2-40B4-BE49-F238E27FC236}">
                <a16:creationId xmlns:a16="http://schemas.microsoft.com/office/drawing/2014/main" id="{2C0CB5FF-E728-C401-1CA5-66788428F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6100763"/>
            <a:ext cx="10490200" cy="6283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514" b="1" dirty="0"/>
              <a:t>Journal Club: </a:t>
            </a:r>
            <a:r>
              <a:rPr lang="en-US" altLang="en-US" sz="2514" dirty="0"/>
              <a:t>an organized series of meetings where individuals read, appraise and discuss scientific literature and its practical implications.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514" dirty="0"/>
              <a:t>It is a form of </a:t>
            </a:r>
            <a:r>
              <a:rPr lang="en-US" altLang="en-US" sz="2514" b="1" i="1" dirty="0"/>
              <a:t>knowledge translation </a:t>
            </a:r>
            <a:r>
              <a:rPr lang="en-US" altLang="en-US" sz="2514" dirty="0"/>
              <a:t>and supports </a:t>
            </a:r>
            <a:r>
              <a:rPr lang="en-US" altLang="en-US" sz="2514" b="1" i="1" dirty="0"/>
              <a:t>evidence-based practice </a:t>
            </a:r>
            <a:r>
              <a:rPr lang="en-US" altLang="en-US" sz="2514" dirty="0"/>
              <a:t>(Stern, 2021).</a:t>
            </a:r>
            <a:endParaRPr lang="en-US" altLang="en-US" sz="2514" b="1" dirty="0"/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A form of </a:t>
            </a:r>
            <a:r>
              <a:rPr lang="en-US" altLang="en-US" sz="2514" i="1" dirty="0"/>
              <a:t>knowledge </a:t>
            </a:r>
            <a:r>
              <a:rPr lang="en-US" altLang="en-US" sz="2514" dirty="0"/>
              <a:t>translation, “the process of integrating research findings into routine practice” (Juckett, 2022, p. 1)</a:t>
            </a:r>
            <a:endParaRPr lang="en-US" altLang="en-US" sz="2514" i="1" dirty="0"/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Supports evidence-based practice (Stern, 2021)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514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514" b="1" dirty="0"/>
              <a:t>Journal Club Variations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Currently no standard journal club format recommended for use </a:t>
            </a:r>
          </a:p>
          <a:p>
            <a:pPr marL="1137536" lvl="1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New virtual capacities introduce further variation </a:t>
            </a:r>
          </a:p>
          <a:p>
            <a:pPr marL="1137536" lvl="1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Differ in mission, format, organizational needs, frequency/duration, incentivization, and participation requirements (Deenadayalan et. al., 2008). 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Variations can increase successful participation, engagement, and relevancy to applied educational and practice contexts. </a:t>
            </a:r>
          </a:p>
        </p:txBody>
      </p:sp>
      <p:sp>
        <p:nvSpPr>
          <p:cNvPr id="13328" name="TextBox 20">
            <a:extLst>
              <a:ext uri="{FF2B5EF4-FFF2-40B4-BE49-F238E27FC236}">
                <a16:creationId xmlns:a16="http://schemas.microsoft.com/office/drawing/2014/main" id="{7707D9DD-40A4-EF85-7C3A-F3ECAE322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2747625"/>
            <a:ext cx="10490200" cy="2025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514" b="1" dirty="0"/>
              <a:t>Purpose: </a:t>
            </a:r>
            <a:r>
              <a:rPr lang="en-US" altLang="en-US" sz="2514" dirty="0"/>
              <a:t>To evaluate the feasibility of implementing a journal club within an Entry-Level OTD curriculum. Specific aims:	</a:t>
            </a:r>
          </a:p>
          <a:p>
            <a:pPr marL="478963" indent="-4789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514" dirty="0"/>
              <a:t>Describe both faculty and student perceptions of journal club placement</a:t>
            </a:r>
          </a:p>
          <a:p>
            <a:pPr marL="478963" indent="-4789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514" dirty="0"/>
              <a:t>Pilot and assess feasibility of various journal club modalities</a:t>
            </a:r>
          </a:p>
          <a:p>
            <a:pPr marL="478963" indent="-4789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514" dirty="0"/>
              <a:t>Identify potential barriers to journal club engagement among students</a:t>
            </a:r>
          </a:p>
        </p:txBody>
      </p:sp>
      <p:sp>
        <p:nvSpPr>
          <p:cNvPr id="2061" name="TextBox 13">
            <a:extLst>
              <a:ext uri="{FF2B5EF4-FFF2-40B4-BE49-F238E27FC236}">
                <a16:creationId xmlns:a16="http://schemas.microsoft.com/office/drawing/2014/main" id="{410C26C2-8DF1-8BFF-45D7-3A8C71248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3209250"/>
            <a:ext cx="2876550" cy="6508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ts val="50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5028" dirty="0">
                <a:solidFill>
                  <a:srgbClr val="F7F7F7"/>
                </a:solidFill>
                <a:latin typeface="Muli Black Bold"/>
              </a:rPr>
              <a:t>4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52AEE755-DC33-9D59-105D-132B7007E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0300" y="16300450"/>
            <a:ext cx="11222038" cy="57673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724" dirty="0"/>
              <a:t>Journal clubs nested within an EL-OTD curriculum can be a useful tool to support students in habituating critical appraisal and knowledge translation processes.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724" dirty="0"/>
              <a:t>Journal clubs provide a space for students to practice these important skills in a low-stakes environment that builds a sense of community and support through journal article exploration.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514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933" b="1" u="sng" dirty="0"/>
              <a:t>Limitations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Possible researcher bias due to participation in program and singular review of data points during coding process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Possible selection bias (participants motivation in journal club and surveys may differ given the small sample size and proportion of entire cohort represented)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Lack of generalizability to other settings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514" dirty="0"/>
          </a:p>
        </p:txBody>
      </p:sp>
      <p:sp>
        <p:nvSpPr>
          <p:cNvPr id="2063" name="TextBox 2">
            <a:extLst>
              <a:ext uri="{FF2B5EF4-FFF2-40B4-BE49-F238E27FC236}">
                <a16:creationId xmlns:a16="http://schemas.microsoft.com/office/drawing/2014/main" id="{16445B9F-7C3C-4AE9-6342-4B3394584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16222663"/>
            <a:ext cx="10490200" cy="31877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5725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b="1" dirty="0"/>
              <a:t>Stakeholder surveys: </a:t>
            </a:r>
            <a:r>
              <a:rPr lang="en-US" altLang="en-US" sz="2514" i="1" dirty="0"/>
              <a:t>(faculty and students) </a:t>
            </a:r>
            <a:r>
              <a:rPr lang="en-US" altLang="en-US" sz="2514" dirty="0"/>
              <a:t>assessed perspectives on journal club utility, feasibility, and curriculum placement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b="1" dirty="0"/>
              <a:t>Literature review: </a:t>
            </a:r>
            <a:r>
              <a:rPr lang="en-US" altLang="en-US" sz="2514" dirty="0"/>
              <a:t>conducted to develop protocols journal club modalities: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514" dirty="0"/>
              <a:t>Post-didactic (3</a:t>
            </a:r>
            <a:r>
              <a:rPr lang="en-US" altLang="en-US" sz="2514" baseline="30000" dirty="0"/>
              <a:t>rd</a:t>
            </a:r>
            <a:r>
              <a:rPr lang="en-US" altLang="en-US" sz="2514" dirty="0"/>
              <a:t> year DEC students)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514" dirty="0"/>
              <a:t>Open Block (entire OT cohort)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514" dirty="0"/>
              <a:t>Course-embedded (1</a:t>
            </a:r>
            <a:r>
              <a:rPr lang="en-US" altLang="en-US" sz="2514" baseline="30000" dirty="0"/>
              <a:t>st</a:t>
            </a:r>
            <a:r>
              <a:rPr lang="en-US" altLang="en-US" sz="2514" dirty="0"/>
              <a:t> year students)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b="1" dirty="0"/>
              <a:t>Data:</a:t>
            </a:r>
            <a:r>
              <a:rPr lang="en-US" altLang="en-US" sz="2514" dirty="0"/>
              <a:t> collected via semi-structured interviews with both Likert-based and open-ended questions collected via anonymous Qualtrics surveys </a:t>
            </a:r>
          </a:p>
        </p:txBody>
      </p:sp>
      <p:pic>
        <p:nvPicPr>
          <p:cNvPr id="1039" name="Picture 13791">
            <a:extLst>
              <a:ext uri="{FF2B5EF4-FFF2-40B4-BE49-F238E27FC236}">
                <a16:creationId xmlns:a16="http://schemas.microsoft.com/office/drawing/2014/main" id="{B604CB9A-D354-4DAB-4221-562868F01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3925" y="895350"/>
            <a:ext cx="4354513" cy="2994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E08A86-3704-6330-E989-6F23F986F11E}"/>
              </a:ext>
            </a:extLst>
          </p:cNvPr>
          <p:cNvSpPr txBox="1"/>
          <p:nvPr/>
        </p:nvSpPr>
        <p:spPr>
          <a:xfrm>
            <a:off x="29202063" y="5900738"/>
            <a:ext cx="10787062" cy="711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14" b="1" u="sng" dirty="0">
                <a:latin typeface="+mn-lt"/>
              </a:rPr>
              <a:t>Critical Appraisal </a:t>
            </a:r>
          </a:p>
          <a:p>
            <a:pPr marL="299352" indent="-29935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b="1" dirty="0">
                <a:latin typeface="+mn-lt"/>
              </a:rPr>
              <a:t>Post-survey: </a:t>
            </a:r>
            <a:r>
              <a:rPr lang="en-US" sz="2514" dirty="0">
                <a:latin typeface="+mn-lt"/>
              </a:rPr>
              <a:t>students critical appraisal skills are positively correlated with their academic year  </a:t>
            </a:r>
          </a:p>
          <a:p>
            <a:pPr marL="778314" lvl="1" indent="-29935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Report that journal clubs are a good way to use the skills acquired during the program </a:t>
            </a:r>
          </a:p>
          <a:p>
            <a:pPr marL="1257277" lvl="2" indent="-29935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Course-embedded (1</a:t>
            </a:r>
            <a:r>
              <a:rPr lang="en-US" sz="2514" baseline="30000" dirty="0">
                <a:latin typeface="+mn-lt"/>
              </a:rPr>
              <a:t>st</a:t>
            </a:r>
            <a:r>
              <a:rPr lang="en-US" sz="2514" dirty="0">
                <a:latin typeface="+mn-lt"/>
              </a:rPr>
              <a:t> year) - 84% </a:t>
            </a:r>
          </a:p>
          <a:p>
            <a:pPr marL="1257277" lvl="2" indent="-29935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Post-didactic (3</a:t>
            </a:r>
            <a:r>
              <a:rPr lang="en-US" sz="2514" baseline="30000" dirty="0">
                <a:latin typeface="+mn-lt"/>
              </a:rPr>
              <a:t>rd</a:t>
            </a:r>
            <a:r>
              <a:rPr lang="en-US" sz="2514" dirty="0">
                <a:latin typeface="+mn-lt"/>
              </a:rPr>
              <a:t> year) – 86%</a:t>
            </a:r>
          </a:p>
          <a:p>
            <a:pPr marL="957925"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933" b="1" u="sng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14" b="1" u="sng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14" b="1" u="sng" dirty="0">
                <a:latin typeface="+mn-lt"/>
              </a:rPr>
              <a:t>Knowledge translation </a:t>
            </a:r>
          </a:p>
          <a:p>
            <a:pPr marL="478963" indent="-47896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b="1" dirty="0">
                <a:latin typeface="+mn-lt"/>
              </a:rPr>
              <a:t>Pre-survey: </a:t>
            </a:r>
            <a:r>
              <a:rPr lang="en-US" sz="2514" dirty="0">
                <a:latin typeface="+mn-lt"/>
              </a:rPr>
              <a:t>Students reported knowledge translation lowest confidence when compared to other skills </a:t>
            </a:r>
          </a:p>
          <a:p>
            <a:pPr marL="957925" lvl="1" indent="-47896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ability to interpret results and draw evidence-based conclusions for use in practice (3.39/5)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Post-didactic students reported the highest ranked skills across all categories within a 5-point scale</a:t>
            </a:r>
          </a:p>
          <a:p>
            <a:pPr marL="838185" lvl="1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Engagement &amp; Depth of discussion 4.67</a:t>
            </a:r>
          </a:p>
          <a:p>
            <a:pPr marL="838185" lvl="1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>
                <a:latin typeface="+mn-lt"/>
              </a:rPr>
              <a:t>Use of Critical Appraisal Skills and Knowledge Translation 4.17</a:t>
            </a:r>
          </a:p>
        </p:txBody>
      </p:sp>
      <p:sp>
        <p:nvSpPr>
          <p:cNvPr id="2066" name="TextBox 5">
            <a:extLst>
              <a:ext uri="{FF2B5EF4-FFF2-40B4-BE49-F238E27FC236}">
                <a16:creationId xmlns:a16="http://schemas.microsoft.com/office/drawing/2014/main" id="{E86F1FBE-59F9-733C-ACD5-9020B4503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4775" y="13146088"/>
            <a:ext cx="10415588" cy="2025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b="1" dirty="0"/>
              <a:t>Faculty expectations</a:t>
            </a:r>
            <a:r>
              <a:rPr lang="en-US" altLang="en-US" sz="2514" dirty="0"/>
              <a:t> met for each journal club format: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Develop independent critical appraisal process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Learn new occupational therapy concepts outside of required lectures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dirty="0"/>
              <a:t>Guide students in forming their own OT identity through journal exploration 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5E1C05D-D711-4B19-6A35-694C618BD282}"/>
              </a:ext>
            </a:extLst>
          </p:cNvPr>
          <p:cNvSpPr/>
          <p:nvPr/>
        </p:nvSpPr>
        <p:spPr>
          <a:xfrm>
            <a:off x="29175075" y="5001895"/>
            <a:ext cx="10920413" cy="762000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Results (cont.)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801BCAD-8F91-E5A3-2467-4785FE364AA5}"/>
              </a:ext>
            </a:extLst>
          </p:cNvPr>
          <p:cNvSpPr/>
          <p:nvPr/>
        </p:nvSpPr>
        <p:spPr>
          <a:xfrm>
            <a:off x="29143325" y="15286038"/>
            <a:ext cx="10920413" cy="762000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Discussion &amp; Conclusion</a:t>
            </a:r>
          </a:p>
        </p:txBody>
      </p:sp>
      <p:sp>
        <p:nvSpPr>
          <p:cNvPr id="2070" name="TextBox 11">
            <a:extLst>
              <a:ext uri="{FF2B5EF4-FFF2-40B4-BE49-F238E27FC236}">
                <a16:creationId xmlns:a16="http://schemas.microsoft.com/office/drawing/2014/main" id="{A73D7589-7204-2F14-BE92-30E267CC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4563" y="25814338"/>
            <a:ext cx="2933700" cy="4794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514" b="1" u="sng" dirty="0"/>
              <a:t>References </a:t>
            </a:r>
          </a:p>
        </p:txBody>
      </p:sp>
      <p:sp>
        <p:nvSpPr>
          <p:cNvPr id="13334" name="TextBox 15">
            <a:extLst>
              <a:ext uri="{FF2B5EF4-FFF2-40B4-BE49-F238E27FC236}">
                <a16:creationId xmlns:a16="http://schemas.microsoft.com/office/drawing/2014/main" id="{BB6C883F-23CF-A79F-23D2-1CB1B7418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92513" y="22124988"/>
            <a:ext cx="8939212" cy="5638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33" b="1" u="sng" dirty="0"/>
              <a:t>Concluding Recommendations: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933" b="1" u="sng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14" b="1" dirty="0"/>
              <a:t>Tufts would benefit from an extra-curricular, student-led journal club with voluntary participation 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/>
              <a:t>Curriculum placement: an addition to course work during the 3</a:t>
            </a:r>
            <a:r>
              <a:rPr lang="en-US" sz="2514" baseline="30000" dirty="0"/>
              <a:t>rd</a:t>
            </a:r>
            <a:r>
              <a:rPr lang="en-US" sz="2514" dirty="0"/>
              <a:t> year of the program, during DEC Seminar III or Level II Fieldwork placements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/>
              <a:t>Participation should be voluntary with incentives 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/>
              <a:t>Traditional format: preassigned articles and one leader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/>
              <a:t>Student-led with preference to topics, time, frequency, and duration </a:t>
            </a:r>
          </a:p>
          <a:p>
            <a:pPr marL="359222" indent="-359222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14" dirty="0"/>
              <a:t>Participants should be of the same academic year to foster community-building and meet academic needs regarding critical appraisal and knowledge translation</a:t>
            </a:r>
          </a:p>
        </p:txBody>
      </p:sp>
      <p:sp>
        <p:nvSpPr>
          <p:cNvPr id="1048" name="TextBox 7">
            <a:extLst>
              <a:ext uri="{FF2B5EF4-FFF2-40B4-BE49-F238E27FC236}">
                <a16:creationId xmlns:a16="http://schemas.microsoft.com/office/drawing/2014/main" id="{9AD34B21-3D57-AB15-D817-5E97BE3B4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8075" y="1180782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074" name="TextBox 8">
            <a:extLst>
              <a:ext uri="{FF2B5EF4-FFF2-40B4-BE49-F238E27FC236}">
                <a16:creationId xmlns:a16="http://schemas.microsoft.com/office/drawing/2014/main" id="{F89C0217-984C-DA85-2D8B-81CFE1594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3038" y="8618538"/>
            <a:ext cx="10728325" cy="865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14" b="1" dirty="0"/>
              <a:t>Post-Survey</a:t>
            </a:r>
            <a:r>
              <a:rPr lang="en-US" altLang="en-US" sz="2514" dirty="0"/>
              <a:t>: 92% of first year students  reported they will use these skills in practice with 40% (11/27) reporting to promote evidence-based practice </a:t>
            </a:r>
          </a:p>
        </p:txBody>
      </p:sp>
      <p:pic>
        <p:nvPicPr>
          <p:cNvPr id="1050" name="Picture 6">
            <a:extLst>
              <a:ext uri="{FF2B5EF4-FFF2-40B4-BE49-F238E27FC236}">
                <a16:creationId xmlns:a16="http://schemas.microsoft.com/office/drawing/2014/main" id="{9C1282B1-DFDF-889F-C847-F634A37FC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3" t="7516" r="12952" b="23045"/>
          <a:stretch>
            <a:fillRect/>
          </a:stretch>
        </p:blipFill>
        <p:spPr bwMode="auto">
          <a:xfrm>
            <a:off x="274638" y="19415125"/>
            <a:ext cx="10726737" cy="916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3" name="TextBox 5">
            <a:extLst>
              <a:ext uri="{FF2B5EF4-FFF2-40B4-BE49-F238E27FC236}">
                <a16:creationId xmlns:a16="http://schemas.microsoft.com/office/drawing/2014/main" id="{0DE9AB6A-CC38-8A4C-7BFC-A692CE45A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825" y="19853275"/>
            <a:ext cx="3267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n = number participants per journal club type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7E0EBD9-1EC8-EEAA-5447-75DB506055E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7" t="2047" r="613" b="2233"/>
          <a:stretch/>
        </p:blipFill>
        <p:spPr>
          <a:xfrm>
            <a:off x="16235140" y="5935460"/>
            <a:ext cx="10363068" cy="7315200"/>
          </a:xfrm>
          <a:prstGeom prst="rect">
            <a:avLst/>
          </a:prstGeom>
        </p:spPr>
      </p:pic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352E8829-3C55-7445-D993-4FB861DA8D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5820" y="8479452"/>
            <a:ext cx="2061568" cy="2078606"/>
          </a:xfrm>
          <a:prstGeom prst="rect">
            <a:avLst/>
          </a:prstGeom>
        </p:spPr>
      </p:pic>
      <p:sp>
        <p:nvSpPr>
          <p:cNvPr id="2077" name="TextBox 5">
            <a:extLst>
              <a:ext uri="{FF2B5EF4-FFF2-40B4-BE49-F238E27FC236}">
                <a16:creationId xmlns:a16="http://schemas.microsoft.com/office/drawing/2014/main" id="{7C07130B-428C-502A-C320-EF0C5C59B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7323" y="20745415"/>
            <a:ext cx="14780134" cy="672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771" b="1" u="sng" dirty="0"/>
              <a:t>Student and Faculty Perspectives on Journal Club Curriculum Placement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7DB16F4B-CAF0-AA13-60B5-D39C7F97EAA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61536" y="26293763"/>
            <a:ext cx="1833952" cy="1833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33847</TotalTime>
  <Words>711</Words>
  <Application>Microsoft Macintosh PowerPoint</Application>
  <PresentationFormat>Custom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Garamond</vt:lpstr>
      <vt:lpstr>Muli Black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Nancy</dc:creator>
  <cp:lastModifiedBy>Becker, Jenna K</cp:lastModifiedBy>
  <cp:revision>119</cp:revision>
  <dcterms:created xsi:type="dcterms:W3CDTF">2020-07-27T17:53:19Z</dcterms:created>
  <dcterms:modified xsi:type="dcterms:W3CDTF">2022-05-09T14:49:53Z</dcterms:modified>
</cp:coreProperties>
</file>