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8404800" cy="2743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0D53E21-F1CE-22B3-E236-F14161E7D738}" name="Becker, Jenna K" initials="BJK" userId="S::jbecke05@tufts.edu::79c37383-cabe-4008-8572-b075b736e48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3172A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8" autoAdjust="0"/>
    <p:restoredTop sz="94660"/>
  </p:normalViewPr>
  <p:slideViewPr>
    <p:cSldViewPr snapToGrid="0">
      <p:cViewPr>
        <p:scale>
          <a:sx n="40" d="100"/>
          <a:sy n="40" d="100"/>
        </p:scale>
        <p:origin x="-63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26A3B8-2168-AC47-9D96-55C3141CF978}"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507C9DB5-6BC1-F64D-97EB-A72D01C1018A}">
      <dgm:prSet/>
      <dgm:spPr/>
      <dgm:t>
        <a:bodyPr/>
        <a:lstStyle/>
        <a:p>
          <a:r>
            <a:rPr lang="en-US"/>
            <a:t>Step 1 </a:t>
          </a:r>
          <a:endParaRPr lang="en-US" dirty="0"/>
        </a:p>
      </dgm:t>
    </dgm:pt>
    <dgm:pt modelId="{48ACD80D-C88A-984B-86D3-ECCC77CF062A}" type="parTrans" cxnId="{A2EE393C-F600-9246-82F1-9978537849DC}">
      <dgm:prSet/>
      <dgm:spPr/>
      <dgm:t>
        <a:bodyPr/>
        <a:lstStyle/>
        <a:p>
          <a:endParaRPr lang="en-US"/>
        </a:p>
      </dgm:t>
    </dgm:pt>
    <dgm:pt modelId="{90BC6B90-AD25-AF46-9190-5E40D557941D}" type="sibTrans" cxnId="{A2EE393C-F600-9246-82F1-9978537849DC}">
      <dgm:prSet/>
      <dgm:spPr/>
      <dgm:t>
        <a:bodyPr/>
        <a:lstStyle/>
        <a:p>
          <a:endParaRPr lang="en-US"/>
        </a:p>
      </dgm:t>
    </dgm:pt>
    <dgm:pt modelId="{3305F9C6-6F00-794F-9A81-991D6FBBF8C4}">
      <dgm:prSet custT="1"/>
      <dgm:spPr/>
      <dgm:t>
        <a:bodyPr/>
        <a:lstStyle/>
        <a:p>
          <a:pPr>
            <a:buClr>
              <a:srgbClr val="3172AE"/>
            </a:buClr>
          </a:pPr>
          <a:r>
            <a:rPr lang="en-US" sz="2400" dirty="0"/>
            <a:t>9 panelists recruited to review The Occupational Therapy Technician Workbook Draft #1 and complete Survey #1 </a:t>
          </a:r>
        </a:p>
      </dgm:t>
    </dgm:pt>
    <dgm:pt modelId="{1A0C125A-CFA3-F443-8C6C-A5B6E73DDDE9}" type="parTrans" cxnId="{CAC65D93-DC7B-C749-A105-4DB1A5F70972}">
      <dgm:prSet/>
      <dgm:spPr/>
      <dgm:t>
        <a:bodyPr/>
        <a:lstStyle/>
        <a:p>
          <a:endParaRPr lang="en-US"/>
        </a:p>
      </dgm:t>
    </dgm:pt>
    <dgm:pt modelId="{F6D656F6-8EC5-EA4C-911F-24078C665D11}" type="sibTrans" cxnId="{CAC65D93-DC7B-C749-A105-4DB1A5F70972}">
      <dgm:prSet/>
      <dgm:spPr/>
      <dgm:t>
        <a:bodyPr/>
        <a:lstStyle/>
        <a:p>
          <a:endParaRPr lang="en-US"/>
        </a:p>
      </dgm:t>
    </dgm:pt>
    <dgm:pt modelId="{8CF9772A-B758-D04E-B918-7D20CA69CF40}">
      <dgm:prSet/>
      <dgm:spPr/>
      <dgm:t>
        <a:bodyPr/>
        <a:lstStyle/>
        <a:p>
          <a:r>
            <a:rPr lang="en-US" dirty="0"/>
            <a:t>Step 3</a:t>
          </a:r>
        </a:p>
      </dgm:t>
    </dgm:pt>
    <dgm:pt modelId="{6817480C-9A20-3547-BD0B-0E965A62C1F4}" type="parTrans" cxnId="{381B7577-060F-824B-91D5-112FDF687392}">
      <dgm:prSet/>
      <dgm:spPr/>
      <dgm:t>
        <a:bodyPr/>
        <a:lstStyle/>
        <a:p>
          <a:endParaRPr lang="en-US"/>
        </a:p>
      </dgm:t>
    </dgm:pt>
    <dgm:pt modelId="{817498F4-FF1E-BB43-BF9E-98C292AC2737}" type="sibTrans" cxnId="{381B7577-060F-824B-91D5-112FDF687392}">
      <dgm:prSet/>
      <dgm:spPr/>
      <dgm:t>
        <a:bodyPr/>
        <a:lstStyle/>
        <a:p>
          <a:endParaRPr lang="en-US"/>
        </a:p>
      </dgm:t>
    </dgm:pt>
    <dgm:pt modelId="{589A5BB6-447F-A04F-94B8-DF1BE2FF0C78}">
      <dgm:prSet/>
      <dgm:spPr/>
      <dgm:t>
        <a:bodyPr/>
        <a:lstStyle/>
        <a:p>
          <a:r>
            <a:rPr lang="en-US" dirty="0"/>
            <a:t>Step 2</a:t>
          </a:r>
        </a:p>
      </dgm:t>
    </dgm:pt>
    <dgm:pt modelId="{88DAF79E-3ECC-304A-8321-4AF7C4AFFBA1}" type="parTrans" cxnId="{B8A07D61-2D25-AE40-8EAB-AA15BE7A8B59}">
      <dgm:prSet/>
      <dgm:spPr/>
      <dgm:t>
        <a:bodyPr/>
        <a:lstStyle/>
        <a:p>
          <a:endParaRPr lang="en-US"/>
        </a:p>
      </dgm:t>
    </dgm:pt>
    <dgm:pt modelId="{DD748CBD-5D6C-AD4A-B8BC-6DC7B0039C2E}" type="sibTrans" cxnId="{B8A07D61-2D25-AE40-8EAB-AA15BE7A8B59}">
      <dgm:prSet/>
      <dgm:spPr/>
      <dgm:t>
        <a:bodyPr/>
        <a:lstStyle/>
        <a:p>
          <a:endParaRPr lang="en-US"/>
        </a:p>
      </dgm:t>
    </dgm:pt>
    <dgm:pt modelId="{B87C3237-67BA-9A4B-8680-32314EC9B657}">
      <dgm:prSet custT="1"/>
      <dgm:spPr/>
      <dgm:t>
        <a:bodyPr/>
        <a:lstStyle/>
        <a:p>
          <a:pPr>
            <a:buClr>
              <a:srgbClr val="3172AE"/>
            </a:buClr>
          </a:pPr>
          <a:r>
            <a:rPr lang="en-US" sz="2400" dirty="0"/>
            <a:t>5 out of 9 panelists completed Survey #1 with comments for suggestions, edits, and feedback</a:t>
          </a:r>
        </a:p>
      </dgm:t>
    </dgm:pt>
    <dgm:pt modelId="{40F952BD-AA90-6D4C-A285-2D89815D4E06}" type="parTrans" cxnId="{1DA2A3A3-2515-0C4D-8CEF-967F40019A58}">
      <dgm:prSet/>
      <dgm:spPr/>
      <dgm:t>
        <a:bodyPr/>
        <a:lstStyle/>
        <a:p>
          <a:endParaRPr lang="en-US"/>
        </a:p>
      </dgm:t>
    </dgm:pt>
    <dgm:pt modelId="{017AF765-6B09-E24A-A8BE-4D8C48AF19D7}" type="sibTrans" cxnId="{1DA2A3A3-2515-0C4D-8CEF-967F40019A58}">
      <dgm:prSet/>
      <dgm:spPr/>
      <dgm:t>
        <a:bodyPr/>
        <a:lstStyle/>
        <a:p>
          <a:endParaRPr lang="en-US"/>
        </a:p>
      </dgm:t>
    </dgm:pt>
    <dgm:pt modelId="{DE4CE8B7-47EE-E64A-AB6D-84E043A1C890}">
      <dgm:prSet custT="1"/>
      <dgm:spPr/>
      <dgm:t>
        <a:bodyPr/>
        <a:lstStyle/>
        <a:p>
          <a:pPr>
            <a:buClr>
              <a:srgbClr val="3172AE"/>
            </a:buClr>
          </a:pPr>
          <a:r>
            <a:rPr lang="en-US" sz="2400" dirty="0"/>
            <a:t>Comments reviewed and edits made to workbook</a:t>
          </a:r>
        </a:p>
      </dgm:t>
    </dgm:pt>
    <dgm:pt modelId="{3CA97203-4C23-4448-9FAE-7ADD8339A216}" type="parTrans" cxnId="{7BAF9530-63DB-B443-B067-BE5074A978AD}">
      <dgm:prSet/>
      <dgm:spPr/>
      <dgm:t>
        <a:bodyPr/>
        <a:lstStyle/>
        <a:p>
          <a:endParaRPr lang="en-US"/>
        </a:p>
      </dgm:t>
    </dgm:pt>
    <dgm:pt modelId="{AE501D1C-AEDE-B44B-BD2E-B71349481893}" type="sibTrans" cxnId="{7BAF9530-63DB-B443-B067-BE5074A978AD}">
      <dgm:prSet/>
      <dgm:spPr/>
      <dgm:t>
        <a:bodyPr/>
        <a:lstStyle/>
        <a:p>
          <a:endParaRPr lang="en-US"/>
        </a:p>
      </dgm:t>
    </dgm:pt>
    <dgm:pt modelId="{F8F849AA-BEFB-AD45-A2D5-6959587B0186}">
      <dgm:prSet custT="1"/>
      <dgm:spPr/>
      <dgm:t>
        <a:bodyPr/>
        <a:lstStyle/>
        <a:p>
          <a:pPr>
            <a:buClr>
              <a:srgbClr val="3172AE"/>
            </a:buClr>
          </a:pPr>
          <a:r>
            <a:rPr lang="en-US" sz="2400" dirty="0"/>
            <a:t>The Occupational Therapy Technician Workbook Draft #2 and complete Survey #2 sent to the 5 panelists</a:t>
          </a:r>
        </a:p>
      </dgm:t>
    </dgm:pt>
    <dgm:pt modelId="{DC5024BC-3FC1-7C4E-86F2-950DB17ED03B}" type="parTrans" cxnId="{799DB08E-EA81-A24B-8C5B-EBCE7FB51558}">
      <dgm:prSet/>
      <dgm:spPr/>
      <dgm:t>
        <a:bodyPr/>
        <a:lstStyle/>
        <a:p>
          <a:endParaRPr lang="en-US"/>
        </a:p>
      </dgm:t>
    </dgm:pt>
    <dgm:pt modelId="{56D9AD62-165E-6842-9CB7-68403B63873E}" type="sibTrans" cxnId="{799DB08E-EA81-A24B-8C5B-EBCE7FB51558}">
      <dgm:prSet/>
      <dgm:spPr/>
      <dgm:t>
        <a:bodyPr/>
        <a:lstStyle/>
        <a:p>
          <a:endParaRPr lang="en-US"/>
        </a:p>
      </dgm:t>
    </dgm:pt>
    <dgm:pt modelId="{8FD3B5A7-2713-A84B-B1FF-ED5DD677BCA0}">
      <dgm:prSet/>
      <dgm:spPr/>
      <dgm:t>
        <a:bodyPr/>
        <a:lstStyle/>
        <a:p>
          <a:r>
            <a:rPr lang="en-US" dirty="0"/>
            <a:t>Step 4</a:t>
          </a:r>
        </a:p>
      </dgm:t>
    </dgm:pt>
    <dgm:pt modelId="{30ED6DFE-3771-F44F-B474-8EAED6022A7A}" type="parTrans" cxnId="{78ACE13D-09D9-6748-A893-3341C1DC790A}">
      <dgm:prSet/>
      <dgm:spPr/>
      <dgm:t>
        <a:bodyPr/>
        <a:lstStyle/>
        <a:p>
          <a:endParaRPr lang="en-US"/>
        </a:p>
      </dgm:t>
    </dgm:pt>
    <dgm:pt modelId="{1C155A0C-295E-7649-A60C-77F7450A445C}" type="sibTrans" cxnId="{78ACE13D-09D9-6748-A893-3341C1DC790A}">
      <dgm:prSet/>
      <dgm:spPr/>
      <dgm:t>
        <a:bodyPr/>
        <a:lstStyle/>
        <a:p>
          <a:endParaRPr lang="en-US"/>
        </a:p>
      </dgm:t>
    </dgm:pt>
    <dgm:pt modelId="{4E5E72C4-180C-1446-A53B-B0311E57E781}">
      <dgm:prSet custT="1"/>
      <dgm:spPr/>
      <dgm:t>
        <a:bodyPr/>
        <a:lstStyle/>
        <a:p>
          <a:pPr>
            <a:buClr>
              <a:srgbClr val="3172AE"/>
            </a:buClr>
          </a:pPr>
          <a:r>
            <a:rPr lang="en-US" sz="2400" dirty="0"/>
            <a:t>Comments reviewed and edits were made to workbook </a:t>
          </a:r>
        </a:p>
      </dgm:t>
    </dgm:pt>
    <dgm:pt modelId="{5744B197-B339-224C-9F79-2F645F5EDF14}" type="parTrans" cxnId="{E3652AE3-F3D2-EF44-987E-3A165CC78351}">
      <dgm:prSet/>
      <dgm:spPr/>
      <dgm:t>
        <a:bodyPr/>
        <a:lstStyle/>
        <a:p>
          <a:endParaRPr lang="en-US"/>
        </a:p>
      </dgm:t>
    </dgm:pt>
    <dgm:pt modelId="{92563B7E-6EF2-E948-96F7-BE37BEB248BF}" type="sibTrans" cxnId="{E3652AE3-F3D2-EF44-987E-3A165CC78351}">
      <dgm:prSet/>
      <dgm:spPr/>
      <dgm:t>
        <a:bodyPr/>
        <a:lstStyle/>
        <a:p>
          <a:endParaRPr lang="en-US"/>
        </a:p>
      </dgm:t>
    </dgm:pt>
    <dgm:pt modelId="{AB5267D4-BFC7-E749-A849-D1B7687D7891}">
      <dgm:prSet custT="1"/>
      <dgm:spPr/>
      <dgm:t>
        <a:bodyPr/>
        <a:lstStyle/>
        <a:p>
          <a:pPr>
            <a:buClr>
              <a:srgbClr val="3172AE"/>
            </a:buClr>
          </a:pPr>
          <a:r>
            <a:rPr lang="en-US" sz="2400" dirty="0"/>
            <a:t>Final draft of The Occupational Therapy Technician Workbook sent to the director of the XL Career School</a:t>
          </a:r>
        </a:p>
      </dgm:t>
    </dgm:pt>
    <dgm:pt modelId="{0D2A4BDD-B340-984C-8B8D-7F595545DCE4}" type="parTrans" cxnId="{4756215C-3D02-464A-A063-F44CD7580B03}">
      <dgm:prSet/>
      <dgm:spPr/>
      <dgm:t>
        <a:bodyPr/>
        <a:lstStyle/>
        <a:p>
          <a:endParaRPr lang="en-US"/>
        </a:p>
      </dgm:t>
    </dgm:pt>
    <dgm:pt modelId="{FF549EFC-FE3D-3146-9481-D80DB1A09144}" type="sibTrans" cxnId="{4756215C-3D02-464A-A063-F44CD7580B03}">
      <dgm:prSet/>
      <dgm:spPr/>
      <dgm:t>
        <a:bodyPr/>
        <a:lstStyle/>
        <a:p>
          <a:endParaRPr lang="en-US"/>
        </a:p>
      </dgm:t>
    </dgm:pt>
    <dgm:pt modelId="{8E70B2D6-DD2C-5346-A6AC-AC5CFF0E6ECB}">
      <dgm:prSet custT="1"/>
      <dgm:spPr/>
      <dgm:t>
        <a:bodyPr/>
        <a:lstStyle/>
        <a:p>
          <a:pPr>
            <a:buClr>
              <a:srgbClr val="3172AE"/>
            </a:buClr>
          </a:pPr>
          <a:r>
            <a:rPr lang="en-US" sz="2400" dirty="0"/>
            <a:t>Panel consisted of practicing OTs in pediatric and physical dysfunction settings</a:t>
          </a:r>
        </a:p>
      </dgm:t>
    </dgm:pt>
    <dgm:pt modelId="{8D42F016-281E-F140-A5A3-C567C0256F42}" type="parTrans" cxnId="{0E97531D-9DC8-AF49-8887-3F9464356706}">
      <dgm:prSet/>
      <dgm:spPr/>
      <dgm:t>
        <a:bodyPr/>
        <a:lstStyle/>
        <a:p>
          <a:endParaRPr lang="en-US"/>
        </a:p>
      </dgm:t>
    </dgm:pt>
    <dgm:pt modelId="{40CD3BBC-8D5F-964D-B4E5-3868E4079758}" type="sibTrans" cxnId="{0E97531D-9DC8-AF49-8887-3F9464356706}">
      <dgm:prSet/>
      <dgm:spPr/>
      <dgm:t>
        <a:bodyPr/>
        <a:lstStyle/>
        <a:p>
          <a:endParaRPr lang="en-US"/>
        </a:p>
      </dgm:t>
    </dgm:pt>
    <dgm:pt modelId="{85D649BB-9DF3-9440-B4CD-E181AF0CF0FB}" type="pres">
      <dgm:prSet presAssocID="{B326A3B8-2168-AC47-9D96-55C3141CF978}" presName="linearFlow" presStyleCnt="0">
        <dgm:presLayoutVars>
          <dgm:dir/>
          <dgm:animLvl val="lvl"/>
          <dgm:resizeHandles val="exact"/>
        </dgm:presLayoutVars>
      </dgm:prSet>
      <dgm:spPr/>
    </dgm:pt>
    <dgm:pt modelId="{021C6425-FD21-F64C-8457-D828F073CD91}" type="pres">
      <dgm:prSet presAssocID="{507C9DB5-6BC1-F64D-97EB-A72D01C1018A}" presName="composite" presStyleCnt="0"/>
      <dgm:spPr/>
    </dgm:pt>
    <dgm:pt modelId="{6A949B3A-9007-6D47-90A3-45BCDB26D1E0}" type="pres">
      <dgm:prSet presAssocID="{507C9DB5-6BC1-F64D-97EB-A72D01C1018A}" presName="parentText" presStyleLbl="alignNode1" presStyleIdx="0" presStyleCnt="4">
        <dgm:presLayoutVars>
          <dgm:chMax val="1"/>
          <dgm:bulletEnabled val="1"/>
        </dgm:presLayoutVars>
      </dgm:prSet>
      <dgm:spPr/>
    </dgm:pt>
    <dgm:pt modelId="{9D8234CC-832C-5946-9C90-D7B40E5FFCC0}" type="pres">
      <dgm:prSet presAssocID="{507C9DB5-6BC1-F64D-97EB-A72D01C1018A}" presName="descendantText" presStyleLbl="alignAcc1" presStyleIdx="0" presStyleCnt="4" custScaleY="100000" custLinFactNeighborX="869" custLinFactNeighborY="6336">
        <dgm:presLayoutVars>
          <dgm:bulletEnabled val="1"/>
        </dgm:presLayoutVars>
      </dgm:prSet>
      <dgm:spPr/>
    </dgm:pt>
    <dgm:pt modelId="{B760FD40-9E23-264B-B04C-E57D029F3DED}" type="pres">
      <dgm:prSet presAssocID="{90BC6B90-AD25-AF46-9190-5E40D557941D}" presName="sp" presStyleCnt="0"/>
      <dgm:spPr/>
    </dgm:pt>
    <dgm:pt modelId="{17E8AFD3-8211-B946-ABEE-9D4BFF307068}" type="pres">
      <dgm:prSet presAssocID="{589A5BB6-447F-A04F-94B8-DF1BE2FF0C78}" presName="composite" presStyleCnt="0"/>
      <dgm:spPr/>
    </dgm:pt>
    <dgm:pt modelId="{977D85C3-15A7-D642-8278-E7770DDAAB1E}" type="pres">
      <dgm:prSet presAssocID="{589A5BB6-447F-A04F-94B8-DF1BE2FF0C78}" presName="parentText" presStyleLbl="alignNode1" presStyleIdx="1" presStyleCnt="4" custLinFactNeighborX="-3130" custLinFactNeighborY="-28301">
        <dgm:presLayoutVars>
          <dgm:chMax val="1"/>
          <dgm:bulletEnabled val="1"/>
        </dgm:presLayoutVars>
      </dgm:prSet>
      <dgm:spPr/>
    </dgm:pt>
    <dgm:pt modelId="{2FBB0143-E6DC-A24F-9392-5B9FA30062B4}" type="pres">
      <dgm:prSet presAssocID="{589A5BB6-447F-A04F-94B8-DF1BE2FF0C78}" presName="descendantText" presStyleLbl="alignAcc1" presStyleIdx="1" presStyleCnt="4" custScaleY="198760" custLinFactNeighborX="363" custLinFactNeighborY="-28209">
        <dgm:presLayoutVars>
          <dgm:bulletEnabled val="1"/>
        </dgm:presLayoutVars>
      </dgm:prSet>
      <dgm:spPr/>
    </dgm:pt>
    <dgm:pt modelId="{5A860F74-2072-5143-B390-A283197A3DB6}" type="pres">
      <dgm:prSet presAssocID="{DD748CBD-5D6C-AD4A-B8BC-6DC7B0039C2E}" presName="sp" presStyleCnt="0"/>
      <dgm:spPr/>
    </dgm:pt>
    <dgm:pt modelId="{3D357C07-79DE-CD4B-ACED-3D0E0BD414E0}" type="pres">
      <dgm:prSet presAssocID="{8CF9772A-B758-D04E-B918-7D20CA69CF40}" presName="composite" presStyleCnt="0"/>
      <dgm:spPr/>
    </dgm:pt>
    <dgm:pt modelId="{D1CAF7E3-9D50-F145-9965-BB5FBB6965A7}" type="pres">
      <dgm:prSet presAssocID="{8CF9772A-B758-D04E-B918-7D20CA69CF40}" presName="parentText" presStyleLbl="alignNode1" presStyleIdx="2" presStyleCnt="4">
        <dgm:presLayoutVars>
          <dgm:chMax val="1"/>
          <dgm:bulletEnabled val="1"/>
        </dgm:presLayoutVars>
      </dgm:prSet>
      <dgm:spPr/>
    </dgm:pt>
    <dgm:pt modelId="{A41BBFFF-0669-F346-8566-13177338EB3A}" type="pres">
      <dgm:prSet presAssocID="{8CF9772A-B758-D04E-B918-7D20CA69CF40}" presName="descendantText" presStyleLbl="alignAcc1" presStyleIdx="2" presStyleCnt="4" custScaleY="145923">
        <dgm:presLayoutVars>
          <dgm:bulletEnabled val="1"/>
        </dgm:presLayoutVars>
      </dgm:prSet>
      <dgm:spPr/>
    </dgm:pt>
    <dgm:pt modelId="{A0E36AB2-B61B-B24E-94A3-A1F4CB9915AF}" type="pres">
      <dgm:prSet presAssocID="{817498F4-FF1E-BB43-BF9E-98C292AC2737}" presName="sp" presStyleCnt="0"/>
      <dgm:spPr/>
    </dgm:pt>
    <dgm:pt modelId="{7FA87481-18E7-5443-8FDD-71B56940A0DE}" type="pres">
      <dgm:prSet presAssocID="{8FD3B5A7-2713-A84B-B1FF-ED5DD677BCA0}" presName="composite" presStyleCnt="0"/>
      <dgm:spPr/>
    </dgm:pt>
    <dgm:pt modelId="{6C5F1177-9F42-6047-8CA7-BF61F5639B43}" type="pres">
      <dgm:prSet presAssocID="{8FD3B5A7-2713-A84B-B1FF-ED5DD677BCA0}" presName="parentText" presStyleLbl="alignNode1" presStyleIdx="3" presStyleCnt="4">
        <dgm:presLayoutVars>
          <dgm:chMax val="1"/>
          <dgm:bulletEnabled val="1"/>
        </dgm:presLayoutVars>
      </dgm:prSet>
      <dgm:spPr/>
    </dgm:pt>
    <dgm:pt modelId="{0148D409-424D-694C-B16E-3DB57AC8FA9D}" type="pres">
      <dgm:prSet presAssocID="{8FD3B5A7-2713-A84B-B1FF-ED5DD677BCA0}" presName="descendantText" presStyleLbl="alignAcc1" presStyleIdx="3" presStyleCnt="4">
        <dgm:presLayoutVars>
          <dgm:bulletEnabled val="1"/>
        </dgm:presLayoutVars>
      </dgm:prSet>
      <dgm:spPr/>
    </dgm:pt>
  </dgm:ptLst>
  <dgm:cxnLst>
    <dgm:cxn modelId="{37F71D0F-D56D-5E41-80EB-5E2A04775E3A}" type="presOf" srcId="{589A5BB6-447F-A04F-94B8-DF1BE2FF0C78}" destId="{977D85C3-15A7-D642-8278-E7770DDAAB1E}" srcOrd="0" destOrd="0" presId="urn:microsoft.com/office/officeart/2005/8/layout/chevron2"/>
    <dgm:cxn modelId="{0E97531D-9DC8-AF49-8887-3F9464356706}" srcId="{589A5BB6-447F-A04F-94B8-DF1BE2FF0C78}" destId="{8E70B2D6-DD2C-5346-A6AC-AC5CFF0E6ECB}" srcOrd="1" destOrd="0" parTransId="{8D42F016-281E-F140-A5A3-C567C0256F42}" sibTransId="{40CD3BBC-8D5F-964D-B4E5-3868E4079758}"/>
    <dgm:cxn modelId="{0C673F1E-7EAB-A342-89B8-910C5725F882}" type="presOf" srcId="{8CF9772A-B758-D04E-B918-7D20CA69CF40}" destId="{D1CAF7E3-9D50-F145-9965-BB5FBB6965A7}" srcOrd="0" destOrd="0" presId="urn:microsoft.com/office/officeart/2005/8/layout/chevron2"/>
    <dgm:cxn modelId="{929B3B22-1D83-2B49-8F42-E4D2CB16145A}" type="presOf" srcId="{3305F9C6-6F00-794F-9A81-991D6FBBF8C4}" destId="{9D8234CC-832C-5946-9C90-D7B40E5FFCC0}" srcOrd="0" destOrd="0" presId="urn:microsoft.com/office/officeart/2005/8/layout/chevron2"/>
    <dgm:cxn modelId="{7BAF9530-63DB-B443-B067-BE5074A978AD}" srcId="{589A5BB6-447F-A04F-94B8-DF1BE2FF0C78}" destId="{DE4CE8B7-47EE-E64A-AB6D-84E043A1C890}" srcOrd="2" destOrd="0" parTransId="{3CA97203-4C23-4448-9FAE-7ADD8339A216}" sibTransId="{AE501D1C-AEDE-B44B-BD2E-B71349481893}"/>
    <dgm:cxn modelId="{A2EE393C-F600-9246-82F1-9978537849DC}" srcId="{B326A3B8-2168-AC47-9D96-55C3141CF978}" destId="{507C9DB5-6BC1-F64D-97EB-A72D01C1018A}" srcOrd="0" destOrd="0" parTransId="{48ACD80D-C88A-984B-86D3-ECCC77CF062A}" sibTransId="{90BC6B90-AD25-AF46-9190-5E40D557941D}"/>
    <dgm:cxn modelId="{78ACE13D-09D9-6748-A893-3341C1DC790A}" srcId="{B326A3B8-2168-AC47-9D96-55C3141CF978}" destId="{8FD3B5A7-2713-A84B-B1FF-ED5DD677BCA0}" srcOrd="3" destOrd="0" parTransId="{30ED6DFE-3771-F44F-B474-8EAED6022A7A}" sibTransId="{1C155A0C-295E-7649-A60C-77F7450A445C}"/>
    <dgm:cxn modelId="{4756215C-3D02-464A-A063-F44CD7580B03}" srcId="{8FD3B5A7-2713-A84B-B1FF-ED5DD677BCA0}" destId="{AB5267D4-BFC7-E749-A849-D1B7687D7891}" srcOrd="0" destOrd="0" parTransId="{0D2A4BDD-B340-984C-8B8D-7F595545DCE4}" sibTransId="{FF549EFC-FE3D-3146-9481-D80DB1A09144}"/>
    <dgm:cxn modelId="{EC8AFF60-D61A-1040-A58E-26112C2B4232}" type="presOf" srcId="{8E70B2D6-DD2C-5346-A6AC-AC5CFF0E6ECB}" destId="{2FBB0143-E6DC-A24F-9392-5B9FA30062B4}" srcOrd="0" destOrd="1" presId="urn:microsoft.com/office/officeart/2005/8/layout/chevron2"/>
    <dgm:cxn modelId="{B8A07D61-2D25-AE40-8EAB-AA15BE7A8B59}" srcId="{B326A3B8-2168-AC47-9D96-55C3141CF978}" destId="{589A5BB6-447F-A04F-94B8-DF1BE2FF0C78}" srcOrd="1" destOrd="0" parTransId="{88DAF79E-3ECC-304A-8321-4AF7C4AFFBA1}" sibTransId="{DD748CBD-5D6C-AD4A-B8BC-6DC7B0039C2E}"/>
    <dgm:cxn modelId="{6F8FE872-8EBE-934E-9042-6163610782BE}" type="presOf" srcId="{8FD3B5A7-2713-A84B-B1FF-ED5DD677BCA0}" destId="{6C5F1177-9F42-6047-8CA7-BF61F5639B43}" srcOrd="0" destOrd="0" presId="urn:microsoft.com/office/officeart/2005/8/layout/chevron2"/>
    <dgm:cxn modelId="{381B7577-060F-824B-91D5-112FDF687392}" srcId="{B326A3B8-2168-AC47-9D96-55C3141CF978}" destId="{8CF9772A-B758-D04E-B918-7D20CA69CF40}" srcOrd="2" destOrd="0" parTransId="{6817480C-9A20-3547-BD0B-0E965A62C1F4}" sibTransId="{817498F4-FF1E-BB43-BF9E-98C292AC2737}"/>
    <dgm:cxn modelId="{AE5FB677-7052-FD45-BB5C-B86576C626F7}" type="presOf" srcId="{B326A3B8-2168-AC47-9D96-55C3141CF978}" destId="{85D649BB-9DF3-9440-B4CD-E181AF0CF0FB}" srcOrd="0" destOrd="0" presId="urn:microsoft.com/office/officeart/2005/8/layout/chevron2"/>
    <dgm:cxn modelId="{30247080-37B7-F94E-8F64-1044C463E267}" type="presOf" srcId="{AB5267D4-BFC7-E749-A849-D1B7687D7891}" destId="{0148D409-424D-694C-B16E-3DB57AC8FA9D}" srcOrd="0" destOrd="0" presId="urn:microsoft.com/office/officeart/2005/8/layout/chevron2"/>
    <dgm:cxn modelId="{799DB08E-EA81-A24B-8C5B-EBCE7FB51558}" srcId="{8CF9772A-B758-D04E-B918-7D20CA69CF40}" destId="{F8F849AA-BEFB-AD45-A2D5-6959587B0186}" srcOrd="0" destOrd="0" parTransId="{DC5024BC-3FC1-7C4E-86F2-950DB17ED03B}" sibTransId="{56D9AD62-165E-6842-9CB7-68403B63873E}"/>
    <dgm:cxn modelId="{CAC65D93-DC7B-C749-A105-4DB1A5F70972}" srcId="{507C9DB5-6BC1-F64D-97EB-A72D01C1018A}" destId="{3305F9C6-6F00-794F-9A81-991D6FBBF8C4}" srcOrd="0" destOrd="0" parTransId="{1A0C125A-CFA3-F443-8C6C-A5B6E73DDDE9}" sibTransId="{F6D656F6-8EC5-EA4C-911F-24078C665D11}"/>
    <dgm:cxn modelId="{1DA2A3A3-2515-0C4D-8CEF-967F40019A58}" srcId="{589A5BB6-447F-A04F-94B8-DF1BE2FF0C78}" destId="{B87C3237-67BA-9A4B-8680-32314EC9B657}" srcOrd="0" destOrd="0" parTransId="{40F952BD-AA90-6D4C-A285-2D89815D4E06}" sibTransId="{017AF765-6B09-E24A-A8BE-4D8C48AF19D7}"/>
    <dgm:cxn modelId="{B81AF5C2-7B37-6A4C-B42D-EA3AB17161CC}" type="presOf" srcId="{4E5E72C4-180C-1446-A53B-B0311E57E781}" destId="{A41BBFFF-0669-F346-8566-13177338EB3A}" srcOrd="0" destOrd="1" presId="urn:microsoft.com/office/officeart/2005/8/layout/chevron2"/>
    <dgm:cxn modelId="{56489AC9-3677-2A40-9EDC-26F57CD266AF}" type="presOf" srcId="{DE4CE8B7-47EE-E64A-AB6D-84E043A1C890}" destId="{2FBB0143-E6DC-A24F-9392-5B9FA30062B4}" srcOrd="0" destOrd="2" presId="urn:microsoft.com/office/officeart/2005/8/layout/chevron2"/>
    <dgm:cxn modelId="{3DC908E2-8AB0-2345-A15A-C24058268305}" type="presOf" srcId="{507C9DB5-6BC1-F64D-97EB-A72D01C1018A}" destId="{6A949B3A-9007-6D47-90A3-45BCDB26D1E0}" srcOrd="0" destOrd="0" presId="urn:microsoft.com/office/officeart/2005/8/layout/chevron2"/>
    <dgm:cxn modelId="{E3652AE3-F3D2-EF44-987E-3A165CC78351}" srcId="{8CF9772A-B758-D04E-B918-7D20CA69CF40}" destId="{4E5E72C4-180C-1446-A53B-B0311E57E781}" srcOrd="1" destOrd="0" parTransId="{5744B197-B339-224C-9F79-2F645F5EDF14}" sibTransId="{92563B7E-6EF2-E948-96F7-BE37BEB248BF}"/>
    <dgm:cxn modelId="{F2A188E3-8F07-3743-8F6F-1B1466999358}" type="presOf" srcId="{F8F849AA-BEFB-AD45-A2D5-6959587B0186}" destId="{A41BBFFF-0669-F346-8566-13177338EB3A}" srcOrd="0" destOrd="0" presId="urn:microsoft.com/office/officeart/2005/8/layout/chevron2"/>
    <dgm:cxn modelId="{98DC48FA-5A8F-4547-A7F7-CE4065E4148D}" type="presOf" srcId="{B87C3237-67BA-9A4B-8680-32314EC9B657}" destId="{2FBB0143-E6DC-A24F-9392-5B9FA30062B4}" srcOrd="0" destOrd="0" presId="urn:microsoft.com/office/officeart/2005/8/layout/chevron2"/>
    <dgm:cxn modelId="{F7D7048D-1CAB-EE49-AC47-6CA94F69BE43}" type="presParOf" srcId="{85D649BB-9DF3-9440-B4CD-E181AF0CF0FB}" destId="{021C6425-FD21-F64C-8457-D828F073CD91}" srcOrd="0" destOrd="0" presId="urn:microsoft.com/office/officeart/2005/8/layout/chevron2"/>
    <dgm:cxn modelId="{11E63CDA-7D33-844A-958A-35059F6DE64C}" type="presParOf" srcId="{021C6425-FD21-F64C-8457-D828F073CD91}" destId="{6A949B3A-9007-6D47-90A3-45BCDB26D1E0}" srcOrd="0" destOrd="0" presId="urn:microsoft.com/office/officeart/2005/8/layout/chevron2"/>
    <dgm:cxn modelId="{8D8DE77E-DD09-A042-808A-23A7C2248982}" type="presParOf" srcId="{021C6425-FD21-F64C-8457-D828F073CD91}" destId="{9D8234CC-832C-5946-9C90-D7B40E5FFCC0}" srcOrd="1" destOrd="0" presId="urn:microsoft.com/office/officeart/2005/8/layout/chevron2"/>
    <dgm:cxn modelId="{B4E8594D-1CB4-1B44-BC9D-FD49F750B729}" type="presParOf" srcId="{85D649BB-9DF3-9440-B4CD-E181AF0CF0FB}" destId="{B760FD40-9E23-264B-B04C-E57D029F3DED}" srcOrd="1" destOrd="0" presId="urn:microsoft.com/office/officeart/2005/8/layout/chevron2"/>
    <dgm:cxn modelId="{9017B3BF-2866-0849-ADCF-3B652C4ADCB0}" type="presParOf" srcId="{85D649BB-9DF3-9440-B4CD-E181AF0CF0FB}" destId="{17E8AFD3-8211-B946-ABEE-9D4BFF307068}" srcOrd="2" destOrd="0" presId="urn:microsoft.com/office/officeart/2005/8/layout/chevron2"/>
    <dgm:cxn modelId="{00455CDC-9591-AD4F-9A5F-F07DAB2C4AE5}" type="presParOf" srcId="{17E8AFD3-8211-B946-ABEE-9D4BFF307068}" destId="{977D85C3-15A7-D642-8278-E7770DDAAB1E}" srcOrd="0" destOrd="0" presId="urn:microsoft.com/office/officeart/2005/8/layout/chevron2"/>
    <dgm:cxn modelId="{C3674862-3019-3349-A5C0-CBF99B919635}" type="presParOf" srcId="{17E8AFD3-8211-B946-ABEE-9D4BFF307068}" destId="{2FBB0143-E6DC-A24F-9392-5B9FA30062B4}" srcOrd="1" destOrd="0" presId="urn:microsoft.com/office/officeart/2005/8/layout/chevron2"/>
    <dgm:cxn modelId="{79CC28C0-8FB7-D04C-B96B-73CEA3BBA1AA}" type="presParOf" srcId="{85D649BB-9DF3-9440-B4CD-E181AF0CF0FB}" destId="{5A860F74-2072-5143-B390-A283197A3DB6}" srcOrd="3" destOrd="0" presId="urn:microsoft.com/office/officeart/2005/8/layout/chevron2"/>
    <dgm:cxn modelId="{0DDA00F8-5C24-2D40-97DD-3C7A30BC78F6}" type="presParOf" srcId="{85D649BB-9DF3-9440-B4CD-E181AF0CF0FB}" destId="{3D357C07-79DE-CD4B-ACED-3D0E0BD414E0}" srcOrd="4" destOrd="0" presId="urn:microsoft.com/office/officeart/2005/8/layout/chevron2"/>
    <dgm:cxn modelId="{D9832FED-D0B7-1E49-84E9-1ACB0B8F1F13}" type="presParOf" srcId="{3D357C07-79DE-CD4B-ACED-3D0E0BD414E0}" destId="{D1CAF7E3-9D50-F145-9965-BB5FBB6965A7}" srcOrd="0" destOrd="0" presId="urn:microsoft.com/office/officeart/2005/8/layout/chevron2"/>
    <dgm:cxn modelId="{FB87C6B0-A08B-7540-A169-CE74FCC21E0C}" type="presParOf" srcId="{3D357C07-79DE-CD4B-ACED-3D0E0BD414E0}" destId="{A41BBFFF-0669-F346-8566-13177338EB3A}" srcOrd="1" destOrd="0" presId="urn:microsoft.com/office/officeart/2005/8/layout/chevron2"/>
    <dgm:cxn modelId="{08EC15C0-4488-484C-AFB6-9F0339BC9D4A}" type="presParOf" srcId="{85D649BB-9DF3-9440-B4CD-E181AF0CF0FB}" destId="{A0E36AB2-B61B-B24E-94A3-A1F4CB9915AF}" srcOrd="5" destOrd="0" presId="urn:microsoft.com/office/officeart/2005/8/layout/chevron2"/>
    <dgm:cxn modelId="{AB68F2EE-891A-DA4D-BECF-EB6FD585D1D9}" type="presParOf" srcId="{85D649BB-9DF3-9440-B4CD-E181AF0CF0FB}" destId="{7FA87481-18E7-5443-8FDD-71B56940A0DE}" srcOrd="6" destOrd="0" presId="urn:microsoft.com/office/officeart/2005/8/layout/chevron2"/>
    <dgm:cxn modelId="{28364C1B-7AAB-F54D-8A23-127C990F6017}" type="presParOf" srcId="{7FA87481-18E7-5443-8FDD-71B56940A0DE}" destId="{6C5F1177-9F42-6047-8CA7-BF61F5639B43}" srcOrd="0" destOrd="0" presId="urn:microsoft.com/office/officeart/2005/8/layout/chevron2"/>
    <dgm:cxn modelId="{F5149E41-5410-094B-9403-31AFE96B15CF}" type="presParOf" srcId="{7FA87481-18E7-5443-8FDD-71B56940A0DE}" destId="{0148D409-424D-694C-B16E-3DB57AC8FA9D}" srcOrd="1" destOrd="0" presId="urn:microsoft.com/office/officeart/2005/8/layout/chevron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949B3A-9007-6D47-90A3-45BCDB26D1E0}">
      <dsp:nvSpPr>
        <dsp:cNvPr id="0" name=""/>
        <dsp:cNvSpPr/>
      </dsp:nvSpPr>
      <dsp:spPr>
        <a:xfrm rot="5400000">
          <a:off x="-220588" y="286946"/>
          <a:ext cx="1470591" cy="1029414"/>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a:t>Step 1 </a:t>
          </a:r>
          <a:endParaRPr lang="en-US" sz="2800" kern="1200" dirty="0"/>
        </a:p>
      </dsp:txBody>
      <dsp:txXfrm rot="-5400000">
        <a:off x="1" y="581064"/>
        <a:ext cx="1029414" cy="441177"/>
      </dsp:txXfrm>
    </dsp:sp>
    <dsp:sp modelId="{9D8234CC-832C-5946-9C90-D7B40E5FFCC0}">
      <dsp:nvSpPr>
        <dsp:cNvPr id="0" name=""/>
        <dsp:cNvSpPr/>
      </dsp:nvSpPr>
      <dsp:spPr>
        <a:xfrm rot="5400000">
          <a:off x="4784079" y="-3627711"/>
          <a:ext cx="956387" cy="846571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lr>
              <a:srgbClr val="3172AE"/>
            </a:buClr>
            <a:buChar char="•"/>
          </a:pPr>
          <a:r>
            <a:rPr lang="en-US" sz="2400" kern="1200" dirty="0"/>
            <a:t>9 panelists recruited to review The Occupational Therapy Technician Workbook Draft #1 and complete Survey #1 </a:t>
          </a:r>
        </a:p>
      </dsp:txBody>
      <dsp:txXfrm rot="-5400000">
        <a:off x="1029415" y="173640"/>
        <a:ext cx="8419030" cy="863013"/>
      </dsp:txXfrm>
    </dsp:sp>
    <dsp:sp modelId="{977D85C3-15A7-D642-8278-E7770DDAAB1E}">
      <dsp:nvSpPr>
        <dsp:cNvPr id="0" name=""/>
        <dsp:cNvSpPr/>
      </dsp:nvSpPr>
      <dsp:spPr>
        <a:xfrm rot="5400000">
          <a:off x="-220588" y="1688979"/>
          <a:ext cx="1470591" cy="1029414"/>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Step 2</a:t>
          </a:r>
        </a:p>
      </dsp:txBody>
      <dsp:txXfrm rot="-5400000">
        <a:off x="1" y="1983097"/>
        <a:ext cx="1029414" cy="441177"/>
      </dsp:txXfrm>
    </dsp:sp>
    <dsp:sp modelId="{2FBB0143-E6DC-A24F-9392-5B9FA30062B4}">
      <dsp:nvSpPr>
        <dsp:cNvPr id="0" name=""/>
        <dsp:cNvSpPr/>
      </dsp:nvSpPr>
      <dsp:spPr>
        <a:xfrm rot="5400000">
          <a:off x="4312315" y="-2139979"/>
          <a:ext cx="1899916" cy="846571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lr>
              <a:srgbClr val="3172AE"/>
            </a:buClr>
            <a:buChar char="•"/>
          </a:pPr>
          <a:r>
            <a:rPr lang="en-US" sz="2400" kern="1200" dirty="0"/>
            <a:t>5 out of 9 panelists completed Survey #1 with comments for suggestions, edits, and feedback</a:t>
          </a:r>
        </a:p>
        <a:p>
          <a:pPr marL="228600" lvl="1" indent="-228600" algn="l" defTabSz="1066800">
            <a:lnSpc>
              <a:spcPct val="90000"/>
            </a:lnSpc>
            <a:spcBef>
              <a:spcPct val="0"/>
            </a:spcBef>
            <a:spcAft>
              <a:spcPct val="15000"/>
            </a:spcAft>
            <a:buClr>
              <a:srgbClr val="3172AE"/>
            </a:buClr>
            <a:buChar char="•"/>
          </a:pPr>
          <a:r>
            <a:rPr lang="en-US" sz="2400" kern="1200" dirty="0"/>
            <a:t>Panel consisted of practicing OTs in pediatric and physical dysfunction settings</a:t>
          </a:r>
        </a:p>
        <a:p>
          <a:pPr marL="228600" lvl="1" indent="-228600" algn="l" defTabSz="1066800">
            <a:lnSpc>
              <a:spcPct val="90000"/>
            </a:lnSpc>
            <a:spcBef>
              <a:spcPct val="0"/>
            </a:spcBef>
            <a:spcAft>
              <a:spcPct val="15000"/>
            </a:spcAft>
            <a:buClr>
              <a:srgbClr val="3172AE"/>
            </a:buClr>
            <a:buChar char="•"/>
          </a:pPr>
          <a:r>
            <a:rPr lang="en-US" sz="2400" kern="1200" dirty="0"/>
            <a:t>Comments reviewed and edits made to workbook</a:t>
          </a:r>
        </a:p>
      </dsp:txBody>
      <dsp:txXfrm rot="-5400000">
        <a:off x="1029415" y="1235667"/>
        <a:ext cx="8372971" cy="1714424"/>
      </dsp:txXfrm>
    </dsp:sp>
    <dsp:sp modelId="{D1CAF7E3-9D50-F145-9965-BB5FBB6965A7}">
      <dsp:nvSpPr>
        <dsp:cNvPr id="0" name=""/>
        <dsp:cNvSpPr/>
      </dsp:nvSpPr>
      <dsp:spPr>
        <a:xfrm rot="5400000">
          <a:off x="-220588" y="3670866"/>
          <a:ext cx="1470591" cy="1029414"/>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Step 3</a:t>
          </a:r>
        </a:p>
      </dsp:txBody>
      <dsp:txXfrm rot="-5400000">
        <a:off x="1" y="3964984"/>
        <a:ext cx="1029414" cy="441177"/>
      </dsp:txXfrm>
    </dsp:sp>
    <dsp:sp modelId="{A41BBFFF-0669-F346-8566-13177338EB3A}">
      <dsp:nvSpPr>
        <dsp:cNvPr id="0" name=""/>
        <dsp:cNvSpPr/>
      </dsp:nvSpPr>
      <dsp:spPr>
        <a:xfrm rot="5400000">
          <a:off x="4564845" y="-304639"/>
          <a:ext cx="1394855" cy="846571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lr>
              <a:srgbClr val="3172AE"/>
            </a:buClr>
            <a:buChar char="•"/>
          </a:pPr>
          <a:r>
            <a:rPr lang="en-US" sz="2400" kern="1200" dirty="0"/>
            <a:t>The Occupational Therapy Technician Workbook Draft #2 and complete Survey #2 sent to the 5 panelists</a:t>
          </a:r>
        </a:p>
        <a:p>
          <a:pPr marL="228600" lvl="1" indent="-228600" algn="l" defTabSz="1066800">
            <a:lnSpc>
              <a:spcPct val="90000"/>
            </a:lnSpc>
            <a:spcBef>
              <a:spcPct val="0"/>
            </a:spcBef>
            <a:spcAft>
              <a:spcPct val="15000"/>
            </a:spcAft>
            <a:buClr>
              <a:srgbClr val="3172AE"/>
            </a:buClr>
            <a:buChar char="•"/>
          </a:pPr>
          <a:r>
            <a:rPr lang="en-US" sz="2400" kern="1200" dirty="0"/>
            <a:t>Comments reviewed and edits were made to workbook </a:t>
          </a:r>
        </a:p>
      </dsp:txBody>
      <dsp:txXfrm rot="-5400000">
        <a:off x="1029415" y="3298882"/>
        <a:ext cx="8397626" cy="1258673"/>
      </dsp:txXfrm>
    </dsp:sp>
    <dsp:sp modelId="{6C5F1177-9F42-6047-8CA7-BF61F5639B43}">
      <dsp:nvSpPr>
        <dsp:cNvPr id="0" name=""/>
        <dsp:cNvSpPr/>
      </dsp:nvSpPr>
      <dsp:spPr>
        <a:xfrm rot="5400000">
          <a:off x="-220588" y="5017075"/>
          <a:ext cx="1470591" cy="1029414"/>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Step 4</a:t>
          </a:r>
        </a:p>
      </dsp:txBody>
      <dsp:txXfrm rot="-5400000">
        <a:off x="1" y="5311193"/>
        <a:ext cx="1029414" cy="441177"/>
      </dsp:txXfrm>
    </dsp:sp>
    <dsp:sp modelId="{0148D409-424D-694C-B16E-3DB57AC8FA9D}">
      <dsp:nvSpPr>
        <dsp:cNvPr id="0" name=""/>
        <dsp:cNvSpPr/>
      </dsp:nvSpPr>
      <dsp:spPr>
        <a:xfrm rot="5400000">
          <a:off x="4784330" y="1041570"/>
          <a:ext cx="955884" cy="8465717"/>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lr>
              <a:srgbClr val="3172AE"/>
            </a:buClr>
            <a:buChar char="•"/>
          </a:pPr>
          <a:r>
            <a:rPr lang="en-US" sz="2400" kern="1200" dirty="0"/>
            <a:t>Final draft of The Occupational Therapy Technician Workbook sent to the director of the XL Career School</a:t>
          </a:r>
        </a:p>
      </dsp:txBody>
      <dsp:txXfrm rot="-5400000">
        <a:off x="1029414" y="4843148"/>
        <a:ext cx="8419055" cy="86256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ECD290-32EE-284C-A780-B8C5A7468AD8}" type="datetimeFigureOut">
              <a:rPr lang="en-US" smtClean="0"/>
              <a:t>5/13/22</a:t>
            </a:fld>
            <a:endParaRPr lang="en-US"/>
          </a:p>
        </p:txBody>
      </p:sp>
      <p:sp>
        <p:nvSpPr>
          <p:cNvPr id="4" name="Slide Image Placeholder 3"/>
          <p:cNvSpPr>
            <a:spLocks noGrp="1" noRot="1" noChangeAspect="1"/>
          </p:cNvSpPr>
          <p:nvPr>
            <p:ph type="sldImg" idx="2"/>
          </p:nvPr>
        </p:nvSpPr>
        <p:spPr>
          <a:xfrm>
            <a:off x="1268413" y="1143000"/>
            <a:ext cx="43211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688808-9EBC-DF49-BDEC-61F22F63E6A4}" type="slidenum">
              <a:rPr lang="en-US" smtClean="0"/>
              <a:t>‹#›</a:t>
            </a:fld>
            <a:endParaRPr lang="en-US"/>
          </a:p>
        </p:txBody>
      </p:sp>
    </p:spTree>
    <p:extLst>
      <p:ext uri="{BB962C8B-B14F-4D97-AF65-F5344CB8AC3E}">
        <p14:creationId xmlns:p14="http://schemas.microsoft.com/office/powerpoint/2010/main" val="560380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4489452"/>
            <a:ext cx="32644080" cy="9550400"/>
          </a:xfrm>
        </p:spPr>
        <p:txBody>
          <a:bodyPr anchor="b"/>
          <a:lstStyle>
            <a:lvl1pPr algn="ctr">
              <a:defRPr sz="24000"/>
            </a:lvl1pPr>
          </a:lstStyle>
          <a:p>
            <a:r>
              <a:rPr lang="en-US"/>
              <a:t>Click to edit Master title style</a:t>
            </a:r>
            <a:endParaRPr lang="en-US" dirty="0"/>
          </a:p>
        </p:txBody>
      </p:sp>
      <p:sp>
        <p:nvSpPr>
          <p:cNvPr id="3" name="Subtitle 2"/>
          <p:cNvSpPr>
            <a:spLocks noGrp="1"/>
          </p:cNvSpPr>
          <p:nvPr>
            <p:ph type="subTitle" idx="1"/>
          </p:nvPr>
        </p:nvSpPr>
        <p:spPr>
          <a:xfrm>
            <a:off x="4800600" y="14408152"/>
            <a:ext cx="28803600" cy="6623048"/>
          </a:xfrm>
        </p:spPr>
        <p:txBody>
          <a:bodyPr/>
          <a:lstStyle>
            <a:lvl1pPr marL="0" indent="0" algn="ctr">
              <a:buNone/>
              <a:defRPr sz="9600"/>
            </a:lvl1pPr>
            <a:lvl2pPr marL="1828800" indent="0" algn="ctr">
              <a:buNone/>
              <a:defRPr sz="8000"/>
            </a:lvl2pPr>
            <a:lvl3pPr marL="3657600" indent="0" algn="ctr">
              <a:buNone/>
              <a:defRPr sz="7200"/>
            </a:lvl3pPr>
            <a:lvl4pPr marL="5486400" indent="0" algn="ctr">
              <a:buNone/>
              <a:defRPr sz="6400"/>
            </a:lvl4pPr>
            <a:lvl5pPr marL="7315200" indent="0" algn="ctr">
              <a:buNone/>
              <a:defRPr sz="6400"/>
            </a:lvl5pPr>
            <a:lvl6pPr marL="9144000" indent="0" algn="ctr">
              <a:buNone/>
              <a:defRPr sz="6400"/>
            </a:lvl6pPr>
            <a:lvl7pPr marL="10972800" indent="0" algn="ctr">
              <a:buNone/>
              <a:defRPr sz="6400"/>
            </a:lvl7pPr>
            <a:lvl8pPr marL="12801600" indent="0" algn="ctr">
              <a:buNone/>
              <a:defRPr sz="6400"/>
            </a:lvl8pPr>
            <a:lvl9pPr marL="14630400" indent="0" algn="ctr">
              <a:buNone/>
              <a:defRPr sz="6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A6A2C1-1ED1-43CD-8D62-41A8D6DAE66E}" type="datetimeFigureOut">
              <a:rPr lang="en-US" smtClean="0"/>
              <a:t>5/13/22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2132044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A6A2C1-1ED1-43CD-8D62-41A8D6DAE66E}" type="datetimeFigureOut">
              <a:rPr lang="en-US" smtClean="0"/>
              <a:t>5/13/22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324001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1460500"/>
            <a:ext cx="8281035" cy="2324735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2" y="1460500"/>
            <a:ext cx="24363045" cy="232473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A6A2C1-1ED1-43CD-8D62-41A8D6DAE66E}" type="datetimeFigureOut">
              <a:rPr lang="en-US" smtClean="0"/>
              <a:t>5/13/22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1800409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A6A2C1-1ED1-43CD-8D62-41A8D6DAE66E}" type="datetimeFigureOut">
              <a:rPr lang="en-US" smtClean="0"/>
              <a:t>5/13/22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253109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6838958"/>
            <a:ext cx="33124140" cy="11410948"/>
          </a:xfrm>
        </p:spPr>
        <p:txBody>
          <a:bodyPr anchor="b"/>
          <a:lstStyle>
            <a:lvl1pPr>
              <a:defRPr sz="24000"/>
            </a:lvl1pPr>
          </a:lstStyle>
          <a:p>
            <a:r>
              <a:rPr lang="en-US"/>
              <a:t>Click to edit Master title style</a:t>
            </a:r>
            <a:endParaRPr lang="en-US" dirty="0"/>
          </a:p>
        </p:txBody>
      </p:sp>
      <p:sp>
        <p:nvSpPr>
          <p:cNvPr id="3" name="Text Placeholder 2"/>
          <p:cNvSpPr>
            <a:spLocks noGrp="1"/>
          </p:cNvSpPr>
          <p:nvPr>
            <p:ph type="body" idx="1"/>
          </p:nvPr>
        </p:nvSpPr>
        <p:spPr>
          <a:xfrm>
            <a:off x="2620330" y="18357858"/>
            <a:ext cx="33124140" cy="6000748"/>
          </a:xfrm>
        </p:spPr>
        <p:txBody>
          <a:bodyPr/>
          <a:lstStyle>
            <a:lvl1pPr marL="0" indent="0">
              <a:buNone/>
              <a:defRPr sz="9600">
                <a:solidFill>
                  <a:schemeClr val="tx1"/>
                </a:solidFill>
              </a:defRPr>
            </a:lvl1pPr>
            <a:lvl2pPr marL="1828800" indent="0">
              <a:buNone/>
              <a:defRPr sz="8000">
                <a:solidFill>
                  <a:schemeClr val="tx1">
                    <a:tint val="75000"/>
                  </a:schemeClr>
                </a:solidFill>
              </a:defRPr>
            </a:lvl2pPr>
            <a:lvl3pPr marL="3657600" indent="0">
              <a:buNone/>
              <a:defRPr sz="7200">
                <a:solidFill>
                  <a:schemeClr val="tx1">
                    <a:tint val="75000"/>
                  </a:schemeClr>
                </a:solidFill>
              </a:defRPr>
            </a:lvl3pPr>
            <a:lvl4pPr marL="5486400" indent="0">
              <a:buNone/>
              <a:defRPr sz="6400">
                <a:solidFill>
                  <a:schemeClr val="tx1">
                    <a:tint val="75000"/>
                  </a:schemeClr>
                </a:solidFill>
              </a:defRPr>
            </a:lvl4pPr>
            <a:lvl5pPr marL="7315200" indent="0">
              <a:buNone/>
              <a:defRPr sz="6400">
                <a:solidFill>
                  <a:schemeClr val="tx1">
                    <a:tint val="75000"/>
                  </a:schemeClr>
                </a:solidFill>
              </a:defRPr>
            </a:lvl5pPr>
            <a:lvl6pPr marL="9144000" indent="0">
              <a:buNone/>
              <a:defRPr sz="6400">
                <a:solidFill>
                  <a:schemeClr val="tx1">
                    <a:tint val="75000"/>
                  </a:schemeClr>
                </a:solidFill>
              </a:defRPr>
            </a:lvl6pPr>
            <a:lvl7pPr marL="10972800" indent="0">
              <a:buNone/>
              <a:defRPr sz="6400">
                <a:solidFill>
                  <a:schemeClr val="tx1">
                    <a:tint val="75000"/>
                  </a:schemeClr>
                </a:solidFill>
              </a:defRPr>
            </a:lvl7pPr>
            <a:lvl8pPr marL="12801600" indent="0">
              <a:buNone/>
              <a:defRPr sz="6400">
                <a:solidFill>
                  <a:schemeClr val="tx1">
                    <a:tint val="75000"/>
                  </a:schemeClr>
                </a:solidFill>
              </a:defRPr>
            </a:lvl8pPr>
            <a:lvl9pPr marL="14630400"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A6A2C1-1ED1-43CD-8D62-41A8D6DAE66E}" type="datetimeFigureOut">
              <a:rPr lang="en-US" smtClean="0"/>
              <a:t>5/13/22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338758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7302500"/>
            <a:ext cx="16322040" cy="17405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7302500"/>
            <a:ext cx="16322040" cy="17405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A6A2C1-1ED1-43CD-8D62-41A8D6DAE66E}" type="datetimeFigureOut">
              <a:rPr lang="en-US" smtClean="0"/>
              <a:t>5/13/22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4012161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460506"/>
            <a:ext cx="33124140" cy="530225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6" y="6724652"/>
            <a:ext cx="16247028"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4" name="Content Placeholder 3"/>
          <p:cNvSpPr>
            <a:spLocks noGrp="1"/>
          </p:cNvSpPr>
          <p:nvPr>
            <p:ph sz="half" idx="2"/>
          </p:nvPr>
        </p:nvSpPr>
        <p:spPr>
          <a:xfrm>
            <a:off x="2645336" y="10020300"/>
            <a:ext cx="16247028" cy="14738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2" y="6724652"/>
            <a:ext cx="16327042"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6" name="Content Placeholder 5"/>
          <p:cNvSpPr>
            <a:spLocks noGrp="1"/>
          </p:cNvSpPr>
          <p:nvPr>
            <p:ph sz="quarter" idx="4"/>
          </p:nvPr>
        </p:nvSpPr>
        <p:spPr>
          <a:xfrm>
            <a:off x="19442432" y="10020300"/>
            <a:ext cx="16327042" cy="14738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A6A2C1-1ED1-43CD-8D62-41A8D6DAE66E}" type="datetimeFigureOut">
              <a:rPr lang="en-US" smtClean="0"/>
              <a:t>5/13/22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2811807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A6A2C1-1ED1-43CD-8D62-41A8D6DAE66E}" type="datetimeFigureOut">
              <a:rPr lang="en-US" smtClean="0"/>
              <a:t>5/13/22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347410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6A2C1-1ED1-43CD-8D62-41A8D6DAE66E}" type="datetimeFigureOut">
              <a:rPr lang="en-US" smtClean="0"/>
              <a:t>5/13/22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1959874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828800"/>
            <a:ext cx="12386548" cy="6400800"/>
          </a:xfrm>
        </p:spPr>
        <p:txBody>
          <a:bodyPr anchor="b"/>
          <a:lstStyle>
            <a:lvl1pPr>
              <a:defRPr sz="12800"/>
            </a:lvl1pPr>
          </a:lstStyle>
          <a:p>
            <a:r>
              <a:rPr lang="en-US"/>
              <a:t>Click to edit Master title style</a:t>
            </a:r>
            <a:endParaRPr lang="en-US" dirty="0"/>
          </a:p>
        </p:txBody>
      </p:sp>
      <p:sp>
        <p:nvSpPr>
          <p:cNvPr id="3" name="Content Placeholder 2"/>
          <p:cNvSpPr>
            <a:spLocks noGrp="1"/>
          </p:cNvSpPr>
          <p:nvPr>
            <p:ph idx="1"/>
          </p:nvPr>
        </p:nvSpPr>
        <p:spPr>
          <a:xfrm>
            <a:off x="16327042" y="3949706"/>
            <a:ext cx="19442430" cy="19494500"/>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2" y="8229600"/>
            <a:ext cx="12386548"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D8A6A2C1-1ED1-43CD-8D62-41A8D6DAE66E}" type="datetimeFigureOut">
              <a:rPr lang="en-US" smtClean="0"/>
              <a:t>5/13/22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196976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828800"/>
            <a:ext cx="12386548" cy="6400800"/>
          </a:xfrm>
        </p:spPr>
        <p:txBody>
          <a:bodyPr anchor="b"/>
          <a:lstStyle>
            <a:lvl1pPr>
              <a:defRPr sz="1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3949706"/>
            <a:ext cx="19442430" cy="19494500"/>
          </a:xfrm>
        </p:spPr>
        <p:txBody>
          <a:bodyPr anchor="t"/>
          <a:lstStyle>
            <a:lvl1pPr marL="0" indent="0">
              <a:buNone/>
              <a:defRPr sz="12800"/>
            </a:lvl1pPr>
            <a:lvl2pPr marL="1828800" indent="0">
              <a:buNone/>
              <a:defRPr sz="11200"/>
            </a:lvl2pPr>
            <a:lvl3pPr marL="3657600" indent="0">
              <a:buNone/>
              <a:defRPr sz="9600"/>
            </a:lvl3pPr>
            <a:lvl4pPr marL="5486400" indent="0">
              <a:buNone/>
              <a:defRPr sz="8000"/>
            </a:lvl4pPr>
            <a:lvl5pPr marL="7315200" indent="0">
              <a:buNone/>
              <a:defRPr sz="8000"/>
            </a:lvl5pPr>
            <a:lvl6pPr marL="9144000" indent="0">
              <a:buNone/>
              <a:defRPr sz="8000"/>
            </a:lvl6pPr>
            <a:lvl7pPr marL="10972800" indent="0">
              <a:buNone/>
              <a:defRPr sz="8000"/>
            </a:lvl7pPr>
            <a:lvl8pPr marL="12801600" indent="0">
              <a:buNone/>
              <a:defRPr sz="8000"/>
            </a:lvl8pPr>
            <a:lvl9pPr marL="14630400" indent="0">
              <a:buNone/>
              <a:defRPr sz="8000"/>
            </a:lvl9pPr>
          </a:lstStyle>
          <a:p>
            <a:r>
              <a:rPr lang="en-US"/>
              <a:t>Click icon to add picture</a:t>
            </a:r>
            <a:endParaRPr lang="en-US" dirty="0"/>
          </a:p>
        </p:txBody>
      </p:sp>
      <p:sp>
        <p:nvSpPr>
          <p:cNvPr id="4" name="Text Placeholder 3"/>
          <p:cNvSpPr>
            <a:spLocks noGrp="1"/>
          </p:cNvSpPr>
          <p:nvPr>
            <p:ph type="body" sz="half" idx="2"/>
          </p:nvPr>
        </p:nvSpPr>
        <p:spPr>
          <a:xfrm>
            <a:off x="2645332" y="8229600"/>
            <a:ext cx="12386548"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D8A6A2C1-1ED1-43CD-8D62-41A8D6DAE66E}" type="datetimeFigureOut">
              <a:rPr lang="en-US" smtClean="0"/>
              <a:t>5/13/22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A46160-7D9A-4FF6-9951-EC2824D02BC3}" type="slidenum">
              <a:rPr lang="en-US" smtClean="0"/>
              <a:t>‹#›</a:t>
            </a:fld>
            <a:endParaRPr lang="en-US"/>
          </a:p>
        </p:txBody>
      </p:sp>
    </p:spTree>
    <p:extLst>
      <p:ext uri="{BB962C8B-B14F-4D97-AF65-F5344CB8AC3E}">
        <p14:creationId xmlns:p14="http://schemas.microsoft.com/office/powerpoint/2010/main" val="1655518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1460506"/>
            <a:ext cx="33124140" cy="53022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7302500"/>
            <a:ext cx="33124140" cy="174053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25425406"/>
            <a:ext cx="8641080" cy="1460500"/>
          </a:xfrm>
          <a:prstGeom prst="rect">
            <a:avLst/>
          </a:prstGeom>
        </p:spPr>
        <p:txBody>
          <a:bodyPr vert="horz" lIns="91440" tIns="45720" rIns="91440" bIns="45720" rtlCol="0" anchor="ctr"/>
          <a:lstStyle>
            <a:lvl1pPr algn="l">
              <a:defRPr sz="4800">
                <a:solidFill>
                  <a:schemeClr val="tx1">
                    <a:tint val="75000"/>
                  </a:schemeClr>
                </a:solidFill>
              </a:defRPr>
            </a:lvl1pPr>
          </a:lstStyle>
          <a:p>
            <a:fld id="{D8A6A2C1-1ED1-43CD-8D62-41A8D6DAE66E}" type="datetimeFigureOut">
              <a:rPr lang="en-US" smtClean="0"/>
              <a:t>5/13/22</a:t>
            </a:fld>
            <a:endParaRPr lang="en-US"/>
          </a:p>
        </p:txBody>
      </p:sp>
      <p:sp>
        <p:nvSpPr>
          <p:cNvPr id="5" name="Footer Placeholder 4"/>
          <p:cNvSpPr>
            <a:spLocks noGrp="1"/>
          </p:cNvSpPr>
          <p:nvPr>
            <p:ph type="ftr" sz="quarter" idx="3"/>
          </p:nvPr>
        </p:nvSpPr>
        <p:spPr>
          <a:xfrm>
            <a:off x="12721590" y="25425406"/>
            <a:ext cx="12961620" cy="1460500"/>
          </a:xfrm>
          <a:prstGeom prst="rect">
            <a:avLst/>
          </a:prstGeom>
        </p:spPr>
        <p:txBody>
          <a:bodyPr vert="horz" lIns="91440" tIns="45720" rIns="91440" bIns="45720"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25425406"/>
            <a:ext cx="8641080" cy="1460500"/>
          </a:xfrm>
          <a:prstGeom prst="rect">
            <a:avLst/>
          </a:prstGeom>
        </p:spPr>
        <p:txBody>
          <a:bodyPr vert="horz" lIns="91440" tIns="45720" rIns="91440" bIns="45720" rtlCol="0" anchor="ctr"/>
          <a:lstStyle>
            <a:lvl1pPr algn="r">
              <a:defRPr sz="4800">
                <a:solidFill>
                  <a:schemeClr val="tx1">
                    <a:tint val="75000"/>
                  </a:schemeClr>
                </a:solidFill>
              </a:defRPr>
            </a:lvl1pPr>
          </a:lstStyle>
          <a:p>
            <a:fld id="{DCA46160-7D9A-4FF6-9951-EC2824D02BC3}" type="slidenum">
              <a:rPr lang="en-US" smtClean="0"/>
              <a:t>‹#›</a:t>
            </a:fld>
            <a:endParaRPr lang="en-US"/>
          </a:p>
        </p:txBody>
      </p:sp>
    </p:spTree>
    <p:extLst>
      <p:ext uri="{BB962C8B-B14F-4D97-AF65-F5344CB8AC3E}">
        <p14:creationId xmlns:p14="http://schemas.microsoft.com/office/powerpoint/2010/main" val="23585583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657600" rtl="0" eaLnBrk="1" latinLnBrk="0" hangingPunct="1">
        <a:lnSpc>
          <a:spcPct val="90000"/>
        </a:lnSpc>
        <a:spcBef>
          <a:spcPct val="0"/>
        </a:spcBef>
        <a:buNone/>
        <a:defRPr sz="17600" kern="1200">
          <a:solidFill>
            <a:schemeClr val="tx1"/>
          </a:solidFill>
          <a:latin typeface="+mj-lt"/>
          <a:ea typeface="+mj-ea"/>
          <a:cs typeface="+mj-cs"/>
        </a:defRPr>
      </a:lvl1pPr>
    </p:titleStyle>
    <p:bodyStyle>
      <a:lvl1pPr marL="914400" indent="-914400" algn="l" defTabSz="3657600" rtl="0" eaLnBrk="1" latinLnBrk="0" hangingPunct="1">
        <a:lnSpc>
          <a:spcPct val="90000"/>
        </a:lnSpc>
        <a:spcBef>
          <a:spcPts val="4000"/>
        </a:spcBef>
        <a:buFont typeface="Arial" panose="020B0604020202020204" pitchFamily="34" charset="0"/>
        <a:buChar char="•"/>
        <a:defRPr sz="11200" kern="1200">
          <a:solidFill>
            <a:schemeClr val="tx1"/>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p:bodyStyle>
    <p:other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hyperlink" Target="mailto:allison.cain@tufts.edu" TargetMode="External"/><Relationship Id="rId7" Type="http://schemas.openxmlformats.org/officeDocument/2006/relationships/diagramLayout" Target="../diagrams/layout1.xml"/><Relationship Id="rId12" Type="http://schemas.openxmlformats.org/officeDocument/2006/relationships/image" Target="../media/image3.em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Data" Target="../diagrams/data1.xml"/><Relationship Id="rId11" Type="http://schemas.openxmlformats.org/officeDocument/2006/relationships/image" Target="../media/image2.emf"/><Relationship Id="rId5" Type="http://schemas.openxmlformats.org/officeDocument/2006/relationships/hyperlink" Target="mailto:janet.brooks@tufts.edu" TargetMode="External"/><Relationship Id="rId10" Type="http://schemas.microsoft.com/office/2007/relationships/diagramDrawing" Target="../diagrams/drawing1.xml"/><Relationship Id="rId4" Type="http://schemas.openxmlformats.org/officeDocument/2006/relationships/hyperlink" Target="mailto:yeneb@yahoo.com" TargetMode="External"/><Relationship Id="rId9"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CE7E487-ACCA-4C45-A13B-D09CFB6CD495}"/>
              </a:ext>
            </a:extLst>
          </p:cNvPr>
          <p:cNvSpPr/>
          <p:nvPr/>
        </p:nvSpPr>
        <p:spPr>
          <a:xfrm>
            <a:off x="0" y="0"/>
            <a:ext cx="38404800" cy="4382813"/>
          </a:xfrm>
          <a:prstGeom prst="rect">
            <a:avLst/>
          </a:prstGeom>
          <a:solidFill>
            <a:srgbClr val="3172A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4CD3F681-1770-4C76-A4B3-3668DE62A72B}"/>
              </a:ext>
            </a:extLst>
          </p:cNvPr>
          <p:cNvGrpSpPr/>
          <p:nvPr/>
        </p:nvGrpSpPr>
        <p:grpSpPr>
          <a:xfrm>
            <a:off x="-304800" y="-612330"/>
            <a:ext cx="9653804" cy="4105505"/>
            <a:chOff x="-304800" y="-612330"/>
            <a:chExt cx="9653804" cy="4105505"/>
          </a:xfrm>
        </p:grpSpPr>
        <p:pic>
          <p:nvPicPr>
            <p:cNvPr id="6" name="Picture 5">
              <a:extLst>
                <a:ext uri="{FF2B5EF4-FFF2-40B4-BE49-F238E27FC236}">
                  <a16:creationId xmlns:a16="http://schemas.microsoft.com/office/drawing/2014/main" id="{50836D7E-F3EF-474D-86E6-7876ED51506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04800" y="-612330"/>
              <a:ext cx="5943600" cy="3864610"/>
            </a:xfrm>
            <a:prstGeom prst="rect">
              <a:avLst/>
            </a:prstGeom>
            <a:noFill/>
            <a:ln>
              <a:noFill/>
            </a:ln>
          </p:spPr>
        </p:pic>
        <p:sp>
          <p:nvSpPr>
            <p:cNvPr id="7" name="TextBox 6">
              <a:extLst>
                <a:ext uri="{FF2B5EF4-FFF2-40B4-BE49-F238E27FC236}">
                  <a16:creationId xmlns:a16="http://schemas.microsoft.com/office/drawing/2014/main" id="{6F942687-C397-49C1-8F91-395C62F0B512}"/>
                </a:ext>
              </a:extLst>
            </p:cNvPr>
            <p:cNvSpPr txBox="1"/>
            <p:nvPr/>
          </p:nvSpPr>
          <p:spPr>
            <a:xfrm>
              <a:off x="866775" y="2169736"/>
              <a:ext cx="8482229" cy="1323439"/>
            </a:xfrm>
            <a:prstGeom prst="rect">
              <a:avLst/>
            </a:prstGeom>
            <a:noFill/>
          </p:spPr>
          <p:txBody>
            <a:bodyPr wrap="square" rtlCol="0">
              <a:spAutoFit/>
            </a:bodyPr>
            <a:lstStyle/>
            <a:p>
              <a:r>
                <a:rPr lang="en-US" sz="4000" dirty="0">
                  <a:solidFill>
                    <a:schemeClr val="bg1"/>
                  </a:solidFill>
                  <a:latin typeface="Bookman Old Style" panose="02050604050505020204" pitchFamily="18" charset="0"/>
                  <a:cs typeface="Angsana New" panose="020B0502040204020203" pitchFamily="18" charset="-34"/>
                </a:rPr>
                <a:t>Department of </a:t>
              </a:r>
            </a:p>
            <a:p>
              <a:r>
                <a:rPr lang="en-US" sz="4000" dirty="0">
                  <a:solidFill>
                    <a:schemeClr val="bg1"/>
                  </a:solidFill>
                  <a:latin typeface="Bookman Old Style" panose="02050604050505020204" pitchFamily="18" charset="0"/>
                  <a:cs typeface="Angsana New" panose="020B0502040204020203" pitchFamily="18" charset="-34"/>
                </a:rPr>
                <a:t>Occupational Therapy</a:t>
              </a:r>
            </a:p>
          </p:txBody>
        </p:sp>
      </p:grpSp>
      <p:sp>
        <p:nvSpPr>
          <p:cNvPr id="8" name="Text Box 122">
            <a:extLst>
              <a:ext uri="{FF2B5EF4-FFF2-40B4-BE49-F238E27FC236}">
                <a16:creationId xmlns:a16="http://schemas.microsoft.com/office/drawing/2014/main" id="{4608E1E2-E7B9-4BB6-B1DE-E68BE2AB75DD}"/>
              </a:ext>
            </a:extLst>
          </p:cNvPr>
          <p:cNvSpPr txBox="1">
            <a:spLocks noChangeArrowheads="1"/>
          </p:cNvSpPr>
          <p:nvPr/>
        </p:nvSpPr>
        <p:spPr bwMode="auto">
          <a:xfrm>
            <a:off x="4304175" y="419787"/>
            <a:ext cx="33233850" cy="1800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7137" tIns="342842" rIns="137137" bIns="34284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a:solidFill>
                  <a:schemeClr val="bg1"/>
                </a:solidFill>
                <a:latin typeface="Garamond" panose="02020404030301010803" pitchFamily="18" charset="0"/>
              </a:rPr>
              <a:t>Education &amp; Professionalism for Occupational Therapy Technician Students</a:t>
            </a:r>
          </a:p>
        </p:txBody>
      </p:sp>
      <p:sp>
        <p:nvSpPr>
          <p:cNvPr id="9" name="Text Box 123">
            <a:extLst>
              <a:ext uri="{FF2B5EF4-FFF2-40B4-BE49-F238E27FC236}">
                <a16:creationId xmlns:a16="http://schemas.microsoft.com/office/drawing/2014/main" id="{16BE24B0-2556-4CF1-B00E-AC5BB9F64356}"/>
              </a:ext>
            </a:extLst>
          </p:cNvPr>
          <p:cNvSpPr txBox="1">
            <a:spLocks noChangeArrowheads="1"/>
          </p:cNvSpPr>
          <p:nvPr/>
        </p:nvSpPr>
        <p:spPr bwMode="auto">
          <a:xfrm>
            <a:off x="2667000" y="2179012"/>
            <a:ext cx="31339221"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137137" rIns="137137" bIns="137137"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it-IT" sz="4000" dirty="0">
                <a:solidFill>
                  <a:schemeClr val="bg1"/>
                </a:solidFill>
                <a:latin typeface="Garamond" panose="02020404030301010803" pitchFamily="18" charset="0"/>
              </a:rPr>
              <a:t>Allison </a:t>
            </a:r>
            <a:r>
              <a:rPr lang="it-IT" sz="4000" dirty="0" err="1">
                <a:solidFill>
                  <a:schemeClr val="bg1"/>
                </a:solidFill>
                <a:latin typeface="Garamond" panose="02020404030301010803" pitchFamily="18" charset="0"/>
              </a:rPr>
              <a:t>Cain</a:t>
            </a:r>
            <a:r>
              <a:rPr lang="it-IT" sz="4000" dirty="0">
                <a:solidFill>
                  <a:schemeClr val="bg1"/>
                </a:solidFill>
                <a:latin typeface="Garamond" panose="02020404030301010803" pitchFamily="18" charset="0"/>
              </a:rPr>
              <a:t>, OT/</a:t>
            </a:r>
            <a:r>
              <a:rPr lang="it-IT" sz="4000" dirty="0" err="1">
                <a:solidFill>
                  <a:schemeClr val="bg1"/>
                </a:solidFill>
                <a:latin typeface="Garamond" panose="02020404030301010803" pitchFamily="18" charset="0"/>
              </a:rPr>
              <a:t>s</a:t>
            </a:r>
            <a:r>
              <a:rPr lang="it-IT" sz="4000" dirty="0">
                <a:solidFill>
                  <a:schemeClr val="bg1"/>
                </a:solidFill>
                <a:latin typeface="Garamond" panose="02020404030301010803" pitchFamily="18" charset="0"/>
              </a:rPr>
              <a:t>, </a:t>
            </a:r>
          </a:p>
          <a:p>
            <a:pPr algn="ctr" eaLnBrk="1" hangingPunct="1"/>
            <a:r>
              <a:rPr lang="it-IT" sz="4000" i="1" dirty="0" err="1">
                <a:solidFill>
                  <a:schemeClr val="bg1"/>
                </a:solidFill>
                <a:latin typeface="Garamond" panose="02020404030301010803" pitchFamily="18" charset="0"/>
              </a:rPr>
              <a:t>Mentors</a:t>
            </a:r>
            <a:r>
              <a:rPr lang="it-IT" sz="4000" i="1" dirty="0">
                <a:solidFill>
                  <a:schemeClr val="bg1"/>
                </a:solidFill>
                <a:latin typeface="Garamond" panose="02020404030301010803" pitchFamily="18" charset="0"/>
              </a:rPr>
              <a:t>: Janet Curran Brooks, </a:t>
            </a:r>
            <a:r>
              <a:rPr lang="it-IT" sz="4000" i="1" dirty="0" err="1">
                <a:solidFill>
                  <a:schemeClr val="bg1"/>
                </a:solidFill>
                <a:latin typeface="Garamond" panose="02020404030301010803" pitchFamily="18" charset="0"/>
              </a:rPr>
              <a:t>Ed.D</a:t>
            </a:r>
            <a:r>
              <a:rPr lang="it-IT" sz="4000" i="1" dirty="0">
                <a:solidFill>
                  <a:schemeClr val="bg1"/>
                </a:solidFill>
                <a:latin typeface="Garamond" panose="02020404030301010803" pitchFamily="18" charset="0"/>
              </a:rPr>
              <a:t>, OT, OTR &amp; </a:t>
            </a:r>
            <a:r>
              <a:rPr lang="it-IT" sz="4000" i="1" dirty="0" err="1">
                <a:solidFill>
                  <a:schemeClr val="bg1"/>
                </a:solidFill>
                <a:latin typeface="Garamond" panose="02020404030301010803" pitchFamily="18" charset="0"/>
              </a:rPr>
              <a:t>Yonnette</a:t>
            </a:r>
            <a:r>
              <a:rPr lang="it-IT" sz="4000" i="1" dirty="0">
                <a:solidFill>
                  <a:schemeClr val="bg1"/>
                </a:solidFill>
                <a:latin typeface="Garamond" panose="02020404030301010803" pitchFamily="18" charset="0"/>
              </a:rPr>
              <a:t> </a:t>
            </a:r>
            <a:r>
              <a:rPr lang="it-IT" sz="4000" i="1" dirty="0" err="1">
                <a:solidFill>
                  <a:schemeClr val="bg1"/>
                </a:solidFill>
                <a:latin typeface="Garamond" panose="02020404030301010803" pitchFamily="18" charset="0"/>
              </a:rPr>
              <a:t>Semple-Dormer</a:t>
            </a:r>
            <a:r>
              <a:rPr lang="it-IT" sz="4000" i="1" dirty="0">
                <a:solidFill>
                  <a:schemeClr val="bg1"/>
                </a:solidFill>
                <a:latin typeface="Garamond" panose="02020404030301010803" pitchFamily="18" charset="0"/>
              </a:rPr>
              <a:t>, </a:t>
            </a:r>
            <a:r>
              <a:rPr lang="it-IT" sz="4000" i="1" dirty="0" err="1">
                <a:solidFill>
                  <a:schemeClr val="bg1"/>
                </a:solidFill>
                <a:latin typeface="Garamond" panose="02020404030301010803" pitchFamily="18" charset="0"/>
              </a:rPr>
              <a:t>Ed.D</a:t>
            </a:r>
            <a:r>
              <a:rPr lang="it-IT" sz="4000" i="1" dirty="0">
                <a:solidFill>
                  <a:schemeClr val="bg1"/>
                </a:solidFill>
                <a:latin typeface="Garamond" panose="02020404030301010803" pitchFamily="18" charset="0"/>
              </a:rPr>
              <a:t>, M.S., OTR/L</a:t>
            </a:r>
            <a:endParaRPr lang="en-US" sz="4000" i="1" dirty="0">
              <a:solidFill>
                <a:schemeClr val="bg1"/>
              </a:solidFill>
              <a:latin typeface="Garamond" panose="02020404030301010803" pitchFamily="18" charset="0"/>
            </a:endParaRPr>
          </a:p>
        </p:txBody>
      </p:sp>
      <p:sp>
        <p:nvSpPr>
          <p:cNvPr id="12" name="TextBox 11">
            <a:extLst>
              <a:ext uri="{FF2B5EF4-FFF2-40B4-BE49-F238E27FC236}">
                <a16:creationId xmlns:a16="http://schemas.microsoft.com/office/drawing/2014/main" id="{0A307F79-E6CE-4871-A580-B988FD5A77C6}"/>
              </a:ext>
            </a:extLst>
          </p:cNvPr>
          <p:cNvSpPr txBox="1"/>
          <p:nvPr/>
        </p:nvSpPr>
        <p:spPr>
          <a:xfrm>
            <a:off x="26971167" y="19103175"/>
            <a:ext cx="3701218" cy="623235"/>
          </a:xfrm>
          <a:prstGeom prst="rect">
            <a:avLst/>
          </a:prstGeom>
          <a:noFill/>
        </p:spPr>
        <p:txBody>
          <a:bodyPr wrap="square" lIns="68568" tIns="34284" rIns="68568" bIns="34284" rtlCol="0">
            <a:spAutoFit/>
          </a:bodyPr>
          <a:lstStyle/>
          <a:p>
            <a:endParaRPr lang="en-US" sz="3600" b="1" dirty="0">
              <a:latin typeface="Garamond" panose="02020404030301010803" pitchFamily="18" charset="0"/>
            </a:endParaRPr>
          </a:p>
        </p:txBody>
      </p:sp>
      <p:sp>
        <p:nvSpPr>
          <p:cNvPr id="13" name="Rectangle 12">
            <a:extLst>
              <a:ext uri="{FF2B5EF4-FFF2-40B4-BE49-F238E27FC236}">
                <a16:creationId xmlns:a16="http://schemas.microsoft.com/office/drawing/2014/main" id="{2774953F-5486-4185-9184-36BAD6DC8B74}"/>
              </a:ext>
            </a:extLst>
          </p:cNvPr>
          <p:cNvSpPr/>
          <p:nvPr/>
        </p:nvSpPr>
        <p:spPr>
          <a:xfrm>
            <a:off x="298780" y="4951192"/>
            <a:ext cx="10680039" cy="726236"/>
          </a:xfrm>
          <a:prstGeom prst="rect">
            <a:avLst/>
          </a:prstGeom>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Introduction</a:t>
            </a:r>
          </a:p>
        </p:txBody>
      </p:sp>
      <p:sp>
        <p:nvSpPr>
          <p:cNvPr id="14" name="Rectangle 13">
            <a:extLst>
              <a:ext uri="{FF2B5EF4-FFF2-40B4-BE49-F238E27FC236}">
                <a16:creationId xmlns:a16="http://schemas.microsoft.com/office/drawing/2014/main" id="{9EF558F1-3920-450F-9EC5-C33C3E6EF3C9}"/>
              </a:ext>
            </a:extLst>
          </p:cNvPr>
          <p:cNvSpPr/>
          <p:nvPr/>
        </p:nvSpPr>
        <p:spPr>
          <a:xfrm>
            <a:off x="202623" y="16858052"/>
            <a:ext cx="10680039" cy="726236"/>
          </a:xfrm>
          <a:prstGeom prst="rect">
            <a:avLst/>
          </a:prstGeom>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Background and Significant Information</a:t>
            </a:r>
          </a:p>
        </p:txBody>
      </p:sp>
      <p:sp>
        <p:nvSpPr>
          <p:cNvPr id="15" name="Rectangle 14">
            <a:extLst>
              <a:ext uri="{FF2B5EF4-FFF2-40B4-BE49-F238E27FC236}">
                <a16:creationId xmlns:a16="http://schemas.microsoft.com/office/drawing/2014/main" id="{D057FB50-F117-4BBD-B526-7F350AFBD7AE}"/>
              </a:ext>
            </a:extLst>
          </p:cNvPr>
          <p:cNvSpPr/>
          <p:nvPr/>
        </p:nvSpPr>
        <p:spPr>
          <a:xfrm>
            <a:off x="11565358" y="4951192"/>
            <a:ext cx="14456101" cy="726236"/>
          </a:xfrm>
          <a:prstGeom prst="rect">
            <a:avLst/>
          </a:prstGeom>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Methods</a:t>
            </a:r>
          </a:p>
        </p:txBody>
      </p:sp>
      <p:sp>
        <p:nvSpPr>
          <p:cNvPr id="19" name="Rectangle 18">
            <a:extLst>
              <a:ext uri="{FF2B5EF4-FFF2-40B4-BE49-F238E27FC236}">
                <a16:creationId xmlns:a16="http://schemas.microsoft.com/office/drawing/2014/main" id="{AD1FE386-0968-40B8-A93E-8E5067B47E11}"/>
              </a:ext>
            </a:extLst>
          </p:cNvPr>
          <p:cNvSpPr/>
          <p:nvPr/>
        </p:nvSpPr>
        <p:spPr>
          <a:xfrm>
            <a:off x="11647054" y="12989764"/>
            <a:ext cx="14456101" cy="726236"/>
          </a:xfrm>
          <a:prstGeom prst="rect">
            <a:avLst/>
          </a:prstGeom>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Results</a:t>
            </a:r>
          </a:p>
        </p:txBody>
      </p:sp>
      <p:sp>
        <p:nvSpPr>
          <p:cNvPr id="20" name="Rectangle 19">
            <a:extLst>
              <a:ext uri="{FF2B5EF4-FFF2-40B4-BE49-F238E27FC236}">
                <a16:creationId xmlns:a16="http://schemas.microsoft.com/office/drawing/2014/main" id="{89C7423F-1DCB-4581-B64A-230E90E5D438}"/>
              </a:ext>
            </a:extLst>
          </p:cNvPr>
          <p:cNvSpPr/>
          <p:nvPr/>
        </p:nvSpPr>
        <p:spPr>
          <a:xfrm>
            <a:off x="26757747" y="4930737"/>
            <a:ext cx="11185148" cy="746691"/>
          </a:xfrm>
          <a:prstGeom prst="rect">
            <a:avLst/>
          </a:prstGeom>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Conclusion</a:t>
            </a:r>
          </a:p>
        </p:txBody>
      </p:sp>
      <p:sp>
        <p:nvSpPr>
          <p:cNvPr id="2" name="TextBox 1">
            <a:extLst>
              <a:ext uri="{FF2B5EF4-FFF2-40B4-BE49-F238E27FC236}">
                <a16:creationId xmlns:a16="http://schemas.microsoft.com/office/drawing/2014/main" id="{AC2F4CFA-0FD3-6648-905F-7ACB14DAE143}"/>
              </a:ext>
            </a:extLst>
          </p:cNvPr>
          <p:cNvSpPr txBox="1"/>
          <p:nvPr/>
        </p:nvSpPr>
        <p:spPr>
          <a:xfrm>
            <a:off x="359244" y="6087508"/>
            <a:ext cx="10619575" cy="3490186"/>
          </a:xfrm>
          <a:prstGeom prst="rect">
            <a:avLst/>
          </a:prstGeom>
          <a:noFill/>
        </p:spPr>
        <p:txBody>
          <a:bodyPr wrap="square" rtlCol="0">
            <a:spAutoFit/>
          </a:bodyPr>
          <a:lstStyle/>
          <a:p>
            <a:pPr>
              <a:lnSpc>
                <a:spcPct val="90000"/>
              </a:lnSpc>
              <a:spcBef>
                <a:spcPct val="20000"/>
              </a:spcBef>
              <a:spcAft>
                <a:spcPts val="600"/>
              </a:spcAft>
              <a:buClr>
                <a:schemeClr val="accent1"/>
              </a:buClr>
              <a:buSzPct val="92000"/>
            </a:pPr>
            <a:r>
              <a:rPr lang="en-US" sz="2600" dirty="0"/>
              <a:t>In the field of Occupational Therapy (OT), there are multiple educational paths that students can take to become a leader in healthcare. At the XL Career School in Washington D.C., high school students can learn the necessary information to become an Occupational Therapy Technician, Physical Therapy Technician, or Pharmacy Technician. </a:t>
            </a:r>
          </a:p>
          <a:p>
            <a:pPr>
              <a:lnSpc>
                <a:spcPct val="90000"/>
              </a:lnSpc>
              <a:spcBef>
                <a:spcPct val="20000"/>
              </a:spcBef>
              <a:spcAft>
                <a:spcPts val="600"/>
              </a:spcAft>
              <a:buClr>
                <a:schemeClr val="accent1"/>
              </a:buClr>
              <a:buSzPct val="92000"/>
            </a:pPr>
            <a:r>
              <a:rPr lang="en-US" sz="2600" dirty="0"/>
              <a:t>During these programs, students must complete at minimum of 60 hours of classroom/lab instruction and a minimum of 35 hours in a clinical facility. OT technicians are trained to assist in the practice of occupational therapy under a licensed Occupational Therapist or Occupational Therapy Assistant (OTA).</a:t>
            </a:r>
          </a:p>
        </p:txBody>
      </p:sp>
      <p:sp>
        <p:nvSpPr>
          <p:cNvPr id="17" name="TextBox 16">
            <a:extLst>
              <a:ext uri="{FF2B5EF4-FFF2-40B4-BE49-F238E27FC236}">
                <a16:creationId xmlns:a16="http://schemas.microsoft.com/office/drawing/2014/main" id="{7796B402-A986-A748-9353-EF3E5FF5F2C9}"/>
              </a:ext>
            </a:extLst>
          </p:cNvPr>
          <p:cNvSpPr txBox="1"/>
          <p:nvPr/>
        </p:nvSpPr>
        <p:spPr>
          <a:xfrm>
            <a:off x="380512" y="17932078"/>
            <a:ext cx="10389803" cy="8460778"/>
          </a:xfrm>
          <a:prstGeom prst="rect">
            <a:avLst/>
          </a:prstGeom>
          <a:noFill/>
        </p:spPr>
        <p:txBody>
          <a:bodyPr wrap="square" rtlCol="0">
            <a:spAutoFit/>
          </a:bodyPr>
          <a:lstStyle/>
          <a:p>
            <a:pPr marL="457200" indent="-457200">
              <a:spcBef>
                <a:spcPct val="20000"/>
              </a:spcBef>
              <a:spcAft>
                <a:spcPts val="600"/>
              </a:spcAft>
              <a:buClr>
                <a:schemeClr val="accent1"/>
              </a:buClr>
              <a:buSzPct val="92000"/>
              <a:buFont typeface="Arial" panose="020B0604020202020204" pitchFamily="34" charset="0"/>
              <a:buChar char="•"/>
            </a:pPr>
            <a:r>
              <a:rPr lang="en-US" sz="2600" dirty="0"/>
              <a:t>The degree to which individuals have the capacity to obtain, process, and understand basic health information and services is directly related to the ability to make appropriate health decisions.</a:t>
            </a:r>
            <a:r>
              <a:rPr lang="en-US" sz="2600" baseline="30000" dirty="0"/>
              <a:t>4</a:t>
            </a:r>
          </a:p>
          <a:p>
            <a:pPr marL="457200" indent="-457200">
              <a:spcBef>
                <a:spcPct val="20000"/>
              </a:spcBef>
              <a:spcAft>
                <a:spcPts val="600"/>
              </a:spcAft>
              <a:buClr>
                <a:schemeClr val="accent1"/>
              </a:buClr>
              <a:buSzPct val="92000"/>
              <a:buFont typeface="Arial" panose="020B0604020202020204" pitchFamily="34" charset="0"/>
              <a:buChar char="•"/>
            </a:pPr>
            <a:r>
              <a:rPr lang="en-US" sz="2600" dirty="0"/>
              <a:t>In 2015, 66% of all eighth-grade students, 85% of Black students, and 79% of Hispanic students failed to perform proficiently in reading on the National Assessment of Educational Progress.</a:t>
            </a:r>
            <a:r>
              <a:rPr lang="en-US" sz="2600" baseline="30000" dirty="0"/>
              <a:t>2</a:t>
            </a:r>
          </a:p>
          <a:p>
            <a:pPr marL="457200" indent="-457200">
              <a:spcBef>
                <a:spcPct val="20000"/>
              </a:spcBef>
              <a:spcAft>
                <a:spcPts val="600"/>
              </a:spcAft>
              <a:buClr>
                <a:schemeClr val="accent1"/>
              </a:buClr>
              <a:buSzPct val="92000"/>
              <a:buFont typeface="Arial" panose="020B0604020202020204" pitchFamily="34" charset="0"/>
              <a:buChar char="•"/>
            </a:pPr>
            <a:r>
              <a:rPr lang="en-US" sz="2600" dirty="0"/>
              <a:t>Learning outcomes may be a result of several factors including the learning environment, students’ predispositions, study efforts, cultural factors, and approaches towards studying.</a:t>
            </a:r>
            <a:r>
              <a:rPr lang="en-US" sz="2600" baseline="30000" dirty="0"/>
              <a:t>5</a:t>
            </a:r>
          </a:p>
          <a:p>
            <a:pPr marL="457200" indent="-457200">
              <a:lnSpc>
                <a:spcPct val="90000"/>
              </a:lnSpc>
              <a:spcBef>
                <a:spcPct val="20000"/>
              </a:spcBef>
              <a:spcAft>
                <a:spcPts val="600"/>
              </a:spcAft>
              <a:buClr>
                <a:schemeClr val="accent1"/>
              </a:buClr>
              <a:buSzPct val="92000"/>
              <a:buFont typeface="Arial" panose="020B0604020202020204" pitchFamily="34" charset="0"/>
              <a:buChar char="•"/>
            </a:pPr>
            <a:r>
              <a:rPr lang="en-US" sz="2600" dirty="0"/>
              <a:t>Students have mastered what was traditionally considered the major obstacle to reading success: the depth and complexity of the English spelling system. However, many middle school and high school students are less likely to be able to convert their word-reading skills into comprehension when reading tests in science or math when compared to fiction texts.</a:t>
            </a:r>
            <a:r>
              <a:rPr lang="en-US" sz="2600" baseline="30000" dirty="0"/>
              <a:t>6</a:t>
            </a:r>
          </a:p>
          <a:p>
            <a:pPr marL="457200" indent="-457200">
              <a:lnSpc>
                <a:spcPct val="90000"/>
              </a:lnSpc>
              <a:spcBef>
                <a:spcPct val="20000"/>
              </a:spcBef>
              <a:spcAft>
                <a:spcPts val="600"/>
              </a:spcAft>
              <a:buClr>
                <a:schemeClr val="accent1"/>
              </a:buClr>
              <a:buSzPct val="92000"/>
              <a:buFont typeface="Arial" panose="020B0604020202020204" pitchFamily="34" charset="0"/>
              <a:buChar char="•"/>
            </a:pPr>
            <a:r>
              <a:rPr lang="en-US" sz="2600" dirty="0"/>
              <a:t>Use of problem-based learning strategies can actively involve students in group work and take responsibility for their learning.</a:t>
            </a:r>
            <a:r>
              <a:rPr lang="en-US" sz="2600" baseline="30000" dirty="0"/>
              <a:t>1</a:t>
            </a:r>
          </a:p>
          <a:p>
            <a:pPr marL="457200" indent="-457200">
              <a:lnSpc>
                <a:spcPct val="90000"/>
              </a:lnSpc>
              <a:spcBef>
                <a:spcPct val="20000"/>
              </a:spcBef>
              <a:spcAft>
                <a:spcPts val="600"/>
              </a:spcAft>
              <a:buClr>
                <a:schemeClr val="accent1"/>
              </a:buClr>
              <a:buSzPct val="92000"/>
              <a:buFont typeface="Arial" panose="020B0604020202020204" pitchFamily="34" charset="0"/>
              <a:buChar char="•"/>
            </a:pPr>
            <a:r>
              <a:rPr lang="en-US" sz="2600" dirty="0"/>
              <a:t>Use of cooperative learning strategies can create a socially constructed understand of abstract and difficult content.</a:t>
            </a:r>
            <a:r>
              <a:rPr lang="en-US" sz="2600" baseline="30000" dirty="0"/>
              <a:t>3</a:t>
            </a:r>
          </a:p>
          <a:p>
            <a:pPr marL="285750" indent="-285750">
              <a:lnSpc>
                <a:spcPct val="90000"/>
              </a:lnSpc>
              <a:spcBef>
                <a:spcPct val="20000"/>
              </a:spcBef>
              <a:spcAft>
                <a:spcPts val="600"/>
              </a:spcAft>
              <a:buClr>
                <a:schemeClr val="accent1"/>
              </a:buClr>
              <a:buSzPct val="92000"/>
              <a:buFont typeface="Wingdings 2" panose="05020102010507070707" pitchFamily="18" charset="2"/>
              <a:buChar char=""/>
            </a:pPr>
            <a:endParaRPr lang="en-US" dirty="0"/>
          </a:p>
        </p:txBody>
      </p:sp>
      <p:sp>
        <p:nvSpPr>
          <p:cNvPr id="3" name="Rectangle 2">
            <a:extLst>
              <a:ext uri="{FF2B5EF4-FFF2-40B4-BE49-F238E27FC236}">
                <a16:creationId xmlns:a16="http://schemas.microsoft.com/office/drawing/2014/main" id="{D1D8A774-4BC1-8A45-BC18-4C304D936270}"/>
              </a:ext>
            </a:extLst>
          </p:cNvPr>
          <p:cNvSpPr/>
          <p:nvPr/>
        </p:nvSpPr>
        <p:spPr>
          <a:xfrm>
            <a:off x="11647053" y="5919849"/>
            <a:ext cx="14456101" cy="812530"/>
          </a:xfrm>
          <a:prstGeom prst="rect">
            <a:avLst/>
          </a:prstGeom>
        </p:spPr>
        <p:txBody>
          <a:bodyPr wrap="square">
            <a:spAutoFit/>
          </a:bodyPr>
          <a:lstStyle/>
          <a:p>
            <a:pPr>
              <a:lnSpc>
                <a:spcPct val="90000"/>
              </a:lnSpc>
              <a:spcBef>
                <a:spcPct val="20000"/>
              </a:spcBef>
              <a:spcAft>
                <a:spcPts val="600"/>
              </a:spcAft>
              <a:buClr>
                <a:schemeClr val="accent1"/>
              </a:buClr>
              <a:buSzPct val="92000"/>
            </a:pPr>
            <a:r>
              <a:rPr lang="en-US" sz="2600" dirty="0"/>
              <a:t>The Delphi Method is used to determine the range of opinions, to test questions of policy or clinical relevance, and to achieve consensus on any disputed topics.</a:t>
            </a:r>
          </a:p>
        </p:txBody>
      </p:sp>
      <p:sp>
        <p:nvSpPr>
          <p:cNvPr id="10" name="Rectangle 9">
            <a:extLst>
              <a:ext uri="{FF2B5EF4-FFF2-40B4-BE49-F238E27FC236}">
                <a16:creationId xmlns:a16="http://schemas.microsoft.com/office/drawing/2014/main" id="{0034EE0B-8264-6B4D-8EA3-DA462757BC88}"/>
              </a:ext>
            </a:extLst>
          </p:cNvPr>
          <p:cNvSpPr/>
          <p:nvPr/>
        </p:nvSpPr>
        <p:spPr>
          <a:xfrm>
            <a:off x="26883858" y="5919849"/>
            <a:ext cx="10971729" cy="2092881"/>
          </a:xfrm>
          <a:prstGeom prst="rect">
            <a:avLst/>
          </a:prstGeom>
        </p:spPr>
        <p:txBody>
          <a:bodyPr wrap="square">
            <a:spAutoFit/>
          </a:bodyPr>
          <a:lstStyle/>
          <a:p>
            <a:r>
              <a:rPr lang="en-US" sz="2600" dirty="0"/>
              <a:t>There were a total of 66 questions in each round and a total of 330 recorded responses in each round. In Round 2, while panelists provided additional comments with feedback, only 1 response of “somewhat disagree” and 0 responses “strongly disagree” were reported. Therefore, it was determined that consensus by the panelists increased after each round of edits.</a:t>
            </a:r>
          </a:p>
        </p:txBody>
      </p:sp>
      <p:sp>
        <p:nvSpPr>
          <p:cNvPr id="16" name="Rectangle 15">
            <a:extLst>
              <a:ext uri="{FF2B5EF4-FFF2-40B4-BE49-F238E27FC236}">
                <a16:creationId xmlns:a16="http://schemas.microsoft.com/office/drawing/2014/main" id="{EB97DB8D-DE26-3444-8220-567587E5CEA5}"/>
              </a:ext>
            </a:extLst>
          </p:cNvPr>
          <p:cNvSpPr/>
          <p:nvPr/>
        </p:nvSpPr>
        <p:spPr>
          <a:xfrm>
            <a:off x="26971166" y="11127126"/>
            <a:ext cx="10619575" cy="1631216"/>
          </a:xfrm>
          <a:prstGeom prst="rect">
            <a:avLst/>
          </a:prstGeom>
        </p:spPr>
        <p:txBody>
          <a:bodyPr wrap="square">
            <a:spAutoFit/>
          </a:bodyPr>
          <a:lstStyle/>
          <a:p>
            <a:r>
              <a:rPr lang="en-US" sz="2600" dirty="0"/>
              <a:t>At this time, </a:t>
            </a:r>
            <a:r>
              <a:rPr lang="en-US" sz="2600" i="1" dirty="0"/>
              <a:t>The Occupational Therapy Technician Workbook </a:t>
            </a:r>
            <a:r>
              <a:rPr lang="en-US" sz="2600" dirty="0"/>
              <a:t>has been sent to the program director at the XL Career School to start the publishing process. </a:t>
            </a:r>
            <a:endParaRPr lang="en-US" sz="2400" dirty="0"/>
          </a:p>
          <a:p>
            <a:endParaRPr lang="en-US" sz="2400" dirty="0"/>
          </a:p>
          <a:p>
            <a:endParaRPr lang="en-US" sz="2400" dirty="0"/>
          </a:p>
        </p:txBody>
      </p:sp>
      <p:sp>
        <p:nvSpPr>
          <p:cNvPr id="22" name="Rectangle 21">
            <a:extLst>
              <a:ext uri="{FF2B5EF4-FFF2-40B4-BE49-F238E27FC236}">
                <a16:creationId xmlns:a16="http://schemas.microsoft.com/office/drawing/2014/main" id="{3B08C1ED-9A68-A04F-AAA8-CB6096CBBE3F}"/>
              </a:ext>
            </a:extLst>
          </p:cNvPr>
          <p:cNvSpPr/>
          <p:nvPr/>
        </p:nvSpPr>
        <p:spPr>
          <a:xfrm>
            <a:off x="27111647" y="23190512"/>
            <a:ext cx="10619575" cy="3139321"/>
          </a:xfrm>
          <a:prstGeom prst="rect">
            <a:avLst/>
          </a:prstGeom>
        </p:spPr>
        <p:txBody>
          <a:bodyPr wrap="square">
            <a:spAutoFit/>
          </a:bodyPr>
          <a:lstStyle/>
          <a:p>
            <a:pPr marL="457200" indent="-457200">
              <a:lnSpc>
                <a:spcPct val="200000"/>
              </a:lnSpc>
            </a:pPr>
            <a:endParaRPr lang="en-US" sz="2000" u="sng" dirty="0"/>
          </a:p>
          <a:p>
            <a:pPr indent="-457200"/>
            <a:r>
              <a:rPr lang="en-US" sz="2600" dirty="0"/>
              <a:t>Contact:</a:t>
            </a:r>
          </a:p>
          <a:p>
            <a:pPr indent="-457200"/>
            <a:r>
              <a:rPr lang="en-US" sz="2600" dirty="0"/>
              <a:t>Allison Cain: </a:t>
            </a:r>
            <a:r>
              <a:rPr lang="en-US" sz="2600" dirty="0">
                <a:hlinkClick r:id="rId3"/>
              </a:rPr>
              <a:t>allison.cain@tufts.edu</a:t>
            </a:r>
            <a:r>
              <a:rPr lang="en-US" sz="2600" dirty="0"/>
              <a:t> </a:t>
            </a:r>
          </a:p>
          <a:p>
            <a:pPr indent="-457200"/>
            <a:r>
              <a:rPr lang="en-US" sz="2600" dirty="0" err="1"/>
              <a:t>Yonnette</a:t>
            </a:r>
            <a:r>
              <a:rPr lang="en-US" sz="2600" dirty="0"/>
              <a:t> Semple-Dormer: </a:t>
            </a:r>
            <a:r>
              <a:rPr lang="en-US" sz="2600" dirty="0">
                <a:hlinkClick r:id="rId4"/>
              </a:rPr>
              <a:t>yeneb@yahoo.com</a:t>
            </a:r>
            <a:r>
              <a:rPr lang="en-US" sz="2600" dirty="0"/>
              <a:t> </a:t>
            </a:r>
          </a:p>
          <a:p>
            <a:pPr indent="-457200"/>
            <a:r>
              <a:rPr lang="en-US" sz="2600" dirty="0"/>
              <a:t>Janet Curran Brooks: </a:t>
            </a:r>
            <a:r>
              <a:rPr lang="en-US" sz="2600" dirty="0">
                <a:hlinkClick r:id="rId5"/>
              </a:rPr>
              <a:t>janet.brooks@tufts.edu</a:t>
            </a:r>
            <a:r>
              <a:rPr lang="en-US" sz="2600" dirty="0"/>
              <a:t> </a:t>
            </a:r>
          </a:p>
          <a:p>
            <a:pPr marL="457200" indent="-457200">
              <a:lnSpc>
                <a:spcPct val="200000"/>
              </a:lnSpc>
            </a:pPr>
            <a:endParaRPr lang="en-US" dirty="0"/>
          </a:p>
          <a:p>
            <a:endParaRPr lang="en-US" dirty="0"/>
          </a:p>
        </p:txBody>
      </p:sp>
      <p:sp>
        <p:nvSpPr>
          <p:cNvPr id="23" name="Rectangle 2">
            <a:extLst>
              <a:ext uri="{FF2B5EF4-FFF2-40B4-BE49-F238E27FC236}">
                <a16:creationId xmlns:a16="http://schemas.microsoft.com/office/drawing/2014/main" id="{C8737345-C3D4-D74B-9DFF-DE7C402318A3}"/>
              </a:ext>
            </a:extLst>
          </p:cNvPr>
          <p:cNvSpPr>
            <a:spLocks noChangeArrowheads="1"/>
          </p:cNvSpPr>
          <p:nvPr/>
        </p:nvSpPr>
        <p:spPr bwMode="auto">
          <a:xfrm>
            <a:off x="-7631061" y="15034527"/>
            <a:ext cx="61950595" cy="99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6" name="Rectangle 3">
            <a:extLst>
              <a:ext uri="{FF2B5EF4-FFF2-40B4-BE49-F238E27FC236}">
                <a16:creationId xmlns:a16="http://schemas.microsoft.com/office/drawing/2014/main" id="{FB521CC9-0432-D84C-AA98-579A8150AD6C}"/>
              </a:ext>
            </a:extLst>
          </p:cNvPr>
          <p:cNvSpPr>
            <a:spLocks noChangeArrowheads="1"/>
          </p:cNvSpPr>
          <p:nvPr/>
        </p:nvSpPr>
        <p:spPr bwMode="auto">
          <a:xfrm>
            <a:off x="-7280672" y="15000571"/>
            <a:ext cx="61950595" cy="1123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en-US" altLang="en-US" sz="37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28" name="Diagram 27">
            <a:extLst>
              <a:ext uri="{FF2B5EF4-FFF2-40B4-BE49-F238E27FC236}">
                <a16:creationId xmlns:a16="http://schemas.microsoft.com/office/drawing/2014/main" id="{D7902267-50BC-DB48-B5F8-1A4BBD197549}"/>
              </a:ext>
            </a:extLst>
          </p:cNvPr>
          <p:cNvGraphicFramePr/>
          <p:nvPr>
            <p:extLst>
              <p:ext uri="{D42A27DB-BD31-4B8C-83A1-F6EECF244321}">
                <p14:modId xmlns:p14="http://schemas.microsoft.com/office/powerpoint/2010/main" val="2250668471"/>
              </p:ext>
            </p:extLst>
          </p:nvPr>
        </p:nvGraphicFramePr>
        <p:xfrm>
          <a:off x="16054834" y="6625043"/>
          <a:ext cx="9495132" cy="633343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32" name="Rectangle 31">
            <a:extLst>
              <a:ext uri="{FF2B5EF4-FFF2-40B4-BE49-F238E27FC236}">
                <a16:creationId xmlns:a16="http://schemas.microsoft.com/office/drawing/2014/main" id="{288E6085-828B-E0EF-E0DB-819C4AE3810E}"/>
              </a:ext>
            </a:extLst>
          </p:cNvPr>
          <p:cNvSpPr/>
          <p:nvPr/>
        </p:nvSpPr>
        <p:spPr>
          <a:xfrm>
            <a:off x="306137" y="10308796"/>
            <a:ext cx="10680039" cy="726236"/>
          </a:xfrm>
          <a:prstGeom prst="rect">
            <a:avLst/>
          </a:prstGeom>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Purpose &amp; Aims</a:t>
            </a:r>
          </a:p>
        </p:txBody>
      </p:sp>
      <p:sp>
        <p:nvSpPr>
          <p:cNvPr id="34" name="TextBox 33">
            <a:extLst>
              <a:ext uri="{FF2B5EF4-FFF2-40B4-BE49-F238E27FC236}">
                <a16:creationId xmlns:a16="http://schemas.microsoft.com/office/drawing/2014/main" id="{48A337FA-57FD-1A66-8C9A-845B280888B2}"/>
              </a:ext>
            </a:extLst>
          </p:cNvPr>
          <p:cNvSpPr txBox="1"/>
          <p:nvPr/>
        </p:nvSpPr>
        <p:spPr>
          <a:xfrm>
            <a:off x="263087" y="11564793"/>
            <a:ext cx="10619575" cy="5164491"/>
          </a:xfrm>
          <a:prstGeom prst="rect">
            <a:avLst/>
          </a:prstGeom>
          <a:noFill/>
        </p:spPr>
        <p:txBody>
          <a:bodyPr wrap="square" rtlCol="0">
            <a:spAutoFit/>
          </a:bodyPr>
          <a:lstStyle/>
          <a:p>
            <a:pPr>
              <a:lnSpc>
                <a:spcPct val="90000"/>
              </a:lnSpc>
              <a:spcBef>
                <a:spcPct val="20000"/>
              </a:spcBef>
              <a:spcAft>
                <a:spcPts val="600"/>
              </a:spcAft>
              <a:buClr>
                <a:schemeClr val="accent1"/>
              </a:buClr>
              <a:buSzPct val="92000"/>
            </a:pPr>
            <a:r>
              <a:rPr lang="en-US" sz="2600" b="1" dirty="0"/>
              <a:t>Purpose: </a:t>
            </a:r>
            <a:r>
              <a:rPr lang="en-US" sz="2600" dirty="0"/>
              <a:t>The XL Career School director requested assistance with creating a formalized workbook that coincides with the curriculum for the Occupational Therapy Technician program. </a:t>
            </a:r>
          </a:p>
          <a:p>
            <a:pPr marL="457200" indent="-457200">
              <a:lnSpc>
                <a:spcPct val="90000"/>
              </a:lnSpc>
              <a:spcBef>
                <a:spcPct val="20000"/>
              </a:spcBef>
              <a:spcAft>
                <a:spcPts val="600"/>
              </a:spcAft>
              <a:buClr>
                <a:schemeClr val="accent1"/>
              </a:buClr>
              <a:buSzPct val="92000"/>
              <a:buFont typeface="Arial" panose="020B0604020202020204" pitchFamily="34" charset="0"/>
              <a:buChar char="•"/>
            </a:pPr>
            <a:r>
              <a:rPr lang="en-US" sz="2600" dirty="0"/>
              <a:t>A draft of the workbook was completed, but needed additional </a:t>
            </a:r>
            <a:r>
              <a:rPr lang="en-US" sz="2600" b="1" dirty="0"/>
              <a:t>information, editing, and formatting. </a:t>
            </a:r>
          </a:p>
          <a:p>
            <a:pPr marL="457200" indent="-457200">
              <a:lnSpc>
                <a:spcPct val="90000"/>
              </a:lnSpc>
              <a:spcBef>
                <a:spcPct val="20000"/>
              </a:spcBef>
              <a:spcAft>
                <a:spcPts val="600"/>
              </a:spcAft>
              <a:buClr>
                <a:schemeClr val="accent1"/>
              </a:buClr>
              <a:buSzPct val="92000"/>
              <a:buFont typeface="Arial" panose="020B0604020202020204" pitchFamily="34" charset="0"/>
              <a:buChar char="•"/>
            </a:pPr>
            <a:r>
              <a:rPr lang="en-US" sz="2600" dirty="0"/>
              <a:t>The XL Career School director wanted the book to focus on relevant information, with a focus on </a:t>
            </a:r>
            <a:r>
              <a:rPr lang="en-US" sz="2600" b="1" dirty="0"/>
              <a:t>health-literacy and problem-based learning. </a:t>
            </a:r>
          </a:p>
          <a:p>
            <a:pPr>
              <a:lnSpc>
                <a:spcPct val="90000"/>
              </a:lnSpc>
              <a:spcBef>
                <a:spcPct val="20000"/>
              </a:spcBef>
              <a:spcAft>
                <a:spcPts val="600"/>
              </a:spcAft>
              <a:buClr>
                <a:schemeClr val="accent1"/>
              </a:buClr>
              <a:buSzPct val="92000"/>
            </a:pPr>
            <a:r>
              <a:rPr lang="en-US" sz="2600" b="1" dirty="0"/>
              <a:t>Aim 1: </a:t>
            </a:r>
            <a:r>
              <a:rPr lang="en-US" sz="2600" dirty="0"/>
              <a:t>Measure the accuracy, effectiveness, and accessibility of the workbook to meet the needs of the current population</a:t>
            </a:r>
          </a:p>
          <a:p>
            <a:pPr>
              <a:lnSpc>
                <a:spcPct val="90000"/>
              </a:lnSpc>
              <a:spcBef>
                <a:spcPct val="20000"/>
              </a:spcBef>
              <a:spcAft>
                <a:spcPts val="600"/>
              </a:spcAft>
              <a:buClr>
                <a:schemeClr val="accent1"/>
              </a:buClr>
              <a:buSzPct val="92000"/>
            </a:pPr>
            <a:r>
              <a:rPr lang="en-US" sz="2600" b="1" dirty="0"/>
              <a:t>Aim 2: </a:t>
            </a:r>
            <a:r>
              <a:rPr lang="en-US" sz="2600" dirty="0"/>
              <a:t>Provide workbook information at an appropriate health literacy level with assignments to promote critical thinking and problem-solving skills</a:t>
            </a:r>
          </a:p>
          <a:p>
            <a:pPr>
              <a:lnSpc>
                <a:spcPct val="90000"/>
              </a:lnSpc>
              <a:spcBef>
                <a:spcPct val="20000"/>
              </a:spcBef>
              <a:spcAft>
                <a:spcPts val="600"/>
              </a:spcAft>
              <a:buClr>
                <a:schemeClr val="accent1"/>
              </a:buClr>
              <a:buSzPct val="92000"/>
            </a:pPr>
            <a:endParaRPr lang="en-US" sz="2400" dirty="0"/>
          </a:p>
        </p:txBody>
      </p:sp>
      <p:sp>
        <p:nvSpPr>
          <p:cNvPr id="37" name="TextBox 36">
            <a:extLst>
              <a:ext uri="{FF2B5EF4-FFF2-40B4-BE49-F238E27FC236}">
                <a16:creationId xmlns:a16="http://schemas.microsoft.com/office/drawing/2014/main" id="{903CD0E4-9F30-0E4D-179F-CC1A1C409098}"/>
              </a:ext>
            </a:extLst>
          </p:cNvPr>
          <p:cNvSpPr txBox="1"/>
          <p:nvPr/>
        </p:nvSpPr>
        <p:spPr>
          <a:xfrm>
            <a:off x="28322116" y="12313186"/>
            <a:ext cx="3058652" cy="1938992"/>
          </a:xfrm>
          <a:prstGeom prst="rect">
            <a:avLst/>
          </a:prstGeom>
          <a:noFill/>
          <a:ln>
            <a:solidFill>
              <a:schemeClr val="accent1">
                <a:hueOff val="0"/>
                <a:satOff val="0"/>
                <a:lumOff val="0"/>
              </a:schemeClr>
            </a:solidFill>
          </a:ln>
        </p:spPr>
        <p:txBody>
          <a:bodyPr wrap="square" rtlCol="0">
            <a:spAutoFit/>
          </a:bodyPr>
          <a:lstStyle/>
          <a:p>
            <a:pPr algn="ctr"/>
            <a:r>
              <a:rPr lang="en-US" sz="2400" dirty="0"/>
              <a:t>SCAN TO VIEW CHAPTER 1 OF</a:t>
            </a:r>
          </a:p>
          <a:p>
            <a:pPr algn="ctr"/>
            <a:r>
              <a:rPr lang="en-US" sz="2400" dirty="0"/>
              <a:t> </a:t>
            </a:r>
            <a:r>
              <a:rPr lang="en-US" sz="2400" i="1" dirty="0"/>
              <a:t>THE OCCUPATIONAL THERAPY TECHNICIAN</a:t>
            </a:r>
          </a:p>
          <a:p>
            <a:pPr algn="ctr"/>
            <a:r>
              <a:rPr lang="en-US" sz="2400" i="1" dirty="0"/>
              <a:t>WORBOOK</a:t>
            </a:r>
          </a:p>
        </p:txBody>
      </p:sp>
      <p:sp>
        <p:nvSpPr>
          <p:cNvPr id="11" name="TextBox 10">
            <a:extLst>
              <a:ext uri="{FF2B5EF4-FFF2-40B4-BE49-F238E27FC236}">
                <a16:creationId xmlns:a16="http://schemas.microsoft.com/office/drawing/2014/main" id="{9C7C7A68-B42D-D8EF-904F-36664CD1AA9D}"/>
              </a:ext>
            </a:extLst>
          </p:cNvPr>
          <p:cNvSpPr txBox="1"/>
          <p:nvPr/>
        </p:nvSpPr>
        <p:spPr>
          <a:xfrm>
            <a:off x="27080654" y="16140848"/>
            <a:ext cx="10173822" cy="6771084"/>
          </a:xfrm>
          <a:prstGeom prst="rect">
            <a:avLst/>
          </a:prstGeom>
          <a:noFill/>
        </p:spPr>
        <p:txBody>
          <a:bodyPr wrap="square" rtlCol="0">
            <a:spAutoFit/>
          </a:bodyPr>
          <a:lstStyle/>
          <a:p>
            <a:r>
              <a:rPr lang="en-US" sz="2600" dirty="0"/>
              <a:t>Limitations for this project include:</a:t>
            </a:r>
          </a:p>
          <a:p>
            <a:pPr marL="457200" indent="-457200">
              <a:buClr>
                <a:srgbClr val="3172AE"/>
              </a:buClr>
              <a:buFont typeface="Arial" panose="020B0604020202020204" pitchFamily="34" charset="0"/>
              <a:buChar char="•"/>
            </a:pPr>
            <a:r>
              <a:rPr lang="en-US" sz="2600" dirty="0"/>
              <a:t>Composition and editing of workbook was completed by a single writer, therefore difficult to reduce bias</a:t>
            </a:r>
          </a:p>
          <a:p>
            <a:pPr marL="457200" indent="-457200">
              <a:buClr>
                <a:srgbClr val="3172AE"/>
              </a:buClr>
              <a:buFont typeface="Arial" panose="020B0604020202020204" pitchFamily="34" charset="0"/>
              <a:buChar char="•"/>
            </a:pPr>
            <a:r>
              <a:rPr lang="en-US" sz="2600" dirty="0"/>
              <a:t>Small Delphi Method panelist size</a:t>
            </a:r>
          </a:p>
          <a:p>
            <a:pPr marL="457200" indent="-457200">
              <a:buClr>
                <a:srgbClr val="3172AE"/>
              </a:buClr>
              <a:buFont typeface="Arial" panose="020B0604020202020204" pitchFamily="34" charset="0"/>
              <a:buChar char="•"/>
            </a:pPr>
            <a:r>
              <a:rPr lang="en-US" sz="2600" dirty="0"/>
              <a:t>Delphi Method panel was only made up of practicing Occupational Therapists which limited input from other professions that work with Occupational Therapy Technicians.</a:t>
            </a:r>
          </a:p>
          <a:p>
            <a:endParaRPr lang="en-US" sz="2600" dirty="0"/>
          </a:p>
          <a:p>
            <a:r>
              <a:rPr lang="en-US" sz="2600" dirty="0"/>
              <a:t>In the future, the goal is for this workbook to be used at the XL Career School and other Occupational Therapy technician programs to prepare students to be entry–level healthcare providers. For future editions of this workbook, it is recommended that the Delphi Method is utilized, and panelists should be assigned to specific chapters based on their practice area and expert knowledge. This would allow for more specific and expert edits and feedback. Additionally, the Delphi Method should also consist of OTA’s and other allied health professions.</a:t>
            </a:r>
          </a:p>
          <a:p>
            <a:endParaRPr lang="en-US" dirty="0"/>
          </a:p>
        </p:txBody>
      </p:sp>
      <p:sp>
        <p:nvSpPr>
          <p:cNvPr id="33" name="Rectangle 32">
            <a:extLst>
              <a:ext uri="{FF2B5EF4-FFF2-40B4-BE49-F238E27FC236}">
                <a16:creationId xmlns:a16="http://schemas.microsoft.com/office/drawing/2014/main" id="{E8174DA6-E6D6-FBF8-606E-B5C14F7B1039}"/>
              </a:ext>
            </a:extLst>
          </p:cNvPr>
          <p:cNvSpPr/>
          <p:nvPr/>
        </p:nvSpPr>
        <p:spPr>
          <a:xfrm>
            <a:off x="26971166" y="15055113"/>
            <a:ext cx="11097842" cy="829736"/>
          </a:xfrm>
          <a:prstGeom prst="rect">
            <a:avLst/>
          </a:prstGeom>
          <a:solidFill>
            <a:srgbClr val="002060"/>
          </a:solidFill>
          <a:ln/>
        </p:spPr>
        <p:style>
          <a:lnRef idx="2">
            <a:schemeClr val="accent2">
              <a:shade val="50000"/>
            </a:schemeClr>
          </a:lnRef>
          <a:fillRef idx="1">
            <a:schemeClr val="accent2"/>
          </a:fillRef>
          <a:effectRef idx="0">
            <a:schemeClr val="accent2"/>
          </a:effectRef>
          <a:fontRef idx="minor">
            <a:schemeClr val="lt1"/>
          </a:fontRef>
        </p:style>
        <p:txBody>
          <a:bodyPr lIns="68568" tIns="34284" rIns="68568" bIns="34284" rtlCol="0" anchor="ctr"/>
          <a:lstStyle/>
          <a:p>
            <a:pPr algn="ctr"/>
            <a:r>
              <a:rPr lang="en-US" sz="4000" b="1" dirty="0">
                <a:solidFill>
                  <a:schemeClr val="bg1"/>
                </a:solidFill>
                <a:latin typeface="Garamond" panose="02020404030301010803" pitchFamily="18" charset="0"/>
              </a:rPr>
              <a:t>Limitations &amp; Future Directions</a:t>
            </a:r>
          </a:p>
        </p:txBody>
      </p:sp>
      <p:graphicFrame>
        <p:nvGraphicFramePr>
          <p:cNvPr id="18" name="Table 17">
            <a:extLst>
              <a:ext uri="{FF2B5EF4-FFF2-40B4-BE49-F238E27FC236}">
                <a16:creationId xmlns:a16="http://schemas.microsoft.com/office/drawing/2014/main" id="{EE6F419A-0669-6327-FB34-8D09938D8D17}"/>
              </a:ext>
            </a:extLst>
          </p:cNvPr>
          <p:cNvGraphicFramePr>
            <a:graphicFrameLocks noGrp="1"/>
          </p:cNvGraphicFramePr>
          <p:nvPr>
            <p:extLst>
              <p:ext uri="{D42A27DB-BD31-4B8C-83A1-F6EECF244321}">
                <p14:modId xmlns:p14="http://schemas.microsoft.com/office/powerpoint/2010/main" val="3549206854"/>
              </p:ext>
            </p:extLst>
          </p:nvPr>
        </p:nvGraphicFramePr>
        <p:xfrm>
          <a:off x="26883858" y="8259444"/>
          <a:ext cx="11185150" cy="1897119"/>
        </p:xfrm>
        <a:graphic>
          <a:graphicData uri="http://schemas.openxmlformats.org/drawingml/2006/table">
            <a:tbl>
              <a:tblPr firstRow="1" firstCol="1" bandRow="1">
                <a:tableStyleId>{5C22544A-7EE6-4342-B048-85BDC9FD1C3A}</a:tableStyleId>
              </a:tblPr>
              <a:tblGrid>
                <a:gridCol w="1863793">
                  <a:extLst>
                    <a:ext uri="{9D8B030D-6E8A-4147-A177-3AD203B41FA5}">
                      <a16:colId xmlns:a16="http://schemas.microsoft.com/office/drawing/2014/main" val="605279726"/>
                    </a:ext>
                  </a:extLst>
                </a:gridCol>
                <a:gridCol w="1863793">
                  <a:extLst>
                    <a:ext uri="{9D8B030D-6E8A-4147-A177-3AD203B41FA5}">
                      <a16:colId xmlns:a16="http://schemas.microsoft.com/office/drawing/2014/main" val="1255617142"/>
                    </a:ext>
                  </a:extLst>
                </a:gridCol>
                <a:gridCol w="1863793">
                  <a:extLst>
                    <a:ext uri="{9D8B030D-6E8A-4147-A177-3AD203B41FA5}">
                      <a16:colId xmlns:a16="http://schemas.microsoft.com/office/drawing/2014/main" val="3117139052"/>
                    </a:ext>
                  </a:extLst>
                </a:gridCol>
                <a:gridCol w="1863793">
                  <a:extLst>
                    <a:ext uri="{9D8B030D-6E8A-4147-A177-3AD203B41FA5}">
                      <a16:colId xmlns:a16="http://schemas.microsoft.com/office/drawing/2014/main" val="167243769"/>
                    </a:ext>
                  </a:extLst>
                </a:gridCol>
                <a:gridCol w="1864989">
                  <a:extLst>
                    <a:ext uri="{9D8B030D-6E8A-4147-A177-3AD203B41FA5}">
                      <a16:colId xmlns:a16="http://schemas.microsoft.com/office/drawing/2014/main" val="2008382120"/>
                    </a:ext>
                  </a:extLst>
                </a:gridCol>
                <a:gridCol w="1864989">
                  <a:extLst>
                    <a:ext uri="{9D8B030D-6E8A-4147-A177-3AD203B41FA5}">
                      <a16:colId xmlns:a16="http://schemas.microsoft.com/office/drawing/2014/main" val="3596963167"/>
                    </a:ext>
                  </a:extLst>
                </a:gridCol>
              </a:tblGrid>
              <a:tr h="948559">
                <a:tc>
                  <a:txBody>
                    <a:bodyPr/>
                    <a:lstStyle/>
                    <a:p>
                      <a:pPr marL="0" marR="0">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Strongly </a:t>
                      </a:r>
                    </a:p>
                    <a:p>
                      <a:pPr marL="0" marR="0" algn="ctr">
                        <a:spcBef>
                          <a:spcPts val="0"/>
                        </a:spcBef>
                        <a:spcAft>
                          <a:spcPts val="0"/>
                        </a:spcAft>
                      </a:pPr>
                      <a:r>
                        <a:rPr lang="en-US" sz="2400" dirty="0">
                          <a:effectLst/>
                        </a:rPr>
                        <a:t>Agree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Somewhat </a:t>
                      </a:r>
                    </a:p>
                    <a:p>
                      <a:pPr marL="0" marR="0" algn="ctr">
                        <a:spcBef>
                          <a:spcPts val="0"/>
                        </a:spcBef>
                        <a:spcAft>
                          <a:spcPts val="0"/>
                        </a:spcAft>
                      </a:pPr>
                      <a:r>
                        <a:rPr lang="en-US" sz="2400" dirty="0">
                          <a:effectLst/>
                        </a:rPr>
                        <a:t>Agree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Somewhat Disagree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Strongly Disagree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Unable to Answer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7857174"/>
                  </a:ext>
                </a:extLst>
              </a:tr>
              <a:tr h="474280">
                <a:tc>
                  <a:txBody>
                    <a:bodyPr/>
                    <a:lstStyle/>
                    <a:p>
                      <a:pPr marL="0" marR="0">
                        <a:spcBef>
                          <a:spcPts val="0"/>
                        </a:spcBef>
                        <a:spcAft>
                          <a:spcPts val="0"/>
                        </a:spcAft>
                      </a:pPr>
                      <a:r>
                        <a:rPr lang="en-US" sz="2400" dirty="0">
                          <a:effectLst/>
                        </a:rPr>
                        <a:t>Round 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248</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71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9</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a:effectLst/>
                        </a:rPr>
                        <a:t>1</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1664350"/>
                  </a:ext>
                </a:extLst>
              </a:tr>
              <a:tr h="474280">
                <a:tc>
                  <a:txBody>
                    <a:bodyPr/>
                    <a:lstStyle/>
                    <a:p>
                      <a:pPr marL="0" marR="0">
                        <a:spcBef>
                          <a:spcPts val="0"/>
                        </a:spcBef>
                        <a:spcAft>
                          <a:spcPts val="0"/>
                        </a:spcAft>
                      </a:pPr>
                      <a:r>
                        <a:rPr lang="en-US" sz="2400" dirty="0">
                          <a:effectLst/>
                        </a:rPr>
                        <a:t>Round 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264</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65</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1</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400" dirty="0">
                          <a:effectLst/>
                        </a:rPr>
                        <a:t>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716358"/>
                  </a:ext>
                </a:extLst>
              </a:tr>
            </a:tbl>
          </a:graphicData>
        </a:graphic>
      </p:graphicFrame>
      <p:sp>
        <p:nvSpPr>
          <p:cNvPr id="35" name="TextBox 34">
            <a:extLst>
              <a:ext uri="{FF2B5EF4-FFF2-40B4-BE49-F238E27FC236}">
                <a16:creationId xmlns:a16="http://schemas.microsoft.com/office/drawing/2014/main" id="{5C9AA06E-0317-6E75-3942-313619F948AB}"/>
              </a:ext>
            </a:extLst>
          </p:cNvPr>
          <p:cNvSpPr txBox="1"/>
          <p:nvPr/>
        </p:nvSpPr>
        <p:spPr>
          <a:xfrm>
            <a:off x="34006221" y="22359514"/>
            <a:ext cx="3058652" cy="830997"/>
          </a:xfrm>
          <a:prstGeom prst="rect">
            <a:avLst/>
          </a:prstGeom>
          <a:noFill/>
          <a:ln>
            <a:solidFill>
              <a:schemeClr val="accent1">
                <a:hueOff val="0"/>
                <a:satOff val="0"/>
                <a:lumOff val="0"/>
              </a:schemeClr>
            </a:solidFill>
          </a:ln>
        </p:spPr>
        <p:txBody>
          <a:bodyPr wrap="square" rtlCol="0">
            <a:spAutoFit/>
          </a:bodyPr>
          <a:lstStyle/>
          <a:p>
            <a:pPr algn="ctr"/>
            <a:r>
              <a:rPr lang="en-US" sz="2400" dirty="0"/>
              <a:t>SCAN TO VIEW</a:t>
            </a:r>
          </a:p>
          <a:p>
            <a:pPr algn="ctr"/>
            <a:r>
              <a:rPr lang="en-US" sz="2400" dirty="0"/>
              <a:t>REFERENCES</a:t>
            </a:r>
          </a:p>
        </p:txBody>
      </p:sp>
      <p:graphicFrame>
        <p:nvGraphicFramePr>
          <p:cNvPr id="21" name="Table 24">
            <a:extLst>
              <a:ext uri="{FF2B5EF4-FFF2-40B4-BE49-F238E27FC236}">
                <a16:creationId xmlns:a16="http://schemas.microsoft.com/office/drawing/2014/main" id="{09537E80-3EFE-F870-EEBC-0256A0D8D976}"/>
              </a:ext>
            </a:extLst>
          </p:cNvPr>
          <p:cNvGraphicFramePr>
            <a:graphicFrameLocks noGrp="1"/>
          </p:cNvGraphicFramePr>
          <p:nvPr>
            <p:extLst>
              <p:ext uri="{D42A27DB-BD31-4B8C-83A1-F6EECF244321}">
                <p14:modId xmlns:p14="http://schemas.microsoft.com/office/powerpoint/2010/main" val="2028225276"/>
              </p:ext>
            </p:extLst>
          </p:nvPr>
        </p:nvGraphicFramePr>
        <p:xfrm>
          <a:off x="11877956" y="15608357"/>
          <a:ext cx="14095056" cy="4520661"/>
        </p:xfrm>
        <a:graphic>
          <a:graphicData uri="http://schemas.openxmlformats.org/drawingml/2006/table">
            <a:tbl>
              <a:tblPr firstRow="1" bandRow="1">
                <a:tableStyleId>{5C22544A-7EE6-4342-B048-85BDC9FD1C3A}</a:tableStyleId>
              </a:tblPr>
              <a:tblGrid>
                <a:gridCol w="2769311">
                  <a:extLst>
                    <a:ext uri="{9D8B030D-6E8A-4147-A177-3AD203B41FA5}">
                      <a16:colId xmlns:a16="http://schemas.microsoft.com/office/drawing/2014/main" val="95021210"/>
                    </a:ext>
                  </a:extLst>
                </a:gridCol>
                <a:gridCol w="1929041">
                  <a:extLst>
                    <a:ext uri="{9D8B030D-6E8A-4147-A177-3AD203B41FA5}">
                      <a16:colId xmlns:a16="http://schemas.microsoft.com/office/drawing/2014/main" val="1047187869"/>
                    </a:ext>
                  </a:extLst>
                </a:gridCol>
                <a:gridCol w="2349176">
                  <a:extLst>
                    <a:ext uri="{9D8B030D-6E8A-4147-A177-3AD203B41FA5}">
                      <a16:colId xmlns:a16="http://schemas.microsoft.com/office/drawing/2014/main" val="3937294281"/>
                    </a:ext>
                  </a:extLst>
                </a:gridCol>
                <a:gridCol w="2349176">
                  <a:extLst>
                    <a:ext uri="{9D8B030D-6E8A-4147-A177-3AD203B41FA5}">
                      <a16:colId xmlns:a16="http://schemas.microsoft.com/office/drawing/2014/main" val="2701970898"/>
                    </a:ext>
                  </a:extLst>
                </a:gridCol>
                <a:gridCol w="2349176">
                  <a:extLst>
                    <a:ext uri="{9D8B030D-6E8A-4147-A177-3AD203B41FA5}">
                      <a16:colId xmlns:a16="http://schemas.microsoft.com/office/drawing/2014/main" val="3102026042"/>
                    </a:ext>
                  </a:extLst>
                </a:gridCol>
                <a:gridCol w="2349176">
                  <a:extLst>
                    <a:ext uri="{9D8B030D-6E8A-4147-A177-3AD203B41FA5}">
                      <a16:colId xmlns:a16="http://schemas.microsoft.com/office/drawing/2014/main" val="1815673601"/>
                    </a:ext>
                  </a:extLst>
                </a:gridCol>
              </a:tblGrid>
              <a:tr h="667118">
                <a:tc gridSpan="6">
                  <a:txBody>
                    <a:bodyPr/>
                    <a:lstStyle/>
                    <a:p>
                      <a:pPr algn="ctr"/>
                      <a:r>
                        <a:rPr lang="en-US" sz="3600" dirty="0"/>
                        <a:t>Modified Delphi Method – Survey #1</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28021964"/>
                  </a:ext>
                </a:extLst>
              </a:tr>
              <a:tr h="860478">
                <a:tc>
                  <a:txBody>
                    <a:bodyPr/>
                    <a:lstStyle/>
                    <a:p>
                      <a:endParaRPr lang="en-US" sz="2600" dirty="0"/>
                    </a:p>
                  </a:txBody>
                  <a:tcPr>
                    <a:solidFill>
                      <a:schemeClr val="accent1">
                        <a:lumMod val="20000"/>
                        <a:lumOff val="80000"/>
                      </a:schemeClr>
                    </a:solidFill>
                  </a:tcPr>
                </a:tc>
                <a:tc>
                  <a:txBody>
                    <a:bodyPr/>
                    <a:lstStyle/>
                    <a:p>
                      <a:pPr algn="ctr"/>
                      <a:r>
                        <a:rPr lang="en-US" sz="2600" dirty="0"/>
                        <a:t>Strongly</a:t>
                      </a:r>
                    </a:p>
                    <a:p>
                      <a:pPr algn="ctr"/>
                      <a:r>
                        <a:rPr lang="en-US" sz="2600" dirty="0"/>
                        <a:t>Agree</a:t>
                      </a:r>
                    </a:p>
                  </a:txBody>
                  <a:tcPr>
                    <a:solidFill>
                      <a:schemeClr val="accent1">
                        <a:lumMod val="20000"/>
                        <a:lumOff val="80000"/>
                      </a:schemeClr>
                    </a:solidFill>
                  </a:tcPr>
                </a:tc>
                <a:tc>
                  <a:txBody>
                    <a:bodyPr/>
                    <a:lstStyle/>
                    <a:p>
                      <a:pPr algn="ctr"/>
                      <a:r>
                        <a:rPr lang="en-US" sz="2600" dirty="0"/>
                        <a:t>Somewhat Agree</a:t>
                      </a:r>
                    </a:p>
                  </a:txBody>
                  <a:tcPr>
                    <a:solidFill>
                      <a:schemeClr val="accent1">
                        <a:lumMod val="20000"/>
                        <a:lumOff val="80000"/>
                      </a:schemeClr>
                    </a:solidFill>
                  </a:tcPr>
                </a:tc>
                <a:tc>
                  <a:txBody>
                    <a:bodyPr/>
                    <a:lstStyle/>
                    <a:p>
                      <a:pPr algn="ctr"/>
                      <a:r>
                        <a:rPr lang="en-US" sz="2600" dirty="0"/>
                        <a:t>Somewhat Disagree</a:t>
                      </a:r>
                    </a:p>
                  </a:txBody>
                  <a:tcPr>
                    <a:solidFill>
                      <a:schemeClr val="accent1">
                        <a:lumMod val="20000"/>
                        <a:lumOff val="80000"/>
                      </a:schemeClr>
                    </a:solidFill>
                  </a:tcPr>
                </a:tc>
                <a:tc>
                  <a:txBody>
                    <a:bodyPr/>
                    <a:lstStyle/>
                    <a:p>
                      <a:pPr algn="ctr"/>
                      <a:r>
                        <a:rPr lang="en-US" sz="2600" dirty="0"/>
                        <a:t>Strongly Disagree</a:t>
                      </a:r>
                    </a:p>
                  </a:txBody>
                  <a:tcPr>
                    <a:solidFill>
                      <a:schemeClr val="accent1">
                        <a:lumMod val="20000"/>
                        <a:lumOff val="80000"/>
                      </a:schemeClr>
                    </a:solidFill>
                  </a:tcPr>
                </a:tc>
                <a:tc>
                  <a:txBody>
                    <a:bodyPr/>
                    <a:lstStyle/>
                    <a:p>
                      <a:pPr algn="ctr"/>
                      <a:r>
                        <a:rPr lang="en-US" sz="2600" dirty="0"/>
                        <a:t>Unable to Answer</a:t>
                      </a:r>
                    </a:p>
                  </a:txBody>
                  <a:tcPr>
                    <a:solidFill>
                      <a:schemeClr val="accent1">
                        <a:lumMod val="20000"/>
                        <a:lumOff val="80000"/>
                      </a:schemeClr>
                    </a:solidFill>
                  </a:tcPr>
                </a:tc>
                <a:extLst>
                  <a:ext uri="{0D108BD9-81ED-4DB2-BD59-A6C34878D82A}">
                    <a16:rowId xmlns:a16="http://schemas.microsoft.com/office/drawing/2014/main" val="3826189714"/>
                  </a:ext>
                </a:extLst>
              </a:tr>
              <a:tr h="456752">
                <a:tc>
                  <a:txBody>
                    <a:bodyPr/>
                    <a:lstStyle/>
                    <a:p>
                      <a:r>
                        <a:rPr lang="en-US" sz="2600" dirty="0"/>
                        <a:t>Health Literacy</a:t>
                      </a:r>
                    </a:p>
                  </a:txBody>
                  <a:tcPr>
                    <a:solidFill>
                      <a:schemeClr val="accent1">
                        <a:lumMod val="20000"/>
                        <a:lumOff val="80000"/>
                      </a:schemeClr>
                    </a:solidFill>
                  </a:tcPr>
                </a:tc>
                <a:tc>
                  <a:txBody>
                    <a:bodyPr/>
                    <a:lstStyle/>
                    <a:p>
                      <a:r>
                        <a:rPr lang="en-US" sz="2600" dirty="0">
                          <a:solidFill>
                            <a:schemeClr val="bg1"/>
                          </a:solidFill>
                        </a:rPr>
                        <a:t>39</a:t>
                      </a:r>
                    </a:p>
                  </a:txBody>
                  <a:tcPr>
                    <a:solidFill>
                      <a:schemeClr val="accent1">
                        <a:lumMod val="50000"/>
                      </a:schemeClr>
                    </a:solidFill>
                  </a:tcPr>
                </a:tc>
                <a:tc>
                  <a:txBody>
                    <a:bodyPr/>
                    <a:lstStyle/>
                    <a:p>
                      <a:r>
                        <a:rPr lang="en-US" sz="2600" dirty="0">
                          <a:solidFill>
                            <a:schemeClr val="bg1"/>
                          </a:solidFill>
                        </a:rPr>
                        <a:t>14</a:t>
                      </a:r>
                    </a:p>
                  </a:txBody>
                  <a:tcPr>
                    <a:solidFill>
                      <a:schemeClr val="accent1">
                        <a:lumMod val="75000"/>
                      </a:schemeClr>
                    </a:solidFill>
                  </a:tcPr>
                </a:tc>
                <a:tc>
                  <a:txBody>
                    <a:bodyPr/>
                    <a:lstStyle/>
                    <a:p>
                      <a:r>
                        <a:rPr lang="en-US" sz="2600" dirty="0"/>
                        <a:t>1</a:t>
                      </a:r>
                    </a:p>
                  </a:txBody>
                  <a:tcPr>
                    <a:solidFill>
                      <a:schemeClr val="accent1">
                        <a:lumMod val="40000"/>
                        <a:lumOff val="60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1</a:t>
                      </a:r>
                    </a:p>
                  </a:txBody>
                  <a:tcPr>
                    <a:solidFill>
                      <a:schemeClr val="accent1">
                        <a:lumMod val="40000"/>
                        <a:lumOff val="60000"/>
                      </a:schemeClr>
                    </a:solidFill>
                  </a:tcPr>
                </a:tc>
                <a:extLst>
                  <a:ext uri="{0D108BD9-81ED-4DB2-BD59-A6C34878D82A}">
                    <a16:rowId xmlns:a16="http://schemas.microsoft.com/office/drawing/2014/main" val="2521677302"/>
                  </a:ext>
                </a:extLst>
              </a:tr>
              <a:tr h="487077">
                <a:tc>
                  <a:txBody>
                    <a:bodyPr/>
                    <a:lstStyle/>
                    <a:p>
                      <a:r>
                        <a:rPr lang="en-US" sz="2600" dirty="0"/>
                        <a:t>Accuracy</a:t>
                      </a:r>
                    </a:p>
                  </a:txBody>
                  <a:tcPr>
                    <a:solidFill>
                      <a:schemeClr val="accent1">
                        <a:lumMod val="20000"/>
                        <a:lumOff val="80000"/>
                      </a:schemeClr>
                    </a:solidFill>
                  </a:tcPr>
                </a:tc>
                <a:tc>
                  <a:txBody>
                    <a:bodyPr/>
                    <a:lstStyle/>
                    <a:p>
                      <a:r>
                        <a:rPr lang="en-US" sz="2600" dirty="0">
                          <a:solidFill>
                            <a:schemeClr val="bg1"/>
                          </a:solidFill>
                        </a:rPr>
                        <a:t>41</a:t>
                      </a:r>
                    </a:p>
                  </a:txBody>
                  <a:tcPr>
                    <a:solidFill>
                      <a:schemeClr val="accent1">
                        <a:lumMod val="50000"/>
                      </a:schemeClr>
                    </a:solidFill>
                  </a:tcPr>
                </a:tc>
                <a:tc>
                  <a:txBody>
                    <a:bodyPr/>
                    <a:lstStyle/>
                    <a:p>
                      <a:r>
                        <a:rPr lang="en-US" sz="2600" dirty="0"/>
                        <a:t>12</a:t>
                      </a:r>
                    </a:p>
                  </a:txBody>
                  <a:tcPr>
                    <a:solidFill>
                      <a:schemeClr val="accent1">
                        <a:lumMod val="60000"/>
                        <a:lumOff val="40000"/>
                      </a:schemeClr>
                    </a:solidFill>
                  </a:tcPr>
                </a:tc>
                <a:tc>
                  <a:txBody>
                    <a:bodyPr/>
                    <a:lstStyle/>
                    <a:p>
                      <a:r>
                        <a:rPr lang="en-US" sz="2600" dirty="0"/>
                        <a:t>1</a:t>
                      </a:r>
                    </a:p>
                  </a:txBody>
                  <a:tcPr>
                    <a:solidFill>
                      <a:schemeClr val="accent1">
                        <a:lumMod val="40000"/>
                        <a:lumOff val="60000"/>
                      </a:schemeClr>
                    </a:solidFill>
                  </a:tcPr>
                </a:tc>
                <a:tc>
                  <a:txBody>
                    <a:bodyPr/>
                    <a:lstStyle/>
                    <a:p>
                      <a:r>
                        <a:rPr lang="en-US" sz="2600" dirty="0"/>
                        <a:t>1</a:t>
                      </a:r>
                    </a:p>
                  </a:txBody>
                  <a:tcPr>
                    <a:solidFill>
                      <a:schemeClr val="accent1">
                        <a:lumMod val="40000"/>
                        <a:lumOff val="60000"/>
                      </a:schemeClr>
                    </a:solidFill>
                  </a:tcPr>
                </a:tc>
                <a:tc>
                  <a:txBody>
                    <a:bodyPr/>
                    <a:lstStyle/>
                    <a:p>
                      <a:r>
                        <a:rPr lang="en-US" sz="2600" dirty="0"/>
                        <a:t>0</a:t>
                      </a:r>
                    </a:p>
                  </a:txBody>
                  <a:tcPr>
                    <a:solidFill>
                      <a:schemeClr val="accent1">
                        <a:lumMod val="20000"/>
                        <a:lumOff val="80000"/>
                      </a:schemeClr>
                    </a:solidFill>
                  </a:tcPr>
                </a:tc>
                <a:extLst>
                  <a:ext uri="{0D108BD9-81ED-4DB2-BD59-A6C34878D82A}">
                    <a16:rowId xmlns:a16="http://schemas.microsoft.com/office/drawing/2014/main" val="1663949697"/>
                  </a:ext>
                </a:extLst>
              </a:tr>
              <a:tr h="489857">
                <a:tc>
                  <a:txBody>
                    <a:bodyPr/>
                    <a:lstStyle/>
                    <a:p>
                      <a:r>
                        <a:rPr lang="en-US" sz="2600" dirty="0"/>
                        <a:t>Effectiveness</a:t>
                      </a:r>
                    </a:p>
                  </a:txBody>
                  <a:tcPr>
                    <a:solidFill>
                      <a:schemeClr val="accent1">
                        <a:lumMod val="20000"/>
                        <a:lumOff val="80000"/>
                      </a:schemeClr>
                    </a:solidFill>
                  </a:tcPr>
                </a:tc>
                <a:tc>
                  <a:txBody>
                    <a:bodyPr/>
                    <a:lstStyle/>
                    <a:p>
                      <a:r>
                        <a:rPr lang="en-US" sz="2600" dirty="0">
                          <a:solidFill>
                            <a:schemeClr val="bg1"/>
                          </a:solidFill>
                        </a:rPr>
                        <a:t>38</a:t>
                      </a:r>
                    </a:p>
                  </a:txBody>
                  <a:tcPr>
                    <a:solidFill>
                      <a:schemeClr val="accent1">
                        <a:lumMod val="50000"/>
                      </a:schemeClr>
                    </a:solidFill>
                  </a:tcPr>
                </a:tc>
                <a:tc>
                  <a:txBody>
                    <a:bodyPr/>
                    <a:lstStyle/>
                    <a:p>
                      <a:r>
                        <a:rPr lang="en-US" sz="2600" dirty="0">
                          <a:solidFill>
                            <a:schemeClr val="bg1"/>
                          </a:solidFill>
                        </a:rPr>
                        <a:t>16</a:t>
                      </a:r>
                    </a:p>
                  </a:txBody>
                  <a:tcPr>
                    <a:solidFill>
                      <a:schemeClr val="accent1">
                        <a:lumMod val="75000"/>
                      </a:schemeClr>
                    </a:solidFill>
                  </a:tcPr>
                </a:tc>
                <a:tc>
                  <a:txBody>
                    <a:bodyPr/>
                    <a:lstStyle/>
                    <a:p>
                      <a:r>
                        <a:rPr lang="en-US" sz="2600" dirty="0"/>
                        <a:t>1</a:t>
                      </a:r>
                    </a:p>
                  </a:txBody>
                  <a:tcPr>
                    <a:solidFill>
                      <a:schemeClr val="accent1">
                        <a:lumMod val="40000"/>
                        <a:lumOff val="60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extLst>
                  <a:ext uri="{0D108BD9-81ED-4DB2-BD59-A6C34878D82A}">
                    <a16:rowId xmlns:a16="http://schemas.microsoft.com/office/drawing/2014/main" val="1982496533"/>
                  </a:ext>
                </a:extLst>
              </a:tr>
              <a:tr h="522514">
                <a:tc>
                  <a:txBody>
                    <a:bodyPr/>
                    <a:lstStyle/>
                    <a:p>
                      <a:r>
                        <a:rPr lang="en-US" sz="2600" dirty="0"/>
                        <a:t>Accessibility</a:t>
                      </a:r>
                    </a:p>
                  </a:txBody>
                  <a:tcPr>
                    <a:solidFill>
                      <a:schemeClr val="accent1">
                        <a:lumMod val="20000"/>
                        <a:lumOff val="80000"/>
                      </a:schemeClr>
                    </a:solidFill>
                  </a:tcPr>
                </a:tc>
                <a:tc>
                  <a:txBody>
                    <a:bodyPr/>
                    <a:lstStyle/>
                    <a:p>
                      <a:r>
                        <a:rPr lang="en-US" sz="2600" dirty="0">
                          <a:solidFill>
                            <a:schemeClr val="bg1"/>
                          </a:solidFill>
                        </a:rPr>
                        <a:t>42</a:t>
                      </a:r>
                    </a:p>
                  </a:txBody>
                  <a:tcPr>
                    <a:solidFill>
                      <a:schemeClr val="accent1">
                        <a:lumMod val="50000"/>
                      </a:schemeClr>
                    </a:solidFill>
                  </a:tcPr>
                </a:tc>
                <a:tc>
                  <a:txBody>
                    <a:bodyPr/>
                    <a:lstStyle/>
                    <a:p>
                      <a:r>
                        <a:rPr lang="en-US" sz="2600" dirty="0"/>
                        <a:t>10</a:t>
                      </a:r>
                    </a:p>
                  </a:txBody>
                  <a:tcPr>
                    <a:solidFill>
                      <a:schemeClr val="accent1">
                        <a:lumMod val="60000"/>
                        <a:lumOff val="40000"/>
                      </a:schemeClr>
                    </a:solidFill>
                  </a:tcPr>
                </a:tc>
                <a:tc>
                  <a:txBody>
                    <a:bodyPr/>
                    <a:lstStyle/>
                    <a:p>
                      <a:r>
                        <a:rPr lang="en-US" sz="2600" dirty="0"/>
                        <a:t>3</a:t>
                      </a:r>
                    </a:p>
                  </a:txBody>
                  <a:tcPr>
                    <a:solidFill>
                      <a:schemeClr val="accent1">
                        <a:lumMod val="40000"/>
                        <a:lumOff val="60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extLst>
                  <a:ext uri="{0D108BD9-81ED-4DB2-BD59-A6C34878D82A}">
                    <a16:rowId xmlns:a16="http://schemas.microsoft.com/office/drawing/2014/main" val="3455787506"/>
                  </a:ext>
                </a:extLst>
              </a:tr>
              <a:tr h="494212">
                <a:tc>
                  <a:txBody>
                    <a:bodyPr/>
                    <a:lstStyle/>
                    <a:p>
                      <a:r>
                        <a:rPr lang="en-US" sz="2600" dirty="0"/>
                        <a:t>Critical Thinking</a:t>
                      </a:r>
                    </a:p>
                  </a:txBody>
                  <a:tcPr>
                    <a:solidFill>
                      <a:schemeClr val="accent1">
                        <a:lumMod val="20000"/>
                        <a:lumOff val="80000"/>
                      </a:schemeClr>
                    </a:solidFill>
                  </a:tcPr>
                </a:tc>
                <a:tc>
                  <a:txBody>
                    <a:bodyPr/>
                    <a:lstStyle/>
                    <a:p>
                      <a:r>
                        <a:rPr lang="en-US" sz="2600" dirty="0">
                          <a:solidFill>
                            <a:schemeClr val="bg1"/>
                          </a:solidFill>
                        </a:rPr>
                        <a:t>43</a:t>
                      </a:r>
                    </a:p>
                  </a:txBody>
                  <a:tcPr>
                    <a:solidFill>
                      <a:schemeClr val="accent1">
                        <a:lumMod val="50000"/>
                      </a:schemeClr>
                    </a:solidFill>
                  </a:tcPr>
                </a:tc>
                <a:tc>
                  <a:txBody>
                    <a:bodyPr/>
                    <a:lstStyle/>
                    <a:p>
                      <a:r>
                        <a:rPr lang="en-US" sz="2600" dirty="0"/>
                        <a:t>9</a:t>
                      </a:r>
                    </a:p>
                  </a:txBody>
                  <a:tcPr>
                    <a:solidFill>
                      <a:schemeClr val="accent1">
                        <a:lumMod val="60000"/>
                        <a:lumOff val="40000"/>
                      </a:schemeClr>
                    </a:solidFill>
                  </a:tcPr>
                </a:tc>
                <a:tc>
                  <a:txBody>
                    <a:bodyPr/>
                    <a:lstStyle/>
                    <a:p>
                      <a:r>
                        <a:rPr lang="en-US" sz="2600" dirty="0"/>
                        <a:t>3</a:t>
                      </a:r>
                    </a:p>
                  </a:txBody>
                  <a:tcPr>
                    <a:solidFill>
                      <a:schemeClr val="accent1">
                        <a:lumMod val="40000"/>
                        <a:lumOff val="60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extLst>
                  <a:ext uri="{0D108BD9-81ED-4DB2-BD59-A6C34878D82A}">
                    <a16:rowId xmlns:a16="http://schemas.microsoft.com/office/drawing/2014/main" val="1637509551"/>
                  </a:ext>
                </a:extLst>
              </a:tr>
              <a:tr h="468611">
                <a:tc>
                  <a:txBody>
                    <a:bodyPr/>
                    <a:lstStyle/>
                    <a:p>
                      <a:r>
                        <a:rPr lang="en-US" sz="2600" dirty="0"/>
                        <a:t>Scaffolding</a:t>
                      </a:r>
                    </a:p>
                  </a:txBody>
                  <a:tcPr>
                    <a:solidFill>
                      <a:schemeClr val="accent1">
                        <a:lumMod val="20000"/>
                        <a:lumOff val="80000"/>
                      </a:schemeClr>
                    </a:solidFill>
                  </a:tcPr>
                </a:tc>
                <a:tc>
                  <a:txBody>
                    <a:bodyPr/>
                    <a:lstStyle/>
                    <a:p>
                      <a:r>
                        <a:rPr lang="en-US" sz="2600" dirty="0">
                          <a:solidFill>
                            <a:schemeClr val="bg1"/>
                          </a:solidFill>
                        </a:rPr>
                        <a:t>45</a:t>
                      </a:r>
                    </a:p>
                  </a:txBody>
                  <a:tcPr>
                    <a:solidFill>
                      <a:schemeClr val="accent1">
                        <a:lumMod val="50000"/>
                      </a:schemeClr>
                    </a:solidFill>
                  </a:tcPr>
                </a:tc>
                <a:tc>
                  <a:txBody>
                    <a:bodyPr/>
                    <a:lstStyle/>
                    <a:p>
                      <a:r>
                        <a:rPr lang="en-US" sz="2600" dirty="0"/>
                        <a:t>10</a:t>
                      </a:r>
                    </a:p>
                  </a:txBody>
                  <a:tcPr>
                    <a:solidFill>
                      <a:schemeClr val="accent1">
                        <a:lumMod val="60000"/>
                        <a:lumOff val="40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extLst>
                  <a:ext uri="{0D108BD9-81ED-4DB2-BD59-A6C34878D82A}">
                    <a16:rowId xmlns:a16="http://schemas.microsoft.com/office/drawing/2014/main" val="633658007"/>
                  </a:ext>
                </a:extLst>
              </a:tr>
            </a:tbl>
          </a:graphicData>
        </a:graphic>
      </p:graphicFrame>
      <p:graphicFrame>
        <p:nvGraphicFramePr>
          <p:cNvPr id="38" name="Table 24">
            <a:extLst>
              <a:ext uri="{FF2B5EF4-FFF2-40B4-BE49-F238E27FC236}">
                <a16:creationId xmlns:a16="http://schemas.microsoft.com/office/drawing/2014/main" id="{4A478B58-00FD-36FC-6C30-42154AA3A4AA}"/>
              </a:ext>
            </a:extLst>
          </p:cNvPr>
          <p:cNvGraphicFramePr>
            <a:graphicFrameLocks noGrp="1"/>
          </p:cNvGraphicFramePr>
          <p:nvPr>
            <p:extLst>
              <p:ext uri="{D42A27DB-BD31-4B8C-83A1-F6EECF244321}">
                <p14:modId xmlns:p14="http://schemas.microsoft.com/office/powerpoint/2010/main" val="203486534"/>
              </p:ext>
            </p:extLst>
          </p:nvPr>
        </p:nvGraphicFramePr>
        <p:xfrm>
          <a:off x="11877956" y="20760699"/>
          <a:ext cx="14095056" cy="4492289"/>
        </p:xfrm>
        <a:graphic>
          <a:graphicData uri="http://schemas.openxmlformats.org/drawingml/2006/table">
            <a:tbl>
              <a:tblPr firstRow="1" bandRow="1">
                <a:tableStyleId>{5C22544A-7EE6-4342-B048-85BDC9FD1C3A}</a:tableStyleId>
              </a:tblPr>
              <a:tblGrid>
                <a:gridCol w="2769311">
                  <a:extLst>
                    <a:ext uri="{9D8B030D-6E8A-4147-A177-3AD203B41FA5}">
                      <a16:colId xmlns:a16="http://schemas.microsoft.com/office/drawing/2014/main" val="95021210"/>
                    </a:ext>
                  </a:extLst>
                </a:gridCol>
                <a:gridCol w="1929041">
                  <a:extLst>
                    <a:ext uri="{9D8B030D-6E8A-4147-A177-3AD203B41FA5}">
                      <a16:colId xmlns:a16="http://schemas.microsoft.com/office/drawing/2014/main" val="1047187869"/>
                    </a:ext>
                  </a:extLst>
                </a:gridCol>
                <a:gridCol w="2349176">
                  <a:extLst>
                    <a:ext uri="{9D8B030D-6E8A-4147-A177-3AD203B41FA5}">
                      <a16:colId xmlns:a16="http://schemas.microsoft.com/office/drawing/2014/main" val="3937294281"/>
                    </a:ext>
                  </a:extLst>
                </a:gridCol>
                <a:gridCol w="2349176">
                  <a:extLst>
                    <a:ext uri="{9D8B030D-6E8A-4147-A177-3AD203B41FA5}">
                      <a16:colId xmlns:a16="http://schemas.microsoft.com/office/drawing/2014/main" val="2701970898"/>
                    </a:ext>
                  </a:extLst>
                </a:gridCol>
                <a:gridCol w="2349176">
                  <a:extLst>
                    <a:ext uri="{9D8B030D-6E8A-4147-A177-3AD203B41FA5}">
                      <a16:colId xmlns:a16="http://schemas.microsoft.com/office/drawing/2014/main" val="3102026042"/>
                    </a:ext>
                  </a:extLst>
                </a:gridCol>
                <a:gridCol w="2349176">
                  <a:extLst>
                    <a:ext uri="{9D8B030D-6E8A-4147-A177-3AD203B41FA5}">
                      <a16:colId xmlns:a16="http://schemas.microsoft.com/office/drawing/2014/main" val="1815673601"/>
                    </a:ext>
                  </a:extLst>
                </a:gridCol>
              </a:tblGrid>
              <a:tr h="0">
                <a:tc gridSpan="6">
                  <a:txBody>
                    <a:bodyPr/>
                    <a:lstStyle/>
                    <a:p>
                      <a:pPr algn="ctr"/>
                      <a:r>
                        <a:rPr lang="en-US" sz="3600" dirty="0"/>
                        <a:t>Modified Delphi Method – Survey #2</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28021964"/>
                  </a:ext>
                </a:extLst>
              </a:tr>
              <a:tr h="875991">
                <a:tc>
                  <a:txBody>
                    <a:bodyPr/>
                    <a:lstStyle/>
                    <a:p>
                      <a:endParaRPr lang="en-US" sz="2600" dirty="0"/>
                    </a:p>
                  </a:txBody>
                  <a:tcPr>
                    <a:solidFill>
                      <a:schemeClr val="accent1">
                        <a:lumMod val="20000"/>
                        <a:lumOff val="80000"/>
                      </a:schemeClr>
                    </a:solidFill>
                  </a:tcPr>
                </a:tc>
                <a:tc>
                  <a:txBody>
                    <a:bodyPr/>
                    <a:lstStyle/>
                    <a:p>
                      <a:pPr algn="ctr"/>
                      <a:r>
                        <a:rPr lang="en-US" sz="2600" dirty="0"/>
                        <a:t>Strongly</a:t>
                      </a:r>
                    </a:p>
                    <a:p>
                      <a:pPr algn="ctr"/>
                      <a:r>
                        <a:rPr lang="en-US" sz="2600" dirty="0"/>
                        <a:t>Agree</a:t>
                      </a:r>
                    </a:p>
                  </a:txBody>
                  <a:tcPr>
                    <a:solidFill>
                      <a:schemeClr val="accent1">
                        <a:lumMod val="20000"/>
                        <a:lumOff val="80000"/>
                      </a:schemeClr>
                    </a:solidFill>
                  </a:tcPr>
                </a:tc>
                <a:tc>
                  <a:txBody>
                    <a:bodyPr/>
                    <a:lstStyle/>
                    <a:p>
                      <a:pPr algn="ctr"/>
                      <a:r>
                        <a:rPr lang="en-US" sz="2600" dirty="0"/>
                        <a:t>Somewhat Agree</a:t>
                      </a:r>
                    </a:p>
                  </a:txBody>
                  <a:tcPr>
                    <a:solidFill>
                      <a:schemeClr val="accent1">
                        <a:lumMod val="20000"/>
                        <a:lumOff val="80000"/>
                      </a:schemeClr>
                    </a:solidFill>
                  </a:tcPr>
                </a:tc>
                <a:tc>
                  <a:txBody>
                    <a:bodyPr/>
                    <a:lstStyle/>
                    <a:p>
                      <a:pPr algn="ctr"/>
                      <a:r>
                        <a:rPr lang="en-US" sz="2600" dirty="0"/>
                        <a:t>Somewhat Disagree</a:t>
                      </a:r>
                    </a:p>
                  </a:txBody>
                  <a:tcPr>
                    <a:solidFill>
                      <a:schemeClr val="accent1">
                        <a:lumMod val="20000"/>
                        <a:lumOff val="80000"/>
                      </a:schemeClr>
                    </a:solidFill>
                  </a:tcPr>
                </a:tc>
                <a:tc>
                  <a:txBody>
                    <a:bodyPr/>
                    <a:lstStyle/>
                    <a:p>
                      <a:pPr algn="ctr"/>
                      <a:r>
                        <a:rPr lang="en-US" sz="2600" dirty="0"/>
                        <a:t>Strongly Disagree</a:t>
                      </a:r>
                    </a:p>
                  </a:txBody>
                  <a:tcPr>
                    <a:solidFill>
                      <a:schemeClr val="accent1">
                        <a:lumMod val="20000"/>
                        <a:lumOff val="80000"/>
                      </a:schemeClr>
                    </a:solidFill>
                  </a:tcPr>
                </a:tc>
                <a:tc>
                  <a:txBody>
                    <a:bodyPr/>
                    <a:lstStyle/>
                    <a:p>
                      <a:pPr algn="ctr"/>
                      <a:r>
                        <a:rPr lang="en-US" sz="2600" dirty="0"/>
                        <a:t>Unable to Answer</a:t>
                      </a:r>
                    </a:p>
                  </a:txBody>
                  <a:tcPr>
                    <a:solidFill>
                      <a:schemeClr val="accent1">
                        <a:lumMod val="20000"/>
                        <a:lumOff val="80000"/>
                      </a:schemeClr>
                    </a:solidFill>
                  </a:tcPr>
                </a:tc>
                <a:extLst>
                  <a:ext uri="{0D108BD9-81ED-4DB2-BD59-A6C34878D82A}">
                    <a16:rowId xmlns:a16="http://schemas.microsoft.com/office/drawing/2014/main" val="3826189714"/>
                  </a:ext>
                </a:extLst>
              </a:tr>
              <a:tr h="489005">
                <a:tc>
                  <a:txBody>
                    <a:bodyPr/>
                    <a:lstStyle/>
                    <a:p>
                      <a:r>
                        <a:rPr lang="en-US" sz="2600" dirty="0"/>
                        <a:t>Health Literacy</a:t>
                      </a:r>
                    </a:p>
                  </a:txBody>
                  <a:tcPr>
                    <a:solidFill>
                      <a:schemeClr val="accent1">
                        <a:lumMod val="20000"/>
                        <a:lumOff val="80000"/>
                      </a:schemeClr>
                    </a:solidFill>
                  </a:tcPr>
                </a:tc>
                <a:tc>
                  <a:txBody>
                    <a:bodyPr/>
                    <a:lstStyle/>
                    <a:p>
                      <a:r>
                        <a:rPr lang="en-US" sz="2600" dirty="0">
                          <a:solidFill>
                            <a:schemeClr val="bg1"/>
                          </a:solidFill>
                        </a:rPr>
                        <a:t>44</a:t>
                      </a:r>
                    </a:p>
                  </a:txBody>
                  <a:tcPr>
                    <a:solidFill>
                      <a:schemeClr val="accent1">
                        <a:lumMod val="50000"/>
                      </a:schemeClr>
                    </a:solidFill>
                  </a:tcPr>
                </a:tc>
                <a:tc>
                  <a:txBody>
                    <a:bodyPr/>
                    <a:lstStyle/>
                    <a:p>
                      <a:r>
                        <a:rPr lang="en-US" sz="2600" dirty="0">
                          <a:solidFill>
                            <a:schemeClr val="bg1"/>
                          </a:solidFill>
                        </a:rPr>
                        <a:t>11</a:t>
                      </a:r>
                    </a:p>
                  </a:txBody>
                  <a:tcPr>
                    <a:solidFill>
                      <a:schemeClr val="accent1">
                        <a:lumMod val="75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extLst>
                  <a:ext uri="{0D108BD9-81ED-4DB2-BD59-A6C34878D82A}">
                    <a16:rowId xmlns:a16="http://schemas.microsoft.com/office/drawing/2014/main" val="2521677302"/>
                  </a:ext>
                </a:extLst>
              </a:tr>
              <a:tr h="480420">
                <a:tc>
                  <a:txBody>
                    <a:bodyPr/>
                    <a:lstStyle/>
                    <a:p>
                      <a:r>
                        <a:rPr lang="en-US" sz="2600" dirty="0"/>
                        <a:t>Accuracy</a:t>
                      </a:r>
                    </a:p>
                  </a:txBody>
                  <a:tcPr>
                    <a:solidFill>
                      <a:schemeClr val="accent1">
                        <a:lumMod val="20000"/>
                        <a:lumOff val="80000"/>
                      </a:schemeClr>
                    </a:solidFill>
                  </a:tcPr>
                </a:tc>
                <a:tc>
                  <a:txBody>
                    <a:bodyPr/>
                    <a:lstStyle/>
                    <a:p>
                      <a:r>
                        <a:rPr lang="en-US" sz="2600" dirty="0">
                          <a:solidFill>
                            <a:schemeClr val="bg1"/>
                          </a:solidFill>
                        </a:rPr>
                        <a:t>44</a:t>
                      </a:r>
                    </a:p>
                  </a:txBody>
                  <a:tcPr>
                    <a:solidFill>
                      <a:schemeClr val="accent1">
                        <a:lumMod val="50000"/>
                      </a:schemeClr>
                    </a:solidFill>
                  </a:tcPr>
                </a:tc>
                <a:tc>
                  <a:txBody>
                    <a:bodyPr/>
                    <a:lstStyle/>
                    <a:p>
                      <a:r>
                        <a:rPr lang="en-US" sz="2600" dirty="0">
                          <a:solidFill>
                            <a:schemeClr val="bg1"/>
                          </a:solidFill>
                        </a:rPr>
                        <a:t>11</a:t>
                      </a:r>
                    </a:p>
                  </a:txBody>
                  <a:tcPr>
                    <a:solidFill>
                      <a:schemeClr val="accent1">
                        <a:lumMod val="75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extLst>
                  <a:ext uri="{0D108BD9-81ED-4DB2-BD59-A6C34878D82A}">
                    <a16:rowId xmlns:a16="http://schemas.microsoft.com/office/drawing/2014/main" val="1663949697"/>
                  </a:ext>
                </a:extLst>
              </a:tr>
              <a:tr h="483817">
                <a:tc>
                  <a:txBody>
                    <a:bodyPr/>
                    <a:lstStyle/>
                    <a:p>
                      <a:r>
                        <a:rPr lang="en-US" sz="2600" dirty="0"/>
                        <a:t>Effectiveness</a:t>
                      </a:r>
                    </a:p>
                  </a:txBody>
                  <a:tcPr>
                    <a:solidFill>
                      <a:schemeClr val="accent1">
                        <a:lumMod val="20000"/>
                        <a:lumOff val="80000"/>
                      </a:schemeClr>
                    </a:solidFill>
                  </a:tcPr>
                </a:tc>
                <a:tc>
                  <a:txBody>
                    <a:bodyPr/>
                    <a:lstStyle/>
                    <a:p>
                      <a:r>
                        <a:rPr lang="en-US" sz="2600" dirty="0">
                          <a:solidFill>
                            <a:schemeClr val="bg1"/>
                          </a:solidFill>
                        </a:rPr>
                        <a:t>44</a:t>
                      </a:r>
                    </a:p>
                  </a:txBody>
                  <a:tcPr>
                    <a:solidFill>
                      <a:schemeClr val="accent1">
                        <a:lumMod val="50000"/>
                      </a:schemeClr>
                    </a:solidFill>
                  </a:tcPr>
                </a:tc>
                <a:tc>
                  <a:txBody>
                    <a:bodyPr/>
                    <a:lstStyle/>
                    <a:p>
                      <a:r>
                        <a:rPr lang="en-US" sz="2600" dirty="0">
                          <a:solidFill>
                            <a:schemeClr val="bg1"/>
                          </a:solidFill>
                        </a:rPr>
                        <a:t>11</a:t>
                      </a:r>
                    </a:p>
                  </a:txBody>
                  <a:tcPr>
                    <a:solidFill>
                      <a:schemeClr val="accent1">
                        <a:lumMod val="75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extLst>
                  <a:ext uri="{0D108BD9-81ED-4DB2-BD59-A6C34878D82A}">
                    <a16:rowId xmlns:a16="http://schemas.microsoft.com/office/drawing/2014/main" val="1982496533"/>
                  </a:ext>
                </a:extLst>
              </a:tr>
              <a:tr h="522514">
                <a:tc>
                  <a:txBody>
                    <a:bodyPr/>
                    <a:lstStyle/>
                    <a:p>
                      <a:r>
                        <a:rPr lang="en-US" sz="2600" dirty="0"/>
                        <a:t>Accessibility</a:t>
                      </a:r>
                    </a:p>
                  </a:txBody>
                  <a:tcPr>
                    <a:solidFill>
                      <a:schemeClr val="accent1">
                        <a:lumMod val="20000"/>
                        <a:lumOff val="80000"/>
                      </a:schemeClr>
                    </a:solidFill>
                  </a:tcPr>
                </a:tc>
                <a:tc>
                  <a:txBody>
                    <a:bodyPr/>
                    <a:lstStyle/>
                    <a:p>
                      <a:r>
                        <a:rPr lang="en-US" sz="2600" dirty="0">
                          <a:solidFill>
                            <a:schemeClr val="bg1"/>
                          </a:solidFill>
                        </a:rPr>
                        <a:t>44</a:t>
                      </a:r>
                    </a:p>
                  </a:txBody>
                  <a:tcPr>
                    <a:solidFill>
                      <a:schemeClr val="accent1">
                        <a:lumMod val="50000"/>
                      </a:schemeClr>
                    </a:solidFill>
                  </a:tcPr>
                </a:tc>
                <a:tc>
                  <a:txBody>
                    <a:bodyPr/>
                    <a:lstStyle/>
                    <a:p>
                      <a:r>
                        <a:rPr lang="en-US" sz="2600" dirty="0">
                          <a:solidFill>
                            <a:schemeClr val="bg1"/>
                          </a:solidFill>
                        </a:rPr>
                        <a:t>11</a:t>
                      </a:r>
                    </a:p>
                  </a:txBody>
                  <a:tcPr>
                    <a:solidFill>
                      <a:schemeClr val="accent1">
                        <a:lumMod val="75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extLst>
                  <a:ext uri="{0D108BD9-81ED-4DB2-BD59-A6C34878D82A}">
                    <a16:rowId xmlns:a16="http://schemas.microsoft.com/office/drawing/2014/main" val="3455787506"/>
                  </a:ext>
                </a:extLst>
              </a:tr>
              <a:tr h="493730">
                <a:tc>
                  <a:txBody>
                    <a:bodyPr/>
                    <a:lstStyle/>
                    <a:p>
                      <a:r>
                        <a:rPr lang="en-US" sz="2600" dirty="0"/>
                        <a:t>Critical Thinking</a:t>
                      </a:r>
                    </a:p>
                  </a:txBody>
                  <a:tcPr>
                    <a:solidFill>
                      <a:schemeClr val="accent1">
                        <a:lumMod val="20000"/>
                        <a:lumOff val="80000"/>
                      </a:schemeClr>
                    </a:solidFill>
                  </a:tcPr>
                </a:tc>
                <a:tc>
                  <a:txBody>
                    <a:bodyPr/>
                    <a:lstStyle/>
                    <a:p>
                      <a:r>
                        <a:rPr lang="en-US" sz="2600" dirty="0">
                          <a:solidFill>
                            <a:schemeClr val="bg1"/>
                          </a:solidFill>
                        </a:rPr>
                        <a:t>44</a:t>
                      </a:r>
                    </a:p>
                  </a:txBody>
                  <a:tcPr>
                    <a:solidFill>
                      <a:schemeClr val="accent1">
                        <a:lumMod val="50000"/>
                      </a:schemeClr>
                    </a:solidFill>
                  </a:tcPr>
                </a:tc>
                <a:tc>
                  <a:txBody>
                    <a:bodyPr/>
                    <a:lstStyle/>
                    <a:p>
                      <a:r>
                        <a:rPr lang="en-US" sz="2600" dirty="0"/>
                        <a:t>10</a:t>
                      </a:r>
                    </a:p>
                  </a:txBody>
                  <a:tcPr>
                    <a:solidFill>
                      <a:schemeClr val="accent1">
                        <a:lumMod val="60000"/>
                        <a:lumOff val="40000"/>
                      </a:schemeClr>
                    </a:solidFill>
                  </a:tcPr>
                </a:tc>
                <a:tc>
                  <a:txBody>
                    <a:bodyPr/>
                    <a:lstStyle/>
                    <a:p>
                      <a:r>
                        <a:rPr lang="en-US" sz="2600" dirty="0"/>
                        <a:t>1</a:t>
                      </a:r>
                    </a:p>
                  </a:txBody>
                  <a:tcPr>
                    <a:solidFill>
                      <a:schemeClr val="accent1">
                        <a:lumMod val="40000"/>
                        <a:lumOff val="60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extLst>
                  <a:ext uri="{0D108BD9-81ED-4DB2-BD59-A6C34878D82A}">
                    <a16:rowId xmlns:a16="http://schemas.microsoft.com/office/drawing/2014/main" val="1637509551"/>
                  </a:ext>
                </a:extLst>
              </a:tr>
              <a:tr h="461953">
                <a:tc>
                  <a:txBody>
                    <a:bodyPr/>
                    <a:lstStyle/>
                    <a:p>
                      <a:r>
                        <a:rPr lang="en-US" sz="2600" dirty="0"/>
                        <a:t>Scaffolding</a:t>
                      </a:r>
                    </a:p>
                  </a:txBody>
                  <a:tcPr>
                    <a:solidFill>
                      <a:schemeClr val="accent1">
                        <a:lumMod val="20000"/>
                        <a:lumOff val="80000"/>
                      </a:schemeClr>
                    </a:solidFill>
                  </a:tcPr>
                </a:tc>
                <a:tc>
                  <a:txBody>
                    <a:bodyPr/>
                    <a:lstStyle/>
                    <a:p>
                      <a:r>
                        <a:rPr lang="en-US" sz="2600" dirty="0">
                          <a:solidFill>
                            <a:schemeClr val="bg1"/>
                          </a:solidFill>
                        </a:rPr>
                        <a:t>44</a:t>
                      </a:r>
                    </a:p>
                  </a:txBody>
                  <a:tcPr>
                    <a:solidFill>
                      <a:schemeClr val="accent1">
                        <a:lumMod val="50000"/>
                      </a:schemeClr>
                    </a:solidFill>
                  </a:tcPr>
                </a:tc>
                <a:tc>
                  <a:txBody>
                    <a:bodyPr/>
                    <a:lstStyle/>
                    <a:p>
                      <a:r>
                        <a:rPr lang="en-US" sz="2600" dirty="0">
                          <a:solidFill>
                            <a:schemeClr val="bg1"/>
                          </a:solidFill>
                        </a:rPr>
                        <a:t>11</a:t>
                      </a:r>
                    </a:p>
                  </a:txBody>
                  <a:tcPr>
                    <a:solidFill>
                      <a:schemeClr val="accent1">
                        <a:lumMod val="75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tc>
                  <a:txBody>
                    <a:bodyPr/>
                    <a:lstStyle/>
                    <a:p>
                      <a:r>
                        <a:rPr lang="en-US" sz="2600" dirty="0"/>
                        <a:t>0</a:t>
                      </a:r>
                    </a:p>
                  </a:txBody>
                  <a:tcPr>
                    <a:solidFill>
                      <a:schemeClr val="accent1">
                        <a:lumMod val="20000"/>
                        <a:lumOff val="80000"/>
                      </a:schemeClr>
                    </a:solidFill>
                  </a:tcPr>
                </a:tc>
                <a:extLst>
                  <a:ext uri="{0D108BD9-81ED-4DB2-BD59-A6C34878D82A}">
                    <a16:rowId xmlns:a16="http://schemas.microsoft.com/office/drawing/2014/main" val="633658007"/>
                  </a:ext>
                </a:extLst>
              </a:tr>
            </a:tbl>
          </a:graphicData>
        </a:graphic>
      </p:graphicFrame>
      <p:sp>
        <p:nvSpPr>
          <p:cNvPr id="39" name="Rectangle 38">
            <a:extLst>
              <a:ext uri="{FF2B5EF4-FFF2-40B4-BE49-F238E27FC236}">
                <a16:creationId xmlns:a16="http://schemas.microsoft.com/office/drawing/2014/main" id="{5F3BDC19-63AD-C758-D995-E5C082C9C9E0}"/>
              </a:ext>
            </a:extLst>
          </p:cNvPr>
          <p:cNvSpPr/>
          <p:nvPr/>
        </p:nvSpPr>
        <p:spPr>
          <a:xfrm>
            <a:off x="11941857" y="13884301"/>
            <a:ext cx="14067631" cy="1692771"/>
          </a:xfrm>
          <a:prstGeom prst="rect">
            <a:avLst/>
          </a:prstGeom>
        </p:spPr>
        <p:txBody>
          <a:bodyPr wrap="square">
            <a:spAutoFit/>
          </a:bodyPr>
          <a:lstStyle/>
          <a:p>
            <a:r>
              <a:rPr lang="en-US" sz="2600" dirty="0"/>
              <a:t>Tables 1 and 2 provide a provide summary of panelist responses of “strongly agree”, ”somewhat agree”, ”somewhat disagree”, “strongly disagree”, and ”unable to answer” related to each focus area of the survey in both rounds. The darker colors represent increased consensus while the lighter colors represent areas that panelists suggested improvement. </a:t>
            </a:r>
          </a:p>
        </p:txBody>
      </p:sp>
      <p:sp>
        <p:nvSpPr>
          <p:cNvPr id="25" name="TextBox 24">
            <a:extLst>
              <a:ext uri="{FF2B5EF4-FFF2-40B4-BE49-F238E27FC236}">
                <a16:creationId xmlns:a16="http://schemas.microsoft.com/office/drawing/2014/main" id="{28EF09B4-C35D-E99C-A6D9-4E58CB310AF6}"/>
              </a:ext>
            </a:extLst>
          </p:cNvPr>
          <p:cNvSpPr txBox="1"/>
          <p:nvPr/>
        </p:nvSpPr>
        <p:spPr>
          <a:xfrm>
            <a:off x="12090175" y="7747098"/>
            <a:ext cx="3920844" cy="2893100"/>
          </a:xfrm>
          <a:prstGeom prst="rect">
            <a:avLst/>
          </a:prstGeom>
          <a:noFill/>
        </p:spPr>
        <p:txBody>
          <a:bodyPr wrap="square" rtlCol="0">
            <a:spAutoFit/>
          </a:bodyPr>
          <a:lstStyle/>
          <a:p>
            <a:r>
              <a:rPr lang="en-US" sz="2600" b="1" dirty="0"/>
              <a:t>Topics Reviewed:</a:t>
            </a:r>
          </a:p>
          <a:p>
            <a:pPr marL="457200" indent="-457200">
              <a:buClr>
                <a:schemeClr val="accent1"/>
              </a:buClr>
              <a:buFont typeface="Arial" panose="020B0604020202020204" pitchFamily="34" charset="0"/>
              <a:buChar char="•"/>
            </a:pPr>
            <a:r>
              <a:rPr lang="en-US" sz="2600" dirty="0"/>
              <a:t>Health Literacy</a:t>
            </a:r>
          </a:p>
          <a:p>
            <a:pPr marL="457200" indent="-457200">
              <a:buClr>
                <a:schemeClr val="accent1"/>
              </a:buClr>
              <a:buFont typeface="Arial" panose="020B0604020202020204" pitchFamily="34" charset="0"/>
              <a:buChar char="•"/>
            </a:pPr>
            <a:r>
              <a:rPr lang="en-US" sz="2600" dirty="0"/>
              <a:t>Accuracy</a:t>
            </a:r>
          </a:p>
          <a:p>
            <a:pPr marL="457200" indent="-457200">
              <a:buClr>
                <a:schemeClr val="accent1"/>
              </a:buClr>
              <a:buFont typeface="Arial" panose="020B0604020202020204" pitchFamily="34" charset="0"/>
              <a:buChar char="•"/>
            </a:pPr>
            <a:r>
              <a:rPr lang="en-US" sz="2600" dirty="0"/>
              <a:t>Effectiveness</a:t>
            </a:r>
          </a:p>
          <a:p>
            <a:pPr marL="457200" indent="-457200">
              <a:buClr>
                <a:schemeClr val="accent1"/>
              </a:buClr>
              <a:buFont typeface="Arial" panose="020B0604020202020204" pitchFamily="34" charset="0"/>
              <a:buChar char="•"/>
            </a:pPr>
            <a:r>
              <a:rPr lang="en-US" sz="2600" dirty="0"/>
              <a:t>Accessibility</a:t>
            </a:r>
          </a:p>
          <a:p>
            <a:pPr marL="457200" indent="-457200">
              <a:buClr>
                <a:schemeClr val="accent1"/>
              </a:buClr>
              <a:buFont typeface="Arial" panose="020B0604020202020204" pitchFamily="34" charset="0"/>
              <a:buChar char="•"/>
            </a:pPr>
            <a:r>
              <a:rPr lang="en-US" sz="2600" dirty="0"/>
              <a:t>Critical Thinking</a:t>
            </a:r>
          </a:p>
          <a:p>
            <a:pPr marL="457200" indent="-457200">
              <a:buClr>
                <a:schemeClr val="accent1"/>
              </a:buClr>
              <a:buFont typeface="Arial" panose="020B0604020202020204" pitchFamily="34" charset="0"/>
              <a:buChar char="•"/>
            </a:pPr>
            <a:r>
              <a:rPr lang="en-US" sz="2600" dirty="0"/>
              <a:t>Scaffolding</a:t>
            </a:r>
          </a:p>
        </p:txBody>
      </p:sp>
      <p:pic>
        <p:nvPicPr>
          <p:cNvPr id="29" name="Picture 28">
            <a:extLst>
              <a:ext uri="{FF2B5EF4-FFF2-40B4-BE49-F238E27FC236}">
                <a16:creationId xmlns:a16="http://schemas.microsoft.com/office/drawing/2014/main" id="{BDA1998F-FF6D-B318-1456-00763C1CD135}"/>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3693396" y="12236293"/>
            <a:ext cx="2081286" cy="2081286"/>
          </a:xfrm>
          <a:prstGeom prst="rect">
            <a:avLst/>
          </a:prstGeom>
        </p:spPr>
      </p:pic>
      <p:pic>
        <p:nvPicPr>
          <p:cNvPr id="31" name="Picture 30">
            <a:extLst>
              <a:ext uri="{FF2B5EF4-FFF2-40B4-BE49-F238E27FC236}">
                <a16:creationId xmlns:a16="http://schemas.microsoft.com/office/drawing/2014/main" id="{FAFBBA79-0191-214A-E9DA-61E6647A1DCA}"/>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4465347" y="23376100"/>
            <a:ext cx="2236785" cy="2236785"/>
          </a:xfrm>
          <a:prstGeom prst="rect">
            <a:avLst/>
          </a:prstGeom>
        </p:spPr>
      </p:pic>
    </p:spTree>
    <p:extLst>
      <p:ext uri="{BB962C8B-B14F-4D97-AF65-F5344CB8AC3E}">
        <p14:creationId xmlns:p14="http://schemas.microsoft.com/office/powerpoint/2010/main" val="7110112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1058</TotalTime>
  <Words>1120</Words>
  <Application>Microsoft Macintosh PowerPoint</Application>
  <PresentationFormat>Custom</PresentationFormat>
  <Paragraphs>170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Bookman Old Style</vt:lpstr>
      <vt:lpstr>Calibri</vt:lpstr>
      <vt:lpstr>Calibri Light</vt:lpstr>
      <vt:lpstr>Garamond</vt:lpstr>
      <vt:lpstr>Wingdings 2</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Baker, Nancy</dc:creator>
  <cp:lastModifiedBy>Cain, Allison E</cp:lastModifiedBy>
  <cp:revision>30</cp:revision>
  <dcterms:created xsi:type="dcterms:W3CDTF">2020-07-27T17:53:19Z</dcterms:created>
  <dcterms:modified xsi:type="dcterms:W3CDTF">2022-05-13T20:22:13Z</dcterms:modified>
</cp:coreProperties>
</file>