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8404800" cy="27432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790D498-A033-1E9B-E614-97005BB4A6A1}" name="Bedell, Gary M." initials="BGM" userId="S::gbedel01@tufts.edu::96c80281-f5bc-401a-8ca1-83ac6b23629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172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01" autoAdjust="0"/>
    <p:restoredTop sz="95847" autoAdjust="0"/>
  </p:normalViewPr>
  <p:slideViewPr>
    <p:cSldViewPr snapToGrid="0">
      <p:cViewPr varScale="1">
        <p:scale>
          <a:sx n="23" d="100"/>
          <a:sy n="23" d="100"/>
        </p:scale>
        <p:origin x="1426" y="130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8/10/relationships/authors" Target="authors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299336-7E9F-47BF-86BF-788577EC21A1}" type="doc">
      <dgm:prSet loTypeId="urn:microsoft.com/office/officeart/2005/8/layout/b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2C165AE-924B-474C-848B-5E07C101C557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Initial observations of all classrooms to understand school culture.</a:t>
          </a:r>
        </a:p>
      </dgm:t>
    </dgm:pt>
    <dgm:pt modelId="{B44B9248-B64B-4239-A469-D25157DC6349}" type="parTrans" cxnId="{3F5B37C4-F99D-49A0-99E2-5B5352D398D1}">
      <dgm:prSet/>
      <dgm:spPr/>
      <dgm:t>
        <a:bodyPr/>
        <a:lstStyle/>
        <a:p>
          <a:endParaRPr lang="en-US"/>
        </a:p>
      </dgm:t>
    </dgm:pt>
    <dgm:pt modelId="{CB15DA97-2449-4AB5-A1B7-91423186B0C4}" type="sibTrans" cxnId="{3F5B37C4-F99D-49A0-99E2-5B5352D398D1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8EAEA0E8-803A-4C6A-BBD5-EE3EEF711530}">
      <dgm:prSet phldrT="[Text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Meeting with Head Teachers and administration to introduce project.</a:t>
          </a:r>
        </a:p>
      </dgm:t>
    </dgm:pt>
    <dgm:pt modelId="{BD23D86C-0F7A-4FB7-922C-D39B45F31447}" type="parTrans" cxnId="{CB23C5E7-9F44-4EEA-BD28-71037BC72570}">
      <dgm:prSet/>
      <dgm:spPr/>
      <dgm:t>
        <a:bodyPr/>
        <a:lstStyle/>
        <a:p>
          <a:endParaRPr lang="en-US"/>
        </a:p>
      </dgm:t>
    </dgm:pt>
    <dgm:pt modelId="{FDF41E27-1D3E-4F11-B952-5CF6DD6978CA}" type="sibTrans" cxnId="{CB23C5E7-9F44-4EEA-BD28-71037BC72570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1645648F-A89C-4355-B255-F583874BCEA2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Observation of two classrooms on alternating weeks (8 weeks total).</a:t>
          </a:r>
        </a:p>
      </dgm:t>
    </dgm:pt>
    <dgm:pt modelId="{5092C5E9-5572-4D6B-8CDA-2D44CCE0BCB1}" type="parTrans" cxnId="{F4118F98-4D26-4075-9733-A4B2BAA45742}">
      <dgm:prSet/>
      <dgm:spPr/>
      <dgm:t>
        <a:bodyPr/>
        <a:lstStyle/>
        <a:p>
          <a:endParaRPr lang="en-US"/>
        </a:p>
      </dgm:t>
    </dgm:pt>
    <dgm:pt modelId="{01D151A3-6259-4BCE-8919-59813460AD0C}" type="sibTrans" cxnId="{F4118F98-4D26-4075-9733-A4B2BAA45742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AA15963B-AF91-4091-957F-2EBE346176DD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Review of literature and existing tools to inform tool creation.</a:t>
          </a:r>
        </a:p>
      </dgm:t>
    </dgm:pt>
    <dgm:pt modelId="{1ECDF4D9-B705-4585-866B-24C3A0831EAF}" type="parTrans" cxnId="{3EE663A4-62BB-402D-B791-FC27865AA600}">
      <dgm:prSet/>
      <dgm:spPr/>
      <dgm:t>
        <a:bodyPr/>
        <a:lstStyle/>
        <a:p>
          <a:endParaRPr lang="en-US"/>
        </a:p>
      </dgm:t>
    </dgm:pt>
    <dgm:pt modelId="{790F72E7-E9EF-47FE-98AD-1A6662F79C05}" type="sibTrans" cxnId="{3EE663A4-62BB-402D-B791-FC27865AA600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FBCB498E-1BBB-4BCD-805A-013BCB460C2E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Weekly meetings and informal conversations with Head Teachers and classroom teams to inform tool.</a:t>
          </a:r>
        </a:p>
      </dgm:t>
    </dgm:pt>
    <dgm:pt modelId="{3C9AEC37-3297-4268-BC94-9F002C56AD52}" type="parTrans" cxnId="{26C6242D-FBCF-47A4-80E7-0FEDD68208E3}">
      <dgm:prSet/>
      <dgm:spPr/>
      <dgm:t>
        <a:bodyPr/>
        <a:lstStyle/>
        <a:p>
          <a:endParaRPr lang="en-US"/>
        </a:p>
      </dgm:t>
    </dgm:pt>
    <dgm:pt modelId="{D4AF9414-CCBA-4F32-B0AD-D4599A57A577}" type="sibTrans" cxnId="{26C6242D-FBCF-47A4-80E7-0FEDD68208E3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7ED8280C-389E-4A4C-967A-BBE961BE98CE}">
      <dgm:prSet phldrT="[Text]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en-US" dirty="0">
              <a:solidFill>
                <a:schemeClr val="tx1"/>
              </a:solidFill>
            </a:rPr>
            <a:t>Education on UDL to increase common understanding.</a:t>
          </a:r>
        </a:p>
      </dgm:t>
    </dgm:pt>
    <dgm:pt modelId="{C446B907-A4A3-49A3-9B73-4FDBE801B336}" type="parTrans" cxnId="{CDCB6D85-91A2-41E9-9E09-D1304105CDD7}">
      <dgm:prSet/>
      <dgm:spPr/>
      <dgm:t>
        <a:bodyPr/>
        <a:lstStyle/>
        <a:p>
          <a:endParaRPr lang="en-US"/>
        </a:p>
      </dgm:t>
    </dgm:pt>
    <dgm:pt modelId="{ECA287E6-2703-4DAC-812D-0BBEEA80D4B2}" type="sibTrans" cxnId="{CDCB6D85-91A2-41E9-9E09-D1304105CDD7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02991A21-FBE3-4523-A344-579B7F218C2C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/>
            <a:t>Creation of first draft of tool using observations, the literature, and information gathered from members of the EPCS community.</a:t>
          </a:r>
        </a:p>
      </dgm:t>
    </dgm:pt>
    <dgm:pt modelId="{C71ED5E7-DBED-444B-85B0-158908FEE2C3}" type="parTrans" cxnId="{304C9579-2ACA-4BA6-96BA-870CB66790F8}">
      <dgm:prSet/>
      <dgm:spPr/>
      <dgm:t>
        <a:bodyPr/>
        <a:lstStyle/>
        <a:p>
          <a:endParaRPr lang="en-US"/>
        </a:p>
      </dgm:t>
    </dgm:pt>
    <dgm:pt modelId="{29D3E19D-1724-4EBE-A1FF-16783ED5CFB3}" type="sibTrans" cxnId="{304C9579-2ACA-4BA6-96BA-870CB66790F8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A492BA5D-19C9-4163-9042-A5CFCE95A18E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/>
            <a:t>Meeting with stakeholders to discuss tool, feedback, and potential strategies. </a:t>
          </a:r>
        </a:p>
      </dgm:t>
    </dgm:pt>
    <dgm:pt modelId="{71C3B1C6-C489-4E44-8E08-3C087DD0E3DD}" type="parTrans" cxnId="{CF7DDBED-ED72-4081-98C0-EECFB5A4E4BC}">
      <dgm:prSet/>
      <dgm:spPr/>
      <dgm:t>
        <a:bodyPr/>
        <a:lstStyle/>
        <a:p>
          <a:endParaRPr lang="en-US"/>
        </a:p>
      </dgm:t>
    </dgm:pt>
    <dgm:pt modelId="{245D96CA-7172-4606-B932-8F0D66792735}" type="sibTrans" cxnId="{CF7DDBED-ED72-4081-98C0-EECFB5A4E4BC}">
      <dgm:prSet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A79D568A-10FC-47E7-BDCC-97E1348BABD1}">
      <dgm:prSet phldrT="[Text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n-US" dirty="0"/>
            <a:t>Refinement of initial tool based on feedback. </a:t>
          </a:r>
        </a:p>
      </dgm:t>
    </dgm:pt>
    <dgm:pt modelId="{CD8777DE-14CC-401E-A6BF-50D6972CC5E5}" type="parTrans" cxnId="{AB66D3B6-B747-40FB-B237-A8ADFDAB6554}">
      <dgm:prSet/>
      <dgm:spPr/>
      <dgm:t>
        <a:bodyPr/>
        <a:lstStyle/>
        <a:p>
          <a:endParaRPr lang="en-US"/>
        </a:p>
      </dgm:t>
    </dgm:pt>
    <dgm:pt modelId="{3D1E053E-B398-4FED-B916-E2FBFF6BC18B}" type="sibTrans" cxnId="{AB66D3B6-B747-40FB-B237-A8ADFDAB6554}">
      <dgm:prSet/>
      <dgm:spPr/>
      <dgm:t>
        <a:bodyPr/>
        <a:lstStyle/>
        <a:p>
          <a:endParaRPr lang="en-US"/>
        </a:p>
      </dgm:t>
    </dgm:pt>
    <dgm:pt modelId="{244A9F6C-E8E9-4BA7-8389-D70E36393F0A}" type="pres">
      <dgm:prSet presAssocID="{62299336-7E9F-47BF-86BF-788577EC21A1}" presName="Name0" presStyleCnt="0">
        <dgm:presLayoutVars>
          <dgm:dir/>
          <dgm:resizeHandles/>
        </dgm:presLayoutVars>
      </dgm:prSet>
      <dgm:spPr/>
    </dgm:pt>
    <dgm:pt modelId="{8917F889-0E0D-4EEE-AF49-736F2FA15930}" type="pres">
      <dgm:prSet presAssocID="{52C165AE-924B-474C-848B-5E07C101C557}" presName="compNode" presStyleCnt="0"/>
      <dgm:spPr/>
    </dgm:pt>
    <dgm:pt modelId="{5F34E67D-FECF-4E33-84EF-CBBB90589D85}" type="pres">
      <dgm:prSet presAssocID="{52C165AE-924B-474C-848B-5E07C101C557}" presName="dummyConnPt" presStyleCnt="0"/>
      <dgm:spPr/>
    </dgm:pt>
    <dgm:pt modelId="{606535DD-632A-4B2D-8696-2968DA396BAB}" type="pres">
      <dgm:prSet presAssocID="{52C165AE-924B-474C-848B-5E07C101C557}" presName="node" presStyleLbl="node1" presStyleIdx="0" presStyleCnt="9">
        <dgm:presLayoutVars>
          <dgm:bulletEnabled val="1"/>
        </dgm:presLayoutVars>
      </dgm:prSet>
      <dgm:spPr/>
    </dgm:pt>
    <dgm:pt modelId="{2CADF347-FE77-476E-B8F5-D76E44AC1D04}" type="pres">
      <dgm:prSet presAssocID="{CB15DA97-2449-4AB5-A1B7-91423186B0C4}" presName="sibTrans" presStyleLbl="bgSibTrans2D1" presStyleIdx="0" presStyleCnt="8"/>
      <dgm:spPr/>
    </dgm:pt>
    <dgm:pt modelId="{7C853104-D045-4314-A64F-051A8686A64B}" type="pres">
      <dgm:prSet presAssocID="{8EAEA0E8-803A-4C6A-BBD5-EE3EEF711530}" presName="compNode" presStyleCnt="0"/>
      <dgm:spPr/>
    </dgm:pt>
    <dgm:pt modelId="{097D65C3-7D22-44BD-AE4D-2D4886B318A8}" type="pres">
      <dgm:prSet presAssocID="{8EAEA0E8-803A-4C6A-BBD5-EE3EEF711530}" presName="dummyConnPt" presStyleCnt="0"/>
      <dgm:spPr/>
    </dgm:pt>
    <dgm:pt modelId="{90972F89-B509-4032-8BD4-A1491207F13D}" type="pres">
      <dgm:prSet presAssocID="{8EAEA0E8-803A-4C6A-BBD5-EE3EEF711530}" presName="node" presStyleLbl="node1" presStyleIdx="1" presStyleCnt="9" custLinFactNeighborX="294" custLinFactNeighborY="-152">
        <dgm:presLayoutVars>
          <dgm:bulletEnabled val="1"/>
        </dgm:presLayoutVars>
      </dgm:prSet>
      <dgm:spPr/>
    </dgm:pt>
    <dgm:pt modelId="{F37D592D-8AC3-4C27-8A2C-9419CA650D54}" type="pres">
      <dgm:prSet presAssocID="{FDF41E27-1D3E-4F11-B952-5CF6DD6978CA}" presName="sibTrans" presStyleLbl="bgSibTrans2D1" presStyleIdx="1" presStyleCnt="8"/>
      <dgm:spPr/>
    </dgm:pt>
    <dgm:pt modelId="{B681ADBE-4026-4E7F-8572-77060CA16447}" type="pres">
      <dgm:prSet presAssocID="{1645648F-A89C-4355-B255-F583874BCEA2}" presName="compNode" presStyleCnt="0"/>
      <dgm:spPr/>
    </dgm:pt>
    <dgm:pt modelId="{BE230F9C-9067-4C54-8864-21D39A005041}" type="pres">
      <dgm:prSet presAssocID="{1645648F-A89C-4355-B255-F583874BCEA2}" presName="dummyConnPt" presStyleCnt="0"/>
      <dgm:spPr/>
    </dgm:pt>
    <dgm:pt modelId="{A381EDAA-63AA-485C-9493-EC3622082C39}" type="pres">
      <dgm:prSet presAssocID="{1645648F-A89C-4355-B255-F583874BCEA2}" presName="node" presStyleLbl="node1" presStyleIdx="2" presStyleCnt="9" custLinFactNeighborX="-184" custLinFactNeighborY="0">
        <dgm:presLayoutVars>
          <dgm:bulletEnabled val="1"/>
        </dgm:presLayoutVars>
      </dgm:prSet>
      <dgm:spPr/>
    </dgm:pt>
    <dgm:pt modelId="{C616E99E-A0E6-4E41-8BE6-A6AC12748089}" type="pres">
      <dgm:prSet presAssocID="{01D151A3-6259-4BCE-8919-59813460AD0C}" presName="sibTrans" presStyleLbl="bgSibTrans2D1" presStyleIdx="2" presStyleCnt="8"/>
      <dgm:spPr/>
    </dgm:pt>
    <dgm:pt modelId="{54F580B6-E038-41FE-A293-8BC21F03C085}" type="pres">
      <dgm:prSet presAssocID="{AA15963B-AF91-4091-957F-2EBE346176DD}" presName="compNode" presStyleCnt="0"/>
      <dgm:spPr/>
    </dgm:pt>
    <dgm:pt modelId="{1CCA7DEB-7B2A-49FB-8417-45100E4122B9}" type="pres">
      <dgm:prSet presAssocID="{AA15963B-AF91-4091-957F-2EBE346176DD}" presName="dummyConnPt" presStyleCnt="0"/>
      <dgm:spPr/>
    </dgm:pt>
    <dgm:pt modelId="{12891E4D-62AB-48B3-89E2-BEC54DB4EEC5}" type="pres">
      <dgm:prSet presAssocID="{AA15963B-AF91-4091-957F-2EBE346176DD}" presName="node" presStyleLbl="node1" presStyleIdx="3" presStyleCnt="9" custLinFactNeighborX="-555" custLinFactNeighborY="242">
        <dgm:presLayoutVars>
          <dgm:bulletEnabled val="1"/>
        </dgm:presLayoutVars>
      </dgm:prSet>
      <dgm:spPr/>
    </dgm:pt>
    <dgm:pt modelId="{3CC1F5AC-5156-40AC-97D6-65830032BC76}" type="pres">
      <dgm:prSet presAssocID="{790F72E7-E9EF-47FE-98AD-1A6662F79C05}" presName="sibTrans" presStyleLbl="bgSibTrans2D1" presStyleIdx="3" presStyleCnt="8"/>
      <dgm:spPr/>
    </dgm:pt>
    <dgm:pt modelId="{01231160-4115-4BC9-BAEC-6C9010DC6B55}" type="pres">
      <dgm:prSet presAssocID="{FBCB498E-1BBB-4BCD-805A-013BCB460C2E}" presName="compNode" presStyleCnt="0"/>
      <dgm:spPr/>
    </dgm:pt>
    <dgm:pt modelId="{6C21D213-644B-4516-99A5-F3D068738C01}" type="pres">
      <dgm:prSet presAssocID="{FBCB498E-1BBB-4BCD-805A-013BCB460C2E}" presName="dummyConnPt" presStyleCnt="0"/>
      <dgm:spPr/>
    </dgm:pt>
    <dgm:pt modelId="{984F2E30-7586-4AC2-9C0A-BDCD02D967DC}" type="pres">
      <dgm:prSet presAssocID="{FBCB498E-1BBB-4BCD-805A-013BCB460C2E}" presName="node" presStyleLbl="node1" presStyleIdx="4" presStyleCnt="9">
        <dgm:presLayoutVars>
          <dgm:bulletEnabled val="1"/>
        </dgm:presLayoutVars>
      </dgm:prSet>
      <dgm:spPr/>
    </dgm:pt>
    <dgm:pt modelId="{41487282-2987-4CD5-8753-7CF82DD0AA21}" type="pres">
      <dgm:prSet presAssocID="{D4AF9414-CCBA-4F32-B0AD-D4599A57A577}" presName="sibTrans" presStyleLbl="bgSibTrans2D1" presStyleIdx="4" presStyleCnt="8"/>
      <dgm:spPr/>
    </dgm:pt>
    <dgm:pt modelId="{3E5E0899-003B-4C8F-8526-FA1C6773FAE3}" type="pres">
      <dgm:prSet presAssocID="{7ED8280C-389E-4A4C-967A-BBE961BE98CE}" presName="compNode" presStyleCnt="0"/>
      <dgm:spPr/>
    </dgm:pt>
    <dgm:pt modelId="{27A75C20-D149-4232-8610-056CBE684DDB}" type="pres">
      <dgm:prSet presAssocID="{7ED8280C-389E-4A4C-967A-BBE961BE98CE}" presName="dummyConnPt" presStyleCnt="0"/>
      <dgm:spPr/>
    </dgm:pt>
    <dgm:pt modelId="{A0967AE4-090D-4FC7-A48F-2062817A1B8D}" type="pres">
      <dgm:prSet presAssocID="{7ED8280C-389E-4A4C-967A-BBE961BE98CE}" presName="node" presStyleLbl="node1" presStyleIdx="5" presStyleCnt="9">
        <dgm:presLayoutVars>
          <dgm:bulletEnabled val="1"/>
        </dgm:presLayoutVars>
      </dgm:prSet>
      <dgm:spPr/>
    </dgm:pt>
    <dgm:pt modelId="{C44D318D-AD6F-4A3C-838C-EDBC743D28F3}" type="pres">
      <dgm:prSet presAssocID="{ECA287E6-2703-4DAC-812D-0BBEEA80D4B2}" presName="sibTrans" presStyleLbl="bgSibTrans2D1" presStyleIdx="5" presStyleCnt="8"/>
      <dgm:spPr/>
    </dgm:pt>
    <dgm:pt modelId="{BB865421-9BE0-41C3-9751-9F36805FE67E}" type="pres">
      <dgm:prSet presAssocID="{02991A21-FBE3-4523-A344-579B7F218C2C}" presName="compNode" presStyleCnt="0"/>
      <dgm:spPr/>
    </dgm:pt>
    <dgm:pt modelId="{F929BF22-8F2C-4794-B997-12FE3942E561}" type="pres">
      <dgm:prSet presAssocID="{02991A21-FBE3-4523-A344-579B7F218C2C}" presName="dummyConnPt" presStyleCnt="0"/>
      <dgm:spPr/>
    </dgm:pt>
    <dgm:pt modelId="{85ECE4D6-157A-4DFC-9CF3-AC5C6AB125FC}" type="pres">
      <dgm:prSet presAssocID="{02991A21-FBE3-4523-A344-579B7F218C2C}" presName="node" presStyleLbl="node1" presStyleIdx="6" presStyleCnt="9">
        <dgm:presLayoutVars>
          <dgm:bulletEnabled val="1"/>
        </dgm:presLayoutVars>
      </dgm:prSet>
      <dgm:spPr/>
    </dgm:pt>
    <dgm:pt modelId="{AAC513D3-5E8C-4AE3-8407-BDBF22B1311B}" type="pres">
      <dgm:prSet presAssocID="{29D3E19D-1724-4EBE-A1FF-16783ED5CFB3}" presName="sibTrans" presStyleLbl="bgSibTrans2D1" presStyleIdx="6" presStyleCnt="8"/>
      <dgm:spPr/>
    </dgm:pt>
    <dgm:pt modelId="{E5791E94-B951-4036-8337-D9CFC1A7ABE1}" type="pres">
      <dgm:prSet presAssocID="{A492BA5D-19C9-4163-9042-A5CFCE95A18E}" presName="compNode" presStyleCnt="0"/>
      <dgm:spPr/>
    </dgm:pt>
    <dgm:pt modelId="{0F6B356F-315D-44F1-8CF5-6C41B7CEC28C}" type="pres">
      <dgm:prSet presAssocID="{A492BA5D-19C9-4163-9042-A5CFCE95A18E}" presName="dummyConnPt" presStyleCnt="0"/>
      <dgm:spPr/>
    </dgm:pt>
    <dgm:pt modelId="{0F530B1C-33AB-41BD-AFC9-70CBD2BF91F7}" type="pres">
      <dgm:prSet presAssocID="{A492BA5D-19C9-4163-9042-A5CFCE95A18E}" presName="node" presStyleLbl="node1" presStyleIdx="7" presStyleCnt="9">
        <dgm:presLayoutVars>
          <dgm:bulletEnabled val="1"/>
        </dgm:presLayoutVars>
      </dgm:prSet>
      <dgm:spPr/>
    </dgm:pt>
    <dgm:pt modelId="{8F95E1C9-3C17-4029-8DBD-F42F520E91FA}" type="pres">
      <dgm:prSet presAssocID="{245D96CA-7172-4606-B932-8F0D66792735}" presName="sibTrans" presStyleLbl="bgSibTrans2D1" presStyleIdx="7" presStyleCnt="8"/>
      <dgm:spPr/>
    </dgm:pt>
    <dgm:pt modelId="{6CA712DD-1CD4-4330-AF71-F9CE9C2366FB}" type="pres">
      <dgm:prSet presAssocID="{A79D568A-10FC-47E7-BDCC-97E1348BABD1}" presName="compNode" presStyleCnt="0"/>
      <dgm:spPr/>
    </dgm:pt>
    <dgm:pt modelId="{2C41F900-77B8-424A-84FD-660F21651688}" type="pres">
      <dgm:prSet presAssocID="{A79D568A-10FC-47E7-BDCC-97E1348BABD1}" presName="dummyConnPt" presStyleCnt="0"/>
      <dgm:spPr/>
    </dgm:pt>
    <dgm:pt modelId="{DEF81E00-E27D-4F18-B064-00DE6514630D}" type="pres">
      <dgm:prSet presAssocID="{A79D568A-10FC-47E7-BDCC-97E1348BABD1}" presName="node" presStyleLbl="node1" presStyleIdx="8" presStyleCnt="9">
        <dgm:presLayoutVars>
          <dgm:bulletEnabled val="1"/>
        </dgm:presLayoutVars>
      </dgm:prSet>
      <dgm:spPr/>
    </dgm:pt>
  </dgm:ptLst>
  <dgm:cxnLst>
    <dgm:cxn modelId="{33D12313-F609-4263-8A19-4DA0D1357D68}" type="presOf" srcId="{29D3E19D-1724-4EBE-A1FF-16783ED5CFB3}" destId="{AAC513D3-5E8C-4AE3-8407-BDBF22B1311B}" srcOrd="0" destOrd="0" presId="urn:microsoft.com/office/officeart/2005/8/layout/bProcess4"/>
    <dgm:cxn modelId="{A9439E17-7558-4C21-917A-402B0B6D6753}" type="presOf" srcId="{A492BA5D-19C9-4163-9042-A5CFCE95A18E}" destId="{0F530B1C-33AB-41BD-AFC9-70CBD2BF91F7}" srcOrd="0" destOrd="0" presId="urn:microsoft.com/office/officeart/2005/8/layout/bProcess4"/>
    <dgm:cxn modelId="{335AA717-CC4C-4D09-8F19-761B08A5F065}" type="presOf" srcId="{FBCB498E-1BBB-4BCD-805A-013BCB460C2E}" destId="{984F2E30-7586-4AC2-9C0A-BDCD02D967DC}" srcOrd="0" destOrd="0" presId="urn:microsoft.com/office/officeart/2005/8/layout/bProcess4"/>
    <dgm:cxn modelId="{26C6242D-FBCF-47A4-80E7-0FEDD68208E3}" srcId="{62299336-7E9F-47BF-86BF-788577EC21A1}" destId="{FBCB498E-1BBB-4BCD-805A-013BCB460C2E}" srcOrd="4" destOrd="0" parTransId="{3C9AEC37-3297-4268-BC94-9F002C56AD52}" sibTransId="{D4AF9414-CCBA-4F32-B0AD-D4599A57A577}"/>
    <dgm:cxn modelId="{9E8F2E2D-4713-4925-B23A-5766B53A12E0}" type="presOf" srcId="{AA15963B-AF91-4091-957F-2EBE346176DD}" destId="{12891E4D-62AB-48B3-89E2-BEC54DB4EEC5}" srcOrd="0" destOrd="0" presId="urn:microsoft.com/office/officeart/2005/8/layout/bProcess4"/>
    <dgm:cxn modelId="{8CC2955B-95CC-4084-9890-F49FF55A00EB}" type="presOf" srcId="{52C165AE-924B-474C-848B-5E07C101C557}" destId="{606535DD-632A-4B2D-8696-2968DA396BAB}" srcOrd="0" destOrd="0" presId="urn:microsoft.com/office/officeart/2005/8/layout/bProcess4"/>
    <dgm:cxn modelId="{5F498B41-F4C0-4AE0-8F56-F16209EF7669}" type="presOf" srcId="{01D151A3-6259-4BCE-8919-59813460AD0C}" destId="{C616E99E-A0E6-4E41-8BE6-A6AC12748089}" srcOrd="0" destOrd="0" presId="urn:microsoft.com/office/officeart/2005/8/layout/bProcess4"/>
    <dgm:cxn modelId="{27960C66-6178-4CCE-952A-9989F209C6CB}" type="presOf" srcId="{1645648F-A89C-4355-B255-F583874BCEA2}" destId="{A381EDAA-63AA-485C-9493-EC3622082C39}" srcOrd="0" destOrd="0" presId="urn:microsoft.com/office/officeart/2005/8/layout/bProcess4"/>
    <dgm:cxn modelId="{304C9579-2ACA-4BA6-96BA-870CB66790F8}" srcId="{62299336-7E9F-47BF-86BF-788577EC21A1}" destId="{02991A21-FBE3-4523-A344-579B7F218C2C}" srcOrd="6" destOrd="0" parTransId="{C71ED5E7-DBED-444B-85B0-158908FEE2C3}" sibTransId="{29D3E19D-1724-4EBE-A1FF-16783ED5CFB3}"/>
    <dgm:cxn modelId="{CDCB6D85-91A2-41E9-9E09-D1304105CDD7}" srcId="{62299336-7E9F-47BF-86BF-788577EC21A1}" destId="{7ED8280C-389E-4A4C-967A-BBE961BE98CE}" srcOrd="5" destOrd="0" parTransId="{C446B907-A4A3-49A3-9B73-4FDBE801B336}" sibTransId="{ECA287E6-2703-4DAC-812D-0BBEEA80D4B2}"/>
    <dgm:cxn modelId="{A9E07889-A4F9-4752-8A71-DC122FA3CA23}" type="presOf" srcId="{CB15DA97-2449-4AB5-A1B7-91423186B0C4}" destId="{2CADF347-FE77-476E-B8F5-D76E44AC1D04}" srcOrd="0" destOrd="0" presId="urn:microsoft.com/office/officeart/2005/8/layout/bProcess4"/>
    <dgm:cxn modelId="{F4118F98-4D26-4075-9733-A4B2BAA45742}" srcId="{62299336-7E9F-47BF-86BF-788577EC21A1}" destId="{1645648F-A89C-4355-B255-F583874BCEA2}" srcOrd="2" destOrd="0" parTransId="{5092C5E9-5572-4D6B-8CDA-2D44CCE0BCB1}" sibTransId="{01D151A3-6259-4BCE-8919-59813460AD0C}"/>
    <dgm:cxn modelId="{4794E79A-4DBE-41CF-BB75-C064B9B0A900}" type="presOf" srcId="{FDF41E27-1D3E-4F11-B952-5CF6DD6978CA}" destId="{F37D592D-8AC3-4C27-8A2C-9419CA650D54}" srcOrd="0" destOrd="0" presId="urn:microsoft.com/office/officeart/2005/8/layout/bProcess4"/>
    <dgm:cxn modelId="{00C680A0-2B59-490F-B49C-B9041A813399}" type="presOf" srcId="{D4AF9414-CCBA-4F32-B0AD-D4599A57A577}" destId="{41487282-2987-4CD5-8753-7CF82DD0AA21}" srcOrd="0" destOrd="0" presId="urn:microsoft.com/office/officeart/2005/8/layout/bProcess4"/>
    <dgm:cxn modelId="{3EE663A4-62BB-402D-B791-FC27865AA600}" srcId="{62299336-7E9F-47BF-86BF-788577EC21A1}" destId="{AA15963B-AF91-4091-957F-2EBE346176DD}" srcOrd="3" destOrd="0" parTransId="{1ECDF4D9-B705-4585-866B-24C3A0831EAF}" sibTransId="{790F72E7-E9EF-47FE-98AD-1A6662F79C05}"/>
    <dgm:cxn modelId="{0C982BA5-97B2-45E9-8D44-A4EB4256701C}" type="presOf" srcId="{62299336-7E9F-47BF-86BF-788577EC21A1}" destId="{244A9F6C-E8E9-4BA7-8389-D70E36393F0A}" srcOrd="0" destOrd="0" presId="urn:microsoft.com/office/officeart/2005/8/layout/bProcess4"/>
    <dgm:cxn modelId="{E96D61B0-B998-45DF-BAB9-1CC5051D4AC0}" type="presOf" srcId="{02991A21-FBE3-4523-A344-579B7F218C2C}" destId="{85ECE4D6-157A-4DFC-9CF3-AC5C6AB125FC}" srcOrd="0" destOrd="0" presId="urn:microsoft.com/office/officeart/2005/8/layout/bProcess4"/>
    <dgm:cxn modelId="{DC2804B4-01DF-448C-BCF7-A2734B450636}" type="presOf" srcId="{7ED8280C-389E-4A4C-967A-BBE961BE98CE}" destId="{A0967AE4-090D-4FC7-A48F-2062817A1B8D}" srcOrd="0" destOrd="0" presId="urn:microsoft.com/office/officeart/2005/8/layout/bProcess4"/>
    <dgm:cxn modelId="{AB66D3B6-B747-40FB-B237-A8ADFDAB6554}" srcId="{62299336-7E9F-47BF-86BF-788577EC21A1}" destId="{A79D568A-10FC-47E7-BDCC-97E1348BABD1}" srcOrd="8" destOrd="0" parTransId="{CD8777DE-14CC-401E-A6BF-50D6972CC5E5}" sibTransId="{3D1E053E-B398-4FED-B916-E2FBFF6BC18B}"/>
    <dgm:cxn modelId="{EFA38FB7-8443-4DE4-90B9-6ADCBCA8CE3A}" type="presOf" srcId="{245D96CA-7172-4606-B932-8F0D66792735}" destId="{8F95E1C9-3C17-4029-8DBD-F42F520E91FA}" srcOrd="0" destOrd="0" presId="urn:microsoft.com/office/officeart/2005/8/layout/bProcess4"/>
    <dgm:cxn modelId="{2CA0BABB-D529-43CE-A4B8-CF7479F1C59C}" type="presOf" srcId="{A79D568A-10FC-47E7-BDCC-97E1348BABD1}" destId="{DEF81E00-E27D-4F18-B064-00DE6514630D}" srcOrd="0" destOrd="0" presId="urn:microsoft.com/office/officeart/2005/8/layout/bProcess4"/>
    <dgm:cxn modelId="{3F5B37C4-F99D-49A0-99E2-5B5352D398D1}" srcId="{62299336-7E9F-47BF-86BF-788577EC21A1}" destId="{52C165AE-924B-474C-848B-5E07C101C557}" srcOrd="0" destOrd="0" parTransId="{B44B9248-B64B-4239-A469-D25157DC6349}" sibTransId="{CB15DA97-2449-4AB5-A1B7-91423186B0C4}"/>
    <dgm:cxn modelId="{CB23C5E7-9F44-4EEA-BD28-71037BC72570}" srcId="{62299336-7E9F-47BF-86BF-788577EC21A1}" destId="{8EAEA0E8-803A-4C6A-BBD5-EE3EEF711530}" srcOrd="1" destOrd="0" parTransId="{BD23D86C-0F7A-4FB7-922C-D39B45F31447}" sibTransId="{FDF41E27-1D3E-4F11-B952-5CF6DD6978CA}"/>
    <dgm:cxn modelId="{CF7DDBED-ED72-4081-98C0-EECFB5A4E4BC}" srcId="{62299336-7E9F-47BF-86BF-788577EC21A1}" destId="{A492BA5D-19C9-4163-9042-A5CFCE95A18E}" srcOrd="7" destOrd="0" parTransId="{71C3B1C6-C489-4E44-8E08-3C087DD0E3DD}" sibTransId="{245D96CA-7172-4606-B932-8F0D66792735}"/>
    <dgm:cxn modelId="{B55986F0-45D8-43BD-ABA5-19D90536199C}" type="presOf" srcId="{ECA287E6-2703-4DAC-812D-0BBEEA80D4B2}" destId="{C44D318D-AD6F-4A3C-838C-EDBC743D28F3}" srcOrd="0" destOrd="0" presId="urn:microsoft.com/office/officeart/2005/8/layout/bProcess4"/>
    <dgm:cxn modelId="{A9AEFDF4-E8B7-4BF9-8E06-C70BEA894F68}" type="presOf" srcId="{790F72E7-E9EF-47FE-98AD-1A6662F79C05}" destId="{3CC1F5AC-5156-40AC-97D6-65830032BC76}" srcOrd="0" destOrd="0" presId="urn:microsoft.com/office/officeart/2005/8/layout/bProcess4"/>
    <dgm:cxn modelId="{237F70FF-9AD9-4968-9D36-F60E1CD7E170}" type="presOf" srcId="{8EAEA0E8-803A-4C6A-BBD5-EE3EEF711530}" destId="{90972F89-B509-4032-8BD4-A1491207F13D}" srcOrd="0" destOrd="0" presId="urn:microsoft.com/office/officeart/2005/8/layout/bProcess4"/>
    <dgm:cxn modelId="{5AAE55AC-5B4C-4064-9CE9-786375BDBC44}" type="presParOf" srcId="{244A9F6C-E8E9-4BA7-8389-D70E36393F0A}" destId="{8917F889-0E0D-4EEE-AF49-736F2FA15930}" srcOrd="0" destOrd="0" presId="urn:microsoft.com/office/officeart/2005/8/layout/bProcess4"/>
    <dgm:cxn modelId="{44D0F8AC-B8C0-43E6-9830-C1992C44BBA0}" type="presParOf" srcId="{8917F889-0E0D-4EEE-AF49-736F2FA15930}" destId="{5F34E67D-FECF-4E33-84EF-CBBB90589D85}" srcOrd="0" destOrd="0" presId="urn:microsoft.com/office/officeart/2005/8/layout/bProcess4"/>
    <dgm:cxn modelId="{144809E2-44A8-4971-B282-28EE1DA92073}" type="presParOf" srcId="{8917F889-0E0D-4EEE-AF49-736F2FA15930}" destId="{606535DD-632A-4B2D-8696-2968DA396BAB}" srcOrd="1" destOrd="0" presId="urn:microsoft.com/office/officeart/2005/8/layout/bProcess4"/>
    <dgm:cxn modelId="{E0C5E9DE-8FE6-485D-80C2-67631F6FC610}" type="presParOf" srcId="{244A9F6C-E8E9-4BA7-8389-D70E36393F0A}" destId="{2CADF347-FE77-476E-B8F5-D76E44AC1D04}" srcOrd="1" destOrd="0" presId="urn:microsoft.com/office/officeart/2005/8/layout/bProcess4"/>
    <dgm:cxn modelId="{CDBCEF7B-55D6-4516-9ADB-3EB40FFA15A6}" type="presParOf" srcId="{244A9F6C-E8E9-4BA7-8389-D70E36393F0A}" destId="{7C853104-D045-4314-A64F-051A8686A64B}" srcOrd="2" destOrd="0" presId="urn:microsoft.com/office/officeart/2005/8/layout/bProcess4"/>
    <dgm:cxn modelId="{4C3DB2BA-514F-4DD7-A9B5-B5861053BB1D}" type="presParOf" srcId="{7C853104-D045-4314-A64F-051A8686A64B}" destId="{097D65C3-7D22-44BD-AE4D-2D4886B318A8}" srcOrd="0" destOrd="0" presId="urn:microsoft.com/office/officeart/2005/8/layout/bProcess4"/>
    <dgm:cxn modelId="{EE94E3F4-7ADB-4089-90AC-6FA3C6B8DFCF}" type="presParOf" srcId="{7C853104-D045-4314-A64F-051A8686A64B}" destId="{90972F89-B509-4032-8BD4-A1491207F13D}" srcOrd="1" destOrd="0" presId="urn:microsoft.com/office/officeart/2005/8/layout/bProcess4"/>
    <dgm:cxn modelId="{FB38C957-CC9A-4019-9042-6F94B8F3C390}" type="presParOf" srcId="{244A9F6C-E8E9-4BA7-8389-D70E36393F0A}" destId="{F37D592D-8AC3-4C27-8A2C-9419CA650D54}" srcOrd="3" destOrd="0" presId="urn:microsoft.com/office/officeart/2005/8/layout/bProcess4"/>
    <dgm:cxn modelId="{873DA5B9-F535-43E1-878A-A2AC63AE2E77}" type="presParOf" srcId="{244A9F6C-E8E9-4BA7-8389-D70E36393F0A}" destId="{B681ADBE-4026-4E7F-8572-77060CA16447}" srcOrd="4" destOrd="0" presId="urn:microsoft.com/office/officeart/2005/8/layout/bProcess4"/>
    <dgm:cxn modelId="{4FC20B4E-2758-4536-86DF-DED3C607167D}" type="presParOf" srcId="{B681ADBE-4026-4E7F-8572-77060CA16447}" destId="{BE230F9C-9067-4C54-8864-21D39A005041}" srcOrd="0" destOrd="0" presId="urn:microsoft.com/office/officeart/2005/8/layout/bProcess4"/>
    <dgm:cxn modelId="{0697670B-4C6F-469F-B8F9-323086BE8B38}" type="presParOf" srcId="{B681ADBE-4026-4E7F-8572-77060CA16447}" destId="{A381EDAA-63AA-485C-9493-EC3622082C39}" srcOrd="1" destOrd="0" presId="urn:microsoft.com/office/officeart/2005/8/layout/bProcess4"/>
    <dgm:cxn modelId="{7F83AF70-5661-47E2-B438-7D24E1CA2668}" type="presParOf" srcId="{244A9F6C-E8E9-4BA7-8389-D70E36393F0A}" destId="{C616E99E-A0E6-4E41-8BE6-A6AC12748089}" srcOrd="5" destOrd="0" presId="urn:microsoft.com/office/officeart/2005/8/layout/bProcess4"/>
    <dgm:cxn modelId="{CEF6BEAB-4DD7-44CB-847D-3FB88921DAB7}" type="presParOf" srcId="{244A9F6C-E8E9-4BA7-8389-D70E36393F0A}" destId="{54F580B6-E038-41FE-A293-8BC21F03C085}" srcOrd="6" destOrd="0" presId="urn:microsoft.com/office/officeart/2005/8/layout/bProcess4"/>
    <dgm:cxn modelId="{2FE169D0-E2E0-4860-957D-634EFBC59829}" type="presParOf" srcId="{54F580B6-E038-41FE-A293-8BC21F03C085}" destId="{1CCA7DEB-7B2A-49FB-8417-45100E4122B9}" srcOrd="0" destOrd="0" presId="urn:microsoft.com/office/officeart/2005/8/layout/bProcess4"/>
    <dgm:cxn modelId="{87A6E6BD-77AD-45D0-804E-BF29E6D7242A}" type="presParOf" srcId="{54F580B6-E038-41FE-A293-8BC21F03C085}" destId="{12891E4D-62AB-48B3-89E2-BEC54DB4EEC5}" srcOrd="1" destOrd="0" presId="urn:microsoft.com/office/officeart/2005/8/layout/bProcess4"/>
    <dgm:cxn modelId="{C0C91093-2E03-43B3-9336-6C8CEAD98CEC}" type="presParOf" srcId="{244A9F6C-E8E9-4BA7-8389-D70E36393F0A}" destId="{3CC1F5AC-5156-40AC-97D6-65830032BC76}" srcOrd="7" destOrd="0" presId="urn:microsoft.com/office/officeart/2005/8/layout/bProcess4"/>
    <dgm:cxn modelId="{042B20B6-6FAE-4EE0-B757-12CADBBD657C}" type="presParOf" srcId="{244A9F6C-E8E9-4BA7-8389-D70E36393F0A}" destId="{01231160-4115-4BC9-BAEC-6C9010DC6B55}" srcOrd="8" destOrd="0" presId="urn:microsoft.com/office/officeart/2005/8/layout/bProcess4"/>
    <dgm:cxn modelId="{A655C7B9-BE28-4A22-A0A7-1C40EB21EF34}" type="presParOf" srcId="{01231160-4115-4BC9-BAEC-6C9010DC6B55}" destId="{6C21D213-644B-4516-99A5-F3D068738C01}" srcOrd="0" destOrd="0" presId="urn:microsoft.com/office/officeart/2005/8/layout/bProcess4"/>
    <dgm:cxn modelId="{AFBADDDE-35F9-460A-B1FE-2529F2E14CDC}" type="presParOf" srcId="{01231160-4115-4BC9-BAEC-6C9010DC6B55}" destId="{984F2E30-7586-4AC2-9C0A-BDCD02D967DC}" srcOrd="1" destOrd="0" presId="urn:microsoft.com/office/officeart/2005/8/layout/bProcess4"/>
    <dgm:cxn modelId="{1C2218D2-6245-47BD-8838-2C431A2CF4F9}" type="presParOf" srcId="{244A9F6C-E8E9-4BA7-8389-D70E36393F0A}" destId="{41487282-2987-4CD5-8753-7CF82DD0AA21}" srcOrd="9" destOrd="0" presId="urn:microsoft.com/office/officeart/2005/8/layout/bProcess4"/>
    <dgm:cxn modelId="{DFA74F7C-2A31-499B-848E-3A63393A587D}" type="presParOf" srcId="{244A9F6C-E8E9-4BA7-8389-D70E36393F0A}" destId="{3E5E0899-003B-4C8F-8526-FA1C6773FAE3}" srcOrd="10" destOrd="0" presId="urn:microsoft.com/office/officeart/2005/8/layout/bProcess4"/>
    <dgm:cxn modelId="{52318659-0B8E-4CB3-A769-8860AEC19741}" type="presParOf" srcId="{3E5E0899-003B-4C8F-8526-FA1C6773FAE3}" destId="{27A75C20-D149-4232-8610-056CBE684DDB}" srcOrd="0" destOrd="0" presId="urn:microsoft.com/office/officeart/2005/8/layout/bProcess4"/>
    <dgm:cxn modelId="{A876BA5A-D3D4-43DE-93DB-BD817C519450}" type="presParOf" srcId="{3E5E0899-003B-4C8F-8526-FA1C6773FAE3}" destId="{A0967AE4-090D-4FC7-A48F-2062817A1B8D}" srcOrd="1" destOrd="0" presId="urn:microsoft.com/office/officeart/2005/8/layout/bProcess4"/>
    <dgm:cxn modelId="{8F199A97-1145-4F62-9922-11FA6B3438B5}" type="presParOf" srcId="{244A9F6C-E8E9-4BA7-8389-D70E36393F0A}" destId="{C44D318D-AD6F-4A3C-838C-EDBC743D28F3}" srcOrd="11" destOrd="0" presId="urn:microsoft.com/office/officeart/2005/8/layout/bProcess4"/>
    <dgm:cxn modelId="{05880CBF-E369-468E-B46C-4C832608469A}" type="presParOf" srcId="{244A9F6C-E8E9-4BA7-8389-D70E36393F0A}" destId="{BB865421-9BE0-41C3-9751-9F36805FE67E}" srcOrd="12" destOrd="0" presId="urn:microsoft.com/office/officeart/2005/8/layout/bProcess4"/>
    <dgm:cxn modelId="{86F2B637-11D9-40EE-BF20-77AA494077C0}" type="presParOf" srcId="{BB865421-9BE0-41C3-9751-9F36805FE67E}" destId="{F929BF22-8F2C-4794-B997-12FE3942E561}" srcOrd="0" destOrd="0" presId="urn:microsoft.com/office/officeart/2005/8/layout/bProcess4"/>
    <dgm:cxn modelId="{994D2C57-8748-4354-B82A-3DFCC06FFFB9}" type="presParOf" srcId="{BB865421-9BE0-41C3-9751-9F36805FE67E}" destId="{85ECE4D6-157A-4DFC-9CF3-AC5C6AB125FC}" srcOrd="1" destOrd="0" presId="urn:microsoft.com/office/officeart/2005/8/layout/bProcess4"/>
    <dgm:cxn modelId="{1C282FF3-471A-4A02-972D-DF801C735D53}" type="presParOf" srcId="{244A9F6C-E8E9-4BA7-8389-D70E36393F0A}" destId="{AAC513D3-5E8C-4AE3-8407-BDBF22B1311B}" srcOrd="13" destOrd="0" presId="urn:microsoft.com/office/officeart/2005/8/layout/bProcess4"/>
    <dgm:cxn modelId="{BF471B66-CEC9-4650-92C4-5FD3F28E9040}" type="presParOf" srcId="{244A9F6C-E8E9-4BA7-8389-D70E36393F0A}" destId="{E5791E94-B951-4036-8337-D9CFC1A7ABE1}" srcOrd="14" destOrd="0" presId="urn:microsoft.com/office/officeart/2005/8/layout/bProcess4"/>
    <dgm:cxn modelId="{C2BFCC94-F158-4817-AE0A-4900906D2404}" type="presParOf" srcId="{E5791E94-B951-4036-8337-D9CFC1A7ABE1}" destId="{0F6B356F-315D-44F1-8CF5-6C41B7CEC28C}" srcOrd="0" destOrd="0" presId="urn:microsoft.com/office/officeart/2005/8/layout/bProcess4"/>
    <dgm:cxn modelId="{64287574-3372-4F0D-B33D-38B317041508}" type="presParOf" srcId="{E5791E94-B951-4036-8337-D9CFC1A7ABE1}" destId="{0F530B1C-33AB-41BD-AFC9-70CBD2BF91F7}" srcOrd="1" destOrd="0" presId="urn:microsoft.com/office/officeart/2005/8/layout/bProcess4"/>
    <dgm:cxn modelId="{3D0C64A4-591B-496B-9825-40450BE0E438}" type="presParOf" srcId="{244A9F6C-E8E9-4BA7-8389-D70E36393F0A}" destId="{8F95E1C9-3C17-4029-8DBD-F42F520E91FA}" srcOrd="15" destOrd="0" presId="urn:microsoft.com/office/officeart/2005/8/layout/bProcess4"/>
    <dgm:cxn modelId="{3ED8F6EB-84D5-47B4-BC94-97F66B052245}" type="presParOf" srcId="{244A9F6C-E8E9-4BA7-8389-D70E36393F0A}" destId="{6CA712DD-1CD4-4330-AF71-F9CE9C2366FB}" srcOrd="16" destOrd="0" presId="urn:microsoft.com/office/officeart/2005/8/layout/bProcess4"/>
    <dgm:cxn modelId="{8E003248-35B6-4BE1-9067-8D76EBDB90B2}" type="presParOf" srcId="{6CA712DD-1CD4-4330-AF71-F9CE9C2366FB}" destId="{2C41F900-77B8-424A-84FD-660F21651688}" srcOrd="0" destOrd="0" presId="urn:microsoft.com/office/officeart/2005/8/layout/bProcess4"/>
    <dgm:cxn modelId="{5D082FDF-3019-449C-8F65-10DE35AA5EF5}" type="presParOf" srcId="{6CA712DD-1CD4-4330-AF71-F9CE9C2366FB}" destId="{DEF81E00-E27D-4F18-B064-00DE6514630D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ADF347-FE77-476E-B8F5-D76E44AC1D04}">
      <dsp:nvSpPr>
        <dsp:cNvPr id="0" name=""/>
        <dsp:cNvSpPr/>
      </dsp:nvSpPr>
      <dsp:spPr>
        <a:xfrm rot="5391788">
          <a:off x="-724447" y="3431334"/>
          <a:ext cx="3185819" cy="383352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6535DD-632A-4B2D-8696-2968DA396BAB}">
      <dsp:nvSpPr>
        <dsp:cNvPr id="0" name=""/>
        <dsp:cNvSpPr/>
      </dsp:nvSpPr>
      <dsp:spPr>
        <a:xfrm>
          <a:off x="7848" y="1402655"/>
          <a:ext cx="4259477" cy="2555686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tx1"/>
              </a:solidFill>
            </a:rPr>
            <a:t>Initial observations of all classrooms to understand school culture.</a:t>
          </a:r>
        </a:p>
      </dsp:txBody>
      <dsp:txXfrm>
        <a:off x="82701" y="1477508"/>
        <a:ext cx="4109771" cy="2405980"/>
      </dsp:txXfrm>
    </dsp:sp>
    <dsp:sp modelId="{F37D592D-8AC3-4C27-8A2C-9419CA650D54}">
      <dsp:nvSpPr>
        <dsp:cNvPr id="0" name=""/>
        <dsp:cNvSpPr/>
      </dsp:nvSpPr>
      <dsp:spPr>
        <a:xfrm rot="5421950">
          <a:off x="-727366" y="6623486"/>
          <a:ext cx="3188731" cy="383352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972F89-B509-4032-8BD4-A1491207F13D}">
      <dsp:nvSpPr>
        <dsp:cNvPr id="0" name=""/>
        <dsp:cNvSpPr/>
      </dsp:nvSpPr>
      <dsp:spPr>
        <a:xfrm>
          <a:off x="20371" y="4593379"/>
          <a:ext cx="4259477" cy="2555686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tx1"/>
              </a:solidFill>
            </a:rPr>
            <a:t>Meeting with Head Teachers and administration to introduce project.</a:t>
          </a:r>
        </a:p>
      </dsp:txBody>
      <dsp:txXfrm>
        <a:off x="95224" y="4668232"/>
        <a:ext cx="4109771" cy="2405980"/>
      </dsp:txXfrm>
    </dsp:sp>
    <dsp:sp modelId="{C616E99E-A0E6-4E41-8BE6-A6AC12748089}">
      <dsp:nvSpPr>
        <dsp:cNvPr id="0" name=""/>
        <dsp:cNvSpPr/>
      </dsp:nvSpPr>
      <dsp:spPr>
        <a:xfrm rot="775">
          <a:off x="856819" y="8228281"/>
          <a:ext cx="5644389" cy="383352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81EDAA-63AA-485C-9493-EC3622082C39}">
      <dsp:nvSpPr>
        <dsp:cNvPr id="0" name=""/>
        <dsp:cNvSpPr/>
      </dsp:nvSpPr>
      <dsp:spPr>
        <a:xfrm>
          <a:off x="10" y="7791871"/>
          <a:ext cx="4259477" cy="2555686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tx1"/>
              </a:solidFill>
            </a:rPr>
            <a:t>Observation of two classrooms on alternating weeks (8 weeks total).</a:t>
          </a:r>
        </a:p>
      </dsp:txBody>
      <dsp:txXfrm>
        <a:off x="74863" y="7866724"/>
        <a:ext cx="4109771" cy="2405980"/>
      </dsp:txXfrm>
    </dsp:sp>
    <dsp:sp modelId="{3CC1F5AC-5156-40AC-97D6-65830032BC76}">
      <dsp:nvSpPr>
        <dsp:cNvPr id="0" name=""/>
        <dsp:cNvSpPr/>
      </dsp:nvSpPr>
      <dsp:spPr>
        <a:xfrm rot="16220144">
          <a:off x="4922431" y="6630977"/>
          <a:ext cx="3195934" cy="383352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891E4D-62AB-48B3-89E2-BEC54DB4EEC5}">
      <dsp:nvSpPr>
        <dsp:cNvPr id="0" name=""/>
        <dsp:cNvSpPr/>
      </dsp:nvSpPr>
      <dsp:spPr>
        <a:xfrm>
          <a:off x="5649313" y="7798056"/>
          <a:ext cx="4259477" cy="2555686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tx1"/>
              </a:solidFill>
            </a:rPr>
            <a:t>Review of literature and existing tools to inform tool creation.</a:t>
          </a:r>
        </a:p>
      </dsp:txBody>
      <dsp:txXfrm>
        <a:off x="5724166" y="7872909"/>
        <a:ext cx="4109771" cy="2405980"/>
      </dsp:txXfrm>
    </dsp:sp>
    <dsp:sp modelId="{41487282-2987-4CD5-8753-7CF82DD0AA21}">
      <dsp:nvSpPr>
        <dsp:cNvPr id="0" name=""/>
        <dsp:cNvSpPr/>
      </dsp:nvSpPr>
      <dsp:spPr>
        <a:xfrm rot="16200000">
          <a:off x="4937371" y="3430820"/>
          <a:ext cx="3184782" cy="383352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4F2E30-7586-4AC2-9C0A-BDCD02D967DC}">
      <dsp:nvSpPr>
        <dsp:cNvPr id="0" name=""/>
        <dsp:cNvSpPr/>
      </dsp:nvSpPr>
      <dsp:spPr>
        <a:xfrm>
          <a:off x="5672953" y="4597263"/>
          <a:ext cx="4259477" cy="2555686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tx1"/>
              </a:solidFill>
            </a:rPr>
            <a:t>Weekly meetings and informal conversations with Head Teachers and classroom teams to inform tool.</a:t>
          </a:r>
        </a:p>
      </dsp:txBody>
      <dsp:txXfrm>
        <a:off x="5747806" y="4672116"/>
        <a:ext cx="4109771" cy="2405980"/>
      </dsp:txXfrm>
    </dsp:sp>
    <dsp:sp modelId="{C44D318D-AD6F-4A3C-838C-EDBC743D28F3}">
      <dsp:nvSpPr>
        <dsp:cNvPr id="0" name=""/>
        <dsp:cNvSpPr/>
      </dsp:nvSpPr>
      <dsp:spPr>
        <a:xfrm>
          <a:off x="6534675" y="1833516"/>
          <a:ext cx="5655279" cy="383352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967AE4-090D-4FC7-A48F-2062817A1B8D}">
      <dsp:nvSpPr>
        <dsp:cNvPr id="0" name=""/>
        <dsp:cNvSpPr/>
      </dsp:nvSpPr>
      <dsp:spPr>
        <a:xfrm>
          <a:off x="5672953" y="1402655"/>
          <a:ext cx="4259477" cy="2555686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tx1"/>
              </a:solidFill>
            </a:rPr>
            <a:t>Education on UDL to increase common understanding.</a:t>
          </a:r>
        </a:p>
      </dsp:txBody>
      <dsp:txXfrm>
        <a:off x="5747806" y="1477508"/>
        <a:ext cx="4109771" cy="2405980"/>
      </dsp:txXfrm>
    </dsp:sp>
    <dsp:sp modelId="{AAC513D3-5E8C-4AE3-8407-BDBF22B1311B}">
      <dsp:nvSpPr>
        <dsp:cNvPr id="0" name=""/>
        <dsp:cNvSpPr/>
      </dsp:nvSpPr>
      <dsp:spPr>
        <a:xfrm rot="5400000">
          <a:off x="10602476" y="3430820"/>
          <a:ext cx="3184782" cy="383352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ECE4D6-157A-4DFC-9CF3-AC5C6AB125FC}">
      <dsp:nvSpPr>
        <dsp:cNvPr id="0" name=""/>
        <dsp:cNvSpPr/>
      </dsp:nvSpPr>
      <dsp:spPr>
        <a:xfrm>
          <a:off x="11338058" y="1402655"/>
          <a:ext cx="4259477" cy="2555686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Creation of first draft of tool using observations, the literature, and information gathered from members of the EPCS community.</a:t>
          </a:r>
        </a:p>
      </dsp:txBody>
      <dsp:txXfrm>
        <a:off x="11412911" y="1477508"/>
        <a:ext cx="4109771" cy="2405980"/>
      </dsp:txXfrm>
    </dsp:sp>
    <dsp:sp modelId="{8F95E1C9-3C17-4029-8DBD-F42F520E91FA}">
      <dsp:nvSpPr>
        <dsp:cNvPr id="0" name=""/>
        <dsp:cNvSpPr/>
      </dsp:nvSpPr>
      <dsp:spPr>
        <a:xfrm rot="5400000">
          <a:off x="10602476" y="6625428"/>
          <a:ext cx="3184782" cy="383352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530B1C-33AB-41BD-AFC9-70CBD2BF91F7}">
      <dsp:nvSpPr>
        <dsp:cNvPr id="0" name=""/>
        <dsp:cNvSpPr/>
      </dsp:nvSpPr>
      <dsp:spPr>
        <a:xfrm>
          <a:off x="11338058" y="4597263"/>
          <a:ext cx="4259477" cy="2555686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Meeting with stakeholders to discuss tool, feedback, and potential strategies. </a:t>
          </a:r>
        </a:p>
      </dsp:txBody>
      <dsp:txXfrm>
        <a:off x="11412911" y="4672116"/>
        <a:ext cx="4109771" cy="2405980"/>
      </dsp:txXfrm>
    </dsp:sp>
    <dsp:sp modelId="{DEF81E00-E27D-4F18-B064-00DE6514630D}">
      <dsp:nvSpPr>
        <dsp:cNvPr id="0" name=""/>
        <dsp:cNvSpPr/>
      </dsp:nvSpPr>
      <dsp:spPr>
        <a:xfrm>
          <a:off x="11338058" y="7791871"/>
          <a:ext cx="4259477" cy="2555686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Refinement of initial tool based on feedback. </a:t>
          </a:r>
        </a:p>
      </dsp:txBody>
      <dsp:txXfrm>
        <a:off x="11412911" y="7866724"/>
        <a:ext cx="4109771" cy="2405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64812DF-469A-470D-86CA-94B7DDE802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7974F1-9350-42AE-894B-848C5536A71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5A76AB5-B104-4FE9-AD99-0755EB82AC3E}" type="datetimeFigureOut">
              <a:rPr lang="en-US"/>
              <a:pPr>
                <a:defRPr/>
              </a:pPr>
              <a:t>5/8/2022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232773C-E70B-400D-B004-82765565153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268413" y="1143000"/>
            <a:ext cx="43211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18A1176-72A1-4DDA-B839-337AA120D1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F75418-F4D2-4DDA-AEA9-8CE467F6008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2468DB-37B2-4D26-84BE-89A0949B904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BB72146-B1A2-4B54-8814-82EFC268F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>
            <a:extLst>
              <a:ext uri="{FF2B5EF4-FFF2-40B4-BE49-F238E27FC236}">
                <a16:creationId xmlns:a16="http://schemas.microsoft.com/office/drawing/2014/main" id="{033F5693-F912-4E58-A515-7BA2D41FF7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>
            <a:extLst>
              <a:ext uri="{FF2B5EF4-FFF2-40B4-BE49-F238E27FC236}">
                <a16:creationId xmlns:a16="http://schemas.microsoft.com/office/drawing/2014/main" id="{C725C9B0-CE4A-4BB6-9AF6-BA1B5709D6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100" name="Slide Number Placeholder 3">
            <a:extLst>
              <a:ext uri="{FF2B5EF4-FFF2-40B4-BE49-F238E27FC236}">
                <a16:creationId xmlns:a16="http://schemas.microsoft.com/office/drawing/2014/main" id="{CD979D35-DF54-4358-8B00-A5E3D174AE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39E98E5-DF34-453F-BB45-B28F7FCD4EFD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80360" y="4489452"/>
            <a:ext cx="32644080" cy="9550400"/>
          </a:xfrm>
        </p:spPr>
        <p:txBody>
          <a:bodyPr anchor="b"/>
          <a:lstStyle>
            <a:lvl1pPr algn="ctr">
              <a:defRPr sz="2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14408152"/>
            <a:ext cx="28803600" cy="6623048"/>
          </a:xfrm>
        </p:spPr>
        <p:txBody>
          <a:bodyPr/>
          <a:lstStyle>
            <a:lvl1pPr marL="0" indent="0" algn="ctr">
              <a:buNone/>
              <a:defRPr sz="9600"/>
            </a:lvl1pPr>
            <a:lvl2pPr marL="1828800" indent="0" algn="ctr">
              <a:buNone/>
              <a:defRPr sz="8000"/>
            </a:lvl2pPr>
            <a:lvl3pPr marL="3657600" indent="0" algn="ctr">
              <a:buNone/>
              <a:defRPr sz="7200"/>
            </a:lvl3pPr>
            <a:lvl4pPr marL="5486400" indent="0" algn="ctr">
              <a:buNone/>
              <a:defRPr sz="6400"/>
            </a:lvl4pPr>
            <a:lvl5pPr marL="7315200" indent="0" algn="ctr">
              <a:buNone/>
              <a:defRPr sz="6400"/>
            </a:lvl5pPr>
            <a:lvl6pPr marL="9144000" indent="0" algn="ctr">
              <a:buNone/>
              <a:defRPr sz="6400"/>
            </a:lvl6pPr>
            <a:lvl7pPr marL="10972800" indent="0" algn="ctr">
              <a:buNone/>
              <a:defRPr sz="6400"/>
            </a:lvl7pPr>
            <a:lvl8pPr marL="12801600" indent="0" algn="ctr">
              <a:buNone/>
              <a:defRPr sz="6400"/>
            </a:lvl8pPr>
            <a:lvl9pPr marL="14630400" indent="0" algn="ctr">
              <a:buNone/>
              <a:defRPr sz="6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6D94D-4A11-47DB-88E1-1B3D7D201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1806C-0DCB-4D56-9E66-2BB21EAD3444}" type="datetimeFigureOut">
              <a:rPr lang="en-US"/>
              <a:pPr>
                <a:defRPr/>
              </a:pPr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BD52A-BEA3-4333-8A6B-4CB7E7978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08848F-0FDE-430E-BD9F-D5B2056C9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F2399-A741-4BD4-A7DF-45DEDB753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413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4F69A-DAD9-4AF8-A3B7-F4E833FB6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15957-DC70-4272-8076-F2CC6817B42A}" type="datetimeFigureOut">
              <a:rPr lang="en-US"/>
              <a:pPr>
                <a:defRPr/>
              </a:pPr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E555C-E3B8-4DF2-854D-DBD8DA734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7DBC5F-592A-4778-A9C7-9915F874C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A7A67-EAA9-4429-9B7F-C7EE70083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9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7483437" y="1460500"/>
            <a:ext cx="8281035" cy="2324735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40332" y="1460500"/>
            <a:ext cx="24363045" cy="232473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7BA440-7E0A-4A01-9F3F-499905921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7CC2D-9F36-4C41-ADAC-4AF648D90C61}" type="datetimeFigureOut">
              <a:rPr lang="en-US"/>
              <a:pPr>
                <a:defRPr/>
              </a:pPr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C02D6B-86C4-45C9-8FCC-2FDC16A2C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6A6780-087D-4667-9045-484517A166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63214F-C0B3-4532-A7C4-B6DD8693C4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6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81EEBA-39FF-4EDA-B434-5C1658C8F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06CA0-6F26-4595-99AC-7146BB609282}" type="datetimeFigureOut">
              <a:rPr lang="en-US"/>
              <a:pPr>
                <a:defRPr/>
              </a:pPr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19255-F5E5-49CE-B035-9F9CDC13A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0C2B3B-BF10-42C2-991F-0DB364E83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F9F07-3056-4DBB-BF5B-C7B9F8B548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2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20330" y="6838958"/>
            <a:ext cx="33124140" cy="11410948"/>
          </a:xfrm>
        </p:spPr>
        <p:txBody>
          <a:bodyPr anchor="b"/>
          <a:lstStyle>
            <a:lvl1pPr>
              <a:defRPr sz="2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0330" y="18357858"/>
            <a:ext cx="33124140" cy="6000748"/>
          </a:xfrm>
        </p:spPr>
        <p:txBody>
          <a:bodyPr/>
          <a:lstStyle>
            <a:lvl1pPr marL="0" indent="0">
              <a:buNone/>
              <a:defRPr sz="9600">
                <a:solidFill>
                  <a:schemeClr val="tx1"/>
                </a:solidFill>
              </a:defRPr>
            </a:lvl1pPr>
            <a:lvl2pPr marL="1828800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2pPr>
            <a:lvl3pPr marL="36576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54864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73152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91440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09728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28016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463040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C64A0-EB3F-4093-A49C-9D53EC9EE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E0114-BF58-4CEA-90B6-3FF669DB0A23}" type="datetimeFigureOut">
              <a:rPr lang="en-US"/>
              <a:pPr>
                <a:defRPr/>
              </a:pPr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729EF-8258-458B-9AC3-0B1C7D76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C7596F-AFCD-4C61-ABC9-48FA22584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4CC82-D92C-4886-A988-D9972CD41A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13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40330" y="7302500"/>
            <a:ext cx="1632204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42430" y="7302500"/>
            <a:ext cx="16322040" cy="17405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0D6B5E2-A02A-4207-B401-A755CC354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A388B-7577-4319-AAE2-990BEEDB4650}" type="datetimeFigureOut">
              <a:rPr lang="en-US"/>
              <a:pPr>
                <a:defRPr/>
              </a:pPr>
              <a:t>5/8/2022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4CC48C7-9EFD-4FC5-8483-0148D3BDB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887D8CF-FD7C-403B-9F73-D25F247C5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0A7C5-CCE2-4B73-A4DA-374B6E814D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595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1460506"/>
            <a:ext cx="33124140" cy="53022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5336" y="6724652"/>
            <a:ext cx="16247028" cy="3295648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45336" y="10020300"/>
            <a:ext cx="16247028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9442432" y="6724652"/>
            <a:ext cx="16327042" cy="3295648"/>
          </a:xfrm>
        </p:spPr>
        <p:txBody>
          <a:bodyPr anchor="b"/>
          <a:lstStyle>
            <a:lvl1pPr marL="0" indent="0">
              <a:buNone/>
              <a:defRPr sz="9600" b="1"/>
            </a:lvl1pPr>
            <a:lvl2pPr marL="1828800" indent="0">
              <a:buNone/>
              <a:defRPr sz="8000" b="1"/>
            </a:lvl2pPr>
            <a:lvl3pPr marL="3657600" indent="0">
              <a:buNone/>
              <a:defRPr sz="7200" b="1"/>
            </a:lvl3pPr>
            <a:lvl4pPr marL="5486400" indent="0">
              <a:buNone/>
              <a:defRPr sz="6400" b="1"/>
            </a:lvl4pPr>
            <a:lvl5pPr marL="7315200" indent="0">
              <a:buNone/>
              <a:defRPr sz="6400" b="1"/>
            </a:lvl5pPr>
            <a:lvl6pPr marL="9144000" indent="0">
              <a:buNone/>
              <a:defRPr sz="6400" b="1"/>
            </a:lvl6pPr>
            <a:lvl7pPr marL="10972800" indent="0">
              <a:buNone/>
              <a:defRPr sz="6400" b="1"/>
            </a:lvl7pPr>
            <a:lvl8pPr marL="12801600" indent="0">
              <a:buNone/>
              <a:defRPr sz="6400" b="1"/>
            </a:lvl8pPr>
            <a:lvl9pPr marL="14630400" indent="0">
              <a:buNone/>
              <a:defRPr sz="6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9442432" y="10020300"/>
            <a:ext cx="16327042" cy="14738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B8738F3-6272-4AF4-9635-6A737DD6D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886E4-A619-4126-8D79-10E0042FE6CB}" type="datetimeFigureOut">
              <a:rPr lang="en-US"/>
              <a:pPr>
                <a:defRPr/>
              </a:pPr>
              <a:t>5/8/2022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E5B7151-DBBA-4344-BCA8-388580796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51607FA-CAAF-4E31-B026-40F0AD92F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4135F-BE24-462B-8723-040BC6AA93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464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A37A3BD-20EA-46CF-B140-7D5D56F2C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2896B-E536-46F8-AEAF-DCA028AF480A}" type="datetimeFigureOut">
              <a:rPr lang="en-US"/>
              <a:pPr>
                <a:defRPr/>
              </a:pPr>
              <a:t>5/8/2022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D64B931-1FB8-45D7-B20A-11B0ADC6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E714FF4-7BCC-434B-8A75-6B5725E44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0EE27-85B1-4890-B45C-6FC107DEF7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03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AE2AF72E-2ACC-466E-91FD-E05BC8A1F1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7994B-7797-4948-A8EC-5C21BF63F229}" type="datetimeFigureOut">
              <a:rPr lang="en-US"/>
              <a:pPr>
                <a:defRPr/>
              </a:pPr>
              <a:t>5/8/2022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6DB4BF9-F210-4E2C-870A-F04DD7B59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4D8F03B-F362-4A57-9A0D-D94A379AE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8B1-7FB9-4894-A6EB-DE5C544FC0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420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1828800"/>
            <a:ext cx="12386548" cy="6400800"/>
          </a:xfrm>
        </p:spPr>
        <p:txBody>
          <a:bodyPr anchor="b"/>
          <a:lstStyle>
            <a:lvl1pPr>
              <a:defRPr sz="1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27042" y="3949706"/>
            <a:ext cx="19442430" cy="19494500"/>
          </a:xfrm>
        </p:spPr>
        <p:txBody>
          <a:bodyPr/>
          <a:lstStyle>
            <a:lvl1pPr>
              <a:defRPr sz="12800"/>
            </a:lvl1pPr>
            <a:lvl2pPr>
              <a:defRPr sz="11200"/>
            </a:lvl2pPr>
            <a:lvl3pPr>
              <a:defRPr sz="96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8229600"/>
            <a:ext cx="12386548" cy="15246352"/>
          </a:xfrm>
        </p:spPr>
        <p:txBody>
          <a:bodyPr/>
          <a:lstStyle>
            <a:lvl1pPr marL="0" indent="0">
              <a:buNone/>
              <a:defRPr sz="6400"/>
            </a:lvl1pPr>
            <a:lvl2pPr marL="1828800" indent="0">
              <a:buNone/>
              <a:defRPr sz="5600"/>
            </a:lvl2pPr>
            <a:lvl3pPr marL="3657600" indent="0">
              <a:buNone/>
              <a:defRPr sz="4800"/>
            </a:lvl3pPr>
            <a:lvl4pPr marL="5486400" indent="0">
              <a:buNone/>
              <a:defRPr sz="4000"/>
            </a:lvl4pPr>
            <a:lvl5pPr marL="7315200" indent="0">
              <a:buNone/>
              <a:defRPr sz="4000"/>
            </a:lvl5pPr>
            <a:lvl6pPr marL="9144000" indent="0">
              <a:buNone/>
              <a:defRPr sz="4000"/>
            </a:lvl6pPr>
            <a:lvl7pPr marL="10972800" indent="0">
              <a:buNone/>
              <a:defRPr sz="4000"/>
            </a:lvl7pPr>
            <a:lvl8pPr marL="12801600" indent="0">
              <a:buNone/>
              <a:defRPr sz="4000"/>
            </a:lvl8pPr>
            <a:lvl9pPr marL="14630400" indent="0">
              <a:buNone/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2C4BCA2-FA9F-4474-9A60-61BED4D69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3EF94-B782-4942-ADA2-9D4B4BE759D9}" type="datetimeFigureOut">
              <a:rPr lang="en-US"/>
              <a:pPr>
                <a:defRPr/>
              </a:pPr>
              <a:t>5/8/2022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6534449-E6B3-4A2F-921E-4E4D7DFDF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B84AC91-6031-48E8-93B9-6219F10C9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15C7C-0074-495E-A8DB-09DA4635D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626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5332" y="1828800"/>
            <a:ext cx="12386548" cy="6400800"/>
          </a:xfrm>
        </p:spPr>
        <p:txBody>
          <a:bodyPr anchor="b"/>
          <a:lstStyle>
            <a:lvl1pPr>
              <a:defRPr sz="1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327042" y="3949706"/>
            <a:ext cx="19442430" cy="19494500"/>
          </a:xfrm>
        </p:spPr>
        <p:txBody>
          <a:bodyPr rtlCol="0">
            <a:normAutofit/>
          </a:bodyPr>
          <a:lstStyle>
            <a:lvl1pPr marL="0" indent="0">
              <a:buNone/>
              <a:defRPr sz="12800"/>
            </a:lvl1pPr>
            <a:lvl2pPr marL="1828800" indent="0">
              <a:buNone/>
              <a:defRPr sz="11200"/>
            </a:lvl2pPr>
            <a:lvl3pPr marL="3657600" indent="0">
              <a:buNone/>
              <a:defRPr sz="9600"/>
            </a:lvl3pPr>
            <a:lvl4pPr marL="5486400" indent="0">
              <a:buNone/>
              <a:defRPr sz="8000"/>
            </a:lvl4pPr>
            <a:lvl5pPr marL="7315200" indent="0">
              <a:buNone/>
              <a:defRPr sz="8000"/>
            </a:lvl5pPr>
            <a:lvl6pPr marL="9144000" indent="0">
              <a:buNone/>
              <a:defRPr sz="8000"/>
            </a:lvl6pPr>
            <a:lvl7pPr marL="10972800" indent="0">
              <a:buNone/>
              <a:defRPr sz="8000"/>
            </a:lvl7pPr>
            <a:lvl8pPr marL="12801600" indent="0">
              <a:buNone/>
              <a:defRPr sz="8000"/>
            </a:lvl8pPr>
            <a:lvl9pPr marL="14630400" indent="0">
              <a:buNone/>
              <a:defRPr sz="8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45332" y="8229600"/>
            <a:ext cx="12386548" cy="15246352"/>
          </a:xfrm>
        </p:spPr>
        <p:txBody>
          <a:bodyPr/>
          <a:lstStyle>
            <a:lvl1pPr marL="0" indent="0">
              <a:buNone/>
              <a:defRPr sz="6400"/>
            </a:lvl1pPr>
            <a:lvl2pPr marL="1828800" indent="0">
              <a:buNone/>
              <a:defRPr sz="5600"/>
            </a:lvl2pPr>
            <a:lvl3pPr marL="3657600" indent="0">
              <a:buNone/>
              <a:defRPr sz="4800"/>
            </a:lvl3pPr>
            <a:lvl4pPr marL="5486400" indent="0">
              <a:buNone/>
              <a:defRPr sz="4000"/>
            </a:lvl4pPr>
            <a:lvl5pPr marL="7315200" indent="0">
              <a:buNone/>
              <a:defRPr sz="4000"/>
            </a:lvl5pPr>
            <a:lvl6pPr marL="9144000" indent="0">
              <a:buNone/>
              <a:defRPr sz="4000"/>
            </a:lvl6pPr>
            <a:lvl7pPr marL="10972800" indent="0">
              <a:buNone/>
              <a:defRPr sz="4000"/>
            </a:lvl7pPr>
            <a:lvl8pPr marL="12801600" indent="0">
              <a:buNone/>
              <a:defRPr sz="4000"/>
            </a:lvl8pPr>
            <a:lvl9pPr marL="14630400" indent="0">
              <a:buNone/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76B0581-8B0D-495A-83C2-B685E99E6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37F7B-FB12-4EDF-BBB8-425E3C57FEF8}" type="datetimeFigureOut">
              <a:rPr lang="en-US"/>
              <a:pPr>
                <a:defRPr/>
              </a:pPr>
              <a:t>5/8/2022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4B5E35-35FF-42BF-9B4D-DB7CFB5E7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DF2FCD6-1C33-4685-9ED8-5047604F8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62B05-35FB-40B4-84B3-0F0A03440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530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0EFC0CB-8AAC-4684-A507-407AD39FBC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640013" y="1460500"/>
            <a:ext cx="33124775" cy="530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F0B9770-DA6B-4236-9240-1C9B8D62AB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640013" y="7302500"/>
            <a:ext cx="33124775" cy="1740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DE392F-6E3B-46E8-A5E4-8D32458EE1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640013" y="25425400"/>
            <a:ext cx="8640762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4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D8E43C6-EF73-4ABF-B91E-9B3AD35F9596}" type="datetimeFigureOut">
              <a:rPr lang="en-US"/>
              <a:pPr>
                <a:defRPr/>
              </a:pPr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C32535-01C1-433C-A15E-5C289B6450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2722225" y="25425400"/>
            <a:ext cx="12960350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4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CB11C-1844-4979-AFC3-7FD285559A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7124025" y="25425400"/>
            <a:ext cx="8640763" cy="14605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4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30021F8-1361-49C1-AD03-9472A8C51B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6576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7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36576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 Light" panose="020F0302020204030204" pitchFamily="34" charset="0"/>
        </a:defRPr>
      </a:lvl2pPr>
      <a:lvl3pPr algn="l" defTabSz="36576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 Light" panose="020F0302020204030204" pitchFamily="34" charset="0"/>
        </a:defRPr>
      </a:lvl3pPr>
      <a:lvl4pPr algn="l" defTabSz="36576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 Light" panose="020F0302020204030204" pitchFamily="34" charset="0"/>
        </a:defRPr>
      </a:lvl4pPr>
      <a:lvl5pPr algn="l" defTabSz="36576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3657600" rtl="0" fontAlgn="base">
        <a:lnSpc>
          <a:spcPct val="90000"/>
        </a:lnSpc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3657600" rtl="0" fontAlgn="base">
        <a:lnSpc>
          <a:spcPct val="90000"/>
        </a:lnSpc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3657600" rtl="0" fontAlgn="base">
        <a:lnSpc>
          <a:spcPct val="90000"/>
        </a:lnSpc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3657600" rtl="0" fontAlgn="base">
        <a:lnSpc>
          <a:spcPct val="90000"/>
        </a:lnSpc>
        <a:spcBef>
          <a:spcPct val="0"/>
        </a:spcBef>
        <a:spcAft>
          <a:spcPct val="0"/>
        </a:spcAft>
        <a:defRPr sz="17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914400" indent="-914400" algn="l" defTabSz="3657600" rtl="0" eaLnBrk="0" fontAlgn="base" hangingPunct="0">
        <a:lnSpc>
          <a:spcPct val="90000"/>
        </a:lnSpc>
        <a:spcBef>
          <a:spcPts val="4000"/>
        </a:spcBef>
        <a:spcAft>
          <a:spcPct val="0"/>
        </a:spcAft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0" indent="-914400" algn="l" defTabSz="3657600" rtl="0" eaLnBrk="0" fontAlgn="base" hangingPunct="0">
        <a:lnSpc>
          <a:spcPct val="90000"/>
        </a:lnSpc>
        <a:spcBef>
          <a:spcPts val="2000"/>
        </a:spcBef>
        <a:spcAft>
          <a:spcPct val="0"/>
        </a:spcAft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0" indent="-914400" algn="l" defTabSz="3657600" rtl="0" eaLnBrk="0" fontAlgn="base" hangingPunct="0">
        <a:lnSpc>
          <a:spcPct val="90000"/>
        </a:lnSpc>
        <a:spcBef>
          <a:spcPts val="2000"/>
        </a:spcBef>
        <a:spcAft>
          <a:spcPct val="0"/>
        </a:spcAft>
        <a:buFont typeface="Arial" panose="020B0604020202020204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0" indent="-914400" algn="l" defTabSz="3657600" rtl="0" eaLnBrk="0" fontAlgn="base" hangingPunct="0">
        <a:lnSpc>
          <a:spcPct val="90000"/>
        </a:lnSpc>
        <a:spcBef>
          <a:spcPts val="2000"/>
        </a:spcBef>
        <a:spcAft>
          <a:spcPct val="0"/>
        </a:spcAft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indent="-914400" algn="l" defTabSz="3657600" rtl="0" eaLnBrk="0" fontAlgn="base" hangingPunct="0">
        <a:lnSpc>
          <a:spcPct val="90000"/>
        </a:lnSpc>
        <a:spcBef>
          <a:spcPts val="2000"/>
        </a:spcBef>
        <a:spcAft>
          <a:spcPct val="0"/>
        </a:spcAft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84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72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60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4800" indent="-914400" algn="l" defTabSz="36576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12" Type="http://schemas.openxmlformats.org/officeDocument/2006/relationships/image" Target="../media/image4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3.png"/><Relationship Id="rId5" Type="http://schemas.openxmlformats.org/officeDocument/2006/relationships/diagramData" Target="../diagrams/data1.xml"/><Relationship Id="rId15" Type="http://schemas.openxmlformats.org/officeDocument/2006/relationships/image" Target="../media/image7.png"/><Relationship Id="rId10" Type="http://schemas.openxmlformats.org/officeDocument/2006/relationships/image" Target="../media/image2.png"/><Relationship Id="rId4" Type="http://schemas.openxmlformats.org/officeDocument/2006/relationships/hyperlink" Target="mailto:kaitlyn.irwin@tufts.edu" TargetMode="External"/><Relationship Id="rId9" Type="http://schemas.microsoft.com/office/2007/relationships/diagramDrawing" Target="../diagrams/drawing1.xml"/><Relationship Id="rId1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971CB7D1-1971-48EB-8156-555FDB4CD399}"/>
              </a:ext>
            </a:extLst>
          </p:cNvPr>
          <p:cNvSpPr/>
          <p:nvPr/>
        </p:nvSpPr>
        <p:spPr>
          <a:xfrm>
            <a:off x="13719175" y="16332428"/>
            <a:ext cx="5654675" cy="38417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F97225D-9EEE-46A4-9132-FC072DECC422}"/>
              </a:ext>
            </a:extLst>
          </p:cNvPr>
          <p:cNvSpPr/>
          <p:nvPr/>
        </p:nvSpPr>
        <p:spPr>
          <a:xfrm>
            <a:off x="19623088" y="16385043"/>
            <a:ext cx="5656262" cy="38258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57B7F31-4157-4E18-80A0-C3BCF503C23E}"/>
              </a:ext>
            </a:extLst>
          </p:cNvPr>
          <p:cNvSpPr/>
          <p:nvPr/>
        </p:nvSpPr>
        <p:spPr>
          <a:xfrm rot="5400000">
            <a:off x="22050376" y="14014451"/>
            <a:ext cx="3186112" cy="38258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BBDECA-4B5A-4222-9E62-B24F3ABF2E73}"/>
              </a:ext>
            </a:extLst>
          </p:cNvPr>
          <p:cNvSpPr/>
          <p:nvPr/>
        </p:nvSpPr>
        <p:spPr>
          <a:xfrm>
            <a:off x="-33338" y="-96838"/>
            <a:ext cx="38404801" cy="4383088"/>
          </a:xfrm>
          <a:prstGeom prst="rect">
            <a:avLst/>
          </a:prstGeom>
          <a:solidFill>
            <a:srgbClr val="3172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078" name="Group 4">
            <a:extLst>
              <a:ext uri="{FF2B5EF4-FFF2-40B4-BE49-F238E27FC236}">
                <a16:creationId xmlns:a16="http://schemas.microsoft.com/office/drawing/2014/main" id="{6285E1E5-A382-4F02-9F8C-ABB5B635CCC2}"/>
              </a:ext>
            </a:extLst>
          </p:cNvPr>
          <p:cNvGrpSpPr>
            <a:grpSpLocks/>
          </p:cNvGrpSpPr>
          <p:nvPr/>
        </p:nvGrpSpPr>
        <p:grpSpPr bwMode="auto">
          <a:xfrm>
            <a:off x="-478971" y="-808718"/>
            <a:ext cx="9653588" cy="4105275"/>
            <a:chOff x="-304800" y="-612330"/>
            <a:chExt cx="9653804" cy="4105505"/>
          </a:xfrm>
        </p:grpSpPr>
        <p:pic>
          <p:nvPicPr>
            <p:cNvPr id="3127" name="Picture 5">
              <a:extLst>
                <a:ext uri="{FF2B5EF4-FFF2-40B4-BE49-F238E27FC236}">
                  <a16:creationId xmlns:a16="http://schemas.microsoft.com/office/drawing/2014/main" id="{1AEF5DDB-1D21-4369-BF80-632B05FE44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04800" y="-612330"/>
              <a:ext cx="5943600" cy="3864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28" name="TextBox 6">
              <a:extLst>
                <a:ext uri="{FF2B5EF4-FFF2-40B4-BE49-F238E27FC236}">
                  <a16:creationId xmlns:a16="http://schemas.microsoft.com/office/drawing/2014/main" id="{7CC3C341-77F5-4EE5-8C26-7F083500A6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6775" y="2169736"/>
              <a:ext cx="8482229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/>
              <a:r>
                <a:rPr lang="en-US" altLang="en-US" sz="4000">
                  <a:solidFill>
                    <a:schemeClr val="bg1"/>
                  </a:solidFill>
                  <a:latin typeface="Bookman Old Style" panose="02050604050505020204" pitchFamily="18" charset="0"/>
                  <a:ea typeface="Angsana New" panose="02020603050405020304" pitchFamily="18" charset="-34"/>
                </a:rPr>
                <a:t>Department of </a:t>
              </a:r>
            </a:p>
            <a:p>
              <a:pPr eaLnBrk="1" hangingPunct="1"/>
              <a:r>
                <a:rPr lang="en-US" altLang="en-US" sz="4000">
                  <a:solidFill>
                    <a:schemeClr val="bg1"/>
                  </a:solidFill>
                  <a:latin typeface="Bookman Old Style" panose="02050604050505020204" pitchFamily="18" charset="0"/>
                  <a:ea typeface="Angsana New" panose="02020603050405020304" pitchFamily="18" charset="-34"/>
                </a:rPr>
                <a:t>Occupational Therapy</a:t>
              </a:r>
            </a:p>
          </p:txBody>
        </p:sp>
      </p:grpSp>
      <p:sp>
        <p:nvSpPr>
          <p:cNvPr id="3079" name="Text Box 122">
            <a:extLst>
              <a:ext uri="{FF2B5EF4-FFF2-40B4-BE49-F238E27FC236}">
                <a16:creationId xmlns:a16="http://schemas.microsoft.com/office/drawing/2014/main" id="{530FA5C0-2466-45F6-BDE0-1438857B5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-75029"/>
            <a:ext cx="26452513" cy="290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37" tIns="342842" rIns="137137" bIns="342842" anchor="ctr">
            <a:spAutoFit/>
          </a:bodyPr>
          <a:lstStyle>
            <a:lvl1pPr defTabSz="43894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3894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3894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3894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3894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7200" b="1" dirty="0">
                <a:solidFill>
                  <a:schemeClr val="bg1"/>
                </a:solidFill>
                <a:latin typeface="Garamond" panose="02020404030301010803" pitchFamily="18" charset="0"/>
              </a:rPr>
              <a:t>Developing a Universal Design for Learning and Inclusion Toolkit: </a:t>
            </a:r>
          </a:p>
          <a:p>
            <a:pPr algn="ctr" eaLnBrk="1" hangingPunct="1"/>
            <a:r>
              <a:rPr lang="en-US" altLang="en-US" sz="7200" b="1" dirty="0">
                <a:solidFill>
                  <a:schemeClr val="bg1"/>
                </a:solidFill>
                <a:latin typeface="Garamond" panose="02020404030301010803" pitchFamily="18" charset="0"/>
              </a:rPr>
              <a:t>Supporting Young Children in the Classroom</a:t>
            </a:r>
          </a:p>
        </p:txBody>
      </p:sp>
      <p:sp>
        <p:nvSpPr>
          <p:cNvPr id="3080" name="Text Box 123">
            <a:extLst>
              <a:ext uri="{FF2B5EF4-FFF2-40B4-BE49-F238E27FC236}">
                <a16:creationId xmlns:a16="http://schemas.microsoft.com/office/drawing/2014/main" id="{F178D8FE-157C-4929-831F-3F871E360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482596"/>
            <a:ext cx="2526665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37137" tIns="137137" rIns="137137" bIns="137137" anchor="ctr"/>
          <a:lstStyle>
            <a:lvl1pPr defTabSz="43894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3894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3894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3894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389438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it-IT" altLang="en-US" sz="5400" dirty="0">
                <a:solidFill>
                  <a:schemeClr val="bg1"/>
                </a:solidFill>
                <a:latin typeface="Garamond" panose="02020404030301010803" pitchFamily="18" charset="0"/>
              </a:rPr>
              <a:t>Kaitlyn Irwin, OT/s; Gary Bedell, Ph.D., OT; Hanna Gebretensae, Ph.D.; </a:t>
            </a:r>
          </a:p>
          <a:p>
            <a:pPr algn="ctr" eaLnBrk="1" hangingPunct="1"/>
            <a:r>
              <a:rPr lang="it-IT" altLang="en-US" sz="5400" dirty="0">
                <a:solidFill>
                  <a:schemeClr val="bg1"/>
                </a:solidFill>
                <a:latin typeface="Garamond" panose="02020404030301010803" pitchFamily="18" charset="0"/>
              </a:rPr>
              <a:t>Lynne May Lim, M.A.T.</a:t>
            </a:r>
          </a:p>
        </p:txBody>
      </p:sp>
      <p:sp>
        <p:nvSpPr>
          <p:cNvPr id="3081" name="TextBox 10">
            <a:extLst>
              <a:ext uri="{FF2B5EF4-FFF2-40B4-BE49-F238E27FC236}">
                <a16:creationId xmlns:a16="http://schemas.microsoft.com/office/drawing/2014/main" id="{539E7858-F4DB-4140-B2F0-6FA650DF14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17512" y="25015934"/>
            <a:ext cx="10639424" cy="23467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68" tIns="34284" rIns="68568" bIns="34284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3600" b="1" dirty="0">
                <a:latin typeface="Garamond" panose="02020404030301010803" pitchFamily="18" charset="0"/>
              </a:rPr>
              <a:t>Contact and Acknowledgements</a:t>
            </a:r>
          </a:p>
          <a:p>
            <a:pPr eaLnBrk="1" hangingPunct="1"/>
            <a:r>
              <a:rPr lang="en-US" altLang="en-US" sz="2800" dirty="0">
                <a:latin typeface="+mn-lt"/>
              </a:rPr>
              <a:t>Kaitlyn Irwin, OT/s: </a:t>
            </a:r>
            <a:r>
              <a:rPr lang="en-US" altLang="en-US" sz="2800" dirty="0">
                <a:latin typeface="+mn-lt"/>
                <a:hlinkClick r:id="rId4"/>
              </a:rPr>
              <a:t>kaitlyn.irwin@tufts.edu</a:t>
            </a:r>
            <a:endParaRPr lang="en-US" altLang="en-US" sz="2800" dirty="0">
              <a:latin typeface="+mn-lt"/>
            </a:endParaRPr>
          </a:p>
          <a:p>
            <a:pPr eaLnBrk="1" hangingPunct="1"/>
            <a:endParaRPr lang="en-US" altLang="en-US" sz="2800" dirty="0">
              <a:latin typeface="+mn-lt"/>
            </a:endParaRPr>
          </a:p>
          <a:p>
            <a:pPr eaLnBrk="1" hangingPunct="1"/>
            <a:r>
              <a:rPr lang="en-US" altLang="en-US" sz="2800" dirty="0">
                <a:latin typeface="+mn-lt"/>
              </a:rPr>
              <a:t>A special thank you to the administration, teaching staff, and children of the EPCS community for their support in the completion of this project!</a:t>
            </a:r>
          </a:p>
        </p:txBody>
      </p:sp>
      <p:sp>
        <p:nvSpPr>
          <p:cNvPr id="3082" name="TextBox 11">
            <a:extLst>
              <a:ext uri="{FF2B5EF4-FFF2-40B4-BE49-F238E27FC236}">
                <a16:creationId xmlns:a16="http://schemas.microsoft.com/office/drawing/2014/main" id="{CA5AAD24-AB21-4812-91EA-587125487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6326" y="9980786"/>
            <a:ext cx="10639425" cy="93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68" tIns="34284" rIns="68568" bIns="34284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3600" b="1" dirty="0">
                <a:latin typeface="Garamond" panose="02020404030301010803" pitchFamily="18" charset="0"/>
              </a:rPr>
              <a:t>References</a:t>
            </a:r>
          </a:p>
          <a:p>
            <a:pPr algn="ctr" eaLnBrk="1" hangingPunct="1"/>
            <a:endParaRPr lang="en-US" alt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EC2DF01-B1D4-4C24-8EA4-2580BF956ED2}"/>
              </a:ext>
            </a:extLst>
          </p:cNvPr>
          <p:cNvSpPr txBox="1"/>
          <p:nvPr/>
        </p:nvSpPr>
        <p:spPr>
          <a:xfrm>
            <a:off x="255588" y="22907819"/>
            <a:ext cx="11298237" cy="44935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600" dirty="0">
                <a:latin typeface="+mn-lt"/>
                <a:cs typeface="Arial" panose="020B0604020202020204" pitchFamily="34" charset="0"/>
              </a:rPr>
              <a:t>The methodology was as follows: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latin typeface="+mn-lt"/>
                <a:cs typeface="Arial" panose="020B0604020202020204" pitchFamily="34" charset="0"/>
              </a:rPr>
              <a:t>Integration into classroom as member of teaching staff, spending alternating weeks in two classrooms over course of 14-week doctoral experiential component (DEC).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latin typeface="+mn-lt"/>
                <a:cs typeface="Arial" panose="020B0604020202020204" pitchFamily="34" charset="0"/>
              </a:rPr>
              <a:t>Observations of both classrooms’ cultures, organizations, activities, physical spaces, social environments, and educational materials through lens of UDLI, with corresponding observation notes. 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latin typeface="+mn-lt"/>
                <a:cs typeface="Arial" panose="020B0604020202020204" pitchFamily="34" charset="0"/>
              </a:rPr>
              <a:t>Meetings with head teachers, teaching teams, and administration to collaborate, refine project, and co-develop strategies. 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latin typeface="+mn-lt"/>
                <a:cs typeface="Arial" panose="020B0604020202020204" pitchFamily="34" charset="0"/>
              </a:rPr>
              <a:t>Education regarding UDL.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600" dirty="0">
                <a:latin typeface="+mn-lt"/>
                <a:cs typeface="Arial" panose="020B0604020202020204" pitchFamily="34" charset="0"/>
              </a:rPr>
              <a:t>Review of literature and related tools to inform toolkit development.</a:t>
            </a:r>
          </a:p>
        </p:txBody>
      </p:sp>
      <p:sp>
        <p:nvSpPr>
          <p:cNvPr id="3090" name="TextBox 28">
            <a:extLst>
              <a:ext uri="{FF2B5EF4-FFF2-40B4-BE49-F238E27FC236}">
                <a16:creationId xmlns:a16="http://schemas.microsoft.com/office/drawing/2014/main" id="{DC84EC7F-5178-4F93-BE39-52EC486C73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83438" y="5599113"/>
            <a:ext cx="10639425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Need for tool development to directly involve the stakeholders for whom tools are being designed.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Importance of flexibility in use of tools.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Provide and design multiple ways that the tool can be used depending on individual preferences and needs.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Limited resources and tools focused on UDL in early childhood education and preschool/kindergarten/first grade classrooms.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Many focus on high school and higher education.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Incorporate other identities in UDL to address their relationship with learner variability.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Highlight children, environment, and teacher’s impact.</a:t>
            </a:r>
          </a:p>
        </p:txBody>
      </p:sp>
      <p:sp>
        <p:nvSpPr>
          <p:cNvPr id="3091" name="TextBox 36">
            <a:extLst>
              <a:ext uri="{FF2B5EF4-FFF2-40B4-BE49-F238E27FC236}">
                <a16:creationId xmlns:a16="http://schemas.microsoft.com/office/drawing/2014/main" id="{05CB7BD1-DE9B-4D1F-B88F-86CC2212BE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24712" y="15187346"/>
            <a:ext cx="10325101" cy="797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Use of tool to design classroom prior to start of school year and/or evaluate throughout the year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Apply the tool to afterschool programming (Extended Day, Life Project) and summer programming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Incorporate UDLI into Eliot-Pearson Fellows training and staff professional development.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Expand UDLI tool to include more of a focus on inclusion (e.g., direct connection to program’s special rights program, expansion of inclusion principles and strategies)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Importance of interdisciplinary collaboration in education.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Occupational therapy practitioners can support through strengths-based and participation-focused approach.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Project may inform future occupational therapy doctoral projects at EPCS (e.g., evaluating use of tool and training for teachers and Eliot-Pearson Fellows) to further increase collaboration between EPCS and Department of Occupational Therapy.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endParaRPr lang="en-US" altLang="en-US" sz="2800" dirty="0"/>
          </a:p>
          <a:p>
            <a:pPr marL="0" indent="0" algn="ctr" eaLnBrk="1" hangingPunct="1"/>
            <a:r>
              <a:rPr lang="en-US" altLang="en-US" sz="3600" b="1" dirty="0">
                <a:latin typeface="Garamond" panose="02020404030301010803" pitchFamily="18" charset="0"/>
              </a:rPr>
              <a:t>References</a:t>
            </a:r>
          </a:p>
        </p:txBody>
      </p:sp>
      <p:sp>
        <p:nvSpPr>
          <p:cNvPr id="3092" name="TextBox 37">
            <a:extLst>
              <a:ext uri="{FF2B5EF4-FFF2-40B4-BE49-F238E27FC236}">
                <a16:creationId xmlns:a16="http://schemas.microsoft.com/office/drawing/2014/main" id="{F6D03C1E-C8DA-493A-8172-E1B0DA7319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8" y="6872288"/>
            <a:ext cx="10655221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2600" b="1" u="sng" dirty="0">
                <a:latin typeface="+mn-lt"/>
                <a:cs typeface="Arial" panose="020B0604020202020204" pitchFamily="34" charset="0"/>
              </a:rPr>
              <a:t>Background:</a:t>
            </a:r>
            <a:endParaRPr lang="en-US" altLang="en-US" sz="2600" dirty="0">
              <a:latin typeface="+mn-lt"/>
              <a:cs typeface="Arial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600" dirty="0">
                <a:latin typeface="+mn-lt"/>
                <a:cs typeface="Arial" panose="020B0604020202020204" pitchFamily="34" charset="0"/>
              </a:rPr>
              <a:t>Eliot-Pearson Children’s School (EPCS) is a laboratory and demonstration school at Tufts University in Medford, Massachusetts for children ages 2.9 to 7 that works closely with departments across campus.</a:t>
            </a:r>
            <a:r>
              <a:rPr lang="en-US" altLang="en-US" sz="2600" b="1" dirty="0">
                <a:latin typeface="+mn-lt"/>
                <a:cs typeface="Arial" panose="020B0604020202020204" pitchFamily="34" charset="0"/>
              </a:rPr>
              <a:t> </a:t>
            </a:r>
            <a:endParaRPr lang="en-US" altLang="en-US" sz="2400" dirty="0">
              <a:latin typeface="Arial" panose="020B060402020202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16" name="Diagram 15">
            <a:extLst>
              <a:ext uri="{FF2B5EF4-FFF2-40B4-BE49-F238E27FC236}">
                <a16:creationId xmlns:a16="http://schemas.microsoft.com/office/drawing/2014/main" id="{32BF7343-A691-40DD-89BD-211A15AFB4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4067355"/>
              </p:ext>
            </p:extLst>
          </p:nvPr>
        </p:nvGraphicFramePr>
        <p:xfrm>
          <a:off x="11440468" y="4317184"/>
          <a:ext cx="15605385" cy="11750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D540F17F-8E88-4C0E-BA11-3434056D3043}"/>
              </a:ext>
            </a:extLst>
          </p:cNvPr>
          <p:cNvSpPr/>
          <p:nvPr/>
        </p:nvSpPr>
        <p:spPr bwMode="auto">
          <a:xfrm>
            <a:off x="17099964" y="15313708"/>
            <a:ext cx="4259262" cy="2554287"/>
          </a:xfrm>
          <a:prstGeom prst="roundRect">
            <a:avLst>
              <a:gd name="adj" fmla="val 10000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700" dirty="0"/>
              <a:t>Refinement of tool based on feedback; final presentation of tool to classroom teams and administration for feedback.</a:t>
            </a:r>
            <a:r>
              <a:rPr lang="en-US" dirty="0"/>
              <a:t> </a:t>
            </a:r>
          </a:p>
        </p:txBody>
      </p:sp>
      <p:sp>
        <p:nvSpPr>
          <p:cNvPr id="3096" name="TextBox 1">
            <a:extLst>
              <a:ext uri="{FF2B5EF4-FFF2-40B4-BE49-F238E27FC236}">
                <a16:creationId xmlns:a16="http://schemas.microsoft.com/office/drawing/2014/main" id="{676A823E-CB85-41B3-A20B-DD8A7B4BB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19913" y="5623779"/>
            <a:ext cx="70358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en-US" sz="4400" dirty="0"/>
              <a:t>Scan for an audio version of this poster.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D0E560-6035-4723-A08D-19786427F8D4}"/>
              </a:ext>
            </a:extLst>
          </p:cNvPr>
          <p:cNvSpPr txBox="1"/>
          <p:nvPr/>
        </p:nvSpPr>
        <p:spPr>
          <a:xfrm>
            <a:off x="243866" y="19192691"/>
            <a:ext cx="10904538" cy="260545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26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Develop and refine a Universal Design for Learning and Inclusion (UDLI) Toolkit at EPCS for 2 older student classrooms serving children ages 4 to 7.</a:t>
            </a:r>
          </a:p>
          <a:p>
            <a:pPr marL="342900" indent="-342900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26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Support teachers in utilizing co-developed UDLI toolkit in their classrooms.</a:t>
            </a:r>
          </a:p>
          <a:p>
            <a:pPr marL="342900" indent="-342900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sz="26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Engage in interdisciplinary collaboration to co-develop strategies with teachers on how to improve UDLI in the classroom.</a:t>
            </a:r>
            <a:endParaRPr lang="en-US" sz="2600" dirty="0">
              <a:latin typeface="+mn-lt"/>
            </a:endParaRPr>
          </a:p>
        </p:txBody>
      </p:sp>
      <p:pic>
        <p:nvPicPr>
          <p:cNvPr id="3099" name="Picture 36" descr="store-logo">
            <a:extLst>
              <a:ext uri="{FF2B5EF4-FFF2-40B4-BE49-F238E27FC236}">
                <a16:creationId xmlns:a16="http://schemas.microsoft.com/office/drawing/2014/main" id="{37960A86-56A4-4A0B-8783-8357C9997D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3336" y="1365784"/>
            <a:ext cx="59436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34EC9AC3-D817-4577-A5FC-52EE9047B5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411549"/>
              </p:ext>
            </p:extLst>
          </p:nvPr>
        </p:nvGraphicFramePr>
        <p:xfrm>
          <a:off x="11440468" y="18337500"/>
          <a:ext cx="15687424" cy="8839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27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263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58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6615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Deliverables</a:t>
                      </a:r>
                    </a:p>
                  </a:txBody>
                  <a:tcPr marL="91445" marR="91445" marT="45728" marB="4572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Key Features</a:t>
                      </a:r>
                    </a:p>
                  </a:txBody>
                  <a:tcPr marL="91445" marR="91445" marT="45728" marB="4572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Key Feedback</a:t>
                      </a:r>
                    </a:p>
                  </a:txBody>
                  <a:tcPr marL="91445" marR="91445" marT="45728" marB="4572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6215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Universal Design for Learning and Inclusion (UDLI) Toolkit</a:t>
                      </a:r>
                    </a:p>
                  </a:txBody>
                  <a:tcPr marL="91445" marR="91445" marT="45728" marB="4572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600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Background Information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600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72-item tool with corresponding questions for each UDL checkpoint and inclusion principles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600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Alternate Use Guide (time of year)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600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Strategies to increase UDLI focused on environment/materials, choice time, transitions, academic time, and general strategies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600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Action Plan and Lesson Plan Documents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600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Additional Resources</a:t>
                      </a:r>
                    </a:p>
                  </a:txBody>
                  <a:tcPr marL="91445" marR="91445" marT="45728" marB="4572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600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Need for tool to incorporate different ways of using it, with anticipated use at beginning of school year, throughout the year, and/or at end of year, depending on preference.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600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Explicit connection to the environment.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600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“Most of the time”/”Some of the time”/”Not often/Never”  vs. “Yes”/”Sometimes”/”No”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600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One tool for both classrooms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600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Examples to clarify questions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600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Provision of details and clarification of jargon</a:t>
                      </a:r>
                    </a:p>
                  </a:txBody>
                  <a:tcPr marL="91445" marR="91445" marT="45728" marB="4572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9447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Implementation and modeling of strategies related to UDLI</a:t>
                      </a:r>
                    </a:p>
                  </a:txBody>
                  <a:tcPr marL="91445" marR="91445" marT="45728" marB="4572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600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Self-regulation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600" i="1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Wiggles, Stomps and Squeezes Calm My Jitters Down</a:t>
                      </a:r>
                      <a:r>
                        <a:rPr lang="en-US" sz="2600" i="0" baseline="30000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9</a:t>
                      </a:r>
                      <a:r>
                        <a:rPr lang="en-US" sz="2600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- Book on sensory differences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600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Classroom proprioceptive movement/heavy work</a:t>
                      </a:r>
                    </a:p>
                  </a:txBody>
                  <a:tcPr marL="91445" marR="91445" marT="45728" marB="4572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600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Importance of written infographic of proprioceptive movement/heavy work for teachers to use</a:t>
                      </a:r>
                    </a:p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600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Normalization of sensory differences</a:t>
                      </a:r>
                    </a:p>
                  </a:txBody>
                  <a:tcPr marL="91445" marR="91445" marT="45728" marB="4572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107">
                <a:tc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Education on UDL</a:t>
                      </a:r>
                    </a:p>
                  </a:txBody>
                  <a:tcPr marL="91445" marR="91445" marT="45728" marB="4572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Arial" panose="020B0604020202020204" pitchFamily="34" charset="0"/>
                        <a:buChar char="•"/>
                      </a:pPr>
                      <a:r>
                        <a:rPr lang="en-US" sz="2600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Explanation of three principles and history of UDL</a:t>
                      </a:r>
                    </a:p>
                  </a:txBody>
                  <a:tcPr marL="91445" marR="91445" marT="45728" marB="4572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-457200" algn="l" defTabSz="3657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600" dirty="0">
                          <a:latin typeface="+mn-lt"/>
                          <a:ea typeface="Nirmala UI" panose="020B0502040204020203" pitchFamily="34" charset="0"/>
                          <a:cs typeface="Nirmala UI" panose="020B0502040204020203" pitchFamily="34" charset="0"/>
                        </a:rPr>
                        <a:t>Breaking down UDL concepts without jargon to increase understanding</a:t>
                      </a:r>
                    </a:p>
                  </a:txBody>
                  <a:tcPr marL="91445" marR="91445" marT="45728" marB="45728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8677922"/>
                  </a:ext>
                </a:extLst>
              </a:tr>
            </a:tbl>
          </a:graphicData>
        </a:graphic>
      </p:graphicFrame>
      <p:sp>
        <p:nvSpPr>
          <p:cNvPr id="41" name="Rectangle 40">
            <a:extLst>
              <a:ext uri="{FF2B5EF4-FFF2-40B4-BE49-F238E27FC236}">
                <a16:creationId xmlns:a16="http://schemas.microsoft.com/office/drawing/2014/main" id="{CE14FFD5-3EC4-4813-B58B-B15592CD458A}"/>
              </a:ext>
            </a:extLst>
          </p:cNvPr>
          <p:cNvSpPr/>
          <p:nvPr/>
        </p:nvSpPr>
        <p:spPr>
          <a:xfrm>
            <a:off x="27524712" y="10611375"/>
            <a:ext cx="10598151" cy="838375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68568" tIns="34284" rIns="68568" bIns="34284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Additional DEC Experiences</a:t>
            </a:r>
          </a:p>
        </p:txBody>
      </p:sp>
      <p:sp>
        <p:nvSpPr>
          <p:cNvPr id="3126" name="TextBox 28">
            <a:extLst>
              <a:ext uri="{FF2B5EF4-FFF2-40B4-BE49-F238E27FC236}">
                <a16:creationId xmlns:a16="http://schemas.microsoft.com/office/drawing/2014/main" id="{87768277-4991-4377-870F-4580E73256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83438" y="11616684"/>
            <a:ext cx="1063942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Support of classroom teachers during activities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Social skills groups focused on self-regulation and social thinking with use of </a:t>
            </a:r>
            <a:r>
              <a:rPr lang="en-US" altLang="en-US" sz="2800" i="1" dirty="0"/>
              <a:t>Zones of Regulation™</a:t>
            </a:r>
            <a:r>
              <a:rPr lang="en-US" alt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altLang="en-US" sz="2800" dirty="0"/>
              <a:t> and </a:t>
            </a:r>
            <a:r>
              <a:rPr lang="en-US" altLang="en-US" sz="2800" i="1" dirty="0"/>
              <a:t>We Thinkers! </a:t>
            </a:r>
            <a:r>
              <a:rPr lang="en-US" alt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en-US" sz="2800" dirty="0"/>
              <a:t> curricula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Application for interdisciplinary grant focused on UDL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2800" dirty="0"/>
              <a:t>Attendance of staff meetings and professional development</a:t>
            </a:r>
          </a:p>
        </p:txBody>
      </p:sp>
      <p:sp>
        <p:nvSpPr>
          <p:cNvPr id="46" name="TextBox 37">
            <a:extLst>
              <a:ext uri="{FF2B5EF4-FFF2-40B4-BE49-F238E27FC236}">
                <a16:creationId xmlns:a16="http://schemas.microsoft.com/office/drawing/2014/main" id="{5CA9149C-2798-4D6F-A0B7-2D53DE4F76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66" y="9827021"/>
            <a:ext cx="10787172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</a:pPr>
            <a:endParaRPr lang="en-US" altLang="en-US" sz="2600" dirty="0"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600" dirty="0"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lang="en-US" altLang="en-US" sz="26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oung children with [dis]abilities have been found to be less involved in preschool activities and the environments often do not meet their needs</a:t>
            </a:r>
            <a:r>
              <a:rPr lang="en-US" altLang="en-US" sz="2600" baseline="30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altLang="en-US" sz="26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6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EPCS has identified a need to address its current programing related to universal design for learning and inclusion in line with its mission</a:t>
            </a:r>
            <a:r>
              <a:rPr lang="en-US" altLang="en-US" sz="2600" baseline="300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altLang="en-US" sz="26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altLang="en-US" sz="2600" dirty="0">
              <a:latin typeface="+mn-lt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sz="2600" b="1" u="sng" dirty="0">
                <a:latin typeface="+mn-lt"/>
                <a:cs typeface="Times New Roman" panose="02020603050405020304" pitchFamily="18" charset="0"/>
              </a:rPr>
              <a:t>Key Terminology:</a:t>
            </a:r>
            <a:endParaRPr lang="en-US" altLang="en-US" sz="2600" dirty="0">
              <a:latin typeface="+mn-lt"/>
              <a:cs typeface="Arial" panose="020B0604020202020204" pitchFamily="34" charset="0"/>
            </a:endParaRP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600" b="1" i="1" dirty="0">
                <a:latin typeface="+mn-lt"/>
                <a:cs typeface="Arial" panose="020B0604020202020204" pitchFamily="34" charset="0"/>
              </a:rPr>
              <a:t>Universal design for learning</a:t>
            </a:r>
            <a:r>
              <a:rPr lang="en-US" altLang="en-US" sz="2600" b="1" dirty="0">
                <a:latin typeface="+mn-lt"/>
                <a:cs typeface="Arial" panose="020B0604020202020204" pitchFamily="34" charset="0"/>
              </a:rPr>
              <a:t> (UDL)</a:t>
            </a:r>
            <a:r>
              <a:rPr lang="en-US" altLang="en-US" sz="2600" dirty="0">
                <a:latin typeface="+mn-lt"/>
                <a:cs typeface="Arial" panose="020B0604020202020204" pitchFamily="34" charset="0"/>
              </a:rPr>
              <a:t> is a framework that involves providing various options to meet the learning needs of all children through the lens of 3 principles</a:t>
            </a:r>
            <a:r>
              <a:rPr lang="en-US" altLang="en-US" sz="2600" baseline="30000" dirty="0">
                <a:latin typeface="+mn-lt"/>
                <a:cs typeface="Arial" panose="020B0604020202020204" pitchFamily="34" charset="0"/>
              </a:rPr>
              <a:t>4</a:t>
            </a:r>
            <a:r>
              <a:rPr lang="en-US" altLang="en-US" sz="2600" dirty="0">
                <a:latin typeface="+mn-lt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12" name="Table 16">
            <a:extLst>
              <a:ext uri="{FF2B5EF4-FFF2-40B4-BE49-F238E27FC236}">
                <a16:creationId xmlns:a16="http://schemas.microsoft.com/office/drawing/2014/main" id="{179511EA-94F8-455D-BF80-181FF6FE4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898283"/>
              </p:ext>
            </p:extLst>
          </p:nvPr>
        </p:nvGraphicFramePr>
        <p:xfrm>
          <a:off x="297129" y="8677531"/>
          <a:ext cx="10472472" cy="13716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236236">
                  <a:extLst>
                    <a:ext uri="{9D8B030D-6E8A-4147-A177-3AD203B41FA5}">
                      <a16:colId xmlns:a16="http://schemas.microsoft.com/office/drawing/2014/main" val="3780752171"/>
                    </a:ext>
                  </a:extLst>
                </a:gridCol>
                <a:gridCol w="5236236">
                  <a:extLst>
                    <a:ext uri="{9D8B030D-6E8A-4147-A177-3AD203B41FA5}">
                      <a16:colId xmlns:a16="http://schemas.microsoft.com/office/drawing/2014/main" val="2699126402"/>
                    </a:ext>
                  </a:extLst>
                </a:gridCol>
              </a:tblGrid>
              <a:tr h="46495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600" b="1" dirty="0">
                          <a:solidFill>
                            <a:sysClr val="windowText" lastClr="000000"/>
                          </a:solidFill>
                        </a:rPr>
                        <a:t>Impacts of Early Childhood Education</a:t>
                      </a:r>
                    </a:p>
                  </a:txBody>
                  <a:tcPr marL="100584" marR="1005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 marL="100584" marR="100584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343043"/>
                  </a:ext>
                </a:extLst>
              </a:tr>
              <a:tr h="854766"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>
                          <a:solidFill>
                            <a:schemeClr val="bg1"/>
                          </a:solidFill>
                        </a:rPr>
                        <a:t>Decreases involvement in special education and grade retention</a:t>
                      </a:r>
                      <a:r>
                        <a:rPr lang="en-US" altLang="en-US" sz="2600" b="0" baseline="30000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sz="2600" b="0" dirty="0">
                        <a:solidFill>
                          <a:schemeClr val="bg1"/>
                        </a:solidFill>
                      </a:endParaRPr>
                    </a:p>
                  </a:txBody>
                  <a:tcPr marL="100584" marR="1005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>
                          <a:solidFill>
                            <a:schemeClr val="bg1"/>
                          </a:solidFill>
                        </a:rPr>
                        <a:t>Increases high school graduation rates</a:t>
                      </a:r>
                      <a:r>
                        <a:rPr lang="en-US" altLang="en-US" sz="2600" b="0" baseline="30000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US" sz="2600" b="0" dirty="0">
                        <a:solidFill>
                          <a:schemeClr val="bg1"/>
                        </a:solidFill>
                      </a:endParaRPr>
                    </a:p>
                  </a:txBody>
                  <a:tcPr marL="100584" marR="10058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242918"/>
                  </a:ext>
                </a:extLst>
              </a:tr>
            </a:tbl>
          </a:graphicData>
        </a:graphic>
      </p:graphicFrame>
      <p:pic>
        <p:nvPicPr>
          <p:cNvPr id="21" name="Graphic 20" descr="Arrow Up with solid fill">
            <a:extLst>
              <a:ext uri="{FF2B5EF4-FFF2-40B4-BE49-F238E27FC236}">
                <a16:creationId xmlns:a16="http://schemas.microsoft.com/office/drawing/2014/main" id="{162FDAF8-1BEA-4B7E-9136-C5FB2C494E8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411712" y="9194876"/>
            <a:ext cx="707272" cy="707272"/>
          </a:xfrm>
          <a:prstGeom prst="rect">
            <a:avLst/>
          </a:prstGeom>
        </p:spPr>
      </p:pic>
      <p:pic>
        <p:nvPicPr>
          <p:cNvPr id="23" name="Graphic 22" descr="Arrow Down with solid fill">
            <a:extLst>
              <a:ext uri="{FF2B5EF4-FFF2-40B4-BE49-F238E27FC236}">
                <a16:creationId xmlns:a16="http://schemas.microsoft.com/office/drawing/2014/main" id="{E8CC5189-B26B-47B8-BF7C-611204B887F0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170120" y="9137537"/>
            <a:ext cx="781665" cy="781665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86081256-4E50-4DF2-800F-F48597F17E26}"/>
              </a:ext>
            </a:extLst>
          </p:cNvPr>
          <p:cNvSpPr/>
          <p:nvPr/>
        </p:nvSpPr>
        <p:spPr>
          <a:xfrm>
            <a:off x="27575512" y="14166753"/>
            <a:ext cx="10547351" cy="881921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68568" tIns="34284" rIns="68568" bIns="34284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Future Directions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7EF57C4-1CAB-44E5-BB0A-207E99D9BF73}"/>
              </a:ext>
            </a:extLst>
          </p:cNvPr>
          <p:cNvSpPr txBox="1"/>
          <p:nvPr/>
        </p:nvSpPr>
        <p:spPr>
          <a:xfrm>
            <a:off x="243866" y="16609993"/>
            <a:ext cx="1077544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600" dirty="0">
                <a:latin typeface="+mn-lt"/>
                <a:cs typeface="Arial" panose="020B0604020202020204" pitchFamily="34" charset="0"/>
              </a:rPr>
              <a:t>Each principle has corresponding guidelines and checkpoints with the goal of creating </a:t>
            </a:r>
            <a:r>
              <a:rPr lang="en-US" altLang="en-US" sz="2600" i="1" dirty="0">
                <a:latin typeface="+mn-lt"/>
                <a:cs typeface="Arial" panose="020B0604020202020204" pitchFamily="34" charset="0"/>
              </a:rPr>
              <a:t>expert learners</a:t>
            </a:r>
            <a:r>
              <a:rPr lang="en-US" altLang="en-US" sz="2600" baseline="30000" dirty="0">
                <a:latin typeface="+mn-lt"/>
                <a:cs typeface="Arial" panose="020B0604020202020204" pitchFamily="34" charset="0"/>
              </a:rPr>
              <a:t>4</a:t>
            </a:r>
            <a:r>
              <a:rPr lang="en-US" altLang="en-US" sz="2600" dirty="0">
                <a:latin typeface="+mn-lt"/>
                <a:cs typeface="Arial" panose="020B0604020202020204" pitchFamily="34" charset="0"/>
              </a:rPr>
              <a:t>. 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2600" b="1" i="1" dirty="0">
                <a:latin typeface="+mn-lt"/>
                <a:cs typeface="Arial" panose="020B0604020202020204" pitchFamily="34" charset="0"/>
              </a:rPr>
              <a:t>Inclusion</a:t>
            </a:r>
            <a:r>
              <a:rPr lang="en-US" altLang="en-US" sz="2600" dirty="0">
                <a:latin typeface="+mn-lt"/>
                <a:cs typeface="Arial" panose="020B0604020202020204" pitchFamily="34" charset="0"/>
              </a:rPr>
              <a:t> is the involvement of all children, in consideration and in celebration of race, ethnicity, gender, sexual orientation, [dis]ability, and other personal and social identities. </a:t>
            </a:r>
            <a:endParaRPr lang="en-US" sz="2600" dirty="0">
              <a:latin typeface="+mn-lt"/>
            </a:endParaRP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D61633AE-84E7-4F3D-BBC1-D099DDC447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471008"/>
              </p:ext>
            </p:extLst>
          </p:nvPr>
        </p:nvGraphicFramePr>
        <p:xfrm>
          <a:off x="297129" y="13555494"/>
          <a:ext cx="10472471" cy="29303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2577">
                  <a:extLst>
                    <a:ext uri="{9D8B030D-6E8A-4147-A177-3AD203B41FA5}">
                      <a16:colId xmlns:a16="http://schemas.microsoft.com/office/drawing/2014/main" val="3170325896"/>
                    </a:ext>
                  </a:extLst>
                </a:gridCol>
                <a:gridCol w="6339894">
                  <a:extLst>
                    <a:ext uri="{9D8B030D-6E8A-4147-A177-3AD203B41FA5}">
                      <a16:colId xmlns:a16="http://schemas.microsoft.com/office/drawing/2014/main" val="34711110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Principle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Meaning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9084892"/>
                  </a:ext>
                </a:extLst>
              </a:tr>
              <a:tr h="461471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latin typeface="+mn-lt"/>
                        </a:rPr>
                        <a:t>Multiple means of engagement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Motivation and interest in learning</a:t>
                      </a:r>
                      <a:r>
                        <a:rPr lang="en-US" altLang="en-US" sz="2400" baseline="30000" dirty="0"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2528733"/>
                  </a:ext>
                </a:extLst>
              </a:tr>
              <a:tr h="461471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latin typeface="+mn-lt"/>
                        </a:rPr>
                        <a:t>Multiple means of representation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How information is presented (e.g., multisensory presentation) and whether a child understands information presented</a:t>
                      </a:r>
                      <a:r>
                        <a:rPr lang="en-US" sz="2400" baseline="30000" dirty="0"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9203333"/>
                  </a:ext>
                </a:extLst>
              </a:tr>
              <a:tr h="461471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>
                          <a:latin typeface="+mn-lt"/>
                        </a:rPr>
                        <a:t>Multiple means of action and expression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+mn-lt"/>
                        </a:rPr>
                        <a:t>How learning is demonstrated by students and whether a child can do what is being asked</a:t>
                      </a:r>
                      <a:r>
                        <a:rPr lang="en-US" sz="2400" baseline="30000" dirty="0"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  <a:endParaRPr lang="en-US" sz="24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4988732"/>
                  </a:ext>
                </a:extLst>
              </a:tr>
            </a:tbl>
          </a:graphicData>
        </a:graphic>
      </p:graphicFrame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CC53E0C-F517-48D0-8EEA-8D6F636B5D2C}"/>
              </a:ext>
            </a:extLst>
          </p:cNvPr>
          <p:cNvSpPr/>
          <p:nvPr/>
        </p:nvSpPr>
        <p:spPr bwMode="auto">
          <a:xfrm>
            <a:off x="11460398" y="15320968"/>
            <a:ext cx="4259262" cy="2554287"/>
          </a:xfrm>
          <a:prstGeom prst="roundRect">
            <a:avLst>
              <a:gd name="adj" fmla="val 10000"/>
            </a:avLst>
          </a:prstGeom>
          <a:solidFill>
            <a:schemeClr val="accent6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700" dirty="0"/>
              <a:t>Final refinement of tool based on feedback and provision of toolkit to site.</a:t>
            </a:r>
            <a:r>
              <a:rPr lang="en-US" dirty="0"/>
              <a:t> </a:t>
            </a:r>
          </a:p>
        </p:txBody>
      </p:sp>
      <p:sp>
        <p:nvSpPr>
          <p:cNvPr id="57" name="Rectangle: Rounded Corners 56">
            <a:extLst>
              <a:ext uri="{FF2B5EF4-FFF2-40B4-BE49-F238E27FC236}">
                <a16:creationId xmlns:a16="http://schemas.microsoft.com/office/drawing/2014/main" id="{18E7C75B-4CDF-4C8E-91B3-D7052304EB15}"/>
              </a:ext>
            </a:extLst>
          </p:cNvPr>
          <p:cNvSpPr/>
          <p:nvPr/>
        </p:nvSpPr>
        <p:spPr bwMode="auto">
          <a:xfrm>
            <a:off x="22868630" y="15320968"/>
            <a:ext cx="4259262" cy="2554287"/>
          </a:xfrm>
          <a:prstGeom prst="roundRect">
            <a:avLst>
              <a:gd name="adj" fmla="val 10000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sz="2700" dirty="0"/>
              <a:t>Discussion, implementation, and modeling of strategies related to UDLI.</a:t>
            </a:r>
            <a:r>
              <a:rPr lang="en-US" dirty="0"/>
              <a:t> </a:t>
            </a:r>
          </a:p>
        </p:txBody>
      </p:sp>
      <p:pic>
        <p:nvPicPr>
          <p:cNvPr id="9" name="Picture 8" descr="Qr code&#10;&#10;Description automatically generated">
            <a:extLst>
              <a:ext uri="{FF2B5EF4-FFF2-40B4-BE49-F238E27FC236}">
                <a16:creationId xmlns:a16="http://schemas.microsoft.com/office/drawing/2014/main" id="{20888257-FCDB-4933-A457-F20DFE40EF7F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08057" y="23158759"/>
            <a:ext cx="1558410" cy="1558410"/>
          </a:xfrm>
          <a:prstGeom prst="rect">
            <a:avLst/>
          </a:prstGeom>
        </p:spPr>
      </p:pic>
      <p:sp>
        <p:nvSpPr>
          <p:cNvPr id="58" name="Rectangle 57">
            <a:extLst>
              <a:ext uri="{FF2B5EF4-FFF2-40B4-BE49-F238E27FC236}">
                <a16:creationId xmlns:a16="http://schemas.microsoft.com/office/drawing/2014/main" id="{8AE2139E-3B41-4605-959C-E54836D4F157}"/>
              </a:ext>
            </a:extLst>
          </p:cNvPr>
          <p:cNvSpPr/>
          <p:nvPr/>
        </p:nvSpPr>
        <p:spPr>
          <a:xfrm>
            <a:off x="27575511" y="4701636"/>
            <a:ext cx="10598151" cy="838375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68568" tIns="34284" rIns="68568" bIns="34284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Discussion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39175EBF-89F2-4777-BB1A-ABA3D32FBC5A}"/>
              </a:ext>
            </a:extLst>
          </p:cNvPr>
          <p:cNvSpPr/>
          <p:nvPr/>
        </p:nvSpPr>
        <p:spPr>
          <a:xfrm>
            <a:off x="346690" y="4667768"/>
            <a:ext cx="10598151" cy="838375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68568" tIns="34284" rIns="68568" bIns="34284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Introduction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97B4FB3-2B65-4931-87D0-685D2CDC761F}"/>
              </a:ext>
            </a:extLst>
          </p:cNvPr>
          <p:cNvSpPr/>
          <p:nvPr/>
        </p:nvSpPr>
        <p:spPr>
          <a:xfrm>
            <a:off x="278955" y="18620843"/>
            <a:ext cx="10598151" cy="838375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68568" tIns="34284" rIns="68568" bIns="34284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Aims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CAA93E4-DBFA-4CA4-BA9C-13880E0F95DF}"/>
              </a:ext>
            </a:extLst>
          </p:cNvPr>
          <p:cNvSpPr/>
          <p:nvPr/>
        </p:nvSpPr>
        <p:spPr>
          <a:xfrm>
            <a:off x="245091" y="22041380"/>
            <a:ext cx="10598151" cy="838375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68568" tIns="34284" rIns="68568" bIns="34284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Methods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6967779-3357-427C-A2C0-345F1D1CE0BF}"/>
              </a:ext>
            </a:extLst>
          </p:cNvPr>
          <p:cNvSpPr/>
          <p:nvPr/>
        </p:nvSpPr>
        <p:spPr>
          <a:xfrm>
            <a:off x="11440468" y="4684700"/>
            <a:ext cx="15641847" cy="821443"/>
          </a:xfrm>
          <a:prstGeom prst="rect">
            <a:avLst/>
          </a:prstGeom>
          <a:solidFill>
            <a:srgbClr val="002060"/>
          </a:solidFill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68568" tIns="34284" rIns="68568" bIns="34284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bg1"/>
                </a:solidFill>
                <a:latin typeface="Garamond" panose="02020404030301010803" pitchFamily="18" charset="0"/>
              </a:rPr>
              <a:t>Iterative Development Process and Deliverables</a:t>
            </a:r>
          </a:p>
        </p:txBody>
      </p:sp>
      <p:pic>
        <p:nvPicPr>
          <p:cNvPr id="8" name="Picture 7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2FEAA76F-68A0-EC9D-6E8C-AD13E6FCD0CA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777" y="5539803"/>
            <a:ext cx="1446551" cy="144655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21194</TotalTime>
  <Words>1158</Words>
  <Application>Microsoft Office PowerPoint</Application>
  <PresentationFormat>Custom</PresentationFormat>
  <Paragraphs>107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Bookman Old Style</vt:lpstr>
      <vt:lpstr>Calibri</vt:lpstr>
      <vt:lpstr>Calibri Light</vt:lpstr>
      <vt:lpstr>Garamond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Baker, Nancy</dc:creator>
  <cp:lastModifiedBy>Kaitlyn Irwin</cp:lastModifiedBy>
  <cp:revision>142</cp:revision>
  <dcterms:created xsi:type="dcterms:W3CDTF">2020-07-27T17:53:19Z</dcterms:created>
  <dcterms:modified xsi:type="dcterms:W3CDTF">2022-05-08T20:37:30Z</dcterms:modified>
</cp:coreProperties>
</file>