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84048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9EA1077-9DA9-7D47-BE94-06544AC7E277}">
          <p14:sldIdLst>
            <p14:sldId id="25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055868-EDDD-5F8E-CBE0-577E3A7FADE3}" name="Hailey Pister" initials="HP" userId="ecbe810295c1e204" providerId="Windows Live"/>
  <p188:author id="{EB582070-8FC0-AC72-9860-16F1447BE673}" name="Barnes, Mary Alicia" initials="BMA" userId="S::mbarnes@tufts.edu::3ac02d8f-de78-4849-9cd4-19a4562c1888" providerId="AD"/>
  <p188:author id="{A88B5CAD-DA86-012D-2107-A40FE7475EC9}" name="Sienna Carpenter" initials="SC" userId="2570e17d780572b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BEBE"/>
    <a:srgbClr val="ECA65A"/>
    <a:srgbClr val="ADB9CA"/>
    <a:srgbClr val="F4B183"/>
    <a:srgbClr val="000000"/>
    <a:srgbClr val="D39E9B"/>
    <a:srgbClr val="E0A79F"/>
    <a:srgbClr val="FFB45B"/>
    <a:srgbClr val="8FAAD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7" autoAdjust="0"/>
    <p:restoredTop sz="94660"/>
  </p:normalViewPr>
  <p:slideViewPr>
    <p:cSldViewPr snapToGrid="0">
      <p:cViewPr varScale="1">
        <p:scale>
          <a:sx n="19" d="100"/>
          <a:sy n="19" d="100"/>
        </p:scale>
        <p:origin x="12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C66F32-F020-E64D-9854-47574A8868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3476164-A2F5-F04A-827D-CAD005B02DD2}">
      <dgm:prSet custT="1"/>
      <dgm:spPr>
        <a:solidFill>
          <a:srgbClr val="C795DD">
            <a:alpha val="50000"/>
          </a:srgbClr>
        </a:solidFill>
      </dgm:spPr>
      <dgm:t>
        <a:bodyPr/>
        <a:lstStyle/>
        <a:p>
          <a:r>
            <a:rPr lang="en-US" sz="2000" dirty="0"/>
            <a:t>Person</a:t>
          </a:r>
        </a:p>
      </dgm:t>
    </dgm:pt>
    <dgm:pt modelId="{B6CA7052-AF1D-814F-87D1-321CF1E9CD76}" type="parTrans" cxnId="{C43248A8-AC2C-D24C-8C6C-6FF40688F652}">
      <dgm:prSet/>
      <dgm:spPr/>
      <dgm:t>
        <a:bodyPr/>
        <a:lstStyle/>
        <a:p>
          <a:endParaRPr lang="en-US"/>
        </a:p>
      </dgm:t>
    </dgm:pt>
    <dgm:pt modelId="{FB52C76E-D9E8-B146-8095-2DFE755FF3BF}" type="sibTrans" cxnId="{C43248A8-AC2C-D24C-8C6C-6FF40688F652}">
      <dgm:prSet/>
      <dgm:spPr/>
      <dgm:t>
        <a:bodyPr/>
        <a:lstStyle/>
        <a:p>
          <a:endParaRPr lang="en-US"/>
        </a:p>
      </dgm:t>
    </dgm:pt>
    <dgm:pt modelId="{52A37773-7DF2-5649-83A6-90D0486F1ED6}">
      <dgm:prSet custT="1"/>
      <dgm:spPr>
        <a:solidFill>
          <a:srgbClr val="92D050">
            <a:alpha val="50000"/>
          </a:srgbClr>
        </a:solidFill>
      </dgm:spPr>
      <dgm:t>
        <a:bodyPr/>
        <a:lstStyle/>
        <a:p>
          <a:r>
            <a:rPr lang="en-US" sz="2000" dirty="0"/>
            <a:t>Environment</a:t>
          </a:r>
        </a:p>
      </dgm:t>
    </dgm:pt>
    <dgm:pt modelId="{ED536ED8-5014-2440-8AE5-FDFEF6DCE13F}" type="parTrans" cxnId="{8555BFE3-FF3E-CD47-A569-C79855618139}">
      <dgm:prSet/>
      <dgm:spPr/>
      <dgm:t>
        <a:bodyPr/>
        <a:lstStyle/>
        <a:p>
          <a:endParaRPr lang="en-US"/>
        </a:p>
      </dgm:t>
    </dgm:pt>
    <dgm:pt modelId="{9C1DF3EA-6531-2543-A43E-D23F1694877F}" type="sibTrans" cxnId="{8555BFE3-FF3E-CD47-A569-C79855618139}">
      <dgm:prSet/>
      <dgm:spPr/>
      <dgm:t>
        <a:bodyPr/>
        <a:lstStyle/>
        <a:p>
          <a:endParaRPr lang="en-US"/>
        </a:p>
      </dgm:t>
    </dgm:pt>
    <dgm:pt modelId="{F88DD677-1B68-AC4E-85C5-14C2E1EE4934}">
      <dgm:prSet custT="1"/>
      <dgm:spPr>
        <a:solidFill>
          <a:schemeClr val="accent4">
            <a:lumMod val="40000"/>
            <a:lumOff val="60000"/>
            <a:alpha val="50000"/>
          </a:schemeClr>
        </a:solidFill>
      </dgm:spPr>
      <dgm:t>
        <a:bodyPr/>
        <a:lstStyle/>
        <a:p>
          <a:r>
            <a:rPr lang="en-US" sz="2000" dirty="0"/>
            <a:t>Occupation</a:t>
          </a:r>
        </a:p>
      </dgm:t>
    </dgm:pt>
    <dgm:pt modelId="{10E719E0-C741-DF4F-AE54-63AAACB499E4}" type="parTrans" cxnId="{02A0DA6C-B860-6C46-BD41-8D883FE7007D}">
      <dgm:prSet/>
      <dgm:spPr/>
      <dgm:t>
        <a:bodyPr/>
        <a:lstStyle/>
        <a:p>
          <a:endParaRPr lang="en-US"/>
        </a:p>
      </dgm:t>
    </dgm:pt>
    <dgm:pt modelId="{098904F5-37BF-8E44-A43A-E460DDD73C8F}" type="sibTrans" cxnId="{02A0DA6C-B860-6C46-BD41-8D883FE7007D}">
      <dgm:prSet/>
      <dgm:spPr/>
      <dgm:t>
        <a:bodyPr/>
        <a:lstStyle/>
        <a:p>
          <a:endParaRPr lang="en-US"/>
        </a:p>
      </dgm:t>
    </dgm:pt>
    <dgm:pt modelId="{F7004DA4-4BEA-9146-B310-D0FF0DA0B2F1}" type="pres">
      <dgm:prSet presAssocID="{34C66F32-F020-E64D-9854-47574A886898}" presName="compositeShape" presStyleCnt="0">
        <dgm:presLayoutVars>
          <dgm:chMax val="7"/>
          <dgm:dir/>
          <dgm:resizeHandles val="exact"/>
        </dgm:presLayoutVars>
      </dgm:prSet>
      <dgm:spPr/>
    </dgm:pt>
    <dgm:pt modelId="{919C274F-E56B-2845-9867-3204D6747790}" type="pres">
      <dgm:prSet presAssocID="{73476164-A2F5-F04A-827D-CAD005B02DD2}" presName="circ1" presStyleLbl="vennNode1" presStyleIdx="0" presStyleCnt="3"/>
      <dgm:spPr/>
    </dgm:pt>
    <dgm:pt modelId="{17C18D1B-87DE-6B43-99E1-29687288612B}" type="pres">
      <dgm:prSet presAssocID="{73476164-A2F5-F04A-827D-CAD005B02DD2}" presName="circ1Tx" presStyleLbl="revTx" presStyleIdx="0" presStyleCnt="0">
        <dgm:presLayoutVars>
          <dgm:chMax val="0"/>
          <dgm:chPref val="0"/>
          <dgm:bulletEnabled val="1"/>
        </dgm:presLayoutVars>
      </dgm:prSet>
      <dgm:spPr/>
    </dgm:pt>
    <dgm:pt modelId="{FE977C5E-59EB-CC49-9ECE-E0439A7C28A8}" type="pres">
      <dgm:prSet presAssocID="{52A37773-7DF2-5649-83A6-90D0486F1ED6}" presName="circ2" presStyleLbl="vennNode1" presStyleIdx="1" presStyleCnt="3"/>
      <dgm:spPr/>
    </dgm:pt>
    <dgm:pt modelId="{3921AF8D-27C5-1940-BA6D-698B9B1EB446}" type="pres">
      <dgm:prSet presAssocID="{52A37773-7DF2-5649-83A6-90D0486F1ED6}" presName="circ2Tx" presStyleLbl="revTx" presStyleIdx="0" presStyleCnt="0">
        <dgm:presLayoutVars>
          <dgm:chMax val="0"/>
          <dgm:chPref val="0"/>
          <dgm:bulletEnabled val="1"/>
        </dgm:presLayoutVars>
      </dgm:prSet>
      <dgm:spPr/>
    </dgm:pt>
    <dgm:pt modelId="{BE07C401-7FDF-8B4B-881A-AA878A242B8E}" type="pres">
      <dgm:prSet presAssocID="{F88DD677-1B68-AC4E-85C5-14C2E1EE4934}" presName="circ3" presStyleLbl="vennNode1" presStyleIdx="2" presStyleCnt="3"/>
      <dgm:spPr/>
    </dgm:pt>
    <dgm:pt modelId="{37E825EC-C980-8D40-8EE1-2E1E3A32E938}" type="pres">
      <dgm:prSet presAssocID="{F88DD677-1B68-AC4E-85C5-14C2E1EE4934}" presName="circ3Tx" presStyleLbl="revTx" presStyleIdx="0" presStyleCnt="0">
        <dgm:presLayoutVars>
          <dgm:chMax val="0"/>
          <dgm:chPref val="0"/>
          <dgm:bulletEnabled val="1"/>
        </dgm:presLayoutVars>
      </dgm:prSet>
      <dgm:spPr/>
    </dgm:pt>
  </dgm:ptLst>
  <dgm:cxnLst>
    <dgm:cxn modelId="{35FC8024-44E4-894E-B284-43B6EAFEA0EC}" type="presOf" srcId="{34C66F32-F020-E64D-9854-47574A886898}" destId="{F7004DA4-4BEA-9146-B310-D0FF0DA0B2F1}" srcOrd="0" destOrd="0" presId="urn:microsoft.com/office/officeart/2005/8/layout/venn1"/>
    <dgm:cxn modelId="{DD7EEE62-A3F9-1E4E-B67E-D96EB5BE74FE}" type="presOf" srcId="{52A37773-7DF2-5649-83A6-90D0486F1ED6}" destId="{FE977C5E-59EB-CC49-9ECE-E0439A7C28A8}" srcOrd="0" destOrd="0" presId="urn:microsoft.com/office/officeart/2005/8/layout/venn1"/>
    <dgm:cxn modelId="{0188F246-65BC-6C4D-A668-A6E6E3F84555}" type="presOf" srcId="{F88DD677-1B68-AC4E-85C5-14C2E1EE4934}" destId="{37E825EC-C980-8D40-8EE1-2E1E3A32E938}" srcOrd="1" destOrd="0" presId="urn:microsoft.com/office/officeart/2005/8/layout/venn1"/>
    <dgm:cxn modelId="{02A0DA6C-B860-6C46-BD41-8D883FE7007D}" srcId="{34C66F32-F020-E64D-9854-47574A886898}" destId="{F88DD677-1B68-AC4E-85C5-14C2E1EE4934}" srcOrd="2" destOrd="0" parTransId="{10E719E0-C741-DF4F-AE54-63AAACB499E4}" sibTransId="{098904F5-37BF-8E44-A43A-E460DDD73C8F}"/>
    <dgm:cxn modelId="{2B1A689E-A65E-1C4A-8D37-5D08508A8833}" type="presOf" srcId="{73476164-A2F5-F04A-827D-CAD005B02DD2}" destId="{919C274F-E56B-2845-9867-3204D6747790}" srcOrd="0" destOrd="0" presId="urn:microsoft.com/office/officeart/2005/8/layout/venn1"/>
    <dgm:cxn modelId="{C43248A8-AC2C-D24C-8C6C-6FF40688F652}" srcId="{34C66F32-F020-E64D-9854-47574A886898}" destId="{73476164-A2F5-F04A-827D-CAD005B02DD2}" srcOrd="0" destOrd="0" parTransId="{B6CA7052-AF1D-814F-87D1-321CF1E9CD76}" sibTransId="{FB52C76E-D9E8-B146-8095-2DFE755FF3BF}"/>
    <dgm:cxn modelId="{3EFB45C0-81FF-5B4F-BBCB-75C3C87BAA10}" type="presOf" srcId="{F88DD677-1B68-AC4E-85C5-14C2E1EE4934}" destId="{BE07C401-7FDF-8B4B-881A-AA878A242B8E}" srcOrd="0" destOrd="0" presId="urn:microsoft.com/office/officeart/2005/8/layout/venn1"/>
    <dgm:cxn modelId="{F199C0C8-3030-B34E-8B52-9CEDFBCDD3A9}" type="presOf" srcId="{52A37773-7DF2-5649-83A6-90D0486F1ED6}" destId="{3921AF8D-27C5-1940-BA6D-698B9B1EB446}" srcOrd="1" destOrd="0" presId="urn:microsoft.com/office/officeart/2005/8/layout/venn1"/>
    <dgm:cxn modelId="{8555BFE3-FF3E-CD47-A569-C79855618139}" srcId="{34C66F32-F020-E64D-9854-47574A886898}" destId="{52A37773-7DF2-5649-83A6-90D0486F1ED6}" srcOrd="1" destOrd="0" parTransId="{ED536ED8-5014-2440-8AE5-FDFEF6DCE13F}" sibTransId="{9C1DF3EA-6531-2543-A43E-D23F1694877F}"/>
    <dgm:cxn modelId="{1692F0E8-9B53-CD48-B1B0-E1B0051184A6}" type="presOf" srcId="{73476164-A2F5-F04A-827D-CAD005B02DD2}" destId="{17C18D1B-87DE-6B43-99E1-29687288612B}" srcOrd="1" destOrd="0" presId="urn:microsoft.com/office/officeart/2005/8/layout/venn1"/>
    <dgm:cxn modelId="{4EB147F7-CC31-094B-B3C1-83B74FF84231}" type="presParOf" srcId="{F7004DA4-4BEA-9146-B310-D0FF0DA0B2F1}" destId="{919C274F-E56B-2845-9867-3204D6747790}" srcOrd="0" destOrd="0" presId="urn:microsoft.com/office/officeart/2005/8/layout/venn1"/>
    <dgm:cxn modelId="{EF115147-6F01-8847-AF83-FF9326283C96}" type="presParOf" srcId="{F7004DA4-4BEA-9146-B310-D0FF0DA0B2F1}" destId="{17C18D1B-87DE-6B43-99E1-29687288612B}" srcOrd="1" destOrd="0" presId="urn:microsoft.com/office/officeart/2005/8/layout/venn1"/>
    <dgm:cxn modelId="{F0FD3EF7-AE35-384A-A380-F47124486CF0}" type="presParOf" srcId="{F7004DA4-4BEA-9146-B310-D0FF0DA0B2F1}" destId="{FE977C5E-59EB-CC49-9ECE-E0439A7C28A8}" srcOrd="2" destOrd="0" presId="urn:microsoft.com/office/officeart/2005/8/layout/venn1"/>
    <dgm:cxn modelId="{D56B4913-478C-5B41-94CD-EF0999A75E68}" type="presParOf" srcId="{F7004DA4-4BEA-9146-B310-D0FF0DA0B2F1}" destId="{3921AF8D-27C5-1940-BA6D-698B9B1EB446}" srcOrd="3" destOrd="0" presId="urn:microsoft.com/office/officeart/2005/8/layout/venn1"/>
    <dgm:cxn modelId="{44FC5D4B-EEEC-FA40-93D6-92A726E64030}" type="presParOf" srcId="{F7004DA4-4BEA-9146-B310-D0FF0DA0B2F1}" destId="{BE07C401-7FDF-8B4B-881A-AA878A242B8E}" srcOrd="4" destOrd="0" presId="urn:microsoft.com/office/officeart/2005/8/layout/venn1"/>
    <dgm:cxn modelId="{7859C886-F7A4-8D44-80FC-88AE36B99A24}" type="presParOf" srcId="{F7004DA4-4BEA-9146-B310-D0FF0DA0B2F1}" destId="{37E825EC-C980-8D40-8EE1-2E1E3A32E938}" srcOrd="5" destOrd="0" presId="urn:microsoft.com/office/officeart/2005/8/layout/ven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C66F32-F020-E64D-9854-47574A8868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3476164-A2F5-F04A-827D-CAD005B02DD2}">
      <dgm:prSet/>
      <dgm:spPr>
        <a:solidFill>
          <a:srgbClr val="C795DD">
            <a:alpha val="50000"/>
          </a:srgbClr>
        </a:solidFill>
      </dgm:spPr>
      <dgm:t>
        <a:bodyPr/>
        <a:lstStyle/>
        <a:p>
          <a:r>
            <a:rPr lang="en-US" dirty="0"/>
            <a:t>Person</a:t>
          </a:r>
        </a:p>
      </dgm:t>
    </dgm:pt>
    <dgm:pt modelId="{B6CA7052-AF1D-814F-87D1-321CF1E9CD76}" type="parTrans" cxnId="{C43248A8-AC2C-D24C-8C6C-6FF40688F652}">
      <dgm:prSet/>
      <dgm:spPr/>
      <dgm:t>
        <a:bodyPr/>
        <a:lstStyle/>
        <a:p>
          <a:endParaRPr lang="en-US"/>
        </a:p>
      </dgm:t>
    </dgm:pt>
    <dgm:pt modelId="{FB52C76E-D9E8-B146-8095-2DFE755FF3BF}" type="sibTrans" cxnId="{C43248A8-AC2C-D24C-8C6C-6FF40688F652}">
      <dgm:prSet/>
      <dgm:spPr/>
      <dgm:t>
        <a:bodyPr/>
        <a:lstStyle/>
        <a:p>
          <a:endParaRPr lang="en-US"/>
        </a:p>
      </dgm:t>
    </dgm:pt>
    <dgm:pt modelId="{52A37773-7DF2-5649-83A6-90D0486F1ED6}">
      <dgm:prSet/>
      <dgm:spPr>
        <a:solidFill>
          <a:srgbClr val="92D050">
            <a:alpha val="50000"/>
          </a:srgbClr>
        </a:solidFill>
      </dgm:spPr>
      <dgm:t>
        <a:bodyPr/>
        <a:lstStyle/>
        <a:p>
          <a:r>
            <a:rPr lang="en-US"/>
            <a:t>Environment</a:t>
          </a:r>
        </a:p>
      </dgm:t>
    </dgm:pt>
    <dgm:pt modelId="{ED536ED8-5014-2440-8AE5-FDFEF6DCE13F}" type="parTrans" cxnId="{8555BFE3-FF3E-CD47-A569-C79855618139}">
      <dgm:prSet/>
      <dgm:spPr/>
      <dgm:t>
        <a:bodyPr/>
        <a:lstStyle/>
        <a:p>
          <a:endParaRPr lang="en-US"/>
        </a:p>
      </dgm:t>
    </dgm:pt>
    <dgm:pt modelId="{9C1DF3EA-6531-2543-A43E-D23F1694877F}" type="sibTrans" cxnId="{8555BFE3-FF3E-CD47-A569-C79855618139}">
      <dgm:prSet/>
      <dgm:spPr/>
      <dgm:t>
        <a:bodyPr/>
        <a:lstStyle/>
        <a:p>
          <a:endParaRPr lang="en-US"/>
        </a:p>
      </dgm:t>
    </dgm:pt>
    <dgm:pt modelId="{F88DD677-1B68-AC4E-85C5-14C2E1EE4934}">
      <dgm:prSet/>
      <dgm:spPr>
        <a:solidFill>
          <a:schemeClr val="accent4">
            <a:lumMod val="40000"/>
            <a:lumOff val="60000"/>
            <a:alpha val="50000"/>
          </a:schemeClr>
        </a:solidFill>
      </dgm:spPr>
      <dgm:t>
        <a:bodyPr/>
        <a:lstStyle/>
        <a:p>
          <a:r>
            <a:rPr lang="en-US" dirty="0"/>
            <a:t>Occupation</a:t>
          </a:r>
        </a:p>
      </dgm:t>
    </dgm:pt>
    <dgm:pt modelId="{10E719E0-C741-DF4F-AE54-63AAACB499E4}" type="parTrans" cxnId="{02A0DA6C-B860-6C46-BD41-8D883FE7007D}">
      <dgm:prSet/>
      <dgm:spPr/>
      <dgm:t>
        <a:bodyPr/>
        <a:lstStyle/>
        <a:p>
          <a:endParaRPr lang="en-US"/>
        </a:p>
      </dgm:t>
    </dgm:pt>
    <dgm:pt modelId="{098904F5-37BF-8E44-A43A-E460DDD73C8F}" type="sibTrans" cxnId="{02A0DA6C-B860-6C46-BD41-8D883FE7007D}">
      <dgm:prSet/>
      <dgm:spPr/>
      <dgm:t>
        <a:bodyPr/>
        <a:lstStyle/>
        <a:p>
          <a:endParaRPr lang="en-US"/>
        </a:p>
      </dgm:t>
    </dgm:pt>
    <dgm:pt modelId="{F7004DA4-4BEA-9146-B310-D0FF0DA0B2F1}" type="pres">
      <dgm:prSet presAssocID="{34C66F32-F020-E64D-9854-47574A886898}" presName="compositeShape" presStyleCnt="0">
        <dgm:presLayoutVars>
          <dgm:chMax val="7"/>
          <dgm:dir/>
          <dgm:resizeHandles val="exact"/>
        </dgm:presLayoutVars>
      </dgm:prSet>
      <dgm:spPr/>
    </dgm:pt>
    <dgm:pt modelId="{919C274F-E56B-2845-9867-3204D6747790}" type="pres">
      <dgm:prSet presAssocID="{73476164-A2F5-F04A-827D-CAD005B02DD2}" presName="circ1" presStyleLbl="vennNode1" presStyleIdx="0" presStyleCnt="3" custLinFactNeighborX="-19952" custLinFactNeighborY="-3249"/>
      <dgm:spPr/>
    </dgm:pt>
    <dgm:pt modelId="{17C18D1B-87DE-6B43-99E1-29687288612B}" type="pres">
      <dgm:prSet presAssocID="{73476164-A2F5-F04A-827D-CAD005B02DD2}" presName="circ1Tx" presStyleLbl="revTx" presStyleIdx="0" presStyleCnt="0">
        <dgm:presLayoutVars>
          <dgm:chMax val="0"/>
          <dgm:chPref val="0"/>
          <dgm:bulletEnabled val="1"/>
        </dgm:presLayoutVars>
      </dgm:prSet>
      <dgm:spPr/>
    </dgm:pt>
    <dgm:pt modelId="{FE977C5E-59EB-CC49-9ECE-E0439A7C28A8}" type="pres">
      <dgm:prSet presAssocID="{52A37773-7DF2-5649-83A6-90D0486F1ED6}" presName="circ2" presStyleLbl="vennNode1" presStyleIdx="1" presStyleCnt="3" custLinFactNeighborX="14169" custLinFactNeighborY="-57808"/>
      <dgm:spPr/>
    </dgm:pt>
    <dgm:pt modelId="{3921AF8D-27C5-1940-BA6D-698B9B1EB446}" type="pres">
      <dgm:prSet presAssocID="{52A37773-7DF2-5649-83A6-90D0486F1ED6}" presName="circ2Tx" presStyleLbl="revTx" presStyleIdx="0" presStyleCnt="0">
        <dgm:presLayoutVars>
          <dgm:chMax val="0"/>
          <dgm:chPref val="0"/>
          <dgm:bulletEnabled val="1"/>
        </dgm:presLayoutVars>
      </dgm:prSet>
      <dgm:spPr/>
    </dgm:pt>
    <dgm:pt modelId="{BE07C401-7FDF-8B4B-881A-AA878A242B8E}" type="pres">
      <dgm:prSet presAssocID="{F88DD677-1B68-AC4E-85C5-14C2E1EE4934}" presName="circ3" presStyleLbl="vennNode1" presStyleIdx="2" presStyleCnt="3" custLinFactNeighborX="-6148" custLinFactNeighborY="0"/>
      <dgm:spPr/>
    </dgm:pt>
    <dgm:pt modelId="{37E825EC-C980-8D40-8EE1-2E1E3A32E938}" type="pres">
      <dgm:prSet presAssocID="{F88DD677-1B68-AC4E-85C5-14C2E1EE4934}" presName="circ3Tx" presStyleLbl="revTx" presStyleIdx="0" presStyleCnt="0">
        <dgm:presLayoutVars>
          <dgm:chMax val="0"/>
          <dgm:chPref val="0"/>
          <dgm:bulletEnabled val="1"/>
        </dgm:presLayoutVars>
      </dgm:prSet>
      <dgm:spPr/>
    </dgm:pt>
  </dgm:ptLst>
  <dgm:cxnLst>
    <dgm:cxn modelId="{35FC8024-44E4-894E-B284-43B6EAFEA0EC}" type="presOf" srcId="{34C66F32-F020-E64D-9854-47574A886898}" destId="{F7004DA4-4BEA-9146-B310-D0FF0DA0B2F1}" srcOrd="0" destOrd="0" presId="urn:microsoft.com/office/officeart/2005/8/layout/venn1"/>
    <dgm:cxn modelId="{DD7EEE62-A3F9-1E4E-B67E-D96EB5BE74FE}" type="presOf" srcId="{52A37773-7DF2-5649-83A6-90D0486F1ED6}" destId="{FE977C5E-59EB-CC49-9ECE-E0439A7C28A8}" srcOrd="0" destOrd="0" presId="urn:microsoft.com/office/officeart/2005/8/layout/venn1"/>
    <dgm:cxn modelId="{0188F246-65BC-6C4D-A668-A6E6E3F84555}" type="presOf" srcId="{F88DD677-1B68-AC4E-85C5-14C2E1EE4934}" destId="{37E825EC-C980-8D40-8EE1-2E1E3A32E938}" srcOrd="1" destOrd="0" presId="urn:microsoft.com/office/officeart/2005/8/layout/venn1"/>
    <dgm:cxn modelId="{02A0DA6C-B860-6C46-BD41-8D883FE7007D}" srcId="{34C66F32-F020-E64D-9854-47574A886898}" destId="{F88DD677-1B68-AC4E-85C5-14C2E1EE4934}" srcOrd="2" destOrd="0" parTransId="{10E719E0-C741-DF4F-AE54-63AAACB499E4}" sibTransId="{098904F5-37BF-8E44-A43A-E460DDD73C8F}"/>
    <dgm:cxn modelId="{2B1A689E-A65E-1C4A-8D37-5D08508A8833}" type="presOf" srcId="{73476164-A2F5-F04A-827D-CAD005B02DD2}" destId="{919C274F-E56B-2845-9867-3204D6747790}" srcOrd="0" destOrd="0" presId="urn:microsoft.com/office/officeart/2005/8/layout/venn1"/>
    <dgm:cxn modelId="{C43248A8-AC2C-D24C-8C6C-6FF40688F652}" srcId="{34C66F32-F020-E64D-9854-47574A886898}" destId="{73476164-A2F5-F04A-827D-CAD005B02DD2}" srcOrd="0" destOrd="0" parTransId="{B6CA7052-AF1D-814F-87D1-321CF1E9CD76}" sibTransId="{FB52C76E-D9E8-B146-8095-2DFE755FF3BF}"/>
    <dgm:cxn modelId="{3EFB45C0-81FF-5B4F-BBCB-75C3C87BAA10}" type="presOf" srcId="{F88DD677-1B68-AC4E-85C5-14C2E1EE4934}" destId="{BE07C401-7FDF-8B4B-881A-AA878A242B8E}" srcOrd="0" destOrd="0" presId="urn:microsoft.com/office/officeart/2005/8/layout/venn1"/>
    <dgm:cxn modelId="{F199C0C8-3030-B34E-8B52-9CEDFBCDD3A9}" type="presOf" srcId="{52A37773-7DF2-5649-83A6-90D0486F1ED6}" destId="{3921AF8D-27C5-1940-BA6D-698B9B1EB446}" srcOrd="1" destOrd="0" presId="urn:microsoft.com/office/officeart/2005/8/layout/venn1"/>
    <dgm:cxn modelId="{8555BFE3-FF3E-CD47-A569-C79855618139}" srcId="{34C66F32-F020-E64D-9854-47574A886898}" destId="{52A37773-7DF2-5649-83A6-90D0486F1ED6}" srcOrd="1" destOrd="0" parTransId="{ED536ED8-5014-2440-8AE5-FDFEF6DCE13F}" sibTransId="{9C1DF3EA-6531-2543-A43E-D23F1694877F}"/>
    <dgm:cxn modelId="{1692F0E8-9B53-CD48-B1B0-E1B0051184A6}" type="presOf" srcId="{73476164-A2F5-F04A-827D-CAD005B02DD2}" destId="{17C18D1B-87DE-6B43-99E1-29687288612B}" srcOrd="1" destOrd="0" presId="urn:microsoft.com/office/officeart/2005/8/layout/venn1"/>
    <dgm:cxn modelId="{4EB147F7-CC31-094B-B3C1-83B74FF84231}" type="presParOf" srcId="{F7004DA4-4BEA-9146-B310-D0FF0DA0B2F1}" destId="{919C274F-E56B-2845-9867-3204D6747790}" srcOrd="0" destOrd="0" presId="urn:microsoft.com/office/officeart/2005/8/layout/venn1"/>
    <dgm:cxn modelId="{EF115147-6F01-8847-AF83-FF9326283C96}" type="presParOf" srcId="{F7004DA4-4BEA-9146-B310-D0FF0DA0B2F1}" destId="{17C18D1B-87DE-6B43-99E1-29687288612B}" srcOrd="1" destOrd="0" presId="urn:microsoft.com/office/officeart/2005/8/layout/venn1"/>
    <dgm:cxn modelId="{F0FD3EF7-AE35-384A-A380-F47124486CF0}" type="presParOf" srcId="{F7004DA4-4BEA-9146-B310-D0FF0DA0B2F1}" destId="{FE977C5E-59EB-CC49-9ECE-E0439A7C28A8}" srcOrd="2" destOrd="0" presId="urn:microsoft.com/office/officeart/2005/8/layout/venn1"/>
    <dgm:cxn modelId="{D56B4913-478C-5B41-94CD-EF0999A75E68}" type="presParOf" srcId="{F7004DA4-4BEA-9146-B310-D0FF0DA0B2F1}" destId="{3921AF8D-27C5-1940-BA6D-698B9B1EB446}" srcOrd="3" destOrd="0" presId="urn:microsoft.com/office/officeart/2005/8/layout/venn1"/>
    <dgm:cxn modelId="{44FC5D4B-EEEC-FA40-93D6-92A726E64030}" type="presParOf" srcId="{F7004DA4-4BEA-9146-B310-D0FF0DA0B2F1}" destId="{BE07C401-7FDF-8B4B-881A-AA878A242B8E}" srcOrd="4" destOrd="0" presId="urn:microsoft.com/office/officeart/2005/8/layout/venn1"/>
    <dgm:cxn modelId="{7859C886-F7A4-8D44-80FC-88AE36B99A24}" type="presParOf" srcId="{F7004DA4-4BEA-9146-B310-D0FF0DA0B2F1}" destId="{37E825EC-C980-8D40-8EE1-2E1E3A32E938}" srcOrd="5" destOrd="0" presId="urn:microsoft.com/office/officeart/2005/8/layout/venn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C66F32-F020-E64D-9854-47574A8868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3476164-A2F5-F04A-827D-CAD005B02DD2}">
      <dgm:prSet/>
      <dgm:spPr>
        <a:solidFill>
          <a:srgbClr val="C795DD">
            <a:alpha val="50000"/>
          </a:srgbClr>
        </a:solidFill>
      </dgm:spPr>
      <dgm:t>
        <a:bodyPr/>
        <a:lstStyle/>
        <a:p>
          <a:r>
            <a:rPr lang="en-US" dirty="0"/>
            <a:t>Person</a:t>
          </a:r>
        </a:p>
      </dgm:t>
    </dgm:pt>
    <dgm:pt modelId="{B6CA7052-AF1D-814F-87D1-321CF1E9CD76}" type="parTrans" cxnId="{C43248A8-AC2C-D24C-8C6C-6FF40688F652}">
      <dgm:prSet/>
      <dgm:spPr/>
      <dgm:t>
        <a:bodyPr/>
        <a:lstStyle/>
        <a:p>
          <a:endParaRPr lang="en-US"/>
        </a:p>
      </dgm:t>
    </dgm:pt>
    <dgm:pt modelId="{FB52C76E-D9E8-B146-8095-2DFE755FF3BF}" type="sibTrans" cxnId="{C43248A8-AC2C-D24C-8C6C-6FF40688F652}">
      <dgm:prSet/>
      <dgm:spPr/>
      <dgm:t>
        <a:bodyPr/>
        <a:lstStyle/>
        <a:p>
          <a:endParaRPr lang="en-US"/>
        </a:p>
      </dgm:t>
    </dgm:pt>
    <dgm:pt modelId="{52A37773-7DF2-5649-83A6-90D0486F1ED6}">
      <dgm:prSet/>
      <dgm:spPr>
        <a:solidFill>
          <a:srgbClr val="92D050">
            <a:alpha val="50000"/>
          </a:srgbClr>
        </a:solidFill>
      </dgm:spPr>
      <dgm:t>
        <a:bodyPr/>
        <a:lstStyle/>
        <a:p>
          <a:r>
            <a:rPr lang="en-US"/>
            <a:t>Environment</a:t>
          </a:r>
        </a:p>
      </dgm:t>
    </dgm:pt>
    <dgm:pt modelId="{ED536ED8-5014-2440-8AE5-FDFEF6DCE13F}" type="parTrans" cxnId="{8555BFE3-FF3E-CD47-A569-C79855618139}">
      <dgm:prSet/>
      <dgm:spPr/>
      <dgm:t>
        <a:bodyPr/>
        <a:lstStyle/>
        <a:p>
          <a:endParaRPr lang="en-US"/>
        </a:p>
      </dgm:t>
    </dgm:pt>
    <dgm:pt modelId="{9C1DF3EA-6531-2543-A43E-D23F1694877F}" type="sibTrans" cxnId="{8555BFE3-FF3E-CD47-A569-C79855618139}">
      <dgm:prSet/>
      <dgm:spPr/>
      <dgm:t>
        <a:bodyPr/>
        <a:lstStyle/>
        <a:p>
          <a:endParaRPr lang="en-US"/>
        </a:p>
      </dgm:t>
    </dgm:pt>
    <dgm:pt modelId="{F88DD677-1B68-AC4E-85C5-14C2E1EE4934}">
      <dgm:prSet/>
      <dgm:spPr>
        <a:solidFill>
          <a:schemeClr val="accent4">
            <a:lumMod val="40000"/>
            <a:lumOff val="60000"/>
            <a:alpha val="50000"/>
          </a:schemeClr>
        </a:solidFill>
      </dgm:spPr>
      <dgm:t>
        <a:bodyPr/>
        <a:lstStyle/>
        <a:p>
          <a:r>
            <a:rPr lang="en-US" dirty="0"/>
            <a:t>Occupation</a:t>
          </a:r>
        </a:p>
      </dgm:t>
    </dgm:pt>
    <dgm:pt modelId="{10E719E0-C741-DF4F-AE54-63AAACB499E4}" type="parTrans" cxnId="{02A0DA6C-B860-6C46-BD41-8D883FE7007D}">
      <dgm:prSet/>
      <dgm:spPr/>
      <dgm:t>
        <a:bodyPr/>
        <a:lstStyle/>
        <a:p>
          <a:endParaRPr lang="en-US"/>
        </a:p>
      </dgm:t>
    </dgm:pt>
    <dgm:pt modelId="{098904F5-37BF-8E44-A43A-E460DDD73C8F}" type="sibTrans" cxnId="{02A0DA6C-B860-6C46-BD41-8D883FE7007D}">
      <dgm:prSet/>
      <dgm:spPr/>
      <dgm:t>
        <a:bodyPr/>
        <a:lstStyle/>
        <a:p>
          <a:endParaRPr lang="en-US"/>
        </a:p>
      </dgm:t>
    </dgm:pt>
    <dgm:pt modelId="{F7004DA4-4BEA-9146-B310-D0FF0DA0B2F1}" type="pres">
      <dgm:prSet presAssocID="{34C66F32-F020-E64D-9854-47574A886898}" presName="compositeShape" presStyleCnt="0">
        <dgm:presLayoutVars>
          <dgm:chMax val="7"/>
          <dgm:dir/>
          <dgm:resizeHandles val="exact"/>
        </dgm:presLayoutVars>
      </dgm:prSet>
      <dgm:spPr/>
    </dgm:pt>
    <dgm:pt modelId="{919C274F-E56B-2845-9867-3204D6747790}" type="pres">
      <dgm:prSet presAssocID="{73476164-A2F5-F04A-827D-CAD005B02DD2}" presName="circ1" presStyleLbl="vennNode1" presStyleIdx="0" presStyleCnt="3" custLinFactNeighborX="-42110" custLinFactNeighborY="65750"/>
      <dgm:spPr/>
    </dgm:pt>
    <dgm:pt modelId="{17C18D1B-87DE-6B43-99E1-29687288612B}" type="pres">
      <dgm:prSet presAssocID="{73476164-A2F5-F04A-827D-CAD005B02DD2}" presName="circ1Tx" presStyleLbl="revTx" presStyleIdx="0" presStyleCnt="0">
        <dgm:presLayoutVars>
          <dgm:chMax val="0"/>
          <dgm:chPref val="0"/>
          <dgm:bulletEnabled val="1"/>
        </dgm:presLayoutVars>
      </dgm:prSet>
      <dgm:spPr/>
    </dgm:pt>
    <dgm:pt modelId="{FE977C5E-59EB-CC49-9ECE-E0439A7C28A8}" type="pres">
      <dgm:prSet presAssocID="{52A37773-7DF2-5649-83A6-90D0486F1ED6}" presName="circ2" presStyleLbl="vennNode1" presStyleIdx="1" presStyleCnt="3" custLinFactNeighborX="8095" custLinFactNeighborY="-66916"/>
      <dgm:spPr/>
    </dgm:pt>
    <dgm:pt modelId="{3921AF8D-27C5-1940-BA6D-698B9B1EB446}" type="pres">
      <dgm:prSet presAssocID="{52A37773-7DF2-5649-83A6-90D0486F1ED6}" presName="circ2Tx" presStyleLbl="revTx" presStyleIdx="0" presStyleCnt="0">
        <dgm:presLayoutVars>
          <dgm:chMax val="0"/>
          <dgm:chPref val="0"/>
          <dgm:bulletEnabled val="1"/>
        </dgm:presLayoutVars>
      </dgm:prSet>
      <dgm:spPr/>
    </dgm:pt>
    <dgm:pt modelId="{BE07C401-7FDF-8B4B-881A-AA878A242B8E}" type="pres">
      <dgm:prSet presAssocID="{F88DD677-1B68-AC4E-85C5-14C2E1EE4934}" presName="circ3" presStyleLbl="vennNode1" presStyleIdx="2" presStyleCnt="3" custLinFactNeighborX="88674" custLinFactNeighborY="7141"/>
      <dgm:spPr/>
    </dgm:pt>
    <dgm:pt modelId="{37E825EC-C980-8D40-8EE1-2E1E3A32E938}" type="pres">
      <dgm:prSet presAssocID="{F88DD677-1B68-AC4E-85C5-14C2E1EE4934}" presName="circ3Tx" presStyleLbl="revTx" presStyleIdx="0" presStyleCnt="0">
        <dgm:presLayoutVars>
          <dgm:chMax val="0"/>
          <dgm:chPref val="0"/>
          <dgm:bulletEnabled val="1"/>
        </dgm:presLayoutVars>
      </dgm:prSet>
      <dgm:spPr/>
    </dgm:pt>
  </dgm:ptLst>
  <dgm:cxnLst>
    <dgm:cxn modelId="{35FC8024-44E4-894E-B284-43B6EAFEA0EC}" type="presOf" srcId="{34C66F32-F020-E64D-9854-47574A886898}" destId="{F7004DA4-4BEA-9146-B310-D0FF0DA0B2F1}" srcOrd="0" destOrd="0" presId="urn:microsoft.com/office/officeart/2005/8/layout/venn1"/>
    <dgm:cxn modelId="{DD7EEE62-A3F9-1E4E-B67E-D96EB5BE74FE}" type="presOf" srcId="{52A37773-7DF2-5649-83A6-90D0486F1ED6}" destId="{FE977C5E-59EB-CC49-9ECE-E0439A7C28A8}" srcOrd="0" destOrd="0" presId="urn:microsoft.com/office/officeart/2005/8/layout/venn1"/>
    <dgm:cxn modelId="{0188F246-65BC-6C4D-A668-A6E6E3F84555}" type="presOf" srcId="{F88DD677-1B68-AC4E-85C5-14C2E1EE4934}" destId="{37E825EC-C980-8D40-8EE1-2E1E3A32E938}" srcOrd="1" destOrd="0" presId="urn:microsoft.com/office/officeart/2005/8/layout/venn1"/>
    <dgm:cxn modelId="{02A0DA6C-B860-6C46-BD41-8D883FE7007D}" srcId="{34C66F32-F020-E64D-9854-47574A886898}" destId="{F88DD677-1B68-AC4E-85C5-14C2E1EE4934}" srcOrd="2" destOrd="0" parTransId="{10E719E0-C741-DF4F-AE54-63AAACB499E4}" sibTransId="{098904F5-37BF-8E44-A43A-E460DDD73C8F}"/>
    <dgm:cxn modelId="{2B1A689E-A65E-1C4A-8D37-5D08508A8833}" type="presOf" srcId="{73476164-A2F5-F04A-827D-CAD005B02DD2}" destId="{919C274F-E56B-2845-9867-3204D6747790}" srcOrd="0" destOrd="0" presId="urn:microsoft.com/office/officeart/2005/8/layout/venn1"/>
    <dgm:cxn modelId="{C43248A8-AC2C-D24C-8C6C-6FF40688F652}" srcId="{34C66F32-F020-E64D-9854-47574A886898}" destId="{73476164-A2F5-F04A-827D-CAD005B02DD2}" srcOrd="0" destOrd="0" parTransId="{B6CA7052-AF1D-814F-87D1-321CF1E9CD76}" sibTransId="{FB52C76E-D9E8-B146-8095-2DFE755FF3BF}"/>
    <dgm:cxn modelId="{3EFB45C0-81FF-5B4F-BBCB-75C3C87BAA10}" type="presOf" srcId="{F88DD677-1B68-AC4E-85C5-14C2E1EE4934}" destId="{BE07C401-7FDF-8B4B-881A-AA878A242B8E}" srcOrd="0" destOrd="0" presId="urn:microsoft.com/office/officeart/2005/8/layout/venn1"/>
    <dgm:cxn modelId="{F199C0C8-3030-B34E-8B52-9CEDFBCDD3A9}" type="presOf" srcId="{52A37773-7DF2-5649-83A6-90D0486F1ED6}" destId="{3921AF8D-27C5-1940-BA6D-698B9B1EB446}" srcOrd="1" destOrd="0" presId="urn:microsoft.com/office/officeart/2005/8/layout/venn1"/>
    <dgm:cxn modelId="{8555BFE3-FF3E-CD47-A569-C79855618139}" srcId="{34C66F32-F020-E64D-9854-47574A886898}" destId="{52A37773-7DF2-5649-83A6-90D0486F1ED6}" srcOrd="1" destOrd="0" parTransId="{ED536ED8-5014-2440-8AE5-FDFEF6DCE13F}" sibTransId="{9C1DF3EA-6531-2543-A43E-D23F1694877F}"/>
    <dgm:cxn modelId="{1692F0E8-9B53-CD48-B1B0-E1B0051184A6}" type="presOf" srcId="{73476164-A2F5-F04A-827D-CAD005B02DD2}" destId="{17C18D1B-87DE-6B43-99E1-29687288612B}" srcOrd="1" destOrd="0" presId="urn:microsoft.com/office/officeart/2005/8/layout/venn1"/>
    <dgm:cxn modelId="{4EB147F7-CC31-094B-B3C1-83B74FF84231}" type="presParOf" srcId="{F7004DA4-4BEA-9146-B310-D0FF0DA0B2F1}" destId="{919C274F-E56B-2845-9867-3204D6747790}" srcOrd="0" destOrd="0" presId="urn:microsoft.com/office/officeart/2005/8/layout/venn1"/>
    <dgm:cxn modelId="{EF115147-6F01-8847-AF83-FF9326283C96}" type="presParOf" srcId="{F7004DA4-4BEA-9146-B310-D0FF0DA0B2F1}" destId="{17C18D1B-87DE-6B43-99E1-29687288612B}" srcOrd="1" destOrd="0" presId="urn:microsoft.com/office/officeart/2005/8/layout/venn1"/>
    <dgm:cxn modelId="{F0FD3EF7-AE35-384A-A380-F47124486CF0}" type="presParOf" srcId="{F7004DA4-4BEA-9146-B310-D0FF0DA0B2F1}" destId="{FE977C5E-59EB-CC49-9ECE-E0439A7C28A8}" srcOrd="2" destOrd="0" presId="urn:microsoft.com/office/officeart/2005/8/layout/venn1"/>
    <dgm:cxn modelId="{D56B4913-478C-5B41-94CD-EF0999A75E68}" type="presParOf" srcId="{F7004DA4-4BEA-9146-B310-D0FF0DA0B2F1}" destId="{3921AF8D-27C5-1940-BA6D-698B9B1EB446}" srcOrd="3" destOrd="0" presId="urn:microsoft.com/office/officeart/2005/8/layout/venn1"/>
    <dgm:cxn modelId="{44FC5D4B-EEEC-FA40-93D6-92A726E64030}" type="presParOf" srcId="{F7004DA4-4BEA-9146-B310-D0FF0DA0B2F1}" destId="{BE07C401-7FDF-8B4B-881A-AA878A242B8E}" srcOrd="4" destOrd="0" presId="urn:microsoft.com/office/officeart/2005/8/layout/venn1"/>
    <dgm:cxn modelId="{7859C886-F7A4-8D44-80FC-88AE36B99A24}" type="presParOf" srcId="{F7004DA4-4BEA-9146-B310-D0FF0DA0B2F1}" destId="{37E825EC-C980-8D40-8EE1-2E1E3A32E938}" srcOrd="5" destOrd="0" presId="urn:microsoft.com/office/officeart/2005/8/layout/venn1"/>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C66F32-F020-E64D-9854-47574A8868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3476164-A2F5-F04A-827D-CAD005B02DD2}">
      <dgm:prSet/>
      <dgm:spPr>
        <a:solidFill>
          <a:srgbClr val="C795DD">
            <a:alpha val="50000"/>
          </a:srgbClr>
        </a:solidFill>
      </dgm:spPr>
      <dgm:t>
        <a:bodyPr/>
        <a:lstStyle/>
        <a:p>
          <a:r>
            <a:rPr lang="en-US" dirty="0"/>
            <a:t>Person</a:t>
          </a:r>
        </a:p>
      </dgm:t>
    </dgm:pt>
    <dgm:pt modelId="{B6CA7052-AF1D-814F-87D1-321CF1E9CD76}" type="parTrans" cxnId="{C43248A8-AC2C-D24C-8C6C-6FF40688F652}">
      <dgm:prSet/>
      <dgm:spPr/>
      <dgm:t>
        <a:bodyPr/>
        <a:lstStyle/>
        <a:p>
          <a:endParaRPr lang="en-US"/>
        </a:p>
      </dgm:t>
    </dgm:pt>
    <dgm:pt modelId="{FB52C76E-D9E8-B146-8095-2DFE755FF3BF}" type="sibTrans" cxnId="{C43248A8-AC2C-D24C-8C6C-6FF40688F652}">
      <dgm:prSet/>
      <dgm:spPr/>
      <dgm:t>
        <a:bodyPr/>
        <a:lstStyle/>
        <a:p>
          <a:endParaRPr lang="en-US"/>
        </a:p>
      </dgm:t>
    </dgm:pt>
    <dgm:pt modelId="{52A37773-7DF2-5649-83A6-90D0486F1ED6}">
      <dgm:prSet/>
      <dgm:spPr>
        <a:solidFill>
          <a:srgbClr val="92D050">
            <a:alpha val="50000"/>
          </a:srgbClr>
        </a:solidFill>
      </dgm:spPr>
      <dgm:t>
        <a:bodyPr/>
        <a:lstStyle/>
        <a:p>
          <a:r>
            <a:rPr lang="en-US" dirty="0"/>
            <a:t>Environment</a:t>
          </a:r>
        </a:p>
      </dgm:t>
    </dgm:pt>
    <dgm:pt modelId="{ED536ED8-5014-2440-8AE5-FDFEF6DCE13F}" type="parTrans" cxnId="{8555BFE3-FF3E-CD47-A569-C79855618139}">
      <dgm:prSet/>
      <dgm:spPr/>
      <dgm:t>
        <a:bodyPr/>
        <a:lstStyle/>
        <a:p>
          <a:endParaRPr lang="en-US"/>
        </a:p>
      </dgm:t>
    </dgm:pt>
    <dgm:pt modelId="{9C1DF3EA-6531-2543-A43E-D23F1694877F}" type="sibTrans" cxnId="{8555BFE3-FF3E-CD47-A569-C79855618139}">
      <dgm:prSet/>
      <dgm:spPr/>
      <dgm:t>
        <a:bodyPr/>
        <a:lstStyle/>
        <a:p>
          <a:endParaRPr lang="en-US"/>
        </a:p>
      </dgm:t>
    </dgm:pt>
    <dgm:pt modelId="{F88DD677-1B68-AC4E-85C5-14C2E1EE4934}">
      <dgm:prSet/>
      <dgm:spPr>
        <a:solidFill>
          <a:schemeClr val="accent4">
            <a:lumMod val="40000"/>
            <a:lumOff val="60000"/>
            <a:alpha val="50000"/>
          </a:schemeClr>
        </a:solidFill>
      </dgm:spPr>
      <dgm:t>
        <a:bodyPr/>
        <a:lstStyle/>
        <a:p>
          <a:r>
            <a:rPr lang="en-US" dirty="0"/>
            <a:t>Occupation</a:t>
          </a:r>
        </a:p>
      </dgm:t>
    </dgm:pt>
    <dgm:pt modelId="{10E719E0-C741-DF4F-AE54-63AAACB499E4}" type="parTrans" cxnId="{02A0DA6C-B860-6C46-BD41-8D883FE7007D}">
      <dgm:prSet/>
      <dgm:spPr/>
      <dgm:t>
        <a:bodyPr/>
        <a:lstStyle/>
        <a:p>
          <a:endParaRPr lang="en-US"/>
        </a:p>
      </dgm:t>
    </dgm:pt>
    <dgm:pt modelId="{098904F5-37BF-8E44-A43A-E460DDD73C8F}" type="sibTrans" cxnId="{02A0DA6C-B860-6C46-BD41-8D883FE7007D}">
      <dgm:prSet/>
      <dgm:spPr/>
      <dgm:t>
        <a:bodyPr/>
        <a:lstStyle/>
        <a:p>
          <a:endParaRPr lang="en-US"/>
        </a:p>
      </dgm:t>
    </dgm:pt>
    <dgm:pt modelId="{F7004DA4-4BEA-9146-B310-D0FF0DA0B2F1}" type="pres">
      <dgm:prSet presAssocID="{34C66F32-F020-E64D-9854-47574A886898}" presName="compositeShape" presStyleCnt="0">
        <dgm:presLayoutVars>
          <dgm:chMax val="7"/>
          <dgm:dir/>
          <dgm:resizeHandles val="exact"/>
        </dgm:presLayoutVars>
      </dgm:prSet>
      <dgm:spPr/>
    </dgm:pt>
    <dgm:pt modelId="{919C274F-E56B-2845-9867-3204D6747790}" type="pres">
      <dgm:prSet presAssocID="{73476164-A2F5-F04A-827D-CAD005B02DD2}" presName="circ1" presStyleLbl="vennNode1" presStyleIdx="0" presStyleCnt="3" custScaleX="66770" custScaleY="65063" custLinFactNeighborX="-19952" custLinFactNeighborY="2899"/>
      <dgm:spPr/>
    </dgm:pt>
    <dgm:pt modelId="{17C18D1B-87DE-6B43-99E1-29687288612B}" type="pres">
      <dgm:prSet presAssocID="{73476164-A2F5-F04A-827D-CAD005B02DD2}" presName="circ1Tx" presStyleLbl="revTx" presStyleIdx="0" presStyleCnt="0">
        <dgm:presLayoutVars>
          <dgm:chMax val="0"/>
          <dgm:chPref val="0"/>
          <dgm:bulletEnabled val="1"/>
        </dgm:presLayoutVars>
      </dgm:prSet>
      <dgm:spPr/>
    </dgm:pt>
    <dgm:pt modelId="{FE977C5E-59EB-CC49-9ECE-E0439A7C28A8}" type="pres">
      <dgm:prSet presAssocID="{52A37773-7DF2-5649-83A6-90D0486F1ED6}" presName="circ2" presStyleLbl="vennNode1" presStyleIdx="1" presStyleCnt="3" custScaleX="57614" custScaleY="58685" custLinFactNeighborX="20317" custLinFactNeighborY="-42438"/>
      <dgm:spPr/>
    </dgm:pt>
    <dgm:pt modelId="{3921AF8D-27C5-1940-BA6D-698B9B1EB446}" type="pres">
      <dgm:prSet presAssocID="{52A37773-7DF2-5649-83A6-90D0486F1ED6}" presName="circ2Tx" presStyleLbl="revTx" presStyleIdx="0" presStyleCnt="0">
        <dgm:presLayoutVars>
          <dgm:chMax val="0"/>
          <dgm:chPref val="0"/>
          <dgm:bulletEnabled val="1"/>
        </dgm:presLayoutVars>
      </dgm:prSet>
      <dgm:spPr/>
    </dgm:pt>
    <dgm:pt modelId="{BE07C401-7FDF-8B4B-881A-AA878A242B8E}" type="pres">
      <dgm:prSet presAssocID="{F88DD677-1B68-AC4E-85C5-14C2E1EE4934}" presName="circ3" presStyleLbl="vennNode1" presStyleIdx="2" presStyleCnt="3" custScaleX="65249" custScaleY="67110" custLinFactNeighborY="4611"/>
      <dgm:spPr/>
    </dgm:pt>
    <dgm:pt modelId="{37E825EC-C980-8D40-8EE1-2E1E3A32E938}" type="pres">
      <dgm:prSet presAssocID="{F88DD677-1B68-AC4E-85C5-14C2E1EE4934}" presName="circ3Tx" presStyleLbl="revTx" presStyleIdx="0" presStyleCnt="0">
        <dgm:presLayoutVars>
          <dgm:chMax val="0"/>
          <dgm:chPref val="0"/>
          <dgm:bulletEnabled val="1"/>
        </dgm:presLayoutVars>
      </dgm:prSet>
      <dgm:spPr/>
    </dgm:pt>
  </dgm:ptLst>
  <dgm:cxnLst>
    <dgm:cxn modelId="{35FC8024-44E4-894E-B284-43B6EAFEA0EC}" type="presOf" srcId="{34C66F32-F020-E64D-9854-47574A886898}" destId="{F7004DA4-4BEA-9146-B310-D0FF0DA0B2F1}" srcOrd="0" destOrd="0" presId="urn:microsoft.com/office/officeart/2005/8/layout/venn1"/>
    <dgm:cxn modelId="{DD7EEE62-A3F9-1E4E-B67E-D96EB5BE74FE}" type="presOf" srcId="{52A37773-7DF2-5649-83A6-90D0486F1ED6}" destId="{FE977C5E-59EB-CC49-9ECE-E0439A7C28A8}" srcOrd="0" destOrd="0" presId="urn:microsoft.com/office/officeart/2005/8/layout/venn1"/>
    <dgm:cxn modelId="{0188F246-65BC-6C4D-A668-A6E6E3F84555}" type="presOf" srcId="{F88DD677-1B68-AC4E-85C5-14C2E1EE4934}" destId="{37E825EC-C980-8D40-8EE1-2E1E3A32E938}" srcOrd="1" destOrd="0" presId="urn:microsoft.com/office/officeart/2005/8/layout/venn1"/>
    <dgm:cxn modelId="{02A0DA6C-B860-6C46-BD41-8D883FE7007D}" srcId="{34C66F32-F020-E64D-9854-47574A886898}" destId="{F88DD677-1B68-AC4E-85C5-14C2E1EE4934}" srcOrd="2" destOrd="0" parTransId="{10E719E0-C741-DF4F-AE54-63AAACB499E4}" sibTransId="{098904F5-37BF-8E44-A43A-E460DDD73C8F}"/>
    <dgm:cxn modelId="{2B1A689E-A65E-1C4A-8D37-5D08508A8833}" type="presOf" srcId="{73476164-A2F5-F04A-827D-CAD005B02DD2}" destId="{919C274F-E56B-2845-9867-3204D6747790}" srcOrd="0" destOrd="0" presId="urn:microsoft.com/office/officeart/2005/8/layout/venn1"/>
    <dgm:cxn modelId="{C43248A8-AC2C-D24C-8C6C-6FF40688F652}" srcId="{34C66F32-F020-E64D-9854-47574A886898}" destId="{73476164-A2F5-F04A-827D-CAD005B02DD2}" srcOrd="0" destOrd="0" parTransId="{B6CA7052-AF1D-814F-87D1-321CF1E9CD76}" sibTransId="{FB52C76E-D9E8-B146-8095-2DFE755FF3BF}"/>
    <dgm:cxn modelId="{3EFB45C0-81FF-5B4F-BBCB-75C3C87BAA10}" type="presOf" srcId="{F88DD677-1B68-AC4E-85C5-14C2E1EE4934}" destId="{BE07C401-7FDF-8B4B-881A-AA878A242B8E}" srcOrd="0" destOrd="0" presId="urn:microsoft.com/office/officeart/2005/8/layout/venn1"/>
    <dgm:cxn modelId="{F199C0C8-3030-B34E-8B52-9CEDFBCDD3A9}" type="presOf" srcId="{52A37773-7DF2-5649-83A6-90D0486F1ED6}" destId="{3921AF8D-27C5-1940-BA6D-698B9B1EB446}" srcOrd="1" destOrd="0" presId="urn:microsoft.com/office/officeart/2005/8/layout/venn1"/>
    <dgm:cxn modelId="{8555BFE3-FF3E-CD47-A569-C79855618139}" srcId="{34C66F32-F020-E64D-9854-47574A886898}" destId="{52A37773-7DF2-5649-83A6-90D0486F1ED6}" srcOrd="1" destOrd="0" parTransId="{ED536ED8-5014-2440-8AE5-FDFEF6DCE13F}" sibTransId="{9C1DF3EA-6531-2543-A43E-D23F1694877F}"/>
    <dgm:cxn modelId="{1692F0E8-9B53-CD48-B1B0-E1B0051184A6}" type="presOf" srcId="{73476164-A2F5-F04A-827D-CAD005B02DD2}" destId="{17C18D1B-87DE-6B43-99E1-29687288612B}" srcOrd="1" destOrd="0" presId="urn:microsoft.com/office/officeart/2005/8/layout/venn1"/>
    <dgm:cxn modelId="{4EB147F7-CC31-094B-B3C1-83B74FF84231}" type="presParOf" srcId="{F7004DA4-4BEA-9146-B310-D0FF0DA0B2F1}" destId="{919C274F-E56B-2845-9867-3204D6747790}" srcOrd="0" destOrd="0" presId="urn:microsoft.com/office/officeart/2005/8/layout/venn1"/>
    <dgm:cxn modelId="{EF115147-6F01-8847-AF83-FF9326283C96}" type="presParOf" srcId="{F7004DA4-4BEA-9146-B310-D0FF0DA0B2F1}" destId="{17C18D1B-87DE-6B43-99E1-29687288612B}" srcOrd="1" destOrd="0" presId="urn:microsoft.com/office/officeart/2005/8/layout/venn1"/>
    <dgm:cxn modelId="{F0FD3EF7-AE35-384A-A380-F47124486CF0}" type="presParOf" srcId="{F7004DA4-4BEA-9146-B310-D0FF0DA0B2F1}" destId="{FE977C5E-59EB-CC49-9ECE-E0439A7C28A8}" srcOrd="2" destOrd="0" presId="urn:microsoft.com/office/officeart/2005/8/layout/venn1"/>
    <dgm:cxn modelId="{D56B4913-478C-5B41-94CD-EF0999A75E68}" type="presParOf" srcId="{F7004DA4-4BEA-9146-B310-D0FF0DA0B2F1}" destId="{3921AF8D-27C5-1940-BA6D-698B9B1EB446}" srcOrd="3" destOrd="0" presId="urn:microsoft.com/office/officeart/2005/8/layout/venn1"/>
    <dgm:cxn modelId="{44FC5D4B-EEEC-FA40-93D6-92A726E64030}" type="presParOf" srcId="{F7004DA4-4BEA-9146-B310-D0FF0DA0B2F1}" destId="{BE07C401-7FDF-8B4B-881A-AA878A242B8E}" srcOrd="4" destOrd="0" presId="urn:microsoft.com/office/officeart/2005/8/layout/venn1"/>
    <dgm:cxn modelId="{7859C886-F7A4-8D44-80FC-88AE36B99A24}" type="presParOf" srcId="{F7004DA4-4BEA-9146-B310-D0FF0DA0B2F1}" destId="{37E825EC-C980-8D40-8EE1-2E1E3A32E938}" srcOrd="5" destOrd="0" presId="urn:microsoft.com/office/officeart/2005/8/layout/venn1"/>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C66F32-F020-E64D-9854-47574A88689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3476164-A2F5-F04A-827D-CAD005B02DD2}">
      <dgm:prSet/>
      <dgm:spPr>
        <a:solidFill>
          <a:srgbClr val="C795DD">
            <a:alpha val="50000"/>
          </a:srgbClr>
        </a:solidFill>
      </dgm:spPr>
      <dgm:t>
        <a:bodyPr/>
        <a:lstStyle/>
        <a:p>
          <a:r>
            <a:rPr lang="en-US" dirty="0"/>
            <a:t>Person</a:t>
          </a:r>
        </a:p>
      </dgm:t>
    </dgm:pt>
    <dgm:pt modelId="{B6CA7052-AF1D-814F-87D1-321CF1E9CD76}" type="parTrans" cxnId="{C43248A8-AC2C-D24C-8C6C-6FF40688F652}">
      <dgm:prSet/>
      <dgm:spPr/>
      <dgm:t>
        <a:bodyPr/>
        <a:lstStyle/>
        <a:p>
          <a:endParaRPr lang="en-US"/>
        </a:p>
      </dgm:t>
    </dgm:pt>
    <dgm:pt modelId="{FB52C76E-D9E8-B146-8095-2DFE755FF3BF}" type="sibTrans" cxnId="{C43248A8-AC2C-D24C-8C6C-6FF40688F652}">
      <dgm:prSet/>
      <dgm:spPr/>
      <dgm:t>
        <a:bodyPr/>
        <a:lstStyle/>
        <a:p>
          <a:endParaRPr lang="en-US"/>
        </a:p>
      </dgm:t>
    </dgm:pt>
    <dgm:pt modelId="{52A37773-7DF2-5649-83A6-90D0486F1ED6}">
      <dgm:prSet/>
      <dgm:spPr>
        <a:solidFill>
          <a:srgbClr val="92D050">
            <a:alpha val="50000"/>
          </a:srgbClr>
        </a:solidFill>
      </dgm:spPr>
      <dgm:t>
        <a:bodyPr/>
        <a:lstStyle/>
        <a:p>
          <a:r>
            <a:rPr lang="en-US" dirty="0"/>
            <a:t>Environment</a:t>
          </a:r>
        </a:p>
      </dgm:t>
    </dgm:pt>
    <dgm:pt modelId="{ED536ED8-5014-2440-8AE5-FDFEF6DCE13F}" type="parTrans" cxnId="{8555BFE3-FF3E-CD47-A569-C79855618139}">
      <dgm:prSet/>
      <dgm:spPr/>
      <dgm:t>
        <a:bodyPr/>
        <a:lstStyle/>
        <a:p>
          <a:endParaRPr lang="en-US"/>
        </a:p>
      </dgm:t>
    </dgm:pt>
    <dgm:pt modelId="{9C1DF3EA-6531-2543-A43E-D23F1694877F}" type="sibTrans" cxnId="{8555BFE3-FF3E-CD47-A569-C79855618139}">
      <dgm:prSet/>
      <dgm:spPr/>
      <dgm:t>
        <a:bodyPr/>
        <a:lstStyle/>
        <a:p>
          <a:endParaRPr lang="en-US"/>
        </a:p>
      </dgm:t>
    </dgm:pt>
    <dgm:pt modelId="{F88DD677-1B68-AC4E-85C5-14C2E1EE4934}">
      <dgm:prSet/>
      <dgm:spPr>
        <a:solidFill>
          <a:schemeClr val="accent4">
            <a:lumMod val="40000"/>
            <a:lumOff val="60000"/>
            <a:alpha val="50000"/>
          </a:schemeClr>
        </a:solidFill>
      </dgm:spPr>
      <dgm:t>
        <a:bodyPr/>
        <a:lstStyle/>
        <a:p>
          <a:r>
            <a:rPr lang="en-US" dirty="0"/>
            <a:t>Occupation</a:t>
          </a:r>
        </a:p>
      </dgm:t>
    </dgm:pt>
    <dgm:pt modelId="{10E719E0-C741-DF4F-AE54-63AAACB499E4}" type="parTrans" cxnId="{02A0DA6C-B860-6C46-BD41-8D883FE7007D}">
      <dgm:prSet/>
      <dgm:spPr/>
      <dgm:t>
        <a:bodyPr/>
        <a:lstStyle/>
        <a:p>
          <a:endParaRPr lang="en-US"/>
        </a:p>
      </dgm:t>
    </dgm:pt>
    <dgm:pt modelId="{098904F5-37BF-8E44-A43A-E460DDD73C8F}" type="sibTrans" cxnId="{02A0DA6C-B860-6C46-BD41-8D883FE7007D}">
      <dgm:prSet/>
      <dgm:spPr/>
      <dgm:t>
        <a:bodyPr/>
        <a:lstStyle/>
        <a:p>
          <a:endParaRPr lang="en-US"/>
        </a:p>
      </dgm:t>
    </dgm:pt>
    <dgm:pt modelId="{F7004DA4-4BEA-9146-B310-D0FF0DA0B2F1}" type="pres">
      <dgm:prSet presAssocID="{34C66F32-F020-E64D-9854-47574A886898}" presName="compositeShape" presStyleCnt="0">
        <dgm:presLayoutVars>
          <dgm:chMax val="7"/>
          <dgm:dir/>
          <dgm:resizeHandles val="exact"/>
        </dgm:presLayoutVars>
      </dgm:prSet>
      <dgm:spPr/>
    </dgm:pt>
    <dgm:pt modelId="{919C274F-E56B-2845-9867-3204D6747790}" type="pres">
      <dgm:prSet presAssocID="{73476164-A2F5-F04A-827D-CAD005B02DD2}" presName="circ1" presStyleLbl="vennNode1" presStyleIdx="0" presStyleCnt="3" custScaleX="66770" custScaleY="65063" custLinFactNeighborX="-6442" custLinFactNeighborY="-10611"/>
      <dgm:spPr/>
    </dgm:pt>
    <dgm:pt modelId="{17C18D1B-87DE-6B43-99E1-29687288612B}" type="pres">
      <dgm:prSet presAssocID="{73476164-A2F5-F04A-827D-CAD005B02DD2}" presName="circ1Tx" presStyleLbl="revTx" presStyleIdx="0" presStyleCnt="0">
        <dgm:presLayoutVars>
          <dgm:chMax val="0"/>
          <dgm:chPref val="0"/>
          <dgm:bulletEnabled val="1"/>
        </dgm:presLayoutVars>
      </dgm:prSet>
      <dgm:spPr/>
    </dgm:pt>
    <dgm:pt modelId="{FE977C5E-59EB-CC49-9ECE-E0439A7C28A8}" type="pres">
      <dgm:prSet presAssocID="{52A37773-7DF2-5649-83A6-90D0486F1ED6}" presName="circ2" presStyleLbl="vennNode1" presStyleIdx="1" presStyleCnt="3" custScaleX="57614" custScaleY="58685" custLinFactNeighborX="-13497" custLinFactNeighborY="-17846"/>
      <dgm:spPr/>
    </dgm:pt>
    <dgm:pt modelId="{3921AF8D-27C5-1940-BA6D-698B9B1EB446}" type="pres">
      <dgm:prSet presAssocID="{52A37773-7DF2-5649-83A6-90D0486F1ED6}" presName="circ2Tx" presStyleLbl="revTx" presStyleIdx="0" presStyleCnt="0">
        <dgm:presLayoutVars>
          <dgm:chMax val="0"/>
          <dgm:chPref val="0"/>
          <dgm:bulletEnabled val="1"/>
        </dgm:presLayoutVars>
      </dgm:prSet>
      <dgm:spPr/>
    </dgm:pt>
    <dgm:pt modelId="{BE07C401-7FDF-8B4B-881A-AA878A242B8E}" type="pres">
      <dgm:prSet presAssocID="{F88DD677-1B68-AC4E-85C5-14C2E1EE4934}" presName="circ3" presStyleLbl="vennNode1" presStyleIdx="2" presStyleCnt="3" custScaleX="65249" custScaleY="67110" custLinFactNeighborY="-41499"/>
      <dgm:spPr/>
    </dgm:pt>
    <dgm:pt modelId="{37E825EC-C980-8D40-8EE1-2E1E3A32E938}" type="pres">
      <dgm:prSet presAssocID="{F88DD677-1B68-AC4E-85C5-14C2E1EE4934}" presName="circ3Tx" presStyleLbl="revTx" presStyleIdx="0" presStyleCnt="0">
        <dgm:presLayoutVars>
          <dgm:chMax val="0"/>
          <dgm:chPref val="0"/>
          <dgm:bulletEnabled val="1"/>
        </dgm:presLayoutVars>
      </dgm:prSet>
      <dgm:spPr/>
    </dgm:pt>
  </dgm:ptLst>
  <dgm:cxnLst>
    <dgm:cxn modelId="{35FC8024-44E4-894E-B284-43B6EAFEA0EC}" type="presOf" srcId="{34C66F32-F020-E64D-9854-47574A886898}" destId="{F7004DA4-4BEA-9146-B310-D0FF0DA0B2F1}" srcOrd="0" destOrd="0" presId="urn:microsoft.com/office/officeart/2005/8/layout/venn1"/>
    <dgm:cxn modelId="{DD7EEE62-A3F9-1E4E-B67E-D96EB5BE74FE}" type="presOf" srcId="{52A37773-7DF2-5649-83A6-90D0486F1ED6}" destId="{FE977C5E-59EB-CC49-9ECE-E0439A7C28A8}" srcOrd="0" destOrd="0" presId="urn:microsoft.com/office/officeart/2005/8/layout/venn1"/>
    <dgm:cxn modelId="{0188F246-65BC-6C4D-A668-A6E6E3F84555}" type="presOf" srcId="{F88DD677-1B68-AC4E-85C5-14C2E1EE4934}" destId="{37E825EC-C980-8D40-8EE1-2E1E3A32E938}" srcOrd="1" destOrd="0" presId="urn:microsoft.com/office/officeart/2005/8/layout/venn1"/>
    <dgm:cxn modelId="{02A0DA6C-B860-6C46-BD41-8D883FE7007D}" srcId="{34C66F32-F020-E64D-9854-47574A886898}" destId="{F88DD677-1B68-AC4E-85C5-14C2E1EE4934}" srcOrd="2" destOrd="0" parTransId="{10E719E0-C741-DF4F-AE54-63AAACB499E4}" sibTransId="{098904F5-37BF-8E44-A43A-E460DDD73C8F}"/>
    <dgm:cxn modelId="{2B1A689E-A65E-1C4A-8D37-5D08508A8833}" type="presOf" srcId="{73476164-A2F5-F04A-827D-CAD005B02DD2}" destId="{919C274F-E56B-2845-9867-3204D6747790}" srcOrd="0" destOrd="0" presId="urn:microsoft.com/office/officeart/2005/8/layout/venn1"/>
    <dgm:cxn modelId="{C43248A8-AC2C-D24C-8C6C-6FF40688F652}" srcId="{34C66F32-F020-E64D-9854-47574A886898}" destId="{73476164-A2F5-F04A-827D-CAD005B02DD2}" srcOrd="0" destOrd="0" parTransId="{B6CA7052-AF1D-814F-87D1-321CF1E9CD76}" sibTransId="{FB52C76E-D9E8-B146-8095-2DFE755FF3BF}"/>
    <dgm:cxn modelId="{3EFB45C0-81FF-5B4F-BBCB-75C3C87BAA10}" type="presOf" srcId="{F88DD677-1B68-AC4E-85C5-14C2E1EE4934}" destId="{BE07C401-7FDF-8B4B-881A-AA878A242B8E}" srcOrd="0" destOrd="0" presId="urn:microsoft.com/office/officeart/2005/8/layout/venn1"/>
    <dgm:cxn modelId="{F199C0C8-3030-B34E-8B52-9CEDFBCDD3A9}" type="presOf" srcId="{52A37773-7DF2-5649-83A6-90D0486F1ED6}" destId="{3921AF8D-27C5-1940-BA6D-698B9B1EB446}" srcOrd="1" destOrd="0" presId="urn:microsoft.com/office/officeart/2005/8/layout/venn1"/>
    <dgm:cxn modelId="{8555BFE3-FF3E-CD47-A569-C79855618139}" srcId="{34C66F32-F020-E64D-9854-47574A886898}" destId="{52A37773-7DF2-5649-83A6-90D0486F1ED6}" srcOrd="1" destOrd="0" parTransId="{ED536ED8-5014-2440-8AE5-FDFEF6DCE13F}" sibTransId="{9C1DF3EA-6531-2543-A43E-D23F1694877F}"/>
    <dgm:cxn modelId="{1692F0E8-9B53-CD48-B1B0-E1B0051184A6}" type="presOf" srcId="{73476164-A2F5-F04A-827D-CAD005B02DD2}" destId="{17C18D1B-87DE-6B43-99E1-29687288612B}" srcOrd="1" destOrd="0" presId="urn:microsoft.com/office/officeart/2005/8/layout/venn1"/>
    <dgm:cxn modelId="{4EB147F7-CC31-094B-B3C1-83B74FF84231}" type="presParOf" srcId="{F7004DA4-4BEA-9146-B310-D0FF0DA0B2F1}" destId="{919C274F-E56B-2845-9867-3204D6747790}" srcOrd="0" destOrd="0" presId="urn:microsoft.com/office/officeart/2005/8/layout/venn1"/>
    <dgm:cxn modelId="{EF115147-6F01-8847-AF83-FF9326283C96}" type="presParOf" srcId="{F7004DA4-4BEA-9146-B310-D0FF0DA0B2F1}" destId="{17C18D1B-87DE-6B43-99E1-29687288612B}" srcOrd="1" destOrd="0" presId="urn:microsoft.com/office/officeart/2005/8/layout/venn1"/>
    <dgm:cxn modelId="{F0FD3EF7-AE35-384A-A380-F47124486CF0}" type="presParOf" srcId="{F7004DA4-4BEA-9146-B310-D0FF0DA0B2F1}" destId="{FE977C5E-59EB-CC49-9ECE-E0439A7C28A8}" srcOrd="2" destOrd="0" presId="urn:microsoft.com/office/officeart/2005/8/layout/venn1"/>
    <dgm:cxn modelId="{D56B4913-478C-5B41-94CD-EF0999A75E68}" type="presParOf" srcId="{F7004DA4-4BEA-9146-B310-D0FF0DA0B2F1}" destId="{3921AF8D-27C5-1940-BA6D-698B9B1EB446}" srcOrd="3" destOrd="0" presId="urn:microsoft.com/office/officeart/2005/8/layout/venn1"/>
    <dgm:cxn modelId="{44FC5D4B-EEEC-FA40-93D6-92A726E64030}" type="presParOf" srcId="{F7004DA4-4BEA-9146-B310-D0FF0DA0B2F1}" destId="{BE07C401-7FDF-8B4B-881A-AA878A242B8E}" srcOrd="4" destOrd="0" presId="urn:microsoft.com/office/officeart/2005/8/layout/venn1"/>
    <dgm:cxn modelId="{7859C886-F7A4-8D44-80FC-88AE36B99A24}" type="presParOf" srcId="{F7004DA4-4BEA-9146-B310-D0FF0DA0B2F1}" destId="{37E825EC-C980-8D40-8EE1-2E1E3A32E938}" srcOrd="5" destOrd="0" presId="urn:microsoft.com/office/officeart/2005/8/layout/venn1"/>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43F316-E1A8-7444-AD9D-2C1AC275F5C9}" type="doc">
      <dgm:prSet loTypeId="urn:microsoft.com/office/officeart/2005/8/layout/bProcess3" loCatId="list" qsTypeId="urn:microsoft.com/office/officeart/2005/8/quickstyle/simple3" qsCatId="simple" csTypeId="urn:microsoft.com/office/officeart/2005/8/colors/accent1_2" csCatId="accent1" phldr="1"/>
      <dgm:spPr/>
      <dgm:t>
        <a:bodyPr/>
        <a:lstStyle/>
        <a:p>
          <a:endParaRPr lang="en-US"/>
        </a:p>
      </dgm:t>
    </dgm:pt>
    <dgm:pt modelId="{C78413D7-1812-C74F-A0C1-F1DBCFF920E2}">
      <dgm:prSet custT="1"/>
      <dgm:spPr>
        <a:solidFill>
          <a:srgbClr val="8FAADC"/>
        </a:solidFill>
      </dgm:spPr>
      <dgm:t>
        <a:bodyPr/>
        <a:lstStyle/>
        <a:p>
          <a:r>
            <a:rPr lang="en-US" sz="2400"/>
            <a:t>What does it mean to age in place?</a:t>
          </a:r>
        </a:p>
      </dgm:t>
    </dgm:pt>
    <dgm:pt modelId="{146E9CD8-4B47-584C-B86E-5819D7DAD36D}" type="parTrans" cxnId="{BB0FC116-F431-8041-9945-5E07064C84D4}">
      <dgm:prSet/>
      <dgm:spPr/>
      <dgm:t>
        <a:bodyPr/>
        <a:lstStyle/>
        <a:p>
          <a:endParaRPr lang="en-US"/>
        </a:p>
      </dgm:t>
    </dgm:pt>
    <dgm:pt modelId="{57653BA7-3539-7147-9A8C-26747C5D1E74}" type="sibTrans" cxnId="{BB0FC116-F431-8041-9945-5E07064C84D4}">
      <dgm:prSet custT="1"/>
      <dgm:spPr>
        <a:solidFill>
          <a:srgbClr val="8FAADC"/>
        </a:solidFill>
      </dgm:spPr>
      <dgm:t>
        <a:bodyPr/>
        <a:lstStyle/>
        <a:p>
          <a:endParaRPr lang="en-US" sz="2400"/>
        </a:p>
      </dgm:t>
    </dgm:pt>
    <dgm:pt modelId="{0B5721FD-AD5F-C241-8111-6BFD875995D1}">
      <dgm:prSet custT="1"/>
      <dgm:spPr>
        <a:solidFill>
          <a:srgbClr val="8FAADC"/>
        </a:solidFill>
      </dgm:spPr>
      <dgm:t>
        <a:bodyPr/>
        <a:lstStyle/>
        <a:p>
          <a:r>
            <a:rPr lang="en-US" sz="2400"/>
            <a:t>What are the preferences of older adults?</a:t>
          </a:r>
        </a:p>
      </dgm:t>
    </dgm:pt>
    <dgm:pt modelId="{FBF2B458-AD3E-E648-9BCF-D0ED5F9B8384}" type="parTrans" cxnId="{221A805E-8902-4740-9DF1-54182DE940BF}">
      <dgm:prSet/>
      <dgm:spPr/>
      <dgm:t>
        <a:bodyPr/>
        <a:lstStyle/>
        <a:p>
          <a:endParaRPr lang="en-US"/>
        </a:p>
      </dgm:t>
    </dgm:pt>
    <dgm:pt modelId="{5AE1BD7F-D481-AA4C-AFED-09759F01FD8A}" type="sibTrans" cxnId="{221A805E-8902-4740-9DF1-54182DE940BF}">
      <dgm:prSet custT="1"/>
      <dgm:spPr>
        <a:solidFill>
          <a:srgbClr val="8FAADC"/>
        </a:solidFill>
      </dgm:spPr>
      <dgm:t>
        <a:bodyPr/>
        <a:lstStyle/>
        <a:p>
          <a:endParaRPr lang="en-US" sz="2400"/>
        </a:p>
      </dgm:t>
    </dgm:pt>
    <dgm:pt modelId="{6F174BF7-937C-1543-AFE1-A6EEAFD6F8EF}">
      <dgm:prSet custT="1"/>
      <dgm:spPr>
        <a:solidFill>
          <a:srgbClr val="8FAADC"/>
        </a:solidFill>
      </dgm:spPr>
      <dgm:t>
        <a:bodyPr/>
        <a:lstStyle/>
        <a:p>
          <a:r>
            <a:rPr lang="en-US" sz="2400"/>
            <a:t>What are barriers/facilitators to aging in place?</a:t>
          </a:r>
        </a:p>
      </dgm:t>
    </dgm:pt>
    <dgm:pt modelId="{C8040C9C-4FF9-4645-94E2-63E444EF210D}" type="parTrans" cxnId="{888FB769-01F8-BB43-818A-575FB0AD9A3C}">
      <dgm:prSet/>
      <dgm:spPr/>
      <dgm:t>
        <a:bodyPr/>
        <a:lstStyle/>
        <a:p>
          <a:endParaRPr lang="en-US"/>
        </a:p>
      </dgm:t>
    </dgm:pt>
    <dgm:pt modelId="{76515690-5C53-9545-875A-C68598299095}" type="sibTrans" cxnId="{888FB769-01F8-BB43-818A-575FB0AD9A3C}">
      <dgm:prSet custT="1"/>
      <dgm:spPr>
        <a:solidFill>
          <a:srgbClr val="8FAADC"/>
        </a:solidFill>
      </dgm:spPr>
      <dgm:t>
        <a:bodyPr/>
        <a:lstStyle/>
        <a:p>
          <a:endParaRPr lang="en-US" sz="2400"/>
        </a:p>
      </dgm:t>
    </dgm:pt>
    <dgm:pt modelId="{5AFFBAE6-098E-E34D-BD8F-7DBB2B684E44}">
      <dgm:prSet custT="1"/>
      <dgm:spPr>
        <a:solidFill>
          <a:srgbClr val="8FAADC"/>
        </a:solidFill>
      </dgm:spPr>
      <dgm:t>
        <a:bodyPr/>
        <a:lstStyle/>
        <a:p>
          <a:r>
            <a:rPr lang="en-US" sz="2400" dirty="0"/>
            <a:t>Of those factors, what is role of Occupational Therapy?</a:t>
          </a:r>
        </a:p>
      </dgm:t>
    </dgm:pt>
    <dgm:pt modelId="{7C9EF0D2-EB7D-134A-996F-0E1C6BD8A7EF}" type="parTrans" cxnId="{1AB83EBA-383D-484F-882D-907634016202}">
      <dgm:prSet/>
      <dgm:spPr/>
      <dgm:t>
        <a:bodyPr/>
        <a:lstStyle/>
        <a:p>
          <a:endParaRPr lang="en-US"/>
        </a:p>
      </dgm:t>
    </dgm:pt>
    <dgm:pt modelId="{2FFF5198-E62B-D047-AD78-C88824F5DE0D}" type="sibTrans" cxnId="{1AB83EBA-383D-484F-882D-907634016202}">
      <dgm:prSet custT="1"/>
      <dgm:spPr>
        <a:solidFill>
          <a:srgbClr val="8FAADC"/>
        </a:solidFill>
      </dgm:spPr>
      <dgm:t>
        <a:bodyPr/>
        <a:lstStyle/>
        <a:p>
          <a:endParaRPr lang="en-US" sz="2400"/>
        </a:p>
      </dgm:t>
    </dgm:pt>
    <dgm:pt modelId="{CF7A5796-6864-9646-AF94-0AEEA748BB0C}">
      <dgm:prSet custT="1"/>
      <dgm:spPr>
        <a:solidFill>
          <a:srgbClr val="8FAADC"/>
        </a:solidFill>
      </dgm:spPr>
      <dgm:t>
        <a:bodyPr/>
        <a:lstStyle/>
        <a:p>
          <a:r>
            <a:rPr lang="en-US" sz="2400"/>
            <a:t>What are the gaps?</a:t>
          </a:r>
        </a:p>
      </dgm:t>
    </dgm:pt>
    <dgm:pt modelId="{1218EC18-4F64-024C-A4B0-873420ED3AAB}" type="parTrans" cxnId="{3FEEA28C-D98D-624E-9861-6D86B5F39AE4}">
      <dgm:prSet/>
      <dgm:spPr/>
      <dgm:t>
        <a:bodyPr/>
        <a:lstStyle/>
        <a:p>
          <a:endParaRPr lang="en-US"/>
        </a:p>
      </dgm:t>
    </dgm:pt>
    <dgm:pt modelId="{C00B51CA-A7FA-FB48-ABD7-A65D3D855742}" type="sibTrans" cxnId="{3FEEA28C-D98D-624E-9861-6D86B5F39AE4}">
      <dgm:prSet custT="1"/>
      <dgm:spPr>
        <a:solidFill>
          <a:srgbClr val="8FAADC"/>
        </a:solidFill>
      </dgm:spPr>
      <dgm:t>
        <a:bodyPr/>
        <a:lstStyle/>
        <a:p>
          <a:endParaRPr lang="en-US" sz="2400"/>
        </a:p>
      </dgm:t>
    </dgm:pt>
    <dgm:pt modelId="{E539A4F5-9C9B-ED46-BD33-29C83D1A3FBF}">
      <dgm:prSet custT="1"/>
      <dgm:spPr>
        <a:solidFill>
          <a:srgbClr val="8FAADC"/>
        </a:solidFill>
      </dgm:spPr>
      <dgm:t>
        <a:bodyPr/>
        <a:lstStyle/>
        <a:p>
          <a:r>
            <a:rPr lang="en-US" sz="2400" dirty="0"/>
            <a:t>How can those gaps be filled?</a:t>
          </a:r>
        </a:p>
      </dgm:t>
    </dgm:pt>
    <dgm:pt modelId="{1E5998D9-67DE-9042-96D8-8A8D7CF42991}" type="parTrans" cxnId="{F46E5228-6841-1742-9B17-09972C814059}">
      <dgm:prSet/>
      <dgm:spPr/>
      <dgm:t>
        <a:bodyPr/>
        <a:lstStyle/>
        <a:p>
          <a:endParaRPr lang="en-US"/>
        </a:p>
      </dgm:t>
    </dgm:pt>
    <dgm:pt modelId="{920A012F-6EB0-E24E-A8A1-2C5D02753843}" type="sibTrans" cxnId="{F46E5228-6841-1742-9B17-09972C814059}">
      <dgm:prSet custT="1"/>
      <dgm:spPr>
        <a:solidFill>
          <a:srgbClr val="8FAADC"/>
        </a:solidFill>
      </dgm:spPr>
      <dgm:t>
        <a:bodyPr/>
        <a:lstStyle/>
        <a:p>
          <a:endParaRPr lang="en-US" sz="2400"/>
        </a:p>
      </dgm:t>
    </dgm:pt>
    <dgm:pt modelId="{96EF53F1-F247-5C42-AEB9-96B1B6C20140}">
      <dgm:prSet custT="1"/>
      <dgm:spPr>
        <a:solidFill>
          <a:srgbClr val="8FAADC"/>
        </a:solidFill>
      </dgm:spPr>
      <dgm:t>
        <a:bodyPr/>
        <a:lstStyle/>
        <a:p>
          <a:r>
            <a:rPr lang="en-US" sz="2400" dirty="0"/>
            <a:t>What is the role of OT in aging in place?</a:t>
          </a:r>
        </a:p>
      </dgm:t>
    </dgm:pt>
    <dgm:pt modelId="{FBCC8C59-99BD-3E4F-9D4C-1544D70CA6D8}" type="parTrans" cxnId="{30F21711-E4B6-7C47-9901-BD494FCDA15C}">
      <dgm:prSet/>
      <dgm:spPr/>
      <dgm:t>
        <a:bodyPr/>
        <a:lstStyle/>
        <a:p>
          <a:endParaRPr lang="en-US"/>
        </a:p>
      </dgm:t>
    </dgm:pt>
    <dgm:pt modelId="{AF785ED2-E050-B049-BF71-15B38CBAE96B}" type="sibTrans" cxnId="{30F21711-E4B6-7C47-9901-BD494FCDA15C}">
      <dgm:prSet custT="1"/>
      <dgm:spPr>
        <a:solidFill>
          <a:srgbClr val="8FAADC"/>
        </a:solidFill>
      </dgm:spPr>
      <dgm:t>
        <a:bodyPr/>
        <a:lstStyle/>
        <a:p>
          <a:endParaRPr lang="en-US" sz="2400"/>
        </a:p>
      </dgm:t>
    </dgm:pt>
    <dgm:pt modelId="{9091ADF9-EA28-CE4E-86D7-54AFF51C0394}">
      <dgm:prSet custT="1"/>
      <dgm:spPr>
        <a:solidFill>
          <a:srgbClr val="8FAADC"/>
        </a:solidFill>
      </dgm:spPr>
      <dgm:t>
        <a:bodyPr/>
        <a:lstStyle/>
        <a:p>
          <a:r>
            <a:rPr lang="en-US" sz="2400" dirty="0"/>
            <a:t>How are OTs currently supporting older adults?</a:t>
          </a:r>
        </a:p>
      </dgm:t>
    </dgm:pt>
    <dgm:pt modelId="{C928D234-0E20-8440-9C98-CFD0AF72FA80}" type="parTrans" cxnId="{ABBCC46A-D53F-7B41-931A-2E26002038D0}">
      <dgm:prSet/>
      <dgm:spPr/>
      <dgm:t>
        <a:bodyPr/>
        <a:lstStyle/>
        <a:p>
          <a:endParaRPr lang="en-US"/>
        </a:p>
      </dgm:t>
    </dgm:pt>
    <dgm:pt modelId="{D7AB3527-6AEA-594E-9631-15CD4D0718D3}" type="sibTrans" cxnId="{ABBCC46A-D53F-7B41-931A-2E26002038D0}">
      <dgm:prSet custT="1"/>
      <dgm:spPr>
        <a:solidFill>
          <a:srgbClr val="8FAADC"/>
        </a:solidFill>
      </dgm:spPr>
      <dgm:t>
        <a:bodyPr/>
        <a:lstStyle/>
        <a:p>
          <a:endParaRPr lang="en-US" sz="2400"/>
        </a:p>
      </dgm:t>
    </dgm:pt>
    <dgm:pt modelId="{194BA2A7-1EE2-9946-BDF8-1F748147F306}">
      <dgm:prSet custT="1"/>
      <dgm:spPr>
        <a:solidFill>
          <a:srgbClr val="8FAADC"/>
        </a:solidFill>
      </dgm:spPr>
      <dgm:t>
        <a:bodyPr/>
        <a:lstStyle/>
        <a:p>
          <a:r>
            <a:rPr lang="en-US" sz="2400"/>
            <a:t>Where are there gaps in OT services for this population?</a:t>
          </a:r>
        </a:p>
      </dgm:t>
    </dgm:pt>
    <dgm:pt modelId="{F6B98839-6365-8542-BBC2-B5F641B13DB1}" type="parTrans" cxnId="{438081EF-33DC-D141-AE6A-A5A1257E6F46}">
      <dgm:prSet/>
      <dgm:spPr/>
      <dgm:t>
        <a:bodyPr/>
        <a:lstStyle/>
        <a:p>
          <a:endParaRPr lang="en-US"/>
        </a:p>
      </dgm:t>
    </dgm:pt>
    <dgm:pt modelId="{47AE37AE-8BEF-E046-A6CB-E0578E0E3034}" type="sibTrans" cxnId="{438081EF-33DC-D141-AE6A-A5A1257E6F46}">
      <dgm:prSet custT="1"/>
      <dgm:spPr>
        <a:solidFill>
          <a:srgbClr val="8FAADC"/>
        </a:solidFill>
      </dgm:spPr>
      <dgm:t>
        <a:bodyPr/>
        <a:lstStyle/>
        <a:p>
          <a:endParaRPr lang="en-US" sz="2400"/>
        </a:p>
      </dgm:t>
    </dgm:pt>
    <dgm:pt modelId="{3093A761-A75B-5B44-A499-F1E69E3CBC99}">
      <dgm:prSet custT="1"/>
      <dgm:spPr>
        <a:solidFill>
          <a:srgbClr val="8FAADC"/>
        </a:solidFill>
      </dgm:spPr>
      <dgm:t>
        <a:bodyPr/>
        <a:lstStyle/>
        <a:p>
          <a:r>
            <a:rPr lang="en-US" sz="2400"/>
            <a:t>How can OTs address these gaps?</a:t>
          </a:r>
        </a:p>
      </dgm:t>
    </dgm:pt>
    <dgm:pt modelId="{D202A17E-80E5-2B46-B9D3-93FCF8E569F7}" type="parTrans" cxnId="{CBD5AA64-1F3C-8E46-85D0-62194FD41369}">
      <dgm:prSet/>
      <dgm:spPr/>
      <dgm:t>
        <a:bodyPr/>
        <a:lstStyle/>
        <a:p>
          <a:endParaRPr lang="en-US"/>
        </a:p>
      </dgm:t>
    </dgm:pt>
    <dgm:pt modelId="{0C6925AB-AC16-054A-AF20-90BEE46E15E1}" type="sibTrans" cxnId="{CBD5AA64-1F3C-8E46-85D0-62194FD41369}">
      <dgm:prSet/>
      <dgm:spPr/>
      <dgm:t>
        <a:bodyPr/>
        <a:lstStyle/>
        <a:p>
          <a:endParaRPr lang="en-US"/>
        </a:p>
      </dgm:t>
    </dgm:pt>
    <dgm:pt modelId="{99B8D87D-39BA-D140-B5CF-B0D5D78CCF47}" type="pres">
      <dgm:prSet presAssocID="{1243F316-E1A8-7444-AD9D-2C1AC275F5C9}" presName="Name0" presStyleCnt="0">
        <dgm:presLayoutVars>
          <dgm:dir/>
          <dgm:resizeHandles val="exact"/>
        </dgm:presLayoutVars>
      </dgm:prSet>
      <dgm:spPr/>
    </dgm:pt>
    <dgm:pt modelId="{F7758D90-0F02-7741-8C4F-0DCB6B414D99}" type="pres">
      <dgm:prSet presAssocID="{C78413D7-1812-C74F-A0C1-F1DBCFF920E2}" presName="node" presStyleLbl="node1" presStyleIdx="0" presStyleCnt="10">
        <dgm:presLayoutVars>
          <dgm:bulletEnabled val="1"/>
        </dgm:presLayoutVars>
      </dgm:prSet>
      <dgm:spPr/>
    </dgm:pt>
    <dgm:pt modelId="{6B33F060-BB36-B14F-997F-56C9EDE953B6}" type="pres">
      <dgm:prSet presAssocID="{57653BA7-3539-7147-9A8C-26747C5D1E74}" presName="sibTrans" presStyleLbl="sibTrans1D1" presStyleIdx="0" presStyleCnt="9"/>
      <dgm:spPr/>
    </dgm:pt>
    <dgm:pt modelId="{818658BE-D217-8A4B-9AFA-8917C3E548CF}" type="pres">
      <dgm:prSet presAssocID="{57653BA7-3539-7147-9A8C-26747C5D1E74}" presName="connectorText" presStyleLbl="sibTrans1D1" presStyleIdx="0" presStyleCnt="9"/>
      <dgm:spPr/>
    </dgm:pt>
    <dgm:pt modelId="{A9A48708-3433-4445-A5BC-ADB34A051EA7}" type="pres">
      <dgm:prSet presAssocID="{0B5721FD-AD5F-C241-8111-6BFD875995D1}" presName="node" presStyleLbl="node1" presStyleIdx="1" presStyleCnt="10">
        <dgm:presLayoutVars>
          <dgm:bulletEnabled val="1"/>
        </dgm:presLayoutVars>
      </dgm:prSet>
      <dgm:spPr/>
    </dgm:pt>
    <dgm:pt modelId="{0C67C55F-3D4C-5F41-B365-76CA2B7E42AA}" type="pres">
      <dgm:prSet presAssocID="{5AE1BD7F-D481-AA4C-AFED-09759F01FD8A}" presName="sibTrans" presStyleLbl="sibTrans1D1" presStyleIdx="1" presStyleCnt="9"/>
      <dgm:spPr/>
    </dgm:pt>
    <dgm:pt modelId="{DD12F0EA-BB56-0744-B389-EEEBDE601DA9}" type="pres">
      <dgm:prSet presAssocID="{5AE1BD7F-D481-AA4C-AFED-09759F01FD8A}" presName="connectorText" presStyleLbl="sibTrans1D1" presStyleIdx="1" presStyleCnt="9"/>
      <dgm:spPr/>
    </dgm:pt>
    <dgm:pt modelId="{50BF4FD4-5625-4148-AB58-95399374E610}" type="pres">
      <dgm:prSet presAssocID="{6F174BF7-937C-1543-AFE1-A6EEAFD6F8EF}" presName="node" presStyleLbl="node1" presStyleIdx="2" presStyleCnt="10">
        <dgm:presLayoutVars>
          <dgm:bulletEnabled val="1"/>
        </dgm:presLayoutVars>
      </dgm:prSet>
      <dgm:spPr/>
    </dgm:pt>
    <dgm:pt modelId="{AC6ACB2C-BAFF-154D-B0A7-E3DD36B975C6}" type="pres">
      <dgm:prSet presAssocID="{76515690-5C53-9545-875A-C68598299095}" presName="sibTrans" presStyleLbl="sibTrans1D1" presStyleIdx="2" presStyleCnt="9"/>
      <dgm:spPr/>
    </dgm:pt>
    <dgm:pt modelId="{3A412DA2-FE71-6744-974B-351078FC8434}" type="pres">
      <dgm:prSet presAssocID="{76515690-5C53-9545-875A-C68598299095}" presName="connectorText" presStyleLbl="sibTrans1D1" presStyleIdx="2" presStyleCnt="9"/>
      <dgm:spPr/>
    </dgm:pt>
    <dgm:pt modelId="{7D58C164-9490-DF4F-8809-92969EA0C34C}" type="pres">
      <dgm:prSet presAssocID="{5AFFBAE6-098E-E34D-BD8F-7DBB2B684E44}" presName="node" presStyleLbl="node1" presStyleIdx="3" presStyleCnt="10">
        <dgm:presLayoutVars>
          <dgm:bulletEnabled val="1"/>
        </dgm:presLayoutVars>
      </dgm:prSet>
      <dgm:spPr/>
    </dgm:pt>
    <dgm:pt modelId="{CDB9B060-DA89-D546-A326-344D103225AD}" type="pres">
      <dgm:prSet presAssocID="{2FFF5198-E62B-D047-AD78-C88824F5DE0D}" presName="sibTrans" presStyleLbl="sibTrans1D1" presStyleIdx="3" presStyleCnt="9"/>
      <dgm:spPr/>
    </dgm:pt>
    <dgm:pt modelId="{AE4AB849-EC4B-924A-B76E-25DE000C1AC4}" type="pres">
      <dgm:prSet presAssocID="{2FFF5198-E62B-D047-AD78-C88824F5DE0D}" presName="connectorText" presStyleLbl="sibTrans1D1" presStyleIdx="3" presStyleCnt="9"/>
      <dgm:spPr/>
    </dgm:pt>
    <dgm:pt modelId="{82B9BCAD-0CA1-1444-9ECF-3002B001B413}" type="pres">
      <dgm:prSet presAssocID="{CF7A5796-6864-9646-AF94-0AEEA748BB0C}" presName="node" presStyleLbl="node1" presStyleIdx="4" presStyleCnt="10">
        <dgm:presLayoutVars>
          <dgm:bulletEnabled val="1"/>
        </dgm:presLayoutVars>
      </dgm:prSet>
      <dgm:spPr/>
    </dgm:pt>
    <dgm:pt modelId="{E5D8FC4B-EBD6-C946-8FEE-0D373BD2CC3D}" type="pres">
      <dgm:prSet presAssocID="{C00B51CA-A7FA-FB48-ABD7-A65D3D855742}" presName="sibTrans" presStyleLbl="sibTrans1D1" presStyleIdx="4" presStyleCnt="9"/>
      <dgm:spPr/>
    </dgm:pt>
    <dgm:pt modelId="{4F8BC3BC-D98C-024B-B368-5C4A01660C5D}" type="pres">
      <dgm:prSet presAssocID="{C00B51CA-A7FA-FB48-ABD7-A65D3D855742}" presName="connectorText" presStyleLbl="sibTrans1D1" presStyleIdx="4" presStyleCnt="9"/>
      <dgm:spPr/>
    </dgm:pt>
    <dgm:pt modelId="{9E6D7295-A710-1141-9DA3-58F24AF5C140}" type="pres">
      <dgm:prSet presAssocID="{E539A4F5-9C9B-ED46-BD33-29C83D1A3FBF}" presName="node" presStyleLbl="node1" presStyleIdx="5" presStyleCnt="10">
        <dgm:presLayoutVars>
          <dgm:bulletEnabled val="1"/>
        </dgm:presLayoutVars>
      </dgm:prSet>
      <dgm:spPr/>
    </dgm:pt>
    <dgm:pt modelId="{4655CF41-FC73-514D-BE86-65189DB4FB29}" type="pres">
      <dgm:prSet presAssocID="{920A012F-6EB0-E24E-A8A1-2C5D02753843}" presName="sibTrans" presStyleLbl="sibTrans1D1" presStyleIdx="5" presStyleCnt="9"/>
      <dgm:spPr/>
    </dgm:pt>
    <dgm:pt modelId="{B1745640-EBD6-9C4E-B207-76B3F6D8093C}" type="pres">
      <dgm:prSet presAssocID="{920A012F-6EB0-E24E-A8A1-2C5D02753843}" presName="connectorText" presStyleLbl="sibTrans1D1" presStyleIdx="5" presStyleCnt="9"/>
      <dgm:spPr/>
    </dgm:pt>
    <dgm:pt modelId="{02AB4DE7-2087-7641-AFF4-705E157E6B16}" type="pres">
      <dgm:prSet presAssocID="{96EF53F1-F247-5C42-AEB9-96B1B6C20140}" presName="node" presStyleLbl="node1" presStyleIdx="6" presStyleCnt="10">
        <dgm:presLayoutVars>
          <dgm:bulletEnabled val="1"/>
        </dgm:presLayoutVars>
      </dgm:prSet>
      <dgm:spPr/>
    </dgm:pt>
    <dgm:pt modelId="{DE415DB7-0385-7340-A810-3F0F2FBDDD04}" type="pres">
      <dgm:prSet presAssocID="{AF785ED2-E050-B049-BF71-15B38CBAE96B}" presName="sibTrans" presStyleLbl="sibTrans1D1" presStyleIdx="6" presStyleCnt="9"/>
      <dgm:spPr/>
    </dgm:pt>
    <dgm:pt modelId="{7E2FA163-5BE5-F742-B293-DA7B190A715E}" type="pres">
      <dgm:prSet presAssocID="{AF785ED2-E050-B049-BF71-15B38CBAE96B}" presName="connectorText" presStyleLbl="sibTrans1D1" presStyleIdx="6" presStyleCnt="9"/>
      <dgm:spPr/>
    </dgm:pt>
    <dgm:pt modelId="{7033B992-AB06-4144-82C9-E3C9D6A4BC4A}" type="pres">
      <dgm:prSet presAssocID="{9091ADF9-EA28-CE4E-86D7-54AFF51C0394}" presName="node" presStyleLbl="node1" presStyleIdx="7" presStyleCnt="10">
        <dgm:presLayoutVars>
          <dgm:bulletEnabled val="1"/>
        </dgm:presLayoutVars>
      </dgm:prSet>
      <dgm:spPr/>
    </dgm:pt>
    <dgm:pt modelId="{D42FFC11-AFEA-5C4C-97E9-011C18801632}" type="pres">
      <dgm:prSet presAssocID="{D7AB3527-6AEA-594E-9631-15CD4D0718D3}" presName="sibTrans" presStyleLbl="sibTrans1D1" presStyleIdx="7" presStyleCnt="9"/>
      <dgm:spPr/>
    </dgm:pt>
    <dgm:pt modelId="{4ACF9F03-9C60-0547-91D9-B455347E22B1}" type="pres">
      <dgm:prSet presAssocID="{D7AB3527-6AEA-594E-9631-15CD4D0718D3}" presName="connectorText" presStyleLbl="sibTrans1D1" presStyleIdx="7" presStyleCnt="9"/>
      <dgm:spPr/>
    </dgm:pt>
    <dgm:pt modelId="{81C89BD3-918F-7249-96B6-04A373354987}" type="pres">
      <dgm:prSet presAssocID="{194BA2A7-1EE2-9946-BDF8-1F748147F306}" presName="node" presStyleLbl="node1" presStyleIdx="8" presStyleCnt="10">
        <dgm:presLayoutVars>
          <dgm:bulletEnabled val="1"/>
        </dgm:presLayoutVars>
      </dgm:prSet>
      <dgm:spPr/>
    </dgm:pt>
    <dgm:pt modelId="{C22DFA9D-18C9-B64D-B9E3-71ED07A80AE1}" type="pres">
      <dgm:prSet presAssocID="{47AE37AE-8BEF-E046-A6CB-E0578E0E3034}" presName="sibTrans" presStyleLbl="sibTrans1D1" presStyleIdx="8" presStyleCnt="9"/>
      <dgm:spPr/>
    </dgm:pt>
    <dgm:pt modelId="{B61A01CB-97F0-B648-BF3E-8760595DFBC2}" type="pres">
      <dgm:prSet presAssocID="{47AE37AE-8BEF-E046-A6CB-E0578E0E3034}" presName="connectorText" presStyleLbl="sibTrans1D1" presStyleIdx="8" presStyleCnt="9"/>
      <dgm:spPr/>
    </dgm:pt>
    <dgm:pt modelId="{A2622044-1BDE-D141-954B-72C9F805415B}" type="pres">
      <dgm:prSet presAssocID="{3093A761-A75B-5B44-A499-F1E69E3CBC99}" presName="node" presStyleLbl="node1" presStyleIdx="9" presStyleCnt="10">
        <dgm:presLayoutVars>
          <dgm:bulletEnabled val="1"/>
        </dgm:presLayoutVars>
      </dgm:prSet>
      <dgm:spPr/>
    </dgm:pt>
  </dgm:ptLst>
  <dgm:cxnLst>
    <dgm:cxn modelId="{0E185F07-CCC6-864C-A929-7EBE94E03A45}" type="presOf" srcId="{D7AB3527-6AEA-594E-9631-15CD4D0718D3}" destId="{D42FFC11-AFEA-5C4C-97E9-011C18801632}" srcOrd="0" destOrd="0" presId="urn:microsoft.com/office/officeart/2005/8/layout/bProcess3"/>
    <dgm:cxn modelId="{79A56908-9441-E041-891F-B23E8F0DB5AD}" type="presOf" srcId="{920A012F-6EB0-E24E-A8A1-2C5D02753843}" destId="{B1745640-EBD6-9C4E-B207-76B3F6D8093C}" srcOrd="1" destOrd="0" presId="urn:microsoft.com/office/officeart/2005/8/layout/bProcess3"/>
    <dgm:cxn modelId="{FB454F0A-AA55-EB4B-B598-5A37AD970E65}" type="presOf" srcId="{C00B51CA-A7FA-FB48-ABD7-A65D3D855742}" destId="{E5D8FC4B-EBD6-C946-8FEE-0D373BD2CC3D}" srcOrd="0" destOrd="0" presId="urn:microsoft.com/office/officeart/2005/8/layout/bProcess3"/>
    <dgm:cxn modelId="{30F21711-E4B6-7C47-9901-BD494FCDA15C}" srcId="{1243F316-E1A8-7444-AD9D-2C1AC275F5C9}" destId="{96EF53F1-F247-5C42-AEB9-96B1B6C20140}" srcOrd="6" destOrd="0" parTransId="{FBCC8C59-99BD-3E4F-9D4C-1544D70CA6D8}" sibTransId="{AF785ED2-E050-B049-BF71-15B38CBAE96B}"/>
    <dgm:cxn modelId="{62CD2C11-53D3-204C-B64A-D8E2D1E578B2}" type="presOf" srcId="{C00B51CA-A7FA-FB48-ABD7-A65D3D855742}" destId="{4F8BC3BC-D98C-024B-B368-5C4A01660C5D}" srcOrd="1" destOrd="0" presId="urn:microsoft.com/office/officeart/2005/8/layout/bProcess3"/>
    <dgm:cxn modelId="{E1E50515-69C7-2F4C-BD5E-76B401A2E577}" type="presOf" srcId="{76515690-5C53-9545-875A-C68598299095}" destId="{AC6ACB2C-BAFF-154D-B0A7-E3DD36B975C6}" srcOrd="0" destOrd="0" presId="urn:microsoft.com/office/officeart/2005/8/layout/bProcess3"/>
    <dgm:cxn modelId="{053C9D16-2BAD-D849-B29F-0DDA5C7E685D}" type="presOf" srcId="{3093A761-A75B-5B44-A499-F1E69E3CBC99}" destId="{A2622044-1BDE-D141-954B-72C9F805415B}" srcOrd="0" destOrd="0" presId="urn:microsoft.com/office/officeart/2005/8/layout/bProcess3"/>
    <dgm:cxn modelId="{BB0FC116-F431-8041-9945-5E07064C84D4}" srcId="{1243F316-E1A8-7444-AD9D-2C1AC275F5C9}" destId="{C78413D7-1812-C74F-A0C1-F1DBCFF920E2}" srcOrd="0" destOrd="0" parTransId="{146E9CD8-4B47-584C-B86E-5819D7DAD36D}" sibTransId="{57653BA7-3539-7147-9A8C-26747C5D1E74}"/>
    <dgm:cxn modelId="{88B4711B-B67E-404C-BD74-1D826DA88107}" type="presOf" srcId="{E539A4F5-9C9B-ED46-BD33-29C83D1A3FBF}" destId="{9E6D7295-A710-1141-9DA3-58F24AF5C140}" srcOrd="0" destOrd="0" presId="urn:microsoft.com/office/officeart/2005/8/layout/bProcess3"/>
    <dgm:cxn modelId="{17C8FB1B-2699-3341-8683-AAE1948915D3}" type="presOf" srcId="{2FFF5198-E62B-D047-AD78-C88824F5DE0D}" destId="{CDB9B060-DA89-D546-A326-344D103225AD}" srcOrd="0" destOrd="0" presId="urn:microsoft.com/office/officeart/2005/8/layout/bProcess3"/>
    <dgm:cxn modelId="{21F29D21-0305-BD45-A784-F261D4A5196A}" type="presOf" srcId="{96EF53F1-F247-5C42-AEB9-96B1B6C20140}" destId="{02AB4DE7-2087-7641-AFF4-705E157E6B16}" srcOrd="0" destOrd="0" presId="urn:microsoft.com/office/officeart/2005/8/layout/bProcess3"/>
    <dgm:cxn modelId="{F46E5228-6841-1742-9B17-09972C814059}" srcId="{1243F316-E1A8-7444-AD9D-2C1AC275F5C9}" destId="{E539A4F5-9C9B-ED46-BD33-29C83D1A3FBF}" srcOrd="5" destOrd="0" parTransId="{1E5998D9-67DE-9042-96D8-8A8D7CF42991}" sibTransId="{920A012F-6EB0-E24E-A8A1-2C5D02753843}"/>
    <dgm:cxn modelId="{276FBD29-D432-7441-A6A8-C289A3635074}" type="presOf" srcId="{C78413D7-1812-C74F-A0C1-F1DBCFF920E2}" destId="{F7758D90-0F02-7741-8C4F-0DCB6B414D99}" srcOrd="0" destOrd="0" presId="urn:microsoft.com/office/officeart/2005/8/layout/bProcess3"/>
    <dgm:cxn modelId="{7ACFD05D-BEE3-A94E-8B80-7436D2742B1E}" type="presOf" srcId="{CF7A5796-6864-9646-AF94-0AEEA748BB0C}" destId="{82B9BCAD-0CA1-1444-9ECF-3002B001B413}" srcOrd="0" destOrd="0" presId="urn:microsoft.com/office/officeart/2005/8/layout/bProcess3"/>
    <dgm:cxn modelId="{221A805E-8902-4740-9DF1-54182DE940BF}" srcId="{1243F316-E1A8-7444-AD9D-2C1AC275F5C9}" destId="{0B5721FD-AD5F-C241-8111-6BFD875995D1}" srcOrd="1" destOrd="0" parTransId="{FBF2B458-AD3E-E648-9BCF-D0ED5F9B8384}" sibTransId="{5AE1BD7F-D481-AA4C-AFED-09759F01FD8A}"/>
    <dgm:cxn modelId="{96526441-E09D-A24F-A045-A3B6C857C3FE}" type="presOf" srcId="{57653BA7-3539-7147-9A8C-26747C5D1E74}" destId="{6B33F060-BB36-B14F-997F-56C9EDE953B6}" srcOrd="0" destOrd="0" presId="urn:microsoft.com/office/officeart/2005/8/layout/bProcess3"/>
    <dgm:cxn modelId="{CBD5AA64-1F3C-8E46-85D0-62194FD41369}" srcId="{1243F316-E1A8-7444-AD9D-2C1AC275F5C9}" destId="{3093A761-A75B-5B44-A499-F1E69E3CBC99}" srcOrd="9" destOrd="0" parTransId="{D202A17E-80E5-2B46-B9D3-93FCF8E569F7}" sibTransId="{0C6925AB-AC16-054A-AF20-90BEE46E15E1}"/>
    <dgm:cxn modelId="{888FB769-01F8-BB43-818A-575FB0AD9A3C}" srcId="{1243F316-E1A8-7444-AD9D-2C1AC275F5C9}" destId="{6F174BF7-937C-1543-AFE1-A6EEAFD6F8EF}" srcOrd="2" destOrd="0" parTransId="{C8040C9C-4FF9-4645-94E2-63E444EF210D}" sibTransId="{76515690-5C53-9545-875A-C68598299095}"/>
    <dgm:cxn modelId="{ABBCC46A-D53F-7B41-931A-2E26002038D0}" srcId="{1243F316-E1A8-7444-AD9D-2C1AC275F5C9}" destId="{9091ADF9-EA28-CE4E-86D7-54AFF51C0394}" srcOrd="7" destOrd="0" parTransId="{C928D234-0E20-8440-9C98-CFD0AF72FA80}" sibTransId="{D7AB3527-6AEA-594E-9631-15CD4D0718D3}"/>
    <dgm:cxn modelId="{C5A0D74A-13EB-BC4F-A5BD-0AE2ED5E4F30}" type="presOf" srcId="{6F174BF7-937C-1543-AFE1-A6EEAFD6F8EF}" destId="{50BF4FD4-5625-4148-AB58-95399374E610}" srcOrd="0" destOrd="0" presId="urn:microsoft.com/office/officeart/2005/8/layout/bProcess3"/>
    <dgm:cxn modelId="{1874874B-95D9-5241-A420-AE47FA25D2FD}" type="presOf" srcId="{2FFF5198-E62B-D047-AD78-C88824F5DE0D}" destId="{AE4AB849-EC4B-924A-B76E-25DE000C1AC4}" srcOrd="1" destOrd="0" presId="urn:microsoft.com/office/officeart/2005/8/layout/bProcess3"/>
    <dgm:cxn modelId="{6F2C2D72-43C6-AB4D-AD1F-DC63F61F833A}" type="presOf" srcId="{76515690-5C53-9545-875A-C68598299095}" destId="{3A412DA2-FE71-6744-974B-351078FC8434}" srcOrd="1" destOrd="0" presId="urn:microsoft.com/office/officeart/2005/8/layout/bProcess3"/>
    <dgm:cxn modelId="{0A0A0379-6399-4845-8053-2008FA1C0301}" type="presOf" srcId="{47AE37AE-8BEF-E046-A6CB-E0578E0E3034}" destId="{B61A01CB-97F0-B648-BF3E-8760595DFBC2}" srcOrd="1" destOrd="0" presId="urn:microsoft.com/office/officeart/2005/8/layout/bProcess3"/>
    <dgm:cxn modelId="{3FEEA28C-D98D-624E-9861-6D86B5F39AE4}" srcId="{1243F316-E1A8-7444-AD9D-2C1AC275F5C9}" destId="{CF7A5796-6864-9646-AF94-0AEEA748BB0C}" srcOrd="4" destOrd="0" parTransId="{1218EC18-4F64-024C-A4B0-873420ED3AAB}" sibTransId="{C00B51CA-A7FA-FB48-ABD7-A65D3D855742}"/>
    <dgm:cxn modelId="{4164648E-6817-3B46-A330-DC3FBE82166C}" type="presOf" srcId="{47AE37AE-8BEF-E046-A6CB-E0578E0E3034}" destId="{C22DFA9D-18C9-B64D-B9E3-71ED07A80AE1}" srcOrd="0" destOrd="0" presId="urn:microsoft.com/office/officeart/2005/8/layout/bProcess3"/>
    <dgm:cxn modelId="{8281AF91-BA4C-FC4D-815E-A6AE69D1C370}" type="presOf" srcId="{5AE1BD7F-D481-AA4C-AFED-09759F01FD8A}" destId="{0C67C55F-3D4C-5F41-B365-76CA2B7E42AA}" srcOrd="0" destOrd="0" presId="urn:microsoft.com/office/officeart/2005/8/layout/bProcess3"/>
    <dgm:cxn modelId="{995491AA-BACC-EB44-82D6-0F744B09817B}" type="presOf" srcId="{57653BA7-3539-7147-9A8C-26747C5D1E74}" destId="{818658BE-D217-8A4B-9AFA-8917C3E548CF}" srcOrd="1" destOrd="0" presId="urn:microsoft.com/office/officeart/2005/8/layout/bProcess3"/>
    <dgm:cxn modelId="{949D54AB-1F02-A44A-8C0F-C6002207E238}" type="presOf" srcId="{AF785ED2-E050-B049-BF71-15B38CBAE96B}" destId="{DE415DB7-0385-7340-A810-3F0F2FBDDD04}" srcOrd="0" destOrd="0" presId="urn:microsoft.com/office/officeart/2005/8/layout/bProcess3"/>
    <dgm:cxn modelId="{FAECADB2-F831-C248-A7BC-7289B3880E9C}" type="presOf" srcId="{920A012F-6EB0-E24E-A8A1-2C5D02753843}" destId="{4655CF41-FC73-514D-BE86-65189DB4FB29}" srcOrd="0" destOrd="0" presId="urn:microsoft.com/office/officeart/2005/8/layout/bProcess3"/>
    <dgm:cxn modelId="{1AB83EBA-383D-484F-882D-907634016202}" srcId="{1243F316-E1A8-7444-AD9D-2C1AC275F5C9}" destId="{5AFFBAE6-098E-E34D-BD8F-7DBB2B684E44}" srcOrd="3" destOrd="0" parTransId="{7C9EF0D2-EB7D-134A-996F-0E1C6BD8A7EF}" sibTransId="{2FFF5198-E62B-D047-AD78-C88824F5DE0D}"/>
    <dgm:cxn modelId="{BD3012BC-8FA2-EC44-B4B7-715A5829E3C2}" type="presOf" srcId="{194BA2A7-1EE2-9946-BDF8-1F748147F306}" destId="{81C89BD3-918F-7249-96B6-04A373354987}" srcOrd="0" destOrd="0" presId="urn:microsoft.com/office/officeart/2005/8/layout/bProcess3"/>
    <dgm:cxn modelId="{5680E4BC-6275-E541-8335-7B8350ED84CF}" type="presOf" srcId="{9091ADF9-EA28-CE4E-86D7-54AFF51C0394}" destId="{7033B992-AB06-4144-82C9-E3C9D6A4BC4A}" srcOrd="0" destOrd="0" presId="urn:microsoft.com/office/officeart/2005/8/layout/bProcess3"/>
    <dgm:cxn modelId="{33689EBE-E74F-5F4E-A92A-BC0A0A75BACC}" type="presOf" srcId="{AF785ED2-E050-B049-BF71-15B38CBAE96B}" destId="{7E2FA163-5BE5-F742-B293-DA7B190A715E}" srcOrd="1" destOrd="0" presId="urn:microsoft.com/office/officeart/2005/8/layout/bProcess3"/>
    <dgm:cxn modelId="{5FC573C5-2680-4449-A8F9-2D0F84C72320}" type="presOf" srcId="{1243F316-E1A8-7444-AD9D-2C1AC275F5C9}" destId="{99B8D87D-39BA-D140-B5CF-B0D5D78CCF47}" srcOrd="0" destOrd="0" presId="urn:microsoft.com/office/officeart/2005/8/layout/bProcess3"/>
    <dgm:cxn modelId="{0576FECA-03EB-8F43-9BA1-4A529DDF7CF1}" type="presOf" srcId="{D7AB3527-6AEA-594E-9631-15CD4D0718D3}" destId="{4ACF9F03-9C60-0547-91D9-B455347E22B1}" srcOrd="1" destOrd="0" presId="urn:microsoft.com/office/officeart/2005/8/layout/bProcess3"/>
    <dgm:cxn modelId="{DA2964D3-3871-7943-AAC2-19F19C3648C4}" type="presOf" srcId="{5AE1BD7F-D481-AA4C-AFED-09759F01FD8A}" destId="{DD12F0EA-BB56-0744-B389-EEEBDE601DA9}" srcOrd="1" destOrd="0" presId="urn:microsoft.com/office/officeart/2005/8/layout/bProcess3"/>
    <dgm:cxn modelId="{93DE9BDD-4343-A346-BAB7-D7A7AD49D275}" type="presOf" srcId="{5AFFBAE6-098E-E34D-BD8F-7DBB2B684E44}" destId="{7D58C164-9490-DF4F-8809-92969EA0C34C}" srcOrd="0" destOrd="0" presId="urn:microsoft.com/office/officeart/2005/8/layout/bProcess3"/>
    <dgm:cxn modelId="{4F1DC1ED-F0F8-BA46-96A8-61AFA379378C}" type="presOf" srcId="{0B5721FD-AD5F-C241-8111-6BFD875995D1}" destId="{A9A48708-3433-4445-A5BC-ADB34A051EA7}" srcOrd="0" destOrd="0" presId="urn:microsoft.com/office/officeart/2005/8/layout/bProcess3"/>
    <dgm:cxn modelId="{438081EF-33DC-D141-AE6A-A5A1257E6F46}" srcId="{1243F316-E1A8-7444-AD9D-2C1AC275F5C9}" destId="{194BA2A7-1EE2-9946-BDF8-1F748147F306}" srcOrd="8" destOrd="0" parTransId="{F6B98839-6365-8542-BBC2-B5F641B13DB1}" sibTransId="{47AE37AE-8BEF-E046-A6CB-E0578E0E3034}"/>
    <dgm:cxn modelId="{CF0F3E3C-425D-1B40-A791-2FAC8466F2E5}" type="presParOf" srcId="{99B8D87D-39BA-D140-B5CF-B0D5D78CCF47}" destId="{F7758D90-0F02-7741-8C4F-0DCB6B414D99}" srcOrd="0" destOrd="0" presId="urn:microsoft.com/office/officeart/2005/8/layout/bProcess3"/>
    <dgm:cxn modelId="{22948EE1-8EF3-844B-B798-E1CD0ADE487D}" type="presParOf" srcId="{99B8D87D-39BA-D140-B5CF-B0D5D78CCF47}" destId="{6B33F060-BB36-B14F-997F-56C9EDE953B6}" srcOrd="1" destOrd="0" presId="urn:microsoft.com/office/officeart/2005/8/layout/bProcess3"/>
    <dgm:cxn modelId="{CB83DA2E-7B20-3545-AECD-32958E03EA3F}" type="presParOf" srcId="{6B33F060-BB36-B14F-997F-56C9EDE953B6}" destId="{818658BE-D217-8A4B-9AFA-8917C3E548CF}" srcOrd="0" destOrd="0" presId="urn:microsoft.com/office/officeart/2005/8/layout/bProcess3"/>
    <dgm:cxn modelId="{5D48ADEE-553F-2640-A9FD-F0A9A4645BC1}" type="presParOf" srcId="{99B8D87D-39BA-D140-B5CF-B0D5D78CCF47}" destId="{A9A48708-3433-4445-A5BC-ADB34A051EA7}" srcOrd="2" destOrd="0" presId="urn:microsoft.com/office/officeart/2005/8/layout/bProcess3"/>
    <dgm:cxn modelId="{2D69B264-4274-1B4E-9F3B-D037673F1CDA}" type="presParOf" srcId="{99B8D87D-39BA-D140-B5CF-B0D5D78CCF47}" destId="{0C67C55F-3D4C-5F41-B365-76CA2B7E42AA}" srcOrd="3" destOrd="0" presId="urn:microsoft.com/office/officeart/2005/8/layout/bProcess3"/>
    <dgm:cxn modelId="{5E845D47-6EB8-4E43-A161-93CD8C9976D8}" type="presParOf" srcId="{0C67C55F-3D4C-5F41-B365-76CA2B7E42AA}" destId="{DD12F0EA-BB56-0744-B389-EEEBDE601DA9}" srcOrd="0" destOrd="0" presId="urn:microsoft.com/office/officeart/2005/8/layout/bProcess3"/>
    <dgm:cxn modelId="{E311D6E6-AA41-384E-A0AD-AEEBB9E8D009}" type="presParOf" srcId="{99B8D87D-39BA-D140-B5CF-B0D5D78CCF47}" destId="{50BF4FD4-5625-4148-AB58-95399374E610}" srcOrd="4" destOrd="0" presId="urn:microsoft.com/office/officeart/2005/8/layout/bProcess3"/>
    <dgm:cxn modelId="{B7380F1D-02FC-AC4E-BDCF-5A13138AA30F}" type="presParOf" srcId="{99B8D87D-39BA-D140-B5CF-B0D5D78CCF47}" destId="{AC6ACB2C-BAFF-154D-B0A7-E3DD36B975C6}" srcOrd="5" destOrd="0" presId="urn:microsoft.com/office/officeart/2005/8/layout/bProcess3"/>
    <dgm:cxn modelId="{72FD399E-E7CE-5148-B506-4F272C2AF307}" type="presParOf" srcId="{AC6ACB2C-BAFF-154D-B0A7-E3DD36B975C6}" destId="{3A412DA2-FE71-6744-974B-351078FC8434}" srcOrd="0" destOrd="0" presId="urn:microsoft.com/office/officeart/2005/8/layout/bProcess3"/>
    <dgm:cxn modelId="{28B8BAFE-D8BF-8B48-AC8E-E24872120274}" type="presParOf" srcId="{99B8D87D-39BA-D140-B5CF-B0D5D78CCF47}" destId="{7D58C164-9490-DF4F-8809-92969EA0C34C}" srcOrd="6" destOrd="0" presId="urn:microsoft.com/office/officeart/2005/8/layout/bProcess3"/>
    <dgm:cxn modelId="{A221EFFB-5C43-2346-AE64-B183689B2902}" type="presParOf" srcId="{99B8D87D-39BA-D140-B5CF-B0D5D78CCF47}" destId="{CDB9B060-DA89-D546-A326-344D103225AD}" srcOrd="7" destOrd="0" presId="urn:microsoft.com/office/officeart/2005/8/layout/bProcess3"/>
    <dgm:cxn modelId="{008AA1DC-3F1F-9B47-89D4-6639B69A3B21}" type="presParOf" srcId="{CDB9B060-DA89-D546-A326-344D103225AD}" destId="{AE4AB849-EC4B-924A-B76E-25DE000C1AC4}" srcOrd="0" destOrd="0" presId="urn:microsoft.com/office/officeart/2005/8/layout/bProcess3"/>
    <dgm:cxn modelId="{F99EEF06-C375-834C-88CD-45F2C2772ECD}" type="presParOf" srcId="{99B8D87D-39BA-D140-B5CF-B0D5D78CCF47}" destId="{82B9BCAD-0CA1-1444-9ECF-3002B001B413}" srcOrd="8" destOrd="0" presId="urn:microsoft.com/office/officeart/2005/8/layout/bProcess3"/>
    <dgm:cxn modelId="{44BF42E6-A209-374B-B16F-86C73430269A}" type="presParOf" srcId="{99B8D87D-39BA-D140-B5CF-B0D5D78CCF47}" destId="{E5D8FC4B-EBD6-C946-8FEE-0D373BD2CC3D}" srcOrd="9" destOrd="0" presId="urn:microsoft.com/office/officeart/2005/8/layout/bProcess3"/>
    <dgm:cxn modelId="{2EA1E07B-14A6-5E42-961C-CB0CB4C7E26B}" type="presParOf" srcId="{E5D8FC4B-EBD6-C946-8FEE-0D373BD2CC3D}" destId="{4F8BC3BC-D98C-024B-B368-5C4A01660C5D}" srcOrd="0" destOrd="0" presId="urn:microsoft.com/office/officeart/2005/8/layout/bProcess3"/>
    <dgm:cxn modelId="{9ED6C784-F03E-A949-B5A7-B8DFB9E73FAB}" type="presParOf" srcId="{99B8D87D-39BA-D140-B5CF-B0D5D78CCF47}" destId="{9E6D7295-A710-1141-9DA3-58F24AF5C140}" srcOrd="10" destOrd="0" presId="urn:microsoft.com/office/officeart/2005/8/layout/bProcess3"/>
    <dgm:cxn modelId="{F2F5BE5A-3ADF-004D-8972-0ACADD7174DE}" type="presParOf" srcId="{99B8D87D-39BA-D140-B5CF-B0D5D78CCF47}" destId="{4655CF41-FC73-514D-BE86-65189DB4FB29}" srcOrd="11" destOrd="0" presId="urn:microsoft.com/office/officeart/2005/8/layout/bProcess3"/>
    <dgm:cxn modelId="{77FEB958-3CC2-C24E-9F82-535A9DBE1EE0}" type="presParOf" srcId="{4655CF41-FC73-514D-BE86-65189DB4FB29}" destId="{B1745640-EBD6-9C4E-B207-76B3F6D8093C}" srcOrd="0" destOrd="0" presId="urn:microsoft.com/office/officeart/2005/8/layout/bProcess3"/>
    <dgm:cxn modelId="{E04AF35E-93A4-4647-BEDA-4A8A0CCC93B7}" type="presParOf" srcId="{99B8D87D-39BA-D140-B5CF-B0D5D78CCF47}" destId="{02AB4DE7-2087-7641-AFF4-705E157E6B16}" srcOrd="12" destOrd="0" presId="urn:microsoft.com/office/officeart/2005/8/layout/bProcess3"/>
    <dgm:cxn modelId="{C71B45C5-5CE7-B348-B553-5D4016E10755}" type="presParOf" srcId="{99B8D87D-39BA-D140-B5CF-B0D5D78CCF47}" destId="{DE415DB7-0385-7340-A810-3F0F2FBDDD04}" srcOrd="13" destOrd="0" presId="urn:microsoft.com/office/officeart/2005/8/layout/bProcess3"/>
    <dgm:cxn modelId="{440E8533-F639-DC49-ADB7-FA429F7729E3}" type="presParOf" srcId="{DE415DB7-0385-7340-A810-3F0F2FBDDD04}" destId="{7E2FA163-5BE5-F742-B293-DA7B190A715E}" srcOrd="0" destOrd="0" presId="urn:microsoft.com/office/officeart/2005/8/layout/bProcess3"/>
    <dgm:cxn modelId="{A14AF7D6-4993-5E47-AA73-125044974B46}" type="presParOf" srcId="{99B8D87D-39BA-D140-B5CF-B0D5D78CCF47}" destId="{7033B992-AB06-4144-82C9-E3C9D6A4BC4A}" srcOrd="14" destOrd="0" presId="urn:microsoft.com/office/officeart/2005/8/layout/bProcess3"/>
    <dgm:cxn modelId="{5A1F7A3C-3ABF-2845-BAAA-9B16C4FD4EAD}" type="presParOf" srcId="{99B8D87D-39BA-D140-B5CF-B0D5D78CCF47}" destId="{D42FFC11-AFEA-5C4C-97E9-011C18801632}" srcOrd="15" destOrd="0" presId="urn:microsoft.com/office/officeart/2005/8/layout/bProcess3"/>
    <dgm:cxn modelId="{B58EEDF4-ACB2-E645-A53F-49B9CCDB821E}" type="presParOf" srcId="{D42FFC11-AFEA-5C4C-97E9-011C18801632}" destId="{4ACF9F03-9C60-0547-91D9-B455347E22B1}" srcOrd="0" destOrd="0" presId="urn:microsoft.com/office/officeart/2005/8/layout/bProcess3"/>
    <dgm:cxn modelId="{5BC0BA8F-C37E-054B-9CB2-EC7FFD44EA55}" type="presParOf" srcId="{99B8D87D-39BA-D140-B5CF-B0D5D78CCF47}" destId="{81C89BD3-918F-7249-96B6-04A373354987}" srcOrd="16" destOrd="0" presId="urn:microsoft.com/office/officeart/2005/8/layout/bProcess3"/>
    <dgm:cxn modelId="{0AAAB226-68F7-4440-A6F2-5955AB1BA552}" type="presParOf" srcId="{99B8D87D-39BA-D140-B5CF-B0D5D78CCF47}" destId="{C22DFA9D-18C9-B64D-B9E3-71ED07A80AE1}" srcOrd="17" destOrd="0" presId="urn:microsoft.com/office/officeart/2005/8/layout/bProcess3"/>
    <dgm:cxn modelId="{3AF5A2E6-A6BA-0D45-AF15-913EBACA2D5B}" type="presParOf" srcId="{C22DFA9D-18C9-B64D-B9E3-71ED07A80AE1}" destId="{B61A01CB-97F0-B648-BF3E-8760595DFBC2}" srcOrd="0" destOrd="0" presId="urn:microsoft.com/office/officeart/2005/8/layout/bProcess3"/>
    <dgm:cxn modelId="{89AF6CE2-2595-A046-A4DB-3F699107637F}" type="presParOf" srcId="{99B8D87D-39BA-D140-B5CF-B0D5D78CCF47}" destId="{A2622044-1BDE-D141-954B-72C9F805415B}" srcOrd="18" destOrd="0" presId="urn:microsoft.com/office/officeart/2005/8/layout/bProcess3"/>
  </dgm:cxnLst>
  <dgm:bg>
    <a:noFill/>
  </dgm:bg>
  <dgm:whole>
    <a:ln>
      <a:noFill/>
    </a:ln>
  </dgm:whole>
  <dgm:extLst>
    <a:ext uri="http://schemas.microsoft.com/office/drawing/2008/diagram">
      <dsp:dataModelExt xmlns:dsp="http://schemas.microsoft.com/office/drawing/2008/diagram" relId="rId3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C274F-E56B-2845-9867-3204D6747790}">
      <dsp:nvSpPr>
        <dsp:cNvPr id="0" name=""/>
        <dsp:cNvSpPr/>
      </dsp:nvSpPr>
      <dsp:spPr>
        <a:xfrm>
          <a:off x="1235488" y="47269"/>
          <a:ext cx="2268926" cy="2268926"/>
        </a:xfrm>
        <a:prstGeom prst="ellipse">
          <a:avLst/>
        </a:prstGeom>
        <a:solidFill>
          <a:srgbClr val="C795D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kern="1200" dirty="0"/>
            <a:t>Person</a:t>
          </a:r>
        </a:p>
      </dsp:txBody>
      <dsp:txXfrm>
        <a:off x="1538012" y="444331"/>
        <a:ext cx="1663879" cy="1021016"/>
      </dsp:txXfrm>
    </dsp:sp>
    <dsp:sp modelId="{FE977C5E-59EB-CC49-9ECE-E0439A7C28A8}">
      <dsp:nvSpPr>
        <dsp:cNvPr id="0" name=""/>
        <dsp:cNvSpPr/>
      </dsp:nvSpPr>
      <dsp:spPr>
        <a:xfrm>
          <a:off x="2054193" y="1465348"/>
          <a:ext cx="2268926" cy="2268926"/>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kern="1200" dirty="0"/>
            <a:t>Environment</a:t>
          </a:r>
        </a:p>
      </dsp:txBody>
      <dsp:txXfrm>
        <a:off x="2748106" y="2051487"/>
        <a:ext cx="1361355" cy="1247909"/>
      </dsp:txXfrm>
    </dsp:sp>
    <dsp:sp modelId="{BE07C401-7FDF-8B4B-881A-AA878A242B8E}">
      <dsp:nvSpPr>
        <dsp:cNvPr id="0" name=""/>
        <dsp:cNvSpPr/>
      </dsp:nvSpPr>
      <dsp:spPr>
        <a:xfrm>
          <a:off x="416784" y="1465348"/>
          <a:ext cx="2268926" cy="2268926"/>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kern="1200" dirty="0"/>
            <a:t>Occupation</a:t>
          </a:r>
        </a:p>
      </dsp:txBody>
      <dsp:txXfrm>
        <a:off x="630441" y="2051487"/>
        <a:ext cx="1361355" cy="1247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C274F-E56B-2845-9867-3204D6747790}">
      <dsp:nvSpPr>
        <dsp:cNvPr id="0" name=""/>
        <dsp:cNvSpPr/>
      </dsp:nvSpPr>
      <dsp:spPr>
        <a:xfrm>
          <a:off x="265883" y="0"/>
          <a:ext cx="820433" cy="820433"/>
        </a:xfrm>
        <a:prstGeom prst="ellipse">
          <a:avLst/>
        </a:prstGeom>
        <a:solidFill>
          <a:srgbClr val="C795D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t>Person</a:t>
          </a:r>
        </a:p>
      </dsp:txBody>
      <dsp:txXfrm>
        <a:off x="375274" y="143575"/>
        <a:ext cx="601651" cy="369195"/>
      </dsp:txXfrm>
    </dsp:sp>
    <dsp:sp modelId="{FE977C5E-59EB-CC49-9ECE-E0439A7C28A8}">
      <dsp:nvSpPr>
        <dsp:cNvPr id="0" name=""/>
        <dsp:cNvSpPr/>
      </dsp:nvSpPr>
      <dsp:spPr>
        <a:xfrm>
          <a:off x="841863" y="55587"/>
          <a:ext cx="820433" cy="820433"/>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a:t>Environment</a:t>
          </a:r>
        </a:p>
      </dsp:txBody>
      <dsp:txXfrm>
        <a:off x="1092779" y="267532"/>
        <a:ext cx="492260" cy="451238"/>
      </dsp:txXfrm>
    </dsp:sp>
    <dsp:sp modelId="{BE07C401-7FDF-8B4B-881A-AA878A242B8E}">
      <dsp:nvSpPr>
        <dsp:cNvPr id="0" name=""/>
        <dsp:cNvSpPr/>
      </dsp:nvSpPr>
      <dsp:spPr>
        <a:xfrm>
          <a:off x="83096" y="529863"/>
          <a:ext cx="820433" cy="820433"/>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t>Occupation</a:t>
          </a:r>
        </a:p>
      </dsp:txBody>
      <dsp:txXfrm>
        <a:off x="160353" y="741808"/>
        <a:ext cx="492260" cy="4512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C274F-E56B-2845-9867-3204D6747790}">
      <dsp:nvSpPr>
        <dsp:cNvPr id="0" name=""/>
        <dsp:cNvSpPr/>
      </dsp:nvSpPr>
      <dsp:spPr>
        <a:xfrm>
          <a:off x="0" y="627288"/>
          <a:ext cx="867212" cy="867212"/>
        </a:xfrm>
        <a:prstGeom prst="ellipse">
          <a:avLst/>
        </a:prstGeom>
        <a:solidFill>
          <a:srgbClr val="C795D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t>Person</a:t>
          </a:r>
        </a:p>
      </dsp:txBody>
      <dsp:txXfrm>
        <a:off x="115628" y="779050"/>
        <a:ext cx="635955" cy="390245"/>
      </dsp:txXfrm>
    </dsp:sp>
    <dsp:sp modelId="{FE977C5E-59EB-CC49-9ECE-E0439A7C28A8}">
      <dsp:nvSpPr>
        <dsp:cNvPr id="0" name=""/>
        <dsp:cNvSpPr/>
      </dsp:nvSpPr>
      <dsp:spPr>
        <a:xfrm>
          <a:off x="625838" y="18799"/>
          <a:ext cx="867212" cy="867212"/>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a:t>Environment</a:t>
          </a:r>
        </a:p>
      </dsp:txBody>
      <dsp:txXfrm>
        <a:off x="891060" y="242829"/>
        <a:ext cx="520327" cy="476966"/>
      </dsp:txXfrm>
    </dsp:sp>
    <dsp:sp modelId="{BE07C401-7FDF-8B4B-881A-AA878A242B8E}">
      <dsp:nvSpPr>
        <dsp:cNvPr id="0" name=""/>
        <dsp:cNvSpPr/>
      </dsp:nvSpPr>
      <dsp:spPr>
        <a:xfrm>
          <a:off x="625838" y="656199"/>
          <a:ext cx="867212" cy="867212"/>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t>Occupation</a:t>
          </a:r>
        </a:p>
      </dsp:txBody>
      <dsp:txXfrm>
        <a:off x="707500" y="880229"/>
        <a:ext cx="520327" cy="4769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C274F-E56B-2845-9867-3204D6747790}">
      <dsp:nvSpPr>
        <dsp:cNvPr id="0" name=""/>
        <dsp:cNvSpPr/>
      </dsp:nvSpPr>
      <dsp:spPr>
        <a:xfrm>
          <a:off x="474334" y="234374"/>
          <a:ext cx="713302" cy="695066"/>
        </a:xfrm>
        <a:prstGeom prst="ellipse">
          <a:avLst/>
        </a:prstGeom>
        <a:solidFill>
          <a:srgbClr val="C795D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Person</a:t>
          </a:r>
        </a:p>
      </dsp:txBody>
      <dsp:txXfrm>
        <a:off x="569441" y="356011"/>
        <a:ext cx="523088" cy="312780"/>
      </dsp:txXfrm>
    </dsp:sp>
    <dsp:sp modelId="{FE977C5E-59EB-CC49-9ECE-E0439A7C28A8}">
      <dsp:nvSpPr>
        <dsp:cNvPr id="0" name=""/>
        <dsp:cNvSpPr/>
      </dsp:nvSpPr>
      <dsp:spPr>
        <a:xfrm>
          <a:off x="1338911" y="451794"/>
          <a:ext cx="615489" cy="626930"/>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Environment</a:t>
          </a:r>
        </a:p>
      </dsp:txBody>
      <dsp:txXfrm>
        <a:off x="1527148" y="613752"/>
        <a:ext cx="369293" cy="344811"/>
      </dsp:txXfrm>
    </dsp:sp>
    <dsp:sp modelId="{BE07C401-7FDF-8B4B-881A-AA878A242B8E}">
      <dsp:nvSpPr>
        <dsp:cNvPr id="0" name=""/>
        <dsp:cNvSpPr/>
      </dsp:nvSpPr>
      <dsp:spPr>
        <a:xfrm>
          <a:off x="310128" y="909416"/>
          <a:ext cx="697053" cy="716934"/>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Occupation</a:t>
          </a:r>
        </a:p>
      </dsp:txBody>
      <dsp:txXfrm>
        <a:off x="375767" y="1094624"/>
        <a:ext cx="418232" cy="3943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C274F-E56B-2845-9867-3204D6747790}">
      <dsp:nvSpPr>
        <dsp:cNvPr id="0" name=""/>
        <dsp:cNvSpPr/>
      </dsp:nvSpPr>
      <dsp:spPr>
        <a:xfrm>
          <a:off x="722374" y="90746"/>
          <a:ext cx="718840" cy="700463"/>
        </a:xfrm>
        <a:prstGeom prst="ellipse">
          <a:avLst/>
        </a:prstGeom>
        <a:solidFill>
          <a:srgbClr val="C795DD">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Person</a:t>
          </a:r>
        </a:p>
      </dsp:txBody>
      <dsp:txXfrm>
        <a:off x="818219" y="213327"/>
        <a:ext cx="527149" cy="315208"/>
      </dsp:txXfrm>
    </dsp:sp>
    <dsp:sp modelId="{FE977C5E-59EB-CC49-9ECE-E0439A7C28A8}">
      <dsp:nvSpPr>
        <dsp:cNvPr id="0" name=""/>
        <dsp:cNvSpPr/>
      </dsp:nvSpPr>
      <dsp:spPr>
        <a:xfrm>
          <a:off x="1084177" y="720057"/>
          <a:ext cx="620267" cy="631798"/>
        </a:xfrm>
        <a:prstGeom prst="ellipse">
          <a:avLst/>
        </a:prstGeom>
        <a:solidFill>
          <a:srgbClr val="92D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Environment</a:t>
          </a:r>
        </a:p>
      </dsp:txBody>
      <dsp:txXfrm>
        <a:off x="1273875" y="883272"/>
        <a:ext cx="372160" cy="347488"/>
      </dsp:txXfrm>
    </dsp:sp>
    <dsp:sp modelId="{BE07C401-7FDF-8B4B-881A-AA878A242B8E}">
      <dsp:nvSpPr>
        <dsp:cNvPr id="0" name=""/>
        <dsp:cNvSpPr/>
      </dsp:nvSpPr>
      <dsp:spPr>
        <a:xfrm>
          <a:off x="411445" y="420060"/>
          <a:ext cx="702465" cy="722500"/>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r>
            <a:rPr lang="en-US" sz="500" kern="1200" dirty="0"/>
            <a:t>Occupation</a:t>
          </a:r>
        </a:p>
      </dsp:txBody>
      <dsp:txXfrm>
        <a:off x="477594" y="606706"/>
        <a:ext cx="421479" cy="3973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3F060-BB36-B14F-997F-56C9EDE953B6}">
      <dsp:nvSpPr>
        <dsp:cNvPr id="0" name=""/>
        <dsp:cNvSpPr/>
      </dsp:nvSpPr>
      <dsp:spPr>
        <a:xfrm>
          <a:off x="2644178" y="725741"/>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907572" y="768524"/>
        <a:ext cx="29336" cy="5872"/>
      </dsp:txXfrm>
    </dsp:sp>
    <dsp:sp modelId="{F7758D90-0F02-7741-8C4F-0DCB6B414D99}">
      <dsp:nvSpPr>
        <dsp:cNvPr id="0" name=""/>
        <dsp:cNvSpPr/>
      </dsp:nvSpPr>
      <dsp:spPr>
        <a:xfrm>
          <a:off x="95006" y="6169"/>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What does it mean to age in place?</a:t>
          </a:r>
        </a:p>
      </dsp:txBody>
      <dsp:txXfrm>
        <a:off x="95006" y="6169"/>
        <a:ext cx="2550972" cy="1530583"/>
      </dsp:txXfrm>
    </dsp:sp>
    <dsp:sp modelId="{0C67C55F-3D4C-5F41-B365-76CA2B7E42AA}">
      <dsp:nvSpPr>
        <dsp:cNvPr id="0" name=""/>
        <dsp:cNvSpPr/>
      </dsp:nvSpPr>
      <dsp:spPr>
        <a:xfrm>
          <a:off x="5781874" y="725741"/>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045268" y="768524"/>
        <a:ext cx="29336" cy="5872"/>
      </dsp:txXfrm>
    </dsp:sp>
    <dsp:sp modelId="{A9A48708-3433-4445-A5BC-ADB34A051EA7}">
      <dsp:nvSpPr>
        <dsp:cNvPr id="0" name=""/>
        <dsp:cNvSpPr/>
      </dsp:nvSpPr>
      <dsp:spPr>
        <a:xfrm>
          <a:off x="3232702" y="6169"/>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What are the preferences of older adults?</a:t>
          </a:r>
        </a:p>
      </dsp:txBody>
      <dsp:txXfrm>
        <a:off x="3232702" y="6169"/>
        <a:ext cx="2550972" cy="1530583"/>
      </dsp:txXfrm>
    </dsp:sp>
    <dsp:sp modelId="{AC6ACB2C-BAFF-154D-B0A7-E3DD36B975C6}">
      <dsp:nvSpPr>
        <dsp:cNvPr id="0" name=""/>
        <dsp:cNvSpPr/>
      </dsp:nvSpPr>
      <dsp:spPr>
        <a:xfrm>
          <a:off x="1370492" y="1534952"/>
          <a:ext cx="6275392" cy="556123"/>
        </a:xfrm>
        <a:custGeom>
          <a:avLst/>
          <a:gdLst/>
          <a:ahLst/>
          <a:cxnLst/>
          <a:rect l="0" t="0" r="0" b="0"/>
          <a:pathLst>
            <a:path>
              <a:moveTo>
                <a:pt x="6275392" y="0"/>
              </a:moveTo>
              <a:lnTo>
                <a:pt x="6275392" y="295161"/>
              </a:lnTo>
              <a:lnTo>
                <a:pt x="0" y="295161"/>
              </a:lnTo>
              <a:lnTo>
                <a:pt x="0" y="556123"/>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350619" y="1810078"/>
        <a:ext cx="315138" cy="5872"/>
      </dsp:txXfrm>
    </dsp:sp>
    <dsp:sp modelId="{50BF4FD4-5625-4148-AB58-95399374E610}">
      <dsp:nvSpPr>
        <dsp:cNvPr id="0" name=""/>
        <dsp:cNvSpPr/>
      </dsp:nvSpPr>
      <dsp:spPr>
        <a:xfrm>
          <a:off x="6370398" y="6169"/>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What are barriers/facilitators to aging in place?</a:t>
          </a:r>
        </a:p>
      </dsp:txBody>
      <dsp:txXfrm>
        <a:off x="6370398" y="6169"/>
        <a:ext cx="2550972" cy="1530583"/>
      </dsp:txXfrm>
    </dsp:sp>
    <dsp:sp modelId="{CDB9B060-DA89-D546-A326-344D103225AD}">
      <dsp:nvSpPr>
        <dsp:cNvPr id="0" name=""/>
        <dsp:cNvSpPr/>
      </dsp:nvSpPr>
      <dsp:spPr>
        <a:xfrm>
          <a:off x="2644178" y="2843048"/>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907572" y="2885831"/>
        <a:ext cx="29336" cy="5872"/>
      </dsp:txXfrm>
    </dsp:sp>
    <dsp:sp modelId="{7D58C164-9490-DF4F-8809-92969EA0C34C}">
      <dsp:nvSpPr>
        <dsp:cNvPr id="0" name=""/>
        <dsp:cNvSpPr/>
      </dsp:nvSpPr>
      <dsp:spPr>
        <a:xfrm>
          <a:off x="95006" y="2123476"/>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Of those factors, what is role of Occupational Therapy?</a:t>
          </a:r>
        </a:p>
      </dsp:txBody>
      <dsp:txXfrm>
        <a:off x="95006" y="2123476"/>
        <a:ext cx="2550972" cy="1530583"/>
      </dsp:txXfrm>
    </dsp:sp>
    <dsp:sp modelId="{E5D8FC4B-EBD6-C946-8FEE-0D373BD2CC3D}">
      <dsp:nvSpPr>
        <dsp:cNvPr id="0" name=""/>
        <dsp:cNvSpPr/>
      </dsp:nvSpPr>
      <dsp:spPr>
        <a:xfrm>
          <a:off x="5781874" y="2843048"/>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045268" y="2885831"/>
        <a:ext cx="29336" cy="5872"/>
      </dsp:txXfrm>
    </dsp:sp>
    <dsp:sp modelId="{82B9BCAD-0CA1-1444-9ECF-3002B001B413}">
      <dsp:nvSpPr>
        <dsp:cNvPr id="0" name=""/>
        <dsp:cNvSpPr/>
      </dsp:nvSpPr>
      <dsp:spPr>
        <a:xfrm>
          <a:off x="3232702" y="2123476"/>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What are the gaps?</a:t>
          </a:r>
        </a:p>
      </dsp:txBody>
      <dsp:txXfrm>
        <a:off x="3232702" y="2123476"/>
        <a:ext cx="2550972" cy="1530583"/>
      </dsp:txXfrm>
    </dsp:sp>
    <dsp:sp modelId="{4655CF41-FC73-514D-BE86-65189DB4FB29}">
      <dsp:nvSpPr>
        <dsp:cNvPr id="0" name=""/>
        <dsp:cNvSpPr/>
      </dsp:nvSpPr>
      <dsp:spPr>
        <a:xfrm>
          <a:off x="1370492" y="3652260"/>
          <a:ext cx="6275392" cy="556123"/>
        </a:xfrm>
        <a:custGeom>
          <a:avLst/>
          <a:gdLst/>
          <a:ahLst/>
          <a:cxnLst/>
          <a:rect l="0" t="0" r="0" b="0"/>
          <a:pathLst>
            <a:path>
              <a:moveTo>
                <a:pt x="6275392" y="0"/>
              </a:moveTo>
              <a:lnTo>
                <a:pt x="6275392" y="295161"/>
              </a:lnTo>
              <a:lnTo>
                <a:pt x="0" y="295161"/>
              </a:lnTo>
              <a:lnTo>
                <a:pt x="0" y="556123"/>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350619" y="3927385"/>
        <a:ext cx="315138" cy="5872"/>
      </dsp:txXfrm>
    </dsp:sp>
    <dsp:sp modelId="{9E6D7295-A710-1141-9DA3-58F24AF5C140}">
      <dsp:nvSpPr>
        <dsp:cNvPr id="0" name=""/>
        <dsp:cNvSpPr/>
      </dsp:nvSpPr>
      <dsp:spPr>
        <a:xfrm>
          <a:off x="6370398" y="2123476"/>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How can those gaps be filled?</a:t>
          </a:r>
        </a:p>
      </dsp:txBody>
      <dsp:txXfrm>
        <a:off x="6370398" y="2123476"/>
        <a:ext cx="2550972" cy="1530583"/>
      </dsp:txXfrm>
    </dsp:sp>
    <dsp:sp modelId="{DE415DB7-0385-7340-A810-3F0F2FBDDD04}">
      <dsp:nvSpPr>
        <dsp:cNvPr id="0" name=""/>
        <dsp:cNvSpPr/>
      </dsp:nvSpPr>
      <dsp:spPr>
        <a:xfrm>
          <a:off x="2644178" y="4960355"/>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907572" y="5003139"/>
        <a:ext cx="29336" cy="5872"/>
      </dsp:txXfrm>
    </dsp:sp>
    <dsp:sp modelId="{02AB4DE7-2087-7641-AFF4-705E157E6B16}">
      <dsp:nvSpPr>
        <dsp:cNvPr id="0" name=""/>
        <dsp:cNvSpPr/>
      </dsp:nvSpPr>
      <dsp:spPr>
        <a:xfrm>
          <a:off x="95006" y="4240783"/>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What is the role of OT in aging in place?</a:t>
          </a:r>
        </a:p>
      </dsp:txBody>
      <dsp:txXfrm>
        <a:off x="95006" y="4240783"/>
        <a:ext cx="2550972" cy="1530583"/>
      </dsp:txXfrm>
    </dsp:sp>
    <dsp:sp modelId="{D42FFC11-AFEA-5C4C-97E9-011C18801632}">
      <dsp:nvSpPr>
        <dsp:cNvPr id="0" name=""/>
        <dsp:cNvSpPr/>
      </dsp:nvSpPr>
      <dsp:spPr>
        <a:xfrm>
          <a:off x="5781874" y="4960355"/>
          <a:ext cx="556123" cy="91440"/>
        </a:xfrm>
        <a:custGeom>
          <a:avLst/>
          <a:gdLst/>
          <a:ahLst/>
          <a:cxnLst/>
          <a:rect l="0" t="0" r="0" b="0"/>
          <a:pathLst>
            <a:path>
              <a:moveTo>
                <a:pt x="0" y="45720"/>
              </a:moveTo>
              <a:lnTo>
                <a:pt x="55612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045268" y="5003139"/>
        <a:ext cx="29336" cy="5872"/>
      </dsp:txXfrm>
    </dsp:sp>
    <dsp:sp modelId="{7033B992-AB06-4144-82C9-E3C9D6A4BC4A}">
      <dsp:nvSpPr>
        <dsp:cNvPr id="0" name=""/>
        <dsp:cNvSpPr/>
      </dsp:nvSpPr>
      <dsp:spPr>
        <a:xfrm>
          <a:off x="3232702" y="4240783"/>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How are OTs currently supporting older adults?</a:t>
          </a:r>
        </a:p>
      </dsp:txBody>
      <dsp:txXfrm>
        <a:off x="3232702" y="4240783"/>
        <a:ext cx="2550972" cy="1530583"/>
      </dsp:txXfrm>
    </dsp:sp>
    <dsp:sp modelId="{C22DFA9D-18C9-B64D-B9E3-71ED07A80AE1}">
      <dsp:nvSpPr>
        <dsp:cNvPr id="0" name=""/>
        <dsp:cNvSpPr/>
      </dsp:nvSpPr>
      <dsp:spPr>
        <a:xfrm>
          <a:off x="1370492" y="5769567"/>
          <a:ext cx="6275392" cy="556123"/>
        </a:xfrm>
        <a:custGeom>
          <a:avLst/>
          <a:gdLst/>
          <a:ahLst/>
          <a:cxnLst/>
          <a:rect l="0" t="0" r="0" b="0"/>
          <a:pathLst>
            <a:path>
              <a:moveTo>
                <a:pt x="6275392" y="0"/>
              </a:moveTo>
              <a:lnTo>
                <a:pt x="6275392" y="295161"/>
              </a:lnTo>
              <a:lnTo>
                <a:pt x="0" y="295161"/>
              </a:lnTo>
              <a:lnTo>
                <a:pt x="0" y="556123"/>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350619" y="6044692"/>
        <a:ext cx="315138" cy="5872"/>
      </dsp:txXfrm>
    </dsp:sp>
    <dsp:sp modelId="{81C89BD3-918F-7249-96B6-04A373354987}">
      <dsp:nvSpPr>
        <dsp:cNvPr id="0" name=""/>
        <dsp:cNvSpPr/>
      </dsp:nvSpPr>
      <dsp:spPr>
        <a:xfrm>
          <a:off x="6370398" y="4240783"/>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Where are there gaps in OT services for this population?</a:t>
          </a:r>
        </a:p>
      </dsp:txBody>
      <dsp:txXfrm>
        <a:off x="6370398" y="4240783"/>
        <a:ext cx="2550972" cy="1530583"/>
      </dsp:txXfrm>
    </dsp:sp>
    <dsp:sp modelId="{A2622044-1BDE-D141-954B-72C9F805415B}">
      <dsp:nvSpPr>
        <dsp:cNvPr id="0" name=""/>
        <dsp:cNvSpPr/>
      </dsp:nvSpPr>
      <dsp:spPr>
        <a:xfrm>
          <a:off x="95006" y="6358091"/>
          <a:ext cx="2550972" cy="1530583"/>
        </a:xfrm>
        <a:prstGeom prst="rect">
          <a:avLst/>
        </a:prstGeom>
        <a:solidFill>
          <a:srgbClr val="8FAAD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How can OTs address these gaps?</a:t>
          </a:r>
        </a:p>
      </dsp:txBody>
      <dsp:txXfrm>
        <a:off x="95006" y="6358091"/>
        <a:ext cx="2550972" cy="153058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4489452"/>
            <a:ext cx="3264408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800600" y="14408152"/>
            <a:ext cx="288036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13204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2400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460500"/>
            <a:ext cx="8281035"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1460500"/>
            <a:ext cx="24363045"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800409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5310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6838958"/>
            <a:ext cx="3312414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620330" y="18357858"/>
            <a:ext cx="3312414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A6A2C1-1ED1-43CD-8D62-41A8D6DAE66E}"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38758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A6A2C1-1ED1-43CD-8D62-41A8D6DAE66E}"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4012161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460506"/>
            <a:ext cx="3312414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6724652"/>
            <a:ext cx="16247028"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645336" y="10020300"/>
            <a:ext cx="16247028"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6724652"/>
            <a:ext cx="16327042"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9442432" y="10020300"/>
            <a:ext cx="16327042"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A6A2C1-1ED1-43CD-8D62-41A8D6DAE66E}"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81180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A6A2C1-1ED1-43CD-8D62-41A8D6DAE66E}"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47410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6A2C1-1ED1-43CD-8D62-41A8D6DAE66E}"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5987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6327042" y="3949706"/>
            <a:ext cx="1944243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697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3949706"/>
            <a:ext cx="1944243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65551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460506"/>
            <a:ext cx="3312414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7302500"/>
            <a:ext cx="3312414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25425406"/>
            <a:ext cx="864108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D8A6A2C1-1ED1-43CD-8D62-41A8D6DAE66E}" type="datetimeFigureOut">
              <a:rPr lang="en-US" smtClean="0"/>
              <a:t>1/11/2023</a:t>
            </a:fld>
            <a:endParaRPr lang="en-US"/>
          </a:p>
        </p:txBody>
      </p:sp>
      <p:sp>
        <p:nvSpPr>
          <p:cNvPr id="5" name="Footer Placeholder 4"/>
          <p:cNvSpPr>
            <a:spLocks noGrp="1"/>
          </p:cNvSpPr>
          <p:nvPr>
            <p:ph type="ftr" sz="quarter" idx="3"/>
          </p:nvPr>
        </p:nvSpPr>
        <p:spPr>
          <a:xfrm>
            <a:off x="12721590" y="25425406"/>
            <a:ext cx="1296162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25425406"/>
            <a:ext cx="864108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DCA46160-7D9A-4FF6-9951-EC2824D02BC3}" type="slidenum">
              <a:rPr lang="en-US" smtClean="0"/>
              <a:t>‹#›</a:t>
            </a:fld>
            <a:endParaRPr lang="en-US"/>
          </a:p>
        </p:txBody>
      </p:sp>
    </p:spTree>
    <p:extLst>
      <p:ext uri="{BB962C8B-B14F-4D97-AF65-F5344CB8AC3E}">
        <p14:creationId xmlns:p14="http://schemas.microsoft.com/office/powerpoint/2010/main" val="2358558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diagramQuickStyle" Target="../diagrams/quickStyle2.xml"/><Relationship Id="rId18" Type="http://schemas.openxmlformats.org/officeDocument/2006/relationships/diagramQuickStyle" Target="../diagrams/quickStyle3.xml"/><Relationship Id="rId26" Type="http://schemas.openxmlformats.org/officeDocument/2006/relationships/diagramData" Target="../diagrams/data5.xml"/><Relationship Id="rId39" Type="http://schemas.openxmlformats.org/officeDocument/2006/relationships/image" Target="../media/image6.png"/><Relationship Id="rId21" Type="http://schemas.openxmlformats.org/officeDocument/2006/relationships/diagramData" Target="../diagrams/data4.xml"/><Relationship Id="rId34" Type="http://schemas.openxmlformats.org/officeDocument/2006/relationships/diagramQuickStyle" Target="../diagrams/quickStyle6.xml"/><Relationship Id="rId7" Type="http://schemas.openxmlformats.org/officeDocument/2006/relationships/diagramLayout" Target="../diagrams/layout1.xml"/><Relationship Id="rId2" Type="http://schemas.openxmlformats.org/officeDocument/2006/relationships/hyperlink" Target="mailto:sienna.carpenter@tufts.edu" TargetMode="External"/><Relationship Id="rId16" Type="http://schemas.openxmlformats.org/officeDocument/2006/relationships/diagramData" Target="../diagrams/data3.xml"/><Relationship Id="rId20" Type="http://schemas.microsoft.com/office/2007/relationships/diagramDrawing" Target="../diagrams/drawing3.xml"/><Relationship Id="rId29" Type="http://schemas.openxmlformats.org/officeDocument/2006/relationships/diagramColors" Target="../diagrams/colors5.xml"/><Relationship Id="rId41"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diagramData" Target="../diagrams/data2.xml"/><Relationship Id="rId24" Type="http://schemas.openxmlformats.org/officeDocument/2006/relationships/diagramColors" Target="../diagrams/colors4.xml"/><Relationship Id="rId32" Type="http://schemas.openxmlformats.org/officeDocument/2006/relationships/diagramData" Target="../diagrams/data6.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image" Target="../media/image2.png"/><Relationship Id="rId15" Type="http://schemas.microsoft.com/office/2007/relationships/diagramDrawing" Target="../diagrams/drawing2.xml"/><Relationship Id="rId23" Type="http://schemas.openxmlformats.org/officeDocument/2006/relationships/diagramQuickStyle" Target="../diagrams/quickStyle4.xml"/><Relationship Id="rId28" Type="http://schemas.openxmlformats.org/officeDocument/2006/relationships/diagramQuickStyle" Target="../diagrams/quickStyle5.xml"/><Relationship Id="rId36" Type="http://schemas.microsoft.com/office/2007/relationships/diagramDrawing" Target="../diagrams/drawing6.xml"/><Relationship Id="rId10" Type="http://schemas.microsoft.com/office/2007/relationships/diagramDrawing" Target="../diagrams/drawing1.xml"/><Relationship Id="rId19" Type="http://schemas.openxmlformats.org/officeDocument/2006/relationships/diagramColors" Target="../diagrams/colors3.xml"/><Relationship Id="rId31"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diagramColors" Target="../diagrams/colors1.xml"/><Relationship Id="rId14" Type="http://schemas.openxmlformats.org/officeDocument/2006/relationships/diagramColors" Target="../diagrams/colors2.xml"/><Relationship Id="rId22" Type="http://schemas.openxmlformats.org/officeDocument/2006/relationships/diagramLayout" Target="../diagrams/layout4.xml"/><Relationship Id="rId27" Type="http://schemas.openxmlformats.org/officeDocument/2006/relationships/diagramLayout" Target="../diagrams/layout5.xml"/><Relationship Id="rId30" Type="http://schemas.microsoft.com/office/2007/relationships/diagramDrawing" Target="../diagrams/drawing5.xml"/><Relationship Id="rId35" Type="http://schemas.openxmlformats.org/officeDocument/2006/relationships/diagramColors" Target="../diagrams/colors6.xml"/><Relationship Id="rId8" Type="http://schemas.openxmlformats.org/officeDocument/2006/relationships/diagramQuickStyle" Target="../diagrams/quickStyle1.xml"/><Relationship Id="rId3" Type="http://schemas.openxmlformats.org/officeDocument/2006/relationships/hyperlink" Target="mailto:elizabeth.marfeo@tufts.edu" TargetMode="External"/><Relationship Id="rId12" Type="http://schemas.openxmlformats.org/officeDocument/2006/relationships/diagramLayout" Target="../diagrams/layout2.xml"/><Relationship Id="rId17" Type="http://schemas.openxmlformats.org/officeDocument/2006/relationships/diagramLayout" Target="../diagrams/layout3.xml"/><Relationship Id="rId25" Type="http://schemas.microsoft.com/office/2007/relationships/diagramDrawing" Target="../diagrams/drawing4.xml"/><Relationship Id="rId33" Type="http://schemas.openxmlformats.org/officeDocument/2006/relationships/diagramLayout" Target="../diagrams/layout6.xml"/><Relationship Id="rId3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DED2471-5E31-06F5-DEC4-A2EBD709DFA7}"/>
              </a:ext>
            </a:extLst>
          </p:cNvPr>
          <p:cNvSpPr/>
          <p:nvPr/>
        </p:nvSpPr>
        <p:spPr>
          <a:xfrm>
            <a:off x="27031813" y="24148415"/>
            <a:ext cx="8036334" cy="30543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7F7B9206-9EB5-4491-426A-FE3BE5EC1907}"/>
              </a:ext>
            </a:extLst>
          </p:cNvPr>
          <p:cNvSpPr/>
          <p:nvPr/>
        </p:nvSpPr>
        <p:spPr>
          <a:xfrm>
            <a:off x="27031812" y="14286192"/>
            <a:ext cx="11079713" cy="91947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TextBox 150">
            <a:extLst>
              <a:ext uri="{FF2B5EF4-FFF2-40B4-BE49-F238E27FC236}">
                <a16:creationId xmlns:a16="http://schemas.microsoft.com/office/drawing/2014/main" id="{AC34D1BC-8306-4665-A6DB-781F5141F48C}"/>
              </a:ext>
            </a:extLst>
          </p:cNvPr>
          <p:cNvSpPr txBox="1"/>
          <p:nvPr/>
        </p:nvSpPr>
        <p:spPr>
          <a:xfrm>
            <a:off x="27003613" y="24141890"/>
            <a:ext cx="8064534" cy="2906683"/>
          </a:xfrm>
          <a:prstGeom prst="rect">
            <a:avLst/>
          </a:prstGeom>
          <a:noFill/>
          <a:ln>
            <a:noFill/>
          </a:ln>
        </p:spPr>
        <p:txBody>
          <a:bodyPr wrap="square" rtlCol="0">
            <a:spAutoFit/>
          </a:bodyPr>
          <a:lstStyle/>
          <a:p>
            <a:endParaRPr lang="en-US" dirty="0"/>
          </a:p>
        </p:txBody>
      </p:sp>
      <p:sp>
        <p:nvSpPr>
          <p:cNvPr id="76" name="Process 75">
            <a:extLst>
              <a:ext uri="{FF2B5EF4-FFF2-40B4-BE49-F238E27FC236}">
                <a16:creationId xmlns:a16="http://schemas.microsoft.com/office/drawing/2014/main" id="{57B36811-37CA-D255-0398-D922C2E341BE}"/>
              </a:ext>
            </a:extLst>
          </p:cNvPr>
          <p:cNvSpPr/>
          <p:nvPr/>
        </p:nvSpPr>
        <p:spPr>
          <a:xfrm>
            <a:off x="35112743" y="24141889"/>
            <a:ext cx="2998781" cy="3060865"/>
          </a:xfrm>
          <a:prstGeom prst="flowChart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67C12FF-25EA-46E8-A32E-F5A55ADD4824}"/>
              </a:ext>
            </a:extLst>
          </p:cNvPr>
          <p:cNvSpPr txBox="1"/>
          <p:nvPr/>
        </p:nvSpPr>
        <p:spPr>
          <a:xfrm>
            <a:off x="27139578" y="26071480"/>
            <a:ext cx="5606208" cy="992567"/>
          </a:xfrm>
          <a:prstGeom prst="rect">
            <a:avLst/>
          </a:prstGeom>
          <a:noFill/>
        </p:spPr>
        <p:txBody>
          <a:bodyPr wrap="square" lIns="68568" tIns="34284" rIns="68568" bIns="34284" rtlCol="0">
            <a:spAutoFit/>
          </a:bodyPr>
          <a:lstStyle/>
          <a:p>
            <a:r>
              <a:rPr lang="en-US" sz="2000" b="1" dirty="0">
                <a:latin typeface="Garamond" panose="02020404030301010803" pitchFamily="18" charset="0"/>
              </a:rPr>
              <a:t>Contact: </a:t>
            </a:r>
          </a:p>
          <a:p>
            <a:r>
              <a:rPr lang="en-US" sz="2000" dirty="0"/>
              <a:t>Sienna Carpenter </a:t>
            </a:r>
            <a:r>
              <a:rPr lang="en-US" sz="2000" dirty="0">
                <a:hlinkClick r:id="rId2"/>
              </a:rPr>
              <a:t>sienna.carpenter@tufts.edu</a:t>
            </a:r>
            <a:r>
              <a:rPr lang="en-US" sz="2000" dirty="0"/>
              <a:t> </a:t>
            </a:r>
          </a:p>
          <a:p>
            <a:r>
              <a:rPr lang="en-US" sz="2000" dirty="0"/>
              <a:t>Dr. Beth Marfeo </a:t>
            </a:r>
            <a:r>
              <a:rPr lang="en-US" sz="2000" dirty="0">
                <a:hlinkClick r:id="rId3"/>
              </a:rPr>
              <a:t>elizabeth.marfeo@tufts.edu</a:t>
            </a:r>
            <a:r>
              <a:rPr lang="en-US" sz="2000" dirty="0"/>
              <a:t> </a:t>
            </a:r>
          </a:p>
        </p:txBody>
      </p:sp>
      <p:sp>
        <p:nvSpPr>
          <p:cNvPr id="12" name="TextBox 11">
            <a:extLst>
              <a:ext uri="{FF2B5EF4-FFF2-40B4-BE49-F238E27FC236}">
                <a16:creationId xmlns:a16="http://schemas.microsoft.com/office/drawing/2014/main" id="{0A307F79-E6CE-4871-A580-B988FD5A77C6}"/>
              </a:ext>
            </a:extLst>
          </p:cNvPr>
          <p:cNvSpPr txBox="1"/>
          <p:nvPr/>
        </p:nvSpPr>
        <p:spPr>
          <a:xfrm>
            <a:off x="35453665" y="24119881"/>
            <a:ext cx="2187496" cy="438569"/>
          </a:xfrm>
          <a:prstGeom prst="rect">
            <a:avLst/>
          </a:prstGeom>
          <a:noFill/>
        </p:spPr>
        <p:txBody>
          <a:bodyPr wrap="square" lIns="68568" tIns="34284" rIns="68568" bIns="34284" rtlCol="0">
            <a:spAutoFit/>
          </a:bodyPr>
          <a:lstStyle/>
          <a:p>
            <a:pPr algn="ctr"/>
            <a:r>
              <a:rPr lang="en-US" sz="2400" b="1" dirty="0">
                <a:latin typeface="Garamond" panose="02020404030301010803" pitchFamily="18" charset="0"/>
              </a:rPr>
              <a:t>References</a:t>
            </a:r>
          </a:p>
        </p:txBody>
      </p:sp>
      <p:sp>
        <p:nvSpPr>
          <p:cNvPr id="25" name="Rectangle 24">
            <a:extLst>
              <a:ext uri="{FF2B5EF4-FFF2-40B4-BE49-F238E27FC236}">
                <a16:creationId xmlns:a16="http://schemas.microsoft.com/office/drawing/2014/main" id="{BB268EC9-7038-3CF1-5F07-DC926E97DD3F}"/>
              </a:ext>
            </a:extLst>
          </p:cNvPr>
          <p:cNvSpPr/>
          <p:nvPr/>
        </p:nvSpPr>
        <p:spPr>
          <a:xfrm>
            <a:off x="295695" y="4542477"/>
            <a:ext cx="10876262" cy="726236"/>
          </a:xfrm>
          <a:prstGeom prst="rect">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Introduction</a:t>
            </a:r>
          </a:p>
        </p:txBody>
      </p:sp>
      <p:sp>
        <p:nvSpPr>
          <p:cNvPr id="114" name="TextBox 113">
            <a:extLst>
              <a:ext uri="{FF2B5EF4-FFF2-40B4-BE49-F238E27FC236}">
                <a16:creationId xmlns:a16="http://schemas.microsoft.com/office/drawing/2014/main" id="{85FDAD08-0856-4B3A-3C98-A9C57FE5B149}"/>
              </a:ext>
            </a:extLst>
          </p:cNvPr>
          <p:cNvSpPr txBox="1"/>
          <p:nvPr/>
        </p:nvSpPr>
        <p:spPr>
          <a:xfrm>
            <a:off x="27031813" y="23647879"/>
            <a:ext cx="11079712" cy="425448"/>
          </a:xfrm>
          <a:prstGeom prst="rect">
            <a:avLst/>
          </a:prstGeom>
          <a:solidFill>
            <a:schemeClr val="tx2">
              <a:lumMod val="60000"/>
              <a:lumOff val="40000"/>
            </a:schemeClr>
          </a:solidFill>
        </p:spPr>
        <p:txBody>
          <a:bodyPr wrap="square" rtlCol="0">
            <a:spAutoFit/>
          </a:bodyPr>
          <a:lstStyle/>
          <a:p>
            <a:pPr algn="ctr"/>
            <a:endParaRPr lang="en-US" dirty="0">
              <a:solidFill>
                <a:schemeClr val="bg1"/>
              </a:solidFill>
            </a:endParaRPr>
          </a:p>
        </p:txBody>
      </p:sp>
      <p:sp>
        <p:nvSpPr>
          <p:cNvPr id="115" name="TextBox 114">
            <a:extLst>
              <a:ext uri="{FF2B5EF4-FFF2-40B4-BE49-F238E27FC236}">
                <a16:creationId xmlns:a16="http://schemas.microsoft.com/office/drawing/2014/main" id="{E6B251BC-9F9B-D1E2-AA5D-92B742AE9E73}"/>
              </a:ext>
            </a:extLst>
          </p:cNvPr>
          <p:cNvSpPr txBox="1"/>
          <p:nvPr/>
        </p:nvSpPr>
        <p:spPr>
          <a:xfrm>
            <a:off x="27139578" y="24148415"/>
            <a:ext cx="3102128" cy="377014"/>
          </a:xfrm>
          <a:prstGeom prst="rect">
            <a:avLst/>
          </a:prstGeom>
          <a:noFill/>
        </p:spPr>
        <p:txBody>
          <a:bodyPr wrap="square" lIns="68568" tIns="34284" rIns="68568" bIns="34284" rtlCol="0">
            <a:spAutoFit/>
          </a:bodyPr>
          <a:lstStyle/>
          <a:p>
            <a:r>
              <a:rPr lang="en-US" sz="2000" b="1" dirty="0">
                <a:latin typeface="Garamond" panose="02020404030301010803" pitchFamily="18" charset="0"/>
              </a:rPr>
              <a:t>Acknowledgements</a:t>
            </a:r>
          </a:p>
        </p:txBody>
      </p:sp>
      <p:sp>
        <p:nvSpPr>
          <p:cNvPr id="90" name="TextBox 89">
            <a:extLst>
              <a:ext uri="{FF2B5EF4-FFF2-40B4-BE49-F238E27FC236}">
                <a16:creationId xmlns:a16="http://schemas.microsoft.com/office/drawing/2014/main" id="{3C87B431-00E7-7789-ACBB-B3FB94C5552A}"/>
              </a:ext>
            </a:extLst>
          </p:cNvPr>
          <p:cNvSpPr txBox="1"/>
          <p:nvPr/>
        </p:nvSpPr>
        <p:spPr>
          <a:xfrm>
            <a:off x="27118651" y="24548062"/>
            <a:ext cx="7210344" cy="1323439"/>
          </a:xfrm>
          <a:prstGeom prst="rect">
            <a:avLst/>
          </a:prstGeom>
          <a:noFill/>
        </p:spPr>
        <p:txBody>
          <a:bodyPr wrap="square" rtlCol="0">
            <a:spAutoFit/>
          </a:bodyPr>
          <a:lstStyle/>
          <a:p>
            <a:r>
              <a:rPr lang="en-US" sz="2000" dirty="0"/>
              <a:t>Thank you to the MCOA community for offering your time and insights, the HPAL lab for data and resource access, my peer mentors for their support and input, and to Dr. Beth Marfeo for her guidance and mentorship.</a:t>
            </a:r>
          </a:p>
        </p:txBody>
      </p:sp>
      <p:sp>
        <p:nvSpPr>
          <p:cNvPr id="2" name="TextBox 1">
            <a:extLst>
              <a:ext uri="{FF2B5EF4-FFF2-40B4-BE49-F238E27FC236}">
                <a16:creationId xmlns:a16="http://schemas.microsoft.com/office/drawing/2014/main" id="{58711110-D734-EA5F-78F8-1051938C241A}"/>
              </a:ext>
            </a:extLst>
          </p:cNvPr>
          <p:cNvSpPr txBox="1"/>
          <p:nvPr/>
        </p:nvSpPr>
        <p:spPr>
          <a:xfrm>
            <a:off x="281475" y="5966944"/>
            <a:ext cx="10870366" cy="1692771"/>
          </a:xfrm>
          <a:prstGeom prst="rect">
            <a:avLst/>
          </a:prstGeom>
          <a:solidFill>
            <a:schemeClr val="accent1">
              <a:lumMod val="20000"/>
              <a:lumOff val="80000"/>
            </a:schemeClr>
          </a:solidFill>
        </p:spPr>
        <p:txBody>
          <a:bodyPr wrap="square" rtlCol="0">
            <a:spAutoFit/>
          </a:bodyPr>
          <a:lstStyle/>
          <a:p>
            <a:pPr algn="just"/>
            <a:r>
              <a:rPr lang="en-US" sz="2400" dirty="0"/>
              <a:t>It is important to note that everyone's experience is different, with marginalization, discrimination, and oppressive systems serving as major drivers of reduced access to resources throughout the lifespan. Therefore, it is imperative to acknowledge how the systems discussed on this poster have harsher impacts on different communities. </a:t>
            </a:r>
          </a:p>
          <a:p>
            <a:pPr algn="just"/>
            <a:endParaRPr lang="en-US" sz="800" i="1" dirty="0"/>
          </a:p>
        </p:txBody>
      </p:sp>
      <p:sp>
        <p:nvSpPr>
          <p:cNvPr id="36" name="TextBox 35">
            <a:extLst>
              <a:ext uri="{FF2B5EF4-FFF2-40B4-BE49-F238E27FC236}">
                <a16:creationId xmlns:a16="http://schemas.microsoft.com/office/drawing/2014/main" id="{3CAA525B-E47A-91F4-7685-756D4525B15A}"/>
              </a:ext>
            </a:extLst>
          </p:cNvPr>
          <p:cNvSpPr txBox="1"/>
          <p:nvPr/>
        </p:nvSpPr>
        <p:spPr>
          <a:xfrm>
            <a:off x="295696" y="5380811"/>
            <a:ext cx="10862042" cy="479219"/>
          </a:xfrm>
          <a:prstGeom prst="rect">
            <a:avLst/>
          </a:prstGeom>
          <a:solidFill>
            <a:schemeClr val="tx2">
              <a:lumMod val="60000"/>
              <a:lumOff val="40000"/>
            </a:schemeClr>
          </a:solidFill>
          <a:ln>
            <a:noFill/>
          </a:ln>
        </p:spPr>
        <p:txBody>
          <a:bodyPr wrap="square" rtlCol="0">
            <a:spAutoFit/>
          </a:bodyPr>
          <a:lstStyle/>
          <a:p>
            <a:pPr algn="ctr"/>
            <a:r>
              <a:rPr lang="en-US" sz="2400" dirty="0">
                <a:solidFill>
                  <a:schemeClr val="bg1"/>
                </a:solidFill>
              </a:rPr>
              <a:t>Acknowledgement</a:t>
            </a:r>
          </a:p>
        </p:txBody>
      </p:sp>
      <p:grpSp>
        <p:nvGrpSpPr>
          <p:cNvPr id="1056" name="Group 1055">
            <a:extLst>
              <a:ext uri="{FF2B5EF4-FFF2-40B4-BE49-F238E27FC236}">
                <a16:creationId xmlns:a16="http://schemas.microsoft.com/office/drawing/2014/main" id="{2579DB1F-CEF1-3BA4-AC0B-8B2E6F783240}"/>
              </a:ext>
            </a:extLst>
          </p:cNvPr>
          <p:cNvGrpSpPr/>
          <p:nvPr/>
        </p:nvGrpSpPr>
        <p:grpSpPr>
          <a:xfrm>
            <a:off x="295695" y="11824583"/>
            <a:ext cx="11841948" cy="10119524"/>
            <a:chOff x="281475" y="9251695"/>
            <a:chExt cx="11841948" cy="10119524"/>
          </a:xfrm>
        </p:grpSpPr>
        <p:sp>
          <p:nvSpPr>
            <p:cNvPr id="110" name="Rounded Rectangle 109">
              <a:extLst>
                <a:ext uri="{FF2B5EF4-FFF2-40B4-BE49-F238E27FC236}">
                  <a16:creationId xmlns:a16="http://schemas.microsoft.com/office/drawing/2014/main" id="{9A0D02F8-3E45-3A6A-4278-E57527CA45C2}"/>
                </a:ext>
              </a:extLst>
            </p:cNvPr>
            <p:cNvSpPr/>
            <p:nvPr/>
          </p:nvSpPr>
          <p:spPr>
            <a:xfrm>
              <a:off x="384148" y="15394002"/>
              <a:ext cx="3387406" cy="397721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ounded Rectangle 116">
              <a:extLst>
                <a:ext uri="{FF2B5EF4-FFF2-40B4-BE49-F238E27FC236}">
                  <a16:creationId xmlns:a16="http://schemas.microsoft.com/office/drawing/2014/main" id="{04804ED3-BBFD-3BBB-EC4D-AB2B12E3AD72}"/>
                </a:ext>
              </a:extLst>
            </p:cNvPr>
            <p:cNvSpPr/>
            <p:nvPr/>
          </p:nvSpPr>
          <p:spPr>
            <a:xfrm>
              <a:off x="4054608" y="15378820"/>
              <a:ext cx="3387406" cy="393679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ounded Rectangle 125">
              <a:extLst>
                <a:ext uri="{FF2B5EF4-FFF2-40B4-BE49-F238E27FC236}">
                  <a16:creationId xmlns:a16="http://schemas.microsoft.com/office/drawing/2014/main" id="{0A8484F2-0695-62E4-1BB9-5941FDC2933D}"/>
                </a:ext>
              </a:extLst>
            </p:cNvPr>
            <p:cNvSpPr/>
            <p:nvPr/>
          </p:nvSpPr>
          <p:spPr>
            <a:xfrm>
              <a:off x="7717365" y="15390405"/>
              <a:ext cx="3367819" cy="393679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59D9417C-3924-6343-9E34-EEB0A6B49B6A}"/>
                </a:ext>
              </a:extLst>
            </p:cNvPr>
            <p:cNvSpPr txBox="1"/>
            <p:nvPr/>
          </p:nvSpPr>
          <p:spPr>
            <a:xfrm>
              <a:off x="424023" y="16123052"/>
              <a:ext cx="3369386" cy="3168543"/>
            </a:xfrm>
            <a:prstGeom prst="rect">
              <a:avLst/>
            </a:prstGeom>
            <a:noFill/>
          </p:spPr>
          <p:txBody>
            <a:bodyPr wrap="square" rtlCol="0">
              <a:spAutoFit/>
            </a:bodyPr>
            <a:lstStyle/>
            <a:p>
              <a:pPr marL="285750" indent="-285750">
                <a:buFont typeface="Arial" panose="020B0604020202020204" pitchFamily="34" charset="0"/>
                <a:buChar char="•"/>
              </a:pPr>
              <a:r>
                <a:rPr lang="en-US" sz="2400" dirty="0"/>
                <a:t>Setting: Home, outpatient, inpatient, ALF, SNF, nursing home</a:t>
              </a:r>
            </a:p>
            <a:p>
              <a:pPr marL="285750" indent="-285750">
                <a:buFont typeface="Arial" panose="020B0604020202020204" pitchFamily="34" charset="0"/>
                <a:buChar char="•"/>
              </a:pPr>
              <a:r>
                <a:rPr lang="en-US" sz="2400" dirty="0"/>
                <a:t>Health insurance</a:t>
              </a:r>
            </a:p>
            <a:p>
              <a:pPr marL="285750" indent="-285750">
                <a:buFont typeface="Arial" panose="020B0604020202020204" pitchFamily="34" charset="0"/>
                <a:buChar char="•"/>
              </a:pPr>
              <a:r>
                <a:rPr lang="en-US" sz="2400" dirty="0"/>
                <a:t>Proximity to providers</a:t>
              </a:r>
            </a:p>
            <a:p>
              <a:pPr marL="285750" indent="-285750">
                <a:buFont typeface="Arial" panose="020B0604020202020204" pitchFamily="34" charset="0"/>
                <a:buChar char="•"/>
              </a:pPr>
              <a:r>
                <a:rPr lang="en-US" sz="2400" dirty="0"/>
                <a:t>Complexity of medical</a:t>
              </a:r>
            </a:p>
            <a:p>
              <a:pPr marL="285750" indent="-285750">
                <a:buFont typeface="Arial" panose="020B0604020202020204" pitchFamily="34" charset="0"/>
                <a:buChar char="•"/>
              </a:pPr>
              <a:r>
                <a:rPr lang="en-US" sz="2400" dirty="0"/>
                <a:t>Informal/family caregiver</a:t>
              </a:r>
            </a:p>
            <a:p>
              <a:endParaRPr lang="en-US" sz="2400" dirty="0"/>
            </a:p>
          </p:txBody>
        </p:sp>
        <p:sp>
          <p:nvSpPr>
            <p:cNvPr id="116" name="TextBox 115">
              <a:extLst>
                <a:ext uri="{FF2B5EF4-FFF2-40B4-BE49-F238E27FC236}">
                  <a16:creationId xmlns:a16="http://schemas.microsoft.com/office/drawing/2014/main" id="{27F09139-8E23-4622-D8CB-1B73AB71BF3E}"/>
                </a:ext>
              </a:extLst>
            </p:cNvPr>
            <p:cNvSpPr txBox="1"/>
            <p:nvPr/>
          </p:nvSpPr>
          <p:spPr>
            <a:xfrm>
              <a:off x="613113" y="15597466"/>
              <a:ext cx="3369385" cy="461665"/>
            </a:xfrm>
            <a:prstGeom prst="rect">
              <a:avLst/>
            </a:prstGeom>
            <a:noFill/>
          </p:spPr>
          <p:txBody>
            <a:bodyPr wrap="square" rtlCol="0">
              <a:spAutoFit/>
            </a:bodyPr>
            <a:lstStyle/>
            <a:p>
              <a:r>
                <a:rPr lang="en-US" sz="2400" dirty="0"/>
                <a:t>Access to Care/Health</a:t>
              </a:r>
            </a:p>
          </p:txBody>
        </p:sp>
        <p:sp>
          <p:nvSpPr>
            <p:cNvPr id="118" name="TextBox 117">
              <a:extLst>
                <a:ext uri="{FF2B5EF4-FFF2-40B4-BE49-F238E27FC236}">
                  <a16:creationId xmlns:a16="http://schemas.microsoft.com/office/drawing/2014/main" id="{D8918C14-523C-ECDC-990D-63CBE066D4A2}"/>
                </a:ext>
              </a:extLst>
            </p:cNvPr>
            <p:cNvSpPr txBox="1"/>
            <p:nvPr/>
          </p:nvSpPr>
          <p:spPr>
            <a:xfrm>
              <a:off x="4104645" y="16093404"/>
              <a:ext cx="3175649"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t>Proximity &amp; access to family, friends, peers, desired activities, community center</a:t>
              </a:r>
            </a:p>
            <a:p>
              <a:pPr marL="285750" indent="-285750">
                <a:buFont typeface="Arial" panose="020B0604020202020204" pitchFamily="34" charset="0"/>
                <a:buChar char="•"/>
              </a:pPr>
              <a:r>
                <a:rPr lang="en-US" sz="2400" dirty="0"/>
                <a:t>Intergenerational social participation</a:t>
              </a:r>
            </a:p>
            <a:p>
              <a:pPr marL="285750" indent="-285750">
                <a:buFont typeface="Arial" panose="020B0604020202020204" pitchFamily="34" charset="0"/>
                <a:buChar char="•"/>
              </a:pPr>
              <a:r>
                <a:rPr lang="en-US" sz="2400" dirty="0"/>
                <a:t>Proximity to supports</a:t>
              </a:r>
            </a:p>
            <a:p>
              <a:endParaRPr lang="en-US" sz="2400" dirty="0"/>
            </a:p>
          </p:txBody>
        </p:sp>
        <p:sp>
          <p:nvSpPr>
            <p:cNvPr id="119" name="TextBox 118">
              <a:extLst>
                <a:ext uri="{FF2B5EF4-FFF2-40B4-BE49-F238E27FC236}">
                  <a16:creationId xmlns:a16="http://schemas.microsoft.com/office/drawing/2014/main" id="{4CEC3FD0-5924-58B2-05E6-FB7D27E0B7A2}"/>
                </a:ext>
              </a:extLst>
            </p:cNvPr>
            <p:cNvSpPr txBox="1"/>
            <p:nvPr/>
          </p:nvSpPr>
          <p:spPr>
            <a:xfrm>
              <a:off x="4283970" y="15601230"/>
              <a:ext cx="3044545" cy="461665"/>
            </a:xfrm>
            <a:prstGeom prst="rect">
              <a:avLst/>
            </a:prstGeom>
            <a:noFill/>
          </p:spPr>
          <p:txBody>
            <a:bodyPr wrap="square" rtlCol="0">
              <a:spAutoFit/>
            </a:bodyPr>
            <a:lstStyle/>
            <a:p>
              <a:pPr algn="ctr"/>
              <a:r>
                <a:rPr lang="en-US" sz="2400" dirty="0"/>
                <a:t>Social Participation</a:t>
              </a:r>
            </a:p>
          </p:txBody>
        </p:sp>
        <p:grpSp>
          <p:nvGrpSpPr>
            <p:cNvPr id="1039" name="Group 1038">
              <a:extLst>
                <a:ext uri="{FF2B5EF4-FFF2-40B4-BE49-F238E27FC236}">
                  <a16:creationId xmlns:a16="http://schemas.microsoft.com/office/drawing/2014/main" id="{85243213-0AB2-E8E7-FF16-9723609290C7}"/>
                </a:ext>
              </a:extLst>
            </p:cNvPr>
            <p:cNvGrpSpPr/>
            <p:nvPr/>
          </p:nvGrpSpPr>
          <p:grpSpPr>
            <a:xfrm>
              <a:off x="7070882" y="10135969"/>
              <a:ext cx="5052541" cy="4906335"/>
              <a:chOff x="265753" y="10546870"/>
              <a:chExt cx="5052541" cy="4906335"/>
            </a:xfrm>
          </p:grpSpPr>
          <p:sp>
            <p:nvSpPr>
              <p:cNvPr id="120" name="Rounded Rectangle 119">
                <a:extLst>
                  <a:ext uri="{FF2B5EF4-FFF2-40B4-BE49-F238E27FC236}">
                    <a16:creationId xmlns:a16="http://schemas.microsoft.com/office/drawing/2014/main" id="{EC2D3AD7-4E08-6397-A1F0-E21262C57AFC}"/>
                  </a:ext>
                </a:extLst>
              </p:cNvPr>
              <p:cNvSpPr/>
              <p:nvPr/>
            </p:nvSpPr>
            <p:spPr>
              <a:xfrm>
                <a:off x="265753" y="13082335"/>
                <a:ext cx="4077647" cy="2370870"/>
              </a:xfrm>
              <a:prstGeom prst="roundRect">
                <a:avLst/>
              </a:prstGeom>
              <a:solidFill>
                <a:srgbClr val="76D3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9649ED0D-6F87-3D09-E5D3-96F1C589566A}"/>
                  </a:ext>
                </a:extLst>
              </p:cNvPr>
              <p:cNvSpPr txBox="1"/>
              <p:nvPr/>
            </p:nvSpPr>
            <p:spPr>
              <a:xfrm>
                <a:off x="906905" y="13168383"/>
                <a:ext cx="2689521" cy="461665"/>
              </a:xfrm>
              <a:prstGeom prst="rect">
                <a:avLst/>
              </a:prstGeom>
              <a:noFill/>
            </p:spPr>
            <p:txBody>
              <a:bodyPr wrap="square" rtlCol="0">
                <a:spAutoFit/>
              </a:bodyPr>
              <a:lstStyle/>
              <a:p>
                <a:pPr algn="ctr"/>
                <a:r>
                  <a:rPr lang="en-US" sz="2400" dirty="0"/>
                  <a:t>Home Safety</a:t>
                </a:r>
              </a:p>
            </p:txBody>
          </p:sp>
          <p:sp>
            <p:nvSpPr>
              <p:cNvPr id="122" name="TextBox 121">
                <a:extLst>
                  <a:ext uri="{FF2B5EF4-FFF2-40B4-BE49-F238E27FC236}">
                    <a16:creationId xmlns:a16="http://schemas.microsoft.com/office/drawing/2014/main" id="{D93F962B-421C-A2EE-97D9-7FB62919E6E8}"/>
                  </a:ext>
                </a:extLst>
              </p:cNvPr>
              <p:cNvSpPr txBox="1"/>
              <p:nvPr/>
            </p:nvSpPr>
            <p:spPr>
              <a:xfrm>
                <a:off x="429209" y="13708457"/>
                <a:ext cx="3430527"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t>Fall prevention</a:t>
                </a:r>
              </a:p>
              <a:p>
                <a:pPr marL="285750" indent="-285750">
                  <a:buFont typeface="Arial" panose="020B0604020202020204" pitchFamily="34" charset="0"/>
                  <a:buChar char="•"/>
                </a:pPr>
                <a:r>
                  <a:rPr lang="en-US" sz="2400" dirty="0"/>
                  <a:t>Safe completion of ADLs/IADLs</a:t>
                </a:r>
              </a:p>
              <a:p>
                <a:pPr marL="285750" indent="-285750">
                  <a:buFont typeface="Arial" panose="020B0604020202020204" pitchFamily="34" charset="0"/>
                  <a:buChar char="•"/>
                </a:pPr>
                <a:r>
                  <a:rPr lang="en-US" sz="2400" dirty="0"/>
                  <a:t>Home accessibility</a:t>
                </a:r>
              </a:p>
            </p:txBody>
          </p:sp>
          <p:sp>
            <p:nvSpPr>
              <p:cNvPr id="123" name="Rounded Rectangle 122">
                <a:extLst>
                  <a:ext uri="{FF2B5EF4-FFF2-40B4-BE49-F238E27FC236}">
                    <a16:creationId xmlns:a16="http://schemas.microsoft.com/office/drawing/2014/main" id="{A3B9BE07-EC71-7D84-8F4D-0EF5B1887402}"/>
                  </a:ext>
                </a:extLst>
              </p:cNvPr>
              <p:cNvSpPr/>
              <p:nvPr/>
            </p:nvSpPr>
            <p:spPr>
              <a:xfrm>
                <a:off x="281475" y="10546870"/>
                <a:ext cx="4061925" cy="2359610"/>
              </a:xfrm>
              <a:prstGeom prst="roundRect">
                <a:avLst/>
              </a:prstGeom>
              <a:solidFill>
                <a:srgbClr val="D17F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48A10DDF-1415-2596-0C29-40333B55C3A9}"/>
                  </a:ext>
                </a:extLst>
              </p:cNvPr>
              <p:cNvSpPr txBox="1"/>
              <p:nvPr/>
            </p:nvSpPr>
            <p:spPr>
              <a:xfrm>
                <a:off x="1441451" y="10773865"/>
                <a:ext cx="1722803" cy="461665"/>
              </a:xfrm>
              <a:prstGeom prst="rect">
                <a:avLst/>
              </a:prstGeom>
              <a:noFill/>
            </p:spPr>
            <p:txBody>
              <a:bodyPr wrap="square" rtlCol="0">
                <a:spAutoFit/>
              </a:bodyPr>
              <a:lstStyle/>
              <a:p>
                <a:pPr algn="ctr"/>
                <a:r>
                  <a:rPr lang="en-US" sz="2400" dirty="0"/>
                  <a:t>Finances</a:t>
                </a:r>
              </a:p>
            </p:txBody>
          </p:sp>
          <p:sp>
            <p:nvSpPr>
              <p:cNvPr id="125" name="TextBox 124">
                <a:extLst>
                  <a:ext uri="{FF2B5EF4-FFF2-40B4-BE49-F238E27FC236}">
                    <a16:creationId xmlns:a16="http://schemas.microsoft.com/office/drawing/2014/main" id="{3A59CF1E-ADE5-B2E7-29A8-6421895B6529}"/>
                  </a:ext>
                </a:extLst>
              </p:cNvPr>
              <p:cNvSpPr txBox="1"/>
              <p:nvPr/>
            </p:nvSpPr>
            <p:spPr>
              <a:xfrm>
                <a:off x="484804" y="11362218"/>
                <a:ext cx="4833490" cy="1507931"/>
              </a:xfrm>
              <a:prstGeom prst="rect">
                <a:avLst/>
              </a:prstGeom>
              <a:noFill/>
            </p:spPr>
            <p:txBody>
              <a:bodyPr wrap="square" rtlCol="0">
                <a:spAutoFit/>
              </a:bodyPr>
              <a:lstStyle/>
              <a:p>
                <a:pPr marL="285750" indent="-285750">
                  <a:buFont typeface="Arial" panose="020B0604020202020204" pitchFamily="34" charset="0"/>
                  <a:buChar char="•"/>
                </a:pPr>
                <a:r>
                  <a:rPr lang="en-US" sz="2400" dirty="0"/>
                  <a:t>Personal finances/assets</a:t>
                </a:r>
              </a:p>
              <a:p>
                <a:pPr marL="285750" indent="-285750">
                  <a:buFont typeface="Arial" panose="020B0604020202020204" pitchFamily="34" charset="0"/>
                  <a:buChar char="•"/>
                </a:pPr>
                <a:r>
                  <a:rPr lang="en-US" sz="2400" dirty="0"/>
                  <a:t>Government support </a:t>
                </a:r>
              </a:p>
              <a:p>
                <a:pPr marL="285750" indent="-285750">
                  <a:buFont typeface="Arial" panose="020B0604020202020204" pitchFamily="34" charset="0"/>
                  <a:buChar char="•"/>
                </a:pPr>
                <a:r>
                  <a:rPr lang="en-US" sz="2400" dirty="0"/>
                  <a:t>Familial support </a:t>
                </a:r>
              </a:p>
            </p:txBody>
          </p:sp>
        </p:grpSp>
        <p:sp>
          <p:nvSpPr>
            <p:cNvPr id="127" name="TextBox 126">
              <a:extLst>
                <a:ext uri="{FF2B5EF4-FFF2-40B4-BE49-F238E27FC236}">
                  <a16:creationId xmlns:a16="http://schemas.microsoft.com/office/drawing/2014/main" id="{DBB97395-5C95-35BD-6024-F70E12FDBB07}"/>
                </a:ext>
              </a:extLst>
            </p:cNvPr>
            <p:cNvSpPr txBox="1"/>
            <p:nvPr/>
          </p:nvSpPr>
          <p:spPr>
            <a:xfrm>
              <a:off x="8121491" y="15592712"/>
              <a:ext cx="3240084" cy="667988"/>
            </a:xfrm>
            <a:prstGeom prst="rect">
              <a:avLst/>
            </a:prstGeom>
            <a:noFill/>
          </p:spPr>
          <p:txBody>
            <a:bodyPr wrap="square" rtlCol="0">
              <a:spAutoFit/>
            </a:bodyPr>
            <a:lstStyle/>
            <a:p>
              <a:r>
                <a:rPr lang="en-US" sz="2400" dirty="0"/>
                <a:t>Community Access</a:t>
              </a:r>
            </a:p>
          </p:txBody>
        </p:sp>
        <p:sp>
          <p:nvSpPr>
            <p:cNvPr id="1024" name="TextBox 1023">
              <a:extLst>
                <a:ext uri="{FF2B5EF4-FFF2-40B4-BE49-F238E27FC236}">
                  <a16:creationId xmlns:a16="http://schemas.microsoft.com/office/drawing/2014/main" id="{630C8835-F660-75DA-5CC4-A6F4B29389D5}"/>
                </a:ext>
              </a:extLst>
            </p:cNvPr>
            <p:cNvSpPr txBox="1"/>
            <p:nvPr/>
          </p:nvSpPr>
          <p:spPr>
            <a:xfrm>
              <a:off x="7751761" y="16189182"/>
              <a:ext cx="3284109"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a:t>Universal Design</a:t>
              </a:r>
            </a:p>
            <a:p>
              <a:pPr marL="285750" indent="-285750">
                <a:buFont typeface="Arial" panose="020B0604020202020204" pitchFamily="34" charset="0"/>
                <a:buChar char="•"/>
              </a:pPr>
              <a:r>
                <a:rPr lang="en-US" sz="2400" dirty="0"/>
                <a:t>Assistive technology</a:t>
              </a:r>
            </a:p>
            <a:p>
              <a:pPr marL="285750" indent="-285750">
                <a:buFont typeface="Arial" panose="020B0604020202020204" pitchFamily="34" charset="0"/>
                <a:buChar char="•"/>
              </a:pPr>
              <a:r>
                <a:rPr lang="en-US" sz="2400" dirty="0"/>
                <a:t>Community mobility (driving &amp; public transit)</a:t>
              </a:r>
            </a:p>
            <a:p>
              <a:pPr marL="285750" indent="-285750">
                <a:buFont typeface="Arial" panose="020B0604020202020204" pitchFamily="34" charset="0"/>
                <a:buChar char="•"/>
              </a:pPr>
              <a:r>
                <a:rPr lang="en-US" sz="2400" dirty="0"/>
                <a:t>Attitudes &amp; community policies</a:t>
              </a:r>
            </a:p>
          </p:txBody>
        </p:sp>
        <p:sp>
          <p:nvSpPr>
            <p:cNvPr id="1025" name="TextBox 1024">
              <a:extLst>
                <a:ext uri="{FF2B5EF4-FFF2-40B4-BE49-F238E27FC236}">
                  <a16:creationId xmlns:a16="http://schemas.microsoft.com/office/drawing/2014/main" id="{5E433251-E48C-E44F-E377-4C180B025A88}"/>
                </a:ext>
              </a:extLst>
            </p:cNvPr>
            <p:cNvSpPr txBox="1"/>
            <p:nvPr/>
          </p:nvSpPr>
          <p:spPr>
            <a:xfrm>
              <a:off x="281475" y="9251695"/>
              <a:ext cx="10856146" cy="461665"/>
            </a:xfrm>
            <a:prstGeom prst="rect">
              <a:avLst/>
            </a:prstGeom>
            <a:solidFill>
              <a:schemeClr val="tx2">
                <a:lumMod val="60000"/>
                <a:lumOff val="40000"/>
              </a:schemeClr>
            </a:solidFill>
          </p:spPr>
          <p:txBody>
            <a:bodyPr wrap="square" rtlCol="0">
              <a:spAutoFit/>
            </a:bodyPr>
            <a:lstStyle/>
            <a:p>
              <a:pPr algn="ctr"/>
              <a:r>
                <a:rPr lang="en-US" sz="2400" dirty="0">
                  <a:solidFill>
                    <a:schemeClr val="bg1"/>
                  </a:solidFill>
                </a:rPr>
                <a:t>Aging in Place Overview</a:t>
              </a:r>
            </a:p>
          </p:txBody>
        </p:sp>
        <p:grpSp>
          <p:nvGrpSpPr>
            <p:cNvPr id="1045" name="Group 1044">
              <a:extLst>
                <a:ext uri="{FF2B5EF4-FFF2-40B4-BE49-F238E27FC236}">
                  <a16:creationId xmlns:a16="http://schemas.microsoft.com/office/drawing/2014/main" id="{7761AB2A-7291-3EF0-2E7D-3B1A9C213DE3}"/>
                </a:ext>
              </a:extLst>
            </p:cNvPr>
            <p:cNvGrpSpPr/>
            <p:nvPr/>
          </p:nvGrpSpPr>
          <p:grpSpPr>
            <a:xfrm>
              <a:off x="425605" y="9920489"/>
              <a:ext cx="6143991" cy="5437713"/>
              <a:chOff x="4927485" y="10083089"/>
              <a:chExt cx="6143991" cy="5437713"/>
            </a:xfrm>
          </p:grpSpPr>
          <p:pic>
            <p:nvPicPr>
              <p:cNvPr id="1026" name="Picture 1025" descr="A picture containing text, clock, vector graphics&#10;&#10;Description automatically generated">
                <a:extLst>
                  <a:ext uri="{FF2B5EF4-FFF2-40B4-BE49-F238E27FC236}">
                    <a16:creationId xmlns:a16="http://schemas.microsoft.com/office/drawing/2014/main" id="{3FCB274D-56D3-7709-837C-FD50CB9E82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9721" y="10083089"/>
                <a:ext cx="5619521" cy="5437713"/>
              </a:xfrm>
              <a:prstGeom prst="rect">
                <a:avLst/>
              </a:prstGeom>
            </p:spPr>
          </p:pic>
          <p:sp>
            <p:nvSpPr>
              <p:cNvPr id="1029" name="Down Ribbon 1028">
                <a:extLst>
                  <a:ext uri="{FF2B5EF4-FFF2-40B4-BE49-F238E27FC236}">
                    <a16:creationId xmlns:a16="http://schemas.microsoft.com/office/drawing/2014/main" id="{AF6C31E8-07FF-2E14-B8F5-1A9C70D954A4}"/>
                  </a:ext>
                </a:extLst>
              </p:cNvPr>
              <p:cNvSpPr/>
              <p:nvPr/>
            </p:nvSpPr>
            <p:spPr>
              <a:xfrm>
                <a:off x="4927485" y="10118988"/>
                <a:ext cx="6143991" cy="1163349"/>
              </a:xfrm>
              <a:prstGeom prst="ribb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1" name="TextBox 1030">
                <a:extLst>
                  <a:ext uri="{FF2B5EF4-FFF2-40B4-BE49-F238E27FC236}">
                    <a16:creationId xmlns:a16="http://schemas.microsoft.com/office/drawing/2014/main" id="{E199AF8C-A831-5505-A5E4-7E84519BEEE2}"/>
                  </a:ext>
                </a:extLst>
              </p:cNvPr>
              <p:cNvSpPr txBox="1"/>
              <p:nvPr/>
            </p:nvSpPr>
            <p:spPr>
              <a:xfrm>
                <a:off x="6204024" y="10419576"/>
                <a:ext cx="3609906" cy="1107996"/>
              </a:xfrm>
              <a:prstGeom prst="rect">
                <a:avLst/>
              </a:prstGeom>
              <a:noFill/>
            </p:spPr>
            <p:txBody>
              <a:bodyPr wrap="square" rtlCol="0">
                <a:spAutoFit/>
              </a:bodyPr>
              <a:lstStyle/>
              <a:p>
                <a:pPr algn="ctr"/>
                <a:r>
                  <a:rPr lang="en-US" sz="2400" dirty="0"/>
                  <a:t>What influences someone’s </a:t>
                </a:r>
              </a:p>
              <a:p>
                <a:pPr algn="ctr"/>
                <a:r>
                  <a:rPr lang="en-US" sz="2400" dirty="0"/>
                  <a:t>ability to age in place? </a:t>
                </a:r>
              </a:p>
              <a:p>
                <a:endParaRPr lang="en-US" dirty="0"/>
              </a:p>
            </p:txBody>
          </p:sp>
          <p:sp>
            <p:nvSpPr>
              <p:cNvPr id="1033" name="TextBox 1032">
                <a:extLst>
                  <a:ext uri="{FF2B5EF4-FFF2-40B4-BE49-F238E27FC236}">
                    <a16:creationId xmlns:a16="http://schemas.microsoft.com/office/drawing/2014/main" id="{836E3285-03AF-14D9-62A7-F62899C2A2F5}"/>
                  </a:ext>
                </a:extLst>
              </p:cNvPr>
              <p:cNvSpPr txBox="1"/>
              <p:nvPr/>
            </p:nvSpPr>
            <p:spPr>
              <a:xfrm rot="16200000">
                <a:off x="5715620" y="13307827"/>
                <a:ext cx="2009648" cy="707886"/>
              </a:xfrm>
              <a:prstGeom prst="rect">
                <a:avLst/>
              </a:prstGeom>
              <a:noFill/>
            </p:spPr>
            <p:txBody>
              <a:bodyPr wrap="square" rtlCol="0">
                <a:spAutoFit/>
              </a:bodyPr>
              <a:lstStyle/>
              <a:p>
                <a:pPr algn="ctr"/>
                <a:r>
                  <a:rPr lang="en-US" sz="2000" dirty="0"/>
                  <a:t>Access to </a:t>
                </a:r>
              </a:p>
              <a:p>
                <a:pPr algn="ctr"/>
                <a:r>
                  <a:rPr lang="en-US" sz="2000" dirty="0"/>
                  <a:t>Care/Health</a:t>
                </a:r>
              </a:p>
            </p:txBody>
          </p:sp>
          <p:sp>
            <p:nvSpPr>
              <p:cNvPr id="1034" name="TextBox 1033">
                <a:extLst>
                  <a:ext uri="{FF2B5EF4-FFF2-40B4-BE49-F238E27FC236}">
                    <a16:creationId xmlns:a16="http://schemas.microsoft.com/office/drawing/2014/main" id="{915C976C-B24E-BF2E-6772-94978D80D337}"/>
                  </a:ext>
                </a:extLst>
              </p:cNvPr>
              <p:cNvSpPr txBox="1"/>
              <p:nvPr/>
            </p:nvSpPr>
            <p:spPr>
              <a:xfrm rot="16200000">
                <a:off x="6393181" y="13307827"/>
                <a:ext cx="2148268" cy="707886"/>
              </a:xfrm>
              <a:prstGeom prst="rect">
                <a:avLst/>
              </a:prstGeom>
              <a:noFill/>
            </p:spPr>
            <p:txBody>
              <a:bodyPr wrap="square" rtlCol="0">
                <a:spAutoFit/>
              </a:bodyPr>
              <a:lstStyle/>
              <a:p>
                <a:pPr algn="ctr"/>
                <a:r>
                  <a:rPr lang="en-US" sz="2000" dirty="0"/>
                  <a:t>Social </a:t>
                </a:r>
              </a:p>
              <a:p>
                <a:pPr algn="ctr"/>
                <a:r>
                  <a:rPr lang="en-US" sz="2000" dirty="0"/>
                  <a:t>Participation</a:t>
                </a:r>
              </a:p>
            </p:txBody>
          </p:sp>
          <p:sp>
            <p:nvSpPr>
              <p:cNvPr id="1035" name="TextBox 1034">
                <a:extLst>
                  <a:ext uri="{FF2B5EF4-FFF2-40B4-BE49-F238E27FC236}">
                    <a16:creationId xmlns:a16="http://schemas.microsoft.com/office/drawing/2014/main" id="{0CC84B44-8285-A625-B5E0-0D59242B5015}"/>
                  </a:ext>
                </a:extLst>
              </p:cNvPr>
              <p:cNvSpPr txBox="1"/>
              <p:nvPr/>
            </p:nvSpPr>
            <p:spPr>
              <a:xfrm>
                <a:off x="6421724" y="12539488"/>
                <a:ext cx="1372305" cy="400110"/>
              </a:xfrm>
              <a:prstGeom prst="rect">
                <a:avLst/>
              </a:prstGeom>
              <a:noFill/>
            </p:spPr>
            <p:txBody>
              <a:bodyPr wrap="square" rtlCol="0">
                <a:spAutoFit/>
              </a:bodyPr>
              <a:lstStyle/>
              <a:p>
                <a:r>
                  <a:rPr lang="en-US" sz="2000" dirty="0"/>
                  <a:t>Finances</a:t>
                </a:r>
              </a:p>
            </p:txBody>
          </p:sp>
          <p:sp>
            <p:nvSpPr>
              <p:cNvPr id="1036" name="TextBox 1035">
                <a:extLst>
                  <a:ext uri="{FF2B5EF4-FFF2-40B4-BE49-F238E27FC236}">
                    <a16:creationId xmlns:a16="http://schemas.microsoft.com/office/drawing/2014/main" id="{6A2A4F02-FA43-E0B8-94A3-CA2F366DE141}"/>
                  </a:ext>
                </a:extLst>
              </p:cNvPr>
              <p:cNvSpPr txBox="1"/>
              <p:nvPr/>
            </p:nvSpPr>
            <p:spPr>
              <a:xfrm>
                <a:off x="7205293" y="12216975"/>
                <a:ext cx="1372306" cy="707886"/>
              </a:xfrm>
              <a:prstGeom prst="rect">
                <a:avLst/>
              </a:prstGeom>
              <a:noFill/>
            </p:spPr>
            <p:txBody>
              <a:bodyPr wrap="square" rtlCol="0">
                <a:spAutoFit/>
              </a:bodyPr>
              <a:lstStyle/>
              <a:p>
                <a:pPr algn="ctr"/>
                <a:r>
                  <a:rPr lang="en-US" sz="2000" dirty="0"/>
                  <a:t>Home</a:t>
                </a:r>
              </a:p>
              <a:p>
                <a:pPr algn="ctr"/>
                <a:r>
                  <a:rPr lang="en-US" sz="2000" dirty="0"/>
                  <a:t> Safety</a:t>
                </a:r>
              </a:p>
            </p:txBody>
          </p:sp>
          <p:sp>
            <p:nvSpPr>
              <p:cNvPr id="1037" name="TextBox 1036">
                <a:extLst>
                  <a:ext uri="{FF2B5EF4-FFF2-40B4-BE49-F238E27FC236}">
                    <a16:creationId xmlns:a16="http://schemas.microsoft.com/office/drawing/2014/main" id="{59B6DAE5-B6E0-6231-194D-77F9A578444D}"/>
                  </a:ext>
                </a:extLst>
              </p:cNvPr>
              <p:cNvSpPr txBox="1"/>
              <p:nvPr/>
            </p:nvSpPr>
            <p:spPr>
              <a:xfrm rot="16200000">
                <a:off x="7197604" y="13317125"/>
                <a:ext cx="2009651" cy="707886"/>
              </a:xfrm>
              <a:prstGeom prst="rect">
                <a:avLst/>
              </a:prstGeom>
              <a:noFill/>
            </p:spPr>
            <p:txBody>
              <a:bodyPr wrap="square" rtlCol="0">
                <a:spAutoFit/>
              </a:bodyPr>
              <a:lstStyle/>
              <a:p>
                <a:pPr algn="ctr"/>
                <a:r>
                  <a:rPr lang="en-US" sz="2000" dirty="0"/>
                  <a:t>Community</a:t>
                </a:r>
              </a:p>
              <a:p>
                <a:pPr algn="ctr"/>
                <a:r>
                  <a:rPr lang="en-US" sz="2000" dirty="0"/>
                  <a:t> Access</a:t>
                </a:r>
              </a:p>
            </p:txBody>
          </p:sp>
        </p:grpSp>
      </p:grpSp>
      <p:sp>
        <p:nvSpPr>
          <p:cNvPr id="109" name="TextBox 108">
            <a:extLst>
              <a:ext uri="{FF2B5EF4-FFF2-40B4-BE49-F238E27FC236}">
                <a16:creationId xmlns:a16="http://schemas.microsoft.com/office/drawing/2014/main" id="{52F4A0C0-4AFA-18B5-B7DC-B8937EED0497}"/>
              </a:ext>
            </a:extLst>
          </p:cNvPr>
          <p:cNvSpPr txBox="1"/>
          <p:nvPr/>
        </p:nvSpPr>
        <p:spPr>
          <a:xfrm>
            <a:off x="287370" y="7787435"/>
            <a:ext cx="10864471" cy="477336"/>
          </a:xfrm>
          <a:prstGeom prst="rect">
            <a:avLst/>
          </a:prstGeom>
          <a:solidFill>
            <a:schemeClr val="tx2">
              <a:lumMod val="60000"/>
              <a:lumOff val="40000"/>
            </a:schemeClr>
          </a:solidFill>
          <a:ln>
            <a:noFill/>
          </a:ln>
        </p:spPr>
        <p:txBody>
          <a:bodyPr wrap="square" rtlCol="0">
            <a:spAutoFit/>
          </a:bodyPr>
          <a:lstStyle/>
          <a:p>
            <a:pPr algn="ctr"/>
            <a:r>
              <a:rPr lang="en-US" sz="2400" dirty="0">
                <a:solidFill>
                  <a:schemeClr val="bg1"/>
                </a:solidFill>
              </a:rPr>
              <a:t>Project Goals &amp; Aims</a:t>
            </a:r>
          </a:p>
        </p:txBody>
      </p:sp>
      <p:grpSp>
        <p:nvGrpSpPr>
          <p:cNvPr id="3" name="Group 2">
            <a:extLst>
              <a:ext uri="{FF2B5EF4-FFF2-40B4-BE49-F238E27FC236}">
                <a16:creationId xmlns:a16="http://schemas.microsoft.com/office/drawing/2014/main" id="{411E21A4-370D-D753-4868-9D3ECF0784B2}"/>
              </a:ext>
            </a:extLst>
          </p:cNvPr>
          <p:cNvGrpSpPr/>
          <p:nvPr/>
        </p:nvGrpSpPr>
        <p:grpSpPr>
          <a:xfrm>
            <a:off x="307041" y="9716443"/>
            <a:ext cx="10542818" cy="1933683"/>
            <a:chOff x="307040" y="9716443"/>
            <a:chExt cx="10746995" cy="1933683"/>
          </a:xfrm>
        </p:grpSpPr>
        <p:sp>
          <p:nvSpPr>
            <p:cNvPr id="5" name="Freeform 4">
              <a:extLst>
                <a:ext uri="{FF2B5EF4-FFF2-40B4-BE49-F238E27FC236}">
                  <a16:creationId xmlns:a16="http://schemas.microsoft.com/office/drawing/2014/main" id="{F0602951-5E6F-A741-7283-C664DA75828E}"/>
                </a:ext>
              </a:extLst>
            </p:cNvPr>
            <p:cNvSpPr/>
            <p:nvPr/>
          </p:nvSpPr>
          <p:spPr>
            <a:xfrm>
              <a:off x="307040" y="9743328"/>
              <a:ext cx="10746995" cy="907104"/>
            </a:xfrm>
            <a:custGeom>
              <a:avLst/>
              <a:gdLst>
                <a:gd name="connsiteX0" fmla="*/ 0 w 10746995"/>
                <a:gd name="connsiteY0" fmla="*/ 0 h 907102"/>
                <a:gd name="connsiteX1" fmla="*/ 10293444 w 10746995"/>
                <a:gd name="connsiteY1" fmla="*/ 0 h 907102"/>
                <a:gd name="connsiteX2" fmla="*/ 10746995 w 10746995"/>
                <a:gd name="connsiteY2" fmla="*/ 453551 h 907102"/>
                <a:gd name="connsiteX3" fmla="*/ 10293444 w 10746995"/>
                <a:gd name="connsiteY3" fmla="*/ 907102 h 907102"/>
                <a:gd name="connsiteX4" fmla="*/ 0 w 10746995"/>
                <a:gd name="connsiteY4" fmla="*/ 907102 h 907102"/>
                <a:gd name="connsiteX5" fmla="*/ 0 w 10746995"/>
                <a:gd name="connsiteY5" fmla="*/ 0 h 90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46995" h="907102">
                  <a:moveTo>
                    <a:pt x="10746995" y="907101"/>
                  </a:moveTo>
                  <a:lnTo>
                    <a:pt x="453551" y="907101"/>
                  </a:lnTo>
                  <a:lnTo>
                    <a:pt x="0" y="453551"/>
                  </a:lnTo>
                  <a:lnTo>
                    <a:pt x="453551" y="1"/>
                  </a:lnTo>
                  <a:lnTo>
                    <a:pt x="10746995" y="1"/>
                  </a:lnTo>
                  <a:lnTo>
                    <a:pt x="10746995" y="907101"/>
                  </a:lnTo>
                  <a:close/>
                </a:path>
              </a:pathLst>
            </a:custGeom>
            <a:solidFill>
              <a:srgbClr val="99392B">
                <a:alpha val="50196"/>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26782" tIns="95251" rIns="177800" bIns="95250" numCol="1" spcCol="1270" anchor="ctr" anchorCtr="0">
              <a:noAutofit/>
            </a:bodyPr>
            <a:lstStyle/>
            <a:p>
              <a:pPr marL="0" lvl="0" indent="0" algn="ctr" defTabSz="1111250">
                <a:lnSpc>
                  <a:spcPct val="90000"/>
                </a:lnSpc>
                <a:spcBef>
                  <a:spcPct val="0"/>
                </a:spcBef>
                <a:spcAft>
                  <a:spcPct val="35000"/>
                </a:spcAft>
                <a:buNone/>
              </a:pPr>
              <a:r>
                <a:rPr lang="en-US" sz="2400" b="1" kern="1200" dirty="0"/>
                <a:t>              Aim 1</a:t>
              </a:r>
              <a:r>
                <a:rPr lang="en-US" sz="2400" kern="1200" dirty="0"/>
                <a:t>: Identify structural gaps that impact older adults’ ability to age in place. </a:t>
              </a:r>
            </a:p>
          </p:txBody>
        </p:sp>
        <p:sp>
          <p:nvSpPr>
            <p:cNvPr id="6" name="Oval 5">
              <a:extLst>
                <a:ext uri="{FF2B5EF4-FFF2-40B4-BE49-F238E27FC236}">
                  <a16:creationId xmlns:a16="http://schemas.microsoft.com/office/drawing/2014/main" id="{B5A66A7F-8B5A-BE73-32BE-C6D9F8E2A304}"/>
                </a:ext>
              </a:extLst>
            </p:cNvPr>
            <p:cNvSpPr/>
            <p:nvPr/>
          </p:nvSpPr>
          <p:spPr>
            <a:xfrm>
              <a:off x="307046" y="9716443"/>
              <a:ext cx="907102" cy="907102"/>
            </a:xfrm>
            <a:prstGeom prst="ellipse">
              <a:avLst/>
            </a:prstGeom>
            <a:blipFill>
              <a:blip r:embed="rId5">
                <a:extLst>
                  <a:ext uri="{28A0092B-C50C-407E-A947-70E740481C1C}">
                    <a14:useLocalDpi xmlns:a14="http://schemas.microsoft.com/office/drawing/2010/main" val="0"/>
                  </a:ext>
                </a:extLst>
              </a:blip>
              <a:srcRect/>
              <a:stretch>
                <a:fillRect l="-9000" r="-9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Freeform 6">
              <a:extLst>
                <a:ext uri="{FF2B5EF4-FFF2-40B4-BE49-F238E27FC236}">
                  <a16:creationId xmlns:a16="http://schemas.microsoft.com/office/drawing/2014/main" id="{D0BC7505-D827-3C76-EDCF-F0AB14FF4C0D}"/>
                </a:ext>
              </a:extLst>
            </p:cNvPr>
            <p:cNvSpPr/>
            <p:nvPr/>
          </p:nvSpPr>
          <p:spPr>
            <a:xfrm>
              <a:off x="307040" y="10743022"/>
              <a:ext cx="10746995" cy="907104"/>
            </a:xfrm>
            <a:custGeom>
              <a:avLst/>
              <a:gdLst>
                <a:gd name="connsiteX0" fmla="*/ 0 w 10746995"/>
                <a:gd name="connsiteY0" fmla="*/ 0 h 907102"/>
                <a:gd name="connsiteX1" fmla="*/ 10293444 w 10746995"/>
                <a:gd name="connsiteY1" fmla="*/ 0 h 907102"/>
                <a:gd name="connsiteX2" fmla="*/ 10746995 w 10746995"/>
                <a:gd name="connsiteY2" fmla="*/ 453551 h 907102"/>
                <a:gd name="connsiteX3" fmla="*/ 10293444 w 10746995"/>
                <a:gd name="connsiteY3" fmla="*/ 907102 h 907102"/>
                <a:gd name="connsiteX4" fmla="*/ 0 w 10746995"/>
                <a:gd name="connsiteY4" fmla="*/ 907102 h 907102"/>
                <a:gd name="connsiteX5" fmla="*/ 0 w 10746995"/>
                <a:gd name="connsiteY5" fmla="*/ 0 h 90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46995" h="907102">
                  <a:moveTo>
                    <a:pt x="10746995" y="907101"/>
                  </a:moveTo>
                  <a:lnTo>
                    <a:pt x="453551" y="907101"/>
                  </a:lnTo>
                  <a:lnTo>
                    <a:pt x="0" y="453551"/>
                  </a:lnTo>
                  <a:lnTo>
                    <a:pt x="453551" y="1"/>
                  </a:lnTo>
                  <a:lnTo>
                    <a:pt x="10746995" y="1"/>
                  </a:lnTo>
                  <a:lnTo>
                    <a:pt x="10746995" y="907101"/>
                  </a:lnTo>
                  <a:close/>
                </a:path>
              </a:pathLst>
            </a:custGeom>
            <a:solidFill>
              <a:srgbClr val="99392B">
                <a:alpha val="50196"/>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26782" tIns="91441" rIns="170688" bIns="91441" numCol="1" spcCol="1270" anchor="ctr" anchorCtr="0">
              <a:noAutofit/>
            </a:bodyPr>
            <a:lstStyle/>
            <a:p>
              <a:pPr marL="0" lvl="0" indent="0" algn="ctr" defTabSz="1066800">
                <a:lnSpc>
                  <a:spcPct val="90000"/>
                </a:lnSpc>
                <a:spcBef>
                  <a:spcPct val="0"/>
                </a:spcBef>
                <a:spcAft>
                  <a:spcPct val="35000"/>
                </a:spcAft>
                <a:buNone/>
              </a:pPr>
              <a:r>
                <a:rPr lang="en-US" sz="2400" b="1" kern="1200" dirty="0"/>
                <a:t>      Aim 2</a:t>
              </a:r>
              <a:r>
                <a:rPr lang="en-US" sz="2400" kern="1200" dirty="0"/>
                <a:t>: Identify role of OTs to further support older adults in the community &amp; make aging in place more accessible. </a:t>
              </a:r>
            </a:p>
          </p:txBody>
        </p:sp>
        <p:sp>
          <p:nvSpPr>
            <p:cNvPr id="10" name="Oval 9">
              <a:extLst>
                <a:ext uri="{FF2B5EF4-FFF2-40B4-BE49-F238E27FC236}">
                  <a16:creationId xmlns:a16="http://schemas.microsoft.com/office/drawing/2014/main" id="{2826881E-8B67-111E-8DF9-F827734D7242}"/>
                </a:ext>
              </a:extLst>
            </p:cNvPr>
            <p:cNvSpPr/>
            <p:nvPr/>
          </p:nvSpPr>
          <p:spPr>
            <a:xfrm>
              <a:off x="307042" y="10742774"/>
              <a:ext cx="907102" cy="907102"/>
            </a:xfrm>
            <a:prstGeom prst="ellipse">
              <a:avLst/>
            </a:prstGeom>
            <a:blipFill>
              <a:blip r:embed="rId5">
                <a:extLst>
                  <a:ext uri="{28A0092B-C50C-407E-A947-70E740481C1C}">
                    <a14:useLocalDpi xmlns:a14="http://schemas.microsoft.com/office/drawing/2010/main" val="0"/>
                  </a:ext>
                </a:extLst>
              </a:blip>
              <a:srcRect/>
              <a:stretch>
                <a:fillRect l="-9000" r="-9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sp>
        <p:nvSpPr>
          <p:cNvPr id="14" name="Rectangle 13">
            <a:extLst>
              <a:ext uri="{FF2B5EF4-FFF2-40B4-BE49-F238E27FC236}">
                <a16:creationId xmlns:a16="http://schemas.microsoft.com/office/drawing/2014/main" id="{9EF558F1-3920-450F-9EC5-C33C3E6EF3C9}"/>
              </a:ext>
            </a:extLst>
          </p:cNvPr>
          <p:cNvSpPr/>
          <p:nvPr/>
        </p:nvSpPr>
        <p:spPr>
          <a:xfrm>
            <a:off x="11451177" y="10410841"/>
            <a:ext cx="15324076" cy="726236"/>
          </a:xfrm>
          <a:prstGeom prst="rect">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a:rPr>
              <a:t>Methods</a:t>
            </a:r>
            <a:endParaRPr lang="en-US" sz="4000" b="1" dirty="0">
              <a:solidFill>
                <a:schemeClr val="bg1"/>
              </a:solidFill>
              <a:latin typeface="Garamond" panose="02020404030301010803" pitchFamily="18" charset="0"/>
            </a:endParaRPr>
          </a:p>
        </p:txBody>
      </p:sp>
      <p:sp>
        <p:nvSpPr>
          <p:cNvPr id="1028" name="TextBox 1027">
            <a:extLst>
              <a:ext uri="{FF2B5EF4-FFF2-40B4-BE49-F238E27FC236}">
                <a16:creationId xmlns:a16="http://schemas.microsoft.com/office/drawing/2014/main" id="{58A74000-EA8F-C9C9-ACDF-82FE3DD3BF12}"/>
              </a:ext>
            </a:extLst>
          </p:cNvPr>
          <p:cNvSpPr txBox="1"/>
          <p:nvPr/>
        </p:nvSpPr>
        <p:spPr>
          <a:xfrm>
            <a:off x="11451177" y="11267108"/>
            <a:ext cx="15324076" cy="461665"/>
          </a:xfrm>
          <a:prstGeom prst="rect">
            <a:avLst/>
          </a:prstGeom>
          <a:solidFill>
            <a:schemeClr val="tx2">
              <a:lumMod val="60000"/>
              <a:lumOff val="40000"/>
            </a:schemeClr>
          </a:solidFill>
        </p:spPr>
        <p:txBody>
          <a:bodyPr wrap="square" rtlCol="0">
            <a:spAutoFit/>
          </a:bodyPr>
          <a:lstStyle/>
          <a:p>
            <a:pPr algn="ctr"/>
            <a:r>
              <a:rPr lang="en-US" sz="2400" dirty="0">
                <a:solidFill>
                  <a:schemeClr val="bg1"/>
                </a:solidFill>
              </a:rPr>
              <a:t>Literature Search Process</a:t>
            </a:r>
          </a:p>
        </p:txBody>
      </p:sp>
      <p:sp>
        <p:nvSpPr>
          <p:cNvPr id="4" name="Rectangle 3">
            <a:extLst>
              <a:ext uri="{FF2B5EF4-FFF2-40B4-BE49-F238E27FC236}">
                <a16:creationId xmlns:a16="http://schemas.microsoft.com/office/drawing/2014/main" id="{7CE7E487-ACCA-4C45-A13B-D09CFB6CD495}"/>
              </a:ext>
            </a:extLst>
          </p:cNvPr>
          <p:cNvSpPr/>
          <p:nvPr/>
        </p:nvSpPr>
        <p:spPr>
          <a:xfrm>
            <a:off x="0" y="-11882"/>
            <a:ext cx="38404800" cy="4382813"/>
          </a:xfrm>
          <a:prstGeom prst="rect">
            <a:avLst/>
          </a:prstGeom>
          <a:solidFill>
            <a:srgbClr val="3172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8" name="TextBox 1057">
            <a:extLst>
              <a:ext uri="{FF2B5EF4-FFF2-40B4-BE49-F238E27FC236}">
                <a16:creationId xmlns:a16="http://schemas.microsoft.com/office/drawing/2014/main" id="{C63122E8-6B8C-AF80-0A1F-B4ED21365E04}"/>
              </a:ext>
            </a:extLst>
          </p:cNvPr>
          <p:cNvSpPr txBox="1"/>
          <p:nvPr/>
        </p:nvSpPr>
        <p:spPr>
          <a:xfrm>
            <a:off x="11454716" y="20709389"/>
            <a:ext cx="15320537" cy="461665"/>
          </a:xfrm>
          <a:prstGeom prst="rect">
            <a:avLst/>
          </a:prstGeom>
          <a:solidFill>
            <a:schemeClr val="tx2">
              <a:lumMod val="60000"/>
              <a:lumOff val="40000"/>
            </a:schemeClr>
          </a:solidFill>
        </p:spPr>
        <p:txBody>
          <a:bodyPr wrap="square" rtlCol="0">
            <a:spAutoFit/>
          </a:bodyPr>
          <a:lstStyle/>
          <a:p>
            <a:pPr algn="ctr"/>
            <a:r>
              <a:rPr lang="en-US" sz="2400" dirty="0">
                <a:solidFill>
                  <a:schemeClr val="bg1"/>
                </a:solidFill>
              </a:rPr>
              <a:t>Stakeholder Interviews</a:t>
            </a:r>
          </a:p>
        </p:txBody>
      </p:sp>
      <p:sp>
        <p:nvSpPr>
          <p:cNvPr id="8" name="Text Box 122">
            <a:extLst>
              <a:ext uri="{FF2B5EF4-FFF2-40B4-BE49-F238E27FC236}">
                <a16:creationId xmlns:a16="http://schemas.microsoft.com/office/drawing/2014/main" id="{4608E1E2-E7B9-4BB6-B1DE-E68BE2AB75DD}"/>
              </a:ext>
            </a:extLst>
          </p:cNvPr>
          <p:cNvSpPr txBox="1">
            <a:spLocks noChangeArrowheads="1"/>
          </p:cNvSpPr>
          <p:nvPr/>
        </p:nvSpPr>
        <p:spPr bwMode="auto">
          <a:xfrm>
            <a:off x="2566280" y="192201"/>
            <a:ext cx="33233850" cy="180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Garamond" panose="02020404030301010803" pitchFamily="18" charset="0"/>
              </a:rPr>
              <a:t>Aging in Place: Rethinking the Role of Occupational Therapy (OT)</a:t>
            </a:r>
          </a:p>
        </p:txBody>
      </p:sp>
      <p:grpSp>
        <p:nvGrpSpPr>
          <p:cNvPr id="1050" name="Group 1049">
            <a:extLst>
              <a:ext uri="{FF2B5EF4-FFF2-40B4-BE49-F238E27FC236}">
                <a16:creationId xmlns:a16="http://schemas.microsoft.com/office/drawing/2014/main" id="{C8900859-A8B4-7B46-183A-B90D8ABE9219}"/>
              </a:ext>
            </a:extLst>
          </p:cNvPr>
          <p:cNvGrpSpPr/>
          <p:nvPr/>
        </p:nvGrpSpPr>
        <p:grpSpPr>
          <a:xfrm>
            <a:off x="11451177" y="21531117"/>
            <a:ext cx="15182404" cy="6099011"/>
            <a:chOff x="11451177" y="21171890"/>
            <a:chExt cx="15182404" cy="6099011"/>
          </a:xfrm>
        </p:grpSpPr>
        <p:sp>
          <p:nvSpPr>
            <p:cNvPr id="1051" name="Rectangle 1050">
              <a:extLst>
                <a:ext uri="{FF2B5EF4-FFF2-40B4-BE49-F238E27FC236}">
                  <a16:creationId xmlns:a16="http://schemas.microsoft.com/office/drawing/2014/main" id="{2EB83802-DE34-BADC-F05A-2942F42BD77B}"/>
                </a:ext>
              </a:extLst>
            </p:cNvPr>
            <p:cNvSpPr/>
            <p:nvPr/>
          </p:nvSpPr>
          <p:spPr>
            <a:xfrm>
              <a:off x="11451177" y="21171890"/>
              <a:ext cx="15182404" cy="6099011"/>
            </a:xfrm>
            <a:prstGeom prst="rect">
              <a:avLst/>
            </a:prstGeom>
            <a:noFill/>
          </p:spPr>
        </p:sp>
        <p:sp>
          <p:nvSpPr>
            <p:cNvPr id="1053" name="Freeform 1052">
              <a:extLst>
                <a:ext uri="{FF2B5EF4-FFF2-40B4-BE49-F238E27FC236}">
                  <a16:creationId xmlns:a16="http://schemas.microsoft.com/office/drawing/2014/main" id="{C52233EF-B7DE-0DB3-090F-07D58C21DC0A}"/>
                </a:ext>
              </a:extLst>
            </p:cNvPr>
            <p:cNvSpPr/>
            <p:nvPr/>
          </p:nvSpPr>
          <p:spPr>
            <a:xfrm>
              <a:off x="11454716" y="21455360"/>
              <a:ext cx="3710348" cy="4805121"/>
            </a:xfrm>
            <a:custGeom>
              <a:avLst/>
              <a:gdLst>
                <a:gd name="connsiteX0" fmla="*/ 0 w 3710348"/>
                <a:gd name="connsiteY0" fmla="*/ 371035 h 6099011"/>
                <a:gd name="connsiteX1" fmla="*/ 371035 w 3710348"/>
                <a:gd name="connsiteY1" fmla="*/ 0 h 6099011"/>
                <a:gd name="connsiteX2" fmla="*/ 3339313 w 3710348"/>
                <a:gd name="connsiteY2" fmla="*/ 0 h 6099011"/>
                <a:gd name="connsiteX3" fmla="*/ 3710348 w 3710348"/>
                <a:gd name="connsiteY3" fmla="*/ 371035 h 6099011"/>
                <a:gd name="connsiteX4" fmla="*/ 3710348 w 3710348"/>
                <a:gd name="connsiteY4" fmla="*/ 5727976 h 6099011"/>
                <a:gd name="connsiteX5" fmla="*/ 3339313 w 3710348"/>
                <a:gd name="connsiteY5" fmla="*/ 6099011 h 6099011"/>
                <a:gd name="connsiteX6" fmla="*/ 371035 w 3710348"/>
                <a:gd name="connsiteY6" fmla="*/ 6099011 h 6099011"/>
                <a:gd name="connsiteX7" fmla="*/ 0 w 3710348"/>
                <a:gd name="connsiteY7" fmla="*/ 5727976 h 6099011"/>
                <a:gd name="connsiteX8" fmla="*/ 0 w 3710348"/>
                <a:gd name="connsiteY8" fmla="*/ 371035 h 609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0348" h="6099011">
                  <a:moveTo>
                    <a:pt x="0" y="371035"/>
                  </a:moveTo>
                  <a:cubicBezTo>
                    <a:pt x="0" y="166118"/>
                    <a:pt x="166118" y="0"/>
                    <a:pt x="371035" y="0"/>
                  </a:cubicBezTo>
                  <a:lnTo>
                    <a:pt x="3339313" y="0"/>
                  </a:lnTo>
                  <a:cubicBezTo>
                    <a:pt x="3544230" y="0"/>
                    <a:pt x="3710348" y="166118"/>
                    <a:pt x="3710348" y="371035"/>
                  </a:cubicBezTo>
                  <a:lnTo>
                    <a:pt x="3710348" y="5727976"/>
                  </a:lnTo>
                  <a:cubicBezTo>
                    <a:pt x="3710348" y="5932893"/>
                    <a:pt x="3544230" y="6099011"/>
                    <a:pt x="3339313" y="6099011"/>
                  </a:cubicBezTo>
                  <a:lnTo>
                    <a:pt x="371035" y="6099011"/>
                  </a:lnTo>
                  <a:cubicBezTo>
                    <a:pt x="166118" y="6099011"/>
                    <a:pt x="0" y="5932893"/>
                    <a:pt x="0" y="5727976"/>
                  </a:cubicBezTo>
                  <a:lnTo>
                    <a:pt x="0" y="371035"/>
                  </a:lnTo>
                  <a:close/>
                </a:path>
              </a:pathLst>
            </a:custGeom>
            <a:solidFill>
              <a:srgbClr val="F4B183">
                <a:alpha val="69804"/>
              </a:srgb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70688" tIns="2610292" rIns="170688" bIns="1390491" numCol="1" spcCol="1270" anchor="b" anchorCtr="0">
              <a:noAutofit/>
            </a:bodyPr>
            <a:lstStyle/>
            <a:p>
              <a:pPr marL="0" lvl="0" indent="0" algn="ctr" defTabSz="1066800">
                <a:lnSpc>
                  <a:spcPct val="90000"/>
                </a:lnSpc>
                <a:spcBef>
                  <a:spcPct val="0"/>
                </a:spcBef>
                <a:spcAft>
                  <a:spcPct val="35000"/>
                </a:spcAft>
                <a:buNone/>
              </a:pPr>
              <a:r>
                <a:rPr lang="en-US" sz="2800" kern="1200" dirty="0">
                  <a:solidFill>
                    <a:schemeClr val="tx1"/>
                  </a:solidFill>
                </a:rPr>
                <a:t>Occupational therapist with experience working in inpatient, outpatient, home-health, &amp; community-based settings</a:t>
              </a:r>
            </a:p>
          </p:txBody>
        </p:sp>
        <p:sp>
          <p:nvSpPr>
            <p:cNvPr id="1055" name="Freeform 1054">
              <a:extLst>
                <a:ext uri="{FF2B5EF4-FFF2-40B4-BE49-F238E27FC236}">
                  <a16:creationId xmlns:a16="http://schemas.microsoft.com/office/drawing/2014/main" id="{FD46BD78-72BE-33AA-B53A-6F807BDF3953}"/>
                </a:ext>
              </a:extLst>
            </p:cNvPr>
            <p:cNvSpPr/>
            <p:nvPr/>
          </p:nvSpPr>
          <p:spPr>
            <a:xfrm>
              <a:off x="15276375" y="21455360"/>
              <a:ext cx="3710348" cy="4805121"/>
            </a:xfrm>
            <a:custGeom>
              <a:avLst/>
              <a:gdLst>
                <a:gd name="connsiteX0" fmla="*/ 0 w 3710348"/>
                <a:gd name="connsiteY0" fmla="*/ 371035 h 6099011"/>
                <a:gd name="connsiteX1" fmla="*/ 371035 w 3710348"/>
                <a:gd name="connsiteY1" fmla="*/ 0 h 6099011"/>
                <a:gd name="connsiteX2" fmla="*/ 3339313 w 3710348"/>
                <a:gd name="connsiteY2" fmla="*/ 0 h 6099011"/>
                <a:gd name="connsiteX3" fmla="*/ 3710348 w 3710348"/>
                <a:gd name="connsiteY3" fmla="*/ 371035 h 6099011"/>
                <a:gd name="connsiteX4" fmla="*/ 3710348 w 3710348"/>
                <a:gd name="connsiteY4" fmla="*/ 5727976 h 6099011"/>
                <a:gd name="connsiteX5" fmla="*/ 3339313 w 3710348"/>
                <a:gd name="connsiteY5" fmla="*/ 6099011 h 6099011"/>
                <a:gd name="connsiteX6" fmla="*/ 371035 w 3710348"/>
                <a:gd name="connsiteY6" fmla="*/ 6099011 h 6099011"/>
                <a:gd name="connsiteX7" fmla="*/ 0 w 3710348"/>
                <a:gd name="connsiteY7" fmla="*/ 5727976 h 6099011"/>
                <a:gd name="connsiteX8" fmla="*/ 0 w 3710348"/>
                <a:gd name="connsiteY8" fmla="*/ 371035 h 609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0348" h="6099011">
                  <a:moveTo>
                    <a:pt x="0" y="371035"/>
                  </a:moveTo>
                  <a:cubicBezTo>
                    <a:pt x="0" y="166118"/>
                    <a:pt x="166118" y="0"/>
                    <a:pt x="371035" y="0"/>
                  </a:cubicBezTo>
                  <a:lnTo>
                    <a:pt x="3339313" y="0"/>
                  </a:lnTo>
                  <a:cubicBezTo>
                    <a:pt x="3544230" y="0"/>
                    <a:pt x="3710348" y="166118"/>
                    <a:pt x="3710348" y="371035"/>
                  </a:cubicBezTo>
                  <a:lnTo>
                    <a:pt x="3710348" y="5727976"/>
                  </a:lnTo>
                  <a:cubicBezTo>
                    <a:pt x="3710348" y="5932893"/>
                    <a:pt x="3544230" y="6099011"/>
                    <a:pt x="3339313" y="6099011"/>
                  </a:cubicBezTo>
                  <a:lnTo>
                    <a:pt x="371035" y="6099011"/>
                  </a:lnTo>
                  <a:cubicBezTo>
                    <a:pt x="166118" y="6099011"/>
                    <a:pt x="0" y="5932893"/>
                    <a:pt x="0" y="5727976"/>
                  </a:cubicBezTo>
                  <a:lnTo>
                    <a:pt x="0" y="371035"/>
                  </a:lnTo>
                  <a:close/>
                </a:path>
              </a:pathLst>
            </a:custGeom>
            <a:solidFill>
              <a:srgbClr val="ADB9CA">
                <a:alpha val="69804"/>
              </a:srgbClr>
            </a:solidFill>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173736" tIns="914400" rIns="170688" bIns="1390491" numCol="1" spcCol="1270" anchor="b" anchorCtr="0">
              <a:noAutofit/>
            </a:bodyPr>
            <a:lstStyle/>
            <a:p>
              <a:pPr marL="0" lvl="0" indent="0" algn="ctr" defTabSz="1066800">
                <a:lnSpc>
                  <a:spcPct val="90000"/>
                </a:lnSpc>
                <a:spcBef>
                  <a:spcPct val="0"/>
                </a:spcBef>
                <a:spcAft>
                  <a:spcPct val="35000"/>
                </a:spcAft>
                <a:buNone/>
              </a:pPr>
              <a:r>
                <a:rPr lang="en-US" sz="2800" kern="1200" dirty="0">
                  <a:solidFill>
                    <a:schemeClr val="tx1"/>
                  </a:solidFill>
                </a:rPr>
                <a:t>Family member of older adult living in greater Boston Area who has experience helping a </a:t>
              </a:r>
              <a:r>
                <a:rPr lang="en-US" sz="2800" dirty="0">
                  <a:solidFill>
                    <a:schemeClr val="tx1"/>
                  </a:solidFill>
                </a:rPr>
                <a:t>parent age</a:t>
              </a:r>
              <a:r>
                <a:rPr lang="en-US" sz="2800" kern="1200" dirty="0">
                  <a:solidFill>
                    <a:schemeClr val="tx1"/>
                  </a:solidFill>
                </a:rPr>
                <a:t> in their home</a:t>
              </a:r>
            </a:p>
          </p:txBody>
        </p:sp>
        <p:sp>
          <p:nvSpPr>
            <p:cNvPr id="1060" name="Freeform 1059">
              <a:extLst>
                <a:ext uri="{FF2B5EF4-FFF2-40B4-BE49-F238E27FC236}">
                  <a16:creationId xmlns:a16="http://schemas.microsoft.com/office/drawing/2014/main" id="{9FEE3B52-E1A0-D775-9BB8-C5DD9CDBE4FD}"/>
                </a:ext>
              </a:extLst>
            </p:cNvPr>
            <p:cNvSpPr/>
            <p:nvPr/>
          </p:nvSpPr>
          <p:spPr>
            <a:xfrm>
              <a:off x="19098034" y="21455360"/>
              <a:ext cx="3710348" cy="4805121"/>
            </a:xfrm>
            <a:custGeom>
              <a:avLst/>
              <a:gdLst>
                <a:gd name="connsiteX0" fmla="*/ 0 w 3710348"/>
                <a:gd name="connsiteY0" fmla="*/ 371035 h 6099011"/>
                <a:gd name="connsiteX1" fmla="*/ 371035 w 3710348"/>
                <a:gd name="connsiteY1" fmla="*/ 0 h 6099011"/>
                <a:gd name="connsiteX2" fmla="*/ 3339313 w 3710348"/>
                <a:gd name="connsiteY2" fmla="*/ 0 h 6099011"/>
                <a:gd name="connsiteX3" fmla="*/ 3710348 w 3710348"/>
                <a:gd name="connsiteY3" fmla="*/ 371035 h 6099011"/>
                <a:gd name="connsiteX4" fmla="*/ 3710348 w 3710348"/>
                <a:gd name="connsiteY4" fmla="*/ 5727976 h 6099011"/>
                <a:gd name="connsiteX5" fmla="*/ 3339313 w 3710348"/>
                <a:gd name="connsiteY5" fmla="*/ 6099011 h 6099011"/>
                <a:gd name="connsiteX6" fmla="*/ 371035 w 3710348"/>
                <a:gd name="connsiteY6" fmla="*/ 6099011 h 6099011"/>
                <a:gd name="connsiteX7" fmla="*/ 0 w 3710348"/>
                <a:gd name="connsiteY7" fmla="*/ 5727976 h 6099011"/>
                <a:gd name="connsiteX8" fmla="*/ 0 w 3710348"/>
                <a:gd name="connsiteY8" fmla="*/ 371035 h 609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0348" h="6099011">
                  <a:moveTo>
                    <a:pt x="0" y="371035"/>
                  </a:moveTo>
                  <a:cubicBezTo>
                    <a:pt x="0" y="166118"/>
                    <a:pt x="166118" y="0"/>
                    <a:pt x="371035" y="0"/>
                  </a:cubicBezTo>
                  <a:lnTo>
                    <a:pt x="3339313" y="0"/>
                  </a:lnTo>
                  <a:cubicBezTo>
                    <a:pt x="3544230" y="0"/>
                    <a:pt x="3710348" y="166118"/>
                    <a:pt x="3710348" y="371035"/>
                  </a:cubicBezTo>
                  <a:lnTo>
                    <a:pt x="3710348" y="5727976"/>
                  </a:lnTo>
                  <a:cubicBezTo>
                    <a:pt x="3710348" y="5932893"/>
                    <a:pt x="3544230" y="6099011"/>
                    <a:pt x="3339313" y="6099011"/>
                  </a:cubicBezTo>
                  <a:lnTo>
                    <a:pt x="371035" y="6099011"/>
                  </a:lnTo>
                  <a:cubicBezTo>
                    <a:pt x="166118" y="6099011"/>
                    <a:pt x="0" y="5932893"/>
                    <a:pt x="0" y="5727976"/>
                  </a:cubicBezTo>
                  <a:lnTo>
                    <a:pt x="0" y="371035"/>
                  </a:lnTo>
                  <a:close/>
                </a:path>
              </a:pathLst>
            </a:custGeom>
            <a:solidFill>
              <a:srgbClr val="ECA65A">
                <a:alpha val="69804"/>
              </a:srgbClr>
            </a:solidFill>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170688" tIns="2610292" rIns="170688" bIns="1390491" numCol="1" spcCol="1270" anchor="b" anchorCtr="0">
              <a:noAutofit/>
            </a:bodyPr>
            <a:lstStyle/>
            <a:p>
              <a:pPr marL="0" lvl="0" indent="0" algn="ctr" defTabSz="1066800">
                <a:lnSpc>
                  <a:spcPct val="90000"/>
                </a:lnSpc>
                <a:spcBef>
                  <a:spcPct val="0"/>
                </a:spcBef>
                <a:spcAft>
                  <a:spcPct val="35000"/>
                </a:spcAft>
                <a:buNone/>
              </a:pPr>
              <a:r>
                <a:rPr lang="en-US" sz="2800" kern="1200" dirty="0">
                  <a:solidFill>
                    <a:schemeClr val="tx1"/>
                  </a:solidFill>
                </a:rPr>
                <a:t>Director of Elder Affairs at Medford Council on Aging regarding perceptions of facilitators/barriers to aging in place</a:t>
              </a:r>
            </a:p>
          </p:txBody>
        </p:sp>
        <p:sp>
          <p:nvSpPr>
            <p:cNvPr id="1063" name="Freeform 1062">
              <a:extLst>
                <a:ext uri="{FF2B5EF4-FFF2-40B4-BE49-F238E27FC236}">
                  <a16:creationId xmlns:a16="http://schemas.microsoft.com/office/drawing/2014/main" id="{E3D94FB5-D80E-23DE-3FF2-958FC5A8E9C3}"/>
                </a:ext>
              </a:extLst>
            </p:cNvPr>
            <p:cNvSpPr/>
            <p:nvPr/>
          </p:nvSpPr>
          <p:spPr>
            <a:xfrm>
              <a:off x="22919692" y="21455360"/>
              <a:ext cx="3710348" cy="4805121"/>
            </a:xfrm>
            <a:custGeom>
              <a:avLst/>
              <a:gdLst>
                <a:gd name="connsiteX0" fmla="*/ 0 w 3710348"/>
                <a:gd name="connsiteY0" fmla="*/ 371035 h 6099011"/>
                <a:gd name="connsiteX1" fmla="*/ 371035 w 3710348"/>
                <a:gd name="connsiteY1" fmla="*/ 0 h 6099011"/>
                <a:gd name="connsiteX2" fmla="*/ 3339313 w 3710348"/>
                <a:gd name="connsiteY2" fmla="*/ 0 h 6099011"/>
                <a:gd name="connsiteX3" fmla="*/ 3710348 w 3710348"/>
                <a:gd name="connsiteY3" fmla="*/ 371035 h 6099011"/>
                <a:gd name="connsiteX4" fmla="*/ 3710348 w 3710348"/>
                <a:gd name="connsiteY4" fmla="*/ 5727976 h 6099011"/>
                <a:gd name="connsiteX5" fmla="*/ 3339313 w 3710348"/>
                <a:gd name="connsiteY5" fmla="*/ 6099011 h 6099011"/>
                <a:gd name="connsiteX6" fmla="*/ 371035 w 3710348"/>
                <a:gd name="connsiteY6" fmla="*/ 6099011 h 6099011"/>
                <a:gd name="connsiteX7" fmla="*/ 0 w 3710348"/>
                <a:gd name="connsiteY7" fmla="*/ 5727976 h 6099011"/>
                <a:gd name="connsiteX8" fmla="*/ 0 w 3710348"/>
                <a:gd name="connsiteY8" fmla="*/ 371035 h 609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0348" h="6099011">
                  <a:moveTo>
                    <a:pt x="0" y="371035"/>
                  </a:moveTo>
                  <a:cubicBezTo>
                    <a:pt x="0" y="166118"/>
                    <a:pt x="166118" y="0"/>
                    <a:pt x="371035" y="0"/>
                  </a:cubicBezTo>
                  <a:lnTo>
                    <a:pt x="3339313" y="0"/>
                  </a:lnTo>
                  <a:cubicBezTo>
                    <a:pt x="3544230" y="0"/>
                    <a:pt x="3710348" y="166118"/>
                    <a:pt x="3710348" y="371035"/>
                  </a:cubicBezTo>
                  <a:lnTo>
                    <a:pt x="3710348" y="5727976"/>
                  </a:lnTo>
                  <a:cubicBezTo>
                    <a:pt x="3710348" y="5932893"/>
                    <a:pt x="3544230" y="6099011"/>
                    <a:pt x="3339313" y="6099011"/>
                  </a:cubicBezTo>
                  <a:lnTo>
                    <a:pt x="371035" y="6099011"/>
                  </a:lnTo>
                  <a:cubicBezTo>
                    <a:pt x="166118" y="6099011"/>
                    <a:pt x="0" y="5932893"/>
                    <a:pt x="0" y="5727976"/>
                  </a:cubicBezTo>
                  <a:lnTo>
                    <a:pt x="0" y="371035"/>
                  </a:lnTo>
                  <a:close/>
                </a:path>
              </a:pathLst>
            </a:custGeom>
            <a:solidFill>
              <a:srgbClr val="BEBEBE">
                <a:alpha val="69804"/>
              </a:srgbClr>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70688" tIns="2610292" rIns="170688" bIns="1390491" numCol="1" spcCol="1270" anchor="b" anchorCtr="0">
              <a:noAutofit/>
            </a:bodyPr>
            <a:lstStyle/>
            <a:p>
              <a:pPr marL="0" lvl="0" indent="0" algn="ctr" defTabSz="1066800">
                <a:lnSpc>
                  <a:spcPct val="90000"/>
                </a:lnSpc>
                <a:spcBef>
                  <a:spcPct val="0"/>
                </a:spcBef>
                <a:spcAft>
                  <a:spcPct val="35000"/>
                </a:spcAft>
                <a:buNone/>
              </a:pPr>
              <a:r>
                <a:rPr lang="en-US" sz="2800" kern="1200" dirty="0">
                  <a:solidFill>
                    <a:schemeClr val="tx1"/>
                  </a:solidFill>
                </a:rPr>
                <a:t>Older adults (ages 60+) </a:t>
              </a:r>
              <a:r>
                <a:rPr lang="en-US" sz="2800" dirty="0">
                  <a:solidFill>
                    <a:schemeClr val="tx1"/>
                  </a:solidFill>
                </a:rPr>
                <a:t>who </a:t>
              </a:r>
              <a:r>
                <a:rPr lang="en-US" sz="2800" kern="1200" dirty="0">
                  <a:solidFill>
                    <a:schemeClr val="tx1"/>
                  </a:solidFill>
                </a:rPr>
                <a:t>utilize services at Medford Council on Aging and have varying experiences aging in the community</a:t>
              </a:r>
            </a:p>
          </p:txBody>
        </p:sp>
      </p:grpSp>
      <p:sp>
        <p:nvSpPr>
          <p:cNvPr id="13" name="Rectangle 12">
            <a:extLst>
              <a:ext uri="{FF2B5EF4-FFF2-40B4-BE49-F238E27FC236}">
                <a16:creationId xmlns:a16="http://schemas.microsoft.com/office/drawing/2014/main" id="{2774953F-5486-4185-9184-36BAD6DC8B74}"/>
              </a:ext>
            </a:extLst>
          </p:cNvPr>
          <p:cNvSpPr/>
          <p:nvPr/>
        </p:nvSpPr>
        <p:spPr>
          <a:xfrm>
            <a:off x="27029393" y="4542477"/>
            <a:ext cx="11079713" cy="726236"/>
          </a:xfrm>
          <a:prstGeom prst="rect">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Findings</a:t>
            </a:r>
          </a:p>
        </p:txBody>
      </p:sp>
      <p:sp>
        <p:nvSpPr>
          <p:cNvPr id="9" name="Text Box 123">
            <a:extLst>
              <a:ext uri="{FF2B5EF4-FFF2-40B4-BE49-F238E27FC236}">
                <a16:creationId xmlns:a16="http://schemas.microsoft.com/office/drawing/2014/main" id="{16BE24B0-2556-4CF1-B00E-AC5BB9F64356}"/>
              </a:ext>
            </a:extLst>
          </p:cNvPr>
          <p:cNvSpPr txBox="1">
            <a:spLocks noChangeArrowheads="1"/>
          </p:cNvSpPr>
          <p:nvPr/>
        </p:nvSpPr>
        <p:spPr bwMode="auto">
          <a:xfrm>
            <a:off x="3238555" y="1861605"/>
            <a:ext cx="31339221"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lnSpc>
                <a:spcPct val="150000"/>
              </a:lnSpc>
            </a:pPr>
            <a:r>
              <a:rPr lang="it-IT" sz="5400" dirty="0">
                <a:solidFill>
                  <a:schemeClr val="bg1"/>
                </a:solidFill>
                <a:latin typeface="Garamond" panose="02020404030301010803" pitchFamily="18" charset="0"/>
              </a:rPr>
              <a:t>Sienna M. Carpenter OT/s</a:t>
            </a:r>
          </a:p>
          <a:p>
            <a:pPr algn="ctr" eaLnBrk="1" hangingPunct="1"/>
            <a:r>
              <a:rPr lang="en-US" sz="3000" dirty="0">
                <a:solidFill>
                  <a:schemeClr val="bg1"/>
                </a:solidFill>
                <a:latin typeface="Garamond" panose="02020404030301010803" pitchFamily="18" charset="0"/>
              </a:rPr>
              <a:t>Peer Collaborators: Hailey Pister OT/s &amp; Sami Basnet OT/s</a:t>
            </a:r>
          </a:p>
          <a:p>
            <a:pPr algn="ctr" eaLnBrk="1" hangingPunct="1"/>
            <a:r>
              <a:rPr lang="en-US" sz="3000" i="1" dirty="0">
                <a:solidFill>
                  <a:schemeClr val="bg1"/>
                </a:solidFill>
                <a:latin typeface="Garamond" panose="02020404030301010803" pitchFamily="18" charset="0"/>
              </a:rPr>
              <a:t>Mentored by Dr. Beth Marfeo PhD, MPH, OTR/L </a:t>
            </a:r>
          </a:p>
        </p:txBody>
      </p:sp>
      <p:sp>
        <p:nvSpPr>
          <p:cNvPr id="15" name="Rectangle 14">
            <a:extLst>
              <a:ext uri="{FF2B5EF4-FFF2-40B4-BE49-F238E27FC236}">
                <a16:creationId xmlns:a16="http://schemas.microsoft.com/office/drawing/2014/main" id="{D057FB50-F117-4BBD-B526-7F350AFBD7AE}"/>
              </a:ext>
            </a:extLst>
          </p:cNvPr>
          <p:cNvSpPr/>
          <p:nvPr/>
        </p:nvSpPr>
        <p:spPr>
          <a:xfrm>
            <a:off x="11451178" y="4550674"/>
            <a:ext cx="15324076" cy="718039"/>
          </a:xfrm>
          <a:prstGeom prst="rect">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a:rPr>
              <a:t> Key Concepts</a:t>
            </a:r>
            <a:endParaRPr lang="en-US" sz="4000" b="1" dirty="0">
              <a:solidFill>
                <a:schemeClr val="bg1"/>
              </a:solidFill>
              <a:latin typeface="Garamond" panose="02020404030301010803" pitchFamily="18" charset="0"/>
            </a:endParaRPr>
          </a:p>
        </p:txBody>
      </p:sp>
      <p:graphicFrame>
        <p:nvGraphicFramePr>
          <p:cNvPr id="50" name="Table 50">
            <a:extLst>
              <a:ext uri="{FF2B5EF4-FFF2-40B4-BE49-F238E27FC236}">
                <a16:creationId xmlns:a16="http://schemas.microsoft.com/office/drawing/2014/main" id="{71712945-DBA1-40E1-F498-EA3F4210D4C9}"/>
              </a:ext>
            </a:extLst>
          </p:cNvPr>
          <p:cNvGraphicFramePr>
            <a:graphicFrameLocks noGrp="1"/>
          </p:cNvGraphicFramePr>
          <p:nvPr>
            <p:extLst>
              <p:ext uri="{D42A27DB-BD31-4B8C-83A1-F6EECF244321}">
                <p14:modId xmlns:p14="http://schemas.microsoft.com/office/powerpoint/2010/main" val="767011833"/>
              </p:ext>
            </p:extLst>
          </p:nvPr>
        </p:nvGraphicFramePr>
        <p:xfrm>
          <a:off x="11535994" y="5441452"/>
          <a:ext cx="15101446" cy="4706876"/>
        </p:xfrm>
        <a:graphic>
          <a:graphicData uri="http://schemas.openxmlformats.org/drawingml/2006/table">
            <a:tbl>
              <a:tblPr firstRow="1" bandRow="1">
                <a:tableStyleId>{5C22544A-7EE6-4342-B048-85BDC9FD1C3A}</a:tableStyleId>
              </a:tblPr>
              <a:tblGrid>
                <a:gridCol w="4737509">
                  <a:extLst>
                    <a:ext uri="{9D8B030D-6E8A-4147-A177-3AD203B41FA5}">
                      <a16:colId xmlns:a16="http://schemas.microsoft.com/office/drawing/2014/main" val="3645556482"/>
                    </a:ext>
                  </a:extLst>
                </a:gridCol>
                <a:gridCol w="10363937">
                  <a:extLst>
                    <a:ext uri="{9D8B030D-6E8A-4147-A177-3AD203B41FA5}">
                      <a16:colId xmlns:a16="http://schemas.microsoft.com/office/drawing/2014/main" val="2640003322"/>
                    </a:ext>
                  </a:extLst>
                </a:gridCol>
              </a:tblGrid>
              <a:tr h="683516">
                <a:tc>
                  <a:txBody>
                    <a:bodyPr/>
                    <a:lstStyle/>
                    <a:p>
                      <a:pPr algn="ctr"/>
                      <a:r>
                        <a:rPr lang="en-US" sz="2400" dirty="0">
                          <a:solidFill>
                            <a:schemeClr val="bg1"/>
                          </a:solidFill>
                          <a:latin typeface="Garamond" panose="02020404030301010803" pitchFamily="18" charset="0"/>
                        </a:rPr>
                        <a:t>Key Concepts</a:t>
                      </a:r>
                    </a:p>
                  </a:txBody>
                  <a:tcPr anchor="ctr">
                    <a:solidFill>
                      <a:srgbClr val="C78978"/>
                    </a:solidFill>
                  </a:tcPr>
                </a:tc>
                <a:tc>
                  <a:txBody>
                    <a:bodyPr/>
                    <a:lstStyle/>
                    <a:p>
                      <a:pPr algn="ctr"/>
                      <a:r>
                        <a:rPr lang="en-US" sz="2400" dirty="0">
                          <a:solidFill>
                            <a:schemeClr val="bg1"/>
                          </a:solidFill>
                          <a:latin typeface="Garamond" panose="02020404030301010803" pitchFamily="18" charset="0"/>
                        </a:rPr>
                        <a:t>Definition</a:t>
                      </a:r>
                    </a:p>
                  </a:txBody>
                  <a:tcPr anchor="ctr">
                    <a:solidFill>
                      <a:srgbClr val="C78978"/>
                    </a:solidFill>
                  </a:tcPr>
                </a:tc>
                <a:extLst>
                  <a:ext uri="{0D108BD9-81ED-4DB2-BD59-A6C34878D82A}">
                    <a16:rowId xmlns:a16="http://schemas.microsoft.com/office/drawing/2014/main" val="1036129859"/>
                  </a:ext>
                </a:extLst>
              </a:tr>
              <a:tr h="779588">
                <a:tc>
                  <a:txBody>
                    <a:bodyPr/>
                    <a:lstStyle/>
                    <a:p>
                      <a:pPr algn="ctr"/>
                      <a:r>
                        <a:rPr lang="en-US" sz="2400" dirty="0">
                          <a:solidFill>
                            <a:schemeClr val="tx1"/>
                          </a:solidFill>
                        </a:rPr>
                        <a:t>Aging in Place (AIP)</a:t>
                      </a:r>
                    </a:p>
                  </a:txBody>
                  <a:tcPr anchor="ctr">
                    <a:solidFill>
                      <a:schemeClr val="accent2">
                        <a:lumMod val="20000"/>
                        <a:lumOff val="80000"/>
                        <a:alpha val="69804"/>
                      </a:schemeClr>
                    </a:solidFill>
                  </a:tcPr>
                </a:tc>
                <a:tc>
                  <a:txBody>
                    <a:bodyPr/>
                    <a:lstStyle/>
                    <a:p>
                      <a:pPr algn="ctr"/>
                      <a:r>
                        <a:rPr lang="en-US" sz="2400" dirty="0">
                          <a:solidFill>
                            <a:schemeClr val="tx1"/>
                          </a:solidFill>
                        </a:rPr>
                        <a:t>One’s ability to live in residence of their choice for as long as they are able as they move through the aging process &amp; as their needs change, while maintaining QoL (What is aging in place, 2018)</a:t>
                      </a:r>
                    </a:p>
                  </a:txBody>
                  <a:tcPr anchor="ctr">
                    <a:solidFill>
                      <a:schemeClr val="accent2">
                        <a:lumMod val="20000"/>
                        <a:lumOff val="80000"/>
                        <a:alpha val="69804"/>
                      </a:schemeClr>
                    </a:solidFill>
                  </a:tcPr>
                </a:tc>
                <a:extLst>
                  <a:ext uri="{0D108BD9-81ED-4DB2-BD59-A6C34878D82A}">
                    <a16:rowId xmlns:a16="http://schemas.microsoft.com/office/drawing/2014/main" val="2587270552"/>
                  </a:ext>
                </a:extLst>
              </a:tr>
              <a:tr h="683516">
                <a:tc>
                  <a:txBody>
                    <a:bodyPr/>
                    <a:lstStyle/>
                    <a:p>
                      <a:pPr algn="ctr"/>
                      <a:r>
                        <a:rPr lang="en-US" sz="2400" dirty="0">
                          <a:solidFill>
                            <a:schemeClr val="tx1"/>
                          </a:solidFill>
                        </a:rPr>
                        <a:t>Quality of Life (QoL)</a:t>
                      </a:r>
                    </a:p>
                  </a:txBody>
                  <a:tcPr anchor="ctr">
                    <a:solidFill>
                      <a:schemeClr val="accent2">
                        <a:lumMod val="20000"/>
                        <a:lumOff val="80000"/>
                      </a:schemeClr>
                    </a:solidFill>
                  </a:tcPr>
                </a:tc>
                <a:tc>
                  <a:txBody>
                    <a:bodyPr/>
                    <a:lstStyle/>
                    <a:p>
                      <a:pPr algn="ctr"/>
                      <a:r>
                        <a:rPr lang="en-US" sz="2400" dirty="0">
                          <a:solidFill>
                            <a:schemeClr val="tx1"/>
                          </a:solidFill>
                        </a:rPr>
                        <a:t>An individual's perception of their position in life in the context of the culture and value systems in which they live and in relation to their goals, expectations, standards and concerns (WHO, 2022)</a:t>
                      </a:r>
                    </a:p>
                  </a:txBody>
                  <a:tcPr anchor="ctr">
                    <a:solidFill>
                      <a:schemeClr val="accent2">
                        <a:lumMod val="20000"/>
                        <a:lumOff val="80000"/>
                      </a:schemeClr>
                    </a:solidFill>
                  </a:tcPr>
                </a:tc>
                <a:extLst>
                  <a:ext uri="{0D108BD9-81ED-4DB2-BD59-A6C34878D82A}">
                    <a16:rowId xmlns:a16="http://schemas.microsoft.com/office/drawing/2014/main" val="2270178572"/>
                  </a:ext>
                </a:extLst>
              </a:tr>
              <a:tr h="779588">
                <a:tc>
                  <a:txBody>
                    <a:bodyPr/>
                    <a:lstStyle/>
                    <a:p>
                      <a:pPr algn="ctr"/>
                      <a:r>
                        <a:rPr lang="en-US" sz="2400" dirty="0">
                          <a:solidFill>
                            <a:schemeClr val="tx1"/>
                          </a:solidFill>
                        </a:rPr>
                        <a:t>Occupational Deprivation</a:t>
                      </a:r>
                    </a:p>
                  </a:txBody>
                  <a:tcPr anchor="ctr">
                    <a:solidFill>
                      <a:srgbClr val="FBE5D6">
                        <a:alpha val="69804"/>
                      </a:srgbClr>
                    </a:solidFill>
                  </a:tcPr>
                </a:tc>
                <a:tc>
                  <a:txBody>
                    <a:bodyPr/>
                    <a:lstStyle/>
                    <a:p>
                      <a:pPr algn="ctr"/>
                      <a:r>
                        <a:rPr lang="en-US" sz="2400" dirty="0">
                          <a:solidFill>
                            <a:schemeClr val="tx1"/>
                          </a:solidFill>
                        </a:rPr>
                        <a:t>Prolonged restriction from participation in necessary or meaningful activities due to circumstances outside of individual’s control (Abson, 2021)</a:t>
                      </a:r>
                    </a:p>
                  </a:txBody>
                  <a:tcPr anchor="ctr">
                    <a:solidFill>
                      <a:srgbClr val="FBE5D6">
                        <a:alpha val="69804"/>
                      </a:srgbClr>
                    </a:solidFill>
                  </a:tcPr>
                </a:tc>
                <a:extLst>
                  <a:ext uri="{0D108BD9-81ED-4DB2-BD59-A6C34878D82A}">
                    <a16:rowId xmlns:a16="http://schemas.microsoft.com/office/drawing/2014/main" val="3592721684"/>
                  </a:ext>
                </a:extLst>
              </a:tr>
              <a:tr h="0">
                <a:tc>
                  <a:txBody>
                    <a:bodyPr/>
                    <a:lstStyle/>
                    <a:p>
                      <a:pPr algn="ctr"/>
                      <a:r>
                        <a:rPr lang="en-US" sz="2400" dirty="0">
                          <a:solidFill>
                            <a:schemeClr val="tx1"/>
                          </a:solidFill>
                        </a:rPr>
                        <a:t>Social Participation</a:t>
                      </a:r>
                    </a:p>
                  </a:txBody>
                  <a:tcPr anchor="ctr">
                    <a:solidFill>
                      <a:schemeClr val="accent2">
                        <a:lumMod val="20000"/>
                        <a:lumOff val="80000"/>
                      </a:schemeClr>
                    </a:solidFill>
                  </a:tcPr>
                </a:tc>
                <a:tc>
                  <a:txBody>
                    <a:bodyPr/>
                    <a:lstStyle/>
                    <a:p>
                      <a:pPr algn="ctr"/>
                      <a:r>
                        <a:rPr lang="en-US" sz="2400" dirty="0">
                          <a:solidFill>
                            <a:schemeClr val="tx1"/>
                          </a:solidFill>
                        </a:rPr>
                        <a:t>Activities that involve social interaction with others, including family, friends, peers, and community members, and that support independence (OTPF, 2020)</a:t>
                      </a:r>
                    </a:p>
                  </a:txBody>
                  <a:tcPr anchor="ctr">
                    <a:solidFill>
                      <a:schemeClr val="accent2">
                        <a:lumMod val="20000"/>
                        <a:lumOff val="80000"/>
                      </a:schemeClr>
                    </a:solidFill>
                  </a:tcPr>
                </a:tc>
                <a:extLst>
                  <a:ext uri="{0D108BD9-81ED-4DB2-BD59-A6C34878D82A}">
                    <a16:rowId xmlns:a16="http://schemas.microsoft.com/office/drawing/2014/main" val="3902517849"/>
                  </a:ext>
                </a:extLst>
              </a:tr>
            </a:tbl>
          </a:graphicData>
        </a:graphic>
      </p:graphicFrame>
      <p:grpSp>
        <p:nvGrpSpPr>
          <p:cNvPr id="39" name="Group 38">
            <a:extLst>
              <a:ext uri="{FF2B5EF4-FFF2-40B4-BE49-F238E27FC236}">
                <a16:creationId xmlns:a16="http://schemas.microsoft.com/office/drawing/2014/main" id="{4E35B66F-E8B0-4E3D-837F-008931094C7C}"/>
              </a:ext>
            </a:extLst>
          </p:cNvPr>
          <p:cNvGrpSpPr/>
          <p:nvPr/>
        </p:nvGrpSpPr>
        <p:grpSpPr>
          <a:xfrm>
            <a:off x="384149" y="22166871"/>
            <a:ext cx="10838430" cy="5035884"/>
            <a:chOff x="511123" y="22005728"/>
            <a:chExt cx="10591101" cy="5035884"/>
          </a:xfrm>
        </p:grpSpPr>
        <p:sp>
          <p:nvSpPr>
            <p:cNvPr id="89" name="Process 88">
              <a:extLst>
                <a:ext uri="{FF2B5EF4-FFF2-40B4-BE49-F238E27FC236}">
                  <a16:creationId xmlns:a16="http://schemas.microsoft.com/office/drawing/2014/main" id="{B7031AD3-C6AE-A302-A0EB-44FC814D380C}"/>
                </a:ext>
              </a:extLst>
            </p:cNvPr>
            <p:cNvSpPr/>
            <p:nvPr/>
          </p:nvSpPr>
          <p:spPr>
            <a:xfrm>
              <a:off x="511123" y="22005728"/>
              <a:ext cx="10437762" cy="5035884"/>
            </a:xfrm>
            <a:prstGeom prst="flowChart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8" name="Diagram 57">
              <a:extLst>
                <a:ext uri="{FF2B5EF4-FFF2-40B4-BE49-F238E27FC236}">
                  <a16:creationId xmlns:a16="http://schemas.microsoft.com/office/drawing/2014/main" id="{8198B23E-6AC9-CC15-58A7-4583A2E42787}"/>
                </a:ext>
              </a:extLst>
            </p:cNvPr>
            <p:cNvGraphicFramePr/>
            <p:nvPr>
              <p:extLst>
                <p:ext uri="{D42A27DB-BD31-4B8C-83A1-F6EECF244321}">
                  <p14:modId xmlns:p14="http://schemas.microsoft.com/office/powerpoint/2010/main" val="35234990"/>
                </p:ext>
              </p:extLst>
            </p:nvPr>
          </p:nvGraphicFramePr>
          <p:xfrm>
            <a:off x="6470483" y="23201715"/>
            <a:ext cx="4631741" cy="378154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03" name="Diagram 102">
              <a:extLst>
                <a:ext uri="{FF2B5EF4-FFF2-40B4-BE49-F238E27FC236}">
                  <a16:creationId xmlns:a16="http://schemas.microsoft.com/office/drawing/2014/main" id="{AF179EB9-B8F0-DD9E-EADF-5E209A13F87E}"/>
                </a:ext>
              </a:extLst>
            </p:cNvPr>
            <p:cNvGraphicFramePr/>
            <p:nvPr>
              <p:extLst>
                <p:ext uri="{D42A27DB-BD31-4B8C-83A1-F6EECF244321}">
                  <p14:modId xmlns:p14="http://schemas.microsoft.com/office/powerpoint/2010/main" val="1473435888"/>
                </p:ext>
              </p:extLst>
            </p:nvPr>
          </p:nvGraphicFramePr>
          <p:xfrm>
            <a:off x="1028916" y="23682866"/>
            <a:ext cx="1641258" cy="1367389"/>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04" name="Diagram 103">
              <a:extLst>
                <a:ext uri="{FF2B5EF4-FFF2-40B4-BE49-F238E27FC236}">
                  <a16:creationId xmlns:a16="http://schemas.microsoft.com/office/drawing/2014/main" id="{AF6F35BA-88F4-A7CB-E8B6-55F9B1D4D23C}"/>
                </a:ext>
              </a:extLst>
            </p:cNvPr>
            <p:cNvGraphicFramePr/>
            <p:nvPr>
              <p:extLst>
                <p:ext uri="{D42A27DB-BD31-4B8C-83A1-F6EECF244321}">
                  <p14:modId xmlns:p14="http://schemas.microsoft.com/office/powerpoint/2010/main" val="2843506195"/>
                </p:ext>
              </p:extLst>
            </p:nvPr>
          </p:nvGraphicFramePr>
          <p:xfrm>
            <a:off x="2787730" y="25002509"/>
            <a:ext cx="1458980" cy="1523412"/>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
          <p:nvSpPr>
            <p:cNvPr id="68" name="TextBox 67">
              <a:extLst>
                <a:ext uri="{FF2B5EF4-FFF2-40B4-BE49-F238E27FC236}">
                  <a16:creationId xmlns:a16="http://schemas.microsoft.com/office/drawing/2014/main" id="{66B57D9C-CCC6-C845-28E4-CD1C45AF0EE2}"/>
                </a:ext>
              </a:extLst>
            </p:cNvPr>
            <p:cNvSpPr txBox="1"/>
            <p:nvPr/>
          </p:nvSpPr>
          <p:spPr>
            <a:xfrm>
              <a:off x="7098038" y="22740050"/>
              <a:ext cx="3555859" cy="461665"/>
            </a:xfrm>
            <a:prstGeom prst="rect">
              <a:avLst/>
            </a:prstGeom>
            <a:noFill/>
          </p:spPr>
          <p:txBody>
            <a:bodyPr wrap="square" rtlCol="0">
              <a:spAutoFit/>
            </a:bodyPr>
            <a:lstStyle/>
            <a:p>
              <a:r>
                <a:rPr lang="en-US" sz="2400" dirty="0"/>
                <a:t>GOAL – all 3 in alignment</a:t>
              </a:r>
            </a:p>
          </p:txBody>
        </p:sp>
        <p:graphicFrame>
          <p:nvGraphicFramePr>
            <p:cNvPr id="106" name="Diagram 105">
              <a:extLst>
                <a:ext uri="{FF2B5EF4-FFF2-40B4-BE49-F238E27FC236}">
                  <a16:creationId xmlns:a16="http://schemas.microsoft.com/office/drawing/2014/main" id="{BD59B1A4-4820-E0CD-3A6E-AC0086B8F9E9}"/>
                </a:ext>
              </a:extLst>
            </p:cNvPr>
            <p:cNvGraphicFramePr/>
            <p:nvPr>
              <p:extLst>
                <p:ext uri="{D42A27DB-BD31-4B8C-83A1-F6EECF244321}">
                  <p14:modId xmlns:p14="http://schemas.microsoft.com/office/powerpoint/2010/main" val="1500885405"/>
                </p:ext>
              </p:extLst>
            </p:nvPr>
          </p:nvGraphicFramePr>
          <p:xfrm>
            <a:off x="540040" y="25202762"/>
            <a:ext cx="2000760" cy="1780497"/>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107" name="Diagram 106">
              <a:extLst>
                <a:ext uri="{FF2B5EF4-FFF2-40B4-BE49-F238E27FC236}">
                  <a16:creationId xmlns:a16="http://schemas.microsoft.com/office/drawing/2014/main" id="{28AF008F-3B07-B9D4-85AD-FA6F65340CE0}"/>
                </a:ext>
              </a:extLst>
            </p:cNvPr>
            <p:cNvGraphicFramePr/>
            <p:nvPr>
              <p:extLst>
                <p:ext uri="{D42A27DB-BD31-4B8C-83A1-F6EECF244321}">
                  <p14:modId xmlns:p14="http://schemas.microsoft.com/office/powerpoint/2010/main" val="4039836155"/>
                </p:ext>
              </p:extLst>
            </p:nvPr>
          </p:nvGraphicFramePr>
          <p:xfrm>
            <a:off x="2874062" y="23554916"/>
            <a:ext cx="2209598" cy="1794320"/>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sp>
          <p:nvSpPr>
            <p:cNvPr id="108" name="TextBox 107">
              <a:extLst>
                <a:ext uri="{FF2B5EF4-FFF2-40B4-BE49-F238E27FC236}">
                  <a16:creationId xmlns:a16="http://schemas.microsoft.com/office/drawing/2014/main" id="{4C2FBD96-D1FA-8B96-304E-63CF7E9FDC5F}"/>
                </a:ext>
              </a:extLst>
            </p:cNvPr>
            <p:cNvSpPr txBox="1"/>
            <p:nvPr/>
          </p:nvSpPr>
          <p:spPr>
            <a:xfrm>
              <a:off x="1003927" y="22699362"/>
              <a:ext cx="4161837" cy="830997"/>
            </a:xfrm>
            <a:prstGeom prst="rect">
              <a:avLst/>
            </a:prstGeom>
            <a:noFill/>
          </p:spPr>
          <p:txBody>
            <a:bodyPr wrap="square" rtlCol="0">
              <a:spAutoFit/>
            </a:bodyPr>
            <a:lstStyle/>
            <a:p>
              <a:pPr algn="ctr"/>
              <a:r>
                <a:rPr lang="en-US" sz="2400" dirty="0"/>
                <a:t>Reality – nuanced examples</a:t>
              </a:r>
            </a:p>
            <a:p>
              <a:pPr algn="ctr"/>
              <a:r>
                <a:rPr lang="en-US" sz="2400" dirty="0"/>
                <a:t> of misalignment</a:t>
              </a:r>
            </a:p>
          </p:txBody>
        </p:sp>
        <p:sp>
          <p:nvSpPr>
            <p:cNvPr id="69" name="Down Arrow 68">
              <a:extLst>
                <a:ext uri="{FF2B5EF4-FFF2-40B4-BE49-F238E27FC236}">
                  <a16:creationId xmlns:a16="http://schemas.microsoft.com/office/drawing/2014/main" id="{B6639FF2-9072-087F-76DA-C118322164C3}"/>
                </a:ext>
              </a:extLst>
            </p:cNvPr>
            <p:cNvSpPr/>
            <p:nvPr/>
          </p:nvSpPr>
          <p:spPr>
            <a:xfrm rot="16200000">
              <a:off x="5205742" y="23823341"/>
              <a:ext cx="1325370" cy="2209597"/>
            </a:xfrm>
            <a:prstGeom prst="downArrow">
              <a:avLst>
                <a:gd name="adj1" fmla="val 55110"/>
                <a:gd name="adj2" fmla="val 5000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5031A0DB-1BAE-AE59-5A95-7CCD2A5DE316}"/>
                </a:ext>
              </a:extLst>
            </p:cNvPr>
            <p:cNvSpPr txBox="1"/>
            <p:nvPr/>
          </p:nvSpPr>
          <p:spPr>
            <a:xfrm>
              <a:off x="1383487" y="22067171"/>
              <a:ext cx="8838458" cy="461665"/>
            </a:xfrm>
            <a:prstGeom prst="rect">
              <a:avLst/>
            </a:prstGeom>
            <a:noFill/>
          </p:spPr>
          <p:txBody>
            <a:bodyPr wrap="square" rtlCol="0">
              <a:spAutoFit/>
            </a:bodyPr>
            <a:lstStyle/>
            <a:p>
              <a:pPr algn="ctr"/>
              <a:r>
                <a:rPr lang="en-US" sz="2400" b="1" dirty="0"/>
                <a:t>Using the PEO Model to Understand Value of OT in Aging in Place</a:t>
              </a:r>
            </a:p>
          </p:txBody>
        </p:sp>
        <p:sp>
          <p:nvSpPr>
            <p:cNvPr id="73" name="TextBox 72">
              <a:extLst>
                <a:ext uri="{FF2B5EF4-FFF2-40B4-BE49-F238E27FC236}">
                  <a16:creationId xmlns:a16="http://schemas.microsoft.com/office/drawing/2014/main" id="{5EA8D568-38C2-AA0B-D299-EEF1C523A65C}"/>
                </a:ext>
              </a:extLst>
            </p:cNvPr>
            <p:cNvSpPr txBox="1"/>
            <p:nvPr/>
          </p:nvSpPr>
          <p:spPr>
            <a:xfrm>
              <a:off x="4580917" y="24755324"/>
              <a:ext cx="2209598" cy="400110"/>
            </a:xfrm>
            <a:prstGeom prst="rect">
              <a:avLst/>
            </a:prstGeom>
            <a:noFill/>
          </p:spPr>
          <p:txBody>
            <a:bodyPr wrap="square" rtlCol="0">
              <a:spAutoFit/>
            </a:bodyPr>
            <a:lstStyle/>
            <a:p>
              <a:pPr algn="ctr"/>
              <a:r>
                <a:rPr lang="en-US" sz="2000" dirty="0"/>
                <a:t>OT Intervention</a:t>
              </a:r>
            </a:p>
          </p:txBody>
        </p:sp>
      </p:grpSp>
      <p:grpSp>
        <p:nvGrpSpPr>
          <p:cNvPr id="131" name="Group 130">
            <a:extLst>
              <a:ext uri="{FF2B5EF4-FFF2-40B4-BE49-F238E27FC236}">
                <a16:creationId xmlns:a16="http://schemas.microsoft.com/office/drawing/2014/main" id="{B4361B3D-B658-7EE7-5F2B-316D568541EB}"/>
              </a:ext>
            </a:extLst>
          </p:cNvPr>
          <p:cNvGrpSpPr/>
          <p:nvPr/>
        </p:nvGrpSpPr>
        <p:grpSpPr>
          <a:xfrm>
            <a:off x="-777836" y="-265672"/>
            <a:ext cx="9653804" cy="4105505"/>
            <a:chOff x="-304800" y="-612330"/>
            <a:chExt cx="9653804" cy="4105505"/>
          </a:xfrm>
        </p:grpSpPr>
        <p:pic>
          <p:nvPicPr>
            <p:cNvPr id="132" name="Picture 131">
              <a:extLst>
                <a:ext uri="{FF2B5EF4-FFF2-40B4-BE49-F238E27FC236}">
                  <a16:creationId xmlns:a16="http://schemas.microsoft.com/office/drawing/2014/main" id="{1E1E21C2-B1A3-6CFE-6846-F6E226AEB5EB}"/>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304800" y="-612330"/>
              <a:ext cx="5943600" cy="3864610"/>
            </a:xfrm>
            <a:prstGeom prst="rect">
              <a:avLst/>
            </a:prstGeom>
            <a:noFill/>
            <a:ln>
              <a:noFill/>
            </a:ln>
          </p:spPr>
        </p:pic>
        <p:sp>
          <p:nvSpPr>
            <p:cNvPr id="133" name="TextBox 132">
              <a:extLst>
                <a:ext uri="{FF2B5EF4-FFF2-40B4-BE49-F238E27FC236}">
                  <a16:creationId xmlns:a16="http://schemas.microsoft.com/office/drawing/2014/main" id="{20D64D16-CC87-73F0-0FDE-F5D9B1ED32F1}"/>
                </a:ext>
              </a:extLst>
            </p:cNvPr>
            <p:cNvSpPr txBox="1"/>
            <p:nvPr/>
          </p:nvSpPr>
          <p:spPr>
            <a:xfrm>
              <a:off x="866775" y="2169736"/>
              <a:ext cx="8482229" cy="1323439"/>
            </a:xfrm>
            <a:prstGeom prst="rect">
              <a:avLst/>
            </a:prstGeom>
            <a:noFill/>
          </p:spPr>
          <p:txBody>
            <a:bodyPr wrap="square" rtlCol="0">
              <a:spAutoFit/>
            </a:bodyPr>
            <a:lstStyle/>
            <a:p>
              <a:r>
                <a:rPr lang="en-US" sz="4000" dirty="0">
                  <a:solidFill>
                    <a:schemeClr val="bg1"/>
                  </a:solidFill>
                  <a:latin typeface="Bookman Old Style" panose="02050604050505020204" pitchFamily="18" charset="0"/>
                  <a:cs typeface="Angsana New" panose="020B0502040204020203" pitchFamily="18" charset="-34"/>
                </a:rPr>
                <a:t>Department of </a:t>
              </a:r>
            </a:p>
            <a:p>
              <a:r>
                <a:rPr lang="en-US" sz="4000" dirty="0">
                  <a:solidFill>
                    <a:schemeClr val="bg1"/>
                  </a:solidFill>
                  <a:latin typeface="Bookman Old Style" panose="02050604050505020204" pitchFamily="18" charset="0"/>
                  <a:cs typeface="Angsana New" panose="020B0502040204020203" pitchFamily="18" charset="-34"/>
                </a:rPr>
                <a:t>Occupational Therapy</a:t>
              </a:r>
            </a:p>
          </p:txBody>
        </p:sp>
      </p:grpSp>
      <p:sp>
        <p:nvSpPr>
          <p:cNvPr id="28" name="TextBox 27">
            <a:extLst>
              <a:ext uri="{FF2B5EF4-FFF2-40B4-BE49-F238E27FC236}">
                <a16:creationId xmlns:a16="http://schemas.microsoft.com/office/drawing/2014/main" id="{653B5988-EA98-AFEE-1B1C-BA8819021924}"/>
              </a:ext>
            </a:extLst>
          </p:cNvPr>
          <p:cNvSpPr txBox="1"/>
          <p:nvPr/>
        </p:nvSpPr>
        <p:spPr>
          <a:xfrm>
            <a:off x="281475" y="8383793"/>
            <a:ext cx="10870366" cy="1200329"/>
          </a:xfrm>
          <a:prstGeom prst="rect">
            <a:avLst/>
          </a:prstGeom>
          <a:solidFill>
            <a:schemeClr val="accent1">
              <a:lumMod val="20000"/>
              <a:lumOff val="80000"/>
            </a:schemeClr>
          </a:solidFill>
        </p:spPr>
        <p:txBody>
          <a:bodyPr wrap="square" rtlCol="0">
            <a:spAutoFit/>
          </a:bodyPr>
          <a:lstStyle/>
          <a:p>
            <a:r>
              <a:rPr lang="en-US" sz="2400" b="1" dirty="0"/>
              <a:t>Project Goal</a:t>
            </a:r>
            <a:r>
              <a:rPr lang="en-US" sz="2400" dirty="0"/>
              <a:t>: Gain insight into the experiences and desires of older adults in the community, basic knowledge of relevant legislation, and gaps in OT services that support successful aging in place for older adults. </a:t>
            </a:r>
          </a:p>
        </p:txBody>
      </p:sp>
      <p:grpSp>
        <p:nvGrpSpPr>
          <p:cNvPr id="189" name="Group 188">
            <a:extLst>
              <a:ext uri="{FF2B5EF4-FFF2-40B4-BE49-F238E27FC236}">
                <a16:creationId xmlns:a16="http://schemas.microsoft.com/office/drawing/2014/main" id="{77BAF928-B9B3-018A-36C3-8B6BB9805C49}"/>
              </a:ext>
            </a:extLst>
          </p:cNvPr>
          <p:cNvGrpSpPr/>
          <p:nvPr/>
        </p:nvGrpSpPr>
        <p:grpSpPr>
          <a:xfrm>
            <a:off x="27223214" y="14446281"/>
            <a:ext cx="10888312" cy="8509484"/>
            <a:chOff x="27223214" y="14446281"/>
            <a:chExt cx="10888312" cy="8509484"/>
          </a:xfrm>
        </p:grpSpPr>
        <p:sp>
          <p:nvSpPr>
            <p:cNvPr id="44" name="TextBox 43">
              <a:extLst>
                <a:ext uri="{FF2B5EF4-FFF2-40B4-BE49-F238E27FC236}">
                  <a16:creationId xmlns:a16="http://schemas.microsoft.com/office/drawing/2014/main" id="{EFFD0D3D-C616-1B25-3F09-E99994E76525}"/>
                </a:ext>
              </a:extLst>
            </p:cNvPr>
            <p:cNvSpPr txBox="1"/>
            <p:nvPr/>
          </p:nvSpPr>
          <p:spPr>
            <a:xfrm>
              <a:off x="27223214" y="14446281"/>
              <a:ext cx="10873981" cy="830997"/>
            </a:xfrm>
            <a:prstGeom prst="rect">
              <a:avLst/>
            </a:prstGeom>
            <a:noFill/>
          </p:spPr>
          <p:txBody>
            <a:bodyPr wrap="square" rtlCol="0">
              <a:spAutoFit/>
            </a:bodyPr>
            <a:lstStyle/>
            <a:p>
              <a:r>
                <a:rPr lang="en-US" sz="2400" b="1" dirty="0"/>
                <a:t>Final Recommendation</a:t>
              </a:r>
              <a:r>
                <a:rPr lang="en-US" sz="2400" dirty="0"/>
                <a:t>: To address barriers to aging in place for community-dwelling older adults, OT practitioners should partner with their local councils on aging. </a:t>
              </a:r>
            </a:p>
          </p:txBody>
        </p:sp>
        <p:grpSp>
          <p:nvGrpSpPr>
            <p:cNvPr id="57" name="Group 56">
              <a:extLst>
                <a:ext uri="{FF2B5EF4-FFF2-40B4-BE49-F238E27FC236}">
                  <a16:creationId xmlns:a16="http://schemas.microsoft.com/office/drawing/2014/main" id="{3E39CA8E-D6F4-4312-CC74-0596969176FF}"/>
                </a:ext>
              </a:extLst>
            </p:cNvPr>
            <p:cNvGrpSpPr/>
            <p:nvPr/>
          </p:nvGrpSpPr>
          <p:grpSpPr>
            <a:xfrm>
              <a:off x="27741898" y="18752932"/>
              <a:ext cx="4600934" cy="4188644"/>
              <a:chOff x="33373205" y="14501829"/>
              <a:chExt cx="4600934" cy="4188644"/>
            </a:xfrm>
          </p:grpSpPr>
          <p:sp>
            <p:nvSpPr>
              <p:cNvPr id="47" name="Oval 46">
                <a:extLst>
                  <a:ext uri="{FF2B5EF4-FFF2-40B4-BE49-F238E27FC236}">
                    <a16:creationId xmlns:a16="http://schemas.microsoft.com/office/drawing/2014/main" id="{F23EED1D-E068-20D6-0457-A49BBF3FB7C7}"/>
                  </a:ext>
                </a:extLst>
              </p:cNvPr>
              <p:cNvSpPr/>
              <p:nvPr/>
            </p:nvSpPr>
            <p:spPr>
              <a:xfrm>
                <a:off x="33373205" y="15106801"/>
                <a:ext cx="2549455" cy="233145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6104F2C2-6624-2934-1A86-E730D0F31040}"/>
                  </a:ext>
                </a:extLst>
              </p:cNvPr>
              <p:cNvSpPr/>
              <p:nvPr/>
            </p:nvSpPr>
            <p:spPr>
              <a:xfrm>
                <a:off x="35305684" y="14501829"/>
                <a:ext cx="2549455" cy="2331455"/>
              </a:xfrm>
              <a:prstGeom prst="ellipse">
                <a:avLst/>
              </a:prstGeom>
              <a:solidFill>
                <a:srgbClr val="FFB45B">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15A5C8C4-3765-2786-1FBC-6AB495D7DE09}"/>
                  </a:ext>
                </a:extLst>
              </p:cNvPr>
              <p:cNvSpPr txBox="1"/>
              <p:nvPr/>
            </p:nvSpPr>
            <p:spPr>
              <a:xfrm>
                <a:off x="35821819" y="14973134"/>
                <a:ext cx="1456939" cy="1200329"/>
              </a:xfrm>
              <a:prstGeom prst="rect">
                <a:avLst/>
              </a:prstGeom>
              <a:noFill/>
            </p:spPr>
            <p:txBody>
              <a:bodyPr wrap="square" rtlCol="0">
                <a:spAutoFit/>
              </a:bodyPr>
              <a:lstStyle/>
              <a:p>
                <a:pPr algn="ctr"/>
                <a:r>
                  <a:rPr lang="en-US" sz="2400" dirty="0"/>
                  <a:t>Local Councils on Aging</a:t>
                </a:r>
              </a:p>
            </p:txBody>
          </p:sp>
          <p:sp>
            <p:nvSpPr>
              <p:cNvPr id="52" name="TextBox 51">
                <a:extLst>
                  <a:ext uri="{FF2B5EF4-FFF2-40B4-BE49-F238E27FC236}">
                    <a16:creationId xmlns:a16="http://schemas.microsoft.com/office/drawing/2014/main" id="{164564D4-D5D2-BFD9-CC68-C42D73D656C3}"/>
                  </a:ext>
                </a:extLst>
              </p:cNvPr>
              <p:cNvSpPr txBox="1"/>
              <p:nvPr/>
            </p:nvSpPr>
            <p:spPr>
              <a:xfrm>
                <a:off x="33660554" y="15857029"/>
                <a:ext cx="1919878" cy="830997"/>
              </a:xfrm>
              <a:prstGeom prst="rect">
                <a:avLst/>
              </a:prstGeom>
              <a:noFill/>
            </p:spPr>
            <p:txBody>
              <a:bodyPr wrap="square" rtlCol="0">
                <a:spAutoFit/>
              </a:bodyPr>
              <a:lstStyle/>
              <a:p>
                <a:pPr algn="ctr"/>
                <a:r>
                  <a:rPr lang="en-US" sz="2400" dirty="0"/>
                  <a:t>OT</a:t>
                </a:r>
              </a:p>
              <a:p>
                <a:pPr algn="ctr"/>
                <a:r>
                  <a:rPr lang="en-US" sz="2400" dirty="0"/>
                  <a:t>Practitioners</a:t>
                </a:r>
              </a:p>
            </p:txBody>
          </p:sp>
          <p:sp>
            <p:nvSpPr>
              <p:cNvPr id="55" name="Up Arrow 54">
                <a:extLst>
                  <a:ext uri="{FF2B5EF4-FFF2-40B4-BE49-F238E27FC236}">
                    <a16:creationId xmlns:a16="http://schemas.microsoft.com/office/drawing/2014/main" id="{BC2ADD5D-E4D2-4957-0C0B-F6EFF5732D5B}"/>
                  </a:ext>
                </a:extLst>
              </p:cNvPr>
              <p:cNvSpPr/>
              <p:nvPr/>
            </p:nvSpPr>
            <p:spPr>
              <a:xfrm rot="20515424">
                <a:off x="35921538" y="16860459"/>
                <a:ext cx="395256" cy="891124"/>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EB7C769F-53FB-996E-E692-072B6EC39724}"/>
                  </a:ext>
                </a:extLst>
              </p:cNvPr>
              <p:cNvSpPr txBox="1"/>
              <p:nvPr/>
            </p:nvSpPr>
            <p:spPr>
              <a:xfrm>
                <a:off x="34740766" y="17859476"/>
                <a:ext cx="3233373" cy="830997"/>
              </a:xfrm>
              <a:prstGeom prst="rect">
                <a:avLst/>
              </a:prstGeom>
              <a:noFill/>
            </p:spPr>
            <p:txBody>
              <a:bodyPr wrap="square" rtlCol="0">
                <a:spAutoFit/>
              </a:bodyPr>
              <a:lstStyle/>
              <a:p>
                <a:pPr algn="ctr"/>
                <a:r>
                  <a:rPr lang="en-US" sz="2400" dirty="0"/>
                  <a:t>Opportunity to fill gaps in community needs!</a:t>
                </a:r>
              </a:p>
            </p:txBody>
          </p:sp>
        </p:grpSp>
        <p:sp>
          <p:nvSpPr>
            <p:cNvPr id="60" name="TextBox 59">
              <a:extLst>
                <a:ext uri="{FF2B5EF4-FFF2-40B4-BE49-F238E27FC236}">
                  <a16:creationId xmlns:a16="http://schemas.microsoft.com/office/drawing/2014/main" id="{7AA846B8-0676-21B0-F6F1-97310CF0E2FD}"/>
                </a:ext>
              </a:extLst>
            </p:cNvPr>
            <p:cNvSpPr txBox="1"/>
            <p:nvPr/>
          </p:nvSpPr>
          <p:spPr>
            <a:xfrm>
              <a:off x="27237546" y="15485978"/>
              <a:ext cx="10873980" cy="1200329"/>
            </a:xfrm>
            <a:prstGeom prst="rect">
              <a:avLst/>
            </a:prstGeom>
            <a:noFill/>
          </p:spPr>
          <p:txBody>
            <a:bodyPr wrap="square" rtlCol="0">
              <a:spAutoFit/>
            </a:bodyPr>
            <a:lstStyle/>
            <a:p>
              <a:r>
                <a:rPr lang="en-US" sz="2400" b="1" dirty="0"/>
                <a:t>Next Step</a:t>
              </a:r>
              <a:r>
                <a:rPr lang="en-US" sz="2400" dirty="0"/>
                <a:t>: Contract between MCOA and Tufts OT Dept. for level II fieldwork placement.</a:t>
              </a:r>
            </a:p>
            <a:p>
              <a:r>
                <a:rPr lang="en-US" sz="2400" dirty="0"/>
                <a:t> </a:t>
              </a:r>
            </a:p>
          </p:txBody>
        </p:sp>
        <p:grpSp>
          <p:nvGrpSpPr>
            <p:cNvPr id="79" name="Group 78">
              <a:extLst>
                <a:ext uri="{FF2B5EF4-FFF2-40B4-BE49-F238E27FC236}">
                  <a16:creationId xmlns:a16="http://schemas.microsoft.com/office/drawing/2014/main" id="{E87D52AF-1F2C-097E-FECE-3B86016436D0}"/>
                </a:ext>
              </a:extLst>
            </p:cNvPr>
            <p:cNvGrpSpPr/>
            <p:nvPr/>
          </p:nvGrpSpPr>
          <p:grpSpPr>
            <a:xfrm>
              <a:off x="27959345" y="16459568"/>
              <a:ext cx="10137850" cy="1951019"/>
              <a:chOff x="27959345" y="16459568"/>
              <a:chExt cx="9259008" cy="1951019"/>
            </a:xfrm>
          </p:grpSpPr>
          <p:sp>
            <p:nvSpPr>
              <p:cNvPr id="77" name="TextBox 76">
                <a:extLst>
                  <a:ext uri="{FF2B5EF4-FFF2-40B4-BE49-F238E27FC236}">
                    <a16:creationId xmlns:a16="http://schemas.microsoft.com/office/drawing/2014/main" id="{A1BBE8AC-0275-D16B-FB33-32DDE302A6A4}"/>
                  </a:ext>
                </a:extLst>
              </p:cNvPr>
              <p:cNvSpPr txBox="1"/>
              <p:nvPr/>
            </p:nvSpPr>
            <p:spPr>
              <a:xfrm>
                <a:off x="28830694" y="16471595"/>
                <a:ext cx="8387659" cy="1938992"/>
              </a:xfrm>
              <a:prstGeom prst="rect">
                <a:avLst/>
              </a:prstGeom>
              <a:noFill/>
            </p:spPr>
            <p:txBody>
              <a:bodyPr wrap="square" rtlCol="0">
                <a:spAutoFit/>
              </a:bodyPr>
              <a:lstStyle/>
              <a:p>
                <a:pPr marL="342900" indent="-342900">
                  <a:buFont typeface="Arial" panose="020B0604020202020204" pitchFamily="34" charset="0"/>
                  <a:buChar char="•"/>
                </a:pPr>
                <a:r>
                  <a:rPr lang="en-US" sz="2400" dirty="0"/>
                  <a:t>Serve as 12-week pilot</a:t>
                </a:r>
              </a:p>
              <a:p>
                <a:pPr marL="342900" indent="-342900">
                  <a:buFont typeface="Arial" panose="020B0604020202020204" pitchFamily="34" charset="0"/>
                  <a:buChar char="•"/>
                </a:pPr>
                <a:r>
                  <a:rPr lang="en-US" sz="2400" dirty="0"/>
                  <a:t>Cost-effective way to test utility of OT services at MCOA</a:t>
                </a:r>
              </a:p>
              <a:p>
                <a:pPr marL="342900" indent="-342900">
                  <a:buFont typeface="Arial" panose="020B0604020202020204" pitchFamily="34" charset="0"/>
                  <a:buChar char="•"/>
                </a:pPr>
                <a:r>
                  <a:rPr lang="en-US" sz="2400" dirty="0"/>
                  <a:t>Opportunity to provide evidence to support funding for licensed practitioner in the future</a:t>
                </a:r>
              </a:p>
              <a:p>
                <a:endParaRPr lang="en-US" sz="2400" dirty="0"/>
              </a:p>
            </p:txBody>
          </p:sp>
          <p:sp>
            <p:nvSpPr>
              <p:cNvPr id="78" name="TextBox 77">
                <a:extLst>
                  <a:ext uri="{FF2B5EF4-FFF2-40B4-BE49-F238E27FC236}">
                    <a16:creationId xmlns:a16="http://schemas.microsoft.com/office/drawing/2014/main" id="{555D0C01-6729-1B54-A9D9-F707A9B0F432}"/>
                  </a:ext>
                </a:extLst>
              </p:cNvPr>
              <p:cNvSpPr txBox="1"/>
              <p:nvPr/>
            </p:nvSpPr>
            <p:spPr>
              <a:xfrm>
                <a:off x="27959345" y="16459568"/>
                <a:ext cx="919990" cy="461665"/>
              </a:xfrm>
              <a:prstGeom prst="rect">
                <a:avLst/>
              </a:prstGeom>
              <a:noFill/>
            </p:spPr>
            <p:txBody>
              <a:bodyPr wrap="square" rtlCol="0">
                <a:spAutoFit/>
              </a:bodyPr>
              <a:lstStyle/>
              <a:p>
                <a:r>
                  <a:rPr lang="en-US" sz="2400" b="1" dirty="0"/>
                  <a:t>Why?</a:t>
                </a:r>
              </a:p>
            </p:txBody>
          </p:sp>
        </p:grpSp>
        <p:sp>
          <p:nvSpPr>
            <p:cNvPr id="82" name="Frame 81">
              <a:extLst>
                <a:ext uri="{FF2B5EF4-FFF2-40B4-BE49-F238E27FC236}">
                  <a16:creationId xmlns:a16="http://schemas.microsoft.com/office/drawing/2014/main" id="{29C1676E-8ACB-8255-29F9-7FF4AE808A66}"/>
                </a:ext>
              </a:extLst>
            </p:cNvPr>
            <p:cNvSpPr/>
            <p:nvPr/>
          </p:nvSpPr>
          <p:spPr>
            <a:xfrm>
              <a:off x="33505297" y="18410587"/>
              <a:ext cx="4135864" cy="4545178"/>
            </a:xfrm>
            <a:prstGeom prst="frame">
              <a:avLst>
                <a:gd name="adj1" fmla="val 6973"/>
              </a:avLst>
            </a:prstGeom>
            <a:solidFill>
              <a:srgbClr val="2F559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77" name="Group 176">
            <a:extLst>
              <a:ext uri="{FF2B5EF4-FFF2-40B4-BE49-F238E27FC236}">
                <a16:creationId xmlns:a16="http://schemas.microsoft.com/office/drawing/2014/main" id="{4D9D44FD-4A6A-3E6F-6F24-DA180E8A72EE}"/>
              </a:ext>
            </a:extLst>
          </p:cNvPr>
          <p:cNvGrpSpPr/>
          <p:nvPr/>
        </p:nvGrpSpPr>
        <p:grpSpPr>
          <a:xfrm>
            <a:off x="27139578" y="5396931"/>
            <a:ext cx="10679112" cy="7940330"/>
            <a:chOff x="27300646" y="5336200"/>
            <a:chExt cx="10679112" cy="7940330"/>
          </a:xfrm>
        </p:grpSpPr>
        <p:sp>
          <p:nvSpPr>
            <p:cNvPr id="134" name="Rectangle 133">
              <a:extLst>
                <a:ext uri="{FF2B5EF4-FFF2-40B4-BE49-F238E27FC236}">
                  <a16:creationId xmlns:a16="http://schemas.microsoft.com/office/drawing/2014/main" id="{6B0823A0-6DDB-BFBB-6308-DDEBE085E096}"/>
                </a:ext>
              </a:extLst>
            </p:cNvPr>
            <p:cNvSpPr/>
            <p:nvPr/>
          </p:nvSpPr>
          <p:spPr>
            <a:xfrm>
              <a:off x="28022216" y="10971339"/>
              <a:ext cx="9899263" cy="23051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7E2E895C-211F-0A09-D6D6-E59F8B011D53}"/>
                </a:ext>
              </a:extLst>
            </p:cNvPr>
            <p:cNvSpPr/>
            <p:nvPr/>
          </p:nvSpPr>
          <p:spPr>
            <a:xfrm>
              <a:off x="28036548" y="8438691"/>
              <a:ext cx="9899263" cy="23051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654BF092-06C9-5976-5864-59D552E02987}"/>
                </a:ext>
              </a:extLst>
            </p:cNvPr>
            <p:cNvSpPr/>
            <p:nvPr/>
          </p:nvSpPr>
          <p:spPr>
            <a:xfrm>
              <a:off x="28053542" y="5900770"/>
              <a:ext cx="9899263" cy="23051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ounded Rectangle 104">
              <a:extLst>
                <a:ext uri="{FF2B5EF4-FFF2-40B4-BE49-F238E27FC236}">
                  <a16:creationId xmlns:a16="http://schemas.microsoft.com/office/drawing/2014/main" id="{2064B573-CC31-5BBC-CF0C-8B24BE228A25}"/>
                </a:ext>
              </a:extLst>
            </p:cNvPr>
            <p:cNvSpPr/>
            <p:nvPr/>
          </p:nvSpPr>
          <p:spPr>
            <a:xfrm>
              <a:off x="28563315" y="6343857"/>
              <a:ext cx="3024350" cy="150935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ounded Rectangle 110">
              <a:extLst>
                <a:ext uri="{FF2B5EF4-FFF2-40B4-BE49-F238E27FC236}">
                  <a16:creationId xmlns:a16="http://schemas.microsoft.com/office/drawing/2014/main" id="{1B9910F0-382F-929E-A014-236D3948FF3E}"/>
                </a:ext>
              </a:extLst>
            </p:cNvPr>
            <p:cNvSpPr/>
            <p:nvPr/>
          </p:nvSpPr>
          <p:spPr>
            <a:xfrm>
              <a:off x="28563315" y="8880581"/>
              <a:ext cx="3024350" cy="150935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ounded Rectangle 111">
              <a:extLst>
                <a:ext uri="{FF2B5EF4-FFF2-40B4-BE49-F238E27FC236}">
                  <a16:creationId xmlns:a16="http://schemas.microsoft.com/office/drawing/2014/main" id="{2FCFD6EE-9A87-DD70-A3CD-CA86CC4545D5}"/>
                </a:ext>
              </a:extLst>
            </p:cNvPr>
            <p:cNvSpPr/>
            <p:nvPr/>
          </p:nvSpPr>
          <p:spPr>
            <a:xfrm>
              <a:off x="28563315" y="11403399"/>
              <a:ext cx="3024350" cy="150935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Down Arrow 142">
              <a:extLst>
                <a:ext uri="{FF2B5EF4-FFF2-40B4-BE49-F238E27FC236}">
                  <a16:creationId xmlns:a16="http://schemas.microsoft.com/office/drawing/2014/main" id="{8FA871BE-2C2F-6660-32DE-D1C5CA9CD7C3}"/>
                </a:ext>
              </a:extLst>
            </p:cNvPr>
            <p:cNvSpPr/>
            <p:nvPr/>
          </p:nvSpPr>
          <p:spPr>
            <a:xfrm>
              <a:off x="29784706" y="7855045"/>
              <a:ext cx="564918" cy="10335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Down Arrow 143">
              <a:extLst>
                <a:ext uri="{FF2B5EF4-FFF2-40B4-BE49-F238E27FC236}">
                  <a16:creationId xmlns:a16="http://schemas.microsoft.com/office/drawing/2014/main" id="{A1078BE9-8E3E-03C7-9AD7-B0E73CE08D3F}"/>
                </a:ext>
              </a:extLst>
            </p:cNvPr>
            <p:cNvSpPr/>
            <p:nvPr/>
          </p:nvSpPr>
          <p:spPr>
            <a:xfrm>
              <a:off x="29784706" y="10366351"/>
              <a:ext cx="564918" cy="1049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a:extLst>
                <a:ext uri="{FF2B5EF4-FFF2-40B4-BE49-F238E27FC236}">
                  <a16:creationId xmlns:a16="http://schemas.microsoft.com/office/drawing/2014/main" id="{D40C57BD-C746-4E08-F364-0F7266815036}"/>
                </a:ext>
              </a:extLst>
            </p:cNvPr>
            <p:cNvSpPr txBox="1"/>
            <p:nvPr/>
          </p:nvSpPr>
          <p:spPr>
            <a:xfrm>
              <a:off x="28642678" y="6437553"/>
              <a:ext cx="2845193" cy="1569660"/>
            </a:xfrm>
            <a:prstGeom prst="rect">
              <a:avLst/>
            </a:prstGeom>
            <a:noFill/>
          </p:spPr>
          <p:txBody>
            <a:bodyPr wrap="square" rtlCol="0">
              <a:spAutoFit/>
            </a:bodyPr>
            <a:lstStyle/>
            <a:p>
              <a:pPr algn="ctr"/>
              <a:r>
                <a:rPr lang="en-US" sz="2400" dirty="0"/>
                <a:t>How are OTs currently supporting older adults?</a:t>
              </a:r>
            </a:p>
            <a:p>
              <a:pPr algn="ctr"/>
              <a:endParaRPr lang="en-US" sz="2400" dirty="0"/>
            </a:p>
          </p:txBody>
        </p:sp>
        <p:sp>
          <p:nvSpPr>
            <p:cNvPr id="155" name="TextBox 154">
              <a:extLst>
                <a:ext uri="{FF2B5EF4-FFF2-40B4-BE49-F238E27FC236}">
                  <a16:creationId xmlns:a16="http://schemas.microsoft.com/office/drawing/2014/main" id="{B0812578-79DF-51E4-594B-12AB552CF0E8}"/>
                </a:ext>
              </a:extLst>
            </p:cNvPr>
            <p:cNvSpPr txBox="1"/>
            <p:nvPr/>
          </p:nvSpPr>
          <p:spPr>
            <a:xfrm>
              <a:off x="28877580" y="9205499"/>
              <a:ext cx="2390164" cy="830997"/>
            </a:xfrm>
            <a:prstGeom prst="rect">
              <a:avLst/>
            </a:prstGeom>
            <a:noFill/>
          </p:spPr>
          <p:txBody>
            <a:bodyPr wrap="square" rtlCol="0">
              <a:spAutoFit/>
            </a:bodyPr>
            <a:lstStyle/>
            <a:p>
              <a:pPr algn="ctr"/>
              <a:r>
                <a:rPr lang="en-US" sz="2400" dirty="0"/>
                <a:t>Where are there gaps?</a:t>
              </a:r>
            </a:p>
          </p:txBody>
        </p:sp>
        <p:sp>
          <p:nvSpPr>
            <p:cNvPr id="158" name="TextBox 157">
              <a:extLst>
                <a:ext uri="{FF2B5EF4-FFF2-40B4-BE49-F238E27FC236}">
                  <a16:creationId xmlns:a16="http://schemas.microsoft.com/office/drawing/2014/main" id="{407984C8-B7A2-3FD4-928D-695AFAAA5AED}"/>
                </a:ext>
              </a:extLst>
            </p:cNvPr>
            <p:cNvSpPr txBox="1"/>
            <p:nvPr/>
          </p:nvSpPr>
          <p:spPr>
            <a:xfrm>
              <a:off x="28642678" y="11746857"/>
              <a:ext cx="2786195" cy="757130"/>
            </a:xfrm>
            <a:prstGeom prst="rect">
              <a:avLst/>
            </a:prstGeom>
            <a:noFill/>
          </p:spPr>
          <p:txBody>
            <a:bodyPr wrap="square" rtlCol="0">
              <a:spAutoFit/>
            </a:bodyPr>
            <a:lstStyle/>
            <a:p>
              <a:pPr lvl="0" algn="ctr">
                <a:lnSpc>
                  <a:spcPct val="90000"/>
                </a:lnSpc>
                <a:spcAft>
                  <a:spcPct val="35000"/>
                </a:spcAft>
              </a:pPr>
              <a:r>
                <a:rPr lang="en-US" sz="2400" dirty="0"/>
                <a:t>How can OTs address these gaps? </a:t>
              </a:r>
            </a:p>
          </p:txBody>
        </p:sp>
        <p:sp>
          <p:nvSpPr>
            <p:cNvPr id="161" name="Right Arrow 160">
              <a:extLst>
                <a:ext uri="{FF2B5EF4-FFF2-40B4-BE49-F238E27FC236}">
                  <a16:creationId xmlns:a16="http://schemas.microsoft.com/office/drawing/2014/main" id="{EBB2F101-A7C1-ED09-72E2-0019CD80B8FC}"/>
                </a:ext>
              </a:extLst>
            </p:cNvPr>
            <p:cNvSpPr/>
            <p:nvPr/>
          </p:nvSpPr>
          <p:spPr>
            <a:xfrm>
              <a:off x="31587665" y="6820277"/>
              <a:ext cx="485784" cy="629272"/>
            </a:xfrm>
            <a:prstGeom prst="rightArrow">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ight Arrow 165">
              <a:extLst>
                <a:ext uri="{FF2B5EF4-FFF2-40B4-BE49-F238E27FC236}">
                  <a16:creationId xmlns:a16="http://schemas.microsoft.com/office/drawing/2014/main" id="{B0CEC9DC-D665-862D-0922-67D6AEEE48A2}"/>
                </a:ext>
              </a:extLst>
            </p:cNvPr>
            <p:cNvSpPr/>
            <p:nvPr/>
          </p:nvSpPr>
          <p:spPr>
            <a:xfrm>
              <a:off x="31582008" y="9307629"/>
              <a:ext cx="485784" cy="629272"/>
            </a:xfrm>
            <a:prstGeom prst="rightArrow">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ight Arrow 166">
              <a:extLst>
                <a:ext uri="{FF2B5EF4-FFF2-40B4-BE49-F238E27FC236}">
                  <a16:creationId xmlns:a16="http://schemas.microsoft.com/office/drawing/2014/main" id="{02FA0878-6349-9745-F022-D6659EEF09B7}"/>
                </a:ext>
              </a:extLst>
            </p:cNvPr>
            <p:cNvSpPr/>
            <p:nvPr/>
          </p:nvSpPr>
          <p:spPr>
            <a:xfrm>
              <a:off x="31580846" y="11832849"/>
              <a:ext cx="485784" cy="629272"/>
            </a:xfrm>
            <a:prstGeom prst="rightArrow">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Up Arrow 93">
              <a:extLst>
                <a:ext uri="{FF2B5EF4-FFF2-40B4-BE49-F238E27FC236}">
                  <a16:creationId xmlns:a16="http://schemas.microsoft.com/office/drawing/2014/main" id="{B7C401EC-EB4B-8899-5448-452801557DB9}"/>
                </a:ext>
              </a:extLst>
            </p:cNvPr>
            <p:cNvSpPr/>
            <p:nvPr/>
          </p:nvSpPr>
          <p:spPr>
            <a:xfrm rot="10800000">
              <a:off x="27537640" y="6259366"/>
              <a:ext cx="384063" cy="6994818"/>
            </a:xfrm>
            <a:prstGeom prst="upArrow">
              <a:avLst>
                <a:gd name="adj1" fmla="val 50000"/>
                <a:gd name="adj2" fmla="val 75460"/>
              </a:avLst>
            </a:prstGeom>
            <a:solidFill>
              <a:srgbClr val="2F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a:extLst>
                <a:ext uri="{FF2B5EF4-FFF2-40B4-BE49-F238E27FC236}">
                  <a16:creationId xmlns:a16="http://schemas.microsoft.com/office/drawing/2014/main" id="{37520831-C46D-EF2D-F86D-7DB652A62A79}"/>
                </a:ext>
              </a:extLst>
            </p:cNvPr>
            <p:cNvSpPr/>
            <p:nvPr/>
          </p:nvSpPr>
          <p:spPr>
            <a:xfrm>
              <a:off x="27300646" y="5336200"/>
              <a:ext cx="1210226" cy="1077923"/>
            </a:xfrm>
            <a:prstGeom prst="ellipse">
              <a:avLst/>
            </a:prstGeom>
            <a:solidFill>
              <a:srgbClr val="2F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FD784E87-9696-C96B-58D7-1FAF26D72F7C}"/>
                </a:ext>
              </a:extLst>
            </p:cNvPr>
            <p:cNvSpPr txBox="1"/>
            <p:nvPr/>
          </p:nvSpPr>
          <p:spPr>
            <a:xfrm>
              <a:off x="27510779" y="5649123"/>
              <a:ext cx="829164" cy="461665"/>
            </a:xfrm>
            <a:prstGeom prst="rect">
              <a:avLst/>
            </a:prstGeom>
            <a:noFill/>
          </p:spPr>
          <p:txBody>
            <a:bodyPr wrap="square" rtlCol="0">
              <a:spAutoFit/>
            </a:bodyPr>
            <a:lstStyle/>
            <a:p>
              <a:r>
                <a:rPr lang="en-US" sz="2400" dirty="0">
                  <a:solidFill>
                    <a:schemeClr val="bg1"/>
                  </a:solidFill>
                </a:rPr>
                <a:t>Start</a:t>
              </a:r>
            </a:p>
          </p:txBody>
        </p:sp>
        <p:sp>
          <p:nvSpPr>
            <p:cNvPr id="175" name="Up Arrow 174">
              <a:extLst>
                <a:ext uri="{FF2B5EF4-FFF2-40B4-BE49-F238E27FC236}">
                  <a16:creationId xmlns:a16="http://schemas.microsoft.com/office/drawing/2014/main" id="{0370682D-3C2F-F176-7269-A3EF888A0144}"/>
                </a:ext>
              </a:extLst>
            </p:cNvPr>
            <p:cNvSpPr/>
            <p:nvPr/>
          </p:nvSpPr>
          <p:spPr>
            <a:xfrm rot="5400000">
              <a:off x="32984449" y="842289"/>
              <a:ext cx="390139" cy="9600479"/>
            </a:xfrm>
            <a:prstGeom prst="upArrow">
              <a:avLst>
                <a:gd name="adj1" fmla="val 50000"/>
                <a:gd name="adj2" fmla="val 75460"/>
              </a:avLst>
            </a:prstGeom>
            <a:solidFill>
              <a:srgbClr val="2F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TextBox 177">
            <a:extLst>
              <a:ext uri="{FF2B5EF4-FFF2-40B4-BE49-F238E27FC236}">
                <a16:creationId xmlns:a16="http://schemas.microsoft.com/office/drawing/2014/main" id="{280CCDEF-2F6C-DBC0-59A5-87891164DC74}"/>
              </a:ext>
            </a:extLst>
          </p:cNvPr>
          <p:cNvSpPr txBox="1"/>
          <p:nvPr/>
        </p:nvSpPr>
        <p:spPr>
          <a:xfrm>
            <a:off x="32192543" y="6170977"/>
            <a:ext cx="5422659" cy="2308324"/>
          </a:xfrm>
          <a:prstGeom prst="rect">
            <a:avLst/>
          </a:prstGeom>
          <a:noFill/>
        </p:spPr>
        <p:txBody>
          <a:bodyPr wrap="square" rtlCol="0">
            <a:spAutoFit/>
          </a:bodyPr>
          <a:lstStyle/>
          <a:p>
            <a:pPr lvl="0" algn="ctr"/>
            <a:r>
              <a:rPr lang="en-US" sz="2400" dirty="0"/>
              <a:t>Most common OT interventions for older adults based on evidence: </a:t>
            </a:r>
          </a:p>
          <a:p>
            <a:pPr lvl="0" algn="ctr"/>
            <a:r>
              <a:rPr lang="en-US" sz="2400" dirty="0"/>
              <a:t>1. Home safety</a:t>
            </a:r>
          </a:p>
          <a:p>
            <a:pPr lvl="0" algn="ctr"/>
            <a:r>
              <a:rPr lang="en-US" sz="2400" dirty="0"/>
              <a:t>2. Fall prevention</a:t>
            </a:r>
          </a:p>
          <a:p>
            <a:pPr lvl="0" algn="ctr"/>
            <a:r>
              <a:rPr lang="en-US" sz="2400" dirty="0"/>
              <a:t>3. ADLs/IADLs</a:t>
            </a:r>
          </a:p>
          <a:p>
            <a:endParaRPr lang="en-US" sz="2400" dirty="0"/>
          </a:p>
        </p:txBody>
      </p:sp>
      <p:sp>
        <p:nvSpPr>
          <p:cNvPr id="179" name="TextBox 178">
            <a:extLst>
              <a:ext uri="{FF2B5EF4-FFF2-40B4-BE49-F238E27FC236}">
                <a16:creationId xmlns:a16="http://schemas.microsoft.com/office/drawing/2014/main" id="{6112DD32-F064-02E3-0F22-3D90EFF09658}"/>
              </a:ext>
            </a:extLst>
          </p:cNvPr>
          <p:cNvSpPr txBox="1"/>
          <p:nvPr/>
        </p:nvSpPr>
        <p:spPr>
          <a:xfrm>
            <a:off x="31951046" y="8707921"/>
            <a:ext cx="5735598" cy="2308324"/>
          </a:xfrm>
          <a:prstGeom prst="rect">
            <a:avLst/>
          </a:prstGeom>
          <a:noFill/>
        </p:spPr>
        <p:txBody>
          <a:bodyPr wrap="square" rtlCol="0">
            <a:spAutoFit/>
          </a:bodyPr>
          <a:lstStyle/>
          <a:p>
            <a:pPr lvl="0" algn="ctr"/>
            <a:r>
              <a:rPr lang="en-US" sz="2400" dirty="0"/>
              <a:t>1. Report of loneliness and isolation, without finding this in OT literature</a:t>
            </a:r>
          </a:p>
          <a:p>
            <a:pPr lvl="0" algn="ctr"/>
            <a:r>
              <a:rPr lang="en-US" sz="2400" dirty="0"/>
              <a:t>2. Functional deficits not deemed medically necessary do not receive services in traditional settings</a:t>
            </a:r>
          </a:p>
          <a:p>
            <a:endParaRPr lang="en-US" sz="2400" dirty="0"/>
          </a:p>
        </p:txBody>
      </p:sp>
      <p:sp>
        <p:nvSpPr>
          <p:cNvPr id="180" name="TextBox 179">
            <a:extLst>
              <a:ext uri="{FF2B5EF4-FFF2-40B4-BE49-F238E27FC236}">
                <a16:creationId xmlns:a16="http://schemas.microsoft.com/office/drawing/2014/main" id="{1BEF6682-023A-253C-36D4-49D4106B4197}"/>
              </a:ext>
            </a:extLst>
          </p:cNvPr>
          <p:cNvSpPr txBox="1"/>
          <p:nvPr/>
        </p:nvSpPr>
        <p:spPr>
          <a:xfrm>
            <a:off x="33125058" y="11378073"/>
            <a:ext cx="3557628" cy="1569660"/>
          </a:xfrm>
          <a:prstGeom prst="rect">
            <a:avLst/>
          </a:prstGeom>
          <a:noFill/>
        </p:spPr>
        <p:txBody>
          <a:bodyPr wrap="square" rtlCol="0">
            <a:spAutoFit/>
          </a:bodyPr>
          <a:lstStyle/>
          <a:p>
            <a:pPr algn="ctr"/>
            <a:r>
              <a:rPr lang="en-US" sz="2400" dirty="0"/>
              <a:t>More emphasis on community-based practice when working with older adults</a:t>
            </a:r>
            <a:endParaRPr lang="en-US" sz="2400" b="1" dirty="0"/>
          </a:p>
        </p:txBody>
      </p:sp>
      <p:sp>
        <p:nvSpPr>
          <p:cNvPr id="153" name="Rectangle 152">
            <a:extLst>
              <a:ext uri="{FF2B5EF4-FFF2-40B4-BE49-F238E27FC236}">
                <a16:creationId xmlns:a16="http://schemas.microsoft.com/office/drawing/2014/main" id="{7D897C72-BB59-EE23-67DE-40C8BEAA9EAF}"/>
              </a:ext>
            </a:extLst>
          </p:cNvPr>
          <p:cNvSpPr/>
          <p:nvPr/>
        </p:nvSpPr>
        <p:spPr>
          <a:xfrm>
            <a:off x="27031811" y="13472050"/>
            <a:ext cx="11079713" cy="726236"/>
          </a:xfrm>
          <a:prstGeom prst="rect">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Discussion</a:t>
            </a:r>
          </a:p>
        </p:txBody>
      </p:sp>
      <p:graphicFrame>
        <p:nvGraphicFramePr>
          <p:cNvPr id="1040" name="Diagram 1039">
            <a:extLst>
              <a:ext uri="{FF2B5EF4-FFF2-40B4-BE49-F238E27FC236}">
                <a16:creationId xmlns:a16="http://schemas.microsoft.com/office/drawing/2014/main" id="{DC13948E-A100-5FB4-C04D-FF03049C7B62}"/>
              </a:ext>
            </a:extLst>
          </p:cNvPr>
          <p:cNvGraphicFramePr/>
          <p:nvPr>
            <p:extLst>
              <p:ext uri="{D42A27DB-BD31-4B8C-83A1-F6EECF244321}">
                <p14:modId xmlns:p14="http://schemas.microsoft.com/office/powerpoint/2010/main" val="1113472495"/>
              </p:ext>
            </p:extLst>
          </p:nvPr>
        </p:nvGraphicFramePr>
        <p:xfrm>
          <a:off x="17294334" y="12301641"/>
          <a:ext cx="9016377" cy="7894844"/>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sp>
        <p:nvSpPr>
          <p:cNvPr id="1043" name="TextBox 1042">
            <a:extLst>
              <a:ext uri="{FF2B5EF4-FFF2-40B4-BE49-F238E27FC236}">
                <a16:creationId xmlns:a16="http://schemas.microsoft.com/office/drawing/2014/main" id="{DCA10E97-A0AF-1FDD-1F4B-67266203BDAE}"/>
              </a:ext>
            </a:extLst>
          </p:cNvPr>
          <p:cNvSpPr txBox="1"/>
          <p:nvPr/>
        </p:nvSpPr>
        <p:spPr>
          <a:xfrm>
            <a:off x="12035801" y="12222437"/>
            <a:ext cx="4954772" cy="2246769"/>
          </a:xfrm>
          <a:prstGeom prst="rect">
            <a:avLst/>
          </a:prstGeom>
          <a:noFill/>
          <a:ln>
            <a:noFill/>
          </a:ln>
        </p:spPr>
        <p:txBody>
          <a:bodyPr wrap="square" rtlCol="0">
            <a:spAutoFit/>
          </a:bodyPr>
          <a:lstStyle/>
          <a:p>
            <a:r>
              <a:rPr lang="en-US" sz="2800" dirty="0"/>
              <a:t>A combination of different sources were reviewed to answer the string of research questions relevant to this project. These sources included:</a:t>
            </a:r>
          </a:p>
        </p:txBody>
      </p:sp>
      <p:grpSp>
        <p:nvGrpSpPr>
          <p:cNvPr id="1048" name="Group 1047">
            <a:extLst>
              <a:ext uri="{FF2B5EF4-FFF2-40B4-BE49-F238E27FC236}">
                <a16:creationId xmlns:a16="http://schemas.microsoft.com/office/drawing/2014/main" id="{5A77A8C2-15AD-5ADD-1A9A-684CAFDBEA00}"/>
              </a:ext>
            </a:extLst>
          </p:cNvPr>
          <p:cNvGrpSpPr/>
          <p:nvPr/>
        </p:nvGrpSpPr>
        <p:grpSpPr>
          <a:xfrm>
            <a:off x="11512338" y="14627263"/>
            <a:ext cx="5679189" cy="5441888"/>
            <a:chOff x="11531973" y="13707586"/>
            <a:chExt cx="5679189" cy="5441888"/>
          </a:xfrm>
        </p:grpSpPr>
        <p:pic>
          <p:nvPicPr>
            <p:cNvPr id="184" name="Picture 183">
              <a:extLst>
                <a:ext uri="{FF2B5EF4-FFF2-40B4-BE49-F238E27FC236}">
                  <a16:creationId xmlns:a16="http://schemas.microsoft.com/office/drawing/2014/main" id="{4ECDF492-D6DD-2E59-F8BF-244C2AB90DC0}"/>
                </a:ext>
              </a:extLst>
            </p:cNvPr>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12021306" y="16224198"/>
              <a:ext cx="1741648" cy="2347439"/>
            </a:xfrm>
            <a:prstGeom prst="rect">
              <a:avLst/>
            </a:prstGeom>
          </p:spPr>
        </p:pic>
        <p:pic>
          <p:nvPicPr>
            <p:cNvPr id="186" name="Picture 185" descr="A picture containing icon&#10;&#10;Description automatically generated">
              <a:extLst>
                <a:ext uri="{FF2B5EF4-FFF2-40B4-BE49-F238E27FC236}">
                  <a16:creationId xmlns:a16="http://schemas.microsoft.com/office/drawing/2014/main" id="{38329636-3285-E087-9692-1744BC7A58C0}"/>
                </a:ext>
              </a:extLst>
            </p:cNvPr>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14717009" y="16489443"/>
              <a:ext cx="2047847" cy="2009570"/>
            </a:xfrm>
            <a:prstGeom prst="rect">
              <a:avLst/>
            </a:prstGeom>
          </p:spPr>
        </p:pic>
        <p:pic>
          <p:nvPicPr>
            <p:cNvPr id="188" name="Picture 187" descr="A picture containing icon&#10;&#10;Description automatically generated">
              <a:extLst>
                <a:ext uri="{FF2B5EF4-FFF2-40B4-BE49-F238E27FC236}">
                  <a16:creationId xmlns:a16="http://schemas.microsoft.com/office/drawing/2014/main" id="{72B2E2B6-8565-4CCD-DEBC-7B5BADFE84E7}"/>
                </a:ext>
              </a:extLst>
            </p:cNvPr>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13603018" y="13707586"/>
              <a:ext cx="1760634" cy="1595105"/>
            </a:xfrm>
            <a:prstGeom prst="rect">
              <a:avLst/>
            </a:prstGeom>
          </p:spPr>
        </p:pic>
        <p:sp>
          <p:nvSpPr>
            <p:cNvPr id="1044" name="TextBox 1043">
              <a:extLst>
                <a:ext uri="{FF2B5EF4-FFF2-40B4-BE49-F238E27FC236}">
                  <a16:creationId xmlns:a16="http://schemas.microsoft.com/office/drawing/2014/main" id="{F58D09F5-7738-000F-5760-FA8E9A41C789}"/>
                </a:ext>
              </a:extLst>
            </p:cNvPr>
            <p:cNvSpPr txBox="1"/>
            <p:nvPr/>
          </p:nvSpPr>
          <p:spPr>
            <a:xfrm>
              <a:off x="12948692" y="15341745"/>
              <a:ext cx="3168259" cy="523220"/>
            </a:xfrm>
            <a:prstGeom prst="rect">
              <a:avLst/>
            </a:prstGeom>
            <a:noFill/>
          </p:spPr>
          <p:txBody>
            <a:bodyPr wrap="square" rtlCol="0">
              <a:spAutoFit/>
            </a:bodyPr>
            <a:lstStyle/>
            <a:p>
              <a:r>
                <a:rPr lang="en-US" sz="2800" dirty="0"/>
                <a:t>Articles &amp; Websites</a:t>
              </a:r>
            </a:p>
          </p:txBody>
        </p:sp>
        <p:sp>
          <p:nvSpPr>
            <p:cNvPr id="1046" name="TextBox 1045">
              <a:extLst>
                <a:ext uri="{FF2B5EF4-FFF2-40B4-BE49-F238E27FC236}">
                  <a16:creationId xmlns:a16="http://schemas.microsoft.com/office/drawing/2014/main" id="{A683AF4A-B0FF-E4A6-D661-9DD47404FB67}"/>
                </a:ext>
              </a:extLst>
            </p:cNvPr>
            <p:cNvSpPr txBox="1"/>
            <p:nvPr/>
          </p:nvSpPr>
          <p:spPr>
            <a:xfrm>
              <a:off x="11531973" y="18626254"/>
              <a:ext cx="2940461" cy="523220"/>
            </a:xfrm>
            <a:prstGeom prst="rect">
              <a:avLst/>
            </a:prstGeom>
            <a:noFill/>
          </p:spPr>
          <p:txBody>
            <a:bodyPr wrap="square" rtlCol="0">
              <a:spAutoFit/>
            </a:bodyPr>
            <a:lstStyle/>
            <a:p>
              <a:pPr algn="ctr"/>
              <a:r>
                <a:rPr lang="en-US" sz="2800" dirty="0"/>
                <a:t>Podcasts</a:t>
              </a:r>
            </a:p>
          </p:txBody>
        </p:sp>
        <p:sp>
          <p:nvSpPr>
            <p:cNvPr id="1047" name="TextBox 1046">
              <a:extLst>
                <a:ext uri="{FF2B5EF4-FFF2-40B4-BE49-F238E27FC236}">
                  <a16:creationId xmlns:a16="http://schemas.microsoft.com/office/drawing/2014/main" id="{3A8DB63F-EBC8-7A2A-478D-20CB6AF2A5FF}"/>
                </a:ext>
              </a:extLst>
            </p:cNvPr>
            <p:cNvSpPr txBox="1"/>
            <p:nvPr/>
          </p:nvSpPr>
          <p:spPr>
            <a:xfrm>
              <a:off x="14270701" y="18626254"/>
              <a:ext cx="2940461" cy="523220"/>
            </a:xfrm>
            <a:prstGeom prst="rect">
              <a:avLst/>
            </a:prstGeom>
            <a:noFill/>
          </p:spPr>
          <p:txBody>
            <a:bodyPr wrap="square" rtlCol="0">
              <a:spAutoFit/>
            </a:bodyPr>
            <a:lstStyle/>
            <a:p>
              <a:pPr algn="ctr"/>
              <a:r>
                <a:rPr lang="en-US" sz="2800" dirty="0"/>
                <a:t>Videos</a:t>
              </a:r>
            </a:p>
          </p:txBody>
        </p:sp>
      </p:grpSp>
      <p:grpSp>
        <p:nvGrpSpPr>
          <p:cNvPr id="23" name="Group 22">
            <a:extLst>
              <a:ext uri="{FF2B5EF4-FFF2-40B4-BE49-F238E27FC236}">
                <a16:creationId xmlns:a16="http://schemas.microsoft.com/office/drawing/2014/main" id="{F9DA8FFD-5762-2098-A2DF-A3A64180839D}"/>
              </a:ext>
            </a:extLst>
          </p:cNvPr>
          <p:cNvGrpSpPr/>
          <p:nvPr/>
        </p:nvGrpSpPr>
        <p:grpSpPr>
          <a:xfrm>
            <a:off x="33840735" y="18762069"/>
            <a:ext cx="3464988" cy="3829707"/>
            <a:chOff x="33840735" y="18762069"/>
            <a:chExt cx="3464988" cy="3829707"/>
          </a:xfrm>
        </p:grpSpPr>
        <p:sp>
          <p:nvSpPr>
            <p:cNvPr id="21" name="Rectangle 20">
              <a:extLst>
                <a:ext uri="{FF2B5EF4-FFF2-40B4-BE49-F238E27FC236}">
                  <a16:creationId xmlns:a16="http://schemas.microsoft.com/office/drawing/2014/main" id="{B681F62A-6B68-496E-E807-F2E03460286C}"/>
                </a:ext>
              </a:extLst>
            </p:cNvPr>
            <p:cNvSpPr/>
            <p:nvPr/>
          </p:nvSpPr>
          <p:spPr>
            <a:xfrm>
              <a:off x="33868962" y="18762069"/>
              <a:ext cx="3418506" cy="38297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Qr code&#10;&#10;Description automatically generated">
              <a:extLst>
                <a:ext uri="{FF2B5EF4-FFF2-40B4-BE49-F238E27FC236}">
                  <a16:creationId xmlns:a16="http://schemas.microsoft.com/office/drawing/2014/main" id="{29B73829-2DE9-EBC6-8646-F2D30AF0C7E8}"/>
                </a:ext>
              </a:extLst>
            </p:cNvPr>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33989218" y="19325495"/>
              <a:ext cx="3161183" cy="3161183"/>
            </a:xfrm>
            <a:prstGeom prst="rect">
              <a:avLst/>
            </a:prstGeom>
          </p:spPr>
        </p:pic>
        <p:sp>
          <p:nvSpPr>
            <p:cNvPr id="170" name="TextBox 169">
              <a:extLst>
                <a:ext uri="{FF2B5EF4-FFF2-40B4-BE49-F238E27FC236}">
                  <a16:creationId xmlns:a16="http://schemas.microsoft.com/office/drawing/2014/main" id="{D92CF67F-083F-838A-ECE5-DE07773B0744}"/>
                </a:ext>
              </a:extLst>
            </p:cNvPr>
            <p:cNvSpPr txBox="1"/>
            <p:nvPr/>
          </p:nvSpPr>
          <p:spPr>
            <a:xfrm>
              <a:off x="33840735" y="18817276"/>
              <a:ext cx="3464988" cy="461665"/>
            </a:xfrm>
            <a:prstGeom prst="rect">
              <a:avLst/>
            </a:prstGeom>
            <a:noFill/>
          </p:spPr>
          <p:txBody>
            <a:bodyPr wrap="square" rtlCol="0">
              <a:spAutoFit/>
            </a:bodyPr>
            <a:lstStyle/>
            <a:p>
              <a:pPr algn="ctr"/>
              <a:r>
                <a:rPr lang="en-US" sz="2400" dirty="0"/>
                <a:t>Final Recommendation:</a:t>
              </a:r>
            </a:p>
          </p:txBody>
        </p:sp>
      </p:grpSp>
      <p:pic>
        <p:nvPicPr>
          <p:cNvPr id="26" name="Picture 25" descr="Qr code&#10;&#10;Description automatically generated">
            <a:extLst>
              <a:ext uri="{FF2B5EF4-FFF2-40B4-BE49-F238E27FC236}">
                <a16:creationId xmlns:a16="http://schemas.microsoft.com/office/drawing/2014/main" id="{E6A5C89F-A0CC-BAEB-1E5C-CAE3E5C3769F}"/>
              </a:ext>
            </a:extLst>
          </p:cNvPr>
          <p:cNvPicPr>
            <a:picLocks noChangeAspect="1"/>
          </p:cNvPicPr>
          <p:nvPr/>
        </p:nvPicPr>
        <p:blipFill>
          <a:blip r:embed="rId41">
            <a:extLst>
              <a:ext uri="{28A0092B-C50C-407E-A947-70E740481C1C}">
                <a14:useLocalDpi xmlns:a14="http://schemas.microsoft.com/office/drawing/2010/main" val="0"/>
              </a:ext>
            </a:extLst>
          </a:blip>
          <a:stretch>
            <a:fillRect/>
          </a:stretch>
        </p:blipFill>
        <p:spPr>
          <a:xfrm>
            <a:off x="35437926" y="24624195"/>
            <a:ext cx="2322485" cy="2322485"/>
          </a:xfrm>
          <a:prstGeom prst="rect">
            <a:avLst/>
          </a:prstGeom>
        </p:spPr>
      </p:pic>
    </p:spTree>
    <p:extLst>
      <p:ext uri="{BB962C8B-B14F-4D97-AF65-F5344CB8AC3E}">
        <p14:creationId xmlns:p14="http://schemas.microsoft.com/office/powerpoint/2010/main" val="711011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42173</TotalTime>
  <Words>943</Words>
  <Application>Microsoft Office PowerPoint</Application>
  <PresentationFormat>Custom</PresentationFormat>
  <Paragraphs>131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Bookman Old Style</vt:lpstr>
      <vt:lpstr>Calibri</vt:lpstr>
      <vt:lpstr>Calibri Light</vt:lpstr>
      <vt:lpstr>Garamond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Nancy</dc:creator>
  <cp:lastModifiedBy>Karlene Bognanni</cp:lastModifiedBy>
  <cp:revision>158</cp:revision>
  <dcterms:created xsi:type="dcterms:W3CDTF">2020-07-27T17:53:19Z</dcterms:created>
  <dcterms:modified xsi:type="dcterms:W3CDTF">2023-01-11T14:47:56Z</dcterms:modified>
</cp:coreProperties>
</file>