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gd/metadata"/>
  <Override ContentType="application/binary" PartName="/gd/snapshot"/>
  <Override ContentType="application/binary" PartName="/gd/signature"/>
  <Override ContentType="application/binary" PartName="/gd/debuginfo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0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db7827a0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db7827a0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a0299f777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a0299f777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0299f777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a0299f777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a0299f777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a0299f777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.png"/><Relationship Id="rId22" Type="http://schemas.openxmlformats.org/officeDocument/2006/relationships/image" Target="../media/image27.png"/><Relationship Id="rId21" Type="http://schemas.openxmlformats.org/officeDocument/2006/relationships/hyperlink" Target="https://www.facebook.com/groups/321365387916722/" TargetMode="External"/><Relationship Id="rId24" Type="http://schemas.openxmlformats.org/officeDocument/2006/relationships/image" Target="../media/image37.png"/><Relationship Id="rId23" Type="http://schemas.openxmlformats.org/officeDocument/2006/relationships/hyperlink" Target="https://tufts.box.com/s/joycnbzmjh8zoo2ao3t5y6wph2u2i92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26" Type="http://schemas.openxmlformats.org/officeDocument/2006/relationships/image" Target="../media/image21.png"/><Relationship Id="rId25" Type="http://schemas.openxmlformats.org/officeDocument/2006/relationships/image" Target="../media/image20.png"/><Relationship Id="rId28" Type="http://schemas.openxmlformats.org/officeDocument/2006/relationships/image" Target="../media/image23.png"/><Relationship Id="rId27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hyperlink" Target="https://tufts.box.com/s/9trmuj9yg7fkdcgnevcl2cwxyj1mgea6" TargetMode="External"/><Relationship Id="rId29" Type="http://schemas.openxmlformats.org/officeDocument/2006/relationships/hyperlink" Target="https://www.otschoolhouse.com/single-post/otsh-86" TargetMode="External"/><Relationship Id="rId7" Type="http://schemas.openxmlformats.org/officeDocument/2006/relationships/image" Target="../media/image16.png"/><Relationship Id="rId8" Type="http://schemas.openxmlformats.org/officeDocument/2006/relationships/hyperlink" Target="https://tufts.box.com/s/rslmdqwebxckajzylp62wqbdpjlugbs0" TargetMode="External"/><Relationship Id="rId31" Type="http://schemas.openxmlformats.org/officeDocument/2006/relationships/hyperlink" Target="https://www.otschoolhouse.com/single-post/otsh-81" TargetMode="External"/><Relationship Id="rId30" Type="http://schemas.openxmlformats.org/officeDocument/2006/relationships/image" Target="../media/image43.png"/><Relationship Id="rId11" Type="http://schemas.openxmlformats.org/officeDocument/2006/relationships/hyperlink" Target="https://www.dpi.nc.gov/workload-calculator/download?attachment" TargetMode="External"/><Relationship Id="rId33" Type="http://schemas.openxmlformats.org/officeDocument/2006/relationships/hyperlink" Target="https://tufts.box.com/s/g0i37pautvlyjdk3m8nnzlxzwvgtr0f7" TargetMode="External"/><Relationship Id="rId10" Type="http://schemas.openxmlformats.org/officeDocument/2006/relationships/image" Target="../media/image47.png"/><Relationship Id="rId32" Type="http://schemas.openxmlformats.org/officeDocument/2006/relationships/image" Target="../media/image25.png"/><Relationship Id="rId13" Type="http://schemas.openxmlformats.org/officeDocument/2006/relationships/hyperlink" Target="https://www.garfinkelseruya.com/excel-template.html" TargetMode="External"/><Relationship Id="rId35" Type="http://schemas.openxmlformats.org/officeDocument/2006/relationships/hyperlink" Target="https://www.naeyc.org/our-work/public-policy-advocacy/build-your-advocacy-skills-and-knowledge" TargetMode="External"/><Relationship Id="rId12" Type="http://schemas.openxmlformats.org/officeDocument/2006/relationships/image" Target="../media/image48.png"/><Relationship Id="rId34" Type="http://schemas.openxmlformats.org/officeDocument/2006/relationships/image" Target="../media/image32.png"/><Relationship Id="rId15" Type="http://schemas.openxmlformats.org/officeDocument/2006/relationships/hyperlink" Target="https://prep.asha.org/siteassets/practice-portal/caseloadworkload/apta-asha-aota-joint-doc-workload-approach-schools.pdf" TargetMode="External"/><Relationship Id="rId37" Type="http://schemas.openxmlformats.org/officeDocument/2006/relationships/image" Target="../media/image33.png"/><Relationship Id="rId14" Type="http://schemas.openxmlformats.org/officeDocument/2006/relationships/image" Target="../media/image15.png"/><Relationship Id="rId36" Type="http://schemas.openxmlformats.org/officeDocument/2006/relationships/image" Target="../media/image40.png"/><Relationship Id="rId17" Type="http://schemas.openxmlformats.org/officeDocument/2006/relationships/image" Target="../media/image35.png"/><Relationship Id="rId16" Type="http://schemas.openxmlformats.org/officeDocument/2006/relationships/hyperlink" Target="https://www.garfinkelseruya.com/state-by-state-guide.html" TargetMode="External"/><Relationship Id="rId19" Type="http://schemas.openxmlformats.org/officeDocument/2006/relationships/image" Target="../media/image46.png"/><Relationship Id="rId18" Type="http://schemas.openxmlformats.org/officeDocument/2006/relationships/hyperlink" Target="https://www.youtube.com/watch?v=vNyJuQuuMC8" TargetMode="External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47.png"/><Relationship Id="rId22" Type="http://schemas.openxmlformats.org/officeDocument/2006/relationships/hyperlink" Target="https://www.facebook.com/groups/321365387916722/" TargetMode="External"/><Relationship Id="rId21" Type="http://schemas.openxmlformats.org/officeDocument/2006/relationships/image" Target="../media/image27.png"/><Relationship Id="rId24" Type="http://schemas.openxmlformats.org/officeDocument/2006/relationships/image" Target="../media/image32.png"/><Relationship Id="rId23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9" Type="http://schemas.openxmlformats.org/officeDocument/2006/relationships/image" Target="../media/image35.png"/><Relationship Id="rId26" Type="http://schemas.openxmlformats.org/officeDocument/2006/relationships/image" Target="../media/image21.png"/><Relationship Id="rId25" Type="http://schemas.openxmlformats.org/officeDocument/2006/relationships/image" Target="../media/image37.png"/><Relationship Id="rId28" Type="http://schemas.openxmlformats.org/officeDocument/2006/relationships/image" Target="../media/image23.png"/><Relationship Id="rId27" Type="http://schemas.openxmlformats.org/officeDocument/2006/relationships/image" Target="../media/image22.png"/><Relationship Id="rId5" Type="http://schemas.openxmlformats.org/officeDocument/2006/relationships/image" Target="../media/image30.png"/><Relationship Id="rId6" Type="http://schemas.openxmlformats.org/officeDocument/2006/relationships/image" Target="../media/image43.png"/><Relationship Id="rId29" Type="http://schemas.openxmlformats.org/officeDocument/2006/relationships/image" Target="../media/image33.png"/><Relationship Id="rId7" Type="http://schemas.openxmlformats.org/officeDocument/2006/relationships/hyperlink" Target="https://www.otschoolhouse.com/single-post/otsh-81" TargetMode="External"/><Relationship Id="rId8" Type="http://schemas.openxmlformats.org/officeDocument/2006/relationships/hyperlink" Target="https://www.otschoolhouse.com/single-post/otsh-86" TargetMode="External"/><Relationship Id="rId31" Type="http://schemas.openxmlformats.org/officeDocument/2006/relationships/hyperlink" Target="https://tufts.app.box.com/file/1313449833243?s=rslmdqwebxckajzylp62wqbdpjlugbs0" TargetMode="External"/><Relationship Id="rId30" Type="http://schemas.openxmlformats.org/officeDocument/2006/relationships/hyperlink" Target="https://prep.asha.org/siteassets/practice-portal/caseloadworkload/apta-asha-aota-joint-doc-workload-approach-schools.pdf" TargetMode="External"/><Relationship Id="rId11" Type="http://schemas.openxmlformats.org/officeDocument/2006/relationships/image" Target="../media/image46.png"/><Relationship Id="rId33" Type="http://schemas.openxmlformats.org/officeDocument/2006/relationships/hyperlink" Target="https://tufts.box.com/s/joycnbzmjh8zoo2ao3t5y6wph2u2i92w" TargetMode="External"/><Relationship Id="rId10" Type="http://schemas.openxmlformats.org/officeDocument/2006/relationships/hyperlink" Target="https://www.garfinkelseruya.com/state-by-state-guide.html" TargetMode="External"/><Relationship Id="rId32" Type="http://schemas.openxmlformats.org/officeDocument/2006/relationships/hyperlink" Target="https://tufts.box.com/s/g0i37pautvlyjdk3m8nnzlxzwvgtr0f7" TargetMode="External"/><Relationship Id="rId13" Type="http://schemas.openxmlformats.org/officeDocument/2006/relationships/image" Target="../media/image15.png"/><Relationship Id="rId12" Type="http://schemas.openxmlformats.org/officeDocument/2006/relationships/hyperlink" Target="https://www.youtube.com/watch?v=vNyJuQuuMC8" TargetMode="External"/><Relationship Id="rId34" Type="http://schemas.openxmlformats.org/officeDocument/2006/relationships/hyperlink" Target="https://www.naeyc.org/our-work/public-policy-advocacy/build-your-advocacy-skills-and-knowledge" TargetMode="External"/><Relationship Id="rId15" Type="http://schemas.openxmlformats.org/officeDocument/2006/relationships/image" Target="../media/image48.png"/><Relationship Id="rId14" Type="http://schemas.openxmlformats.org/officeDocument/2006/relationships/hyperlink" Target="https://www.garfinkelseruya.com/excel-template.html" TargetMode="External"/><Relationship Id="rId17" Type="http://schemas.openxmlformats.org/officeDocument/2006/relationships/image" Target="../media/image16.png"/><Relationship Id="rId16" Type="http://schemas.openxmlformats.org/officeDocument/2006/relationships/hyperlink" Target="https://www.dpi.nc.gov/workload-calculator/download?attachment" TargetMode="External"/><Relationship Id="rId19" Type="http://schemas.openxmlformats.org/officeDocument/2006/relationships/image" Target="../media/image40.png"/><Relationship Id="rId18" Type="http://schemas.openxmlformats.org/officeDocument/2006/relationships/hyperlink" Target="https://tufts.box.com/s/9trmuj9yg7fkdcgnevcl2cwxyj1mgea6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b="0" l="35938" r="41111" t="0"/>
          <a:stretch/>
        </p:blipFill>
        <p:spPr>
          <a:xfrm rot="5400000">
            <a:off x="4744500" y="3017576"/>
            <a:ext cx="797800" cy="34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5">
            <a:alphaModFix/>
          </a:blip>
          <a:srcRect b="-10740" l="0" r="0" t="10740"/>
          <a:stretch/>
        </p:blipFill>
        <p:spPr>
          <a:xfrm>
            <a:off x="5245127" y="2925125"/>
            <a:ext cx="4267199" cy="234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35937" r="41412" t="0"/>
          <a:stretch/>
        </p:blipFill>
        <p:spPr>
          <a:xfrm rot="5400000">
            <a:off x="1966275" y="3024575"/>
            <a:ext cx="780250" cy="34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88250" y="281900"/>
            <a:ext cx="1851900" cy="137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58" name="Google Shape;58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5698" y="3736200"/>
            <a:ext cx="1685050" cy="10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8319" l="24406" r="31821" t="8319"/>
          <a:stretch/>
        </p:blipFill>
        <p:spPr>
          <a:xfrm>
            <a:off x="1905800" y="808417"/>
            <a:ext cx="1851800" cy="352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10">
            <a:alphaModFix/>
          </a:blip>
          <a:srcRect b="16192" l="0" r="0" t="22705"/>
          <a:stretch/>
        </p:blipFill>
        <p:spPr>
          <a:xfrm>
            <a:off x="5642175" y="2006001"/>
            <a:ext cx="1851802" cy="11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03113" y="2500213"/>
            <a:ext cx="805750" cy="64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33037" y="259000"/>
            <a:ext cx="939200" cy="9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>
            <a:hlinkClick r:id="rId15"/>
          </p:cNvPr>
          <p:cNvSpPr/>
          <p:nvPr/>
        </p:nvSpPr>
        <p:spPr>
          <a:xfrm>
            <a:off x="6154213" y="230175"/>
            <a:ext cx="1754700" cy="1296000"/>
          </a:xfrm>
          <a:prstGeom prst="rect">
            <a:avLst/>
          </a:prstGeom>
          <a:solidFill>
            <a:srgbClr val="E7C9A6"/>
          </a:solidFill>
          <a:ln cap="flat" cmpd="sng" w="76200">
            <a:solidFill>
              <a:srgbClr val="9960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64" name="Google Shape;64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-17310" y="162112"/>
            <a:ext cx="2062998" cy="15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 b="8990" l="-4630" r="4630" t="-8990"/>
          <a:stretch/>
        </p:blipFill>
        <p:spPr>
          <a:xfrm>
            <a:off x="7567883" y="4172926"/>
            <a:ext cx="1560691" cy="9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20">
            <a:alphaModFix/>
          </a:blip>
          <a:srcRect b="54189" l="63786" r="0" t="0"/>
          <a:stretch/>
        </p:blipFill>
        <p:spPr>
          <a:xfrm>
            <a:off x="7891050" y="9850"/>
            <a:ext cx="1372825" cy="17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0" r="10354" t="6507"/>
          <a:stretch/>
        </p:blipFill>
        <p:spPr>
          <a:xfrm>
            <a:off x="5989500" y="2091225"/>
            <a:ext cx="1157149" cy="7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8250" y="2391675"/>
            <a:ext cx="1642137" cy="2605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3"/>
          <p:cNvGrpSpPr/>
          <p:nvPr/>
        </p:nvGrpSpPr>
        <p:grpSpPr>
          <a:xfrm>
            <a:off x="6154228" y="271099"/>
            <a:ext cx="827700" cy="915000"/>
            <a:chOff x="6154228" y="271099"/>
            <a:chExt cx="827700" cy="915000"/>
          </a:xfrm>
        </p:grpSpPr>
        <p:sp>
          <p:nvSpPr>
            <p:cNvPr id="70" name="Google Shape;70;p13"/>
            <p:cNvSpPr/>
            <p:nvPr/>
          </p:nvSpPr>
          <p:spPr>
            <a:xfrm rot="-1252724">
              <a:off x="6268828" y="352941"/>
              <a:ext cx="598499" cy="75131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x</a:t>
              </a:r>
              <a:endParaRPr/>
            </a:p>
          </p:txBody>
        </p:sp>
        <p:pic>
          <p:nvPicPr>
            <p:cNvPr id="71" name="Google Shape;71;p13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6400420" y="360455"/>
              <a:ext cx="100650" cy="116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 rot="-1291895">
              <a:off x="6283244" y="479195"/>
              <a:ext cx="478887" cy="19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 rotWithShape="1">
            <a:blip r:embed="rId27">
              <a:alphaModFix/>
            </a:blip>
            <a:srcRect b="25420" l="0" r="0" t="20906"/>
            <a:stretch/>
          </p:blipFill>
          <p:spPr>
            <a:xfrm rot="-1241629">
              <a:off x="6293780" y="686959"/>
              <a:ext cx="548614" cy="12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 rot="-1238942">
              <a:off x="6405882" y="873701"/>
              <a:ext cx="475786" cy="188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13">
            <a:hlinkClick r:id="rId29"/>
          </p:cNvPr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 rot="-1952296">
            <a:off x="4637141" y="3726215"/>
            <a:ext cx="938517" cy="93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>
            <a:hlinkClick r:id="rId31"/>
          </p:cNvPr>
          <p:cNvPicPr preferRelativeResize="0"/>
          <p:nvPr/>
        </p:nvPicPr>
        <p:blipFill rotWithShape="1">
          <a:blip r:embed="rId32">
            <a:alphaModFix/>
          </a:blip>
          <a:srcRect b="-2261" l="28787" r="24826" t="13914"/>
          <a:stretch/>
        </p:blipFill>
        <p:spPr>
          <a:xfrm>
            <a:off x="3641888" y="1654400"/>
            <a:ext cx="1754575" cy="33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04537" y="2455875"/>
            <a:ext cx="409555" cy="53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8222850" y="2191614"/>
            <a:ext cx="511851" cy="7602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3"/>
          <p:cNvGrpSpPr/>
          <p:nvPr/>
        </p:nvGrpSpPr>
        <p:grpSpPr>
          <a:xfrm>
            <a:off x="6981938" y="510251"/>
            <a:ext cx="826800" cy="915600"/>
            <a:chOff x="6981938" y="510251"/>
            <a:chExt cx="826800" cy="915600"/>
          </a:xfrm>
        </p:grpSpPr>
        <p:sp>
          <p:nvSpPr>
            <p:cNvPr id="80" name="Google Shape;80;p13"/>
            <p:cNvSpPr/>
            <p:nvPr/>
          </p:nvSpPr>
          <p:spPr>
            <a:xfrm rot="1254334">
              <a:off x="7096035" y="592413"/>
              <a:ext cx="598606" cy="751275"/>
            </a:xfrm>
            <a:prstGeom prst="rect">
              <a:avLst/>
            </a:prstGeom>
            <a:solidFill>
              <a:srgbClr val="F8F3F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1" name="Google Shape;81;p13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7493970" y="594205"/>
              <a:ext cx="100650" cy="116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 flipH="1" rot="1212603">
              <a:off x="7141495" y="714256"/>
              <a:ext cx="507780" cy="5077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1419550" y="64525"/>
            <a:ext cx="6074700" cy="4175700"/>
          </a:xfrm>
          <a:prstGeom prst="rect">
            <a:avLst/>
          </a:prstGeom>
          <a:solidFill>
            <a:srgbClr val="E7C9A6"/>
          </a:solidFill>
          <a:ln cap="flat" cmpd="sng" w="76200">
            <a:solidFill>
              <a:srgbClr val="9960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544050" y="181075"/>
            <a:ext cx="5825700" cy="3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119" y="-7"/>
            <a:ext cx="242225" cy="2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0" y="64525"/>
            <a:ext cx="17514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chemeClr val="dk2"/>
                </a:solidFill>
                <a:highlight>
                  <a:schemeClr val="lt1"/>
                </a:highlight>
                <a:latin typeface="Palatino"/>
                <a:ea typeface="Palatino"/>
                <a:cs typeface="Palatino"/>
                <a:sym typeface="Palatino"/>
              </a:rPr>
              <a:t>Legend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</a:rPr>
              <a:t> </a:t>
            </a:r>
            <a:endParaRPr sz="18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81480">
            <a:off x="6773675" y="2749800"/>
            <a:ext cx="2554150" cy="25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952294">
            <a:off x="1683203" y="172528"/>
            <a:ext cx="730667" cy="73066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2429138" y="279500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OT Schoolhouse Podcast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7"/>
              </a:rPr>
              <a:t>Episode 81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8"/>
              </a:rPr>
              <a:t>and 86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9994" y="826970"/>
            <a:ext cx="797075" cy="6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2429150" y="826838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10"/>
              </a:rPr>
              <a:t>State-by-State Legislative Workload Guide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 (Seruya &amp; Garfinkel, 2020)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11">
            <a:alphaModFix/>
          </a:blip>
          <a:srcRect b="8990" l="-4630" r="4630" t="-8990"/>
          <a:stretch/>
        </p:blipFill>
        <p:spPr>
          <a:xfrm>
            <a:off x="4142537" y="289138"/>
            <a:ext cx="858931" cy="49746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5042500" y="307450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12"/>
              </a:rPr>
              <a:t>20-minute Yoga for Beginners 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(Stress Management) 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18176" y="1493975"/>
            <a:ext cx="460800" cy="4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2429150" y="1493950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Garfinkel &amp; Seruya (2017)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14"/>
              </a:rPr>
              <a:t>Time Study Excel Sheet 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261035" y="811525"/>
            <a:ext cx="621937" cy="49744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5079075" y="843813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NC DPI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16"/>
              </a:rPr>
              <a:t>Workload Calculator 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from a Time Study Resource 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48204" y="1327900"/>
            <a:ext cx="1009786" cy="6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5158000" y="1419363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Garfinkel &amp; Seruya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18"/>
              </a:rPr>
              <a:t>Workload Toolbox 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Powerpoint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472146" y="2581984"/>
            <a:ext cx="361926" cy="53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20">
            <a:alphaModFix/>
          </a:blip>
          <a:srcRect b="16192" l="0" r="0" t="22705"/>
          <a:stretch/>
        </p:blipFill>
        <p:spPr>
          <a:xfrm>
            <a:off x="4148200" y="2009575"/>
            <a:ext cx="1009802" cy="61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21">
            <a:alphaModFix/>
          </a:blip>
          <a:srcRect b="0" l="0" r="10354" t="6507"/>
          <a:stretch/>
        </p:blipFill>
        <p:spPr>
          <a:xfrm>
            <a:off x="4342123" y="2055675"/>
            <a:ext cx="621950" cy="410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5337075" y="2049075"/>
            <a:ext cx="14196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School-based OTs &amp; PTs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22"/>
              </a:rPr>
              <a:t>Facebook Group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 rotWithShape="1">
          <a:blip r:embed="rId23">
            <a:alphaModFix/>
          </a:blip>
          <a:srcRect b="8319" l="24406" r="31821" t="8319"/>
          <a:stretch/>
        </p:blipFill>
        <p:spPr>
          <a:xfrm>
            <a:off x="1887850" y="2089899"/>
            <a:ext cx="321430" cy="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843800" y="3569412"/>
            <a:ext cx="409555" cy="53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818165" y="2770163"/>
            <a:ext cx="460800" cy="731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4261030" y="3213070"/>
            <a:ext cx="621934" cy="616985"/>
            <a:chOff x="6154228" y="271099"/>
            <a:chExt cx="827700" cy="915000"/>
          </a:xfrm>
        </p:grpSpPr>
        <p:sp>
          <p:nvSpPr>
            <p:cNvPr id="112" name="Google Shape;112;p14"/>
            <p:cNvSpPr/>
            <p:nvPr/>
          </p:nvSpPr>
          <p:spPr>
            <a:xfrm rot="-1252724">
              <a:off x="6268828" y="352941"/>
              <a:ext cx="598499" cy="75131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x</a:t>
              </a:r>
              <a:endParaRPr/>
            </a:p>
          </p:txBody>
        </p:sp>
        <p:pic>
          <p:nvPicPr>
            <p:cNvPr id="113" name="Google Shape;11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00420" y="360455"/>
              <a:ext cx="100650" cy="116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4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 rot="-1291895">
              <a:off x="6283244" y="479195"/>
              <a:ext cx="478887" cy="194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4"/>
            <p:cNvPicPr preferRelativeResize="0"/>
            <p:nvPr/>
          </p:nvPicPr>
          <p:blipFill rotWithShape="1">
            <a:blip r:embed="rId27">
              <a:alphaModFix/>
            </a:blip>
            <a:srcRect b="25420" l="0" r="0" t="20906"/>
            <a:stretch/>
          </p:blipFill>
          <p:spPr>
            <a:xfrm rot="-1241629">
              <a:off x="6293780" y="686959"/>
              <a:ext cx="548614" cy="12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4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 rot="-1238942">
              <a:off x="6405882" y="873701"/>
              <a:ext cx="475786" cy="1888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14"/>
          <p:cNvGrpSpPr/>
          <p:nvPr/>
        </p:nvGrpSpPr>
        <p:grpSpPr>
          <a:xfrm>
            <a:off x="4809210" y="3400149"/>
            <a:ext cx="539900" cy="612170"/>
            <a:chOff x="6981938" y="510251"/>
            <a:chExt cx="826800" cy="915600"/>
          </a:xfrm>
        </p:grpSpPr>
        <p:sp>
          <p:nvSpPr>
            <p:cNvPr id="118" name="Google Shape;118;p14"/>
            <p:cNvSpPr/>
            <p:nvPr/>
          </p:nvSpPr>
          <p:spPr>
            <a:xfrm rot="1254334">
              <a:off x="7096035" y="592413"/>
              <a:ext cx="598606" cy="751275"/>
            </a:xfrm>
            <a:prstGeom prst="rect">
              <a:avLst/>
            </a:prstGeom>
            <a:solidFill>
              <a:srgbClr val="F8F3F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9" name="Google Shape;119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93970" y="594205"/>
              <a:ext cx="100650" cy="116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4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 flipH="1" rot="1212603">
              <a:off x="7141495" y="714256"/>
              <a:ext cx="507780" cy="507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4"/>
          <p:cNvSpPr txBox="1"/>
          <p:nvPr/>
        </p:nvSpPr>
        <p:spPr>
          <a:xfrm>
            <a:off x="2372913" y="2139725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5452625" y="3309613"/>
            <a:ext cx="17514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30"/>
              </a:rPr>
              <a:t>AOTA, APTA, ASHA Joint Statement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 on Workload and Caseload Models in School-based Practice 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2438852" y="2161050"/>
            <a:ext cx="16737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31"/>
              </a:rPr>
              <a:t>Watt et al. (2021) 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Integrated vs. Pull-out Services Article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2420327" y="3569388"/>
            <a:ext cx="16737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32"/>
              </a:rPr>
              <a:t>Stephenson (2019) 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Resilience &amp; Burnout in School-based OTs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5" name="Google Shape;125;p14"/>
          <p:cNvSpPr txBox="1"/>
          <p:nvPr/>
        </p:nvSpPr>
        <p:spPr>
          <a:xfrm>
            <a:off x="2503877" y="2976250"/>
            <a:ext cx="16737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33"/>
              </a:rPr>
              <a:t>BOX Folder of</a:t>
            </a: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 Additional Literature/Resources [Living Resource]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26" name="Google Shape;126;p14"/>
          <p:cNvSpPr txBox="1"/>
          <p:nvPr/>
        </p:nvSpPr>
        <p:spPr>
          <a:xfrm>
            <a:off x="5416000" y="2679350"/>
            <a:ext cx="14196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alatino"/>
                <a:ea typeface="Palatino"/>
                <a:cs typeface="Palatino"/>
                <a:sym typeface="Palatino"/>
              </a:rPr>
              <a:t>Build Your Advocacy Skills </a:t>
            </a:r>
            <a:r>
              <a:rPr lang="en" sz="1000" u="sng">
                <a:solidFill>
                  <a:schemeClr val="hlink"/>
                </a:solidFill>
                <a:latin typeface="Palatino"/>
                <a:ea typeface="Palatino"/>
                <a:cs typeface="Palatino"/>
                <a:sym typeface="Palatino"/>
                <a:hlinkClick r:id="rId34"/>
              </a:rPr>
              <a:t>(NAEYC)</a:t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1419550" y="64525"/>
            <a:ext cx="6074700" cy="4175700"/>
          </a:xfrm>
          <a:prstGeom prst="rect">
            <a:avLst/>
          </a:prstGeom>
          <a:solidFill>
            <a:srgbClr val="E7C9A6"/>
          </a:solidFill>
          <a:ln cap="flat" cmpd="sng" w="76200">
            <a:solidFill>
              <a:srgbClr val="9960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1544050" y="181075"/>
            <a:ext cx="5825700" cy="3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119" y="-7"/>
            <a:ext cx="242225" cy="2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 txBox="1"/>
          <p:nvPr/>
        </p:nvSpPr>
        <p:spPr>
          <a:xfrm>
            <a:off x="2372913" y="2139725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35" name="Google Shape;13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000" y="2750300"/>
            <a:ext cx="2328700" cy="23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1742150" y="304175"/>
            <a:ext cx="55584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American Occupational Therapy Association,  American Physical Therapy Association,  American Speech-Language-Hearing Association. (2014). Workload approach: A paradigm shift for positive impact on student outcomes. American Occupat A Paradigm Shift for Positive Impact on Student Outcomes. https://prep.asha.org/siteassets/practice-portal/caseloadworkload/apta-asha-aota-joint-doc-workload-approach-schools.pdf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Davies, J. (Host). (2021, November). OTSH 86: Journal Club - The Problem with Caseloads [Audio Podcast Episode]. OT Schoolhouse. https://www.otschoolhouse.com/single-post/otsh-86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Davies, J. &amp; Corley, A. (Hosts). (2021, August). OTSH 81: School-Based OT Workloads with Alexa Corley (No. 443). [Audio Podcast Episode]. OT Schoolhouse. https://www.otschoolhouse.com/single-post/otsh-81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Garfinkel, M., &amp; Seruya, F. M. (2017, April 1). The Workload Toolbox: Practical Tools to Help You Build a Case for and Maintain a Workload Model in Your School-Based Practice [Conference Presentation]. https://tufts.app.box.com/file/1325837653557?s=9trmuj9yg7fkdcgnevcl2cwxyj1mgea6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>
          <a:xfrm>
            <a:off x="1419550" y="64525"/>
            <a:ext cx="6074700" cy="4175700"/>
          </a:xfrm>
          <a:prstGeom prst="rect">
            <a:avLst/>
          </a:prstGeom>
          <a:solidFill>
            <a:srgbClr val="E7C9A6"/>
          </a:solidFill>
          <a:ln cap="flat" cmpd="sng" w="76200">
            <a:solidFill>
              <a:srgbClr val="9960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1544050" y="181075"/>
            <a:ext cx="5825700" cy="3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119" y="-7"/>
            <a:ext cx="242225" cy="2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 txBox="1"/>
          <p:nvPr/>
        </p:nvSpPr>
        <p:spPr>
          <a:xfrm>
            <a:off x="2372913" y="2139725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45" name="Google Shape;14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000" y="2750300"/>
            <a:ext cx="2328700" cy="23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6"/>
          <p:cNvSpPr txBox="1"/>
          <p:nvPr/>
        </p:nvSpPr>
        <p:spPr>
          <a:xfrm>
            <a:off x="1544050" y="304175"/>
            <a:ext cx="59502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Garfinkel, M., &amp; Seruya, F. M. (2020a). Workload categories. GARFINKEL &amp; SERUYA CASELOAD TO WORKLOAD RESOURCES. https://www.garfinkelseruya.com/excel-template.html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Garfinkel, M., &amp; Seruya, F. M. (2020b, February). State-by-state guide. GARFINKEL &amp; SERUYA CASELOAD TO WORKLOAD RESOURCES. https://www.garfinkelseruya.com/state-by-state-guide.html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Mischler, A. (2022, May 2). 20-minute yoga for beginners | start yoga here... YouTube. https://www.youtube.com/watch?v=vNyJuQuuMC8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Purpose updated workload tool for OT, PT, and SLP practitioners - NC DPI. DPI NC Workload Tool Answers. (n.d.). https://www.dpi.nc.gov/workload-tool-answers/download?attachment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Stephenson, P. (2019). Building resilience and minimizing burnout in school-based practice. Journal of Occupational Therapy, Schools, &amp;amp; Early Intervention, 12(3), 354–364. https://doi.org/10.1080/19411243.2019.1590754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Watt, H., Richards, L. G., Woolley, H., Price, P., &amp; Gray, S. (2021). Integrated Services or pullout? factors influencing school-based Occupational Therapy Service Delivery Models. Journal of Occupational Therapy, Schools, &amp; Early Intervention, 1–15. https://doi.org/10.1080/19411243.2021.1934226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Ziembowicz, Megan. (2023. Bitmoji Classroom Workload Caseload Literature Bookcase [BOX Folder]. 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(n.d.). Build Your Advocacy Skills. NAEYC. https://www.naeyc.org/our-work/public-policy-advocacy/build-your-advocacy-skills-and-knowledge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>
            <a:off x="1419550" y="64525"/>
            <a:ext cx="6074700" cy="4175700"/>
          </a:xfrm>
          <a:prstGeom prst="rect">
            <a:avLst/>
          </a:prstGeom>
          <a:solidFill>
            <a:srgbClr val="E7C9A6"/>
          </a:solidFill>
          <a:ln cap="flat" cmpd="sng" w="76200">
            <a:solidFill>
              <a:srgbClr val="9960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sp>
        <p:nvSpPr>
          <p:cNvPr id="152" name="Google Shape;152;p17"/>
          <p:cNvSpPr/>
          <p:nvPr/>
        </p:nvSpPr>
        <p:spPr>
          <a:xfrm>
            <a:off x="1544050" y="181075"/>
            <a:ext cx="5825700" cy="394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2CC"/>
              </a:highlight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119" y="-7"/>
            <a:ext cx="242225" cy="2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/>
        </p:nvSpPr>
        <p:spPr>
          <a:xfrm>
            <a:off x="2372913" y="2139725"/>
            <a:ext cx="1935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000" y="2750300"/>
            <a:ext cx="2328700" cy="23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1544050" y="304175"/>
            <a:ext cx="5950200" cy="3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Watt, H., Richards, L. G., Woolley, H., Price, P., &amp; Gray, S. (2021). Integrated Services or pullout? factors influencing school-based Occupational Therapy Service Delivery Models. Journal of Occupational Therapy, Schools, &amp; Early Intervention, 1–15. https://doi.org/10.1080/19411243.2021.1934226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Ziembowicz, Megan. (2023. Bitmoji Classroom Workload Caseload Literature Bookcase [BOX Folder]. 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(n.d.). Build Your Advocacy Skills. NAEYC. https://www.naeyc.org/our-work/public-policy-advocacy/build-your-advocacy-skills-and-knowledge </a:t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