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4" r:id="rId5"/>
    <p:sldId id="275" r:id="rId6"/>
    <p:sldId id="263" r:id="rId7"/>
    <p:sldId id="269" r:id="rId8"/>
    <p:sldId id="264" r:id="rId9"/>
    <p:sldId id="276" r:id="rId10"/>
    <p:sldId id="262" r:id="rId11"/>
    <p:sldId id="272" r:id="rId12"/>
    <p:sldId id="273" r:id="rId13"/>
    <p:sldId id="279" r:id="rId14"/>
    <p:sldId id="277" r:id="rId15"/>
    <p:sldId id="28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5818"/>
  </p:normalViewPr>
  <p:slideViewPr>
    <p:cSldViewPr snapToGrid="0">
      <p:cViewPr varScale="1">
        <p:scale>
          <a:sx n="62" d="100"/>
          <a:sy n="62" d="100"/>
        </p:scale>
        <p:origin x="14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13D01-ECAA-41D1-98E4-DDC8EEEECA9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59ED00-72D3-436F-A6C3-7075149B4374}">
      <dgm:prSet/>
      <dgm:spPr/>
      <dgm:t>
        <a:bodyPr/>
        <a:lstStyle/>
        <a:p>
          <a:r>
            <a:rPr lang="en-GB" dirty="0"/>
            <a:t>Special challenges for COVID-19 in Africa ?</a:t>
          </a:r>
          <a:endParaRPr lang="en-US" dirty="0"/>
        </a:p>
      </dgm:t>
    </dgm:pt>
    <dgm:pt modelId="{6330A780-4A6F-485A-A3DD-D54188F09F37}" type="parTrans" cxnId="{1017B80F-67F0-4DA1-92F7-176F96A409AF}">
      <dgm:prSet/>
      <dgm:spPr/>
      <dgm:t>
        <a:bodyPr/>
        <a:lstStyle/>
        <a:p>
          <a:endParaRPr lang="en-US"/>
        </a:p>
      </dgm:t>
    </dgm:pt>
    <dgm:pt modelId="{18AD6585-014A-45A5-A482-2AB479146855}" type="sibTrans" cxnId="{1017B80F-67F0-4DA1-92F7-176F96A409AF}">
      <dgm:prSet/>
      <dgm:spPr/>
      <dgm:t>
        <a:bodyPr/>
        <a:lstStyle/>
        <a:p>
          <a:endParaRPr lang="en-US"/>
        </a:p>
      </dgm:t>
    </dgm:pt>
    <dgm:pt modelId="{18B3BA47-9562-4880-8C5F-E308ADD4BDDD}">
      <dgm:prSet/>
      <dgm:spPr/>
      <dgm:t>
        <a:bodyPr/>
        <a:lstStyle/>
        <a:p>
          <a:r>
            <a:rPr lang="en-GB" dirty="0"/>
            <a:t>What needs to be done ?</a:t>
          </a:r>
          <a:endParaRPr lang="en-US" dirty="0"/>
        </a:p>
      </dgm:t>
    </dgm:pt>
    <dgm:pt modelId="{584DDE4D-7931-4912-83FA-98B5265F32E8}" type="parTrans" cxnId="{F7B8CCF2-8DAE-49AC-A9B3-1D8C81DBF1CA}">
      <dgm:prSet/>
      <dgm:spPr/>
      <dgm:t>
        <a:bodyPr/>
        <a:lstStyle/>
        <a:p>
          <a:endParaRPr lang="en-US"/>
        </a:p>
      </dgm:t>
    </dgm:pt>
    <dgm:pt modelId="{8D1947A2-07DB-4B3B-AF4A-BCA19F920567}" type="sibTrans" cxnId="{F7B8CCF2-8DAE-49AC-A9B3-1D8C81DBF1CA}">
      <dgm:prSet/>
      <dgm:spPr/>
      <dgm:t>
        <a:bodyPr/>
        <a:lstStyle/>
        <a:p>
          <a:endParaRPr lang="en-US"/>
        </a:p>
      </dgm:t>
    </dgm:pt>
    <dgm:pt modelId="{9A3CF1A6-5A59-4FB0-8F2B-3C109DAC857E}">
      <dgm:prSet/>
      <dgm:spPr/>
      <dgm:t>
        <a:bodyPr/>
        <a:lstStyle/>
        <a:p>
          <a:r>
            <a:rPr lang="en-GB" dirty="0"/>
            <a:t>Nutrition programs and role of sectors to support the anticipated crises on food system and malnutrition due to COVID-19</a:t>
          </a:r>
          <a:endParaRPr lang="en-US" dirty="0"/>
        </a:p>
      </dgm:t>
    </dgm:pt>
    <dgm:pt modelId="{C64AFA17-8C42-4857-BDC7-225E15F011E6}" type="parTrans" cxnId="{A367077B-641F-4AFF-88F0-B8B740DEA9D2}">
      <dgm:prSet/>
      <dgm:spPr/>
      <dgm:t>
        <a:bodyPr/>
        <a:lstStyle/>
        <a:p>
          <a:endParaRPr lang="en-US"/>
        </a:p>
      </dgm:t>
    </dgm:pt>
    <dgm:pt modelId="{8738EF2E-C9A3-4066-8D52-D151D95CEAF4}" type="sibTrans" cxnId="{A367077B-641F-4AFF-88F0-B8B740DEA9D2}">
      <dgm:prSet/>
      <dgm:spPr/>
      <dgm:t>
        <a:bodyPr/>
        <a:lstStyle/>
        <a:p>
          <a:endParaRPr lang="en-US"/>
        </a:p>
      </dgm:t>
    </dgm:pt>
    <dgm:pt modelId="{7CC2F705-4FDA-49C9-B742-6597F3891D86}" type="pres">
      <dgm:prSet presAssocID="{57413D01-ECAA-41D1-98E4-DDC8EEEECA97}" presName="Name0" presStyleCnt="0">
        <dgm:presLayoutVars>
          <dgm:dir/>
          <dgm:animLvl val="lvl"/>
          <dgm:resizeHandles val="exact"/>
        </dgm:presLayoutVars>
      </dgm:prSet>
      <dgm:spPr/>
    </dgm:pt>
    <dgm:pt modelId="{55820192-0541-46B1-A30C-2550C5A409B6}" type="pres">
      <dgm:prSet presAssocID="{5159ED00-72D3-436F-A6C3-7075149B4374}" presName="linNode" presStyleCnt="0"/>
      <dgm:spPr/>
    </dgm:pt>
    <dgm:pt modelId="{50477B77-1134-4E31-A35D-150D918F0C20}" type="pres">
      <dgm:prSet presAssocID="{5159ED00-72D3-436F-A6C3-7075149B437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79EA6A7-C884-40A4-A0FF-7FFE6D49006C}" type="pres">
      <dgm:prSet presAssocID="{18AD6585-014A-45A5-A482-2AB479146855}" presName="sp" presStyleCnt="0"/>
      <dgm:spPr/>
    </dgm:pt>
    <dgm:pt modelId="{AB137740-B770-44DE-B9E4-238D781F266E}" type="pres">
      <dgm:prSet presAssocID="{18B3BA47-9562-4880-8C5F-E308ADD4BDDD}" presName="linNode" presStyleCnt="0"/>
      <dgm:spPr/>
    </dgm:pt>
    <dgm:pt modelId="{01E50F25-9D00-4FA7-A233-C15EF7E3C9D8}" type="pres">
      <dgm:prSet presAssocID="{18B3BA47-9562-4880-8C5F-E308ADD4BDD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6C5C5C-B75E-42E2-9917-209140769088}" type="pres">
      <dgm:prSet presAssocID="{18B3BA47-9562-4880-8C5F-E308ADD4BDDD}" presName="descendantText" presStyleLbl="alignAccFollowNode1" presStyleIdx="0" presStyleCnt="1" custLinFactNeighborX="-1484" custLinFactNeighborY="-355">
        <dgm:presLayoutVars>
          <dgm:bulletEnabled val="1"/>
        </dgm:presLayoutVars>
      </dgm:prSet>
      <dgm:spPr/>
    </dgm:pt>
  </dgm:ptLst>
  <dgm:cxnLst>
    <dgm:cxn modelId="{1017B80F-67F0-4DA1-92F7-176F96A409AF}" srcId="{57413D01-ECAA-41D1-98E4-DDC8EEEECA97}" destId="{5159ED00-72D3-436F-A6C3-7075149B4374}" srcOrd="0" destOrd="0" parTransId="{6330A780-4A6F-485A-A3DD-D54188F09F37}" sibTransId="{18AD6585-014A-45A5-A482-2AB479146855}"/>
    <dgm:cxn modelId="{FF7A4117-85CA-49A0-873A-45701E3F9E4D}" type="presOf" srcId="{9A3CF1A6-5A59-4FB0-8F2B-3C109DAC857E}" destId="{D26C5C5C-B75E-42E2-9917-209140769088}" srcOrd="0" destOrd="0" presId="urn:microsoft.com/office/officeart/2005/8/layout/vList5"/>
    <dgm:cxn modelId="{04B8A163-B673-4575-A18D-868E43BBBB97}" type="presOf" srcId="{57413D01-ECAA-41D1-98E4-DDC8EEEECA97}" destId="{7CC2F705-4FDA-49C9-B742-6597F3891D86}" srcOrd="0" destOrd="0" presId="urn:microsoft.com/office/officeart/2005/8/layout/vList5"/>
    <dgm:cxn modelId="{8C8B3C75-AB8F-4981-BE02-401FC923C413}" type="presOf" srcId="{5159ED00-72D3-436F-A6C3-7075149B4374}" destId="{50477B77-1134-4E31-A35D-150D918F0C20}" srcOrd="0" destOrd="0" presId="urn:microsoft.com/office/officeart/2005/8/layout/vList5"/>
    <dgm:cxn modelId="{A367077B-641F-4AFF-88F0-B8B740DEA9D2}" srcId="{18B3BA47-9562-4880-8C5F-E308ADD4BDDD}" destId="{9A3CF1A6-5A59-4FB0-8F2B-3C109DAC857E}" srcOrd="0" destOrd="0" parTransId="{C64AFA17-8C42-4857-BDC7-225E15F011E6}" sibTransId="{8738EF2E-C9A3-4066-8D52-D151D95CEAF4}"/>
    <dgm:cxn modelId="{E1AD1AE0-1092-4925-B872-42AF7585B7D2}" type="presOf" srcId="{18B3BA47-9562-4880-8C5F-E308ADD4BDDD}" destId="{01E50F25-9D00-4FA7-A233-C15EF7E3C9D8}" srcOrd="0" destOrd="0" presId="urn:microsoft.com/office/officeart/2005/8/layout/vList5"/>
    <dgm:cxn modelId="{F7B8CCF2-8DAE-49AC-A9B3-1D8C81DBF1CA}" srcId="{57413D01-ECAA-41D1-98E4-DDC8EEEECA97}" destId="{18B3BA47-9562-4880-8C5F-E308ADD4BDDD}" srcOrd="1" destOrd="0" parTransId="{584DDE4D-7931-4912-83FA-98B5265F32E8}" sibTransId="{8D1947A2-07DB-4B3B-AF4A-BCA19F920567}"/>
    <dgm:cxn modelId="{E69C0070-85F7-47ED-9EF0-8632B9F5CE67}" type="presParOf" srcId="{7CC2F705-4FDA-49C9-B742-6597F3891D86}" destId="{55820192-0541-46B1-A30C-2550C5A409B6}" srcOrd="0" destOrd="0" presId="urn:microsoft.com/office/officeart/2005/8/layout/vList5"/>
    <dgm:cxn modelId="{9FB6136D-4E31-4D4F-A243-849B507A522E}" type="presParOf" srcId="{55820192-0541-46B1-A30C-2550C5A409B6}" destId="{50477B77-1134-4E31-A35D-150D918F0C20}" srcOrd="0" destOrd="0" presId="urn:microsoft.com/office/officeart/2005/8/layout/vList5"/>
    <dgm:cxn modelId="{938BCC47-8CC0-44ED-AC09-7966D9CEE953}" type="presParOf" srcId="{7CC2F705-4FDA-49C9-B742-6597F3891D86}" destId="{779EA6A7-C884-40A4-A0FF-7FFE6D49006C}" srcOrd="1" destOrd="0" presId="urn:microsoft.com/office/officeart/2005/8/layout/vList5"/>
    <dgm:cxn modelId="{DE0E99DE-78F7-4BA0-8508-039A899B5E7D}" type="presParOf" srcId="{7CC2F705-4FDA-49C9-B742-6597F3891D86}" destId="{AB137740-B770-44DE-B9E4-238D781F266E}" srcOrd="2" destOrd="0" presId="urn:microsoft.com/office/officeart/2005/8/layout/vList5"/>
    <dgm:cxn modelId="{65335930-1818-4940-8D20-28AA56C99199}" type="presParOf" srcId="{AB137740-B770-44DE-B9E4-238D781F266E}" destId="{01E50F25-9D00-4FA7-A233-C15EF7E3C9D8}" srcOrd="0" destOrd="0" presId="urn:microsoft.com/office/officeart/2005/8/layout/vList5"/>
    <dgm:cxn modelId="{051B6EA3-BA31-4E4C-91B9-C22DF236F2B5}" type="presParOf" srcId="{AB137740-B770-44DE-B9E4-238D781F266E}" destId="{D26C5C5C-B75E-42E2-9917-2091407690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34A8D-BD1A-4F10-A0AE-2D6D768B51D5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9532F1-4D45-4743-8FAA-2A6AADF419EE}">
      <dgm:prSet/>
      <dgm:spPr/>
      <dgm:t>
        <a:bodyPr/>
        <a:lstStyle/>
        <a:p>
          <a:r>
            <a:rPr lang="en-US" dirty="0"/>
            <a:t>Health </a:t>
          </a:r>
        </a:p>
      </dgm:t>
    </dgm:pt>
    <dgm:pt modelId="{C8E1A3CE-AA48-4F6E-A727-4BD450F67E7F}" type="parTrans" cxnId="{77B79EC9-4C83-44B1-A2BC-DB9A11742A68}">
      <dgm:prSet/>
      <dgm:spPr/>
      <dgm:t>
        <a:bodyPr/>
        <a:lstStyle/>
        <a:p>
          <a:endParaRPr lang="en-US"/>
        </a:p>
      </dgm:t>
    </dgm:pt>
    <dgm:pt modelId="{86E77F78-730B-4208-9059-D462CBEEEB87}" type="sibTrans" cxnId="{77B79EC9-4C83-44B1-A2BC-DB9A11742A68}">
      <dgm:prSet/>
      <dgm:spPr/>
      <dgm:t>
        <a:bodyPr/>
        <a:lstStyle/>
        <a:p>
          <a:endParaRPr lang="en-US"/>
        </a:p>
      </dgm:t>
    </dgm:pt>
    <dgm:pt modelId="{DA799A88-8774-4887-90D9-D88D12BEE680}">
      <dgm:prSet/>
      <dgm:spPr/>
      <dgm:t>
        <a:bodyPr/>
        <a:lstStyle/>
        <a:p>
          <a:r>
            <a:rPr lang="en-US" dirty="0"/>
            <a:t>Agriculture</a:t>
          </a:r>
        </a:p>
      </dgm:t>
    </dgm:pt>
    <dgm:pt modelId="{139002AA-6A50-4D9A-94C5-25066BC82EAD}" type="parTrans" cxnId="{2FF9A011-2F81-44C3-B064-962C50F5F461}">
      <dgm:prSet/>
      <dgm:spPr/>
      <dgm:t>
        <a:bodyPr/>
        <a:lstStyle/>
        <a:p>
          <a:endParaRPr lang="en-US"/>
        </a:p>
      </dgm:t>
    </dgm:pt>
    <dgm:pt modelId="{649811FA-CDB0-4C44-A0F8-84477F384D41}" type="sibTrans" cxnId="{2FF9A011-2F81-44C3-B064-962C50F5F461}">
      <dgm:prSet/>
      <dgm:spPr/>
      <dgm:t>
        <a:bodyPr/>
        <a:lstStyle/>
        <a:p>
          <a:endParaRPr lang="en-US"/>
        </a:p>
      </dgm:t>
    </dgm:pt>
    <dgm:pt modelId="{B7063D2E-7291-4059-B767-7A83778787F7}">
      <dgm:prSet/>
      <dgm:spPr/>
      <dgm:t>
        <a:bodyPr/>
        <a:lstStyle/>
        <a:p>
          <a:r>
            <a:rPr lang="en-US"/>
            <a:t>Education</a:t>
          </a:r>
        </a:p>
      </dgm:t>
    </dgm:pt>
    <dgm:pt modelId="{58E81927-99DF-4301-83C0-658D9B7D8DD9}" type="parTrans" cxnId="{EA65A888-6B36-4A91-A0C9-01FD13662834}">
      <dgm:prSet/>
      <dgm:spPr/>
      <dgm:t>
        <a:bodyPr/>
        <a:lstStyle/>
        <a:p>
          <a:endParaRPr lang="en-US"/>
        </a:p>
      </dgm:t>
    </dgm:pt>
    <dgm:pt modelId="{EA89B89F-9153-491E-BDE0-4C08A51D8722}" type="sibTrans" cxnId="{EA65A888-6B36-4A91-A0C9-01FD13662834}">
      <dgm:prSet/>
      <dgm:spPr/>
      <dgm:t>
        <a:bodyPr/>
        <a:lstStyle/>
        <a:p>
          <a:endParaRPr lang="en-US"/>
        </a:p>
      </dgm:t>
    </dgm:pt>
    <dgm:pt modelId="{291433F7-0AD3-4C03-A9C9-03B4CF60DF41}">
      <dgm:prSet/>
      <dgm:spPr/>
      <dgm:t>
        <a:bodyPr/>
        <a:lstStyle/>
        <a:p>
          <a:r>
            <a:rPr lang="en-US"/>
            <a:t>Water and energy </a:t>
          </a:r>
        </a:p>
      </dgm:t>
    </dgm:pt>
    <dgm:pt modelId="{29B14C63-A1BD-45F4-9E87-6C693865CE7B}" type="parTrans" cxnId="{F5B9CC02-00B1-4138-A64B-87666300B014}">
      <dgm:prSet/>
      <dgm:spPr/>
      <dgm:t>
        <a:bodyPr/>
        <a:lstStyle/>
        <a:p>
          <a:endParaRPr lang="en-US"/>
        </a:p>
      </dgm:t>
    </dgm:pt>
    <dgm:pt modelId="{F3F3D37F-9014-4FA9-9969-74DB5BBCBE7B}" type="sibTrans" cxnId="{F5B9CC02-00B1-4138-A64B-87666300B014}">
      <dgm:prSet/>
      <dgm:spPr/>
      <dgm:t>
        <a:bodyPr/>
        <a:lstStyle/>
        <a:p>
          <a:endParaRPr lang="en-US"/>
        </a:p>
      </dgm:t>
    </dgm:pt>
    <dgm:pt modelId="{63A24CF9-6DEC-406E-BF9C-6747C36CE71D}">
      <dgm:prSet/>
      <dgm:spPr/>
      <dgm:t>
        <a:bodyPr/>
        <a:lstStyle/>
        <a:p>
          <a:r>
            <a:rPr lang="en-US" dirty="0"/>
            <a:t>Business/private sector </a:t>
          </a:r>
        </a:p>
      </dgm:t>
    </dgm:pt>
    <dgm:pt modelId="{A55D143A-8296-42B1-AE2C-729467A1CD72}" type="parTrans" cxnId="{8467FFB4-568C-4EFF-A040-C0686F938B41}">
      <dgm:prSet/>
      <dgm:spPr/>
      <dgm:t>
        <a:bodyPr/>
        <a:lstStyle/>
        <a:p>
          <a:endParaRPr lang="en-US"/>
        </a:p>
      </dgm:t>
    </dgm:pt>
    <dgm:pt modelId="{5BFC8F4F-F55A-4262-B7E1-5F838F80B567}" type="sibTrans" cxnId="{8467FFB4-568C-4EFF-A040-C0686F938B41}">
      <dgm:prSet/>
      <dgm:spPr/>
      <dgm:t>
        <a:bodyPr/>
        <a:lstStyle/>
        <a:p>
          <a:endParaRPr lang="en-US"/>
        </a:p>
      </dgm:t>
    </dgm:pt>
    <dgm:pt modelId="{90701A55-88B1-46B0-BF6F-017CB64D9E5C}">
      <dgm:prSet/>
      <dgm:spPr/>
      <dgm:t>
        <a:bodyPr/>
        <a:lstStyle/>
        <a:p>
          <a:r>
            <a:rPr lang="en-US"/>
            <a:t>Social SafetyNet </a:t>
          </a:r>
        </a:p>
      </dgm:t>
    </dgm:pt>
    <dgm:pt modelId="{5F5A015E-5843-48B9-8930-E7EBE99C9D7E}" type="parTrans" cxnId="{A441D757-2048-4D30-9C5E-762A5B038D99}">
      <dgm:prSet/>
      <dgm:spPr/>
      <dgm:t>
        <a:bodyPr/>
        <a:lstStyle/>
        <a:p>
          <a:endParaRPr lang="en-US"/>
        </a:p>
      </dgm:t>
    </dgm:pt>
    <dgm:pt modelId="{8C5C00A8-414F-4E5E-8D3A-0B6080C95DF8}" type="sibTrans" cxnId="{A441D757-2048-4D30-9C5E-762A5B038D99}">
      <dgm:prSet/>
      <dgm:spPr/>
      <dgm:t>
        <a:bodyPr/>
        <a:lstStyle/>
        <a:p>
          <a:endParaRPr lang="en-US"/>
        </a:p>
      </dgm:t>
    </dgm:pt>
    <dgm:pt modelId="{1A036252-428B-4AE0-9421-20045231E6F1}" type="pres">
      <dgm:prSet presAssocID="{98734A8D-BD1A-4F10-A0AE-2D6D768B51D5}" presName="vert0" presStyleCnt="0">
        <dgm:presLayoutVars>
          <dgm:dir/>
          <dgm:animOne val="branch"/>
          <dgm:animLvl val="lvl"/>
        </dgm:presLayoutVars>
      </dgm:prSet>
      <dgm:spPr/>
    </dgm:pt>
    <dgm:pt modelId="{5885709E-799F-4681-B111-3ED0DA1FA148}" type="pres">
      <dgm:prSet presAssocID="{259532F1-4D45-4743-8FAA-2A6AADF419EE}" presName="thickLine" presStyleLbl="alignNode1" presStyleIdx="0" presStyleCnt="6"/>
      <dgm:spPr/>
    </dgm:pt>
    <dgm:pt modelId="{BE929684-DF8B-417E-9F1E-292810B54581}" type="pres">
      <dgm:prSet presAssocID="{259532F1-4D45-4743-8FAA-2A6AADF419EE}" presName="horz1" presStyleCnt="0"/>
      <dgm:spPr/>
    </dgm:pt>
    <dgm:pt modelId="{E8BA8379-56C4-4135-BC72-C8EC5B223EF4}" type="pres">
      <dgm:prSet presAssocID="{259532F1-4D45-4743-8FAA-2A6AADF419EE}" presName="tx1" presStyleLbl="revTx" presStyleIdx="0" presStyleCnt="6"/>
      <dgm:spPr/>
    </dgm:pt>
    <dgm:pt modelId="{68A97989-4B1B-4BEC-A239-9C41F34762D9}" type="pres">
      <dgm:prSet presAssocID="{259532F1-4D45-4743-8FAA-2A6AADF419EE}" presName="vert1" presStyleCnt="0"/>
      <dgm:spPr/>
    </dgm:pt>
    <dgm:pt modelId="{1F5E56C3-D79F-43F9-B94B-1696A1AE8CA3}" type="pres">
      <dgm:prSet presAssocID="{DA799A88-8774-4887-90D9-D88D12BEE680}" presName="thickLine" presStyleLbl="alignNode1" presStyleIdx="1" presStyleCnt="6"/>
      <dgm:spPr/>
    </dgm:pt>
    <dgm:pt modelId="{F275443B-7D7F-43CF-BB03-01E056D05180}" type="pres">
      <dgm:prSet presAssocID="{DA799A88-8774-4887-90D9-D88D12BEE680}" presName="horz1" presStyleCnt="0"/>
      <dgm:spPr/>
    </dgm:pt>
    <dgm:pt modelId="{407C56EE-A441-41E2-A9A9-07FA122AC2C9}" type="pres">
      <dgm:prSet presAssocID="{DA799A88-8774-4887-90D9-D88D12BEE680}" presName="tx1" presStyleLbl="revTx" presStyleIdx="1" presStyleCnt="6"/>
      <dgm:spPr/>
    </dgm:pt>
    <dgm:pt modelId="{7C7603AE-6D2F-4D2D-8B62-57DADAA18C9A}" type="pres">
      <dgm:prSet presAssocID="{DA799A88-8774-4887-90D9-D88D12BEE680}" presName="vert1" presStyleCnt="0"/>
      <dgm:spPr/>
    </dgm:pt>
    <dgm:pt modelId="{58FDAD84-AC17-44F6-BB35-4A0AE9FD0996}" type="pres">
      <dgm:prSet presAssocID="{B7063D2E-7291-4059-B767-7A83778787F7}" presName="thickLine" presStyleLbl="alignNode1" presStyleIdx="2" presStyleCnt="6"/>
      <dgm:spPr/>
    </dgm:pt>
    <dgm:pt modelId="{B7C98908-8015-457A-9234-51B331DF6614}" type="pres">
      <dgm:prSet presAssocID="{B7063D2E-7291-4059-B767-7A83778787F7}" presName="horz1" presStyleCnt="0"/>
      <dgm:spPr/>
    </dgm:pt>
    <dgm:pt modelId="{DE098E21-6948-4AE2-9428-F357A7964645}" type="pres">
      <dgm:prSet presAssocID="{B7063D2E-7291-4059-B767-7A83778787F7}" presName="tx1" presStyleLbl="revTx" presStyleIdx="2" presStyleCnt="6"/>
      <dgm:spPr/>
    </dgm:pt>
    <dgm:pt modelId="{7EA34F83-1F40-4616-A8A2-750E3EA30F73}" type="pres">
      <dgm:prSet presAssocID="{B7063D2E-7291-4059-B767-7A83778787F7}" presName="vert1" presStyleCnt="0"/>
      <dgm:spPr/>
    </dgm:pt>
    <dgm:pt modelId="{2C5FD89C-D997-4EFD-9D74-4659DEB9356F}" type="pres">
      <dgm:prSet presAssocID="{291433F7-0AD3-4C03-A9C9-03B4CF60DF41}" presName="thickLine" presStyleLbl="alignNode1" presStyleIdx="3" presStyleCnt="6"/>
      <dgm:spPr/>
    </dgm:pt>
    <dgm:pt modelId="{062DCDCE-6FB8-486B-9388-C81BE7C417CF}" type="pres">
      <dgm:prSet presAssocID="{291433F7-0AD3-4C03-A9C9-03B4CF60DF41}" presName="horz1" presStyleCnt="0"/>
      <dgm:spPr/>
    </dgm:pt>
    <dgm:pt modelId="{433CF7F5-E969-48FB-B328-4EC15E276260}" type="pres">
      <dgm:prSet presAssocID="{291433F7-0AD3-4C03-A9C9-03B4CF60DF41}" presName="tx1" presStyleLbl="revTx" presStyleIdx="3" presStyleCnt="6"/>
      <dgm:spPr/>
    </dgm:pt>
    <dgm:pt modelId="{71BF29D5-A6B6-4BA1-9855-2A3149608A2A}" type="pres">
      <dgm:prSet presAssocID="{291433F7-0AD3-4C03-A9C9-03B4CF60DF41}" presName="vert1" presStyleCnt="0"/>
      <dgm:spPr/>
    </dgm:pt>
    <dgm:pt modelId="{8257DA1D-1C31-44A9-9B23-0AC7557F271C}" type="pres">
      <dgm:prSet presAssocID="{63A24CF9-6DEC-406E-BF9C-6747C36CE71D}" presName="thickLine" presStyleLbl="alignNode1" presStyleIdx="4" presStyleCnt="6"/>
      <dgm:spPr/>
    </dgm:pt>
    <dgm:pt modelId="{4F57D0A6-FF13-4B2C-84D2-E93A0C861F43}" type="pres">
      <dgm:prSet presAssocID="{63A24CF9-6DEC-406E-BF9C-6747C36CE71D}" presName="horz1" presStyleCnt="0"/>
      <dgm:spPr/>
    </dgm:pt>
    <dgm:pt modelId="{33953180-9D16-4D5B-8656-46AA2A60285F}" type="pres">
      <dgm:prSet presAssocID="{63A24CF9-6DEC-406E-BF9C-6747C36CE71D}" presName="tx1" presStyleLbl="revTx" presStyleIdx="4" presStyleCnt="6"/>
      <dgm:spPr/>
    </dgm:pt>
    <dgm:pt modelId="{023EE94A-BCB2-4162-81A3-74E18658C7C3}" type="pres">
      <dgm:prSet presAssocID="{63A24CF9-6DEC-406E-BF9C-6747C36CE71D}" presName="vert1" presStyleCnt="0"/>
      <dgm:spPr/>
    </dgm:pt>
    <dgm:pt modelId="{839336BC-C901-4451-8CE3-860E2230F6BB}" type="pres">
      <dgm:prSet presAssocID="{90701A55-88B1-46B0-BF6F-017CB64D9E5C}" presName="thickLine" presStyleLbl="alignNode1" presStyleIdx="5" presStyleCnt="6"/>
      <dgm:spPr/>
    </dgm:pt>
    <dgm:pt modelId="{E228E551-B8D9-410F-B178-1F3B2D9B3E39}" type="pres">
      <dgm:prSet presAssocID="{90701A55-88B1-46B0-BF6F-017CB64D9E5C}" presName="horz1" presStyleCnt="0"/>
      <dgm:spPr/>
    </dgm:pt>
    <dgm:pt modelId="{FA1DCEB5-1170-492B-824B-5CCC881554C9}" type="pres">
      <dgm:prSet presAssocID="{90701A55-88B1-46B0-BF6F-017CB64D9E5C}" presName="tx1" presStyleLbl="revTx" presStyleIdx="5" presStyleCnt="6"/>
      <dgm:spPr/>
    </dgm:pt>
    <dgm:pt modelId="{F91137D6-2C7C-4D4B-A1FB-5DEC2375B910}" type="pres">
      <dgm:prSet presAssocID="{90701A55-88B1-46B0-BF6F-017CB64D9E5C}" presName="vert1" presStyleCnt="0"/>
      <dgm:spPr/>
    </dgm:pt>
  </dgm:ptLst>
  <dgm:cxnLst>
    <dgm:cxn modelId="{D2931800-17B0-4D98-8EDC-CE8EDD8C5B18}" type="presOf" srcId="{90701A55-88B1-46B0-BF6F-017CB64D9E5C}" destId="{FA1DCEB5-1170-492B-824B-5CCC881554C9}" srcOrd="0" destOrd="0" presId="urn:microsoft.com/office/officeart/2008/layout/LinedList"/>
    <dgm:cxn modelId="{F5B9CC02-00B1-4138-A64B-87666300B014}" srcId="{98734A8D-BD1A-4F10-A0AE-2D6D768B51D5}" destId="{291433F7-0AD3-4C03-A9C9-03B4CF60DF41}" srcOrd="3" destOrd="0" parTransId="{29B14C63-A1BD-45F4-9E87-6C693865CE7B}" sibTransId="{F3F3D37F-9014-4FA9-9969-74DB5BBCBE7B}"/>
    <dgm:cxn modelId="{9CC7A90D-14C3-463F-8B17-BFA8397E5DD4}" type="presOf" srcId="{291433F7-0AD3-4C03-A9C9-03B4CF60DF41}" destId="{433CF7F5-E969-48FB-B328-4EC15E276260}" srcOrd="0" destOrd="0" presId="urn:microsoft.com/office/officeart/2008/layout/LinedList"/>
    <dgm:cxn modelId="{2FF9A011-2F81-44C3-B064-962C50F5F461}" srcId="{98734A8D-BD1A-4F10-A0AE-2D6D768B51D5}" destId="{DA799A88-8774-4887-90D9-D88D12BEE680}" srcOrd="1" destOrd="0" parTransId="{139002AA-6A50-4D9A-94C5-25066BC82EAD}" sibTransId="{649811FA-CDB0-4C44-A0F8-84477F384D41}"/>
    <dgm:cxn modelId="{C5D9A123-239D-4B94-8515-922A0AC7E099}" type="presOf" srcId="{DA799A88-8774-4887-90D9-D88D12BEE680}" destId="{407C56EE-A441-41E2-A9A9-07FA122AC2C9}" srcOrd="0" destOrd="0" presId="urn:microsoft.com/office/officeart/2008/layout/LinedList"/>
    <dgm:cxn modelId="{7762BE52-A6CC-4D64-99B0-72D4365A0DB4}" type="presOf" srcId="{63A24CF9-6DEC-406E-BF9C-6747C36CE71D}" destId="{33953180-9D16-4D5B-8656-46AA2A60285F}" srcOrd="0" destOrd="0" presId="urn:microsoft.com/office/officeart/2008/layout/LinedList"/>
    <dgm:cxn modelId="{A441D757-2048-4D30-9C5E-762A5B038D99}" srcId="{98734A8D-BD1A-4F10-A0AE-2D6D768B51D5}" destId="{90701A55-88B1-46B0-BF6F-017CB64D9E5C}" srcOrd="5" destOrd="0" parTransId="{5F5A015E-5843-48B9-8930-E7EBE99C9D7E}" sibTransId="{8C5C00A8-414F-4E5E-8D3A-0B6080C95DF8}"/>
    <dgm:cxn modelId="{EA65A888-6B36-4A91-A0C9-01FD13662834}" srcId="{98734A8D-BD1A-4F10-A0AE-2D6D768B51D5}" destId="{B7063D2E-7291-4059-B767-7A83778787F7}" srcOrd="2" destOrd="0" parTransId="{58E81927-99DF-4301-83C0-658D9B7D8DD9}" sibTransId="{EA89B89F-9153-491E-BDE0-4C08A51D8722}"/>
    <dgm:cxn modelId="{EB069B91-9CCA-4445-9303-0C6595C71781}" type="presOf" srcId="{98734A8D-BD1A-4F10-A0AE-2D6D768B51D5}" destId="{1A036252-428B-4AE0-9421-20045231E6F1}" srcOrd="0" destOrd="0" presId="urn:microsoft.com/office/officeart/2008/layout/LinedList"/>
    <dgm:cxn modelId="{8467FFB4-568C-4EFF-A040-C0686F938B41}" srcId="{98734A8D-BD1A-4F10-A0AE-2D6D768B51D5}" destId="{63A24CF9-6DEC-406E-BF9C-6747C36CE71D}" srcOrd="4" destOrd="0" parTransId="{A55D143A-8296-42B1-AE2C-729467A1CD72}" sibTransId="{5BFC8F4F-F55A-4262-B7E1-5F838F80B567}"/>
    <dgm:cxn modelId="{F0F98FBB-3436-42E7-93EB-BC1DD1DCFD9D}" type="presOf" srcId="{B7063D2E-7291-4059-B767-7A83778787F7}" destId="{DE098E21-6948-4AE2-9428-F357A7964645}" srcOrd="0" destOrd="0" presId="urn:microsoft.com/office/officeart/2008/layout/LinedList"/>
    <dgm:cxn modelId="{77B79EC9-4C83-44B1-A2BC-DB9A11742A68}" srcId="{98734A8D-BD1A-4F10-A0AE-2D6D768B51D5}" destId="{259532F1-4D45-4743-8FAA-2A6AADF419EE}" srcOrd="0" destOrd="0" parTransId="{C8E1A3CE-AA48-4F6E-A727-4BD450F67E7F}" sibTransId="{86E77F78-730B-4208-9059-D462CBEEEB87}"/>
    <dgm:cxn modelId="{9DFDADDE-1017-4F33-AF59-AA5B8F8A3DA9}" type="presOf" srcId="{259532F1-4D45-4743-8FAA-2A6AADF419EE}" destId="{E8BA8379-56C4-4135-BC72-C8EC5B223EF4}" srcOrd="0" destOrd="0" presId="urn:microsoft.com/office/officeart/2008/layout/LinedList"/>
    <dgm:cxn modelId="{D7EDD3FD-2FAB-48E2-9BE1-CAA293B06B85}" type="presParOf" srcId="{1A036252-428B-4AE0-9421-20045231E6F1}" destId="{5885709E-799F-4681-B111-3ED0DA1FA148}" srcOrd="0" destOrd="0" presId="urn:microsoft.com/office/officeart/2008/layout/LinedList"/>
    <dgm:cxn modelId="{1923EA4F-6162-4145-8C37-063AEF91D019}" type="presParOf" srcId="{1A036252-428B-4AE0-9421-20045231E6F1}" destId="{BE929684-DF8B-417E-9F1E-292810B54581}" srcOrd="1" destOrd="0" presId="urn:microsoft.com/office/officeart/2008/layout/LinedList"/>
    <dgm:cxn modelId="{825C0908-C08B-4B53-9569-97D5C945CC21}" type="presParOf" srcId="{BE929684-DF8B-417E-9F1E-292810B54581}" destId="{E8BA8379-56C4-4135-BC72-C8EC5B223EF4}" srcOrd="0" destOrd="0" presId="urn:microsoft.com/office/officeart/2008/layout/LinedList"/>
    <dgm:cxn modelId="{92DA5A09-57DC-4519-9BDE-2526FC08D5E8}" type="presParOf" srcId="{BE929684-DF8B-417E-9F1E-292810B54581}" destId="{68A97989-4B1B-4BEC-A239-9C41F34762D9}" srcOrd="1" destOrd="0" presId="urn:microsoft.com/office/officeart/2008/layout/LinedList"/>
    <dgm:cxn modelId="{A7EE79F1-0589-4935-A128-DD4E0E569F64}" type="presParOf" srcId="{1A036252-428B-4AE0-9421-20045231E6F1}" destId="{1F5E56C3-D79F-43F9-B94B-1696A1AE8CA3}" srcOrd="2" destOrd="0" presId="urn:microsoft.com/office/officeart/2008/layout/LinedList"/>
    <dgm:cxn modelId="{022B0D12-4ECB-4520-B051-41672A8B6727}" type="presParOf" srcId="{1A036252-428B-4AE0-9421-20045231E6F1}" destId="{F275443B-7D7F-43CF-BB03-01E056D05180}" srcOrd="3" destOrd="0" presId="urn:microsoft.com/office/officeart/2008/layout/LinedList"/>
    <dgm:cxn modelId="{59E286E5-6DB2-436F-A5D3-EC43133886F3}" type="presParOf" srcId="{F275443B-7D7F-43CF-BB03-01E056D05180}" destId="{407C56EE-A441-41E2-A9A9-07FA122AC2C9}" srcOrd="0" destOrd="0" presId="urn:microsoft.com/office/officeart/2008/layout/LinedList"/>
    <dgm:cxn modelId="{559133CB-9700-4AE9-85F5-F511CD698A05}" type="presParOf" srcId="{F275443B-7D7F-43CF-BB03-01E056D05180}" destId="{7C7603AE-6D2F-4D2D-8B62-57DADAA18C9A}" srcOrd="1" destOrd="0" presId="urn:microsoft.com/office/officeart/2008/layout/LinedList"/>
    <dgm:cxn modelId="{06C69798-832D-4F60-8895-6DF7B3CECEF2}" type="presParOf" srcId="{1A036252-428B-4AE0-9421-20045231E6F1}" destId="{58FDAD84-AC17-44F6-BB35-4A0AE9FD0996}" srcOrd="4" destOrd="0" presId="urn:microsoft.com/office/officeart/2008/layout/LinedList"/>
    <dgm:cxn modelId="{7035800C-11D6-43C8-BD95-48E2E7C15810}" type="presParOf" srcId="{1A036252-428B-4AE0-9421-20045231E6F1}" destId="{B7C98908-8015-457A-9234-51B331DF6614}" srcOrd="5" destOrd="0" presId="urn:microsoft.com/office/officeart/2008/layout/LinedList"/>
    <dgm:cxn modelId="{BAD33BD4-E7E4-4391-BA5B-38110E9E0477}" type="presParOf" srcId="{B7C98908-8015-457A-9234-51B331DF6614}" destId="{DE098E21-6948-4AE2-9428-F357A7964645}" srcOrd="0" destOrd="0" presId="urn:microsoft.com/office/officeart/2008/layout/LinedList"/>
    <dgm:cxn modelId="{77B8F9C1-D36E-44A8-876B-249917CBA066}" type="presParOf" srcId="{B7C98908-8015-457A-9234-51B331DF6614}" destId="{7EA34F83-1F40-4616-A8A2-750E3EA30F73}" srcOrd="1" destOrd="0" presId="urn:microsoft.com/office/officeart/2008/layout/LinedList"/>
    <dgm:cxn modelId="{E89A5892-6DDC-42B1-9588-9C494DFBB206}" type="presParOf" srcId="{1A036252-428B-4AE0-9421-20045231E6F1}" destId="{2C5FD89C-D997-4EFD-9D74-4659DEB9356F}" srcOrd="6" destOrd="0" presId="urn:microsoft.com/office/officeart/2008/layout/LinedList"/>
    <dgm:cxn modelId="{6FDF87A8-E13E-4422-8341-046309DC589C}" type="presParOf" srcId="{1A036252-428B-4AE0-9421-20045231E6F1}" destId="{062DCDCE-6FB8-486B-9388-C81BE7C417CF}" srcOrd="7" destOrd="0" presId="urn:microsoft.com/office/officeart/2008/layout/LinedList"/>
    <dgm:cxn modelId="{52987A80-774C-4312-9993-41239F4E4B7B}" type="presParOf" srcId="{062DCDCE-6FB8-486B-9388-C81BE7C417CF}" destId="{433CF7F5-E969-48FB-B328-4EC15E276260}" srcOrd="0" destOrd="0" presId="urn:microsoft.com/office/officeart/2008/layout/LinedList"/>
    <dgm:cxn modelId="{5BE80295-77BA-40FF-94C9-9C58897DE407}" type="presParOf" srcId="{062DCDCE-6FB8-486B-9388-C81BE7C417CF}" destId="{71BF29D5-A6B6-4BA1-9855-2A3149608A2A}" srcOrd="1" destOrd="0" presId="urn:microsoft.com/office/officeart/2008/layout/LinedList"/>
    <dgm:cxn modelId="{ADDF921B-4599-4BAF-9ACF-4E2897A852E2}" type="presParOf" srcId="{1A036252-428B-4AE0-9421-20045231E6F1}" destId="{8257DA1D-1C31-44A9-9B23-0AC7557F271C}" srcOrd="8" destOrd="0" presId="urn:microsoft.com/office/officeart/2008/layout/LinedList"/>
    <dgm:cxn modelId="{686193BE-6DD7-4882-B98D-373496D91E0A}" type="presParOf" srcId="{1A036252-428B-4AE0-9421-20045231E6F1}" destId="{4F57D0A6-FF13-4B2C-84D2-E93A0C861F43}" srcOrd="9" destOrd="0" presId="urn:microsoft.com/office/officeart/2008/layout/LinedList"/>
    <dgm:cxn modelId="{DAEE50F7-BA7B-4ADD-847B-3783872290EF}" type="presParOf" srcId="{4F57D0A6-FF13-4B2C-84D2-E93A0C861F43}" destId="{33953180-9D16-4D5B-8656-46AA2A60285F}" srcOrd="0" destOrd="0" presId="urn:microsoft.com/office/officeart/2008/layout/LinedList"/>
    <dgm:cxn modelId="{F2A4FBF8-BCDA-46B5-A1B3-E55C85ABEAAC}" type="presParOf" srcId="{4F57D0A6-FF13-4B2C-84D2-E93A0C861F43}" destId="{023EE94A-BCB2-4162-81A3-74E18658C7C3}" srcOrd="1" destOrd="0" presId="urn:microsoft.com/office/officeart/2008/layout/LinedList"/>
    <dgm:cxn modelId="{CAB5AEAD-623A-402F-882C-86B433BBEFA5}" type="presParOf" srcId="{1A036252-428B-4AE0-9421-20045231E6F1}" destId="{839336BC-C901-4451-8CE3-860E2230F6BB}" srcOrd="10" destOrd="0" presId="urn:microsoft.com/office/officeart/2008/layout/LinedList"/>
    <dgm:cxn modelId="{5631F03B-A896-43D2-9970-4794CF8BD7A0}" type="presParOf" srcId="{1A036252-428B-4AE0-9421-20045231E6F1}" destId="{E228E551-B8D9-410F-B178-1F3B2D9B3E39}" srcOrd="11" destOrd="0" presId="urn:microsoft.com/office/officeart/2008/layout/LinedList"/>
    <dgm:cxn modelId="{FE5335AB-9DBB-4386-A7FC-338C0E8DF2B6}" type="presParOf" srcId="{E228E551-B8D9-410F-B178-1F3B2D9B3E39}" destId="{FA1DCEB5-1170-492B-824B-5CCC881554C9}" srcOrd="0" destOrd="0" presId="urn:microsoft.com/office/officeart/2008/layout/LinedList"/>
    <dgm:cxn modelId="{AA1DD368-66FA-4B6E-9BEE-4E97D68F1C51}" type="presParOf" srcId="{E228E551-B8D9-410F-B178-1F3B2D9B3E39}" destId="{F91137D6-2C7C-4D4B-A1FB-5DEC2375B9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34A8D-BD1A-4F10-A0AE-2D6D768B51D5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9532F1-4D45-4743-8FAA-2A6AADF419EE}">
      <dgm:prSet/>
      <dgm:spPr/>
      <dgm:t>
        <a:bodyPr/>
        <a:lstStyle/>
        <a:p>
          <a:r>
            <a:rPr lang="en-US" dirty="0"/>
            <a:t>Civil society  </a:t>
          </a:r>
        </a:p>
      </dgm:t>
    </dgm:pt>
    <dgm:pt modelId="{C8E1A3CE-AA48-4F6E-A727-4BD450F67E7F}" type="parTrans" cxnId="{77B79EC9-4C83-44B1-A2BC-DB9A11742A68}">
      <dgm:prSet/>
      <dgm:spPr/>
      <dgm:t>
        <a:bodyPr/>
        <a:lstStyle/>
        <a:p>
          <a:endParaRPr lang="en-US"/>
        </a:p>
      </dgm:t>
    </dgm:pt>
    <dgm:pt modelId="{86E77F78-730B-4208-9059-D462CBEEEB87}" type="sibTrans" cxnId="{77B79EC9-4C83-44B1-A2BC-DB9A11742A68}">
      <dgm:prSet/>
      <dgm:spPr/>
      <dgm:t>
        <a:bodyPr/>
        <a:lstStyle/>
        <a:p>
          <a:endParaRPr lang="en-US"/>
        </a:p>
      </dgm:t>
    </dgm:pt>
    <dgm:pt modelId="{DA799A88-8774-4887-90D9-D88D12BEE680}">
      <dgm:prSet/>
      <dgm:spPr/>
      <dgm:t>
        <a:bodyPr/>
        <a:lstStyle/>
        <a:p>
          <a:r>
            <a:rPr lang="en-US" dirty="0"/>
            <a:t>Academia </a:t>
          </a:r>
        </a:p>
      </dgm:t>
    </dgm:pt>
    <dgm:pt modelId="{139002AA-6A50-4D9A-94C5-25066BC82EAD}" type="parTrans" cxnId="{2FF9A011-2F81-44C3-B064-962C50F5F461}">
      <dgm:prSet/>
      <dgm:spPr/>
      <dgm:t>
        <a:bodyPr/>
        <a:lstStyle/>
        <a:p>
          <a:endParaRPr lang="en-US"/>
        </a:p>
      </dgm:t>
    </dgm:pt>
    <dgm:pt modelId="{649811FA-CDB0-4C44-A0F8-84477F384D41}" type="sibTrans" cxnId="{2FF9A011-2F81-44C3-B064-962C50F5F461}">
      <dgm:prSet/>
      <dgm:spPr/>
      <dgm:t>
        <a:bodyPr/>
        <a:lstStyle/>
        <a:p>
          <a:endParaRPr lang="en-US"/>
        </a:p>
      </dgm:t>
    </dgm:pt>
    <dgm:pt modelId="{B7063D2E-7291-4059-B767-7A83778787F7}">
      <dgm:prSet/>
      <dgm:spPr/>
      <dgm:t>
        <a:bodyPr/>
        <a:lstStyle/>
        <a:p>
          <a:r>
            <a:rPr lang="en-US" dirty="0"/>
            <a:t>Research institutes </a:t>
          </a:r>
        </a:p>
      </dgm:t>
    </dgm:pt>
    <dgm:pt modelId="{58E81927-99DF-4301-83C0-658D9B7D8DD9}" type="parTrans" cxnId="{EA65A888-6B36-4A91-A0C9-01FD13662834}">
      <dgm:prSet/>
      <dgm:spPr/>
      <dgm:t>
        <a:bodyPr/>
        <a:lstStyle/>
        <a:p>
          <a:endParaRPr lang="en-US"/>
        </a:p>
      </dgm:t>
    </dgm:pt>
    <dgm:pt modelId="{EA89B89F-9153-491E-BDE0-4C08A51D8722}" type="sibTrans" cxnId="{EA65A888-6B36-4A91-A0C9-01FD13662834}">
      <dgm:prSet/>
      <dgm:spPr/>
      <dgm:t>
        <a:bodyPr/>
        <a:lstStyle/>
        <a:p>
          <a:endParaRPr lang="en-US"/>
        </a:p>
      </dgm:t>
    </dgm:pt>
    <dgm:pt modelId="{291433F7-0AD3-4C03-A9C9-03B4CF60DF41}">
      <dgm:prSet/>
      <dgm:spPr/>
      <dgm:t>
        <a:bodyPr/>
        <a:lstStyle/>
        <a:p>
          <a:r>
            <a:rPr lang="en-US" dirty="0"/>
            <a:t>Development partners </a:t>
          </a:r>
        </a:p>
      </dgm:t>
    </dgm:pt>
    <dgm:pt modelId="{29B14C63-A1BD-45F4-9E87-6C693865CE7B}" type="parTrans" cxnId="{F5B9CC02-00B1-4138-A64B-87666300B014}">
      <dgm:prSet/>
      <dgm:spPr/>
      <dgm:t>
        <a:bodyPr/>
        <a:lstStyle/>
        <a:p>
          <a:endParaRPr lang="en-US"/>
        </a:p>
      </dgm:t>
    </dgm:pt>
    <dgm:pt modelId="{F3F3D37F-9014-4FA9-9969-74DB5BBCBE7B}" type="sibTrans" cxnId="{F5B9CC02-00B1-4138-A64B-87666300B014}">
      <dgm:prSet/>
      <dgm:spPr/>
      <dgm:t>
        <a:bodyPr/>
        <a:lstStyle/>
        <a:p>
          <a:endParaRPr lang="en-US"/>
        </a:p>
      </dgm:t>
    </dgm:pt>
    <dgm:pt modelId="{63A24CF9-6DEC-406E-BF9C-6747C36CE71D}">
      <dgm:prSet/>
      <dgm:spPr/>
      <dgm:t>
        <a:bodyPr/>
        <a:lstStyle/>
        <a:p>
          <a:r>
            <a:rPr lang="en-US" dirty="0"/>
            <a:t>Humanitarian organization </a:t>
          </a:r>
        </a:p>
      </dgm:t>
    </dgm:pt>
    <dgm:pt modelId="{A55D143A-8296-42B1-AE2C-729467A1CD72}" type="parTrans" cxnId="{8467FFB4-568C-4EFF-A040-C0686F938B41}">
      <dgm:prSet/>
      <dgm:spPr/>
      <dgm:t>
        <a:bodyPr/>
        <a:lstStyle/>
        <a:p>
          <a:endParaRPr lang="en-US"/>
        </a:p>
      </dgm:t>
    </dgm:pt>
    <dgm:pt modelId="{5BFC8F4F-F55A-4262-B7E1-5F838F80B567}" type="sibTrans" cxnId="{8467FFB4-568C-4EFF-A040-C0686F938B41}">
      <dgm:prSet/>
      <dgm:spPr/>
      <dgm:t>
        <a:bodyPr/>
        <a:lstStyle/>
        <a:p>
          <a:endParaRPr lang="en-US"/>
        </a:p>
      </dgm:t>
    </dgm:pt>
    <dgm:pt modelId="{90701A55-88B1-46B0-BF6F-017CB64D9E5C}">
      <dgm:prSet/>
      <dgm:spPr/>
      <dgm:t>
        <a:bodyPr/>
        <a:lstStyle/>
        <a:p>
          <a:r>
            <a:rPr lang="en-US" dirty="0"/>
            <a:t>Community </a:t>
          </a:r>
        </a:p>
      </dgm:t>
    </dgm:pt>
    <dgm:pt modelId="{5F5A015E-5843-48B9-8930-E7EBE99C9D7E}" type="parTrans" cxnId="{A441D757-2048-4D30-9C5E-762A5B038D99}">
      <dgm:prSet/>
      <dgm:spPr/>
      <dgm:t>
        <a:bodyPr/>
        <a:lstStyle/>
        <a:p>
          <a:endParaRPr lang="en-US"/>
        </a:p>
      </dgm:t>
    </dgm:pt>
    <dgm:pt modelId="{8C5C00A8-414F-4E5E-8D3A-0B6080C95DF8}" type="sibTrans" cxnId="{A441D757-2048-4D30-9C5E-762A5B038D99}">
      <dgm:prSet/>
      <dgm:spPr/>
      <dgm:t>
        <a:bodyPr/>
        <a:lstStyle/>
        <a:p>
          <a:endParaRPr lang="en-US"/>
        </a:p>
      </dgm:t>
    </dgm:pt>
    <dgm:pt modelId="{1A036252-428B-4AE0-9421-20045231E6F1}" type="pres">
      <dgm:prSet presAssocID="{98734A8D-BD1A-4F10-A0AE-2D6D768B51D5}" presName="vert0" presStyleCnt="0">
        <dgm:presLayoutVars>
          <dgm:dir/>
          <dgm:animOne val="branch"/>
          <dgm:animLvl val="lvl"/>
        </dgm:presLayoutVars>
      </dgm:prSet>
      <dgm:spPr/>
    </dgm:pt>
    <dgm:pt modelId="{5885709E-799F-4681-B111-3ED0DA1FA148}" type="pres">
      <dgm:prSet presAssocID="{259532F1-4D45-4743-8FAA-2A6AADF419EE}" presName="thickLine" presStyleLbl="alignNode1" presStyleIdx="0" presStyleCnt="6"/>
      <dgm:spPr/>
    </dgm:pt>
    <dgm:pt modelId="{BE929684-DF8B-417E-9F1E-292810B54581}" type="pres">
      <dgm:prSet presAssocID="{259532F1-4D45-4743-8FAA-2A6AADF419EE}" presName="horz1" presStyleCnt="0"/>
      <dgm:spPr/>
    </dgm:pt>
    <dgm:pt modelId="{E8BA8379-56C4-4135-BC72-C8EC5B223EF4}" type="pres">
      <dgm:prSet presAssocID="{259532F1-4D45-4743-8FAA-2A6AADF419EE}" presName="tx1" presStyleLbl="revTx" presStyleIdx="0" presStyleCnt="6"/>
      <dgm:spPr/>
    </dgm:pt>
    <dgm:pt modelId="{68A97989-4B1B-4BEC-A239-9C41F34762D9}" type="pres">
      <dgm:prSet presAssocID="{259532F1-4D45-4743-8FAA-2A6AADF419EE}" presName="vert1" presStyleCnt="0"/>
      <dgm:spPr/>
    </dgm:pt>
    <dgm:pt modelId="{1F5E56C3-D79F-43F9-B94B-1696A1AE8CA3}" type="pres">
      <dgm:prSet presAssocID="{DA799A88-8774-4887-90D9-D88D12BEE680}" presName="thickLine" presStyleLbl="alignNode1" presStyleIdx="1" presStyleCnt="6"/>
      <dgm:spPr/>
    </dgm:pt>
    <dgm:pt modelId="{F275443B-7D7F-43CF-BB03-01E056D05180}" type="pres">
      <dgm:prSet presAssocID="{DA799A88-8774-4887-90D9-D88D12BEE680}" presName="horz1" presStyleCnt="0"/>
      <dgm:spPr/>
    </dgm:pt>
    <dgm:pt modelId="{407C56EE-A441-41E2-A9A9-07FA122AC2C9}" type="pres">
      <dgm:prSet presAssocID="{DA799A88-8774-4887-90D9-D88D12BEE680}" presName="tx1" presStyleLbl="revTx" presStyleIdx="1" presStyleCnt="6"/>
      <dgm:spPr/>
    </dgm:pt>
    <dgm:pt modelId="{7C7603AE-6D2F-4D2D-8B62-57DADAA18C9A}" type="pres">
      <dgm:prSet presAssocID="{DA799A88-8774-4887-90D9-D88D12BEE680}" presName="vert1" presStyleCnt="0"/>
      <dgm:spPr/>
    </dgm:pt>
    <dgm:pt modelId="{58FDAD84-AC17-44F6-BB35-4A0AE9FD0996}" type="pres">
      <dgm:prSet presAssocID="{B7063D2E-7291-4059-B767-7A83778787F7}" presName="thickLine" presStyleLbl="alignNode1" presStyleIdx="2" presStyleCnt="6"/>
      <dgm:spPr/>
    </dgm:pt>
    <dgm:pt modelId="{B7C98908-8015-457A-9234-51B331DF6614}" type="pres">
      <dgm:prSet presAssocID="{B7063D2E-7291-4059-B767-7A83778787F7}" presName="horz1" presStyleCnt="0"/>
      <dgm:spPr/>
    </dgm:pt>
    <dgm:pt modelId="{DE098E21-6948-4AE2-9428-F357A7964645}" type="pres">
      <dgm:prSet presAssocID="{B7063D2E-7291-4059-B767-7A83778787F7}" presName="tx1" presStyleLbl="revTx" presStyleIdx="2" presStyleCnt="6"/>
      <dgm:spPr/>
    </dgm:pt>
    <dgm:pt modelId="{7EA34F83-1F40-4616-A8A2-750E3EA30F73}" type="pres">
      <dgm:prSet presAssocID="{B7063D2E-7291-4059-B767-7A83778787F7}" presName="vert1" presStyleCnt="0"/>
      <dgm:spPr/>
    </dgm:pt>
    <dgm:pt modelId="{2C5FD89C-D997-4EFD-9D74-4659DEB9356F}" type="pres">
      <dgm:prSet presAssocID="{291433F7-0AD3-4C03-A9C9-03B4CF60DF41}" presName="thickLine" presStyleLbl="alignNode1" presStyleIdx="3" presStyleCnt="6"/>
      <dgm:spPr/>
    </dgm:pt>
    <dgm:pt modelId="{062DCDCE-6FB8-486B-9388-C81BE7C417CF}" type="pres">
      <dgm:prSet presAssocID="{291433F7-0AD3-4C03-A9C9-03B4CF60DF41}" presName="horz1" presStyleCnt="0"/>
      <dgm:spPr/>
    </dgm:pt>
    <dgm:pt modelId="{433CF7F5-E969-48FB-B328-4EC15E276260}" type="pres">
      <dgm:prSet presAssocID="{291433F7-0AD3-4C03-A9C9-03B4CF60DF41}" presName="tx1" presStyleLbl="revTx" presStyleIdx="3" presStyleCnt="6"/>
      <dgm:spPr/>
    </dgm:pt>
    <dgm:pt modelId="{71BF29D5-A6B6-4BA1-9855-2A3149608A2A}" type="pres">
      <dgm:prSet presAssocID="{291433F7-0AD3-4C03-A9C9-03B4CF60DF41}" presName="vert1" presStyleCnt="0"/>
      <dgm:spPr/>
    </dgm:pt>
    <dgm:pt modelId="{8257DA1D-1C31-44A9-9B23-0AC7557F271C}" type="pres">
      <dgm:prSet presAssocID="{63A24CF9-6DEC-406E-BF9C-6747C36CE71D}" presName="thickLine" presStyleLbl="alignNode1" presStyleIdx="4" presStyleCnt="6"/>
      <dgm:spPr/>
    </dgm:pt>
    <dgm:pt modelId="{4F57D0A6-FF13-4B2C-84D2-E93A0C861F43}" type="pres">
      <dgm:prSet presAssocID="{63A24CF9-6DEC-406E-BF9C-6747C36CE71D}" presName="horz1" presStyleCnt="0"/>
      <dgm:spPr/>
    </dgm:pt>
    <dgm:pt modelId="{33953180-9D16-4D5B-8656-46AA2A60285F}" type="pres">
      <dgm:prSet presAssocID="{63A24CF9-6DEC-406E-BF9C-6747C36CE71D}" presName="tx1" presStyleLbl="revTx" presStyleIdx="4" presStyleCnt="6"/>
      <dgm:spPr/>
    </dgm:pt>
    <dgm:pt modelId="{023EE94A-BCB2-4162-81A3-74E18658C7C3}" type="pres">
      <dgm:prSet presAssocID="{63A24CF9-6DEC-406E-BF9C-6747C36CE71D}" presName="vert1" presStyleCnt="0"/>
      <dgm:spPr/>
    </dgm:pt>
    <dgm:pt modelId="{839336BC-C901-4451-8CE3-860E2230F6BB}" type="pres">
      <dgm:prSet presAssocID="{90701A55-88B1-46B0-BF6F-017CB64D9E5C}" presName="thickLine" presStyleLbl="alignNode1" presStyleIdx="5" presStyleCnt="6"/>
      <dgm:spPr/>
    </dgm:pt>
    <dgm:pt modelId="{E228E551-B8D9-410F-B178-1F3B2D9B3E39}" type="pres">
      <dgm:prSet presAssocID="{90701A55-88B1-46B0-BF6F-017CB64D9E5C}" presName="horz1" presStyleCnt="0"/>
      <dgm:spPr/>
    </dgm:pt>
    <dgm:pt modelId="{FA1DCEB5-1170-492B-824B-5CCC881554C9}" type="pres">
      <dgm:prSet presAssocID="{90701A55-88B1-46B0-BF6F-017CB64D9E5C}" presName="tx1" presStyleLbl="revTx" presStyleIdx="5" presStyleCnt="6"/>
      <dgm:spPr/>
    </dgm:pt>
    <dgm:pt modelId="{F91137D6-2C7C-4D4B-A1FB-5DEC2375B910}" type="pres">
      <dgm:prSet presAssocID="{90701A55-88B1-46B0-BF6F-017CB64D9E5C}" presName="vert1" presStyleCnt="0"/>
      <dgm:spPr/>
    </dgm:pt>
  </dgm:ptLst>
  <dgm:cxnLst>
    <dgm:cxn modelId="{D2931800-17B0-4D98-8EDC-CE8EDD8C5B18}" type="presOf" srcId="{90701A55-88B1-46B0-BF6F-017CB64D9E5C}" destId="{FA1DCEB5-1170-492B-824B-5CCC881554C9}" srcOrd="0" destOrd="0" presId="urn:microsoft.com/office/officeart/2008/layout/LinedList"/>
    <dgm:cxn modelId="{F5B9CC02-00B1-4138-A64B-87666300B014}" srcId="{98734A8D-BD1A-4F10-A0AE-2D6D768B51D5}" destId="{291433F7-0AD3-4C03-A9C9-03B4CF60DF41}" srcOrd="3" destOrd="0" parTransId="{29B14C63-A1BD-45F4-9E87-6C693865CE7B}" sibTransId="{F3F3D37F-9014-4FA9-9969-74DB5BBCBE7B}"/>
    <dgm:cxn modelId="{9CC7A90D-14C3-463F-8B17-BFA8397E5DD4}" type="presOf" srcId="{291433F7-0AD3-4C03-A9C9-03B4CF60DF41}" destId="{433CF7F5-E969-48FB-B328-4EC15E276260}" srcOrd="0" destOrd="0" presId="urn:microsoft.com/office/officeart/2008/layout/LinedList"/>
    <dgm:cxn modelId="{2FF9A011-2F81-44C3-B064-962C50F5F461}" srcId="{98734A8D-BD1A-4F10-A0AE-2D6D768B51D5}" destId="{DA799A88-8774-4887-90D9-D88D12BEE680}" srcOrd="1" destOrd="0" parTransId="{139002AA-6A50-4D9A-94C5-25066BC82EAD}" sibTransId="{649811FA-CDB0-4C44-A0F8-84477F384D41}"/>
    <dgm:cxn modelId="{C5D9A123-239D-4B94-8515-922A0AC7E099}" type="presOf" srcId="{DA799A88-8774-4887-90D9-D88D12BEE680}" destId="{407C56EE-A441-41E2-A9A9-07FA122AC2C9}" srcOrd="0" destOrd="0" presId="urn:microsoft.com/office/officeart/2008/layout/LinedList"/>
    <dgm:cxn modelId="{7762BE52-A6CC-4D64-99B0-72D4365A0DB4}" type="presOf" srcId="{63A24CF9-6DEC-406E-BF9C-6747C36CE71D}" destId="{33953180-9D16-4D5B-8656-46AA2A60285F}" srcOrd="0" destOrd="0" presId="urn:microsoft.com/office/officeart/2008/layout/LinedList"/>
    <dgm:cxn modelId="{A441D757-2048-4D30-9C5E-762A5B038D99}" srcId="{98734A8D-BD1A-4F10-A0AE-2D6D768B51D5}" destId="{90701A55-88B1-46B0-BF6F-017CB64D9E5C}" srcOrd="5" destOrd="0" parTransId="{5F5A015E-5843-48B9-8930-E7EBE99C9D7E}" sibTransId="{8C5C00A8-414F-4E5E-8D3A-0B6080C95DF8}"/>
    <dgm:cxn modelId="{EA65A888-6B36-4A91-A0C9-01FD13662834}" srcId="{98734A8D-BD1A-4F10-A0AE-2D6D768B51D5}" destId="{B7063D2E-7291-4059-B767-7A83778787F7}" srcOrd="2" destOrd="0" parTransId="{58E81927-99DF-4301-83C0-658D9B7D8DD9}" sibTransId="{EA89B89F-9153-491E-BDE0-4C08A51D8722}"/>
    <dgm:cxn modelId="{EB069B91-9CCA-4445-9303-0C6595C71781}" type="presOf" srcId="{98734A8D-BD1A-4F10-A0AE-2D6D768B51D5}" destId="{1A036252-428B-4AE0-9421-20045231E6F1}" srcOrd="0" destOrd="0" presId="urn:microsoft.com/office/officeart/2008/layout/LinedList"/>
    <dgm:cxn modelId="{8467FFB4-568C-4EFF-A040-C0686F938B41}" srcId="{98734A8D-BD1A-4F10-A0AE-2D6D768B51D5}" destId="{63A24CF9-6DEC-406E-BF9C-6747C36CE71D}" srcOrd="4" destOrd="0" parTransId="{A55D143A-8296-42B1-AE2C-729467A1CD72}" sibTransId="{5BFC8F4F-F55A-4262-B7E1-5F838F80B567}"/>
    <dgm:cxn modelId="{F0F98FBB-3436-42E7-93EB-BC1DD1DCFD9D}" type="presOf" srcId="{B7063D2E-7291-4059-B767-7A83778787F7}" destId="{DE098E21-6948-4AE2-9428-F357A7964645}" srcOrd="0" destOrd="0" presId="urn:microsoft.com/office/officeart/2008/layout/LinedList"/>
    <dgm:cxn modelId="{77B79EC9-4C83-44B1-A2BC-DB9A11742A68}" srcId="{98734A8D-BD1A-4F10-A0AE-2D6D768B51D5}" destId="{259532F1-4D45-4743-8FAA-2A6AADF419EE}" srcOrd="0" destOrd="0" parTransId="{C8E1A3CE-AA48-4F6E-A727-4BD450F67E7F}" sibTransId="{86E77F78-730B-4208-9059-D462CBEEEB87}"/>
    <dgm:cxn modelId="{9DFDADDE-1017-4F33-AF59-AA5B8F8A3DA9}" type="presOf" srcId="{259532F1-4D45-4743-8FAA-2A6AADF419EE}" destId="{E8BA8379-56C4-4135-BC72-C8EC5B223EF4}" srcOrd="0" destOrd="0" presId="urn:microsoft.com/office/officeart/2008/layout/LinedList"/>
    <dgm:cxn modelId="{D7EDD3FD-2FAB-48E2-9BE1-CAA293B06B85}" type="presParOf" srcId="{1A036252-428B-4AE0-9421-20045231E6F1}" destId="{5885709E-799F-4681-B111-3ED0DA1FA148}" srcOrd="0" destOrd="0" presId="urn:microsoft.com/office/officeart/2008/layout/LinedList"/>
    <dgm:cxn modelId="{1923EA4F-6162-4145-8C37-063AEF91D019}" type="presParOf" srcId="{1A036252-428B-4AE0-9421-20045231E6F1}" destId="{BE929684-DF8B-417E-9F1E-292810B54581}" srcOrd="1" destOrd="0" presId="urn:microsoft.com/office/officeart/2008/layout/LinedList"/>
    <dgm:cxn modelId="{825C0908-C08B-4B53-9569-97D5C945CC21}" type="presParOf" srcId="{BE929684-DF8B-417E-9F1E-292810B54581}" destId="{E8BA8379-56C4-4135-BC72-C8EC5B223EF4}" srcOrd="0" destOrd="0" presId="urn:microsoft.com/office/officeart/2008/layout/LinedList"/>
    <dgm:cxn modelId="{92DA5A09-57DC-4519-9BDE-2526FC08D5E8}" type="presParOf" srcId="{BE929684-DF8B-417E-9F1E-292810B54581}" destId="{68A97989-4B1B-4BEC-A239-9C41F34762D9}" srcOrd="1" destOrd="0" presId="urn:microsoft.com/office/officeart/2008/layout/LinedList"/>
    <dgm:cxn modelId="{A7EE79F1-0589-4935-A128-DD4E0E569F64}" type="presParOf" srcId="{1A036252-428B-4AE0-9421-20045231E6F1}" destId="{1F5E56C3-D79F-43F9-B94B-1696A1AE8CA3}" srcOrd="2" destOrd="0" presId="urn:microsoft.com/office/officeart/2008/layout/LinedList"/>
    <dgm:cxn modelId="{022B0D12-4ECB-4520-B051-41672A8B6727}" type="presParOf" srcId="{1A036252-428B-4AE0-9421-20045231E6F1}" destId="{F275443B-7D7F-43CF-BB03-01E056D05180}" srcOrd="3" destOrd="0" presId="urn:microsoft.com/office/officeart/2008/layout/LinedList"/>
    <dgm:cxn modelId="{59E286E5-6DB2-436F-A5D3-EC43133886F3}" type="presParOf" srcId="{F275443B-7D7F-43CF-BB03-01E056D05180}" destId="{407C56EE-A441-41E2-A9A9-07FA122AC2C9}" srcOrd="0" destOrd="0" presId="urn:microsoft.com/office/officeart/2008/layout/LinedList"/>
    <dgm:cxn modelId="{559133CB-9700-4AE9-85F5-F511CD698A05}" type="presParOf" srcId="{F275443B-7D7F-43CF-BB03-01E056D05180}" destId="{7C7603AE-6D2F-4D2D-8B62-57DADAA18C9A}" srcOrd="1" destOrd="0" presId="urn:microsoft.com/office/officeart/2008/layout/LinedList"/>
    <dgm:cxn modelId="{06C69798-832D-4F60-8895-6DF7B3CECEF2}" type="presParOf" srcId="{1A036252-428B-4AE0-9421-20045231E6F1}" destId="{58FDAD84-AC17-44F6-BB35-4A0AE9FD0996}" srcOrd="4" destOrd="0" presId="urn:microsoft.com/office/officeart/2008/layout/LinedList"/>
    <dgm:cxn modelId="{7035800C-11D6-43C8-BD95-48E2E7C15810}" type="presParOf" srcId="{1A036252-428B-4AE0-9421-20045231E6F1}" destId="{B7C98908-8015-457A-9234-51B331DF6614}" srcOrd="5" destOrd="0" presId="urn:microsoft.com/office/officeart/2008/layout/LinedList"/>
    <dgm:cxn modelId="{BAD33BD4-E7E4-4391-BA5B-38110E9E0477}" type="presParOf" srcId="{B7C98908-8015-457A-9234-51B331DF6614}" destId="{DE098E21-6948-4AE2-9428-F357A7964645}" srcOrd="0" destOrd="0" presId="urn:microsoft.com/office/officeart/2008/layout/LinedList"/>
    <dgm:cxn modelId="{77B8F9C1-D36E-44A8-876B-249917CBA066}" type="presParOf" srcId="{B7C98908-8015-457A-9234-51B331DF6614}" destId="{7EA34F83-1F40-4616-A8A2-750E3EA30F73}" srcOrd="1" destOrd="0" presId="urn:microsoft.com/office/officeart/2008/layout/LinedList"/>
    <dgm:cxn modelId="{E89A5892-6DDC-42B1-9588-9C494DFBB206}" type="presParOf" srcId="{1A036252-428B-4AE0-9421-20045231E6F1}" destId="{2C5FD89C-D997-4EFD-9D74-4659DEB9356F}" srcOrd="6" destOrd="0" presId="urn:microsoft.com/office/officeart/2008/layout/LinedList"/>
    <dgm:cxn modelId="{6FDF87A8-E13E-4422-8341-046309DC589C}" type="presParOf" srcId="{1A036252-428B-4AE0-9421-20045231E6F1}" destId="{062DCDCE-6FB8-486B-9388-C81BE7C417CF}" srcOrd="7" destOrd="0" presId="urn:microsoft.com/office/officeart/2008/layout/LinedList"/>
    <dgm:cxn modelId="{52987A80-774C-4312-9993-41239F4E4B7B}" type="presParOf" srcId="{062DCDCE-6FB8-486B-9388-C81BE7C417CF}" destId="{433CF7F5-E969-48FB-B328-4EC15E276260}" srcOrd="0" destOrd="0" presId="urn:microsoft.com/office/officeart/2008/layout/LinedList"/>
    <dgm:cxn modelId="{5BE80295-77BA-40FF-94C9-9C58897DE407}" type="presParOf" srcId="{062DCDCE-6FB8-486B-9388-C81BE7C417CF}" destId="{71BF29D5-A6B6-4BA1-9855-2A3149608A2A}" srcOrd="1" destOrd="0" presId="urn:microsoft.com/office/officeart/2008/layout/LinedList"/>
    <dgm:cxn modelId="{ADDF921B-4599-4BAF-9ACF-4E2897A852E2}" type="presParOf" srcId="{1A036252-428B-4AE0-9421-20045231E6F1}" destId="{8257DA1D-1C31-44A9-9B23-0AC7557F271C}" srcOrd="8" destOrd="0" presId="urn:microsoft.com/office/officeart/2008/layout/LinedList"/>
    <dgm:cxn modelId="{686193BE-6DD7-4882-B98D-373496D91E0A}" type="presParOf" srcId="{1A036252-428B-4AE0-9421-20045231E6F1}" destId="{4F57D0A6-FF13-4B2C-84D2-E93A0C861F43}" srcOrd="9" destOrd="0" presId="urn:microsoft.com/office/officeart/2008/layout/LinedList"/>
    <dgm:cxn modelId="{DAEE50F7-BA7B-4ADD-847B-3783872290EF}" type="presParOf" srcId="{4F57D0A6-FF13-4B2C-84D2-E93A0C861F43}" destId="{33953180-9D16-4D5B-8656-46AA2A60285F}" srcOrd="0" destOrd="0" presId="urn:microsoft.com/office/officeart/2008/layout/LinedList"/>
    <dgm:cxn modelId="{F2A4FBF8-BCDA-46B5-A1B3-E55C85ABEAAC}" type="presParOf" srcId="{4F57D0A6-FF13-4B2C-84D2-E93A0C861F43}" destId="{023EE94A-BCB2-4162-81A3-74E18658C7C3}" srcOrd="1" destOrd="0" presId="urn:microsoft.com/office/officeart/2008/layout/LinedList"/>
    <dgm:cxn modelId="{CAB5AEAD-623A-402F-882C-86B433BBEFA5}" type="presParOf" srcId="{1A036252-428B-4AE0-9421-20045231E6F1}" destId="{839336BC-C901-4451-8CE3-860E2230F6BB}" srcOrd="10" destOrd="0" presId="urn:microsoft.com/office/officeart/2008/layout/LinedList"/>
    <dgm:cxn modelId="{5631F03B-A896-43D2-9970-4794CF8BD7A0}" type="presParOf" srcId="{1A036252-428B-4AE0-9421-20045231E6F1}" destId="{E228E551-B8D9-410F-B178-1F3B2D9B3E39}" srcOrd="11" destOrd="0" presId="urn:microsoft.com/office/officeart/2008/layout/LinedList"/>
    <dgm:cxn modelId="{FE5335AB-9DBB-4386-A7FC-338C0E8DF2B6}" type="presParOf" srcId="{E228E551-B8D9-410F-B178-1F3B2D9B3E39}" destId="{FA1DCEB5-1170-492B-824B-5CCC881554C9}" srcOrd="0" destOrd="0" presId="urn:microsoft.com/office/officeart/2008/layout/LinedList"/>
    <dgm:cxn modelId="{AA1DD368-66FA-4B6E-9BEE-4E97D68F1C51}" type="presParOf" srcId="{E228E551-B8D9-410F-B178-1F3B2D9B3E39}" destId="{F91137D6-2C7C-4D4B-A1FB-5DEC2375B9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77B77-1134-4E31-A35D-150D918F0C20}">
      <dsp:nvSpPr>
        <dsp:cNvPr id="0" name=""/>
        <dsp:cNvSpPr/>
      </dsp:nvSpPr>
      <dsp:spPr>
        <a:xfrm>
          <a:off x="0" y="71"/>
          <a:ext cx="2371928" cy="2876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Special challenges for COVID-19 in Africa ?</a:t>
          </a:r>
          <a:endParaRPr lang="en-US" sz="3400" kern="1200" dirty="0"/>
        </a:p>
      </dsp:txBody>
      <dsp:txXfrm>
        <a:off x="115788" y="115859"/>
        <a:ext cx="2140352" cy="2644813"/>
      </dsp:txXfrm>
    </dsp:sp>
    <dsp:sp modelId="{D26C5C5C-B75E-42E2-9917-209140769088}">
      <dsp:nvSpPr>
        <dsp:cNvPr id="0" name=""/>
        <dsp:cNvSpPr/>
      </dsp:nvSpPr>
      <dsp:spPr>
        <a:xfrm rot="5400000">
          <a:off x="3294554" y="2341926"/>
          <a:ext cx="2301111" cy="42167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Nutrition programs and role of sectors to support the anticipated crises on food system and malnutrition due to COVID-19</a:t>
          </a:r>
          <a:endParaRPr lang="en-US" sz="2500" kern="1200" dirty="0"/>
        </a:p>
      </dsp:txBody>
      <dsp:txXfrm rot="-5400000">
        <a:off x="2336729" y="3412083"/>
        <a:ext cx="4104431" cy="2076449"/>
      </dsp:txXfrm>
    </dsp:sp>
    <dsp:sp modelId="{01E50F25-9D00-4FA7-A233-C15EF7E3C9D8}">
      <dsp:nvSpPr>
        <dsp:cNvPr id="0" name=""/>
        <dsp:cNvSpPr/>
      </dsp:nvSpPr>
      <dsp:spPr>
        <a:xfrm>
          <a:off x="0" y="3020281"/>
          <a:ext cx="2371928" cy="28763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What needs to be done ?</a:t>
          </a:r>
          <a:endParaRPr lang="en-US" sz="3400" kern="1200" dirty="0"/>
        </a:p>
      </dsp:txBody>
      <dsp:txXfrm>
        <a:off x="115788" y="3136069"/>
        <a:ext cx="2140352" cy="2644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5709E-799F-4681-B111-3ED0DA1FA148}">
      <dsp:nvSpPr>
        <dsp:cNvPr id="0" name=""/>
        <dsp:cNvSpPr/>
      </dsp:nvSpPr>
      <dsp:spPr>
        <a:xfrm>
          <a:off x="0" y="1660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BA8379-56C4-4135-BC72-C8EC5B223EF4}">
      <dsp:nvSpPr>
        <dsp:cNvPr id="0" name=""/>
        <dsp:cNvSpPr/>
      </dsp:nvSpPr>
      <dsp:spPr>
        <a:xfrm>
          <a:off x="0" y="1660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Health </a:t>
          </a:r>
        </a:p>
      </dsp:txBody>
      <dsp:txXfrm>
        <a:off x="0" y="1660"/>
        <a:ext cx="4736123" cy="566274"/>
      </dsp:txXfrm>
    </dsp:sp>
    <dsp:sp modelId="{1F5E56C3-D79F-43F9-B94B-1696A1AE8CA3}">
      <dsp:nvSpPr>
        <dsp:cNvPr id="0" name=""/>
        <dsp:cNvSpPr/>
      </dsp:nvSpPr>
      <dsp:spPr>
        <a:xfrm>
          <a:off x="0" y="567935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7C56EE-A441-41E2-A9A9-07FA122AC2C9}">
      <dsp:nvSpPr>
        <dsp:cNvPr id="0" name=""/>
        <dsp:cNvSpPr/>
      </dsp:nvSpPr>
      <dsp:spPr>
        <a:xfrm>
          <a:off x="0" y="567935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Agriculture</a:t>
          </a:r>
        </a:p>
      </dsp:txBody>
      <dsp:txXfrm>
        <a:off x="0" y="567935"/>
        <a:ext cx="4736123" cy="566274"/>
      </dsp:txXfrm>
    </dsp:sp>
    <dsp:sp modelId="{58FDAD84-AC17-44F6-BB35-4A0AE9FD0996}">
      <dsp:nvSpPr>
        <dsp:cNvPr id="0" name=""/>
        <dsp:cNvSpPr/>
      </dsp:nvSpPr>
      <dsp:spPr>
        <a:xfrm>
          <a:off x="0" y="1134209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98E21-6948-4AE2-9428-F357A7964645}">
      <dsp:nvSpPr>
        <dsp:cNvPr id="0" name=""/>
        <dsp:cNvSpPr/>
      </dsp:nvSpPr>
      <dsp:spPr>
        <a:xfrm>
          <a:off x="0" y="1134209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Education</a:t>
          </a:r>
        </a:p>
      </dsp:txBody>
      <dsp:txXfrm>
        <a:off x="0" y="1134209"/>
        <a:ext cx="4736123" cy="566274"/>
      </dsp:txXfrm>
    </dsp:sp>
    <dsp:sp modelId="{2C5FD89C-D997-4EFD-9D74-4659DEB9356F}">
      <dsp:nvSpPr>
        <dsp:cNvPr id="0" name=""/>
        <dsp:cNvSpPr/>
      </dsp:nvSpPr>
      <dsp:spPr>
        <a:xfrm>
          <a:off x="0" y="1700484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CF7F5-E969-48FB-B328-4EC15E276260}">
      <dsp:nvSpPr>
        <dsp:cNvPr id="0" name=""/>
        <dsp:cNvSpPr/>
      </dsp:nvSpPr>
      <dsp:spPr>
        <a:xfrm>
          <a:off x="0" y="1700484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Water and energy </a:t>
          </a:r>
        </a:p>
      </dsp:txBody>
      <dsp:txXfrm>
        <a:off x="0" y="1700484"/>
        <a:ext cx="4736123" cy="566274"/>
      </dsp:txXfrm>
    </dsp:sp>
    <dsp:sp modelId="{8257DA1D-1C31-44A9-9B23-0AC7557F271C}">
      <dsp:nvSpPr>
        <dsp:cNvPr id="0" name=""/>
        <dsp:cNvSpPr/>
      </dsp:nvSpPr>
      <dsp:spPr>
        <a:xfrm>
          <a:off x="0" y="2266759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953180-9D16-4D5B-8656-46AA2A60285F}">
      <dsp:nvSpPr>
        <dsp:cNvPr id="0" name=""/>
        <dsp:cNvSpPr/>
      </dsp:nvSpPr>
      <dsp:spPr>
        <a:xfrm>
          <a:off x="0" y="2266759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Business/private sector </a:t>
          </a:r>
        </a:p>
      </dsp:txBody>
      <dsp:txXfrm>
        <a:off x="0" y="2266759"/>
        <a:ext cx="4736123" cy="566274"/>
      </dsp:txXfrm>
    </dsp:sp>
    <dsp:sp modelId="{839336BC-C901-4451-8CE3-860E2230F6BB}">
      <dsp:nvSpPr>
        <dsp:cNvPr id="0" name=""/>
        <dsp:cNvSpPr/>
      </dsp:nvSpPr>
      <dsp:spPr>
        <a:xfrm>
          <a:off x="0" y="2833033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1DCEB5-1170-492B-824B-5CCC881554C9}">
      <dsp:nvSpPr>
        <dsp:cNvPr id="0" name=""/>
        <dsp:cNvSpPr/>
      </dsp:nvSpPr>
      <dsp:spPr>
        <a:xfrm>
          <a:off x="0" y="2833033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Social SafetyNet </a:t>
          </a:r>
        </a:p>
      </dsp:txBody>
      <dsp:txXfrm>
        <a:off x="0" y="2833033"/>
        <a:ext cx="4736123" cy="566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5709E-799F-4681-B111-3ED0DA1FA148}">
      <dsp:nvSpPr>
        <dsp:cNvPr id="0" name=""/>
        <dsp:cNvSpPr/>
      </dsp:nvSpPr>
      <dsp:spPr>
        <a:xfrm>
          <a:off x="0" y="1660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BA8379-56C4-4135-BC72-C8EC5B223EF4}">
      <dsp:nvSpPr>
        <dsp:cNvPr id="0" name=""/>
        <dsp:cNvSpPr/>
      </dsp:nvSpPr>
      <dsp:spPr>
        <a:xfrm>
          <a:off x="0" y="1660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Civil society  </a:t>
          </a:r>
        </a:p>
      </dsp:txBody>
      <dsp:txXfrm>
        <a:off x="0" y="1660"/>
        <a:ext cx="4736123" cy="566274"/>
      </dsp:txXfrm>
    </dsp:sp>
    <dsp:sp modelId="{1F5E56C3-D79F-43F9-B94B-1696A1AE8CA3}">
      <dsp:nvSpPr>
        <dsp:cNvPr id="0" name=""/>
        <dsp:cNvSpPr/>
      </dsp:nvSpPr>
      <dsp:spPr>
        <a:xfrm>
          <a:off x="0" y="567935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7C56EE-A441-41E2-A9A9-07FA122AC2C9}">
      <dsp:nvSpPr>
        <dsp:cNvPr id="0" name=""/>
        <dsp:cNvSpPr/>
      </dsp:nvSpPr>
      <dsp:spPr>
        <a:xfrm>
          <a:off x="0" y="567935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Academia </a:t>
          </a:r>
        </a:p>
      </dsp:txBody>
      <dsp:txXfrm>
        <a:off x="0" y="567935"/>
        <a:ext cx="4736123" cy="566274"/>
      </dsp:txXfrm>
    </dsp:sp>
    <dsp:sp modelId="{58FDAD84-AC17-44F6-BB35-4A0AE9FD0996}">
      <dsp:nvSpPr>
        <dsp:cNvPr id="0" name=""/>
        <dsp:cNvSpPr/>
      </dsp:nvSpPr>
      <dsp:spPr>
        <a:xfrm>
          <a:off x="0" y="1134209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98E21-6948-4AE2-9428-F357A7964645}">
      <dsp:nvSpPr>
        <dsp:cNvPr id="0" name=""/>
        <dsp:cNvSpPr/>
      </dsp:nvSpPr>
      <dsp:spPr>
        <a:xfrm>
          <a:off x="0" y="1134209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institutes </a:t>
          </a:r>
        </a:p>
      </dsp:txBody>
      <dsp:txXfrm>
        <a:off x="0" y="1134209"/>
        <a:ext cx="4736123" cy="566274"/>
      </dsp:txXfrm>
    </dsp:sp>
    <dsp:sp modelId="{2C5FD89C-D997-4EFD-9D74-4659DEB9356F}">
      <dsp:nvSpPr>
        <dsp:cNvPr id="0" name=""/>
        <dsp:cNvSpPr/>
      </dsp:nvSpPr>
      <dsp:spPr>
        <a:xfrm>
          <a:off x="0" y="1700484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CF7F5-E969-48FB-B328-4EC15E276260}">
      <dsp:nvSpPr>
        <dsp:cNvPr id="0" name=""/>
        <dsp:cNvSpPr/>
      </dsp:nvSpPr>
      <dsp:spPr>
        <a:xfrm>
          <a:off x="0" y="1700484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Development partners </a:t>
          </a:r>
        </a:p>
      </dsp:txBody>
      <dsp:txXfrm>
        <a:off x="0" y="1700484"/>
        <a:ext cx="4736123" cy="566274"/>
      </dsp:txXfrm>
    </dsp:sp>
    <dsp:sp modelId="{8257DA1D-1C31-44A9-9B23-0AC7557F271C}">
      <dsp:nvSpPr>
        <dsp:cNvPr id="0" name=""/>
        <dsp:cNvSpPr/>
      </dsp:nvSpPr>
      <dsp:spPr>
        <a:xfrm>
          <a:off x="0" y="2266759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953180-9D16-4D5B-8656-46AA2A60285F}">
      <dsp:nvSpPr>
        <dsp:cNvPr id="0" name=""/>
        <dsp:cNvSpPr/>
      </dsp:nvSpPr>
      <dsp:spPr>
        <a:xfrm>
          <a:off x="0" y="2266759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Humanitarian organization </a:t>
          </a:r>
        </a:p>
      </dsp:txBody>
      <dsp:txXfrm>
        <a:off x="0" y="2266759"/>
        <a:ext cx="4736123" cy="566274"/>
      </dsp:txXfrm>
    </dsp:sp>
    <dsp:sp modelId="{839336BC-C901-4451-8CE3-860E2230F6BB}">
      <dsp:nvSpPr>
        <dsp:cNvPr id="0" name=""/>
        <dsp:cNvSpPr/>
      </dsp:nvSpPr>
      <dsp:spPr>
        <a:xfrm>
          <a:off x="0" y="2833033"/>
          <a:ext cx="47361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1DCEB5-1170-492B-824B-5CCC881554C9}">
      <dsp:nvSpPr>
        <dsp:cNvPr id="0" name=""/>
        <dsp:cNvSpPr/>
      </dsp:nvSpPr>
      <dsp:spPr>
        <a:xfrm>
          <a:off x="0" y="2833033"/>
          <a:ext cx="4736123" cy="56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Community </a:t>
          </a:r>
        </a:p>
      </dsp:txBody>
      <dsp:txXfrm>
        <a:off x="0" y="2833033"/>
        <a:ext cx="4736123" cy="56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C6A6-4A8D-A341-9060-2CD497F1F49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F0C4-7CD7-454B-86A3-D31A1C11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5DDF9-F5BA-4F47-B98D-0AB07FBAA2E2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Bryce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Boschi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-Pinto C, Shibuya K, Black RE,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“WHO estimates of the causes of death in children.” Lancet 2005; 365:1147-52.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dirty="0"/>
              <a:t>Pelletier, D. L., </a:t>
            </a:r>
            <a:r>
              <a:rPr lang="en-US" altLang="x-none" dirty="0" err="1"/>
              <a:t>Frongillo</a:t>
            </a:r>
            <a:r>
              <a:rPr lang="en-US" altLang="x-none" dirty="0"/>
              <a:t>, Jr., E. A., Schroeder, D. and </a:t>
            </a:r>
            <a:r>
              <a:rPr lang="en-US" altLang="x-none" dirty="0" err="1"/>
              <a:t>Habicht</a:t>
            </a:r>
            <a:r>
              <a:rPr lang="en-US" altLang="x-none" dirty="0"/>
              <a:t>, J-P.: The effects of malnutrition on child mortality in developing countries. </a:t>
            </a:r>
            <a:r>
              <a:rPr lang="en-US" altLang="x-none" u="sng" dirty="0"/>
              <a:t>Bulletin of the World Health Organization</a:t>
            </a:r>
            <a:r>
              <a:rPr lang="en-US" altLang="x-none" dirty="0"/>
              <a:t>, 1995, 73 (4): 443-448.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8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D720B-D39D-634B-BA70-E5BACB0798C7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Information in 53 countries :</a:t>
            </a:r>
            <a:r>
              <a:rPr lang="en-US" altLang="x-none" baseline="0" dirty="0"/>
              <a:t> </a:t>
            </a:r>
            <a:r>
              <a:rPr lang="en-US" altLang="x-none" dirty="0"/>
              <a:t> 11with highest and 11with lowest death rates</a:t>
            </a:r>
          </a:p>
          <a:p>
            <a:r>
              <a:rPr lang="en-US" altLang="x-none" dirty="0"/>
              <a:t>Total proportion of mortality due to malnutrition. And black = proportion of total due to severe malnutrition</a:t>
            </a:r>
          </a:p>
          <a:p>
            <a:r>
              <a:rPr lang="en-US" altLang="x-none" dirty="0"/>
              <a:t>Bottom is the information for the world </a:t>
            </a:r>
          </a:p>
          <a:p>
            <a:r>
              <a:rPr lang="en-US" altLang="x-none" dirty="0"/>
              <a:t>The important item to notice is that severe malnutrition accounts for many less deaths than does mild to moderate, in the world overall and in each of the countries</a:t>
            </a:r>
          </a:p>
          <a:p>
            <a:r>
              <a:rPr lang="en-US" altLang="x-none" dirty="0"/>
              <a:t>The other item to note is that 53% of all deaths are due malnutrition, in the sense that the they would not have occurred if the children had been well-nourished with exactly the same amount of infectious disease rates.</a:t>
            </a:r>
          </a:p>
          <a:p>
            <a:r>
              <a:rPr lang="en-US" altLang="x-none" dirty="0"/>
              <a:t>Figure 1 from :136 Pelletier, D. L., </a:t>
            </a:r>
            <a:r>
              <a:rPr lang="en-US" altLang="x-none" dirty="0" err="1"/>
              <a:t>Frongillo</a:t>
            </a:r>
            <a:r>
              <a:rPr lang="en-US" altLang="x-none" dirty="0"/>
              <a:t>, Jr., E. A., Schroeder, D. and </a:t>
            </a:r>
            <a:r>
              <a:rPr lang="en-US" altLang="x-none" dirty="0" err="1"/>
              <a:t>Habicht</a:t>
            </a:r>
            <a:r>
              <a:rPr lang="en-US" altLang="x-none" dirty="0"/>
              <a:t>, J-P.: The effects of malnutrition on child mortality in developing countries. </a:t>
            </a:r>
            <a:r>
              <a:rPr lang="en-US" altLang="x-none" u="sng" dirty="0"/>
              <a:t>Bulletin of the World Health Organization</a:t>
            </a:r>
            <a:r>
              <a:rPr lang="en-US" altLang="x-none" dirty="0"/>
              <a:t>, 1995, 73 (4): 443-448.</a:t>
            </a:r>
          </a:p>
        </p:txBody>
      </p:sp>
    </p:spTree>
    <p:extLst>
      <p:ext uri="{BB962C8B-B14F-4D97-AF65-F5344CB8AC3E}">
        <p14:creationId xmlns:p14="http://schemas.microsoft.com/office/powerpoint/2010/main" val="161928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702ABCE-5D8B-4C4B-8A3B-AD6C1D8C9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18853BA-3E61-44F2-9774-31416712F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6CF7BB0-A588-4227-9415-34C863BF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7DF33-6BDA-45A4-A3C5-FFF2F62FD61C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F0C4-7CD7-454B-86A3-D31A1C110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CD34-F414-4CE0-AD21-B57AA0CFA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D90F1-D4C6-468C-83EA-1077CFD88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90F20-F404-48F1-A966-0811075B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FCF4-10D5-499E-81F3-39653D96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CDB8-2B9E-463C-A24E-C3B30ABF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ED97-DB28-4236-9606-A9A2DA46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388F4-ADBA-406F-95B9-51007AB22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3A6B6-408B-4F99-A45A-C5E91425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E685-191B-40D8-BCBC-80B0EB8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ABD8-2A2F-43B1-837F-0435A4F1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31542-1EB0-4E94-AE0C-A741207E9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69E29-03C5-4BAF-86ED-657D074D6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A1B9-7D21-4ADE-8B04-F232A442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6BFA8-7012-4F59-8325-BE5BCDF8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BD4C-BF7A-4679-9877-0A65406A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2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A403-CA84-9246-91A1-0EF83FB9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C9079-8168-964C-A43E-13BAE4295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EEBF-D903-C142-A4DA-8781198B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3A81-722D-F94E-8628-1DF55619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DF6D-1813-9544-9276-2438C37A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B8C8-4BDF-714C-A711-30AB6465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E16F-6D03-B247-A74C-44477407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5027-5ACE-A64F-A5D8-8B8A6BE9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7A53-175A-2440-8CA2-8CFCC501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CCDE-5931-A64D-8009-4F398F05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737E-3132-4044-9F59-469E1F2A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FD432-BFC6-1140-B94A-7A7F6080B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6EB32-2DF6-C146-B3A1-FD589DF7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82051-E0D8-C844-BC69-5A245DFF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A9186-9A02-504A-97D5-DF0749BD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B4E4-B3F0-9A41-9EDA-878128D8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74E2C-D75F-D446-B5D3-7B3394091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0B485-EFCF-F14A-B512-AC0F2254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2FE79-656F-364B-BA43-4DC8A2AA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3EE65-DF65-2040-878B-8883F3C2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B125A-D7D1-2B43-9A49-86A6FA3E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89CC-3E3D-D845-BB0B-8D507539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B1F19-8CA3-AD40-8F51-791DD49D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538AC-A490-E441-84AB-AFD1A7967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03430-DAEF-9947-8AFF-6B5D556B8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BD4E0-9733-E04D-9606-1D8BBA6B8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2978E-CA92-2B43-9B26-CF96D378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9E7F2-46C6-C444-9A20-F31E0155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9C355-4780-1A41-BC96-BB082C36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B097-14C9-1840-A6D4-4020181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4FFF2-5EEC-9745-AE04-66EF9CD3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2F7E5-6692-9A48-BDAB-297F032F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7E27D-7B96-5648-ADB3-AF53FA68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68460-9BD8-DF49-940E-6E267492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07D56-906F-FD4C-9754-5729C86E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6C81B-5E82-5246-AFFD-494034BA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29F8-F22E-654C-8AF2-4287BE9C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7203-18C1-E540-B0D1-6824B1DB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1F399-E09A-5346-B54E-4E8BED2B1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C0EC1-AE90-DA44-B2A2-A791F353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DF7A0-20B0-FB40-A6CE-4ED7093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4A92-925B-3147-959D-9C065205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92BF-5AB9-4016-BEA1-3200FC5D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98AD-FC73-4985-ACD1-8924B104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ADE1-6096-463D-8587-42060ECB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FF5A1-F785-4FFA-918F-69CB5634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F4C7D-E499-42E3-8BB4-DCCE3339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3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C4A8-4C4F-2543-988A-F6D6A871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E0E92-DF33-3447-B05D-004BC445E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5CC22-2EDE-EF42-A9C7-6885C232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A9B95-95C5-2049-BB6F-BFFF500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BFBB3-172E-0C45-B275-93D4BC08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884F5-03F5-6F4D-934A-8391368A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6471-63C0-3140-BEDE-4AEDF302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95650-1C6A-7C40-BB7F-0ACF16ED3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572AF-FF17-3248-ACE3-50B9F7A1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961D-8497-1346-ADA7-FA4202FB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CA2B-7A1B-FE43-9E5C-8FA42D2F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1BE01-7523-204C-A817-6159BD60F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E9607-A15C-FB4A-A575-D9E10F6B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3B5F7-6C34-CB44-89FD-4E474229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B5E0C-7F87-504C-8345-4D15B2F7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CEC32-6D8D-6B41-B9B3-4AC57D3F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6AA7-D4C0-46C1-9041-2448A559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E42A-4A67-4A78-9EBA-AE2143EE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8A25-1B3F-4FC6-95E3-6DA39FD8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8004-341B-4497-A228-0318683B8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96112-E396-44C5-89D0-98FB7FAC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D1B6-217B-4E8B-B329-7AE2EECE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13AF-A7C7-412B-B879-42F3E1A0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BCB9-F86C-4BCE-90F9-DE181094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64E6B-E48B-4B6F-A722-338FB981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66F4-F939-4D5D-ACC9-D00B1B7D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63F6B-B113-477E-A6CD-D4D2B16A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D704-D7DB-4EC2-B253-1C4DDBF6E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AE741-5F06-4C69-9527-98C14AC0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2A2C-6C9A-46E1-B83D-D574667C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E2CCE-39FD-40D0-AE06-B3A9A50F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A0E0-F1AA-4796-B8AA-3C49C40F9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4963B-B76C-46B2-BF97-7A374951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DA7BB-30F0-4D63-93E9-4E3817D0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9A0F7-7F54-4CF3-A7B4-E99EA3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6C81-6D05-494C-9C04-A605C5713B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63DE1-B2E9-4AB5-9D89-1DBB2123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584-76F7-4E03-8B2A-AEF010AE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8DB5-74E0-4F30-92DB-5E2D4596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9F7C-FBCB-421B-8058-53FB0072D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B97B5-8B6A-472F-839C-0632B177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3D985-3C83-4DF4-B871-7927FC2D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1EC01-C5D5-441E-B548-7C46C6F7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3589-A1A4-497C-8F30-7FB592BA40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BE9F-F25A-4262-9975-43259A54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FDE55-DE56-4290-BDB7-45FB93481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1D011-D5FA-4285-9A36-87400E7A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7BF23-7AD3-464E-B62C-403B550B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9C83-F2DF-479B-A768-9814DC7B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9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2975-AE7A-4702-B379-AAEF72BB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42936-AFA5-42D6-AF63-3F5ED23C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AA747-AE82-4523-B82D-0A8C09A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43A7-E471-4C6C-91D4-F1A20AEE58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A3316-7262-4751-85C1-6F353C4B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B03E4-9C15-461A-83F9-AE301E0C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B8159-4FE9-4557-A0DF-D268CC2D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DEB3-7D35-42F7-B3B0-D6D78BCA51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1778-16EB-4354-B399-D2EE2854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1240-8F34-4E4F-9169-16466361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93243-2EF5-4C2E-AB49-5F51D140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0F0A-D1C9-40DE-B4E6-7E7C9E963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14FAD-6C5C-4C78-927D-F1F2B9DD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118D-024E-4831-8C56-A5F668A3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9C7B6-8DFE-45F0-9BCA-32034100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7A48-4CD3-44E3-926B-43A68D1CB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2217" y="2205038"/>
            <a:ext cx="5825067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00024" y="2204869"/>
            <a:ext cx="4459816" cy="36795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8F9D29-3E97-8548-82BD-72869756234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6377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5508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4C09-E722-484F-B387-94192B31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EDBB-CE3D-47E7-B059-EC6980E81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B6A9B-3B27-455E-937A-655048C4E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A6209-EF2C-4022-9BC3-B5C2DDA4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C7749-7082-4CFF-AB1B-84C6C1B6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10A40-DB5D-4AD2-AA14-9121F3CA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2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98D4-AB2D-43D4-900D-4EC26BC9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FBCF9-8950-4605-B4AA-9BB785E52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0EC08-7DA7-4429-B1E4-D77943492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1F493-7F4F-46D9-A93A-9ECFA03B5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AD32A-53DB-4DA2-B3FC-0AEE7F162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B05F4-3A61-46B1-BDE3-1BAB8A2A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F9B99-0201-4073-86B7-D69533E7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FDAB9-54E7-496F-B9DF-8BE95FF8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7D0C-B54F-4B54-BAC8-D0786493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FDAB2-8124-4586-B5A7-CE70B923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49FC5-AF8D-48BC-B9C3-A6A824EB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BE4E5-4774-4AD6-A3DD-6B76162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BD77B-CEC9-419C-9F73-03E9F2EC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C8069-AC05-4C2B-BE38-76FD19DF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331D-007D-49D3-8148-1281AE4A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0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6E01-C38E-4624-AE3B-535711A2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3F1B-73B2-446A-B8C1-CD77714E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AEDA4-5F74-44C2-B257-8890476ED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2E284-6DD7-47E1-9CD9-9BE5FD4B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15336-7085-4EE6-917E-6202D57C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8446-8ED9-4D5C-8281-BEED7A5A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E7B0-6861-436E-BCE9-A4FBAF4D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F6FD7-69B6-4F8F-B901-81A95C8C8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6D7C1-CBCD-41E1-9AB7-28FD2E232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7DCE-1050-4924-AC6D-2F5CC08B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47D1C-0D2A-4474-A7FF-937C1559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B3BB4-7FBC-4A4B-BEBF-74F46D3D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FC9F3-388E-46B2-B485-EDAC083A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3C79-CDB7-4694-B711-B72A0355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1560-7EC5-483D-B44F-60E562FA5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709B-A334-44C7-80AC-C83E259E07B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F2FE4-F580-4642-8A01-9FBF4ECE0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AB20-F128-43AF-AA6F-3B7E08695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8D66-0F03-4E4A-A8BE-71FD343A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3282E-284A-4448-BC49-389F13FE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1479D-F05C-F245-9BBF-E9833B00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730C-FD74-CF4C-A7A7-1752DC7D8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C02D-6019-D143-B747-65F5ED8F4841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41A53-E95F-1F49-86EA-0D60C6656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C4EB-0891-D14E-B3D9-EC70D5C9E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855D-1C92-C541-A225-2B162DE044C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B660B7-7A46-4894-B45B-97C574F6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2F77FB-6783-409E-925C-E1FA364C3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50E065-1889-42D0-BEB4-CF24B96133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D36FF0-AD18-4015-9EAB-9A9946ADE6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E2CAC7-9FB3-437A-9650-5948AE8D39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9C269-7C9D-4486-BA71-5B73958A4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Picture 7" descr="friedman with seal horizontal">
            <a:extLst>
              <a:ext uri="{FF2B5EF4-FFF2-40B4-BE49-F238E27FC236}">
                <a16:creationId xmlns:a16="http://schemas.microsoft.com/office/drawing/2014/main" id="{B9B76408-A888-40BB-B340-443998876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21601" y="6248400"/>
            <a:ext cx="38227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ciencedirect.com/science/article/pii/S2211912418300154?via=ihub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185D-1525-4407-A3EB-33AD0050E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352" y="3186919"/>
            <a:ext cx="10840916" cy="1323868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COVID-19 Pandemic, Food Systems, and Interaction with Malnutrition</a:t>
            </a:r>
            <a:br>
              <a:rPr lang="en-US" sz="4800" b="1" dirty="0"/>
            </a:br>
            <a:r>
              <a:rPr lang="en-US" sz="3600" b="1" i="1" dirty="0"/>
              <a:t>Ag2Nut Community of Practice Discussion</a:t>
            </a:r>
            <a:br>
              <a:rPr lang="en-US" sz="3600" b="1" i="1" dirty="0"/>
            </a:br>
            <a:r>
              <a:rPr lang="en-US" sz="3600" b="1" i="1" dirty="0"/>
              <a:t>April 2, 2020</a:t>
            </a:r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56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4B9D8-CA8C-4020-B330-3B81EC41F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06" y="4748978"/>
            <a:ext cx="10816493" cy="1477804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Tesfaye </a:t>
            </a:r>
            <a:r>
              <a:rPr lang="en-US" sz="2000" b="1" dirty="0" err="1"/>
              <a:t>Hailu</a:t>
            </a:r>
            <a:r>
              <a:rPr lang="en-US" sz="2000" b="1" dirty="0"/>
              <a:t> Bekele, </a:t>
            </a:r>
            <a:r>
              <a:rPr lang="en-US" sz="2000" dirty="0"/>
              <a:t>Researcher, Ethiopian Public Health Institute</a:t>
            </a:r>
          </a:p>
          <a:p>
            <a:pPr algn="l"/>
            <a:r>
              <a:rPr lang="en-US" sz="2000" b="1" dirty="0" err="1"/>
              <a:t>Stineke</a:t>
            </a:r>
            <a:r>
              <a:rPr lang="en-US" sz="2000" b="1" dirty="0"/>
              <a:t> </a:t>
            </a:r>
            <a:r>
              <a:rPr lang="en-US" sz="2000" b="1" dirty="0" err="1"/>
              <a:t>Oenema</a:t>
            </a:r>
            <a:r>
              <a:rPr lang="en-US" sz="2000" b="1" dirty="0"/>
              <a:t>,</a:t>
            </a:r>
            <a:r>
              <a:rPr lang="en-US" sz="2000" dirty="0"/>
              <a:t> Coordinator, UN SCN</a:t>
            </a:r>
          </a:p>
          <a:p>
            <a:pPr algn="l"/>
            <a:r>
              <a:rPr lang="en-US" sz="2000" b="1" dirty="0"/>
              <a:t>William Masters, </a:t>
            </a:r>
            <a:r>
              <a:rPr lang="en-US" sz="2000" dirty="0"/>
              <a:t>Professor, Tufts Friedman School</a:t>
            </a:r>
          </a:p>
          <a:p>
            <a:pPr algn="l"/>
            <a:r>
              <a:rPr lang="en-US" sz="2000" b="1" dirty="0"/>
              <a:t>Selena Ahmed, </a:t>
            </a:r>
            <a:r>
              <a:rPr lang="en-US" sz="2000" dirty="0"/>
              <a:t>Associate Professor, Montana State University</a:t>
            </a:r>
          </a:p>
          <a:p>
            <a:pPr algn="l"/>
            <a:r>
              <a:rPr lang="en-US" sz="2000" b="1" dirty="0" err="1"/>
              <a:t>Namukolo</a:t>
            </a:r>
            <a:r>
              <a:rPr lang="en-US" sz="2000" b="1" dirty="0"/>
              <a:t> </a:t>
            </a:r>
            <a:r>
              <a:rPr lang="en-US" sz="2000" b="1" dirty="0" err="1"/>
              <a:t>Covic</a:t>
            </a:r>
            <a:r>
              <a:rPr lang="en-US" sz="2000" b="1" dirty="0"/>
              <a:t>, </a:t>
            </a:r>
            <a:r>
              <a:rPr lang="en-US" sz="2000" dirty="0"/>
              <a:t>Senior Research Coordinator, A4NH, IFPRI, Addis Ababa, Ethiopia</a:t>
            </a:r>
            <a:endParaRPr lang="en-US" sz="2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734B9D8-CA8C-4020-B330-3B81EC41FD60}"/>
              </a:ext>
            </a:extLst>
          </p:cNvPr>
          <p:cNvSpPr txBox="1">
            <a:spLocks/>
          </p:cNvSpPr>
          <p:nvPr/>
        </p:nvSpPr>
        <p:spPr>
          <a:xfrm>
            <a:off x="8256244" y="4761788"/>
            <a:ext cx="4052845" cy="38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Moderator: Anna Herforth, </a:t>
            </a:r>
            <a:r>
              <a:rPr lang="en-US" sz="2000" dirty="0"/>
              <a:t>Ag2Nut</a:t>
            </a:r>
          </a:p>
        </p:txBody>
      </p:sp>
    </p:spTree>
    <p:extLst>
      <p:ext uri="{BB962C8B-B14F-4D97-AF65-F5344CB8AC3E}">
        <p14:creationId xmlns:p14="http://schemas.microsoft.com/office/powerpoint/2010/main" val="79894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F52B77-A272-42B3-BDD9-38AFD4762C6D}"/>
              </a:ext>
            </a:extLst>
          </p:cNvPr>
          <p:cNvSpPr/>
          <p:nvPr/>
        </p:nvSpPr>
        <p:spPr>
          <a:xfrm>
            <a:off x="364760" y="176349"/>
            <a:ext cx="4893040" cy="17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663300"/>
                </a:solidFill>
                <a:cs typeface="Arial" panose="020B0604020202020204" pitchFamily="34" charset="0"/>
              </a:rPr>
              <a:t>Economics of Covid-19 impacts on agriculture, food &amp; nutrition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endParaRPr lang="en-US" sz="3200" kern="0" baseline="30000" dirty="0">
              <a:solidFill>
                <a:srgbClr val="663300"/>
              </a:solidFill>
              <a:cs typeface="Arial" panose="020B0604020202020204" pitchFamily="34" charset="0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3200" kern="0" baseline="30000" dirty="0">
                <a:solidFill>
                  <a:srgbClr val="663300"/>
                </a:solidFill>
                <a:cs typeface="Arial" panose="020B0604020202020204" pitchFamily="34" charset="0"/>
              </a:rPr>
              <a:t>Will Masters (Tufts University)</a:t>
            </a:r>
            <a:endParaRPr lang="en-US" sz="3200" baseline="30000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5628E-0776-45AD-A1BB-2EC8ED0FB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87205" y="152400"/>
            <a:ext cx="1023808" cy="1672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35183-389D-4B0C-BC8E-A5CA614720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3917" y="156909"/>
            <a:ext cx="1086397" cy="1668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B174B-67DD-4D3D-96EC-91D61DA2B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63566" y="156910"/>
            <a:ext cx="1274850" cy="1668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1B5F2A-3463-4C5A-807A-703FD4C744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828139" y="152400"/>
            <a:ext cx="616911" cy="1682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01D551-D481-4FD1-94DE-198DFB32EE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737" y="152400"/>
            <a:ext cx="685032" cy="1682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002198-733C-4C65-B3E4-F046941E3F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485649" y="152400"/>
            <a:ext cx="546571" cy="1682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3AFE1B-B3EF-426C-A1D2-F6A5EB0B6F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59802" y="152400"/>
            <a:ext cx="960533" cy="1682438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80E431E-E2D4-4D61-9F08-B90CD00E6DA7}"/>
              </a:ext>
            </a:extLst>
          </p:cNvPr>
          <p:cNvSpPr txBox="1">
            <a:spLocks/>
          </p:cNvSpPr>
          <p:nvPr/>
        </p:nvSpPr>
        <p:spPr bwMode="auto">
          <a:xfrm>
            <a:off x="351696" y="2138985"/>
            <a:ext cx="11840304" cy="45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3838" indent="-223838">
              <a:spcBef>
                <a:spcPts val="180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5392"/>
                </a:solidFill>
              </a:rPr>
              <a:t>Risks to farm production and </a:t>
            </a:r>
            <a:r>
              <a:rPr lang="en-US" sz="2400" b="1" kern="0" dirty="0">
                <a:solidFill>
                  <a:srgbClr val="005392"/>
                </a:solidFill>
              </a:rPr>
              <a:t>food supply chains</a:t>
            </a:r>
            <a:endParaRPr lang="en-US" sz="2000" b="1" kern="0" dirty="0">
              <a:solidFill>
                <a:srgbClr val="005392"/>
              </a:solidFill>
            </a:endParaRP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Transmission via close contact, in group workspaces and face-to-face transactions</a:t>
            </a: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Most farms and food supply activity is already dispersed, but vulnerable at some locations</a:t>
            </a: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Big immediate risk is stopped movement of migrant workers, transport &amp; marketplaces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5392"/>
                </a:solidFill>
              </a:rPr>
              <a:t>Impact of shift to reliance on </a:t>
            </a:r>
            <a:r>
              <a:rPr lang="en-US" sz="2400" b="1" kern="0" dirty="0">
                <a:solidFill>
                  <a:srgbClr val="005392"/>
                </a:solidFill>
              </a:rPr>
              <a:t>food at home</a:t>
            </a:r>
            <a:endParaRPr lang="en-US" sz="2000" b="1" kern="0" dirty="0">
              <a:solidFill>
                <a:srgbClr val="005392"/>
              </a:solidFill>
            </a:endParaRP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Loss of school meals and other safety nets that rely on face-to-face contact</a:t>
            </a: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Huge disparities in capacity to acquire and prepare food at home 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5392"/>
                </a:solidFill>
              </a:rPr>
              <a:t>Effects of widespread loss of </a:t>
            </a:r>
            <a:r>
              <a:rPr lang="en-US" sz="2400" b="1" kern="0" dirty="0">
                <a:solidFill>
                  <a:srgbClr val="005392"/>
                </a:solidFill>
              </a:rPr>
              <a:t>employment and livelihoods</a:t>
            </a:r>
            <a:endParaRPr lang="en-US" sz="2000" b="1" kern="0" dirty="0">
              <a:solidFill>
                <a:srgbClr val="005392"/>
              </a:solidFill>
            </a:endParaRP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Cost of shutdown is largest income decline in history (uncontrolled disease would be even worse)</a:t>
            </a: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Sharp decline in demand for many goods &amp; services, shift to basic necessities including food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5392"/>
                </a:solidFill>
              </a:rPr>
              <a:t>Need real-time monitoring of </a:t>
            </a:r>
            <a:r>
              <a:rPr lang="en-US" sz="2400" b="1" kern="0" dirty="0">
                <a:solidFill>
                  <a:srgbClr val="005392"/>
                </a:solidFill>
              </a:rPr>
              <a:t>food prices and quantities</a:t>
            </a:r>
            <a:endParaRPr lang="en-US" sz="2000" b="1" kern="0" dirty="0">
              <a:solidFill>
                <a:srgbClr val="005392"/>
              </a:solidFill>
            </a:endParaRP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Price spikes will reveal supply chain disruption for specific food groups </a:t>
            </a:r>
          </a:p>
          <a:p>
            <a:pPr marL="568325" lvl="1" indent="-1682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</a:rPr>
              <a:t>Price declines will reveal loss of purchasing power by local populations</a:t>
            </a:r>
          </a:p>
        </p:txBody>
      </p:sp>
    </p:spTree>
    <p:extLst>
      <p:ext uri="{BB962C8B-B14F-4D97-AF65-F5344CB8AC3E}">
        <p14:creationId xmlns:p14="http://schemas.microsoft.com/office/powerpoint/2010/main" val="10693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1183.JPG" descr="IMG_1183.JP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24" y="362086"/>
            <a:ext cx="3087534" cy="2250192"/>
          </a:xfrm>
          <a:prstGeom prst="rect">
            <a:avLst/>
          </a:prstGeom>
        </p:spPr>
      </p:pic>
      <p:pic>
        <p:nvPicPr>
          <p:cNvPr id="152" name="838626199f7aa22d2716b2b577781fe.jpg" descr="838626199f7aa22d2716b2b577781f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3645" y="362086"/>
            <a:ext cx="3084669" cy="2250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6800" y="3416614"/>
            <a:ext cx="2925083" cy="2890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9354" y="3306931"/>
            <a:ext cx="2925029" cy="2881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8" y="0"/>
                </a:moveTo>
                <a:cubicBezTo>
                  <a:pt x="7320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6" y="0"/>
                  <a:pt x="983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a95fd518054f726c4bb23b1648ed9dd.jpg" descr="a95fd518054f726c4bb23b1648ed9d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9513" y="362086"/>
            <a:ext cx="3084669" cy="2250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77" y="2443159"/>
            <a:ext cx="2185903" cy="1440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095" y="3467532"/>
            <a:ext cx="2809982" cy="2788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8" y="0"/>
                </a:moveTo>
                <a:cubicBezTo>
                  <a:pt x="7320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6" y="0"/>
                  <a:pt x="983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020" y="2465044"/>
            <a:ext cx="1787326" cy="577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 Shot 2020-04-01 at 8.49.16 PM.png" descr="Screen Shot 2020-04-01 at 8.49.16 PM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6182" y="2253060"/>
            <a:ext cx="1283995" cy="18206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77555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0" y="1005688"/>
            <a:ext cx="11820253" cy="3983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5063" y="6324418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</a:rPr>
              <a:t>Downs et al. </a:t>
            </a:r>
            <a:r>
              <a:rPr lang="en-US" i="1" dirty="0">
                <a:solidFill>
                  <a:srgbClr val="000000"/>
                </a:solidFill>
                <a:latin typeface="Helvetica Neue" charset="0"/>
              </a:rPr>
              <a:t>Forthcoming</a:t>
            </a:r>
            <a:endParaRPr lang="en-US" dirty="0">
              <a:solidFill>
                <a:srgbClr val="0000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4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7900"/>
            <a:ext cx="12192000" cy="49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Shot 2020-04-01 at 9.07.46 PM.png" descr="Screen Shot 2020-04-01 at 9.07.4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56" y="898359"/>
            <a:ext cx="6668919" cy="5012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40" y="1545128"/>
            <a:ext cx="4165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7034"/>
            <a:ext cx="9144000" cy="1143000"/>
          </a:xfrm>
        </p:spPr>
        <p:txBody>
          <a:bodyPr/>
          <a:lstStyle/>
          <a:p>
            <a:r>
              <a:rPr lang="en-US" altLang="x-none" sz="2800" dirty="0"/>
              <a:t>Major causes of death among children &lt;5 years </a:t>
            </a:r>
            <a:br>
              <a:rPr lang="en-US" altLang="x-none" sz="2800" dirty="0"/>
            </a:br>
            <a:r>
              <a:rPr lang="en-US" altLang="x-none" sz="2000" dirty="0"/>
              <a:t>(2000-2003)</a:t>
            </a:r>
            <a:br>
              <a:rPr lang="en-US" altLang="x-none" sz="2000" dirty="0"/>
            </a:br>
            <a:r>
              <a:rPr lang="en-US" altLang="x-none" sz="2000" dirty="0"/>
              <a:t>The shaded regions are deaths due to malnutrition</a:t>
            </a:r>
          </a:p>
        </p:txBody>
      </p:sp>
      <p:pic>
        <p:nvPicPr>
          <p:cNvPr id="107523" name="Picture 3" descr="new%20blob%20base%20boarder%20cop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481916"/>
            <a:ext cx="6248400" cy="570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7631" y="6211669"/>
            <a:ext cx="246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Pelletier et al. 1995 and Bryce et al 2005</a:t>
            </a:r>
          </a:p>
        </p:txBody>
      </p:sp>
    </p:spTree>
    <p:extLst>
      <p:ext uri="{BB962C8B-B14F-4D97-AF65-F5344CB8AC3E}">
        <p14:creationId xmlns:p14="http://schemas.microsoft.com/office/powerpoint/2010/main" val="278092777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x-none" sz="3200" dirty="0"/>
              <a:t>Total and relative proportions of death due to severe vs. mild-moderate malnutrition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111" y="1411288"/>
            <a:ext cx="4572000" cy="3962400"/>
          </a:xfrm>
          <a:noFill/>
          <a:ln/>
        </p:spPr>
      </p:pic>
      <p:pic>
        <p:nvPicPr>
          <p:cNvPr id="10138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1" y="1411288"/>
            <a:ext cx="2438400" cy="4038600"/>
          </a:xfrm>
          <a:noFill/>
          <a:ln/>
        </p:spPr>
      </p:pic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2195511" y="5526088"/>
            <a:ext cx="8229600" cy="990600"/>
            <a:chOff x="816" y="3636"/>
            <a:chExt cx="5184" cy="492"/>
          </a:xfrm>
        </p:grpSpPr>
        <p:pic>
          <p:nvPicPr>
            <p:cNvPr id="10138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3636"/>
              <a:ext cx="25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138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48"/>
              <a:ext cx="25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352008" y="5550249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b="1"/>
              <a:t>World</a:t>
            </a:r>
            <a:r>
              <a:rPr lang="en-US" altLang="x-none"/>
              <a:t> 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338511" y="6473556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b="1"/>
              <a:t>Percent of child deaths due to Malnutrition </a:t>
            </a:r>
          </a:p>
        </p:txBody>
      </p:sp>
      <p:pic>
        <p:nvPicPr>
          <p:cNvPr id="10138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886" y="997281"/>
            <a:ext cx="520700" cy="955675"/>
          </a:xfrm>
          <a:noFill/>
          <a:ln/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9992321" y="1452055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b="1" dirty="0"/>
              <a:t>Severe MN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9050336" y="1057606"/>
            <a:ext cx="2539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b="1" dirty="0" err="1"/>
              <a:t>Mild+moderate</a:t>
            </a:r>
            <a:r>
              <a:rPr lang="en-US" altLang="x-none" sz="2000" b="1" dirty="0"/>
              <a:t> 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26637" y="6473555"/>
            <a:ext cx="226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Pelletier et al. 1995</a:t>
            </a:r>
          </a:p>
        </p:txBody>
      </p:sp>
    </p:spTree>
    <p:extLst>
      <p:ext uri="{BB962C8B-B14F-4D97-AF65-F5344CB8AC3E}">
        <p14:creationId xmlns:p14="http://schemas.microsoft.com/office/powerpoint/2010/main" val="1662425271"/>
      </p:ext>
    </p:extLst>
  </p:cSld>
  <p:clrMapOvr>
    <a:masterClrMapping/>
  </p:clrMapOvr>
  <p:transition advTm="5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8668E-492C-4149-84E3-0256BC9EF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11" r="1202" b="10427"/>
          <a:stretch/>
        </p:blipFill>
        <p:spPr>
          <a:xfrm>
            <a:off x="643467" y="915645"/>
            <a:ext cx="10905066" cy="5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2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BB971-3463-49FF-9426-578CA3B98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00515"/>
              </p:ext>
            </p:extLst>
          </p:nvPr>
        </p:nvGraphicFramePr>
        <p:xfrm>
          <a:off x="3021245" y="766656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45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C631D-C604-4956-8324-5BC17AFD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70711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Living condition very challenging for physical distancing  </a:t>
            </a:r>
          </a:p>
        </p:txBody>
      </p:sp>
      <p:pic>
        <p:nvPicPr>
          <p:cNvPr id="5" name="Picture 4" descr="A group of people walking in front of a crowd&#10;&#10;Description generated with very high confidence">
            <a:extLst>
              <a:ext uri="{FF2B5EF4-FFF2-40B4-BE49-F238E27FC236}">
                <a16:creationId xmlns:a16="http://schemas.microsoft.com/office/drawing/2014/main" id="{D6F73457-2CE6-4948-B9BF-43F6EECF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4" name="Picture 3" descr="A view of a city&#10;&#10;Description generated with very high confidence">
            <a:extLst>
              <a:ext uri="{FF2B5EF4-FFF2-40B4-BE49-F238E27FC236}">
                <a16:creationId xmlns:a16="http://schemas.microsoft.com/office/drawing/2014/main" id="{60A158A3-83CA-4283-9B30-CC44F37A2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26"/>
          <a:stretch/>
        </p:blipFill>
        <p:spPr>
          <a:xfrm>
            <a:off x="4708356" y="324149"/>
            <a:ext cx="7483643" cy="30492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marketplace, indoor&#10;&#10;Description generated with high confidence">
            <a:extLst>
              <a:ext uri="{FF2B5EF4-FFF2-40B4-BE49-F238E27FC236}">
                <a16:creationId xmlns:a16="http://schemas.microsoft.com/office/drawing/2014/main" id="{3D9EAB46-395D-4041-BA9D-F19639B1A9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8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should be done differently in nutrition at this critical time?</a:t>
            </a:r>
          </a:p>
          <a:p>
            <a:pPr lvl="1"/>
            <a:r>
              <a:rPr lang="en-US" dirty="0"/>
              <a:t>Are we able to do current programs as planned? If not, what can we do differently?</a:t>
            </a:r>
          </a:p>
          <a:p>
            <a:r>
              <a:rPr lang="en-US" b="1" dirty="0"/>
              <a:t>Where is the current resource allocation for nutrition?</a:t>
            </a:r>
            <a:endParaRPr lang="en-US" dirty="0"/>
          </a:p>
          <a:p>
            <a:pPr lvl="1"/>
            <a:r>
              <a:rPr lang="en-US" dirty="0"/>
              <a:t>What resources are currently available for nutrition?</a:t>
            </a:r>
          </a:p>
          <a:p>
            <a:pPr lvl="1"/>
            <a:r>
              <a:rPr lang="en-US" dirty="0"/>
              <a:t>What additional resources are needed for nutrition? How can we get these additional resources?</a:t>
            </a:r>
          </a:p>
          <a:p>
            <a:pPr lvl="1"/>
            <a:r>
              <a:rPr lang="en-US" dirty="0"/>
              <a:t>What can we do differently with the available resources to reduce the effect of COVID 19 on the burden of malnutrition?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51B0F-BE2B-48B9-B5D2-7DADFD98B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945A1-AD02-407E-B903-9CB6E2AE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553" y="1057932"/>
            <a:ext cx="10530270" cy="7043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Resilience in food systems due to COVID-19? How?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0C18C-4128-4759-8DC2-55B5FF9EC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095335"/>
              </p:ext>
            </p:extLst>
          </p:nvPr>
        </p:nvGraphicFramePr>
        <p:xfrm>
          <a:off x="1570062" y="2074960"/>
          <a:ext cx="4736123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8BDC835-2D01-43BC-9952-F59E937F4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267645"/>
              </p:ext>
            </p:extLst>
          </p:nvPr>
        </p:nvGraphicFramePr>
        <p:xfrm>
          <a:off x="6581688" y="2074960"/>
          <a:ext cx="4736123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2598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09C6-8FA7-634D-B8BF-3CCCCFB24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989"/>
            <a:ext cx="9144000" cy="219997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2F1A7-6F2C-7041-A6E7-91097EF4F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8A5581-05B7-9440-81C4-B7D50C32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1100" dirty="0">
                <a:solidFill>
                  <a:srgbClr val="000000"/>
                </a:solidFill>
                <a:latin typeface="Roboto"/>
              </a:rPr>
              <a:t>  </a:t>
            </a:r>
            <a:r>
              <a:rPr lang="x-none" altLang="x-none" sz="120000" dirty="0">
                <a:solidFill>
                  <a:srgbClr val="000000"/>
                </a:solidFill>
                <a:latin typeface="Roboto"/>
              </a:rPr>
              <a:t>        </a:t>
            </a:r>
            <a:endParaRPr lang="x-none" altLang="x-none" sz="1000" dirty="0">
              <a:solidFill>
                <a:prstClr val="black"/>
              </a:solidFill>
            </a:endParaRPr>
          </a:p>
          <a:p>
            <a:r>
              <a:rPr lang="x-none" altLang="x-none" sz="1100" dirty="0">
                <a:solidFill>
                  <a:srgbClr val="000000"/>
                </a:solidFill>
                <a:latin typeface="Roboto"/>
              </a:rPr>
              <a:t>Figure 1. Possible impacts of the COVID-19 pandemic on food environments</a:t>
            </a:r>
          </a:p>
          <a:p>
            <a:r>
              <a:rPr lang="x-none" altLang="x-none" sz="1100" dirty="0">
                <a:solidFill>
                  <a:srgbClr val="000000"/>
                </a:solidFill>
                <a:latin typeface="Roboto"/>
              </a:rPr>
              <a:t>Source: adapted from Turner et al,  Concepts and critical perspectives for food environment research: A global framework with implications for action in low- and middle-income countries, available at </a:t>
            </a:r>
            <a:r>
              <a:rPr lang="x-none" altLang="x-none" sz="1100" dirty="0">
                <a:solidFill>
                  <a:srgbClr val="45AA42"/>
                </a:solidFill>
                <a:latin typeface="Roboto"/>
                <a:hlinkClick r:id="rId2" tooltip="https://www.sciencedirect.com/science/article/pii/S2211912418300154?via=ihub"/>
              </a:rPr>
              <a:t>https://www.sciencedirect.com/science/article/pii/S2211912418300154?via%3Dihub</a:t>
            </a:r>
            <a:endParaRPr lang="x-none" altLang="x-none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9A42F-7950-1D40-A97B-C34CEAB6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847" y="815334"/>
            <a:ext cx="10086853" cy="52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33438-2ABA-B344-9E2A-2FD0C5564D65}"/>
              </a:ext>
            </a:extLst>
          </p:cNvPr>
          <p:cNvSpPr txBox="1"/>
          <p:nvPr/>
        </p:nvSpPr>
        <p:spPr>
          <a:xfrm>
            <a:off x="585788" y="6357938"/>
            <a:ext cx="1072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</a:rPr>
              <a:t>Source: adapted from Turner et al,  Concepts and critical perspectives for food environment research: A global framework with implications for action in low- and middle-income countries, available at </a:t>
            </a:r>
            <a:r>
              <a:rPr lang="en-GB" sz="1000" dirty="0">
                <a:solidFill>
                  <a:prstClr val="black"/>
                </a:solidFill>
                <a:hlinkClick r:id="rId2" tooltip="https://www.sciencedirect.com/science/article/pii/S2211912418300154?via=ihub"/>
              </a:rPr>
              <a:t>https://www.sciencedirect.com/science/article/pii/S2211912418300154?via%3Dihub</a:t>
            </a:r>
            <a:endParaRPr lang="x-non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2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iedmanTemplate_LogoPlain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698</Words>
  <Application>Microsoft Office PowerPoint</Application>
  <PresentationFormat>Widescreen</PresentationFormat>
  <Paragraphs>73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Roboto</vt:lpstr>
      <vt:lpstr>Office Theme</vt:lpstr>
      <vt:lpstr>1_Office Theme</vt:lpstr>
      <vt:lpstr>FriedmanTemplate_LogoPlainWhite</vt:lpstr>
      <vt:lpstr>COVID-19 Pandemic, Food Systems, and Interaction with Malnutrition Ag2Nut Community of Practice Discussion April 2, 2020</vt:lpstr>
      <vt:lpstr>Major causes of death among children &lt;5 years  (2000-2003) The shaded regions are deaths due to malnutrition</vt:lpstr>
      <vt:lpstr>Total and relative proportions of death due to severe vs. mild-moderate malnutrition</vt:lpstr>
      <vt:lpstr>PowerPoint Presentation</vt:lpstr>
      <vt:lpstr>PowerPoint Presentation</vt:lpstr>
      <vt:lpstr>Living condition very challenging for physical distancing  </vt:lpstr>
      <vt:lpstr>PowerPoint Presentation</vt:lpstr>
      <vt:lpstr>Resilience in food systems due to COVID-19? How?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19, Nutrition and Food System</dc:title>
  <dc:creator>Bekele, Tesfaye Hailu</dc:creator>
  <cp:lastModifiedBy>Masters, William A.</cp:lastModifiedBy>
  <cp:revision>57</cp:revision>
  <cp:lastPrinted>2020-04-02T13:12:10Z</cp:lastPrinted>
  <dcterms:created xsi:type="dcterms:W3CDTF">2020-03-26T21:05:20Z</dcterms:created>
  <dcterms:modified xsi:type="dcterms:W3CDTF">2020-04-02T13:46:55Z</dcterms:modified>
</cp:coreProperties>
</file>