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47" r:id="rId2"/>
    <p:sldId id="2541" r:id="rId3"/>
    <p:sldId id="2545" r:id="rId4"/>
    <p:sldId id="2534" r:id="rId5"/>
    <p:sldId id="2538" r:id="rId6"/>
    <p:sldId id="2537" r:id="rId7"/>
    <p:sldId id="2536" r:id="rId8"/>
    <p:sldId id="2535" r:id="rId9"/>
    <p:sldId id="333" r:id="rId10"/>
    <p:sldId id="2493" r:id="rId11"/>
    <p:sldId id="2546" r:id="rId12"/>
    <p:sldId id="308" r:id="rId13"/>
    <p:sldId id="2398" r:id="rId14"/>
    <p:sldId id="309" r:id="rId15"/>
    <p:sldId id="310" r:id="rId16"/>
    <p:sldId id="311" r:id="rId17"/>
    <p:sldId id="285" r:id="rId18"/>
    <p:sldId id="2521" r:id="rId19"/>
    <p:sldId id="2522" r:id="rId20"/>
    <p:sldId id="312" r:id="rId21"/>
    <p:sldId id="2523" r:id="rId22"/>
    <p:sldId id="2524" r:id="rId23"/>
    <p:sldId id="2525" r:id="rId24"/>
    <p:sldId id="2526" r:id="rId25"/>
    <p:sldId id="2527" r:id="rId26"/>
    <p:sldId id="314" r:id="rId27"/>
    <p:sldId id="2528" r:id="rId28"/>
    <p:sldId id="316" r:id="rId29"/>
    <p:sldId id="253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5B7B"/>
    <a:srgbClr val="0E425A"/>
    <a:srgbClr val="082532"/>
    <a:srgbClr val="680000"/>
    <a:srgbClr val="9A0000"/>
    <a:srgbClr val="1C82B0"/>
    <a:srgbClr val="FBE3D6"/>
    <a:srgbClr val="9966FF"/>
    <a:srgbClr val="B4E5A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86715" autoAdjust="0"/>
  </p:normalViewPr>
  <p:slideViewPr>
    <p:cSldViewPr snapToGrid="0">
      <p:cViewPr varScale="1">
        <p:scale>
          <a:sx n="110" d="100"/>
          <a:sy n="110" d="100"/>
        </p:scale>
        <p:origin x="13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02E0-EB6D-448C-AC42-81A8DB08C8F2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8BED4-9B36-4593-BC0E-14BC26E95A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38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BED4-9B36-4593-BC0E-14BC26E95AF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567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76717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</a:t>
            </a:r>
            <a:r>
              <a:rPr lang="en-US" sz="1800" dirty="0">
                <a:solidFill>
                  <a:srgbClr val="76717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Authors’ infographic, adapted from the nested framework of a social-ecological model showing each entity within its larger context.</a:t>
            </a:r>
            <a:endParaRPr lang="en-GB" sz="1800" dirty="0">
              <a:solidFill>
                <a:srgbClr val="7671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621-A2DD-43F5-91B4-45DE33913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08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4.1.4. Gains and losses from trade at Alphabet Beach, with exports and imports</a:t>
            </a:r>
            <a:endParaRPr lang="en-GB" sz="1800" b="1" i="1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937621-A2DD-43F5-91B4-45DE339136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BED4-9B36-4593-BC0E-14BC26E95AF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19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58BED4-9B36-4593-BC0E-14BC26E95AF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176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00D7-843A-0AEE-690E-D2FC2AD9A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E0890-233C-2BA1-D6A0-3A48FBA5A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3A3C5-489A-09AA-F957-1EE2FC6C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60B8B-EAAB-7A5F-764F-AC0118B73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4ABA3-7AE8-6091-813F-592A16A4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198D-4ECC-14F1-580A-577D397D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5B7A0D-59D7-219E-B9EC-71F33271D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6C52B-7934-AC06-5AAF-39E1C931F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D026A-D5E8-8DE0-4644-05CFABD84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663B-0695-46E2-1E89-8047486BD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100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36601E-5D6C-6730-5C24-4F28665F9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EECA2-C7A9-D5C6-9AAD-94627039D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02BD4-43BA-2A09-6CA8-66FC044FB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848E3-34E4-A581-8871-DF8F82D5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BC2AF-9E0A-7BC1-1559-105259AA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10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2A61-D299-07B6-177D-9EE67BB4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5BE0D-8EAB-5D75-FB83-B8DB4824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C63B4-E01A-74CA-B50B-915A63B9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D0987-5248-3665-BEC3-24E8B65DC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A10ED-F420-50CA-B25E-96FE2193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5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160C7-0506-BE08-42D8-0C1EFA2CC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C321D-0D52-237B-5113-D0157E921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196F3-CADB-1CD7-5C5D-15A55AC0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21B63-A35E-DF57-19F4-57EAFA56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4392-EAC7-46DA-5F49-84A11244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069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EEBC-ADE4-C4CC-AAE9-C4612905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149C-0B78-1552-6BD2-7178AB7AE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92E38-1031-B5A0-F20E-58DA99055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69C085-F53D-146B-8B89-CFC701634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A1D99-FEEF-4869-8233-A66A3DC7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C4FB5-B18F-1EBE-5F85-469C71EFC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79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423B6-034F-81E6-78F2-E8A6387C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FCE1D-D88E-EC5E-3248-6C1CF0BA5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A600E-DA95-4502-814E-695526995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FC875-1BEE-F68B-1142-255AD6FBC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FDCE7-892C-DF19-01FA-684E07513E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5355CD-3093-57C5-E1AC-4A82474A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80673-C41A-F47E-0F44-F5ABE2D2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D1AFCE-E4FF-5105-9BE5-43A6A6BC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93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093B-5A41-76AD-C57E-2C9DB453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63DA5C-70E1-ACB5-908C-2DD3D0690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5CD74-D107-3A99-C995-062ED9DE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385BE-D490-7C5C-88FA-35FFE06B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37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AC79D3-68B1-508A-339C-E81EAE82B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79A29-8802-4249-CE11-81D746C24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2950-14DD-D873-5010-A0B88630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21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08D5E-FDEA-40C2-6C84-6E71F47BC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1695B-E1E0-093C-48FD-A1382BDF3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692A4B-C31B-D17A-AAD2-8AD3C7BB4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214EE-74A2-11FA-0925-D101EEA4B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D8C8-7F77-9CB5-D561-5D2AE214F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9C5DE-F869-A646-BFE6-D7C09FC6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42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E0D1A-F40E-628A-A4E3-7C3BC636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CC8C6A-0033-FB61-CF7B-9E1EFCB75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2467-A144-EFEE-2B81-D4E1882B3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0B89D-18D9-5CFE-7BE1-AD6C413C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F8F44-0E16-D545-8E98-03A4234B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2E997-88AB-D416-4404-4E2D6BA89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4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DB37D-F949-DF33-BB54-D84C5875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33039-D528-603A-AC44-2B1FC114F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BE13F-9A8C-75DC-8332-35C9BFBED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B18ABD-2E21-4AF2-B23F-7E9C72D43A9D}" type="datetimeFigureOut">
              <a:rPr lang="en-GB" smtClean="0"/>
              <a:t>05/07/2024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AE2BA-1011-B062-EBB7-E6934073B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F58AA-2C18-91A2-D701-4A17C84FF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D5DA39-7334-487F-8EF4-19417290F4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99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melia.finaret.net/" TargetMode="External"/><Relationship Id="rId13" Type="http://schemas.openxmlformats.org/officeDocument/2006/relationships/hyperlink" Target="https://sites.tufts.edu/foodecon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sites.tufts.edu/willmasters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hyperlink" Target="https://www.anh-academy.org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bit.ly/FoodEconBoo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elist.tufts.edu/sympa/subscribe/foodeconomic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ink.springer.com/book/9783031538391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h-academy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A6F1579-7AA8-B7A1-E2C6-DB52A40AE241}"/>
              </a:ext>
            </a:extLst>
          </p:cNvPr>
          <p:cNvGrpSpPr/>
          <p:nvPr/>
        </p:nvGrpSpPr>
        <p:grpSpPr>
          <a:xfrm>
            <a:off x="8367699" y="4982163"/>
            <a:ext cx="3619849" cy="1430539"/>
            <a:chOff x="3425385" y="2705500"/>
            <a:chExt cx="4412329" cy="17928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C70A19-69E6-00CC-4F03-874617CC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4242" y="3401181"/>
              <a:ext cx="4010586" cy="109717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A0FC580-9D46-C290-6C11-924172538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4242" y="2705500"/>
              <a:ext cx="4286691" cy="3536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C9E7A37-E1C2-A43C-A553-D7E98B52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5385" y="3073228"/>
              <a:ext cx="4412329" cy="354274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43D591-4156-C322-6F9D-32A92A513E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10408"/>
            <a:ext cx="12192000" cy="170747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  <a:spcBef>
                <a:spcPts val="0"/>
              </a:spcBef>
              <a:spcAft>
                <a:spcPts val="1200"/>
              </a:spcAft>
            </a:pPr>
            <a:br>
              <a:rPr lang="en-US" sz="3600" b="1" dirty="0">
                <a:solidFill>
                  <a:srgbClr val="135B7B"/>
                </a:solidFill>
              </a:rPr>
            </a:br>
            <a:br>
              <a:rPr lang="en-US" sz="3600" b="1" dirty="0">
                <a:solidFill>
                  <a:srgbClr val="135B7B"/>
                </a:solidFill>
              </a:rPr>
            </a:br>
            <a:r>
              <a:rPr lang="en-US" sz="4000" b="1" dirty="0">
                <a:solidFill>
                  <a:srgbClr val="135B7B"/>
                </a:solidFill>
              </a:rPr>
              <a:t>Food Economics: Agriculture, Nutrition and Health</a:t>
            </a:r>
            <a:br>
              <a:rPr lang="en-US" sz="4000" b="1" dirty="0">
                <a:solidFill>
                  <a:srgbClr val="135B7B"/>
                </a:solidFill>
              </a:rPr>
            </a:br>
            <a:br>
              <a:rPr lang="en-US" sz="1100" b="1" dirty="0">
                <a:solidFill>
                  <a:srgbClr val="135B7B"/>
                </a:solidFill>
              </a:rPr>
            </a:br>
            <a:r>
              <a:rPr lang="en-US" sz="3600" dirty="0">
                <a:solidFill>
                  <a:srgbClr val="135B7B"/>
                </a:solidFill>
              </a:rPr>
              <a:t>A new book and teaching materials to </a:t>
            </a:r>
            <a:br>
              <a:rPr lang="en-US" sz="3600" dirty="0">
                <a:solidFill>
                  <a:srgbClr val="135B7B"/>
                </a:solidFill>
              </a:rPr>
            </a:br>
            <a:r>
              <a:rPr lang="en-US" sz="3600" dirty="0">
                <a:solidFill>
                  <a:srgbClr val="135B7B"/>
                </a:solidFill>
              </a:rPr>
              <a:t>reach students from diverse backgrounds</a:t>
            </a:r>
            <a:endParaRPr lang="en-GB" sz="3600" dirty="0">
              <a:solidFill>
                <a:srgbClr val="135B7B"/>
              </a:solidFill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6F52FD5-D0E9-6C94-61CF-4901811A7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771" y="2635239"/>
            <a:ext cx="5852160" cy="86274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>
                <a:solidFill>
                  <a:srgbClr val="135B7B"/>
                </a:solidFill>
              </a:rPr>
              <a:t>William Masters</a:t>
            </a:r>
            <a:r>
              <a:rPr lang="en-US" dirty="0">
                <a:solidFill>
                  <a:srgbClr val="135B7B"/>
                </a:solidFill>
              </a:rPr>
              <a:t>, Tufts University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hlinkClick r:id="rId6"/>
              </a:rPr>
              <a:t>https://sites.tufts.edu/willmasters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8" name="Subtitle 8">
            <a:extLst>
              <a:ext uri="{FF2B5EF4-FFF2-40B4-BE49-F238E27FC236}">
                <a16:creationId xmlns:a16="http://schemas.microsoft.com/office/drawing/2014/main" id="{D00DCBCC-63B7-3358-83C7-710BD554DBCC}"/>
              </a:ext>
            </a:extLst>
          </p:cNvPr>
          <p:cNvSpPr txBox="1">
            <a:spLocks/>
          </p:cNvSpPr>
          <p:nvPr/>
        </p:nvSpPr>
        <p:spPr>
          <a:xfrm>
            <a:off x="2179830" y="1759893"/>
            <a:ext cx="7475508" cy="463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>
                <a:solidFill>
                  <a:srgbClr val="9A0000"/>
                </a:solidFill>
              </a:rPr>
              <a:t>Working draft, this version last edited July 5</a:t>
            </a:r>
            <a:r>
              <a:rPr lang="en-US" sz="2000" b="1" i="1" baseline="30000" dirty="0">
                <a:solidFill>
                  <a:srgbClr val="9A0000"/>
                </a:solidFill>
              </a:rPr>
              <a:t>th</a:t>
            </a:r>
            <a:r>
              <a:rPr lang="en-US" sz="2000" b="1" i="1" dirty="0">
                <a:solidFill>
                  <a:srgbClr val="9A0000"/>
                </a:solidFill>
              </a:rPr>
              <a:t>, 2024</a:t>
            </a:r>
          </a:p>
          <a:p>
            <a:endParaRPr lang="en-US" sz="2000" b="1" i="1" dirty="0">
              <a:solidFill>
                <a:srgbClr val="9A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25189-0AA1-B87E-F95A-AF8EC8EF2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062" y="4693780"/>
            <a:ext cx="3888178" cy="2053813"/>
          </a:xfrm>
          <a:prstGeom prst="rect">
            <a:avLst/>
          </a:prstGeom>
        </p:spPr>
      </p:pic>
      <p:sp>
        <p:nvSpPr>
          <p:cNvPr id="10" name="Subtitle 8">
            <a:extLst>
              <a:ext uri="{FF2B5EF4-FFF2-40B4-BE49-F238E27FC236}">
                <a16:creationId xmlns:a16="http://schemas.microsoft.com/office/drawing/2014/main" id="{59EC08AD-E93D-9C04-7B52-1DF387100BD2}"/>
              </a:ext>
            </a:extLst>
          </p:cNvPr>
          <p:cNvSpPr txBox="1">
            <a:spLocks/>
          </p:cNvSpPr>
          <p:nvPr/>
        </p:nvSpPr>
        <p:spPr>
          <a:xfrm>
            <a:off x="5761877" y="2637674"/>
            <a:ext cx="6154476" cy="862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b="1" dirty="0">
                <a:solidFill>
                  <a:srgbClr val="135B7B"/>
                </a:solidFill>
              </a:rPr>
              <a:t>Amelia Finaret</a:t>
            </a:r>
            <a:r>
              <a:rPr lang="en-US" dirty="0">
                <a:solidFill>
                  <a:srgbClr val="135B7B"/>
                </a:solidFill>
              </a:rPr>
              <a:t>, Allegheny College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4">
                    <a:lumMod val="75000"/>
                  </a:schemeClr>
                </a:solidFill>
                <a:hlinkClick r:id="rId8"/>
              </a:rPr>
              <a:t>https://amelia.finaret.net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463FF2-5181-9119-C8D0-B0ED69FA42D5}"/>
              </a:ext>
            </a:extLst>
          </p:cNvPr>
          <p:cNvSpPr txBox="1"/>
          <p:nvPr/>
        </p:nvSpPr>
        <p:spPr>
          <a:xfrm>
            <a:off x="7837714" y="3986034"/>
            <a:ext cx="41863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/>
              <a:t>Book, in print and free online: </a:t>
            </a:r>
            <a:r>
              <a:rPr lang="en-US" sz="2000" dirty="0">
                <a:hlinkClick r:id="rId9"/>
              </a:rPr>
              <a:t>https://bit.ly/FoodEconBook</a:t>
            </a:r>
            <a:r>
              <a:rPr lang="en-US" sz="2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A07DC-A4E7-E1C7-A4E1-D175447593C4}"/>
              </a:ext>
            </a:extLst>
          </p:cNvPr>
          <p:cNvSpPr txBox="1"/>
          <p:nvPr/>
        </p:nvSpPr>
        <p:spPr>
          <a:xfrm>
            <a:off x="101936" y="4013204"/>
            <a:ext cx="4376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/>
              <a:t>Funding</a:t>
            </a:r>
            <a:r>
              <a:rPr lang="en-US" sz="2000" b="1" dirty="0"/>
              <a:t>:</a:t>
            </a:r>
          </a:p>
          <a:p>
            <a:r>
              <a:rPr lang="en-US" sz="2000" dirty="0">
                <a:hlinkClick r:id="rId10"/>
              </a:rPr>
              <a:t>https://www.anh-academy.org</a:t>
            </a:r>
            <a:r>
              <a:rPr lang="en-US" sz="2000" dirty="0"/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D19274-C5E7-36B7-8729-4D63852B631E}"/>
              </a:ext>
            </a:extLst>
          </p:cNvPr>
          <p:cNvGrpSpPr/>
          <p:nvPr/>
        </p:nvGrpSpPr>
        <p:grpSpPr>
          <a:xfrm>
            <a:off x="204452" y="4844893"/>
            <a:ext cx="4274323" cy="1666379"/>
            <a:chOff x="1963583" y="1815904"/>
            <a:chExt cx="6957747" cy="28499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EA5808-2DD3-CC7B-8DEF-718CF17A1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63583" y="1815904"/>
              <a:ext cx="6957747" cy="19221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38AFFA-1CC2-692B-E2CD-7080A9F39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3583" y="3769793"/>
              <a:ext cx="6957747" cy="896073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8A38F0-EF52-8CA6-24AD-4EEA7570961A}"/>
              </a:ext>
            </a:extLst>
          </p:cNvPr>
          <p:cNvSpPr txBox="1"/>
          <p:nvPr/>
        </p:nvSpPr>
        <p:spPr>
          <a:xfrm>
            <a:off x="3765676" y="3412679"/>
            <a:ext cx="43768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/>
              <a:t>Teaching support site</a:t>
            </a:r>
            <a:r>
              <a:rPr lang="en-US" sz="2000" b="1" dirty="0"/>
              <a:t>:</a:t>
            </a: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  <a:hlinkClick r:id="rId13"/>
              </a:rPr>
              <a:t>https://sites.tufts.edu/foodecon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4636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EA6B9FC-276C-29FC-F99F-4313EED16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932" y="1407726"/>
            <a:ext cx="10012136" cy="49976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2B3E5B1-7477-3796-FE08-7A30DE48D9E1}"/>
              </a:ext>
            </a:extLst>
          </p:cNvPr>
          <p:cNvSpPr txBox="1">
            <a:spLocks/>
          </p:cNvSpPr>
          <p:nvPr/>
        </p:nvSpPr>
        <p:spPr>
          <a:xfrm>
            <a:off x="106391" y="6446451"/>
            <a:ext cx="1156916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11.8  Institutional arrangements and value chains in the food system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4FC3B6B-77C5-EC97-3CF6-E367CF645B61}"/>
              </a:ext>
            </a:extLst>
          </p:cNvPr>
          <p:cNvSpPr txBox="1">
            <a:spLocks/>
          </p:cNvSpPr>
          <p:nvPr/>
        </p:nvSpPr>
        <p:spPr>
          <a:xfrm>
            <a:off x="106391" y="86001"/>
            <a:ext cx="12120034" cy="132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Our story is about market linkages over space and time</a:t>
            </a:r>
            <a:endParaRPr lang="en-GB" sz="3600" b="1" dirty="0">
              <a:solidFill>
                <a:srgbClr val="1C82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1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E053C-0C4F-A09D-FE22-95F8BB5D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" y="273753"/>
            <a:ext cx="12128500" cy="57573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1C82B0"/>
                </a:solidFill>
              </a:rPr>
              <a:t>Chapter 2: Individual choices – optimization to a point of tangency</a:t>
            </a:r>
            <a:endParaRPr lang="en-GB" b="1" dirty="0">
              <a:solidFill>
                <a:srgbClr val="1C82B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C83A6B-CB5E-591C-C529-3790D5BC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069" t="35663" r="35988" b="18210"/>
          <a:stretch/>
        </p:blipFill>
        <p:spPr>
          <a:xfrm>
            <a:off x="1257088" y="1535722"/>
            <a:ext cx="4538742" cy="477204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ED3B8-FCF9-33C6-785F-813ACB93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9871" y="2782391"/>
            <a:ext cx="3052258" cy="998339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2400" dirty="0">
                <a:solidFill>
                  <a:srgbClr val="C00000"/>
                </a:solidFill>
              </a:rPr>
              <a:t>Indifference curves may not reflect true impacts on health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82F43-0F8E-A2F8-47B3-3A2CAC01D8C5}"/>
              </a:ext>
            </a:extLst>
          </p:cNvPr>
          <p:cNvSpPr txBox="1"/>
          <p:nvPr/>
        </p:nvSpPr>
        <p:spPr>
          <a:xfrm>
            <a:off x="5146118" y="4822669"/>
            <a:ext cx="5577762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7030A0"/>
                </a:solidFill>
              </a:rPr>
              <a:t>Price lines for revenue and expenditure reflect markets and policies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A0795-B6D7-AB1F-F230-93B52AACD539}"/>
              </a:ext>
            </a:extLst>
          </p:cNvPr>
          <p:cNvSpPr txBox="1"/>
          <p:nvPr/>
        </p:nvSpPr>
        <p:spPr>
          <a:xfrm>
            <a:off x="343774" y="2648596"/>
            <a:ext cx="2006600" cy="128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Possibilities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allow for scale effects</a:t>
            </a:r>
            <a:endParaRPr lang="en-GB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B034EC-04A6-E74B-D126-80332F2E181C}"/>
              </a:ext>
            </a:extLst>
          </p:cNvPr>
          <p:cNvSpPr/>
          <p:nvPr/>
        </p:nvSpPr>
        <p:spPr>
          <a:xfrm rot="18142420">
            <a:off x="3393078" y="1916557"/>
            <a:ext cx="552536" cy="3730015"/>
          </a:xfrm>
          <a:custGeom>
            <a:avLst/>
            <a:gdLst>
              <a:gd name="connsiteX0" fmla="*/ 0 w 545596"/>
              <a:gd name="connsiteY0" fmla="*/ 1864984 h 3729967"/>
              <a:gd name="connsiteX1" fmla="*/ 272798 w 545596"/>
              <a:gd name="connsiteY1" fmla="*/ 0 h 3729967"/>
              <a:gd name="connsiteX2" fmla="*/ 545596 w 545596"/>
              <a:gd name="connsiteY2" fmla="*/ 1864984 h 3729967"/>
              <a:gd name="connsiteX3" fmla="*/ 272798 w 545596"/>
              <a:gd name="connsiteY3" fmla="*/ 3729968 h 3729967"/>
              <a:gd name="connsiteX4" fmla="*/ 0 w 545596"/>
              <a:gd name="connsiteY4" fmla="*/ 1864984 h 3729967"/>
              <a:gd name="connsiteX0" fmla="*/ 0 w 545596"/>
              <a:gd name="connsiteY0" fmla="*/ 1864984 h 3730019"/>
              <a:gd name="connsiteX1" fmla="*/ 272798 w 545596"/>
              <a:gd name="connsiteY1" fmla="*/ 0 h 3730019"/>
              <a:gd name="connsiteX2" fmla="*/ 545596 w 545596"/>
              <a:gd name="connsiteY2" fmla="*/ 1864984 h 3730019"/>
              <a:gd name="connsiteX3" fmla="*/ 272798 w 545596"/>
              <a:gd name="connsiteY3" fmla="*/ 3729968 h 3730019"/>
              <a:gd name="connsiteX4" fmla="*/ 0 w 545596"/>
              <a:gd name="connsiteY4" fmla="*/ 1864984 h 3730019"/>
              <a:gd name="connsiteX0" fmla="*/ 24833 w 570429"/>
              <a:gd name="connsiteY0" fmla="*/ 1864984 h 3730013"/>
              <a:gd name="connsiteX1" fmla="*/ 297631 w 570429"/>
              <a:gd name="connsiteY1" fmla="*/ 0 h 3730013"/>
              <a:gd name="connsiteX2" fmla="*/ 570429 w 570429"/>
              <a:gd name="connsiteY2" fmla="*/ 1864984 h 3730013"/>
              <a:gd name="connsiteX3" fmla="*/ 297631 w 570429"/>
              <a:gd name="connsiteY3" fmla="*/ 3729968 h 3730013"/>
              <a:gd name="connsiteX4" fmla="*/ 24833 w 570429"/>
              <a:gd name="connsiteY4" fmla="*/ 1864984 h 3730013"/>
              <a:gd name="connsiteX0" fmla="*/ 6940 w 552536"/>
              <a:gd name="connsiteY0" fmla="*/ 1864984 h 3730015"/>
              <a:gd name="connsiteX1" fmla="*/ 279738 w 552536"/>
              <a:gd name="connsiteY1" fmla="*/ 0 h 3730015"/>
              <a:gd name="connsiteX2" fmla="*/ 552536 w 552536"/>
              <a:gd name="connsiteY2" fmla="*/ 1864984 h 3730015"/>
              <a:gd name="connsiteX3" fmla="*/ 279738 w 552536"/>
              <a:gd name="connsiteY3" fmla="*/ 3729968 h 3730015"/>
              <a:gd name="connsiteX4" fmla="*/ 6940 w 552536"/>
              <a:gd name="connsiteY4" fmla="*/ 1864984 h 3730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536" h="3730015">
                <a:moveTo>
                  <a:pt x="6940" y="1864984"/>
                </a:moveTo>
                <a:cubicBezTo>
                  <a:pt x="50568" y="903799"/>
                  <a:pt x="129076" y="0"/>
                  <a:pt x="279738" y="0"/>
                </a:cubicBezTo>
                <a:cubicBezTo>
                  <a:pt x="430400" y="0"/>
                  <a:pt x="552536" y="834982"/>
                  <a:pt x="552536" y="1864984"/>
                </a:cubicBezTo>
                <a:cubicBezTo>
                  <a:pt x="552536" y="2894986"/>
                  <a:pt x="425552" y="3722320"/>
                  <a:pt x="279738" y="3729968"/>
                </a:cubicBezTo>
                <a:cubicBezTo>
                  <a:pt x="133924" y="3737616"/>
                  <a:pt x="-36688" y="2826169"/>
                  <a:pt x="6940" y="1864984"/>
                </a:cubicBezTo>
                <a:close/>
              </a:path>
            </a:pathLst>
          </a:custGeom>
          <a:solidFill>
            <a:srgbClr val="B4E5A2">
              <a:alpha val="30196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0F016-7F2B-441C-8CA4-CE1A1989C3E7}"/>
              </a:ext>
            </a:extLst>
          </p:cNvPr>
          <p:cNvSpPr txBox="1"/>
          <p:nvPr/>
        </p:nvSpPr>
        <p:spPr>
          <a:xfrm>
            <a:off x="806930" y="868797"/>
            <a:ext cx="7905270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From the start, we teach that farmers’ choices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 production to own consumption through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net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sales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52885C-6440-058B-9E49-1ED57FA38440}"/>
              </a:ext>
            </a:extLst>
          </p:cNvPr>
          <p:cNvSpPr/>
          <p:nvPr/>
        </p:nvSpPr>
        <p:spPr>
          <a:xfrm rot="18653743">
            <a:off x="3913571" y="2299450"/>
            <a:ext cx="914441" cy="2146606"/>
          </a:xfrm>
          <a:prstGeom prst="ellipse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507B6DD-5017-0F71-5E5E-C1C549F0BC10}"/>
              </a:ext>
            </a:extLst>
          </p:cNvPr>
          <p:cNvSpPr/>
          <p:nvPr/>
        </p:nvSpPr>
        <p:spPr>
          <a:xfrm rot="20230838">
            <a:off x="3960862" y="2413922"/>
            <a:ext cx="590786" cy="3184868"/>
          </a:xfrm>
          <a:prstGeom prst="roundRect">
            <a:avLst/>
          </a:prstGeom>
          <a:solidFill>
            <a:schemeClr val="accent5">
              <a:alpha val="2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45701-2B67-3065-41A0-6E6D09CA9FA1}"/>
              </a:ext>
            </a:extLst>
          </p:cNvPr>
          <p:cNvSpPr txBox="1"/>
          <p:nvPr/>
        </p:nvSpPr>
        <p:spPr>
          <a:xfrm>
            <a:off x="5795830" y="5510607"/>
            <a:ext cx="6537307" cy="99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The thing of interest is always on the X axis, </a:t>
            </a:r>
            <a:br>
              <a:rPr lang="en-US" sz="2400" dirty="0"/>
            </a:br>
            <a:r>
              <a:rPr lang="en-US" sz="2400" dirty="0"/>
              <a:t>and “all other things” (in local currency units) </a:t>
            </a:r>
            <a:br>
              <a:rPr lang="en-US" sz="2400" dirty="0"/>
            </a:br>
            <a:r>
              <a:rPr lang="en-US" sz="2400" dirty="0"/>
              <a:t>are on the Y axis, so slopes are the price of X</a:t>
            </a:r>
            <a:endParaRPr lang="en-GB" sz="2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1217361-FF6B-DCEB-12CA-8A1299B19EE3}"/>
              </a:ext>
            </a:extLst>
          </p:cNvPr>
          <p:cNvSpPr txBox="1">
            <a:spLocks/>
          </p:cNvSpPr>
          <p:nvPr/>
        </p:nvSpPr>
        <p:spPr>
          <a:xfrm>
            <a:off x="13695" y="6464465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2.20 Production and consumption for the farming household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307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  <p:bldP spid="10" grpId="0"/>
      <p:bldP spid="3" grpId="0" animBg="1"/>
      <p:bldP spid="12" grpId="0"/>
      <p:bldP spid="13" grpId="0" animBg="1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5ABDFA-10CF-9978-88BE-560209719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30" y="101254"/>
            <a:ext cx="11927969" cy="6946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3: Market outcomes – moving to points of intersection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B7B3D4-9AAA-6094-4ED9-56A05E4FB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557" t="35936" r="7425" b="20346"/>
          <a:stretch/>
        </p:blipFill>
        <p:spPr>
          <a:xfrm>
            <a:off x="889000" y="1554954"/>
            <a:ext cx="10109200" cy="497020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3C2C47-CFBF-9C1E-1E4B-BE85B08D5E93}"/>
              </a:ext>
            </a:extLst>
          </p:cNvPr>
          <p:cNvSpPr txBox="1">
            <a:spLocks/>
          </p:cNvSpPr>
          <p:nvPr/>
        </p:nvSpPr>
        <p:spPr>
          <a:xfrm>
            <a:off x="0" y="6507771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3.7 Interactions between supply, demand, and trade 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50A85-5E36-B94E-98BE-3051416A6775}"/>
              </a:ext>
            </a:extLst>
          </p:cNvPr>
          <p:cNvSpPr txBox="1"/>
          <p:nvPr/>
        </p:nvSpPr>
        <p:spPr>
          <a:xfrm>
            <a:off x="548640" y="795868"/>
            <a:ext cx="1141475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teach that populations at each place can be autarkic (e.g. for hot meals),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 exporting the things in which they specialize, and importing many other foods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46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5AAD-0638-D8A0-3D17-C946B4D5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4317"/>
            <a:ext cx="11897710" cy="447675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4.4 Gains and losses from trade at Alphabet Beach, with exports and imports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9DFC12E-E819-B6A6-470F-D8112B982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3" y="1566464"/>
            <a:ext cx="11424894" cy="4791871"/>
          </a:xfrm>
          <a:prstGeom prst="rect">
            <a:avLst/>
          </a:prstGeom>
        </p:spPr>
      </p:pic>
      <p:sp>
        <p:nvSpPr>
          <p:cNvPr id="130" name="Title 4">
            <a:extLst>
              <a:ext uri="{FF2B5EF4-FFF2-40B4-BE49-F238E27FC236}">
                <a16:creationId xmlns:a16="http://schemas.microsoft.com/office/drawing/2014/main" id="{ECE75827-EB89-9054-444E-BF64257D4C0E}"/>
              </a:ext>
            </a:extLst>
          </p:cNvPr>
          <p:cNvSpPr txBox="1">
            <a:spLocks/>
          </p:cNvSpPr>
          <p:nvPr/>
        </p:nvSpPr>
        <p:spPr>
          <a:xfrm>
            <a:off x="228600" y="228600"/>
            <a:ext cx="11963399" cy="567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4: Social welfare – how groups of people can get richer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6EEE61F-FF64-04B8-853A-6C277F0085E8}"/>
              </a:ext>
            </a:extLst>
          </p:cNvPr>
          <p:cNvSpPr txBox="1"/>
          <p:nvPr/>
        </p:nvSpPr>
        <p:spPr>
          <a:xfrm>
            <a:off x="383553" y="795868"/>
            <a:ext cx="11579846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Ch. 4.1 introduces economic surplus, in a toy model called Alphabet Beach Village where five consumers could buy fish from two producers, showing effects of trade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32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C723-CBE8-2AD8-EBE4-5DC2E081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667067" cy="9398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4: Social welfare (continued)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C8AC46-0254-FBBD-15BB-9F4DD1738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777" t="44935" r="8518" b="24626"/>
          <a:stretch/>
        </p:blipFill>
        <p:spPr>
          <a:xfrm>
            <a:off x="27244" y="1668214"/>
            <a:ext cx="12164756" cy="427651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8056F-A489-1ACE-E247-C6573C387022}"/>
              </a:ext>
            </a:extLst>
          </p:cNvPr>
          <p:cNvSpPr txBox="1"/>
          <p:nvPr/>
        </p:nvSpPr>
        <p:spPr>
          <a:xfrm>
            <a:off x="228601" y="824167"/>
            <a:ext cx="11734798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Ch. 4.2 introduces externalities, as all kinds of nonmarket side-effects, with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three kinds of potential remedy: Pigovian taxes, Coasian rights, or direct regulation 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5CD077B-9758-D32F-ABD9-2E3EBF748FA2}"/>
              </a:ext>
            </a:extLst>
          </p:cNvPr>
          <p:cNvSpPr txBox="1">
            <a:spLocks/>
          </p:cNvSpPr>
          <p:nvPr/>
        </p:nvSpPr>
        <p:spPr>
          <a:xfrm>
            <a:off x="-1" y="6410324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4.12  Externalities can cause inequity as well as inefficiency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2941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69DDB-7989-5E02-DFA9-DA93D157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987"/>
            <a:ext cx="12014200" cy="694614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5: Market power and strategic behavior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CC58BBD-800C-F397-B509-7812179AE5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45098" t="39370" r="33006" b="36377"/>
          <a:stretch/>
        </p:blipFill>
        <p:spPr>
          <a:xfrm>
            <a:off x="0" y="2140795"/>
            <a:ext cx="5970364" cy="3720042"/>
          </a:xfr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A13E914-9D24-AF30-631B-E24813347A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2559638"/>
              </p:ext>
            </p:extLst>
          </p:nvPr>
        </p:nvGraphicFramePr>
        <p:xfrm>
          <a:off x="6007100" y="2742370"/>
          <a:ext cx="6096000" cy="226612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63451">
                  <a:extLst>
                    <a:ext uri="{9D8B030D-6E8A-4147-A177-3AD203B41FA5}">
                      <a16:colId xmlns:a16="http://schemas.microsoft.com/office/drawing/2014/main" val="2817454045"/>
                    </a:ext>
                  </a:extLst>
                </a:gridCol>
                <a:gridCol w="1412198">
                  <a:extLst>
                    <a:ext uri="{9D8B030D-6E8A-4147-A177-3AD203B41FA5}">
                      <a16:colId xmlns:a16="http://schemas.microsoft.com/office/drawing/2014/main" val="2601204154"/>
                    </a:ext>
                  </a:extLst>
                </a:gridCol>
                <a:gridCol w="1496351">
                  <a:extLst>
                    <a:ext uri="{9D8B030D-6E8A-4147-A177-3AD203B41FA5}">
                      <a16:colId xmlns:a16="http://schemas.microsoft.com/office/drawing/2014/main" val="428295778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31807706"/>
                    </a:ext>
                  </a:extLst>
                </a:gridCol>
              </a:tblGrid>
              <a:tr h="827629">
                <a:tc rowSpan="2"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Payoffs from a</a:t>
                      </a:r>
                      <a:br>
                        <a:rPr lang="en-US" sz="2400" i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price-fixing</a:t>
                      </a:r>
                      <a:br>
                        <a:rPr lang="en-US" sz="2400" i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i="1" dirty="0">
                          <a:solidFill>
                            <a:schemeClr val="tx1"/>
                          </a:solidFill>
                        </a:rPr>
                        <a:t>conspiracy</a:t>
                      </a:r>
                      <a:endParaRPr lang="en-GB" sz="24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Company Y</a:t>
                      </a:r>
                      <a:br>
                        <a:rPr lang="en-US" sz="20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(e.g. Ajinomoto)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737400"/>
                  </a:ext>
                </a:extLst>
              </a:tr>
              <a:tr h="479499">
                <a:tc gridSpan="2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Compete</a:t>
                      </a:r>
                      <a:endParaRPr lang="en-GB" sz="2000" dirty="0"/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Cut supply</a:t>
                      </a:r>
                      <a:endParaRPr lang="en-GB" sz="2000" dirty="0"/>
                    </a:p>
                  </a:txBody>
                  <a:tcPr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9152839"/>
                  </a:ext>
                </a:extLst>
              </a:tr>
              <a:tr h="479499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Company X</a:t>
                      </a:r>
                      <a:br>
                        <a:rPr lang="en-US" sz="2000" b="1" dirty="0"/>
                      </a:br>
                      <a:r>
                        <a:rPr lang="en-US" sz="2000" b="1" dirty="0"/>
                        <a:t>(e.g. ADM)</a:t>
                      </a:r>
                      <a:endParaRPr lang="en-GB" sz="2000" b="1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Compete</a:t>
                      </a:r>
                      <a:endParaRPr lang="en-GB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50/50</a:t>
                      </a:r>
                      <a:endParaRPr lang="en-GB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200/0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616501"/>
                  </a:ext>
                </a:extLst>
              </a:tr>
              <a:tr h="479499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Cut supply</a:t>
                      </a:r>
                      <a:endParaRPr lang="en-GB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0/200</a:t>
                      </a:r>
                      <a:endParaRPr lang="en-GB" sz="2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150/150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8726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3D4984-A1F8-221D-3289-DD1B81434E72}"/>
              </a:ext>
            </a:extLst>
          </p:cNvPr>
          <p:cNvSpPr txBox="1"/>
          <p:nvPr/>
        </p:nvSpPr>
        <p:spPr>
          <a:xfrm>
            <a:off x="251270" y="1154891"/>
            <a:ext cx="597036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covers economies of scale, monopoly/monopsony, anti-trust policy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A3C109-42C5-D63E-09E3-794FD3E17272}"/>
              </a:ext>
            </a:extLst>
          </p:cNvPr>
          <p:cNvSpPr txBox="1"/>
          <p:nvPr/>
        </p:nvSpPr>
        <p:spPr>
          <a:xfrm>
            <a:off x="6221635" y="1168380"/>
            <a:ext cx="5970365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covers strategic behavior and incentives in a 2x2 prisoner’s dilemma 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F3FF0A-EDB8-283A-E668-696F1C8BD7B9}"/>
              </a:ext>
            </a:extLst>
          </p:cNvPr>
          <p:cNvSpPr txBox="1">
            <a:spLocks/>
          </p:cNvSpPr>
          <p:nvPr/>
        </p:nvSpPr>
        <p:spPr>
          <a:xfrm>
            <a:off x="455925" y="5582873"/>
            <a:ext cx="4786032" cy="1085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5.6  Market power </a:t>
            </a:r>
            <a:b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alters income distribution and </a:t>
            </a:r>
            <a:b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reduces total economic surplus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C49B1C-7D14-8566-C97F-F85A62D49FB3}"/>
              </a:ext>
            </a:extLst>
          </p:cNvPr>
          <p:cNvSpPr txBox="1">
            <a:spLocks/>
          </p:cNvSpPr>
          <p:nvPr/>
        </p:nvSpPr>
        <p:spPr>
          <a:xfrm>
            <a:off x="6096000" y="5574682"/>
            <a:ext cx="5311328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Table 5.3  A hypothetical payoff matrix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 two participants in a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price-fixing conspiracy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44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D441-4AC5-982C-5949-5C5AE1A7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456"/>
            <a:ext cx="10515600" cy="71014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6: Collective action and nonmarket valuation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E0ABDD-B3E4-B6B2-CE3C-3D4EFBA62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18" t="30232" r="7096" b="48559"/>
          <a:stretch/>
        </p:blipFill>
        <p:spPr>
          <a:xfrm>
            <a:off x="504941" y="2447622"/>
            <a:ext cx="11527481" cy="2836334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AA904-D781-9350-F0A8-96FF7FB5E61E}"/>
              </a:ext>
            </a:extLst>
          </p:cNvPr>
          <p:cNvSpPr txBox="1"/>
          <p:nvPr/>
        </p:nvSpPr>
        <p:spPr>
          <a:xfrm>
            <a:off x="300249" y="1141897"/>
            <a:ext cx="11891751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chapter introduces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public economics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as role of government and nonprofits, measurement of their cost-effectiveness and elicitation of societal preferences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9E1039-FA96-0EA8-2B83-9B0E9F930EEA}"/>
              </a:ext>
            </a:extLst>
          </p:cNvPr>
          <p:cNvSpPr txBox="1">
            <a:spLocks/>
          </p:cNvSpPr>
          <p:nvPr/>
        </p:nvSpPr>
        <p:spPr>
          <a:xfrm>
            <a:off x="565901" y="6205869"/>
            <a:ext cx="10515600" cy="447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6.1  Definition of four types of goods and services, from private to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270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3508-BC39-905E-1B20-2A94A321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08"/>
            <a:ext cx="8687421" cy="7629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  <a:latin typeface="+mn-lt"/>
              </a:rPr>
              <a:t>Chapter 7: Poverty and risk</a:t>
            </a:r>
            <a:endParaRPr lang="en-GB" sz="3200" b="1" dirty="0">
              <a:solidFill>
                <a:srgbClr val="1C82B0"/>
              </a:solidFill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C5A70B-5975-BAEA-FA8D-3B4FC94B1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090" t="29454" r="8519" b="22680"/>
          <a:stretch/>
        </p:blipFill>
        <p:spPr>
          <a:xfrm>
            <a:off x="1601495" y="1742943"/>
            <a:ext cx="8305229" cy="47184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FD009-DE4F-FEFA-E000-D284373C917E}"/>
              </a:ext>
            </a:extLst>
          </p:cNvPr>
          <p:cNvSpPr txBox="1"/>
          <p:nvPr/>
        </p:nvSpPr>
        <p:spPr>
          <a:xfrm>
            <a:off x="504941" y="91504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is on poverty lines, inequality among individuals, inequity between groups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3DE98-B45E-F8BF-B074-7EA2F20D9BEA}"/>
              </a:ext>
            </a:extLst>
          </p:cNvPr>
          <p:cNvSpPr txBox="1"/>
          <p:nvPr/>
        </p:nvSpPr>
        <p:spPr>
          <a:xfrm>
            <a:off x="504941" y="646138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7.9  Income inequality at each level of national income per person, 1967-2018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DBB17A-D56F-C650-DFE7-C5175A40469F}"/>
              </a:ext>
            </a:extLst>
          </p:cNvPr>
          <p:cNvSpPr txBox="1"/>
          <p:nvPr/>
        </p:nvSpPr>
        <p:spPr>
          <a:xfrm>
            <a:off x="2285276" y="1576185"/>
            <a:ext cx="3533659" cy="6937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GINI coefficients b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region </a:t>
            </a:r>
            <a:b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national income level</a:t>
            </a:r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4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3508-BC39-905E-1B20-2A94A321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08"/>
            <a:ext cx="8687421" cy="7629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  <a:latin typeface="+mn-lt"/>
              </a:rPr>
              <a:t>Chapter 7: Poverty and risk (continued)</a:t>
            </a:r>
            <a:endParaRPr lang="en-GB" sz="3200" b="1" dirty="0">
              <a:solidFill>
                <a:srgbClr val="1C82B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B87D7-517D-31D4-5D94-3067CC3C367B}"/>
              </a:ext>
            </a:extLst>
          </p:cNvPr>
          <p:cNvSpPr txBox="1"/>
          <p:nvPr/>
        </p:nvSpPr>
        <p:spPr>
          <a:xfrm>
            <a:off x="504941" y="920191"/>
            <a:ext cx="10117339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is on wellbeing over time, falling into and rising out of poverty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227336-CD56-1F97-45E5-E8F3085FAD08}"/>
              </a:ext>
            </a:extLst>
          </p:cNvPr>
          <p:cNvGrpSpPr/>
          <p:nvPr/>
        </p:nvGrpSpPr>
        <p:grpSpPr>
          <a:xfrm>
            <a:off x="6096000" y="3824546"/>
            <a:ext cx="5203729" cy="2743201"/>
            <a:chOff x="6030600" y="3986380"/>
            <a:chExt cx="5203729" cy="27432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ACBB3E-AA51-EB19-F321-3EF38F11B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129" r="36774" b="2042"/>
            <a:stretch/>
          </p:blipFill>
          <p:spPr>
            <a:xfrm>
              <a:off x="6030600" y="3986380"/>
              <a:ext cx="5203729" cy="274320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48DFA09-E460-80EF-51EB-7CB5BE225AE9}"/>
                </a:ext>
              </a:extLst>
            </p:cNvPr>
            <p:cNvCxnSpPr>
              <a:cxnSpLocks/>
            </p:cNvCxnSpPr>
            <p:nvPr/>
          </p:nvCxnSpPr>
          <p:spPr>
            <a:xfrm>
              <a:off x="6606984" y="5527181"/>
              <a:ext cx="4627345" cy="0"/>
            </a:xfrm>
            <a:prstGeom prst="line">
              <a:avLst/>
            </a:prstGeom>
            <a:ln w="57150">
              <a:solidFill>
                <a:srgbClr val="7F7F7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4DEB7-7E36-395B-E4A9-A61EF8CD5CD6}"/>
              </a:ext>
            </a:extLst>
          </p:cNvPr>
          <p:cNvGrpSpPr/>
          <p:nvPr/>
        </p:nvGrpSpPr>
        <p:grpSpPr>
          <a:xfrm>
            <a:off x="2396900" y="1771487"/>
            <a:ext cx="5209267" cy="1694647"/>
            <a:chOff x="2386019" y="1643068"/>
            <a:chExt cx="5209267" cy="169464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FE639B-5422-C25C-0F21-12966892F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922" r="36706"/>
            <a:stretch/>
          </p:blipFill>
          <p:spPr>
            <a:xfrm>
              <a:off x="2386019" y="1643068"/>
              <a:ext cx="5209267" cy="1694647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793CF33-0E16-4D2F-CA57-7E75CF7FA160}"/>
                </a:ext>
              </a:extLst>
            </p:cNvPr>
            <p:cNvCxnSpPr/>
            <p:nvPr/>
          </p:nvCxnSpPr>
          <p:spPr>
            <a:xfrm>
              <a:off x="2868801" y="2011503"/>
              <a:ext cx="4726485" cy="0"/>
            </a:xfrm>
            <a:prstGeom prst="line">
              <a:avLst/>
            </a:prstGeom>
            <a:ln w="57150">
              <a:solidFill>
                <a:srgbClr val="7F7F7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9A42CF-C27E-F171-54C3-F83A4CD04D0B}"/>
              </a:ext>
            </a:extLst>
          </p:cNvPr>
          <p:cNvGrpSpPr/>
          <p:nvPr/>
        </p:nvGrpSpPr>
        <p:grpSpPr>
          <a:xfrm>
            <a:off x="217711" y="3707010"/>
            <a:ext cx="5268686" cy="1948590"/>
            <a:chOff x="206830" y="3578591"/>
            <a:chExt cx="5268686" cy="19485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AFCC68-24DE-3128-D07C-121AAE97A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30764" r="35984" b="4272"/>
            <a:stretch/>
          </p:blipFill>
          <p:spPr>
            <a:xfrm>
              <a:off x="206830" y="3578591"/>
              <a:ext cx="5268686" cy="194859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ECBD776-445E-A6F9-6901-C2B92833B113}"/>
                </a:ext>
              </a:extLst>
            </p:cNvPr>
            <p:cNvCxnSpPr/>
            <p:nvPr/>
          </p:nvCxnSpPr>
          <p:spPr>
            <a:xfrm>
              <a:off x="749031" y="4334399"/>
              <a:ext cx="4726485" cy="0"/>
            </a:xfrm>
            <a:prstGeom prst="line">
              <a:avLst/>
            </a:prstGeom>
            <a:ln w="57150">
              <a:solidFill>
                <a:srgbClr val="7F7F7F">
                  <a:alpha val="5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4">
            <a:extLst>
              <a:ext uri="{FF2B5EF4-FFF2-40B4-BE49-F238E27FC236}">
                <a16:creationId xmlns:a16="http://schemas.microsoft.com/office/drawing/2014/main" id="{DF64BBE1-6C18-A5DE-1278-98A308512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30" y="3451388"/>
            <a:ext cx="574911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Resilience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is protection against a decline into poverty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C5BA6832-6E7C-331D-8B1B-4FFFAA3B1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458" y="3442529"/>
            <a:ext cx="606806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Growth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is rise out of poverty, with more or less stability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282F75ED-95D0-871B-1769-B065945D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299" y="1425625"/>
            <a:ext cx="687218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Poverty traps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pull those who rise back below the poverty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3DE98-B45E-F8BF-B074-7EA2F20D9BEA}"/>
              </a:ext>
            </a:extLst>
          </p:cNvPr>
          <p:cNvSpPr txBox="1"/>
          <p:nvPr/>
        </p:nvSpPr>
        <p:spPr>
          <a:xfrm>
            <a:off x="504941" y="646138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7.11  Hypothetical trajectories in and out of poverty over time</a:t>
            </a:r>
          </a:p>
        </p:txBody>
      </p:sp>
    </p:spTree>
    <p:extLst>
      <p:ext uri="{BB962C8B-B14F-4D97-AF65-F5344CB8AC3E}">
        <p14:creationId xmlns:p14="http://schemas.microsoft.com/office/powerpoint/2010/main" val="4239567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3508-BC39-905E-1B20-2A94A321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208"/>
            <a:ext cx="11750040" cy="7629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  <a:latin typeface="+mn-lt"/>
              </a:rPr>
              <a:t>Chapter 7: Poverty and risk (nutritional aspects)</a:t>
            </a:r>
            <a:endParaRPr lang="en-GB" sz="3200" b="1" dirty="0">
              <a:solidFill>
                <a:srgbClr val="1C82B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6B87D7-517D-31D4-5D94-3067CC3C367B}"/>
              </a:ext>
            </a:extLst>
          </p:cNvPr>
          <p:cNvSpPr txBox="1"/>
          <p:nvPr/>
        </p:nvSpPr>
        <p:spPr>
          <a:xfrm>
            <a:off x="504941" y="920191"/>
            <a:ext cx="11687059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includes new data on how poverty and risk relate to food choice and nutrition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3DE98-B45E-F8BF-B074-7EA2F20D9BEA}"/>
              </a:ext>
            </a:extLst>
          </p:cNvPr>
          <p:cNvSpPr txBox="1"/>
          <p:nvPr/>
        </p:nvSpPr>
        <p:spPr>
          <a:xfrm>
            <a:off x="504941" y="646138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7.15  Interaction of conscious and unconscious mechanisms for energy balance</a:t>
            </a: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EAE196-43CE-A588-34CF-4DD029348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87" y="1814375"/>
            <a:ext cx="2260955" cy="3952515"/>
          </a:xfrm>
          <a:prstGeom prst="rect">
            <a:avLst/>
          </a:prstGeom>
        </p:spPr>
      </p:pic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CBC3D126-D923-593C-996A-9880F3F2D4C4}"/>
              </a:ext>
            </a:extLst>
          </p:cNvPr>
          <p:cNvSpPr/>
          <p:nvPr/>
        </p:nvSpPr>
        <p:spPr>
          <a:xfrm rot="503153" flipH="1" flipV="1">
            <a:off x="5830506" y="2314029"/>
            <a:ext cx="577098" cy="993884"/>
          </a:xfrm>
          <a:prstGeom prst="curvedRightArrow">
            <a:avLst>
              <a:gd name="adj1" fmla="val 13374"/>
              <a:gd name="adj2" fmla="val 38226"/>
              <a:gd name="adj3" fmla="val 2500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C8A91-1A24-BB5C-6994-C78C8645A4B8}"/>
              </a:ext>
            </a:extLst>
          </p:cNvPr>
          <p:cNvSpPr txBox="1"/>
          <p:nvPr/>
        </p:nvSpPr>
        <p:spPr>
          <a:xfrm>
            <a:off x="1036320" y="1857017"/>
            <a:ext cx="4557480" cy="84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Economic and psychosocial factors: </a:t>
            </a:r>
            <a:r>
              <a:rPr lang="en-US" sz="2000" dirty="0">
                <a:solidFill>
                  <a:schemeClr val="accent1"/>
                </a:solidFill>
              </a:rPr>
              <a:t>Perception, cognition, and 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intentional efforts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CD10403C-5731-276F-4E4C-2E7A3F8198EB}"/>
              </a:ext>
            </a:extLst>
          </p:cNvPr>
          <p:cNvSpPr/>
          <p:nvPr/>
        </p:nvSpPr>
        <p:spPr>
          <a:xfrm rot="11239582" flipH="1" flipV="1">
            <a:off x="5200398" y="2101540"/>
            <a:ext cx="461890" cy="388757"/>
          </a:xfrm>
          <a:prstGeom prst="curvedRightArrow">
            <a:avLst>
              <a:gd name="adj1" fmla="val 18211"/>
              <a:gd name="adj2" fmla="val 73708"/>
              <a:gd name="adj3" fmla="val 25000"/>
            </a:avLst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51A72-CE9C-0320-A968-0231BD38F700}"/>
              </a:ext>
            </a:extLst>
          </p:cNvPr>
          <p:cNvSpPr txBox="1"/>
          <p:nvPr/>
        </p:nvSpPr>
        <p:spPr>
          <a:xfrm>
            <a:off x="6525413" y="2253468"/>
            <a:ext cx="5161646" cy="840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Biological and physiological processes: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Hormones, neurotransmitters and </a:t>
            </a:r>
            <a:br>
              <a:rPr lang="en-US" sz="20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autonomous regulation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F0E57B-6296-C9CD-747C-6ECDC625BBC1}"/>
              </a:ext>
            </a:extLst>
          </p:cNvPr>
          <p:cNvCxnSpPr>
            <a:cxnSpLocks/>
          </p:cNvCxnSpPr>
          <p:nvPr/>
        </p:nvCxnSpPr>
        <p:spPr>
          <a:xfrm flipH="1">
            <a:off x="4025498" y="5766890"/>
            <a:ext cx="3136604" cy="2379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D8702C5-907E-FFE5-1B37-3B8AED2F40E3}"/>
              </a:ext>
            </a:extLst>
          </p:cNvPr>
          <p:cNvSpPr txBox="1"/>
          <p:nvPr/>
        </p:nvSpPr>
        <p:spPr>
          <a:xfrm>
            <a:off x="4523324" y="6024949"/>
            <a:ext cx="2320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Energy balance</a:t>
            </a: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5B8D11BE-9051-C19D-E1C1-7E7313C4259B}"/>
              </a:ext>
            </a:extLst>
          </p:cNvPr>
          <p:cNvSpPr/>
          <p:nvPr/>
        </p:nvSpPr>
        <p:spPr>
          <a:xfrm>
            <a:off x="5538865" y="5778786"/>
            <a:ext cx="222253" cy="309322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55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E28D0C-1314-4483-6614-F35ED46A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" y="216788"/>
            <a:ext cx="12048068" cy="115045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C82B0"/>
                </a:solidFill>
              </a:rPr>
              <a:t>Why this new book on </a:t>
            </a:r>
            <a:br>
              <a:rPr lang="en-US" sz="3600" b="1" dirty="0">
                <a:solidFill>
                  <a:srgbClr val="1C82B0"/>
                </a:solidFill>
              </a:rPr>
            </a:br>
            <a:r>
              <a:rPr lang="en-US" sz="3600" b="1" i="1" dirty="0">
                <a:solidFill>
                  <a:srgbClr val="1C82B0"/>
                </a:solidFill>
              </a:rPr>
              <a:t>Food Economics: Agriculture, Nutrition and Health</a:t>
            </a:r>
            <a:r>
              <a:rPr lang="en-US" sz="3600" dirty="0">
                <a:solidFill>
                  <a:srgbClr val="1C82B0"/>
                </a:solidFill>
              </a:rPr>
              <a:t>?</a:t>
            </a:r>
            <a:endParaRPr lang="en-GB" sz="3600" dirty="0">
              <a:solidFill>
                <a:srgbClr val="1C82B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F147C-C57E-0159-FB16-AA2928E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06" y="1838995"/>
            <a:ext cx="11625943" cy="4802216"/>
          </a:xfrm>
        </p:spPr>
        <p:txBody>
          <a:bodyPr>
            <a:noAutofit/>
          </a:bodyPr>
          <a:lstStyle/>
          <a:p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College and university teaching about food needs to reach more diverse students</a:t>
            </a:r>
          </a:p>
          <a:p>
            <a:pPr lvl="1"/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declining fraction of students (and instructors) grew up on farms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rising fraction of jobs are in food-related services, providing high-value attributes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Reaching students with different backgrounds and skill levels is a challenge, and an opportunity!</a:t>
            </a:r>
          </a:p>
          <a:p>
            <a:pPr>
              <a:spcBef>
                <a:spcPts val="1800"/>
              </a:spcBef>
            </a:pP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Our teaching about food needs to reach students with strong preconceptions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Everyone has a lifetime of personal experience with food, and often have strongly held beliefs about it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When the actual value of attributes is unobservable, price is a signal of value (more expensive=better), reinforced by marketing efforts selling each attribute 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Personal experiences, family stories and media narratives are highly selected and unrepresentative</a:t>
            </a:r>
          </a:p>
          <a:p>
            <a:pPr>
              <a:spcBef>
                <a:spcPts val="1800"/>
              </a:spcBef>
            </a:pPr>
            <a:r>
              <a:rPr lang="en-US" sz="23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can teach food economics in new ways, and have a big impact 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a gentle introduction for newcomers, using a standardized graphical approach (no math!)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Offer in-depth analyses of many topics, explained briefly with examples</a:t>
            </a:r>
          </a:p>
          <a:p>
            <a:pPr lvl="1">
              <a:spcBef>
                <a:spcPts val="0"/>
              </a:spcBef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Lots of teachable moments -- each instructor can focus on what works for them, in their context</a:t>
            </a:r>
          </a:p>
          <a:p>
            <a:pPr lvl="1">
              <a:spcBef>
                <a:spcPts val="0"/>
              </a:spcBef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7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CEFD-DE6E-3D00-1DB7-C528F0C3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37"/>
            <a:ext cx="12192000" cy="6923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8: Behavioral economics and response to intervention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0D505D-82C9-E04B-D4A0-F491D9654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871" t="36188" r="5783" b="38052"/>
          <a:stretch/>
        </p:blipFill>
        <p:spPr>
          <a:xfrm>
            <a:off x="625313" y="2151649"/>
            <a:ext cx="11566687" cy="33290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96D9D-3738-0801-A37C-B485374D11F2}"/>
              </a:ext>
            </a:extLst>
          </p:cNvPr>
          <p:cNvSpPr txBox="1"/>
          <p:nvPr/>
        </p:nvSpPr>
        <p:spPr>
          <a:xfrm>
            <a:off x="625313" y="1612245"/>
            <a:ext cx="10515274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We emphasize informational as well as behavioral 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causes of preference reversals and regretted choices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585D-33BA-676F-6E78-B045D857FC5A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is on mistaken beliefs and systematic biases in food choice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16758-32B4-7495-DD17-28CF0F817B7C}"/>
              </a:ext>
            </a:extLst>
          </p:cNvPr>
          <p:cNvSpPr txBox="1"/>
          <p:nvPr/>
        </p:nvSpPr>
        <p:spPr>
          <a:xfrm>
            <a:off x="504941" y="633946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8.3  Differences between long-term goals and actual behavior</a:t>
            </a:r>
          </a:p>
        </p:txBody>
      </p:sp>
    </p:spTree>
    <p:extLst>
      <p:ext uri="{BB962C8B-B14F-4D97-AF65-F5344CB8AC3E}">
        <p14:creationId xmlns:p14="http://schemas.microsoft.com/office/powerpoint/2010/main" val="325587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CEFD-DE6E-3D00-1DB7-C528F0C3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37"/>
            <a:ext cx="12192000" cy="6923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8: Behavioral economics and response to intervention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96D9D-3738-0801-A37C-B485374D11F2}"/>
              </a:ext>
            </a:extLst>
          </p:cNvPr>
          <p:cNvSpPr txBox="1"/>
          <p:nvPr/>
        </p:nvSpPr>
        <p:spPr>
          <a:xfrm>
            <a:off x="625313" y="1612245"/>
            <a:ext cx="10515274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We describe how policies and programs use each kind of mechanism 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to alter food choice:  income, prices, and preferences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585D-33BA-676F-6E78-B045D857FC5A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is on differences among interventions in their mechanism of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16758-32B4-7495-DD17-28CF0F817B7C}"/>
              </a:ext>
            </a:extLst>
          </p:cNvPr>
          <p:cNvSpPr txBox="1"/>
          <p:nvPr/>
        </p:nvSpPr>
        <p:spPr>
          <a:xfrm>
            <a:off x="504941" y="633946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8.6  Interventions can alter food choice towards more healthful items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32ADB7-AE16-107E-E3E2-EC57A4AF5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27"/>
          <a:stretch/>
        </p:blipFill>
        <p:spPr>
          <a:xfrm>
            <a:off x="326351" y="2556401"/>
            <a:ext cx="11713249" cy="35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6CEFD-DE6E-3D00-1DB7-C528F0C3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537"/>
            <a:ext cx="12192000" cy="69233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8: Behavioral economics and response to intervention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F96D9D-3738-0801-A37C-B485374D11F2}"/>
              </a:ext>
            </a:extLst>
          </p:cNvPr>
          <p:cNvSpPr txBox="1"/>
          <p:nvPr/>
        </p:nvSpPr>
        <p:spPr>
          <a:xfrm>
            <a:off x="625312" y="1612245"/>
            <a:ext cx="1137052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We emphasize how in-kind transfers can be like cash assistance, </a:t>
            </a:r>
            <a:br>
              <a:rPr lang="en-US" sz="24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as long as the recipient spends some of their own money on what is transferred</a:t>
            </a:r>
            <a:endParaRPr lang="en-GB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2585D-33BA-676F-6E78-B045D857FC5A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is on differences among interventions in their mechanism of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16758-32B4-7495-DD17-28CF0F817B7C}"/>
              </a:ext>
            </a:extLst>
          </p:cNvPr>
          <p:cNvSpPr txBox="1"/>
          <p:nvPr/>
        </p:nvSpPr>
        <p:spPr>
          <a:xfrm>
            <a:off x="504941" y="6339466"/>
            <a:ext cx="10833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8.7  The effect of a transfer depends on peoples’ preferences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C0C8A4-8C9C-2AC4-2E87-F1A0DE607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1"/>
          <a:stretch/>
        </p:blipFill>
        <p:spPr>
          <a:xfrm>
            <a:off x="326350" y="2384803"/>
            <a:ext cx="11787187" cy="370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96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A5A4-0563-D31D-3607-DD0E814E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908"/>
            <a:ext cx="10515600" cy="5351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9: Food in the macroeconomy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A7C16-E12E-100A-4D43-12643B54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7" y="2039822"/>
            <a:ext cx="5978305" cy="30160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C94CE-6346-18FF-331C-73840C4DA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29" y="2039822"/>
            <a:ext cx="5724971" cy="309498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139046F-0A70-A81B-3652-998FDDBF1691}"/>
              </a:ext>
            </a:extLst>
          </p:cNvPr>
          <p:cNvSpPr txBox="1">
            <a:spLocks/>
          </p:cNvSpPr>
          <p:nvPr/>
        </p:nvSpPr>
        <p:spPr>
          <a:xfrm>
            <a:off x="555513" y="5510445"/>
            <a:ext cx="4786032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9.1  The macroeconomy is a circular flow of income and expenditure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12456-EE52-381B-2E37-F9B20302A1B3}"/>
              </a:ext>
            </a:extLst>
          </p:cNvPr>
          <p:cNvSpPr txBox="1">
            <a:spLocks/>
          </p:cNvSpPr>
          <p:nvPr/>
        </p:nvSpPr>
        <p:spPr>
          <a:xfrm>
            <a:off x="6566780" y="5462284"/>
            <a:ext cx="5311328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Figure 9.2  The macroeconomy can be described and measured in multiple ways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8DAB5-410F-9144-9170-6E0E382CCC8F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1 is accounting definitions, emphasizing circular flows from stocks of assets</a:t>
            </a:r>
          </a:p>
        </p:txBody>
      </p:sp>
      <p:sp>
        <p:nvSpPr>
          <p:cNvPr id="20" name="Oval 2">
            <a:extLst>
              <a:ext uri="{FF2B5EF4-FFF2-40B4-BE49-F238E27FC236}">
                <a16:creationId xmlns:a16="http://schemas.microsoft.com/office/drawing/2014/main" id="{DFD4A988-C6EF-6096-B906-2D93097488BD}"/>
              </a:ext>
            </a:extLst>
          </p:cNvPr>
          <p:cNvSpPr/>
          <p:nvPr/>
        </p:nvSpPr>
        <p:spPr>
          <a:xfrm rot="16200000">
            <a:off x="1969131" y="1244850"/>
            <a:ext cx="814813" cy="4626323"/>
          </a:xfrm>
          <a:prstGeom prst="roundRect">
            <a:avLst>
              <a:gd name="adj" fmla="val 46161"/>
            </a:avLst>
          </a:prstGeom>
          <a:solidFill>
            <a:srgbClr val="B4E5A2">
              <a:alpha val="30196"/>
            </a:srgb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47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A5A4-0563-D31D-3607-DD0E814E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908"/>
            <a:ext cx="10515600" cy="5351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9: Food in the macroeconomy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139046F-0A70-A81B-3652-998FDDBF1691}"/>
              </a:ext>
            </a:extLst>
          </p:cNvPr>
          <p:cNvSpPr txBox="1">
            <a:spLocks/>
          </p:cNvSpPr>
          <p:nvPr/>
        </p:nvSpPr>
        <p:spPr>
          <a:xfrm>
            <a:off x="555513" y="5510445"/>
            <a:ext cx="5069708" cy="95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example with round numbers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12456-EE52-381B-2E37-F9B20302A1B3}"/>
              </a:ext>
            </a:extLst>
          </p:cNvPr>
          <p:cNvSpPr txBox="1">
            <a:spLocks/>
          </p:cNvSpPr>
          <p:nvPr/>
        </p:nvSpPr>
        <p:spPr>
          <a:xfrm>
            <a:off x="7695446" y="5462284"/>
            <a:ext cx="4182662" cy="9993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Actual USDA “food dollar” data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8DAB5-410F-9144-9170-6E0E382CCC8F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circular flow of value added is shown using toy examples and also real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B9E6D-E869-F0C0-5706-E8976F9B7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01"/>
          <a:stretch/>
        </p:blipFill>
        <p:spPr>
          <a:xfrm>
            <a:off x="7463073" y="1865014"/>
            <a:ext cx="4250255" cy="3741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0BBE03-6B77-A007-4951-7E4015AD1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28" y="1752034"/>
            <a:ext cx="6448425" cy="3009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3246B9-0706-DCF1-C774-2C281F0A5F18}"/>
              </a:ext>
            </a:extLst>
          </p:cNvPr>
          <p:cNvSpPr txBox="1"/>
          <p:nvPr/>
        </p:nvSpPr>
        <p:spPr>
          <a:xfrm>
            <a:off x="7266917" y="1526460"/>
            <a:ext cx="49250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 9.4 Value added in the U.S. food system, 1993–2021</a:t>
            </a:r>
          </a:p>
        </p:txBody>
      </p:sp>
    </p:spTree>
    <p:extLst>
      <p:ext uri="{BB962C8B-B14F-4D97-AF65-F5344CB8AC3E}">
        <p14:creationId xmlns:p14="http://schemas.microsoft.com/office/powerpoint/2010/main" val="943276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AA5A4-0563-D31D-3607-DD0E814E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3908"/>
            <a:ext cx="10515600" cy="53516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1C82B0"/>
                </a:solidFill>
              </a:rPr>
              <a:t>Chapter 9: Food in the macroeconomy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139046F-0A70-A81B-3652-998FDDBF1691}"/>
              </a:ext>
            </a:extLst>
          </p:cNvPr>
          <p:cNvSpPr txBox="1">
            <a:spLocks/>
          </p:cNvSpPr>
          <p:nvPr/>
        </p:nvSpPr>
        <p:spPr>
          <a:xfrm>
            <a:off x="341346" y="5569858"/>
            <a:ext cx="5298870" cy="95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9.9  Unemployment and SNAP benefits in the U.S., 1967–2021</a:t>
            </a: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6512456-EE52-381B-2E37-F9B20302A1B3}"/>
              </a:ext>
            </a:extLst>
          </p:cNvPr>
          <p:cNvSpPr txBox="1">
            <a:spLocks/>
          </p:cNvSpPr>
          <p:nvPr/>
        </p:nvSpPr>
        <p:spPr>
          <a:xfrm>
            <a:off x="6566781" y="5629274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Fig. 9.11  Farm and food system employment </a:t>
            </a:r>
            <a:b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</a:b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in the U.S., Jan. 1990–Sept. 2023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8DAB5-410F-9144-9170-6E0E382CCC8F}"/>
              </a:ext>
            </a:extLst>
          </p:cNvPr>
          <p:cNvSpPr txBox="1"/>
          <p:nvPr/>
        </p:nvSpPr>
        <p:spPr>
          <a:xfrm>
            <a:off x="326351" y="893779"/>
            <a:ext cx="11539297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Part 2 shows how the food system changes with fluctuations and growth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83550B-554E-39E0-5506-D4B44258F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623" y="1857375"/>
            <a:ext cx="5348026" cy="3472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85E12-842F-CE1B-9BB7-0D06EEC16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52" y="1827102"/>
            <a:ext cx="6255038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4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5C1F74-C2F3-02CD-1BD5-8080EA57713C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0515600" cy="535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10: International development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2E812-543D-8336-38BB-EDB0B6008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39" y="1793103"/>
            <a:ext cx="5900071" cy="344556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6304FEE-787B-252F-9C6A-BDE35917C642}"/>
              </a:ext>
            </a:extLst>
          </p:cNvPr>
          <p:cNvSpPr txBox="1">
            <a:spLocks/>
          </p:cNvSpPr>
          <p:nvPr/>
        </p:nvSpPr>
        <p:spPr>
          <a:xfrm>
            <a:off x="655914" y="5377094"/>
            <a:ext cx="5298870" cy="95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10.11 Selected trajectories of growth and structural transformation, 1990–2020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A367E7-7F06-A58C-0B78-A5504136F8D5}"/>
              </a:ext>
            </a:extLst>
          </p:cNvPr>
          <p:cNvSpPr txBox="1">
            <a:spLocks/>
          </p:cNvSpPr>
          <p:nvPr/>
        </p:nvSpPr>
        <p:spPr>
          <a:xfrm>
            <a:off x="6633456" y="5415193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Fig. 10.13 Rural and urban population in selected regions and countries, 1950–2050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8DAFB-F271-1EF7-F8C9-0F3D8DC5A6AE}"/>
              </a:ext>
            </a:extLst>
          </p:cNvPr>
          <p:cNvSpPr txBox="1"/>
          <p:nvPr/>
        </p:nvSpPr>
        <p:spPr>
          <a:xfrm>
            <a:off x="326351" y="893779"/>
            <a:ext cx="576964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emphasize differences in the speed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smoothness of exit from agriculture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BC6D2A-0715-0F79-93AD-916CB3A58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855" y="1614719"/>
            <a:ext cx="5059614" cy="37623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10E14B-D5A4-1622-70F1-041A9094A058}"/>
              </a:ext>
            </a:extLst>
          </p:cNvPr>
          <p:cNvSpPr txBox="1"/>
          <p:nvPr/>
        </p:nvSpPr>
        <p:spPr>
          <a:xfrm>
            <a:off x="6311837" y="901056"/>
            <a:ext cx="576964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…and how demographic transition plus urbanization drives rural population size</a:t>
            </a:r>
          </a:p>
        </p:txBody>
      </p:sp>
    </p:spTree>
    <p:extLst>
      <p:ext uri="{BB962C8B-B14F-4D97-AF65-F5344CB8AC3E}">
        <p14:creationId xmlns:p14="http://schemas.microsoft.com/office/powerpoint/2010/main" val="3227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E5C1F74-C2F3-02CD-1BD5-8080EA57713C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0515600" cy="535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11: International trade and value chains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6304FEE-787B-252F-9C6A-BDE35917C642}"/>
              </a:ext>
            </a:extLst>
          </p:cNvPr>
          <p:cNvSpPr txBox="1">
            <a:spLocks/>
          </p:cNvSpPr>
          <p:nvPr/>
        </p:nvSpPr>
        <p:spPr>
          <a:xfrm>
            <a:off x="214820" y="5415193"/>
            <a:ext cx="573996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Fig. 11.2 Transactions costs make exporters’ price received lower than importers’ price paid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A367E7-7F06-A58C-0B78-A5504136F8D5}"/>
              </a:ext>
            </a:extLst>
          </p:cNvPr>
          <p:cNvSpPr txBox="1">
            <a:spLocks/>
          </p:cNvSpPr>
          <p:nvPr/>
        </p:nvSpPr>
        <p:spPr>
          <a:xfrm>
            <a:off x="6633456" y="5415193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Fig. 11.4 Food and nonfood agricultural trade during the 1980s–2000s wave of globalization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C8DAFB-F271-1EF7-F8C9-0F3D8DC5A6AE}"/>
              </a:ext>
            </a:extLst>
          </p:cNvPr>
          <p:cNvSpPr txBox="1"/>
          <p:nvPr/>
        </p:nvSpPr>
        <p:spPr>
          <a:xfrm>
            <a:off x="326351" y="886503"/>
            <a:ext cx="5769649" cy="69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emphasize the role of transaction costs between and within countries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0E14B-D5A4-1622-70F1-041A9094A058}"/>
              </a:ext>
            </a:extLst>
          </p:cNvPr>
          <p:cNvSpPr txBox="1"/>
          <p:nvPr/>
        </p:nvSpPr>
        <p:spPr>
          <a:xfrm>
            <a:off x="6310820" y="1181969"/>
            <a:ext cx="5769649" cy="39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…and describe changes in globalization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C98D7-0768-ED00-21B1-F22D454C2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20" y="2351763"/>
            <a:ext cx="6096000" cy="2307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48619-2F6D-A917-6D0F-B5218E3EB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456" y="1857606"/>
            <a:ext cx="4622699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61A89E2-2426-184C-2419-B6219D6923F6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2192000" cy="67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Chapter 12: The future of food</a:t>
            </a:r>
            <a:endParaRPr lang="en-GB" sz="3200" b="1" dirty="0">
              <a:solidFill>
                <a:srgbClr val="1C82B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4C5AF3-7162-53A4-0503-B7F872CBC5B8}"/>
              </a:ext>
            </a:extLst>
          </p:cNvPr>
          <p:cNvSpPr txBox="1">
            <a:spLocks/>
          </p:cNvSpPr>
          <p:nvPr/>
        </p:nvSpPr>
        <p:spPr>
          <a:xfrm>
            <a:off x="600074" y="5415193"/>
            <a:ext cx="5354709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12.1  Crop intensification </a:t>
            </a:r>
            <a:b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measured by fertilizer use, 1961–2021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E93038-CAE0-2671-B649-9DE1A5D150A8}"/>
              </a:ext>
            </a:extLst>
          </p:cNvPr>
          <p:cNvSpPr txBox="1">
            <a:spLocks/>
          </p:cNvSpPr>
          <p:nvPr/>
        </p:nvSpPr>
        <p:spPr>
          <a:xfrm>
            <a:off x="6700131" y="5415193"/>
            <a:ext cx="5558544" cy="832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Figure 12.4 The global transition from </a:t>
            </a:r>
            <a:b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</a:br>
            <a:r>
              <a:rPr lang="en-US" sz="2300" b="1" i="1" dirty="0">
                <a:solidFill>
                  <a:schemeClr val="bg1">
                    <a:lumMod val="50000"/>
                  </a:schemeClr>
                </a:solidFill>
                <a:latin typeface="Calibri Light" panose="020F0302020204030204"/>
              </a:rPr>
              <a:t>capture fisheries to aquaculture, 1960–2021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D3120-8F66-9849-B71C-3E9C8D393C74}"/>
              </a:ext>
            </a:extLst>
          </p:cNvPr>
          <p:cNvSpPr txBox="1"/>
          <p:nvPr/>
        </p:nvSpPr>
        <p:spPr>
          <a:xfrm>
            <a:off x="326351" y="886503"/>
            <a:ext cx="5769649" cy="99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emphasize induced innovation </a:t>
            </a:r>
            <a:b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choices for the speed and direction of productivity and decarbonization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5F761-F510-7A4B-5B8A-0575F00AA369}"/>
              </a:ext>
            </a:extLst>
          </p:cNvPr>
          <p:cNvSpPr txBox="1"/>
          <p:nvPr/>
        </p:nvSpPr>
        <p:spPr>
          <a:xfrm>
            <a:off x="6359778" y="838878"/>
            <a:ext cx="5769649" cy="99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…and describe how agribusiness and agroecology can work together for sustainability and health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6CCB2-4420-00F7-37BC-B38A58DB008D}"/>
              </a:ext>
            </a:extLst>
          </p:cNvPr>
          <p:cNvGrpSpPr/>
          <p:nvPr/>
        </p:nvGrpSpPr>
        <p:grpSpPr>
          <a:xfrm>
            <a:off x="214820" y="1808575"/>
            <a:ext cx="5824030" cy="3674626"/>
            <a:chOff x="214820" y="1808575"/>
            <a:chExt cx="5824030" cy="36746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1BE4A5-6B3C-E442-8D27-BF2C02001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820" y="1808575"/>
              <a:ext cx="5617404" cy="36746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3BC62-223B-C901-191A-D24736B4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4235" y="3895672"/>
              <a:ext cx="1554615" cy="121930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69A08-28A8-CD6C-3062-C7BFCF4B4D95}"/>
              </a:ext>
            </a:extLst>
          </p:cNvPr>
          <p:cNvGrpSpPr/>
          <p:nvPr/>
        </p:nvGrpSpPr>
        <p:grpSpPr>
          <a:xfrm>
            <a:off x="6439884" y="1734191"/>
            <a:ext cx="5537865" cy="3674626"/>
            <a:chOff x="6439884" y="1734191"/>
            <a:chExt cx="5537865" cy="367462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23F0FDF-0577-13AD-4175-38113200F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9884" y="1734191"/>
              <a:ext cx="5537865" cy="367462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FCF7AAF-363C-4F22-11FC-BD66CFE338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47" t="-75" r="22163" b="73004"/>
            <a:stretch/>
          </p:blipFill>
          <p:spPr>
            <a:xfrm>
              <a:off x="7813698" y="2814790"/>
              <a:ext cx="1497579" cy="23928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800008-D319-700E-8CE8-3E79F144B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32" t="61432" r="4683" b="17218"/>
            <a:stretch/>
          </p:blipFill>
          <p:spPr>
            <a:xfrm>
              <a:off x="7813698" y="2583825"/>
              <a:ext cx="1849039" cy="188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7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A89F1F-770A-F322-FC9C-065CD72A5502}"/>
              </a:ext>
            </a:extLst>
          </p:cNvPr>
          <p:cNvSpPr txBox="1">
            <a:spLocks/>
          </p:cNvSpPr>
          <p:nvPr/>
        </p:nvSpPr>
        <p:spPr>
          <a:xfrm>
            <a:off x="0" y="153908"/>
            <a:ext cx="12192000" cy="674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1C82B0"/>
                </a:solidFill>
              </a:rPr>
              <a:t>Conclusions about the book</a:t>
            </a:r>
            <a:endParaRPr lang="en-GB" sz="3200" b="1" dirty="0">
              <a:solidFill>
                <a:srgbClr val="1C82B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56584A-0F19-54FC-8E26-D1AF7F0A95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26"/>
          <a:stretch/>
        </p:blipFill>
        <p:spPr>
          <a:xfrm>
            <a:off x="795422" y="1177365"/>
            <a:ext cx="4497338" cy="182892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E9A6E99-EB60-181F-9A2A-140AD452A123}"/>
              </a:ext>
            </a:extLst>
          </p:cNvPr>
          <p:cNvGrpSpPr/>
          <p:nvPr/>
        </p:nvGrpSpPr>
        <p:grpSpPr>
          <a:xfrm>
            <a:off x="585412" y="3429000"/>
            <a:ext cx="5058231" cy="2847876"/>
            <a:chOff x="6696735" y="3258173"/>
            <a:chExt cx="5252566" cy="28426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BCA6AD-ECDC-2FE6-C3C0-DB02B4038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6735" y="3258173"/>
              <a:ext cx="4991100" cy="4953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D27467-850C-1CCC-7FB0-379635BDA450}"/>
                </a:ext>
              </a:extLst>
            </p:cNvPr>
            <p:cNvSpPr txBox="1"/>
            <p:nvPr/>
          </p:nvSpPr>
          <p:spPr>
            <a:xfrm>
              <a:off x="8147930" y="3258173"/>
              <a:ext cx="35399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https://sites.tufts.edu/foodecon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809C7D8-24C5-BCE5-C98E-595B7D40C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6735" y="3754967"/>
              <a:ext cx="5252566" cy="40404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7EE643-74BA-7EB8-CD50-D80503F6378C}"/>
                </a:ext>
              </a:extLst>
            </p:cNvPr>
            <p:cNvSpPr txBox="1"/>
            <p:nvPr/>
          </p:nvSpPr>
          <p:spPr>
            <a:xfrm>
              <a:off x="6696735" y="4284979"/>
              <a:ext cx="510628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dirty="0">
                  <a:effectLst/>
                  <a:latin typeface="Garamond" panose="02020404030301010803" pitchFamily="18" charset="0"/>
                </a:rPr>
                <a:t>Welcome to our resource page for the new open-access textbook on</a:t>
              </a:r>
              <a:r>
                <a:rPr lang="en-US" sz="1400" i="1" dirty="0">
                  <a:effectLst/>
                  <a:latin typeface="Garamond" panose="02020404030301010803" pitchFamily="18" charset="0"/>
                  <a:hlinkClick r:id="rId6"/>
                </a:rPr>
                <a:t> </a:t>
              </a:r>
              <a:r>
                <a:rPr lang="en-US" sz="1400" b="1" i="1" dirty="0">
                  <a:effectLst/>
                  <a:latin typeface="Garamond" panose="02020404030301010803" pitchFamily="18" charset="0"/>
                  <a:hlinkClick r:id="rId6"/>
                </a:rPr>
                <a:t>Food Economics: Agriculture, Nutrition and Health</a:t>
              </a:r>
              <a:r>
                <a:rPr lang="en-US" sz="1400" dirty="0">
                  <a:effectLst/>
                  <a:latin typeface="Garamond" panose="02020404030301010803" pitchFamily="18" charset="0"/>
                </a:rPr>
                <a:t>, published in May 2024 from Palgrave MacMillan. </a:t>
              </a:r>
            </a:p>
            <a:p>
              <a:pPr algn="l"/>
              <a:endParaRPr lang="en-US" sz="1400" dirty="0">
                <a:latin typeface="Garamond" panose="02020404030301010803" pitchFamily="18" charset="0"/>
              </a:endParaRPr>
            </a:p>
            <a:p>
              <a:pPr algn="l"/>
              <a:r>
                <a:rPr lang="en-US" sz="1400" dirty="0">
                  <a:effectLst/>
                  <a:latin typeface="Garamond" panose="02020404030301010803" pitchFamily="18" charset="0"/>
                </a:rPr>
                <a:t>This site will soon have password-protected links to course materials (slides, exercise prompts, past exams and answer keys). For now we invite you to </a:t>
              </a:r>
              <a:r>
                <a:rPr lang="en-US" sz="1400" b="1" dirty="0">
                  <a:effectLst/>
                  <a:highlight>
                    <a:srgbClr val="FFFF00"/>
                  </a:highlight>
                  <a:latin typeface="Garamond" panose="02020404030301010803" pitchFamily="18" charset="0"/>
                  <a:hlinkClick r:id="rId7"/>
                </a:rPr>
                <a:t>subscribe to our </a:t>
              </a:r>
              <a:r>
                <a:rPr lang="en-US" sz="1400" b="1" dirty="0" err="1">
                  <a:effectLst/>
                  <a:highlight>
                    <a:srgbClr val="FFFF00"/>
                  </a:highlight>
                  <a:latin typeface="Garamond" panose="02020404030301010803" pitchFamily="18" charset="0"/>
                  <a:hlinkClick r:id="rId7"/>
                </a:rPr>
                <a:t>elist</a:t>
              </a:r>
              <a:r>
                <a:rPr lang="en-US" sz="1400" dirty="0">
                  <a:effectLst/>
                  <a:highlight>
                    <a:srgbClr val="FFFF00"/>
                  </a:highlight>
                  <a:latin typeface="Garamond" panose="02020404030301010803" pitchFamily="18" charset="0"/>
                </a:rPr>
                <a:t> </a:t>
              </a:r>
              <a:r>
                <a:rPr lang="en-US" sz="1400" dirty="0">
                  <a:effectLst/>
                  <a:latin typeface="Garamond" panose="02020404030301010803" pitchFamily="18" charset="0"/>
                </a:rPr>
                <a:t>so that you can receive and share teaching material and updates related to the book.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73DB206-F7CD-A3DC-F660-788C18600E70}"/>
              </a:ext>
            </a:extLst>
          </p:cNvPr>
          <p:cNvSpPr txBox="1"/>
          <p:nvPr/>
        </p:nvSpPr>
        <p:spPr>
          <a:xfrm>
            <a:off x="6282742" y="4179834"/>
            <a:ext cx="5058231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Weekly exercises to draw analytical diagrams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     matched to current news stories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A35D9-1260-D49A-546E-1F9FD190BF49}"/>
              </a:ext>
            </a:extLst>
          </p:cNvPr>
          <p:cNvSpPr txBox="1"/>
          <p:nvPr/>
        </p:nvSpPr>
        <p:spPr>
          <a:xfrm>
            <a:off x="6282743" y="3492436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Warm-up exercise finding errors in ChatGPT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3DC28B-F89D-38F8-6AF2-C2484B51058F}"/>
              </a:ext>
            </a:extLst>
          </p:cNvPr>
          <p:cNvSpPr txBox="1"/>
          <p:nvPr/>
        </p:nvSpPr>
        <p:spPr>
          <a:xfrm>
            <a:off x="6282743" y="3724334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Excel exercise on nutrient adequacy of real diets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9FF831-23DC-E524-ED08-683F61919C18}"/>
              </a:ext>
            </a:extLst>
          </p:cNvPr>
          <p:cNvSpPr txBox="1"/>
          <p:nvPr/>
        </p:nvSpPr>
        <p:spPr>
          <a:xfrm>
            <a:off x="6467801" y="4771126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6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rgbClr val="680000"/>
                </a:solidFill>
              </a:rPr>
              <a:t>Midterm or course project (partial draft)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319006-FBE4-DC67-3683-CAC80BBDE62A}"/>
              </a:ext>
            </a:extLst>
          </p:cNvPr>
          <p:cNvSpPr txBox="1"/>
          <p:nvPr/>
        </p:nvSpPr>
        <p:spPr>
          <a:xfrm>
            <a:off x="6282743" y="5293637"/>
            <a:ext cx="4914300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chemeClr val="accent1"/>
                </a:solidFill>
              </a:rPr>
              <a:t>Weekly exercises to make data visualizations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     with downloaded data from official sources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195D6D-A236-4DFF-9933-A3123528BB82}"/>
              </a:ext>
            </a:extLst>
          </p:cNvPr>
          <p:cNvSpPr txBox="1"/>
          <p:nvPr/>
        </p:nvSpPr>
        <p:spPr>
          <a:xfrm>
            <a:off x="6540710" y="5955729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68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>
                <a:solidFill>
                  <a:srgbClr val="680000"/>
                </a:solidFill>
              </a:rPr>
              <a:t>Final or course project (report + slides)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6FCC0747-F250-8224-3039-0C0A13D31D70}"/>
              </a:ext>
            </a:extLst>
          </p:cNvPr>
          <p:cNvSpPr txBox="1">
            <a:spLocks/>
          </p:cNvSpPr>
          <p:nvPr/>
        </p:nvSpPr>
        <p:spPr>
          <a:xfrm>
            <a:off x="251988" y="828675"/>
            <a:ext cx="5705192" cy="31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Can use the book via any device, or in print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63C78F9-9B3E-B8B4-AD22-D16C60F92507}"/>
              </a:ext>
            </a:extLst>
          </p:cNvPr>
          <p:cNvSpPr txBox="1">
            <a:spLocks/>
          </p:cNvSpPr>
          <p:nvPr/>
        </p:nvSpPr>
        <p:spPr>
          <a:xfrm>
            <a:off x="309021" y="3147191"/>
            <a:ext cx="5705192" cy="311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Other teaching materials coming soon</a:t>
            </a:r>
            <a:endParaRPr lang="en-GB" sz="20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DC356D2-6924-5EE3-A4CD-90D5E2CF76A4}"/>
              </a:ext>
            </a:extLst>
          </p:cNvPr>
          <p:cNvSpPr txBox="1"/>
          <p:nvPr/>
        </p:nvSpPr>
        <p:spPr>
          <a:xfrm>
            <a:off x="5502770" y="1540872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Syllabus can link to specific pages online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5511C6-E261-69AE-35D4-6D635DE2D4BF}"/>
              </a:ext>
            </a:extLst>
          </p:cNvPr>
          <p:cNvSpPr txBox="1"/>
          <p:nvPr/>
        </p:nvSpPr>
        <p:spPr>
          <a:xfrm>
            <a:off x="5502770" y="1800133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Students can share comments on the text itself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D8503A-6F3C-CE41-5094-492CA0B677B3}"/>
              </a:ext>
            </a:extLst>
          </p:cNvPr>
          <p:cNvSpPr txBox="1"/>
          <p:nvPr/>
        </p:nvSpPr>
        <p:spPr>
          <a:xfrm>
            <a:off x="5502770" y="2081711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All figures are available as </a:t>
            </a:r>
            <a:r>
              <a:rPr lang="en-US" i="1" dirty="0" err="1"/>
              <a:t>powerpoint</a:t>
            </a:r>
            <a:r>
              <a:rPr lang="en-US" i="1" dirty="0"/>
              <a:t> slides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C25928F-EC64-8763-65D5-536E9F7246AC}"/>
              </a:ext>
            </a:extLst>
          </p:cNvPr>
          <p:cNvSpPr txBox="1"/>
          <p:nvPr/>
        </p:nvSpPr>
        <p:spPr>
          <a:xfrm>
            <a:off x="5785068" y="2325393"/>
            <a:ext cx="557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Analytical diagrams can be edited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15C2EB-FCA8-A130-1632-7FDA274A9850}"/>
              </a:ext>
            </a:extLst>
          </p:cNvPr>
          <p:cNvSpPr txBox="1"/>
          <p:nvPr/>
        </p:nvSpPr>
        <p:spPr>
          <a:xfrm>
            <a:off x="5770654" y="2549423"/>
            <a:ext cx="557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i="1" dirty="0"/>
              <a:t>Data visualizations can be updated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938A17-6F95-9C5C-15EC-CE6331DA7DCD}"/>
              </a:ext>
            </a:extLst>
          </p:cNvPr>
          <p:cNvSpPr txBox="1"/>
          <p:nvPr/>
        </p:nvSpPr>
        <p:spPr>
          <a:xfrm>
            <a:off x="5502769" y="1230008"/>
            <a:ext cx="505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Features of the online version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3EEA66-B194-8094-39BA-7FBCF4BAD854}"/>
              </a:ext>
            </a:extLst>
          </p:cNvPr>
          <p:cNvSpPr txBox="1"/>
          <p:nvPr/>
        </p:nvSpPr>
        <p:spPr>
          <a:xfrm>
            <a:off x="6096000" y="324467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Class materials developed for and with Tufts students</a:t>
            </a:r>
          </a:p>
        </p:txBody>
      </p:sp>
    </p:spTree>
    <p:extLst>
      <p:ext uri="{BB962C8B-B14F-4D97-AF65-F5344CB8AC3E}">
        <p14:creationId xmlns:p14="http://schemas.microsoft.com/office/powerpoint/2010/main" val="11304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0F147C-C57E-0159-FB16-AA2928E42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2" y="1118227"/>
            <a:ext cx="12048068" cy="5713098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en-US" sz="23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Economics: Agriculture, Nutrition and Health </a:t>
            </a:r>
            <a:r>
              <a:rPr lang="en-US" sz="2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aims to serve advanced undergrads and grad students from diverse backgrounds, providing introductory but high-level content</a:t>
            </a:r>
          </a:p>
          <a:p>
            <a:pPr lvl="1">
              <a:lnSpc>
                <a:spcPct val="80000"/>
              </a:lnSpc>
              <a:spcAft>
                <a:spcPts val="300"/>
              </a:spcAft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Textbook is open access thanks to Gates funding for the UK-based </a:t>
            </a:r>
            <a:r>
              <a:rPr lang="en-US" sz="1900" u="sng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Agriculture, Nutrition &amp; Health Academy</a:t>
            </a:r>
            <a:endParaRPr lang="en-US" sz="1900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 half of book is graphical principles of economics, taught through agrifood examples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Motivation -- why study economics about food?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Individual choices -- optimization to points of tangency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 outcomes -- individuals move to points of intersection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Social welfare and externalities -- economic surplus areas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Market power and strategy -- monopoly and game theory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Collective action and policy -- public goods and social choice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Second half of book adds charts of data, exploring patterns and trends in the U.S. and globally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Poverty and risk -- social protection and insurance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and health -- diet quality and diet-related disease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Food and agriculture in the circular flow of macroeconomics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Food and agriculture in international development and growth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Food and agriculture in international trade and value chains</a:t>
            </a:r>
          </a:p>
          <a:p>
            <a:pPr marL="800100" lvl="1" indent="-342900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Font typeface="+mj-lt"/>
              <a:buAutoNum type="arabicParenR" startAt="7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future of food: Induced innovation for agriculture and health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18AE0-D845-DCEE-9C12-383E05C05A29}"/>
              </a:ext>
            </a:extLst>
          </p:cNvPr>
          <p:cNvSpPr txBox="1"/>
          <p:nvPr/>
        </p:nvSpPr>
        <p:spPr>
          <a:xfrm>
            <a:off x="7467902" y="3402128"/>
            <a:ext cx="4616150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</a:rPr>
              <a:t>Weekly exercises to draw analytical diagrams matched to current news stories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B35D6-DA78-8A1D-9289-7F3616DD0A8E}"/>
              </a:ext>
            </a:extLst>
          </p:cNvPr>
          <p:cNvSpPr txBox="1"/>
          <p:nvPr/>
        </p:nvSpPr>
        <p:spPr>
          <a:xfrm>
            <a:off x="7242622" y="2785928"/>
            <a:ext cx="493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Warm-up exercise finding errors in ChatGPT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57B0F-FECC-F65A-BEEE-5E9358D1A1A5}"/>
              </a:ext>
            </a:extLst>
          </p:cNvPr>
          <p:cNvSpPr txBox="1"/>
          <p:nvPr/>
        </p:nvSpPr>
        <p:spPr>
          <a:xfrm>
            <a:off x="7242622" y="3017826"/>
            <a:ext cx="493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Excel exercise on nutrient adequacy of real diets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98376FE-E2D5-06DC-576A-61512EC1A365}"/>
              </a:ext>
            </a:extLst>
          </p:cNvPr>
          <p:cNvSpPr/>
          <p:nvPr/>
        </p:nvSpPr>
        <p:spPr>
          <a:xfrm>
            <a:off x="7133769" y="3234122"/>
            <a:ext cx="370116" cy="891313"/>
          </a:xfrm>
          <a:prstGeom prst="rightBrace">
            <a:avLst>
              <a:gd name="adj1" fmla="val 3618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4B55D-48A5-6BFD-619F-EF0B78820CD2}"/>
              </a:ext>
            </a:extLst>
          </p:cNvPr>
          <p:cNvSpPr txBox="1"/>
          <p:nvPr/>
        </p:nvSpPr>
        <p:spPr>
          <a:xfrm>
            <a:off x="7318827" y="3832032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Midterm or course project (partial draft)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D716F1-E961-A82F-6277-36567F79E82B}"/>
              </a:ext>
            </a:extLst>
          </p:cNvPr>
          <p:cNvSpPr txBox="1"/>
          <p:nvPr/>
        </p:nvSpPr>
        <p:spPr>
          <a:xfrm>
            <a:off x="7558311" y="4878825"/>
            <a:ext cx="4616150" cy="544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i="1" dirty="0">
                <a:solidFill>
                  <a:schemeClr val="accent1"/>
                </a:solidFill>
              </a:rPr>
              <a:t>Weekly exercises to make data visualizations </a:t>
            </a:r>
            <a:br>
              <a:rPr lang="en-US" i="1" dirty="0">
                <a:solidFill>
                  <a:schemeClr val="accent1"/>
                </a:solidFill>
              </a:rPr>
            </a:br>
            <a:r>
              <a:rPr lang="en-US" i="1" dirty="0">
                <a:solidFill>
                  <a:schemeClr val="accent1"/>
                </a:solidFill>
              </a:rPr>
              <a:t>with downloaded data from official sources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F3B9B295-517F-AC99-2792-4006D94FC20D}"/>
              </a:ext>
            </a:extLst>
          </p:cNvPr>
          <p:cNvSpPr/>
          <p:nvPr/>
        </p:nvSpPr>
        <p:spPr>
          <a:xfrm>
            <a:off x="7188195" y="4610932"/>
            <a:ext cx="370116" cy="1107290"/>
          </a:xfrm>
          <a:prstGeom prst="rightBrace">
            <a:avLst>
              <a:gd name="adj1" fmla="val 36181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3C87D9-058C-6EF9-3823-35728682E024}"/>
              </a:ext>
            </a:extLst>
          </p:cNvPr>
          <p:cNvSpPr txBox="1"/>
          <p:nvPr/>
        </p:nvSpPr>
        <p:spPr>
          <a:xfrm>
            <a:off x="7390792" y="5801449"/>
            <a:ext cx="472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Final or course project (report + slides)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C0F55-28F7-1899-7838-27CEC22B7184}"/>
              </a:ext>
            </a:extLst>
          </p:cNvPr>
          <p:cNvSpPr txBox="1"/>
          <p:nvPr/>
        </p:nvSpPr>
        <p:spPr>
          <a:xfrm>
            <a:off x="7165565" y="2513339"/>
            <a:ext cx="4444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chemeClr val="accent1"/>
                </a:solidFill>
                <a:latin typeface="+mj-lt"/>
              </a:rPr>
              <a:t>Teaching materials available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A1449004-B043-6AB4-9DEC-E98A735709C7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Our new textbook could help</a:t>
            </a:r>
            <a:endParaRPr lang="en-GB" sz="3600" b="1" dirty="0">
              <a:solidFill>
                <a:srgbClr val="1C82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 animBg="1"/>
      <p:bldP spid="14" grpId="0"/>
      <p:bldP spid="15" grpId="0"/>
      <p:bldP spid="16" grpId="0" animBg="1"/>
      <p:bldP spid="1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800" y="1387940"/>
            <a:ext cx="4675596" cy="60153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800" y="2342564"/>
            <a:ext cx="4257109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1. Introduction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2. Individual Choices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3. Societal Outcomes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Economic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5. Market Power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59560" y="1351804"/>
            <a:ext cx="4362973" cy="63767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25909" y="2324534"/>
            <a:ext cx="5739897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7. Poverty and Risk</a:t>
            </a:r>
            <a:br>
              <a:rPr lang="en-US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Inequality, safety nets, vulnerability </a:t>
            </a:r>
            <a:endParaRPr lang="en-GB" sz="1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8. Food and Health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10. International Development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11. From Local to Global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12. The Future of Food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What’s in the book?</a:t>
            </a:r>
            <a:endParaRPr lang="en-GB" sz="3600" b="1" dirty="0">
              <a:solidFill>
                <a:srgbClr val="1C82B0"/>
              </a:solidFill>
            </a:endParaRPr>
          </a:p>
        </p:txBody>
      </p:sp>
      <p:pic>
        <p:nvPicPr>
          <p:cNvPr id="6" name="Picture 5" descr="A close-up of a book cover&#10;&#10;Description automatically generated">
            <a:extLst>
              <a:ext uri="{FF2B5EF4-FFF2-40B4-BE49-F238E27FC236}">
                <a16:creationId xmlns:a16="http://schemas.microsoft.com/office/drawing/2014/main" id="{05DECE64-14E5-C766-6DAA-0BBA9B602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411" y="1161603"/>
            <a:ext cx="2007057" cy="303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51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1. Introduction 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2. Individual Choices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3. Societal Outcomes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5. Market Power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7. Poverty and Risk</a:t>
            </a:r>
            <a:br>
              <a:rPr lang="en-US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Measuring poverty, inequity, disparities, safety nets, vulnerability </a:t>
            </a:r>
            <a:endParaRPr lang="en-GB" sz="1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8. Food and Health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10. International Development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11. From Local to Global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12. The Future of Food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be used to teach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introductory economics</a:t>
            </a:r>
            <a:endParaRPr lang="en-GB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5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1. Introduction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2. Individual Choices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3. Societal Outcomes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5. Market Power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7. Poverty and Risk</a:t>
            </a:r>
            <a:br>
              <a:rPr lang="en-US" sz="2000" b="1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Measuring poverty, inequity, disparities, safety nets, vulnerability </a:t>
            </a:r>
            <a:endParaRPr lang="en-GB" sz="1800" dirty="0">
              <a:solidFill>
                <a:srgbClr val="00B050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8. Food and Health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9. Food in the Macroeconomy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10. International Development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11. From Local to Global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00B050"/>
                </a:solidFill>
              </a:rPr>
              <a:t>12. The Future of Food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support a </a:t>
            </a:r>
            <a:r>
              <a:rPr lang="en-US" sz="3600" b="1" dirty="0">
                <a:solidFill>
                  <a:srgbClr val="00B050"/>
                </a:solidFill>
              </a:rPr>
              <a:t>course on food systems</a:t>
            </a:r>
            <a:endParaRPr lang="en-GB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0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1. Introduction 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2. Individual Choices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3. Societal Outcomes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accent5"/>
                </a:solidFill>
              </a:rPr>
              <a:t>5. Market Power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Imperfect competition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7. Poverty and Risk</a:t>
            </a:r>
            <a:br>
              <a:rPr lang="en-US" sz="2000" b="1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Measuring poverty, inequity, disparities, safety nets, vulnerability </a:t>
            </a:r>
            <a:endParaRPr lang="en-GB" sz="1800" dirty="0">
              <a:solidFill>
                <a:schemeClr val="accent5"/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8. Food and Health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10. International Development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Ag. transformation</a:t>
            </a:r>
            <a:r>
              <a:rPr lang="en-US" sz="1800" dirty="0">
                <a:solidFill>
                  <a:schemeClr val="accent5"/>
                </a:solidFill>
              </a:rPr>
              <a:t>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11. From Local to Global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accent5"/>
                </a:solidFill>
              </a:rPr>
              <a:t>12. The Future of Food</a:t>
            </a:r>
            <a:br>
              <a:rPr lang="en-US" sz="2000" dirty="0">
                <a:solidFill>
                  <a:schemeClr val="accent5"/>
                </a:solidFill>
              </a:rPr>
            </a:br>
            <a:r>
              <a:rPr lang="en-US" sz="1800" dirty="0">
                <a:solidFill>
                  <a:schemeClr val="accent5"/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support a </a:t>
            </a:r>
            <a:r>
              <a:rPr lang="en-US" sz="3600" b="1" dirty="0">
                <a:solidFill>
                  <a:schemeClr val="accent5"/>
                </a:solidFill>
              </a:rPr>
              <a:t>course on food and health</a:t>
            </a:r>
            <a:endParaRPr lang="en-GB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6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1CE273-132F-E786-AEC2-61B607CE1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236" y="1207549"/>
            <a:ext cx="4675596" cy="60153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Principles of Economics (Chapters 1-6)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816902-C07F-8AAE-15BD-08C44F07A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236" y="2162173"/>
            <a:ext cx="5482464" cy="4063257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1. Introduction 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Motivating food economics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2. Individual Choices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Consumption and production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3. Societal Outcomes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Supply, demand, trade, elasticity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4. Social Welfare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Consumer and producer surplus, externalities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rgbClr val="9A0000"/>
                </a:solidFill>
              </a:rPr>
              <a:t>5. Market Power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Imperfect competition, game theory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6. Collective Action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Public goods, non-market goals</a:t>
            </a:r>
          </a:p>
          <a:p>
            <a:pPr lvl="1">
              <a:lnSpc>
                <a:spcPct val="80000"/>
              </a:lnSpc>
              <a:spcBef>
                <a:spcPts val="1200"/>
              </a:spcBef>
            </a:pP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52AC8-CA2C-42DB-081D-5F07BE42D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6757" y="1207549"/>
            <a:ext cx="4362973" cy="63767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dirty="0"/>
              <a:t>Data about the food system</a:t>
            </a:r>
            <a:br>
              <a:rPr lang="en-US" dirty="0"/>
            </a:br>
            <a:r>
              <a:rPr lang="en-US" dirty="0"/>
              <a:t>(Chapters 7-12)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FB6A14F-B0B6-7746-E754-E275A7846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0302" y="2162173"/>
            <a:ext cx="5838823" cy="4063257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7. Poverty and Risk</a:t>
            </a:r>
            <a:br>
              <a:rPr lang="en-US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Measuring poverty, inequity, disparities, safety nets, vulnerability </a:t>
            </a:r>
            <a:endParaRPr lang="en-GB" sz="18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8. Food and Health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Behavioral economics, interventions 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9. Food in the Macroeconomy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Circular flow, recessions, unemployment, inflation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9A0000"/>
                </a:solidFill>
              </a:rPr>
              <a:t>10. International Development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Ag. transformation, diet transition, urbanization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9A0000"/>
                </a:solidFill>
              </a:rPr>
              <a:t>11. From Local to Global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International trade, globalization, value chains</a:t>
            </a:r>
          </a:p>
          <a:p>
            <a:pPr marL="457200" indent="-457200">
              <a:lnSpc>
                <a:spcPct val="80000"/>
              </a:lnSpc>
              <a:spcBef>
                <a:spcPts val="1200"/>
              </a:spcBef>
              <a:buNone/>
              <a:tabLst>
                <a:tab pos="514350" algn="l"/>
              </a:tabLst>
            </a:pPr>
            <a:r>
              <a:rPr lang="en-US" sz="2000" b="1" dirty="0">
                <a:solidFill>
                  <a:srgbClr val="9A0000"/>
                </a:solidFill>
              </a:rPr>
              <a:t>12. The Future of Food</a:t>
            </a:r>
            <a:br>
              <a:rPr lang="en-US" sz="2000" dirty="0">
                <a:solidFill>
                  <a:srgbClr val="9A0000"/>
                </a:solidFill>
              </a:rPr>
            </a:br>
            <a:r>
              <a:rPr lang="en-US" sz="1800" dirty="0">
                <a:solidFill>
                  <a:srgbClr val="9A0000"/>
                </a:solidFill>
              </a:rPr>
              <a:t>Agribusiness and agroecology, food environments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B2C6174-3F8F-007F-E3FB-0EB1D12FEF8C}"/>
              </a:ext>
            </a:extLst>
          </p:cNvPr>
          <p:cNvSpPr txBox="1">
            <a:spLocks/>
          </p:cNvSpPr>
          <p:nvPr/>
        </p:nvSpPr>
        <p:spPr>
          <a:xfrm>
            <a:off x="71966" y="216789"/>
            <a:ext cx="12048068" cy="637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could support a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9A0000"/>
                </a:solidFill>
              </a:rPr>
              <a:t>course on agribusiness </a:t>
            </a:r>
            <a:endParaRPr lang="en-GB" sz="3600" b="1" dirty="0">
              <a:solidFill>
                <a:srgbClr val="9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35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6">
            <a:extLst>
              <a:ext uri="{FF2B5EF4-FFF2-40B4-BE49-F238E27FC236}">
                <a16:creationId xmlns:a16="http://schemas.microsoft.com/office/drawing/2014/main" id="{1B6D241A-0640-F2E6-1082-2006662A14C4}"/>
              </a:ext>
            </a:extLst>
          </p:cNvPr>
          <p:cNvSpPr txBox="1">
            <a:spLocks/>
          </p:cNvSpPr>
          <p:nvPr/>
        </p:nvSpPr>
        <p:spPr>
          <a:xfrm>
            <a:off x="0" y="86001"/>
            <a:ext cx="12226425" cy="132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C82B0"/>
                </a:solidFill>
              </a:rPr>
              <a:t>The book is about how the modern food system actually works</a:t>
            </a:r>
            <a:endParaRPr lang="en-GB" sz="3600" b="1" dirty="0">
              <a:solidFill>
                <a:srgbClr val="1C82B0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50E935C6-82F3-8A62-F524-E1C94388802B}"/>
              </a:ext>
            </a:extLst>
          </p:cNvPr>
          <p:cNvSpPr/>
          <p:nvPr/>
        </p:nvSpPr>
        <p:spPr bwMode="auto">
          <a:xfrm>
            <a:off x="2757533" y="2204409"/>
            <a:ext cx="328685" cy="651693"/>
          </a:xfrm>
          <a:custGeom>
            <a:avLst/>
            <a:gdLst>
              <a:gd name="connsiteX0" fmla="*/ 0 w 310373"/>
              <a:gd name="connsiteY0" fmla="*/ 0 h 663124"/>
              <a:gd name="connsiteX1" fmla="*/ 310373 w 310373"/>
              <a:gd name="connsiteY1" fmla="*/ 0 h 663124"/>
              <a:gd name="connsiteX2" fmla="*/ 310373 w 310373"/>
              <a:gd name="connsiteY2" fmla="*/ 663124 h 663124"/>
              <a:gd name="connsiteX3" fmla="*/ 0 w 310373"/>
              <a:gd name="connsiteY3" fmla="*/ 663124 h 663124"/>
              <a:gd name="connsiteX4" fmla="*/ 0 w 310373"/>
              <a:gd name="connsiteY4" fmla="*/ 0 h 663124"/>
              <a:gd name="connsiteX0" fmla="*/ 0 w 408695"/>
              <a:gd name="connsiteY0" fmla="*/ 0 h 663124"/>
              <a:gd name="connsiteX1" fmla="*/ 408695 w 408695"/>
              <a:gd name="connsiteY1" fmla="*/ 0 h 663124"/>
              <a:gd name="connsiteX2" fmla="*/ 408695 w 408695"/>
              <a:gd name="connsiteY2" fmla="*/ 663124 h 663124"/>
              <a:gd name="connsiteX3" fmla="*/ 98322 w 408695"/>
              <a:gd name="connsiteY3" fmla="*/ 663124 h 663124"/>
              <a:gd name="connsiteX4" fmla="*/ 0 w 408695"/>
              <a:gd name="connsiteY4" fmla="*/ 0 h 663124"/>
              <a:gd name="connsiteX0" fmla="*/ 0 w 477520"/>
              <a:gd name="connsiteY0" fmla="*/ 29497 h 692621"/>
              <a:gd name="connsiteX1" fmla="*/ 477520 w 477520"/>
              <a:gd name="connsiteY1" fmla="*/ 0 h 692621"/>
              <a:gd name="connsiteX2" fmla="*/ 408695 w 477520"/>
              <a:gd name="connsiteY2" fmla="*/ 692621 h 692621"/>
              <a:gd name="connsiteX3" fmla="*/ 98322 w 477520"/>
              <a:gd name="connsiteY3" fmla="*/ 692621 h 692621"/>
              <a:gd name="connsiteX4" fmla="*/ 0 w 477520"/>
              <a:gd name="connsiteY4" fmla="*/ 29497 h 692621"/>
              <a:gd name="connsiteX0" fmla="*/ 0 w 507017"/>
              <a:gd name="connsiteY0" fmla="*/ 9832 h 672956"/>
              <a:gd name="connsiteX1" fmla="*/ 507017 w 507017"/>
              <a:gd name="connsiteY1" fmla="*/ 0 h 672956"/>
              <a:gd name="connsiteX2" fmla="*/ 408695 w 507017"/>
              <a:gd name="connsiteY2" fmla="*/ 672956 h 672956"/>
              <a:gd name="connsiteX3" fmla="*/ 98322 w 507017"/>
              <a:gd name="connsiteY3" fmla="*/ 672956 h 672956"/>
              <a:gd name="connsiteX4" fmla="*/ 0 w 507017"/>
              <a:gd name="connsiteY4" fmla="*/ 9832 h 672956"/>
              <a:gd name="connsiteX0" fmla="*/ 0 w 497185"/>
              <a:gd name="connsiteY0" fmla="*/ 0 h 663124"/>
              <a:gd name="connsiteX1" fmla="*/ 497185 w 497185"/>
              <a:gd name="connsiteY1" fmla="*/ 19665 h 663124"/>
              <a:gd name="connsiteX2" fmla="*/ 408695 w 497185"/>
              <a:gd name="connsiteY2" fmla="*/ 663124 h 663124"/>
              <a:gd name="connsiteX3" fmla="*/ 98322 w 497185"/>
              <a:gd name="connsiteY3" fmla="*/ 663124 h 663124"/>
              <a:gd name="connsiteX4" fmla="*/ 0 w 497185"/>
              <a:gd name="connsiteY4" fmla="*/ 0 h 663124"/>
              <a:gd name="connsiteX0" fmla="*/ 0 w 507017"/>
              <a:gd name="connsiteY0" fmla="*/ 0 h 663124"/>
              <a:gd name="connsiteX1" fmla="*/ 507017 w 507017"/>
              <a:gd name="connsiteY1" fmla="*/ 1 h 663124"/>
              <a:gd name="connsiteX2" fmla="*/ 408695 w 507017"/>
              <a:gd name="connsiteY2" fmla="*/ 663124 h 663124"/>
              <a:gd name="connsiteX3" fmla="*/ 98322 w 507017"/>
              <a:gd name="connsiteY3" fmla="*/ 663124 h 663124"/>
              <a:gd name="connsiteX4" fmla="*/ 0 w 507017"/>
              <a:gd name="connsiteY4" fmla="*/ 0 h 663124"/>
              <a:gd name="connsiteX0" fmla="*/ 4548 w 408695"/>
              <a:gd name="connsiteY0" fmla="*/ 0 h 663124"/>
              <a:gd name="connsiteX1" fmla="*/ 408695 w 408695"/>
              <a:gd name="connsiteY1" fmla="*/ 1 h 663124"/>
              <a:gd name="connsiteX2" fmla="*/ 310373 w 408695"/>
              <a:gd name="connsiteY2" fmla="*/ 663124 h 663124"/>
              <a:gd name="connsiteX3" fmla="*/ 0 w 408695"/>
              <a:gd name="connsiteY3" fmla="*/ 663124 h 663124"/>
              <a:gd name="connsiteX4" fmla="*/ 4548 w 408695"/>
              <a:gd name="connsiteY4" fmla="*/ 0 h 663124"/>
              <a:gd name="connsiteX0" fmla="*/ 4548 w 362975"/>
              <a:gd name="connsiteY0" fmla="*/ 22859 h 685983"/>
              <a:gd name="connsiteX1" fmla="*/ 362975 w 362975"/>
              <a:gd name="connsiteY1" fmla="*/ 0 h 685983"/>
              <a:gd name="connsiteX2" fmla="*/ 310373 w 362975"/>
              <a:gd name="connsiteY2" fmla="*/ 685983 h 685983"/>
              <a:gd name="connsiteX3" fmla="*/ 0 w 362975"/>
              <a:gd name="connsiteY3" fmla="*/ 685983 h 685983"/>
              <a:gd name="connsiteX4" fmla="*/ 4548 w 362975"/>
              <a:gd name="connsiteY4" fmla="*/ 22859 h 685983"/>
              <a:gd name="connsiteX0" fmla="*/ 4548 w 340115"/>
              <a:gd name="connsiteY0" fmla="*/ 11429 h 674553"/>
              <a:gd name="connsiteX1" fmla="*/ 340115 w 340115"/>
              <a:gd name="connsiteY1" fmla="*/ 0 h 674553"/>
              <a:gd name="connsiteX2" fmla="*/ 310373 w 340115"/>
              <a:gd name="connsiteY2" fmla="*/ 674553 h 674553"/>
              <a:gd name="connsiteX3" fmla="*/ 0 w 340115"/>
              <a:gd name="connsiteY3" fmla="*/ 674553 h 674553"/>
              <a:gd name="connsiteX4" fmla="*/ 4548 w 340115"/>
              <a:gd name="connsiteY4" fmla="*/ 11429 h 674553"/>
              <a:gd name="connsiteX0" fmla="*/ 4548 w 310373"/>
              <a:gd name="connsiteY0" fmla="*/ 0 h 663124"/>
              <a:gd name="connsiteX1" fmla="*/ 305825 w 310373"/>
              <a:gd name="connsiteY1" fmla="*/ 11431 h 663124"/>
              <a:gd name="connsiteX2" fmla="*/ 310373 w 310373"/>
              <a:gd name="connsiteY2" fmla="*/ 663124 h 663124"/>
              <a:gd name="connsiteX3" fmla="*/ 0 w 310373"/>
              <a:gd name="connsiteY3" fmla="*/ 663124 h 663124"/>
              <a:gd name="connsiteX4" fmla="*/ 4548 w 310373"/>
              <a:gd name="connsiteY4" fmla="*/ 0 h 663124"/>
              <a:gd name="connsiteX0" fmla="*/ 0 w 328685"/>
              <a:gd name="connsiteY0" fmla="*/ 11429 h 651693"/>
              <a:gd name="connsiteX1" fmla="*/ 324137 w 328685"/>
              <a:gd name="connsiteY1" fmla="*/ 0 h 651693"/>
              <a:gd name="connsiteX2" fmla="*/ 328685 w 328685"/>
              <a:gd name="connsiteY2" fmla="*/ 651693 h 651693"/>
              <a:gd name="connsiteX3" fmla="*/ 18312 w 328685"/>
              <a:gd name="connsiteY3" fmla="*/ 651693 h 651693"/>
              <a:gd name="connsiteX4" fmla="*/ 0 w 328685"/>
              <a:gd name="connsiteY4" fmla="*/ 11429 h 65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685" h="651693">
                <a:moveTo>
                  <a:pt x="0" y="11429"/>
                </a:moveTo>
                <a:lnTo>
                  <a:pt x="324137" y="0"/>
                </a:lnTo>
                <a:lnTo>
                  <a:pt x="328685" y="651693"/>
                </a:lnTo>
                <a:lnTo>
                  <a:pt x="18312" y="651693"/>
                </a:lnTo>
                <a:lnTo>
                  <a:pt x="0" y="11429"/>
                </a:lnTo>
                <a:close/>
              </a:path>
            </a:pathLst>
          </a:custGeom>
          <a:pattFill prst="lt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D79D1C-9DB5-E290-D748-0D4E4A20C68B}"/>
              </a:ext>
            </a:extLst>
          </p:cNvPr>
          <p:cNvSpPr/>
          <p:nvPr/>
        </p:nvSpPr>
        <p:spPr bwMode="auto">
          <a:xfrm>
            <a:off x="2777460" y="4174858"/>
            <a:ext cx="320011" cy="739301"/>
          </a:xfrm>
          <a:prstGeom prst="rect">
            <a:avLst/>
          </a:prstGeom>
          <a:pattFill prst="lt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155B2F-89B5-C6FB-27DA-86BDB0290BAD}"/>
              </a:ext>
            </a:extLst>
          </p:cNvPr>
          <p:cNvSpPr txBox="1"/>
          <p:nvPr/>
        </p:nvSpPr>
        <p:spPr>
          <a:xfrm>
            <a:off x="3189342" y="2064645"/>
            <a:ext cx="8493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dirty="0"/>
              <a:t>A small number of large agribusinesses supplying farm inputs &amp;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7D7C88-20BA-AC51-0E6E-F22A1DEDCDFA}"/>
              </a:ext>
            </a:extLst>
          </p:cNvPr>
          <p:cNvSpPr txBox="1"/>
          <p:nvPr/>
        </p:nvSpPr>
        <p:spPr>
          <a:xfrm>
            <a:off x="3580299" y="3049406"/>
            <a:ext cx="8057037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  <a:buNone/>
            </a:pPr>
            <a:r>
              <a:rPr lang="en-US" sz="2000" b="1" dirty="0"/>
              <a:t>Many farms, almost all of which are self-employed households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6051CB-9ED7-6F1C-CEEE-D6DB0193B36D}"/>
              </a:ext>
            </a:extLst>
          </p:cNvPr>
          <p:cNvSpPr txBox="1"/>
          <p:nvPr/>
        </p:nvSpPr>
        <p:spPr>
          <a:xfrm>
            <a:off x="3341984" y="4110552"/>
            <a:ext cx="900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/>
              <a:t>A small number of product trade, processing and marketing firms</a:t>
            </a:r>
            <a:endParaRPr lang="en-US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3680D2-E147-801C-A3E1-5931C494965A}"/>
              </a:ext>
            </a:extLst>
          </p:cNvPr>
          <p:cNvSpPr txBox="1"/>
          <p:nvPr/>
        </p:nvSpPr>
        <p:spPr>
          <a:xfrm>
            <a:off x="4810960" y="4983609"/>
            <a:ext cx="6069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1" dirty="0"/>
              <a:t>Many </a:t>
            </a:r>
            <a:r>
              <a:rPr lang="en-US" sz="2000" b="1"/>
              <a:t>consumer households</a:t>
            </a:r>
            <a:endParaRPr lang="en-US" sz="2000" b="1" dirty="0"/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CC4184A7-4DB6-7162-4B21-C0908CE00BE4}"/>
              </a:ext>
            </a:extLst>
          </p:cNvPr>
          <p:cNvSpPr/>
          <p:nvPr/>
        </p:nvSpPr>
        <p:spPr bwMode="auto">
          <a:xfrm>
            <a:off x="2395833" y="2856100"/>
            <a:ext cx="1080655" cy="468238"/>
          </a:xfrm>
          <a:prstGeom prst="trapezoid">
            <a:avLst>
              <a:gd name="adj" fmla="val 79673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5" name="Trapezoid 24">
            <a:extLst>
              <a:ext uri="{FF2B5EF4-FFF2-40B4-BE49-F238E27FC236}">
                <a16:creationId xmlns:a16="http://schemas.microsoft.com/office/drawing/2014/main" id="{319378C8-746E-0DB5-B7C4-E63E345CACD3}"/>
              </a:ext>
            </a:extLst>
          </p:cNvPr>
          <p:cNvSpPr/>
          <p:nvPr/>
        </p:nvSpPr>
        <p:spPr bwMode="auto">
          <a:xfrm>
            <a:off x="1897538" y="4916631"/>
            <a:ext cx="2066982" cy="468238"/>
          </a:xfrm>
          <a:prstGeom prst="trapezoid">
            <a:avLst>
              <a:gd name="adj" fmla="val 189404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06A904B8-F8E2-2D5A-048F-9DB8D1A31177}"/>
              </a:ext>
            </a:extLst>
          </p:cNvPr>
          <p:cNvSpPr/>
          <p:nvPr/>
        </p:nvSpPr>
        <p:spPr bwMode="auto">
          <a:xfrm flipV="1">
            <a:off x="2395833" y="3722010"/>
            <a:ext cx="1080655" cy="449367"/>
          </a:xfrm>
          <a:prstGeom prst="trapezoid">
            <a:avLst>
              <a:gd name="adj" fmla="val 85472"/>
            </a:avLst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0C8CA2-8E0B-E964-88CE-9EBE3B0BEF94}"/>
              </a:ext>
            </a:extLst>
          </p:cNvPr>
          <p:cNvSpPr/>
          <p:nvPr/>
        </p:nvSpPr>
        <p:spPr bwMode="auto">
          <a:xfrm>
            <a:off x="2191005" y="3323314"/>
            <a:ext cx="1480049" cy="397671"/>
          </a:xfrm>
          <a:prstGeom prst="rect">
            <a:avLst/>
          </a:prstGeom>
          <a:pattFill prst="nar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717159-0C50-D788-891B-752A307F2C9E}"/>
              </a:ext>
            </a:extLst>
          </p:cNvPr>
          <p:cNvSpPr/>
          <p:nvPr/>
        </p:nvSpPr>
        <p:spPr bwMode="auto">
          <a:xfrm>
            <a:off x="1256212" y="5367433"/>
            <a:ext cx="3753394" cy="397671"/>
          </a:xfrm>
          <a:prstGeom prst="rect">
            <a:avLst/>
          </a:prstGeom>
          <a:pattFill prst="narVert">
            <a:fgClr>
              <a:schemeClr val="bg1">
                <a:lumMod val="50000"/>
              </a:schemeClr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3400">
              <a:latin typeface="Arial" pitchFamily="34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B983D06-5B3A-402B-03FD-DA95210F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422023"/>
            <a:ext cx="12086377" cy="447675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bg1">
                    <a:lumMod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Figure 5.1 Scale economies in agrifood systems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2ED5D-AD33-5F3D-4C8C-36885A0ED6CB}"/>
              </a:ext>
            </a:extLst>
          </p:cNvPr>
          <p:cNvSpPr txBox="1"/>
          <p:nvPr/>
        </p:nvSpPr>
        <p:spPr>
          <a:xfrm>
            <a:off x="3362194" y="2325381"/>
            <a:ext cx="8829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i="1" dirty="0">
                <a:solidFill>
                  <a:srgbClr val="00B0F0"/>
                </a:solidFill>
              </a:rPr>
              <a:t>Scale economies and investment, induced innovation, intellectual property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0E3A07-519E-199E-074C-42E3FC4293F8}"/>
              </a:ext>
            </a:extLst>
          </p:cNvPr>
          <p:cNvSpPr txBox="1"/>
          <p:nvPr/>
        </p:nvSpPr>
        <p:spPr>
          <a:xfrm>
            <a:off x="3856564" y="3284986"/>
            <a:ext cx="822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i="1" dirty="0">
                <a:solidFill>
                  <a:srgbClr val="00B0F0"/>
                </a:solidFill>
              </a:rPr>
              <a:t>Demography and land use, geographic specialization and risk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50151B-30CD-3DCA-C946-3B4142C77BE9}"/>
              </a:ext>
            </a:extLst>
          </p:cNvPr>
          <p:cNvSpPr txBox="1"/>
          <p:nvPr/>
        </p:nvSpPr>
        <p:spPr>
          <a:xfrm>
            <a:off x="3580298" y="4450264"/>
            <a:ext cx="850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i="1" dirty="0">
                <a:solidFill>
                  <a:srgbClr val="00B0F0"/>
                </a:solidFill>
              </a:rPr>
              <a:t>Scale economies and specialization, market power, value added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2B4ED-7B2F-587A-3049-16196E17D248}"/>
              </a:ext>
            </a:extLst>
          </p:cNvPr>
          <p:cNvSpPr txBox="1"/>
          <p:nvPr/>
        </p:nvSpPr>
        <p:spPr>
          <a:xfrm>
            <a:off x="5131594" y="5302706"/>
            <a:ext cx="7060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</a:rPr>
              <a:t>Income, prices, and preferences as drivers of food choice,</a:t>
            </a:r>
            <a:br>
              <a:rPr lang="en-US" sz="2000" i="1" dirty="0">
                <a:solidFill>
                  <a:srgbClr val="00B0F0"/>
                </a:solidFill>
              </a:rPr>
            </a:br>
            <a:r>
              <a:rPr lang="en-US" sz="2000" i="1" dirty="0">
                <a:solidFill>
                  <a:srgbClr val="00B0F0"/>
                </a:solidFill>
              </a:rPr>
              <a:t>    dietary diversification, consumption smoothing &amp; wellbeing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8C1B594-AFDE-9DD4-47B7-E20E457623F6}"/>
              </a:ext>
            </a:extLst>
          </p:cNvPr>
          <p:cNvSpPr/>
          <p:nvPr/>
        </p:nvSpPr>
        <p:spPr>
          <a:xfrm flipH="1">
            <a:off x="1383706" y="3620853"/>
            <a:ext cx="770714" cy="1581384"/>
          </a:xfrm>
          <a:custGeom>
            <a:avLst/>
            <a:gdLst>
              <a:gd name="connsiteX0" fmla="*/ 690526 w 1361651"/>
              <a:gd name="connsiteY0" fmla="*/ 161 h 3163089"/>
              <a:gd name="connsiteX1" fmla="*/ 1361651 w 1361651"/>
              <a:gd name="connsiteY1" fmla="*/ 1581545 h 3163089"/>
              <a:gd name="connsiteX2" fmla="*/ 680826 w 1361651"/>
              <a:gd name="connsiteY2" fmla="*/ 1581545 h 3163089"/>
              <a:gd name="connsiteX3" fmla="*/ 690526 w 1361651"/>
              <a:gd name="connsiteY3" fmla="*/ 161 h 3163089"/>
              <a:gd name="connsiteX0" fmla="*/ 690526 w 1361651"/>
              <a:gd name="connsiteY0" fmla="*/ 161 h 3163089"/>
              <a:gd name="connsiteX1" fmla="*/ 1361651 w 1361651"/>
              <a:gd name="connsiteY1" fmla="*/ 1581545 h 3163089"/>
              <a:gd name="connsiteX0" fmla="*/ 99589 w 770714"/>
              <a:gd name="connsiteY0" fmla="*/ 0 h 1581384"/>
              <a:gd name="connsiteX1" fmla="*/ 770714 w 770714"/>
              <a:gd name="connsiteY1" fmla="*/ 1581384 h 1581384"/>
              <a:gd name="connsiteX2" fmla="*/ 89889 w 770714"/>
              <a:gd name="connsiteY2" fmla="*/ 1581384 h 1581384"/>
              <a:gd name="connsiteX3" fmla="*/ 99589 w 770714"/>
              <a:gd name="connsiteY3" fmla="*/ 0 h 1581384"/>
              <a:gd name="connsiteX0" fmla="*/ 0 w 770714"/>
              <a:gd name="connsiteY0" fmla="*/ 0 h 1581384"/>
              <a:gd name="connsiteX1" fmla="*/ 770714 w 770714"/>
              <a:gd name="connsiteY1" fmla="*/ 1581384 h 158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0714" h="1581384" stroke="0" extrusionOk="0">
                <a:moveTo>
                  <a:pt x="99589" y="0"/>
                </a:moveTo>
                <a:cubicBezTo>
                  <a:pt x="471778" y="12320"/>
                  <a:pt x="770714" y="716709"/>
                  <a:pt x="770714" y="1581384"/>
                </a:cubicBezTo>
                <a:lnTo>
                  <a:pt x="89889" y="1581384"/>
                </a:lnTo>
                <a:cubicBezTo>
                  <a:pt x="93122" y="1054256"/>
                  <a:pt x="96356" y="527128"/>
                  <a:pt x="99589" y="0"/>
                </a:cubicBezTo>
                <a:close/>
              </a:path>
              <a:path w="770714" h="1581384" fill="none">
                <a:moveTo>
                  <a:pt x="0" y="0"/>
                </a:moveTo>
                <a:cubicBezTo>
                  <a:pt x="372189" y="12320"/>
                  <a:pt x="770714" y="716709"/>
                  <a:pt x="770714" y="1581384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F3CF49-5436-7205-193B-7B38C9E8EC53}"/>
              </a:ext>
            </a:extLst>
          </p:cNvPr>
          <p:cNvSpPr txBox="1">
            <a:spLocks/>
          </p:cNvSpPr>
          <p:nvPr/>
        </p:nvSpPr>
        <p:spPr>
          <a:xfrm>
            <a:off x="15823" y="2566078"/>
            <a:ext cx="2480777" cy="132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Most of us wish we could have more food go directly from  farmers</a:t>
            </a:r>
            <a:b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to consumers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39080D23-F753-0D64-54E6-10B4411439C6}"/>
              </a:ext>
            </a:extLst>
          </p:cNvPr>
          <p:cNvSpPr txBox="1">
            <a:spLocks/>
          </p:cNvSpPr>
          <p:nvPr/>
        </p:nvSpPr>
        <p:spPr>
          <a:xfrm>
            <a:off x="3476488" y="1070778"/>
            <a:ext cx="8493244" cy="9148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2000" b="1" dirty="0">
                <a:solidFill>
                  <a:schemeClr val="accent2"/>
                </a:solidFill>
                <a:latin typeface="+mn-lt"/>
              </a:rPr>
              <a:t>We need to teach about both harms and benefits </a:t>
            </a:r>
            <a:br>
              <a:rPr lang="en-GB" sz="2000" b="1" dirty="0">
                <a:solidFill>
                  <a:schemeClr val="accent2"/>
                </a:solidFill>
                <a:latin typeface="+mn-lt"/>
              </a:rPr>
            </a:br>
            <a:r>
              <a:rPr lang="en-GB" sz="2000" b="1" dirty="0">
                <a:solidFill>
                  <a:schemeClr val="accent2"/>
                </a:solidFill>
                <a:latin typeface="+mn-lt"/>
              </a:rPr>
              <a:t>of innovation and investment in new technologies</a:t>
            </a:r>
          </a:p>
          <a:p>
            <a:pPr>
              <a:lnSpc>
                <a:spcPct val="80000"/>
              </a:lnSpc>
            </a:pPr>
            <a:r>
              <a:rPr lang="en-GB" sz="2000" b="1" dirty="0">
                <a:solidFill>
                  <a:schemeClr val="accent2"/>
                </a:solidFill>
                <a:latin typeface="+mn-lt"/>
              </a:rPr>
              <a:t>that often drives consolidation in ag &amp; food businesses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BD72C87-1B90-3469-A73B-4D55A98CA236}"/>
              </a:ext>
            </a:extLst>
          </p:cNvPr>
          <p:cNvSpPr/>
          <p:nvPr/>
        </p:nvSpPr>
        <p:spPr>
          <a:xfrm>
            <a:off x="2701428" y="2110846"/>
            <a:ext cx="487914" cy="865910"/>
          </a:xfrm>
          <a:prstGeom prst="roundRect">
            <a:avLst/>
          </a:prstGeom>
          <a:solidFill>
            <a:schemeClr val="accent2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A5C5789-4609-920B-3ADC-7051CE76783C}"/>
              </a:ext>
            </a:extLst>
          </p:cNvPr>
          <p:cNvSpPr/>
          <p:nvPr/>
        </p:nvSpPr>
        <p:spPr>
          <a:xfrm>
            <a:off x="2699573" y="4117699"/>
            <a:ext cx="487914" cy="865910"/>
          </a:xfrm>
          <a:prstGeom prst="roundRect">
            <a:avLst/>
          </a:prstGeom>
          <a:solidFill>
            <a:schemeClr val="accent2"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B3553986-46BF-45D0-F88B-76946282A7FC}"/>
              </a:ext>
            </a:extLst>
          </p:cNvPr>
          <p:cNvSpPr txBox="1">
            <a:spLocks/>
          </p:cNvSpPr>
          <p:nvPr/>
        </p:nvSpPr>
        <p:spPr>
          <a:xfrm>
            <a:off x="404476" y="6047959"/>
            <a:ext cx="11417471" cy="3011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GB" sz="2000" b="1" dirty="0">
                <a:solidFill>
                  <a:srgbClr val="00B0F0"/>
                </a:solidFill>
                <a:latin typeface="+mn-lt"/>
              </a:rPr>
              <a:t>There is so much new data about value chains, farm production, and consumer </a:t>
            </a:r>
            <a:r>
              <a:rPr lang="en-GB" sz="2000" b="1" dirty="0" err="1">
                <a:solidFill>
                  <a:srgbClr val="00B0F0"/>
                </a:solidFill>
                <a:latin typeface="+mn-lt"/>
              </a:rPr>
              <a:t>behavior</a:t>
            </a:r>
            <a:r>
              <a:rPr lang="en-GB" sz="2000" b="1" dirty="0">
                <a:solidFill>
                  <a:srgbClr val="00B0F0"/>
                </a:solidFill>
                <a:latin typeface="+mn-lt"/>
              </a:rPr>
              <a:t>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FCC669-B107-C70B-B23A-162B82614154}"/>
              </a:ext>
            </a:extLst>
          </p:cNvPr>
          <p:cNvSpPr/>
          <p:nvPr/>
        </p:nvSpPr>
        <p:spPr>
          <a:xfrm>
            <a:off x="2154421" y="3281557"/>
            <a:ext cx="1566553" cy="49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81280C2-8CE3-90BD-38AF-591BF2D8F811}"/>
              </a:ext>
            </a:extLst>
          </p:cNvPr>
          <p:cNvSpPr/>
          <p:nvPr/>
        </p:nvSpPr>
        <p:spPr>
          <a:xfrm>
            <a:off x="1184021" y="5324624"/>
            <a:ext cx="3893252" cy="496383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13E4CA0F-6F6D-A20D-50AE-2F2D2A1B70AF}"/>
              </a:ext>
            </a:extLst>
          </p:cNvPr>
          <p:cNvSpPr/>
          <p:nvPr/>
        </p:nvSpPr>
        <p:spPr>
          <a:xfrm>
            <a:off x="2392734" y="2022412"/>
            <a:ext cx="1113389" cy="3280293"/>
          </a:xfrm>
          <a:prstGeom prst="trapezoid">
            <a:avLst/>
          </a:prstGeom>
          <a:solidFill>
            <a:srgbClr val="1C82B0">
              <a:alpha val="50196"/>
            </a:srgbClr>
          </a:solidFill>
          <a:ln>
            <a:solidFill>
              <a:srgbClr val="1C8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" grpId="0"/>
      <p:bldP spid="3" grpId="0"/>
      <p:bldP spid="4" grpId="0"/>
      <p:bldP spid="5" grpId="0"/>
      <p:bldP spid="6" grpId="0" animBg="1"/>
      <p:bldP spid="7" grpId="0"/>
      <p:bldP spid="8" grpId="0"/>
      <p:bldP spid="9" grpId="0" animBg="1"/>
      <p:bldP spid="11" grpId="0" animBg="1"/>
      <p:bldP spid="13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17037</TotalTime>
  <Words>2873</Words>
  <Application>Microsoft Office PowerPoint</Application>
  <PresentationFormat>Widescreen</PresentationFormat>
  <Paragraphs>262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Calibri Light</vt:lpstr>
      <vt:lpstr>Garamond</vt:lpstr>
      <vt:lpstr>Times New Roman</vt:lpstr>
      <vt:lpstr>Office Theme</vt:lpstr>
      <vt:lpstr>  Food Economics: Agriculture, Nutrition and Health  A new book and teaching materials to  reach students from diverse backgrounds</vt:lpstr>
      <vt:lpstr>Why this new book on  Food Economics: Agriculture, Nutrition and Health?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Figure 5.1 Scale economies in agrifood systems</vt:lpstr>
      <vt:lpstr>PowerPoint Presentation</vt:lpstr>
      <vt:lpstr>Chapter 2: Individual choices – optimization to a point of tangency</vt:lpstr>
      <vt:lpstr>Chapter 3: Market outcomes – moving to points of intersection</vt:lpstr>
      <vt:lpstr>Figure 4.4 Gains and losses from trade at Alphabet Beach, with exports and imports</vt:lpstr>
      <vt:lpstr>Chapter 4: Social welfare (continued)</vt:lpstr>
      <vt:lpstr>Chapter 5: Market power and strategic behavior</vt:lpstr>
      <vt:lpstr>Chapter 6: Collective action and nonmarket valuation</vt:lpstr>
      <vt:lpstr>Chapter 7: Poverty and risk</vt:lpstr>
      <vt:lpstr>Chapter 7: Poverty and risk (continued)</vt:lpstr>
      <vt:lpstr>Chapter 7: Poverty and risk (nutritional aspects)</vt:lpstr>
      <vt:lpstr>Chapter 8: Behavioral economics and response to intervention</vt:lpstr>
      <vt:lpstr>Chapter 8: Behavioral economics and response to intervention</vt:lpstr>
      <vt:lpstr>Chapter 8: Behavioral economics and response to intervention</vt:lpstr>
      <vt:lpstr>Chapter 9: Food in the macroeconomy</vt:lpstr>
      <vt:lpstr>Chapter 9: Food in the macroeconomy</vt:lpstr>
      <vt:lpstr>Chapter 9: Food in the macroeconomy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Finaret</dc:creator>
  <cp:lastModifiedBy>Masters, William A.</cp:lastModifiedBy>
  <cp:revision>465</cp:revision>
  <dcterms:created xsi:type="dcterms:W3CDTF">2024-05-31T13:49:11Z</dcterms:created>
  <dcterms:modified xsi:type="dcterms:W3CDTF">2024-07-05T18:29:53Z</dcterms:modified>
</cp:coreProperties>
</file>