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56" r:id="rId2"/>
    <p:sldId id="2541" r:id="rId3"/>
    <p:sldId id="2545" r:id="rId4"/>
    <p:sldId id="2542" r:id="rId5"/>
    <p:sldId id="2534" r:id="rId6"/>
    <p:sldId id="2538" r:id="rId7"/>
    <p:sldId id="2537" r:id="rId8"/>
    <p:sldId id="2536" r:id="rId9"/>
    <p:sldId id="2535" r:id="rId10"/>
    <p:sldId id="333" r:id="rId11"/>
    <p:sldId id="2493" r:id="rId12"/>
    <p:sldId id="2546" r:id="rId13"/>
    <p:sldId id="308" r:id="rId14"/>
    <p:sldId id="2398" r:id="rId15"/>
    <p:sldId id="309" r:id="rId16"/>
    <p:sldId id="310" r:id="rId17"/>
    <p:sldId id="311" r:id="rId18"/>
    <p:sldId id="285" r:id="rId19"/>
    <p:sldId id="2521" r:id="rId20"/>
    <p:sldId id="2522" r:id="rId21"/>
    <p:sldId id="312" r:id="rId22"/>
    <p:sldId id="2523" r:id="rId23"/>
    <p:sldId id="2524" r:id="rId24"/>
    <p:sldId id="2525" r:id="rId25"/>
    <p:sldId id="2526" r:id="rId26"/>
    <p:sldId id="2527" r:id="rId27"/>
    <p:sldId id="314" r:id="rId28"/>
    <p:sldId id="2528" r:id="rId29"/>
    <p:sldId id="316" r:id="rId30"/>
    <p:sldId id="2539" r:id="rId31"/>
    <p:sldId id="2543" r:id="rId32"/>
    <p:sldId id="2544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80000"/>
    <a:srgbClr val="9A0000"/>
    <a:srgbClr val="1C82B0"/>
    <a:srgbClr val="FBE3D6"/>
    <a:srgbClr val="9966FF"/>
    <a:srgbClr val="B4E5A2"/>
    <a:srgbClr val="FF0000"/>
    <a:srgbClr val="F2CF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–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–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79" autoAdjust="0"/>
    <p:restoredTop sz="86715" autoAdjust="0"/>
  </p:normalViewPr>
  <p:slideViewPr>
    <p:cSldViewPr snapToGrid="0">
      <p:cViewPr varScale="1">
        <p:scale>
          <a:sx n="96" d="100"/>
          <a:sy n="96" d="100"/>
        </p:scale>
        <p:origin x="86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4A02E0-EB6D-448C-AC42-81A8DB08C8F2}" type="datetimeFigureOut">
              <a:rPr lang="en-GB" smtClean="0"/>
              <a:t>06/08/2024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58BED4-9B36-4593-BC0E-14BC26E95A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5388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58BED4-9B36-4593-BC0E-14BC26E95AF4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55476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dirty="0">
                <a:solidFill>
                  <a:srgbClr val="76717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Source</a:t>
            </a:r>
            <a:r>
              <a:rPr lang="en-US" sz="1800" dirty="0">
                <a:solidFill>
                  <a:srgbClr val="76717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Authors’ infographic, adapted from the nested framework of a social-ecological model showing each entity within its larger context.</a:t>
            </a:r>
            <a:endParaRPr lang="en-GB" sz="1800" dirty="0">
              <a:solidFill>
                <a:srgbClr val="76717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937621-A2DD-43F5-91B4-45DE3391361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3081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i="1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Figure 4.1.4. Gains and losses from trade at Alphabet Beach, with exports and imports</a:t>
            </a:r>
            <a:endParaRPr lang="en-GB" sz="1800" b="1" i="1" dirty="0">
              <a:effectLst/>
              <a:latin typeface="Calibri Light" panose="020F03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937621-A2DD-43F5-91B4-45DE3391361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6162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58BED4-9B36-4593-BC0E-14BC26E95AF4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24194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58BED4-9B36-4593-BC0E-14BC26E95AF4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71763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E600D7-843A-0AEE-690E-D2FC2AD9AD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39E0890-233C-2BA1-D6A0-3A48FBA5A9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F3A3C5-489A-09AA-F957-1EE2FC6C7B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18ABD-2E21-4AF2-B23F-7E9C72D43A9D}" type="datetimeFigureOut">
              <a:rPr lang="en-GB" smtClean="0"/>
              <a:t>06/08/2024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360B8B-EAAB-7A5F-764F-AC0118B736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84ABA3-7AE8-6091-813F-592A16A42E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5DA39-7334-487F-8EF4-19417290F4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52503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F7198D-4ECC-14F1-580A-577D397D34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5B7A0D-59D7-219E-B9EC-71F33271D6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56C52B-7934-AC06-5AAF-39E1C931FA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18ABD-2E21-4AF2-B23F-7E9C72D43A9D}" type="datetimeFigureOut">
              <a:rPr lang="en-GB" smtClean="0"/>
              <a:t>06/08/2024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3D026A-D5E8-8DE0-4644-05CFABD84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9B663B-0695-46E2-1E89-8047486BD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5DA39-7334-487F-8EF4-19417290F4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91008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036601E-5D6C-6730-5C24-4F28665F96F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E6EECA2-C7A9-D5C6-9AAD-94627039D3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E02BD4-43BA-2A09-6CA8-66FC044FB8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18ABD-2E21-4AF2-B23F-7E9C72D43A9D}" type="datetimeFigureOut">
              <a:rPr lang="en-GB" smtClean="0"/>
              <a:t>06/08/2024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6848E3-34E4-A581-8871-DF8F82D50E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4BC2AF-9E0A-7BC1-1559-105259AA7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5DA39-7334-487F-8EF4-19417290F4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61051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452A61-D299-07B6-177D-9EE67BB464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D5BE0D-8EAB-5D75-FB83-B8DB48245D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3C63B4-E01A-74CA-B50B-915A63B93A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18ABD-2E21-4AF2-B23F-7E9C72D43A9D}" type="datetimeFigureOut">
              <a:rPr lang="en-GB" smtClean="0"/>
              <a:t>06/08/2024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8D0987-5248-3665-BEC3-24E8B65DCB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0A10ED-F420-50CA-B25E-96FE219359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5DA39-7334-487F-8EF4-19417290F4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60588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0160C7-0506-BE08-42D8-0C1EFA2CC4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AC321D-0D52-237B-5113-D0157E9214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F196F3-CADB-1CD7-5C5D-15A55AC083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18ABD-2E21-4AF2-B23F-7E9C72D43A9D}" type="datetimeFigureOut">
              <a:rPr lang="en-GB" smtClean="0"/>
              <a:t>06/08/2024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B21B63-A35E-DF57-19F4-57EAFA566D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A24392-EAC7-46DA-5F49-84A11244F3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5DA39-7334-487F-8EF4-19417290F4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90696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9DEEBC-ADE4-C4CC-AAE9-C4612905F0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33149C-0B78-1552-6BD2-7178AB7AE9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392E38-1031-B5A0-F20E-58DA99055F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69C085-F53D-146B-8B89-CFC701634E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18ABD-2E21-4AF2-B23F-7E9C72D43A9D}" type="datetimeFigureOut">
              <a:rPr lang="en-GB" smtClean="0"/>
              <a:t>06/08/2024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AA1D99-FEEF-4869-8233-A66A3DC7F9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CC4FB5-B18F-1EBE-5F85-469C71EFC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5DA39-7334-487F-8EF4-19417290F4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97992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1423B6-034F-81E6-78F2-E8A6387CB4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4FCE1D-D88E-EC5E-3248-6C1CF0BA5E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9A600E-DA95-4502-814E-695526995A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9FFC875-1BEE-F68B-1142-255AD6FBC9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25FDCE7-892C-DF19-01FA-684E07513EA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15355CD-3093-57C5-E1AC-4A82474A45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18ABD-2E21-4AF2-B23F-7E9C72D43A9D}" type="datetimeFigureOut">
              <a:rPr lang="en-GB" smtClean="0"/>
              <a:t>06/08/2024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1080673-C41A-F47E-0F44-F5ABE2D2C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AD1AFCE-E4FF-5105-9BE5-43A6A6BC6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5DA39-7334-487F-8EF4-19417290F4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02937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A093B-5A41-76AD-C57E-2C9DB45333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763DA5C-70E1-ACB5-908C-2DD3D0690E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18ABD-2E21-4AF2-B23F-7E9C72D43A9D}" type="datetimeFigureOut">
              <a:rPr lang="en-GB" smtClean="0"/>
              <a:t>06/08/2024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3B5CD74-D107-3A99-C995-062ED9DEF4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8A385BE-D490-7C5C-88FA-35FFE06BA1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5DA39-7334-487F-8EF4-19417290F4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23796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6AC79D3-68B1-508A-339C-E81EAE82BF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18ABD-2E21-4AF2-B23F-7E9C72D43A9D}" type="datetimeFigureOut">
              <a:rPr lang="en-GB" smtClean="0"/>
              <a:t>06/08/2024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0779A29-8802-4249-CE11-81D746C24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BB2950-14DD-D873-5010-A0B886305C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5DA39-7334-487F-8EF4-19417290F4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80217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108D5E-FDEA-40C2-6C84-6E71F47BC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11695B-E1E0-093C-48FD-A1382BDF3C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692A4B-C31B-D17A-AAD2-8AD3C7BB4A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4214EE-74A2-11FA-0925-D101EEA4B8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18ABD-2E21-4AF2-B23F-7E9C72D43A9D}" type="datetimeFigureOut">
              <a:rPr lang="en-GB" smtClean="0"/>
              <a:t>06/08/2024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04D8C8-7F77-9CB5-D561-5D2AE214F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E9C5DE-F869-A646-BFE6-D7C09FC6EE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5DA39-7334-487F-8EF4-19417290F4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84277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BE0D1A-F40E-628A-A4E3-7C3BC6368D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CC8C6A-0033-FB61-CF7B-9E1EFCB75B7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AF2467-A144-EFEE-2B81-D4E1882B3C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70B89D-18D9-5CFE-7BE1-AD6C413CD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18ABD-2E21-4AF2-B23F-7E9C72D43A9D}" type="datetimeFigureOut">
              <a:rPr lang="en-GB" smtClean="0"/>
              <a:t>06/08/2024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3F8F44-0E16-D545-8E98-03A4234B22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02E997-88AB-D416-4404-4E2D6BA89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5DA39-7334-487F-8EF4-19417290F4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56462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5DDB37D-F949-DF33-BB54-D84C587543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533039-D528-603A-AC44-2B1FC114F4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FBE13F-9A8C-75DC-8332-35C9BFBED1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4B18ABD-2E21-4AF2-B23F-7E9C72D43A9D}" type="datetimeFigureOut">
              <a:rPr lang="en-GB" smtClean="0"/>
              <a:t>06/08/2024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8AE2BA-1011-B062-EBB7-E6934073B5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5F58AA-2C18-91A2-D701-4A17C84FFF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5D5DA39-7334-487F-8EF4-19417290F4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5999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sv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anh-academy.org/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hyperlink" Target="https://elist.tufts.edu/sympa/subscribe/foodeconomics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link.springer.com/book/9783031538391" TargetMode="Externa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43D591-4156-C322-6F9D-32A92A513E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90299"/>
            <a:ext cx="12192000" cy="1801545"/>
          </a:xfrm>
        </p:spPr>
        <p:txBody>
          <a:bodyPr>
            <a:noAutofit/>
          </a:bodyPr>
          <a:lstStyle/>
          <a:p>
            <a:pPr>
              <a:lnSpc>
                <a:spcPct val="70000"/>
              </a:lnSpc>
            </a:pPr>
            <a:br>
              <a:rPr lang="en-US" sz="4800" b="1" dirty="0">
                <a:solidFill>
                  <a:srgbClr val="1C82B0"/>
                </a:solidFill>
              </a:rPr>
            </a:br>
            <a:br>
              <a:rPr lang="en-US" sz="4800" b="1" dirty="0">
                <a:solidFill>
                  <a:srgbClr val="1C82B0"/>
                </a:solidFill>
              </a:rPr>
            </a:br>
            <a:r>
              <a:rPr lang="en-US" sz="4800" b="1" dirty="0">
                <a:solidFill>
                  <a:srgbClr val="1C82B0"/>
                </a:solidFill>
              </a:rPr>
              <a:t>Teaching Food Economics:  </a:t>
            </a:r>
            <a:br>
              <a:rPr lang="en-US" sz="4800" b="1" dirty="0">
                <a:solidFill>
                  <a:srgbClr val="1C82B0"/>
                </a:solidFill>
              </a:rPr>
            </a:br>
            <a:r>
              <a:rPr lang="en-US" sz="4800" dirty="0">
                <a:solidFill>
                  <a:srgbClr val="1C82B0"/>
                </a:solidFill>
              </a:rPr>
              <a:t>New approaches and materials to </a:t>
            </a:r>
            <a:br>
              <a:rPr lang="en-US" sz="4800" dirty="0">
                <a:solidFill>
                  <a:srgbClr val="1C82B0"/>
                </a:solidFill>
              </a:rPr>
            </a:br>
            <a:r>
              <a:rPr lang="en-US" sz="4800" dirty="0">
                <a:solidFill>
                  <a:srgbClr val="1C82B0"/>
                </a:solidFill>
              </a:rPr>
              <a:t>reach students from diverse backgrounds</a:t>
            </a:r>
            <a:endParaRPr lang="en-GB" sz="4400" dirty="0">
              <a:solidFill>
                <a:srgbClr val="1C82B0"/>
              </a:solidFill>
            </a:endParaRPr>
          </a:p>
        </p:txBody>
      </p:sp>
      <p:sp>
        <p:nvSpPr>
          <p:cNvPr id="9" name="Subtitle 8">
            <a:extLst>
              <a:ext uri="{FF2B5EF4-FFF2-40B4-BE49-F238E27FC236}">
                <a16:creationId xmlns:a16="http://schemas.microsoft.com/office/drawing/2014/main" id="{06F52FD5-D0E9-6C94-61CF-4901811A79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60089" y="2572161"/>
            <a:ext cx="5840225" cy="1309401"/>
          </a:xfrm>
        </p:spPr>
        <p:txBody>
          <a:bodyPr>
            <a:normAutofit/>
          </a:bodyPr>
          <a:lstStyle/>
          <a:p>
            <a:r>
              <a:rPr lang="en-US" sz="2800" dirty="0"/>
              <a:t>Organized Symposium at ICAE </a:t>
            </a:r>
            <a:br>
              <a:rPr lang="en-US" sz="2800" dirty="0"/>
            </a:br>
            <a:r>
              <a:rPr lang="en-US" sz="2800" dirty="0"/>
              <a:t>11:00-12:30, August 6</a:t>
            </a:r>
            <a:r>
              <a:rPr lang="en-US" sz="2800" baseline="30000" dirty="0"/>
              <a:t>th</a:t>
            </a:r>
            <a:r>
              <a:rPr lang="en-US" sz="2800" dirty="0"/>
              <a:t> 2024</a:t>
            </a:r>
            <a:br>
              <a:rPr lang="en-US" sz="2800" dirty="0"/>
            </a:br>
            <a:r>
              <a:rPr lang="en-US" sz="2800" dirty="0"/>
              <a:t>New Delhi, India</a:t>
            </a:r>
          </a:p>
          <a:p>
            <a:endParaRPr lang="en-US" sz="2800" dirty="0">
              <a:highlight>
                <a:srgbClr val="FFFF00"/>
              </a:highlight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62B2C5D-947F-41A7-B34B-E918AB8543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213" y="4610611"/>
            <a:ext cx="4875092" cy="185917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3125189-0AA1-B87E-F95A-AF8EC8EF2B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0195" y="4610610"/>
            <a:ext cx="3519702" cy="1859177"/>
          </a:xfrm>
          <a:prstGeom prst="rect">
            <a:avLst/>
          </a:prstGeom>
        </p:spPr>
      </p:pic>
      <p:sp>
        <p:nvSpPr>
          <p:cNvPr id="5" name="Subtitle 8">
            <a:extLst>
              <a:ext uri="{FF2B5EF4-FFF2-40B4-BE49-F238E27FC236}">
                <a16:creationId xmlns:a16="http://schemas.microsoft.com/office/drawing/2014/main" id="{11F7470F-E823-8AAF-607F-622494FB21D7}"/>
              </a:ext>
            </a:extLst>
          </p:cNvPr>
          <p:cNvSpPr txBox="1">
            <a:spLocks/>
          </p:cNvSpPr>
          <p:nvPr/>
        </p:nvSpPr>
        <p:spPr>
          <a:xfrm>
            <a:off x="48841" y="4158894"/>
            <a:ext cx="5403836" cy="40597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https://www.anh-academy.org</a:t>
            </a:r>
            <a:endParaRPr lang="en-US" sz="2800" dirty="0">
              <a:solidFill>
                <a:schemeClr val="tx2">
                  <a:lumMod val="75000"/>
                  <a:lumOff val="25000"/>
                </a:schemeClr>
              </a:solidFill>
              <a:highlight>
                <a:srgbClr val="FFFF00"/>
              </a:highlight>
            </a:endParaRPr>
          </a:p>
        </p:txBody>
      </p:sp>
      <p:sp>
        <p:nvSpPr>
          <p:cNvPr id="6" name="Subtitle 8">
            <a:extLst>
              <a:ext uri="{FF2B5EF4-FFF2-40B4-BE49-F238E27FC236}">
                <a16:creationId xmlns:a16="http://schemas.microsoft.com/office/drawing/2014/main" id="{D0C149AC-B433-34FF-1761-C52BFD7E67FF}"/>
              </a:ext>
            </a:extLst>
          </p:cNvPr>
          <p:cNvSpPr txBox="1">
            <a:spLocks/>
          </p:cNvSpPr>
          <p:nvPr/>
        </p:nvSpPr>
        <p:spPr>
          <a:xfrm>
            <a:off x="7223563" y="4204640"/>
            <a:ext cx="4772967" cy="40597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https://bit.ly/FoodEconBook</a:t>
            </a:r>
            <a:endParaRPr lang="en-US" sz="2800" dirty="0">
              <a:solidFill>
                <a:schemeClr val="tx2">
                  <a:lumMod val="75000"/>
                  <a:lumOff val="25000"/>
                </a:schemeClr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2120440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6">
            <a:extLst>
              <a:ext uri="{FF2B5EF4-FFF2-40B4-BE49-F238E27FC236}">
                <a16:creationId xmlns:a16="http://schemas.microsoft.com/office/drawing/2014/main" id="{1B6D241A-0640-F2E6-1082-2006662A14C4}"/>
              </a:ext>
            </a:extLst>
          </p:cNvPr>
          <p:cNvSpPr txBox="1">
            <a:spLocks/>
          </p:cNvSpPr>
          <p:nvPr/>
        </p:nvSpPr>
        <p:spPr>
          <a:xfrm>
            <a:off x="0" y="86001"/>
            <a:ext cx="12226425" cy="13217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1C82B0"/>
                </a:solidFill>
              </a:rPr>
              <a:t>The book is about how the modern food system actually works</a:t>
            </a:r>
            <a:endParaRPr lang="en-GB" sz="3600" b="1" dirty="0">
              <a:solidFill>
                <a:srgbClr val="1C82B0"/>
              </a:solidFill>
            </a:endParaRPr>
          </a:p>
        </p:txBody>
      </p:sp>
      <p:sp>
        <p:nvSpPr>
          <p:cNvPr id="18" name="Rectangle 5">
            <a:extLst>
              <a:ext uri="{FF2B5EF4-FFF2-40B4-BE49-F238E27FC236}">
                <a16:creationId xmlns:a16="http://schemas.microsoft.com/office/drawing/2014/main" id="{50E935C6-82F3-8A62-F524-E1C94388802B}"/>
              </a:ext>
            </a:extLst>
          </p:cNvPr>
          <p:cNvSpPr/>
          <p:nvPr/>
        </p:nvSpPr>
        <p:spPr bwMode="auto">
          <a:xfrm>
            <a:off x="2757533" y="2204409"/>
            <a:ext cx="328685" cy="651693"/>
          </a:xfrm>
          <a:custGeom>
            <a:avLst/>
            <a:gdLst>
              <a:gd name="connsiteX0" fmla="*/ 0 w 310373"/>
              <a:gd name="connsiteY0" fmla="*/ 0 h 663124"/>
              <a:gd name="connsiteX1" fmla="*/ 310373 w 310373"/>
              <a:gd name="connsiteY1" fmla="*/ 0 h 663124"/>
              <a:gd name="connsiteX2" fmla="*/ 310373 w 310373"/>
              <a:gd name="connsiteY2" fmla="*/ 663124 h 663124"/>
              <a:gd name="connsiteX3" fmla="*/ 0 w 310373"/>
              <a:gd name="connsiteY3" fmla="*/ 663124 h 663124"/>
              <a:gd name="connsiteX4" fmla="*/ 0 w 310373"/>
              <a:gd name="connsiteY4" fmla="*/ 0 h 663124"/>
              <a:gd name="connsiteX0" fmla="*/ 0 w 408695"/>
              <a:gd name="connsiteY0" fmla="*/ 0 h 663124"/>
              <a:gd name="connsiteX1" fmla="*/ 408695 w 408695"/>
              <a:gd name="connsiteY1" fmla="*/ 0 h 663124"/>
              <a:gd name="connsiteX2" fmla="*/ 408695 w 408695"/>
              <a:gd name="connsiteY2" fmla="*/ 663124 h 663124"/>
              <a:gd name="connsiteX3" fmla="*/ 98322 w 408695"/>
              <a:gd name="connsiteY3" fmla="*/ 663124 h 663124"/>
              <a:gd name="connsiteX4" fmla="*/ 0 w 408695"/>
              <a:gd name="connsiteY4" fmla="*/ 0 h 663124"/>
              <a:gd name="connsiteX0" fmla="*/ 0 w 477520"/>
              <a:gd name="connsiteY0" fmla="*/ 29497 h 692621"/>
              <a:gd name="connsiteX1" fmla="*/ 477520 w 477520"/>
              <a:gd name="connsiteY1" fmla="*/ 0 h 692621"/>
              <a:gd name="connsiteX2" fmla="*/ 408695 w 477520"/>
              <a:gd name="connsiteY2" fmla="*/ 692621 h 692621"/>
              <a:gd name="connsiteX3" fmla="*/ 98322 w 477520"/>
              <a:gd name="connsiteY3" fmla="*/ 692621 h 692621"/>
              <a:gd name="connsiteX4" fmla="*/ 0 w 477520"/>
              <a:gd name="connsiteY4" fmla="*/ 29497 h 692621"/>
              <a:gd name="connsiteX0" fmla="*/ 0 w 507017"/>
              <a:gd name="connsiteY0" fmla="*/ 9832 h 672956"/>
              <a:gd name="connsiteX1" fmla="*/ 507017 w 507017"/>
              <a:gd name="connsiteY1" fmla="*/ 0 h 672956"/>
              <a:gd name="connsiteX2" fmla="*/ 408695 w 507017"/>
              <a:gd name="connsiteY2" fmla="*/ 672956 h 672956"/>
              <a:gd name="connsiteX3" fmla="*/ 98322 w 507017"/>
              <a:gd name="connsiteY3" fmla="*/ 672956 h 672956"/>
              <a:gd name="connsiteX4" fmla="*/ 0 w 507017"/>
              <a:gd name="connsiteY4" fmla="*/ 9832 h 672956"/>
              <a:gd name="connsiteX0" fmla="*/ 0 w 497185"/>
              <a:gd name="connsiteY0" fmla="*/ 0 h 663124"/>
              <a:gd name="connsiteX1" fmla="*/ 497185 w 497185"/>
              <a:gd name="connsiteY1" fmla="*/ 19665 h 663124"/>
              <a:gd name="connsiteX2" fmla="*/ 408695 w 497185"/>
              <a:gd name="connsiteY2" fmla="*/ 663124 h 663124"/>
              <a:gd name="connsiteX3" fmla="*/ 98322 w 497185"/>
              <a:gd name="connsiteY3" fmla="*/ 663124 h 663124"/>
              <a:gd name="connsiteX4" fmla="*/ 0 w 497185"/>
              <a:gd name="connsiteY4" fmla="*/ 0 h 663124"/>
              <a:gd name="connsiteX0" fmla="*/ 0 w 507017"/>
              <a:gd name="connsiteY0" fmla="*/ 0 h 663124"/>
              <a:gd name="connsiteX1" fmla="*/ 507017 w 507017"/>
              <a:gd name="connsiteY1" fmla="*/ 1 h 663124"/>
              <a:gd name="connsiteX2" fmla="*/ 408695 w 507017"/>
              <a:gd name="connsiteY2" fmla="*/ 663124 h 663124"/>
              <a:gd name="connsiteX3" fmla="*/ 98322 w 507017"/>
              <a:gd name="connsiteY3" fmla="*/ 663124 h 663124"/>
              <a:gd name="connsiteX4" fmla="*/ 0 w 507017"/>
              <a:gd name="connsiteY4" fmla="*/ 0 h 663124"/>
              <a:gd name="connsiteX0" fmla="*/ 4548 w 408695"/>
              <a:gd name="connsiteY0" fmla="*/ 0 h 663124"/>
              <a:gd name="connsiteX1" fmla="*/ 408695 w 408695"/>
              <a:gd name="connsiteY1" fmla="*/ 1 h 663124"/>
              <a:gd name="connsiteX2" fmla="*/ 310373 w 408695"/>
              <a:gd name="connsiteY2" fmla="*/ 663124 h 663124"/>
              <a:gd name="connsiteX3" fmla="*/ 0 w 408695"/>
              <a:gd name="connsiteY3" fmla="*/ 663124 h 663124"/>
              <a:gd name="connsiteX4" fmla="*/ 4548 w 408695"/>
              <a:gd name="connsiteY4" fmla="*/ 0 h 663124"/>
              <a:gd name="connsiteX0" fmla="*/ 4548 w 362975"/>
              <a:gd name="connsiteY0" fmla="*/ 22859 h 685983"/>
              <a:gd name="connsiteX1" fmla="*/ 362975 w 362975"/>
              <a:gd name="connsiteY1" fmla="*/ 0 h 685983"/>
              <a:gd name="connsiteX2" fmla="*/ 310373 w 362975"/>
              <a:gd name="connsiteY2" fmla="*/ 685983 h 685983"/>
              <a:gd name="connsiteX3" fmla="*/ 0 w 362975"/>
              <a:gd name="connsiteY3" fmla="*/ 685983 h 685983"/>
              <a:gd name="connsiteX4" fmla="*/ 4548 w 362975"/>
              <a:gd name="connsiteY4" fmla="*/ 22859 h 685983"/>
              <a:gd name="connsiteX0" fmla="*/ 4548 w 340115"/>
              <a:gd name="connsiteY0" fmla="*/ 11429 h 674553"/>
              <a:gd name="connsiteX1" fmla="*/ 340115 w 340115"/>
              <a:gd name="connsiteY1" fmla="*/ 0 h 674553"/>
              <a:gd name="connsiteX2" fmla="*/ 310373 w 340115"/>
              <a:gd name="connsiteY2" fmla="*/ 674553 h 674553"/>
              <a:gd name="connsiteX3" fmla="*/ 0 w 340115"/>
              <a:gd name="connsiteY3" fmla="*/ 674553 h 674553"/>
              <a:gd name="connsiteX4" fmla="*/ 4548 w 340115"/>
              <a:gd name="connsiteY4" fmla="*/ 11429 h 674553"/>
              <a:gd name="connsiteX0" fmla="*/ 4548 w 310373"/>
              <a:gd name="connsiteY0" fmla="*/ 0 h 663124"/>
              <a:gd name="connsiteX1" fmla="*/ 305825 w 310373"/>
              <a:gd name="connsiteY1" fmla="*/ 11431 h 663124"/>
              <a:gd name="connsiteX2" fmla="*/ 310373 w 310373"/>
              <a:gd name="connsiteY2" fmla="*/ 663124 h 663124"/>
              <a:gd name="connsiteX3" fmla="*/ 0 w 310373"/>
              <a:gd name="connsiteY3" fmla="*/ 663124 h 663124"/>
              <a:gd name="connsiteX4" fmla="*/ 4548 w 310373"/>
              <a:gd name="connsiteY4" fmla="*/ 0 h 663124"/>
              <a:gd name="connsiteX0" fmla="*/ 0 w 328685"/>
              <a:gd name="connsiteY0" fmla="*/ 11429 h 651693"/>
              <a:gd name="connsiteX1" fmla="*/ 324137 w 328685"/>
              <a:gd name="connsiteY1" fmla="*/ 0 h 651693"/>
              <a:gd name="connsiteX2" fmla="*/ 328685 w 328685"/>
              <a:gd name="connsiteY2" fmla="*/ 651693 h 651693"/>
              <a:gd name="connsiteX3" fmla="*/ 18312 w 328685"/>
              <a:gd name="connsiteY3" fmla="*/ 651693 h 651693"/>
              <a:gd name="connsiteX4" fmla="*/ 0 w 328685"/>
              <a:gd name="connsiteY4" fmla="*/ 11429 h 651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8685" h="651693">
                <a:moveTo>
                  <a:pt x="0" y="11429"/>
                </a:moveTo>
                <a:lnTo>
                  <a:pt x="324137" y="0"/>
                </a:lnTo>
                <a:lnTo>
                  <a:pt x="328685" y="651693"/>
                </a:lnTo>
                <a:lnTo>
                  <a:pt x="18312" y="651693"/>
                </a:lnTo>
                <a:lnTo>
                  <a:pt x="0" y="11429"/>
                </a:lnTo>
                <a:close/>
              </a:path>
            </a:pathLst>
          </a:custGeom>
          <a:pattFill prst="ltVert">
            <a:fgClr>
              <a:schemeClr val="bg1">
                <a:lumMod val="50000"/>
              </a:schemeClr>
            </a:fgClr>
            <a:bgClr>
              <a:schemeClr val="bg1"/>
            </a:bgClr>
          </a:patt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42900" indent="-342900" algn="ctr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US" sz="3400">
              <a:latin typeface="Arial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AD79D1C-9DB5-E290-D748-0D4E4A20C68B}"/>
              </a:ext>
            </a:extLst>
          </p:cNvPr>
          <p:cNvSpPr/>
          <p:nvPr/>
        </p:nvSpPr>
        <p:spPr bwMode="auto">
          <a:xfrm>
            <a:off x="2777460" y="4174858"/>
            <a:ext cx="320011" cy="739301"/>
          </a:xfrm>
          <a:prstGeom prst="rect">
            <a:avLst/>
          </a:prstGeom>
          <a:pattFill prst="ltVert">
            <a:fgClr>
              <a:schemeClr val="bg1">
                <a:lumMod val="50000"/>
              </a:schemeClr>
            </a:fgClr>
            <a:bgClr>
              <a:schemeClr val="bg1"/>
            </a:bgClr>
          </a:patt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42900" indent="-342900" algn="ctr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US" sz="3400">
              <a:latin typeface="Arial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F155B2F-89B5-C6FB-27DA-86BDB0290BAD}"/>
              </a:ext>
            </a:extLst>
          </p:cNvPr>
          <p:cNvSpPr txBox="1"/>
          <p:nvPr/>
        </p:nvSpPr>
        <p:spPr>
          <a:xfrm>
            <a:off x="3189342" y="2064645"/>
            <a:ext cx="84932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None/>
            </a:pPr>
            <a:r>
              <a:rPr lang="en-US" sz="2000" b="1" dirty="0"/>
              <a:t>A small number of large agribusinesses supplying farm inputs &amp; credit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C7D7C88-20BA-AC51-0E6E-F22A1DEDCDFA}"/>
              </a:ext>
            </a:extLst>
          </p:cNvPr>
          <p:cNvSpPr txBox="1"/>
          <p:nvPr/>
        </p:nvSpPr>
        <p:spPr>
          <a:xfrm>
            <a:off x="3580299" y="3049406"/>
            <a:ext cx="8057037" cy="34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80000"/>
              </a:lnSpc>
              <a:buNone/>
            </a:pPr>
            <a:r>
              <a:rPr lang="en-US" sz="2000" b="1" dirty="0"/>
              <a:t>Many farms, almost all of which are self-employed households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66051CB-9ED7-6F1C-CEEE-D6DB0193B36D}"/>
              </a:ext>
            </a:extLst>
          </p:cNvPr>
          <p:cNvSpPr txBox="1"/>
          <p:nvPr/>
        </p:nvSpPr>
        <p:spPr>
          <a:xfrm>
            <a:off x="3341984" y="4110552"/>
            <a:ext cx="90078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None/>
            </a:pPr>
            <a:r>
              <a:rPr lang="en-US" sz="2000" b="1"/>
              <a:t>A small number of product trade, processing and marketing firms</a:t>
            </a:r>
            <a:endParaRPr lang="en-US" sz="2000" b="1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63680D2-E147-801C-A3E1-5931C494965A}"/>
              </a:ext>
            </a:extLst>
          </p:cNvPr>
          <p:cNvSpPr txBox="1"/>
          <p:nvPr/>
        </p:nvSpPr>
        <p:spPr>
          <a:xfrm>
            <a:off x="4810960" y="4983609"/>
            <a:ext cx="60698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None/>
            </a:pPr>
            <a:r>
              <a:rPr lang="en-US" sz="2000" b="1" dirty="0"/>
              <a:t>Many </a:t>
            </a:r>
            <a:r>
              <a:rPr lang="en-US" sz="2000" b="1"/>
              <a:t>consumer households</a:t>
            </a:r>
            <a:endParaRPr lang="en-US" sz="2000" b="1" dirty="0"/>
          </a:p>
        </p:txBody>
      </p:sp>
      <p:sp>
        <p:nvSpPr>
          <p:cNvPr id="24" name="Trapezoid 23">
            <a:extLst>
              <a:ext uri="{FF2B5EF4-FFF2-40B4-BE49-F238E27FC236}">
                <a16:creationId xmlns:a16="http://schemas.microsoft.com/office/drawing/2014/main" id="{CC4184A7-4DB6-7162-4B21-C0908CE00BE4}"/>
              </a:ext>
            </a:extLst>
          </p:cNvPr>
          <p:cNvSpPr/>
          <p:nvPr/>
        </p:nvSpPr>
        <p:spPr bwMode="auto">
          <a:xfrm>
            <a:off x="2395833" y="2856100"/>
            <a:ext cx="1080655" cy="468238"/>
          </a:xfrm>
          <a:prstGeom prst="trapezoid">
            <a:avLst>
              <a:gd name="adj" fmla="val 79673"/>
            </a:avLst>
          </a:prstGeom>
          <a:noFill/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42900" indent="-342900" algn="ctr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US" sz="3400">
              <a:latin typeface="Arial" pitchFamily="34" charset="0"/>
            </a:endParaRPr>
          </a:p>
        </p:txBody>
      </p:sp>
      <p:sp>
        <p:nvSpPr>
          <p:cNvPr id="25" name="Trapezoid 24">
            <a:extLst>
              <a:ext uri="{FF2B5EF4-FFF2-40B4-BE49-F238E27FC236}">
                <a16:creationId xmlns:a16="http://schemas.microsoft.com/office/drawing/2014/main" id="{319378C8-746E-0DB5-B7C4-E63E345CACD3}"/>
              </a:ext>
            </a:extLst>
          </p:cNvPr>
          <p:cNvSpPr/>
          <p:nvPr/>
        </p:nvSpPr>
        <p:spPr bwMode="auto">
          <a:xfrm>
            <a:off x="1897538" y="4916631"/>
            <a:ext cx="2066982" cy="468238"/>
          </a:xfrm>
          <a:prstGeom prst="trapezoid">
            <a:avLst>
              <a:gd name="adj" fmla="val 189404"/>
            </a:avLst>
          </a:prstGeom>
          <a:noFill/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42900" indent="-342900" algn="ctr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US" sz="3400">
              <a:latin typeface="Arial" pitchFamily="34" charset="0"/>
            </a:endParaRPr>
          </a:p>
        </p:txBody>
      </p:sp>
      <p:sp>
        <p:nvSpPr>
          <p:cNvPr id="26" name="Trapezoid 25">
            <a:extLst>
              <a:ext uri="{FF2B5EF4-FFF2-40B4-BE49-F238E27FC236}">
                <a16:creationId xmlns:a16="http://schemas.microsoft.com/office/drawing/2014/main" id="{06A904B8-F8E2-2D5A-048F-9DB8D1A31177}"/>
              </a:ext>
            </a:extLst>
          </p:cNvPr>
          <p:cNvSpPr/>
          <p:nvPr/>
        </p:nvSpPr>
        <p:spPr bwMode="auto">
          <a:xfrm flipV="1">
            <a:off x="2395833" y="3722010"/>
            <a:ext cx="1080655" cy="449367"/>
          </a:xfrm>
          <a:prstGeom prst="trapezoid">
            <a:avLst>
              <a:gd name="adj" fmla="val 85472"/>
            </a:avLst>
          </a:prstGeom>
          <a:noFill/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42900" indent="-342900" algn="ctr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US" sz="3400">
              <a:latin typeface="Arial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B0C8CA2-8E0B-E964-88CE-9EBE3B0BEF94}"/>
              </a:ext>
            </a:extLst>
          </p:cNvPr>
          <p:cNvSpPr/>
          <p:nvPr/>
        </p:nvSpPr>
        <p:spPr bwMode="auto">
          <a:xfrm>
            <a:off x="2191005" y="3323314"/>
            <a:ext cx="1480049" cy="397671"/>
          </a:xfrm>
          <a:prstGeom prst="rect">
            <a:avLst/>
          </a:prstGeom>
          <a:pattFill prst="narVert">
            <a:fgClr>
              <a:schemeClr val="bg1">
                <a:lumMod val="50000"/>
              </a:schemeClr>
            </a:fgClr>
            <a:bgClr>
              <a:schemeClr val="bg1"/>
            </a:bgClr>
          </a:patt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42900" indent="-342900" algn="ctr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US" sz="3400">
              <a:latin typeface="Arial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7717159-0C50-D788-891B-752A307F2C9E}"/>
              </a:ext>
            </a:extLst>
          </p:cNvPr>
          <p:cNvSpPr/>
          <p:nvPr/>
        </p:nvSpPr>
        <p:spPr bwMode="auto">
          <a:xfrm>
            <a:off x="1256212" y="5367433"/>
            <a:ext cx="3753394" cy="397671"/>
          </a:xfrm>
          <a:prstGeom prst="rect">
            <a:avLst/>
          </a:prstGeom>
          <a:pattFill prst="narVert">
            <a:fgClr>
              <a:schemeClr val="bg1">
                <a:lumMod val="50000"/>
              </a:schemeClr>
            </a:fgClr>
            <a:bgClr>
              <a:schemeClr val="bg1"/>
            </a:bgClr>
          </a:patt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42900" indent="-342900" algn="ctr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US" sz="3400">
              <a:latin typeface="Arial" pitchFamily="34" charset="0"/>
            </a:endParaRP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7B983D06-5B3A-402B-03FD-DA95210F3E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6422023"/>
            <a:ext cx="12086377" cy="447675"/>
          </a:xfrm>
        </p:spPr>
        <p:txBody>
          <a:bodyPr>
            <a:noAutofit/>
          </a:bodyPr>
          <a:lstStyle/>
          <a:p>
            <a:r>
              <a:rPr lang="en-US" sz="2400" b="1" i="1" dirty="0">
                <a:solidFill>
                  <a:schemeClr val="bg1">
                    <a:lumMod val="50000"/>
                  </a:schemeClr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Figure 5.1 Scale economies in agrifood systems</a:t>
            </a:r>
            <a:endParaRPr lang="en-GB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AD2ED5D-AD33-5F3D-4C8C-36885A0ED6CB}"/>
              </a:ext>
            </a:extLst>
          </p:cNvPr>
          <p:cNvSpPr txBox="1"/>
          <p:nvPr/>
        </p:nvSpPr>
        <p:spPr>
          <a:xfrm>
            <a:off x="3362194" y="2325381"/>
            <a:ext cx="88298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None/>
            </a:pPr>
            <a:r>
              <a:rPr lang="en-US" sz="2000" i="1" dirty="0">
                <a:solidFill>
                  <a:srgbClr val="00B0F0"/>
                </a:solidFill>
              </a:rPr>
              <a:t>Scale economies and investment, induced innovation, intellectual property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0E3A07-519E-199E-074C-42E3FC4293F8}"/>
              </a:ext>
            </a:extLst>
          </p:cNvPr>
          <p:cNvSpPr txBox="1"/>
          <p:nvPr/>
        </p:nvSpPr>
        <p:spPr>
          <a:xfrm>
            <a:off x="3856564" y="3284986"/>
            <a:ext cx="82298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None/>
            </a:pPr>
            <a:r>
              <a:rPr lang="en-US" sz="2000" i="1" dirty="0">
                <a:solidFill>
                  <a:srgbClr val="00B0F0"/>
                </a:solidFill>
              </a:rPr>
              <a:t>Demography and land use, geographic specialization and risk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850151B-30CD-3DCA-C946-3B4142C77BE9}"/>
              </a:ext>
            </a:extLst>
          </p:cNvPr>
          <p:cNvSpPr txBox="1"/>
          <p:nvPr/>
        </p:nvSpPr>
        <p:spPr>
          <a:xfrm>
            <a:off x="3580298" y="4450264"/>
            <a:ext cx="85060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None/>
            </a:pPr>
            <a:r>
              <a:rPr lang="en-US" sz="2000" i="1" dirty="0">
                <a:solidFill>
                  <a:srgbClr val="00B0F0"/>
                </a:solidFill>
              </a:rPr>
              <a:t>Scale economies and specialization, market power, value added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1A2B4ED-7B2F-587A-3049-16196E17D248}"/>
              </a:ext>
            </a:extLst>
          </p:cNvPr>
          <p:cNvSpPr txBox="1"/>
          <p:nvPr/>
        </p:nvSpPr>
        <p:spPr>
          <a:xfrm>
            <a:off x="5131594" y="5302706"/>
            <a:ext cx="70604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solidFill>
                  <a:srgbClr val="00B0F0"/>
                </a:solidFill>
              </a:rPr>
              <a:t>Income, prices, and preferences as drivers of food choice,</a:t>
            </a:r>
            <a:br>
              <a:rPr lang="en-US" sz="2000" i="1" dirty="0">
                <a:solidFill>
                  <a:srgbClr val="00B0F0"/>
                </a:solidFill>
              </a:rPr>
            </a:br>
            <a:r>
              <a:rPr lang="en-US" sz="2000" i="1" dirty="0">
                <a:solidFill>
                  <a:srgbClr val="00B0F0"/>
                </a:solidFill>
              </a:rPr>
              <a:t>    dietary diversification, consumption smoothing &amp; wellbeing</a:t>
            </a:r>
          </a:p>
        </p:txBody>
      </p:sp>
      <p:sp>
        <p:nvSpPr>
          <p:cNvPr id="6" name="Arc 5">
            <a:extLst>
              <a:ext uri="{FF2B5EF4-FFF2-40B4-BE49-F238E27FC236}">
                <a16:creationId xmlns:a16="http://schemas.microsoft.com/office/drawing/2014/main" id="{88C1B594-AFDE-9DD4-47B7-E20E457623F6}"/>
              </a:ext>
            </a:extLst>
          </p:cNvPr>
          <p:cNvSpPr/>
          <p:nvPr/>
        </p:nvSpPr>
        <p:spPr>
          <a:xfrm flipH="1">
            <a:off x="1383706" y="3620853"/>
            <a:ext cx="770714" cy="1581384"/>
          </a:xfrm>
          <a:custGeom>
            <a:avLst/>
            <a:gdLst>
              <a:gd name="connsiteX0" fmla="*/ 690526 w 1361651"/>
              <a:gd name="connsiteY0" fmla="*/ 161 h 3163089"/>
              <a:gd name="connsiteX1" fmla="*/ 1361651 w 1361651"/>
              <a:gd name="connsiteY1" fmla="*/ 1581545 h 3163089"/>
              <a:gd name="connsiteX2" fmla="*/ 680826 w 1361651"/>
              <a:gd name="connsiteY2" fmla="*/ 1581545 h 3163089"/>
              <a:gd name="connsiteX3" fmla="*/ 690526 w 1361651"/>
              <a:gd name="connsiteY3" fmla="*/ 161 h 3163089"/>
              <a:gd name="connsiteX0" fmla="*/ 690526 w 1361651"/>
              <a:gd name="connsiteY0" fmla="*/ 161 h 3163089"/>
              <a:gd name="connsiteX1" fmla="*/ 1361651 w 1361651"/>
              <a:gd name="connsiteY1" fmla="*/ 1581545 h 3163089"/>
              <a:gd name="connsiteX0" fmla="*/ 99589 w 770714"/>
              <a:gd name="connsiteY0" fmla="*/ 0 h 1581384"/>
              <a:gd name="connsiteX1" fmla="*/ 770714 w 770714"/>
              <a:gd name="connsiteY1" fmla="*/ 1581384 h 1581384"/>
              <a:gd name="connsiteX2" fmla="*/ 89889 w 770714"/>
              <a:gd name="connsiteY2" fmla="*/ 1581384 h 1581384"/>
              <a:gd name="connsiteX3" fmla="*/ 99589 w 770714"/>
              <a:gd name="connsiteY3" fmla="*/ 0 h 1581384"/>
              <a:gd name="connsiteX0" fmla="*/ 0 w 770714"/>
              <a:gd name="connsiteY0" fmla="*/ 0 h 1581384"/>
              <a:gd name="connsiteX1" fmla="*/ 770714 w 770714"/>
              <a:gd name="connsiteY1" fmla="*/ 1581384 h 1581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70714" h="1581384" stroke="0" extrusionOk="0">
                <a:moveTo>
                  <a:pt x="99589" y="0"/>
                </a:moveTo>
                <a:cubicBezTo>
                  <a:pt x="471778" y="12320"/>
                  <a:pt x="770714" y="716709"/>
                  <a:pt x="770714" y="1581384"/>
                </a:cubicBezTo>
                <a:lnTo>
                  <a:pt x="89889" y="1581384"/>
                </a:lnTo>
                <a:cubicBezTo>
                  <a:pt x="93122" y="1054256"/>
                  <a:pt x="96356" y="527128"/>
                  <a:pt x="99589" y="0"/>
                </a:cubicBezTo>
                <a:close/>
              </a:path>
              <a:path w="770714" h="1581384" fill="none">
                <a:moveTo>
                  <a:pt x="0" y="0"/>
                </a:moveTo>
                <a:cubicBezTo>
                  <a:pt x="372189" y="12320"/>
                  <a:pt x="770714" y="716709"/>
                  <a:pt x="770714" y="1581384"/>
                </a:cubicBezTo>
              </a:path>
            </a:pathLst>
          </a:custGeom>
          <a:ln w="38100">
            <a:solidFill>
              <a:schemeClr val="accent6">
                <a:lumMod val="75000"/>
              </a:schemeClr>
            </a:solidFill>
            <a:headEnd type="triangl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7F3CF49-5436-7205-193B-7B38C9E8EC53}"/>
              </a:ext>
            </a:extLst>
          </p:cNvPr>
          <p:cNvSpPr txBox="1">
            <a:spLocks/>
          </p:cNvSpPr>
          <p:nvPr/>
        </p:nvSpPr>
        <p:spPr>
          <a:xfrm>
            <a:off x="15823" y="2566078"/>
            <a:ext cx="2480777" cy="13217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en-GB" sz="2000" b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Most of us wish we could have more food go directly from  farmers</a:t>
            </a:r>
            <a:br>
              <a:rPr lang="en-GB" sz="2000" b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</a:br>
            <a:r>
              <a:rPr lang="en-GB" sz="2000" b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to consumers </a:t>
            </a:r>
          </a:p>
        </p:txBody>
      </p:sp>
      <p:sp>
        <p:nvSpPr>
          <p:cNvPr id="8" name="Title 6">
            <a:extLst>
              <a:ext uri="{FF2B5EF4-FFF2-40B4-BE49-F238E27FC236}">
                <a16:creationId xmlns:a16="http://schemas.microsoft.com/office/drawing/2014/main" id="{39080D23-F753-0D64-54E6-10B4411439C6}"/>
              </a:ext>
            </a:extLst>
          </p:cNvPr>
          <p:cNvSpPr txBox="1">
            <a:spLocks/>
          </p:cNvSpPr>
          <p:nvPr/>
        </p:nvSpPr>
        <p:spPr>
          <a:xfrm>
            <a:off x="3476488" y="1070778"/>
            <a:ext cx="8493244" cy="9148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en-GB" sz="2000" b="1" dirty="0">
                <a:solidFill>
                  <a:schemeClr val="accent2"/>
                </a:solidFill>
                <a:latin typeface="+mn-lt"/>
              </a:rPr>
              <a:t>We need to teach about both harms and benefits </a:t>
            </a:r>
            <a:br>
              <a:rPr lang="en-GB" sz="2000" b="1" dirty="0">
                <a:solidFill>
                  <a:schemeClr val="accent2"/>
                </a:solidFill>
                <a:latin typeface="+mn-lt"/>
              </a:rPr>
            </a:br>
            <a:r>
              <a:rPr lang="en-GB" sz="2000" b="1" dirty="0">
                <a:solidFill>
                  <a:schemeClr val="accent2"/>
                </a:solidFill>
                <a:latin typeface="+mn-lt"/>
              </a:rPr>
              <a:t>of innovation and investment in new technologies</a:t>
            </a:r>
          </a:p>
          <a:p>
            <a:pPr>
              <a:lnSpc>
                <a:spcPct val="80000"/>
              </a:lnSpc>
            </a:pPr>
            <a:r>
              <a:rPr lang="en-GB" sz="2000" b="1" dirty="0">
                <a:solidFill>
                  <a:schemeClr val="accent2"/>
                </a:solidFill>
                <a:latin typeface="+mn-lt"/>
              </a:rPr>
              <a:t>that often drives consolidation in ag &amp; food businesses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BD72C87-1B90-3469-A73B-4D55A98CA236}"/>
              </a:ext>
            </a:extLst>
          </p:cNvPr>
          <p:cNvSpPr/>
          <p:nvPr/>
        </p:nvSpPr>
        <p:spPr>
          <a:xfrm>
            <a:off x="2701428" y="2110846"/>
            <a:ext cx="487914" cy="865910"/>
          </a:xfrm>
          <a:prstGeom prst="roundRect">
            <a:avLst/>
          </a:prstGeom>
          <a:solidFill>
            <a:schemeClr val="accent2">
              <a:alpha val="50196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A5C5789-4609-920B-3ADC-7051CE76783C}"/>
              </a:ext>
            </a:extLst>
          </p:cNvPr>
          <p:cNvSpPr/>
          <p:nvPr/>
        </p:nvSpPr>
        <p:spPr>
          <a:xfrm>
            <a:off x="2699573" y="4117699"/>
            <a:ext cx="487914" cy="865910"/>
          </a:xfrm>
          <a:prstGeom prst="roundRect">
            <a:avLst/>
          </a:prstGeom>
          <a:solidFill>
            <a:schemeClr val="accent2">
              <a:alpha val="50196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6">
            <a:extLst>
              <a:ext uri="{FF2B5EF4-FFF2-40B4-BE49-F238E27FC236}">
                <a16:creationId xmlns:a16="http://schemas.microsoft.com/office/drawing/2014/main" id="{B3553986-46BF-45D0-F88B-76946282A7FC}"/>
              </a:ext>
            </a:extLst>
          </p:cNvPr>
          <p:cNvSpPr txBox="1">
            <a:spLocks/>
          </p:cNvSpPr>
          <p:nvPr/>
        </p:nvSpPr>
        <p:spPr>
          <a:xfrm>
            <a:off x="404476" y="6047959"/>
            <a:ext cx="11417471" cy="30113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en-GB" sz="2000" b="1" dirty="0">
                <a:solidFill>
                  <a:srgbClr val="00B0F0"/>
                </a:solidFill>
                <a:latin typeface="+mn-lt"/>
              </a:rPr>
              <a:t>There is so much new data about value chains, farm production, and consumer </a:t>
            </a:r>
            <a:r>
              <a:rPr lang="en-GB" sz="2000" b="1" dirty="0" err="1">
                <a:solidFill>
                  <a:srgbClr val="00B0F0"/>
                </a:solidFill>
                <a:latin typeface="+mn-lt"/>
              </a:rPr>
              <a:t>behavior</a:t>
            </a:r>
            <a:r>
              <a:rPr lang="en-GB" sz="2000" b="1" dirty="0">
                <a:solidFill>
                  <a:srgbClr val="00B0F0"/>
                </a:solidFill>
                <a:latin typeface="+mn-lt"/>
              </a:rPr>
              <a:t>!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2FCC669-B107-C70B-B23A-162B82614154}"/>
              </a:ext>
            </a:extLst>
          </p:cNvPr>
          <p:cNvSpPr/>
          <p:nvPr/>
        </p:nvSpPr>
        <p:spPr>
          <a:xfrm>
            <a:off x="2154421" y="3281557"/>
            <a:ext cx="1566553" cy="496383"/>
          </a:xfrm>
          <a:prstGeom prst="roundRect">
            <a:avLst/>
          </a:prstGeom>
          <a:solidFill>
            <a:schemeClr val="accent6">
              <a:lumMod val="60000"/>
              <a:lumOff val="40000"/>
              <a:alpha val="50196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881280C2-8CE3-90BD-38AF-591BF2D8F811}"/>
              </a:ext>
            </a:extLst>
          </p:cNvPr>
          <p:cNvSpPr/>
          <p:nvPr/>
        </p:nvSpPr>
        <p:spPr>
          <a:xfrm>
            <a:off x="1184021" y="5324624"/>
            <a:ext cx="3893252" cy="496383"/>
          </a:xfrm>
          <a:prstGeom prst="roundRect">
            <a:avLst/>
          </a:prstGeom>
          <a:solidFill>
            <a:schemeClr val="accent6">
              <a:lumMod val="60000"/>
              <a:lumOff val="40000"/>
              <a:alpha val="50196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rapezoid 15">
            <a:extLst>
              <a:ext uri="{FF2B5EF4-FFF2-40B4-BE49-F238E27FC236}">
                <a16:creationId xmlns:a16="http://schemas.microsoft.com/office/drawing/2014/main" id="{13E4CA0F-6F6D-A20D-50AE-2F2D2A1B70AF}"/>
              </a:ext>
            </a:extLst>
          </p:cNvPr>
          <p:cNvSpPr/>
          <p:nvPr/>
        </p:nvSpPr>
        <p:spPr>
          <a:xfrm>
            <a:off x="2392734" y="2022412"/>
            <a:ext cx="1113389" cy="3280293"/>
          </a:xfrm>
          <a:prstGeom prst="trapezoid">
            <a:avLst/>
          </a:prstGeom>
          <a:solidFill>
            <a:srgbClr val="1C82B0">
              <a:alpha val="50196"/>
            </a:srgbClr>
          </a:solidFill>
          <a:ln>
            <a:solidFill>
              <a:srgbClr val="1C82B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364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/>
      <p:bldP spid="21" grpId="0"/>
      <p:bldP spid="22" grpId="0"/>
      <p:bldP spid="23" grpId="0"/>
      <p:bldP spid="24" grpId="0" animBg="1"/>
      <p:bldP spid="25" grpId="0" animBg="1"/>
      <p:bldP spid="26" grpId="0" animBg="1"/>
      <p:bldP spid="27" grpId="0" animBg="1"/>
      <p:bldP spid="28" grpId="0" animBg="1"/>
      <p:bldP spid="2" grpId="0"/>
      <p:bldP spid="3" grpId="0"/>
      <p:bldP spid="4" grpId="0"/>
      <p:bldP spid="5" grpId="0"/>
      <p:bldP spid="6" grpId="0" animBg="1"/>
      <p:bldP spid="7" grpId="0"/>
      <p:bldP spid="8" grpId="0"/>
      <p:bldP spid="9" grpId="0" animBg="1"/>
      <p:bldP spid="11" grpId="0" animBg="1"/>
      <p:bldP spid="13" grpId="0"/>
      <p:bldP spid="14" grpId="0" animBg="1"/>
      <p:bldP spid="15" grpId="0" animBg="1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FEA6B9FC-276C-29FC-F99F-4313EED164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89932" y="1407726"/>
            <a:ext cx="10012136" cy="499764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92B3E5B1-7477-3796-FE08-7A30DE48D9E1}"/>
              </a:ext>
            </a:extLst>
          </p:cNvPr>
          <p:cNvSpPr txBox="1">
            <a:spLocks/>
          </p:cNvSpPr>
          <p:nvPr/>
        </p:nvSpPr>
        <p:spPr>
          <a:xfrm>
            <a:off x="106391" y="6446451"/>
            <a:ext cx="11569160" cy="4476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i="1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Figure 11.8  Institutional arrangements and value chains in the food system</a:t>
            </a:r>
            <a:endParaRPr lang="en-GB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Title 6">
            <a:extLst>
              <a:ext uri="{FF2B5EF4-FFF2-40B4-BE49-F238E27FC236}">
                <a16:creationId xmlns:a16="http://schemas.microsoft.com/office/drawing/2014/main" id="{D4FC3B6B-77C5-EC97-3CF6-E367CF645B61}"/>
              </a:ext>
            </a:extLst>
          </p:cNvPr>
          <p:cNvSpPr txBox="1">
            <a:spLocks/>
          </p:cNvSpPr>
          <p:nvPr/>
        </p:nvSpPr>
        <p:spPr>
          <a:xfrm>
            <a:off x="106391" y="86001"/>
            <a:ext cx="12120034" cy="13217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1C82B0"/>
                </a:solidFill>
              </a:rPr>
              <a:t>Our story is about market linkages over space and time</a:t>
            </a:r>
            <a:endParaRPr lang="en-GB" sz="3600" b="1" dirty="0">
              <a:solidFill>
                <a:srgbClr val="1C82B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08171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0E053C-0C4F-A09D-FE22-95F8BB5D78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" y="273753"/>
            <a:ext cx="12128500" cy="575733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rgbClr val="1C82B0"/>
                </a:solidFill>
              </a:rPr>
              <a:t>Chapter 2: Individual choices – optimization to a point of tangency</a:t>
            </a:r>
            <a:endParaRPr lang="en-GB" b="1" dirty="0">
              <a:solidFill>
                <a:srgbClr val="1C82B0"/>
              </a:solidFill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7C83A6B-CB5E-591C-C529-3790D5BC40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9069" t="35663" r="35988" b="18210"/>
          <a:stretch/>
        </p:blipFill>
        <p:spPr>
          <a:xfrm>
            <a:off x="1257088" y="1535722"/>
            <a:ext cx="4538742" cy="4772040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4ED3B8-FCF9-33C6-785F-813ACB936A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69871" y="2782391"/>
            <a:ext cx="3052258" cy="998339"/>
          </a:xfrm>
        </p:spPr>
        <p:txBody>
          <a:bodyPr/>
          <a:lstStyle/>
          <a:p>
            <a:pPr algn="r">
              <a:lnSpc>
                <a:spcPct val="80000"/>
              </a:lnSpc>
            </a:pPr>
            <a:r>
              <a:rPr lang="en-US" sz="2400" dirty="0">
                <a:solidFill>
                  <a:srgbClr val="C00000"/>
                </a:solidFill>
              </a:rPr>
              <a:t>Indifference curves may not reflect true impacts on health</a:t>
            </a:r>
            <a:endParaRPr lang="en-GB" dirty="0">
              <a:solidFill>
                <a:srgbClr val="C0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7082F43-0F8E-A2F8-47B3-3A2CAC01D8C5}"/>
              </a:ext>
            </a:extLst>
          </p:cNvPr>
          <p:cNvSpPr txBox="1"/>
          <p:nvPr/>
        </p:nvSpPr>
        <p:spPr>
          <a:xfrm>
            <a:off x="5146118" y="4822669"/>
            <a:ext cx="5577762" cy="6946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400" dirty="0">
                <a:solidFill>
                  <a:srgbClr val="7030A0"/>
                </a:solidFill>
              </a:rPr>
              <a:t>Price lines for revenue and expenditure reflect markets and policies</a:t>
            </a:r>
            <a:endParaRPr lang="en-GB" sz="2400" dirty="0">
              <a:solidFill>
                <a:srgbClr val="7030A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5BA0795-B6D7-AB1F-F230-93B52AACD539}"/>
              </a:ext>
            </a:extLst>
          </p:cNvPr>
          <p:cNvSpPr txBox="1"/>
          <p:nvPr/>
        </p:nvSpPr>
        <p:spPr>
          <a:xfrm>
            <a:off x="343774" y="2648596"/>
            <a:ext cx="2006600" cy="1285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Production</a:t>
            </a:r>
          </a:p>
          <a:p>
            <a:pPr>
              <a:lnSpc>
                <a:spcPct val="80000"/>
              </a:lnSpc>
            </a:pP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Possibilities</a:t>
            </a:r>
          </a:p>
          <a:p>
            <a:pPr>
              <a:lnSpc>
                <a:spcPct val="80000"/>
              </a:lnSpc>
            </a:pP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allow for scale effects</a:t>
            </a:r>
            <a:endParaRPr lang="en-GB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5B034EC-04A6-E74B-D126-80332F2E181C}"/>
              </a:ext>
            </a:extLst>
          </p:cNvPr>
          <p:cNvSpPr/>
          <p:nvPr/>
        </p:nvSpPr>
        <p:spPr>
          <a:xfrm rot="18142420">
            <a:off x="3393078" y="1916557"/>
            <a:ext cx="552536" cy="3730015"/>
          </a:xfrm>
          <a:custGeom>
            <a:avLst/>
            <a:gdLst>
              <a:gd name="connsiteX0" fmla="*/ 0 w 545596"/>
              <a:gd name="connsiteY0" fmla="*/ 1864984 h 3729967"/>
              <a:gd name="connsiteX1" fmla="*/ 272798 w 545596"/>
              <a:gd name="connsiteY1" fmla="*/ 0 h 3729967"/>
              <a:gd name="connsiteX2" fmla="*/ 545596 w 545596"/>
              <a:gd name="connsiteY2" fmla="*/ 1864984 h 3729967"/>
              <a:gd name="connsiteX3" fmla="*/ 272798 w 545596"/>
              <a:gd name="connsiteY3" fmla="*/ 3729968 h 3729967"/>
              <a:gd name="connsiteX4" fmla="*/ 0 w 545596"/>
              <a:gd name="connsiteY4" fmla="*/ 1864984 h 3729967"/>
              <a:gd name="connsiteX0" fmla="*/ 0 w 545596"/>
              <a:gd name="connsiteY0" fmla="*/ 1864984 h 3730019"/>
              <a:gd name="connsiteX1" fmla="*/ 272798 w 545596"/>
              <a:gd name="connsiteY1" fmla="*/ 0 h 3730019"/>
              <a:gd name="connsiteX2" fmla="*/ 545596 w 545596"/>
              <a:gd name="connsiteY2" fmla="*/ 1864984 h 3730019"/>
              <a:gd name="connsiteX3" fmla="*/ 272798 w 545596"/>
              <a:gd name="connsiteY3" fmla="*/ 3729968 h 3730019"/>
              <a:gd name="connsiteX4" fmla="*/ 0 w 545596"/>
              <a:gd name="connsiteY4" fmla="*/ 1864984 h 3730019"/>
              <a:gd name="connsiteX0" fmla="*/ 24833 w 570429"/>
              <a:gd name="connsiteY0" fmla="*/ 1864984 h 3730013"/>
              <a:gd name="connsiteX1" fmla="*/ 297631 w 570429"/>
              <a:gd name="connsiteY1" fmla="*/ 0 h 3730013"/>
              <a:gd name="connsiteX2" fmla="*/ 570429 w 570429"/>
              <a:gd name="connsiteY2" fmla="*/ 1864984 h 3730013"/>
              <a:gd name="connsiteX3" fmla="*/ 297631 w 570429"/>
              <a:gd name="connsiteY3" fmla="*/ 3729968 h 3730013"/>
              <a:gd name="connsiteX4" fmla="*/ 24833 w 570429"/>
              <a:gd name="connsiteY4" fmla="*/ 1864984 h 3730013"/>
              <a:gd name="connsiteX0" fmla="*/ 6940 w 552536"/>
              <a:gd name="connsiteY0" fmla="*/ 1864984 h 3730015"/>
              <a:gd name="connsiteX1" fmla="*/ 279738 w 552536"/>
              <a:gd name="connsiteY1" fmla="*/ 0 h 3730015"/>
              <a:gd name="connsiteX2" fmla="*/ 552536 w 552536"/>
              <a:gd name="connsiteY2" fmla="*/ 1864984 h 3730015"/>
              <a:gd name="connsiteX3" fmla="*/ 279738 w 552536"/>
              <a:gd name="connsiteY3" fmla="*/ 3729968 h 3730015"/>
              <a:gd name="connsiteX4" fmla="*/ 6940 w 552536"/>
              <a:gd name="connsiteY4" fmla="*/ 1864984 h 3730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2536" h="3730015">
                <a:moveTo>
                  <a:pt x="6940" y="1864984"/>
                </a:moveTo>
                <a:cubicBezTo>
                  <a:pt x="50568" y="903799"/>
                  <a:pt x="129076" y="0"/>
                  <a:pt x="279738" y="0"/>
                </a:cubicBezTo>
                <a:cubicBezTo>
                  <a:pt x="430400" y="0"/>
                  <a:pt x="552536" y="834982"/>
                  <a:pt x="552536" y="1864984"/>
                </a:cubicBezTo>
                <a:cubicBezTo>
                  <a:pt x="552536" y="2894986"/>
                  <a:pt x="425552" y="3722320"/>
                  <a:pt x="279738" y="3729968"/>
                </a:cubicBezTo>
                <a:cubicBezTo>
                  <a:pt x="133924" y="3737616"/>
                  <a:pt x="-36688" y="2826169"/>
                  <a:pt x="6940" y="1864984"/>
                </a:cubicBezTo>
                <a:close/>
              </a:path>
            </a:pathLst>
          </a:custGeom>
          <a:solidFill>
            <a:srgbClr val="B4E5A2">
              <a:alpha val="30196"/>
            </a:srgb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470F016-7F2B-441C-8CA4-CE1A1989C3E7}"/>
              </a:ext>
            </a:extLst>
          </p:cNvPr>
          <p:cNvSpPr txBox="1"/>
          <p:nvPr/>
        </p:nvSpPr>
        <p:spPr>
          <a:xfrm>
            <a:off x="806930" y="868797"/>
            <a:ext cx="7905270" cy="6946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From the start, we teach that farmers’ choices </a:t>
            </a:r>
            <a:b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link production to own consumption through </a:t>
            </a:r>
            <a:r>
              <a:rPr lang="en-US" sz="2400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net </a:t>
            </a: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sales</a:t>
            </a:r>
            <a:endParaRPr lang="en-GB" sz="2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052885C-6440-058B-9E49-1ED57FA38440}"/>
              </a:ext>
            </a:extLst>
          </p:cNvPr>
          <p:cNvSpPr/>
          <p:nvPr/>
        </p:nvSpPr>
        <p:spPr>
          <a:xfrm rot="18653743">
            <a:off x="3913571" y="2299450"/>
            <a:ext cx="914441" cy="2146606"/>
          </a:xfrm>
          <a:prstGeom prst="ellipse">
            <a:avLst/>
          </a:prstGeom>
          <a:solidFill>
            <a:srgbClr val="FF0000">
              <a:alpha val="20000"/>
            </a:srgbClr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A507B6DD-5017-0F71-5E5E-C1C549F0BC10}"/>
              </a:ext>
            </a:extLst>
          </p:cNvPr>
          <p:cNvSpPr/>
          <p:nvPr/>
        </p:nvSpPr>
        <p:spPr>
          <a:xfrm rot="20230838">
            <a:off x="3960862" y="2413922"/>
            <a:ext cx="590786" cy="3184868"/>
          </a:xfrm>
          <a:prstGeom prst="roundRect">
            <a:avLst/>
          </a:prstGeom>
          <a:solidFill>
            <a:schemeClr val="accent5">
              <a:alpha val="20000"/>
            </a:schemeClr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8845701-2B67-3065-41A0-6E6D09CA9FA1}"/>
              </a:ext>
            </a:extLst>
          </p:cNvPr>
          <p:cNvSpPr txBox="1"/>
          <p:nvPr/>
        </p:nvSpPr>
        <p:spPr>
          <a:xfrm>
            <a:off x="5795830" y="5510607"/>
            <a:ext cx="6537307" cy="990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400" dirty="0"/>
              <a:t>The thing of interest is always on the X axis, </a:t>
            </a:r>
            <a:br>
              <a:rPr lang="en-US" sz="2400" dirty="0"/>
            </a:br>
            <a:r>
              <a:rPr lang="en-US" sz="2400" dirty="0"/>
              <a:t>and “all other things” (in local currency units) </a:t>
            </a:r>
            <a:br>
              <a:rPr lang="en-US" sz="2400" dirty="0"/>
            </a:br>
            <a:r>
              <a:rPr lang="en-US" sz="2400" dirty="0"/>
              <a:t>are on the Y axis, so slopes are the price of X</a:t>
            </a:r>
            <a:endParaRPr lang="en-GB" sz="2400" dirty="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C1217361-FF6B-DCEB-12CA-8A1299B19EE3}"/>
              </a:ext>
            </a:extLst>
          </p:cNvPr>
          <p:cNvSpPr txBox="1">
            <a:spLocks/>
          </p:cNvSpPr>
          <p:nvPr/>
        </p:nvSpPr>
        <p:spPr>
          <a:xfrm>
            <a:off x="13695" y="6464465"/>
            <a:ext cx="10515600" cy="4476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Figure 2.20 Production and consumption for the farming household</a:t>
            </a:r>
            <a:endParaRPr kumimoji="0" lang="en-GB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93074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8" grpId="0"/>
      <p:bldP spid="10" grpId="0"/>
      <p:bldP spid="3" grpId="0" animBg="1"/>
      <p:bldP spid="12" grpId="0"/>
      <p:bldP spid="13" grpId="0" animBg="1"/>
      <p:bldP spid="14" grpId="0" animBg="1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35ABDFA-10CF-9978-88BE-560209719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030" y="101254"/>
            <a:ext cx="11927969" cy="694614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1C82B0"/>
                </a:solidFill>
              </a:rPr>
              <a:t>Chapter 3: Market outcomes – moving to points of intersection</a:t>
            </a:r>
            <a:endParaRPr lang="en-GB" sz="3200" b="1" dirty="0">
              <a:solidFill>
                <a:srgbClr val="1C82B0"/>
              </a:solidFill>
            </a:endParaRP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68B7B3D4-9AAA-6094-4ED9-56A05E4FBC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2557" t="35936" r="7425" b="20346"/>
          <a:stretch/>
        </p:blipFill>
        <p:spPr>
          <a:xfrm>
            <a:off x="889000" y="1554954"/>
            <a:ext cx="10109200" cy="4970203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F3C2C47-CFBF-9C1E-1E4B-BE85B08D5E93}"/>
              </a:ext>
            </a:extLst>
          </p:cNvPr>
          <p:cNvSpPr txBox="1">
            <a:spLocks/>
          </p:cNvSpPr>
          <p:nvPr/>
        </p:nvSpPr>
        <p:spPr>
          <a:xfrm>
            <a:off x="0" y="6507771"/>
            <a:ext cx="10515600" cy="4476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i="1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Figure 3.7 Interactions between supply, demand, and trade </a:t>
            </a:r>
            <a:endParaRPr lang="en-GB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AA50A85-5E36-B94E-98BE-3051416A6775}"/>
              </a:ext>
            </a:extLst>
          </p:cNvPr>
          <p:cNvSpPr txBox="1"/>
          <p:nvPr/>
        </p:nvSpPr>
        <p:spPr>
          <a:xfrm>
            <a:off x="548640" y="795868"/>
            <a:ext cx="11414759" cy="6946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We teach that populations at each place can be autarkic (e.g. for hot meals), </a:t>
            </a:r>
            <a:b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or exporting the things in which they specialize, and importing many other foods</a:t>
            </a:r>
            <a:endParaRPr lang="en-GB" sz="2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97460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835AAD-0638-D8A0-3D17-C946B4D5A9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434317"/>
            <a:ext cx="11897710" cy="447675"/>
          </a:xfrm>
        </p:spPr>
        <p:txBody>
          <a:bodyPr>
            <a:normAutofit/>
          </a:bodyPr>
          <a:lstStyle/>
          <a:p>
            <a:r>
              <a:rPr lang="en-US" sz="2400" b="1" i="1" dirty="0">
                <a:solidFill>
                  <a:schemeClr val="bg1">
                    <a:lumMod val="50000"/>
                  </a:schemeClr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Figure 4.4 Gains and losses from trade at Alphabet Beach, with exports and imports</a:t>
            </a:r>
            <a:endParaRPr lang="en-GB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79DFC12E-E819-B6A6-470F-D8112B9822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553" y="1566464"/>
            <a:ext cx="11424894" cy="4791871"/>
          </a:xfrm>
          <a:prstGeom prst="rect">
            <a:avLst/>
          </a:prstGeom>
        </p:spPr>
      </p:pic>
      <p:sp>
        <p:nvSpPr>
          <p:cNvPr id="130" name="Title 4">
            <a:extLst>
              <a:ext uri="{FF2B5EF4-FFF2-40B4-BE49-F238E27FC236}">
                <a16:creationId xmlns:a16="http://schemas.microsoft.com/office/drawing/2014/main" id="{ECE75827-EB89-9054-444E-BF64257D4C0E}"/>
              </a:ext>
            </a:extLst>
          </p:cNvPr>
          <p:cNvSpPr txBox="1">
            <a:spLocks/>
          </p:cNvSpPr>
          <p:nvPr/>
        </p:nvSpPr>
        <p:spPr>
          <a:xfrm>
            <a:off x="228600" y="228600"/>
            <a:ext cx="11963399" cy="5672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rgbClr val="1C82B0"/>
                </a:solidFill>
              </a:rPr>
              <a:t>Chapter 4: Social welfare – how groups of people can get richer</a:t>
            </a:r>
            <a:endParaRPr lang="en-GB" sz="3200" b="1" dirty="0">
              <a:solidFill>
                <a:srgbClr val="1C82B0"/>
              </a:solidFill>
            </a:endParaRP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D6EEE61F-FF64-04B8-853A-6C277F0085E8}"/>
              </a:ext>
            </a:extLst>
          </p:cNvPr>
          <p:cNvSpPr txBox="1"/>
          <p:nvPr/>
        </p:nvSpPr>
        <p:spPr>
          <a:xfrm>
            <a:off x="383553" y="795868"/>
            <a:ext cx="11579846" cy="6946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Ch. 4.1 introduces economic surplus, in a toy model called Alphabet Beach Village where five consumers could buy fish from two producers, showing effects of trade</a:t>
            </a:r>
            <a:endParaRPr lang="en-GB" sz="2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45322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31C723-CBE8-2AD8-EBE4-5DC2E08192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"/>
            <a:ext cx="11667067" cy="939800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1C82B0"/>
                </a:solidFill>
              </a:rPr>
              <a:t>Chapter 4: Social welfare (continued)</a:t>
            </a:r>
            <a:endParaRPr lang="en-GB" sz="3200" b="1" dirty="0">
              <a:solidFill>
                <a:srgbClr val="1C82B0"/>
              </a:solidFill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3C8AC46-0254-FBBD-15BB-9F4DD17386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2777" t="44935" r="8518" b="24626"/>
          <a:stretch/>
        </p:blipFill>
        <p:spPr>
          <a:xfrm>
            <a:off x="27244" y="1668214"/>
            <a:ext cx="12164756" cy="4276512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198056F-A489-1ACE-E247-C6573C387022}"/>
              </a:ext>
            </a:extLst>
          </p:cNvPr>
          <p:cNvSpPr txBox="1"/>
          <p:nvPr/>
        </p:nvSpPr>
        <p:spPr>
          <a:xfrm>
            <a:off x="228601" y="824167"/>
            <a:ext cx="11734798" cy="6946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Ch. 4.2 introduces externalities, as all kinds of nonmarket side-effects, with </a:t>
            </a:r>
            <a:b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three kinds of potential remedy: Pigovian taxes, Coasian rights, or direct regulation </a:t>
            </a:r>
            <a:endParaRPr lang="en-GB" sz="2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5CD077B-9758-D32F-ABD9-2E3EBF748FA2}"/>
              </a:ext>
            </a:extLst>
          </p:cNvPr>
          <p:cNvSpPr txBox="1">
            <a:spLocks/>
          </p:cNvSpPr>
          <p:nvPr/>
        </p:nvSpPr>
        <p:spPr>
          <a:xfrm>
            <a:off x="-1" y="6410324"/>
            <a:ext cx="10515600" cy="4476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Figure 4.12  Externalities can cause inequity as well as inefficiency</a:t>
            </a:r>
            <a:endParaRPr kumimoji="0" lang="en-GB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9929410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769DDB-7989-5E02-DFA9-DA93D157B9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68987"/>
            <a:ext cx="12014200" cy="694614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1C82B0"/>
                </a:solidFill>
              </a:rPr>
              <a:t>Chapter 5: Market power and strategic behavior</a:t>
            </a:r>
            <a:endParaRPr lang="en-GB" sz="3200" b="1" dirty="0">
              <a:solidFill>
                <a:srgbClr val="1C82B0"/>
              </a:solidFill>
            </a:endParaRP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BCC58BBD-800C-F397-B509-7812179AE56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/>
          <a:srcRect l="45098" t="39370" r="33006" b="36377"/>
          <a:stretch/>
        </p:blipFill>
        <p:spPr>
          <a:xfrm>
            <a:off x="0" y="2140795"/>
            <a:ext cx="5970364" cy="3720042"/>
          </a:xfrm>
        </p:spPr>
      </p:pic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5A13E914-9D24-AF30-631B-E24813347A67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4062559638"/>
              </p:ext>
            </p:extLst>
          </p:nvPr>
        </p:nvGraphicFramePr>
        <p:xfrm>
          <a:off x="6007100" y="2742370"/>
          <a:ext cx="6096000" cy="2266126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663451">
                  <a:extLst>
                    <a:ext uri="{9D8B030D-6E8A-4147-A177-3AD203B41FA5}">
                      <a16:colId xmlns:a16="http://schemas.microsoft.com/office/drawing/2014/main" val="2817454045"/>
                    </a:ext>
                  </a:extLst>
                </a:gridCol>
                <a:gridCol w="1412198">
                  <a:extLst>
                    <a:ext uri="{9D8B030D-6E8A-4147-A177-3AD203B41FA5}">
                      <a16:colId xmlns:a16="http://schemas.microsoft.com/office/drawing/2014/main" val="2601204154"/>
                    </a:ext>
                  </a:extLst>
                </a:gridCol>
                <a:gridCol w="1496351">
                  <a:extLst>
                    <a:ext uri="{9D8B030D-6E8A-4147-A177-3AD203B41FA5}">
                      <a16:colId xmlns:a16="http://schemas.microsoft.com/office/drawing/2014/main" val="4282957783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1231807706"/>
                    </a:ext>
                  </a:extLst>
                </a:gridCol>
              </a:tblGrid>
              <a:tr h="827629">
                <a:tc rowSpan="2" gridSpan="2"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en-US" sz="2400" i="1" dirty="0">
                          <a:solidFill>
                            <a:schemeClr val="tx1"/>
                          </a:solidFill>
                        </a:rPr>
                        <a:t>Payoffs from a</a:t>
                      </a:r>
                      <a:br>
                        <a:rPr lang="en-US" sz="2400" i="1" dirty="0">
                          <a:solidFill>
                            <a:schemeClr val="tx1"/>
                          </a:solidFill>
                        </a:rPr>
                      </a:br>
                      <a:r>
                        <a:rPr lang="en-US" sz="2400" i="1" dirty="0">
                          <a:solidFill>
                            <a:schemeClr val="tx1"/>
                          </a:solidFill>
                        </a:rPr>
                        <a:t>price-fixing</a:t>
                      </a:r>
                      <a:br>
                        <a:rPr lang="en-US" sz="2400" i="1" dirty="0">
                          <a:solidFill>
                            <a:schemeClr val="tx1"/>
                          </a:solidFill>
                        </a:rPr>
                      </a:br>
                      <a:r>
                        <a:rPr lang="en-US" sz="2400" i="1" dirty="0">
                          <a:solidFill>
                            <a:schemeClr val="tx1"/>
                          </a:solidFill>
                        </a:rPr>
                        <a:t>conspiracy</a:t>
                      </a:r>
                      <a:endParaRPr lang="en-GB" sz="2400" i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dirty="0"/>
                    </a:p>
                  </a:txBody>
                  <a:tcPr>
                    <a:noFill/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Company Y</a:t>
                      </a:r>
                      <a:br>
                        <a:rPr lang="en-US" sz="2000" dirty="0">
                          <a:solidFill>
                            <a:schemeClr val="tx1"/>
                          </a:solidFill>
                        </a:rPr>
                      </a:br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(e.g. Ajinomoto)</a:t>
                      </a:r>
                      <a:endParaRPr lang="en-GB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11737400"/>
                  </a:ext>
                </a:extLst>
              </a:tr>
              <a:tr h="479499">
                <a:tc gridSpan="2"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dirty="0"/>
                    </a:p>
                  </a:txBody>
                  <a:tcPr>
                    <a:noFill/>
                  </a:tcPr>
                </a:tc>
                <a:tc hMerge="1"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Compete</a:t>
                      </a:r>
                      <a:endParaRPr lang="en-GB" sz="2000" dirty="0"/>
                    </a:p>
                  </a:txBody>
                  <a:tcPr anchor="b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Cut supply</a:t>
                      </a:r>
                      <a:endParaRPr lang="en-GB" sz="2000" dirty="0"/>
                    </a:p>
                  </a:txBody>
                  <a:tcPr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59152839"/>
                  </a:ext>
                </a:extLst>
              </a:tr>
              <a:tr h="479499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/>
                        <a:t>Company X</a:t>
                      </a:r>
                      <a:br>
                        <a:rPr lang="en-US" sz="2000" b="1" dirty="0"/>
                      </a:br>
                      <a:r>
                        <a:rPr lang="en-US" sz="2000" b="1" dirty="0"/>
                        <a:t>(e.g. ADM)</a:t>
                      </a:r>
                      <a:endParaRPr lang="en-GB" sz="2000" b="1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Compete</a:t>
                      </a:r>
                      <a:endParaRPr lang="en-GB" sz="20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50/50</a:t>
                      </a:r>
                      <a:endParaRPr lang="en-GB" sz="20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200/0</a:t>
                      </a:r>
                      <a:endParaRPr lang="en-GB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67616501"/>
                  </a:ext>
                </a:extLst>
              </a:tr>
              <a:tr h="479499"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Cut supply</a:t>
                      </a:r>
                      <a:endParaRPr lang="en-GB" sz="20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0/200</a:t>
                      </a:r>
                      <a:endParaRPr lang="en-GB" sz="20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150/150</a:t>
                      </a:r>
                      <a:endParaRPr lang="en-GB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3872664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713D4984-A1F8-221D-3289-DD1B81434E72}"/>
              </a:ext>
            </a:extLst>
          </p:cNvPr>
          <p:cNvSpPr txBox="1"/>
          <p:nvPr/>
        </p:nvSpPr>
        <p:spPr>
          <a:xfrm>
            <a:off x="251270" y="1154891"/>
            <a:ext cx="5970365" cy="6946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Part 1 covers economies of scale, monopoly/monopsony, anti-trust policy</a:t>
            </a:r>
            <a:endParaRPr lang="en-GB" sz="2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A3C109-42C5-D63E-09E3-794FD3E17272}"/>
              </a:ext>
            </a:extLst>
          </p:cNvPr>
          <p:cNvSpPr txBox="1"/>
          <p:nvPr/>
        </p:nvSpPr>
        <p:spPr>
          <a:xfrm>
            <a:off x="6221635" y="1168380"/>
            <a:ext cx="5970365" cy="6946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Part 2 covers strategic behavior and incentives in a 2x2 prisoner’s dilemma </a:t>
            </a:r>
            <a:endParaRPr lang="en-GB" sz="2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6F3FF0A-EDB8-283A-E668-696F1C8BD7B9}"/>
              </a:ext>
            </a:extLst>
          </p:cNvPr>
          <p:cNvSpPr txBox="1">
            <a:spLocks/>
          </p:cNvSpPr>
          <p:nvPr/>
        </p:nvSpPr>
        <p:spPr>
          <a:xfrm>
            <a:off x="455925" y="5582873"/>
            <a:ext cx="4786032" cy="10857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1" i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Figure 5.6  Market power </a:t>
            </a:r>
            <a:br>
              <a:rPr kumimoji="0" lang="en-US" sz="2300" b="1" i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en-US" sz="2300" b="1" i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alters income distribution and </a:t>
            </a:r>
            <a:br>
              <a:rPr kumimoji="0" lang="en-US" sz="2300" b="1" i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en-US" sz="2300" b="1" i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reduces total economic surplus</a:t>
            </a:r>
            <a:endParaRPr kumimoji="0" lang="en-GB" sz="23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Calibri Light" panose="020F0302020204030204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6C49B1C-7D14-8566-C97F-F85A62D49FB3}"/>
              </a:ext>
            </a:extLst>
          </p:cNvPr>
          <p:cNvSpPr txBox="1">
            <a:spLocks/>
          </p:cNvSpPr>
          <p:nvPr/>
        </p:nvSpPr>
        <p:spPr>
          <a:xfrm>
            <a:off x="6096000" y="5574682"/>
            <a:ext cx="5311328" cy="9993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1" i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Table 5.3  A hypothetical payoff matrix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1" i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for two participants in a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1" i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price-fixing conspiracy</a:t>
            </a: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744400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31D441-4AC5-982C-5949-5C5AE1A77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04456"/>
            <a:ext cx="10515600" cy="710142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1C82B0"/>
                </a:solidFill>
              </a:rPr>
              <a:t>Chapter 6: Collective action and nonmarket valuation</a:t>
            </a:r>
            <a:endParaRPr lang="en-GB" sz="3200" b="1" dirty="0">
              <a:solidFill>
                <a:srgbClr val="1C82B0"/>
              </a:solidFill>
            </a:endParaRP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4E0ABDD-B3E4-B6B2-CE3C-3D4EFBA624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4418" t="30232" r="7096" b="48559"/>
          <a:stretch/>
        </p:blipFill>
        <p:spPr>
          <a:xfrm>
            <a:off x="504941" y="2447622"/>
            <a:ext cx="11527481" cy="2836334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F3AA904-D781-9350-F0A8-96FF7FB5E61E}"/>
              </a:ext>
            </a:extLst>
          </p:cNvPr>
          <p:cNvSpPr txBox="1"/>
          <p:nvPr/>
        </p:nvSpPr>
        <p:spPr>
          <a:xfrm>
            <a:off x="300249" y="1141897"/>
            <a:ext cx="11891751" cy="6946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This chapter introduces </a:t>
            </a:r>
            <a:r>
              <a:rPr lang="en-US" sz="2400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public economics</a:t>
            </a: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as role of government and nonprofits, measurement of their cost-effectiveness and elicitation of societal preferences</a:t>
            </a:r>
            <a:endParaRPr lang="en-GB" sz="2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39E1039-FA96-0EA8-2B83-9B0E9F930EEA}"/>
              </a:ext>
            </a:extLst>
          </p:cNvPr>
          <p:cNvSpPr txBox="1">
            <a:spLocks/>
          </p:cNvSpPr>
          <p:nvPr/>
        </p:nvSpPr>
        <p:spPr>
          <a:xfrm>
            <a:off x="565901" y="6205869"/>
            <a:ext cx="10515600" cy="4476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i="1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Figure 6.1  Definition of four types of goods and services, from private to public</a:t>
            </a:r>
            <a:endParaRPr lang="en-GB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62700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183508-BC39-905E-1B20-2A94A321A2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0208"/>
            <a:ext cx="8687421" cy="762952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1C82B0"/>
                </a:solidFill>
                <a:latin typeface="+mn-lt"/>
              </a:rPr>
              <a:t>Chapter 7: Poverty and risk</a:t>
            </a:r>
            <a:endParaRPr lang="en-GB" sz="3200" b="1" dirty="0">
              <a:solidFill>
                <a:srgbClr val="1C82B0"/>
              </a:solidFill>
              <a:latin typeface="+mn-lt"/>
            </a:endParaRP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6BC5A70B-5975-BAEA-FA8D-3B4FC94B1F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4090" t="29454" r="8519" b="22680"/>
          <a:stretch/>
        </p:blipFill>
        <p:spPr>
          <a:xfrm>
            <a:off x="1601495" y="1742943"/>
            <a:ext cx="8305229" cy="4718443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CDFD009-DE4F-FEFA-E000-D284373C917E}"/>
              </a:ext>
            </a:extLst>
          </p:cNvPr>
          <p:cNvSpPr txBox="1"/>
          <p:nvPr/>
        </p:nvSpPr>
        <p:spPr>
          <a:xfrm>
            <a:off x="504941" y="915049"/>
            <a:ext cx="11539297" cy="3991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Part 1 is on poverty lines, inequality among individuals, inequity between groups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B23DE98-B45E-F8BF-B074-7EA2F20D9BEA}"/>
              </a:ext>
            </a:extLst>
          </p:cNvPr>
          <p:cNvSpPr txBox="1"/>
          <p:nvPr/>
        </p:nvSpPr>
        <p:spPr>
          <a:xfrm>
            <a:off x="504941" y="6461386"/>
            <a:ext cx="1083361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1" dirty="0">
                <a:solidFill>
                  <a:schemeClr val="bg1">
                    <a:lumMod val="50000"/>
                  </a:schemeClr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Figure 7.9  Income inequality at each level of national income per person, 1967-2018</a:t>
            </a:r>
            <a:endParaRPr lang="en-US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DDBB17A-D56F-C650-DFE7-C5175A40469F}"/>
              </a:ext>
            </a:extLst>
          </p:cNvPr>
          <p:cNvSpPr txBox="1"/>
          <p:nvPr/>
        </p:nvSpPr>
        <p:spPr>
          <a:xfrm>
            <a:off x="2285276" y="1576185"/>
            <a:ext cx="3533659" cy="69371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sz="2400" b="1" i="1" dirty="0">
                <a:solidFill>
                  <a:schemeClr val="bg1">
                    <a:lumMod val="50000"/>
                  </a:schemeClr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GINI coefficients b</a:t>
            </a:r>
            <a:r>
              <a:rPr lang="en-US" sz="2400" b="1" i="1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 region </a:t>
            </a:r>
            <a:br>
              <a:rPr lang="en-US" sz="2400" b="1" i="1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400" b="1" i="1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national income level</a:t>
            </a:r>
            <a:r>
              <a:rPr lang="en-US" sz="2400" b="1" i="1" dirty="0">
                <a:solidFill>
                  <a:schemeClr val="bg1">
                    <a:lumMod val="50000"/>
                  </a:schemeClr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4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70413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183508-BC39-905E-1B20-2A94A321A2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0208"/>
            <a:ext cx="8687421" cy="762952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1C82B0"/>
                </a:solidFill>
                <a:latin typeface="+mn-lt"/>
              </a:rPr>
              <a:t>Chapter 7: Poverty and risk (continued)</a:t>
            </a:r>
            <a:endParaRPr lang="en-GB" sz="3200" b="1" dirty="0">
              <a:solidFill>
                <a:srgbClr val="1C82B0"/>
              </a:solidFill>
              <a:latin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F6B87D7-517D-31D4-5D94-3067CC3C367B}"/>
              </a:ext>
            </a:extLst>
          </p:cNvPr>
          <p:cNvSpPr txBox="1"/>
          <p:nvPr/>
        </p:nvSpPr>
        <p:spPr>
          <a:xfrm>
            <a:off x="504941" y="920191"/>
            <a:ext cx="10117339" cy="3991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Part 2 is on wellbeing over time, falling into and rising out of poverty</a:t>
            </a:r>
            <a:endParaRPr lang="en-GB" sz="2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C227336-CD56-1F97-45E5-E8F3085FAD08}"/>
              </a:ext>
            </a:extLst>
          </p:cNvPr>
          <p:cNvGrpSpPr/>
          <p:nvPr/>
        </p:nvGrpSpPr>
        <p:grpSpPr>
          <a:xfrm>
            <a:off x="6096000" y="3824546"/>
            <a:ext cx="5203729" cy="2743201"/>
            <a:chOff x="6030600" y="3986380"/>
            <a:chExt cx="5203729" cy="274320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BACBB3E-AA51-EB19-F321-3EF38F11B9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6129" r="36774" b="2042"/>
            <a:stretch/>
          </p:blipFill>
          <p:spPr>
            <a:xfrm>
              <a:off x="6030600" y="3986380"/>
              <a:ext cx="5203729" cy="2743201"/>
            </a:xfrm>
            <a:prstGeom prst="rect">
              <a:avLst/>
            </a:prstGeom>
          </p:spPr>
        </p:pic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448DFA09-E460-80EF-51EB-7CB5BE225AE9}"/>
                </a:ext>
              </a:extLst>
            </p:cNvPr>
            <p:cNvCxnSpPr>
              <a:cxnSpLocks/>
            </p:cNvCxnSpPr>
            <p:nvPr/>
          </p:nvCxnSpPr>
          <p:spPr>
            <a:xfrm>
              <a:off x="6606984" y="5527181"/>
              <a:ext cx="4627345" cy="0"/>
            </a:xfrm>
            <a:prstGeom prst="line">
              <a:avLst/>
            </a:prstGeom>
            <a:ln w="57150">
              <a:solidFill>
                <a:srgbClr val="7F7F7F">
                  <a:alpha val="5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224DEB7-7E36-395B-E4A9-A61EF8CD5CD6}"/>
              </a:ext>
            </a:extLst>
          </p:cNvPr>
          <p:cNvGrpSpPr/>
          <p:nvPr/>
        </p:nvGrpSpPr>
        <p:grpSpPr>
          <a:xfrm>
            <a:off x="2396900" y="1771487"/>
            <a:ext cx="5209267" cy="1694647"/>
            <a:chOff x="2386019" y="1643068"/>
            <a:chExt cx="5209267" cy="1694647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5FE639B-5422-C25C-0F21-12966892F7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42922" r="36706"/>
            <a:stretch/>
          </p:blipFill>
          <p:spPr>
            <a:xfrm>
              <a:off x="2386019" y="1643068"/>
              <a:ext cx="5209267" cy="1694647"/>
            </a:xfrm>
            <a:prstGeom prst="rect">
              <a:avLst/>
            </a:prstGeom>
          </p:spPr>
        </p:pic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C793CF33-0E16-4D2F-CA57-7E75CF7FA160}"/>
                </a:ext>
              </a:extLst>
            </p:cNvPr>
            <p:cNvCxnSpPr/>
            <p:nvPr/>
          </p:nvCxnSpPr>
          <p:spPr>
            <a:xfrm>
              <a:off x="2868801" y="2011503"/>
              <a:ext cx="4726485" cy="0"/>
            </a:xfrm>
            <a:prstGeom prst="line">
              <a:avLst/>
            </a:prstGeom>
            <a:ln w="57150">
              <a:solidFill>
                <a:srgbClr val="7F7F7F">
                  <a:alpha val="5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39A42CF-C27E-F171-54C3-F83A4CD04D0B}"/>
              </a:ext>
            </a:extLst>
          </p:cNvPr>
          <p:cNvGrpSpPr/>
          <p:nvPr/>
        </p:nvGrpSpPr>
        <p:grpSpPr>
          <a:xfrm>
            <a:off x="217711" y="3707010"/>
            <a:ext cx="5268686" cy="1948590"/>
            <a:chOff x="206830" y="3578591"/>
            <a:chExt cx="5268686" cy="194859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91AFCC68-24DE-3128-D07C-121AAE97A0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-1" t="30764" r="35984" b="4272"/>
            <a:stretch/>
          </p:blipFill>
          <p:spPr>
            <a:xfrm>
              <a:off x="206830" y="3578591"/>
              <a:ext cx="5268686" cy="1948590"/>
            </a:xfrm>
            <a:prstGeom prst="rect">
              <a:avLst/>
            </a:prstGeom>
          </p:spPr>
        </p:pic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9ECBD776-445E-A6F9-6901-C2B92833B113}"/>
                </a:ext>
              </a:extLst>
            </p:cNvPr>
            <p:cNvCxnSpPr/>
            <p:nvPr/>
          </p:nvCxnSpPr>
          <p:spPr>
            <a:xfrm>
              <a:off x="749031" y="4334399"/>
              <a:ext cx="4726485" cy="0"/>
            </a:xfrm>
            <a:prstGeom prst="line">
              <a:avLst/>
            </a:prstGeom>
            <a:ln w="57150">
              <a:solidFill>
                <a:srgbClr val="7F7F7F">
                  <a:alpha val="5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ext Box 4">
            <a:extLst>
              <a:ext uri="{FF2B5EF4-FFF2-40B4-BE49-F238E27FC236}">
                <a16:creationId xmlns:a16="http://schemas.microsoft.com/office/drawing/2014/main" id="{DF64BBE1-6C18-A5DE-1278-98A3085124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430" y="3451388"/>
            <a:ext cx="5749114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3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3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3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3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3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1800" b="1" i="1" dirty="0">
                <a:solidFill>
                  <a:schemeClr val="bg2">
                    <a:lumMod val="50000"/>
                  </a:schemeClr>
                </a:solidFill>
                <a:cs typeface="Arial" panose="020B0604020202020204" pitchFamily="34" charset="0"/>
              </a:rPr>
              <a:t>Resilience</a:t>
            </a:r>
            <a:r>
              <a:rPr lang="en-US" sz="1800" dirty="0">
                <a:solidFill>
                  <a:schemeClr val="bg2">
                    <a:lumMod val="50000"/>
                  </a:schemeClr>
                </a:solidFill>
                <a:cs typeface="Arial" panose="020B0604020202020204" pitchFamily="34" charset="0"/>
              </a:rPr>
              <a:t> is protection against a decline into poverty</a:t>
            </a:r>
          </a:p>
        </p:txBody>
      </p:sp>
      <p:sp>
        <p:nvSpPr>
          <p:cNvPr id="38" name="Text Box 4">
            <a:extLst>
              <a:ext uri="{FF2B5EF4-FFF2-40B4-BE49-F238E27FC236}">
                <a16:creationId xmlns:a16="http://schemas.microsoft.com/office/drawing/2014/main" id="{C5BA6832-6E7C-331D-8B1B-4FFFAA3B14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8458" y="3442529"/>
            <a:ext cx="6068061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3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3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3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3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3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1800" b="1" i="1" dirty="0">
                <a:solidFill>
                  <a:schemeClr val="bg2">
                    <a:lumMod val="50000"/>
                  </a:schemeClr>
                </a:solidFill>
                <a:cs typeface="Arial" panose="020B0604020202020204" pitchFamily="34" charset="0"/>
              </a:rPr>
              <a:t>Growth</a:t>
            </a:r>
            <a:r>
              <a:rPr lang="en-US" sz="1800" dirty="0">
                <a:solidFill>
                  <a:schemeClr val="bg2">
                    <a:lumMod val="50000"/>
                  </a:schemeClr>
                </a:solidFill>
                <a:cs typeface="Arial" panose="020B0604020202020204" pitchFamily="34" charset="0"/>
              </a:rPr>
              <a:t> is rise out of poverty, with more or less stability</a:t>
            </a:r>
          </a:p>
        </p:txBody>
      </p:sp>
      <p:sp>
        <p:nvSpPr>
          <p:cNvPr id="39" name="Text Box 4">
            <a:extLst>
              <a:ext uri="{FF2B5EF4-FFF2-40B4-BE49-F238E27FC236}">
                <a16:creationId xmlns:a16="http://schemas.microsoft.com/office/drawing/2014/main" id="{282F75ED-95D0-871B-1769-B065945DE2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40299" y="1425625"/>
            <a:ext cx="6872189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3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3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3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3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3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1800" b="1" i="1" dirty="0">
                <a:solidFill>
                  <a:schemeClr val="bg2">
                    <a:lumMod val="50000"/>
                  </a:schemeClr>
                </a:solidFill>
                <a:cs typeface="Arial" panose="020B0604020202020204" pitchFamily="34" charset="0"/>
              </a:rPr>
              <a:t>Poverty traps</a:t>
            </a:r>
            <a:r>
              <a:rPr lang="en-US" sz="1800" b="1" dirty="0">
                <a:solidFill>
                  <a:schemeClr val="bg2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sz="1800" dirty="0">
                <a:solidFill>
                  <a:schemeClr val="bg2">
                    <a:lumMod val="50000"/>
                  </a:schemeClr>
                </a:solidFill>
                <a:cs typeface="Arial" panose="020B0604020202020204" pitchFamily="34" charset="0"/>
              </a:rPr>
              <a:t>pull those who rise back below the poverty line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B23DE98-B45E-F8BF-B074-7EA2F20D9BEA}"/>
              </a:ext>
            </a:extLst>
          </p:cNvPr>
          <p:cNvSpPr txBox="1"/>
          <p:nvPr/>
        </p:nvSpPr>
        <p:spPr>
          <a:xfrm>
            <a:off x="504941" y="6461386"/>
            <a:ext cx="1083361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1" dirty="0">
                <a:solidFill>
                  <a:schemeClr val="bg1">
                    <a:lumMod val="50000"/>
                  </a:schemeClr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Figure 7.11  Hypothetical trajectories in and out of poverty over time</a:t>
            </a:r>
          </a:p>
        </p:txBody>
      </p:sp>
    </p:spTree>
    <p:extLst>
      <p:ext uri="{BB962C8B-B14F-4D97-AF65-F5344CB8AC3E}">
        <p14:creationId xmlns:p14="http://schemas.microsoft.com/office/powerpoint/2010/main" val="42395672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4E28D0C-1314-4483-6614-F35ED46AFD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66" y="216789"/>
            <a:ext cx="12048068" cy="637674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1C82B0"/>
                </a:solidFill>
              </a:rPr>
              <a:t>Goals for today</a:t>
            </a:r>
            <a:endParaRPr lang="en-GB" sz="3600" b="1" dirty="0">
              <a:solidFill>
                <a:srgbClr val="1C82B0"/>
              </a:solidFill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20F147C-C57E-0159-FB16-AA2928E429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4041" y="1118586"/>
            <a:ext cx="11625943" cy="5381801"/>
          </a:xfrm>
        </p:spPr>
        <p:txBody>
          <a:bodyPr>
            <a:noAutofit/>
          </a:bodyPr>
          <a:lstStyle/>
          <a:p>
            <a:r>
              <a:rPr lang="en-US" sz="23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Meet each other</a:t>
            </a:r>
          </a:p>
          <a:p>
            <a:pPr lvl="1">
              <a:spcBef>
                <a:spcPts val="0"/>
              </a:spcBef>
            </a:pPr>
            <a:r>
              <a:rPr lang="en-US" sz="19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Use ICAE to build the community of instructors teaching food economics</a:t>
            </a:r>
          </a:p>
          <a:p>
            <a:pPr lvl="1">
              <a:spcBef>
                <a:spcPts val="0"/>
              </a:spcBef>
            </a:pPr>
            <a:r>
              <a:rPr lang="en-US" sz="19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Share new materials and exchange best practices for new and existing courses</a:t>
            </a:r>
            <a:endParaRPr lang="en-US" sz="19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sz="23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Use our classes to reach more diverse students</a:t>
            </a:r>
          </a:p>
          <a:p>
            <a:pPr lvl="1">
              <a:spcBef>
                <a:spcPts val="0"/>
              </a:spcBef>
            </a:pPr>
            <a:r>
              <a:rPr lang="en-US" sz="19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Through new and existing courses, serving students with different backgrounds and skill levels </a:t>
            </a:r>
          </a:p>
          <a:p>
            <a:pPr lvl="1">
              <a:spcBef>
                <a:spcPts val="0"/>
              </a:spcBef>
            </a:pPr>
            <a:r>
              <a:rPr lang="en-US" sz="19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Bring in diverse instructors and teaching methods, with easier course prep linked to current events</a:t>
            </a:r>
          </a:p>
          <a:p>
            <a:r>
              <a:rPr lang="en-US" sz="23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Leverage changes in student backgrounds and interests</a:t>
            </a:r>
          </a:p>
          <a:p>
            <a:pPr lvl="1"/>
            <a:r>
              <a:rPr lang="en-US" sz="19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 declining fraction of students (and instructors) grew up on farms</a:t>
            </a:r>
          </a:p>
          <a:p>
            <a:pPr lvl="1">
              <a:spcBef>
                <a:spcPts val="0"/>
              </a:spcBef>
            </a:pPr>
            <a:r>
              <a:rPr lang="en-US" sz="19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 rising fraction of jobs are in food-related services, providing high-value attributes</a:t>
            </a:r>
          </a:p>
          <a:p>
            <a:r>
              <a:rPr lang="en-US" sz="23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Leverage changes in student beliefs about how the food system works</a:t>
            </a:r>
          </a:p>
          <a:p>
            <a:pPr lvl="1">
              <a:spcBef>
                <a:spcPts val="0"/>
              </a:spcBef>
            </a:pPr>
            <a:r>
              <a:rPr lang="en-US" sz="19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When the actual value of attributes is unobservable, price is a signal of value (more expensive=better) </a:t>
            </a:r>
          </a:p>
          <a:p>
            <a:pPr lvl="1">
              <a:spcBef>
                <a:spcPts val="0"/>
              </a:spcBef>
            </a:pPr>
            <a:r>
              <a:rPr lang="en-US" sz="19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Personal experience, media stories and marketing efforts lead to strongly held beliefs</a:t>
            </a:r>
          </a:p>
          <a:p>
            <a:pPr marL="457200" lvl="1" indent="0">
              <a:spcBef>
                <a:spcPts val="0"/>
              </a:spcBef>
              <a:buNone/>
            </a:pPr>
            <a:r>
              <a:rPr lang="en-US" sz="19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	… but student beliefs might be wrong, leading to teachable moments!</a:t>
            </a:r>
          </a:p>
          <a:p>
            <a:r>
              <a:rPr lang="en-US" sz="23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Teach food economics in new ways </a:t>
            </a:r>
            <a:endParaRPr lang="en-US" sz="2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>
              <a:spcBef>
                <a:spcPts val="0"/>
              </a:spcBef>
            </a:pPr>
            <a:r>
              <a:rPr lang="en-US" sz="19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Provide a gentle introduction for newcomers, using a standardized graphical approach (no math!)</a:t>
            </a:r>
          </a:p>
          <a:p>
            <a:pPr lvl="1">
              <a:spcBef>
                <a:spcPts val="0"/>
              </a:spcBef>
            </a:pPr>
            <a:r>
              <a:rPr lang="en-US" sz="19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Offer in-depth analyses of many topics, explained briefly with examples</a:t>
            </a:r>
          </a:p>
          <a:p>
            <a:pPr lvl="1">
              <a:spcBef>
                <a:spcPts val="0"/>
              </a:spcBef>
            </a:pP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9178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183508-BC39-905E-1B20-2A94A321A2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0208"/>
            <a:ext cx="11750040" cy="762952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1C82B0"/>
                </a:solidFill>
                <a:latin typeface="+mn-lt"/>
              </a:rPr>
              <a:t>Chapter 7: Poverty and risk (nutritional aspects)</a:t>
            </a:r>
            <a:endParaRPr lang="en-GB" sz="3200" b="1" dirty="0">
              <a:solidFill>
                <a:srgbClr val="1C82B0"/>
              </a:solidFill>
              <a:latin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F6B87D7-517D-31D4-5D94-3067CC3C367B}"/>
              </a:ext>
            </a:extLst>
          </p:cNvPr>
          <p:cNvSpPr txBox="1"/>
          <p:nvPr/>
        </p:nvSpPr>
        <p:spPr>
          <a:xfrm>
            <a:off x="504941" y="920191"/>
            <a:ext cx="11687059" cy="3991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Part 2 includes new data on how poverty and risk relate to food choice and nutrition</a:t>
            </a:r>
            <a:endParaRPr lang="en-GB" sz="2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B23DE98-B45E-F8BF-B074-7EA2F20D9BEA}"/>
              </a:ext>
            </a:extLst>
          </p:cNvPr>
          <p:cNvSpPr txBox="1"/>
          <p:nvPr/>
        </p:nvSpPr>
        <p:spPr>
          <a:xfrm>
            <a:off x="504941" y="6461386"/>
            <a:ext cx="1083361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1" dirty="0">
                <a:solidFill>
                  <a:schemeClr val="bg1">
                    <a:lumMod val="50000"/>
                  </a:schemeClr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Figure 7.15  Interaction of conscious and unconscious mechanisms for energy balance</a:t>
            </a:r>
          </a:p>
        </p:txBody>
      </p:sp>
      <p:pic>
        <p:nvPicPr>
          <p:cNvPr id="3" name="Picture 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77EAE196-43CE-A588-34CF-4DD0293483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0987" y="1814375"/>
            <a:ext cx="2260955" cy="3952515"/>
          </a:xfrm>
          <a:prstGeom prst="rect">
            <a:avLst/>
          </a:prstGeom>
        </p:spPr>
      </p:pic>
      <p:sp>
        <p:nvSpPr>
          <p:cNvPr id="4" name="Arrow: Curved Right 3">
            <a:extLst>
              <a:ext uri="{FF2B5EF4-FFF2-40B4-BE49-F238E27FC236}">
                <a16:creationId xmlns:a16="http://schemas.microsoft.com/office/drawing/2014/main" id="{CBC3D126-D923-593C-996A-9880F3F2D4C4}"/>
              </a:ext>
            </a:extLst>
          </p:cNvPr>
          <p:cNvSpPr/>
          <p:nvPr/>
        </p:nvSpPr>
        <p:spPr>
          <a:xfrm rot="503153" flipH="1" flipV="1">
            <a:off x="5830506" y="2314029"/>
            <a:ext cx="577098" cy="993884"/>
          </a:xfrm>
          <a:prstGeom prst="curvedRightArrow">
            <a:avLst>
              <a:gd name="adj1" fmla="val 13374"/>
              <a:gd name="adj2" fmla="val 38226"/>
              <a:gd name="adj3" fmla="val 25000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4C8A91-1A24-BB5C-6994-C78C8645A4B8}"/>
              </a:ext>
            </a:extLst>
          </p:cNvPr>
          <p:cNvSpPr txBox="1"/>
          <p:nvPr/>
        </p:nvSpPr>
        <p:spPr>
          <a:xfrm>
            <a:off x="1036320" y="1857017"/>
            <a:ext cx="4557480" cy="8404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000" b="1" dirty="0">
                <a:solidFill>
                  <a:schemeClr val="accent1"/>
                </a:solidFill>
              </a:rPr>
              <a:t>Economic and psychosocial factors: </a:t>
            </a:r>
            <a:r>
              <a:rPr lang="en-US" sz="2000" dirty="0">
                <a:solidFill>
                  <a:schemeClr val="accent1"/>
                </a:solidFill>
              </a:rPr>
              <a:t>Perception, cognition, and </a:t>
            </a:r>
            <a:br>
              <a:rPr lang="en-US" sz="2000" dirty="0">
                <a:solidFill>
                  <a:schemeClr val="accent1"/>
                </a:solidFill>
              </a:rPr>
            </a:br>
            <a:r>
              <a:rPr lang="en-US" sz="2000" dirty="0">
                <a:solidFill>
                  <a:schemeClr val="accent1"/>
                </a:solidFill>
              </a:rPr>
              <a:t>intentional efforts</a:t>
            </a:r>
          </a:p>
        </p:txBody>
      </p:sp>
      <p:sp>
        <p:nvSpPr>
          <p:cNvPr id="8" name="Arrow: Curved Right 7">
            <a:extLst>
              <a:ext uri="{FF2B5EF4-FFF2-40B4-BE49-F238E27FC236}">
                <a16:creationId xmlns:a16="http://schemas.microsoft.com/office/drawing/2014/main" id="{CD10403C-5731-276F-4E4C-2E7A3F8198EB}"/>
              </a:ext>
            </a:extLst>
          </p:cNvPr>
          <p:cNvSpPr/>
          <p:nvPr/>
        </p:nvSpPr>
        <p:spPr>
          <a:xfrm rot="11239582" flipH="1" flipV="1">
            <a:off x="5200398" y="2101540"/>
            <a:ext cx="461890" cy="388757"/>
          </a:xfrm>
          <a:prstGeom prst="curvedRightArrow">
            <a:avLst>
              <a:gd name="adj1" fmla="val 18211"/>
              <a:gd name="adj2" fmla="val 73708"/>
              <a:gd name="adj3" fmla="val 25000"/>
            </a:avLst>
          </a:prstGeom>
          <a:gradFill flip="none" rotWithShape="1">
            <a:gsLst>
              <a:gs pos="0">
                <a:schemeClr val="accent1">
                  <a:lumMod val="75000"/>
                  <a:shade val="30000"/>
                  <a:satMod val="115000"/>
                </a:schemeClr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8100000" scaled="1"/>
            <a:tileRect/>
          </a:gra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8551A72-CE9C-0320-A968-0231BD38F700}"/>
              </a:ext>
            </a:extLst>
          </p:cNvPr>
          <p:cNvSpPr txBox="1"/>
          <p:nvPr/>
        </p:nvSpPr>
        <p:spPr>
          <a:xfrm>
            <a:off x="6525413" y="2253468"/>
            <a:ext cx="5161646" cy="8404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</a:rPr>
              <a:t>Biological and physiological processes: 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</a:rPr>
              <a:t>Hormones, neurotransmitters and </a:t>
            </a:r>
            <a:br>
              <a:rPr lang="en-US" sz="2000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en-US" sz="2000" dirty="0">
                <a:solidFill>
                  <a:schemeClr val="accent2">
                    <a:lumMod val="50000"/>
                  </a:schemeClr>
                </a:solidFill>
              </a:rPr>
              <a:t>autonomous regulation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EF0E57B-6296-C9CD-747C-6ECDC625BBC1}"/>
              </a:ext>
            </a:extLst>
          </p:cNvPr>
          <p:cNvCxnSpPr>
            <a:cxnSpLocks/>
          </p:cNvCxnSpPr>
          <p:nvPr/>
        </p:nvCxnSpPr>
        <p:spPr>
          <a:xfrm flipH="1">
            <a:off x="4025498" y="5766890"/>
            <a:ext cx="3136604" cy="23792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5D8702C5-907E-FFE5-1B37-3B8AED2F40E3}"/>
              </a:ext>
            </a:extLst>
          </p:cNvPr>
          <p:cNvSpPr txBox="1"/>
          <p:nvPr/>
        </p:nvSpPr>
        <p:spPr>
          <a:xfrm>
            <a:off x="4523324" y="6024949"/>
            <a:ext cx="23208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>
                    <a:lumMod val="50000"/>
                  </a:schemeClr>
                </a:solidFill>
              </a:rPr>
              <a:t>Energy balance</a:t>
            </a:r>
          </a:p>
        </p:txBody>
      </p:sp>
      <p:sp>
        <p:nvSpPr>
          <p:cNvPr id="32" name="Isosceles Triangle 31">
            <a:extLst>
              <a:ext uri="{FF2B5EF4-FFF2-40B4-BE49-F238E27FC236}">
                <a16:creationId xmlns:a16="http://schemas.microsoft.com/office/drawing/2014/main" id="{5B8D11BE-9051-C19D-E1C1-7E7313C4259B}"/>
              </a:ext>
            </a:extLst>
          </p:cNvPr>
          <p:cNvSpPr/>
          <p:nvPr/>
        </p:nvSpPr>
        <p:spPr>
          <a:xfrm>
            <a:off x="5538865" y="5778786"/>
            <a:ext cx="222253" cy="309322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3556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56CEFD-DE6E-3D00-1DB7-C528F0C346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3537"/>
            <a:ext cx="12192000" cy="692330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1C82B0"/>
                </a:solidFill>
              </a:rPr>
              <a:t>Chapter 8: Behavioral economics and response to intervention</a:t>
            </a:r>
            <a:endParaRPr lang="en-GB" sz="3200" b="1" dirty="0">
              <a:solidFill>
                <a:srgbClr val="1C82B0"/>
              </a:solidFill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F0D505D-82C9-E04B-D4A0-F491D96541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3871" t="36188" r="5783" b="38052"/>
          <a:stretch/>
        </p:blipFill>
        <p:spPr>
          <a:xfrm>
            <a:off x="625313" y="2151649"/>
            <a:ext cx="11566687" cy="3329094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9F96D9D-3738-0801-A37C-B485374D11F2}"/>
              </a:ext>
            </a:extLst>
          </p:cNvPr>
          <p:cNvSpPr txBox="1"/>
          <p:nvPr/>
        </p:nvSpPr>
        <p:spPr>
          <a:xfrm>
            <a:off x="625313" y="1612245"/>
            <a:ext cx="10515274" cy="6946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400" b="1" dirty="0">
                <a:solidFill>
                  <a:schemeClr val="bg1">
                    <a:lumMod val="50000"/>
                  </a:schemeClr>
                </a:solidFill>
              </a:rPr>
              <a:t>We emphasize informational as well as behavioral </a:t>
            </a:r>
            <a:br>
              <a:rPr lang="en-US" sz="2400" b="1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2400" b="1" dirty="0">
                <a:solidFill>
                  <a:schemeClr val="bg1">
                    <a:lumMod val="50000"/>
                  </a:schemeClr>
                </a:solidFill>
              </a:rPr>
              <a:t>causes of preference reversals and regretted choices</a:t>
            </a:r>
            <a:endParaRPr lang="en-GB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982585D-33BA-676F-6E78-B045D857FC5A}"/>
              </a:ext>
            </a:extLst>
          </p:cNvPr>
          <p:cNvSpPr txBox="1"/>
          <p:nvPr/>
        </p:nvSpPr>
        <p:spPr>
          <a:xfrm>
            <a:off x="326351" y="893779"/>
            <a:ext cx="11539297" cy="3991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Part 1 is on mistaken beliefs and systematic biases in food choice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8F16758-32B4-7495-DD17-28CF0F817B7C}"/>
              </a:ext>
            </a:extLst>
          </p:cNvPr>
          <p:cNvSpPr txBox="1"/>
          <p:nvPr/>
        </p:nvSpPr>
        <p:spPr>
          <a:xfrm>
            <a:off x="504941" y="6339466"/>
            <a:ext cx="1083361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1" dirty="0">
                <a:solidFill>
                  <a:schemeClr val="bg1">
                    <a:lumMod val="50000"/>
                  </a:schemeClr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Figure 8.3  Differences between long-term goals and actual behavior</a:t>
            </a:r>
          </a:p>
        </p:txBody>
      </p:sp>
    </p:spTree>
    <p:extLst>
      <p:ext uri="{BB962C8B-B14F-4D97-AF65-F5344CB8AC3E}">
        <p14:creationId xmlns:p14="http://schemas.microsoft.com/office/powerpoint/2010/main" val="32558725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56CEFD-DE6E-3D00-1DB7-C528F0C346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3537"/>
            <a:ext cx="12192000" cy="692330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1C82B0"/>
                </a:solidFill>
              </a:rPr>
              <a:t>Chapter 8: Behavioral economics and response to intervention</a:t>
            </a:r>
            <a:endParaRPr lang="en-GB" sz="3200" b="1" dirty="0">
              <a:solidFill>
                <a:srgbClr val="1C82B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9F96D9D-3738-0801-A37C-B485374D11F2}"/>
              </a:ext>
            </a:extLst>
          </p:cNvPr>
          <p:cNvSpPr txBox="1"/>
          <p:nvPr/>
        </p:nvSpPr>
        <p:spPr>
          <a:xfrm>
            <a:off x="625313" y="1612245"/>
            <a:ext cx="10515274" cy="6946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400" b="1" dirty="0">
                <a:solidFill>
                  <a:schemeClr val="bg1">
                    <a:lumMod val="50000"/>
                  </a:schemeClr>
                </a:solidFill>
              </a:rPr>
              <a:t>We describe how policies and programs use each kind of mechanism </a:t>
            </a:r>
          </a:p>
          <a:p>
            <a:pPr>
              <a:lnSpc>
                <a:spcPct val="80000"/>
              </a:lnSpc>
            </a:pPr>
            <a:r>
              <a:rPr lang="en-US" sz="2400" b="1" dirty="0">
                <a:solidFill>
                  <a:schemeClr val="bg1">
                    <a:lumMod val="50000"/>
                  </a:schemeClr>
                </a:solidFill>
              </a:rPr>
              <a:t>to alter food choice:  income, prices, and preferences</a:t>
            </a:r>
            <a:endParaRPr lang="en-GB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982585D-33BA-676F-6E78-B045D857FC5A}"/>
              </a:ext>
            </a:extLst>
          </p:cNvPr>
          <p:cNvSpPr txBox="1"/>
          <p:nvPr/>
        </p:nvSpPr>
        <p:spPr>
          <a:xfrm>
            <a:off x="326351" y="893779"/>
            <a:ext cx="11539297" cy="3991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Part 2 is on differences among interventions in their mechanism of action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8F16758-32B4-7495-DD17-28CF0F817B7C}"/>
              </a:ext>
            </a:extLst>
          </p:cNvPr>
          <p:cNvSpPr txBox="1"/>
          <p:nvPr/>
        </p:nvSpPr>
        <p:spPr>
          <a:xfrm>
            <a:off x="504941" y="6339466"/>
            <a:ext cx="1083361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1" dirty="0">
                <a:solidFill>
                  <a:schemeClr val="bg1">
                    <a:lumMod val="50000"/>
                  </a:schemeClr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Fig. 8.6  Interventions can alter food choice towards more healthful items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132ADB7-AE16-107E-E3E2-EC57A4AF52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927"/>
          <a:stretch/>
        </p:blipFill>
        <p:spPr>
          <a:xfrm>
            <a:off x="326351" y="2556401"/>
            <a:ext cx="11713249" cy="3533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110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56CEFD-DE6E-3D00-1DB7-C528F0C346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3537"/>
            <a:ext cx="12192000" cy="692330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1C82B0"/>
                </a:solidFill>
              </a:rPr>
              <a:t>Chapter 8: Behavioral economics and response to intervention</a:t>
            </a:r>
            <a:endParaRPr lang="en-GB" sz="3200" b="1" dirty="0">
              <a:solidFill>
                <a:srgbClr val="1C82B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9F96D9D-3738-0801-A37C-B485374D11F2}"/>
              </a:ext>
            </a:extLst>
          </p:cNvPr>
          <p:cNvSpPr txBox="1"/>
          <p:nvPr/>
        </p:nvSpPr>
        <p:spPr>
          <a:xfrm>
            <a:off x="625312" y="1612245"/>
            <a:ext cx="11370529" cy="6946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400" b="1" dirty="0">
                <a:solidFill>
                  <a:schemeClr val="bg1">
                    <a:lumMod val="50000"/>
                  </a:schemeClr>
                </a:solidFill>
              </a:rPr>
              <a:t>We emphasize how in-kind transfers can be like cash assistance, </a:t>
            </a:r>
            <a:br>
              <a:rPr lang="en-US" sz="2400" b="1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2400" b="1" dirty="0">
                <a:solidFill>
                  <a:schemeClr val="bg1">
                    <a:lumMod val="50000"/>
                  </a:schemeClr>
                </a:solidFill>
              </a:rPr>
              <a:t>as long as the recipient spends some of their own money on what is transferred</a:t>
            </a:r>
            <a:endParaRPr lang="en-GB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982585D-33BA-676F-6E78-B045D857FC5A}"/>
              </a:ext>
            </a:extLst>
          </p:cNvPr>
          <p:cNvSpPr txBox="1"/>
          <p:nvPr/>
        </p:nvSpPr>
        <p:spPr>
          <a:xfrm>
            <a:off x="326351" y="893779"/>
            <a:ext cx="11539297" cy="3991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Part 2 is on differences among interventions in their mechanism of action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8F16758-32B4-7495-DD17-28CF0F817B7C}"/>
              </a:ext>
            </a:extLst>
          </p:cNvPr>
          <p:cNvSpPr txBox="1"/>
          <p:nvPr/>
        </p:nvSpPr>
        <p:spPr>
          <a:xfrm>
            <a:off x="504941" y="6339466"/>
            <a:ext cx="1083361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1" dirty="0">
                <a:solidFill>
                  <a:schemeClr val="bg1">
                    <a:lumMod val="50000"/>
                  </a:schemeClr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Fig. 8.7  The effect of a transfer depends on peoples’ preferences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5C0C8A4-8C9C-2AC4-2E87-F1A0DE6078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401"/>
          <a:stretch/>
        </p:blipFill>
        <p:spPr>
          <a:xfrm>
            <a:off x="326350" y="2384803"/>
            <a:ext cx="11787187" cy="3705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8966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2AA5A4-0563-D31D-3607-DD0E814E4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3908"/>
            <a:ext cx="10515600" cy="535161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1C82B0"/>
                </a:solidFill>
              </a:rPr>
              <a:t>Chapter 9: Food in the macroeconomy</a:t>
            </a:r>
            <a:endParaRPr lang="en-GB" sz="3200" b="1" dirty="0">
              <a:solidFill>
                <a:srgbClr val="1C82B0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1CA7C16-E12E-100A-4D43-12643B5427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517" y="2039822"/>
            <a:ext cx="5978305" cy="301605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ACC94CE-6346-18FF-331C-73840C4DAA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7029" y="2039822"/>
            <a:ext cx="5724971" cy="3094984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5139046F-0A70-A81B-3652-998FDDBF1691}"/>
              </a:ext>
            </a:extLst>
          </p:cNvPr>
          <p:cNvSpPr txBox="1">
            <a:spLocks/>
          </p:cNvSpPr>
          <p:nvPr/>
        </p:nvSpPr>
        <p:spPr>
          <a:xfrm>
            <a:off x="555513" y="5510445"/>
            <a:ext cx="4786032" cy="9993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1" i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Figure 9.1  The macroeconomy is a circular flow of income and expenditure</a:t>
            </a:r>
            <a:endParaRPr kumimoji="0" lang="en-GB" sz="23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Calibri Light" panose="020F0302020204030204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E6512456-EE52-381B-2E37-F9B20302A1B3}"/>
              </a:ext>
            </a:extLst>
          </p:cNvPr>
          <p:cNvSpPr txBox="1">
            <a:spLocks/>
          </p:cNvSpPr>
          <p:nvPr/>
        </p:nvSpPr>
        <p:spPr>
          <a:xfrm>
            <a:off x="6566780" y="5462284"/>
            <a:ext cx="5311328" cy="9993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sz="2300" b="1" i="1" dirty="0">
                <a:solidFill>
                  <a:schemeClr val="bg1">
                    <a:lumMod val="50000"/>
                  </a:schemeClr>
                </a:solidFill>
                <a:latin typeface="Calibri Light" panose="020F0302020204030204"/>
              </a:rPr>
              <a:t>Figure 9.2  The macroeconomy can be described and measured in multiple ways</a:t>
            </a: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3C8DAB5-410F-9144-9170-6E0E382CCC8F}"/>
              </a:ext>
            </a:extLst>
          </p:cNvPr>
          <p:cNvSpPr txBox="1"/>
          <p:nvPr/>
        </p:nvSpPr>
        <p:spPr>
          <a:xfrm>
            <a:off x="326351" y="893779"/>
            <a:ext cx="11539297" cy="3991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Part 1 is accounting definitions, emphasizing circular flows from stocks of assets</a:t>
            </a:r>
          </a:p>
        </p:txBody>
      </p:sp>
      <p:sp>
        <p:nvSpPr>
          <p:cNvPr id="20" name="Oval 2">
            <a:extLst>
              <a:ext uri="{FF2B5EF4-FFF2-40B4-BE49-F238E27FC236}">
                <a16:creationId xmlns:a16="http://schemas.microsoft.com/office/drawing/2014/main" id="{DFD4A988-C6EF-6096-B906-2D93097488BD}"/>
              </a:ext>
            </a:extLst>
          </p:cNvPr>
          <p:cNvSpPr/>
          <p:nvPr/>
        </p:nvSpPr>
        <p:spPr>
          <a:xfrm rot="16200000">
            <a:off x="1969131" y="1244850"/>
            <a:ext cx="814813" cy="4626323"/>
          </a:xfrm>
          <a:prstGeom prst="roundRect">
            <a:avLst>
              <a:gd name="adj" fmla="val 46161"/>
            </a:avLst>
          </a:prstGeom>
          <a:solidFill>
            <a:srgbClr val="B4E5A2">
              <a:alpha val="30196"/>
            </a:srgb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1473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2AA5A4-0563-D31D-3607-DD0E814E4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3908"/>
            <a:ext cx="10515600" cy="535161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1C82B0"/>
                </a:solidFill>
              </a:rPr>
              <a:t>Chapter 9: Food in the macroeconomy</a:t>
            </a:r>
            <a:endParaRPr lang="en-GB" sz="3200" b="1" dirty="0">
              <a:solidFill>
                <a:srgbClr val="1C82B0"/>
              </a:solidFill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5139046F-0A70-A81B-3652-998FDDBF1691}"/>
              </a:ext>
            </a:extLst>
          </p:cNvPr>
          <p:cNvSpPr txBox="1">
            <a:spLocks/>
          </p:cNvSpPr>
          <p:nvPr/>
        </p:nvSpPr>
        <p:spPr>
          <a:xfrm>
            <a:off x="555513" y="5510445"/>
            <a:ext cx="5069708" cy="9512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300" b="1" i="1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 example with round numbers</a:t>
            </a:r>
            <a:endParaRPr kumimoji="0" lang="en-GB" sz="23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Calibri Light" panose="020F0302020204030204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E6512456-EE52-381B-2E37-F9B20302A1B3}"/>
              </a:ext>
            </a:extLst>
          </p:cNvPr>
          <p:cNvSpPr txBox="1">
            <a:spLocks/>
          </p:cNvSpPr>
          <p:nvPr/>
        </p:nvSpPr>
        <p:spPr>
          <a:xfrm>
            <a:off x="7695446" y="5462284"/>
            <a:ext cx="4182662" cy="9993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sz="2300" b="1" i="1" dirty="0">
                <a:solidFill>
                  <a:schemeClr val="bg1">
                    <a:lumMod val="50000"/>
                  </a:schemeClr>
                </a:solidFill>
                <a:latin typeface="Calibri Light" panose="020F0302020204030204"/>
              </a:rPr>
              <a:t>Actual USDA “food dollar” data</a:t>
            </a: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3C8DAB5-410F-9144-9170-6E0E382CCC8F}"/>
              </a:ext>
            </a:extLst>
          </p:cNvPr>
          <p:cNvSpPr txBox="1"/>
          <p:nvPr/>
        </p:nvSpPr>
        <p:spPr>
          <a:xfrm>
            <a:off x="326351" y="893779"/>
            <a:ext cx="11539297" cy="3991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The circular flow of value added is shown using toy examples and also real data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44B9E6D-E869-F0C0-5706-E8976F9B77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401"/>
          <a:stretch/>
        </p:blipFill>
        <p:spPr>
          <a:xfrm>
            <a:off x="7463073" y="1865014"/>
            <a:ext cx="4250255" cy="374159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50BBE03-6B77-A007-4951-7E4015AD1C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528" y="1752034"/>
            <a:ext cx="6448425" cy="30099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93246B9-0706-DCF1-C774-2C281F0A5F18}"/>
              </a:ext>
            </a:extLst>
          </p:cNvPr>
          <p:cNvSpPr txBox="1"/>
          <p:nvPr/>
        </p:nvSpPr>
        <p:spPr>
          <a:xfrm>
            <a:off x="7266917" y="1526460"/>
            <a:ext cx="492508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Fig. 9.4 Value added in the U.S. food system, 1993–2021</a:t>
            </a:r>
          </a:p>
        </p:txBody>
      </p:sp>
    </p:spTree>
    <p:extLst>
      <p:ext uri="{BB962C8B-B14F-4D97-AF65-F5344CB8AC3E}">
        <p14:creationId xmlns:p14="http://schemas.microsoft.com/office/powerpoint/2010/main" val="9432763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2AA5A4-0563-D31D-3607-DD0E814E4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3908"/>
            <a:ext cx="10515600" cy="535161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1C82B0"/>
                </a:solidFill>
              </a:rPr>
              <a:t>Chapter 9: Food in the macroeconomy</a:t>
            </a:r>
            <a:endParaRPr lang="en-GB" sz="3200" b="1" dirty="0">
              <a:solidFill>
                <a:srgbClr val="1C82B0"/>
              </a:solidFill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5139046F-0A70-A81B-3652-998FDDBF1691}"/>
              </a:ext>
            </a:extLst>
          </p:cNvPr>
          <p:cNvSpPr txBox="1">
            <a:spLocks/>
          </p:cNvSpPr>
          <p:nvPr/>
        </p:nvSpPr>
        <p:spPr>
          <a:xfrm>
            <a:off x="341346" y="5569858"/>
            <a:ext cx="5298870" cy="9512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300" b="1" i="1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Fig. 9.9  Unemployment and SNAP benefits in the U.S., 1967–2021</a:t>
            </a:r>
            <a:endParaRPr kumimoji="0" lang="en-GB" sz="23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Calibri Light" panose="020F0302020204030204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E6512456-EE52-381B-2E37-F9B20302A1B3}"/>
              </a:ext>
            </a:extLst>
          </p:cNvPr>
          <p:cNvSpPr txBox="1">
            <a:spLocks/>
          </p:cNvSpPr>
          <p:nvPr/>
        </p:nvSpPr>
        <p:spPr>
          <a:xfrm>
            <a:off x="6566781" y="5629274"/>
            <a:ext cx="5558544" cy="8324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sz="2300" b="1" i="1" dirty="0">
                <a:solidFill>
                  <a:schemeClr val="bg1">
                    <a:lumMod val="50000"/>
                  </a:schemeClr>
                </a:solidFill>
                <a:latin typeface="Calibri Light" panose="020F0302020204030204"/>
              </a:rPr>
              <a:t>Fig. 9.11  Farm and food system employment </a:t>
            </a:r>
            <a:br>
              <a:rPr lang="en-US" sz="2300" b="1" i="1" dirty="0">
                <a:solidFill>
                  <a:schemeClr val="bg1">
                    <a:lumMod val="50000"/>
                  </a:schemeClr>
                </a:solidFill>
                <a:latin typeface="Calibri Light" panose="020F0302020204030204"/>
              </a:rPr>
            </a:br>
            <a:r>
              <a:rPr lang="en-US" sz="2300" b="1" i="1" dirty="0">
                <a:solidFill>
                  <a:schemeClr val="bg1">
                    <a:lumMod val="50000"/>
                  </a:schemeClr>
                </a:solidFill>
                <a:latin typeface="Calibri Light" panose="020F0302020204030204"/>
              </a:rPr>
              <a:t>in the U.S., Jan. 1990–Sept. 2023</a:t>
            </a: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3C8DAB5-410F-9144-9170-6E0E382CCC8F}"/>
              </a:ext>
            </a:extLst>
          </p:cNvPr>
          <p:cNvSpPr txBox="1"/>
          <p:nvPr/>
        </p:nvSpPr>
        <p:spPr>
          <a:xfrm>
            <a:off x="326351" y="893779"/>
            <a:ext cx="11539297" cy="3991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Part 2 shows how the food system changes with fluctuations and growth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D83550B-554E-39E0-5506-D4B44258FA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7623" y="1857375"/>
            <a:ext cx="5348026" cy="34721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4085E12-842F-CE1B-9BB7-0D06EEC166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7152" y="1827102"/>
            <a:ext cx="6255038" cy="3603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3842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5E5C1F74-C2F3-02CD-1BD5-8080EA57713C}"/>
              </a:ext>
            </a:extLst>
          </p:cNvPr>
          <p:cNvSpPr txBox="1">
            <a:spLocks/>
          </p:cNvSpPr>
          <p:nvPr/>
        </p:nvSpPr>
        <p:spPr>
          <a:xfrm>
            <a:off x="0" y="153908"/>
            <a:ext cx="10515600" cy="5351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rgbClr val="1C82B0"/>
                </a:solidFill>
              </a:rPr>
              <a:t>Chapter 10: International development</a:t>
            </a:r>
            <a:endParaRPr lang="en-GB" sz="3200" b="1" dirty="0">
              <a:solidFill>
                <a:srgbClr val="1C82B0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4F2E812-543D-8336-38BB-EDB0B6008B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139" y="1793103"/>
            <a:ext cx="5900071" cy="3445560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76304FEE-787B-252F-9C6A-BDE35917C642}"/>
              </a:ext>
            </a:extLst>
          </p:cNvPr>
          <p:cNvSpPr txBox="1">
            <a:spLocks/>
          </p:cNvSpPr>
          <p:nvPr/>
        </p:nvSpPr>
        <p:spPr>
          <a:xfrm>
            <a:off x="655914" y="5377094"/>
            <a:ext cx="5298870" cy="9512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300" b="1" i="1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Fig. 10.11 Selected trajectories of growth and structural transformation, 1990–2020 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FA367E7-7F06-A58C-0B78-A5504136F8D5}"/>
              </a:ext>
            </a:extLst>
          </p:cNvPr>
          <p:cNvSpPr txBox="1">
            <a:spLocks/>
          </p:cNvSpPr>
          <p:nvPr/>
        </p:nvSpPr>
        <p:spPr>
          <a:xfrm>
            <a:off x="6633456" y="5415193"/>
            <a:ext cx="5558544" cy="8324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sz="2300" b="1" i="1" dirty="0">
                <a:solidFill>
                  <a:schemeClr val="bg1">
                    <a:lumMod val="50000"/>
                  </a:schemeClr>
                </a:solidFill>
                <a:latin typeface="Calibri Light" panose="020F0302020204030204"/>
              </a:rPr>
              <a:t>Fig. 10.13 Rural and urban population in selected regions and countries, 1950–2050</a:t>
            </a: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7C8DAFB-F271-1EF7-F8C9-0F3D8DC5A6AE}"/>
              </a:ext>
            </a:extLst>
          </p:cNvPr>
          <p:cNvSpPr txBox="1"/>
          <p:nvPr/>
        </p:nvSpPr>
        <p:spPr>
          <a:xfrm>
            <a:off x="326351" y="893779"/>
            <a:ext cx="5769649" cy="6946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We emphasize differences in the speed </a:t>
            </a:r>
            <a:b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and smoothness of exit from agriculture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14BC6D2A-0715-0F79-93AD-916CB3A584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6855" y="1614719"/>
            <a:ext cx="5059614" cy="376237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4910E14B-D5A4-1622-70F1-041A9094A058}"/>
              </a:ext>
            </a:extLst>
          </p:cNvPr>
          <p:cNvSpPr txBox="1"/>
          <p:nvPr/>
        </p:nvSpPr>
        <p:spPr>
          <a:xfrm>
            <a:off x="6311837" y="901056"/>
            <a:ext cx="5769649" cy="6946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…and how demographic transition plus urbanization drives rural population size</a:t>
            </a:r>
          </a:p>
        </p:txBody>
      </p:sp>
    </p:spTree>
    <p:extLst>
      <p:ext uri="{BB962C8B-B14F-4D97-AF65-F5344CB8AC3E}">
        <p14:creationId xmlns:p14="http://schemas.microsoft.com/office/powerpoint/2010/main" val="322737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5E5C1F74-C2F3-02CD-1BD5-8080EA57713C}"/>
              </a:ext>
            </a:extLst>
          </p:cNvPr>
          <p:cNvSpPr txBox="1">
            <a:spLocks/>
          </p:cNvSpPr>
          <p:nvPr/>
        </p:nvSpPr>
        <p:spPr>
          <a:xfrm>
            <a:off x="0" y="153908"/>
            <a:ext cx="10515600" cy="5351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rgbClr val="1C82B0"/>
                </a:solidFill>
              </a:rPr>
              <a:t>Chapter 11: International trade and value chains</a:t>
            </a:r>
            <a:endParaRPr lang="en-GB" sz="3200" b="1" dirty="0">
              <a:solidFill>
                <a:srgbClr val="1C82B0"/>
              </a:solidFill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76304FEE-787B-252F-9C6A-BDE35917C642}"/>
              </a:ext>
            </a:extLst>
          </p:cNvPr>
          <p:cNvSpPr txBox="1">
            <a:spLocks/>
          </p:cNvSpPr>
          <p:nvPr/>
        </p:nvSpPr>
        <p:spPr>
          <a:xfrm>
            <a:off x="214820" y="5415193"/>
            <a:ext cx="5739964" cy="8324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sz="2300" b="1" i="1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Fig. 11.2 Transactions costs make exporters’ price received lower than importers’ price paid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FA367E7-7F06-A58C-0B78-A5504136F8D5}"/>
              </a:ext>
            </a:extLst>
          </p:cNvPr>
          <p:cNvSpPr txBox="1">
            <a:spLocks/>
          </p:cNvSpPr>
          <p:nvPr/>
        </p:nvSpPr>
        <p:spPr>
          <a:xfrm>
            <a:off x="6633456" y="5415193"/>
            <a:ext cx="5558544" cy="8324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sz="2300" b="1" i="1" dirty="0">
                <a:solidFill>
                  <a:schemeClr val="bg1">
                    <a:lumMod val="50000"/>
                  </a:schemeClr>
                </a:solidFill>
                <a:latin typeface="Calibri Light" panose="020F0302020204030204"/>
              </a:rPr>
              <a:t>Fig. 11.4 Food and nonfood agricultural trade during the 1980s–2000s wave of globalization</a:t>
            </a: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7C8DAFB-F271-1EF7-F8C9-0F3D8DC5A6AE}"/>
              </a:ext>
            </a:extLst>
          </p:cNvPr>
          <p:cNvSpPr txBox="1"/>
          <p:nvPr/>
        </p:nvSpPr>
        <p:spPr>
          <a:xfrm>
            <a:off x="326351" y="886503"/>
            <a:ext cx="5769649" cy="6946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We emphasize the role of transaction costs between and within countries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910E14B-D5A4-1622-70F1-041A9094A058}"/>
              </a:ext>
            </a:extLst>
          </p:cNvPr>
          <p:cNvSpPr txBox="1"/>
          <p:nvPr/>
        </p:nvSpPr>
        <p:spPr>
          <a:xfrm>
            <a:off x="6310820" y="1181969"/>
            <a:ext cx="5769649" cy="3991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…and describe changes in globalization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60C98D7-0768-ED00-21B1-F22D454C2F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820" y="2351763"/>
            <a:ext cx="6096000" cy="2307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AE48619-2F6D-A917-6D0F-B5218E3EBC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3456" y="1857606"/>
            <a:ext cx="4622699" cy="3295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09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461A89E2-2426-184C-2419-B6219D6923F6}"/>
              </a:ext>
            </a:extLst>
          </p:cNvPr>
          <p:cNvSpPr txBox="1">
            <a:spLocks/>
          </p:cNvSpPr>
          <p:nvPr/>
        </p:nvSpPr>
        <p:spPr>
          <a:xfrm>
            <a:off x="0" y="153908"/>
            <a:ext cx="12192000" cy="6747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rgbClr val="1C82B0"/>
                </a:solidFill>
              </a:rPr>
              <a:t>Chapter 12: The future of food</a:t>
            </a:r>
            <a:endParaRPr lang="en-GB" sz="3200" b="1" dirty="0">
              <a:solidFill>
                <a:srgbClr val="1C82B0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C4C5AF3-7162-53A4-0503-B7F872CBC5B8}"/>
              </a:ext>
            </a:extLst>
          </p:cNvPr>
          <p:cNvSpPr txBox="1">
            <a:spLocks/>
          </p:cNvSpPr>
          <p:nvPr/>
        </p:nvSpPr>
        <p:spPr>
          <a:xfrm>
            <a:off x="600074" y="5415193"/>
            <a:ext cx="5354709" cy="8324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sz="2300" b="1" i="1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Figure 12.1  Crop intensification </a:t>
            </a:r>
            <a:br>
              <a:rPr lang="en-US" sz="2300" b="1" i="1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300" b="1" i="1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 measured by fertilizer use, 1961–2021 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DE93038-CAE0-2671-B649-9DE1A5D150A8}"/>
              </a:ext>
            </a:extLst>
          </p:cNvPr>
          <p:cNvSpPr txBox="1">
            <a:spLocks/>
          </p:cNvSpPr>
          <p:nvPr/>
        </p:nvSpPr>
        <p:spPr>
          <a:xfrm>
            <a:off x="6700131" y="5415193"/>
            <a:ext cx="5558544" cy="8324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sz="2300" b="1" i="1" dirty="0">
                <a:solidFill>
                  <a:schemeClr val="bg1">
                    <a:lumMod val="50000"/>
                  </a:schemeClr>
                </a:solidFill>
                <a:latin typeface="Calibri Light" panose="020F0302020204030204"/>
              </a:rPr>
              <a:t>Figure 12.4 The global transition from </a:t>
            </a:r>
            <a:br>
              <a:rPr lang="en-US" sz="2300" b="1" i="1" dirty="0">
                <a:solidFill>
                  <a:schemeClr val="bg1">
                    <a:lumMod val="50000"/>
                  </a:schemeClr>
                </a:solidFill>
                <a:latin typeface="Calibri Light" panose="020F0302020204030204"/>
              </a:rPr>
            </a:br>
            <a:r>
              <a:rPr lang="en-US" sz="2300" b="1" i="1" dirty="0">
                <a:solidFill>
                  <a:schemeClr val="bg1">
                    <a:lumMod val="50000"/>
                  </a:schemeClr>
                </a:solidFill>
                <a:latin typeface="Calibri Light" panose="020F0302020204030204"/>
              </a:rPr>
              <a:t>capture fisheries to aquaculture, 1960–2021</a:t>
            </a: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6AD3120-8F66-9849-B71C-3E9C8D393C74}"/>
              </a:ext>
            </a:extLst>
          </p:cNvPr>
          <p:cNvSpPr txBox="1"/>
          <p:nvPr/>
        </p:nvSpPr>
        <p:spPr>
          <a:xfrm>
            <a:off x="326351" y="886503"/>
            <a:ext cx="5769649" cy="990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We emphasize induced innovation </a:t>
            </a:r>
            <a:b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and choices for the speed and direction of productivity and decarbonization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0C5F761-F510-7A4B-5B8A-0575F00AA369}"/>
              </a:ext>
            </a:extLst>
          </p:cNvPr>
          <p:cNvSpPr txBox="1"/>
          <p:nvPr/>
        </p:nvSpPr>
        <p:spPr>
          <a:xfrm>
            <a:off x="6359778" y="838878"/>
            <a:ext cx="5769649" cy="990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…and describe how agribusiness and agroecology can work together for sustainability and health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226CCB2-4420-00F7-37BC-B38A58DB008D}"/>
              </a:ext>
            </a:extLst>
          </p:cNvPr>
          <p:cNvGrpSpPr/>
          <p:nvPr/>
        </p:nvGrpSpPr>
        <p:grpSpPr>
          <a:xfrm>
            <a:off x="214820" y="1808575"/>
            <a:ext cx="5824030" cy="3674626"/>
            <a:chOff x="214820" y="1808575"/>
            <a:chExt cx="5824030" cy="3674626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71BE4A5-6B3C-E442-8D27-BF2C020010F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14820" y="1808575"/>
              <a:ext cx="5617404" cy="3674626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8D3BC62-223B-C901-191A-D24736B435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84235" y="3895672"/>
              <a:ext cx="1554615" cy="1219306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4269A08-28A8-CD6C-3062-C7BFCF4B4D95}"/>
              </a:ext>
            </a:extLst>
          </p:cNvPr>
          <p:cNvGrpSpPr/>
          <p:nvPr/>
        </p:nvGrpSpPr>
        <p:grpSpPr>
          <a:xfrm>
            <a:off x="6439884" y="1734191"/>
            <a:ext cx="5537865" cy="3674626"/>
            <a:chOff x="6439884" y="1734191"/>
            <a:chExt cx="5537865" cy="3674626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23F0FDF-0577-13AD-4175-38113200FE5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39884" y="1734191"/>
              <a:ext cx="5537865" cy="3674626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4FCF7AAF-363C-4F22-11FC-BD66CFE338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5847" t="-75" r="22163" b="73004"/>
            <a:stretch/>
          </p:blipFill>
          <p:spPr>
            <a:xfrm>
              <a:off x="7813698" y="2814790"/>
              <a:ext cx="1497579" cy="239286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F4800008-D319-700E-8CE8-3E79F144B4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6432" t="61432" r="4683" b="17218"/>
            <a:stretch/>
          </p:blipFill>
          <p:spPr>
            <a:xfrm>
              <a:off x="7813698" y="2583825"/>
              <a:ext cx="1849039" cy="1887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65734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20F147C-C57E-0159-FB16-AA2928E429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932" y="1118227"/>
            <a:ext cx="12048068" cy="5713098"/>
          </a:xfrm>
        </p:spPr>
        <p:txBody>
          <a:bodyPr>
            <a:noAutofit/>
          </a:bodyPr>
          <a:lstStyle/>
          <a:p>
            <a:pPr>
              <a:spcAft>
                <a:spcPts val="300"/>
              </a:spcAft>
            </a:pPr>
            <a:r>
              <a:rPr lang="en-US" sz="23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Food Economics: Agriculture, Nutrition and Health </a:t>
            </a:r>
            <a:r>
              <a:rPr lang="en-US" sz="23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aims to serve advanced undergrads and grad students from diverse backgrounds, providing introductory but high-level content</a:t>
            </a:r>
          </a:p>
          <a:p>
            <a:pPr lvl="1">
              <a:lnSpc>
                <a:spcPct val="80000"/>
              </a:lnSpc>
              <a:spcAft>
                <a:spcPts val="300"/>
              </a:spcAft>
            </a:pPr>
            <a:r>
              <a:rPr lang="en-US" sz="19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Textbook is open access thanks to Gates funding for the UK-based </a:t>
            </a:r>
            <a:r>
              <a:rPr lang="en-US" sz="1900" u="sng" dirty="0">
                <a:solidFill>
                  <a:schemeClr val="accent1">
                    <a:lumMod val="75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Agriculture, Nutrition &amp; Health Academy</a:t>
            </a:r>
            <a:endParaRPr lang="en-US" sz="1900" u="sng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spcAft>
                <a:spcPts val="300"/>
              </a:spcAft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First half of book is graphical principles of economics, taught through agrifood examples</a:t>
            </a:r>
          </a:p>
          <a:p>
            <a:pPr marL="800100" lvl="1" indent="-342900">
              <a:lnSpc>
                <a:spcPct val="80000"/>
              </a:lnSpc>
              <a:spcBef>
                <a:spcPts val="0"/>
              </a:spcBef>
              <a:spcAft>
                <a:spcPts val="300"/>
              </a:spcAft>
              <a:buFont typeface="+mj-lt"/>
              <a:buAutoNum type="arabicParenR"/>
            </a:pP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Motivation -- why study economics about food?</a:t>
            </a:r>
          </a:p>
          <a:p>
            <a:pPr marL="800100" lvl="1" indent="-342900">
              <a:lnSpc>
                <a:spcPct val="80000"/>
              </a:lnSpc>
              <a:spcBef>
                <a:spcPts val="0"/>
              </a:spcBef>
              <a:spcAft>
                <a:spcPts val="300"/>
              </a:spcAft>
              <a:buFont typeface="+mj-lt"/>
              <a:buAutoNum type="arabicParenR"/>
            </a:pP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Individual choices -- optimization to points of tangency</a:t>
            </a:r>
          </a:p>
          <a:p>
            <a:pPr marL="800100" lvl="1" indent="-342900">
              <a:lnSpc>
                <a:spcPct val="80000"/>
              </a:lnSpc>
              <a:spcBef>
                <a:spcPts val="0"/>
              </a:spcBef>
              <a:spcAft>
                <a:spcPts val="300"/>
              </a:spcAft>
              <a:buFont typeface="+mj-lt"/>
              <a:buAutoNum type="arabicParenR"/>
            </a:pP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Market outcomes -- individuals move to points of intersection</a:t>
            </a:r>
          </a:p>
          <a:p>
            <a:pPr marL="800100" lvl="1" indent="-342900">
              <a:lnSpc>
                <a:spcPct val="80000"/>
              </a:lnSpc>
              <a:spcBef>
                <a:spcPts val="0"/>
              </a:spcBef>
              <a:spcAft>
                <a:spcPts val="300"/>
              </a:spcAft>
              <a:buFont typeface="+mj-lt"/>
              <a:buAutoNum type="arabicParenR"/>
            </a:pP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Social welfare and externalities -- economic surplus areas</a:t>
            </a:r>
          </a:p>
          <a:p>
            <a:pPr marL="800100" lvl="1" indent="-342900">
              <a:lnSpc>
                <a:spcPct val="80000"/>
              </a:lnSpc>
              <a:spcBef>
                <a:spcPts val="0"/>
              </a:spcBef>
              <a:spcAft>
                <a:spcPts val="300"/>
              </a:spcAft>
              <a:buFont typeface="+mj-lt"/>
              <a:buAutoNum type="arabicParenR"/>
            </a:pP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Market power and strategy -- monopoly and game theory</a:t>
            </a:r>
          </a:p>
          <a:p>
            <a:pPr marL="800100" lvl="1" indent="-342900">
              <a:lnSpc>
                <a:spcPct val="80000"/>
              </a:lnSpc>
              <a:spcBef>
                <a:spcPts val="0"/>
              </a:spcBef>
              <a:spcAft>
                <a:spcPts val="300"/>
              </a:spcAft>
              <a:buFont typeface="+mj-lt"/>
              <a:buAutoNum type="arabicParenR"/>
            </a:pP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Collective action and policy -- public goods and social choice</a:t>
            </a:r>
          </a:p>
          <a:p>
            <a:pPr>
              <a:spcAft>
                <a:spcPts val="300"/>
              </a:spcAft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Second half of book adds charts of data, exploring patterns and trends in the U.S. and globally</a:t>
            </a:r>
          </a:p>
          <a:p>
            <a:pPr marL="800100" lvl="1" indent="-342900">
              <a:lnSpc>
                <a:spcPct val="80000"/>
              </a:lnSpc>
              <a:spcBef>
                <a:spcPts val="0"/>
              </a:spcBef>
              <a:spcAft>
                <a:spcPts val="300"/>
              </a:spcAft>
              <a:buFont typeface="+mj-lt"/>
              <a:buAutoNum type="arabicParenR" startAt="7"/>
            </a:pP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Poverty and risk -- social protection and insurance</a:t>
            </a:r>
          </a:p>
          <a:p>
            <a:pPr marL="800100" lvl="1" indent="-342900">
              <a:lnSpc>
                <a:spcPct val="80000"/>
              </a:lnSpc>
              <a:spcBef>
                <a:spcPts val="0"/>
              </a:spcBef>
              <a:spcAft>
                <a:spcPts val="300"/>
              </a:spcAft>
              <a:buFont typeface="+mj-lt"/>
              <a:buAutoNum type="arabicParenR" startAt="7"/>
            </a:pP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Food and health -- diet quality and diet-related disease</a:t>
            </a:r>
          </a:p>
          <a:p>
            <a:pPr marL="800100" lvl="1" indent="-342900">
              <a:lnSpc>
                <a:spcPct val="80000"/>
              </a:lnSpc>
              <a:spcBef>
                <a:spcPts val="0"/>
              </a:spcBef>
              <a:spcAft>
                <a:spcPts val="300"/>
              </a:spcAft>
              <a:buFont typeface="+mj-lt"/>
              <a:buAutoNum type="arabicParenR" startAt="7"/>
            </a:pP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Food and agriculture in the circular flow of macroeconomics</a:t>
            </a:r>
          </a:p>
          <a:p>
            <a:pPr marL="800100" lvl="1" indent="-342900">
              <a:lnSpc>
                <a:spcPct val="80000"/>
              </a:lnSpc>
              <a:spcBef>
                <a:spcPts val="0"/>
              </a:spcBef>
              <a:spcAft>
                <a:spcPts val="300"/>
              </a:spcAft>
              <a:buFont typeface="+mj-lt"/>
              <a:buAutoNum type="arabicParenR" startAt="7"/>
            </a:pP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Food and agriculture in international development and growth</a:t>
            </a:r>
          </a:p>
          <a:p>
            <a:pPr marL="800100" lvl="1" indent="-342900">
              <a:lnSpc>
                <a:spcPct val="80000"/>
              </a:lnSpc>
              <a:spcBef>
                <a:spcPts val="0"/>
              </a:spcBef>
              <a:spcAft>
                <a:spcPts val="300"/>
              </a:spcAft>
              <a:buFont typeface="+mj-lt"/>
              <a:buAutoNum type="arabicParenR" startAt="7"/>
            </a:pP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Food and agriculture in international trade and value chains</a:t>
            </a:r>
          </a:p>
          <a:p>
            <a:pPr marL="800100" lvl="1" indent="-342900">
              <a:lnSpc>
                <a:spcPct val="80000"/>
              </a:lnSpc>
              <a:spcBef>
                <a:spcPts val="0"/>
              </a:spcBef>
              <a:spcAft>
                <a:spcPts val="300"/>
              </a:spcAft>
              <a:buFont typeface="+mj-lt"/>
              <a:buAutoNum type="arabicParenR" startAt="7"/>
            </a:pP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The future of food: Induced innovation for agriculture and health</a:t>
            </a:r>
          </a:p>
          <a:p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F18AE0-D845-DCEE-9C12-383E05C05A29}"/>
              </a:ext>
            </a:extLst>
          </p:cNvPr>
          <p:cNvSpPr txBox="1"/>
          <p:nvPr/>
        </p:nvSpPr>
        <p:spPr>
          <a:xfrm>
            <a:off x="7467902" y="3402128"/>
            <a:ext cx="4616150" cy="5440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i="1" dirty="0">
                <a:solidFill>
                  <a:schemeClr val="accent1"/>
                </a:solidFill>
              </a:rPr>
              <a:t>Weekly exercises to draw analytical diagrams matched to current news stories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37B35D6-DA78-8A1D-9289-7F3616DD0A8E}"/>
              </a:ext>
            </a:extLst>
          </p:cNvPr>
          <p:cNvSpPr txBox="1"/>
          <p:nvPr/>
        </p:nvSpPr>
        <p:spPr>
          <a:xfrm>
            <a:off x="7242622" y="2785928"/>
            <a:ext cx="49318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accent1"/>
                </a:solidFill>
              </a:rPr>
              <a:t>Warm-up exercise finding errors in ChatGPT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8357B0F-FECC-F65A-BEEE-5E9358D1A1A5}"/>
              </a:ext>
            </a:extLst>
          </p:cNvPr>
          <p:cNvSpPr txBox="1"/>
          <p:nvPr/>
        </p:nvSpPr>
        <p:spPr>
          <a:xfrm>
            <a:off x="7242622" y="3017826"/>
            <a:ext cx="49318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accent1"/>
                </a:solidFill>
              </a:rPr>
              <a:t>Excel exercise on nutrient adequacy of real diets</a:t>
            </a:r>
          </a:p>
        </p:txBody>
      </p:sp>
      <p:sp>
        <p:nvSpPr>
          <p:cNvPr id="13" name="Right Brace 12">
            <a:extLst>
              <a:ext uri="{FF2B5EF4-FFF2-40B4-BE49-F238E27FC236}">
                <a16:creationId xmlns:a16="http://schemas.microsoft.com/office/drawing/2014/main" id="{098376FE-E2D5-06DC-576A-61512EC1A365}"/>
              </a:ext>
            </a:extLst>
          </p:cNvPr>
          <p:cNvSpPr/>
          <p:nvPr/>
        </p:nvSpPr>
        <p:spPr>
          <a:xfrm>
            <a:off x="7133769" y="3234122"/>
            <a:ext cx="370116" cy="891313"/>
          </a:xfrm>
          <a:prstGeom prst="rightBrace">
            <a:avLst>
              <a:gd name="adj1" fmla="val 36181"/>
              <a:gd name="adj2" fmla="val 50000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154B55D-48A5-6BFD-619F-EF0B78820CD2}"/>
              </a:ext>
            </a:extLst>
          </p:cNvPr>
          <p:cNvSpPr txBox="1"/>
          <p:nvPr/>
        </p:nvSpPr>
        <p:spPr>
          <a:xfrm>
            <a:off x="7318827" y="3832032"/>
            <a:ext cx="47292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accent2">
                    <a:lumMod val="50000"/>
                  </a:schemeClr>
                </a:solidFill>
              </a:rPr>
              <a:t>Midterm or course project (partial draft)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6D716F1-E961-A82F-6277-36567F79E82B}"/>
              </a:ext>
            </a:extLst>
          </p:cNvPr>
          <p:cNvSpPr txBox="1"/>
          <p:nvPr/>
        </p:nvSpPr>
        <p:spPr>
          <a:xfrm>
            <a:off x="7558311" y="4878825"/>
            <a:ext cx="4616150" cy="5440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i="1" dirty="0">
                <a:solidFill>
                  <a:schemeClr val="accent1"/>
                </a:solidFill>
              </a:rPr>
              <a:t>Weekly exercises to make data visualizations </a:t>
            </a:r>
            <a:br>
              <a:rPr lang="en-US" i="1" dirty="0">
                <a:solidFill>
                  <a:schemeClr val="accent1"/>
                </a:solidFill>
              </a:rPr>
            </a:br>
            <a:r>
              <a:rPr lang="en-US" i="1" dirty="0">
                <a:solidFill>
                  <a:schemeClr val="accent1"/>
                </a:solidFill>
              </a:rPr>
              <a:t>with downloaded data from official sources</a:t>
            </a:r>
          </a:p>
        </p:txBody>
      </p:sp>
      <p:sp>
        <p:nvSpPr>
          <p:cNvPr id="16" name="Right Brace 15">
            <a:extLst>
              <a:ext uri="{FF2B5EF4-FFF2-40B4-BE49-F238E27FC236}">
                <a16:creationId xmlns:a16="http://schemas.microsoft.com/office/drawing/2014/main" id="{F3B9B295-517F-AC99-2792-4006D94FC20D}"/>
              </a:ext>
            </a:extLst>
          </p:cNvPr>
          <p:cNvSpPr/>
          <p:nvPr/>
        </p:nvSpPr>
        <p:spPr>
          <a:xfrm>
            <a:off x="7188195" y="4610932"/>
            <a:ext cx="370116" cy="1107290"/>
          </a:xfrm>
          <a:prstGeom prst="rightBrace">
            <a:avLst>
              <a:gd name="adj1" fmla="val 36181"/>
              <a:gd name="adj2" fmla="val 50000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E3C87D9-058C-6EF9-3823-35728682E024}"/>
              </a:ext>
            </a:extLst>
          </p:cNvPr>
          <p:cNvSpPr txBox="1"/>
          <p:nvPr/>
        </p:nvSpPr>
        <p:spPr>
          <a:xfrm>
            <a:off x="7390792" y="5801449"/>
            <a:ext cx="47292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accent2">
                    <a:lumMod val="50000"/>
                  </a:schemeClr>
                </a:solidFill>
              </a:rPr>
              <a:t>Final or course project (report + slides)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98C0F55-28F7-1899-7838-27CEC22B7184}"/>
              </a:ext>
            </a:extLst>
          </p:cNvPr>
          <p:cNvSpPr txBox="1"/>
          <p:nvPr/>
        </p:nvSpPr>
        <p:spPr>
          <a:xfrm>
            <a:off x="7165565" y="2513339"/>
            <a:ext cx="44449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u="sng" dirty="0">
                <a:solidFill>
                  <a:schemeClr val="accent1"/>
                </a:solidFill>
                <a:latin typeface="+mj-lt"/>
              </a:rPr>
              <a:t>Teaching materials available</a:t>
            </a:r>
          </a:p>
        </p:txBody>
      </p:sp>
      <p:sp>
        <p:nvSpPr>
          <p:cNvPr id="4" name="Title 6">
            <a:extLst>
              <a:ext uri="{FF2B5EF4-FFF2-40B4-BE49-F238E27FC236}">
                <a16:creationId xmlns:a16="http://schemas.microsoft.com/office/drawing/2014/main" id="{A1449004-B043-6AB4-9DEC-E98A735709C7}"/>
              </a:ext>
            </a:extLst>
          </p:cNvPr>
          <p:cNvSpPr txBox="1">
            <a:spLocks/>
          </p:cNvSpPr>
          <p:nvPr/>
        </p:nvSpPr>
        <p:spPr>
          <a:xfrm>
            <a:off x="71966" y="216789"/>
            <a:ext cx="12048068" cy="6376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1C82B0"/>
                </a:solidFill>
              </a:rPr>
              <a:t>Our new textbook could help</a:t>
            </a:r>
            <a:endParaRPr lang="en-GB" sz="3600" b="1" dirty="0">
              <a:solidFill>
                <a:srgbClr val="1C82B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325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1" grpId="0"/>
      <p:bldP spid="13" grpId="0" animBg="1"/>
      <p:bldP spid="14" grpId="0"/>
      <p:bldP spid="15" grpId="0"/>
      <p:bldP spid="16" grpId="0" animBg="1"/>
      <p:bldP spid="17" grpId="0"/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CA89F1F-770A-F322-FC9C-065CD72A5502}"/>
              </a:ext>
            </a:extLst>
          </p:cNvPr>
          <p:cNvSpPr txBox="1">
            <a:spLocks/>
          </p:cNvSpPr>
          <p:nvPr/>
        </p:nvSpPr>
        <p:spPr>
          <a:xfrm>
            <a:off x="0" y="153908"/>
            <a:ext cx="12192000" cy="6747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rgbClr val="1C82B0"/>
                </a:solidFill>
              </a:rPr>
              <a:t>Conclusions about the book</a:t>
            </a:r>
            <a:endParaRPr lang="en-GB" sz="3200" b="1" dirty="0">
              <a:solidFill>
                <a:srgbClr val="1C82B0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C56584A-0F19-54FC-8E26-D1AF7F0A956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8526"/>
          <a:stretch/>
        </p:blipFill>
        <p:spPr>
          <a:xfrm>
            <a:off x="795422" y="1177365"/>
            <a:ext cx="4497338" cy="1828922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6E9A6E99-EB60-181F-9A2A-140AD452A123}"/>
              </a:ext>
            </a:extLst>
          </p:cNvPr>
          <p:cNvGrpSpPr/>
          <p:nvPr/>
        </p:nvGrpSpPr>
        <p:grpSpPr>
          <a:xfrm>
            <a:off x="585412" y="3429000"/>
            <a:ext cx="5058231" cy="2847876"/>
            <a:chOff x="6696735" y="3258173"/>
            <a:chExt cx="5252566" cy="2842688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99BCA6AD-ECDC-2FE6-C3C0-DB02B40383B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96735" y="3258173"/>
              <a:ext cx="4991100" cy="495300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FD27467-850C-1CCC-7FB0-379635BDA450}"/>
                </a:ext>
              </a:extLst>
            </p:cNvPr>
            <p:cNvSpPr txBox="1"/>
            <p:nvPr/>
          </p:nvSpPr>
          <p:spPr>
            <a:xfrm>
              <a:off x="8147930" y="3258173"/>
              <a:ext cx="353990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>
                  <a:highlight>
                    <a:srgbClr val="FFFF00"/>
                  </a:highlight>
                </a:rPr>
                <a:t>https://sites.tufts.edu/foodecon</a:t>
              </a: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4809C7D8-24C5-BCE5-C98E-595B7D40C9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696735" y="3754967"/>
              <a:ext cx="5252566" cy="404044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87EE643-74BA-7EB8-CD50-D80503F6378C}"/>
                </a:ext>
              </a:extLst>
            </p:cNvPr>
            <p:cNvSpPr txBox="1"/>
            <p:nvPr/>
          </p:nvSpPr>
          <p:spPr>
            <a:xfrm>
              <a:off x="6696735" y="4284979"/>
              <a:ext cx="5106281" cy="181588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en-US" sz="1400" dirty="0">
                  <a:effectLst/>
                  <a:latin typeface="Garamond" panose="02020404030301010803" pitchFamily="18" charset="0"/>
                </a:rPr>
                <a:t>Welcome to our resource page for the new open-access textbook on</a:t>
              </a:r>
              <a:r>
                <a:rPr lang="en-US" sz="1400" i="1" dirty="0">
                  <a:effectLst/>
                  <a:latin typeface="Garamond" panose="02020404030301010803" pitchFamily="18" charset="0"/>
                  <a:hlinkClick r:id="rId6"/>
                </a:rPr>
                <a:t> </a:t>
              </a:r>
              <a:r>
                <a:rPr lang="en-US" sz="1400" b="1" i="1" dirty="0">
                  <a:effectLst/>
                  <a:latin typeface="Garamond" panose="02020404030301010803" pitchFamily="18" charset="0"/>
                  <a:hlinkClick r:id="rId6"/>
                </a:rPr>
                <a:t>Food Economics: Agriculture, Nutrition and Health</a:t>
              </a:r>
              <a:r>
                <a:rPr lang="en-US" sz="1400" dirty="0">
                  <a:effectLst/>
                  <a:latin typeface="Garamond" panose="02020404030301010803" pitchFamily="18" charset="0"/>
                </a:rPr>
                <a:t>, published in May 2024 from Palgrave MacMillan. </a:t>
              </a:r>
            </a:p>
            <a:p>
              <a:pPr algn="l"/>
              <a:endParaRPr lang="en-US" sz="1400" dirty="0">
                <a:latin typeface="Garamond" panose="02020404030301010803" pitchFamily="18" charset="0"/>
              </a:endParaRPr>
            </a:p>
            <a:p>
              <a:pPr algn="l"/>
              <a:r>
                <a:rPr lang="en-US" sz="1400" dirty="0">
                  <a:effectLst/>
                  <a:latin typeface="Garamond" panose="02020404030301010803" pitchFamily="18" charset="0"/>
                </a:rPr>
                <a:t>This site will soon have password-protected links to course materials (slides, exercise prompts, past exams and answer keys). For now we invite you to </a:t>
              </a:r>
              <a:r>
                <a:rPr lang="en-US" sz="1400" b="1" dirty="0">
                  <a:effectLst/>
                  <a:highlight>
                    <a:srgbClr val="FFFF00"/>
                  </a:highlight>
                  <a:latin typeface="Garamond" panose="02020404030301010803" pitchFamily="18" charset="0"/>
                  <a:hlinkClick r:id="rId7"/>
                </a:rPr>
                <a:t>subscribe to our </a:t>
              </a:r>
              <a:r>
                <a:rPr lang="en-US" sz="1400" b="1" dirty="0" err="1">
                  <a:effectLst/>
                  <a:highlight>
                    <a:srgbClr val="FFFF00"/>
                  </a:highlight>
                  <a:latin typeface="Garamond" panose="02020404030301010803" pitchFamily="18" charset="0"/>
                  <a:hlinkClick r:id="rId7"/>
                </a:rPr>
                <a:t>elist</a:t>
              </a:r>
              <a:r>
                <a:rPr lang="en-US" sz="1400" dirty="0">
                  <a:effectLst/>
                  <a:highlight>
                    <a:srgbClr val="FFFF00"/>
                  </a:highlight>
                  <a:latin typeface="Garamond" panose="02020404030301010803" pitchFamily="18" charset="0"/>
                </a:rPr>
                <a:t> </a:t>
              </a:r>
              <a:r>
                <a:rPr lang="en-US" sz="1400" dirty="0">
                  <a:effectLst/>
                  <a:latin typeface="Garamond" panose="02020404030301010803" pitchFamily="18" charset="0"/>
                </a:rPr>
                <a:t>so that you can receive and share teaching material and updates related to the book.</a:t>
              </a: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373DB206-F7CD-A3DC-F660-788C18600E70}"/>
              </a:ext>
            </a:extLst>
          </p:cNvPr>
          <p:cNvSpPr txBox="1"/>
          <p:nvPr/>
        </p:nvSpPr>
        <p:spPr>
          <a:xfrm>
            <a:off x="6282742" y="4179834"/>
            <a:ext cx="5058231" cy="5440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en-US" i="1" dirty="0">
                <a:solidFill>
                  <a:schemeClr val="accent1"/>
                </a:solidFill>
              </a:rPr>
              <a:t>Weekly exercises to draw analytical diagrams</a:t>
            </a:r>
            <a:br>
              <a:rPr lang="en-US" i="1" dirty="0">
                <a:solidFill>
                  <a:schemeClr val="accent1"/>
                </a:solidFill>
              </a:rPr>
            </a:br>
            <a:r>
              <a:rPr lang="en-US" i="1" dirty="0">
                <a:solidFill>
                  <a:schemeClr val="accent1"/>
                </a:solidFill>
              </a:rPr>
              <a:t>     matched to current news stories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81A35D9-1260-D49A-546E-1F9FD190BF49}"/>
              </a:ext>
            </a:extLst>
          </p:cNvPr>
          <p:cNvSpPr txBox="1"/>
          <p:nvPr/>
        </p:nvSpPr>
        <p:spPr>
          <a:xfrm>
            <a:off x="6282743" y="3492436"/>
            <a:ext cx="50582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en-US" i="1" dirty="0">
                <a:solidFill>
                  <a:schemeClr val="accent1"/>
                </a:solidFill>
              </a:rPr>
              <a:t>Warm-up exercise finding errors in ChatGPT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73DC28B-F89D-38F8-6AF2-C2484B51058F}"/>
              </a:ext>
            </a:extLst>
          </p:cNvPr>
          <p:cNvSpPr txBox="1"/>
          <p:nvPr/>
        </p:nvSpPr>
        <p:spPr>
          <a:xfrm>
            <a:off x="6282743" y="3724334"/>
            <a:ext cx="50582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en-US" i="1" dirty="0">
                <a:solidFill>
                  <a:schemeClr val="accent1"/>
                </a:solidFill>
              </a:rPr>
              <a:t>Excel exercise on nutrient adequacy of real diets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B9FF831-23DC-E524-ED08-683F61919C18}"/>
              </a:ext>
            </a:extLst>
          </p:cNvPr>
          <p:cNvSpPr txBox="1"/>
          <p:nvPr/>
        </p:nvSpPr>
        <p:spPr>
          <a:xfrm>
            <a:off x="6467801" y="4771126"/>
            <a:ext cx="47292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68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en-US" i="1" dirty="0">
                <a:solidFill>
                  <a:srgbClr val="680000"/>
                </a:solidFill>
              </a:rPr>
              <a:t>Midterm or course project (partial draft)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2319006-FBE4-DC67-3683-CAC80BBDE62A}"/>
              </a:ext>
            </a:extLst>
          </p:cNvPr>
          <p:cNvSpPr txBox="1"/>
          <p:nvPr/>
        </p:nvSpPr>
        <p:spPr>
          <a:xfrm>
            <a:off x="6282743" y="5293637"/>
            <a:ext cx="4914300" cy="5440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en-US" i="1" dirty="0">
                <a:solidFill>
                  <a:schemeClr val="accent1"/>
                </a:solidFill>
              </a:rPr>
              <a:t>Weekly exercises to make data visualizations</a:t>
            </a:r>
            <a:br>
              <a:rPr lang="en-US" i="1" dirty="0">
                <a:solidFill>
                  <a:schemeClr val="accent1"/>
                </a:solidFill>
              </a:rPr>
            </a:br>
            <a:r>
              <a:rPr lang="en-US" i="1" dirty="0">
                <a:solidFill>
                  <a:schemeClr val="accent1"/>
                </a:solidFill>
              </a:rPr>
              <a:t>     with downloaded data from official sources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E195D6D-A236-4DFF-9933-A3123528BB82}"/>
              </a:ext>
            </a:extLst>
          </p:cNvPr>
          <p:cNvSpPr txBox="1"/>
          <p:nvPr/>
        </p:nvSpPr>
        <p:spPr>
          <a:xfrm>
            <a:off x="6540710" y="5955729"/>
            <a:ext cx="47292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68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en-US" i="1" dirty="0">
                <a:solidFill>
                  <a:srgbClr val="680000"/>
                </a:solidFill>
              </a:rPr>
              <a:t>Final or course project (report + slides)</a:t>
            </a:r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6FCC0747-F250-8224-3039-0C0A13D31D70}"/>
              </a:ext>
            </a:extLst>
          </p:cNvPr>
          <p:cNvSpPr txBox="1">
            <a:spLocks/>
          </p:cNvSpPr>
          <p:nvPr/>
        </p:nvSpPr>
        <p:spPr>
          <a:xfrm>
            <a:off x="251988" y="828675"/>
            <a:ext cx="5705192" cy="3112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chemeClr val="accent4">
                    <a:lumMod val="50000"/>
                  </a:schemeClr>
                </a:solidFill>
                <a:latin typeface="+mn-lt"/>
              </a:rPr>
              <a:t>Can use the book via any device, or in print</a:t>
            </a:r>
            <a:endParaRPr lang="en-GB" sz="2000" b="1" dirty="0">
              <a:solidFill>
                <a:schemeClr val="accent4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37" name="Title 1">
            <a:extLst>
              <a:ext uri="{FF2B5EF4-FFF2-40B4-BE49-F238E27FC236}">
                <a16:creationId xmlns:a16="http://schemas.microsoft.com/office/drawing/2014/main" id="{763C78F9-9B3E-B8B4-AD22-D16C60F92507}"/>
              </a:ext>
            </a:extLst>
          </p:cNvPr>
          <p:cNvSpPr txBox="1">
            <a:spLocks/>
          </p:cNvSpPr>
          <p:nvPr/>
        </p:nvSpPr>
        <p:spPr>
          <a:xfrm>
            <a:off x="309021" y="3147191"/>
            <a:ext cx="5705192" cy="3112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chemeClr val="accent4">
                    <a:lumMod val="50000"/>
                  </a:schemeClr>
                </a:solidFill>
                <a:latin typeface="+mn-lt"/>
              </a:rPr>
              <a:t>Other teaching materials coming soon</a:t>
            </a:r>
            <a:endParaRPr lang="en-GB" sz="2000" b="1" dirty="0">
              <a:solidFill>
                <a:schemeClr val="accent4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DC356D2-6924-5EE3-A4CD-90D5E2CF76A4}"/>
              </a:ext>
            </a:extLst>
          </p:cNvPr>
          <p:cNvSpPr txBox="1"/>
          <p:nvPr/>
        </p:nvSpPr>
        <p:spPr>
          <a:xfrm>
            <a:off x="5502770" y="1540872"/>
            <a:ext cx="50582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en-US" i="1" dirty="0"/>
              <a:t>Syllabus can link to specific pages online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05511C6-E261-69AE-35D4-6D635DE2D4BF}"/>
              </a:ext>
            </a:extLst>
          </p:cNvPr>
          <p:cNvSpPr txBox="1"/>
          <p:nvPr/>
        </p:nvSpPr>
        <p:spPr>
          <a:xfrm>
            <a:off x="5502770" y="1800133"/>
            <a:ext cx="50582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en-US" i="1" dirty="0"/>
              <a:t>Students can share comments on the text itself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8D8503A-6F3C-CE41-5094-492CA0B677B3}"/>
              </a:ext>
            </a:extLst>
          </p:cNvPr>
          <p:cNvSpPr txBox="1"/>
          <p:nvPr/>
        </p:nvSpPr>
        <p:spPr>
          <a:xfrm>
            <a:off x="5502770" y="2081711"/>
            <a:ext cx="50582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en-US" i="1" dirty="0"/>
              <a:t>All figures are available as </a:t>
            </a:r>
            <a:r>
              <a:rPr lang="en-US" i="1" dirty="0" err="1"/>
              <a:t>powerpoint</a:t>
            </a:r>
            <a:r>
              <a:rPr lang="en-US" i="1" dirty="0"/>
              <a:t> slides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C25928F-EC64-8763-65D5-536E9F7246AC}"/>
              </a:ext>
            </a:extLst>
          </p:cNvPr>
          <p:cNvSpPr txBox="1"/>
          <p:nvPr/>
        </p:nvSpPr>
        <p:spPr>
          <a:xfrm>
            <a:off x="5785068" y="2325393"/>
            <a:ext cx="55703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en-US" i="1" dirty="0"/>
              <a:t>Analytical diagrams can be edited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E15C2EB-FCA8-A130-1632-7FDA274A9850}"/>
              </a:ext>
            </a:extLst>
          </p:cNvPr>
          <p:cNvSpPr txBox="1"/>
          <p:nvPr/>
        </p:nvSpPr>
        <p:spPr>
          <a:xfrm>
            <a:off x="5770654" y="2549423"/>
            <a:ext cx="55703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en-US" i="1" dirty="0"/>
              <a:t>Data visualizations can be updated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F938A17-6F95-9C5C-15EC-CE6331DA7DCD}"/>
              </a:ext>
            </a:extLst>
          </p:cNvPr>
          <p:cNvSpPr txBox="1"/>
          <p:nvPr/>
        </p:nvSpPr>
        <p:spPr>
          <a:xfrm>
            <a:off x="5502769" y="1230008"/>
            <a:ext cx="50582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/>
              <a:t>Features of the online version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1D3EEA66-B194-8094-39BA-7FBCF4BAD854}"/>
              </a:ext>
            </a:extLst>
          </p:cNvPr>
          <p:cNvSpPr txBox="1"/>
          <p:nvPr/>
        </p:nvSpPr>
        <p:spPr>
          <a:xfrm>
            <a:off x="6096000" y="3244671"/>
            <a:ext cx="609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chemeClr val="accent1"/>
                </a:solidFill>
              </a:rPr>
              <a:t>Class materials developed for and with Tufts students</a:t>
            </a:r>
          </a:p>
        </p:txBody>
      </p:sp>
    </p:spTree>
    <p:extLst>
      <p:ext uri="{BB962C8B-B14F-4D97-AF65-F5344CB8AC3E}">
        <p14:creationId xmlns:p14="http://schemas.microsoft.com/office/powerpoint/2010/main" val="1130409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/>
      <p:bldP spid="31" grpId="0"/>
      <p:bldP spid="32" grpId="0"/>
      <p:bldP spid="33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4E28D0C-1314-4483-6614-F35ED46AFD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281" y="551768"/>
            <a:ext cx="9198783" cy="637674"/>
          </a:xfrm>
        </p:spPr>
        <p:txBody>
          <a:bodyPr>
            <a:normAutofit fontScale="90000"/>
          </a:bodyPr>
          <a:lstStyle/>
          <a:p>
            <a:r>
              <a:rPr lang="en-US" sz="4000" b="1" dirty="0">
                <a:solidFill>
                  <a:srgbClr val="1C82B0"/>
                </a:solidFill>
              </a:rPr>
              <a:t>Panel discussion</a:t>
            </a:r>
            <a:endParaRPr lang="en-GB" sz="4000" b="1" dirty="0">
              <a:solidFill>
                <a:srgbClr val="1C82B0"/>
              </a:solidFill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20F147C-C57E-0159-FB16-AA2928E429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6293" y="1390201"/>
            <a:ext cx="11135762" cy="4916031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Anna Lartey 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Professor of Nutrition, University of Ghana; former Director of Nutrition, FAO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Bharat Ramaswami 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Prof. of Economics, Ashoka Univ.; formerly at Indian Statistical Institute, Delhi 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Jonathan Nzuma 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Head, Department of Agricultural Economics, University of Nairobi, Kenya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Liesbeth Colen 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Professor of Nutrition and Agriculture, University of Göttingen, Germany</a:t>
            </a:r>
          </a:p>
        </p:txBody>
      </p:sp>
    </p:spTree>
    <p:extLst>
      <p:ext uri="{BB962C8B-B14F-4D97-AF65-F5344CB8AC3E}">
        <p14:creationId xmlns:p14="http://schemas.microsoft.com/office/powerpoint/2010/main" val="39727194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4E28D0C-1314-4483-6614-F35ED46AFD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281" y="551768"/>
            <a:ext cx="11386703" cy="637674"/>
          </a:xfrm>
        </p:spPr>
        <p:txBody>
          <a:bodyPr>
            <a:normAutofit fontScale="90000"/>
          </a:bodyPr>
          <a:lstStyle/>
          <a:p>
            <a:r>
              <a:rPr lang="en-US" sz="4000" b="1" dirty="0">
                <a:solidFill>
                  <a:srgbClr val="1C82B0"/>
                </a:solidFill>
              </a:rPr>
              <a:t>Workshop and ways forward</a:t>
            </a:r>
            <a:endParaRPr lang="en-GB" sz="4000" b="1" dirty="0">
              <a:solidFill>
                <a:srgbClr val="1C82B0"/>
              </a:solidFill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20F147C-C57E-0159-FB16-AA2928E429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3280" y="1247201"/>
            <a:ext cx="11558719" cy="5381801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23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Group discussion of current and potential new courses relating to food economics</a:t>
            </a:r>
          </a:p>
          <a:p>
            <a:pPr lvl="1">
              <a:lnSpc>
                <a:spcPct val="100000"/>
              </a:lnSpc>
              <a:spcBef>
                <a:spcPts val="1200"/>
              </a:spcBef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What courses do we now teach?  </a:t>
            </a:r>
          </a:p>
          <a:p>
            <a:pPr lvl="2">
              <a:lnSpc>
                <a:spcPct val="100000"/>
              </a:lnSpc>
              <a:spcBef>
                <a:spcPts val="0"/>
              </a:spcBef>
            </a:pPr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Program context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prerequisites and academic background/skill level of the students</a:t>
            </a:r>
          </a:p>
          <a:p>
            <a:pPr lvl="2">
              <a:lnSpc>
                <a:spcPct val="100000"/>
              </a:lnSpc>
              <a:spcBef>
                <a:spcPts val="0"/>
              </a:spcBef>
            </a:pPr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Course objectives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and student needs, for subsequent courses and career paths</a:t>
            </a:r>
          </a:p>
          <a:p>
            <a:pPr lvl="1">
              <a:lnSpc>
                <a:spcPct val="100000"/>
              </a:lnSpc>
              <a:spcBef>
                <a:spcPts val="1200"/>
              </a:spcBef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How do we teach these courses?</a:t>
            </a:r>
          </a:p>
          <a:p>
            <a:pPr lvl="2">
              <a:lnSpc>
                <a:spcPct val="100000"/>
              </a:lnSpc>
              <a:spcBef>
                <a:spcPts val="0"/>
              </a:spcBef>
            </a:pPr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Course content:  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classroom lectures &amp; discussion, textbooks or other readings, online resources and software tools</a:t>
            </a:r>
          </a:p>
          <a:p>
            <a:pPr lvl="2">
              <a:lnSpc>
                <a:spcPct val="100000"/>
              </a:lnSpc>
              <a:spcBef>
                <a:spcPts val="0"/>
              </a:spcBef>
            </a:pPr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Student activities: 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class discussion, exercises, quizzes, tests and project assignments</a:t>
            </a:r>
          </a:p>
          <a:p>
            <a:pPr lvl="1">
              <a:lnSpc>
                <a:spcPct val="100000"/>
              </a:lnSpc>
              <a:spcBef>
                <a:spcPts val="1200"/>
              </a:spcBef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Where and how could we reach more or different students, more effectively?</a:t>
            </a:r>
          </a:p>
          <a:p>
            <a:pPr lvl="2">
              <a:lnSpc>
                <a:spcPct val="100000"/>
              </a:lnSpc>
              <a:spcBef>
                <a:spcPts val="0"/>
              </a:spcBef>
            </a:pPr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Opportunities for new courses</a:t>
            </a:r>
          </a:p>
          <a:p>
            <a:pPr lvl="2">
              <a:lnSpc>
                <a:spcPct val="100000"/>
              </a:lnSpc>
              <a:spcBef>
                <a:spcPts val="0"/>
              </a:spcBef>
            </a:pPr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Opportunities for new instructors</a:t>
            </a:r>
          </a:p>
          <a:p>
            <a:pPr>
              <a:lnSpc>
                <a:spcPct val="100000"/>
              </a:lnSpc>
            </a:pPr>
            <a:r>
              <a:rPr lang="en-US" sz="23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Ways forward, linking agricultural economics to other disciplines in the food system</a:t>
            </a:r>
            <a:endParaRPr lang="en-US" sz="2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Partnerships with ANH Academy, African Nutrition Society, etc.?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Back to the panel!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14435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4E28D0C-1314-4483-6614-F35ED46AFD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66" y="216789"/>
            <a:ext cx="12048068" cy="637674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1C82B0"/>
                </a:solidFill>
              </a:rPr>
              <a:t>Agenda for today</a:t>
            </a:r>
            <a:endParaRPr lang="en-GB" sz="3600" b="1" dirty="0">
              <a:solidFill>
                <a:srgbClr val="1C82B0"/>
              </a:solidFill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20F147C-C57E-0159-FB16-AA2928E429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4041" y="1118586"/>
            <a:ext cx="11625943" cy="5381801"/>
          </a:xfrm>
        </p:spPr>
        <p:txBody>
          <a:bodyPr>
            <a:noAutofit/>
          </a:bodyPr>
          <a:lstStyle/>
          <a:p>
            <a:r>
              <a:rPr lang="en-US" sz="23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Presentation and panel discussion</a:t>
            </a:r>
          </a:p>
          <a:p>
            <a:pPr lvl="1">
              <a:spcBef>
                <a:spcPts val="0"/>
              </a:spcBef>
            </a:pPr>
            <a:r>
              <a:rPr lang="en-US" sz="19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Will Masters -- What’s in the new book? How might it be useful in different settings?</a:t>
            </a:r>
          </a:p>
          <a:p>
            <a:pPr lvl="1">
              <a:spcBef>
                <a:spcPts val="0"/>
              </a:spcBef>
            </a:pPr>
            <a:r>
              <a:rPr lang="en-US" sz="19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Anna Lartey -- Professor of Nutrition, University of Ghana; former Director of Nutrition, FAO</a:t>
            </a:r>
          </a:p>
          <a:p>
            <a:pPr lvl="1">
              <a:spcBef>
                <a:spcPts val="0"/>
              </a:spcBef>
            </a:pPr>
            <a:r>
              <a:rPr lang="en-US" sz="19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Bharat Ramaswami -- Prof. of Economics, Ashoka Univ.; formerly at Indian Statistical Institute, Delhi</a:t>
            </a:r>
          </a:p>
          <a:p>
            <a:pPr lvl="1">
              <a:spcBef>
                <a:spcPts val="0"/>
              </a:spcBef>
            </a:pPr>
            <a:r>
              <a:rPr lang="en-US" sz="19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Jonathan Nzuma -- Head, Department of Agricultural Economics, University of Nairobi, Kenya</a:t>
            </a:r>
          </a:p>
          <a:p>
            <a:pPr lvl="1">
              <a:spcBef>
                <a:spcPts val="0"/>
              </a:spcBef>
            </a:pPr>
            <a:r>
              <a:rPr lang="en-US" sz="19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Liesbeth Colen --  Professor of Nutrition and Agriculture, University of Göttingen, Germany</a:t>
            </a:r>
          </a:p>
          <a:p>
            <a:r>
              <a:rPr lang="en-US" sz="23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Participatory workshop on current and potential courses in the economics of food</a:t>
            </a:r>
          </a:p>
          <a:p>
            <a:pPr lvl="1">
              <a:spcBef>
                <a:spcPts val="0"/>
              </a:spcBef>
            </a:pPr>
            <a:r>
              <a:rPr lang="en-US" sz="19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What courses do we now teach?  </a:t>
            </a:r>
          </a:p>
          <a:p>
            <a:pPr lvl="2">
              <a:spcBef>
                <a:spcPts val="0"/>
              </a:spcBef>
            </a:pPr>
            <a:r>
              <a:rPr lang="en-US" sz="15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Program context</a:t>
            </a: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prerequisites and academic background/skill level of the students</a:t>
            </a:r>
          </a:p>
          <a:p>
            <a:pPr lvl="2">
              <a:spcBef>
                <a:spcPts val="0"/>
              </a:spcBef>
            </a:pPr>
            <a:r>
              <a:rPr lang="en-US" sz="15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Course objectives</a:t>
            </a: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and student needs, for subsequent courses and career paths</a:t>
            </a:r>
          </a:p>
          <a:p>
            <a:pPr lvl="1">
              <a:spcBef>
                <a:spcPts val="0"/>
              </a:spcBef>
            </a:pPr>
            <a:r>
              <a:rPr lang="en-US" sz="19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How do we teach these courses?</a:t>
            </a:r>
          </a:p>
          <a:p>
            <a:pPr lvl="2">
              <a:spcBef>
                <a:spcPts val="0"/>
              </a:spcBef>
            </a:pPr>
            <a:r>
              <a:rPr lang="en-US" sz="15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Course content:  </a:t>
            </a: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classroom lectures &amp; discussion, textbooks or other readings, online resources and software tools</a:t>
            </a:r>
          </a:p>
          <a:p>
            <a:pPr lvl="2">
              <a:spcBef>
                <a:spcPts val="0"/>
              </a:spcBef>
            </a:pPr>
            <a:r>
              <a:rPr lang="en-US" sz="15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Student activities: </a:t>
            </a: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class discussion, exercises, quizzes, tests and project assignments</a:t>
            </a:r>
          </a:p>
          <a:p>
            <a:pPr lvl="1">
              <a:spcBef>
                <a:spcPts val="0"/>
              </a:spcBef>
            </a:pPr>
            <a:r>
              <a:rPr lang="en-US" sz="19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Where and how could we reach more or different students, more effectively?</a:t>
            </a:r>
          </a:p>
          <a:p>
            <a:pPr lvl="2">
              <a:spcBef>
                <a:spcPts val="0"/>
              </a:spcBef>
            </a:pPr>
            <a:r>
              <a:rPr lang="en-US" sz="15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Opportunities for new courses</a:t>
            </a:r>
          </a:p>
          <a:p>
            <a:pPr lvl="2">
              <a:spcBef>
                <a:spcPts val="0"/>
              </a:spcBef>
            </a:pPr>
            <a:r>
              <a:rPr lang="en-US" sz="15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Opportunities for new instructors</a:t>
            </a:r>
          </a:p>
          <a:p>
            <a:r>
              <a:rPr lang="en-US" sz="23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Ways forward, linking agricultural economics to other disciplines in the food system</a:t>
            </a:r>
            <a:endParaRPr lang="en-US" sz="2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>
              <a:spcBef>
                <a:spcPts val="0"/>
              </a:spcBef>
            </a:pPr>
            <a:r>
              <a:rPr lang="en-US" sz="19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Partnerships with ANH Academy, African Nutrition Society, etc.?</a:t>
            </a:r>
          </a:p>
          <a:p>
            <a:pPr lvl="1">
              <a:spcBef>
                <a:spcPts val="0"/>
              </a:spcBef>
            </a:pPr>
            <a:r>
              <a:rPr lang="en-US" sz="19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Back to the panel!</a:t>
            </a:r>
          </a:p>
          <a:p>
            <a:pPr lvl="1">
              <a:spcBef>
                <a:spcPts val="0"/>
              </a:spcBef>
            </a:pP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2047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B1CE273-132F-E786-AEC2-61B607CE17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8800" y="1387940"/>
            <a:ext cx="4675596" cy="601538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80000"/>
              </a:lnSpc>
              <a:spcBef>
                <a:spcPts val="0"/>
              </a:spcBef>
            </a:pPr>
            <a:r>
              <a:rPr lang="en-US" dirty="0"/>
              <a:t>Principles of Economics (Chapters 1-6)</a:t>
            </a:r>
            <a:endParaRPr lang="en-GB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B816902-C07F-8AAE-15BD-08C44F07A4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8800" y="2342564"/>
            <a:ext cx="4257109" cy="4063257"/>
          </a:xfrm>
        </p:spPr>
        <p:txBody>
          <a:bodyPr>
            <a:normAutofit/>
          </a:bodyPr>
          <a:lstStyle/>
          <a:p>
            <a:pPr marL="457200" indent="-457200">
              <a:lnSpc>
                <a:spcPct val="80000"/>
              </a:lnSpc>
              <a:spcBef>
                <a:spcPts val="1200"/>
              </a:spcBef>
              <a:buNone/>
            </a:pPr>
            <a:r>
              <a:rPr lang="en-US" sz="2000" b="1" dirty="0">
                <a:solidFill>
                  <a:schemeClr val="bg1">
                    <a:lumMod val="50000"/>
                  </a:schemeClr>
                </a:solidFill>
              </a:rPr>
              <a:t>1. Introduction </a:t>
            </a:r>
            <a:br>
              <a:rPr lang="en-US" sz="20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1800" dirty="0">
                <a:solidFill>
                  <a:schemeClr val="bg1">
                    <a:lumMod val="50000"/>
                  </a:schemeClr>
                </a:solidFill>
              </a:rPr>
              <a:t>Motivating food economics</a:t>
            </a:r>
          </a:p>
          <a:p>
            <a:pPr marL="457200" indent="-457200">
              <a:lnSpc>
                <a:spcPct val="80000"/>
              </a:lnSpc>
              <a:spcBef>
                <a:spcPts val="1200"/>
              </a:spcBef>
              <a:buNone/>
            </a:pPr>
            <a:r>
              <a:rPr lang="en-US" sz="2000" b="1" dirty="0">
                <a:solidFill>
                  <a:schemeClr val="bg1">
                    <a:lumMod val="50000"/>
                  </a:schemeClr>
                </a:solidFill>
              </a:rPr>
              <a:t>2. Individual Choices</a:t>
            </a:r>
            <a:br>
              <a:rPr lang="en-US" sz="20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1800" dirty="0">
                <a:solidFill>
                  <a:schemeClr val="bg1">
                    <a:lumMod val="50000"/>
                  </a:schemeClr>
                </a:solidFill>
              </a:rPr>
              <a:t>Consumption and production theory</a:t>
            </a:r>
          </a:p>
          <a:p>
            <a:pPr marL="457200" indent="-457200">
              <a:lnSpc>
                <a:spcPct val="80000"/>
              </a:lnSpc>
              <a:spcBef>
                <a:spcPts val="1200"/>
              </a:spcBef>
              <a:buNone/>
            </a:pPr>
            <a:r>
              <a:rPr lang="en-US" sz="2000" b="1" dirty="0">
                <a:solidFill>
                  <a:schemeClr val="bg1">
                    <a:lumMod val="50000"/>
                  </a:schemeClr>
                </a:solidFill>
              </a:rPr>
              <a:t>3. Societal Outcomes</a:t>
            </a:r>
            <a:br>
              <a:rPr lang="en-US" sz="20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1800" dirty="0">
                <a:solidFill>
                  <a:schemeClr val="bg1">
                    <a:lumMod val="50000"/>
                  </a:schemeClr>
                </a:solidFill>
              </a:rPr>
              <a:t>Supply, demand, trade, elasticity</a:t>
            </a:r>
          </a:p>
          <a:p>
            <a:pPr marL="457200" indent="-457200">
              <a:lnSpc>
                <a:spcPct val="80000"/>
              </a:lnSpc>
              <a:spcBef>
                <a:spcPts val="1200"/>
              </a:spcBef>
              <a:buNone/>
            </a:pPr>
            <a:r>
              <a:rPr lang="en-US" sz="2000" b="1" dirty="0">
                <a:solidFill>
                  <a:schemeClr val="bg1">
                    <a:lumMod val="50000"/>
                  </a:schemeClr>
                </a:solidFill>
              </a:rPr>
              <a:t>4. Social Welfare</a:t>
            </a:r>
            <a:br>
              <a:rPr lang="en-US" sz="20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1800" dirty="0">
                <a:solidFill>
                  <a:schemeClr val="bg1">
                    <a:lumMod val="50000"/>
                  </a:schemeClr>
                </a:solidFill>
              </a:rPr>
              <a:t>Economic surplus, externalities</a:t>
            </a:r>
          </a:p>
          <a:p>
            <a:pPr marL="457200" indent="-457200">
              <a:lnSpc>
                <a:spcPct val="80000"/>
              </a:lnSpc>
              <a:spcBef>
                <a:spcPts val="1200"/>
              </a:spcBef>
              <a:buNone/>
            </a:pPr>
            <a:r>
              <a:rPr lang="en-US" sz="2000" b="1" dirty="0">
                <a:solidFill>
                  <a:schemeClr val="bg1">
                    <a:lumMod val="50000"/>
                  </a:schemeClr>
                </a:solidFill>
              </a:rPr>
              <a:t>5. Market Power</a:t>
            </a:r>
            <a:br>
              <a:rPr lang="en-US" sz="20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1800" dirty="0">
                <a:solidFill>
                  <a:schemeClr val="bg1">
                    <a:lumMod val="50000"/>
                  </a:schemeClr>
                </a:solidFill>
              </a:rPr>
              <a:t>Imperfect competition, game theory</a:t>
            </a:r>
          </a:p>
          <a:p>
            <a:pPr marL="457200" indent="-457200">
              <a:lnSpc>
                <a:spcPct val="80000"/>
              </a:lnSpc>
              <a:spcBef>
                <a:spcPts val="1200"/>
              </a:spcBef>
              <a:buNone/>
            </a:pPr>
            <a:r>
              <a:rPr lang="en-US" sz="2000" b="1" dirty="0">
                <a:solidFill>
                  <a:schemeClr val="bg1">
                    <a:lumMod val="50000"/>
                  </a:schemeClr>
                </a:solidFill>
              </a:rPr>
              <a:t>6. Collective Action</a:t>
            </a:r>
            <a:br>
              <a:rPr lang="en-US" sz="20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1800" dirty="0">
                <a:solidFill>
                  <a:schemeClr val="bg1">
                    <a:lumMod val="50000"/>
                  </a:schemeClr>
                </a:solidFill>
              </a:rPr>
              <a:t>Public goods, non-market goals</a:t>
            </a:r>
          </a:p>
          <a:p>
            <a:pPr lvl="1">
              <a:lnSpc>
                <a:spcPct val="80000"/>
              </a:lnSpc>
              <a:spcBef>
                <a:spcPts val="1200"/>
              </a:spcBef>
            </a:pPr>
            <a:endParaRPr lang="en-GB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8752AC8-CA2C-42DB-081D-5F07BE42DC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859560" y="1351804"/>
            <a:ext cx="4362973" cy="637674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80000"/>
              </a:lnSpc>
              <a:spcBef>
                <a:spcPts val="0"/>
              </a:spcBef>
            </a:pPr>
            <a:r>
              <a:rPr lang="en-US" dirty="0"/>
              <a:t>Data about the food system</a:t>
            </a:r>
            <a:br>
              <a:rPr lang="en-US" dirty="0"/>
            </a:br>
            <a:r>
              <a:rPr lang="en-US" dirty="0"/>
              <a:t>(Chapters 7-12)</a:t>
            </a:r>
            <a:endParaRPr lang="en-GB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8FB6A14F-B0B6-7746-E754-E275A7846B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725909" y="2324534"/>
            <a:ext cx="5739897" cy="4063257"/>
          </a:xfrm>
        </p:spPr>
        <p:txBody>
          <a:bodyPr>
            <a:noAutofit/>
          </a:bodyPr>
          <a:lstStyle/>
          <a:p>
            <a:pPr marL="457200" indent="-457200">
              <a:lnSpc>
                <a:spcPct val="80000"/>
              </a:lnSpc>
              <a:spcBef>
                <a:spcPts val="1200"/>
              </a:spcBef>
              <a:buNone/>
              <a:tabLst>
                <a:tab pos="514350" algn="l"/>
              </a:tabLst>
            </a:pPr>
            <a:r>
              <a:rPr lang="en-US" sz="2000" b="1" dirty="0">
                <a:solidFill>
                  <a:schemeClr val="bg1">
                    <a:lumMod val="50000"/>
                  </a:schemeClr>
                </a:solidFill>
              </a:rPr>
              <a:t>7. Poverty and Risk</a:t>
            </a:r>
            <a:br>
              <a:rPr lang="en-US" sz="2000" b="1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1800" dirty="0">
                <a:solidFill>
                  <a:schemeClr val="bg1">
                    <a:lumMod val="50000"/>
                  </a:schemeClr>
                </a:solidFill>
              </a:rPr>
              <a:t>Inequality, safety nets, vulnerability </a:t>
            </a:r>
            <a:endParaRPr lang="en-GB" sz="1800" dirty="0">
              <a:solidFill>
                <a:schemeClr val="bg1">
                  <a:lumMod val="50000"/>
                </a:schemeClr>
              </a:solidFill>
            </a:endParaRPr>
          </a:p>
          <a:p>
            <a:pPr marL="457200" indent="-457200">
              <a:lnSpc>
                <a:spcPct val="80000"/>
              </a:lnSpc>
              <a:spcBef>
                <a:spcPts val="1200"/>
              </a:spcBef>
              <a:buNone/>
              <a:tabLst>
                <a:tab pos="514350" algn="l"/>
              </a:tabLst>
            </a:pPr>
            <a:r>
              <a:rPr lang="en-US" sz="2000" b="1" dirty="0">
                <a:solidFill>
                  <a:schemeClr val="bg1">
                    <a:lumMod val="50000"/>
                  </a:schemeClr>
                </a:solidFill>
              </a:rPr>
              <a:t>8. Food and Health</a:t>
            </a:r>
            <a:br>
              <a:rPr lang="en-US" sz="20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1800" dirty="0">
                <a:solidFill>
                  <a:schemeClr val="bg1">
                    <a:lumMod val="50000"/>
                  </a:schemeClr>
                </a:solidFill>
              </a:rPr>
              <a:t>Behavioral economics, interventions </a:t>
            </a:r>
          </a:p>
          <a:p>
            <a:pPr marL="457200" indent="-457200">
              <a:lnSpc>
                <a:spcPct val="80000"/>
              </a:lnSpc>
              <a:spcBef>
                <a:spcPts val="1200"/>
              </a:spcBef>
              <a:buNone/>
              <a:tabLst>
                <a:tab pos="514350" algn="l"/>
              </a:tabLst>
            </a:pPr>
            <a:r>
              <a:rPr lang="en-US" sz="2000" b="1" dirty="0">
                <a:solidFill>
                  <a:schemeClr val="bg1">
                    <a:lumMod val="50000"/>
                  </a:schemeClr>
                </a:solidFill>
              </a:rPr>
              <a:t>9. Food in the Macroeconomy</a:t>
            </a:r>
            <a:br>
              <a:rPr lang="en-US" sz="20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1800" dirty="0">
                <a:solidFill>
                  <a:schemeClr val="bg1">
                    <a:lumMod val="50000"/>
                  </a:schemeClr>
                </a:solidFill>
              </a:rPr>
              <a:t>Recessions, unemployment, inflation</a:t>
            </a:r>
          </a:p>
          <a:p>
            <a:pPr marL="457200" indent="-457200">
              <a:lnSpc>
                <a:spcPct val="80000"/>
              </a:lnSpc>
              <a:spcBef>
                <a:spcPts val="1200"/>
              </a:spcBef>
              <a:buNone/>
              <a:tabLst>
                <a:tab pos="514350" algn="l"/>
              </a:tabLst>
            </a:pPr>
            <a:r>
              <a:rPr lang="en-US" sz="2000" b="1" dirty="0">
                <a:solidFill>
                  <a:schemeClr val="bg1">
                    <a:lumMod val="50000"/>
                  </a:schemeClr>
                </a:solidFill>
              </a:rPr>
              <a:t>10. International Development</a:t>
            </a:r>
            <a:br>
              <a:rPr lang="en-US" sz="20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1800" dirty="0">
                <a:solidFill>
                  <a:schemeClr val="bg1">
                    <a:lumMod val="50000"/>
                  </a:schemeClr>
                </a:solidFill>
              </a:rPr>
              <a:t>Ag. transformation, diet transition, urbanization</a:t>
            </a:r>
          </a:p>
          <a:p>
            <a:pPr marL="457200" indent="-457200">
              <a:lnSpc>
                <a:spcPct val="80000"/>
              </a:lnSpc>
              <a:spcBef>
                <a:spcPts val="1200"/>
              </a:spcBef>
              <a:buNone/>
              <a:tabLst>
                <a:tab pos="514350" algn="l"/>
              </a:tabLst>
            </a:pPr>
            <a:r>
              <a:rPr lang="en-US" sz="2000" b="1" dirty="0">
                <a:solidFill>
                  <a:schemeClr val="bg1">
                    <a:lumMod val="50000"/>
                  </a:schemeClr>
                </a:solidFill>
              </a:rPr>
              <a:t>11. From Local to Global</a:t>
            </a:r>
            <a:br>
              <a:rPr lang="en-US" sz="20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1800" dirty="0">
                <a:solidFill>
                  <a:schemeClr val="bg1">
                    <a:lumMod val="50000"/>
                  </a:schemeClr>
                </a:solidFill>
              </a:rPr>
              <a:t>International trade, globalization, value chains</a:t>
            </a:r>
          </a:p>
          <a:p>
            <a:pPr marL="457200" indent="-457200">
              <a:lnSpc>
                <a:spcPct val="80000"/>
              </a:lnSpc>
              <a:spcBef>
                <a:spcPts val="1200"/>
              </a:spcBef>
              <a:buNone/>
              <a:tabLst>
                <a:tab pos="514350" algn="l"/>
              </a:tabLst>
            </a:pPr>
            <a:r>
              <a:rPr lang="en-US" sz="2000" b="1" dirty="0">
                <a:solidFill>
                  <a:schemeClr val="bg1">
                    <a:lumMod val="50000"/>
                  </a:schemeClr>
                </a:solidFill>
              </a:rPr>
              <a:t>12. The Future of Food</a:t>
            </a:r>
            <a:br>
              <a:rPr lang="en-US" sz="20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1800" dirty="0">
                <a:solidFill>
                  <a:schemeClr val="bg1">
                    <a:lumMod val="50000"/>
                  </a:schemeClr>
                </a:solidFill>
              </a:rPr>
              <a:t>Agribusiness and agroecology, food environments</a:t>
            </a:r>
          </a:p>
        </p:txBody>
      </p:sp>
      <p:sp>
        <p:nvSpPr>
          <p:cNvPr id="4" name="Title 6">
            <a:extLst>
              <a:ext uri="{FF2B5EF4-FFF2-40B4-BE49-F238E27FC236}">
                <a16:creationId xmlns:a16="http://schemas.microsoft.com/office/drawing/2014/main" id="{8B2C6174-3F8F-007F-E3FB-0EB1D12FEF8C}"/>
              </a:ext>
            </a:extLst>
          </p:cNvPr>
          <p:cNvSpPr txBox="1">
            <a:spLocks/>
          </p:cNvSpPr>
          <p:nvPr/>
        </p:nvSpPr>
        <p:spPr>
          <a:xfrm>
            <a:off x="71966" y="216789"/>
            <a:ext cx="12048068" cy="6376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1C82B0"/>
                </a:solidFill>
              </a:rPr>
              <a:t>What’s in the book?</a:t>
            </a:r>
            <a:endParaRPr lang="en-GB" sz="3600" b="1" dirty="0">
              <a:solidFill>
                <a:srgbClr val="1C82B0"/>
              </a:solidFill>
            </a:endParaRPr>
          </a:p>
        </p:txBody>
      </p:sp>
      <p:pic>
        <p:nvPicPr>
          <p:cNvPr id="6" name="Picture 5" descr="A close-up of a book cover&#10;&#10;Description automatically generated">
            <a:extLst>
              <a:ext uri="{FF2B5EF4-FFF2-40B4-BE49-F238E27FC236}">
                <a16:creationId xmlns:a16="http://schemas.microsoft.com/office/drawing/2014/main" id="{05DECE64-14E5-C766-6DAA-0BBA9B6023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1411" y="1161603"/>
            <a:ext cx="2007057" cy="3035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9510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B1CE273-132F-E786-AEC2-61B607CE17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9236" y="1207549"/>
            <a:ext cx="4675596" cy="601538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80000"/>
              </a:lnSpc>
              <a:spcBef>
                <a:spcPts val="0"/>
              </a:spcBef>
            </a:pPr>
            <a:r>
              <a:rPr lang="en-US" dirty="0"/>
              <a:t>Principles of Economics (Chapters 1-6)</a:t>
            </a:r>
            <a:endParaRPr lang="en-GB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B816902-C07F-8AAE-15BD-08C44F07A4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99236" y="2162173"/>
            <a:ext cx="5482464" cy="4063257"/>
          </a:xfrm>
        </p:spPr>
        <p:txBody>
          <a:bodyPr>
            <a:normAutofit/>
          </a:bodyPr>
          <a:lstStyle/>
          <a:p>
            <a:pPr marL="457200" indent="-457200">
              <a:lnSpc>
                <a:spcPct val="80000"/>
              </a:lnSpc>
              <a:spcBef>
                <a:spcPts val="1200"/>
              </a:spcBef>
              <a:buNone/>
            </a:pP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</a:rPr>
              <a:t>1. Introduction </a:t>
            </a:r>
            <a:br>
              <a:rPr lang="en-US" sz="2000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1800" dirty="0">
                <a:solidFill>
                  <a:schemeClr val="accent2">
                    <a:lumMod val="75000"/>
                  </a:schemeClr>
                </a:solidFill>
              </a:rPr>
              <a:t>Motivating food economics</a:t>
            </a:r>
          </a:p>
          <a:p>
            <a:pPr marL="457200" indent="-457200">
              <a:lnSpc>
                <a:spcPct val="80000"/>
              </a:lnSpc>
              <a:spcBef>
                <a:spcPts val="1200"/>
              </a:spcBef>
              <a:buNone/>
            </a:pP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</a:rPr>
              <a:t>2. Individual Choices</a:t>
            </a:r>
            <a:br>
              <a:rPr lang="en-US" sz="2000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1800" dirty="0">
                <a:solidFill>
                  <a:schemeClr val="accent2">
                    <a:lumMod val="75000"/>
                  </a:schemeClr>
                </a:solidFill>
              </a:rPr>
              <a:t>Consumption and production theory</a:t>
            </a:r>
          </a:p>
          <a:p>
            <a:pPr marL="457200" indent="-457200">
              <a:lnSpc>
                <a:spcPct val="80000"/>
              </a:lnSpc>
              <a:spcBef>
                <a:spcPts val="1200"/>
              </a:spcBef>
              <a:buNone/>
            </a:pP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</a:rPr>
              <a:t>3. Societal Outcomes</a:t>
            </a:r>
            <a:br>
              <a:rPr lang="en-US" sz="2000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1800" dirty="0">
                <a:solidFill>
                  <a:schemeClr val="accent2">
                    <a:lumMod val="75000"/>
                  </a:schemeClr>
                </a:solidFill>
              </a:rPr>
              <a:t>Supply, demand, trade, elasticity</a:t>
            </a:r>
          </a:p>
          <a:p>
            <a:pPr marL="457200" indent="-457200">
              <a:lnSpc>
                <a:spcPct val="80000"/>
              </a:lnSpc>
              <a:spcBef>
                <a:spcPts val="1200"/>
              </a:spcBef>
              <a:buNone/>
            </a:pP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</a:rPr>
              <a:t>4. Social Welfare</a:t>
            </a:r>
            <a:br>
              <a:rPr lang="en-US" sz="2000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1800" dirty="0">
                <a:solidFill>
                  <a:schemeClr val="accent2">
                    <a:lumMod val="75000"/>
                  </a:schemeClr>
                </a:solidFill>
              </a:rPr>
              <a:t>Consumer and producer surplus, externalities</a:t>
            </a:r>
          </a:p>
          <a:p>
            <a:pPr marL="457200" indent="-457200">
              <a:lnSpc>
                <a:spcPct val="80000"/>
              </a:lnSpc>
              <a:spcBef>
                <a:spcPts val="1200"/>
              </a:spcBef>
              <a:buNone/>
            </a:pP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</a:rPr>
              <a:t>5. Market Power</a:t>
            </a:r>
            <a:br>
              <a:rPr lang="en-US" sz="2000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1800" dirty="0">
                <a:solidFill>
                  <a:schemeClr val="accent2">
                    <a:lumMod val="75000"/>
                  </a:schemeClr>
                </a:solidFill>
              </a:rPr>
              <a:t>Imperfect competition, game theory</a:t>
            </a:r>
          </a:p>
          <a:p>
            <a:pPr marL="457200" indent="-457200">
              <a:lnSpc>
                <a:spcPct val="80000"/>
              </a:lnSpc>
              <a:spcBef>
                <a:spcPts val="1200"/>
              </a:spcBef>
              <a:buNone/>
            </a:pP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</a:rPr>
              <a:t>6. Collective Action</a:t>
            </a:r>
            <a:br>
              <a:rPr lang="en-US" sz="2000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1800" dirty="0">
                <a:solidFill>
                  <a:schemeClr val="accent2">
                    <a:lumMod val="75000"/>
                  </a:schemeClr>
                </a:solidFill>
              </a:rPr>
              <a:t>Public goods, non-market goals</a:t>
            </a:r>
          </a:p>
          <a:p>
            <a:pPr lvl="1">
              <a:lnSpc>
                <a:spcPct val="80000"/>
              </a:lnSpc>
              <a:spcBef>
                <a:spcPts val="1200"/>
              </a:spcBef>
            </a:pPr>
            <a:endParaRPr lang="en-GB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8752AC8-CA2C-42DB-081D-5F07BE42DC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56757" y="1207549"/>
            <a:ext cx="4362973" cy="637674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80000"/>
              </a:lnSpc>
              <a:spcBef>
                <a:spcPts val="0"/>
              </a:spcBef>
            </a:pPr>
            <a:r>
              <a:rPr lang="en-US" dirty="0"/>
              <a:t>Data about the food system</a:t>
            </a:r>
            <a:br>
              <a:rPr lang="en-US" dirty="0"/>
            </a:br>
            <a:r>
              <a:rPr lang="en-US" dirty="0"/>
              <a:t>(Chapters 7-12)</a:t>
            </a:r>
            <a:endParaRPr lang="en-GB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8FB6A14F-B0B6-7746-E754-E275A7846B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10302" y="2162173"/>
            <a:ext cx="5838823" cy="4063257"/>
          </a:xfrm>
        </p:spPr>
        <p:txBody>
          <a:bodyPr>
            <a:noAutofit/>
          </a:bodyPr>
          <a:lstStyle/>
          <a:p>
            <a:pPr marL="457200" indent="-457200">
              <a:lnSpc>
                <a:spcPct val="80000"/>
              </a:lnSpc>
              <a:spcBef>
                <a:spcPts val="1200"/>
              </a:spcBef>
              <a:buNone/>
              <a:tabLst>
                <a:tab pos="514350" algn="l"/>
              </a:tabLst>
            </a:pPr>
            <a:r>
              <a:rPr lang="en-US" sz="2000" b="1" dirty="0">
                <a:solidFill>
                  <a:schemeClr val="bg1">
                    <a:lumMod val="50000"/>
                  </a:schemeClr>
                </a:solidFill>
              </a:rPr>
              <a:t>7. Poverty and Risk</a:t>
            </a:r>
            <a:br>
              <a:rPr lang="en-US" sz="2000" b="1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1800" dirty="0">
                <a:solidFill>
                  <a:schemeClr val="bg1">
                    <a:lumMod val="50000"/>
                  </a:schemeClr>
                </a:solidFill>
              </a:rPr>
              <a:t>Measuring poverty, inequity, disparities, safety nets, vulnerability </a:t>
            </a:r>
            <a:endParaRPr lang="en-GB" sz="1800" dirty="0">
              <a:solidFill>
                <a:schemeClr val="bg1">
                  <a:lumMod val="50000"/>
                </a:schemeClr>
              </a:solidFill>
            </a:endParaRPr>
          </a:p>
          <a:p>
            <a:pPr marL="457200" indent="-457200">
              <a:lnSpc>
                <a:spcPct val="80000"/>
              </a:lnSpc>
              <a:spcBef>
                <a:spcPts val="1200"/>
              </a:spcBef>
              <a:buNone/>
              <a:tabLst>
                <a:tab pos="514350" algn="l"/>
              </a:tabLst>
            </a:pPr>
            <a:r>
              <a:rPr lang="en-US" sz="2000" b="1" dirty="0">
                <a:solidFill>
                  <a:schemeClr val="bg1">
                    <a:lumMod val="50000"/>
                  </a:schemeClr>
                </a:solidFill>
              </a:rPr>
              <a:t>8. Food and Health</a:t>
            </a:r>
            <a:br>
              <a:rPr lang="en-US" sz="20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1800" dirty="0">
                <a:solidFill>
                  <a:schemeClr val="bg1">
                    <a:lumMod val="50000"/>
                  </a:schemeClr>
                </a:solidFill>
              </a:rPr>
              <a:t>Behavioral economics, interventions </a:t>
            </a:r>
          </a:p>
          <a:p>
            <a:pPr marL="457200" indent="-457200">
              <a:lnSpc>
                <a:spcPct val="80000"/>
              </a:lnSpc>
              <a:spcBef>
                <a:spcPts val="1200"/>
              </a:spcBef>
              <a:buNone/>
              <a:tabLst>
                <a:tab pos="514350" algn="l"/>
              </a:tabLst>
            </a:pP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</a:rPr>
              <a:t>9. Food in the Macroeconomy</a:t>
            </a:r>
            <a:br>
              <a:rPr lang="en-US" sz="2000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1800" dirty="0">
                <a:solidFill>
                  <a:schemeClr val="accent2">
                    <a:lumMod val="75000"/>
                  </a:schemeClr>
                </a:solidFill>
              </a:rPr>
              <a:t>Circular flow, recessions, unemployment, inflation</a:t>
            </a:r>
          </a:p>
          <a:p>
            <a:pPr marL="457200" indent="-457200">
              <a:lnSpc>
                <a:spcPct val="80000"/>
              </a:lnSpc>
              <a:spcBef>
                <a:spcPts val="1200"/>
              </a:spcBef>
              <a:buNone/>
              <a:tabLst>
                <a:tab pos="514350" algn="l"/>
              </a:tabLst>
            </a:pPr>
            <a:r>
              <a:rPr lang="en-US" sz="2000" b="1" dirty="0">
                <a:solidFill>
                  <a:schemeClr val="bg1">
                    <a:lumMod val="50000"/>
                  </a:schemeClr>
                </a:solidFill>
              </a:rPr>
              <a:t>10. International Development</a:t>
            </a:r>
            <a:br>
              <a:rPr lang="en-US" sz="20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1800" dirty="0">
                <a:solidFill>
                  <a:schemeClr val="bg1">
                    <a:lumMod val="50000"/>
                  </a:schemeClr>
                </a:solidFill>
              </a:rPr>
              <a:t>Ag. transformation, diet transition, urbanization</a:t>
            </a:r>
          </a:p>
          <a:p>
            <a:pPr marL="457200" indent="-457200">
              <a:lnSpc>
                <a:spcPct val="80000"/>
              </a:lnSpc>
              <a:spcBef>
                <a:spcPts val="1200"/>
              </a:spcBef>
              <a:buNone/>
              <a:tabLst>
                <a:tab pos="514350" algn="l"/>
              </a:tabLst>
            </a:pPr>
            <a:r>
              <a:rPr lang="en-US" sz="2000" b="1" dirty="0">
                <a:solidFill>
                  <a:schemeClr val="bg1">
                    <a:lumMod val="50000"/>
                  </a:schemeClr>
                </a:solidFill>
              </a:rPr>
              <a:t>11. From Local to Global</a:t>
            </a:r>
            <a:br>
              <a:rPr lang="en-US" sz="20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1800" dirty="0">
                <a:solidFill>
                  <a:schemeClr val="bg1">
                    <a:lumMod val="50000"/>
                  </a:schemeClr>
                </a:solidFill>
              </a:rPr>
              <a:t>International trade, globalization, value chains</a:t>
            </a:r>
          </a:p>
          <a:p>
            <a:pPr marL="457200" indent="-457200">
              <a:lnSpc>
                <a:spcPct val="80000"/>
              </a:lnSpc>
              <a:spcBef>
                <a:spcPts val="1200"/>
              </a:spcBef>
              <a:buNone/>
              <a:tabLst>
                <a:tab pos="514350" algn="l"/>
              </a:tabLst>
            </a:pPr>
            <a:r>
              <a:rPr lang="en-US" sz="2000" b="1" dirty="0">
                <a:solidFill>
                  <a:schemeClr val="bg1">
                    <a:lumMod val="50000"/>
                  </a:schemeClr>
                </a:solidFill>
              </a:rPr>
              <a:t>12. The Future of Food</a:t>
            </a:r>
            <a:br>
              <a:rPr lang="en-US" sz="20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1800" dirty="0">
                <a:solidFill>
                  <a:schemeClr val="bg1">
                    <a:lumMod val="50000"/>
                  </a:schemeClr>
                </a:solidFill>
              </a:rPr>
              <a:t>Agribusiness and agroecology, food environments</a:t>
            </a:r>
          </a:p>
        </p:txBody>
      </p:sp>
      <p:sp>
        <p:nvSpPr>
          <p:cNvPr id="4" name="Title 6">
            <a:extLst>
              <a:ext uri="{FF2B5EF4-FFF2-40B4-BE49-F238E27FC236}">
                <a16:creationId xmlns:a16="http://schemas.microsoft.com/office/drawing/2014/main" id="{8B2C6174-3F8F-007F-E3FB-0EB1D12FEF8C}"/>
              </a:ext>
            </a:extLst>
          </p:cNvPr>
          <p:cNvSpPr txBox="1">
            <a:spLocks/>
          </p:cNvSpPr>
          <p:nvPr/>
        </p:nvSpPr>
        <p:spPr>
          <a:xfrm>
            <a:off x="71966" y="216789"/>
            <a:ext cx="12048068" cy="6376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1C82B0"/>
                </a:solidFill>
              </a:rPr>
              <a:t>The book could be used to teach 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</a:rPr>
              <a:t>introductory economics</a:t>
            </a:r>
            <a:endParaRPr lang="en-GB" sz="36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4516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B1CE273-132F-E786-AEC2-61B607CE17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9236" y="1207549"/>
            <a:ext cx="4675596" cy="601538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80000"/>
              </a:lnSpc>
              <a:spcBef>
                <a:spcPts val="0"/>
              </a:spcBef>
            </a:pPr>
            <a:r>
              <a:rPr lang="en-US" dirty="0"/>
              <a:t>Principles of Economics (Chapters 1-6)</a:t>
            </a:r>
            <a:endParaRPr lang="en-GB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B816902-C07F-8AAE-15BD-08C44F07A4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99236" y="2162173"/>
            <a:ext cx="5482464" cy="4063257"/>
          </a:xfrm>
        </p:spPr>
        <p:txBody>
          <a:bodyPr>
            <a:normAutofit/>
          </a:bodyPr>
          <a:lstStyle/>
          <a:p>
            <a:pPr marL="457200" indent="-457200">
              <a:lnSpc>
                <a:spcPct val="80000"/>
              </a:lnSpc>
              <a:spcBef>
                <a:spcPts val="1200"/>
              </a:spcBef>
              <a:buNone/>
            </a:pPr>
            <a:r>
              <a:rPr lang="en-US" sz="2000" b="1" dirty="0">
                <a:solidFill>
                  <a:schemeClr val="bg1">
                    <a:lumMod val="50000"/>
                  </a:schemeClr>
                </a:solidFill>
              </a:rPr>
              <a:t>1. Introduction </a:t>
            </a:r>
            <a:br>
              <a:rPr lang="en-US" sz="20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1800" dirty="0">
                <a:solidFill>
                  <a:schemeClr val="bg1">
                    <a:lumMod val="50000"/>
                  </a:schemeClr>
                </a:solidFill>
              </a:rPr>
              <a:t>Motivating food economics</a:t>
            </a:r>
          </a:p>
          <a:p>
            <a:pPr marL="457200" indent="-457200">
              <a:lnSpc>
                <a:spcPct val="80000"/>
              </a:lnSpc>
              <a:spcBef>
                <a:spcPts val="1200"/>
              </a:spcBef>
              <a:buNone/>
            </a:pPr>
            <a:r>
              <a:rPr lang="en-US" sz="2000" b="1" dirty="0">
                <a:solidFill>
                  <a:schemeClr val="bg1">
                    <a:lumMod val="50000"/>
                  </a:schemeClr>
                </a:solidFill>
              </a:rPr>
              <a:t>2. Individual Choices</a:t>
            </a:r>
            <a:br>
              <a:rPr lang="en-US" sz="20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1800" dirty="0">
                <a:solidFill>
                  <a:schemeClr val="bg1">
                    <a:lumMod val="50000"/>
                  </a:schemeClr>
                </a:solidFill>
              </a:rPr>
              <a:t>Consumption and production theory</a:t>
            </a:r>
          </a:p>
          <a:p>
            <a:pPr marL="457200" indent="-457200">
              <a:lnSpc>
                <a:spcPct val="80000"/>
              </a:lnSpc>
              <a:spcBef>
                <a:spcPts val="1200"/>
              </a:spcBef>
              <a:buNone/>
            </a:pPr>
            <a:r>
              <a:rPr lang="en-US" sz="2000" b="1" dirty="0">
                <a:solidFill>
                  <a:schemeClr val="bg1">
                    <a:lumMod val="50000"/>
                  </a:schemeClr>
                </a:solidFill>
              </a:rPr>
              <a:t>3. Societal Outcomes</a:t>
            </a:r>
            <a:br>
              <a:rPr lang="en-US" sz="20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1800" dirty="0">
                <a:solidFill>
                  <a:schemeClr val="bg1">
                    <a:lumMod val="50000"/>
                  </a:schemeClr>
                </a:solidFill>
              </a:rPr>
              <a:t>Supply, demand, trade, elasticity</a:t>
            </a:r>
          </a:p>
          <a:p>
            <a:pPr marL="457200" indent="-457200">
              <a:lnSpc>
                <a:spcPct val="80000"/>
              </a:lnSpc>
              <a:spcBef>
                <a:spcPts val="1200"/>
              </a:spcBef>
              <a:buNone/>
            </a:pPr>
            <a:r>
              <a:rPr lang="en-US" sz="2000" b="1" dirty="0">
                <a:solidFill>
                  <a:schemeClr val="bg1">
                    <a:lumMod val="50000"/>
                  </a:schemeClr>
                </a:solidFill>
              </a:rPr>
              <a:t>4. Social Welfare</a:t>
            </a:r>
            <a:br>
              <a:rPr lang="en-US" sz="20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1800" dirty="0">
                <a:solidFill>
                  <a:schemeClr val="bg1">
                    <a:lumMod val="50000"/>
                  </a:schemeClr>
                </a:solidFill>
              </a:rPr>
              <a:t>Consumer and producer surplus, externalities</a:t>
            </a:r>
          </a:p>
          <a:p>
            <a:pPr marL="457200" indent="-457200">
              <a:lnSpc>
                <a:spcPct val="80000"/>
              </a:lnSpc>
              <a:spcBef>
                <a:spcPts val="1200"/>
              </a:spcBef>
              <a:buNone/>
            </a:pPr>
            <a:r>
              <a:rPr lang="en-US" sz="2000" b="1" dirty="0">
                <a:solidFill>
                  <a:schemeClr val="bg1">
                    <a:lumMod val="50000"/>
                  </a:schemeClr>
                </a:solidFill>
              </a:rPr>
              <a:t>5. Market Power</a:t>
            </a:r>
            <a:br>
              <a:rPr lang="en-US" sz="20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1800" dirty="0">
                <a:solidFill>
                  <a:schemeClr val="bg1">
                    <a:lumMod val="50000"/>
                  </a:schemeClr>
                </a:solidFill>
              </a:rPr>
              <a:t>Imperfect competition, game theory</a:t>
            </a:r>
          </a:p>
          <a:p>
            <a:pPr marL="457200" indent="-457200">
              <a:lnSpc>
                <a:spcPct val="80000"/>
              </a:lnSpc>
              <a:spcBef>
                <a:spcPts val="1200"/>
              </a:spcBef>
              <a:buNone/>
            </a:pPr>
            <a:r>
              <a:rPr lang="en-US" sz="2000" b="1" dirty="0">
                <a:solidFill>
                  <a:schemeClr val="bg1">
                    <a:lumMod val="50000"/>
                  </a:schemeClr>
                </a:solidFill>
              </a:rPr>
              <a:t>6. Collective Action</a:t>
            </a:r>
            <a:br>
              <a:rPr lang="en-US" sz="20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1800" dirty="0">
                <a:solidFill>
                  <a:schemeClr val="bg1">
                    <a:lumMod val="50000"/>
                  </a:schemeClr>
                </a:solidFill>
              </a:rPr>
              <a:t>Public goods, non-market goals</a:t>
            </a:r>
          </a:p>
          <a:p>
            <a:pPr lvl="1">
              <a:lnSpc>
                <a:spcPct val="80000"/>
              </a:lnSpc>
              <a:spcBef>
                <a:spcPts val="1200"/>
              </a:spcBef>
            </a:pPr>
            <a:endParaRPr lang="en-GB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8752AC8-CA2C-42DB-081D-5F07BE42DC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56757" y="1207549"/>
            <a:ext cx="4362973" cy="637674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80000"/>
              </a:lnSpc>
              <a:spcBef>
                <a:spcPts val="0"/>
              </a:spcBef>
            </a:pPr>
            <a:r>
              <a:rPr lang="en-US" dirty="0"/>
              <a:t>Data about the food system</a:t>
            </a:r>
            <a:br>
              <a:rPr lang="en-US" dirty="0"/>
            </a:br>
            <a:r>
              <a:rPr lang="en-US" dirty="0"/>
              <a:t>(Chapters 7-12)</a:t>
            </a:r>
            <a:endParaRPr lang="en-GB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8FB6A14F-B0B6-7746-E754-E275A7846B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10302" y="2162173"/>
            <a:ext cx="5838823" cy="4063257"/>
          </a:xfrm>
        </p:spPr>
        <p:txBody>
          <a:bodyPr>
            <a:noAutofit/>
          </a:bodyPr>
          <a:lstStyle/>
          <a:p>
            <a:pPr marL="457200" indent="-457200">
              <a:lnSpc>
                <a:spcPct val="80000"/>
              </a:lnSpc>
              <a:spcBef>
                <a:spcPts val="1200"/>
              </a:spcBef>
              <a:buNone/>
              <a:tabLst>
                <a:tab pos="514350" algn="l"/>
              </a:tabLst>
            </a:pPr>
            <a:r>
              <a:rPr lang="en-US" sz="2000" b="1" dirty="0">
                <a:solidFill>
                  <a:srgbClr val="00B050"/>
                </a:solidFill>
              </a:rPr>
              <a:t>7. Poverty and Risk</a:t>
            </a:r>
            <a:br>
              <a:rPr lang="en-US" sz="2000" b="1" dirty="0">
                <a:solidFill>
                  <a:srgbClr val="00B050"/>
                </a:solidFill>
              </a:rPr>
            </a:br>
            <a:r>
              <a:rPr lang="en-US" sz="1800" dirty="0">
                <a:solidFill>
                  <a:srgbClr val="00B050"/>
                </a:solidFill>
              </a:rPr>
              <a:t>Measuring poverty, inequity, disparities, safety nets, vulnerability </a:t>
            </a:r>
            <a:endParaRPr lang="en-GB" sz="1800" dirty="0">
              <a:solidFill>
                <a:srgbClr val="00B050"/>
              </a:solidFill>
            </a:endParaRPr>
          </a:p>
          <a:p>
            <a:pPr marL="457200" indent="-457200">
              <a:lnSpc>
                <a:spcPct val="80000"/>
              </a:lnSpc>
              <a:spcBef>
                <a:spcPts val="1200"/>
              </a:spcBef>
              <a:buNone/>
              <a:tabLst>
                <a:tab pos="514350" algn="l"/>
              </a:tabLst>
            </a:pPr>
            <a:r>
              <a:rPr lang="en-US" sz="2000" b="1" dirty="0">
                <a:solidFill>
                  <a:srgbClr val="00B050"/>
                </a:solidFill>
              </a:rPr>
              <a:t>8. Food and Health</a:t>
            </a:r>
            <a:br>
              <a:rPr lang="en-US" sz="2000" dirty="0">
                <a:solidFill>
                  <a:srgbClr val="00B050"/>
                </a:solidFill>
              </a:rPr>
            </a:br>
            <a:r>
              <a:rPr lang="en-US" sz="1800" dirty="0">
                <a:solidFill>
                  <a:srgbClr val="00B050"/>
                </a:solidFill>
              </a:rPr>
              <a:t>Behavioral economics, interventions </a:t>
            </a:r>
          </a:p>
          <a:p>
            <a:pPr marL="457200" indent="-457200">
              <a:lnSpc>
                <a:spcPct val="80000"/>
              </a:lnSpc>
              <a:spcBef>
                <a:spcPts val="1200"/>
              </a:spcBef>
              <a:buNone/>
              <a:tabLst>
                <a:tab pos="514350" algn="l"/>
              </a:tabLst>
            </a:pPr>
            <a:r>
              <a:rPr lang="en-US" sz="2000" b="1" dirty="0">
                <a:solidFill>
                  <a:srgbClr val="00B050"/>
                </a:solidFill>
              </a:rPr>
              <a:t>9. Food in the Macroeconomy</a:t>
            </a:r>
            <a:br>
              <a:rPr lang="en-US" sz="2000" dirty="0">
                <a:solidFill>
                  <a:srgbClr val="00B050"/>
                </a:solidFill>
              </a:rPr>
            </a:br>
            <a:r>
              <a:rPr lang="en-US" sz="1800" dirty="0">
                <a:solidFill>
                  <a:srgbClr val="00B050"/>
                </a:solidFill>
              </a:rPr>
              <a:t>Circular flow, recessions, unemployment, inflation</a:t>
            </a:r>
          </a:p>
          <a:p>
            <a:pPr marL="457200" indent="-457200">
              <a:lnSpc>
                <a:spcPct val="80000"/>
              </a:lnSpc>
              <a:spcBef>
                <a:spcPts val="1200"/>
              </a:spcBef>
              <a:buNone/>
              <a:tabLst>
                <a:tab pos="514350" algn="l"/>
              </a:tabLst>
            </a:pPr>
            <a:r>
              <a:rPr lang="en-US" sz="2000" b="1" dirty="0">
                <a:solidFill>
                  <a:srgbClr val="00B050"/>
                </a:solidFill>
              </a:rPr>
              <a:t>10. International Development</a:t>
            </a:r>
            <a:br>
              <a:rPr lang="en-US" sz="2000" dirty="0">
                <a:solidFill>
                  <a:srgbClr val="00B050"/>
                </a:solidFill>
              </a:rPr>
            </a:br>
            <a:r>
              <a:rPr lang="en-US" sz="1800" dirty="0">
                <a:solidFill>
                  <a:srgbClr val="00B050"/>
                </a:solidFill>
              </a:rPr>
              <a:t>Ag. transformation, diet transition, urbanization</a:t>
            </a:r>
          </a:p>
          <a:p>
            <a:pPr marL="457200" indent="-457200">
              <a:lnSpc>
                <a:spcPct val="80000"/>
              </a:lnSpc>
              <a:spcBef>
                <a:spcPts val="1200"/>
              </a:spcBef>
              <a:buNone/>
              <a:tabLst>
                <a:tab pos="514350" algn="l"/>
              </a:tabLst>
            </a:pPr>
            <a:r>
              <a:rPr lang="en-US" sz="2000" b="1" dirty="0">
                <a:solidFill>
                  <a:srgbClr val="00B050"/>
                </a:solidFill>
              </a:rPr>
              <a:t>11. From Local to Global</a:t>
            </a:r>
            <a:br>
              <a:rPr lang="en-US" sz="2000" dirty="0">
                <a:solidFill>
                  <a:srgbClr val="00B050"/>
                </a:solidFill>
              </a:rPr>
            </a:br>
            <a:r>
              <a:rPr lang="en-US" sz="1800" dirty="0">
                <a:solidFill>
                  <a:srgbClr val="00B050"/>
                </a:solidFill>
              </a:rPr>
              <a:t>International trade, globalization, value chains</a:t>
            </a:r>
          </a:p>
          <a:p>
            <a:pPr marL="457200" indent="-457200">
              <a:lnSpc>
                <a:spcPct val="80000"/>
              </a:lnSpc>
              <a:spcBef>
                <a:spcPts val="1200"/>
              </a:spcBef>
              <a:buNone/>
              <a:tabLst>
                <a:tab pos="514350" algn="l"/>
              </a:tabLst>
            </a:pPr>
            <a:r>
              <a:rPr lang="en-US" sz="2000" b="1" dirty="0">
                <a:solidFill>
                  <a:srgbClr val="00B050"/>
                </a:solidFill>
              </a:rPr>
              <a:t>12. The Future of Food</a:t>
            </a:r>
            <a:br>
              <a:rPr lang="en-US" sz="2000" dirty="0">
                <a:solidFill>
                  <a:srgbClr val="00B050"/>
                </a:solidFill>
              </a:rPr>
            </a:br>
            <a:r>
              <a:rPr lang="en-US" sz="1800" dirty="0">
                <a:solidFill>
                  <a:srgbClr val="00B050"/>
                </a:solidFill>
              </a:rPr>
              <a:t>Agribusiness and agroecology, food environments</a:t>
            </a:r>
          </a:p>
        </p:txBody>
      </p:sp>
      <p:sp>
        <p:nvSpPr>
          <p:cNvPr id="4" name="Title 6">
            <a:extLst>
              <a:ext uri="{FF2B5EF4-FFF2-40B4-BE49-F238E27FC236}">
                <a16:creationId xmlns:a16="http://schemas.microsoft.com/office/drawing/2014/main" id="{8B2C6174-3F8F-007F-E3FB-0EB1D12FEF8C}"/>
              </a:ext>
            </a:extLst>
          </p:cNvPr>
          <p:cNvSpPr txBox="1">
            <a:spLocks/>
          </p:cNvSpPr>
          <p:nvPr/>
        </p:nvSpPr>
        <p:spPr>
          <a:xfrm>
            <a:off x="71966" y="216789"/>
            <a:ext cx="12048068" cy="6376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1C82B0"/>
                </a:solidFill>
              </a:rPr>
              <a:t>The book could support a </a:t>
            </a:r>
            <a:r>
              <a:rPr lang="en-US" sz="3600" b="1" dirty="0">
                <a:solidFill>
                  <a:srgbClr val="00B050"/>
                </a:solidFill>
              </a:rPr>
              <a:t>course on food systems</a:t>
            </a:r>
            <a:endParaRPr lang="en-GB" sz="36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77500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B1CE273-132F-E786-AEC2-61B607CE17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9236" y="1207549"/>
            <a:ext cx="4675596" cy="601538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80000"/>
              </a:lnSpc>
              <a:spcBef>
                <a:spcPts val="0"/>
              </a:spcBef>
            </a:pPr>
            <a:r>
              <a:rPr lang="en-US" dirty="0"/>
              <a:t>Principles of Economics (Chapters 1-6)</a:t>
            </a:r>
            <a:endParaRPr lang="en-GB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B816902-C07F-8AAE-15BD-08C44F07A4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99236" y="2162173"/>
            <a:ext cx="5482464" cy="4063257"/>
          </a:xfrm>
        </p:spPr>
        <p:txBody>
          <a:bodyPr>
            <a:normAutofit/>
          </a:bodyPr>
          <a:lstStyle/>
          <a:p>
            <a:pPr marL="457200" indent="-457200">
              <a:lnSpc>
                <a:spcPct val="80000"/>
              </a:lnSpc>
              <a:spcBef>
                <a:spcPts val="1200"/>
              </a:spcBef>
              <a:buNone/>
            </a:pPr>
            <a:r>
              <a:rPr lang="en-US" sz="2000" b="1" dirty="0">
                <a:solidFill>
                  <a:schemeClr val="accent5"/>
                </a:solidFill>
              </a:rPr>
              <a:t>1. Introduction </a:t>
            </a:r>
            <a:br>
              <a:rPr lang="en-US" sz="2000" dirty="0">
                <a:solidFill>
                  <a:schemeClr val="accent5"/>
                </a:solidFill>
              </a:rPr>
            </a:br>
            <a:r>
              <a:rPr lang="en-US" sz="1800" dirty="0">
                <a:solidFill>
                  <a:schemeClr val="accent5"/>
                </a:solidFill>
              </a:rPr>
              <a:t>Motivating food economics</a:t>
            </a:r>
          </a:p>
          <a:p>
            <a:pPr marL="457200" indent="-457200">
              <a:lnSpc>
                <a:spcPct val="80000"/>
              </a:lnSpc>
              <a:spcBef>
                <a:spcPts val="1200"/>
              </a:spcBef>
              <a:buNone/>
            </a:pPr>
            <a:r>
              <a:rPr lang="en-US" sz="2000" b="1" dirty="0">
                <a:solidFill>
                  <a:schemeClr val="accent5"/>
                </a:solidFill>
              </a:rPr>
              <a:t>2. Individual Choices</a:t>
            </a:r>
            <a:br>
              <a:rPr lang="en-US" sz="2000" dirty="0">
                <a:solidFill>
                  <a:schemeClr val="accent5"/>
                </a:solidFill>
              </a:rPr>
            </a:br>
            <a:r>
              <a:rPr lang="en-US" sz="1800" dirty="0">
                <a:solidFill>
                  <a:schemeClr val="accent5"/>
                </a:solidFill>
              </a:rPr>
              <a:t>Consumption and production theory</a:t>
            </a:r>
          </a:p>
          <a:p>
            <a:pPr marL="457200" indent="-457200">
              <a:lnSpc>
                <a:spcPct val="80000"/>
              </a:lnSpc>
              <a:spcBef>
                <a:spcPts val="1200"/>
              </a:spcBef>
              <a:buNone/>
            </a:pPr>
            <a:r>
              <a:rPr lang="en-US" sz="2000" b="1" dirty="0">
                <a:solidFill>
                  <a:schemeClr val="accent5"/>
                </a:solidFill>
              </a:rPr>
              <a:t>3. Societal Outcomes</a:t>
            </a:r>
            <a:br>
              <a:rPr lang="en-US" sz="2000" dirty="0">
                <a:solidFill>
                  <a:schemeClr val="accent5"/>
                </a:solidFill>
              </a:rPr>
            </a:br>
            <a:r>
              <a:rPr lang="en-US" sz="1800" dirty="0">
                <a:solidFill>
                  <a:schemeClr val="accent5"/>
                </a:solidFill>
              </a:rPr>
              <a:t>Supply, demand, trade, elasticity</a:t>
            </a:r>
          </a:p>
          <a:p>
            <a:pPr marL="457200" indent="-457200">
              <a:lnSpc>
                <a:spcPct val="80000"/>
              </a:lnSpc>
              <a:spcBef>
                <a:spcPts val="1200"/>
              </a:spcBef>
              <a:buNone/>
            </a:pPr>
            <a:r>
              <a:rPr lang="en-US" sz="2000" b="1" dirty="0">
                <a:solidFill>
                  <a:schemeClr val="bg1">
                    <a:lumMod val="50000"/>
                  </a:schemeClr>
                </a:solidFill>
              </a:rPr>
              <a:t>4. Social Welfare</a:t>
            </a:r>
            <a:br>
              <a:rPr lang="en-US" sz="20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1800" dirty="0">
                <a:solidFill>
                  <a:schemeClr val="bg1">
                    <a:lumMod val="50000"/>
                  </a:schemeClr>
                </a:solidFill>
              </a:rPr>
              <a:t>Consumer and producer surplus, externalities</a:t>
            </a:r>
          </a:p>
          <a:p>
            <a:pPr marL="457200" indent="-457200">
              <a:lnSpc>
                <a:spcPct val="80000"/>
              </a:lnSpc>
              <a:spcBef>
                <a:spcPts val="1200"/>
              </a:spcBef>
              <a:buNone/>
            </a:pPr>
            <a:r>
              <a:rPr lang="en-US" sz="2000" b="1" dirty="0">
                <a:solidFill>
                  <a:schemeClr val="accent5"/>
                </a:solidFill>
              </a:rPr>
              <a:t>5. Market Power</a:t>
            </a:r>
            <a:br>
              <a:rPr lang="en-US" sz="2000" dirty="0">
                <a:solidFill>
                  <a:schemeClr val="accent5"/>
                </a:solidFill>
              </a:rPr>
            </a:br>
            <a:r>
              <a:rPr lang="en-US" sz="1800" dirty="0">
                <a:solidFill>
                  <a:schemeClr val="accent5"/>
                </a:solidFill>
              </a:rPr>
              <a:t>Imperfect competition</a:t>
            </a:r>
            <a:r>
              <a:rPr lang="en-US" sz="1800" dirty="0">
                <a:solidFill>
                  <a:schemeClr val="bg1">
                    <a:lumMod val="50000"/>
                  </a:schemeClr>
                </a:solidFill>
              </a:rPr>
              <a:t>, game theory</a:t>
            </a:r>
          </a:p>
          <a:p>
            <a:pPr marL="457200" indent="-457200">
              <a:lnSpc>
                <a:spcPct val="80000"/>
              </a:lnSpc>
              <a:spcBef>
                <a:spcPts val="1200"/>
              </a:spcBef>
              <a:buNone/>
            </a:pPr>
            <a:r>
              <a:rPr lang="en-US" sz="2000" b="1" dirty="0">
                <a:solidFill>
                  <a:schemeClr val="bg1">
                    <a:lumMod val="50000"/>
                  </a:schemeClr>
                </a:solidFill>
              </a:rPr>
              <a:t>6. Collective Action</a:t>
            </a:r>
            <a:br>
              <a:rPr lang="en-US" sz="20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1800" dirty="0">
                <a:solidFill>
                  <a:schemeClr val="bg1">
                    <a:lumMod val="50000"/>
                  </a:schemeClr>
                </a:solidFill>
              </a:rPr>
              <a:t>Public goods, non-market goals</a:t>
            </a:r>
          </a:p>
          <a:p>
            <a:pPr lvl="1">
              <a:lnSpc>
                <a:spcPct val="80000"/>
              </a:lnSpc>
              <a:spcBef>
                <a:spcPts val="1200"/>
              </a:spcBef>
            </a:pPr>
            <a:endParaRPr lang="en-GB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8752AC8-CA2C-42DB-081D-5F07BE42DC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56757" y="1207549"/>
            <a:ext cx="4362973" cy="637674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80000"/>
              </a:lnSpc>
              <a:spcBef>
                <a:spcPts val="0"/>
              </a:spcBef>
            </a:pPr>
            <a:r>
              <a:rPr lang="en-US" dirty="0"/>
              <a:t>Data about the food system</a:t>
            </a:r>
            <a:br>
              <a:rPr lang="en-US" dirty="0"/>
            </a:br>
            <a:r>
              <a:rPr lang="en-US" dirty="0"/>
              <a:t>(Chapters 7-12)</a:t>
            </a:r>
            <a:endParaRPr lang="en-GB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8FB6A14F-B0B6-7746-E754-E275A7846B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10302" y="2162173"/>
            <a:ext cx="5838823" cy="4063257"/>
          </a:xfrm>
        </p:spPr>
        <p:txBody>
          <a:bodyPr>
            <a:noAutofit/>
          </a:bodyPr>
          <a:lstStyle/>
          <a:p>
            <a:pPr marL="457200" indent="-457200">
              <a:lnSpc>
                <a:spcPct val="80000"/>
              </a:lnSpc>
              <a:spcBef>
                <a:spcPts val="1200"/>
              </a:spcBef>
              <a:buNone/>
              <a:tabLst>
                <a:tab pos="514350" algn="l"/>
              </a:tabLst>
            </a:pPr>
            <a:r>
              <a:rPr lang="en-US" sz="2000" b="1" dirty="0">
                <a:solidFill>
                  <a:schemeClr val="accent5"/>
                </a:solidFill>
              </a:rPr>
              <a:t>7. Poverty and Risk</a:t>
            </a:r>
            <a:br>
              <a:rPr lang="en-US" sz="2000" b="1" dirty="0">
                <a:solidFill>
                  <a:schemeClr val="accent5"/>
                </a:solidFill>
              </a:rPr>
            </a:br>
            <a:r>
              <a:rPr lang="en-US" sz="1800" dirty="0">
                <a:solidFill>
                  <a:schemeClr val="accent5"/>
                </a:solidFill>
              </a:rPr>
              <a:t>Measuring poverty, inequity, disparities, safety nets, vulnerability </a:t>
            </a:r>
            <a:endParaRPr lang="en-GB" sz="1800" dirty="0">
              <a:solidFill>
                <a:schemeClr val="accent5"/>
              </a:solidFill>
            </a:endParaRPr>
          </a:p>
          <a:p>
            <a:pPr marL="457200" indent="-457200">
              <a:lnSpc>
                <a:spcPct val="80000"/>
              </a:lnSpc>
              <a:spcBef>
                <a:spcPts val="1200"/>
              </a:spcBef>
              <a:buNone/>
              <a:tabLst>
                <a:tab pos="514350" algn="l"/>
              </a:tabLst>
            </a:pPr>
            <a:r>
              <a:rPr lang="en-US" sz="2000" b="1" dirty="0">
                <a:solidFill>
                  <a:schemeClr val="accent5"/>
                </a:solidFill>
              </a:rPr>
              <a:t>8. Food and Health</a:t>
            </a:r>
            <a:br>
              <a:rPr lang="en-US" sz="2000" dirty="0">
                <a:solidFill>
                  <a:schemeClr val="accent5"/>
                </a:solidFill>
              </a:rPr>
            </a:br>
            <a:r>
              <a:rPr lang="en-US" sz="1800" dirty="0">
                <a:solidFill>
                  <a:schemeClr val="accent5"/>
                </a:solidFill>
              </a:rPr>
              <a:t>Behavioral economics, interventions </a:t>
            </a:r>
          </a:p>
          <a:p>
            <a:pPr marL="457200" indent="-457200">
              <a:lnSpc>
                <a:spcPct val="80000"/>
              </a:lnSpc>
              <a:spcBef>
                <a:spcPts val="1200"/>
              </a:spcBef>
              <a:buNone/>
              <a:tabLst>
                <a:tab pos="514350" algn="l"/>
              </a:tabLst>
            </a:pPr>
            <a:r>
              <a:rPr lang="en-US" sz="2000" b="1" dirty="0">
                <a:solidFill>
                  <a:schemeClr val="bg1">
                    <a:lumMod val="50000"/>
                  </a:schemeClr>
                </a:solidFill>
              </a:rPr>
              <a:t>9. Food in the Macroeconomy</a:t>
            </a:r>
            <a:br>
              <a:rPr lang="en-US" sz="20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1800" dirty="0">
                <a:solidFill>
                  <a:schemeClr val="bg1">
                    <a:lumMod val="50000"/>
                  </a:schemeClr>
                </a:solidFill>
              </a:rPr>
              <a:t>Circular flow, recessions, unemployment, inflation</a:t>
            </a:r>
          </a:p>
          <a:p>
            <a:pPr marL="457200" indent="-457200">
              <a:lnSpc>
                <a:spcPct val="80000"/>
              </a:lnSpc>
              <a:spcBef>
                <a:spcPts val="1200"/>
              </a:spcBef>
              <a:buNone/>
              <a:tabLst>
                <a:tab pos="514350" algn="l"/>
              </a:tabLst>
            </a:pPr>
            <a:r>
              <a:rPr lang="en-US" sz="2000" b="1" dirty="0">
                <a:solidFill>
                  <a:schemeClr val="accent5"/>
                </a:solidFill>
              </a:rPr>
              <a:t>10. International Development</a:t>
            </a:r>
            <a:br>
              <a:rPr lang="en-US" sz="2000" dirty="0">
                <a:solidFill>
                  <a:srgbClr val="0070C0"/>
                </a:solidFill>
              </a:rPr>
            </a:br>
            <a:r>
              <a:rPr lang="en-US" sz="1800" dirty="0">
                <a:solidFill>
                  <a:schemeClr val="bg1">
                    <a:lumMod val="50000"/>
                  </a:schemeClr>
                </a:solidFill>
              </a:rPr>
              <a:t>Ag. transformation</a:t>
            </a:r>
            <a:r>
              <a:rPr lang="en-US" sz="1800" dirty="0">
                <a:solidFill>
                  <a:schemeClr val="accent5"/>
                </a:solidFill>
              </a:rPr>
              <a:t>, diet transition, urbanization</a:t>
            </a:r>
          </a:p>
          <a:p>
            <a:pPr marL="457200" indent="-457200">
              <a:lnSpc>
                <a:spcPct val="80000"/>
              </a:lnSpc>
              <a:spcBef>
                <a:spcPts val="1200"/>
              </a:spcBef>
              <a:buNone/>
              <a:tabLst>
                <a:tab pos="514350" algn="l"/>
              </a:tabLst>
            </a:pPr>
            <a:r>
              <a:rPr lang="en-US" sz="2000" b="1" dirty="0">
                <a:solidFill>
                  <a:schemeClr val="bg1">
                    <a:lumMod val="50000"/>
                  </a:schemeClr>
                </a:solidFill>
              </a:rPr>
              <a:t>11. From Local to Global</a:t>
            </a:r>
            <a:br>
              <a:rPr lang="en-US" sz="20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1800" dirty="0">
                <a:solidFill>
                  <a:schemeClr val="bg1">
                    <a:lumMod val="50000"/>
                  </a:schemeClr>
                </a:solidFill>
              </a:rPr>
              <a:t>International trade, globalization, value chains</a:t>
            </a:r>
          </a:p>
          <a:p>
            <a:pPr marL="457200" indent="-457200">
              <a:lnSpc>
                <a:spcPct val="80000"/>
              </a:lnSpc>
              <a:spcBef>
                <a:spcPts val="1200"/>
              </a:spcBef>
              <a:buNone/>
              <a:tabLst>
                <a:tab pos="514350" algn="l"/>
              </a:tabLst>
            </a:pPr>
            <a:r>
              <a:rPr lang="en-US" sz="2000" b="1" dirty="0">
                <a:solidFill>
                  <a:schemeClr val="accent5"/>
                </a:solidFill>
              </a:rPr>
              <a:t>12. The Future of Food</a:t>
            </a:r>
            <a:br>
              <a:rPr lang="en-US" sz="2000" dirty="0">
                <a:solidFill>
                  <a:schemeClr val="accent5"/>
                </a:solidFill>
              </a:rPr>
            </a:br>
            <a:r>
              <a:rPr lang="en-US" sz="1800" dirty="0">
                <a:solidFill>
                  <a:schemeClr val="accent5"/>
                </a:solidFill>
              </a:rPr>
              <a:t>Agribusiness and agroecology, food environments</a:t>
            </a:r>
          </a:p>
        </p:txBody>
      </p:sp>
      <p:sp>
        <p:nvSpPr>
          <p:cNvPr id="4" name="Title 6">
            <a:extLst>
              <a:ext uri="{FF2B5EF4-FFF2-40B4-BE49-F238E27FC236}">
                <a16:creationId xmlns:a16="http://schemas.microsoft.com/office/drawing/2014/main" id="{8B2C6174-3F8F-007F-E3FB-0EB1D12FEF8C}"/>
              </a:ext>
            </a:extLst>
          </p:cNvPr>
          <p:cNvSpPr txBox="1">
            <a:spLocks/>
          </p:cNvSpPr>
          <p:nvPr/>
        </p:nvSpPr>
        <p:spPr>
          <a:xfrm>
            <a:off x="71966" y="216789"/>
            <a:ext cx="12048068" cy="6376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1C82B0"/>
                </a:solidFill>
              </a:rPr>
              <a:t>The book could support a </a:t>
            </a:r>
            <a:r>
              <a:rPr lang="en-US" sz="3600" b="1" dirty="0">
                <a:solidFill>
                  <a:schemeClr val="accent5"/>
                </a:solidFill>
              </a:rPr>
              <a:t>course on food and health</a:t>
            </a:r>
            <a:endParaRPr lang="en-GB" sz="3600" b="1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90622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B1CE273-132F-E786-AEC2-61B607CE17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9236" y="1207549"/>
            <a:ext cx="4675596" cy="601538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80000"/>
              </a:lnSpc>
              <a:spcBef>
                <a:spcPts val="0"/>
              </a:spcBef>
            </a:pPr>
            <a:r>
              <a:rPr lang="en-US" dirty="0"/>
              <a:t>Principles of Economics (Chapters 1-6)</a:t>
            </a:r>
            <a:endParaRPr lang="en-GB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B816902-C07F-8AAE-15BD-08C44F07A4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99236" y="2162173"/>
            <a:ext cx="5482464" cy="4063257"/>
          </a:xfrm>
        </p:spPr>
        <p:txBody>
          <a:bodyPr>
            <a:normAutofit/>
          </a:bodyPr>
          <a:lstStyle/>
          <a:p>
            <a:pPr marL="457200" indent="-457200">
              <a:lnSpc>
                <a:spcPct val="80000"/>
              </a:lnSpc>
              <a:spcBef>
                <a:spcPts val="1200"/>
              </a:spcBef>
              <a:buNone/>
            </a:pPr>
            <a:r>
              <a:rPr lang="en-US" sz="2000" b="1" dirty="0">
                <a:solidFill>
                  <a:srgbClr val="9A0000"/>
                </a:solidFill>
              </a:rPr>
              <a:t>1. Introduction </a:t>
            </a:r>
            <a:br>
              <a:rPr lang="en-US" sz="2000" dirty="0">
                <a:solidFill>
                  <a:srgbClr val="9A0000"/>
                </a:solidFill>
              </a:rPr>
            </a:br>
            <a:r>
              <a:rPr lang="en-US" sz="1800" dirty="0">
                <a:solidFill>
                  <a:srgbClr val="9A0000"/>
                </a:solidFill>
              </a:rPr>
              <a:t>Motivating food economics</a:t>
            </a:r>
          </a:p>
          <a:p>
            <a:pPr marL="457200" indent="-457200">
              <a:lnSpc>
                <a:spcPct val="80000"/>
              </a:lnSpc>
              <a:spcBef>
                <a:spcPts val="1200"/>
              </a:spcBef>
              <a:buNone/>
            </a:pPr>
            <a:r>
              <a:rPr lang="en-US" sz="2000" b="1" dirty="0">
                <a:solidFill>
                  <a:srgbClr val="9A0000"/>
                </a:solidFill>
              </a:rPr>
              <a:t>2. Individual Choices</a:t>
            </a:r>
            <a:br>
              <a:rPr lang="en-US" sz="2000" dirty="0">
                <a:solidFill>
                  <a:srgbClr val="9A0000"/>
                </a:solidFill>
              </a:rPr>
            </a:br>
            <a:r>
              <a:rPr lang="en-US" sz="1800" dirty="0">
                <a:solidFill>
                  <a:srgbClr val="9A0000"/>
                </a:solidFill>
              </a:rPr>
              <a:t>Consumption and production theory</a:t>
            </a:r>
          </a:p>
          <a:p>
            <a:pPr marL="457200" indent="-457200">
              <a:lnSpc>
                <a:spcPct val="80000"/>
              </a:lnSpc>
              <a:spcBef>
                <a:spcPts val="1200"/>
              </a:spcBef>
              <a:buNone/>
            </a:pPr>
            <a:r>
              <a:rPr lang="en-US" sz="2000" b="1" dirty="0">
                <a:solidFill>
                  <a:srgbClr val="9A0000"/>
                </a:solidFill>
              </a:rPr>
              <a:t>3. Societal Outcomes</a:t>
            </a:r>
            <a:br>
              <a:rPr lang="en-US" sz="2000" dirty="0">
                <a:solidFill>
                  <a:srgbClr val="9A0000"/>
                </a:solidFill>
              </a:rPr>
            </a:br>
            <a:r>
              <a:rPr lang="en-US" sz="1800" dirty="0">
                <a:solidFill>
                  <a:srgbClr val="9A0000"/>
                </a:solidFill>
              </a:rPr>
              <a:t>Supply, demand, trade, elasticity</a:t>
            </a:r>
          </a:p>
          <a:p>
            <a:pPr marL="457200" indent="-457200">
              <a:lnSpc>
                <a:spcPct val="80000"/>
              </a:lnSpc>
              <a:spcBef>
                <a:spcPts val="1200"/>
              </a:spcBef>
              <a:buNone/>
            </a:pPr>
            <a:r>
              <a:rPr lang="en-US" sz="2000" b="1" dirty="0">
                <a:solidFill>
                  <a:schemeClr val="bg1">
                    <a:lumMod val="50000"/>
                  </a:schemeClr>
                </a:solidFill>
              </a:rPr>
              <a:t>4. Social Welfare</a:t>
            </a:r>
            <a:br>
              <a:rPr lang="en-US" sz="20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1800" dirty="0">
                <a:solidFill>
                  <a:schemeClr val="bg1">
                    <a:lumMod val="50000"/>
                  </a:schemeClr>
                </a:solidFill>
              </a:rPr>
              <a:t>Consumer and producer surplus, externalities</a:t>
            </a:r>
          </a:p>
          <a:p>
            <a:pPr marL="457200" indent="-457200">
              <a:lnSpc>
                <a:spcPct val="80000"/>
              </a:lnSpc>
              <a:spcBef>
                <a:spcPts val="1200"/>
              </a:spcBef>
              <a:buNone/>
            </a:pPr>
            <a:r>
              <a:rPr lang="en-US" sz="2000" b="1" dirty="0">
                <a:solidFill>
                  <a:srgbClr val="9A0000"/>
                </a:solidFill>
              </a:rPr>
              <a:t>5. Market Power</a:t>
            </a:r>
            <a:br>
              <a:rPr lang="en-US" sz="2000" dirty="0">
                <a:solidFill>
                  <a:srgbClr val="9A0000"/>
                </a:solidFill>
              </a:rPr>
            </a:br>
            <a:r>
              <a:rPr lang="en-US" sz="1800" dirty="0">
                <a:solidFill>
                  <a:srgbClr val="9A0000"/>
                </a:solidFill>
              </a:rPr>
              <a:t>Imperfect competition, game theory</a:t>
            </a:r>
          </a:p>
          <a:p>
            <a:pPr marL="457200" indent="-457200">
              <a:lnSpc>
                <a:spcPct val="80000"/>
              </a:lnSpc>
              <a:spcBef>
                <a:spcPts val="1200"/>
              </a:spcBef>
              <a:buNone/>
            </a:pPr>
            <a:r>
              <a:rPr lang="en-US" sz="2000" b="1" dirty="0">
                <a:solidFill>
                  <a:schemeClr val="bg1">
                    <a:lumMod val="50000"/>
                  </a:schemeClr>
                </a:solidFill>
              </a:rPr>
              <a:t>6. Collective Action</a:t>
            </a:r>
            <a:br>
              <a:rPr lang="en-US" sz="20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1800" dirty="0">
                <a:solidFill>
                  <a:schemeClr val="bg1">
                    <a:lumMod val="50000"/>
                  </a:schemeClr>
                </a:solidFill>
              </a:rPr>
              <a:t>Public goods, non-market goals</a:t>
            </a:r>
          </a:p>
          <a:p>
            <a:pPr lvl="1">
              <a:lnSpc>
                <a:spcPct val="80000"/>
              </a:lnSpc>
              <a:spcBef>
                <a:spcPts val="1200"/>
              </a:spcBef>
            </a:pPr>
            <a:endParaRPr lang="en-GB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8752AC8-CA2C-42DB-081D-5F07BE42DC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56757" y="1207549"/>
            <a:ext cx="4362973" cy="637674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80000"/>
              </a:lnSpc>
              <a:spcBef>
                <a:spcPts val="0"/>
              </a:spcBef>
            </a:pPr>
            <a:r>
              <a:rPr lang="en-US" dirty="0"/>
              <a:t>Data about the food system</a:t>
            </a:r>
            <a:br>
              <a:rPr lang="en-US" dirty="0"/>
            </a:br>
            <a:r>
              <a:rPr lang="en-US" dirty="0"/>
              <a:t>(Chapters 7-12)</a:t>
            </a:r>
            <a:endParaRPr lang="en-GB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8FB6A14F-B0B6-7746-E754-E275A7846B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10302" y="2162173"/>
            <a:ext cx="5838823" cy="4063257"/>
          </a:xfrm>
        </p:spPr>
        <p:txBody>
          <a:bodyPr>
            <a:noAutofit/>
          </a:bodyPr>
          <a:lstStyle/>
          <a:p>
            <a:pPr marL="457200" indent="-457200">
              <a:lnSpc>
                <a:spcPct val="80000"/>
              </a:lnSpc>
              <a:spcBef>
                <a:spcPts val="1200"/>
              </a:spcBef>
              <a:buNone/>
              <a:tabLst>
                <a:tab pos="514350" algn="l"/>
              </a:tabLst>
            </a:pPr>
            <a:r>
              <a:rPr lang="en-US" sz="2000" b="1" dirty="0">
                <a:solidFill>
                  <a:schemeClr val="bg1">
                    <a:lumMod val="50000"/>
                  </a:schemeClr>
                </a:solidFill>
              </a:rPr>
              <a:t>7. Poverty and Risk</a:t>
            </a:r>
            <a:br>
              <a:rPr lang="en-US" sz="2000" b="1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1800" dirty="0">
                <a:solidFill>
                  <a:schemeClr val="bg1">
                    <a:lumMod val="50000"/>
                  </a:schemeClr>
                </a:solidFill>
              </a:rPr>
              <a:t>Measuring poverty, inequity, disparities, safety nets, vulnerability </a:t>
            </a:r>
            <a:endParaRPr lang="en-GB" sz="1800" dirty="0">
              <a:solidFill>
                <a:schemeClr val="bg1">
                  <a:lumMod val="50000"/>
                </a:schemeClr>
              </a:solidFill>
            </a:endParaRPr>
          </a:p>
          <a:p>
            <a:pPr marL="457200" indent="-457200">
              <a:lnSpc>
                <a:spcPct val="80000"/>
              </a:lnSpc>
              <a:spcBef>
                <a:spcPts val="1200"/>
              </a:spcBef>
              <a:buNone/>
              <a:tabLst>
                <a:tab pos="514350" algn="l"/>
              </a:tabLst>
            </a:pPr>
            <a:r>
              <a:rPr lang="en-US" sz="2000" b="1" dirty="0">
                <a:solidFill>
                  <a:schemeClr val="bg1">
                    <a:lumMod val="50000"/>
                  </a:schemeClr>
                </a:solidFill>
              </a:rPr>
              <a:t>8. Food and Health</a:t>
            </a:r>
            <a:br>
              <a:rPr lang="en-US" sz="20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1800" dirty="0">
                <a:solidFill>
                  <a:schemeClr val="bg1">
                    <a:lumMod val="50000"/>
                  </a:schemeClr>
                </a:solidFill>
              </a:rPr>
              <a:t>Behavioral economics, interventions </a:t>
            </a:r>
          </a:p>
          <a:p>
            <a:pPr marL="457200" indent="-457200">
              <a:lnSpc>
                <a:spcPct val="80000"/>
              </a:lnSpc>
              <a:spcBef>
                <a:spcPts val="1200"/>
              </a:spcBef>
              <a:buNone/>
              <a:tabLst>
                <a:tab pos="514350" algn="l"/>
              </a:tabLst>
            </a:pPr>
            <a:r>
              <a:rPr lang="en-US" sz="2000" b="1" dirty="0">
                <a:solidFill>
                  <a:schemeClr val="bg1">
                    <a:lumMod val="50000"/>
                  </a:schemeClr>
                </a:solidFill>
              </a:rPr>
              <a:t>9. Food in the Macroeconomy</a:t>
            </a:r>
            <a:br>
              <a:rPr lang="en-US" sz="20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1800" dirty="0">
                <a:solidFill>
                  <a:schemeClr val="bg1">
                    <a:lumMod val="50000"/>
                  </a:schemeClr>
                </a:solidFill>
              </a:rPr>
              <a:t>Circular flow, recessions, unemployment, inflation</a:t>
            </a:r>
          </a:p>
          <a:p>
            <a:pPr marL="457200" indent="-457200">
              <a:lnSpc>
                <a:spcPct val="80000"/>
              </a:lnSpc>
              <a:spcBef>
                <a:spcPts val="1200"/>
              </a:spcBef>
              <a:buNone/>
              <a:tabLst>
                <a:tab pos="514350" algn="l"/>
              </a:tabLst>
            </a:pPr>
            <a:r>
              <a:rPr lang="en-US" sz="2000" b="1" dirty="0">
                <a:solidFill>
                  <a:srgbClr val="9A0000"/>
                </a:solidFill>
              </a:rPr>
              <a:t>10. International Development</a:t>
            </a:r>
            <a:br>
              <a:rPr lang="en-US" sz="2000" dirty="0">
                <a:solidFill>
                  <a:srgbClr val="9A0000"/>
                </a:solidFill>
              </a:rPr>
            </a:br>
            <a:r>
              <a:rPr lang="en-US" sz="1800" dirty="0">
                <a:solidFill>
                  <a:srgbClr val="9A0000"/>
                </a:solidFill>
              </a:rPr>
              <a:t>Ag. transformation, diet transition, urbanization</a:t>
            </a:r>
          </a:p>
          <a:p>
            <a:pPr marL="457200" indent="-457200">
              <a:lnSpc>
                <a:spcPct val="80000"/>
              </a:lnSpc>
              <a:spcBef>
                <a:spcPts val="1200"/>
              </a:spcBef>
              <a:buNone/>
              <a:tabLst>
                <a:tab pos="514350" algn="l"/>
              </a:tabLst>
            </a:pPr>
            <a:r>
              <a:rPr lang="en-US" sz="2000" b="1" dirty="0">
                <a:solidFill>
                  <a:srgbClr val="9A0000"/>
                </a:solidFill>
              </a:rPr>
              <a:t>11. From Local to Global</a:t>
            </a:r>
            <a:br>
              <a:rPr lang="en-US" sz="2000" dirty="0">
                <a:solidFill>
                  <a:srgbClr val="9A0000"/>
                </a:solidFill>
              </a:rPr>
            </a:br>
            <a:r>
              <a:rPr lang="en-US" sz="1800" dirty="0">
                <a:solidFill>
                  <a:srgbClr val="9A0000"/>
                </a:solidFill>
              </a:rPr>
              <a:t>International trade, globalization, value chains</a:t>
            </a:r>
          </a:p>
          <a:p>
            <a:pPr marL="457200" indent="-457200">
              <a:lnSpc>
                <a:spcPct val="80000"/>
              </a:lnSpc>
              <a:spcBef>
                <a:spcPts val="1200"/>
              </a:spcBef>
              <a:buNone/>
              <a:tabLst>
                <a:tab pos="514350" algn="l"/>
              </a:tabLst>
            </a:pPr>
            <a:r>
              <a:rPr lang="en-US" sz="2000" b="1" dirty="0">
                <a:solidFill>
                  <a:srgbClr val="9A0000"/>
                </a:solidFill>
              </a:rPr>
              <a:t>12. The Future of Food</a:t>
            </a:r>
            <a:br>
              <a:rPr lang="en-US" sz="2000" dirty="0">
                <a:solidFill>
                  <a:srgbClr val="9A0000"/>
                </a:solidFill>
              </a:rPr>
            </a:br>
            <a:r>
              <a:rPr lang="en-US" sz="1800" dirty="0">
                <a:solidFill>
                  <a:srgbClr val="9A0000"/>
                </a:solidFill>
              </a:rPr>
              <a:t>Agribusiness and agroecology, food environments</a:t>
            </a:r>
          </a:p>
        </p:txBody>
      </p:sp>
      <p:sp>
        <p:nvSpPr>
          <p:cNvPr id="4" name="Title 6">
            <a:extLst>
              <a:ext uri="{FF2B5EF4-FFF2-40B4-BE49-F238E27FC236}">
                <a16:creationId xmlns:a16="http://schemas.microsoft.com/office/drawing/2014/main" id="{8B2C6174-3F8F-007F-E3FB-0EB1D12FEF8C}"/>
              </a:ext>
            </a:extLst>
          </p:cNvPr>
          <p:cNvSpPr txBox="1">
            <a:spLocks/>
          </p:cNvSpPr>
          <p:nvPr/>
        </p:nvSpPr>
        <p:spPr>
          <a:xfrm>
            <a:off x="71966" y="216789"/>
            <a:ext cx="12048068" cy="6376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1C82B0"/>
                </a:solidFill>
              </a:rPr>
              <a:t>The book could support a</a:t>
            </a:r>
            <a:r>
              <a:rPr lang="en-US" sz="3600" b="1" dirty="0"/>
              <a:t> </a:t>
            </a:r>
            <a:r>
              <a:rPr lang="en-US" sz="3600" b="1" dirty="0">
                <a:solidFill>
                  <a:srgbClr val="9A0000"/>
                </a:solidFill>
              </a:rPr>
              <a:t>course on agribusiness </a:t>
            </a:r>
            <a:endParaRPr lang="en-GB" sz="3600" b="1" dirty="0">
              <a:solidFill>
                <a:srgbClr val="9A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03351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16979</TotalTime>
  <Words>3238</Words>
  <Application>Microsoft Office PowerPoint</Application>
  <PresentationFormat>Widescreen</PresentationFormat>
  <Paragraphs>302</Paragraphs>
  <Slides>32</Slides>
  <Notes>5</Notes>
  <HiddenSlides>1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0" baseType="lpstr">
      <vt:lpstr>Aptos</vt:lpstr>
      <vt:lpstr>Aptos Display</vt:lpstr>
      <vt:lpstr>Arial</vt:lpstr>
      <vt:lpstr>Calibri</vt:lpstr>
      <vt:lpstr>Calibri Light</vt:lpstr>
      <vt:lpstr>Garamond</vt:lpstr>
      <vt:lpstr>Times New Roman</vt:lpstr>
      <vt:lpstr>Office Theme</vt:lpstr>
      <vt:lpstr>  Teaching Food Economics:   New approaches and materials to  reach students from diverse backgrounds</vt:lpstr>
      <vt:lpstr>Goals for today</vt:lpstr>
      <vt:lpstr>PowerPoint Presentation</vt:lpstr>
      <vt:lpstr>Agenda for today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Figure 5.1 Scale economies in agrifood systems</vt:lpstr>
      <vt:lpstr>PowerPoint Presentation</vt:lpstr>
      <vt:lpstr>Chapter 2: Individual choices – optimization to a point of tangency</vt:lpstr>
      <vt:lpstr>Chapter 3: Market outcomes – moving to points of intersection</vt:lpstr>
      <vt:lpstr>Figure 4.4 Gains and losses from trade at Alphabet Beach, with exports and imports</vt:lpstr>
      <vt:lpstr>Chapter 4: Social welfare (continued)</vt:lpstr>
      <vt:lpstr>Chapter 5: Market power and strategic behavior</vt:lpstr>
      <vt:lpstr>Chapter 6: Collective action and nonmarket valuation</vt:lpstr>
      <vt:lpstr>Chapter 7: Poverty and risk</vt:lpstr>
      <vt:lpstr>Chapter 7: Poverty and risk (continued)</vt:lpstr>
      <vt:lpstr>Chapter 7: Poverty and risk (nutritional aspects)</vt:lpstr>
      <vt:lpstr>Chapter 8: Behavioral economics and response to intervention</vt:lpstr>
      <vt:lpstr>Chapter 8: Behavioral economics and response to intervention</vt:lpstr>
      <vt:lpstr>Chapter 8: Behavioral economics and response to intervention</vt:lpstr>
      <vt:lpstr>Chapter 9: Food in the macroeconomy</vt:lpstr>
      <vt:lpstr>Chapter 9: Food in the macroeconomy</vt:lpstr>
      <vt:lpstr>Chapter 9: Food in the macroeconomy</vt:lpstr>
      <vt:lpstr>PowerPoint Presentation</vt:lpstr>
      <vt:lpstr>PowerPoint Presentation</vt:lpstr>
      <vt:lpstr>PowerPoint Presentation</vt:lpstr>
      <vt:lpstr>PowerPoint Presentation</vt:lpstr>
      <vt:lpstr>Panel discussion</vt:lpstr>
      <vt:lpstr>Workshop and ways forward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Amelia Finaret</dc:creator>
  <cp:lastModifiedBy>Masters, William A.</cp:lastModifiedBy>
  <cp:revision>465</cp:revision>
  <dcterms:created xsi:type="dcterms:W3CDTF">2024-05-31T13:49:11Z</dcterms:created>
  <dcterms:modified xsi:type="dcterms:W3CDTF">2024-08-06T02:38:21Z</dcterms:modified>
</cp:coreProperties>
</file>