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8" r:id="rId4"/>
    <p:sldId id="368" r:id="rId5"/>
    <p:sldId id="383" r:id="rId6"/>
    <p:sldId id="384" r:id="rId7"/>
    <p:sldId id="385" r:id="rId8"/>
    <p:sldId id="386" r:id="rId9"/>
    <p:sldId id="388" r:id="rId10"/>
    <p:sldId id="730" r:id="rId11"/>
    <p:sldId id="389" r:id="rId12"/>
    <p:sldId id="390" r:id="rId13"/>
    <p:sldId id="731" r:id="rId14"/>
    <p:sldId id="37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91Z41lrijAcW+4EmorN+Tf+W5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5315FB-9ADB-4832-AEAC-0AD39F175EDA}">
  <a:tblStyle styleId="{8D5315FB-9ADB-4832-AEAC-0AD39F175EDA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3"/>
          </a:solidFill>
        </a:fill>
      </a:tcStyle>
    </a:wholeTbl>
    <a:band1H>
      <a:tcTxStyle/>
      <a:tcStyle>
        <a:tcBdr/>
        <a:fill>
          <a:solidFill>
            <a:srgbClr val="CAD2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Population unable to afford healthy diet in Myanmar</a:t>
            </a:r>
          </a:p>
        </c:rich>
      </c:tx>
      <c:layout>
        <c:manualLayout>
          <c:xMode val="edge"/>
          <c:yMode val="edge"/>
          <c:x val="0.14708425126664595"/>
          <c:y val="2.5226870109381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7015070332298E-2"/>
          <c:y val="0.19199123929944339"/>
          <c:w val="0.89914169470261873"/>
          <c:h val="0.49628755722247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Diet unaffordable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Sheet1!$A$2:$B$17</c:f>
              <c:multiLvlStrCache>
                <c:ptCount val="16"/>
                <c:lvl>
                  <c:pt idx="0">
                    <c:v>National</c:v>
                  </c:pt>
                  <c:pt idx="2">
                    <c:v>Rural</c:v>
                  </c:pt>
                  <c:pt idx="3">
                    <c:v>Urban</c:v>
                  </c:pt>
                  <c:pt idx="5">
                    <c:v>Hills</c:v>
                  </c:pt>
                  <c:pt idx="6">
                    <c:v>Dry Zone</c:v>
                  </c:pt>
                  <c:pt idx="7">
                    <c:v>Delta</c:v>
                  </c:pt>
                  <c:pt idx="8">
                    <c:v>Coastal</c:v>
                  </c:pt>
                  <c:pt idx="9">
                    <c:v>Yangon</c:v>
                  </c:pt>
                  <c:pt idx="11">
                    <c:v>Q1-low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Q5-high</c:v>
                  </c:pt>
                </c:lvl>
                <c:lvl>
                  <c:pt idx="5">
                    <c:v>Regions</c:v>
                  </c:pt>
                  <c:pt idx="11">
                    <c:v>Expenditure levels</c:v>
                  </c:pt>
                </c:lvl>
              </c:multiLvlStrCache>
            </c:multiLvlStrRef>
          </c:cat>
          <c:val>
            <c:numRef>
              <c:f>Sheet1!$C$2:$C$17</c:f>
              <c:numCache>
                <c:formatCode>General</c:formatCode>
                <c:ptCount val="16"/>
                <c:pt idx="0" formatCode="0%">
                  <c:v>0.41</c:v>
                </c:pt>
                <c:pt idx="2" formatCode="0%">
                  <c:v>0.43</c:v>
                </c:pt>
                <c:pt idx="3" formatCode="0%">
                  <c:v>0.34</c:v>
                </c:pt>
                <c:pt idx="5" formatCode="0%">
                  <c:v>0.56999999999999995</c:v>
                </c:pt>
                <c:pt idx="6" formatCode="0%">
                  <c:v>0.39</c:v>
                </c:pt>
                <c:pt idx="7" formatCode="0%">
                  <c:v>0.34</c:v>
                </c:pt>
                <c:pt idx="8" formatCode="0%">
                  <c:v>0.45</c:v>
                </c:pt>
                <c:pt idx="9" formatCode="0%">
                  <c:v>0.33</c:v>
                </c:pt>
                <c:pt idx="11" formatCode="0%">
                  <c:v>0.99</c:v>
                </c:pt>
                <c:pt idx="12" formatCode="0%">
                  <c:v>0.57999999999999996</c:v>
                </c:pt>
                <c:pt idx="13" formatCode="0%">
                  <c:v>0.26</c:v>
                </c:pt>
                <c:pt idx="14" formatCode="0%">
                  <c:v>0.13</c:v>
                </c:pt>
                <c:pt idx="15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A-4A60-B00F-6EE7DA2D8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355760120"/>
        <c:axId val="355761432"/>
      </c:barChart>
      <c:catAx>
        <c:axId val="35576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1432"/>
        <c:crosses val="autoZero"/>
        <c:auto val="1"/>
        <c:lblAlgn val="ctr"/>
        <c:lblOffset val="100"/>
        <c:noMultiLvlLbl val="0"/>
      </c:catAx>
      <c:valAx>
        <c:axId val="355761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601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143" name="Google Shape;1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13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hoto - White">
  <p:cSld name="Cover - Photo - Whit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0" y="6359235"/>
            <a:ext cx="9144000" cy="4987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1828803"/>
            <a:ext cx="4250323" cy="1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None/>
              <a:defRPr sz="3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3581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29"/>
          <p:cNvCxnSpPr/>
          <p:nvPr/>
        </p:nvCxnSpPr>
        <p:spPr>
          <a:xfrm>
            <a:off x="685800" y="3886200"/>
            <a:ext cx="32004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19" name="Google Shape;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22" y="68580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9"/>
          <p:cNvSpPr txBox="1">
            <a:spLocks noGrp="1"/>
          </p:cNvSpPr>
          <p:nvPr>
            <p:ph type="body" idx="2"/>
          </p:nvPr>
        </p:nvSpPr>
        <p:spPr>
          <a:xfrm rot="-5400000">
            <a:off x="7116261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>
            <a:spLocks noGrp="1"/>
          </p:cNvSpPr>
          <p:nvPr>
            <p:ph type="pic" idx="3"/>
          </p:nvPr>
        </p:nvSpPr>
        <p:spPr>
          <a:xfrm>
            <a:off x="5105400" y="137158"/>
            <a:ext cx="3716923" cy="60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/>
          <p:nvPr/>
        </p:nvSpPr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Arial"/>
              <a:buNone/>
            </a:pPr>
            <a:r>
              <a:rPr lang="en-US" sz="115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USAID MULTI-SECTORAL NUTRITION VIRTUAL GLOBAL LEARNING &amp; EVIDENCE EXCHANGE 2021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Gray 1 Content + Right Photo">
  <p:cSld name="White/Gray/Gray 1 Content + Right Photo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6"/>
          <p:cNvSpPr>
            <a:spLocks noGrp="1"/>
          </p:cNvSpPr>
          <p:nvPr>
            <p:ph type="pic" idx="2"/>
          </p:nvPr>
        </p:nvSpPr>
        <p:spPr>
          <a:xfrm>
            <a:off x="4787446" y="152400"/>
            <a:ext cx="4034877" cy="601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p56"/>
          <p:cNvSpPr txBox="1">
            <a:spLocks noGrp="1"/>
          </p:cNvSpPr>
          <p:nvPr>
            <p:ph type="body" idx="1"/>
          </p:nvPr>
        </p:nvSpPr>
        <p:spPr>
          <a:xfrm>
            <a:off x="152400" y="152401"/>
            <a:ext cx="4419600" cy="60167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00" tIns="91425" rIns="457200" bIns="9142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6"/>
          <p:cNvSpPr txBox="1">
            <a:spLocks noGrp="1"/>
          </p:cNvSpPr>
          <p:nvPr>
            <p:ph type="body" idx="3"/>
          </p:nvPr>
        </p:nvSpPr>
        <p:spPr>
          <a:xfrm rot="-5400000">
            <a:off x="7116261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57"/>
          <p:cNvCxnSpPr/>
          <p:nvPr/>
        </p:nvCxnSpPr>
        <p:spPr>
          <a:xfrm>
            <a:off x="762000" y="3886200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1977"/>
            <a:ext cx="9144000" cy="10002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1998"/>
            <a:ext cx="9144000" cy="850288"/>
          </a:xfrm>
          <a:prstGeom prst="rect">
            <a:avLst/>
          </a:prstGeom>
          <a:solidFill>
            <a:srgbClr val="545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8" y="221997"/>
            <a:ext cx="8077689" cy="8502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5" y="0"/>
            <a:ext cx="772885" cy="10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Content - Bullets">
  <p:cSld name="White/Gray 1 Content - Bullets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hoto - Red">
  <p:cSld name="Cover - Photo - Red"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>
            <a:spLocks noGrp="1"/>
          </p:cNvSpPr>
          <p:nvPr>
            <p:ph type="pic" idx="2"/>
          </p:nvPr>
        </p:nvSpPr>
        <p:spPr>
          <a:xfrm>
            <a:off x="5105400" y="137158"/>
            <a:ext cx="3716923" cy="60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ctrTitle"/>
          </p:nvPr>
        </p:nvSpPr>
        <p:spPr>
          <a:xfrm>
            <a:off x="685800" y="1828803"/>
            <a:ext cx="4267200" cy="1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3581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01" name="Google Shape;101;p49"/>
          <p:cNvCxnSpPr/>
          <p:nvPr/>
        </p:nvCxnSpPr>
        <p:spPr>
          <a:xfrm>
            <a:off x="685800" y="3886200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102" name="Google Shape;10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22" y="685800"/>
            <a:ext cx="1813366" cy="54401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  <p:sp>
        <p:nvSpPr>
          <p:cNvPr id="103" name="Google Shape;103;p49"/>
          <p:cNvSpPr txBox="1">
            <a:spLocks noGrp="1"/>
          </p:cNvSpPr>
          <p:nvPr>
            <p:ph type="body" idx="3"/>
          </p:nvPr>
        </p:nvSpPr>
        <p:spPr>
          <a:xfrm rot="-5400000">
            <a:off x="7116261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White">
  <p:cSld name="Cover - Full White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"/>
          <p:cNvSpPr txBox="1">
            <a:spLocks noGrp="1"/>
          </p:cNvSpPr>
          <p:nvPr>
            <p:ph type="ctrTitle"/>
          </p:nvPr>
        </p:nvSpPr>
        <p:spPr>
          <a:xfrm>
            <a:off x="685800" y="1866953"/>
            <a:ext cx="5486400" cy="186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None/>
              <a:defRPr sz="3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subTitle" idx="1"/>
          </p:nvPr>
        </p:nvSpPr>
        <p:spPr>
          <a:xfrm>
            <a:off x="685800" y="4114799"/>
            <a:ext cx="3429000" cy="175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07" name="Google Shape;107;p50"/>
          <p:cNvCxnSpPr/>
          <p:nvPr/>
        </p:nvCxnSpPr>
        <p:spPr>
          <a:xfrm>
            <a:off x="685800" y="3886200"/>
            <a:ext cx="32004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8" name="Google Shape;10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22" y="68580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0"/>
          <p:cNvSpPr/>
          <p:nvPr/>
        </p:nvSpPr>
        <p:spPr>
          <a:xfrm>
            <a:off x="0" y="6359235"/>
            <a:ext cx="9144000" cy="4987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Google Shape;110;p50"/>
          <p:cNvSpPr txBox="1"/>
          <p:nvPr/>
        </p:nvSpPr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Arial"/>
              <a:buNone/>
            </a:pPr>
            <a:r>
              <a:rPr lang="en-US" sz="115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USAID MULTI-SECTORAL NUTRITION VIRTUAL GLOBAL LEARNING &amp; EVIDENCE EXCHANGE 2021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1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subTitle" idx="1"/>
          </p:nvPr>
        </p:nvSpPr>
        <p:spPr>
          <a:xfrm>
            <a:off x="685800" y="4114799"/>
            <a:ext cx="3429000" cy="175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14" name="Google Shape;114;p51"/>
          <p:cNvCxnSpPr/>
          <p:nvPr/>
        </p:nvCxnSpPr>
        <p:spPr>
          <a:xfrm>
            <a:off x="685800" y="3886200"/>
            <a:ext cx="32004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5" name="Google Shape;11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22" y="685800"/>
            <a:ext cx="1813366" cy="54401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 Title + Left Photo">
  <p:cSld name="Divider - White Title + Left Photo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2"/>
          <p:cNvSpPr>
            <a:spLocks noGrp="1"/>
          </p:cNvSpPr>
          <p:nvPr>
            <p:ph type="pic" idx="2"/>
          </p:nvPr>
        </p:nvSpPr>
        <p:spPr>
          <a:xfrm>
            <a:off x="152400" y="152401"/>
            <a:ext cx="4419600" cy="6019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title"/>
          </p:nvPr>
        </p:nvSpPr>
        <p:spPr>
          <a:xfrm>
            <a:off x="4877104" y="2971800"/>
            <a:ext cx="3885896" cy="182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52"/>
          <p:cNvCxnSpPr/>
          <p:nvPr/>
        </p:nvCxnSpPr>
        <p:spPr>
          <a:xfrm>
            <a:off x="4877104" y="2667000"/>
            <a:ext cx="32004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52"/>
          <p:cNvSpPr txBox="1">
            <a:spLocks noGrp="1"/>
          </p:cNvSpPr>
          <p:nvPr>
            <p:ph type="body" idx="1"/>
          </p:nvPr>
        </p:nvSpPr>
        <p:spPr>
          <a:xfrm rot="-5400000">
            <a:off x="2865938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 Title + Left Photo">
  <p:cSld name="Divider - Red Title + Left Photo">
    <p:bg>
      <p:bgPr>
        <a:solidFill>
          <a:schemeClr val="accen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3"/>
          <p:cNvSpPr>
            <a:spLocks noGrp="1"/>
          </p:cNvSpPr>
          <p:nvPr>
            <p:ph type="pic" idx="2"/>
          </p:nvPr>
        </p:nvSpPr>
        <p:spPr>
          <a:xfrm>
            <a:off x="152400" y="152401"/>
            <a:ext cx="4419600" cy="6019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3" name="Google Shape;123;p53"/>
          <p:cNvSpPr txBox="1">
            <a:spLocks noGrp="1"/>
          </p:cNvSpPr>
          <p:nvPr>
            <p:ph type="title"/>
          </p:nvPr>
        </p:nvSpPr>
        <p:spPr>
          <a:xfrm>
            <a:off x="4877104" y="2971800"/>
            <a:ext cx="3885896" cy="182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53"/>
          <p:cNvCxnSpPr/>
          <p:nvPr/>
        </p:nvCxnSpPr>
        <p:spPr>
          <a:xfrm>
            <a:off x="4877104" y="2667000"/>
            <a:ext cx="32004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53"/>
          <p:cNvSpPr txBox="1">
            <a:spLocks noGrp="1"/>
          </p:cNvSpPr>
          <p:nvPr>
            <p:ph type="body" idx="1"/>
          </p:nvPr>
        </p:nvSpPr>
        <p:spPr>
          <a:xfrm rot="-5400000">
            <a:off x="2865938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Red 1 Content + Right Photo">
  <p:cSld name="White/Gray/Red 1 Content + Right Photo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4"/>
          <p:cNvSpPr>
            <a:spLocks noGrp="1"/>
          </p:cNvSpPr>
          <p:nvPr>
            <p:ph type="pic" idx="2"/>
          </p:nvPr>
        </p:nvSpPr>
        <p:spPr>
          <a:xfrm>
            <a:off x="4787446" y="152400"/>
            <a:ext cx="4034877" cy="601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body" idx="1"/>
          </p:nvPr>
        </p:nvSpPr>
        <p:spPr>
          <a:xfrm>
            <a:off x="152400" y="152401"/>
            <a:ext cx="4419600" cy="6016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457200" rIns="91425" bIns="9142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body" idx="3"/>
          </p:nvPr>
        </p:nvSpPr>
        <p:spPr>
          <a:xfrm rot="-5400000">
            <a:off x="7116261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Blue 1 Content + Right Photo">
  <p:cSld name="White/Gray/Blue 1 Content + Right Photo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5"/>
          <p:cNvSpPr>
            <a:spLocks noGrp="1"/>
          </p:cNvSpPr>
          <p:nvPr>
            <p:ph type="pic" idx="2"/>
          </p:nvPr>
        </p:nvSpPr>
        <p:spPr>
          <a:xfrm>
            <a:off x="4787446" y="152400"/>
            <a:ext cx="4034877" cy="601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body" idx="1"/>
          </p:nvPr>
        </p:nvSpPr>
        <p:spPr>
          <a:xfrm>
            <a:off x="152400" y="152401"/>
            <a:ext cx="4419600" cy="6016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91425" rIns="457200" bIns="91425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5"/>
          <p:cNvSpPr txBox="1">
            <a:spLocks noGrp="1"/>
          </p:cNvSpPr>
          <p:nvPr>
            <p:ph type="body" idx="3"/>
          </p:nvPr>
        </p:nvSpPr>
        <p:spPr>
          <a:xfrm rot="-5400000">
            <a:off x="7116261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  <a:defRPr sz="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0" y="6359235"/>
            <a:ext cx="9144000" cy="498765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/>
          <p:nvPr/>
        </p:nvSpPr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150"/>
              <a:buFont typeface="Arial"/>
              <a:buNone/>
            </a:pPr>
            <a:r>
              <a:rPr lang="en-US" sz="1150" b="1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USAID MULTI-SECTORAL NUTRITION VIRTUAL GLOBAL LEARNING &amp; EVIDENCE EXCHANGE 2021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d.headey@cgiar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-435"/>
          <a:stretch/>
        </p:blipFill>
        <p:spPr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/>
          <p:nvPr/>
        </p:nvSpPr>
        <p:spPr>
          <a:xfrm>
            <a:off x="0" y="3276600"/>
            <a:ext cx="9144000" cy="29718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388717" y="2747559"/>
            <a:ext cx="8121090" cy="138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THE COST OF NUTRITION IN ASIA </a:t>
            </a:r>
            <a:endParaRPr lang="en-US" dirty="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548832" y="5410200"/>
            <a:ext cx="813796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>
              <a:buClr>
                <a:schemeClr val="lt1"/>
              </a:buClr>
            </a:pPr>
            <a:r>
              <a:rPr lang="en-US" dirty="0">
                <a:solidFill>
                  <a:schemeClr val="bg1"/>
                </a:solidFill>
              </a:rPr>
              <a:t>Derek D. Headey (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d.headey@cgiar.org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solidFill>
                  <a:schemeClr val="bg1"/>
                </a:solidFill>
              </a:rPr>
              <a:t>The International Food Policy Research Institute (IFPRI)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body" idx="2"/>
          </p:nvPr>
        </p:nvSpPr>
        <p:spPr>
          <a:xfrm rot="-5400000">
            <a:off x="7192461" y="1843220"/>
            <a:ext cx="358140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None/>
            </a:pPr>
            <a:r>
              <a:rPr lang="en-US"/>
              <a:t>Photo by Shafiqul Alam Kiron,/Data Analysis and Technical Assistance Limited</a:t>
            </a:r>
            <a:endParaRPr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833" y="446590"/>
            <a:ext cx="1813366" cy="54401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8DF09E-E28C-4BFE-9A6B-A3E47D4C6A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8625" y="2014538"/>
            <a:ext cx="8715375" cy="369411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214949F-1C89-41CD-AC37-79A1DD52E72F}"/>
              </a:ext>
            </a:extLst>
          </p:cNvPr>
          <p:cNvSpPr/>
          <p:nvPr/>
        </p:nvSpPr>
        <p:spPr>
          <a:xfrm>
            <a:off x="4796260" y="5383385"/>
            <a:ext cx="2576814" cy="777929"/>
          </a:xfrm>
          <a:prstGeom prst="wedgeRoundRectCallout">
            <a:avLst>
              <a:gd name="adj1" fmla="val 36257"/>
              <a:gd name="adj2" fmla="val -2006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Cheap everywhere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ADC6A54-D2C2-4CA6-A9AB-A09FF30509DA}"/>
              </a:ext>
            </a:extLst>
          </p:cNvPr>
          <p:cNvSpPr txBox="1">
            <a:spLocks/>
          </p:cNvSpPr>
          <p:nvPr/>
        </p:nvSpPr>
        <p:spPr>
          <a:xfrm>
            <a:off x="136278" y="1459884"/>
            <a:ext cx="8835781" cy="554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Oils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EFA3C2-7274-436B-A427-617BBD8BFAE4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5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C9241-16AE-46D1-81DE-FD84B7FE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2" y="1850916"/>
            <a:ext cx="8530542" cy="3537657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Soft drinks (Coca-Cola)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F252C32-4B48-4CAF-85D9-E9E1AD6808B3}"/>
              </a:ext>
            </a:extLst>
          </p:cNvPr>
          <p:cNvSpPr/>
          <p:nvPr/>
        </p:nvSpPr>
        <p:spPr>
          <a:xfrm>
            <a:off x="3635829" y="5383385"/>
            <a:ext cx="3934013" cy="745272"/>
          </a:xfrm>
          <a:prstGeom prst="wedgeRoundRectCallout">
            <a:avLst>
              <a:gd name="adj1" fmla="val 31232"/>
              <a:gd name="adj2" fmla="val -2300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Cheaper in China, moderately expensive elsewhere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5DCC0-0CAC-4AE4-9F23-E5B31D8BDD8E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8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30E95-F769-437B-BA9C-DD12D274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7" y="1852550"/>
            <a:ext cx="8413775" cy="3703457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Potato chips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B7B14E2-829B-4796-B809-278A6237BBB0}"/>
              </a:ext>
            </a:extLst>
          </p:cNvPr>
          <p:cNvSpPr/>
          <p:nvPr/>
        </p:nvSpPr>
        <p:spPr>
          <a:xfrm>
            <a:off x="4572000" y="5225143"/>
            <a:ext cx="2801074" cy="747393"/>
          </a:xfrm>
          <a:prstGeom prst="wedgeRoundRectCallout">
            <a:avLst>
              <a:gd name="adj1" fmla="val 28620"/>
              <a:gd name="adj2" fmla="val -1818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Cheap everywhere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CCA54F-AE6E-473A-B524-E44AAC646D65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en-US" dirty="0"/>
              <a:t>HOW EXPENSIVE ARE HEALTHY DIETS?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C18F808-3B29-4D7F-8F42-824FCEAE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50" y="1074492"/>
            <a:ext cx="82722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dirty="0">
                <a:latin typeface="Gill Sans" panose="020B0604020202020204" charset="0"/>
                <a:ea typeface="Times New Roman" panose="02020603050405020304" pitchFamily="18" charset="0"/>
              </a:rPr>
              <a:t>We estimated: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latin typeface="Gill Sans" panose="020B0604020202020204" charset="0"/>
                <a:ea typeface="Times New Roman" panose="02020603050405020304" pitchFamily="18" charset="0"/>
              </a:rPr>
              <a:t> 1.5 billion people cannot afford EAT-Lancet diet even if they spent 100% of their budget on food </a:t>
            </a:r>
            <a:r>
              <a:rPr lang="en-US" altLang="en-US" sz="1600" dirty="0">
                <a:latin typeface="Gill Sans" panose="020B0604020202020204" charset="0"/>
                <a:ea typeface="Times New Roman" panose="02020603050405020304" pitchFamily="18" charset="0"/>
              </a:rPr>
              <a:t>(Hirvonen et al. 2019)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latin typeface="Gill Sans" panose="020B0604020202020204" charset="0"/>
                <a:ea typeface="Times New Roman" panose="02020603050405020304" pitchFamily="18" charset="0"/>
              </a:rPr>
              <a:t>2/3 of rural India could not afford healthy Indian diet </a:t>
            </a:r>
            <a:r>
              <a:rPr lang="en-US" altLang="en-US" sz="1600" dirty="0">
                <a:latin typeface="Gill Sans" panose="020B0604020202020204" charset="0"/>
                <a:ea typeface="Times New Roman" panose="02020603050405020304" pitchFamily="18" charset="0"/>
              </a:rPr>
              <a:t>(Raghunathan et al. 2020)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latin typeface="Gill Sans" panose="020B0604020202020204" charset="0"/>
                <a:ea typeface="Times New Roman" panose="02020603050405020304" pitchFamily="18" charset="0"/>
              </a:rPr>
              <a:t>In Myanmar, 99% could of poorest could not afford healthy diet </a:t>
            </a:r>
            <a:r>
              <a:rPr lang="en-US" altLang="en-US" sz="1600" dirty="0">
                <a:latin typeface="Gill Sans" panose="020B0604020202020204" charset="0"/>
                <a:ea typeface="Times New Roman" panose="02020603050405020304" pitchFamily="18" charset="0"/>
              </a:rPr>
              <a:t>(Mahrt et al)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anose="020B060402020202020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anose="020B0604020202020204" charset="0"/>
              <a:ea typeface="Times New Roman" panose="02020603050405020304" pitchFamily="18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018DC7-C1C5-428E-9986-BE5FE1141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121672"/>
              </p:ext>
            </p:extLst>
          </p:nvPr>
        </p:nvGraphicFramePr>
        <p:xfrm>
          <a:off x="279407" y="2808906"/>
          <a:ext cx="8576785" cy="351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7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68992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55428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09600" y="1363045"/>
            <a:ext cx="77724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Affordability interventions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Income growth is essential for the poor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Safety nets can reduce dietary gaps in the short run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Investment in nutritious agriculture &amp; infrastructure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Improve access &amp; affordability &amp; quality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Knowledge/preference interventions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For the poor, focus on combined </a:t>
            </a:r>
            <a:r>
              <a:rPr lang="en-US" dirty="0" err="1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cash+knowledge</a:t>
            </a: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 interventions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For emerging middle classes, with rising incomes</a:t>
            </a:r>
          </a:p>
          <a:p>
            <a:pPr marL="920750" lvl="1" indent="-4635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Nutrition education critical for obesity/NCD prevention</a:t>
            </a:r>
          </a:p>
          <a:p>
            <a:pPr marL="920750" lvl="1" indent="-4635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Focus on school-age populations</a:t>
            </a:r>
          </a:p>
          <a:p>
            <a:pPr marL="920750" lvl="1" indent="-4635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Support with proactive legislation: e.g. food labelling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Gill Sans" panose="020B0604020202020204" charset="0"/>
                <a:cs typeface="Arial" panose="020B0604020202020204" pitchFamily="34" charset="0"/>
              </a:rPr>
              <a:t>Major challenge: improve nutritional knowledge at scale!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  <a:p>
            <a:pPr marL="342900" indent="0">
              <a:buNone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  <a:p>
            <a:pPr marL="342900" indent="0">
              <a:buNone/>
            </a:pPr>
            <a:endParaRPr lang="en-US" dirty="0">
              <a:solidFill>
                <a:schemeClr val="tx1"/>
              </a:solidFill>
              <a:latin typeface="Gill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idx="4294967295"/>
          </p:nvPr>
        </p:nvSpPr>
        <p:spPr>
          <a:xfrm>
            <a:off x="609600" y="206115"/>
            <a:ext cx="8077200" cy="849313"/>
          </a:xfrm>
        </p:spPr>
        <p:txBody>
          <a:bodyPr/>
          <a:lstStyle/>
          <a:p>
            <a:r>
              <a:rPr lang="en-US" dirty="0"/>
              <a:t>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26895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68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en-US" dirty="0"/>
              <a:t>WHY SHOULD WE CARE ABOUT DIET COSTS?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1E5AD-F138-4363-99F9-6F3325CA10FA}"/>
              </a:ext>
            </a:extLst>
          </p:cNvPr>
          <p:cNvSpPr txBox="1">
            <a:spLocks/>
          </p:cNvSpPr>
          <p:nvPr/>
        </p:nvSpPr>
        <p:spPr>
          <a:xfrm>
            <a:off x="446049" y="1025691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CA9926-E22B-4A84-9409-AC7CB9F51780}"/>
              </a:ext>
            </a:extLst>
          </p:cNvPr>
          <p:cNvSpPr txBox="1">
            <a:spLocks/>
          </p:cNvSpPr>
          <p:nvPr/>
        </p:nvSpPr>
        <p:spPr>
          <a:xfrm>
            <a:off x="609600" y="1055428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67700-C5D0-414C-9AE5-09DD55000610}"/>
              </a:ext>
            </a:extLst>
          </p:cNvPr>
          <p:cNvGrpSpPr/>
          <p:nvPr/>
        </p:nvGrpSpPr>
        <p:grpSpPr>
          <a:xfrm>
            <a:off x="1763757" y="1558616"/>
            <a:ext cx="5507900" cy="4525963"/>
            <a:chOff x="1763757" y="2255302"/>
            <a:chExt cx="4766356" cy="400215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B183CED-2EB3-4DAE-B1CB-AE233EF6B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8955" y="2683372"/>
              <a:ext cx="0" cy="28294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3B66224-7E9F-4CE4-A928-DF48F291E4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086" y="5501853"/>
              <a:ext cx="4045027" cy="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77CDA2-849D-46F1-AC0C-FFAE2DFDA8D0}"/>
                </a:ext>
              </a:extLst>
            </p:cNvPr>
            <p:cNvSpPr txBox="1"/>
            <p:nvPr/>
          </p:nvSpPr>
          <p:spPr>
            <a:xfrm>
              <a:off x="3144718" y="5611128"/>
              <a:ext cx="2854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Diet affordability</a:t>
              </a:r>
            </a:p>
            <a:p>
              <a:pPr algn="ctr"/>
              <a:r>
                <a:rPr lang="en-US" dirty="0"/>
                <a:t>(ratio of income to diet cost)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F48BCD-BBE4-4852-A86B-76292693342E}"/>
                </a:ext>
              </a:extLst>
            </p:cNvPr>
            <p:cNvSpPr txBox="1"/>
            <p:nvPr/>
          </p:nvSpPr>
          <p:spPr>
            <a:xfrm>
              <a:off x="1763757" y="2255302"/>
              <a:ext cx="1598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Dietary quality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2CAC9D-6671-4DEB-A72C-4C117B475C84}"/>
              </a:ext>
            </a:extLst>
          </p:cNvPr>
          <p:cNvGrpSpPr/>
          <p:nvPr/>
        </p:nvGrpSpPr>
        <p:grpSpPr>
          <a:xfrm>
            <a:off x="3105438" y="1723660"/>
            <a:ext cx="2751074" cy="3451299"/>
            <a:chOff x="3105438" y="2407643"/>
            <a:chExt cx="2751074" cy="304612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F82C2F-608E-474D-BD96-F4FDAC1CF5E5}"/>
                </a:ext>
              </a:extLst>
            </p:cNvPr>
            <p:cNvCxnSpPr>
              <a:cxnSpLocks/>
            </p:cNvCxnSpPr>
            <p:nvPr/>
          </p:nvCxnSpPr>
          <p:spPr>
            <a:xfrm>
              <a:off x="4480975" y="2939514"/>
              <a:ext cx="26624" cy="2514251"/>
            </a:xfrm>
            <a:prstGeom prst="line">
              <a:avLst/>
            </a:prstGeom>
            <a:ln w="444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84E193-381B-4418-8959-874FEE5C13B4}"/>
                </a:ext>
              </a:extLst>
            </p:cNvPr>
            <p:cNvSpPr txBox="1"/>
            <p:nvPr/>
          </p:nvSpPr>
          <p:spPr>
            <a:xfrm>
              <a:off x="3105438" y="2407643"/>
              <a:ext cx="2751074" cy="46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Cost of healthy diet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(fuzzy, especially in rural areas!)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673F5D-7859-488F-899C-FB5616289C48}"/>
              </a:ext>
            </a:extLst>
          </p:cNvPr>
          <p:cNvCxnSpPr>
            <a:cxnSpLocks/>
          </p:cNvCxnSpPr>
          <p:nvPr/>
        </p:nvCxnSpPr>
        <p:spPr>
          <a:xfrm flipV="1">
            <a:off x="4480975" y="2731180"/>
            <a:ext cx="1668748" cy="981304"/>
          </a:xfrm>
          <a:prstGeom prst="line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02B77B-A6D6-44AD-B242-2046813FAC23}"/>
              </a:ext>
            </a:extLst>
          </p:cNvPr>
          <p:cNvCxnSpPr>
            <a:cxnSpLocks/>
          </p:cNvCxnSpPr>
          <p:nvPr/>
        </p:nvCxnSpPr>
        <p:spPr>
          <a:xfrm>
            <a:off x="4480975" y="3727352"/>
            <a:ext cx="1668748" cy="467368"/>
          </a:xfrm>
          <a:prstGeom prst="line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C9CD4F-F8E7-4AAA-B034-CA174AA52F69}"/>
              </a:ext>
            </a:extLst>
          </p:cNvPr>
          <p:cNvCxnSpPr>
            <a:cxnSpLocks/>
          </p:cNvCxnSpPr>
          <p:nvPr/>
        </p:nvCxnSpPr>
        <p:spPr>
          <a:xfrm flipV="1">
            <a:off x="2672507" y="3727352"/>
            <a:ext cx="1808468" cy="369045"/>
          </a:xfrm>
          <a:prstGeom prst="line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190AF7-D536-40CD-921B-AFB107C68C8D}"/>
              </a:ext>
            </a:extLst>
          </p:cNvPr>
          <p:cNvSpPr txBox="1"/>
          <p:nvPr/>
        </p:nvSpPr>
        <p:spPr>
          <a:xfrm rot="20923232">
            <a:off x="2671955" y="3102322"/>
            <a:ext cx="187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Affordability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the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binding constraint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DD2AA-CBBE-4334-A29E-5A2C4F620D9B}"/>
              </a:ext>
            </a:extLst>
          </p:cNvPr>
          <p:cNvSpPr txBox="1"/>
          <p:nvPr/>
        </p:nvSpPr>
        <p:spPr>
          <a:xfrm rot="20781786">
            <a:off x="5069056" y="3168693"/>
            <a:ext cx="187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Knowledge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the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binding constraint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CE46D6-3F4D-4B2E-B3CD-0D2119302C3E}"/>
              </a:ext>
            </a:extLst>
          </p:cNvPr>
          <p:cNvGrpSpPr/>
          <p:nvPr/>
        </p:nvGrpSpPr>
        <p:grpSpPr>
          <a:xfrm>
            <a:off x="2672506" y="2294497"/>
            <a:ext cx="5450061" cy="436646"/>
            <a:chOff x="2508954" y="2991183"/>
            <a:chExt cx="5613614" cy="36933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5D4242-0855-4A55-8807-49086A164C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8954" y="3229983"/>
              <a:ext cx="3455735" cy="12689"/>
            </a:xfrm>
            <a:prstGeom prst="line">
              <a:avLst/>
            </a:prstGeom>
            <a:ln w="412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5EB029-DDA4-4027-BDAE-3AB7E454245B}"/>
                </a:ext>
              </a:extLst>
            </p:cNvPr>
            <p:cNvSpPr txBox="1"/>
            <p:nvPr/>
          </p:nvSpPr>
          <p:spPr>
            <a:xfrm>
              <a:off x="6013657" y="2991183"/>
              <a:ext cx="2108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Healthy dietary level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686104" y="4572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en-US" dirty="0"/>
              <a:t>HOW EXPENSIVE ARE (UN)HEALTHY FOODS?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C18F808-3B29-4D7F-8F42-824FCEAE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51" y="1395579"/>
            <a:ext cx="827229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b="1" dirty="0">
                <a:latin typeface="Gill Sans" panose="020B0604020202020204" charset="0"/>
                <a:ea typeface="Times New Roman" panose="02020603050405020304" pitchFamily="18" charset="0"/>
              </a:rPr>
              <a:t>Can 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swer this question with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relative caloric prices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e.g. cost of 1 egg calorie relative to 1 starchy staple calorie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latin typeface="Gill Sans" panose="020B0604020202020204" charset="0"/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Gill Sans" panose="020B0604020202020204" charset="0"/>
                <a:ea typeface="Times New Roman" panose="02020603050405020304" pitchFamily="18" charset="0"/>
              </a:rPr>
              <a:t>Why price foods in caloric terms?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ill Sans" panose="020B0604020202020204" charset="0"/>
                <a:ea typeface="Times New Roman" panose="02020603050405020304" pitchFamily="18" charset="0"/>
              </a:rPr>
              <a:t>Calories essential for survival, activity &amp; averting hunger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anose="020B0604020202020204" charset="0"/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Why measure prices re</a:t>
            </a:r>
            <a:r>
              <a:rPr lang="en-US" altLang="en-US" sz="2000" b="1" dirty="0">
                <a:latin typeface="Gill Sans" panose="020B0604020202020204" charset="0"/>
                <a:ea typeface="Times New Roman" panose="02020603050405020304" pitchFamily="18" charset="0"/>
              </a:rPr>
              <a:t>lative to staples?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Measures cost of diet diversification in a comparable way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anose="020B0604020202020204" charset="0"/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Data: 2011 </a:t>
            </a:r>
            <a:r>
              <a:rPr lang="en-US" altLang="en-US" sz="2000" b="1" dirty="0">
                <a:latin typeface="Gill Sans" panose="020B0604020202020204" charset="0"/>
                <a:ea typeface="Times New Roman" panose="02020603050405020304" pitchFamily="18" charset="0"/>
              </a:rPr>
              <a:t>International Comparison Program (ICP)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Prices for 657 standardized food products in 176 countries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Gill Sans" panose="020B0604020202020204" charset="0"/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Gill Sans" panose="020B0604020202020204" charset="0"/>
                <a:ea typeface="Times New Roman" panose="02020603050405020304" pitchFamily="18" charset="0"/>
              </a:rPr>
              <a:t>Series of maps: 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ill Sans" panose="020B0604020202020204" charset="0"/>
                <a:ea typeface="Times New Roman" panose="02020603050405020304" pitchFamily="18" charset="0"/>
              </a:rPr>
              <a:t>light = cheap relative to cereals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ill Sans" panose="020B0604020202020204" charset="0"/>
                <a:ea typeface="Times New Roman" panose="02020603050405020304" pitchFamily="18" charset="0"/>
              </a:rPr>
              <a:t>dark = expensive relative to cereals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panose="020B0604020202020204" charset="0"/>
                <a:ea typeface="Times New Roman" panose="02020603050405020304" pitchFamily="18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anose="020B0604020202020204" charset="0"/>
              <a:ea typeface="Times New Roman" panose="02020603050405020304" pitchFamily="18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BDB34-38B7-4796-9117-AB0C8AED740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9" r="88898"/>
          <a:stretch/>
        </p:blipFill>
        <p:spPr bwMode="auto">
          <a:xfrm>
            <a:off x="6433851" y="4891490"/>
            <a:ext cx="1621577" cy="140045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535BC-F320-4F3F-9873-62896162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8" y="1990847"/>
            <a:ext cx="8534840" cy="3773864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Cheapest Vitamin-A rich fruit/veg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412" y="124278"/>
            <a:ext cx="8077200" cy="849313"/>
          </a:xfrm>
        </p:spPr>
        <p:txBody>
          <a:bodyPr>
            <a:normAutofit/>
          </a:bodyPr>
          <a:lstStyle/>
          <a:p>
            <a:r>
              <a:rPr lang="en-US" dirty="0"/>
              <a:t>WHAT KINDS OF FOODS ARE CHEAP IN ASIA?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ED59A77-F7D7-4EB9-91F0-8A9873136D73}"/>
              </a:ext>
            </a:extLst>
          </p:cNvPr>
          <p:cNvSpPr/>
          <p:nvPr/>
        </p:nvSpPr>
        <p:spPr>
          <a:xfrm>
            <a:off x="3492347" y="5326924"/>
            <a:ext cx="4109292" cy="875572"/>
          </a:xfrm>
          <a:prstGeom prst="wedgeRoundRectCallout">
            <a:avLst>
              <a:gd name="adj1" fmla="val 30328"/>
              <a:gd name="adj2" fmla="val -1563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Relatively cheap in most of Asia, especially China</a:t>
            </a:r>
          </a:p>
        </p:txBody>
      </p:sp>
    </p:spTree>
    <p:extLst>
      <p:ext uri="{BB962C8B-B14F-4D97-AF65-F5344CB8AC3E}">
        <p14:creationId xmlns:p14="http://schemas.microsoft.com/office/powerpoint/2010/main" val="21720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5CD2B-6F73-4AC6-947F-2E33BEF5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8" y="1932486"/>
            <a:ext cx="8581139" cy="3854856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Fortified infant cereals (well known brand)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4979111-F6B2-4A79-9420-F561CD02A5F7}"/>
              </a:ext>
            </a:extLst>
          </p:cNvPr>
          <p:cNvSpPr/>
          <p:nvPr/>
        </p:nvSpPr>
        <p:spPr>
          <a:xfrm>
            <a:off x="3767769" y="5470143"/>
            <a:ext cx="3888683" cy="677269"/>
          </a:xfrm>
          <a:prstGeom prst="wedgeRoundRectCallout">
            <a:avLst>
              <a:gd name="adj1" fmla="val 25679"/>
              <a:gd name="adj2" fmla="val -26454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Very expensive in most of Asia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B72933-1CDD-488E-9B37-D789EF84C513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43289-ADCC-4CC0-9A63-7AED753C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8" y="1838884"/>
            <a:ext cx="8529522" cy="3821136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Chicken eggs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685CE6E-E783-46EC-A565-7BF043BE8DFA}"/>
              </a:ext>
            </a:extLst>
          </p:cNvPr>
          <p:cNvSpPr/>
          <p:nvPr/>
        </p:nvSpPr>
        <p:spPr>
          <a:xfrm>
            <a:off x="3382178" y="5359321"/>
            <a:ext cx="4586165" cy="806096"/>
          </a:xfrm>
          <a:prstGeom prst="wedgeRoundRectCallout">
            <a:avLst>
              <a:gd name="adj1" fmla="val 26694"/>
              <a:gd name="adj2" fmla="val -1883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Large variation in Asian egg prices: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Cheap in India, expensive in SE Asia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BAC982-2B76-4359-8897-19F3C32095A7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7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D9297-A55A-44C7-A3F5-09D14FBAE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8" y="1856104"/>
            <a:ext cx="8530542" cy="3699903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Fresh cow’s milk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F3CCDDF-5D7B-41A0-899A-C5835C355ECA}"/>
              </a:ext>
            </a:extLst>
          </p:cNvPr>
          <p:cNvSpPr/>
          <p:nvPr/>
        </p:nvSpPr>
        <p:spPr>
          <a:xfrm>
            <a:off x="4419600" y="5277080"/>
            <a:ext cx="3284632" cy="851577"/>
          </a:xfrm>
          <a:prstGeom prst="wedgeRoundRectCallout">
            <a:avLst>
              <a:gd name="adj1" fmla="val 23247"/>
              <a:gd name="adj2" fmla="val -1769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Very expensive in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South-East Asia!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97D97-24B5-4316-B705-7FB0E6E5789B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5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8B2A3-061A-4985-BDA0-B7FDA431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8" y="1864776"/>
            <a:ext cx="8663842" cy="3829967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Cheapest fish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49F0DB9-F3DD-4E13-A80A-96D005237064}"/>
              </a:ext>
            </a:extLst>
          </p:cNvPr>
          <p:cNvSpPr/>
          <p:nvPr/>
        </p:nvSpPr>
        <p:spPr>
          <a:xfrm>
            <a:off x="4147457" y="5402433"/>
            <a:ext cx="3603171" cy="847895"/>
          </a:xfrm>
          <a:prstGeom prst="wedgeRoundRectCallout">
            <a:avLst>
              <a:gd name="adj1" fmla="val 24542"/>
              <a:gd name="adj2" fmla="val -19712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Only moderately expensive; cheaper in China &amp; Thailand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F9EE6B-CA2E-4614-9A27-0D09E4CEF195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4C9A4-4090-4645-A888-1A4A6C444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9" y="2085812"/>
            <a:ext cx="8569564" cy="3689954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73237C3-37DD-4FE2-9406-2DEF671035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1750"/>
            <a:ext cx="8836025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Sugar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DC06BA0-0D02-4D8B-80DB-6171583709BE}"/>
              </a:ext>
            </a:extLst>
          </p:cNvPr>
          <p:cNvSpPr/>
          <p:nvPr/>
        </p:nvSpPr>
        <p:spPr>
          <a:xfrm>
            <a:off x="4713514" y="5383385"/>
            <a:ext cx="2659560" cy="589151"/>
          </a:xfrm>
          <a:prstGeom prst="wedgeRoundRectCallout">
            <a:avLst>
              <a:gd name="adj1" fmla="val 28231"/>
              <a:gd name="adj2" fmla="val -23138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Cheap everywhere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2B5E15-3029-48A0-89EA-10143211FC4F}"/>
              </a:ext>
            </a:extLst>
          </p:cNvPr>
          <p:cNvSpPr txBox="1">
            <a:spLocks/>
          </p:cNvSpPr>
          <p:nvPr/>
        </p:nvSpPr>
        <p:spPr>
          <a:xfrm>
            <a:off x="379412" y="124278"/>
            <a:ext cx="8077200" cy="84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WHAT KINDS OF FOODS ARE CHEAP IN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0742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USAID Advancing Nutrition Palette">
      <a:dk1>
        <a:srgbClr val="000000"/>
      </a:dk1>
      <a:lt1>
        <a:srgbClr val="FFFFFF"/>
      </a:lt1>
      <a:dk2>
        <a:srgbClr val="002F6C"/>
      </a:dk2>
      <a:lt2>
        <a:srgbClr val="CFCDC9"/>
      </a:lt2>
      <a:accent1>
        <a:srgbClr val="002F6C"/>
      </a:accent1>
      <a:accent2>
        <a:srgbClr val="BA0C2F"/>
      </a:accent2>
      <a:accent3>
        <a:srgbClr val="6C6463"/>
      </a:accent3>
      <a:accent4>
        <a:srgbClr val="0067B9"/>
      </a:accent4>
      <a:accent5>
        <a:srgbClr val="651D32"/>
      </a:accent5>
      <a:accent6>
        <a:srgbClr val="A7C6ED"/>
      </a:accent6>
      <a:hlink>
        <a:srgbClr val="0066B9"/>
      </a:hlink>
      <a:folHlink>
        <a:srgbClr val="8C89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520</Words>
  <Application>Microsoft Office PowerPoint</Application>
  <PresentationFormat>On-screen Show (4:3)</PresentationFormat>
  <Paragraphs>88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</vt:lpstr>
      <vt:lpstr>Gill Sans</vt:lpstr>
      <vt:lpstr>Calibri</vt:lpstr>
      <vt:lpstr>Arial</vt:lpstr>
      <vt:lpstr>Wingdings</vt:lpstr>
      <vt:lpstr>4.3-Template_12.7.2016</vt:lpstr>
      <vt:lpstr>THE COST OF NUTRITION IN ASIA </vt:lpstr>
      <vt:lpstr>WHY SHOULD WE CARE ABOUT DIET COSTS?</vt:lpstr>
      <vt:lpstr>HOW EXPENSIVE ARE (UN)HEALTHY FOODS?</vt:lpstr>
      <vt:lpstr>WHAT KINDS OF FOODS ARE CHEAP IN ASIA?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EXPENSIVE ARE HEALTHY DIETS?</vt:lpstr>
      <vt:lpstr>POLICY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 NUTRITION IN ASIA</dc:title>
  <dc:creator>Heather Davis</dc:creator>
  <cp:lastModifiedBy>Headey, Derek (IFPRI-Myanmar)</cp:lastModifiedBy>
  <cp:revision>5</cp:revision>
  <dcterms:created xsi:type="dcterms:W3CDTF">2020-11-17T20:10:05Z</dcterms:created>
  <dcterms:modified xsi:type="dcterms:W3CDTF">2021-03-31T10:22:21Z</dcterms:modified>
</cp:coreProperties>
</file>