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16"/>
  </p:notesMasterIdLst>
  <p:handoutMasterIdLst>
    <p:handoutMasterId r:id="rId17"/>
  </p:handoutMasterIdLst>
  <p:sldIdLst>
    <p:sldId id="392" r:id="rId5"/>
    <p:sldId id="481" r:id="rId6"/>
    <p:sldId id="483" r:id="rId7"/>
    <p:sldId id="482" r:id="rId8"/>
    <p:sldId id="485" r:id="rId9"/>
    <p:sldId id="487" r:id="rId10"/>
    <p:sldId id="484" r:id="rId11"/>
    <p:sldId id="486" r:id="rId12"/>
    <p:sldId id="466" r:id="rId13"/>
    <p:sldId id="391" r:id="rId14"/>
    <p:sldId id="288"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 Venkat" initials="AV" lastIdx="1" clrIdx="0">
    <p:extLst>
      <p:ext uri="{19B8F6BF-5375-455C-9EA6-DF929625EA0E}">
        <p15:presenceInfo xmlns:p15="http://schemas.microsoft.com/office/powerpoint/2012/main" userId="1c5098122cd525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4D"/>
    <a:srgbClr val="2A5868"/>
    <a:srgbClr val="3C7D94"/>
    <a:srgbClr val="00682F"/>
    <a:srgbClr val="B5D6E2"/>
    <a:srgbClr val="922020"/>
    <a:srgbClr val="0E1E24"/>
    <a:srgbClr val="13282F"/>
    <a:srgbClr val="4799B5"/>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7013" autoAdjust="0"/>
  </p:normalViewPr>
  <p:slideViewPr>
    <p:cSldViewPr snapToGrid="0" showGuides="1">
      <p:cViewPr varScale="1">
        <p:scale>
          <a:sx n="53" d="100"/>
          <a:sy n="53" d="100"/>
        </p:scale>
        <p:origin x="48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84"/>
    </p:cViewPr>
  </p:sorterViewPr>
  <p:notesViewPr>
    <p:cSldViewPr snapToGrid="0">
      <p:cViewPr varScale="1">
        <p:scale>
          <a:sx n="54" d="100"/>
          <a:sy n="54" d="100"/>
        </p:scale>
        <p:origin x="243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10/31/2021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10/31/2021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10</a:t>
            </a:fld>
            <a:endParaRPr lang="en-US"/>
          </a:p>
        </p:txBody>
      </p:sp>
    </p:spTree>
    <p:extLst>
      <p:ext uri="{BB962C8B-B14F-4D97-AF65-F5344CB8AC3E}">
        <p14:creationId xmlns:p14="http://schemas.microsoft.com/office/powerpoint/2010/main" val="290613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11</a:t>
            </a:fld>
            <a:endParaRPr lang="en-US"/>
          </a:p>
        </p:txBody>
      </p:sp>
    </p:spTree>
    <p:extLst>
      <p:ext uri="{BB962C8B-B14F-4D97-AF65-F5344CB8AC3E}">
        <p14:creationId xmlns:p14="http://schemas.microsoft.com/office/powerpoint/2010/main" val="118438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2</a:t>
            </a:fld>
            <a:endParaRPr lang="en-US"/>
          </a:p>
        </p:txBody>
      </p:sp>
    </p:spTree>
    <p:extLst>
      <p:ext uri="{BB962C8B-B14F-4D97-AF65-F5344CB8AC3E}">
        <p14:creationId xmlns:p14="http://schemas.microsoft.com/office/powerpoint/2010/main" val="200176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371120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4</a:t>
            </a:fld>
            <a:endParaRPr lang="en-US"/>
          </a:p>
        </p:txBody>
      </p:sp>
    </p:spTree>
    <p:extLst>
      <p:ext uri="{BB962C8B-B14F-4D97-AF65-F5344CB8AC3E}">
        <p14:creationId xmlns:p14="http://schemas.microsoft.com/office/powerpoint/2010/main" val="369132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5</a:t>
            </a:fld>
            <a:endParaRPr lang="en-US"/>
          </a:p>
        </p:txBody>
      </p:sp>
    </p:spTree>
    <p:extLst>
      <p:ext uri="{BB962C8B-B14F-4D97-AF65-F5344CB8AC3E}">
        <p14:creationId xmlns:p14="http://schemas.microsoft.com/office/powerpoint/2010/main" val="206713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6</a:t>
            </a:fld>
            <a:endParaRPr lang="en-US"/>
          </a:p>
        </p:txBody>
      </p:sp>
    </p:spTree>
    <p:extLst>
      <p:ext uri="{BB962C8B-B14F-4D97-AF65-F5344CB8AC3E}">
        <p14:creationId xmlns:p14="http://schemas.microsoft.com/office/powerpoint/2010/main" val="282414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150141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8</a:t>
            </a:fld>
            <a:endParaRPr lang="en-US"/>
          </a:p>
        </p:txBody>
      </p:sp>
    </p:spTree>
    <p:extLst>
      <p:ext uri="{BB962C8B-B14F-4D97-AF65-F5344CB8AC3E}">
        <p14:creationId xmlns:p14="http://schemas.microsoft.com/office/powerpoint/2010/main" val="158140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182167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617142" y="5723098"/>
            <a:ext cx="6697133"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a:t>Photo credit: Name/Organization</a:t>
            </a:r>
          </a:p>
        </p:txBody>
      </p:sp>
      <p:sp>
        <p:nvSpPr>
          <p:cNvPr id="17" name="Text Placeholder 16"/>
          <p:cNvSpPr>
            <a:spLocks noGrp="1"/>
          </p:cNvSpPr>
          <p:nvPr>
            <p:ph type="body" sz="quarter" idx="13" hasCustomPrompt="1"/>
          </p:nvPr>
        </p:nvSpPr>
        <p:spPr>
          <a:xfrm>
            <a:off x="603252" y="5175082"/>
            <a:ext cx="10915649"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a:t>Subhead goes here</a:t>
            </a:r>
          </a:p>
        </p:txBody>
      </p:sp>
      <p:sp>
        <p:nvSpPr>
          <p:cNvPr id="19" name="Text Placeholder 18"/>
          <p:cNvSpPr>
            <a:spLocks noGrp="1"/>
          </p:cNvSpPr>
          <p:nvPr>
            <p:ph type="body" sz="quarter" idx="14" hasCustomPrompt="1"/>
          </p:nvPr>
        </p:nvSpPr>
        <p:spPr>
          <a:xfrm>
            <a:off x="1362457" y="3829050"/>
            <a:ext cx="9453033"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a:t>TITLE OF PRESENTATION GOES HERE AND HERE</a:t>
            </a:r>
          </a:p>
        </p:txBody>
      </p:sp>
    </p:spTree>
    <p:extLst>
      <p:ext uri="{BB962C8B-B14F-4D97-AF65-F5344CB8AC3E}">
        <p14:creationId xmlns:p14="http://schemas.microsoft.com/office/powerpoint/2010/main" val="20996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373931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BF31-5447-4D5E-8058-765EA91DFDC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2CC0B4-FDE4-47F2-B7B7-A178B8C5228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5978BF-31C6-4B71-9CD4-EA4AF1CE8105}"/>
              </a:ext>
            </a:extLst>
          </p:cNvPr>
          <p:cNvSpPr>
            <a:spLocks noGrp="1"/>
          </p:cNvSpPr>
          <p:nvPr>
            <p:ph type="dt" sz="half" idx="10"/>
          </p:nvPr>
        </p:nvSpPr>
        <p:spPr/>
        <p:txBody>
          <a:bodyPr/>
          <a:lstStyle/>
          <a:p>
            <a:fld id="{12784436-7585-44F9-983D-0580E663A0B6}" type="datetimeFigureOut">
              <a:rPr lang="en-US" smtClean="0"/>
              <a:t>10/31/2021</a:t>
            </a:fld>
            <a:endParaRPr lang="en-US"/>
          </a:p>
        </p:txBody>
      </p:sp>
      <p:sp>
        <p:nvSpPr>
          <p:cNvPr id="5" name="Footer Placeholder 4">
            <a:extLst>
              <a:ext uri="{FF2B5EF4-FFF2-40B4-BE49-F238E27FC236}">
                <a16:creationId xmlns:a16="http://schemas.microsoft.com/office/drawing/2014/main" id="{8A0E9BF5-A147-4A5A-91A8-D99D9FE87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DFDE-A4BE-4E32-AA3E-6CA4EAFBF56F}"/>
              </a:ext>
            </a:extLst>
          </p:cNvPr>
          <p:cNvSpPr>
            <a:spLocks noGrp="1"/>
          </p:cNvSpPr>
          <p:nvPr>
            <p:ph type="sldNum" sz="quarter" idx="12"/>
          </p:nvPr>
        </p:nvSpPr>
        <p:spPr/>
        <p:txBody>
          <a:bodyPr/>
          <a:lstStyle/>
          <a:p>
            <a:fld id="{BC4105B5-2526-4F62-9C82-F239CD1FA848}" type="slidenum">
              <a:rPr lang="en-US" smtClean="0"/>
              <a:t>‹#›</a:t>
            </a:fld>
            <a:endParaRPr lang="en-US"/>
          </a:p>
        </p:txBody>
      </p:sp>
    </p:spTree>
    <p:extLst>
      <p:ext uri="{BB962C8B-B14F-4D97-AF65-F5344CB8AC3E}">
        <p14:creationId xmlns:p14="http://schemas.microsoft.com/office/powerpoint/2010/main" val="420738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34" y="2087563"/>
            <a:ext cx="10801351"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08939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817034" y="2087563"/>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99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34" y="2388787"/>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
        <p:nvSpPr>
          <p:cNvPr id="14" name="Text Placeholder 13"/>
          <p:cNvSpPr>
            <a:spLocks noGrp="1"/>
          </p:cNvSpPr>
          <p:nvPr>
            <p:ph type="body" sz="quarter" idx="11" hasCustomPrompt="1"/>
          </p:nvPr>
        </p:nvSpPr>
        <p:spPr>
          <a:xfrm>
            <a:off x="688636" y="1903414"/>
            <a:ext cx="108712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02217" y="2205038"/>
            <a:ext cx="5825067"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7100024" y="2204869"/>
            <a:ext cx="4459816"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817034" y="2388787"/>
            <a:ext cx="10801351"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
        <p:nvSpPr>
          <p:cNvPr id="12" name="Text Placeholder 13"/>
          <p:cNvSpPr>
            <a:spLocks noGrp="1"/>
          </p:cNvSpPr>
          <p:nvPr>
            <p:ph type="body" sz="quarter" idx="11" hasCustomPrompt="1"/>
          </p:nvPr>
        </p:nvSpPr>
        <p:spPr>
          <a:xfrm>
            <a:off x="688636" y="1699709"/>
            <a:ext cx="108712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13394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999664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102420"/>
            <a:ext cx="12192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A picture containing drawing&#10;&#10;Description automatically generated">
            <a:extLst>
              <a:ext uri="{FF2B5EF4-FFF2-40B4-BE49-F238E27FC236}">
                <a16:creationId xmlns:a16="http://schemas.microsoft.com/office/drawing/2014/main" id="{95C7FA50-35B6-4F82-ACFC-3664A73FB3D8}"/>
              </a:ext>
            </a:extLst>
          </p:cNvPr>
          <p:cNvPicPr>
            <a:picLocks noChangeAspect="1"/>
          </p:cNvPicPr>
          <p:nvPr userDrawn="1"/>
        </p:nvPicPr>
        <p:blipFill>
          <a:blip r:embed="rId4"/>
          <a:stretch>
            <a:fillRect/>
          </a:stretch>
        </p:blipFill>
        <p:spPr>
          <a:xfrm>
            <a:off x="0" y="-53164"/>
            <a:ext cx="4536078" cy="117182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7991DF8-093D-40EA-B571-3AF9271BE349}"/>
              </a:ext>
            </a:extLst>
          </p:cNvPr>
          <p:cNvPicPr>
            <a:picLocks noChangeAspect="1"/>
          </p:cNvPicPr>
          <p:nvPr userDrawn="1"/>
        </p:nvPicPr>
        <p:blipFill>
          <a:blip r:embed="rId5"/>
          <a:stretch>
            <a:fillRect/>
          </a:stretch>
        </p:blipFill>
        <p:spPr>
          <a:xfrm>
            <a:off x="100123" y="5959741"/>
            <a:ext cx="2412300" cy="938385"/>
          </a:xfrm>
          <a:prstGeom prst="rect">
            <a:avLst/>
          </a:prstGeom>
        </p:spPr>
      </p:pic>
      <p:pic>
        <p:nvPicPr>
          <p:cNvPr id="12" name="Picture 11" descr="A close up of a sign&#10;&#10;Description automatically generated">
            <a:extLst>
              <a:ext uri="{FF2B5EF4-FFF2-40B4-BE49-F238E27FC236}">
                <a16:creationId xmlns:a16="http://schemas.microsoft.com/office/drawing/2014/main" id="{EC88FD50-693F-49E4-B311-D522B0E16A02}"/>
              </a:ext>
            </a:extLst>
          </p:cNvPr>
          <p:cNvPicPr>
            <a:picLocks noChangeAspect="1"/>
          </p:cNvPicPr>
          <p:nvPr userDrawn="1"/>
        </p:nvPicPr>
        <p:blipFill>
          <a:blip r:embed="rId6"/>
          <a:stretch>
            <a:fillRect/>
          </a:stretch>
        </p:blipFill>
        <p:spPr>
          <a:xfrm>
            <a:off x="8869202" y="6083890"/>
            <a:ext cx="3222675" cy="646644"/>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A picture containing drawing&#10;&#10;Description automatically generated">
            <a:extLst>
              <a:ext uri="{FF2B5EF4-FFF2-40B4-BE49-F238E27FC236}">
                <a16:creationId xmlns:a16="http://schemas.microsoft.com/office/drawing/2014/main" id="{0E318420-775F-428C-9B5A-9C197E88A49C}"/>
              </a:ext>
            </a:extLst>
          </p:cNvPr>
          <p:cNvPicPr>
            <a:picLocks noChangeAspect="1"/>
          </p:cNvPicPr>
          <p:nvPr userDrawn="1"/>
        </p:nvPicPr>
        <p:blipFill>
          <a:blip r:embed="rId9"/>
          <a:stretch>
            <a:fillRect/>
          </a:stretch>
        </p:blipFill>
        <p:spPr>
          <a:xfrm>
            <a:off x="0" y="-53164"/>
            <a:ext cx="4536078" cy="117182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2F80FFD-4BB5-47C1-965B-316887555410}"/>
              </a:ext>
            </a:extLst>
          </p:cNvPr>
          <p:cNvPicPr>
            <a:picLocks noChangeAspect="1"/>
          </p:cNvPicPr>
          <p:nvPr userDrawn="1"/>
        </p:nvPicPr>
        <p:blipFill>
          <a:blip r:embed="rId10"/>
          <a:stretch>
            <a:fillRect/>
          </a:stretch>
        </p:blipFill>
        <p:spPr>
          <a:xfrm>
            <a:off x="100123" y="5959741"/>
            <a:ext cx="2412300" cy="938385"/>
          </a:xfrm>
          <a:prstGeom prst="rect">
            <a:avLst/>
          </a:prstGeom>
        </p:spPr>
      </p:pic>
      <p:pic>
        <p:nvPicPr>
          <p:cNvPr id="9" name="Picture 8" descr="A close up of a sign&#10;&#10;Description automatically generated">
            <a:extLst>
              <a:ext uri="{FF2B5EF4-FFF2-40B4-BE49-F238E27FC236}">
                <a16:creationId xmlns:a16="http://schemas.microsoft.com/office/drawing/2014/main" id="{0DF31EF2-4DB8-49AF-86D5-A795C91D6B9C}"/>
              </a:ext>
            </a:extLst>
          </p:cNvPr>
          <p:cNvPicPr>
            <a:picLocks noChangeAspect="1"/>
          </p:cNvPicPr>
          <p:nvPr userDrawn="1"/>
        </p:nvPicPr>
        <p:blipFill>
          <a:blip r:embed="rId11"/>
          <a:stretch>
            <a:fillRect/>
          </a:stretch>
        </p:blipFill>
        <p:spPr>
          <a:xfrm>
            <a:off x="8869202" y="6083890"/>
            <a:ext cx="3222675" cy="64664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A picture containing drawing&#10;&#10;Description automatically generated">
            <a:extLst>
              <a:ext uri="{FF2B5EF4-FFF2-40B4-BE49-F238E27FC236}">
                <a16:creationId xmlns:a16="http://schemas.microsoft.com/office/drawing/2014/main" id="{1A60D897-C4EE-469B-AE88-0D04E140126F}"/>
              </a:ext>
            </a:extLst>
          </p:cNvPr>
          <p:cNvPicPr>
            <a:picLocks noChangeAspect="1"/>
          </p:cNvPicPr>
          <p:nvPr userDrawn="1"/>
        </p:nvPicPr>
        <p:blipFill>
          <a:blip r:embed="rId4"/>
          <a:stretch>
            <a:fillRect/>
          </a:stretch>
        </p:blipFill>
        <p:spPr>
          <a:xfrm>
            <a:off x="0" y="-53164"/>
            <a:ext cx="4536078" cy="1171820"/>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 id="214748371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ubtitle 4"/>
          <p:cNvSpPr txBox="1">
            <a:spLocks/>
          </p:cNvSpPr>
          <p:nvPr userDrawn="1"/>
        </p:nvSpPr>
        <p:spPr>
          <a:xfrm>
            <a:off x="630382" y="5256487"/>
            <a:ext cx="10952017" cy="1099863"/>
          </a:xfrm>
          <a:prstGeom prst="rect">
            <a:avLst/>
          </a:prstGeom>
        </p:spPr>
        <p:txBody>
          <a:bodyPr anchor="t"/>
          <a:lstStyle/>
          <a:p>
            <a:pPr marL="231775" lvl="2" indent="-231775" algn="ctr">
              <a:lnSpc>
                <a:spcPts val="2000"/>
              </a:lnSpc>
            </a:pPr>
            <a:r>
              <a:rPr lang="en-US" sz="2000" dirty="0" err="1">
                <a:solidFill>
                  <a:schemeClr val="bg1"/>
                </a:solidFill>
                <a:latin typeface="Gill Sans MT"/>
                <a:cs typeface="Gill Sans MT"/>
              </a:rPr>
              <a:t>www.feedthefuture.gov</a:t>
            </a:r>
            <a:endParaRPr lang="en-US" sz="2000" dirty="0">
              <a:solidFill>
                <a:schemeClr val="bg1"/>
              </a:solidFill>
              <a:latin typeface="Gill Sans MT"/>
              <a:cs typeface="Gill Sans MT"/>
            </a:endParaRPr>
          </a:p>
        </p:txBody>
      </p:sp>
      <p:pic>
        <p:nvPicPr>
          <p:cNvPr id="5" name="Picture 4" descr="A picture containing flower, drawing&#10;&#10;Description automatically generated">
            <a:extLst>
              <a:ext uri="{FF2B5EF4-FFF2-40B4-BE49-F238E27FC236}">
                <a16:creationId xmlns:a16="http://schemas.microsoft.com/office/drawing/2014/main" id="{5BDF6781-2336-4B89-A7F1-0FE2E78B6E29}"/>
              </a:ext>
            </a:extLst>
          </p:cNvPr>
          <p:cNvPicPr>
            <a:picLocks noChangeAspect="1"/>
          </p:cNvPicPr>
          <p:nvPr userDrawn="1"/>
        </p:nvPicPr>
        <p:blipFill>
          <a:blip r:embed="rId3"/>
          <a:stretch>
            <a:fillRect/>
          </a:stretch>
        </p:blipFill>
        <p:spPr>
          <a:xfrm>
            <a:off x="2133592" y="317426"/>
            <a:ext cx="7924816" cy="438912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2C0F7FD-2569-4E24-865D-B7ED82A95D4A}"/>
              </a:ext>
            </a:extLst>
          </p:cNvPr>
          <p:cNvPicPr>
            <a:picLocks noChangeAspect="1"/>
          </p:cNvPicPr>
          <p:nvPr userDrawn="1"/>
        </p:nvPicPr>
        <p:blipFill>
          <a:blip r:embed="rId4"/>
          <a:stretch>
            <a:fillRect/>
          </a:stretch>
        </p:blipFill>
        <p:spPr>
          <a:xfrm>
            <a:off x="100123" y="5895943"/>
            <a:ext cx="2412300" cy="938385"/>
          </a:xfrm>
          <a:prstGeom prst="rect">
            <a:avLst/>
          </a:prstGeom>
        </p:spPr>
      </p:pic>
      <p:pic>
        <p:nvPicPr>
          <p:cNvPr id="11" name="Picture 10" descr="A close up of a sign&#10;&#10;Description automatically generated">
            <a:extLst>
              <a:ext uri="{FF2B5EF4-FFF2-40B4-BE49-F238E27FC236}">
                <a16:creationId xmlns:a16="http://schemas.microsoft.com/office/drawing/2014/main" id="{C8AB87AB-859F-44E0-85A5-02205D9186FC}"/>
              </a:ext>
            </a:extLst>
          </p:cNvPr>
          <p:cNvPicPr>
            <a:picLocks noChangeAspect="1"/>
          </p:cNvPicPr>
          <p:nvPr userDrawn="1"/>
        </p:nvPicPr>
        <p:blipFill>
          <a:blip r:embed="rId5"/>
          <a:stretch>
            <a:fillRect/>
          </a:stretch>
        </p:blipFill>
        <p:spPr>
          <a:xfrm>
            <a:off x="8869202" y="6030725"/>
            <a:ext cx="3222675" cy="64664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hyperlink" Target="https://doi.org/10.4060/cb2431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image" Target="../media/image1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advances.sciencemag.org/content/6/49/eabc2162"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21203/rs.3.rs-710555/v1"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hyperlink" Target="https://sc-fss2021.org/materials/fss-briefs-by-partners-of-scientific-grou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64820" y="1535723"/>
            <a:ext cx="11262359" cy="3428162"/>
          </a:xfrm>
        </p:spPr>
        <p:txBody>
          <a:bodyPr/>
          <a:lstStyle/>
          <a:p>
            <a:pPr algn="ctr">
              <a:lnSpc>
                <a:spcPct val="90000"/>
              </a:lnSpc>
              <a:spcBef>
                <a:spcPts val="0"/>
              </a:spcBef>
            </a:pPr>
            <a:r>
              <a:rPr lang="en-US" sz="4400" b="1" i="0" dirty="0">
                <a:solidFill>
                  <a:srgbClr val="1F414D"/>
                </a:solidFill>
                <a:latin typeface="Gill Sans MT" panose="020B0502020104020203" pitchFamily="34" charset="0"/>
              </a:rPr>
              <a:t>Cost and affordability of a nutritious diet: </a:t>
            </a:r>
            <a:r>
              <a:rPr lang="en-US" sz="4000" i="0" dirty="0">
                <a:solidFill>
                  <a:srgbClr val="1F414D"/>
                </a:solidFill>
                <a:latin typeface="Gill Sans MT" panose="020B0502020104020203" pitchFamily="34" charset="0"/>
              </a:rPr>
              <a:t>New data for policymaking by national governments and international development agencies </a:t>
            </a:r>
          </a:p>
          <a:p>
            <a:pPr algn="ctr">
              <a:lnSpc>
                <a:spcPct val="90000"/>
              </a:lnSpc>
              <a:spcBef>
                <a:spcPts val="0"/>
              </a:spcBef>
            </a:pPr>
            <a:endParaRPr lang="en-US" sz="4000" i="0" dirty="0">
              <a:solidFill>
                <a:srgbClr val="1F414D"/>
              </a:solidFill>
              <a:latin typeface="Gill Sans MT" panose="020B0502020104020203" pitchFamily="34" charset="0"/>
            </a:endParaRPr>
          </a:p>
          <a:p>
            <a:pPr algn="ctr">
              <a:lnSpc>
                <a:spcPct val="90000"/>
              </a:lnSpc>
              <a:spcBef>
                <a:spcPts val="0"/>
              </a:spcBef>
            </a:pPr>
            <a:r>
              <a:rPr lang="en-US" sz="3600" i="0" dirty="0">
                <a:solidFill>
                  <a:srgbClr val="2A5868"/>
                </a:solidFill>
                <a:latin typeface="Gill Sans MT" panose="020B0502020104020203" pitchFamily="34" charset="0"/>
              </a:rPr>
              <a:t>William A. Masters &amp; Aishwarya Venkat</a:t>
            </a:r>
          </a:p>
          <a:p>
            <a:pPr algn="ctr">
              <a:lnSpc>
                <a:spcPct val="90000"/>
              </a:lnSpc>
              <a:spcBef>
                <a:spcPts val="0"/>
              </a:spcBef>
            </a:pPr>
            <a:r>
              <a:rPr lang="en-US" sz="2800" i="0" dirty="0">
                <a:solidFill>
                  <a:srgbClr val="2A5868"/>
                </a:solidFill>
                <a:latin typeface="Gill Sans MT" panose="020B0502020104020203" pitchFamily="34" charset="0"/>
              </a:rPr>
              <a:t>Tufts University</a:t>
            </a:r>
          </a:p>
        </p:txBody>
      </p:sp>
      <p:sp>
        <p:nvSpPr>
          <p:cNvPr id="2" name="TextBox 1">
            <a:extLst>
              <a:ext uri="{FF2B5EF4-FFF2-40B4-BE49-F238E27FC236}">
                <a16:creationId xmlns:a16="http://schemas.microsoft.com/office/drawing/2014/main" id="{19D0181A-F4F2-4D60-ADA7-703618E4F15B}"/>
              </a:ext>
            </a:extLst>
          </p:cNvPr>
          <p:cNvSpPr txBox="1"/>
          <p:nvPr/>
        </p:nvSpPr>
        <p:spPr>
          <a:xfrm>
            <a:off x="0" y="5126076"/>
            <a:ext cx="12192000" cy="867930"/>
          </a:xfrm>
          <a:prstGeom prst="rect">
            <a:avLst/>
          </a:prstGeom>
          <a:noFill/>
        </p:spPr>
        <p:txBody>
          <a:bodyPr wrap="square" rtlCol="0">
            <a:spAutoFit/>
          </a:bodyPr>
          <a:lstStyle/>
          <a:p>
            <a:pPr algn="ctr">
              <a:lnSpc>
                <a:spcPct val="90000"/>
              </a:lnSpc>
            </a:pPr>
            <a:r>
              <a:rPr lang="en-US" sz="2800" i="0">
                <a:solidFill>
                  <a:schemeClr val="bg1"/>
                </a:solidFill>
                <a:latin typeface="Gill Sans MT" panose="020B0502020104020203" pitchFamily="34" charset="0"/>
              </a:rPr>
              <a:t>Feed the Future Policy Research Consortium</a:t>
            </a:r>
          </a:p>
          <a:p>
            <a:pPr algn="ctr">
              <a:lnSpc>
                <a:spcPct val="90000"/>
              </a:lnSpc>
            </a:pPr>
            <a:r>
              <a:rPr lang="en-US" sz="2800" i="0">
                <a:solidFill>
                  <a:schemeClr val="bg1"/>
                </a:solidFill>
                <a:latin typeface="Gill Sans MT" panose="020B0502020104020203" pitchFamily="34" charset="0"/>
              </a:rPr>
              <a:t>2-3 November 2021</a:t>
            </a:r>
            <a:endParaRPr lang="en-US" sz="2400" i="0">
              <a:solidFill>
                <a:schemeClr val="bg1"/>
              </a:solidFill>
              <a:latin typeface="Gill Sans MT" panose="020B0502020104020203" pitchFamily="34" charset="0"/>
            </a:endParaRPr>
          </a:p>
        </p:txBody>
      </p:sp>
    </p:spTree>
    <p:extLst>
      <p:ext uri="{BB962C8B-B14F-4D97-AF65-F5344CB8AC3E}">
        <p14:creationId xmlns:p14="http://schemas.microsoft.com/office/powerpoint/2010/main" val="136554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african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4982901"/>
            <a:ext cx="13843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logo_eop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414" y="4962263"/>
            <a:ext cx="1392237"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logo_treasury_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1614" y="4990838"/>
            <a:ext cx="1296987" cy="132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logo_peace_col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52738"/>
            <a:ext cx="1371600" cy="140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logo_state_col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1" y="3433438"/>
            <a:ext cx="1427163"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5" descr="http://upload.wikimedia.org/wikipedia/commons/thumb/1/1c/USGS_logo_green.svg/800px-USGS_logo_gree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87439"/>
            <a:ext cx="21336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logo_usda_col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15064" y="2197838"/>
            <a:ext cx="11763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logo_opic_colo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13738" y="2121638"/>
            <a:ext cx="1211262"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descr="logo_mcc_colo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94176" y="2013025"/>
            <a:ext cx="1292225" cy="126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logo_usaid_colo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108275"/>
            <a:ext cx="1431925" cy="111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4" descr="U.S. Department of Commer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3530275"/>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
          <p:cNvSpPr txBox="1">
            <a:spLocks/>
          </p:cNvSpPr>
          <p:nvPr/>
        </p:nvSpPr>
        <p:spPr bwMode="auto">
          <a:xfrm>
            <a:off x="1972041" y="1144867"/>
            <a:ext cx="8229600" cy="597049"/>
          </a:xfrm>
          <a:prstGeom prst="rect">
            <a:avLst/>
          </a:prstGeom>
          <a:noFill/>
          <a:ln w="0">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defRPr/>
            </a:pPr>
            <a:r>
              <a:rPr lang="en-US" altLang="en-US" dirty="0"/>
              <a:t>U.S. Government Partners</a:t>
            </a:r>
            <a:endParaRPr lang="en-US" dirty="0"/>
          </a:p>
        </p:txBody>
      </p:sp>
    </p:spTree>
    <p:extLst>
      <p:ext uri="{BB962C8B-B14F-4D97-AF65-F5344CB8AC3E}">
        <p14:creationId xmlns:p14="http://schemas.microsoft.com/office/powerpoint/2010/main" val="12746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ble">
            <a:extLst>
              <a:ext uri="{FF2B5EF4-FFF2-40B4-BE49-F238E27FC236}">
                <a16:creationId xmlns:a16="http://schemas.microsoft.com/office/drawing/2014/main" id="{B5CD09EE-B409-4441-AE65-9D977E8537B6}"/>
              </a:ext>
            </a:extLst>
          </p:cNvPr>
          <p:cNvPicPr>
            <a:picLocks noChangeAspect="1"/>
          </p:cNvPicPr>
          <p:nvPr/>
        </p:nvPicPr>
        <p:blipFill>
          <a:blip r:embed="rId3"/>
          <a:stretch>
            <a:fillRect/>
          </a:stretch>
        </p:blipFill>
        <p:spPr>
          <a:xfrm>
            <a:off x="58017" y="3873293"/>
            <a:ext cx="6130442" cy="2431036"/>
          </a:xfrm>
          <a:prstGeom prst="rect">
            <a:avLst/>
          </a:prstGeom>
        </p:spPr>
      </p:pic>
      <p:pic>
        <p:nvPicPr>
          <p:cNvPr id="6" name="Picture 5" descr="A picture containing tripod&#10;&#10;Description automatically generated">
            <a:extLst>
              <a:ext uri="{FF2B5EF4-FFF2-40B4-BE49-F238E27FC236}">
                <a16:creationId xmlns:a16="http://schemas.microsoft.com/office/drawing/2014/main" id="{784E85D5-1C90-4C61-B4DD-07E0ADF0C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53" y="3645877"/>
            <a:ext cx="1760742" cy="1873835"/>
          </a:xfrm>
          <a:prstGeom prst="rect">
            <a:avLst/>
          </a:prstGeom>
        </p:spPr>
      </p:pic>
      <p:pic>
        <p:nvPicPr>
          <p:cNvPr id="8" name="Picture 7">
            <a:extLst>
              <a:ext uri="{FF2B5EF4-FFF2-40B4-BE49-F238E27FC236}">
                <a16:creationId xmlns:a16="http://schemas.microsoft.com/office/drawing/2014/main" id="{4A24AB00-D0BE-424C-8C09-3FCD17903ABC}"/>
              </a:ext>
            </a:extLst>
          </p:cNvPr>
          <p:cNvPicPr>
            <a:picLocks noChangeAspect="1"/>
          </p:cNvPicPr>
          <p:nvPr/>
        </p:nvPicPr>
        <p:blipFill rotWithShape="1">
          <a:blip r:embed="rId5"/>
          <a:srcRect r="19221" b="48000"/>
          <a:stretch/>
        </p:blipFill>
        <p:spPr>
          <a:xfrm>
            <a:off x="6644256" y="3568598"/>
            <a:ext cx="3011953" cy="984303"/>
          </a:xfrm>
          <a:prstGeom prst="rect">
            <a:avLst/>
          </a:prstGeom>
        </p:spPr>
      </p:pic>
      <p:pic>
        <p:nvPicPr>
          <p:cNvPr id="9" name="Picture 8">
            <a:extLst>
              <a:ext uri="{FF2B5EF4-FFF2-40B4-BE49-F238E27FC236}">
                <a16:creationId xmlns:a16="http://schemas.microsoft.com/office/drawing/2014/main" id="{D8890837-54DC-46F0-A0EA-718FA000016F}"/>
              </a:ext>
            </a:extLst>
          </p:cNvPr>
          <p:cNvPicPr>
            <a:picLocks noChangeAspect="1"/>
          </p:cNvPicPr>
          <p:nvPr/>
        </p:nvPicPr>
        <p:blipFill rotWithShape="1">
          <a:blip r:embed="rId6"/>
          <a:srcRect l="16754" t="4670" r="15381" b="49563"/>
          <a:stretch/>
        </p:blipFill>
        <p:spPr>
          <a:xfrm>
            <a:off x="10112007" y="2377437"/>
            <a:ext cx="1827548" cy="1722782"/>
          </a:xfrm>
          <a:prstGeom prst="rect">
            <a:avLst/>
          </a:prstGeom>
        </p:spPr>
      </p:pic>
      <p:pic>
        <p:nvPicPr>
          <p:cNvPr id="10" name="Picture 9">
            <a:extLst>
              <a:ext uri="{FF2B5EF4-FFF2-40B4-BE49-F238E27FC236}">
                <a16:creationId xmlns:a16="http://schemas.microsoft.com/office/drawing/2014/main" id="{D98F7CC7-A863-47A6-AB41-44330384B7C2}"/>
              </a:ext>
            </a:extLst>
          </p:cNvPr>
          <p:cNvPicPr>
            <a:picLocks noChangeAspect="1"/>
          </p:cNvPicPr>
          <p:nvPr/>
        </p:nvPicPr>
        <p:blipFill>
          <a:blip r:embed="rId7"/>
          <a:stretch>
            <a:fillRect/>
          </a:stretch>
        </p:blipFill>
        <p:spPr>
          <a:xfrm>
            <a:off x="6433198" y="4878540"/>
            <a:ext cx="2367363" cy="1629419"/>
          </a:xfrm>
          <a:prstGeom prst="rect">
            <a:avLst/>
          </a:prstGeom>
        </p:spPr>
      </p:pic>
      <p:pic>
        <p:nvPicPr>
          <p:cNvPr id="11" name="Picture 10">
            <a:extLst>
              <a:ext uri="{FF2B5EF4-FFF2-40B4-BE49-F238E27FC236}">
                <a16:creationId xmlns:a16="http://schemas.microsoft.com/office/drawing/2014/main" id="{BDC247F8-7D4A-4134-A217-C57D0AA72939}"/>
              </a:ext>
            </a:extLst>
          </p:cNvPr>
          <p:cNvPicPr>
            <a:picLocks noChangeAspect="1"/>
          </p:cNvPicPr>
          <p:nvPr/>
        </p:nvPicPr>
        <p:blipFill>
          <a:blip r:embed="rId8"/>
          <a:stretch>
            <a:fillRect/>
          </a:stretch>
        </p:blipFill>
        <p:spPr>
          <a:xfrm>
            <a:off x="7100054" y="2370021"/>
            <a:ext cx="3011953" cy="1157928"/>
          </a:xfrm>
          <a:prstGeom prst="rect">
            <a:avLst/>
          </a:prstGeom>
        </p:spPr>
      </p:pic>
      <p:pic>
        <p:nvPicPr>
          <p:cNvPr id="12" name="Picture 11">
            <a:extLst>
              <a:ext uri="{FF2B5EF4-FFF2-40B4-BE49-F238E27FC236}">
                <a16:creationId xmlns:a16="http://schemas.microsoft.com/office/drawing/2014/main" id="{F2D51BB8-B0EB-4526-8B05-49C4FA24A6D1}"/>
              </a:ext>
            </a:extLst>
          </p:cNvPr>
          <p:cNvPicPr>
            <a:picLocks noChangeAspect="1"/>
          </p:cNvPicPr>
          <p:nvPr/>
        </p:nvPicPr>
        <p:blipFill>
          <a:blip r:embed="rId9"/>
          <a:stretch>
            <a:fillRect/>
          </a:stretch>
        </p:blipFill>
        <p:spPr>
          <a:xfrm>
            <a:off x="9286132" y="4161191"/>
            <a:ext cx="2752353" cy="1232133"/>
          </a:xfrm>
          <a:prstGeom prst="rect">
            <a:avLst/>
          </a:prstGeom>
        </p:spPr>
      </p:pic>
      <p:pic>
        <p:nvPicPr>
          <p:cNvPr id="13" name="Picture 12">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8800561" y="5408552"/>
            <a:ext cx="2805611" cy="1415583"/>
          </a:xfrm>
          <a:prstGeom prst="rect">
            <a:avLst/>
          </a:prstGeom>
        </p:spPr>
      </p:pic>
      <p:sp>
        <p:nvSpPr>
          <p:cNvPr id="14" name="Title 1">
            <a:extLst>
              <a:ext uri="{FF2B5EF4-FFF2-40B4-BE49-F238E27FC236}">
                <a16:creationId xmlns:a16="http://schemas.microsoft.com/office/drawing/2014/main" id="{27759C43-C98A-4C9E-A0A1-396FC467E559}"/>
              </a:ext>
            </a:extLst>
          </p:cNvPr>
          <p:cNvSpPr txBox="1">
            <a:spLocks/>
          </p:cNvSpPr>
          <p:nvPr/>
        </p:nvSpPr>
        <p:spPr>
          <a:xfrm>
            <a:off x="160642" y="1988380"/>
            <a:ext cx="5809135" cy="138508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0000"/>
              </a:lnSpc>
            </a:pPr>
            <a:r>
              <a:rPr lang="en-US" sz="2400" b="1">
                <a:latin typeface="+mn-lt"/>
              </a:rPr>
              <a:t>We find that foods with healthy attributes are too costly for the poorest, and affordable but often not chosen </a:t>
            </a:r>
          </a:p>
          <a:p>
            <a:pPr algn="l">
              <a:lnSpc>
                <a:spcPct val="80000"/>
              </a:lnSpc>
            </a:pPr>
            <a:r>
              <a:rPr lang="en-US" sz="2400" b="1">
                <a:latin typeface="+mn-lt"/>
              </a:rPr>
              <a:t>by richer people</a:t>
            </a:r>
            <a:endParaRPr lang="en-US" sz="2400" b="1" dirty="0">
              <a:latin typeface="+mn-lt"/>
            </a:endParaRPr>
          </a:p>
        </p:txBody>
      </p:sp>
      <p:sp>
        <p:nvSpPr>
          <p:cNvPr id="15" name="Title 6">
            <a:extLst>
              <a:ext uri="{FF2B5EF4-FFF2-40B4-BE49-F238E27FC236}">
                <a16:creationId xmlns:a16="http://schemas.microsoft.com/office/drawing/2014/main" id="{3B029882-9D75-433E-96D3-8BA8C3061743}"/>
              </a:ext>
            </a:extLst>
          </p:cNvPr>
          <p:cNvSpPr txBox="1">
            <a:spLocks/>
          </p:cNvSpPr>
          <p:nvPr/>
        </p:nvSpPr>
        <p:spPr>
          <a:xfrm>
            <a:off x="0" y="1164750"/>
            <a:ext cx="11939555" cy="1077832"/>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a:solidFill>
                  <a:srgbClr val="1F414D"/>
                </a:solidFill>
              </a:rPr>
              <a:t>New data on retail prices, food composition and human requirements can guide policy to improve food systems</a:t>
            </a:r>
            <a:endParaRPr lang="en-US" sz="2800" dirty="0">
              <a:solidFill>
                <a:srgbClr val="1F414D"/>
              </a:solidFill>
            </a:endParaRPr>
          </a:p>
        </p:txBody>
      </p:sp>
      <p:sp>
        <p:nvSpPr>
          <p:cNvPr id="16" name="Title 1">
            <a:extLst>
              <a:ext uri="{FF2B5EF4-FFF2-40B4-BE49-F238E27FC236}">
                <a16:creationId xmlns:a16="http://schemas.microsoft.com/office/drawing/2014/main" id="{B447A83A-A632-43BD-BF63-62868DC8CE73}"/>
              </a:ext>
            </a:extLst>
          </p:cNvPr>
          <p:cNvSpPr txBox="1">
            <a:spLocks/>
          </p:cNvSpPr>
          <p:nvPr/>
        </p:nvSpPr>
        <p:spPr>
          <a:xfrm>
            <a:off x="6315317" y="2043912"/>
            <a:ext cx="5809135" cy="33352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80000"/>
              </a:lnSpc>
            </a:pPr>
            <a:r>
              <a:rPr lang="en-US" sz="2400" b="1"/>
              <a:t>Diet costs vary in many policy-relevant ways</a:t>
            </a:r>
            <a:endParaRPr lang="en-US" sz="2400" b="1" dirty="0">
              <a:latin typeface="+mn-lt"/>
            </a:endParaRPr>
          </a:p>
        </p:txBody>
      </p:sp>
    </p:spTree>
    <p:extLst>
      <p:ext uri="{BB962C8B-B14F-4D97-AF65-F5344CB8AC3E}">
        <p14:creationId xmlns:p14="http://schemas.microsoft.com/office/powerpoint/2010/main" val="12994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02B721-6D45-4F8F-B089-BE00EC1DF766}"/>
              </a:ext>
            </a:extLst>
          </p:cNvPr>
          <p:cNvGrpSpPr/>
          <p:nvPr/>
        </p:nvGrpSpPr>
        <p:grpSpPr>
          <a:xfrm>
            <a:off x="125930" y="1965520"/>
            <a:ext cx="13257193" cy="4885315"/>
            <a:chOff x="125930" y="1965520"/>
            <a:chExt cx="13257193" cy="4885315"/>
          </a:xfrm>
        </p:grpSpPr>
        <p:pic>
          <p:nvPicPr>
            <p:cNvPr id="3" name="Picture 2">
              <a:extLst>
                <a:ext uri="{FF2B5EF4-FFF2-40B4-BE49-F238E27FC236}">
                  <a16:creationId xmlns:a16="http://schemas.microsoft.com/office/drawing/2014/main" id="{374F6A5C-BCD1-493C-9FB7-92991D66F51A}"/>
                </a:ext>
              </a:extLst>
            </p:cNvPr>
            <p:cNvPicPr>
              <a:picLocks noChangeAspect="1"/>
            </p:cNvPicPr>
            <p:nvPr/>
          </p:nvPicPr>
          <p:blipFill>
            <a:blip r:embed="rId3"/>
            <a:stretch>
              <a:fillRect/>
            </a:stretch>
          </p:blipFill>
          <p:spPr>
            <a:xfrm>
              <a:off x="1362455" y="2303647"/>
              <a:ext cx="6964799" cy="3766953"/>
            </a:xfrm>
            <a:prstGeom prst="rect">
              <a:avLst/>
            </a:prstGeom>
          </p:spPr>
        </p:pic>
        <p:sp>
          <p:nvSpPr>
            <p:cNvPr id="4" name="Rectangle 3">
              <a:extLst>
                <a:ext uri="{FF2B5EF4-FFF2-40B4-BE49-F238E27FC236}">
                  <a16:creationId xmlns:a16="http://schemas.microsoft.com/office/drawing/2014/main" id="{85EFF3A8-0D09-4251-9DAA-A427218980DC}"/>
                </a:ext>
              </a:extLst>
            </p:cNvPr>
            <p:cNvSpPr/>
            <p:nvPr/>
          </p:nvSpPr>
          <p:spPr>
            <a:xfrm>
              <a:off x="1223995" y="1965520"/>
              <a:ext cx="12159128" cy="344710"/>
            </a:xfrm>
            <a:prstGeom prst="rect">
              <a:avLst/>
            </a:prstGeom>
          </p:spPr>
          <p:txBody>
            <a:bodyPr wrap="square">
              <a:spAutoFit/>
            </a:bodyPr>
            <a:lstStyle/>
            <a:p>
              <a:pPr>
                <a:lnSpc>
                  <a:spcPct val="80000"/>
                </a:lnSpc>
              </a:pPr>
              <a:r>
                <a:rPr lang="en-US" sz="2000" b="1" dirty="0"/>
                <a:t>Daily cost of the most affordable diets for energy, essential nutrients and overall health in 2017</a:t>
              </a:r>
            </a:p>
          </p:txBody>
        </p:sp>
        <p:sp>
          <p:nvSpPr>
            <p:cNvPr id="5" name="Text Box 4">
              <a:extLst>
                <a:ext uri="{FF2B5EF4-FFF2-40B4-BE49-F238E27FC236}">
                  <a16:creationId xmlns:a16="http://schemas.microsoft.com/office/drawing/2014/main" id="{E2981A90-9C77-4E0D-BC80-2344A1B60644}"/>
                </a:ext>
              </a:extLst>
            </p:cNvPr>
            <p:cNvSpPr txBox="1">
              <a:spLocks noChangeArrowheads="1"/>
            </p:cNvSpPr>
            <p:nvPr/>
          </p:nvSpPr>
          <p:spPr bwMode="auto">
            <a:xfrm>
              <a:off x="125930" y="6112171"/>
              <a:ext cx="94752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400" dirty="0">
                  <a:solidFill>
                    <a:schemeClr val="bg1">
                      <a:lumMod val="50000"/>
                    </a:schemeClr>
                  </a:solidFill>
                </a:rPr>
                <a:t>Source</a:t>
              </a:r>
              <a:r>
                <a:rPr lang="en-US" altLang="en-US" sz="1400">
                  <a:solidFill>
                    <a:schemeClr val="bg1">
                      <a:lumMod val="50000"/>
                    </a:schemeClr>
                  </a:solidFill>
                </a:rPr>
                <a:t>: Figure 2 of Herforth et al. (2020). Cost and affordability of healthy diets across and within countries. Background paper for The State of Food Security and Nutrition in the World 2020. FAO Agricultural Development Economics Technical Study No. 9. Rome, FAO. </a:t>
              </a:r>
              <a:r>
                <a:rPr lang="en-US" altLang="en-US" sz="1400">
                  <a:solidFill>
                    <a:schemeClr val="bg1">
                      <a:lumMod val="50000"/>
                    </a:schemeClr>
                  </a:solidFill>
                  <a:hlinkClick r:id="rId4"/>
                </a:rPr>
                <a:t>https://doi.org/10.4060/cb2431en</a:t>
              </a:r>
              <a:endParaRPr lang="en-US" altLang="en-US" sz="1400" dirty="0">
                <a:solidFill>
                  <a:schemeClr val="bg1">
                    <a:lumMod val="50000"/>
                  </a:schemeClr>
                </a:solidFill>
              </a:endParaRPr>
            </a:p>
          </p:txBody>
        </p:sp>
        <p:sp>
          <p:nvSpPr>
            <p:cNvPr id="7" name="TextBox 6">
              <a:extLst>
                <a:ext uri="{FF2B5EF4-FFF2-40B4-BE49-F238E27FC236}">
                  <a16:creationId xmlns:a16="http://schemas.microsoft.com/office/drawing/2014/main" id="{17CE2598-6719-4E7C-B0C4-10A84D6A226C}"/>
                </a:ext>
              </a:extLst>
            </p:cNvPr>
            <p:cNvSpPr txBox="1"/>
            <p:nvPr/>
          </p:nvSpPr>
          <p:spPr>
            <a:xfrm>
              <a:off x="7399482" y="4725094"/>
              <a:ext cx="3656729" cy="319446"/>
            </a:xfrm>
            <a:prstGeom prst="rect">
              <a:avLst/>
            </a:prstGeom>
            <a:noFill/>
          </p:spPr>
          <p:txBody>
            <a:bodyPr wrap="square" rtlCol="0">
              <a:spAutoFit/>
            </a:bodyPr>
            <a:lstStyle/>
            <a:p>
              <a:pPr>
                <a:lnSpc>
                  <a:spcPct val="80000"/>
                </a:lnSpc>
              </a:pPr>
              <a:r>
                <a:rPr lang="en-US" b="1">
                  <a:solidFill>
                    <a:srgbClr val="0070C0"/>
                  </a:solidFill>
                </a:rPr>
                <a:t>Cost of survival ≈ $0.75/day</a:t>
              </a:r>
              <a:endParaRPr lang="en-US" b="1" dirty="0">
                <a:solidFill>
                  <a:srgbClr val="0070C0"/>
                </a:solidFill>
              </a:endParaRPr>
            </a:p>
          </p:txBody>
        </p:sp>
        <p:sp>
          <p:nvSpPr>
            <p:cNvPr id="8" name="TextBox 7">
              <a:extLst>
                <a:ext uri="{FF2B5EF4-FFF2-40B4-BE49-F238E27FC236}">
                  <a16:creationId xmlns:a16="http://schemas.microsoft.com/office/drawing/2014/main" id="{E9FA4E70-13EE-44AB-88C4-088140A5DBB8}"/>
                </a:ext>
              </a:extLst>
            </p:cNvPr>
            <p:cNvSpPr txBox="1"/>
            <p:nvPr/>
          </p:nvSpPr>
          <p:spPr>
            <a:xfrm>
              <a:off x="7891653" y="4112032"/>
              <a:ext cx="3988619" cy="319446"/>
            </a:xfrm>
            <a:prstGeom prst="rect">
              <a:avLst/>
            </a:prstGeom>
            <a:noFill/>
          </p:spPr>
          <p:txBody>
            <a:bodyPr wrap="square" rtlCol="0">
              <a:spAutoFit/>
            </a:bodyPr>
            <a:lstStyle/>
            <a:p>
              <a:pPr>
                <a:lnSpc>
                  <a:spcPct val="80000"/>
                </a:lnSpc>
              </a:pPr>
              <a:r>
                <a:rPr lang="en-US" b="1">
                  <a:solidFill>
                    <a:srgbClr val="C00000"/>
                  </a:solidFill>
                </a:rPr>
                <a:t>Cost of nutrient adequacy ≈ $2.00/day</a:t>
              </a:r>
              <a:endParaRPr lang="en-US" b="1" dirty="0">
                <a:solidFill>
                  <a:srgbClr val="C00000"/>
                </a:solidFill>
              </a:endParaRPr>
            </a:p>
          </p:txBody>
        </p:sp>
        <p:sp>
          <p:nvSpPr>
            <p:cNvPr id="9" name="TextBox 8">
              <a:extLst>
                <a:ext uri="{FF2B5EF4-FFF2-40B4-BE49-F238E27FC236}">
                  <a16:creationId xmlns:a16="http://schemas.microsoft.com/office/drawing/2014/main" id="{13E60551-8BDA-4894-BA99-09EBBD2B33A4}"/>
                </a:ext>
              </a:extLst>
            </p:cNvPr>
            <p:cNvSpPr txBox="1"/>
            <p:nvPr/>
          </p:nvSpPr>
          <p:spPr>
            <a:xfrm>
              <a:off x="8178800" y="3453598"/>
              <a:ext cx="4013200" cy="319446"/>
            </a:xfrm>
            <a:prstGeom prst="rect">
              <a:avLst/>
            </a:prstGeom>
            <a:noFill/>
          </p:spPr>
          <p:txBody>
            <a:bodyPr wrap="square" rtlCol="0">
              <a:spAutoFit/>
            </a:bodyPr>
            <a:lstStyle/>
            <a:p>
              <a:pPr>
                <a:lnSpc>
                  <a:spcPct val="80000"/>
                </a:lnSpc>
              </a:pPr>
              <a:r>
                <a:rPr lang="en-US" b="1">
                  <a:solidFill>
                    <a:srgbClr val="3D6438"/>
                  </a:solidFill>
                </a:rPr>
                <a:t>Cost of recommended diets &gt; $3.50/day</a:t>
              </a:r>
              <a:endParaRPr lang="en-US" b="1" dirty="0">
                <a:solidFill>
                  <a:srgbClr val="3D6438"/>
                </a:solidFill>
              </a:endParaRPr>
            </a:p>
          </p:txBody>
        </p:sp>
        <p:pic>
          <p:nvPicPr>
            <p:cNvPr id="10" name="Content Placeholder 4">
              <a:extLst>
                <a:ext uri="{FF2B5EF4-FFF2-40B4-BE49-F238E27FC236}">
                  <a16:creationId xmlns:a16="http://schemas.microsoft.com/office/drawing/2014/main" id="{E1DFD13F-FA31-402F-AB11-5E2E901E84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0519" y="4534966"/>
              <a:ext cx="1716770" cy="2262285"/>
            </a:xfrm>
            <a:prstGeom prst="rect">
              <a:avLst/>
            </a:prstGeom>
          </p:spPr>
        </p:pic>
      </p:grpSp>
      <p:sp>
        <p:nvSpPr>
          <p:cNvPr id="11" name="Rectangle: Rounded Corners 10">
            <a:extLst>
              <a:ext uri="{FF2B5EF4-FFF2-40B4-BE49-F238E27FC236}">
                <a16:creationId xmlns:a16="http://schemas.microsoft.com/office/drawing/2014/main" id="{160604AC-E2F3-409E-94F8-9CCA048E6604}"/>
              </a:ext>
            </a:extLst>
          </p:cNvPr>
          <p:cNvSpPr/>
          <p:nvPr/>
        </p:nvSpPr>
        <p:spPr>
          <a:xfrm rot="1053669">
            <a:off x="7218377" y="3154791"/>
            <a:ext cx="719719" cy="1324296"/>
          </a:xfrm>
          <a:prstGeom prst="roundRect">
            <a:avLst>
              <a:gd name="adj" fmla="val 40791"/>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11">
            <a:extLst>
              <a:ext uri="{FF2B5EF4-FFF2-40B4-BE49-F238E27FC236}">
                <a16:creationId xmlns:a16="http://schemas.microsoft.com/office/drawing/2014/main" id="{801D4FBB-5F17-4943-AE09-3460263CFC13}"/>
              </a:ext>
            </a:extLst>
          </p:cNvPr>
          <p:cNvSpPr txBox="1"/>
          <p:nvPr/>
        </p:nvSpPr>
        <p:spPr>
          <a:xfrm>
            <a:off x="9024507" y="2524646"/>
            <a:ext cx="2285999" cy="762645"/>
          </a:xfrm>
          <a:prstGeom prst="rect">
            <a:avLst/>
          </a:prstGeom>
          <a:noFill/>
        </p:spPr>
        <p:txBody>
          <a:bodyPr wrap="square" rtlCol="0">
            <a:spAutoFit/>
          </a:bodyPr>
          <a:lstStyle/>
          <a:p>
            <a:pPr>
              <a:lnSpc>
                <a:spcPct val="80000"/>
              </a:lnSpc>
            </a:pPr>
            <a:r>
              <a:rPr lang="en-US" b="1" dirty="0">
                <a:solidFill>
                  <a:schemeClr val="bg1">
                    <a:lumMod val="50000"/>
                  </a:schemeClr>
                </a:solidFill>
              </a:rPr>
              <a:t>Smaller step up, </a:t>
            </a:r>
          </a:p>
          <a:p>
            <a:pPr>
              <a:lnSpc>
                <a:spcPct val="80000"/>
              </a:lnSpc>
            </a:pPr>
            <a:r>
              <a:rPr lang="en-US" b="1" dirty="0">
                <a:solidFill>
                  <a:schemeClr val="bg1">
                    <a:lumMod val="50000"/>
                  </a:schemeClr>
                </a:solidFill>
              </a:rPr>
              <a:t>due primarily to </a:t>
            </a:r>
          </a:p>
          <a:p>
            <a:pPr>
              <a:lnSpc>
                <a:spcPct val="80000"/>
              </a:lnSpc>
            </a:pPr>
            <a:r>
              <a:rPr lang="en-US" b="1" dirty="0">
                <a:solidFill>
                  <a:schemeClr val="bg1">
                    <a:lumMod val="50000"/>
                  </a:schemeClr>
                </a:solidFill>
              </a:rPr>
              <a:t>lower prices for dairy</a:t>
            </a:r>
          </a:p>
        </p:txBody>
      </p:sp>
      <p:cxnSp>
        <p:nvCxnSpPr>
          <p:cNvPr id="13" name="Straight Arrow Connector 12">
            <a:extLst>
              <a:ext uri="{FF2B5EF4-FFF2-40B4-BE49-F238E27FC236}">
                <a16:creationId xmlns:a16="http://schemas.microsoft.com/office/drawing/2014/main" id="{6B948604-2B8F-4A97-9399-5AB768FB4F4F}"/>
              </a:ext>
            </a:extLst>
          </p:cNvPr>
          <p:cNvCxnSpPr>
            <a:cxnSpLocks/>
          </p:cNvCxnSpPr>
          <p:nvPr/>
        </p:nvCxnSpPr>
        <p:spPr>
          <a:xfrm flipH="1">
            <a:off x="8203381" y="2980296"/>
            <a:ext cx="757953" cy="31393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69AC770-A8F9-4AD1-9AB7-9C0199E6B1F5}"/>
              </a:ext>
            </a:extLst>
          </p:cNvPr>
          <p:cNvSpPr/>
          <p:nvPr/>
        </p:nvSpPr>
        <p:spPr>
          <a:xfrm rot="5400000">
            <a:off x="4225924" y="990375"/>
            <a:ext cx="839730" cy="4953000"/>
          </a:xfrm>
          <a:prstGeom prst="roundRect">
            <a:avLst>
              <a:gd name="adj" fmla="val 4079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TextBox 14">
            <a:extLst>
              <a:ext uri="{FF2B5EF4-FFF2-40B4-BE49-F238E27FC236}">
                <a16:creationId xmlns:a16="http://schemas.microsoft.com/office/drawing/2014/main" id="{10202107-205A-4EB0-B1A6-DBDE33AD2805}"/>
              </a:ext>
            </a:extLst>
          </p:cNvPr>
          <p:cNvSpPr txBox="1"/>
          <p:nvPr/>
        </p:nvSpPr>
        <p:spPr>
          <a:xfrm>
            <a:off x="1724094" y="2424799"/>
            <a:ext cx="6167559" cy="541046"/>
          </a:xfrm>
          <a:prstGeom prst="rect">
            <a:avLst/>
          </a:prstGeom>
          <a:solidFill>
            <a:srgbClr val="FFFFFF">
              <a:alpha val="50196"/>
            </a:srgbClr>
          </a:solidFill>
        </p:spPr>
        <p:txBody>
          <a:bodyPr wrap="square" rtlCol="0">
            <a:spAutoFit/>
          </a:bodyPr>
          <a:lstStyle/>
          <a:p>
            <a:pPr>
              <a:lnSpc>
                <a:spcPct val="80000"/>
              </a:lnSpc>
            </a:pPr>
            <a:r>
              <a:rPr lang="en-US" b="1">
                <a:solidFill>
                  <a:srgbClr val="00B050"/>
                </a:solidFill>
              </a:rPr>
              <a:t>The least-cost items in each place vary, </a:t>
            </a:r>
          </a:p>
          <a:p>
            <a:pPr>
              <a:lnSpc>
                <a:spcPct val="80000"/>
              </a:lnSpc>
            </a:pPr>
            <a:r>
              <a:rPr lang="en-US" b="1">
                <a:solidFill>
                  <a:srgbClr val="00B050"/>
                </a:solidFill>
              </a:rPr>
              <a:t>but have similar prices for low- and high-income people</a:t>
            </a:r>
            <a:endParaRPr lang="en-US" b="1" dirty="0">
              <a:solidFill>
                <a:srgbClr val="00B050"/>
              </a:solidFill>
            </a:endParaRPr>
          </a:p>
        </p:txBody>
      </p:sp>
      <p:sp>
        <p:nvSpPr>
          <p:cNvPr id="16" name="Title 6">
            <a:extLst>
              <a:ext uri="{FF2B5EF4-FFF2-40B4-BE49-F238E27FC236}">
                <a16:creationId xmlns:a16="http://schemas.microsoft.com/office/drawing/2014/main" id="{1F2442F3-286C-4359-BC5C-A79C80DE2FBB}"/>
              </a:ext>
            </a:extLst>
          </p:cNvPr>
          <p:cNvSpPr txBox="1">
            <a:spLocks/>
          </p:cNvSpPr>
          <p:nvPr/>
        </p:nvSpPr>
        <p:spPr>
          <a:xfrm>
            <a:off x="125930" y="1100487"/>
            <a:ext cx="11927032" cy="738664"/>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a:solidFill>
                  <a:srgbClr val="1F414D"/>
                </a:solidFill>
              </a:rPr>
              <a:t>The least-cost items needed for each level of diet quality </a:t>
            </a:r>
          </a:p>
          <a:p>
            <a:pPr>
              <a:lnSpc>
                <a:spcPct val="80000"/>
              </a:lnSpc>
            </a:pPr>
            <a:r>
              <a:rPr lang="en-US" sz="2800">
                <a:solidFill>
                  <a:srgbClr val="1F414D"/>
                </a:solidFill>
              </a:rPr>
              <a:t>have similar prices for different people</a:t>
            </a:r>
            <a:endParaRPr lang="en-US" sz="2800" dirty="0">
              <a:solidFill>
                <a:srgbClr val="1F414D"/>
              </a:solidFill>
            </a:endParaRPr>
          </a:p>
        </p:txBody>
      </p:sp>
      <p:pic>
        <p:nvPicPr>
          <p:cNvPr id="17" name="Picture 16" descr="A picture containing tripod&#10;&#10;Description automatically generated">
            <a:extLst>
              <a:ext uri="{FF2B5EF4-FFF2-40B4-BE49-F238E27FC236}">
                <a16:creationId xmlns:a16="http://schemas.microsoft.com/office/drawing/2014/main" id="{97536CDB-F93F-4053-8B97-C8EF8D9E3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553" y="3645877"/>
            <a:ext cx="1760742" cy="1873835"/>
          </a:xfrm>
          <a:prstGeom prst="rect">
            <a:avLst/>
          </a:prstGeom>
        </p:spPr>
      </p:pic>
    </p:spTree>
    <p:extLst>
      <p:ext uri="{BB962C8B-B14F-4D97-AF65-F5344CB8AC3E}">
        <p14:creationId xmlns:p14="http://schemas.microsoft.com/office/powerpoint/2010/main" val="32989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CC8BA-AE1F-4BD2-8792-090801697023}"/>
              </a:ext>
            </a:extLst>
          </p:cNvPr>
          <p:cNvPicPr/>
          <p:nvPr/>
        </p:nvPicPr>
        <p:blipFill rotWithShape="1">
          <a:blip r:embed="rId3" cstate="screen">
            <a:extLst>
              <a:ext uri="{28A0092B-C50C-407E-A947-70E740481C1C}">
                <a14:useLocalDpi xmlns:a14="http://schemas.microsoft.com/office/drawing/2010/main"/>
              </a:ext>
            </a:extLst>
          </a:blip>
          <a:srcRect t="3210" r="1604" b="71890"/>
          <a:stretch/>
        </p:blipFill>
        <p:spPr bwMode="auto">
          <a:xfrm>
            <a:off x="615459" y="1477644"/>
            <a:ext cx="4573302" cy="1625460"/>
          </a:xfrm>
          <a:prstGeom prst="rect">
            <a:avLst/>
          </a:prstGeom>
          <a:noFill/>
          <a:ln>
            <a:noFill/>
          </a:ln>
        </p:spPr>
      </p:pic>
      <p:grpSp>
        <p:nvGrpSpPr>
          <p:cNvPr id="3" name="Group 2">
            <a:extLst>
              <a:ext uri="{FF2B5EF4-FFF2-40B4-BE49-F238E27FC236}">
                <a16:creationId xmlns:a16="http://schemas.microsoft.com/office/drawing/2014/main" id="{6BCA7A9F-3639-4FB6-A8FB-98AE8D7530A7}"/>
              </a:ext>
            </a:extLst>
          </p:cNvPr>
          <p:cNvGrpSpPr/>
          <p:nvPr/>
        </p:nvGrpSpPr>
        <p:grpSpPr>
          <a:xfrm>
            <a:off x="615459" y="3150807"/>
            <a:ext cx="5125975" cy="1738274"/>
            <a:chOff x="1175551" y="4884467"/>
            <a:chExt cx="7688963" cy="2607412"/>
          </a:xfrm>
        </p:grpSpPr>
        <p:pic>
          <p:nvPicPr>
            <p:cNvPr id="4" name="Picture 3">
              <a:extLst>
                <a:ext uri="{FF2B5EF4-FFF2-40B4-BE49-F238E27FC236}">
                  <a16:creationId xmlns:a16="http://schemas.microsoft.com/office/drawing/2014/main" id="{884326C8-ED0E-4E58-B8EF-EE3BC46F7014}"/>
                </a:ext>
              </a:extLst>
            </p:cNvPr>
            <p:cNvPicPr/>
            <p:nvPr/>
          </p:nvPicPr>
          <p:blipFill rotWithShape="1">
            <a:blip r:embed="rId3" cstate="screen">
              <a:extLst>
                <a:ext uri="{28A0092B-C50C-407E-A947-70E740481C1C}">
                  <a14:useLocalDpi xmlns:a14="http://schemas.microsoft.com/office/drawing/2010/main"/>
                </a:ext>
              </a:extLst>
            </a:blip>
            <a:srcRect t="36472" r="1604" b="38560"/>
            <a:stretch/>
          </p:blipFill>
          <p:spPr bwMode="auto">
            <a:xfrm>
              <a:off x="1175551" y="4884467"/>
              <a:ext cx="6859953" cy="2444813"/>
            </a:xfrm>
            <a:prstGeom prst="rect">
              <a:avLst/>
            </a:prstGeom>
            <a:noFill/>
            <a:ln>
              <a:noFill/>
            </a:ln>
          </p:spPr>
        </p:pic>
        <p:grpSp>
          <p:nvGrpSpPr>
            <p:cNvPr id="5" name="Group 4">
              <a:extLst>
                <a:ext uri="{FF2B5EF4-FFF2-40B4-BE49-F238E27FC236}">
                  <a16:creationId xmlns:a16="http://schemas.microsoft.com/office/drawing/2014/main" id="{A8292209-4B4D-4865-A35C-8851F02E6F08}"/>
                </a:ext>
              </a:extLst>
            </p:cNvPr>
            <p:cNvGrpSpPr/>
            <p:nvPr/>
          </p:nvGrpSpPr>
          <p:grpSpPr>
            <a:xfrm>
              <a:off x="5117304" y="6464985"/>
              <a:ext cx="3747210" cy="1026894"/>
              <a:chOff x="6808991" y="3869205"/>
              <a:chExt cx="2621628" cy="748189"/>
            </a:xfrm>
          </p:grpSpPr>
          <p:sp>
            <p:nvSpPr>
              <p:cNvPr id="6" name="TextBox 5">
                <a:extLst>
                  <a:ext uri="{FF2B5EF4-FFF2-40B4-BE49-F238E27FC236}">
                    <a16:creationId xmlns:a16="http://schemas.microsoft.com/office/drawing/2014/main" id="{B251E675-DC53-496A-8746-B8E2B74872EF}"/>
                  </a:ext>
                </a:extLst>
              </p:cNvPr>
              <p:cNvSpPr txBox="1"/>
              <p:nvPr/>
            </p:nvSpPr>
            <p:spPr>
              <a:xfrm>
                <a:off x="7105617" y="4247391"/>
                <a:ext cx="2325002" cy="370003"/>
              </a:xfrm>
              <a:prstGeom prst="rect">
                <a:avLst/>
              </a:prstGeom>
              <a:noFill/>
            </p:spPr>
            <p:txBody>
              <a:bodyPr wrap="square" rtlCol="0">
                <a:spAutoFit/>
              </a:bodyPr>
              <a:lstStyle/>
              <a:p>
                <a:r>
                  <a:rPr lang="en-US" sz="1600"/>
                  <a:t>Africa: 596 </a:t>
                </a:r>
                <a:r>
                  <a:rPr lang="en-US" sz="1600" dirty="0"/>
                  <a:t>million</a:t>
                </a:r>
              </a:p>
            </p:txBody>
          </p:sp>
          <p:cxnSp>
            <p:nvCxnSpPr>
              <p:cNvPr id="7" name="Straight Connector 6">
                <a:extLst>
                  <a:ext uri="{FF2B5EF4-FFF2-40B4-BE49-F238E27FC236}">
                    <a16:creationId xmlns:a16="http://schemas.microsoft.com/office/drawing/2014/main" id="{9B2286F9-BE0D-4929-BAC7-E2719FD0E57A}"/>
                  </a:ext>
                </a:extLst>
              </p:cNvPr>
              <p:cNvCxnSpPr>
                <a:cxnSpLocks/>
              </p:cNvCxnSpPr>
              <p:nvPr/>
            </p:nvCxnSpPr>
            <p:spPr>
              <a:xfrm flipH="1" flipV="1">
                <a:off x="6808991" y="3869205"/>
                <a:ext cx="454277" cy="40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844A6104-A886-4382-A28C-7A46F8FC184B}"/>
              </a:ext>
            </a:extLst>
          </p:cNvPr>
          <p:cNvGrpSpPr/>
          <p:nvPr/>
        </p:nvGrpSpPr>
        <p:grpSpPr>
          <a:xfrm>
            <a:off x="4726868" y="2107129"/>
            <a:ext cx="1635390" cy="2462213"/>
            <a:chOff x="8560788" y="3469548"/>
            <a:chExt cx="2453085" cy="3693319"/>
          </a:xfrm>
        </p:grpSpPr>
        <p:sp>
          <p:nvSpPr>
            <p:cNvPr id="9" name="TextBox 8">
              <a:extLst>
                <a:ext uri="{FF2B5EF4-FFF2-40B4-BE49-F238E27FC236}">
                  <a16:creationId xmlns:a16="http://schemas.microsoft.com/office/drawing/2014/main" id="{104EE26E-0C25-4AD7-BF25-0204146B5444}"/>
                </a:ext>
              </a:extLst>
            </p:cNvPr>
            <p:cNvSpPr txBox="1"/>
            <p:nvPr/>
          </p:nvSpPr>
          <p:spPr>
            <a:xfrm>
              <a:off x="8560788" y="3469548"/>
              <a:ext cx="2128016" cy="3693319"/>
            </a:xfrm>
            <a:prstGeom prst="rect">
              <a:avLst/>
            </a:prstGeom>
            <a:solidFill>
              <a:srgbClr val="FFFFFF"/>
            </a:solidFill>
          </p:spPr>
          <p:txBody>
            <a:bodyPr wrap="square" rtlCol="0">
              <a:spAutoFit/>
            </a:bodyPr>
            <a:lstStyle/>
            <a:p>
              <a:r>
                <a:rPr lang="en-US"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Percent of population, by country </a:t>
              </a:r>
              <a:r>
                <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2017</a:t>
              </a: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sz="1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CEEAD7C7-BC21-4AB0-8FF3-0551CEE5E70A}"/>
                </a:ext>
              </a:extLst>
            </p:cNvPr>
            <p:cNvGrpSpPr/>
            <p:nvPr/>
          </p:nvGrpSpPr>
          <p:grpSpPr>
            <a:xfrm>
              <a:off x="8989891" y="4638561"/>
              <a:ext cx="2023982" cy="2462114"/>
              <a:chOff x="10519645" y="2529930"/>
              <a:chExt cx="1349321" cy="1641409"/>
            </a:xfrm>
            <a:solidFill>
              <a:srgbClr val="FFFFFF"/>
            </a:solidFill>
          </p:grpSpPr>
          <p:pic>
            <p:nvPicPr>
              <p:cNvPr id="11" name="Picture 10">
                <a:extLst>
                  <a:ext uri="{FF2B5EF4-FFF2-40B4-BE49-F238E27FC236}">
                    <a16:creationId xmlns:a16="http://schemas.microsoft.com/office/drawing/2014/main" id="{4E3912C6-48B7-4CC3-B70B-1FD924BE52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096" t="-1" b="-16518"/>
              <a:stretch/>
            </p:blipFill>
            <p:spPr>
              <a:xfrm>
                <a:off x="10610915" y="3498738"/>
                <a:ext cx="1258051" cy="672601"/>
              </a:xfrm>
              <a:prstGeom prst="rect">
                <a:avLst/>
              </a:prstGeom>
              <a:noFill/>
            </p:spPr>
          </p:pic>
          <p:pic>
            <p:nvPicPr>
              <p:cNvPr id="12" name="Picture 11">
                <a:extLst>
                  <a:ext uri="{FF2B5EF4-FFF2-40B4-BE49-F238E27FC236}">
                    <a16:creationId xmlns:a16="http://schemas.microsoft.com/office/drawing/2014/main" id="{C72856CB-370E-4531-80A3-EBC7BCEB67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8954" t="-1" r="39946" b="-17105"/>
              <a:stretch/>
            </p:blipFill>
            <p:spPr>
              <a:xfrm>
                <a:off x="10607087" y="3006815"/>
                <a:ext cx="980502" cy="675991"/>
              </a:xfrm>
              <a:prstGeom prst="rect">
                <a:avLst/>
              </a:prstGeom>
              <a:noFill/>
            </p:spPr>
          </p:pic>
          <p:pic>
            <p:nvPicPr>
              <p:cNvPr id="13" name="Picture 12">
                <a:extLst>
                  <a:ext uri="{FF2B5EF4-FFF2-40B4-BE49-F238E27FC236}">
                    <a16:creationId xmlns:a16="http://schemas.microsoft.com/office/drawing/2014/main" id="{AF42F0B3-0402-4C0C-A134-6911F533F0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r="69826" b="-1304"/>
              <a:stretch/>
            </p:blipFill>
            <p:spPr>
              <a:xfrm>
                <a:off x="10519645" y="2529930"/>
                <a:ext cx="951300" cy="584775"/>
              </a:xfrm>
              <a:prstGeom prst="rect">
                <a:avLst/>
              </a:prstGeom>
              <a:noFill/>
            </p:spPr>
          </p:pic>
        </p:grpSp>
      </p:grpSp>
      <p:sp>
        <p:nvSpPr>
          <p:cNvPr id="14" name="TextBox 13">
            <a:extLst>
              <a:ext uri="{FF2B5EF4-FFF2-40B4-BE49-F238E27FC236}">
                <a16:creationId xmlns:a16="http://schemas.microsoft.com/office/drawing/2014/main" id="{BEBCB979-93AE-4F7E-87D9-47D6EF09FF55}"/>
              </a:ext>
            </a:extLst>
          </p:cNvPr>
          <p:cNvSpPr txBox="1"/>
          <p:nvPr/>
        </p:nvSpPr>
        <p:spPr>
          <a:xfrm>
            <a:off x="630636" y="1463168"/>
            <a:ext cx="4188586" cy="584775"/>
          </a:xfrm>
          <a:prstGeom prst="rect">
            <a:avLst/>
          </a:prstGeom>
          <a:noFill/>
        </p:spPr>
        <p:txBody>
          <a:bodyPr wrap="square" rtlCol="0">
            <a:spAutoFit/>
          </a:bodyPr>
          <a:lstStyle/>
          <a:p>
            <a:r>
              <a:rPr lang="en-US" sz="1600" b="1">
                <a:solidFill>
                  <a:schemeClr val="bg2">
                    <a:lumMod val="25000"/>
                  </a:schemeClr>
                </a:solidFill>
                <a:cs typeface="Cordia New" panose="020B0304020202020204" pitchFamily="34" charset="-34"/>
              </a:rPr>
              <a:t>Cannot afford sufficient daily energy </a:t>
            </a:r>
          </a:p>
          <a:p>
            <a:r>
              <a:rPr lang="en-US" sz="1600">
                <a:solidFill>
                  <a:schemeClr val="bg2">
                    <a:lumMod val="25000"/>
                  </a:schemeClr>
                </a:solidFill>
                <a:cs typeface="Cordia New" panose="020B0304020202020204" pitchFamily="34" charset="-34"/>
              </a:rPr>
              <a:t>(global total ≈ 185 million, ave. cost = PPP$0.79)</a:t>
            </a:r>
            <a:endParaRPr lang="en-US" sz="1600" dirty="0">
              <a:solidFill>
                <a:schemeClr val="bg2">
                  <a:lumMod val="25000"/>
                </a:schemeClr>
              </a:solidFill>
              <a:cs typeface="Cordia New" panose="020B0304020202020204" pitchFamily="34" charset="-34"/>
            </a:endParaRPr>
          </a:p>
        </p:txBody>
      </p:sp>
      <p:sp>
        <p:nvSpPr>
          <p:cNvPr id="15" name="TextBox 14">
            <a:extLst>
              <a:ext uri="{FF2B5EF4-FFF2-40B4-BE49-F238E27FC236}">
                <a16:creationId xmlns:a16="http://schemas.microsoft.com/office/drawing/2014/main" id="{4901C9D0-3524-4D90-A63A-BD7D4697B003}"/>
              </a:ext>
            </a:extLst>
          </p:cNvPr>
          <p:cNvSpPr txBox="1"/>
          <p:nvPr/>
        </p:nvSpPr>
        <p:spPr>
          <a:xfrm>
            <a:off x="651866" y="3144004"/>
            <a:ext cx="3967813" cy="584775"/>
          </a:xfrm>
          <a:prstGeom prst="rect">
            <a:avLst/>
          </a:prstGeom>
          <a:noFill/>
        </p:spPr>
        <p:txBody>
          <a:bodyPr wrap="square" rtlCol="0">
            <a:spAutoFit/>
          </a:bodyPr>
          <a:lstStyle/>
          <a:p>
            <a:r>
              <a:rPr lang="en-US" sz="1600" b="1" dirty="0">
                <a:solidFill>
                  <a:schemeClr val="bg2">
                    <a:lumMod val="25000"/>
                  </a:schemeClr>
                </a:solidFill>
                <a:cs typeface="Cordia New" panose="020B0304020202020204" pitchFamily="34" charset="-34"/>
              </a:rPr>
              <a:t>Cannot afford a nutrient-adequate diet </a:t>
            </a:r>
          </a:p>
          <a:p>
            <a:r>
              <a:rPr lang="en-US" sz="1600" dirty="0">
                <a:solidFill>
                  <a:schemeClr val="bg2">
                    <a:lumMod val="25000"/>
                  </a:schemeClr>
                </a:solidFill>
                <a:cs typeface="Cordia New" panose="020B0304020202020204" pitchFamily="34" charset="-34"/>
              </a:rPr>
              <a:t>(global </a:t>
            </a:r>
            <a:r>
              <a:rPr lang="en-US" sz="1600">
                <a:solidFill>
                  <a:schemeClr val="bg2">
                    <a:lumMod val="25000"/>
                  </a:schemeClr>
                </a:solidFill>
                <a:cs typeface="Cordia New" panose="020B0304020202020204" pitchFamily="34" charset="-34"/>
              </a:rPr>
              <a:t>total ≈ </a:t>
            </a:r>
            <a:r>
              <a:rPr lang="en-US" sz="1600" dirty="0">
                <a:solidFill>
                  <a:schemeClr val="bg2">
                    <a:lumMod val="25000"/>
                  </a:schemeClr>
                </a:solidFill>
                <a:cs typeface="Cordia New" panose="020B0304020202020204" pitchFamily="34" charset="-34"/>
              </a:rPr>
              <a:t>1.5 billion, </a:t>
            </a:r>
            <a:r>
              <a:rPr lang="en-US" sz="1600" dirty="0" err="1">
                <a:solidFill>
                  <a:schemeClr val="bg2">
                    <a:lumMod val="25000"/>
                  </a:schemeClr>
                </a:solidFill>
                <a:cs typeface="Cordia New" panose="020B0304020202020204" pitchFamily="34" charset="-34"/>
              </a:rPr>
              <a:t>ave.</a:t>
            </a:r>
            <a:r>
              <a:rPr lang="en-US" sz="1600" dirty="0">
                <a:solidFill>
                  <a:schemeClr val="bg2">
                    <a:lumMod val="25000"/>
                  </a:schemeClr>
                </a:solidFill>
                <a:cs typeface="Cordia New" panose="020B0304020202020204" pitchFamily="34" charset="-34"/>
              </a:rPr>
              <a:t> cost=PPP$2.33)</a:t>
            </a:r>
          </a:p>
        </p:txBody>
      </p:sp>
      <p:pic>
        <p:nvPicPr>
          <p:cNvPr id="16" name="Picture 15">
            <a:extLst>
              <a:ext uri="{FF2B5EF4-FFF2-40B4-BE49-F238E27FC236}">
                <a16:creationId xmlns:a16="http://schemas.microsoft.com/office/drawing/2014/main" id="{A4B9C1A5-9155-4E9A-B520-154CF9486608}"/>
              </a:ext>
            </a:extLst>
          </p:cNvPr>
          <p:cNvPicPr/>
          <p:nvPr/>
        </p:nvPicPr>
        <p:blipFill rotWithShape="1">
          <a:blip r:embed="rId3" cstate="screen">
            <a:extLst>
              <a:ext uri="{28A0092B-C50C-407E-A947-70E740481C1C}">
                <a14:useLocalDpi xmlns:a14="http://schemas.microsoft.com/office/drawing/2010/main"/>
              </a:ext>
            </a:extLst>
          </a:blip>
          <a:srcRect t="67173" r="1604" b="7768"/>
          <a:stretch/>
        </p:blipFill>
        <p:spPr bwMode="auto">
          <a:xfrm>
            <a:off x="615459" y="4834969"/>
            <a:ext cx="4573302" cy="1635844"/>
          </a:xfrm>
          <a:prstGeom prst="rect">
            <a:avLst/>
          </a:prstGeom>
          <a:noFill/>
          <a:ln>
            <a:noFill/>
          </a:ln>
        </p:spPr>
      </p:pic>
      <p:sp>
        <p:nvSpPr>
          <p:cNvPr id="17" name="TextBox 16">
            <a:extLst>
              <a:ext uri="{FF2B5EF4-FFF2-40B4-BE49-F238E27FC236}">
                <a16:creationId xmlns:a16="http://schemas.microsoft.com/office/drawing/2014/main" id="{703EA31A-D6DB-4904-8ECF-6BC45C1521F7}"/>
              </a:ext>
            </a:extLst>
          </p:cNvPr>
          <p:cNvSpPr txBox="1"/>
          <p:nvPr/>
        </p:nvSpPr>
        <p:spPr>
          <a:xfrm>
            <a:off x="607927" y="4802781"/>
            <a:ext cx="3933557" cy="584775"/>
          </a:xfrm>
          <a:prstGeom prst="rect">
            <a:avLst/>
          </a:prstGeom>
          <a:noFill/>
        </p:spPr>
        <p:txBody>
          <a:bodyPr wrap="square" rtlCol="0">
            <a:spAutoFit/>
          </a:bodyPr>
          <a:lstStyle/>
          <a:p>
            <a:r>
              <a:rPr lang="en-US" sz="1600" b="1" dirty="0">
                <a:solidFill>
                  <a:schemeClr val="bg2">
                    <a:lumMod val="25000"/>
                  </a:schemeClr>
                </a:solidFill>
                <a:cs typeface="Cordia New" panose="020B0304020202020204" pitchFamily="34" charset="-34"/>
              </a:rPr>
              <a:t>Cannot afford a healthy diet </a:t>
            </a:r>
          </a:p>
          <a:p>
            <a:r>
              <a:rPr lang="en-US" sz="1600" dirty="0">
                <a:solidFill>
                  <a:schemeClr val="bg2">
                    <a:lumMod val="25000"/>
                  </a:schemeClr>
                </a:solidFill>
                <a:cs typeface="Cordia New" panose="020B0304020202020204" pitchFamily="34" charset="-34"/>
              </a:rPr>
              <a:t>(global total ≈ 3.0 billion, </a:t>
            </a:r>
            <a:r>
              <a:rPr lang="en-US" sz="1600" dirty="0" err="1">
                <a:solidFill>
                  <a:schemeClr val="bg2">
                    <a:lumMod val="25000"/>
                  </a:schemeClr>
                </a:solidFill>
                <a:cs typeface="Cordia New" panose="020B0304020202020204" pitchFamily="34" charset="-34"/>
              </a:rPr>
              <a:t>ave.</a:t>
            </a:r>
            <a:r>
              <a:rPr lang="en-US" sz="1600" dirty="0">
                <a:solidFill>
                  <a:schemeClr val="bg2">
                    <a:lumMod val="25000"/>
                  </a:schemeClr>
                </a:solidFill>
                <a:cs typeface="Cordia New" panose="020B0304020202020204" pitchFamily="34" charset="-34"/>
              </a:rPr>
              <a:t> cost=PPP$3.75)</a:t>
            </a:r>
          </a:p>
        </p:txBody>
      </p:sp>
      <p:grpSp>
        <p:nvGrpSpPr>
          <p:cNvPr id="18" name="Group 17">
            <a:extLst>
              <a:ext uri="{FF2B5EF4-FFF2-40B4-BE49-F238E27FC236}">
                <a16:creationId xmlns:a16="http://schemas.microsoft.com/office/drawing/2014/main" id="{4611AD7E-0433-4025-AC12-DAA14B71A073}"/>
              </a:ext>
            </a:extLst>
          </p:cNvPr>
          <p:cNvGrpSpPr/>
          <p:nvPr/>
        </p:nvGrpSpPr>
        <p:grpSpPr>
          <a:xfrm>
            <a:off x="3422605" y="5134955"/>
            <a:ext cx="3377347" cy="1214639"/>
            <a:chOff x="6893568" y="5123766"/>
            <a:chExt cx="3544297" cy="1327468"/>
          </a:xfrm>
        </p:grpSpPr>
        <p:sp>
          <p:nvSpPr>
            <p:cNvPr id="19" name="TextBox 18">
              <a:extLst>
                <a:ext uri="{FF2B5EF4-FFF2-40B4-BE49-F238E27FC236}">
                  <a16:creationId xmlns:a16="http://schemas.microsoft.com/office/drawing/2014/main" id="{4276C1F8-B901-46D5-9DF1-F763E0E21D1E}"/>
                </a:ext>
              </a:extLst>
            </p:cNvPr>
            <p:cNvSpPr txBox="1"/>
            <p:nvPr/>
          </p:nvSpPr>
          <p:spPr>
            <a:xfrm>
              <a:off x="8159979" y="5123766"/>
              <a:ext cx="1920882" cy="370003"/>
            </a:xfrm>
            <a:prstGeom prst="rect">
              <a:avLst/>
            </a:prstGeom>
            <a:noFill/>
          </p:spPr>
          <p:txBody>
            <a:bodyPr wrap="square" rtlCol="0">
              <a:spAutoFit/>
            </a:bodyPr>
            <a:lstStyle/>
            <a:p>
              <a:r>
                <a:rPr lang="en-US" sz="1600"/>
                <a:t>S. Asia: 1.3 billion</a:t>
              </a:r>
              <a:endParaRPr lang="en-US" sz="1600" dirty="0"/>
            </a:p>
          </p:txBody>
        </p:sp>
        <p:sp>
          <p:nvSpPr>
            <p:cNvPr id="20" name="TextBox 19">
              <a:extLst>
                <a:ext uri="{FF2B5EF4-FFF2-40B4-BE49-F238E27FC236}">
                  <a16:creationId xmlns:a16="http://schemas.microsoft.com/office/drawing/2014/main" id="{1305B496-54BD-4283-BD53-CCF1698D2353}"/>
                </a:ext>
              </a:extLst>
            </p:cNvPr>
            <p:cNvSpPr txBox="1"/>
            <p:nvPr/>
          </p:nvSpPr>
          <p:spPr>
            <a:xfrm>
              <a:off x="8347978" y="6081231"/>
              <a:ext cx="2089887" cy="370003"/>
            </a:xfrm>
            <a:prstGeom prst="rect">
              <a:avLst/>
            </a:prstGeom>
            <a:noFill/>
          </p:spPr>
          <p:txBody>
            <a:bodyPr wrap="square" rtlCol="0">
              <a:spAutoFit/>
            </a:bodyPr>
            <a:lstStyle/>
            <a:p>
              <a:r>
                <a:rPr lang="en-US" sz="1600"/>
                <a:t>Africa: 829 million</a:t>
              </a:r>
              <a:endParaRPr lang="en-US" sz="1600" dirty="0"/>
            </a:p>
          </p:txBody>
        </p:sp>
        <p:sp>
          <p:nvSpPr>
            <p:cNvPr id="21" name="TextBox 20">
              <a:extLst>
                <a:ext uri="{FF2B5EF4-FFF2-40B4-BE49-F238E27FC236}">
                  <a16:creationId xmlns:a16="http://schemas.microsoft.com/office/drawing/2014/main" id="{8B16BE85-C594-4F07-B772-328BE431DD18}"/>
                </a:ext>
              </a:extLst>
            </p:cNvPr>
            <p:cNvSpPr txBox="1"/>
            <p:nvPr/>
          </p:nvSpPr>
          <p:spPr>
            <a:xfrm>
              <a:off x="8160315" y="5531801"/>
              <a:ext cx="2089886" cy="370003"/>
            </a:xfrm>
            <a:prstGeom prst="rect">
              <a:avLst/>
            </a:prstGeom>
            <a:noFill/>
          </p:spPr>
          <p:txBody>
            <a:bodyPr wrap="square" rtlCol="0">
              <a:spAutoFit/>
            </a:bodyPr>
            <a:lstStyle/>
            <a:p>
              <a:r>
                <a:rPr lang="en-US" sz="1600"/>
                <a:t>SE Asia: 326 million</a:t>
              </a:r>
              <a:endParaRPr lang="en-US" sz="1600" dirty="0"/>
            </a:p>
          </p:txBody>
        </p:sp>
        <p:cxnSp>
          <p:nvCxnSpPr>
            <p:cNvPr id="22" name="Straight Connector 21">
              <a:extLst>
                <a:ext uri="{FF2B5EF4-FFF2-40B4-BE49-F238E27FC236}">
                  <a16:creationId xmlns:a16="http://schemas.microsoft.com/office/drawing/2014/main" id="{C10D8178-B853-4D21-AE44-56F3D2E5BA70}"/>
                </a:ext>
              </a:extLst>
            </p:cNvPr>
            <p:cNvCxnSpPr>
              <a:cxnSpLocks/>
            </p:cNvCxnSpPr>
            <p:nvPr/>
          </p:nvCxnSpPr>
          <p:spPr>
            <a:xfrm flipH="1">
              <a:off x="7385896" y="5308767"/>
              <a:ext cx="763921" cy="316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0B46FC-3CED-4047-A88A-B7C3778F7D8D}"/>
                </a:ext>
              </a:extLst>
            </p:cNvPr>
            <p:cNvCxnSpPr>
              <a:cxnSpLocks/>
            </p:cNvCxnSpPr>
            <p:nvPr/>
          </p:nvCxnSpPr>
          <p:spPr>
            <a:xfrm flipH="1">
              <a:off x="7701841" y="5733116"/>
              <a:ext cx="447975" cy="251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E0DEFA-79F4-4B2A-85E9-FCC03EACE00A}"/>
                </a:ext>
              </a:extLst>
            </p:cNvPr>
            <p:cNvCxnSpPr>
              <a:cxnSpLocks/>
            </p:cNvCxnSpPr>
            <p:nvPr/>
          </p:nvCxnSpPr>
          <p:spPr>
            <a:xfrm flipH="1" flipV="1">
              <a:off x="6893568" y="6115712"/>
              <a:ext cx="1441650" cy="162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322E2F7-C722-4817-B27D-B705EF6FC764}"/>
              </a:ext>
            </a:extLst>
          </p:cNvPr>
          <p:cNvSpPr txBox="1"/>
          <p:nvPr/>
        </p:nvSpPr>
        <p:spPr>
          <a:xfrm>
            <a:off x="0" y="6524388"/>
            <a:ext cx="7823200" cy="390556"/>
          </a:xfrm>
          <a:prstGeom prst="rect">
            <a:avLst/>
          </a:prstGeom>
          <a:noFill/>
        </p:spPr>
        <p:txBody>
          <a:bodyPr wrap="square">
            <a:spAutoFit/>
          </a:bodyPr>
          <a:lstStyle/>
          <a:p>
            <a:pPr>
              <a:lnSpc>
                <a:spcPct val="80000"/>
              </a:lnSpc>
            </a:pPr>
            <a:r>
              <a:rPr lang="en-US" sz="1200">
                <a:solidFill>
                  <a:schemeClr val="bg1">
                    <a:lumMod val="25000"/>
                  </a:schemeClr>
                </a:solidFill>
                <a:latin typeface="Calibri" panose="020F0502020204030204" pitchFamily="34" charset="0"/>
                <a:ea typeface="Times New Roman" panose="02020603050405020304" pitchFamily="18" charset="0"/>
              </a:rPr>
              <a:t>Source</a:t>
            </a:r>
            <a:r>
              <a:rPr lang="en-US" sz="1200" dirty="0">
                <a:solidFill>
                  <a:schemeClr val="bg1">
                    <a:lumMod val="25000"/>
                  </a:schemeClr>
                </a:solidFill>
                <a:latin typeface="Calibri" panose="020F0502020204030204" pitchFamily="34" charset="0"/>
                <a:ea typeface="Times New Roman" panose="02020603050405020304" pitchFamily="18" charset="0"/>
              </a:rPr>
              <a:t>:   FAO, IFAD, UNICEF, WFP and WHO (</a:t>
            </a:r>
            <a:r>
              <a:rPr lang="en-US" sz="1200">
                <a:solidFill>
                  <a:schemeClr val="bg1">
                    <a:lumMod val="25000"/>
                  </a:schemeClr>
                </a:solidFill>
                <a:latin typeface="Calibri" panose="020F0502020204030204" pitchFamily="34" charset="0"/>
                <a:ea typeface="Times New Roman" panose="02020603050405020304" pitchFamily="18" charset="0"/>
              </a:rPr>
              <a:t>2020</a:t>
            </a:r>
            <a:r>
              <a:rPr lang="en-US" sz="1200" i="1">
                <a:solidFill>
                  <a:schemeClr val="bg1">
                    <a:lumMod val="25000"/>
                  </a:schemeClr>
                </a:solidFill>
                <a:latin typeface="Calibri" panose="020F0502020204030204" pitchFamily="34" charset="0"/>
                <a:ea typeface="Times New Roman" panose="02020603050405020304" pitchFamily="18" charset="0"/>
              </a:rPr>
              <a:t>). The </a:t>
            </a:r>
            <a:r>
              <a:rPr lang="en-US" sz="1200" i="1" dirty="0">
                <a:solidFill>
                  <a:schemeClr val="bg1">
                    <a:lumMod val="25000"/>
                  </a:schemeClr>
                </a:solidFill>
                <a:latin typeface="Calibri" panose="020F0502020204030204" pitchFamily="34" charset="0"/>
                <a:ea typeface="Times New Roman" panose="02020603050405020304" pitchFamily="18" charset="0"/>
              </a:rPr>
              <a:t>State of Food Security and Nutrition in the World 2020</a:t>
            </a:r>
            <a:r>
              <a:rPr lang="en-US" sz="1200" i="1">
                <a:solidFill>
                  <a:schemeClr val="bg1">
                    <a:lumMod val="25000"/>
                  </a:schemeClr>
                </a:solidFill>
                <a:latin typeface="Calibri" panose="020F0502020204030204" pitchFamily="34" charset="0"/>
                <a:ea typeface="Times New Roman" panose="02020603050405020304" pitchFamily="18" charset="0"/>
              </a:rPr>
              <a:t>, </a:t>
            </a:r>
            <a:r>
              <a:rPr lang="en-US" sz="1200">
                <a:solidFill>
                  <a:schemeClr val="bg1">
                    <a:lumMod val="25000"/>
                  </a:schemeClr>
                </a:solidFill>
                <a:latin typeface="Calibri" panose="020F0502020204030204" pitchFamily="34" charset="0"/>
                <a:ea typeface="Times New Roman" panose="02020603050405020304" pitchFamily="18" charset="0"/>
              </a:rPr>
              <a:t>FAO</a:t>
            </a:r>
            <a:r>
              <a:rPr lang="en-US" sz="1200" dirty="0">
                <a:solidFill>
                  <a:schemeClr val="bg1">
                    <a:lumMod val="25000"/>
                  </a:schemeClr>
                </a:solidFill>
                <a:latin typeface="Calibri" panose="020F0502020204030204" pitchFamily="34" charset="0"/>
                <a:ea typeface="Times New Roman" panose="02020603050405020304" pitchFamily="18" charset="0"/>
              </a:rPr>
              <a:t>, Rome.  Details at https://</a:t>
            </a:r>
            <a:r>
              <a:rPr lang="en-US" sz="1200" dirty="0" err="1">
                <a:solidFill>
                  <a:schemeClr val="bg1">
                    <a:lumMod val="25000"/>
                  </a:schemeClr>
                </a:solidFill>
                <a:latin typeface="Calibri" panose="020F0502020204030204" pitchFamily="34" charset="0"/>
                <a:ea typeface="Times New Roman" panose="02020603050405020304" pitchFamily="18" charset="0"/>
              </a:rPr>
              <a:t>sites.tufts.edu</a:t>
            </a:r>
            <a:r>
              <a:rPr lang="en-US" sz="1200" dirty="0">
                <a:solidFill>
                  <a:schemeClr val="bg1">
                    <a:lumMod val="25000"/>
                  </a:schemeClr>
                </a:solidFill>
                <a:latin typeface="Calibri" panose="020F0502020204030204" pitchFamily="34" charset="0"/>
                <a:ea typeface="Times New Roman" panose="02020603050405020304" pitchFamily="18" charset="0"/>
              </a:rPr>
              <a:t>/</a:t>
            </a:r>
            <a:r>
              <a:rPr lang="en-US" sz="1200" dirty="0" err="1">
                <a:solidFill>
                  <a:schemeClr val="bg1">
                    <a:lumMod val="25000"/>
                  </a:schemeClr>
                </a:solidFill>
                <a:latin typeface="Calibri" panose="020F0502020204030204" pitchFamily="34" charset="0"/>
                <a:ea typeface="Times New Roman" panose="02020603050405020304" pitchFamily="18" charset="0"/>
              </a:rPr>
              <a:t>foodpricesfornutrition</a:t>
            </a:r>
            <a:endParaRPr lang="en-US" sz="1200" dirty="0">
              <a:solidFill>
                <a:schemeClr val="bg1">
                  <a:lumMod val="25000"/>
                </a:schemeClr>
              </a:solidFill>
              <a:latin typeface="Times New Roman" panose="02020603050405020304" pitchFamily="18" charset="0"/>
              <a:ea typeface="Times New Roman" panose="02020603050405020304" pitchFamily="18" charset="0"/>
            </a:endParaRPr>
          </a:p>
        </p:txBody>
      </p:sp>
      <p:pic>
        <p:nvPicPr>
          <p:cNvPr id="27" name="Content Placeholder 4">
            <a:extLst>
              <a:ext uri="{FF2B5EF4-FFF2-40B4-BE49-F238E27FC236}">
                <a16:creationId xmlns:a16="http://schemas.microsoft.com/office/drawing/2014/main" id="{74F84D91-64EA-442E-B2EC-C626EB4B73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7968" y="3755179"/>
            <a:ext cx="1370539" cy="1806037"/>
          </a:xfrm>
          <a:prstGeom prst="rect">
            <a:avLst/>
          </a:prstGeom>
        </p:spPr>
      </p:pic>
      <p:pic>
        <p:nvPicPr>
          <p:cNvPr id="28" name="Picture 27" descr="A picture containing text, water, outdoor, shore&#10;&#10;Description automatically generated">
            <a:extLst>
              <a:ext uri="{FF2B5EF4-FFF2-40B4-BE49-F238E27FC236}">
                <a16:creationId xmlns:a16="http://schemas.microsoft.com/office/drawing/2014/main" id="{DABF6E0F-0DEC-46FA-ADBE-428D00386536}"/>
              </a:ext>
            </a:extLst>
          </p:cNvPr>
          <p:cNvPicPr>
            <a:picLocks noChangeAspect="1"/>
          </p:cNvPicPr>
          <p:nvPr/>
        </p:nvPicPr>
        <p:blipFill rotWithShape="1">
          <a:blip r:embed="rId6">
            <a:extLst>
              <a:ext uri="{28A0092B-C50C-407E-A947-70E740481C1C}">
                <a14:useLocalDpi xmlns:a14="http://schemas.microsoft.com/office/drawing/2010/main" val="0"/>
              </a:ext>
            </a:extLst>
          </a:blip>
          <a:srcRect b="6142"/>
          <a:stretch/>
        </p:blipFill>
        <p:spPr>
          <a:xfrm>
            <a:off x="6417969" y="1810999"/>
            <a:ext cx="1370539" cy="1820200"/>
          </a:xfrm>
          <a:prstGeom prst="rect">
            <a:avLst/>
          </a:prstGeom>
        </p:spPr>
      </p:pic>
      <p:sp>
        <p:nvSpPr>
          <p:cNvPr id="30" name="Title 6">
            <a:extLst>
              <a:ext uri="{FF2B5EF4-FFF2-40B4-BE49-F238E27FC236}">
                <a16:creationId xmlns:a16="http://schemas.microsoft.com/office/drawing/2014/main" id="{985C6E48-0996-4785-8FA3-BF594DBBEA2A}"/>
              </a:ext>
            </a:extLst>
          </p:cNvPr>
          <p:cNvSpPr txBox="1">
            <a:spLocks/>
          </p:cNvSpPr>
          <p:nvPr/>
        </p:nvSpPr>
        <p:spPr>
          <a:xfrm>
            <a:off x="598599" y="1139597"/>
            <a:ext cx="11498689" cy="360458"/>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dirty="0">
                <a:solidFill>
                  <a:srgbClr val="1F414D"/>
                </a:solidFill>
              </a:rPr>
              <a:t>Differences in affordability are mainly due to income distribution</a:t>
            </a:r>
          </a:p>
        </p:txBody>
      </p:sp>
      <p:pic>
        <p:nvPicPr>
          <p:cNvPr id="31" name="Picture 30">
            <a:extLst>
              <a:ext uri="{FF2B5EF4-FFF2-40B4-BE49-F238E27FC236}">
                <a16:creationId xmlns:a16="http://schemas.microsoft.com/office/drawing/2014/main" id="{B5AE44CF-B6AA-494B-B07D-739B0BC413EF}"/>
              </a:ext>
            </a:extLst>
          </p:cNvPr>
          <p:cNvPicPr>
            <a:picLocks noChangeAspect="1"/>
          </p:cNvPicPr>
          <p:nvPr/>
        </p:nvPicPr>
        <p:blipFill rotWithShape="1">
          <a:blip r:embed="rId7"/>
          <a:srcRect t="19749"/>
          <a:stretch/>
        </p:blipFill>
        <p:spPr>
          <a:xfrm>
            <a:off x="8060930" y="2702476"/>
            <a:ext cx="3784748" cy="3612828"/>
          </a:xfrm>
          <a:prstGeom prst="rect">
            <a:avLst/>
          </a:prstGeom>
        </p:spPr>
      </p:pic>
      <p:sp>
        <p:nvSpPr>
          <p:cNvPr id="33" name="Title 4">
            <a:extLst>
              <a:ext uri="{FF2B5EF4-FFF2-40B4-BE49-F238E27FC236}">
                <a16:creationId xmlns:a16="http://schemas.microsoft.com/office/drawing/2014/main" id="{96676ED1-2371-40F6-8B30-6DBCB16ACEA0}"/>
              </a:ext>
            </a:extLst>
          </p:cNvPr>
          <p:cNvSpPr txBox="1">
            <a:spLocks/>
          </p:cNvSpPr>
          <p:nvPr/>
        </p:nvSpPr>
        <p:spPr>
          <a:xfrm>
            <a:off x="7959450" y="1624771"/>
            <a:ext cx="4042050" cy="750129"/>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000" b="1" dirty="0">
                <a:solidFill>
                  <a:schemeClr val="tx1">
                    <a:lumMod val="65000"/>
                    <a:lumOff val="35000"/>
                  </a:schemeClr>
                </a:solidFill>
                <a:latin typeface="+mn-lt"/>
                <a:ea typeface="Tahoma" panose="020B0604030504040204" pitchFamily="34" charset="0"/>
                <a:cs typeface="Tahoma" panose="020B0604030504040204" pitchFamily="34" charset="0"/>
              </a:rPr>
              <a:t>(September 2021): cost and affordability estimates included in outcomes of UNFSS</a:t>
            </a:r>
          </a:p>
          <a:p>
            <a:pPr>
              <a:lnSpc>
                <a:spcPct val="100000"/>
              </a:lnSpc>
            </a:pPr>
            <a:endParaRPr lang="en-US" sz="1800" dirty="0">
              <a:solidFill>
                <a:schemeClr val="tx1">
                  <a:lumMod val="65000"/>
                  <a:lumOff val="35000"/>
                </a:schemeClr>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50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3D12E0-AB56-48D4-BCC4-5D701ABD48C7}"/>
              </a:ext>
            </a:extLst>
          </p:cNvPr>
          <p:cNvSpPr txBox="1"/>
          <p:nvPr/>
        </p:nvSpPr>
        <p:spPr>
          <a:xfrm>
            <a:off x="690747" y="1514272"/>
            <a:ext cx="2245907" cy="539250"/>
          </a:xfrm>
          <a:prstGeom prst="rect">
            <a:avLst/>
          </a:prstGeom>
          <a:noFill/>
        </p:spPr>
        <p:txBody>
          <a:bodyPr wrap="square">
            <a:spAutoFit/>
          </a:bodyPr>
          <a:lstStyle/>
          <a:p>
            <a:pPr>
              <a:lnSpc>
                <a:spcPct val="80000"/>
              </a:lnSpc>
            </a:pPr>
            <a:r>
              <a:rPr lang="en-US">
                <a:effectLst/>
                <a:latin typeface="Arial" panose="020B0604020202020204" pitchFamily="34" charset="0"/>
              </a:rPr>
              <a:t>Energy shares of least-cost diets</a:t>
            </a:r>
            <a:endParaRPr lang="en-US"/>
          </a:p>
        </p:txBody>
      </p:sp>
      <p:sp>
        <p:nvSpPr>
          <p:cNvPr id="6" name="TextBox 5">
            <a:extLst>
              <a:ext uri="{FF2B5EF4-FFF2-40B4-BE49-F238E27FC236}">
                <a16:creationId xmlns:a16="http://schemas.microsoft.com/office/drawing/2014/main" id="{0EF46E82-8008-44E2-8D46-DAFD919C48F2}"/>
              </a:ext>
            </a:extLst>
          </p:cNvPr>
          <p:cNvSpPr txBox="1"/>
          <p:nvPr/>
        </p:nvSpPr>
        <p:spPr>
          <a:xfrm>
            <a:off x="690747" y="6619335"/>
            <a:ext cx="10746813" cy="242823"/>
          </a:xfrm>
          <a:prstGeom prst="rect">
            <a:avLst/>
          </a:prstGeom>
          <a:noFill/>
        </p:spPr>
        <p:txBody>
          <a:bodyPr wrap="square">
            <a:spAutoFit/>
          </a:bodyPr>
          <a:lstStyle/>
          <a:p>
            <a:pPr>
              <a:lnSpc>
                <a:spcPct val="80000"/>
              </a:lnSpc>
            </a:pPr>
            <a:r>
              <a:rPr lang="en-US" sz="1200" dirty="0">
                <a:solidFill>
                  <a:schemeClr val="bg1">
                    <a:lumMod val="50000"/>
                  </a:schemeClr>
                </a:solidFill>
                <a:latin typeface="Calibri" panose="020F0502020204030204" pitchFamily="34" charset="0"/>
                <a:ea typeface="Times New Roman" panose="02020603050405020304" pitchFamily="18" charset="0"/>
              </a:rPr>
              <a:t>Source:   </a:t>
            </a:r>
            <a:r>
              <a:rPr lang="en-US" sz="1200" b="0" i="0" dirty="0">
                <a:solidFill>
                  <a:srgbClr val="444444"/>
                </a:solidFill>
                <a:effectLst/>
                <a:latin typeface="inherit"/>
              </a:rPr>
              <a:t>Bai, Y., E. Naumova and W.A. Masters (2020). </a:t>
            </a:r>
            <a:r>
              <a:rPr lang="en-US" sz="1200" b="1" i="0" u="none" strike="noStrike" dirty="0">
                <a:solidFill>
                  <a:srgbClr val="3083A7"/>
                </a:solidFill>
                <a:effectLst/>
                <a:latin typeface="inherit"/>
                <a:hlinkClick r:id="rId3"/>
              </a:rPr>
              <a:t>Seasonality in diet costs reveals food system performance in East Africa</a:t>
            </a:r>
            <a:r>
              <a:rPr lang="en-US" sz="1200" b="0" i="0" dirty="0">
                <a:solidFill>
                  <a:srgbClr val="444444"/>
                </a:solidFill>
                <a:effectLst/>
                <a:latin typeface="inherit"/>
              </a:rPr>
              <a:t>. </a:t>
            </a:r>
            <a:r>
              <a:rPr lang="en-US" sz="1200" b="0" i="1" dirty="0">
                <a:solidFill>
                  <a:srgbClr val="444444"/>
                </a:solidFill>
                <a:effectLst/>
                <a:latin typeface="inherit"/>
              </a:rPr>
              <a:t>Science Advances</a:t>
            </a:r>
            <a:r>
              <a:rPr lang="en-US" sz="1200" b="0" i="0" dirty="0">
                <a:solidFill>
                  <a:srgbClr val="444444"/>
                </a:solidFill>
                <a:effectLst/>
                <a:latin typeface="inherit"/>
              </a:rPr>
              <a:t>, eabc2162.</a:t>
            </a:r>
            <a:endParaRPr lang="en-US" sz="1200" dirty="0">
              <a:solidFill>
                <a:schemeClr val="bg1">
                  <a:lumMod val="50000"/>
                </a:schemeClr>
              </a:solidFill>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150715B0-E9E2-4866-9E2A-BA97B1B266F0}"/>
              </a:ext>
            </a:extLst>
          </p:cNvPr>
          <p:cNvPicPr>
            <a:picLocks noChangeAspect="1"/>
          </p:cNvPicPr>
          <p:nvPr/>
        </p:nvPicPr>
        <p:blipFill rotWithShape="1">
          <a:blip r:embed="rId4"/>
          <a:srcRect l="55726" b="6121"/>
          <a:stretch/>
        </p:blipFill>
        <p:spPr>
          <a:xfrm>
            <a:off x="838935" y="2053522"/>
            <a:ext cx="1698374" cy="4204628"/>
          </a:xfrm>
          <a:prstGeom prst="rect">
            <a:avLst/>
          </a:prstGeom>
        </p:spPr>
      </p:pic>
      <p:pic>
        <p:nvPicPr>
          <p:cNvPr id="8" name="Picture 7">
            <a:extLst>
              <a:ext uri="{FF2B5EF4-FFF2-40B4-BE49-F238E27FC236}">
                <a16:creationId xmlns:a16="http://schemas.microsoft.com/office/drawing/2014/main" id="{8E1679C3-9F6F-4F39-8782-692B8EC7A0B1}"/>
              </a:ext>
            </a:extLst>
          </p:cNvPr>
          <p:cNvPicPr>
            <a:picLocks noChangeAspect="1"/>
          </p:cNvPicPr>
          <p:nvPr/>
        </p:nvPicPr>
        <p:blipFill>
          <a:blip r:embed="rId5"/>
          <a:stretch>
            <a:fillRect/>
          </a:stretch>
        </p:blipFill>
        <p:spPr>
          <a:xfrm>
            <a:off x="2925718" y="2053522"/>
            <a:ext cx="7452581" cy="4502161"/>
          </a:xfrm>
          <a:prstGeom prst="rect">
            <a:avLst/>
          </a:prstGeom>
        </p:spPr>
      </p:pic>
      <p:sp>
        <p:nvSpPr>
          <p:cNvPr id="9" name="TextBox 8">
            <a:extLst>
              <a:ext uri="{FF2B5EF4-FFF2-40B4-BE49-F238E27FC236}">
                <a16:creationId xmlns:a16="http://schemas.microsoft.com/office/drawing/2014/main" id="{6D793B3C-084A-4784-ACC3-79462F1DE243}"/>
              </a:ext>
            </a:extLst>
          </p:cNvPr>
          <p:cNvSpPr txBox="1"/>
          <p:nvPr/>
        </p:nvSpPr>
        <p:spPr>
          <a:xfrm>
            <a:off x="2925718" y="1754278"/>
            <a:ext cx="8903754" cy="317651"/>
          </a:xfrm>
          <a:prstGeom prst="rect">
            <a:avLst/>
          </a:prstGeom>
          <a:noFill/>
        </p:spPr>
        <p:txBody>
          <a:bodyPr wrap="square">
            <a:spAutoFit/>
          </a:bodyPr>
          <a:lstStyle/>
          <a:p>
            <a:pPr>
              <a:lnSpc>
                <a:spcPct val="80000"/>
              </a:lnSpc>
            </a:pPr>
            <a:r>
              <a:rPr lang="en-US">
                <a:effectLst/>
                <a:latin typeface="Arial" panose="020B0604020202020204" pitchFamily="34" charset="0"/>
              </a:rPr>
              <a:t>Seasonality of diet costs and cost by food group in Tanzania, Malawi and Ethiopia</a:t>
            </a:r>
            <a:endParaRPr lang="en-US"/>
          </a:p>
        </p:txBody>
      </p:sp>
      <p:sp>
        <p:nvSpPr>
          <p:cNvPr id="10" name="Title 6">
            <a:extLst>
              <a:ext uri="{FF2B5EF4-FFF2-40B4-BE49-F238E27FC236}">
                <a16:creationId xmlns:a16="http://schemas.microsoft.com/office/drawing/2014/main" id="{04D37386-8784-48C7-88B5-AD655468D340}"/>
              </a:ext>
            </a:extLst>
          </p:cNvPr>
          <p:cNvSpPr txBox="1">
            <a:spLocks/>
          </p:cNvSpPr>
          <p:nvPr/>
        </p:nvSpPr>
        <p:spPr>
          <a:xfrm>
            <a:off x="141399" y="1181764"/>
            <a:ext cx="12050601" cy="508861"/>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dirty="0">
                <a:solidFill>
                  <a:srgbClr val="1F414D"/>
                </a:solidFill>
              </a:rPr>
              <a:t>Diet cost data can guide national policy towards resilient food markets</a:t>
            </a:r>
          </a:p>
        </p:txBody>
      </p:sp>
    </p:spTree>
    <p:extLst>
      <p:ext uri="{BB962C8B-B14F-4D97-AF65-F5344CB8AC3E}">
        <p14:creationId xmlns:p14="http://schemas.microsoft.com/office/powerpoint/2010/main" val="32632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BF01A0CC-407A-49FD-A694-A17DD51246A0}"/>
              </a:ext>
            </a:extLst>
          </p:cNvPr>
          <p:cNvSpPr txBox="1">
            <a:spLocks/>
          </p:cNvSpPr>
          <p:nvPr/>
        </p:nvSpPr>
        <p:spPr>
          <a:xfrm>
            <a:off x="346655" y="1199755"/>
            <a:ext cx="11498689" cy="360458"/>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dirty="0">
                <a:solidFill>
                  <a:srgbClr val="1F414D"/>
                </a:solidFill>
              </a:rPr>
              <a:t>Extreme weather events impact retail prices of perishable vs. </a:t>
            </a:r>
          </a:p>
          <a:p>
            <a:pPr>
              <a:lnSpc>
                <a:spcPct val="80000"/>
              </a:lnSpc>
            </a:pPr>
            <a:r>
              <a:rPr lang="en-US" sz="2800" dirty="0">
                <a:solidFill>
                  <a:srgbClr val="1F414D"/>
                </a:solidFill>
              </a:rPr>
              <a:t>non-perishable foods</a:t>
            </a:r>
          </a:p>
        </p:txBody>
      </p:sp>
      <p:pic>
        <p:nvPicPr>
          <p:cNvPr id="3" name="Picture 2" descr="Graphical user interface, application&#10;&#10;Description automatically generated">
            <a:extLst>
              <a:ext uri="{FF2B5EF4-FFF2-40B4-BE49-F238E27FC236}">
                <a16:creationId xmlns:a16="http://schemas.microsoft.com/office/drawing/2014/main" id="{2204FA0A-F278-4E5B-A055-E71D982327E9}"/>
              </a:ext>
            </a:extLst>
          </p:cNvPr>
          <p:cNvPicPr>
            <a:picLocks noChangeAspect="1"/>
          </p:cNvPicPr>
          <p:nvPr/>
        </p:nvPicPr>
        <p:blipFill rotWithShape="1">
          <a:blip r:embed="rId3">
            <a:clrChange>
              <a:clrFrom>
                <a:srgbClr val="EAF2F3"/>
              </a:clrFrom>
              <a:clrTo>
                <a:srgbClr val="EAF2F3">
                  <a:alpha val="0"/>
                </a:srgbClr>
              </a:clrTo>
            </a:clrChange>
          </a:blip>
          <a:srcRect t="2831" b="22603"/>
          <a:stretch/>
        </p:blipFill>
        <p:spPr>
          <a:xfrm>
            <a:off x="346655" y="2084832"/>
            <a:ext cx="6099865" cy="3004462"/>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7DEB55FA-10D0-42EF-9215-4AEA84819002}"/>
              </a:ext>
            </a:extLst>
          </p:cNvPr>
          <p:cNvPicPr>
            <a:picLocks noChangeAspect="1"/>
          </p:cNvPicPr>
          <p:nvPr/>
        </p:nvPicPr>
        <p:blipFill rotWithShape="1">
          <a:blip r:embed="rId4"/>
          <a:srcRect l="11601" t="83756" r="8798" b="5773"/>
          <a:stretch/>
        </p:blipFill>
        <p:spPr>
          <a:xfrm>
            <a:off x="3396587" y="5235879"/>
            <a:ext cx="5334449" cy="422366"/>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564B64F1-1DFF-418B-A20D-FFBB74A1A623}"/>
              </a:ext>
            </a:extLst>
          </p:cNvPr>
          <p:cNvPicPr>
            <a:picLocks noChangeAspect="1"/>
          </p:cNvPicPr>
          <p:nvPr/>
        </p:nvPicPr>
        <p:blipFill rotWithShape="1">
          <a:blip r:embed="rId4">
            <a:clrChange>
              <a:clrFrom>
                <a:srgbClr val="EAF2F3"/>
              </a:clrFrom>
              <a:clrTo>
                <a:srgbClr val="EAF2F3">
                  <a:alpha val="0"/>
                </a:srgbClr>
              </a:clrTo>
            </a:clrChange>
          </a:blip>
          <a:srcRect l="12875" b="18729"/>
          <a:stretch/>
        </p:blipFill>
        <p:spPr>
          <a:xfrm>
            <a:off x="6373000" y="2104463"/>
            <a:ext cx="5283813" cy="2966543"/>
          </a:xfrm>
          <a:prstGeom prst="rect">
            <a:avLst/>
          </a:prstGeom>
        </p:spPr>
      </p:pic>
      <p:sp>
        <p:nvSpPr>
          <p:cNvPr id="24" name="TextBox 23">
            <a:extLst>
              <a:ext uri="{FF2B5EF4-FFF2-40B4-BE49-F238E27FC236}">
                <a16:creationId xmlns:a16="http://schemas.microsoft.com/office/drawing/2014/main" id="{C05F5A65-F515-4A21-9F6A-1A1DB53F2B52}"/>
              </a:ext>
            </a:extLst>
          </p:cNvPr>
          <p:cNvSpPr txBox="1"/>
          <p:nvPr/>
        </p:nvSpPr>
        <p:spPr>
          <a:xfrm>
            <a:off x="441472" y="5865650"/>
            <a:ext cx="11309055" cy="762645"/>
          </a:xfrm>
          <a:prstGeom prst="rect">
            <a:avLst/>
          </a:prstGeom>
          <a:noFill/>
        </p:spPr>
        <p:txBody>
          <a:bodyPr wrap="square" rtlCol="0">
            <a:spAutoFit/>
          </a:bodyPr>
          <a:lstStyle/>
          <a:p>
            <a:pPr>
              <a:lnSpc>
                <a:spcPct val="80000"/>
              </a:lnSpc>
            </a:pPr>
            <a:r>
              <a:rPr lang="en-US" dirty="0">
                <a:solidFill>
                  <a:schemeClr val="tx1">
                    <a:lumMod val="65000"/>
                    <a:lumOff val="35000"/>
                  </a:schemeClr>
                </a:solidFill>
              </a:rPr>
              <a:t>Positive slopes indicate </a:t>
            </a:r>
            <a:r>
              <a:rPr lang="en-US" b="1" dirty="0">
                <a:solidFill>
                  <a:schemeClr val="tx1">
                    <a:lumMod val="65000"/>
                    <a:lumOff val="35000"/>
                  </a:schemeClr>
                </a:solidFill>
              </a:rPr>
              <a:t>supply reduction </a:t>
            </a:r>
            <a:r>
              <a:rPr lang="en-US" dirty="0">
                <a:solidFill>
                  <a:schemeClr val="tx1">
                    <a:lumMod val="65000"/>
                    <a:lumOff val="35000"/>
                  </a:schemeClr>
                </a:solidFill>
              </a:rPr>
              <a:t>from greater spoilage, ineffective storage, or impeded access to markets for wholesale traders</a:t>
            </a:r>
          </a:p>
          <a:p>
            <a:pPr>
              <a:lnSpc>
                <a:spcPct val="80000"/>
              </a:lnSpc>
            </a:pPr>
            <a:r>
              <a:rPr lang="en-US" dirty="0">
                <a:solidFill>
                  <a:schemeClr val="tx1">
                    <a:lumMod val="65000"/>
                    <a:lumOff val="35000"/>
                  </a:schemeClr>
                </a:solidFill>
              </a:rPr>
              <a:t>Negative slopes indicate </a:t>
            </a:r>
            <a:r>
              <a:rPr lang="en-US" b="1" dirty="0">
                <a:solidFill>
                  <a:schemeClr val="tx1">
                    <a:lumMod val="65000"/>
                    <a:lumOff val="35000"/>
                  </a:schemeClr>
                </a:solidFill>
              </a:rPr>
              <a:t>demand reduction </a:t>
            </a:r>
            <a:r>
              <a:rPr lang="en-US" dirty="0">
                <a:solidFill>
                  <a:schemeClr val="tx1">
                    <a:lumMod val="65000"/>
                    <a:lumOff val="35000"/>
                  </a:schemeClr>
                </a:solidFill>
              </a:rPr>
              <a:t>from wage losses or impeded access to markets for consumers</a:t>
            </a:r>
          </a:p>
        </p:txBody>
      </p:sp>
      <p:sp>
        <p:nvSpPr>
          <p:cNvPr id="28" name="Rectangle: Rounded Corners 27">
            <a:extLst>
              <a:ext uri="{FF2B5EF4-FFF2-40B4-BE49-F238E27FC236}">
                <a16:creationId xmlns:a16="http://schemas.microsoft.com/office/drawing/2014/main" id="{48F8CD3D-B9F2-4A0A-9AF5-EE216BDD7EC9}"/>
              </a:ext>
            </a:extLst>
          </p:cNvPr>
          <p:cNvSpPr/>
          <p:nvPr/>
        </p:nvSpPr>
        <p:spPr>
          <a:xfrm rot="5400000">
            <a:off x="4660338" y="2129332"/>
            <a:ext cx="695191" cy="2530549"/>
          </a:xfrm>
          <a:prstGeom prst="roundRect">
            <a:avLst>
              <a:gd name="adj" fmla="val 4079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TextBox 28">
            <a:extLst>
              <a:ext uri="{FF2B5EF4-FFF2-40B4-BE49-F238E27FC236}">
                <a16:creationId xmlns:a16="http://schemas.microsoft.com/office/drawing/2014/main" id="{6C5D8D8E-756D-4132-B4AD-905B2649BDC4}"/>
              </a:ext>
            </a:extLst>
          </p:cNvPr>
          <p:cNvSpPr txBox="1"/>
          <p:nvPr/>
        </p:nvSpPr>
        <p:spPr>
          <a:xfrm>
            <a:off x="1418193" y="2479504"/>
            <a:ext cx="9291236" cy="319446"/>
          </a:xfrm>
          <a:prstGeom prst="rect">
            <a:avLst/>
          </a:prstGeom>
          <a:solidFill>
            <a:srgbClr val="FFFFFF">
              <a:alpha val="50196"/>
            </a:srgbClr>
          </a:solidFill>
        </p:spPr>
        <p:txBody>
          <a:bodyPr wrap="square" rtlCol="0">
            <a:spAutoFit/>
          </a:bodyPr>
          <a:lstStyle/>
          <a:p>
            <a:pPr>
              <a:lnSpc>
                <a:spcPct val="80000"/>
              </a:lnSpc>
            </a:pPr>
            <a:r>
              <a:rPr lang="en-US" b="1" dirty="0">
                <a:solidFill>
                  <a:srgbClr val="00B050"/>
                </a:solidFill>
              </a:rPr>
              <a:t>Droughts and floods have opposite effects on animal source foods vs. fruits and vegetables</a:t>
            </a:r>
          </a:p>
        </p:txBody>
      </p:sp>
      <p:sp>
        <p:nvSpPr>
          <p:cNvPr id="30" name="TextBox 29">
            <a:extLst>
              <a:ext uri="{FF2B5EF4-FFF2-40B4-BE49-F238E27FC236}">
                <a16:creationId xmlns:a16="http://schemas.microsoft.com/office/drawing/2014/main" id="{D3FB7999-8D94-467C-BDA5-5496A9ABF34F}"/>
              </a:ext>
            </a:extLst>
          </p:cNvPr>
          <p:cNvSpPr txBox="1"/>
          <p:nvPr/>
        </p:nvSpPr>
        <p:spPr>
          <a:xfrm>
            <a:off x="1173382" y="4253763"/>
            <a:ext cx="9916375" cy="319446"/>
          </a:xfrm>
          <a:prstGeom prst="rect">
            <a:avLst/>
          </a:prstGeom>
          <a:solidFill>
            <a:srgbClr val="FFFFFF">
              <a:alpha val="50196"/>
            </a:srgbClr>
          </a:solidFill>
        </p:spPr>
        <p:txBody>
          <a:bodyPr wrap="square" rtlCol="0">
            <a:spAutoFit/>
          </a:bodyPr>
          <a:lstStyle/>
          <a:p>
            <a:pPr>
              <a:lnSpc>
                <a:spcPct val="80000"/>
              </a:lnSpc>
            </a:pPr>
            <a:r>
              <a:rPr lang="en-US" b="1" dirty="0">
                <a:solidFill>
                  <a:schemeClr val="tx2"/>
                </a:solidFill>
              </a:rPr>
              <a:t>Most hazards lead to demand reduction of ASFs, except droughts which lead to supply reduction </a:t>
            </a:r>
          </a:p>
        </p:txBody>
      </p:sp>
      <p:sp>
        <p:nvSpPr>
          <p:cNvPr id="31" name="Rectangle: Rounded Corners 30">
            <a:extLst>
              <a:ext uri="{FF2B5EF4-FFF2-40B4-BE49-F238E27FC236}">
                <a16:creationId xmlns:a16="http://schemas.microsoft.com/office/drawing/2014/main" id="{D257EB70-0FE6-416C-8E5A-8968FEB77E43}"/>
              </a:ext>
            </a:extLst>
          </p:cNvPr>
          <p:cNvSpPr/>
          <p:nvPr/>
        </p:nvSpPr>
        <p:spPr>
          <a:xfrm rot="5400000">
            <a:off x="2029997" y="2037868"/>
            <a:ext cx="695191" cy="2530549"/>
          </a:xfrm>
          <a:prstGeom prst="roundRect">
            <a:avLst>
              <a:gd name="adj" fmla="val 40791"/>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4854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652A7-4BCB-49B1-BA1A-193AECE5642B}"/>
              </a:ext>
            </a:extLst>
          </p:cNvPr>
          <p:cNvSpPr txBox="1"/>
          <p:nvPr/>
        </p:nvSpPr>
        <p:spPr>
          <a:xfrm>
            <a:off x="0" y="6524388"/>
            <a:ext cx="12192000" cy="267830"/>
          </a:xfrm>
          <a:prstGeom prst="rect">
            <a:avLst/>
          </a:prstGeom>
          <a:noFill/>
        </p:spPr>
        <p:txBody>
          <a:bodyPr wrap="square">
            <a:spAutoFit/>
          </a:bodyPr>
          <a:lstStyle/>
          <a:p>
            <a:pPr>
              <a:lnSpc>
                <a:spcPct val="80000"/>
              </a:lnSpc>
            </a:pPr>
            <a:r>
              <a:rPr lang="en-US" sz="1400" dirty="0">
                <a:solidFill>
                  <a:schemeClr val="bg1">
                    <a:lumMod val="25000"/>
                  </a:schemeClr>
                </a:solidFill>
                <a:latin typeface="Calibri" panose="020F0502020204030204" pitchFamily="34" charset="0"/>
                <a:ea typeface="Times New Roman" panose="02020603050405020304" pitchFamily="18" charset="0"/>
              </a:rPr>
              <a:t>Source:   Bai, Y. et al., </a:t>
            </a:r>
            <a:r>
              <a:rPr lang="en-US" sz="1400" dirty="0"/>
              <a:t>Food prices in a pandemic: Global data show higher costs for nutritious food groups </a:t>
            </a:r>
            <a:r>
              <a:rPr lang="en-US" sz="1400" dirty="0">
                <a:solidFill>
                  <a:schemeClr val="bg1">
                    <a:lumMod val="25000"/>
                  </a:schemeClr>
                </a:solidFill>
                <a:latin typeface="Calibri" panose="020F0502020204030204" pitchFamily="34" charset="0"/>
                <a:ea typeface="Times New Roman" panose="02020603050405020304" pitchFamily="18" charset="0"/>
              </a:rPr>
              <a:t>(2021). </a:t>
            </a:r>
            <a:r>
              <a:rPr lang="en-US" sz="1400" dirty="0">
                <a:solidFill>
                  <a:schemeClr val="bg1">
                    <a:lumMod val="25000"/>
                  </a:schemeClr>
                </a:solidFill>
                <a:latin typeface="Calibri" panose="020F0502020204030204" pitchFamily="34" charset="0"/>
                <a:ea typeface="Times New Roman" panose="02020603050405020304" pitchFamily="18" charset="0"/>
                <a:hlinkClick r:id="rId3"/>
              </a:rPr>
              <a:t>https://doi.org/10.21203/rs.3.rs-710555/v1</a:t>
            </a:r>
            <a:r>
              <a:rPr lang="en-US" sz="1400" dirty="0">
                <a:solidFill>
                  <a:schemeClr val="bg1">
                    <a:lumMod val="25000"/>
                  </a:schemeClr>
                </a:solidFill>
                <a:latin typeface="Calibri" panose="020F0502020204030204" pitchFamily="34" charset="0"/>
                <a:ea typeface="Times New Roman" panose="02020603050405020304" pitchFamily="18" charset="0"/>
              </a:rPr>
              <a:t>. </a:t>
            </a:r>
            <a:endParaRPr lang="en-US" sz="1400" dirty="0">
              <a:solidFill>
                <a:schemeClr val="bg1">
                  <a:lumMod val="25000"/>
                </a:schemeClr>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6286791-9D16-4BDC-84A1-87A2AE4F8AFC}"/>
              </a:ext>
            </a:extLst>
          </p:cNvPr>
          <p:cNvSpPr txBox="1"/>
          <p:nvPr/>
        </p:nvSpPr>
        <p:spPr>
          <a:xfrm>
            <a:off x="382555" y="1659257"/>
            <a:ext cx="7576457" cy="646331"/>
          </a:xfrm>
          <a:prstGeom prst="rect">
            <a:avLst/>
          </a:prstGeom>
          <a:noFill/>
        </p:spPr>
        <p:txBody>
          <a:bodyPr wrap="square">
            <a:spAutoFit/>
          </a:bodyPr>
          <a:lstStyle/>
          <a:p>
            <a:r>
              <a:rPr lang="en-US" b="1" dirty="0"/>
              <a:t>Monthly change in global consumer price indexes for food versus other items</a:t>
            </a:r>
          </a:p>
          <a:p>
            <a:r>
              <a:rPr lang="en-US" b="1" dirty="0"/>
              <a:t>(180 countries, Jan. 2019 – Feb. 2021)</a:t>
            </a:r>
          </a:p>
        </p:txBody>
      </p:sp>
      <p:pic>
        <p:nvPicPr>
          <p:cNvPr id="4" name="Picture 3">
            <a:extLst>
              <a:ext uri="{FF2B5EF4-FFF2-40B4-BE49-F238E27FC236}">
                <a16:creationId xmlns:a16="http://schemas.microsoft.com/office/drawing/2014/main" id="{BCE69A1A-A5A6-47CF-AC1F-8F89DC259E64}"/>
              </a:ext>
            </a:extLst>
          </p:cNvPr>
          <p:cNvPicPr>
            <a:picLocks noChangeAspect="1"/>
          </p:cNvPicPr>
          <p:nvPr/>
        </p:nvPicPr>
        <p:blipFill>
          <a:blip r:embed="rId4"/>
          <a:stretch>
            <a:fillRect/>
          </a:stretch>
        </p:blipFill>
        <p:spPr>
          <a:xfrm>
            <a:off x="203474" y="2324549"/>
            <a:ext cx="8229601" cy="4183667"/>
          </a:xfrm>
          <a:prstGeom prst="rect">
            <a:avLst/>
          </a:prstGeom>
        </p:spPr>
      </p:pic>
      <p:pic>
        <p:nvPicPr>
          <p:cNvPr id="5" name="Picture 4">
            <a:extLst>
              <a:ext uri="{FF2B5EF4-FFF2-40B4-BE49-F238E27FC236}">
                <a16:creationId xmlns:a16="http://schemas.microsoft.com/office/drawing/2014/main" id="{82DB0B51-46E6-43E9-BBCC-EEAEB85F9D37}"/>
              </a:ext>
            </a:extLst>
          </p:cNvPr>
          <p:cNvPicPr>
            <a:picLocks noChangeAspect="1"/>
          </p:cNvPicPr>
          <p:nvPr/>
        </p:nvPicPr>
        <p:blipFill>
          <a:blip r:embed="rId5"/>
          <a:stretch>
            <a:fillRect/>
          </a:stretch>
        </p:blipFill>
        <p:spPr>
          <a:xfrm>
            <a:off x="8933002" y="2435290"/>
            <a:ext cx="2560305" cy="3844212"/>
          </a:xfrm>
          <a:prstGeom prst="rect">
            <a:avLst/>
          </a:prstGeom>
        </p:spPr>
      </p:pic>
      <p:sp>
        <p:nvSpPr>
          <p:cNvPr id="6" name="TextBox 5">
            <a:extLst>
              <a:ext uri="{FF2B5EF4-FFF2-40B4-BE49-F238E27FC236}">
                <a16:creationId xmlns:a16="http://schemas.microsoft.com/office/drawing/2014/main" id="{5F71CBDC-5945-4923-8361-4F21559A5AD2}"/>
              </a:ext>
            </a:extLst>
          </p:cNvPr>
          <p:cNvSpPr txBox="1"/>
          <p:nvPr/>
        </p:nvSpPr>
        <p:spPr>
          <a:xfrm>
            <a:off x="8933001" y="1982422"/>
            <a:ext cx="3055525" cy="646331"/>
          </a:xfrm>
          <a:prstGeom prst="rect">
            <a:avLst/>
          </a:prstGeom>
          <a:noFill/>
        </p:spPr>
        <p:txBody>
          <a:bodyPr wrap="square">
            <a:spAutoFit/>
          </a:bodyPr>
          <a:lstStyle/>
          <a:p>
            <a:r>
              <a:rPr lang="en-US" b="1" dirty="0"/>
              <a:t>Association with </a:t>
            </a:r>
          </a:p>
          <a:p>
            <a:r>
              <a:rPr lang="en-US" b="1" dirty="0"/>
              <a:t>cumulative COVID case counts</a:t>
            </a:r>
          </a:p>
        </p:txBody>
      </p:sp>
      <p:cxnSp>
        <p:nvCxnSpPr>
          <p:cNvPr id="7" name="Straight Arrow Connector 6">
            <a:extLst>
              <a:ext uri="{FF2B5EF4-FFF2-40B4-BE49-F238E27FC236}">
                <a16:creationId xmlns:a16="http://schemas.microsoft.com/office/drawing/2014/main" id="{FDF0EC01-2851-43CE-A523-DED61FF71C12}"/>
              </a:ext>
            </a:extLst>
          </p:cNvPr>
          <p:cNvCxnSpPr>
            <a:cxnSpLocks/>
          </p:cNvCxnSpPr>
          <p:nvPr/>
        </p:nvCxnSpPr>
        <p:spPr>
          <a:xfrm flipV="1">
            <a:off x="4904084" y="5184195"/>
            <a:ext cx="0" cy="35415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BDD332-C8C2-47D2-BB5E-CD86B862C150}"/>
              </a:ext>
            </a:extLst>
          </p:cNvPr>
          <p:cNvSpPr txBox="1"/>
          <p:nvPr/>
        </p:nvSpPr>
        <p:spPr>
          <a:xfrm>
            <a:off x="4831062" y="4853548"/>
            <a:ext cx="4093108" cy="646331"/>
          </a:xfrm>
          <a:prstGeom prst="rect">
            <a:avLst/>
          </a:prstGeom>
          <a:noFill/>
        </p:spPr>
        <p:txBody>
          <a:bodyPr wrap="none" rtlCol="0">
            <a:spAutoFit/>
          </a:bodyPr>
          <a:lstStyle/>
          <a:p>
            <a:r>
              <a:rPr lang="en-US" b="1" dirty="0">
                <a:solidFill>
                  <a:schemeClr val="accent2">
                    <a:lumMod val="50000"/>
                  </a:schemeClr>
                </a:solidFill>
              </a:rPr>
              <a:t>3% rise in real food CPI since March 2020</a:t>
            </a:r>
          </a:p>
          <a:p>
            <a:r>
              <a:rPr lang="en-US" b="1" dirty="0">
                <a:solidFill>
                  <a:schemeClr val="accent2">
                    <a:lumMod val="50000"/>
                  </a:schemeClr>
                </a:solidFill>
              </a:rPr>
              <a:t> (and does not follow commodity prices)</a:t>
            </a:r>
          </a:p>
        </p:txBody>
      </p:sp>
      <p:cxnSp>
        <p:nvCxnSpPr>
          <p:cNvPr id="9" name="Straight Arrow Connector 8">
            <a:extLst>
              <a:ext uri="{FF2B5EF4-FFF2-40B4-BE49-F238E27FC236}">
                <a16:creationId xmlns:a16="http://schemas.microsoft.com/office/drawing/2014/main" id="{44857C48-BB7C-4F6C-A01F-A21C0DF024C2}"/>
              </a:ext>
            </a:extLst>
          </p:cNvPr>
          <p:cNvCxnSpPr>
            <a:cxnSpLocks/>
          </p:cNvCxnSpPr>
          <p:nvPr/>
        </p:nvCxnSpPr>
        <p:spPr>
          <a:xfrm flipV="1">
            <a:off x="10023339" y="5492458"/>
            <a:ext cx="0" cy="354159"/>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66EC02-CD3B-406F-82AD-A3FD9C3E69B4}"/>
              </a:ext>
            </a:extLst>
          </p:cNvPr>
          <p:cNvSpPr txBox="1"/>
          <p:nvPr/>
        </p:nvSpPr>
        <p:spPr>
          <a:xfrm>
            <a:off x="9604695" y="4503379"/>
            <a:ext cx="2505745" cy="762645"/>
          </a:xfrm>
          <a:prstGeom prst="rect">
            <a:avLst/>
          </a:prstGeom>
          <a:noFill/>
        </p:spPr>
        <p:txBody>
          <a:bodyPr wrap="square" rtlCol="0">
            <a:spAutoFit/>
          </a:bodyPr>
          <a:lstStyle/>
          <a:p>
            <a:pPr>
              <a:lnSpc>
                <a:spcPct val="80000"/>
              </a:lnSpc>
            </a:pPr>
            <a:r>
              <a:rPr lang="en-US" b="1">
                <a:solidFill>
                  <a:schemeClr val="accent2">
                    <a:lumMod val="50000"/>
                  </a:schemeClr>
                </a:solidFill>
              </a:rPr>
              <a:t>Larger (5%)</a:t>
            </a:r>
          </a:p>
          <a:p>
            <a:pPr>
              <a:lnSpc>
                <a:spcPct val="80000"/>
              </a:lnSpc>
            </a:pPr>
            <a:r>
              <a:rPr lang="en-US" b="1">
                <a:solidFill>
                  <a:schemeClr val="accent2">
                    <a:lumMod val="50000"/>
                  </a:schemeClr>
                </a:solidFill>
              </a:rPr>
              <a:t>rise in countries </a:t>
            </a:r>
          </a:p>
          <a:p>
            <a:pPr>
              <a:lnSpc>
                <a:spcPct val="80000"/>
              </a:lnSpc>
            </a:pPr>
            <a:r>
              <a:rPr lang="en-US" b="1">
                <a:solidFill>
                  <a:schemeClr val="accent2">
                    <a:lumMod val="50000"/>
                  </a:schemeClr>
                </a:solidFill>
              </a:rPr>
              <a:t>with higher case counts</a:t>
            </a:r>
          </a:p>
        </p:txBody>
      </p:sp>
      <p:sp>
        <p:nvSpPr>
          <p:cNvPr id="12" name="Title 6">
            <a:extLst>
              <a:ext uri="{FF2B5EF4-FFF2-40B4-BE49-F238E27FC236}">
                <a16:creationId xmlns:a16="http://schemas.microsoft.com/office/drawing/2014/main" id="{3AC479F1-FA7F-47AE-A4A3-28A54BD3902F}"/>
              </a:ext>
            </a:extLst>
          </p:cNvPr>
          <p:cNvSpPr txBox="1">
            <a:spLocks/>
          </p:cNvSpPr>
          <p:nvPr/>
        </p:nvSpPr>
        <p:spPr>
          <a:xfrm>
            <a:off x="154156" y="1185582"/>
            <a:ext cx="12109938" cy="360458"/>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dirty="0">
                <a:solidFill>
                  <a:srgbClr val="1F414D"/>
                </a:solidFill>
              </a:rPr>
              <a:t>COVID brought higher food prices due to higher farm-to-retail margins</a:t>
            </a:r>
          </a:p>
        </p:txBody>
      </p:sp>
    </p:spTree>
    <p:extLst>
      <p:ext uri="{BB962C8B-B14F-4D97-AF65-F5344CB8AC3E}">
        <p14:creationId xmlns:p14="http://schemas.microsoft.com/office/powerpoint/2010/main" val="37129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FB3E9-E171-4446-8180-A10893F99931}"/>
              </a:ext>
            </a:extLst>
          </p:cNvPr>
          <p:cNvPicPr>
            <a:picLocks noChangeAspect="1"/>
          </p:cNvPicPr>
          <p:nvPr/>
        </p:nvPicPr>
        <p:blipFill>
          <a:blip r:embed="rId3"/>
          <a:stretch>
            <a:fillRect/>
          </a:stretch>
        </p:blipFill>
        <p:spPr>
          <a:xfrm>
            <a:off x="908837" y="2070805"/>
            <a:ext cx="4939303" cy="4640145"/>
          </a:xfrm>
          <a:prstGeom prst="rect">
            <a:avLst/>
          </a:prstGeom>
        </p:spPr>
      </p:pic>
      <p:sp>
        <p:nvSpPr>
          <p:cNvPr id="6" name="TextBox 5">
            <a:extLst>
              <a:ext uri="{FF2B5EF4-FFF2-40B4-BE49-F238E27FC236}">
                <a16:creationId xmlns:a16="http://schemas.microsoft.com/office/drawing/2014/main" id="{906D6CAD-8346-47BB-A4CE-5A7993F688CF}"/>
              </a:ext>
            </a:extLst>
          </p:cNvPr>
          <p:cNvSpPr txBox="1"/>
          <p:nvPr/>
        </p:nvSpPr>
        <p:spPr>
          <a:xfrm>
            <a:off x="456554" y="1717645"/>
            <a:ext cx="8506575" cy="369332"/>
          </a:xfrm>
          <a:prstGeom prst="rect">
            <a:avLst/>
          </a:prstGeom>
          <a:noFill/>
        </p:spPr>
        <p:txBody>
          <a:bodyPr wrap="square">
            <a:spAutoFit/>
          </a:bodyPr>
          <a:lstStyle/>
          <a:p>
            <a:r>
              <a:rPr lang="en-US">
                <a:effectLst/>
                <a:latin typeface="Arial" panose="020B0604020202020204" pitchFamily="34" charset="0"/>
              </a:rPr>
              <a:t>Cost per serving </a:t>
            </a:r>
            <a:r>
              <a:rPr lang="en-US">
                <a:latin typeface="Arial" panose="020B0604020202020204" pitchFamily="34" charset="0"/>
              </a:rPr>
              <a:t>of cooking </a:t>
            </a:r>
            <a:r>
              <a:rPr lang="en-US">
                <a:effectLst/>
                <a:latin typeface="Arial" panose="020B0604020202020204" pitchFamily="34" charset="0"/>
              </a:rPr>
              <a:t>fuel, relative to the cost of dried beans in East Africa</a:t>
            </a:r>
            <a:endParaRPr lang="en-US"/>
          </a:p>
        </p:txBody>
      </p:sp>
      <p:sp>
        <p:nvSpPr>
          <p:cNvPr id="7" name="TextBox 6">
            <a:extLst>
              <a:ext uri="{FF2B5EF4-FFF2-40B4-BE49-F238E27FC236}">
                <a16:creationId xmlns:a16="http://schemas.microsoft.com/office/drawing/2014/main" id="{CFC7E8C4-4BF4-4BDE-AD79-14EB2EDD77F2}"/>
              </a:ext>
            </a:extLst>
          </p:cNvPr>
          <p:cNvSpPr txBox="1"/>
          <p:nvPr/>
        </p:nvSpPr>
        <p:spPr>
          <a:xfrm>
            <a:off x="6913277" y="5877196"/>
            <a:ext cx="4160007" cy="833754"/>
          </a:xfrm>
          <a:prstGeom prst="rect">
            <a:avLst/>
          </a:prstGeom>
          <a:noFill/>
        </p:spPr>
        <p:txBody>
          <a:bodyPr wrap="square">
            <a:spAutoFit/>
          </a:bodyPr>
          <a:lstStyle/>
          <a:p>
            <a:pPr>
              <a:lnSpc>
                <a:spcPct val="80000"/>
              </a:lnSpc>
            </a:pPr>
            <a:r>
              <a:rPr lang="en-US" sz="1200">
                <a:solidFill>
                  <a:schemeClr val="bg1">
                    <a:lumMod val="50000"/>
                  </a:schemeClr>
                </a:solidFill>
                <a:latin typeface="Calibri" panose="020F0502020204030204" pitchFamily="34" charset="0"/>
                <a:ea typeface="Times New Roman" panose="02020603050405020304" pitchFamily="18" charset="0"/>
              </a:rPr>
              <a:t>Source:   </a:t>
            </a:r>
            <a:r>
              <a:rPr lang="en-US" sz="1200">
                <a:solidFill>
                  <a:schemeClr val="bg1">
                    <a:lumMod val="50000"/>
                  </a:schemeClr>
                </a:solidFill>
              </a:rPr>
              <a:t>Masters WA, Martinez EM, Greb F, Herforth A, Hendriks SL (2021). Cost and Affordability of Preparing a Basic Meal around the World. UN Food System Summit Scientific Group Partners’ Brief (23 pages), available online at </a:t>
            </a:r>
            <a:r>
              <a:rPr lang="en-US" sz="1200">
                <a:solidFill>
                  <a:schemeClr val="bg1">
                    <a:lumMod val="50000"/>
                  </a:schemeClr>
                </a:solidFill>
                <a:hlinkClick r:id="rId4">
                  <a:extLst>
                    <a:ext uri="{A12FA001-AC4F-418D-AE19-62706E023703}">
                      <ahyp:hlinkClr xmlns:ahyp="http://schemas.microsoft.com/office/drawing/2018/hyperlinkcolor" val="tx"/>
                    </a:ext>
                  </a:extLst>
                </a:hlinkClick>
              </a:rPr>
              <a:t>https://sc-fss2021.org/materials/fss-briefs-by-partners-of-scientific-group</a:t>
            </a:r>
            <a:endParaRPr lang="en-US" sz="1200" dirty="0">
              <a:solidFill>
                <a:schemeClr val="bg1">
                  <a:lumMod val="50000"/>
                </a:schemeClr>
              </a:solidFill>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42D19C4E-5EB2-4F40-8F16-6FEE3ACB5FF5}"/>
              </a:ext>
            </a:extLst>
          </p:cNvPr>
          <p:cNvPicPr>
            <a:picLocks noChangeAspect="1"/>
          </p:cNvPicPr>
          <p:nvPr/>
        </p:nvPicPr>
        <p:blipFill>
          <a:blip r:embed="rId5"/>
          <a:stretch>
            <a:fillRect/>
          </a:stretch>
        </p:blipFill>
        <p:spPr>
          <a:xfrm>
            <a:off x="6913277" y="2649765"/>
            <a:ext cx="4024313" cy="2905125"/>
          </a:xfrm>
          <a:prstGeom prst="rect">
            <a:avLst/>
          </a:prstGeom>
        </p:spPr>
      </p:pic>
      <p:sp>
        <p:nvSpPr>
          <p:cNvPr id="9" name="Title 6">
            <a:extLst>
              <a:ext uri="{FF2B5EF4-FFF2-40B4-BE49-F238E27FC236}">
                <a16:creationId xmlns:a16="http://schemas.microsoft.com/office/drawing/2014/main" id="{0161BD9A-DC93-4B67-AA2E-CA0447FFD551}"/>
              </a:ext>
            </a:extLst>
          </p:cNvPr>
          <p:cNvSpPr txBox="1">
            <a:spLocks/>
          </p:cNvSpPr>
          <p:nvPr/>
        </p:nvSpPr>
        <p:spPr>
          <a:xfrm>
            <a:off x="154156" y="1185582"/>
            <a:ext cx="12109938" cy="360458"/>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80000"/>
              </a:lnSpc>
            </a:pPr>
            <a:r>
              <a:rPr lang="en-US" sz="2800">
                <a:solidFill>
                  <a:srgbClr val="1F414D"/>
                </a:solidFill>
              </a:rPr>
              <a:t>New work for UNFSS includes households’ cost of meal preparation</a:t>
            </a:r>
          </a:p>
        </p:txBody>
      </p:sp>
    </p:spTree>
    <p:extLst>
      <p:ext uri="{BB962C8B-B14F-4D97-AF65-F5344CB8AC3E}">
        <p14:creationId xmlns:p14="http://schemas.microsoft.com/office/powerpoint/2010/main" val="182082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F425C7B2-4555-4FFD-B5E8-67E8B7695BA4}"/>
              </a:ext>
            </a:extLst>
          </p:cNvPr>
          <p:cNvSpPr txBox="1">
            <a:spLocks/>
          </p:cNvSpPr>
          <p:nvPr/>
        </p:nvSpPr>
        <p:spPr>
          <a:xfrm>
            <a:off x="542575" y="1160688"/>
            <a:ext cx="11199258" cy="938833"/>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pPr>
              <a:lnSpc>
                <a:spcPct val="90000"/>
              </a:lnSpc>
              <a:spcBef>
                <a:spcPts val="0"/>
              </a:spcBef>
            </a:pPr>
            <a:r>
              <a:rPr lang="en-US" sz="2800">
                <a:solidFill>
                  <a:srgbClr val="1F414D"/>
                </a:solidFill>
              </a:rPr>
              <a:t>Conclusions:  </a:t>
            </a:r>
          </a:p>
          <a:p>
            <a:pPr>
              <a:lnSpc>
                <a:spcPct val="90000"/>
              </a:lnSpc>
              <a:spcBef>
                <a:spcPts val="0"/>
              </a:spcBef>
            </a:pPr>
            <a:r>
              <a:rPr lang="en-US" sz="2800">
                <a:solidFill>
                  <a:srgbClr val="1F414D"/>
                </a:solidFill>
              </a:rPr>
              <a:t>New data on diet costs &amp; affordability can help guide policy</a:t>
            </a:r>
            <a:endParaRPr lang="en-US" sz="1400" i="0">
              <a:solidFill>
                <a:srgbClr val="1F414D"/>
              </a:solidFill>
              <a:latin typeface="Gill Sans MT" panose="020B0502020104020203" pitchFamily="34" charset="0"/>
            </a:endParaRPr>
          </a:p>
        </p:txBody>
      </p:sp>
      <p:sp>
        <p:nvSpPr>
          <p:cNvPr id="6" name="Text Placeholder 5">
            <a:extLst>
              <a:ext uri="{FF2B5EF4-FFF2-40B4-BE49-F238E27FC236}">
                <a16:creationId xmlns:a16="http://schemas.microsoft.com/office/drawing/2014/main" id="{BEA5BCA9-2AD5-4437-B96A-040C2ABDFBD0}"/>
              </a:ext>
            </a:extLst>
          </p:cNvPr>
          <p:cNvSpPr txBox="1">
            <a:spLocks/>
          </p:cNvSpPr>
          <p:nvPr/>
        </p:nvSpPr>
        <p:spPr bwMode="auto">
          <a:xfrm>
            <a:off x="450167" y="2141642"/>
            <a:ext cx="11741833" cy="475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800" kern="0">
                <a:latin typeface="+mn-lt"/>
              </a:rPr>
              <a:t>For the poorest 3 billion (38% of world), healthy diets remain beyond reach</a:t>
            </a:r>
            <a:endParaRPr lang="en-US" sz="2800" kern="0" dirty="0">
              <a:latin typeface="+mn-lt"/>
            </a:endParaRPr>
          </a:p>
          <a:p>
            <a:pPr marL="568354" lvl="1" indent="-168284">
              <a:spcBef>
                <a:spcPts val="0"/>
              </a:spcBef>
              <a:spcAft>
                <a:spcPts val="0"/>
              </a:spcAft>
            </a:pPr>
            <a:r>
              <a:rPr lang="en-US" sz="2000" kern="0"/>
              <a:t>Link production to markets for more stable, lower prices of locally-appropriate items in each food group</a:t>
            </a:r>
            <a:endParaRPr lang="en-US" sz="1800" kern="0"/>
          </a:p>
          <a:p>
            <a:pPr marL="568354" lvl="1" indent="-168284">
              <a:spcBef>
                <a:spcPts val="0"/>
              </a:spcBef>
              <a:spcAft>
                <a:spcPts val="0"/>
              </a:spcAft>
            </a:pPr>
            <a:r>
              <a:rPr lang="en-US" sz="2000" kern="0"/>
              <a:t>Affordability requires income growth and safety nets, especially for more remote rural households</a:t>
            </a:r>
          </a:p>
          <a:p>
            <a:pPr marL="265655" indent="-265655">
              <a:spcBef>
                <a:spcPts val="1200"/>
              </a:spcBef>
              <a:spcAft>
                <a:spcPts val="0"/>
              </a:spcAft>
            </a:pPr>
            <a:r>
              <a:rPr lang="en-US" sz="2800" kern="0">
                <a:latin typeface="+mn-lt"/>
              </a:rPr>
              <a:t>At higher incomes, healthy diets are affordable but often not chosen</a:t>
            </a:r>
          </a:p>
          <a:p>
            <a:pPr marL="568354" lvl="1" indent="-168284">
              <a:spcBef>
                <a:spcPts val="0"/>
              </a:spcBef>
              <a:spcAft>
                <a:spcPts val="0"/>
              </a:spcAft>
            </a:pPr>
            <a:r>
              <a:rPr lang="en-US" sz="2000" kern="0"/>
              <a:t>Factors beyond affordability drive food choice</a:t>
            </a:r>
          </a:p>
          <a:p>
            <a:pPr marL="968424" lvl="2" indent="-168284">
              <a:spcBef>
                <a:spcPts val="0"/>
              </a:spcBef>
              <a:spcAft>
                <a:spcPts val="0"/>
              </a:spcAft>
            </a:pPr>
            <a:r>
              <a:rPr lang="en-US" sz="1800" kern="0"/>
              <a:t>meal preparation (time, fuel, water, equipment)</a:t>
            </a:r>
          </a:p>
          <a:p>
            <a:pPr marL="968424" lvl="2" indent="-168284">
              <a:spcBef>
                <a:spcPts val="0"/>
              </a:spcBef>
              <a:spcAft>
                <a:spcPts val="0"/>
              </a:spcAft>
            </a:pPr>
            <a:r>
              <a:rPr lang="en-US" sz="1800" kern="0"/>
              <a:t>preferences (food culture, taste and satiation)</a:t>
            </a:r>
          </a:p>
          <a:p>
            <a:pPr marL="968424" lvl="2" indent="-168284">
              <a:spcBef>
                <a:spcPts val="0"/>
              </a:spcBef>
              <a:spcAft>
                <a:spcPts val="0"/>
              </a:spcAft>
            </a:pPr>
            <a:r>
              <a:rPr lang="en-US" sz="1800" kern="0"/>
              <a:t>marketing of packaged foods (availability and advertising)</a:t>
            </a:r>
          </a:p>
          <a:p>
            <a:pPr marL="265655" indent="-265655">
              <a:spcBef>
                <a:spcPts val="1200"/>
              </a:spcBef>
              <a:spcAft>
                <a:spcPts val="0"/>
              </a:spcAft>
            </a:pPr>
            <a:r>
              <a:rPr lang="en-US" sz="2400" kern="0"/>
              <a:t>FAO, WFP, World Bank, Gates Foundation and other development agencies have started using diet cost and affordability as a metric of access to healthy diets</a:t>
            </a:r>
          </a:p>
          <a:p>
            <a:pPr marL="568354" lvl="1" indent="-168284">
              <a:spcBef>
                <a:spcPts val="0"/>
              </a:spcBef>
              <a:spcAft>
                <a:spcPts val="0"/>
              </a:spcAft>
            </a:pPr>
            <a:r>
              <a:rPr lang="en-US" sz="2000" kern="0"/>
              <a:t>National governments may follow, as computation becomes easier and more familiar</a:t>
            </a:r>
          </a:p>
          <a:p>
            <a:pPr marL="568354" lvl="1" indent="-168284">
              <a:spcBef>
                <a:spcPts val="0"/>
              </a:spcBef>
              <a:spcAft>
                <a:spcPts val="0"/>
              </a:spcAft>
            </a:pPr>
            <a:r>
              <a:rPr lang="en-US" sz="2000" kern="0">
                <a:solidFill>
                  <a:prstClr val="black"/>
                </a:solidFill>
              </a:rPr>
              <a:t>Results guide investment to reduce and stabilize food prices, and target safety nets for affordability</a:t>
            </a:r>
          </a:p>
          <a:p>
            <a:pPr marL="568354" lvl="1" indent="-168284">
              <a:spcBef>
                <a:spcPts val="0"/>
              </a:spcBef>
              <a:spcAft>
                <a:spcPts val="0"/>
              </a:spcAft>
            </a:pPr>
            <a:endParaRPr lang="en-US" kern="0"/>
          </a:p>
          <a:p>
            <a:pPr marL="568354" lvl="1" indent="-168284">
              <a:spcBef>
                <a:spcPts val="0"/>
              </a:spcBef>
              <a:spcAft>
                <a:spcPts val="0"/>
              </a:spcAft>
            </a:pPr>
            <a:endParaRPr lang="en-US" sz="2800" kern="0"/>
          </a:p>
        </p:txBody>
      </p:sp>
    </p:spTree>
    <p:extLst>
      <p:ext uri="{BB962C8B-B14F-4D97-AF65-F5344CB8AC3E}">
        <p14:creationId xmlns:p14="http://schemas.microsoft.com/office/powerpoint/2010/main" val="8266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969696"/>
                                      </p:to>
                                    </p:animClr>
                                  </p:sub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969696"/>
                                      </p:to>
                                    </p:animClr>
                                  </p:sub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7" end="7"/>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Office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Gill Sans MT</vt:lpstr>
      <vt:lpstr>inherit</vt:lpstr>
      <vt:lpstr>Tahoma</vt:lpstr>
      <vt:lpstr>Times New Roman</vt:lpstr>
      <vt:lpstr>Title Slide</vt:lpstr>
      <vt:lpstr>Content Slides</vt:lpstr>
      <vt:lpstr>Feed the Future-only branded blank</vt:lpstr>
      <vt:lpstr>Closing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William A. Masters;Aishwarya Venkat</dc:creator>
  <cp:lastModifiedBy>Ash Venkat</cp:lastModifiedBy>
  <cp:revision>699</cp:revision>
  <cp:lastPrinted>2015-01-30T22:32:16Z</cp:lastPrinted>
  <dcterms:created xsi:type="dcterms:W3CDTF">2015-01-15T01:04:45Z</dcterms:created>
  <dcterms:modified xsi:type="dcterms:W3CDTF">2021-10-31T17:37:00Z</dcterms:modified>
</cp:coreProperties>
</file>