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780" r:id="rId3"/>
    <p:sldId id="801" r:id="rId4"/>
    <p:sldId id="786" r:id="rId5"/>
    <p:sldId id="807" r:id="rId6"/>
    <p:sldId id="806" r:id="rId7"/>
    <p:sldId id="486" r:id="rId8"/>
    <p:sldId id="695" r:id="rId9"/>
    <p:sldId id="802" r:id="rId10"/>
    <p:sldId id="751" r:id="rId11"/>
    <p:sldId id="485" r:id="rId12"/>
    <p:sldId id="782" r:id="rId13"/>
    <p:sldId id="775" r:id="rId14"/>
    <p:sldId id="792" r:id="rId15"/>
    <p:sldId id="773" r:id="rId16"/>
    <p:sldId id="774" r:id="rId17"/>
    <p:sldId id="785" r:id="rId18"/>
    <p:sldId id="804" r:id="rId19"/>
    <p:sldId id="8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300"/>
    <a:srgbClr val="10180A"/>
    <a:srgbClr val="233616"/>
    <a:srgbClr val="DEA900"/>
    <a:srgbClr val="A9D18E"/>
    <a:srgbClr val="F5B083"/>
    <a:srgbClr val="A5C17A"/>
    <a:srgbClr val="A0C789"/>
    <a:srgbClr val="EAA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1" autoAdjust="0"/>
    <p:restoredTop sz="92009" autoAdjust="0"/>
  </p:normalViewPr>
  <p:slideViewPr>
    <p:cSldViewPr snapToGrid="0">
      <p:cViewPr varScale="1">
        <p:scale>
          <a:sx n="93" d="100"/>
          <a:sy n="93" d="100"/>
        </p:scale>
        <p:origin x="90" y="2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maste01\Box\FoodPricesForNutrition(TuftsResearch)\Outputs\OverviewsAndGeneralPresentations\WMasters_CoHDvsGNI_2017-2020_23Oct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maste01\Box\FoodPricesForNutrition(TuftsResearch)\Outputs\OverviewsAndGeneralPresentations\WMasters_CoHDvsGNI_2017-2020_23Oct2022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mart\Dropbox%20(IFPRI)\Projects\PvY%20Nutrition\Analysis\IncomeGrowthAndDietQuality_2022_08_29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mart\Dropbox%20(IFPRI)\Projects\PvY%20Nutrition\Analysis\IncomeGrowthAndDietQuality_2022_08_29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800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tx2"/>
                </a:solidFill>
              </a:rPr>
              <a:t>Least-cost items for a healthy diet averaged about $3.30/day in 2017</a:t>
            </a:r>
          </a:p>
          <a:p>
            <a:pPr>
              <a:lnSpc>
                <a:spcPct val="80000"/>
              </a:lnSpc>
              <a:defRPr sz="1800">
                <a:solidFill>
                  <a:schemeClr val="tx2"/>
                </a:solidFill>
              </a:defRPr>
            </a:pPr>
            <a:endParaRPr lang="en-US" sz="1800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1670638310212793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80000"/>
            </a:lnSpc>
            <a:defRPr sz="18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795871320741475"/>
          <c:y val="9.6765110976877552E-2"/>
          <c:w val="0.82620051684311513"/>
          <c:h val="0.79702220033691484"/>
        </c:manualLayout>
      </c:layout>
      <c:scatterChart>
        <c:scatterStyle val="lineMarker"/>
        <c:varyColors val="0"/>
        <c:ser>
          <c:idx val="0"/>
          <c:order val="0"/>
          <c:tx>
            <c:strRef>
              <c:f>'WDI+CoHD only'!$I$2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4925" cap="rnd">
                <a:solidFill>
                  <a:schemeClr val="accent1"/>
                </a:solidFill>
                <a:prstDash val="sysDash"/>
              </a:ln>
              <a:effectLst/>
            </c:spPr>
            <c:trendlineType val="log"/>
            <c:dispRSqr val="0"/>
            <c:dispEq val="0"/>
          </c:trendline>
          <c:xVal>
            <c:numRef>
              <c:f>'WDI+CoHD only'!$H$3:$H$172</c:f>
              <c:numCache>
                <c:formatCode>_(* #,##0_);_(* \(#,##0\);_(* "-"??_);_(@_)</c:formatCode>
                <c:ptCount val="170"/>
                <c:pt idx="0">
                  <c:v>12802.148308393755</c:v>
                </c:pt>
                <c:pt idx="1">
                  <c:v>11562.265868581648</c:v>
                </c:pt>
                <c:pt idx="2">
                  <c:v>6861.5528235531165</c:v>
                </c:pt>
                <c:pt idx="3">
                  <c:v>18775.951013986618</c:v>
                </c:pt>
                <c:pt idx="4">
                  <c:v>22994.826450441869</c:v>
                </c:pt>
                <c:pt idx="5">
                  <c:v>12541.162631531197</c:v>
                </c:pt>
                <c:pt idx="6">
                  <c:v>36748.644176682479</c:v>
                </c:pt>
                <c:pt idx="7">
                  <c:v>47085.227143527278</c:v>
                </c:pt>
                <c:pt idx="8">
                  <c:v>53665.026675739464</c:v>
                </c:pt>
                <c:pt idx="9">
                  <c:v>13587.531191321466</c:v>
                </c:pt>
                <c:pt idx="10">
                  <c:v>34863.446470755836</c:v>
                </c:pt>
                <c:pt idx="11">
                  <c:v>45033.830542357806</c:v>
                </c:pt>
                <c:pt idx="12">
                  <c:v>5063.5548913875155</c:v>
                </c:pt>
                <c:pt idx="13">
                  <c:v>15090.752261438689</c:v>
                </c:pt>
                <c:pt idx="14">
                  <c:v>17666.601607030476</c:v>
                </c:pt>
                <c:pt idx="15">
                  <c:v>50904.68908671532</c:v>
                </c:pt>
                <c:pt idx="16">
                  <c:v>6656.3053694479131</c:v>
                </c:pt>
                <c:pt idx="17">
                  <c:v>3010.9028543227664</c:v>
                </c:pt>
                <c:pt idx="18">
                  <c:v>85191.656162029903</c:v>
                </c:pt>
                <c:pt idx="19">
                  <c:v>10174.709605992912</c:v>
                </c:pt>
                <c:pt idx="20">
                  <c:v>8174.4929769352211</c:v>
                </c:pt>
                <c:pt idx="21">
                  <c:v>13638.405312440575</c:v>
                </c:pt>
                <c:pt idx="22">
                  <c:v>14593.382481612171</c:v>
                </c:pt>
                <c:pt idx="23">
                  <c:v>14220.752282309115</c:v>
                </c:pt>
                <c:pt idx="25">
                  <c:v>64617.638124508696</c:v>
                </c:pt>
                <c:pt idx="26">
                  <c:v>20986.654634831924</c:v>
                </c:pt>
                <c:pt idx="27">
                  <c:v>1967.6340515778516</c:v>
                </c:pt>
                <c:pt idx="28">
                  <c:v>773.99155045993041</c:v>
                </c:pt>
                <c:pt idx="29">
                  <c:v>6413.9991408017486</c:v>
                </c:pt>
                <c:pt idx="30">
                  <c:v>3684.4596675561015</c:v>
                </c:pt>
                <c:pt idx="31">
                  <c:v>3597.9734245702957</c:v>
                </c:pt>
                <c:pt idx="32">
                  <c:v>47702.714501844668</c:v>
                </c:pt>
                <c:pt idx="33">
                  <c:v>46721.746143144497</c:v>
                </c:pt>
                <c:pt idx="34">
                  <c:v>959.31008907923683</c:v>
                </c:pt>
                <c:pt idx="35">
                  <c:v>1566.2610717999084</c:v>
                </c:pt>
                <c:pt idx="36">
                  <c:v>23462.567840458094</c:v>
                </c:pt>
                <c:pt idx="37">
                  <c:v>14224.868760217181</c:v>
                </c:pt>
                <c:pt idx="38">
                  <c:v>13928.699234095306</c:v>
                </c:pt>
                <c:pt idx="39">
                  <c:v>3049.0061794110893</c:v>
                </c:pt>
                <c:pt idx="40">
                  <c:v>1029.8833079077438</c:v>
                </c:pt>
                <c:pt idx="41">
                  <c:v>3639.7913563072916</c:v>
                </c:pt>
                <c:pt idx="42">
                  <c:v>19283.510355064074</c:v>
                </c:pt>
                <c:pt idx="43">
                  <c:v>4686.9004727937345</c:v>
                </c:pt>
                <c:pt idx="44">
                  <c:v>27045.343064531517</c:v>
                </c:pt>
                <c:pt idx="45">
                  <c:v>25495.201579638062</c:v>
                </c:pt>
                <c:pt idx="46">
                  <c:v>37163.5546875</c:v>
                </c:pt>
                <c:pt idx="47">
                  <c:v>36626.685577928016</c:v>
                </c:pt>
                <c:pt idx="48">
                  <c:v>56568.415893611025</c:v>
                </c:pt>
                <c:pt idx="49">
                  <c:v>4680.0806171313761</c:v>
                </c:pt>
                <c:pt idx="50">
                  <c:v>11380.819090928784</c:v>
                </c:pt>
                <c:pt idx="51">
                  <c:v>15941.711520405986</c:v>
                </c:pt>
                <c:pt idx="52">
                  <c:v>11346.372569571098</c:v>
                </c:pt>
                <c:pt idx="53">
                  <c:v>10801.026619985025</c:v>
                </c:pt>
                <c:pt idx="54">
                  <c:v>7984.4207710181063</c:v>
                </c:pt>
                <c:pt idx="55">
                  <c:v>16604.26720618911</c:v>
                </c:pt>
                <c:pt idx="56">
                  <c:v>32990.0451981964</c:v>
                </c:pt>
                <c:pt idx="57">
                  <c:v>7844.4993380007882</c:v>
                </c:pt>
                <c:pt idx="58">
                  <c:v>2009.5577459572542</c:v>
                </c:pt>
                <c:pt idx="59">
                  <c:v>12367.938239582556</c:v>
                </c:pt>
                <c:pt idx="60">
                  <c:v>47593.887014433501</c:v>
                </c:pt>
                <c:pt idx="61">
                  <c:v>45584.57086676926</c:v>
                </c:pt>
                <c:pt idx="62">
                  <c:v>14058.195045730035</c:v>
                </c:pt>
                <c:pt idx="63">
                  <c:v>2033.6716443566761</c:v>
                </c:pt>
                <c:pt idx="64">
                  <c:v>54335.962805280062</c:v>
                </c:pt>
                <c:pt idx="65">
                  <c:v>4863.9761994461451</c:v>
                </c:pt>
                <c:pt idx="66">
                  <c:v>28461.455812510256</c:v>
                </c:pt>
                <c:pt idx="67">
                  <c:v>14465.197750481873</c:v>
                </c:pt>
                <c:pt idx="68">
                  <c:v>2405.9481185156692</c:v>
                </c:pt>
                <c:pt idx="69">
                  <c:v>1929.1668463515364</c:v>
                </c:pt>
                <c:pt idx="70">
                  <c:v>11976.385671585009</c:v>
                </c:pt>
                <c:pt idx="71">
                  <c:v>3165.569739609412</c:v>
                </c:pt>
                <c:pt idx="72">
                  <c:v>5221.810954677173</c:v>
                </c:pt>
                <c:pt idx="73">
                  <c:v>62442.174944034465</c:v>
                </c:pt>
                <c:pt idx="74">
                  <c:v>28307.730172393909</c:v>
                </c:pt>
                <c:pt idx="75">
                  <c:v>53923.221721701004</c:v>
                </c:pt>
                <c:pt idx="76">
                  <c:v>6116.0596544376785</c:v>
                </c:pt>
                <c:pt idx="77">
                  <c:v>10589.126447473622</c:v>
                </c:pt>
                <c:pt idx="78">
                  <c:v>15902.844017069148</c:v>
                </c:pt>
                <c:pt idx="79">
                  <c:v>10445.367111211915</c:v>
                </c:pt>
                <c:pt idx="80">
                  <c:v>61729.407844559508</c:v>
                </c:pt>
                <c:pt idx="81">
                  <c:v>38924.31300806511</c:v>
                </c:pt>
                <c:pt idx="82">
                  <c:v>41812.971338710384</c:v>
                </c:pt>
                <c:pt idx="83">
                  <c:v>9326.1218979977657</c:v>
                </c:pt>
                <c:pt idx="84">
                  <c:v>42977.426848678275</c:v>
                </c:pt>
                <c:pt idx="85">
                  <c:v>9953.7278507454339</c:v>
                </c:pt>
                <c:pt idx="86">
                  <c:v>22157.871103308658</c:v>
                </c:pt>
                <c:pt idx="87">
                  <c:v>4123.5960532318059</c:v>
                </c:pt>
                <c:pt idx="88">
                  <c:v>41124.369288556089</c:v>
                </c:pt>
                <c:pt idx="89">
                  <c:v>58767.655344893712</c:v>
                </c:pt>
                <c:pt idx="90">
                  <c:v>4803.2323057579451</c:v>
                </c:pt>
                <c:pt idx="91">
                  <c:v>6874.7631684097432</c:v>
                </c:pt>
                <c:pt idx="92">
                  <c:v>28601.525730813642</c:v>
                </c:pt>
                <c:pt idx="93">
                  <c:v>3031.4095547503184</c:v>
                </c:pt>
                <c:pt idx="94">
                  <c:v>1424.4686568683951</c:v>
                </c:pt>
                <c:pt idx="95">
                  <c:v>32541.172866000961</c:v>
                </c:pt>
                <c:pt idx="96">
                  <c:v>82296.951250298385</c:v>
                </c:pt>
                <c:pt idx="97">
                  <c:v>1541.1731582354664</c:v>
                </c:pt>
                <c:pt idx="98">
                  <c:v>1446.9298715350471</c:v>
                </c:pt>
                <c:pt idx="99">
                  <c:v>25910.44684531882</c:v>
                </c:pt>
                <c:pt idx="100">
                  <c:v>16631.321673502542</c:v>
                </c:pt>
                <c:pt idx="101">
                  <c:v>2173.5556231394776</c:v>
                </c:pt>
                <c:pt idx="102">
                  <c:v>39210.024122793686</c:v>
                </c:pt>
                <c:pt idx="103">
                  <c:v>5035.9316432287251</c:v>
                </c:pt>
                <c:pt idx="104">
                  <c:v>23536.247806673819</c:v>
                </c:pt>
                <c:pt idx="105">
                  <c:v>19209.219151117159</c:v>
                </c:pt>
                <c:pt idx="106">
                  <c:v>12315.486793515642</c:v>
                </c:pt>
                <c:pt idx="107">
                  <c:v>9773.6311522170054</c:v>
                </c:pt>
                <c:pt idx="108">
                  <c:v>20086.50445258632</c:v>
                </c:pt>
                <c:pt idx="109">
                  <c:v>7168.724609375</c:v>
                </c:pt>
                <c:pt idx="110">
                  <c:v>1246.7926957329712</c:v>
                </c:pt>
                <c:pt idx="111">
                  <c:v>4109.5171938950534</c:v>
                </c:pt>
                <c:pt idx="112">
                  <c:v>9987.1176222071281</c:v>
                </c:pt>
                <c:pt idx="113">
                  <c:v>3601.1088766087423</c:v>
                </c:pt>
                <c:pt idx="114">
                  <c:v>55507.090270966735</c:v>
                </c:pt>
                <c:pt idx="115">
                  <c:v>40632.02521794194</c:v>
                </c:pt>
                <c:pt idx="116">
                  <c:v>5694.0691291125577</c:v>
                </c:pt>
                <c:pt idx="117">
                  <c:v>1206.4034324257502</c:v>
                </c:pt>
                <c:pt idx="118">
                  <c:v>5031.6039710898267</c:v>
                </c:pt>
                <c:pt idx="119">
                  <c:v>15084.567362337779</c:v>
                </c:pt>
                <c:pt idx="120">
                  <c:v>66403.546838544076</c:v>
                </c:pt>
                <c:pt idx="121">
                  <c:v>32003.332218000822</c:v>
                </c:pt>
                <c:pt idx="122">
                  <c:v>5015.8327759108888</c:v>
                </c:pt>
                <c:pt idx="123">
                  <c:v>28606.48872650852</c:v>
                </c:pt>
                <c:pt idx="124">
                  <c:v>12172.250539098937</c:v>
                </c:pt>
                <c:pt idx="125">
                  <c:v>11931.128933614442</c:v>
                </c:pt>
                <c:pt idx="126">
                  <c:v>9016.7621936564719</c:v>
                </c:pt>
                <c:pt idx="127">
                  <c:v>28817.100856495101</c:v>
                </c:pt>
                <c:pt idx="128">
                  <c:v>32269.041552375566</c:v>
                </c:pt>
                <c:pt idx="129">
                  <c:v>91499.863158453067</c:v>
                </c:pt>
                <c:pt idx="130">
                  <c:v>26756.309659140956</c:v>
                </c:pt>
                <c:pt idx="131">
                  <c:v>25233.841796875</c:v>
                </c:pt>
                <c:pt idx="132">
                  <c:v>1913.0340713463152</c:v>
                </c:pt>
                <c:pt idx="133">
                  <c:v>3941.3690409794904</c:v>
                </c:pt>
                <c:pt idx="134">
                  <c:v>48041.173051851751</c:v>
                </c:pt>
                <c:pt idx="135">
                  <c:v>3114.3375271840027</c:v>
                </c:pt>
                <c:pt idx="136">
                  <c:v>15536.101076100713</c:v>
                </c:pt>
                <c:pt idx="137">
                  <c:v>25682.248194375494</c:v>
                </c:pt>
                <c:pt idx="138">
                  <c:v>1594.3088895522201</c:v>
                </c:pt>
                <c:pt idx="139">
                  <c:v>88107.050046449251</c:v>
                </c:pt>
                <c:pt idx="140">
                  <c:v>37080.522405224547</c:v>
                </c:pt>
                <c:pt idx="141">
                  <c:v>29516.499638379093</c:v>
                </c:pt>
                <c:pt idx="142">
                  <c:v>35849.555652606519</c:v>
                </c:pt>
                <c:pt idx="143">
                  <c:v>13475.988214227387</c:v>
                </c:pt>
                <c:pt idx="144">
                  <c:v>39543.656870898471</c:v>
                </c:pt>
                <c:pt idx="145">
                  <c:v>12250.945476915302</c:v>
                </c:pt>
                <c:pt idx="146">
                  <c:v>25736.824162411289</c:v>
                </c:pt>
                <c:pt idx="147">
                  <c:v>14130.13919624719</c:v>
                </c:pt>
                <c:pt idx="148">
                  <c:v>13047.27543454409</c:v>
                </c:pt>
                <c:pt idx="149">
                  <c:v>4414.89990234375</c:v>
                </c:pt>
                <c:pt idx="150">
                  <c:v>16278.159563848048</c:v>
                </c:pt>
                <c:pt idx="151">
                  <c:v>52849.516538129938</c:v>
                </c:pt>
                <c:pt idx="152">
                  <c:v>68167.80327116001</c:v>
                </c:pt>
                <c:pt idx="153">
                  <c:v>3728.0674156657815</c:v>
                </c:pt>
                <c:pt idx="154">
                  <c:v>2472.98583984375</c:v>
                </c:pt>
                <c:pt idx="155">
                  <c:v>16642.450371704239</c:v>
                </c:pt>
                <c:pt idx="156">
                  <c:v>2013.8134548207713</c:v>
                </c:pt>
                <c:pt idx="157">
                  <c:v>27335.540522565894</c:v>
                </c:pt>
                <c:pt idx="158">
                  <c:v>10906.887152494108</c:v>
                </c:pt>
                <c:pt idx="159">
                  <c:v>27551.161668236098</c:v>
                </c:pt>
                <c:pt idx="160">
                  <c:v>26623.857443636742</c:v>
                </c:pt>
                <c:pt idx="161">
                  <c:v>2025.8351259473238</c:v>
                </c:pt>
                <c:pt idx="162">
                  <c:v>67667.508458519034</c:v>
                </c:pt>
                <c:pt idx="163">
                  <c:v>45771.001863196267</c:v>
                </c:pt>
                <c:pt idx="164">
                  <c:v>61186.462829745928</c:v>
                </c:pt>
                <c:pt idx="165">
                  <c:v>21735.75867855272</c:v>
                </c:pt>
                <c:pt idx="166">
                  <c:v>8452.92762659652</c:v>
                </c:pt>
                <c:pt idx="167">
                  <c:v>7246.8119700762873</c:v>
                </c:pt>
                <c:pt idx="168">
                  <c:v>3330.5527171436138</c:v>
                </c:pt>
                <c:pt idx="169">
                  <c:v>2373.57819623144</c:v>
                </c:pt>
              </c:numCache>
            </c:numRef>
          </c:xVal>
          <c:yVal>
            <c:numRef>
              <c:f>'WDI+CoHD only'!$I$3:$I$172</c:f>
              <c:numCache>
                <c:formatCode>0.00</c:formatCode>
                <c:ptCount val="170"/>
                <c:pt idx="0">
                  <c:v>3.952</c:v>
                </c:pt>
                <c:pt idx="1">
                  <c:v>3.7629999999999999</c:v>
                </c:pt>
                <c:pt idx="2">
                  <c:v>4.327</c:v>
                </c:pt>
                <c:pt idx="3">
                  <c:v>4.1120000000000001</c:v>
                </c:pt>
                <c:pt idx="4">
                  <c:v>3.3410000000000002</c:v>
                </c:pt>
                <c:pt idx="5">
                  <c:v>3.0960000000000001</c:v>
                </c:pt>
                <c:pt idx="6">
                  <c:v>3.4180000000000001</c:v>
                </c:pt>
                <c:pt idx="7">
                  <c:v>2.2589999999999999</c:v>
                </c:pt>
                <c:pt idx="8">
                  <c:v>2.7719999999999998</c:v>
                </c:pt>
                <c:pt idx="9">
                  <c:v>2.3479999999999999</c:v>
                </c:pt>
                <c:pt idx="10">
                  <c:v>4.2759999999999998</c:v>
                </c:pt>
                <c:pt idx="11">
                  <c:v>3.379</c:v>
                </c:pt>
                <c:pt idx="12">
                  <c:v>2.8820000000000001</c:v>
                </c:pt>
                <c:pt idx="14">
                  <c:v>3.177</c:v>
                </c:pt>
                <c:pt idx="15">
                  <c:v>2.8620000000000001</c:v>
                </c:pt>
                <c:pt idx="16">
                  <c:v>2.476</c:v>
                </c:pt>
                <c:pt idx="17">
                  <c:v>3.55</c:v>
                </c:pt>
                <c:pt idx="18">
                  <c:v>4.0720000000000001</c:v>
                </c:pt>
                <c:pt idx="19">
                  <c:v>4.383</c:v>
                </c:pt>
                <c:pt idx="20">
                  <c:v>3.5510000000000002</c:v>
                </c:pt>
                <c:pt idx="21">
                  <c:v>3.847</c:v>
                </c:pt>
                <c:pt idx="22">
                  <c:v>3.6219999999999999</c:v>
                </c:pt>
                <c:pt idx="23">
                  <c:v>2.8090000000000002</c:v>
                </c:pt>
                <c:pt idx="24">
                  <c:v>3.2349999999999999</c:v>
                </c:pt>
                <c:pt idx="25">
                  <c:v>4.1260000000000003</c:v>
                </c:pt>
                <c:pt idx="26">
                  <c:v>3.78</c:v>
                </c:pt>
                <c:pt idx="27">
                  <c:v>3.173</c:v>
                </c:pt>
                <c:pt idx="28">
                  <c:v>2.988</c:v>
                </c:pt>
                <c:pt idx="29">
                  <c:v>3.3580000000000001</c:v>
                </c:pt>
                <c:pt idx="30">
                  <c:v>3.6179999999999999</c:v>
                </c:pt>
                <c:pt idx="31">
                  <c:v>2.6160000000000001</c:v>
                </c:pt>
                <c:pt idx="32">
                  <c:v>2.863</c:v>
                </c:pt>
                <c:pt idx="33">
                  <c:v>2.9279999999999999</c:v>
                </c:pt>
                <c:pt idx="34">
                  <c:v>3.423</c:v>
                </c:pt>
                <c:pt idx="35">
                  <c:v>2.831</c:v>
                </c:pt>
                <c:pt idx="36">
                  <c:v>3.0529999999999999</c:v>
                </c:pt>
                <c:pt idx="37">
                  <c:v>2.5710000000000002</c:v>
                </c:pt>
                <c:pt idx="38">
                  <c:v>2.863</c:v>
                </c:pt>
                <c:pt idx="40">
                  <c:v>2.9209999999999998</c:v>
                </c:pt>
                <c:pt idx="41">
                  <c:v>3.343</c:v>
                </c:pt>
                <c:pt idx="42">
                  <c:v>3.9609999999999999</c:v>
                </c:pt>
                <c:pt idx="43">
                  <c:v>3.2730000000000001</c:v>
                </c:pt>
                <c:pt idx="44">
                  <c:v>4.1680000000000001</c:v>
                </c:pt>
                <c:pt idx="45">
                  <c:v>2.8660000000000001</c:v>
                </c:pt>
                <c:pt idx="46">
                  <c:v>2.8460000000000001</c:v>
                </c:pt>
                <c:pt idx="47">
                  <c:v>2.899</c:v>
                </c:pt>
                <c:pt idx="48">
                  <c:v>2.3759999999999999</c:v>
                </c:pt>
                <c:pt idx="49">
                  <c:v>2.7970000000000002</c:v>
                </c:pt>
                <c:pt idx="50">
                  <c:v>4</c:v>
                </c:pt>
                <c:pt idx="51">
                  <c:v>3.5209999999999999</c:v>
                </c:pt>
                <c:pt idx="52">
                  <c:v>2.7879999999999998</c:v>
                </c:pt>
                <c:pt idx="53">
                  <c:v>3.4569999999999999</c:v>
                </c:pt>
                <c:pt idx="55">
                  <c:v>3.5259999999999998</c:v>
                </c:pt>
                <c:pt idx="56">
                  <c:v>3.125</c:v>
                </c:pt>
                <c:pt idx="57">
                  <c:v>3.4279999999999999</c:v>
                </c:pt>
                <c:pt idx="58">
                  <c:v>3.1080000000000001</c:v>
                </c:pt>
                <c:pt idx="59">
                  <c:v>3.6120000000000001</c:v>
                </c:pt>
                <c:pt idx="60">
                  <c:v>2.5449999999999999</c:v>
                </c:pt>
                <c:pt idx="61">
                  <c:v>2.9359999999999999</c:v>
                </c:pt>
                <c:pt idx="62">
                  <c:v>3.3580000000000001</c:v>
                </c:pt>
                <c:pt idx="63">
                  <c:v>2.9420000000000002</c:v>
                </c:pt>
                <c:pt idx="64">
                  <c:v>2.786</c:v>
                </c:pt>
                <c:pt idx="65">
                  <c:v>3.7669999999999999</c:v>
                </c:pt>
                <c:pt idx="66">
                  <c:v>3.0369999999999999</c:v>
                </c:pt>
                <c:pt idx="67">
                  <c:v>5.3819999999999997</c:v>
                </c:pt>
                <c:pt idx="68">
                  <c:v>3.6549999999999998</c:v>
                </c:pt>
                <c:pt idx="69">
                  <c:v>3.1640000000000001</c:v>
                </c:pt>
                <c:pt idx="70">
                  <c:v>4.6289999999999996</c:v>
                </c:pt>
                <c:pt idx="71">
                  <c:v>3.93</c:v>
                </c:pt>
                <c:pt idx="72">
                  <c:v>3.36</c:v>
                </c:pt>
                <c:pt idx="73">
                  <c:v>3.6589999999999998</c:v>
                </c:pt>
                <c:pt idx="74">
                  <c:v>3.302</c:v>
                </c:pt>
                <c:pt idx="75">
                  <c:v>2.2130000000000001</c:v>
                </c:pt>
                <c:pt idx="76">
                  <c:v>2.8239999999999998</c:v>
                </c:pt>
                <c:pt idx="77">
                  <c:v>4.1289999999999996</c:v>
                </c:pt>
                <c:pt idx="78">
                  <c:v>3.0049999999999999</c:v>
                </c:pt>
                <c:pt idx="79">
                  <c:v>3.3780000000000001</c:v>
                </c:pt>
                <c:pt idx="80">
                  <c:v>2.3969999999999998</c:v>
                </c:pt>
                <c:pt idx="81">
                  <c:v>2.4359999999999999</c:v>
                </c:pt>
                <c:pt idx="82">
                  <c:v>2.8849999999999998</c:v>
                </c:pt>
                <c:pt idx="83">
                  <c:v>5.9749999999999996</c:v>
                </c:pt>
                <c:pt idx="84">
                  <c:v>5.5289999999999999</c:v>
                </c:pt>
                <c:pt idx="85">
                  <c:v>3.4119999999999999</c:v>
                </c:pt>
                <c:pt idx="86">
                  <c:v>2.391</c:v>
                </c:pt>
                <c:pt idx="87">
                  <c:v>2.8460000000000001</c:v>
                </c:pt>
                <c:pt idx="88">
                  <c:v>4.7119999999999997</c:v>
                </c:pt>
                <c:pt idx="89">
                  <c:v>3.3439999999999999</c:v>
                </c:pt>
                <c:pt idx="90">
                  <c:v>2.97</c:v>
                </c:pt>
                <c:pt idx="91">
                  <c:v>3.7759999999999998</c:v>
                </c:pt>
                <c:pt idx="92">
                  <c:v>3.1240000000000001</c:v>
                </c:pt>
                <c:pt idx="93">
                  <c:v>3.77</c:v>
                </c:pt>
                <c:pt idx="94">
                  <c:v>4.0179999999999998</c:v>
                </c:pt>
                <c:pt idx="95">
                  <c:v>3.0030000000000001</c:v>
                </c:pt>
                <c:pt idx="96">
                  <c:v>2.492</c:v>
                </c:pt>
                <c:pt idx="97">
                  <c:v>2.9870000000000001</c:v>
                </c:pt>
                <c:pt idx="98">
                  <c:v>2.7240000000000002</c:v>
                </c:pt>
                <c:pt idx="99">
                  <c:v>3.2240000000000002</c:v>
                </c:pt>
                <c:pt idx="100">
                  <c:v>3.581</c:v>
                </c:pt>
                <c:pt idx="101">
                  <c:v>2.9</c:v>
                </c:pt>
                <c:pt idx="102">
                  <c:v>3.4940000000000002</c:v>
                </c:pt>
                <c:pt idx="103">
                  <c:v>3.4510000000000001</c:v>
                </c:pt>
                <c:pt idx="104">
                  <c:v>3.3130000000000002</c:v>
                </c:pt>
                <c:pt idx="105">
                  <c:v>2.9929999999999999</c:v>
                </c:pt>
                <c:pt idx="106">
                  <c:v>2.46</c:v>
                </c:pt>
                <c:pt idx="107">
                  <c:v>4.5439999999999996</c:v>
                </c:pt>
                <c:pt idx="108">
                  <c:v>3.3969999999999998</c:v>
                </c:pt>
                <c:pt idx="109">
                  <c:v>2.71</c:v>
                </c:pt>
                <c:pt idx="110">
                  <c:v>3.0310000000000001</c:v>
                </c:pt>
                <c:pt idx="111">
                  <c:v>3.706</c:v>
                </c:pt>
                <c:pt idx="112">
                  <c:v>3.2549999999999999</c:v>
                </c:pt>
                <c:pt idx="113">
                  <c:v>4.1269999999999998</c:v>
                </c:pt>
                <c:pt idx="114">
                  <c:v>2.7429999999999999</c:v>
                </c:pt>
                <c:pt idx="115">
                  <c:v>2.6709999999999998</c:v>
                </c:pt>
                <c:pt idx="116">
                  <c:v>3.1909999999999998</c:v>
                </c:pt>
                <c:pt idx="117">
                  <c:v>2.85</c:v>
                </c:pt>
                <c:pt idx="118">
                  <c:v>3.5649999999999999</c:v>
                </c:pt>
                <c:pt idx="119">
                  <c:v>3.3180000000000001</c:v>
                </c:pt>
                <c:pt idx="120">
                  <c:v>3.3250000000000002</c:v>
                </c:pt>
                <c:pt idx="121">
                  <c:v>2.8149999999999999</c:v>
                </c:pt>
                <c:pt idx="122">
                  <c:v>3.4079999999999999</c:v>
                </c:pt>
                <c:pt idx="123">
                  <c:v>4.2249999999999996</c:v>
                </c:pt>
                <c:pt idx="124">
                  <c:v>3.43</c:v>
                </c:pt>
                <c:pt idx="125">
                  <c:v>3.0840000000000001</c:v>
                </c:pt>
                <c:pt idx="126">
                  <c:v>3.843</c:v>
                </c:pt>
                <c:pt idx="127">
                  <c:v>2.9089999999999998</c:v>
                </c:pt>
                <c:pt idx="128">
                  <c:v>2.5129999999999999</c:v>
                </c:pt>
                <c:pt idx="129">
                  <c:v>2.375</c:v>
                </c:pt>
                <c:pt idx="130">
                  <c:v>2.9209999999999998</c:v>
                </c:pt>
                <c:pt idx="131">
                  <c:v>3.149</c:v>
                </c:pt>
                <c:pt idx="132">
                  <c:v>2.609</c:v>
                </c:pt>
                <c:pt idx="133">
                  <c:v>3.2879999999999998</c:v>
                </c:pt>
                <c:pt idx="134">
                  <c:v>3.4409999999999998</c:v>
                </c:pt>
                <c:pt idx="135">
                  <c:v>2.19</c:v>
                </c:pt>
                <c:pt idx="136">
                  <c:v>4.07</c:v>
                </c:pt>
                <c:pt idx="137">
                  <c:v>4.01</c:v>
                </c:pt>
                <c:pt idx="138">
                  <c:v>2.8420000000000001</c:v>
                </c:pt>
                <c:pt idx="139">
                  <c:v>2.7749999999999999</c:v>
                </c:pt>
                <c:pt idx="140">
                  <c:v>4.4619999999999997</c:v>
                </c:pt>
                <c:pt idx="141">
                  <c:v>3.0129999999999999</c:v>
                </c:pt>
                <c:pt idx="142">
                  <c:v>2.798</c:v>
                </c:pt>
                <c:pt idx="143">
                  <c:v>4.1020000000000003</c:v>
                </c:pt>
                <c:pt idx="144">
                  <c:v>2.6989999999999998</c:v>
                </c:pt>
                <c:pt idx="145">
                  <c:v>3.702</c:v>
                </c:pt>
                <c:pt idx="146">
                  <c:v>2.9980000000000002</c:v>
                </c:pt>
                <c:pt idx="147">
                  <c:v>3.2629999999999999</c:v>
                </c:pt>
                <c:pt idx="148">
                  <c:v>4.1310000000000002</c:v>
                </c:pt>
                <c:pt idx="149">
                  <c:v>3.6739999999999999</c:v>
                </c:pt>
                <c:pt idx="150">
                  <c:v>4.9690000000000003</c:v>
                </c:pt>
                <c:pt idx="151">
                  <c:v>3.0859999999999999</c:v>
                </c:pt>
                <c:pt idx="152">
                  <c:v>2.5230000000000001</c:v>
                </c:pt>
                <c:pt idx="153">
                  <c:v>3.0270000000000001</c:v>
                </c:pt>
                <c:pt idx="154">
                  <c:v>2.5979999999999999</c:v>
                </c:pt>
                <c:pt idx="155">
                  <c:v>3.9710000000000001</c:v>
                </c:pt>
                <c:pt idx="157">
                  <c:v>3.9279999999999999</c:v>
                </c:pt>
                <c:pt idx="158">
                  <c:v>3.476</c:v>
                </c:pt>
                <c:pt idx="159">
                  <c:v>2.8730000000000002</c:v>
                </c:pt>
                <c:pt idx="160">
                  <c:v>2.8090000000000002</c:v>
                </c:pt>
                <c:pt idx="161">
                  <c:v>2.7490000000000001</c:v>
                </c:pt>
                <c:pt idx="162">
                  <c:v>2.7549999999999999</c:v>
                </c:pt>
                <c:pt idx="163">
                  <c:v>1.8220000000000001</c:v>
                </c:pt>
                <c:pt idx="164">
                  <c:v>3.2250000000000001</c:v>
                </c:pt>
                <c:pt idx="165">
                  <c:v>3.073</c:v>
                </c:pt>
                <c:pt idx="166">
                  <c:v>3.5859999999999999</c:v>
                </c:pt>
                <c:pt idx="167">
                  <c:v>3.3420000000000001</c:v>
                </c:pt>
                <c:pt idx="168">
                  <c:v>3.085</c:v>
                </c:pt>
                <c:pt idx="169">
                  <c:v>3.456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25-4D79-87A4-F218F98BD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1977391"/>
        <c:axId val="831983215"/>
      </c:scatterChart>
      <c:valAx>
        <c:axId val="831977391"/>
        <c:scaling>
          <c:orientation val="minMax"/>
          <c:max val="95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real income per person (GNI at 2017 PPP prices)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983215"/>
        <c:crosses val="autoZero"/>
        <c:crossBetween val="midCat"/>
      </c:valAx>
      <c:valAx>
        <c:axId val="831983215"/>
        <c:scaling>
          <c:orientation val="minMax"/>
          <c:max val="5.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Cost per day of the lowest-priced items for a healthy diet (CoHD at 2017 PPP prices) </a:t>
                </a:r>
              </a:p>
            </c:rich>
          </c:tx>
          <c:layout>
            <c:manualLayout>
              <c:xMode val="edge"/>
              <c:yMode val="edge"/>
              <c:x val="3.4281838333944145E-2"/>
              <c:y val="0.105948493885866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97739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800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tx2"/>
                </a:solidFill>
              </a:rPr>
              <a:t>Least-cost items for a healthy diet averaged about $3.30/day in 2017, </a:t>
            </a:r>
            <a:br>
              <a:rPr lang="en-US" sz="18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and rose with food</a:t>
            </a:r>
            <a:r>
              <a:rPr lang="en-US" sz="1800" baseline="0" dirty="0">
                <a:solidFill>
                  <a:schemeClr val="tx2"/>
                </a:solidFill>
              </a:rPr>
              <a:t> price inflation </a:t>
            </a:r>
            <a:r>
              <a:rPr lang="en-US" sz="1800" dirty="0">
                <a:solidFill>
                  <a:schemeClr val="tx2"/>
                </a:solidFill>
              </a:rPr>
              <a:t>to about $3.50/day in 2020</a:t>
            </a:r>
          </a:p>
        </c:rich>
      </c:tx>
      <c:layout>
        <c:manualLayout>
          <c:xMode val="edge"/>
          <c:yMode val="edge"/>
          <c:x val="0.1670638310212793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80000"/>
            </a:lnSpc>
            <a:defRPr sz="18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795871320741475"/>
          <c:y val="9.6765110976877552E-2"/>
          <c:w val="0.82620051684311513"/>
          <c:h val="0.79702220033691484"/>
        </c:manualLayout>
      </c:layout>
      <c:scatterChart>
        <c:scatterStyle val="lineMarker"/>
        <c:varyColors val="0"/>
        <c:ser>
          <c:idx val="0"/>
          <c:order val="0"/>
          <c:tx>
            <c:strRef>
              <c:f>'WDI+CoHD only'!$I$2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trendline>
            <c:spPr>
              <a:ln w="34925" cap="rnd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  <a:effectLst/>
            </c:spPr>
            <c:trendlineType val="log"/>
            <c:dispRSqr val="0"/>
            <c:dispEq val="0"/>
          </c:trendline>
          <c:xVal>
            <c:numRef>
              <c:f>'WDI+CoHD only'!$H$3:$H$172</c:f>
              <c:numCache>
                <c:formatCode>_(* #,##0_);_(* \(#,##0\);_(* "-"??_);_(@_)</c:formatCode>
                <c:ptCount val="170"/>
                <c:pt idx="0">
                  <c:v>12802.148308393755</c:v>
                </c:pt>
                <c:pt idx="1">
                  <c:v>11562.265868581648</c:v>
                </c:pt>
                <c:pt idx="2">
                  <c:v>6861.5528235531165</c:v>
                </c:pt>
                <c:pt idx="3">
                  <c:v>18775.951013986618</c:v>
                </c:pt>
                <c:pt idx="4">
                  <c:v>22994.826450441869</c:v>
                </c:pt>
                <c:pt idx="5">
                  <c:v>12541.162631531197</c:v>
                </c:pt>
                <c:pt idx="6">
                  <c:v>36748.644176682479</c:v>
                </c:pt>
                <c:pt idx="7">
                  <c:v>47085.227143527278</c:v>
                </c:pt>
                <c:pt idx="8">
                  <c:v>53665.026675739464</c:v>
                </c:pt>
                <c:pt idx="9">
                  <c:v>13587.531191321466</c:v>
                </c:pt>
                <c:pt idx="10">
                  <c:v>34863.446470755836</c:v>
                </c:pt>
                <c:pt idx="11">
                  <c:v>45033.830542357806</c:v>
                </c:pt>
                <c:pt idx="12">
                  <c:v>5063.5548913875155</c:v>
                </c:pt>
                <c:pt idx="13">
                  <c:v>15090.752261438689</c:v>
                </c:pt>
                <c:pt idx="14">
                  <c:v>17666.601607030476</c:v>
                </c:pt>
                <c:pt idx="15">
                  <c:v>50904.68908671532</c:v>
                </c:pt>
                <c:pt idx="16">
                  <c:v>6656.3053694479131</c:v>
                </c:pt>
                <c:pt idx="17">
                  <c:v>3010.9028543227664</c:v>
                </c:pt>
                <c:pt idx="18">
                  <c:v>85191.656162029903</c:v>
                </c:pt>
                <c:pt idx="19">
                  <c:v>10174.709605992912</c:v>
                </c:pt>
                <c:pt idx="20">
                  <c:v>8174.4929769352211</c:v>
                </c:pt>
                <c:pt idx="21">
                  <c:v>13638.405312440575</c:v>
                </c:pt>
                <c:pt idx="22">
                  <c:v>14593.382481612171</c:v>
                </c:pt>
                <c:pt idx="23">
                  <c:v>14220.752282309115</c:v>
                </c:pt>
                <c:pt idx="25">
                  <c:v>64617.638124508696</c:v>
                </c:pt>
                <c:pt idx="26">
                  <c:v>20986.654634831924</c:v>
                </c:pt>
                <c:pt idx="27">
                  <c:v>1967.6340515778516</c:v>
                </c:pt>
                <c:pt idx="28">
                  <c:v>773.99155045993041</c:v>
                </c:pt>
                <c:pt idx="29">
                  <c:v>6413.9991408017486</c:v>
                </c:pt>
                <c:pt idx="30">
                  <c:v>3684.4596675561015</c:v>
                </c:pt>
                <c:pt idx="31">
                  <c:v>3597.9734245702957</c:v>
                </c:pt>
                <c:pt idx="32">
                  <c:v>47702.714501844668</c:v>
                </c:pt>
                <c:pt idx="33">
                  <c:v>46721.746143144497</c:v>
                </c:pt>
                <c:pt idx="34">
                  <c:v>959.31008907923683</c:v>
                </c:pt>
                <c:pt idx="35">
                  <c:v>1566.2610717999084</c:v>
                </c:pt>
                <c:pt idx="36">
                  <c:v>23462.567840458094</c:v>
                </c:pt>
                <c:pt idx="37">
                  <c:v>14224.868760217181</c:v>
                </c:pt>
                <c:pt idx="38">
                  <c:v>13928.699234095306</c:v>
                </c:pt>
                <c:pt idx="39">
                  <c:v>3049.0061794110893</c:v>
                </c:pt>
                <c:pt idx="40">
                  <c:v>1029.8833079077438</c:v>
                </c:pt>
                <c:pt idx="41">
                  <c:v>3639.7913563072916</c:v>
                </c:pt>
                <c:pt idx="42">
                  <c:v>19283.510355064074</c:v>
                </c:pt>
                <c:pt idx="43">
                  <c:v>4686.9004727937345</c:v>
                </c:pt>
                <c:pt idx="44">
                  <c:v>27045.343064531517</c:v>
                </c:pt>
                <c:pt idx="45">
                  <c:v>25495.201579638062</c:v>
                </c:pt>
                <c:pt idx="46">
                  <c:v>37163.5546875</c:v>
                </c:pt>
                <c:pt idx="47">
                  <c:v>36626.685577928016</c:v>
                </c:pt>
                <c:pt idx="48">
                  <c:v>56568.415893611025</c:v>
                </c:pt>
                <c:pt idx="49">
                  <c:v>4680.0806171313761</c:v>
                </c:pt>
                <c:pt idx="50">
                  <c:v>11380.819090928784</c:v>
                </c:pt>
                <c:pt idx="51">
                  <c:v>15941.711520405986</c:v>
                </c:pt>
                <c:pt idx="52">
                  <c:v>11346.372569571098</c:v>
                </c:pt>
                <c:pt idx="53">
                  <c:v>10801.026619985025</c:v>
                </c:pt>
                <c:pt idx="54">
                  <c:v>7984.4207710181063</c:v>
                </c:pt>
                <c:pt idx="55">
                  <c:v>16604.26720618911</c:v>
                </c:pt>
                <c:pt idx="56">
                  <c:v>32990.0451981964</c:v>
                </c:pt>
                <c:pt idx="57">
                  <c:v>7844.4993380007882</c:v>
                </c:pt>
                <c:pt idx="58">
                  <c:v>2009.5577459572542</c:v>
                </c:pt>
                <c:pt idx="59">
                  <c:v>12367.938239582556</c:v>
                </c:pt>
                <c:pt idx="60">
                  <c:v>47593.887014433501</c:v>
                </c:pt>
                <c:pt idx="61">
                  <c:v>45584.57086676926</c:v>
                </c:pt>
                <c:pt idx="62">
                  <c:v>14058.195045730035</c:v>
                </c:pt>
                <c:pt idx="63">
                  <c:v>2033.6716443566761</c:v>
                </c:pt>
                <c:pt idx="64">
                  <c:v>54335.962805280062</c:v>
                </c:pt>
                <c:pt idx="65">
                  <c:v>4863.9761994461451</c:v>
                </c:pt>
                <c:pt idx="66">
                  <c:v>28461.455812510256</c:v>
                </c:pt>
                <c:pt idx="67">
                  <c:v>14465.197750481873</c:v>
                </c:pt>
                <c:pt idx="68">
                  <c:v>2405.9481185156692</c:v>
                </c:pt>
                <c:pt idx="69">
                  <c:v>1929.1668463515364</c:v>
                </c:pt>
                <c:pt idx="70">
                  <c:v>11976.385671585009</c:v>
                </c:pt>
                <c:pt idx="71">
                  <c:v>3165.569739609412</c:v>
                </c:pt>
                <c:pt idx="72">
                  <c:v>5221.810954677173</c:v>
                </c:pt>
                <c:pt idx="73">
                  <c:v>62442.174944034465</c:v>
                </c:pt>
                <c:pt idx="74">
                  <c:v>28307.730172393909</c:v>
                </c:pt>
                <c:pt idx="75">
                  <c:v>53923.221721701004</c:v>
                </c:pt>
                <c:pt idx="76">
                  <c:v>6116.0596544376785</c:v>
                </c:pt>
                <c:pt idx="77">
                  <c:v>10589.126447473622</c:v>
                </c:pt>
                <c:pt idx="78">
                  <c:v>15902.844017069148</c:v>
                </c:pt>
                <c:pt idx="79">
                  <c:v>10445.367111211915</c:v>
                </c:pt>
                <c:pt idx="80">
                  <c:v>61729.407844559508</c:v>
                </c:pt>
                <c:pt idx="81">
                  <c:v>38924.31300806511</c:v>
                </c:pt>
                <c:pt idx="82">
                  <c:v>41812.971338710384</c:v>
                </c:pt>
                <c:pt idx="83">
                  <c:v>9326.1218979977657</c:v>
                </c:pt>
                <c:pt idx="84">
                  <c:v>42977.426848678275</c:v>
                </c:pt>
                <c:pt idx="85">
                  <c:v>9953.7278507454339</c:v>
                </c:pt>
                <c:pt idx="86">
                  <c:v>22157.871103308658</c:v>
                </c:pt>
                <c:pt idx="87">
                  <c:v>4123.5960532318059</c:v>
                </c:pt>
                <c:pt idx="88">
                  <c:v>41124.369288556089</c:v>
                </c:pt>
                <c:pt idx="89">
                  <c:v>58767.655344893712</c:v>
                </c:pt>
                <c:pt idx="90">
                  <c:v>4803.2323057579451</c:v>
                </c:pt>
                <c:pt idx="91">
                  <c:v>6874.7631684097432</c:v>
                </c:pt>
                <c:pt idx="92">
                  <c:v>28601.525730813642</c:v>
                </c:pt>
                <c:pt idx="93">
                  <c:v>3031.4095547503184</c:v>
                </c:pt>
                <c:pt idx="94">
                  <c:v>1424.4686568683951</c:v>
                </c:pt>
                <c:pt idx="95">
                  <c:v>32541.172866000961</c:v>
                </c:pt>
                <c:pt idx="96">
                  <c:v>82296.951250298385</c:v>
                </c:pt>
                <c:pt idx="97">
                  <c:v>1541.1731582354664</c:v>
                </c:pt>
                <c:pt idx="98">
                  <c:v>1446.9298715350471</c:v>
                </c:pt>
                <c:pt idx="99">
                  <c:v>25910.44684531882</c:v>
                </c:pt>
                <c:pt idx="100">
                  <c:v>16631.321673502542</c:v>
                </c:pt>
                <c:pt idx="101">
                  <c:v>2173.5556231394776</c:v>
                </c:pt>
                <c:pt idx="102">
                  <c:v>39210.024122793686</c:v>
                </c:pt>
                <c:pt idx="103">
                  <c:v>5035.9316432287251</c:v>
                </c:pt>
                <c:pt idx="104">
                  <c:v>23536.247806673819</c:v>
                </c:pt>
                <c:pt idx="105">
                  <c:v>19209.219151117159</c:v>
                </c:pt>
                <c:pt idx="106">
                  <c:v>12315.486793515642</c:v>
                </c:pt>
                <c:pt idx="107">
                  <c:v>9773.6311522170054</c:v>
                </c:pt>
                <c:pt idx="108">
                  <c:v>20086.50445258632</c:v>
                </c:pt>
                <c:pt idx="109">
                  <c:v>7168.724609375</c:v>
                </c:pt>
                <c:pt idx="110">
                  <c:v>1246.7926957329712</c:v>
                </c:pt>
                <c:pt idx="111">
                  <c:v>4109.5171938950534</c:v>
                </c:pt>
                <c:pt idx="112">
                  <c:v>9987.1176222071281</c:v>
                </c:pt>
                <c:pt idx="113">
                  <c:v>3601.1088766087423</c:v>
                </c:pt>
                <c:pt idx="114">
                  <c:v>55507.090270966735</c:v>
                </c:pt>
                <c:pt idx="115">
                  <c:v>40632.02521794194</c:v>
                </c:pt>
                <c:pt idx="116">
                  <c:v>5694.0691291125577</c:v>
                </c:pt>
                <c:pt idx="117">
                  <c:v>1206.4034324257502</c:v>
                </c:pt>
                <c:pt idx="118">
                  <c:v>5031.6039710898267</c:v>
                </c:pt>
                <c:pt idx="119">
                  <c:v>15084.567362337779</c:v>
                </c:pt>
                <c:pt idx="120">
                  <c:v>66403.546838544076</c:v>
                </c:pt>
                <c:pt idx="121">
                  <c:v>32003.332218000822</c:v>
                </c:pt>
                <c:pt idx="122">
                  <c:v>5015.8327759108888</c:v>
                </c:pt>
                <c:pt idx="123">
                  <c:v>28606.48872650852</c:v>
                </c:pt>
                <c:pt idx="124">
                  <c:v>12172.250539098937</c:v>
                </c:pt>
                <c:pt idx="125">
                  <c:v>11931.128933614442</c:v>
                </c:pt>
                <c:pt idx="126">
                  <c:v>9016.7621936564719</c:v>
                </c:pt>
                <c:pt idx="127">
                  <c:v>28817.100856495101</c:v>
                </c:pt>
                <c:pt idx="128">
                  <c:v>32269.041552375566</c:v>
                </c:pt>
                <c:pt idx="129">
                  <c:v>91499.863158453067</c:v>
                </c:pt>
                <c:pt idx="130">
                  <c:v>26756.309659140956</c:v>
                </c:pt>
                <c:pt idx="131">
                  <c:v>25233.841796875</c:v>
                </c:pt>
                <c:pt idx="132">
                  <c:v>1913.0340713463152</c:v>
                </c:pt>
                <c:pt idx="133">
                  <c:v>3941.3690409794904</c:v>
                </c:pt>
                <c:pt idx="134">
                  <c:v>48041.173051851751</c:v>
                </c:pt>
                <c:pt idx="135">
                  <c:v>3114.3375271840027</c:v>
                </c:pt>
                <c:pt idx="136">
                  <c:v>15536.101076100713</c:v>
                </c:pt>
                <c:pt idx="137">
                  <c:v>25682.248194375494</c:v>
                </c:pt>
                <c:pt idx="138">
                  <c:v>1594.3088895522201</c:v>
                </c:pt>
                <c:pt idx="139">
                  <c:v>88107.050046449251</c:v>
                </c:pt>
                <c:pt idx="140">
                  <c:v>37080.522405224547</c:v>
                </c:pt>
                <c:pt idx="141">
                  <c:v>29516.499638379093</c:v>
                </c:pt>
                <c:pt idx="142">
                  <c:v>35849.555652606519</c:v>
                </c:pt>
                <c:pt idx="143">
                  <c:v>13475.988214227387</c:v>
                </c:pt>
                <c:pt idx="144">
                  <c:v>39543.656870898471</c:v>
                </c:pt>
                <c:pt idx="145">
                  <c:v>12250.945476915302</c:v>
                </c:pt>
                <c:pt idx="146">
                  <c:v>25736.824162411289</c:v>
                </c:pt>
                <c:pt idx="147">
                  <c:v>14130.13919624719</c:v>
                </c:pt>
                <c:pt idx="148">
                  <c:v>13047.27543454409</c:v>
                </c:pt>
                <c:pt idx="149">
                  <c:v>4414.89990234375</c:v>
                </c:pt>
                <c:pt idx="150">
                  <c:v>16278.159563848048</c:v>
                </c:pt>
                <c:pt idx="151">
                  <c:v>52849.516538129938</c:v>
                </c:pt>
                <c:pt idx="152">
                  <c:v>68167.80327116001</c:v>
                </c:pt>
                <c:pt idx="153">
                  <c:v>3728.0674156657815</c:v>
                </c:pt>
                <c:pt idx="154">
                  <c:v>2472.98583984375</c:v>
                </c:pt>
                <c:pt idx="155">
                  <c:v>16642.450371704239</c:v>
                </c:pt>
                <c:pt idx="156">
                  <c:v>2013.8134548207713</c:v>
                </c:pt>
                <c:pt idx="157">
                  <c:v>27335.540522565894</c:v>
                </c:pt>
                <c:pt idx="158">
                  <c:v>10906.887152494108</c:v>
                </c:pt>
                <c:pt idx="159">
                  <c:v>27551.161668236098</c:v>
                </c:pt>
                <c:pt idx="160">
                  <c:v>26623.857443636742</c:v>
                </c:pt>
                <c:pt idx="161">
                  <c:v>2025.8351259473238</c:v>
                </c:pt>
                <c:pt idx="162">
                  <c:v>67667.508458519034</c:v>
                </c:pt>
                <c:pt idx="163">
                  <c:v>45771.001863196267</c:v>
                </c:pt>
                <c:pt idx="164">
                  <c:v>61186.462829745928</c:v>
                </c:pt>
                <c:pt idx="165">
                  <c:v>21735.75867855272</c:v>
                </c:pt>
                <c:pt idx="166">
                  <c:v>8452.92762659652</c:v>
                </c:pt>
                <c:pt idx="167">
                  <c:v>7246.8119700762873</c:v>
                </c:pt>
                <c:pt idx="168">
                  <c:v>3330.5527171436138</c:v>
                </c:pt>
                <c:pt idx="169">
                  <c:v>2373.57819623144</c:v>
                </c:pt>
              </c:numCache>
            </c:numRef>
          </c:xVal>
          <c:yVal>
            <c:numRef>
              <c:f>'WDI+CoHD only'!$I$3:$I$172</c:f>
              <c:numCache>
                <c:formatCode>0.00</c:formatCode>
                <c:ptCount val="170"/>
                <c:pt idx="0">
                  <c:v>3.952</c:v>
                </c:pt>
                <c:pt idx="1">
                  <c:v>3.7629999999999999</c:v>
                </c:pt>
                <c:pt idx="2">
                  <c:v>4.327</c:v>
                </c:pt>
                <c:pt idx="3">
                  <c:v>4.1120000000000001</c:v>
                </c:pt>
                <c:pt idx="4">
                  <c:v>3.3410000000000002</c:v>
                </c:pt>
                <c:pt idx="5">
                  <c:v>3.0960000000000001</c:v>
                </c:pt>
                <c:pt idx="6">
                  <c:v>3.4180000000000001</c:v>
                </c:pt>
                <c:pt idx="7">
                  <c:v>2.2589999999999999</c:v>
                </c:pt>
                <c:pt idx="8">
                  <c:v>2.7719999999999998</c:v>
                </c:pt>
                <c:pt idx="9">
                  <c:v>2.3479999999999999</c:v>
                </c:pt>
                <c:pt idx="10">
                  <c:v>4.2759999999999998</c:v>
                </c:pt>
                <c:pt idx="11">
                  <c:v>3.379</c:v>
                </c:pt>
                <c:pt idx="12">
                  <c:v>2.8820000000000001</c:v>
                </c:pt>
                <c:pt idx="14">
                  <c:v>3.177</c:v>
                </c:pt>
                <c:pt idx="15">
                  <c:v>2.8620000000000001</c:v>
                </c:pt>
                <c:pt idx="16">
                  <c:v>2.476</c:v>
                </c:pt>
                <c:pt idx="17">
                  <c:v>3.55</c:v>
                </c:pt>
                <c:pt idx="18">
                  <c:v>4.0720000000000001</c:v>
                </c:pt>
                <c:pt idx="19">
                  <c:v>4.383</c:v>
                </c:pt>
                <c:pt idx="20">
                  <c:v>3.5510000000000002</c:v>
                </c:pt>
                <c:pt idx="21">
                  <c:v>3.847</c:v>
                </c:pt>
                <c:pt idx="22">
                  <c:v>3.6219999999999999</c:v>
                </c:pt>
                <c:pt idx="23">
                  <c:v>2.8090000000000002</c:v>
                </c:pt>
                <c:pt idx="24">
                  <c:v>3.2349999999999999</c:v>
                </c:pt>
                <c:pt idx="25">
                  <c:v>4.1260000000000003</c:v>
                </c:pt>
                <c:pt idx="26">
                  <c:v>3.78</c:v>
                </c:pt>
                <c:pt idx="27">
                  <c:v>3.173</c:v>
                </c:pt>
                <c:pt idx="28">
                  <c:v>2.988</c:v>
                </c:pt>
                <c:pt idx="29">
                  <c:v>3.3580000000000001</c:v>
                </c:pt>
                <c:pt idx="30">
                  <c:v>3.6179999999999999</c:v>
                </c:pt>
                <c:pt idx="31">
                  <c:v>2.6160000000000001</c:v>
                </c:pt>
                <c:pt idx="32">
                  <c:v>2.863</c:v>
                </c:pt>
                <c:pt idx="33">
                  <c:v>2.9279999999999999</c:v>
                </c:pt>
                <c:pt idx="34">
                  <c:v>3.423</c:v>
                </c:pt>
                <c:pt idx="35">
                  <c:v>2.831</c:v>
                </c:pt>
                <c:pt idx="36">
                  <c:v>3.0529999999999999</c:v>
                </c:pt>
                <c:pt idx="37">
                  <c:v>2.5710000000000002</c:v>
                </c:pt>
                <c:pt idx="38">
                  <c:v>2.863</c:v>
                </c:pt>
                <c:pt idx="40">
                  <c:v>2.9209999999999998</c:v>
                </c:pt>
                <c:pt idx="41">
                  <c:v>3.343</c:v>
                </c:pt>
                <c:pt idx="42">
                  <c:v>3.9609999999999999</c:v>
                </c:pt>
                <c:pt idx="43">
                  <c:v>3.2730000000000001</c:v>
                </c:pt>
                <c:pt idx="44">
                  <c:v>4.1680000000000001</c:v>
                </c:pt>
                <c:pt idx="45">
                  <c:v>2.8660000000000001</c:v>
                </c:pt>
                <c:pt idx="46">
                  <c:v>2.8460000000000001</c:v>
                </c:pt>
                <c:pt idx="47">
                  <c:v>2.899</c:v>
                </c:pt>
                <c:pt idx="48">
                  <c:v>2.3759999999999999</c:v>
                </c:pt>
                <c:pt idx="49">
                  <c:v>2.7970000000000002</c:v>
                </c:pt>
                <c:pt idx="50">
                  <c:v>4</c:v>
                </c:pt>
                <c:pt idx="51">
                  <c:v>3.5209999999999999</c:v>
                </c:pt>
                <c:pt idx="52">
                  <c:v>2.7879999999999998</c:v>
                </c:pt>
                <c:pt idx="53">
                  <c:v>3.4569999999999999</c:v>
                </c:pt>
                <c:pt idx="55">
                  <c:v>3.5259999999999998</c:v>
                </c:pt>
                <c:pt idx="56">
                  <c:v>3.125</c:v>
                </c:pt>
                <c:pt idx="57">
                  <c:v>3.4279999999999999</c:v>
                </c:pt>
                <c:pt idx="58">
                  <c:v>3.1080000000000001</c:v>
                </c:pt>
                <c:pt idx="59">
                  <c:v>3.6120000000000001</c:v>
                </c:pt>
                <c:pt idx="60">
                  <c:v>2.5449999999999999</c:v>
                </c:pt>
                <c:pt idx="61">
                  <c:v>2.9359999999999999</c:v>
                </c:pt>
                <c:pt idx="62">
                  <c:v>3.3580000000000001</c:v>
                </c:pt>
                <c:pt idx="63">
                  <c:v>2.9420000000000002</c:v>
                </c:pt>
                <c:pt idx="64">
                  <c:v>2.786</c:v>
                </c:pt>
                <c:pt idx="65">
                  <c:v>3.7669999999999999</c:v>
                </c:pt>
                <c:pt idx="66">
                  <c:v>3.0369999999999999</c:v>
                </c:pt>
                <c:pt idx="67">
                  <c:v>5.3819999999999997</c:v>
                </c:pt>
                <c:pt idx="68">
                  <c:v>3.6549999999999998</c:v>
                </c:pt>
                <c:pt idx="69">
                  <c:v>3.1640000000000001</c:v>
                </c:pt>
                <c:pt idx="70">
                  <c:v>4.6289999999999996</c:v>
                </c:pt>
                <c:pt idx="71">
                  <c:v>3.93</c:v>
                </c:pt>
                <c:pt idx="72">
                  <c:v>3.36</c:v>
                </c:pt>
                <c:pt idx="73">
                  <c:v>3.6589999999999998</c:v>
                </c:pt>
                <c:pt idx="74">
                  <c:v>3.302</c:v>
                </c:pt>
                <c:pt idx="75">
                  <c:v>2.2130000000000001</c:v>
                </c:pt>
                <c:pt idx="76">
                  <c:v>2.8239999999999998</c:v>
                </c:pt>
                <c:pt idx="77">
                  <c:v>4.1289999999999996</c:v>
                </c:pt>
                <c:pt idx="78">
                  <c:v>3.0049999999999999</c:v>
                </c:pt>
                <c:pt idx="79">
                  <c:v>3.3780000000000001</c:v>
                </c:pt>
                <c:pt idx="80">
                  <c:v>2.3969999999999998</c:v>
                </c:pt>
                <c:pt idx="81">
                  <c:v>2.4359999999999999</c:v>
                </c:pt>
                <c:pt idx="82">
                  <c:v>2.8849999999999998</c:v>
                </c:pt>
                <c:pt idx="83">
                  <c:v>5.9749999999999996</c:v>
                </c:pt>
                <c:pt idx="84">
                  <c:v>5.5289999999999999</c:v>
                </c:pt>
                <c:pt idx="85">
                  <c:v>3.4119999999999999</c:v>
                </c:pt>
                <c:pt idx="86">
                  <c:v>2.391</c:v>
                </c:pt>
                <c:pt idx="87">
                  <c:v>2.8460000000000001</c:v>
                </c:pt>
                <c:pt idx="88">
                  <c:v>4.7119999999999997</c:v>
                </c:pt>
                <c:pt idx="89">
                  <c:v>3.3439999999999999</c:v>
                </c:pt>
                <c:pt idx="90">
                  <c:v>2.97</c:v>
                </c:pt>
                <c:pt idx="91">
                  <c:v>3.7759999999999998</c:v>
                </c:pt>
                <c:pt idx="92">
                  <c:v>3.1240000000000001</c:v>
                </c:pt>
                <c:pt idx="93">
                  <c:v>3.77</c:v>
                </c:pt>
                <c:pt idx="94">
                  <c:v>4.0179999999999998</c:v>
                </c:pt>
                <c:pt idx="95">
                  <c:v>3.0030000000000001</c:v>
                </c:pt>
                <c:pt idx="96">
                  <c:v>2.492</c:v>
                </c:pt>
                <c:pt idx="97">
                  <c:v>2.9870000000000001</c:v>
                </c:pt>
                <c:pt idx="98">
                  <c:v>2.7240000000000002</c:v>
                </c:pt>
                <c:pt idx="99">
                  <c:v>3.2240000000000002</c:v>
                </c:pt>
                <c:pt idx="100">
                  <c:v>3.581</c:v>
                </c:pt>
                <c:pt idx="101">
                  <c:v>2.9</c:v>
                </c:pt>
                <c:pt idx="102">
                  <c:v>3.4940000000000002</c:v>
                </c:pt>
                <c:pt idx="103">
                  <c:v>3.4510000000000001</c:v>
                </c:pt>
                <c:pt idx="104">
                  <c:v>3.3130000000000002</c:v>
                </c:pt>
                <c:pt idx="105">
                  <c:v>2.9929999999999999</c:v>
                </c:pt>
                <c:pt idx="106">
                  <c:v>2.46</c:v>
                </c:pt>
                <c:pt idx="107">
                  <c:v>4.5439999999999996</c:v>
                </c:pt>
                <c:pt idx="108">
                  <c:v>3.3969999999999998</c:v>
                </c:pt>
                <c:pt idx="109">
                  <c:v>2.71</c:v>
                </c:pt>
                <c:pt idx="110">
                  <c:v>3.0310000000000001</c:v>
                </c:pt>
                <c:pt idx="111">
                  <c:v>3.706</c:v>
                </c:pt>
                <c:pt idx="112">
                  <c:v>3.2549999999999999</c:v>
                </c:pt>
                <c:pt idx="113">
                  <c:v>4.1269999999999998</c:v>
                </c:pt>
                <c:pt idx="114">
                  <c:v>2.7429999999999999</c:v>
                </c:pt>
                <c:pt idx="115">
                  <c:v>2.6709999999999998</c:v>
                </c:pt>
                <c:pt idx="116">
                  <c:v>3.1909999999999998</c:v>
                </c:pt>
                <c:pt idx="117">
                  <c:v>2.85</c:v>
                </c:pt>
                <c:pt idx="118">
                  <c:v>3.5649999999999999</c:v>
                </c:pt>
                <c:pt idx="119">
                  <c:v>3.3180000000000001</c:v>
                </c:pt>
                <c:pt idx="120">
                  <c:v>3.3250000000000002</c:v>
                </c:pt>
                <c:pt idx="121">
                  <c:v>2.8149999999999999</c:v>
                </c:pt>
                <c:pt idx="122">
                  <c:v>3.4079999999999999</c:v>
                </c:pt>
                <c:pt idx="123">
                  <c:v>4.2249999999999996</c:v>
                </c:pt>
                <c:pt idx="124">
                  <c:v>3.43</c:v>
                </c:pt>
                <c:pt idx="125">
                  <c:v>3.0840000000000001</c:v>
                </c:pt>
                <c:pt idx="126">
                  <c:v>3.843</c:v>
                </c:pt>
                <c:pt idx="127">
                  <c:v>2.9089999999999998</c:v>
                </c:pt>
                <c:pt idx="128">
                  <c:v>2.5129999999999999</c:v>
                </c:pt>
                <c:pt idx="129">
                  <c:v>2.375</c:v>
                </c:pt>
                <c:pt idx="130">
                  <c:v>2.9209999999999998</c:v>
                </c:pt>
                <c:pt idx="131">
                  <c:v>3.149</c:v>
                </c:pt>
                <c:pt idx="132">
                  <c:v>2.609</c:v>
                </c:pt>
                <c:pt idx="133">
                  <c:v>3.2879999999999998</c:v>
                </c:pt>
                <c:pt idx="134">
                  <c:v>3.4409999999999998</c:v>
                </c:pt>
                <c:pt idx="135">
                  <c:v>2.19</c:v>
                </c:pt>
                <c:pt idx="136">
                  <c:v>4.07</c:v>
                </c:pt>
                <c:pt idx="137">
                  <c:v>4.01</c:v>
                </c:pt>
                <c:pt idx="138">
                  <c:v>2.8420000000000001</c:v>
                </c:pt>
                <c:pt idx="139">
                  <c:v>2.7749999999999999</c:v>
                </c:pt>
                <c:pt idx="140">
                  <c:v>4.4619999999999997</c:v>
                </c:pt>
                <c:pt idx="141">
                  <c:v>3.0129999999999999</c:v>
                </c:pt>
                <c:pt idx="142">
                  <c:v>2.798</c:v>
                </c:pt>
                <c:pt idx="143">
                  <c:v>4.1020000000000003</c:v>
                </c:pt>
                <c:pt idx="144">
                  <c:v>2.6989999999999998</c:v>
                </c:pt>
                <c:pt idx="145">
                  <c:v>3.702</c:v>
                </c:pt>
                <c:pt idx="146">
                  <c:v>2.9980000000000002</c:v>
                </c:pt>
                <c:pt idx="147">
                  <c:v>3.2629999999999999</c:v>
                </c:pt>
                <c:pt idx="148">
                  <c:v>4.1310000000000002</c:v>
                </c:pt>
                <c:pt idx="149">
                  <c:v>3.6739999999999999</c:v>
                </c:pt>
                <c:pt idx="150">
                  <c:v>4.9690000000000003</c:v>
                </c:pt>
                <c:pt idx="151">
                  <c:v>3.0859999999999999</c:v>
                </c:pt>
                <c:pt idx="152">
                  <c:v>2.5230000000000001</c:v>
                </c:pt>
                <c:pt idx="153">
                  <c:v>3.0270000000000001</c:v>
                </c:pt>
                <c:pt idx="154">
                  <c:v>2.5979999999999999</c:v>
                </c:pt>
                <c:pt idx="155">
                  <c:v>3.9710000000000001</c:v>
                </c:pt>
                <c:pt idx="157">
                  <c:v>3.9279999999999999</c:v>
                </c:pt>
                <c:pt idx="158">
                  <c:v>3.476</c:v>
                </c:pt>
                <c:pt idx="159">
                  <c:v>2.8730000000000002</c:v>
                </c:pt>
                <c:pt idx="160">
                  <c:v>2.8090000000000002</c:v>
                </c:pt>
                <c:pt idx="161">
                  <c:v>2.7490000000000001</c:v>
                </c:pt>
                <c:pt idx="162">
                  <c:v>2.7549999999999999</c:v>
                </c:pt>
                <c:pt idx="163">
                  <c:v>1.8220000000000001</c:v>
                </c:pt>
                <c:pt idx="164">
                  <c:v>3.2250000000000001</c:v>
                </c:pt>
                <c:pt idx="165">
                  <c:v>3.073</c:v>
                </c:pt>
                <c:pt idx="166">
                  <c:v>3.5859999999999999</c:v>
                </c:pt>
                <c:pt idx="167">
                  <c:v>3.3420000000000001</c:v>
                </c:pt>
                <c:pt idx="168">
                  <c:v>3.085</c:v>
                </c:pt>
                <c:pt idx="169">
                  <c:v>3.456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25-4D79-87A4-F218F98BD9FE}"/>
            </c:ext>
          </c:extLst>
        </c:ser>
        <c:ser>
          <c:idx val="3"/>
          <c:order val="1"/>
          <c:tx>
            <c:v>2020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28575">
                <a:solidFill>
                  <a:schemeClr val="accent1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xVal>
            <c:numRef>
              <c:f>'WDI+CoHD only'!$Q$3:$Q$172</c:f>
              <c:numCache>
                <c:formatCode>_(* #,##0_);_(* \(#,##0\);_(* "-"??_);_(@_)</c:formatCode>
                <c:ptCount val="170"/>
                <c:pt idx="1">
                  <c:v>10530.299137890051</c:v>
                </c:pt>
                <c:pt idx="2">
                  <c:v>5580.5371835204633</c:v>
                </c:pt>
                <c:pt idx="4">
                  <c:v>19176.792868390799</c:v>
                </c:pt>
                <c:pt idx="5">
                  <c:v>12454.145079078395</c:v>
                </c:pt>
                <c:pt idx="7">
                  <c:v>48577.274641109769</c:v>
                </c:pt>
                <c:pt idx="8">
                  <c:v>51576.155363737787</c:v>
                </c:pt>
                <c:pt idx="10">
                  <c:v>26312.097554981669</c:v>
                </c:pt>
                <c:pt idx="11">
                  <c:v>38773.384151534563</c:v>
                </c:pt>
                <c:pt idx="12">
                  <c:v>5919.3791433250744</c:v>
                </c:pt>
                <c:pt idx="14">
                  <c:v>18334.501637738398</c:v>
                </c:pt>
                <c:pt idx="15">
                  <c:v>49443.255820202838</c:v>
                </c:pt>
                <c:pt idx="16">
                  <c:v>5630.1005669122533</c:v>
                </c:pt>
                <c:pt idx="17">
                  <c:v>3288.4706047217037</c:v>
                </c:pt>
                <c:pt idx="18">
                  <c:v>78189.222438549055</c:v>
                </c:pt>
                <c:pt idx="19">
                  <c:v>9898.2502681268452</c:v>
                </c:pt>
                <c:pt idx="20">
                  <c:v>7763.2198915657</c:v>
                </c:pt>
                <c:pt idx="21">
                  <c:v>14394.075976570448</c:v>
                </c:pt>
                <c:pt idx="22">
                  <c:v>14351.843529790731</c:v>
                </c:pt>
                <c:pt idx="23">
                  <c:v>13694.358202635765</c:v>
                </c:pt>
                <c:pt idx="25">
                  <c:v>64037.332655549195</c:v>
                </c:pt>
                <c:pt idx="26">
                  <c:v>21932.791523348475</c:v>
                </c:pt>
                <c:pt idx="28">
                  <c:v>735.59297842425667</c:v>
                </c:pt>
                <c:pt idx="29">
                  <c:v>5901.2964002763547</c:v>
                </c:pt>
                <c:pt idx="30">
                  <c:v>4035.0018834845923</c:v>
                </c:pt>
                <c:pt idx="31">
                  <c:v>3586.2527124620228</c:v>
                </c:pt>
                <c:pt idx="32">
                  <c:v>45000.223570624185</c:v>
                </c:pt>
                <c:pt idx="34">
                  <c:v>996.53108046884859</c:v>
                </c:pt>
                <c:pt idx="35">
                  <c:v>1422.8743656769093</c:v>
                </c:pt>
                <c:pt idx="36">
                  <c:v>21726.795428012607</c:v>
                </c:pt>
                <c:pt idx="37">
                  <c:v>16182.463077376728</c:v>
                </c:pt>
                <c:pt idx="38">
                  <c:v>13280.129947604661</c:v>
                </c:pt>
                <c:pt idx="39">
                  <c:v>2993.8246867398248</c:v>
                </c:pt>
                <c:pt idx="40">
                  <c:v>1050.7787055130825</c:v>
                </c:pt>
                <c:pt idx="42">
                  <c:v>18832.808149772234</c:v>
                </c:pt>
                <c:pt idx="43">
                  <c:v>5026.3871692308521</c:v>
                </c:pt>
                <c:pt idx="44">
                  <c:v>27719.086871111649</c:v>
                </c:pt>
                <c:pt idx="46">
                  <c:v>36584.13671875</c:v>
                </c:pt>
                <c:pt idx="47">
                  <c:v>37650.546310110127</c:v>
                </c:pt>
                <c:pt idx="48">
                  <c:v>58143.773058446204</c:v>
                </c:pt>
                <c:pt idx="49">
                  <c:v>5082.3195868105067</c:v>
                </c:pt>
                <c:pt idx="51">
                  <c:v>16172.66594275956</c:v>
                </c:pt>
                <c:pt idx="52">
                  <c:v>10030.147665944203</c:v>
                </c:pt>
                <c:pt idx="53">
                  <c:v>11581.079805975482</c:v>
                </c:pt>
                <c:pt idx="54">
                  <c:v>7558.5319079286028</c:v>
                </c:pt>
                <c:pt idx="55">
                  <c:v>13033.790197030648</c:v>
                </c:pt>
                <c:pt idx="56">
                  <c:v>34872.69795979574</c:v>
                </c:pt>
                <c:pt idx="57">
                  <c:v>7496.4071707024359</c:v>
                </c:pt>
                <c:pt idx="58">
                  <c:v>2278.8164586190255</c:v>
                </c:pt>
                <c:pt idx="60">
                  <c:v>48332.045605567262</c:v>
                </c:pt>
                <c:pt idx="61">
                  <c:v>43055.289184666355</c:v>
                </c:pt>
                <c:pt idx="62">
                  <c:v>13413.887915701091</c:v>
                </c:pt>
                <c:pt idx="63">
                  <c:v>2124.932247025909</c:v>
                </c:pt>
                <c:pt idx="64">
                  <c:v>53128.382920244447</c:v>
                </c:pt>
                <c:pt idx="65">
                  <c:v>5493.7018240003426</c:v>
                </c:pt>
                <c:pt idx="66">
                  <c:v>26718.271681049344</c:v>
                </c:pt>
                <c:pt idx="68">
                  <c:v>2376.6956337266224</c:v>
                </c:pt>
                <c:pt idx="69">
                  <c:v>1879.7242827854848</c:v>
                </c:pt>
                <c:pt idx="70">
                  <c:v>18329.873073543757</c:v>
                </c:pt>
                <c:pt idx="71">
                  <c:v>2939.8631034125283</c:v>
                </c:pt>
                <c:pt idx="72">
                  <c:v>4777.4998057728235</c:v>
                </c:pt>
                <c:pt idx="73">
                  <c:v>59188.546896178472</c:v>
                </c:pt>
                <c:pt idx="74">
                  <c:v>30599.247945646981</c:v>
                </c:pt>
                <c:pt idx="76">
                  <c:v>6101.585904621852</c:v>
                </c:pt>
                <c:pt idx="77">
                  <c:v>11145.293479408412</c:v>
                </c:pt>
                <c:pt idx="79">
                  <c:v>9336.6696602140128</c:v>
                </c:pt>
                <c:pt idx="80">
                  <c:v>67858.830425405919</c:v>
                </c:pt>
                <c:pt idx="81">
                  <c:v>39022.696326512196</c:v>
                </c:pt>
                <c:pt idx="82">
                  <c:v>39969.845878467648</c:v>
                </c:pt>
                <c:pt idx="83">
                  <c:v>8473.8771570375629</c:v>
                </c:pt>
                <c:pt idx="84">
                  <c:v>41492.512875339657</c:v>
                </c:pt>
                <c:pt idx="85">
                  <c:v>9788.7217750772415</c:v>
                </c:pt>
                <c:pt idx="86">
                  <c:v>23323.479207538483</c:v>
                </c:pt>
                <c:pt idx="87">
                  <c:v>4273.8378039041017</c:v>
                </c:pt>
                <c:pt idx="88">
                  <c:v>41439.168809682007</c:v>
                </c:pt>
                <c:pt idx="90">
                  <c:v>4566.1769365893779</c:v>
                </c:pt>
                <c:pt idx="92">
                  <c:v>31129.250360762358</c:v>
                </c:pt>
                <c:pt idx="93">
                  <c:v>2749.5572032707614</c:v>
                </c:pt>
                <c:pt idx="95">
                  <c:v>36074.155297996571</c:v>
                </c:pt>
                <c:pt idx="96">
                  <c:v>80522.209820065211</c:v>
                </c:pt>
                <c:pt idx="97">
                  <c:v>1420.9459717521972</c:v>
                </c:pt>
                <c:pt idx="99">
                  <c:v>25842.935741179877</c:v>
                </c:pt>
                <c:pt idx="100">
                  <c:v>11709.443725109795</c:v>
                </c:pt>
                <c:pt idx="101">
                  <c:v>2127.76799797187</c:v>
                </c:pt>
                <c:pt idx="102">
                  <c:v>37133.713508553526</c:v>
                </c:pt>
                <c:pt idx="103">
                  <c:v>5038.8160427617122</c:v>
                </c:pt>
                <c:pt idx="104">
                  <c:v>21180.284119772652</c:v>
                </c:pt>
                <c:pt idx="105">
                  <c:v>17280.649366163278</c:v>
                </c:pt>
                <c:pt idx="106">
                  <c:v>12685.840740012267</c:v>
                </c:pt>
                <c:pt idx="107">
                  <c:v>10614.305519325064</c:v>
                </c:pt>
                <c:pt idx="108">
                  <c:v>18546.118797773426</c:v>
                </c:pt>
                <c:pt idx="109">
                  <c:v>6881.63134765625</c:v>
                </c:pt>
                <c:pt idx="110">
                  <c:v>1206.3616519344944</c:v>
                </c:pt>
                <c:pt idx="111">
                  <c:v>4702.2057073852584</c:v>
                </c:pt>
                <c:pt idx="112">
                  <c:v>8845.5949118491662</c:v>
                </c:pt>
                <c:pt idx="113">
                  <c:v>3833.019701095759</c:v>
                </c:pt>
                <c:pt idx="114">
                  <c:v>53502.53545426709</c:v>
                </c:pt>
                <c:pt idx="115">
                  <c:v>41448.009344577709</c:v>
                </c:pt>
                <c:pt idx="116">
                  <c:v>4922.5176015844727</c:v>
                </c:pt>
                <c:pt idx="118">
                  <c:v>4734.230134747625</c:v>
                </c:pt>
                <c:pt idx="119">
                  <c:v>15161.238326372173</c:v>
                </c:pt>
                <c:pt idx="120">
                  <c:v>62243.045465340154</c:v>
                </c:pt>
                <c:pt idx="121">
                  <c:v>27277.064757042859</c:v>
                </c:pt>
                <c:pt idx="122">
                  <c:v>5049.6147528230067</c:v>
                </c:pt>
                <c:pt idx="123">
                  <c:v>24705.757209253559</c:v>
                </c:pt>
                <c:pt idx="124">
                  <c:v>11952.883311215595</c:v>
                </c:pt>
                <c:pt idx="125">
                  <c:v>10993.17807748518</c:v>
                </c:pt>
                <c:pt idx="126">
                  <c:v>8551.4634335463161</c:v>
                </c:pt>
                <c:pt idx="127">
                  <c:v>31208.161910107061</c:v>
                </c:pt>
                <c:pt idx="128">
                  <c:v>31665.482176803973</c:v>
                </c:pt>
                <c:pt idx="129">
                  <c:v>83747.568910410744</c:v>
                </c:pt>
                <c:pt idx="130">
                  <c:v>28456.491769543365</c:v>
                </c:pt>
                <c:pt idx="131">
                  <c:v>25868.4375</c:v>
                </c:pt>
                <c:pt idx="132">
                  <c:v>2050.8561160039312</c:v>
                </c:pt>
                <c:pt idx="134">
                  <c:v>45165.678865243885</c:v>
                </c:pt>
                <c:pt idx="135">
                  <c:v>3241.6699917971919</c:v>
                </c:pt>
                <c:pt idx="136">
                  <c:v>17683.024439703204</c:v>
                </c:pt>
                <c:pt idx="138">
                  <c:v>1604.3800843239485</c:v>
                </c:pt>
                <c:pt idx="141">
                  <c:v>29801.093016751693</c:v>
                </c:pt>
                <c:pt idx="142">
                  <c:v>36952.487136640295</c:v>
                </c:pt>
                <c:pt idx="143">
                  <c:v>12756.343170226963</c:v>
                </c:pt>
                <c:pt idx="144">
                  <c:v>36506.822484384567</c:v>
                </c:pt>
                <c:pt idx="145">
                  <c:v>12197.568448838192</c:v>
                </c:pt>
                <c:pt idx="149">
                  <c:v>3709.31787109375</c:v>
                </c:pt>
                <c:pt idx="151">
                  <c:v>52603.432899991865</c:v>
                </c:pt>
                <c:pt idx="152">
                  <c:v>65013.738805411813</c:v>
                </c:pt>
                <c:pt idx="156">
                  <c:v>2112.5197693646428</c:v>
                </c:pt>
                <c:pt idx="158">
                  <c:v>9946.2017274163882</c:v>
                </c:pt>
                <c:pt idx="161">
                  <c:v>2137.3143791288712</c:v>
                </c:pt>
                <c:pt idx="162">
                  <c:v>63228.897185608366</c:v>
                </c:pt>
                <c:pt idx="163">
                  <c:v>42514.154384067799</c:v>
                </c:pt>
                <c:pt idx="164">
                  <c:v>61087.689980899864</c:v>
                </c:pt>
                <c:pt idx="165">
                  <c:v>20376.437951826891</c:v>
                </c:pt>
                <c:pt idx="167">
                  <c:v>6270.3381456946645</c:v>
                </c:pt>
              </c:numCache>
            </c:numRef>
          </c:xVal>
          <c:yVal>
            <c:numRef>
              <c:f>'WDI+CoHD only'!$R$3:$R$172</c:f>
              <c:numCache>
                <c:formatCode>0.00</c:formatCode>
                <c:ptCount val="170"/>
                <c:pt idx="0">
                  <c:v>4.1970000000000001</c:v>
                </c:pt>
                <c:pt idx="1">
                  <c:v>3.76</c:v>
                </c:pt>
                <c:pt idx="2">
                  <c:v>4.5339999999999998</c:v>
                </c:pt>
                <c:pt idx="3">
                  <c:v>4.5039999999999996</c:v>
                </c:pt>
                <c:pt idx="5">
                  <c:v>3.2469999999999999</c:v>
                </c:pt>
                <c:pt idx="6">
                  <c:v>4.1379999999999999</c:v>
                </c:pt>
                <c:pt idx="7">
                  <c:v>2.5609999999999999</c:v>
                </c:pt>
                <c:pt idx="8">
                  <c:v>2.9809999999999999</c:v>
                </c:pt>
                <c:pt idx="9">
                  <c:v>2.5329999999999999</c:v>
                </c:pt>
                <c:pt idx="10">
                  <c:v>4.4880000000000004</c:v>
                </c:pt>
                <c:pt idx="11">
                  <c:v>3.835</c:v>
                </c:pt>
                <c:pt idx="12">
                  <c:v>3.0640000000000001</c:v>
                </c:pt>
                <c:pt idx="14">
                  <c:v>3.31</c:v>
                </c:pt>
                <c:pt idx="15">
                  <c:v>3.13</c:v>
                </c:pt>
                <c:pt idx="16">
                  <c:v>2.14</c:v>
                </c:pt>
                <c:pt idx="17">
                  <c:v>3.7069999999999999</c:v>
                </c:pt>
                <c:pt idx="18">
                  <c:v>3.6160000000000001</c:v>
                </c:pt>
                <c:pt idx="19">
                  <c:v>5.0289999999999999</c:v>
                </c:pt>
                <c:pt idx="20">
                  <c:v>3.7549999999999999</c:v>
                </c:pt>
                <c:pt idx="21">
                  <c:v>3.9950000000000001</c:v>
                </c:pt>
                <c:pt idx="22">
                  <c:v>3.7010000000000001</c:v>
                </c:pt>
                <c:pt idx="23">
                  <c:v>3.0840000000000001</c:v>
                </c:pt>
                <c:pt idx="24">
                  <c:v>3.3370000000000002</c:v>
                </c:pt>
                <c:pt idx="25">
                  <c:v>4.4050000000000002</c:v>
                </c:pt>
                <c:pt idx="26">
                  <c:v>4.1079999999999997</c:v>
                </c:pt>
                <c:pt idx="27">
                  <c:v>3.3450000000000002</c:v>
                </c:pt>
                <c:pt idx="28">
                  <c:v>2.9430000000000001</c:v>
                </c:pt>
                <c:pt idx="29">
                  <c:v>3.5630000000000002</c:v>
                </c:pt>
                <c:pt idx="30">
                  <c:v>3.8879999999999999</c:v>
                </c:pt>
                <c:pt idx="31">
                  <c:v>2.8079999999999998</c:v>
                </c:pt>
                <c:pt idx="32">
                  <c:v>3.008</c:v>
                </c:pt>
                <c:pt idx="33">
                  <c:v>2.7650000000000001</c:v>
                </c:pt>
                <c:pt idx="34">
                  <c:v>3.6150000000000002</c:v>
                </c:pt>
                <c:pt idx="35">
                  <c:v>2.8210000000000002</c:v>
                </c:pt>
                <c:pt idx="36">
                  <c:v>3.4020000000000001</c:v>
                </c:pt>
                <c:pt idx="37">
                  <c:v>2.9830000000000001</c:v>
                </c:pt>
                <c:pt idx="38">
                  <c:v>3.0649999999999999</c:v>
                </c:pt>
                <c:pt idx="40">
                  <c:v>2.077</c:v>
                </c:pt>
                <c:pt idx="41">
                  <c:v>3.4220000000000002</c:v>
                </c:pt>
                <c:pt idx="42">
                  <c:v>4.1100000000000003</c:v>
                </c:pt>
                <c:pt idx="43">
                  <c:v>3.61</c:v>
                </c:pt>
                <c:pt idx="44">
                  <c:v>4.2770000000000001</c:v>
                </c:pt>
                <c:pt idx="45">
                  <c:v>3.3279999999999998</c:v>
                </c:pt>
                <c:pt idx="46">
                  <c:v>2.9689999999999999</c:v>
                </c:pt>
                <c:pt idx="47">
                  <c:v>2.9660000000000002</c:v>
                </c:pt>
                <c:pt idx="48">
                  <c:v>2.544</c:v>
                </c:pt>
                <c:pt idx="49">
                  <c:v>3.1120000000000001</c:v>
                </c:pt>
                <c:pt idx="50">
                  <c:v>4.3449999999999998</c:v>
                </c:pt>
                <c:pt idx="51">
                  <c:v>3.8839999999999999</c:v>
                </c:pt>
                <c:pt idx="52">
                  <c:v>2.9279999999999999</c:v>
                </c:pt>
                <c:pt idx="53">
                  <c:v>3.3690000000000002</c:v>
                </c:pt>
                <c:pt idx="55">
                  <c:v>3.6760000000000002</c:v>
                </c:pt>
                <c:pt idx="56">
                  <c:v>3.3079999999999998</c:v>
                </c:pt>
                <c:pt idx="57">
                  <c:v>3.391</c:v>
                </c:pt>
                <c:pt idx="58">
                  <c:v>3.3660000000000001</c:v>
                </c:pt>
                <c:pt idx="59">
                  <c:v>3.9140000000000001</c:v>
                </c:pt>
                <c:pt idx="60">
                  <c:v>2.7120000000000002</c:v>
                </c:pt>
                <c:pt idx="61">
                  <c:v>3.2189999999999999</c:v>
                </c:pt>
                <c:pt idx="62">
                  <c:v>3.552</c:v>
                </c:pt>
                <c:pt idx="63">
                  <c:v>3.11</c:v>
                </c:pt>
                <c:pt idx="64">
                  <c:v>3.0249999999999999</c:v>
                </c:pt>
                <c:pt idx="65">
                  <c:v>4.0330000000000004</c:v>
                </c:pt>
                <c:pt idx="66">
                  <c:v>3.13</c:v>
                </c:pt>
                <c:pt idx="67">
                  <c:v>5.7960000000000003</c:v>
                </c:pt>
                <c:pt idx="68">
                  <c:v>4.1269999999999998</c:v>
                </c:pt>
                <c:pt idx="69">
                  <c:v>3.5049999999999999</c:v>
                </c:pt>
                <c:pt idx="70">
                  <c:v>4.8890000000000002</c:v>
                </c:pt>
                <c:pt idx="71">
                  <c:v>4.49</c:v>
                </c:pt>
                <c:pt idx="72">
                  <c:v>3.4860000000000002</c:v>
                </c:pt>
                <c:pt idx="73">
                  <c:v>4.5129999999999999</c:v>
                </c:pt>
                <c:pt idx="74">
                  <c:v>3.488</c:v>
                </c:pt>
                <c:pt idx="75">
                  <c:v>2.4140000000000001</c:v>
                </c:pt>
                <c:pt idx="76">
                  <c:v>2.97</c:v>
                </c:pt>
                <c:pt idx="77">
                  <c:v>4.4660000000000002</c:v>
                </c:pt>
                <c:pt idx="78">
                  <c:v>3.55</c:v>
                </c:pt>
                <c:pt idx="79">
                  <c:v>3.54</c:v>
                </c:pt>
                <c:pt idx="80">
                  <c:v>2.2250000000000001</c:v>
                </c:pt>
                <c:pt idx="81">
                  <c:v>2.492</c:v>
                </c:pt>
                <c:pt idx="82">
                  <c:v>3.1440000000000001</c:v>
                </c:pt>
                <c:pt idx="83">
                  <c:v>6.681</c:v>
                </c:pt>
                <c:pt idx="84">
                  <c:v>5.8079999999999998</c:v>
                </c:pt>
                <c:pt idx="85">
                  <c:v>3.6139999999999999</c:v>
                </c:pt>
                <c:pt idx="86">
                  <c:v>2.657</c:v>
                </c:pt>
                <c:pt idx="87">
                  <c:v>2.968</c:v>
                </c:pt>
                <c:pt idx="88">
                  <c:v>5.1829999999999998</c:v>
                </c:pt>
                <c:pt idx="89">
                  <c:v>3.6059999999999999</c:v>
                </c:pt>
                <c:pt idx="90">
                  <c:v>3.18</c:v>
                </c:pt>
                <c:pt idx="91">
                  <c:v>4.141</c:v>
                </c:pt>
                <c:pt idx="92">
                  <c:v>3.24</c:v>
                </c:pt>
                <c:pt idx="93">
                  <c:v>4.266</c:v>
                </c:pt>
                <c:pt idx="94">
                  <c:v>3.903</c:v>
                </c:pt>
                <c:pt idx="95">
                  <c:v>3.0990000000000002</c:v>
                </c:pt>
                <c:pt idx="96">
                  <c:v>2.661</c:v>
                </c:pt>
                <c:pt idx="97">
                  <c:v>3.181</c:v>
                </c:pt>
                <c:pt idx="98">
                  <c:v>3.149</c:v>
                </c:pt>
                <c:pt idx="99">
                  <c:v>3.5379999999999998</c:v>
                </c:pt>
                <c:pt idx="100">
                  <c:v>3.8610000000000002</c:v>
                </c:pt>
                <c:pt idx="101">
                  <c:v>3.0529999999999999</c:v>
                </c:pt>
                <c:pt idx="102">
                  <c:v>3.7690000000000001</c:v>
                </c:pt>
                <c:pt idx="103">
                  <c:v>3.6920000000000002</c:v>
                </c:pt>
                <c:pt idx="104">
                  <c:v>3.6040000000000001</c:v>
                </c:pt>
                <c:pt idx="105">
                  <c:v>3.2930000000000001</c:v>
                </c:pt>
                <c:pt idx="106">
                  <c:v>2.8140000000000001</c:v>
                </c:pt>
                <c:pt idx="107">
                  <c:v>5.1029999999999998</c:v>
                </c:pt>
                <c:pt idx="108">
                  <c:v>3.4940000000000002</c:v>
                </c:pt>
                <c:pt idx="109">
                  <c:v>2.7970000000000002</c:v>
                </c:pt>
                <c:pt idx="110">
                  <c:v>3.2280000000000002</c:v>
                </c:pt>
                <c:pt idx="111">
                  <c:v>4.1859999999999999</c:v>
                </c:pt>
                <c:pt idx="112">
                  <c:v>3.52</c:v>
                </c:pt>
                <c:pt idx="113">
                  <c:v>4.3620000000000001</c:v>
                </c:pt>
                <c:pt idx="114">
                  <c:v>2.9910000000000001</c:v>
                </c:pt>
                <c:pt idx="115">
                  <c:v>2.7229999999999999</c:v>
                </c:pt>
                <c:pt idx="116">
                  <c:v>3.335</c:v>
                </c:pt>
                <c:pt idx="117">
                  <c:v>2.859</c:v>
                </c:pt>
                <c:pt idx="118">
                  <c:v>4.093</c:v>
                </c:pt>
                <c:pt idx="119">
                  <c:v>3.427</c:v>
                </c:pt>
                <c:pt idx="120">
                  <c:v>3.4710000000000001</c:v>
                </c:pt>
                <c:pt idx="121">
                  <c:v>3.0209999999999999</c:v>
                </c:pt>
                <c:pt idx="122">
                  <c:v>3.6850000000000001</c:v>
                </c:pt>
                <c:pt idx="123">
                  <c:v>4.476</c:v>
                </c:pt>
                <c:pt idx="124">
                  <c:v>3.5430000000000001</c:v>
                </c:pt>
                <c:pt idx="125">
                  <c:v>3.2850000000000001</c:v>
                </c:pt>
                <c:pt idx="126">
                  <c:v>4.1079999999999997</c:v>
                </c:pt>
                <c:pt idx="127">
                  <c:v>3.17</c:v>
                </c:pt>
                <c:pt idx="128">
                  <c:v>2.6560000000000001</c:v>
                </c:pt>
                <c:pt idx="129">
                  <c:v>2.577</c:v>
                </c:pt>
                <c:pt idx="130">
                  <c:v>3.1909999999999998</c:v>
                </c:pt>
                <c:pt idx="131">
                  <c:v>3.42</c:v>
                </c:pt>
                <c:pt idx="132">
                  <c:v>2.698</c:v>
                </c:pt>
                <c:pt idx="133">
                  <c:v>3.5510000000000002</c:v>
                </c:pt>
                <c:pt idx="134">
                  <c:v>4.1479999999999997</c:v>
                </c:pt>
                <c:pt idx="135">
                  <c:v>2.33</c:v>
                </c:pt>
                <c:pt idx="136">
                  <c:v>4.2460000000000004</c:v>
                </c:pt>
                <c:pt idx="137">
                  <c:v>3.8010000000000002</c:v>
                </c:pt>
                <c:pt idx="138">
                  <c:v>2.8929999999999998</c:v>
                </c:pt>
                <c:pt idx="139">
                  <c:v>3.0640000000000001</c:v>
                </c:pt>
                <c:pt idx="140">
                  <c:v>5.36</c:v>
                </c:pt>
                <c:pt idx="141">
                  <c:v>3.15</c:v>
                </c:pt>
                <c:pt idx="142">
                  <c:v>3.07</c:v>
                </c:pt>
                <c:pt idx="143">
                  <c:v>4.298</c:v>
                </c:pt>
                <c:pt idx="144">
                  <c:v>2.8380000000000001</c:v>
                </c:pt>
                <c:pt idx="145">
                  <c:v>3.923</c:v>
                </c:pt>
                <c:pt idx="146">
                  <c:v>3.4049999999999998</c:v>
                </c:pt>
                <c:pt idx="147">
                  <c:v>3.5939999999999999</c:v>
                </c:pt>
                <c:pt idx="148">
                  <c:v>4.4539999999999997</c:v>
                </c:pt>
                <c:pt idx="149">
                  <c:v>4.3079999999999998</c:v>
                </c:pt>
                <c:pt idx="150">
                  <c:v>5.7389999999999999</c:v>
                </c:pt>
                <c:pt idx="151">
                  <c:v>3.339</c:v>
                </c:pt>
                <c:pt idx="152">
                  <c:v>2.6589999999999998</c:v>
                </c:pt>
                <c:pt idx="153">
                  <c:v>3.48</c:v>
                </c:pt>
                <c:pt idx="154">
                  <c:v>2.7360000000000002</c:v>
                </c:pt>
                <c:pt idx="155">
                  <c:v>4.3209999999999997</c:v>
                </c:pt>
                <c:pt idx="157">
                  <c:v>4.2240000000000002</c:v>
                </c:pt>
                <c:pt idx="158">
                  <c:v>3.6389999999999998</c:v>
                </c:pt>
                <c:pt idx="159">
                  <c:v>3.0289999999999999</c:v>
                </c:pt>
                <c:pt idx="160">
                  <c:v>3.0950000000000002</c:v>
                </c:pt>
                <c:pt idx="161">
                  <c:v>2.6579999999999999</c:v>
                </c:pt>
                <c:pt idx="162">
                  <c:v>3.1110000000000002</c:v>
                </c:pt>
                <c:pt idx="163">
                  <c:v>1.9119999999999999</c:v>
                </c:pt>
                <c:pt idx="164">
                  <c:v>3.383</c:v>
                </c:pt>
                <c:pt idx="165">
                  <c:v>3.4140000000000001</c:v>
                </c:pt>
                <c:pt idx="166">
                  <c:v>4.0720000000000001</c:v>
                </c:pt>
                <c:pt idx="167">
                  <c:v>3.3559999999999999</c:v>
                </c:pt>
                <c:pt idx="168">
                  <c:v>3.3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125-4D79-87A4-F218F98BD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1977391"/>
        <c:axId val="831983215"/>
      </c:scatterChart>
      <c:valAx>
        <c:axId val="831977391"/>
        <c:scaling>
          <c:orientation val="minMax"/>
          <c:max val="95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real income per person (GNI at 2017 PPP prices)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983215"/>
        <c:crosses val="autoZero"/>
        <c:crossBetween val="midCat"/>
      </c:valAx>
      <c:valAx>
        <c:axId val="831983215"/>
        <c:scaling>
          <c:orientation val="minMax"/>
          <c:max val="5.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Cost per day of the lowest-priced items for a healthy diet (CoHD at 2017 PPP prices) </a:t>
                </a:r>
              </a:p>
            </c:rich>
          </c:tx>
          <c:layout>
            <c:manualLayout>
              <c:xMode val="edge"/>
              <c:yMode val="edge"/>
              <c:x val="3.4281838333944145E-2"/>
              <c:y val="0.105948493885866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97739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81903077332726"/>
          <c:y val="0.151464952007269"/>
          <c:w val="0.62173131297977302"/>
          <c:h val="0.68752755766357421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'Nutr Qties'!$W$29</c:f>
              <c:strCache>
                <c:ptCount val="1"/>
                <c:pt idx="0">
                  <c:v>ASFs</c:v>
                </c:pt>
              </c:strCache>
            </c:strRef>
          </c:tx>
          <c:spPr>
            <a:solidFill>
              <a:srgbClr val="A365D1"/>
            </a:solidFill>
            <a:ln>
              <a:noFill/>
            </a:ln>
            <a:effectLst/>
          </c:spPr>
          <c:invertIfNegative val="0"/>
          <c:cat>
            <c:numRef>
              <c:f>'Nutr Qties'!$K$30:$K$50</c:f>
              <c:numCache>
                <c:formatCode>0</c:formatCode>
                <c:ptCount val="21"/>
                <c:pt idx="0">
                  <c:v>725.10160473261635</c:v>
                </c:pt>
                <c:pt idx="1">
                  <c:v>1142.7460068301109</c:v>
                </c:pt>
                <c:pt idx="2">
                  <c:v>1689.8740561863017</c:v>
                </c:pt>
                <c:pt idx="3">
                  <c:v>2653.0381254471877</c:v>
                </c:pt>
                <c:pt idx="4">
                  <c:v>3596.7393994192494</c:v>
                </c:pt>
                <c:pt idx="5">
                  <c:v>4580.8904617884145</c:v>
                </c:pt>
                <c:pt idx="6">
                  <c:v>5637.2289821266113</c:v>
                </c:pt>
                <c:pt idx="7">
                  <c:v>6791.917809388844</c:v>
                </c:pt>
                <c:pt idx="8">
                  <c:v>8072.0364097457441</c:v>
                </c:pt>
                <c:pt idx="9">
                  <c:v>9509.1553832119771</c:v>
                </c:pt>
                <c:pt idx="10">
                  <c:v>11142.661497507605</c:v>
                </c:pt>
                <c:pt idx="11">
                  <c:v>13024</c:v>
                </c:pt>
                <c:pt idx="12">
                  <c:v>15222.985642877307</c:v>
                </c:pt>
                <c:pt idx="13">
                  <c:v>17838.027581236627</c:v>
                </c:pt>
                <c:pt idx="14">
                  <c:v>21013.851696110338</c:v>
                </c:pt>
                <c:pt idx="15">
                  <c:v>24974.474185408802</c:v>
                </c:pt>
                <c:pt idx="16">
                  <c:v>30090.063138788828</c:v>
                </c:pt>
                <c:pt idx="17">
                  <c:v>37028.734350870509</c:v>
                </c:pt>
                <c:pt idx="18">
                  <c:v>47160.652236130474</c:v>
                </c:pt>
                <c:pt idx="19">
                  <c:v>63935.973770225763</c:v>
                </c:pt>
                <c:pt idx="20">
                  <c:v>100377.05199333518</c:v>
                </c:pt>
              </c:numCache>
            </c:numRef>
          </c:cat>
          <c:val>
            <c:numRef>
              <c:f>'Nutr Qties'!$W$30:$W$50</c:f>
              <c:numCache>
                <c:formatCode>General</c:formatCode>
                <c:ptCount val="21"/>
                <c:pt idx="0">
                  <c:v>-195.57040544896375</c:v>
                </c:pt>
                <c:pt idx="1">
                  <c:v>-141.68253832279945</c:v>
                </c:pt>
                <c:pt idx="2">
                  <c:v>-90.711237169388284</c:v>
                </c:pt>
                <c:pt idx="3">
                  <c:v>-29.122869347843277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05-4AC3-A7C9-8C8656D37CA8}"/>
            </c:ext>
          </c:extLst>
        </c:ser>
        <c:ser>
          <c:idx val="3"/>
          <c:order val="1"/>
          <c:tx>
            <c:strRef>
              <c:f>'Nutr Qties'!$V$29</c:f>
              <c:strCache>
                <c:ptCount val="1"/>
                <c:pt idx="0">
                  <c:v>Oils&amp;Fats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'Nutr Qties'!$K$30:$K$50</c:f>
              <c:numCache>
                <c:formatCode>0</c:formatCode>
                <c:ptCount val="21"/>
                <c:pt idx="0">
                  <c:v>725.10160473261635</c:v>
                </c:pt>
                <c:pt idx="1">
                  <c:v>1142.7460068301109</c:v>
                </c:pt>
                <c:pt idx="2">
                  <c:v>1689.8740561863017</c:v>
                </c:pt>
                <c:pt idx="3">
                  <c:v>2653.0381254471877</c:v>
                </c:pt>
                <c:pt idx="4">
                  <c:v>3596.7393994192494</c:v>
                </c:pt>
                <c:pt idx="5">
                  <c:v>4580.8904617884145</c:v>
                </c:pt>
                <c:pt idx="6">
                  <c:v>5637.2289821266113</c:v>
                </c:pt>
                <c:pt idx="7">
                  <c:v>6791.917809388844</c:v>
                </c:pt>
                <c:pt idx="8">
                  <c:v>8072.0364097457441</c:v>
                </c:pt>
                <c:pt idx="9">
                  <c:v>9509.1553832119771</c:v>
                </c:pt>
                <c:pt idx="10">
                  <c:v>11142.661497507605</c:v>
                </c:pt>
                <c:pt idx="11">
                  <c:v>13024</c:v>
                </c:pt>
                <c:pt idx="12">
                  <c:v>15222.985642877307</c:v>
                </c:pt>
                <c:pt idx="13">
                  <c:v>17838.027581236627</c:v>
                </c:pt>
                <c:pt idx="14">
                  <c:v>21013.851696110338</c:v>
                </c:pt>
                <c:pt idx="15">
                  <c:v>24974.474185408802</c:v>
                </c:pt>
                <c:pt idx="16">
                  <c:v>30090.063138788828</c:v>
                </c:pt>
                <c:pt idx="17">
                  <c:v>37028.734350870509</c:v>
                </c:pt>
                <c:pt idx="18">
                  <c:v>47160.652236130474</c:v>
                </c:pt>
                <c:pt idx="19">
                  <c:v>63935.973770225763</c:v>
                </c:pt>
                <c:pt idx="20">
                  <c:v>100377.05199333518</c:v>
                </c:pt>
              </c:numCache>
            </c:numRef>
          </c:cat>
          <c:val>
            <c:numRef>
              <c:f>'Nutr Qties'!$V$30:$V$50</c:f>
              <c:numCache>
                <c:formatCode>General</c:formatCode>
                <c:ptCount val="21"/>
                <c:pt idx="0">
                  <c:v>-83.877158734150527</c:v>
                </c:pt>
                <c:pt idx="1">
                  <c:v>-75.241545987085203</c:v>
                </c:pt>
                <c:pt idx="2">
                  <c:v>-65.103494048386693</c:v>
                </c:pt>
                <c:pt idx="3">
                  <c:v>-49.044802540144701</c:v>
                </c:pt>
                <c:pt idx="4">
                  <c:v>-34.502317660594883</c:v>
                </c:pt>
                <c:pt idx="5">
                  <c:v>-20.055257239756259</c:v>
                </c:pt>
                <c:pt idx="6">
                  <c:v>-5.0553206156125725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05-4AC3-A7C9-8C8656D37CA8}"/>
            </c:ext>
          </c:extLst>
        </c:ser>
        <c:ser>
          <c:idx val="1"/>
          <c:order val="2"/>
          <c:tx>
            <c:strRef>
              <c:f>'Nutr Qties'!$T$29</c:f>
              <c:strCache>
                <c:ptCount val="1"/>
                <c:pt idx="0">
                  <c:v>Pulses</c:v>
                </c:pt>
              </c:strCache>
            </c:strRef>
          </c:tx>
          <c:spPr>
            <a:solidFill>
              <a:srgbClr val="CC9900"/>
            </a:solidFill>
            <a:ln>
              <a:noFill/>
            </a:ln>
            <a:effectLst/>
          </c:spPr>
          <c:invertIfNegative val="0"/>
          <c:cat>
            <c:numRef>
              <c:f>'Nutr Qties'!$K$30:$K$50</c:f>
              <c:numCache>
                <c:formatCode>0</c:formatCode>
                <c:ptCount val="21"/>
                <c:pt idx="0">
                  <c:v>725.10160473261635</c:v>
                </c:pt>
                <c:pt idx="1">
                  <c:v>1142.7460068301109</c:v>
                </c:pt>
                <c:pt idx="2">
                  <c:v>1689.8740561863017</c:v>
                </c:pt>
                <c:pt idx="3">
                  <c:v>2653.0381254471877</c:v>
                </c:pt>
                <c:pt idx="4">
                  <c:v>3596.7393994192494</c:v>
                </c:pt>
                <c:pt idx="5">
                  <c:v>4580.8904617884145</c:v>
                </c:pt>
                <c:pt idx="6">
                  <c:v>5637.2289821266113</c:v>
                </c:pt>
                <c:pt idx="7">
                  <c:v>6791.917809388844</c:v>
                </c:pt>
                <c:pt idx="8">
                  <c:v>8072.0364097457441</c:v>
                </c:pt>
                <c:pt idx="9">
                  <c:v>9509.1553832119771</c:v>
                </c:pt>
                <c:pt idx="10">
                  <c:v>11142.661497507605</c:v>
                </c:pt>
                <c:pt idx="11">
                  <c:v>13024</c:v>
                </c:pt>
                <c:pt idx="12">
                  <c:v>15222.985642877307</c:v>
                </c:pt>
                <c:pt idx="13">
                  <c:v>17838.027581236627</c:v>
                </c:pt>
                <c:pt idx="14">
                  <c:v>21013.851696110338</c:v>
                </c:pt>
                <c:pt idx="15">
                  <c:v>24974.474185408802</c:v>
                </c:pt>
                <c:pt idx="16">
                  <c:v>30090.063138788828</c:v>
                </c:pt>
                <c:pt idx="17">
                  <c:v>37028.734350870509</c:v>
                </c:pt>
                <c:pt idx="18">
                  <c:v>47160.652236130474</c:v>
                </c:pt>
                <c:pt idx="19">
                  <c:v>63935.973770225763</c:v>
                </c:pt>
                <c:pt idx="20">
                  <c:v>100377.05199333518</c:v>
                </c:pt>
              </c:numCache>
            </c:numRef>
          </c:cat>
          <c:val>
            <c:numRef>
              <c:f>'Nutr Qties'!$T$30:$T$50</c:f>
              <c:numCache>
                <c:formatCode>General</c:formatCode>
                <c:ptCount val="21"/>
                <c:pt idx="0">
                  <c:v>-133.25358426181489</c:v>
                </c:pt>
                <c:pt idx="1">
                  <c:v>-144.00789286377557</c:v>
                </c:pt>
                <c:pt idx="2">
                  <c:v>-153.96833833989749</c:v>
                </c:pt>
                <c:pt idx="3">
                  <c:v>-165.59393164506096</c:v>
                </c:pt>
                <c:pt idx="4">
                  <c:v>-173.05791863797643</c:v>
                </c:pt>
                <c:pt idx="5">
                  <c:v>-178.57258527326147</c:v>
                </c:pt>
                <c:pt idx="6">
                  <c:v>-182.98420219918518</c:v>
                </c:pt>
                <c:pt idx="7">
                  <c:v>-186.7352356225889</c:v>
                </c:pt>
                <c:pt idx="8">
                  <c:v>-190.10125191505318</c:v>
                </c:pt>
                <c:pt idx="9">
                  <c:v>-193.28499501526136</c:v>
                </c:pt>
                <c:pt idx="10">
                  <c:v>-196.46149918081417</c:v>
                </c:pt>
                <c:pt idx="11">
                  <c:v>-199.77908014867313</c:v>
                </c:pt>
                <c:pt idx="12">
                  <c:v>-203.38420127355414</c:v>
                </c:pt>
                <c:pt idx="13">
                  <c:v>-207.42090972970044</c:v>
                </c:pt>
                <c:pt idx="14">
                  <c:v>-212.03513319855068</c:v>
                </c:pt>
                <c:pt idx="15">
                  <c:v>-217.35781422969052</c:v>
                </c:pt>
                <c:pt idx="16">
                  <c:v>-223.28434915906507</c:v>
                </c:pt>
                <c:pt idx="17">
                  <c:v>-225.80390353546198</c:v>
                </c:pt>
                <c:pt idx="18">
                  <c:v>-226.02834480053258</c:v>
                </c:pt>
                <c:pt idx="19">
                  <c:v>-226.2732054073785</c:v>
                </c:pt>
                <c:pt idx="20">
                  <c:v>-226.28726014255892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05-4AC3-A7C9-8C8656D37CA8}"/>
            </c:ext>
          </c:extLst>
        </c:ser>
        <c:ser>
          <c:idx val="2"/>
          <c:order val="3"/>
          <c:tx>
            <c:strRef>
              <c:f>'Nutr Qties'!$U$29</c:f>
              <c:strCache>
                <c:ptCount val="1"/>
                <c:pt idx="0">
                  <c:v>Veg&amp;Fruit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'Nutr Qties'!$K$30:$K$50</c:f>
              <c:numCache>
                <c:formatCode>0</c:formatCode>
                <c:ptCount val="21"/>
                <c:pt idx="0">
                  <c:v>725.10160473261635</c:v>
                </c:pt>
                <c:pt idx="1">
                  <c:v>1142.7460068301109</c:v>
                </c:pt>
                <c:pt idx="2">
                  <c:v>1689.8740561863017</c:v>
                </c:pt>
                <c:pt idx="3">
                  <c:v>2653.0381254471877</c:v>
                </c:pt>
                <c:pt idx="4">
                  <c:v>3596.7393994192494</c:v>
                </c:pt>
                <c:pt idx="5">
                  <c:v>4580.8904617884145</c:v>
                </c:pt>
                <c:pt idx="6">
                  <c:v>5637.2289821266113</c:v>
                </c:pt>
                <c:pt idx="7">
                  <c:v>6791.917809388844</c:v>
                </c:pt>
                <c:pt idx="8">
                  <c:v>8072.0364097457441</c:v>
                </c:pt>
                <c:pt idx="9">
                  <c:v>9509.1553832119771</c:v>
                </c:pt>
                <c:pt idx="10">
                  <c:v>11142.661497507605</c:v>
                </c:pt>
                <c:pt idx="11">
                  <c:v>13024</c:v>
                </c:pt>
                <c:pt idx="12">
                  <c:v>15222.985642877307</c:v>
                </c:pt>
                <c:pt idx="13">
                  <c:v>17838.027581236627</c:v>
                </c:pt>
                <c:pt idx="14">
                  <c:v>21013.851696110338</c:v>
                </c:pt>
                <c:pt idx="15">
                  <c:v>24974.474185408802</c:v>
                </c:pt>
                <c:pt idx="16">
                  <c:v>30090.063138788828</c:v>
                </c:pt>
                <c:pt idx="17">
                  <c:v>37028.734350870509</c:v>
                </c:pt>
                <c:pt idx="18">
                  <c:v>47160.652236130474</c:v>
                </c:pt>
                <c:pt idx="19">
                  <c:v>63935.973770225763</c:v>
                </c:pt>
                <c:pt idx="20">
                  <c:v>100377.05199333518</c:v>
                </c:pt>
              </c:numCache>
            </c:numRef>
          </c:cat>
          <c:val>
            <c:numRef>
              <c:f>'Nutr Qties'!$U$30:$U$50</c:f>
              <c:numCache>
                <c:formatCode>General</c:formatCode>
                <c:ptCount val="21"/>
                <c:pt idx="0">
                  <c:v>-171.38269556597885</c:v>
                </c:pt>
                <c:pt idx="1">
                  <c:v>-156.46734102123739</c:v>
                </c:pt>
                <c:pt idx="2">
                  <c:v>-143.13307723839051</c:v>
                </c:pt>
                <c:pt idx="3">
                  <c:v>-128.51766173406298</c:v>
                </c:pt>
                <c:pt idx="4">
                  <c:v>-120.08359609970026</c:v>
                </c:pt>
                <c:pt idx="5">
                  <c:v>-114.68282930381287</c:v>
                </c:pt>
                <c:pt idx="6">
                  <c:v>-111.13464256437902</c:v>
                </c:pt>
                <c:pt idx="7">
                  <c:v>-108.83867265073556</c:v>
                </c:pt>
                <c:pt idx="8">
                  <c:v>-107.42829518115556</c:v>
                </c:pt>
                <c:pt idx="9">
                  <c:v>-106.64024486940946</c:v>
                </c:pt>
                <c:pt idx="10">
                  <c:v>-106.26127390950319</c:v>
                </c:pt>
                <c:pt idx="11">
                  <c:v>-106.10463742091153</c:v>
                </c:pt>
                <c:pt idx="12">
                  <c:v>-105.99120816113557</c:v>
                </c:pt>
                <c:pt idx="13">
                  <c:v>-105.7391725382831</c:v>
                </c:pt>
                <c:pt idx="14">
                  <c:v>-105.1601383422923</c:v>
                </c:pt>
                <c:pt idx="15">
                  <c:v>-104.06964658049225</c:v>
                </c:pt>
                <c:pt idx="16">
                  <c:v>-102.44533032105713</c:v>
                </c:pt>
                <c:pt idx="17">
                  <c:v>-101.81783624766223</c:v>
                </c:pt>
                <c:pt idx="18">
                  <c:v>-101.51964980060009</c:v>
                </c:pt>
                <c:pt idx="19">
                  <c:v>-100.96012678566422</c:v>
                </c:pt>
                <c:pt idx="20">
                  <c:v>-100.96178022908938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05-4AC3-A7C9-8C8656D37CA8}"/>
            </c:ext>
          </c:extLst>
        </c:ser>
        <c:ser>
          <c:idx val="0"/>
          <c:order val="4"/>
          <c:tx>
            <c:strRef>
              <c:f>'Nutr Qties'!$S$29</c:f>
              <c:strCache>
                <c:ptCount val="1"/>
                <c:pt idx="0">
                  <c:v>Cereals</c:v>
                </c:pt>
              </c:strCache>
            </c:strRef>
          </c:tx>
          <c:spPr>
            <a:solidFill>
              <a:srgbClr val="996600"/>
            </a:solidFill>
            <a:ln>
              <a:noFill/>
            </a:ln>
            <a:effectLst/>
          </c:spPr>
          <c:invertIfNegative val="0"/>
          <c:cat>
            <c:numRef>
              <c:f>'Nutr Qties'!$K$30:$K$50</c:f>
              <c:numCache>
                <c:formatCode>0</c:formatCode>
                <c:ptCount val="21"/>
                <c:pt idx="0">
                  <c:v>725.10160473261635</c:v>
                </c:pt>
                <c:pt idx="1">
                  <c:v>1142.7460068301109</c:v>
                </c:pt>
                <c:pt idx="2">
                  <c:v>1689.8740561863017</c:v>
                </c:pt>
                <c:pt idx="3">
                  <c:v>2653.0381254471877</c:v>
                </c:pt>
                <c:pt idx="4">
                  <c:v>3596.7393994192494</c:v>
                </c:pt>
                <c:pt idx="5">
                  <c:v>4580.8904617884145</c:v>
                </c:pt>
                <c:pt idx="6">
                  <c:v>5637.2289821266113</c:v>
                </c:pt>
                <c:pt idx="7">
                  <c:v>6791.917809388844</c:v>
                </c:pt>
                <c:pt idx="8">
                  <c:v>8072.0364097457441</c:v>
                </c:pt>
                <c:pt idx="9">
                  <c:v>9509.1553832119771</c:v>
                </c:pt>
                <c:pt idx="10">
                  <c:v>11142.661497507605</c:v>
                </c:pt>
                <c:pt idx="11">
                  <c:v>13024</c:v>
                </c:pt>
                <c:pt idx="12">
                  <c:v>15222.985642877307</c:v>
                </c:pt>
                <c:pt idx="13">
                  <c:v>17838.027581236627</c:v>
                </c:pt>
                <c:pt idx="14">
                  <c:v>21013.851696110338</c:v>
                </c:pt>
                <c:pt idx="15">
                  <c:v>24974.474185408802</c:v>
                </c:pt>
                <c:pt idx="16">
                  <c:v>30090.063138788828</c:v>
                </c:pt>
                <c:pt idx="17">
                  <c:v>37028.734350870509</c:v>
                </c:pt>
                <c:pt idx="18">
                  <c:v>47160.652236130474</c:v>
                </c:pt>
                <c:pt idx="19">
                  <c:v>63935.973770225763</c:v>
                </c:pt>
                <c:pt idx="20">
                  <c:v>100377.05199333518</c:v>
                </c:pt>
              </c:numCache>
            </c:numRef>
          </c:cat>
          <c:val>
            <c:numRef>
              <c:f>'Nutr Qties'!$S$30:$S$50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-31.44897546797506</c:v>
                </c:pt>
                <c:pt idx="13">
                  <c:v>-86.785474500061582</c:v>
                </c:pt>
                <c:pt idx="14">
                  <c:v>-148.38958879057077</c:v>
                </c:pt>
                <c:pt idx="15">
                  <c:v>-217.05708958850494</c:v>
                </c:pt>
                <c:pt idx="16">
                  <c:v>-291.19023327919149</c:v>
                </c:pt>
                <c:pt idx="17">
                  <c:v>-323.06394536340486</c:v>
                </c:pt>
                <c:pt idx="18">
                  <c:v>-324.52987318643738</c:v>
                </c:pt>
                <c:pt idx="19">
                  <c:v>-324.80160282224222</c:v>
                </c:pt>
                <c:pt idx="20">
                  <c:v>-325.00861597278993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05-4AC3-A7C9-8C8656D37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68479055"/>
        <c:axId val="1168471983"/>
      </c:barChart>
      <c:catAx>
        <c:axId val="1168479055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8471983"/>
        <c:crossesAt val="-800"/>
        <c:auto val="1"/>
        <c:lblAlgn val="ctr"/>
        <c:lblOffset val="100"/>
        <c:noMultiLvlLbl val="0"/>
      </c:catAx>
      <c:valAx>
        <c:axId val="1168471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 algn="l"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Dietary </a:t>
                </a:r>
                <a:br>
                  <a:rPr lang="en-US" sz="1800" dirty="0"/>
                </a:br>
                <a:r>
                  <a:rPr lang="en-US" sz="1800" dirty="0"/>
                  <a:t>deficiency </a:t>
                </a:r>
                <a:br>
                  <a:rPr lang="en-US" sz="1800" dirty="0"/>
                </a:br>
                <a:r>
                  <a:rPr lang="en-US" sz="1800" dirty="0"/>
                  <a:t>below</a:t>
                </a:r>
                <a:br>
                  <a:rPr lang="en-US" sz="1800" dirty="0"/>
                </a:br>
                <a:r>
                  <a:rPr lang="en-US" sz="1800" dirty="0"/>
                  <a:t>healthy</a:t>
                </a:r>
                <a:br>
                  <a:rPr lang="en-US" sz="1800" dirty="0"/>
                </a:br>
                <a:r>
                  <a:rPr lang="en-US" sz="1800" dirty="0"/>
                  <a:t>diet</a:t>
                </a:r>
                <a:br>
                  <a:rPr lang="en-US" sz="1800" dirty="0"/>
                </a:br>
                <a:r>
                  <a:rPr lang="en-US" sz="1800" dirty="0"/>
                  <a:t>basket </a:t>
                </a:r>
                <a:br>
                  <a:rPr lang="en-US" sz="1800" dirty="0"/>
                </a:br>
                <a:r>
                  <a:rPr lang="en-US" sz="1800" dirty="0"/>
                  <a:t>guidelines</a:t>
                </a:r>
                <a:br>
                  <a:rPr lang="en-US" sz="1800" dirty="0"/>
                </a:br>
                <a:endParaRPr lang="en-US" sz="1800" dirty="0"/>
              </a:p>
            </c:rich>
          </c:tx>
          <c:layout>
            <c:manualLayout>
              <c:xMode val="edge"/>
              <c:yMode val="edge"/>
              <c:x val="2.1497584541062802E-2"/>
              <c:y val="0.220762099934129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 algn="l"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84790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8190978111762"/>
          <c:y val="0.18189649141736494"/>
          <c:w val="0.62173131297977302"/>
          <c:h val="0.6544162627077360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'Nutr Qties'!$M$29</c:f>
              <c:strCache>
                <c:ptCount val="1"/>
                <c:pt idx="0">
                  <c:v>Pulses</c:v>
                </c:pt>
              </c:strCache>
            </c:strRef>
          </c:tx>
          <c:spPr>
            <a:solidFill>
              <a:srgbClr val="CC9900"/>
            </a:solidFill>
            <a:ln>
              <a:noFill/>
            </a:ln>
            <a:effectLst/>
          </c:spPr>
          <c:invertIfNegative val="0"/>
          <c:cat>
            <c:numRef>
              <c:f>'Nutr Qties'!$K$30:$K$50</c:f>
              <c:numCache>
                <c:formatCode>0</c:formatCode>
                <c:ptCount val="21"/>
                <c:pt idx="0">
                  <c:v>725.10160473261635</c:v>
                </c:pt>
                <c:pt idx="1">
                  <c:v>1142.7460068301109</c:v>
                </c:pt>
                <c:pt idx="2">
                  <c:v>1689.8740561863017</c:v>
                </c:pt>
                <c:pt idx="3">
                  <c:v>2653.0381254471877</c:v>
                </c:pt>
                <c:pt idx="4">
                  <c:v>3596.7393994192494</c:v>
                </c:pt>
                <c:pt idx="5">
                  <c:v>4580.8904617884145</c:v>
                </c:pt>
                <c:pt idx="6">
                  <c:v>5637.2289821266113</c:v>
                </c:pt>
                <c:pt idx="7">
                  <c:v>6791.917809388844</c:v>
                </c:pt>
                <c:pt idx="8">
                  <c:v>8072.0364097457441</c:v>
                </c:pt>
                <c:pt idx="9">
                  <c:v>9509.1553832119771</c:v>
                </c:pt>
                <c:pt idx="10">
                  <c:v>11142.661497507605</c:v>
                </c:pt>
                <c:pt idx="11">
                  <c:v>13024</c:v>
                </c:pt>
                <c:pt idx="12">
                  <c:v>15222.985642877307</c:v>
                </c:pt>
                <c:pt idx="13">
                  <c:v>17838.027581236627</c:v>
                </c:pt>
                <c:pt idx="14">
                  <c:v>21013.851696110338</c:v>
                </c:pt>
                <c:pt idx="15">
                  <c:v>24974.474185408802</c:v>
                </c:pt>
                <c:pt idx="16">
                  <c:v>30090.063138788828</c:v>
                </c:pt>
                <c:pt idx="17">
                  <c:v>37028.734350870509</c:v>
                </c:pt>
                <c:pt idx="18">
                  <c:v>47160.652236130474</c:v>
                </c:pt>
                <c:pt idx="19">
                  <c:v>63935.973770225763</c:v>
                </c:pt>
                <c:pt idx="20">
                  <c:v>100377.05199333518</c:v>
                </c:pt>
              </c:numCache>
            </c:numRef>
          </c:cat>
          <c:val>
            <c:numRef>
              <c:f>'Nutr Qties'!$M$30:$M$50</c:f>
              <c:numCache>
                <c:formatCode>0</c:formatCode>
                <c:ptCount val="21"/>
                <c:pt idx="0">
                  <c:v>-133.25358426181489</c:v>
                </c:pt>
                <c:pt idx="1">
                  <c:v>-144.00789286377557</c:v>
                </c:pt>
                <c:pt idx="2">
                  <c:v>-153.96833833989749</c:v>
                </c:pt>
                <c:pt idx="3">
                  <c:v>-165.59393164506096</c:v>
                </c:pt>
                <c:pt idx="4">
                  <c:v>-173.05791863797643</c:v>
                </c:pt>
                <c:pt idx="5">
                  <c:v>-178.57258527326147</c:v>
                </c:pt>
                <c:pt idx="6">
                  <c:v>-182.98420219918518</c:v>
                </c:pt>
                <c:pt idx="7">
                  <c:v>-186.7352356225889</c:v>
                </c:pt>
                <c:pt idx="8">
                  <c:v>-190.10125191505318</c:v>
                </c:pt>
                <c:pt idx="9">
                  <c:v>-193.28499501526136</c:v>
                </c:pt>
                <c:pt idx="10">
                  <c:v>-196.46149918081417</c:v>
                </c:pt>
                <c:pt idx="11">
                  <c:v>-199.77908014867313</c:v>
                </c:pt>
                <c:pt idx="12">
                  <c:v>-203.38420127355414</c:v>
                </c:pt>
                <c:pt idx="13">
                  <c:v>-207.42090972970044</c:v>
                </c:pt>
                <c:pt idx="14">
                  <c:v>-212.03513319855068</c:v>
                </c:pt>
                <c:pt idx="15">
                  <c:v>-217.35781422969052</c:v>
                </c:pt>
                <c:pt idx="16">
                  <c:v>-223.28434915906507</c:v>
                </c:pt>
                <c:pt idx="17">
                  <c:v>-225.80390353546198</c:v>
                </c:pt>
                <c:pt idx="18">
                  <c:v>-226.02834480053258</c:v>
                </c:pt>
                <c:pt idx="19">
                  <c:v>-226.2732054073785</c:v>
                </c:pt>
                <c:pt idx="20">
                  <c:v>-226.28726014255892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54-47EF-B78B-B5BCA235D545}"/>
            </c:ext>
          </c:extLst>
        </c:ser>
        <c:ser>
          <c:idx val="2"/>
          <c:order val="1"/>
          <c:tx>
            <c:strRef>
              <c:f>'Nutr Qties'!$N$29</c:f>
              <c:strCache>
                <c:ptCount val="1"/>
                <c:pt idx="0">
                  <c:v>Veg&amp;Fruit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'Nutr Qties'!$K$30:$K$50</c:f>
              <c:numCache>
                <c:formatCode>0</c:formatCode>
                <c:ptCount val="21"/>
                <c:pt idx="0">
                  <c:v>725.10160473261635</c:v>
                </c:pt>
                <c:pt idx="1">
                  <c:v>1142.7460068301109</c:v>
                </c:pt>
                <c:pt idx="2">
                  <c:v>1689.8740561863017</c:v>
                </c:pt>
                <c:pt idx="3">
                  <c:v>2653.0381254471877</c:v>
                </c:pt>
                <c:pt idx="4">
                  <c:v>3596.7393994192494</c:v>
                </c:pt>
                <c:pt idx="5">
                  <c:v>4580.8904617884145</c:v>
                </c:pt>
                <c:pt idx="6">
                  <c:v>5637.2289821266113</c:v>
                </c:pt>
                <c:pt idx="7">
                  <c:v>6791.917809388844</c:v>
                </c:pt>
                <c:pt idx="8">
                  <c:v>8072.0364097457441</c:v>
                </c:pt>
                <c:pt idx="9">
                  <c:v>9509.1553832119771</c:v>
                </c:pt>
                <c:pt idx="10">
                  <c:v>11142.661497507605</c:v>
                </c:pt>
                <c:pt idx="11">
                  <c:v>13024</c:v>
                </c:pt>
                <c:pt idx="12">
                  <c:v>15222.985642877307</c:v>
                </c:pt>
                <c:pt idx="13">
                  <c:v>17838.027581236627</c:v>
                </c:pt>
                <c:pt idx="14">
                  <c:v>21013.851696110338</c:v>
                </c:pt>
                <c:pt idx="15">
                  <c:v>24974.474185408802</c:v>
                </c:pt>
                <c:pt idx="16">
                  <c:v>30090.063138788828</c:v>
                </c:pt>
                <c:pt idx="17">
                  <c:v>37028.734350870509</c:v>
                </c:pt>
                <c:pt idx="18">
                  <c:v>47160.652236130474</c:v>
                </c:pt>
                <c:pt idx="19">
                  <c:v>63935.973770225763</c:v>
                </c:pt>
                <c:pt idx="20">
                  <c:v>100377.05199333518</c:v>
                </c:pt>
              </c:numCache>
            </c:numRef>
          </c:cat>
          <c:val>
            <c:numRef>
              <c:f>'Nutr Qties'!$N$30:$N$50</c:f>
              <c:numCache>
                <c:formatCode>0</c:formatCode>
                <c:ptCount val="21"/>
                <c:pt idx="0">
                  <c:v>-171.38269556597885</c:v>
                </c:pt>
                <c:pt idx="1">
                  <c:v>-156.46734102123739</c:v>
                </c:pt>
                <c:pt idx="2">
                  <c:v>-143.13307723839051</c:v>
                </c:pt>
                <c:pt idx="3">
                  <c:v>-128.51766173406298</c:v>
                </c:pt>
                <c:pt idx="4">
                  <c:v>-120.08359609970026</c:v>
                </c:pt>
                <c:pt idx="5">
                  <c:v>-114.68282930381287</c:v>
                </c:pt>
                <c:pt idx="6">
                  <c:v>-111.13464256437902</c:v>
                </c:pt>
                <c:pt idx="7">
                  <c:v>-108.83867265073556</c:v>
                </c:pt>
                <c:pt idx="8">
                  <c:v>-107.42829518115556</c:v>
                </c:pt>
                <c:pt idx="9">
                  <c:v>-106.64024486940946</c:v>
                </c:pt>
                <c:pt idx="10">
                  <c:v>-106.26127390950319</c:v>
                </c:pt>
                <c:pt idx="11">
                  <c:v>-106.10463742091153</c:v>
                </c:pt>
                <c:pt idx="12">
                  <c:v>-105.99120816113557</c:v>
                </c:pt>
                <c:pt idx="13">
                  <c:v>-105.7391725382831</c:v>
                </c:pt>
                <c:pt idx="14">
                  <c:v>-105.1601383422923</c:v>
                </c:pt>
                <c:pt idx="15">
                  <c:v>-104.06964658049225</c:v>
                </c:pt>
                <c:pt idx="16">
                  <c:v>-102.44533032105713</c:v>
                </c:pt>
                <c:pt idx="17">
                  <c:v>-101.81783624766223</c:v>
                </c:pt>
                <c:pt idx="18">
                  <c:v>-101.51964980060009</c:v>
                </c:pt>
                <c:pt idx="19">
                  <c:v>-100.96012678566422</c:v>
                </c:pt>
                <c:pt idx="20">
                  <c:v>-100.96178022908938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54-47EF-B78B-B5BCA235D545}"/>
            </c:ext>
          </c:extLst>
        </c:ser>
        <c:ser>
          <c:idx val="3"/>
          <c:order val="2"/>
          <c:tx>
            <c:strRef>
              <c:f>'Nutr Qties'!$O$29</c:f>
              <c:strCache>
                <c:ptCount val="1"/>
                <c:pt idx="0">
                  <c:v>Oils&amp;Fats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'Nutr Qties'!$K$30:$K$50</c:f>
              <c:numCache>
                <c:formatCode>0</c:formatCode>
                <c:ptCount val="21"/>
                <c:pt idx="0">
                  <c:v>725.10160473261635</c:v>
                </c:pt>
                <c:pt idx="1">
                  <c:v>1142.7460068301109</c:v>
                </c:pt>
                <c:pt idx="2">
                  <c:v>1689.8740561863017</c:v>
                </c:pt>
                <c:pt idx="3">
                  <c:v>2653.0381254471877</c:v>
                </c:pt>
                <c:pt idx="4">
                  <c:v>3596.7393994192494</c:v>
                </c:pt>
                <c:pt idx="5">
                  <c:v>4580.8904617884145</c:v>
                </c:pt>
                <c:pt idx="6">
                  <c:v>5637.2289821266113</c:v>
                </c:pt>
                <c:pt idx="7">
                  <c:v>6791.917809388844</c:v>
                </c:pt>
                <c:pt idx="8">
                  <c:v>8072.0364097457441</c:v>
                </c:pt>
                <c:pt idx="9">
                  <c:v>9509.1553832119771</c:v>
                </c:pt>
                <c:pt idx="10">
                  <c:v>11142.661497507605</c:v>
                </c:pt>
                <c:pt idx="11">
                  <c:v>13024</c:v>
                </c:pt>
                <c:pt idx="12">
                  <c:v>15222.985642877307</c:v>
                </c:pt>
                <c:pt idx="13">
                  <c:v>17838.027581236627</c:v>
                </c:pt>
                <c:pt idx="14">
                  <c:v>21013.851696110338</c:v>
                </c:pt>
                <c:pt idx="15">
                  <c:v>24974.474185408802</c:v>
                </c:pt>
                <c:pt idx="16">
                  <c:v>30090.063138788828</c:v>
                </c:pt>
                <c:pt idx="17">
                  <c:v>37028.734350870509</c:v>
                </c:pt>
                <c:pt idx="18">
                  <c:v>47160.652236130474</c:v>
                </c:pt>
                <c:pt idx="19">
                  <c:v>63935.973770225763</c:v>
                </c:pt>
                <c:pt idx="20">
                  <c:v>100377.05199333518</c:v>
                </c:pt>
              </c:numCache>
            </c:numRef>
          </c:cat>
          <c:val>
            <c:numRef>
              <c:f>'Nutr Qties'!$O$30:$O$50</c:f>
              <c:numCache>
                <c:formatCode>0</c:formatCode>
                <c:ptCount val="21"/>
                <c:pt idx="0">
                  <c:v>-83.877158734150527</c:v>
                </c:pt>
                <c:pt idx="1">
                  <c:v>-75.241545987085203</c:v>
                </c:pt>
                <c:pt idx="2">
                  <c:v>-65.103494048386693</c:v>
                </c:pt>
                <c:pt idx="3">
                  <c:v>-49.044802540144701</c:v>
                </c:pt>
                <c:pt idx="4">
                  <c:v>-34.502317660594883</c:v>
                </c:pt>
                <c:pt idx="5">
                  <c:v>-20.055257239756259</c:v>
                </c:pt>
                <c:pt idx="6">
                  <c:v>-5.0553206156125725</c:v>
                </c:pt>
                <c:pt idx="7">
                  <c:v>10.912080367485487</c:v>
                </c:pt>
                <c:pt idx="8">
                  <c:v>28.137599043454031</c:v>
                </c:pt>
                <c:pt idx="9">
                  <c:v>46.863933976448322</c:v>
                </c:pt>
                <c:pt idx="10">
                  <c:v>67.363179614703313</c:v>
                </c:pt>
                <c:pt idx="11">
                  <c:v>89.838933334219007</c:v>
                </c:pt>
                <c:pt idx="12">
                  <c:v>114.51580896528276</c:v>
                </c:pt>
                <c:pt idx="13">
                  <c:v>141.58956840258747</c:v>
                </c:pt>
                <c:pt idx="14">
                  <c:v>171.23978498834629</c:v>
                </c:pt>
                <c:pt idx="15">
                  <c:v>203.5588903026383</c:v>
                </c:pt>
                <c:pt idx="16">
                  <c:v>237.71650608614334</c:v>
                </c:pt>
                <c:pt idx="17">
                  <c:v>252.51903206617851</c:v>
                </c:pt>
                <c:pt idx="18">
                  <c:v>252.75762927747292</c:v>
                </c:pt>
                <c:pt idx="19">
                  <c:v>251.9739487745519</c:v>
                </c:pt>
                <c:pt idx="20">
                  <c:v>252.0794941383258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54-47EF-B78B-B5BCA235D545}"/>
            </c:ext>
          </c:extLst>
        </c:ser>
        <c:ser>
          <c:idx val="4"/>
          <c:order val="3"/>
          <c:tx>
            <c:strRef>
              <c:f>'Nutr Qties'!$P$29</c:f>
              <c:strCache>
                <c:ptCount val="1"/>
                <c:pt idx="0">
                  <c:v>ASFs</c:v>
                </c:pt>
              </c:strCache>
            </c:strRef>
          </c:tx>
          <c:spPr>
            <a:solidFill>
              <a:srgbClr val="A365D1"/>
            </a:solidFill>
            <a:ln>
              <a:noFill/>
            </a:ln>
            <a:effectLst/>
          </c:spPr>
          <c:invertIfNegative val="0"/>
          <c:cat>
            <c:numRef>
              <c:f>'Nutr Qties'!$K$30:$K$50</c:f>
              <c:numCache>
                <c:formatCode>0</c:formatCode>
                <c:ptCount val="21"/>
                <c:pt idx="0">
                  <c:v>725.10160473261635</c:v>
                </c:pt>
                <c:pt idx="1">
                  <c:v>1142.7460068301109</c:v>
                </c:pt>
                <c:pt idx="2">
                  <c:v>1689.8740561863017</c:v>
                </c:pt>
                <c:pt idx="3">
                  <c:v>2653.0381254471877</c:v>
                </c:pt>
                <c:pt idx="4">
                  <c:v>3596.7393994192494</c:v>
                </c:pt>
                <c:pt idx="5">
                  <c:v>4580.8904617884145</c:v>
                </c:pt>
                <c:pt idx="6">
                  <c:v>5637.2289821266113</c:v>
                </c:pt>
                <c:pt idx="7">
                  <c:v>6791.917809388844</c:v>
                </c:pt>
                <c:pt idx="8">
                  <c:v>8072.0364097457441</c:v>
                </c:pt>
                <c:pt idx="9">
                  <c:v>9509.1553832119771</c:v>
                </c:pt>
                <c:pt idx="10">
                  <c:v>11142.661497507605</c:v>
                </c:pt>
                <c:pt idx="11">
                  <c:v>13024</c:v>
                </c:pt>
                <c:pt idx="12">
                  <c:v>15222.985642877307</c:v>
                </c:pt>
                <c:pt idx="13">
                  <c:v>17838.027581236627</c:v>
                </c:pt>
                <c:pt idx="14">
                  <c:v>21013.851696110338</c:v>
                </c:pt>
                <c:pt idx="15">
                  <c:v>24974.474185408802</c:v>
                </c:pt>
                <c:pt idx="16">
                  <c:v>30090.063138788828</c:v>
                </c:pt>
                <c:pt idx="17">
                  <c:v>37028.734350870509</c:v>
                </c:pt>
                <c:pt idx="18">
                  <c:v>47160.652236130474</c:v>
                </c:pt>
                <c:pt idx="19">
                  <c:v>63935.973770225763</c:v>
                </c:pt>
                <c:pt idx="20">
                  <c:v>100377.05199333518</c:v>
                </c:pt>
              </c:numCache>
            </c:numRef>
          </c:cat>
          <c:val>
            <c:numRef>
              <c:f>'Nutr Qties'!$P$30:$P$50</c:f>
              <c:numCache>
                <c:formatCode>0</c:formatCode>
                <c:ptCount val="21"/>
                <c:pt idx="0">
                  <c:v>-195.57040544896375</c:v>
                </c:pt>
                <c:pt idx="1">
                  <c:v>-141.68253832279945</c:v>
                </c:pt>
                <c:pt idx="2">
                  <c:v>-90.711237169388284</c:v>
                </c:pt>
                <c:pt idx="3">
                  <c:v>-29.122869347843277</c:v>
                </c:pt>
                <c:pt idx="4">
                  <c:v>12.517865847741575</c:v>
                </c:pt>
                <c:pt idx="5">
                  <c:v>45.119927621108729</c:v>
                </c:pt>
                <c:pt idx="6">
                  <c:v>72.908325200689774</c:v>
                </c:pt>
                <c:pt idx="7">
                  <c:v>98.129582737011958</c:v>
                </c:pt>
                <c:pt idx="8">
                  <c:v>122.19892144928673</c:v>
                </c:pt>
                <c:pt idx="9">
                  <c:v>146.17188084172005</c:v>
                </c:pt>
                <c:pt idx="10">
                  <c:v>170.9907676084357</c:v>
                </c:pt>
                <c:pt idx="11">
                  <c:v>197.44067506793277</c:v>
                </c:pt>
                <c:pt idx="12">
                  <c:v>226.3085759373821</c:v>
                </c:pt>
                <c:pt idx="13">
                  <c:v>258.35598836545773</c:v>
                </c:pt>
                <c:pt idx="14">
                  <c:v>294.34507534306726</c:v>
                </c:pt>
                <c:pt idx="15">
                  <c:v>334.92566009604968</c:v>
                </c:pt>
                <c:pt idx="16">
                  <c:v>379.20340667317055</c:v>
                </c:pt>
                <c:pt idx="17">
                  <c:v>398.16665308035067</c:v>
                </c:pt>
                <c:pt idx="18">
                  <c:v>399.32023851009728</c:v>
                </c:pt>
                <c:pt idx="19">
                  <c:v>400.06098624073286</c:v>
                </c:pt>
                <c:pt idx="20">
                  <c:v>400.17816220611246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54-47EF-B78B-B5BCA235D545}"/>
            </c:ext>
          </c:extLst>
        </c:ser>
        <c:ser>
          <c:idx val="0"/>
          <c:order val="4"/>
          <c:tx>
            <c:strRef>
              <c:f>'Nutr Qties'!$L$29</c:f>
              <c:strCache>
                <c:ptCount val="1"/>
                <c:pt idx="0">
                  <c:v>Starchies</c:v>
                </c:pt>
              </c:strCache>
            </c:strRef>
          </c:tx>
          <c:spPr>
            <a:solidFill>
              <a:srgbClr val="996600"/>
            </a:solidFill>
            <a:ln>
              <a:noFill/>
            </a:ln>
            <a:effectLst/>
          </c:spPr>
          <c:invertIfNegative val="0"/>
          <c:cat>
            <c:numRef>
              <c:f>'Nutr Qties'!$K$30:$K$50</c:f>
              <c:numCache>
                <c:formatCode>0</c:formatCode>
                <c:ptCount val="21"/>
                <c:pt idx="0">
                  <c:v>725.10160473261635</c:v>
                </c:pt>
                <c:pt idx="1">
                  <c:v>1142.7460068301109</c:v>
                </c:pt>
                <c:pt idx="2">
                  <c:v>1689.8740561863017</c:v>
                </c:pt>
                <c:pt idx="3">
                  <c:v>2653.0381254471877</c:v>
                </c:pt>
                <c:pt idx="4">
                  <c:v>3596.7393994192494</c:v>
                </c:pt>
                <c:pt idx="5">
                  <c:v>4580.8904617884145</c:v>
                </c:pt>
                <c:pt idx="6">
                  <c:v>5637.2289821266113</c:v>
                </c:pt>
                <c:pt idx="7">
                  <c:v>6791.917809388844</c:v>
                </c:pt>
                <c:pt idx="8">
                  <c:v>8072.0364097457441</c:v>
                </c:pt>
                <c:pt idx="9">
                  <c:v>9509.1553832119771</c:v>
                </c:pt>
                <c:pt idx="10">
                  <c:v>11142.661497507605</c:v>
                </c:pt>
                <c:pt idx="11">
                  <c:v>13024</c:v>
                </c:pt>
                <c:pt idx="12">
                  <c:v>15222.985642877307</c:v>
                </c:pt>
                <c:pt idx="13">
                  <c:v>17838.027581236627</c:v>
                </c:pt>
                <c:pt idx="14">
                  <c:v>21013.851696110338</c:v>
                </c:pt>
                <c:pt idx="15">
                  <c:v>24974.474185408802</c:v>
                </c:pt>
                <c:pt idx="16">
                  <c:v>30090.063138788828</c:v>
                </c:pt>
                <c:pt idx="17">
                  <c:v>37028.734350870509</c:v>
                </c:pt>
                <c:pt idx="18">
                  <c:v>47160.652236130474</c:v>
                </c:pt>
                <c:pt idx="19">
                  <c:v>63935.973770225763</c:v>
                </c:pt>
                <c:pt idx="20">
                  <c:v>100377.05199333518</c:v>
                </c:pt>
              </c:numCache>
            </c:numRef>
          </c:cat>
          <c:val>
            <c:numRef>
              <c:f>'Nutr Qties'!$L$30:$L$50</c:f>
              <c:numCache>
                <c:formatCode>0</c:formatCode>
                <c:ptCount val="21"/>
                <c:pt idx="0">
                  <c:v>584.08384401090825</c:v>
                </c:pt>
                <c:pt idx="1">
                  <c:v>517.39931819489766</c:v>
                </c:pt>
                <c:pt idx="2">
                  <c:v>452.91614679606278</c:v>
                </c:pt>
                <c:pt idx="3">
                  <c:v>372.27926526711212</c:v>
                </c:pt>
                <c:pt idx="4">
                  <c:v>315.12596655053017</c:v>
                </c:pt>
                <c:pt idx="5">
                  <c:v>268.19074419572212</c:v>
                </c:pt>
                <c:pt idx="6">
                  <c:v>226.26584017848677</c:v>
                </c:pt>
                <c:pt idx="7">
                  <c:v>186.5322451688271</c:v>
                </c:pt>
                <c:pt idx="8">
                  <c:v>147.1930266034683</c:v>
                </c:pt>
                <c:pt idx="9">
                  <c:v>106.88942506650233</c:v>
                </c:pt>
                <c:pt idx="10">
                  <c:v>64.36882586717843</c:v>
                </c:pt>
                <c:pt idx="11">
                  <c:v>18.60410916743308</c:v>
                </c:pt>
                <c:pt idx="12">
                  <c:v>-31.44897546797506</c:v>
                </c:pt>
                <c:pt idx="13">
                  <c:v>-86.785474500061582</c:v>
                </c:pt>
                <c:pt idx="14">
                  <c:v>-148.38958879057077</c:v>
                </c:pt>
                <c:pt idx="15">
                  <c:v>-217.05708958850494</c:v>
                </c:pt>
                <c:pt idx="16">
                  <c:v>-291.19023327919149</c:v>
                </c:pt>
                <c:pt idx="17">
                  <c:v>-323.06394536340486</c:v>
                </c:pt>
                <c:pt idx="18">
                  <c:v>-324.52987318643738</c:v>
                </c:pt>
                <c:pt idx="19">
                  <c:v>-324.80160282224222</c:v>
                </c:pt>
                <c:pt idx="20">
                  <c:v>-325.00861597278993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54-47EF-B78B-B5BCA235D545}"/>
            </c:ext>
          </c:extLst>
        </c:ser>
        <c:ser>
          <c:idx val="5"/>
          <c:order val="5"/>
          <c:tx>
            <c:strRef>
              <c:f>'Nutr Qties'!$Q$29</c:f>
              <c:strCache>
                <c:ptCount val="1"/>
                <c:pt idx="0">
                  <c:v>Sugar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'Nutr Qties'!$K$30:$K$50</c:f>
              <c:numCache>
                <c:formatCode>0</c:formatCode>
                <c:ptCount val="21"/>
                <c:pt idx="0">
                  <c:v>725.10160473261635</c:v>
                </c:pt>
                <c:pt idx="1">
                  <c:v>1142.7460068301109</c:v>
                </c:pt>
                <c:pt idx="2">
                  <c:v>1689.8740561863017</c:v>
                </c:pt>
                <c:pt idx="3">
                  <c:v>2653.0381254471877</c:v>
                </c:pt>
                <c:pt idx="4">
                  <c:v>3596.7393994192494</c:v>
                </c:pt>
                <c:pt idx="5">
                  <c:v>4580.8904617884145</c:v>
                </c:pt>
                <c:pt idx="6">
                  <c:v>5637.2289821266113</c:v>
                </c:pt>
                <c:pt idx="7">
                  <c:v>6791.917809388844</c:v>
                </c:pt>
                <c:pt idx="8">
                  <c:v>8072.0364097457441</c:v>
                </c:pt>
                <c:pt idx="9">
                  <c:v>9509.1553832119771</c:v>
                </c:pt>
                <c:pt idx="10">
                  <c:v>11142.661497507605</c:v>
                </c:pt>
                <c:pt idx="11">
                  <c:v>13024</c:v>
                </c:pt>
                <c:pt idx="12">
                  <c:v>15222.985642877307</c:v>
                </c:pt>
                <c:pt idx="13">
                  <c:v>17838.027581236627</c:v>
                </c:pt>
                <c:pt idx="14">
                  <c:v>21013.851696110338</c:v>
                </c:pt>
                <c:pt idx="15">
                  <c:v>24974.474185408802</c:v>
                </c:pt>
                <c:pt idx="16">
                  <c:v>30090.063138788828</c:v>
                </c:pt>
                <c:pt idx="17">
                  <c:v>37028.734350870509</c:v>
                </c:pt>
                <c:pt idx="18">
                  <c:v>47160.652236130474</c:v>
                </c:pt>
                <c:pt idx="19">
                  <c:v>63935.973770225763</c:v>
                </c:pt>
                <c:pt idx="20">
                  <c:v>100377.05199333518</c:v>
                </c:pt>
              </c:numCache>
            </c:numRef>
          </c:cat>
          <c:val>
            <c:numRef>
              <c:f>'Nutr Qties'!$Q$30:$Q$50</c:f>
              <c:numCache>
                <c:formatCode>0</c:formatCode>
                <c:ptCount val="21"/>
                <c:pt idx="0">
                  <c:v>183.79052317890037</c:v>
                </c:pt>
                <c:pt idx="1">
                  <c:v>206.2039799641189</c:v>
                </c:pt>
                <c:pt idx="2">
                  <c:v>226.67873652493361</c:v>
                </c:pt>
                <c:pt idx="3">
                  <c:v>250.01519331447039</c:v>
                </c:pt>
                <c:pt idx="4">
                  <c:v>264.43585996765802</c:v>
                </c:pt>
                <c:pt idx="5">
                  <c:v>274.59867668332743</c:v>
                </c:pt>
                <c:pt idx="6">
                  <c:v>282.27153739349058</c:v>
                </c:pt>
                <c:pt idx="7">
                  <c:v>288.36872848853005</c:v>
                </c:pt>
                <c:pt idx="8">
                  <c:v>293.45535497751592</c:v>
                </c:pt>
                <c:pt idx="9">
                  <c:v>297.94335272088955</c:v>
                </c:pt>
                <c:pt idx="10">
                  <c:v>302.18004811295185</c:v>
                </c:pt>
                <c:pt idx="11">
                  <c:v>306.46332972749042</c:v>
                </c:pt>
                <c:pt idx="12">
                  <c:v>311.08423698935013</c:v>
                </c:pt>
                <c:pt idx="13">
                  <c:v>316.33234756775943</c:v>
                </c:pt>
                <c:pt idx="14">
                  <c:v>322.50350874842906</c:v>
                </c:pt>
                <c:pt idx="15">
                  <c:v>329.87231123629596</c:v>
                </c:pt>
                <c:pt idx="16">
                  <c:v>338.3198666061387</c:v>
                </c:pt>
                <c:pt idx="17">
                  <c:v>341.87386017383773</c:v>
                </c:pt>
                <c:pt idx="18">
                  <c:v>342.3338746568611</c:v>
                </c:pt>
                <c:pt idx="19">
                  <c:v>342.97438234195783</c:v>
                </c:pt>
                <c:pt idx="20">
                  <c:v>342.99115662496149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C54-47EF-B78B-B5BCA235D5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68479055"/>
        <c:axId val="1168471983"/>
      </c:barChart>
      <c:catAx>
        <c:axId val="1168479055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8471983"/>
        <c:crossesAt val="-800"/>
        <c:auto val="1"/>
        <c:lblAlgn val="ctr"/>
        <c:lblOffset val="100"/>
        <c:tickLblSkip val="1"/>
        <c:noMultiLvlLbl val="0"/>
      </c:catAx>
      <c:valAx>
        <c:axId val="1168471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 algn="l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Dietary </a:t>
                </a:r>
                <a:br>
                  <a:rPr lang="en-US"/>
                </a:br>
                <a:r>
                  <a:rPr lang="en-US"/>
                  <a:t>imbalance</a:t>
                </a:r>
                <a:br>
                  <a:rPr lang="en-US"/>
                </a:br>
                <a:r>
                  <a:rPr lang="en-US"/>
                  <a:t>(excesses</a:t>
                </a:r>
                <a:br>
                  <a:rPr lang="en-US"/>
                </a:br>
                <a:r>
                  <a:rPr lang="en-US"/>
                  <a:t> above </a:t>
                </a:r>
              </a:p>
              <a:p>
                <a:pPr algn="l">
                  <a:defRPr/>
                </a:pPr>
                <a:r>
                  <a:rPr lang="en-US"/>
                  <a:t> targets, or </a:t>
                </a:r>
                <a:br>
                  <a:rPr lang="en-US"/>
                </a:br>
                <a:r>
                  <a:rPr lang="en-US"/>
                  <a:t> shortfalls </a:t>
                </a:r>
                <a:br>
                  <a:rPr lang="en-US"/>
                </a:br>
                <a:r>
                  <a:rPr lang="en-US"/>
                  <a:t> below</a:t>
                </a:r>
                <a:br>
                  <a:rPr lang="en-US"/>
                </a:br>
                <a:r>
                  <a:rPr lang="en-US"/>
                  <a:t> healthy</a:t>
                </a:r>
                <a:br>
                  <a:rPr lang="en-US"/>
                </a:br>
                <a:r>
                  <a:rPr lang="en-US"/>
                  <a:t> diet</a:t>
                </a:r>
                <a:br>
                  <a:rPr lang="en-US"/>
                </a:br>
                <a:r>
                  <a:rPr lang="en-US"/>
                  <a:t> basket </a:t>
                </a:r>
                <a:br>
                  <a:rPr lang="en-US"/>
                </a:br>
                <a:r>
                  <a:rPr lang="en-US"/>
                  <a:t> guidelines)</a:t>
                </a:r>
                <a:br>
                  <a:rPr lang="en-US"/>
                </a:br>
                <a:endParaRPr lang="en-US"/>
              </a:p>
            </c:rich>
          </c:tx>
          <c:layout>
            <c:manualLayout>
              <c:xMode val="edge"/>
              <c:yMode val="edge"/>
              <c:x val="5.7971023313328511E-3"/>
              <c:y val="0.181088016171891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 algn="l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84790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0.82288</cdr:x>
      <cdr:y>0.38903</cdr:y>
    </cdr:from>
    <cdr:to>
      <cdr:x>0.89246</cdr:x>
      <cdr:y>0.44135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D92AB32-08A2-1976-CCDC-F57E6A320AB4}"/>
            </a:ext>
          </a:extLst>
        </cdr:cNvPr>
        <cdr:cNvSpPr txBox="1"/>
      </cdr:nvSpPr>
      <cdr:spPr>
        <a:xfrm xmlns:a="http://schemas.openxmlformats.org/drawingml/2006/main">
          <a:off x="7434264" y="2195515"/>
          <a:ext cx="628650" cy="295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>
              <a:solidFill>
                <a:schemeClr val="tx2"/>
              </a:solidFill>
            </a:rPr>
            <a:t>2020</a:t>
          </a:r>
        </a:p>
      </cdr:txBody>
    </cdr:sp>
  </cdr:relSizeAnchor>
  <cdr:relSizeAnchor xmlns:cdr="http://schemas.openxmlformats.org/drawingml/2006/chartDrawing">
    <cdr:from>
      <cdr:x>0.66667</cdr:x>
      <cdr:y>0.24866</cdr:y>
    </cdr:from>
    <cdr:to>
      <cdr:x>0.82393</cdr:x>
      <cdr:y>0.30098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35D86A6E-B222-AD82-A47B-FC4D8021E6E7}"/>
            </a:ext>
          </a:extLst>
        </cdr:cNvPr>
        <cdr:cNvSpPr txBox="1"/>
      </cdr:nvSpPr>
      <cdr:spPr>
        <a:xfrm xmlns:a="http://schemas.openxmlformats.org/drawingml/2006/main">
          <a:off x="6022975" y="1403350"/>
          <a:ext cx="1420814" cy="295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0">
              <a:solidFill>
                <a:schemeClr val="tx2"/>
              </a:solidFill>
            </a:rPr>
            <a:t>2020 (circles)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0.18261</cdr:x>
      <cdr:y>0.15033</cdr:y>
    </cdr:from>
    <cdr:to>
      <cdr:x>0.80465</cdr:x>
      <cdr:y>0.15033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3BE32C3-6E10-1499-DFEF-B514D3318392}"/>
            </a:ext>
          </a:extLst>
        </cdr:cNvPr>
        <cdr:cNvCxnSpPr/>
      </cdr:nvCxnSpPr>
      <cdr:spPr>
        <a:xfrm xmlns:a="http://schemas.openxmlformats.org/drawingml/2006/main">
          <a:off x="1200158" y="461082"/>
          <a:ext cx="4088202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0.18261</cdr:x>
      <cdr:y>0.5758</cdr:y>
    </cdr:from>
    <cdr:to>
      <cdr:x>0.80465</cdr:x>
      <cdr:y>0.5758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3BE32C3-6E10-1499-DFEF-B514D3318392}"/>
            </a:ext>
          </a:extLst>
        </cdr:cNvPr>
        <cdr:cNvCxnSpPr/>
      </cdr:nvCxnSpPr>
      <cdr:spPr>
        <a:xfrm xmlns:a="http://schemas.openxmlformats.org/drawingml/2006/main">
          <a:off x="1853136" y="2913740"/>
          <a:ext cx="6312495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245-8219-4193-85AE-3371FF7275B8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24187-26A4-4F81-A54E-9457AAC1D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0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24187-26A4-4F81-A54E-9457AAC1D7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76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C4224-2A4B-F049-8A20-F0EDC87B1A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87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24187-26A4-4F81-A54E-9457AAC1D7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3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24187-26A4-4F81-A54E-9457AAC1D7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1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4D62-D7A5-D248-8B93-7A8623E1000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05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B05668-0996-46C7-A9AB-813782AEC7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65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876BD86E-1235-42EA-B7DE-EE97AB3C34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D1F10ACA-1147-4E89-99F6-4AC100F91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8990B86F-69FD-4DF2-8688-AFBC7A9F2C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5184D3-949D-4416-B79A-CABD382CFBC3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13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C4224-2A4B-F049-8A20-F0EDC87B1A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26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C4224-2A4B-F049-8A20-F0EDC87B1A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06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B05668-0996-46C7-A9AB-813782AEC7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244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C4224-2A4B-F049-8A20-F0EDC87B1A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1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90D2A-5A60-42E7-A830-8E5BE707C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6D9E41-8B23-411F-A31D-4AC45E825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EEA47-F7BD-4139-A3B3-800D331B4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A9C1-34BD-453D-BFFB-30A04FF6278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9BAD2-4001-4977-B3FE-C5F358921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71DA4-EDF3-4701-B4A5-F77835F57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9601-E264-41B0-B5E8-B5283A24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54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C3319-FCB3-4D30-B7FD-710A9952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5DB91-25C0-461F-81EE-493D23E38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487EF-D17E-4636-85B4-E8F76DA18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A9C1-34BD-453D-BFFB-30A04FF6278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54E25-B93E-4081-83BE-92F02CFC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A7353-7A66-44E4-BDCC-19DE6C486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9601-E264-41B0-B5E8-B5283A24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8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E33B-FF5C-4B8A-B15E-A561EBB45F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F7347D-63A3-4DAE-AAD5-F4D6A928E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CFD9-63C4-431F-B5A9-E34F11A98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A9C1-34BD-453D-BFFB-30A04FF6278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BC8DA-34B1-42B6-A279-B11F639F9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98BB9-AC4E-48A1-9641-657CB3CEA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9601-E264-41B0-B5E8-B5283A24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07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BD76-B38F-4799-812D-D6A73452E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CA824-3F84-4CAF-9960-629EB7D64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873C9-6E03-4CA1-AC10-584C2847F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A9C1-34BD-453D-BFFB-30A04FF6278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7CFB3-14D4-42BF-B190-D1B10FA3E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EBB41-AA59-4D40-A92C-FCC5E52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9601-E264-41B0-B5E8-B5283A24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1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11B3F-F2DE-4912-974A-D17AA9E93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B304C-A29A-4AC0-B716-8CA4A91DE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4785D-65E6-488F-A295-9F6DEE4B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A9C1-34BD-453D-BFFB-30A04FF6278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39C4F-2857-4998-BBD6-D889EA172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13B14-5F17-4139-92EB-606AC4B4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9601-E264-41B0-B5E8-B5283A24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93BB4-E8B9-4BF8-9B4B-B42B2130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3DFF3-E312-4DD4-B649-0037E8A4D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99EC6-F9E7-401C-A095-05BAE59C1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7908C-E987-4E02-A909-FDC67A1A5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A9C1-34BD-453D-BFFB-30A04FF6278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9527E-5100-4E35-8AF3-AF084394C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A9EE9-56A2-4E43-9FE4-BCF6D181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9601-E264-41B0-B5E8-B5283A24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7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72619-646F-4423-AD32-E1867EE7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93B36-8441-40E8-8003-C09E1AC8D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A1FD2-4969-4E84-AE46-7903B2219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6030E-5521-4364-9A35-B4F8FC46C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1F7691-855C-4F5B-AACE-D63F3628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844111-A7A9-4D78-BD80-38E6F4426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A9C1-34BD-453D-BFFB-30A04FF6278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AB78E4-3046-4BD4-8550-33250E43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F0F592-0308-4912-A06C-981F11AAF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9601-E264-41B0-B5E8-B5283A24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4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EB1B-D0DE-4302-B7A0-A2A504F9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C1666E-3F37-46B1-B149-EC7A5EF5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A9C1-34BD-453D-BFFB-30A04FF6278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5D82BE-7F17-46E2-8C65-02397AF7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64772-B4B5-4E95-A53A-142E0BE6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9601-E264-41B0-B5E8-B5283A24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30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90D06-1863-4B88-A244-DB014CAA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A9C1-34BD-453D-BFFB-30A04FF6278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A80F5-D04D-4C18-9D26-976821B06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F3E24-609F-4ACE-8D4D-CDE39A8E7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9601-E264-41B0-B5E8-B5283A24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14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00E3-FDFE-418F-BC4E-4815D1BCA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1D7D2-B765-4C39-A887-053016EB1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686A7-0BF6-471D-92FF-6986BB990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40360-EBF4-40FC-8AA2-30EF29FD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A9C1-34BD-453D-BFFB-30A04FF6278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71412-BEC1-401E-8B5B-441FCD4B7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A1B96-9BE8-418B-A6B9-9BE5B3AF5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9601-E264-41B0-B5E8-B5283A24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4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B0838-64B1-4F90-987A-950240357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734CF6-F734-4444-96E5-93E104F9A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DBC1E-5FA5-41EC-9973-2A9437A48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60C3F-80E0-4D96-80AD-4B7D34607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A9C1-34BD-453D-BFFB-30A04FF6278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B66CA-AB17-4356-8AE9-F718170A0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2F562-B2F1-4199-A610-6B23E943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9601-E264-41B0-B5E8-B5283A24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36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CF27C4-70F8-4ADD-A6B8-BED9514E5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D0B65-A55F-4967-B430-A00777197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3B9F4-6B7A-41CA-932F-38902517E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AA9C1-34BD-453D-BFFB-30A04FF62781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948D4-E294-40A9-97BA-24F30C5D6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6FAFF-F70A-44D6-8B6C-C37446632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A9601-E264-41B0-B5E8-B5283A24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2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sites.tufts.edu/foodpricesfornutrition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sites.tufts.edu/foodpricesfornutrition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webp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dvances.sciencemag.org/content/6/49/eabc2162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hyperlink" Target="https://doi.org/10.1016/S2542-5196(21)00285-0" TargetMode="Externa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hyperlink" Target="https://www.fao.org/3/ca9692en/online/ca9692en.htm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www.nature.com/articles/s43016-022-00502-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hyperlink" Target="https://doi.org/10.21203/rs.3.rs-710555/v1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6.png"/><Relationship Id="rId5" Type="http://schemas.openxmlformats.org/officeDocument/2006/relationships/chart" Target="../charts/chart3.xml"/><Relationship Id="rId10" Type="http://schemas.openxmlformats.org/officeDocument/2006/relationships/image" Target="../media/image60.png"/><Relationship Id="rId4" Type="http://schemas.openxmlformats.org/officeDocument/2006/relationships/image" Target="../media/image4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chart" Target="../charts/chart4.xml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jp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hyperlink" Target="https://www.un.org/en/food-systems-summit/news/making-food-systems-work-people-planet-and-prosperity" TargetMode="External"/><Relationship Id="rId11" Type="http://schemas.openxmlformats.org/officeDocument/2006/relationships/hyperlink" Target="https://databank.worldbank.org/Food-Prices-For-Nutrition-DataBank---Headline-Variables/id/4608e28f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hyperlink" Target="https://www.wfp.org/fillthenutrientgap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hyperlink" Target="https://sites.tufts.edu/foodpricesfornutrition" TargetMode="Externa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4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hyperlink" Target="https://sc-fss2021.org/materials/fss-briefs-by-partners-of-scientific-grou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>
            <a:extLst>
              <a:ext uri="{FF2B5EF4-FFF2-40B4-BE49-F238E27FC236}">
                <a16:creationId xmlns:a16="http://schemas.microsoft.com/office/drawing/2014/main" id="{49EF7E62-9978-4D05-AE55-9A8BF0EE2DCE}"/>
              </a:ext>
            </a:extLst>
          </p:cNvPr>
          <p:cNvSpPr txBox="1"/>
          <p:nvPr/>
        </p:nvSpPr>
        <p:spPr>
          <a:xfrm>
            <a:off x="844402" y="1713486"/>
            <a:ext cx="11296798" cy="1403461"/>
          </a:xfrm>
          <a:prstGeom prst="rect">
            <a:avLst/>
          </a:prstGeom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80000"/>
              </a:lnSpc>
            </a:pPr>
            <a:r>
              <a:rPr lang="en-US" sz="3800" b="1" spc="-48" dirty="0">
                <a:solidFill>
                  <a:srgbClr val="23607B"/>
                </a:solidFill>
                <a:latin typeface="Arial" panose="020B0604020202020204" pitchFamily="34" charset="0"/>
                <a:ea typeface="Cooper Hewitt" panose="020B0604020202020204" charset="0"/>
                <a:cs typeface="Arial" panose="020B0604020202020204" pitchFamily="34" charset="0"/>
              </a:rPr>
              <a:t>The global food and nutrition crisis: </a:t>
            </a:r>
          </a:p>
          <a:p>
            <a:pPr>
              <a:lnSpc>
                <a:spcPct val="80000"/>
              </a:lnSpc>
            </a:pPr>
            <a:r>
              <a:rPr lang="en-US" sz="3800" spc="-48" dirty="0">
                <a:solidFill>
                  <a:srgbClr val="23607B"/>
                </a:solidFill>
                <a:latin typeface="Arial" panose="020B0604020202020204" pitchFamily="34" charset="0"/>
                <a:ea typeface="Cooper Hewitt" panose="020B0604020202020204" charset="0"/>
                <a:cs typeface="Arial" panose="020B0604020202020204" pitchFamily="34" charset="0"/>
              </a:rPr>
              <a:t>What we’ve learned about the cost of healthy diets</a:t>
            </a:r>
          </a:p>
          <a:p>
            <a:pPr>
              <a:lnSpc>
                <a:spcPct val="80000"/>
              </a:lnSpc>
            </a:pPr>
            <a:r>
              <a:rPr lang="en-US" sz="3800" spc="-48" dirty="0">
                <a:solidFill>
                  <a:srgbClr val="23607B"/>
                </a:solidFill>
                <a:latin typeface="Arial" panose="020B0604020202020204" pitchFamily="34" charset="0"/>
                <a:ea typeface="Cooper Hewitt" panose="020B0604020202020204" charset="0"/>
                <a:cs typeface="Arial" panose="020B0604020202020204" pitchFamily="34" charset="0"/>
              </a:rPr>
              <a:t>and its implications for social protection worldwide</a:t>
            </a:r>
          </a:p>
        </p:txBody>
      </p:sp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DC4E1DD5-0A12-4730-9850-FB8075928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22383" r="4230" b="22524"/>
          <a:stretch/>
        </p:blipFill>
        <p:spPr>
          <a:xfrm>
            <a:off x="10633815" y="871941"/>
            <a:ext cx="1532709" cy="67926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4EFD3B4-86CE-4668-896D-6D7782580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836" y="5951307"/>
            <a:ext cx="2739877" cy="8013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B8C07E-E1AD-407C-94C3-82096F68CC21}"/>
              </a:ext>
            </a:extLst>
          </p:cNvPr>
          <p:cNvSpPr txBox="1"/>
          <p:nvPr/>
        </p:nvSpPr>
        <p:spPr>
          <a:xfrm>
            <a:off x="1857747" y="4700568"/>
            <a:ext cx="5886585" cy="385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49"/>
              </a:lnSpc>
            </a:pPr>
            <a:r>
              <a:rPr lang="en-US" sz="2400" kern="100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https://sites.tufts.edu/foodpricesfornutrition</a:t>
            </a:r>
            <a:endParaRPr lang="en-US" sz="2400" kern="100" dirty="0">
              <a:solidFill>
                <a:schemeClr val="accent3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1158FF1-C7A1-469B-977E-0BBC6B87D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0" y="6110856"/>
            <a:ext cx="1804341" cy="5713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C4E4EAB-FEC2-4CD3-912D-93695BE97664}"/>
              </a:ext>
            </a:extLst>
          </p:cNvPr>
          <p:cNvGrpSpPr/>
          <p:nvPr/>
        </p:nvGrpSpPr>
        <p:grpSpPr>
          <a:xfrm>
            <a:off x="1941863" y="3227796"/>
            <a:ext cx="9413233" cy="1472772"/>
            <a:chOff x="2661454" y="3101221"/>
            <a:chExt cx="8489357" cy="1472772"/>
          </a:xfrm>
        </p:grpSpPr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D0E8E4D5-A987-42C2-8117-3A7219605BC6}"/>
                </a:ext>
              </a:extLst>
            </p:cNvPr>
            <p:cNvSpPr txBox="1"/>
            <p:nvPr/>
          </p:nvSpPr>
          <p:spPr>
            <a:xfrm>
              <a:off x="2661454" y="3101221"/>
              <a:ext cx="4626696" cy="4082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432"/>
                </a:lnSpc>
              </a:pPr>
              <a:r>
                <a:rPr lang="en-US" sz="2400" b="1" kern="0" dirty="0">
                  <a:latin typeface="+mn-lt"/>
                </a:rPr>
                <a:t>William A. Masters</a:t>
              </a:r>
              <a:endParaRPr lang="en-US" sz="2400" b="1" dirty="0">
                <a:cs typeface="Arial" panose="020B0604020202020204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C15361F-2E66-4408-A455-7491301FD9CA}"/>
                </a:ext>
              </a:extLst>
            </p:cNvPr>
            <p:cNvSpPr txBox="1"/>
            <p:nvPr/>
          </p:nvSpPr>
          <p:spPr>
            <a:xfrm>
              <a:off x="2661454" y="3555588"/>
              <a:ext cx="8489357" cy="5983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400" kern="0" dirty="0">
                  <a:cs typeface="Arial" panose="020B0604020202020204" pitchFamily="34" charset="0"/>
                </a:rPr>
                <a:t>Friedman School of Nutrition Science and Policy</a:t>
              </a:r>
            </a:p>
            <a:p>
              <a:pPr>
                <a:lnSpc>
                  <a:spcPct val="80000"/>
                </a:lnSpc>
              </a:pPr>
              <a:r>
                <a:rPr lang="en-US" sz="2400" kern="0" dirty="0">
                  <a:cs typeface="Arial" panose="020B0604020202020204" pitchFamily="34" charset="0"/>
                </a:rPr>
                <a:t>Tufts University</a:t>
              </a:r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220C76D5-1328-4859-8719-A95B93BC08EC}"/>
                </a:ext>
              </a:extLst>
            </p:cNvPr>
            <p:cNvSpPr txBox="1"/>
            <p:nvPr/>
          </p:nvSpPr>
          <p:spPr>
            <a:xfrm>
              <a:off x="2661454" y="4204661"/>
              <a:ext cx="4626696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400" kern="0" dirty="0">
                  <a:solidFill>
                    <a:schemeClr val="accent3">
                      <a:lumMod val="75000"/>
                    </a:schemeClr>
                  </a:solidFill>
                  <a:cs typeface="Arial" panose="020B0604020202020204" pitchFamily="34" charset="0"/>
                </a:rPr>
                <a:t>william.masters@tufts.edu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8239C34-C802-4CBF-A209-E2DD2A4C3F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CB0627-6A23-4EDA-A643-A0D185694398}"/>
              </a:ext>
            </a:extLst>
          </p:cNvPr>
          <p:cNvSpPr txBox="1"/>
          <p:nvPr/>
        </p:nvSpPr>
        <p:spPr>
          <a:xfrm>
            <a:off x="1857747" y="5284008"/>
            <a:ext cx="10115966" cy="667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49"/>
              </a:lnSpc>
            </a:pPr>
            <a:r>
              <a:rPr lang="en-US" sz="2400" kern="100" dirty="0">
                <a:cs typeface="Arial" panose="020B0604020202020204" pitchFamily="34" charset="0"/>
              </a:rPr>
              <a:t>USP2030 Working Group on Social Protection and Food Systems Transformation</a:t>
            </a:r>
          </a:p>
          <a:p>
            <a:pPr>
              <a:lnSpc>
                <a:spcPts val="2249"/>
              </a:lnSpc>
            </a:pPr>
            <a:r>
              <a:rPr lang="en-US" sz="2400" kern="100" dirty="0">
                <a:cs typeface="Arial" panose="020B0604020202020204" pitchFamily="34" charset="0"/>
              </a:rPr>
              <a:t>17 October 2022</a:t>
            </a:r>
          </a:p>
        </p:txBody>
      </p:sp>
    </p:spTree>
    <p:extLst>
      <p:ext uri="{BB962C8B-B14F-4D97-AF65-F5344CB8AC3E}">
        <p14:creationId xmlns:p14="http://schemas.microsoft.com/office/powerpoint/2010/main" val="13282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18">
            <a:extLst>
              <a:ext uri="{FF2B5EF4-FFF2-40B4-BE49-F238E27FC236}">
                <a16:creationId xmlns:a16="http://schemas.microsoft.com/office/drawing/2014/main" id="{A001F418-6A32-464E-9F8A-AD416A598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59" y="1977546"/>
            <a:ext cx="1122030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/>
              <a:t>The Food Prices for Nutrition project (</a:t>
            </a:r>
            <a:r>
              <a:rPr lang="en-US" altLang="en-US" sz="1600" dirty="0">
                <a:hlinkClick r:id="rId3"/>
              </a:rPr>
              <a:t>https://sites.tufts.edu/foodpricesfornutrition</a:t>
            </a:r>
            <a:r>
              <a:rPr lang="en-US" altLang="en-US" sz="1600" dirty="0"/>
              <a:t>) is conducted at </a:t>
            </a:r>
            <a:r>
              <a:rPr lang="en-US" altLang="en-US" sz="1600" b="1" dirty="0"/>
              <a:t>Tufts University</a:t>
            </a:r>
            <a:r>
              <a:rPr lang="en-US" altLang="en-US" sz="1600" dirty="0"/>
              <a:t> </a:t>
            </a:r>
            <a:r>
              <a:rPr lang="en-US" sz="1600" dirty="0"/>
              <a:t>jointly with </a:t>
            </a:r>
            <a:r>
              <a:rPr lang="en-US" sz="1600" b="1" dirty="0"/>
              <a:t>Anna Herforth</a:t>
            </a:r>
            <a:r>
              <a:rPr lang="en-US" sz="1600" dirty="0"/>
              <a:t>, and with </a:t>
            </a:r>
            <a:r>
              <a:rPr lang="en-US" sz="1600" b="1" dirty="0"/>
              <a:t>IFPRI </a:t>
            </a:r>
            <a:r>
              <a:rPr lang="en-US" sz="1600" dirty="0"/>
              <a:t>(led by </a:t>
            </a:r>
            <a:r>
              <a:rPr lang="en-US" sz="1600" b="1" dirty="0"/>
              <a:t>Derek Headey</a:t>
            </a:r>
            <a:r>
              <a:rPr lang="en-US" sz="1600" dirty="0"/>
              <a:t>) and the </a:t>
            </a:r>
            <a:r>
              <a:rPr lang="en-US" sz="1600" b="1" dirty="0"/>
              <a:t>World Bank </a:t>
            </a:r>
            <a:r>
              <a:rPr lang="en-US" sz="1600" dirty="0"/>
              <a:t>(led by </a:t>
            </a:r>
            <a:r>
              <a:rPr lang="en-US" sz="1600" b="1" dirty="0"/>
              <a:t>Nada Hamadeh, </a:t>
            </a:r>
            <a:r>
              <a:rPr lang="en-US" sz="1600" dirty="0"/>
              <a:t>with </a:t>
            </a:r>
            <a:r>
              <a:rPr lang="en-US" sz="1600" b="1" dirty="0"/>
              <a:t>Yan Bai </a:t>
            </a:r>
            <a:r>
              <a:rPr lang="en-US" sz="1600" dirty="0"/>
              <a:t>and </a:t>
            </a:r>
            <a:r>
              <a:rPr lang="en-US" sz="1600" b="1" dirty="0"/>
              <a:t>Marko Rissanen</a:t>
            </a:r>
            <a:r>
              <a:rPr lang="en-US" sz="1600" dirty="0"/>
              <a:t>), with numerous Tufts students and staff including </a:t>
            </a:r>
            <a:r>
              <a:rPr lang="en-US" sz="1600" b="1" dirty="0"/>
              <a:t>Robel Alemu</a:t>
            </a:r>
            <a:r>
              <a:rPr lang="en-US" sz="1600" dirty="0"/>
              <a:t>, </a:t>
            </a:r>
            <a:r>
              <a:rPr lang="en-US" sz="1600" b="1" dirty="0"/>
              <a:t>Leah Costlow, Rachel Gilbert, Elena Martinez</a:t>
            </a:r>
            <a:r>
              <a:rPr lang="en-US" sz="1600" dirty="0"/>
              <a:t>, </a:t>
            </a:r>
            <a:r>
              <a:rPr lang="en-US" sz="1600" b="1" dirty="0"/>
              <a:t>Julia Matteson,</a:t>
            </a:r>
            <a:r>
              <a:rPr lang="en-US" sz="1600" dirty="0"/>
              <a:t> </a:t>
            </a:r>
            <a:r>
              <a:rPr lang="en-US" sz="1600" b="1" dirty="0"/>
              <a:t>Kate Schneider, Kristina </a:t>
            </a:r>
            <a:r>
              <a:rPr lang="fi-FI" sz="1600" b="1" dirty="0"/>
              <a:t>Sokourenko,</a:t>
            </a:r>
            <a:r>
              <a:rPr lang="en-US" sz="1600" b="1" dirty="0"/>
              <a:t> Aishwarya Venkat, Jessica Wallingford, </a:t>
            </a:r>
            <a:r>
              <a:rPr lang="en-US" sz="1600" dirty="0"/>
              <a:t>and faculty collaborators </a:t>
            </a:r>
            <a:r>
              <a:rPr lang="en-US" sz="1600" b="1" dirty="0"/>
              <a:t>Steve Block</a:t>
            </a:r>
            <a:r>
              <a:rPr lang="en-US" sz="1600" dirty="0"/>
              <a:t>, </a:t>
            </a:r>
            <a:r>
              <a:rPr lang="en-US" sz="1600" b="1" dirty="0"/>
              <a:t>Shibani Ghosh</a:t>
            </a:r>
            <a:r>
              <a:rPr lang="en-US" sz="1600" dirty="0"/>
              <a:t>, </a:t>
            </a:r>
            <a:r>
              <a:rPr lang="en-US" sz="1600" b="1" dirty="0"/>
              <a:t>Elena Naumova </a:t>
            </a:r>
            <a:r>
              <a:rPr lang="en-US" sz="1600" dirty="0"/>
              <a:t>and</a:t>
            </a:r>
            <a:r>
              <a:rPr lang="en-US" sz="1600" b="1" dirty="0"/>
              <a:t> Patrick Webb. </a:t>
            </a:r>
            <a:r>
              <a:rPr lang="en-US" sz="1600" dirty="0"/>
              <a:t> In-country studies have been led by </a:t>
            </a:r>
            <a:r>
              <a:rPr lang="en-US" sz="1600" b="1" dirty="0"/>
              <a:t>Stevier Kaiyatsa </a:t>
            </a:r>
            <a:r>
              <a:rPr lang="en-US" sz="1600" dirty="0"/>
              <a:t>(Ministry of Finance, Malawi), </a:t>
            </a:r>
            <a:r>
              <a:rPr lang="en-US" sz="1600" b="1" dirty="0"/>
              <a:t>Fulgence Mishili </a:t>
            </a:r>
            <a:r>
              <a:rPr lang="en-US" sz="1600" dirty="0"/>
              <a:t>(Sokoine University, Tanzania), </a:t>
            </a:r>
            <a:r>
              <a:rPr lang="en-US" sz="1600" b="1" dirty="0"/>
              <a:t>Daniel Sarpong </a:t>
            </a:r>
            <a:r>
              <a:rPr lang="en-US" sz="1600" dirty="0"/>
              <a:t>(University of Ghana), </a:t>
            </a:r>
            <a:r>
              <a:rPr lang="en-US" sz="1600" b="1" dirty="0"/>
              <a:t>Fantu Bachewe </a:t>
            </a:r>
            <a:r>
              <a:rPr lang="en-US" sz="1600" dirty="0"/>
              <a:t>(IFPRI-Addis) and </a:t>
            </a:r>
            <a:r>
              <a:rPr lang="en-US" sz="1600" b="1" dirty="0"/>
              <a:t>Kalyani Ragunathan </a:t>
            </a:r>
            <a:r>
              <a:rPr lang="en-US" sz="1600" dirty="0"/>
              <a:t>(IFPRI-Delhi) among others.</a:t>
            </a:r>
            <a:endParaRPr lang="en-US" altLang="en-US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BD727-0E62-4A9E-B045-803164C655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9"/>
          <a:stretch/>
        </p:blipFill>
        <p:spPr>
          <a:xfrm>
            <a:off x="3754925" y="5794958"/>
            <a:ext cx="2628603" cy="550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8A8B0-C0D4-40D1-B0E5-C25BBB1AC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58315"/>
            <a:ext cx="1666769" cy="933391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49A6EAF2-1F15-4D63-A259-13B42FC0C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b="4890"/>
          <a:stretch/>
        </p:blipFill>
        <p:spPr bwMode="auto">
          <a:xfrm>
            <a:off x="645865" y="4022393"/>
            <a:ext cx="2856927" cy="222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899994-201D-4D6D-A3E1-BC29B45ECC3A}"/>
              </a:ext>
            </a:extLst>
          </p:cNvPr>
          <p:cNvSpPr/>
          <p:nvPr/>
        </p:nvSpPr>
        <p:spPr>
          <a:xfrm>
            <a:off x="632672" y="6245405"/>
            <a:ext cx="2667000" cy="441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543210"/>
                </a:solidFill>
              </a:rPr>
              <a:t>Photo by Anna Herforth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543210"/>
                </a:solidFill>
              </a:rPr>
              <a:t>at </a:t>
            </a:r>
            <a:r>
              <a:rPr lang="en-US" sz="1400" dirty="0" err="1">
                <a:solidFill>
                  <a:srgbClr val="543210"/>
                </a:solidFill>
              </a:rPr>
              <a:t>Agbogbloshi</a:t>
            </a:r>
            <a:r>
              <a:rPr lang="en-US" sz="1400" dirty="0">
                <a:solidFill>
                  <a:srgbClr val="543210"/>
                </a:solidFill>
              </a:rPr>
              <a:t> market, Ghana</a:t>
            </a: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32C0A32F-25DA-4A88-8E6B-9644DEE267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424018"/>
            <a:ext cx="3217909" cy="672835"/>
          </a:xfrm>
          <a:prstGeom prst="rect">
            <a:avLst/>
          </a:prstGeom>
        </p:spPr>
      </p:pic>
      <p:pic>
        <p:nvPicPr>
          <p:cNvPr id="30" name="Picture 29" descr="Text, logo&#10;&#10;Description automatically generated">
            <a:extLst>
              <a:ext uri="{FF2B5EF4-FFF2-40B4-BE49-F238E27FC236}">
                <a16:creationId xmlns:a16="http://schemas.microsoft.com/office/drawing/2014/main" id="{41DD4E78-A0B2-44F1-8330-7FC8A35379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54" y="475451"/>
            <a:ext cx="1834361" cy="546100"/>
          </a:xfrm>
          <a:prstGeom prst="rect">
            <a:avLst/>
          </a:prstGeom>
        </p:spPr>
      </p:pic>
      <p:pic>
        <p:nvPicPr>
          <p:cNvPr id="54272" name="Picture 5427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60E523-E334-446C-8A2B-AAC0CACF7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06" y="5663130"/>
            <a:ext cx="2147732" cy="738283"/>
          </a:xfrm>
          <a:prstGeom prst="rect">
            <a:avLst/>
          </a:prstGeom>
        </p:spPr>
      </p:pic>
      <p:sp>
        <p:nvSpPr>
          <p:cNvPr id="43" name="Rectangle 18">
            <a:extLst>
              <a:ext uri="{FF2B5EF4-FFF2-40B4-BE49-F238E27FC236}">
                <a16:creationId xmlns:a16="http://schemas.microsoft.com/office/drawing/2014/main" id="{CA1E696A-B3E0-492A-BDA4-5382ECE6E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124" y="3889854"/>
            <a:ext cx="54580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/>
              <a:t>We thank the many price collectors and contributors to other databases on which we rely and are grateful for funding to the Bill &amp; Melinda Gates Foundation and UKAid, as well as complementary funding from FAO and USAID through the Feed the Future Nutrition Innovation Lab.</a:t>
            </a:r>
            <a:endParaRPr lang="en-US" altLang="en-US" sz="1600" b="1" dirty="0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id="{B6B704C4-5302-46EF-98A7-AFA6D89D9BED}"/>
              </a:ext>
            </a:extLst>
          </p:cNvPr>
          <p:cNvSpPr txBox="1">
            <a:spLocks/>
          </p:cNvSpPr>
          <p:nvPr/>
        </p:nvSpPr>
        <p:spPr>
          <a:xfrm>
            <a:off x="4368800" y="1443986"/>
            <a:ext cx="2974128" cy="47014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4000" b="1" kern="0">
                <a:solidFill>
                  <a:srgbClr val="3083A7"/>
                </a:solidFill>
                <a:latin typeface="+mn-lt"/>
              </a:rPr>
              <a:t>Thank you!</a:t>
            </a:r>
            <a:endParaRPr lang="en-US" sz="3600" kern="0">
              <a:solidFill>
                <a:srgbClr val="3083A7"/>
              </a:solidFill>
              <a:latin typeface="+mn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E4EA4C-A070-4D4E-AE4B-ACD802E151F9}"/>
              </a:ext>
            </a:extLst>
          </p:cNvPr>
          <p:cNvGrpSpPr/>
          <p:nvPr/>
        </p:nvGrpSpPr>
        <p:grpSpPr>
          <a:xfrm>
            <a:off x="325832" y="233941"/>
            <a:ext cx="3429805" cy="1136879"/>
            <a:chOff x="254406" y="299343"/>
            <a:chExt cx="6904795" cy="2085790"/>
          </a:xfrm>
        </p:grpSpPr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E5D8013-F61D-48C7-9D60-888261B40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11581"/>
            <a:stretch/>
          </p:blipFill>
          <p:spPr>
            <a:xfrm>
              <a:off x="391759" y="299343"/>
              <a:ext cx="6474422" cy="173450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EB2491-0D5B-4E5F-BD90-F7E290A38080}"/>
                </a:ext>
              </a:extLst>
            </p:cNvPr>
            <p:cNvSpPr txBox="1"/>
            <p:nvPr/>
          </p:nvSpPr>
          <p:spPr>
            <a:xfrm>
              <a:off x="254406" y="1820466"/>
              <a:ext cx="6904795" cy="564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3083A7"/>
                  </a:solidFill>
                  <a:latin typeface="+mj-lt"/>
                </a:rPr>
                <a:t>https://sites.tufts.edu/foodpricesfornutrition</a:t>
              </a: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67BE7C22-7347-4D2B-ACD4-94FAE8F1A4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48684" y="5794958"/>
            <a:ext cx="3217909" cy="5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92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3D12E0-AB56-48D4-BCC4-5D701ABD48C7}"/>
              </a:ext>
            </a:extLst>
          </p:cNvPr>
          <p:cNvSpPr txBox="1"/>
          <p:nvPr/>
        </p:nvSpPr>
        <p:spPr>
          <a:xfrm>
            <a:off x="565168" y="1545247"/>
            <a:ext cx="2245907" cy="53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effectLst/>
                <a:latin typeface="Arial" panose="020B0604020202020204" pitchFamily="34" charset="0"/>
              </a:rPr>
              <a:t>Energy shares of least-cost diets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F46E82-8008-44E2-8D46-DAFD919C48F2}"/>
              </a:ext>
            </a:extLst>
          </p:cNvPr>
          <p:cNvSpPr txBox="1"/>
          <p:nvPr/>
        </p:nvSpPr>
        <p:spPr>
          <a:xfrm>
            <a:off x="690747" y="6619335"/>
            <a:ext cx="11563328" cy="267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Source:   </a:t>
            </a:r>
            <a:r>
              <a:rPr lang="en-US" sz="1400" b="0" i="0" dirty="0">
                <a:solidFill>
                  <a:srgbClr val="444444"/>
                </a:solidFill>
                <a:effectLst/>
                <a:latin typeface="inherit"/>
              </a:rPr>
              <a:t>Bai, Y., E. Naumova and W.A. Masters (2020). </a:t>
            </a:r>
            <a:r>
              <a:rPr lang="en-US" sz="1400" i="0" u="none" strike="noStrike" dirty="0">
                <a:solidFill>
                  <a:srgbClr val="3083A7"/>
                </a:solidFill>
                <a:effectLst/>
                <a:latin typeface="inherit"/>
                <a:hlinkClick r:id="rId2"/>
              </a:rPr>
              <a:t>Seasonality in diet costs reveals food system performance in East Africa</a:t>
            </a:r>
            <a:r>
              <a:rPr lang="en-US" sz="1400" b="0" i="0" dirty="0">
                <a:solidFill>
                  <a:srgbClr val="444444"/>
                </a:solidFill>
                <a:effectLst/>
                <a:latin typeface="inherit"/>
              </a:rPr>
              <a:t>. </a:t>
            </a:r>
            <a:r>
              <a:rPr lang="en-US" sz="1400" b="0" i="1" dirty="0">
                <a:solidFill>
                  <a:srgbClr val="444444"/>
                </a:solidFill>
                <a:effectLst/>
                <a:latin typeface="inherit"/>
              </a:rPr>
              <a:t>Science Advances</a:t>
            </a:r>
            <a:r>
              <a:rPr lang="en-US" sz="1400" b="0" i="0" dirty="0">
                <a:solidFill>
                  <a:srgbClr val="444444"/>
                </a:solidFill>
                <a:effectLst/>
                <a:latin typeface="inherit"/>
              </a:rPr>
              <a:t>, eabc2162.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0715B0-E9E2-4866-9E2A-BA97B1B26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26" b="6121"/>
          <a:stretch/>
        </p:blipFill>
        <p:spPr>
          <a:xfrm>
            <a:off x="838935" y="2053522"/>
            <a:ext cx="1698374" cy="4204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679C3-9F6F-4F39-8782-692B8EC7A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718" y="2053522"/>
            <a:ext cx="7452581" cy="4502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793B3C-084A-4784-ACC3-79462F1DE243}"/>
              </a:ext>
            </a:extLst>
          </p:cNvPr>
          <p:cNvSpPr txBox="1"/>
          <p:nvPr/>
        </p:nvSpPr>
        <p:spPr>
          <a:xfrm>
            <a:off x="2537309" y="1754278"/>
            <a:ext cx="9603891" cy="33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900" b="1" dirty="0">
                <a:effectLst/>
                <a:latin typeface="Arial" panose="020B0604020202020204" pitchFamily="34" charset="0"/>
              </a:rPr>
              <a:t>Seasonality of diet costs and cost by food group in Tanzania, Malawi and Ethiopia</a:t>
            </a:r>
            <a:endParaRPr lang="en-US" sz="1900" b="1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4D37386-8784-48C7-88B5-AD655468D340}"/>
              </a:ext>
            </a:extLst>
          </p:cNvPr>
          <p:cNvSpPr txBox="1">
            <a:spLocks/>
          </p:cNvSpPr>
          <p:nvPr/>
        </p:nvSpPr>
        <p:spPr>
          <a:xfrm>
            <a:off x="203474" y="2986957"/>
            <a:ext cx="12050601" cy="5088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solidFill>
                  <a:srgbClr val="4799B5"/>
                </a:solidFill>
                <a:latin typeface="Gill Sans MT" panose="020B050202010402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en-US" sz="2800">
              <a:solidFill>
                <a:srgbClr val="1F414D"/>
              </a:solidFill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BC909AC-16A1-4B6A-B650-E6BC21027B97}"/>
              </a:ext>
            </a:extLst>
          </p:cNvPr>
          <p:cNvSpPr txBox="1">
            <a:spLocks/>
          </p:cNvSpPr>
          <p:nvPr/>
        </p:nvSpPr>
        <p:spPr>
          <a:xfrm>
            <a:off x="203474" y="326406"/>
            <a:ext cx="5877407" cy="128749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Seasonality and remoteness are the principal drivers of differences in diet costs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26272-FF13-43A2-B5A0-23EB0E3D8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39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F8A86A3-7565-4902-94C9-261C1FF00F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580"/>
          <a:stretch/>
        </p:blipFill>
        <p:spPr>
          <a:xfrm>
            <a:off x="6652009" y="2827663"/>
            <a:ext cx="4459400" cy="332062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FBCAF0C-E907-4D25-A947-B396CFCF9EDE}"/>
              </a:ext>
            </a:extLst>
          </p:cNvPr>
          <p:cNvGrpSpPr/>
          <p:nvPr/>
        </p:nvGrpSpPr>
        <p:grpSpPr>
          <a:xfrm>
            <a:off x="827646" y="2651450"/>
            <a:ext cx="4459400" cy="3549773"/>
            <a:chOff x="2985192" y="245321"/>
            <a:chExt cx="4459400" cy="35497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FA5BFED-847A-41C3-8E2C-837ADA73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4405"/>
            <a:stretch/>
          </p:blipFill>
          <p:spPr>
            <a:xfrm>
              <a:off x="2985192" y="3411413"/>
              <a:ext cx="4459400" cy="38368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E2075F0-95DB-4654-9D98-16217FD1A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4495"/>
            <a:stretch/>
          </p:blipFill>
          <p:spPr>
            <a:xfrm>
              <a:off x="2985192" y="245321"/>
              <a:ext cx="4459400" cy="3120731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7B10555-6666-471B-98E5-EEDB3E2019B2}"/>
              </a:ext>
            </a:extLst>
          </p:cNvPr>
          <p:cNvSpPr txBox="1"/>
          <p:nvPr/>
        </p:nvSpPr>
        <p:spPr>
          <a:xfrm>
            <a:off x="723900" y="6524388"/>
            <a:ext cx="11468100" cy="267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Source:   Bai, Herforth and Masters, 2022. </a:t>
            </a:r>
            <a:r>
              <a:rPr lang="en-US" sz="1400" dirty="0">
                <a:hlinkClick r:id="rId5"/>
              </a:rPr>
              <a:t>Global variation in the cost of a nutrient-adequate diet by population group</a:t>
            </a:r>
            <a:r>
              <a:rPr lang="en-US" sz="1400" dirty="0"/>
              <a:t>. </a:t>
            </a:r>
            <a:r>
              <a:rPr lang="en-US" sz="1400" i="1" dirty="0"/>
              <a:t>Lancet Planetary Health </a:t>
            </a:r>
            <a:r>
              <a:rPr lang="en-US" sz="1400" dirty="0"/>
              <a:t>6(1): 19-28.</a:t>
            </a: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1400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347535BE-DD65-4CE9-B386-40222E2C0E84}"/>
              </a:ext>
            </a:extLst>
          </p:cNvPr>
          <p:cNvSpPr txBox="1">
            <a:spLocks/>
          </p:cNvSpPr>
          <p:nvPr/>
        </p:nvSpPr>
        <p:spPr>
          <a:xfrm>
            <a:off x="203474" y="326406"/>
            <a:ext cx="5877407" cy="128749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The cost of nutrient adequacy varies by demographic group, due to different requirements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9428CE-E9E1-4115-8DF7-E1579DB82C2B}"/>
              </a:ext>
            </a:extLst>
          </p:cNvPr>
          <p:cNvSpPr txBox="1"/>
          <p:nvPr/>
        </p:nvSpPr>
        <p:spPr>
          <a:xfrm>
            <a:off x="342797" y="1964179"/>
            <a:ext cx="10315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Variation in least-cost diets by age, sex and reproductive status across 172 countries in 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4A8A5-48DB-4119-857A-E9BA58D651C9}"/>
              </a:ext>
            </a:extLst>
          </p:cNvPr>
          <p:cNvSpPr txBox="1"/>
          <p:nvPr/>
        </p:nvSpPr>
        <p:spPr>
          <a:xfrm>
            <a:off x="1761158" y="2390478"/>
            <a:ext cx="3943605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Cost per day is highest for adolescents or during lactation, due to high needs for total energy and nutrients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346634-3564-4519-A119-7E24EBCAABEF}"/>
              </a:ext>
            </a:extLst>
          </p:cNvPr>
          <p:cNvSpPr txBox="1"/>
          <p:nvPr/>
        </p:nvSpPr>
        <p:spPr>
          <a:xfrm>
            <a:off x="7069727" y="2439631"/>
            <a:ext cx="5122274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Cost per calorie is highest for girls and women, due to high nutrient needs per unit of dietary energy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527E3A-C73C-42DA-8943-9AA8C8551D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86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10" r="1604" b="71890"/>
          <a:stretch/>
        </p:blipFill>
        <p:spPr bwMode="auto">
          <a:xfrm>
            <a:off x="745115" y="1259943"/>
            <a:ext cx="4573302" cy="1625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6EED01-322E-481C-A184-93E2EB894161}"/>
              </a:ext>
            </a:extLst>
          </p:cNvPr>
          <p:cNvGrpSpPr/>
          <p:nvPr/>
        </p:nvGrpSpPr>
        <p:grpSpPr>
          <a:xfrm>
            <a:off x="745115" y="3034802"/>
            <a:ext cx="5125975" cy="1738272"/>
            <a:chOff x="1175551" y="4884469"/>
            <a:chExt cx="7688963" cy="260740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0DC3171-8A65-4E5B-9CBD-00A6121A5EE7}"/>
                </a:ext>
              </a:extLst>
            </p:cNvPr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472" r="1604" b="39356"/>
            <a:stretch/>
          </p:blipFill>
          <p:spPr bwMode="auto">
            <a:xfrm>
              <a:off x="1175551" y="4884469"/>
              <a:ext cx="6859953" cy="236688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" name="Group 23"/>
            <p:cNvGrpSpPr/>
            <p:nvPr/>
          </p:nvGrpSpPr>
          <p:grpSpPr>
            <a:xfrm>
              <a:off x="5117303" y="6464981"/>
              <a:ext cx="3747211" cy="1026896"/>
              <a:chOff x="6808991" y="3869205"/>
              <a:chExt cx="2621629" cy="74819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7105618" y="4247393"/>
                <a:ext cx="2325002" cy="370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Africa: </a:t>
                </a:r>
                <a:r>
                  <a:rPr lang="en-US" sz="1600" b="1" dirty="0">
                    <a:solidFill>
                      <a:schemeClr val="bg1">
                        <a:lumMod val="50000"/>
                      </a:schemeClr>
                    </a:solidFill>
                  </a:rPr>
                  <a:t>596 million</a:t>
                </a:r>
              </a:p>
            </p:txBody>
          </p:sp>
          <p:cxnSp>
            <p:nvCxnSpPr>
              <p:cNvPr id="22" name="Straight Connector 21"/>
              <p:cNvCxnSpPr>
                <a:cxnSpLocks/>
              </p:cNvCxnSpPr>
              <p:nvPr/>
            </p:nvCxnSpPr>
            <p:spPr>
              <a:xfrm flipH="1" flipV="1">
                <a:off x="6808991" y="3869205"/>
                <a:ext cx="454277" cy="4092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2A23077-15AA-40FC-8AA8-97507558B4B9}"/>
              </a:ext>
            </a:extLst>
          </p:cNvPr>
          <p:cNvGrpSpPr/>
          <p:nvPr/>
        </p:nvGrpSpPr>
        <p:grpSpPr>
          <a:xfrm>
            <a:off x="5337909" y="2551032"/>
            <a:ext cx="1463195" cy="1832576"/>
            <a:chOff x="8989891" y="4351812"/>
            <a:chExt cx="2194792" cy="274886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E7E8074-32C9-4DC6-B0B7-B0019C365293}"/>
                </a:ext>
              </a:extLst>
            </p:cNvPr>
            <p:cNvSpPr txBox="1"/>
            <p:nvPr/>
          </p:nvSpPr>
          <p:spPr>
            <a:xfrm>
              <a:off x="9056667" y="4351812"/>
              <a:ext cx="2128016" cy="272382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FBD7106-B1BE-4335-BBEE-112CFA5AC912}"/>
                </a:ext>
              </a:extLst>
            </p:cNvPr>
            <p:cNvGrpSpPr/>
            <p:nvPr/>
          </p:nvGrpSpPr>
          <p:grpSpPr>
            <a:xfrm>
              <a:off x="8989891" y="4638560"/>
              <a:ext cx="2023982" cy="2462115"/>
              <a:chOff x="10519645" y="2529930"/>
              <a:chExt cx="1349321" cy="1641410"/>
            </a:xfrm>
            <a:solidFill>
              <a:srgbClr val="FFFFFF"/>
            </a:solidFill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C5BCDE3E-C9C6-420D-A01E-F79D575990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0096" t="-1" b="-16518"/>
              <a:stretch/>
            </p:blipFill>
            <p:spPr>
              <a:xfrm>
                <a:off x="10610915" y="3498739"/>
                <a:ext cx="1258051" cy="672601"/>
              </a:xfrm>
              <a:prstGeom prst="rect">
                <a:avLst/>
              </a:prstGeom>
              <a:noFill/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28B55EAD-F984-4FF2-B3FB-FDF8551B09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8954" t="-1" r="39946" b="-17105"/>
              <a:stretch/>
            </p:blipFill>
            <p:spPr>
              <a:xfrm>
                <a:off x="10607087" y="3006815"/>
                <a:ext cx="980502" cy="675991"/>
              </a:xfrm>
              <a:prstGeom prst="rect">
                <a:avLst/>
              </a:prstGeom>
              <a:noFill/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 r="69826" b="-1304"/>
              <a:stretch/>
            </p:blipFill>
            <p:spPr>
              <a:xfrm>
                <a:off x="10519645" y="2529930"/>
                <a:ext cx="951300" cy="58477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9367901-C4DC-489C-974E-22F20D0E5F7F}"/>
              </a:ext>
            </a:extLst>
          </p:cNvPr>
          <p:cNvSpPr txBox="1"/>
          <p:nvPr/>
        </p:nvSpPr>
        <p:spPr>
          <a:xfrm>
            <a:off x="88392" y="1905345"/>
            <a:ext cx="18414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Cannot afford </a:t>
            </a:r>
            <a:r>
              <a:rPr lang="en-US" sz="1400" b="1" dirty="0">
                <a:solidFill>
                  <a:srgbClr val="0084CB"/>
                </a:solidFill>
                <a:cs typeface="Cordia New" panose="020B0304020202020204" pitchFamily="34" charset="-34"/>
              </a:rPr>
              <a:t>sufficient daily energy </a:t>
            </a:r>
          </a:p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(global total ≈ 185 million, </a:t>
            </a:r>
          </a:p>
          <a:p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ave.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 cost = PPP$0.79)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64190C-57B2-4096-AA44-67104733DDB7}"/>
              </a:ext>
            </a:extLst>
          </p:cNvPr>
          <p:cNvSpPr txBox="1"/>
          <p:nvPr/>
        </p:nvSpPr>
        <p:spPr>
          <a:xfrm>
            <a:off x="101880" y="3674657"/>
            <a:ext cx="19575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Cannot afford a </a:t>
            </a:r>
            <a:r>
              <a:rPr lang="en-US" sz="1400" b="1" dirty="0">
                <a:solidFill>
                  <a:srgbClr val="EE105F"/>
                </a:solidFill>
                <a:cs typeface="Cordia New" panose="020B0304020202020204" pitchFamily="34" charset="-34"/>
              </a:rPr>
              <a:t>nutrient-adequate diet </a:t>
            </a:r>
          </a:p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(global total ≈ 1.5 billion,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ave.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 cost=PPP$2.33)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914CAA4-B3C2-4698-ACF1-C84E8AF8FDBE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173" r="1604" b="8511"/>
          <a:stretch/>
        </p:blipFill>
        <p:spPr bwMode="auto">
          <a:xfrm>
            <a:off x="745115" y="4773553"/>
            <a:ext cx="4573302" cy="158732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88392" y="5428489"/>
            <a:ext cx="17374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Cannot afford a </a:t>
            </a:r>
            <a:r>
              <a:rPr lang="en-US" sz="1400" b="1" dirty="0">
                <a:solidFill>
                  <a:srgbClr val="00B050"/>
                </a:solidFill>
                <a:cs typeface="Cordia New" panose="020B0304020202020204" pitchFamily="34" charset="-34"/>
              </a:rPr>
              <a:t>healthy diet </a:t>
            </a:r>
          </a:p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(global total ≈ 3.0 billion,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ave.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 cost=PPP$3.75)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552262" y="5116782"/>
            <a:ext cx="3198523" cy="1387630"/>
            <a:chOff x="6893568" y="5171029"/>
            <a:chExt cx="3356633" cy="1516529"/>
          </a:xfrm>
        </p:grpSpPr>
        <p:sp>
          <p:nvSpPr>
            <p:cNvPr id="6" name="TextBox 5"/>
            <p:cNvSpPr txBox="1"/>
            <p:nvPr/>
          </p:nvSpPr>
          <p:spPr>
            <a:xfrm>
              <a:off x="8076583" y="5171029"/>
              <a:ext cx="1920882" cy="370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S Asia: </a:t>
              </a: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1.3 billion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02019" y="6317555"/>
              <a:ext cx="2089887" cy="370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Africa: </a:t>
              </a: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829 million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160315" y="5531801"/>
              <a:ext cx="2089886" cy="370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SE Asia: </a:t>
              </a: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326 million</a:t>
              </a:r>
            </a:p>
          </p:txBody>
        </p:sp>
        <p:cxnSp>
          <p:nvCxnSpPr>
            <p:cNvPr id="10" name="Straight Connector 9"/>
            <p:cNvCxnSpPr>
              <a:cxnSpLocks/>
            </p:cNvCxnSpPr>
            <p:nvPr/>
          </p:nvCxnSpPr>
          <p:spPr>
            <a:xfrm flipH="1">
              <a:off x="7324569" y="5370839"/>
              <a:ext cx="763921" cy="3163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cxnSpLocks/>
              <a:stCxn id="8" idx="1"/>
            </p:cNvCxnSpPr>
            <p:nvPr/>
          </p:nvCxnSpPr>
          <p:spPr>
            <a:xfrm flipH="1">
              <a:off x="7630688" y="5716803"/>
              <a:ext cx="529626" cy="2251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cxnSpLocks/>
            </p:cNvCxnSpPr>
            <p:nvPr/>
          </p:nvCxnSpPr>
          <p:spPr>
            <a:xfrm flipH="1" flipV="1">
              <a:off x="6893568" y="6115712"/>
              <a:ext cx="266100" cy="269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7B10555-6666-471B-98E5-EEDB3E2019B2}"/>
              </a:ext>
            </a:extLst>
          </p:cNvPr>
          <p:cNvSpPr txBox="1"/>
          <p:nvPr/>
        </p:nvSpPr>
        <p:spPr>
          <a:xfrm>
            <a:off x="94711" y="6569636"/>
            <a:ext cx="8540864" cy="230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Source: FAO, IFAD, UNICEF, WFP and WHO (2020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). </a:t>
            </a:r>
            <a:r>
              <a:rPr lang="en-US" sz="1050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The State of Food Security and Nutrition in the World 2020</a:t>
            </a:r>
            <a:r>
              <a:rPr lang="en-US" sz="1050" i="1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FAO, Rome. 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itle 4">
            <a:extLst>
              <a:ext uri="{FF2B5EF4-FFF2-40B4-BE49-F238E27FC236}">
                <a16:creationId xmlns:a16="http://schemas.microsoft.com/office/drawing/2014/main" id="{88664C78-AF05-400B-AEC1-599047829535}"/>
              </a:ext>
            </a:extLst>
          </p:cNvPr>
          <p:cNvSpPr txBox="1">
            <a:spLocks/>
          </p:cNvSpPr>
          <p:nvPr/>
        </p:nvSpPr>
        <p:spPr>
          <a:xfrm>
            <a:off x="7145764" y="1748905"/>
            <a:ext cx="4509424" cy="229044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About 3 billion people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(38% of world) </a:t>
            </a:r>
            <a:r>
              <a:rPr lang="en-US" sz="20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could not afford a healthy diet in 2017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Monitoring diet cost and affordability complements other ways of measuring poverty and food insecurity: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tabLst>
                <a:tab pos="226495" algn="l"/>
              </a:tabLst>
            </a:pP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800" dirty="0">
                <a:latin typeface="+mn-lt"/>
                <a:cs typeface="Cordia New" panose="020B0304020202020204" pitchFamily="34" charset="-34"/>
              </a:rPr>
              <a:t>≈ </a:t>
            </a:r>
            <a:r>
              <a:rPr lang="en-US" sz="1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690 m. 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below $1.90/day (World Bank)</a:t>
            </a:r>
          </a:p>
          <a:p>
            <a:pPr>
              <a:lnSpc>
                <a:spcPct val="100000"/>
              </a:lnSpc>
              <a:tabLst>
                <a:tab pos="226495" algn="l"/>
              </a:tabLst>
            </a:pP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800" dirty="0">
                <a:latin typeface="+mn-lt"/>
                <a:cs typeface="Cordia New" panose="020B0304020202020204" pitchFamily="34" charset="-34"/>
              </a:rPr>
              <a:t>≈ </a:t>
            </a:r>
            <a:r>
              <a:rPr lang="en-US" sz="1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653 m. 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undernourished (PoU, from 1960s)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1800" dirty="0">
                <a:latin typeface="+mn-lt"/>
                <a:cs typeface="Cordia New" panose="020B0304020202020204" pitchFamily="34" charset="-34"/>
              </a:rPr>
              <a:t>≈ </a:t>
            </a:r>
            <a:r>
              <a:rPr lang="en-US" sz="1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1.9 b. </a:t>
            </a: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experience food insecurity (FIES)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347535BE-DD65-4CE9-B386-40222E2C0E84}"/>
              </a:ext>
            </a:extLst>
          </p:cNvPr>
          <p:cNvSpPr txBox="1">
            <a:spLocks/>
          </p:cNvSpPr>
          <p:nvPr/>
        </p:nvSpPr>
        <p:spPr>
          <a:xfrm>
            <a:off x="88392" y="460887"/>
            <a:ext cx="6275597" cy="128749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What did the SOFI work reveal  about affordability?</a:t>
            </a:r>
          </a:p>
        </p:txBody>
      </p:sp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8E043EB3-8804-4102-BB90-A0B210B974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027" y="4443969"/>
            <a:ext cx="1628767" cy="2146319"/>
          </a:xfrm>
          <a:prstGeom prst="rect">
            <a:avLst/>
          </a:prstGeom>
        </p:spPr>
      </p:pic>
      <p:sp>
        <p:nvSpPr>
          <p:cNvPr id="42" name="Title 4">
            <a:extLst>
              <a:ext uri="{FF2B5EF4-FFF2-40B4-BE49-F238E27FC236}">
                <a16:creationId xmlns:a16="http://schemas.microsoft.com/office/drawing/2014/main" id="{E6C4207D-9436-4816-9B2F-2B8870C860D4}"/>
              </a:ext>
            </a:extLst>
          </p:cNvPr>
          <p:cNvSpPr txBox="1">
            <a:spLocks/>
          </p:cNvSpPr>
          <p:nvPr/>
        </p:nvSpPr>
        <p:spPr>
          <a:xfrm>
            <a:off x="7143927" y="4444181"/>
            <a:ext cx="1617298" cy="67260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Updated method and results (through 2020) here: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BB21EB7-9B1A-4393-80AB-576CD12286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4AFC2D-3ACD-3C1C-5672-FC08EEAB5CA0}"/>
              </a:ext>
            </a:extLst>
          </p:cNvPr>
          <p:cNvSpPr/>
          <p:nvPr/>
        </p:nvSpPr>
        <p:spPr>
          <a:xfrm>
            <a:off x="5375641" y="1960238"/>
            <a:ext cx="10221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Percent of population, by country in 2017</a:t>
            </a:r>
          </a:p>
        </p:txBody>
      </p:sp>
      <p:pic>
        <p:nvPicPr>
          <p:cNvPr id="5" name="Picture 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D41F83C-B117-313C-F1EF-B57691224C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17" y="4450359"/>
            <a:ext cx="1527568" cy="2153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8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750A09F8-5D74-4C52-88A0-F199E5F15CA4}"/>
              </a:ext>
            </a:extLst>
          </p:cNvPr>
          <p:cNvSpPr txBox="1">
            <a:spLocks/>
          </p:cNvSpPr>
          <p:nvPr/>
        </p:nvSpPr>
        <p:spPr>
          <a:xfrm>
            <a:off x="133644" y="415806"/>
            <a:ext cx="6358420" cy="112204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The innovation is linking retail price data to nutritional needs</a:t>
            </a:r>
            <a:endParaRPr lang="en-US" sz="3200" kern="0" dirty="0">
              <a:solidFill>
                <a:srgbClr val="3083A7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F2C01-9915-45EC-8440-91CA06EC8B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953" b="64826"/>
          <a:stretch/>
        </p:blipFill>
        <p:spPr>
          <a:xfrm>
            <a:off x="163695" y="1336208"/>
            <a:ext cx="1248605" cy="1548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3D02E-B93B-489F-8795-2315152CAB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2" r="3992"/>
          <a:stretch/>
        </p:blipFill>
        <p:spPr>
          <a:xfrm>
            <a:off x="123832" y="3476307"/>
            <a:ext cx="5709748" cy="2847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185912-BAF0-4C70-A978-7BC296B81C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532" r="15657" b="18020"/>
          <a:stretch/>
        </p:blipFill>
        <p:spPr>
          <a:xfrm>
            <a:off x="1412300" y="1619603"/>
            <a:ext cx="5471884" cy="1004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46EAF4-A71B-46DC-AC00-9C672166C308}"/>
              </a:ext>
            </a:extLst>
          </p:cNvPr>
          <p:cNvSpPr txBox="1"/>
          <p:nvPr/>
        </p:nvSpPr>
        <p:spPr>
          <a:xfrm>
            <a:off x="0" y="3089305"/>
            <a:ext cx="570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Availability of food item prices from national governments’ Consumer Price Index (CPI) data in 2019-2020</a:t>
            </a:r>
            <a:endParaRPr lang="en-US" sz="1600" dirty="0">
              <a:solidFill>
                <a:schemeClr val="bg2">
                  <a:lumMod val="25000"/>
                </a:schemeClr>
              </a:solidFill>
              <a:cs typeface="Cordia New" panose="020B0304020202020204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F58667-1011-420E-8765-AF5AC494B728}"/>
              </a:ext>
            </a:extLst>
          </p:cNvPr>
          <p:cNvSpPr txBox="1"/>
          <p:nvPr/>
        </p:nvSpPr>
        <p:spPr>
          <a:xfrm>
            <a:off x="6584372" y="3089304"/>
            <a:ext cx="570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Availability of food item prices from international agencies’ </a:t>
            </a:r>
          </a:p>
          <a:p>
            <a:r>
              <a:rPr lang="en-US" sz="1600" b="1">
                <a:solidFill>
                  <a:schemeClr val="bg2">
                    <a:lumMod val="25000"/>
                  </a:schemeClr>
                </a:solidFill>
                <a:cs typeface="Cordia New" panose="020B0304020202020204" pitchFamily="34" charset="-34"/>
              </a:rPr>
              <a:t>Early Warning System (EWS) data in 2019-2020</a:t>
            </a:r>
            <a:endParaRPr lang="en-US" sz="1600" dirty="0">
              <a:solidFill>
                <a:schemeClr val="bg2">
                  <a:lumMod val="25000"/>
                </a:schemeClr>
              </a:solidFill>
              <a:cs typeface="Cordia New" panose="020B0304020202020204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DD9DA-1B91-42F3-AA46-9BB206FEC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536" y="3663326"/>
            <a:ext cx="5678867" cy="3150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3CB632-150B-4545-BA71-0A3304365A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5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57B10555-6666-471B-98E5-EEDB3E2019B2}"/>
              </a:ext>
            </a:extLst>
          </p:cNvPr>
          <p:cNvSpPr txBox="1"/>
          <p:nvPr/>
        </p:nvSpPr>
        <p:spPr>
          <a:xfrm>
            <a:off x="0" y="6524388"/>
            <a:ext cx="12192000" cy="267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Source:   Bai, Y. et al. (2022), </a:t>
            </a:r>
            <a:r>
              <a:rPr lang="en-US" sz="1400" dirty="0">
                <a:hlinkClick r:id="rId4"/>
              </a:rPr>
              <a:t>Retail prices of nutritious food rose more in countries with higher COVID-19 case counts</a:t>
            </a: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US" sz="1400" i="1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Nature Food</a:t>
            </a: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fr-FR" sz="1400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3: 325–330. (May 19, 2022)</a:t>
            </a:r>
            <a:endParaRPr lang="en-US" sz="1400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347535BE-DD65-4CE9-B386-40222E2C0E84}"/>
              </a:ext>
            </a:extLst>
          </p:cNvPr>
          <p:cNvSpPr txBox="1">
            <a:spLocks/>
          </p:cNvSpPr>
          <p:nvPr/>
        </p:nvSpPr>
        <p:spPr>
          <a:xfrm>
            <a:off x="203474" y="326406"/>
            <a:ext cx="5877407" cy="128749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COVID impacts are mostly on income, but may include higher food prices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9428CE-E9E1-4115-8DF7-E1579DB82C2B}"/>
              </a:ext>
            </a:extLst>
          </p:cNvPr>
          <p:cNvSpPr txBox="1"/>
          <p:nvPr/>
        </p:nvSpPr>
        <p:spPr>
          <a:xfrm>
            <a:off x="382555" y="1659257"/>
            <a:ext cx="85416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Monthly change in global consumer price indexes for food versus other items</a:t>
            </a:r>
          </a:p>
          <a:p>
            <a:r>
              <a:rPr lang="en-US" sz="2000" dirty="0"/>
              <a:t>(180 countries, Jan. 2019 – Feb. 2021)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C247C-D8DD-46D3-88D6-9AB9B2C89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74" y="2324549"/>
            <a:ext cx="8229601" cy="4183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EFF22-3839-49A8-8F18-C633CB4D2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3002" y="2435290"/>
            <a:ext cx="2560305" cy="38442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074A51-B4C1-4131-A7D0-A509478BFF23}"/>
              </a:ext>
            </a:extLst>
          </p:cNvPr>
          <p:cNvSpPr txBox="1"/>
          <p:nvPr/>
        </p:nvSpPr>
        <p:spPr>
          <a:xfrm>
            <a:off x="8933001" y="1982422"/>
            <a:ext cx="3055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Association with </a:t>
            </a:r>
          </a:p>
          <a:p>
            <a:r>
              <a:rPr lang="en-US" b="1" dirty="0"/>
              <a:t>cumulative COVID case counts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E64F2F-0616-411A-9872-4C82C028928E}"/>
              </a:ext>
            </a:extLst>
          </p:cNvPr>
          <p:cNvCxnSpPr>
            <a:cxnSpLocks/>
          </p:cNvCxnSpPr>
          <p:nvPr/>
        </p:nvCxnSpPr>
        <p:spPr>
          <a:xfrm flipV="1">
            <a:off x="4904084" y="5184195"/>
            <a:ext cx="0" cy="35415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942E37F-08EA-4D6E-ABA3-E03E87DAF976}"/>
              </a:ext>
            </a:extLst>
          </p:cNvPr>
          <p:cNvSpPr txBox="1"/>
          <p:nvPr/>
        </p:nvSpPr>
        <p:spPr>
          <a:xfrm>
            <a:off x="4831062" y="4853548"/>
            <a:ext cx="4093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3% rise in real food CPI since March 2020</a:t>
            </a:r>
          </a:p>
          <a:p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 (and does not follow commodity prices)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C14A2D-CF3D-4667-978B-28B30A899FE2}"/>
              </a:ext>
            </a:extLst>
          </p:cNvPr>
          <p:cNvCxnSpPr>
            <a:cxnSpLocks/>
          </p:cNvCxnSpPr>
          <p:nvPr/>
        </p:nvCxnSpPr>
        <p:spPr>
          <a:xfrm flipV="1">
            <a:off x="10023339" y="5492458"/>
            <a:ext cx="0" cy="35415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5B4A8A5-48DB-4119-857A-E9BA58D651C9}"/>
              </a:ext>
            </a:extLst>
          </p:cNvPr>
          <p:cNvSpPr txBox="1"/>
          <p:nvPr/>
        </p:nvSpPr>
        <p:spPr>
          <a:xfrm>
            <a:off x="9604695" y="4503379"/>
            <a:ext cx="2505745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Larger (5%)</a:t>
            </a:r>
          </a:p>
          <a:p>
            <a:pPr>
              <a:lnSpc>
                <a:spcPct val="80000"/>
              </a:lnSpc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rise in countries </a:t>
            </a:r>
          </a:p>
          <a:p>
            <a:pPr>
              <a:lnSpc>
                <a:spcPct val="80000"/>
              </a:lnSpc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with higher case counts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1960FF-AFED-48AE-8AFB-0BB79DB2E5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9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9B6EFF-2E29-4EBF-8272-1398F2854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55" y="2073508"/>
            <a:ext cx="9233905" cy="4584795"/>
          </a:xfrm>
          <a:prstGeom prst="rect">
            <a:avLst/>
          </a:prstGeom>
        </p:spPr>
      </p:pic>
      <p:sp>
        <p:nvSpPr>
          <p:cNvPr id="31" name="Title 4">
            <a:extLst>
              <a:ext uri="{FF2B5EF4-FFF2-40B4-BE49-F238E27FC236}">
                <a16:creationId xmlns:a16="http://schemas.microsoft.com/office/drawing/2014/main" id="{347535BE-DD65-4CE9-B386-40222E2C0E84}"/>
              </a:ext>
            </a:extLst>
          </p:cNvPr>
          <p:cNvSpPr txBox="1">
            <a:spLocks/>
          </p:cNvSpPr>
          <p:nvPr/>
        </p:nvSpPr>
        <p:spPr>
          <a:xfrm>
            <a:off x="203474" y="326406"/>
            <a:ext cx="5877407" cy="128749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COVID impacts include </a:t>
            </a:r>
          </a:p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higher food prices, </a:t>
            </a:r>
          </a:p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especially for certain foods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9428CE-E9E1-4115-8DF7-E1579DB82C2B}"/>
              </a:ext>
            </a:extLst>
          </p:cNvPr>
          <p:cNvSpPr txBox="1"/>
          <p:nvPr/>
        </p:nvSpPr>
        <p:spPr>
          <a:xfrm>
            <a:off x="475861" y="1528623"/>
            <a:ext cx="946823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Average nominal prices by food group vs. cumulative COVID case counts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(n=1,309 items from 86 countries, Jan. 2019 – Feb. 2021)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D5BADD-206A-437B-9C9F-BB8C8597E8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BA9995-C048-47DE-B0F3-7B358BC57068}"/>
              </a:ext>
            </a:extLst>
          </p:cNvPr>
          <p:cNvSpPr txBox="1"/>
          <p:nvPr/>
        </p:nvSpPr>
        <p:spPr>
          <a:xfrm>
            <a:off x="0" y="6524388"/>
            <a:ext cx="12192000" cy="267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Source:   Bai, Y. et al. (2022), </a:t>
            </a:r>
            <a:r>
              <a:rPr lang="en-US" sz="1400" dirty="0">
                <a:hlinkClick r:id="rId6"/>
              </a:rPr>
              <a:t>Retail prices of nutritious food rose more in countries with higher COVID-19 case counts</a:t>
            </a: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US" sz="1400" i="1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Nature Food</a:t>
            </a:r>
            <a:r>
              <a:rPr lang="en-US" sz="1400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forthcoming. </a:t>
            </a:r>
            <a:endParaRPr lang="en-US" sz="1400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60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376012E3-4D38-4062-B7D2-72A608FD3C94}"/>
              </a:ext>
            </a:extLst>
          </p:cNvPr>
          <p:cNvSpPr txBox="1">
            <a:spLocks/>
          </p:cNvSpPr>
          <p:nvPr/>
        </p:nvSpPr>
        <p:spPr bwMode="auto">
          <a:xfrm>
            <a:off x="176080" y="1799141"/>
            <a:ext cx="9262320" cy="252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1313" indent="-3413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1363" indent="-28416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1413" indent="-2270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8613" indent="-2270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5813" indent="-2270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kern="0" dirty="0">
                <a:latin typeface="+mn-lt"/>
              </a:rPr>
              <a:t>Use national dietary guidelines, in terms of food groups</a:t>
            </a:r>
          </a:p>
          <a:p>
            <a:pPr marL="568354" lvl="1" indent="-168284">
              <a:spcBef>
                <a:spcPts val="0"/>
              </a:spcBef>
              <a:spcAft>
                <a:spcPts val="0"/>
              </a:spcAft>
            </a:pPr>
            <a:r>
              <a:rPr lang="en-US" sz="1800" kern="0" dirty="0"/>
              <a:t>Meet target quantities of each food group needed for a healthy diet</a:t>
            </a:r>
          </a:p>
          <a:p>
            <a:pPr marL="568354" lvl="1" indent="-168284">
              <a:spcBef>
                <a:spcPts val="0"/>
              </a:spcBef>
              <a:spcAft>
                <a:spcPts val="0"/>
              </a:spcAft>
            </a:pPr>
            <a:r>
              <a:rPr lang="en-US" sz="1800" kern="0" dirty="0"/>
              <a:t>Allow substitution within energy balance, by converting volume and weight to calories</a:t>
            </a:r>
            <a:endParaRPr lang="en-US" sz="2400" b="1" kern="0" dirty="0"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kern="0" dirty="0">
                <a:latin typeface="+mn-lt"/>
              </a:rPr>
              <a:t>Guidelines differ in details, but food group requirements are similar</a:t>
            </a:r>
          </a:p>
          <a:p>
            <a:pPr marL="568354" lvl="1" indent="-168284">
              <a:spcBef>
                <a:spcPts val="0"/>
              </a:spcBef>
              <a:spcAft>
                <a:spcPts val="0"/>
              </a:spcAft>
            </a:pPr>
            <a:r>
              <a:rPr lang="en-US" sz="1800" kern="0" dirty="0"/>
              <a:t>For SOFI 2020, used median cost of meeting 10 quantified guidelines from all UN regions</a:t>
            </a:r>
          </a:p>
          <a:p>
            <a:pPr marL="568354" lvl="1" indent="-168284">
              <a:spcBef>
                <a:spcPts val="0"/>
              </a:spcBef>
              <a:spcAft>
                <a:spcPts val="0"/>
              </a:spcAft>
            </a:pPr>
            <a:r>
              <a:rPr lang="en-US" sz="1800" kern="0" dirty="0"/>
              <a:t>Now we use a single Healthy Diet Basket derived from 31 guidelines with food guides</a:t>
            </a:r>
          </a:p>
          <a:p>
            <a:pPr marL="568354" lvl="1" indent="-168284">
              <a:spcBef>
                <a:spcPts val="0"/>
              </a:spcBef>
              <a:spcAft>
                <a:spcPts val="0"/>
              </a:spcAft>
            </a:pPr>
            <a:r>
              <a:rPr lang="en-US" sz="1800" kern="0" dirty="0"/>
              <a:t>Meeting targets for 6 food groups leads to nutrient-adequate diets within most guidelines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endParaRPr lang="en-US" kern="0" dirty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C2DF152D-BDC9-4D32-93D7-6A94DC01DB42}"/>
              </a:ext>
            </a:extLst>
          </p:cNvPr>
          <p:cNvSpPr txBox="1">
            <a:spLocks/>
          </p:cNvSpPr>
          <p:nvPr/>
        </p:nvSpPr>
        <p:spPr>
          <a:xfrm>
            <a:off x="133278" y="254305"/>
            <a:ext cx="6275597" cy="128749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How do we define healthy diets to measure their cost </a:t>
            </a:r>
          </a:p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and affordability?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2D9706-04AE-46F6-9296-384027DD7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7ABDBE-3B7D-4B02-B8C9-2D39C6325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907862"/>
              </p:ext>
            </p:extLst>
          </p:nvPr>
        </p:nvGraphicFramePr>
        <p:xfrm>
          <a:off x="610107" y="4352619"/>
          <a:ext cx="4351686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6424">
                  <a:extLst>
                    <a:ext uri="{9D8B030D-6E8A-4147-A177-3AD203B41FA5}">
                      <a16:colId xmlns:a16="http://schemas.microsoft.com/office/drawing/2014/main" val="2028919652"/>
                    </a:ext>
                  </a:extLst>
                </a:gridCol>
                <a:gridCol w="939789">
                  <a:extLst>
                    <a:ext uri="{9D8B030D-6E8A-4147-A177-3AD203B41FA5}">
                      <a16:colId xmlns:a16="http://schemas.microsoft.com/office/drawing/2014/main" val="2678827187"/>
                    </a:ext>
                  </a:extLst>
                </a:gridCol>
                <a:gridCol w="1175473">
                  <a:extLst>
                    <a:ext uri="{9D8B030D-6E8A-4147-A177-3AD203B41FA5}">
                      <a16:colId xmlns:a16="http://schemas.microsoft.com/office/drawing/2014/main" val="590849929"/>
                    </a:ext>
                  </a:extLst>
                </a:gridCol>
              </a:tblGrid>
              <a:tr h="216487"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Definition of the Healthy Diet Basket</a:t>
                      </a: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6698278"/>
                  </a:ext>
                </a:extLst>
              </a:tr>
              <a:tr h="4329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Food group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Number of items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energy (kcal)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689621"/>
                  </a:ext>
                </a:extLst>
              </a:tr>
              <a:tr h="216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Starchy staples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1,160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335786"/>
                  </a:ext>
                </a:extLst>
              </a:tr>
              <a:tr h="216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Vegetables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110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1290469"/>
                  </a:ext>
                </a:extLst>
              </a:tr>
              <a:tr h="216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Fruits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160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197855"/>
                  </a:ext>
                </a:extLst>
              </a:tr>
              <a:tr h="216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Animal-source foods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300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335481"/>
                  </a:ext>
                </a:extLst>
              </a:tr>
              <a:tr h="216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Legumes, nuts &amp; seeds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300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027823"/>
                  </a:ext>
                </a:extLst>
              </a:tr>
              <a:tr h="216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Oils and fats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300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24300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4BDED88-D0CA-49B6-9906-0384E2134C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598602"/>
              </p:ext>
            </p:extLst>
          </p:nvPr>
        </p:nvGraphicFramePr>
        <p:xfrm>
          <a:off x="5012858" y="4108779"/>
          <a:ext cx="3279455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9049">
                  <a:extLst>
                    <a:ext uri="{9D8B030D-6E8A-4147-A177-3AD203B41FA5}">
                      <a16:colId xmlns:a16="http://schemas.microsoft.com/office/drawing/2014/main" val="1275055488"/>
                    </a:ext>
                  </a:extLst>
                </a:gridCol>
                <a:gridCol w="1420406">
                  <a:extLst>
                    <a:ext uri="{9D8B030D-6E8A-4147-A177-3AD203B41FA5}">
                      <a16:colId xmlns:a16="http://schemas.microsoft.com/office/drawing/2014/main" val="2630759204"/>
                    </a:ext>
                  </a:extLst>
                </a:gridCol>
              </a:tblGrid>
              <a:tr h="432974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Quantities of food in the healthy diet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358519"/>
                  </a:ext>
                </a:extLst>
              </a:tr>
              <a:tr h="4329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Typical weight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(grams)</a:t>
                      </a:r>
                      <a:endParaRPr lang="en-US" sz="1600" b="0" i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Typical volume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(plate share)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632002"/>
                  </a:ext>
                </a:extLst>
              </a:tr>
              <a:tr h="216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322g dry rice</a:t>
                      </a:r>
                      <a:endParaRPr lang="en-US" sz="1600" b="0" i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7750669"/>
                  </a:ext>
                </a:extLst>
              </a:tr>
              <a:tr h="216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270-400g veg.</a:t>
                      </a:r>
                      <a:endParaRPr lang="en-US" sz="1600" b="0" i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7538580"/>
                  </a:ext>
                </a:extLst>
              </a:tr>
              <a:tr h="216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230-300g fruits</a:t>
                      </a:r>
                      <a:endParaRPr lang="en-US" sz="1600" b="0" i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3040063"/>
                  </a:ext>
                </a:extLst>
              </a:tr>
              <a:tr h="216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210g egg</a:t>
                      </a:r>
                      <a:endParaRPr lang="en-US" sz="1600" b="0" i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433074"/>
                  </a:ext>
                </a:extLst>
              </a:tr>
              <a:tr h="216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85g dry bean</a:t>
                      </a:r>
                      <a:endParaRPr lang="en-US" sz="1600" b="0" i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5137519"/>
                  </a:ext>
                </a:extLst>
              </a:tr>
              <a:tr h="2164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34g oil</a:t>
                      </a:r>
                      <a:endParaRPr lang="en-US" sz="1600" b="0" i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742297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AABD1811-569B-A12C-DECB-679D46ADDE0A}"/>
              </a:ext>
            </a:extLst>
          </p:cNvPr>
          <p:cNvGrpSpPr/>
          <p:nvPr/>
        </p:nvGrpSpPr>
        <p:grpSpPr>
          <a:xfrm>
            <a:off x="9540159" y="1735566"/>
            <a:ext cx="2316777" cy="4807119"/>
            <a:chOff x="9540159" y="1735566"/>
            <a:chExt cx="2316777" cy="48071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D55361-FF44-4E91-9337-3C3409DC2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75546" y="1735566"/>
              <a:ext cx="1181390" cy="88769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085180-9EDF-4E6B-8787-067381EE1A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30184" y="2678406"/>
              <a:ext cx="880171" cy="83678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436067-1F79-421E-A774-E51D6B8C2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43" r="1"/>
            <a:stretch/>
          </p:blipFill>
          <p:spPr>
            <a:xfrm>
              <a:off x="9567282" y="4657389"/>
              <a:ext cx="1010779" cy="763689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D025738-9EF9-45A8-91A5-0C97C2A77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40159" y="2653014"/>
              <a:ext cx="1004873" cy="88696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7AFB1F-27D9-4CC6-AC51-6A6FC47C1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8870"/>
            <a:stretch/>
          </p:blipFill>
          <p:spPr>
            <a:xfrm>
              <a:off x="10814637" y="5574543"/>
              <a:ext cx="880170" cy="93943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1B9120-C40D-4F99-BEBA-A554242A6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96156" y="1759651"/>
              <a:ext cx="950506" cy="86556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F89ECD-CE0D-441A-8711-DE12C3AF8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6156" y="5608967"/>
              <a:ext cx="1010779" cy="93371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C6AB52-A67B-4A94-8C8C-1AA971EF2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7675" y="4596917"/>
              <a:ext cx="857132" cy="87688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CFA6AC-354D-4DA0-A9B9-CA6EE11D5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7283" y="3684437"/>
              <a:ext cx="1010778" cy="7291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36631F-CE39-4069-B61D-C816062BD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0184" y="3643512"/>
              <a:ext cx="880171" cy="85266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48D956-C3A3-1926-A011-B1E0FC7414B1}"/>
              </a:ext>
            </a:extLst>
          </p:cNvPr>
          <p:cNvSpPr txBox="1"/>
          <p:nvPr/>
        </p:nvSpPr>
        <p:spPr>
          <a:xfrm>
            <a:off x="3271076" y="6519446"/>
            <a:ext cx="20983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Total: 2,330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56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C2DF152D-BDC9-4D32-93D7-6A94DC01DB42}"/>
              </a:ext>
            </a:extLst>
          </p:cNvPr>
          <p:cNvSpPr txBox="1">
            <a:spLocks/>
          </p:cNvSpPr>
          <p:nvPr/>
        </p:nvSpPr>
        <p:spPr>
          <a:xfrm>
            <a:off x="86830" y="425687"/>
            <a:ext cx="6275597" cy="128749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How does the healthy diet basket relate to food demand and revealed preferences?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2D9706-04AE-46F6-9296-384027DD7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ACCDCB1-436E-689E-5F20-2CF26C1C21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505236"/>
              </p:ext>
            </p:extLst>
          </p:nvPr>
        </p:nvGraphicFramePr>
        <p:xfrm>
          <a:off x="1104627" y="1723425"/>
          <a:ext cx="10515600" cy="4481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361CDB6-DA7B-942D-8152-B798CF8A72F5}"/>
              </a:ext>
            </a:extLst>
          </p:cNvPr>
          <p:cNvSpPr txBox="1"/>
          <p:nvPr/>
        </p:nvSpPr>
        <p:spPr>
          <a:xfrm>
            <a:off x="4295775" y="6062285"/>
            <a:ext cx="4846696" cy="28530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Income per person ($US2022 /year )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3132A03-51AF-0712-B050-BF91F245F1E0}"/>
              </a:ext>
            </a:extLst>
          </p:cNvPr>
          <p:cNvSpPr txBox="1"/>
          <p:nvPr/>
        </p:nvSpPr>
        <p:spPr>
          <a:xfrm>
            <a:off x="5635065" y="4544827"/>
            <a:ext cx="1834744" cy="993424"/>
          </a:xfrm>
          <a:prstGeom prst="rect">
            <a:avLst/>
          </a:prstGeom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i="1" dirty="0">
                <a:solidFill>
                  <a:srgbClr val="333300"/>
                </a:solidFill>
              </a:rPr>
              <a:t>Dietary transition displaces healthy diet basket foods after $15k/</a:t>
            </a:r>
            <a:r>
              <a:rPr lang="en-US" sz="1800" i="1" dirty="0" err="1">
                <a:solidFill>
                  <a:srgbClr val="333300"/>
                </a:solidFill>
              </a:rPr>
              <a:t>yr</a:t>
            </a:r>
            <a:endParaRPr lang="en-US" sz="1800" dirty="0">
              <a:solidFill>
                <a:srgbClr val="3333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C86287D-E163-6617-D4D2-48F2FF9C5B26}"/>
              </a:ext>
            </a:extLst>
          </p:cNvPr>
          <p:cNvCxnSpPr>
            <a:cxnSpLocks/>
          </p:cNvCxnSpPr>
          <p:nvPr/>
        </p:nvCxnSpPr>
        <p:spPr>
          <a:xfrm flipH="1" flipV="1">
            <a:off x="4295775" y="2457450"/>
            <a:ext cx="5913" cy="223451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">
            <a:extLst>
              <a:ext uri="{FF2B5EF4-FFF2-40B4-BE49-F238E27FC236}">
                <a16:creationId xmlns:a16="http://schemas.microsoft.com/office/drawing/2014/main" id="{4F4922D2-D251-1269-FAB7-32E692768529}"/>
              </a:ext>
            </a:extLst>
          </p:cNvPr>
          <p:cNvSpPr txBox="1"/>
          <p:nvPr/>
        </p:nvSpPr>
        <p:spPr>
          <a:xfrm>
            <a:off x="3214298" y="4677570"/>
            <a:ext cx="2488807" cy="670372"/>
          </a:xfrm>
          <a:prstGeom prst="rect">
            <a:avLst/>
          </a:prstGeom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1800" dirty="0">
                <a:solidFill>
                  <a:srgbClr val="7030A0"/>
                </a:solidFill>
              </a:rPr>
              <a:t>ASF use reaches HDB target around $3k/</a:t>
            </a:r>
            <a:r>
              <a:rPr lang="en-US" sz="1800" dirty="0" err="1">
                <a:solidFill>
                  <a:srgbClr val="7030A0"/>
                </a:solidFill>
              </a:rPr>
              <a:t>yr</a:t>
            </a:r>
            <a:endParaRPr lang="en-US" sz="1800" dirty="0">
              <a:solidFill>
                <a:srgbClr val="7030A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6D11BC-8D7F-CEC1-33D5-1A70D7189579}"/>
              </a:ext>
            </a:extLst>
          </p:cNvPr>
          <p:cNvCxnSpPr>
            <a:cxnSpLocks/>
          </p:cNvCxnSpPr>
          <p:nvPr/>
        </p:nvCxnSpPr>
        <p:spPr>
          <a:xfrm flipV="1">
            <a:off x="4838401" y="2457450"/>
            <a:ext cx="105074" cy="155865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">
            <a:extLst>
              <a:ext uri="{FF2B5EF4-FFF2-40B4-BE49-F238E27FC236}">
                <a16:creationId xmlns:a16="http://schemas.microsoft.com/office/drawing/2014/main" id="{37AAE080-4AFD-D81D-0CDA-2DA2A6D6DBAD}"/>
              </a:ext>
            </a:extLst>
          </p:cNvPr>
          <p:cNvSpPr txBox="1"/>
          <p:nvPr/>
        </p:nvSpPr>
        <p:spPr>
          <a:xfrm>
            <a:off x="4315332" y="3964181"/>
            <a:ext cx="2669921" cy="670372"/>
          </a:xfrm>
          <a:prstGeom prst="rect">
            <a:avLst/>
          </a:prstGeom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1800" dirty="0">
                <a:solidFill>
                  <a:srgbClr val="DEA900"/>
                </a:solidFill>
              </a:rPr>
              <a:t>Lipids use reaches HDB target around $7k/</a:t>
            </a:r>
            <a:r>
              <a:rPr lang="en-US" sz="1800" dirty="0" err="1">
                <a:solidFill>
                  <a:srgbClr val="DEA900"/>
                </a:solidFill>
              </a:rPr>
              <a:t>yr</a:t>
            </a:r>
            <a:endParaRPr lang="en-US" sz="1800" dirty="0">
              <a:solidFill>
                <a:srgbClr val="DEA900"/>
              </a:solidFill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558A9C95-3121-72E3-36AE-1C0C2DFB8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39" y="6420622"/>
            <a:ext cx="1159146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050" dirty="0">
                <a:solidFill>
                  <a:schemeClr val="bg1">
                    <a:lumMod val="50000"/>
                  </a:schemeClr>
                </a:solidFill>
              </a:rPr>
              <a:t>Note: Adapted from </a:t>
            </a:r>
            <a:r>
              <a:rPr lang="en-US" altLang="en-US" sz="1050" dirty="0" err="1">
                <a:solidFill>
                  <a:schemeClr val="bg1">
                    <a:lumMod val="50000"/>
                  </a:schemeClr>
                </a:solidFill>
              </a:rPr>
              <a:t>W.Martin</a:t>
            </a:r>
            <a:r>
              <a:rPr lang="en-US" altLang="en-US" sz="1050" dirty="0">
                <a:solidFill>
                  <a:schemeClr val="bg1">
                    <a:lumMod val="50000"/>
                  </a:schemeClr>
                </a:solidFill>
              </a:rPr>
              <a:t> and W.A. Masters (2022), “Consumer demand for healthy diets: Modeling the impact of food access on consumption in low-, middle- and high-income countries”.  </a:t>
            </a:r>
          </a:p>
          <a:p>
            <a:pPr eaLnBrk="1" hangingPunct="1"/>
            <a:r>
              <a:rPr lang="en-US" altLang="en-US" sz="1050" dirty="0">
                <a:solidFill>
                  <a:schemeClr val="bg1">
                    <a:lumMod val="50000"/>
                  </a:schemeClr>
                </a:solidFill>
              </a:rPr>
              <a:t>Food Prices for Nutrition project working paper, in </a:t>
            </a:r>
            <a:r>
              <a:rPr lang="en-US" altLang="en-US" sz="1050" dirty="0" err="1">
                <a:solidFill>
                  <a:schemeClr val="bg1">
                    <a:lumMod val="50000"/>
                  </a:schemeClr>
                </a:solidFill>
              </a:rPr>
              <a:t>progess</a:t>
            </a:r>
            <a:r>
              <a:rPr lang="en-US" altLang="en-US" sz="1050" dirty="0">
                <a:solidFill>
                  <a:schemeClr val="bg1">
                    <a:lumMod val="50000"/>
                  </a:schemeClr>
                </a:solidFill>
              </a:rPr>
              <a:t>. Data shown are projections using a MAIDADS demand system, originally estimated from FAO Food Balance Sheet data by </a:t>
            </a:r>
            <a:r>
              <a:rPr lang="en-US" altLang="en-US" sz="1050" dirty="0" err="1">
                <a:solidFill>
                  <a:schemeClr val="bg1">
                    <a:lumMod val="50000"/>
                  </a:schemeClr>
                </a:solidFill>
              </a:rPr>
              <a:t>Gouel</a:t>
            </a:r>
            <a:r>
              <a:rPr lang="en-US" altLang="en-US" sz="105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altLang="en-US" sz="1050" dirty="0" err="1">
                <a:solidFill>
                  <a:schemeClr val="bg1">
                    <a:lumMod val="50000"/>
                  </a:schemeClr>
                </a:solidFill>
              </a:rPr>
              <a:t>Guimbard</a:t>
            </a:r>
            <a:r>
              <a:rPr lang="en-US" altLang="en-US" sz="1050" dirty="0">
                <a:solidFill>
                  <a:schemeClr val="bg1">
                    <a:lumMod val="50000"/>
                  </a:schemeClr>
                </a:solidFill>
              </a:rPr>
              <a:t> (2019).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45B265-E6E3-DB06-1079-B45881BA8BB7}"/>
              </a:ext>
            </a:extLst>
          </p:cNvPr>
          <p:cNvSpPr/>
          <p:nvPr/>
        </p:nvSpPr>
        <p:spPr>
          <a:xfrm>
            <a:off x="892908" y="1797432"/>
            <a:ext cx="112990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defRPr sz="18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Shortfalls below healthy diet basket targets by income level in a global demand system (kcal/person/day)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4FD5D2-5AA9-19C6-4C3C-0D34A3565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4412" y="2361073"/>
            <a:ext cx="2428875" cy="323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B14050-FC96-1A61-FCA7-BA19BB526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2987" y="2726478"/>
            <a:ext cx="1619250" cy="3333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65D908-2559-3ED8-5983-865DC36012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3665" y="3153119"/>
            <a:ext cx="2352675" cy="304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E3C7FE-86B9-B52A-3783-EC237F133F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6040" y="3565761"/>
            <a:ext cx="1743075" cy="381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125795B-0830-B299-EBF9-850F8A3BF1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2987" y="4069685"/>
            <a:ext cx="1828800" cy="32385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B815F8E-B440-9FE7-1725-739AC3E45A75}"/>
              </a:ext>
            </a:extLst>
          </p:cNvPr>
          <p:cNvCxnSpPr>
            <a:cxnSpLocks/>
          </p:cNvCxnSpPr>
          <p:nvPr/>
        </p:nvCxnSpPr>
        <p:spPr>
          <a:xfrm>
            <a:off x="1491916" y="2297185"/>
            <a:ext cx="1241659" cy="99506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2">
            <a:extLst>
              <a:ext uri="{FF2B5EF4-FFF2-40B4-BE49-F238E27FC236}">
                <a16:creationId xmlns:a16="http://schemas.microsoft.com/office/drawing/2014/main" id="{3A281C3B-04CE-41FE-1620-763D9F3F6C9B}"/>
              </a:ext>
            </a:extLst>
          </p:cNvPr>
          <p:cNvSpPr txBox="1"/>
          <p:nvPr/>
        </p:nvSpPr>
        <p:spPr>
          <a:xfrm>
            <a:off x="86829" y="2141098"/>
            <a:ext cx="2018901" cy="400110"/>
          </a:xfrm>
          <a:prstGeom prst="rect">
            <a:avLst/>
          </a:prstGeom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1800" i="1" dirty="0">
                <a:solidFill>
                  <a:schemeClr val="bg2">
                    <a:lumMod val="50000"/>
                  </a:schemeClr>
                </a:solidFill>
              </a:rPr>
              <a:t>No deficit, all </a:t>
            </a:r>
            <a:br>
              <a:rPr lang="en-US" sz="1800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800" i="1" dirty="0">
                <a:solidFill>
                  <a:schemeClr val="bg2">
                    <a:lumMod val="50000"/>
                  </a:schemeClr>
                </a:solidFill>
              </a:rPr>
              <a:t>HDB targets met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5DBE0EA-53A9-1B96-47E6-D283B7996BF4}"/>
              </a:ext>
            </a:extLst>
          </p:cNvPr>
          <p:cNvCxnSpPr>
            <a:cxnSpLocks/>
          </p:cNvCxnSpPr>
          <p:nvPr/>
        </p:nvCxnSpPr>
        <p:spPr>
          <a:xfrm flipV="1">
            <a:off x="2290813" y="5024387"/>
            <a:ext cx="818147" cy="323555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2">
            <a:extLst>
              <a:ext uri="{FF2B5EF4-FFF2-40B4-BE49-F238E27FC236}">
                <a16:creationId xmlns:a16="http://schemas.microsoft.com/office/drawing/2014/main" id="{B75FAC9E-AB4E-1B0C-1CD3-DA244F305394}"/>
              </a:ext>
            </a:extLst>
          </p:cNvPr>
          <p:cNvSpPr txBox="1"/>
          <p:nvPr/>
        </p:nvSpPr>
        <p:spPr>
          <a:xfrm>
            <a:off x="-4221" y="5081523"/>
            <a:ext cx="2410537" cy="1194582"/>
          </a:xfrm>
          <a:prstGeom prst="rect">
            <a:avLst/>
          </a:prstGeom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1800" i="1" dirty="0">
                <a:solidFill>
                  <a:schemeClr val="bg2">
                    <a:lumMod val="50000"/>
                  </a:schemeClr>
                </a:solidFill>
              </a:rPr>
              <a:t>Global deficit for the poorest is 580 kcal/day of healthy foods, that they now get from cheaper starchy staples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F04F8D7-CA0F-2B5F-806A-CBC93EB6F777}"/>
              </a:ext>
            </a:extLst>
          </p:cNvPr>
          <p:cNvSpPr/>
          <p:nvPr/>
        </p:nvSpPr>
        <p:spPr>
          <a:xfrm>
            <a:off x="3585339" y="3738150"/>
            <a:ext cx="5957750" cy="1584416"/>
          </a:xfrm>
          <a:custGeom>
            <a:avLst/>
            <a:gdLst>
              <a:gd name="connsiteX0" fmla="*/ 0 w 6096000"/>
              <a:gd name="connsiteY0" fmla="*/ 502650 h 662022"/>
              <a:gd name="connsiteX1" fmla="*/ 1047750 w 6096000"/>
              <a:gd name="connsiteY1" fmla="*/ 93075 h 662022"/>
              <a:gd name="connsiteX2" fmla="*/ 2352675 w 6096000"/>
              <a:gd name="connsiteY2" fmla="*/ 16875 h 662022"/>
              <a:gd name="connsiteX3" fmla="*/ 3400425 w 6096000"/>
              <a:gd name="connsiteY3" fmla="*/ 35925 h 662022"/>
              <a:gd name="connsiteX4" fmla="*/ 4371975 w 6096000"/>
              <a:gd name="connsiteY4" fmla="*/ 378825 h 662022"/>
              <a:gd name="connsiteX5" fmla="*/ 4914900 w 6096000"/>
              <a:gd name="connsiteY5" fmla="*/ 626475 h 662022"/>
              <a:gd name="connsiteX6" fmla="*/ 6096000 w 6096000"/>
              <a:gd name="connsiteY6" fmla="*/ 655050 h 662022"/>
              <a:gd name="connsiteX0" fmla="*/ 0 w 6096000"/>
              <a:gd name="connsiteY0" fmla="*/ 531838 h 691210"/>
              <a:gd name="connsiteX1" fmla="*/ 1047750 w 6096000"/>
              <a:gd name="connsiteY1" fmla="*/ 122263 h 691210"/>
              <a:gd name="connsiteX2" fmla="*/ 2313471 w 6096000"/>
              <a:gd name="connsiteY2" fmla="*/ 3929 h 691210"/>
              <a:gd name="connsiteX3" fmla="*/ 3400425 w 6096000"/>
              <a:gd name="connsiteY3" fmla="*/ 65113 h 691210"/>
              <a:gd name="connsiteX4" fmla="*/ 4371975 w 6096000"/>
              <a:gd name="connsiteY4" fmla="*/ 408013 h 691210"/>
              <a:gd name="connsiteX5" fmla="*/ 4914900 w 6096000"/>
              <a:gd name="connsiteY5" fmla="*/ 655663 h 691210"/>
              <a:gd name="connsiteX6" fmla="*/ 6096000 w 6096000"/>
              <a:gd name="connsiteY6" fmla="*/ 684238 h 691210"/>
              <a:gd name="connsiteX0" fmla="*/ 0 w 6096000"/>
              <a:gd name="connsiteY0" fmla="*/ 528595 h 687967"/>
              <a:gd name="connsiteX1" fmla="*/ 1047750 w 6096000"/>
              <a:gd name="connsiteY1" fmla="*/ 119020 h 687967"/>
              <a:gd name="connsiteX2" fmla="*/ 2313471 w 6096000"/>
              <a:gd name="connsiteY2" fmla="*/ 686 h 687967"/>
              <a:gd name="connsiteX3" fmla="*/ 3400425 w 6096000"/>
              <a:gd name="connsiteY3" fmla="*/ 61870 h 687967"/>
              <a:gd name="connsiteX4" fmla="*/ 4371975 w 6096000"/>
              <a:gd name="connsiteY4" fmla="*/ 404770 h 687967"/>
              <a:gd name="connsiteX5" fmla="*/ 4914900 w 6096000"/>
              <a:gd name="connsiteY5" fmla="*/ 652420 h 687967"/>
              <a:gd name="connsiteX6" fmla="*/ 6096000 w 6096000"/>
              <a:gd name="connsiteY6" fmla="*/ 680995 h 687967"/>
              <a:gd name="connsiteX0" fmla="*/ 0 w 6096000"/>
              <a:gd name="connsiteY0" fmla="*/ 530787 h 690159"/>
              <a:gd name="connsiteX1" fmla="*/ 1047750 w 6096000"/>
              <a:gd name="connsiteY1" fmla="*/ 121212 h 690159"/>
              <a:gd name="connsiteX2" fmla="*/ 2313471 w 6096000"/>
              <a:gd name="connsiteY2" fmla="*/ 2878 h 690159"/>
              <a:gd name="connsiteX3" fmla="*/ 3508238 w 6096000"/>
              <a:gd name="connsiteY3" fmla="*/ 69329 h 690159"/>
              <a:gd name="connsiteX4" fmla="*/ 4371975 w 6096000"/>
              <a:gd name="connsiteY4" fmla="*/ 406962 h 690159"/>
              <a:gd name="connsiteX5" fmla="*/ 4914900 w 6096000"/>
              <a:gd name="connsiteY5" fmla="*/ 654612 h 690159"/>
              <a:gd name="connsiteX6" fmla="*/ 6096000 w 6096000"/>
              <a:gd name="connsiteY6" fmla="*/ 683187 h 690159"/>
              <a:gd name="connsiteX0" fmla="*/ 0 w 6096000"/>
              <a:gd name="connsiteY0" fmla="*/ 530787 h 737623"/>
              <a:gd name="connsiteX1" fmla="*/ 1047750 w 6096000"/>
              <a:gd name="connsiteY1" fmla="*/ 121212 h 737623"/>
              <a:gd name="connsiteX2" fmla="*/ 2313471 w 6096000"/>
              <a:gd name="connsiteY2" fmla="*/ 2878 h 737623"/>
              <a:gd name="connsiteX3" fmla="*/ 3508238 w 6096000"/>
              <a:gd name="connsiteY3" fmla="*/ 69329 h 737623"/>
              <a:gd name="connsiteX4" fmla="*/ 4371975 w 6096000"/>
              <a:gd name="connsiteY4" fmla="*/ 406962 h 737623"/>
              <a:gd name="connsiteX5" fmla="*/ 4895297 w 6096000"/>
              <a:gd name="connsiteY5" fmla="*/ 723080 h 737623"/>
              <a:gd name="connsiteX6" fmla="*/ 6096000 w 6096000"/>
              <a:gd name="connsiteY6" fmla="*/ 683187 h 737623"/>
              <a:gd name="connsiteX0" fmla="*/ 0 w 6380233"/>
              <a:gd name="connsiteY0" fmla="*/ 530787 h 847073"/>
              <a:gd name="connsiteX1" fmla="*/ 1047750 w 6380233"/>
              <a:gd name="connsiteY1" fmla="*/ 121212 h 847073"/>
              <a:gd name="connsiteX2" fmla="*/ 2313471 w 6380233"/>
              <a:gd name="connsiteY2" fmla="*/ 2878 h 847073"/>
              <a:gd name="connsiteX3" fmla="*/ 3508238 w 6380233"/>
              <a:gd name="connsiteY3" fmla="*/ 69329 h 847073"/>
              <a:gd name="connsiteX4" fmla="*/ 4371975 w 6380233"/>
              <a:gd name="connsiteY4" fmla="*/ 406962 h 847073"/>
              <a:gd name="connsiteX5" fmla="*/ 4895297 w 6380233"/>
              <a:gd name="connsiteY5" fmla="*/ 723080 h 847073"/>
              <a:gd name="connsiteX6" fmla="*/ 6380233 w 6380233"/>
              <a:gd name="connsiteY6" fmla="*/ 846457 h 847073"/>
              <a:gd name="connsiteX0" fmla="*/ 0 w 6380233"/>
              <a:gd name="connsiteY0" fmla="*/ 530787 h 848142"/>
              <a:gd name="connsiteX1" fmla="*/ 1047750 w 6380233"/>
              <a:gd name="connsiteY1" fmla="*/ 121212 h 848142"/>
              <a:gd name="connsiteX2" fmla="*/ 2313471 w 6380233"/>
              <a:gd name="connsiteY2" fmla="*/ 2878 h 848142"/>
              <a:gd name="connsiteX3" fmla="*/ 3508238 w 6380233"/>
              <a:gd name="connsiteY3" fmla="*/ 69329 h 848142"/>
              <a:gd name="connsiteX4" fmla="*/ 4371975 w 6380233"/>
              <a:gd name="connsiteY4" fmla="*/ 406962 h 848142"/>
              <a:gd name="connsiteX5" fmla="*/ 4895297 w 6380233"/>
              <a:gd name="connsiteY5" fmla="*/ 723080 h 848142"/>
              <a:gd name="connsiteX6" fmla="*/ 6380233 w 6380233"/>
              <a:gd name="connsiteY6" fmla="*/ 846457 h 848142"/>
              <a:gd name="connsiteX0" fmla="*/ 0 w 6380233"/>
              <a:gd name="connsiteY0" fmla="*/ 530787 h 855061"/>
              <a:gd name="connsiteX1" fmla="*/ 1047750 w 6380233"/>
              <a:gd name="connsiteY1" fmla="*/ 121212 h 855061"/>
              <a:gd name="connsiteX2" fmla="*/ 2313471 w 6380233"/>
              <a:gd name="connsiteY2" fmla="*/ 2878 h 855061"/>
              <a:gd name="connsiteX3" fmla="*/ 3508238 w 6380233"/>
              <a:gd name="connsiteY3" fmla="*/ 69329 h 855061"/>
              <a:gd name="connsiteX4" fmla="*/ 4371975 w 6380233"/>
              <a:gd name="connsiteY4" fmla="*/ 406962 h 855061"/>
              <a:gd name="connsiteX5" fmla="*/ 5081518 w 6380233"/>
              <a:gd name="connsiteY5" fmla="*/ 770481 h 855061"/>
              <a:gd name="connsiteX6" fmla="*/ 6380233 w 6380233"/>
              <a:gd name="connsiteY6" fmla="*/ 846457 h 855061"/>
              <a:gd name="connsiteX0" fmla="*/ 0 w 6380233"/>
              <a:gd name="connsiteY0" fmla="*/ 527909 h 852183"/>
              <a:gd name="connsiteX1" fmla="*/ 1047750 w 6380233"/>
              <a:gd name="connsiteY1" fmla="*/ 118334 h 852183"/>
              <a:gd name="connsiteX2" fmla="*/ 2313471 w 6380233"/>
              <a:gd name="connsiteY2" fmla="*/ 0 h 852183"/>
              <a:gd name="connsiteX3" fmla="*/ 3498436 w 6380233"/>
              <a:gd name="connsiteY3" fmla="*/ 34850 h 852183"/>
              <a:gd name="connsiteX4" fmla="*/ 4371975 w 6380233"/>
              <a:gd name="connsiteY4" fmla="*/ 404084 h 852183"/>
              <a:gd name="connsiteX5" fmla="*/ 5081518 w 6380233"/>
              <a:gd name="connsiteY5" fmla="*/ 767603 h 852183"/>
              <a:gd name="connsiteX6" fmla="*/ 6380233 w 6380233"/>
              <a:gd name="connsiteY6" fmla="*/ 843579 h 852183"/>
              <a:gd name="connsiteX0" fmla="*/ 0 w 6380233"/>
              <a:gd name="connsiteY0" fmla="*/ 528921 h 853195"/>
              <a:gd name="connsiteX1" fmla="*/ 1224170 w 6380233"/>
              <a:gd name="connsiteY1" fmla="*/ 77212 h 853195"/>
              <a:gd name="connsiteX2" fmla="*/ 2313471 w 6380233"/>
              <a:gd name="connsiteY2" fmla="*/ 1012 h 853195"/>
              <a:gd name="connsiteX3" fmla="*/ 3498436 w 6380233"/>
              <a:gd name="connsiteY3" fmla="*/ 35862 h 853195"/>
              <a:gd name="connsiteX4" fmla="*/ 4371975 w 6380233"/>
              <a:gd name="connsiteY4" fmla="*/ 405096 h 853195"/>
              <a:gd name="connsiteX5" fmla="*/ 5081518 w 6380233"/>
              <a:gd name="connsiteY5" fmla="*/ 768615 h 853195"/>
              <a:gd name="connsiteX6" fmla="*/ 6380233 w 6380233"/>
              <a:gd name="connsiteY6" fmla="*/ 844591 h 853195"/>
              <a:gd name="connsiteX0" fmla="*/ 0 w 6066597"/>
              <a:gd name="connsiteY0" fmla="*/ 513120 h 853195"/>
              <a:gd name="connsiteX1" fmla="*/ 910534 w 6066597"/>
              <a:gd name="connsiteY1" fmla="*/ 77212 h 853195"/>
              <a:gd name="connsiteX2" fmla="*/ 1999835 w 6066597"/>
              <a:gd name="connsiteY2" fmla="*/ 1012 h 853195"/>
              <a:gd name="connsiteX3" fmla="*/ 3184800 w 6066597"/>
              <a:gd name="connsiteY3" fmla="*/ 35862 h 853195"/>
              <a:gd name="connsiteX4" fmla="*/ 4058339 w 6066597"/>
              <a:gd name="connsiteY4" fmla="*/ 405096 h 853195"/>
              <a:gd name="connsiteX5" fmla="*/ 4767882 w 6066597"/>
              <a:gd name="connsiteY5" fmla="*/ 768615 h 853195"/>
              <a:gd name="connsiteX6" fmla="*/ 6066597 w 6066597"/>
              <a:gd name="connsiteY6" fmla="*/ 844591 h 853195"/>
              <a:gd name="connsiteX0" fmla="*/ 0 w 6066597"/>
              <a:gd name="connsiteY0" fmla="*/ 512914 h 852989"/>
              <a:gd name="connsiteX1" fmla="*/ 861529 w 6066597"/>
              <a:gd name="connsiteY1" fmla="*/ 71739 h 852989"/>
              <a:gd name="connsiteX2" fmla="*/ 1999835 w 6066597"/>
              <a:gd name="connsiteY2" fmla="*/ 806 h 852989"/>
              <a:gd name="connsiteX3" fmla="*/ 3184800 w 6066597"/>
              <a:gd name="connsiteY3" fmla="*/ 35656 h 852989"/>
              <a:gd name="connsiteX4" fmla="*/ 4058339 w 6066597"/>
              <a:gd name="connsiteY4" fmla="*/ 404890 h 852989"/>
              <a:gd name="connsiteX5" fmla="*/ 4767882 w 6066597"/>
              <a:gd name="connsiteY5" fmla="*/ 768409 h 852989"/>
              <a:gd name="connsiteX6" fmla="*/ 6066597 w 6066597"/>
              <a:gd name="connsiteY6" fmla="*/ 844385 h 852989"/>
              <a:gd name="connsiteX0" fmla="*/ 0 w 6066597"/>
              <a:gd name="connsiteY0" fmla="*/ 514537 h 854612"/>
              <a:gd name="connsiteX1" fmla="*/ 861529 w 6066597"/>
              <a:gd name="connsiteY1" fmla="*/ 73362 h 854612"/>
              <a:gd name="connsiteX2" fmla="*/ 1999835 w 6066597"/>
              <a:gd name="connsiteY2" fmla="*/ 2429 h 854612"/>
              <a:gd name="connsiteX3" fmla="*/ 3184800 w 6066597"/>
              <a:gd name="connsiteY3" fmla="*/ 37279 h 854612"/>
              <a:gd name="connsiteX4" fmla="*/ 4058339 w 6066597"/>
              <a:gd name="connsiteY4" fmla="*/ 406513 h 854612"/>
              <a:gd name="connsiteX5" fmla="*/ 4767882 w 6066597"/>
              <a:gd name="connsiteY5" fmla="*/ 770032 h 854612"/>
              <a:gd name="connsiteX6" fmla="*/ 6066597 w 6066597"/>
              <a:gd name="connsiteY6" fmla="*/ 846008 h 854612"/>
              <a:gd name="connsiteX0" fmla="*/ 0 w 6066597"/>
              <a:gd name="connsiteY0" fmla="*/ 522285 h 862360"/>
              <a:gd name="connsiteX1" fmla="*/ 861529 w 6066597"/>
              <a:gd name="connsiteY1" fmla="*/ 81110 h 862360"/>
              <a:gd name="connsiteX2" fmla="*/ 1999835 w 6066597"/>
              <a:gd name="connsiteY2" fmla="*/ 10177 h 862360"/>
              <a:gd name="connsiteX3" fmla="*/ 3184800 w 6066597"/>
              <a:gd name="connsiteY3" fmla="*/ 45027 h 862360"/>
              <a:gd name="connsiteX4" fmla="*/ 4058339 w 6066597"/>
              <a:gd name="connsiteY4" fmla="*/ 414261 h 862360"/>
              <a:gd name="connsiteX5" fmla="*/ 4767882 w 6066597"/>
              <a:gd name="connsiteY5" fmla="*/ 777780 h 862360"/>
              <a:gd name="connsiteX6" fmla="*/ 6066597 w 6066597"/>
              <a:gd name="connsiteY6" fmla="*/ 853756 h 862360"/>
              <a:gd name="connsiteX0" fmla="*/ 0 w 6066597"/>
              <a:gd name="connsiteY0" fmla="*/ 520233 h 860308"/>
              <a:gd name="connsiteX1" fmla="*/ 861529 w 6066597"/>
              <a:gd name="connsiteY1" fmla="*/ 79058 h 860308"/>
              <a:gd name="connsiteX2" fmla="*/ 1999835 w 6066597"/>
              <a:gd name="connsiteY2" fmla="*/ 8125 h 860308"/>
              <a:gd name="connsiteX3" fmla="*/ 3184800 w 6066597"/>
              <a:gd name="connsiteY3" fmla="*/ 42975 h 860308"/>
              <a:gd name="connsiteX4" fmla="*/ 4058339 w 6066597"/>
              <a:gd name="connsiteY4" fmla="*/ 412209 h 860308"/>
              <a:gd name="connsiteX5" fmla="*/ 4767882 w 6066597"/>
              <a:gd name="connsiteY5" fmla="*/ 775728 h 860308"/>
              <a:gd name="connsiteX6" fmla="*/ 6066597 w 6066597"/>
              <a:gd name="connsiteY6" fmla="*/ 851704 h 860308"/>
              <a:gd name="connsiteX0" fmla="*/ 0 w 6066597"/>
              <a:gd name="connsiteY0" fmla="*/ 526892 h 866967"/>
              <a:gd name="connsiteX1" fmla="*/ 861529 w 6066597"/>
              <a:gd name="connsiteY1" fmla="*/ 85717 h 866967"/>
              <a:gd name="connsiteX2" fmla="*/ 1950829 w 6066597"/>
              <a:gd name="connsiteY2" fmla="*/ 4251 h 866967"/>
              <a:gd name="connsiteX3" fmla="*/ 3184800 w 6066597"/>
              <a:gd name="connsiteY3" fmla="*/ 49634 h 866967"/>
              <a:gd name="connsiteX4" fmla="*/ 4058339 w 6066597"/>
              <a:gd name="connsiteY4" fmla="*/ 418868 h 866967"/>
              <a:gd name="connsiteX5" fmla="*/ 4767882 w 6066597"/>
              <a:gd name="connsiteY5" fmla="*/ 782387 h 866967"/>
              <a:gd name="connsiteX6" fmla="*/ 6066597 w 6066597"/>
              <a:gd name="connsiteY6" fmla="*/ 858363 h 86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66597" h="866967">
                <a:moveTo>
                  <a:pt x="0" y="526892"/>
                </a:moveTo>
                <a:cubicBezTo>
                  <a:pt x="327819" y="362585"/>
                  <a:pt x="536391" y="172824"/>
                  <a:pt x="861529" y="85717"/>
                </a:cubicBezTo>
                <a:cubicBezTo>
                  <a:pt x="1186667" y="-1390"/>
                  <a:pt x="1534214" y="4999"/>
                  <a:pt x="1950829" y="4251"/>
                </a:cubicBezTo>
                <a:cubicBezTo>
                  <a:pt x="2367444" y="3503"/>
                  <a:pt x="2833548" y="-19469"/>
                  <a:pt x="3184800" y="49634"/>
                </a:cubicBezTo>
                <a:cubicBezTo>
                  <a:pt x="3536052" y="118737"/>
                  <a:pt x="3794492" y="296743"/>
                  <a:pt x="4058339" y="418868"/>
                </a:cubicBezTo>
                <a:cubicBezTo>
                  <a:pt x="4322186" y="540993"/>
                  <a:pt x="4480545" y="736350"/>
                  <a:pt x="4767882" y="782387"/>
                </a:cubicBezTo>
                <a:cubicBezTo>
                  <a:pt x="5025818" y="891626"/>
                  <a:pt x="5619716" y="867094"/>
                  <a:pt x="6066597" y="858363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4D617F7-42C7-19F6-FBA6-898FE9C517C7}"/>
              </a:ext>
            </a:extLst>
          </p:cNvPr>
          <p:cNvCxnSpPr>
            <a:cxnSpLocks/>
          </p:cNvCxnSpPr>
          <p:nvPr/>
        </p:nvCxnSpPr>
        <p:spPr>
          <a:xfrm flipV="1">
            <a:off x="6739063" y="3895536"/>
            <a:ext cx="105074" cy="688013"/>
          </a:xfrm>
          <a:prstGeom prst="straightConnector1">
            <a:avLst/>
          </a:prstGeom>
          <a:ln w="19050">
            <a:solidFill>
              <a:srgbClr val="33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2">
            <a:extLst>
              <a:ext uri="{FF2B5EF4-FFF2-40B4-BE49-F238E27FC236}">
                <a16:creationId xmlns:a16="http://schemas.microsoft.com/office/drawing/2014/main" id="{8DCD50A0-86D1-CFCA-6A70-EB1BBDDF7CBF}"/>
              </a:ext>
            </a:extLst>
          </p:cNvPr>
          <p:cNvSpPr txBox="1"/>
          <p:nvPr/>
        </p:nvSpPr>
        <p:spPr>
          <a:xfrm>
            <a:off x="9530814" y="4996523"/>
            <a:ext cx="2661186" cy="1424099"/>
          </a:xfrm>
          <a:prstGeom prst="rect">
            <a:avLst/>
          </a:prstGeom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i="1" dirty="0">
                <a:solidFill>
                  <a:schemeClr val="bg2">
                    <a:lumMod val="25000"/>
                  </a:schemeClr>
                </a:solidFill>
              </a:rPr>
              <a:t>Adequacy of actual intake rises to just 300 kcal/day below target, then falls due to displacement by less healthy foods at higher incomes 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30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34" grpId="0"/>
      <p:bldP spid="45" grpId="0"/>
      <p:bldP spid="49" grpId="0" animBg="1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AD94925-5489-842F-8332-D0B248188C6D}"/>
              </a:ext>
            </a:extLst>
          </p:cNvPr>
          <p:cNvSpPr txBox="1">
            <a:spLocks/>
          </p:cNvSpPr>
          <p:nvPr/>
        </p:nvSpPr>
        <p:spPr>
          <a:xfrm>
            <a:off x="86830" y="425687"/>
            <a:ext cx="6335235" cy="128749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Use of healthy diet basket foods is influenced by displacement across the dietary transition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58E09-D309-BA4D-6930-C2E4C93EC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5FBCAE8-73AC-26D2-6177-43DBB1164F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0660402"/>
              </p:ext>
            </p:extLst>
          </p:nvPr>
        </p:nvGraphicFramePr>
        <p:xfrm>
          <a:off x="1021973" y="1497047"/>
          <a:ext cx="10148053" cy="5060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293DE12-753B-02A2-3728-BEF77FF670DC}"/>
              </a:ext>
            </a:extLst>
          </p:cNvPr>
          <p:cNvCxnSpPr>
            <a:cxnSpLocks/>
          </p:cNvCxnSpPr>
          <p:nvPr/>
        </p:nvCxnSpPr>
        <p:spPr>
          <a:xfrm>
            <a:off x="3445281" y="3380071"/>
            <a:ext cx="101600" cy="615616"/>
          </a:xfrm>
          <a:prstGeom prst="straightConnector1">
            <a:avLst/>
          </a:prstGeom>
          <a:ln w="190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2">
            <a:extLst>
              <a:ext uri="{FF2B5EF4-FFF2-40B4-BE49-F238E27FC236}">
                <a16:creationId xmlns:a16="http://schemas.microsoft.com/office/drawing/2014/main" id="{89AA60D7-F9CA-5398-12C8-7191FBB06191}"/>
              </a:ext>
            </a:extLst>
          </p:cNvPr>
          <p:cNvSpPr txBox="1"/>
          <p:nvPr/>
        </p:nvSpPr>
        <p:spPr>
          <a:xfrm>
            <a:off x="2677079" y="2535671"/>
            <a:ext cx="2813648" cy="670372"/>
          </a:xfrm>
          <a:prstGeom prst="rect">
            <a:avLst/>
          </a:prstGeom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Bennett’s law: starchy staple use shrinks rapidly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DC2AE7-D625-8647-D5B2-D573005966BA}"/>
              </a:ext>
            </a:extLst>
          </p:cNvPr>
          <p:cNvCxnSpPr>
            <a:cxnSpLocks/>
          </p:cNvCxnSpPr>
          <p:nvPr/>
        </p:nvCxnSpPr>
        <p:spPr>
          <a:xfrm flipH="1">
            <a:off x="3841521" y="3347707"/>
            <a:ext cx="370931" cy="245724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841879EF-F26C-2E7A-599E-7E18C9EB6748}"/>
              </a:ext>
            </a:extLst>
          </p:cNvPr>
          <p:cNvSpPr txBox="1"/>
          <p:nvPr/>
        </p:nvSpPr>
        <p:spPr>
          <a:xfrm>
            <a:off x="4150512" y="3083289"/>
            <a:ext cx="2605949" cy="439855"/>
          </a:xfrm>
          <a:prstGeom prst="rect">
            <a:avLst/>
          </a:prstGeom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Everyone loves sugar, but use changes little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642C7808-77D3-6E78-D904-C27EDB3892AE}"/>
              </a:ext>
            </a:extLst>
          </p:cNvPr>
          <p:cNvSpPr txBox="1"/>
          <p:nvPr/>
        </p:nvSpPr>
        <p:spPr>
          <a:xfrm>
            <a:off x="5532284" y="2535671"/>
            <a:ext cx="3866757" cy="439855"/>
          </a:xfrm>
          <a:prstGeom prst="rect">
            <a:avLst/>
          </a:prstGeom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1800" dirty="0">
                <a:solidFill>
                  <a:srgbClr val="7030A0"/>
                </a:solidFill>
              </a:rPr>
              <a:t>ASFs + </a:t>
            </a:r>
            <a:r>
              <a:rPr lang="en-US" sz="1800" dirty="0">
                <a:solidFill>
                  <a:schemeClr val="accent4"/>
                </a:solidFill>
              </a:rPr>
              <a:t>oils &amp; fats </a:t>
            </a:r>
            <a:r>
              <a:rPr lang="en-US" sz="1800" dirty="0">
                <a:solidFill>
                  <a:srgbClr val="7030A0"/>
                </a:solidFill>
              </a:rPr>
              <a:t>overshoot and displace healthy foods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041ED3-87B8-5218-6E59-27790F46E50B}"/>
              </a:ext>
            </a:extLst>
          </p:cNvPr>
          <p:cNvCxnSpPr>
            <a:cxnSpLocks/>
          </p:cNvCxnSpPr>
          <p:nvPr/>
        </p:nvCxnSpPr>
        <p:spPr>
          <a:xfrm>
            <a:off x="6562181" y="3042649"/>
            <a:ext cx="308991" cy="91239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49F373-CA46-36C0-90A2-D1B0590D0130}"/>
              </a:ext>
            </a:extLst>
          </p:cNvPr>
          <p:cNvCxnSpPr>
            <a:cxnSpLocks/>
          </p:cNvCxnSpPr>
          <p:nvPr/>
        </p:nvCxnSpPr>
        <p:spPr>
          <a:xfrm>
            <a:off x="6624121" y="3086297"/>
            <a:ext cx="547274" cy="133503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4">
            <a:extLst>
              <a:ext uri="{FF2B5EF4-FFF2-40B4-BE49-F238E27FC236}">
                <a16:creationId xmlns:a16="http://schemas.microsoft.com/office/drawing/2014/main" id="{38EC16AF-13C6-C1C8-F4AC-53679B154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39" y="6420622"/>
            <a:ext cx="1159146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050" dirty="0">
                <a:solidFill>
                  <a:schemeClr val="bg1">
                    <a:lumMod val="50000"/>
                  </a:schemeClr>
                </a:solidFill>
              </a:rPr>
              <a:t>Note: Adapted from </a:t>
            </a:r>
            <a:r>
              <a:rPr lang="en-US" altLang="en-US" sz="1050" dirty="0" err="1">
                <a:solidFill>
                  <a:schemeClr val="bg1">
                    <a:lumMod val="50000"/>
                  </a:schemeClr>
                </a:solidFill>
              </a:rPr>
              <a:t>W.Martin</a:t>
            </a:r>
            <a:r>
              <a:rPr lang="en-US" altLang="en-US" sz="1050" dirty="0">
                <a:solidFill>
                  <a:schemeClr val="bg1">
                    <a:lumMod val="50000"/>
                  </a:schemeClr>
                </a:solidFill>
              </a:rPr>
              <a:t> and W.A. Masters (2022), “Consumer demand for healthy diets: Modeling the impact of food access on consumption in low-, middle- and high-income countries”.  </a:t>
            </a:r>
          </a:p>
          <a:p>
            <a:pPr eaLnBrk="1" hangingPunct="1"/>
            <a:r>
              <a:rPr lang="en-US" altLang="en-US" sz="1050" dirty="0">
                <a:solidFill>
                  <a:schemeClr val="bg1">
                    <a:lumMod val="50000"/>
                  </a:schemeClr>
                </a:solidFill>
              </a:rPr>
              <a:t>Food Prices for Nutrition project working paper, in </a:t>
            </a:r>
            <a:r>
              <a:rPr lang="en-US" altLang="en-US" sz="1050" dirty="0" err="1">
                <a:solidFill>
                  <a:schemeClr val="bg1">
                    <a:lumMod val="50000"/>
                  </a:schemeClr>
                </a:solidFill>
              </a:rPr>
              <a:t>progess</a:t>
            </a:r>
            <a:r>
              <a:rPr lang="en-US" altLang="en-US" sz="1050" dirty="0">
                <a:solidFill>
                  <a:schemeClr val="bg1">
                    <a:lumMod val="50000"/>
                  </a:schemeClr>
                </a:solidFill>
              </a:rPr>
              <a:t>. Data shown are projections using a MAIDADS demand system, originally estimated from FAO Food Balance Sheet data by </a:t>
            </a:r>
            <a:r>
              <a:rPr lang="en-US" altLang="en-US" sz="1050" dirty="0" err="1">
                <a:solidFill>
                  <a:schemeClr val="bg1">
                    <a:lumMod val="50000"/>
                  </a:schemeClr>
                </a:solidFill>
              </a:rPr>
              <a:t>Gouel</a:t>
            </a:r>
            <a:r>
              <a:rPr lang="en-US" altLang="en-US" sz="105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altLang="en-US" sz="1050" dirty="0" err="1">
                <a:solidFill>
                  <a:schemeClr val="bg1">
                    <a:lumMod val="50000"/>
                  </a:schemeClr>
                </a:solidFill>
              </a:rPr>
              <a:t>Guimbard</a:t>
            </a:r>
            <a:r>
              <a:rPr lang="en-US" altLang="en-US" sz="1050" dirty="0">
                <a:solidFill>
                  <a:schemeClr val="bg1">
                    <a:lumMod val="50000"/>
                  </a:schemeClr>
                </a:solidFill>
              </a:rPr>
              <a:t> (2019).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9122BB-FE6A-9D73-E781-42C121D8E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213" y="3473252"/>
            <a:ext cx="2428875" cy="323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5A761B-3314-032D-DF30-319BE81F2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788" y="3838657"/>
            <a:ext cx="1619250" cy="333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6A983-2313-B2D2-27F9-2F6581783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0466" y="4265298"/>
            <a:ext cx="2352675" cy="304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D4BB3F-68A0-00EF-54FC-EE85B0F6B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2841" y="4677940"/>
            <a:ext cx="1743075" cy="381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AF97EA-8B00-F855-BE94-DE55857EF4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9788" y="5181864"/>
            <a:ext cx="1828800" cy="323850"/>
          </a:xfrm>
          <a:prstGeom prst="rect">
            <a:avLst/>
          </a:prstGeom>
        </p:spPr>
      </p:pic>
      <p:pic>
        <p:nvPicPr>
          <p:cNvPr id="20" name="chart">
            <a:extLst>
              <a:ext uri="{FF2B5EF4-FFF2-40B4-BE49-F238E27FC236}">
                <a16:creationId xmlns:a16="http://schemas.microsoft.com/office/drawing/2014/main" id="{B097DD69-F618-5923-0CCE-97C730DB45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4024" y="2757790"/>
            <a:ext cx="2533333" cy="42857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379854F-95CB-F226-5031-0106105D41E5}"/>
              </a:ext>
            </a:extLst>
          </p:cNvPr>
          <p:cNvSpPr/>
          <p:nvPr/>
        </p:nvSpPr>
        <p:spPr>
          <a:xfrm>
            <a:off x="952500" y="1797432"/>
            <a:ext cx="10906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defRPr sz="192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Excesses and deficiencies relative to healthy diet basket targets by income level (kcal/person/day)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B936C27-6ACA-DAA0-123A-BED282A1EE7A}"/>
              </a:ext>
            </a:extLst>
          </p:cNvPr>
          <p:cNvSpPr/>
          <p:nvPr/>
        </p:nvSpPr>
        <p:spPr>
          <a:xfrm>
            <a:off x="3152105" y="4937545"/>
            <a:ext cx="5986626" cy="594683"/>
          </a:xfrm>
          <a:custGeom>
            <a:avLst/>
            <a:gdLst>
              <a:gd name="connsiteX0" fmla="*/ 0 w 6096000"/>
              <a:gd name="connsiteY0" fmla="*/ 502650 h 662022"/>
              <a:gd name="connsiteX1" fmla="*/ 1047750 w 6096000"/>
              <a:gd name="connsiteY1" fmla="*/ 93075 h 662022"/>
              <a:gd name="connsiteX2" fmla="*/ 2352675 w 6096000"/>
              <a:gd name="connsiteY2" fmla="*/ 16875 h 662022"/>
              <a:gd name="connsiteX3" fmla="*/ 3400425 w 6096000"/>
              <a:gd name="connsiteY3" fmla="*/ 35925 h 662022"/>
              <a:gd name="connsiteX4" fmla="*/ 4371975 w 6096000"/>
              <a:gd name="connsiteY4" fmla="*/ 378825 h 662022"/>
              <a:gd name="connsiteX5" fmla="*/ 4914900 w 6096000"/>
              <a:gd name="connsiteY5" fmla="*/ 626475 h 662022"/>
              <a:gd name="connsiteX6" fmla="*/ 6096000 w 6096000"/>
              <a:gd name="connsiteY6" fmla="*/ 655050 h 66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62022">
                <a:moveTo>
                  <a:pt x="0" y="502650"/>
                </a:moveTo>
                <a:cubicBezTo>
                  <a:pt x="327819" y="338343"/>
                  <a:pt x="655638" y="174037"/>
                  <a:pt x="1047750" y="93075"/>
                </a:cubicBezTo>
                <a:cubicBezTo>
                  <a:pt x="1439863" y="12112"/>
                  <a:pt x="1960563" y="26400"/>
                  <a:pt x="2352675" y="16875"/>
                </a:cubicBezTo>
                <a:cubicBezTo>
                  <a:pt x="2744787" y="7350"/>
                  <a:pt x="3063875" y="-24400"/>
                  <a:pt x="3400425" y="35925"/>
                </a:cubicBezTo>
                <a:cubicBezTo>
                  <a:pt x="3736975" y="96250"/>
                  <a:pt x="4119562" y="280400"/>
                  <a:pt x="4371975" y="378825"/>
                </a:cubicBezTo>
                <a:cubicBezTo>
                  <a:pt x="4624388" y="477250"/>
                  <a:pt x="4627563" y="580438"/>
                  <a:pt x="4914900" y="626475"/>
                </a:cubicBezTo>
                <a:cubicBezTo>
                  <a:pt x="5202238" y="672513"/>
                  <a:pt x="5649119" y="663781"/>
                  <a:pt x="6096000" y="655050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8DD545-3B08-0675-3A84-9CFCE16AEA97}"/>
              </a:ext>
            </a:extLst>
          </p:cNvPr>
          <p:cNvSpPr txBox="1"/>
          <p:nvPr/>
        </p:nvSpPr>
        <p:spPr>
          <a:xfrm>
            <a:off x="3152105" y="5273222"/>
            <a:ext cx="446668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Actual intake of healthy diet basket foods rises towards adequacy, then falls with dietary transition</a:t>
            </a:r>
          </a:p>
        </p:txBody>
      </p:sp>
    </p:spTree>
    <p:extLst>
      <p:ext uri="{BB962C8B-B14F-4D97-AF65-F5344CB8AC3E}">
        <p14:creationId xmlns:p14="http://schemas.microsoft.com/office/powerpoint/2010/main" val="311590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2" grpId="0" animBg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4CD292-B4A9-0F50-EDC2-C583DDB87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88" y="4383753"/>
            <a:ext cx="3983972" cy="2080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A00172-EF96-14BC-86E8-24C99C38CE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34" b="6008"/>
          <a:stretch/>
        </p:blipFill>
        <p:spPr>
          <a:xfrm>
            <a:off x="226125" y="4004434"/>
            <a:ext cx="4990321" cy="2313072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99E627B6-0204-4923-99C2-8635881AEE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002" y="1571126"/>
            <a:ext cx="1388260" cy="1829389"/>
          </a:xfrm>
          <a:prstGeom prst="rect">
            <a:avLst/>
          </a:prstGeom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6444E61C-A6D5-4108-87FA-B1255B2BA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4502" y="6222023"/>
            <a:ext cx="2777498" cy="58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000" dirty="0">
                <a:solidFill>
                  <a:schemeClr val="accent3">
                    <a:lumMod val="75000"/>
                  </a:schemeClr>
                </a:solidFill>
              </a:rPr>
              <a:t>Source: UN Food System Summit (New York: United Nations): </a:t>
            </a:r>
            <a:r>
              <a:rPr lang="en-US" altLang="en-US" sz="1000" dirty="0">
                <a:solidFill>
                  <a:schemeClr val="accent3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https://www.un.org/en/food-systems-summit/news/making-food-systems-work-people-planet-and-prosperity</a:t>
            </a:r>
            <a:endParaRPr lang="en-US" altLang="en-US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F63FF3-D9E1-4EAC-8BA5-094E2512E2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80D9ACB-F0D4-4404-935A-6AB45269ECFD}"/>
              </a:ext>
            </a:extLst>
          </p:cNvPr>
          <p:cNvGrpSpPr/>
          <p:nvPr/>
        </p:nvGrpSpPr>
        <p:grpSpPr>
          <a:xfrm>
            <a:off x="293600" y="2348564"/>
            <a:ext cx="2009556" cy="1146669"/>
            <a:chOff x="7217862" y="4997221"/>
            <a:chExt cx="2349608" cy="15904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CC683A-FB9D-4794-A31D-970FF8EC3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754" t="22232" r="15381" b="54049"/>
            <a:stretch/>
          </p:blipFill>
          <p:spPr>
            <a:xfrm>
              <a:off x="7217862" y="5444408"/>
              <a:ext cx="2349608" cy="11432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B425B9-D576-49F8-A3ED-2551BFAED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754" t="4670" r="15381" b="85886"/>
            <a:stretch/>
          </p:blipFill>
          <p:spPr>
            <a:xfrm>
              <a:off x="7227387" y="4997221"/>
              <a:ext cx="2340083" cy="45518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7B48446-6040-4EEB-9099-909DE8DB05A0}"/>
              </a:ext>
            </a:extLst>
          </p:cNvPr>
          <p:cNvSpPr txBox="1">
            <a:spLocks/>
          </p:cNvSpPr>
          <p:nvPr/>
        </p:nvSpPr>
        <p:spPr>
          <a:xfrm>
            <a:off x="153566" y="179714"/>
            <a:ext cx="6565801" cy="127843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New data on cost &amp; affordability of healthy diets can help guide social protection efforts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D1B2D4-62F2-4E09-942C-3579155A79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426"/>
          <a:stretch/>
        </p:blipFill>
        <p:spPr>
          <a:xfrm>
            <a:off x="9363703" y="2194906"/>
            <a:ext cx="2777497" cy="3917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13912-5D9F-D4BB-348E-62D24C032D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8198" y="2348564"/>
            <a:ext cx="2359361" cy="11470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06F13D-942B-8DC0-535C-B9C434E74B4F}"/>
              </a:ext>
            </a:extLst>
          </p:cNvPr>
          <p:cNvSpPr txBox="1"/>
          <p:nvPr/>
        </p:nvSpPr>
        <p:spPr>
          <a:xfrm>
            <a:off x="120102" y="1452427"/>
            <a:ext cx="5751309" cy="762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dirty="0"/>
              <a:t>T</a:t>
            </a:r>
            <a:r>
              <a:rPr lang="en-US" sz="1800" dirty="0">
                <a:latin typeface="+mn-lt"/>
              </a:rPr>
              <a:t>he FAO, IFAD, UNICEF, WFP and WHO (2020, 2021, 2022) introduced a new operational metric of global food security, </a:t>
            </a:r>
          </a:p>
          <a:p>
            <a:pPr algn="l">
              <a:lnSpc>
                <a:spcPct val="80000"/>
              </a:lnSpc>
            </a:pPr>
            <a:r>
              <a:rPr lang="en-US" sz="1800" dirty="0">
                <a:latin typeface="+mn-lt"/>
              </a:rPr>
              <a:t>tracking physical and economic access to healthy diets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EAD14C-2C70-87FB-222A-E73392AB1842}"/>
              </a:ext>
            </a:extLst>
          </p:cNvPr>
          <p:cNvSpPr txBox="1"/>
          <p:nvPr/>
        </p:nvSpPr>
        <p:spPr>
          <a:xfrm>
            <a:off x="52729" y="6610419"/>
            <a:ext cx="57425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Source: </a:t>
            </a:r>
            <a:r>
              <a:rPr lang="en-US" sz="8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https://databank.worldbank.org/Food-Prices-For-Nutrition-DataBank---Headline-Variables/id/4608e28f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70AF30-82F1-D393-F643-3F576169C91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59"/>
          <a:stretch/>
        </p:blipFill>
        <p:spPr>
          <a:xfrm>
            <a:off x="6238217" y="1916560"/>
            <a:ext cx="1352525" cy="1822545"/>
          </a:xfrm>
          <a:prstGeom prst="rect">
            <a:avLst/>
          </a:prstGeom>
        </p:spPr>
      </p:pic>
      <p:pic>
        <p:nvPicPr>
          <p:cNvPr id="3" name="Picture 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47737814-9F57-3A4D-8E3D-4A21D43C2A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55" y="2174246"/>
            <a:ext cx="1297036" cy="18288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88884A-8B87-1BB0-1D7B-DCEC8FCA7868}"/>
              </a:ext>
            </a:extLst>
          </p:cNvPr>
          <p:cNvSpPr txBox="1"/>
          <p:nvPr/>
        </p:nvSpPr>
        <p:spPr>
          <a:xfrm>
            <a:off x="5395107" y="6458850"/>
            <a:ext cx="25152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Source: </a:t>
            </a:r>
            <a:r>
              <a:rPr lang="en-US" sz="8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https://www.wfp.org/fillthenutrientgap</a:t>
            </a:r>
            <a:r>
              <a:rPr lang="en-US" sz="8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B15C3D-67AE-6EA6-22E0-64770ED5AC9A}"/>
              </a:ext>
            </a:extLst>
          </p:cNvPr>
          <p:cNvSpPr txBox="1"/>
          <p:nvPr/>
        </p:nvSpPr>
        <p:spPr>
          <a:xfrm>
            <a:off x="5216446" y="4065498"/>
            <a:ext cx="4246773" cy="319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dirty="0"/>
              <a:t>Similar methods are used to target WFP aid</a:t>
            </a:r>
            <a:endParaRPr lang="en-US" sz="1800" dirty="0"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7E2AD-0384-EBDB-BD93-0A8E77725BD5}"/>
              </a:ext>
            </a:extLst>
          </p:cNvPr>
          <p:cNvSpPr txBox="1"/>
          <p:nvPr/>
        </p:nvSpPr>
        <p:spPr>
          <a:xfrm>
            <a:off x="8935088" y="1636786"/>
            <a:ext cx="3256912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800" dirty="0">
                <a:latin typeface="+mn-lt"/>
              </a:rPr>
              <a:t>Affordability of least-cost diets</a:t>
            </a:r>
          </a:p>
          <a:p>
            <a:pPr algn="r">
              <a:lnSpc>
                <a:spcPct val="80000"/>
              </a:lnSpc>
            </a:pPr>
            <a:r>
              <a:rPr lang="en-US" sz="1800" dirty="0">
                <a:latin typeface="+mn-lt"/>
              </a:rPr>
              <a:t>is now an actionable global goal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004145-3A7C-AEAB-D67D-9405528265FC}"/>
              </a:ext>
            </a:extLst>
          </p:cNvPr>
          <p:cNvSpPr txBox="1"/>
          <p:nvPr/>
        </p:nvSpPr>
        <p:spPr>
          <a:xfrm>
            <a:off x="120102" y="3691148"/>
            <a:ext cx="4803211" cy="319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800" dirty="0">
                <a:latin typeface="+mn-lt"/>
              </a:rPr>
              <a:t>The World Bank now reports this for all countries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9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  <p:bldP spid="24" grpId="0"/>
      <p:bldP spid="16" grpId="0"/>
      <p:bldP spid="29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A4F925-5571-4972-A9B1-1ABF2F2E0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000"/>
          <a:stretch/>
        </p:blipFill>
        <p:spPr>
          <a:xfrm>
            <a:off x="7144337" y="4985063"/>
            <a:ext cx="2679414" cy="707325"/>
          </a:xfrm>
          <a:prstGeom prst="rect">
            <a:avLst/>
          </a:prstGeom>
        </p:spPr>
      </p:pic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E9649EC1-EE54-404D-98E1-70B95FCBC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49579"/>
              </p:ext>
            </p:extLst>
          </p:nvPr>
        </p:nvGraphicFramePr>
        <p:xfrm>
          <a:off x="1709007" y="2702925"/>
          <a:ext cx="5291776" cy="3792183"/>
        </p:xfrm>
        <a:graphic>
          <a:graphicData uri="http://schemas.openxmlformats.org/drawingml/2006/table">
            <a:tbl>
              <a:tblPr firstRow="1" bandRow="1"/>
              <a:tblGrid>
                <a:gridCol w="230609">
                  <a:extLst>
                    <a:ext uri="{9D8B030D-6E8A-4147-A177-3AD203B41FA5}">
                      <a16:colId xmlns:a16="http://schemas.microsoft.com/office/drawing/2014/main" val="3451523479"/>
                    </a:ext>
                  </a:extLst>
                </a:gridCol>
                <a:gridCol w="691022">
                  <a:extLst>
                    <a:ext uri="{9D8B030D-6E8A-4147-A177-3AD203B41FA5}">
                      <a16:colId xmlns:a16="http://schemas.microsoft.com/office/drawing/2014/main" val="3341402626"/>
                    </a:ext>
                  </a:extLst>
                </a:gridCol>
                <a:gridCol w="2500551">
                  <a:extLst>
                    <a:ext uri="{9D8B030D-6E8A-4147-A177-3AD203B41FA5}">
                      <a16:colId xmlns:a16="http://schemas.microsoft.com/office/drawing/2014/main" val="969415121"/>
                    </a:ext>
                  </a:extLst>
                </a:gridCol>
                <a:gridCol w="769934">
                  <a:extLst>
                    <a:ext uri="{9D8B030D-6E8A-4147-A177-3AD203B41FA5}">
                      <a16:colId xmlns:a16="http://schemas.microsoft.com/office/drawing/2014/main" val="621337366"/>
                    </a:ext>
                  </a:extLst>
                </a:gridCol>
                <a:gridCol w="1099660">
                  <a:extLst>
                    <a:ext uri="{9D8B030D-6E8A-4147-A177-3AD203B41FA5}">
                      <a16:colId xmlns:a16="http://schemas.microsoft.com/office/drawing/2014/main" val="3874017299"/>
                    </a:ext>
                  </a:extLst>
                </a:gridCol>
              </a:tblGrid>
              <a:tr h="38170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5335388"/>
                  </a:ext>
                </a:extLst>
              </a:tr>
              <a:tr h="2742496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Food preferences, convenience and other goals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(including 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food security,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diet diversity,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sustainability, 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equity and inclusion)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585637"/>
                  </a:ext>
                </a:extLst>
              </a:tr>
              <a:tr h="66798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Caloric adequacy</a:t>
                      </a:r>
                    </a:p>
                    <a:p>
                      <a:r>
                        <a:rPr lang="en-US" sz="1800" dirty="0"/>
                        <a:t>(short-term subsistence)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0428822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9A70DD05-1ED8-4225-949B-F9FE96099B30}"/>
              </a:ext>
            </a:extLst>
          </p:cNvPr>
          <p:cNvSpPr txBox="1">
            <a:spLocks/>
          </p:cNvSpPr>
          <p:nvPr/>
        </p:nvSpPr>
        <p:spPr>
          <a:xfrm>
            <a:off x="5916925" y="1839257"/>
            <a:ext cx="5996008" cy="114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46">
              <a:defRPr/>
            </a:pPr>
            <a:endParaRPr lang="en-US" sz="2200" i="1" dirty="0">
              <a:solidFill>
                <a:sysClr val="windowText" lastClr="000000"/>
              </a:solidFill>
              <a:latin typeface="Calibri Light" panose="020F0302020204030204"/>
            </a:endParaRPr>
          </a:p>
        </p:txBody>
      </p:sp>
      <p:graphicFrame>
        <p:nvGraphicFramePr>
          <p:cNvPr id="30" name="Table 7">
            <a:extLst>
              <a:ext uri="{FF2B5EF4-FFF2-40B4-BE49-F238E27FC236}">
                <a16:creationId xmlns:a16="http://schemas.microsoft.com/office/drawing/2014/main" id="{72F88F73-4461-4966-8697-589D058FA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01698"/>
              </p:ext>
            </p:extLst>
          </p:nvPr>
        </p:nvGraphicFramePr>
        <p:xfrm>
          <a:off x="961103" y="3424363"/>
          <a:ext cx="6039680" cy="3205593"/>
        </p:xfrm>
        <a:graphic>
          <a:graphicData uri="http://schemas.openxmlformats.org/drawingml/2006/table">
            <a:tbl>
              <a:tblPr firstRow="1" bandRow="1"/>
              <a:tblGrid>
                <a:gridCol w="984472">
                  <a:extLst>
                    <a:ext uri="{9D8B030D-6E8A-4147-A177-3AD203B41FA5}">
                      <a16:colId xmlns:a16="http://schemas.microsoft.com/office/drawing/2014/main" val="3451523479"/>
                    </a:ext>
                  </a:extLst>
                </a:gridCol>
                <a:gridCol w="1108003">
                  <a:extLst>
                    <a:ext uri="{9D8B030D-6E8A-4147-A177-3AD203B41FA5}">
                      <a16:colId xmlns:a16="http://schemas.microsoft.com/office/drawing/2014/main" val="3341402626"/>
                    </a:ext>
                  </a:extLst>
                </a:gridCol>
                <a:gridCol w="1197292">
                  <a:extLst>
                    <a:ext uri="{9D8B030D-6E8A-4147-A177-3AD203B41FA5}">
                      <a16:colId xmlns:a16="http://schemas.microsoft.com/office/drawing/2014/main" val="969415121"/>
                    </a:ext>
                  </a:extLst>
                </a:gridCol>
                <a:gridCol w="1503371">
                  <a:extLst>
                    <a:ext uri="{9D8B030D-6E8A-4147-A177-3AD203B41FA5}">
                      <a16:colId xmlns:a16="http://schemas.microsoft.com/office/drawing/2014/main" val="621337366"/>
                    </a:ext>
                  </a:extLst>
                </a:gridCol>
                <a:gridCol w="1246542">
                  <a:extLst>
                    <a:ext uri="{9D8B030D-6E8A-4147-A177-3AD203B41FA5}">
                      <a16:colId xmlns:a16="http://schemas.microsoft.com/office/drawing/2014/main" val="3874017299"/>
                    </a:ext>
                  </a:extLst>
                </a:gridCol>
              </a:tblGrid>
              <a:tr h="506626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5335388"/>
                  </a:ext>
                </a:extLst>
              </a:tr>
              <a:tr h="944417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Healthy diets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Meets national dietary guidelines by food group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585637"/>
                  </a:ext>
                </a:extLst>
              </a:tr>
              <a:tr h="944417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/>
                        <a:t>Nutrient adequacy</a:t>
                      </a: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800" dirty="0"/>
                        <a:t>Avoids deficiency or excess of essential macro- and micronutrients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33356"/>
                  </a:ext>
                </a:extLst>
              </a:tr>
              <a:tr h="66109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b="1" dirty="0"/>
                        <a:t>Daily energy</a:t>
                      </a: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800" dirty="0"/>
                        <a:t>Meets only calorie needs, for short-term survival and physical work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0428822"/>
                  </a:ext>
                </a:extLst>
              </a:tr>
            </a:tbl>
          </a:graphicData>
        </a:graphic>
      </p:graphicFrame>
      <p:pic>
        <p:nvPicPr>
          <p:cNvPr id="16" name="Picture 15" descr="A picture containing tripod&#10;&#10;Description automatically generated">
            <a:extLst>
              <a:ext uri="{FF2B5EF4-FFF2-40B4-BE49-F238E27FC236}">
                <a16:creationId xmlns:a16="http://schemas.microsoft.com/office/drawing/2014/main" id="{9A632DF6-B46D-4487-9CC6-087A8EE8C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6" y="4447326"/>
            <a:ext cx="1874659" cy="1874659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20788B5E-2C66-4C36-B215-1CD648C68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743" y="6606944"/>
            <a:ext cx="6705600" cy="26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1400" dirty="0">
                <a:solidFill>
                  <a:schemeClr val="accent1">
                    <a:lumMod val="50000"/>
                  </a:schemeClr>
                </a:solidFill>
              </a:rPr>
              <a:t>Source: Food Prices for Nutrition (2022). 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  <a:hlinkClick r:id="rId5"/>
              </a:rPr>
              <a:t>https://sites.tufts.edu/foodpricesfornutrition</a:t>
            </a:r>
            <a:endParaRPr lang="en-US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4725A1D9-797E-4D8E-87D2-37C1664469C0}"/>
              </a:ext>
            </a:extLst>
          </p:cNvPr>
          <p:cNvSpPr txBox="1">
            <a:spLocks/>
          </p:cNvSpPr>
          <p:nvPr/>
        </p:nvSpPr>
        <p:spPr>
          <a:xfrm>
            <a:off x="190776" y="392613"/>
            <a:ext cx="6143350" cy="91231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How can new methods &amp; data inform social protection?</a:t>
            </a:r>
          </a:p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endParaRPr lang="en-US" sz="3600" b="1" kern="0" dirty="0">
              <a:solidFill>
                <a:srgbClr val="3083A7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6175E3-DA08-4D6F-94D8-9BC78633C2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004"/>
          <a:stretch/>
        </p:blipFill>
        <p:spPr>
          <a:xfrm>
            <a:off x="7087566" y="3795424"/>
            <a:ext cx="2679413" cy="98240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352C4CB-C933-4CCF-8C9D-411AAB9DB1EF}"/>
              </a:ext>
            </a:extLst>
          </p:cNvPr>
          <p:cNvGrpSpPr/>
          <p:nvPr/>
        </p:nvGrpSpPr>
        <p:grpSpPr>
          <a:xfrm>
            <a:off x="7130374" y="5993667"/>
            <a:ext cx="2985067" cy="707065"/>
            <a:chOff x="7208087" y="5649615"/>
            <a:chExt cx="4450211" cy="10778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034821-2385-4863-A99E-623BBA927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-1" b="9102"/>
            <a:stretch/>
          </p:blipFill>
          <p:spPr>
            <a:xfrm>
              <a:off x="7208087" y="6043966"/>
              <a:ext cx="4450211" cy="6834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C5C48E-03E2-441D-AFF9-9EBB2FADA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448" t="2712" r="50000" b="86500"/>
            <a:stretch/>
          </p:blipFill>
          <p:spPr>
            <a:xfrm>
              <a:off x="7208087" y="5649615"/>
              <a:ext cx="1445599" cy="440362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86089D1-A917-462A-B111-E3C382E97C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F41BBA-A78F-4A03-A0EF-49BA86DFBB45}"/>
              </a:ext>
            </a:extLst>
          </p:cNvPr>
          <p:cNvSpPr txBox="1"/>
          <p:nvPr/>
        </p:nvSpPr>
        <p:spPr>
          <a:xfrm>
            <a:off x="481188" y="3013962"/>
            <a:ext cx="4698811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kern="0" dirty="0">
                <a:solidFill>
                  <a:schemeClr val="accent2">
                    <a:lumMod val="75000"/>
                  </a:schemeClr>
                </a:solidFill>
              </a:rPr>
              <a:t>For actual food choice among affordable options, observed demand systems often displace healthy items with other foods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BAF047-5562-C05E-7237-C16FCC11546B}"/>
              </a:ext>
            </a:extLst>
          </p:cNvPr>
          <p:cNvSpPr txBox="1"/>
          <p:nvPr/>
        </p:nvSpPr>
        <p:spPr>
          <a:xfrm>
            <a:off x="865543" y="3473293"/>
            <a:ext cx="4334495" cy="613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kern="0" dirty="0">
                <a:solidFill>
                  <a:srgbClr val="10180A"/>
                </a:solidFill>
              </a:rPr>
              <a:t>For SOFI 2022, the updated standard for the </a:t>
            </a:r>
            <a:br>
              <a:rPr lang="en-US" sz="1400" i="1" kern="0" dirty="0">
                <a:solidFill>
                  <a:srgbClr val="10180A"/>
                </a:solidFill>
              </a:rPr>
            </a:br>
            <a:r>
              <a:rPr lang="en-US" sz="1400" i="1" kern="0" dirty="0">
                <a:solidFill>
                  <a:srgbClr val="10180A"/>
                </a:solidFill>
              </a:rPr>
              <a:t>Cost of a Healthy Diet (</a:t>
            </a:r>
            <a:r>
              <a:rPr lang="en-US" sz="1400" i="1" kern="0" dirty="0" err="1">
                <a:solidFill>
                  <a:srgbClr val="10180A"/>
                </a:solidFill>
              </a:rPr>
              <a:t>CoHD</a:t>
            </a:r>
            <a:r>
              <a:rPr lang="en-US" sz="1400" i="1" kern="0" dirty="0">
                <a:solidFill>
                  <a:srgbClr val="10180A"/>
                </a:solidFill>
              </a:rPr>
              <a:t>) is a “</a:t>
            </a:r>
            <a:r>
              <a:rPr lang="en-US" sz="1400" b="1" i="1" kern="0" dirty="0">
                <a:solidFill>
                  <a:srgbClr val="10180A"/>
                </a:solidFill>
              </a:rPr>
              <a:t>Healthy Diet Basket”</a:t>
            </a:r>
            <a:r>
              <a:rPr lang="en-US" sz="1400" i="1" kern="0" dirty="0">
                <a:solidFill>
                  <a:srgbClr val="10180A"/>
                </a:solidFill>
              </a:rPr>
              <a:t> of 11 items in 6 food groups</a:t>
            </a:r>
            <a:endParaRPr lang="en-US" sz="1400" dirty="0">
              <a:solidFill>
                <a:srgbClr val="10180A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78AF47-B6A0-F10B-28F1-EB0B318A0474}"/>
              </a:ext>
            </a:extLst>
          </p:cNvPr>
          <p:cNvSpPr txBox="1"/>
          <p:nvPr/>
        </p:nvSpPr>
        <p:spPr>
          <a:xfrm>
            <a:off x="1366214" y="4428257"/>
            <a:ext cx="2961648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kern="0" dirty="0">
                <a:solidFill>
                  <a:schemeClr val="accent6">
                    <a:lumMod val="50000"/>
                  </a:schemeClr>
                </a:solidFill>
              </a:rPr>
              <a:t>Our AJAE 2018 article introduced a Cost of Diet Diversity (</a:t>
            </a:r>
            <a:r>
              <a:rPr lang="en-US" sz="1400" i="1" kern="0" dirty="0" err="1">
                <a:solidFill>
                  <a:schemeClr val="accent6">
                    <a:lumMod val="50000"/>
                  </a:schemeClr>
                </a:solidFill>
              </a:rPr>
              <a:t>CoDD</a:t>
            </a:r>
            <a:r>
              <a:rPr lang="en-US" sz="1400" i="1" kern="0" dirty="0">
                <a:solidFill>
                  <a:schemeClr val="accent6">
                    <a:lumMod val="50000"/>
                  </a:schemeClr>
                </a:solidFill>
              </a:rPr>
              <a:t>) metric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0A0285-1F54-73F9-F350-6ABC477766BD}"/>
              </a:ext>
            </a:extLst>
          </p:cNvPr>
          <p:cNvSpPr txBox="1"/>
          <p:nvPr/>
        </p:nvSpPr>
        <p:spPr>
          <a:xfrm>
            <a:off x="1007528" y="4036800"/>
            <a:ext cx="3385993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kern="0" dirty="0">
                <a:solidFill>
                  <a:srgbClr val="233616"/>
                </a:solidFill>
              </a:rPr>
              <a:t>For SOFI 2020, we used dietary guidelines for the Cost of Recommended Diets (CoRD)</a:t>
            </a:r>
            <a:endParaRPr lang="en-US" sz="1400" dirty="0">
              <a:solidFill>
                <a:srgbClr val="233616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92057B1-0B16-4E48-AB8D-699F25D06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7527" y="4830579"/>
            <a:ext cx="2081127" cy="14324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237871A-6B66-9849-78E8-AB91B7B9EA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3084"/>
          <a:stretch/>
        </p:blipFill>
        <p:spPr>
          <a:xfrm>
            <a:off x="7096342" y="2294277"/>
            <a:ext cx="2854799" cy="12268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ACEF9C-7EC7-4E32-BF27-A40A18D3DA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7097" y="3202365"/>
            <a:ext cx="2402098" cy="121198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E7350BD-16C2-7915-1086-751D50222134}"/>
              </a:ext>
            </a:extLst>
          </p:cNvPr>
          <p:cNvSpPr txBox="1"/>
          <p:nvPr/>
        </p:nvSpPr>
        <p:spPr>
          <a:xfrm>
            <a:off x="1384339" y="4794984"/>
            <a:ext cx="1686119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i="1" kern="0" dirty="0">
                <a:solidFill>
                  <a:schemeClr val="accent6">
                    <a:lumMod val="50000"/>
                  </a:schemeClr>
                </a:solidFill>
              </a:rPr>
              <a:t>for comparison to cost of nutrients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D4D184-285C-0196-3CBE-ADEA3C7DFD39}"/>
              </a:ext>
            </a:extLst>
          </p:cNvPr>
          <p:cNvGrpSpPr/>
          <p:nvPr/>
        </p:nvGrpSpPr>
        <p:grpSpPr>
          <a:xfrm>
            <a:off x="9515775" y="2111931"/>
            <a:ext cx="2337457" cy="685076"/>
            <a:chOff x="9745139" y="2536581"/>
            <a:chExt cx="2337457" cy="68507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14E497-589D-50B7-20CA-0DF49FE5C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1" r="20174" b="1597"/>
            <a:stretch/>
          </p:blipFill>
          <p:spPr>
            <a:xfrm>
              <a:off x="9745139" y="2536581"/>
              <a:ext cx="652304" cy="53011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C034A3E-25B0-C0A3-5A79-CF218D06E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383721" y="2543352"/>
              <a:ext cx="1698875" cy="53011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FE662C9-4DE1-C920-1EBF-BFF46F6C1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789902" y="3082371"/>
              <a:ext cx="2264684" cy="139286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2D056A66-65C4-442D-AB5D-177685405CCE}"/>
              </a:ext>
            </a:extLst>
          </p:cNvPr>
          <p:cNvSpPr txBox="1">
            <a:spLocks/>
          </p:cNvSpPr>
          <p:nvPr/>
        </p:nvSpPr>
        <p:spPr>
          <a:xfrm>
            <a:off x="115067" y="1463814"/>
            <a:ext cx="7655854" cy="16180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en-US" sz="2400" b="1" dirty="0">
                <a:latin typeface="+mn-lt"/>
              </a:rPr>
              <a:t>We use least-cost diets as a new kind of food price index,</a:t>
            </a:r>
            <a:br>
              <a:rPr lang="en-US" sz="2400" b="1" dirty="0">
                <a:latin typeface="+mn-lt"/>
              </a:rPr>
            </a:br>
            <a:r>
              <a:rPr lang="en-US" sz="2400" b="1" dirty="0">
                <a:latin typeface="+mn-lt"/>
              </a:rPr>
              <a:t>counting the cost of food as an input to health</a:t>
            </a:r>
          </a:p>
          <a:p>
            <a:pPr indent="109538" algn="l">
              <a:lnSpc>
                <a:spcPct val="80000"/>
              </a:lnSpc>
              <a:spcBef>
                <a:spcPts val="400"/>
              </a:spcBef>
            </a:pPr>
            <a:r>
              <a:rPr lang="en-US" sz="1800" dirty="0">
                <a:latin typeface="+mn-lt"/>
              </a:rPr>
              <a:t>Both nutrients and food groups are important for healthy diets</a:t>
            </a:r>
          </a:p>
          <a:p>
            <a:pPr indent="109538" algn="l">
              <a:lnSpc>
                <a:spcPct val="80000"/>
              </a:lnSpc>
              <a:spcBef>
                <a:spcPts val="400"/>
              </a:spcBef>
            </a:pPr>
            <a:r>
              <a:rPr lang="en-US" sz="1800" dirty="0">
                <a:latin typeface="+mn-lt"/>
              </a:rPr>
              <a:t>Results help guide policies and programs by</a:t>
            </a:r>
          </a:p>
          <a:p>
            <a:pPr indent="109538" algn="l">
              <a:lnSpc>
                <a:spcPct val="80000"/>
              </a:lnSpc>
            </a:pPr>
            <a:r>
              <a:rPr lang="en-US" sz="1800" dirty="0">
                <a:latin typeface="+mn-lt"/>
              </a:rPr>
              <a:t> -- distinguishing unaffordability from other barriers to healthy eating</a:t>
            </a:r>
          </a:p>
          <a:p>
            <a:pPr indent="109538" algn="l">
              <a:lnSpc>
                <a:spcPct val="80000"/>
              </a:lnSpc>
            </a:pPr>
            <a:r>
              <a:rPr lang="en-US" sz="1800" dirty="0">
                <a:latin typeface="+mn-lt"/>
              </a:rPr>
              <a:t> -- guiding intervention to universal access via lower costs and safety nets</a:t>
            </a:r>
            <a:endParaRPr lang="en-US" sz="1800" i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74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6" grpId="0"/>
      <p:bldP spid="2" grpId="0"/>
      <p:bldP spid="13" grpId="0"/>
      <p:bldP spid="19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C2DF152D-BDC9-4D32-93D7-6A94DC01DB42}"/>
              </a:ext>
            </a:extLst>
          </p:cNvPr>
          <p:cNvSpPr txBox="1">
            <a:spLocks/>
          </p:cNvSpPr>
          <p:nvPr/>
        </p:nvSpPr>
        <p:spPr>
          <a:xfrm>
            <a:off x="86830" y="425687"/>
            <a:ext cx="6275597" cy="128749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What are least-cost items for healthy diets, in practice?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2D9706-04AE-46F6-9296-384027DD7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44A95C-B276-4649-BF55-48E8379680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769240"/>
              </p:ext>
            </p:extLst>
          </p:nvPr>
        </p:nvGraphicFramePr>
        <p:xfrm>
          <a:off x="595088" y="1713177"/>
          <a:ext cx="11510082" cy="4897697"/>
        </p:xfrm>
        <a:graphic>
          <a:graphicData uri="http://schemas.openxmlformats.org/drawingml/2006/table">
            <a:tbl>
              <a:tblPr firstRow="1" firstCol="1" bandRow="1"/>
              <a:tblGrid>
                <a:gridCol w="1799655">
                  <a:extLst>
                    <a:ext uri="{9D8B030D-6E8A-4147-A177-3AD203B41FA5}">
                      <a16:colId xmlns:a16="http://schemas.microsoft.com/office/drawing/2014/main" val="37834271"/>
                    </a:ext>
                  </a:extLst>
                </a:gridCol>
                <a:gridCol w="737003">
                  <a:extLst>
                    <a:ext uri="{9D8B030D-6E8A-4147-A177-3AD203B41FA5}">
                      <a16:colId xmlns:a16="http://schemas.microsoft.com/office/drawing/2014/main" val="4230428903"/>
                    </a:ext>
                  </a:extLst>
                </a:gridCol>
                <a:gridCol w="968616">
                  <a:extLst>
                    <a:ext uri="{9D8B030D-6E8A-4147-A177-3AD203B41FA5}">
                      <a16:colId xmlns:a16="http://schemas.microsoft.com/office/drawing/2014/main" val="1435162913"/>
                    </a:ext>
                  </a:extLst>
                </a:gridCol>
                <a:gridCol w="482250">
                  <a:extLst>
                    <a:ext uri="{9D8B030D-6E8A-4147-A177-3AD203B41FA5}">
                      <a16:colId xmlns:a16="http://schemas.microsoft.com/office/drawing/2014/main" val="449514644"/>
                    </a:ext>
                  </a:extLst>
                </a:gridCol>
                <a:gridCol w="1782515">
                  <a:extLst>
                    <a:ext uri="{9D8B030D-6E8A-4147-A177-3AD203B41FA5}">
                      <a16:colId xmlns:a16="http://schemas.microsoft.com/office/drawing/2014/main" val="43276807"/>
                    </a:ext>
                  </a:extLst>
                </a:gridCol>
                <a:gridCol w="822699">
                  <a:extLst>
                    <a:ext uri="{9D8B030D-6E8A-4147-A177-3AD203B41FA5}">
                      <a16:colId xmlns:a16="http://schemas.microsoft.com/office/drawing/2014/main" val="3904360894"/>
                    </a:ext>
                  </a:extLst>
                </a:gridCol>
                <a:gridCol w="945521">
                  <a:extLst>
                    <a:ext uri="{9D8B030D-6E8A-4147-A177-3AD203B41FA5}">
                      <a16:colId xmlns:a16="http://schemas.microsoft.com/office/drawing/2014/main" val="1765242816"/>
                    </a:ext>
                  </a:extLst>
                </a:gridCol>
                <a:gridCol w="488205">
                  <a:extLst>
                    <a:ext uri="{9D8B030D-6E8A-4147-A177-3AD203B41FA5}">
                      <a16:colId xmlns:a16="http://schemas.microsoft.com/office/drawing/2014/main" val="3782946365"/>
                    </a:ext>
                  </a:extLst>
                </a:gridCol>
                <a:gridCol w="1802608">
                  <a:extLst>
                    <a:ext uri="{9D8B030D-6E8A-4147-A177-3AD203B41FA5}">
                      <a16:colId xmlns:a16="http://schemas.microsoft.com/office/drawing/2014/main" val="1994900527"/>
                    </a:ext>
                  </a:extLst>
                </a:gridCol>
                <a:gridCol w="770021">
                  <a:extLst>
                    <a:ext uri="{9D8B030D-6E8A-4147-A177-3AD203B41FA5}">
                      <a16:colId xmlns:a16="http://schemas.microsoft.com/office/drawing/2014/main" val="368591281"/>
                    </a:ext>
                  </a:extLst>
                </a:gridCol>
                <a:gridCol w="910989">
                  <a:extLst>
                    <a:ext uri="{9D8B030D-6E8A-4147-A177-3AD203B41FA5}">
                      <a16:colId xmlns:a16="http://schemas.microsoft.com/office/drawing/2014/main" val="3902822255"/>
                    </a:ext>
                  </a:extLst>
                </a:gridCol>
              </a:tblGrid>
              <a:tr h="320639">
                <a:tc gridSpan="1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Examples of actual least-cost healthy diet baskets in selected countries, using item prices from 2017 ICP data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462659"/>
                  </a:ext>
                </a:extLst>
              </a:tr>
              <a:tr h="253839"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Senegal</a:t>
                      </a:r>
                      <a:endParaRPr lang="en-US" sz="19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9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Pakistan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9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Italy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851342"/>
                  </a:ext>
                </a:extLst>
              </a:tr>
              <a:tr h="4480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Item name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Qty (g/day)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Cost (USD/day)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Item name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Qty (g/day)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Cost (USD/day)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Item name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Qty (g/day)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Cost (USD/day)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36507"/>
                  </a:ext>
                </a:extLst>
              </a:tr>
              <a:tr h="2137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5642708"/>
                  </a:ext>
                </a:extLst>
              </a:tr>
              <a:tr h="2137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Maize grains, white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161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0.19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Wheat flour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161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0.19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Wheat flour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161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0.08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466518"/>
                  </a:ext>
                </a:extLst>
              </a:tr>
              <a:tr h="2137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Rice, 25% broken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164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0.22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Maize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161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0.22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Pasta, short 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158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0.15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6805569"/>
                  </a:ext>
                </a:extLst>
              </a:tr>
              <a:tr h="421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Onions, fresh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108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0.23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Onions, fresh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108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0.19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Carrots, fresh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0.20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5577541"/>
                  </a:ext>
                </a:extLst>
              </a:tr>
              <a:tr h="2137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Carrots, fresh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0.24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Carrots, fresh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0.21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Onions, fresh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108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0.21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1534777"/>
                  </a:ext>
                </a:extLst>
              </a:tr>
              <a:tr h="2137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Aubergine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, fresh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173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0.33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Water spinach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0.23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Cabbage, fresh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173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0.48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475094"/>
                  </a:ext>
                </a:extLst>
              </a:tr>
              <a:tr h="3713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Dates, dried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0.17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Bananas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89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0.39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Bananas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89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0.30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8090168"/>
                  </a:ext>
                </a:extLst>
              </a:tr>
              <a:tr h="2137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Mangoes, fresh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132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0.25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Coconut, green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0.52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Apples, fresh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152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0.51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7377047"/>
                  </a:ext>
                </a:extLst>
              </a:tr>
              <a:tr h="4503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Sardines, dried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0.12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Buffalo milk, raw 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149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0.41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Milk, whole UHT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227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0.34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5386612"/>
                  </a:ext>
                </a:extLst>
              </a:tr>
              <a:tr h="2137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Small fish, dried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0.25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Chicken, live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68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0.58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Chicken, whole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froz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.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68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0.43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1859474"/>
                  </a:ext>
                </a:extLst>
              </a:tr>
              <a:tr h="4215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Groundnuts, whole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0.12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Dhal,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musur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82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0.33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Beans, dry white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86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0.26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3265582"/>
                  </a:ext>
                </a:extLst>
              </a:tr>
              <a:tr h="4042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Palm oil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0.19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Vegetable oil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0.19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Sunflower oil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0.06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419756"/>
                  </a:ext>
                </a:extLst>
              </a:tr>
              <a:tr h="22932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Total cost (USD/day)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2.29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Total cost (USD/day)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3.44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Total cost (USD/day)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3.02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021976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2EDBEC27-CB90-4AA8-B77B-12C9668A0CBC}"/>
              </a:ext>
            </a:extLst>
          </p:cNvPr>
          <p:cNvGrpSpPr/>
          <p:nvPr/>
        </p:nvGrpSpPr>
        <p:grpSpPr>
          <a:xfrm>
            <a:off x="385214" y="2811603"/>
            <a:ext cx="2098104" cy="3456931"/>
            <a:chOff x="385214" y="2811603"/>
            <a:chExt cx="2098104" cy="34569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8899DB5-F02C-4D2B-9131-07377CE42BC4}"/>
                </a:ext>
              </a:extLst>
            </p:cNvPr>
            <p:cNvSpPr txBox="1"/>
            <p:nvPr/>
          </p:nvSpPr>
          <p:spPr>
            <a:xfrm>
              <a:off x="423715" y="2811603"/>
              <a:ext cx="137380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Starchy staples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BA72DA-F1CB-0909-D70E-9C483869935E}"/>
                </a:ext>
              </a:extLst>
            </p:cNvPr>
            <p:cNvSpPr txBox="1"/>
            <p:nvPr/>
          </p:nvSpPr>
          <p:spPr>
            <a:xfrm>
              <a:off x="385214" y="3462202"/>
              <a:ext cx="14606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Vegetables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D1EAB7-60ED-9131-3358-80F9EC928A3E}"/>
                </a:ext>
              </a:extLst>
            </p:cNvPr>
            <p:cNvSpPr txBox="1"/>
            <p:nvPr/>
          </p:nvSpPr>
          <p:spPr>
            <a:xfrm>
              <a:off x="416292" y="4259034"/>
              <a:ext cx="14606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Fruits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F9EDCC-50A2-455F-1018-EC97E5E8EAF3}"/>
                </a:ext>
              </a:extLst>
            </p:cNvPr>
            <p:cNvSpPr txBox="1"/>
            <p:nvPr/>
          </p:nvSpPr>
          <p:spPr>
            <a:xfrm>
              <a:off x="425918" y="4930969"/>
              <a:ext cx="20574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Animal-sourced foods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42A604-097B-E4A6-BEA3-435466CFFF62}"/>
                </a:ext>
              </a:extLst>
            </p:cNvPr>
            <p:cNvSpPr txBox="1"/>
            <p:nvPr/>
          </p:nvSpPr>
          <p:spPr>
            <a:xfrm>
              <a:off x="404463" y="5586381"/>
              <a:ext cx="20574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Pulses, nuts and seeds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F5A5EF-FAF3-344D-2641-389EE6CB1E4B}"/>
                </a:ext>
              </a:extLst>
            </p:cNvPr>
            <p:cNvSpPr txBox="1"/>
            <p:nvPr/>
          </p:nvSpPr>
          <p:spPr>
            <a:xfrm>
              <a:off x="394838" y="5960757"/>
              <a:ext cx="20574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Oils and fats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3135FD-CCB1-AA7B-52BF-C998E3F318A9}"/>
              </a:ext>
            </a:extLst>
          </p:cNvPr>
          <p:cNvGrpSpPr/>
          <p:nvPr/>
        </p:nvGrpSpPr>
        <p:grpSpPr>
          <a:xfrm>
            <a:off x="4368468" y="2809999"/>
            <a:ext cx="2098104" cy="3456931"/>
            <a:chOff x="385214" y="2811603"/>
            <a:chExt cx="2098104" cy="34569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9442C6-56FE-30DD-D642-F0345D382BA3}"/>
                </a:ext>
              </a:extLst>
            </p:cNvPr>
            <p:cNvSpPr txBox="1"/>
            <p:nvPr/>
          </p:nvSpPr>
          <p:spPr>
            <a:xfrm>
              <a:off x="423715" y="2811603"/>
              <a:ext cx="137380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Starchy staples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CF9E8E-2E58-B4CB-508B-7BFD115EE416}"/>
                </a:ext>
              </a:extLst>
            </p:cNvPr>
            <p:cNvSpPr txBox="1"/>
            <p:nvPr/>
          </p:nvSpPr>
          <p:spPr>
            <a:xfrm>
              <a:off x="385214" y="3462202"/>
              <a:ext cx="14606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Vegetables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C350C5-B65B-953A-37FA-AB2C9D3C7C07}"/>
                </a:ext>
              </a:extLst>
            </p:cNvPr>
            <p:cNvSpPr txBox="1"/>
            <p:nvPr/>
          </p:nvSpPr>
          <p:spPr>
            <a:xfrm>
              <a:off x="416292" y="4259034"/>
              <a:ext cx="14606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Fruits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8A9F46-ECC6-407F-3A9F-C53926D18E7D}"/>
                </a:ext>
              </a:extLst>
            </p:cNvPr>
            <p:cNvSpPr txBox="1"/>
            <p:nvPr/>
          </p:nvSpPr>
          <p:spPr>
            <a:xfrm>
              <a:off x="425918" y="4930969"/>
              <a:ext cx="20574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Animal-sourced foods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155896-7F35-DC27-3547-8CB9330FC93D}"/>
                </a:ext>
              </a:extLst>
            </p:cNvPr>
            <p:cNvSpPr txBox="1"/>
            <p:nvPr/>
          </p:nvSpPr>
          <p:spPr>
            <a:xfrm>
              <a:off x="404463" y="5586381"/>
              <a:ext cx="20574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Pulses, nuts and seeds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56CD50-5913-51F7-776B-28E148A366FD}"/>
                </a:ext>
              </a:extLst>
            </p:cNvPr>
            <p:cNvSpPr txBox="1"/>
            <p:nvPr/>
          </p:nvSpPr>
          <p:spPr>
            <a:xfrm>
              <a:off x="394838" y="5960757"/>
              <a:ext cx="20574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Oils and fats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97A4FA-30DC-3CB2-6F91-62CECA83AAC0}"/>
              </a:ext>
            </a:extLst>
          </p:cNvPr>
          <p:cNvGrpSpPr/>
          <p:nvPr/>
        </p:nvGrpSpPr>
        <p:grpSpPr>
          <a:xfrm>
            <a:off x="8438552" y="2814068"/>
            <a:ext cx="2098104" cy="3456931"/>
            <a:chOff x="385214" y="2811603"/>
            <a:chExt cx="2098104" cy="34569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BDB1CDC-F260-2783-7C09-F5CFBF0D94EC}"/>
                </a:ext>
              </a:extLst>
            </p:cNvPr>
            <p:cNvSpPr txBox="1"/>
            <p:nvPr/>
          </p:nvSpPr>
          <p:spPr>
            <a:xfrm>
              <a:off x="423715" y="2811603"/>
              <a:ext cx="137380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Starchy staples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332E6B-E616-0196-D4C3-E92906331789}"/>
                </a:ext>
              </a:extLst>
            </p:cNvPr>
            <p:cNvSpPr txBox="1"/>
            <p:nvPr/>
          </p:nvSpPr>
          <p:spPr>
            <a:xfrm>
              <a:off x="385214" y="3462202"/>
              <a:ext cx="14606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Vegetables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8AE9D0-49A9-E23D-1F13-AD185592FA54}"/>
                </a:ext>
              </a:extLst>
            </p:cNvPr>
            <p:cNvSpPr txBox="1"/>
            <p:nvPr/>
          </p:nvSpPr>
          <p:spPr>
            <a:xfrm>
              <a:off x="416292" y="4259034"/>
              <a:ext cx="14606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Fruits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786565-D85A-1887-A705-527A138A715A}"/>
                </a:ext>
              </a:extLst>
            </p:cNvPr>
            <p:cNvSpPr txBox="1"/>
            <p:nvPr/>
          </p:nvSpPr>
          <p:spPr>
            <a:xfrm>
              <a:off x="425918" y="4930969"/>
              <a:ext cx="20574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Animal-sourced foods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5B88CA-4F9A-368D-2DC9-162B7D704085}"/>
                </a:ext>
              </a:extLst>
            </p:cNvPr>
            <p:cNvSpPr txBox="1"/>
            <p:nvPr/>
          </p:nvSpPr>
          <p:spPr>
            <a:xfrm>
              <a:off x="404463" y="5586381"/>
              <a:ext cx="20574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Pulses, nuts and seeds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4D38FF2-C71A-4685-5B5D-9CB1F92CB38F}"/>
                </a:ext>
              </a:extLst>
            </p:cNvPr>
            <p:cNvSpPr txBox="1"/>
            <p:nvPr/>
          </p:nvSpPr>
          <p:spPr>
            <a:xfrm>
              <a:off x="394838" y="5960757"/>
              <a:ext cx="20574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Oils and fats</a:t>
              </a:r>
              <a:endParaRPr lang="en-US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5364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961EB15-CCE0-40CB-5B68-50AF2857BD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625842"/>
              </p:ext>
            </p:extLst>
          </p:nvPr>
        </p:nvGraphicFramePr>
        <p:xfrm>
          <a:off x="1275735" y="1598423"/>
          <a:ext cx="9034463" cy="5259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C4DB62C-45E5-887B-807F-56948D2D9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BF00201-C5C5-0491-865F-7CA4E558F98B}"/>
              </a:ext>
            </a:extLst>
          </p:cNvPr>
          <p:cNvSpPr txBox="1">
            <a:spLocks/>
          </p:cNvSpPr>
          <p:nvPr/>
        </p:nvSpPr>
        <p:spPr>
          <a:xfrm>
            <a:off x="86830" y="243629"/>
            <a:ext cx="6565179" cy="128749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Diet costs vary but are </a:t>
            </a:r>
          </a:p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not linked to national income </a:t>
            </a:r>
          </a:p>
        </p:txBody>
      </p:sp>
    </p:spTree>
    <p:extLst>
      <p:ext uri="{BB962C8B-B14F-4D97-AF65-F5344CB8AC3E}">
        <p14:creationId xmlns:p14="http://schemas.microsoft.com/office/powerpoint/2010/main" val="3937608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961EB15-CCE0-40CB-5B68-50AF2857BD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8235308"/>
              </p:ext>
            </p:extLst>
          </p:nvPr>
        </p:nvGraphicFramePr>
        <p:xfrm>
          <a:off x="1275735" y="1598423"/>
          <a:ext cx="9034463" cy="5259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C4DB62C-45E5-887B-807F-56948D2D9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BF00201-C5C5-0491-865F-7CA4E558F98B}"/>
              </a:ext>
            </a:extLst>
          </p:cNvPr>
          <p:cNvSpPr txBox="1">
            <a:spLocks/>
          </p:cNvSpPr>
          <p:nvPr/>
        </p:nvSpPr>
        <p:spPr>
          <a:xfrm>
            <a:off x="86830" y="243629"/>
            <a:ext cx="6565179" cy="128749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Diet costs vary but are </a:t>
            </a:r>
          </a:p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not linked to national income </a:t>
            </a:r>
          </a:p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and rose in 2020 (+ 2021-2022)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ED88BCD1-632C-9BD6-C8D7-CD7132028CC1}"/>
              </a:ext>
            </a:extLst>
          </p:cNvPr>
          <p:cNvSpPr txBox="1"/>
          <p:nvPr/>
        </p:nvSpPr>
        <p:spPr>
          <a:xfrm>
            <a:off x="9389957" y="3784074"/>
            <a:ext cx="628618" cy="2752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2"/>
                </a:solidFill>
              </a:rPr>
              <a:t>2017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1CD4B36-C490-1486-7CE0-68B2AA4B76A3}"/>
              </a:ext>
            </a:extLst>
          </p:cNvPr>
          <p:cNvSpPr txBox="1"/>
          <p:nvPr/>
        </p:nvSpPr>
        <p:spPr>
          <a:xfrm>
            <a:off x="7351601" y="3153819"/>
            <a:ext cx="1182702" cy="27518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2"/>
                </a:solidFill>
              </a:rPr>
              <a:t>2017 (dots)</a:t>
            </a:r>
          </a:p>
        </p:txBody>
      </p:sp>
    </p:spTree>
    <p:extLst>
      <p:ext uri="{BB962C8B-B14F-4D97-AF65-F5344CB8AC3E}">
        <p14:creationId xmlns:p14="http://schemas.microsoft.com/office/powerpoint/2010/main" val="1212027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FB3E9-E171-4446-8180-A10893F99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62" y="2054434"/>
            <a:ext cx="4939303" cy="4640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6D6CAD-8346-47BB-A4CE-5A7993F688CF}"/>
              </a:ext>
            </a:extLst>
          </p:cNvPr>
          <p:cNvSpPr txBox="1"/>
          <p:nvPr/>
        </p:nvSpPr>
        <p:spPr>
          <a:xfrm>
            <a:off x="204070" y="1600182"/>
            <a:ext cx="116549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Arial" panose="020B0604020202020204" pitchFamily="34" charset="0"/>
              </a:rPr>
              <a:t>Cost per serving </a:t>
            </a:r>
            <a:r>
              <a:rPr lang="en-US" sz="2400" b="1" dirty="0">
                <a:latin typeface="Arial" panose="020B0604020202020204" pitchFamily="34" charset="0"/>
              </a:rPr>
              <a:t>of cooking </a:t>
            </a:r>
            <a:r>
              <a:rPr lang="en-US" sz="2400" b="1" dirty="0">
                <a:effectLst/>
                <a:latin typeface="Arial" panose="020B0604020202020204" pitchFamily="34" charset="0"/>
              </a:rPr>
              <a:t>fuel, relative to the cost of dried beans in E. Africa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C7E8C4-4BF4-4BDE-AD79-14EB2EDD77F2}"/>
              </a:ext>
            </a:extLst>
          </p:cNvPr>
          <p:cNvSpPr txBox="1"/>
          <p:nvPr/>
        </p:nvSpPr>
        <p:spPr>
          <a:xfrm>
            <a:off x="6913277" y="5877196"/>
            <a:ext cx="4160007" cy="833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Source: 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Masters WA, Martinez EM, Greb F, Herforth A, Hendriks SL (2021). Cost and Affordability of Preparing a Basic Meal around the World. UN Food System Summit Scientific Group Partners’ Brief (23 pages), available online at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https://sc-fss2021.org/materials/fss-briefs-by-partners-of-scientific-group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D19C4E-5EB2-4F40-8F16-6FEE3ACB5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277" y="2649765"/>
            <a:ext cx="4024313" cy="2905125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0161BD9A-DC93-4B67-AA2E-CA0447FFD551}"/>
              </a:ext>
            </a:extLst>
          </p:cNvPr>
          <p:cNvSpPr txBox="1">
            <a:spLocks/>
          </p:cNvSpPr>
          <p:nvPr/>
        </p:nvSpPr>
        <p:spPr>
          <a:xfrm>
            <a:off x="154156" y="1185582"/>
            <a:ext cx="12109938" cy="3604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solidFill>
                  <a:srgbClr val="4799B5"/>
                </a:solidFill>
                <a:latin typeface="Gill Sans MT" panose="020B050202010402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en-US" sz="2800" dirty="0">
              <a:solidFill>
                <a:srgbClr val="1F414D"/>
              </a:solidFill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F9099EBF-23D0-439C-BC93-0D359D24CF7D}"/>
              </a:ext>
            </a:extLst>
          </p:cNvPr>
          <p:cNvSpPr txBox="1">
            <a:spLocks/>
          </p:cNvSpPr>
          <p:nvPr/>
        </p:nvSpPr>
        <p:spPr>
          <a:xfrm>
            <a:off x="170695" y="251007"/>
            <a:ext cx="6358420" cy="112204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The food-energy crisis has a direct impact on the cost of meal preparation and cooking</a:t>
            </a:r>
            <a:endParaRPr lang="en-US" sz="3200" kern="0" dirty="0">
              <a:solidFill>
                <a:srgbClr val="3083A7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0C50BD-4644-4FAB-80F3-A51D435015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23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E6E503C-9FE7-4B3D-A6D6-EFE9F58F50AB}"/>
              </a:ext>
            </a:extLst>
          </p:cNvPr>
          <p:cNvSpPr txBox="1">
            <a:spLocks/>
          </p:cNvSpPr>
          <p:nvPr/>
        </p:nvSpPr>
        <p:spPr bwMode="auto">
          <a:xfrm>
            <a:off x="962025" y="1762762"/>
            <a:ext cx="10953749" cy="49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1313" indent="-3413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1363" indent="-28416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1413" indent="-2270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8613" indent="-2270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5813" indent="-2270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5655" indent="-265655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000" b="1" kern="0" dirty="0">
                <a:latin typeface="+mn-lt"/>
              </a:rPr>
              <a:t>Social protection can be guided by diet costs at each place and time</a:t>
            </a:r>
          </a:p>
          <a:p>
            <a:pPr marL="568354" lvl="1" indent="-16828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/>
              <a:t>Resource mobilization based on affordability of a universal human need</a:t>
            </a:r>
          </a:p>
          <a:p>
            <a:pPr marL="568354" lvl="1" indent="-16828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/>
              <a:t>Least-cost healthy diets operationally useful for targeting and adequacy</a:t>
            </a:r>
            <a:endParaRPr lang="en-US" sz="2000" b="1" kern="0" dirty="0">
              <a:latin typeface="+mn-lt"/>
            </a:endParaRPr>
          </a:p>
          <a:p>
            <a:pPr marL="265655" indent="-265655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000" b="1" kern="0" dirty="0">
                <a:latin typeface="+mn-lt"/>
              </a:rPr>
              <a:t>For many people (3 billion, 40% of world) healthy diets remain beyond reach</a:t>
            </a:r>
          </a:p>
          <a:p>
            <a:pPr marL="568354" lvl="1" indent="-16828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/>
              <a:t>Vegetables and fruits, other nutrient-rich foods are costly to grow and distribute</a:t>
            </a:r>
          </a:p>
          <a:p>
            <a:pPr marL="568354" lvl="1" indent="-16828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/>
              <a:t>Seasonality and other price volatility limits year-round access</a:t>
            </a:r>
          </a:p>
          <a:p>
            <a:pPr marL="568354" lvl="1" indent="-16828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/>
              <a:t>Social protection builds resilience to shocks of all kinds</a:t>
            </a:r>
          </a:p>
          <a:p>
            <a:pPr marL="265655" indent="-265655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000" b="1" kern="0" dirty="0">
                <a:latin typeface="+mn-lt"/>
              </a:rPr>
              <a:t>For most people (4.9 billion, 60% of world) healthy diets are affordable but not used</a:t>
            </a:r>
          </a:p>
          <a:p>
            <a:pPr marL="568354" lvl="1" indent="-16828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/>
              <a:t>Food choice among affordable items is driven by many factors other than health</a:t>
            </a:r>
          </a:p>
          <a:p>
            <a:pPr marL="568354" lvl="1" indent="-16828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/>
              <a:t>Cost of cooking, time and space for meal preparation are key factors in diet quality</a:t>
            </a:r>
          </a:p>
          <a:p>
            <a:pPr marL="568374" lvl="1" indent="-16828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/>
              <a:t>Social protection can alleviate meal-preparation constraints even in high-income countries</a:t>
            </a:r>
            <a:endParaRPr lang="en-US" sz="3000" kern="0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750A09F8-5D74-4C52-88A0-F199E5F15CA4}"/>
              </a:ext>
            </a:extLst>
          </p:cNvPr>
          <p:cNvSpPr txBox="1">
            <a:spLocks/>
          </p:cNvSpPr>
          <p:nvPr/>
        </p:nvSpPr>
        <p:spPr>
          <a:xfrm>
            <a:off x="247943" y="288531"/>
            <a:ext cx="6404066" cy="134856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Conclusion: How can new data on least-cost healthy diets</a:t>
            </a:r>
          </a:p>
          <a:p>
            <a:pPr algn="l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3083A7"/>
                </a:solidFill>
                <a:latin typeface="+mn-lt"/>
              </a:rPr>
              <a:t>inform social protection efforts?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50674-6127-4ACD-8D00-ED28F51D9A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488" r="25492" b="1844"/>
          <a:stretch/>
        </p:blipFill>
        <p:spPr>
          <a:xfrm>
            <a:off x="6652009" y="79067"/>
            <a:ext cx="5489191" cy="1384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570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95B6-30FC-432C-8614-75C1DA4FD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Omitted slides</a:t>
            </a:r>
          </a:p>
        </p:txBody>
      </p:sp>
    </p:spTree>
    <p:extLst>
      <p:ext uri="{BB962C8B-B14F-4D97-AF65-F5344CB8AC3E}">
        <p14:creationId xmlns:p14="http://schemas.microsoft.com/office/powerpoint/2010/main" val="34596334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4|14.2|1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6|68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6|6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4|14.2|1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6|6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54.9|16|28.9|8.6|16.1|18.9|9.3|22.6|2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54.9|16|28.9|8.6|16.1|18.9|9.3|22.6|2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9364</TotalTime>
  <Words>2565</Words>
  <Application>Microsoft Office PowerPoint</Application>
  <PresentationFormat>Widescreen</PresentationFormat>
  <Paragraphs>376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Gill Sans MT</vt:lpstr>
      <vt:lpstr>inherit</vt:lpstr>
      <vt:lpstr>Open Sans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Omitted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Masters, William A.</dc:creator>
  <cp:lastModifiedBy>Masters, William A.</cp:lastModifiedBy>
  <cp:revision>139</cp:revision>
  <dcterms:created xsi:type="dcterms:W3CDTF">2021-06-02T11:25:06Z</dcterms:created>
  <dcterms:modified xsi:type="dcterms:W3CDTF">2022-10-24T03:40:55Z</dcterms:modified>
</cp:coreProperties>
</file>