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695" r:id="rId3"/>
    <p:sldMasterId id="2147483707" r:id="rId4"/>
  </p:sldMasterIdLst>
  <p:notesMasterIdLst>
    <p:notesMasterId r:id="rId47"/>
  </p:notesMasterIdLst>
  <p:handoutMasterIdLst>
    <p:handoutMasterId r:id="rId48"/>
  </p:handoutMasterIdLst>
  <p:sldIdLst>
    <p:sldId id="257" r:id="rId5"/>
    <p:sldId id="358" r:id="rId6"/>
    <p:sldId id="2267" r:id="rId7"/>
    <p:sldId id="316" r:id="rId8"/>
    <p:sldId id="258" r:id="rId9"/>
    <p:sldId id="299" r:id="rId10"/>
    <p:sldId id="300" r:id="rId11"/>
    <p:sldId id="268" r:id="rId12"/>
    <p:sldId id="2224" r:id="rId13"/>
    <p:sldId id="365" r:id="rId14"/>
    <p:sldId id="2260" r:id="rId15"/>
    <p:sldId id="296" r:id="rId16"/>
    <p:sldId id="2262" r:id="rId17"/>
    <p:sldId id="415" r:id="rId18"/>
    <p:sldId id="274" r:id="rId19"/>
    <p:sldId id="270" r:id="rId20"/>
    <p:sldId id="2270" r:id="rId21"/>
    <p:sldId id="2275" r:id="rId22"/>
    <p:sldId id="277" r:id="rId23"/>
    <p:sldId id="372" r:id="rId24"/>
    <p:sldId id="2258" r:id="rId25"/>
    <p:sldId id="2276" r:id="rId26"/>
    <p:sldId id="2277" r:id="rId27"/>
    <p:sldId id="2265" r:id="rId28"/>
    <p:sldId id="286" r:id="rId29"/>
    <p:sldId id="2272" r:id="rId30"/>
    <p:sldId id="2281" r:id="rId31"/>
    <p:sldId id="301" r:id="rId32"/>
    <p:sldId id="302" r:id="rId33"/>
    <p:sldId id="303" r:id="rId34"/>
    <p:sldId id="304" r:id="rId35"/>
    <p:sldId id="307" r:id="rId36"/>
    <p:sldId id="308" r:id="rId37"/>
    <p:sldId id="305" r:id="rId38"/>
    <p:sldId id="2273" r:id="rId39"/>
    <p:sldId id="266" r:id="rId40"/>
    <p:sldId id="259" r:id="rId41"/>
    <p:sldId id="2279" r:id="rId42"/>
    <p:sldId id="2282" r:id="rId43"/>
    <p:sldId id="2238" r:id="rId44"/>
    <p:sldId id="2251" r:id="rId45"/>
    <p:sldId id="224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83A8"/>
    <a:srgbClr val="5573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751"/>
    <p:restoredTop sz="78395"/>
  </p:normalViewPr>
  <p:slideViewPr>
    <p:cSldViewPr snapToGrid="0" snapToObjects="1">
      <p:cViewPr varScale="1">
        <p:scale>
          <a:sx n="86" d="100"/>
          <a:sy n="86" d="100"/>
        </p:scale>
        <p:origin x="360" y="200"/>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03" d="100"/>
          <a:sy n="103" d="100"/>
        </p:scale>
        <p:origin x="352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wageningenur4-my.sharepoint.com/personal/daniel_mekonnen_wur_nl/Documents/LSMS/NGA/Affordability/correlates/Tayo/211112_Nigeria_Stateslevel_CoRD_Affordability.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317-6747-9686-C1212E15198A}"/>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B317-6747-9686-C1212E15198A}"/>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B317-6747-9686-C1212E15198A}"/>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B317-6747-9686-C1212E15198A}"/>
              </c:ext>
            </c:extLst>
          </c:dPt>
          <c:dPt>
            <c:idx val="4"/>
            <c:bubble3D val="0"/>
            <c:spPr>
              <a:solidFill>
                <a:schemeClr val="accent4"/>
              </a:solidFill>
              <a:ln w="19050">
                <a:solidFill>
                  <a:schemeClr val="lt1"/>
                </a:solidFill>
              </a:ln>
              <a:effectLst/>
            </c:spPr>
            <c:extLst>
              <c:ext xmlns:c16="http://schemas.microsoft.com/office/drawing/2014/chart" uri="{C3380CC4-5D6E-409C-BE32-E72D297353CC}">
                <c16:uniqueId val="{00000009-B317-6747-9686-C1212E15198A}"/>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B317-6747-9686-C1212E15198A}"/>
              </c:ext>
            </c:extLst>
          </c:dPt>
          <c:dLbls>
            <c:dLbl>
              <c:idx val="0"/>
              <c:layout>
                <c:manualLayout>
                  <c:x val="-0.1207554750417018"/>
                  <c:y val="0.2037665316107331"/>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17-6747-9686-C1212E15198A}"/>
                </c:ext>
              </c:extLst>
            </c:dLbl>
            <c:dLbl>
              <c:idx val="3"/>
              <c:layout>
                <c:manualLayout>
                  <c:x val="4.8084408013918535E-2"/>
                  <c:y val="-1.1041969268404556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21511398489767367"/>
                      <c:h val="0.14000000000000001"/>
                    </c:manualLayout>
                  </c15:layout>
                </c:ext>
                <c:ext xmlns:c16="http://schemas.microsoft.com/office/drawing/2014/chart" uri="{C3380CC4-5D6E-409C-BE32-E72D297353CC}">
                  <c16:uniqueId val="{00000007-B317-6747-9686-C1212E15198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Sheet1!$C$5:$H$5</c:f>
              <c:strCache>
                <c:ptCount val="6"/>
                <c:pt idx="0">
                  <c:v>Starchy staples</c:v>
                </c:pt>
                <c:pt idx="1">
                  <c:v>Vegetables</c:v>
                </c:pt>
                <c:pt idx="2">
                  <c:v>Fruits</c:v>
                </c:pt>
                <c:pt idx="3">
                  <c:v>Legumes, nuts &amp; seeds</c:v>
                </c:pt>
                <c:pt idx="4">
                  <c:v>Animal-source foods</c:v>
                </c:pt>
                <c:pt idx="5">
                  <c:v>Fats and oils</c:v>
                </c:pt>
              </c:strCache>
            </c:strRef>
          </c:cat>
          <c:val>
            <c:numRef>
              <c:f>Sheet1!$C$6:$H$6</c:f>
              <c:numCache>
                <c:formatCode>_("$"* #,##0.00_);_("$"* \(#,##0.00\);_("$"* "-"??_);_(@_)</c:formatCode>
                <c:ptCount val="6"/>
                <c:pt idx="0">
                  <c:v>0.55200000000000005</c:v>
                </c:pt>
                <c:pt idx="1">
                  <c:v>1.2629999999999999</c:v>
                </c:pt>
                <c:pt idx="2">
                  <c:v>0.39500000000000002</c:v>
                </c:pt>
                <c:pt idx="3">
                  <c:v>0.17199999999999999</c:v>
                </c:pt>
                <c:pt idx="4">
                  <c:v>1.2350000000000001</c:v>
                </c:pt>
                <c:pt idx="5">
                  <c:v>0.15</c:v>
                </c:pt>
              </c:numCache>
            </c:numRef>
          </c:val>
          <c:extLst>
            <c:ext xmlns:c16="http://schemas.microsoft.com/office/drawing/2014/chart" uri="{C3380CC4-5D6E-409C-BE32-E72D297353CC}">
              <c16:uniqueId val="{0000000C-B317-6747-9686-C1212E1519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90415343282683"/>
          <c:y val="2.2232654020308874E-2"/>
          <c:w val="0.75376993037656104"/>
          <c:h val="0.91671790767043349"/>
        </c:manualLayout>
      </c:layout>
      <c:barChart>
        <c:barDir val="bar"/>
        <c:grouping val="clustered"/>
        <c:varyColors val="0"/>
        <c:ser>
          <c:idx val="0"/>
          <c:order val="0"/>
          <c:tx>
            <c:strRef>
              <c:f>Presentation!$B$215</c:f>
              <c:strCache>
                <c:ptCount val="1"/>
                <c:pt idx="0">
                  <c:v>% of households with food exp. below the Cost of healthy diet</c:v>
                </c:pt>
              </c:strCache>
            </c:strRef>
          </c:tx>
          <c:spPr>
            <a:solidFill>
              <a:schemeClr val="accent1"/>
            </a:solidFill>
            <a:ln>
              <a:noFill/>
            </a:ln>
            <a:effectLst/>
          </c:spPr>
          <c:invertIfNegative val="0"/>
          <c:dPt>
            <c:idx val="0"/>
            <c:invertIfNegative val="0"/>
            <c:bubble3D val="0"/>
            <c:spPr>
              <a:solidFill>
                <a:schemeClr val="tx2">
                  <a:lumMod val="50000"/>
                </a:schemeClr>
              </a:solidFill>
              <a:ln>
                <a:noFill/>
              </a:ln>
              <a:effectLst/>
            </c:spPr>
            <c:extLst>
              <c:ext xmlns:c16="http://schemas.microsoft.com/office/drawing/2014/chart" uri="{C3380CC4-5D6E-409C-BE32-E72D297353CC}">
                <c16:uniqueId val="{0000000C-A2A7-43CE-9C1F-7B09298F2B0C}"/>
              </c:ext>
            </c:extLst>
          </c:dPt>
          <c:dPt>
            <c:idx val="1"/>
            <c:invertIfNegative val="0"/>
            <c:bubble3D val="0"/>
            <c:spPr>
              <a:solidFill>
                <a:schemeClr val="tx2">
                  <a:lumMod val="50000"/>
                </a:schemeClr>
              </a:solidFill>
              <a:ln>
                <a:noFill/>
              </a:ln>
              <a:effectLst/>
            </c:spPr>
            <c:extLst>
              <c:ext xmlns:c16="http://schemas.microsoft.com/office/drawing/2014/chart" uri="{C3380CC4-5D6E-409C-BE32-E72D297353CC}">
                <c16:uniqueId val="{0000000B-A2A7-43CE-9C1F-7B09298F2B0C}"/>
              </c:ext>
            </c:extLst>
          </c:dPt>
          <c:dPt>
            <c:idx val="2"/>
            <c:invertIfNegative val="0"/>
            <c:bubble3D val="0"/>
            <c:spPr>
              <a:solidFill>
                <a:schemeClr val="tx2">
                  <a:lumMod val="50000"/>
                </a:schemeClr>
              </a:solidFill>
              <a:ln>
                <a:noFill/>
              </a:ln>
              <a:effectLst/>
            </c:spPr>
            <c:extLst>
              <c:ext xmlns:c16="http://schemas.microsoft.com/office/drawing/2014/chart" uri="{C3380CC4-5D6E-409C-BE32-E72D297353CC}">
                <c16:uniqueId val="{0000000A-A2A7-43CE-9C1F-7B09298F2B0C}"/>
              </c:ext>
            </c:extLst>
          </c:dPt>
          <c:dPt>
            <c:idx val="3"/>
            <c:invertIfNegative val="0"/>
            <c:bubble3D val="0"/>
            <c:spPr>
              <a:solidFill>
                <a:schemeClr val="tx2">
                  <a:lumMod val="50000"/>
                </a:schemeClr>
              </a:solidFill>
              <a:ln>
                <a:noFill/>
              </a:ln>
              <a:effectLst/>
            </c:spPr>
            <c:extLst>
              <c:ext xmlns:c16="http://schemas.microsoft.com/office/drawing/2014/chart" uri="{C3380CC4-5D6E-409C-BE32-E72D297353CC}">
                <c16:uniqueId val="{00000009-A2A7-43CE-9C1F-7B09298F2B0C}"/>
              </c:ext>
            </c:extLst>
          </c:dPt>
          <c:dPt>
            <c:idx val="4"/>
            <c:invertIfNegative val="0"/>
            <c:bubble3D val="0"/>
            <c:spPr>
              <a:solidFill>
                <a:schemeClr val="tx2">
                  <a:lumMod val="50000"/>
                </a:schemeClr>
              </a:solidFill>
              <a:ln>
                <a:noFill/>
              </a:ln>
              <a:effectLst/>
            </c:spPr>
            <c:extLst>
              <c:ext xmlns:c16="http://schemas.microsoft.com/office/drawing/2014/chart" uri="{C3380CC4-5D6E-409C-BE32-E72D297353CC}">
                <c16:uniqueId val="{00000008-A2A7-43CE-9C1F-7B09298F2B0C}"/>
              </c:ext>
            </c:extLst>
          </c:dPt>
          <c:dPt>
            <c:idx val="5"/>
            <c:invertIfNegative val="0"/>
            <c:bubble3D val="0"/>
            <c:spPr>
              <a:solidFill>
                <a:schemeClr val="tx2">
                  <a:lumMod val="50000"/>
                </a:schemeClr>
              </a:solidFill>
              <a:ln>
                <a:noFill/>
              </a:ln>
              <a:effectLst/>
            </c:spPr>
            <c:extLst>
              <c:ext xmlns:c16="http://schemas.microsoft.com/office/drawing/2014/chart" uri="{C3380CC4-5D6E-409C-BE32-E72D297353CC}">
                <c16:uniqueId val="{00000007-A2A7-43CE-9C1F-7B09298F2B0C}"/>
              </c:ext>
            </c:extLst>
          </c:dPt>
          <c:dPt>
            <c:idx val="6"/>
            <c:invertIfNegative val="0"/>
            <c:bubble3D val="0"/>
            <c:spPr>
              <a:solidFill>
                <a:schemeClr val="tx2">
                  <a:lumMod val="50000"/>
                </a:schemeClr>
              </a:solidFill>
              <a:ln>
                <a:noFill/>
              </a:ln>
              <a:effectLst/>
            </c:spPr>
            <c:extLst>
              <c:ext xmlns:c16="http://schemas.microsoft.com/office/drawing/2014/chart" uri="{C3380CC4-5D6E-409C-BE32-E72D297353CC}">
                <c16:uniqueId val="{00000006-A2A7-43CE-9C1F-7B09298F2B0C}"/>
              </c:ext>
            </c:extLst>
          </c:dPt>
          <c:dPt>
            <c:idx val="7"/>
            <c:invertIfNegative val="0"/>
            <c:bubble3D val="0"/>
            <c:spPr>
              <a:solidFill>
                <a:schemeClr val="tx2">
                  <a:lumMod val="50000"/>
                </a:schemeClr>
              </a:solidFill>
              <a:ln>
                <a:noFill/>
              </a:ln>
              <a:effectLst/>
            </c:spPr>
            <c:extLst>
              <c:ext xmlns:c16="http://schemas.microsoft.com/office/drawing/2014/chart" uri="{C3380CC4-5D6E-409C-BE32-E72D297353CC}">
                <c16:uniqueId val="{00000005-A2A7-43CE-9C1F-7B09298F2B0C}"/>
              </c:ext>
            </c:extLst>
          </c:dPt>
          <c:dPt>
            <c:idx val="8"/>
            <c:invertIfNegative val="0"/>
            <c:bubble3D val="0"/>
            <c:spPr>
              <a:solidFill>
                <a:schemeClr val="tx2">
                  <a:lumMod val="50000"/>
                </a:schemeClr>
              </a:solidFill>
              <a:ln>
                <a:noFill/>
              </a:ln>
              <a:effectLst/>
            </c:spPr>
            <c:extLst>
              <c:ext xmlns:c16="http://schemas.microsoft.com/office/drawing/2014/chart" uri="{C3380CC4-5D6E-409C-BE32-E72D297353CC}">
                <c16:uniqueId val="{00000004-A2A7-43CE-9C1F-7B09298F2B0C}"/>
              </c:ext>
            </c:extLst>
          </c:dPt>
          <c:dPt>
            <c:idx val="18"/>
            <c:invertIfNegative val="0"/>
            <c:bubble3D val="0"/>
            <c:spPr>
              <a:solidFill>
                <a:srgbClr val="7030A0"/>
              </a:solidFill>
              <a:ln>
                <a:noFill/>
              </a:ln>
              <a:effectLst/>
            </c:spPr>
            <c:extLst>
              <c:ext xmlns:c16="http://schemas.microsoft.com/office/drawing/2014/chart" uri="{C3380CC4-5D6E-409C-BE32-E72D297353CC}">
                <c16:uniqueId val="{00000003-A2A7-43CE-9C1F-7B09298F2B0C}"/>
              </c:ext>
            </c:extLst>
          </c:dPt>
          <c:dPt>
            <c:idx val="28"/>
            <c:invertIfNegative val="0"/>
            <c:bubble3D val="0"/>
            <c:spPr>
              <a:solidFill>
                <a:srgbClr val="C00000"/>
              </a:solidFill>
              <a:ln>
                <a:noFill/>
              </a:ln>
              <a:effectLst/>
            </c:spPr>
            <c:extLst>
              <c:ext xmlns:c16="http://schemas.microsoft.com/office/drawing/2014/chart" uri="{C3380CC4-5D6E-409C-BE32-E72D297353CC}">
                <c16:uniqueId val="{0000000E-A2A7-43CE-9C1F-7B09298F2B0C}"/>
              </c:ext>
            </c:extLst>
          </c:dPt>
          <c:dPt>
            <c:idx val="29"/>
            <c:invertIfNegative val="0"/>
            <c:bubble3D val="0"/>
            <c:spPr>
              <a:solidFill>
                <a:srgbClr val="C00000"/>
              </a:solidFill>
              <a:ln>
                <a:noFill/>
              </a:ln>
              <a:effectLst/>
            </c:spPr>
            <c:extLst>
              <c:ext xmlns:c16="http://schemas.microsoft.com/office/drawing/2014/chart" uri="{C3380CC4-5D6E-409C-BE32-E72D297353CC}">
                <c16:uniqueId val="{0000000F-A2A7-43CE-9C1F-7B09298F2B0C}"/>
              </c:ext>
            </c:extLst>
          </c:dPt>
          <c:dPt>
            <c:idx val="30"/>
            <c:invertIfNegative val="0"/>
            <c:bubble3D val="0"/>
            <c:spPr>
              <a:solidFill>
                <a:srgbClr val="C00000"/>
              </a:solidFill>
              <a:ln>
                <a:noFill/>
              </a:ln>
              <a:effectLst/>
            </c:spPr>
            <c:extLst>
              <c:ext xmlns:c16="http://schemas.microsoft.com/office/drawing/2014/chart" uri="{C3380CC4-5D6E-409C-BE32-E72D297353CC}">
                <c16:uniqueId val="{00000010-A2A7-43CE-9C1F-7B09298F2B0C}"/>
              </c:ext>
            </c:extLst>
          </c:dPt>
          <c:dPt>
            <c:idx val="31"/>
            <c:invertIfNegative val="0"/>
            <c:bubble3D val="0"/>
            <c:spPr>
              <a:solidFill>
                <a:srgbClr val="C00000"/>
              </a:solidFill>
              <a:ln>
                <a:noFill/>
              </a:ln>
              <a:effectLst/>
            </c:spPr>
            <c:extLst>
              <c:ext xmlns:c16="http://schemas.microsoft.com/office/drawing/2014/chart" uri="{C3380CC4-5D6E-409C-BE32-E72D297353CC}">
                <c16:uniqueId val="{00000011-A2A7-43CE-9C1F-7B09298F2B0C}"/>
              </c:ext>
            </c:extLst>
          </c:dPt>
          <c:dPt>
            <c:idx val="32"/>
            <c:invertIfNegative val="0"/>
            <c:bubble3D val="0"/>
            <c:spPr>
              <a:solidFill>
                <a:srgbClr val="C00000"/>
              </a:solidFill>
              <a:ln>
                <a:noFill/>
              </a:ln>
              <a:effectLst/>
            </c:spPr>
            <c:extLst>
              <c:ext xmlns:c16="http://schemas.microsoft.com/office/drawing/2014/chart" uri="{C3380CC4-5D6E-409C-BE32-E72D297353CC}">
                <c16:uniqueId val="{00000012-A2A7-43CE-9C1F-7B09298F2B0C}"/>
              </c:ext>
            </c:extLst>
          </c:dPt>
          <c:dPt>
            <c:idx val="33"/>
            <c:invertIfNegative val="0"/>
            <c:bubble3D val="0"/>
            <c:spPr>
              <a:solidFill>
                <a:srgbClr val="C00000"/>
              </a:solidFill>
              <a:ln>
                <a:noFill/>
              </a:ln>
              <a:effectLst/>
            </c:spPr>
            <c:extLst>
              <c:ext xmlns:c16="http://schemas.microsoft.com/office/drawing/2014/chart" uri="{C3380CC4-5D6E-409C-BE32-E72D297353CC}">
                <c16:uniqueId val="{00000013-A2A7-43CE-9C1F-7B09298F2B0C}"/>
              </c:ext>
            </c:extLst>
          </c:dPt>
          <c:dPt>
            <c:idx val="34"/>
            <c:invertIfNegative val="0"/>
            <c:bubble3D val="0"/>
            <c:spPr>
              <a:solidFill>
                <a:srgbClr val="C00000"/>
              </a:solidFill>
              <a:ln>
                <a:noFill/>
              </a:ln>
              <a:effectLst/>
            </c:spPr>
            <c:extLst>
              <c:ext xmlns:c16="http://schemas.microsoft.com/office/drawing/2014/chart" uri="{C3380CC4-5D6E-409C-BE32-E72D297353CC}">
                <c16:uniqueId val="{00000014-A2A7-43CE-9C1F-7B09298F2B0C}"/>
              </c:ext>
            </c:extLst>
          </c:dPt>
          <c:dPt>
            <c:idx val="35"/>
            <c:invertIfNegative val="0"/>
            <c:bubble3D val="0"/>
            <c:spPr>
              <a:solidFill>
                <a:srgbClr val="C00000"/>
              </a:solidFill>
              <a:ln>
                <a:noFill/>
              </a:ln>
              <a:effectLst/>
            </c:spPr>
            <c:extLst>
              <c:ext xmlns:c16="http://schemas.microsoft.com/office/drawing/2014/chart" uri="{C3380CC4-5D6E-409C-BE32-E72D297353CC}">
                <c16:uniqueId val="{00000015-A2A7-43CE-9C1F-7B09298F2B0C}"/>
              </c:ext>
            </c:extLst>
          </c:dPt>
          <c:dPt>
            <c:idx val="36"/>
            <c:invertIfNegative val="0"/>
            <c:bubble3D val="0"/>
            <c:spPr>
              <a:solidFill>
                <a:srgbClr val="C00000"/>
              </a:solidFill>
              <a:ln>
                <a:noFill/>
              </a:ln>
              <a:effectLst/>
            </c:spPr>
            <c:extLst>
              <c:ext xmlns:c16="http://schemas.microsoft.com/office/drawing/2014/chart" uri="{C3380CC4-5D6E-409C-BE32-E72D297353CC}">
                <c16:uniqueId val="{0000000D-A2A7-43CE-9C1F-7B09298F2B0C}"/>
              </c:ext>
            </c:extLst>
          </c:dPt>
          <c:dLbls>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2">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2A7-43CE-9C1F-7B09298F2B0C}"/>
                </c:ext>
              </c:extLst>
            </c:dLbl>
            <c:dLbl>
              <c:idx val="8"/>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2">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2A7-43CE-9C1F-7B09298F2B0C}"/>
                </c:ext>
              </c:extLst>
            </c:dLbl>
            <c:dLbl>
              <c:idx val="18"/>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7030A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2A7-43CE-9C1F-7B09298F2B0C}"/>
                </c:ext>
              </c:extLst>
            </c:dLbl>
            <c:dLbl>
              <c:idx val="2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2A7-43CE-9C1F-7B09298F2B0C}"/>
                </c:ext>
              </c:extLst>
            </c:dLbl>
            <c:dLbl>
              <c:idx val="3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2A7-43CE-9C1F-7B09298F2B0C}"/>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C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Presentation!$A$216:$A$252</c:f>
              <c:strCache>
                <c:ptCount val="37"/>
                <c:pt idx="0">
                  <c:v>Lagos</c:v>
                </c:pt>
                <c:pt idx="1">
                  <c:v>Benue</c:v>
                </c:pt>
                <c:pt idx="2">
                  <c:v>Delta</c:v>
                </c:pt>
                <c:pt idx="3">
                  <c:v>Kwara</c:v>
                </c:pt>
                <c:pt idx="4">
                  <c:v>Osun</c:v>
                </c:pt>
                <c:pt idx="5">
                  <c:v>Oyo</c:v>
                </c:pt>
                <c:pt idx="6">
                  <c:v>Ondo</c:v>
                </c:pt>
                <c:pt idx="7">
                  <c:v>Edo</c:v>
                </c:pt>
                <c:pt idx="8">
                  <c:v>Kebbi</c:v>
                </c:pt>
                <c:pt idx="9">
                  <c:v>FCT (Abuja)</c:v>
                </c:pt>
                <c:pt idx="10">
                  <c:v>Rivers</c:v>
                </c:pt>
                <c:pt idx="11">
                  <c:v>Ekiti</c:v>
                </c:pt>
                <c:pt idx="12">
                  <c:v>Kogi</c:v>
                </c:pt>
                <c:pt idx="13">
                  <c:v>Ogun</c:v>
                </c:pt>
                <c:pt idx="14">
                  <c:v>Plateau</c:v>
                </c:pt>
                <c:pt idx="15">
                  <c:v>Bayelsa</c:v>
                </c:pt>
                <c:pt idx="16">
                  <c:v>Bauchi</c:v>
                </c:pt>
                <c:pt idx="17">
                  <c:v>Anambra</c:v>
                </c:pt>
                <c:pt idx="18">
                  <c:v>Country</c:v>
                </c:pt>
                <c:pt idx="19">
                  <c:v>Kaduna</c:v>
                </c:pt>
                <c:pt idx="20">
                  <c:v>Nassarawa</c:v>
                </c:pt>
                <c:pt idx="21">
                  <c:v>Katsina</c:v>
                </c:pt>
                <c:pt idx="22">
                  <c:v>Akwa Ibom</c:v>
                </c:pt>
                <c:pt idx="23">
                  <c:v>Cross River</c:v>
                </c:pt>
                <c:pt idx="24">
                  <c:v>Yobe</c:v>
                </c:pt>
                <c:pt idx="25">
                  <c:v>Kano</c:v>
                </c:pt>
                <c:pt idx="26">
                  <c:v>Taraba</c:v>
                </c:pt>
                <c:pt idx="27">
                  <c:v>Zamfara</c:v>
                </c:pt>
                <c:pt idx="28">
                  <c:v>Gombe</c:v>
                </c:pt>
                <c:pt idx="29">
                  <c:v>Niger</c:v>
                </c:pt>
                <c:pt idx="30">
                  <c:v>Abia</c:v>
                </c:pt>
                <c:pt idx="31">
                  <c:v>Sokoto</c:v>
                </c:pt>
                <c:pt idx="32">
                  <c:v>Imo</c:v>
                </c:pt>
                <c:pt idx="33">
                  <c:v>Jigawa</c:v>
                </c:pt>
                <c:pt idx="34">
                  <c:v>Enugu</c:v>
                </c:pt>
                <c:pt idx="35">
                  <c:v>Adamawa</c:v>
                </c:pt>
                <c:pt idx="36">
                  <c:v>Ebonyi</c:v>
                </c:pt>
              </c:strCache>
            </c:strRef>
          </c:cat>
          <c:val>
            <c:numRef>
              <c:f>Presentation!$B$216:$B$252</c:f>
              <c:numCache>
                <c:formatCode>General</c:formatCode>
                <c:ptCount val="37"/>
                <c:pt idx="0">
                  <c:v>5</c:v>
                </c:pt>
                <c:pt idx="1">
                  <c:v>9</c:v>
                </c:pt>
                <c:pt idx="2">
                  <c:v>9</c:v>
                </c:pt>
                <c:pt idx="3">
                  <c:v>10</c:v>
                </c:pt>
                <c:pt idx="4">
                  <c:v>12</c:v>
                </c:pt>
                <c:pt idx="5">
                  <c:v>13</c:v>
                </c:pt>
                <c:pt idx="6">
                  <c:v>14</c:v>
                </c:pt>
                <c:pt idx="7">
                  <c:v>16</c:v>
                </c:pt>
                <c:pt idx="8">
                  <c:v>16</c:v>
                </c:pt>
                <c:pt idx="9">
                  <c:v>17</c:v>
                </c:pt>
                <c:pt idx="10">
                  <c:v>17</c:v>
                </c:pt>
                <c:pt idx="11">
                  <c:v>18</c:v>
                </c:pt>
                <c:pt idx="12">
                  <c:v>20</c:v>
                </c:pt>
                <c:pt idx="13">
                  <c:v>20</c:v>
                </c:pt>
                <c:pt idx="14">
                  <c:v>21</c:v>
                </c:pt>
                <c:pt idx="15">
                  <c:v>23</c:v>
                </c:pt>
                <c:pt idx="16">
                  <c:v>24</c:v>
                </c:pt>
                <c:pt idx="17">
                  <c:v>28</c:v>
                </c:pt>
                <c:pt idx="18">
                  <c:v>29</c:v>
                </c:pt>
                <c:pt idx="19">
                  <c:v>30</c:v>
                </c:pt>
                <c:pt idx="20">
                  <c:v>31</c:v>
                </c:pt>
                <c:pt idx="21">
                  <c:v>33</c:v>
                </c:pt>
                <c:pt idx="22">
                  <c:v>34</c:v>
                </c:pt>
                <c:pt idx="23">
                  <c:v>35</c:v>
                </c:pt>
                <c:pt idx="24">
                  <c:v>37</c:v>
                </c:pt>
                <c:pt idx="25">
                  <c:v>39</c:v>
                </c:pt>
                <c:pt idx="26">
                  <c:v>40</c:v>
                </c:pt>
                <c:pt idx="27">
                  <c:v>40</c:v>
                </c:pt>
                <c:pt idx="28">
                  <c:v>43</c:v>
                </c:pt>
                <c:pt idx="29">
                  <c:v>44</c:v>
                </c:pt>
                <c:pt idx="30">
                  <c:v>46</c:v>
                </c:pt>
                <c:pt idx="31">
                  <c:v>53</c:v>
                </c:pt>
                <c:pt idx="32">
                  <c:v>55</c:v>
                </c:pt>
                <c:pt idx="33">
                  <c:v>61</c:v>
                </c:pt>
                <c:pt idx="34">
                  <c:v>62</c:v>
                </c:pt>
                <c:pt idx="35">
                  <c:v>66</c:v>
                </c:pt>
                <c:pt idx="36">
                  <c:v>77</c:v>
                </c:pt>
              </c:numCache>
            </c:numRef>
          </c:val>
          <c:extLst>
            <c:ext xmlns:c16="http://schemas.microsoft.com/office/drawing/2014/chart" uri="{C3380CC4-5D6E-409C-BE32-E72D297353CC}">
              <c16:uniqueId val="{00000000-A2A7-43CE-9C1F-7B09298F2B0C}"/>
            </c:ext>
          </c:extLst>
        </c:ser>
        <c:dLbls>
          <c:showLegendKey val="0"/>
          <c:showVal val="0"/>
          <c:showCatName val="0"/>
          <c:showSerName val="0"/>
          <c:showPercent val="0"/>
          <c:showBubbleSize val="0"/>
        </c:dLbls>
        <c:gapWidth val="182"/>
        <c:axId val="823061240"/>
        <c:axId val="823059272"/>
      </c:barChart>
      <c:catAx>
        <c:axId val="823061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75000"/>
                  </a:schemeClr>
                </a:solidFill>
                <a:latin typeface="+mn-lt"/>
                <a:ea typeface="+mn-ea"/>
                <a:cs typeface="+mn-cs"/>
              </a:defRPr>
            </a:pPr>
            <a:endParaRPr lang="en-US"/>
          </a:p>
        </c:txPr>
        <c:crossAx val="823059272"/>
        <c:crosses val="autoZero"/>
        <c:auto val="1"/>
        <c:lblAlgn val="ctr"/>
        <c:lblOffset val="100"/>
        <c:noMultiLvlLbl val="0"/>
      </c:catAx>
      <c:valAx>
        <c:axId val="8230592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75000"/>
                  </a:schemeClr>
                </a:solidFill>
                <a:latin typeface="+mn-lt"/>
                <a:ea typeface="+mn-ea"/>
                <a:cs typeface="+mn-cs"/>
              </a:defRPr>
            </a:pPr>
            <a:endParaRPr lang="en-US"/>
          </a:p>
        </c:txPr>
        <c:crossAx val="823061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BBC3C4-AE63-0A42-B27F-3BE9B3C96ACC}" type="doc">
      <dgm:prSet loTypeId="urn:microsoft.com/office/officeart/2005/8/layout/process1" loCatId="" qsTypeId="urn:microsoft.com/office/officeart/2005/8/quickstyle/simple4" qsCatId="simple" csTypeId="urn:microsoft.com/office/officeart/2005/8/colors/colorful1" csCatId="colorful" phldr="1"/>
      <dgm:spPr/>
    </dgm:pt>
    <dgm:pt modelId="{9B95FF7B-FA74-CB48-B248-0317934C6EAE}">
      <dgm:prSet phldrT="[Text]"/>
      <dgm:spPr>
        <a:xfrm>
          <a:off x="3164" y="869584"/>
          <a:ext cx="1383571" cy="946881"/>
        </a:xfrm>
        <a:gradFill rotWithShape="0">
          <a:gsLst>
            <a:gs pos="0">
              <a:srgbClr val="8AB833">
                <a:hueOff val="0"/>
                <a:satOff val="0"/>
                <a:lumOff val="0"/>
                <a:alphaOff val="0"/>
                <a:tint val="96000"/>
                <a:lumMod val="104000"/>
              </a:srgbClr>
            </a:gs>
            <a:gs pos="100000">
              <a:srgbClr val="8AB833">
                <a:hueOff val="0"/>
                <a:satOff val="0"/>
                <a:lumOff val="0"/>
                <a:alphaOff val="0"/>
                <a:shade val="98000"/>
                <a:lumMod val="94000"/>
              </a:srgbClr>
            </a:gs>
          </a:gsLst>
          <a:lin ang="5400000" scaled="0"/>
        </a:gradFill>
        <a:ln>
          <a:noFill/>
        </a:ln>
        <a:effectLst>
          <a:outerShdw blurRad="38100" dist="25400" dir="5400000" rotWithShape="0">
            <a:srgbClr val="000000">
              <a:alpha val="25000"/>
            </a:srgbClr>
          </a:outerShdw>
        </a:effectLst>
      </dgm:spPr>
      <dgm:t>
        <a:bodyPr/>
        <a:lstStyle/>
        <a:p>
          <a:r>
            <a:rPr lang="en-US" b="1" dirty="0">
              <a:solidFill>
                <a:sysClr val="window" lastClr="FFFFFF"/>
              </a:solidFill>
              <a:latin typeface="Century Gothic" panose="020B0502020202020204"/>
              <a:ea typeface=""/>
              <a:cs typeface=""/>
            </a:rPr>
            <a:t>Agriculture and Food Systems</a:t>
          </a:r>
        </a:p>
      </dgm:t>
    </dgm:pt>
    <dgm:pt modelId="{BB144BE0-3422-044F-8EC7-5CCD07CF47FB}" type="parTrans" cxnId="{1D7E3A86-468B-A14D-95F8-A7993758D2E3}">
      <dgm:prSet/>
      <dgm:spPr/>
      <dgm:t>
        <a:bodyPr/>
        <a:lstStyle/>
        <a:p>
          <a:endParaRPr lang="en-US" b="1"/>
        </a:p>
      </dgm:t>
    </dgm:pt>
    <dgm:pt modelId="{5E7D20FF-0C61-F448-844A-DF6DA64CE198}" type="sibTrans" cxnId="{1D7E3A86-468B-A14D-95F8-A7993758D2E3}">
      <dgm:prSet/>
      <dgm:spPr>
        <a:xfrm>
          <a:off x="1525092" y="1171462"/>
          <a:ext cx="293317" cy="343125"/>
        </a:xfrm>
        <a:gradFill rotWithShape="0">
          <a:gsLst>
            <a:gs pos="0">
              <a:srgbClr val="8AB833">
                <a:hueOff val="0"/>
                <a:satOff val="0"/>
                <a:lumOff val="0"/>
                <a:alphaOff val="0"/>
                <a:tint val="96000"/>
                <a:lumMod val="104000"/>
              </a:srgbClr>
            </a:gs>
            <a:gs pos="100000">
              <a:srgbClr val="8AB833">
                <a:hueOff val="0"/>
                <a:satOff val="0"/>
                <a:lumOff val="0"/>
                <a:alphaOff val="0"/>
                <a:shade val="98000"/>
                <a:lumMod val="94000"/>
              </a:srgbClr>
            </a:gs>
          </a:gsLst>
          <a:lin ang="5400000" scaled="0"/>
        </a:gradFill>
        <a:ln>
          <a:noFill/>
        </a:ln>
        <a:effectLst>
          <a:outerShdw blurRad="38100" dist="25400" dir="5400000" rotWithShape="0">
            <a:srgbClr val="000000">
              <a:alpha val="25000"/>
            </a:srgbClr>
          </a:outerShdw>
        </a:effectLst>
      </dgm:spPr>
      <dgm:t>
        <a:bodyPr/>
        <a:lstStyle/>
        <a:p>
          <a:endParaRPr lang="en-US" b="1">
            <a:solidFill>
              <a:sysClr val="window" lastClr="FFFFFF"/>
            </a:solidFill>
            <a:latin typeface="Century Gothic" panose="020B0502020202020204"/>
            <a:ea typeface=""/>
            <a:cs typeface=""/>
          </a:endParaRPr>
        </a:p>
      </dgm:t>
    </dgm:pt>
    <dgm:pt modelId="{822153F0-19F7-8A4E-B959-D0D31CF64304}">
      <dgm:prSet phldrT="[Text]"/>
      <dgm:spPr>
        <a:xfrm>
          <a:off x="1940164" y="869584"/>
          <a:ext cx="1383571" cy="946881"/>
        </a:xfrm>
        <a:gradFill rotWithShape="0">
          <a:gsLst>
            <a:gs pos="0">
              <a:srgbClr val="C0CF3A">
                <a:hueOff val="0"/>
                <a:satOff val="0"/>
                <a:lumOff val="0"/>
                <a:alphaOff val="0"/>
                <a:tint val="96000"/>
                <a:lumMod val="104000"/>
              </a:srgbClr>
            </a:gs>
            <a:gs pos="100000">
              <a:srgbClr val="C0CF3A">
                <a:hueOff val="0"/>
                <a:satOff val="0"/>
                <a:lumOff val="0"/>
                <a:alphaOff val="0"/>
                <a:shade val="98000"/>
                <a:lumMod val="94000"/>
              </a:srgbClr>
            </a:gs>
          </a:gsLst>
          <a:lin ang="5400000" scaled="0"/>
        </a:gradFill>
        <a:ln>
          <a:noFill/>
        </a:ln>
        <a:effectLst>
          <a:outerShdw blurRad="38100" dist="25400" dir="5400000" rotWithShape="0">
            <a:srgbClr val="000000">
              <a:alpha val="25000"/>
            </a:srgbClr>
          </a:outerShdw>
        </a:effectLst>
      </dgm:spPr>
      <dgm:t>
        <a:bodyPr/>
        <a:lstStyle/>
        <a:p>
          <a:r>
            <a:rPr lang="en-US" b="1" dirty="0">
              <a:solidFill>
                <a:sysClr val="window" lastClr="FFFFFF"/>
              </a:solidFill>
              <a:latin typeface="Century Gothic" panose="020B0502020202020204"/>
              <a:ea typeface=""/>
              <a:cs typeface=""/>
            </a:rPr>
            <a:t>Food Access</a:t>
          </a:r>
        </a:p>
      </dgm:t>
    </dgm:pt>
    <dgm:pt modelId="{6C78688C-EFE5-404F-ABF0-D8CA50D33553}" type="parTrans" cxnId="{3CD65716-75C9-5148-AAB7-1D315F8E4B15}">
      <dgm:prSet/>
      <dgm:spPr/>
      <dgm:t>
        <a:bodyPr/>
        <a:lstStyle/>
        <a:p>
          <a:endParaRPr lang="en-US" b="1"/>
        </a:p>
      </dgm:t>
    </dgm:pt>
    <dgm:pt modelId="{3287E118-6174-9944-AABC-48BAC7EE9D3E}" type="sibTrans" cxnId="{3CD65716-75C9-5148-AAB7-1D315F8E4B15}">
      <dgm:prSet/>
      <dgm:spPr>
        <a:xfrm>
          <a:off x="3462092" y="1171462"/>
          <a:ext cx="293317" cy="343125"/>
        </a:xfrm>
        <a:gradFill rotWithShape="0">
          <a:gsLst>
            <a:gs pos="0">
              <a:srgbClr val="C0CF3A">
                <a:hueOff val="0"/>
                <a:satOff val="0"/>
                <a:lumOff val="0"/>
                <a:alphaOff val="0"/>
                <a:tint val="96000"/>
                <a:lumMod val="104000"/>
              </a:srgbClr>
            </a:gs>
            <a:gs pos="100000">
              <a:srgbClr val="C0CF3A">
                <a:hueOff val="0"/>
                <a:satOff val="0"/>
                <a:lumOff val="0"/>
                <a:alphaOff val="0"/>
                <a:shade val="98000"/>
                <a:lumMod val="94000"/>
              </a:srgbClr>
            </a:gs>
          </a:gsLst>
          <a:lin ang="5400000" scaled="0"/>
        </a:gradFill>
        <a:ln>
          <a:noFill/>
        </a:ln>
        <a:effectLst>
          <a:outerShdw blurRad="38100" dist="25400" dir="5400000" rotWithShape="0">
            <a:srgbClr val="000000">
              <a:alpha val="25000"/>
            </a:srgbClr>
          </a:outerShdw>
        </a:effectLst>
      </dgm:spPr>
      <dgm:t>
        <a:bodyPr/>
        <a:lstStyle/>
        <a:p>
          <a:endParaRPr lang="en-US" b="1">
            <a:solidFill>
              <a:sysClr val="window" lastClr="FFFFFF"/>
            </a:solidFill>
            <a:latin typeface="Century Gothic" panose="020B0502020202020204"/>
            <a:ea typeface=""/>
            <a:cs typeface=""/>
          </a:endParaRPr>
        </a:p>
      </dgm:t>
    </dgm:pt>
    <dgm:pt modelId="{84F2BA5F-97DB-D543-8A59-1F911AFBC72D}">
      <dgm:prSet phldrT="[Text]"/>
      <dgm:spPr>
        <a:xfrm>
          <a:off x="3877164" y="869584"/>
          <a:ext cx="1383571" cy="946881"/>
        </a:xfrm>
        <a:gradFill rotWithShape="0">
          <a:gsLst>
            <a:gs pos="0">
              <a:srgbClr val="029676">
                <a:hueOff val="0"/>
                <a:satOff val="0"/>
                <a:lumOff val="0"/>
                <a:alphaOff val="0"/>
                <a:tint val="96000"/>
                <a:lumMod val="104000"/>
              </a:srgbClr>
            </a:gs>
            <a:gs pos="100000">
              <a:srgbClr val="029676">
                <a:hueOff val="0"/>
                <a:satOff val="0"/>
                <a:lumOff val="0"/>
                <a:alphaOff val="0"/>
                <a:shade val="98000"/>
                <a:lumMod val="94000"/>
              </a:srgbClr>
            </a:gs>
          </a:gsLst>
          <a:lin ang="5400000" scaled="0"/>
        </a:gradFill>
        <a:ln>
          <a:noFill/>
        </a:ln>
        <a:effectLst>
          <a:outerShdw blurRad="38100" dist="25400" dir="5400000" rotWithShape="0">
            <a:srgbClr val="000000">
              <a:alpha val="25000"/>
            </a:srgbClr>
          </a:outerShdw>
        </a:effectLst>
      </dgm:spPr>
      <dgm:t>
        <a:bodyPr/>
        <a:lstStyle/>
        <a:p>
          <a:r>
            <a:rPr lang="en-US" b="1" dirty="0">
              <a:solidFill>
                <a:sysClr val="window" lastClr="FFFFFF"/>
              </a:solidFill>
              <a:latin typeface="Century Gothic" panose="020B0502020202020204"/>
              <a:ea typeface=""/>
              <a:cs typeface=""/>
            </a:rPr>
            <a:t>Diet Quality</a:t>
          </a:r>
        </a:p>
      </dgm:t>
    </dgm:pt>
    <dgm:pt modelId="{43D7B426-FBCC-0543-AE54-AB30F60BBC72}" type="parTrans" cxnId="{05B52639-D6A1-6D4A-A844-35BB4B91AAAE}">
      <dgm:prSet/>
      <dgm:spPr/>
      <dgm:t>
        <a:bodyPr/>
        <a:lstStyle/>
        <a:p>
          <a:endParaRPr lang="en-US" b="1"/>
        </a:p>
      </dgm:t>
    </dgm:pt>
    <dgm:pt modelId="{42BA9816-D06F-5242-9822-497C930846C1}" type="sibTrans" cxnId="{05B52639-D6A1-6D4A-A844-35BB4B91AAAE}">
      <dgm:prSet/>
      <dgm:spPr>
        <a:xfrm>
          <a:off x="5399092" y="1171462"/>
          <a:ext cx="293317" cy="343125"/>
        </a:xfrm>
        <a:gradFill rotWithShape="0">
          <a:gsLst>
            <a:gs pos="0">
              <a:srgbClr val="029676">
                <a:hueOff val="0"/>
                <a:satOff val="0"/>
                <a:lumOff val="0"/>
                <a:alphaOff val="0"/>
                <a:tint val="96000"/>
                <a:lumMod val="104000"/>
              </a:srgbClr>
            </a:gs>
            <a:gs pos="100000">
              <a:srgbClr val="029676">
                <a:hueOff val="0"/>
                <a:satOff val="0"/>
                <a:lumOff val="0"/>
                <a:alphaOff val="0"/>
                <a:shade val="98000"/>
                <a:lumMod val="94000"/>
              </a:srgbClr>
            </a:gs>
          </a:gsLst>
          <a:lin ang="5400000" scaled="0"/>
        </a:gradFill>
        <a:ln>
          <a:noFill/>
        </a:ln>
        <a:effectLst>
          <a:outerShdw blurRad="38100" dist="25400" dir="5400000" rotWithShape="0">
            <a:srgbClr val="000000">
              <a:alpha val="25000"/>
            </a:srgbClr>
          </a:outerShdw>
        </a:effectLst>
      </dgm:spPr>
      <dgm:t>
        <a:bodyPr/>
        <a:lstStyle/>
        <a:p>
          <a:endParaRPr lang="en-US" b="1">
            <a:solidFill>
              <a:sysClr val="window" lastClr="FFFFFF"/>
            </a:solidFill>
            <a:latin typeface="Century Gothic" panose="020B0502020202020204"/>
            <a:ea typeface=""/>
            <a:cs typeface=""/>
          </a:endParaRPr>
        </a:p>
      </dgm:t>
    </dgm:pt>
    <dgm:pt modelId="{CC018546-E629-1E45-8D1A-71073CA09952}">
      <dgm:prSet/>
      <dgm:spPr>
        <a:xfrm>
          <a:off x="5814164" y="869584"/>
          <a:ext cx="1383571" cy="946881"/>
        </a:xfrm>
        <a:gradFill rotWithShape="0">
          <a:gsLst>
            <a:gs pos="0">
              <a:srgbClr val="4AB5C4">
                <a:hueOff val="0"/>
                <a:satOff val="0"/>
                <a:lumOff val="0"/>
                <a:alphaOff val="0"/>
                <a:tint val="96000"/>
                <a:lumMod val="104000"/>
              </a:srgbClr>
            </a:gs>
            <a:gs pos="100000">
              <a:srgbClr val="4AB5C4">
                <a:hueOff val="0"/>
                <a:satOff val="0"/>
                <a:lumOff val="0"/>
                <a:alphaOff val="0"/>
                <a:shade val="98000"/>
                <a:lumMod val="94000"/>
              </a:srgbClr>
            </a:gs>
          </a:gsLst>
          <a:lin ang="5400000" scaled="0"/>
        </a:gradFill>
        <a:ln>
          <a:noFill/>
        </a:ln>
        <a:effectLst>
          <a:outerShdw blurRad="38100" dist="25400" dir="5400000" rotWithShape="0">
            <a:srgbClr val="000000">
              <a:alpha val="25000"/>
            </a:srgbClr>
          </a:outerShdw>
        </a:effectLst>
      </dgm:spPr>
      <dgm:t>
        <a:bodyPr/>
        <a:lstStyle/>
        <a:p>
          <a:r>
            <a:rPr lang="en-US" b="1" dirty="0">
              <a:solidFill>
                <a:sysClr val="window" lastClr="FFFFFF"/>
              </a:solidFill>
              <a:latin typeface="Century Gothic" panose="020B0502020202020204"/>
              <a:ea typeface=""/>
              <a:cs typeface=""/>
            </a:rPr>
            <a:t>Nutrition</a:t>
          </a:r>
        </a:p>
      </dgm:t>
    </dgm:pt>
    <dgm:pt modelId="{17C76AC0-A9C7-7748-A25A-F6554E75378A}" type="parTrans" cxnId="{55429C47-53E4-004D-833B-2E65D6F34F4A}">
      <dgm:prSet/>
      <dgm:spPr/>
      <dgm:t>
        <a:bodyPr/>
        <a:lstStyle/>
        <a:p>
          <a:endParaRPr lang="en-US" b="1"/>
        </a:p>
      </dgm:t>
    </dgm:pt>
    <dgm:pt modelId="{0F6F1116-0E49-A849-ACE4-239CDA521CD1}" type="sibTrans" cxnId="{55429C47-53E4-004D-833B-2E65D6F34F4A}">
      <dgm:prSet/>
      <dgm:spPr/>
      <dgm:t>
        <a:bodyPr/>
        <a:lstStyle/>
        <a:p>
          <a:endParaRPr lang="en-US" b="1"/>
        </a:p>
      </dgm:t>
    </dgm:pt>
    <dgm:pt modelId="{71800F95-0D2B-D741-916E-AC681BB21D5C}" type="pres">
      <dgm:prSet presAssocID="{78BBC3C4-AE63-0A42-B27F-3BE9B3C96ACC}" presName="Name0" presStyleCnt="0">
        <dgm:presLayoutVars>
          <dgm:dir/>
          <dgm:resizeHandles val="exact"/>
        </dgm:presLayoutVars>
      </dgm:prSet>
      <dgm:spPr/>
    </dgm:pt>
    <dgm:pt modelId="{462B20A2-3C4F-634E-99A1-E2E5C061E57F}" type="pres">
      <dgm:prSet presAssocID="{9B95FF7B-FA74-CB48-B248-0317934C6EAE}" presName="node" presStyleLbl="node1" presStyleIdx="0" presStyleCnt="4">
        <dgm:presLayoutVars>
          <dgm:bulletEnabled val="1"/>
        </dgm:presLayoutVars>
      </dgm:prSet>
      <dgm:spPr>
        <a:prstGeom prst="roundRect">
          <a:avLst>
            <a:gd name="adj" fmla="val 10000"/>
          </a:avLst>
        </a:prstGeom>
      </dgm:spPr>
    </dgm:pt>
    <dgm:pt modelId="{137CF2B1-05E8-9C41-9ED2-E6C4EBC2E037}" type="pres">
      <dgm:prSet presAssocID="{5E7D20FF-0C61-F448-844A-DF6DA64CE198}" presName="sibTrans" presStyleLbl="sibTrans2D1" presStyleIdx="0" presStyleCnt="3"/>
      <dgm:spPr>
        <a:prstGeom prst="rightArrow">
          <a:avLst>
            <a:gd name="adj1" fmla="val 60000"/>
            <a:gd name="adj2" fmla="val 50000"/>
          </a:avLst>
        </a:prstGeom>
      </dgm:spPr>
    </dgm:pt>
    <dgm:pt modelId="{01649931-D33F-C243-90B7-EACF51C41DAA}" type="pres">
      <dgm:prSet presAssocID="{5E7D20FF-0C61-F448-844A-DF6DA64CE198}" presName="connectorText" presStyleLbl="sibTrans2D1" presStyleIdx="0" presStyleCnt="3"/>
      <dgm:spPr/>
    </dgm:pt>
    <dgm:pt modelId="{BD48D26F-A872-5E43-AE29-B8866CFBF50F}" type="pres">
      <dgm:prSet presAssocID="{822153F0-19F7-8A4E-B959-D0D31CF64304}" presName="node" presStyleLbl="node1" presStyleIdx="1" presStyleCnt="4">
        <dgm:presLayoutVars>
          <dgm:bulletEnabled val="1"/>
        </dgm:presLayoutVars>
      </dgm:prSet>
      <dgm:spPr>
        <a:prstGeom prst="roundRect">
          <a:avLst>
            <a:gd name="adj" fmla="val 10000"/>
          </a:avLst>
        </a:prstGeom>
      </dgm:spPr>
    </dgm:pt>
    <dgm:pt modelId="{D06C35AC-6BBB-2346-ABC6-8E978A538EB2}" type="pres">
      <dgm:prSet presAssocID="{3287E118-6174-9944-AABC-48BAC7EE9D3E}" presName="sibTrans" presStyleLbl="sibTrans2D1" presStyleIdx="1" presStyleCnt="3"/>
      <dgm:spPr>
        <a:prstGeom prst="rightArrow">
          <a:avLst>
            <a:gd name="adj1" fmla="val 60000"/>
            <a:gd name="adj2" fmla="val 50000"/>
          </a:avLst>
        </a:prstGeom>
      </dgm:spPr>
    </dgm:pt>
    <dgm:pt modelId="{3698DF2A-3A69-3443-8802-CACA897B9BB6}" type="pres">
      <dgm:prSet presAssocID="{3287E118-6174-9944-AABC-48BAC7EE9D3E}" presName="connectorText" presStyleLbl="sibTrans2D1" presStyleIdx="1" presStyleCnt="3"/>
      <dgm:spPr/>
    </dgm:pt>
    <dgm:pt modelId="{F4626AF3-D95B-2E41-B8E3-82259307F14D}" type="pres">
      <dgm:prSet presAssocID="{84F2BA5F-97DB-D543-8A59-1F911AFBC72D}" presName="node" presStyleLbl="node1" presStyleIdx="2" presStyleCnt="4">
        <dgm:presLayoutVars>
          <dgm:bulletEnabled val="1"/>
        </dgm:presLayoutVars>
      </dgm:prSet>
      <dgm:spPr>
        <a:prstGeom prst="roundRect">
          <a:avLst>
            <a:gd name="adj" fmla="val 10000"/>
          </a:avLst>
        </a:prstGeom>
      </dgm:spPr>
    </dgm:pt>
    <dgm:pt modelId="{8EC4D0CD-B57D-DF48-9063-D902D9DC5B0E}" type="pres">
      <dgm:prSet presAssocID="{42BA9816-D06F-5242-9822-497C930846C1}" presName="sibTrans" presStyleLbl="sibTrans2D1" presStyleIdx="2" presStyleCnt="3"/>
      <dgm:spPr>
        <a:prstGeom prst="rightArrow">
          <a:avLst>
            <a:gd name="adj1" fmla="val 60000"/>
            <a:gd name="adj2" fmla="val 50000"/>
          </a:avLst>
        </a:prstGeom>
      </dgm:spPr>
    </dgm:pt>
    <dgm:pt modelId="{DF37CC0E-9EAF-0841-8B95-89AA678FC7FA}" type="pres">
      <dgm:prSet presAssocID="{42BA9816-D06F-5242-9822-497C930846C1}" presName="connectorText" presStyleLbl="sibTrans2D1" presStyleIdx="2" presStyleCnt="3"/>
      <dgm:spPr/>
    </dgm:pt>
    <dgm:pt modelId="{016083C0-F608-D74F-A8D6-56CBD4A4428F}" type="pres">
      <dgm:prSet presAssocID="{CC018546-E629-1E45-8D1A-71073CA09952}" presName="node" presStyleLbl="node1" presStyleIdx="3" presStyleCnt="4">
        <dgm:presLayoutVars>
          <dgm:bulletEnabled val="1"/>
        </dgm:presLayoutVars>
      </dgm:prSet>
      <dgm:spPr>
        <a:prstGeom prst="roundRect">
          <a:avLst>
            <a:gd name="adj" fmla="val 10000"/>
          </a:avLst>
        </a:prstGeom>
      </dgm:spPr>
    </dgm:pt>
  </dgm:ptLst>
  <dgm:cxnLst>
    <dgm:cxn modelId="{C2EE4715-EF24-514D-AB69-AE0DEBB38714}" type="presOf" srcId="{CC018546-E629-1E45-8D1A-71073CA09952}" destId="{016083C0-F608-D74F-A8D6-56CBD4A4428F}" srcOrd="0" destOrd="0" presId="urn:microsoft.com/office/officeart/2005/8/layout/process1"/>
    <dgm:cxn modelId="{3CD65716-75C9-5148-AAB7-1D315F8E4B15}" srcId="{78BBC3C4-AE63-0A42-B27F-3BE9B3C96ACC}" destId="{822153F0-19F7-8A4E-B959-D0D31CF64304}" srcOrd="1" destOrd="0" parTransId="{6C78688C-EFE5-404F-ABF0-D8CA50D33553}" sibTransId="{3287E118-6174-9944-AABC-48BAC7EE9D3E}"/>
    <dgm:cxn modelId="{05B52639-D6A1-6D4A-A844-35BB4B91AAAE}" srcId="{78BBC3C4-AE63-0A42-B27F-3BE9B3C96ACC}" destId="{84F2BA5F-97DB-D543-8A59-1F911AFBC72D}" srcOrd="2" destOrd="0" parTransId="{43D7B426-FBCC-0543-AE54-AB30F60BBC72}" sibTransId="{42BA9816-D06F-5242-9822-497C930846C1}"/>
    <dgm:cxn modelId="{FB528539-9420-EB43-A564-7FC3C9A9EA92}" type="presOf" srcId="{822153F0-19F7-8A4E-B959-D0D31CF64304}" destId="{BD48D26F-A872-5E43-AE29-B8866CFBF50F}" srcOrd="0" destOrd="0" presId="urn:microsoft.com/office/officeart/2005/8/layout/process1"/>
    <dgm:cxn modelId="{4D460C43-0199-B841-B8DD-C2546AEEFEBD}" type="presOf" srcId="{3287E118-6174-9944-AABC-48BAC7EE9D3E}" destId="{3698DF2A-3A69-3443-8802-CACA897B9BB6}" srcOrd="1" destOrd="0" presId="urn:microsoft.com/office/officeart/2005/8/layout/process1"/>
    <dgm:cxn modelId="{2E059444-AEE0-1C4A-9F9B-0EF719B71BB2}" type="presOf" srcId="{42BA9816-D06F-5242-9822-497C930846C1}" destId="{8EC4D0CD-B57D-DF48-9063-D902D9DC5B0E}" srcOrd="0" destOrd="0" presId="urn:microsoft.com/office/officeart/2005/8/layout/process1"/>
    <dgm:cxn modelId="{37D54945-BBBB-D74E-BE72-38B6B050D11F}" type="presOf" srcId="{78BBC3C4-AE63-0A42-B27F-3BE9B3C96ACC}" destId="{71800F95-0D2B-D741-916E-AC681BB21D5C}" srcOrd="0" destOrd="0" presId="urn:microsoft.com/office/officeart/2005/8/layout/process1"/>
    <dgm:cxn modelId="{55429C47-53E4-004D-833B-2E65D6F34F4A}" srcId="{78BBC3C4-AE63-0A42-B27F-3BE9B3C96ACC}" destId="{CC018546-E629-1E45-8D1A-71073CA09952}" srcOrd="3" destOrd="0" parTransId="{17C76AC0-A9C7-7748-A25A-F6554E75378A}" sibTransId="{0F6F1116-0E49-A849-ACE4-239CDA521CD1}"/>
    <dgm:cxn modelId="{6F79AE6E-A512-8A4A-B8B4-8E6DE427A8FB}" type="presOf" srcId="{3287E118-6174-9944-AABC-48BAC7EE9D3E}" destId="{D06C35AC-6BBB-2346-ABC6-8E978A538EB2}" srcOrd="0" destOrd="0" presId="urn:microsoft.com/office/officeart/2005/8/layout/process1"/>
    <dgm:cxn modelId="{631F5271-DDF0-5D40-A0F9-33CE9B51E561}" type="presOf" srcId="{84F2BA5F-97DB-D543-8A59-1F911AFBC72D}" destId="{F4626AF3-D95B-2E41-B8E3-82259307F14D}" srcOrd="0" destOrd="0" presId="urn:microsoft.com/office/officeart/2005/8/layout/process1"/>
    <dgm:cxn modelId="{1D7E3A86-468B-A14D-95F8-A7993758D2E3}" srcId="{78BBC3C4-AE63-0A42-B27F-3BE9B3C96ACC}" destId="{9B95FF7B-FA74-CB48-B248-0317934C6EAE}" srcOrd="0" destOrd="0" parTransId="{BB144BE0-3422-044F-8EC7-5CCD07CF47FB}" sibTransId="{5E7D20FF-0C61-F448-844A-DF6DA64CE198}"/>
    <dgm:cxn modelId="{79484A9D-7C46-7F40-B88F-DBA0E7A39DC7}" type="presOf" srcId="{5E7D20FF-0C61-F448-844A-DF6DA64CE198}" destId="{01649931-D33F-C243-90B7-EACF51C41DAA}" srcOrd="1" destOrd="0" presId="urn:microsoft.com/office/officeart/2005/8/layout/process1"/>
    <dgm:cxn modelId="{3457DDAD-C850-7D41-B00F-5B153DE0CDC2}" type="presOf" srcId="{9B95FF7B-FA74-CB48-B248-0317934C6EAE}" destId="{462B20A2-3C4F-634E-99A1-E2E5C061E57F}" srcOrd="0" destOrd="0" presId="urn:microsoft.com/office/officeart/2005/8/layout/process1"/>
    <dgm:cxn modelId="{D0D7A3C5-D9DB-9441-A585-2E6313A5A39C}" type="presOf" srcId="{5E7D20FF-0C61-F448-844A-DF6DA64CE198}" destId="{137CF2B1-05E8-9C41-9ED2-E6C4EBC2E037}" srcOrd="0" destOrd="0" presId="urn:microsoft.com/office/officeart/2005/8/layout/process1"/>
    <dgm:cxn modelId="{19C212DB-C7F0-534E-BC0A-1AB43602A0F5}" type="presOf" srcId="{42BA9816-D06F-5242-9822-497C930846C1}" destId="{DF37CC0E-9EAF-0841-8B95-89AA678FC7FA}" srcOrd="1" destOrd="0" presId="urn:microsoft.com/office/officeart/2005/8/layout/process1"/>
    <dgm:cxn modelId="{892F1278-13FE-B242-AF34-70566873BEA3}" type="presParOf" srcId="{71800F95-0D2B-D741-916E-AC681BB21D5C}" destId="{462B20A2-3C4F-634E-99A1-E2E5C061E57F}" srcOrd="0" destOrd="0" presId="urn:microsoft.com/office/officeart/2005/8/layout/process1"/>
    <dgm:cxn modelId="{B2CCD095-8C14-444E-8E10-26BDE6187616}" type="presParOf" srcId="{71800F95-0D2B-D741-916E-AC681BB21D5C}" destId="{137CF2B1-05E8-9C41-9ED2-E6C4EBC2E037}" srcOrd="1" destOrd="0" presId="urn:microsoft.com/office/officeart/2005/8/layout/process1"/>
    <dgm:cxn modelId="{61BBED2C-8D68-FF4A-8CEB-95D6E8A55FC9}" type="presParOf" srcId="{137CF2B1-05E8-9C41-9ED2-E6C4EBC2E037}" destId="{01649931-D33F-C243-90B7-EACF51C41DAA}" srcOrd="0" destOrd="0" presId="urn:microsoft.com/office/officeart/2005/8/layout/process1"/>
    <dgm:cxn modelId="{D607BB38-A2B4-2147-B485-0C4884D28CE7}" type="presParOf" srcId="{71800F95-0D2B-D741-916E-AC681BB21D5C}" destId="{BD48D26F-A872-5E43-AE29-B8866CFBF50F}" srcOrd="2" destOrd="0" presId="urn:microsoft.com/office/officeart/2005/8/layout/process1"/>
    <dgm:cxn modelId="{BC59CB20-C1A7-D745-8992-BB0CB6ABA046}" type="presParOf" srcId="{71800F95-0D2B-D741-916E-AC681BB21D5C}" destId="{D06C35AC-6BBB-2346-ABC6-8E978A538EB2}" srcOrd="3" destOrd="0" presId="urn:microsoft.com/office/officeart/2005/8/layout/process1"/>
    <dgm:cxn modelId="{80B37C7C-C6F0-4D48-9B7A-0A4EF4B0B7D0}" type="presParOf" srcId="{D06C35AC-6BBB-2346-ABC6-8E978A538EB2}" destId="{3698DF2A-3A69-3443-8802-CACA897B9BB6}" srcOrd="0" destOrd="0" presId="urn:microsoft.com/office/officeart/2005/8/layout/process1"/>
    <dgm:cxn modelId="{A4CA4AD6-C4F3-094E-9594-AFBD0E332FD9}" type="presParOf" srcId="{71800F95-0D2B-D741-916E-AC681BB21D5C}" destId="{F4626AF3-D95B-2E41-B8E3-82259307F14D}" srcOrd="4" destOrd="0" presId="urn:microsoft.com/office/officeart/2005/8/layout/process1"/>
    <dgm:cxn modelId="{66EE2AF3-1B41-A145-8AFF-4858F66B6172}" type="presParOf" srcId="{71800F95-0D2B-D741-916E-AC681BB21D5C}" destId="{8EC4D0CD-B57D-DF48-9063-D902D9DC5B0E}" srcOrd="5" destOrd="0" presId="urn:microsoft.com/office/officeart/2005/8/layout/process1"/>
    <dgm:cxn modelId="{5FDBD994-164B-EA44-BB92-63C6C780C987}" type="presParOf" srcId="{8EC4D0CD-B57D-DF48-9063-D902D9DC5B0E}" destId="{DF37CC0E-9EAF-0841-8B95-89AA678FC7FA}" srcOrd="0" destOrd="0" presId="urn:microsoft.com/office/officeart/2005/8/layout/process1"/>
    <dgm:cxn modelId="{03756AB7-E23E-5643-BE6D-1CB7CFCD73F4}" type="presParOf" srcId="{71800F95-0D2B-D741-916E-AC681BB21D5C}" destId="{016083C0-F608-D74F-A8D6-56CBD4A4428F}"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B20A2-3C4F-634E-99A1-E2E5C061E57F}">
      <dsp:nvSpPr>
        <dsp:cNvPr id="0" name=""/>
        <dsp:cNvSpPr/>
      </dsp:nvSpPr>
      <dsp:spPr>
        <a:xfrm>
          <a:off x="3164" y="889040"/>
          <a:ext cx="1383571" cy="907968"/>
        </a:xfrm>
        <a:prstGeom prst="roundRect">
          <a:avLst>
            <a:gd name="adj" fmla="val 10000"/>
          </a:avLst>
        </a:prstGeom>
        <a:gradFill rotWithShape="0">
          <a:gsLst>
            <a:gs pos="0">
              <a:srgbClr val="8AB833">
                <a:hueOff val="0"/>
                <a:satOff val="0"/>
                <a:lumOff val="0"/>
                <a:alphaOff val="0"/>
                <a:tint val="96000"/>
                <a:lumMod val="104000"/>
              </a:srgbClr>
            </a:gs>
            <a:gs pos="100000">
              <a:srgbClr val="8AB833">
                <a:hueOff val="0"/>
                <a:satOff val="0"/>
                <a:lumOff val="0"/>
                <a:alphaOff val="0"/>
                <a:shade val="98000"/>
                <a:lumMod val="94000"/>
              </a:srgb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ysClr val="window" lastClr="FFFFFF"/>
              </a:solidFill>
              <a:latin typeface="Century Gothic" panose="020B0502020202020204"/>
              <a:ea typeface=""/>
              <a:cs typeface=""/>
            </a:rPr>
            <a:t>Agriculture and Food Systems</a:t>
          </a:r>
        </a:p>
      </dsp:txBody>
      <dsp:txXfrm>
        <a:off x="29757" y="915633"/>
        <a:ext cx="1330385" cy="854782"/>
      </dsp:txXfrm>
    </dsp:sp>
    <dsp:sp modelId="{137CF2B1-05E8-9C41-9ED2-E6C4EBC2E037}">
      <dsp:nvSpPr>
        <dsp:cNvPr id="0" name=""/>
        <dsp:cNvSpPr/>
      </dsp:nvSpPr>
      <dsp:spPr>
        <a:xfrm>
          <a:off x="1525092" y="1171462"/>
          <a:ext cx="293317" cy="343125"/>
        </a:xfrm>
        <a:prstGeom prst="rightArrow">
          <a:avLst>
            <a:gd name="adj1" fmla="val 60000"/>
            <a:gd name="adj2" fmla="val 50000"/>
          </a:avLst>
        </a:prstGeom>
        <a:gradFill rotWithShape="0">
          <a:gsLst>
            <a:gs pos="0">
              <a:srgbClr val="8AB833">
                <a:hueOff val="0"/>
                <a:satOff val="0"/>
                <a:lumOff val="0"/>
                <a:alphaOff val="0"/>
                <a:tint val="96000"/>
                <a:lumMod val="104000"/>
              </a:srgbClr>
            </a:gs>
            <a:gs pos="100000">
              <a:srgbClr val="8AB833">
                <a:hueOff val="0"/>
                <a:satOff val="0"/>
                <a:lumOff val="0"/>
                <a:alphaOff val="0"/>
                <a:shade val="98000"/>
                <a:lumMod val="94000"/>
              </a:srgb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ysClr val="window" lastClr="FFFFFF"/>
            </a:solidFill>
            <a:latin typeface="Century Gothic" panose="020B0502020202020204"/>
            <a:ea typeface=""/>
            <a:cs typeface=""/>
          </a:endParaRPr>
        </a:p>
      </dsp:txBody>
      <dsp:txXfrm>
        <a:off x="1525092" y="1240087"/>
        <a:ext cx="205322" cy="205875"/>
      </dsp:txXfrm>
    </dsp:sp>
    <dsp:sp modelId="{BD48D26F-A872-5E43-AE29-B8866CFBF50F}">
      <dsp:nvSpPr>
        <dsp:cNvPr id="0" name=""/>
        <dsp:cNvSpPr/>
      </dsp:nvSpPr>
      <dsp:spPr>
        <a:xfrm>
          <a:off x="1940164" y="889040"/>
          <a:ext cx="1383571" cy="907968"/>
        </a:xfrm>
        <a:prstGeom prst="roundRect">
          <a:avLst>
            <a:gd name="adj" fmla="val 10000"/>
          </a:avLst>
        </a:prstGeom>
        <a:gradFill rotWithShape="0">
          <a:gsLst>
            <a:gs pos="0">
              <a:srgbClr val="C0CF3A">
                <a:hueOff val="0"/>
                <a:satOff val="0"/>
                <a:lumOff val="0"/>
                <a:alphaOff val="0"/>
                <a:tint val="96000"/>
                <a:lumMod val="104000"/>
              </a:srgbClr>
            </a:gs>
            <a:gs pos="100000">
              <a:srgbClr val="C0CF3A">
                <a:hueOff val="0"/>
                <a:satOff val="0"/>
                <a:lumOff val="0"/>
                <a:alphaOff val="0"/>
                <a:shade val="98000"/>
                <a:lumMod val="94000"/>
              </a:srgb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ysClr val="window" lastClr="FFFFFF"/>
              </a:solidFill>
              <a:latin typeface="Century Gothic" panose="020B0502020202020204"/>
              <a:ea typeface=""/>
              <a:cs typeface=""/>
            </a:rPr>
            <a:t>Food Access</a:t>
          </a:r>
        </a:p>
      </dsp:txBody>
      <dsp:txXfrm>
        <a:off x="1966757" y="915633"/>
        <a:ext cx="1330385" cy="854782"/>
      </dsp:txXfrm>
    </dsp:sp>
    <dsp:sp modelId="{D06C35AC-6BBB-2346-ABC6-8E978A538EB2}">
      <dsp:nvSpPr>
        <dsp:cNvPr id="0" name=""/>
        <dsp:cNvSpPr/>
      </dsp:nvSpPr>
      <dsp:spPr>
        <a:xfrm>
          <a:off x="3462092" y="1171462"/>
          <a:ext cx="293317" cy="343125"/>
        </a:xfrm>
        <a:prstGeom prst="rightArrow">
          <a:avLst>
            <a:gd name="adj1" fmla="val 60000"/>
            <a:gd name="adj2" fmla="val 50000"/>
          </a:avLst>
        </a:prstGeom>
        <a:gradFill rotWithShape="0">
          <a:gsLst>
            <a:gs pos="0">
              <a:srgbClr val="C0CF3A">
                <a:hueOff val="0"/>
                <a:satOff val="0"/>
                <a:lumOff val="0"/>
                <a:alphaOff val="0"/>
                <a:tint val="96000"/>
                <a:lumMod val="104000"/>
              </a:srgbClr>
            </a:gs>
            <a:gs pos="100000">
              <a:srgbClr val="C0CF3A">
                <a:hueOff val="0"/>
                <a:satOff val="0"/>
                <a:lumOff val="0"/>
                <a:alphaOff val="0"/>
                <a:shade val="98000"/>
                <a:lumMod val="94000"/>
              </a:srgb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ysClr val="window" lastClr="FFFFFF"/>
            </a:solidFill>
            <a:latin typeface="Century Gothic" panose="020B0502020202020204"/>
            <a:ea typeface=""/>
            <a:cs typeface=""/>
          </a:endParaRPr>
        </a:p>
      </dsp:txBody>
      <dsp:txXfrm>
        <a:off x="3462092" y="1240087"/>
        <a:ext cx="205322" cy="205875"/>
      </dsp:txXfrm>
    </dsp:sp>
    <dsp:sp modelId="{F4626AF3-D95B-2E41-B8E3-82259307F14D}">
      <dsp:nvSpPr>
        <dsp:cNvPr id="0" name=""/>
        <dsp:cNvSpPr/>
      </dsp:nvSpPr>
      <dsp:spPr>
        <a:xfrm>
          <a:off x="3877164" y="889040"/>
          <a:ext cx="1383571" cy="907968"/>
        </a:xfrm>
        <a:prstGeom prst="roundRect">
          <a:avLst>
            <a:gd name="adj" fmla="val 10000"/>
          </a:avLst>
        </a:prstGeom>
        <a:gradFill rotWithShape="0">
          <a:gsLst>
            <a:gs pos="0">
              <a:srgbClr val="029676">
                <a:hueOff val="0"/>
                <a:satOff val="0"/>
                <a:lumOff val="0"/>
                <a:alphaOff val="0"/>
                <a:tint val="96000"/>
                <a:lumMod val="104000"/>
              </a:srgbClr>
            </a:gs>
            <a:gs pos="100000">
              <a:srgbClr val="029676">
                <a:hueOff val="0"/>
                <a:satOff val="0"/>
                <a:lumOff val="0"/>
                <a:alphaOff val="0"/>
                <a:shade val="98000"/>
                <a:lumMod val="94000"/>
              </a:srgb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ysClr val="window" lastClr="FFFFFF"/>
              </a:solidFill>
              <a:latin typeface="Century Gothic" panose="020B0502020202020204"/>
              <a:ea typeface=""/>
              <a:cs typeface=""/>
            </a:rPr>
            <a:t>Diet Quality</a:t>
          </a:r>
        </a:p>
      </dsp:txBody>
      <dsp:txXfrm>
        <a:off x="3903757" y="915633"/>
        <a:ext cx="1330385" cy="854782"/>
      </dsp:txXfrm>
    </dsp:sp>
    <dsp:sp modelId="{8EC4D0CD-B57D-DF48-9063-D902D9DC5B0E}">
      <dsp:nvSpPr>
        <dsp:cNvPr id="0" name=""/>
        <dsp:cNvSpPr/>
      </dsp:nvSpPr>
      <dsp:spPr>
        <a:xfrm>
          <a:off x="5399092" y="1171462"/>
          <a:ext cx="293317" cy="343125"/>
        </a:xfrm>
        <a:prstGeom prst="rightArrow">
          <a:avLst>
            <a:gd name="adj1" fmla="val 60000"/>
            <a:gd name="adj2" fmla="val 50000"/>
          </a:avLst>
        </a:prstGeom>
        <a:gradFill rotWithShape="0">
          <a:gsLst>
            <a:gs pos="0">
              <a:srgbClr val="029676">
                <a:hueOff val="0"/>
                <a:satOff val="0"/>
                <a:lumOff val="0"/>
                <a:alphaOff val="0"/>
                <a:tint val="96000"/>
                <a:lumMod val="104000"/>
              </a:srgbClr>
            </a:gs>
            <a:gs pos="100000">
              <a:srgbClr val="029676">
                <a:hueOff val="0"/>
                <a:satOff val="0"/>
                <a:lumOff val="0"/>
                <a:alphaOff val="0"/>
                <a:shade val="98000"/>
                <a:lumMod val="94000"/>
              </a:srgb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ysClr val="window" lastClr="FFFFFF"/>
            </a:solidFill>
            <a:latin typeface="Century Gothic" panose="020B0502020202020204"/>
            <a:ea typeface=""/>
            <a:cs typeface=""/>
          </a:endParaRPr>
        </a:p>
      </dsp:txBody>
      <dsp:txXfrm>
        <a:off x="5399092" y="1240087"/>
        <a:ext cx="205322" cy="205875"/>
      </dsp:txXfrm>
    </dsp:sp>
    <dsp:sp modelId="{016083C0-F608-D74F-A8D6-56CBD4A4428F}">
      <dsp:nvSpPr>
        <dsp:cNvPr id="0" name=""/>
        <dsp:cNvSpPr/>
      </dsp:nvSpPr>
      <dsp:spPr>
        <a:xfrm>
          <a:off x="5814164" y="889040"/>
          <a:ext cx="1383571" cy="907968"/>
        </a:xfrm>
        <a:prstGeom prst="roundRect">
          <a:avLst>
            <a:gd name="adj" fmla="val 10000"/>
          </a:avLst>
        </a:prstGeom>
        <a:gradFill rotWithShape="0">
          <a:gsLst>
            <a:gs pos="0">
              <a:srgbClr val="4AB5C4">
                <a:hueOff val="0"/>
                <a:satOff val="0"/>
                <a:lumOff val="0"/>
                <a:alphaOff val="0"/>
                <a:tint val="96000"/>
                <a:lumMod val="104000"/>
              </a:srgbClr>
            </a:gs>
            <a:gs pos="100000">
              <a:srgbClr val="4AB5C4">
                <a:hueOff val="0"/>
                <a:satOff val="0"/>
                <a:lumOff val="0"/>
                <a:alphaOff val="0"/>
                <a:shade val="98000"/>
                <a:lumMod val="94000"/>
              </a:srgb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ysClr val="window" lastClr="FFFFFF"/>
              </a:solidFill>
              <a:latin typeface="Century Gothic" panose="020B0502020202020204"/>
              <a:ea typeface=""/>
              <a:cs typeface=""/>
            </a:rPr>
            <a:t>Nutrition</a:t>
          </a:r>
        </a:p>
      </dsp:txBody>
      <dsp:txXfrm>
        <a:off x="5840757" y="915633"/>
        <a:ext cx="1330385" cy="85478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71.png"/></Relationships>
</file>

<file path=ppt/drawings/drawing1.xml><?xml version="1.0" encoding="utf-8"?>
<c:userShapes xmlns:c="http://schemas.openxmlformats.org/drawingml/2006/chart">
  <cdr:relSizeAnchor xmlns:cdr="http://schemas.openxmlformats.org/drawingml/2006/chartDrawing">
    <cdr:from>
      <cdr:x>0.67516</cdr:x>
      <cdr:y>0.33291</cdr:y>
    </cdr:from>
    <cdr:to>
      <cdr:x>0.9759</cdr:x>
      <cdr:y>0.6366</cdr:y>
    </cdr:to>
    <cdr:pic>
      <cdr:nvPicPr>
        <cdr:cNvPr id="5" name="chart">
          <a:extLst xmlns:a="http://schemas.openxmlformats.org/drawingml/2006/main">
            <a:ext uri="{FF2B5EF4-FFF2-40B4-BE49-F238E27FC236}">
              <a16:creationId xmlns:a16="http://schemas.microsoft.com/office/drawing/2014/main" id="{607285A9-6F02-4A8A-A152-7FAFC52224F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657599" y="1743508"/>
          <a:ext cx="1629263" cy="1590516"/>
        </a:xfrm>
        <a:prstGeom xmlns:a="http://schemas.openxmlformats.org/drawingml/2006/main" prst="rect">
          <a:avLst/>
        </a:prstGeom>
        <a:solidFill xmlns:a="http://schemas.openxmlformats.org/drawingml/2006/main">
          <a:schemeClr val="bg1"/>
        </a:solidFill>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6FBBFB-1B77-F028-4DF4-9BC88C1E0F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DB3373-3FA1-22C8-BF33-47F702D343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6F83BF-FDE8-7946-A930-662B0FF2B7F3}" type="datetimeFigureOut">
              <a:rPr lang="en-US" smtClean="0"/>
              <a:t>9/19/22</a:t>
            </a:fld>
            <a:endParaRPr lang="en-US"/>
          </a:p>
        </p:txBody>
      </p:sp>
      <p:sp>
        <p:nvSpPr>
          <p:cNvPr id="4" name="Footer Placeholder 3">
            <a:extLst>
              <a:ext uri="{FF2B5EF4-FFF2-40B4-BE49-F238E27FC236}">
                <a16:creationId xmlns:a16="http://schemas.microsoft.com/office/drawing/2014/main" id="{163D9C95-A047-9BBF-D217-2D3365F7FD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5A8482-A1EC-768C-A302-4ED5665B35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521064-B088-D44A-A278-4F2EA13910ED}" type="slidenum">
              <a:rPr lang="en-US" smtClean="0"/>
              <a:t>‹#›</a:t>
            </a:fld>
            <a:endParaRPr lang="en-US"/>
          </a:p>
        </p:txBody>
      </p:sp>
    </p:spTree>
    <p:extLst>
      <p:ext uri="{BB962C8B-B14F-4D97-AF65-F5344CB8AC3E}">
        <p14:creationId xmlns:p14="http://schemas.microsoft.com/office/powerpoint/2010/main" val="3649008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29BD5-6EA7-4C4E-AFB1-DE5011EFA2F2}" type="datetimeFigureOut">
              <a:rPr lang="en-US" smtClean="0"/>
              <a:t>9/19/22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A2CBB2-9E3C-AE44-8129-7AA1042BEA40}" type="slidenum">
              <a:rPr lang="en-US" smtClean="0"/>
              <a:t>‹#›</a:t>
            </a:fld>
            <a:endParaRPr lang="en-US"/>
          </a:p>
        </p:txBody>
      </p:sp>
    </p:spTree>
    <p:extLst>
      <p:ext uri="{BB962C8B-B14F-4D97-AF65-F5344CB8AC3E}">
        <p14:creationId xmlns:p14="http://schemas.microsoft.com/office/powerpoint/2010/main" val="2375355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ao.org/publications/sofi/2020/e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o.org/publications/sofi/2021/e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C4224-2A4B-F049-8A20-F0EDC87B1AC8}" type="slidenum">
              <a:rPr lang="en-US" smtClean="0"/>
              <a:t>1</a:t>
            </a:fld>
            <a:endParaRPr lang="en-US"/>
          </a:p>
        </p:txBody>
      </p:sp>
    </p:spTree>
    <p:extLst>
      <p:ext uri="{BB962C8B-B14F-4D97-AF65-F5344CB8AC3E}">
        <p14:creationId xmlns:p14="http://schemas.microsoft.com/office/powerpoint/2010/main" val="175963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Food Prices for Nutrition project is working with several national governments. For example we’re working with Ethiopia right now to mainstream the costing of their first ever FBDGs, just released this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But at global level, we need a consistent standard to apply to all countries. Developing this standard was what we did to support FAO and reporting the indicator in the SOFI. We call this standard the Healthy Diet Basket.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a:t>
            </a:fld>
            <a:endParaRPr lang="en-US"/>
          </a:p>
        </p:txBody>
      </p:sp>
    </p:spTree>
    <p:extLst>
      <p:ext uri="{BB962C8B-B14F-4D97-AF65-F5344CB8AC3E}">
        <p14:creationId xmlns:p14="http://schemas.microsoft.com/office/powerpoint/2010/main" val="333496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i="1" strike="noStrike" baseline="0" dirty="0">
                <a:solidFill>
                  <a:schemeClr val="tx1"/>
                </a:solidFill>
                <a:effectLst/>
                <a:latin typeface="Poppins Medium" panose="00000600000000000000" pitchFamily="2" charset="0"/>
                <a:cs typeface="Poppins Medium" panose="00000600000000000000" pitchFamily="2" charset="0"/>
              </a:rPr>
              <a:t>How do we build a healthy diet basket?</a:t>
            </a:r>
          </a:p>
          <a:p>
            <a:pPr marL="0" indent="0">
              <a:buFont typeface="Arial" panose="020B0604020202020204" pitchFamily="34" charset="0"/>
              <a:buNone/>
            </a:pPr>
            <a:r>
              <a:rPr lang="en-US" sz="1200" strike="noStrike" baseline="0" dirty="0">
                <a:effectLst/>
                <a:latin typeface="Poppins Medium" panose="00000600000000000000" pitchFamily="2" charset="0"/>
                <a:ea typeface="Calibri" panose="020F0502020204030204" pitchFamily="34" charset="0"/>
                <a:cs typeface="Poppins Medium" panose="00000600000000000000" pitchFamily="2" charset="0"/>
              </a:rPr>
              <a:t>a global standard set of criteria that represents commonalities across most </a:t>
            </a:r>
            <a:r>
              <a:rPr lang="en-US" sz="1200" strike="noStrike" baseline="0" dirty="0">
                <a:latin typeface="Poppins Medium" panose="00000600000000000000" pitchFamily="2" charset="0"/>
                <a:ea typeface="Calibri" panose="020F0502020204030204" pitchFamily="34" charset="0"/>
                <a:cs typeface="Poppins Medium" panose="00000600000000000000" pitchFamily="2" charset="0"/>
              </a:rPr>
              <a:t>food based dietary guidelines</a:t>
            </a:r>
            <a:r>
              <a:rPr lang="en-US" sz="1200" strike="noStrike" baseline="0" dirty="0">
                <a:effectLst/>
                <a:latin typeface="Poppins Medium" panose="00000600000000000000" pitchFamily="2" charset="0"/>
                <a:ea typeface="Calibri" panose="020F0502020204030204" pitchFamily="34" charset="0"/>
                <a:cs typeface="Poppins Medium" panose="00000600000000000000" pitchFamily="2" charset="0"/>
              </a:rPr>
              <a:t> globally, created for the purpose of calculating and </a:t>
            </a:r>
            <a:r>
              <a:rPr lang="en-US" sz="1200" b="1" strike="noStrike" baseline="0" dirty="0">
                <a:effectLst/>
                <a:latin typeface="Poppins Medium" panose="00000600000000000000" pitchFamily="2" charset="0"/>
                <a:ea typeface="Calibri" panose="020F0502020204030204" pitchFamily="34" charset="0"/>
                <a:cs typeface="Poppins Medium" panose="00000600000000000000" pitchFamily="2" charset="0"/>
              </a:rPr>
              <a:t>comparing the cost and affordability of healthy diets across countries</a:t>
            </a:r>
            <a:r>
              <a:rPr lang="en-US" sz="1200" strike="noStrike" baseline="0" dirty="0">
                <a:effectLst/>
                <a:latin typeface="Poppins Medium" panose="00000600000000000000" pitchFamily="2" charset="0"/>
                <a:ea typeface="Calibri" panose="020F0502020204030204" pitchFamily="34" charset="0"/>
                <a:cs typeface="Poppins Medium" panose="00000600000000000000" pitchFamily="2" charset="0"/>
              </a:rPr>
              <a:t>. </a:t>
            </a:r>
          </a:p>
          <a:p>
            <a:pPr marL="0" indent="0">
              <a:buFont typeface="Arial" panose="020B0604020202020204" pitchFamily="34" charset="0"/>
              <a:buNone/>
            </a:pPr>
            <a:endParaRPr lang="en-US" sz="1200" dirty="0">
              <a:effectLst/>
              <a:latin typeface="Poppins Medium" panose="00000600000000000000" pitchFamily="2" charset="0"/>
              <a:ea typeface="Calibri" panose="020F0502020204030204" pitchFamily="34" charset="0"/>
              <a:cs typeface="Poppins Medium" panose="00000600000000000000" pitchFamily="2" charset="0"/>
            </a:endParaRPr>
          </a:p>
          <a:p>
            <a:pPr>
              <a:defRPr/>
            </a:pPr>
            <a:r>
              <a:rPr lang="en-US" sz="1200" dirty="0"/>
              <a:t>Six food groups make up the basket, which were the most universally recommended food groups. How did we identify the amounts of each?</a:t>
            </a:r>
          </a:p>
          <a:p>
            <a:pPr>
              <a:defRPr/>
            </a:pPr>
            <a:endParaRPr lang="en-US" sz="1200" dirty="0"/>
          </a:p>
          <a:p>
            <a:pPr marL="171450" indent="-171450">
              <a:buFont typeface="Arial" panose="020B0604020202020204" pitchFamily="34" charset="0"/>
              <a:buChar char="•"/>
              <a:defRPr/>
            </a:pPr>
            <a:r>
              <a:rPr lang="en-US" sz="1200" dirty="0"/>
              <a:t>Starchy staples contribute around half the calories for the basket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Oils and fats; animal source foods; legumes, nuts, and seeds all contribute around 13% each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Fruits contribute 7% of calories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Vegetables contribute around 5% of calories.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Font typeface="Arial" panose="020B0604020202020204" pitchFamily="34" charset="0"/>
              <a:buNone/>
            </a:pPr>
            <a:endParaRPr lang="en-US" sz="1200" dirty="0">
              <a:effectLst/>
              <a:latin typeface="Poppins Medium" panose="00000600000000000000" pitchFamily="2" charset="0"/>
              <a:ea typeface="Calibri" panose="020F0502020204030204" pitchFamily="34" charset="0"/>
              <a:cs typeface="Poppins Medium" panose="00000600000000000000"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7838C-AA11-4D27-B0FF-C02031F905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651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We looked across a number of quantified guidelines, and found the average amounts recommended in each food group. Imagine overlaying each one on top of the other, and what you would see emerge is the average proportions of each food group, that make up the Healthy Diet Basket.</a:t>
            </a:r>
          </a:p>
          <a:p>
            <a:endParaRPr lang="en-US" dirty="0">
              <a:solidFill>
                <a:srgbClr val="FF0000"/>
              </a:solidFill>
            </a:endParaRPr>
          </a:p>
          <a:p>
            <a:r>
              <a:rPr lang="en-US" dirty="0">
                <a:solidFill>
                  <a:srgbClr val="FF0000"/>
                </a:solidFill>
              </a:rPr>
              <a:t>Why these 10 were selected: clearly quantified, recent, representing diverse regions.</a:t>
            </a:r>
          </a:p>
          <a:p>
            <a:r>
              <a:rPr lang="en-US" dirty="0">
                <a:solidFill>
                  <a:srgbClr val="FF0000"/>
                </a:solidFill>
              </a:rPr>
              <a:t>They represent guidance given to a high % of the world’s population</a:t>
            </a:r>
          </a:p>
          <a:p>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HDB represents the median recommendations across 10 quantified FBDG, and is consistent with other non-quantified FBDG in terms of identity and proportionality of food groups.</a:t>
            </a:r>
          </a:p>
          <a:p>
            <a:endParaRPr lang="en-US" dirty="0"/>
          </a:p>
        </p:txBody>
      </p:sp>
      <p:sp>
        <p:nvSpPr>
          <p:cNvPr id="4" name="Slide Number Placeholder 3"/>
          <p:cNvSpPr>
            <a:spLocks noGrp="1"/>
          </p:cNvSpPr>
          <p:nvPr>
            <p:ph type="sldNum" sz="quarter" idx="10"/>
          </p:nvPr>
        </p:nvSpPr>
        <p:spPr/>
        <p:txBody>
          <a:bodyPr/>
          <a:lstStyle/>
          <a:p>
            <a:fld id="{CE6C4224-2A4B-F049-8A20-F0EDC87B1AC8}" type="slidenum">
              <a:rPr lang="en-US" smtClean="0"/>
              <a:t>12</a:t>
            </a:fld>
            <a:endParaRPr lang="en-US"/>
          </a:p>
        </p:txBody>
      </p:sp>
    </p:spTree>
    <p:extLst>
      <p:ext uri="{BB962C8B-B14F-4D97-AF65-F5344CB8AC3E}">
        <p14:creationId xmlns:p14="http://schemas.microsoft.com/office/powerpoint/2010/main" val="802146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the Healthy Diet Basket looks like. It’s about half fruits and veg by volume, a quarter each of starchy staples and protein rich foods by volume, and a small amount in starchy staples.</a:t>
            </a:r>
          </a:p>
          <a:p>
            <a:r>
              <a:rPr lang="en-US" dirty="0"/>
              <a:t>This grouping is the most common distribution of food groups seen in food guides in many countries, a couple of which are pictured here, Poland and Canada.</a:t>
            </a:r>
          </a:p>
          <a:p>
            <a:r>
              <a:rPr lang="en-US" dirty="0"/>
              <a:t>This is what the proportions look like in terms of volume on a plate. However, to calculate cost…</a:t>
            </a:r>
          </a:p>
        </p:txBody>
      </p:sp>
      <p:sp>
        <p:nvSpPr>
          <p:cNvPr id="4" name="Slide Number Placeholder 3"/>
          <p:cNvSpPr>
            <a:spLocks noGrp="1"/>
          </p:cNvSpPr>
          <p:nvPr>
            <p:ph type="sldNum" sz="quarter" idx="5"/>
          </p:nvPr>
        </p:nvSpPr>
        <p:spPr/>
        <p:txBody>
          <a:bodyPr/>
          <a:lstStyle/>
          <a:p>
            <a:fld id="{C8A2CBB2-9E3C-AE44-8129-7AA1042BEA40}" type="slidenum">
              <a:rPr lang="en-US" smtClean="0"/>
              <a:t>13</a:t>
            </a:fld>
            <a:endParaRPr lang="en-US"/>
          </a:p>
        </p:txBody>
      </p:sp>
    </p:spTree>
    <p:extLst>
      <p:ext uri="{BB962C8B-B14F-4D97-AF65-F5344CB8AC3E}">
        <p14:creationId xmlns:p14="http://schemas.microsoft.com/office/powerpoint/2010/main" val="1704165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fruits and veg account for about half by volume, Starchy staples account for half of dietary energy.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2330 kcal in total = energy needs of an average active woman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calculate the cost of a healthy diet, we select a specified number of least-cost items in each food group, in amounts corresponding to their calorie share. 2 starchy staples…5 fruits and veg, to satisfy diversity requirements…1 legume nut or seed, 2 animal source foods, and 1 oil or fat. In all, 11 items are selected.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dairy is included in animal-source foods. It often comes up as one of the cheapest items, but not always, in countries where dairy is not part of the food 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So why am I mentioning least cost?</a:t>
            </a:r>
          </a:p>
        </p:txBody>
      </p:sp>
      <p:sp>
        <p:nvSpPr>
          <p:cNvPr id="4" name="Slide Number Placeholder 3"/>
          <p:cNvSpPr>
            <a:spLocks noGrp="1"/>
          </p:cNvSpPr>
          <p:nvPr>
            <p:ph type="sldNum" sz="quarter" idx="10"/>
          </p:nvPr>
        </p:nvSpPr>
        <p:spPr/>
        <p:txBody>
          <a:bodyPr/>
          <a:lstStyle/>
          <a:p>
            <a:fld id="{CE6C4224-2A4B-F049-8A20-F0EDC87B1AC8}" type="slidenum">
              <a:rPr lang="en-US" smtClean="0"/>
              <a:t>14</a:t>
            </a:fld>
            <a:endParaRPr lang="en-US"/>
          </a:p>
        </p:txBody>
      </p:sp>
    </p:spTree>
    <p:extLst>
      <p:ext uri="{BB962C8B-B14F-4D97-AF65-F5344CB8AC3E}">
        <p14:creationId xmlns:p14="http://schemas.microsoft.com/office/powerpoint/2010/main" val="1290829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LEAST-COST healthy diet used by Food Prices for Nutrition uses the least expensive locally available foods at each time and place to fulfill each food group contribution to the healthy diet basket.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food group proportions stay constant in the Healthy Diet Basket. The food items within each food group are substitutable. So within food groups, the cheapest items vary by season and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average globally, in 2020 we find that the cost of a healthy diet using this method was $3.54. However, this varies by country. What stays constant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eleven food items selected in each country to make up the basket, covering the six food groups:</a:t>
            </a:r>
          </a:p>
          <a:p>
            <a:pPr>
              <a:defRPr/>
            </a:pPr>
            <a:r>
              <a:rPr lang="en-US" dirty="0"/>
              <a:t>Here you can see the average relative costs of each food group that form part of the total diet. Animal-source foods and vegetables each account for around 25%  of the total cost, and fruits 20%.  The costs of starchy staples and legumes, nuts, and seeds in the basket are lower around 15% and 11% respectively, with oils and fats typically accounting for around just 4%. Of course, these are global averages and relative costs are different in each country,.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Most marketplaces offer a variety of items meeting other needs, such as taste and convenience, which consumers with higher incomes can afford to buy.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err="1"/>
              <a:t>CoRD</a:t>
            </a:r>
            <a:r>
              <a:rPr lang="en-US" dirty="0"/>
              <a:t>-FP (food preferences) is a variant which is the cost of a diet meeting food-based dietary guidelines that accounts for local food preferences within each food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7838C-AA11-4D27-B0FF-C02031F905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272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All of these cost data have come from the single comprehensive global food price dataset in existence, from the WB ICP.</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what we used for the global analysis. You can use…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have developed tools to calculate the </a:t>
            </a:r>
            <a:r>
              <a:rPr lang="en-US" dirty="0" err="1"/>
              <a:t>CoHD</a:t>
            </a:r>
            <a:r>
              <a:rPr lang="en-US" dirty="0"/>
              <a:t> using your own data, will be available on our website, and are using these tools to help governments calculate the metrics from their own national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Income in low- and middle-income countries is measured as total household expenditure, meaning the value of all goods and services reported to have been consumed.</a:t>
            </a:r>
            <a:r>
              <a:rPr lang="en-US" dirty="0">
                <a:effectLst/>
              </a:rPr>
              <a:t> (WB)</a:t>
            </a:r>
          </a:p>
          <a:p>
            <a:r>
              <a:rPr lang="en-US" dirty="0"/>
              <a:t>Prices are measured at retail marketplaces, defined as the locations where people typically acquire their food. </a:t>
            </a:r>
          </a:p>
          <a:p>
            <a:pPr lvl="1"/>
            <a:r>
              <a:rPr lang="en-US" dirty="0"/>
              <a:t>To compare prices across and within countries, national statistical agencies identify representative items at widely-used marketplaces, and observe their price at regular intervals.  We use all prices reported by those national agencies, compiled by the WB ICP.</a:t>
            </a:r>
          </a:p>
        </p:txBody>
      </p:sp>
      <p:sp>
        <p:nvSpPr>
          <p:cNvPr id="4" name="Slide Number Placeholder 3"/>
          <p:cNvSpPr>
            <a:spLocks noGrp="1"/>
          </p:cNvSpPr>
          <p:nvPr>
            <p:ph type="sldNum" sz="quarter" idx="10"/>
          </p:nvPr>
        </p:nvSpPr>
        <p:spPr/>
        <p:txBody>
          <a:bodyPr/>
          <a:lstStyle/>
          <a:p>
            <a:fld id="{CE6C4224-2A4B-F049-8A20-F0EDC87B1AC8}" type="slidenum">
              <a:rPr lang="en-US" smtClean="0"/>
              <a:t>16</a:t>
            </a:fld>
            <a:endParaRPr lang="en-US"/>
          </a:p>
        </p:txBody>
      </p:sp>
    </p:spTree>
    <p:extLst>
      <p:ext uri="{BB962C8B-B14F-4D97-AF65-F5344CB8AC3E}">
        <p14:creationId xmlns:p14="http://schemas.microsoft.com/office/powerpoint/2010/main" val="1998183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LEAST-COST healthy diet used by Food Prices for Nutrition uses the least expensive locally available foods at each time and place to fulfill each food group contribution to the healthy diet basket.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food group proportions stay constant in the Healthy Diet Basket. The food items within each food group are substitutable. So within food groups, the cheapest items vary by season and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average globally, in 2020 we find that the cost of a healthy diet using this method was $3.54. However, this varies by country. What stays constant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eleven food items selected in each country to make up the basket, covering the six food groups:</a:t>
            </a:r>
          </a:p>
          <a:p>
            <a:pPr>
              <a:defRPr/>
            </a:pPr>
            <a:r>
              <a:rPr lang="en-US" dirty="0"/>
              <a:t>Here you can see the average relative costs of each food group that form part of the total diet. Animal-source foods and vegetables each account for around 25%  of the total cost, and fruits 20%.  The costs of starchy staples and legumes, nuts, and seeds in the basket are lower around 15% and 11% respectively, with oils and fats typically accounting for around just 4%. Of course, these are global averages and relative costs are different in each country,.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Most marketplaces offer a variety of items meeting other needs, such as taste and convenience, which consumers with higher incomes can afford to buy.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err="1"/>
              <a:t>CoRD</a:t>
            </a:r>
            <a:r>
              <a:rPr lang="en-US" dirty="0"/>
              <a:t>-FP (food preferences) is a variant which is the cost of a diet meeting food-based dietary guidelines that accounts for local food preferences within each food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7838C-AA11-4D27-B0FF-C02031F905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375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out how many people cannot afford healthy diets, we used World Bank income distribution data, and set the proportion of income available for food at 52%, which is the average % of expenditures on food in low-income countries.</a:t>
            </a:r>
          </a:p>
        </p:txBody>
      </p:sp>
      <p:sp>
        <p:nvSpPr>
          <p:cNvPr id="4" name="Slide Number Placeholder 3"/>
          <p:cNvSpPr>
            <a:spLocks noGrp="1"/>
          </p:cNvSpPr>
          <p:nvPr>
            <p:ph type="sldNum" sz="quarter" idx="5"/>
          </p:nvPr>
        </p:nvSpPr>
        <p:spPr/>
        <p:txBody>
          <a:bodyPr/>
          <a:lstStyle/>
          <a:p>
            <a:fld id="{C8A2CBB2-9E3C-AE44-8129-7AA1042BEA40}" type="slidenum">
              <a:rPr lang="en-US" smtClean="0"/>
              <a:t>19</a:t>
            </a:fld>
            <a:endParaRPr lang="en-US"/>
          </a:p>
        </p:txBody>
      </p:sp>
    </p:spTree>
    <p:extLst>
      <p:ext uri="{BB962C8B-B14F-4D97-AF65-F5344CB8AC3E}">
        <p14:creationId xmlns:p14="http://schemas.microsoft.com/office/powerpoint/2010/main" val="55742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this method, we find that…</a:t>
            </a:r>
          </a:p>
          <a:p>
            <a:endParaRPr lang="en-US" dirty="0"/>
          </a:p>
          <a:p>
            <a:r>
              <a:rPr lang="en-US" dirty="0"/>
              <a:t>This statistic was published by FAO et al. last week, and you can now find the information here on our [FPN] </a:t>
            </a:r>
            <a:r>
              <a:rPr lang="en-US" dirty="0" err="1"/>
              <a:t>DataHub</a:t>
            </a:r>
            <a:r>
              <a:rPr lang="en-US" dirty="0"/>
              <a:t> hosted at the World Bank.</a:t>
            </a:r>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a:p>
        </p:txBody>
      </p:sp>
    </p:spTree>
    <p:extLst>
      <p:ext uri="{BB962C8B-B14F-4D97-AF65-F5344CB8AC3E}">
        <p14:creationId xmlns:p14="http://schemas.microsoft.com/office/powerpoint/2010/main" val="2115402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a representative person within energy balance at 2330 kcal/day.</a:t>
            </a:r>
          </a:p>
          <a:p>
            <a:endParaRPr lang="en-US" dirty="0"/>
          </a:p>
        </p:txBody>
      </p:sp>
      <p:sp>
        <p:nvSpPr>
          <p:cNvPr id="4" name="Slide Number Placeholder 3"/>
          <p:cNvSpPr>
            <a:spLocks noGrp="1"/>
          </p:cNvSpPr>
          <p:nvPr>
            <p:ph type="sldNum" sz="quarter" idx="5"/>
          </p:nvPr>
        </p:nvSpPr>
        <p:spPr/>
        <p:txBody>
          <a:bodyPr/>
          <a:lstStyle/>
          <a:p>
            <a:fld id="{C8A2CBB2-9E3C-AE44-8129-7AA1042BEA40}" type="slidenum">
              <a:rPr lang="en-US" smtClean="0"/>
              <a:t>2</a:t>
            </a:fld>
            <a:endParaRPr lang="en-US"/>
          </a:p>
        </p:txBody>
      </p:sp>
    </p:spTree>
    <p:extLst>
      <p:ext uri="{BB962C8B-B14F-4D97-AF65-F5344CB8AC3E}">
        <p14:creationId xmlns:p14="http://schemas.microsoft.com/office/powerpoint/2010/main" val="1689971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you go to data.worldbank.org, you can select the Food Prices for Nutrition series and download the data.</a:t>
            </a:r>
          </a:p>
        </p:txBody>
      </p:sp>
      <p:sp>
        <p:nvSpPr>
          <p:cNvPr id="4" name="Slide Number Placeholder 3"/>
          <p:cNvSpPr>
            <a:spLocks noGrp="1"/>
          </p:cNvSpPr>
          <p:nvPr>
            <p:ph type="sldNum" sz="quarter" idx="5"/>
          </p:nvPr>
        </p:nvSpPr>
        <p:spPr/>
        <p:txBody>
          <a:bodyPr/>
          <a:lstStyle/>
          <a:p>
            <a:fld id="{C8A2CBB2-9E3C-AE44-8129-7AA1042BEA40}" type="slidenum">
              <a:rPr lang="en-US" smtClean="0"/>
              <a:t>21</a:t>
            </a:fld>
            <a:endParaRPr lang="en-US"/>
          </a:p>
        </p:txBody>
      </p:sp>
    </p:spTree>
    <p:extLst>
      <p:ext uri="{BB962C8B-B14F-4D97-AF65-F5344CB8AC3E}">
        <p14:creationId xmlns:p14="http://schemas.microsoft.com/office/powerpoint/2010/main" val="535079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9989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07F25-C24E-B148-A8B9-567CD7426BA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158613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1967-978C-5E49-986F-ACBA285A0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857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4B86267-A97A-4C74-9FC0-9EEBA66B4318}" type="slidenum">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808876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1967-978C-5E49-986F-ACBA285A0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638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1967-978C-5E49-986F-ACBA285A0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636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Use of SRID data</a:t>
            </a:r>
            <a:r>
              <a:rPr lang="en-US" dirty="0"/>
              <a:t>:</a:t>
            </a:r>
            <a:r>
              <a:rPr lang="en-US" baseline="0" dirty="0"/>
              <a:t> 1. </a:t>
            </a:r>
            <a:r>
              <a:rPr lang="en-US" dirty="0"/>
              <a:t>For making quality informed decisions, 2. Planning, 3. Calculating real prices, 4. To compare prices across countries, 5. Research purposes, </a:t>
            </a:r>
          </a:p>
          <a:p>
            <a:r>
              <a:rPr lang="en-US" dirty="0"/>
              <a:t>6. Food security analysis, 7. Policy formulation, project implementation, monitoring and evaluation</a:t>
            </a:r>
          </a:p>
          <a:p>
            <a:endParaRPr lang="en-US" dirty="0"/>
          </a:p>
          <a:p>
            <a:r>
              <a:rPr lang="en-US" b="1" dirty="0"/>
              <a:t>Note that quality of data matters</a:t>
            </a:r>
          </a:p>
          <a:p>
            <a:pPr lvl="1"/>
            <a:r>
              <a:rPr lang="en-US" dirty="0"/>
              <a:t>The new indicators would be less realistic and informative without the expanded food list</a:t>
            </a:r>
          </a:p>
          <a:p>
            <a:pPr lvl="1"/>
            <a:r>
              <a:rPr lang="en-US" dirty="0"/>
              <a:t>Advantage: Ghana has a longstanding, well-functioning food price monitoring system which provides high-quality data and allows for adjustments to improve data.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1967-978C-5E49-986F-ACBA285A0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946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1967-978C-5E49-986F-ACBA285A0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424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56ae886973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56ae886973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set out to answer these questions 6 years ago, with the IANDA project..</a:t>
            </a:r>
          </a:p>
          <a:p>
            <a:endParaRPr lang="en-US" dirty="0"/>
          </a:p>
          <a:p>
            <a:r>
              <a:rPr lang="en-US" dirty="0"/>
              <a:t>Indictors of Affordability of Nutritious Diets in Africa (IANDA)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Changing Access to Nutritious Diets in Africa and South Asia (CANDASA) project (2017-2020) scaled up the use of indicators developed in IANDA</a:t>
            </a:r>
          </a:p>
          <a:p>
            <a:endParaRPr lang="en-US" dirty="0"/>
          </a:p>
          <a:p>
            <a:r>
              <a:rPr lang="en-US" dirty="0"/>
              <a:t>Especially Daniel </a:t>
            </a:r>
            <a:r>
              <a:rPr lang="en-US" dirty="0" err="1"/>
              <a:t>Sarpong</a:t>
            </a:r>
            <a:r>
              <a:rPr lang="en-US" dirty="0"/>
              <a:t> (University of Ghana), Joyce </a:t>
            </a:r>
            <a:r>
              <a:rPr lang="en-US" dirty="0" err="1"/>
              <a:t>Kinabo</a:t>
            </a:r>
            <a:r>
              <a:rPr lang="en-US" dirty="0"/>
              <a:t> and </a:t>
            </a:r>
            <a:r>
              <a:rPr lang="en-US" dirty="0" err="1"/>
              <a:t>Fulgence</a:t>
            </a:r>
            <a:r>
              <a:rPr lang="en-US" dirty="0"/>
              <a:t> </a:t>
            </a:r>
            <a:r>
              <a:rPr lang="en-US" dirty="0" err="1"/>
              <a:t>Mishili</a:t>
            </a:r>
            <a:r>
              <a:rPr lang="en-US" dirty="0"/>
              <a:t> (</a:t>
            </a:r>
            <a:r>
              <a:rPr lang="en-US" dirty="0" err="1"/>
              <a:t>Sokoine</a:t>
            </a:r>
            <a:r>
              <a:rPr lang="en-US" dirty="0"/>
              <a:t> University of Agriculture), and </a:t>
            </a:r>
            <a:r>
              <a:rPr lang="en-US" dirty="0" err="1"/>
              <a:t>govt</a:t>
            </a:r>
            <a:r>
              <a:rPr lang="en-US" dirty="0"/>
              <a:t> data collectors (John </a:t>
            </a:r>
            <a:r>
              <a:rPr lang="en-US" dirty="0" err="1"/>
              <a:t>Nortey</a:t>
            </a:r>
            <a:r>
              <a:rPr lang="en-US" dirty="0"/>
              <a:t>, Ghana </a:t>
            </a:r>
            <a:r>
              <a:rPr lang="en-US" dirty="0" err="1"/>
              <a:t>MoFA</a:t>
            </a:r>
            <a:r>
              <a:rPr lang="en-US" dirty="0"/>
              <a:t>)</a:t>
            </a:r>
          </a:p>
          <a:p>
            <a:endParaRPr lang="en-US" dirty="0"/>
          </a:p>
          <a:p>
            <a:endParaRPr lang="en-US" dirty="0"/>
          </a:p>
          <a:p>
            <a:r>
              <a:rPr lang="en-US" dirty="0" err="1"/>
              <a:t>Fulgence</a:t>
            </a:r>
            <a:r>
              <a:rPr lang="en-US" dirty="0"/>
              <a:t> </a:t>
            </a:r>
            <a:r>
              <a:rPr lang="en-US" dirty="0" err="1"/>
              <a:t>Mishili</a:t>
            </a:r>
            <a:r>
              <a:rPr lang="en-US" dirty="0"/>
              <a:t> At IFPRI, CANDASA seminar, 29 May 2019</a:t>
            </a:r>
          </a:p>
        </p:txBody>
      </p:sp>
      <p:sp>
        <p:nvSpPr>
          <p:cNvPr id="4" name="Slide Number Placeholder 3"/>
          <p:cNvSpPr>
            <a:spLocks noGrp="1"/>
          </p:cNvSpPr>
          <p:nvPr>
            <p:ph type="sldNum" sz="quarter" idx="5"/>
          </p:nvPr>
        </p:nvSpPr>
        <p:spPr/>
        <p:txBody>
          <a:bodyPr/>
          <a:lstStyle/>
          <a:p>
            <a:fld id="{DF811066-0135-4CAA-8AD4-89A97190AC00}" type="slidenum">
              <a:rPr lang="en-US" smtClean="0"/>
              <a:t>3</a:t>
            </a:fld>
            <a:endParaRPr lang="en-US"/>
          </a:p>
        </p:txBody>
      </p:sp>
    </p:spTree>
    <p:extLst>
      <p:ext uri="{BB962C8B-B14F-4D97-AF65-F5344CB8AC3E}">
        <p14:creationId xmlns:p14="http://schemas.microsoft.com/office/powerpoint/2010/main" val="1158640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56ae886973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56ae886973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 for Institutions]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be useful to understand the cost of a more culturally preferable diet </a:t>
            </a:r>
            <a:r>
              <a:rPr lang="mr-IN" dirty="0"/>
              <a:t>–</a:t>
            </a:r>
            <a:r>
              <a:rPr lang="en-US" dirty="0"/>
              <a:t> and how much of a premium it has compared to least-cost.</a:t>
            </a:r>
          </a:p>
          <a:p>
            <a:endParaRPr lang="en-US" dirty="0"/>
          </a:p>
        </p:txBody>
      </p:sp>
      <p:sp>
        <p:nvSpPr>
          <p:cNvPr id="4" name="Slide Number Placeholder 3"/>
          <p:cNvSpPr>
            <a:spLocks noGrp="1"/>
          </p:cNvSpPr>
          <p:nvPr>
            <p:ph type="sldNum" sz="quarter" idx="5"/>
          </p:nvPr>
        </p:nvSpPr>
        <p:spPr/>
        <p:txBody>
          <a:bodyPr/>
          <a:lstStyle/>
          <a:p>
            <a:fld id="{C8A2CBB2-9E3C-AE44-8129-7AA1042BEA40}" type="slidenum">
              <a:rPr lang="en-US" smtClean="0"/>
              <a:t>39</a:t>
            </a:fld>
            <a:endParaRPr lang="en-US"/>
          </a:p>
        </p:txBody>
      </p:sp>
    </p:spTree>
    <p:extLst>
      <p:ext uri="{BB962C8B-B14F-4D97-AF65-F5344CB8AC3E}">
        <p14:creationId xmlns:p14="http://schemas.microsoft.com/office/powerpoint/2010/main" val="523166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a:p>
        </p:txBody>
      </p:sp>
      <p:sp>
        <p:nvSpPr>
          <p:cNvPr id="4" name="Slide Number Placeholder 3"/>
          <p:cNvSpPr>
            <a:spLocks noGrp="1"/>
          </p:cNvSpPr>
          <p:nvPr>
            <p:ph type="sldNum" sz="quarter" idx="10"/>
          </p:nvPr>
        </p:nvSpPr>
        <p:spPr/>
        <p:txBody>
          <a:bodyPr/>
          <a:lstStyle/>
          <a:p>
            <a:fld id="{A9508730-1E8D-4A74-A960-009FD4CC230A}" type="slidenum">
              <a:rPr lang="en-US" smtClean="0"/>
              <a:t>40</a:t>
            </a:fld>
            <a:endParaRPr lang="en-US"/>
          </a:p>
        </p:txBody>
      </p:sp>
    </p:spTree>
    <p:extLst>
      <p:ext uri="{BB962C8B-B14F-4D97-AF65-F5344CB8AC3E}">
        <p14:creationId xmlns:p14="http://schemas.microsoft.com/office/powerpoint/2010/main" val="336444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demonstrate this diet in the FAO SOFI Background paper </a:t>
            </a:r>
            <a:r>
              <a:rPr lang="mr-IN" dirty="0"/>
              <a:t>–</a:t>
            </a:r>
            <a:r>
              <a:rPr lang="en-US" dirty="0"/>
              <a:t> bu</a:t>
            </a:r>
            <a:r>
              <a:rPr lang="en-US" baseline="0" dirty="0"/>
              <a:t>t only in 1 country case study. We cannot apply it across countries because we don’t have expenditure weights for all countries.</a:t>
            </a:r>
            <a:endParaRPr lang="en-US" dirty="0"/>
          </a:p>
        </p:txBody>
      </p:sp>
      <p:sp>
        <p:nvSpPr>
          <p:cNvPr id="4" name="Slide Number Placeholder 3"/>
          <p:cNvSpPr>
            <a:spLocks noGrp="1"/>
          </p:cNvSpPr>
          <p:nvPr>
            <p:ph type="sldNum" sz="quarter" idx="10"/>
          </p:nvPr>
        </p:nvSpPr>
        <p:spPr/>
        <p:txBody>
          <a:bodyPr/>
          <a:lstStyle/>
          <a:p>
            <a:fld id="{CE6C4224-2A4B-F049-8A20-F0EDC87B1AC8}" type="slidenum">
              <a:rPr lang="en-US" smtClean="0"/>
              <a:t>42</a:t>
            </a:fld>
            <a:endParaRPr lang="en-US"/>
          </a:p>
        </p:txBody>
      </p:sp>
    </p:spTree>
    <p:extLst>
      <p:ext uri="{BB962C8B-B14F-4D97-AF65-F5344CB8AC3E}">
        <p14:creationId xmlns:p14="http://schemas.microsoft.com/office/powerpoint/2010/main" val="1753398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en-US" dirty="0"/>
              <a:t>Now, finally, before we wrap up and go to the question-and-answer session, I want to talk briefly about the forthcoming work of the Food Prices for Nutrition project.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project continues to build on work done in previous projects, now working with the World Bank and IFPRI to promote the use of food prices to measure diet costs and affordability and to scale up monitoring and analysis of the metrics we’ve been talking about today. </a:t>
            </a:r>
            <a:r>
              <a:rPr kumimoji="0" lang="en-US" sz="1200" b="0" i="0" u="none" strike="noStrike" kern="1200" cap="none" spc="0" normalizeH="0" baseline="0" noProof="0" dirty="0">
                <a:ln>
                  <a:noFill/>
                </a:ln>
                <a:solidFill>
                  <a:srgbClr val="4D94B2"/>
                </a:solidFill>
                <a:effectLst/>
                <a:uLnTx/>
                <a:uFillTx/>
                <a:latin typeface="Cordia New"/>
                <a:ea typeface="+mj-ea"/>
                <a:cs typeface="+mj-cs"/>
              </a:rPr>
              <a:t>The Food Prices for Nutrition project has four inter-linked aims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order to do this, we will focus on….</a:t>
            </a:r>
          </a:p>
          <a:p>
            <a:pPr marL="171450" indent="-171450">
              <a:buFont typeface="Arial" panose="020B0604020202020204" pitchFamily="34" charset="0"/>
              <a:buChar char="•"/>
            </a:pPr>
            <a:r>
              <a:rPr lang="en-US" dirty="0"/>
              <a:t>And model impacts of policies and programs to influence food prices, for example – </a:t>
            </a: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ordia New" panose="020B0304020202020204" pitchFamily="34" charset="-34"/>
              </a:rPr>
              <a:t>By investing in research and development of vegetable, fruit,</a:t>
            </a:r>
            <a:r>
              <a:rPr lang="en-US" sz="1800" b="0" i="0" u="none" strike="noStrike" kern="1200" baseline="0" dirty="0">
                <a:solidFill>
                  <a:srgbClr val="000000"/>
                </a:solidFill>
                <a:effectLst/>
                <a:latin typeface="Cordia New" panose="020B0304020202020204" pitchFamily="34" charset="-34"/>
              </a:rPr>
              <a:t> and legume seeds: increase diversity in the food supply, and viable opportunities for farmers</a:t>
            </a:r>
            <a:endParaRPr lang="en-US" sz="1800" b="0" i="0" u="none" strike="noStrike" dirty="0">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ordia New" panose="020B0304020202020204" pitchFamily="34" charset="-34"/>
              </a:rPr>
              <a:t>By investing in environmentally and socially sustainable ways</a:t>
            </a:r>
            <a:r>
              <a:rPr lang="en-US" sz="1800" b="0" i="0" u="none" strike="noStrike" kern="1200" baseline="0" dirty="0">
                <a:solidFill>
                  <a:srgbClr val="000000"/>
                </a:solidFill>
                <a:effectLst/>
                <a:latin typeface="Cordia New" panose="020B0304020202020204" pitchFamily="34" charset="-34"/>
              </a:rPr>
              <a:t> to </a:t>
            </a:r>
            <a:r>
              <a:rPr lang="en-US" sz="1800" b="0" i="0" u="none" strike="noStrike" kern="1200" dirty="0">
                <a:solidFill>
                  <a:srgbClr val="000000"/>
                </a:solidFill>
                <a:effectLst/>
                <a:latin typeface="Cordia New" panose="020B0304020202020204" pitchFamily="34" charset="-34"/>
              </a:rPr>
              <a:t>produce animal</a:t>
            </a:r>
            <a:r>
              <a:rPr lang="en-US" sz="1800" b="0" i="0" u="none" strike="noStrike" kern="1200" baseline="0" dirty="0">
                <a:solidFill>
                  <a:srgbClr val="000000"/>
                </a:solidFill>
                <a:effectLst/>
                <a:latin typeface="Cordia New" panose="020B0304020202020204" pitchFamily="34" charset="-34"/>
              </a:rPr>
              <a:t> source foods targeted to the poor</a:t>
            </a:r>
            <a:endParaRPr lang="en-US" sz="1800" b="0" i="0" u="none" strike="noStrike" dirty="0">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ordia New" panose="020B0304020202020204" pitchFamily="34" charset="-34"/>
              </a:rPr>
              <a:t>Innovations for cold chains and other means of preservation </a:t>
            </a:r>
            <a:endParaRPr lang="en-US" sz="1800" b="0" i="0" u="none" strike="noStrike" dirty="0">
              <a:effectLs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Cordia New" panose="020B0304020202020204" pitchFamily="34" charset="-34"/>
              </a:rPr>
              <a:t>Market infrastructure</a:t>
            </a:r>
            <a:r>
              <a:rPr lang="en-US" sz="1800" b="0" i="0" u="none" strike="noStrike" kern="1200" baseline="0" dirty="0">
                <a:solidFill>
                  <a:srgbClr val="000000"/>
                </a:solidFill>
                <a:effectLst/>
                <a:latin typeface="Cordia New" panose="020B0304020202020204" pitchFamily="34" charset="-34"/>
              </a:rPr>
              <a:t> to allow movement of products</a:t>
            </a:r>
            <a:endParaRPr lang="en-US" sz="1800" b="0" i="0" u="none" strike="noStrike" dirty="0">
              <a:effectLst/>
              <a:latin typeface="Arial" panose="020B0604020202020204" pitchFamily="34" charset="0"/>
            </a:endParaRP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a:t>
            </a:fld>
            <a:endParaRPr lang="en-US"/>
          </a:p>
        </p:txBody>
      </p:sp>
    </p:spTree>
    <p:extLst>
      <p:ext uri="{BB962C8B-B14F-4D97-AF65-F5344CB8AC3E}">
        <p14:creationId xmlns:p14="http://schemas.microsoft.com/office/powerpoint/2010/main" val="297765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Food Prices for Nutrition Project arose out of this vision: That food price measurement should match the globally held aspiration toward food security, adopted over 25 years ago.</a:t>
            </a:r>
          </a:p>
          <a:p>
            <a:endParaRPr lang="en-US" dirty="0"/>
          </a:p>
          <a:p>
            <a:r>
              <a:rPr lang="en-US" dirty="0"/>
              <a:t>Until now, food security measurement has not reflected this definition in full. It has centered on availability and access to calories, and more recently reported experience.</a:t>
            </a:r>
          </a:p>
          <a:p>
            <a:endParaRPr lang="en-US" dirty="0"/>
          </a:p>
          <a:p>
            <a:r>
              <a:rPr lang="en-US" dirty="0"/>
              <a:t>The cost and affordability of a healthy diet add the dimension of economic access to nutritious food to meet dietary needs.</a:t>
            </a:r>
          </a:p>
          <a:p>
            <a:endParaRPr lang="en-US" dirty="0"/>
          </a:p>
          <a:p>
            <a:pPr lvl="1"/>
            <a:r>
              <a:rPr lang="en-US" dirty="0"/>
              <a:t>Prevalence of Undernourishment </a:t>
            </a:r>
          </a:p>
          <a:p>
            <a:pPr lvl="2"/>
            <a:r>
              <a:rPr lang="en-US" dirty="0"/>
              <a:t>hunger </a:t>
            </a:r>
            <a:r>
              <a:rPr lang="mr-IN" dirty="0"/>
              <a:t>–</a:t>
            </a:r>
            <a:r>
              <a:rPr lang="en-US" dirty="0"/>
              <a:t> how many people cannot access sufficient calories</a:t>
            </a:r>
          </a:p>
          <a:p>
            <a:pPr lvl="1"/>
            <a:r>
              <a:rPr lang="en-US" dirty="0"/>
              <a:t> Food Insecurity Experience Scale</a:t>
            </a:r>
          </a:p>
          <a:p>
            <a:pPr lvl="2"/>
            <a:r>
              <a:rPr lang="en-US" dirty="0"/>
              <a:t>how many people experience moderate or severe food insecurity</a:t>
            </a:r>
          </a:p>
          <a:p>
            <a:pPr lvl="1"/>
            <a:r>
              <a:rPr lang="en-US" dirty="0"/>
              <a:t>Affordability of a Healthy Diet</a:t>
            </a:r>
          </a:p>
          <a:p>
            <a:pPr lvl="2"/>
            <a:r>
              <a:rPr lang="en-US" dirty="0"/>
              <a:t>how many people cannot afford the minimum cost of a healthy diet following dietary guidelines</a:t>
            </a:r>
          </a:p>
          <a:p>
            <a:endParaRPr lang="en-US" dirty="0"/>
          </a:p>
        </p:txBody>
      </p:sp>
      <p:sp>
        <p:nvSpPr>
          <p:cNvPr id="4" name="Slide Number Placeholder 3"/>
          <p:cNvSpPr>
            <a:spLocks noGrp="1"/>
          </p:cNvSpPr>
          <p:nvPr>
            <p:ph type="sldNum" sz="quarter" idx="5"/>
          </p:nvPr>
        </p:nvSpPr>
        <p:spPr/>
        <p:txBody>
          <a:bodyPr/>
          <a:lstStyle/>
          <a:p>
            <a:fld id="{C8A2CBB2-9E3C-AE44-8129-7AA1042BEA40}" type="slidenum">
              <a:rPr lang="en-US" smtClean="0"/>
              <a:t>5</a:t>
            </a:fld>
            <a:endParaRPr lang="en-US"/>
          </a:p>
        </p:txBody>
      </p:sp>
    </p:spTree>
    <p:extLst>
      <p:ext uri="{BB962C8B-B14F-4D97-AF65-F5344CB8AC3E}">
        <p14:creationId xmlns:p14="http://schemas.microsoft.com/office/powerpoint/2010/main" val="2096476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Cindy will speak more to this. It has been a pleasure to partner with FAO, which supported our background paper to define the methods for the cost and affordability of a healthy diet. This paper is coming out soon. I will spend the rest of my presentation today introducing these methods.</a:t>
            </a:r>
          </a:p>
          <a:p>
            <a:endParaRPr lang="en-US" sz="2000" dirty="0"/>
          </a:p>
          <a:p>
            <a:endParaRPr lang="en-US" sz="2000" dirty="0"/>
          </a:p>
          <a:p>
            <a:endParaRPr lang="en-US" sz="2000" dirty="0"/>
          </a:p>
          <a:p>
            <a:r>
              <a:rPr lang="en-US" sz="2000" dirty="0"/>
              <a:t>“Estimates of the cost and affordability of healthy diets will be updated annually and disseminated in this report, reflecting the most recent data as they become available.”</a:t>
            </a:r>
          </a:p>
          <a:p>
            <a:r>
              <a:rPr lang="en-US" sz="2000" i="1" dirty="0"/>
              <a:t>-SOFI 2021, p29</a:t>
            </a:r>
          </a:p>
          <a:p>
            <a:r>
              <a:rPr lang="en-US" sz="1200" dirty="0">
                <a:hlinkClick r:id="rId3"/>
              </a:rPr>
              <a:t>http://www.fao.org/publications/sofi/2020/en/</a:t>
            </a:r>
            <a:endParaRPr lang="en-US" sz="1200" dirty="0"/>
          </a:p>
          <a:p>
            <a:r>
              <a:rPr lang="en-US" sz="1200" dirty="0">
                <a:hlinkClick r:id="rId4"/>
              </a:rPr>
              <a:t>https://www.fao.org/publications/sofi/2021/en/</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P29 “Estimates of the cost and affordability of healthy diets will be updated annually and disseminated n this report, reflecting the most recent data as they become available. Once new data for 2020 are available, it will be possible to estimate he overall economic impact of the COVID-19 pandemic on the cost and affordability of healthy diets. Regional, </a:t>
            </a:r>
            <a:r>
              <a:rPr lang="en-US" dirty="0" err="1"/>
              <a:t>subregional</a:t>
            </a:r>
            <a:r>
              <a:rPr lang="en-US" dirty="0"/>
              <a:t>, national and even subnational differences are expected, given the different timing, duration and intensity of lockdowns, as well as differential impacts of economic shocks on countries.”</a:t>
            </a:r>
          </a:p>
        </p:txBody>
      </p:sp>
      <p:sp>
        <p:nvSpPr>
          <p:cNvPr id="4" name="Slide Number Placeholder 3"/>
          <p:cNvSpPr>
            <a:spLocks noGrp="1"/>
          </p:cNvSpPr>
          <p:nvPr>
            <p:ph type="sldNum" sz="quarter" idx="10"/>
          </p:nvPr>
        </p:nvSpPr>
        <p:spPr/>
        <p:txBody>
          <a:bodyPr/>
          <a:lstStyle/>
          <a:p>
            <a:fld id="{DF811066-0135-4CAA-8AD4-89A97190AC00}" type="slidenum">
              <a:rPr lang="en-US" smtClean="0"/>
              <a:t>6</a:t>
            </a:fld>
            <a:endParaRPr lang="en-US"/>
          </a:p>
        </p:txBody>
      </p:sp>
    </p:spTree>
    <p:extLst>
      <p:ext uri="{BB962C8B-B14F-4D97-AF65-F5344CB8AC3E}">
        <p14:creationId xmlns:p14="http://schemas.microsoft.com/office/powerpoint/2010/main" val="75288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method for finding the cost of a healthy diet starts with the question: What is a healthy diet?</a:t>
            </a:r>
          </a:p>
          <a:p>
            <a:r>
              <a:rPr lang="en-US" dirty="0"/>
              <a:t>Many countries have answered this question as a matter of national policy. The handiest definitions of a healthy diet are from food-based dietary guidelines, </a:t>
            </a:r>
          </a:p>
        </p:txBody>
      </p:sp>
      <p:sp>
        <p:nvSpPr>
          <p:cNvPr id="4" name="Slide Number Placeholder 3"/>
          <p:cNvSpPr>
            <a:spLocks noGrp="1"/>
          </p:cNvSpPr>
          <p:nvPr>
            <p:ph type="sldNum" sz="quarter" idx="10"/>
          </p:nvPr>
        </p:nvSpPr>
        <p:spPr/>
        <p:txBody>
          <a:bodyPr/>
          <a:lstStyle/>
          <a:p>
            <a:fld id="{CE6C4224-2A4B-F049-8A20-F0EDC87B1AC8}" type="slidenum">
              <a:rPr lang="en-US" smtClean="0"/>
              <a:t>7</a:t>
            </a:fld>
            <a:endParaRPr lang="en-US"/>
          </a:p>
        </p:txBody>
      </p:sp>
    </p:spTree>
    <p:extLst>
      <p:ext uri="{BB962C8B-B14F-4D97-AF65-F5344CB8AC3E}">
        <p14:creationId xmlns:p14="http://schemas.microsoft.com/office/powerpoint/2010/main" val="132531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as a standard that many nations have already defined what a healthy diet is, what we aim to do is then to find out… </a:t>
            </a:r>
          </a:p>
          <a:p>
            <a:r>
              <a:rPr lang="en-US" dirty="0"/>
              <a:t>This takes a consumer perspective of food prices and uses retail costs, as the costs people find in the market.</a:t>
            </a:r>
          </a:p>
          <a:p>
            <a:endParaRPr lang="en-US" dirty="0"/>
          </a:p>
          <a:p>
            <a:r>
              <a:rPr lang="en-US" dirty="0"/>
              <a:t>First, I want to talk about how we quantify the healthy diet.</a:t>
            </a:r>
          </a:p>
        </p:txBody>
      </p:sp>
      <p:sp>
        <p:nvSpPr>
          <p:cNvPr id="4" name="Slide Number Placeholder 3"/>
          <p:cNvSpPr>
            <a:spLocks noGrp="1"/>
          </p:cNvSpPr>
          <p:nvPr>
            <p:ph type="sldNum" sz="quarter" idx="5"/>
          </p:nvPr>
        </p:nvSpPr>
        <p:spPr/>
        <p:txBody>
          <a:bodyPr/>
          <a:lstStyle/>
          <a:p>
            <a:fld id="{C8A2CBB2-9E3C-AE44-8129-7AA1042BEA40}" type="slidenum">
              <a:rPr lang="en-US" smtClean="0"/>
              <a:t>8</a:t>
            </a:fld>
            <a:endParaRPr lang="en-US"/>
          </a:p>
        </p:txBody>
      </p:sp>
    </p:spTree>
    <p:extLst>
      <p:ext uri="{BB962C8B-B14F-4D97-AF65-F5344CB8AC3E}">
        <p14:creationId xmlns:p14="http://schemas.microsoft.com/office/powerpoint/2010/main" val="3191308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Dietary guidelines typically identify a number of required food groups, and the portions per day required of each, and then define the grams or calories per portion of each food group recommended. So the task is then to find out how much the recommended amount of each food group costs at retail prices in the market.</a:t>
            </a:r>
          </a:p>
        </p:txBody>
      </p:sp>
      <p:sp>
        <p:nvSpPr>
          <p:cNvPr id="4" name="Slide Number Placeholder 3"/>
          <p:cNvSpPr>
            <a:spLocks noGrp="1"/>
          </p:cNvSpPr>
          <p:nvPr>
            <p:ph type="sldNum" sz="quarter" idx="5"/>
          </p:nvPr>
        </p:nvSpPr>
        <p:spPr/>
        <p:txBody>
          <a:bodyPr/>
          <a:lstStyle/>
          <a:p>
            <a:fld id="{DF811066-0135-4CAA-8AD4-89A97190AC00}" type="slidenum">
              <a:rPr lang="en-US" smtClean="0"/>
              <a:t>9</a:t>
            </a:fld>
            <a:endParaRPr lang="en-US"/>
          </a:p>
        </p:txBody>
      </p:sp>
    </p:spTree>
    <p:extLst>
      <p:ext uri="{BB962C8B-B14F-4D97-AF65-F5344CB8AC3E}">
        <p14:creationId xmlns:p14="http://schemas.microsoft.com/office/powerpoint/2010/main" val="2027280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BEE9C7-28D4-E268-7982-8E15257D7672}"/>
              </a:ext>
            </a:extLst>
          </p:cNvPr>
          <p:cNvSpPr/>
          <p:nvPr userDrawn="1"/>
        </p:nvSpPr>
        <p:spPr>
          <a:xfrm>
            <a:off x="0" y="0"/>
            <a:ext cx="12192000" cy="6858000"/>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8A7EBD-6CF2-DCAD-8E66-E88B14E50399}"/>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dirty="0"/>
              <a:t>Slide Title</a:t>
            </a:r>
          </a:p>
        </p:txBody>
      </p:sp>
      <p:sp>
        <p:nvSpPr>
          <p:cNvPr id="3" name="Subtitle 2">
            <a:extLst>
              <a:ext uri="{FF2B5EF4-FFF2-40B4-BE49-F238E27FC236}">
                <a16:creationId xmlns:a16="http://schemas.microsoft.com/office/drawing/2014/main" id="{C7F8030C-C950-6566-0995-745C2893FCEF}"/>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spTree>
    <p:extLst>
      <p:ext uri="{BB962C8B-B14F-4D97-AF65-F5344CB8AC3E}">
        <p14:creationId xmlns:p14="http://schemas.microsoft.com/office/powerpoint/2010/main" val="165985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7" y="-8331"/>
            <a:ext cx="6137590" cy="1325563"/>
          </a:xfrm>
        </p:spPr>
        <p:txBody>
          <a:bodyPr/>
          <a:lstStyle>
            <a:lvl1pPr>
              <a:defRPr>
                <a:solidFill>
                  <a:srgbClr val="2F83A8"/>
                </a:solidFill>
              </a:defRPr>
            </a:lvl1pPr>
          </a:lstStyle>
          <a:p>
            <a:r>
              <a:rPr lang="en-US" dirty="0"/>
              <a:t>Slide Title</a:t>
            </a:r>
          </a:p>
        </p:txBody>
      </p:sp>
      <p:sp>
        <p:nvSpPr>
          <p:cNvPr id="3" name="Date Placeholder 2">
            <a:extLst>
              <a:ext uri="{FF2B5EF4-FFF2-40B4-BE49-F238E27FC236}">
                <a16:creationId xmlns:a16="http://schemas.microsoft.com/office/drawing/2014/main" id="{7491C32B-B010-E5C7-CAB6-D563E8078D96}"/>
              </a:ext>
            </a:extLst>
          </p:cNvPr>
          <p:cNvSpPr>
            <a:spLocks noGrp="1"/>
          </p:cNvSpPr>
          <p:nvPr>
            <p:ph type="dt" sz="half" idx="10"/>
          </p:nvPr>
        </p:nvSpPr>
        <p:spPr/>
        <p:txBody>
          <a:bodyPr/>
          <a:lstStyle/>
          <a:p>
            <a:fld id="{54EA403B-7FCF-6C45-907A-7A78A9D8D6ED}" type="datetimeFigureOut">
              <a:rPr lang="en-US" smtClean="0"/>
              <a:t>9/19/22</a:t>
            </a:fld>
            <a:endParaRPr lang="en-US"/>
          </a:p>
        </p:txBody>
      </p:sp>
      <p:sp>
        <p:nvSpPr>
          <p:cNvPr id="4" name="Footer Placeholder 3">
            <a:extLst>
              <a:ext uri="{FF2B5EF4-FFF2-40B4-BE49-F238E27FC236}">
                <a16:creationId xmlns:a16="http://schemas.microsoft.com/office/drawing/2014/main" id="{ECFDFE72-AB71-CE60-EA43-693F30F3C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D82469-AF72-65C1-2681-317619F3DFDF}"/>
              </a:ext>
            </a:extLst>
          </p:cNvPr>
          <p:cNvSpPr>
            <a:spLocks noGrp="1"/>
          </p:cNvSpPr>
          <p:nvPr>
            <p:ph type="sldNum" sz="quarter" idx="12"/>
          </p:nvPr>
        </p:nvSpPr>
        <p:spPr/>
        <p:txBody>
          <a:bodyPr/>
          <a:lstStyle/>
          <a:p>
            <a:fld id="{60A66D4E-4C99-2240-B40A-2C6ACB7E6DDE}" type="slidenum">
              <a:rPr lang="en-US" smtClean="0"/>
              <a:t>‹#›</a:t>
            </a:fld>
            <a:endParaRPr lang="en-US"/>
          </a:p>
        </p:txBody>
      </p:sp>
      <p:sp>
        <p:nvSpPr>
          <p:cNvPr id="10" name="Rectangle 9">
            <a:extLst>
              <a:ext uri="{FF2B5EF4-FFF2-40B4-BE49-F238E27FC236}">
                <a16:creationId xmlns:a16="http://schemas.microsoft.com/office/drawing/2014/main" id="{CE35AFEA-733E-83AD-D00E-9878C0A7D224}"/>
              </a:ext>
            </a:extLst>
          </p:cNvPr>
          <p:cNvSpPr/>
          <p:nvPr userDrawn="1"/>
        </p:nvSpPr>
        <p:spPr>
          <a:xfrm>
            <a:off x="7384774" y="6703"/>
            <a:ext cx="4807226"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478457-C6B3-90DE-A940-A8EF3D9BE254}"/>
              </a:ext>
            </a:extLst>
          </p:cNvPr>
          <p:cNvSpPr/>
          <p:nvPr userDrawn="1"/>
        </p:nvSpPr>
        <p:spPr>
          <a:xfrm>
            <a:off x="0" y="-8331"/>
            <a:ext cx="242665"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14" name="Text Placeholder 3">
            <a:extLst>
              <a:ext uri="{FF2B5EF4-FFF2-40B4-BE49-F238E27FC236}">
                <a16:creationId xmlns:a16="http://schemas.microsoft.com/office/drawing/2014/main" id="{061F1BC2-C70B-FE8A-B877-710226995A45}"/>
              </a:ext>
            </a:extLst>
          </p:cNvPr>
          <p:cNvSpPr>
            <a:spLocks noGrp="1"/>
          </p:cNvSpPr>
          <p:nvPr>
            <p:ph type="body" sz="half" idx="2" hasCustomPrompt="1"/>
          </p:nvPr>
        </p:nvSpPr>
        <p:spPr>
          <a:xfrm>
            <a:off x="412297" y="1523206"/>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1853527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8BED5-19D8-E96F-7F82-8CE1EAD15653}"/>
              </a:ext>
            </a:extLst>
          </p:cNvPr>
          <p:cNvSpPr>
            <a:spLocks noGrp="1"/>
          </p:cNvSpPr>
          <p:nvPr>
            <p:ph type="title" hasCustomPrompt="1"/>
          </p:nvPr>
        </p:nvSpPr>
        <p:spPr>
          <a:xfrm>
            <a:off x="839788" y="457200"/>
            <a:ext cx="3932237" cy="1600200"/>
          </a:xfrm>
        </p:spPr>
        <p:txBody>
          <a:bodyPr anchor="t">
            <a:normAutofit/>
          </a:bodyPr>
          <a:lstStyle>
            <a:lvl1pPr>
              <a:defRPr sz="4400">
                <a:solidFill>
                  <a:srgbClr val="2F83A8"/>
                </a:solidFill>
              </a:defRPr>
            </a:lvl1pPr>
          </a:lstStyle>
          <a:p>
            <a:r>
              <a:rPr lang="en-US" dirty="0"/>
              <a:t>Slide Title</a:t>
            </a:r>
          </a:p>
        </p:txBody>
      </p:sp>
      <p:sp>
        <p:nvSpPr>
          <p:cNvPr id="3" name="Content Placeholder 2">
            <a:extLst>
              <a:ext uri="{FF2B5EF4-FFF2-40B4-BE49-F238E27FC236}">
                <a16:creationId xmlns:a16="http://schemas.microsoft.com/office/drawing/2014/main" id="{D4161718-3F5E-4EA4-5C89-42CE639DC3FA}"/>
              </a:ext>
            </a:extLst>
          </p:cNvPr>
          <p:cNvSpPr>
            <a:spLocks noGrp="1"/>
          </p:cNvSpPr>
          <p:nvPr>
            <p:ph idx="1" hasCustomPrompt="1"/>
          </p:nvPr>
        </p:nvSpPr>
        <p:spPr>
          <a:xfrm>
            <a:off x="6867728" y="12937"/>
            <a:ext cx="5324271" cy="6866331"/>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PHOTO</a:t>
            </a:r>
          </a:p>
        </p:txBody>
      </p:sp>
      <p:sp>
        <p:nvSpPr>
          <p:cNvPr id="4" name="Text Placeholder 3">
            <a:extLst>
              <a:ext uri="{FF2B5EF4-FFF2-40B4-BE49-F238E27FC236}">
                <a16:creationId xmlns:a16="http://schemas.microsoft.com/office/drawing/2014/main" id="{BA275B8D-4947-B797-DDC1-C3119F860A97}"/>
              </a:ext>
            </a:extLst>
          </p:cNvPr>
          <p:cNvSpPr>
            <a:spLocks noGrp="1"/>
          </p:cNvSpPr>
          <p:nvPr>
            <p:ph type="body" sz="half" idx="2" hasCustomPrompt="1"/>
          </p:nvPr>
        </p:nvSpPr>
        <p:spPr>
          <a:xfrm>
            <a:off x="839788" y="2057400"/>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
        <p:nvSpPr>
          <p:cNvPr id="9" name="Rectangle 8">
            <a:extLst>
              <a:ext uri="{FF2B5EF4-FFF2-40B4-BE49-F238E27FC236}">
                <a16:creationId xmlns:a16="http://schemas.microsoft.com/office/drawing/2014/main" id="{CAAB0DCD-7695-9521-3F56-0B47ADBF843A}"/>
              </a:ext>
            </a:extLst>
          </p:cNvPr>
          <p:cNvSpPr/>
          <p:nvPr userDrawn="1"/>
        </p:nvSpPr>
        <p:spPr>
          <a:xfrm>
            <a:off x="1" y="-8331"/>
            <a:ext cx="252918" cy="6866331"/>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52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012C-DA9A-D4E9-8513-9B78607B5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6E1DF9-F882-682E-C576-3CDA767F6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text&#10;&#10;Description automatically generated">
            <a:extLst>
              <a:ext uri="{FF2B5EF4-FFF2-40B4-BE49-F238E27FC236}">
                <a16:creationId xmlns:a16="http://schemas.microsoft.com/office/drawing/2014/main" id="{3B22F6D4-598E-7E7E-75C0-51E94FDEA5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8" name="Rectangle 7">
            <a:extLst>
              <a:ext uri="{FF2B5EF4-FFF2-40B4-BE49-F238E27FC236}">
                <a16:creationId xmlns:a16="http://schemas.microsoft.com/office/drawing/2014/main" id="{3429C6E6-C4D3-0B70-7AA2-6E408D487D6B}"/>
              </a:ext>
            </a:extLst>
          </p:cNvPr>
          <p:cNvSpPr/>
          <p:nvPr userDrawn="1"/>
        </p:nvSpPr>
        <p:spPr>
          <a:xfrm>
            <a:off x="1" y="-8331"/>
            <a:ext cx="252918" cy="6866331"/>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107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012C-DA9A-D4E9-8513-9B78607B5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6E1DF9-F882-682E-C576-3CDA767F6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text&#10;&#10;Description automatically generated">
            <a:extLst>
              <a:ext uri="{FF2B5EF4-FFF2-40B4-BE49-F238E27FC236}">
                <a16:creationId xmlns:a16="http://schemas.microsoft.com/office/drawing/2014/main" id="{3B22F6D4-598E-7E7E-75C0-51E94FDEA5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2320" y="5995911"/>
            <a:ext cx="2431399" cy="631977"/>
          </a:xfrm>
          <a:prstGeom prst="rect">
            <a:avLst/>
          </a:prstGeom>
        </p:spPr>
      </p:pic>
      <p:sp>
        <p:nvSpPr>
          <p:cNvPr id="8" name="Rectangle 7">
            <a:extLst>
              <a:ext uri="{FF2B5EF4-FFF2-40B4-BE49-F238E27FC236}">
                <a16:creationId xmlns:a16="http://schemas.microsoft.com/office/drawing/2014/main" id="{3429C6E6-C4D3-0B70-7AA2-6E408D487D6B}"/>
              </a:ext>
            </a:extLst>
          </p:cNvPr>
          <p:cNvSpPr/>
          <p:nvPr userDrawn="1"/>
        </p:nvSpPr>
        <p:spPr>
          <a:xfrm>
            <a:off x="0" y="6740761"/>
            <a:ext cx="12192000" cy="117239"/>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99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40EC4-CD49-50A1-BF73-9962B50829A2}"/>
              </a:ext>
            </a:extLst>
          </p:cNvPr>
          <p:cNvSpPr>
            <a:spLocks noGrp="1"/>
          </p:cNvSpPr>
          <p:nvPr>
            <p:ph type="dt" sz="half" idx="10"/>
          </p:nvPr>
        </p:nvSpPr>
        <p:spPr/>
        <p:txBody>
          <a:bodyPr/>
          <a:lstStyle/>
          <a:p>
            <a:fld id="{54EA403B-7FCF-6C45-907A-7A78A9D8D6ED}" type="datetimeFigureOut">
              <a:rPr lang="en-US" smtClean="0"/>
              <a:t>9/19/22</a:t>
            </a:fld>
            <a:endParaRPr lang="en-US"/>
          </a:p>
        </p:txBody>
      </p:sp>
      <p:sp>
        <p:nvSpPr>
          <p:cNvPr id="3" name="Footer Placeholder 2">
            <a:extLst>
              <a:ext uri="{FF2B5EF4-FFF2-40B4-BE49-F238E27FC236}">
                <a16:creationId xmlns:a16="http://schemas.microsoft.com/office/drawing/2014/main" id="{069A6739-5B9C-4329-7C0E-FF821874C7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CA7390-C989-B37C-00B9-E13373992AB4}"/>
              </a:ext>
            </a:extLst>
          </p:cNvPr>
          <p:cNvSpPr>
            <a:spLocks noGrp="1"/>
          </p:cNvSpPr>
          <p:nvPr>
            <p:ph type="sldNum" sz="quarter" idx="12"/>
          </p:nvPr>
        </p:nvSpPr>
        <p:spPr/>
        <p:txBody>
          <a:bodyPr/>
          <a:lstStyle/>
          <a:p>
            <a:fld id="{60A66D4E-4C99-2240-B40A-2C6ACB7E6DDE}" type="slidenum">
              <a:rPr lang="en-US" smtClean="0"/>
              <a:t>‹#›</a:t>
            </a:fld>
            <a:endParaRPr lang="en-US"/>
          </a:p>
        </p:txBody>
      </p:sp>
      <p:pic>
        <p:nvPicPr>
          <p:cNvPr id="6" name="Picture 5" descr="A picture containing text&#10;&#10;Description automatically generated">
            <a:extLst>
              <a:ext uri="{FF2B5EF4-FFF2-40B4-BE49-F238E27FC236}">
                <a16:creationId xmlns:a16="http://schemas.microsoft.com/office/drawing/2014/main" id="{B51C4366-B0A6-CF91-4C66-C0D87B3DC1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Tree>
    <p:extLst>
      <p:ext uri="{BB962C8B-B14F-4D97-AF65-F5344CB8AC3E}">
        <p14:creationId xmlns:p14="http://schemas.microsoft.com/office/powerpoint/2010/main" val="3814702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40EC4-CD49-50A1-BF73-9962B50829A2}"/>
              </a:ext>
            </a:extLst>
          </p:cNvPr>
          <p:cNvSpPr>
            <a:spLocks noGrp="1"/>
          </p:cNvSpPr>
          <p:nvPr>
            <p:ph type="dt" sz="half" idx="10"/>
          </p:nvPr>
        </p:nvSpPr>
        <p:spPr/>
        <p:txBody>
          <a:bodyPr/>
          <a:lstStyle/>
          <a:p>
            <a:fld id="{54EA403B-7FCF-6C45-907A-7A78A9D8D6ED}" type="datetimeFigureOut">
              <a:rPr lang="en-US" smtClean="0"/>
              <a:t>9/19/22</a:t>
            </a:fld>
            <a:endParaRPr lang="en-US"/>
          </a:p>
        </p:txBody>
      </p:sp>
      <p:sp>
        <p:nvSpPr>
          <p:cNvPr id="3" name="Footer Placeholder 2">
            <a:extLst>
              <a:ext uri="{FF2B5EF4-FFF2-40B4-BE49-F238E27FC236}">
                <a16:creationId xmlns:a16="http://schemas.microsoft.com/office/drawing/2014/main" id="{069A6739-5B9C-4329-7C0E-FF821874C7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CA7390-C989-B37C-00B9-E13373992AB4}"/>
              </a:ext>
            </a:extLst>
          </p:cNvPr>
          <p:cNvSpPr>
            <a:spLocks noGrp="1"/>
          </p:cNvSpPr>
          <p:nvPr>
            <p:ph type="sldNum" sz="quarter" idx="12"/>
          </p:nvPr>
        </p:nvSpPr>
        <p:spPr/>
        <p:txBody>
          <a:bodyPr/>
          <a:lstStyle/>
          <a:p>
            <a:fld id="{60A66D4E-4C99-2240-B40A-2C6ACB7E6DDE}" type="slidenum">
              <a:rPr lang="en-US" smtClean="0"/>
              <a:t>‹#›</a:t>
            </a:fld>
            <a:endParaRPr lang="en-US"/>
          </a:p>
        </p:txBody>
      </p:sp>
    </p:spTree>
    <p:extLst>
      <p:ext uri="{BB962C8B-B14F-4D97-AF65-F5344CB8AC3E}">
        <p14:creationId xmlns:p14="http://schemas.microsoft.com/office/powerpoint/2010/main" val="700935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66371C-F75A-654C-B346-2202CCCF30F2}" type="datetimeFigureOut">
              <a:rPr lang="en-US" smtClean="0"/>
              <a:t>9/19/22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78813-570B-E04E-9732-10D56A80CEC2}" type="slidenum">
              <a:rPr lang="en-US" smtClean="0"/>
              <a:t>‹#›</a:t>
            </a:fld>
            <a:endParaRPr lang="en-US"/>
          </a:p>
        </p:txBody>
      </p:sp>
    </p:spTree>
    <p:extLst>
      <p:ext uri="{BB962C8B-B14F-4D97-AF65-F5344CB8AC3E}">
        <p14:creationId xmlns:p14="http://schemas.microsoft.com/office/powerpoint/2010/main" val="387472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en-US"/>
              <a:t>Click to edit Master title style</a:t>
            </a:r>
            <a:endParaRPr lang="nl-NL" dirty="0"/>
          </a:p>
        </p:txBody>
      </p:sp>
      <p:sp>
        <p:nvSpPr>
          <p:cNvPr id="22" name="Tijdelijke aanduiding voor afbeelding 24"/>
          <p:cNvSpPr>
            <a:spLocks noGrp="1" noChangeAspect="1"/>
          </p:cNvSpPr>
          <p:nvPr>
            <p:ph type="pic" sz="quarter" idx="13"/>
          </p:nvPr>
        </p:nvSpPr>
        <p:spPr bwMode="auto">
          <a:xfrm>
            <a:off x="655339"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ysClr val="windowText" lastClr="000000"/>
                </a:solidFill>
                <a:effectLst/>
                <a:uLnTx/>
                <a:uFillTx/>
              </a:rPr>
              <a:t>Click icon to add picture</a:t>
            </a:r>
            <a:endParaRPr kumimoji="0" lang="nl-NL" sz="1067" b="0" i="0" u="none" strike="noStrike" kern="0" cap="none" spc="0" normalizeH="0" baseline="0" noProof="0" dirty="0">
              <a:ln>
                <a:noFill/>
              </a:ln>
              <a:solidFill>
                <a:sysClr val="windowText" lastClr="000000"/>
              </a:solidFill>
              <a:effectLst/>
              <a:uLnTx/>
              <a:uFillTx/>
            </a:endParaRPr>
          </a:p>
        </p:txBody>
      </p:sp>
      <p:sp>
        <p:nvSpPr>
          <p:cNvPr id="23" name="Tijdelijke aanduiding voor afbeelding 24"/>
          <p:cNvSpPr>
            <a:spLocks noGrp="1" noChangeAspect="1"/>
          </p:cNvSpPr>
          <p:nvPr>
            <p:ph type="pic" sz="quarter" idx="19"/>
          </p:nvPr>
        </p:nvSpPr>
        <p:spPr bwMode="auto">
          <a:xfrm>
            <a:off x="8737567"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ysClr val="windowText" lastClr="000000"/>
                </a:solidFill>
                <a:effectLst/>
                <a:uLnTx/>
                <a:uFillTx/>
              </a:rPr>
              <a:t>Click icon to add picture</a:t>
            </a:r>
            <a:endParaRPr kumimoji="0" lang="nl-NL" sz="1067" b="0" i="0" u="none" strike="noStrike" kern="0" cap="none" spc="0" normalizeH="0" baseline="0" noProof="0" dirty="0">
              <a:ln>
                <a:noFill/>
              </a:ln>
              <a:solidFill>
                <a:sysClr val="windowText" lastClr="000000"/>
              </a:solidFill>
              <a:effectLst/>
              <a:uLnTx/>
              <a:uFillTx/>
            </a:endParaRPr>
          </a:p>
        </p:txBody>
      </p:sp>
      <p:sp>
        <p:nvSpPr>
          <p:cNvPr id="24" name="Tijdelijke aanduiding voor afbeelding 24"/>
          <p:cNvSpPr>
            <a:spLocks noGrp="1" noChangeAspect="1"/>
          </p:cNvSpPr>
          <p:nvPr>
            <p:ph type="pic" sz="quarter" idx="28"/>
          </p:nvPr>
        </p:nvSpPr>
        <p:spPr bwMode="auto">
          <a:xfrm>
            <a:off x="6612016"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ysClr val="windowText" lastClr="000000"/>
                </a:solidFill>
                <a:effectLst/>
                <a:uLnTx/>
                <a:uFillTx/>
              </a:rPr>
              <a:t>Click icon to add picture</a:t>
            </a:r>
            <a:endParaRPr kumimoji="0" lang="nl-NL" sz="1067" b="0" i="0" u="none" strike="noStrike" kern="0" cap="none" spc="0" normalizeH="0" baseline="0" noProof="0" dirty="0">
              <a:ln>
                <a:noFill/>
              </a:ln>
              <a:solidFill>
                <a:sysClr val="windowText" lastClr="000000"/>
              </a:solidFill>
              <a:effectLst/>
              <a:uLnTx/>
              <a:uFillTx/>
            </a:endParaRPr>
          </a:p>
        </p:txBody>
      </p:sp>
      <p:sp>
        <p:nvSpPr>
          <p:cNvPr id="25" name="Tijdelijke aanduiding voor afbeelding 24"/>
          <p:cNvSpPr>
            <a:spLocks noGrp="1" noChangeAspect="1"/>
          </p:cNvSpPr>
          <p:nvPr>
            <p:ph type="pic" sz="quarter" idx="15"/>
          </p:nvPr>
        </p:nvSpPr>
        <p:spPr bwMode="auto">
          <a:xfrm>
            <a:off x="4486465"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ysClr val="windowText" lastClr="000000"/>
                </a:solidFill>
                <a:effectLst/>
                <a:uLnTx/>
                <a:uFillTx/>
              </a:rPr>
              <a:t>Click icon to add picture</a:t>
            </a:r>
            <a:endParaRPr kumimoji="0" lang="nl-NL" sz="1067" b="0" i="0" u="none" strike="noStrike" kern="0" cap="none" spc="0" normalizeH="0" baseline="0" noProof="0" dirty="0">
              <a:ln>
                <a:noFill/>
              </a:ln>
              <a:solidFill>
                <a:sysClr val="windowText" lastClr="000000"/>
              </a:solidFill>
              <a:effectLst/>
              <a:uLnTx/>
              <a:uFillTx/>
            </a:endParaRPr>
          </a:p>
        </p:txBody>
      </p:sp>
      <p:sp>
        <p:nvSpPr>
          <p:cNvPr id="26" name="Tijdelijke aanduiding voor tekst 21"/>
          <p:cNvSpPr>
            <a:spLocks noGrp="1"/>
          </p:cNvSpPr>
          <p:nvPr>
            <p:ph type="body" sz="quarter" idx="20"/>
          </p:nvPr>
        </p:nvSpPr>
        <p:spPr>
          <a:xfrm>
            <a:off x="674475" y="1646495"/>
            <a:ext cx="11180975" cy="440827"/>
          </a:xfrm>
        </p:spPr>
        <p:txBody>
          <a:bodyPr/>
          <a:lstStyle>
            <a:lvl1pPr marL="0" indent="0">
              <a:lnSpc>
                <a:spcPts val="2667"/>
              </a:lnSpc>
              <a:buFont typeface="Arial" panose="020B0604020202020204" pitchFamily="34" charset="0"/>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en-US"/>
              <a:t>Click to edit Master text styles</a:t>
            </a:r>
          </a:p>
        </p:txBody>
      </p:sp>
      <p:sp>
        <p:nvSpPr>
          <p:cNvPr id="27" name="Tijdelijke aanduiding voor tekst 21"/>
          <p:cNvSpPr>
            <a:spLocks noGrp="1"/>
          </p:cNvSpPr>
          <p:nvPr>
            <p:ph type="body" sz="quarter" idx="21"/>
          </p:nvPr>
        </p:nvSpPr>
        <p:spPr>
          <a:xfrm>
            <a:off x="674475" y="2197581"/>
            <a:ext cx="11180975" cy="440827"/>
          </a:xfrm>
        </p:spPr>
        <p:txBody>
          <a:bodyPr/>
          <a:lstStyle>
            <a:lvl1pPr marL="0" indent="0">
              <a:lnSpc>
                <a:spcPts val="2667"/>
              </a:lnSpc>
              <a:buFont typeface="Arial" panose="020B0604020202020204" pitchFamily="34" charset="0"/>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en-US"/>
              <a:t>Click to edit Master text styles</a:t>
            </a:r>
          </a:p>
        </p:txBody>
      </p:sp>
    </p:spTree>
    <p:extLst>
      <p:ext uri="{BB962C8B-B14F-4D97-AF65-F5344CB8AC3E}">
        <p14:creationId xmlns:p14="http://schemas.microsoft.com/office/powerpoint/2010/main" val="40042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slide met bullets">
    <p:spTree>
      <p:nvGrpSpPr>
        <p:cNvPr id="1" name=""/>
        <p:cNvGrpSpPr/>
        <p:nvPr/>
      </p:nvGrpSpPr>
      <p:grpSpPr>
        <a:xfrm>
          <a:off x="0" y="0"/>
          <a:ext cx="0" cy="0"/>
          <a:chOff x="0" y="0"/>
          <a:chExt cx="0" cy="0"/>
        </a:xfrm>
      </p:grpSpPr>
      <p:sp>
        <p:nvSpPr>
          <p:cNvPr id="3" name="Tijdelijke aanduiding voor tekst 6"/>
          <p:cNvSpPr>
            <a:spLocks noGrp="1"/>
          </p:cNvSpPr>
          <p:nvPr>
            <p:ph type="body" sz="quarter" idx="10"/>
          </p:nvPr>
        </p:nvSpPr>
        <p:spPr>
          <a:xfrm>
            <a:off x="657600" y="1847115"/>
            <a:ext cx="11198400" cy="4100719"/>
          </a:xfrm>
        </p:spPr>
        <p:txBody>
          <a:bodyPr/>
          <a:lstStyle>
            <a:lvl1pPr>
              <a:lnSpc>
                <a:spcPts val="2667"/>
              </a:lnSpc>
              <a:spcBef>
                <a:spcPts val="1333"/>
              </a:spcBef>
              <a:defRPr sz="2133"/>
            </a:lvl1pPr>
            <a:lvl2pPr>
              <a:lnSpc>
                <a:spcPts val="2667"/>
              </a:lnSpc>
              <a:spcBef>
                <a:spcPts val="800"/>
              </a:spcBef>
              <a:buClr>
                <a:schemeClr val="bg2"/>
              </a:buClr>
              <a:defRPr sz="2133"/>
            </a:lvl2pPr>
            <a:lvl3pPr>
              <a:lnSpc>
                <a:spcPts val="2667"/>
              </a:lnSpc>
              <a:spcBef>
                <a:spcPts val="800"/>
              </a:spcBef>
              <a:defRPr sz="2133"/>
            </a:lvl3pPr>
            <a:lvl4pPr>
              <a:lnSpc>
                <a:spcPts val="2667"/>
              </a:lnSpc>
              <a:spcBef>
                <a:spcPts val="800"/>
              </a:spcBef>
              <a:defRPr sz="2133"/>
            </a:lvl4pPr>
            <a:lvl5pPr>
              <a:lnSpc>
                <a:spcPts val="2667"/>
              </a:lnSpc>
              <a:spcBef>
                <a:spcPts val="800"/>
              </a:spcBef>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tel 4"/>
          <p:cNvSpPr>
            <a:spLocks noGrp="1"/>
          </p:cNvSpPr>
          <p:nvPr>
            <p:ph type="title"/>
          </p:nvPr>
        </p:nvSpPr>
        <p:spPr/>
        <p:txBody>
          <a:bodyPr/>
          <a:lstStyle/>
          <a:p>
            <a:r>
              <a:rPr lang="en-US"/>
              <a:t>Click to edit Master title style</a:t>
            </a:r>
            <a:endParaRPr lang="nl-NL" dirty="0"/>
          </a:p>
        </p:txBody>
      </p:sp>
      <p:sp>
        <p:nvSpPr>
          <p:cNvPr id="6" name="Tijdelijke aanduiding voor dianummer 5"/>
          <p:cNvSpPr>
            <a:spLocks noGrp="1"/>
          </p:cNvSpPr>
          <p:nvPr>
            <p:ph type="sldNum" sz="quarter" idx="11"/>
          </p:nvPr>
        </p:nvSpPr>
        <p:spPr/>
        <p:txBody>
          <a:bodyPr/>
          <a:lstStyle/>
          <a:p>
            <a:pPr algn="r"/>
            <a:fld id="{F25965E0-7062-474C-8671-DB3A3CE669B0}" type="slidenum">
              <a:rPr lang="nl-NL" smtClean="0"/>
              <a:pPr algn="r"/>
              <a:t>‹#›</a:t>
            </a:fld>
            <a:endParaRPr lang="nl-NL" dirty="0"/>
          </a:p>
        </p:txBody>
      </p:sp>
    </p:spTree>
    <p:extLst>
      <p:ext uri="{BB962C8B-B14F-4D97-AF65-F5344CB8AC3E}">
        <p14:creationId xmlns:p14="http://schemas.microsoft.com/office/powerpoint/2010/main" val="1735798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ee tekstkader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3" name="Tijdelijke aanduiding voor tekst 6"/>
          <p:cNvSpPr>
            <a:spLocks noGrp="1"/>
          </p:cNvSpPr>
          <p:nvPr>
            <p:ph type="body" sz="quarter" idx="10"/>
          </p:nvPr>
        </p:nvSpPr>
        <p:spPr>
          <a:xfrm>
            <a:off x="657600" y="1824000"/>
            <a:ext cx="5472000" cy="4123200"/>
          </a:xfrm>
        </p:spPr>
        <p:txBody>
          <a:bodyPr/>
          <a:lstStyle>
            <a:lvl2pPr>
              <a:buClr>
                <a:schemeClr val="bg2"/>
              </a:buClr>
              <a:defRPr/>
            </a:lvl2pPr>
          </a:lstStyle>
          <a:p>
            <a:pPr lvl="0"/>
            <a:r>
              <a:rPr lang="en-US"/>
              <a:t>Click to edit Master text styles</a:t>
            </a:r>
          </a:p>
          <a:p>
            <a:pPr lvl="1"/>
            <a:r>
              <a:rPr lang="en-US"/>
              <a:t>Second level</a:t>
            </a:r>
          </a:p>
          <a:p>
            <a:pPr lvl="2"/>
            <a:r>
              <a:rPr lang="en-US"/>
              <a:t>Third level</a:t>
            </a:r>
          </a:p>
        </p:txBody>
      </p:sp>
      <p:sp>
        <p:nvSpPr>
          <p:cNvPr id="4" name="Tijdelijke aanduiding voor tekst 6"/>
          <p:cNvSpPr>
            <a:spLocks noGrp="1"/>
          </p:cNvSpPr>
          <p:nvPr>
            <p:ph type="body" sz="quarter" idx="11"/>
          </p:nvPr>
        </p:nvSpPr>
        <p:spPr>
          <a:xfrm>
            <a:off x="6381567" y="1824000"/>
            <a:ext cx="5472000" cy="4123200"/>
          </a:xfrm>
        </p:spPr>
        <p:txBody>
          <a:bodyPr/>
          <a:lstStyle>
            <a:lvl2pPr>
              <a:buClr>
                <a:schemeClr val="bg2"/>
              </a:buClr>
              <a:defRPr/>
            </a:lvl2pPr>
          </a:lstStyle>
          <a:p>
            <a:pPr lvl="0"/>
            <a:r>
              <a:rPr lang="en-US"/>
              <a:t>Click to edit Master text styles</a:t>
            </a:r>
          </a:p>
          <a:p>
            <a:pPr lvl="1"/>
            <a:r>
              <a:rPr lang="en-US"/>
              <a:t>Second level</a:t>
            </a:r>
          </a:p>
          <a:p>
            <a:pPr lvl="2"/>
            <a:r>
              <a:rPr lang="en-US"/>
              <a:t>Third level</a:t>
            </a:r>
          </a:p>
        </p:txBody>
      </p:sp>
      <p:sp>
        <p:nvSpPr>
          <p:cNvPr id="6" name="Tijdelijke aanduiding voor dianummer 5"/>
          <p:cNvSpPr>
            <a:spLocks noGrp="1"/>
          </p:cNvSpPr>
          <p:nvPr>
            <p:ph type="sldNum" sz="quarter" idx="12"/>
          </p:nvPr>
        </p:nvSpPr>
        <p:spPr/>
        <p:txBody>
          <a:bodyPr/>
          <a:lstStyle/>
          <a:p>
            <a:pPr algn="r"/>
            <a:fld id="{F25965E0-7062-474C-8671-DB3A3CE669B0}" type="slidenum">
              <a:rPr lang="nl-NL" smtClean="0"/>
              <a:pPr algn="r"/>
              <a:t>‹#›</a:t>
            </a:fld>
            <a:endParaRPr lang="nl-NL" dirty="0"/>
          </a:p>
        </p:txBody>
      </p:sp>
    </p:spTree>
    <p:extLst>
      <p:ext uri="{BB962C8B-B14F-4D97-AF65-F5344CB8AC3E}">
        <p14:creationId xmlns:p14="http://schemas.microsoft.com/office/powerpoint/2010/main" val="329389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BEE9C7-28D4-E268-7982-8E15257D7672}"/>
              </a:ext>
            </a:extLst>
          </p:cNvPr>
          <p:cNvSpPr/>
          <p:nvPr userDrawn="1"/>
        </p:nvSpPr>
        <p:spPr>
          <a:xfrm>
            <a:off x="0" y="0"/>
            <a:ext cx="12192000" cy="6089515"/>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8A7EBD-6CF2-DCAD-8E66-E88B14E50399}"/>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dirty="0"/>
              <a:t>Slide Title</a:t>
            </a:r>
          </a:p>
        </p:txBody>
      </p:sp>
      <p:sp>
        <p:nvSpPr>
          <p:cNvPr id="3" name="Subtitle 2">
            <a:extLst>
              <a:ext uri="{FF2B5EF4-FFF2-40B4-BE49-F238E27FC236}">
                <a16:creationId xmlns:a16="http://schemas.microsoft.com/office/drawing/2014/main" id="{C7F8030C-C950-6566-0995-745C2893FCEF}"/>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pic>
        <p:nvPicPr>
          <p:cNvPr id="8" name="Picture 7" descr="A picture containing text&#10;&#10;Description automatically generated">
            <a:extLst>
              <a:ext uri="{FF2B5EF4-FFF2-40B4-BE49-F238E27FC236}">
                <a16:creationId xmlns:a16="http://schemas.microsoft.com/office/drawing/2014/main" id="{1B2423EE-71C3-3BFC-30EA-1444772CB5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7000" y="6253382"/>
            <a:ext cx="1905000" cy="495154"/>
          </a:xfrm>
          <a:prstGeom prst="rect">
            <a:avLst/>
          </a:prstGeom>
        </p:spPr>
      </p:pic>
    </p:spTree>
    <p:extLst>
      <p:ext uri="{BB962C8B-B14F-4D97-AF65-F5344CB8AC3E}">
        <p14:creationId xmlns:p14="http://schemas.microsoft.com/office/powerpoint/2010/main" val="3974835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kader met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6" name="Tijdelijke aanduiding voor dianummer 5"/>
          <p:cNvSpPr>
            <a:spLocks noGrp="1"/>
          </p:cNvSpPr>
          <p:nvPr>
            <p:ph type="sldNum" sz="quarter" idx="18"/>
          </p:nvPr>
        </p:nvSpPr>
        <p:spPr/>
        <p:txBody>
          <a:bodyPr/>
          <a:lstStyle/>
          <a:p>
            <a:pPr algn="r"/>
            <a:fld id="{F25965E0-7062-474C-8671-DB3A3CE669B0}" type="slidenum">
              <a:rPr lang="nl-NL" smtClean="0"/>
              <a:pPr algn="r"/>
              <a:t>‹#›</a:t>
            </a:fld>
            <a:endParaRPr lang="nl-NL" dirty="0"/>
          </a:p>
        </p:txBody>
      </p:sp>
      <p:sp>
        <p:nvSpPr>
          <p:cNvPr id="7" name="Tijdelijke aanduiding voor tekst 6"/>
          <p:cNvSpPr>
            <a:spLocks noGrp="1"/>
          </p:cNvSpPr>
          <p:nvPr>
            <p:ph type="body" sz="quarter" idx="10"/>
          </p:nvPr>
        </p:nvSpPr>
        <p:spPr>
          <a:xfrm>
            <a:off x="657600" y="1847115"/>
            <a:ext cx="5472000" cy="4100719"/>
          </a:xfrm>
        </p:spPr>
        <p:txBody>
          <a:bodyPr/>
          <a:lstStyle>
            <a:lvl1pPr>
              <a:lnSpc>
                <a:spcPts val="2667"/>
              </a:lnSpc>
              <a:spcBef>
                <a:spcPts val="800"/>
              </a:spcBef>
              <a:defRPr sz="2133"/>
            </a:lvl1pPr>
            <a:lvl2pPr>
              <a:lnSpc>
                <a:spcPts val="2667"/>
              </a:lnSpc>
              <a:spcBef>
                <a:spcPts val="800"/>
              </a:spcBef>
              <a:buClr>
                <a:schemeClr val="bg2"/>
              </a:buClr>
              <a:defRPr sz="2133"/>
            </a:lvl2pPr>
            <a:lvl3pPr>
              <a:lnSpc>
                <a:spcPts val="2667"/>
              </a:lnSpc>
              <a:spcBef>
                <a:spcPts val="800"/>
              </a:spcBef>
              <a:defRPr sz="2133"/>
            </a:lvl3pPr>
          </a:lstStyle>
          <a:p>
            <a:pPr lvl="0"/>
            <a:r>
              <a:rPr lang="en-US"/>
              <a:t>Click to edit Master text styles</a:t>
            </a:r>
          </a:p>
          <a:p>
            <a:pPr lvl="1"/>
            <a:r>
              <a:rPr lang="en-US"/>
              <a:t>Second level</a:t>
            </a:r>
          </a:p>
          <a:p>
            <a:pPr lvl="2"/>
            <a:r>
              <a:rPr lang="en-US"/>
              <a:t>Third level</a:t>
            </a:r>
          </a:p>
        </p:txBody>
      </p:sp>
      <p:sp>
        <p:nvSpPr>
          <p:cNvPr id="8" name="Tijdelijke aanduiding voor afbeelding 24"/>
          <p:cNvSpPr>
            <a:spLocks noGrp="1" noChangeAspect="1"/>
          </p:cNvSpPr>
          <p:nvPr>
            <p:ph type="pic" sz="quarter" idx="17"/>
          </p:nvPr>
        </p:nvSpPr>
        <p:spPr>
          <a:xfrm>
            <a:off x="6437869" y="1966385"/>
            <a:ext cx="5401988" cy="3981449"/>
          </a:xfrm>
          <a:prstGeom prst="rect">
            <a:avLst/>
          </a:prstGeom>
          <a:solidFill>
            <a:schemeClr val="accent3"/>
          </a:solidFill>
        </p:spPr>
        <p:txBody>
          <a:bodyPr anchor="ctr"/>
          <a:lstStyle>
            <a:lvl1pPr marL="0" indent="0" algn="ctr">
              <a:buNone/>
              <a:defRPr sz="1067"/>
            </a:lvl1pPr>
          </a:lstStyle>
          <a:p>
            <a:pPr lvl="0"/>
            <a:r>
              <a:rPr lang="en-US" noProof="0"/>
              <a:t>Click icon to add picture</a:t>
            </a:r>
            <a:endParaRPr lang="nl-NL" noProof="0" dirty="0"/>
          </a:p>
        </p:txBody>
      </p:sp>
    </p:spTree>
    <p:extLst>
      <p:ext uri="{BB962C8B-B14F-4D97-AF65-F5344CB8AC3E}">
        <p14:creationId xmlns:p14="http://schemas.microsoft.com/office/powerpoint/2010/main" val="3916849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kader met grafiek">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6" name="Tijdelijke aanduiding voor grafiek 5"/>
          <p:cNvSpPr>
            <a:spLocks noGrp="1"/>
          </p:cNvSpPr>
          <p:nvPr>
            <p:ph type="chart" sz="quarter" idx="17"/>
          </p:nvPr>
        </p:nvSpPr>
        <p:spPr>
          <a:xfrm>
            <a:off x="6388101" y="1813249"/>
            <a:ext cx="5467351" cy="4134585"/>
          </a:xfrm>
          <a:noFill/>
        </p:spPr>
        <p:txBody>
          <a:bodyPr/>
          <a:lstStyle>
            <a:lvl1pPr>
              <a:defRPr>
                <a:solidFill>
                  <a:schemeClr val="bg2"/>
                </a:solidFill>
              </a:defRPr>
            </a:lvl1pPr>
          </a:lstStyle>
          <a:p>
            <a:r>
              <a:rPr lang="en-US"/>
              <a:t>Click icon to add chart</a:t>
            </a:r>
            <a:endParaRPr lang="nl-NL" dirty="0"/>
          </a:p>
        </p:txBody>
      </p:sp>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a:t>
            </a:fld>
            <a:endParaRPr lang="nl-NL" dirty="0"/>
          </a:p>
        </p:txBody>
      </p:sp>
      <p:sp>
        <p:nvSpPr>
          <p:cNvPr id="7" name="Tijdelijke aanduiding voor tekst 6"/>
          <p:cNvSpPr>
            <a:spLocks noGrp="1"/>
          </p:cNvSpPr>
          <p:nvPr>
            <p:ph type="body" sz="quarter" idx="10"/>
          </p:nvPr>
        </p:nvSpPr>
        <p:spPr>
          <a:xfrm>
            <a:off x="657600" y="1824000"/>
            <a:ext cx="5472000" cy="4123200"/>
          </a:xfrm>
        </p:spPr>
        <p:txBody>
          <a:bodyPr/>
          <a:lstStyle>
            <a:lvl2pPr>
              <a:buClr>
                <a:schemeClr val="bg2"/>
              </a:buCl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33121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kader met tab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5" name="Tijdelijke aanduiding voor tabel 4"/>
          <p:cNvSpPr>
            <a:spLocks noGrp="1"/>
          </p:cNvSpPr>
          <p:nvPr>
            <p:ph type="tbl" sz="quarter" idx="11"/>
          </p:nvPr>
        </p:nvSpPr>
        <p:spPr>
          <a:xfrm>
            <a:off x="6388101" y="1962302"/>
            <a:ext cx="5467351" cy="3985531"/>
          </a:xfrm>
        </p:spPr>
        <p:txBody>
          <a:bodyPr/>
          <a:lstStyle>
            <a:lvl1pPr>
              <a:defRPr>
                <a:solidFill>
                  <a:schemeClr val="bg2"/>
                </a:solidFill>
              </a:defRPr>
            </a:lvl1pPr>
          </a:lstStyle>
          <a:p>
            <a:r>
              <a:rPr lang="en-US"/>
              <a:t>Click icon to add table</a:t>
            </a:r>
            <a:endParaRPr lang="nl-NL" dirty="0"/>
          </a:p>
        </p:txBody>
      </p:sp>
      <p:sp>
        <p:nvSpPr>
          <p:cNvPr id="6" name="Tijdelijke aanduiding voor dianummer 5"/>
          <p:cNvSpPr>
            <a:spLocks noGrp="1"/>
          </p:cNvSpPr>
          <p:nvPr>
            <p:ph type="sldNum" sz="quarter" idx="12"/>
          </p:nvPr>
        </p:nvSpPr>
        <p:spPr/>
        <p:txBody>
          <a:bodyPr/>
          <a:lstStyle/>
          <a:p>
            <a:pPr algn="r"/>
            <a:fld id="{F25965E0-7062-474C-8671-DB3A3CE669B0}" type="slidenum">
              <a:rPr lang="nl-NL" smtClean="0"/>
              <a:pPr algn="r"/>
              <a:t>‹#›</a:t>
            </a:fld>
            <a:endParaRPr lang="nl-NL" dirty="0"/>
          </a:p>
        </p:txBody>
      </p:sp>
      <p:sp>
        <p:nvSpPr>
          <p:cNvPr id="7" name="Tijdelijke aanduiding voor tekst 6"/>
          <p:cNvSpPr>
            <a:spLocks noGrp="1"/>
          </p:cNvSpPr>
          <p:nvPr>
            <p:ph type="body" sz="quarter" idx="10"/>
          </p:nvPr>
        </p:nvSpPr>
        <p:spPr>
          <a:xfrm>
            <a:off x="657600" y="1824000"/>
            <a:ext cx="5472000" cy="4123200"/>
          </a:xfrm>
        </p:spPr>
        <p:txBody>
          <a:bodyPr/>
          <a:lstStyle>
            <a:lvl2pPr>
              <a:buClr>
                <a:schemeClr val="bg2"/>
              </a:buCl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16294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4" name="Tijdelijke aanduiding voor dianummer 3"/>
          <p:cNvSpPr>
            <a:spLocks noGrp="1"/>
          </p:cNvSpPr>
          <p:nvPr>
            <p:ph type="sldNum" sz="quarter" idx="11"/>
          </p:nvPr>
        </p:nvSpPr>
        <p:spPr/>
        <p:txBody>
          <a:bodyPr/>
          <a:lstStyle/>
          <a:p>
            <a:pPr algn="r"/>
            <a:fld id="{F25965E0-7062-474C-8671-DB3A3CE669B0}" type="slidenum">
              <a:rPr lang="nl-NL" smtClean="0"/>
              <a:pPr algn="r"/>
              <a:t>‹#›</a:t>
            </a:fld>
            <a:endParaRPr lang="nl-NL" dirty="0"/>
          </a:p>
        </p:txBody>
      </p:sp>
      <p:sp>
        <p:nvSpPr>
          <p:cNvPr id="5" name="Tijdelijke aanduiding voor SmartArt 7"/>
          <p:cNvSpPr>
            <a:spLocks noGrp="1"/>
          </p:cNvSpPr>
          <p:nvPr>
            <p:ph type="dgm" sz="quarter" idx="10"/>
          </p:nvPr>
        </p:nvSpPr>
        <p:spPr>
          <a:xfrm>
            <a:off x="657600" y="1824000"/>
            <a:ext cx="11198400" cy="4123200"/>
          </a:xfrm>
        </p:spPr>
        <p:txBody>
          <a:bodyPr/>
          <a:lstStyle/>
          <a:p>
            <a:r>
              <a:rPr lang="en-US"/>
              <a:t>Click icon to add SmartArt graphic</a:t>
            </a:r>
            <a:endParaRPr lang="nl-NL" dirty="0"/>
          </a:p>
        </p:txBody>
      </p:sp>
    </p:spTree>
    <p:extLst>
      <p:ext uri="{BB962C8B-B14F-4D97-AF65-F5344CB8AC3E}">
        <p14:creationId xmlns:p14="http://schemas.microsoft.com/office/powerpoint/2010/main" val="2173067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4" name="Tijdelijke aanduiding voor dianummer 3"/>
          <p:cNvSpPr>
            <a:spLocks noGrp="1"/>
          </p:cNvSpPr>
          <p:nvPr>
            <p:ph type="sldNum" sz="quarter" idx="10"/>
          </p:nvPr>
        </p:nvSpPr>
        <p:spPr/>
        <p:txBody>
          <a:bodyPr/>
          <a:lstStyle/>
          <a:p>
            <a:pPr algn="r"/>
            <a:fld id="{F25965E0-7062-474C-8671-DB3A3CE669B0}" type="slidenum">
              <a:rPr lang="nl-NL" smtClean="0"/>
              <a:pPr algn="r"/>
              <a:t>‹#›</a:t>
            </a:fld>
            <a:endParaRPr lang="nl-NL" dirty="0"/>
          </a:p>
        </p:txBody>
      </p:sp>
    </p:spTree>
    <p:extLst>
      <p:ext uri="{BB962C8B-B14F-4D97-AF65-F5344CB8AC3E}">
        <p14:creationId xmlns:p14="http://schemas.microsoft.com/office/powerpoint/2010/main" val="3973140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slide meerdere logo'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4" name="Tijdelijke aanduiding voor dianummer 3"/>
          <p:cNvSpPr>
            <a:spLocks noGrp="1"/>
          </p:cNvSpPr>
          <p:nvPr>
            <p:ph type="sldNum" sz="quarter" idx="27"/>
          </p:nvPr>
        </p:nvSpPr>
        <p:spPr/>
        <p:txBody>
          <a:bodyPr/>
          <a:lstStyle/>
          <a:p>
            <a:pPr algn="r"/>
            <a:fld id="{F25965E0-7062-474C-8671-DB3A3CE669B0}" type="slidenum">
              <a:rPr lang="nl-NL" smtClean="0"/>
              <a:pPr algn="r"/>
              <a:t>‹#›</a:t>
            </a:fld>
            <a:endParaRPr lang="nl-NL" dirty="0"/>
          </a:p>
        </p:txBody>
      </p:sp>
      <p:sp>
        <p:nvSpPr>
          <p:cNvPr id="31" name="Tijdelijke aanduiding voor afbeelding 24"/>
          <p:cNvSpPr>
            <a:spLocks noGrp="1" noChangeAspect="1"/>
          </p:cNvSpPr>
          <p:nvPr>
            <p:ph type="pic" sz="quarter" idx="13"/>
          </p:nvPr>
        </p:nvSpPr>
        <p:spPr bwMode="auto">
          <a:xfrm>
            <a:off x="655339"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ysClr val="windowText" lastClr="000000"/>
                </a:solidFill>
                <a:effectLst/>
                <a:uLnTx/>
                <a:uFillTx/>
              </a:rPr>
              <a:t>Click icon to add picture</a:t>
            </a:r>
            <a:endParaRPr kumimoji="0" lang="nl-NL" sz="1067" b="0" i="0" u="none" strike="noStrike" kern="0" cap="none" spc="0" normalizeH="0" baseline="0" noProof="0" dirty="0">
              <a:ln>
                <a:noFill/>
              </a:ln>
              <a:solidFill>
                <a:sysClr val="windowText" lastClr="000000"/>
              </a:solidFill>
              <a:effectLst/>
              <a:uLnTx/>
              <a:uFillTx/>
            </a:endParaRPr>
          </a:p>
        </p:txBody>
      </p:sp>
      <p:sp>
        <p:nvSpPr>
          <p:cNvPr id="32" name="Tijdelijke aanduiding voor afbeelding 24"/>
          <p:cNvSpPr>
            <a:spLocks noGrp="1" noChangeAspect="1"/>
          </p:cNvSpPr>
          <p:nvPr>
            <p:ph type="pic" sz="quarter" idx="19"/>
          </p:nvPr>
        </p:nvSpPr>
        <p:spPr bwMode="auto">
          <a:xfrm>
            <a:off x="8737567"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ysClr val="windowText" lastClr="000000"/>
                </a:solidFill>
                <a:effectLst/>
                <a:uLnTx/>
                <a:uFillTx/>
              </a:rPr>
              <a:t>Click icon to add picture</a:t>
            </a:r>
            <a:endParaRPr kumimoji="0" lang="nl-NL" sz="1067" b="0" i="0" u="none" strike="noStrike" kern="0" cap="none" spc="0" normalizeH="0" baseline="0" noProof="0" dirty="0">
              <a:ln>
                <a:noFill/>
              </a:ln>
              <a:solidFill>
                <a:sysClr val="windowText" lastClr="000000"/>
              </a:solidFill>
              <a:effectLst/>
              <a:uLnTx/>
              <a:uFillTx/>
            </a:endParaRPr>
          </a:p>
        </p:txBody>
      </p:sp>
      <p:sp>
        <p:nvSpPr>
          <p:cNvPr id="33" name="Tijdelijke aanduiding voor afbeelding 24"/>
          <p:cNvSpPr>
            <a:spLocks noGrp="1" noChangeAspect="1"/>
          </p:cNvSpPr>
          <p:nvPr>
            <p:ph type="pic" sz="quarter" idx="28"/>
          </p:nvPr>
        </p:nvSpPr>
        <p:spPr bwMode="auto">
          <a:xfrm>
            <a:off x="6612016"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ysClr val="windowText" lastClr="000000"/>
                </a:solidFill>
                <a:effectLst/>
                <a:uLnTx/>
                <a:uFillTx/>
              </a:rPr>
              <a:t>Click icon to add picture</a:t>
            </a:r>
            <a:endParaRPr kumimoji="0" lang="nl-NL" sz="1067" b="0" i="0" u="none" strike="noStrike" kern="0" cap="none" spc="0" normalizeH="0" baseline="0" noProof="0" dirty="0">
              <a:ln>
                <a:noFill/>
              </a:ln>
              <a:solidFill>
                <a:sysClr val="windowText" lastClr="000000"/>
              </a:solidFill>
              <a:effectLst/>
              <a:uLnTx/>
              <a:uFillTx/>
            </a:endParaRPr>
          </a:p>
        </p:txBody>
      </p:sp>
      <p:sp>
        <p:nvSpPr>
          <p:cNvPr id="34" name="Tijdelijke aanduiding voor afbeelding 24"/>
          <p:cNvSpPr>
            <a:spLocks noGrp="1" noChangeAspect="1"/>
          </p:cNvSpPr>
          <p:nvPr>
            <p:ph type="pic" sz="quarter" idx="15"/>
          </p:nvPr>
        </p:nvSpPr>
        <p:spPr bwMode="auto">
          <a:xfrm>
            <a:off x="4486465"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ysClr val="windowText" lastClr="000000"/>
                </a:solidFill>
                <a:effectLst/>
                <a:uLnTx/>
                <a:uFillTx/>
              </a:rPr>
              <a:t>Click icon to add picture</a:t>
            </a:r>
            <a:endParaRPr kumimoji="0" lang="nl-NL" sz="1067" b="0" i="0" u="none" strike="noStrike" kern="0" cap="none" spc="0" normalizeH="0" baseline="0" noProof="0" dirty="0">
              <a:ln>
                <a:noFill/>
              </a:ln>
              <a:solidFill>
                <a:sysClr val="windowText" lastClr="000000"/>
              </a:solidFill>
              <a:effectLst/>
              <a:uLnTx/>
              <a:uFillTx/>
            </a:endParaRPr>
          </a:p>
        </p:txBody>
      </p:sp>
      <p:sp>
        <p:nvSpPr>
          <p:cNvPr id="35" name="Tijdelijke aanduiding voor tekst 21"/>
          <p:cNvSpPr>
            <a:spLocks noGrp="1"/>
          </p:cNvSpPr>
          <p:nvPr>
            <p:ph type="body" sz="quarter" idx="20"/>
          </p:nvPr>
        </p:nvSpPr>
        <p:spPr>
          <a:xfrm>
            <a:off x="674475" y="1646495"/>
            <a:ext cx="11180975" cy="440827"/>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en-US"/>
              <a:t>Click to edit Master text styles</a:t>
            </a:r>
          </a:p>
        </p:txBody>
      </p:sp>
      <p:sp>
        <p:nvSpPr>
          <p:cNvPr id="36" name="Tijdelijke aanduiding voor tekst 21"/>
          <p:cNvSpPr>
            <a:spLocks noGrp="1"/>
          </p:cNvSpPr>
          <p:nvPr>
            <p:ph type="body" sz="quarter" idx="21"/>
          </p:nvPr>
        </p:nvSpPr>
        <p:spPr>
          <a:xfrm>
            <a:off x="674475" y="2197581"/>
            <a:ext cx="11180975" cy="440827"/>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en-US"/>
              <a:t>Click to edit Master text styles</a:t>
            </a:r>
          </a:p>
        </p:txBody>
      </p:sp>
      <p:sp>
        <p:nvSpPr>
          <p:cNvPr id="37" name="Tijdelijke aanduiding voor afbeelding 24"/>
          <p:cNvSpPr>
            <a:spLocks noGrp="1"/>
          </p:cNvSpPr>
          <p:nvPr>
            <p:ph type="pic" sz="quarter" idx="16" hasCustomPrompt="1"/>
          </p:nvPr>
        </p:nvSpPr>
        <p:spPr>
          <a:xfrm>
            <a:off x="3057932"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dirty="0"/>
              <a:t>Klik op het pictogram als u een logo wilt toevoegen</a:t>
            </a:r>
          </a:p>
        </p:txBody>
      </p:sp>
      <p:sp>
        <p:nvSpPr>
          <p:cNvPr id="38" name="Tijdelijke aanduiding voor afbeelding 24"/>
          <p:cNvSpPr>
            <a:spLocks noGrp="1"/>
          </p:cNvSpPr>
          <p:nvPr>
            <p:ph type="pic" sz="quarter" idx="24" hasCustomPrompt="1"/>
          </p:nvPr>
        </p:nvSpPr>
        <p:spPr>
          <a:xfrm>
            <a:off x="4857501"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dirty="0"/>
              <a:t>Klik op het pictogram als u een logo wilt toevoegen</a:t>
            </a:r>
          </a:p>
        </p:txBody>
      </p:sp>
      <p:sp>
        <p:nvSpPr>
          <p:cNvPr id="39" name="Tijdelijke aanduiding voor afbeelding 24"/>
          <p:cNvSpPr>
            <a:spLocks noGrp="1"/>
          </p:cNvSpPr>
          <p:nvPr>
            <p:ph type="pic" sz="quarter" idx="25" hasCustomPrompt="1"/>
          </p:nvPr>
        </p:nvSpPr>
        <p:spPr>
          <a:xfrm>
            <a:off x="6657071"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dirty="0"/>
              <a:t>Klik op het pictogram als u een logo wilt toevoegen</a:t>
            </a:r>
          </a:p>
        </p:txBody>
      </p:sp>
      <p:sp>
        <p:nvSpPr>
          <p:cNvPr id="40" name="Tijdelijke aanduiding voor afbeelding 24"/>
          <p:cNvSpPr>
            <a:spLocks noGrp="1"/>
          </p:cNvSpPr>
          <p:nvPr>
            <p:ph type="pic" sz="quarter" idx="26" hasCustomPrompt="1"/>
          </p:nvPr>
        </p:nvSpPr>
        <p:spPr>
          <a:xfrm>
            <a:off x="8456640"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dirty="0"/>
              <a:t>Klik op het pictogram als u een logo wilt toevoegen</a:t>
            </a:r>
          </a:p>
        </p:txBody>
      </p:sp>
    </p:spTree>
    <p:extLst>
      <p:ext uri="{BB962C8B-B14F-4D97-AF65-F5344CB8AC3E}">
        <p14:creationId xmlns:p14="http://schemas.microsoft.com/office/powerpoint/2010/main" val="3385220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slide vierkante foto">
    <p:spTree>
      <p:nvGrpSpPr>
        <p:cNvPr id="1" name=""/>
        <p:cNvGrpSpPr/>
        <p:nvPr/>
      </p:nvGrpSpPr>
      <p:grpSpPr>
        <a:xfrm>
          <a:off x="0" y="0"/>
          <a:ext cx="0" cy="0"/>
          <a:chOff x="0" y="0"/>
          <a:chExt cx="0" cy="0"/>
        </a:xfrm>
      </p:grpSpPr>
      <p:sp>
        <p:nvSpPr>
          <p:cNvPr id="6" name="Titel 5"/>
          <p:cNvSpPr>
            <a:spLocks noGrp="1"/>
          </p:cNvSpPr>
          <p:nvPr>
            <p:ph type="title"/>
          </p:nvPr>
        </p:nvSpPr>
        <p:spPr>
          <a:xfrm>
            <a:off x="748800" y="224384"/>
            <a:ext cx="5088000" cy="1257146"/>
          </a:xfrm>
        </p:spPr>
        <p:txBody>
          <a:bodyPr/>
          <a:lstStyle/>
          <a:p>
            <a:r>
              <a:rPr lang="en-US"/>
              <a:t>Click to edit Master title style</a:t>
            </a:r>
            <a:endParaRPr lang="nl-NL" dirty="0"/>
          </a:p>
        </p:txBody>
      </p:sp>
      <p:sp>
        <p:nvSpPr>
          <p:cNvPr id="7" name="Tijdelijke aanduiding voor dianummer 6"/>
          <p:cNvSpPr>
            <a:spLocks noGrp="1"/>
          </p:cNvSpPr>
          <p:nvPr>
            <p:ph type="sldNum" sz="quarter" idx="18"/>
          </p:nvPr>
        </p:nvSpPr>
        <p:spPr/>
        <p:txBody>
          <a:bodyPr/>
          <a:lstStyle/>
          <a:p>
            <a:pPr algn="r"/>
            <a:fld id="{F25965E0-7062-474C-8671-DB3A3CE669B0}" type="slidenum">
              <a:rPr lang="nl-NL" smtClean="0"/>
              <a:pPr algn="r"/>
              <a:t>‹#›</a:t>
            </a:fld>
            <a:endParaRPr lang="nl-NL" dirty="0"/>
          </a:p>
        </p:txBody>
      </p:sp>
      <p:sp>
        <p:nvSpPr>
          <p:cNvPr id="8" name="Tijdelijke aanduiding voor afbeelding 24"/>
          <p:cNvSpPr>
            <a:spLocks noGrp="1" noChangeAspect="1"/>
          </p:cNvSpPr>
          <p:nvPr>
            <p:ph type="pic" sz="quarter" idx="16"/>
          </p:nvPr>
        </p:nvSpPr>
        <p:spPr>
          <a:xfrm>
            <a:off x="6143451" y="226800"/>
            <a:ext cx="5712000" cy="5712000"/>
          </a:xfrm>
          <a:prstGeom prst="rect">
            <a:avLst/>
          </a:prstGeom>
          <a:solidFill>
            <a:schemeClr val="accent3"/>
          </a:solidFill>
        </p:spPr>
        <p:txBody>
          <a:bodyPr anchor="ctr"/>
          <a:lstStyle>
            <a:lvl1pPr marL="0" indent="0" algn="ctr">
              <a:buNone/>
              <a:defRPr sz="1067"/>
            </a:lvl1pPr>
          </a:lstStyle>
          <a:p>
            <a:pPr lvl="0"/>
            <a:r>
              <a:rPr lang="en-US" noProof="0"/>
              <a:t>Click icon to add picture</a:t>
            </a:r>
            <a:endParaRPr lang="nl-NL" noProof="0" dirty="0"/>
          </a:p>
        </p:txBody>
      </p:sp>
      <p:sp>
        <p:nvSpPr>
          <p:cNvPr id="9" name="Tijdelijke aanduiding voor tekst 4"/>
          <p:cNvSpPr>
            <a:spLocks noGrp="1"/>
          </p:cNvSpPr>
          <p:nvPr>
            <p:ph type="body" sz="quarter" idx="17"/>
          </p:nvPr>
        </p:nvSpPr>
        <p:spPr>
          <a:xfrm>
            <a:off x="672000" y="1824001"/>
            <a:ext cx="5165381" cy="4122639"/>
          </a:xfrm>
        </p:spPr>
        <p:txBody>
          <a:bodyPr lIns="90000"/>
          <a:lstStyle>
            <a:lvl1pPr marL="0" indent="0">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599620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foto's met onderschrift">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25"/>
          </p:nvPr>
        </p:nvSpPr>
        <p:spPr/>
        <p:txBody>
          <a:bodyPr/>
          <a:lstStyle/>
          <a:p>
            <a:pPr algn="r"/>
            <a:fld id="{F25965E0-7062-474C-8671-DB3A3CE669B0}" type="slidenum">
              <a:rPr lang="nl-NL" smtClean="0"/>
              <a:pPr algn="r"/>
              <a:t>‹#›</a:t>
            </a:fld>
            <a:endParaRPr lang="nl-NL" dirty="0"/>
          </a:p>
        </p:txBody>
      </p:sp>
      <p:sp>
        <p:nvSpPr>
          <p:cNvPr id="14" name="Titel 13"/>
          <p:cNvSpPr>
            <a:spLocks noGrp="1"/>
          </p:cNvSpPr>
          <p:nvPr>
            <p:ph type="title"/>
          </p:nvPr>
        </p:nvSpPr>
        <p:spPr/>
        <p:txBody>
          <a:bodyPr/>
          <a:lstStyle/>
          <a:p>
            <a:r>
              <a:rPr lang="en-US"/>
              <a:t>Click to edit Master title style</a:t>
            </a:r>
            <a:endParaRPr lang="nl-NL" dirty="0"/>
          </a:p>
        </p:txBody>
      </p:sp>
      <p:sp>
        <p:nvSpPr>
          <p:cNvPr id="13" name="Tijdelijke aanduiding voor afbeelding 24"/>
          <p:cNvSpPr>
            <a:spLocks noGrp="1" noChangeAspect="1"/>
          </p:cNvSpPr>
          <p:nvPr>
            <p:ph type="pic" sz="quarter" idx="16"/>
          </p:nvPr>
        </p:nvSpPr>
        <p:spPr>
          <a:xfrm>
            <a:off x="821233" y="1964268"/>
            <a:ext cx="3408000" cy="2640000"/>
          </a:xfrm>
          <a:prstGeom prst="rect">
            <a:avLst/>
          </a:prstGeom>
          <a:solidFill>
            <a:schemeClr val="accent3"/>
          </a:solidFill>
        </p:spPr>
        <p:txBody>
          <a:bodyPr anchor="ctr"/>
          <a:lstStyle>
            <a:lvl1pPr marL="0" indent="0" algn="ctr">
              <a:buNone/>
              <a:defRPr sz="1067"/>
            </a:lvl1pPr>
          </a:lstStyle>
          <a:p>
            <a:pPr lvl="0"/>
            <a:r>
              <a:rPr lang="en-US" noProof="0"/>
              <a:t>Click icon to add picture</a:t>
            </a:r>
            <a:endParaRPr lang="nl-NL" noProof="0" dirty="0"/>
          </a:p>
        </p:txBody>
      </p:sp>
      <p:sp>
        <p:nvSpPr>
          <p:cNvPr id="15" name="Tijdelijke aanduiding voor afbeelding 24"/>
          <p:cNvSpPr>
            <a:spLocks noGrp="1" noChangeAspect="1"/>
          </p:cNvSpPr>
          <p:nvPr>
            <p:ph type="pic" sz="quarter" idx="17"/>
          </p:nvPr>
        </p:nvSpPr>
        <p:spPr>
          <a:xfrm>
            <a:off x="4635400" y="1964268"/>
            <a:ext cx="3408000" cy="2640000"/>
          </a:xfrm>
          <a:prstGeom prst="rect">
            <a:avLst/>
          </a:prstGeom>
          <a:solidFill>
            <a:schemeClr val="accent3"/>
          </a:solidFill>
        </p:spPr>
        <p:txBody>
          <a:bodyPr anchor="ctr"/>
          <a:lstStyle>
            <a:lvl1pPr marL="0" indent="0" algn="ctr">
              <a:buNone/>
              <a:defRPr sz="1067"/>
            </a:lvl1pPr>
          </a:lstStyle>
          <a:p>
            <a:pPr lvl="0"/>
            <a:r>
              <a:rPr lang="en-US" noProof="0"/>
              <a:t>Click icon to add picture</a:t>
            </a:r>
            <a:endParaRPr lang="nl-NL" noProof="0" dirty="0"/>
          </a:p>
        </p:txBody>
      </p:sp>
      <p:sp>
        <p:nvSpPr>
          <p:cNvPr id="16" name="Tijdelijke aanduiding voor afbeelding 24"/>
          <p:cNvSpPr>
            <a:spLocks noGrp="1" noChangeAspect="1"/>
          </p:cNvSpPr>
          <p:nvPr>
            <p:ph type="pic" sz="quarter" idx="18"/>
          </p:nvPr>
        </p:nvSpPr>
        <p:spPr>
          <a:xfrm>
            <a:off x="8449567" y="1964268"/>
            <a:ext cx="3408000" cy="2640000"/>
          </a:xfrm>
          <a:prstGeom prst="rect">
            <a:avLst/>
          </a:prstGeom>
          <a:solidFill>
            <a:schemeClr val="accent3"/>
          </a:solidFill>
        </p:spPr>
        <p:txBody>
          <a:bodyPr anchor="ctr"/>
          <a:lstStyle>
            <a:lvl1pPr marL="0" indent="0" algn="ctr">
              <a:buNone/>
              <a:defRPr sz="1067"/>
            </a:lvl1pPr>
          </a:lstStyle>
          <a:p>
            <a:pPr lvl="0"/>
            <a:r>
              <a:rPr lang="en-US" noProof="0"/>
              <a:t>Click icon to add picture</a:t>
            </a:r>
            <a:endParaRPr lang="nl-NL" noProof="0" dirty="0"/>
          </a:p>
        </p:txBody>
      </p:sp>
      <p:sp>
        <p:nvSpPr>
          <p:cNvPr id="17" name="Tijdelijke aanduiding voor tekst 21"/>
          <p:cNvSpPr>
            <a:spLocks noGrp="1"/>
          </p:cNvSpPr>
          <p:nvPr>
            <p:ph type="body" sz="quarter" idx="20"/>
          </p:nvPr>
        </p:nvSpPr>
        <p:spPr>
          <a:xfrm>
            <a:off x="674475" y="4676023"/>
            <a:ext cx="3564176" cy="1273928"/>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en-US"/>
              <a:t>Click to edit Master text styles</a:t>
            </a:r>
          </a:p>
        </p:txBody>
      </p:sp>
      <p:sp>
        <p:nvSpPr>
          <p:cNvPr id="18" name="Tijdelijke aanduiding voor tekst 21"/>
          <p:cNvSpPr>
            <a:spLocks noGrp="1"/>
          </p:cNvSpPr>
          <p:nvPr>
            <p:ph type="body" sz="quarter" idx="26"/>
          </p:nvPr>
        </p:nvSpPr>
        <p:spPr>
          <a:xfrm>
            <a:off x="8287452" y="4677139"/>
            <a:ext cx="3564176" cy="1273928"/>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en-US"/>
              <a:t>Click to edit Master text styles</a:t>
            </a:r>
          </a:p>
        </p:txBody>
      </p:sp>
      <p:sp>
        <p:nvSpPr>
          <p:cNvPr id="19" name="Tijdelijke aanduiding voor tekst 21"/>
          <p:cNvSpPr>
            <a:spLocks noGrp="1"/>
          </p:cNvSpPr>
          <p:nvPr>
            <p:ph type="body" sz="quarter" idx="27"/>
          </p:nvPr>
        </p:nvSpPr>
        <p:spPr>
          <a:xfrm>
            <a:off x="4485939" y="4677139"/>
            <a:ext cx="3564176" cy="1273928"/>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en-US"/>
              <a:t>Click to edit Master text styles</a:t>
            </a:r>
          </a:p>
        </p:txBody>
      </p:sp>
    </p:spTree>
    <p:extLst>
      <p:ext uri="{BB962C8B-B14F-4D97-AF65-F5344CB8AC3E}">
        <p14:creationId xmlns:p14="http://schemas.microsoft.com/office/powerpoint/2010/main" val="3078055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met 2 vierkante foto's">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a:t>Click to edit Master title style</a:t>
            </a:r>
            <a:endParaRPr lang="nl-NL" dirty="0"/>
          </a:p>
        </p:txBody>
      </p:sp>
      <p:sp>
        <p:nvSpPr>
          <p:cNvPr id="7" name="Tijdelijke aanduiding voor dianummer 6"/>
          <p:cNvSpPr>
            <a:spLocks noGrp="1"/>
          </p:cNvSpPr>
          <p:nvPr>
            <p:ph type="sldNum" sz="quarter" idx="18"/>
          </p:nvPr>
        </p:nvSpPr>
        <p:spPr/>
        <p:txBody>
          <a:bodyPr/>
          <a:lstStyle/>
          <a:p>
            <a:pPr algn="r"/>
            <a:fld id="{F25965E0-7062-474C-8671-DB3A3CE669B0}" type="slidenum">
              <a:rPr lang="nl-NL" smtClean="0"/>
              <a:pPr algn="r"/>
              <a:t>‹#›</a:t>
            </a:fld>
            <a:endParaRPr lang="nl-NL" dirty="0"/>
          </a:p>
        </p:txBody>
      </p:sp>
      <p:sp>
        <p:nvSpPr>
          <p:cNvPr id="8" name="Tijdelijke aanduiding voor afbeelding 24"/>
          <p:cNvSpPr>
            <a:spLocks noGrp="1" noChangeAspect="1"/>
          </p:cNvSpPr>
          <p:nvPr>
            <p:ph type="pic" sz="quarter" idx="16"/>
          </p:nvPr>
        </p:nvSpPr>
        <p:spPr>
          <a:xfrm>
            <a:off x="827618" y="1964268"/>
            <a:ext cx="5412805" cy="3983816"/>
          </a:xfrm>
          <a:prstGeom prst="rect">
            <a:avLst/>
          </a:prstGeom>
          <a:solidFill>
            <a:schemeClr val="accent3"/>
          </a:solidFill>
        </p:spPr>
        <p:txBody>
          <a:bodyPr anchor="ctr"/>
          <a:lstStyle>
            <a:lvl1pPr marL="0" indent="0" algn="ctr">
              <a:buNone/>
              <a:defRPr sz="1067"/>
            </a:lvl1pPr>
          </a:lstStyle>
          <a:p>
            <a:pPr lvl="0"/>
            <a:r>
              <a:rPr lang="en-US" noProof="0"/>
              <a:t>Click icon to add picture</a:t>
            </a:r>
            <a:endParaRPr lang="nl-NL" noProof="0" dirty="0"/>
          </a:p>
        </p:txBody>
      </p:sp>
      <p:sp>
        <p:nvSpPr>
          <p:cNvPr id="9" name="Tijdelijke aanduiding voor afbeelding 24"/>
          <p:cNvSpPr>
            <a:spLocks noGrp="1" noChangeAspect="1"/>
          </p:cNvSpPr>
          <p:nvPr>
            <p:ph type="pic" sz="quarter" idx="17"/>
          </p:nvPr>
        </p:nvSpPr>
        <p:spPr>
          <a:xfrm>
            <a:off x="6434881" y="1965951"/>
            <a:ext cx="5414400" cy="3984000"/>
          </a:xfrm>
          <a:prstGeom prst="rect">
            <a:avLst/>
          </a:prstGeom>
          <a:solidFill>
            <a:schemeClr val="accent3"/>
          </a:solidFill>
        </p:spPr>
        <p:txBody>
          <a:bodyPr anchor="ctr"/>
          <a:lstStyle>
            <a:lvl1pPr marL="0" indent="0" algn="ctr">
              <a:buNone/>
              <a:defRPr sz="1067"/>
            </a:lvl1pPr>
          </a:lstStyle>
          <a:p>
            <a:pPr lvl="0"/>
            <a:r>
              <a:rPr lang="en-US" noProof="0"/>
              <a:t>Click icon to add picture</a:t>
            </a:r>
            <a:endParaRPr lang="nl-NL" noProof="0" dirty="0"/>
          </a:p>
        </p:txBody>
      </p:sp>
    </p:spTree>
    <p:extLst>
      <p:ext uri="{BB962C8B-B14F-4D97-AF65-F5344CB8AC3E}">
        <p14:creationId xmlns:p14="http://schemas.microsoft.com/office/powerpoint/2010/main" val="3379517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met grote foto">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a:t>Click to edit Master title style</a:t>
            </a:r>
            <a:endParaRPr lang="nl-NL" dirty="0"/>
          </a:p>
        </p:txBody>
      </p:sp>
      <p:sp>
        <p:nvSpPr>
          <p:cNvPr id="6" name="Tijdelijke aanduiding voor dianummer 5"/>
          <p:cNvSpPr>
            <a:spLocks noGrp="1"/>
          </p:cNvSpPr>
          <p:nvPr>
            <p:ph type="sldNum" sz="quarter" idx="17"/>
          </p:nvPr>
        </p:nvSpPr>
        <p:spPr/>
        <p:txBody>
          <a:bodyPr/>
          <a:lstStyle/>
          <a:p>
            <a:pPr algn="r"/>
            <a:fld id="{F25965E0-7062-474C-8671-DB3A3CE669B0}" type="slidenum">
              <a:rPr lang="nl-NL" smtClean="0"/>
              <a:pPr algn="r"/>
              <a:t>‹#›</a:t>
            </a:fld>
            <a:endParaRPr lang="nl-NL" dirty="0"/>
          </a:p>
        </p:txBody>
      </p:sp>
      <p:sp>
        <p:nvSpPr>
          <p:cNvPr id="8" name="Tijdelijke aanduiding voor afbeelding 24"/>
          <p:cNvSpPr>
            <a:spLocks noGrp="1" noChangeAspect="1"/>
          </p:cNvSpPr>
          <p:nvPr>
            <p:ph type="pic" sz="quarter" idx="16"/>
          </p:nvPr>
        </p:nvSpPr>
        <p:spPr>
          <a:xfrm>
            <a:off x="824994" y="1476949"/>
            <a:ext cx="11032573" cy="4464000"/>
          </a:xfrm>
          <a:prstGeom prst="rect">
            <a:avLst/>
          </a:prstGeom>
          <a:solidFill>
            <a:schemeClr val="accent3"/>
          </a:solidFill>
        </p:spPr>
        <p:txBody>
          <a:bodyPr anchor="ctr"/>
          <a:lstStyle>
            <a:lvl1pPr marL="0" indent="0" algn="ctr">
              <a:buNone/>
              <a:defRPr sz="1067"/>
            </a:lvl1pPr>
          </a:lstStyle>
          <a:p>
            <a:pPr lvl="0"/>
            <a:r>
              <a:rPr lang="en-US" noProof="0"/>
              <a:t>Click icon to add picture</a:t>
            </a:r>
            <a:endParaRPr lang="nl-NL" noProof="0" dirty="0"/>
          </a:p>
        </p:txBody>
      </p:sp>
    </p:spTree>
    <p:extLst>
      <p:ext uri="{BB962C8B-B14F-4D97-AF65-F5344CB8AC3E}">
        <p14:creationId xmlns:p14="http://schemas.microsoft.com/office/powerpoint/2010/main" val="348206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83EDCC-DF86-3EA4-10FC-E956E4E5D8F5}"/>
              </a:ext>
            </a:extLst>
          </p:cNvPr>
          <p:cNvSpPr/>
          <p:nvPr userDrawn="1"/>
        </p:nvSpPr>
        <p:spPr>
          <a:xfrm>
            <a:off x="-76200" y="0"/>
            <a:ext cx="6746173" cy="6851298"/>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2DE27D-8ED5-5DF7-7735-3BD38F76051D}"/>
              </a:ext>
            </a:extLst>
          </p:cNvPr>
          <p:cNvSpPr>
            <a:spLocks noGrp="1"/>
          </p:cNvSpPr>
          <p:nvPr>
            <p:ph type="title" hasCustomPrompt="1"/>
          </p:nvPr>
        </p:nvSpPr>
        <p:spPr>
          <a:xfrm>
            <a:off x="435101" y="761234"/>
            <a:ext cx="5660899" cy="2852737"/>
          </a:xfrm>
        </p:spPr>
        <p:txBody>
          <a:bodyPr anchor="b"/>
          <a:lstStyle>
            <a:lvl1pPr>
              <a:defRPr sz="6000">
                <a:solidFill>
                  <a:schemeClr val="bg1"/>
                </a:solidFill>
              </a:defRPr>
            </a:lvl1pPr>
          </a:lstStyle>
          <a:p>
            <a:r>
              <a:rPr lang="en-US" dirty="0"/>
              <a:t>Section Title</a:t>
            </a:r>
          </a:p>
        </p:txBody>
      </p:sp>
      <p:sp>
        <p:nvSpPr>
          <p:cNvPr id="3" name="Text Placeholder 2">
            <a:extLst>
              <a:ext uri="{FF2B5EF4-FFF2-40B4-BE49-F238E27FC236}">
                <a16:creationId xmlns:a16="http://schemas.microsoft.com/office/drawing/2014/main" id="{27B0401D-D116-8226-BEA1-ECE784D872D3}"/>
              </a:ext>
            </a:extLst>
          </p:cNvPr>
          <p:cNvSpPr>
            <a:spLocks noGrp="1"/>
          </p:cNvSpPr>
          <p:nvPr>
            <p:ph type="body" idx="1" hasCustomPrompt="1"/>
          </p:nvPr>
        </p:nvSpPr>
        <p:spPr>
          <a:xfrm>
            <a:off x="435101" y="3843772"/>
            <a:ext cx="566089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pic>
        <p:nvPicPr>
          <p:cNvPr id="10" name="Picture 9" descr="A picture containing text&#10;&#10;Description automatically generated">
            <a:extLst>
              <a:ext uri="{FF2B5EF4-FFF2-40B4-BE49-F238E27FC236}">
                <a16:creationId xmlns:a16="http://schemas.microsoft.com/office/drawing/2014/main" id="{82545ED6-57DA-E1AC-41D2-F8724DE8F9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0922" y="6113962"/>
            <a:ext cx="2337278" cy="607513"/>
          </a:xfrm>
          <a:prstGeom prst="rect">
            <a:avLst/>
          </a:prstGeom>
        </p:spPr>
      </p:pic>
      <p:sp>
        <p:nvSpPr>
          <p:cNvPr id="15" name="Text Placeholder 2">
            <a:extLst>
              <a:ext uri="{FF2B5EF4-FFF2-40B4-BE49-F238E27FC236}">
                <a16:creationId xmlns:a16="http://schemas.microsoft.com/office/drawing/2014/main" id="{4DE2D6DA-4737-B756-D5EF-DEE44BDF9670}"/>
              </a:ext>
            </a:extLst>
          </p:cNvPr>
          <p:cNvSpPr>
            <a:spLocks noGrp="1"/>
          </p:cNvSpPr>
          <p:nvPr>
            <p:ph type="body" idx="10" hasCustomPrompt="1"/>
          </p:nvPr>
        </p:nvSpPr>
        <p:spPr>
          <a:xfrm>
            <a:off x="7393926" y="687415"/>
            <a:ext cx="3897852" cy="1500187"/>
          </a:xfrm>
        </p:spPr>
        <p:txBody>
          <a:bodyPr/>
          <a:lstStyle>
            <a:lvl1pPr marL="342900" indent="-342900">
              <a:buFont typeface="Arial" panose="020B0604020202020204" pitchFamily="34" charset="0"/>
              <a:buChar char="•"/>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a:t>
            </a:r>
          </a:p>
          <a:p>
            <a:pPr lvl="0"/>
            <a:r>
              <a:rPr lang="en-US" dirty="0"/>
              <a:t>text</a:t>
            </a:r>
          </a:p>
          <a:p>
            <a:pPr lvl="0"/>
            <a:r>
              <a:rPr lang="en-US" dirty="0"/>
              <a:t>text</a:t>
            </a:r>
          </a:p>
        </p:txBody>
      </p:sp>
    </p:spTree>
    <p:extLst>
      <p:ext uri="{BB962C8B-B14F-4D97-AF65-F5344CB8AC3E}">
        <p14:creationId xmlns:p14="http://schemas.microsoft.com/office/powerpoint/2010/main" val="29097499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staande foto's zonder titel">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821267" y="222251"/>
            <a:ext cx="5376000" cy="5720400"/>
          </a:xfrm>
          <a:prstGeom prst="rect">
            <a:avLst/>
          </a:prstGeom>
          <a:solidFill>
            <a:schemeClr val="accent3"/>
          </a:solidFill>
        </p:spPr>
        <p:txBody>
          <a:bodyPr anchor="ctr"/>
          <a:lstStyle>
            <a:lvl1pPr marL="0" indent="0" algn="ctr">
              <a:buNone/>
              <a:defRPr sz="1067"/>
            </a:lvl1pPr>
          </a:lstStyle>
          <a:p>
            <a:pPr lvl="0"/>
            <a:r>
              <a:rPr lang="en-US" noProof="0"/>
              <a:t>Click icon to add picture</a:t>
            </a:r>
            <a:endParaRPr lang="nl-NL" noProof="0" dirty="0"/>
          </a:p>
        </p:txBody>
      </p:sp>
      <p:sp>
        <p:nvSpPr>
          <p:cNvPr id="4" name="Tijdelijke aanduiding voor afbeelding 24"/>
          <p:cNvSpPr>
            <a:spLocks noGrp="1" noChangeAspect="1"/>
          </p:cNvSpPr>
          <p:nvPr>
            <p:ph type="pic" sz="quarter" idx="17"/>
          </p:nvPr>
        </p:nvSpPr>
        <p:spPr>
          <a:xfrm>
            <a:off x="6479451" y="222251"/>
            <a:ext cx="5376000" cy="5719559"/>
          </a:xfrm>
          <a:prstGeom prst="rect">
            <a:avLst/>
          </a:prstGeom>
          <a:solidFill>
            <a:schemeClr val="accent3"/>
          </a:solidFill>
        </p:spPr>
        <p:txBody>
          <a:bodyPr anchor="ctr"/>
          <a:lstStyle>
            <a:lvl1pPr marL="0" indent="0" algn="ctr">
              <a:buNone/>
              <a:defRPr sz="1067"/>
            </a:lvl1pPr>
          </a:lstStyle>
          <a:p>
            <a:pPr lvl="0"/>
            <a:r>
              <a:rPr lang="en-US" noProof="0"/>
              <a:t>Click icon to add picture</a:t>
            </a:r>
            <a:endParaRPr lang="nl-NL" noProof="0" dirty="0"/>
          </a:p>
        </p:txBody>
      </p:sp>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a:t>
            </a:fld>
            <a:endParaRPr lang="nl-NL" dirty="0"/>
          </a:p>
        </p:txBody>
      </p:sp>
    </p:spTree>
    <p:extLst>
      <p:ext uri="{BB962C8B-B14F-4D97-AF65-F5344CB8AC3E}">
        <p14:creationId xmlns:p14="http://schemas.microsoft.com/office/powerpoint/2010/main" val="4078744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2" y="0"/>
            <a:ext cx="12191999" cy="6858000"/>
          </a:xfrm>
          <a:prstGeom prst="rect">
            <a:avLst/>
          </a:prstGeom>
          <a:solidFill>
            <a:schemeClr val="accent3"/>
          </a:solidFill>
        </p:spPr>
        <p:txBody>
          <a:bodyPr anchor="ctr"/>
          <a:lstStyle>
            <a:lvl1pPr marL="0" indent="0" algn="ctr">
              <a:buNone/>
              <a:defRPr sz="1067"/>
            </a:lvl1pPr>
          </a:lstStyle>
          <a:p>
            <a:pPr lvl="0"/>
            <a:r>
              <a:rPr lang="en-US" noProof="0"/>
              <a:t>Click icon to add picture</a:t>
            </a:r>
            <a:endParaRPr lang="nl-NL" noProof="0" dirty="0"/>
          </a:p>
        </p:txBody>
      </p:sp>
      <p:sp>
        <p:nvSpPr>
          <p:cNvPr id="4" name="Titel 1"/>
          <p:cNvSpPr>
            <a:spLocks noGrp="1"/>
          </p:cNvSpPr>
          <p:nvPr>
            <p:ph type="title"/>
          </p:nvPr>
        </p:nvSpPr>
        <p:spPr bwMode="white">
          <a:xfrm>
            <a:off x="748800" y="230188"/>
            <a:ext cx="11107200" cy="705713"/>
          </a:xfrm>
          <a:noFill/>
          <a:ln w="0">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US"/>
              <a:t>Click to edit Master title style</a:t>
            </a:r>
            <a:endParaRPr lang="nl-NL" dirty="0"/>
          </a:p>
        </p:txBody>
      </p:sp>
      <p:sp>
        <p:nvSpPr>
          <p:cNvPr id="5" name="Tijdelijke aanduiding voor dianummer 4"/>
          <p:cNvSpPr>
            <a:spLocks noGrp="1"/>
          </p:cNvSpPr>
          <p:nvPr>
            <p:ph type="sldNum" sz="quarter" idx="17"/>
          </p:nvPr>
        </p:nvSpPr>
        <p:spPr/>
        <p:txBody>
          <a:bodyPr/>
          <a:lstStyle>
            <a:lvl1pPr>
              <a:defRPr>
                <a:solidFill>
                  <a:schemeClr val="bg1"/>
                </a:solidFill>
              </a:defRPr>
            </a:lvl1pPr>
          </a:lstStyle>
          <a:p>
            <a:pPr algn="r"/>
            <a:fld id="{F25965E0-7062-474C-8671-DB3A3CE669B0}" type="slidenum">
              <a:rPr lang="nl-NL" smtClean="0"/>
              <a:pPr algn="r"/>
              <a:t>‹#›</a:t>
            </a:fld>
            <a:endParaRPr lang="nl-NL" dirty="0"/>
          </a:p>
        </p:txBody>
      </p:sp>
    </p:spTree>
    <p:extLst>
      <p:ext uri="{BB962C8B-B14F-4D97-AF65-F5344CB8AC3E}">
        <p14:creationId xmlns:p14="http://schemas.microsoft.com/office/powerpoint/2010/main" val="903096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pPr algn="r"/>
            <a:fld id="{F25965E0-7062-474C-8671-DB3A3CE669B0}" type="slidenum">
              <a:rPr lang="nl-NL" smtClean="0"/>
              <a:pPr algn="r"/>
              <a:t>‹#›</a:t>
            </a:fld>
            <a:endParaRPr lang="nl-NL" dirty="0"/>
          </a:p>
        </p:txBody>
      </p:sp>
    </p:spTree>
    <p:extLst>
      <p:ext uri="{BB962C8B-B14F-4D97-AF65-F5344CB8AC3E}">
        <p14:creationId xmlns:p14="http://schemas.microsoft.com/office/powerpoint/2010/main" val="3266337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fiek slide">
    <p:spTree>
      <p:nvGrpSpPr>
        <p:cNvPr id="1" name=""/>
        <p:cNvGrpSpPr/>
        <p:nvPr/>
      </p:nvGrpSpPr>
      <p:grpSpPr>
        <a:xfrm>
          <a:off x="0" y="0"/>
          <a:ext cx="0" cy="0"/>
          <a:chOff x="0" y="0"/>
          <a:chExt cx="0" cy="0"/>
        </a:xfrm>
      </p:grpSpPr>
      <p:sp>
        <p:nvSpPr>
          <p:cNvPr id="3" name="Tijdelijke aanduiding voor grafiek 5"/>
          <p:cNvSpPr>
            <a:spLocks noGrp="1"/>
          </p:cNvSpPr>
          <p:nvPr>
            <p:ph type="chart" sz="quarter" idx="17"/>
          </p:nvPr>
        </p:nvSpPr>
        <p:spPr>
          <a:xfrm>
            <a:off x="657600" y="1824000"/>
            <a:ext cx="11198400" cy="4123200"/>
          </a:xfrm>
          <a:noFill/>
        </p:spPr>
        <p:txBody>
          <a:bodyPr/>
          <a:lstStyle>
            <a:lvl1pPr>
              <a:defRPr>
                <a:solidFill>
                  <a:schemeClr val="bg2"/>
                </a:solidFill>
              </a:defRPr>
            </a:lvl1pPr>
          </a:lstStyle>
          <a:p>
            <a:r>
              <a:rPr lang="en-US"/>
              <a:t>Click icon to add chart</a:t>
            </a:r>
            <a:endParaRPr lang="nl-NL" dirty="0"/>
          </a:p>
        </p:txBody>
      </p:sp>
      <p:sp>
        <p:nvSpPr>
          <p:cNvPr id="5" name="Titel 4"/>
          <p:cNvSpPr>
            <a:spLocks noGrp="1"/>
          </p:cNvSpPr>
          <p:nvPr>
            <p:ph type="title"/>
          </p:nvPr>
        </p:nvSpPr>
        <p:spPr/>
        <p:txBody>
          <a:bodyPr/>
          <a:lstStyle/>
          <a:p>
            <a:r>
              <a:rPr lang="en-US"/>
              <a:t>Click to edit Master title style</a:t>
            </a:r>
            <a:endParaRPr lang="nl-NL" dirty="0"/>
          </a:p>
        </p:txBody>
      </p:sp>
      <p:sp>
        <p:nvSpPr>
          <p:cNvPr id="6" name="Tijdelijke aanduiding voor dianummer 5"/>
          <p:cNvSpPr>
            <a:spLocks noGrp="1"/>
          </p:cNvSpPr>
          <p:nvPr>
            <p:ph type="sldNum" sz="quarter" idx="18"/>
          </p:nvPr>
        </p:nvSpPr>
        <p:spPr/>
        <p:txBody>
          <a:bodyPr/>
          <a:lstStyle/>
          <a:p>
            <a:pPr algn="r"/>
            <a:fld id="{F25965E0-7062-474C-8671-DB3A3CE669B0}" type="slidenum">
              <a:rPr lang="nl-NL" smtClean="0"/>
              <a:pPr algn="r"/>
              <a:t>‹#›</a:t>
            </a:fld>
            <a:endParaRPr lang="nl-NL" dirty="0"/>
          </a:p>
        </p:txBody>
      </p:sp>
    </p:spTree>
    <p:extLst>
      <p:ext uri="{BB962C8B-B14F-4D97-AF65-F5344CB8AC3E}">
        <p14:creationId xmlns:p14="http://schemas.microsoft.com/office/powerpoint/2010/main" val="1074198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 slide">
    <p:spTree>
      <p:nvGrpSpPr>
        <p:cNvPr id="1" name=""/>
        <p:cNvGrpSpPr/>
        <p:nvPr/>
      </p:nvGrpSpPr>
      <p:grpSpPr>
        <a:xfrm>
          <a:off x="0" y="0"/>
          <a:ext cx="0" cy="0"/>
          <a:chOff x="0" y="0"/>
          <a:chExt cx="0" cy="0"/>
        </a:xfrm>
      </p:grpSpPr>
      <p:sp>
        <p:nvSpPr>
          <p:cNvPr id="5" name="Tijdelijke aanduiding voor tabel 4"/>
          <p:cNvSpPr>
            <a:spLocks noGrp="1"/>
          </p:cNvSpPr>
          <p:nvPr>
            <p:ph type="tbl" sz="quarter" idx="10"/>
          </p:nvPr>
        </p:nvSpPr>
        <p:spPr>
          <a:xfrm>
            <a:off x="821268" y="1964265"/>
            <a:ext cx="11034184" cy="3983568"/>
          </a:xfrm>
        </p:spPr>
        <p:txBody>
          <a:bodyPr/>
          <a:lstStyle>
            <a:lvl1pPr>
              <a:defRPr>
                <a:solidFill>
                  <a:schemeClr val="bg2"/>
                </a:solidFill>
              </a:defRPr>
            </a:lvl1pPr>
          </a:lstStyle>
          <a:p>
            <a:r>
              <a:rPr lang="en-US"/>
              <a:t>Click icon to add table</a:t>
            </a:r>
            <a:endParaRPr lang="nl-NL" dirty="0"/>
          </a:p>
        </p:txBody>
      </p:sp>
      <p:sp>
        <p:nvSpPr>
          <p:cNvPr id="4" name="Titel 3"/>
          <p:cNvSpPr>
            <a:spLocks noGrp="1"/>
          </p:cNvSpPr>
          <p:nvPr>
            <p:ph type="title"/>
          </p:nvPr>
        </p:nvSpPr>
        <p:spPr/>
        <p:txBody>
          <a:bodyPr/>
          <a:lstStyle/>
          <a:p>
            <a:r>
              <a:rPr lang="en-US"/>
              <a:t>Click to edit Master title style</a:t>
            </a:r>
            <a:endParaRPr lang="nl-NL" dirty="0"/>
          </a:p>
        </p:txBody>
      </p:sp>
      <p:sp>
        <p:nvSpPr>
          <p:cNvPr id="6" name="Tijdelijke aanduiding voor dianummer 5"/>
          <p:cNvSpPr>
            <a:spLocks noGrp="1"/>
          </p:cNvSpPr>
          <p:nvPr>
            <p:ph type="sldNum" sz="quarter" idx="11"/>
          </p:nvPr>
        </p:nvSpPr>
        <p:spPr/>
        <p:txBody>
          <a:bodyPr/>
          <a:lstStyle/>
          <a:p>
            <a:pPr algn="r"/>
            <a:fld id="{F25965E0-7062-474C-8671-DB3A3CE669B0}" type="slidenum">
              <a:rPr lang="nl-NL" smtClean="0"/>
              <a:pPr algn="r"/>
              <a:t>‹#›</a:t>
            </a:fld>
            <a:endParaRPr lang="nl-NL" dirty="0"/>
          </a:p>
        </p:txBody>
      </p:sp>
    </p:spTree>
    <p:extLst>
      <p:ext uri="{BB962C8B-B14F-4D97-AF65-F5344CB8AC3E}">
        <p14:creationId xmlns:p14="http://schemas.microsoft.com/office/powerpoint/2010/main" val="2220601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ind/tussenslide met ronde foto">
    <p:spTree>
      <p:nvGrpSpPr>
        <p:cNvPr id="1" name=""/>
        <p:cNvGrpSpPr/>
        <p:nvPr/>
      </p:nvGrpSpPr>
      <p:grpSpPr>
        <a:xfrm>
          <a:off x="0" y="0"/>
          <a:ext cx="0" cy="0"/>
          <a:chOff x="0" y="0"/>
          <a:chExt cx="0" cy="0"/>
        </a:xfrm>
      </p:grpSpPr>
      <p:sp>
        <p:nvSpPr>
          <p:cNvPr id="4" name="Titel 3"/>
          <p:cNvSpPr>
            <a:spLocks noGrp="1"/>
          </p:cNvSpPr>
          <p:nvPr>
            <p:ph type="title"/>
          </p:nvPr>
        </p:nvSpPr>
        <p:spPr>
          <a:xfrm>
            <a:off x="748800" y="224384"/>
            <a:ext cx="5088000" cy="1257146"/>
          </a:xfrm>
        </p:spPr>
        <p:txBody>
          <a:bodyPr/>
          <a:lstStyle/>
          <a:p>
            <a:r>
              <a:rPr lang="en-US"/>
              <a:t>Click to edit Master title style</a:t>
            </a:r>
            <a:endParaRPr lang="nl-NL" dirty="0"/>
          </a:p>
        </p:txBody>
      </p:sp>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a:t>
            </a:fld>
            <a:endParaRPr lang="nl-NL" dirty="0"/>
          </a:p>
        </p:txBody>
      </p:sp>
      <p:sp>
        <p:nvSpPr>
          <p:cNvPr id="6" name="Tijdelijke aanduiding voor afbeelding 24"/>
          <p:cNvSpPr>
            <a:spLocks noGrp="1" noChangeAspect="1"/>
          </p:cNvSpPr>
          <p:nvPr>
            <p:ph type="pic" sz="quarter" idx="16"/>
          </p:nvPr>
        </p:nvSpPr>
        <p:spPr>
          <a:xfrm>
            <a:off x="6131167" y="224477"/>
            <a:ext cx="5726400" cy="5725473"/>
          </a:xfrm>
          <a:prstGeom prst="ellipse">
            <a:avLst/>
          </a:prstGeom>
          <a:solidFill>
            <a:schemeClr val="accent3"/>
          </a:solidFill>
        </p:spPr>
        <p:txBody>
          <a:bodyPr anchor="ctr"/>
          <a:lstStyle>
            <a:lvl1pPr marL="0" indent="0" algn="ctr">
              <a:buNone/>
              <a:defRPr sz="1067"/>
            </a:lvl1pPr>
          </a:lstStyle>
          <a:p>
            <a:pPr lvl="0"/>
            <a:r>
              <a:rPr lang="en-US" noProof="0"/>
              <a:t>Click icon to add picture</a:t>
            </a:r>
            <a:endParaRPr lang="nl-NL" noProof="0" dirty="0"/>
          </a:p>
        </p:txBody>
      </p:sp>
      <p:sp>
        <p:nvSpPr>
          <p:cNvPr id="9" name="Tijdelijke aanduiding voor tekst 4"/>
          <p:cNvSpPr>
            <a:spLocks noGrp="1"/>
          </p:cNvSpPr>
          <p:nvPr>
            <p:ph type="body" sz="quarter" idx="17"/>
          </p:nvPr>
        </p:nvSpPr>
        <p:spPr>
          <a:xfrm>
            <a:off x="672000" y="1824001"/>
            <a:ext cx="5165381" cy="4122639"/>
          </a:xfrm>
        </p:spPr>
        <p:txBody>
          <a:bodyPr lIns="90000"/>
          <a:lstStyle>
            <a:lvl1pPr marL="0" indent="0">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2284164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indslide met meerdere logo's">
    <p:spTree>
      <p:nvGrpSpPr>
        <p:cNvPr id="1" name=""/>
        <p:cNvGrpSpPr/>
        <p:nvPr/>
      </p:nvGrpSpPr>
      <p:grpSpPr>
        <a:xfrm>
          <a:off x="0" y="0"/>
          <a:ext cx="0" cy="0"/>
          <a:chOff x="0" y="0"/>
          <a:chExt cx="0" cy="0"/>
        </a:xfrm>
      </p:grpSpPr>
      <p:sp>
        <p:nvSpPr>
          <p:cNvPr id="3" name="Titel 2"/>
          <p:cNvSpPr>
            <a:spLocks noGrp="1"/>
          </p:cNvSpPr>
          <p:nvPr>
            <p:ph type="title"/>
          </p:nvPr>
        </p:nvSpPr>
        <p:spPr>
          <a:xfrm>
            <a:off x="748800" y="224384"/>
            <a:ext cx="5088000" cy="1257146"/>
          </a:xfrm>
        </p:spPr>
        <p:txBody>
          <a:bodyPr/>
          <a:lstStyle/>
          <a:p>
            <a:r>
              <a:rPr lang="en-US"/>
              <a:t>Click to edit Master title style</a:t>
            </a:r>
            <a:endParaRPr lang="nl-NL" dirty="0"/>
          </a:p>
        </p:txBody>
      </p:sp>
      <p:sp>
        <p:nvSpPr>
          <p:cNvPr id="4" name="Tijdelijke aanduiding voor dianummer 3"/>
          <p:cNvSpPr>
            <a:spLocks noGrp="1"/>
          </p:cNvSpPr>
          <p:nvPr>
            <p:ph type="sldNum" sz="quarter" idx="27"/>
          </p:nvPr>
        </p:nvSpPr>
        <p:spPr/>
        <p:txBody>
          <a:bodyPr/>
          <a:lstStyle/>
          <a:p>
            <a:pPr algn="r"/>
            <a:fld id="{F25965E0-7062-474C-8671-DB3A3CE669B0}" type="slidenum">
              <a:rPr lang="nl-NL" smtClean="0"/>
              <a:pPr algn="r"/>
              <a:t>‹#›</a:t>
            </a:fld>
            <a:endParaRPr lang="nl-NL" dirty="0"/>
          </a:p>
        </p:txBody>
      </p:sp>
      <p:sp>
        <p:nvSpPr>
          <p:cNvPr id="10" name="Tijdelijke aanduiding voor afbeelding 24"/>
          <p:cNvSpPr>
            <a:spLocks noGrp="1" noChangeAspect="1"/>
          </p:cNvSpPr>
          <p:nvPr>
            <p:ph type="pic" sz="quarter" idx="16"/>
          </p:nvPr>
        </p:nvSpPr>
        <p:spPr>
          <a:xfrm>
            <a:off x="6131167" y="224477"/>
            <a:ext cx="5726400" cy="5725473"/>
          </a:xfrm>
          <a:prstGeom prst="ellipse">
            <a:avLst/>
          </a:prstGeom>
          <a:solidFill>
            <a:schemeClr val="accent3"/>
          </a:solidFill>
        </p:spPr>
        <p:txBody>
          <a:bodyPr anchor="ctr"/>
          <a:lstStyle>
            <a:lvl1pPr marL="0" indent="0" algn="ctr">
              <a:buNone/>
              <a:defRPr sz="1067"/>
            </a:lvl1pPr>
          </a:lstStyle>
          <a:p>
            <a:pPr lvl="0"/>
            <a:r>
              <a:rPr lang="en-US" noProof="0"/>
              <a:t>Click icon to add picture</a:t>
            </a:r>
            <a:endParaRPr lang="nl-NL" noProof="0" dirty="0"/>
          </a:p>
        </p:txBody>
      </p:sp>
      <p:sp>
        <p:nvSpPr>
          <p:cNvPr id="11" name="Tijdelijke aanduiding voor afbeelding 24"/>
          <p:cNvSpPr>
            <a:spLocks noGrp="1"/>
          </p:cNvSpPr>
          <p:nvPr>
            <p:ph type="pic" sz="quarter" idx="28" hasCustomPrompt="1"/>
          </p:nvPr>
        </p:nvSpPr>
        <p:spPr>
          <a:xfrm>
            <a:off x="3057932"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dirty="0"/>
              <a:t>Klik op het pictogram als u een logo wilt toevoegen</a:t>
            </a:r>
          </a:p>
        </p:txBody>
      </p:sp>
      <p:sp>
        <p:nvSpPr>
          <p:cNvPr id="16" name="Tijdelijke aanduiding voor afbeelding 24"/>
          <p:cNvSpPr>
            <a:spLocks noGrp="1"/>
          </p:cNvSpPr>
          <p:nvPr>
            <p:ph type="pic" sz="quarter" idx="24" hasCustomPrompt="1"/>
          </p:nvPr>
        </p:nvSpPr>
        <p:spPr>
          <a:xfrm>
            <a:off x="4857501"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dirty="0"/>
              <a:t>Klik op het pictogram als u een logo wilt toevoegen</a:t>
            </a:r>
          </a:p>
        </p:txBody>
      </p:sp>
      <p:sp>
        <p:nvSpPr>
          <p:cNvPr id="18" name="Tijdelijke aanduiding voor afbeelding 24"/>
          <p:cNvSpPr>
            <a:spLocks noGrp="1"/>
          </p:cNvSpPr>
          <p:nvPr>
            <p:ph type="pic" sz="quarter" idx="25" hasCustomPrompt="1"/>
          </p:nvPr>
        </p:nvSpPr>
        <p:spPr>
          <a:xfrm>
            <a:off x="6657071"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dirty="0"/>
              <a:t>Klik op het pictogram als u een logo wilt toevoegen</a:t>
            </a:r>
          </a:p>
        </p:txBody>
      </p:sp>
      <p:sp>
        <p:nvSpPr>
          <p:cNvPr id="19" name="Tijdelijke aanduiding voor afbeelding 24"/>
          <p:cNvSpPr>
            <a:spLocks noGrp="1"/>
          </p:cNvSpPr>
          <p:nvPr>
            <p:ph type="pic" sz="quarter" idx="26" hasCustomPrompt="1"/>
          </p:nvPr>
        </p:nvSpPr>
        <p:spPr>
          <a:xfrm>
            <a:off x="8456640" y="6126566"/>
            <a:ext cx="1488000" cy="607609"/>
          </a:xfrm>
          <a:prstGeom prst="rect">
            <a:avLst/>
          </a:prstGeom>
          <a:solidFill>
            <a:schemeClr val="accent3"/>
          </a:solidFill>
        </p:spPr>
        <p:txBody>
          <a:bodyPr anchor="ctr"/>
          <a:lstStyle>
            <a:lvl1pPr marL="0" indent="0" algn="l">
              <a:lnSpc>
                <a:spcPts val="1333"/>
              </a:lnSpc>
              <a:spcBef>
                <a:spcPts val="0"/>
              </a:spcBef>
              <a:buNone/>
              <a:defRPr sz="800"/>
            </a:lvl1pPr>
          </a:lstStyle>
          <a:p>
            <a:pPr lvl="0"/>
            <a:r>
              <a:rPr lang="nl-NL" noProof="0" dirty="0"/>
              <a:t>Klik op het pictogram als u een logo wilt toevoegen</a:t>
            </a:r>
          </a:p>
        </p:txBody>
      </p:sp>
      <p:sp>
        <p:nvSpPr>
          <p:cNvPr id="20" name="Tijdelijke aanduiding voor tekst 4"/>
          <p:cNvSpPr>
            <a:spLocks noGrp="1"/>
          </p:cNvSpPr>
          <p:nvPr>
            <p:ph type="body" sz="quarter" idx="17"/>
          </p:nvPr>
        </p:nvSpPr>
        <p:spPr>
          <a:xfrm>
            <a:off x="672000" y="1824001"/>
            <a:ext cx="5165381" cy="4122639"/>
          </a:xfrm>
        </p:spPr>
        <p:txBody>
          <a:bodyPr lIns="90000"/>
          <a:lstStyle>
            <a:lvl1pPr marL="0" indent="0">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320791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9"/>
            <a:ext cx="11257061" cy="705713"/>
          </a:xfrm>
        </p:spPr>
        <p:txBody>
          <a:bodyPr/>
          <a:lstStyle/>
          <a:p>
            <a:r>
              <a:rPr lang="en-US"/>
              <a:t>Click to edit Master title style</a:t>
            </a:r>
            <a:endParaRPr lang="en-GB" dirty="0"/>
          </a:p>
        </p:txBody>
      </p:sp>
      <p:sp>
        <p:nvSpPr>
          <p:cNvPr id="3" name="Tijdelijke aanduiding voor tekst 6"/>
          <p:cNvSpPr>
            <a:spLocks noGrp="1"/>
          </p:cNvSpPr>
          <p:nvPr>
            <p:ph type="body" sz="quarter" idx="10"/>
          </p:nvPr>
        </p:nvSpPr>
        <p:spPr>
          <a:xfrm>
            <a:off x="561600" y="1835249"/>
            <a:ext cx="11361584" cy="4089600"/>
          </a:xfrm>
        </p:spPr>
        <p:txBody>
          <a:bodyPr/>
          <a:lstStyle>
            <a:lvl2pPr>
              <a:buClr>
                <a:schemeClr val="bg2"/>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jdelijke aanduiding voor dianummer 3"/>
          <p:cNvSpPr>
            <a:spLocks noGrp="1"/>
          </p:cNvSpPr>
          <p:nvPr>
            <p:ph type="sldNum" sz="quarter" idx="11"/>
          </p:nvPr>
        </p:nvSpPr>
        <p:spPr>
          <a:xfrm>
            <a:off x="11358860" y="6408000"/>
            <a:ext cx="624000" cy="164251"/>
          </a:xfrm>
          <a:prstGeom prst="rect">
            <a:avLst/>
          </a:prstGeom>
        </p:spPr>
        <p:txBody>
          <a:bodyPr/>
          <a:lstStyle/>
          <a:p>
            <a:pPr algn="r">
              <a:lnSpc>
                <a:spcPts val="1600"/>
              </a:lnSpc>
            </a:pPr>
            <a:fld id="{F25965E0-7062-474C-8671-DB3A3CE669B0}" type="slidenum">
              <a:rPr lang="en-GB" smtClean="0"/>
              <a:pPr algn="r">
                <a:lnSpc>
                  <a:spcPts val="1600"/>
                </a:lnSpc>
              </a:pPr>
              <a:t>‹#›</a:t>
            </a:fld>
            <a:endParaRPr lang="en-GB" dirty="0"/>
          </a:p>
        </p:txBody>
      </p:sp>
    </p:spTree>
    <p:extLst>
      <p:ext uri="{BB962C8B-B14F-4D97-AF65-F5344CB8AC3E}">
        <p14:creationId xmlns:p14="http://schemas.microsoft.com/office/powerpoint/2010/main" val="2218285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18882AF-98E0-844E-A434-A50B6038A155}"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931B9-FFA3-D643-97B6-74128C80A102}" type="slidenum">
              <a:rPr lang="en-US" smtClean="0"/>
              <a:t>‹#›</a:t>
            </a:fld>
            <a:endParaRPr lang="en-US"/>
          </a:p>
        </p:txBody>
      </p:sp>
    </p:spTree>
    <p:extLst>
      <p:ext uri="{BB962C8B-B14F-4D97-AF65-F5344CB8AC3E}">
        <p14:creationId xmlns:p14="http://schemas.microsoft.com/office/powerpoint/2010/main" val="1487107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050869" y="1626643"/>
            <a:ext cx="9302929" cy="894489"/>
          </a:xfrm>
        </p:spPr>
        <p:txBody>
          <a:bodyPr/>
          <a:lstStyle/>
          <a:p>
            <a:r>
              <a:rPr lang="en-US" dirty="0"/>
              <a:t>Click to edit Master title style</a:t>
            </a:r>
          </a:p>
        </p:txBody>
      </p:sp>
      <p:sp>
        <p:nvSpPr>
          <p:cNvPr id="3" name="Content Placeholder 2"/>
          <p:cNvSpPr>
            <a:spLocks noGrp="1"/>
          </p:cNvSpPr>
          <p:nvPr>
            <p:ph idx="1"/>
          </p:nvPr>
        </p:nvSpPr>
        <p:spPr>
          <a:xfrm>
            <a:off x="2050869" y="2521132"/>
            <a:ext cx="9302930" cy="34094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182" y="6021977"/>
            <a:ext cx="1818505" cy="725852"/>
          </a:xfrm>
          <a:prstGeom prst="rect">
            <a:avLst/>
          </a:prstGeom>
        </p:spPr>
      </p:pic>
    </p:spTree>
    <p:extLst>
      <p:ext uri="{BB962C8B-B14F-4D97-AF65-F5344CB8AC3E}">
        <p14:creationId xmlns:p14="http://schemas.microsoft.com/office/powerpoint/2010/main" val="2500144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70A4E1-5652-9213-7493-2AB12F2E0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8FE6C-E4F3-0F53-BB36-F0745CE1A557}"/>
              </a:ext>
            </a:extLst>
          </p:cNvPr>
          <p:cNvSpPr>
            <a:spLocks noGrp="1"/>
          </p:cNvSpPr>
          <p:nvPr>
            <p:ph type="sldNum" sz="quarter" idx="12"/>
          </p:nvPr>
        </p:nvSpPr>
        <p:spPr/>
        <p:txBody>
          <a:bodyPr/>
          <a:lstStyle/>
          <a:p>
            <a:fld id="{60A66D4E-4C99-2240-B40A-2C6ACB7E6DDE}" type="slidenum">
              <a:rPr lang="en-US" smtClean="0"/>
              <a:t>‹#›</a:t>
            </a:fld>
            <a:endParaRPr lang="en-US"/>
          </a:p>
        </p:txBody>
      </p:sp>
      <p:sp>
        <p:nvSpPr>
          <p:cNvPr id="8" name="Rectangle 7">
            <a:extLst>
              <a:ext uri="{FF2B5EF4-FFF2-40B4-BE49-F238E27FC236}">
                <a16:creationId xmlns:a16="http://schemas.microsoft.com/office/drawing/2014/main" id="{3E718B28-785C-CAFB-BF0D-BFC420A41993}"/>
              </a:ext>
            </a:extLst>
          </p:cNvPr>
          <p:cNvSpPr/>
          <p:nvPr userDrawn="1"/>
        </p:nvSpPr>
        <p:spPr>
          <a:xfrm>
            <a:off x="0" y="6702"/>
            <a:ext cx="255938" cy="68512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83EDCC-DF86-3EA4-10FC-E956E4E5D8F5}"/>
              </a:ext>
            </a:extLst>
          </p:cNvPr>
          <p:cNvSpPr/>
          <p:nvPr userDrawn="1"/>
        </p:nvSpPr>
        <p:spPr>
          <a:xfrm>
            <a:off x="3962400" y="6702"/>
            <a:ext cx="8229600" cy="6851298"/>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2DE27D-8ED5-5DF7-7735-3BD38F76051D}"/>
              </a:ext>
            </a:extLst>
          </p:cNvPr>
          <p:cNvSpPr>
            <a:spLocks noGrp="1"/>
          </p:cNvSpPr>
          <p:nvPr>
            <p:ph type="title" hasCustomPrompt="1"/>
          </p:nvPr>
        </p:nvSpPr>
        <p:spPr>
          <a:xfrm>
            <a:off x="4459633" y="767936"/>
            <a:ext cx="6234872" cy="2852737"/>
          </a:xfrm>
        </p:spPr>
        <p:txBody>
          <a:bodyPr anchor="b"/>
          <a:lstStyle>
            <a:lvl1pPr>
              <a:defRPr sz="6000">
                <a:solidFill>
                  <a:schemeClr val="bg1"/>
                </a:solidFill>
              </a:defRPr>
            </a:lvl1pPr>
          </a:lstStyle>
          <a:p>
            <a:r>
              <a:rPr lang="en-US" dirty="0"/>
              <a:t>Section Title</a:t>
            </a:r>
          </a:p>
        </p:txBody>
      </p:sp>
      <p:sp>
        <p:nvSpPr>
          <p:cNvPr id="3" name="Text Placeholder 2">
            <a:extLst>
              <a:ext uri="{FF2B5EF4-FFF2-40B4-BE49-F238E27FC236}">
                <a16:creationId xmlns:a16="http://schemas.microsoft.com/office/drawing/2014/main" id="{27B0401D-D116-8226-BEA1-ECE784D872D3}"/>
              </a:ext>
            </a:extLst>
          </p:cNvPr>
          <p:cNvSpPr>
            <a:spLocks noGrp="1"/>
          </p:cNvSpPr>
          <p:nvPr>
            <p:ph type="body" idx="1" hasCustomPrompt="1"/>
          </p:nvPr>
        </p:nvSpPr>
        <p:spPr>
          <a:xfrm>
            <a:off x="4459633" y="3850474"/>
            <a:ext cx="6234872"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pic>
        <p:nvPicPr>
          <p:cNvPr id="10" name="Picture 9" descr="A picture containing text&#10;&#10;Description automatically generated">
            <a:extLst>
              <a:ext uri="{FF2B5EF4-FFF2-40B4-BE49-F238E27FC236}">
                <a16:creationId xmlns:a16="http://schemas.microsoft.com/office/drawing/2014/main" id="{82545ED6-57DA-E1AC-41D2-F8724DE8F9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5835" y="5718827"/>
            <a:ext cx="3140309" cy="816240"/>
          </a:xfrm>
          <a:prstGeom prst="rect">
            <a:avLst/>
          </a:prstGeom>
        </p:spPr>
      </p:pic>
      <p:sp>
        <p:nvSpPr>
          <p:cNvPr id="14" name="Title 1">
            <a:extLst>
              <a:ext uri="{FF2B5EF4-FFF2-40B4-BE49-F238E27FC236}">
                <a16:creationId xmlns:a16="http://schemas.microsoft.com/office/drawing/2014/main" id="{88881C71-7D70-2897-C526-8673B95750AA}"/>
              </a:ext>
            </a:extLst>
          </p:cNvPr>
          <p:cNvSpPr txBox="1">
            <a:spLocks/>
          </p:cNvSpPr>
          <p:nvPr userDrawn="1"/>
        </p:nvSpPr>
        <p:spPr>
          <a:xfrm>
            <a:off x="1274147" y="826339"/>
            <a:ext cx="1670043"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13100" dirty="0">
                <a:solidFill>
                  <a:srgbClr val="2F83A8"/>
                </a:solidFill>
              </a:rPr>
              <a:t>#</a:t>
            </a:r>
          </a:p>
        </p:txBody>
      </p:sp>
    </p:spTree>
    <p:extLst>
      <p:ext uri="{BB962C8B-B14F-4D97-AF65-F5344CB8AC3E}">
        <p14:creationId xmlns:p14="http://schemas.microsoft.com/office/powerpoint/2010/main" val="17411505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8882AF-98E0-844E-A434-A50B6038A155}"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931B9-FFA3-D643-97B6-74128C80A102}" type="slidenum">
              <a:rPr lang="en-US" smtClean="0"/>
              <a:t>‹#›</a:t>
            </a:fld>
            <a:endParaRPr lang="en-US"/>
          </a:p>
        </p:txBody>
      </p:sp>
    </p:spTree>
    <p:extLst>
      <p:ext uri="{BB962C8B-B14F-4D97-AF65-F5344CB8AC3E}">
        <p14:creationId xmlns:p14="http://schemas.microsoft.com/office/powerpoint/2010/main" val="2558647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8882AF-98E0-844E-A434-A50B6038A155}" type="datetimeFigureOut">
              <a:rPr lang="en-US" smtClean="0"/>
              <a:t>9/19/22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F931B9-FFA3-D643-97B6-74128C80A102}" type="slidenum">
              <a:rPr lang="en-US" smtClean="0"/>
              <a:t>‹#›</a:t>
            </a:fld>
            <a:endParaRPr lang="en-US"/>
          </a:p>
        </p:txBody>
      </p:sp>
    </p:spTree>
    <p:extLst>
      <p:ext uri="{BB962C8B-B14F-4D97-AF65-F5344CB8AC3E}">
        <p14:creationId xmlns:p14="http://schemas.microsoft.com/office/powerpoint/2010/main" val="16627181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8882AF-98E0-844E-A434-A50B6038A155}" type="datetimeFigureOut">
              <a:rPr lang="en-US" smtClean="0"/>
              <a:t>9/19/22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F931B9-FFA3-D643-97B6-74128C80A102}" type="slidenum">
              <a:rPr lang="en-US" smtClean="0"/>
              <a:t>‹#›</a:t>
            </a:fld>
            <a:endParaRPr lang="en-US"/>
          </a:p>
        </p:txBody>
      </p:sp>
    </p:spTree>
    <p:extLst>
      <p:ext uri="{BB962C8B-B14F-4D97-AF65-F5344CB8AC3E}">
        <p14:creationId xmlns:p14="http://schemas.microsoft.com/office/powerpoint/2010/main" val="4066688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8882AF-98E0-844E-A434-A50B6038A155}" type="datetimeFigureOut">
              <a:rPr lang="en-US" smtClean="0"/>
              <a:t>9/19/22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F931B9-FFA3-D643-97B6-74128C80A102}" type="slidenum">
              <a:rPr lang="en-US" smtClean="0"/>
              <a:t>‹#›</a:t>
            </a:fld>
            <a:endParaRPr lang="en-US"/>
          </a:p>
        </p:txBody>
      </p:sp>
    </p:spTree>
    <p:extLst>
      <p:ext uri="{BB962C8B-B14F-4D97-AF65-F5344CB8AC3E}">
        <p14:creationId xmlns:p14="http://schemas.microsoft.com/office/powerpoint/2010/main" val="3740449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8882AF-98E0-844E-A434-A50B6038A155}" type="datetimeFigureOut">
              <a:rPr lang="en-US" smtClean="0"/>
              <a:t>9/19/22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F931B9-FFA3-D643-97B6-74128C80A102}" type="slidenum">
              <a:rPr lang="en-US" smtClean="0"/>
              <a:t>‹#›</a:t>
            </a:fld>
            <a:endParaRPr lang="en-US"/>
          </a:p>
        </p:txBody>
      </p:sp>
    </p:spTree>
    <p:extLst>
      <p:ext uri="{BB962C8B-B14F-4D97-AF65-F5344CB8AC3E}">
        <p14:creationId xmlns:p14="http://schemas.microsoft.com/office/powerpoint/2010/main" val="3840857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8882AF-98E0-844E-A434-A50B6038A155}" type="datetimeFigureOut">
              <a:rPr lang="en-US" smtClean="0"/>
              <a:t>9/19/22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F931B9-FFA3-D643-97B6-74128C80A102}" type="slidenum">
              <a:rPr lang="en-US" smtClean="0"/>
              <a:t>‹#›</a:t>
            </a:fld>
            <a:endParaRPr lang="en-US"/>
          </a:p>
        </p:txBody>
      </p:sp>
    </p:spTree>
    <p:extLst>
      <p:ext uri="{BB962C8B-B14F-4D97-AF65-F5344CB8AC3E}">
        <p14:creationId xmlns:p14="http://schemas.microsoft.com/office/powerpoint/2010/main" val="19832432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8882AF-98E0-844E-A434-A50B6038A155}" type="datetimeFigureOut">
              <a:rPr lang="en-US" smtClean="0"/>
              <a:t>9/19/22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F931B9-FFA3-D643-97B6-74128C80A102}" type="slidenum">
              <a:rPr lang="en-US" smtClean="0"/>
              <a:t>‹#›</a:t>
            </a:fld>
            <a:endParaRPr lang="en-US"/>
          </a:p>
        </p:txBody>
      </p:sp>
    </p:spTree>
    <p:extLst>
      <p:ext uri="{BB962C8B-B14F-4D97-AF65-F5344CB8AC3E}">
        <p14:creationId xmlns:p14="http://schemas.microsoft.com/office/powerpoint/2010/main" val="41947821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8882AF-98E0-844E-A434-A50B6038A155}"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931B9-FFA3-D643-97B6-74128C80A102}" type="slidenum">
              <a:rPr lang="en-US" smtClean="0"/>
              <a:t>‹#›</a:t>
            </a:fld>
            <a:endParaRPr lang="en-US"/>
          </a:p>
        </p:txBody>
      </p:sp>
    </p:spTree>
    <p:extLst>
      <p:ext uri="{BB962C8B-B14F-4D97-AF65-F5344CB8AC3E}">
        <p14:creationId xmlns:p14="http://schemas.microsoft.com/office/powerpoint/2010/main" val="3399571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8882AF-98E0-844E-A434-A50B6038A155}" type="datetimeFigureOut">
              <a:rPr lang="en-US" smtClean="0"/>
              <a:t>9/19/22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931B9-FFA3-D643-97B6-74128C80A102}" type="slidenum">
              <a:rPr lang="en-US" smtClean="0"/>
              <a:t>‹#›</a:t>
            </a:fld>
            <a:endParaRPr lang="en-US"/>
          </a:p>
        </p:txBody>
      </p:sp>
    </p:spTree>
    <p:extLst>
      <p:ext uri="{BB962C8B-B14F-4D97-AF65-F5344CB8AC3E}">
        <p14:creationId xmlns:p14="http://schemas.microsoft.com/office/powerpoint/2010/main" val="41168956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12192000" cy="650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72600" y="1763267"/>
            <a:ext cx="10250800" cy="2219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600"/>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2" name="Google Shape;12;p2"/>
          <p:cNvSpPr txBox="1">
            <a:spLocks noGrp="1"/>
          </p:cNvSpPr>
          <p:nvPr>
            <p:ph type="subTitle" idx="1"/>
          </p:nvPr>
        </p:nvSpPr>
        <p:spPr>
          <a:xfrm>
            <a:off x="972836" y="4230533"/>
            <a:ext cx="10250800" cy="7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13" name="Google Shape;13;p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4" name="Google Shape;14;p2"/>
          <p:cNvGrpSpPr/>
          <p:nvPr/>
        </p:nvGrpSpPr>
        <p:grpSpPr>
          <a:xfrm>
            <a:off x="1107190" y="1588342"/>
            <a:ext cx="994351" cy="61101"/>
            <a:chOff x="4580561" y="2589004"/>
            <a:chExt cx="1064464" cy="25200"/>
          </a:xfrm>
        </p:grpSpPr>
        <p:sp>
          <p:nvSpPr>
            <p:cNvPr id="15" name="Google Shape;15;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5400000">
              <a:off x="4836311" y="2333254"/>
              <a:ext cx="25200" cy="536700"/>
            </a:xfrm>
            <a:prstGeom prst="rect">
              <a:avLst/>
            </a:prstGeom>
            <a:solidFill>
              <a:srgbClr val="007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6668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542381" y="2103437"/>
            <a:ext cx="3810177" cy="1325563"/>
          </a:xfrm>
        </p:spPr>
        <p:txBody>
          <a:bodyPr/>
          <a:lstStyle/>
          <a:p>
            <a:r>
              <a:rPr lang="en-US" dirty="0"/>
              <a:t>Slide Title</a:t>
            </a:r>
          </a:p>
        </p:txBody>
      </p:sp>
      <p:sp>
        <p:nvSpPr>
          <p:cNvPr id="3" name="Date Placeholder 2">
            <a:extLst>
              <a:ext uri="{FF2B5EF4-FFF2-40B4-BE49-F238E27FC236}">
                <a16:creationId xmlns:a16="http://schemas.microsoft.com/office/drawing/2014/main" id="{7491C32B-B010-E5C7-CAB6-D563E8078D96}"/>
              </a:ext>
            </a:extLst>
          </p:cNvPr>
          <p:cNvSpPr>
            <a:spLocks noGrp="1"/>
          </p:cNvSpPr>
          <p:nvPr>
            <p:ph type="dt" sz="half" idx="10"/>
          </p:nvPr>
        </p:nvSpPr>
        <p:spPr/>
        <p:txBody>
          <a:bodyPr/>
          <a:lstStyle/>
          <a:p>
            <a:fld id="{54EA403B-7FCF-6C45-907A-7A78A9D8D6ED}" type="datetimeFigureOut">
              <a:rPr lang="en-US" smtClean="0"/>
              <a:t>9/19/22</a:t>
            </a:fld>
            <a:endParaRPr lang="en-US"/>
          </a:p>
        </p:txBody>
      </p:sp>
      <p:sp>
        <p:nvSpPr>
          <p:cNvPr id="4" name="Footer Placeholder 3">
            <a:extLst>
              <a:ext uri="{FF2B5EF4-FFF2-40B4-BE49-F238E27FC236}">
                <a16:creationId xmlns:a16="http://schemas.microsoft.com/office/drawing/2014/main" id="{ECFDFE72-AB71-CE60-EA43-693F30F3C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D82469-AF72-65C1-2681-317619F3DFDF}"/>
              </a:ext>
            </a:extLst>
          </p:cNvPr>
          <p:cNvSpPr>
            <a:spLocks noGrp="1"/>
          </p:cNvSpPr>
          <p:nvPr>
            <p:ph type="sldNum" sz="quarter" idx="12"/>
          </p:nvPr>
        </p:nvSpPr>
        <p:spPr/>
        <p:txBody>
          <a:bodyPr/>
          <a:lstStyle/>
          <a:p>
            <a:fld id="{60A66D4E-4C99-2240-B40A-2C6ACB7E6DDE}" type="slidenum">
              <a:rPr lang="en-US" smtClean="0"/>
              <a:t>‹#›</a:t>
            </a:fld>
            <a:endParaRPr lang="en-US"/>
          </a:p>
        </p:txBody>
      </p:sp>
      <p:pic>
        <p:nvPicPr>
          <p:cNvPr id="9" name="Picture 8" descr="A picture containing text&#10;&#10;Description automatically generated">
            <a:extLst>
              <a:ext uri="{FF2B5EF4-FFF2-40B4-BE49-F238E27FC236}">
                <a16:creationId xmlns:a16="http://schemas.microsoft.com/office/drawing/2014/main" id="{70CE7BFC-EF28-87CD-089F-302982F616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52558" y="184722"/>
            <a:ext cx="4008405" cy="1041878"/>
          </a:xfrm>
          <a:prstGeom prst="rect">
            <a:avLst/>
          </a:prstGeom>
        </p:spPr>
      </p:pic>
      <p:sp>
        <p:nvSpPr>
          <p:cNvPr id="10" name="Rectangle 9">
            <a:extLst>
              <a:ext uri="{FF2B5EF4-FFF2-40B4-BE49-F238E27FC236}">
                <a16:creationId xmlns:a16="http://schemas.microsoft.com/office/drawing/2014/main" id="{CE35AFEA-733E-83AD-D00E-9878C0A7D224}"/>
              </a:ext>
            </a:extLst>
          </p:cNvPr>
          <p:cNvSpPr/>
          <p:nvPr userDrawn="1"/>
        </p:nvSpPr>
        <p:spPr>
          <a:xfrm>
            <a:off x="0" y="-1"/>
            <a:ext cx="8229600"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478457-C6B3-90DE-A940-A8EF3D9BE254}"/>
              </a:ext>
            </a:extLst>
          </p:cNvPr>
          <p:cNvSpPr/>
          <p:nvPr userDrawn="1"/>
        </p:nvSpPr>
        <p:spPr>
          <a:xfrm>
            <a:off x="11949335" y="0"/>
            <a:ext cx="242665"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177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1107190" y="1588342"/>
            <a:ext cx="994351" cy="61101"/>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3"/>
          <p:cNvSpPr txBox="1">
            <a:spLocks noGrp="1"/>
          </p:cNvSpPr>
          <p:nvPr>
            <p:ph type="title"/>
          </p:nvPr>
        </p:nvSpPr>
        <p:spPr>
          <a:xfrm>
            <a:off x="972600" y="1763267"/>
            <a:ext cx="10251200" cy="2024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22" name="Google Shape;22;p3"/>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61181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6" name="Google Shape;26;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27" name="Google Shape;27;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28" name="Google Shape;28;p4"/>
          <p:cNvGrpSpPr/>
          <p:nvPr/>
        </p:nvGrpSpPr>
        <p:grpSpPr>
          <a:xfrm>
            <a:off x="1107190" y="1588342"/>
            <a:ext cx="994351" cy="61101"/>
            <a:chOff x="4580561" y="2589004"/>
            <a:chExt cx="1064464" cy="25200"/>
          </a:xfrm>
        </p:grpSpPr>
        <p:sp>
          <p:nvSpPr>
            <p:cNvPr id="29" name="Google Shape;29;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4"/>
            <p:cNvSpPr/>
            <p:nvPr/>
          </p:nvSpPr>
          <p:spPr>
            <a:xfrm rot="-5400000">
              <a:off x="4836311" y="2333254"/>
              <a:ext cx="25200" cy="536700"/>
            </a:xfrm>
            <a:prstGeom prst="rect">
              <a:avLst/>
            </a:prstGeom>
            <a:solidFill>
              <a:srgbClr val="007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78501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2" name="Google Shape;32;p5"/>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5"/>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34" name="Google Shape;34;p5"/>
          <p:cNvSpPr txBox="1">
            <a:spLocks noGrp="1"/>
          </p:cNvSpPr>
          <p:nvPr>
            <p:ph type="body" idx="1"/>
          </p:nvPr>
        </p:nvSpPr>
        <p:spPr>
          <a:xfrm>
            <a:off x="972433" y="2771833"/>
            <a:ext cx="5032400" cy="3014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5" name="Google Shape;35;p5"/>
          <p:cNvSpPr txBox="1">
            <a:spLocks noGrp="1"/>
          </p:cNvSpPr>
          <p:nvPr>
            <p:ph type="body" idx="2"/>
          </p:nvPr>
        </p:nvSpPr>
        <p:spPr>
          <a:xfrm>
            <a:off x="6191472" y="2771833"/>
            <a:ext cx="5032400" cy="3014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6" name="Google Shape;36;p5"/>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37" name="Google Shape;37;p5"/>
          <p:cNvGrpSpPr/>
          <p:nvPr/>
        </p:nvGrpSpPr>
        <p:grpSpPr>
          <a:xfrm>
            <a:off x="1107190" y="1588342"/>
            <a:ext cx="994351" cy="61101"/>
            <a:chOff x="4580561" y="2589004"/>
            <a:chExt cx="1064464" cy="25200"/>
          </a:xfrm>
        </p:grpSpPr>
        <p:sp>
          <p:nvSpPr>
            <p:cNvPr id="38" name="Google Shape;38;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5"/>
            <p:cNvSpPr/>
            <p:nvPr/>
          </p:nvSpPr>
          <p:spPr>
            <a:xfrm rot="-5400000">
              <a:off x="4836311" y="2333254"/>
              <a:ext cx="25200" cy="536700"/>
            </a:xfrm>
            <a:prstGeom prst="rect">
              <a:avLst/>
            </a:prstGeom>
            <a:solidFill>
              <a:srgbClr val="007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99636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43" name="Google Shape;43;p6"/>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44" name="Google Shape;44;p6"/>
          <p:cNvGrpSpPr/>
          <p:nvPr/>
        </p:nvGrpSpPr>
        <p:grpSpPr>
          <a:xfrm>
            <a:off x="1107190" y="1588342"/>
            <a:ext cx="994351" cy="61101"/>
            <a:chOff x="4580561" y="2589004"/>
            <a:chExt cx="1064464" cy="25200"/>
          </a:xfrm>
        </p:grpSpPr>
        <p:sp>
          <p:nvSpPr>
            <p:cNvPr id="45" name="Google Shape;45;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6"/>
            <p:cNvSpPr/>
            <p:nvPr/>
          </p:nvSpPr>
          <p:spPr>
            <a:xfrm rot="-5400000">
              <a:off x="4836311" y="2333254"/>
              <a:ext cx="25200" cy="536700"/>
            </a:xfrm>
            <a:prstGeom prst="rect">
              <a:avLst/>
            </a:prstGeom>
            <a:solidFill>
              <a:srgbClr val="007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42976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sp>
        <p:nvSpPr>
          <p:cNvPr id="48" name="Google Shape;48;p7"/>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7"/>
          <p:cNvSpPr txBox="1">
            <a:spLocks noGrp="1"/>
          </p:cNvSpPr>
          <p:nvPr>
            <p:ph type="title"/>
          </p:nvPr>
        </p:nvSpPr>
        <p:spPr>
          <a:xfrm>
            <a:off x="973333" y="1758200"/>
            <a:ext cx="4401200" cy="18420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50" name="Google Shape;50;p7"/>
          <p:cNvSpPr txBox="1">
            <a:spLocks noGrp="1"/>
          </p:cNvSpPr>
          <p:nvPr>
            <p:ph type="body" idx="1"/>
          </p:nvPr>
        </p:nvSpPr>
        <p:spPr>
          <a:xfrm>
            <a:off x="961633" y="3708967"/>
            <a:ext cx="4401200" cy="2130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1" name="Google Shape;51;p7"/>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52" name="Google Shape;52;p7"/>
          <p:cNvGrpSpPr/>
          <p:nvPr/>
        </p:nvGrpSpPr>
        <p:grpSpPr>
          <a:xfrm>
            <a:off x="1107190" y="1588342"/>
            <a:ext cx="994351" cy="61101"/>
            <a:chOff x="4580561" y="2589004"/>
            <a:chExt cx="1064464" cy="25200"/>
          </a:xfrm>
        </p:grpSpPr>
        <p:sp>
          <p:nvSpPr>
            <p:cNvPr id="53" name="Google Shape;53;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7"/>
            <p:cNvSpPr/>
            <p:nvPr/>
          </p:nvSpPr>
          <p:spPr>
            <a:xfrm rot="-5400000">
              <a:off x="4836311" y="2333254"/>
              <a:ext cx="25200" cy="536700"/>
            </a:xfrm>
            <a:prstGeom prst="rect">
              <a:avLst/>
            </a:prstGeom>
            <a:solidFill>
              <a:srgbClr val="007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094570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1107190" y="5558840"/>
            <a:ext cx="994351" cy="61101"/>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8"/>
          <p:cNvSpPr txBox="1">
            <a:spLocks noGrp="1"/>
          </p:cNvSpPr>
          <p:nvPr>
            <p:ph type="title"/>
          </p:nvPr>
        </p:nvSpPr>
        <p:spPr>
          <a:xfrm>
            <a:off x="972600" y="1152400"/>
            <a:ext cx="9361600" cy="3980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60" name="Google Shape;60;p8"/>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03791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9"/>
          <p:cNvSpPr/>
          <p:nvPr/>
        </p:nvSpPr>
        <p:spPr>
          <a:xfrm>
            <a:off x="0" y="0"/>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9"/>
          <p:cNvSpPr txBox="1">
            <a:spLocks noGrp="1"/>
          </p:cNvSpPr>
          <p:nvPr>
            <p:ph type="title"/>
          </p:nvPr>
        </p:nvSpPr>
        <p:spPr>
          <a:xfrm>
            <a:off x="973333" y="1758200"/>
            <a:ext cx="4401200" cy="22496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64" name="Google Shape;64;p9"/>
          <p:cNvSpPr txBox="1">
            <a:spLocks noGrp="1"/>
          </p:cNvSpPr>
          <p:nvPr>
            <p:ph type="subTitle" idx="1"/>
          </p:nvPr>
        </p:nvSpPr>
        <p:spPr>
          <a:xfrm>
            <a:off x="966600" y="4215367"/>
            <a:ext cx="4401200" cy="101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65" name="Google Shape;65;p9"/>
          <p:cNvSpPr txBox="1">
            <a:spLocks noGrp="1"/>
          </p:cNvSpPr>
          <p:nvPr>
            <p:ph type="body" idx="2"/>
          </p:nvPr>
        </p:nvSpPr>
        <p:spPr>
          <a:xfrm>
            <a:off x="6898967" y="1803500"/>
            <a:ext cx="4499200" cy="4034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66" name="Google Shape;66;p9"/>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67" name="Google Shape;67;p9"/>
          <p:cNvGrpSpPr/>
          <p:nvPr/>
        </p:nvGrpSpPr>
        <p:grpSpPr>
          <a:xfrm>
            <a:off x="1107190" y="1588342"/>
            <a:ext cx="994351" cy="61101"/>
            <a:chOff x="4580561" y="2589004"/>
            <a:chExt cx="1064464" cy="25200"/>
          </a:xfrm>
        </p:grpSpPr>
        <p:sp>
          <p:nvSpPr>
            <p:cNvPr id="68" name="Google Shape;68;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9"/>
            <p:cNvSpPr/>
            <p:nvPr/>
          </p:nvSpPr>
          <p:spPr>
            <a:xfrm rot="-5400000">
              <a:off x="4836311" y="2333254"/>
              <a:ext cx="25200" cy="536700"/>
            </a:xfrm>
            <a:prstGeom prst="rect">
              <a:avLst/>
            </a:prstGeom>
            <a:solidFill>
              <a:srgbClr val="007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93976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966600" y="5830068"/>
            <a:ext cx="10263200" cy="6140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26943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1107190" y="5558840"/>
            <a:ext cx="994351" cy="61101"/>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 name="Google Shape;77;p11"/>
          <p:cNvSpPr txBox="1">
            <a:spLocks noGrp="1"/>
          </p:cNvSpPr>
          <p:nvPr>
            <p:ph type="title" hasCustomPrompt="1"/>
          </p:nvPr>
        </p:nvSpPr>
        <p:spPr>
          <a:xfrm>
            <a:off x="972600" y="978600"/>
            <a:ext cx="10251200" cy="1659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10666">
                <a:solidFill>
                  <a:schemeClr val="lt1"/>
                </a:solidFill>
              </a:defRPr>
            </a:lvl1pPr>
            <a:lvl2pPr lvl="1">
              <a:spcBef>
                <a:spcPts val="0"/>
              </a:spcBef>
              <a:spcAft>
                <a:spcPts val="0"/>
              </a:spcAft>
              <a:buClr>
                <a:schemeClr val="lt1"/>
              </a:buClr>
              <a:buSzPts val="8000"/>
              <a:buNone/>
              <a:defRPr sz="10666">
                <a:solidFill>
                  <a:schemeClr val="lt1"/>
                </a:solidFill>
              </a:defRPr>
            </a:lvl2pPr>
            <a:lvl3pPr lvl="2">
              <a:spcBef>
                <a:spcPts val="0"/>
              </a:spcBef>
              <a:spcAft>
                <a:spcPts val="0"/>
              </a:spcAft>
              <a:buClr>
                <a:schemeClr val="lt1"/>
              </a:buClr>
              <a:buSzPts val="8000"/>
              <a:buNone/>
              <a:defRPr sz="10666">
                <a:solidFill>
                  <a:schemeClr val="lt1"/>
                </a:solidFill>
              </a:defRPr>
            </a:lvl3pPr>
            <a:lvl4pPr lvl="3">
              <a:spcBef>
                <a:spcPts val="0"/>
              </a:spcBef>
              <a:spcAft>
                <a:spcPts val="0"/>
              </a:spcAft>
              <a:buClr>
                <a:schemeClr val="lt1"/>
              </a:buClr>
              <a:buSzPts val="8000"/>
              <a:buNone/>
              <a:defRPr sz="10666">
                <a:solidFill>
                  <a:schemeClr val="lt1"/>
                </a:solidFill>
              </a:defRPr>
            </a:lvl4pPr>
            <a:lvl5pPr lvl="4">
              <a:spcBef>
                <a:spcPts val="0"/>
              </a:spcBef>
              <a:spcAft>
                <a:spcPts val="0"/>
              </a:spcAft>
              <a:buClr>
                <a:schemeClr val="lt1"/>
              </a:buClr>
              <a:buSzPts val="8000"/>
              <a:buNone/>
              <a:defRPr sz="10666">
                <a:solidFill>
                  <a:schemeClr val="lt1"/>
                </a:solidFill>
              </a:defRPr>
            </a:lvl5pPr>
            <a:lvl6pPr lvl="5">
              <a:spcBef>
                <a:spcPts val="0"/>
              </a:spcBef>
              <a:spcAft>
                <a:spcPts val="0"/>
              </a:spcAft>
              <a:buClr>
                <a:schemeClr val="lt1"/>
              </a:buClr>
              <a:buSzPts val="8000"/>
              <a:buNone/>
              <a:defRPr sz="10666">
                <a:solidFill>
                  <a:schemeClr val="lt1"/>
                </a:solidFill>
              </a:defRPr>
            </a:lvl6pPr>
            <a:lvl7pPr lvl="6">
              <a:spcBef>
                <a:spcPts val="0"/>
              </a:spcBef>
              <a:spcAft>
                <a:spcPts val="0"/>
              </a:spcAft>
              <a:buClr>
                <a:schemeClr val="lt1"/>
              </a:buClr>
              <a:buSzPts val="8000"/>
              <a:buNone/>
              <a:defRPr sz="10666">
                <a:solidFill>
                  <a:schemeClr val="lt1"/>
                </a:solidFill>
              </a:defRPr>
            </a:lvl7pPr>
            <a:lvl8pPr lvl="7">
              <a:spcBef>
                <a:spcPts val="0"/>
              </a:spcBef>
              <a:spcAft>
                <a:spcPts val="0"/>
              </a:spcAft>
              <a:buClr>
                <a:schemeClr val="lt1"/>
              </a:buClr>
              <a:buSzPts val="8000"/>
              <a:buNone/>
              <a:defRPr sz="10666">
                <a:solidFill>
                  <a:schemeClr val="lt1"/>
                </a:solidFill>
              </a:defRPr>
            </a:lvl8pPr>
            <a:lvl9pPr lvl="8">
              <a:spcBef>
                <a:spcPts val="0"/>
              </a:spcBef>
              <a:spcAft>
                <a:spcPts val="0"/>
              </a:spcAft>
              <a:buClr>
                <a:schemeClr val="lt1"/>
              </a:buClr>
              <a:buSzPts val="8000"/>
              <a:buNone/>
              <a:defRPr sz="10666">
                <a:solidFill>
                  <a:schemeClr val="lt1"/>
                </a:solidFill>
              </a:defRPr>
            </a:lvl9pPr>
          </a:lstStyle>
          <a:p>
            <a:r>
              <a:t>xx%</a:t>
            </a:r>
          </a:p>
        </p:txBody>
      </p:sp>
      <p:sp>
        <p:nvSpPr>
          <p:cNvPr id="78" name="Google Shape;78;p11"/>
          <p:cNvSpPr txBox="1">
            <a:spLocks noGrp="1"/>
          </p:cNvSpPr>
          <p:nvPr>
            <p:ph type="body" idx="1"/>
          </p:nvPr>
        </p:nvSpPr>
        <p:spPr>
          <a:xfrm>
            <a:off x="972600" y="3030517"/>
            <a:ext cx="10251200" cy="21072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Clr>
                <a:schemeClr val="lt1"/>
              </a:buClr>
              <a:buSzPts val="1300"/>
              <a:buChar char="●"/>
              <a:defRPr>
                <a:solidFill>
                  <a:schemeClr val="lt1"/>
                </a:solidFill>
              </a:defRPr>
            </a:lvl1pPr>
            <a:lvl2pPr marL="1219170" lvl="1" indent="-397923">
              <a:spcBef>
                <a:spcPts val="0"/>
              </a:spcBef>
              <a:spcAft>
                <a:spcPts val="0"/>
              </a:spcAft>
              <a:buClr>
                <a:schemeClr val="lt1"/>
              </a:buClr>
              <a:buSzPts val="1100"/>
              <a:buChar char="○"/>
              <a:defRPr>
                <a:solidFill>
                  <a:schemeClr val="lt1"/>
                </a:solidFill>
              </a:defRPr>
            </a:lvl2pPr>
            <a:lvl3pPr marL="1828754" lvl="2" indent="-397923">
              <a:spcBef>
                <a:spcPts val="0"/>
              </a:spcBef>
              <a:spcAft>
                <a:spcPts val="0"/>
              </a:spcAft>
              <a:buClr>
                <a:schemeClr val="lt1"/>
              </a:buClr>
              <a:buSzPts val="1100"/>
              <a:buChar char="■"/>
              <a:defRPr>
                <a:solidFill>
                  <a:schemeClr val="lt1"/>
                </a:solidFill>
              </a:defRPr>
            </a:lvl3pPr>
            <a:lvl4pPr marL="2438339" lvl="3" indent="-397923">
              <a:spcBef>
                <a:spcPts val="0"/>
              </a:spcBef>
              <a:spcAft>
                <a:spcPts val="0"/>
              </a:spcAft>
              <a:buClr>
                <a:schemeClr val="lt1"/>
              </a:buClr>
              <a:buSzPts val="1100"/>
              <a:buChar char="●"/>
              <a:defRPr>
                <a:solidFill>
                  <a:schemeClr val="lt1"/>
                </a:solidFill>
              </a:defRPr>
            </a:lvl4pPr>
            <a:lvl5pPr marL="3047924" lvl="4" indent="-397923">
              <a:spcBef>
                <a:spcPts val="0"/>
              </a:spcBef>
              <a:spcAft>
                <a:spcPts val="0"/>
              </a:spcAft>
              <a:buClr>
                <a:schemeClr val="lt1"/>
              </a:buClr>
              <a:buSzPts val="1100"/>
              <a:buChar char="○"/>
              <a:defRPr>
                <a:solidFill>
                  <a:schemeClr val="lt1"/>
                </a:solidFill>
              </a:defRPr>
            </a:lvl5pPr>
            <a:lvl6pPr marL="3657509" lvl="5" indent="-397923">
              <a:spcBef>
                <a:spcPts val="0"/>
              </a:spcBef>
              <a:spcAft>
                <a:spcPts val="0"/>
              </a:spcAft>
              <a:buClr>
                <a:schemeClr val="lt1"/>
              </a:buClr>
              <a:buSzPts val="1100"/>
              <a:buChar char="■"/>
              <a:defRPr>
                <a:solidFill>
                  <a:schemeClr val="lt1"/>
                </a:solidFill>
              </a:defRPr>
            </a:lvl6pPr>
            <a:lvl7pPr marL="4267093" lvl="6" indent="-397923">
              <a:spcBef>
                <a:spcPts val="0"/>
              </a:spcBef>
              <a:spcAft>
                <a:spcPts val="0"/>
              </a:spcAft>
              <a:buClr>
                <a:schemeClr val="lt1"/>
              </a:buClr>
              <a:buSzPts val="1100"/>
              <a:buChar char="●"/>
              <a:defRPr>
                <a:solidFill>
                  <a:schemeClr val="lt1"/>
                </a:solidFill>
              </a:defRPr>
            </a:lvl7pPr>
            <a:lvl8pPr marL="4876678" lvl="7" indent="-397923">
              <a:spcBef>
                <a:spcPts val="0"/>
              </a:spcBef>
              <a:spcAft>
                <a:spcPts val="0"/>
              </a:spcAft>
              <a:buClr>
                <a:schemeClr val="lt1"/>
              </a:buClr>
              <a:buSzPts val="1100"/>
              <a:buChar char="○"/>
              <a:defRPr>
                <a:solidFill>
                  <a:schemeClr val="lt1"/>
                </a:solidFill>
              </a:defRPr>
            </a:lvl8pPr>
            <a:lvl9pPr marL="5486263" lvl="8" indent="-397923">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88300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5701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7" y="161670"/>
            <a:ext cx="11395390" cy="1325563"/>
          </a:xfrm>
        </p:spPr>
        <p:txBody>
          <a:bodyPr/>
          <a:lstStyle>
            <a:lvl1pPr>
              <a:defRPr>
                <a:solidFill>
                  <a:srgbClr val="2F83A8"/>
                </a:solidFill>
              </a:defRPr>
            </a:lvl1pPr>
          </a:lstStyle>
          <a:p>
            <a:r>
              <a:rPr lang="en-US" dirty="0"/>
              <a:t>Slide Title</a:t>
            </a:r>
          </a:p>
        </p:txBody>
      </p:sp>
      <p:sp>
        <p:nvSpPr>
          <p:cNvPr id="3" name="Date Placeholder 2">
            <a:extLst>
              <a:ext uri="{FF2B5EF4-FFF2-40B4-BE49-F238E27FC236}">
                <a16:creationId xmlns:a16="http://schemas.microsoft.com/office/drawing/2014/main" id="{7491C32B-B010-E5C7-CAB6-D563E8078D96}"/>
              </a:ext>
            </a:extLst>
          </p:cNvPr>
          <p:cNvSpPr>
            <a:spLocks noGrp="1"/>
          </p:cNvSpPr>
          <p:nvPr>
            <p:ph type="dt" sz="half" idx="10"/>
          </p:nvPr>
        </p:nvSpPr>
        <p:spPr/>
        <p:txBody>
          <a:bodyPr/>
          <a:lstStyle/>
          <a:p>
            <a:fld id="{54EA403B-7FCF-6C45-907A-7A78A9D8D6ED}" type="datetimeFigureOut">
              <a:rPr lang="en-US" smtClean="0"/>
              <a:t>9/19/22</a:t>
            </a:fld>
            <a:endParaRPr lang="en-US"/>
          </a:p>
        </p:txBody>
      </p:sp>
      <p:sp>
        <p:nvSpPr>
          <p:cNvPr id="4" name="Footer Placeholder 3">
            <a:extLst>
              <a:ext uri="{FF2B5EF4-FFF2-40B4-BE49-F238E27FC236}">
                <a16:creationId xmlns:a16="http://schemas.microsoft.com/office/drawing/2014/main" id="{ECFDFE72-AB71-CE60-EA43-693F30F3CD8C}"/>
              </a:ext>
            </a:extLst>
          </p:cNvPr>
          <p:cNvSpPr>
            <a:spLocks noGrp="1"/>
          </p:cNvSpPr>
          <p:nvPr>
            <p:ph type="ftr" sz="quarter" idx="11"/>
          </p:nvPr>
        </p:nvSpPr>
        <p:spPr/>
        <p:txBody>
          <a:bodyPr/>
          <a:lstStyle/>
          <a:p>
            <a:endParaRPr lang="en-US"/>
          </a:p>
        </p:txBody>
      </p:sp>
      <p:sp>
        <p:nvSpPr>
          <p:cNvPr id="10" name="Rectangle 9">
            <a:extLst>
              <a:ext uri="{FF2B5EF4-FFF2-40B4-BE49-F238E27FC236}">
                <a16:creationId xmlns:a16="http://schemas.microsoft.com/office/drawing/2014/main" id="{CE35AFEA-733E-83AD-D00E-9878C0A7D224}"/>
              </a:ext>
            </a:extLst>
          </p:cNvPr>
          <p:cNvSpPr/>
          <p:nvPr userDrawn="1"/>
        </p:nvSpPr>
        <p:spPr>
          <a:xfrm>
            <a:off x="11353800" y="6356350"/>
            <a:ext cx="838200" cy="501649"/>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478457-C6B3-90DE-A940-A8EF3D9BE254}"/>
              </a:ext>
            </a:extLst>
          </p:cNvPr>
          <p:cNvSpPr/>
          <p:nvPr userDrawn="1"/>
        </p:nvSpPr>
        <p:spPr>
          <a:xfrm>
            <a:off x="-1" y="6356350"/>
            <a:ext cx="9104243" cy="501649"/>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93273" y="6304337"/>
            <a:ext cx="2130100" cy="553662"/>
          </a:xfrm>
          <a:prstGeom prst="rect">
            <a:avLst/>
          </a:prstGeom>
        </p:spPr>
      </p:pic>
      <p:sp>
        <p:nvSpPr>
          <p:cNvPr id="14" name="Text Placeholder 3">
            <a:extLst>
              <a:ext uri="{FF2B5EF4-FFF2-40B4-BE49-F238E27FC236}">
                <a16:creationId xmlns:a16="http://schemas.microsoft.com/office/drawing/2014/main" id="{9C132E29-8D9F-0BAD-68BD-BF49CB506885}"/>
              </a:ext>
            </a:extLst>
          </p:cNvPr>
          <p:cNvSpPr>
            <a:spLocks noGrp="1"/>
          </p:cNvSpPr>
          <p:nvPr>
            <p:ph type="body" sz="half" idx="2" hasCustomPrompt="1"/>
          </p:nvPr>
        </p:nvSpPr>
        <p:spPr>
          <a:xfrm>
            <a:off x="412297" y="1740877"/>
            <a:ext cx="11395390"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2290468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7" y="161670"/>
            <a:ext cx="6137590" cy="1325563"/>
          </a:xfrm>
        </p:spPr>
        <p:txBody>
          <a:bodyPr/>
          <a:lstStyle>
            <a:lvl1pPr>
              <a:defRPr>
                <a:solidFill>
                  <a:srgbClr val="2F83A8"/>
                </a:solidFill>
              </a:defRPr>
            </a:lvl1pPr>
          </a:lstStyle>
          <a:p>
            <a:r>
              <a:rPr lang="en-US" dirty="0"/>
              <a:t>Slide Title</a:t>
            </a:r>
          </a:p>
        </p:txBody>
      </p:sp>
      <p:sp>
        <p:nvSpPr>
          <p:cNvPr id="3" name="Date Placeholder 2">
            <a:extLst>
              <a:ext uri="{FF2B5EF4-FFF2-40B4-BE49-F238E27FC236}">
                <a16:creationId xmlns:a16="http://schemas.microsoft.com/office/drawing/2014/main" id="{7491C32B-B010-E5C7-CAB6-D563E8078D96}"/>
              </a:ext>
            </a:extLst>
          </p:cNvPr>
          <p:cNvSpPr>
            <a:spLocks noGrp="1"/>
          </p:cNvSpPr>
          <p:nvPr>
            <p:ph type="dt" sz="half" idx="10"/>
          </p:nvPr>
        </p:nvSpPr>
        <p:spPr/>
        <p:txBody>
          <a:bodyPr/>
          <a:lstStyle/>
          <a:p>
            <a:fld id="{54EA403B-7FCF-6C45-907A-7A78A9D8D6ED}" type="datetimeFigureOut">
              <a:rPr lang="en-US" smtClean="0"/>
              <a:t>9/19/22</a:t>
            </a:fld>
            <a:endParaRPr lang="en-US"/>
          </a:p>
        </p:txBody>
      </p:sp>
      <p:sp>
        <p:nvSpPr>
          <p:cNvPr id="4" name="Footer Placeholder 3">
            <a:extLst>
              <a:ext uri="{FF2B5EF4-FFF2-40B4-BE49-F238E27FC236}">
                <a16:creationId xmlns:a16="http://schemas.microsoft.com/office/drawing/2014/main" id="{ECFDFE72-AB71-CE60-EA43-693F30F3CD8C}"/>
              </a:ext>
            </a:extLst>
          </p:cNvPr>
          <p:cNvSpPr>
            <a:spLocks noGrp="1"/>
          </p:cNvSpPr>
          <p:nvPr>
            <p:ph type="ftr" sz="quarter" idx="11"/>
          </p:nvPr>
        </p:nvSpPr>
        <p:spPr/>
        <p:txBody>
          <a:bodyPr/>
          <a:lstStyle/>
          <a:p>
            <a:endParaRPr lang="en-US"/>
          </a:p>
        </p:txBody>
      </p:sp>
      <p:sp>
        <p:nvSpPr>
          <p:cNvPr id="11" name="Rectangle 10">
            <a:extLst>
              <a:ext uri="{FF2B5EF4-FFF2-40B4-BE49-F238E27FC236}">
                <a16:creationId xmlns:a16="http://schemas.microsoft.com/office/drawing/2014/main" id="{EF478457-C6B3-90DE-A940-A8EF3D9BE254}"/>
              </a:ext>
            </a:extLst>
          </p:cNvPr>
          <p:cNvSpPr/>
          <p:nvPr userDrawn="1"/>
        </p:nvSpPr>
        <p:spPr>
          <a:xfrm>
            <a:off x="-1" y="6356350"/>
            <a:ext cx="9902758" cy="501649"/>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9847" y="6304337"/>
            <a:ext cx="2130100" cy="553662"/>
          </a:xfrm>
          <a:prstGeom prst="rect">
            <a:avLst/>
          </a:prstGeom>
        </p:spPr>
      </p:pic>
      <p:sp>
        <p:nvSpPr>
          <p:cNvPr id="8" name="Text Placeholder 3">
            <a:extLst>
              <a:ext uri="{FF2B5EF4-FFF2-40B4-BE49-F238E27FC236}">
                <a16:creationId xmlns:a16="http://schemas.microsoft.com/office/drawing/2014/main" id="{950E97D7-8F9E-7F94-577D-AC312E591B75}"/>
              </a:ext>
            </a:extLst>
          </p:cNvPr>
          <p:cNvSpPr>
            <a:spLocks noGrp="1"/>
          </p:cNvSpPr>
          <p:nvPr>
            <p:ph type="body" sz="half" idx="2" hasCustomPrompt="1"/>
          </p:nvPr>
        </p:nvSpPr>
        <p:spPr>
          <a:xfrm>
            <a:off x="412297" y="1799493"/>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1795503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478457-C6B3-90DE-A940-A8EF3D9BE254}"/>
              </a:ext>
            </a:extLst>
          </p:cNvPr>
          <p:cNvSpPr/>
          <p:nvPr userDrawn="1"/>
        </p:nvSpPr>
        <p:spPr>
          <a:xfrm>
            <a:off x="0" y="-8331"/>
            <a:ext cx="12192000"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6" y="-8331"/>
            <a:ext cx="11266181" cy="1325563"/>
          </a:xfrm>
        </p:spPr>
        <p:txBody>
          <a:bodyPr/>
          <a:lstStyle>
            <a:lvl1pPr>
              <a:defRPr>
                <a:solidFill>
                  <a:schemeClr val="bg1"/>
                </a:solidFill>
              </a:defRPr>
            </a:lvl1pPr>
          </a:lstStyle>
          <a:p>
            <a:r>
              <a:rPr lang="en-US" dirty="0"/>
              <a:t>Slide Title</a:t>
            </a:r>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9" name="Text Placeholder 3">
            <a:extLst>
              <a:ext uri="{FF2B5EF4-FFF2-40B4-BE49-F238E27FC236}">
                <a16:creationId xmlns:a16="http://schemas.microsoft.com/office/drawing/2014/main" id="{DF9D568E-5182-CC12-021C-139136284BCF}"/>
              </a:ext>
            </a:extLst>
          </p:cNvPr>
          <p:cNvSpPr>
            <a:spLocks noGrp="1"/>
          </p:cNvSpPr>
          <p:nvPr>
            <p:ph type="body" sz="half" idx="2" hasCustomPrompt="1"/>
          </p:nvPr>
        </p:nvSpPr>
        <p:spPr>
          <a:xfrm>
            <a:off x="412297" y="1523205"/>
            <a:ext cx="11266181" cy="4460151"/>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1937024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478457-C6B3-90DE-A940-A8EF3D9BE254}"/>
              </a:ext>
            </a:extLst>
          </p:cNvPr>
          <p:cNvSpPr/>
          <p:nvPr userDrawn="1"/>
        </p:nvSpPr>
        <p:spPr>
          <a:xfrm>
            <a:off x="0" y="-8331"/>
            <a:ext cx="12192000"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7" y="-8331"/>
            <a:ext cx="6137590" cy="1325563"/>
          </a:xfrm>
        </p:spPr>
        <p:txBody>
          <a:bodyPr/>
          <a:lstStyle>
            <a:lvl1pPr>
              <a:defRPr>
                <a:solidFill>
                  <a:schemeClr val="bg1"/>
                </a:solidFill>
              </a:defRPr>
            </a:lvl1pPr>
          </a:lstStyle>
          <a:p>
            <a:r>
              <a:rPr lang="en-US" dirty="0"/>
              <a:t>Slide Title</a:t>
            </a:r>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9" name="Text Placeholder 3">
            <a:extLst>
              <a:ext uri="{FF2B5EF4-FFF2-40B4-BE49-F238E27FC236}">
                <a16:creationId xmlns:a16="http://schemas.microsoft.com/office/drawing/2014/main" id="{DF9D568E-5182-CC12-021C-139136284BCF}"/>
              </a:ext>
            </a:extLst>
          </p:cNvPr>
          <p:cNvSpPr>
            <a:spLocks noGrp="1"/>
          </p:cNvSpPr>
          <p:nvPr>
            <p:ph type="body" sz="half" idx="2" hasCustomPrompt="1"/>
          </p:nvPr>
        </p:nvSpPr>
        <p:spPr>
          <a:xfrm>
            <a:off x="412297" y="1523206"/>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1564469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4.pn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image" Target="../media/image3.png"/><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F821A-069C-581F-B7A4-4C4BD9643A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933C13-79C0-3114-D1A4-3F2C3D9183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B588C67-FF62-3A54-5D07-7A837C2DC3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A403B-7FCF-6C45-907A-7A78A9D8D6ED}" type="datetimeFigureOut">
              <a:rPr lang="en-US" smtClean="0"/>
              <a:t>9/19/22</a:t>
            </a:fld>
            <a:endParaRPr lang="en-US"/>
          </a:p>
        </p:txBody>
      </p:sp>
      <p:sp>
        <p:nvSpPr>
          <p:cNvPr id="5" name="Footer Placeholder 4">
            <a:extLst>
              <a:ext uri="{FF2B5EF4-FFF2-40B4-BE49-F238E27FC236}">
                <a16:creationId xmlns:a16="http://schemas.microsoft.com/office/drawing/2014/main" id="{CC6EDE40-C3E8-F32A-4C68-4B7047D979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DC87BF-3234-1DA7-D4A9-7BBCC3891E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66D4E-4C99-2240-B40A-2C6ACB7E6DDE}" type="slidenum">
              <a:rPr lang="en-US" smtClean="0"/>
              <a:t>‹#›</a:t>
            </a:fld>
            <a:endParaRPr lang="en-US"/>
          </a:p>
        </p:txBody>
      </p:sp>
    </p:spTree>
    <p:extLst>
      <p:ext uri="{BB962C8B-B14F-4D97-AF65-F5344CB8AC3E}">
        <p14:creationId xmlns:p14="http://schemas.microsoft.com/office/powerpoint/2010/main" val="344567896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1" r:id="rId3"/>
    <p:sldLayoutId id="2147483662" r:id="rId4"/>
    <p:sldLayoutId id="2147483654" r:id="rId5"/>
    <p:sldLayoutId id="2147483660" r:id="rId6"/>
    <p:sldLayoutId id="2147483665" r:id="rId7"/>
    <p:sldLayoutId id="2147483669" r:id="rId8"/>
    <p:sldLayoutId id="2147483661" r:id="rId9"/>
    <p:sldLayoutId id="2147483663" r:id="rId10"/>
    <p:sldLayoutId id="2147483656" r:id="rId11"/>
    <p:sldLayoutId id="2147483650" r:id="rId12"/>
    <p:sldLayoutId id="2147483666" r:id="rId13"/>
    <p:sldLayoutId id="2147483655" r:id="rId14"/>
    <p:sldLayoutId id="2147483667" r:id="rId15"/>
    <p:sldLayoutId id="214748366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748800" y="224384"/>
            <a:ext cx="11107200" cy="705713"/>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p:spPr>
        <p:txBody>
          <a:bodyPr vert="horz" wrap="square" lIns="18000" tIns="18000" rIns="91440" bIns="180000" numCol="1" anchor="t" anchorCtr="0" compatLnSpc="1">
            <a:prstTxWarp prst="textNoShape">
              <a:avLst/>
            </a:prstTxWarp>
            <a:spAutoFit/>
          </a:bodyPr>
          <a:lstStyle/>
          <a:p>
            <a:pPr lvl="0"/>
            <a:r>
              <a:rPr lang="nl-NL" dirty="0"/>
              <a:t>Klik om de stijl te bewerken</a:t>
            </a:r>
          </a:p>
        </p:txBody>
      </p:sp>
      <p:sp>
        <p:nvSpPr>
          <p:cNvPr id="1028" name="Tijdelijke aanduiding voor tekst 23"/>
          <p:cNvSpPr>
            <a:spLocks noGrp="1"/>
          </p:cNvSpPr>
          <p:nvPr>
            <p:ph type="body" idx="1"/>
          </p:nvPr>
        </p:nvSpPr>
        <p:spPr bwMode="auto">
          <a:xfrm>
            <a:off x="662622" y="1824000"/>
            <a:ext cx="11192829" cy="41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a:p>
            <a:pPr lvl="4"/>
            <a:endParaRPr lang="nl-NL" dirty="0"/>
          </a:p>
        </p:txBody>
      </p:sp>
      <p:sp>
        <p:nvSpPr>
          <p:cNvPr id="2" name="Tijdelijke aanduiding voor dianummer 1"/>
          <p:cNvSpPr>
            <a:spLocks noGrp="1"/>
          </p:cNvSpPr>
          <p:nvPr>
            <p:ph type="sldNum" sz="quarter" idx="4"/>
          </p:nvPr>
        </p:nvSpPr>
        <p:spPr>
          <a:xfrm>
            <a:off x="11284800" y="6364800"/>
            <a:ext cx="624000" cy="164251"/>
          </a:xfrm>
          <a:prstGeom prst="rect">
            <a:avLst/>
          </a:prstGeom>
          <a:noFill/>
        </p:spPr>
        <p:txBody>
          <a:bodyPr wrap="square" tIns="0" rIns="36000" bIns="0" rtlCol="0">
            <a:noAutofit/>
          </a:bodyPr>
          <a:lstStyle>
            <a:lvl1pPr>
              <a:lnSpc>
                <a:spcPts val="1200"/>
              </a:lnSpc>
              <a:defRPr lang="nl-NL" sz="1067" smtClean="0">
                <a:latin typeface="Verdana" pitchFamily="34" charset="0"/>
              </a:defRPr>
            </a:lvl1pPr>
          </a:lstStyle>
          <a:p>
            <a:pPr algn="r"/>
            <a:fld id="{F25965E0-7062-474C-8671-DB3A3CE669B0}" type="slidenum">
              <a:rPr lang="nl-NL" smtClean="0"/>
              <a:pPr algn="r"/>
              <a:t>‹#›</a:t>
            </a:fld>
            <a:endParaRPr lang="nl-NL" dirty="0"/>
          </a:p>
        </p:txBody>
      </p:sp>
      <p:pic>
        <p:nvPicPr>
          <p:cNvPr id="3" name="Afbeelding 2"/>
          <p:cNvPicPr>
            <a:picLocks/>
          </p:cNvPicPr>
          <p:nvPr userDrawn="1"/>
        </p:nvPicPr>
        <p:blipFill>
          <a:blip r:embed="rId24" cstate="print">
            <a:extLst>
              <a:ext uri="{28A0092B-C50C-407E-A947-70E740481C1C}">
                <a14:useLocalDpi xmlns:a14="http://schemas.microsoft.com/office/drawing/2010/main" val="0"/>
              </a:ext>
            </a:extLst>
          </a:blip>
          <a:stretch>
            <a:fillRect/>
          </a:stretch>
        </p:blipFill>
        <p:spPr bwMode="hidden">
          <a:xfrm>
            <a:off x="0" y="1"/>
            <a:ext cx="12188952" cy="6857999"/>
          </a:xfrm>
          <a:prstGeom prst="rect">
            <a:avLst/>
          </a:prstGeom>
        </p:spPr>
      </p:pic>
    </p:spTree>
    <p:extLst>
      <p:ext uri="{BB962C8B-B14F-4D97-AF65-F5344CB8AC3E}">
        <p14:creationId xmlns:p14="http://schemas.microsoft.com/office/powerpoint/2010/main" val="28893580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Lst>
  <p:hf hdr="0" ftr="0" dt="0"/>
  <p:txStyles>
    <p:titleStyle>
      <a:lvl1pPr algn="l" rtl="0" eaLnBrk="1" fontAlgn="base" hangingPunct="1">
        <a:lnSpc>
          <a:spcPts val="4267"/>
        </a:lnSpc>
        <a:spcBef>
          <a:spcPct val="0"/>
        </a:spcBef>
        <a:spcAft>
          <a:spcPct val="0"/>
        </a:spcAft>
        <a:defRPr sz="3467" kern="1200">
          <a:solidFill>
            <a:schemeClr val="bg2"/>
          </a:solidFill>
          <a:latin typeface="Verdana" pitchFamily="34" charset="0"/>
          <a:ea typeface="+mj-ea"/>
          <a:cs typeface="+mj-cs"/>
        </a:defRPr>
      </a:lvl1pPr>
      <a:lvl2pPr algn="l" rtl="0" eaLnBrk="1" fontAlgn="base" hangingPunct="1">
        <a:lnSpc>
          <a:spcPts val="5333"/>
        </a:lnSpc>
        <a:spcBef>
          <a:spcPct val="0"/>
        </a:spcBef>
        <a:spcAft>
          <a:spcPct val="0"/>
        </a:spcAft>
        <a:defRPr sz="4267">
          <a:solidFill>
            <a:schemeClr val="bg1"/>
          </a:solidFill>
          <a:latin typeface="Verdana" pitchFamily="34" charset="0"/>
        </a:defRPr>
      </a:lvl2pPr>
      <a:lvl3pPr algn="l" rtl="0" eaLnBrk="1" fontAlgn="base" hangingPunct="1">
        <a:lnSpc>
          <a:spcPts val="5333"/>
        </a:lnSpc>
        <a:spcBef>
          <a:spcPct val="0"/>
        </a:spcBef>
        <a:spcAft>
          <a:spcPct val="0"/>
        </a:spcAft>
        <a:defRPr sz="4267">
          <a:solidFill>
            <a:schemeClr val="bg1"/>
          </a:solidFill>
          <a:latin typeface="Verdana" pitchFamily="34" charset="0"/>
        </a:defRPr>
      </a:lvl3pPr>
      <a:lvl4pPr algn="l" rtl="0" eaLnBrk="1" fontAlgn="base" hangingPunct="1">
        <a:lnSpc>
          <a:spcPts val="5333"/>
        </a:lnSpc>
        <a:spcBef>
          <a:spcPct val="0"/>
        </a:spcBef>
        <a:spcAft>
          <a:spcPct val="0"/>
        </a:spcAft>
        <a:defRPr sz="4267">
          <a:solidFill>
            <a:schemeClr val="bg1"/>
          </a:solidFill>
          <a:latin typeface="Verdana" pitchFamily="34" charset="0"/>
        </a:defRPr>
      </a:lvl4pPr>
      <a:lvl5pPr algn="l" rtl="0" eaLnBrk="1" fontAlgn="base" hangingPunct="1">
        <a:lnSpc>
          <a:spcPts val="5333"/>
        </a:lnSpc>
        <a:spcBef>
          <a:spcPct val="0"/>
        </a:spcBef>
        <a:spcAft>
          <a:spcPct val="0"/>
        </a:spcAft>
        <a:defRPr sz="4267">
          <a:solidFill>
            <a:schemeClr val="bg1"/>
          </a:solidFill>
          <a:latin typeface="Verdana" pitchFamily="34" charset="0"/>
        </a:defRPr>
      </a:lvl5pPr>
      <a:lvl6pPr marL="609585" algn="l" rtl="0" eaLnBrk="1" fontAlgn="base" hangingPunct="1">
        <a:lnSpc>
          <a:spcPts val="5333"/>
        </a:lnSpc>
        <a:spcBef>
          <a:spcPct val="0"/>
        </a:spcBef>
        <a:spcAft>
          <a:spcPct val="0"/>
        </a:spcAft>
        <a:defRPr sz="4267">
          <a:solidFill>
            <a:schemeClr val="bg1"/>
          </a:solidFill>
          <a:latin typeface="Verdana" pitchFamily="34" charset="0"/>
        </a:defRPr>
      </a:lvl6pPr>
      <a:lvl7pPr marL="1219170" algn="l" rtl="0" eaLnBrk="1" fontAlgn="base" hangingPunct="1">
        <a:lnSpc>
          <a:spcPts val="5333"/>
        </a:lnSpc>
        <a:spcBef>
          <a:spcPct val="0"/>
        </a:spcBef>
        <a:spcAft>
          <a:spcPct val="0"/>
        </a:spcAft>
        <a:defRPr sz="4267">
          <a:solidFill>
            <a:schemeClr val="bg1"/>
          </a:solidFill>
          <a:latin typeface="Verdana" pitchFamily="34" charset="0"/>
        </a:defRPr>
      </a:lvl7pPr>
      <a:lvl8pPr marL="1828754" algn="l" rtl="0" eaLnBrk="1" fontAlgn="base" hangingPunct="1">
        <a:lnSpc>
          <a:spcPts val="5333"/>
        </a:lnSpc>
        <a:spcBef>
          <a:spcPct val="0"/>
        </a:spcBef>
        <a:spcAft>
          <a:spcPct val="0"/>
        </a:spcAft>
        <a:defRPr sz="4267">
          <a:solidFill>
            <a:schemeClr val="bg1"/>
          </a:solidFill>
          <a:latin typeface="Verdana" pitchFamily="34" charset="0"/>
        </a:defRPr>
      </a:lvl8pPr>
      <a:lvl9pPr marL="2438339" algn="l" rtl="0" eaLnBrk="1" fontAlgn="base" hangingPunct="1">
        <a:lnSpc>
          <a:spcPts val="5333"/>
        </a:lnSpc>
        <a:spcBef>
          <a:spcPct val="0"/>
        </a:spcBef>
        <a:spcAft>
          <a:spcPct val="0"/>
        </a:spcAft>
        <a:defRPr sz="4267">
          <a:solidFill>
            <a:schemeClr val="bg1"/>
          </a:solidFill>
          <a:latin typeface="Verdana" pitchFamily="34" charset="0"/>
        </a:defRPr>
      </a:lvl9pPr>
    </p:titleStyle>
    <p:bodyStyle>
      <a:lvl1pPr marL="336542" indent="-336542" algn="l" rtl="0" eaLnBrk="1" fontAlgn="base" hangingPunct="1">
        <a:lnSpc>
          <a:spcPts val="3200"/>
        </a:lnSpc>
        <a:spcBef>
          <a:spcPts val="1467"/>
        </a:spcBef>
        <a:spcAft>
          <a:spcPct val="0"/>
        </a:spcAft>
        <a:buClr>
          <a:schemeClr val="bg2"/>
        </a:buClr>
        <a:buSzPct val="140000"/>
        <a:buFont typeface="Wingdings" pitchFamily="2" charset="2"/>
        <a:buChar char="§"/>
        <a:defRPr sz="2400" kern="1200">
          <a:solidFill>
            <a:schemeClr val="bg2"/>
          </a:solidFill>
          <a:latin typeface="Verdana" pitchFamily="34" charset="0"/>
          <a:ea typeface="+mn-ea"/>
          <a:cs typeface="+mn-cs"/>
        </a:defRPr>
      </a:lvl1pPr>
      <a:lvl2pPr marL="1310185" indent="-380990" algn="l" rtl="0" eaLnBrk="1" fontAlgn="base" hangingPunct="1">
        <a:lnSpc>
          <a:spcPts val="3200"/>
        </a:lnSpc>
        <a:spcBef>
          <a:spcPts val="1200"/>
        </a:spcBef>
        <a:spcAft>
          <a:spcPct val="0"/>
        </a:spcAft>
        <a:buClr>
          <a:schemeClr val="bg2"/>
        </a:buClr>
        <a:buSzPct val="115000"/>
        <a:buFont typeface="Verdana" pitchFamily="34" charset="0"/>
        <a:buChar char="●"/>
        <a:defRPr sz="2400" kern="1200">
          <a:solidFill>
            <a:schemeClr val="bg2"/>
          </a:solidFill>
          <a:latin typeface="Verdana" pitchFamily="34" charset="0"/>
          <a:ea typeface="+mn-ea"/>
          <a:cs typeface="+mn-cs"/>
        </a:defRPr>
      </a:lvl2pPr>
      <a:lvl3pPr marL="2506071" indent="-425440" algn="l" rtl="0" eaLnBrk="1" fontAlgn="base" hangingPunct="1">
        <a:lnSpc>
          <a:spcPts val="3200"/>
        </a:lnSpc>
        <a:spcBef>
          <a:spcPts val="1200"/>
        </a:spcBef>
        <a:spcAft>
          <a:spcPct val="0"/>
        </a:spcAft>
        <a:buSzPct val="115000"/>
        <a:buFont typeface="Verdana" pitchFamily="34" charset="0"/>
        <a:buChar char="●"/>
        <a:defRPr sz="2400" kern="1200">
          <a:solidFill>
            <a:schemeClr val="bg2"/>
          </a:solidFill>
          <a:latin typeface="Verdana" pitchFamily="34" charset="0"/>
          <a:ea typeface="+mn-ea"/>
          <a:cs typeface="+mn-cs"/>
        </a:defRPr>
      </a:lvl3pPr>
      <a:lvl4pPr marL="3589777" indent="-480472" algn="l" rtl="0" eaLnBrk="1" fontAlgn="base" hangingPunct="1">
        <a:lnSpc>
          <a:spcPts val="3200"/>
        </a:lnSpc>
        <a:spcBef>
          <a:spcPts val="1200"/>
        </a:spcBef>
        <a:spcAft>
          <a:spcPct val="0"/>
        </a:spcAft>
        <a:buSzPct val="115000"/>
        <a:buFont typeface="Verdana" pitchFamily="34" charset="0"/>
        <a:buChar char="●"/>
        <a:defRPr sz="2400" kern="1200" baseline="0">
          <a:solidFill>
            <a:schemeClr val="bg2"/>
          </a:solidFill>
          <a:latin typeface="Verdana" pitchFamily="34" charset="0"/>
          <a:ea typeface="+mn-ea"/>
          <a:cs typeface="+mn-cs"/>
        </a:defRPr>
      </a:lvl4pPr>
      <a:lvl5pPr marL="4540137" indent="-469888" algn="l" rtl="0" eaLnBrk="1" fontAlgn="base" hangingPunct="1">
        <a:lnSpc>
          <a:spcPts val="3200"/>
        </a:lnSpc>
        <a:spcBef>
          <a:spcPts val="1200"/>
        </a:spcBef>
        <a:spcAft>
          <a:spcPct val="0"/>
        </a:spcAft>
        <a:buSzPct val="115000"/>
        <a:buFont typeface="Verdana" pitchFamily="34" charset="0"/>
        <a:buChar char="●"/>
        <a:defRPr sz="2400" kern="1200">
          <a:solidFill>
            <a:schemeClr val="bg2"/>
          </a:solidFill>
          <a:latin typeface="Verdana"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8882AF-98E0-844E-A434-A50B6038A155}" type="datetimeFigureOut">
              <a:rPr lang="en-US" smtClean="0"/>
              <a:t>9/19/22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F931B9-FFA3-D643-97B6-74128C80A102}" type="slidenum">
              <a:rPr lang="en-US" smtClean="0"/>
              <a:t>‹#›</a:t>
            </a:fld>
            <a:endParaRPr lang="en-US"/>
          </a:p>
        </p:txBody>
      </p:sp>
    </p:spTree>
    <p:extLst>
      <p:ext uri="{BB962C8B-B14F-4D97-AF65-F5344CB8AC3E}">
        <p14:creationId xmlns:p14="http://schemas.microsoft.com/office/powerpoint/2010/main" val="253361957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accent1"/>
                </a:solidFill>
                <a:latin typeface="Lato"/>
                <a:ea typeface="Lato"/>
                <a:cs typeface="Lato"/>
                <a:sym typeface="Lato"/>
              </a:defRPr>
            </a:lvl1pPr>
            <a:lvl2pPr lvl="1" algn="r">
              <a:buNone/>
              <a:defRPr sz="1333">
                <a:solidFill>
                  <a:schemeClr val="accent1"/>
                </a:solidFill>
                <a:latin typeface="Lato"/>
                <a:ea typeface="Lato"/>
                <a:cs typeface="Lato"/>
                <a:sym typeface="Lato"/>
              </a:defRPr>
            </a:lvl2pPr>
            <a:lvl3pPr lvl="2" algn="r">
              <a:buNone/>
              <a:defRPr sz="1333">
                <a:solidFill>
                  <a:schemeClr val="accent1"/>
                </a:solidFill>
                <a:latin typeface="Lato"/>
                <a:ea typeface="Lato"/>
                <a:cs typeface="Lato"/>
                <a:sym typeface="Lato"/>
              </a:defRPr>
            </a:lvl3pPr>
            <a:lvl4pPr lvl="3" algn="r">
              <a:buNone/>
              <a:defRPr sz="1333">
                <a:solidFill>
                  <a:schemeClr val="accent1"/>
                </a:solidFill>
                <a:latin typeface="Lato"/>
                <a:ea typeface="Lato"/>
                <a:cs typeface="Lato"/>
                <a:sym typeface="Lato"/>
              </a:defRPr>
            </a:lvl4pPr>
            <a:lvl5pPr lvl="4" algn="r">
              <a:buNone/>
              <a:defRPr sz="1333">
                <a:solidFill>
                  <a:schemeClr val="accent1"/>
                </a:solidFill>
                <a:latin typeface="Lato"/>
                <a:ea typeface="Lato"/>
                <a:cs typeface="Lato"/>
                <a:sym typeface="Lato"/>
              </a:defRPr>
            </a:lvl5pPr>
            <a:lvl6pPr lvl="5" algn="r">
              <a:buNone/>
              <a:defRPr sz="1333">
                <a:solidFill>
                  <a:schemeClr val="accent1"/>
                </a:solidFill>
                <a:latin typeface="Lato"/>
                <a:ea typeface="Lato"/>
                <a:cs typeface="Lato"/>
                <a:sym typeface="Lato"/>
              </a:defRPr>
            </a:lvl6pPr>
            <a:lvl7pPr lvl="6" algn="r">
              <a:buNone/>
              <a:defRPr sz="1333">
                <a:solidFill>
                  <a:schemeClr val="accent1"/>
                </a:solidFill>
                <a:latin typeface="Lato"/>
                <a:ea typeface="Lato"/>
                <a:cs typeface="Lato"/>
                <a:sym typeface="Lato"/>
              </a:defRPr>
            </a:lvl7pPr>
            <a:lvl8pPr lvl="7" algn="r">
              <a:buNone/>
              <a:defRPr sz="1333">
                <a:solidFill>
                  <a:schemeClr val="accent1"/>
                </a:solidFill>
                <a:latin typeface="Lato"/>
                <a:ea typeface="Lato"/>
                <a:cs typeface="Lato"/>
                <a:sym typeface="Lato"/>
              </a:defRPr>
            </a:lvl8pPr>
            <a:lvl9pPr lvl="8" algn="r">
              <a:buNone/>
              <a:defRPr sz="1333">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5173812"/>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hyperlink" Target="https://sites.tufts.edu/foodpricesfornutrition/" TargetMode="External"/><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38.pn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52.png"/><Relationship Id="rId11" Type="http://schemas.openxmlformats.org/officeDocument/2006/relationships/image" Target="../media/image57.jp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2.png"/><Relationship Id="rId2" Type="http://schemas.openxmlformats.org/officeDocument/2006/relationships/diagramData" Target="../diagrams/data1.xml"/><Relationship Id="rId1" Type="http://schemas.openxmlformats.org/officeDocument/2006/relationships/slideLayout" Target="../slideLayouts/slideLayout3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image" Target="../media/image17.jpeg"/><Relationship Id="rId9" Type="http://schemas.openxmlformats.org/officeDocument/2006/relationships/image" Target="../media/image21.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1.png"/><Relationship Id="rId12" Type="http://schemas.openxmlformats.org/officeDocument/2006/relationships/image" Target="../media/image21.tif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hyperlink" Target="https://doi.org/10.4060/cb2431en" TargetMode="External"/><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8642" y="2202650"/>
            <a:ext cx="10794715" cy="1833652"/>
          </a:xfrm>
        </p:spPr>
        <p:txBody>
          <a:bodyPr>
            <a:normAutofit/>
          </a:bodyPr>
          <a:lstStyle/>
          <a:p>
            <a:r>
              <a:rPr lang="en-US" sz="4800" b="1" dirty="0"/>
              <a:t>Measuring</a:t>
            </a:r>
            <a:br>
              <a:rPr lang="en-US" sz="4800" b="1" dirty="0"/>
            </a:br>
            <a:r>
              <a:rPr lang="en-US" sz="4800" b="1" dirty="0"/>
              <a:t>Cost and Affordability of Healthy Diets</a:t>
            </a:r>
          </a:p>
        </p:txBody>
      </p:sp>
      <p:sp>
        <p:nvSpPr>
          <p:cNvPr id="3" name="Subtitle 2"/>
          <p:cNvSpPr>
            <a:spLocks noGrp="1"/>
          </p:cNvSpPr>
          <p:nvPr>
            <p:ph type="subTitle" idx="1"/>
          </p:nvPr>
        </p:nvSpPr>
        <p:spPr>
          <a:xfrm>
            <a:off x="3108228" y="4377933"/>
            <a:ext cx="6266297" cy="1833651"/>
          </a:xfrm>
        </p:spPr>
        <p:txBody>
          <a:bodyPr>
            <a:normAutofit/>
          </a:bodyPr>
          <a:lstStyle/>
          <a:p>
            <a:r>
              <a:rPr lang="en-US" b="1" dirty="0"/>
              <a:t>September 20, 2022</a:t>
            </a:r>
          </a:p>
          <a:p>
            <a:r>
              <a:rPr lang="en-US" dirty="0"/>
              <a:t>Dr. Anna Herforth</a:t>
            </a:r>
          </a:p>
          <a:p>
            <a:r>
              <a:rPr lang="en-US" dirty="0"/>
              <a:t>Co-Director, Food Prices for Nutrition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3987" y="220497"/>
            <a:ext cx="2854597" cy="2140948"/>
          </a:xfrm>
          <a:prstGeom prst="rect">
            <a:avLst/>
          </a:prstGeom>
        </p:spPr>
      </p:pic>
      <p:pic>
        <p:nvPicPr>
          <p:cNvPr id="5" name="Picture 4">
            <a:extLst>
              <a:ext uri="{FF2B5EF4-FFF2-40B4-BE49-F238E27FC236}">
                <a16:creationId xmlns:a16="http://schemas.microsoft.com/office/drawing/2014/main" id="{1D65628E-0776-45AD-A1BB-2EC8ED0FB3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02233" y="238095"/>
            <a:ext cx="1301567" cy="2126478"/>
          </a:xfrm>
          <a:prstGeom prst="rect">
            <a:avLst/>
          </a:prstGeom>
        </p:spPr>
      </p:pic>
      <p:pic>
        <p:nvPicPr>
          <p:cNvPr id="6" name="Picture 5">
            <a:extLst>
              <a:ext uri="{FF2B5EF4-FFF2-40B4-BE49-F238E27FC236}">
                <a16:creationId xmlns:a16="http://schemas.microsoft.com/office/drawing/2014/main" id="{38235183-389D-4B0C-BC8E-A5CA614720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228" y="260040"/>
            <a:ext cx="1381136" cy="2120745"/>
          </a:xfrm>
          <a:prstGeom prst="rect">
            <a:avLst/>
          </a:prstGeom>
        </p:spPr>
      </p:pic>
      <p:pic>
        <p:nvPicPr>
          <p:cNvPr id="7" name="Picture 6">
            <a:extLst>
              <a:ext uri="{FF2B5EF4-FFF2-40B4-BE49-F238E27FC236}">
                <a16:creationId xmlns:a16="http://schemas.microsoft.com/office/drawing/2014/main" id="{5B3B174B-67DD-4D3D-96EC-91D61DA2B6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81200" y="245317"/>
            <a:ext cx="1620717" cy="2120744"/>
          </a:xfrm>
          <a:prstGeom prst="rect">
            <a:avLst/>
          </a:prstGeom>
        </p:spPr>
      </p:pic>
      <p:pic>
        <p:nvPicPr>
          <p:cNvPr id="8" name="Picture 7">
            <a:extLst>
              <a:ext uri="{FF2B5EF4-FFF2-40B4-BE49-F238E27FC236}">
                <a16:creationId xmlns:a16="http://schemas.microsoft.com/office/drawing/2014/main" id="{661B5F2A-3463-4C5A-807A-703FD4C7442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29500" y="222563"/>
            <a:ext cx="784279" cy="2138884"/>
          </a:xfrm>
          <a:prstGeom prst="rect">
            <a:avLst/>
          </a:prstGeom>
        </p:spPr>
      </p:pic>
      <p:pic>
        <p:nvPicPr>
          <p:cNvPr id="9" name="Picture 8">
            <a:extLst>
              <a:ext uri="{FF2B5EF4-FFF2-40B4-BE49-F238E27FC236}">
                <a16:creationId xmlns:a16="http://schemas.microsoft.com/office/drawing/2014/main" id="{1201D551-D481-4FD1-94DE-198DFB32EE5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38900" y="222563"/>
            <a:ext cx="870881" cy="2138884"/>
          </a:xfrm>
          <a:prstGeom prst="rect">
            <a:avLst/>
          </a:prstGeom>
        </p:spPr>
      </p:pic>
      <p:pic>
        <p:nvPicPr>
          <p:cNvPr id="10" name="Picture 9">
            <a:extLst>
              <a:ext uri="{FF2B5EF4-FFF2-40B4-BE49-F238E27FC236}">
                <a16:creationId xmlns:a16="http://schemas.microsoft.com/office/drawing/2014/main" id="{E0002198-733C-4C65-B3E4-F046941E3FA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296744" y="222563"/>
            <a:ext cx="694856" cy="2138882"/>
          </a:xfrm>
          <a:prstGeom prst="rect">
            <a:avLst/>
          </a:prstGeom>
        </p:spPr>
      </p:pic>
      <p:pic>
        <p:nvPicPr>
          <p:cNvPr id="11" name="Picture 10">
            <a:extLst>
              <a:ext uri="{FF2B5EF4-FFF2-40B4-BE49-F238E27FC236}">
                <a16:creationId xmlns:a16="http://schemas.microsoft.com/office/drawing/2014/main" id="{A63AFE1B-B3EF-426C-A1D2-F6A5EB0B6F2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105400" y="222562"/>
            <a:ext cx="1221125" cy="2138883"/>
          </a:xfrm>
          <a:prstGeom prst="rect">
            <a:avLst/>
          </a:prstGeom>
        </p:spPr>
      </p:pic>
      <p:sp>
        <p:nvSpPr>
          <p:cNvPr id="12" name="Rectangle 11">
            <a:extLst>
              <a:ext uri="{FF2B5EF4-FFF2-40B4-BE49-F238E27FC236}">
                <a16:creationId xmlns:a16="http://schemas.microsoft.com/office/drawing/2014/main" id="{3B45D7F5-550B-FFF9-7E5B-7DB3F6041827}"/>
              </a:ext>
            </a:extLst>
          </p:cNvPr>
          <p:cNvSpPr/>
          <p:nvPr/>
        </p:nvSpPr>
        <p:spPr>
          <a:xfrm>
            <a:off x="3278525" y="6012016"/>
            <a:ext cx="6096000" cy="646331"/>
          </a:xfrm>
          <a:prstGeom prst="rect">
            <a:avLst/>
          </a:prstGeom>
        </p:spPr>
        <p:txBody>
          <a:bodyPr>
            <a:spAutoFit/>
          </a:bodyPr>
          <a:lstStyle/>
          <a:p>
            <a:pPr algn="ctr"/>
            <a:r>
              <a:rPr lang="en-US" dirty="0"/>
              <a:t>#</a:t>
            </a:r>
            <a:r>
              <a:rPr lang="en-US" dirty="0" err="1"/>
              <a:t>FoodPricesforNutrition</a:t>
            </a:r>
            <a:endParaRPr lang="en-US" dirty="0"/>
          </a:p>
          <a:p>
            <a:pPr algn="ctr"/>
            <a:r>
              <a:rPr lang="en-US" dirty="0">
                <a:solidFill>
                  <a:schemeClr val="bg1">
                    <a:lumMod val="65000"/>
                  </a:schemeClr>
                </a:solidFill>
                <a:hlinkClick r:id="rId11">
                  <a:extLst>
                    <a:ext uri="{A12FA001-AC4F-418D-AE19-62706E023703}">
                      <ahyp:hlinkClr xmlns:ahyp="http://schemas.microsoft.com/office/drawing/2018/hyperlinkcolor" val="tx"/>
                    </a:ext>
                  </a:extLst>
                </a:hlinkClick>
              </a:rPr>
              <a:t>sites.tufts.edu/foodpricesfornutrition</a:t>
            </a:r>
            <a:endParaRPr lang="en-US" dirty="0">
              <a:solidFill>
                <a:schemeClr val="bg1">
                  <a:lumMod val="65000"/>
                </a:schemeClr>
              </a:solidFill>
            </a:endParaRPr>
          </a:p>
        </p:txBody>
      </p:sp>
      <p:sp>
        <p:nvSpPr>
          <p:cNvPr id="15" name="Rounded Rectangle 14">
            <a:extLst>
              <a:ext uri="{FF2B5EF4-FFF2-40B4-BE49-F238E27FC236}">
                <a16:creationId xmlns:a16="http://schemas.microsoft.com/office/drawing/2014/main" id="{675C9AD7-C6E3-FA1C-AD20-93FD50C64E76}"/>
              </a:ext>
            </a:extLst>
          </p:cNvPr>
          <p:cNvSpPr/>
          <p:nvPr/>
        </p:nvSpPr>
        <p:spPr>
          <a:xfrm>
            <a:off x="9730155" y="4612712"/>
            <a:ext cx="2301310" cy="20247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983435" y="4767914"/>
            <a:ext cx="1794750" cy="1714388"/>
          </a:xfrm>
          <a:prstGeom prst="rect">
            <a:avLst/>
          </a:prstGeom>
        </p:spPr>
      </p:pic>
    </p:spTree>
    <p:extLst>
      <p:ext uri="{BB962C8B-B14F-4D97-AF65-F5344CB8AC3E}">
        <p14:creationId xmlns:p14="http://schemas.microsoft.com/office/powerpoint/2010/main" val="1893412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890DD-EF9C-4E75-8786-44EDEAD81858}"/>
              </a:ext>
            </a:extLst>
          </p:cNvPr>
          <p:cNvSpPr>
            <a:spLocks noGrp="1"/>
          </p:cNvSpPr>
          <p:nvPr>
            <p:ph type="title"/>
          </p:nvPr>
        </p:nvSpPr>
        <p:spPr>
          <a:xfrm>
            <a:off x="231494" y="-8331"/>
            <a:ext cx="11960506" cy="1325563"/>
          </a:xfrm>
        </p:spPr>
        <p:txBody>
          <a:bodyPr/>
          <a:lstStyle/>
          <a:p>
            <a:r>
              <a:rPr lang="en-US" dirty="0"/>
              <a:t>Cost of a Healthy Diet can be calculated in two ways</a:t>
            </a:r>
          </a:p>
        </p:txBody>
      </p:sp>
      <p:sp>
        <p:nvSpPr>
          <p:cNvPr id="3" name="Content Placeholder 2">
            <a:extLst>
              <a:ext uri="{FF2B5EF4-FFF2-40B4-BE49-F238E27FC236}">
                <a16:creationId xmlns:a16="http://schemas.microsoft.com/office/drawing/2014/main" id="{B413F257-212D-4B2D-B53E-D1C5B0AE2931}"/>
              </a:ext>
            </a:extLst>
          </p:cNvPr>
          <p:cNvSpPr>
            <a:spLocks noGrp="1"/>
          </p:cNvSpPr>
          <p:nvPr>
            <p:ph type="body" sz="half" idx="2"/>
          </p:nvPr>
        </p:nvSpPr>
        <p:spPr>
          <a:xfrm>
            <a:off x="412297" y="1523205"/>
            <a:ext cx="6875895" cy="5155387"/>
          </a:xfrm>
        </p:spPr>
        <p:txBody>
          <a:bodyPr>
            <a:normAutofit/>
          </a:bodyPr>
          <a:lstStyle/>
          <a:p>
            <a:r>
              <a:rPr lang="en-US" dirty="0">
                <a:solidFill>
                  <a:srgbClr val="002060"/>
                </a:solidFill>
              </a:rPr>
              <a:t>National</a:t>
            </a:r>
            <a:r>
              <a:rPr lang="en-US" dirty="0">
                <a:solidFill>
                  <a:schemeClr val="bg1">
                    <a:lumMod val="50000"/>
                  </a:schemeClr>
                </a:solidFill>
              </a:rPr>
              <a:t>: adherence to national FBDG</a:t>
            </a:r>
          </a:p>
          <a:p>
            <a:pPr marL="742950" lvl="1" indent="-285750">
              <a:buFont typeface="Arial" panose="020B0604020202020204" pitchFamily="34" charset="0"/>
              <a:buChar char="•"/>
            </a:pPr>
            <a:r>
              <a:rPr lang="en-US" sz="2000" dirty="0"/>
              <a:t>Meets specific countries’ guidelines, if quantified, to achieve </a:t>
            </a:r>
            <a:r>
              <a:rPr lang="en-US" sz="2000" b="1" dirty="0"/>
              <a:t>policy coherence</a:t>
            </a:r>
            <a:r>
              <a:rPr lang="en-US" sz="2000" dirty="0"/>
              <a:t> within countries.</a:t>
            </a:r>
          </a:p>
          <a:p>
            <a:pPr marL="742950" lvl="1" indent="-285750">
              <a:buFont typeface="Arial" panose="020B0604020202020204" pitchFamily="34" charset="0"/>
              <a:buChar char="•"/>
            </a:pPr>
            <a:endParaRPr lang="en-US" sz="2000" dirty="0"/>
          </a:p>
          <a:p>
            <a:r>
              <a:rPr lang="en-US" dirty="0">
                <a:solidFill>
                  <a:srgbClr val="002060"/>
                </a:solidFill>
              </a:rPr>
              <a:t>Global: </a:t>
            </a:r>
            <a:r>
              <a:rPr lang="en-US" dirty="0">
                <a:solidFill>
                  <a:schemeClr val="bg1">
                    <a:lumMod val="50000"/>
                  </a:schemeClr>
                </a:solidFill>
              </a:rPr>
              <a:t>Healthy Diet Basket</a:t>
            </a:r>
          </a:p>
          <a:p>
            <a:pPr marL="742950" lvl="1" indent="-285750">
              <a:buFont typeface="Arial" panose="020B0604020202020204" pitchFamily="34" charset="0"/>
              <a:buChar char="•"/>
            </a:pPr>
            <a:r>
              <a:rPr lang="en-US" sz="2000" dirty="0"/>
              <a:t>Meets commonalities among national guidelines, </a:t>
            </a:r>
            <a:r>
              <a:rPr lang="en-US" sz="2000" b="1" dirty="0"/>
              <a:t>to enable global comparability</a:t>
            </a:r>
            <a:r>
              <a:rPr lang="en-US" sz="2000" dirty="0"/>
              <a:t>. </a:t>
            </a:r>
          </a:p>
          <a:p>
            <a:pPr marL="742950" lvl="1" indent="-285750">
              <a:buFont typeface="Arial" panose="020B0604020202020204" pitchFamily="34" charset="0"/>
              <a:buChar char="•"/>
            </a:pPr>
            <a:r>
              <a:rPr lang="en-US" sz="2000" dirty="0"/>
              <a:t>Used for annual updates to </a:t>
            </a:r>
            <a:r>
              <a:rPr lang="en-US" sz="2000" i="1" dirty="0"/>
              <a:t>The State of Food Security and Nutrition in the World</a:t>
            </a:r>
            <a:r>
              <a:rPr lang="en-US" sz="2000" dirty="0"/>
              <a:t> reports, as a standard of “access to nutritious food to meet dietary needs.”</a:t>
            </a:r>
          </a:p>
          <a:p>
            <a:pPr lvl="1"/>
            <a:endParaRPr lang="en-US" sz="2000" dirty="0"/>
          </a:p>
          <a:p>
            <a:r>
              <a:rPr lang="en-US" sz="2400" dirty="0"/>
              <a:t>Purpose is to help inform: </a:t>
            </a:r>
          </a:p>
          <a:p>
            <a:r>
              <a:rPr lang="en-US" sz="2400" i="1" dirty="0"/>
              <a:t>“What actions in the food system and agriculture need to be taken to improve access to healthy diets?”</a:t>
            </a:r>
            <a:endParaRPr lang="en-US" i="1" dirty="0"/>
          </a:p>
        </p:txBody>
      </p:sp>
      <p:pic>
        <p:nvPicPr>
          <p:cNvPr id="8" name="Picture 7">
            <a:extLst>
              <a:ext uri="{FF2B5EF4-FFF2-40B4-BE49-F238E27FC236}">
                <a16:creationId xmlns:a16="http://schemas.microsoft.com/office/drawing/2014/main" id="{5CF8107C-42A1-0847-14FF-519039F71779}"/>
              </a:ext>
            </a:extLst>
          </p:cNvPr>
          <p:cNvPicPr>
            <a:picLocks noChangeAspect="1"/>
          </p:cNvPicPr>
          <p:nvPr/>
        </p:nvPicPr>
        <p:blipFill>
          <a:blip r:embed="rId3"/>
          <a:stretch>
            <a:fillRect/>
          </a:stretch>
        </p:blipFill>
        <p:spPr>
          <a:xfrm>
            <a:off x="7288192" y="1317232"/>
            <a:ext cx="4799636" cy="3599727"/>
          </a:xfrm>
          <a:prstGeom prst="rect">
            <a:avLst/>
          </a:prstGeom>
        </p:spPr>
      </p:pic>
      <p:pic>
        <p:nvPicPr>
          <p:cNvPr id="9" name="Picture 8">
            <a:extLst>
              <a:ext uri="{FF2B5EF4-FFF2-40B4-BE49-F238E27FC236}">
                <a16:creationId xmlns:a16="http://schemas.microsoft.com/office/drawing/2014/main" id="{CEF75AFC-2CFB-96EE-1B9C-2190AE48D3C3}"/>
              </a:ext>
            </a:extLst>
          </p:cNvPr>
          <p:cNvPicPr>
            <a:picLocks noChangeAspect="1"/>
          </p:cNvPicPr>
          <p:nvPr/>
        </p:nvPicPr>
        <p:blipFill>
          <a:blip r:embed="rId4"/>
          <a:stretch>
            <a:fillRect/>
          </a:stretch>
        </p:blipFill>
        <p:spPr>
          <a:xfrm>
            <a:off x="7399326" y="4443413"/>
            <a:ext cx="1710103" cy="2414587"/>
          </a:xfrm>
          <a:prstGeom prst="rect">
            <a:avLst/>
          </a:prstGeom>
        </p:spPr>
      </p:pic>
      <p:sp>
        <p:nvSpPr>
          <p:cNvPr id="15" name="Line Callout 2 14">
            <a:extLst>
              <a:ext uri="{FF2B5EF4-FFF2-40B4-BE49-F238E27FC236}">
                <a16:creationId xmlns:a16="http://schemas.microsoft.com/office/drawing/2014/main" id="{300E8F7E-4F3F-6260-4BC5-6B7BC6C1968C}"/>
              </a:ext>
            </a:extLst>
          </p:cNvPr>
          <p:cNvSpPr/>
          <p:nvPr/>
        </p:nvSpPr>
        <p:spPr>
          <a:xfrm>
            <a:off x="9323407" y="3521597"/>
            <a:ext cx="729205" cy="671898"/>
          </a:xfrm>
          <a:prstGeom prst="borderCallout2">
            <a:avLst>
              <a:gd name="adj1" fmla="val 18750"/>
              <a:gd name="adj2" fmla="val -8333"/>
              <a:gd name="adj3" fmla="val 18750"/>
              <a:gd name="adj4" fmla="val -16667"/>
              <a:gd name="adj5" fmla="val -14979"/>
              <a:gd name="adj6" fmla="val -19683"/>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0085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978298-A4E3-4F79-979B-EAA98FF3AEA2}"/>
              </a:ext>
            </a:extLst>
          </p:cNvPr>
          <p:cNvSpPr txBox="1"/>
          <p:nvPr/>
        </p:nvSpPr>
        <p:spPr>
          <a:xfrm>
            <a:off x="526110" y="4126852"/>
            <a:ext cx="3760612" cy="1800165"/>
          </a:xfrm>
          <a:prstGeom prst="rect">
            <a:avLst/>
          </a:prstGeom>
        </p:spPr>
        <p:txBody>
          <a:bodyPr vert="horz" lIns="91440" tIns="45720" rIns="91440" bIns="45720" rtlCol="0" anchor="t">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2F83A8"/>
                </a:solidFill>
                <a:effectLst/>
                <a:uLnTx/>
                <a:uFillTx/>
                <a:latin typeface="Calibri Light" panose="020F0302020204030204"/>
                <a:ea typeface="+mn-ea"/>
                <a:cs typeface="+mn-cs"/>
              </a:rPr>
              <a:t>How do we build a Healthy Diet Basket?</a:t>
            </a:r>
          </a:p>
        </p:txBody>
      </p:sp>
      <p:pic>
        <p:nvPicPr>
          <p:cNvPr id="6" name="Picture 5" descr="Diagram&#10;&#10;Description automatically generated">
            <a:extLst>
              <a:ext uri="{FF2B5EF4-FFF2-40B4-BE49-F238E27FC236}">
                <a16:creationId xmlns:a16="http://schemas.microsoft.com/office/drawing/2014/main" id="{D6C3A7CA-78F5-4CE9-970A-278BA2415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158" y="930983"/>
            <a:ext cx="11139778" cy="2478600"/>
          </a:xfrm>
          <a:prstGeom prst="rect">
            <a:avLst/>
          </a:prstGeom>
        </p:spPr>
      </p:pic>
      <p:sp>
        <p:nvSpPr>
          <p:cNvPr id="2" name="TextBox 1">
            <a:extLst>
              <a:ext uri="{FF2B5EF4-FFF2-40B4-BE49-F238E27FC236}">
                <a16:creationId xmlns:a16="http://schemas.microsoft.com/office/drawing/2014/main" id="{0BB64296-504E-4876-96F2-3A64ECE769D6}"/>
              </a:ext>
            </a:extLst>
          </p:cNvPr>
          <p:cNvSpPr txBox="1"/>
          <p:nvPr/>
        </p:nvSpPr>
        <p:spPr>
          <a:xfrm>
            <a:off x="4494508" y="3908024"/>
            <a:ext cx="7149575" cy="2237823"/>
          </a:xfrm>
          <a:prstGeom prst="rect">
            <a:avLst/>
          </a:prstGeom>
        </p:spPr>
        <p:txBody>
          <a:bodyPr vert="horz" lIns="91440" tIns="45720" rIns="91440" bIns="45720" rtlCol="0" anchor="t">
            <a:normAutofit lnSpcReduction="10000"/>
          </a:bodyPr>
          <a:lstStyle/>
          <a:p>
            <a:pPr marL="11430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global standard set of criteria that represents commonalities across most national food based dietary guidelines, created for the purpose of calculating and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comparing the cost and affordability of healthy diets across countries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061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7D4BB2-26B1-412E-B2F1-FC25D40E77C8}"/>
              </a:ext>
            </a:extLst>
          </p:cNvPr>
          <p:cNvPicPr>
            <a:picLocks noChangeAspect="1"/>
          </p:cNvPicPr>
          <p:nvPr/>
        </p:nvPicPr>
        <p:blipFill>
          <a:blip r:embed="rId3"/>
          <a:srcRect/>
          <a:stretch/>
        </p:blipFill>
        <p:spPr>
          <a:xfrm>
            <a:off x="3475069" y="4730804"/>
            <a:ext cx="2066423" cy="184369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10161" y="206755"/>
            <a:ext cx="2245908" cy="2211879"/>
          </a:xfrm>
          <a:prstGeom prst="rect">
            <a:avLst/>
          </a:prstGeom>
        </p:spPr>
      </p:pic>
      <p:sp>
        <p:nvSpPr>
          <p:cNvPr id="6" name="TextBox 5">
            <a:extLst>
              <a:ext uri="{FF2B5EF4-FFF2-40B4-BE49-F238E27FC236}">
                <a16:creationId xmlns:a16="http://schemas.microsoft.com/office/drawing/2014/main" id="{1FEC6D71-682A-4F0D-BFD8-1AF30C80F631}"/>
              </a:ext>
            </a:extLst>
          </p:cNvPr>
          <p:cNvSpPr txBox="1"/>
          <p:nvPr/>
        </p:nvSpPr>
        <p:spPr>
          <a:xfrm>
            <a:off x="1105642" y="6565313"/>
            <a:ext cx="604448" cy="307777"/>
          </a:xfrm>
          <a:prstGeom prst="rect">
            <a:avLst/>
          </a:prstGeom>
          <a:noFill/>
        </p:spPr>
        <p:txBody>
          <a:bodyPr wrap="square" rtlCol="0">
            <a:spAutoFit/>
          </a:bodyPr>
          <a:lstStyle/>
          <a:p>
            <a:pPr fontAlgn="base">
              <a:spcBef>
                <a:spcPct val="0"/>
              </a:spcBef>
              <a:spcAft>
                <a:spcPct val="0"/>
              </a:spcAft>
            </a:pPr>
            <a:r>
              <a:rPr lang="en-US" sz="1400">
                <a:solidFill>
                  <a:srgbClr val="002060"/>
                </a:solidFill>
              </a:rPr>
              <a:t>Benin</a:t>
            </a:r>
            <a:endParaRPr lang="en-US" sz="1400" dirty="0">
              <a:solidFill>
                <a:srgbClr val="002060"/>
              </a:solidFill>
            </a:endParaRPr>
          </a:p>
        </p:txBody>
      </p:sp>
      <p:sp>
        <p:nvSpPr>
          <p:cNvPr id="7" name="TextBox 6">
            <a:extLst>
              <a:ext uri="{FF2B5EF4-FFF2-40B4-BE49-F238E27FC236}">
                <a16:creationId xmlns:a16="http://schemas.microsoft.com/office/drawing/2014/main" id="{1FEC6D71-682A-4F0D-BFD8-1AF30C80F631}"/>
              </a:ext>
            </a:extLst>
          </p:cNvPr>
          <p:cNvSpPr txBox="1"/>
          <p:nvPr/>
        </p:nvSpPr>
        <p:spPr>
          <a:xfrm>
            <a:off x="4103906" y="2418634"/>
            <a:ext cx="615198" cy="307777"/>
          </a:xfrm>
          <a:prstGeom prst="rect">
            <a:avLst/>
          </a:prstGeom>
          <a:noFill/>
        </p:spPr>
        <p:txBody>
          <a:bodyPr wrap="square" rtlCol="0">
            <a:spAutoFit/>
          </a:bodyPr>
          <a:lstStyle/>
          <a:p>
            <a:pPr fontAlgn="base">
              <a:spcBef>
                <a:spcPct val="0"/>
              </a:spcBef>
              <a:spcAft>
                <a:spcPct val="0"/>
              </a:spcAft>
            </a:pPr>
            <a:r>
              <a:rPr lang="en-US" sz="1400">
                <a:solidFill>
                  <a:srgbClr val="002060"/>
                </a:solidFill>
              </a:rPr>
              <a:t>India</a:t>
            </a:r>
            <a:endParaRPr lang="en-US" sz="1400" dirty="0">
              <a:solidFill>
                <a:srgbClr val="002060"/>
              </a:solidFill>
            </a:endParaRPr>
          </a:p>
        </p:txBody>
      </p:sp>
      <p:sp>
        <p:nvSpPr>
          <p:cNvPr id="8" name="TextBox 7">
            <a:extLst>
              <a:ext uri="{FF2B5EF4-FFF2-40B4-BE49-F238E27FC236}">
                <a16:creationId xmlns:a16="http://schemas.microsoft.com/office/drawing/2014/main" id="{1FEC6D71-682A-4F0D-BFD8-1AF30C80F631}"/>
              </a:ext>
            </a:extLst>
          </p:cNvPr>
          <p:cNvSpPr txBox="1"/>
          <p:nvPr/>
        </p:nvSpPr>
        <p:spPr>
          <a:xfrm>
            <a:off x="4206240" y="6550223"/>
            <a:ext cx="1285418" cy="307777"/>
          </a:xfrm>
          <a:prstGeom prst="rect">
            <a:avLst/>
          </a:prstGeom>
          <a:noFill/>
        </p:spPr>
        <p:txBody>
          <a:bodyPr wrap="square" rtlCol="0">
            <a:spAutoFit/>
          </a:bodyPr>
          <a:lstStyle/>
          <a:p>
            <a:pPr fontAlgn="base">
              <a:spcBef>
                <a:spcPct val="0"/>
              </a:spcBef>
              <a:spcAft>
                <a:spcPct val="0"/>
              </a:spcAft>
            </a:pPr>
            <a:r>
              <a:rPr lang="en-US" sz="1400">
                <a:solidFill>
                  <a:srgbClr val="002060"/>
                </a:solidFill>
              </a:rPr>
              <a:t>U.S.A.</a:t>
            </a:r>
            <a:endParaRPr lang="en-US" sz="1400" dirty="0">
              <a:solidFill>
                <a:srgbClr val="002060"/>
              </a:solidFill>
            </a:endParaRP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235" y="4258556"/>
            <a:ext cx="2638697" cy="2345987"/>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43153" y="4192357"/>
            <a:ext cx="3084299" cy="2627468"/>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90720" y="4258556"/>
            <a:ext cx="3261360" cy="2453466"/>
          </a:xfrm>
          <a:prstGeom prst="rect">
            <a:avLst/>
          </a:prstGeom>
        </p:spPr>
      </p:pic>
      <p:pic>
        <p:nvPicPr>
          <p:cNvPr id="13" name="Picture 1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483633" y="290290"/>
            <a:ext cx="2231499" cy="2121488"/>
          </a:xfrm>
          <a:prstGeom prst="rect">
            <a:avLst/>
          </a:prstGeom>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5188" y="199150"/>
            <a:ext cx="2623335" cy="2683796"/>
          </a:xfrm>
          <a:prstGeom prst="rect">
            <a:avLst/>
          </a:prstGeom>
        </p:spPr>
      </p:pic>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67707" y="288588"/>
            <a:ext cx="2639036" cy="190360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669073" y="2854559"/>
            <a:ext cx="2318358" cy="1729852"/>
          </a:xfrm>
          <a:prstGeom prst="rect">
            <a:avLst/>
          </a:prstGeom>
        </p:spPr>
      </p:pic>
      <p:pic>
        <p:nvPicPr>
          <p:cNvPr id="18" name="Picture 17"/>
          <p:cNvPicPr>
            <a:picLocks noChangeAspect="1"/>
          </p:cNvPicPr>
          <p:nvPr/>
        </p:nvPicPr>
        <p:blipFill rotWithShape="1">
          <a:blip r:embed="rId12" cstate="screen">
            <a:extLst>
              <a:ext uri="{28A0092B-C50C-407E-A947-70E740481C1C}">
                <a14:useLocalDpi xmlns:a14="http://schemas.microsoft.com/office/drawing/2010/main"/>
              </a:ext>
            </a:extLst>
          </a:blip>
          <a:srcRect r="-792"/>
          <a:stretch/>
        </p:blipFill>
        <p:spPr>
          <a:xfrm>
            <a:off x="7582193" y="2410067"/>
            <a:ext cx="2626439" cy="1904025"/>
          </a:xfrm>
          <a:prstGeom prst="rect">
            <a:avLst/>
          </a:prstGeom>
        </p:spPr>
      </p:pic>
      <p:sp>
        <p:nvSpPr>
          <p:cNvPr id="19" name="TextBox 18">
            <a:extLst>
              <a:ext uri="{FF2B5EF4-FFF2-40B4-BE49-F238E27FC236}">
                <a16:creationId xmlns:a16="http://schemas.microsoft.com/office/drawing/2014/main" id="{1FEC6D71-682A-4F0D-BFD8-1AF30C80F631}"/>
              </a:ext>
            </a:extLst>
          </p:cNvPr>
          <p:cNvSpPr txBox="1"/>
          <p:nvPr/>
        </p:nvSpPr>
        <p:spPr>
          <a:xfrm>
            <a:off x="401184" y="2726411"/>
            <a:ext cx="615198" cy="307777"/>
          </a:xfrm>
          <a:prstGeom prst="rect">
            <a:avLst/>
          </a:prstGeom>
          <a:noFill/>
        </p:spPr>
        <p:txBody>
          <a:bodyPr wrap="square" rtlCol="0">
            <a:spAutoFit/>
          </a:bodyPr>
          <a:lstStyle/>
          <a:p>
            <a:pPr fontAlgn="base">
              <a:spcBef>
                <a:spcPct val="0"/>
              </a:spcBef>
              <a:spcAft>
                <a:spcPct val="0"/>
              </a:spcAft>
            </a:pPr>
            <a:r>
              <a:rPr lang="en-US" sz="1400">
                <a:solidFill>
                  <a:srgbClr val="002060"/>
                </a:solidFill>
              </a:rPr>
              <a:t>Malta</a:t>
            </a:r>
            <a:endParaRPr lang="en-US" sz="1400" dirty="0">
              <a:solidFill>
                <a:srgbClr val="002060"/>
              </a:solidFill>
            </a:endParaRPr>
          </a:p>
        </p:txBody>
      </p:sp>
      <p:sp>
        <p:nvSpPr>
          <p:cNvPr id="20" name="TextBox 19">
            <a:extLst>
              <a:ext uri="{FF2B5EF4-FFF2-40B4-BE49-F238E27FC236}">
                <a16:creationId xmlns:a16="http://schemas.microsoft.com/office/drawing/2014/main" id="{1FEC6D71-682A-4F0D-BFD8-1AF30C80F631}"/>
              </a:ext>
            </a:extLst>
          </p:cNvPr>
          <p:cNvSpPr txBox="1"/>
          <p:nvPr/>
        </p:nvSpPr>
        <p:spPr>
          <a:xfrm>
            <a:off x="913664" y="3456440"/>
            <a:ext cx="885454" cy="307777"/>
          </a:xfrm>
          <a:prstGeom prst="rect">
            <a:avLst/>
          </a:prstGeom>
          <a:noFill/>
        </p:spPr>
        <p:txBody>
          <a:bodyPr wrap="square" rtlCol="0">
            <a:spAutoFit/>
          </a:bodyPr>
          <a:lstStyle/>
          <a:p>
            <a:pPr fontAlgn="base">
              <a:spcBef>
                <a:spcPct val="0"/>
              </a:spcBef>
              <a:spcAft>
                <a:spcPct val="0"/>
              </a:spcAft>
            </a:pPr>
            <a:r>
              <a:rPr lang="en-US" sz="1400">
                <a:solidFill>
                  <a:srgbClr val="002060"/>
                </a:solidFill>
              </a:rPr>
              <a:t>Vietnam</a:t>
            </a:r>
            <a:endParaRPr lang="en-US" sz="1400" dirty="0">
              <a:solidFill>
                <a:srgbClr val="002060"/>
              </a:solidFill>
            </a:endParaRPr>
          </a:p>
        </p:txBody>
      </p:sp>
      <p:sp>
        <p:nvSpPr>
          <p:cNvPr id="21" name="TextBox 20">
            <a:extLst>
              <a:ext uri="{FF2B5EF4-FFF2-40B4-BE49-F238E27FC236}">
                <a16:creationId xmlns:a16="http://schemas.microsoft.com/office/drawing/2014/main" id="{1FEC6D71-682A-4F0D-BFD8-1AF30C80F631}"/>
              </a:ext>
            </a:extLst>
          </p:cNvPr>
          <p:cNvSpPr txBox="1"/>
          <p:nvPr/>
        </p:nvSpPr>
        <p:spPr>
          <a:xfrm>
            <a:off x="6446474" y="6565313"/>
            <a:ext cx="657497" cy="307777"/>
          </a:xfrm>
          <a:prstGeom prst="rect">
            <a:avLst/>
          </a:prstGeom>
          <a:noFill/>
        </p:spPr>
        <p:txBody>
          <a:bodyPr wrap="square" rtlCol="0">
            <a:spAutoFit/>
          </a:bodyPr>
          <a:lstStyle/>
          <a:p>
            <a:pPr fontAlgn="base">
              <a:spcBef>
                <a:spcPct val="0"/>
              </a:spcBef>
              <a:spcAft>
                <a:spcPct val="0"/>
              </a:spcAft>
            </a:pPr>
            <a:r>
              <a:rPr lang="en-US" sz="1400">
                <a:solidFill>
                  <a:srgbClr val="002060"/>
                </a:solidFill>
              </a:rPr>
              <a:t>Oman</a:t>
            </a:r>
            <a:endParaRPr lang="en-US" sz="1400" dirty="0">
              <a:solidFill>
                <a:srgbClr val="002060"/>
              </a:solidFill>
            </a:endParaRPr>
          </a:p>
        </p:txBody>
      </p:sp>
      <p:sp>
        <p:nvSpPr>
          <p:cNvPr id="22" name="TextBox 21">
            <a:extLst>
              <a:ext uri="{FF2B5EF4-FFF2-40B4-BE49-F238E27FC236}">
                <a16:creationId xmlns:a16="http://schemas.microsoft.com/office/drawing/2014/main" id="{1FEC6D71-682A-4F0D-BFD8-1AF30C80F631}"/>
              </a:ext>
            </a:extLst>
          </p:cNvPr>
          <p:cNvSpPr txBox="1"/>
          <p:nvPr/>
        </p:nvSpPr>
        <p:spPr>
          <a:xfrm>
            <a:off x="9736028" y="6558133"/>
            <a:ext cx="1145332" cy="307777"/>
          </a:xfrm>
          <a:prstGeom prst="rect">
            <a:avLst/>
          </a:prstGeom>
          <a:noFill/>
        </p:spPr>
        <p:txBody>
          <a:bodyPr wrap="square" rtlCol="0">
            <a:spAutoFit/>
          </a:bodyPr>
          <a:lstStyle/>
          <a:p>
            <a:pPr fontAlgn="base">
              <a:spcBef>
                <a:spcPct val="0"/>
              </a:spcBef>
              <a:spcAft>
                <a:spcPct val="0"/>
              </a:spcAft>
            </a:pPr>
            <a:r>
              <a:rPr lang="en-US" sz="1400">
                <a:solidFill>
                  <a:srgbClr val="002060"/>
                </a:solidFill>
              </a:rPr>
              <a:t>Netherlands</a:t>
            </a:r>
            <a:endParaRPr lang="en-US" sz="1400" dirty="0">
              <a:solidFill>
                <a:srgbClr val="002060"/>
              </a:solidFill>
            </a:endParaRPr>
          </a:p>
        </p:txBody>
      </p:sp>
      <p:sp>
        <p:nvSpPr>
          <p:cNvPr id="23" name="TextBox 22">
            <a:extLst>
              <a:ext uri="{FF2B5EF4-FFF2-40B4-BE49-F238E27FC236}">
                <a16:creationId xmlns:a16="http://schemas.microsoft.com/office/drawing/2014/main" id="{1FEC6D71-682A-4F0D-BFD8-1AF30C80F631}"/>
              </a:ext>
            </a:extLst>
          </p:cNvPr>
          <p:cNvSpPr txBox="1"/>
          <p:nvPr/>
        </p:nvSpPr>
        <p:spPr>
          <a:xfrm>
            <a:off x="10987724" y="2283307"/>
            <a:ext cx="1145332" cy="307777"/>
          </a:xfrm>
          <a:prstGeom prst="rect">
            <a:avLst/>
          </a:prstGeom>
          <a:noFill/>
        </p:spPr>
        <p:txBody>
          <a:bodyPr wrap="square" rtlCol="0">
            <a:spAutoFit/>
          </a:bodyPr>
          <a:lstStyle/>
          <a:p>
            <a:pPr fontAlgn="base">
              <a:spcBef>
                <a:spcPct val="0"/>
              </a:spcBef>
              <a:spcAft>
                <a:spcPct val="0"/>
              </a:spcAft>
            </a:pPr>
            <a:r>
              <a:rPr lang="en-US" sz="1400" dirty="0">
                <a:solidFill>
                  <a:srgbClr val="002060"/>
                </a:solidFill>
              </a:rPr>
              <a:t>Argentina</a:t>
            </a:r>
          </a:p>
        </p:txBody>
      </p:sp>
      <p:sp>
        <p:nvSpPr>
          <p:cNvPr id="24" name="TextBox 23">
            <a:extLst>
              <a:ext uri="{FF2B5EF4-FFF2-40B4-BE49-F238E27FC236}">
                <a16:creationId xmlns:a16="http://schemas.microsoft.com/office/drawing/2014/main" id="{1FEC6D71-682A-4F0D-BFD8-1AF30C80F631}"/>
              </a:ext>
            </a:extLst>
          </p:cNvPr>
          <p:cNvSpPr txBox="1"/>
          <p:nvPr/>
        </p:nvSpPr>
        <p:spPr>
          <a:xfrm>
            <a:off x="7150143" y="2190902"/>
            <a:ext cx="1145332" cy="307777"/>
          </a:xfrm>
          <a:prstGeom prst="rect">
            <a:avLst/>
          </a:prstGeom>
          <a:noFill/>
        </p:spPr>
        <p:txBody>
          <a:bodyPr wrap="square" rtlCol="0">
            <a:spAutoFit/>
          </a:bodyPr>
          <a:lstStyle/>
          <a:p>
            <a:pPr fontAlgn="base">
              <a:spcBef>
                <a:spcPct val="0"/>
              </a:spcBef>
              <a:spcAft>
                <a:spcPct val="0"/>
              </a:spcAft>
            </a:pPr>
            <a:r>
              <a:rPr lang="en-US" sz="1400">
                <a:solidFill>
                  <a:srgbClr val="002060"/>
                </a:solidFill>
              </a:rPr>
              <a:t>Jamaica</a:t>
            </a:r>
            <a:endParaRPr lang="en-US" sz="1400" dirty="0">
              <a:solidFill>
                <a:srgbClr val="002060"/>
              </a:solidFill>
            </a:endParaRPr>
          </a:p>
        </p:txBody>
      </p:sp>
      <p:sp>
        <p:nvSpPr>
          <p:cNvPr id="25" name="TextBox 24">
            <a:extLst>
              <a:ext uri="{FF2B5EF4-FFF2-40B4-BE49-F238E27FC236}">
                <a16:creationId xmlns:a16="http://schemas.microsoft.com/office/drawing/2014/main" id="{1FEC6D71-682A-4F0D-BFD8-1AF30C80F631}"/>
              </a:ext>
            </a:extLst>
          </p:cNvPr>
          <p:cNvSpPr txBox="1"/>
          <p:nvPr/>
        </p:nvSpPr>
        <p:spPr>
          <a:xfrm>
            <a:off x="10208632" y="3237067"/>
            <a:ext cx="615198" cy="307777"/>
          </a:xfrm>
          <a:prstGeom prst="rect">
            <a:avLst/>
          </a:prstGeom>
          <a:noFill/>
        </p:spPr>
        <p:txBody>
          <a:bodyPr wrap="square" rtlCol="0">
            <a:spAutoFit/>
          </a:bodyPr>
          <a:lstStyle/>
          <a:p>
            <a:pPr fontAlgn="base">
              <a:spcBef>
                <a:spcPct val="0"/>
              </a:spcBef>
              <a:spcAft>
                <a:spcPct val="0"/>
              </a:spcAft>
            </a:pPr>
            <a:r>
              <a:rPr lang="en-US" sz="1400" dirty="0">
                <a:solidFill>
                  <a:srgbClr val="002060"/>
                </a:solidFill>
              </a:rPr>
              <a:t>China</a:t>
            </a:r>
          </a:p>
        </p:txBody>
      </p:sp>
      <p:pic>
        <p:nvPicPr>
          <p:cNvPr id="2" name="Picture 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250120" y="220176"/>
            <a:ext cx="2305950" cy="2233890"/>
          </a:xfrm>
          <a:prstGeom prst="rect">
            <a:avLst/>
          </a:prstGeom>
        </p:spPr>
      </p:pic>
      <p:pic>
        <p:nvPicPr>
          <p:cNvPr id="3" name="Picture 2" descr="Chart, pie chart&#10;&#10;Description automatically generated">
            <a:extLst>
              <a:ext uri="{FF2B5EF4-FFF2-40B4-BE49-F238E27FC236}">
                <a16:creationId xmlns:a16="http://schemas.microsoft.com/office/drawing/2014/main" id="{5540EA0A-B0F6-69EA-D218-567E6A7805CF}"/>
              </a:ext>
            </a:extLst>
          </p:cNvPr>
          <p:cNvPicPr>
            <a:picLocks noChangeAspect="1"/>
          </p:cNvPicPr>
          <p:nvPr/>
        </p:nvPicPr>
        <p:blipFill>
          <a:blip r:embed="rId14">
            <a:alphaModFix amt="20000"/>
          </a:blip>
          <a:stretch>
            <a:fillRect/>
          </a:stretch>
        </p:blipFill>
        <p:spPr>
          <a:xfrm>
            <a:off x="4115629" y="1765985"/>
            <a:ext cx="3570623" cy="3380910"/>
          </a:xfrm>
          <a:prstGeom prst="rect">
            <a:avLst/>
          </a:prstGeom>
        </p:spPr>
      </p:pic>
      <p:sp>
        <p:nvSpPr>
          <p:cNvPr id="10" name="Rectangle 9">
            <a:extLst>
              <a:ext uri="{FF2B5EF4-FFF2-40B4-BE49-F238E27FC236}">
                <a16:creationId xmlns:a16="http://schemas.microsoft.com/office/drawing/2014/main" id="{686F410B-7A64-00EA-F46B-668CB41764EB}"/>
              </a:ext>
            </a:extLst>
          </p:cNvPr>
          <p:cNvSpPr/>
          <p:nvPr/>
        </p:nvSpPr>
        <p:spPr>
          <a:xfrm>
            <a:off x="101587" y="1867373"/>
            <a:ext cx="249957" cy="1094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299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983E-7FE7-1B46-875F-DA7D4BA3CB45}"/>
              </a:ext>
            </a:extLst>
          </p:cNvPr>
          <p:cNvSpPr>
            <a:spLocks noGrp="1"/>
          </p:cNvSpPr>
          <p:nvPr>
            <p:ph type="title"/>
          </p:nvPr>
        </p:nvSpPr>
        <p:spPr>
          <a:xfrm>
            <a:off x="707213" y="114492"/>
            <a:ext cx="10515600" cy="1325563"/>
          </a:xfrm>
        </p:spPr>
        <p:txBody>
          <a:bodyPr>
            <a:noAutofit/>
          </a:bodyPr>
          <a:lstStyle/>
          <a:p>
            <a:r>
              <a:rPr lang="en-US" sz="3600" dirty="0">
                <a:solidFill>
                  <a:srgbClr val="2F83A8"/>
                </a:solidFill>
              </a:rPr>
              <a:t>Healthy Diet Basket reflects the commonalities across guidelines in terms of food group proportions</a:t>
            </a:r>
          </a:p>
        </p:txBody>
      </p:sp>
      <p:pic>
        <p:nvPicPr>
          <p:cNvPr id="3" name="Picture 2" descr="Chart, pie chart&#10;&#10;Description automatically generated">
            <a:extLst>
              <a:ext uri="{FF2B5EF4-FFF2-40B4-BE49-F238E27FC236}">
                <a16:creationId xmlns:a16="http://schemas.microsoft.com/office/drawing/2014/main" id="{F1E77844-F875-0140-8656-02521A9219B4}"/>
              </a:ext>
            </a:extLst>
          </p:cNvPr>
          <p:cNvPicPr>
            <a:picLocks noChangeAspect="1"/>
          </p:cNvPicPr>
          <p:nvPr/>
        </p:nvPicPr>
        <p:blipFill>
          <a:blip r:embed="rId3"/>
          <a:stretch>
            <a:fillRect/>
          </a:stretch>
        </p:blipFill>
        <p:spPr>
          <a:xfrm>
            <a:off x="3069856" y="1690688"/>
            <a:ext cx="4466502" cy="4229189"/>
          </a:xfrm>
          <a:prstGeom prst="rect">
            <a:avLst/>
          </a:prstGeom>
        </p:spPr>
      </p:pic>
      <p:sp>
        <p:nvSpPr>
          <p:cNvPr id="4" name="Line Callout 1 3">
            <a:extLst>
              <a:ext uri="{FF2B5EF4-FFF2-40B4-BE49-F238E27FC236}">
                <a16:creationId xmlns:a16="http://schemas.microsoft.com/office/drawing/2014/main" id="{787EE93E-D84D-6145-BC77-527ACEEA9D09}"/>
              </a:ext>
            </a:extLst>
          </p:cNvPr>
          <p:cNvSpPr/>
          <p:nvPr/>
        </p:nvSpPr>
        <p:spPr>
          <a:xfrm>
            <a:off x="8450757" y="1945111"/>
            <a:ext cx="1269832" cy="1254263"/>
          </a:xfrm>
          <a:prstGeom prst="borderCallout1">
            <a:avLst>
              <a:gd name="adj1" fmla="val 18750"/>
              <a:gd name="adj2" fmla="val -8333"/>
              <a:gd name="adj3" fmla="val 69993"/>
              <a:gd name="adj4" fmla="val -912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76A1B9-C0B2-6A42-9FA9-A9DA6AF10B0B}"/>
              </a:ext>
            </a:extLst>
          </p:cNvPr>
          <p:cNvSpPr txBox="1"/>
          <p:nvPr/>
        </p:nvSpPr>
        <p:spPr>
          <a:xfrm>
            <a:off x="8498181" y="1945111"/>
            <a:ext cx="1269833" cy="1200329"/>
          </a:xfrm>
          <a:prstGeom prst="rect">
            <a:avLst/>
          </a:prstGeom>
          <a:noFill/>
        </p:spPr>
        <p:txBody>
          <a:bodyPr wrap="square" rtlCol="0">
            <a:spAutoFit/>
          </a:bodyPr>
          <a:lstStyle/>
          <a:p>
            <a:r>
              <a:rPr lang="en-US" dirty="0"/>
              <a:t>About ½ fruits and vegetables by volume</a:t>
            </a:r>
          </a:p>
        </p:txBody>
      </p:sp>
      <p:sp>
        <p:nvSpPr>
          <p:cNvPr id="8" name="Line Callout 1 7">
            <a:extLst>
              <a:ext uri="{FF2B5EF4-FFF2-40B4-BE49-F238E27FC236}">
                <a16:creationId xmlns:a16="http://schemas.microsoft.com/office/drawing/2014/main" id="{BEA33B6C-C02E-964E-87B5-B90F1249B5EE}"/>
              </a:ext>
            </a:extLst>
          </p:cNvPr>
          <p:cNvSpPr/>
          <p:nvPr/>
        </p:nvSpPr>
        <p:spPr>
          <a:xfrm flipH="1">
            <a:off x="998295" y="1954592"/>
            <a:ext cx="1342960" cy="1276824"/>
          </a:xfrm>
          <a:prstGeom prst="borderCallout1">
            <a:avLst>
              <a:gd name="adj1" fmla="val 18750"/>
              <a:gd name="adj2" fmla="val -8333"/>
              <a:gd name="adj3" fmla="val 69993"/>
              <a:gd name="adj4" fmla="val -912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94A9223-789D-B346-8305-A37F188DB887}"/>
              </a:ext>
            </a:extLst>
          </p:cNvPr>
          <p:cNvSpPr txBox="1"/>
          <p:nvPr/>
        </p:nvSpPr>
        <p:spPr>
          <a:xfrm>
            <a:off x="1204848" y="2031087"/>
            <a:ext cx="1136407" cy="1200329"/>
          </a:xfrm>
          <a:prstGeom prst="rect">
            <a:avLst/>
          </a:prstGeom>
          <a:noFill/>
        </p:spPr>
        <p:txBody>
          <a:bodyPr wrap="square" rtlCol="0">
            <a:spAutoFit/>
          </a:bodyPr>
          <a:lstStyle/>
          <a:p>
            <a:r>
              <a:rPr lang="en-US" dirty="0"/>
              <a:t>About ¼ starchy staples by volume</a:t>
            </a:r>
          </a:p>
        </p:txBody>
      </p:sp>
      <p:sp>
        <p:nvSpPr>
          <p:cNvPr id="10" name="Line Callout 1 9">
            <a:extLst>
              <a:ext uri="{FF2B5EF4-FFF2-40B4-BE49-F238E27FC236}">
                <a16:creationId xmlns:a16="http://schemas.microsoft.com/office/drawing/2014/main" id="{E180F628-BABE-E54B-B51B-82582223F870}"/>
              </a:ext>
            </a:extLst>
          </p:cNvPr>
          <p:cNvSpPr/>
          <p:nvPr/>
        </p:nvSpPr>
        <p:spPr>
          <a:xfrm flipH="1">
            <a:off x="1204847" y="4375630"/>
            <a:ext cx="1416129" cy="1288839"/>
          </a:xfrm>
          <a:prstGeom prst="borderCallout1">
            <a:avLst>
              <a:gd name="adj1" fmla="val 65617"/>
              <a:gd name="adj2" fmla="val -8333"/>
              <a:gd name="adj3" fmla="val 31846"/>
              <a:gd name="adj4" fmla="val -662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7E5C6E-3CFF-5A40-BA4C-16391E9316A4}"/>
              </a:ext>
            </a:extLst>
          </p:cNvPr>
          <p:cNvSpPr txBox="1"/>
          <p:nvPr/>
        </p:nvSpPr>
        <p:spPr>
          <a:xfrm>
            <a:off x="1204848" y="4464140"/>
            <a:ext cx="1407267" cy="1200329"/>
          </a:xfrm>
          <a:prstGeom prst="rect">
            <a:avLst/>
          </a:prstGeom>
          <a:noFill/>
        </p:spPr>
        <p:txBody>
          <a:bodyPr wrap="square" rtlCol="0">
            <a:spAutoFit/>
          </a:bodyPr>
          <a:lstStyle/>
          <a:p>
            <a:r>
              <a:rPr lang="en-US" dirty="0"/>
              <a:t>About ¼ protein-rich foods by volume</a:t>
            </a:r>
          </a:p>
        </p:txBody>
      </p:sp>
      <p:pic>
        <p:nvPicPr>
          <p:cNvPr id="12" name="Picture 11">
            <a:extLst>
              <a:ext uri="{FF2B5EF4-FFF2-40B4-BE49-F238E27FC236}">
                <a16:creationId xmlns:a16="http://schemas.microsoft.com/office/drawing/2014/main" id="{03D27C05-0C01-2D02-070B-475F680B37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0218" y="3612382"/>
            <a:ext cx="2306177" cy="2273171"/>
          </a:xfrm>
          <a:prstGeom prst="rect">
            <a:avLst/>
          </a:prstGeom>
        </p:spPr>
      </p:pic>
      <p:pic>
        <p:nvPicPr>
          <p:cNvPr id="7" name="Picture 6" descr="A plate of food&#10;&#10;Description automatically generated with low confidence">
            <a:extLst>
              <a:ext uri="{FF2B5EF4-FFF2-40B4-BE49-F238E27FC236}">
                <a16:creationId xmlns:a16="http://schemas.microsoft.com/office/drawing/2014/main" id="{9C8AECFE-549E-A830-F938-31B213ABBF7E}"/>
              </a:ext>
            </a:extLst>
          </p:cNvPr>
          <p:cNvPicPr>
            <a:picLocks noChangeAspect="1"/>
          </p:cNvPicPr>
          <p:nvPr/>
        </p:nvPicPr>
        <p:blipFill rotWithShape="1">
          <a:blip r:embed="rId5"/>
          <a:srcRect l="26994" t="26160" r="22743" b="3123"/>
          <a:stretch/>
        </p:blipFill>
        <p:spPr>
          <a:xfrm>
            <a:off x="7860449" y="5222660"/>
            <a:ext cx="1549769" cy="1635340"/>
          </a:xfrm>
          <a:prstGeom prst="rect">
            <a:avLst/>
          </a:prstGeom>
        </p:spPr>
      </p:pic>
      <p:pic>
        <p:nvPicPr>
          <p:cNvPr id="13" name="Picture 12">
            <a:extLst>
              <a:ext uri="{FF2B5EF4-FFF2-40B4-BE49-F238E27FC236}">
                <a16:creationId xmlns:a16="http://schemas.microsoft.com/office/drawing/2014/main" id="{D60024D6-52C6-203C-DD86-32AEB8BC2DD9}"/>
              </a:ext>
            </a:extLst>
          </p:cNvPr>
          <p:cNvPicPr>
            <a:picLocks noChangeAspect="1"/>
          </p:cNvPicPr>
          <p:nvPr/>
        </p:nvPicPr>
        <p:blipFill>
          <a:blip r:embed="rId6"/>
          <a:stretch>
            <a:fillRect/>
          </a:stretch>
        </p:blipFill>
        <p:spPr>
          <a:xfrm>
            <a:off x="7691993" y="5069711"/>
            <a:ext cx="1801802" cy="1788289"/>
          </a:xfrm>
          <a:prstGeom prst="rect">
            <a:avLst/>
          </a:prstGeom>
        </p:spPr>
      </p:pic>
    </p:spTree>
    <p:extLst>
      <p:ext uri="{BB962C8B-B14F-4D97-AF65-F5344CB8AC3E}">
        <p14:creationId xmlns:p14="http://schemas.microsoft.com/office/powerpoint/2010/main" val="3333077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87173" y="148465"/>
            <a:ext cx="10373933" cy="1178100"/>
          </a:xfrm>
        </p:spPr>
        <p:txBody>
          <a:bodyPr>
            <a:normAutofit/>
          </a:bodyPr>
          <a:lstStyle/>
          <a:p>
            <a:pPr algn="ctr"/>
            <a:r>
              <a:rPr lang="en-US" sz="3200" dirty="0">
                <a:solidFill>
                  <a:srgbClr val="2F83A8"/>
                </a:solidFill>
              </a:rPr>
              <a:t>To calculate cost, items are selected in proportion to their share of </a:t>
            </a:r>
            <a:r>
              <a:rPr lang="en-US" sz="3200" b="1" dirty="0">
                <a:solidFill>
                  <a:srgbClr val="2F83A8"/>
                </a:solidFill>
              </a:rPr>
              <a:t>dietary energy</a:t>
            </a:r>
          </a:p>
        </p:txBody>
      </p:sp>
      <p:pic>
        <p:nvPicPr>
          <p:cNvPr id="7" name="Picture 6" descr="Chart, pie chart&#10;&#10;Description automatically generated">
            <a:extLst>
              <a:ext uri="{FF2B5EF4-FFF2-40B4-BE49-F238E27FC236}">
                <a16:creationId xmlns:a16="http://schemas.microsoft.com/office/drawing/2014/main" id="{9D1FEA8A-298A-0641-8DC2-E25091784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5604" y="2032994"/>
            <a:ext cx="3617317" cy="3558335"/>
          </a:xfrm>
          <a:prstGeom prst="rect">
            <a:avLst/>
          </a:prstGeom>
        </p:spPr>
      </p:pic>
      <p:sp>
        <p:nvSpPr>
          <p:cNvPr id="12" name="Line Callout 1 11">
            <a:extLst>
              <a:ext uri="{FF2B5EF4-FFF2-40B4-BE49-F238E27FC236}">
                <a16:creationId xmlns:a16="http://schemas.microsoft.com/office/drawing/2014/main" id="{904CC239-B2B1-8899-689A-337306218B2F}"/>
              </a:ext>
            </a:extLst>
          </p:cNvPr>
          <p:cNvSpPr/>
          <p:nvPr/>
        </p:nvSpPr>
        <p:spPr>
          <a:xfrm>
            <a:off x="3752423" y="5591329"/>
            <a:ext cx="1124702" cy="1027974"/>
          </a:xfrm>
          <a:prstGeom prst="borderCallout1">
            <a:avLst>
              <a:gd name="adj1" fmla="val -392"/>
              <a:gd name="adj2" fmla="val 67823"/>
              <a:gd name="adj3" fmla="val -30498"/>
              <a:gd name="adj4" fmla="val 102658"/>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fruits, totaling 160 kcal</a:t>
            </a:r>
          </a:p>
        </p:txBody>
      </p:sp>
      <p:sp>
        <p:nvSpPr>
          <p:cNvPr id="13" name="Line Callout 1 12">
            <a:extLst>
              <a:ext uri="{FF2B5EF4-FFF2-40B4-BE49-F238E27FC236}">
                <a16:creationId xmlns:a16="http://schemas.microsoft.com/office/drawing/2014/main" id="{AFE60FB8-6807-F4E8-19F9-433D1D9D7118}"/>
              </a:ext>
            </a:extLst>
          </p:cNvPr>
          <p:cNvSpPr/>
          <p:nvPr/>
        </p:nvSpPr>
        <p:spPr>
          <a:xfrm>
            <a:off x="5180321" y="5890089"/>
            <a:ext cx="1787638" cy="967911"/>
          </a:xfrm>
          <a:prstGeom prst="borderCallout1">
            <a:avLst>
              <a:gd name="adj1" fmla="val 804"/>
              <a:gd name="adj2" fmla="val 27019"/>
              <a:gd name="adj3" fmla="val -35072"/>
              <a:gd name="adj4" fmla="val 31246"/>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vegetables, totaling 110 kcal</a:t>
            </a:r>
          </a:p>
        </p:txBody>
      </p:sp>
      <p:sp>
        <p:nvSpPr>
          <p:cNvPr id="15" name="Line Callout 1 14">
            <a:extLst>
              <a:ext uri="{FF2B5EF4-FFF2-40B4-BE49-F238E27FC236}">
                <a16:creationId xmlns:a16="http://schemas.microsoft.com/office/drawing/2014/main" id="{77AE8C35-7DDD-DFC0-F846-4FE02CA488C9}"/>
              </a:ext>
            </a:extLst>
          </p:cNvPr>
          <p:cNvSpPr/>
          <p:nvPr/>
        </p:nvSpPr>
        <p:spPr>
          <a:xfrm>
            <a:off x="7732920" y="2121976"/>
            <a:ext cx="2001387" cy="981855"/>
          </a:xfrm>
          <a:prstGeom prst="borderCallout1">
            <a:avLst>
              <a:gd name="adj1" fmla="val 64184"/>
              <a:gd name="adj2" fmla="val -24780"/>
              <a:gd name="adj3" fmla="val 30699"/>
              <a:gd name="adj4" fmla="val -2423"/>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starchy staples, totaling 1160 kcal</a:t>
            </a:r>
          </a:p>
        </p:txBody>
      </p:sp>
      <p:sp>
        <p:nvSpPr>
          <p:cNvPr id="16" name="Line Callout 1 15">
            <a:extLst>
              <a:ext uri="{FF2B5EF4-FFF2-40B4-BE49-F238E27FC236}">
                <a16:creationId xmlns:a16="http://schemas.microsoft.com/office/drawing/2014/main" id="{950F8D02-CC1A-408C-65EB-F0144EB3D8E4}"/>
              </a:ext>
            </a:extLst>
          </p:cNvPr>
          <p:cNvSpPr/>
          <p:nvPr/>
        </p:nvSpPr>
        <p:spPr>
          <a:xfrm>
            <a:off x="2875738" y="1303369"/>
            <a:ext cx="2001387" cy="981855"/>
          </a:xfrm>
          <a:prstGeom prst="borderCallout1">
            <a:avLst>
              <a:gd name="adj1" fmla="val 66542"/>
              <a:gd name="adj2" fmla="val 100718"/>
              <a:gd name="adj3" fmla="val 99073"/>
              <a:gd name="adj4" fmla="val 121919"/>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oil or fat, totaling 300 kcal</a:t>
            </a:r>
          </a:p>
        </p:txBody>
      </p:sp>
      <p:sp>
        <p:nvSpPr>
          <p:cNvPr id="18" name="Line Callout 1 17">
            <a:extLst>
              <a:ext uri="{FF2B5EF4-FFF2-40B4-BE49-F238E27FC236}">
                <a16:creationId xmlns:a16="http://schemas.microsoft.com/office/drawing/2014/main" id="{27152439-493D-F256-6C58-6AB234A33109}"/>
              </a:ext>
            </a:extLst>
          </p:cNvPr>
          <p:cNvSpPr/>
          <p:nvPr/>
        </p:nvSpPr>
        <p:spPr>
          <a:xfrm>
            <a:off x="1584644" y="4103498"/>
            <a:ext cx="2291787" cy="1027974"/>
          </a:xfrm>
          <a:prstGeom prst="borderCallout1">
            <a:avLst>
              <a:gd name="adj1" fmla="val 66542"/>
              <a:gd name="adj2" fmla="val 100718"/>
              <a:gd name="adj3" fmla="val 41649"/>
              <a:gd name="adj4" fmla="val 12090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legume, nut or seed, totaling 300 kcal</a:t>
            </a:r>
          </a:p>
        </p:txBody>
      </p:sp>
      <p:sp>
        <p:nvSpPr>
          <p:cNvPr id="19" name="Line Callout 1 18">
            <a:extLst>
              <a:ext uri="{FF2B5EF4-FFF2-40B4-BE49-F238E27FC236}">
                <a16:creationId xmlns:a16="http://schemas.microsoft.com/office/drawing/2014/main" id="{DD1BF4D1-D5AE-2C39-1FCF-37DC87B0E444}"/>
              </a:ext>
            </a:extLst>
          </p:cNvPr>
          <p:cNvSpPr/>
          <p:nvPr/>
        </p:nvSpPr>
        <p:spPr>
          <a:xfrm>
            <a:off x="1642226" y="2589844"/>
            <a:ext cx="2291787" cy="1027974"/>
          </a:xfrm>
          <a:prstGeom prst="borderCallout1">
            <a:avLst>
              <a:gd name="adj1" fmla="val 66542"/>
              <a:gd name="adj2" fmla="val 100718"/>
              <a:gd name="adj3" fmla="val 66420"/>
              <a:gd name="adj4" fmla="val 11838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animal-source foods, totaling 300 kcal</a:t>
            </a:r>
          </a:p>
        </p:txBody>
      </p:sp>
      <p:sp>
        <p:nvSpPr>
          <p:cNvPr id="21" name="Oval 20">
            <a:extLst>
              <a:ext uri="{FF2B5EF4-FFF2-40B4-BE49-F238E27FC236}">
                <a16:creationId xmlns:a16="http://schemas.microsoft.com/office/drawing/2014/main" id="{F2A27B6C-EAB7-60DC-9088-57516C4D41D4}"/>
              </a:ext>
            </a:extLst>
          </p:cNvPr>
          <p:cNvSpPr/>
          <p:nvPr/>
        </p:nvSpPr>
        <p:spPr>
          <a:xfrm>
            <a:off x="9745881" y="3876094"/>
            <a:ext cx="1821084" cy="1837944"/>
          </a:xfrm>
          <a:prstGeom prst="ellipse">
            <a:avLst/>
          </a:prstGeom>
          <a:solidFill>
            <a:schemeClr val="tx2"/>
          </a:solidFill>
          <a:ln>
            <a:solidFill>
              <a:schemeClr val="tx2"/>
            </a:solidFill>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 items, </a:t>
            </a:r>
          </a:p>
          <a:p>
            <a:pPr algn="ctr"/>
            <a:r>
              <a:rPr lang="en-US" dirty="0"/>
              <a:t>totaling 2330 kcal</a:t>
            </a:r>
          </a:p>
        </p:txBody>
      </p:sp>
      <p:sp>
        <p:nvSpPr>
          <p:cNvPr id="24" name="Arc 23">
            <a:extLst>
              <a:ext uri="{FF2B5EF4-FFF2-40B4-BE49-F238E27FC236}">
                <a16:creationId xmlns:a16="http://schemas.microsoft.com/office/drawing/2014/main" id="{E52EF2B7-1F7D-ED13-0676-608653E55E52}"/>
              </a:ext>
            </a:extLst>
          </p:cNvPr>
          <p:cNvSpPr/>
          <p:nvPr/>
        </p:nvSpPr>
        <p:spPr>
          <a:xfrm>
            <a:off x="4594815" y="1143962"/>
            <a:ext cx="5954960" cy="5615653"/>
          </a:xfrm>
          <a:prstGeom prst="arc">
            <a:avLst>
              <a:gd name="adj1" fmla="val 16488537"/>
              <a:gd name="adj2" fmla="val 28999"/>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43B8FAA4-CA0E-7B82-2191-DA18039D6A32}"/>
              </a:ext>
            </a:extLst>
          </p:cNvPr>
          <p:cNvSpPr/>
          <p:nvPr/>
        </p:nvSpPr>
        <p:spPr>
          <a:xfrm rot="6714913">
            <a:off x="4747215" y="1296362"/>
            <a:ext cx="5954960" cy="5615653"/>
          </a:xfrm>
          <a:prstGeom prst="arc">
            <a:avLst>
              <a:gd name="adj1" fmla="val 16488537"/>
              <a:gd name="adj2" fmla="val 28999"/>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27126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27EAEF-EE57-42EF-ABEE-3C1674752747}"/>
              </a:ext>
            </a:extLst>
          </p:cNvPr>
          <p:cNvSpPr txBox="1"/>
          <p:nvPr/>
        </p:nvSpPr>
        <p:spPr>
          <a:xfrm>
            <a:off x="332509" y="88850"/>
            <a:ext cx="9895951" cy="103366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descr="Diagram&#10;&#10;Description automatically generated with medium confidence">
            <a:extLst>
              <a:ext uri="{FF2B5EF4-FFF2-40B4-BE49-F238E27FC236}">
                <a16:creationId xmlns:a16="http://schemas.microsoft.com/office/drawing/2014/main" id="{C7D2C168-5609-4881-87F9-F736DC206434}"/>
              </a:ext>
            </a:extLst>
          </p:cNvPr>
          <p:cNvPicPr>
            <a:picLocks noChangeAspect="1"/>
          </p:cNvPicPr>
          <p:nvPr/>
        </p:nvPicPr>
        <p:blipFill rotWithShape="1">
          <a:blip r:embed="rId3">
            <a:extLst>
              <a:ext uri="{28A0092B-C50C-407E-A947-70E740481C1C}">
                <a14:useLocalDpi xmlns:a14="http://schemas.microsoft.com/office/drawing/2010/main" val="0"/>
              </a:ext>
            </a:extLst>
          </a:blip>
          <a:srcRect b="13282"/>
          <a:stretch/>
        </p:blipFill>
        <p:spPr>
          <a:xfrm>
            <a:off x="511595" y="1195339"/>
            <a:ext cx="10157423" cy="4954686"/>
          </a:xfrm>
          <a:prstGeom prst="rect">
            <a:avLst/>
          </a:prstGeom>
        </p:spPr>
      </p:pic>
      <p:sp>
        <p:nvSpPr>
          <p:cNvPr id="2" name="Content Placeholder 2">
            <a:extLst>
              <a:ext uri="{FF2B5EF4-FFF2-40B4-BE49-F238E27FC236}">
                <a16:creationId xmlns:a16="http://schemas.microsoft.com/office/drawing/2014/main" id="{9D8DF5E9-0A43-BC21-CE49-8FB18D1F9EB3}"/>
              </a:ext>
            </a:extLst>
          </p:cNvPr>
          <p:cNvSpPr txBox="1">
            <a:spLocks/>
          </p:cNvSpPr>
          <p:nvPr/>
        </p:nvSpPr>
        <p:spPr>
          <a:xfrm>
            <a:off x="332509" y="1365688"/>
            <a:ext cx="8242300" cy="20478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Food group proportions stay constant </a:t>
            </a:r>
            <a:r>
              <a:rPr lang="en-US" sz="2000" i="1" dirty="0">
                <a:solidFill>
                  <a:schemeClr val="tx1">
                    <a:lumMod val="50000"/>
                    <a:lumOff val="50000"/>
                  </a:schemeClr>
                </a:solidFill>
              </a:rPr>
              <a:t>(share of kcal)</a:t>
            </a:r>
          </a:p>
          <a:p>
            <a:r>
              <a:rPr lang="en-US" sz="2400" dirty="0"/>
              <a:t>Food items are substitutable</a:t>
            </a:r>
          </a:p>
          <a:p>
            <a:endParaRPr lang="en-US" sz="2400" dirty="0"/>
          </a:p>
          <a:p>
            <a:r>
              <a:rPr lang="en-US" sz="2400" i="1" dirty="0"/>
              <a:t>Within food groups, what are the cheapest items?</a:t>
            </a:r>
          </a:p>
          <a:p>
            <a:pPr lvl="1"/>
            <a:r>
              <a:rPr lang="en-US" sz="2000" i="1" dirty="0"/>
              <a:t>The answer varies by season and market.</a:t>
            </a:r>
            <a:endParaRPr lang="en-US" dirty="0"/>
          </a:p>
        </p:txBody>
      </p:sp>
      <p:sp>
        <p:nvSpPr>
          <p:cNvPr id="3" name="Content Placeholder 2">
            <a:extLst>
              <a:ext uri="{FF2B5EF4-FFF2-40B4-BE49-F238E27FC236}">
                <a16:creationId xmlns:a16="http://schemas.microsoft.com/office/drawing/2014/main" id="{29704FBF-0441-49B9-0EAE-4A1FFAAA5B1D}"/>
              </a:ext>
            </a:extLst>
          </p:cNvPr>
          <p:cNvSpPr txBox="1">
            <a:spLocks/>
          </p:cNvSpPr>
          <p:nvPr/>
        </p:nvSpPr>
        <p:spPr>
          <a:xfrm>
            <a:off x="10228460" y="2687589"/>
            <a:ext cx="1783079" cy="213905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Least-cost diets set a lower bound.</a:t>
            </a:r>
          </a:p>
          <a:p>
            <a:pPr marL="0" indent="0">
              <a:buFont typeface="Arial" panose="020B0604020202020204" pitchFamily="34" charset="0"/>
              <a:buNone/>
            </a:pPr>
            <a:r>
              <a:rPr lang="en-US" sz="1600" dirty="0"/>
              <a:t>Taste, preferences, and convenience add to the cost, and would raise the number of people who cannot afford the diet.</a:t>
            </a:r>
          </a:p>
          <a:p>
            <a:endParaRPr lang="en-US" sz="1600" i="1" dirty="0"/>
          </a:p>
        </p:txBody>
      </p:sp>
      <p:sp>
        <p:nvSpPr>
          <p:cNvPr id="8" name="Title 7">
            <a:extLst>
              <a:ext uri="{FF2B5EF4-FFF2-40B4-BE49-F238E27FC236}">
                <a16:creationId xmlns:a16="http://schemas.microsoft.com/office/drawing/2014/main" id="{595CF65D-0B5E-3F36-DD20-EC32BCB83DCA}"/>
              </a:ext>
            </a:extLst>
          </p:cNvPr>
          <p:cNvSpPr>
            <a:spLocks noGrp="1"/>
          </p:cNvSpPr>
          <p:nvPr>
            <p:ph type="title"/>
          </p:nvPr>
        </p:nvSpPr>
        <p:spPr>
          <a:xfrm>
            <a:off x="412296" y="161670"/>
            <a:ext cx="10736349" cy="1325563"/>
          </a:xfrm>
        </p:spPr>
        <p:txBody>
          <a:bodyPr>
            <a:normAutofit/>
          </a:bodyPr>
          <a:lstStyle/>
          <a:p>
            <a:r>
              <a:rPr lang="en-US" dirty="0"/>
              <a:t>What is a least-cost healthy diet?</a:t>
            </a:r>
          </a:p>
        </p:txBody>
      </p:sp>
    </p:spTree>
    <p:extLst>
      <p:ext uri="{BB962C8B-B14F-4D97-AF65-F5344CB8AC3E}">
        <p14:creationId xmlns:p14="http://schemas.microsoft.com/office/powerpoint/2010/main" val="1305120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0901" y="499913"/>
            <a:ext cx="8221288" cy="1325563"/>
          </a:xfrm>
        </p:spPr>
        <p:txBody>
          <a:bodyPr/>
          <a:lstStyle/>
          <a:p>
            <a:r>
              <a:rPr lang="en-US" dirty="0"/>
              <a:t>Food price dataset</a:t>
            </a:r>
          </a:p>
        </p:txBody>
      </p:sp>
      <p:sp>
        <p:nvSpPr>
          <p:cNvPr id="3" name="Content Placeholder 2"/>
          <p:cNvSpPr>
            <a:spLocks noGrp="1"/>
          </p:cNvSpPr>
          <p:nvPr>
            <p:ph idx="4294967295"/>
          </p:nvPr>
        </p:nvSpPr>
        <p:spPr>
          <a:xfrm>
            <a:off x="980901" y="1825476"/>
            <a:ext cx="7051675" cy="4805363"/>
          </a:xfrm>
        </p:spPr>
        <p:txBody>
          <a:bodyPr>
            <a:normAutofit/>
          </a:bodyPr>
          <a:lstStyle/>
          <a:p>
            <a:r>
              <a:rPr lang="en-US" dirty="0"/>
              <a:t>For global analysis, we have used the World Bank’s International Comparison Program (ICP) dataset from 2017</a:t>
            </a:r>
          </a:p>
          <a:p>
            <a:pPr lvl="1"/>
            <a:r>
              <a:rPr lang="en-US" dirty="0"/>
              <a:t>Unique dataset of retail prices</a:t>
            </a:r>
          </a:p>
          <a:p>
            <a:pPr lvl="1"/>
            <a:r>
              <a:rPr lang="en-US" dirty="0"/>
              <a:t>Global and regional lists for 2017 include 680 foods &amp; non-alcoholic beverages in 173 countries</a:t>
            </a:r>
          </a:p>
          <a:p>
            <a:pPr lvl="1"/>
            <a:endParaRPr lang="en-US" dirty="0"/>
          </a:p>
          <a:p>
            <a:endParaRPr lang="en-US" dirty="0"/>
          </a:p>
          <a:p>
            <a:r>
              <a:rPr lang="en-US" dirty="0">
                <a:effectLst/>
              </a:rPr>
              <a:t>Can use other </a:t>
            </a:r>
            <a:r>
              <a:rPr lang="en-US" b="1" dirty="0">
                <a:effectLst/>
              </a:rPr>
              <a:t>retail</a:t>
            </a:r>
            <a:r>
              <a:rPr lang="en-US" dirty="0">
                <a:effectLst/>
              </a:rPr>
              <a:t> food price data</a:t>
            </a:r>
          </a:p>
          <a:p>
            <a:pPr lvl="1"/>
            <a:r>
              <a:rPr lang="en-US" dirty="0"/>
              <a:t>Consumer Price Index data</a:t>
            </a:r>
          </a:p>
          <a:p>
            <a:pPr lvl="1"/>
            <a:r>
              <a:rPr lang="en-US" dirty="0"/>
              <a:t>Market research data</a:t>
            </a:r>
            <a:endParaRPr lang="en-US" dirty="0">
              <a:effectLst/>
            </a:endParaRPr>
          </a:p>
          <a:p>
            <a:endParaRPr lang="en-US" dirty="0"/>
          </a:p>
        </p:txBody>
      </p:sp>
      <p:pic>
        <p:nvPicPr>
          <p:cNvPr id="4" name="Picture 3">
            <a:extLst>
              <a:ext uri="{FF2B5EF4-FFF2-40B4-BE49-F238E27FC236}">
                <a16:creationId xmlns:a16="http://schemas.microsoft.com/office/drawing/2014/main" id="{DBF10759-F671-4241-AA02-A93DE0D3AD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9200" y="3581400"/>
            <a:ext cx="3200400" cy="3049439"/>
          </a:xfrm>
          <a:prstGeom prst="rect">
            <a:avLst/>
          </a:prstGeom>
        </p:spPr>
      </p:pic>
    </p:spTree>
    <p:extLst>
      <p:ext uri="{BB962C8B-B14F-4D97-AF65-F5344CB8AC3E}">
        <p14:creationId xmlns:p14="http://schemas.microsoft.com/office/powerpoint/2010/main" val="651378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27EAEF-EE57-42EF-ABEE-3C1674752747}"/>
              </a:ext>
            </a:extLst>
          </p:cNvPr>
          <p:cNvSpPr txBox="1"/>
          <p:nvPr/>
        </p:nvSpPr>
        <p:spPr>
          <a:xfrm>
            <a:off x="332509" y="88850"/>
            <a:ext cx="9895951" cy="103366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descr="Diagram&#10;&#10;Description automatically generated with medium confidence">
            <a:extLst>
              <a:ext uri="{FF2B5EF4-FFF2-40B4-BE49-F238E27FC236}">
                <a16:creationId xmlns:a16="http://schemas.microsoft.com/office/drawing/2014/main" id="{C7D2C168-5609-4881-87F9-F736DC206434}"/>
              </a:ext>
            </a:extLst>
          </p:cNvPr>
          <p:cNvPicPr>
            <a:picLocks noChangeAspect="1"/>
          </p:cNvPicPr>
          <p:nvPr/>
        </p:nvPicPr>
        <p:blipFill rotWithShape="1">
          <a:blip r:embed="rId3">
            <a:extLst>
              <a:ext uri="{28A0092B-C50C-407E-A947-70E740481C1C}">
                <a14:useLocalDpi xmlns:a14="http://schemas.microsoft.com/office/drawing/2010/main" val="0"/>
              </a:ext>
            </a:extLst>
          </a:blip>
          <a:srcRect b="13282"/>
          <a:stretch/>
        </p:blipFill>
        <p:spPr>
          <a:xfrm>
            <a:off x="511595" y="1195339"/>
            <a:ext cx="10160215" cy="4956048"/>
          </a:xfrm>
          <a:prstGeom prst="rect">
            <a:avLst/>
          </a:prstGeom>
        </p:spPr>
      </p:pic>
      <p:sp>
        <p:nvSpPr>
          <p:cNvPr id="2" name="Content Placeholder 2">
            <a:extLst>
              <a:ext uri="{FF2B5EF4-FFF2-40B4-BE49-F238E27FC236}">
                <a16:creationId xmlns:a16="http://schemas.microsoft.com/office/drawing/2014/main" id="{9D8DF5E9-0A43-BC21-CE49-8FB18D1F9EB3}"/>
              </a:ext>
            </a:extLst>
          </p:cNvPr>
          <p:cNvSpPr txBox="1">
            <a:spLocks/>
          </p:cNvSpPr>
          <p:nvPr/>
        </p:nvSpPr>
        <p:spPr>
          <a:xfrm>
            <a:off x="650009" y="1859952"/>
            <a:ext cx="1190473" cy="13219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$0.15</a:t>
            </a:r>
          </a:p>
          <a:p>
            <a:pPr marL="0" indent="0">
              <a:buNone/>
            </a:pPr>
            <a:r>
              <a:rPr lang="en-US" sz="1600" dirty="0"/>
              <a:t>Peanut oil</a:t>
            </a:r>
            <a:endParaRPr lang="en-US" sz="1800" dirty="0"/>
          </a:p>
        </p:txBody>
      </p:sp>
      <p:sp>
        <p:nvSpPr>
          <p:cNvPr id="3" name="Content Placeholder 2">
            <a:extLst>
              <a:ext uri="{FF2B5EF4-FFF2-40B4-BE49-F238E27FC236}">
                <a16:creationId xmlns:a16="http://schemas.microsoft.com/office/drawing/2014/main" id="{29704FBF-0441-49B9-0EAE-4A1FFAAA5B1D}"/>
              </a:ext>
            </a:extLst>
          </p:cNvPr>
          <p:cNvSpPr txBox="1">
            <a:spLocks/>
          </p:cNvSpPr>
          <p:nvPr/>
        </p:nvSpPr>
        <p:spPr>
          <a:xfrm>
            <a:off x="10228460" y="2687589"/>
            <a:ext cx="1783079" cy="213905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Least-cost diets set a lower bound.</a:t>
            </a:r>
          </a:p>
          <a:p>
            <a:pPr marL="0" indent="0">
              <a:buFont typeface="Arial" panose="020B0604020202020204" pitchFamily="34" charset="0"/>
              <a:buNone/>
            </a:pPr>
            <a:r>
              <a:rPr lang="en-US" sz="1600" dirty="0"/>
              <a:t>Taste, preferences, and convenience add to the cost, and would raise the number of people who cannot afford the diet.</a:t>
            </a:r>
          </a:p>
          <a:p>
            <a:endParaRPr lang="en-US" sz="1600" i="1" dirty="0"/>
          </a:p>
        </p:txBody>
      </p:sp>
      <p:sp>
        <p:nvSpPr>
          <p:cNvPr id="8" name="Title 7">
            <a:extLst>
              <a:ext uri="{FF2B5EF4-FFF2-40B4-BE49-F238E27FC236}">
                <a16:creationId xmlns:a16="http://schemas.microsoft.com/office/drawing/2014/main" id="{595CF65D-0B5E-3F36-DD20-EC32BCB83DCA}"/>
              </a:ext>
            </a:extLst>
          </p:cNvPr>
          <p:cNvSpPr>
            <a:spLocks noGrp="1"/>
          </p:cNvSpPr>
          <p:nvPr>
            <p:ph type="title"/>
          </p:nvPr>
        </p:nvSpPr>
        <p:spPr>
          <a:xfrm>
            <a:off x="412296" y="161670"/>
            <a:ext cx="10736349" cy="1325563"/>
          </a:xfrm>
        </p:spPr>
        <p:txBody>
          <a:bodyPr>
            <a:normAutofit/>
          </a:bodyPr>
          <a:lstStyle/>
          <a:p>
            <a:r>
              <a:rPr lang="en-US" sz="4000" dirty="0"/>
              <a:t>Example of least-cost items in Ghana, 2017, national data from ICP dataset</a:t>
            </a:r>
          </a:p>
        </p:txBody>
      </p:sp>
      <p:sp>
        <p:nvSpPr>
          <p:cNvPr id="5" name="Content Placeholder 2">
            <a:extLst>
              <a:ext uri="{FF2B5EF4-FFF2-40B4-BE49-F238E27FC236}">
                <a16:creationId xmlns:a16="http://schemas.microsoft.com/office/drawing/2014/main" id="{4C8DF00C-AAC7-B320-9A39-3940AC174327}"/>
              </a:ext>
            </a:extLst>
          </p:cNvPr>
          <p:cNvSpPr txBox="1">
            <a:spLocks/>
          </p:cNvSpPr>
          <p:nvPr/>
        </p:nvSpPr>
        <p:spPr>
          <a:xfrm>
            <a:off x="1840482" y="1859952"/>
            <a:ext cx="1190473" cy="13219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$0.17</a:t>
            </a:r>
          </a:p>
          <a:p>
            <a:pPr marL="0" indent="0">
              <a:buNone/>
            </a:pPr>
            <a:r>
              <a:rPr lang="en-US" sz="1600" dirty="0"/>
              <a:t>Groundnuts</a:t>
            </a:r>
            <a:endParaRPr lang="en-US" sz="1800" dirty="0"/>
          </a:p>
        </p:txBody>
      </p:sp>
      <p:sp>
        <p:nvSpPr>
          <p:cNvPr id="7" name="Content Placeholder 2">
            <a:extLst>
              <a:ext uri="{FF2B5EF4-FFF2-40B4-BE49-F238E27FC236}">
                <a16:creationId xmlns:a16="http://schemas.microsoft.com/office/drawing/2014/main" id="{74940DB8-8F5C-C5A0-6DEB-605585307C12}"/>
              </a:ext>
            </a:extLst>
          </p:cNvPr>
          <p:cNvSpPr txBox="1">
            <a:spLocks/>
          </p:cNvSpPr>
          <p:nvPr/>
        </p:nvSpPr>
        <p:spPr>
          <a:xfrm>
            <a:off x="3030955" y="1859952"/>
            <a:ext cx="1363245" cy="13219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$0.55</a:t>
            </a:r>
          </a:p>
          <a:p>
            <a:pPr marL="0" indent="0">
              <a:buNone/>
            </a:pPr>
            <a:r>
              <a:rPr lang="en-US" sz="1600" dirty="0"/>
              <a:t>Maize grains</a:t>
            </a:r>
          </a:p>
          <a:p>
            <a:pPr marL="0" indent="0">
              <a:buNone/>
            </a:pPr>
            <a:r>
              <a:rPr lang="en-US" sz="1600" dirty="0"/>
              <a:t>Wheat flour</a:t>
            </a:r>
            <a:endParaRPr lang="en-US" sz="1800" dirty="0"/>
          </a:p>
        </p:txBody>
      </p:sp>
      <p:sp>
        <p:nvSpPr>
          <p:cNvPr id="9" name="Content Placeholder 2">
            <a:extLst>
              <a:ext uri="{FF2B5EF4-FFF2-40B4-BE49-F238E27FC236}">
                <a16:creationId xmlns:a16="http://schemas.microsoft.com/office/drawing/2014/main" id="{9B6C963E-C52C-084B-94C7-4A8B817E2BA7}"/>
              </a:ext>
            </a:extLst>
          </p:cNvPr>
          <p:cNvSpPr txBox="1">
            <a:spLocks/>
          </p:cNvSpPr>
          <p:nvPr/>
        </p:nvSpPr>
        <p:spPr>
          <a:xfrm>
            <a:off x="4493499" y="1859952"/>
            <a:ext cx="1363245" cy="13219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$0.40</a:t>
            </a:r>
          </a:p>
          <a:p>
            <a:pPr marL="0" indent="0">
              <a:buNone/>
            </a:pPr>
            <a:r>
              <a:rPr lang="en-US" sz="1600" dirty="0"/>
              <a:t>Bananas</a:t>
            </a:r>
          </a:p>
          <a:p>
            <a:pPr marL="0" indent="0">
              <a:buNone/>
            </a:pPr>
            <a:r>
              <a:rPr lang="en-US" sz="1600" dirty="0"/>
              <a:t>Coconut</a:t>
            </a:r>
            <a:endParaRPr lang="en-US" sz="1800" dirty="0"/>
          </a:p>
        </p:txBody>
      </p:sp>
      <p:sp>
        <p:nvSpPr>
          <p:cNvPr id="10" name="Content Placeholder 2">
            <a:extLst>
              <a:ext uri="{FF2B5EF4-FFF2-40B4-BE49-F238E27FC236}">
                <a16:creationId xmlns:a16="http://schemas.microsoft.com/office/drawing/2014/main" id="{64284A36-E9D0-A6AA-818E-97E6BB442D44}"/>
              </a:ext>
            </a:extLst>
          </p:cNvPr>
          <p:cNvSpPr txBox="1">
            <a:spLocks/>
          </p:cNvSpPr>
          <p:nvPr/>
        </p:nvSpPr>
        <p:spPr>
          <a:xfrm>
            <a:off x="5726343" y="1859952"/>
            <a:ext cx="1363245" cy="132190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$1.26</a:t>
            </a:r>
          </a:p>
          <a:p>
            <a:pPr marL="0" indent="0">
              <a:buNone/>
            </a:pPr>
            <a:r>
              <a:rPr lang="en-US" sz="1600" dirty="0"/>
              <a:t>Onions</a:t>
            </a:r>
          </a:p>
          <a:p>
            <a:pPr marL="0" indent="0">
              <a:buNone/>
            </a:pPr>
            <a:r>
              <a:rPr lang="en-US" sz="1600" dirty="0"/>
              <a:t>Carrots</a:t>
            </a:r>
          </a:p>
          <a:p>
            <a:pPr marL="0" indent="0">
              <a:buNone/>
            </a:pPr>
            <a:r>
              <a:rPr lang="en-US" sz="1600" dirty="0"/>
              <a:t>Eggplants</a:t>
            </a:r>
            <a:endParaRPr lang="en-US" sz="1800" dirty="0"/>
          </a:p>
        </p:txBody>
      </p:sp>
      <p:sp>
        <p:nvSpPr>
          <p:cNvPr id="11" name="Content Placeholder 2">
            <a:extLst>
              <a:ext uri="{FF2B5EF4-FFF2-40B4-BE49-F238E27FC236}">
                <a16:creationId xmlns:a16="http://schemas.microsoft.com/office/drawing/2014/main" id="{754BB754-F36B-05C9-EADA-33A9A52B0755}"/>
              </a:ext>
            </a:extLst>
          </p:cNvPr>
          <p:cNvSpPr txBox="1">
            <a:spLocks/>
          </p:cNvSpPr>
          <p:nvPr/>
        </p:nvSpPr>
        <p:spPr>
          <a:xfrm>
            <a:off x="6993119" y="1859952"/>
            <a:ext cx="1363245" cy="13219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$1.24</a:t>
            </a:r>
          </a:p>
          <a:p>
            <a:pPr marL="0" indent="0">
              <a:buNone/>
            </a:pPr>
            <a:r>
              <a:rPr lang="en-US" sz="1600" dirty="0"/>
              <a:t>Chicken legs</a:t>
            </a:r>
          </a:p>
          <a:p>
            <a:pPr marL="0" indent="0">
              <a:buNone/>
            </a:pPr>
            <a:r>
              <a:rPr lang="en-US" sz="1600" dirty="0"/>
              <a:t>Minced beef</a:t>
            </a:r>
            <a:endParaRPr lang="en-US" sz="1800" dirty="0"/>
          </a:p>
        </p:txBody>
      </p:sp>
      <p:pic>
        <p:nvPicPr>
          <p:cNvPr id="12" name="Picture 11">
            <a:extLst>
              <a:ext uri="{FF2B5EF4-FFF2-40B4-BE49-F238E27FC236}">
                <a16:creationId xmlns:a16="http://schemas.microsoft.com/office/drawing/2014/main" id="{2B24DCE9-7863-99C2-4CD9-83F50650D84C}"/>
              </a:ext>
            </a:extLst>
          </p:cNvPr>
          <p:cNvPicPr>
            <a:picLocks noChangeAspect="1"/>
          </p:cNvPicPr>
          <p:nvPr/>
        </p:nvPicPr>
        <p:blipFill>
          <a:blip r:embed="rId4"/>
          <a:stretch>
            <a:fillRect/>
          </a:stretch>
        </p:blipFill>
        <p:spPr>
          <a:xfrm>
            <a:off x="8943771" y="1356088"/>
            <a:ext cx="1117600" cy="800100"/>
          </a:xfrm>
          <a:prstGeom prst="rect">
            <a:avLst/>
          </a:prstGeom>
        </p:spPr>
      </p:pic>
      <p:sp>
        <p:nvSpPr>
          <p:cNvPr id="13" name="TextBox 12">
            <a:extLst>
              <a:ext uri="{FF2B5EF4-FFF2-40B4-BE49-F238E27FC236}">
                <a16:creationId xmlns:a16="http://schemas.microsoft.com/office/drawing/2014/main" id="{AB958636-0D16-2382-C86B-AA429572B069}"/>
              </a:ext>
            </a:extLst>
          </p:cNvPr>
          <p:cNvSpPr txBox="1"/>
          <p:nvPr/>
        </p:nvSpPr>
        <p:spPr>
          <a:xfrm>
            <a:off x="9000127" y="1590878"/>
            <a:ext cx="2464513" cy="461665"/>
          </a:xfrm>
          <a:prstGeom prst="rect">
            <a:avLst/>
          </a:prstGeom>
          <a:noFill/>
        </p:spPr>
        <p:txBody>
          <a:bodyPr wrap="square" rtlCol="0">
            <a:spAutoFit/>
          </a:bodyPr>
          <a:lstStyle/>
          <a:p>
            <a:r>
              <a:rPr lang="en-US" sz="2400" b="1" dirty="0"/>
              <a:t>$3.77 (2017 PPP)</a:t>
            </a:r>
          </a:p>
        </p:txBody>
      </p:sp>
      <p:sp>
        <p:nvSpPr>
          <p:cNvPr id="14" name="TextBox 13">
            <a:extLst>
              <a:ext uri="{FF2B5EF4-FFF2-40B4-BE49-F238E27FC236}">
                <a16:creationId xmlns:a16="http://schemas.microsoft.com/office/drawing/2014/main" id="{7A30623F-A740-46F0-BBF1-8B2F997F54B1}"/>
              </a:ext>
            </a:extLst>
          </p:cNvPr>
          <p:cNvSpPr txBox="1"/>
          <p:nvPr/>
        </p:nvSpPr>
        <p:spPr>
          <a:xfrm>
            <a:off x="874860" y="5951332"/>
            <a:ext cx="9048627" cy="400110"/>
          </a:xfrm>
          <a:prstGeom prst="rect">
            <a:avLst/>
          </a:prstGeom>
          <a:noFill/>
        </p:spPr>
        <p:txBody>
          <a:bodyPr wrap="square" rtlCol="0">
            <a:spAutoFit/>
          </a:bodyPr>
          <a:lstStyle/>
          <a:p>
            <a:r>
              <a:rPr lang="en-US" sz="2000" b="1" dirty="0">
                <a:solidFill>
                  <a:srgbClr val="FF0000"/>
                </a:solidFill>
              </a:rPr>
              <a:t>This is a snapshot from 2017 – items and prices change over time</a:t>
            </a:r>
          </a:p>
        </p:txBody>
      </p:sp>
    </p:spTree>
    <p:extLst>
      <p:ext uri="{BB962C8B-B14F-4D97-AF65-F5344CB8AC3E}">
        <p14:creationId xmlns:p14="http://schemas.microsoft.com/office/powerpoint/2010/main" val="1748314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pie chart&#10;&#10;Description automatically generated">
            <a:extLst>
              <a:ext uri="{FF2B5EF4-FFF2-40B4-BE49-F238E27FC236}">
                <a16:creationId xmlns:a16="http://schemas.microsoft.com/office/drawing/2014/main" id="{128EAA95-79C2-ED2C-188F-A46C3EED75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8104" y="1466850"/>
            <a:ext cx="3802662" cy="3740658"/>
          </a:xfrm>
          <a:prstGeom prst="rect">
            <a:avLst/>
          </a:prstGeom>
        </p:spPr>
      </p:pic>
      <p:graphicFrame>
        <p:nvGraphicFramePr>
          <p:cNvPr id="5" name="Chart 4">
            <a:extLst>
              <a:ext uri="{FF2B5EF4-FFF2-40B4-BE49-F238E27FC236}">
                <a16:creationId xmlns:a16="http://schemas.microsoft.com/office/drawing/2014/main" id="{1529FB5D-6662-4AD5-16B2-A7D73490E058}"/>
              </a:ext>
            </a:extLst>
          </p:cNvPr>
          <p:cNvGraphicFramePr>
            <a:graphicFrameLocks/>
          </p:cNvGraphicFramePr>
          <p:nvPr>
            <p:extLst>
              <p:ext uri="{D42A27DB-BD31-4B8C-83A1-F6EECF244321}">
                <p14:modId xmlns:p14="http://schemas.microsoft.com/office/powerpoint/2010/main" val="1182970585"/>
              </p:ext>
            </p:extLst>
          </p:nvPr>
        </p:nvGraphicFramePr>
        <p:xfrm>
          <a:off x="5865812" y="1466850"/>
          <a:ext cx="5575300" cy="39243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470FBB85-0CFA-6218-7103-D95B114BB65B}"/>
              </a:ext>
            </a:extLst>
          </p:cNvPr>
          <p:cNvSpPr txBox="1"/>
          <p:nvPr/>
        </p:nvSpPr>
        <p:spPr>
          <a:xfrm>
            <a:off x="1258104" y="685801"/>
            <a:ext cx="3714750" cy="646331"/>
          </a:xfrm>
          <a:prstGeom prst="rect">
            <a:avLst/>
          </a:prstGeom>
          <a:noFill/>
        </p:spPr>
        <p:txBody>
          <a:bodyPr wrap="square" rtlCol="0">
            <a:spAutoFit/>
          </a:bodyPr>
          <a:lstStyle/>
          <a:p>
            <a:pPr algn="ctr"/>
            <a:r>
              <a:rPr lang="en-US" dirty="0"/>
              <a:t>Share of dietary energy </a:t>
            </a:r>
          </a:p>
          <a:p>
            <a:pPr algn="ctr"/>
            <a:r>
              <a:rPr lang="en-US" dirty="0"/>
              <a:t>(Healthy Diet Basket standard)</a:t>
            </a:r>
          </a:p>
        </p:txBody>
      </p:sp>
      <p:sp>
        <p:nvSpPr>
          <p:cNvPr id="7" name="TextBox 6">
            <a:extLst>
              <a:ext uri="{FF2B5EF4-FFF2-40B4-BE49-F238E27FC236}">
                <a16:creationId xmlns:a16="http://schemas.microsoft.com/office/drawing/2014/main" id="{71CB47B3-73A7-136C-0DE1-BFB341534F95}"/>
              </a:ext>
            </a:extLst>
          </p:cNvPr>
          <p:cNvSpPr txBox="1"/>
          <p:nvPr/>
        </p:nvSpPr>
        <p:spPr>
          <a:xfrm>
            <a:off x="6796087" y="695326"/>
            <a:ext cx="3714750" cy="646331"/>
          </a:xfrm>
          <a:prstGeom prst="rect">
            <a:avLst/>
          </a:prstGeom>
          <a:noFill/>
        </p:spPr>
        <p:txBody>
          <a:bodyPr wrap="square" rtlCol="0">
            <a:spAutoFit/>
          </a:bodyPr>
          <a:lstStyle/>
          <a:p>
            <a:pPr algn="ctr"/>
            <a:r>
              <a:rPr lang="en-US" dirty="0"/>
              <a:t>Share of cost</a:t>
            </a:r>
          </a:p>
          <a:p>
            <a:pPr algn="ctr"/>
            <a:r>
              <a:rPr lang="en-US" dirty="0"/>
              <a:t>(2017 ICP data for Ghana)</a:t>
            </a:r>
          </a:p>
        </p:txBody>
      </p:sp>
    </p:spTree>
    <p:extLst>
      <p:ext uri="{BB962C8B-B14F-4D97-AF65-F5344CB8AC3E}">
        <p14:creationId xmlns:p14="http://schemas.microsoft.com/office/powerpoint/2010/main" val="3027381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5314536" cy="1325563"/>
          </a:xfrm>
        </p:spPr>
        <p:txBody>
          <a:bodyPr vert="horz" lIns="91440" tIns="45720" rIns="91440" bIns="45720" rtlCol="0" anchor="ctr">
            <a:normAutofit/>
          </a:bodyPr>
          <a:lstStyle/>
          <a:p>
            <a:r>
              <a:rPr lang="en-US" sz="3700" dirty="0">
                <a:solidFill>
                  <a:schemeClr val="tx1"/>
                </a:solidFill>
              </a:rPr>
              <a:t>How many people cannot afford healthy diets?</a:t>
            </a:r>
          </a:p>
        </p:txBody>
      </p:sp>
      <p:sp>
        <p:nvSpPr>
          <p:cNvPr id="3" name="Content Placeholder 2"/>
          <p:cNvSpPr>
            <a:spLocks noGrp="1"/>
          </p:cNvSpPr>
          <p:nvPr>
            <p:ph type="body" sz="half" idx="2"/>
          </p:nvPr>
        </p:nvSpPr>
        <p:spPr>
          <a:xfrm>
            <a:off x="425198" y="1620456"/>
            <a:ext cx="5825132" cy="5123098"/>
          </a:xfrm>
        </p:spPr>
        <p:txBody>
          <a:bodyPr vert="horz" lIns="91440" tIns="45720" rIns="91440" bIns="45720" rtlCol="0" anchor="t">
            <a:normAutofit/>
          </a:bodyPr>
          <a:lstStyle/>
          <a:p>
            <a:r>
              <a:rPr lang="en-US" sz="2400" dirty="0"/>
              <a:t>In low-income countries, people spend an average of 52% of expenditures on food</a:t>
            </a:r>
          </a:p>
          <a:p>
            <a:pPr lvl="1" indent="-228600">
              <a:buFont typeface="Arial" panose="020B0604020202020204" pitchFamily="34" charset="0"/>
              <a:buChar char="•"/>
            </a:pPr>
            <a:r>
              <a:rPr lang="en-US" sz="2000" dirty="0"/>
              <a:t>Calculated from national accounts data compiled by the World Bank ICP</a:t>
            </a:r>
          </a:p>
          <a:p>
            <a:pPr lvl="1" indent="-228600">
              <a:buFont typeface="Arial" panose="020B0604020202020204" pitchFamily="34" charset="0"/>
              <a:buChar char="•"/>
            </a:pPr>
            <a:endParaRPr lang="en-US" sz="2400" dirty="0"/>
          </a:p>
          <a:p>
            <a:r>
              <a:rPr lang="en-US" sz="2400" dirty="0"/>
              <a:t>So, we compare the cost of each diet to 52% of income</a:t>
            </a:r>
          </a:p>
          <a:p>
            <a:pPr lvl="1" indent="-228600">
              <a:buFont typeface="Arial" panose="020B0604020202020204" pitchFamily="34" charset="0"/>
              <a:buChar char="•"/>
            </a:pPr>
            <a:r>
              <a:rPr lang="en-US" sz="2000" dirty="0"/>
              <a:t>Using World Bank estimated 2018 income distributions across 164 countries</a:t>
            </a:r>
            <a:br>
              <a:rPr lang="en-US" sz="2000" dirty="0"/>
            </a:br>
            <a:endParaRPr lang="en-US" sz="2000" dirty="0"/>
          </a:p>
          <a:p>
            <a:pPr lvl="1" indent="-228600">
              <a:buFont typeface="Arial" panose="020B0604020202020204" pitchFamily="34" charset="0"/>
              <a:buChar char="•"/>
            </a:pPr>
            <a:endParaRPr lang="en-US" sz="2000" dirty="0"/>
          </a:p>
          <a:p>
            <a:pPr lvl="1" indent="-228600">
              <a:buFont typeface="Arial" panose="020B0604020202020204" pitchFamily="34" charset="0"/>
              <a:buChar char="•"/>
            </a:pPr>
            <a:r>
              <a:rPr lang="en-US" sz="2000" dirty="0"/>
              <a:t>In Ghana, the figure would be about 16% on average</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 person, wrestling, crowd&#10;&#10;Description automatically generated">
            <a:extLst>
              <a:ext uri="{FF2B5EF4-FFF2-40B4-BE49-F238E27FC236}">
                <a16:creationId xmlns:a16="http://schemas.microsoft.com/office/drawing/2014/main" id="{10AB4805-2C57-CC06-7C9D-11F91B07FAE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1376" r="34494"/>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89012936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Purpose</a:t>
            </a:r>
          </a:p>
        </p:txBody>
      </p:sp>
      <p:sp>
        <p:nvSpPr>
          <p:cNvPr id="5" name="Content Placeholder 4"/>
          <p:cNvSpPr>
            <a:spLocks noGrp="1"/>
          </p:cNvSpPr>
          <p:nvPr>
            <p:ph type="body" sz="half" idx="2"/>
          </p:nvPr>
        </p:nvSpPr>
        <p:spPr>
          <a:xfrm>
            <a:off x="412297" y="1523205"/>
            <a:ext cx="11266181" cy="5334795"/>
          </a:xfrm>
        </p:spPr>
        <p:txBody>
          <a:bodyPr>
            <a:normAutofit/>
          </a:bodyPr>
          <a:lstStyle/>
          <a:p>
            <a:pPr marL="457200" indent="-457200">
              <a:buFont typeface="Arial" panose="020B0604020202020204" pitchFamily="34" charset="0"/>
              <a:buChar char="•"/>
            </a:pPr>
            <a:r>
              <a:rPr lang="en-US" dirty="0"/>
              <a:t>Explain the rationale and methods for Cost and Affordability of a Healthy Diet (</a:t>
            </a:r>
            <a:r>
              <a:rPr lang="en-US" dirty="0" err="1"/>
              <a:t>CoAHD</a:t>
            </a:r>
            <a:r>
              <a:rPr lang="en-US" dirty="0"/>
              <a:t>)</a:t>
            </a:r>
          </a:p>
          <a:p>
            <a:pPr marL="914400" lvl="1" indent="-457200">
              <a:buFont typeface="Arial" panose="020B0604020202020204" pitchFamily="34" charset="0"/>
              <a:buChar char="•"/>
            </a:pPr>
            <a:r>
              <a:rPr lang="en-US" sz="2000" dirty="0"/>
              <a:t>Cost of a Healthy diet: the cost of the least expensive locally-available foods to meet requirements for FBDG, per capita, per day </a:t>
            </a:r>
          </a:p>
          <a:p>
            <a:pPr marL="914400" lvl="1" indent="-457200">
              <a:buFont typeface="Arial" panose="020B0604020202020204" pitchFamily="34" charset="0"/>
              <a:buChar char="•"/>
            </a:pPr>
            <a:r>
              <a:rPr lang="en-US" sz="2000" dirty="0"/>
              <a:t>FAO institutionalized the indicators for annual monitoring globally this year</a:t>
            </a:r>
          </a:p>
          <a:p>
            <a:pPr marL="914400" lvl="1"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Review where conversation left off in Ghana</a:t>
            </a:r>
          </a:p>
          <a:p>
            <a:pPr marL="457200" indent="-457200">
              <a:buFont typeface="Arial" panose="020B0604020202020204" pitchFamily="34" charset="0"/>
              <a:buChar char="•"/>
            </a:pPr>
            <a:r>
              <a:rPr lang="en-US" dirty="0"/>
              <a:t>Discuss a roadmap for the regular calculation of these indicators in Ghana</a:t>
            </a:r>
          </a:p>
          <a:p>
            <a:pPr marL="914400" lvl="1" indent="-457200">
              <a:buFont typeface="Arial" panose="020B0604020202020204" pitchFamily="34" charset="0"/>
              <a:buChar char="•"/>
            </a:pPr>
            <a:r>
              <a:rPr lang="en-US" sz="2000" dirty="0"/>
              <a:t>Uses data already collected; does not require further data collection</a:t>
            </a:r>
          </a:p>
          <a:p>
            <a:pPr marL="914400" lvl="1" indent="-457200">
              <a:buFont typeface="Arial" panose="020B0604020202020204" pitchFamily="34" charset="0"/>
              <a:buChar char="•"/>
            </a:pPr>
            <a:r>
              <a:rPr lang="en-US" sz="2000" dirty="0"/>
              <a:t>Now would align with global indicator published annually by FAO</a:t>
            </a:r>
          </a:p>
          <a:p>
            <a:pPr marL="914400" lvl="1" indent="-457200">
              <a:buFont typeface="Arial" panose="020B0604020202020204" pitchFamily="34" charset="0"/>
              <a:buChar char="•"/>
            </a:pPr>
            <a:r>
              <a:rPr lang="en-US" sz="2000" dirty="0"/>
              <a:t>Roles of GSS and </a:t>
            </a:r>
            <a:r>
              <a:rPr lang="en-US" sz="2000" dirty="0" err="1"/>
              <a:t>MoFA</a:t>
            </a:r>
            <a:endParaRPr lang="en-US" sz="2000" dirty="0"/>
          </a:p>
        </p:txBody>
      </p:sp>
    </p:spTree>
    <p:extLst>
      <p:ext uri="{BB962C8B-B14F-4D97-AF65-F5344CB8AC3E}">
        <p14:creationId xmlns:p14="http://schemas.microsoft.com/office/powerpoint/2010/main" val="25306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205B28E-69C9-F79C-2A16-C6317C3D4F6B}"/>
              </a:ext>
            </a:extLst>
          </p:cNvPr>
          <p:cNvPicPr>
            <a:picLocks noChangeAspect="1"/>
          </p:cNvPicPr>
          <p:nvPr/>
        </p:nvPicPr>
        <p:blipFill>
          <a:blip r:embed="rId3"/>
          <a:stretch>
            <a:fillRect/>
          </a:stretch>
        </p:blipFill>
        <p:spPr>
          <a:xfrm>
            <a:off x="603018" y="291151"/>
            <a:ext cx="8853497" cy="6185849"/>
          </a:xfrm>
          <a:prstGeom prst="rect">
            <a:avLst/>
          </a:prstGeom>
        </p:spPr>
      </p:pic>
      <p:pic>
        <p:nvPicPr>
          <p:cNvPr id="2" name="Picture 1">
            <a:extLst>
              <a:ext uri="{FF2B5EF4-FFF2-40B4-BE49-F238E27FC236}">
                <a16:creationId xmlns:a16="http://schemas.microsoft.com/office/drawing/2014/main" id="{FAD044FA-A516-87D1-73EF-71CCB654F814}"/>
              </a:ext>
            </a:extLst>
          </p:cNvPr>
          <p:cNvPicPr>
            <a:picLocks noChangeAspect="1"/>
          </p:cNvPicPr>
          <p:nvPr/>
        </p:nvPicPr>
        <p:blipFill>
          <a:blip r:embed="rId4"/>
          <a:stretch>
            <a:fillRect/>
          </a:stretch>
        </p:blipFill>
        <p:spPr>
          <a:xfrm>
            <a:off x="6246015" y="1101241"/>
            <a:ext cx="5673204" cy="1341018"/>
          </a:xfrm>
          <a:prstGeom prst="rect">
            <a:avLst/>
          </a:prstGeom>
        </p:spPr>
      </p:pic>
      <p:sp>
        <p:nvSpPr>
          <p:cNvPr id="5" name="Text Box 4">
            <a:extLst>
              <a:ext uri="{FF2B5EF4-FFF2-40B4-BE49-F238E27FC236}">
                <a16:creationId xmlns:a16="http://schemas.microsoft.com/office/drawing/2014/main" id="{FD4902E9-B305-FA4D-B5B7-8857EA3457A1}"/>
              </a:ext>
            </a:extLst>
          </p:cNvPr>
          <p:cNvSpPr txBox="1">
            <a:spLocks noChangeArrowheads="1"/>
          </p:cNvSpPr>
          <p:nvPr/>
        </p:nvSpPr>
        <p:spPr bwMode="auto">
          <a:xfrm>
            <a:off x="4225911" y="6505937"/>
            <a:ext cx="63533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u="sng" dirty="0">
                <a:solidFill>
                  <a:schemeClr val="accent1"/>
                </a:solidFill>
                <a:latin typeface="+mj-lt"/>
                <a:cs typeface="Cordia New" panose="020B0304020202020204" pitchFamily="34" charset="-34"/>
              </a:rPr>
              <a:t>https://</a:t>
            </a:r>
            <a:r>
              <a:rPr lang="en-US" altLang="en-US" sz="1400" u="sng" dirty="0" err="1">
                <a:solidFill>
                  <a:schemeClr val="accent1"/>
                </a:solidFill>
                <a:latin typeface="+mj-lt"/>
                <a:cs typeface="Cordia New" panose="020B0304020202020204" pitchFamily="34" charset="-34"/>
              </a:rPr>
              <a:t>www.worldbank.org</a:t>
            </a:r>
            <a:r>
              <a:rPr lang="en-US" altLang="en-US" sz="1400" u="sng" dirty="0">
                <a:solidFill>
                  <a:schemeClr val="accent1"/>
                </a:solidFill>
                <a:latin typeface="+mj-lt"/>
                <a:cs typeface="Cordia New" panose="020B0304020202020204" pitchFamily="34" charset="-34"/>
              </a:rPr>
              <a:t>/</a:t>
            </a:r>
            <a:r>
              <a:rPr lang="en-US" altLang="en-US" sz="1400" u="sng" dirty="0" err="1">
                <a:solidFill>
                  <a:schemeClr val="accent1"/>
                </a:solidFill>
                <a:latin typeface="+mj-lt"/>
                <a:cs typeface="Cordia New" panose="020B0304020202020204" pitchFamily="34" charset="-34"/>
              </a:rPr>
              <a:t>en</a:t>
            </a:r>
            <a:r>
              <a:rPr lang="en-US" altLang="en-US" sz="1400" u="sng" dirty="0">
                <a:solidFill>
                  <a:schemeClr val="accent1"/>
                </a:solidFill>
                <a:latin typeface="+mj-lt"/>
                <a:cs typeface="Cordia New" panose="020B0304020202020204" pitchFamily="34" charset="-34"/>
              </a:rPr>
              <a:t>/programs/</a:t>
            </a:r>
            <a:r>
              <a:rPr lang="en-US" altLang="en-US" sz="1400" u="sng" dirty="0" err="1">
                <a:solidFill>
                  <a:schemeClr val="accent1"/>
                </a:solidFill>
                <a:latin typeface="+mj-lt"/>
                <a:cs typeface="Cordia New" panose="020B0304020202020204" pitchFamily="34" charset="-34"/>
              </a:rPr>
              <a:t>icp</a:t>
            </a:r>
            <a:r>
              <a:rPr lang="en-US" altLang="en-US" sz="1400" u="sng" dirty="0">
                <a:solidFill>
                  <a:schemeClr val="accent1"/>
                </a:solidFill>
                <a:latin typeface="+mj-lt"/>
                <a:cs typeface="Cordia New" panose="020B0304020202020204" pitchFamily="34" charset="-34"/>
              </a:rPr>
              <a:t>/brief/</a:t>
            </a:r>
            <a:r>
              <a:rPr lang="en-US" altLang="en-US" sz="1400" u="sng" dirty="0" err="1">
                <a:solidFill>
                  <a:schemeClr val="accent1"/>
                </a:solidFill>
                <a:latin typeface="+mj-lt"/>
                <a:cs typeface="Cordia New" panose="020B0304020202020204" pitchFamily="34" charset="-34"/>
              </a:rPr>
              <a:t>foodpricesfornutrition</a:t>
            </a:r>
            <a:endParaRPr lang="en-US" altLang="en-US" sz="1400" u="sng" dirty="0">
              <a:solidFill>
                <a:schemeClr val="accent1"/>
              </a:solidFill>
              <a:latin typeface="+mj-lt"/>
              <a:cs typeface="Cordia New" panose="020B0304020202020204" pitchFamily="34" charset="-34"/>
            </a:endParaRPr>
          </a:p>
        </p:txBody>
      </p:sp>
      <p:sp>
        <p:nvSpPr>
          <p:cNvPr id="6" name="Text Box 4">
            <a:extLst>
              <a:ext uri="{FF2B5EF4-FFF2-40B4-BE49-F238E27FC236}">
                <a16:creationId xmlns:a16="http://schemas.microsoft.com/office/drawing/2014/main" id="{9485B2D2-EBB8-4322-96A3-599939E303B6}"/>
              </a:ext>
            </a:extLst>
          </p:cNvPr>
          <p:cNvSpPr txBox="1">
            <a:spLocks noChangeArrowheads="1"/>
          </p:cNvSpPr>
          <p:nvPr/>
        </p:nvSpPr>
        <p:spPr bwMode="auto">
          <a:xfrm>
            <a:off x="713649" y="6290494"/>
            <a:ext cx="3800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a:latin typeface="+mj-lt"/>
                <a:cs typeface="Cordia New" panose="020B0304020202020204" pitchFamily="34" charset="-34"/>
              </a:rPr>
              <a:t>Source: FAO, 2022. </a:t>
            </a:r>
          </a:p>
          <a:p>
            <a:r>
              <a:rPr lang="en-US" altLang="en-US" sz="1400" dirty="0">
                <a:latin typeface="+mj-lt"/>
                <a:cs typeface="Cordia New" panose="020B0304020202020204" pitchFamily="34" charset="-34"/>
              </a:rPr>
              <a:t>Map source: Food Prices for Nutrition </a:t>
            </a:r>
            <a:r>
              <a:rPr lang="en-US" altLang="en-US" sz="1400" dirty="0" err="1">
                <a:latin typeface="+mj-lt"/>
                <a:cs typeface="Cordia New" panose="020B0304020202020204" pitchFamily="34" charset="-34"/>
              </a:rPr>
              <a:t>DataHub</a:t>
            </a:r>
            <a:endParaRPr lang="en-US" altLang="en-US" sz="1400" u="sng" dirty="0">
              <a:solidFill>
                <a:schemeClr val="accent1"/>
              </a:solidFill>
              <a:latin typeface="+mj-lt"/>
              <a:cs typeface="Cordia New" panose="020B0304020202020204" pitchFamily="34" charset="-34"/>
            </a:endParaRPr>
          </a:p>
        </p:txBody>
      </p:sp>
      <p:sp>
        <p:nvSpPr>
          <p:cNvPr id="3" name="TextBox 2">
            <a:extLst>
              <a:ext uri="{FF2B5EF4-FFF2-40B4-BE49-F238E27FC236}">
                <a16:creationId xmlns:a16="http://schemas.microsoft.com/office/drawing/2014/main" id="{351B90D4-6BEF-5A6B-7957-CE77CBF66F00}"/>
              </a:ext>
            </a:extLst>
          </p:cNvPr>
          <p:cNvSpPr txBox="1"/>
          <p:nvPr/>
        </p:nvSpPr>
        <p:spPr>
          <a:xfrm>
            <a:off x="4225911" y="5188924"/>
            <a:ext cx="1657350" cy="923330"/>
          </a:xfrm>
          <a:prstGeom prst="rect">
            <a:avLst/>
          </a:prstGeom>
          <a:noFill/>
        </p:spPr>
        <p:txBody>
          <a:bodyPr wrap="square" rtlCol="0">
            <a:spAutoFit/>
          </a:bodyPr>
          <a:lstStyle/>
          <a:p>
            <a:r>
              <a:rPr lang="en-US" dirty="0"/>
              <a:t>Est. 64% of people in Ghana</a:t>
            </a:r>
          </a:p>
        </p:txBody>
      </p:sp>
      <p:cxnSp>
        <p:nvCxnSpPr>
          <p:cNvPr id="7" name="Straight Connector 6">
            <a:extLst>
              <a:ext uri="{FF2B5EF4-FFF2-40B4-BE49-F238E27FC236}">
                <a16:creationId xmlns:a16="http://schemas.microsoft.com/office/drawing/2014/main" id="{8A9B9360-7868-6041-7DBB-E7CC4C591322}"/>
              </a:ext>
            </a:extLst>
          </p:cNvPr>
          <p:cNvCxnSpPr/>
          <p:nvPr/>
        </p:nvCxnSpPr>
        <p:spPr>
          <a:xfrm flipH="1">
            <a:off x="4843463" y="4572000"/>
            <a:ext cx="186303" cy="64293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994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D627-9EEA-ACC8-2509-48934A239A38}"/>
              </a:ext>
            </a:extLst>
          </p:cNvPr>
          <p:cNvSpPr>
            <a:spLocks noGrp="1"/>
          </p:cNvSpPr>
          <p:nvPr>
            <p:ph type="title"/>
          </p:nvPr>
        </p:nvSpPr>
        <p:spPr>
          <a:xfrm>
            <a:off x="222738" y="0"/>
            <a:ext cx="11049000" cy="1325563"/>
          </a:xfrm>
        </p:spPr>
        <p:txBody>
          <a:bodyPr/>
          <a:lstStyle/>
          <a:p>
            <a:pPr algn="ctr"/>
            <a:r>
              <a:rPr lang="en-US" dirty="0">
                <a:solidFill>
                  <a:srgbClr val="2F83A8"/>
                </a:solidFill>
              </a:rPr>
              <a:t>These indicators are available on the </a:t>
            </a:r>
            <a:br>
              <a:rPr lang="en-US" dirty="0">
                <a:solidFill>
                  <a:srgbClr val="2F83A8"/>
                </a:solidFill>
              </a:rPr>
            </a:br>
            <a:r>
              <a:rPr lang="en-US" dirty="0">
                <a:solidFill>
                  <a:srgbClr val="2F83A8"/>
                </a:solidFill>
              </a:rPr>
              <a:t>Food Prices for Nutrition </a:t>
            </a:r>
            <a:r>
              <a:rPr lang="en-US" dirty="0" err="1">
                <a:solidFill>
                  <a:srgbClr val="2F83A8"/>
                </a:solidFill>
              </a:rPr>
              <a:t>DataHub</a:t>
            </a:r>
            <a:endParaRPr lang="en-US" dirty="0">
              <a:solidFill>
                <a:srgbClr val="2F83A8"/>
              </a:solidFill>
            </a:endParaRPr>
          </a:p>
        </p:txBody>
      </p:sp>
      <p:pic>
        <p:nvPicPr>
          <p:cNvPr id="6" name="Content Placeholder 5" descr="Graphical user interface, application&#10;&#10;Description automatically generated">
            <a:extLst>
              <a:ext uri="{FF2B5EF4-FFF2-40B4-BE49-F238E27FC236}">
                <a16:creationId xmlns:a16="http://schemas.microsoft.com/office/drawing/2014/main" id="{4FE39E71-3F14-C47F-3905-D7E0574F8A34}"/>
              </a:ext>
            </a:extLst>
          </p:cNvPr>
          <p:cNvPicPr>
            <a:picLocks noGrp="1" noChangeAspect="1"/>
          </p:cNvPicPr>
          <p:nvPr>
            <p:ph idx="1"/>
          </p:nvPr>
        </p:nvPicPr>
        <p:blipFill>
          <a:blip r:embed="rId3"/>
          <a:stretch>
            <a:fillRect/>
          </a:stretch>
        </p:blipFill>
        <p:spPr>
          <a:xfrm>
            <a:off x="1716251" y="1209821"/>
            <a:ext cx="8061973" cy="5757063"/>
          </a:xfrm>
        </p:spPr>
      </p:pic>
      <p:sp>
        <p:nvSpPr>
          <p:cNvPr id="4" name="TextBox 3">
            <a:extLst>
              <a:ext uri="{FF2B5EF4-FFF2-40B4-BE49-F238E27FC236}">
                <a16:creationId xmlns:a16="http://schemas.microsoft.com/office/drawing/2014/main" id="{9866AC84-077C-3183-1A65-A8A88F01AE37}"/>
              </a:ext>
            </a:extLst>
          </p:cNvPr>
          <p:cNvSpPr txBox="1"/>
          <p:nvPr/>
        </p:nvSpPr>
        <p:spPr>
          <a:xfrm>
            <a:off x="9778224" y="1421028"/>
            <a:ext cx="2088292" cy="369332"/>
          </a:xfrm>
          <a:prstGeom prst="rect">
            <a:avLst/>
          </a:prstGeom>
          <a:noFill/>
        </p:spPr>
        <p:txBody>
          <a:bodyPr wrap="square" rtlCol="0">
            <a:spAutoFit/>
          </a:bodyPr>
          <a:lstStyle/>
          <a:p>
            <a:r>
              <a:rPr lang="en-US" dirty="0">
                <a:solidFill>
                  <a:srgbClr val="2F83A8"/>
                </a:solidFill>
                <a:highlight>
                  <a:srgbClr val="FFFF00"/>
                </a:highlight>
              </a:rPr>
              <a:t>data.worldbank.org</a:t>
            </a:r>
          </a:p>
        </p:txBody>
      </p:sp>
    </p:spTree>
    <p:extLst>
      <p:ext uri="{BB962C8B-B14F-4D97-AF65-F5344CB8AC3E}">
        <p14:creationId xmlns:p14="http://schemas.microsoft.com/office/powerpoint/2010/main" val="3002787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4660-6077-13E5-06C4-34426F8D0142}"/>
              </a:ext>
            </a:extLst>
          </p:cNvPr>
          <p:cNvSpPr>
            <a:spLocks noGrp="1"/>
          </p:cNvSpPr>
          <p:nvPr>
            <p:ph type="title"/>
          </p:nvPr>
        </p:nvSpPr>
        <p:spPr/>
        <p:txBody>
          <a:bodyPr/>
          <a:lstStyle/>
          <a:p>
            <a:r>
              <a:rPr lang="en-US" dirty="0"/>
              <a:t>A lot more could be done with Ghana’s food price data</a:t>
            </a:r>
          </a:p>
        </p:txBody>
      </p:sp>
      <p:sp>
        <p:nvSpPr>
          <p:cNvPr id="3" name="Content Placeholder 2">
            <a:extLst>
              <a:ext uri="{FF2B5EF4-FFF2-40B4-BE49-F238E27FC236}">
                <a16:creationId xmlns:a16="http://schemas.microsoft.com/office/drawing/2014/main" id="{A4BFFD3D-7505-5126-E303-6D05C16FF8E6}"/>
              </a:ext>
            </a:extLst>
          </p:cNvPr>
          <p:cNvSpPr>
            <a:spLocks noGrp="1"/>
          </p:cNvSpPr>
          <p:nvPr>
            <p:ph idx="1"/>
          </p:nvPr>
        </p:nvSpPr>
        <p:spPr>
          <a:xfrm>
            <a:off x="838200" y="2114549"/>
            <a:ext cx="10515600" cy="4062413"/>
          </a:xfrm>
        </p:spPr>
        <p:txBody>
          <a:bodyPr/>
          <a:lstStyle/>
          <a:p>
            <a:r>
              <a:rPr lang="en-US" dirty="0"/>
              <a:t>Updated prices – rather than extrapolating from an annual average for 2017</a:t>
            </a:r>
          </a:p>
          <a:p>
            <a:r>
              <a:rPr lang="en-US" dirty="0"/>
              <a:t>Longer food list – may lead to more accurate identification of least-cost items</a:t>
            </a:r>
          </a:p>
          <a:p>
            <a:r>
              <a:rPr lang="en-US" dirty="0"/>
              <a:t>Monthly prices – ability to see changes over seasons</a:t>
            </a:r>
          </a:p>
          <a:p>
            <a:r>
              <a:rPr lang="en-US" dirty="0"/>
              <a:t>Sub-national prices – ability to see differences between regions in cost and affordability</a:t>
            </a:r>
          </a:p>
        </p:txBody>
      </p:sp>
    </p:spTree>
    <p:extLst>
      <p:ext uri="{BB962C8B-B14F-4D97-AF65-F5344CB8AC3E}">
        <p14:creationId xmlns:p14="http://schemas.microsoft.com/office/powerpoint/2010/main" val="2619677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01162-6E0E-18FF-7693-42760B188C66}"/>
              </a:ext>
            </a:extLst>
          </p:cNvPr>
          <p:cNvSpPr>
            <a:spLocks noGrp="1"/>
          </p:cNvSpPr>
          <p:nvPr>
            <p:ph type="title"/>
          </p:nvPr>
        </p:nvSpPr>
        <p:spPr/>
        <p:txBody>
          <a:bodyPr/>
          <a:lstStyle/>
          <a:p>
            <a:r>
              <a:rPr lang="en-US" dirty="0"/>
              <a:t>What is happening in other countries?</a:t>
            </a:r>
          </a:p>
        </p:txBody>
      </p:sp>
      <p:sp>
        <p:nvSpPr>
          <p:cNvPr id="3" name="Content Placeholder 2">
            <a:extLst>
              <a:ext uri="{FF2B5EF4-FFF2-40B4-BE49-F238E27FC236}">
                <a16:creationId xmlns:a16="http://schemas.microsoft.com/office/drawing/2014/main" id="{7795F499-6CBC-96AE-2C27-1E1A7B86B9C8}"/>
              </a:ext>
            </a:extLst>
          </p:cNvPr>
          <p:cNvSpPr>
            <a:spLocks noGrp="1"/>
          </p:cNvSpPr>
          <p:nvPr>
            <p:ph idx="1"/>
          </p:nvPr>
        </p:nvSpPr>
        <p:spPr/>
        <p:txBody>
          <a:bodyPr/>
          <a:lstStyle/>
          <a:p>
            <a:r>
              <a:rPr lang="en-US" dirty="0"/>
              <a:t>Nigeria: incorporating </a:t>
            </a:r>
            <a:r>
              <a:rPr lang="en-US" dirty="0" err="1"/>
              <a:t>CoAHD</a:t>
            </a:r>
            <a:r>
              <a:rPr lang="en-US" dirty="0"/>
              <a:t> into national food systems dashboard</a:t>
            </a:r>
          </a:p>
          <a:p>
            <a:r>
              <a:rPr lang="en-US" dirty="0"/>
              <a:t>Ethiopia: using the indicators to find the cost and affordability of new FBDGs, to bring implementation of FBDG into the agriculture sector, and serve the purpose of the food systems transformation plan and roadmap (from the UN Food Systems Summit process)</a:t>
            </a:r>
          </a:p>
          <a:p>
            <a:r>
              <a:rPr lang="en-US" dirty="0"/>
              <a:t>Pakistan: FAO Pakistan is producing a national report (State of Food Security and Nutrition in Pakistan) aligned with the global SOFI report</a:t>
            </a:r>
          </a:p>
          <a:p>
            <a:r>
              <a:rPr lang="en-US" dirty="0"/>
              <a:t>All efforts are in partnership with statistics offices</a:t>
            </a:r>
          </a:p>
        </p:txBody>
      </p:sp>
    </p:spTree>
    <p:extLst>
      <p:ext uri="{BB962C8B-B14F-4D97-AF65-F5344CB8AC3E}">
        <p14:creationId xmlns:p14="http://schemas.microsoft.com/office/powerpoint/2010/main" val="3282978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CB966-0C38-4620-8D12-44B0D98592D1}"/>
              </a:ext>
            </a:extLst>
          </p:cNvPr>
          <p:cNvSpPr>
            <a:spLocks noGrp="1"/>
          </p:cNvSpPr>
          <p:nvPr>
            <p:ph type="title"/>
          </p:nvPr>
        </p:nvSpPr>
        <p:spPr>
          <a:xfrm>
            <a:off x="748800" y="224385"/>
            <a:ext cx="11107200" cy="663137"/>
          </a:xfrm>
        </p:spPr>
        <p:txBody>
          <a:bodyPr/>
          <a:lstStyle/>
          <a:p>
            <a:pPr algn="ctr"/>
            <a:r>
              <a:rPr lang="en-US" sz="1867" dirty="0"/>
              <a:t>Affordability of a healthy diet across States</a:t>
            </a:r>
            <a:endParaRPr lang="en-GB" sz="1867" dirty="0"/>
          </a:p>
        </p:txBody>
      </p:sp>
      <p:sp>
        <p:nvSpPr>
          <p:cNvPr id="3" name="Slide Number Placeholder 2">
            <a:extLst>
              <a:ext uri="{FF2B5EF4-FFF2-40B4-BE49-F238E27FC236}">
                <a16:creationId xmlns:a16="http://schemas.microsoft.com/office/drawing/2014/main" id="{D89DDEED-AE0B-46F3-8540-3AA4BBA7BC8C}"/>
              </a:ext>
            </a:extLst>
          </p:cNvPr>
          <p:cNvSpPr>
            <a:spLocks noGrp="1"/>
          </p:cNvSpPr>
          <p:nvPr>
            <p:ph type="sldNum" sz="quarter" idx="18"/>
          </p:nvPr>
        </p:nvSpPr>
        <p:spPr/>
        <p:txBody>
          <a:bodyPr/>
          <a:lstStyle/>
          <a:p>
            <a:pPr marL="0" marR="0" lvl="0" indent="0" algn="r" defTabSz="1219170" rtl="0" eaLnBrk="1" fontAlgn="base" latinLnBrk="0" hangingPunct="1">
              <a:lnSpc>
                <a:spcPts val="1200"/>
              </a:lnSpc>
              <a:spcBef>
                <a:spcPct val="0"/>
              </a:spcBef>
              <a:spcAft>
                <a:spcPct val="0"/>
              </a:spcAft>
              <a:buClrTx/>
              <a:buSzTx/>
              <a:buFontTx/>
              <a:buNone/>
              <a:tabLst/>
              <a:defRPr/>
            </a:pPr>
            <a:fld id="{F25965E0-7062-474C-8671-DB3A3CE669B0}" type="slidenum">
              <a:rPr kumimoji="0" lang="nl-NL" sz="1067" b="0" i="0" u="none" strike="noStrike" kern="1200" cap="none" spc="0" normalizeH="0" baseline="0" noProof="0">
                <a:ln>
                  <a:noFill/>
                </a:ln>
                <a:solidFill>
                  <a:srgbClr val="005172"/>
                </a:solidFill>
                <a:effectLst/>
                <a:uLnTx/>
                <a:uFillTx/>
                <a:latin typeface="Verdana" pitchFamily="34" charset="0"/>
                <a:ea typeface="+mn-ea"/>
                <a:cs typeface="+mn-cs"/>
              </a:rPr>
              <a:pPr marL="0" marR="0" lvl="0" indent="0" algn="r" defTabSz="1219170" rtl="0" eaLnBrk="1" fontAlgn="base" latinLnBrk="0" hangingPunct="1">
                <a:lnSpc>
                  <a:spcPts val="1200"/>
                </a:lnSpc>
                <a:spcBef>
                  <a:spcPct val="0"/>
                </a:spcBef>
                <a:spcAft>
                  <a:spcPct val="0"/>
                </a:spcAft>
                <a:buClrTx/>
                <a:buSzTx/>
                <a:buFontTx/>
                <a:buNone/>
                <a:tabLst/>
                <a:defRPr/>
              </a:pPr>
              <a:t>24</a:t>
            </a:fld>
            <a:endParaRPr kumimoji="0" lang="nl-NL" sz="1067" b="0" i="0" u="none" strike="noStrike" kern="1200" cap="none" spc="0" normalizeH="0" baseline="0" noProof="0" dirty="0">
              <a:ln>
                <a:noFill/>
              </a:ln>
              <a:solidFill>
                <a:srgbClr val="005172"/>
              </a:solidFill>
              <a:effectLst/>
              <a:uLnTx/>
              <a:uFillTx/>
              <a:latin typeface="Verdana" pitchFamily="34" charset="0"/>
              <a:ea typeface="+mn-ea"/>
              <a:cs typeface="+mn-cs"/>
            </a:endParaRPr>
          </a:p>
        </p:txBody>
      </p:sp>
      <p:sp>
        <p:nvSpPr>
          <p:cNvPr id="10" name="Text Placeholder 6">
            <a:extLst>
              <a:ext uri="{FF2B5EF4-FFF2-40B4-BE49-F238E27FC236}">
                <a16:creationId xmlns:a16="http://schemas.microsoft.com/office/drawing/2014/main" id="{674EA141-854D-4D4C-AABB-7665F04270B1}"/>
              </a:ext>
            </a:extLst>
          </p:cNvPr>
          <p:cNvSpPr txBox="1">
            <a:spLocks/>
          </p:cNvSpPr>
          <p:nvPr/>
        </p:nvSpPr>
        <p:spPr>
          <a:xfrm>
            <a:off x="200892" y="1087395"/>
            <a:ext cx="5317072" cy="4979308"/>
          </a:xfrm>
          <a:prstGeom prst="rect">
            <a:avLst/>
          </a:prstGeom>
        </p:spPr>
        <p:txBody>
          <a:bodyPr/>
          <a:lstStyle>
            <a:lvl1pPr marL="252413" indent="-252413" algn="l" rtl="0" eaLnBrk="1" fontAlgn="base" hangingPunct="1">
              <a:lnSpc>
                <a:spcPts val="2400"/>
              </a:lnSpc>
              <a:spcBef>
                <a:spcPts val="1100"/>
              </a:spcBef>
              <a:spcAft>
                <a:spcPct val="0"/>
              </a:spcAft>
              <a:buClr>
                <a:schemeClr val="bg2"/>
              </a:buClr>
              <a:buSzPct val="140000"/>
              <a:buFont typeface="Wingdings" pitchFamily="2" charset="2"/>
              <a:buChar char="§"/>
              <a:defRPr sz="1800" kern="1200">
                <a:solidFill>
                  <a:schemeClr val="bg2"/>
                </a:solidFill>
                <a:latin typeface="Verdana" pitchFamily="34" charset="0"/>
                <a:ea typeface="+mn-ea"/>
                <a:cs typeface="+mn-cs"/>
              </a:defRPr>
            </a:lvl1pPr>
            <a:lvl2pPr marL="982663" indent="-285750" algn="l" rtl="0" eaLnBrk="1" fontAlgn="base" hangingPunct="1">
              <a:lnSpc>
                <a:spcPts val="2400"/>
              </a:lnSpc>
              <a:spcBef>
                <a:spcPts val="900"/>
              </a:spcBef>
              <a:spcAft>
                <a:spcPct val="0"/>
              </a:spcAft>
              <a:buClr>
                <a:schemeClr val="bg2"/>
              </a:buClr>
              <a:buSzPct val="115000"/>
              <a:buFont typeface="Verdana" pitchFamily="34" charset="0"/>
              <a:buChar char="●"/>
              <a:defRPr sz="1800" kern="1200">
                <a:solidFill>
                  <a:schemeClr val="bg2"/>
                </a:solidFill>
                <a:latin typeface="Verdana" pitchFamily="34" charset="0"/>
                <a:ea typeface="+mn-ea"/>
                <a:cs typeface="+mn-cs"/>
              </a:defRPr>
            </a:lvl2pPr>
            <a:lvl3pPr marL="1879600" indent="-319088"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3pPr>
            <a:lvl4pPr marL="2692400" indent="-360363" algn="l" rtl="0" eaLnBrk="1" fontAlgn="base" hangingPunct="1">
              <a:lnSpc>
                <a:spcPts val="2400"/>
              </a:lnSpc>
              <a:spcBef>
                <a:spcPts val="900"/>
              </a:spcBef>
              <a:spcAft>
                <a:spcPct val="0"/>
              </a:spcAft>
              <a:buSzPct val="115000"/>
              <a:buFont typeface="Verdana" pitchFamily="34" charset="0"/>
              <a:buChar char="●"/>
              <a:defRPr sz="1800" kern="1200" baseline="0">
                <a:solidFill>
                  <a:schemeClr val="bg2"/>
                </a:solidFill>
                <a:latin typeface="Verdana" pitchFamily="34" charset="0"/>
                <a:ea typeface="+mn-ea"/>
                <a:cs typeface="+mn-cs"/>
              </a:defRPr>
            </a:lvl4pPr>
            <a:lvl5pPr marL="3405188" indent="-352425"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6542" marR="0" lvl="0" indent="-336542" algn="l" defTabSz="1219170" rtl="0" eaLnBrk="1" fontAlgn="base" latinLnBrk="0" hangingPunct="1">
              <a:lnSpc>
                <a:spcPct val="100000"/>
              </a:lnSpc>
              <a:spcBef>
                <a:spcPts val="1467"/>
              </a:spcBef>
              <a:spcAft>
                <a:spcPct val="0"/>
              </a:spcAft>
              <a:buClr>
                <a:srgbClr val="005172"/>
              </a:buClr>
              <a:buSzPct val="140000"/>
              <a:buFont typeface="Wingdings" panose="05000000000000000000" pitchFamily="2" charset="2"/>
              <a:buChar char="q"/>
              <a:tabLst/>
              <a:defRPr/>
            </a:pPr>
            <a:r>
              <a:rPr kumimoji="0" lang="en-US" sz="1333" b="0" i="0" u="none" strike="noStrike" kern="1200" cap="none" spc="0" normalizeH="0" baseline="0" noProof="0" dirty="0">
                <a:ln>
                  <a:noFill/>
                </a:ln>
                <a:solidFill>
                  <a:srgbClr val="005172"/>
                </a:solidFill>
                <a:effectLst/>
                <a:uLnTx/>
                <a:uFillTx/>
                <a:latin typeface="Verdana" pitchFamily="34" charset="0"/>
                <a:ea typeface="+mn-ea"/>
                <a:cs typeface="+mn-cs"/>
              </a:rPr>
              <a:t>Unaffordability: % of households with food exp. below the cost of healthy diet</a:t>
            </a:r>
          </a:p>
          <a:p>
            <a:pPr marL="336542" marR="0" lvl="0" indent="-336542" algn="l" defTabSz="1219170" rtl="0" eaLnBrk="1" fontAlgn="base" latinLnBrk="0" hangingPunct="1">
              <a:lnSpc>
                <a:spcPct val="100000"/>
              </a:lnSpc>
              <a:spcBef>
                <a:spcPts val="1467"/>
              </a:spcBef>
              <a:spcAft>
                <a:spcPct val="0"/>
              </a:spcAft>
              <a:buClr>
                <a:srgbClr val="005172"/>
              </a:buClr>
              <a:buSzPct val="140000"/>
              <a:buFont typeface="Wingdings" pitchFamily="2" charset="2"/>
              <a:buChar char="§"/>
              <a:tabLst/>
              <a:defRPr/>
            </a:pPr>
            <a:r>
              <a:rPr kumimoji="0" lang="en-US" sz="1333" b="1" i="0" u="none" strike="noStrike" kern="1200" cap="none" spc="0" normalizeH="0" baseline="0" noProof="0" dirty="0">
                <a:ln>
                  <a:noFill/>
                </a:ln>
                <a:solidFill>
                  <a:srgbClr val="005172"/>
                </a:solidFill>
                <a:effectLst/>
                <a:uLnTx/>
                <a:uFillTx/>
                <a:latin typeface="Verdana" pitchFamily="34" charset="0"/>
                <a:ea typeface="+mn-ea"/>
                <a:cs typeface="+mn-cs"/>
              </a:rPr>
              <a:t>Ebonyi (with 77%)</a:t>
            </a:r>
            <a:r>
              <a:rPr kumimoji="0" lang="en-US" sz="1333" b="0" i="0" u="none" strike="noStrike" kern="1200" cap="none" spc="0" normalizeH="0" baseline="0" noProof="0" dirty="0">
                <a:ln>
                  <a:noFill/>
                </a:ln>
                <a:solidFill>
                  <a:srgbClr val="005172"/>
                </a:solidFill>
                <a:effectLst/>
                <a:uLnTx/>
                <a:uFillTx/>
                <a:latin typeface="Verdana" pitchFamily="34" charset="0"/>
                <a:ea typeface="+mn-ea"/>
                <a:cs typeface="+mn-cs"/>
              </a:rPr>
              <a:t> ranks as the least-affordable and </a:t>
            </a:r>
            <a:r>
              <a:rPr kumimoji="0" lang="en-US" sz="1333" b="1" i="0" u="none" strike="noStrike" kern="1200" cap="none" spc="0" normalizeH="0" baseline="0" noProof="0" dirty="0">
                <a:ln>
                  <a:noFill/>
                </a:ln>
                <a:solidFill>
                  <a:srgbClr val="005172"/>
                </a:solidFill>
                <a:effectLst/>
                <a:uLnTx/>
                <a:uFillTx/>
                <a:latin typeface="Verdana" pitchFamily="34" charset="0"/>
                <a:ea typeface="+mn-ea"/>
                <a:cs typeface="+mn-cs"/>
              </a:rPr>
              <a:t>Lagos (with 5%)</a:t>
            </a:r>
            <a:r>
              <a:rPr kumimoji="0" lang="en-US" sz="1333" b="0" i="0" u="none" strike="noStrike" kern="1200" cap="none" spc="0" normalizeH="0" baseline="0" noProof="0" dirty="0">
                <a:ln>
                  <a:noFill/>
                </a:ln>
                <a:solidFill>
                  <a:srgbClr val="005172"/>
                </a:solidFill>
                <a:effectLst/>
                <a:uLnTx/>
                <a:uFillTx/>
                <a:latin typeface="Verdana" pitchFamily="34" charset="0"/>
                <a:ea typeface="+mn-ea"/>
                <a:cs typeface="+mn-cs"/>
              </a:rPr>
              <a:t> as most-affordable.</a:t>
            </a:r>
          </a:p>
          <a:p>
            <a:pPr marL="336542" marR="0" lvl="0" indent="-336542" algn="l" defTabSz="1219170" rtl="0" eaLnBrk="1" fontAlgn="base" latinLnBrk="0" hangingPunct="1">
              <a:lnSpc>
                <a:spcPct val="100000"/>
              </a:lnSpc>
              <a:spcBef>
                <a:spcPts val="1467"/>
              </a:spcBef>
              <a:spcAft>
                <a:spcPct val="0"/>
              </a:spcAft>
              <a:buClr>
                <a:srgbClr val="005172"/>
              </a:buClr>
              <a:buSzPct val="140000"/>
              <a:buFont typeface="Wingdings" pitchFamily="2" charset="2"/>
              <a:buChar char="§"/>
              <a:tabLst/>
              <a:defRPr/>
            </a:pPr>
            <a:r>
              <a:rPr kumimoji="0" lang="en-US" sz="1333" b="0" i="0" u="none" strike="noStrike" kern="1200" cap="none" spc="0" normalizeH="0" baseline="0" noProof="0" dirty="0">
                <a:ln>
                  <a:noFill/>
                </a:ln>
                <a:solidFill>
                  <a:srgbClr val="005172"/>
                </a:solidFill>
                <a:effectLst/>
                <a:uLnTx/>
                <a:uFillTx/>
                <a:latin typeface="Verdana" pitchFamily="34" charset="0"/>
                <a:ea typeface="+mn-ea"/>
                <a:cs typeface="+mn-cs"/>
              </a:rPr>
              <a:t>A healthy diet is relatively affordable in:</a:t>
            </a:r>
          </a:p>
          <a:p>
            <a:pPr marL="1310185" marR="0" lvl="1" indent="-380990" algn="l" defTabSz="1219170" rtl="0" eaLnBrk="1" fontAlgn="base" latinLnBrk="0" hangingPunct="1">
              <a:lnSpc>
                <a:spcPct val="100000"/>
              </a:lnSpc>
              <a:spcBef>
                <a:spcPts val="1200"/>
              </a:spcBef>
              <a:spcAft>
                <a:spcPct val="0"/>
              </a:spcAft>
              <a:buClr>
                <a:srgbClr val="005172"/>
              </a:buClr>
              <a:buSzPct val="115000"/>
              <a:buFont typeface="Verdana" pitchFamily="34" charset="0"/>
              <a:buChar char="●"/>
              <a:tabLst/>
              <a:defRPr/>
            </a:pPr>
            <a:r>
              <a:rPr kumimoji="0" lang="en-US" sz="1333" b="0" i="0" u="none" strike="noStrike" kern="1200" cap="none" spc="0" normalizeH="0" baseline="0" noProof="0" dirty="0">
                <a:ln>
                  <a:noFill/>
                </a:ln>
                <a:solidFill>
                  <a:srgbClr val="005172"/>
                </a:solidFill>
                <a:effectLst/>
                <a:uLnTx/>
                <a:uFillTx/>
                <a:latin typeface="Verdana" pitchFamily="34" charset="0"/>
                <a:ea typeface="+mn-ea"/>
                <a:cs typeface="+mn-cs"/>
              </a:rPr>
              <a:t>Southern states:</a:t>
            </a:r>
          </a:p>
          <a:p>
            <a:pPr marL="2506071" marR="0" lvl="2" indent="-425440" algn="l" defTabSz="1219170" rtl="0" eaLnBrk="1" fontAlgn="base" latinLnBrk="0" hangingPunct="1">
              <a:lnSpc>
                <a:spcPct val="100000"/>
              </a:lnSpc>
              <a:spcBef>
                <a:spcPts val="1200"/>
              </a:spcBef>
              <a:spcAft>
                <a:spcPct val="0"/>
              </a:spcAft>
              <a:buClrTx/>
              <a:buSzPct val="115000"/>
              <a:buFont typeface="Wingdings" panose="05000000000000000000" pitchFamily="2" charset="2"/>
              <a:buChar char="Ø"/>
              <a:tabLst/>
              <a:defRPr/>
            </a:pPr>
            <a:r>
              <a:rPr kumimoji="0" lang="en-US" sz="1333" b="0" i="0" u="none" strike="noStrike" kern="1200" cap="none" spc="0" normalizeH="0" baseline="0" noProof="0" dirty="0">
                <a:ln>
                  <a:noFill/>
                </a:ln>
                <a:solidFill>
                  <a:srgbClr val="005172"/>
                </a:solidFill>
                <a:effectLst/>
                <a:uLnTx/>
                <a:uFillTx/>
                <a:latin typeface="Verdana" pitchFamily="34" charset="0"/>
                <a:ea typeface="+mn-ea"/>
                <a:cs typeface="+mn-cs"/>
              </a:rPr>
              <a:t>Lagos (SW) </a:t>
            </a:r>
          </a:p>
          <a:p>
            <a:pPr marL="2506071" marR="0" lvl="2" indent="-425440" algn="l" defTabSz="1219170" rtl="0" eaLnBrk="1" fontAlgn="base" latinLnBrk="0" hangingPunct="1">
              <a:lnSpc>
                <a:spcPct val="100000"/>
              </a:lnSpc>
              <a:spcBef>
                <a:spcPts val="1200"/>
              </a:spcBef>
              <a:spcAft>
                <a:spcPct val="0"/>
              </a:spcAft>
              <a:buClrTx/>
              <a:buSzPct val="115000"/>
              <a:buFont typeface="Wingdings" panose="05000000000000000000" pitchFamily="2" charset="2"/>
              <a:buChar char="Ø"/>
              <a:tabLst/>
              <a:defRPr/>
            </a:pPr>
            <a:r>
              <a:rPr kumimoji="0" lang="en-US" sz="1333" b="0" i="0" u="none" strike="noStrike" kern="1200" cap="none" spc="0" normalizeH="0" baseline="0" noProof="0" dirty="0">
                <a:ln>
                  <a:noFill/>
                </a:ln>
                <a:solidFill>
                  <a:srgbClr val="005172"/>
                </a:solidFill>
                <a:effectLst/>
                <a:uLnTx/>
                <a:uFillTx/>
                <a:latin typeface="Verdana" pitchFamily="34" charset="0"/>
                <a:ea typeface="+mn-ea"/>
                <a:cs typeface="+mn-cs"/>
              </a:rPr>
              <a:t>Oyo (SW) </a:t>
            </a:r>
          </a:p>
          <a:p>
            <a:pPr marL="2506071" marR="0" lvl="2" indent="-425440" algn="l" defTabSz="1219170" rtl="0" eaLnBrk="1" fontAlgn="base" latinLnBrk="0" hangingPunct="1">
              <a:lnSpc>
                <a:spcPct val="100000"/>
              </a:lnSpc>
              <a:spcBef>
                <a:spcPts val="1200"/>
              </a:spcBef>
              <a:spcAft>
                <a:spcPct val="0"/>
              </a:spcAft>
              <a:buClrTx/>
              <a:buSzPct val="115000"/>
              <a:buFont typeface="Wingdings" panose="05000000000000000000" pitchFamily="2" charset="2"/>
              <a:buChar char="Ø"/>
              <a:tabLst/>
              <a:defRPr/>
            </a:pPr>
            <a:r>
              <a:rPr kumimoji="0" lang="en-US" sz="1333" b="0" i="0" u="none" strike="noStrike" kern="1200" cap="none" spc="0" normalizeH="0" baseline="0" noProof="0" dirty="0">
                <a:ln>
                  <a:noFill/>
                </a:ln>
                <a:solidFill>
                  <a:srgbClr val="005172"/>
                </a:solidFill>
                <a:effectLst/>
                <a:uLnTx/>
                <a:uFillTx/>
                <a:latin typeface="Verdana" pitchFamily="34" charset="0"/>
                <a:ea typeface="+mn-ea"/>
                <a:cs typeface="+mn-cs"/>
              </a:rPr>
              <a:t>Ondo (SW) </a:t>
            </a:r>
          </a:p>
          <a:p>
            <a:pPr marL="2506071" marR="0" lvl="2" indent="-425440" algn="l" defTabSz="1219170" rtl="0" eaLnBrk="1" fontAlgn="base" latinLnBrk="0" hangingPunct="1">
              <a:lnSpc>
                <a:spcPct val="100000"/>
              </a:lnSpc>
              <a:spcBef>
                <a:spcPts val="1200"/>
              </a:spcBef>
              <a:spcAft>
                <a:spcPct val="0"/>
              </a:spcAft>
              <a:buClrTx/>
              <a:buSzPct val="115000"/>
              <a:buFont typeface="Wingdings" panose="05000000000000000000" pitchFamily="2" charset="2"/>
              <a:buChar char="Ø"/>
              <a:tabLst/>
              <a:defRPr/>
            </a:pPr>
            <a:r>
              <a:rPr kumimoji="0" lang="en-US" sz="1333" b="0" i="0" u="none" strike="noStrike" kern="1200" cap="none" spc="0" normalizeH="0" baseline="0" noProof="0" dirty="0">
                <a:ln>
                  <a:noFill/>
                </a:ln>
                <a:solidFill>
                  <a:srgbClr val="005172"/>
                </a:solidFill>
                <a:effectLst/>
                <a:uLnTx/>
                <a:uFillTx/>
                <a:latin typeface="Verdana" pitchFamily="34" charset="0"/>
                <a:ea typeface="+mn-ea"/>
                <a:cs typeface="+mn-cs"/>
              </a:rPr>
              <a:t>Delta (SS) </a:t>
            </a:r>
          </a:p>
          <a:p>
            <a:pPr marL="1310185" marR="0" lvl="1" indent="-380990" algn="l" defTabSz="1219170" rtl="0" eaLnBrk="1" fontAlgn="base" latinLnBrk="0" hangingPunct="1">
              <a:lnSpc>
                <a:spcPct val="100000"/>
              </a:lnSpc>
              <a:spcBef>
                <a:spcPts val="1200"/>
              </a:spcBef>
              <a:spcAft>
                <a:spcPct val="0"/>
              </a:spcAft>
              <a:buClr>
                <a:srgbClr val="005172"/>
              </a:buClr>
              <a:buSzPct val="115000"/>
              <a:buFont typeface="Verdana" pitchFamily="34" charset="0"/>
              <a:buChar char="●"/>
              <a:tabLst/>
              <a:defRPr/>
            </a:pPr>
            <a:r>
              <a:rPr kumimoji="0" lang="en-US" sz="1333" b="0" i="0" u="none" strike="noStrike" kern="1200" cap="none" spc="0" normalizeH="0" baseline="0" noProof="0" dirty="0">
                <a:ln>
                  <a:noFill/>
                </a:ln>
                <a:solidFill>
                  <a:srgbClr val="005172"/>
                </a:solidFill>
                <a:effectLst/>
                <a:uLnTx/>
                <a:uFillTx/>
                <a:latin typeface="Verdana" pitchFamily="34" charset="0"/>
                <a:ea typeface="+mn-ea"/>
                <a:cs typeface="+mn-cs"/>
              </a:rPr>
              <a:t>Northern states </a:t>
            </a:r>
          </a:p>
          <a:p>
            <a:pPr marL="2506071" marR="0" lvl="2" indent="-425440" algn="l" defTabSz="1219170" rtl="0" eaLnBrk="1" fontAlgn="base" latinLnBrk="0" hangingPunct="1">
              <a:lnSpc>
                <a:spcPct val="100000"/>
              </a:lnSpc>
              <a:spcBef>
                <a:spcPts val="1200"/>
              </a:spcBef>
              <a:spcAft>
                <a:spcPct val="0"/>
              </a:spcAft>
              <a:buClrTx/>
              <a:buSzPct val="115000"/>
              <a:buFont typeface="Verdana" pitchFamily="34" charset="0"/>
              <a:buChar char="●"/>
              <a:tabLst/>
              <a:defRPr/>
            </a:pPr>
            <a:r>
              <a:rPr kumimoji="0" lang="en-US" sz="1333" b="0" i="0" u="none" strike="noStrike" kern="1200" cap="none" spc="0" normalizeH="0" baseline="0" noProof="0" dirty="0">
                <a:ln>
                  <a:noFill/>
                </a:ln>
                <a:solidFill>
                  <a:srgbClr val="005172"/>
                </a:solidFill>
                <a:effectLst/>
                <a:uLnTx/>
                <a:uFillTx/>
                <a:latin typeface="Verdana" pitchFamily="34" charset="0"/>
                <a:ea typeface="+mn-ea"/>
                <a:cs typeface="+mn-cs"/>
              </a:rPr>
              <a:t>Benue (NC) </a:t>
            </a:r>
          </a:p>
          <a:p>
            <a:pPr marL="2506071" marR="0" lvl="2" indent="-425440" algn="l" defTabSz="1219170" rtl="0" eaLnBrk="1" fontAlgn="base" latinLnBrk="0" hangingPunct="1">
              <a:lnSpc>
                <a:spcPct val="100000"/>
              </a:lnSpc>
              <a:spcBef>
                <a:spcPts val="1200"/>
              </a:spcBef>
              <a:spcAft>
                <a:spcPct val="0"/>
              </a:spcAft>
              <a:buClrTx/>
              <a:buSzPct val="115000"/>
              <a:buFont typeface="Verdana" pitchFamily="34" charset="0"/>
              <a:buChar char="●"/>
              <a:tabLst/>
              <a:defRPr/>
            </a:pPr>
            <a:r>
              <a:rPr kumimoji="0" lang="en-US" sz="1333" b="0" i="0" u="none" strike="noStrike" kern="1200" cap="none" spc="0" normalizeH="0" baseline="0" noProof="0" dirty="0" err="1">
                <a:ln>
                  <a:noFill/>
                </a:ln>
                <a:solidFill>
                  <a:srgbClr val="005172"/>
                </a:solidFill>
                <a:effectLst/>
                <a:uLnTx/>
                <a:uFillTx/>
                <a:latin typeface="Verdana" pitchFamily="34" charset="0"/>
                <a:ea typeface="+mn-ea"/>
                <a:cs typeface="+mn-cs"/>
              </a:rPr>
              <a:t>Kwara</a:t>
            </a:r>
            <a:r>
              <a:rPr kumimoji="0" lang="en-US" sz="1333" b="0" i="0" u="none" strike="noStrike" kern="1200" cap="none" spc="0" normalizeH="0" baseline="0" noProof="0" dirty="0">
                <a:ln>
                  <a:noFill/>
                </a:ln>
                <a:solidFill>
                  <a:srgbClr val="005172"/>
                </a:solidFill>
                <a:effectLst/>
                <a:uLnTx/>
                <a:uFillTx/>
                <a:latin typeface="Verdana" pitchFamily="34" charset="0"/>
                <a:ea typeface="+mn-ea"/>
                <a:cs typeface="+mn-cs"/>
              </a:rPr>
              <a:t> (NC)</a:t>
            </a:r>
          </a:p>
          <a:p>
            <a:pPr marL="2506071" marR="0" lvl="2" indent="-425440" algn="l" defTabSz="1219170" rtl="0" eaLnBrk="1" fontAlgn="base" latinLnBrk="0" hangingPunct="1">
              <a:lnSpc>
                <a:spcPct val="100000"/>
              </a:lnSpc>
              <a:spcBef>
                <a:spcPts val="1200"/>
              </a:spcBef>
              <a:spcAft>
                <a:spcPct val="0"/>
              </a:spcAft>
              <a:buClrTx/>
              <a:buSzPct val="115000"/>
              <a:buFont typeface="Verdana" pitchFamily="34" charset="0"/>
              <a:buChar char="●"/>
              <a:tabLst/>
              <a:defRPr/>
            </a:pPr>
            <a:r>
              <a:rPr kumimoji="0" lang="en-US" sz="1333" b="0" i="0" u="none" strike="noStrike" kern="1200" cap="none" spc="0" normalizeH="0" baseline="0" noProof="0" dirty="0">
                <a:ln>
                  <a:noFill/>
                </a:ln>
                <a:solidFill>
                  <a:srgbClr val="005172"/>
                </a:solidFill>
                <a:effectLst/>
                <a:uLnTx/>
                <a:uFillTx/>
                <a:latin typeface="Verdana" pitchFamily="34" charset="0"/>
                <a:ea typeface="+mn-ea"/>
                <a:cs typeface="+mn-cs"/>
              </a:rPr>
              <a:t>Kebbi (NW) </a:t>
            </a:r>
          </a:p>
          <a:p>
            <a:pPr marL="336542" marR="0" lvl="0" indent="-336542" algn="l" defTabSz="1219170" rtl="0" eaLnBrk="1" fontAlgn="base" latinLnBrk="0" hangingPunct="1">
              <a:lnSpc>
                <a:spcPct val="100000"/>
              </a:lnSpc>
              <a:spcBef>
                <a:spcPts val="1467"/>
              </a:spcBef>
              <a:spcAft>
                <a:spcPct val="0"/>
              </a:spcAft>
              <a:buClr>
                <a:srgbClr val="005172"/>
              </a:buClr>
              <a:buSzPct val="140000"/>
              <a:buFont typeface="Wingdings" pitchFamily="2" charset="2"/>
              <a:buChar char="§"/>
              <a:tabLst/>
              <a:defRPr/>
            </a:pPr>
            <a:endParaRPr kumimoji="0" lang="en-US" sz="1333" b="0" i="0" u="none" strike="noStrike" kern="1200" cap="none" spc="0" normalizeH="0" baseline="0" noProof="0" dirty="0">
              <a:ln>
                <a:noFill/>
              </a:ln>
              <a:solidFill>
                <a:srgbClr val="005172"/>
              </a:solidFill>
              <a:effectLst/>
              <a:uLnTx/>
              <a:uFillTx/>
              <a:latin typeface="Verdana" pitchFamily="34" charset="0"/>
              <a:ea typeface="+mn-ea"/>
              <a:cs typeface="+mn-cs"/>
            </a:endParaRPr>
          </a:p>
        </p:txBody>
      </p:sp>
      <p:graphicFrame>
        <p:nvGraphicFramePr>
          <p:cNvPr id="15" name="Picture Placeholder 14">
            <a:extLst>
              <a:ext uri="{FF2B5EF4-FFF2-40B4-BE49-F238E27FC236}">
                <a16:creationId xmlns:a16="http://schemas.microsoft.com/office/drawing/2014/main" id="{32EEC6A0-7396-4C6E-AA7F-0CD55CE4BD77}"/>
              </a:ext>
            </a:extLst>
          </p:cNvPr>
          <p:cNvGraphicFramePr>
            <a:graphicFrameLocks noGrp="1"/>
          </p:cNvGraphicFramePr>
          <p:nvPr>
            <p:ph type="pic" sz="quarter" idx="17"/>
          </p:nvPr>
        </p:nvGraphicFramePr>
        <p:xfrm>
          <a:off x="5867401" y="1087395"/>
          <a:ext cx="5417400" cy="523720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BA7E565E-4785-7495-D0F5-ECEC6939DBEE}"/>
              </a:ext>
            </a:extLst>
          </p:cNvPr>
          <p:cNvSpPr txBox="1"/>
          <p:nvPr/>
        </p:nvSpPr>
        <p:spPr>
          <a:xfrm>
            <a:off x="3282043" y="6324600"/>
            <a:ext cx="5894614" cy="764376"/>
          </a:xfrm>
          <a:prstGeom prst="rect">
            <a:avLst/>
          </a:prstGeom>
          <a:noFill/>
        </p:spPr>
        <p:txBody>
          <a:bodyPr wrap="square" rtlCol="0">
            <a:spAutoFit/>
          </a:bodyPr>
          <a:lstStyle/>
          <a:p>
            <a:pPr>
              <a:lnSpc>
                <a:spcPts val="1800"/>
              </a:lnSpc>
            </a:pPr>
            <a:r>
              <a:rPr lang="en-US" sz="1400" dirty="0">
                <a:latin typeface="Verdana" pitchFamily="34" charset="0"/>
              </a:rPr>
              <a:t>Source: Daniel </a:t>
            </a:r>
            <a:r>
              <a:rPr lang="en-US" sz="1400" dirty="0" err="1">
                <a:latin typeface="Verdana" pitchFamily="34" charset="0"/>
              </a:rPr>
              <a:t>Mekonnen</a:t>
            </a:r>
            <a:endParaRPr lang="en-US" sz="1400" dirty="0">
              <a:latin typeface="Verdana" pitchFamily="34" charset="0"/>
            </a:endParaRPr>
          </a:p>
          <a:p>
            <a:pPr>
              <a:lnSpc>
                <a:spcPts val="1800"/>
              </a:lnSpc>
            </a:pPr>
            <a:r>
              <a:rPr lang="en-US" sz="1400" dirty="0"/>
              <a:t>Analysis of Nigeria Living Standards Survey 2018/19 </a:t>
            </a:r>
          </a:p>
          <a:p>
            <a:pPr>
              <a:lnSpc>
                <a:spcPts val="1800"/>
              </a:lnSpc>
            </a:pPr>
            <a:endParaRPr lang="en-US" sz="1400" dirty="0" err="1">
              <a:latin typeface="Verdana" pitchFamily="34" charset="0"/>
            </a:endParaRPr>
          </a:p>
        </p:txBody>
      </p:sp>
    </p:spTree>
    <p:extLst>
      <p:ext uri="{BB962C8B-B14F-4D97-AF65-F5344CB8AC3E}">
        <p14:creationId xmlns:p14="http://schemas.microsoft.com/office/powerpoint/2010/main" val="4204446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Suggestions from IANDA stakeholder workshop in Ghana (2017)</a:t>
            </a:r>
          </a:p>
        </p:txBody>
      </p:sp>
      <p:sp>
        <p:nvSpPr>
          <p:cNvPr id="3" name="Content Placeholder 2"/>
          <p:cNvSpPr>
            <a:spLocks noGrp="1"/>
          </p:cNvSpPr>
          <p:nvPr>
            <p:ph idx="1"/>
          </p:nvPr>
        </p:nvSpPr>
        <p:spPr/>
        <p:txBody>
          <a:bodyPr>
            <a:normAutofit/>
          </a:bodyPr>
          <a:lstStyle/>
          <a:p>
            <a:pPr lvl="0"/>
            <a:r>
              <a:rPr lang="en-US" sz="2400" dirty="0"/>
              <a:t>To enhance </a:t>
            </a:r>
            <a:r>
              <a:rPr lang="en-US" sz="2400" b="1" dirty="0"/>
              <a:t>monitoring of and advocacy for improved food and nutrition security</a:t>
            </a:r>
            <a:r>
              <a:rPr lang="en-US" sz="2400" dirty="0"/>
              <a:t>. </a:t>
            </a:r>
          </a:p>
          <a:p>
            <a:pPr lvl="1"/>
            <a:r>
              <a:rPr lang="en-US" sz="2000" dirty="0"/>
              <a:t>district-, regional-, national- and internal level programming and policymaking</a:t>
            </a:r>
          </a:p>
          <a:p>
            <a:pPr lvl="0"/>
            <a:r>
              <a:rPr lang="en-US" sz="2400" b="1" dirty="0"/>
              <a:t>Useful for </a:t>
            </a:r>
            <a:r>
              <a:rPr lang="en-US" sz="2400" b="1" dirty="0" err="1"/>
              <a:t>intersectoral</a:t>
            </a:r>
            <a:r>
              <a:rPr lang="en-US" sz="2400" b="1" dirty="0"/>
              <a:t> decision-making</a:t>
            </a:r>
            <a:r>
              <a:rPr lang="en-US" sz="2400" dirty="0"/>
              <a:t>, such as agriculture, nutrition, and linkages between the two</a:t>
            </a:r>
          </a:p>
          <a:p>
            <a:pPr lvl="0"/>
            <a:r>
              <a:rPr lang="en-US" sz="2400" dirty="0"/>
              <a:t>To inform important </a:t>
            </a:r>
            <a:r>
              <a:rPr lang="en-US" sz="2400" b="1" dirty="0"/>
              <a:t>social </a:t>
            </a:r>
            <a:r>
              <a:rPr lang="en-US" sz="2400" b="1" dirty="0" err="1"/>
              <a:t>programmes</a:t>
            </a:r>
            <a:r>
              <a:rPr lang="en-US" sz="2400" dirty="0"/>
              <a:t> in Ghana</a:t>
            </a:r>
          </a:p>
          <a:p>
            <a:pPr lvl="1"/>
            <a:r>
              <a:rPr lang="en-US" sz="2000" dirty="0"/>
              <a:t>for example, school feeding </a:t>
            </a:r>
            <a:r>
              <a:rPr lang="en-US" sz="2000" dirty="0" err="1"/>
              <a:t>programmes</a:t>
            </a:r>
            <a:r>
              <a:rPr lang="en-US" sz="2000" dirty="0"/>
              <a:t> could use the indicators for provision of low-cost, nutritious meals</a:t>
            </a:r>
          </a:p>
          <a:p>
            <a:pPr lvl="0"/>
            <a:r>
              <a:rPr lang="en-US" sz="2400" dirty="0"/>
              <a:t>Visualize using spatial mapping and link to nutritional outcomes</a:t>
            </a:r>
          </a:p>
          <a:p>
            <a:r>
              <a:rPr lang="en-US" sz="2400" dirty="0"/>
              <a:t>Use as a next step after Cost of Hunger analysis in SUN</a:t>
            </a:r>
          </a:p>
        </p:txBody>
      </p:sp>
    </p:spTree>
    <p:extLst>
      <p:ext uri="{BB962C8B-B14F-4D97-AF65-F5344CB8AC3E}">
        <p14:creationId xmlns:p14="http://schemas.microsoft.com/office/powerpoint/2010/main" val="1478660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Monitoring the Price of Nutritious Diets in Ghana</a:t>
            </a:r>
          </a:p>
        </p:txBody>
      </p:sp>
      <p:sp>
        <p:nvSpPr>
          <p:cNvPr id="3" name="Subtitle 2"/>
          <p:cNvSpPr>
            <a:spLocks noGrp="1"/>
          </p:cNvSpPr>
          <p:nvPr>
            <p:ph type="subTitle" idx="1"/>
          </p:nvPr>
        </p:nvSpPr>
        <p:spPr/>
        <p:txBody>
          <a:bodyPr/>
          <a:lstStyle/>
          <a:p>
            <a:r>
              <a:rPr lang="en-US" dirty="0"/>
              <a:t>John </a:t>
            </a:r>
            <a:r>
              <a:rPr lang="en-US" dirty="0" err="1"/>
              <a:t>Nortey</a:t>
            </a:r>
            <a:r>
              <a:rPr lang="en-US" dirty="0"/>
              <a:t> and Eunice Arhin</a:t>
            </a:r>
          </a:p>
          <a:p>
            <a:r>
              <a:rPr lang="en-US" dirty="0"/>
              <a:t>MSU, SRID/</a:t>
            </a:r>
            <a:r>
              <a:rPr lang="en-US" dirty="0" err="1"/>
              <a:t>MoFA</a:t>
            </a:r>
            <a:r>
              <a:rPr lang="en-US" dirty="0"/>
              <a:t> – Ghana</a:t>
            </a:r>
          </a:p>
          <a:p>
            <a:endParaRPr lang="en-US" dirty="0"/>
          </a:p>
        </p:txBody>
      </p:sp>
      <p:pic>
        <p:nvPicPr>
          <p:cNvPr id="4" name="Picture 2" descr="Ministry of Food &amp; Agricul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257800"/>
            <a:ext cx="11430000"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43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2659" y="3790122"/>
            <a:ext cx="9302930" cy="1888624"/>
          </a:xfrm>
        </p:spPr>
        <p:txBody>
          <a:bodyPr>
            <a:normAutofit fontScale="92500" lnSpcReduction="20000"/>
          </a:bodyPr>
          <a:lstStyle/>
          <a:p>
            <a:r>
              <a:rPr lang="en-US" dirty="0"/>
              <a:t>Improving availability and affordability of nutritious food is a way that Agriculture can improve nutrition.</a:t>
            </a:r>
          </a:p>
          <a:p>
            <a:endParaRPr lang="en-US" dirty="0"/>
          </a:p>
          <a:p>
            <a:r>
              <a:rPr lang="en-US" dirty="0" err="1"/>
              <a:t>MoFA</a:t>
            </a:r>
            <a:r>
              <a:rPr lang="en-US" dirty="0"/>
              <a:t> aims to help ensure economic viability for farming in Ghana, and also food and nutrition security for Ghana.</a:t>
            </a:r>
          </a:p>
          <a:p>
            <a:endParaRPr lang="en-US" dirty="0"/>
          </a:p>
        </p:txBody>
      </p:sp>
      <p:graphicFrame>
        <p:nvGraphicFramePr>
          <p:cNvPr id="7" name="Content Placeholder 3"/>
          <p:cNvGraphicFramePr>
            <a:graphicFrameLocks/>
          </p:cNvGraphicFramePr>
          <p:nvPr/>
        </p:nvGraphicFramePr>
        <p:xfrm>
          <a:off x="2393674" y="1474511"/>
          <a:ext cx="7200900" cy="2686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Ministry of Food &amp; Agricul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834" y="1117324"/>
            <a:ext cx="11430000"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816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Some missing information...</a:t>
            </a:r>
          </a:p>
          <a:p>
            <a:pPr lvl="1"/>
            <a:endParaRPr lang="is-IS" dirty="0"/>
          </a:p>
          <a:p>
            <a:pPr lvl="1"/>
            <a:r>
              <a:rPr lang="is-IS" dirty="0"/>
              <a:t>…</a:t>
            </a:r>
            <a:r>
              <a:rPr lang="en-US" dirty="0"/>
              <a:t>to know if what we are doing is positive for nutrition; </a:t>
            </a:r>
          </a:p>
          <a:p>
            <a:pPr lvl="1"/>
            <a:r>
              <a:rPr lang="is-IS" dirty="0"/>
              <a:t>…</a:t>
            </a:r>
            <a:r>
              <a:rPr lang="en-US" dirty="0"/>
              <a:t>to support decision-making about what we can do to better improve nutrition.</a:t>
            </a:r>
          </a:p>
        </p:txBody>
      </p:sp>
      <p:pic>
        <p:nvPicPr>
          <p:cNvPr id="7" name="Picture 2" descr="Ministry of Food &amp; Agricul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34" y="1117324"/>
            <a:ext cx="11430000"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13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err="1"/>
              <a:t>MoFA</a:t>
            </a:r>
            <a:r>
              <a:rPr lang="en-US" dirty="0"/>
              <a:t> has a mandate to ensure food security.</a:t>
            </a:r>
          </a:p>
          <a:p>
            <a:pPr lvl="1"/>
            <a:r>
              <a:rPr lang="en-US" dirty="0"/>
              <a:t>This includes access to nutritious foods.</a:t>
            </a:r>
          </a:p>
          <a:p>
            <a:endParaRPr lang="en-US" dirty="0"/>
          </a:p>
          <a:p>
            <a:r>
              <a:rPr lang="en-US" dirty="0" err="1"/>
              <a:t>MoFA</a:t>
            </a:r>
            <a:r>
              <a:rPr lang="en-US" dirty="0"/>
              <a:t>-SRID supports this mandate, provides information for decision-making in agriculture, by tracking production and food price data.</a:t>
            </a:r>
          </a:p>
          <a:p>
            <a:pPr lvl="1"/>
            <a:r>
              <a:rPr lang="en-US" dirty="0"/>
              <a:t>Collects prices on a weekly basis in  164 markets nationwide.</a:t>
            </a:r>
          </a:p>
          <a:p>
            <a:pPr lvl="1"/>
            <a:r>
              <a:rPr lang="en-US" dirty="0"/>
              <a:t>This provides a powerful structure to track access to nutritious food.</a:t>
            </a:r>
          </a:p>
          <a:p>
            <a:pPr lvl="1"/>
            <a:endParaRPr lang="en-US" dirty="0"/>
          </a:p>
          <a:p>
            <a:endParaRPr lang="en-US" dirty="0"/>
          </a:p>
        </p:txBody>
      </p:sp>
      <p:pic>
        <p:nvPicPr>
          <p:cNvPr id="8" name="Picture 2" descr="Ministry of Food &amp; Agricul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34" y="1117324"/>
            <a:ext cx="11430000"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973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6324" y="2867221"/>
            <a:ext cx="4340588" cy="2441580"/>
          </a:xfrm>
          <a:prstGeom prst="rect">
            <a:avLst/>
          </a:prstGeom>
          <a:ln>
            <a:noFill/>
          </a:ln>
          <a:effectLst>
            <a:softEdge rad="112500"/>
          </a:effectLst>
        </p:spPr>
      </p:pic>
      <p:pic>
        <p:nvPicPr>
          <p:cNvPr id="1026" name="Picture 2" descr="Tanzania Stakeholder and End User Workshop">
            <a:extLst>
              <a:ext uri="{FF2B5EF4-FFF2-40B4-BE49-F238E27FC236}">
                <a16:creationId xmlns:a16="http://schemas.microsoft.com/office/drawing/2014/main" id="{E3B690EC-F14B-40DD-AD0E-7B4DB1BDA72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75514" y="1202321"/>
            <a:ext cx="3276600" cy="20891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64641" y="75571"/>
            <a:ext cx="3865676" cy="2577117"/>
          </a:xfrm>
          <a:prstGeom prst="rect">
            <a:avLst/>
          </a:prstGeom>
          <a:ln>
            <a:noFill/>
          </a:ln>
          <a:effectLst>
            <a:softEdge rad="112500"/>
          </a:effectLst>
        </p:spPr>
      </p:pic>
      <p:pic>
        <p:nvPicPr>
          <p:cNvPr id="9" name="Content Placeholder 3"/>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5233502" y="2915375"/>
            <a:ext cx="4027546" cy="3020660"/>
          </a:xfrm>
          <a:prstGeom prst="rect">
            <a:avLst/>
          </a:prstGeom>
          <a:ln>
            <a:noFill/>
          </a:ln>
          <a:effectLst>
            <a:softEdge rad="112500"/>
          </a:effectLst>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202" y="4688923"/>
            <a:ext cx="2898196" cy="2183852"/>
          </a:xfrm>
          <a:prstGeom prst="rect">
            <a:avLst/>
          </a:prstGeom>
          <a:ln>
            <a:noFill/>
          </a:ln>
          <a:effectLst>
            <a:softEdge rad="112500"/>
          </a:effectLst>
        </p:spPr>
      </p:pic>
      <p:sp>
        <p:nvSpPr>
          <p:cNvPr id="11" name="Content Placeholder 10">
            <a:extLst>
              <a:ext uri="{FF2B5EF4-FFF2-40B4-BE49-F238E27FC236}">
                <a16:creationId xmlns:a16="http://schemas.microsoft.com/office/drawing/2014/main" id="{CB745FBC-3967-23A2-09C1-425E8F2CF8D7}"/>
              </a:ext>
            </a:extLst>
          </p:cNvPr>
          <p:cNvSpPr>
            <a:spLocks noGrp="1"/>
          </p:cNvSpPr>
          <p:nvPr>
            <p:ph idx="1"/>
          </p:nvPr>
        </p:nvSpPr>
        <p:spPr>
          <a:xfrm>
            <a:off x="640132" y="1141828"/>
            <a:ext cx="4612888" cy="3547095"/>
          </a:xfrm>
        </p:spPr>
        <p:txBody>
          <a:bodyPr>
            <a:normAutofit/>
          </a:bodyPr>
          <a:lstStyle/>
          <a:p>
            <a:pPr marL="0" indent="0">
              <a:buNone/>
            </a:pPr>
            <a:r>
              <a:rPr lang="en-US" dirty="0"/>
              <a:t>Collaboration in Ghana since 2016</a:t>
            </a:r>
          </a:p>
          <a:p>
            <a:pPr lvl="1"/>
            <a:r>
              <a:rPr lang="en-US" sz="2000" dirty="0"/>
              <a:t>2016: Kickoff meeting for Indicators of Affordability for Nutritious Diets in Africa (IANDA)</a:t>
            </a:r>
          </a:p>
          <a:p>
            <a:pPr lvl="1"/>
            <a:r>
              <a:rPr lang="en-US" sz="2000" dirty="0"/>
              <a:t>2016 </a:t>
            </a:r>
            <a:r>
              <a:rPr lang="en-US" sz="2000" dirty="0" err="1"/>
              <a:t>MoFA</a:t>
            </a:r>
            <a:r>
              <a:rPr lang="en-US" sz="2000" dirty="0"/>
              <a:t> piloted longer food list</a:t>
            </a:r>
          </a:p>
          <a:p>
            <a:pPr lvl="2"/>
            <a:r>
              <a:rPr lang="en-US" sz="1600" dirty="0"/>
              <a:t>Scaled up since Aug 2017</a:t>
            </a:r>
          </a:p>
          <a:p>
            <a:pPr lvl="1"/>
            <a:r>
              <a:rPr lang="en-US" sz="2000" dirty="0"/>
              <a:t>2017 meeting in Accra</a:t>
            </a:r>
          </a:p>
          <a:p>
            <a:pPr lvl="1"/>
            <a:r>
              <a:rPr lang="en-US" sz="2000" dirty="0"/>
              <a:t>2018 meeting in Accra </a:t>
            </a:r>
            <a:r>
              <a:rPr lang="en-US" sz="2000" dirty="0">
                <a:sym typeface="Wingdings" pitchFamily="2" charset="2"/>
              </a:rPr>
              <a:t> intention to monitor indicators</a:t>
            </a:r>
            <a:endParaRPr lang="en-US" dirty="0"/>
          </a:p>
          <a:p>
            <a:endParaRPr lang="en-US" dirty="0"/>
          </a:p>
        </p:txBody>
      </p:sp>
      <p:sp>
        <p:nvSpPr>
          <p:cNvPr id="13" name="Title 12">
            <a:extLst>
              <a:ext uri="{FF2B5EF4-FFF2-40B4-BE49-F238E27FC236}">
                <a16:creationId xmlns:a16="http://schemas.microsoft.com/office/drawing/2014/main" id="{B47548B2-C663-DAE4-5665-5B4E619F31B6}"/>
              </a:ext>
            </a:extLst>
          </p:cNvPr>
          <p:cNvSpPr>
            <a:spLocks noGrp="1"/>
          </p:cNvSpPr>
          <p:nvPr>
            <p:ph type="title"/>
          </p:nvPr>
        </p:nvSpPr>
        <p:spPr>
          <a:xfrm>
            <a:off x="714012" y="5659"/>
            <a:ext cx="7750629" cy="1325563"/>
          </a:xfrm>
        </p:spPr>
        <p:txBody>
          <a:bodyPr/>
          <a:lstStyle/>
          <a:p>
            <a:r>
              <a:rPr lang="en-US" dirty="0"/>
              <a:t>Review of what has been done</a:t>
            </a:r>
          </a:p>
        </p:txBody>
      </p:sp>
      <p:pic>
        <p:nvPicPr>
          <p:cNvPr id="16" name="Picture 15">
            <a:extLst>
              <a:ext uri="{FF2B5EF4-FFF2-40B4-BE49-F238E27FC236}">
                <a16:creationId xmlns:a16="http://schemas.microsoft.com/office/drawing/2014/main" id="{6E535AB7-9BFE-AD53-A7BF-F303C7F262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30019" y="1317288"/>
            <a:ext cx="2334622" cy="746800"/>
          </a:xfrm>
          <a:prstGeom prst="rect">
            <a:avLst/>
          </a:prstGeom>
        </p:spPr>
      </p:pic>
      <p:pic>
        <p:nvPicPr>
          <p:cNvPr id="17" name="Picture 16">
            <a:extLst>
              <a:ext uri="{FF2B5EF4-FFF2-40B4-BE49-F238E27FC236}">
                <a16:creationId xmlns:a16="http://schemas.microsoft.com/office/drawing/2014/main" id="{6AA4874F-0878-4998-F773-97A8722B955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55570" y="5327618"/>
            <a:ext cx="6152620" cy="1713082"/>
          </a:xfrm>
          <a:prstGeom prst="rect">
            <a:avLst/>
          </a:prstGeom>
          <a:ln>
            <a:noFill/>
          </a:ln>
          <a:effectLst>
            <a:softEdge rad="112500"/>
          </a:effectLst>
        </p:spPr>
      </p:pic>
      <p:pic>
        <p:nvPicPr>
          <p:cNvPr id="8" name="Content Placeholder 4">
            <a:extLst>
              <a:ext uri="{FF2B5EF4-FFF2-40B4-BE49-F238E27FC236}">
                <a16:creationId xmlns:a16="http://schemas.microsoft.com/office/drawing/2014/main" id="{6702A150-8A38-49D5-968D-755E60421D3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30027" y="4764669"/>
            <a:ext cx="3638199" cy="2046882"/>
          </a:xfrm>
          <a:prstGeom prst="rect">
            <a:avLst/>
          </a:prstGeom>
          <a:ln>
            <a:noFill/>
          </a:ln>
          <a:effectLst>
            <a:softEdge rad="112500"/>
          </a:effectLst>
        </p:spPr>
      </p:pic>
    </p:spTree>
    <p:extLst>
      <p:ext uri="{BB962C8B-B14F-4D97-AF65-F5344CB8AC3E}">
        <p14:creationId xmlns:p14="http://schemas.microsoft.com/office/powerpoint/2010/main" val="1542513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050870" y="1388104"/>
            <a:ext cx="9302929" cy="894489"/>
          </a:xfrm>
        </p:spPr>
        <p:txBody>
          <a:bodyPr/>
          <a:lstStyle/>
          <a:p>
            <a:r>
              <a:rPr lang="en-US" altLang="en-US" dirty="0"/>
              <a:t>Current Uses of Food Price Data</a:t>
            </a:r>
          </a:p>
        </p:txBody>
      </p:sp>
      <p:sp>
        <p:nvSpPr>
          <p:cNvPr id="3" name="Content Placeholder 2"/>
          <p:cNvSpPr>
            <a:spLocks noGrp="1"/>
          </p:cNvSpPr>
          <p:nvPr>
            <p:ph idx="1"/>
          </p:nvPr>
        </p:nvSpPr>
        <p:spPr>
          <a:xfrm>
            <a:off x="2050870" y="2282593"/>
            <a:ext cx="9302930" cy="3409405"/>
          </a:xfrm>
        </p:spPr>
        <p:txBody>
          <a:bodyPr>
            <a:normAutofit fontScale="92500" lnSpcReduction="10000"/>
          </a:bodyPr>
          <a:lstStyle/>
          <a:p>
            <a:r>
              <a:rPr lang="en-US" dirty="0"/>
              <a:t>For making quality informed decisions</a:t>
            </a:r>
          </a:p>
          <a:p>
            <a:r>
              <a:rPr lang="en-US" dirty="0"/>
              <a:t>Planning</a:t>
            </a:r>
          </a:p>
          <a:p>
            <a:r>
              <a:rPr lang="en-US" dirty="0"/>
              <a:t>Calculating real prices</a:t>
            </a:r>
          </a:p>
          <a:p>
            <a:r>
              <a:rPr lang="en-US" dirty="0"/>
              <a:t>To compare prices across countries</a:t>
            </a:r>
          </a:p>
          <a:p>
            <a:r>
              <a:rPr lang="en-US" dirty="0"/>
              <a:t>Research purposes</a:t>
            </a:r>
          </a:p>
          <a:p>
            <a:r>
              <a:rPr lang="en-US" dirty="0"/>
              <a:t>Food security analysis</a:t>
            </a:r>
          </a:p>
          <a:p>
            <a:r>
              <a:rPr lang="en-US" dirty="0"/>
              <a:t>Policy formulation, project implementation, monitoring and evaluation</a:t>
            </a:r>
          </a:p>
          <a:p>
            <a:endParaRPr lang="en-US" dirty="0"/>
          </a:p>
          <a:p>
            <a:endParaRPr lang="en-US" dirty="0"/>
          </a:p>
          <a:p>
            <a:endParaRPr lang="en-US" dirty="0"/>
          </a:p>
        </p:txBody>
      </p:sp>
    </p:spTree>
    <p:extLst>
      <p:ext uri="{BB962C8B-B14F-4D97-AF65-F5344CB8AC3E}">
        <p14:creationId xmlns:p14="http://schemas.microsoft.com/office/powerpoint/2010/main" val="523023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to fill an information gap</a:t>
            </a:r>
          </a:p>
        </p:txBody>
      </p:sp>
      <p:sp>
        <p:nvSpPr>
          <p:cNvPr id="3" name="Content Placeholder 2"/>
          <p:cNvSpPr>
            <a:spLocks noGrp="1"/>
          </p:cNvSpPr>
          <p:nvPr>
            <p:ph idx="1"/>
          </p:nvPr>
        </p:nvSpPr>
        <p:spPr/>
        <p:txBody>
          <a:bodyPr>
            <a:normAutofit fontScale="92500" lnSpcReduction="10000"/>
          </a:bodyPr>
          <a:lstStyle/>
          <a:p>
            <a:r>
              <a:rPr lang="en-US" dirty="0"/>
              <a:t>Previously, the food list for food price data collection was missing some nutritious foods.</a:t>
            </a:r>
          </a:p>
          <a:p>
            <a:endParaRPr lang="en-US" dirty="0"/>
          </a:p>
          <a:p>
            <a:r>
              <a:rPr lang="en-US" dirty="0"/>
              <a:t>Could be used for many basic commodities, but could not very well track the cost of nutritious diets.</a:t>
            </a:r>
          </a:p>
          <a:p>
            <a:endParaRPr lang="en-US" dirty="0"/>
          </a:p>
          <a:p>
            <a:r>
              <a:rPr lang="en-US" dirty="0"/>
              <a:t>Difficult to formulate informed policies and programs toward food and nutrition security without data showing the problem areas</a:t>
            </a:r>
          </a:p>
        </p:txBody>
      </p:sp>
    </p:spTree>
    <p:extLst>
      <p:ext uri="{BB962C8B-B14F-4D97-AF65-F5344CB8AC3E}">
        <p14:creationId xmlns:p14="http://schemas.microsoft.com/office/powerpoint/2010/main" val="1213799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lstStyle/>
          <a:p>
            <a:r>
              <a:rPr lang="en-US" dirty="0"/>
              <a:t>IANDA reviewed current </a:t>
            </a:r>
            <a:r>
              <a:rPr lang="en-US" dirty="0" err="1"/>
              <a:t>MoFA</a:t>
            </a:r>
            <a:r>
              <a:rPr lang="en-US" dirty="0"/>
              <a:t>-SRID food list and suggested commonly-consumed nutritious foods to be added; </a:t>
            </a:r>
          </a:p>
          <a:p>
            <a:r>
              <a:rPr lang="en-US" dirty="0"/>
              <a:t>22 foods added in all; most worked well</a:t>
            </a:r>
          </a:p>
          <a:p>
            <a:pPr lvl="1"/>
            <a:r>
              <a:rPr lang="en-US" dirty="0"/>
              <a:t>Such as: several dark green leafy vegetables; some fruits; two additional beans/seeds; meat and fish in the form typically bought by consumers</a:t>
            </a:r>
          </a:p>
          <a:p>
            <a:r>
              <a:rPr lang="en-US" dirty="0" err="1"/>
              <a:t>MoFA</a:t>
            </a:r>
            <a:r>
              <a:rPr lang="en-US" dirty="0"/>
              <a:t>-SRID piloted the expanded list and made the decision to institutionalize it</a:t>
            </a:r>
          </a:p>
          <a:p>
            <a:endParaRPr lang="en-US" dirty="0"/>
          </a:p>
        </p:txBody>
      </p:sp>
      <p:sp>
        <p:nvSpPr>
          <p:cNvPr id="4" name="Title 1"/>
          <p:cNvSpPr txBox="1">
            <a:spLocks/>
          </p:cNvSpPr>
          <p:nvPr/>
        </p:nvSpPr>
        <p:spPr>
          <a:xfrm>
            <a:off x="2050870" y="1507373"/>
            <a:ext cx="9302929" cy="894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Partnership with IANDA: Updating </a:t>
            </a:r>
            <a:r>
              <a:rPr kumimoji="0" lang="en-US" sz="3600" b="0" i="0" u="none" strike="noStrike" kern="1200" cap="none" spc="0" normalizeH="0" baseline="0" noProof="0" dirty="0" err="1">
                <a:ln>
                  <a:noFill/>
                </a:ln>
                <a:solidFill>
                  <a:prstClr val="black"/>
                </a:solidFill>
                <a:effectLst/>
                <a:uLnTx/>
                <a:uFillTx/>
                <a:latin typeface="Calibri Light" panose="020F0302020204030204"/>
                <a:ea typeface="+mj-ea"/>
                <a:cs typeface="+mj-cs"/>
              </a:rPr>
              <a:t>MoFA</a:t>
            </a: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 food list</a:t>
            </a:r>
          </a:p>
        </p:txBody>
      </p:sp>
    </p:spTree>
    <p:extLst>
      <p:ext uri="{BB962C8B-B14F-4D97-AF65-F5344CB8AC3E}">
        <p14:creationId xmlns:p14="http://schemas.microsoft.com/office/powerpoint/2010/main" val="1556463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364" y="1971200"/>
            <a:ext cx="9302929" cy="894489"/>
          </a:xfrm>
        </p:spPr>
        <p:txBody>
          <a:bodyPr/>
          <a:lstStyle/>
          <a:p>
            <a:r>
              <a:rPr lang="en-AU" dirty="0"/>
              <a:t>State of Institutionalization </a:t>
            </a:r>
          </a:p>
        </p:txBody>
      </p:sp>
      <p:sp>
        <p:nvSpPr>
          <p:cNvPr id="3" name="Content Placeholder 2"/>
          <p:cNvSpPr>
            <a:spLocks noGrp="1"/>
          </p:cNvSpPr>
          <p:nvPr>
            <p:ph idx="1"/>
          </p:nvPr>
        </p:nvSpPr>
        <p:spPr>
          <a:xfrm>
            <a:off x="2024363" y="2995157"/>
            <a:ext cx="9302930" cy="3409405"/>
          </a:xfrm>
        </p:spPr>
        <p:txBody>
          <a:bodyPr/>
          <a:lstStyle/>
          <a:p>
            <a:r>
              <a:rPr lang="en-AU" dirty="0"/>
              <a:t>Expanded Food list Questionnaire sent to all 10 regional offices and 20 major selected markets have started using it</a:t>
            </a:r>
          </a:p>
          <a:p>
            <a:endParaRPr lang="en-AU" dirty="0"/>
          </a:p>
          <a:p>
            <a:r>
              <a:rPr lang="en-AU" dirty="0"/>
              <a:t>Weekly Market Price Reports are now generated for the expanded food list since July 2017 </a:t>
            </a:r>
          </a:p>
          <a:p>
            <a:endParaRPr lang="en-AU" dirty="0"/>
          </a:p>
          <a:p>
            <a:endParaRPr lang="en-AU" dirty="0"/>
          </a:p>
        </p:txBody>
      </p:sp>
      <p:pic>
        <p:nvPicPr>
          <p:cNvPr id="6" name="Picture 2" descr="Ministry of Food &amp; Agricul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34" y="1117324"/>
            <a:ext cx="11430000"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608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870" y="1507373"/>
            <a:ext cx="9302929" cy="894489"/>
          </a:xfrm>
        </p:spPr>
        <p:txBody>
          <a:bodyPr>
            <a:normAutofit/>
          </a:bodyPr>
          <a:lstStyle/>
          <a:p>
            <a:r>
              <a:rPr lang="en-US" sz="3600" dirty="0"/>
              <a:t>Partnership with IANDA: Tracking indicators</a:t>
            </a:r>
          </a:p>
        </p:txBody>
      </p:sp>
      <p:sp>
        <p:nvSpPr>
          <p:cNvPr id="3" name="Content Placeholder 2"/>
          <p:cNvSpPr>
            <a:spLocks noGrp="1"/>
          </p:cNvSpPr>
          <p:nvPr>
            <p:ph idx="1"/>
          </p:nvPr>
        </p:nvSpPr>
        <p:spPr/>
        <p:txBody>
          <a:bodyPr/>
          <a:lstStyle/>
          <a:p>
            <a:r>
              <a:rPr lang="en-US" dirty="0"/>
              <a:t>IANDA developed new indicators</a:t>
            </a:r>
          </a:p>
          <a:p>
            <a:pPr lvl="1"/>
            <a:r>
              <a:rPr lang="en-US" dirty="0"/>
              <a:t>Cost of Recommended Diet (</a:t>
            </a:r>
            <a:r>
              <a:rPr lang="en-US" dirty="0" err="1"/>
              <a:t>CoRD</a:t>
            </a:r>
            <a:r>
              <a:rPr lang="en-US" dirty="0"/>
              <a:t>)</a:t>
            </a:r>
          </a:p>
          <a:p>
            <a:pPr lvl="1"/>
            <a:r>
              <a:rPr lang="en-US" dirty="0"/>
              <a:t>Nutritious food price Index (NPI)</a:t>
            </a:r>
          </a:p>
          <a:p>
            <a:endParaRPr lang="en-US" dirty="0"/>
          </a:p>
          <a:p>
            <a:r>
              <a:rPr lang="en-US" dirty="0"/>
              <a:t>Using the recently-expanded food list, </a:t>
            </a:r>
            <a:r>
              <a:rPr lang="en-US" dirty="0" err="1"/>
              <a:t>MoFA</a:t>
            </a:r>
            <a:r>
              <a:rPr lang="en-US" dirty="0"/>
              <a:t>-SRID can track these indicators using food price monitoring data</a:t>
            </a:r>
          </a:p>
          <a:p>
            <a:pPr lvl="1"/>
            <a:endParaRPr lang="en-US" dirty="0"/>
          </a:p>
        </p:txBody>
      </p:sp>
    </p:spTree>
    <p:extLst>
      <p:ext uri="{BB962C8B-B14F-4D97-AF65-F5344CB8AC3E}">
        <p14:creationId xmlns:p14="http://schemas.microsoft.com/office/powerpoint/2010/main" val="460939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Better Information for decision-making for Nutrition Impact</a:t>
            </a:r>
            <a:endParaRPr lang="en-US" dirty="0"/>
          </a:p>
        </p:txBody>
      </p:sp>
      <p:sp>
        <p:nvSpPr>
          <p:cNvPr id="3" name="Content Placeholder 2"/>
          <p:cNvSpPr>
            <a:spLocks noGrp="1"/>
          </p:cNvSpPr>
          <p:nvPr>
            <p:ph idx="1"/>
          </p:nvPr>
        </p:nvSpPr>
        <p:spPr>
          <a:xfrm>
            <a:off x="2050868" y="2812680"/>
            <a:ext cx="9302930" cy="3409405"/>
          </a:xfrm>
        </p:spPr>
        <p:txBody>
          <a:bodyPr/>
          <a:lstStyle/>
          <a:p>
            <a:r>
              <a:rPr lang="en-US" b="1"/>
              <a:t>MoFA</a:t>
            </a:r>
            <a:r>
              <a:rPr lang="en-US" dirty="0"/>
              <a:t> can use these indicators for decision-making toward a more nutritious food system</a:t>
            </a:r>
          </a:p>
          <a:p>
            <a:pPr lvl="1"/>
            <a:r>
              <a:rPr lang="en-US" dirty="0"/>
              <a:t>Could see where, and when, nutritious diets are too expensive</a:t>
            </a:r>
          </a:p>
          <a:p>
            <a:pPr lvl="1"/>
            <a:r>
              <a:rPr lang="en-US" dirty="0" err="1"/>
              <a:t>MoFA</a:t>
            </a:r>
            <a:r>
              <a:rPr lang="en-US" dirty="0"/>
              <a:t>-SRID is continuing to roll out the expanded food list nationwide</a:t>
            </a:r>
          </a:p>
          <a:p>
            <a:r>
              <a:rPr lang="en-US" b="1" dirty="0"/>
              <a:t>Ghana Statistical Service </a:t>
            </a:r>
            <a:r>
              <a:rPr lang="en-US" dirty="0"/>
              <a:t>is exploring reporting the new indicators as national statistics</a:t>
            </a:r>
          </a:p>
          <a:p>
            <a:endParaRPr lang="en-US" dirty="0"/>
          </a:p>
        </p:txBody>
      </p:sp>
    </p:spTree>
    <p:extLst>
      <p:ext uri="{BB962C8B-B14F-4D97-AF65-F5344CB8AC3E}">
        <p14:creationId xmlns:p14="http://schemas.microsoft.com/office/powerpoint/2010/main" val="1410994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050869" y="1441113"/>
            <a:ext cx="9302929" cy="894489"/>
          </a:xfrm>
        </p:spPr>
        <p:txBody>
          <a:bodyPr/>
          <a:lstStyle/>
          <a:p>
            <a:r>
              <a:rPr lang="en-US" dirty="0"/>
              <a:t>Conclusion</a:t>
            </a:r>
          </a:p>
        </p:txBody>
      </p:sp>
      <p:sp>
        <p:nvSpPr>
          <p:cNvPr id="3" name="Content Placeholder 2"/>
          <p:cNvSpPr>
            <a:spLocks noGrp="1"/>
          </p:cNvSpPr>
          <p:nvPr>
            <p:ph idx="1"/>
          </p:nvPr>
        </p:nvSpPr>
        <p:spPr>
          <a:xfrm>
            <a:off x="2050869" y="2521132"/>
            <a:ext cx="9302930" cy="3409405"/>
          </a:xfrm>
        </p:spPr>
        <p:txBody>
          <a:bodyPr>
            <a:normAutofit lnSpcReduction="10000"/>
          </a:bodyPr>
          <a:lstStyle/>
          <a:p>
            <a:r>
              <a:rPr lang="en-US" b="1" dirty="0"/>
              <a:t>Existing food price data monitoring system</a:t>
            </a:r>
            <a:r>
              <a:rPr lang="en-US" dirty="0"/>
              <a:t> can be used, with very little added cost, to provide better information for nutrition impact</a:t>
            </a:r>
          </a:p>
          <a:p>
            <a:endParaRPr lang="en-US" sz="1200" dirty="0"/>
          </a:p>
          <a:p>
            <a:r>
              <a:rPr lang="en-US" b="1" dirty="0"/>
              <a:t>Ghana would like to commit to monitoring the cost of nutritious diets </a:t>
            </a:r>
          </a:p>
          <a:p>
            <a:pPr lvl="1"/>
            <a:r>
              <a:rPr lang="en-US" dirty="0"/>
              <a:t>This can be a model for how food price monitoring can reflect nutritious food, and how it can better inform policy, production, and program decisions to promote healthy diets</a:t>
            </a:r>
          </a:p>
          <a:p>
            <a:endParaRPr lang="en-US" dirty="0"/>
          </a:p>
          <a:p>
            <a:endParaRPr lang="en-US" dirty="0"/>
          </a:p>
        </p:txBody>
      </p:sp>
    </p:spTree>
    <p:extLst>
      <p:ext uri="{BB962C8B-B14F-4D97-AF65-F5344CB8AC3E}">
        <p14:creationId xmlns:p14="http://schemas.microsoft.com/office/powerpoint/2010/main" val="1012003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973333" y="1758200"/>
            <a:ext cx="4401200" cy="2249600"/>
          </a:xfrm>
          <a:prstGeom prst="rect">
            <a:avLst/>
          </a:prstGeom>
        </p:spPr>
        <p:txBody>
          <a:bodyPr spcFirstLastPara="1" wrap="square" lIns="121900" tIns="121900" rIns="121900" bIns="121900" anchor="t" anchorCtr="0">
            <a:noAutofit/>
          </a:bodyPr>
          <a:lstStyle/>
          <a:p>
            <a:r>
              <a:rPr lang="en" sz="4000"/>
              <a:t>Deciding on Next Steps</a:t>
            </a:r>
            <a:endParaRPr sz="4000"/>
          </a:p>
        </p:txBody>
      </p:sp>
      <p:sp>
        <p:nvSpPr>
          <p:cNvPr id="104" name="Google Shape;104;p16"/>
          <p:cNvSpPr txBox="1"/>
          <p:nvPr/>
        </p:nvSpPr>
        <p:spPr>
          <a:xfrm>
            <a:off x="6361433" y="205833"/>
            <a:ext cx="5667200" cy="5930800"/>
          </a:xfrm>
          <a:prstGeom prst="rect">
            <a:avLst/>
          </a:prstGeom>
          <a:noFill/>
          <a:ln>
            <a:noFill/>
          </a:ln>
        </p:spPr>
        <p:txBody>
          <a:bodyPr spcFirstLastPara="1" wrap="square" lIns="162533" tIns="162533" rIns="162533" bIns="162533" anchor="t" anchorCtr="0">
            <a:noAutofit/>
          </a:bodyPr>
          <a:lstStyle/>
          <a:p>
            <a:pPr defTabSz="1219170">
              <a:buClr>
                <a:srgbClr val="000000"/>
              </a:buClr>
            </a:pPr>
            <a:endParaRPr sz="2933" kern="0">
              <a:solidFill>
                <a:srgbClr val="EB5600"/>
              </a:solidFill>
              <a:latin typeface="Lato"/>
              <a:ea typeface="Lato"/>
              <a:cs typeface="Lato"/>
              <a:sym typeface="Lato"/>
            </a:endParaRPr>
          </a:p>
          <a:p>
            <a:pPr defTabSz="1219170">
              <a:buClr>
                <a:srgbClr val="000000"/>
              </a:buClr>
            </a:pPr>
            <a:endParaRPr sz="2933" kern="0">
              <a:solidFill>
                <a:srgbClr val="EB5600"/>
              </a:solidFill>
              <a:latin typeface="Lato"/>
              <a:ea typeface="Lato"/>
              <a:cs typeface="Lato"/>
              <a:sym typeface="Lato"/>
            </a:endParaRPr>
          </a:p>
          <a:p>
            <a:pPr defTabSz="1219170">
              <a:buClr>
                <a:srgbClr val="000000"/>
              </a:buClr>
            </a:pPr>
            <a:endParaRPr sz="2933" kern="0">
              <a:solidFill>
                <a:srgbClr val="EB5600"/>
              </a:solidFill>
              <a:latin typeface="Lato"/>
              <a:ea typeface="Lato"/>
              <a:cs typeface="Lato"/>
              <a:sym typeface="Lato"/>
            </a:endParaRPr>
          </a:p>
          <a:p>
            <a:pPr defTabSz="1219170">
              <a:buClr>
                <a:srgbClr val="000000"/>
              </a:buClr>
            </a:pPr>
            <a:r>
              <a:rPr lang="en" sz="2933" kern="0">
                <a:solidFill>
                  <a:srgbClr val="EB5600"/>
                </a:solidFill>
                <a:latin typeface="Lato"/>
                <a:ea typeface="Lato"/>
                <a:cs typeface="Lato"/>
                <a:sym typeface="Lato"/>
              </a:rPr>
              <a:t>#1</a:t>
            </a:r>
            <a:r>
              <a:rPr lang="en" sz="2933" b="1" kern="0">
                <a:solidFill>
                  <a:srgbClr val="3083A7"/>
                </a:solidFill>
                <a:latin typeface="Lato"/>
                <a:ea typeface="Lato"/>
                <a:cs typeface="Lato"/>
                <a:sym typeface="Lato"/>
              </a:rPr>
              <a:t> </a:t>
            </a:r>
            <a:r>
              <a:rPr lang="en" sz="2933" b="1" kern="0">
                <a:solidFill>
                  <a:srgbClr val="0074A5"/>
                </a:solidFill>
                <a:latin typeface="Lato"/>
                <a:ea typeface="Lato"/>
                <a:cs typeface="Lato"/>
                <a:sym typeface="Lato"/>
              </a:rPr>
              <a:t>PRODUCE</a:t>
            </a:r>
            <a:r>
              <a:rPr lang="en" sz="2933" kern="0">
                <a:solidFill>
                  <a:srgbClr val="000000"/>
                </a:solidFill>
                <a:latin typeface="Lato"/>
                <a:ea typeface="Lato"/>
                <a:cs typeface="Lato"/>
                <a:sym typeface="Lato"/>
              </a:rPr>
              <a:t> the indicator</a:t>
            </a:r>
            <a:endParaRPr sz="2933" kern="0">
              <a:solidFill>
                <a:srgbClr val="000000"/>
              </a:solidFill>
              <a:latin typeface="Lato"/>
              <a:ea typeface="Lato"/>
              <a:cs typeface="Lato"/>
              <a:sym typeface="Lato"/>
            </a:endParaRPr>
          </a:p>
          <a:p>
            <a:pPr defTabSz="1219170">
              <a:buClr>
                <a:srgbClr val="000000"/>
              </a:buClr>
            </a:pPr>
            <a:endParaRPr sz="2933" i="1" kern="0">
              <a:solidFill>
                <a:srgbClr val="999999"/>
              </a:solidFill>
              <a:latin typeface="Lato"/>
              <a:ea typeface="Lato"/>
              <a:cs typeface="Lato"/>
              <a:sym typeface="Lato"/>
            </a:endParaRPr>
          </a:p>
          <a:p>
            <a:pPr defTabSz="1219170">
              <a:buClr>
                <a:srgbClr val="000000"/>
              </a:buClr>
            </a:pPr>
            <a:r>
              <a:rPr lang="en" sz="2933" kern="0">
                <a:solidFill>
                  <a:srgbClr val="EB5600"/>
                </a:solidFill>
                <a:latin typeface="Lato"/>
                <a:ea typeface="Lato"/>
                <a:cs typeface="Lato"/>
                <a:sym typeface="Lato"/>
              </a:rPr>
              <a:t>#2</a:t>
            </a:r>
            <a:r>
              <a:rPr lang="en" sz="2933" b="1" kern="0">
                <a:solidFill>
                  <a:srgbClr val="3083A7"/>
                </a:solidFill>
                <a:latin typeface="Lato"/>
                <a:ea typeface="Lato"/>
                <a:cs typeface="Lato"/>
                <a:sym typeface="Lato"/>
              </a:rPr>
              <a:t> </a:t>
            </a:r>
            <a:r>
              <a:rPr lang="en" sz="2933" b="1" kern="0">
                <a:solidFill>
                  <a:srgbClr val="0074A5"/>
                </a:solidFill>
                <a:latin typeface="Lato"/>
                <a:ea typeface="Lato"/>
                <a:cs typeface="Lato"/>
                <a:sym typeface="Lato"/>
              </a:rPr>
              <a:t>PUBLISH</a:t>
            </a:r>
            <a:r>
              <a:rPr lang="en" sz="2933" b="1" kern="0">
                <a:solidFill>
                  <a:srgbClr val="3083A7"/>
                </a:solidFill>
                <a:latin typeface="Lato"/>
                <a:ea typeface="Lato"/>
                <a:cs typeface="Lato"/>
                <a:sym typeface="Lato"/>
              </a:rPr>
              <a:t> </a:t>
            </a:r>
            <a:r>
              <a:rPr lang="en" sz="2933" kern="0">
                <a:solidFill>
                  <a:srgbClr val="000000"/>
                </a:solidFill>
                <a:latin typeface="Lato"/>
                <a:ea typeface="Lato"/>
                <a:cs typeface="Lato"/>
                <a:sym typeface="Lato"/>
              </a:rPr>
              <a:t>the indicator </a:t>
            </a:r>
            <a:endParaRPr sz="2933" kern="0">
              <a:solidFill>
                <a:srgbClr val="000000"/>
              </a:solidFill>
              <a:latin typeface="Lato"/>
              <a:ea typeface="Lato"/>
              <a:cs typeface="Lato"/>
              <a:sym typeface="Lato"/>
            </a:endParaRPr>
          </a:p>
          <a:p>
            <a:pPr defTabSz="1219170">
              <a:buClr>
                <a:srgbClr val="000000"/>
              </a:buClr>
            </a:pPr>
            <a:endParaRPr sz="2933" i="1" kern="0">
              <a:solidFill>
                <a:srgbClr val="999999"/>
              </a:solidFill>
              <a:latin typeface="Lato"/>
              <a:ea typeface="Lato"/>
              <a:cs typeface="Lato"/>
              <a:sym typeface="Lato"/>
            </a:endParaRPr>
          </a:p>
          <a:p>
            <a:pPr defTabSz="1219170">
              <a:buClr>
                <a:srgbClr val="000000"/>
              </a:buClr>
            </a:pPr>
            <a:r>
              <a:rPr lang="en" sz="2933" kern="0">
                <a:solidFill>
                  <a:srgbClr val="EB5600"/>
                </a:solidFill>
                <a:latin typeface="Lato"/>
                <a:ea typeface="Lato"/>
                <a:cs typeface="Lato"/>
                <a:sym typeface="Lato"/>
              </a:rPr>
              <a:t>#3</a:t>
            </a:r>
            <a:r>
              <a:rPr lang="en" sz="2933" b="1" kern="0">
                <a:solidFill>
                  <a:srgbClr val="3083A7"/>
                </a:solidFill>
                <a:latin typeface="Lato"/>
                <a:ea typeface="Lato"/>
                <a:cs typeface="Lato"/>
                <a:sym typeface="Lato"/>
              </a:rPr>
              <a:t> </a:t>
            </a:r>
            <a:r>
              <a:rPr lang="en" sz="2933" b="1" kern="0">
                <a:solidFill>
                  <a:srgbClr val="0074A5"/>
                </a:solidFill>
                <a:latin typeface="Lato"/>
                <a:ea typeface="Lato"/>
                <a:cs typeface="Lato"/>
                <a:sym typeface="Lato"/>
              </a:rPr>
              <a:t>USE</a:t>
            </a:r>
            <a:r>
              <a:rPr lang="en" sz="2933" kern="0">
                <a:solidFill>
                  <a:srgbClr val="000000"/>
                </a:solidFill>
                <a:latin typeface="Lato"/>
                <a:ea typeface="Lato"/>
                <a:cs typeface="Lato"/>
                <a:sym typeface="Lato"/>
              </a:rPr>
              <a:t> the indicator</a:t>
            </a:r>
            <a:endParaRPr sz="2933" kern="0">
              <a:solidFill>
                <a:srgbClr val="000000"/>
              </a:solidFill>
              <a:latin typeface="Lato"/>
              <a:ea typeface="Lato"/>
              <a:cs typeface="Lato"/>
              <a:sym typeface="Lato"/>
            </a:endParaRPr>
          </a:p>
          <a:p>
            <a:pPr defTabSz="1219170">
              <a:buClr>
                <a:srgbClr val="000000"/>
              </a:buClr>
            </a:pPr>
            <a:r>
              <a:rPr lang="en" sz="2933" kern="0">
                <a:solidFill>
                  <a:srgbClr val="000000"/>
                </a:solidFill>
                <a:latin typeface="Lato"/>
                <a:ea typeface="Lato"/>
                <a:cs typeface="Lato"/>
                <a:sym typeface="Lato"/>
              </a:rPr>
              <a:t>	</a:t>
            </a:r>
            <a:endParaRPr sz="2933" kern="0">
              <a:solidFill>
                <a:srgbClr val="000000"/>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74A5"/>
        </a:solidFill>
        <a:effectLst/>
      </p:bgPr>
    </p:bg>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72600" y="1864867"/>
            <a:ext cx="10874000" cy="4938000"/>
          </a:xfrm>
          <a:prstGeom prst="rect">
            <a:avLst/>
          </a:prstGeom>
        </p:spPr>
        <p:txBody>
          <a:bodyPr spcFirstLastPara="1" wrap="square" lIns="121900" tIns="121900" rIns="121900" bIns="121900" anchor="t" anchorCtr="0">
            <a:noAutofit/>
          </a:bodyPr>
          <a:lstStyle/>
          <a:p>
            <a:pPr marL="609585" indent="-558786">
              <a:buSzPts val="3000"/>
              <a:buChar char="●"/>
            </a:pPr>
            <a:r>
              <a:rPr lang="en" sz="4000" dirty="0"/>
              <a:t>GSS: </a:t>
            </a:r>
            <a:r>
              <a:rPr lang="en" sz="4000" b="0" dirty="0"/>
              <a:t>national monitoring</a:t>
            </a:r>
            <a:endParaRPr sz="4000" b="0" dirty="0"/>
          </a:p>
          <a:p>
            <a:pPr marL="609585"/>
            <a:endParaRPr sz="4000" b="0" dirty="0"/>
          </a:p>
          <a:p>
            <a:pPr marL="609585" indent="-558786">
              <a:buSzPts val="3000"/>
              <a:buChar char="●"/>
            </a:pPr>
            <a:r>
              <a:rPr lang="en" sz="4000" dirty="0" err="1"/>
              <a:t>MoFA</a:t>
            </a:r>
            <a:r>
              <a:rPr lang="en" sz="4000" dirty="0"/>
              <a:t>: </a:t>
            </a:r>
            <a:r>
              <a:rPr lang="en" sz="4000" b="0" dirty="0"/>
              <a:t>informing market opportunities for less accessible food groups</a:t>
            </a:r>
            <a:br>
              <a:rPr lang="en" sz="4000" b="0" dirty="0"/>
            </a:br>
            <a:endParaRPr sz="4000" b="0" dirty="0"/>
          </a:p>
          <a:p>
            <a:pPr marL="609585"/>
            <a:endParaRPr sz="4000" dirty="0"/>
          </a:p>
          <a:p>
            <a:pPr marL="609585" indent="-558786">
              <a:buSzPts val="3000"/>
              <a:buChar char="●"/>
            </a:pPr>
            <a:r>
              <a:rPr lang="en" sz="4000" dirty="0" err="1"/>
              <a:t>Esoko</a:t>
            </a:r>
            <a:r>
              <a:rPr lang="en" sz="4000" dirty="0"/>
              <a:t>: </a:t>
            </a:r>
            <a:r>
              <a:rPr lang="en" sz="4000" b="0" dirty="0"/>
              <a:t>who are the data users?</a:t>
            </a:r>
            <a:endParaRPr sz="4000" b="0" dirty="0"/>
          </a:p>
        </p:txBody>
      </p:sp>
      <p:sp>
        <p:nvSpPr>
          <p:cNvPr id="93" name="Google Shape;93;p14"/>
          <p:cNvSpPr txBox="1">
            <a:spLocks noGrp="1"/>
          </p:cNvSpPr>
          <p:nvPr>
            <p:ph type="title"/>
          </p:nvPr>
        </p:nvSpPr>
        <p:spPr>
          <a:xfrm>
            <a:off x="963800" y="304800"/>
            <a:ext cx="10874000" cy="2024800"/>
          </a:xfrm>
          <a:prstGeom prst="rect">
            <a:avLst/>
          </a:prstGeom>
        </p:spPr>
        <p:txBody>
          <a:bodyPr spcFirstLastPara="1" wrap="square" lIns="121900" tIns="121900" rIns="121900" bIns="121900" anchor="t" anchorCtr="0">
            <a:noAutofit/>
          </a:bodyPr>
          <a:lstStyle/>
          <a:p>
            <a:r>
              <a:rPr lang="en"/>
              <a:t>Food Price Data Sources / Uses</a:t>
            </a:r>
            <a:endParaRPr b="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E24CB-8B58-B41E-3635-AB4E5BC8BD38}"/>
              </a:ext>
            </a:extLst>
          </p:cNvPr>
          <p:cNvSpPr>
            <a:spLocks noGrp="1"/>
          </p:cNvSpPr>
          <p:nvPr>
            <p:ph type="title"/>
          </p:nvPr>
        </p:nvSpPr>
        <p:spPr/>
        <p:txBody>
          <a:bodyPr/>
          <a:lstStyle/>
          <a:p>
            <a:r>
              <a:rPr lang="en-US" dirty="0"/>
              <a:t>Could also use as a unit-free index</a:t>
            </a:r>
          </a:p>
        </p:txBody>
      </p:sp>
      <p:sp>
        <p:nvSpPr>
          <p:cNvPr id="3" name="Content Placeholder 2">
            <a:extLst>
              <a:ext uri="{FF2B5EF4-FFF2-40B4-BE49-F238E27FC236}">
                <a16:creationId xmlns:a16="http://schemas.microsoft.com/office/drawing/2014/main" id="{B3D93CEC-99EF-F1E7-3244-D1D3645765A5}"/>
              </a:ext>
            </a:extLst>
          </p:cNvPr>
          <p:cNvSpPr>
            <a:spLocks noGrp="1"/>
          </p:cNvSpPr>
          <p:nvPr>
            <p:ph idx="1"/>
          </p:nvPr>
        </p:nvSpPr>
        <p:spPr/>
        <p:txBody>
          <a:bodyPr>
            <a:normAutofit/>
          </a:bodyPr>
          <a:lstStyle/>
          <a:p>
            <a:r>
              <a:rPr lang="en-US" dirty="0"/>
              <a:t>Previously discussed as the “NPI”</a:t>
            </a:r>
          </a:p>
          <a:p>
            <a:r>
              <a:rPr lang="en-US" dirty="0"/>
              <a:t>Uses all items in the CPI food list, but reweighted according to nutritional need and preference</a:t>
            </a:r>
          </a:p>
          <a:p>
            <a:pPr lvl="1"/>
            <a:r>
              <a:rPr lang="en-US" b="1" dirty="0"/>
              <a:t>weighted by their expenditure shares</a:t>
            </a:r>
            <a:r>
              <a:rPr lang="en-US" dirty="0"/>
              <a:t>, instead of only least-cost items. </a:t>
            </a:r>
          </a:p>
          <a:p>
            <a:r>
              <a:rPr lang="en-US" dirty="0"/>
              <a:t>Reflects food preferences, while holding fixed the proportions of food groups to meet dietary guidelines.</a:t>
            </a:r>
          </a:p>
          <a:p>
            <a:pPr marL="0" indent="0">
              <a:buNone/>
            </a:pPr>
            <a:endParaRPr lang="en-US" dirty="0"/>
          </a:p>
          <a:p>
            <a:r>
              <a:rPr lang="en-US" dirty="0"/>
              <a:t>In contrast to “least cost”</a:t>
            </a:r>
          </a:p>
        </p:txBody>
      </p:sp>
    </p:spTree>
    <p:extLst>
      <p:ext uri="{BB962C8B-B14F-4D97-AF65-F5344CB8AC3E}">
        <p14:creationId xmlns:p14="http://schemas.microsoft.com/office/powerpoint/2010/main" val="4215191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0C4C585-B81B-4BFC-A324-B1668BAE4863}"/>
              </a:ext>
            </a:extLst>
          </p:cNvPr>
          <p:cNvSpPr txBox="1">
            <a:spLocks/>
          </p:cNvSpPr>
          <p:nvPr/>
        </p:nvSpPr>
        <p:spPr>
          <a:xfrm>
            <a:off x="1289538" y="315050"/>
            <a:ext cx="9788770" cy="98244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i="0" kern="1200" baseline="0">
                <a:solidFill>
                  <a:srgbClr val="4D94B2"/>
                </a:solidFill>
                <a:latin typeface="+mj-lt"/>
                <a:ea typeface="+mj-ea"/>
                <a:cs typeface="+mj-cs"/>
              </a:defRPr>
            </a:lvl1pPr>
          </a:lstStyle>
          <a:p>
            <a:pPr marL="0" marR="0" lvl="0" indent="0" algn="l" defTabSz="914400" rtl="0" eaLnBrk="1" fontAlgn="auto" latinLnBrk="0" hangingPunct="1">
              <a:lnSpc>
                <a:spcPct val="7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4D94B2"/>
              </a:solidFill>
              <a:effectLst/>
              <a:uLnTx/>
              <a:uFillTx/>
              <a:latin typeface="Cordia New"/>
              <a:ea typeface="+mj-ea"/>
              <a:cs typeface="+mj-cs"/>
            </a:endParaRPr>
          </a:p>
        </p:txBody>
      </p:sp>
      <p:sp>
        <p:nvSpPr>
          <p:cNvPr id="24" name="TextBox 23">
            <a:extLst>
              <a:ext uri="{FF2B5EF4-FFF2-40B4-BE49-F238E27FC236}">
                <a16:creationId xmlns:a16="http://schemas.microsoft.com/office/drawing/2014/main" id="{C59A08AD-E32C-494A-98D2-1E289A292042}"/>
              </a:ext>
            </a:extLst>
          </p:cNvPr>
          <p:cNvSpPr txBox="1"/>
          <p:nvPr/>
        </p:nvSpPr>
        <p:spPr>
          <a:xfrm>
            <a:off x="1289538" y="2627196"/>
            <a:ext cx="2648683" cy="1427080"/>
          </a:xfrm>
          <a:prstGeom prst="roundRect">
            <a:avLst/>
          </a:prstGeom>
          <a:solidFill>
            <a:srgbClr val="5E99D0"/>
          </a:solidFill>
          <a:ln>
            <a:noFill/>
          </a:ln>
          <a:effectLst/>
        </p:spPr>
        <p:txBody>
          <a:bodyPr spcFirstLastPara="0" vert="horz" wrap="square" lIns="25718" tIns="25718" rIns="25718" bIns="25718" numCol="1" spcCol="1270" anchor="t" anchorCtr="0">
            <a:noAutofit/>
          </a:bodyPr>
          <a:lstStyle/>
          <a:p>
            <a:pPr algn="ctr" defTabSz="685800">
              <a:lnSpc>
                <a:spcPct val="90000"/>
              </a:lnSpc>
              <a:defRPr/>
            </a:pPr>
            <a:r>
              <a:rPr lang="en-US" sz="2800" kern="0" dirty="0">
                <a:solidFill>
                  <a:srgbClr val="FFFFFF"/>
                </a:solidFill>
                <a:latin typeface="Cordia New" charset="0"/>
                <a:ea typeface="Cordia New" charset="0"/>
                <a:cs typeface="Cordia New" charset="0"/>
              </a:rPr>
              <a:t>Support use of new metrics in high-priority countries</a:t>
            </a:r>
            <a:endParaRPr lang="en-US" sz="2800" kern="0" dirty="0">
              <a:solidFill>
                <a:prstClr val="white"/>
              </a:solidFill>
              <a:latin typeface="Cordia New" charset="0"/>
              <a:ea typeface="Cordia New" charset="0"/>
              <a:cs typeface="Cordia New" charset="0"/>
            </a:endParaRPr>
          </a:p>
        </p:txBody>
      </p:sp>
      <p:sp>
        <p:nvSpPr>
          <p:cNvPr id="25" name="TextBox 24">
            <a:extLst>
              <a:ext uri="{FF2B5EF4-FFF2-40B4-BE49-F238E27FC236}">
                <a16:creationId xmlns:a16="http://schemas.microsoft.com/office/drawing/2014/main" id="{07E82FE1-BF96-4EFB-8F4A-723CC61E57C4}"/>
              </a:ext>
            </a:extLst>
          </p:cNvPr>
          <p:cNvSpPr txBox="1"/>
          <p:nvPr/>
        </p:nvSpPr>
        <p:spPr>
          <a:xfrm>
            <a:off x="4048856" y="2623185"/>
            <a:ext cx="3494944" cy="1431091"/>
          </a:xfrm>
          <a:prstGeom prst="roundRect">
            <a:avLst/>
          </a:prstGeom>
          <a:solidFill>
            <a:srgbClr val="14647F"/>
          </a:solidFill>
          <a:ln>
            <a:noFill/>
          </a:ln>
          <a:effectLst/>
        </p:spPr>
        <p:txBody>
          <a:bodyPr spcFirstLastPara="0" vert="horz" wrap="square" lIns="25718" tIns="25718" rIns="25718" bIns="25718" numCol="1" spcCol="1270" anchor="t" anchorCtr="0">
            <a:noAutofit/>
          </a:bodyPr>
          <a:lstStyle/>
          <a:p>
            <a:pPr algn="ctr" defTabSz="685800">
              <a:lnSpc>
                <a:spcPct val="90000"/>
              </a:lnSpc>
              <a:defRPr/>
            </a:pPr>
            <a:r>
              <a:rPr lang="en-US" sz="2800" kern="0" dirty="0">
                <a:solidFill>
                  <a:srgbClr val="FFFFFF"/>
                </a:solidFill>
                <a:latin typeface="Cordia New" charset="0"/>
                <a:ea typeface="Cordia New" charset="0"/>
                <a:cs typeface="Cordia New" charset="0"/>
              </a:rPr>
              <a:t>Build a global system to monitor change in food prices for nutrition</a:t>
            </a:r>
            <a:endParaRPr lang="en-US" sz="2800" kern="0" dirty="0">
              <a:solidFill>
                <a:prstClr val="white"/>
              </a:solidFill>
              <a:latin typeface="Cordia New" charset="0"/>
              <a:ea typeface="Cordia New" charset="0"/>
              <a:cs typeface="Cordia New" charset="0"/>
            </a:endParaRPr>
          </a:p>
        </p:txBody>
      </p:sp>
      <p:sp>
        <p:nvSpPr>
          <p:cNvPr id="26" name="TextBox 25">
            <a:extLst>
              <a:ext uri="{FF2B5EF4-FFF2-40B4-BE49-F238E27FC236}">
                <a16:creationId xmlns:a16="http://schemas.microsoft.com/office/drawing/2014/main" id="{E07ED07D-1031-4C20-85E9-75A936BA66E4}"/>
              </a:ext>
            </a:extLst>
          </p:cNvPr>
          <p:cNvSpPr txBox="1"/>
          <p:nvPr/>
        </p:nvSpPr>
        <p:spPr>
          <a:xfrm>
            <a:off x="7654435" y="2623185"/>
            <a:ext cx="2861165" cy="1481624"/>
          </a:xfrm>
          <a:prstGeom prst="roundRect">
            <a:avLst/>
          </a:prstGeom>
          <a:solidFill>
            <a:srgbClr val="62BB46"/>
          </a:solidFill>
          <a:ln>
            <a:noFill/>
          </a:ln>
          <a:effectLst/>
        </p:spPr>
        <p:txBody>
          <a:bodyPr spcFirstLastPara="0" vert="horz" wrap="square" lIns="25718" tIns="25718" rIns="25718" bIns="25718" numCol="1" spcCol="1270" anchor="t" anchorCtr="0">
            <a:noAutofit/>
          </a:bodyPr>
          <a:lstStyle/>
          <a:p>
            <a:pPr algn="ctr" defTabSz="685800">
              <a:lnSpc>
                <a:spcPct val="90000"/>
              </a:lnSpc>
              <a:defRPr/>
            </a:pPr>
            <a:r>
              <a:rPr lang="en-US" sz="2800" kern="0" dirty="0">
                <a:solidFill>
                  <a:srgbClr val="FFFFFF"/>
                </a:solidFill>
                <a:latin typeface="Cordia New" charset="0"/>
                <a:ea typeface="Cordia New" charset="0"/>
                <a:cs typeface="Cordia New" charset="0"/>
              </a:rPr>
              <a:t>Analyze change in cost and affordability of healthy diets</a:t>
            </a:r>
            <a:endParaRPr lang="en-US" sz="2800" kern="0" dirty="0">
              <a:solidFill>
                <a:prstClr val="white"/>
              </a:solidFill>
              <a:latin typeface="Cordia New" charset="0"/>
              <a:ea typeface="Cordia New" charset="0"/>
              <a:cs typeface="Cordia New" charset="0"/>
            </a:endParaRPr>
          </a:p>
        </p:txBody>
      </p:sp>
      <p:sp>
        <p:nvSpPr>
          <p:cNvPr id="14" name="TextBox 13">
            <a:extLst>
              <a:ext uri="{FF2B5EF4-FFF2-40B4-BE49-F238E27FC236}">
                <a16:creationId xmlns:a16="http://schemas.microsoft.com/office/drawing/2014/main" id="{15E0323F-B1EC-4A4B-BC52-55DF793475CE}"/>
              </a:ext>
            </a:extLst>
          </p:cNvPr>
          <p:cNvSpPr txBox="1"/>
          <p:nvPr/>
        </p:nvSpPr>
        <p:spPr>
          <a:xfrm>
            <a:off x="1289538" y="4304408"/>
            <a:ext cx="9302262" cy="847788"/>
          </a:xfrm>
          <a:prstGeom prst="roundRect">
            <a:avLst>
              <a:gd name="adj" fmla="val 26161"/>
            </a:avLst>
          </a:prstGeom>
          <a:solidFill>
            <a:srgbClr val="213965"/>
          </a:solidFill>
          <a:ln>
            <a:noFill/>
          </a:ln>
          <a:effectLst/>
        </p:spPr>
        <p:txBody>
          <a:bodyPr spcFirstLastPara="0" vert="horz" wrap="square" lIns="25718" tIns="25718" rIns="25718" bIns="25718" numCol="1" spcCol="1270" anchor="ctr" anchorCtr="0">
            <a:noAutofit/>
          </a:bodyPr>
          <a:lstStyle/>
          <a:p>
            <a:pPr algn="ctr" defTabSz="685800">
              <a:lnSpc>
                <a:spcPct val="107000"/>
              </a:lnSpc>
              <a:defRPr/>
            </a:pPr>
            <a:r>
              <a:rPr lang="en-US" sz="2800" kern="0" dirty="0">
                <a:solidFill>
                  <a:srgbClr val="FFFFFF"/>
                </a:solidFill>
                <a:latin typeface="Cordia New" charset="0"/>
                <a:ea typeface="Cordia New" charset="0"/>
                <a:cs typeface="Cordia New" charset="0"/>
              </a:rPr>
              <a:t>Actively disseminate tools and results on food prices, diet costs, and affordability</a:t>
            </a:r>
            <a:endParaRPr lang="en-US" sz="2800" kern="0" dirty="0">
              <a:solidFill>
                <a:prstClr val="white"/>
              </a:solidFill>
              <a:latin typeface="Cordia New" charset="0"/>
              <a:ea typeface="Cordia New" charset="0"/>
              <a:cs typeface="Cordia New" charset="0"/>
            </a:endParaRPr>
          </a:p>
        </p:txBody>
      </p:sp>
      <p:sp>
        <p:nvSpPr>
          <p:cNvPr id="19" name="TextBox 18">
            <a:extLst>
              <a:ext uri="{FF2B5EF4-FFF2-40B4-BE49-F238E27FC236}">
                <a16:creationId xmlns:a16="http://schemas.microsoft.com/office/drawing/2014/main" id="{A61B45C9-C883-4432-B8CD-67811B26F645}"/>
              </a:ext>
            </a:extLst>
          </p:cNvPr>
          <p:cNvSpPr txBox="1"/>
          <p:nvPr/>
        </p:nvSpPr>
        <p:spPr>
          <a:xfrm>
            <a:off x="1219200" y="1311488"/>
            <a:ext cx="9448800" cy="1029667"/>
          </a:xfrm>
          <a:prstGeom prst="roundRect">
            <a:avLst/>
          </a:prstGeom>
          <a:solidFill>
            <a:srgbClr val="3E6CC0"/>
          </a:solidFill>
          <a:ln>
            <a:noFill/>
          </a:ln>
          <a:effectLst/>
        </p:spPr>
        <p:txBody>
          <a:bodyPr spcFirstLastPara="0" vert="horz" wrap="square" lIns="25718" tIns="25718" rIns="25718" bIns="25718" numCol="1" spcCol="1270" anchor="ctr" anchorCtr="0">
            <a:noAutofit/>
          </a:bodyPr>
          <a:lstStyle/>
          <a:p>
            <a:pPr marL="112713" defTabSz="685800">
              <a:lnSpc>
                <a:spcPct val="107000"/>
              </a:lnSpc>
              <a:defRPr/>
            </a:pPr>
            <a:r>
              <a:rPr lang="en-US" sz="2800" b="1" kern="0" dirty="0">
                <a:solidFill>
                  <a:srgbClr val="FFFFFF"/>
                </a:solidFill>
                <a:latin typeface="Cordia New" charset="0"/>
                <a:ea typeface="Cordia New" charset="0"/>
                <a:cs typeface="Cordia New" charset="0"/>
              </a:rPr>
              <a:t>Project purpose</a:t>
            </a:r>
            <a:r>
              <a:rPr lang="en-US" sz="2800" kern="0" dirty="0">
                <a:solidFill>
                  <a:srgbClr val="FFFFFF"/>
                </a:solidFill>
                <a:latin typeface="Cordia New" charset="0"/>
                <a:ea typeface="Cordia New" charset="0"/>
                <a:cs typeface="Cordia New" charset="0"/>
              </a:rPr>
              <a:t>: Scale up monitoring and analysis of food prices, to guide agricultural production and food markets for improved nutrition</a:t>
            </a:r>
          </a:p>
        </p:txBody>
      </p:sp>
      <p:pic>
        <p:nvPicPr>
          <p:cNvPr id="27" name="Picture 26">
            <a:extLst>
              <a:ext uri="{FF2B5EF4-FFF2-40B4-BE49-F238E27FC236}">
                <a16:creationId xmlns:a16="http://schemas.microsoft.com/office/drawing/2014/main" id="{ABFBC2CF-2616-4D11-AF2A-EB943A1AE4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303" b="14316"/>
          <a:stretch/>
        </p:blipFill>
        <p:spPr>
          <a:xfrm>
            <a:off x="4847421" y="5245461"/>
            <a:ext cx="3228205" cy="934632"/>
          </a:xfrm>
          <a:prstGeom prst="rect">
            <a:avLst/>
          </a:prstGeom>
        </p:spPr>
      </p:pic>
      <p:pic>
        <p:nvPicPr>
          <p:cNvPr id="28" name="Picture 27" descr="Image result for ifpri logo">
            <a:extLst>
              <a:ext uri="{FF2B5EF4-FFF2-40B4-BE49-F238E27FC236}">
                <a16:creationId xmlns:a16="http://schemas.microsoft.com/office/drawing/2014/main" id="{7B673062-0502-4DAF-AA58-ED911E83437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58200" y="5286250"/>
            <a:ext cx="1636918" cy="89384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Shape&#10;&#10;Description automatically generated with medium confidence">
            <a:extLst>
              <a:ext uri="{FF2B5EF4-FFF2-40B4-BE49-F238E27FC236}">
                <a16:creationId xmlns:a16="http://schemas.microsoft.com/office/drawing/2014/main" id="{39AB9AF7-3248-49A3-988C-17E0787C6D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 y="5552731"/>
            <a:ext cx="2743200" cy="474900"/>
          </a:xfrm>
          <a:prstGeom prst="rect">
            <a:avLst/>
          </a:prstGeom>
        </p:spPr>
      </p:pic>
      <p:pic>
        <p:nvPicPr>
          <p:cNvPr id="30" name="Picture 29">
            <a:extLst>
              <a:ext uri="{FF2B5EF4-FFF2-40B4-BE49-F238E27FC236}">
                <a16:creationId xmlns:a16="http://schemas.microsoft.com/office/drawing/2014/main" id="{FE4FB6D8-832B-4B1A-95F2-D05C9FFD66EF}"/>
              </a:ext>
            </a:extLst>
          </p:cNvPr>
          <p:cNvPicPr>
            <a:picLocks noChangeAspect="1"/>
          </p:cNvPicPr>
          <p:nvPr/>
        </p:nvPicPr>
        <p:blipFill>
          <a:blip r:embed="rId6"/>
          <a:stretch>
            <a:fillRect/>
          </a:stretch>
        </p:blipFill>
        <p:spPr>
          <a:xfrm>
            <a:off x="3733801" y="5265363"/>
            <a:ext cx="961219" cy="961219"/>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7B3CF12-C621-8DA4-1731-FAFE99D5752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5733" y="81104"/>
            <a:ext cx="4554235" cy="1183752"/>
          </a:xfrm>
          <a:prstGeom prst="rect">
            <a:avLst/>
          </a:prstGeom>
        </p:spPr>
      </p:pic>
      <p:pic>
        <p:nvPicPr>
          <p:cNvPr id="2" name="Picture 9">
            <a:extLst>
              <a:ext uri="{FF2B5EF4-FFF2-40B4-BE49-F238E27FC236}">
                <a16:creationId xmlns:a16="http://schemas.microsoft.com/office/drawing/2014/main" id="{ECCC9EC1-1F87-CB88-6B92-6A74AF5864F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98847" y="6273712"/>
            <a:ext cx="555587"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628F3B2-EC2A-5340-6BA9-74B25E0BBDC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045842" y="6403212"/>
            <a:ext cx="1784758" cy="373684"/>
          </a:xfrm>
          <a:prstGeom prst="rect">
            <a:avLst/>
          </a:prstGeom>
        </p:spPr>
      </p:pic>
      <p:pic>
        <p:nvPicPr>
          <p:cNvPr id="5" name="Picture 8">
            <a:extLst>
              <a:ext uri="{FF2B5EF4-FFF2-40B4-BE49-F238E27FC236}">
                <a16:creationId xmlns:a16="http://schemas.microsoft.com/office/drawing/2014/main" id="{3ABDD6B3-92A2-8789-B5A7-A0F761A3FBD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079968" y="6241774"/>
            <a:ext cx="1752296" cy="6023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3AC5FF9-B5F6-0B2F-A9F8-CEBE42D9A84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276659" y="6306225"/>
            <a:ext cx="555587" cy="522915"/>
          </a:xfrm>
          <a:prstGeom prst="rect">
            <a:avLst/>
          </a:prstGeom>
        </p:spPr>
      </p:pic>
      <p:sp>
        <p:nvSpPr>
          <p:cNvPr id="7" name="TextBox 6">
            <a:extLst>
              <a:ext uri="{FF2B5EF4-FFF2-40B4-BE49-F238E27FC236}">
                <a16:creationId xmlns:a16="http://schemas.microsoft.com/office/drawing/2014/main" id="{500FD02C-4DB0-BABC-3D8D-8E5D2D030063}"/>
              </a:ext>
            </a:extLst>
          </p:cNvPr>
          <p:cNvSpPr txBox="1"/>
          <p:nvPr/>
        </p:nvSpPr>
        <p:spPr>
          <a:xfrm>
            <a:off x="7713258" y="6275294"/>
            <a:ext cx="1504576" cy="584775"/>
          </a:xfrm>
          <a:prstGeom prst="rect">
            <a:avLst/>
          </a:prstGeom>
          <a:noFill/>
        </p:spPr>
        <p:txBody>
          <a:bodyPr wrap="square" rtlCol="0">
            <a:spAutoFit/>
          </a:bodyPr>
          <a:lstStyle/>
          <a:p>
            <a:r>
              <a:rPr lang="en-US" sz="1600" dirty="0"/>
              <a:t>In collaboration with:</a:t>
            </a:r>
          </a:p>
        </p:txBody>
      </p:sp>
      <p:sp>
        <p:nvSpPr>
          <p:cNvPr id="8" name="TextBox 7">
            <a:extLst>
              <a:ext uri="{FF2B5EF4-FFF2-40B4-BE49-F238E27FC236}">
                <a16:creationId xmlns:a16="http://schemas.microsoft.com/office/drawing/2014/main" id="{CA98051F-51EA-5C64-3E7D-021F86FE6926}"/>
              </a:ext>
            </a:extLst>
          </p:cNvPr>
          <p:cNvSpPr txBox="1"/>
          <p:nvPr/>
        </p:nvSpPr>
        <p:spPr>
          <a:xfrm>
            <a:off x="1325116" y="6358284"/>
            <a:ext cx="1769367" cy="369332"/>
          </a:xfrm>
          <a:prstGeom prst="rect">
            <a:avLst/>
          </a:prstGeom>
          <a:noFill/>
        </p:spPr>
        <p:txBody>
          <a:bodyPr wrap="square" rtlCol="0">
            <a:spAutoFit/>
          </a:bodyPr>
          <a:lstStyle/>
          <a:p>
            <a:r>
              <a:rPr lang="en-US" dirty="0"/>
              <a:t>Funded by:</a:t>
            </a:r>
          </a:p>
        </p:txBody>
      </p:sp>
      <p:cxnSp>
        <p:nvCxnSpPr>
          <p:cNvPr id="10" name="Straight Connector 9">
            <a:extLst>
              <a:ext uri="{FF2B5EF4-FFF2-40B4-BE49-F238E27FC236}">
                <a16:creationId xmlns:a16="http://schemas.microsoft.com/office/drawing/2014/main" id="{F4F2F49D-278E-D059-7E38-6CBB237A9823}"/>
              </a:ext>
            </a:extLst>
          </p:cNvPr>
          <p:cNvCxnSpPr/>
          <p:nvPr/>
        </p:nvCxnSpPr>
        <p:spPr>
          <a:xfrm>
            <a:off x="503982" y="6246292"/>
            <a:ext cx="10904267"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70EBC13-544F-D77F-82E4-D12C3FA6919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350405" y="200449"/>
            <a:ext cx="1455806" cy="465684"/>
          </a:xfrm>
          <a:prstGeom prst="rect">
            <a:avLst/>
          </a:prstGeom>
        </p:spPr>
      </p:pic>
      <p:sp>
        <p:nvSpPr>
          <p:cNvPr id="12" name="TextBox 11">
            <a:extLst>
              <a:ext uri="{FF2B5EF4-FFF2-40B4-BE49-F238E27FC236}">
                <a16:creationId xmlns:a16="http://schemas.microsoft.com/office/drawing/2014/main" id="{31D0828C-8865-FFF8-C66E-7F8BD984128C}"/>
              </a:ext>
            </a:extLst>
          </p:cNvPr>
          <p:cNvSpPr txBox="1"/>
          <p:nvPr/>
        </p:nvSpPr>
        <p:spPr>
          <a:xfrm>
            <a:off x="8574812" y="200449"/>
            <a:ext cx="2164625" cy="461665"/>
          </a:xfrm>
          <a:prstGeom prst="rect">
            <a:avLst/>
          </a:prstGeom>
          <a:noFill/>
        </p:spPr>
        <p:txBody>
          <a:bodyPr wrap="square" rtlCol="0">
            <a:spAutoFit/>
          </a:bodyPr>
          <a:lstStyle/>
          <a:p>
            <a:r>
              <a:rPr lang="en-US" sz="2400" dirty="0"/>
              <a:t>Expansion of</a:t>
            </a:r>
          </a:p>
        </p:txBody>
      </p:sp>
    </p:spTree>
    <p:extLst>
      <p:ext uri="{BB962C8B-B14F-4D97-AF65-F5344CB8AC3E}">
        <p14:creationId xmlns:p14="http://schemas.microsoft.com/office/powerpoint/2010/main" val="989876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Least-cost healthy diet</a:t>
            </a:r>
          </a:p>
        </p:txBody>
      </p:sp>
      <p:sp>
        <p:nvSpPr>
          <p:cNvPr id="3" name="Content Placeholder 2"/>
          <p:cNvSpPr>
            <a:spLocks noGrp="1"/>
          </p:cNvSpPr>
          <p:nvPr>
            <p:ph idx="1"/>
          </p:nvPr>
        </p:nvSpPr>
        <p:spPr>
          <a:xfrm>
            <a:off x="838200" y="1825625"/>
            <a:ext cx="10088105" cy="4351338"/>
          </a:xfrm>
        </p:spPr>
        <p:txBody>
          <a:bodyPr/>
          <a:lstStyle/>
          <a:p>
            <a:r>
              <a:rPr lang="en-US" dirty="0"/>
              <a:t>Minimum cost needed to meet dietary guidelines.</a:t>
            </a:r>
          </a:p>
          <a:p>
            <a:r>
              <a:rPr lang="en-US" dirty="0"/>
              <a:t>It always provides a balanced diet, but might not be the most preferred foods.</a:t>
            </a:r>
          </a:p>
        </p:txBody>
      </p:sp>
      <p:sp>
        <p:nvSpPr>
          <p:cNvPr id="4" name="Slide Number Placeholder 3"/>
          <p:cNvSpPr>
            <a:spLocks noGrp="1"/>
          </p:cNvSpPr>
          <p:nvPr>
            <p:ph type="sldNum" sz="quarter" idx="12"/>
          </p:nvPr>
        </p:nvSpPr>
        <p:spPr>
          <a:xfrm>
            <a:off x="11656541" y="89780"/>
            <a:ext cx="43447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ordia New" panose="020B0304020202020204" pitchFamily="34" charset="-34"/>
                <a:ea typeface="+mn-ea"/>
                <a:cs typeface="Cordia New" panose="020B0304020202020204" pitchFamily="34"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350AD-7322-4BE3-AE79-044DEC9FD97F}" type="slidenum">
              <a:rPr lang="en-US" smtClean="0"/>
              <a:pPr/>
              <a:t>40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02171289"/>
              </p:ext>
            </p:extLst>
          </p:nvPr>
        </p:nvGraphicFramePr>
        <p:xfrm>
          <a:off x="1265695" y="3429000"/>
          <a:ext cx="8782596" cy="2570477"/>
        </p:xfrm>
        <a:graphic>
          <a:graphicData uri="http://schemas.openxmlformats.org/drawingml/2006/table">
            <a:tbl>
              <a:tblPr firstRow="1" bandRow="1">
                <a:tableStyleId>{5C22544A-7EE6-4342-B048-85BDC9FD1C3A}</a:tableStyleId>
              </a:tblPr>
              <a:tblGrid>
                <a:gridCol w="3482177">
                  <a:extLst>
                    <a:ext uri="{9D8B030D-6E8A-4147-A177-3AD203B41FA5}">
                      <a16:colId xmlns:a16="http://schemas.microsoft.com/office/drawing/2014/main" val="20000"/>
                    </a:ext>
                  </a:extLst>
                </a:gridCol>
                <a:gridCol w="5300419">
                  <a:extLst>
                    <a:ext uri="{9D8B030D-6E8A-4147-A177-3AD203B41FA5}">
                      <a16:colId xmlns:a16="http://schemas.microsoft.com/office/drawing/2014/main" val="20001"/>
                    </a:ext>
                  </a:extLst>
                </a:gridCol>
              </a:tblGrid>
              <a:tr h="367211">
                <a:tc>
                  <a:txBody>
                    <a:bodyPr/>
                    <a:lstStyle/>
                    <a:p>
                      <a:r>
                        <a:rPr lang="en-US" dirty="0"/>
                        <a:t>Food group</a:t>
                      </a:r>
                    </a:p>
                  </a:txBody>
                  <a:tcPr/>
                </a:tc>
                <a:tc>
                  <a:txBody>
                    <a:bodyPr/>
                    <a:lstStyle/>
                    <a:p>
                      <a:r>
                        <a:rPr lang="en-US" dirty="0"/>
                        <a:t>Least-cost items in Ghana in 2017 </a:t>
                      </a:r>
                    </a:p>
                  </a:txBody>
                  <a:tcPr/>
                </a:tc>
                <a:extLst>
                  <a:ext uri="{0D108BD9-81ED-4DB2-BD59-A6C34878D82A}">
                    <a16:rowId xmlns:a16="http://schemas.microsoft.com/office/drawing/2014/main" val="10000"/>
                  </a:ext>
                </a:extLst>
              </a:tr>
              <a:tr h="367211">
                <a:tc>
                  <a:txBody>
                    <a:bodyPr/>
                    <a:lstStyle/>
                    <a:p>
                      <a:r>
                        <a:rPr lang="en-US" dirty="0"/>
                        <a:t>Starchy staples</a:t>
                      </a:r>
                    </a:p>
                  </a:txBody>
                  <a:tcPr/>
                </a:tc>
                <a:tc>
                  <a:txBody>
                    <a:bodyPr/>
                    <a:lstStyle/>
                    <a:p>
                      <a:r>
                        <a:rPr lang="en-US" dirty="0"/>
                        <a:t>Maize grains, wheat flour</a:t>
                      </a:r>
                    </a:p>
                  </a:txBody>
                  <a:tcPr/>
                </a:tc>
                <a:extLst>
                  <a:ext uri="{0D108BD9-81ED-4DB2-BD59-A6C34878D82A}">
                    <a16:rowId xmlns:a16="http://schemas.microsoft.com/office/drawing/2014/main" val="10001"/>
                  </a:ext>
                </a:extLst>
              </a:tr>
              <a:tr h="367211">
                <a:tc>
                  <a:txBody>
                    <a:bodyPr/>
                    <a:lstStyle/>
                    <a:p>
                      <a:r>
                        <a:rPr lang="en-US" dirty="0"/>
                        <a:t>Protein-rich</a:t>
                      </a:r>
                      <a:r>
                        <a:rPr lang="en-US" baseline="0" dirty="0"/>
                        <a:t> foods</a:t>
                      </a:r>
                      <a:endParaRPr lang="en-US" dirty="0"/>
                    </a:p>
                  </a:txBody>
                  <a:tcPr/>
                </a:tc>
                <a:tc>
                  <a:txBody>
                    <a:bodyPr/>
                    <a:lstStyle/>
                    <a:p>
                      <a:r>
                        <a:rPr lang="en-US" dirty="0"/>
                        <a:t>Groundnuts</a:t>
                      </a:r>
                    </a:p>
                  </a:txBody>
                  <a:tcPr/>
                </a:tc>
                <a:extLst>
                  <a:ext uri="{0D108BD9-81ED-4DB2-BD59-A6C34878D82A}">
                    <a16:rowId xmlns:a16="http://schemas.microsoft.com/office/drawing/2014/main" val="10002"/>
                  </a:ext>
                </a:extLst>
              </a:tr>
              <a:tr h="367211">
                <a:tc>
                  <a:txBody>
                    <a:bodyPr/>
                    <a:lstStyle/>
                    <a:p>
                      <a:r>
                        <a:rPr lang="en-US" dirty="0"/>
                        <a:t>Dairy</a:t>
                      </a:r>
                    </a:p>
                  </a:txBody>
                  <a:tcPr/>
                </a:tc>
                <a:tc>
                  <a:txBody>
                    <a:bodyPr/>
                    <a:lstStyle/>
                    <a:p>
                      <a:r>
                        <a:rPr lang="en-US" dirty="0"/>
                        <a:t>Chicken legs, minced beef</a:t>
                      </a:r>
                      <a:endParaRPr lang="en-US" baseline="0" dirty="0"/>
                    </a:p>
                  </a:txBody>
                  <a:tcPr/>
                </a:tc>
                <a:extLst>
                  <a:ext uri="{0D108BD9-81ED-4DB2-BD59-A6C34878D82A}">
                    <a16:rowId xmlns:a16="http://schemas.microsoft.com/office/drawing/2014/main" val="10003"/>
                  </a:ext>
                </a:extLst>
              </a:tr>
              <a:tr h="367211">
                <a:tc>
                  <a:txBody>
                    <a:bodyPr/>
                    <a:lstStyle/>
                    <a:p>
                      <a:r>
                        <a:rPr lang="en-US" dirty="0"/>
                        <a:t>Fruits</a:t>
                      </a:r>
                    </a:p>
                  </a:txBody>
                  <a:tcPr/>
                </a:tc>
                <a:tc>
                  <a:txBody>
                    <a:bodyPr/>
                    <a:lstStyle/>
                    <a:p>
                      <a:r>
                        <a:rPr lang="en-US" dirty="0"/>
                        <a:t>Banana, coconut</a:t>
                      </a:r>
                    </a:p>
                  </a:txBody>
                  <a:tcPr/>
                </a:tc>
                <a:extLst>
                  <a:ext uri="{0D108BD9-81ED-4DB2-BD59-A6C34878D82A}">
                    <a16:rowId xmlns:a16="http://schemas.microsoft.com/office/drawing/2014/main" val="10004"/>
                  </a:ext>
                </a:extLst>
              </a:tr>
              <a:tr h="367211">
                <a:tc>
                  <a:txBody>
                    <a:bodyPr/>
                    <a:lstStyle/>
                    <a:p>
                      <a:r>
                        <a:rPr lang="en-US" dirty="0"/>
                        <a:t>Vegetables</a:t>
                      </a:r>
                    </a:p>
                  </a:txBody>
                  <a:tcPr/>
                </a:tc>
                <a:tc>
                  <a:txBody>
                    <a:bodyPr/>
                    <a:lstStyle/>
                    <a:p>
                      <a:r>
                        <a:rPr lang="en-US" dirty="0"/>
                        <a:t>Onion, carrot, eggplant</a:t>
                      </a:r>
                    </a:p>
                  </a:txBody>
                  <a:tcPr/>
                </a:tc>
                <a:extLst>
                  <a:ext uri="{0D108BD9-81ED-4DB2-BD59-A6C34878D82A}">
                    <a16:rowId xmlns:a16="http://schemas.microsoft.com/office/drawing/2014/main" val="10005"/>
                  </a:ext>
                </a:extLst>
              </a:tr>
              <a:tr h="367211">
                <a:tc>
                  <a:txBody>
                    <a:bodyPr/>
                    <a:lstStyle/>
                    <a:p>
                      <a:r>
                        <a:rPr lang="en-US" dirty="0"/>
                        <a:t>Oils</a:t>
                      </a:r>
                    </a:p>
                  </a:txBody>
                  <a:tcPr/>
                </a:tc>
                <a:tc>
                  <a:txBody>
                    <a:bodyPr/>
                    <a:lstStyle/>
                    <a:p>
                      <a:r>
                        <a:rPr lang="en-US" dirty="0"/>
                        <a:t>Peanut oil</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23290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34129"/>
            <a:ext cx="10515600" cy="1325563"/>
          </a:xfrm>
        </p:spPr>
        <p:txBody>
          <a:bodyPr/>
          <a:lstStyle/>
          <a:p>
            <a:r>
              <a:rPr lang="en-US" dirty="0"/>
              <a:t>NPI weights</a:t>
            </a:r>
          </a:p>
        </p:txBody>
      </p:sp>
      <p:sp>
        <p:nvSpPr>
          <p:cNvPr id="5" name="Content Placeholder 4"/>
          <p:cNvSpPr>
            <a:spLocks noGrp="1"/>
          </p:cNvSpPr>
          <p:nvPr>
            <p:ph idx="1"/>
          </p:nvPr>
        </p:nvSpPr>
        <p:spPr>
          <a:xfrm>
            <a:off x="4925960" y="1825625"/>
            <a:ext cx="6730581" cy="4351338"/>
          </a:xfrm>
        </p:spPr>
        <p:txBody>
          <a:bodyPr>
            <a:normAutofit/>
          </a:bodyPr>
          <a:lstStyle/>
          <a:p>
            <a:r>
              <a:rPr lang="en-US" dirty="0"/>
              <a:t>Hold food group proportions fixed</a:t>
            </a:r>
          </a:p>
          <a:p>
            <a:pPr lvl="1"/>
            <a:r>
              <a:rPr lang="en-US" dirty="0"/>
              <a:t>Each food group gets a weight</a:t>
            </a:r>
          </a:p>
          <a:p>
            <a:endParaRPr lang="en-US" dirty="0"/>
          </a:p>
          <a:p>
            <a:r>
              <a:rPr lang="en-US" dirty="0"/>
              <a:t>Within food group:</a:t>
            </a:r>
          </a:p>
          <a:p>
            <a:pPr lvl="1"/>
            <a:r>
              <a:rPr lang="en-US" i="1" dirty="0"/>
              <a:t>Least-cost</a:t>
            </a:r>
            <a:r>
              <a:rPr lang="en-US" dirty="0"/>
              <a:t>: selects only 1-3 least-cost items weighted equally</a:t>
            </a:r>
          </a:p>
          <a:p>
            <a:pPr lvl="1"/>
            <a:r>
              <a:rPr lang="en-US" i="1" dirty="0"/>
              <a:t>NPI</a:t>
            </a:r>
            <a:r>
              <a:rPr lang="en-US" dirty="0"/>
              <a:t>: select all items, weighted by expenditure share within the food group</a:t>
            </a:r>
          </a:p>
          <a:p>
            <a:pPr lvl="1"/>
            <a:endParaRPr lang="en-US" dirty="0"/>
          </a:p>
          <a:p>
            <a:pPr marL="457200" lvl="1" indent="0">
              <a:buNone/>
            </a:pPr>
            <a:endParaRPr lang="en-US" dirty="0"/>
          </a:p>
        </p:txBody>
      </p:sp>
      <p:sp>
        <p:nvSpPr>
          <p:cNvPr id="3" name="Slide Number Placeholder 2"/>
          <p:cNvSpPr>
            <a:spLocks noGrp="1"/>
          </p:cNvSpPr>
          <p:nvPr>
            <p:ph type="sldNum" sz="quarter" idx="12"/>
          </p:nvPr>
        </p:nvSpPr>
        <p:spPr>
          <a:xfrm>
            <a:off x="11656541" y="89780"/>
            <a:ext cx="43447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ordia New" panose="020B0304020202020204" pitchFamily="34" charset="-34"/>
                <a:ea typeface="+mn-ea"/>
                <a:cs typeface="Cordia New" panose="020B0304020202020204" pitchFamily="34"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350AD-7322-4BE3-AE79-044DEC9FD97F}" type="slidenum">
              <a:rPr lang="en-US" smtClean="0"/>
              <a:pPr/>
              <a:t>41</a:t>
            </a:fld>
            <a:endParaRPr lang="en-US"/>
          </a:p>
        </p:txBody>
      </p:sp>
      <p:pic>
        <p:nvPicPr>
          <p:cNvPr id="6" name="Picture 5"/>
          <p:cNvPicPr>
            <a:picLocks noChangeAspect="1"/>
          </p:cNvPicPr>
          <p:nvPr/>
        </p:nvPicPr>
        <p:blipFill>
          <a:blip r:embed="rId2"/>
          <a:stretch>
            <a:fillRect/>
          </a:stretch>
        </p:blipFill>
        <p:spPr>
          <a:xfrm>
            <a:off x="1032387" y="2185341"/>
            <a:ext cx="3442179" cy="3631905"/>
          </a:xfrm>
          <a:prstGeom prst="rect">
            <a:avLst/>
          </a:prstGeom>
        </p:spPr>
      </p:pic>
    </p:spTree>
    <p:extLst>
      <p:ext uri="{BB962C8B-B14F-4D97-AF65-F5344CB8AC3E}">
        <p14:creationId xmlns:p14="http://schemas.microsoft.com/office/powerpoint/2010/main" val="437248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Demonstration: how a least-cost healthy diet differs from one incorporating preference weights</a:t>
            </a:r>
          </a:p>
        </p:txBody>
      </p:sp>
      <p:pic>
        <p:nvPicPr>
          <p:cNvPr id="4" name="Content Placeholder 3"/>
          <p:cNvPicPr>
            <a:picLocks noGrp="1" noChangeAspect="1"/>
          </p:cNvPicPr>
          <p:nvPr>
            <p:ph idx="1"/>
          </p:nvPr>
        </p:nvPicPr>
        <p:blipFill>
          <a:blip r:embed="rId3"/>
          <a:stretch>
            <a:fillRect/>
          </a:stretch>
        </p:blipFill>
        <p:spPr>
          <a:xfrm>
            <a:off x="2426314" y="1523998"/>
            <a:ext cx="7173058" cy="4375355"/>
          </a:xfrm>
          <a:prstGeom prst="rect">
            <a:avLst/>
          </a:prstGeom>
        </p:spPr>
      </p:pic>
      <p:sp>
        <p:nvSpPr>
          <p:cNvPr id="6" name="Title 4">
            <a:extLst>
              <a:ext uri="{FF2B5EF4-FFF2-40B4-BE49-F238E27FC236}">
                <a16:creationId xmlns:a16="http://schemas.microsoft.com/office/drawing/2014/main" id="{CF2D4F60-A74C-490A-B2D7-F1C0BA4F97E5}"/>
              </a:ext>
            </a:extLst>
          </p:cNvPr>
          <p:cNvSpPr txBox="1">
            <a:spLocks/>
          </p:cNvSpPr>
          <p:nvPr/>
        </p:nvSpPr>
        <p:spPr>
          <a:xfrm>
            <a:off x="131203" y="6169812"/>
            <a:ext cx="9019539" cy="6187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t>Source: ​Herforth, A., Bai, Y., </a:t>
            </a:r>
            <a:r>
              <a:rPr lang="en-US" sz="1400" dirty="0" err="1"/>
              <a:t>Venkat</a:t>
            </a:r>
            <a:r>
              <a:rPr lang="en-US" sz="1400" dirty="0"/>
              <a:t>, A., </a:t>
            </a:r>
            <a:r>
              <a:rPr lang="en-US" sz="1400" dirty="0" err="1"/>
              <a:t>Mahrt</a:t>
            </a:r>
            <a:r>
              <a:rPr lang="en-US" sz="1400" dirty="0"/>
              <a:t>, K., </a:t>
            </a:r>
            <a:r>
              <a:rPr lang="en-US" sz="1400" dirty="0" err="1"/>
              <a:t>Ebel</a:t>
            </a:r>
            <a:r>
              <a:rPr lang="en-US" sz="1400" dirty="0"/>
              <a:t>, A. &amp; Masters, W.A. 2020. Cost and affordability of  healthy diets across and within countries. Background paper for The State of Food Security and Nutrition in the World 2020. FAO Agricultural Development Economics Technical Study No. 9. Rome, FAO. https://</a:t>
            </a:r>
            <a:r>
              <a:rPr lang="en-US" sz="1400" dirty="0" err="1"/>
              <a:t>doi.org</a:t>
            </a:r>
            <a:r>
              <a:rPr lang="en-US" sz="1400" dirty="0"/>
              <a:t>/10.4060/cb2431en </a:t>
            </a:r>
          </a:p>
        </p:txBody>
      </p:sp>
    </p:spTree>
    <p:extLst>
      <p:ext uri="{BB962C8B-B14F-4D97-AF65-F5344CB8AC3E}">
        <p14:creationId xmlns:p14="http://schemas.microsoft.com/office/powerpoint/2010/main" val="1121952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231B-D164-3516-94A3-F2B84F958E6C}"/>
              </a:ext>
            </a:extLst>
          </p:cNvPr>
          <p:cNvSpPr>
            <a:spLocks noGrp="1"/>
          </p:cNvSpPr>
          <p:nvPr>
            <p:ph type="title"/>
          </p:nvPr>
        </p:nvSpPr>
        <p:spPr>
          <a:xfrm>
            <a:off x="412296" y="-8331"/>
            <a:ext cx="10947365" cy="1325563"/>
          </a:xfrm>
        </p:spPr>
        <p:txBody>
          <a:bodyPr>
            <a:normAutofit fontScale="90000"/>
          </a:bodyPr>
          <a:lstStyle/>
          <a:p>
            <a:pPr algn="ctr"/>
            <a:r>
              <a:rPr lang="en-US" dirty="0"/>
              <a:t>Vision: </a:t>
            </a:r>
            <a:br>
              <a:rPr lang="en-US" dirty="0"/>
            </a:br>
            <a:r>
              <a:rPr lang="en-US" dirty="0"/>
              <a:t>Food price measurement to match this aspiration</a:t>
            </a:r>
          </a:p>
        </p:txBody>
      </p:sp>
      <p:sp>
        <p:nvSpPr>
          <p:cNvPr id="3" name="Content Placeholder 2">
            <a:extLst>
              <a:ext uri="{FF2B5EF4-FFF2-40B4-BE49-F238E27FC236}">
                <a16:creationId xmlns:a16="http://schemas.microsoft.com/office/drawing/2014/main" id="{1957F435-3067-946C-FC16-F5B72929AF91}"/>
              </a:ext>
            </a:extLst>
          </p:cNvPr>
          <p:cNvSpPr txBox="1">
            <a:spLocks/>
          </p:cNvSpPr>
          <p:nvPr/>
        </p:nvSpPr>
        <p:spPr bwMode="auto">
          <a:xfrm>
            <a:off x="2158487" y="2033286"/>
            <a:ext cx="7875025" cy="3314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sz="2800" i="1" kern="0" dirty="0">
                <a:solidFill>
                  <a:schemeClr val="accent1">
                    <a:lumMod val="25000"/>
                  </a:schemeClr>
                </a:solidFill>
              </a:rPr>
              <a:t>Food security is…</a:t>
            </a:r>
          </a:p>
          <a:p>
            <a:pPr marL="0" indent="0">
              <a:buFontTx/>
              <a:buNone/>
            </a:pPr>
            <a:r>
              <a:rPr lang="en-US" sz="2800" i="1" kern="0" dirty="0">
                <a:solidFill>
                  <a:schemeClr val="accent1">
                    <a:lumMod val="25000"/>
                  </a:schemeClr>
                </a:solidFill>
              </a:rPr>
              <a:t>	 when all people, at all times, have physical and economic access to sufficient, safe, </a:t>
            </a:r>
            <a:r>
              <a:rPr lang="en-US" sz="2800" b="1" i="1" kern="0" dirty="0">
                <a:solidFill>
                  <a:schemeClr val="accent1">
                    <a:lumMod val="25000"/>
                  </a:schemeClr>
                </a:solidFill>
              </a:rPr>
              <a:t>nutritious food to meet dietary needs </a:t>
            </a:r>
            <a:r>
              <a:rPr lang="en-US" sz="2800" i="1" kern="0" dirty="0">
                <a:solidFill>
                  <a:schemeClr val="accent1">
                    <a:lumMod val="25000"/>
                  </a:schemeClr>
                </a:solidFill>
              </a:rPr>
              <a:t>and food preferences for an active and healthy life. </a:t>
            </a:r>
          </a:p>
          <a:p>
            <a:pPr marL="0" indent="0" algn="r">
              <a:buFontTx/>
              <a:buNone/>
            </a:pPr>
            <a:r>
              <a:rPr lang="en-US" sz="2800" i="1" kern="0" dirty="0">
                <a:solidFill>
                  <a:schemeClr val="accent1">
                    <a:lumMod val="25000"/>
                  </a:schemeClr>
                </a:solidFill>
              </a:rPr>
              <a:t>		- World Food Summit, 1996</a:t>
            </a:r>
          </a:p>
        </p:txBody>
      </p:sp>
      <p:pic>
        <p:nvPicPr>
          <p:cNvPr id="4" name="Picture 3">
            <a:extLst>
              <a:ext uri="{FF2B5EF4-FFF2-40B4-BE49-F238E27FC236}">
                <a16:creationId xmlns:a16="http://schemas.microsoft.com/office/drawing/2014/main" id="{56F9D97B-D868-3485-97B4-C452715D06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32118" y="5159289"/>
            <a:ext cx="1127761" cy="1061441"/>
          </a:xfrm>
          <a:prstGeom prst="rect">
            <a:avLst/>
          </a:prstGeom>
        </p:spPr>
      </p:pic>
    </p:spTree>
    <p:extLst>
      <p:ext uri="{BB962C8B-B14F-4D97-AF65-F5344CB8AC3E}">
        <p14:creationId xmlns:p14="http://schemas.microsoft.com/office/powerpoint/2010/main" val="2290470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Cost and Affordability of a Healthy Diet: indicators to understand food access </a:t>
            </a:r>
          </a:p>
        </p:txBody>
      </p:sp>
      <p:sp>
        <p:nvSpPr>
          <p:cNvPr id="3" name="Content Placeholder 2"/>
          <p:cNvSpPr>
            <a:spLocks noGrp="1"/>
          </p:cNvSpPr>
          <p:nvPr>
            <p:ph type="body" sz="half" idx="2"/>
          </p:nvPr>
        </p:nvSpPr>
        <p:spPr/>
        <p:txBody>
          <a:bodyPr>
            <a:normAutofit/>
          </a:bodyPr>
          <a:lstStyle/>
          <a:p>
            <a:r>
              <a:rPr lang="en-US" sz="2400" dirty="0"/>
              <a:t>Used in the UN State of Food Security and Nutrition in the World (2020, 2021, 2022), joining other food security metrics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49453" y="2300792"/>
            <a:ext cx="2146120" cy="3071898"/>
          </a:xfrm>
          <a:prstGeom prst="rect">
            <a:avLst/>
          </a:prstGeom>
        </p:spPr>
      </p:pic>
      <p:pic>
        <p:nvPicPr>
          <p:cNvPr id="6" name="Content Placeholder 4">
            <a:extLst>
              <a:ext uri="{FF2B5EF4-FFF2-40B4-BE49-F238E27FC236}">
                <a16:creationId xmlns:a16="http://schemas.microsoft.com/office/drawing/2014/main" id="{0CAE640B-454C-49C6-9D3F-9C2FBD7E6A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7950" y="2300792"/>
            <a:ext cx="2350004" cy="3096735"/>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587" y="2300792"/>
            <a:ext cx="2180903" cy="3092003"/>
          </a:xfrm>
          <a:prstGeom prst="rect">
            <a:avLst/>
          </a:prstGeom>
        </p:spPr>
      </p:pic>
      <p:sp>
        <p:nvSpPr>
          <p:cNvPr id="9" name="Rectangle 8"/>
          <p:cNvSpPr/>
          <p:nvPr/>
        </p:nvSpPr>
        <p:spPr>
          <a:xfrm>
            <a:off x="167362" y="5493594"/>
            <a:ext cx="2562398" cy="646331"/>
          </a:xfrm>
          <a:prstGeom prst="rect">
            <a:avLst/>
          </a:prstGeom>
        </p:spPr>
        <p:txBody>
          <a:bodyPr wrap="square">
            <a:spAutoFit/>
          </a:bodyPr>
          <a:lstStyle/>
          <a:p>
            <a:r>
              <a:rPr lang="en-US" sz="1200" dirty="0">
                <a:solidFill>
                  <a:srgbClr val="003B43"/>
                </a:solidFill>
                <a:latin typeface="+mj-lt"/>
              </a:rPr>
              <a:t>​Herforth, A., Bai, Y., </a:t>
            </a:r>
            <a:r>
              <a:rPr lang="en-US" sz="1200" dirty="0" err="1">
                <a:solidFill>
                  <a:srgbClr val="003B43"/>
                </a:solidFill>
                <a:latin typeface="+mj-lt"/>
              </a:rPr>
              <a:t>Venkat</a:t>
            </a:r>
            <a:r>
              <a:rPr lang="en-US" sz="1200" dirty="0">
                <a:solidFill>
                  <a:srgbClr val="003B43"/>
                </a:solidFill>
                <a:latin typeface="+mj-lt"/>
              </a:rPr>
              <a:t>, A., </a:t>
            </a:r>
            <a:r>
              <a:rPr lang="en-US" sz="1200" dirty="0" err="1">
                <a:solidFill>
                  <a:srgbClr val="003B43"/>
                </a:solidFill>
                <a:latin typeface="+mj-lt"/>
              </a:rPr>
              <a:t>Mahrt</a:t>
            </a:r>
            <a:r>
              <a:rPr lang="en-US" sz="1200" dirty="0">
                <a:solidFill>
                  <a:srgbClr val="003B43"/>
                </a:solidFill>
                <a:latin typeface="+mj-lt"/>
              </a:rPr>
              <a:t>, K., </a:t>
            </a:r>
            <a:r>
              <a:rPr lang="en-US" sz="1200" dirty="0" err="1">
                <a:solidFill>
                  <a:srgbClr val="003B43"/>
                </a:solidFill>
                <a:latin typeface="+mj-lt"/>
              </a:rPr>
              <a:t>Ebel</a:t>
            </a:r>
            <a:r>
              <a:rPr lang="en-US" sz="1200" dirty="0">
                <a:solidFill>
                  <a:srgbClr val="003B43"/>
                </a:solidFill>
                <a:latin typeface="+mj-lt"/>
              </a:rPr>
              <a:t>, A. &amp; Masters, W.A. 2020. </a:t>
            </a:r>
            <a:r>
              <a:rPr lang="en-US" sz="1200" dirty="0">
                <a:solidFill>
                  <a:srgbClr val="0D6CAC"/>
                </a:solidFill>
                <a:latin typeface="+mj-lt"/>
                <a:hlinkClick r:id="rId6"/>
              </a:rPr>
              <a:t>https://doi.org/10.4060/cb2431en</a:t>
            </a:r>
            <a:endParaRPr lang="en-US" sz="1200" dirty="0">
              <a:solidFill>
                <a:srgbClr val="003B43"/>
              </a:solidFill>
              <a:latin typeface="+mj-lt"/>
            </a:endParaRPr>
          </a:p>
        </p:txBody>
      </p:sp>
      <p:sp>
        <p:nvSpPr>
          <p:cNvPr id="10" name="TextBox 9"/>
          <p:cNvSpPr txBox="1"/>
          <p:nvPr/>
        </p:nvSpPr>
        <p:spPr>
          <a:xfrm>
            <a:off x="412296" y="6596390"/>
            <a:ext cx="4159704" cy="307777"/>
          </a:xfrm>
          <a:prstGeom prst="rect">
            <a:avLst/>
          </a:prstGeom>
          <a:noFill/>
        </p:spPr>
        <p:txBody>
          <a:bodyPr wrap="square" rtlCol="0">
            <a:spAutoFit/>
          </a:bodyPr>
          <a:lstStyle/>
          <a:p>
            <a:r>
              <a:rPr lang="en-US" sz="1400" dirty="0">
                <a:solidFill>
                  <a:schemeClr val="accent1"/>
                </a:solidFill>
              </a:rPr>
              <a:t>https://</a:t>
            </a:r>
            <a:r>
              <a:rPr lang="en-US" sz="1400" dirty="0" err="1">
                <a:solidFill>
                  <a:schemeClr val="accent1"/>
                </a:solidFill>
              </a:rPr>
              <a:t>www.fao.org</a:t>
            </a:r>
            <a:r>
              <a:rPr lang="en-US" sz="1400" dirty="0">
                <a:solidFill>
                  <a:schemeClr val="accent1"/>
                </a:solidFill>
              </a:rPr>
              <a:t>/publications/</a:t>
            </a:r>
            <a:r>
              <a:rPr lang="en-US" sz="1400" dirty="0" err="1">
                <a:solidFill>
                  <a:schemeClr val="accent1"/>
                </a:solidFill>
              </a:rPr>
              <a:t>sofi</a:t>
            </a:r>
            <a:r>
              <a:rPr lang="en-US" sz="1400" dirty="0">
                <a:solidFill>
                  <a:schemeClr val="accent1"/>
                </a:solidFill>
              </a:rPr>
              <a:t>/</a:t>
            </a:r>
            <a:r>
              <a:rPr lang="en-US" sz="1400" dirty="0" err="1">
                <a:solidFill>
                  <a:schemeClr val="accent1"/>
                </a:solidFill>
              </a:rPr>
              <a:t>en</a:t>
            </a:r>
            <a:r>
              <a:rPr lang="en-US" sz="1400" dirty="0">
                <a:solidFill>
                  <a:schemeClr val="accent1"/>
                </a:solidFill>
              </a:rPr>
              <a:t>/</a:t>
            </a:r>
          </a:p>
        </p:txBody>
      </p:sp>
      <p:pic>
        <p:nvPicPr>
          <p:cNvPr id="11" name="Picture 10">
            <a:extLst>
              <a:ext uri="{FF2B5EF4-FFF2-40B4-BE49-F238E27FC236}">
                <a16:creationId xmlns:a16="http://schemas.microsoft.com/office/drawing/2014/main" id="{BDD365EF-61C5-DFCA-B55C-CE4BC8ED9FE8}"/>
              </a:ext>
            </a:extLst>
          </p:cNvPr>
          <p:cNvPicPr>
            <a:picLocks noChangeAspect="1"/>
          </p:cNvPicPr>
          <p:nvPr/>
        </p:nvPicPr>
        <p:blipFill>
          <a:blip r:embed="rId7"/>
          <a:stretch>
            <a:fillRect/>
          </a:stretch>
        </p:blipFill>
        <p:spPr>
          <a:xfrm>
            <a:off x="7557072" y="2296612"/>
            <a:ext cx="2180903" cy="3079336"/>
          </a:xfrm>
          <a:prstGeom prst="rect">
            <a:avLst/>
          </a:prstGeom>
        </p:spPr>
      </p:pic>
      <p:sp>
        <p:nvSpPr>
          <p:cNvPr id="4" name="TextBox 3"/>
          <p:cNvSpPr txBox="1"/>
          <p:nvPr/>
        </p:nvSpPr>
        <p:spPr>
          <a:xfrm>
            <a:off x="2937950" y="5493593"/>
            <a:ext cx="6800025" cy="954107"/>
          </a:xfrm>
          <a:prstGeom prst="rect">
            <a:avLst/>
          </a:prstGeom>
          <a:solidFill>
            <a:schemeClr val="accent2">
              <a:lumMod val="20000"/>
              <a:lumOff val="80000"/>
            </a:schemeClr>
          </a:solidFill>
        </p:spPr>
        <p:txBody>
          <a:bodyPr wrap="square" rtlCol="0">
            <a:spAutoFit/>
          </a:bodyPr>
          <a:lstStyle/>
          <a:p>
            <a:r>
              <a:rPr lang="en-US" sz="1400" b="1" dirty="0"/>
              <a:t>Herforth, A., Venkat, A., Bai, Y., </a:t>
            </a:r>
            <a:r>
              <a:rPr lang="en-US" sz="1400" b="1" dirty="0" err="1"/>
              <a:t>Costlow</a:t>
            </a:r>
            <a:r>
              <a:rPr lang="en-US" sz="1400" b="1" dirty="0"/>
              <a:t>, L., Holleman, C. &amp; Masters, W.A. </a:t>
            </a:r>
            <a:r>
              <a:rPr lang="en-US" sz="1400" dirty="0"/>
              <a:t>(2022). </a:t>
            </a:r>
            <a:r>
              <a:rPr lang="en-US" sz="1400" i="1" dirty="0"/>
              <a:t>Methods and options to monitor globally the cost and affordability of a healthy diet</a:t>
            </a:r>
            <a:r>
              <a:rPr lang="en-US" sz="1400" dirty="0"/>
              <a:t>. Background paper to </a:t>
            </a:r>
            <a:r>
              <a:rPr lang="en-US" sz="1400" i="1" dirty="0"/>
              <a:t>The State of Food Security and Nutrition in the World 2022</a:t>
            </a:r>
            <a:r>
              <a:rPr lang="en-US" sz="1400" dirty="0"/>
              <a:t>. </a:t>
            </a:r>
          </a:p>
          <a:p>
            <a:r>
              <a:rPr lang="en-US" sz="1400" dirty="0"/>
              <a:t>FAO Agricultural Development Economics Working Paper 22-03. Rome, FAO. </a:t>
            </a:r>
            <a:endParaRPr lang="en-US" sz="1600" dirty="0">
              <a:effectLst/>
            </a:endParaRPr>
          </a:p>
        </p:txBody>
      </p:sp>
      <p:pic>
        <p:nvPicPr>
          <p:cNvPr id="12" name="Picture 11">
            <a:extLst>
              <a:ext uri="{FF2B5EF4-FFF2-40B4-BE49-F238E27FC236}">
                <a16:creationId xmlns:a16="http://schemas.microsoft.com/office/drawing/2014/main" id="{D92519DE-217D-0023-18FD-A35B7C3074FF}"/>
              </a:ext>
            </a:extLst>
          </p:cNvPr>
          <p:cNvPicPr>
            <a:picLocks noChangeAspect="1"/>
          </p:cNvPicPr>
          <p:nvPr/>
        </p:nvPicPr>
        <p:blipFill>
          <a:blip r:embed="rId8"/>
          <a:stretch>
            <a:fillRect/>
          </a:stretch>
        </p:blipFill>
        <p:spPr>
          <a:xfrm>
            <a:off x="9778193" y="6090476"/>
            <a:ext cx="2413807" cy="767524"/>
          </a:xfrm>
          <a:prstGeom prst="rect">
            <a:avLst/>
          </a:prstGeom>
        </p:spPr>
      </p:pic>
      <p:sp>
        <p:nvSpPr>
          <p:cNvPr id="17" name="Circular Arrow 16">
            <a:extLst>
              <a:ext uri="{FF2B5EF4-FFF2-40B4-BE49-F238E27FC236}">
                <a16:creationId xmlns:a16="http://schemas.microsoft.com/office/drawing/2014/main" id="{2D55E914-20FC-F8F4-650C-2453E776CBCB}"/>
              </a:ext>
            </a:extLst>
          </p:cNvPr>
          <p:cNvSpPr/>
          <p:nvPr/>
        </p:nvSpPr>
        <p:spPr>
          <a:xfrm rot="5560305" flipH="1">
            <a:off x="9228263" y="4866601"/>
            <a:ext cx="954108" cy="1125814"/>
          </a:xfrm>
          <a:prstGeom prst="circularArrow">
            <a:avLst>
              <a:gd name="adj1" fmla="val 12500"/>
              <a:gd name="adj2" fmla="val 1142319"/>
              <a:gd name="adj3" fmla="val 20457681"/>
              <a:gd name="adj4" fmla="val 11350158"/>
              <a:gd name="adj5" fmla="val 12500"/>
            </a:avLst>
          </a:prstGeom>
          <a:solidFill>
            <a:schemeClr val="accent2"/>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ight Arrow 17">
            <a:extLst>
              <a:ext uri="{FF2B5EF4-FFF2-40B4-BE49-F238E27FC236}">
                <a16:creationId xmlns:a16="http://schemas.microsoft.com/office/drawing/2014/main" id="{1065DDDF-5BC8-771C-6C28-FA2E9D7A3516}"/>
              </a:ext>
            </a:extLst>
          </p:cNvPr>
          <p:cNvSpPr/>
          <p:nvPr/>
        </p:nvSpPr>
        <p:spPr>
          <a:xfrm>
            <a:off x="2449490" y="3756454"/>
            <a:ext cx="488460" cy="22242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F07B5A8-41DF-7E42-8661-8ECF1D137EEC}"/>
              </a:ext>
            </a:extLst>
          </p:cNvPr>
          <p:cNvPicPr>
            <a:picLocks noChangeAspect="1"/>
          </p:cNvPicPr>
          <p:nvPr/>
        </p:nvPicPr>
        <p:blipFill>
          <a:blip r:embed="rId9"/>
          <a:stretch>
            <a:fillRect/>
          </a:stretch>
        </p:blipFill>
        <p:spPr>
          <a:xfrm>
            <a:off x="9936416" y="2357497"/>
            <a:ext cx="2194739" cy="3096736"/>
          </a:xfrm>
          <a:prstGeom prst="rect">
            <a:avLst/>
          </a:prstGeom>
          <a:ln>
            <a:solidFill>
              <a:schemeClr val="accent1"/>
            </a:solidFill>
          </a:ln>
        </p:spPr>
      </p:pic>
    </p:spTree>
    <p:extLst>
      <p:ext uri="{BB962C8B-B14F-4D97-AF65-F5344CB8AC3E}">
        <p14:creationId xmlns:p14="http://schemas.microsoft.com/office/powerpoint/2010/main" val="96473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689" y="-35966"/>
            <a:ext cx="5648422" cy="1325563"/>
          </a:xfrm>
        </p:spPr>
        <p:txBody>
          <a:bodyPr vert="horz" lIns="91440" tIns="45720" rIns="91440" bIns="45720" rtlCol="0" anchor="ctr">
            <a:normAutofit/>
          </a:bodyPr>
          <a:lstStyle/>
          <a:p>
            <a:r>
              <a:rPr lang="en-US" kern="1200" dirty="0">
                <a:solidFill>
                  <a:schemeClr val="tx1"/>
                </a:solidFill>
                <a:latin typeface="+mj-lt"/>
                <a:ea typeface="+mj-ea"/>
                <a:cs typeface="+mj-cs"/>
              </a:rPr>
              <a:t>What is a healthy diet?</a:t>
            </a:r>
          </a:p>
        </p:txBody>
      </p:sp>
      <p:sp>
        <p:nvSpPr>
          <p:cNvPr id="14" name="Oval 13">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33DD1F9-F153-D633-A830-511BA7DE81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46" b="-4"/>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Content Placeholder 2"/>
          <p:cNvSpPr>
            <a:spLocks noGrp="1"/>
          </p:cNvSpPr>
          <p:nvPr>
            <p:ph type="body" sz="half" idx="2"/>
          </p:nvPr>
        </p:nvSpPr>
        <p:spPr>
          <a:xfrm>
            <a:off x="520861" y="1423686"/>
            <a:ext cx="4842991" cy="5173884"/>
          </a:xfrm>
        </p:spPr>
        <p:txBody>
          <a:bodyPr vert="horz" lIns="91440" tIns="45720" rIns="91440" bIns="45720" rtlCol="0" anchor="t">
            <a:noAutofit/>
          </a:bodyPr>
          <a:lstStyle/>
          <a:p>
            <a:r>
              <a:rPr lang="en-US" sz="1600" i="1" dirty="0"/>
              <a:t>“…sufficient, safe, nutritious food to meet dietary needs and food preferences for an active and healthy life”</a:t>
            </a:r>
          </a:p>
          <a:p>
            <a:pPr indent="-228600">
              <a:buFont typeface="Arial" panose="020B0604020202020204" pitchFamily="34" charset="0"/>
              <a:buChar char="•"/>
            </a:pPr>
            <a:endParaRPr lang="en-US" sz="2000" dirty="0"/>
          </a:p>
          <a:p>
            <a:r>
              <a:rPr lang="en-US" sz="2000" dirty="0"/>
              <a:t>Based on food-based dietary guidelines (FBDG), which represent:</a:t>
            </a:r>
          </a:p>
          <a:p>
            <a:pPr marL="457200" indent="-228600">
              <a:buFont typeface="Arial" panose="020B0604020202020204" pitchFamily="34" charset="0"/>
              <a:buChar char="•"/>
            </a:pPr>
            <a:r>
              <a:rPr lang="en-US" sz="1600" dirty="0"/>
              <a:t>a realistic way for regular people to select nutrient-adequate diets</a:t>
            </a:r>
          </a:p>
          <a:p>
            <a:pPr marL="457200" indent="-228600">
              <a:buFont typeface="Arial" panose="020B0604020202020204" pitchFamily="34" charset="0"/>
              <a:buChar char="•"/>
            </a:pPr>
            <a:r>
              <a:rPr lang="en-US" sz="1600" dirty="0"/>
              <a:t>diets that protect health against NCDs</a:t>
            </a:r>
          </a:p>
          <a:p>
            <a:pPr marL="457200" indent="-228600">
              <a:buFont typeface="Arial" panose="020B0604020202020204" pitchFamily="34" charset="0"/>
              <a:buChar char="•"/>
            </a:pPr>
            <a:r>
              <a:rPr lang="en-US" sz="1600" dirty="0"/>
              <a:t>diets that are dignified and culturally appropriate</a:t>
            </a:r>
          </a:p>
          <a:p>
            <a:pPr indent="-228600">
              <a:buFont typeface="Arial" panose="020B0604020202020204" pitchFamily="34" charset="0"/>
              <a:buChar char="•"/>
            </a:pPr>
            <a:endParaRPr lang="en-US" sz="2000" dirty="0"/>
          </a:p>
          <a:p>
            <a:r>
              <a:rPr lang="en-US" sz="2000" dirty="0"/>
              <a:t>In nations where FBDG have been elaborated, they are the official policy standard for what constitutes dietary needs</a:t>
            </a:r>
          </a:p>
          <a:p>
            <a:pPr marL="457200" indent="-228600">
              <a:buFont typeface="Arial" panose="020B0604020202020204" pitchFamily="34" charset="0"/>
              <a:buChar char="•"/>
            </a:pPr>
            <a:r>
              <a:rPr lang="en-US" sz="1600" dirty="0"/>
              <a:t>social safety nets and nutrition education based on FBDG</a:t>
            </a:r>
          </a:p>
        </p:txBody>
      </p:sp>
      <p:sp>
        <p:nvSpPr>
          <p:cNvPr id="16" name="Freeform: Shape 15">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E24E9DE-21CA-CA15-CB81-0A71A60FD8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2500"/>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8" name="Picture 7">
            <a:extLst>
              <a:ext uri="{FF2B5EF4-FFF2-40B4-BE49-F238E27FC236}">
                <a16:creationId xmlns:a16="http://schemas.microsoft.com/office/drawing/2014/main" id="{97A6B9D0-9D9E-E04D-E376-E831F1BE9C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0" name="Freeform: Shape 19">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4DAFD7C-306D-87BD-47C7-1B10C2701EE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07517191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a:t>
            </a:r>
          </a:p>
        </p:txBody>
      </p:sp>
      <p:sp>
        <p:nvSpPr>
          <p:cNvPr id="3" name="Content Placeholder 2"/>
          <p:cNvSpPr>
            <a:spLocks noGrp="1"/>
          </p:cNvSpPr>
          <p:nvPr>
            <p:ph idx="1"/>
          </p:nvPr>
        </p:nvSpPr>
        <p:spPr>
          <a:xfrm>
            <a:off x="839788" y="-127740"/>
            <a:ext cx="6240950" cy="6866331"/>
          </a:xfrm>
        </p:spPr>
        <p:txBody>
          <a:bodyPr/>
          <a:lstStyle/>
          <a:p>
            <a:pPr algn="l"/>
            <a:r>
              <a:rPr lang="en-US" dirty="0"/>
              <a:t>If you went to an average market in any country, how much would it cost to obtain a diet that satisfies dietary guidelines?</a:t>
            </a:r>
          </a:p>
          <a:p>
            <a:pPr algn="l"/>
            <a:r>
              <a:rPr lang="en-US" dirty="0"/>
              <a:t>How many people could not afford this cost?</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683828" y="1349828"/>
            <a:ext cx="6858000" cy="4158343"/>
          </a:xfrm>
          <a:prstGeom prst="rect">
            <a:avLst/>
          </a:prstGeom>
        </p:spPr>
      </p:pic>
      <p:sp>
        <p:nvSpPr>
          <p:cNvPr id="5" name="Rectangle 4">
            <a:extLst>
              <a:ext uri="{FF2B5EF4-FFF2-40B4-BE49-F238E27FC236}">
                <a16:creationId xmlns:a16="http://schemas.microsoft.com/office/drawing/2014/main" id="{178C666A-A331-3A32-3071-B3F51BCC4BC1}"/>
              </a:ext>
            </a:extLst>
          </p:cNvPr>
          <p:cNvSpPr/>
          <p:nvPr/>
        </p:nvSpPr>
        <p:spPr>
          <a:xfrm>
            <a:off x="5593927" y="6600091"/>
            <a:ext cx="3926541" cy="276999"/>
          </a:xfrm>
          <a:prstGeom prst="rect">
            <a:avLst/>
          </a:prstGeom>
        </p:spPr>
        <p:txBody>
          <a:bodyPr wrap="square">
            <a:spAutoFit/>
          </a:bodyPr>
          <a:lstStyle/>
          <a:p>
            <a:r>
              <a:rPr lang="en-US" sz="1200" dirty="0">
                <a:solidFill>
                  <a:srgbClr val="003B43"/>
                </a:solidFill>
                <a:latin typeface="+mj-lt"/>
              </a:rPr>
              <a:t>Photo: A Herforth, market in Ethiopia</a:t>
            </a:r>
          </a:p>
        </p:txBody>
      </p:sp>
    </p:spTree>
    <p:extLst>
      <p:ext uri="{BB962C8B-B14F-4D97-AF65-F5344CB8AC3E}">
        <p14:creationId xmlns:p14="http://schemas.microsoft.com/office/powerpoint/2010/main" val="1757221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7F038A5-5749-470A-AED2-46259CBD0F43}"/>
              </a:ext>
            </a:extLst>
          </p:cNvPr>
          <p:cNvPicPr>
            <a:picLocks noChangeAspect="1"/>
          </p:cNvPicPr>
          <p:nvPr/>
        </p:nvPicPr>
        <p:blipFill rotWithShape="1">
          <a:blip r:embed="rId3"/>
          <a:srcRect l="808" t="10549" r="41950"/>
          <a:stretch/>
        </p:blipFill>
        <p:spPr>
          <a:xfrm>
            <a:off x="4969188" y="1740121"/>
            <a:ext cx="3307115" cy="4051079"/>
          </a:xfrm>
          <a:prstGeom prst="rect">
            <a:avLst/>
          </a:prstGeom>
        </p:spPr>
      </p:pic>
      <p:sp>
        <p:nvSpPr>
          <p:cNvPr id="2" name="Title 1">
            <a:extLst>
              <a:ext uri="{FF2B5EF4-FFF2-40B4-BE49-F238E27FC236}">
                <a16:creationId xmlns:a16="http://schemas.microsoft.com/office/drawing/2014/main" id="{4BF6F710-B328-4C11-9BB2-28BB0FACCA15}"/>
              </a:ext>
            </a:extLst>
          </p:cNvPr>
          <p:cNvSpPr>
            <a:spLocks noGrp="1"/>
          </p:cNvSpPr>
          <p:nvPr>
            <p:ph type="title"/>
          </p:nvPr>
        </p:nvSpPr>
        <p:spPr/>
        <p:txBody>
          <a:bodyPr anchor="ctr">
            <a:normAutofit/>
          </a:bodyPr>
          <a:lstStyle/>
          <a:p>
            <a:r>
              <a:rPr lang="en-US" dirty="0"/>
              <a:t>Benin’s quantitative food-based dietary guidelines </a:t>
            </a:r>
          </a:p>
        </p:txBody>
      </p:sp>
      <p:sp>
        <p:nvSpPr>
          <p:cNvPr id="10" name="Content Placeholder 3">
            <a:extLst>
              <a:ext uri="{FF2B5EF4-FFF2-40B4-BE49-F238E27FC236}">
                <a16:creationId xmlns:a16="http://schemas.microsoft.com/office/drawing/2014/main" id="{1A7A63E3-616A-4E67-956E-D66BE1F30058}"/>
              </a:ext>
            </a:extLst>
          </p:cNvPr>
          <p:cNvSpPr>
            <a:spLocks noGrp="1"/>
          </p:cNvSpPr>
          <p:nvPr>
            <p:ph type="body" sz="half" idx="2"/>
          </p:nvPr>
        </p:nvSpPr>
        <p:spPr>
          <a:xfrm>
            <a:off x="8590941" y="1740877"/>
            <a:ext cx="3216746" cy="3811588"/>
          </a:xfrm>
        </p:spPr>
        <p:txBody>
          <a:bodyPr>
            <a:normAutofit/>
          </a:bodyPr>
          <a:lstStyle/>
          <a:p>
            <a:pPr marL="457200" indent="-457200">
              <a:buFont typeface="Arial" panose="020B0604020202020204" pitchFamily="34" charset="0"/>
              <a:buChar char="•"/>
            </a:pPr>
            <a:r>
              <a:rPr lang="en-US" sz="2400" dirty="0"/>
              <a:t>Food groups</a:t>
            </a:r>
          </a:p>
          <a:p>
            <a:pPr marL="457200" indent="-457200">
              <a:buFont typeface="Arial" panose="020B0604020202020204" pitchFamily="34" charset="0"/>
              <a:buChar char="•"/>
            </a:pPr>
            <a:r>
              <a:rPr lang="en-US" sz="2400" dirty="0"/>
              <a:t>Number of portions per day </a:t>
            </a:r>
          </a:p>
          <a:p>
            <a:pPr marL="457200" indent="-457200">
              <a:buFont typeface="Arial" panose="020B0604020202020204" pitchFamily="34" charset="0"/>
              <a:buChar char="•"/>
            </a:pPr>
            <a:r>
              <a:rPr lang="en-US" sz="2400" dirty="0"/>
              <a:t>Grams or calories per portion</a:t>
            </a:r>
          </a:p>
        </p:txBody>
      </p:sp>
      <p:pic>
        <p:nvPicPr>
          <p:cNvPr id="12" name="Content Placeholder 11">
            <a:extLst>
              <a:ext uri="{FF2B5EF4-FFF2-40B4-BE49-F238E27FC236}">
                <a16:creationId xmlns:a16="http://schemas.microsoft.com/office/drawing/2014/main" id="{E3D5B221-8FC6-4A43-B562-CBA378A952CF}"/>
              </a:ext>
            </a:extLst>
          </p:cNvPr>
          <p:cNvPicPr>
            <a:picLocks noGrp="1" noChangeAspect="1"/>
          </p:cNvPicPr>
          <p:nvPr>
            <p:ph sz="half" idx="4294967295"/>
          </p:nvPr>
        </p:nvPicPr>
        <p:blipFill>
          <a:blip r:embed="rId4"/>
          <a:stretch>
            <a:fillRect/>
          </a:stretch>
        </p:blipFill>
        <p:spPr>
          <a:xfrm>
            <a:off x="253187" y="1174860"/>
            <a:ext cx="4654550" cy="5181600"/>
          </a:xfrm>
          <a:prstGeom prst="rect">
            <a:avLst/>
          </a:prstGeom>
        </p:spPr>
      </p:pic>
      <p:sp>
        <p:nvSpPr>
          <p:cNvPr id="6" name="Rectangle: Rounded Corners 5">
            <a:extLst>
              <a:ext uri="{FF2B5EF4-FFF2-40B4-BE49-F238E27FC236}">
                <a16:creationId xmlns:a16="http://schemas.microsoft.com/office/drawing/2014/main" id="{DBBAD19B-69A0-4349-A6DB-4DCED9988526}"/>
              </a:ext>
            </a:extLst>
          </p:cNvPr>
          <p:cNvSpPr/>
          <p:nvPr/>
        </p:nvSpPr>
        <p:spPr>
          <a:xfrm>
            <a:off x="253187" y="2821328"/>
            <a:ext cx="1447800" cy="2895601"/>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C5201"/>
              </a:solidFill>
            </a:endParaRPr>
          </a:p>
        </p:txBody>
      </p:sp>
      <p:sp>
        <p:nvSpPr>
          <p:cNvPr id="9" name="Rectangle: Rounded Corners 8">
            <a:extLst>
              <a:ext uri="{FF2B5EF4-FFF2-40B4-BE49-F238E27FC236}">
                <a16:creationId xmlns:a16="http://schemas.microsoft.com/office/drawing/2014/main" id="{FA4EFA55-74A1-4664-B49D-C2C98F3E25DA}"/>
              </a:ext>
            </a:extLst>
          </p:cNvPr>
          <p:cNvSpPr/>
          <p:nvPr/>
        </p:nvSpPr>
        <p:spPr>
          <a:xfrm>
            <a:off x="3483288" y="2133600"/>
            <a:ext cx="1424449" cy="1295400"/>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C5201"/>
              </a:solidFill>
            </a:endParaRPr>
          </a:p>
        </p:txBody>
      </p:sp>
      <p:sp>
        <p:nvSpPr>
          <p:cNvPr id="15" name="Rectangle: Rounded Corners 14">
            <a:extLst>
              <a:ext uri="{FF2B5EF4-FFF2-40B4-BE49-F238E27FC236}">
                <a16:creationId xmlns:a16="http://schemas.microsoft.com/office/drawing/2014/main" id="{F782D6EC-C60F-48FE-8B90-FDC3228886DB}"/>
              </a:ext>
            </a:extLst>
          </p:cNvPr>
          <p:cNvSpPr/>
          <p:nvPr/>
        </p:nvSpPr>
        <p:spPr>
          <a:xfrm>
            <a:off x="4969188" y="2590800"/>
            <a:ext cx="1324898" cy="457200"/>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C5201"/>
              </a:solidFill>
            </a:endParaRPr>
          </a:p>
        </p:txBody>
      </p:sp>
      <p:pic>
        <p:nvPicPr>
          <p:cNvPr id="17" name="Picture 16">
            <a:extLst>
              <a:ext uri="{FF2B5EF4-FFF2-40B4-BE49-F238E27FC236}">
                <a16:creationId xmlns:a16="http://schemas.microsoft.com/office/drawing/2014/main" id="{ED64CA0D-D3E0-4D1B-BFDF-EE9BCD8F89DF}"/>
              </a:ext>
            </a:extLst>
          </p:cNvPr>
          <p:cNvPicPr>
            <a:picLocks noChangeAspect="1"/>
          </p:cNvPicPr>
          <p:nvPr/>
        </p:nvPicPr>
        <p:blipFill>
          <a:blip r:embed="rId5"/>
          <a:stretch>
            <a:fillRect/>
          </a:stretch>
        </p:blipFill>
        <p:spPr>
          <a:xfrm>
            <a:off x="5451073" y="1423911"/>
            <a:ext cx="2168928" cy="316210"/>
          </a:xfrm>
          <a:prstGeom prst="rect">
            <a:avLst/>
          </a:prstGeom>
        </p:spPr>
      </p:pic>
    </p:spTree>
    <p:extLst>
      <p:ext uri="{BB962C8B-B14F-4D97-AF65-F5344CB8AC3E}">
        <p14:creationId xmlns:p14="http://schemas.microsoft.com/office/powerpoint/2010/main" val="2776536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geningen UR">
  <a:themeElements>
    <a:clrScheme name="Wageningen UR witte achtergrond">
      <a:dk1>
        <a:srgbClr val="005172"/>
      </a:dk1>
      <a:lt1>
        <a:srgbClr val="FFFFFF"/>
      </a:lt1>
      <a:dk2>
        <a:srgbClr val="34B233"/>
      </a:dk2>
      <a:lt2>
        <a:srgbClr val="005172"/>
      </a:lt2>
      <a:accent1>
        <a:srgbClr val="519FD7"/>
      </a:accent1>
      <a:accent2>
        <a:srgbClr val="A59D9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err="1" smtClean="0">
            <a:latin typeface="Verdana" pitchFamily="34" charset="0"/>
          </a:defRPr>
        </a:defPPr>
      </a:lstStyle>
    </a:txDef>
  </a:objectDefaults>
  <a:extraClrSchemeLst/>
  <a:extLst>
    <a:ext uri="{05A4C25C-085E-4340-85A3-A5531E510DB2}">
      <thm15:themeFamily xmlns:thm15="http://schemas.microsoft.com/office/thememl/2012/main" name="Presentatie1" id="{4FEDF4B8-5B78-43DF-998B-30EA0A4E18A8}" vid="{5D970C51-8879-409A-9548-D16BD75D7DA9}"/>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1638</TotalTime>
  <Words>4780</Words>
  <Application>Microsoft Macintosh PowerPoint</Application>
  <PresentationFormat>Widescreen</PresentationFormat>
  <Paragraphs>466</Paragraphs>
  <Slides>42</Slides>
  <Notes>33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42</vt:i4>
      </vt:variant>
    </vt:vector>
  </HeadingPairs>
  <TitlesOfParts>
    <vt:vector size="56" baseType="lpstr">
      <vt:lpstr>Arial</vt:lpstr>
      <vt:lpstr>Calibri</vt:lpstr>
      <vt:lpstr>Calibri Light</vt:lpstr>
      <vt:lpstr>Century Gothic</vt:lpstr>
      <vt:lpstr>Cordia New</vt:lpstr>
      <vt:lpstr>Lato</vt:lpstr>
      <vt:lpstr>Poppins Medium</vt:lpstr>
      <vt:lpstr>Raleway</vt:lpstr>
      <vt:lpstr>Verdana</vt:lpstr>
      <vt:lpstr>Wingdings</vt:lpstr>
      <vt:lpstr>Office Theme</vt:lpstr>
      <vt:lpstr>Wageningen UR</vt:lpstr>
      <vt:lpstr>1_Office Theme</vt:lpstr>
      <vt:lpstr>Streamline</vt:lpstr>
      <vt:lpstr>Measuring Cost and Affordability of Healthy Diets</vt:lpstr>
      <vt:lpstr>Purpose</vt:lpstr>
      <vt:lpstr>Review of what has been done</vt:lpstr>
      <vt:lpstr>PowerPoint Presentation</vt:lpstr>
      <vt:lpstr>Vision:  Food price measurement to match this aspiration</vt:lpstr>
      <vt:lpstr>Cost and Affordability of a Healthy Diet: indicators to understand food access </vt:lpstr>
      <vt:lpstr>What is a healthy diet?</vt:lpstr>
      <vt:lpstr>Aim</vt:lpstr>
      <vt:lpstr>Benin’s quantitative food-based dietary guidelines </vt:lpstr>
      <vt:lpstr>Cost of a Healthy Diet can be calculated in two ways</vt:lpstr>
      <vt:lpstr>PowerPoint Presentation</vt:lpstr>
      <vt:lpstr>PowerPoint Presentation</vt:lpstr>
      <vt:lpstr>Healthy Diet Basket reflects the commonalities across guidelines in terms of food group proportions</vt:lpstr>
      <vt:lpstr>To calculate cost, items are selected in proportion to their share of dietary energy</vt:lpstr>
      <vt:lpstr>What is a least-cost healthy diet?</vt:lpstr>
      <vt:lpstr>Food price dataset</vt:lpstr>
      <vt:lpstr>Example of least-cost items in Ghana, 2017, national data from ICP dataset</vt:lpstr>
      <vt:lpstr>PowerPoint Presentation</vt:lpstr>
      <vt:lpstr>How many people cannot afford healthy diets?</vt:lpstr>
      <vt:lpstr>PowerPoint Presentation</vt:lpstr>
      <vt:lpstr>These indicators are available on the  Food Prices for Nutrition DataHub</vt:lpstr>
      <vt:lpstr>A lot more could be done with Ghana’s food price data</vt:lpstr>
      <vt:lpstr>What is happening in other countries?</vt:lpstr>
      <vt:lpstr>Affordability of a healthy diet across States</vt:lpstr>
      <vt:lpstr>Suggestions from IANDA stakeholder workshop in Ghana (2017)</vt:lpstr>
      <vt:lpstr>Monitoring the Price of Nutritious Diets in Ghana</vt:lpstr>
      <vt:lpstr>PowerPoint Presentation</vt:lpstr>
      <vt:lpstr>PowerPoint Presentation</vt:lpstr>
      <vt:lpstr>PowerPoint Presentation</vt:lpstr>
      <vt:lpstr>Current Uses of Food Price Data</vt:lpstr>
      <vt:lpstr>Need to fill an information gap</vt:lpstr>
      <vt:lpstr> </vt:lpstr>
      <vt:lpstr>State of Institutionalization </vt:lpstr>
      <vt:lpstr>Partnership with IANDA: Tracking indicators</vt:lpstr>
      <vt:lpstr>Better Information for decision-making for Nutrition Impact</vt:lpstr>
      <vt:lpstr>Conclusion</vt:lpstr>
      <vt:lpstr>Deciding on Next Steps</vt:lpstr>
      <vt:lpstr>GSS: national monitoring  MoFA: informing market opportunities for less accessible food groups   Esoko: who are the data users?</vt:lpstr>
      <vt:lpstr>Could also use as a unit-free index</vt:lpstr>
      <vt:lpstr>Least-cost healthy diet</vt:lpstr>
      <vt:lpstr>NPI weights</vt:lpstr>
      <vt:lpstr>Demonstration: how a least-cost healthy diet differs from one incorporating preference weights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Evgeni V. Sokurenko</dc:creator>
  <cp:lastModifiedBy>Herforth, Anna</cp:lastModifiedBy>
  <cp:revision>72</cp:revision>
  <dcterms:created xsi:type="dcterms:W3CDTF">2022-07-14T23:00:11Z</dcterms:created>
  <dcterms:modified xsi:type="dcterms:W3CDTF">2022-09-20T02:17:37Z</dcterms:modified>
</cp:coreProperties>
</file>