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Lst>
  <p:notesMasterIdLst>
    <p:notesMasterId r:id="rId22"/>
  </p:notesMasterIdLst>
  <p:sldIdLst>
    <p:sldId id="257" r:id="rId3"/>
    <p:sldId id="299" r:id="rId4"/>
    <p:sldId id="258" r:id="rId5"/>
    <p:sldId id="300" r:id="rId6"/>
    <p:sldId id="365" r:id="rId7"/>
    <p:sldId id="296" r:id="rId8"/>
    <p:sldId id="2262" r:id="rId9"/>
    <p:sldId id="274" r:id="rId10"/>
    <p:sldId id="2261" r:id="rId11"/>
    <p:sldId id="270" r:id="rId12"/>
    <p:sldId id="807" r:id="rId13"/>
    <p:sldId id="2263" r:id="rId14"/>
    <p:sldId id="2268" r:id="rId15"/>
    <p:sldId id="2269" r:id="rId16"/>
    <p:sldId id="2264" r:id="rId17"/>
    <p:sldId id="318" r:id="rId18"/>
    <p:sldId id="486" r:id="rId19"/>
    <p:sldId id="317" r:id="rId20"/>
    <p:sldId id="2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83A8"/>
    <a:srgbClr val="FFD57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60"/>
    <p:restoredTop sz="78426"/>
  </p:normalViewPr>
  <p:slideViewPr>
    <p:cSldViewPr snapToGrid="0" snapToObjects="1">
      <p:cViewPr varScale="1">
        <p:scale>
          <a:sx n="82" d="100"/>
          <a:sy n="82" d="100"/>
        </p:scale>
        <p:origin x="192" y="3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maste01\Box\FoodPricesForNutrition(TuftsResearch)\Outputs\OverviewsAndGeneralPresentations\WMasters_CoHDvsGNI_2017-2020_23Oct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maste01\Box\FoodPricesForNutrition(TuftsResearch)\Outputs\OverviewsAndGeneralPresentations\WMasters_CoHDvsGNI_2017-2020_23Oct202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80000"/>
              </a:lnSpc>
              <a:defRPr sz="1800" b="0" i="0" u="none" strike="noStrike" kern="1200" spc="0" baseline="0">
                <a:solidFill>
                  <a:schemeClr val="tx2"/>
                </a:solidFill>
                <a:latin typeface="+mn-lt"/>
                <a:ea typeface="+mn-ea"/>
                <a:cs typeface="+mn-cs"/>
              </a:defRPr>
            </a:pPr>
            <a:r>
              <a:rPr lang="en-US" sz="1800" dirty="0">
                <a:solidFill>
                  <a:schemeClr val="tx2"/>
                </a:solidFill>
              </a:rPr>
              <a:t>Least-cost items for a healthy diet averaged about $3.30/day in 2017</a:t>
            </a:r>
          </a:p>
          <a:p>
            <a:pPr>
              <a:lnSpc>
                <a:spcPct val="80000"/>
              </a:lnSpc>
              <a:defRPr sz="1800">
                <a:solidFill>
                  <a:schemeClr val="tx2"/>
                </a:solidFill>
              </a:defRPr>
            </a:pPr>
            <a:endParaRPr lang="en-US" sz="1800" dirty="0">
              <a:solidFill>
                <a:schemeClr val="tx2"/>
              </a:solidFill>
            </a:endParaRPr>
          </a:p>
        </c:rich>
      </c:tx>
      <c:layout>
        <c:manualLayout>
          <c:xMode val="edge"/>
          <c:yMode val="edge"/>
          <c:x val="0.16706383102127931"/>
          <c:y val="0"/>
        </c:manualLayout>
      </c:layout>
      <c:overlay val="0"/>
      <c:spPr>
        <a:noFill/>
        <a:ln>
          <a:noFill/>
        </a:ln>
        <a:effectLst/>
      </c:spPr>
      <c:txPr>
        <a:bodyPr rot="0" spcFirstLastPara="1" vertOverflow="ellipsis" vert="horz" wrap="square" anchor="ctr" anchorCtr="1"/>
        <a:lstStyle/>
        <a:p>
          <a:pPr>
            <a:lnSpc>
              <a:spcPct val="80000"/>
            </a:lnSpc>
            <a:defRPr sz="18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0795871320741475"/>
          <c:y val="9.6765110976877552E-2"/>
          <c:w val="0.82620051684311513"/>
          <c:h val="0.79702220033691484"/>
        </c:manualLayout>
      </c:layout>
      <c:scatterChart>
        <c:scatterStyle val="lineMarker"/>
        <c:varyColors val="0"/>
        <c:ser>
          <c:idx val="0"/>
          <c:order val="0"/>
          <c:tx>
            <c:strRef>
              <c:f>'WDI+CoHD only'!$I$2</c:f>
              <c:strCache>
                <c:ptCount val="1"/>
                <c:pt idx="0">
                  <c:v>2017</c:v>
                </c:pt>
              </c:strCache>
            </c:strRef>
          </c:tx>
          <c:spPr>
            <a:ln w="28575" cap="rnd">
              <a:noFill/>
              <a:round/>
            </a:ln>
            <a:effectLst/>
          </c:spPr>
          <c:marker>
            <c:symbol val="circle"/>
            <c:size val="8"/>
            <c:spPr>
              <a:solidFill>
                <a:schemeClr val="accent1"/>
              </a:solidFill>
              <a:ln w="9525">
                <a:solidFill>
                  <a:schemeClr val="accent1"/>
                </a:solidFill>
              </a:ln>
              <a:effectLst/>
            </c:spPr>
          </c:marker>
          <c:trendline>
            <c:spPr>
              <a:ln w="34925" cap="rnd">
                <a:solidFill>
                  <a:schemeClr val="accent1"/>
                </a:solidFill>
                <a:prstDash val="sysDash"/>
              </a:ln>
              <a:effectLst/>
            </c:spPr>
            <c:trendlineType val="log"/>
            <c:dispRSqr val="0"/>
            <c:dispEq val="0"/>
          </c:trendline>
          <c:xVal>
            <c:numRef>
              <c:f>'WDI+CoHD only'!$H$3:$H$172</c:f>
              <c:numCache>
                <c:formatCode>_(* #,##0_);_(* \(#,##0\);_(* "-"??_);_(@_)</c:formatCode>
                <c:ptCount val="170"/>
                <c:pt idx="0">
                  <c:v>12802.148308393755</c:v>
                </c:pt>
                <c:pt idx="1">
                  <c:v>11562.265868581648</c:v>
                </c:pt>
                <c:pt idx="2">
                  <c:v>6861.5528235531165</c:v>
                </c:pt>
                <c:pt idx="3">
                  <c:v>18775.951013986618</c:v>
                </c:pt>
                <c:pt idx="4">
                  <c:v>22994.826450441869</c:v>
                </c:pt>
                <c:pt idx="5">
                  <c:v>12541.162631531197</c:v>
                </c:pt>
                <c:pt idx="6">
                  <c:v>36748.644176682479</c:v>
                </c:pt>
                <c:pt idx="7">
                  <c:v>47085.227143527278</c:v>
                </c:pt>
                <c:pt idx="8">
                  <c:v>53665.026675739464</c:v>
                </c:pt>
                <c:pt idx="9">
                  <c:v>13587.531191321466</c:v>
                </c:pt>
                <c:pt idx="10">
                  <c:v>34863.446470755836</c:v>
                </c:pt>
                <c:pt idx="11">
                  <c:v>45033.830542357806</c:v>
                </c:pt>
                <c:pt idx="12">
                  <c:v>5063.5548913875155</c:v>
                </c:pt>
                <c:pt idx="13">
                  <c:v>15090.752261438689</c:v>
                </c:pt>
                <c:pt idx="14">
                  <c:v>17666.601607030476</c:v>
                </c:pt>
                <c:pt idx="15">
                  <c:v>50904.68908671532</c:v>
                </c:pt>
                <c:pt idx="16">
                  <c:v>6656.3053694479131</c:v>
                </c:pt>
                <c:pt idx="17">
                  <c:v>3010.9028543227664</c:v>
                </c:pt>
                <c:pt idx="18">
                  <c:v>85191.656162029903</c:v>
                </c:pt>
                <c:pt idx="19">
                  <c:v>10174.709605992912</c:v>
                </c:pt>
                <c:pt idx="20">
                  <c:v>8174.4929769352211</c:v>
                </c:pt>
                <c:pt idx="21">
                  <c:v>13638.405312440575</c:v>
                </c:pt>
                <c:pt idx="22">
                  <c:v>14593.382481612171</c:v>
                </c:pt>
                <c:pt idx="23">
                  <c:v>14220.752282309115</c:v>
                </c:pt>
                <c:pt idx="25">
                  <c:v>64617.638124508696</c:v>
                </c:pt>
                <c:pt idx="26">
                  <c:v>20986.654634831924</c:v>
                </c:pt>
                <c:pt idx="27">
                  <c:v>1967.6340515778516</c:v>
                </c:pt>
                <c:pt idx="28">
                  <c:v>773.99155045993041</c:v>
                </c:pt>
                <c:pt idx="29">
                  <c:v>6413.9991408017486</c:v>
                </c:pt>
                <c:pt idx="30">
                  <c:v>3684.4596675561015</c:v>
                </c:pt>
                <c:pt idx="31">
                  <c:v>3597.9734245702957</c:v>
                </c:pt>
                <c:pt idx="32">
                  <c:v>47702.714501844668</c:v>
                </c:pt>
                <c:pt idx="33">
                  <c:v>46721.746143144497</c:v>
                </c:pt>
                <c:pt idx="34">
                  <c:v>959.31008907923683</c:v>
                </c:pt>
                <c:pt idx="35">
                  <c:v>1566.2610717999084</c:v>
                </c:pt>
                <c:pt idx="36">
                  <c:v>23462.567840458094</c:v>
                </c:pt>
                <c:pt idx="37">
                  <c:v>14224.868760217181</c:v>
                </c:pt>
                <c:pt idx="38">
                  <c:v>13928.699234095306</c:v>
                </c:pt>
                <c:pt idx="39">
                  <c:v>3049.0061794110893</c:v>
                </c:pt>
                <c:pt idx="40">
                  <c:v>1029.8833079077438</c:v>
                </c:pt>
                <c:pt idx="41">
                  <c:v>3639.7913563072916</c:v>
                </c:pt>
                <c:pt idx="42">
                  <c:v>19283.510355064074</c:v>
                </c:pt>
                <c:pt idx="43">
                  <c:v>4686.9004727937345</c:v>
                </c:pt>
                <c:pt idx="44">
                  <c:v>27045.343064531517</c:v>
                </c:pt>
                <c:pt idx="45">
                  <c:v>25495.201579638062</c:v>
                </c:pt>
                <c:pt idx="46">
                  <c:v>37163.5546875</c:v>
                </c:pt>
                <c:pt idx="47">
                  <c:v>36626.685577928016</c:v>
                </c:pt>
                <c:pt idx="48">
                  <c:v>56568.415893611025</c:v>
                </c:pt>
                <c:pt idx="49">
                  <c:v>4680.0806171313761</c:v>
                </c:pt>
                <c:pt idx="50">
                  <c:v>11380.819090928784</c:v>
                </c:pt>
                <c:pt idx="51">
                  <c:v>15941.711520405986</c:v>
                </c:pt>
                <c:pt idx="52">
                  <c:v>11346.372569571098</c:v>
                </c:pt>
                <c:pt idx="53">
                  <c:v>10801.026619985025</c:v>
                </c:pt>
                <c:pt idx="54">
                  <c:v>7984.4207710181063</c:v>
                </c:pt>
                <c:pt idx="55">
                  <c:v>16604.26720618911</c:v>
                </c:pt>
                <c:pt idx="56">
                  <c:v>32990.0451981964</c:v>
                </c:pt>
                <c:pt idx="57">
                  <c:v>7844.4993380007882</c:v>
                </c:pt>
                <c:pt idx="58">
                  <c:v>2009.5577459572542</c:v>
                </c:pt>
                <c:pt idx="59">
                  <c:v>12367.938239582556</c:v>
                </c:pt>
                <c:pt idx="60">
                  <c:v>47593.887014433501</c:v>
                </c:pt>
                <c:pt idx="61">
                  <c:v>45584.57086676926</c:v>
                </c:pt>
                <c:pt idx="62">
                  <c:v>14058.195045730035</c:v>
                </c:pt>
                <c:pt idx="63">
                  <c:v>2033.6716443566761</c:v>
                </c:pt>
                <c:pt idx="64">
                  <c:v>54335.962805280062</c:v>
                </c:pt>
                <c:pt idx="65">
                  <c:v>4863.9761994461451</c:v>
                </c:pt>
                <c:pt idx="66">
                  <c:v>28461.455812510256</c:v>
                </c:pt>
                <c:pt idx="67">
                  <c:v>14465.197750481873</c:v>
                </c:pt>
                <c:pt idx="68">
                  <c:v>2405.9481185156692</c:v>
                </c:pt>
                <c:pt idx="69">
                  <c:v>1929.1668463515364</c:v>
                </c:pt>
                <c:pt idx="70">
                  <c:v>11976.385671585009</c:v>
                </c:pt>
                <c:pt idx="71">
                  <c:v>3165.569739609412</c:v>
                </c:pt>
                <c:pt idx="72">
                  <c:v>5221.810954677173</c:v>
                </c:pt>
                <c:pt idx="73">
                  <c:v>62442.174944034465</c:v>
                </c:pt>
                <c:pt idx="74">
                  <c:v>28307.730172393909</c:v>
                </c:pt>
                <c:pt idx="75">
                  <c:v>53923.221721701004</c:v>
                </c:pt>
                <c:pt idx="76">
                  <c:v>6116.0596544376785</c:v>
                </c:pt>
                <c:pt idx="77">
                  <c:v>10589.126447473622</c:v>
                </c:pt>
                <c:pt idx="78">
                  <c:v>15902.844017069148</c:v>
                </c:pt>
                <c:pt idx="79">
                  <c:v>10445.367111211915</c:v>
                </c:pt>
                <c:pt idx="80">
                  <c:v>61729.407844559508</c:v>
                </c:pt>
                <c:pt idx="81">
                  <c:v>38924.31300806511</c:v>
                </c:pt>
                <c:pt idx="82">
                  <c:v>41812.971338710384</c:v>
                </c:pt>
                <c:pt idx="83">
                  <c:v>9326.1218979977657</c:v>
                </c:pt>
                <c:pt idx="84">
                  <c:v>42977.426848678275</c:v>
                </c:pt>
                <c:pt idx="85">
                  <c:v>9953.7278507454339</c:v>
                </c:pt>
                <c:pt idx="86">
                  <c:v>22157.871103308658</c:v>
                </c:pt>
                <c:pt idx="87">
                  <c:v>4123.5960532318059</c:v>
                </c:pt>
                <c:pt idx="88">
                  <c:v>41124.369288556089</c:v>
                </c:pt>
                <c:pt idx="89">
                  <c:v>58767.655344893712</c:v>
                </c:pt>
                <c:pt idx="90">
                  <c:v>4803.2323057579451</c:v>
                </c:pt>
                <c:pt idx="91">
                  <c:v>6874.7631684097432</c:v>
                </c:pt>
                <c:pt idx="92">
                  <c:v>28601.525730813642</c:v>
                </c:pt>
                <c:pt idx="93">
                  <c:v>3031.4095547503184</c:v>
                </c:pt>
                <c:pt idx="94">
                  <c:v>1424.4686568683951</c:v>
                </c:pt>
                <c:pt idx="95">
                  <c:v>32541.172866000961</c:v>
                </c:pt>
                <c:pt idx="96">
                  <c:v>82296.951250298385</c:v>
                </c:pt>
                <c:pt idx="97">
                  <c:v>1541.1731582354664</c:v>
                </c:pt>
                <c:pt idx="98">
                  <c:v>1446.9298715350471</c:v>
                </c:pt>
                <c:pt idx="99">
                  <c:v>25910.44684531882</c:v>
                </c:pt>
                <c:pt idx="100">
                  <c:v>16631.321673502542</c:v>
                </c:pt>
                <c:pt idx="101">
                  <c:v>2173.5556231394776</c:v>
                </c:pt>
                <c:pt idx="102">
                  <c:v>39210.024122793686</c:v>
                </c:pt>
                <c:pt idx="103">
                  <c:v>5035.9316432287251</c:v>
                </c:pt>
                <c:pt idx="104">
                  <c:v>23536.247806673819</c:v>
                </c:pt>
                <c:pt idx="105">
                  <c:v>19209.219151117159</c:v>
                </c:pt>
                <c:pt idx="106">
                  <c:v>12315.486793515642</c:v>
                </c:pt>
                <c:pt idx="107">
                  <c:v>9773.6311522170054</c:v>
                </c:pt>
                <c:pt idx="108">
                  <c:v>20086.50445258632</c:v>
                </c:pt>
                <c:pt idx="109">
                  <c:v>7168.724609375</c:v>
                </c:pt>
                <c:pt idx="110">
                  <c:v>1246.7926957329712</c:v>
                </c:pt>
                <c:pt idx="111">
                  <c:v>4109.5171938950534</c:v>
                </c:pt>
                <c:pt idx="112">
                  <c:v>9987.1176222071281</c:v>
                </c:pt>
                <c:pt idx="113">
                  <c:v>3601.1088766087423</c:v>
                </c:pt>
                <c:pt idx="114">
                  <c:v>55507.090270966735</c:v>
                </c:pt>
                <c:pt idx="115">
                  <c:v>40632.02521794194</c:v>
                </c:pt>
                <c:pt idx="116">
                  <c:v>5694.0691291125577</c:v>
                </c:pt>
                <c:pt idx="117">
                  <c:v>1206.4034324257502</c:v>
                </c:pt>
                <c:pt idx="118">
                  <c:v>5031.6039710898267</c:v>
                </c:pt>
                <c:pt idx="119">
                  <c:v>15084.567362337779</c:v>
                </c:pt>
                <c:pt idx="120">
                  <c:v>66403.546838544076</c:v>
                </c:pt>
                <c:pt idx="121">
                  <c:v>32003.332218000822</c:v>
                </c:pt>
                <c:pt idx="122">
                  <c:v>5015.8327759108888</c:v>
                </c:pt>
                <c:pt idx="123">
                  <c:v>28606.48872650852</c:v>
                </c:pt>
                <c:pt idx="124">
                  <c:v>12172.250539098937</c:v>
                </c:pt>
                <c:pt idx="125">
                  <c:v>11931.128933614442</c:v>
                </c:pt>
                <c:pt idx="126">
                  <c:v>9016.7621936564719</c:v>
                </c:pt>
                <c:pt idx="127">
                  <c:v>28817.100856495101</c:v>
                </c:pt>
                <c:pt idx="128">
                  <c:v>32269.041552375566</c:v>
                </c:pt>
                <c:pt idx="129">
                  <c:v>91499.863158453067</c:v>
                </c:pt>
                <c:pt idx="130">
                  <c:v>26756.309659140956</c:v>
                </c:pt>
                <c:pt idx="131">
                  <c:v>25233.841796875</c:v>
                </c:pt>
                <c:pt idx="132">
                  <c:v>1913.0340713463152</c:v>
                </c:pt>
                <c:pt idx="133">
                  <c:v>3941.3690409794904</c:v>
                </c:pt>
                <c:pt idx="134">
                  <c:v>48041.173051851751</c:v>
                </c:pt>
                <c:pt idx="135">
                  <c:v>3114.3375271840027</c:v>
                </c:pt>
                <c:pt idx="136">
                  <c:v>15536.101076100713</c:v>
                </c:pt>
                <c:pt idx="137">
                  <c:v>25682.248194375494</c:v>
                </c:pt>
                <c:pt idx="138">
                  <c:v>1594.3088895522201</c:v>
                </c:pt>
                <c:pt idx="139">
                  <c:v>88107.050046449251</c:v>
                </c:pt>
                <c:pt idx="140">
                  <c:v>37080.522405224547</c:v>
                </c:pt>
                <c:pt idx="141">
                  <c:v>29516.499638379093</c:v>
                </c:pt>
                <c:pt idx="142">
                  <c:v>35849.555652606519</c:v>
                </c:pt>
                <c:pt idx="143">
                  <c:v>13475.988214227387</c:v>
                </c:pt>
                <c:pt idx="144">
                  <c:v>39543.656870898471</c:v>
                </c:pt>
                <c:pt idx="145">
                  <c:v>12250.945476915302</c:v>
                </c:pt>
                <c:pt idx="146">
                  <c:v>25736.824162411289</c:v>
                </c:pt>
                <c:pt idx="147">
                  <c:v>14130.13919624719</c:v>
                </c:pt>
                <c:pt idx="148">
                  <c:v>13047.27543454409</c:v>
                </c:pt>
                <c:pt idx="149">
                  <c:v>4414.89990234375</c:v>
                </c:pt>
                <c:pt idx="150">
                  <c:v>16278.159563848048</c:v>
                </c:pt>
                <c:pt idx="151">
                  <c:v>52849.516538129938</c:v>
                </c:pt>
                <c:pt idx="152">
                  <c:v>68167.80327116001</c:v>
                </c:pt>
                <c:pt idx="153">
                  <c:v>3728.0674156657815</c:v>
                </c:pt>
                <c:pt idx="154">
                  <c:v>2472.98583984375</c:v>
                </c:pt>
                <c:pt idx="155">
                  <c:v>16642.450371704239</c:v>
                </c:pt>
                <c:pt idx="156">
                  <c:v>2013.8134548207713</c:v>
                </c:pt>
                <c:pt idx="157">
                  <c:v>27335.540522565894</c:v>
                </c:pt>
                <c:pt idx="158">
                  <c:v>10906.887152494108</c:v>
                </c:pt>
                <c:pt idx="159">
                  <c:v>27551.161668236098</c:v>
                </c:pt>
                <c:pt idx="160">
                  <c:v>26623.857443636742</c:v>
                </c:pt>
                <c:pt idx="161">
                  <c:v>2025.8351259473238</c:v>
                </c:pt>
                <c:pt idx="162">
                  <c:v>67667.508458519034</c:v>
                </c:pt>
                <c:pt idx="163">
                  <c:v>45771.001863196267</c:v>
                </c:pt>
                <c:pt idx="164">
                  <c:v>61186.462829745928</c:v>
                </c:pt>
                <c:pt idx="165">
                  <c:v>21735.75867855272</c:v>
                </c:pt>
                <c:pt idx="166">
                  <c:v>8452.92762659652</c:v>
                </c:pt>
                <c:pt idx="167">
                  <c:v>7246.8119700762873</c:v>
                </c:pt>
                <c:pt idx="168">
                  <c:v>3330.5527171436138</c:v>
                </c:pt>
                <c:pt idx="169">
                  <c:v>2373.57819623144</c:v>
                </c:pt>
              </c:numCache>
            </c:numRef>
          </c:xVal>
          <c:yVal>
            <c:numRef>
              <c:f>'WDI+CoHD only'!$I$3:$I$172</c:f>
              <c:numCache>
                <c:formatCode>0.00</c:formatCode>
                <c:ptCount val="170"/>
                <c:pt idx="0">
                  <c:v>3.952</c:v>
                </c:pt>
                <c:pt idx="1">
                  <c:v>3.7629999999999999</c:v>
                </c:pt>
                <c:pt idx="2">
                  <c:v>4.327</c:v>
                </c:pt>
                <c:pt idx="3">
                  <c:v>4.1120000000000001</c:v>
                </c:pt>
                <c:pt idx="4">
                  <c:v>3.3410000000000002</c:v>
                </c:pt>
                <c:pt idx="5">
                  <c:v>3.0960000000000001</c:v>
                </c:pt>
                <c:pt idx="6">
                  <c:v>3.4180000000000001</c:v>
                </c:pt>
                <c:pt idx="7">
                  <c:v>2.2589999999999999</c:v>
                </c:pt>
                <c:pt idx="8">
                  <c:v>2.7719999999999998</c:v>
                </c:pt>
                <c:pt idx="9">
                  <c:v>2.3479999999999999</c:v>
                </c:pt>
                <c:pt idx="10">
                  <c:v>4.2759999999999998</c:v>
                </c:pt>
                <c:pt idx="11">
                  <c:v>3.379</c:v>
                </c:pt>
                <c:pt idx="12">
                  <c:v>2.8820000000000001</c:v>
                </c:pt>
                <c:pt idx="14">
                  <c:v>3.177</c:v>
                </c:pt>
                <c:pt idx="15">
                  <c:v>2.8620000000000001</c:v>
                </c:pt>
                <c:pt idx="16">
                  <c:v>2.476</c:v>
                </c:pt>
                <c:pt idx="17">
                  <c:v>3.55</c:v>
                </c:pt>
                <c:pt idx="18">
                  <c:v>4.0720000000000001</c:v>
                </c:pt>
                <c:pt idx="19">
                  <c:v>4.383</c:v>
                </c:pt>
                <c:pt idx="20">
                  <c:v>3.5510000000000002</c:v>
                </c:pt>
                <c:pt idx="21">
                  <c:v>3.847</c:v>
                </c:pt>
                <c:pt idx="22">
                  <c:v>3.6219999999999999</c:v>
                </c:pt>
                <c:pt idx="23">
                  <c:v>2.8090000000000002</c:v>
                </c:pt>
                <c:pt idx="24">
                  <c:v>3.2349999999999999</c:v>
                </c:pt>
                <c:pt idx="25">
                  <c:v>4.1260000000000003</c:v>
                </c:pt>
                <c:pt idx="26">
                  <c:v>3.78</c:v>
                </c:pt>
                <c:pt idx="27">
                  <c:v>3.173</c:v>
                </c:pt>
                <c:pt idx="28">
                  <c:v>2.988</c:v>
                </c:pt>
                <c:pt idx="29">
                  <c:v>3.3580000000000001</c:v>
                </c:pt>
                <c:pt idx="30">
                  <c:v>3.6179999999999999</c:v>
                </c:pt>
                <c:pt idx="31">
                  <c:v>2.6160000000000001</c:v>
                </c:pt>
                <c:pt idx="32">
                  <c:v>2.863</c:v>
                </c:pt>
                <c:pt idx="33">
                  <c:v>2.9279999999999999</c:v>
                </c:pt>
                <c:pt idx="34">
                  <c:v>3.423</c:v>
                </c:pt>
                <c:pt idx="35">
                  <c:v>2.831</c:v>
                </c:pt>
                <c:pt idx="36">
                  <c:v>3.0529999999999999</c:v>
                </c:pt>
                <c:pt idx="37">
                  <c:v>2.5710000000000002</c:v>
                </c:pt>
                <c:pt idx="38">
                  <c:v>2.863</c:v>
                </c:pt>
                <c:pt idx="40">
                  <c:v>2.9209999999999998</c:v>
                </c:pt>
                <c:pt idx="41">
                  <c:v>3.343</c:v>
                </c:pt>
                <c:pt idx="42">
                  <c:v>3.9609999999999999</c:v>
                </c:pt>
                <c:pt idx="43">
                  <c:v>3.2730000000000001</c:v>
                </c:pt>
                <c:pt idx="44">
                  <c:v>4.1680000000000001</c:v>
                </c:pt>
                <c:pt idx="45">
                  <c:v>2.8660000000000001</c:v>
                </c:pt>
                <c:pt idx="46">
                  <c:v>2.8460000000000001</c:v>
                </c:pt>
                <c:pt idx="47">
                  <c:v>2.899</c:v>
                </c:pt>
                <c:pt idx="48">
                  <c:v>2.3759999999999999</c:v>
                </c:pt>
                <c:pt idx="49">
                  <c:v>2.7970000000000002</c:v>
                </c:pt>
                <c:pt idx="50">
                  <c:v>4</c:v>
                </c:pt>
                <c:pt idx="51">
                  <c:v>3.5209999999999999</c:v>
                </c:pt>
                <c:pt idx="52">
                  <c:v>2.7879999999999998</c:v>
                </c:pt>
                <c:pt idx="53">
                  <c:v>3.4569999999999999</c:v>
                </c:pt>
                <c:pt idx="55">
                  <c:v>3.5259999999999998</c:v>
                </c:pt>
                <c:pt idx="56">
                  <c:v>3.125</c:v>
                </c:pt>
                <c:pt idx="57">
                  <c:v>3.4279999999999999</c:v>
                </c:pt>
                <c:pt idx="58">
                  <c:v>3.1080000000000001</c:v>
                </c:pt>
                <c:pt idx="59">
                  <c:v>3.6120000000000001</c:v>
                </c:pt>
                <c:pt idx="60">
                  <c:v>2.5449999999999999</c:v>
                </c:pt>
                <c:pt idx="61">
                  <c:v>2.9359999999999999</c:v>
                </c:pt>
                <c:pt idx="62">
                  <c:v>3.3580000000000001</c:v>
                </c:pt>
                <c:pt idx="63">
                  <c:v>2.9420000000000002</c:v>
                </c:pt>
                <c:pt idx="64">
                  <c:v>2.786</c:v>
                </c:pt>
                <c:pt idx="65">
                  <c:v>3.7669999999999999</c:v>
                </c:pt>
                <c:pt idx="66">
                  <c:v>3.0369999999999999</c:v>
                </c:pt>
                <c:pt idx="67">
                  <c:v>5.3819999999999997</c:v>
                </c:pt>
                <c:pt idx="68">
                  <c:v>3.6549999999999998</c:v>
                </c:pt>
                <c:pt idx="69">
                  <c:v>3.1640000000000001</c:v>
                </c:pt>
                <c:pt idx="70">
                  <c:v>4.6289999999999996</c:v>
                </c:pt>
                <c:pt idx="71">
                  <c:v>3.93</c:v>
                </c:pt>
                <c:pt idx="72">
                  <c:v>3.36</c:v>
                </c:pt>
                <c:pt idx="73">
                  <c:v>3.6589999999999998</c:v>
                </c:pt>
                <c:pt idx="74">
                  <c:v>3.302</c:v>
                </c:pt>
                <c:pt idx="75">
                  <c:v>2.2130000000000001</c:v>
                </c:pt>
                <c:pt idx="76">
                  <c:v>2.8239999999999998</c:v>
                </c:pt>
                <c:pt idx="77">
                  <c:v>4.1289999999999996</c:v>
                </c:pt>
                <c:pt idx="78">
                  <c:v>3.0049999999999999</c:v>
                </c:pt>
                <c:pt idx="79">
                  <c:v>3.3780000000000001</c:v>
                </c:pt>
                <c:pt idx="80">
                  <c:v>2.3969999999999998</c:v>
                </c:pt>
                <c:pt idx="81">
                  <c:v>2.4359999999999999</c:v>
                </c:pt>
                <c:pt idx="82">
                  <c:v>2.8849999999999998</c:v>
                </c:pt>
                <c:pt idx="83">
                  <c:v>5.9749999999999996</c:v>
                </c:pt>
                <c:pt idx="84">
                  <c:v>5.5289999999999999</c:v>
                </c:pt>
                <c:pt idx="85">
                  <c:v>3.4119999999999999</c:v>
                </c:pt>
                <c:pt idx="86">
                  <c:v>2.391</c:v>
                </c:pt>
                <c:pt idx="87">
                  <c:v>2.8460000000000001</c:v>
                </c:pt>
                <c:pt idx="88">
                  <c:v>4.7119999999999997</c:v>
                </c:pt>
                <c:pt idx="89">
                  <c:v>3.3439999999999999</c:v>
                </c:pt>
                <c:pt idx="90">
                  <c:v>2.97</c:v>
                </c:pt>
                <c:pt idx="91">
                  <c:v>3.7759999999999998</c:v>
                </c:pt>
                <c:pt idx="92">
                  <c:v>3.1240000000000001</c:v>
                </c:pt>
                <c:pt idx="93">
                  <c:v>3.77</c:v>
                </c:pt>
                <c:pt idx="94">
                  <c:v>4.0179999999999998</c:v>
                </c:pt>
                <c:pt idx="95">
                  <c:v>3.0030000000000001</c:v>
                </c:pt>
                <c:pt idx="96">
                  <c:v>2.492</c:v>
                </c:pt>
                <c:pt idx="97">
                  <c:v>2.9870000000000001</c:v>
                </c:pt>
                <c:pt idx="98">
                  <c:v>2.7240000000000002</c:v>
                </c:pt>
                <c:pt idx="99">
                  <c:v>3.2240000000000002</c:v>
                </c:pt>
                <c:pt idx="100">
                  <c:v>3.581</c:v>
                </c:pt>
                <c:pt idx="101">
                  <c:v>2.9</c:v>
                </c:pt>
                <c:pt idx="102">
                  <c:v>3.4940000000000002</c:v>
                </c:pt>
                <c:pt idx="103">
                  <c:v>3.4510000000000001</c:v>
                </c:pt>
                <c:pt idx="104">
                  <c:v>3.3130000000000002</c:v>
                </c:pt>
                <c:pt idx="105">
                  <c:v>2.9929999999999999</c:v>
                </c:pt>
                <c:pt idx="106">
                  <c:v>2.46</c:v>
                </c:pt>
                <c:pt idx="107">
                  <c:v>4.5439999999999996</c:v>
                </c:pt>
                <c:pt idx="108">
                  <c:v>3.3969999999999998</c:v>
                </c:pt>
                <c:pt idx="109">
                  <c:v>2.71</c:v>
                </c:pt>
                <c:pt idx="110">
                  <c:v>3.0310000000000001</c:v>
                </c:pt>
                <c:pt idx="111">
                  <c:v>3.706</c:v>
                </c:pt>
                <c:pt idx="112">
                  <c:v>3.2549999999999999</c:v>
                </c:pt>
                <c:pt idx="113">
                  <c:v>4.1269999999999998</c:v>
                </c:pt>
                <c:pt idx="114">
                  <c:v>2.7429999999999999</c:v>
                </c:pt>
                <c:pt idx="115">
                  <c:v>2.6709999999999998</c:v>
                </c:pt>
                <c:pt idx="116">
                  <c:v>3.1909999999999998</c:v>
                </c:pt>
                <c:pt idx="117">
                  <c:v>2.85</c:v>
                </c:pt>
                <c:pt idx="118">
                  <c:v>3.5649999999999999</c:v>
                </c:pt>
                <c:pt idx="119">
                  <c:v>3.3180000000000001</c:v>
                </c:pt>
                <c:pt idx="120">
                  <c:v>3.3250000000000002</c:v>
                </c:pt>
                <c:pt idx="121">
                  <c:v>2.8149999999999999</c:v>
                </c:pt>
                <c:pt idx="122">
                  <c:v>3.4079999999999999</c:v>
                </c:pt>
                <c:pt idx="123">
                  <c:v>4.2249999999999996</c:v>
                </c:pt>
                <c:pt idx="124">
                  <c:v>3.43</c:v>
                </c:pt>
                <c:pt idx="125">
                  <c:v>3.0840000000000001</c:v>
                </c:pt>
                <c:pt idx="126">
                  <c:v>3.843</c:v>
                </c:pt>
                <c:pt idx="127">
                  <c:v>2.9089999999999998</c:v>
                </c:pt>
                <c:pt idx="128">
                  <c:v>2.5129999999999999</c:v>
                </c:pt>
                <c:pt idx="129">
                  <c:v>2.375</c:v>
                </c:pt>
                <c:pt idx="130">
                  <c:v>2.9209999999999998</c:v>
                </c:pt>
                <c:pt idx="131">
                  <c:v>3.149</c:v>
                </c:pt>
                <c:pt idx="132">
                  <c:v>2.609</c:v>
                </c:pt>
                <c:pt idx="133">
                  <c:v>3.2879999999999998</c:v>
                </c:pt>
                <c:pt idx="134">
                  <c:v>3.4409999999999998</c:v>
                </c:pt>
                <c:pt idx="135">
                  <c:v>2.19</c:v>
                </c:pt>
                <c:pt idx="136">
                  <c:v>4.07</c:v>
                </c:pt>
                <c:pt idx="137">
                  <c:v>4.01</c:v>
                </c:pt>
                <c:pt idx="138">
                  <c:v>2.8420000000000001</c:v>
                </c:pt>
                <c:pt idx="139">
                  <c:v>2.7749999999999999</c:v>
                </c:pt>
                <c:pt idx="140">
                  <c:v>4.4619999999999997</c:v>
                </c:pt>
                <c:pt idx="141">
                  <c:v>3.0129999999999999</c:v>
                </c:pt>
                <c:pt idx="142">
                  <c:v>2.798</c:v>
                </c:pt>
                <c:pt idx="143">
                  <c:v>4.1020000000000003</c:v>
                </c:pt>
                <c:pt idx="144">
                  <c:v>2.6989999999999998</c:v>
                </c:pt>
                <c:pt idx="145">
                  <c:v>3.702</c:v>
                </c:pt>
                <c:pt idx="146">
                  <c:v>2.9980000000000002</c:v>
                </c:pt>
                <c:pt idx="147">
                  <c:v>3.2629999999999999</c:v>
                </c:pt>
                <c:pt idx="148">
                  <c:v>4.1310000000000002</c:v>
                </c:pt>
                <c:pt idx="149">
                  <c:v>3.6739999999999999</c:v>
                </c:pt>
                <c:pt idx="150">
                  <c:v>4.9690000000000003</c:v>
                </c:pt>
                <c:pt idx="151">
                  <c:v>3.0859999999999999</c:v>
                </c:pt>
                <c:pt idx="152">
                  <c:v>2.5230000000000001</c:v>
                </c:pt>
                <c:pt idx="153">
                  <c:v>3.0270000000000001</c:v>
                </c:pt>
                <c:pt idx="154">
                  <c:v>2.5979999999999999</c:v>
                </c:pt>
                <c:pt idx="155">
                  <c:v>3.9710000000000001</c:v>
                </c:pt>
                <c:pt idx="157">
                  <c:v>3.9279999999999999</c:v>
                </c:pt>
                <c:pt idx="158">
                  <c:v>3.476</c:v>
                </c:pt>
                <c:pt idx="159">
                  <c:v>2.8730000000000002</c:v>
                </c:pt>
                <c:pt idx="160">
                  <c:v>2.8090000000000002</c:v>
                </c:pt>
                <c:pt idx="161">
                  <c:v>2.7490000000000001</c:v>
                </c:pt>
                <c:pt idx="162">
                  <c:v>2.7549999999999999</c:v>
                </c:pt>
                <c:pt idx="163">
                  <c:v>1.8220000000000001</c:v>
                </c:pt>
                <c:pt idx="164">
                  <c:v>3.2250000000000001</c:v>
                </c:pt>
                <c:pt idx="165">
                  <c:v>3.073</c:v>
                </c:pt>
                <c:pt idx="166">
                  <c:v>3.5859999999999999</c:v>
                </c:pt>
                <c:pt idx="167">
                  <c:v>3.3420000000000001</c:v>
                </c:pt>
                <c:pt idx="168">
                  <c:v>3.085</c:v>
                </c:pt>
                <c:pt idx="169">
                  <c:v>3.456</c:v>
                </c:pt>
              </c:numCache>
            </c:numRef>
          </c:yVal>
          <c:smooth val="0"/>
          <c:extLst>
            <c:ext xmlns:c16="http://schemas.microsoft.com/office/drawing/2014/chart" uri="{C3380CC4-5D6E-409C-BE32-E72D297353CC}">
              <c16:uniqueId val="{00000001-A125-4D79-87A4-F218F98BD9FE}"/>
            </c:ext>
          </c:extLst>
        </c:ser>
        <c:dLbls>
          <c:showLegendKey val="0"/>
          <c:showVal val="0"/>
          <c:showCatName val="0"/>
          <c:showSerName val="0"/>
          <c:showPercent val="0"/>
          <c:showBubbleSize val="0"/>
        </c:dLbls>
        <c:axId val="831977391"/>
        <c:axId val="831983215"/>
      </c:scatterChart>
      <c:valAx>
        <c:axId val="831977391"/>
        <c:scaling>
          <c:orientation val="minMax"/>
          <c:max val="9500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Average real income per person (GNI at 2017 PPP prices)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31983215"/>
        <c:crosses val="autoZero"/>
        <c:crossBetween val="midCat"/>
      </c:valAx>
      <c:valAx>
        <c:axId val="831983215"/>
        <c:scaling>
          <c:orientation val="minMax"/>
          <c:max val="5.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Cost per day of the lowest-priced items for a healthy diet (CoHD at 2017 PPP prices) </a:t>
                </a:r>
              </a:p>
            </c:rich>
          </c:tx>
          <c:layout>
            <c:manualLayout>
              <c:xMode val="edge"/>
              <c:yMode val="edge"/>
              <c:x val="3.4281838333944145E-2"/>
              <c:y val="0.1059484938858660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3197739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80000"/>
              </a:lnSpc>
              <a:defRPr sz="1800" b="0" i="0" u="none" strike="noStrike" kern="1200" spc="0" baseline="0">
                <a:solidFill>
                  <a:schemeClr val="tx2"/>
                </a:solidFill>
                <a:latin typeface="+mn-lt"/>
                <a:ea typeface="+mn-ea"/>
                <a:cs typeface="+mn-cs"/>
              </a:defRPr>
            </a:pPr>
            <a:r>
              <a:rPr lang="en-US" sz="1800" dirty="0">
                <a:solidFill>
                  <a:schemeClr val="tx2"/>
                </a:solidFill>
              </a:rPr>
              <a:t>Least-cost items for a healthy diet averaged about $3.30/day in 2017, </a:t>
            </a:r>
            <a:br>
              <a:rPr lang="en-US" sz="1800" dirty="0">
                <a:solidFill>
                  <a:schemeClr val="tx2"/>
                </a:solidFill>
              </a:rPr>
            </a:br>
            <a:r>
              <a:rPr lang="en-US" sz="1800" dirty="0">
                <a:solidFill>
                  <a:schemeClr val="tx2"/>
                </a:solidFill>
              </a:rPr>
              <a:t>and rose with food</a:t>
            </a:r>
            <a:r>
              <a:rPr lang="en-US" sz="1800" baseline="0" dirty="0">
                <a:solidFill>
                  <a:schemeClr val="tx2"/>
                </a:solidFill>
              </a:rPr>
              <a:t> price inflation </a:t>
            </a:r>
            <a:r>
              <a:rPr lang="en-US" sz="1800" dirty="0">
                <a:solidFill>
                  <a:schemeClr val="tx2"/>
                </a:solidFill>
              </a:rPr>
              <a:t>to about $3.50/day in 2020</a:t>
            </a:r>
          </a:p>
        </c:rich>
      </c:tx>
      <c:layout>
        <c:manualLayout>
          <c:xMode val="edge"/>
          <c:yMode val="edge"/>
          <c:x val="0.16706383102127931"/>
          <c:y val="0"/>
        </c:manualLayout>
      </c:layout>
      <c:overlay val="0"/>
      <c:spPr>
        <a:noFill/>
        <a:ln>
          <a:noFill/>
        </a:ln>
        <a:effectLst/>
      </c:spPr>
      <c:txPr>
        <a:bodyPr rot="0" spcFirstLastPara="1" vertOverflow="ellipsis" vert="horz" wrap="square" anchor="ctr" anchorCtr="1"/>
        <a:lstStyle/>
        <a:p>
          <a:pPr>
            <a:lnSpc>
              <a:spcPct val="80000"/>
            </a:lnSpc>
            <a:defRPr sz="18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0795871320741475"/>
          <c:y val="9.6765110976877552E-2"/>
          <c:w val="0.82620051684311513"/>
          <c:h val="0.79702220033691484"/>
        </c:manualLayout>
      </c:layout>
      <c:scatterChart>
        <c:scatterStyle val="lineMarker"/>
        <c:varyColors val="0"/>
        <c:ser>
          <c:idx val="0"/>
          <c:order val="0"/>
          <c:tx>
            <c:strRef>
              <c:f>'WDI+CoHD only'!$I$2</c:f>
              <c:strCache>
                <c:ptCount val="1"/>
                <c:pt idx="0">
                  <c:v>2017</c:v>
                </c:pt>
              </c:strCache>
            </c:strRef>
          </c:tx>
          <c:spPr>
            <a:ln w="28575" cap="rnd">
              <a:noFill/>
              <a:round/>
            </a:ln>
            <a:effectLst/>
          </c:spPr>
          <c:marker>
            <c:symbol val="circle"/>
            <c:size val="8"/>
            <c:spPr>
              <a:solidFill>
                <a:schemeClr val="accent1">
                  <a:lumMod val="60000"/>
                  <a:lumOff val="40000"/>
                </a:schemeClr>
              </a:solidFill>
              <a:ln w="9525">
                <a:solidFill>
                  <a:schemeClr val="accent1">
                    <a:lumMod val="60000"/>
                    <a:lumOff val="40000"/>
                  </a:schemeClr>
                </a:solidFill>
              </a:ln>
              <a:effectLst/>
            </c:spPr>
          </c:marker>
          <c:trendline>
            <c:spPr>
              <a:ln w="34925" cap="rnd">
                <a:solidFill>
                  <a:schemeClr val="accent1">
                    <a:lumMod val="60000"/>
                    <a:lumOff val="40000"/>
                  </a:schemeClr>
                </a:solidFill>
                <a:prstDash val="sysDash"/>
              </a:ln>
              <a:effectLst/>
            </c:spPr>
            <c:trendlineType val="log"/>
            <c:dispRSqr val="0"/>
            <c:dispEq val="0"/>
          </c:trendline>
          <c:xVal>
            <c:numRef>
              <c:f>'WDI+CoHD only'!$H$3:$H$172</c:f>
              <c:numCache>
                <c:formatCode>_(* #,##0_);_(* \(#,##0\);_(* "-"??_);_(@_)</c:formatCode>
                <c:ptCount val="170"/>
                <c:pt idx="0">
                  <c:v>12802.148308393755</c:v>
                </c:pt>
                <c:pt idx="1">
                  <c:v>11562.265868581648</c:v>
                </c:pt>
                <c:pt idx="2">
                  <c:v>6861.5528235531165</c:v>
                </c:pt>
                <c:pt idx="3">
                  <c:v>18775.951013986618</c:v>
                </c:pt>
                <c:pt idx="4">
                  <c:v>22994.826450441869</c:v>
                </c:pt>
                <c:pt idx="5">
                  <c:v>12541.162631531197</c:v>
                </c:pt>
                <c:pt idx="6">
                  <c:v>36748.644176682479</c:v>
                </c:pt>
                <c:pt idx="7">
                  <c:v>47085.227143527278</c:v>
                </c:pt>
                <c:pt idx="8">
                  <c:v>53665.026675739464</c:v>
                </c:pt>
                <c:pt idx="9">
                  <c:v>13587.531191321466</c:v>
                </c:pt>
                <c:pt idx="10">
                  <c:v>34863.446470755836</c:v>
                </c:pt>
                <c:pt idx="11">
                  <c:v>45033.830542357806</c:v>
                </c:pt>
                <c:pt idx="12">
                  <c:v>5063.5548913875155</c:v>
                </c:pt>
                <c:pt idx="13">
                  <c:v>15090.752261438689</c:v>
                </c:pt>
                <c:pt idx="14">
                  <c:v>17666.601607030476</c:v>
                </c:pt>
                <c:pt idx="15">
                  <c:v>50904.68908671532</c:v>
                </c:pt>
                <c:pt idx="16">
                  <c:v>6656.3053694479131</c:v>
                </c:pt>
                <c:pt idx="17">
                  <c:v>3010.9028543227664</c:v>
                </c:pt>
                <c:pt idx="18">
                  <c:v>85191.656162029903</c:v>
                </c:pt>
                <c:pt idx="19">
                  <c:v>10174.709605992912</c:v>
                </c:pt>
                <c:pt idx="20">
                  <c:v>8174.4929769352211</c:v>
                </c:pt>
                <c:pt idx="21">
                  <c:v>13638.405312440575</c:v>
                </c:pt>
                <c:pt idx="22">
                  <c:v>14593.382481612171</c:v>
                </c:pt>
                <c:pt idx="23">
                  <c:v>14220.752282309115</c:v>
                </c:pt>
                <c:pt idx="25">
                  <c:v>64617.638124508696</c:v>
                </c:pt>
                <c:pt idx="26">
                  <c:v>20986.654634831924</c:v>
                </c:pt>
                <c:pt idx="27">
                  <c:v>1967.6340515778516</c:v>
                </c:pt>
                <c:pt idx="28">
                  <c:v>773.99155045993041</c:v>
                </c:pt>
                <c:pt idx="29">
                  <c:v>6413.9991408017486</c:v>
                </c:pt>
                <c:pt idx="30">
                  <c:v>3684.4596675561015</c:v>
                </c:pt>
                <c:pt idx="31">
                  <c:v>3597.9734245702957</c:v>
                </c:pt>
                <c:pt idx="32">
                  <c:v>47702.714501844668</c:v>
                </c:pt>
                <c:pt idx="33">
                  <c:v>46721.746143144497</c:v>
                </c:pt>
                <c:pt idx="34">
                  <c:v>959.31008907923683</c:v>
                </c:pt>
                <c:pt idx="35">
                  <c:v>1566.2610717999084</c:v>
                </c:pt>
                <c:pt idx="36">
                  <c:v>23462.567840458094</c:v>
                </c:pt>
                <c:pt idx="37">
                  <c:v>14224.868760217181</c:v>
                </c:pt>
                <c:pt idx="38">
                  <c:v>13928.699234095306</c:v>
                </c:pt>
                <c:pt idx="39">
                  <c:v>3049.0061794110893</c:v>
                </c:pt>
                <c:pt idx="40">
                  <c:v>1029.8833079077438</c:v>
                </c:pt>
                <c:pt idx="41">
                  <c:v>3639.7913563072916</c:v>
                </c:pt>
                <c:pt idx="42">
                  <c:v>19283.510355064074</c:v>
                </c:pt>
                <c:pt idx="43">
                  <c:v>4686.9004727937345</c:v>
                </c:pt>
                <c:pt idx="44">
                  <c:v>27045.343064531517</c:v>
                </c:pt>
                <c:pt idx="45">
                  <c:v>25495.201579638062</c:v>
                </c:pt>
                <c:pt idx="46">
                  <c:v>37163.5546875</c:v>
                </c:pt>
                <c:pt idx="47">
                  <c:v>36626.685577928016</c:v>
                </c:pt>
                <c:pt idx="48">
                  <c:v>56568.415893611025</c:v>
                </c:pt>
                <c:pt idx="49">
                  <c:v>4680.0806171313761</c:v>
                </c:pt>
                <c:pt idx="50">
                  <c:v>11380.819090928784</c:v>
                </c:pt>
                <c:pt idx="51">
                  <c:v>15941.711520405986</c:v>
                </c:pt>
                <c:pt idx="52">
                  <c:v>11346.372569571098</c:v>
                </c:pt>
                <c:pt idx="53">
                  <c:v>10801.026619985025</c:v>
                </c:pt>
                <c:pt idx="54">
                  <c:v>7984.4207710181063</c:v>
                </c:pt>
                <c:pt idx="55">
                  <c:v>16604.26720618911</c:v>
                </c:pt>
                <c:pt idx="56">
                  <c:v>32990.0451981964</c:v>
                </c:pt>
                <c:pt idx="57">
                  <c:v>7844.4993380007882</c:v>
                </c:pt>
                <c:pt idx="58">
                  <c:v>2009.5577459572542</c:v>
                </c:pt>
                <c:pt idx="59">
                  <c:v>12367.938239582556</c:v>
                </c:pt>
                <c:pt idx="60">
                  <c:v>47593.887014433501</c:v>
                </c:pt>
                <c:pt idx="61">
                  <c:v>45584.57086676926</c:v>
                </c:pt>
                <c:pt idx="62">
                  <c:v>14058.195045730035</c:v>
                </c:pt>
                <c:pt idx="63">
                  <c:v>2033.6716443566761</c:v>
                </c:pt>
                <c:pt idx="64">
                  <c:v>54335.962805280062</c:v>
                </c:pt>
                <c:pt idx="65">
                  <c:v>4863.9761994461451</c:v>
                </c:pt>
                <c:pt idx="66">
                  <c:v>28461.455812510256</c:v>
                </c:pt>
                <c:pt idx="67">
                  <c:v>14465.197750481873</c:v>
                </c:pt>
                <c:pt idx="68">
                  <c:v>2405.9481185156692</c:v>
                </c:pt>
                <c:pt idx="69">
                  <c:v>1929.1668463515364</c:v>
                </c:pt>
                <c:pt idx="70">
                  <c:v>11976.385671585009</c:v>
                </c:pt>
                <c:pt idx="71">
                  <c:v>3165.569739609412</c:v>
                </c:pt>
                <c:pt idx="72">
                  <c:v>5221.810954677173</c:v>
                </c:pt>
                <c:pt idx="73">
                  <c:v>62442.174944034465</c:v>
                </c:pt>
                <c:pt idx="74">
                  <c:v>28307.730172393909</c:v>
                </c:pt>
                <c:pt idx="75">
                  <c:v>53923.221721701004</c:v>
                </c:pt>
                <c:pt idx="76">
                  <c:v>6116.0596544376785</c:v>
                </c:pt>
                <c:pt idx="77">
                  <c:v>10589.126447473622</c:v>
                </c:pt>
                <c:pt idx="78">
                  <c:v>15902.844017069148</c:v>
                </c:pt>
                <c:pt idx="79">
                  <c:v>10445.367111211915</c:v>
                </c:pt>
                <c:pt idx="80">
                  <c:v>61729.407844559508</c:v>
                </c:pt>
                <c:pt idx="81">
                  <c:v>38924.31300806511</c:v>
                </c:pt>
                <c:pt idx="82">
                  <c:v>41812.971338710384</c:v>
                </c:pt>
                <c:pt idx="83">
                  <c:v>9326.1218979977657</c:v>
                </c:pt>
                <c:pt idx="84">
                  <c:v>42977.426848678275</c:v>
                </c:pt>
                <c:pt idx="85">
                  <c:v>9953.7278507454339</c:v>
                </c:pt>
                <c:pt idx="86">
                  <c:v>22157.871103308658</c:v>
                </c:pt>
                <c:pt idx="87">
                  <c:v>4123.5960532318059</c:v>
                </c:pt>
                <c:pt idx="88">
                  <c:v>41124.369288556089</c:v>
                </c:pt>
                <c:pt idx="89">
                  <c:v>58767.655344893712</c:v>
                </c:pt>
                <c:pt idx="90">
                  <c:v>4803.2323057579451</c:v>
                </c:pt>
                <c:pt idx="91">
                  <c:v>6874.7631684097432</c:v>
                </c:pt>
                <c:pt idx="92">
                  <c:v>28601.525730813642</c:v>
                </c:pt>
                <c:pt idx="93">
                  <c:v>3031.4095547503184</c:v>
                </c:pt>
                <c:pt idx="94">
                  <c:v>1424.4686568683951</c:v>
                </c:pt>
                <c:pt idx="95">
                  <c:v>32541.172866000961</c:v>
                </c:pt>
                <c:pt idx="96">
                  <c:v>82296.951250298385</c:v>
                </c:pt>
                <c:pt idx="97">
                  <c:v>1541.1731582354664</c:v>
                </c:pt>
                <c:pt idx="98">
                  <c:v>1446.9298715350471</c:v>
                </c:pt>
                <c:pt idx="99">
                  <c:v>25910.44684531882</c:v>
                </c:pt>
                <c:pt idx="100">
                  <c:v>16631.321673502542</c:v>
                </c:pt>
                <c:pt idx="101">
                  <c:v>2173.5556231394776</c:v>
                </c:pt>
                <c:pt idx="102">
                  <c:v>39210.024122793686</c:v>
                </c:pt>
                <c:pt idx="103">
                  <c:v>5035.9316432287251</c:v>
                </c:pt>
                <c:pt idx="104">
                  <c:v>23536.247806673819</c:v>
                </c:pt>
                <c:pt idx="105">
                  <c:v>19209.219151117159</c:v>
                </c:pt>
                <c:pt idx="106">
                  <c:v>12315.486793515642</c:v>
                </c:pt>
                <c:pt idx="107">
                  <c:v>9773.6311522170054</c:v>
                </c:pt>
                <c:pt idx="108">
                  <c:v>20086.50445258632</c:v>
                </c:pt>
                <c:pt idx="109">
                  <c:v>7168.724609375</c:v>
                </c:pt>
                <c:pt idx="110">
                  <c:v>1246.7926957329712</c:v>
                </c:pt>
                <c:pt idx="111">
                  <c:v>4109.5171938950534</c:v>
                </c:pt>
                <c:pt idx="112">
                  <c:v>9987.1176222071281</c:v>
                </c:pt>
                <c:pt idx="113">
                  <c:v>3601.1088766087423</c:v>
                </c:pt>
                <c:pt idx="114">
                  <c:v>55507.090270966735</c:v>
                </c:pt>
                <c:pt idx="115">
                  <c:v>40632.02521794194</c:v>
                </c:pt>
                <c:pt idx="116">
                  <c:v>5694.0691291125577</c:v>
                </c:pt>
                <c:pt idx="117">
                  <c:v>1206.4034324257502</c:v>
                </c:pt>
                <c:pt idx="118">
                  <c:v>5031.6039710898267</c:v>
                </c:pt>
                <c:pt idx="119">
                  <c:v>15084.567362337779</c:v>
                </c:pt>
                <c:pt idx="120">
                  <c:v>66403.546838544076</c:v>
                </c:pt>
                <c:pt idx="121">
                  <c:v>32003.332218000822</c:v>
                </c:pt>
                <c:pt idx="122">
                  <c:v>5015.8327759108888</c:v>
                </c:pt>
                <c:pt idx="123">
                  <c:v>28606.48872650852</c:v>
                </c:pt>
                <c:pt idx="124">
                  <c:v>12172.250539098937</c:v>
                </c:pt>
                <c:pt idx="125">
                  <c:v>11931.128933614442</c:v>
                </c:pt>
                <c:pt idx="126">
                  <c:v>9016.7621936564719</c:v>
                </c:pt>
                <c:pt idx="127">
                  <c:v>28817.100856495101</c:v>
                </c:pt>
                <c:pt idx="128">
                  <c:v>32269.041552375566</c:v>
                </c:pt>
                <c:pt idx="129">
                  <c:v>91499.863158453067</c:v>
                </c:pt>
                <c:pt idx="130">
                  <c:v>26756.309659140956</c:v>
                </c:pt>
                <c:pt idx="131">
                  <c:v>25233.841796875</c:v>
                </c:pt>
                <c:pt idx="132">
                  <c:v>1913.0340713463152</c:v>
                </c:pt>
                <c:pt idx="133">
                  <c:v>3941.3690409794904</c:v>
                </c:pt>
                <c:pt idx="134">
                  <c:v>48041.173051851751</c:v>
                </c:pt>
                <c:pt idx="135">
                  <c:v>3114.3375271840027</c:v>
                </c:pt>
                <c:pt idx="136">
                  <c:v>15536.101076100713</c:v>
                </c:pt>
                <c:pt idx="137">
                  <c:v>25682.248194375494</c:v>
                </c:pt>
                <c:pt idx="138">
                  <c:v>1594.3088895522201</c:v>
                </c:pt>
                <c:pt idx="139">
                  <c:v>88107.050046449251</c:v>
                </c:pt>
                <c:pt idx="140">
                  <c:v>37080.522405224547</c:v>
                </c:pt>
                <c:pt idx="141">
                  <c:v>29516.499638379093</c:v>
                </c:pt>
                <c:pt idx="142">
                  <c:v>35849.555652606519</c:v>
                </c:pt>
                <c:pt idx="143">
                  <c:v>13475.988214227387</c:v>
                </c:pt>
                <c:pt idx="144">
                  <c:v>39543.656870898471</c:v>
                </c:pt>
                <c:pt idx="145">
                  <c:v>12250.945476915302</c:v>
                </c:pt>
                <c:pt idx="146">
                  <c:v>25736.824162411289</c:v>
                </c:pt>
                <c:pt idx="147">
                  <c:v>14130.13919624719</c:v>
                </c:pt>
                <c:pt idx="148">
                  <c:v>13047.27543454409</c:v>
                </c:pt>
                <c:pt idx="149">
                  <c:v>4414.89990234375</c:v>
                </c:pt>
                <c:pt idx="150">
                  <c:v>16278.159563848048</c:v>
                </c:pt>
                <c:pt idx="151">
                  <c:v>52849.516538129938</c:v>
                </c:pt>
                <c:pt idx="152">
                  <c:v>68167.80327116001</c:v>
                </c:pt>
                <c:pt idx="153">
                  <c:v>3728.0674156657815</c:v>
                </c:pt>
                <c:pt idx="154">
                  <c:v>2472.98583984375</c:v>
                </c:pt>
                <c:pt idx="155">
                  <c:v>16642.450371704239</c:v>
                </c:pt>
                <c:pt idx="156">
                  <c:v>2013.8134548207713</c:v>
                </c:pt>
                <c:pt idx="157">
                  <c:v>27335.540522565894</c:v>
                </c:pt>
                <c:pt idx="158">
                  <c:v>10906.887152494108</c:v>
                </c:pt>
                <c:pt idx="159">
                  <c:v>27551.161668236098</c:v>
                </c:pt>
                <c:pt idx="160">
                  <c:v>26623.857443636742</c:v>
                </c:pt>
                <c:pt idx="161">
                  <c:v>2025.8351259473238</c:v>
                </c:pt>
                <c:pt idx="162">
                  <c:v>67667.508458519034</c:v>
                </c:pt>
                <c:pt idx="163">
                  <c:v>45771.001863196267</c:v>
                </c:pt>
                <c:pt idx="164">
                  <c:v>61186.462829745928</c:v>
                </c:pt>
                <c:pt idx="165">
                  <c:v>21735.75867855272</c:v>
                </c:pt>
                <c:pt idx="166">
                  <c:v>8452.92762659652</c:v>
                </c:pt>
                <c:pt idx="167">
                  <c:v>7246.8119700762873</c:v>
                </c:pt>
                <c:pt idx="168">
                  <c:v>3330.5527171436138</c:v>
                </c:pt>
                <c:pt idx="169">
                  <c:v>2373.57819623144</c:v>
                </c:pt>
              </c:numCache>
            </c:numRef>
          </c:xVal>
          <c:yVal>
            <c:numRef>
              <c:f>'WDI+CoHD only'!$I$3:$I$172</c:f>
              <c:numCache>
                <c:formatCode>0.00</c:formatCode>
                <c:ptCount val="170"/>
                <c:pt idx="0">
                  <c:v>3.952</c:v>
                </c:pt>
                <c:pt idx="1">
                  <c:v>3.7629999999999999</c:v>
                </c:pt>
                <c:pt idx="2">
                  <c:v>4.327</c:v>
                </c:pt>
                <c:pt idx="3">
                  <c:v>4.1120000000000001</c:v>
                </c:pt>
                <c:pt idx="4">
                  <c:v>3.3410000000000002</c:v>
                </c:pt>
                <c:pt idx="5">
                  <c:v>3.0960000000000001</c:v>
                </c:pt>
                <c:pt idx="6">
                  <c:v>3.4180000000000001</c:v>
                </c:pt>
                <c:pt idx="7">
                  <c:v>2.2589999999999999</c:v>
                </c:pt>
                <c:pt idx="8">
                  <c:v>2.7719999999999998</c:v>
                </c:pt>
                <c:pt idx="9">
                  <c:v>2.3479999999999999</c:v>
                </c:pt>
                <c:pt idx="10">
                  <c:v>4.2759999999999998</c:v>
                </c:pt>
                <c:pt idx="11">
                  <c:v>3.379</c:v>
                </c:pt>
                <c:pt idx="12">
                  <c:v>2.8820000000000001</c:v>
                </c:pt>
                <c:pt idx="14">
                  <c:v>3.177</c:v>
                </c:pt>
                <c:pt idx="15">
                  <c:v>2.8620000000000001</c:v>
                </c:pt>
                <c:pt idx="16">
                  <c:v>2.476</c:v>
                </c:pt>
                <c:pt idx="17">
                  <c:v>3.55</c:v>
                </c:pt>
                <c:pt idx="18">
                  <c:v>4.0720000000000001</c:v>
                </c:pt>
                <c:pt idx="19">
                  <c:v>4.383</c:v>
                </c:pt>
                <c:pt idx="20">
                  <c:v>3.5510000000000002</c:v>
                </c:pt>
                <c:pt idx="21">
                  <c:v>3.847</c:v>
                </c:pt>
                <c:pt idx="22">
                  <c:v>3.6219999999999999</c:v>
                </c:pt>
                <c:pt idx="23">
                  <c:v>2.8090000000000002</c:v>
                </c:pt>
                <c:pt idx="24">
                  <c:v>3.2349999999999999</c:v>
                </c:pt>
                <c:pt idx="25">
                  <c:v>4.1260000000000003</c:v>
                </c:pt>
                <c:pt idx="26">
                  <c:v>3.78</c:v>
                </c:pt>
                <c:pt idx="27">
                  <c:v>3.173</c:v>
                </c:pt>
                <c:pt idx="28">
                  <c:v>2.988</c:v>
                </c:pt>
                <c:pt idx="29">
                  <c:v>3.3580000000000001</c:v>
                </c:pt>
                <c:pt idx="30">
                  <c:v>3.6179999999999999</c:v>
                </c:pt>
                <c:pt idx="31">
                  <c:v>2.6160000000000001</c:v>
                </c:pt>
                <c:pt idx="32">
                  <c:v>2.863</c:v>
                </c:pt>
                <c:pt idx="33">
                  <c:v>2.9279999999999999</c:v>
                </c:pt>
                <c:pt idx="34">
                  <c:v>3.423</c:v>
                </c:pt>
                <c:pt idx="35">
                  <c:v>2.831</c:v>
                </c:pt>
                <c:pt idx="36">
                  <c:v>3.0529999999999999</c:v>
                </c:pt>
                <c:pt idx="37">
                  <c:v>2.5710000000000002</c:v>
                </c:pt>
                <c:pt idx="38">
                  <c:v>2.863</c:v>
                </c:pt>
                <c:pt idx="40">
                  <c:v>2.9209999999999998</c:v>
                </c:pt>
                <c:pt idx="41">
                  <c:v>3.343</c:v>
                </c:pt>
                <c:pt idx="42">
                  <c:v>3.9609999999999999</c:v>
                </c:pt>
                <c:pt idx="43">
                  <c:v>3.2730000000000001</c:v>
                </c:pt>
                <c:pt idx="44">
                  <c:v>4.1680000000000001</c:v>
                </c:pt>
                <c:pt idx="45">
                  <c:v>2.8660000000000001</c:v>
                </c:pt>
                <c:pt idx="46">
                  <c:v>2.8460000000000001</c:v>
                </c:pt>
                <c:pt idx="47">
                  <c:v>2.899</c:v>
                </c:pt>
                <c:pt idx="48">
                  <c:v>2.3759999999999999</c:v>
                </c:pt>
                <c:pt idx="49">
                  <c:v>2.7970000000000002</c:v>
                </c:pt>
                <c:pt idx="50">
                  <c:v>4</c:v>
                </c:pt>
                <c:pt idx="51">
                  <c:v>3.5209999999999999</c:v>
                </c:pt>
                <c:pt idx="52">
                  <c:v>2.7879999999999998</c:v>
                </c:pt>
                <c:pt idx="53">
                  <c:v>3.4569999999999999</c:v>
                </c:pt>
                <c:pt idx="55">
                  <c:v>3.5259999999999998</c:v>
                </c:pt>
                <c:pt idx="56">
                  <c:v>3.125</c:v>
                </c:pt>
                <c:pt idx="57">
                  <c:v>3.4279999999999999</c:v>
                </c:pt>
                <c:pt idx="58">
                  <c:v>3.1080000000000001</c:v>
                </c:pt>
                <c:pt idx="59">
                  <c:v>3.6120000000000001</c:v>
                </c:pt>
                <c:pt idx="60">
                  <c:v>2.5449999999999999</c:v>
                </c:pt>
                <c:pt idx="61">
                  <c:v>2.9359999999999999</c:v>
                </c:pt>
                <c:pt idx="62">
                  <c:v>3.3580000000000001</c:v>
                </c:pt>
                <c:pt idx="63">
                  <c:v>2.9420000000000002</c:v>
                </c:pt>
                <c:pt idx="64">
                  <c:v>2.786</c:v>
                </c:pt>
                <c:pt idx="65">
                  <c:v>3.7669999999999999</c:v>
                </c:pt>
                <c:pt idx="66">
                  <c:v>3.0369999999999999</c:v>
                </c:pt>
                <c:pt idx="67">
                  <c:v>5.3819999999999997</c:v>
                </c:pt>
                <c:pt idx="68">
                  <c:v>3.6549999999999998</c:v>
                </c:pt>
                <c:pt idx="69">
                  <c:v>3.1640000000000001</c:v>
                </c:pt>
                <c:pt idx="70">
                  <c:v>4.6289999999999996</c:v>
                </c:pt>
                <c:pt idx="71">
                  <c:v>3.93</c:v>
                </c:pt>
                <c:pt idx="72">
                  <c:v>3.36</c:v>
                </c:pt>
                <c:pt idx="73">
                  <c:v>3.6589999999999998</c:v>
                </c:pt>
                <c:pt idx="74">
                  <c:v>3.302</c:v>
                </c:pt>
                <c:pt idx="75">
                  <c:v>2.2130000000000001</c:v>
                </c:pt>
                <c:pt idx="76">
                  <c:v>2.8239999999999998</c:v>
                </c:pt>
                <c:pt idx="77">
                  <c:v>4.1289999999999996</c:v>
                </c:pt>
                <c:pt idx="78">
                  <c:v>3.0049999999999999</c:v>
                </c:pt>
                <c:pt idx="79">
                  <c:v>3.3780000000000001</c:v>
                </c:pt>
                <c:pt idx="80">
                  <c:v>2.3969999999999998</c:v>
                </c:pt>
                <c:pt idx="81">
                  <c:v>2.4359999999999999</c:v>
                </c:pt>
                <c:pt idx="82">
                  <c:v>2.8849999999999998</c:v>
                </c:pt>
                <c:pt idx="83">
                  <c:v>5.9749999999999996</c:v>
                </c:pt>
                <c:pt idx="84">
                  <c:v>5.5289999999999999</c:v>
                </c:pt>
                <c:pt idx="85">
                  <c:v>3.4119999999999999</c:v>
                </c:pt>
                <c:pt idx="86">
                  <c:v>2.391</c:v>
                </c:pt>
                <c:pt idx="87">
                  <c:v>2.8460000000000001</c:v>
                </c:pt>
                <c:pt idx="88">
                  <c:v>4.7119999999999997</c:v>
                </c:pt>
                <c:pt idx="89">
                  <c:v>3.3439999999999999</c:v>
                </c:pt>
                <c:pt idx="90">
                  <c:v>2.97</c:v>
                </c:pt>
                <c:pt idx="91">
                  <c:v>3.7759999999999998</c:v>
                </c:pt>
                <c:pt idx="92">
                  <c:v>3.1240000000000001</c:v>
                </c:pt>
                <c:pt idx="93">
                  <c:v>3.77</c:v>
                </c:pt>
                <c:pt idx="94">
                  <c:v>4.0179999999999998</c:v>
                </c:pt>
                <c:pt idx="95">
                  <c:v>3.0030000000000001</c:v>
                </c:pt>
                <c:pt idx="96">
                  <c:v>2.492</c:v>
                </c:pt>
                <c:pt idx="97">
                  <c:v>2.9870000000000001</c:v>
                </c:pt>
                <c:pt idx="98">
                  <c:v>2.7240000000000002</c:v>
                </c:pt>
                <c:pt idx="99">
                  <c:v>3.2240000000000002</c:v>
                </c:pt>
                <c:pt idx="100">
                  <c:v>3.581</c:v>
                </c:pt>
                <c:pt idx="101">
                  <c:v>2.9</c:v>
                </c:pt>
                <c:pt idx="102">
                  <c:v>3.4940000000000002</c:v>
                </c:pt>
                <c:pt idx="103">
                  <c:v>3.4510000000000001</c:v>
                </c:pt>
                <c:pt idx="104">
                  <c:v>3.3130000000000002</c:v>
                </c:pt>
                <c:pt idx="105">
                  <c:v>2.9929999999999999</c:v>
                </c:pt>
                <c:pt idx="106">
                  <c:v>2.46</c:v>
                </c:pt>
                <c:pt idx="107">
                  <c:v>4.5439999999999996</c:v>
                </c:pt>
                <c:pt idx="108">
                  <c:v>3.3969999999999998</c:v>
                </c:pt>
                <c:pt idx="109">
                  <c:v>2.71</c:v>
                </c:pt>
                <c:pt idx="110">
                  <c:v>3.0310000000000001</c:v>
                </c:pt>
                <c:pt idx="111">
                  <c:v>3.706</c:v>
                </c:pt>
                <c:pt idx="112">
                  <c:v>3.2549999999999999</c:v>
                </c:pt>
                <c:pt idx="113">
                  <c:v>4.1269999999999998</c:v>
                </c:pt>
                <c:pt idx="114">
                  <c:v>2.7429999999999999</c:v>
                </c:pt>
                <c:pt idx="115">
                  <c:v>2.6709999999999998</c:v>
                </c:pt>
                <c:pt idx="116">
                  <c:v>3.1909999999999998</c:v>
                </c:pt>
                <c:pt idx="117">
                  <c:v>2.85</c:v>
                </c:pt>
                <c:pt idx="118">
                  <c:v>3.5649999999999999</c:v>
                </c:pt>
                <c:pt idx="119">
                  <c:v>3.3180000000000001</c:v>
                </c:pt>
                <c:pt idx="120">
                  <c:v>3.3250000000000002</c:v>
                </c:pt>
                <c:pt idx="121">
                  <c:v>2.8149999999999999</c:v>
                </c:pt>
                <c:pt idx="122">
                  <c:v>3.4079999999999999</c:v>
                </c:pt>
                <c:pt idx="123">
                  <c:v>4.2249999999999996</c:v>
                </c:pt>
                <c:pt idx="124">
                  <c:v>3.43</c:v>
                </c:pt>
                <c:pt idx="125">
                  <c:v>3.0840000000000001</c:v>
                </c:pt>
                <c:pt idx="126">
                  <c:v>3.843</c:v>
                </c:pt>
                <c:pt idx="127">
                  <c:v>2.9089999999999998</c:v>
                </c:pt>
                <c:pt idx="128">
                  <c:v>2.5129999999999999</c:v>
                </c:pt>
                <c:pt idx="129">
                  <c:v>2.375</c:v>
                </c:pt>
                <c:pt idx="130">
                  <c:v>2.9209999999999998</c:v>
                </c:pt>
                <c:pt idx="131">
                  <c:v>3.149</c:v>
                </c:pt>
                <c:pt idx="132">
                  <c:v>2.609</c:v>
                </c:pt>
                <c:pt idx="133">
                  <c:v>3.2879999999999998</c:v>
                </c:pt>
                <c:pt idx="134">
                  <c:v>3.4409999999999998</c:v>
                </c:pt>
                <c:pt idx="135">
                  <c:v>2.19</c:v>
                </c:pt>
                <c:pt idx="136">
                  <c:v>4.07</c:v>
                </c:pt>
                <c:pt idx="137">
                  <c:v>4.01</c:v>
                </c:pt>
                <c:pt idx="138">
                  <c:v>2.8420000000000001</c:v>
                </c:pt>
                <c:pt idx="139">
                  <c:v>2.7749999999999999</c:v>
                </c:pt>
                <c:pt idx="140">
                  <c:v>4.4619999999999997</c:v>
                </c:pt>
                <c:pt idx="141">
                  <c:v>3.0129999999999999</c:v>
                </c:pt>
                <c:pt idx="142">
                  <c:v>2.798</c:v>
                </c:pt>
                <c:pt idx="143">
                  <c:v>4.1020000000000003</c:v>
                </c:pt>
                <c:pt idx="144">
                  <c:v>2.6989999999999998</c:v>
                </c:pt>
                <c:pt idx="145">
                  <c:v>3.702</c:v>
                </c:pt>
                <c:pt idx="146">
                  <c:v>2.9980000000000002</c:v>
                </c:pt>
                <c:pt idx="147">
                  <c:v>3.2629999999999999</c:v>
                </c:pt>
                <c:pt idx="148">
                  <c:v>4.1310000000000002</c:v>
                </c:pt>
                <c:pt idx="149">
                  <c:v>3.6739999999999999</c:v>
                </c:pt>
                <c:pt idx="150">
                  <c:v>4.9690000000000003</c:v>
                </c:pt>
                <c:pt idx="151">
                  <c:v>3.0859999999999999</c:v>
                </c:pt>
                <c:pt idx="152">
                  <c:v>2.5230000000000001</c:v>
                </c:pt>
                <c:pt idx="153">
                  <c:v>3.0270000000000001</c:v>
                </c:pt>
                <c:pt idx="154">
                  <c:v>2.5979999999999999</c:v>
                </c:pt>
                <c:pt idx="155">
                  <c:v>3.9710000000000001</c:v>
                </c:pt>
                <c:pt idx="157">
                  <c:v>3.9279999999999999</c:v>
                </c:pt>
                <c:pt idx="158">
                  <c:v>3.476</c:v>
                </c:pt>
                <c:pt idx="159">
                  <c:v>2.8730000000000002</c:v>
                </c:pt>
                <c:pt idx="160">
                  <c:v>2.8090000000000002</c:v>
                </c:pt>
                <c:pt idx="161">
                  <c:v>2.7490000000000001</c:v>
                </c:pt>
                <c:pt idx="162">
                  <c:v>2.7549999999999999</c:v>
                </c:pt>
                <c:pt idx="163">
                  <c:v>1.8220000000000001</c:v>
                </c:pt>
                <c:pt idx="164">
                  <c:v>3.2250000000000001</c:v>
                </c:pt>
                <c:pt idx="165">
                  <c:v>3.073</c:v>
                </c:pt>
                <c:pt idx="166">
                  <c:v>3.5859999999999999</c:v>
                </c:pt>
                <c:pt idx="167">
                  <c:v>3.3420000000000001</c:v>
                </c:pt>
                <c:pt idx="168">
                  <c:v>3.085</c:v>
                </c:pt>
                <c:pt idx="169">
                  <c:v>3.456</c:v>
                </c:pt>
              </c:numCache>
            </c:numRef>
          </c:yVal>
          <c:smooth val="0"/>
          <c:extLst>
            <c:ext xmlns:c16="http://schemas.microsoft.com/office/drawing/2014/chart" uri="{C3380CC4-5D6E-409C-BE32-E72D297353CC}">
              <c16:uniqueId val="{00000001-A125-4D79-87A4-F218F98BD9FE}"/>
            </c:ext>
          </c:extLst>
        </c:ser>
        <c:ser>
          <c:idx val="3"/>
          <c:order val="1"/>
          <c:tx>
            <c:v>2020</c:v>
          </c:tx>
          <c:spPr>
            <a:ln w="25400" cap="rnd">
              <a:noFill/>
              <a:round/>
            </a:ln>
            <a:effectLst/>
          </c:spPr>
          <c:marker>
            <c:symbol val="circle"/>
            <c:size val="7"/>
            <c:spPr>
              <a:noFill/>
              <a:ln w="28575">
                <a:solidFill>
                  <a:schemeClr val="accent1"/>
                </a:solidFill>
              </a:ln>
              <a:effectLst/>
            </c:spPr>
          </c:marker>
          <c:trendline>
            <c:spPr>
              <a:ln w="25400" cap="rnd">
                <a:solidFill>
                  <a:schemeClr val="accent1"/>
                </a:solidFill>
                <a:prstDash val="sysDot"/>
              </a:ln>
              <a:effectLst/>
            </c:spPr>
            <c:trendlineType val="log"/>
            <c:dispRSqr val="0"/>
            <c:dispEq val="0"/>
          </c:trendline>
          <c:xVal>
            <c:numRef>
              <c:f>'WDI+CoHD only'!$Q$3:$Q$172</c:f>
              <c:numCache>
                <c:formatCode>_(* #,##0_);_(* \(#,##0\);_(* "-"??_);_(@_)</c:formatCode>
                <c:ptCount val="170"/>
                <c:pt idx="1">
                  <c:v>10530.299137890051</c:v>
                </c:pt>
                <c:pt idx="2">
                  <c:v>5580.5371835204633</c:v>
                </c:pt>
                <c:pt idx="4">
                  <c:v>19176.792868390799</c:v>
                </c:pt>
                <c:pt idx="5">
                  <c:v>12454.145079078395</c:v>
                </c:pt>
                <c:pt idx="7">
                  <c:v>48577.274641109769</c:v>
                </c:pt>
                <c:pt idx="8">
                  <c:v>51576.155363737787</c:v>
                </c:pt>
                <c:pt idx="10">
                  <c:v>26312.097554981669</c:v>
                </c:pt>
                <c:pt idx="11">
                  <c:v>38773.384151534563</c:v>
                </c:pt>
                <c:pt idx="12">
                  <c:v>5919.3791433250744</c:v>
                </c:pt>
                <c:pt idx="14">
                  <c:v>18334.501637738398</c:v>
                </c:pt>
                <c:pt idx="15">
                  <c:v>49443.255820202838</c:v>
                </c:pt>
                <c:pt idx="16">
                  <c:v>5630.1005669122533</c:v>
                </c:pt>
                <c:pt idx="17">
                  <c:v>3288.4706047217037</c:v>
                </c:pt>
                <c:pt idx="18">
                  <c:v>78189.222438549055</c:v>
                </c:pt>
                <c:pt idx="19">
                  <c:v>9898.2502681268452</c:v>
                </c:pt>
                <c:pt idx="20">
                  <c:v>7763.2198915657</c:v>
                </c:pt>
                <c:pt idx="21">
                  <c:v>14394.075976570448</c:v>
                </c:pt>
                <c:pt idx="22">
                  <c:v>14351.843529790731</c:v>
                </c:pt>
                <c:pt idx="23">
                  <c:v>13694.358202635765</c:v>
                </c:pt>
                <c:pt idx="25">
                  <c:v>64037.332655549195</c:v>
                </c:pt>
                <c:pt idx="26">
                  <c:v>21932.791523348475</c:v>
                </c:pt>
                <c:pt idx="28">
                  <c:v>735.59297842425667</c:v>
                </c:pt>
                <c:pt idx="29">
                  <c:v>5901.2964002763547</c:v>
                </c:pt>
                <c:pt idx="30">
                  <c:v>4035.0018834845923</c:v>
                </c:pt>
                <c:pt idx="31">
                  <c:v>3586.2527124620228</c:v>
                </c:pt>
                <c:pt idx="32">
                  <c:v>45000.223570624185</c:v>
                </c:pt>
                <c:pt idx="34">
                  <c:v>996.53108046884859</c:v>
                </c:pt>
                <c:pt idx="35">
                  <c:v>1422.8743656769093</c:v>
                </c:pt>
                <c:pt idx="36">
                  <c:v>21726.795428012607</c:v>
                </c:pt>
                <c:pt idx="37">
                  <c:v>16182.463077376728</c:v>
                </c:pt>
                <c:pt idx="38">
                  <c:v>13280.129947604661</c:v>
                </c:pt>
                <c:pt idx="39">
                  <c:v>2993.8246867398248</c:v>
                </c:pt>
                <c:pt idx="40">
                  <c:v>1050.7787055130825</c:v>
                </c:pt>
                <c:pt idx="42">
                  <c:v>18832.808149772234</c:v>
                </c:pt>
                <c:pt idx="43">
                  <c:v>5026.3871692308521</c:v>
                </c:pt>
                <c:pt idx="44">
                  <c:v>27719.086871111649</c:v>
                </c:pt>
                <c:pt idx="46">
                  <c:v>36584.13671875</c:v>
                </c:pt>
                <c:pt idx="47">
                  <c:v>37650.546310110127</c:v>
                </c:pt>
                <c:pt idx="48">
                  <c:v>58143.773058446204</c:v>
                </c:pt>
                <c:pt idx="49">
                  <c:v>5082.3195868105067</c:v>
                </c:pt>
                <c:pt idx="51">
                  <c:v>16172.66594275956</c:v>
                </c:pt>
                <c:pt idx="52">
                  <c:v>10030.147665944203</c:v>
                </c:pt>
                <c:pt idx="53">
                  <c:v>11581.079805975482</c:v>
                </c:pt>
                <c:pt idx="54">
                  <c:v>7558.5319079286028</c:v>
                </c:pt>
                <c:pt idx="55">
                  <c:v>13033.790197030648</c:v>
                </c:pt>
                <c:pt idx="56">
                  <c:v>34872.69795979574</c:v>
                </c:pt>
                <c:pt idx="57">
                  <c:v>7496.4071707024359</c:v>
                </c:pt>
                <c:pt idx="58">
                  <c:v>2278.8164586190255</c:v>
                </c:pt>
                <c:pt idx="60">
                  <c:v>48332.045605567262</c:v>
                </c:pt>
                <c:pt idx="61">
                  <c:v>43055.289184666355</c:v>
                </c:pt>
                <c:pt idx="62">
                  <c:v>13413.887915701091</c:v>
                </c:pt>
                <c:pt idx="63">
                  <c:v>2124.932247025909</c:v>
                </c:pt>
                <c:pt idx="64">
                  <c:v>53128.382920244447</c:v>
                </c:pt>
                <c:pt idx="65">
                  <c:v>5493.7018240003426</c:v>
                </c:pt>
                <c:pt idx="66">
                  <c:v>26718.271681049344</c:v>
                </c:pt>
                <c:pt idx="68">
                  <c:v>2376.6956337266224</c:v>
                </c:pt>
                <c:pt idx="69">
                  <c:v>1879.7242827854848</c:v>
                </c:pt>
                <c:pt idx="70">
                  <c:v>18329.873073543757</c:v>
                </c:pt>
                <c:pt idx="71">
                  <c:v>2939.8631034125283</c:v>
                </c:pt>
                <c:pt idx="72">
                  <c:v>4777.4998057728235</c:v>
                </c:pt>
                <c:pt idx="73">
                  <c:v>59188.546896178472</c:v>
                </c:pt>
                <c:pt idx="74">
                  <c:v>30599.247945646981</c:v>
                </c:pt>
                <c:pt idx="76">
                  <c:v>6101.585904621852</c:v>
                </c:pt>
                <c:pt idx="77">
                  <c:v>11145.293479408412</c:v>
                </c:pt>
                <c:pt idx="79">
                  <c:v>9336.6696602140128</c:v>
                </c:pt>
                <c:pt idx="80">
                  <c:v>67858.830425405919</c:v>
                </c:pt>
                <c:pt idx="81">
                  <c:v>39022.696326512196</c:v>
                </c:pt>
                <c:pt idx="82">
                  <c:v>39969.845878467648</c:v>
                </c:pt>
                <c:pt idx="83">
                  <c:v>8473.8771570375629</c:v>
                </c:pt>
                <c:pt idx="84">
                  <c:v>41492.512875339657</c:v>
                </c:pt>
                <c:pt idx="85">
                  <c:v>9788.7217750772415</c:v>
                </c:pt>
                <c:pt idx="86">
                  <c:v>23323.479207538483</c:v>
                </c:pt>
                <c:pt idx="87">
                  <c:v>4273.8378039041017</c:v>
                </c:pt>
                <c:pt idx="88">
                  <c:v>41439.168809682007</c:v>
                </c:pt>
                <c:pt idx="90">
                  <c:v>4566.1769365893779</c:v>
                </c:pt>
                <c:pt idx="92">
                  <c:v>31129.250360762358</c:v>
                </c:pt>
                <c:pt idx="93">
                  <c:v>2749.5572032707614</c:v>
                </c:pt>
                <c:pt idx="95">
                  <c:v>36074.155297996571</c:v>
                </c:pt>
                <c:pt idx="96">
                  <c:v>80522.209820065211</c:v>
                </c:pt>
                <c:pt idx="97">
                  <c:v>1420.9459717521972</c:v>
                </c:pt>
                <c:pt idx="99">
                  <c:v>25842.935741179877</c:v>
                </c:pt>
                <c:pt idx="100">
                  <c:v>11709.443725109795</c:v>
                </c:pt>
                <c:pt idx="101">
                  <c:v>2127.76799797187</c:v>
                </c:pt>
                <c:pt idx="102">
                  <c:v>37133.713508553526</c:v>
                </c:pt>
                <c:pt idx="103">
                  <c:v>5038.8160427617122</c:v>
                </c:pt>
                <c:pt idx="104">
                  <c:v>21180.284119772652</c:v>
                </c:pt>
                <c:pt idx="105">
                  <c:v>17280.649366163278</c:v>
                </c:pt>
                <c:pt idx="106">
                  <c:v>12685.840740012267</c:v>
                </c:pt>
                <c:pt idx="107">
                  <c:v>10614.305519325064</c:v>
                </c:pt>
                <c:pt idx="108">
                  <c:v>18546.118797773426</c:v>
                </c:pt>
                <c:pt idx="109">
                  <c:v>6881.63134765625</c:v>
                </c:pt>
                <c:pt idx="110">
                  <c:v>1206.3616519344944</c:v>
                </c:pt>
                <c:pt idx="111">
                  <c:v>4702.2057073852584</c:v>
                </c:pt>
                <c:pt idx="112">
                  <c:v>8845.5949118491662</c:v>
                </c:pt>
                <c:pt idx="113">
                  <c:v>3833.019701095759</c:v>
                </c:pt>
                <c:pt idx="114">
                  <c:v>53502.53545426709</c:v>
                </c:pt>
                <c:pt idx="115">
                  <c:v>41448.009344577709</c:v>
                </c:pt>
                <c:pt idx="116">
                  <c:v>4922.5176015844727</c:v>
                </c:pt>
                <c:pt idx="118">
                  <c:v>4734.230134747625</c:v>
                </c:pt>
                <c:pt idx="119">
                  <c:v>15161.238326372173</c:v>
                </c:pt>
                <c:pt idx="120">
                  <c:v>62243.045465340154</c:v>
                </c:pt>
                <c:pt idx="121">
                  <c:v>27277.064757042859</c:v>
                </c:pt>
                <c:pt idx="122">
                  <c:v>5049.6147528230067</c:v>
                </c:pt>
                <c:pt idx="123">
                  <c:v>24705.757209253559</c:v>
                </c:pt>
                <c:pt idx="124">
                  <c:v>11952.883311215595</c:v>
                </c:pt>
                <c:pt idx="125">
                  <c:v>10993.17807748518</c:v>
                </c:pt>
                <c:pt idx="126">
                  <c:v>8551.4634335463161</c:v>
                </c:pt>
                <c:pt idx="127">
                  <c:v>31208.161910107061</c:v>
                </c:pt>
                <c:pt idx="128">
                  <c:v>31665.482176803973</c:v>
                </c:pt>
                <c:pt idx="129">
                  <c:v>83747.568910410744</c:v>
                </c:pt>
                <c:pt idx="130">
                  <c:v>28456.491769543365</c:v>
                </c:pt>
                <c:pt idx="131">
                  <c:v>25868.4375</c:v>
                </c:pt>
                <c:pt idx="132">
                  <c:v>2050.8561160039312</c:v>
                </c:pt>
                <c:pt idx="134">
                  <c:v>45165.678865243885</c:v>
                </c:pt>
                <c:pt idx="135">
                  <c:v>3241.6699917971919</c:v>
                </c:pt>
                <c:pt idx="136">
                  <c:v>17683.024439703204</c:v>
                </c:pt>
                <c:pt idx="138">
                  <c:v>1604.3800843239485</c:v>
                </c:pt>
                <c:pt idx="141">
                  <c:v>29801.093016751693</c:v>
                </c:pt>
                <c:pt idx="142">
                  <c:v>36952.487136640295</c:v>
                </c:pt>
                <c:pt idx="143">
                  <c:v>12756.343170226963</c:v>
                </c:pt>
                <c:pt idx="144">
                  <c:v>36506.822484384567</c:v>
                </c:pt>
                <c:pt idx="145">
                  <c:v>12197.568448838192</c:v>
                </c:pt>
                <c:pt idx="149">
                  <c:v>3709.31787109375</c:v>
                </c:pt>
                <c:pt idx="151">
                  <c:v>52603.432899991865</c:v>
                </c:pt>
                <c:pt idx="152">
                  <c:v>65013.738805411813</c:v>
                </c:pt>
                <c:pt idx="156">
                  <c:v>2112.5197693646428</c:v>
                </c:pt>
                <c:pt idx="158">
                  <c:v>9946.2017274163882</c:v>
                </c:pt>
                <c:pt idx="161">
                  <c:v>2137.3143791288712</c:v>
                </c:pt>
                <c:pt idx="162">
                  <c:v>63228.897185608366</c:v>
                </c:pt>
                <c:pt idx="163">
                  <c:v>42514.154384067799</c:v>
                </c:pt>
                <c:pt idx="164">
                  <c:v>61087.689980899864</c:v>
                </c:pt>
                <c:pt idx="165">
                  <c:v>20376.437951826891</c:v>
                </c:pt>
                <c:pt idx="167">
                  <c:v>6270.3381456946645</c:v>
                </c:pt>
              </c:numCache>
            </c:numRef>
          </c:xVal>
          <c:yVal>
            <c:numRef>
              <c:f>'WDI+CoHD only'!$R$3:$R$172</c:f>
              <c:numCache>
                <c:formatCode>0.00</c:formatCode>
                <c:ptCount val="170"/>
                <c:pt idx="0">
                  <c:v>4.1970000000000001</c:v>
                </c:pt>
                <c:pt idx="1">
                  <c:v>3.76</c:v>
                </c:pt>
                <c:pt idx="2">
                  <c:v>4.5339999999999998</c:v>
                </c:pt>
                <c:pt idx="3">
                  <c:v>4.5039999999999996</c:v>
                </c:pt>
                <c:pt idx="5">
                  <c:v>3.2469999999999999</c:v>
                </c:pt>
                <c:pt idx="6">
                  <c:v>4.1379999999999999</c:v>
                </c:pt>
                <c:pt idx="7">
                  <c:v>2.5609999999999999</c:v>
                </c:pt>
                <c:pt idx="8">
                  <c:v>2.9809999999999999</c:v>
                </c:pt>
                <c:pt idx="9">
                  <c:v>2.5329999999999999</c:v>
                </c:pt>
                <c:pt idx="10">
                  <c:v>4.4880000000000004</c:v>
                </c:pt>
                <c:pt idx="11">
                  <c:v>3.835</c:v>
                </c:pt>
                <c:pt idx="12">
                  <c:v>3.0640000000000001</c:v>
                </c:pt>
                <c:pt idx="14">
                  <c:v>3.31</c:v>
                </c:pt>
                <c:pt idx="15">
                  <c:v>3.13</c:v>
                </c:pt>
                <c:pt idx="16">
                  <c:v>2.14</c:v>
                </c:pt>
                <c:pt idx="17">
                  <c:v>3.7069999999999999</c:v>
                </c:pt>
                <c:pt idx="18">
                  <c:v>3.6160000000000001</c:v>
                </c:pt>
                <c:pt idx="19">
                  <c:v>5.0289999999999999</c:v>
                </c:pt>
                <c:pt idx="20">
                  <c:v>3.7549999999999999</c:v>
                </c:pt>
                <c:pt idx="21">
                  <c:v>3.9950000000000001</c:v>
                </c:pt>
                <c:pt idx="22">
                  <c:v>3.7010000000000001</c:v>
                </c:pt>
                <c:pt idx="23">
                  <c:v>3.0840000000000001</c:v>
                </c:pt>
                <c:pt idx="24">
                  <c:v>3.3370000000000002</c:v>
                </c:pt>
                <c:pt idx="25">
                  <c:v>4.4050000000000002</c:v>
                </c:pt>
                <c:pt idx="26">
                  <c:v>4.1079999999999997</c:v>
                </c:pt>
                <c:pt idx="27">
                  <c:v>3.3450000000000002</c:v>
                </c:pt>
                <c:pt idx="28">
                  <c:v>2.9430000000000001</c:v>
                </c:pt>
                <c:pt idx="29">
                  <c:v>3.5630000000000002</c:v>
                </c:pt>
                <c:pt idx="30">
                  <c:v>3.8879999999999999</c:v>
                </c:pt>
                <c:pt idx="31">
                  <c:v>2.8079999999999998</c:v>
                </c:pt>
                <c:pt idx="32">
                  <c:v>3.008</c:v>
                </c:pt>
                <c:pt idx="33">
                  <c:v>2.7650000000000001</c:v>
                </c:pt>
                <c:pt idx="34">
                  <c:v>3.6150000000000002</c:v>
                </c:pt>
                <c:pt idx="35">
                  <c:v>2.8210000000000002</c:v>
                </c:pt>
                <c:pt idx="36">
                  <c:v>3.4020000000000001</c:v>
                </c:pt>
                <c:pt idx="37">
                  <c:v>2.9830000000000001</c:v>
                </c:pt>
                <c:pt idx="38">
                  <c:v>3.0649999999999999</c:v>
                </c:pt>
                <c:pt idx="40">
                  <c:v>2.077</c:v>
                </c:pt>
                <c:pt idx="41">
                  <c:v>3.4220000000000002</c:v>
                </c:pt>
                <c:pt idx="42">
                  <c:v>4.1100000000000003</c:v>
                </c:pt>
                <c:pt idx="43">
                  <c:v>3.61</c:v>
                </c:pt>
                <c:pt idx="44">
                  <c:v>4.2770000000000001</c:v>
                </c:pt>
                <c:pt idx="45">
                  <c:v>3.3279999999999998</c:v>
                </c:pt>
                <c:pt idx="46">
                  <c:v>2.9689999999999999</c:v>
                </c:pt>
                <c:pt idx="47">
                  <c:v>2.9660000000000002</c:v>
                </c:pt>
                <c:pt idx="48">
                  <c:v>2.544</c:v>
                </c:pt>
                <c:pt idx="49">
                  <c:v>3.1120000000000001</c:v>
                </c:pt>
                <c:pt idx="50">
                  <c:v>4.3449999999999998</c:v>
                </c:pt>
                <c:pt idx="51">
                  <c:v>3.8839999999999999</c:v>
                </c:pt>
                <c:pt idx="52">
                  <c:v>2.9279999999999999</c:v>
                </c:pt>
                <c:pt idx="53">
                  <c:v>3.3690000000000002</c:v>
                </c:pt>
                <c:pt idx="55">
                  <c:v>3.6760000000000002</c:v>
                </c:pt>
                <c:pt idx="56">
                  <c:v>3.3079999999999998</c:v>
                </c:pt>
                <c:pt idx="57">
                  <c:v>3.391</c:v>
                </c:pt>
                <c:pt idx="58">
                  <c:v>3.3660000000000001</c:v>
                </c:pt>
                <c:pt idx="59">
                  <c:v>3.9140000000000001</c:v>
                </c:pt>
                <c:pt idx="60">
                  <c:v>2.7120000000000002</c:v>
                </c:pt>
                <c:pt idx="61">
                  <c:v>3.2189999999999999</c:v>
                </c:pt>
                <c:pt idx="62">
                  <c:v>3.552</c:v>
                </c:pt>
                <c:pt idx="63">
                  <c:v>3.11</c:v>
                </c:pt>
                <c:pt idx="64">
                  <c:v>3.0249999999999999</c:v>
                </c:pt>
                <c:pt idx="65">
                  <c:v>4.0330000000000004</c:v>
                </c:pt>
                <c:pt idx="66">
                  <c:v>3.13</c:v>
                </c:pt>
                <c:pt idx="67">
                  <c:v>5.7960000000000003</c:v>
                </c:pt>
                <c:pt idx="68">
                  <c:v>4.1269999999999998</c:v>
                </c:pt>
                <c:pt idx="69">
                  <c:v>3.5049999999999999</c:v>
                </c:pt>
                <c:pt idx="70">
                  <c:v>4.8890000000000002</c:v>
                </c:pt>
                <c:pt idx="71">
                  <c:v>4.49</c:v>
                </c:pt>
                <c:pt idx="72">
                  <c:v>3.4860000000000002</c:v>
                </c:pt>
                <c:pt idx="73">
                  <c:v>4.5129999999999999</c:v>
                </c:pt>
                <c:pt idx="74">
                  <c:v>3.488</c:v>
                </c:pt>
                <c:pt idx="75">
                  <c:v>2.4140000000000001</c:v>
                </c:pt>
                <c:pt idx="76">
                  <c:v>2.97</c:v>
                </c:pt>
                <c:pt idx="77">
                  <c:v>4.4660000000000002</c:v>
                </c:pt>
                <c:pt idx="78">
                  <c:v>3.55</c:v>
                </c:pt>
                <c:pt idx="79">
                  <c:v>3.54</c:v>
                </c:pt>
                <c:pt idx="80">
                  <c:v>2.2250000000000001</c:v>
                </c:pt>
                <c:pt idx="81">
                  <c:v>2.492</c:v>
                </c:pt>
                <c:pt idx="82">
                  <c:v>3.1440000000000001</c:v>
                </c:pt>
                <c:pt idx="83">
                  <c:v>6.681</c:v>
                </c:pt>
                <c:pt idx="84">
                  <c:v>5.8079999999999998</c:v>
                </c:pt>
                <c:pt idx="85">
                  <c:v>3.6139999999999999</c:v>
                </c:pt>
                <c:pt idx="86">
                  <c:v>2.657</c:v>
                </c:pt>
                <c:pt idx="87">
                  <c:v>2.968</c:v>
                </c:pt>
                <c:pt idx="88">
                  <c:v>5.1829999999999998</c:v>
                </c:pt>
                <c:pt idx="89">
                  <c:v>3.6059999999999999</c:v>
                </c:pt>
                <c:pt idx="90">
                  <c:v>3.18</c:v>
                </c:pt>
                <c:pt idx="91">
                  <c:v>4.141</c:v>
                </c:pt>
                <c:pt idx="92">
                  <c:v>3.24</c:v>
                </c:pt>
                <c:pt idx="93">
                  <c:v>4.266</c:v>
                </c:pt>
                <c:pt idx="94">
                  <c:v>3.903</c:v>
                </c:pt>
                <c:pt idx="95">
                  <c:v>3.0990000000000002</c:v>
                </c:pt>
                <c:pt idx="96">
                  <c:v>2.661</c:v>
                </c:pt>
                <c:pt idx="97">
                  <c:v>3.181</c:v>
                </c:pt>
                <c:pt idx="98">
                  <c:v>3.149</c:v>
                </c:pt>
                <c:pt idx="99">
                  <c:v>3.5379999999999998</c:v>
                </c:pt>
                <c:pt idx="100">
                  <c:v>3.8610000000000002</c:v>
                </c:pt>
                <c:pt idx="101">
                  <c:v>3.0529999999999999</c:v>
                </c:pt>
                <c:pt idx="102">
                  <c:v>3.7690000000000001</c:v>
                </c:pt>
                <c:pt idx="103">
                  <c:v>3.6920000000000002</c:v>
                </c:pt>
                <c:pt idx="104">
                  <c:v>3.6040000000000001</c:v>
                </c:pt>
                <c:pt idx="105">
                  <c:v>3.2930000000000001</c:v>
                </c:pt>
                <c:pt idx="106">
                  <c:v>2.8140000000000001</c:v>
                </c:pt>
                <c:pt idx="107">
                  <c:v>5.1029999999999998</c:v>
                </c:pt>
                <c:pt idx="108">
                  <c:v>3.4940000000000002</c:v>
                </c:pt>
                <c:pt idx="109">
                  <c:v>2.7970000000000002</c:v>
                </c:pt>
                <c:pt idx="110">
                  <c:v>3.2280000000000002</c:v>
                </c:pt>
                <c:pt idx="111">
                  <c:v>4.1859999999999999</c:v>
                </c:pt>
                <c:pt idx="112">
                  <c:v>3.52</c:v>
                </c:pt>
                <c:pt idx="113">
                  <c:v>4.3620000000000001</c:v>
                </c:pt>
                <c:pt idx="114">
                  <c:v>2.9910000000000001</c:v>
                </c:pt>
                <c:pt idx="115">
                  <c:v>2.7229999999999999</c:v>
                </c:pt>
                <c:pt idx="116">
                  <c:v>3.335</c:v>
                </c:pt>
                <c:pt idx="117">
                  <c:v>2.859</c:v>
                </c:pt>
                <c:pt idx="118">
                  <c:v>4.093</c:v>
                </c:pt>
                <c:pt idx="119">
                  <c:v>3.427</c:v>
                </c:pt>
                <c:pt idx="120">
                  <c:v>3.4710000000000001</c:v>
                </c:pt>
                <c:pt idx="121">
                  <c:v>3.0209999999999999</c:v>
                </c:pt>
                <c:pt idx="122">
                  <c:v>3.6850000000000001</c:v>
                </c:pt>
                <c:pt idx="123">
                  <c:v>4.476</c:v>
                </c:pt>
                <c:pt idx="124">
                  <c:v>3.5430000000000001</c:v>
                </c:pt>
                <c:pt idx="125">
                  <c:v>3.2850000000000001</c:v>
                </c:pt>
                <c:pt idx="126">
                  <c:v>4.1079999999999997</c:v>
                </c:pt>
                <c:pt idx="127">
                  <c:v>3.17</c:v>
                </c:pt>
                <c:pt idx="128">
                  <c:v>2.6560000000000001</c:v>
                </c:pt>
                <c:pt idx="129">
                  <c:v>2.577</c:v>
                </c:pt>
                <c:pt idx="130">
                  <c:v>3.1909999999999998</c:v>
                </c:pt>
                <c:pt idx="131">
                  <c:v>3.42</c:v>
                </c:pt>
                <c:pt idx="132">
                  <c:v>2.698</c:v>
                </c:pt>
                <c:pt idx="133">
                  <c:v>3.5510000000000002</c:v>
                </c:pt>
                <c:pt idx="134">
                  <c:v>4.1479999999999997</c:v>
                </c:pt>
                <c:pt idx="135">
                  <c:v>2.33</c:v>
                </c:pt>
                <c:pt idx="136">
                  <c:v>4.2460000000000004</c:v>
                </c:pt>
                <c:pt idx="137">
                  <c:v>3.8010000000000002</c:v>
                </c:pt>
                <c:pt idx="138">
                  <c:v>2.8929999999999998</c:v>
                </c:pt>
                <c:pt idx="139">
                  <c:v>3.0640000000000001</c:v>
                </c:pt>
                <c:pt idx="140">
                  <c:v>5.36</c:v>
                </c:pt>
                <c:pt idx="141">
                  <c:v>3.15</c:v>
                </c:pt>
                <c:pt idx="142">
                  <c:v>3.07</c:v>
                </c:pt>
                <c:pt idx="143">
                  <c:v>4.298</c:v>
                </c:pt>
                <c:pt idx="144">
                  <c:v>2.8380000000000001</c:v>
                </c:pt>
                <c:pt idx="145">
                  <c:v>3.923</c:v>
                </c:pt>
                <c:pt idx="146">
                  <c:v>3.4049999999999998</c:v>
                </c:pt>
                <c:pt idx="147">
                  <c:v>3.5939999999999999</c:v>
                </c:pt>
                <c:pt idx="148">
                  <c:v>4.4539999999999997</c:v>
                </c:pt>
                <c:pt idx="149">
                  <c:v>4.3079999999999998</c:v>
                </c:pt>
                <c:pt idx="150">
                  <c:v>5.7389999999999999</c:v>
                </c:pt>
                <c:pt idx="151">
                  <c:v>3.339</c:v>
                </c:pt>
                <c:pt idx="152">
                  <c:v>2.6589999999999998</c:v>
                </c:pt>
                <c:pt idx="153">
                  <c:v>3.48</c:v>
                </c:pt>
                <c:pt idx="154">
                  <c:v>2.7360000000000002</c:v>
                </c:pt>
                <c:pt idx="155">
                  <c:v>4.3209999999999997</c:v>
                </c:pt>
                <c:pt idx="157">
                  <c:v>4.2240000000000002</c:v>
                </c:pt>
                <c:pt idx="158">
                  <c:v>3.6389999999999998</c:v>
                </c:pt>
                <c:pt idx="159">
                  <c:v>3.0289999999999999</c:v>
                </c:pt>
                <c:pt idx="160">
                  <c:v>3.0950000000000002</c:v>
                </c:pt>
                <c:pt idx="161">
                  <c:v>2.6579999999999999</c:v>
                </c:pt>
                <c:pt idx="162">
                  <c:v>3.1110000000000002</c:v>
                </c:pt>
                <c:pt idx="163">
                  <c:v>1.9119999999999999</c:v>
                </c:pt>
                <c:pt idx="164">
                  <c:v>3.383</c:v>
                </c:pt>
                <c:pt idx="165">
                  <c:v>3.4140000000000001</c:v>
                </c:pt>
                <c:pt idx="166">
                  <c:v>4.0720000000000001</c:v>
                </c:pt>
                <c:pt idx="167">
                  <c:v>3.3559999999999999</c:v>
                </c:pt>
                <c:pt idx="168">
                  <c:v>3.3</c:v>
                </c:pt>
              </c:numCache>
            </c:numRef>
          </c:yVal>
          <c:smooth val="0"/>
          <c:extLst>
            <c:ext xmlns:c16="http://schemas.microsoft.com/office/drawing/2014/chart" uri="{C3380CC4-5D6E-409C-BE32-E72D297353CC}">
              <c16:uniqueId val="{00000003-A125-4D79-87A4-F218F98BD9FE}"/>
            </c:ext>
          </c:extLst>
        </c:ser>
        <c:dLbls>
          <c:showLegendKey val="0"/>
          <c:showVal val="0"/>
          <c:showCatName val="0"/>
          <c:showSerName val="0"/>
          <c:showPercent val="0"/>
          <c:showBubbleSize val="0"/>
        </c:dLbls>
        <c:axId val="831977391"/>
        <c:axId val="831983215"/>
      </c:scatterChart>
      <c:valAx>
        <c:axId val="831977391"/>
        <c:scaling>
          <c:orientation val="minMax"/>
          <c:max val="9500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Average real income per person (GNI at 2017 PPP prices)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31983215"/>
        <c:crosses val="autoZero"/>
        <c:crossBetween val="midCat"/>
      </c:valAx>
      <c:valAx>
        <c:axId val="831983215"/>
        <c:scaling>
          <c:orientation val="minMax"/>
          <c:max val="5.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Cost per day of the lowest-priced items for a healthy diet (CoHD at 2017 PPP prices) </a:t>
                </a:r>
              </a:p>
            </c:rich>
          </c:tx>
          <c:layout>
            <c:manualLayout>
              <c:xMode val="edge"/>
              <c:yMode val="edge"/>
              <c:x val="3.4281838333944145E-2"/>
              <c:y val="0.1059484938858660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3197739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0.82288</cdr:x>
      <cdr:y>0.38903</cdr:y>
    </cdr:from>
    <cdr:to>
      <cdr:x>0.89246</cdr:x>
      <cdr:y>0.44135</cdr:y>
    </cdr:to>
    <cdr:sp macro="" textlink="">
      <cdr:nvSpPr>
        <cdr:cNvPr id="2" name="TextBox 1">
          <a:extLst xmlns:a="http://schemas.openxmlformats.org/drawingml/2006/main">
            <a:ext uri="{FF2B5EF4-FFF2-40B4-BE49-F238E27FC236}">
              <a16:creationId xmlns:a16="http://schemas.microsoft.com/office/drawing/2014/main" id="{8D92AB32-08A2-1976-CCDC-F57E6A320AB4}"/>
            </a:ext>
          </a:extLst>
        </cdr:cNvPr>
        <cdr:cNvSpPr txBox="1"/>
      </cdr:nvSpPr>
      <cdr:spPr>
        <a:xfrm xmlns:a="http://schemas.openxmlformats.org/drawingml/2006/main">
          <a:off x="7434264" y="2195515"/>
          <a:ext cx="628650" cy="2952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a:solidFill>
                <a:schemeClr val="tx2"/>
              </a:solidFill>
            </a:rPr>
            <a:t>2020</a:t>
          </a:r>
        </a:p>
      </cdr:txBody>
    </cdr:sp>
  </cdr:relSizeAnchor>
  <cdr:relSizeAnchor xmlns:cdr="http://schemas.openxmlformats.org/drawingml/2006/chartDrawing">
    <cdr:from>
      <cdr:x>0.66667</cdr:x>
      <cdr:y>0.24866</cdr:y>
    </cdr:from>
    <cdr:to>
      <cdr:x>0.82393</cdr:x>
      <cdr:y>0.30098</cdr:y>
    </cdr:to>
    <cdr:sp macro="" textlink="">
      <cdr:nvSpPr>
        <cdr:cNvPr id="5" name="TextBox 1">
          <a:extLst xmlns:a="http://schemas.openxmlformats.org/drawingml/2006/main">
            <a:ext uri="{FF2B5EF4-FFF2-40B4-BE49-F238E27FC236}">
              <a16:creationId xmlns:a16="http://schemas.microsoft.com/office/drawing/2014/main" id="{35D86A6E-B222-AD82-A47B-FC4D8021E6E7}"/>
            </a:ext>
          </a:extLst>
        </cdr:cNvPr>
        <cdr:cNvSpPr txBox="1"/>
      </cdr:nvSpPr>
      <cdr:spPr>
        <a:xfrm xmlns:a="http://schemas.openxmlformats.org/drawingml/2006/main">
          <a:off x="6022975" y="1403350"/>
          <a:ext cx="1420814" cy="2952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0">
              <a:solidFill>
                <a:schemeClr val="tx2"/>
              </a:solidFill>
            </a:rPr>
            <a:t>2020 (circles)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29BD5-6EA7-4C4E-AFB1-DE5011EFA2F2}" type="datetimeFigureOut">
              <a:rPr lang="en-US" smtClean="0"/>
              <a:t>11/16/22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2CBB2-9E3C-AE44-8129-7AA1042BEA40}" type="slidenum">
              <a:rPr lang="en-US" smtClean="0"/>
              <a:t>‹#›</a:t>
            </a:fld>
            <a:endParaRPr lang="en-US"/>
          </a:p>
        </p:txBody>
      </p:sp>
    </p:spTree>
    <p:extLst>
      <p:ext uri="{BB962C8B-B14F-4D97-AF65-F5344CB8AC3E}">
        <p14:creationId xmlns:p14="http://schemas.microsoft.com/office/powerpoint/2010/main" val="2375355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org/en/food-systems-summit/news/making-food-systems-work-people-planet-and-prosperity"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foodsystems.community/coalitions/the-coalition-of-action-for-healthy-diets-from-sustainable-food-systems-for-children-al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1</a:t>
            </a:fld>
            <a:endParaRPr lang="en-US"/>
          </a:p>
        </p:txBody>
      </p:sp>
    </p:spTree>
    <p:extLst>
      <p:ext uri="{BB962C8B-B14F-4D97-AF65-F5344CB8AC3E}">
        <p14:creationId xmlns:p14="http://schemas.microsoft.com/office/powerpoint/2010/main" val="175963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All of these cost data have come from the single comprehensive global food price dataset in existence, from the WB ICP.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what we used for the global analysis. You can use…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have developed tools to calculate the </a:t>
            </a:r>
            <a:r>
              <a:rPr lang="en-US" dirty="0" err="1"/>
              <a:t>CoHD</a:t>
            </a:r>
            <a:r>
              <a:rPr lang="en-US" dirty="0"/>
              <a:t> using your own data, will be available on our website, and are using these tools to help governments calculate the metrics from their own national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Income in low- and middle-income countries is measured as total household expenditure, meaning the value of all goods and services reported to have been consumed.</a:t>
            </a:r>
            <a:r>
              <a:rPr lang="en-US" dirty="0">
                <a:effectLst/>
              </a:rPr>
              <a:t> (WB)</a:t>
            </a:r>
          </a:p>
          <a:p>
            <a:r>
              <a:rPr lang="en-US" dirty="0"/>
              <a:t>Prices are measured at retail marketplaces, defined as the locations where people typically acquire their food. </a:t>
            </a:r>
          </a:p>
          <a:p>
            <a:pPr lvl="1"/>
            <a:r>
              <a:rPr lang="en-US" dirty="0"/>
              <a:t>To compare prices across and within countries, national statistical agencies identify representative items at widely-used marketplaces, and observe their price at regular intervals.  We use all prices reported by those national agencies, compiled by the WB ICP.</a:t>
            </a:r>
          </a:p>
        </p:txBody>
      </p:sp>
      <p:sp>
        <p:nvSpPr>
          <p:cNvPr id="4" name="Slide Number Placeholder 3"/>
          <p:cNvSpPr>
            <a:spLocks noGrp="1"/>
          </p:cNvSpPr>
          <p:nvPr>
            <p:ph type="sldNum" sz="quarter" idx="10"/>
          </p:nvPr>
        </p:nvSpPr>
        <p:spPr/>
        <p:txBody>
          <a:bodyPr/>
          <a:lstStyle/>
          <a:p>
            <a:fld id="{CE6C4224-2A4B-F049-8A20-F0EDC87B1AC8}" type="slidenum">
              <a:rPr lang="en-US" smtClean="0"/>
              <a:t>10</a:t>
            </a:fld>
            <a:endParaRPr lang="en-US"/>
          </a:p>
        </p:txBody>
      </p:sp>
    </p:spTree>
    <p:extLst>
      <p:ext uri="{BB962C8B-B14F-4D97-AF65-F5344CB8AC3E}">
        <p14:creationId xmlns:p14="http://schemas.microsoft.com/office/powerpoint/2010/main" val="199818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statistic was published by FAO, and you can now find the information here on our [FPN] </a:t>
            </a:r>
            <a:r>
              <a:rPr lang="en-US" dirty="0" err="1"/>
              <a:t>DataHub</a:t>
            </a:r>
            <a:r>
              <a:rPr lang="en-US" dirty="0"/>
              <a:t> hosted at the World Bank.</a:t>
            </a:r>
          </a:p>
        </p:txBody>
      </p:sp>
      <p:sp>
        <p:nvSpPr>
          <p:cNvPr id="4" name="Slide Number Placeholder 3"/>
          <p:cNvSpPr>
            <a:spLocks noGrp="1"/>
          </p:cNvSpPr>
          <p:nvPr>
            <p:ph type="sldNum" sz="quarter" idx="5"/>
          </p:nvPr>
        </p:nvSpPr>
        <p:spPr/>
        <p:txBody>
          <a:bodyPr/>
          <a:lstStyle/>
          <a:p>
            <a:fld id="{DF811066-0135-4CAA-8AD4-89A97190AC00}" type="slidenum">
              <a:rPr lang="en-US" smtClean="0"/>
              <a:t>13</a:t>
            </a:fld>
            <a:endParaRPr lang="en-US"/>
          </a:p>
        </p:txBody>
      </p:sp>
    </p:spTree>
    <p:extLst>
      <p:ext uri="{BB962C8B-B14F-4D97-AF65-F5344CB8AC3E}">
        <p14:creationId xmlns:p14="http://schemas.microsoft.com/office/powerpoint/2010/main" val="2115402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true on a case by case basis for individual guidelines; and it is certainly an important principle for countries to incorporate into their dietary guidelines – both for reasons of sustainability, and cost! Because ASF tend to be the most expensive food group, as it should be with regard to basic ecological principles.</a:t>
            </a:r>
          </a:p>
          <a:p>
            <a:endParaRPr lang="en-US" dirty="0"/>
          </a:p>
          <a:p>
            <a:r>
              <a:rPr lang="en-US" dirty="0"/>
              <a:t>But when looking at the average amounts recommended across FBDGs – and the foods that are least cost in each food group – we find an interesting result:</a:t>
            </a:r>
          </a:p>
        </p:txBody>
      </p:sp>
      <p:sp>
        <p:nvSpPr>
          <p:cNvPr id="4" name="Slide Number Placeholder 3"/>
          <p:cNvSpPr>
            <a:spLocks noGrp="1"/>
          </p:cNvSpPr>
          <p:nvPr>
            <p:ph type="sldNum" sz="quarter" idx="5"/>
          </p:nvPr>
        </p:nvSpPr>
        <p:spPr/>
        <p:txBody>
          <a:bodyPr/>
          <a:lstStyle/>
          <a:p>
            <a:fld id="{C8A2CBB2-9E3C-AE44-8129-7AA1042BEA40}" type="slidenum">
              <a:rPr lang="en-US" smtClean="0"/>
              <a:t>14</a:t>
            </a:fld>
            <a:endParaRPr lang="en-US"/>
          </a:p>
        </p:txBody>
      </p:sp>
    </p:spTree>
    <p:extLst>
      <p:ext uri="{BB962C8B-B14F-4D97-AF65-F5344CB8AC3E}">
        <p14:creationId xmlns:p14="http://schemas.microsoft.com/office/powerpoint/2010/main" val="2943927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does it cost to eat a healthy and sustainable diet?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 more than the least-cost healthy diet.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Arg is higher because they have no legumes in the protein rich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8A2CBB2-9E3C-AE44-8129-7AA1042BEA40}" type="slidenum">
              <a:rPr lang="en-US" smtClean="0"/>
              <a:t>15</a:t>
            </a:fld>
            <a:endParaRPr lang="en-US"/>
          </a:p>
        </p:txBody>
      </p:sp>
    </p:spTree>
    <p:extLst>
      <p:ext uri="{BB962C8B-B14F-4D97-AF65-F5344CB8AC3E}">
        <p14:creationId xmlns:p14="http://schemas.microsoft.com/office/powerpoint/2010/main" val="1870439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that more affordable items tend to also be more sustainable. BUT…this is only the cost of the item itself, and the environmental impact of the item itself. Does not factor in cooking time</a:t>
            </a:r>
          </a:p>
        </p:txBody>
      </p:sp>
      <p:sp>
        <p:nvSpPr>
          <p:cNvPr id="4" name="Slide Number Placeholder 3"/>
          <p:cNvSpPr>
            <a:spLocks noGrp="1"/>
          </p:cNvSpPr>
          <p:nvPr>
            <p:ph type="sldNum" sz="quarter" idx="5"/>
          </p:nvPr>
        </p:nvSpPr>
        <p:spPr/>
        <p:txBody>
          <a:bodyPr/>
          <a:lstStyle/>
          <a:p>
            <a:fld id="{395D3703-9922-6C4E-A2F2-88E2B808D4BB}" type="slidenum">
              <a:rPr lang="en-US" smtClean="0"/>
              <a:t>16</a:t>
            </a:fld>
            <a:endParaRPr lang="en-US"/>
          </a:p>
        </p:txBody>
      </p:sp>
    </p:spTree>
    <p:extLst>
      <p:ext uri="{BB962C8B-B14F-4D97-AF65-F5344CB8AC3E}">
        <p14:creationId xmlns:p14="http://schemas.microsoft.com/office/powerpoint/2010/main" val="418258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Need low-cost sustainable cooking; and inclusive diets would benefit from reduced cooking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54D62-D7A5-D248-8B93-7A8623E10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405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I’d like to hand over to my long-time colleague on this project, Yan Bai, at the World Bank – and before that, just briefly acknowledge the whole [FPN] team, as well as our donors and the collaboration with FAO.</a:t>
            </a:r>
          </a:p>
        </p:txBody>
      </p:sp>
      <p:sp>
        <p:nvSpPr>
          <p:cNvPr id="4" name="Slide Number Placeholder 3"/>
          <p:cNvSpPr>
            <a:spLocks noGrp="1"/>
          </p:cNvSpPr>
          <p:nvPr>
            <p:ph type="sldNum" sz="quarter" idx="5"/>
          </p:nvPr>
        </p:nvSpPr>
        <p:spPr/>
        <p:txBody>
          <a:bodyPr/>
          <a:lstStyle/>
          <a:p>
            <a:fld id="{C8A2CBB2-9E3C-AE44-8129-7AA1042BEA40}" type="slidenum">
              <a:rPr lang="en-US" smtClean="0"/>
              <a:t>18</a:t>
            </a:fld>
            <a:endParaRPr lang="en-US"/>
          </a:p>
        </p:txBody>
      </p:sp>
    </p:spTree>
    <p:extLst>
      <p:ext uri="{BB962C8B-B14F-4D97-AF65-F5344CB8AC3E}">
        <p14:creationId xmlns:p14="http://schemas.microsoft.com/office/powerpoint/2010/main" val="2340700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19</a:t>
            </a:fld>
            <a:endParaRPr lang="en-US"/>
          </a:p>
        </p:txBody>
      </p:sp>
    </p:spTree>
    <p:extLst>
      <p:ext uri="{BB962C8B-B14F-4D97-AF65-F5344CB8AC3E}">
        <p14:creationId xmlns:p14="http://schemas.microsoft.com/office/powerpoint/2010/main" val="352821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https://</a:t>
            </a:r>
            <a:r>
              <a:rPr lang="en-US" sz="1200" dirty="0" err="1">
                <a:solidFill>
                  <a:schemeClr val="accent1"/>
                </a:solidFill>
              </a:rPr>
              <a:t>www.fao.org</a:t>
            </a:r>
            <a:r>
              <a:rPr lang="en-US" sz="1200" dirty="0">
                <a:solidFill>
                  <a:schemeClr val="accent1"/>
                </a:solidFill>
              </a:rPr>
              <a:t>/publications/</a:t>
            </a:r>
            <a:r>
              <a:rPr lang="en-US" sz="1200" dirty="0" err="1">
                <a:solidFill>
                  <a:schemeClr val="accent1"/>
                </a:solidFill>
              </a:rPr>
              <a:t>sofi</a:t>
            </a:r>
            <a:r>
              <a:rPr lang="en-US" sz="1200" dirty="0">
                <a:solidFill>
                  <a:schemeClr val="accent1"/>
                </a:solidFill>
              </a:rPr>
              <a:t>/</a:t>
            </a:r>
            <a:r>
              <a:rPr lang="en-US" sz="1200" dirty="0" err="1">
                <a:solidFill>
                  <a:schemeClr val="accent1"/>
                </a:solidFill>
              </a:rPr>
              <a:t>en</a:t>
            </a:r>
            <a:r>
              <a:rPr lang="en-US" sz="1200" dirty="0">
                <a:solidFill>
                  <a:schemeClr val="accent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accent3">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accent3">
                    <a:lumMod val="75000"/>
                  </a:schemeClr>
                </a:solidFill>
              </a:rPr>
              <a:t>Source: UN Food System Summit (New York: United Nations): </a:t>
            </a:r>
            <a:r>
              <a:rPr lang="en-US" altLang="en-US" sz="1200" dirty="0">
                <a:solidFill>
                  <a:schemeClr val="accent3">
                    <a:lumMod val="75000"/>
                  </a:schemeClr>
                </a:solidFill>
                <a:hlinkClick r:id="rId3">
                  <a:extLst>
                    <a:ext uri="{A12FA001-AC4F-418D-AE19-62706E023703}">
                      <ahyp:hlinkClr xmlns:ahyp="http://schemas.microsoft.com/office/drawing/2018/hyperlinkcolor" val="tx"/>
                    </a:ext>
                  </a:extLst>
                </a:hlinkClick>
              </a:rPr>
              <a:t>https://www.un.org/en/food-systems-summit/news/making-food-systems-work-people-planet-and-prosperity</a:t>
            </a:r>
            <a:r>
              <a:rPr lang="en-US" altLang="en-US" sz="1200" dirty="0">
                <a:solidFill>
                  <a:schemeClr val="accent3">
                    <a:lumMod val="75000"/>
                  </a:schemeClr>
                </a:solidFill>
              </a:rPr>
              <a:t>; </a:t>
            </a:r>
            <a:r>
              <a:rPr lang="en-US" altLang="en-US" sz="1200" dirty="0">
                <a:solidFill>
                  <a:schemeClr val="accent3">
                    <a:lumMod val="75000"/>
                  </a:schemeClr>
                </a:solidFill>
                <a:hlinkClick r:id="rId4">
                  <a:extLst>
                    <a:ext uri="{A12FA001-AC4F-418D-AE19-62706E023703}">
                      <ahyp:hlinkClr xmlns:ahyp="http://schemas.microsoft.com/office/drawing/2018/hyperlinkcolor" val="tx"/>
                    </a:ext>
                  </a:extLst>
                </a:hlinkClick>
              </a:rPr>
              <a:t>https://foodsystems.community/coalitions/the-coalition-of-action-for-healthy-diets-from-sustainable-food-systems-for-children-all</a:t>
            </a:r>
            <a:endParaRPr lang="en-US" altLang="en-US" sz="1200" dirty="0">
              <a:solidFill>
                <a:schemeClr val="accent3">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a:t>
            </a:fld>
            <a:endParaRPr lang="en-US"/>
          </a:p>
        </p:txBody>
      </p:sp>
    </p:spTree>
    <p:extLst>
      <p:ext uri="{BB962C8B-B14F-4D97-AF65-F5344CB8AC3E}">
        <p14:creationId xmlns:p14="http://schemas.microsoft.com/office/powerpoint/2010/main" val="7528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 Prices for Nutrition Project arose out of this vision: That food price measurement should match the globally held aspiration toward food security, adopted over 25 years ago.</a:t>
            </a:r>
          </a:p>
          <a:p>
            <a:endParaRPr lang="en-US" dirty="0"/>
          </a:p>
          <a:p>
            <a:r>
              <a:rPr lang="en-US" dirty="0"/>
              <a:t>Until now, food security measurement has not reflected this definition in full. It has centered on availability and access to calories, and more recently reported experience.</a:t>
            </a:r>
          </a:p>
          <a:p>
            <a:endParaRPr lang="en-US" dirty="0"/>
          </a:p>
          <a:p>
            <a:r>
              <a:rPr lang="en-US" dirty="0"/>
              <a:t>The cost and affordability of a healthy diet add the dimension of economic access to nutritious food to meet dietary needs.</a:t>
            </a:r>
          </a:p>
          <a:p>
            <a:endParaRPr lang="en-US" dirty="0"/>
          </a:p>
          <a:p>
            <a:pPr lvl="1"/>
            <a:r>
              <a:rPr lang="en-US" dirty="0"/>
              <a:t>Prevalence of Undernourishment </a:t>
            </a:r>
          </a:p>
          <a:p>
            <a:pPr lvl="2"/>
            <a:r>
              <a:rPr lang="en-US" dirty="0"/>
              <a:t>hunger </a:t>
            </a:r>
            <a:r>
              <a:rPr lang="mr-IN" dirty="0"/>
              <a:t>–</a:t>
            </a:r>
            <a:r>
              <a:rPr lang="en-US" dirty="0"/>
              <a:t> how many people cannot access sufficient calories</a:t>
            </a:r>
          </a:p>
          <a:p>
            <a:pPr lvl="1"/>
            <a:r>
              <a:rPr lang="en-US" dirty="0"/>
              <a:t> Food Insecurity Experience Scale</a:t>
            </a:r>
          </a:p>
          <a:p>
            <a:pPr lvl="2"/>
            <a:r>
              <a:rPr lang="en-US" dirty="0"/>
              <a:t>how many people experience moderate or severe food insecurity</a:t>
            </a:r>
          </a:p>
          <a:p>
            <a:pPr lvl="1"/>
            <a:r>
              <a:rPr lang="en-US" dirty="0"/>
              <a:t>Affordability of a Healthy Diet</a:t>
            </a:r>
          </a:p>
          <a:p>
            <a:pPr lvl="2"/>
            <a:r>
              <a:rPr lang="en-US" dirty="0"/>
              <a:t>how many people cannot afford the minimum cost of a healthy diet following dietary guidelines</a:t>
            </a:r>
          </a:p>
          <a:p>
            <a:endParaRPr lang="en-US" dirty="0"/>
          </a:p>
        </p:txBody>
      </p:sp>
      <p:sp>
        <p:nvSpPr>
          <p:cNvPr id="4" name="Slide Number Placeholder 3"/>
          <p:cNvSpPr>
            <a:spLocks noGrp="1"/>
          </p:cNvSpPr>
          <p:nvPr>
            <p:ph type="sldNum" sz="quarter" idx="5"/>
          </p:nvPr>
        </p:nvSpPr>
        <p:spPr/>
        <p:txBody>
          <a:bodyPr/>
          <a:lstStyle/>
          <a:p>
            <a:fld id="{C8A2CBB2-9E3C-AE44-8129-7AA1042BEA40}" type="slidenum">
              <a:rPr lang="en-US" smtClean="0"/>
              <a:t>3</a:t>
            </a:fld>
            <a:endParaRPr lang="en-US"/>
          </a:p>
        </p:txBody>
      </p:sp>
    </p:spTree>
    <p:extLst>
      <p:ext uri="{BB962C8B-B14F-4D97-AF65-F5344CB8AC3E}">
        <p14:creationId xmlns:p14="http://schemas.microsoft.com/office/powerpoint/2010/main" val="209647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for finding the cost of a healthy diet starts with the question: What is a healthy diet?</a:t>
            </a:r>
          </a:p>
          <a:p>
            <a:r>
              <a:rPr lang="en-US" dirty="0"/>
              <a:t>Many countries have answered this question as a matter of national policy. The handiest definitions of a healthy diet are from food-based dietary guidelines, </a:t>
            </a:r>
          </a:p>
        </p:txBody>
      </p:sp>
      <p:sp>
        <p:nvSpPr>
          <p:cNvPr id="4" name="Slide Number Placeholder 3"/>
          <p:cNvSpPr>
            <a:spLocks noGrp="1"/>
          </p:cNvSpPr>
          <p:nvPr>
            <p:ph type="sldNum" sz="quarter" idx="10"/>
          </p:nvPr>
        </p:nvSpPr>
        <p:spPr/>
        <p:txBody>
          <a:bodyPr/>
          <a:lstStyle/>
          <a:p>
            <a:fld id="{CE6C4224-2A4B-F049-8A20-F0EDC87B1AC8}" type="slidenum">
              <a:rPr lang="en-US" smtClean="0"/>
              <a:t>4</a:t>
            </a:fld>
            <a:endParaRPr lang="en-US"/>
          </a:p>
        </p:txBody>
      </p:sp>
    </p:spTree>
    <p:extLst>
      <p:ext uri="{BB962C8B-B14F-4D97-AF65-F5344CB8AC3E}">
        <p14:creationId xmlns:p14="http://schemas.microsoft.com/office/powerpoint/2010/main" val="132531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Food Prices for Nutrition project is working with several national governments. For example we’re working with Ethiopia right now to mainstream the costing of their first ever FBDGs, just released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But at global level, we need a consistent standard to apply to all countries. Developing this standard was what we did to support FAO and reporting the indicator in the SOFI. We call this standard the Healthy Diet Basket.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a:t>
            </a:fld>
            <a:endParaRPr lang="en-US"/>
          </a:p>
        </p:txBody>
      </p:sp>
    </p:spTree>
    <p:extLst>
      <p:ext uri="{BB962C8B-B14F-4D97-AF65-F5344CB8AC3E}">
        <p14:creationId xmlns:p14="http://schemas.microsoft.com/office/powerpoint/2010/main" val="333496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We looked across a number of quantified guidelines, and found the average amounts recommended in each food group. Imagine overlaying each one on top of the other, and what you would see emerge is the average proportions of each food group, that make up the Healthy Diet Basket.</a:t>
            </a:r>
          </a:p>
          <a:p>
            <a:endParaRPr lang="en-US" dirty="0">
              <a:solidFill>
                <a:srgbClr val="FF0000"/>
              </a:solidFill>
            </a:endParaRPr>
          </a:p>
          <a:p>
            <a:r>
              <a:rPr lang="en-US" dirty="0">
                <a:solidFill>
                  <a:srgbClr val="FF0000"/>
                </a:solidFill>
              </a:rPr>
              <a:t>Why these 10 were selected: clearly quantified, recent, representing diverse regions.</a:t>
            </a:r>
          </a:p>
          <a:p>
            <a:r>
              <a:rPr lang="en-US" dirty="0">
                <a:solidFill>
                  <a:srgbClr val="FF0000"/>
                </a:solidFill>
              </a:rPr>
              <a:t>They represent guidance given to a high % of the world’s population</a:t>
            </a:r>
          </a:p>
          <a:p>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HDB represents the median recommendations across 10 quantified FBDG, and is consistent with other non-quantified FBDG in terms of identity and proportionality of food groups.</a:t>
            </a:r>
          </a:p>
          <a:p>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6</a:t>
            </a:fld>
            <a:endParaRPr lang="en-US"/>
          </a:p>
        </p:txBody>
      </p:sp>
    </p:spTree>
    <p:extLst>
      <p:ext uri="{BB962C8B-B14F-4D97-AF65-F5344CB8AC3E}">
        <p14:creationId xmlns:p14="http://schemas.microsoft.com/office/powerpoint/2010/main" val="802146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Healthy Diet Basket looks like. It’s about half fruits and veg by volume, a quarter each of starchy staples and protein rich foods by volume, and a small amount in starchy staples.</a:t>
            </a:r>
          </a:p>
          <a:p>
            <a:r>
              <a:rPr lang="en-US" dirty="0"/>
              <a:t>This grouping is the most common distribution of food groups seen in food guides in many countries, a couple of which are pictured here, Poland and Canada.</a:t>
            </a:r>
          </a:p>
          <a:p>
            <a:r>
              <a:rPr lang="en-US" dirty="0"/>
              <a:t>This is what the proportions look like in terms of volume on a plate. However, to calculate cost…</a:t>
            </a:r>
          </a:p>
        </p:txBody>
      </p:sp>
      <p:sp>
        <p:nvSpPr>
          <p:cNvPr id="4" name="Slide Number Placeholder 3"/>
          <p:cNvSpPr>
            <a:spLocks noGrp="1"/>
          </p:cNvSpPr>
          <p:nvPr>
            <p:ph type="sldNum" sz="quarter" idx="5"/>
          </p:nvPr>
        </p:nvSpPr>
        <p:spPr/>
        <p:txBody>
          <a:bodyPr/>
          <a:lstStyle/>
          <a:p>
            <a:fld id="{C8A2CBB2-9E3C-AE44-8129-7AA1042BEA40}" type="slidenum">
              <a:rPr lang="en-US" smtClean="0"/>
              <a:t>7</a:t>
            </a:fld>
            <a:endParaRPr lang="en-US"/>
          </a:p>
        </p:txBody>
      </p:sp>
    </p:spTree>
    <p:extLst>
      <p:ext uri="{BB962C8B-B14F-4D97-AF65-F5344CB8AC3E}">
        <p14:creationId xmlns:p14="http://schemas.microsoft.com/office/powerpoint/2010/main" val="1704165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LEAST-COST healthy diet used by Food Prices for Nutrition uses the least expensive locally available foods at each time and place to fulfill each food group contribution to the healthy diet basket.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food group proportions stay constant in the Healthy Diet Basket. The food items within each food group are substitutable. So within food groups, the cheapest items vary by season and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average globally, in 2020 we find that the cost of a healthy diet using this method was $3.54. However, this varies by country. What stays constant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eleven food items selected in each country to make up the basket, covering the six food groups:</a:t>
            </a:r>
          </a:p>
          <a:p>
            <a:pPr>
              <a:defRPr/>
            </a:pPr>
            <a:r>
              <a:rPr lang="en-US" dirty="0"/>
              <a:t>Here you can see the average relative costs of each food group that form part of the total diet. Animal-source foods and vegetables each account for around 25%  of the total cost, and fruits 20%.  The costs of starchy staples and legumes, nuts, and seeds in the basket are lower around 15% and 11% respectively, with oils and fats typically accounting for around just 4%. Of course, these are global averages and relative costs are different in each country,.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Most marketplaces offer a variety of items meeting other needs, such as taste and convenience, which consumers with higher incomes can afford to buy.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err="1"/>
              <a:t>CoRD</a:t>
            </a:r>
            <a:r>
              <a:rPr lang="en-US" dirty="0"/>
              <a:t>-FP (food preferences) is a variant which is the cost of a diet meeting food-based dietary guidelines that accounts for local food preferences within each food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7838C-AA11-4D27-B0FF-C02031F905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272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basket is based on locally available foods, the healthy diet basket in one country will look different </a:t>
            </a:r>
            <a:r>
              <a:rPr lang="en-US" sz="1200" kern="1200" dirty="0">
                <a:solidFill>
                  <a:schemeClr val="tx1"/>
                </a:solidFill>
                <a:effectLst/>
                <a:latin typeface="+mn-lt"/>
                <a:ea typeface="+mn-ea"/>
                <a:cs typeface="+mn-cs"/>
              </a:rPr>
              <a:t>in each time and place.</a:t>
            </a:r>
          </a:p>
          <a:p>
            <a:r>
              <a:rPr lang="en-US" sz="1200" kern="1200" dirty="0">
                <a:solidFill>
                  <a:schemeClr val="tx1"/>
                </a:solidFill>
                <a:effectLst/>
                <a:latin typeface="+mn-lt"/>
                <a:ea typeface="+mn-ea"/>
                <a:cs typeface="+mn-cs"/>
              </a:rPr>
              <a:t>For example, at the time the ICP data were collected</a:t>
            </a:r>
            <a:r>
              <a:rPr lang="en-US" dirty="0"/>
              <a:t>, in Senegal sardines form part of the animal-source group, whereas in Pakistan and Italy chicken and milk are included. Dates and mangoes are chosen for the fruits group in Senegal, whilst bananas and coconuts are the fruit inputs in Pakistan, and Italy has apples and bananas. Onions, and carrots feature in the healthy basket of all three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see here that the relative cost of each food group varies, while the calories of each food group is constant, using the Healthy Diet Basket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starchy staples account for a small cost share, even though they are 50% of the calorie share. Nutrient-dense non-staples are more expensive, so clearly you can see why people who cannot afford the diet have starch-heavy diets.</a:t>
            </a:r>
          </a:p>
          <a:p>
            <a:endParaRPr lang="en-US" dirty="0"/>
          </a:p>
          <a:p>
            <a:r>
              <a:rPr lang="en-US" dirty="0"/>
              <a:t>Now I would like to turn to the food price data we have used to identify these costs for each country.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7838C-AA11-4D27-B0FF-C02031F905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41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EE9C7-28D4-E268-7982-8E15257D7672}"/>
              </a:ext>
            </a:extLst>
          </p:cNvPr>
          <p:cNvSpPr/>
          <p:nvPr userDrawn="1"/>
        </p:nvSpPr>
        <p:spPr>
          <a:xfrm>
            <a:off x="0" y="0"/>
            <a:ext cx="12192000" cy="6858000"/>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A7EBD-6CF2-DCAD-8E66-E88B14E50399}"/>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Slide Title</a:t>
            </a:r>
          </a:p>
        </p:txBody>
      </p:sp>
      <p:sp>
        <p:nvSpPr>
          <p:cNvPr id="3" name="Subtitle 2">
            <a:extLst>
              <a:ext uri="{FF2B5EF4-FFF2-40B4-BE49-F238E27FC236}">
                <a16:creationId xmlns:a16="http://schemas.microsoft.com/office/drawing/2014/main" id="{C7F8030C-C950-6566-0995-745C2893FCEF}"/>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spTree>
    <p:extLst>
      <p:ext uri="{BB962C8B-B14F-4D97-AF65-F5344CB8AC3E}">
        <p14:creationId xmlns:p14="http://schemas.microsoft.com/office/powerpoint/2010/main" val="165985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8331"/>
            <a:ext cx="61375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11/16/22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D82469-AF72-65C1-2681-317619F3DFDF}"/>
              </a:ext>
            </a:extLst>
          </p:cNvPr>
          <p:cNvSpPr>
            <a:spLocks noGrp="1"/>
          </p:cNvSpPr>
          <p:nvPr>
            <p:ph type="sldNum" sz="quarter" idx="12"/>
          </p:nvPr>
        </p:nvSpPr>
        <p:spPr/>
        <p:txBody>
          <a:bodyPr/>
          <a:lstStyle/>
          <a:p>
            <a:fld id="{60A66D4E-4C99-2240-B40A-2C6ACB7E6DDE}" type="slidenum">
              <a:rPr lang="en-US" smtClean="0"/>
              <a:t>‹#›</a:t>
            </a:fld>
            <a:endParaRPr lang="en-US"/>
          </a:p>
        </p:txBody>
      </p:sp>
      <p:sp>
        <p:nvSpPr>
          <p:cNvPr id="10" name="Rectangle 9">
            <a:extLst>
              <a:ext uri="{FF2B5EF4-FFF2-40B4-BE49-F238E27FC236}">
                <a16:creationId xmlns:a16="http://schemas.microsoft.com/office/drawing/2014/main" id="{CE35AFEA-733E-83AD-D00E-9878C0A7D224}"/>
              </a:ext>
            </a:extLst>
          </p:cNvPr>
          <p:cNvSpPr/>
          <p:nvPr userDrawn="1"/>
        </p:nvSpPr>
        <p:spPr>
          <a:xfrm>
            <a:off x="7384774" y="6703"/>
            <a:ext cx="4807226"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242665"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14" name="Text Placeholder 3">
            <a:extLst>
              <a:ext uri="{FF2B5EF4-FFF2-40B4-BE49-F238E27FC236}">
                <a16:creationId xmlns:a16="http://schemas.microsoft.com/office/drawing/2014/main" id="{061F1BC2-C70B-FE8A-B877-710226995A45}"/>
              </a:ext>
            </a:extLst>
          </p:cNvPr>
          <p:cNvSpPr>
            <a:spLocks noGrp="1"/>
          </p:cNvSpPr>
          <p:nvPr>
            <p:ph type="body" sz="half" idx="2" hasCustomPrompt="1"/>
          </p:nvPr>
        </p:nvSpPr>
        <p:spPr>
          <a:xfrm>
            <a:off x="412297" y="1523206"/>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853527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BED5-19D8-E96F-7F82-8CE1EAD15653}"/>
              </a:ext>
            </a:extLst>
          </p:cNvPr>
          <p:cNvSpPr>
            <a:spLocks noGrp="1"/>
          </p:cNvSpPr>
          <p:nvPr>
            <p:ph type="title" hasCustomPrompt="1"/>
          </p:nvPr>
        </p:nvSpPr>
        <p:spPr>
          <a:xfrm>
            <a:off x="839788" y="457200"/>
            <a:ext cx="3932237" cy="1600200"/>
          </a:xfrm>
        </p:spPr>
        <p:txBody>
          <a:bodyPr anchor="t">
            <a:normAutofit/>
          </a:bodyPr>
          <a:lstStyle>
            <a:lvl1pPr>
              <a:defRPr sz="4400">
                <a:solidFill>
                  <a:srgbClr val="2F83A8"/>
                </a:solidFill>
              </a:defRPr>
            </a:lvl1pPr>
          </a:lstStyle>
          <a:p>
            <a:r>
              <a:rPr lang="en-US" dirty="0"/>
              <a:t>Slide Title</a:t>
            </a:r>
          </a:p>
        </p:txBody>
      </p:sp>
      <p:sp>
        <p:nvSpPr>
          <p:cNvPr id="3" name="Content Placeholder 2">
            <a:extLst>
              <a:ext uri="{FF2B5EF4-FFF2-40B4-BE49-F238E27FC236}">
                <a16:creationId xmlns:a16="http://schemas.microsoft.com/office/drawing/2014/main" id="{D4161718-3F5E-4EA4-5C89-42CE639DC3FA}"/>
              </a:ext>
            </a:extLst>
          </p:cNvPr>
          <p:cNvSpPr>
            <a:spLocks noGrp="1"/>
          </p:cNvSpPr>
          <p:nvPr>
            <p:ph idx="1" hasCustomPrompt="1"/>
          </p:nvPr>
        </p:nvSpPr>
        <p:spPr>
          <a:xfrm>
            <a:off x="6867728" y="12937"/>
            <a:ext cx="5324271" cy="6866331"/>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PHOTO</a:t>
            </a:r>
          </a:p>
        </p:txBody>
      </p:sp>
      <p:sp>
        <p:nvSpPr>
          <p:cNvPr id="4" name="Text Placeholder 3">
            <a:extLst>
              <a:ext uri="{FF2B5EF4-FFF2-40B4-BE49-F238E27FC236}">
                <a16:creationId xmlns:a16="http://schemas.microsoft.com/office/drawing/2014/main" id="{BA275B8D-4947-B797-DDC1-C3119F860A97}"/>
              </a:ext>
            </a:extLst>
          </p:cNvPr>
          <p:cNvSpPr>
            <a:spLocks noGrp="1"/>
          </p:cNvSpPr>
          <p:nvPr>
            <p:ph type="body" sz="half" idx="2" hasCustomPrompt="1"/>
          </p:nvPr>
        </p:nvSpPr>
        <p:spPr>
          <a:xfrm>
            <a:off x="839788" y="2057400"/>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
        <p:nvSpPr>
          <p:cNvPr id="9" name="Rectangle 8">
            <a:extLst>
              <a:ext uri="{FF2B5EF4-FFF2-40B4-BE49-F238E27FC236}">
                <a16:creationId xmlns:a16="http://schemas.microsoft.com/office/drawing/2014/main" id="{CAAB0DCD-7695-9521-3F56-0B47ADBF843A}"/>
              </a:ext>
            </a:extLst>
          </p:cNvPr>
          <p:cNvSpPr/>
          <p:nvPr userDrawn="1"/>
        </p:nvSpPr>
        <p:spPr>
          <a:xfrm>
            <a:off x="1" y="-8331"/>
            <a:ext cx="252918" cy="6866331"/>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52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012C-DA9A-D4E9-8513-9B78607B5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E1DF9-F882-682E-C576-3CDA767F6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3B22F6D4-598E-7E7E-75C0-51E94FDEA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8" name="Rectangle 7">
            <a:extLst>
              <a:ext uri="{FF2B5EF4-FFF2-40B4-BE49-F238E27FC236}">
                <a16:creationId xmlns:a16="http://schemas.microsoft.com/office/drawing/2014/main" id="{3429C6E6-C4D3-0B70-7AA2-6E408D487D6B}"/>
              </a:ext>
            </a:extLst>
          </p:cNvPr>
          <p:cNvSpPr/>
          <p:nvPr userDrawn="1"/>
        </p:nvSpPr>
        <p:spPr>
          <a:xfrm>
            <a:off x="1" y="-8331"/>
            <a:ext cx="252918" cy="6866331"/>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107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012C-DA9A-D4E9-8513-9B78607B5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E1DF9-F882-682E-C576-3CDA767F6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3B22F6D4-598E-7E7E-75C0-51E94FDEA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2320" y="5995911"/>
            <a:ext cx="2431399" cy="631977"/>
          </a:xfrm>
          <a:prstGeom prst="rect">
            <a:avLst/>
          </a:prstGeom>
        </p:spPr>
      </p:pic>
      <p:sp>
        <p:nvSpPr>
          <p:cNvPr id="8" name="Rectangle 7">
            <a:extLst>
              <a:ext uri="{FF2B5EF4-FFF2-40B4-BE49-F238E27FC236}">
                <a16:creationId xmlns:a16="http://schemas.microsoft.com/office/drawing/2014/main" id="{3429C6E6-C4D3-0B70-7AA2-6E408D487D6B}"/>
              </a:ext>
            </a:extLst>
          </p:cNvPr>
          <p:cNvSpPr/>
          <p:nvPr userDrawn="1"/>
        </p:nvSpPr>
        <p:spPr>
          <a:xfrm>
            <a:off x="0" y="6740761"/>
            <a:ext cx="12192000" cy="11723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99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40EC4-CD49-50A1-BF73-9962B50829A2}"/>
              </a:ext>
            </a:extLst>
          </p:cNvPr>
          <p:cNvSpPr>
            <a:spLocks noGrp="1"/>
          </p:cNvSpPr>
          <p:nvPr>
            <p:ph type="dt" sz="half" idx="10"/>
          </p:nvPr>
        </p:nvSpPr>
        <p:spPr/>
        <p:txBody>
          <a:bodyPr/>
          <a:lstStyle/>
          <a:p>
            <a:fld id="{54EA403B-7FCF-6C45-907A-7A78A9D8D6ED}" type="datetimeFigureOut">
              <a:rPr lang="en-US" smtClean="0"/>
              <a:t>11/16/22</a:t>
            </a:fld>
            <a:endParaRPr lang="en-US"/>
          </a:p>
        </p:txBody>
      </p:sp>
      <p:sp>
        <p:nvSpPr>
          <p:cNvPr id="3" name="Footer Placeholder 2">
            <a:extLst>
              <a:ext uri="{FF2B5EF4-FFF2-40B4-BE49-F238E27FC236}">
                <a16:creationId xmlns:a16="http://schemas.microsoft.com/office/drawing/2014/main" id="{069A6739-5B9C-4329-7C0E-FF821874C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A7390-C989-B37C-00B9-E13373992AB4}"/>
              </a:ext>
            </a:extLst>
          </p:cNvPr>
          <p:cNvSpPr>
            <a:spLocks noGrp="1"/>
          </p:cNvSpPr>
          <p:nvPr>
            <p:ph type="sldNum" sz="quarter" idx="12"/>
          </p:nvPr>
        </p:nvSpPr>
        <p:spPr/>
        <p:txBody>
          <a:bodyPr/>
          <a:lstStyle/>
          <a:p>
            <a:fld id="{60A66D4E-4C99-2240-B40A-2C6ACB7E6DDE}"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B51C4366-B0A6-CF91-4C66-C0D87B3DC1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Tree>
    <p:extLst>
      <p:ext uri="{BB962C8B-B14F-4D97-AF65-F5344CB8AC3E}">
        <p14:creationId xmlns:p14="http://schemas.microsoft.com/office/powerpoint/2010/main" val="381470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40EC4-CD49-50A1-BF73-9962B50829A2}"/>
              </a:ext>
            </a:extLst>
          </p:cNvPr>
          <p:cNvSpPr>
            <a:spLocks noGrp="1"/>
          </p:cNvSpPr>
          <p:nvPr>
            <p:ph type="dt" sz="half" idx="10"/>
          </p:nvPr>
        </p:nvSpPr>
        <p:spPr/>
        <p:txBody>
          <a:bodyPr/>
          <a:lstStyle/>
          <a:p>
            <a:fld id="{54EA403B-7FCF-6C45-907A-7A78A9D8D6ED}" type="datetimeFigureOut">
              <a:rPr lang="en-US" smtClean="0"/>
              <a:t>11/16/22</a:t>
            </a:fld>
            <a:endParaRPr lang="en-US"/>
          </a:p>
        </p:txBody>
      </p:sp>
      <p:sp>
        <p:nvSpPr>
          <p:cNvPr id="3" name="Footer Placeholder 2">
            <a:extLst>
              <a:ext uri="{FF2B5EF4-FFF2-40B4-BE49-F238E27FC236}">
                <a16:creationId xmlns:a16="http://schemas.microsoft.com/office/drawing/2014/main" id="{069A6739-5B9C-4329-7C0E-FF821874C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A7390-C989-B37C-00B9-E13373992AB4}"/>
              </a:ext>
            </a:extLst>
          </p:cNvPr>
          <p:cNvSpPr>
            <a:spLocks noGrp="1"/>
          </p:cNvSpPr>
          <p:nvPr>
            <p:ph type="sldNum" sz="quarter" idx="12"/>
          </p:nvPr>
        </p:nvSpPr>
        <p:spPr/>
        <p:txBody>
          <a:bodyPr/>
          <a:lstStyle/>
          <a:p>
            <a:fld id="{60A66D4E-4C99-2240-B40A-2C6ACB7E6DDE}" type="slidenum">
              <a:rPr lang="en-US" smtClean="0"/>
              <a:t>‹#›</a:t>
            </a:fld>
            <a:endParaRPr lang="en-US"/>
          </a:p>
        </p:txBody>
      </p:sp>
    </p:spTree>
    <p:extLst>
      <p:ext uri="{BB962C8B-B14F-4D97-AF65-F5344CB8AC3E}">
        <p14:creationId xmlns:p14="http://schemas.microsoft.com/office/powerpoint/2010/main" val="700935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66371C-F75A-654C-B346-2202CCCF30F2}" type="datetimeFigureOut">
              <a:rPr lang="en-US" smtClean="0"/>
              <a:t>11/16/22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78813-570B-E04E-9732-10D56A80CEC2}" type="slidenum">
              <a:rPr lang="en-US" smtClean="0"/>
              <a:t>‹#›</a:t>
            </a:fld>
            <a:endParaRPr lang="en-US"/>
          </a:p>
        </p:txBody>
      </p:sp>
    </p:spTree>
    <p:extLst>
      <p:ext uri="{BB962C8B-B14F-4D97-AF65-F5344CB8AC3E}">
        <p14:creationId xmlns:p14="http://schemas.microsoft.com/office/powerpoint/2010/main" val="387472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0D2A-5A60-42E7-A830-8E5BE707C3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6D9E41-8B23-411F-A31D-4AC45E8252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3EEA47-F7BD-4139-A3B3-800D331B4744}"/>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5" name="Footer Placeholder 4">
            <a:extLst>
              <a:ext uri="{FF2B5EF4-FFF2-40B4-BE49-F238E27FC236}">
                <a16:creationId xmlns:a16="http://schemas.microsoft.com/office/drawing/2014/main" id="{8869BAD2-4001-4977-B3FE-C5F358921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71DA4-EDF3-4701-B4A5-F77835F57F5A}"/>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9933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BD76-B38F-4799-812D-D6A73452E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CA824-3F84-4CAF-9960-629EB7D648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873C9-6E03-4CA1-AC10-584C2847F90C}"/>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5" name="Footer Placeholder 4">
            <a:extLst>
              <a:ext uri="{FF2B5EF4-FFF2-40B4-BE49-F238E27FC236}">
                <a16:creationId xmlns:a16="http://schemas.microsoft.com/office/drawing/2014/main" id="{C487CFB3-14D4-42BF-B190-D1B10FA3E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EBB41-AA59-4D40-A92C-FCC5E521ECA2}"/>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615625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1B3F-F2DE-4912-974A-D17AA9E93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EB304C-A29A-4AC0-B716-8CA4A91DE0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4785D-65E6-488F-A295-9F6DEE4BF3E1}"/>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5" name="Footer Placeholder 4">
            <a:extLst>
              <a:ext uri="{FF2B5EF4-FFF2-40B4-BE49-F238E27FC236}">
                <a16:creationId xmlns:a16="http://schemas.microsoft.com/office/drawing/2014/main" id="{6DF39C4F-2857-4998-BBD6-D889EA172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13B14-5F17-4139-92EB-606AC4B4E3D7}"/>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86171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EE9C7-28D4-E268-7982-8E15257D7672}"/>
              </a:ext>
            </a:extLst>
          </p:cNvPr>
          <p:cNvSpPr/>
          <p:nvPr userDrawn="1"/>
        </p:nvSpPr>
        <p:spPr>
          <a:xfrm>
            <a:off x="0" y="0"/>
            <a:ext cx="12192000" cy="6089515"/>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A7EBD-6CF2-DCAD-8E66-E88B14E50399}"/>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Slide Title</a:t>
            </a:r>
          </a:p>
        </p:txBody>
      </p:sp>
      <p:sp>
        <p:nvSpPr>
          <p:cNvPr id="3" name="Subtitle 2">
            <a:extLst>
              <a:ext uri="{FF2B5EF4-FFF2-40B4-BE49-F238E27FC236}">
                <a16:creationId xmlns:a16="http://schemas.microsoft.com/office/drawing/2014/main" id="{C7F8030C-C950-6566-0995-745C2893FCEF}"/>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pic>
        <p:nvPicPr>
          <p:cNvPr id="8" name="Picture 7" descr="A picture containing text&#10;&#10;Description automatically generated">
            <a:extLst>
              <a:ext uri="{FF2B5EF4-FFF2-40B4-BE49-F238E27FC236}">
                <a16:creationId xmlns:a16="http://schemas.microsoft.com/office/drawing/2014/main" id="{1B2423EE-71C3-3BFC-30EA-1444772CB5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7000" y="6253382"/>
            <a:ext cx="1905000" cy="495154"/>
          </a:xfrm>
          <a:prstGeom prst="rect">
            <a:avLst/>
          </a:prstGeom>
        </p:spPr>
      </p:pic>
    </p:spTree>
    <p:extLst>
      <p:ext uri="{BB962C8B-B14F-4D97-AF65-F5344CB8AC3E}">
        <p14:creationId xmlns:p14="http://schemas.microsoft.com/office/powerpoint/2010/main" val="397483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3BB4-E8B9-4BF8-9B4B-B42B2130EE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73DFF3-E312-4DD4-B649-0037E8A4D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F99EC6-F9E7-401C-A095-05BAE59C13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87908C-E987-4E02-A909-FDC67A1A5229}"/>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6" name="Footer Placeholder 5">
            <a:extLst>
              <a:ext uri="{FF2B5EF4-FFF2-40B4-BE49-F238E27FC236}">
                <a16:creationId xmlns:a16="http://schemas.microsoft.com/office/drawing/2014/main" id="{FD39527E-5100-4E35-8AF3-AF084394C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5A9EE9-56A2-4E43-9FE4-BCF6D1819BBF}"/>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3729424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2619-646F-4423-AD32-E1867EE7F6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493B36-8441-40E8-8003-C09E1AC8D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A1FD2-4969-4E84-AE46-7903B22196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C6030E-5521-4364-9A35-B4F8FC46C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1F7691-855C-4F5B-AACE-D63F3628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44111-A7A9-4D78-BD80-38E6F4426E5F}"/>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8" name="Footer Placeholder 7">
            <a:extLst>
              <a:ext uri="{FF2B5EF4-FFF2-40B4-BE49-F238E27FC236}">
                <a16:creationId xmlns:a16="http://schemas.microsoft.com/office/drawing/2014/main" id="{65AB78E4-3046-4BD4-8550-33250E43F6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F0F592-0308-4912-A06C-981F11AAFD66}"/>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3266423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EB1B-D0DE-4302-B7A0-A2A504F93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C1666E-3F37-46B1-B149-EC7A5EF5C825}"/>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4" name="Footer Placeholder 3">
            <a:extLst>
              <a:ext uri="{FF2B5EF4-FFF2-40B4-BE49-F238E27FC236}">
                <a16:creationId xmlns:a16="http://schemas.microsoft.com/office/drawing/2014/main" id="{DF5D82BE-7F17-46E2-8C65-02397AF7CC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664772-B4B5-4E95-A53A-142E0BE61DAF}"/>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3980940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290D06-1863-4B88-A244-DB014CAAB2DA}"/>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3" name="Footer Placeholder 2">
            <a:extLst>
              <a:ext uri="{FF2B5EF4-FFF2-40B4-BE49-F238E27FC236}">
                <a16:creationId xmlns:a16="http://schemas.microsoft.com/office/drawing/2014/main" id="{63CA80F5-D04D-4C18-9D26-976821B06B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9F3E24-609F-4ACE-8D4D-CDE39A8E7762}"/>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2573835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00E3-FDFE-418F-BC4E-4815D1BCA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A1D7D2-B765-4C39-A887-053016EB13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4686A7-0BF6-471D-92FF-6986BB990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40360-EBF4-40FC-8AA2-30EF29FDF6E2}"/>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6" name="Footer Placeholder 5">
            <a:extLst>
              <a:ext uri="{FF2B5EF4-FFF2-40B4-BE49-F238E27FC236}">
                <a16:creationId xmlns:a16="http://schemas.microsoft.com/office/drawing/2014/main" id="{D4E71412-BEC1-401E-8B5B-441FCD4B7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A1B96-9BE8-418B-A6B9-9BE5B3AF5443}"/>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3643091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0838-64B1-4F90-987A-950240357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734CF6-F734-4444-96E5-93E104F9A3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DBC1E-5FA5-41EC-9973-2A9437A48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60C3F-80E0-4D96-80AD-4B7D346072D8}"/>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6" name="Footer Placeholder 5">
            <a:extLst>
              <a:ext uri="{FF2B5EF4-FFF2-40B4-BE49-F238E27FC236}">
                <a16:creationId xmlns:a16="http://schemas.microsoft.com/office/drawing/2014/main" id="{77EB66CA-AB17-4356-8AE9-F718170A0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E2F562-B2F1-4199-A610-6B23E943CCF3}"/>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403484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3319-FCB3-4D30-B7FD-710A9952E8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A5DB91-25C0-461F-81EE-493D23E38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487EF-D17E-4636-85B4-E8F76DA18345}"/>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5" name="Footer Placeholder 4">
            <a:extLst>
              <a:ext uri="{FF2B5EF4-FFF2-40B4-BE49-F238E27FC236}">
                <a16:creationId xmlns:a16="http://schemas.microsoft.com/office/drawing/2014/main" id="{37254E25-B93E-4081-83BE-92F02CFC4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A7353-7A66-44E4-BDCC-19DE6C48619D}"/>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4169578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BE33B-FF5C-4B8A-B15E-A561EBB45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F7347D-63A3-4DAE-AAD5-F4D6A928E4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4CFD9-63C4-431F-B5A9-E34F11A98E11}"/>
              </a:ext>
            </a:extLst>
          </p:cNvPr>
          <p:cNvSpPr>
            <a:spLocks noGrp="1"/>
          </p:cNvSpPr>
          <p:nvPr>
            <p:ph type="dt" sz="half" idx="10"/>
          </p:nvPr>
        </p:nvSpPr>
        <p:spPr/>
        <p:txBody>
          <a:bodyPr/>
          <a:lstStyle/>
          <a:p>
            <a:fld id="{2E3AA9C1-34BD-453D-BFFB-30A04FF62781}" type="datetimeFigureOut">
              <a:rPr lang="en-US" smtClean="0"/>
              <a:t>11/16/22</a:t>
            </a:fld>
            <a:endParaRPr lang="en-US"/>
          </a:p>
        </p:txBody>
      </p:sp>
      <p:sp>
        <p:nvSpPr>
          <p:cNvPr id="5" name="Footer Placeholder 4">
            <a:extLst>
              <a:ext uri="{FF2B5EF4-FFF2-40B4-BE49-F238E27FC236}">
                <a16:creationId xmlns:a16="http://schemas.microsoft.com/office/drawing/2014/main" id="{467BC8DA-34B1-42B6-A279-B11F639F9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98BB9-AC4E-48A1-9641-657CB3CEA09A}"/>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3549846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6" y="-8331"/>
            <a:ext cx="11266181"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5"/>
            <a:ext cx="11266181" cy="4460151"/>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2088043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83EDCC-DF86-3EA4-10FC-E956E4E5D8F5}"/>
              </a:ext>
            </a:extLst>
          </p:cNvPr>
          <p:cNvSpPr/>
          <p:nvPr userDrawn="1"/>
        </p:nvSpPr>
        <p:spPr>
          <a:xfrm>
            <a:off x="-76200" y="0"/>
            <a:ext cx="6746173" cy="6851298"/>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2DE27D-8ED5-5DF7-7735-3BD38F76051D}"/>
              </a:ext>
            </a:extLst>
          </p:cNvPr>
          <p:cNvSpPr>
            <a:spLocks noGrp="1"/>
          </p:cNvSpPr>
          <p:nvPr>
            <p:ph type="title" hasCustomPrompt="1"/>
          </p:nvPr>
        </p:nvSpPr>
        <p:spPr>
          <a:xfrm>
            <a:off x="435101" y="761234"/>
            <a:ext cx="5660899" cy="2852737"/>
          </a:xfrm>
        </p:spPr>
        <p:txBody>
          <a:bodyPr anchor="b"/>
          <a:lstStyle>
            <a:lvl1pP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27B0401D-D116-8226-BEA1-ECE784D872D3}"/>
              </a:ext>
            </a:extLst>
          </p:cNvPr>
          <p:cNvSpPr>
            <a:spLocks noGrp="1"/>
          </p:cNvSpPr>
          <p:nvPr>
            <p:ph type="body" idx="1" hasCustomPrompt="1"/>
          </p:nvPr>
        </p:nvSpPr>
        <p:spPr>
          <a:xfrm>
            <a:off x="435101" y="3843772"/>
            <a:ext cx="566089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pic>
        <p:nvPicPr>
          <p:cNvPr id="10" name="Picture 9" descr="A picture containing text&#10;&#10;Description automatically generated">
            <a:extLst>
              <a:ext uri="{FF2B5EF4-FFF2-40B4-BE49-F238E27FC236}">
                <a16:creationId xmlns:a16="http://schemas.microsoft.com/office/drawing/2014/main" id="{82545ED6-57DA-E1AC-41D2-F8724DE8F9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0922" y="6113962"/>
            <a:ext cx="2337278" cy="607513"/>
          </a:xfrm>
          <a:prstGeom prst="rect">
            <a:avLst/>
          </a:prstGeom>
        </p:spPr>
      </p:pic>
      <p:sp>
        <p:nvSpPr>
          <p:cNvPr id="15" name="Text Placeholder 2">
            <a:extLst>
              <a:ext uri="{FF2B5EF4-FFF2-40B4-BE49-F238E27FC236}">
                <a16:creationId xmlns:a16="http://schemas.microsoft.com/office/drawing/2014/main" id="{4DE2D6DA-4737-B756-D5EF-DEE44BDF9670}"/>
              </a:ext>
            </a:extLst>
          </p:cNvPr>
          <p:cNvSpPr>
            <a:spLocks noGrp="1"/>
          </p:cNvSpPr>
          <p:nvPr>
            <p:ph type="body" idx="10" hasCustomPrompt="1"/>
          </p:nvPr>
        </p:nvSpPr>
        <p:spPr>
          <a:xfrm>
            <a:off x="7393926" y="687415"/>
            <a:ext cx="3897852" cy="1500187"/>
          </a:xfrm>
        </p:spPr>
        <p:txBody>
          <a:bodyPr/>
          <a:lstStyle>
            <a:lvl1pPr marL="342900" indent="-342900">
              <a:buFont typeface="Arial" panose="020B0604020202020204" pitchFamily="34" charset="0"/>
              <a:buChar char="•"/>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a:t>
            </a:r>
          </a:p>
          <a:p>
            <a:pPr lvl="0"/>
            <a:r>
              <a:rPr lang="en-US" dirty="0"/>
              <a:t>text</a:t>
            </a:r>
          </a:p>
          <a:p>
            <a:pPr lvl="0"/>
            <a:r>
              <a:rPr lang="en-US" dirty="0"/>
              <a:t>text</a:t>
            </a:r>
          </a:p>
        </p:txBody>
      </p:sp>
    </p:spTree>
    <p:extLst>
      <p:ext uri="{BB962C8B-B14F-4D97-AF65-F5344CB8AC3E}">
        <p14:creationId xmlns:p14="http://schemas.microsoft.com/office/powerpoint/2010/main" val="290974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70A4E1-5652-9213-7493-2AB12F2E0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8FE6C-E4F3-0F53-BB36-F0745CE1A557}"/>
              </a:ext>
            </a:extLst>
          </p:cNvPr>
          <p:cNvSpPr>
            <a:spLocks noGrp="1"/>
          </p:cNvSpPr>
          <p:nvPr>
            <p:ph type="sldNum" sz="quarter" idx="12"/>
          </p:nvPr>
        </p:nvSpPr>
        <p:spPr/>
        <p:txBody>
          <a:bodyPr/>
          <a:lstStyle/>
          <a:p>
            <a:fld id="{60A66D4E-4C99-2240-B40A-2C6ACB7E6DDE}" type="slidenum">
              <a:rPr lang="en-US" smtClean="0"/>
              <a:t>‹#›</a:t>
            </a:fld>
            <a:endParaRPr lang="en-US"/>
          </a:p>
        </p:txBody>
      </p:sp>
      <p:sp>
        <p:nvSpPr>
          <p:cNvPr id="8" name="Rectangle 7">
            <a:extLst>
              <a:ext uri="{FF2B5EF4-FFF2-40B4-BE49-F238E27FC236}">
                <a16:creationId xmlns:a16="http://schemas.microsoft.com/office/drawing/2014/main" id="{3E718B28-785C-CAFB-BF0D-BFC420A41993}"/>
              </a:ext>
            </a:extLst>
          </p:cNvPr>
          <p:cNvSpPr/>
          <p:nvPr userDrawn="1"/>
        </p:nvSpPr>
        <p:spPr>
          <a:xfrm>
            <a:off x="0" y="6702"/>
            <a:ext cx="255938" cy="68512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83EDCC-DF86-3EA4-10FC-E956E4E5D8F5}"/>
              </a:ext>
            </a:extLst>
          </p:cNvPr>
          <p:cNvSpPr/>
          <p:nvPr userDrawn="1"/>
        </p:nvSpPr>
        <p:spPr>
          <a:xfrm>
            <a:off x="3962400" y="6702"/>
            <a:ext cx="8229600" cy="6851298"/>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2DE27D-8ED5-5DF7-7735-3BD38F76051D}"/>
              </a:ext>
            </a:extLst>
          </p:cNvPr>
          <p:cNvSpPr>
            <a:spLocks noGrp="1"/>
          </p:cNvSpPr>
          <p:nvPr>
            <p:ph type="title" hasCustomPrompt="1"/>
          </p:nvPr>
        </p:nvSpPr>
        <p:spPr>
          <a:xfrm>
            <a:off x="4459633" y="767936"/>
            <a:ext cx="6234872" cy="2852737"/>
          </a:xfrm>
        </p:spPr>
        <p:txBody>
          <a:bodyPr anchor="b"/>
          <a:lstStyle>
            <a:lvl1pP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27B0401D-D116-8226-BEA1-ECE784D872D3}"/>
              </a:ext>
            </a:extLst>
          </p:cNvPr>
          <p:cNvSpPr>
            <a:spLocks noGrp="1"/>
          </p:cNvSpPr>
          <p:nvPr>
            <p:ph type="body" idx="1" hasCustomPrompt="1"/>
          </p:nvPr>
        </p:nvSpPr>
        <p:spPr>
          <a:xfrm>
            <a:off x="4459633" y="3850474"/>
            <a:ext cx="623487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pic>
        <p:nvPicPr>
          <p:cNvPr id="10" name="Picture 9" descr="A picture containing text&#10;&#10;Description automatically generated">
            <a:extLst>
              <a:ext uri="{FF2B5EF4-FFF2-40B4-BE49-F238E27FC236}">
                <a16:creationId xmlns:a16="http://schemas.microsoft.com/office/drawing/2014/main" id="{82545ED6-57DA-E1AC-41D2-F8724DE8F9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5835" y="5718827"/>
            <a:ext cx="3140309" cy="816240"/>
          </a:xfrm>
          <a:prstGeom prst="rect">
            <a:avLst/>
          </a:prstGeom>
        </p:spPr>
      </p:pic>
      <p:sp>
        <p:nvSpPr>
          <p:cNvPr id="14" name="Title 1">
            <a:extLst>
              <a:ext uri="{FF2B5EF4-FFF2-40B4-BE49-F238E27FC236}">
                <a16:creationId xmlns:a16="http://schemas.microsoft.com/office/drawing/2014/main" id="{88881C71-7D70-2897-C526-8673B95750AA}"/>
              </a:ext>
            </a:extLst>
          </p:cNvPr>
          <p:cNvSpPr txBox="1">
            <a:spLocks/>
          </p:cNvSpPr>
          <p:nvPr userDrawn="1"/>
        </p:nvSpPr>
        <p:spPr>
          <a:xfrm>
            <a:off x="1274147" y="826339"/>
            <a:ext cx="1670043"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13100" dirty="0">
                <a:solidFill>
                  <a:srgbClr val="2F83A8"/>
                </a:solidFill>
              </a:rPr>
              <a:t>#</a:t>
            </a:r>
          </a:p>
        </p:txBody>
      </p:sp>
    </p:spTree>
    <p:extLst>
      <p:ext uri="{BB962C8B-B14F-4D97-AF65-F5344CB8AC3E}">
        <p14:creationId xmlns:p14="http://schemas.microsoft.com/office/powerpoint/2010/main" val="174115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542381" y="2103437"/>
            <a:ext cx="3810177" cy="1325563"/>
          </a:xfrm>
        </p:spPr>
        <p:txBody>
          <a:body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11/16/22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D82469-AF72-65C1-2681-317619F3DFDF}"/>
              </a:ext>
            </a:extLst>
          </p:cNvPr>
          <p:cNvSpPr>
            <a:spLocks noGrp="1"/>
          </p:cNvSpPr>
          <p:nvPr>
            <p:ph type="sldNum" sz="quarter" idx="12"/>
          </p:nvPr>
        </p:nvSpPr>
        <p:spPr/>
        <p:txBody>
          <a:bodyPr/>
          <a:lstStyle/>
          <a:p>
            <a:fld id="{60A66D4E-4C99-2240-B40A-2C6ACB7E6DDE}" type="slidenum">
              <a:rPr lang="en-US" smtClean="0"/>
              <a:t>‹#›</a:t>
            </a:fld>
            <a:endParaRPr lang="en-US"/>
          </a:p>
        </p:txBody>
      </p:sp>
      <p:pic>
        <p:nvPicPr>
          <p:cNvPr id="9" name="Picture 8" descr="A picture containing text&#10;&#10;Description automatically generated">
            <a:extLst>
              <a:ext uri="{FF2B5EF4-FFF2-40B4-BE49-F238E27FC236}">
                <a16:creationId xmlns:a16="http://schemas.microsoft.com/office/drawing/2014/main" id="{70CE7BFC-EF28-87CD-089F-302982F616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52558" y="184722"/>
            <a:ext cx="4008405" cy="1041878"/>
          </a:xfrm>
          <a:prstGeom prst="rect">
            <a:avLst/>
          </a:prstGeom>
        </p:spPr>
      </p:pic>
      <p:sp>
        <p:nvSpPr>
          <p:cNvPr id="10" name="Rectangle 9">
            <a:extLst>
              <a:ext uri="{FF2B5EF4-FFF2-40B4-BE49-F238E27FC236}">
                <a16:creationId xmlns:a16="http://schemas.microsoft.com/office/drawing/2014/main" id="{CE35AFEA-733E-83AD-D00E-9878C0A7D224}"/>
              </a:ext>
            </a:extLst>
          </p:cNvPr>
          <p:cNvSpPr/>
          <p:nvPr userDrawn="1"/>
        </p:nvSpPr>
        <p:spPr>
          <a:xfrm>
            <a:off x="0" y="-1"/>
            <a:ext cx="82296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1949335" y="0"/>
            <a:ext cx="242665"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77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161670"/>
            <a:ext cx="113953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11/16/22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10" name="Rectangle 9">
            <a:extLst>
              <a:ext uri="{FF2B5EF4-FFF2-40B4-BE49-F238E27FC236}">
                <a16:creationId xmlns:a16="http://schemas.microsoft.com/office/drawing/2014/main" id="{CE35AFEA-733E-83AD-D00E-9878C0A7D224}"/>
              </a:ext>
            </a:extLst>
          </p:cNvPr>
          <p:cNvSpPr/>
          <p:nvPr userDrawn="1"/>
        </p:nvSpPr>
        <p:spPr>
          <a:xfrm>
            <a:off x="11353800" y="6356350"/>
            <a:ext cx="838200"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 y="6356350"/>
            <a:ext cx="9104243"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93273" y="6304337"/>
            <a:ext cx="2130100" cy="553662"/>
          </a:xfrm>
          <a:prstGeom prst="rect">
            <a:avLst/>
          </a:prstGeom>
        </p:spPr>
      </p:pic>
      <p:sp>
        <p:nvSpPr>
          <p:cNvPr id="14" name="Text Placeholder 3">
            <a:extLst>
              <a:ext uri="{FF2B5EF4-FFF2-40B4-BE49-F238E27FC236}">
                <a16:creationId xmlns:a16="http://schemas.microsoft.com/office/drawing/2014/main" id="{9C132E29-8D9F-0BAD-68BD-BF49CB506885}"/>
              </a:ext>
            </a:extLst>
          </p:cNvPr>
          <p:cNvSpPr>
            <a:spLocks noGrp="1"/>
          </p:cNvSpPr>
          <p:nvPr>
            <p:ph type="body" sz="half" idx="2" hasCustomPrompt="1"/>
          </p:nvPr>
        </p:nvSpPr>
        <p:spPr>
          <a:xfrm>
            <a:off x="412297" y="1740877"/>
            <a:ext cx="11395390"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229046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161670"/>
            <a:ext cx="61375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11/16/22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 y="6356350"/>
            <a:ext cx="9902758"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9847" y="6304337"/>
            <a:ext cx="2130100" cy="553662"/>
          </a:xfrm>
          <a:prstGeom prst="rect">
            <a:avLst/>
          </a:prstGeom>
        </p:spPr>
      </p:pic>
      <p:sp>
        <p:nvSpPr>
          <p:cNvPr id="8" name="Text Placeholder 3">
            <a:extLst>
              <a:ext uri="{FF2B5EF4-FFF2-40B4-BE49-F238E27FC236}">
                <a16:creationId xmlns:a16="http://schemas.microsoft.com/office/drawing/2014/main" id="{950E97D7-8F9E-7F94-577D-AC312E591B75}"/>
              </a:ext>
            </a:extLst>
          </p:cNvPr>
          <p:cNvSpPr>
            <a:spLocks noGrp="1"/>
          </p:cNvSpPr>
          <p:nvPr>
            <p:ph type="body" sz="half" idx="2" hasCustomPrompt="1"/>
          </p:nvPr>
        </p:nvSpPr>
        <p:spPr>
          <a:xfrm>
            <a:off x="412297" y="1799493"/>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795503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6" y="-8331"/>
            <a:ext cx="11266181"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5"/>
            <a:ext cx="11266181" cy="4460151"/>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93702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8331"/>
            <a:ext cx="6137590"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6"/>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564469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F821A-069C-581F-B7A4-4C4BD9643A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933C13-79C0-3114-D1A4-3F2C3D918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B588C67-FF62-3A54-5D07-7A837C2DC3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A403B-7FCF-6C45-907A-7A78A9D8D6ED}" type="datetimeFigureOut">
              <a:rPr lang="en-US" smtClean="0"/>
              <a:t>11/16/22</a:t>
            </a:fld>
            <a:endParaRPr lang="en-US"/>
          </a:p>
        </p:txBody>
      </p:sp>
      <p:sp>
        <p:nvSpPr>
          <p:cNvPr id="5" name="Footer Placeholder 4">
            <a:extLst>
              <a:ext uri="{FF2B5EF4-FFF2-40B4-BE49-F238E27FC236}">
                <a16:creationId xmlns:a16="http://schemas.microsoft.com/office/drawing/2014/main" id="{CC6EDE40-C3E8-F32A-4C68-4B7047D97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DC87BF-3234-1DA7-D4A9-7BBCC3891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66D4E-4C99-2240-B40A-2C6ACB7E6DDE}" type="slidenum">
              <a:rPr lang="en-US" smtClean="0"/>
              <a:t>‹#›</a:t>
            </a:fld>
            <a:endParaRPr lang="en-US"/>
          </a:p>
        </p:txBody>
      </p:sp>
    </p:spTree>
    <p:extLst>
      <p:ext uri="{BB962C8B-B14F-4D97-AF65-F5344CB8AC3E}">
        <p14:creationId xmlns:p14="http://schemas.microsoft.com/office/powerpoint/2010/main" val="344567896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1" r:id="rId3"/>
    <p:sldLayoutId id="2147483662" r:id="rId4"/>
    <p:sldLayoutId id="2147483654" r:id="rId5"/>
    <p:sldLayoutId id="2147483660" r:id="rId6"/>
    <p:sldLayoutId id="2147483665" r:id="rId7"/>
    <p:sldLayoutId id="2147483669" r:id="rId8"/>
    <p:sldLayoutId id="2147483661" r:id="rId9"/>
    <p:sldLayoutId id="2147483663" r:id="rId10"/>
    <p:sldLayoutId id="2147483656" r:id="rId11"/>
    <p:sldLayoutId id="2147483650" r:id="rId12"/>
    <p:sldLayoutId id="2147483666" r:id="rId13"/>
    <p:sldLayoutId id="2147483655" r:id="rId14"/>
    <p:sldLayoutId id="2147483667" r:id="rId15"/>
    <p:sldLayoutId id="214748366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F27C4-70F8-4ADD-A6B8-BED9514E59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7D0B65-A55F-4967-B430-A00777197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3B9F4-6B7A-41CA-932F-38902517E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A9C1-34BD-453D-BFFB-30A04FF62781}" type="datetimeFigureOut">
              <a:rPr lang="en-US" smtClean="0"/>
              <a:t>11/16/22</a:t>
            </a:fld>
            <a:endParaRPr lang="en-US"/>
          </a:p>
        </p:txBody>
      </p:sp>
      <p:sp>
        <p:nvSpPr>
          <p:cNvPr id="5" name="Footer Placeholder 4">
            <a:extLst>
              <a:ext uri="{FF2B5EF4-FFF2-40B4-BE49-F238E27FC236}">
                <a16:creationId xmlns:a16="http://schemas.microsoft.com/office/drawing/2014/main" id="{A9E948D4-E294-40A9-97BA-24F30C5D6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B6FAFF-F70A-44D6-8B6C-C374466328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A9601-E264-41B0-B5E8-B5283A241492}" type="slidenum">
              <a:rPr lang="en-US" smtClean="0"/>
              <a:t>‹#›</a:t>
            </a:fld>
            <a:endParaRPr lang="en-US"/>
          </a:p>
        </p:txBody>
      </p:sp>
    </p:spTree>
    <p:extLst>
      <p:ext uri="{BB962C8B-B14F-4D97-AF65-F5344CB8AC3E}">
        <p14:creationId xmlns:p14="http://schemas.microsoft.com/office/powerpoint/2010/main" val="41759729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hyperlink" Target="http://www.worldbank.org/foodpricesfornutritio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hyperlink" Target="https://sites.tufts.edu/foodpricesfornutrition/" TargetMode="External"/><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www.worldbank.org/foodpricesfornutrition" TargetMode="Externa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57.png"/><Relationship Id="rId4" Type="http://schemas.openxmlformats.org/officeDocument/2006/relationships/hyperlink" Target="https://sc-fss2021.org/materials/fss-briefs-by-partners-of-scientific-group"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20.png"/><Relationship Id="rId4" Type="http://schemas.openxmlformats.org/officeDocument/2006/relationships/image" Target="../media/image58.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hyperlink" Target="http://www.worldbank.org/foodpricesfornutrition"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hyperlink" Target="https://sites.tufts.edu/foodpricesfornutrition/" TargetMode="External"/><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1.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jp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642" y="2202650"/>
            <a:ext cx="10794715" cy="1833652"/>
          </a:xfrm>
        </p:spPr>
        <p:txBody>
          <a:bodyPr>
            <a:normAutofit/>
          </a:bodyPr>
          <a:lstStyle/>
          <a:p>
            <a:r>
              <a:rPr lang="en-US" sz="4800" b="1" dirty="0"/>
              <a:t>Cost and Affordability of Healthy Diets </a:t>
            </a:r>
            <a:br>
              <a:rPr lang="en-US" sz="4800" b="1" dirty="0"/>
            </a:br>
            <a:r>
              <a:rPr lang="en-US" sz="4800" b="1" dirty="0"/>
              <a:t>and implications for sustainability</a:t>
            </a:r>
          </a:p>
        </p:txBody>
      </p:sp>
      <p:sp>
        <p:nvSpPr>
          <p:cNvPr id="3" name="Subtitle 2"/>
          <p:cNvSpPr>
            <a:spLocks noGrp="1"/>
          </p:cNvSpPr>
          <p:nvPr>
            <p:ph type="subTitle" idx="1"/>
          </p:nvPr>
        </p:nvSpPr>
        <p:spPr>
          <a:xfrm>
            <a:off x="3108228" y="4377933"/>
            <a:ext cx="6266297" cy="1833651"/>
          </a:xfrm>
        </p:spPr>
        <p:txBody>
          <a:bodyPr>
            <a:normAutofit/>
          </a:bodyPr>
          <a:lstStyle/>
          <a:p>
            <a:r>
              <a:rPr lang="en-US" b="1" dirty="0"/>
              <a:t>November 16, 2022</a:t>
            </a:r>
          </a:p>
          <a:p>
            <a:r>
              <a:rPr lang="en-US" dirty="0"/>
              <a:t>Dr. Anna Herforth</a:t>
            </a:r>
          </a:p>
          <a:p>
            <a:r>
              <a:rPr lang="en-US" dirty="0"/>
              <a:t>Co-Director, Food Prices for Nutrition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3987" y="220497"/>
            <a:ext cx="2854597" cy="2140948"/>
          </a:xfrm>
          <a:prstGeom prst="rect">
            <a:avLst/>
          </a:prstGeom>
        </p:spPr>
      </p:pic>
      <p:pic>
        <p:nvPicPr>
          <p:cNvPr id="5" name="Picture 4">
            <a:extLst>
              <a:ext uri="{FF2B5EF4-FFF2-40B4-BE49-F238E27FC236}">
                <a16:creationId xmlns:a16="http://schemas.microsoft.com/office/drawing/2014/main" id="{1D65628E-0776-45AD-A1BB-2EC8ED0FB3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2233" y="238095"/>
            <a:ext cx="1301567" cy="2126478"/>
          </a:xfrm>
          <a:prstGeom prst="rect">
            <a:avLst/>
          </a:prstGeom>
        </p:spPr>
      </p:pic>
      <p:pic>
        <p:nvPicPr>
          <p:cNvPr id="6" name="Picture 5">
            <a:extLst>
              <a:ext uri="{FF2B5EF4-FFF2-40B4-BE49-F238E27FC236}">
                <a16:creationId xmlns:a16="http://schemas.microsoft.com/office/drawing/2014/main" id="{38235183-389D-4B0C-BC8E-A5CA614720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228" y="260040"/>
            <a:ext cx="1381136" cy="2120745"/>
          </a:xfrm>
          <a:prstGeom prst="rect">
            <a:avLst/>
          </a:prstGeom>
        </p:spPr>
      </p:pic>
      <p:pic>
        <p:nvPicPr>
          <p:cNvPr id="7" name="Picture 6">
            <a:extLst>
              <a:ext uri="{FF2B5EF4-FFF2-40B4-BE49-F238E27FC236}">
                <a16:creationId xmlns:a16="http://schemas.microsoft.com/office/drawing/2014/main" id="{5B3B174B-67DD-4D3D-96EC-91D61DA2B6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81200" y="245317"/>
            <a:ext cx="1620717" cy="2120744"/>
          </a:xfrm>
          <a:prstGeom prst="rect">
            <a:avLst/>
          </a:prstGeom>
        </p:spPr>
      </p:pic>
      <p:pic>
        <p:nvPicPr>
          <p:cNvPr id="8" name="Picture 7">
            <a:extLst>
              <a:ext uri="{FF2B5EF4-FFF2-40B4-BE49-F238E27FC236}">
                <a16:creationId xmlns:a16="http://schemas.microsoft.com/office/drawing/2014/main" id="{661B5F2A-3463-4C5A-807A-703FD4C7442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29500" y="222563"/>
            <a:ext cx="784279" cy="2138884"/>
          </a:xfrm>
          <a:prstGeom prst="rect">
            <a:avLst/>
          </a:prstGeom>
        </p:spPr>
      </p:pic>
      <p:pic>
        <p:nvPicPr>
          <p:cNvPr id="9" name="Picture 8">
            <a:extLst>
              <a:ext uri="{FF2B5EF4-FFF2-40B4-BE49-F238E27FC236}">
                <a16:creationId xmlns:a16="http://schemas.microsoft.com/office/drawing/2014/main" id="{1201D551-D481-4FD1-94DE-198DFB32EE5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38900" y="222563"/>
            <a:ext cx="870881" cy="2138884"/>
          </a:xfrm>
          <a:prstGeom prst="rect">
            <a:avLst/>
          </a:prstGeom>
        </p:spPr>
      </p:pic>
      <p:pic>
        <p:nvPicPr>
          <p:cNvPr id="10" name="Picture 9">
            <a:extLst>
              <a:ext uri="{FF2B5EF4-FFF2-40B4-BE49-F238E27FC236}">
                <a16:creationId xmlns:a16="http://schemas.microsoft.com/office/drawing/2014/main" id="{E0002198-733C-4C65-B3E4-F046941E3FA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296744" y="222563"/>
            <a:ext cx="694856" cy="2138882"/>
          </a:xfrm>
          <a:prstGeom prst="rect">
            <a:avLst/>
          </a:prstGeom>
        </p:spPr>
      </p:pic>
      <p:pic>
        <p:nvPicPr>
          <p:cNvPr id="11" name="Picture 10">
            <a:extLst>
              <a:ext uri="{FF2B5EF4-FFF2-40B4-BE49-F238E27FC236}">
                <a16:creationId xmlns:a16="http://schemas.microsoft.com/office/drawing/2014/main" id="{A63AFE1B-B3EF-426C-A1D2-F6A5EB0B6F2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05400" y="222562"/>
            <a:ext cx="1221125" cy="2138883"/>
          </a:xfrm>
          <a:prstGeom prst="rect">
            <a:avLst/>
          </a:prstGeom>
        </p:spPr>
      </p:pic>
      <p:sp>
        <p:nvSpPr>
          <p:cNvPr id="12" name="Rectangle 11">
            <a:extLst>
              <a:ext uri="{FF2B5EF4-FFF2-40B4-BE49-F238E27FC236}">
                <a16:creationId xmlns:a16="http://schemas.microsoft.com/office/drawing/2014/main" id="{3B45D7F5-550B-FFF9-7E5B-7DB3F6041827}"/>
              </a:ext>
            </a:extLst>
          </p:cNvPr>
          <p:cNvSpPr/>
          <p:nvPr/>
        </p:nvSpPr>
        <p:spPr>
          <a:xfrm>
            <a:off x="3278525" y="5882137"/>
            <a:ext cx="6096000" cy="1200329"/>
          </a:xfrm>
          <a:prstGeom prst="rect">
            <a:avLst/>
          </a:prstGeom>
        </p:spPr>
        <p:txBody>
          <a:bodyPr>
            <a:spAutoFit/>
          </a:bodyPr>
          <a:lstStyle/>
          <a:p>
            <a:pPr algn="ctr"/>
            <a:r>
              <a:rPr lang="en-US" dirty="0"/>
              <a:t>#</a:t>
            </a:r>
            <a:r>
              <a:rPr lang="en-US" dirty="0" err="1"/>
              <a:t>FoodPricesforNutrition</a:t>
            </a:r>
            <a:endParaRPr lang="en-US" dirty="0"/>
          </a:p>
          <a:p>
            <a:pPr algn="ctr"/>
            <a:r>
              <a:rPr lang="en-US" dirty="0">
                <a:solidFill>
                  <a:schemeClr val="bg1">
                    <a:lumMod val="65000"/>
                  </a:schemeClr>
                </a:solidFill>
                <a:hlinkClick r:id="rId11">
                  <a:extLst>
                    <a:ext uri="{A12FA001-AC4F-418D-AE19-62706E023703}">
                      <ahyp:hlinkClr xmlns:ahyp="http://schemas.microsoft.com/office/drawing/2018/hyperlinkcolor" val="tx"/>
                    </a:ext>
                  </a:extLst>
                </a:hlinkClick>
              </a:rPr>
              <a:t>sites.tufts.edu/foodpricesfornutrition</a:t>
            </a:r>
            <a:endParaRPr lang="en-US" dirty="0">
              <a:solidFill>
                <a:schemeClr val="bg1">
                  <a:lumMod val="65000"/>
                </a:schemeClr>
              </a:solidFill>
            </a:endParaRPr>
          </a:p>
          <a:p>
            <a:pPr algn="ctr"/>
            <a:r>
              <a:rPr lang="en-US" b="0" i="0" dirty="0">
                <a:solidFill>
                  <a:srgbClr val="1155CC"/>
                </a:solidFill>
                <a:effectLst/>
                <a:highlight>
                  <a:srgbClr val="C0C0C0"/>
                </a:highlight>
                <a:hlinkClick r:id="rId12"/>
              </a:rPr>
              <a:t>www.worldbank.org/foodpricesfornutrition</a:t>
            </a:r>
            <a:endParaRPr lang="en-US" b="0" i="0" dirty="0">
              <a:solidFill>
                <a:srgbClr val="1155CC"/>
              </a:solidFill>
              <a:effectLst/>
              <a:highlight>
                <a:srgbClr val="C0C0C0"/>
              </a:highlight>
            </a:endParaRPr>
          </a:p>
          <a:p>
            <a:pPr algn="ctr"/>
            <a:endParaRPr lang="en-US" dirty="0">
              <a:solidFill>
                <a:schemeClr val="bg1">
                  <a:lumMod val="65000"/>
                </a:schemeClr>
              </a:solidFill>
            </a:endParaRPr>
          </a:p>
        </p:txBody>
      </p:sp>
      <p:sp>
        <p:nvSpPr>
          <p:cNvPr id="15" name="Rounded Rectangle 14">
            <a:extLst>
              <a:ext uri="{FF2B5EF4-FFF2-40B4-BE49-F238E27FC236}">
                <a16:creationId xmlns:a16="http://schemas.microsoft.com/office/drawing/2014/main" id="{675C9AD7-C6E3-FA1C-AD20-93FD50C64E76}"/>
              </a:ext>
            </a:extLst>
          </p:cNvPr>
          <p:cNvSpPr/>
          <p:nvPr/>
        </p:nvSpPr>
        <p:spPr>
          <a:xfrm>
            <a:off x="9730155" y="4612712"/>
            <a:ext cx="2301310" cy="20247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983435" y="4767914"/>
            <a:ext cx="1794750" cy="1714388"/>
          </a:xfrm>
          <a:prstGeom prst="rect">
            <a:avLst/>
          </a:prstGeom>
        </p:spPr>
      </p:pic>
    </p:spTree>
    <p:extLst>
      <p:ext uri="{BB962C8B-B14F-4D97-AF65-F5344CB8AC3E}">
        <p14:creationId xmlns:p14="http://schemas.microsoft.com/office/powerpoint/2010/main" val="1893412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0901" y="499913"/>
            <a:ext cx="8221288" cy="1325563"/>
          </a:xfrm>
        </p:spPr>
        <p:txBody>
          <a:bodyPr/>
          <a:lstStyle/>
          <a:p>
            <a:r>
              <a:rPr lang="en-US" dirty="0"/>
              <a:t>Food price dataset</a:t>
            </a:r>
          </a:p>
        </p:txBody>
      </p:sp>
      <p:sp>
        <p:nvSpPr>
          <p:cNvPr id="3" name="Content Placeholder 2"/>
          <p:cNvSpPr>
            <a:spLocks noGrp="1"/>
          </p:cNvSpPr>
          <p:nvPr>
            <p:ph idx="4294967295"/>
          </p:nvPr>
        </p:nvSpPr>
        <p:spPr>
          <a:xfrm>
            <a:off x="980901" y="1825476"/>
            <a:ext cx="7051675" cy="4805363"/>
          </a:xfrm>
        </p:spPr>
        <p:txBody>
          <a:bodyPr>
            <a:normAutofit/>
          </a:bodyPr>
          <a:lstStyle/>
          <a:p>
            <a:r>
              <a:rPr lang="en-US" dirty="0"/>
              <a:t>For global analysis, we have used the World Bank’s International Comparison Program (ICP) dataset from 2017</a:t>
            </a:r>
          </a:p>
          <a:p>
            <a:pPr lvl="1"/>
            <a:r>
              <a:rPr lang="en-US" dirty="0"/>
              <a:t>Unique dataset of retail prices</a:t>
            </a:r>
          </a:p>
          <a:p>
            <a:pPr lvl="1"/>
            <a:r>
              <a:rPr lang="en-US" dirty="0"/>
              <a:t>Global and regional lists for 2017 include 680 foods &amp; non-alcoholic beverages in 173 countries</a:t>
            </a:r>
          </a:p>
          <a:p>
            <a:endParaRPr lang="en-US" dirty="0"/>
          </a:p>
        </p:txBody>
      </p:sp>
      <p:pic>
        <p:nvPicPr>
          <p:cNvPr id="4" name="Picture 3">
            <a:extLst>
              <a:ext uri="{FF2B5EF4-FFF2-40B4-BE49-F238E27FC236}">
                <a16:creationId xmlns:a16="http://schemas.microsoft.com/office/drawing/2014/main" id="{DBF10759-F671-4241-AA02-A93DE0D3AD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9200" y="3581400"/>
            <a:ext cx="3200400" cy="3049439"/>
          </a:xfrm>
          <a:prstGeom prst="rect">
            <a:avLst/>
          </a:prstGeom>
        </p:spPr>
      </p:pic>
    </p:spTree>
    <p:extLst>
      <p:ext uri="{BB962C8B-B14F-4D97-AF65-F5344CB8AC3E}">
        <p14:creationId xmlns:p14="http://schemas.microsoft.com/office/powerpoint/2010/main" val="65137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961EB15-CCE0-40CB-5B68-50AF2857BDC7}"/>
              </a:ext>
            </a:extLst>
          </p:cNvPr>
          <p:cNvGraphicFramePr>
            <a:graphicFrameLocks/>
          </p:cNvGraphicFramePr>
          <p:nvPr/>
        </p:nvGraphicFramePr>
        <p:xfrm>
          <a:off x="1275735" y="1598423"/>
          <a:ext cx="9034463" cy="5259577"/>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3C4DB62C-45E5-887B-807F-56948D2D9D58}"/>
              </a:ext>
            </a:extLst>
          </p:cNvPr>
          <p:cNvPicPr>
            <a:picLocks noChangeAspect="1"/>
          </p:cNvPicPr>
          <p:nvPr/>
        </p:nvPicPr>
        <p:blipFill rotWithShape="1">
          <a:blip r:embed="rId3"/>
          <a:srcRect t="-1488" r="25492" b="1844"/>
          <a:stretch/>
        </p:blipFill>
        <p:spPr>
          <a:xfrm>
            <a:off x="6652009" y="79067"/>
            <a:ext cx="5489191" cy="1384747"/>
          </a:xfrm>
          <a:prstGeom prst="rect">
            <a:avLst/>
          </a:prstGeom>
        </p:spPr>
      </p:pic>
      <p:sp>
        <p:nvSpPr>
          <p:cNvPr id="4" name="Title 4">
            <a:extLst>
              <a:ext uri="{FF2B5EF4-FFF2-40B4-BE49-F238E27FC236}">
                <a16:creationId xmlns:a16="http://schemas.microsoft.com/office/drawing/2014/main" id="{EBF00201-C5C5-0491-865F-7CA4E558F98B}"/>
              </a:ext>
            </a:extLst>
          </p:cNvPr>
          <p:cNvSpPr txBox="1">
            <a:spLocks/>
          </p:cNvSpPr>
          <p:nvPr/>
        </p:nvSpPr>
        <p:spPr>
          <a:xfrm>
            <a:off x="86830" y="243629"/>
            <a:ext cx="6565179"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Diet costs vary but are </a:t>
            </a:r>
          </a:p>
          <a:p>
            <a:pPr algn="l">
              <a:lnSpc>
                <a:spcPct val="70000"/>
              </a:lnSpc>
              <a:spcAft>
                <a:spcPts val="0"/>
              </a:spcAft>
              <a:defRPr/>
            </a:pPr>
            <a:r>
              <a:rPr lang="en-US" sz="3600" b="1" kern="0" dirty="0">
                <a:solidFill>
                  <a:srgbClr val="3083A7"/>
                </a:solidFill>
                <a:latin typeface="+mn-lt"/>
              </a:rPr>
              <a:t>not linked to national income </a:t>
            </a:r>
          </a:p>
        </p:txBody>
      </p:sp>
    </p:spTree>
    <p:extLst>
      <p:ext uri="{BB962C8B-B14F-4D97-AF65-F5344CB8AC3E}">
        <p14:creationId xmlns:p14="http://schemas.microsoft.com/office/powerpoint/2010/main" val="3937608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961EB15-CCE0-40CB-5B68-50AF2857BDC7}"/>
              </a:ext>
            </a:extLst>
          </p:cNvPr>
          <p:cNvGraphicFramePr>
            <a:graphicFrameLocks/>
          </p:cNvGraphicFramePr>
          <p:nvPr/>
        </p:nvGraphicFramePr>
        <p:xfrm>
          <a:off x="1275735" y="1598423"/>
          <a:ext cx="9034463" cy="5259577"/>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3C4DB62C-45E5-887B-807F-56948D2D9D58}"/>
              </a:ext>
            </a:extLst>
          </p:cNvPr>
          <p:cNvPicPr>
            <a:picLocks noChangeAspect="1"/>
          </p:cNvPicPr>
          <p:nvPr/>
        </p:nvPicPr>
        <p:blipFill rotWithShape="1">
          <a:blip r:embed="rId3"/>
          <a:srcRect t="-1488" r="25492" b="1844"/>
          <a:stretch/>
        </p:blipFill>
        <p:spPr>
          <a:xfrm>
            <a:off x="6652009" y="79067"/>
            <a:ext cx="5489191" cy="1384747"/>
          </a:xfrm>
          <a:prstGeom prst="rect">
            <a:avLst/>
          </a:prstGeom>
        </p:spPr>
      </p:pic>
      <p:sp>
        <p:nvSpPr>
          <p:cNvPr id="4" name="Title 4">
            <a:extLst>
              <a:ext uri="{FF2B5EF4-FFF2-40B4-BE49-F238E27FC236}">
                <a16:creationId xmlns:a16="http://schemas.microsoft.com/office/drawing/2014/main" id="{EBF00201-C5C5-0491-865F-7CA4E558F98B}"/>
              </a:ext>
            </a:extLst>
          </p:cNvPr>
          <p:cNvSpPr txBox="1">
            <a:spLocks/>
          </p:cNvSpPr>
          <p:nvPr/>
        </p:nvSpPr>
        <p:spPr>
          <a:xfrm>
            <a:off x="86830" y="243629"/>
            <a:ext cx="6565179"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Diet costs vary but are </a:t>
            </a:r>
          </a:p>
          <a:p>
            <a:pPr algn="l">
              <a:lnSpc>
                <a:spcPct val="70000"/>
              </a:lnSpc>
              <a:spcAft>
                <a:spcPts val="0"/>
              </a:spcAft>
              <a:defRPr/>
            </a:pPr>
            <a:r>
              <a:rPr lang="en-US" sz="3600" b="1" kern="0" dirty="0">
                <a:solidFill>
                  <a:srgbClr val="3083A7"/>
                </a:solidFill>
                <a:latin typeface="+mn-lt"/>
              </a:rPr>
              <a:t>not linked to national income </a:t>
            </a:r>
          </a:p>
          <a:p>
            <a:pPr algn="l">
              <a:lnSpc>
                <a:spcPct val="70000"/>
              </a:lnSpc>
              <a:spcAft>
                <a:spcPts val="0"/>
              </a:spcAft>
              <a:defRPr/>
            </a:pPr>
            <a:r>
              <a:rPr lang="en-US" sz="3600" b="1" kern="0" dirty="0">
                <a:solidFill>
                  <a:srgbClr val="3083A7"/>
                </a:solidFill>
                <a:latin typeface="+mn-lt"/>
              </a:rPr>
              <a:t>and rose in 2020 (+ 2021-2022)</a:t>
            </a:r>
          </a:p>
        </p:txBody>
      </p:sp>
      <p:sp>
        <p:nvSpPr>
          <p:cNvPr id="5" name="TextBox 1">
            <a:extLst>
              <a:ext uri="{FF2B5EF4-FFF2-40B4-BE49-F238E27FC236}">
                <a16:creationId xmlns:a16="http://schemas.microsoft.com/office/drawing/2014/main" id="{ED88BCD1-632C-9BD6-C8D7-CD7132028CC1}"/>
              </a:ext>
            </a:extLst>
          </p:cNvPr>
          <p:cNvSpPr txBox="1"/>
          <p:nvPr/>
        </p:nvSpPr>
        <p:spPr>
          <a:xfrm>
            <a:off x="9389957" y="3784074"/>
            <a:ext cx="628618" cy="2752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tx2"/>
                </a:solidFill>
              </a:rPr>
              <a:t>2017</a:t>
            </a:r>
          </a:p>
        </p:txBody>
      </p:sp>
      <p:sp>
        <p:nvSpPr>
          <p:cNvPr id="6" name="TextBox 1">
            <a:extLst>
              <a:ext uri="{FF2B5EF4-FFF2-40B4-BE49-F238E27FC236}">
                <a16:creationId xmlns:a16="http://schemas.microsoft.com/office/drawing/2014/main" id="{61CD4B36-C490-1486-7CE0-68B2AA4B76A3}"/>
              </a:ext>
            </a:extLst>
          </p:cNvPr>
          <p:cNvSpPr txBox="1"/>
          <p:nvPr/>
        </p:nvSpPr>
        <p:spPr>
          <a:xfrm>
            <a:off x="7351601" y="3153819"/>
            <a:ext cx="1182702" cy="2751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tx2"/>
                </a:solidFill>
              </a:rPr>
              <a:t>2017 (dots)</a:t>
            </a:r>
          </a:p>
        </p:txBody>
      </p:sp>
    </p:spTree>
    <p:extLst>
      <p:ext uri="{BB962C8B-B14F-4D97-AF65-F5344CB8AC3E}">
        <p14:creationId xmlns:p14="http://schemas.microsoft.com/office/powerpoint/2010/main" val="428899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05B28E-69C9-F79C-2A16-C6317C3D4F6B}"/>
              </a:ext>
            </a:extLst>
          </p:cNvPr>
          <p:cNvPicPr>
            <a:picLocks noChangeAspect="1"/>
          </p:cNvPicPr>
          <p:nvPr/>
        </p:nvPicPr>
        <p:blipFill>
          <a:blip r:embed="rId3"/>
          <a:stretch>
            <a:fillRect/>
          </a:stretch>
        </p:blipFill>
        <p:spPr>
          <a:xfrm>
            <a:off x="603018" y="291151"/>
            <a:ext cx="8853497" cy="6185849"/>
          </a:xfrm>
          <a:prstGeom prst="rect">
            <a:avLst/>
          </a:prstGeom>
        </p:spPr>
      </p:pic>
      <p:pic>
        <p:nvPicPr>
          <p:cNvPr id="2" name="Picture 1">
            <a:extLst>
              <a:ext uri="{FF2B5EF4-FFF2-40B4-BE49-F238E27FC236}">
                <a16:creationId xmlns:a16="http://schemas.microsoft.com/office/drawing/2014/main" id="{FAD044FA-A516-87D1-73EF-71CCB654F814}"/>
              </a:ext>
            </a:extLst>
          </p:cNvPr>
          <p:cNvPicPr>
            <a:picLocks noChangeAspect="1"/>
          </p:cNvPicPr>
          <p:nvPr/>
        </p:nvPicPr>
        <p:blipFill>
          <a:blip r:embed="rId4"/>
          <a:stretch>
            <a:fillRect/>
          </a:stretch>
        </p:blipFill>
        <p:spPr>
          <a:xfrm>
            <a:off x="6246015" y="1101241"/>
            <a:ext cx="5673204" cy="1341018"/>
          </a:xfrm>
          <a:prstGeom prst="rect">
            <a:avLst/>
          </a:prstGeom>
        </p:spPr>
      </p:pic>
      <p:sp>
        <p:nvSpPr>
          <p:cNvPr id="5" name="Text Box 4">
            <a:extLst>
              <a:ext uri="{FF2B5EF4-FFF2-40B4-BE49-F238E27FC236}">
                <a16:creationId xmlns:a16="http://schemas.microsoft.com/office/drawing/2014/main" id="{FD4902E9-B305-FA4D-B5B7-8857EA3457A1}"/>
              </a:ext>
            </a:extLst>
          </p:cNvPr>
          <p:cNvSpPr txBox="1">
            <a:spLocks noChangeArrowheads="1"/>
          </p:cNvSpPr>
          <p:nvPr/>
        </p:nvSpPr>
        <p:spPr bwMode="auto">
          <a:xfrm>
            <a:off x="4225911" y="6505937"/>
            <a:ext cx="63533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b="0" i="0" dirty="0">
                <a:solidFill>
                  <a:srgbClr val="1155CC"/>
                </a:solidFill>
                <a:effectLst/>
                <a:hlinkClick r:id="rId5"/>
              </a:rPr>
              <a:t>www.worldbank.org/foodpricesfornutrition</a:t>
            </a:r>
            <a:endParaRPr lang="en-US" sz="1400" b="0" i="0" dirty="0">
              <a:solidFill>
                <a:srgbClr val="1155CC"/>
              </a:solidFill>
              <a:effectLst/>
            </a:endParaRPr>
          </a:p>
        </p:txBody>
      </p:sp>
      <p:sp>
        <p:nvSpPr>
          <p:cNvPr id="6" name="Text Box 4">
            <a:extLst>
              <a:ext uri="{FF2B5EF4-FFF2-40B4-BE49-F238E27FC236}">
                <a16:creationId xmlns:a16="http://schemas.microsoft.com/office/drawing/2014/main" id="{9485B2D2-EBB8-4322-96A3-599939E303B6}"/>
              </a:ext>
            </a:extLst>
          </p:cNvPr>
          <p:cNvSpPr txBox="1">
            <a:spLocks noChangeArrowheads="1"/>
          </p:cNvSpPr>
          <p:nvPr/>
        </p:nvSpPr>
        <p:spPr bwMode="auto">
          <a:xfrm>
            <a:off x="713649" y="6290494"/>
            <a:ext cx="3800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b="1" dirty="0">
                <a:cs typeface="Cordia New" panose="020B0304020202020204" pitchFamily="34" charset="-34"/>
              </a:rPr>
              <a:t>Source: FAO, 2022. </a:t>
            </a:r>
          </a:p>
          <a:p>
            <a:r>
              <a:rPr lang="en-US" altLang="en-US" sz="1400" dirty="0">
                <a:cs typeface="Cordia New" panose="020B0304020202020204" pitchFamily="34" charset="-34"/>
              </a:rPr>
              <a:t>Map source: Food Prices for Nutrition </a:t>
            </a:r>
            <a:r>
              <a:rPr lang="en-US" altLang="en-US" sz="1400" dirty="0" err="1">
                <a:cs typeface="Cordia New" panose="020B0304020202020204" pitchFamily="34" charset="-34"/>
              </a:rPr>
              <a:t>DataHub</a:t>
            </a:r>
            <a:endParaRPr lang="en-US" altLang="en-US" sz="1400" u="sng" dirty="0">
              <a:solidFill>
                <a:schemeClr val="accent1"/>
              </a:solidFill>
              <a:cs typeface="Cordia New" panose="020B0304020202020204" pitchFamily="34" charset="-34"/>
            </a:endParaRPr>
          </a:p>
        </p:txBody>
      </p:sp>
    </p:spTree>
    <p:extLst>
      <p:ext uri="{BB962C8B-B14F-4D97-AF65-F5344CB8AC3E}">
        <p14:creationId xmlns:p14="http://schemas.microsoft.com/office/powerpoint/2010/main" val="1925483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7120A-400A-F7AB-EFF8-8A1DA0D232B3}"/>
              </a:ext>
            </a:extLst>
          </p:cNvPr>
          <p:cNvSpPr>
            <a:spLocks noGrp="1"/>
          </p:cNvSpPr>
          <p:nvPr>
            <p:ph type="title"/>
          </p:nvPr>
        </p:nvSpPr>
        <p:spPr/>
        <p:txBody>
          <a:bodyPr/>
          <a:lstStyle/>
          <a:p>
            <a:r>
              <a:rPr lang="en-US" dirty="0"/>
              <a:t>But are dietary guidelines sustainable?</a:t>
            </a:r>
          </a:p>
        </p:txBody>
      </p:sp>
      <p:sp>
        <p:nvSpPr>
          <p:cNvPr id="6" name="Text Placeholder 5">
            <a:extLst>
              <a:ext uri="{FF2B5EF4-FFF2-40B4-BE49-F238E27FC236}">
                <a16:creationId xmlns:a16="http://schemas.microsoft.com/office/drawing/2014/main" id="{8C3A298B-0F3B-FEAE-79D8-42EF95CE2AF7}"/>
              </a:ext>
            </a:extLst>
          </p:cNvPr>
          <p:cNvSpPr>
            <a:spLocks noGrp="1"/>
          </p:cNvSpPr>
          <p:nvPr>
            <p:ph type="body" sz="half" idx="2"/>
          </p:nvPr>
        </p:nvSpPr>
        <p:spPr/>
        <p:txBody>
          <a:bodyPr/>
          <a:lstStyle/>
          <a:p>
            <a:endParaRPr lang="en-US"/>
          </a:p>
        </p:txBody>
      </p:sp>
      <p:pic>
        <p:nvPicPr>
          <p:cNvPr id="7" name="Picture 6">
            <a:extLst>
              <a:ext uri="{FF2B5EF4-FFF2-40B4-BE49-F238E27FC236}">
                <a16:creationId xmlns:a16="http://schemas.microsoft.com/office/drawing/2014/main" id="{D5A0F40C-093E-F286-A252-FDFBE83D8921}"/>
              </a:ext>
            </a:extLst>
          </p:cNvPr>
          <p:cNvPicPr>
            <a:picLocks noChangeAspect="1"/>
          </p:cNvPicPr>
          <p:nvPr/>
        </p:nvPicPr>
        <p:blipFill>
          <a:blip r:embed="rId3"/>
          <a:stretch>
            <a:fillRect/>
          </a:stretch>
        </p:blipFill>
        <p:spPr>
          <a:xfrm>
            <a:off x="171450" y="1163247"/>
            <a:ext cx="7772400" cy="5694753"/>
          </a:xfrm>
          <a:prstGeom prst="rect">
            <a:avLst/>
          </a:prstGeom>
        </p:spPr>
      </p:pic>
      <p:pic>
        <p:nvPicPr>
          <p:cNvPr id="8" name="Picture 7">
            <a:extLst>
              <a:ext uri="{FF2B5EF4-FFF2-40B4-BE49-F238E27FC236}">
                <a16:creationId xmlns:a16="http://schemas.microsoft.com/office/drawing/2014/main" id="{548FF61E-24A5-E4F8-48BE-0EC159141518}"/>
              </a:ext>
            </a:extLst>
          </p:cNvPr>
          <p:cNvPicPr>
            <a:picLocks noChangeAspect="1"/>
          </p:cNvPicPr>
          <p:nvPr/>
        </p:nvPicPr>
        <p:blipFill>
          <a:blip r:embed="rId4"/>
          <a:stretch>
            <a:fillRect/>
          </a:stretch>
        </p:blipFill>
        <p:spPr>
          <a:xfrm>
            <a:off x="8184697" y="1847485"/>
            <a:ext cx="3526907" cy="3811590"/>
          </a:xfrm>
          <a:prstGeom prst="rect">
            <a:avLst/>
          </a:prstGeom>
        </p:spPr>
      </p:pic>
      <p:sp>
        <p:nvSpPr>
          <p:cNvPr id="9" name="Rectangle 8">
            <a:extLst>
              <a:ext uri="{FF2B5EF4-FFF2-40B4-BE49-F238E27FC236}">
                <a16:creationId xmlns:a16="http://schemas.microsoft.com/office/drawing/2014/main" id="{A5C1EC6C-95DE-9985-6A77-495ABF6EC64B}"/>
              </a:ext>
            </a:extLst>
          </p:cNvPr>
          <p:cNvSpPr/>
          <p:nvPr/>
        </p:nvSpPr>
        <p:spPr>
          <a:xfrm>
            <a:off x="8184697" y="2438400"/>
            <a:ext cx="3526907" cy="990600"/>
          </a:xfrm>
          <a:prstGeom prst="rect">
            <a:avLst/>
          </a:prstGeom>
          <a:solidFill>
            <a:srgbClr val="FFD579">
              <a:alpha val="43922"/>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6045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F6D05E-AD1F-E095-2FB2-1AF1D19B8FC7}"/>
              </a:ext>
            </a:extLst>
          </p:cNvPr>
          <p:cNvSpPr>
            <a:spLocks noGrp="1"/>
          </p:cNvSpPr>
          <p:nvPr>
            <p:ph idx="1"/>
          </p:nvPr>
        </p:nvSpPr>
        <p:spPr>
          <a:xfrm>
            <a:off x="838200" y="2609850"/>
            <a:ext cx="4299857" cy="3567112"/>
          </a:xfrm>
        </p:spPr>
        <p:txBody>
          <a:bodyPr>
            <a:normAutofit/>
          </a:bodyPr>
          <a:lstStyle/>
          <a:p>
            <a:r>
              <a:rPr lang="en-US" dirty="0"/>
              <a:t>Why?</a:t>
            </a:r>
          </a:p>
          <a:p>
            <a:pPr lvl="1"/>
            <a:r>
              <a:rPr lang="en-US" dirty="0"/>
              <a:t>Amount of ASF in HDB is the same as in EAT</a:t>
            </a:r>
          </a:p>
          <a:p>
            <a:r>
              <a:rPr lang="en-US" dirty="0"/>
              <a:t>Implication: no need to calculate a separate least-cost diet to get to “healthy AND sustainable”</a:t>
            </a:r>
          </a:p>
        </p:txBody>
      </p:sp>
      <p:pic>
        <p:nvPicPr>
          <p:cNvPr id="4" name="Picture 3" descr="Timeline&#10;&#10;Description automatically generated">
            <a:extLst>
              <a:ext uri="{FF2B5EF4-FFF2-40B4-BE49-F238E27FC236}">
                <a16:creationId xmlns:a16="http://schemas.microsoft.com/office/drawing/2014/main" id="{40867D59-5660-08B7-7A50-4CB095981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199" y="76199"/>
            <a:ext cx="6781801" cy="6781801"/>
          </a:xfrm>
          <a:prstGeom prst="rect">
            <a:avLst/>
          </a:prstGeom>
          <a:noFill/>
          <a:ln>
            <a:noFill/>
          </a:ln>
        </p:spPr>
      </p:pic>
      <p:sp>
        <p:nvSpPr>
          <p:cNvPr id="5" name="Title 4">
            <a:extLst>
              <a:ext uri="{FF2B5EF4-FFF2-40B4-BE49-F238E27FC236}">
                <a16:creationId xmlns:a16="http://schemas.microsoft.com/office/drawing/2014/main" id="{AC4DFAED-7443-3F32-BB82-F7919168F4C8}"/>
              </a:ext>
            </a:extLst>
          </p:cNvPr>
          <p:cNvSpPr txBox="1">
            <a:spLocks/>
          </p:cNvSpPr>
          <p:nvPr/>
        </p:nvSpPr>
        <p:spPr>
          <a:xfrm>
            <a:off x="576585" y="398590"/>
            <a:ext cx="4561472" cy="1009296"/>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Least-cost diets following the HDB have about the same environmental impact as the EAT-Lancet Diet</a:t>
            </a:r>
          </a:p>
        </p:txBody>
      </p:sp>
      <p:sp>
        <p:nvSpPr>
          <p:cNvPr id="2" name="TextBox 1">
            <a:extLst>
              <a:ext uri="{FF2B5EF4-FFF2-40B4-BE49-F238E27FC236}">
                <a16:creationId xmlns:a16="http://schemas.microsoft.com/office/drawing/2014/main" id="{6D396BF5-475E-9B6A-8EF7-B48C9BD5C598}"/>
              </a:ext>
            </a:extLst>
          </p:cNvPr>
          <p:cNvSpPr txBox="1"/>
          <p:nvPr/>
        </p:nvSpPr>
        <p:spPr>
          <a:xfrm>
            <a:off x="5726663" y="6475483"/>
            <a:ext cx="6148872" cy="307777"/>
          </a:xfrm>
          <a:prstGeom prst="rect">
            <a:avLst/>
          </a:prstGeom>
          <a:noFill/>
        </p:spPr>
        <p:txBody>
          <a:bodyPr wrap="square">
            <a:spAutoFit/>
          </a:bodyPr>
          <a:lstStyle/>
          <a:p>
            <a:r>
              <a:rPr lang="en-US" sz="1400" dirty="0">
                <a:solidFill>
                  <a:schemeClr val="bg1">
                    <a:lumMod val="25000"/>
                  </a:schemeClr>
                </a:solidFill>
                <a:latin typeface="Calibri" panose="020F0502020204030204" pitchFamily="34" charset="0"/>
                <a:ea typeface="Times New Roman" panose="02020603050405020304" pitchFamily="18" charset="0"/>
              </a:rPr>
              <a:t>Source: Herforth, Bai and Masters, in preparation</a:t>
            </a:r>
            <a:endParaRPr lang="en-US" sz="1400" dirty="0"/>
          </a:p>
        </p:txBody>
      </p:sp>
    </p:spTree>
    <p:extLst>
      <p:ext uri="{BB962C8B-B14F-4D97-AF65-F5344CB8AC3E}">
        <p14:creationId xmlns:p14="http://schemas.microsoft.com/office/powerpoint/2010/main" val="337572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064E-B31A-4588-1BE1-05433CFA5289}"/>
              </a:ext>
            </a:extLst>
          </p:cNvPr>
          <p:cNvSpPr>
            <a:spLocks noGrp="1"/>
          </p:cNvSpPr>
          <p:nvPr>
            <p:ph type="title"/>
          </p:nvPr>
        </p:nvSpPr>
        <p:spPr>
          <a:xfrm>
            <a:off x="487086" y="2663189"/>
            <a:ext cx="7443626" cy="1609344"/>
          </a:xfrm>
        </p:spPr>
        <p:txBody>
          <a:bodyPr>
            <a:normAutofit/>
          </a:bodyPr>
          <a:lstStyle/>
          <a:p>
            <a:r>
              <a:rPr lang="en-US" sz="3600" b="1" kern="0" dirty="0">
                <a:solidFill>
                  <a:srgbClr val="3083A7"/>
                </a:solidFill>
                <a:latin typeface="+mn-lt"/>
              </a:rPr>
              <a:t>More expensive foods tend to have higher carbon footprints</a:t>
            </a:r>
            <a:endParaRPr lang="en-US" sz="3600" b="1" dirty="0">
              <a:solidFill>
                <a:schemeClr val="accent5"/>
              </a:solidFill>
              <a:latin typeface="+mn-lt"/>
            </a:endParaRPr>
          </a:p>
        </p:txBody>
      </p:sp>
      <p:pic>
        <p:nvPicPr>
          <p:cNvPr id="5" name="Picture 4" descr="Diagram&#10;&#10;Description automatically generated with medium confidence">
            <a:extLst>
              <a:ext uri="{FF2B5EF4-FFF2-40B4-BE49-F238E27FC236}">
                <a16:creationId xmlns:a16="http://schemas.microsoft.com/office/drawing/2014/main" id="{1E69C580-0427-45C2-B09B-94E2374D1216}"/>
              </a:ext>
            </a:extLst>
          </p:cNvPr>
          <p:cNvPicPr>
            <a:picLocks noChangeAspect="1"/>
          </p:cNvPicPr>
          <p:nvPr/>
        </p:nvPicPr>
        <p:blipFill rotWithShape="1">
          <a:blip r:embed="rId3"/>
          <a:srcRect t="8333"/>
          <a:stretch/>
        </p:blipFill>
        <p:spPr>
          <a:xfrm>
            <a:off x="-2" y="228600"/>
            <a:ext cx="3774201" cy="2514600"/>
          </a:xfrm>
          <a:prstGeom prst="rect">
            <a:avLst/>
          </a:prstGeom>
        </p:spPr>
      </p:pic>
      <p:pic>
        <p:nvPicPr>
          <p:cNvPr id="7" name="Picture 6" descr="Diagram&#10;&#10;Description automatically generated">
            <a:extLst>
              <a:ext uri="{FF2B5EF4-FFF2-40B4-BE49-F238E27FC236}">
                <a16:creationId xmlns:a16="http://schemas.microsoft.com/office/drawing/2014/main" id="{AC8D1D28-9A53-6BDE-2E04-5BFFF3FA0DEE}"/>
              </a:ext>
            </a:extLst>
          </p:cNvPr>
          <p:cNvPicPr>
            <a:picLocks noChangeAspect="1"/>
          </p:cNvPicPr>
          <p:nvPr/>
        </p:nvPicPr>
        <p:blipFill rotWithShape="1">
          <a:blip r:embed="rId4"/>
          <a:srcRect t="8333"/>
          <a:stretch/>
        </p:blipFill>
        <p:spPr>
          <a:xfrm>
            <a:off x="4208899" y="244471"/>
            <a:ext cx="3774201" cy="2514601"/>
          </a:xfrm>
          <a:prstGeom prst="rect">
            <a:avLst/>
          </a:prstGeom>
        </p:spPr>
      </p:pic>
      <p:pic>
        <p:nvPicPr>
          <p:cNvPr id="9" name="Picture 8" descr="Diagram&#10;&#10;Description automatically generated">
            <a:extLst>
              <a:ext uri="{FF2B5EF4-FFF2-40B4-BE49-F238E27FC236}">
                <a16:creationId xmlns:a16="http://schemas.microsoft.com/office/drawing/2014/main" id="{DE666255-FB8A-14E9-DEF6-5E70DBA5EA4E}"/>
              </a:ext>
            </a:extLst>
          </p:cNvPr>
          <p:cNvPicPr>
            <a:picLocks noChangeAspect="1"/>
          </p:cNvPicPr>
          <p:nvPr/>
        </p:nvPicPr>
        <p:blipFill rotWithShape="1">
          <a:blip r:embed="rId5"/>
          <a:srcRect t="7558"/>
          <a:stretch/>
        </p:blipFill>
        <p:spPr>
          <a:xfrm>
            <a:off x="0" y="4326970"/>
            <a:ext cx="3774201" cy="2535880"/>
          </a:xfrm>
          <a:prstGeom prst="rect">
            <a:avLst/>
          </a:prstGeom>
        </p:spPr>
      </p:pic>
      <p:pic>
        <p:nvPicPr>
          <p:cNvPr id="11" name="Picture 10" descr="Diagram&#10;&#10;Description automatically generated">
            <a:extLst>
              <a:ext uri="{FF2B5EF4-FFF2-40B4-BE49-F238E27FC236}">
                <a16:creationId xmlns:a16="http://schemas.microsoft.com/office/drawing/2014/main" id="{E2B796DE-FA48-CA62-D247-B2C50C6262D6}"/>
              </a:ext>
            </a:extLst>
          </p:cNvPr>
          <p:cNvPicPr>
            <a:picLocks noChangeAspect="1"/>
          </p:cNvPicPr>
          <p:nvPr/>
        </p:nvPicPr>
        <p:blipFill rotWithShape="1">
          <a:blip r:embed="rId6"/>
          <a:srcRect t="7558"/>
          <a:stretch/>
        </p:blipFill>
        <p:spPr>
          <a:xfrm>
            <a:off x="4208899" y="4295226"/>
            <a:ext cx="3774202" cy="2535879"/>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4DC2D669-2A1E-E35A-1150-AB6A80DD254C}"/>
              </a:ext>
            </a:extLst>
          </p:cNvPr>
          <p:cNvPicPr>
            <a:picLocks noChangeAspect="1"/>
          </p:cNvPicPr>
          <p:nvPr/>
        </p:nvPicPr>
        <p:blipFill rotWithShape="1">
          <a:blip r:embed="rId7"/>
          <a:srcRect t="7558"/>
          <a:stretch/>
        </p:blipFill>
        <p:spPr>
          <a:xfrm>
            <a:off x="8417800" y="4326970"/>
            <a:ext cx="3774200" cy="2535879"/>
          </a:xfrm>
          <a:prstGeom prst="rect">
            <a:avLst/>
          </a:prstGeom>
        </p:spPr>
      </p:pic>
      <p:pic>
        <p:nvPicPr>
          <p:cNvPr id="15" name="Picture 14" descr="Diagram&#10;&#10;Description automatically generated">
            <a:extLst>
              <a:ext uri="{FF2B5EF4-FFF2-40B4-BE49-F238E27FC236}">
                <a16:creationId xmlns:a16="http://schemas.microsoft.com/office/drawing/2014/main" id="{C7D9F9BA-8570-036F-B206-6062C326B165}"/>
              </a:ext>
            </a:extLst>
          </p:cNvPr>
          <p:cNvPicPr>
            <a:picLocks noChangeAspect="1"/>
          </p:cNvPicPr>
          <p:nvPr/>
        </p:nvPicPr>
        <p:blipFill rotWithShape="1">
          <a:blip r:embed="rId8"/>
          <a:srcRect t="7558"/>
          <a:stretch/>
        </p:blipFill>
        <p:spPr>
          <a:xfrm>
            <a:off x="8417800" y="223193"/>
            <a:ext cx="3774202" cy="2535879"/>
          </a:xfrm>
          <a:prstGeom prst="rect">
            <a:avLst/>
          </a:prstGeom>
        </p:spPr>
      </p:pic>
      <p:sp>
        <p:nvSpPr>
          <p:cNvPr id="31" name="TextBox 30">
            <a:extLst>
              <a:ext uri="{FF2B5EF4-FFF2-40B4-BE49-F238E27FC236}">
                <a16:creationId xmlns:a16="http://schemas.microsoft.com/office/drawing/2014/main" id="{E43290B8-81CA-4E4A-FC72-CF8840071BBC}"/>
              </a:ext>
            </a:extLst>
          </p:cNvPr>
          <p:cNvSpPr txBox="1"/>
          <p:nvPr/>
        </p:nvSpPr>
        <p:spPr>
          <a:xfrm>
            <a:off x="658968" y="672353"/>
            <a:ext cx="1411941" cy="369332"/>
          </a:xfrm>
          <a:prstGeom prst="rect">
            <a:avLst/>
          </a:prstGeom>
          <a:noFill/>
        </p:spPr>
        <p:txBody>
          <a:bodyPr wrap="square" rtlCol="0">
            <a:spAutoFit/>
          </a:bodyPr>
          <a:lstStyle/>
          <a:p>
            <a:r>
              <a:rPr lang="en-US" dirty="0">
                <a:solidFill>
                  <a:schemeClr val="accent5"/>
                </a:solidFill>
              </a:rPr>
              <a:t>Vegetables</a:t>
            </a:r>
          </a:p>
        </p:txBody>
      </p:sp>
      <p:sp>
        <p:nvSpPr>
          <p:cNvPr id="32" name="TextBox 31">
            <a:extLst>
              <a:ext uri="{FF2B5EF4-FFF2-40B4-BE49-F238E27FC236}">
                <a16:creationId xmlns:a16="http://schemas.microsoft.com/office/drawing/2014/main" id="{0F599122-2F5A-E860-CFE1-C884E4B8FF2A}"/>
              </a:ext>
            </a:extLst>
          </p:cNvPr>
          <p:cNvSpPr txBox="1"/>
          <p:nvPr/>
        </p:nvSpPr>
        <p:spPr>
          <a:xfrm>
            <a:off x="5047191" y="580020"/>
            <a:ext cx="1411941" cy="646331"/>
          </a:xfrm>
          <a:prstGeom prst="rect">
            <a:avLst/>
          </a:prstGeom>
          <a:noFill/>
        </p:spPr>
        <p:txBody>
          <a:bodyPr wrap="square" rtlCol="0">
            <a:spAutoFit/>
          </a:bodyPr>
          <a:lstStyle/>
          <a:p>
            <a:r>
              <a:rPr lang="en-US" dirty="0">
                <a:solidFill>
                  <a:schemeClr val="accent5"/>
                </a:solidFill>
              </a:rPr>
              <a:t>Legumes, nuts &amp; seeds</a:t>
            </a:r>
          </a:p>
        </p:txBody>
      </p:sp>
      <p:sp>
        <p:nvSpPr>
          <p:cNvPr id="33" name="TextBox 32">
            <a:extLst>
              <a:ext uri="{FF2B5EF4-FFF2-40B4-BE49-F238E27FC236}">
                <a16:creationId xmlns:a16="http://schemas.microsoft.com/office/drawing/2014/main" id="{266CC618-D9EB-DEA4-7C69-D14122DC7979}"/>
              </a:ext>
            </a:extLst>
          </p:cNvPr>
          <p:cNvSpPr txBox="1"/>
          <p:nvPr/>
        </p:nvSpPr>
        <p:spPr>
          <a:xfrm>
            <a:off x="9148544" y="672353"/>
            <a:ext cx="1411941" cy="369332"/>
          </a:xfrm>
          <a:prstGeom prst="rect">
            <a:avLst/>
          </a:prstGeom>
          <a:noFill/>
        </p:spPr>
        <p:txBody>
          <a:bodyPr wrap="square" rtlCol="0">
            <a:spAutoFit/>
          </a:bodyPr>
          <a:lstStyle/>
          <a:p>
            <a:r>
              <a:rPr lang="en-US" dirty="0">
                <a:solidFill>
                  <a:schemeClr val="accent5"/>
                </a:solidFill>
              </a:rPr>
              <a:t>Oils &amp; fats</a:t>
            </a:r>
          </a:p>
        </p:txBody>
      </p:sp>
      <p:sp>
        <p:nvSpPr>
          <p:cNvPr id="34" name="TextBox 33">
            <a:extLst>
              <a:ext uri="{FF2B5EF4-FFF2-40B4-BE49-F238E27FC236}">
                <a16:creationId xmlns:a16="http://schemas.microsoft.com/office/drawing/2014/main" id="{D17780F9-630D-69B0-C117-7E58F02CF9C7}"/>
              </a:ext>
            </a:extLst>
          </p:cNvPr>
          <p:cNvSpPr txBox="1"/>
          <p:nvPr/>
        </p:nvSpPr>
        <p:spPr>
          <a:xfrm>
            <a:off x="777657" y="4684059"/>
            <a:ext cx="1411941" cy="646331"/>
          </a:xfrm>
          <a:prstGeom prst="rect">
            <a:avLst/>
          </a:prstGeom>
          <a:noFill/>
        </p:spPr>
        <p:txBody>
          <a:bodyPr wrap="square" rtlCol="0">
            <a:spAutoFit/>
          </a:bodyPr>
          <a:lstStyle/>
          <a:p>
            <a:r>
              <a:rPr lang="en-US" dirty="0">
                <a:solidFill>
                  <a:schemeClr val="accent5"/>
                </a:solidFill>
              </a:rPr>
              <a:t>Animal-source foods</a:t>
            </a:r>
          </a:p>
        </p:txBody>
      </p:sp>
      <p:sp>
        <p:nvSpPr>
          <p:cNvPr id="35" name="TextBox 34">
            <a:extLst>
              <a:ext uri="{FF2B5EF4-FFF2-40B4-BE49-F238E27FC236}">
                <a16:creationId xmlns:a16="http://schemas.microsoft.com/office/drawing/2014/main" id="{33C585D1-954F-EC35-AFF8-B00E6F4ABCEB}"/>
              </a:ext>
            </a:extLst>
          </p:cNvPr>
          <p:cNvSpPr txBox="1"/>
          <p:nvPr/>
        </p:nvSpPr>
        <p:spPr>
          <a:xfrm>
            <a:off x="5047191" y="4776392"/>
            <a:ext cx="1411941" cy="369332"/>
          </a:xfrm>
          <a:prstGeom prst="rect">
            <a:avLst/>
          </a:prstGeom>
          <a:noFill/>
        </p:spPr>
        <p:txBody>
          <a:bodyPr wrap="square" rtlCol="0">
            <a:spAutoFit/>
          </a:bodyPr>
          <a:lstStyle/>
          <a:p>
            <a:r>
              <a:rPr lang="en-US" dirty="0">
                <a:solidFill>
                  <a:schemeClr val="accent5"/>
                </a:solidFill>
              </a:rPr>
              <a:t>Fruits</a:t>
            </a:r>
          </a:p>
        </p:txBody>
      </p:sp>
      <p:sp>
        <p:nvSpPr>
          <p:cNvPr id="36" name="TextBox 35">
            <a:extLst>
              <a:ext uri="{FF2B5EF4-FFF2-40B4-BE49-F238E27FC236}">
                <a16:creationId xmlns:a16="http://schemas.microsoft.com/office/drawing/2014/main" id="{8240D776-A0C9-936B-3E3F-2FCF20840012}"/>
              </a:ext>
            </a:extLst>
          </p:cNvPr>
          <p:cNvSpPr txBox="1"/>
          <p:nvPr/>
        </p:nvSpPr>
        <p:spPr>
          <a:xfrm>
            <a:off x="9148544" y="4606620"/>
            <a:ext cx="1411941" cy="646331"/>
          </a:xfrm>
          <a:prstGeom prst="rect">
            <a:avLst/>
          </a:prstGeom>
          <a:noFill/>
        </p:spPr>
        <p:txBody>
          <a:bodyPr wrap="square" rtlCol="0">
            <a:spAutoFit/>
          </a:bodyPr>
          <a:lstStyle/>
          <a:p>
            <a:r>
              <a:rPr lang="en-US" dirty="0">
                <a:solidFill>
                  <a:schemeClr val="accent5"/>
                </a:solidFill>
              </a:rPr>
              <a:t>Starchy staples</a:t>
            </a:r>
          </a:p>
        </p:txBody>
      </p:sp>
      <p:sp>
        <p:nvSpPr>
          <p:cNvPr id="3" name="TextBox 2">
            <a:extLst>
              <a:ext uri="{FF2B5EF4-FFF2-40B4-BE49-F238E27FC236}">
                <a16:creationId xmlns:a16="http://schemas.microsoft.com/office/drawing/2014/main" id="{8D9D0DF4-4BDC-25D5-768C-A428D1034DE7}"/>
              </a:ext>
            </a:extLst>
          </p:cNvPr>
          <p:cNvSpPr txBox="1"/>
          <p:nvPr/>
        </p:nvSpPr>
        <p:spPr>
          <a:xfrm>
            <a:off x="8630478" y="3933979"/>
            <a:ext cx="6148872" cy="338554"/>
          </a:xfrm>
          <a:prstGeom prst="rect">
            <a:avLst/>
          </a:prstGeom>
          <a:noFill/>
        </p:spPr>
        <p:txBody>
          <a:bodyPr wrap="square">
            <a:spAutoFit/>
          </a:bodyPr>
          <a:lstStyle/>
          <a:p>
            <a:r>
              <a:rPr lang="en-US" sz="1600" dirty="0">
                <a:solidFill>
                  <a:schemeClr val="bg1">
                    <a:lumMod val="25000"/>
                  </a:schemeClr>
                </a:solidFill>
                <a:latin typeface="Calibri" panose="020F0502020204030204" pitchFamily="34" charset="0"/>
                <a:ea typeface="Times New Roman" panose="02020603050405020304" pitchFamily="18" charset="0"/>
              </a:rPr>
              <a:t>Source: Martinez et al., in preparation</a:t>
            </a:r>
            <a:endParaRPr lang="en-US" sz="1600" dirty="0"/>
          </a:p>
        </p:txBody>
      </p:sp>
    </p:spTree>
    <p:extLst>
      <p:ext uri="{BB962C8B-B14F-4D97-AF65-F5344CB8AC3E}">
        <p14:creationId xmlns:p14="http://schemas.microsoft.com/office/powerpoint/2010/main" val="2523846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0FB3E9-E171-4446-8180-A10893F99931}"/>
              </a:ext>
            </a:extLst>
          </p:cNvPr>
          <p:cNvPicPr>
            <a:picLocks noChangeAspect="1"/>
          </p:cNvPicPr>
          <p:nvPr/>
        </p:nvPicPr>
        <p:blipFill>
          <a:blip r:embed="rId3"/>
          <a:stretch>
            <a:fillRect/>
          </a:stretch>
        </p:blipFill>
        <p:spPr>
          <a:xfrm>
            <a:off x="601762" y="2126840"/>
            <a:ext cx="4939303" cy="4640145"/>
          </a:xfrm>
          <a:prstGeom prst="rect">
            <a:avLst/>
          </a:prstGeom>
        </p:spPr>
      </p:pic>
      <p:sp>
        <p:nvSpPr>
          <p:cNvPr id="6" name="TextBox 5">
            <a:extLst>
              <a:ext uri="{FF2B5EF4-FFF2-40B4-BE49-F238E27FC236}">
                <a16:creationId xmlns:a16="http://schemas.microsoft.com/office/drawing/2014/main" id="{906D6CAD-8346-47BB-A4CE-5A7993F688CF}"/>
              </a:ext>
            </a:extLst>
          </p:cNvPr>
          <p:cNvSpPr txBox="1"/>
          <p:nvPr/>
        </p:nvSpPr>
        <p:spPr>
          <a:xfrm>
            <a:off x="223873" y="1665175"/>
            <a:ext cx="116549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Cost per serving of cooking fuel, relative to the cost of dried beans in E. Africa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C7E8C4-4BF4-4BDE-AD79-14EB2EDD77F2}"/>
              </a:ext>
            </a:extLst>
          </p:cNvPr>
          <p:cNvSpPr txBox="1"/>
          <p:nvPr/>
        </p:nvSpPr>
        <p:spPr>
          <a:xfrm>
            <a:off x="6913277" y="5877196"/>
            <a:ext cx="4160007" cy="833754"/>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Calibri" panose="020F0502020204030204" pitchFamily="34" charset="0"/>
                <a:ea typeface="Times New Roman" panose="02020603050405020304" pitchFamily="18" charset="0"/>
                <a:cs typeface="+mn-cs"/>
              </a:rPr>
              <a:t>Source:   </a:t>
            </a:r>
            <a:r>
              <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Masters WA, Martinez EM, Greb F, Herforth A, Hendriks SL (2021). Cost and Affordability of Preparing a Basic Meal around the World. UN Food System Summit Scientific Group Partners’ Brief (23 pages), available online at </a:t>
            </a:r>
            <a:r>
              <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https://sc-fss2021.org/materials/fss-briefs-by-partners-of-scientific-group</a:t>
            </a:r>
            <a:endParaRPr kumimoji="0" lang="en-US" sz="1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42D19C4E-5EB2-4F40-8F16-6FEE3ACB5FF5}"/>
              </a:ext>
            </a:extLst>
          </p:cNvPr>
          <p:cNvPicPr>
            <a:picLocks noChangeAspect="1"/>
          </p:cNvPicPr>
          <p:nvPr/>
        </p:nvPicPr>
        <p:blipFill>
          <a:blip r:embed="rId5"/>
          <a:stretch>
            <a:fillRect/>
          </a:stretch>
        </p:blipFill>
        <p:spPr>
          <a:xfrm>
            <a:off x="6913277" y="2649765"/>
            <a:ext cx="4024313" cy="2905125"/>
          </a:xfrm>
          <a:prstGeom prst="rect">
            <a:avLst/>
          </a:prstGeom>
        </p:spPr>
      </p:pic>
      <p:sp>
        <p:nvSpPr>
          <p:cNvPr id="9" name="Title 6">
            <a:extLst>
              <a:ext uri="{FF2B5EF4-FFF2-40B4-BE49-F238E27FC236}">
                <a16:creationId xmlns:a16="http://schemas.microsoft.com/office/drawing/2014/main" id="{0161BD9A-DC93-4B67-AA2E-CA0447FFD551}"/>
              </a:ext>
            </a:extLst>
          </p:cNvPr>
          <p:cNvSpPr txBox="1">
            <a:spLocks/>
          </p:cNvSpPr>
          <p:nvPr/>
        </p:nvSpPr>
        <p:spPr>
          <a:xfrm>
            <a:off x="154156" y="1185582"/>
            <a:ext cx="12109938" cy="360458"/>
          </a:xfrm>
          <a:prstGeom prst="rect">
            <a:avLst/>
          </a:prstGeom>
        </p:spPr>
        <p:txBody>
          <a:bodyPr/>
          <a:lstStyle>
            <a:defPPr>
              <a:defRPr lang="en-US"/>
            </a:defPPr>
            <a:lvl1pPr>
              <a:spcBef>
                <a:spcPct val="0"/>
              </a:spcBef>
              <a:buNone/>
              <a:defRPr sz="2400" b="1">
                <a:solidFill>
                  <a:srgbClr val="4799B5"/>
                </a:solidFill>
                <a:latin typeface="Gill Sans MT" panose="020B0502020104020203" pitchFamily="34" charset="77"/>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1F414D"/>
              </a:solidFill>
              <a:effectLst/>
              <a:uLnTx/>
              <a:uFillTx/>
              <a:latin typeface="Gill Sans MT" panose="020B0502020104020203" pitchFamily="34" charset="77"/>
              <a:ea typeface="+mj-ea"/>
              <a:cs typeface="+mj-cs"/>
            </a:endParaRPr>
          </a:p>
        </p:txBody>
      </p:sp>
      <p:sp>
        <p:nvSpPr>
          <p:cNvPr id="11" name="Title 4">
            <a:extLst>
              <a:ext uri="{FF2B5EF4-FFF2-40B4-BE49-F238E27FC236}">
                <a16:creationId xmlns:a16="http://schemas.microsoft.com/office/drawing/2014/main" id="{F9099EBF-23D0-439C-BC93-0D359D24CF7D}"/>
              </a:ext>
            </a:extLst>
          </p:cNvPr>
          <p:cNvSpPr txBox="1">
            <a:spLocks/>
          </p:cNvSpPr>
          <p:nvPr/>
        </p:nvSpPr>
        <p:spPr>
          <a:xfrm>
            <a:off x="223873" y="144235"/>
            <a:ext cx="6024527" cy="131957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7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3083A7"/>
                </a:solidFill>
                <a:effectLst/>
                <a:uLnTx/>
                <a:uFillTx/>
                <a:latin typeface="Calibri" panose="020F0502020204030204"/>
                <a:ea typeface="+mj-ea"/>
                <a:cs typeface="+mj-cs"/>
              </a:rPr>
              <a:t>Cost (and environmental impact) of meal preparation and cooking is not trivial!</a:t>
            </a:r>
          </a:p>
        </p:txBody>
      </p:sp>
      <p:pic>
        <p:nvPicPr>
          <p:cNvPr id="12" name="Picture 11">
            <a:extLst>
              <a:ext uri="{FF2B5EF4-FFF2-40B4-BE49-F238E27FC236}">
                <a16:creationId xmlns:a16="http://schemas.microsoft.com/office/drawing/2014/main" id="{420C50BD-4644-4FAB-80F3-A51D43501561}"/>
              </a:ext>
            </a:extLst>
          </p:cNvPr>
          <p:cNvPicPr>
            <a:picLocks noChangeAspect="1"/>
          </p:cNvPicPr>
          <p:nvPr/>
        </p:nvPicPr>
        <p:blipFill rotWithShape="1">
          <a:blip r:embed="rId6"/>
          <a:srcRect t="-1488" r="25492" b="1844"/>
          <a:stretch/>
        </p:blipFill>
        <p:spPr>
          <a:xfrm>
            <a:off x="6652009" y="79067"/>
            <a:ext cx="5489191" cy="1384747"/>
          </a:xfrm>
          <a:prstGeom prst="rect">
            <a:avLst/>
          </a:prstGeom>
        </p:spPr>
      </p:pic>
    </p:spTree>
    <p:extLst>
      <p:ext uri="{BB962C8B-B14F-4D97-AF65-F5344CB8AC3E}">
        <p14:creationId xmlns:p14="http://schemas.microsoft.com/office/powerpoint/2010/main" val="1820823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9ED230EC-665D-43FE-9D37-5AEDD7F89C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8163" y="315022"/>
            <a:ext cx="3864428" cy="1004455"/>
          </a:xfrm>
          <a:prstGeom prst="rect">
            <a:avLst/>
          </a:prstGeom>
        </p:spPr>
      </p:pic>
      <p:pic>
        <p:nvPicPr>
          <p:cNvPr id="2" name="Picture 9">
            <a:extLst>
              <a:ext uri="{FF2B5EF4-FFF2-40B4-BE49-F238E27FC236}">
                <a16:creationId xmlns:a16="http://schemas.microsoft.com/office/drawing/2014/main" id="{4F3FEF48-14FA-C5E9-B2A0-0087E1B8B8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29019" y="4397600"/>
            <a:ext cx="994869" cy="105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18E94BA-959E-676A-2256-1C96630C1F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64753" y="2506025"/>
            <a:ext cx="3459135" cy="724257"/>
          </a:xfrm>
          <a:prstGeom prst="rect">
            <a:avLst/>
          </a:prstGeom>
        </p:spPr>
      </p:pic>
      <p:pic>
        <p:nvPicPr>
          <p:cNvPr id="4" name="Picture 8">
            <a:extLst>
              <a:ext uri="{FF2B5EF4-FFF2-40B4-BE49-F238E27FC236}">
                <a16:creationId xmlns:a16="http://schemas.microsoft.com/office/drawing/2014/main" id="{EEDCEB24-1061-AAF2-2243-92930DD4186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27670" y="3260776"/>
            <a:ext cx="3396218" cy="1167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37FB0D6-DF0D-C3B3-B6DF-7598EE84424E}"/>
              </a:ext>
            </a:extLst>
          </p:cNvPr>
          <p:cNvPicPr>
            <a:picLocks noChangeAspect="1"/>
          </p:cNvPicPr>
          <p:nvPr/>
        </p:nvPicPr>
        <p:blipFill>
          <a:blip r:embed="rId7"/>
          <a:stretch>
            <a:fillRect/>
          </a:stretch>
        </p:blipFill>
        <p:spPr>
          <a:xfrm>
            <a:off x="719437" y="349487"/>
            <a:ext cx="6189211" cy="2422908"/>
          </a:xfrm>
          <a:prstGeom prst="rect">
            <a:avLst/>
          </a:prstGeom>
        </p:spPr>
      </p:pic>
      <p:pic>
        <p:nvPicPr>
          <p:cNvPr id="10" name="Picture 9">
            <a:extLst>
              <a:ext uri="{FF2B5EF4-FFF2-40B4-BE49-F238E27FC236}">
                <a16:creationId xmlns:a16="http://schemas.microsoft.com/office/drawing/2014/main" id="{C3FB180D-9A6B-687A-4546-A3A33584989D}"/>
              </a:ext>
            </a:extLst>
          </p:cNvPr>
          <p:cNvPicPr>
            <a:picLocks noChangeAspect="1"/>
          </p:cNvPicPr>
          <p:nvPr/>
        </p:nvPicPr>
        <p:blipFill>
          <a:blip r:embed="rId8"/>
          <a:stretch>
            <a:fillRect/>
          </a:stretch>
        </p:blipFill>
        <p:spPr>
          <a:xfrm>
            <a:off x="468112" y="2738119"/>
            <a:ext cx="7186738" cy="1543572"/>
          </a:xfrm>
          <a:prstGeom prst="rect">
            <a:avLst/>
          </a:prstGeom>
        </p:spPr>
      </p:pic>
      <p:pic>
        <p:nvPicPr>
          <p:cNvPr id="12" name="Picture 11">
            <a:extLst>
              <a:ext uri="{FF2B5EF4-FFF2-40B4-BE49-F238E27FC236}">
                <a16:creationId xmlns:a16="http://schemas.microsoft.com/office/drawing/2014/main" id="{1CBF8AB0-E48F-B03D-49FC-7201B517A769}"/>
              </a:ext>
            </a:extLst>
          </p:cNvPr>
          <p:cNvPicPr>
            <a:picLocks noChangeAspect="1"/>
          </p:cNvPicPr>
          <p:nvPr/>
        </p:nvPicPr>
        <p:blipFill>
          <a:blip r:embed="rId9"/>
          <a:stretch>
            <a:fillRect/>
          </a:stretch>
        </p:blipFill>
        <p:spPr>
          <a:xfrm>
            <a:off x="376376" y="4281691"/>
            <a:ext cx="6875331" cy="2467856"/>
          </a:xfrm>
          <a:prstGeom prst="rect">
            <a:avLst/>
          </a:prstGeom>
        </p:spPr>
      </p:pic>
      <p:sp>
        <p:nvSpPr>
          <p:cNvPr id="13" name="TextBox 12">
            <a:extLst>
              <a:ext uri="{FF2B5EF4-FFF2-40B4-BE49-F238E27FC236}">
                <a16:creationId xmlns:a16="http://schemas.microsoft.com/office/drawing/2014/main" id="{06317B16-4B9C-893A-F415-8DB997BC68DC}"/>
              </a:ext>
            </a:extLst>
          </p:cNvPr>
          <p:cNvSpPr txBox="1"/>
          <p:nvPr/>
        </p:nvSpPr>
        <p:spPr>
          <a:xfrm>
            <a:off x="8158163" y="2041859"/>
            <a:ext cx="1769367" cy="369332"/>
          </a:xfrm>
          <a:prstGeom prst="rect">
            <a:avLst/>
          </a:prstGeom>
          <a:noFill/>
        </p:spPr>
        <p:txBody>
          <a:bodyPr wrap="square" rtlCol="0">
            <a:spAutoFit/>
          </a:bodyPr>
          <a:lstStyle/>
          <a:p>
            <a:r>
              <a:rPr lang="en-US" dirty="0"/>
              <a:t>Funded by:</a:t>
            </a:r>
          </a:p>
        </p:txBody>
      </p:sp>
      <p:sp>
        <p:nvSpPr>
          <p:cNvPr id="14" name="TextBox 13">
            <a:extLst>
              <a:ext uri="{FF2B5EF4-FFF2-40B4-BE49-F238E27FC236}">
                <a16:creationId xmlns:a16="http://schemas.microsoft.com/office/drawing/2014/main" id="{879AD08A-BF81-A2D8-9A05-43E57C971CBD}"/>
              </a:ext>
            </a:extLst>
          </p:cNvPr>
          <p:cNvSpPr txBox="1"/>
          <p:nvPr/>
        </p:nvSpPr>
        <p:spPr>
          <a:xfrm>
            <a:off x="8327670" y="5127243"/>
            <a:ext cx="1769367" cy="646331"/>
          </a:xfrm>
          <a:prstGeom prst="rect">
            <a:avLst/>
          </a:prstGeom>
          <a:noFill/>
        </p:spPr>
        <p:txBody>
          <a:bodyPr wrap="square" rtlCol="0">
            <a:spAutoFit/>
          </a:bodyPr>
          <a:lstStyle/>
          <a:p>
            <a:r>
              <a:rPr lang="en-US" dirty="0"/>
              <a:t>In collaboration with:</a:t>
            </a:r>
          </a:p>
        </p:txBody>
      </p:sp>
      <p:pic>
        <p:nvPicPr>
          <p:cNvPr id="15" name="Picture 14">
            <a:extLst>
              <a:ext uri="{FF2B5EF4-FFF2-40B4-BE49-F238E27FC236}">
                <a16:creationId xmlns:a16="http://schemas.microsoft.com/office/drawing/2014/main" id="{FE6731A9-D4CE-18C5-4610-D311C89C629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042846" y="5516879"/>
            <a:ext cx="1309686" cy="1232668"/>
          </a:xfrm>
          <a:prstGeom prst="rect">
            <a:avLst/>
          </a:prstGeom>
        </p:spPr>
      </p:pic>
    </p:spTree>
    <p:extLst>
      <p:ext uri="{BB962C8B-B14F-4D97-AF65-F5344CB8AC3E}">
        <p14:creationId xmlns:p14="http://schemas.microsoft.com/office/powerpoint/2010/main" val="1073931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642" y="2202650"/>
            <a:ext cx="10794715" cy="1833652"/>
          </a:xfrm>
        </p:spPr>
        <p:txBody>
          <a:bodyPr>
            <a:normAutofit/>
          </a:bodyPr>
          <a:lstStyle/>
          <a:p>
            <a:r>
              <a:rPr lang="en-US" sz="4800" b="1" dirty="0"/>
              <a:t>Cost and Affordability of Healthy Diets </a:t>
            </a:r>
            <a:br>
              <a:rPr lang="en-US" sz="4800" b="1" dirty="0"/>
            </a:br>
            <a:r>
              <a:rPr lang="en-US" sz="4800" b="1" dirty="0"/>
              <a:t>and implications for sustainability</a:t>
            </a:r>
          </a:p>
        </p:txBody>
      </p:sp>
      <p:sp>
        <p:nvSpPr>
          <p:cNvPr id="3" name="Subtitle 2"/>
          <p:cNvSpPr>
            <a:spLocks noGrp="1"/>
          </p:cNvSpPr>
          <p:nvPr>
            <p:ph type="subTitle" idx="1"/>
          </p:nvPr>
        </p:nvSpPr>
        <p:spPr>
          <a:xfrm>
            <a:off x="3108228" y="4377933"/>
            <a:ext cx="6266297" cy="1833651"/>
          </a:xfrm>
        </p:spPr>
        <p:txBody>
          <a:bodyPr>
            <a:normAutofit/>
          </a:bodyPr>
          <a:lstStyle/>
          <a:p>
            <a:r>
              <a:rPr lang="en-US" b="1" dirty="0"/>
              <a:t>November 16, 2022</a:t>
            </a:r>
          </a:p>
          <a:p>
            <a:r>
              <a:rPr lang="en-US" dirty="0"/>
              <a:t>Dr. Anna Herforth</a:t>
            </a:r>
          </a:p>
          <a:p>
            <a:r>
              <a:rPr lang="en-US" dirty="0"/>
              <a:t>Co-Director, Food Prices for Nutrition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3987" y="220497"/>
            <a:ext cx="2854597" cy="2140948"/>
          </a:xfrm>
          <a:prstGeom prst="rect">
            <a:avLst/>
          </a:prstGeom>
        </p:spPr>
      </p:pic>
      <p:pic>
        <p:nvPicPr>
          <p:cNvPr id="5" name="Picture 4">
            <a:extLst>
              <a:ext uri="{FF2B5EF4-FFF2-40B4-BE49-F238E27FC236}">
                <a16:creationId xmlns:a16="http://schemas.microsoft.com/office/drawing/2014/main" id="{1D65628E-0776-45AD-A1BB-2EC8ED0FB3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2233" y="238095"/>
            <a:ext cx="1301567" cy="2126478"/>
          </a:xfrm>
          <a:prstGeom prst="rect">
            <a:avLst/>
          </a:prstGeom>
        </p:spPr>
      </p:pic>
      <p:pic>
        <p:nvPicPr>
          <p:cNvPr id="6" name="Picture 5">
            <a:extLst>
              <a:ext uri="{FF2B5EF4-FFF2-40B4-BE49-F238E27FC236}">
                <a16:creationId xmlns:a16="http://schemas.microsoft.com/office/drawing/2014/main" id="{38235183-389D-4B0C-BC8E-A5CA614720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228" y="260040"/>
            <a:ext cx="1381136" cy="2120745"/>
          </a:xfrm>
          <a:prstGeom prst="rect">
            <a:avLst/>
          </a:prstGeom>
        </p:spPr>
      </p:pic>
      <p:pic>
        <p:nvPicPr>
          <p:cNvPr id="7" name="Picture 6">
            <a:extLst>
              <a:ext uri="{FF2B5EF4-FFF2-40B4-BE49-F238E27FC236}">
                <a16:creationId xmlns:a16="http://schemas.microsoft.com/office/drawing/2014/main" id="{5B3B174B-67DD-4D3D-96EC-91D61DA2B6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81200" y="245317"/>
            <a:ext cx="1620717" cy="2120744"/>
          </a:xfrm>
          <a:prstGeom prst="rect">
            <a:avLst/>
          </a:prstGeom>
        </p:spPr>
      </p:pic>
      <p:pic>
        <p:nvPicPr>
          <p:cNvPr id="8" name="Picture 7">
            <a:extLst>
              <a:ext uri="{FF2B5EF4-FFF2-40B4-BE49-F238E27FC236}">
                <a16:creationId xmlns:a16="http://schemas.microsoft.com/office/drawing/2014/main" id="{661B5F2A-3463-4C5A-807A-703FD4C7442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29500" y="222563"/>
            <a:ext cx="784279" cy="2138884"/>
          </a:xfrm>
          <a:prstGeom prst="rect">
            <a:avLst/>
          </a:prstGeom>
        </p:spPr>
      </p:pic>
      <p:pic>
        <p:nvPicPr>
          <p:cNvPr id="9" name="Picture 8">
            <a:extLst>
              <a:ext uri="{FF2B5EF4-FFF2-40B4-BE49-F238E27FC236}">
                <a16:creationId xmlns:a16="http://schemas.microsoft.com/office/drawing/2014/main" id="{1201D551-D481-4FD1-94DE-198DFB32EE5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38900" y="222563"/>
            <a:ext cx="870881" cy="2138884"/>
          </a:xfrm>
          <a:prstGeom prst="rect">
            <a:avLst/>
          </a:prstGeom>
        </p:spPr>
      </p:pic>
      <p:pic>
        <p:nvPicPr>
          <p:cNvPr id="10" name="Picture 9">
            <a:extLst>
              <a:ext uri="{FF2B5EF4-FFF2-40B4-BE49-F238E27FC236}">
                <a16:creationId xmlns:a16="http://schemas.microsoft.com/office/drawing/2014/main" id="{E0002198-733C-4C65-B3E4-F046941E3FA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296744" y="222563"/>
            <a:ext cx="694856" cy="2138882"/>
          </a:xfrm>
          <a:prstGeom prst="rect">
            <a:avLst/>
          </a:prstGeom>
        </p:spPr>
      </p:pic>
      <p:pic>
        <p:nvPicPr>
          <p:cNvPr id="11" name="Picture 10">
            <a:extLst>
              <a:ext uri="{FF2B5EF4-FFF2-40B4-BE49-F238E27FC236}">
                <a16:creationId xmlns:a16="http://schemas.microsoft.com/office/drawing/2014/main" id="{A63AFE1B-B3EF-426C-A1D2-F6A5EB0B6F2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05400" y="222562"/>
            <a:ext cx="1221125" cy="2138883"/>
          </a:xfrm>
          <a:prstGeom prst="rect">
            <a:avLst/>
          </a:prstGeom>
        </p:spPr>
      </p:pic>
      <p:sp>
        <p:nvSpPr>
          <p:cNvPr id="12" name="Rectangle 11">
            <a:extLst>
              <a:ext uri="{FF2B5EF4-FFF2-40B4-BE49-F238E27FC236}">
                <a16:creationId xmlns:a16="http://schemas.microsoft.com/office/drawing/2014/main" id="{3B45D7F5-550B-FFF9-7E5B-7DB3F6041827}"/>
              </a:ext>
            </a:extLst>
          </p:cNvPr>
          <p:cNvSpPr/>
          <p:nvPr/>
        </p:nvSpPr>
        <p:spPr>
          <a:xfrm>
            <a:off x="3278525" y="5882137"/>
            <a:ext cx="6096000" cy="1200329"/>
          </a:xfrm>
          <a:prstGeom prst="rect">
            <a:avLst/>
          </a:prstGeom>
        </p:spPr>
        <p:txBody>
          <a:bodyPr>
            <a:spAutoFit/>
          </a:bodyPr>
          <a:lstStyle/>
          <a:p>
            <a:pPr algn="ctr"/>
            <a:r>
              <a:rPr lang="en-US" dirty="0"/>
              <a:t>#</a:t>
            </a:r>
            <a:r>
              <a:rPr lang="en-US" dirty="0" err="1"/>
              <a:t>FoodPricesforNutrition</a:t>
            </a:r>
            <a:endParaRPr lang="en-US" dirty="0"/>
          </a:p>
          <a:p>
            <a:pPr algn="ctr"/>
            <a:r>
              <a:rPr lang="en-US" dirty="0">
                <a:solidFill>
                  <a:schemeClr val="bg1">
                    <a:lumMod val="65000"/>
                  </a:schemeClr>
                </a:solidFill>
                <a:hlinkClick r:id="rId11">
                  <a:extLst>
                    <a:ext uri="{A12FA001-AC4F-418D-AE19-62706E023703}">
                      <ahyp:hlinkClr xmlns:ahyp="http://schemas.microsoft.com/office/drawing/2018/hyperlinkcolor" val="tx"/>
                    </a:ext>
                  </a:extLst>
                </a:hlinkClick>
              </a:rPr>
              <a:t>sites.tufts.edu/foodpricesfornutrition</a:t>
            </a:r>
            <a:endParaRPr lang="en-US" dirty="0">
              <a:solidFill>
                <a:schemeClr val="bg1">
                  <a:lumMod val="65000"/>
                </a:schemeClr>
              </a:solidFill>
            </a:endParaRPr>
          </a:p>
          <a:p>
            <a:pPr algn="ctr"/>
            <a:r>
              <a:rPr lang="en-US" b="0" i="0" dirty="0">
                <a:solidFill>
                  <a:srgbClr val="1155CC"/>
                </a:solidFill>
                <a:effectLst/>
                <a:highlight>
                  <a:srgbClr val="C0C0C0"/>
                </a:highlight>
                <a:hlinkClick r:id="rId12"/>
              </a:rPr>
              <a:t>www.worldbank.org/foodpricesfornutrition</a:t>
            </a:r>
            <a:endParaRPr lang="en-US" b="0" i="0" dirty="0">
              <a:solidFill>
                <a:srgbClr val="1155CC"/>
              </a:solidFill>
              <a:effectLst/>
              <a:highlight>
                <a:srgbClr val="C0C0C0"/>
              </a:highlight>
            </a:endParaRPr>
          </a:p>
          <a:p>
            <a:pPr algn="ctr"/>
            <a:endParaRPr lang="en-US" dirty="0">
              <a:solidFill>
                <a:schemeClr val="bg1">
                  <a:lumMod val="65000"/>
                </a:schemeClr>
              </a:solidFill>
            </a:endParaRPr>
          </a:p>
        </p:txBody>
      </p:sp>
      <p:sp>
        <p:nvSpPr>
          <p:cNvPr id="15" name="Rounded Rectangle 14">
            <a:extLst>
              <a:ext uri="{FF2B5EF4-FFF2-40B4-BE49-F238E27FC236}">
                <a16:creationId xmlns:a16="http://schemas.microsoft.com/office/drawing/2014/main" id="{675C9AD7-C6E3-FA1C-AD20-93FD50C64E76}"/>
              </a:ext>
            </a:extLst>
          </p:cNvPr>
          <p:cNvSpPr/>
          <p:nvPr/>
        </p:nvSpPr>
        <p:spPr>
          <a:xfrm>
            <a:off x="9730155" y="4612712"/>
            <a:ext cx="2301310" cy="20247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983435" y="4767914"/>
            <a:ext cx="1794750" cy="1714388"/>
          </a:xfrm>
          <a:prstGeom prst="rect">
            <a:avLst/>
          </a:prstGeom>
        </p:spPr>
      </p:pic>
    </p:spTree>
    <p:extLst>
      <p:ext uri="{BB962C8B-B14F-4D97-AF65-F5344CB8AC3E}">
        <p14:creationId xmlns:p14="http://schemas.microsoft.com/office/powerpoint/2010/main" val="102531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Cost and Affordability of a Healthy Diet: indicators to understand food access </a:t>
            </a:r>
          </a:p>
        </p:txBody>
      </p:sp>
      <p:sp>
        <p:nvSpPr>
          <p:cNvPr id="3" name="Content Placeholder 2"/>
          <p:cNvSpPr>
            <a:spLocks noGrp="1"/>
          </p:cNvSpPr>
          <p:nvPr>
            <p:ph type="body" sz="half" idx="2"/>
          </p:nvPr>
        </p:nvSpPr>
        <p:spPr>
          <a:xfrm>
            <a:off x="368755" y="1363279"/>
            <a:ext cx="11266181" cy="4460151"/>
          </a:xfrm>
        </p:spPr>
        <p:txBody>
          <a:bodyPr>
            <a:normAutofit/>
          </a:bodyPr>
          <a:lstStyle/>
          <a:p>
            <a:r>
              <a:rPr lang="en-US" sz="2400" dirty="0"/>
              <a:t>Used in the UN State of Food Security and Nutrition in the World (2020, 2021, 2022), joining other food security metrics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7672" y="2810878"/>
            <a:ext cx="2146120" cy="3071898"/>
          </a:xfrm>
          <a:prstGeom prst="rect">
            <a:avLst/>
          </a:prstGeom>
        </p:spPr>
      </p:pic>
      <p:pic>
        <p:nvPicPr>
          <p:cNvPr id="6" name="Content Placeholder 4">
            <a:extLst>
              <a:ext uri="{FF2B5EF4-FFF2-40B4-BE49-F238E27FC236}">
                <a16:creationId xmlns:a16="http://schemas.microsoft.com/office/drawing/2014/main" id="{0CAE640B-454C-49C6-9D3F-9C2FBD7E6A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6149" y="2115652"/>
            <a:ext cx="2350004" cy="3096735"/>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980" y="2140866"/>
            <a:ext cx="2180903" cy="3092003"/>
          </a:xfrm>
          <a:prstGeom prst="rect">
            <a:avLst/>
          </a:prstGeom>
        </p:spPr>
      </p:pic>
      <p:sp>
        <p:nvSpPr>
          <p:cNvPr id="10" name="TextBox 9"/>
          <p:cNvSpPr txBox="1"/>
          <p:nvPr/>
        </p:nvSpPr>
        <p:spPr>
          <a:xfrm>
            <a:off x="1164535" y="6537955"/>
            <a:ext cx="2435306" cy="307777"/>
          </a:xfrm>
          <a:prstGeom prst="rect">
            <a:avLst/>
          </a:prstGeom>
          <a:noFill/>
        </p:spPr>
        <p:txBody>
          <a:bodyPr wrap="square" rtlCol="0">
            <a:spAutoFit/>
          </a:bodyPr>
          <a:lstStyle/>
          <a:p>
            <a:r>
              <a:rPr lang="en-US" sz="1400" dirty="0">
                <a:solidFill>
                  <a:schemeClr val="accent1"/>
                </a:solidFill>
              </a:rPr>
              <a:t>Herforth et al. 2020, 2022</a:t>
            </a:r>
          </a:p>
        </p:txBody>
      </p:sp>
      <p:pic>
        <p:nvPicPr>
          <p:cNvPr id="11" name="Picture 10">
            <a:extLst>
              <a:ext uri="{FF2B5EF4-FFF2-40B4-BE49-F238E27FC236}">
                <a16:creationId xmlns:a16="http://schemas.microsoft.com/office/drawing/2014/main" id="{BDD365EF-61C5-DFCA-B55C-CE4BC8ED9FE8}"/>
              </a:ext>
            </a:extLst>
          </p:cNvPr>
          <p:cNvPicPr>
            <a:picLocks noChangeAspect="1"/>
          </p:cNvPicPr>
          <p:nvPr/>
        </p:nvPicPr>
        <p:blipFill>
          <a:blip r:embed="rId6"/>
          <a:stretch>
            <a:fillRect/>
          </a:stretch>
        </p:blipFill>
        <p:spPr>
          <a:xfrm>
            <a:off x="4338095" y="3643826"/>
            <a:ext cx="2180903" cy="3079336"/>
          </a:xfrm>
          <a:prstGeom prst="rect">
            <a:avLst/>
          </a:prstGeom>
        </p:spPr>
      </p:pic>
      <p:pic>
        <p:nvPicPr>
          <p:cNvPr id="12" name="Picture 11">
            <a:extLst>
              <a:ext uri="{FF2B5EF4-FFF2-40B4-BE49-F238E27FC236}">
                <a16:creationId xmlns:a16="http://schemas.microsoft.com/office/drawing/2014/main" id="{D92519DE-217D-0023-18FD-A35B7C3074FF}"/>
              </a:ext>
            </a:extLst>
          </p:cNvPr>
          <p:cNvPicPr>
            <a:picLocks noChangeAspect="1"/>
          </p:cNvPicPr>
          <p:nvPr/>
        </p:nvPicPr>
        <p:blipFill>
          <a:blip r:embed="rId7"/>
          <a:stretch>
            <a:fillRect/>
          </a:stretch>
        </p:blipFill>
        <p:spPr>
          <a:xfrm>
            <a:off x="9778193" y="6090476"/>
            <a:ext cx="2413807" cy="767524"/>
          </a:xfrm>
          <a:prstGeom prst="rect">
            <a:avLst/>
          </a:prstGeom>
        </p:spPr>
      </p:pic>
      <p:sp>
        <p:nvSpPr>
          <p:cNvPr id="18" name="Right Arrow 17">
            <a:extLst>
              <a:ext uri="{FF2B5EF4-FFF2-40B4-BE49-F238E27FC236}">
                <a16:creationId xmlns:a16="http://schemas.microsoft.com/office/drawing/2014/main" id="{1065DDDF-5BC8-771C-6C28-FA2E9D7A3516}"/>
              </a:ext>
            </a:extLst>
          </p:cNvPr>
          <p:cNvSpPr/>
          <p:nvPr/>
        </p:nvSpPr>
        <p:spPr>
          <a:xfrm>
            <a:off x="2694425" y="3756454"/>
            <a:ext cx="488460" cy="22242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C46AC8-D5E1-80CD-D6B1-F8E63BFAF68D}"/>
              </a:ext>
            </a:extLst>
          </p:cNvPr>
          <p:cNvPicPr>
            <a:picLocks noChangeAspect="1"/>
          </p:cNvPicPr>
          <p:nvPr/>
        </p:nvPicPr>
        <p:blipFill>
          <a:blip r:embed="rId8"/>
          <a:stretch>
            <a:fillRect/>
          </a:stretch>
        </p:blipFill>
        <p:spPr>
          <a:xfrm>
            <a:off x="1207661" y="3481065"/>
            <a:ext cx="2180904" cy="3047440"/>
          </a:xfrm>
          <a:prstGeom prst="rect">
            <a:avLst/>
          </a:prstGeom>
        </p:spPr>
      </p:pic>
      <p:sp>
        <p:nvSpPr>
          <p:cNvPr id="14" name="Title 1">
            <a:extLst>
              <a:ext uri="{FF2B5EF4-FFF2-40B4-BE49-F238E27FC236}">
                <a16:creationId xmlns:a16="http://schemas.microsoft.com/office/drawing/2014/main" id="{044E28E9-7EB8-6720-A46E-36ECD5EB91BC}"/>
              </a:ext>
            </a:extLst>
          </p:cNvPr>
          <p:cNvSpPr txBox="1">
            <a:spLocks/>
          </p:cNvSpPr>
          <p:nvPr/>
        </p:nvSpPr>
        <p:spPr>
          <a:xfrm>
            <a:off x="6326110" y="1895109"/>
            <a:ext cx="5949892" cy="54129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2000" dirty="0">
                <a:latin typeface="+mn-lt"/>
              </a:rPr>
              <a:t>These data provide actionable new targets, </a:t>
            </a:r>
            <a:br>
              <a:rPr lang="en-US" sz="2000" dirty="0">
                <a:latin typeface="+mn-lt"/>
              </a:rPr>
            </a:br>
            <a:r>
              <a:rPr lang="en-US" sz="2000" dirty="0">
                <a:latin typeface="+mn-lt"/>
              </a:rPr>
              <a:t>as in the UN Food Systems Summit of 2021</a:t>
            </a:r>
            <a:endParaRPr lang="en-US" sz="1600" i="1" dirty="0">
              <a:latin typeface="+mn-lt"/>
            </a:endParaRPr>
          </a:p>
        </p:txBody>
      </p:sp>
      <p:pic>
        <p:nvPicPr>
          <p:cNvPr id="15" name="Picture 14">
            <a:extLst>
              <a:ext uri="{FF2B5EF4-FFF2-40B4-BE49-F238E27FC236}">
                <a16:creationId xmlns:a16="http://schemas.microsoft.com/office/drawing/2014/main" id="{8899C407-B47D-6B00-B03B-9C258D7EA7CD}"/>
              </a:ext>
            </a:extLst>
          </p:cNvPr>
          <p:cNvPicPr>
            <a:picLocks noChangeAspect="1"/>
          </p:cNvPicPr>
          <p:nvPr/>
        </p:nvPicPr>
        <p:blipFill rotWithShape="1">
          <a:blip r:embed="rId9"/>
          <a:srcRect r="2426"/>
          <a:stretch/>
        </p:blipFill>
        <p:spPr>
          <a:xfrm>
            <a:off x="6740930" y="2551652"/>
            <a:ext cx="2618796" cy="3693470"/>
          </a:xfrm>
          <a:prstGeom prst="rect">
            <a:avLst/>
          </a:prstGeom>
        </p:spPr>
      </p:pic>
      <p:pic>
        <p:nvPicPr>
          <p:cNvPr id="16" name="Picture 15">
            <a:extLst>
              <a:ext uri="{FF2B5EF4-FFF2-40B4-BE49-F238E27FC236}">
                <a16:creationId xmlns:a16="http://schemas.microsoft.com/office/drawing/2014/main" id="{0B14233A-C1EB-2E69-FC46-6D137CEB68EA}"/>
              </a:ext>
            </a:extLst>
          </p:cNvPr>
          <p:cNvPicPr>
            <a:picLocks noChangeAspect="1"/>
          </p:cNvPicPr>
          <p:nvPr/>
        </p:nvPicPr>
        <p:blipFill rotWithShape="1">
          <a:blip r:embed="rId10"/>
          <a:srcRect r="5136"/>
          <a:stretch/>
        </p:blipFill>
        <p:spPr>
          <a:xfrm>
            <a:off x="9593809" y="2383166"/>
            <a:ext cx="2353780" cy="3793845"/>
          </a:xfrm>
          <a:prstGeom prst="rect">
            <a:avLst/>
          </a:prstGeom>
        </p:spPr>
      </p:pic>
    </p:spTree>
    <p:extLst>
      <p:ext uri="{BB962C8B-B14F-4D97-AF65-F5344CB8AC3E}">
        <p14:creationId xmlns:p14="http://schemas.microsoft.com/office/powerpoint/2010/main" val="964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231B-D164-3516-94A3-F2B84F958E6C}"/>
              </a:ext>
            </a:extLst>
          </p:cNvPr>
          <p:cNvSpPr>
            <a:spLocks noGrp="1"/>
          </p:cNvSpPr>
          <p:nvPr>
            <p:ph type="title"/>
          </p:nvPr>
        </p:nvSpPr>
        <p:spPr>
          <a:xfrm>
            <a:off x="412296" y="-8331"/>
            <a:ext cx="10947365" cy="1325563"/>
          </a:xfrm>
        </p:spPr>
        <p:txBody>
          <a:bodyPr>
            <a:normAutofit fontScale="90000"/>
          </a:bodyPr>
          <a:lstStyle/>
          <a:p>
            <a:pPr algn="ctr"/>
            <a:r>
              <a:rPr lang="en-US" dirty="0"/>
              <a:t>Vision: </a:t>
            </a:r>
            <a:br>
              <a:rPr lang="en-US" dirty="0"/>
            </a:br>
            <a:r>
              <a:rPr lang="en-US" dirty="0"/>
              <a:t>Food price measurement to match this aspiration</a:t>
            </a:r>
          </a:p>
        </p:txBody>
      </p:sp>
      <p:sp>
        <p:nvSpPr>
          <p:cNvPr id="3" name="Content Placeholder 2">
            <a:extLst>
              <a:ext uri="{FF2B5EF4-FFF2-40B4-BE49-F238E27FC236}">
                <a16:creationId xmlns:a16="http://schemas.microsoft.com/office/drawing/2014/main" id="{1957F435-3067-946C-FC16-F5B72929AF91}"/>
              </a:ext>
            </a:extLst>
          </p:cNvPr>
          <p:cNvSpPr txBox="1">
            <a:spLocks/>
          </p:cNvSpPr>
          <p:nvPr/>
        </p:nvSpPr>
        <p:spPr bwMode="auto">
          <a:xfrm>
            <a:off x="2158487" y="2033286"/>
            <a:ext cx="7875025" cy="3314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sz="2800" i="1" kern="0" dirty="0">
                <a:solidFill>
                  <a:schemeClr val="accent1">
                    <a:lumMod val="25000"/>
                  </a:schemeClr>
                </a:solidFill>
              </a:rPr>
              <a:t>Food security is…</a:t>
            </a:r>
          </a:p>
          <a:p>
            <a:pPr marL="0" indent="0">
              <a:buFontTx/>
              <a:buNone/>
            </a:pPr>
            <a:r>
              <a:rPr lang="en-US" sz="2800" i="1" kern="0" dirty="0">
                <a:solidFill>
                  <a:schemeClr val="accent1">
                    <a:lumMod val="25000"/>
                  </a:schemeClr>
                </a:solidFill>
              </a:rPr>
              <a:t>	 when all people, at all times, have physical and economic access to sufficient, safe, </a:t>
            </a:r>
            <a:r>
              <a:rPr lang="en-US" sz="2800" b="1" i="1" kern="0" dirty="0">
                <a:solidFill>
                  <a:schemeClr val="accent1">
                    <a:lumMod val="25000"/>
                  </a:schemeClr>
                </a:solidFill>
              </a:rPr>
              <a:t>nutritious food to meet dietary needs </a:t>
            </a:r>
            <a:r>
              <a:rPr lang="en-US" sz="2800" i="1" kern="0" dirty="0">
                <a:solidFill>
                  <a:schemeClr val="accent1">
                    <a:lumMod val="25000"/>
                  </a:schemeClr>
                </a:solidFill>
              </a:rPr>
              <a:t>and food preferences for an active and healthy life. </a:t>
            </a:r>
          </a:p>
          <a:p>
            <a:pPr marL="0" indent="0" algn="r">
              <a:buFontTx/>
              <a:buNone/>
            </a:pPr>
            <a:r>
              <a:rPr lang="en-US" sz="2800" i="1" kern="0" dirty="0">
                <a:solidFill>
                  <a:schemeClr val="accent1">
                    <a:lumMod val="25000"/>
                  </a:schemeClr>
                </a:solidFill>
              </a:rPr>
              <a:t>		- World Food Summit, 1996</a:t>
            </a:r>
          </a:p>
        </p:txBody>
      </p:sp>
      <p:pic>
        <p:nvPicPr>
          <p:cNvPr id="4" name="Picture 3">
            <a:extLst>
              <a:ext uri="{FF2B5EF4-FFF2-40B4-BE49-F238E27FC236}">
                <a16:creationId xmlns:a16="http://schemas.microsoft.com/office/drawing/2014/main" id="{56F9D97B-D868-3485-97B4-C452715D06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2118" y="5159289"/>
            <a:ext cx="1127761" cy="1061441"/>
          </a:xfrm>
          <a:prstGeom prst="rect">
            <a:avLst/>
          </a:prstGeom>
        </p:spPr>
      </p:pic>
    </p:spTree>
    <p:extLst>
      <p:ext uri="{BB962C8B-B14F-4D97-AF65-F5344CB8AC3E}">
        <p14:creationId xmlns:p14="http://schemas.microsoft.com/office/powerpoint/2010/main" val="2290470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689" y="-35966"/>
            <a:ext cx="5648422" cy="1325563"/>
          </a:xfrm>
        </p:spPr>
        <p:txBody>
          <a:bodyPr vert="horz" lIns="91440" tIns="45720" rIns="91440" bIns="45720" rtlCol="0" anchor="ctr">
            <a:normAutofit/>
          </a:bodyPr>
          <a:lstStyle/>
          <a:p>
            <a:r>
              <a:rPr lang="en-US" kern="1200" dirty="0">
                <a:solidFill>
                  <a:schemeClr val="tx1"/>
                </a:solidFill>
                <a:latin typeface="+mj-lt"/>
                <a:ea typeface="+mj-ea"/>
                <a:cs typeface="+mj-cs"/>
              </a:rPr>
              <a:t>What is a healthy diet?</a:t>
            </a:r>
          </a:p>
        </p:txBody>
      </p:sp>
      <p:sp>
        <p:nvSpPr>
          <p:cNvPr id="14" name="Oval 1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33DD1F9-F153-D633-A830-511BA7DE81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46" b="-4"/>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p:cNvSpPr>
            <a:spLocks noGrp="1"/>
          </p:cNvSpPr>
          <p:nvPr>
            <p:ph type="body" sz="half" idx="2"/>
          </p:nvPr>
        </p:nvSpPr>
        <p:spPr>
          <a:xfrm>
            <a:off x="520861" y="1423686"/>
            <a:ext cx="4842991" cy="5173884"/>
          </a:xfrm>
        </p:spPr>
        <p:txBody>
          <a:bodyPr vert="horz" lIns="91440" tIns="45720" rIns="91440" bIns="45720" rtlCol="0" anchor="t">
            <a:noAutofit/>
          </a:bodyPr>
          <a:lstStyle/>
          <a:p>
            <a:r>
              <a:rPr lang="en-US" sz="1600" i="1" dirty="0"/>
              <a:t>“…sufficient, safe, nutritious food to meet dietary needs and food preferences for an active and healthy life”</a:t>
            </a:r>
          </a:p>
          <a:p>
            <a:pPr indent="-228600">
              <a:buFont typeface="Arial" panose="020B0604020202020204" pitchFamily="34" charset="0"/>
              <a:buChar char="•"/>
            </a:pPr>
            <a:endParaRPr lang="en-US" sz="2000" dirty="0"/>
          </a:p>
          <a:p>
            <a:r>
              <a:rPr lang="en-US" sz="2000" dirty="0"/>
              <a:t>Based on food-based dietary guidelines (FBDG), which represent:</a:t>
            </a:r>
          </a:p>
          <a:p>
            <a:pPr marL="457200" indent="-228600">
              <a:buFont typeface="Arial" panose="020B0604020202020204" pitchFamily="34" charset="0"/>
              <a:buChar char="•"/>
            </a:pPr>
            <a:r>
              <a:rPr lang="en-US" sz="1600" dirty="0"/>
              <a:t>a realistic way for regular people to select nutrient-adequate diets</a:t>
            </a:r>
          </a:p>
          <a:p>
            <a:pPr marL="457200" indent="-228600">
              <a:buFont typeface="Arial" panose="020B0604020202020204" pitchFamily="34" charset="0"/>
              <a:buChar char="•"/>
            </a:pPr>
            <a:r>
              <a:rPr lang="en-US" sz="1600" dirty="0"/>
              <a:t>diets that protect health against NCDs</a:t>
            </a:r>
          </a:p>
          <a:p>
            <a:pPr marL="457200" indent="-228600">
              <a:buFont typeface="Arial" panose="020B0604020202020204" pitchFamily="34" charset="0"/>
              <a:buChar char="•"/>
            </a:pPr>
            <a:r>
              <a:rPr lang="en-US" sz="1600" dirty="0"/>
              <a:t>diets that are dignified and culturally appropriate</a:t>
            </a:r>
          </a:p>
          <a:p>
            <a:pPr indent="-228600">
              <a:buFont typeface="Arial" panose="020B0604020202020204" pitchFamily="34" charset="0"/>
              <a:buChar char="•"/>
            </a:pPr>
            <a:endParaRPr lang="en-US" sz="2000" dirty="0"/>
          </a:p>
          <a:p>
            <a:r>
              <a:rPr lang="en-US" sz="2000" dirty="0"/>
              <a:t>In nations where FBDG have been elaborated, they are the official policy standard for what constitutes dietary needs</a:t>
            </a:r>
          </a:p>
          <a:p>
            <a:pPr marL="457200" indent="-228600">
              <a:buFont typeface="Arial" panose="020B0604020202020204" pitchFamily="34" charset="0"/>
              <a:buChar char="•"/>
            </a:pPr>
            <a:r>
              <a:rPr lang="en-US" sz="1600" dirty="0"/>
              <a:t>social safety nets and nutrition education based on FBDG</a:t>
            </a:r>
          </a:p>
        </p:txBody>
      </p:sp>
      <p:sp>
        <p:nvSpPr>
          <p:cNvPr id="16" name="Freeform: Shape 1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E24E9DE-21CA-CA15-CB81-0A71A60FD8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2500"/>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8" name="Picture 7">
            <a:extLst>
              <a:ext uri="{FF2B5EF4-FFF2-40B4-BE49-F238E27FC236}">
                <a16:creationId xmlns:a16="http://schemas.microsoft.com/office/drawing/2014/main" id="{97A6B9D0-9D9E-E04D-E376-E831F1BE9C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0" name="Freeform: Shape 19">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4DAFD7C-306D-87BD-47C7-1B10C2701E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07517191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890DD-EF9C-4E75-8786-44EDEAD81858}"/>
              </a:ext>
            </a:extLst>
          </p:cNvPr>
          <p:cNvSpPr>
            <a:spLocks noGrp="1"/>
          </p:cNvSpPr>
          <p:nvPr>
            <p:ph type="title"/>
          </p:nvPr>
        </p:nvSpPr>
        <p:spPr>
          <a:xfrm>
            <a:off x="231494" y="-8331"/>
            <a:ext cx="11960506" cy="1325563"/>
          </a:xfrm>
        </p:spPr>
        <p:txBody>
          <a:bodyPr/>
          <a:lstStyle/>
          <a:p>
            <a:r>
              <a:rPr lang="en-US" dirty="0"/>
              <a:t>Cost of a Healthy Diet can be calculated in two ways</a:t>
            </a:r>
          </a:p>
        </p:txBody>
      </p:sp>
      <p:sp>
        <p:nvSpPr>
          <p:cNvPr id="3" name="Content Placeholder 2">
            <a:extLst>
              <a:ext uri="{FF2B5EF4-FFF2-40B4-BE49-F238E27FC236}">
                <a16:creationId xmlns:a16="http://schemas.microsoft.com/office/drawing/2014/main" id="{B413F257-212D-4B2D-B53E-D1C5B0AE2931}"/>
              </a:ext>
            </a:extLst>
          </p:cNvPr>
          <p:cNvSpPr>
            <a:spLocks noGrp="1"/>
          </p:cNvSpPr>
          <p:nvPr>
            <p:ph type="body" sz="half" idx="2"/>
          </p:nvPr>
        </p:nvSpPr>
        <p:spPr>
          <a:xfrm>
            <a:off x="412297" y="1523205"/>
            <a:ext cx="6875895" cy="5155387"/>
          </a:xfrm>
        </p:spPr>
        <p:txBody>
          <a:bodyPr>
            <a:normAutofit/>
          </a:bodyPr>
          <a:lstStyle/>
          <a:p>
            <a:r>
              <a:rPr lang="en-US" dirty="0">
                <a:solidFill>
                  <a:srgbClr val="002060"/>
                </a:solidFill>
              </a:rPr>
              <a:t>National</a:t>
            </a:r>
            <a:r>
              <a:rPr lang="en-US" dirty="0">
                <a:solidFill>
                  <a:schemeClr val="bg1">
                    <a:lumMod val="50000"/>
                  </a:schemeClr>
                </a:solidFill>
              </a:rPr>
              <a:t>: adherence to national FBDG</a:t>
            </a:r>
          </a:p>
          <a:p>
            <a:pPr marL="742950" lvl="1" indent="-285750">
              <a:buFont typeface="Arial" panose="020B0604020202020204" pitchFamily="34" charset="0"/>
              <a:buChar char="•"/>
            </a:pPr>
            <a:r>
              <a:rPr lang="en-US" sz="2000" dirty="0"/>
              <a:t>Meets specific countries’ guidelines, to achieve </a:t>
            </a:r>
            <a:r>
              <a:rPr lang="en-US" sz="2000" b="1" dirty="0"/>
              <a:t>policy coherence</a:t>
            </a:r>
            <a:r>
              <a:rPr lang="en-US" sz="2000" dirty="0"/>
              <a:t> within countries.</a:t>
            </a:r>
            <a:endParaRPr lang="en-US" sz="2000" i="1" dirty="0"/>
          </a:p>
          <a:p>
            <a:pPr marL="742950" lvl="1" indent="-285750">
              <a:buFont typeface="Arial" panose="020B0604020202020204" pitchFamily="34" charset="0"/>
              <a:buChar char="•"/>
            </a:pPr>
            <a:endParaRPr lang="en-US" sz="2000" dirty="0"/>
          </a:p>
          <a:p>
            <a:r>
              <a:rPr lang="en-US" dirty="0">
                <a:solidFill>
                  <a:srgbClr val="002060"/>
                </a:solidFill>
              </a:rPr>
              <a:t>Global: </a:t>
            </a:r>
            <a:r>
              <a:rPr lang="en-US" dirty="0">
                <a:solidFill>
                  <a:schemeClr val="bg1">
                    <a:lumMod val="50000"/>
                  </a:schemeClr>
                </a:solidFill>
              </a:rPr>
              <a:t>Healthy Diet Basket</a:t>
            </a:r>
          </a:p>
          <a:p>
            <a:pPr marL="742950" lvl="1" indent="-285750">
              <a:buFont typeface="Arial" panose="020B0604020202020204" pitchFamily="34" charset="0"/>
              <a:buChar char="•"/>
            </a:pPr>
            <a:r>
              <a:rPr lang="en-US" sz="2000" dirty="0"/>
              <a:t>Meets commonalities among national guidelines, </a:t>
            </a:r>
            <a:r>
              <a:rPr lang="en-US" sz="2000" b="1" dirty="0"/>
              <a:t>to enable global comparability</a:t>
            </a:r>
            <a:r>
              <a:rPr lang="en-US" sz="2000" dirty="0"/>
              <a:t>. </a:t>
            </a:r>
          </a:p>
          <a:p>
            <a:pPr marL="742950" lvl="1" indent="-285750">
              <a:buFont typeface="Arial" panose="020B0604020202020204" pitchFamily="34" charset="0"/>
              <a:buChar char="•"/>
            </a:pPr>
            <a:r>
              <a:rPr lang="en-US" sz="2000" dirty="0"/>
              <a:t>Used for annual updates to </a:t>
            </a:r>
            <a:r>
              <a:rPr lang="en-US" sz="2000" i="1" dirty="0"/>
              <a:t>The State of Food Security and Nutrition in the World</a:t>
            </a:r>
            <a:r>
              <a:rPr lang="en-US" sz="2000" dirty="0"/>
              <a:t> reports, as a standard of “access to nutritious food to meet dietary needs.” </a:t>
            </a:r>
          </a:p>
          <a:p>
            <a:endParaRPr lang="en-US" dirty="0"/>
          </a:p>
        </p:txBody>
      </p:sp>
      <p:pic>
        <p:nvPicPr>
          <p:cNvPr id="8" name="Picture 7">
            <a:extLst>
              <a:ext uri="{FF2B5EF4-FFF2-40B4-BE49-F238E27FC236}">
                <a16:creationId xmlns:a16="http://schemas.microsoft.com/office/drawing/2014/main" id="{5CF8107C-42A1-0847-14FF-519039F71779}"/>
              </a:ext>
            </a:extLst>
          </p:cNvPr>
          <p:cNvPicPr>
            <a:picLocks noChangeAspect="1"/>
          </p:cNvPicPr>
          <p:nvPr/>
        </p:nvPicPr>
        <p:blipFill>
          <a:blip r:embed="rId3"/>
          <a:stretch>
            <a:fillRect/>
          </a:stretch>
        </p:blipFill>
        <p:spPr>
          <a:xfrm>
            <a:off x="7288192" y="1317232"/>
            <a:ext cx="4799636" cy="3599727"/>
          </a:xfrm>
          <a:prstGeom prst="rect">
            <a:avLst/>
          </a:prstGeom>
        </p:spPr>
      </p:pic>
      <p:pic>
        <p:nvPicPr>
          <p:cNvPr id="9" name="Picture 8">
            <a:extLst>
              <a:ext uri="{FF2B5EF4-FFF2-40B4-BE49-F238E27FC236}">
                <a16:creationId xmlns:a16="http://schemas.microsoft.com/office/drawing/2014/main" id="{CEF75AFC-2CFB-96EE-1B9C-2190AE48D3C3}"/>
              </a:ext>
            </a:extLst>
          </p:cNvPr>
          <p:cNvPicPr>
            <a:picLocks noChangeAspect="1"/>
          </p:cNvPicPr>
          <p:nvPr/>
        </p:nvPicPr>
        <p:blipFill>
          <a:blip r:embed="rId4"/>
          <a:stretch>
            <a:fillRect/>
          </a:stretch>
        </p:blipFill>
        <p:spPr>
          <a:xfrm>
            <a:off x="7288192" y="4769264"/>
            <a:ext cx="1456862" cy="2057023"/>
          </a:xfrm>
          <a:prstGeom prst="rect">
            <a:avLst/>
          </a:prstGeom>
        </p:spPr>
      </p:pic>
      <p:sp>
        <p:nvSpPr>
          <p:cNvPr id="15" name="Line Callout 2 14">
            <a:extLst>
              <a:ext uri="{FF2B5EF4-FFF2-40B4-BE49-F238E27FC236}">
                <a16:creationId xmlns:a16="http://schemas.microsoft.com/office/drawing/2014/main" id="{300E8F7E-4F3F-6260-4BC5-6B7BC6C1968C}"/>
              </a:ext>
            </a:extLst>
          </p:cNvPr>
          <p:cNvSpPr/>
          <p:nvPr/>
        </p:nvSpPr>
        <p:spPr>
          <a:xfrm>
            <a:off x="9323407" y="3521597"/>
            <a:ext cx="729205" cy="671898"/>
          </a:xfrm>
          <a:prstGeom prst="borderCallout2">
            <a:avLst>
              <a:gd name="adj1" fmla="val 18750"/>
              <a:gd name="adj2" fmla="val -8333"/>
              <a:gd name="adj3" fmla="val 18750"/>
              <a:gd name="adj4" fmla="val -16667"/>
              <a:gd name="adj5" fmla="val -14979"/>
              <a:gd name="adj6" fmla="val -19683"/>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008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D4BB2-26B1-412E-B2F1-FC25D40E77C8}"/>
              </a:ext>
            </a:extLst>
          </p:cNvPr>
          <p:cNvPicPr>
            <a:picLocks noChangeAspect="1"/>
          </p:cNvPicPr>
          <p:nvPr/>
        </p:nvPicPr>
        <p:blipFill>
          <a:blip r:embed="rId3"/>
          <a:srcRect/>
          <a:stretch/>
        </p:blipFill>
        <p:spPr>
          <a:xfrm>
            <a:off x="3475069" y="4730804"/>
            <a:ext cx="2066423" cy="184369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0161" y="206755"/>
            <a:ext cx="2245908" cy="2211879"/>
          </a:xfrm>
          <a:prstGeom prst="rect">
            <a:avLst/>
          </a:prstGeom>
        </p:spPr>
      </p:pic>
      <p:sp>
        <p:nvSpPr>
          <p:cNvPr id="6" name="TextBox 5">
            <a:extLst>
              <a:ext uri="{FF2B5EF4-FFF2-40B4-BE49-F238E27FC236}">
                <a16:creationId xmlns:a16="http://schemas.microsoft.com/office/drawing/2014/main" id="{1FEC6D71-682A-4F0D-BFD8-1AF30C80F631}"/>
              </a:ext>
            </a:extLst>
          </p:cNvPr>
          <p:cNvSpPr txBox="1"/>
          <p:nvPr/>
        </p:nvSpPr>
        <p:spPr>
          <a:xfrm>
            <a:off x="1105642" y="6565313"/>
            <a:ext cx="604448"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Benin</a:t>
            </a:r>
            <a:endParaRPr lang="en-US" sz="1400" dirty="0">
              <a:solidFill>
                <a:srgbClr val="002060"/>
              </a:solidFill>
            </a:endParaRPr>
          </a:p>
        </p:txBody>
      </p:sp>
      <p:sp>
        <p:nvSpPr>
          <p:cNvPr id="7" name="TextBox 6">
            <a:extLst>
              <a:ext uri="{FF2B5EF4-FFF2-40B4-BE49-F238E27FC236}">
                <a16:creationId xmlns:a16="http://schemas.microsoft.com/office/drawing/2014/main" id="{1FEC6D71-682A-4F0D-BFD8-1AF30C80F631}"/>
              </a:ext>
            </a:extLst>
          </p:cNvPr>
          <p:cNvSpPr txBox="1"/>
          <p:nvPr/>
        </p:nvSpPr>
        <p:spPr>
          <a:xfrm>
            <a:off x="4103906" y="2418634"/>
            <a:ext cx="615198"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India</a:t>
            </a:r>
            <a:endParaRPr lang="en-US" sz="1400" dirty="0">
              <a:solidFill>
                <a:srgbClr val="002060"/>
              </a:solidFill>
            </a:endParaRPr>
          </a:p>
        </p:txBody>
      </p:sp>
      <p:sp>
        <p:nvSpPr>
          <p:cNvPr id="8" name="TextBox 7">
            <a:extLst>
              <a:ext uri="{FF2B5EF4-FFF2-40B4-BE49-F238E27FC236}">
                <a16:creationId xmlns:a16="http://schemas.microsoft.com/office/drawing/2014/main" id="{1FEC6D71-682A-4F0D-BFD8-1AF30C80F631}"/>
              </a:ext>
            </a:extLst>
          </p:cNvPr>
          <p:cNvSpPr txBox="1"/>
          <p:nvPr/>
        </p:nvSpPr>
        <p:spPr>
          <a:xfrm>
            <a:off x="4206240" y="6550223"/>
            <a:ext cx="1285418"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U.S.A.</a:t>
            </a:r>
            <a:endParaRPr lang="en-US" sz="1400" dirty="0">
              <a:solidFill>
                <a:srgbClr val="002060"/>
              </a:solidFill>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235" y="4258556"/>
            <a:ext cx="2638697" cy="2345987"/>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3153" y="4192357"/>
            <a:ext cx="3084299" cy="2627468"/>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90720" y="4258556"/>
            <a:ext cx="3261360" cy="2453466"/>
          </a:xfrm>
          <a:prstGeom prst="rect">
            <a:avLst/>
          </a:prstGeom>
        </p:spPr>
      </p:pic>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83633" y="290290"/>
            <a:ext cx="2231499" cy="2121488"/>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5188" y="199150"/>
            <a:ext cx="2623335" cy="2683796"/>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67707" y="288588"/>
            <a:ext cx="2639036" cy="190360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669073" y="2854559"/>
            <a:ext cx="2318358" cy="1729852"/>
          </a:xfrm>
          <a:prstGeom prst="rect">
            <a:avLst/>
          </a:prstGeom>
        </p:spPr>
      </p:pic>
      <p:pic>
        <p:nvPicPr>
          <p:cNvPr id="18" name="Picture 17"/>
          <p:cNvPicPr>
            <a:picLocks noChangeAspect="1"/>
          </p:cNvPicPr>
          <p:nvPr/>
        </p:nvPicPr>
        <p:blipFill rotWithShape="1">
          <a:blip r:embed="rId12" cstate="screen">
            <a:extLst>
              <a:ext uri="{28A0092B-C50C-407E-A947-70E740481C1C}">
                <a14:useLocalDpi xmlns:a14="http://schemas.microsoft.com/office/drawing/2010/main"/>
              </a:ext>
            </a:extLst>
          </a:blip>
          <a:srcRect r="-792"/>
          <a:stretch/>
        </p:blipFill>
        <p:spPr>
          <a:xfrm>
            <a:off x="7582193" y="2410067"/>
            <a:ext cx="2626439" cy="1904025"/>
          </a:xfrm>
          <a:prstGeom prst="rect">
            <a:avLst/>
          </a:prstGeom>
        </p:spPr>
      </p:pic>
      <p:sp>
        <p:nvSpPr>
          <p:cNvPr id="19" name="TextBox 18">
            <a:extLst>
              <a:ext uri="{FF2B5EF4-FFF2-40B4-BE49-F238E27FC236}">
                <a16:creationId xmlns:a16="http://schemas.microsoft.com/office/drawing/2014/main" id="{1FEC6D71-682A-4F0D-BFD8-1AF30C80F631}"/>
              </a:ext>
            </a:extLst>
          </p:cNvPr>
          <p:cNvSpPr txBox="1"/>
          <p:nvPr/>
        </p:nvSpPr>
        <p:spPr>
          <a:xfrm>
            <a:off x="401184" y="2726411"/>
            <a:ext cx="615198"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Malta</a:t>
            </a:r>
            <a:endParaRPr lang="en-US" sz="1400" dirty="0">
              <a:solidFill>
                <a:srgbClr val="002060"/>
              </a:solidFill>
            </a:endParaRPr>
          </a:p>
        </p:txBody>
      </p:sp>
      <p:sp>
        <p:nvSpPr>
          <p:cNvPr id="20" name="TextBox 19">
            <a:extLst>
              <a:ext uri="{FF2B5EF4-FFF2-40B4-BE49-F238E27FC236}">
                <a16:creationId xmlns:a16="http://schemas.microsoft.com/office/drawing/2014/main" id="{1FEC6D71-682A-4F0D-BFD8-1AF30C80F631}"/>
              </a:ext>
            </a:extLst>
          </p:cNvPr>
          <p:cNvSpPr txBox="1"/>
          <p:nvPr/>
        </p:nvSpPr>
        <p:spPr>
          <a:xfrm>
            <a:off x="913664" y="3456440"/>
            <a:ext cx="885454"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Vietnam</a:t>
            </a:r>
            <a:endParaRPr lang="en-US" sz="1400" dirty="0">
              <a:solidFill>
                <a:srgbClr val="002060"/>
              </a:solidFill>
            </a:endParaRPr>
          </a:p>
        </p:txBody>
      </p:sp>
      <p:sp>
        <p:nvSpPr>
          <p:cNvPr id="21" name="TextBox 20">
            <a:extLst>
              <a:ext uri="{FF2B5EF4-FFF2-40B4-BE49-F238E27FC236}">
                <a16:creationId xmlns:a16="http://schemas.microsoft.com/office/drawing/2014/main" id="{1FEC6D71-682A-4F0D-BFD8-1AF30C80F631}"/>
              </a:ext>
            </a:extLst>
          </p:cNvPr>
          <p:cNvSpPr txBox="1"/>
          <p:nvPr/>
        </p:nvSpPr>
        <p:spPr>
          <a:xfrm>
            <a:off x="6446474" y="6565313"/>
            <a:ext cx="657497"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Oman</a:t>
            </a:r>
            <a:endParaRPr lang="en-US" sz="1400" dirty="0">
              <a:solidFill>
                <a:srgbClr val="002060"/>
              </a:solidFill>
            </a:endParaRPr>
          </a:p>
        </p:txBody>
      </p:sp>
      <p:sp>
        <p:nvSpPr>
          <p:cNvPr id="22" name="TextBox 21">
            <a:extLst>
              <a:ext uri="{FF2B5EF4-FFF2-40B4-BE49-F238E27FC236}">
                <a16:creationId xmlns:a16="http://schemas.microsoft.com/office/drawing/2014/main" id="{1FEC6D71-682A-4F0D-BFD8-1AF30C80F631}"/>
              </a:ext>
            </a:extLst>
          </p:cNvPr>
          <p:cNvSpPr txBox="1"/>
          <p:nvPr/>
        </p:nvSpPr>
        <p:spPr>
          <a:xfrm>
            <a:off x="9736028" y="6558133"/>
            <a:ext cx="1145332"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Netherlands</a:t>
            </a:r>
            <a:endParaRPr lang="en-US" sz="1400" dirty="0">
              <a:solidFill>
                <a:srgbClr val="002060"/>
              </a:solidFill>
            </a:endParaRPr>
          </a:p>
        </p:txBody>
      </p:sp>
      <p:sp>
        <p:nvSpPr>
          <p:cNvPr id="23" name="TextBox 22">
            <a:extLst>
              <a:ext uri="{FF2B5EF4-FFF2-40B4-BE49-F238E27FC236}">
                <a16:creationId xmlns:a16="http://schemas.microsoft.com/office/drawing/2014/main" id="{1FEC6D71-682A-4F0D-BFD8-1AF30C80F631}"/>
              </a:ext>
            </a:extLst>
          </p:cNvPr>
          <p:cNvSpPr txBox="1"/>
          <p:nvPr/>
        </p:nvSpPr>
        <p:spPr>
          <a:xfrm>
            <a:off x="10987724" y="2283307"/>
            <a:ext cx="1145332" cy="307777"/>
          </a:xfrm>
          <a:prstGeom prst="rect">
            <a:avLst/>
          </a:prstGeom>
          <a:noFill/>
        </p:spPr>
        <p:txBody>
          <a:bodyPr wrap="square" rtlCol="0">
            <a:spAutoFit/>
          </a:bodyPr>
          <a:lstStyle/>
          <a:p>
            <a:pPr fontAlgn="base">
              <a:spcBef>
                <a:spcPct val="0"/>
              </a:spcBef>
              <a:spcAft>
                <a:spcPct val="0"/>
              </a:spcAft>
            </a:pPr>
            <a:r>
              <a:rPr lang="en-US" sz="1400" dirty="0">
                <a:solidFill>
                  <a:srgbClr val="002060"/>
                </a:solidFill>
              </a:rPr>
              <a:t>Argentina</a:t>
            </a:r>
          </a:p>
        </p:txBody>
      </p:sp>
      <p:sp>
        <p:nvSpPr>
          <p:cNvPr id="24" name="TextBox 23">
            <a:extLst>
              <a:ext uri="{FF2B5EF4-FFF2-40B4-BE49-F238E27FC236}">
                <a16:creationId xmlns:a16="http://schemas.microsoft.com/office/drawing/2014/main" id="{1FEC6D71-682A-4F0D-BFD8-1AF30C80F631}"/>
              </a:ext>
            </a:extLst>
          </p:cNvPr>
          <p:cNvSpPr txBox="1"/>
          <p:nvPr/>
        </p:nvSpPr>
        <p:spPr>
          <a:xfrm>
            <a:off x="7150143" y="2190902"/>
            <a:ext cx="1145332"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Jamaica</a:t>
            </a:r>
            <a:endParaRPr lang="en-US" sz="1400" dirty="0">
              <a:solidFill>
                <a:srgbClr val="002060"/>
              </a:solidFill>
            </a:endParaRPr>
          </a:p>
        </p:txBody>
      </p:sp>
      <p:sp>
        <p:nvSpPr>
          <p:cNvPr id="25" name="TextBox 24">
            <a:extLst>
              <a:ext uri="{FF2B5EF4-FFF2-40B4-BE49-F238E27FC236}">
                <a16:creationId xmlns:a16="http://schemas.microsoft.com/office/drawing/2014/main" id="{1FEC6D71-682A-4F0D-BFD8-1AF30C80F631}"/>
              </a:ext>
            </a:extLst>
          </p:cNvPr>
          <p:cNvSpPr txBox="1"/>
          <p:nvPr/>
        </p:nvSpPr>
        <p:spPr>
          <a:xfrm>
            <a:off x="10208632" y="3237067"/>
            <a:ext cx="615198" cy="307777"/>
          </a:xfrm>
          <a:prstGeom prst="rect">
            <a:avLst/>
          </a:prstGeom>
          <a:noFill/>
        </p:spPr>
        <p:txBody>
          <a:bodyPr wrap="square" rtlCol="0">
            <a:spAutoFit/>
          </a:bodyPr>
          <a:lstStyle/>
          <a:p>
            <a:pPr fontAlgn="base">
              <a:spcBef>
                <a:spcPct val="0"/>
              </a:spcBef>
              <a:spcAft>
                <a:spcPct val="0"/>
              </a:spcAft>
            </a:pPr>
            <a:r>
              <a:rPr lang="en-US" sz="1400" dirty="0">
                <a:solidFill>
                  <a:srgbClr val="002060"/>
                </a:solidFill>
              </a:rPr>
              <a:t>China</a:t>
            </a:r>
          </a:p>
        </p:txBody>
      </p:sp>
      <p:pic>
        <p:nvPicPr>
          <p:cNvPr id="2" name="Picture 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50120" y="220176"/>
            <a:ext cx="2305950" cy="2233890"/>
          </a:xfrm>
          <a:prstGeom prst="rect">
            <a:avLst/>
          </a:prstGeom>
        </p:spPr>
      </p:pic>
      <p:pic>
        <p:nvPicPr>
          <p:cNvPr id="3" name="Picture 2" descr="Chart, pie chart&#10;&#10;Description automatically generated">
            <a:extLst>
              <a:ext uri="{FF2B5EF4-FFF2-40B4-BE49-F238E27FC236}">
                <a16:creationId xmlns:a16="http://schemas.microsoft.com/office/drawing/2014/main" id="{5540EA0A-B0F6-69EA-D218-567E6A7805CF}"/>
              </a:ext>
            </a:extLst>
          </p:cNvPr>
          <p:cNvPicPr>
            <a:picLocks noChangeAspect="1"/>
          </p:cNvPicPr>
          <p:nvPr/>
        </p:nvPicPr>
        <p:blipFill>
          <a:blip r:embed="rId14">
            <a:alphaModFix amt="20000"/>
          </a:blip>
          <a:stretch>
            <a:fillRect/>
          </a:stretch>
        </p:blipFill>
        <p:spPr>
          <a:xfrm>
            <a:off x="4115629" y="1765985"/>
            <a:ext cx="3570623" cy="3380910"/>
          </a:xfrm>
          <a:prstGeom prst="rect">
            <a:avLst/>
          </a:prstGeom>
        </p:spPr>
      </p:pic>
      <p:sp>
        <p:nvSpPr>
          <p:cNvPr id="10" name="Rectangle 9">
            <a:extLst>
              <a:ext uri="{FF2B5EF4-FFF2-40B4-BE49-F238E27FC236}">
                <a16:creationId xmlns:a16="http://schemas.microsoft.com/office/drawing/2014/main" id="{686F410B-7A64-00EA-F46B-668CB41764EB}"/>
              </a:ext>
            </a:extLst>
          </p:cNvPr>
          <p:cNvSpPr/>
          <p:nvPr/>
        </p:nvSpPr>
        <p:spPr>
          <a:xfrm>
            <a:off x="101587" y="1867373"/>
            <a:ext cx="249957" cy="109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29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983E-7FE7-1B46-875F-DA7D4BA3CB45}"/>
              </a:ext>
            </a:extLst>
          </p:cNvPr>
          <p:cNvSpPr>
            <a:spLocks noGrp="1"/>
          </p:cNvSpPr>
          <p:nvPr>
            <p:ph type="title"/>
          </p:nvPr>
        </p:nvSpPr>
        <p:spPr>
          <a:xfrm>
            <a:off x="707213" y="114492"/>
            <a:ext cx="10515600" cy="1325563"/>
          </a:xfrm>
        </p:spPr>
        <p:txBody>
          <a:bodyPr>
            <a:noAutofit/>
          </a:bodyPr>
          <a:lstStyle/>
          <a:p>
            <a:r>
              <a:rPr lang="en-US" sz="3600" dirty="0">
                <a:solidFill>
                  <a:srgbClr val="2F83A8"/>
                </a:solidFill>
              </a:rPr>
              <a:t>Healthy Diet Basket reflects the commonalities across guidelines in terms of food group proportions</a:t>
            </a:r>
          </a:p>
        </p:txBody>
      </p:sp>
      <p:pic>
        <p:nvPicPr>
          <p:cNvPr id="3" name="Picture 2" descr="Chart, pie chart&#10;&#10;Description automatically generated">
            <a:extLst>
              <a:ext uri="{FF2B5EF4-FFF2-40B4-BE49-F238E27FC236}">
                <a16:creationId xmlns:a16="http://schemas.microsoft.com/office/drawing/2014/main" id="{F1E77844-F875-0140-8656-02521A9219B4}"/>
              </a:ext>
            </a:extLst>
          </p:cNvPr>
          <p:cNvPicPr>
            <a:picLocks noChangeAspect="1"/>
          </p:cNvPicPr>
          <p:nvPr/>
        </p:nvPicPr>
        <p:blipFill>
          <a:blip r:embed="rId3"/>
          <a:stretch>
            <a:fillRect/>
          </a:stretch>
        </p:blipFill>
        <p:spPr>
          <a:xfrm>
            <a:off x="3069856" y="1690688"/>
            <a:ext cx="4466502" cy="4229189"/>
          </a:xfrm>
          <a:prstGeom prst="rect">
            <a:avLst/>
          </a:prstGeom>
        </p:spPr>
      </p:pic>
      <p:sp>
        <p:nvSpPr>
          <p:cNvPr id="4" name="Line Callout 1 3">
            <a:extLst>
              <a:ext uri="{FF2B5EF4-FFF2-40B4-BE49-F238E27FC236}">
                <a16:creationId xmlns:a16="http://schemas.microsoft.com/office/drawing/2014/main" id="{787EE93E-D84D-6145-BC77-527ACEEA9D09}"/>
              </a:ext>
            </a:extLst>
          </p:cNvPr>
          <p:cNvSpPr/>
          <p:nvPr/>
        </p:nvSpPr>
        <p:spPr>
          <a:xfrm>
            <a:off x="8450757" y="1945111"/>
            <a:ext cx="1269832" cy="1254263"/>
          </a:xfrm>
          <a:prstGeom prst="borderCallout1">
            <a:avLst>
              <a:gd name="adj1" fmla="val 18750"/>
              <a:gd name="adj2" fmla="val -8333"/>
              <a:gd name="adj3" fmla="val 69993"/>
              <a:gd name="adj4" fmla="val -912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76A1B9-C0B2-6A42-9FA9-A9DA6AF10B0B}"/>
              </a:ext>
            </a:extLst>
          </p:cNvPr>
          <p:cNvSpPr txBox="1"/>
          <p:nvPr/>
        </p:nvSpPr>
        <p:spPr>
          <a:xfrm>
            <a:off x="8498181" y="1945111"/>
            <a:ext cx="1269833" cy="1200329"/>
          </a:xfrm>
          <a:prstGeom prst="rect">
            <a:avLst/>
          </a:prstGeom>
          <a:noFill/>
        </p:spPr>
        <p:txBody>
          <a:bodyPr wrap="square" rtlCol="0">
            <a:spAutoFit/>
          </a:bodyPr>
          <a:lstStyle/>
          <a:p>
            <a:r>
              <a:rPr lang="en-US" dirty="0"/>
              <a:t>About ½ fruits and vegetables by volume</a:t>
            </a:r>
          </a:p>
        </p:txBody>
      </p:sp>
      <p:sp>
        <p:nvSpPr>
          <p:cNvPr id="8" name="Line Callout 1 7">
            <a:extLst>
              <a:ext uri="{FF2B5EF4-FFF2-40B4-BE49-F238E27FC236}">
                <a16:creationId xmlns:a16="http://schemas.microsoft.com/office/drawing/2014/main" id="{BEA33B6C-C02E-964E-87B5-B90F1249B5EE}"/>
              </a:ext>
            </a:extLst>
          </p:cNvPr>
          <p:cNvSpPr/>
          <p:nvPr/>
        </p:nvSpPr>
        <p:spPr>
          <a:xfrm flipH="1">
            <a:off x="998295" y="1954592"/>
            <a:ext cx="1342960" cy="1276824"/>
          </a:xfrm>
          <a:prstGeom prst="borderCallout1">
            <a:avLst>
              <a:gd name="adj1" fmla="val 18750"/>
              <a:gd name="adj2" fmla="val -8333"/>
              <a:gd name="adj3" fmla="val 69993"/>
              <a:gd name="adj4" fmla="val -912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4A9223-789D-B346-8305-A37F188DB887}"/>
              </a:ext>
            </a:extLst>
          </p:cNvPr>
          <p:cNvSpPr txBox="1"/>
          <p:nvPr/>
        </p:nvSpPr>
        <p:spPr>
          <a:xfrm>
            <a:off x="1204848" y="2031087"/>
            <a:ext cx="1136407" cy="1200329"/>
          </a:xfrm>
          <a:prstGeom prst="rect">
            <a:avLst/>
          </a:prstGeom>
          <a:noFill/>
        </p:spPr>
        <p:txBody>
          <a:bodyPr wrap="square" rtlCol="0">
            <a:spAutoFit/>
          </a:bodyPr>
          <a:lstStyle/>
          <a:p>
            <a:r>
              <a:rPr lang="en-US" dirty="0"/>
              <a:t>About ¼ starchy staples by volume</a:t>
            </a:r>
          </a:p>
        </p:txBody>
      </p:sp>
      <p:sp>
        <p:nvSpPr>
          <p:cNvPr id="10" name="Line Callout 1 9">
            <a:extLst>
              <a:ext uri="{FF2B5EF4-FFF2-40B4-BE49-F238E27FC236}">
                <a16:creationId xmlns:a16="http://schemas.microsoft.com/office/drawing/2014/main" id="{E180F628-BABE-E54B-B51B-82582223F870}"/>
              </a:ext>
            </a:extLst>
          </p:cNvPr>
          <p:cNvSpPr/>
          <p:nvPr/>
        </p:nvSpPr>
        <p:spPr>
          <a:xfrm flipH="1">
            <a:off x="1204847" y="4375630"/>
            <a:ext cx="1416129" cy="1288839"/>
          </a:xfrm>
          <a:prstGeom prst="borderCallout1">
            <a:avLst>
              <a:gd name="adj1" fmla="val 65617"/>
              <a:gd name="adj2" fmla="val -8333"/>
              <a:gd name="adj3" fmla="val 31846"/>
              <a:gd name="adj4" fmla="val -662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7E5C6E-3CFF-5A40-BA4C-16391E9316A4}"/>
              </a:ext>
            </a:extLst>
          </p:cNvPr>
          <p:cNvSpPr txBox="1"/>
          <p:nvPr/>
        </p:nvSpPr>
        <p:spPr>
          <a:xfrm>
            <a:off x="1204848" y="4464140"/>
            <a:ext cx="1407267" cy="1200329"/>
          </a:xfrm>
          <a:prstGeom prst="rect">
            <a:avLst/>
          </a:prstGeom>
          <a:noFill/>
        </p:spPr>
        <p:txBody>
          <a:bodyPr wrap="square" rtlCol="0">
            <a:spAutoFit/>
          </a:bodyPr>
          <a:lstStyle/>
          <a:p>
            <a:r>
              <a:rPr lang="en-US" dirty="0"/>
              <a:t>About ¼ protein-rich foods by volume</a:t>
            </a:r>
          </a:p>
        </p:txBody>
      </p:sp>
      <p:pic>
        <p:nvPicPr>
          <p:cNvPr id="12" name="Picture 11">
            <a:extLst>
              <a:ext uri="{FF2B5EF4-FFF2-40B4-BE49-F238E27FC236}">
                <a16:creationId xmlns:a16="http://schemas.microsoft.com/office/drawing/2014/main" id="{03D27C05-0C01-2D02-070B-475F680B37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0218" y="3612382"/>
            <a:ext cx="2306177" cy="2273171"/>
          </a:xfrm>
          <a:prstGeom prst="rect">
            <a:avLst/>
          </a:prstGeom>
        </p:spPr>
      </p:pic>
      <p:pic>
        <p:nvPicPr>
          <p:cNvPr id="7" name="Picture 6" descr="A plate of food&#10;&#10;Description automatically generated with low confidence">
            <a:extLst>
              <a:ext uri="{FF2B5EF4-FFF2-40B4-BE49-F238E27FC236}">
                <a16:creationId xmlns:a16="http://schemas.microsoft.com/office/drawing/2014/main" id="{9C8AECFE-549E-A830-F938-31B213ABBF7E}"/>
              </a:ext>
            </a:extLst>
          </p:cNvPr>
          <p:cNvPicPr>
            <a:picLocks noChangeAspect="1"/>
          </p:cNvPicPr>
          <p:nvPr/>
        </p:nvPicPr>
        <p:blipFill rotWithShape="1">
          <a:blip r:embed="rId5"/>
          <a:srcRect l="26994" t="26160" r="22743" b="3123"/>
          <a:stretch/>
        </p:blipFill>
        <p:spPr>
          <a:xfrm>
            <a:off x="7860449" y="5222660"/>
            <a:ext cx="1549769" cy="1635340"/>
          </a:xfrm>
          <a:prstGeom prst="rect">
            <a:avLst/>
          </a:prstGeom>
        </p:spPr>
      </p:pic>
      <p:pic>
        <p:nvPicPr>
          <p:cNvPr id="13" name="Picture 12">
            <a:extLst>
              <a:ext uri="{FF2B5EF4-FFF2-40B4-BE49-F238E27FC236}">
                <a16:creationId xmlns:a16="http://schemas.microsoft.com/office/drawing/2014/main" id="{D60024D6-52C6-203C-DD86-32AEB8BC2DD9}"/>
              </a:ext>
            </a:extLst>
          </p:cNvPr>
          <p:cNvPicPr>
            <a:picLocks noChangeAspect="1"/>
          </p:cNvPicPr>
          <p:nvPr/>
        </p:nvPicPr>
        <p:blipFill>
          <a:blip r:embed="rId6"/>
          <a:stretch>
            <a:fillRect/>
          </a:stretch>
        </p:blipFill>
        <p:spPr>
          <a:xfrm>
            <a:off x="7691993" y="5069711"/>
            <a:ext cx="1801802" cy="1788289"/>
          </a:xfrm>
          <a:prstGeom prst="rect">
            <a:avLst/>
          </a:prstGeom>
        </p:spPr>
      </p:pic>
    </p:spTree>
    <p:extLst>
      <p:ext uri="{BB962C8B-B14F-4D97-AF65-F5344CB8AC3E}">
        <p14:creationId xmlns:p14="http://schemas.microsoft.com/office/powerpoint/2010/main" val="3333077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27EAEF-EE57-42EF-ABEE-3C1674752747}"/>
              </a:ext>
            </a:extLst>
          </p:cNvPr>
          <p:cNvSpPr txBox="1"/>
          <p:nvPr/>
        </p:nvSpPr>
        <p:spPr>
          <a:xfrm>
            <a:off x="332509" y="88850"/>
            <a:ext cx="9895951" cy="103366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Diagram&#10;&#10;Description automatically generated with medium confidence">
            <a:extLst>
              <a:ext uri="{FF2B5EF4-FFF2-40B4-BE49-F238E27FC236}">
                <a16:creationId xmlns:a16="http://schemas.microsoft.com/office/drawing/2014/main" id="{C7D2C168-5609-4881-87F9-F736DC206434}"/>
              </a:ext>
            </a:extLst>
          </p:cNvPr>
          <p:cNvPicPr>
            <a:picLocks noChangeAspect="1"/>
          </p:cNvPicPr>
          <p:nvPr/>
        </p:nvPicPr>
        <p:blipFill rotWithShape="1">
          <a:blip r:embed="rId3">
            <a:extLst>
              <a:ext uri="{28A0092B-C50C-407E-A947-70E740481C1C}">
                <a14:useLocalDpi xmlns:a14="http://schemas.microsoft.com/office/drawing/2010/main" val="0"/>
              </a:ext>
            </a:extLst>
          </a:blip>
          <a:srcRect b="13282"/>
          <a:stretch/>
        </p:blipFill>
        <p:spPr>
          <a:xfrm>
            <a:off x="511595" y="1195339"/>
            <a:ext cx="10157423" cy="4954686"/>
          </a:xfrm>
          <a:prstGeom prst="rect">
            <a:avLst/>
          </a:prstGeom>
        </p:spPr>
      </p:pic>
      <p:sp>
        <p:nvSpPr>
          <p:cNvPr id="2" name="Content Placeholder 2">
            <a:extLst>
              <a:ext uri="{FF2B5EF4-FFF2-40B4-BE49-F238E27FC236}">
                <a16:creationId xmlns:a16="http://schemas.microsoft.com/office/drawing/2014/main" id="{9D8DF5E9-0A43-BC21-CE49-8FB18D1F9EB3}"/>
              </a:ext>
            </a:extLst>
          </p:cNvPr>
          <p:cNvSpPr txBox="1">
            <a:spLocks/>
          </p:cNvSpPr>
          <p:nvPr/>
        </p:nvSpPr>
        <p:spPr>
          <a:xfrm>
            <a:off x="332509" y="1365688"/>
            <a:ext cx="8242300" cy="20478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Food group proportions stay constant </a:t>
            </a:r>
            <a:r>
              <a:rPr lang="en-US" sz="2000" i="1" dirty="0">
                <a:solidFill>
                  <a:schemeClr val="tx1">
                    <a:lumMod val="50000"/>
                    <a:lumOff val="50000"/>
                  </a:schemeClr>
                </a:solidFill>
              </a:rPr>
              <a:t>(share of kcal)</a:t>
            </a:r>
          </a:p>
          <a:p>
            <a:r>
              <a:rPr lang="en-US" sz="2400" dirty="0"/>
              <a:t>Food items are substitutable</a:t>
            </a:r>
          </a:p>
          <a:p>
            <a:endParaRPr lang="en-US" sz="2400" dirty="0"/>
          </a:p>
          <a:p>
            <a:r>
              <a:rPr lang="en-US" sz="2400" i="1" dirty="0"/>
              <a:t>Within food groups, what are the cheapest items?</a:t>
            </a:r>
          </a:p>
          <a:p>
            <a:pPr lvl="1"/>
            <a:r>
              <a:rPr lang="en-US" sz="2000" i="1" dirty="0"/>
              <a:t>The answer varies by season and market.</a:t>
            </a:r>
            <a:endParaRPr lang="en-US" dirty="0"/>
          </a:p>
        </p:txBody>
      </p:sp>
      <p:sp>
        <p:nvSpPr>
          <p:cNvPr id="3" name="Content Placeholder 2">
            <a:extLst>
              <a:ext uri="{FF2B5EF4-FFF2-40B4-BE49-F238E27FC236}">
                <a16:creationId xmlns:a16="http://schemas.microsoft.com/office/drawing/2014/main" id="{29704FBF-0441-49B9-0EAE-4A1FFAAA5B1D}"/>
              </a:ext>
            </a:extLst>
          </p:cNvPr>
          <p:cNvSpPr txBox="1">
            <a:spLocks/>
          </p:cNvSpPr>
          <p:nvPr/>
        </p:nvSpPr>
        <p:spPr>
          <a:xfrm>
            <a:off x="10228460" y="2687589"/>
            <a:ext cx="1783079" cy="213905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Least-cost diets set a lower bound.</a:t>
            </a:r>
          </a:p>
          <a:p>
            <a:pPr marL="0" indent="0">
              <a:buFont typeface="Arial" panose="020B0604020202020204" pitchFamily="34" charset="0"/>
              <a:buNone/>
            </a:pPr>
            <a:r>
              <a:rPr lang="en-US" sz="1600" dirty="0"/>
              <a:t>Taste, preferences, and convenience add to the cost, and would raise the number of people who cannot afford the diet.</a:t>
            </a:r>
          </a:p>
          <a:p>
            <a:endParaRPr lang="en-US" sz="1600" i="1" dirty="0"/>
          </a:p>
        </p:txBody>
      </p:sp>
      <p:sp>
        <p:nvSpPr>
          <p:cNvPr id="8" name="Title 7">
            <a:extLst>
              <a:ext uri="{FF2B5EF4-FFF2-40B4-BE49-F238E27FC236}">
                <a16:creationId xmlns:a16="http://schemas.microsoft.com/office/drawing/2014/main" id="{595CF65D-0B5E-3F36-DD20-EC32BCB83DCA}"/>
              </a:ext>
            </a:extLst>
          </p:cNvPr>
          <p:cNvSpPr>
            <a:spLocks noGrp="1"/>
          </p:cNvSpPr>
          <p:nvPr>
            <p:ph type="title"/>
          </p:nvPr>
        </p:nvSpPr>
        <p:spPr>
          <a:xfrm>
            <a:off x="412296" y="161670"/>
            <a:ext cx="10736349" cy="1325563"/>
          </a:xfrm>
        </p:spPr>
        <p:txBody>
          <a:bodyPr>
            <a:normAutofit/>
          </a:bodyPr>
          <a:lstStyle/>
          <a:p>
            <a:r>
              <a:rPr lang="en-US" dirty="0"/>
              <a:t>What is a least-cost healthy diet?</a:t>
            </a:r>
          </a:p>
        </p:txBody>
      </p:sp>
    </p:spTree>
    <p:extLst>
      <p:ext uri="{BB962C8B-B14F-4D97-AF65-F5344CB8AC3E}">
        <p14:creationId xmlns:p14="http://schemas.microsoft.com/office/powerpoint/2010/main" val="1305120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BAC8438-41AD-4486-A4BB-6BB10E781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89" y="1121473"/>
            <a:ext cx="11770821" cy="5090196"/>
          </a:xfrm>
          <a:prstGeom prst="rect">
            <a:avLst/>
          </a:prstGeom>
        </p:spPr>
      </p:pic>
      <p:sp>
        <p:nvSpPr>
          <p:cNvPr id="6" name="Title 5">
            <a:extLst>
              <a:ext uri="{FF2B5EF4-FFF2-40B4-BE49-F238E27FC236}">
                <a16:creationId xmlns:a16="http://schemas.microsoft.com/office/drawing/2014/main" id="{B0DF4603-5F18-D76B-A2C7-48D225AABB04}"/>
              </a:ext>
            </a:extLst>
          </p:cNvPr>
          <p:cNvSpPr>
            <a:spLocks noGrp="1"/>
          </p:cNvSpPr>
          <p:nvPr>
            <p:ph type="title"/>
          </p:nvPr>
        </p:nvSpPr>
        <p:spPr>
          <a:xfrm>
            <a:off x="210589" y="-16451"/>
            <a:ext cx="11409911" cy="1325563"/>
          </a:xfrm>
        </p:spPr>
        <p:txBody>
          <a:bodyPr>
            <a:normAutofit/>
          </a:bodyPr>
          <a:lstStyle/>
          <a:p>
            <a:r>
              <a:rPr lang="en-US" dirty="0"/>
              <a:t>Least-cost items and </a:t>
            </a:r>
            <a:r>
              <a:rPr lang="en-US" b="1" dirty="0"/>
              <a:t>cost</a:t>
            </a:r>
            <a:r>
              <a:rPr lang="en-US" dirty="0"/>
              <a:t> share, 2017</a:t>
            </a:r>
          </a:p>
        </p:txBody>
      </p:sp>
    </p:spTree>
    <p:extLst>
      <p:ext uri="{BB962C8B-B14F-4D97-AF65-F5344CB8AC3E}">
        <p14:creationId xmlns:p14="http://schemas.microsoft.com/office/powerpoint/2010/main" val="25640573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2296</Words>
  <Application>Microsoft Macintosh PowerPoint</Application>
  <PresentationFormat>Widescreen</PresentationFormat>
  <Paragraphs>194</Paragraphs>
  <Slides>19</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Gill Sans MT</vt:lpstr>
      <vt:lpstr>Times New Roman</vt:lpstr>
      <vt:lpstr>Office Theme</vt:lpstr>
      <vt:lpstr>1_Office Theme</vt:lpstr>
      <vt:lpstr>Cost and Affordability of Healthy Diets  and implications for sustainability</vt:lpstr>
      <vt:lpstr>Cost and Affordability of a Healthy Diet: indicators to understand food access </vt:lpstr>
      <vt:lpstr>Vision:  Food price measurement to match this aspiration</vt:lpstr>
      <vt:lpstr>What is a healthy diet?</vt:lpstr>
      <vt:lpstr>Cost of a Healthy Diet can be calculated in two ways</vt:lpstr>
      <vt:lpstr>PowerPoint Presentation</vt:lpstr>
      <vt:lpstr>Healthy Diet Basket reflects the commonalities across guidelines in terms of food group proportions</vt:lpstr>
      <vt:lpstr>What is a least-cost healthy diet?</vt:lpstr>
      <vt:lpstr>Least-cost items and cost share, 2017</vt:lpstr>
      <vt:lpstr>Food price dataset</vt:lpstr>
      <vt:lpstr>PowerPoint Presentation</vt:lpstr>
      <vt:lpstr>PowerPoint Presentation</vt:lpstr>
      <vt:lpstr>PowerPoint Presentation</vt:lpstr>
      <vt:lpstr>But are dietary guidelines sustainable?</vt:lpstr>
      <vt:lpstr>PowerPoint Presentation</vt:lpstr>
      <vt:lpstr>More expensive foods tend to have higher carbon footprints</vt:lpstr>
      <vt:lpstr>PowerPoint Presentation</vt:lpstr>
      <vt:lpstr>PowerPoint Presentation</vt:lpstr>
      <vt:lpstr>Cost and Affordability of Healthy Diets  and implications for sustainability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Evgeni V. Sokurenko</dc:creator>
  <cp:lastModifiedBy>Herforth, Anna</cp:lastModifiedBy>
  <cp:revision>65</cp:revision>
  <dcterms:created xsi:type="dcterms:W3CDTF">2022-07-14T23:00:11Z</dcterms:created>
  <dcterms:modified xsi:type="dcterms:W3CDTF">2022-11-16T13:05:05Z</dcterms:modified>
</cp:coreProperties>
</file>