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2"/>
  </p:notesMasterIdLst>
  <p:sldIdLst>
    <p:sldId id="257" r:id="rId2"/>
    <p:sldId id="2291" r:id="rId3"/>
    <p:sldId id="2289" r:id="rId4"/>
    <p:sldId id="801" r:id="rId5"/>
    <p:sldId id="2288" r:id="rId6"/>
    <p:sldId id="2271" r:id="rId7"/>
    <p:sldId id="2272" r:id="rId8"/>
    <p:sldId id="2273" r:id="rId9"/>
    <p:sldId id="2277" r:id="rId10"/>
    <p:sldId id="2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3A7"/>
    <a:srgbClr val="FFFFFF"/>
    <a:srgbClr val="333300"/>
    <a:srgbClr val="10180A"/>
    <a:srgbClr val="233616"/>
    <a:srgbClr val="DEA900"/>
    <a:srgbClr val="A9D18E"/>
    <a:srgbClr val="F5B083"/>
    <a:srgbClr val="A5C17A"/>
    <a:srgbClr val="A0C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5776" autoAdjust="0"/>
  </p:normalViewPr>
  <p:slideViewPr>
    <p:cSldViewPr snapToGrid="0">
      <p:cViewPr varScale="1">
        <p:scale>
          <a:sx n="105" d="100"/>
          <a:sy n="105" d="100"/>
        </p:scale>
        <p:origin x="114" y="114"/>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wmaste01\Box\FoodPricesForNutrition(TuftsResearch)\SharedData+Code\RawData\IMF_FoodCPI-TotalCPI\GlobalFoodPriceInflation(IMF)_4Apr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Average rise in retail food prices relative</a:t>
            </a:r>
            <a:r>
              <a:rPr lang="en-US" sz="1800" baseline="0" dirty="0"/>
              <a:t> to all goods and services </a:t>
            </a:r>
            <a:br>
              <a:rPr lang="en-US" sz="1800" baseline="0" dirty="0"/>
            </a:br>
            <a:r>
              <a:rPr lang="en-US" sz="1800" dirty="0"/>
              <a:t>over previous</a:t>
            </a:r>
            <a:r>
              <a:rPr lang="en-US" sz="1800" baseline="0" dirty="0"/>
              <a:t> 12 months worldwide, Jan. 2000 - Dec 2022</a:t>
            </a:r>
            <a:endParaRPr lang="en-US" sz="1800" dirty="0"/>
          </a:p>
        </c:rich>
      </c:tx>
      <c:layout>
        <c:manualLayout>
          <c:xMode val="edge"/>
          <c:yMode val="edge"/>
          <c:x val="0.13151233558968164"/>
          <c:y val="1.470819292671034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6632813196002E-2"/>
          <c:y val="0.15039768618944324"/>
          <c:w val="0.89279071839257695"/>
          <c:h val="0.60549803291942084"/>
        </c:manualLayout>
      </c:layout>
      <c:lineChart>
        <c:grouping val="standard"/>
        <c:varyColors val="0"/>
        <c:ser>
          <c:idx val="0"/>
          <c:order val="0"/>
          <c:tx>
            <c:strRef>
              <c:f>AveMoM!$F$3</c:f>
              <c:strCache>
                <c:ptCount val="1"/>
                <c:pt idx="0">
                  <c:v>Annualized monthly rate</c:v>
                </c:pt>
              </c:strCache>
            </c:strRef>
          </c:tx>
          <c:spPr>
            <a:ln w="28575" cap="rnd">
              <a:noFill/>
              <a:round/>
            </a:ln>
            <a:effectLst/>
          </c:spPr>
          <c:marker>
            <c:symbol val="none"/>
          </c:marker>
          <c:trendline>
            <c:spPr>
              <a:ln w="19050" cap="rnd">
                <a:solidFill>
                  <a:schemeClr val="accent1"/>
                </a:solidFill>
                <a:prstDash val="solid"/>
              </a:ln>
              <a:effectLst/>
            </c:spPr>
            <c:trendlineType val="movingAvg"/>
            <c:period val="12"/>
            <c:dispRSqr val="0"/>
            <c:dispEq val="0"/>
          </c:trendline>
          <c:cat>
            <c:strRef>
              <c:f>AveMoM!$C$4:$C$279</c:f>
              <c:strCache>
                <c:ptCount val="265"/>
                <c:pt idx="0">
                  <c:v>Jan 2000</c:v>
                </c:pt>
                <c:pt idx="12">
                  <c:v>Jan 2001</c:v>
                </c:pt>
                <c:pt idx="24">
                  <c:v>Jan 2002</c:v>
                </c:pt>
                <c:pt idx="36">
                  <c:v>Jan 2003</c:v>
                </c:pt>
                <c:pt idx="48">
                  <c:v>Jan 2004</c:v>
                </c:pt>
                <c:pt idx="60">
                  <c:v>Jan 2005</c:v>
                </c:pt>
                <c:pt idx="72">
                  <c:v>Jan 2006</c:v>
                </c:pt>
                <c:pt idx="84">
                  <c:v>Jan 2007</c:v>
                </c:pt>
                <c:pt idx="96">
                  <c:v>Jan 2008</c:v>
                </c:pt>
                <c:pt idx="108">
                  <c:v>Jan 2009</c:v>
                </c:pt>
                <c:pt idx="120">
                  <c:v>Jan 2010</c:v>
                </c:pt>
                <c:pt idx="132">
                  <c:v>Jan 2011</c:v>
                </c:pt>
                <c:pt idx="144">
                  <c:v>Jan 2012</c:v>
                </c:pt>
                <c:pt idx="156">
                  <c:v>Jan 2013</c:v>
                </c:pt>
                <c:pt idx="168">
                  <c:v>Jan 2014</c:v>
                </c:pt>
                <c:pt idx="180">
                  <c:v>Jan 2015</c:v>
                </c:pt>
                <c:pt idx="192">
                  <c:v>Jan 2016</c:v>
                </c:pt>
                <c:pt idx="204">
                  <c:v>Jan 2017</c:v>
                </c:pt>
                <c:pt idx="216">
                  <c:v>Jan 2018</c:v>
                </c:pt>
                <c:pt idx="228">
                  <c:v>Jan 2019</c:v>
                </c:pt>
                <c:pt idx="240">
                  <c:v>Jan 2020</c:v>
                </c:pt>
                <c:pt idx="252">
                  <c:v>Jan 2021</c:v>
                </c:pt>
                <c:pt idx="264">
                  <c:v>Jan 2022</c:v>
                </c:pt>
              </c:strCache>
            </c:strRef>
          </c:cat>
          <c:val>
            <c:numRef>
              <c:f>AveMoM!$F$4:$F$279</c:f>
              <c:numCache>
                <c:formatCode>General</c:formatCode>
                <c:ptCount val="276"/>
                <c:pt idx="0">
                  <c:v>-3.987076014340031</c:v>
                </c:pt>
                <c:pt idx="1">
                  <c:v>-0.40522141108592491</c:v>
                </c:pt>
                <c:pt idx="2">
                  <c:v>-5.2342759630211191</c:v>
                </c:pt>
                <c:pt idx="3">
                  <c:v>-2.060789550351295</c:v>
                </c:pt>
                <c:pt idx="4">
                  <c:v>0.23765908902505672</c:v>
                </c:pt>
                <c:pt idx="5">
                  <c:v>-5.5296770699602389</c:v>
                </c:pt>
                <c:pt idx="6">
                  <c:v>1.8219937612197801</c:v>
                </c:pt>
                <c:pt idx="7">
                  <c:v>-3.0730752781814976</c:v>
                </c:pt>
                <c:pt idx="8">
                  <c:v>-5.9506548393470888</c:v>
                </c:pt>
                <c:pt idx="9">
                  <c:v>-3.2467355443998529</c:v>
                </c:pt>
                <c:pt idx="10">
                  <c:v>-0.42671713846558967</c:v>
                </c:pt>
                <c:pt idx="11">
                  <c:v>3.6478351046708477</c:v>
                </c:pt>
                <c:pt idx="12">
                  <c:v>6.6532328580424869</c:v>
                </c:pt>
                <c:pt idx="13">
                  <c:v>-1.9755808745216672</c:v>
                </c:pt>
                <c:pt idx="14">
                  <c:v>2.0121606805938086</c:v>
                </c:pt>
                <c:pt idx="15">
                  <c:v>1.8629776443614636</c:v>
                </c:pt>
                <c:pt idx="16">
                  <c:v>3.7662088384440935</c:v>
                </c:pt>
                <c:pt idx="17">
                  <c:v>1.8120492139046871</c:v>
                </c:pt>
                <c:pt idx="18">
                  <c:v>-3.0093599868590122</c:v>
                </c:pt>
                <c:pt idx="19">
                  <c:v>-1.6469118304706682</c:v>
                </c:pt>
                <c:pt idx="20">
                  <c:v>-3.4516967249284569</c:v>
                </c:pt>
                <c:pt idx="21">
                  <c:v>1.8389372148007519</c:v>
                </c:pt>
                <c:pt idx="22">
                  <c:v>0.13975951319007796</c:v>
                </c:pt>
                <c:pt idx="23">
                  <c:v>5.6790350648582804</c:v>
                </c:pt>
                <c:pt idx="24">
                  <c:v>13.2345518798304</c:v>
                </c:pt>
                <c:pt idx="25">
                  <c:v>-2.370912191036664</c:v>
                </c:pt>
                <c:pt idx="26">
                  <c:v>-4.7876453166453352</c:v>
                </c:pt>
                <c:pt idx="27">
                  <c:v>-1.9192251400214524</c:v>
                </c:pt>
                <c:pt idx="28">
                  <c:v>-3.5796204468397663</c:v>
                </c:pt>
                <c:pt idx="29">
                  <c:v>-2.3312403887599267</c:v>
                </c:pt>
                <c:pt idx="30">
                  <c:v>-4.146344034921607</c:v>
                </c:pt>
                <c:pt idx="31">
                  <c:v>-2.1323753491854927</c:v>
                </c:pt>
                <c:pt idx="32">
                  <c:v>0.8391272190317407</c:v>
                </c:pt>
                <c:pt idx="33">
                  <c:v>-3.0811195749829166</c:v>
                </c:pt>
                <c:pt idx="34">
                  <c:v>1.9088544813695207</c:v>
                </c:pt>
                <c:pt idx="35">
                  <c:v>2.3977143628574922</c:v>
                </c:pt>
                <c:pt idx="36">
                  <c:v>3.7066667167930389</c:v>
                </c:pt>
                <c:pt idx="37">
                  <c:v>-1.6178976904028555</c:v>
                </c:pt>
                <c:pt idx="38">
                  <c:v>0.7026517704994486</c:v>
                </c:pt>
                <c:pt idx="39">
                  <c:v>0.42958756026103639</c:v>
                </c:pt>
                <c:pt idx="40">
                  <c:v>6.6655869798465304</c:v>
                </c:pt>
                <c:pt idx="41">
                  <c:v>-3.378550716180273E-2</c:v>
                </c:pt>
                <c:pt idx="42">
                  <c:v>-4.8231599587410496</c:v>
                </c:pt>
                <c:pt idx="43">
                  <c:v>-4.4556464385133054</c:v>
                </c:pt>
                <c:pt idx="44">
                  <c:v>0.2035213508022724</c:v>
                </c:pt>
                <c:pt idx="45">
                  <c:v>-0.83446661157522006</c:v>
                </c:pt>
                <c:pt idx="46">
                  <c:v>4.7809439930313085</c:v>
                </c:pt>
                <c:pt idx="47">
                  <c:v>1.9210016855761562</c:v>
                </c:pt>
                <c:pt idx="48">
                  <c:v>4.502656406837783</c:v>
                </c:pt>
                <c:pt idx="49">
                  <c:v>1.5954011044835834</c:v>
                </c:pt>
                <c:pt idx="50">
                  <c:v>-0.12452890122271398</c:v>
                </c:pt>
                <c:pt idx="51">
                  <c:v>-1.5284388662657826</c:v>
                </c:pt>
                <c:pt idx="52">
                  <c:v>1.6004108572815388</c:v>
                </c:pt>
                <c:pt idx="53">
                  <c:v>-1.0601476580720695</c:v>
                </c:pt>
                <c:pt idx="54">
                  <c:v>1.185607842640374</c:v>
                </c:pt>
                <c:pt idx="55">
                  <c:v>-1.3653086792969038</c:v>
                </c:pt>
                <c:pt idx="56">
                  <c:v>-4.0197549132609289</c:v>
                </c:pt>
                <c:pt idx="57">
                  <c:v>-2.4406666851092611</c:v>
                </c:pt>
                <c:pt idx="58">
                  <c:v>3.107249444785575</c:v>
                </c:pt>
                <c:pt idx="59">
                  <c:v>4.8570106755806099</c:v>
                </c:pt>
                <c:pt idx="60">
                  <c:v>1.4491028053504322</c:v>
                </c:pt>
                <c:pt idx="61">
                  <c:v>3.7121069098307244</c:v>
                </c:pt>
                <c:pt idx="62">
                  <c:v>0.63618214958747243</c:v>
                </c:pt>
                <c:pt idx="63">
                  <c:v>-2.3877472042161569</c:v>
                </c:pt>
                <c:pt idx="64">
                  <c:v>0.66319670830073507</c:v>
                </c:pt>
                <c:pt idx="65">
                  <c:v>-1.6073339777039353</c:v>
                </c:pt>
                <c:pt idx="66">
                  <c:v>-1.5741639560791085</c:v>
                </c:pt>
                <c:pt idx="67">
                  <c:v>-2.6711483316415889</c:v>
                </c:pt>
                <c:pt idx="68">
                  <c:v>-4.4592991746416901</c:v>
                </c:pt>
                <c:pt idx="69">
                  <c:v>-3.0110537232968273</c:v>
                </c:pt>
                <c:pt idx="70">
                  <c:v>1.311677779438984</c:v>
                </c:pt>
                <c:pt idx="71">
                  <c:v>2.8935214038190677</c:v>
                </c:pt>
                <c:pt idx="72">
                  <c:v>4.0985504030737792</c:v>
                </c:pt>
                <c:pt idx="73">
                  <c:v>1.313871453587875</c:v>
                </c:pt>
                <c:pt idx="74">
                  <c:v>1.6175133404115452</c:v>
                </c:pt>
                <c:pt idx="75">
                  <c:v>-2.2968302171564758E-2</c:v>
                </c:pt>
                <c:pt idx="76">
                  <c:v>1.2715922511293054</c:v>
                </c:pt>
                <c:pt idx="77">
                  <c:v>1.0212660658694985</c:v>
                </c:pt>
                <c:pt idx="78">
                  <c:v>-1.5153600300585772</c:v>
                </c:pt>
                <c:pt idx="79">
                  <c:v>0.60371731346769564</c:v>
                </c:pt>
                <c:pt idx="80">
                  <c:v>0.3015217363103484</c:v>
                </c:pt>
                <c:pt idx="81">
                  <c:v>0.8964992403053903</c:v>
                </c:pt>
                <c:pt idx="82">
                  <c:v>3.7961083028094258</c:v>
                </c:pt>
                <c:pt idx="83">
                  <c:v>3.5994218729261402</c:v>
                </c:pt>
                <c:pt idx="84">
                  <c:v>7.130308367622753</c:v>
                </c:pt>
                <c:pt idx="85">
                  <c:v>-4.2732124332529136</c:v>
                </c:pt>
                <c:pt idx="86">
                  <c:v>-2.3201893898075046</c:v>
                </c:pt>
                <c:pt idx="87">
                  <c:v>2.745906833778732</c:v>
                </c:pt>
                <c:pt idx="88">
                  <c:v>-0.85660631340393123</c:v>
                </c:pt>
                <c:pt idx="89">
                  <c:v>1.8464176303073778</c:v>
                </c:pt>
                <c:pt idx="90">
                  <c:v>1.374866791561183</c:v>
                </c:pt>
                <c:pt idx="91">
                  <c:v>4.5269909392438183</c:v>
                </c:pt>
                <c:pt idx="92">
                  <c:v>6.6610823987163839</c:v>
                </c:pt>
                <c:pt idx="93">
                  <c:v>7.7206051818485602</c:v>
                </c:pt>
                <c:pt idx="94">
                  <c:v>5.2579772427191784</c:v>
                </c:pt>
                <c:pt idx="95">
                  <c:v>6.3891645955488308</c:v>
                </c:pt>
                <c:pt idx="96">
                  <c:v>8.0624368522815928</c:v>
                </c:pt>
                <c:pt idx="97">
                  <c:v>6.4005444310151578</c:v>
                </c:pt>
                <c:pt idx="98">
                  <c:v>3.0972516998404913</c:v>
                </c:pt>
                <c:pt idx="99">
                  <c:v>6.9279442277285552</c:v>
                </c:pt>
                <c:pt idx="100">
                  <c:v>2.9499979727508916</c:v>
                </c:pt>
                <c:pt idx="101">
                  <c:v>0.42351780861189647</c:v>
                </c:pt>
                <c:pt idx="102">
                  <c:v>2.3617361571441364</c:v>
                </c:pt>
                <c:pt idx="103">
                  <c:v>1.4831712753196795</c:v>
                </c:pt>
                <c:pt idx="104">
                  <c:v>1.1288502403979894</c:v>
                </c:pt>
                <c:pt idx="105">
                  <c:v>2.2243295274161001</c:v>
                </c:pt>
                <c:pt idx="106">
                  <c:v>4.6705067806359191</c:v>
                </c:pt>
                <c:pt idx="107">
                  <c:v>6.157087506253843</c:v>
                </c:pt>
                <c:pt idx="108">
                  <c:v>6.1027841295102796</c:v>
                </c:pt>
                <c:pt idx="109">
                  <c:v>-2.0458362166231256</c:v>
                </c:pt>
                <c:pt idx="110">
                  <c:v>-0.74384599879689284</c:v>
                </c:pt>
                <c:pt idx="111">
                  <c:v>-2.8002963967699324</c:v>
                </c:pt>
                <c:pt idx="112">
                  <c:v>-1.9414939244950298</c:v>
                </c:pt>
                <c:pt idx="113">
                  <c:v>-6.6852502765259736</c:v>
                </c:pt>
                <c:pt idx="114">
                  <c:v>-4.0335221288032495</c:v>
                </c:pt>
                <c:pt idx="115">
                  <c:v>-3.4577267305161232</c:v>
                </c:pt>
                <c:pt idx="116">
                  <c:v>-1.1797098076877033</c:v>
                </c:pt>
                <c:pt idx="117">
                  <c:v>-3.2719787927734338</c:v>
                </c:pt>
                <c:pt idx="118">
                  <c:v>-1.219262582609332</c:v>
                </c:pt>
                <c:pt idx="119">
                  <c:v>0.97747020835198473</c:v>
                </c:pt>
                <c:pt idx="120">
                  <c:v>3.5461618302349738</c:v>
                </c:pt>
                <c:pt idx="121">
                  <c:v>-0.87996932072196232</c:v>
                </c:pt>
                <c:pt idx="122">
                  <c:v>0.93212219335729851</c:v>
                </c:pt>
                <c:pt idx="123">
                  <c:v>1.5519889625987473</c:v>
                </c:pt>
                <c:pt idx="124">
                  <c:v>-1.6813202009679351</c:v>
                </c:pt>
                <c:pt idx="125">
                  <c:v>0.29942677593667888</c:v>
                </c:pt>
                <c:pt idx="126">
                  <c:v>0.13981969264972183</c:v>
                </c:pt>
                <c:pt idx="127">
                  <c:v>4.0162725341821668</c:v>
                </c:pt>
                <c:pt idx="128">
                  <c:v>4.6667925818118814</c:v>
                </c:pt>
                <c:pt idx="129">
                  <c:v>1.3458722735485669</c:v>
                </c:pt>
                <c:pt idx="130">
                  <c:v>1.3059566053663889</c:v>
                </c:pt>
                <c:pt idx="131">
                  <c:v>0.51209913801908424</c:v>
                </c:pt>
                <c:pt idx="132">
                  <c:v>4.8560571850941656</c:v>
                </c:pt>
                <c:pt idx="133">
                  <c:v>2.5109902555571799</c:v>
                </c:pt>
                <c:pt idx="134">
                  <c:v>1.7890057786871996</c:v>
                </c:pt>
                <c:pt idx="135">
                  <c:v>1.8142257818506651</c:v>
                </c:pt>
                <c:pt idx="136">
                  <c:v>1.594093930280879</c:v>
                </c:pt>
                <c:pt idx="137">
                  <c:v>-1.9612800685137197</c:v>
                </c:pt>
                <c:pt idx="138">
                  <c:v>1.2632108498374861</c:v>
                </c:pt>
                <c:pt idx="139">
                  <c:v>0.73382893189356535</c:v>
                </c:pt>
                <c:pt idx="140">
                  <c:v>-0.93418481106622964</c:v>
                </c:pt>
                <c:pt idx="141">
                  <c:v>-1.0029952397471862</c:v>
                </c:pt>
                <c:pt idx="142">
                  <c:v>1.5585473132627545</c:v>
                </c:pt>
                <c:pt idx="143">
                  <c:v>2.300558106800576</c:v>
                </c:pt>
                <c:pt idx="144">
                  <c:v>1.8840913202521792</c:v>
                </c:pt>
                <c:pt idx="145">
                  <c:v>1.7770204774842537</c:v>
                </c:pt>
                <c:pt idx="146">
                  <c:v>0.57445952804118905</c:v>
                </c:pt>
                <c:pt idx="147">
                  <c:v>-0.68410535501916669</c:v>
                </c:pt>
                <c:pt idx="148">
                  <c:v>-0.81796600456193358</c:v>
                </c:pt>
                <c:pt idx="149">
                  <c:v>-3.6360502303220577E-2</c:v>
                </c:pt>
                <c:pt idx="150">
                  <c:v>0.44506796016374284</c:v>
                </c:pt>
                <c:pt idx="151">
                  <c:v>-0.7640391262471713</c:v>
                </c:pt>
                <c:pt idx="152">
                  <c:v>-0.58864491280281528</c:v>
                </c:pt>
                <c:pt idx="153">
                  <c:v>0.7571688894647286</c:v>
                </c:pt>
                <c:pt idx="154">
                  <c:v>-0.57793647885585386</c:v>
                </c:pt>
                <c:pt idx="155">
                  <c:v>2.8217148913655787</c:v>
                </c:pt>
                <c:pt idx="156">
                  <c:v>5.9742586090587189</c:v>
                </c:pt>
                <c:pt idx="157">
                  <c:v>-1.6409349739095076</c:v>
                </c:pt>
                <c:pt idx="158">
                  <c:v>-0.56580481740343314</c:v>
                </c:pt>
                <c:pt idx="159">
                  <c:v>2.1125943613582372</c:v>
                </c:pt>
                <c:pt idx="160">
                  <c:v>1.975216424911201</c:v>
                </c:pt>
                <c:pt idx="161">
                  <c:v>0.18205690001373864</c:v>
                </c:pt>
                <c:pt idx="162">
                  <c:v>-1.1322044541323297</c:v>
                </c:pt>
                <c:pt idx="163">
                  <c:v>-1.7443955163731686</c:v>
                </c:pt>
                <c:pt idx="164">
                  <c:v>-2.4321539550081042</c:v>
                </c:pt>
                <c:pt idx="165">
                  <c:v>-0.11040487130668386</c:v>
                </c:pt>
                <c:pt idx="166">
                  <c:v>-1.6313344960384013</c:v>
                </c:pt>
                <c:pt idx="167">
                  <c:v>1.2915873229485109</c:v>
                </c:pt>
                <c:pt idx="168">
                  <c:v>3.4761952617579324</c:v>
                </c:pt>
                <c:pt idx="169">
                  <c:v>-0.45679576907781572</c:v>
                </c:pt>
                <c:pt idx="170">
                  <c:v>-1.5391710530862612</c:v>
                </c:pt>
                <c:pt idx="171">
                  <c:v>-0.40928682505865832</c:v>
                </c:pt>
                <c:pt idx="172">
                  <c:v>-0.2604510797189532</c:v>
                </c:pt>
                <c:pt idx="173">
                  <c:v>-0.43054894700943247</c:v>
                </c:pt>
                <c:pt idx="174">
                  <c:v>-0.27294103506771272</c:v>
                </c:pt>
                <c:pt idx="175">
                  <c:v>-1.3458104215110052</c:v>
                </c:pt>
                <c:pt idx="176">
                  <c:v>-0.19864153916544214</c:v>
                </c:pt>
                <c:pt idx="177">
                  <c:v>0.64137352480419696</c:v>
                </c:pt>
                <c:pt idx="178">
                  <c:v>1.5564894412306143</c:v>
                </c:pt>
                <c:pt idx="179">
                  <c:v>2.6520472888896887</c:v>
                </c:pt>
                <c:pt idx="180">
                  <c:v>8.2230803964742023</c:v>
                </c:pt>
                <c:pt idx="181">
                  <c:v>2.6655135435515094</c:v>
                </c:pt>
                <c:pt idx="182">
                  <c:v>-1.7245143187064957</c:v>
                </c:pt>
                <c:pt idx="183">
                  <c:v>-1.2688526504269011</c:v>
                </c:pt>
                <c:pt idx="184">
                  <c:v>-1.4625963960706405</c:v>
                </c:pt>
                <c:pt idx="185">
                  <c:v>-1.3033250256686961</c:v>
                </c:pt>
                <c:pt idx="186">
                  <c:v>-0.67089710435120697</c:v>
                </c:pt>
                <c:pt idx="187">
                  <c:v>0.80973859259930869</c:v>
                </c:pt>
                <c:pt idx="188">
                  <c:v>2.3172674779381555</c:v>
                </c:pt>
                <c:pt idx="189">
                  <c:v>0.82185109093312092</c:v>
                </c:pt>
                <c:pt idx="190">
                  <c:v>-1.0801445375924508</c:v>
                </c:pt>
                <c:pt idx="191">
                  <c:v>0.73510128567417243</c:v>
                </c:pt>
                <c:pt idx="192">
                  <c:v>3.8444190984698285</c:v>
                </c:pt>
                <c:pt idx="193">
                  <c:v>2.3216771591426131</c:v>
                </c:pt>
                <c:pt idx="194">
                  <c:v>-3.1471924395948294</c:v>
                </c:pt>
                <c:pt idx="195">
                  <c:v>1.9769218702551703</c:v>
                </c:pt>
                <c:pt idx="196">
                  <c:v>-7.3280492105076478E-2</c:v>
                </c:pt>
                <c:pt idx="197">
                  <c:v>-2.302915618993878</c:v>
                </c:pt>
                <c:pt idx="198">
                  <c:v>0.35448143698403456</c:v>
                </c:pt>
                <c:pt idx="199">
                  <c:v>-0.80306634723713977</c:v>
                </c:pt>
                <c:pt idx="200">
                  <c:v>-1.1119125761906969</c:v>
                </c:pt>
                <c:pt idx="201">
                  <c:v>-3.1804784905209709</c:v>
                </c:pt>
                <c:pt idx="202">
                  <c:v>0.42002152279330995</c:v>
                </c:pt>
                <c:pt idx="203">
                  <c:v>1.7522069935857434</c:v>
                </c:pt>
                <c:pt idx="204">
                  <c:v>4.94351844328407</c:v>
                </c:pt>
                <c:pt idx="205">
                  <c:v>1.8646450856449566</c:v>
                </c:pt>
                <c:pt idx="206">
                  <c:v>-2.1648719667183034</c:v>
                </c:pt>
                <c:pt idx="207">
                  <c:v>-0.25637088890710413</c:v>
                </c:pt>
                <c:pt idx="208">
                  <c:v>0.75624488800497369</c:v>
                </c:pt>
                <c:pt idx="209">
                  <c:v>-0.31142228404958111</c:v>
                </c:pt>
                <c:pt idx="210">
                  <c:v>3.3687964658426259</c:v>
                </c:pt>
                <c:pt idx="211">
                  <c:v>-1.8912635516248266</c:v>
                </c:pt>
                <c:pt idx="212">
                  <c:v>-0.66225765251092561</c:v>
                </c:pt>
                <c:pt idx="213">
                  <c:v>-3.143331956453399E-2</c:v>
                </c:pt>
                <c:pt idx="214">
                  <c:v>-0.38532875359378482</c:v>
                </c:pt>
                <c:pt idx="215">
                  <c:v>0.64791569593321108</c:v>
                </c:pt>
                <c:pt idx="216">
                  <c:v>2.3202012259341984</c:v>
                </c:pt>
                <c:pt idx="217">
                  <c:v>0.46983052753984889</c:v>
                </c:pt>
                <c:pt idx="218">
                  <c:v>-1.9563767864584172</c:v>
                </c:pt>
                <c:pt idx="219">
                  <c:v>-0.86238766976865966</c:v>
                </c:pt>
                <c:pt idx="220">
                  <c:v>-1.2505590791617855</c:v>
                </c:pt>
                <c:pt idx="221">
                  <c:v>-1.5800886119532347</c:v>
                </c:pt>
                <c:pt idx="222">
                  <c:v>-0.96449467793786836</c:v>
                </c:pt>
                <c:pt idx="223">
                  <c:v>-0.91916529865647534</c:v>
                </c:pt>
                <c:pt idx="224">
                  <c:v>-0.97737893997588099</c:v>
                </c:pt>
                <c:pt idx="225">
                  <c:v>-1.0108292468237428</c:v>
                </c:pt>
                <c:pt idx="226">
                  <c:v>1.1535255635778698</c:v>
                </c:pt>
                <c:pt idx="227">
                  <c:v>1.0679071783724603</c:v>
                </c:pt>
                <c:pt idx="228">
                  <c:v>6.5101400988832916</c:v>
                </c:pt>
                <c:pt idx="229">
                  <c:v>3.6204988670380427</c:v>
                </c:pt>
                <c:pt idx="230">
                  <c:v>-0.8533209004669684</c:v>
                </c:pt>
                <c:pt idx="231">
                  <c:v>-1.4809563132232093</c:v>
                </c:pt>
                <c:pt idx="232">
                  <c:v>1.6820375863194921</c:v>
                </c:pt>
                <c:pt idx="233">
                  <c:v>0.85402947132317109</c:v>
                </c:pt>
                <c:pt idx="234">
                  <c:v>0.95028938137414598</c:v>
                </c:pt>
                <c:pt idx="235">
                  <c:v>0.14369203938274144</c:v>
                </c:pt>
                <c:pt idx="236">
                  <c:v>-0.44857148548491077</c:v>
                </c:pt>
                <c:pt idx="237">
                  <c:v>1.1162248265358321</c:v>
                </c:pt>
                <c:pt idx="238">
                  <c:v>2.2897926894758309</c:v>
                </c:pt>
                <c:pt idx="239">
                  <c:v>1.5101410129480246</c:v>
                </c:pt>
                <c:pt idx="240">
                  <c:v>6.9198594005503331</c:v>
                </c:pt>
                <c:pt idx="241">
                  <c:v>2.2055123174296805</c:v>
                </c:pt>
                <c:pt idx="242">
                  <c:v>5.0625324780330425</c:v>
                </c:pt>
                <c:pt idx="243">
                  <c:v>16.677236476590757</c:v>
                </c:pt>
                <c:pt idx="244">
                  <c:v>3.6649556279321747</c:v>
                </c:pt>
                <c:pt idx="245">
                  <c:v>-3.545128535605949</c:v>
                </c:pt>
                <c:pt idx="246">
                  <c:v>-0.61350671378552857</c:v>
                </c:pt>
                <c:pt idx="247">
                  <c:v>-1.2416949644130857</c:v>
                </c:pt>
                <c:pt idx="248">
                  <c:v>-1.6249805549780123</c:v>
                </c:pt>
                <c:pt idx="249">
                  <c:v>0.94650719739835565</c:v>
                </c:pt>
                <c:pt idx="250">
                  <c:v>0.40963521904770339</c:v>
                </c:pt>
                <c:pt idx="251">
                  <c:v>-1.671875930712494</c:v>
                </c:pt>
                <c:pt idx="252">
                  <c:v>1.3507668876303995</c:v>
                </c:pt>
                <c:pt idx="253">
                  <c:v>2.3735283855289717</c:v>
                </c:pt>
                <c:pt idx="254">
                  <c:v>-1.348947356792622</c:v>
                </c:pt>
                <c:pt idx="255">
                  <c:v>3.5882821487480818</c:v>
                </c:pt>
                <c:pt idx="256">
                  <c:v>2.2364232454833344</c:v>
                </c:pt>
                <c:pt idx="257">
                  <c:v>-1.5119696898273896</c:v>
                </c:pt>
                <c:pt idx="258">
                  <c:v>0.7546516077862413</c:v>
                </c:pt>
                <c:pt idx="259">
                  <c:v>1.839685627480093</c:v>
                </c:pt>
                <c:pt idx="260">
                  <c:v>0.60850071861285215</c:v>
                </c:pt>
                <c:pt idx="261">
                  <c:v>-1.7612266350981023</c:v>
                </c:pt>
                <c:pt idx="262">
                  <c:v>0.29252133901593336</c:v>
                </c:pt>
                <c:pt idx="263">
                  <c:v>3.5108842248811625</c:v>
                </c:pt>
                <c:pt idx="264">
                  <c:v>8.6079798042030262</c:v>
                </c:pt>
                <c:pt idx="265">
                  <c:v>5.5196609767173346</c:v>
                </c:pt>
                <c:pt idx="266">
                  <c:v>1.1052254179518055</c:v>
                </c:pt>
                <c:pt idx="267">
                  <c:v>9.1630799003176584</c:v>
                </c:pt>
                <c:pt idx="268">
                  <c:v>4.8289716936979534</c:v>
                </c:pt>
                <c:pt idx="269">
                  <c:v>-0.38683260509946837</c:v>
                </c:pt>
                <c:pt idx="270">
                  <c:v>4.5504780835194607</c:v>
                </c:pt>
                <c:pt idx="271">
                  <c:v>5.5906620432238707</c:v>
                </c:pt>
                <c:pt idx="272">
                  <c:v>4.5538832907364153</c:v>
                </c:pt>
                <c:pt idx="273">
                  <c:v>5.7216697450349603</c:v>
                </c:pt>
                <c:pt idx="274">
                  <c:v>2.6670195514917103</c:v>
                </c:pt>
                <c:pt idx="275">
                  <c:v>4.3793210736368309</c:v>
                </c:pt>
              </c:numCache>
            </c:numRef>
          </c:val>
          <c:smooth val="0"/>
          <c:extLst>
            <c:ext xmlns:c16="http://schemas.microsoft.com/office/drawing/2014/chart" uri="{C3380CC4-5D6E-409C-BE32-E72D297353CC}">
              <c16:uniqueId val="{00000001-2D5C-4592-91F2-AD1D5D2CC85C}"/>
            </c:ext>
          </c:extLst>
        </c:ser>
        <c:dLbls>
          <c:showLegendKey val="0"/>
          <c:showVal val="0"/>
          <c:showCatName val="0"/>
          <c:showSerName val="0"/>
          <c:showPercent val="0"/>
          <c:showBubbleSize val="0"/>
        </c:dLbls>
        <c:smooth val="0"/>
        <c:axId val="1017153952"/>
        <c:axId val="1932840992"/>
      </c:lineChart>
      <c:dateAx>
        <c:axId val="101715395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840992"/>
        <c:crossesAt val="-2"/>
        <c:auto val="0"/>
        <c:lblOffset val="0"/>
        <c:baseTimeUnit val="days"/>
        <c:majorUnit val="12"/>
        <c:minorUnit val="12"/>
      </c:dateAx>
      <c:valAx>
        <c:axId val="1932840992"/>
        <c:scaling>
          <c:orientation val="minMax"/>
          <c:max val="6"/>
          <c:min val="-2"/>
        </c:scaling>
        <c:delete val="0"/>
        <c:axPos val="l"/>
        <c:majorGridlines>
          <c:spPr>
            <a:ln w="9525" cap="flat" cmpd="sng" algn="ctr">
              <a:solidFill>
                <a:schemeClr val="accent1">
                  <a:lumMod val="20000"/>
                  <a:lumOff val="8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dirty="0"/>
                  <a:t>Annualized percent change in real food prices</a:t>
                </a:r>
                <a:br>
                  <a:rPr lang="en-US" baseline="0" dirty="0"/>
                </a:br>
                <a:r>
                  <a:rPr lang="en-US" baseline="0" dirty="0"/>
                  <a:t>(12-month moving average, times 12)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15395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the least</a:t>
            </a:r>
            <a:r>
              <a:rPr lang="en-US" baseline="0"/>
              <a:t> expensive items for a healthy </a:t>
            </a:r>
            <a:r>
              <a:rPr lang="en-US"/>
              <a:t>diet in 2017</a:t>
            </a:r>
            <a:r>
              <a:rPr lang="en-US" baseline="0"/>
              <a:t> </a:t>
            </a:r>
            <a:endParaRPr lang="en-US"/>
          </a:p>
        </c:rich>
      </c:tx>
      <c:layout>
        <c:manualLayout>
          <c:xMode val="edge"/>
          <c:yMode val="edge"/>
          <c:x val="5.8917707332692922E-2"/>
          <c:y val="1.564027209968395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lumMod val="50000"/>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1-661F-48B5-8351-FDB4A2DB92E4}"/>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3-661F-48B5-8351-FDB4A2DB92E4}"/>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5-661F-48B5-8351-FDB4A2DB92E4}"/>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7-661F-48B5-8351-FDB4A2DB92E4}"/>
                  </c:ext>
                </c:extLst>
              </c15:ser>
            </c15:filteredScatterSeries>
            <c15:filteredScatterSeries>
              <c15:ser>
                <c:idx val="4"/>
                <c:order val="1"/>
                <c:tx>
                  <c:strRef>
                    <c:extLst xmlns:c15="http://schemas.microsoft.com/office/drawing/2012/chart">
                      <c:ext xmlns:c15="http://schemas.microsoft.com/office/drawing/2012/char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xmlns:c15="http://schemas.microsoft.com/office/drawing/2012/chart">
                  <c:ext xmlns:c16="http://schemas.microsoft.com/office/drawing/2014/chart" uri="{C3380CC4-5D6E-409C-BE32-E72D297353CC}">
                    <c16:uniqueId val="{00000008-661F-48B5-8351-FDB4A2DB92E4}"/>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the least</a:t>
            </a:r>
            <a:r>
              <a:rPr lang="en-US" baseline="0"/>
              <a:t> expensive items for a healthy </a:t>
            </a:r>
            <a:r>
              <a:rPr lang="en-US"/>
              <a:t>diet</a:t>
            </a:r>
            <a:r>
              <a:rPr lang="en-US" baseline="0"/>
              <a:t> and actual food expenditure in 2017</a:t>
            </a:r>
            <a:endParaRPr lang="en-US"/>
          </a:p>
        </c:rich>
      </c:tx>
      <c:layout>
        <c:manualLayout>
          <c:xMode val="edge"/>
          <c:yMode val="edge"/>
          <c:x val="5.7527967505502743E-2"/>
          <c:y val="2.085369613291193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3"/>
          <c:order val="0"/>
          <c:tx>
            <c:strRef>
              <c:f>'FPN-WDI_Charts'!$H$15</c:f>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'FPN-WDI_Charts'!$H$17:$H$190</c:f>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1-B7D4-4910-81E0-495287FC6D41}"/>
            </c:ext>
          </c:extLst>
        </c:ser>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3-B7D4-4910-81E0-495287FC6D41}"/>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5-B7D4-4910-81E0-495287FC6D41}"/>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7-B7D4-4910-81E0-495287FC6D41}"/>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4"/>
                <c:order val="1"/>
                <c:tx>
                  <c:strRef>
                    <c:extLst>
                      <c:ex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c:ext xmlns:c16="http://schemas.microsoft.com/office/drawing/2014/chart" uri="{C3380CC4-5D6E-409C-BE32-E72D297353CC}">
                    <c16:uniqueId val="{00000008-B7D4-4910-81E0-495287FC6D41}"/>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Affordability of healthy diets and prevalence of food insecurity</a:t>
            </a:r>
            <a:r>
              <a:rPr lang="en-US" baseline="0"/>
              <a:t> in </a:t>
            </a:r>
            <a:r>
              <a:rPr lang="en-US"/>
              <a:t>2017</a:t>
            </a:r>
            <a:r>
              <a:rPr lang="en-US" baseline="0"/>
              <a:t> </a:t>
            </a:r>
            <a:endParaRPr lang="en-US"/>
          </a:p>
        </c:rich>
      </c:tx>
      <c:layout>
        <c:manualLayout>
          <c:xMode val="edge"/>
          <c:yMode val="edge"/>
          <c:x val="4.4406490179333895E-2"/>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5"/>
          <c:order val="4"/>
          <c:tx>
            <c:strRef>
              <c:f>'FPN-WDI_Charts'!$J$1</c:f>
              <c:strCache>
                <c:ptCount val="1"/>
                <c:pt idx="0">
                  <c:v>Proportion of the population who cannot afford a healthy diet (%)</c:v>
                </c:pt>
              </c:strCache>
            </c:strRef>
          </c:tx>
          <c:spPr>
            <a:ln w="25400" cap="rnd">
              <a:noFill/>
              <a:round/>
            </a:ln>
            <a:effectLst/>
          </c:spPr>
          <c:marker>
            <c:symbol val="circle"/>
            <c:size val="5"/>
            <c:spPr>
              <a:solidFill>
                <a:schemeClr val="accent6">
                  <a:lumMod val="60000"/>
                  <a:lumOff val="40000"/>
                </a:schemeClr>
              </a:solidFill>
              <a:ln w="9525">
                <a:solidFill>
                  <a:schemeClr val="tx2"/>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'FPN-WDI_Charts'!$J$17:$J$190</c:f>
              <c:numCache>
                <c:formatCode>General</c:formatCode>
                <c:ptCount val="174"/>
                <c:pt idx="0">
                  <c:v>37.799999999999997</c:v>
                </c:pt>
                <c:pt idx="1">
                  <c:v>35.200000000000003</c:v>
                </c:pt>
                <c:pt idx="2">
                  <c:v>92.9</c:v>
                </c:pt>
                <c:pt idx="5">
                  <c:v>11</c:v>
                </c:pt>
                <c:pt idx="6">
                  <c:v>40.9</c:v>
                </c:pt>
                <c:pt idx="8">
                  <c:v>0.7</c:v>
                </c:pt>
                <c:pt idx="9">
                  <c:v>0.6</c:v>
                </c:pt>
                <c:pt idx="10">
                  <c:v>0</c:v>
                </c:pt>
                <c:pt idx="13">
                  <c:v>77.400000000000006</c:v>
                </c:pt>
                <c:pt idx="15">
                  <c:v>0.8</c:v>
                </c:pt>
                <c:pt idx="16">
                  <c:v>0.3</c:v>
                </c:pt>
                <c:pt idx="17">
                  <c:v>39.4</c:v>
                </c:pt>
                <c:pt idx="18">
                  <c:v>90.7</c:v>
                </c:pt>
                <c:pt idx="20">
                  <c:v>57.6</c:v>
                </c:pt>
                <c:pt idx="21">
                  <c:v>30.2</c:v>
                </c:pt>
                <c:pt idx="23">
                  <c:v>4.5999999999999996</c:v>
                </c:pt>
                <c:pt idx="24">
                  <c:v>63.8</c:v>
                </c:pt>
                <c:pt idx="25">
                  <c:v>18.3</c:v>
                </c:pt>
                <c:pt idx="28">
                  <c:v>11.3</c:v>
                </c:pt>
                <c:pt idx="29">
                  <c:v>85.1</c:v>
                </c:pt>
                <c:pt idx="30">
                  <c:v>97.5</c:v>
                </c:pt>
                <c:pt idx="31">
                  <c:v>42.1</c:v>
                </c:pt>
                <c:pt idx="33">
                  <c:v>60.9</c:v>
                </c:pt>
                <c:pt idx="34">
                  <c:v>0.7</c:v>
                </c:pt>
                <c:pt idx="36">
                  <c:v>95.4</c:v>
                </c:pt>
                <c:pt idx="37">
                  <c:v>84.9</c:v>
                </c:pt>
                <c:pt idx="38">
                  <c:v>3.4</c:v>
                </c:pt>
                <c:pt idx="39">
                  <c:v>14.3</c:v>
                </c:pt>
                <c:pt idx="40">
                  <c:v>24.7</c:v>
                </c:pt>
                <c:pt idx="42">
                  <c:v>96.4</c:v>
                </c:pt>
                <c:pt idx="43">
                  <c:v>91.6</c:v>
                </c:pt>
                <c:pt idx="44">
                  <c:v>16.2</c:v>
                </c:pt>
                <c:pt idx="45">
                  <c:v>76.5</c:v>
                </c:pt>
                <c:pt idx="46">
                  <c:v>7.2</c:v>
                </c:pt>
                <c:pt idx="48">
                  <c:v>0.1</c:v>
                </c:pt>
                <c:pt idx="49">
                  <c:v>0.4</c:v>
                </c:pt>
                <c:pt idx="50">
                  <c:v>0.2</c:v>
                </c:pt>
                <c:pt idx="51">
                  <c:v>64.599999999999994</c:v>
                </c:pt>
                <c:pt idx="53">
                  <c:v>21.2</c:v>
                </c:pt>
                <c:pt idx="54">
                  <c:v>18.899999999999999</c:v>
                </c:pt>
                <c:pt idx="55">
                  <c:v>76.2</c:v>
                </c:pt>
                <c:pt idx="58">
                  <c:v>1</c:v>
                </c:pt>
                <c:pt idx="59">
                  <c:v>74.8</c:v>
                </c:pt>
                <c:pt idx="60">
                  <c:v>88.3</c:v>
                </c:pt>
                <c:pt idx="61">
                  <c:v>51.5</c:v>
                </c:pt>
                <c:pt idx="62">
                  <c:v>0.1</c:v>
                </c:pt>
                <c:pt idx="63">
                  <c:v>0.1</c:v>
                </c:pt>
                <c:pt idx="64">
                  <c:v>36</c:v>
                </c:pt>
                <c:pt idx="65">
                  <c:v>69.2</c:v>
                </c:pt>
                <c:pt idx="66">
                  <c:v>0.2</c:v>
                </c:pt>
                <c:pt idx="67">
                  <c:v>64.400000000000006</c:v>
                </c:pt>
                <c:pt idx="68">
                  <c:v>4.3</c:v>
                </c:pt>
                <c:pt idx="70">
                  <c:v>94.3</c:v>
                </c:pt>
                <c:pt idx="71">
                  <c:v>87.4</c:v>
                </c:pt>
                <c:pt idx="72">
                  <c:v>47.8</c:v>
                </c:pt>
                <c:pt idx="73">
                  <c:v>82.7</c:v>
                </c:pt>
                <c:pt idx="74">
                  <c:v>53.7</c:v>
                </c:pt>
                <c:pt idx="76">
                  <c:v>3.3</c:v>
                </c:pt>
                <c:pt idx="77">
                  <c:v>0</c:v>
                </c:pt>
                <c:pt idx="78">
                  <c:v>74.900000000000006</c:v>
                </c:pt>
                <c:pt idx="79">
                  <c:v>70.7</c:v>
                </c:pt>
                <c:pt idx="80">
                  <c:v>12</c:v>
                </c:pt>
                <c:pt idx="81">
                  <c:v>53.3</c:v>
                </c:pt>
                <c:pt idx="82">
                  <c:v>0.3</c:v>
                </c:pt>
                <c:pt idx="83">
                  <c:v>1.7</c:v>
                </c:pt>
                <c:pt idx="84">
                  <c:v>2.9</c:v>
                </c:pt>
                <c:pt idx="85">
                  <c:v>64.7</c:v>
                </c:pt>
                <c:pt idx="86">
                  <c:v>2.5</c:v>
                </c:pt>
                <c:pt idx="87">
                  <c:v>15.8</c:v>
                </c:pt>
                <c:pt idx="88">
                  <c:v>1.5</c:v>
                </c:pt>
                <c:pt idx="89">
                  <c:v>83.5</c:v>
                </c:pt>
                <c:pt idx="90">
                  <c:v>1.7</c:v>
                </c:pt>
                <c:pt idx="92">
                  <c:v>56.6</c:v>
                </c:pt>
                <c:pt idx="93">
                  <c:v>80.599999999999994</c:v>
                </c:pt>
                <c:pt idx="94">
                  <c:v>3.4</c:v>
                </c:pt>
                <c:pt idx="95">
                  <c:v>80.2</c:v>
                </c:pt>
                <c:pt idx="96">
                  <c:v>97.1</c:v>
                </c:pt>
                <c:pt idx="97">
                  <c:v>3.6</c:v>
                </c:pt>
                <c:pt idx="98">
                  <c:v>0.4</c:v>
                </c:pt>
                <c:pt idx="99">
                  <c:v>97.1</c:v>
                </c:pt>
                <c:pt idx="100">
                  <c:v>95.5</c:v>
                </c:pt>
                <c:pt idx="101">
                  <c:v>2.6</c:v>
                </c:pt>
                <c:pt idx="102">
                  <c:v>4.2</c:v>
                </c:pt>
                <c:pt idx="103">
                  <c:v>80.099999999999994</c:v>
                </c:pt>
                <c:pt idx="104">
                  <c:v>0.3</c:v>
                </c:pt>
                <c:pt idx="105">
                  <c:v>62.9</c:v>
                </c:pt>
                <c:pt idx="106">
                  <c:v>14.8</c:v>
                </c:pt>
                <c:pt idx="107">
                  <c:v>26.1</c:v>
                </c:pt>
                <c:pt idx="108">
                  <c:v>5.9</c:v>
                </c:pt>
                <c:pt idx="109">
                  <c:v>55.3</c:v>
                </c:pt>
                <c:pt idx="110">
                  <c:v>17.399999999999999</c:v>
                </c:pt>
                <c:pt idx="112">
                  <c:v>18.899999999999999</c:v>
                </c:pt>
                <c:pt idx="113">
                  <c:v>91.3</c:v>
                </c:pt>
                <c:pt idx="114">
                  <c:v>68.099999999999994</c:v>
                </c:pt>
                <c:pt idx="115">
                  <c:v>54.4</c:v>
                </c:pt>
                <c:pt idx="116">
                  <c:v>86.8</c:v>
                </c:pt>
                <c:pt idx="117">
                  <c:v>0.4</c:v>
                </c:pt>
                <c:pt idx="119">
                  <c:v>32.200000000000003</c:v>
                </c:pt>
                <c:pt idx="120">
                  <c:v>91.1</c:v>
                </c:pt>
                <c:pt idx="121">
                  <c:v>94.1</c:v>
                </c:pt>
                <c:pt idx="122">
                  <c:v>21.8</c:v>
                </c:pt>
                <c:pt idx="123">
                  <c:v>0.5</c:v>
                </c:pt>
                <c:pt idx="125">
                  <c:v>79.7</c:v>
                </c:pt>
                <c:pt idx="126">
                  <c:v>21.1</c:v>
                </c:pt>
                <c:pt idx="127">
                  <c:v>20.100000000000001</c:v>
                </c:pt>
                <c:pt idx="128">
                  <c:v>23.7</c:v>
                </c:pt>
                <c:pt idx="129">
                  <c:v>71</c:v>
                </c:pt>
                <c:pt idx="130">
                  <c:v>1</c:v>
                </c:pt>
                <c:pt idx="131">
                  <c:v>1.1000000000000001</c:v>
                </c:pt>
                <c:pt idx="133">
                  <c:v>11.9</c:v>
                </c:pt>
                <c:pt idx="134">
                  <c:v>4</c:v>
                </c:pt>
                <c:pt idx="135">
                  <c:v>89</c:v>
                </c:pt>
                <c:pt idx="136">
                  <c:v>84.4</c:v>
                </c:pt>
                <c:pt idx="138">
                  <c:v>53</c:v>
                </c:pt>
                <c:pt idx="139">
                  <c:v>29</c:v>
                </c:pt>
                <c:pt idx="140">
                  <c:v>8.8000000000000007</c:v>
                </c:pt>
                <c:pt idx="141">
                  <c:v>91.1</c:v>
                </c:pt>
                <c:pt idx="144">
                  <c:v>2</c:v>
                </c:pt>
                <c:pt idx="145">
                  <c:v>0.1</c:v>
                </c:pt>
                <c:pt idx="146">
                  <c:v>65.2</c:v>
                </c:pt>
                <c:pt idx="147">
                  <c:v>1.9</c:v>
                </c:pt>
                <c:pt idx="148">
                  <c:v>52.3</c:v>
                </c:pt>
                <c:pt idx="150">
                  <c:v>20.2</c:v>
                </c:pt>
                <c:pt idx="152">
                  <c:v>86.3</c:v>
                </c:pt>
                <c:pt idx="153">
                  <c:v>57.6</c:v>
                </c:pt>
                <c:pt idx="154">
                  <c:v>0.5</c:v>
                </c:pt>
                <c:pt idx="155">
                  <c:v>0</c:v>
                </c:pt>
                <c:pt idx="156">
                  <c:v>0.2</c:v>
                </c:pt>
                <c:pt idx="157">
                  <c:v>42.9</c:v>
                </c:pt>
                <c:pt idx="158">
                  <c:v>88.7</c:v>
                </c:pt>
                <c:pt idx="159">
                  <c:v>17.5</c:v>
                </c:pt>
                <c:pt idx="161">
                  <c:v>10.7</c:v>
                </c:pt>
                <c:pt idx="162">
                  <c:v>21.8</c:v>
                </c:pt>
                <c:pt idx="163">
                  <c:v>6.9</c:v>
                </c:pt>
                <c:pt idx="165">
                  <c:v>84.8</c:v>
                </c:pt>
                <c:pt idx="166">
                  <c:v>0</c:v>
                </c:pt>
                <c:pt idx="167">
                  <c:v>0.5</c:v>
                </c:pt>
                <c:pt idx="168">
                  <c:v>2</c:v>
                </c:pt>
                <c:pt idx="169">
                  <c:v>2.7</c:v>
                </c:pt>
                <c:pt idx="170">
                  <c:v>32.4</c:v>
                </c:pt>
                <c:pt idx="171">
                  <c:v>25.4</c:v>
                </c:pt>
                <c:pt idx="172">
                  <c:v>87.6</c:v>
                </c:pt>
                <c:pt idx="173">
                  <c:v>84.1</c:v>
                </c:pt>
              </c:numCache>
            </c:numRef>
          </c:yVal>
          <c:smooth val="0"/>
          <c:extLst>
            <c:ext xmlns:c16="http://schemas.microsoft.com/office/drawing/2014/chart" uri="{C3380CC4-5D6E-409C-BE32-E72D297353CC}">
              <c16:uniqueId val="{00000000-8604-4D9F-9751-520FD717FA87}"/>
            </c:ext>
          </c:extLst>
        </c:ser>
        <c:ser>
          <c:idx val="4"/>
          <c:order val="5"/>
          <c:tx>
            <c:strRef>
              <c:f>'FPN-WDI_Charts'!$I$15</c:f>
              <c:strCache>
                <c:ptCount val="1"/>
                <c:pt idx="0">
                  <c:v>Prevalence of moderate or severe food insecurity in the population (%)</c:v>
                </c:pt>
              </c:strCache>
              <c:extLst xmlns:c15="http://schemas.microsoft.com/office/drawing/2012/chart"/>
            </c:strRef>
          </c:tx>
          <c:spPr>
            <a:ln w="28575" cap="rnd">
              <a:noFill/>
              <a:round/>
            </a:ln>
            <a:effectLst/>
          </c:spPr>
          <c:marker>
            <c:symbol val="x"/>
            <c:size val="5"/>
            <c:spPr>
              <a:noFill/>
              <a:ln w="9525">
                <a:solidFill>
                  <a:srgbClr val="C00000"/>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extLst xmlns:c15="http://schemas.microsoft.com/office/drawing/2012/chart"/>
            </c:numRef>
          </c:xVal>
          <c:yVal>
            <c:numRef>
              <c:f>'FPN-WDI_Charts'!$I$17:$I$190</c:f>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extLst xmlns:c15="http://schemas.microsoft.com/office/drawing/2012/chart"/>
            </c:numRef>
          </c:yVal>
          <c:smooth val="0"/>
          <c:extLst>
            <c:ext xmlns:c16="http://schemas.microsoft.com/office/drawing/2014/chart" uri="{C3380CC4-5D6E-409C-BE32-E72D297353CC}">
              <c16:uniqueId val="{00000001-8604-4D9F-9751-520FD717FA87}"/>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3-8604-4D9F-9751-520FD717FA87}"/>
                  </c:ext>
                </c:extLst>
              </c15:ser>
            </c15:filteredScatterSeries>
            <c15:filteredScatterSeries>
              <c15:ser>
                <c:idx val="2"/>
                <c:order val="1"/>
                <c:tx>
                  <c:strRef>
                    <c:extLst xmlns:c15="http://schemas.microsoft.com/office/drawing/2012/chart">
                      <c:ext xmlns:c15="http://schemas.microsoft.com/office/drawing/2012/chart" uri="{02D57815-91ED-43cb-92C2-25804820EDAC}">
                        <c15:formulaRef>
                          <c15:sqref>'FPN-WDI_Charts'!$G$15</c15:sqref>
                        </c15:formulaRef>
                      </c:ext>
                    </c:extLst>
                    <c:strCache>
                      <c:ptCount val="1"/>
                      <c:pt idx="0">
                        <c:v>Cost of a healthy diet [CoHD]</c:v>
                      </c:pt>
                    </c:strCache>
                  </c:strRef>
                </c:tx>
                <c:spPr>
                  <a:ln w="28575" cap="rnd">
                    <a:noFill/>
                    <a:round/>
                  </a:ln>
                  <a:effectLst/>
                </c:spPr>
                <c:marker>
                  <c:symbol val="square"/>
                  <c:size val="5"/>
                  <c:spPr>
                    <a:solidFill>
                      <a:schemeClr val="accent1">
                        <a:alpha val="50000"/>
                      </a:schemeClr>
                    </a:solidFill>
                    <a:ln w="12700">
                      <a:solidFill>
                        <a:srgbClr val="0070C0"/>
                      </a:solidFill>
                    </a:ln>
                    <a:effectLst/>
                  </c:spPr>
                </c:marker>
                <c:trendline>
                  <c:spPr>
                    <a:ln w="19050" cap="rnd">
                      <a:solidFill>
                        <a:schemeClr val="tx2">
                          <a:lumMod val="60000"/>
                          <a:lumOff val="40000"/>
                        </a:schemeClr>
                      </a:solidFill>
                      <a:prstDash val="solid"/>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'FPN-WDI_Charts'!$G$17:$G$190</c15:sqref>
                        </c15:formulaRef>
                      </c:ext>
                    </c:extLst>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xmlns:c15="http://schemas.microsoft.com/office/drawing/2012/chart">
                  <c:ext xmlns:c16="http://schemas.microsoft.com/office/drawing/2014/chart" uri="{C3380CC4-5D6E-409C-BE32-E72D297353CC}">
                    <c16:uniqueId val="{00000005-8604-4D9F-9751-520FD717FA87}"/>
                  </c:ext>
                </c:extLst>
              </c15:ser>
            </c15:filteredScatterSeries>
            <c15:filteredScatterSeries>
              <c15:ser>
                <c:idx val="1"/>
                <c:order val="2"/>
                <c:tx>
                  <c:strRef>
                    <c:extLst xmlns:c15="http://schemas.microsoft.com/office/drawing/2012/chart">
                      <c:ext xmlns:c15="http://schemas.microsoft.com/office/drawing/2012/chart" uri="{02D57815-91ED-43cb-92C2-25804820EDAC}">
                        <c15:formulaRef>
                          <c15:sqref>'FPN-WDI_Charts'!$F$15</c15:sqref>
                        </c15:formulaRef>
                      </c:ext>
                    </c:extLst>
                    <c:strCache>
                      <c:ptCount val="1"/>
                      <c:pt idx="0">
                        <c:v>Cost of a nutrient adequate diet [CoNA]</c:v>
                      </c:pt>
                    </c:strCache>
                  </c:strRef>
                </c:tx>
                <c:spPr>
                  <a:ln w="28575" cap="rnd">
                    <a:noFill/>
                    <a:round/>
                  </a:ln>
                  <a:effectLst/>
                </c:spPr>
                <c:marker>
                  <c:symbol val="circle"/>
                  <c:size val="5"/>
                  <c:spPr>
                    <a:solidFill>
                      <a:schemeClr val="tx1">
                        <a:lumMod val="50000"/>
                        <a:lumOff val="50000"/>
                      </a:schemeClr>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'FPN-WDI_Charts'!$F$17:$F$190</c15:sqref>
                        </c15:formulaRef>
                      </c:ext>
                    </c:extLst>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xmlns:c15="http://schemas.microsoft.com/office/drawing/2012/chart">
                  <c:ext xmlns:c16="http://schemas.microsoft.com/office/drawing/2014/chart" uri="{C3380CC4-5D6E-409C-BE32-E72D297353CC}">
                    <c16:uniqueId val="{00000007-8604-4D9F-9751-520FD717FA87}"/>
                  </c:ext>
                </c:extLst>
              </c15:ser>
            </c15:filteredScatterSeries>
            <c15:filteredScatterSeries>
              <c15:ser>
                <c:idx val="0"/>
                <c:order val="3"/>
                <c:tx>
                  <c:strRef>
                    <c:extLst xmlns:c15="http://schemas.microsoft.com/office/drawing/2012/chart">
                      <c:ext xmlns:c15="http://schemas.microsoft.com/office/drawing/2012/chart" uri="{02D57815-91ED-43cb-92C2-25804820EDAC}">
                        <c15:formulaRef>
                          <c15:sqref>'FPN-WDI_Charts'!$E$15</c15:sqref>
                        </c15:formulaRef>
                      </c:ext>
                    </c:extLst>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'FPN-WDI_Charts'!$E$17:$E$190</c15:sqref>
                        </c15:formulaRef>
                      </c:ext>
                    </c:extLst>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xmlns:c15="http://schemas.microsoft.com/office/drawing/2012/chart">
                  <c:ext xmlns:c16="http://schemas.microsoft.com/office/drawing/2014/chart" uri="{C3380CC4-5D6E-409C-BE32-E72D297353CC}">
                    <c16:uniqueId val="{00000009-8604-4D9F-9751-520FD717FA87}"/>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the</a:t>
                </a:r>
                <a:r>
                  <a:rPr lang="en-US" baseline="0"/>
                  <a:t> population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0"/>
      </c:valAx>
      <c:spPr>
        <a:noFill/>
        <a:ln>
          <a:noFill/>
        </a:ln>
        <a:effectLst/>
      </c:spPr>
    </c:plotArea>
    <c:legend>
      <c:legendPos val="r"/>
      <c:layout>
        <c:manualLayout>
          <c:xMode val="edge"/>
          <c:yMode val="edge"/>
          <c:x val="0.7507515616909971"/>
          <c:y val="0.43560046124434981"/>
          <c:w val="0.1921770153370598"/>
          <c:h val="0.507006718748909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AA245-8219-4193-85AE-3371FF7275B8}"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24187-26A4-4F81-A54E-9457AAC1D76D}" type="slidenum">
              <a:rPr lang="en-US" smtClean="0"/>
              <a:t>‹#›</a:t>
            </a:fld>
            <a:endParaRPr lang="en-US"/>
          </a:p>
        </p:txBody>
      </p:sp>
    </p:spTree>
    <p:extLst>
      <p:ext uri="{BB962C8B-B14F-4D97-AF65-F5344CB8AC3E}">
        <p14:creationId xmlns:p14="http://schemas.microsoft.com/office/powerpoint/2010/main" val="349420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cialprotection.org/learn/webinars/addressing-global-food-energy-and-cost-living-crises-role-social-protec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none" dirty="0">
                <a:solidFill>
                  <a:srgbClr val="0563C1"/>
                </a:solidFill>
                <a:effectLst/>
                <a:latin typeface="Calibri" panose="020F0502020204030204" pitchFamily="34" charset="0"/>
                <a:ea typeface="Calibri" panose="020F0502020204030204" pitchFamily="34" charset="0"/>
                <a:hlinkClick r:id="rId3"/>
              </a:rPr>
              <a:t>Frame the need for SP, opportunity to use price and income data</a:t>
            </a:r>
          </a:p>
          <a:p>
            <a:endParaRPr lang="en-GB" sz="1800" u="sng" dirty="0">
              <a:solidFill>
                <a:srgbClr val="0563C1"/>
              </a:solidFill>
              <a:effectLst/>
              <a:latin typeface="Calibri" panose="020F0502020204030204" pitchFamily="34" charset="0"/>
              <a:ea typeface="Calibri" panose="020F0502020204030204" pitchFamily="34" charset="0"/>
              <a:hlinkClick r:id="rId3"/>
            </a:endParaRPr>
          </a:p>
          <a:p>
            <a:r>
              <a:rPr lang="en-GB" sz="1800" u="sng" dirty="0">
                <a:solidFill>
                  <a:srgbClr val="0563C1"/>
                </a:solidFill>
                <a:effectLst/>
                <a:latin typeface="Calibri" panose="020F0502020204030204" pitchFamily="34" charset="0"/>
                <a:ea typeface="Calibri" panose="020F0502020204030204" pitchFamily="34" charset="0"/>
                <a:hlinkClick r:id="rId3"/>
              </a:rPr>
              <a:t>Addressing the Global Food, Energy and Cost of Living Crises: The role of social protection in strengthening food systems’ resilience</a:t>
            </a:r>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10</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0D2A-5A60-42E7-A830-8E5BE707C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D9E41-8B23-411F-A31D-4AC45E825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EEA47-F7BD-4139-A3B3-800D331B4744}"/>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5" name="Footer Placeholder 4">
            <a:extLst>
              <a:ext uri="{FF2B5EF4-FFF2-40B4-BE49-F238E27FC236}">
                <a16:creationId xmlns:a16="http://schemas.microsoft.com/office/drawing/2014/main" id="{8869BAD2-4001-4977-B3FE-C5F358921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71DA4-EDF3-4701-B4A5-F77835F57F5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2867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3319-FCB3-4D30-B7FD-710A9952E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5DB91-25C0-461F-81EE-493D23E38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87EF-D17E-4636-85B4-E8F76DA18345}"/>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5" name="Footer Placeholder 4">
            <a:extLst>
              <a:ext uri="{FF2B5EF4-FFF2-40B4-BE49-F238E27FC236}">
                <a16:creationId xmlns:a16="http://schemas.microsoft.com/office/drawing/2014/main" id="{37254E25-B93E-4081-83BE-92F02CFC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A7353-7A66-44E4-BDCC-19DE6C48619D}"/>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37708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BE33B-FF5C-4B8A-B15E-A561EBB45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F7347D-63A3-4DAE-AAD5-F4D6A928E4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CFD9-63C4-431F-B5A9-E34F11A98E11}"/>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5" name="Footer Placeholder 4">
            <a:extLst>
              <a:ext uri="{FF2B5EF4-FFF2-40B4-BE49-F238E27FC236}">
                <a16:creationId xmlns:a16="http://schemas.microsoft.com/office/drawing/2014/main" id="{467BC8DA-34B1-42B6-A279-B11F639F9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8BB9-AC4E-48A1-9641-657CB3CEA09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96130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dirty="0"/>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9189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BD76-B38F-4799-812D-D6A73452E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CA824-3F84-4CAF-9960-629EB7D64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873C9-6E03-4CA1-AC10-584C2847F90C}"/>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5" name="Footer Placeholder 4">
            <a:extLst>
              <a:ext uri="{FF2B5EF4-FFF2-40B4-BE49-F238E27FC236}">
                <a16:creationId xmlns:a16="http://schemas.microsoft.com/office/drawing/2014/main" id="{C487CFB3-14D4-42BF-B190-D1B10FA3E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BB41-AA59-4D40-A92C-FCC5E521ECA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6216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1B3F-F2DE-4912-974A-D17AA9E93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EB304C-A29A-4AC0-B716-8CA4A91DE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4785D-65E6-488F-A295-9F6DEE4BF3E1}"/>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5" name="Footer Placeholder 4">
            <a:extLst>
              <a:ext uri="{FF2B5EF4-FFF2-40B4-BE49-F238E27FC236}">
                <a16:creationId xmlns:a16="http://schemas.microsoft.com/office/drawing/2014/main" id="{6DF39C4F-2857-4998-BBD6-D889EA17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13B14-5F17-4139-92EB-606AC4B4E3D7}"/>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02697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3BB4-E8B9-4BF8-9B4B-B42B2130E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3DFF3-E312-4DD4-B649-0037E8A4D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99EC6-F9E7-401C-A095-05BAE59C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7908C-E987-4E02-A909-FDC67A1A5229}"/>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6" name="Footer Placeholder 5">
            <a:extLst>
              <a:ext uri="{FF2B5EF4-FFF2-40B4-BE49-F238E27FC236}">
                <a16:creationId xmlns:a16="http://schemas.microsoft.com/office/drawing/2014/main" id="{FD39527E-5100-4E35-8AF3-AF084394C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9EE9-56A2-4E43-9FE4-BCF6D1819BB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5097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2619-646F-4423-AD32-E1867EE7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93B36-8441-40E8-8003-C09E1AC8D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A1FD2-4969-4E84-AE46-7903B2219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6030E-5521-4364-9A35-B4F8FC46C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F7691-855C-4F5B-AACE-D63F3628B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44111-A7A9-4D78-BD80-38E6F4426E5F}"/>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8" name="Footer Placeholder 7">
            <a:extLst>
              <a:ext uri="{FF2B5EF4-FFF2-40B4-BE49-F238E27FC236}">
                <a16:creationId xmlns:a16="http://schemas.microsoft.com/office/drawing/2014/main" id="{65AB78E4-3046-4BD4-8550-33250E43F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0F592-0308-4912-A06C-981F11AAFD66}"/>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83734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EB1B-D0DE-4302-B7A0-A2A504F93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1666E-3F37-46B1-B149-EC7A5EF5C825}"/>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4" name="Footer Placeholder 3">
            <a:extLst>
              <a:ext uri="{FF2B5EF4-FFF2-40B4-BE49-F238E27FC236}">
                <a16:creationId xmlns:a16="http://schemas.microsoft.com/office/drawing/2014/main" id="{DF5D82BE-7F17-46E2-8C65-02397AF7C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64772-B4B5-4E95-A53A-142E0BE61DA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306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90D06-1863-4B88-A244-DB014CAAB2DA}"/>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3" name="Footer Placeholder 2">
            <a:extLst>
              <a:ext uri="{FF2B5EF4-FFF2-40B4-BE49-F238E27FC236}">
                <a16:creationId xmlns:a16="http://schemas.microsoft.com/office/drawing/2014/main" id="{63CA80F5-D04D-4C18-9D26-976821B06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9F3E24-609F-4ACE-8D4D-CDE39A8E776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91871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0E3-FDFE-418F-BC4E-4815D1BC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A1D7D2-B765-4C39-A887-053016EB1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686A7-0BF6-471D-92FF-6986BB990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0360-EBF4-40FC-8AA2-30EF29FDF6E2}"/>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6" name="Footer Placeholder 5">
            <a:extLst>
              <a:ext uri="{FF2B5EF4-FFF2-40B4-BE49-F238E27FC236}">
                <a16:creationId xmlns:a16="http://schemas.microsoft.com/office/drawing/2014/main" id="{D4E71412-BEC1-401E-8B5B-441FCD4B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A1B96-9BE8-418B-A6B9-9BE5B3AF544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57534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0838-64B1-4F90-987A-95024035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34CF6-F734-4444-96E5-93E104F9A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DBC1E-5FA5-41EC-9973-2A9437A48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60C3F-80E0-4D96-80AD-4B7D346072D8}"/>
              </a:ext>
            </a:extLst>
          </p:cNvPr>
          <p:cNvSpPr>
            <a:spLocks noGrp="1"/>
          </p:cNvSpPr>
          <p:nvPr>
            <p:ph type="dt" sz="half" idx="10"/>
          </p:nvPr>
        </p:nvSpPr>
        <p:spPr/>
        <p:txBody>
          <a:bodyPr/>
          <a:lstStyle/>
          <a:p>
            <a:fld id="{2E3AA9C1-34BD-453D-BFFB-30A04FF62781}" type="datetimeFigureOut">
              <a:rPr lang="en-US" smtClean="0"/>
              <a:t>4/6/2023</a:t>
            </a:fld>
            <a:endParaRPr lang="en-US"/>
          </a:p>
        </p:txBody>
      </p:sp>
      <p:sp>
        <p:nvSpPr>
          <p:cNvPr id="6" name="Footer Placeholder 5">
            <a:extLst>
              <a:ext uri="{FF2B5EF4-FFF2-40B4-BE49-F238E27FC236}">
                <a16:creationId xmlns:a16="http://schemas.microsoft.com/office/drawing/2014/main" id="{77EB66CA-AB17-4356-8AE9-F718170A0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2F562-B2F1-4199-A610-6B23E943CCF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43253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27C4-70F8-4ADD-A6B8-BED9514E5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D0B65-A55F-4967-B430-A00777197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3B9F4-6B7A-41CA-932F-38902517E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A9C1-34BD-453D-BFFB-30A04FF62781}" type="datetimeFigureOut">
              <a:rPr lang="en-US" smtClean="0"/>
              <a:t>4/6/2023</a:t>
            </a:fld>
            <a:endParaRPr lang="en-US"/>
          </a:p>
        </p:txBody>
      </p:sp>
      <p:sp>
        <p:nvSpPr>
          <p:cNvPr id="5" name="Footer Placeholder 4">
            <a:extLst>
              <a:ext uri="{FF2B5EF4-FFF2-40B4-BE49-F238E27FC236}">
                <a16:creationId xmlns:a16="http://schemas.microsoft.com/office/drawing/2014/main" id="{A9E948D4-E294-40A9-97BA-24F30C5D6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6FAFF-F70A-44D6-8B6C-C37446632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A9601-E264-41B0-B5E8-B5283A241492}" type="slidenum">
              <a:rPr lang="en-US" smtClean="0"/>
              <a:t>‹#›</a:t>
            </a:fld>
            <a:endParaRPr lang="en-US"/>
          </a:p>
        </p:txBody>
      </p:sp>
    </p:spTree>
    <p:extLst>
      <p:ext uri="{BB962C8B-B14F-4D97-AF65-F5344CB8AC3E}">
        <p14:creationId xmlns:p14="http://schemas.microsoft.com/office/powerpoint/2010/main" val="2511022918"/>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2" r:id="rId3"/>
    <p:sldLayoutId id="2147483652" r:id="rId4"/>
    <p:sldLayoutId id="2147483653" r:id="rId5"/>
    <p:sldLayoutId id="2147483673" r:id="rId6"/>
    <p:sldLayoutId id="2147483676" r:id="rId7"/>
    <p:sldLayoutId id="2147483674"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ocialprotection.org/learn/webinars/addressing-global-food-energy-and-cost-living-crises-role-social-protection" TargetMode="External"/><Relationship Id="rId3" Type="http://schemas.openxmlformats.org/officeDocument/2006/relationships/image" Target="../media/image2.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webp"/><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www.fao.org/faostat/en/#data/CAHD" TargetMode="External"/><Relationship Id="rId4" Type="http://schemas.openxmlformats.org/officeDocument/2006/relationships/hyperlink" Target="https://worldbank.org/FoodPricesforNutri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sites.tufts.edu/foodpricesfornutri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sites.tufts.edu/foodpricesfornutrition" TargetMode="External"/><Relationship Id="rId5"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bank.worldbank.org/source/food-prices-for-nutrition"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hyperlink" Target="https://databank.worldbank.org/source/world-development-indicators"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4EFD3B4-86CE-4668-896D-6D7782580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836" y="5951307"/>
            <a:ext cx="2739877" cy="801340"/>
          </a:xfrm>
          <a:prstGeom prst="rect">
            <a:avLst/>
          </a:prstGeom>
        </p:spPr>
      </p:pic>
      <p:pic>
        <p:nvPicPr>
          <p:cNvPr id="27" name="Picture 26">
            <a:extLst>
              <a:ext uri="{FF2B5EF4-FFF2-40B4-BE49-F238E27FC236}">
                <a16:creationId xmlns:a16="http://schemas.microsoft.com/office/drawing/2014/main" id="{61158FF1-C7A1-469B-977E-0BBC6B87D61B}"/>
              </a:ext>
            </a:extLst>
          </p:cNvPr>
          <p:cNvPicPr>
            <a:picLocks noChangeAspect="1"/>
          </p:cNvPicPr>
          <p:nvPr/>
        </p:nvPicPr>
        <p:blipFill>
          <a:blip r:embed="rId5"/>
          <a:stretch>
            <a:fillRect/>
          </a:stretch>
        </p:blipFill>
        <p:spPr>
          <a:xfrm>
            <a:off x="79050" y="6110856"/>
            <a:ext cx="1804341" cy="571375"/>
          </a:xfrm>
          <a:prstGeom prst="rect">
            <a:avLst/>
          </a:prstGeom>
        </p:spPr>
      </p:pic>
      <p:pic>
        <p:nvPicPr>
          <p:cNvPr id="15" name="Picture 14">
            <a:extLst>
              <a:ext uri="{FF2B5EF4-FFF2-40B4-BE49-F238E27FC236}">
                <a16:creationId xmlns:a16="http://schemas.microsoft.com/office/drawing/2014/main" id="{98239C34-C802-4CBF-A209-E2DD2A4C3F13}"/>
              </a:ext>
            </a:extLst>
          </p:cNvPr>
          <p:cNvPicPr>
            <a:picLocks noChangeAspect="1"/>
          </p:cNvPicPr>
          <p:nvPr/>
        </p:nvPicPr>
        <p:blipFill rotWithShape="1">
          <a:blip r:embed="rId6"/>
          <a:srcRect t="-1488" r="25492" b="1844"/>
          <a:stretch/>
        </p:blipFill>
        <p:spPr>
          <a:xfrm>
            <a:off x="6652009" y="79067"/>
            <a:ext cx="5489191" cy="1384747"/>
          </a:xfrm>
          <a:prstGeom prst="rect">
            <a:avLst/>
          </a:prstGeom>
        </p:spPr>
      </p:pic>
      <p:grpSp>
        <p:nvGrpSpPr>
          <p:cNvPr id="6" name="Group 5">
            <a:extLst>
              <a:ext uri="{FF2B5EF4-FFF2-40B4-BE49-F238E27FC236}">
                <a16:creationId xmlns:a16="http://schemas.microsoft.com/office/drawing/2014/main" id="{AB4F5C81-46A4-9C63-3D28-DB1BD213612D}"/>
              </a:ext>
            </a:extLst>
          </p:cNvPr>
          <p:cNvGrpSpPr/>
          <p:nvPr/>
        </p:nvGrpSpPr>
        <p:grpSpPr>
          <a:xfrm>
            <a:off x="374904" y="1929012"/>
            <a:ext cx="11766296" cy="3715506"/>
            <a:chOff x="296451" y="2190168"/>
            <a:chExt cx="11766296" cy="3715506"/>
          </a:xfrm>
        </p:grpSpPr>
        <p:sp>
          <p:nvSpPr>
            <p:cNvPr id="10" name="TextBox 7">
              <a:extLst>
                <a:ext uri="{FF2B5EF4-FFF2-40B4-BE49-F238E27FC236}">
                  <a16:creationId xmlns:a16="http://schemas.microsoft.com/office/drawing/2014/main" id="{49EF7E62-9978-4D05-AE55-9A8BF0EE2DCE}"/>
                </a:ext>
              </a:extLst>
            </p:cNvPr>
            <p:cNvSpPr txBox="1"/>
            <p:nvPr/>
          </p:nvSpPr>
          <p:spPr>
            <a:xfrm>
              <a:off x="296451" y="2190168"/>
              <a:ext cx="11598809" cy="1046440"/>
            </a:xfrm>
            <a:prstGeom prst="rect">
              <a:avLst/>
            </a:prstGeom>
          </p:spPr>
          <p:txBody>
            <a:bodyPr wrap="square" lIns="0" tIns="0" rIns="0" bIns="0" rtlCol="0" anchor="b">
              <a:spAutoFit/>
            </a:bodyPr>
            <a:lstStyle/>
            <a:p>
              <a:pPr>
                <a:lnSpc>
                  <a:spcPct val="80000"/>
                </a:lnSpc>
              </a:pP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Food prices, diet costs and the affordability crisis:</a:t>
              </a:r>
              <a:b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000" spc="-48" dirty="0">
                  <a:solidFill>
                    <a:srgbClr val="3083A7"/>
                  </a:solidFill>
                  <a:latin typeface="Calibri" panose="020F0502020204030204" pitchFamily="34" charset="0"/>
                  <a:ea typeface="Cooper Hewitt" panose="020B0604020202020204" charset="0"/>
                  <a:cs typeface="Calibri" panose="020F0502020204030204" pitchFamily="34" charset="0"/>
                </a:rPr>
                <a:t>Needs and opportunities for social protection</a:t>
              </a:r>
            </a:p>
          </p:txBody>
        </p:sp>
        <p:grpSp>
          <p:nvGrpSpPr>
            <p:cNvPr id="5" name="Group 4">
              <a:extLst>
                <a:ext uri="{FF2B5EF4-FFF2-40B4-BE49-F238E27FC236}">
                  <a16:creationId xmlns:a16="http://schemas.microsoft.com/office/drawing/2014/main" id="{BB9C077C-C77F-A9B2-B36B-38992C2AFAFA}"/>
                </a:ext>
              </a:extLst>
            </p:cNvPr>
            <p:cNvGrpSpPr/>
            <p:nvPr/>
          </p:nvGrpSpPr>
          <p:grpSpPr>
            <a:xfrm>
              <a:off x="307322" y="3387345"/>
              <a:ext cx="11755425" cy="2518329"/>
              <a:chOff x="307322" y="3387345"/>
              <a:chExt cx="11755425" cy="2518329"/>
            </a:xfrm>
          </p:grpSpPr>
          <p:sp>
            <p:nvSpPr>
              <p:cNvPr id="14" name="TextBox 13">
                <a:extLst>
                  <a:ext uri="{FF2B5EF4-FFF2-40B4-BE49-F238E27FC236}">
                    <a16:creationId xmlns:a16="http://schemas.microsoft.com/office/drawing/2014/main" id="{C2B8C07E-E1AD-407C-94C3-82096F68CC21}"/>
                  </a:ext>
                </a:extLst>
              </p:cNvPr>
              <p:cNvSpPr txBox="1"/>
              <p:nvPr/>
            </p:nvSpPr>
            <p:spPr>
              <a:xfrm>
                <a:off x="1639890" y="4674054"/>
                <a:ext cx="8042390" cy="385170"/>
              </a:xfrm>
              <a:prstGeom prst="rect">
                <a:avLst/>
              </a:prstGeom>
              <a:noFill/>
            </p:spPr>
            <p:txBody>
              <a:bodyPr wrap="square">
                <a:spAutoFit/>
              </a:bodyPr>
              <a:lstStyle/>
              <a:p>
                <a:pPr>
                  <a:lnSpc>
                    <a:spcPts val="2249"/>
                  </a:lnSpc>
                </a:pPr>
                <a:r>
                  <a:rPr lang="en-US" sz="2400" kern="0" dirty="0">
                    <a:cs typeface="Arial" panose="020B0604020202020204" pitchFamily="34" charset="0"/>
                  </a:rPr>
                  <a:t>Project site: </a:t>
                </a:r>
                <a:r>
                  <a:rPr lang="en-US" sz="2400" kern="100" dirty="0">
                    <a:solidFill>
                      <a:schemeClr val="accent3">
                        <a:lumMod val="75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https://sites.tufts.edu/foodpricesfornutrition</a:t>
                </a:r>
                <a:endParaRPr lang="en-US" sz="2400" kern="100" dirty="0">
                  <a:solidFill>
                    <a:schemeClr val="accent3">
                      <a:lumMod val="75000"/>
                    </a:schemeClr>
                  </a:solidFill>
                  <a:cs typeface="Arial" panose="020B0604020202020204" pitchFamily="34" charset="0"/>
                </a:endParaRPr>
              </a:p>
            </p:txBody>
          </p:sp>
          <p:grpSp>
            <p:nvGrpSpPr>
              <p:cNvPr id="2" name="Group 1">
                <a:extLst>
                  <a:ext uri="{FF2B5EF4-FFF2-40B4-BE49-F238E27FC236}">
                    <a16:creationId xmlns:a16="http://schemas.microsoft.com/office/drawing/2014/main" id="{2C4E4EAB-FEC2-4CD3-912D-93695BE97664}"/>
                  </a:ext>
                </a:extLst>
              </p:cNvPr>
              <p:cNvGrpSpPr/>
              <p:nvPr/>
            </p:nvGrpSpPr>
            <p:grpSpPr>
              <a:xfrm>
                <a:off x="1741375" y="3387345"/>
                <a:ext cx="9580341" cy="1052672"/>
                <a:chOff x="2661454" y="3101221"/>
                <a:chExt cx="9400441" cy="1052672"/>
              </a:xfrm>
            </p:grpSpPr>
            <p:sp>
              <p:nvSpPr>
                <p:cNvPr id="11" name="TextBox 8">
                  <a:extLst>
                    <a:ext uri="{FF2B5EF4-FFF2-40B4-BE49-F238E27FC236}">
                      <a16:creationId xmlns:a16="http://schemas.microsoft.com/office/drawing/2014/main" id="{D0E8E4D5-A987-42C2-8117-3A7219605BC6}"/>
                    </a:ext>
                  </a:extLst>
                </p:cNvPr>
                <p:cNvSpPr txBox="1"/>
                <p:nvPr/>
              </p:nvSpPr>
              <p:spPr>
                <a:xfrm>
                  <a:off x="2661454" y="3101221"/>
                  <a:ext cx="8489356" cy="408253"/>
                </a:xfrm>
                <a:prstGeom prst="rect">
                  <a:avLst/>
                </a:prstGeom>
              </p:spPr>
              <p:txBody>
                <a:bodyPr wrap="square" lIns="0" tIns="0" rIns="0" bIns="0" rtlCol="0" anchor="t">
                  <a:spAutoFit/>
                </a:bodyPr>
                <a:lstStyle/>
                <a:p>
                  <a:pPr>
                    <a:lnSpc>
                      <a:spcPts val="3432"/>
                    </a:lnSpc>
                  </a:pPr>
                  <a:r>
                    <a:rPr lang="en-US" sz="2400" b="1" kern="0" dirty="0">
                      <a:latin typeface="+mn-lt"/>
                    </a:rPr>
                    <a:t>William Masters</a:t>
                  </a:r>
                  <a:endParaRPr lang="en-US" sz="2400" b="1" dirty="0">
                    <a:cs typeface="Arial" panose="020B0604020202020204" pitchFamily="34" charset="0"/>
                  </a:endParaRPr>
                </a:p>
              </p:txBody>
            </p:sp>
            <p:sp>
              <p:nvSpPr>
                <p:cNvPr id="12" name="TextBox 9">
                  <a:extLst>
                    <a:ext uri="{FF2B5EF4-FFF2-40B4-BE49-F238E27FC236}">
                      <a16:creationId xmlns:a16="http://schemas.microsoft.com/office/drawing/2014/main" id="{0C15361F-2E66-4408-A455-7491301FD9CA}"/>
                    </a:ext>
                  </a:extLst>
                </p:cNvPr>
                <p:cNvSpPr txBox="1"/>
                <p:nvPr/>
              </p:nvSpPr>
              <p:spPr>
                <a:xfrm>
                  <a:off x="2661454" y="3555588"/>
                  <a:ext cx="9400441" cy="59830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Professor of Food Economics and Policy, </a:t>
                  </a:r>
                  <a:br>
                    <a:rPr lang="en-US" sz="2400" kern="0" dirty="0">
                      <a:cs typeface="Arial" panose="020B0604020202020204" pitchFamily="34" charset="0"/>
                    </a:rPr>
                  </a:br>
                  <a:r>
                    <a:rPr lang="en-US" sz="2400" kern="0" dirty="0">
                      <a:cs typeface="Arial" panose="020B0604020202020204" pitchFamily="34" charset="0"/>
                    </a:rPr>
                    <a:t>Friedman School of Nutrition and Department of Economics, Tufts University</a:t>
                  </a:r>
                </a:p>
              </p:txBody>
            </p:sp>
          </p:grpSp>
          <p:sp>
            <p:nvSpPr>
              <p:cNvPr id="3" name="TextBox 2">
                <a:extLst>
                  <a:ext uri="{FF2B5EF4-FFF2-40B4-BE49-F238E27FC236}">
                    <a16:creationId xmlns:a16="http://schemas.microsoft.com/office/drawing/2014/main" id="{0540042A-3F9B-AE20-BFC7-855A7B76F877}"/>
                  </a:ext>
                </a:extLst>
              </p:cNvPr>
              <p:cNvSpPr txBox="1"/>
              <p:nvPr/>
            </p:nvSpPr>
            <p:spPr>
              <a:xfrm>
                <a:off x="307322" y="5520504"/>
                <a:ext cx="11755425" cy="385170"/>
              </a:xfrm>
              <a:prstGeom prst="rect">
                <a:avLst/>
              </a:prstGeom>
              <a:noFill/>
            </p:spPr>
            <p:txBody>
              <a:bodyPr wrap="square">
                <a:spAutoFit/>
              </a:bodyPr>
              <a:lstStyle/>
              <a:p>
                <a:pPr>
                  <a:lnSpc>
                    <a:spcPts val="2249"/>
                  </a:lnSpc>
                </a:pPr>
                <a:r>
                  <a:rPr lang="en-US" sz="2400" kern="100" dirty="0">
                    <a:solidFill>
                      <a:srgbClr val="3083A7"/>
                    </a:solidFill>
                    <a:cs typeface="Arial" panose="020B0604020202020204" pitchFamily="34" charset="0"/>
                  </a:rPr>
                  <a:t>USP2030 webinar on </a:t>
                </a:r>
                <a:r>
                  <a:rPr lang="en-US" sz="2400" i="1" kern="100" dirty="0">
                    <a:solidFill>
                      <a:srgbClr val="3083A7"/>
                    </a:solidFill>
                    <a:cs typeface="Arial" panose="020B0604020202020204" pitchFamily="34" charset="0"/>
                    <a:hlinkClick r:id="rId8"/>
                  </a:rPr>
                  <a:t>Addressing the Global Food, Energy and Cost of Living Crises</a:t>
                </a:r>
                <a:r>
                  <a:rPr lang="en-US" sz="2400" kern="100" dirty="0">
                    <a:solidFill>
                      <a:srgbClr val="3083A7"/>
                    </a:solidFill>
                    <a:cs typeface="Arial" panose="020B0604020202020204" pitchFamily="34" charset="0"/>
                  </a:rPr>
                  <a:t>, 6 Apr 2023</a:t>
                </a:r>
              </a:p>
            </p:txBody>
          </p:sp>
        </p:grpSp>
      </p:grpSp>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4307156" y="5776094"/>
            <a:ext cx="2628603" cy="550364"/>
          </a:xfrm>
          <a:prstGeom prst="rect">
            <a:avLst/>
          </a:prstGeom>
        </p:spPr>
      </p:pic>
      <p:pic>
        <p:nvPicPr>
          <p:cNvPr id="7" name="Picture 6">
            <a:extLst>
              <a:ext uri="{FF2B5EF4-FFF2-40B4-BE49-F238E27FC236}">
                <a16:creationId xmlns:a16="http://schemas.microsoft.com/office/drawing/2014/main" id="{7F28A8B0-C0D4-40D1-B0E5-C25BBB1AC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400" y="258315"/>
            <a:ext cx="1666769" cy="933391"/>
          </a:xfrm>
          <a:prstGeom prst="rect">
            <a:avLst/>
          </a:prstGeom>
        </p:spPr>
      </p:pic>
      <p:pic>
        <p:nvPicPr>
          <p:cNvPr id="11" name="Picture 12">
            <a:extLst>
              <a:ext uri="{FF2B5EF4-FFF2-40B4-BE49-F238E27FC236}">
                <a16:creationId xmlns:a16="http://schemas.microsoft.com/office/drawing/2014/main" id="{49A6EAF2-1F15-4D63-A259-13B42FC0C6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4" b="4890"/>
          <a:stretch/>
        </p:blipFill>
        <p:spPr bwMode="auto">
          <a:xfrm>
            <a:off x="645865" y="4022393"/>
            <a:ext cx="2856927" cy="222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6899994-201D-4D6D-A3E1-BC29B45ECC3A}"/>
              </a:ext>
            </a:extLst>
          </p:cNvPr>
          <p:cNvSpPr/>
          <p:nvPr/>
        </p:nvSpPr>
        <p:spPr>
          <a:xfrm>
            <a:off x="632672" y="6245405"/>
            <a:ext cx="2667000" cy="441339"/>
          </a:xfrm>
          <a:prstGeom prst="rect">
            <a:avLst/>
          </a:prstGeom>
        </p:spPr>
        <p:txBody>
          <a:bodyPr wrap="square">
            <a:spAutoFit/>
          </a:bodyPr>
          <a:lstStyle/>
          <a:p>
            <a:pPr>
              <a:lnSpc>
                <a:spcPct val="80000"/>
              </a:lnSpc>
            </a:pPr>
            <a:r>
              <a:rPr lang="en-US" sz="1400" dirty="0">
                <a:solidFill>
                  <a:srgbClr val="543210"/>
                </a:solidFill>
              </a:rPr>
              <a:t>Photo by Anna Herforth</a:t>
            </a:r>
          </a:p>
          <a:p>
            <a:pPr>
              <a:lnSpc>
                <a:spcPct val="80000"/>
              </a:lnSpc>
            </a:pPr>
            <a:r>
              <a:rPr lang="en-US" sz="1400" dirty="0">
                <a:solidFill>
                  <a:srgbClr val="543210"/>
                </a:solidFill>
              </a:rPr>
              <a:t>at </a:t>
            </a:r>
            <a:r>
              <a:rPr lang="en-US" sz="1400" dirty="0" err="1">
                <a:solidFill>
                  <a:srgbClr val="543210"/>
                </a:solidFill>
              </a:rPr>
              <a:t>Agbogbloshi</a:t>
            </a:r>
            <a:r>
              <a:rPr lang="en-US" sz="1400" dirty="0">
                <a:solidFill>
                  <a:srgbClr val="543210"/>
                </a:solidFill>
              </a:rPr>
              <a:t> market, Ghana</a:t>
            </a:r>
          </a:p>
        </p:txBody>
      </p:sp>
      <p:pic>
        <p:nvPicPr>
          <p:cNvPr id="18" name="Picture 17" descr="Text&#10;&#10;Description automatically generated">
            <a:extLst>
              <a:ext uri="{FF2B5EF4-FFF2-40B4-BE49-F238E27FC236}">
                <a16:creationId xmlns:a16="http://schemas.microsoft.com/office/drawing/2014/main" id="{32C0A32F-25DA-4A88-8E6B-9644DEE2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400" y="424018"/>
            <a:ext cx="3217909" cy="672835"/>
          </a:xfrm>
          <a:prstGeom prst="rect">
            <a:avLst/>
          </a:prstGeom>
        </p:spPr>
      </p:pic>
      <p:pic>
        <p:nvPicPr>
          <p:cNvPr id="30" name="Picture 29" descr="Text, logo&#10;&#10;Description automatically generated">
            <a:extLst>
              <a:ext uri="{FF2B5EF4-FFF2-40B4-BE49-F238E27FC236}">
                <a16:creationId xmlns:a16="http://schemas.microsoft.com/office/drawing/2014/main" id="{41DD4E78-A0B2-44F1-8330-7FC8A35379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7354" y="475451"/>
            <a:ext cx="1834361" cy="546100"/>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7437" y="5644266"/>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4124857" y="4492373"/>
            <a:ext cx="7841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We thank the many price collectors and contributors to the diverse databases </a:t>
            </a:r>
            <a:br>
              <a:rPr lang="en-US" altLang="en-US" sz="1600" dirty="0"/>
            </a:br>
            <a:r>
              <a:rPr lang="en-US" altLang="en-US" sz="1600" dirty="0"/>
              <a:t>used in this work and are grateful for funding to the Bill &amp; Melinda Gates Foundation and UKAid, as well as complementary funding from FAO.</a:t>
            </a:r>
            <a:endParaRPr lang="en-US" altLang="en-US" sz="1600" b="1" dirty="0"/>
          </a:p>
        </p:txBody>
      </p:sp>
      <p:sp>
        <p:nvSpPr>
          <p:cNvPr id="44" name="Title 4">
            <a:extLst>
              <a:ext uri="{FF2B5EF4-FFF2-40B4-BE49-F238E27FC236}">
                <a16:creationId xmlns:a16="http://schemas.microsoft.com/office/drawing/2014/main" id="{B6B704C4-5302-46EF-98A7-AFA6D89D9BED}"/>
              </a:ext>
            </a:extLst>
          </p:cNvPr>
          <p:cNvSpPr txBox="1">
            <a:spLocks/>
          </p:cNvSpPr>
          <p:nvPr/>
        </p:nvSpPr>
        <p:spPr>
          <a:xfrm>
            <a:off x="4150456" y="2521890"/>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Thank you!</a:t>
            </a:r>
            <a:endParaRPr lang="en-US" sz="3600" kern="0" dirty="0">
              <a:solidFill>
                <a:srgbClr val="3083A7"/>
              </a:solidFill>
              <a:latin typeface="+mn-lt"/>
            </a:endParaRPr>
          </a:p>
        </p:txBody>
      </p:sp>
      <p:grpSp>
        <p:nvGrpSpPr>
          <p:cNvPr id="15" name="Group 14">
            <a:extLst>
              <a:ext uri="{FF2B5EF4-FFF2-40B4-BE49-F238E27FC236}">
                <a16:creationId xmlns:a16="http://schemas.microsoft.com/office/drawing/2014/main" id="{DBE4EA4C-A070-4D4E-AE4B-ACD802E151F9}"/>
              </a:ext>
            </a:extLst>
          </p:cNvPr>
          <p:cNvGrpSpPr/>
          <p:nvPr/>
        </p:nvGrpSpPr>
        <p:grpSpPr>
          <a:xfrm>
            <a:off x="325832" y="233941"/>
            <a:ext cx="3429805" cy="1136879"/>
            <a:chOff x="254406" y="299343"/>
            <a:chExt cx="6904795" cy="2085790"/>
          </a:xfrm>
        </p:grpSpPr>
        <p:pic>
          <p:nvPicPr>
            <p:cNvPr id="16" name="Picture 15" descr="A picture containing text&#10;&#10;Description automatically generated">
              <a:extLst>
                <a:ext uri="{FF2B5EF4-FFF2-40B4-BE49-F238E27FC236}">
                  <a16:creationId xmlns:a16="http://schemas.microsoft.com/office/drawing/2014/main" id="{5E5D8013-F61D-48C7-9D60-888261B40BE7}"/>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17" name="TextBox 16">
              <a:extLst>
                <a:ext uri="{FF2B5EF4-FFF2-40B4-BE49-F238E27FC236}">
                  <a16:creationId xmlns:a16="http://schemas.microsoft.com/office/drawing/2014/main" id="{6CEB2491-0D5B-4E5F-BD90-F7E290A38080}"/>
                </a:ext>
              </a:extLst>
            </p:cNvPr>
            <p:cNvSpPr txBox="1"/>
            <p:nvPr/>
          </p:nvSpPr>
          <p:spPr>
            <a:xfrm>
              <a:off x="254406" y="1820466"/>
              <a:ext cx="6904795" cy="564667"/>
            </a:xfrm>
            <a:prstGeom prst="rect">
              <a:avLst/>
            </a:prstGeom>
            <a:noFill/>
          </p:spPr>
          <p:txBody>
            <a:bodyPr wrap="square">
              <a:spAutoFit/>
            </a:bodyPr>
            <a:lstStyle/>
            <a:p>
              <a:r>
                <a:rPr lang="en-US" sz="1400">
                  <a:solidFill>
                    <a:srgbClr val="3083A7"/>
                  </a:solidFill>
                  <a:latin typeface="+mj-lt"/>
                </a:rPr>
                <a:t>https://sites.tufts.edu/foodpricesfornutrition</a:t>
              </a:r>
            </a:p>
          </p:txBody>
        </p:sp>
      </p:grpSp>
      <p:pic>
        <p:nvPicPr>
          <p:cNvPr id="2" name="Picture 2" descr="A picture containing text, sign&#10;&#10;Description automatically generated">
            <a:extLst>
              <a:ext uri="{FF2B5EF4-FFF2-40B4-BE49-F238E27FC236}">
                <a16:creationId xmlns:a16="http://schemas.microsoft.com/office/drawing/2014/main" id="{1F49EEA3-D7FB-3CFE-2994-16550FF3DFF9}"/>
              </a:ext>
            </a:extLst>
          </p:cNvPr>
          <p:cNvPicPr>
            <a:picLocks noChangeAspect="1"/>
          </p:cNvPicPr>
          <p:nvPr/>
        </p:nvPicPr>
        <p:blipFill>
          <a:blip r:embed="rId10"/>
          <a:stretch>
            <a:fillRect/>
          </a:stretch>
        </p:blipFill>
        <p:spPr>
          <a:xfrm>
            <a:off x="10918073" y="5589695"/>
            <a:ext cx="900399" cy="844714"/>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A1C572B-B0CB-48FF-BCB4-61D27BEAE908}"/>
              </a:ext>
            </a:extLst>
          </p:cNvPr>
          <p:cNvGraphicFramePr>
            <a:graphicFrameLocks/>
          </p:cNvGraphicFramePr>
          <p:nvPr>
            <p:extLst>
              <p:ext uri="{D42A27DB-BD31-4B8C-83A1-F6EECF244321}">
                <p14:modId xmlns:p14="http://schemas.microsoft.com/office/powerpoint/2010/main" val="467807074"/>
              </p:ext>
            </p:extLst>
          </p:nvPr>
        </p:nvGraphicFramePr>
        <p:xfrm>
          <a:off x="1024237" y="1276999"/>
          <a:ext cx="9045737" cy="518078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C52E3A10-4ED6-566A-36DE-FD5D0A4A4508}"/>
              </a:ext>
            </a:extLst>
          </p:cNvPr>
          <p:cNvCxnSpPr>
            <a:cxnSpLocks/>
          </p:cNvCxnSpPr>
          <p:nvPr/>
        </p:nvCxnSpPr>
        <p:spPr>
          <a:xfrm>
            <a:off x="1736202" y="4408913"/>
            <a:ext cx="814857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94778EB0-C412-611E-51B0-A1408E0FB529}"/>
              </a:ext>
            </a:extLst>
          </p:cNvPr>
          <p:cNvSpPr txBox="1">
            <a:spLocks/>
          </p:cNvSpPr>
          <p:nvPr/>
        </p:nvSpPr>
        <p:spPr>
          <a:xfrm>
            <a:off x="530103" y="296042"/>
            <a:ext cx="11661897" cy="82670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ongoing world food crisis </a:t>
            </a:r>
            <a:br>
              <a:rPr lang="en-US" sz="3600" b="1" kern="0" dirty="0">
                <a:solidFill>
                  <a:srgbClr val="3083A7"/>
                </a:solidFill>
                <a:latin typeface="+mn-lt"/>
              </a:rPr>
            </a:br>
            <a:r>
              <a:rPr lang="en-US" sz="3600" b="1" kern="0" dirty="0">
                <a:solidFill>
                  <a:srgbClr val="3083A7"/>
                </a:solidFill>
                <a:latin typeface="+mn-lt"/>
              </a:rPr>
              <a:t>is as bad as previous spikes in the cost of food</a:t>
            </a:r>
          </a:p>
        </p:txBody>
      </p:sp>
      <p:sp>
        <p:nvSpPr>
          <p:cNvPr id="9" name="TextBox 8">
            <a:extLst>
              <a:ext uri="{FF2B5EF4-FFF2-40B4-BE49-F238E27FC236}">
                <a16:creationId xmlns:a16="http://schemas.microsoft.com/office/drawing/2014/main" id="{F4BE7268-617D-B31E-B144-AC44ED92C0EE}"/>
              </a:ext>
            </a:extLst>
          </p:cNvPr>
          <p:cNvSpPr txBox="1"/>
          <p:nvPr/>
        </p:nvSpPr>
        <p:spPr>
          <a:xfrm>
            <a:off x="9884779" y="2596319"/>
            <a:ext cx="2307221" cy="984244"/>
          </a:xfrm>
          <a:prstGeom prst="rect">
            <a:avLst/>
          </a:prstGeom>
          <a:noFill/>
        </p:spPr>
        <p:txBody>
          <a:bodyPr wrap="square" rtlCol="0">
            <a:spAutoFit/>
          </a:bodyPr>
          <a:lstStyle/>
          <a:p>
            <a:pPr>
              <a:lnSpc>
                <a:spcPct val="80000"/>
              </a:lnSpc>
            </a:pPr>
            <a:r>
              <a:rPr lang="en-US" i="1" dirty="0">
                <a:solidFill>
                  <a:schemeClr val="accent1">
                    <a:lumMod val="50000"/>
                  </a:schemeClr>
                </a:solidFill>
              </a:rPr>
              <a:t>Food and non-food inflation is now easing in most countries, but real costs remain high</a:t>
            </a:r>
          </a:p>
        </p:txBody>
      </p:sp>
      <p:sp>
        <p:nvSpPr>
          <p:cNvPr id="2" name="TextBox 1">
            <a:extLst>
              <a:ext uri="{FF2B5EF4-FFF2-40B4-BE49-F238E27FC236}">
                <a16:creationId xmlns:a16="http://schemas.microsoft.com/office/drawing/2014/main" id="{BBAACC7C-0F4A-977F-07C8-27D6B23EB830}"/>
              </a:ext>
            </a:extLst>
          </p:cNvPr>
          <p:cNvSpPr txBox="1"/>
          <p:nvPr/>
        </p:nvSpPr>
        <p:spPr>
          <a:xfrm>
            <a:off x="2003124" y="2119244"/>
            <a:ext cx="2350987" cy="295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tx2"/>
                </a:solidFill>
              </a:rPr>
              <a:t>Recent</a:t>
            </a:r>
            <a:r>
              <a:rPr lang="en-US" sz="1600" b="1" baseline="0" dirty="0">
                <a:solidFill>
                  <a:schemeClr val="tx2"/>
                </a:solidFill>
              </a:rPr>
              <a:t> w</a:t>
            </a:r>
            <a:r>
              <a:rPr lang="en-US" sz="1600" b="1" dirty="0">
                <a:solidFill>
                  <a:schemeClr val="tx2"/>
                </a:solidFill>
              </a:rPr>
              <a:t>orld food crises:</a:t>
            </a:r>
            <a:r>
              <a:rPr lang="en-US" sz="1600" b="1" baseline="0" dirty="0">
                <a:solidFill>
                  <a:schemeClr val="tx2"/>
                </a:solidFill>
              </a:rPr>
              <a:t> </a:t>
            </a:r>
            <a:endParaRPr lang="en-US" sz="1600" b="1" dirty="0">
              <a:solidFill>
                <a:schemeClr val="tx2"/>
              </a:solidFill>
            </a:endParaRPr>
          </a:p>
        </p:txBody>
      </p:sp>
      <p:sp>
        <p:nvSpPr>
          <p:cNvPr id="3" name="TextBox 1">
            <a:extLst>
              <a:ext uri="{FF2B5EF4-FFF2-40B4-BE49-F238E27FC236}">
                <a16:creationId xmlns:a16="http://schemas.microsoft.com/office/drawing/2014/main" id="{129B24CC-C35B-3CE6-C62F-E41C880E895C}"/>
              </a:ext>
            </a:extLst>
          </p:cNvPr>
          <p:cNvSpPr txBox="1"/>
          <p:nvPr/>
        </p:nvSpPr>
        <p:spPr>
          <a:xfrm>
            <a:off x="4474600" y="2122871"/>
            <a:ext cx="869929" cy="2690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solidFill>
                  <a:schemeClr val="tx2"/>
                </a:solidFill>
              </a:rPr>
              <a:t>2008-09</a:t>
            </a:r>
          </a:p>
        </p:txBody>
      </p:sp>
      <p:sp>
        <p:nvSpPr>
          <p:cNvPr id="5" name="TextBox 1">
            <a:extLst>
              <a:ext uri="{FF2B5EF4-FFF2-40B4-BE49-F238E27FC236}">
                <a16:creationId xmlns:a16="http://schemas.microsoft.com/office/drawing/2014/main" id="{BA781559-6707-A962-7165-A0B3FDB54CF7}"/>
              </a:ext>
            </a:extLst>
          </p:cNvPr>
          <p:cNvSpPr txBox="1"/>
          <p:nvPr/>
        </p:nvSpPr>
        <p:spPr>
          <a:xfrm>
            <a:off x="8130694" y="2583963"/>
            <a:ext cx="1013305" cy="7598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600" dirty="0">
                <a:solidFill>
                  <a:schemeClr val="tx2"/>
                </a:solidFill>
              </a:rPr>
              <a:t>2020-21</a:t>
            </a:r>
          </a:p>
          <a:p>
            <a:pPr>
              <a:lnSpc>
                <a:spcPct val="80000"/>
              </a:lnSpc>
            </a:pPr>
            <a:r>
              <a:rPr lang="en-US" sz="1600" baseline="0" dirty="0">
                <a:solidFill>
                  <a:schemeClr val="tx2"/>
                </a:solidFill>
              </a:rPr>
              <a:t>(onset of COVID)</a:t>
            </a:r>
            <a:endParaRPr lang="en-US" sz="1600" dirty="0">
              <a:solidFill>
                <a:schemeClr val="tx2"/>
              </a:solidFill>
            </a:endParaRPr>
          </a:p>
        </p:txBody>
      </p:sp>
      <p:sp>
        <p:nvSpPr>
          <p:cNvPr id="7" name="TextBox 1">
            <a:extLst>
              <a:ext uri="{FF2B5EF4-FFF2-40B4-BE49-F238E27FC236}">
                <a16:creationId xmlns:a16="http://schemas.microsoft.com/office/drawing/2014/main" id="{042AA888-7CCC-A312-9B8D-CFF1AAECF319}"/>
              </a:ext>
            </a:extLst>
          </p:cNvPr>
          <p:cNvSpPr txBox="1"/>
          <p:nvPr/>
        </p:nvSpPr>
        <p:spPr>
          <a:xfrm>
            <a:off x="5490165" y="3289895"/>
            <a:ext cx="869929" cy="2690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2011-12</a:t>
            </a:r>
          </a:p>
        </p:txBody>
      </p:sp>
      <p:sp>
        <p:nvSpPr>
          <p:cNvPr id="10" name="TextBox 1">
            <a:extLst>
              <a:ext uri="{FF2B5EF4-FFF2-40B4-BE49-F238E27FC236}">
                <a16:creationId xmlns:a16="http://schemas.microsoft.com/office/drawing/2014/main" id="{02893DE7-A114-A188-49A7-E18CD0747496}"/>
              </a:ext>
            </a:extLst>
          </p:cNvPr>
          <p:cNvSpPr txBox="1"/>
          <p:nvPr/>
        </p:nvSpPr>
        <p:spPr>
          <a:xfrm>
            <a:off x="8729872" y="1829690"/>
            <a:ext cx="1440715" cy="6944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80000"/>
              </a:lnSpc>
            </a:pPr>
            <a:r>
              <a:rPr lang="en-US" sz="1600" b="1" dirty="0">
                <a:solidFill>
                  <a:schemeClr val="tx2"/>
                </a:solidFill>
              </a:rPr>
              <a:t>2022-23</a:t>
            </a:r>
          </a:p>
          <a:p>
            <a:pPr algn="r">
              <a:lnSpc>
                <a:spcPct val="80000"/>
              </a:lnSpc>
            </a:pPr>
            <a:r>
              <a:rPr lang="en-US" sz="1600" b="1" baseline="0" dirty="0">
                <a:solidFill>
                  <a:schemeClr val="tx2"/>
                </a:solidFill>
              </a:rPr>
              <a:t>(recovery </a:t>
            </a:r>
            <a:br>
              <a:rPr lang="en-US" sz="1600" b="1" baseline="0" dirty="0">
                <a:solidFill>
                  <a:schemeClr val="tx2"/>
                </a:solidFill>
              </a:rPr>
            </a:br>
            <a:r>
              <a:rPr lang="en-US" sz="1600" b="1" baseline="0" dirty="0">
                <a:solidFill>
                  <a:schemeClr val="tx2"/>
                </a:solidFill>
              </a:rPr>
              <a:t>from COVID)</a:t>
            </a:r>
            <a:endParaRPr lang="en-US" sz="1600" b="1" dirty="0">
              <a:solidFill>
                <a:schemeClr val="tx2"/>
              </a:solidFill>
            </a:endParaRPr>
          </a:p>
        </p:txBody>
      </p:sp>
      <p:sp>
        <p:nvSpPr>
          <p:cNvPr id="11" name="TextBox 1">
            <a:extLst>
              <a:ext uri="{FF2B5EF4-FFF2-40B4-BE49-F238E27FC236}">
                <a16:creationId xmlns:a16="http://schemas.microsoft.com/office/drawing/2014/main" id="{7BC41EA6-C04B-4F11-7188-7BF051572AEF}"/>
              </a:ext>
            </a:extLst>
          </p:cNvPr>
          <p:cNvSpPr txBox="1"/>
          <p:nvPr/>
        </p:nvSpPr>
        <p:spPr>
          <a:xfrm>
            <a:off x="1287621" y="5783150"/>
            <a:ext cx="9045737" cy="6425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000" dirty="0">
                <a:solidFill>
                  <a:schemeClr val="bg1">
                    <a:lumMod val="50000"/>
                  </a:schemeClr>
                </a:solidFill>
              </a:rPr>
              <a:t>Note: Author's calculations, from IMF data</a:t>
            </a:r>
            <a:r>
              <a:rPr lang="en-US" sz="1000" baseline="0" dirty="0">
                <a:solidFill>
                  <a:schemeClr val="bg1">
                    <a:lumMod val="50000"/>
                  </a:schemeClr>
                </a:solidFill>
              </a:rPr>
              <a:t>. The values </a:t>
            </a:r>
            <a:r>
              <a:rPr lang="en-US" sz="1000" dirty="0">
                <a:solidFill>
                  <a:schemeClr val="bg1">
                    <a:lumMod val="50000"/>
                  </a:schemeClr>
                </a:solidFill>
              </a:rPr>
              <a:t>shown are the</a:t>
            </a:r>
            <a:r>
              <a:rPr lang="en-US" sz="1000" baseline="0" dirty="0">
                <a:solidFill>
                  <a:schemeClr val="bg1">
                    <a:lumMod val="50000"/>
                  </a:schemeClr>
                </a:solidFill>
              </a:rPr>
              <a:t> </a:t>
            </a:r>
            <a:r>
              <a:rPr lang="en-US" sz="1000" dirty="0">
                <a:solidFill>
                  <a:schemeClr val="bg1">
                    <a:lumMod val="50000"/>
                  </a:schemeClr>
                </a:solidFill>
              </a:rPr>
              <a:t>global average for up to 138 countries </a:t>
            </a:r>
            <a:r>
              <a:rPr lang="en-US" sz="1000" baseline="0" dirty="0">
                <a:solidFill>
                  <a:schemeClr val="bg1">
                    <a:lumMod val="50000"/>
                  </a:schemeClr>
                </a:solidFill>
              </a:rPr>
              <a:t>reporting monthly consumer price indexes (CPI) for food and for all goods and services, from January 200 through December 2022. Each observation is the average monthly rise over the previous 12 months, multiplied by 12 to obtain an annualized value.  Number of countries rises from 51 in Jan 2000 to 95 in 2005 and then 138 from 2015 onwards. </a:t>
            </a:r>
            <a:endParaRPr lang="en-US" sz="1000" dirty="0">
              <a:solidFill>
                <a:schemeClr val="bg1">
                  <a:lumMod val="50000"/>
                </a:schemeClr>
              </a:solidFill>
            </a:endParaRPr>
          </a:p>
        </p:txBody>
      </p:sp>
    </p:spTree>
    <p:extLst>
      <p:ext uri="{BB962C8B-B14F-4D97-AF65-F5344CB8AC3E}">
        <p14:creationId xmlns:p14="http://schemas.microsoft.com/office/powerpoint/2010/main" val="25257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B2B2B2"/>
                                      </p:to>
                                    </p:animClr>
                                  </p:sub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5"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63FF3-D9E1-4EAC-8BA5-094E2512E2DC}"/>
              </a:ext>
            </a:extLst>
          </p:cNvPr>
          <p:cNvPicPr>
            <a:picLocks noChangeAspect="1"/>
          </p:cNvPicPr>
          <p:nvPr/>
        </p:nvPicPr>
        <p:blipFill rotWithShape="1">
          <a:blip r:embed="rId3"/>
          <a:srcRect t="-1488" r="25492" b="1844"/>
          <a:stretch/>
        </p:blipFill>
        <p:spPr>
          <a:xfrm>
            <a:off x="7700790" y="79067"/>
            <a:ext cx="4440410" cy="1120173"/>
          </a:xfrm>
          <a:prstGeom prst="rect">
            <a:avLst/>
          </a:prstGeom>
        </p:spPr>
      </p:pic>
      <p:sp>
        <p:nvSpPr>
          <p:cNvPr id="13" name="Title 4">
            <a:extLst>
              <a:ext uri="{FF2B5EF4-FFF2-40B4-BE49-F238E27FC236}">
                <a16:creationId xmlns:a16="http://schemas.microsoft.com/office/drawing/2014/main" id="{87B48446-6040-4EEB-9099-909DE8DB05A0}"/>
              </a:ext>
            </a:extLst>
          </p:cNvPr>
          <p:cNvSpPr txBox="1">
            <a:spLocks/>
          </p:cNvSpPr>
          <p:nvPr/>
        </p:nvSpPr>
        <p:spPr>
          <a:xfrm>
            <a:off x="360218" y="222890"/>
            <a:ext cx="7170687" cy="112017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Food prices can now be used for</a:t>
            </a:r>
            <a:br>
              <a:rPr lang="en-US" sz="3600" b="1" kern="0" dirty="0">
                <a:solidFill>
                  <a:srgbClr val="3083A7"/>
                </a:solidFill>
                <a:latin typeface="+mn-lt"/>
              </a:rPr>
            </a:br>
            <a:r>
              <a:rPr lang="en-US" sz="3600" b="1" kern="0" dirty="0">
                <a:solidFill>
                  <a:srgbClr val="3083A7"/>
                </a:solidFill>
                <a:latin typeface="+mn-lt"/>
              </a:rPr>
              <a:t>targeting of social assistance and guiding food system change</a:t>
            </a:r>
          </a:p>
        </p:txBody>
      </p:sp>
      <p:sp>
        <p:nvSpPr>
          <p:cNvPr id="5" name="TextBox 4">
            <a:extLst>
              <a:ext uri="{FF2B5EF4-FFF2-40B4-BE49-F238E27FC236}">
                <a16:creationId xmlns:a16="http://schemas.microsoft.com/office/drawing/2014/main" id="{CD2D0371-2716-EC40-C5D4-39FA84CAE555}"/>
              </a:ext>
            </a:extLst>
          </p:cNvPr>
          <p:cNvSpPr txBox="1"/>
          <p:nvPr/>
        </p:nvSpPr>
        <p:spPr>
          <a:xfrm>
            <a:off x="360218" y="1633191"/>
            <a:ext cx="11780982" cy="4792081"/>
          </a:xfrm>
          <a:prstGeom prst="rect">
            <a:avLst/>
          </a:prstGeom>
          <a:noFill/>
        </p:spPr>
        <p:txBody>
          <a:bodyPr wrap="square">
            <a:spAutoFit/>
          </a:bodyPr>
          <a:lstStyle/>
          <a:p>
            <a:pPr marL="171450" indent="-171450">
              <a:lnSpc>
                <a:spcPct val="90000"/>
              </a:lnSpc>
              <a:buFont typeface="Arial" panose="020B0604020202020204" pitchFamily="34" charset="0"/>
              <a:buChar char="•"/>
            </a:pPr>
            <a:r>
              <a:rPr lang="en-US" sz="2400" b="1" dirty="0">
                <a:latin typeface="+mn-lt"/>
              </a:rPr>
              <a:t>Food security was initially seen in </a:t>
            </a:r>
            <a:r>
              <a:rPr lang="en-US" sz="2400" b="1" dirty="0"/>
              <a:t>terms of </a:t>
            </a:r>
            <a:r>
              <a:rPr lang="en-US" sz="2400" b="1" i="1" dirty="0"/>
              <a:t>calories for survival</a:t>
            </a:r>
          </a:p>
          <a:p>
            <a:pPr marL="514350" marR="0" lvl="1" indent="-171450" algn="l" defTabSz="914400" rtl="0" eaLnBrk="1" fontAlgn="auto" latinLnBrk="0" hangingPunct="1">
              <a:lnSpc>
                <a:spcPct val="90000"/>
              </a:lnSpc>
              <a:buClrTx/>
              <a:buSzTx/>
              <a:buFont typeface="Times New Roman" panose="02020603050405020304" pitchFamily="18" charset="0"/>
              <a:buChar char="̶"/>
              <a:tabLst/>
              <a:defRPr/>
            </a:pPr>
            <a:r>
              <a:rPr lang="en-US" dirty="0">
                <a:solidFill>
                  <a:prstClr val="black"/>
                </a:solidFill>
                <a:latin typeface="Calibri" panose="020F0502020204030204"/>
              </a:rPr>
              <a:t>Since the 1960s, the FAO has used its “Prevalence of Undernourishment” metric for the number of hungry people in the world, based on total food consumption relative to target levels of </a:t>
            </a:r>
            <a:r>
              <a:rPr lang="en-US" b="1" dirty="0">
                <a:solidFill>
                  <a:prstClr val="black"/>
                </a:solidFill>
                <a:latin typeface="Calibri" panose="020F0502020204030204"/>
              </a:rPr>
              <a:t>dietary energy</a:t>
            </a:r>
            <a:endParaRPr lang="en-US" b="1" i="1" dirty="0"/>
          </a:p>
          <a:p>
            <a:pPr marL="171450" lvl="0" indent="-171450">
              <a:lnSpc>
                <a:spcPct val="90000"/>
              </a:lnSpc>
              <a:spcBef>
                <a:spcPts val="1200"/>
              </a:spcBef>
              <a:buFont typeface="Arial" panose="020B0604020202020204" pitchFamily="34" charset="0"/>
              <a:buChar char="•"/>
            </a:pPr>
            <a:r>
              <a:rPr lang="en-US" sz="2400" b="1" dirty="0">
                <a:solidFill>
                  <a:prstClr val="black"/>
                </a:solidFill>
              </a:rPr>
              <a:t>Food security was later seen in terms of </a:t>
            </a:r>
            <a:r>
              <a:rPr lang="en-US" sz="2400" b="1" i="1" dirty="0">
                <a:solidFill>
                  <a:prstClr val="black"/>
                </a:solidFill>
              </a:rPr>
              <a:t>access to desired foods</a:t>
            </a:r>
          </a:p>
          <a:p>
            <a:pPr marL="514350" lvl="1" indent="-171450">
              <a:lnSpc>
                <a:spcPct val="90000"/>
              </a:lnSpc>
              <a:buFont typeface="Times New Roman" panose="02020603050405020304" pitchFamily="18" charset="0"/>
              <a:buChar char="̶"/>
              <a:defRPr/>
            </a:pPr>
            <a:r>
              <a:rPr lang="en-US" dirty="0">
                <a:solidFill>
                  <a:prstClr val="black"/>
                </a:solidFill>
              </a:rPr>
              <a:t>More recently, the FAO and others use “Experience of Food Insecurity” scores for the number of people who went to bed hungry, skipped meals, ate less or fewer items, due to lack of money to buy their </a:t>
            </a:r>
            <a:r>
              <a:rPr lang="en-US" b="1" dirty="0">
                <a:solidFill>
                  <a:prstClr val="black"/>
                </a:solidFill>
              </a:rPr>
              <a:t>usual foods</a:t>
            </a:r>
            <a:endParaRPr lang="en-US" b="1" kern="0" dirty="0">
              <a:solidFill>
                <a:srgbClr val="4472C4">
                  <a:lumMod val="25000"/>
                </a:srgbClr>
              </a:solidFill>
            </a:endParaRPr>
          </a:p>
          <a:p>
            <a:pPr lvl="1">
              <a:lnSpc>
                <a:spcPct val="90000"/>
              </a:lnSpc>
            </a:pPr>
            <a:endParaRPr lang="en-US" sz="300" b="1" dirty="0">
              <a:latin typeface="+mn-lt"/>
            </a:endParaRPr>
          </a:p>
          <a:p>
            <a:pPr marL="171450" indent="-171450">
              <a:lnSpc>
                <a:spcPct val="90000"/>
              </a:lnSpc>
              <a:spcBef>
                <a:spcPts val="1200"/>
              </a:spcBef>
              <a:buFont typeface="Arial" panose="020B0604020202020204" pitchFamily="34" charset="0"/>
              <a:buChar char="•"/>
            </a:pPr>
            <a:r>
              <a:rPr lang="en-US" sz="2400" b="1" dirty="0"/>
              <a:t>Now we can monitor nutrition security, as </a:t>
            </a:r>
            <a:r>
              <a:rPr lang="en-US" sz="2400" b="1" i="1" dirty="0"/>
              <a:t>affordability of healthy diets</a:t>
            </a:r>
            <a:endParaRPr lang="en-US" sz="2400" b="1" dirty="0"/>
          </a:p>
          <a:p>
            <a:pPr marL="514350" lvl="1" indent="-171450">
              <a:lnSpc>
                <a:spcPct val="90000"/>
              </a:lnSpc>
              <a:buFont typeface="Times New Roman" panose="02020603050405020304" pitchFamily="18" charset="0"/>
              <a:buChar char="̶"/>
            </a:pPr>
            <a:r>
              <a:rPr lang="en-US" dirty="0"/>
              <a:t>Since 2020, the FAO, IFAD, UNICEF, WFP and WHO flagship annual reports on the State of Food Security and Nutrition in the World (SOFI 2020, 2021 and 2022) use retail prices of the least-cost locally available foods for </a:t>
            </a:r>
            <a:r>
              <a:rPr lang="en-US" b="1" dirty="0"/>
              <a:t>a balanced diet</a:t>
            </a:r>
            <a:r>
              <a:rPr lang="en-US" dirty="0"/>
              <a:t> that would meet dietary guidelines in each country of the world</a:t>
            </a:r>
          </a:p>
          <a:p>
            <a:pPr marL="514350" lvl="1" indent="-171450">
              <a:lnSpc>
                <a:spcPct val="90000"/>
              </a:lnSpc>
              <a:buFont typeface="Times New Roman" panose="02020603050405020304" pitchFamily="18" charset="0"/>
              <a:buChar char="̶"/>
              <a:defRPr/>
            </a:pPr>
            <a:r>
              <a:rPr lang="en-US" dirty="0"/>
              <a:t>Methods and results are at </a:t>
            </a:r>
            <a:r>
              <a:rPr lang="en-US" dirty="0">
                <a:hlinkClick r:id="rId4"/>
              </a:rPr>
              <a:t>https://WorldBank.org/FoodPricesforNutrition</a:t>
            </a:r>
            <a:r>
              <a:rPr lang="en-US" dirty="0"/>
              <a:t>, and on </a:t>
            </a:r>
            <a:r>
              <a:rPr lang="en-US" dirty="0">
                <a:hlinkClick r:id="rId5"/>
              </a:rPr>
              <a:t>FAOSTAT</a:t>
            </a:r>
            <a:endParaRPr lang="en-US" sz="2000" dirty="0"/>
          </a:p>
          <a:p>
            <a:pPr lvl="1">
              <a:lnSpc>
                <a:spcPct val="90000"/>
              </a:lnSpc>
            </a:pPr>
            <a:endParaRPr lang="en-US" sz="300" b="1" dirty="0">
              <a:solidFill>
                <a:prstClr val="black"/>
              </a:solidFill>
            </a:endParaRPr>
          </a:p>
          <a:p>
            <a:pPr marL="171450" indent="-171450">
              <a:lnSpc>
                <a:spcPct val="90000"/>
              </a:lnSpc>
              <a:spcBef>
                <a:spcPts val="1200"/>
              </a:spcBef>
              <a:buFont typeface="Arial" panose="020B0604020202020204" pitchFamily="34" charset="0"/>
              <a:buChar char="•"/>
            </a:pPr>
            <a:r>
              <a:rPr lang="en-US" sz="2400" b="1" dirty="0">
                <a:solidFill>
                  <a:prstClr val="black"/>
                </a:solidFill>
              </a:rPr>
              <a:t>Using least-cost locally available foods to track affordability of a healthy diet provides a diagnosis to distinguish between causes of malnutrition, guiding action in each country</a:t>
            </a:r>
            <a:endParaRPr lang="en-US" sz="2400" b="1" dirty="0"/>
          </a:p>
          <a:p>
            <a:pPr marL="514350" lvl="1" indent="-171450">
              <a:lnSpc>
                <a:spcPct val="90000"/>
              </a:lnSpc>
              <a:buFont typeface="Times New Roman" panose="02020603050405020304" pitchFamily="18" charset="0"/>
              <a:buChar char="̶"/>
            </a:pPr>
            <a:r>
              <a:rPr lang="en-US" dirty="0"/>
              <a:t>Where and when foods are unusually expensive, need better farm production and food distribution to lower prices</a:t>
            </a:r>
          </a:p>
          <a:p>
            <a:pPr marL="514350" lvl="1" indent="-171450">
              <a:lnSpc>
                <a:spcPct val="90000"/>
              </a:lnSpc>
              <a:buFont typeface="Times New Roman" panose="02020603050405020304" pitchFamily="18" charset="0"/>
              <a:buChar char="̶"/>
            </a:pPr>
            <a:r>
              <a:rPr lang="en-US" dirty="0"/>
              <a:t>For people with insufficient income, need higher earnings or assistance</a:t>
            </a:r>
            <a:endParaRPr lang="en-US" sz="2000" dirty="0">
              <a:latin typeface="+mn-lt"/>
            </a:endParaRP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B2B2B2"/>
                                      </p:to>
                                    </p:animClr>
                                  </p:sub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B2B2B2"/>
                                      </p:to>
                                    </p:animClr>
                                  </p:sub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extLst>
              <p:ext uri="{D42A27DB-BD31-4B8C-83A1-F6EECF244321}">
                <p14:modId xmlns:p14="http://schemas.microsoft.com/office/powerpoint/2010/main" val="507947392"/>
              </p:ext>
            </p:extLst>
          </p:nvPr>
        </p:nvGraphicFramePr>
        <p:xfrm>
          <a:off x="1523680" y="2591379"/>
          <a:ext cx="5524566" cy="3792183"/>
        </p:xfrm>
        <a:graphic>
          <a:graphicData uri="http://schemas.openxmlformats.org/drawingml/2006/table">
            <a:tbl>
              <a:tblPr firstRow="1" bandRow="1"/>
              <a:tblGrid>
                <a:gridCol w="240754">
                  <a:extLst>
                    <a:ext uri="{9D8B030D-6E8A-4147-A177-3AD203B41FA5}">
                      <a16:colId xmlns:a16="http://schemas.microsoft.com/office/drawing/2014/main" val="3451523479"/>
                    </a:ext>
                  </a:extLst>
                </a:gridCol>
                <a:gridCol w="721421">
                  <a:extLst>
                    <a:ext uri="{9D8B030D-6E8A-4147-A177-3AD203B41FA5}">
                      <a16:colId xmlns:a16="http://schemas.microsoft.com/office/drawing/2014/main" val="3341402626"/>
                    </a:ext>
                  </a:extLst>
                </a:gridCol>
                <a:gridCol w="2610552">
                  <a:extLst>
                    <a:ext uri="{9D8B030D-6E8A-4147-A177-3AD203B41FA5}">
                      <a16:colId xmlns:a16="http://schemas.microsoft.com/office/drawing/2014/main" val="969415121"/>
                    </a:ext>
                  </a:extLst>
                </a:gridCol>
                <a:gridCol w="803804">
                  <a:extLst>
                    <a:ext uri="{9D8B030D-6E8A-4147-A177-3AD203B41FA5}">
                      <a16:colId xmlns:a16="http://schemas.microsoft.com/office/drawing/2014/main" val="621337366"/>
                    </a:ext>
                  </a:extLst>
                </a:gridCol>
                <a:gridCol w="1148035">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bg1">
                              <a:lumMod val="50000"/>
                            </a:schemeClr>
                          </a:solidFill>
                        </a:rPr>
                        <a:t>Food preferences, convenience and other goals</a:t>
                      </a:r>
                    </a:p>
                    <a:p>
                      <a:r>
                        <a:rPr lang="en-US" sz="1800" dirty="0">
                          <a:solidFill>
                            <a:schemeClr val="bg1">
                              <a:lumMod val="50000"/>
                            </a:schemeClr>
                          </a:solidFill>
                        </a:rPr>
                        <a:t>(including </a:t>
                      </a:r>
                    </a:p>
                    <a:p>
                      <a:r>
                        <a:rPr lang="en-US" sz="1800" dirty="0">
                          <a:solidFill>
                            <a:schemeClr val="bg1">
                              <a:lumMod val="50000"/>
                            </a:schemeClr>
                          </a:solidFill>
                        </a:rPr>
                        <a:t>food security,</a:t>
                      </a:r>
                    </a:p>
                    <a:p>
                      <a:r>
                        <a:rPr lang="en-US" sz="1800" dirty="0">
                          <a:solidFill>
                            <a:schemeClr val="bg1">
                              <a:lumMod val="50000"/>
                            </a:schemeClr>
                          </a:solidFill>
                        </a:rPr>
                        <a:t>diet diversity,</a:t>
                      </a:r>
                    </a:p>
                    <a:p>
                      <a:r>
                        <a:rPr lang="en-US" sz="1800" dirty="0">
                          <a:solidFill>
                            <a:schemeClr val="bg1">
                              <a:lumMod val="50000"/>
                            </a:schemeClr>
                          </a:solidFill>
                        </a:rPr>
                        <a:t>sustainability, </a:t>
                      </a:r>
                    </a:p>
                    <a:p>
                      <a:r>
                        <a:rPr lang="en-US" sz="1800" dirty="0">
                          <a:solidFill>
                            <a:schemeClr val="bg1">
                              <a:lumMod val="50000"/>
                            </a:schemeClr>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solidFill>
                            <a:schemeClr val="bg1">
                              <a:lumMod val="50000"/>
                            </a:schemeClr>
                          </a:solidFill>
                        </a:rPr>
                        <a:t>Caloric adequacy</a:t>
                      </a:r>
                    </a:p>
                    <a:p>
                      <a:r>
                        <a:rPr lang="en-US" sz="1800" dirty="0">
                          <a:solidFill>
                            <a:schemeClr val="bg1">
                              <a:lumMod val="50000"/>
                            </a:schemeClr>
                          </a:solidFill>
                        </a:rPr>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25" name="Title 1">
            <a:extLst>
              <a:ext uri="{FF2B5EF4-FFF2-40B4-BE49-F238E27FC236}">
                <a16:creationId xmlns:a16="http://schemas.microsoft.com/office/drawing/2014/main" id="{2D056A66-65C4-442D-AB5D-177685405CCE}"/>
              </a:ext>
            </a:extLst>
          </p:cNvPr>
          <p:cNvSpPr txBox="1">
            <a:spLocks/>
          </p:cNvSpPr>
          <p:nvPr/>
        </p:nvSpPr>
        <p:spPr>
          <a:xfrm>
            <a:off x="473188" y="1115384"/>
            <a:ext cx="7353210" cy="1449316"/>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en-US" sz="2000" b="1" dirty="0">
                <a:latin typeface="+mn-lt"/>
              </a:rPr>
              <a:t>Since 2020, the FAO has published the cost of each country’s least expensive foods needed for health</a:t>
            </a:r>
          </a:p>
          <a:p>
            <a:pPr marL="457200" indent="-347663" algn="l">
              <a:spcBef>
                <a:spcPts val="0"/>
              </a:spcBef>
            </a:pPr>
            <a:r>
              <a:rPr lang="en-US" sz="1600" dirty="0">
                <a:solidFill>
                  <a:schemeClr val="accent5">
                    <a:lumMod val="75000"/>
                  </a:schemeClr>
                </a:solidFill>
                <a:latin typeface="+mn-lt"/>
              </a:rPr>
              <a:t>-- a first step up from calories is vitamins &amp; minerals, like the WFP’s </a:t>
            </a:r>
            <a:br>
              <a:rPr lang="en-US" sz="1600" dirty="0">
                <a:solidFill>
                  <a:schemeClr val="accent5">
                    <a:lumMod val="75000"/>
                  </a:schemeClr>
                </a:solidFill>
                <a:latin typeface="+mn-lt"/>
              </a:rPr>
            </a:br>
            <a:r>
              <a:rPr lang="en-US" sz="1600" dirty="0">
                <a:solidFill>
                  <a:schemeClr val="accent5">
                    <a:lumMod val="75000"/>
                  </a:schemeClr>
                </a:solidFill>
                <a:latin typeface="+mn-lt"/>
              </a:rPr>
              <a:t>“Fill the Nutrient Gap” programs in humanitarian settings</a:t>
            </a:r>
          </a:p>
          <a:p>
            <a:pPr marL="457200" indent="-347663" algn="l">
              <a:spcBef>
                <a:spcPts val="0"/>
              </a:spcBef>
            </a:pPr>
            <a:r>
              <a:rPr lang="en-US" sz="1600" dirty="0">
                <a:solidFill>
                  <a:schemeClr val="accent6">
                    <a:lumMod val="75000"/>
                  </a:schemeClr>
                </a:solidFill>
                <a:latin typeface="+mn-lt"/>
              </a:rPr>
              <a:t>-- the next step up meets food group targets to meet nutrient needs and also </a:t>
            </a:r>
            <a:br>
              <a:rPr lang="en-US" sz="1600" dirty="0">
                <a:solidFill>
                  <a:schemeClr val="accent6">
                    <a:lumMod val="75000"/>
                  </a:schemeClr>
                </a:solidFill>
                <a:latin typeface="+mn-lt"/>
              </a:rPr>
            </a:br>
            <a:r>
              <a:rPr lang="en-US" sz="1600" dirty="0">
                <a:solidFill>
                  <a:schemeClr val="accent6">
                    <a:lumMod val="75000"/>
                  </a:schemeClr>
                </a:solidFill>
                <a:latin typeface="+mn-lt"/>
              </a:rPr>
              <a:t>avoid hypertension, diabetes etc., as specified in national dietary guidelines</a:t>
            </a: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extLst>
              <p:ext uri="{D42A27DB-BD31-4B8C-83A1-F6EECF244321}">
                <p14:modId xmlns:p14="http://schemas.microsoft.com/office/powerpoint/2010/main" val="738400623"/>
              </p:ext>
            </p:extLst>
          </p:nvPr>
        </p:nvGraphicFramePr>
        <p:xfrm>
          <a:off x="775776" y="3312817"/>
          <a:ext cx="6272470" cy="3205593"/>
        </p:xfrm>
        <a:graphic>
          <a:graphicData uri="http://schemas.openxmlformats.org/drawingml/2006/table">
            <a:tbl>
              <a:tblPr firstRow="1" bandRow="1"/>
              <a:tblGrid>
                <a:gridCol w="1022417">
                  <a:extLst>
                    <a:ext uri="{9D8B030D-6E8A-4147-A177-3AD203B41FA5}">
                      <a16:colId xmlns:a16="http://schemas.microsoft.com/office/drawing/2014/main" val="3451523479"/>
                    </a:ext>
                  </a:extLst>
                </a:gridCol>
                <a:gridCol w="1150709">
                  <a:extLst>
                    <a:ext uri="{9D8B030D-6E8A-4147-A177-3AD203B41FA5}">
                      <a16:colId xmlns:a16="http://schemas.microsoft.com/office/drawing/2014/main" val="3341402626"/>
                    </a:ext>
                  </a:extLst>
                </a:gridCol>
                <a:gridCol w="1243440">
                  <a:extLst>
                    <a:ext uri="{9D8B030D-6E8A-4147-A177-3AD203B41FA5}">
                      <a16:colId xmlns:a16="http://schemas.microsoft.com/office/drawing/2014/main" val="969415121"/>
                    </a:ext>
                  </a:extLst>
                </a:gridCol>
                <a:gridCol w="1561316">
                  <a:extLst>
                    <a:ext uri="{9D8B030D-6E8A-4147-A177-3AD203B41FA5}">
                      <a16:colId xmlns:a16="http://schemas.microsoft.com/office/drawing/2014/main" val="621337366"/>
                    </a:ext>
                  </a:extLst>
                </a:gridCol>
                <a:gridCol w="1294588">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accent6">
                              <a:lumMod val="75000"/>
                            </a:schemeClr>
                          </a:solidFill>
                        </a:rPr>
                        <a:t>Healthy diets</a:t>
                      </a:r>
                    </a:p>
                    <a:p>
                      <a:pPr>
                        <a:lnSpc>
                          <a:spcPct val="90000"/>
                        </a:lnSpc>
                      </a:pPr>
                      <a:r>
                        <a:rPr lang="en-US" sz="1800" dirty="0">
                          <a:solidFill>
                            <a:schemeClr val="accent6">
                              <a:lumMod val="75000"/>
                            </a:schemeClr>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solidFill>
                            <a:schemeClr val="tx2"/>
                          </a:solidFill>
                        </a:rPr>
                        <a:t>Nutrient adequacy</a:t>
                      </a:r>
                    </a:p>
                    <a:p>
                      <a:pPr>
                        <a:lnSpc>
                          <a:spcPct val="80000"/>
                        </a:lnSpc>
                      </a:pPr>
                      <a:r>
                        <a:rPr lang="en-US" sz="1800" dirty="0">
                          <a:solidFill>
                            <a:schemeClr val="tx2"/>
                          </a:solidFill>
                        </a:rPr>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pic>
        <p:nvPicPr>
          <p:cNvPr id="4" name="Picture 3">
            <a:extLst>
              <a:ext uri="{FF2B5EF4-FFF2-40B4-BE49-F238E27FC236}">
                <a16:creationId xmlns:a16="http://schemas.microsoft.com/office/drawing/2014/main" id="{4BE7EAC3-425A-9FBD-050F-AED1C8407112}"/>
              </a:ext>
            </a:extLst>
          </p:cNvPr>
          <p:cNvPicPr>
            <a:picLocks noChangeAspect="1"/>
          </p:cNvPicPr>
          <p:nvPr/>
        </p:nvPicPr>
        <p:blipFill rotWithShape="1">
          <a:blip r:embed="rId3"/>
          <a:srcRect t="-1488" r="25492" b="1844"/>
          <a:stretch/>
        </p:blipFill>
        <p:spPr>
          <a:xfrm>
            <a:off x="7700790" y="79067"/>
            <a:ext cx="4440410" cy="1120173"/>
          </a:xfrm>
          <a:prstGeom prst="rect">
            <a:avLst/>
          </a:prstGeom>
        </p:spPr>
      </p:pic>
      <p:grpSp>
        <p:nvGrpSpPr>
          <p:cNvPr id="34" name="Group 33">
            <a:extLst>
              <a:ext uri="{FF2B5EF4-FFF2-40B4-BE49-F238E27FC236}">
                <a16:creationId xmlns:a16="http://schemas.microsoft.com/office/drawing/2014/main" id="{E869B37A-A072-EBAA-9E2C-159749FF014D}"/>
              </a:ext>
            </a:extLst>
          </p:cNvPr>
          <p:cNvGrpSpPr/>
          <p:nvPr/>
        </p:nvGrpSpPr>
        <p:grpSpPr>
          <a:xfrm>
            <a:off x="7483801" y="1633757"/>
            <a:ext cx="4287991" cy="2101336"/>
            <a:chOff x="7483801" y="1633757"/>
            <a:chExt cx="4287991" cy="2101336"/>
          </a:xfrm>
        </p:grpSpPr>
        <p:sp>
          <p:nvSpPr>
            <p:cNvPr id="19" name="TextBox 18">
              <a:extLst>
                <a:ext uri="{FF2B5EF4-FFF2-40B4-BE49-F238E27FC236}">
                  <a16:creationId xmlns:a16="http://schemas.microsoft.com/office/drawing/2014/main" id="{D40A0285-1F54-73F9-F350-6ABC477766BD}"/>
                </a:ext>
              </a:extLst>
            </p:cNvPr>
            <p:cNvSpPr txBox="1"/>
            <p:nvPr/>
          </p:nvSpPr>
          <p:spPr>
            <a:xfrm>
              <a:off x="7483801" y="1633757"/>
              <a:ext cx="3927436" cy="688137"/>
            </a:xfrm>
            <a:prstGeom prst="rect">
              <a:avLst/>
            </a:prstGeom>
            <a:noFill/>
          </p:spPr>
          <p:txBody>
            <a:bodyPr wrap="square">
              <a:spAutoFit/>
            </a:bodyPr>
            <a:lstStyle/>
            <a:p>
              <a:pPr>
                <a:lnSpc>
                  <a:spcPct val="80000"/>
                </a:lnSpc>
              </a:pPr>
              <a:r>
                <a:rPr lang="en-US" sz="1600" i="1" kern="0" dirty="0">
                  <a:solidFill>
                    <a:srgbClr val="233616"/>
                  </a:solidFill>
                </a:rPr>
                <a:t>For SOFI 2020, we used </a:t>
              </a:r>
              <a:r>
                <a:rPr lang="en-US" sz="1600" b="1" i="1" kern="0" dirty="0">
                  <a:solidFill>
                    <a:srgbClr val="233616"/>
                  </a:solidFill>
                </a:rPr>
                <a:t>ten countries’ national dietary guidelines </a:t>
              </a:r>
              <a:r>
                <a:rPr lang="en-US" sz="1600" i="1" kern="0" dirty="0">
                  <a:solidFill>
                    <a:srgbClr val="233616"/>
                  </a:solidFill>
                </a:rPr>
                <a:t>for an average Cost of Recommended Diets (CoRD)</a:t>
              </a:r>
              <a:endParaRPr lang="en-US" sz="1600" dirty="0">
                <a:solidFill>
                  <a:srgbClr val="233616"/>
                </a:solidFill>
              </a:endParaRPr>
            </a:p>
          </p:txBody>
        </p:sp>
        <p:pic>
          <p:nvPicPr>
            <p:cNvPr id="6" name="Content Placeholder 4">
              <a:extLst>
                <a:ext uri="{FF2B5EF4-FFF2-40B4-BE49-F238E27FC236}">
                  <a16:creationId xmlns:a16="http://schemas.microsoft.com/office/drawing/2014/main" id="{CF9E5A7B-DE8B-77CE-0DBA-415B330364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0002" y="2240259"/>
              <a:ext cx="1081790" cy="1425535"/>
            </a:xfrm>
            <a:prstGeom prst="rect">
              <a:avLst/>
            </a:prstGeom>
          </p:spPr>
        </p:pic>
        <p:grpSp>
          <p:nvGrpSpPr>
            <p:cNvPr id="7" name="Group 6">
              <a:extLst>
                <a:ext uri="{FF2B5EF4-FFF2-40B4-BE49-F238E27FC236}">
                  <a16:creationId xmlns:a16="http://schemas.microsoft.com/office/drawing/2014/main" id="{2176CAA2-6734-B84A-6085-E44611A5396F}"/>
                </a:ext>
              </a:extLst>
            </p:cNvPr>
            <p:cNvGrpSpPr/>
            <p:nvPr/>
          </p:nvGrpSpPr>
          <p:grpSpPr>
            <a:xfrm>
              <a:off x="8339913" y="2450842"/>
              <a:ext cx="2208948" cy="1284251"/>
              <a:chOff x="7227387" y="4997221"/>
              <a:chExt cx="2353310" cy="1590440"/>
            </a:xfrm>
          </p:grpSpPr>
          <p:pic>
            <p:nvPicPr>
              <p:cNvPr id="8" name="Picture 7">
                <a:extLst>
                  <a:ext uri="{FF2B5EF4-FFF2-40B4-BE49-F238E27FC236}">
                    <a16:creationId xmlns:a16="http://schemas.microsoft.com/office/drawing/2014/main" id="{7DC8D770-9046-9BD1-8282-9F7BB50DFC6D}"/>
                  </a:ext>
                </a:extLst>
              </p:cNvPr>
              <p:cNvPicPr>
                <a:picLocks noChangeAspect="1"/>
              </p:cNvPicPr>
              <p:nvPr/>
            </p:nvPicPr>
            <p:blipFill rotWithShape="1">
              <a:blip r:embed="rId5"/>
              <a:srcRect l="16754" t="22232" r="15381" b="54049"/>
              <a:stretch/>
            </p:blipFill>
            <p:spPr>
              <a:xfrm>
                <a:off x="7231089" y="5444408"/>
                <a:ext cx="2349608" cy="1143253"/>
              </a:xfrm>
              <a:prstGeom prst="rect">
                <a:avLst/>
              </a:prstGeom>
            </p:spPr>
          </p:pic>
          <p:pic>
            <p:nvPicPr>
              <p:cNvPr id="11" name="Picture 10">
                <a:extLst>
                  <a:ext uri="{FF2B5EF4-FFF2-40B4-BE49-F238E27FC236}">
                    <a16:creationId xmlns:a16="http://schemas.microsoft.com/office/drawing/2014/main" id="{D78F73D7-4E13-ADCF-CF54-9C2BF0EB2CEA}"/>
                  </a:ext>
                </a:extLst>
              </p:cNvPr>
              <p:cNvPicPr>
                <a:picLocks noChangeAspect="1"/>
              </p:cNvPicPr>
              <p:nvPr/>
            </p:nvPicPr>
            <p:blipFill rotWithShape="1">
              <a:blip r:embed="rId5"/>
              <a:srcRect l="16754" t="4670" r="15381" b="85886"/>
              <a:stretch/>
            </p:blipFill>
            <p:spPr>
              <a:xfrm>
                <a:off x="7227387" y="4997221"/>
                <a:ext cx="2353310" cy="455187"/>
              </a:xfrm>
              <a:prstGeom prst="rect">
                <a:avLst/>
              </a:prstGeom>
            </p:spPr>
          </p:pic>
        </p:grpSp>
      </p:grpSp>
      <p:grpSp>
        <p:nvGrpSpPr>
          <p:cNvPr id="36" name="Group 35">
            <a:extLst>
              <a:ext uri="{FF2B5EF4-FFF2-40B4-BE49-F238E27FC236}">
                <a16:creationId xmlns:a16="http://schemas.microsoft.com/office/drawing/2014/main" id="{BDB0FC85-01BB-3C7C-4EE0-EECE69B65695}"/>
              </a:ext>
            </a:extLst>
          </p:cNvPr>
          <p:cNvGrpSpPr/>
          <p:nvPr/>
        </p:nvGrpSpPr>
        <p:grpSpPr>
          <a:xfrm>
            <a:off x="7483801" y="3980126"/>
            <a:ext cx="4429132" cy="2186692"/>
            <a:chOff x="7483801" y="3980126"/>
            <a:chExt cx="4429132" cy="2186692"/>
          </a:xfrm>
        </p:grpSpPr>
        <p:sp>
          <p:nvSpPr>
            <p:cNvPr id="2" name="TextBox 1">
              <a:extLst>
                <a:ext uri="{FF2B5EF4-FFF2-40B4-BE49-F238E27FC236}">
                  <a16:creationId xmlns:a16="http://schemas.microsoft.com/office/drawing/2014/main" id="{9FBAF047-5562-C05E-7237-C16FCC11546B}"/>
                </a:ext>
              </a:extLst>
            </p:cNvPr>
            <p:cNvSpPr txBox="1"/>
            <p:nvPr/>
          </p:nvSpPr>
          <p:spPr>
            <a:xfrm>
              <a:off x="7483801" y="3980126"/>
              <a:ext cx="4429132" cy="688137"/>
            </a:xfrm>
            <a:prstGeom prst="rect">
              <a:avLst/>
            </a:prstGeom>
            <a:noFill/>
          </p:spPr>
          <p:txBody>
            <a:bodyPr wrap="square">
              <a:spAutoFit/>
            </a:bodyPr>
            <a:lstStyle/>
            <a:p>
              <a:pPr>
                <a:lnSpc>
                  <a:spcPct val="80000"/>
                </a:lnSpc>
              </a:pPr>
              <a:r>
                <a:rPr lang="en-US" sz="1600" i="1" kern="0" dirty="0">
                  <a:solidFill>
                    <a:srgbClr val="10180A"/>
                  </a:solidFill>
                </a:rPr>
                <a:t>For SOFI 2022, we developed a single global </a:t>
              </a:r>
              <a:r>
                <a:rPr lang="en-US" sz="1600" b="1" i="1" kern="0" dirty="0">
                  <a:solidFill>
                    <a:srgbClr val="10180A"/>
                  </a:solidFill>
                </a:rPr>
                <a:t>Healthy Diet Basket</a:t>
              </a:r>
              <a:r>
                <a:rPr lang="en-US" sz="1600" i="1" kern="0" dirty="0">
                  <a:solidFill>
                    <a:srgbClr val="10180A"/>
                  </a:solidFill>
                </a:rPr>
                <a:t> of 11 items in 6 food groups for a simpler Cost of a Healthy Diet (CoHD)</a:t>
              </a:r>
              <a:endParaRPr lang="en-US" sz="1600" dirty="0">
                <a:solidFill>
                  <a:srgbClr val="10180A"/>
                </a:solidFill>
              </a:endParaRPr>
            </a:p>
          </p:txBody>
        </p:sp>
        <p:pic>
          <p:nvPicPr>
            <p:cNvPr id="15" name="Picture 14">
              <a:extLst>
                <a:ext uri="{FF2B5EF4-FFF2-40B4-BE49-F238E27FC236}">
                  <a16:creationId xmlns:a16="http://schemas.microsoft.com/office/drawing/2014/main" id="{4608AA84-6A32-420C-5D8B-9F56205B981B}"/>
                </a:ext>
              </a:extLst>
            </p:cNvPr>
            <p:cNvPicPr>
              <a:picLocks noChangeAspect="1"/>
            </p:cNvPicPr>
            <p:nvPr/>
          </p:nvPicPr>
          <p:blipFill>
            <a:blip r:embed="rId6"/>
            <a:stretch>
              <a:fillRect/>
            </a:stretch>
          </p:blipFill>
          <p:spPr>
            <a:xfrm>
              <a:off x="8288483" y="4730511"/>
              <a:ext cx="2311808" cy="1123922"/>
            </a:xfrm>
            <a:prstGeom prst="rect">
              <a:avLst/>
            </a:prstGeom>
          </p:spPr>
        </p:pic>
        <p:pic>
          <p:nvPicPr>
            <p:cNvPr id="17" name="Picture 16" descr="A group of vegetables&#10;&#10;Description automatically generated with low confidence">
              <a:extLst>
                <a:ext uri="{FF2B5EF4-FFF2-40B4-BE49-F238E27FC236}">
                  <a16:creationId xmlns:a16="http://schemas.microsoft.com/office/drawing/2014/main" id="{C8F1C5E9-0E13-56A2-3D7A-BA81F5C088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4450" y="4654039"/>
              <a:ext cx="1072893" cy="1512779"/>
            </a:xfrm>
            <a:prstGeom prst="rect">
              <a:avLst/>
            </a:prstGeom>
          </p:spPr>
        </p:pic>
      </p:grpSp>
      <p:grpSp>
        <p:nvGrpSpPr>
          <p:cNvPr id="49" name="Group 48">
            <a:extLst>
              <a:ext uri="{FF2B5EF4-FFF2-40B4-BE49-F238E27FC236}">
                <a16:creationId xmlns:a16="http://schemas.microsoft.com/office/drawing/2014/main" id="{4DEA1F4E-4FCF-F8B3-FFEE-996652B5ACDB}"/>
              </a:ext>
            </a:extLst>
          </p:cNvPr>
          <p:cNvGrpSpPr/>
          <p:nvPr/>
        </p:nvGrpSpPr>
        <p:grpSpPr>
          <a:xfrm>
            <a:off x="0" y="4080543"/>
            <a:ext cx="1874659" cy="2086275"/>
            <a:chOff x="-34997" y="4080543"/>
            <a:chExt cx="1874659" cy="2086275"/>
          </a:xfrm>
        </p:grpSpPr>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97" y="4128359"/>
              <a:ext cx="1874659" cy="1874659"/>
            </a:xfrm>
            <a:prstGeom prst="rect">
              <a:avLst/>
            </a:prstGeom>
          </p:spPr>
        </p:pic>
        <p:sp>
          <p:nvSpPr>
            <p:cNvPr id="48" name="Rectangle 47">
              <a:extLst>
                <a:ext uri="{FF2B5EF4-FFF2-40B4-BE49-F238E27FC236}">
                  <a16:creationId xmlns:a16="http://schemas.microsoft.com/office/drawing/2014/main" id="{A79D3544-612A-AB09-B73A-A9B44E4AB3D8}"/>
                </a:ext>
              </a:extLst>
            </p:cNvPr>
            <p:cNvSpPr/>
            <p:nvPr/>
          </p:nvSpPr>
          <p:spPr>
            <a:xfrm>
              <a:off x="0" y="4080543"/>
              <a:ext cx="1569085" cy="20862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37C6E734-8448-7F8B-7604-887D9A20AF2E}"/>
              </a:ext>
            </a:extLst>
          </p:cNvPr>
          <p:cNvSpPr/>
          <p:nvPr/>
        </p:nvSpPr>
        <p:spPr>
          <a:xfrm>
            <a:off x="7343739" y="1585108"/>
            <a:ext cx="4742297" cy="228546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52818868-8031-37CC-D087-4E4400E2D7D2}"/>
              </a:ext>
            </a:extLst>
          </p:cNvPr>
          <p:cNvGrpSpPr/>
          <p:nvPr/>
        </p:nvGrpSpPr>
        <p:grpSpPr>
          <a:xfrm>
            <a:off x="1727438" y="2892809"/>
            <a:ext cx="5533191" cy="3848913"/>
            <a:chOff x="1732748" y="2891790"/>
            <a:chExt cx="5533191" cy="3848913"/>
          </a:xfrm>
        </p:grpSpPr>
        <p:sp>
          <p:nvSpPr>
            <p:cNvPr id="52" name="Rectangle 51">
              <a:extLst>
                <a:ext uri="{FF2B5EF4-FFF2-40B4-BE49-F238E27FC236}">
                  <a16:creationId xmlns:a16="http://schemas.microsoft.com/office/drawing/2014/main" id="{D605F8AC-DFE3-7D1D-96E5-62B6C1EDAC72}"/>
                </a:ext>
              </a:extLst>
            </p:cNvPr>
            <p:cNvSpPr/>
            <p:nvPr/>
          </p:nvSpPr>
          <p:spPr>
            <a:xfrm>
              <a:off x="1732748" y="4730511"/>
              <a:ext cx="2460296" cy="201019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3C1BA8C-2895-8C66-E689-E783F5241528}"/>
                </a:ext>
              </a:extLst>
            </p:cNvPr>
            <p:cNvSpPr/>
            <p:nvPr/>
          </p:nvSpPr>
          <p:spPr>
            <a:xfrm>
              <a:off x="4197227" y="4765802"/>
              <a:ext cx="3068712" cy="179832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DC4E5A0-A353-F54E-A431-97574D05CC9B}"/>
                </a:ext>
              </a:extLst>
            </p:cNvPr>
            <p:cNvSpPr/>
            <p:nvPr/>
          </p:nvSpPr>
          <p:spPr>
            <a:xfrm>
              <a:off x="5063674" y="2891790"/>
              <a:ext cx="2106962" cy="93295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4">
            <a:extLst>
              <a:ext uri="{FF2B5EF4-FFF2-40B4-BE49-F238E27FC236}">
                <a16:creationId xmlns:a16="http://schemas.microsoft.com/office/drawing/2014/main" id="{8A2AFC59-1875-32DA-4DB1-7E67E6E95E07}"/>
              </a:ext>
            </a:extLst>
          </p:cNvPr>
          <p:cNvSpPr txBox="1">
            <a:spLocks/>
          </p:cNvSpPr>
          <p:nvPr/>
        </p:nvSpPr>
        <p:spPr>
          <a:xfrm>
            <a:off x="360218" y="222890"/>
            <a:ext cx="7170687" cy="112017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Policies and programs </a:t>
            </a:r>
            <a:br>
              <a:rPr lang="en-US" sz="3600" b="1" kern="0" dirty="0">
                <a:solidFill>
                  <a:srgbClr val="3083A7"/>
                </a:solidFill>
                <a:latin typeface="+mn-lt"/>
              </a:rPr>
            </a:br>
            <a:r>
              <a:rPr lang="en-US" sz="3600" b="1" kern="0" dirty="0">
                <a:solidFill>
                  <a:srgbClr val="3083A7"/>
                </a:solidFill>
                <a:latin typeface="+mn-lt"/>
              </a:rPr>
              <a:t>pursue what is measured</a:t>
            </a:r>
          </a:p>
        </p:txBody>
      </p:sp>
      <p:grpSp>
        <p:nvGrpSpPr>
          <p:cNvPr id="23" name="Group 22">
            <a:extLst>
              <a:ext uri="{FF2B5EF4-FFF2-40B4-BE49-F238E27FC236}">
                <a16:creationId xmlns:a16="http://schemas.microsoft.com/office/drawing/2014/main" id="{58F19A5F-2586-F509-068B-9562A12AAA95}"/>
              </a:ext>
            </a:extLst>
          </p:cNvPr>
          <p:cNvGrpSpPr/>
          <p:nvPr/>
        </p:nvGrpSpPr>
        <p:grpSpPr>
          <a:xfrm>
            <a:off x="1582765" y="3879139"/>
            <a:ext cx="2737437" cy="1848019"/>
            <a:chOff x="1582765" y="3879139"/>
            <a:chExt cx="2737437" cy="1848019"/>
          </a:xfrm>
        </p:grpSpPr>
        <p:sp>
          <p:nvSpPr>
            <p:cNvPr id="9" name="TextBox 8">
              <a:extLst>
                <a:ext uri="{FF2B5EF4-FFF2-40B4-BE49-F238E27FC236}">
                  <a16:creationId xmlns:a16="http://schemas.microsoft.com/office/drawing/2014/main" id="{9304FD86-0303-4C7D-C755-9E4E3A7F268C}"/>
                </a:ext>
              </a:extLst>
            </p:cNvPr>
            <p:cNvSpPr txBox="1"/>
            <p:nvPr/>
          </p:nvSpPr>
          <p:spPr>
            <a:xfrm>
              <a:off x="1663244" y="5407712"/>
              <a:ext cx="796536" cy="319446"/>
            </a:xfrm>
            <a:prstGeom prst="rect">
              <a:avLst/>
            </a:prstGeom>
            <a:noFill/>
          </p:spPr>
          <p:txBody>
            <a:bodyPr wrap="square">
              <a:spAutoFit/>
            </a:bodyPr>
            <a:lstStyle/>
            <a:p>
              <a:pPr>
                <a:lnSpc>
                  <a:spcPct val="80000"/>
                </a:lnSpc>
              </a:pPr>
              <a:r>
                <a:rPr lang="en-US" i="1" kern="0" dirty="0">
                  <a:solidFill>
                    <a:schemeClr val="bg1">
                      <a:lumMod val="50000"/>
                    </a:schemeClr>
                  </a:solidFill>
                </a:rPr>
                <a:t>$0.83</a:t>
              </a:r>
              <a:endParaRPr lang="en-US" dirty="0">
                <a:solidFill>
                  <a:schemeClr val="bg1">
                    <a:lumMod val="50000"/>
                  </a:schemeClr>
                </a:solidFill>
              </a:endParaRPr>
            </a:p>
          </p:txBody>
        </p:sp>
        <p:sp>
          <p:nvSpPr>
            <p:cNvPr id="10" name="TextBox 9">
              <a:extLst>
                <a:ext uri="{FF2B5EF4-FFF2-40B4-BE49-F238E27FC236}">
                  <a16:creationId xmlns:a16="http://schemas.microsoft.com/office/drawing/2014/main" id="{6E60045C-8D87-012D-BC47-D1C62096AC6D}"/>
                </a:ext>
              </a:extLst>
            </p:cNvPr>
            <p:cNvSpPr txBox="1"/>
            <p:nvPr/>
          </p:nvSpPr>
          <p:spPr>
            <a:xfrm>
              <a:off x="2217170" y="4786337"/>
              <a:ext cx="796536" cy="319446"/>
            </a:xfrm>
            <a:prstGeom prst="rect">
              <a:avLst/>
            </a:prstGeom>
            <a:noFill/>
          </p:spPr>
          <p:txBody>
            <a:bodyPr wrap="square">
              <a:spAutoFit/>
            </a:bodyPr>
            <a:lstStyle/>
            <a:p>
              <a:pPr>
                <a:lnSpc>
                  <a:spcPct val="80000"/>
                </a:lnSpc>
              </a:pPr>
              <a:r>
                <a:rPr lang="en-US" i="1" kern="0" dirty="0">
                  <a:solidFill>
                    <a:schemeClr val="accent5"/>
                  </a:solidFill>
                </a:rPr>
                <a:t>$2.46</a:t>
              </a:r>
              <a:endParaRPr lang="en-US" dirty="0">
                <a:solidFill>
                  <a:schemeClr val="accent5"/>
                </a:solidFill>
              </a:endParaRPr>
            </a:p>
          </p:txBody>
        </p:sp>
        <p:sp>
          <p:nvSpPr>
            <p:cNvPr id="12" name="TextBox 11">
              <a:extLst>
                <a:ext uri="{FF2B5EF4-FFF2-40B4-BE49-F238E27FC236}">
                  <a16:creationId xmlns:a16="http://schemas.microsoft.com/office/drawing/2014/main" id="{04FCD892-6FBF-CB9B-EC14-79B61975FC04}"/>
                </a:ext>
              </a:extLst>
            </p:cNvPr>
            <p:cNvSpPr txBox="1"/>
            <p:nvPr/>
          </p:nvSpPr>
          <p:spPr>
            <a:xfrm>
              <a:off x="3523666" y="3879139"/>
              <a:ext cx="796536" cy="369332"/>
            </a:xfrm>
            <a:prstGeom prst="rect">
              <a:avLst/>
            </a:prstGeom>
            <a:noFill/>
          </p:spPr>
          <p:txBody>
            <a:bodyPr wrap="square">
              <a:spAutoFit/>
            </a:bodyPr>
            <a:lstStyle/>
            <a:p>
              <a:r>
                <a:rPr lang="en-US" b="1" i="1" kern="0" dirty="0">
                  <a:solidFill>
                    <a:schemeClr val="accent6">
                      <a:lumMod val="75000"/>
                    </a:schemeClr>
                  </a:solidFill>
                </a:rPr>
                <a:t>$3.31</a:t>
              </a:r>
              <a:endParaRPr lang="en-US" b="1" dirty="0">
                <a:solidFill>
                  <a:schemeClr val="accent6">
                    <a:lumMod val="75000"/>
                  </a:schemeClr>
                </a:solidFill>
              </a:endParaRPr>
            </a:p>
          </p:txBody>
        </p:sp>
        <p:sp>
          <p:nvSpPr>
            <p:cNvPr id="13" name="TextBox 12">
              <a:extLst>
                <a:ext uri="{FF2B5EF4-FFF2-40B4-BE49-F238E27FC236}">
                  <a16:creationId xmlns:a16="http://schemas.microsoft.com/office/drawing/2014/main" id="{CE07D853-FB32-5405-256C-F306DFD6E199}"/>
                </a:ext>
              </a:extLst>
            </p:cNvPr>
            <p:cNvSpPr txBox="1"/>
            <p:nvPr/>
          </p:nvSpPr>
          <p:spPr>
            <a:xfrm>
              <a:off x="1582765" y="3879139"/>
              <a:ext cx="1959846" cy="646331"/>
            </a:xfrm>
            <a:prstGeom prst="rect">
              <a:avLst/>
            </a:prstGeom>
            <a:noFill/>
          </p:spPr>
          <p:txBody>
            <a:bodyPr wrap="square">
              <a:spAutoFit/>
            </a:bodyPr>
            <a:lstStyle/>
            <a:p>
              <a:r>
                <a:rPr lang="en-US" b="1" i="1" kern="0" dirty="0">
                  <a:solidFill>
                    <a:schemeClr val="accent6">
                      <a:lumMod val="50000"/>
                    </a:schemeClr>
                  </a:solidFill>
                </a:rPr>
                <a:t>Global average cost in 2017:</a:t>
              </a:r>
              <a:endParaRPr lang="en-US" sz="1800" b="1" dirty="0">
                <a:solidFill>
                  <a:schemeClr val="accent6">
                    <a:lumMod val="50000"/>
                  </a:schemeClr>
                </a:solidFill>
              </a:endParaRPr>
            </a:p>
          </p:txBody>
        </p:sp>
      </p:grpSp>
      <p:sp>
        <p:nvSpPr>
          <p:cNvPr id="22" name="TextBox 21">
            <a:extLst>
              <a:ext uri="{FF2B5EF4-FFF2-40B4-BE49-F238E27FC236}">
                <a16:creationId xmlns:a16="http://schemas.microsoft.com/office/drawing/2014/main" id="{7D61C13A-0B2E-5F63-7D31-828FF93B1D61}"/>
              </a:ext>
            </a:extLst>
          </p:cNvPr>
          <p:cNvSpPr txBox="1"/>
          <p:nvPr/>
        </p:nvSpPr>
        <p:spPr>
          <a:xfrm>
            <a:off x="536668" y="2591875"/>
            <a:ext cx="3889964" cy="762645"/>
          </a:xfrm>
          <a:prstGeom prst="rect">
            <a:avLst/>
          </a:prstGeom>
          <a:noFill/>
        </p:spPr>
        <p:txBody>
          <a:bodyPr wrap="square">
            <a:spAutoFit/>
          </a:bodyPr>
          <a:lstStyle/>
          <a:p>
            <a:pPr>
              <a:lnSpc>
                <a:spcPct val="80000"/>
              </a:lnSpc>
            </a:pPr>
            <a:r>
              <a:rPr lang="en-US" sz="1800" b="1" i="1" dirty="0">
                <a:solidFill>
                  <a:schemeClr val="accent6">
                    <a:lumMod val="75000"/>
                  </a:schemeClr>
                </a:solidFill>
              </a:rPr>
              <a:t>By 2020, global average minimum cost of a healthy diet had risen to $3.54 </a:t>
            </a:r>
            <a:br>
              <a:rPr lang="en-US" sz="1800" b="1" i="1" dirty="0">
                <a:solidFill>
                  <a:schemeClr val="accent6">
                    <a:lumMod val="75000"/>
                  </a:schemeClr>
                </a:solidFill>
              </a:rPr>
            </a:br>
            <a:r>
              <a:rPr lang="en-US" sz="1800" b="1" i="1" dirty="0">
                <a:solidFill>
                  <a:schemeClr val="accent6">
                    <a:lumMod val="75000"/>
                  </a:schemeClr>
                </a:solidFill>
              </a:rPr>
              <a:t>(SOFI 2023 will update this)</a:t>
            </a:r>
            <a:endParaRPr lang="en-US" dirty="0">
              <a:solidFill>
                <a:schemeClr val="accent6">
                  <a:lumMod val="75000"/>
                </a:schemeClr>
              </a:solidFill>
            </a:endParaRPr>
          </a:p>
        </p:txBody>
      </p:sp>
      <p:sp>
        <p:nvSpPr>
          <p:cNvPr id="27" name="TextBox 26">
            <a:extLst>
              <a:ext uri="{FF2B5EF4-FFF2-40B4-BE49-F238E27FC236}">
                <a16:creationId xmlns:a16="http://schemas.microsoft.com/office/drawing/2014/main" id="{93B69479-19C4-AF3D-788D-E403D9536D79}"/>
              </a:ext>
            </a:extLst>
          </p:cNvPr>
          <p:cNvSpPr txBox="1"/>
          <p:nvPr/>
        </p:nvSpPr>
        <p:spPr>
          <a:xfrm>
            <a:off x="3817439" y="2996202"/>
            <a:ext cx="1301160" cy="762645"/>
          </a:xfrm>
          <a:prstGeom prst="rect">
            <a:avLst/>
          </a:prstGeom>
          <a:noFill/>
        </p:spPr>
        <p:txBody>
          <a:bodyPr wrap="square">
            <a:spAutoFit/>
          </a:bodyPr>
          <a:lstStyle/>
          <a:p>
            <a:pPr algn="r">
              <a:lnSpc>
                <a:spcPct val="80000"/>
              </a:lnSpc>
            </a:pPr>
            <a:r>
              <a:rPr lang="en-US" b="1" i="1" kern="0" dirty="0">
                <a:solidFill>
                  <a:schemeClr val="bg1">
                    <a:lumMod val="50000"/>
                  </a:schemeClr>
                </a:solidFill>
              </a:rPr>
              <a:t>Actual food</a:t>
            </a:r>
            <a:br>
              <a:rPr lang="en-US" b="1" i="1" kern="0" dirty="0">
                <a:solidFill>
                  <a:schemeClr val="bg1">
                    <a:lumMod val="50000"/>
                  </a:schemeClr>
                </a:solidFill>
              </a:rPr>
            </a:br>
            <a:r>
              <a:rPr lang="en-US" b="1" i="1" kern="0" dirty="0">
                <a:solidFill>
                  <a:schemeClr val="bg1">
                    <a:lumMod val="50000"/>
                  </a:schemeClr>
                </a:solidFill>
              </a:rPr>
              <a:t>spending </a:t>
            </a:r>
            <a:br>
              <a:rPr lang="en-US" b="1" i="1" kern="0" dirty="0">
                <a:solidFill>
                  <a:schemeClr val="bg1">
                    <a:lumMod val="50000"/>
                  </a:schemeClr>
                </a:solidFill>
              </a:rPr>
            </a:br>
            <a:r>
              <a:rPr lang="en-US" b="1" i="1" kern="0" dirty="0">
                <a:solidFill>
                  <a:schemeClr val="bg1">
                    <a:lumMod val="50000"/>
                  </a:schemeClr>
                </a:solidFill>
              </a:rPr>
              <a:t>was $5.64</a:t>
            </a:r>
            <a:endParaRPr lang="en-US" b="1" i="1" dirty="0">
              <a:solidFill>
                <a:schemeClr val="accent1">
                  <a:lumMod val="75000"/>
                </a:schemeClr>
              </a:solidFill>
            </a:endParaRPr>
          </a:p>
        </p:txBody>
      </p:sp>
      <p:cxnSp>
        <p:nvCxnSpPr>
          <p:cNvPr id="29" name="Straight Connector 28">
            <a:extLst>
              <a:ext uri="{FF2B5EF4-FFF2-40B4-BE49-F238E27FC236}">
                <a16:creationId xmlns:a16="http://schemas.microsoft.com/office/drawing/2014/main" id="{A35012DE-B6BC-57C4-7732-12581EC4A79E}"/>
              </a:ext>
            </a:extLst>
          </p:cNvPr>
          <p:cNvCxnSpPr>
            <a:cxnSpLocks/>
          </p:cNvCxnSpPr>
          <p:nvPr/>
        </p:nvCxnSpPr>
        <p:spPr>
          <a:xfrm>
            <a:off x="3497458" y="3089319"/>
            <a:ext cx="146878" cy="81890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638139" y="6554893"/>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bg1">
                    <a:lumMod val="50000"/>
                  </a:schemeClr>
                </a:solidFill>
              </a:rPr>
              <a:t>Source: Food Prices for Nutrition (2022). </a:t>
            </a:r>
            <a:r>
              <a:rPr lang="en-US" altLang="en-US" sz="1400" dirty="0">
                <a:solidFill>
                  <a:schemeClr val="bg1">
                    <a:lumMod val="50000"/>
                  </a:schemeClr>
                </a:solidFill>
                <a:hlinkClick r:id="rId9">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32" name="Freeform: Shape 31">
            <a:extLst>
              <a:ext uri="{FF2B5EF4-FFF2-40B4-BE49-F238E27FC236}">
                <a16:creationId xmlns:a16="http://schemas.microsoft.com/office/drawing/2014/main" id="{36B08E67-4CE8-437C-6FE0-94332709105F}"/>
              </a:ext>
            </a:extLst>
          </p:cNvPr>
          <p:cNvSpPr/>
          <p:nvPr/>
        </p:nvSpPr>
        <p:spPr>
          <a:xfrm>
            <a:off x="163622" y="1751039"/>
            <a:ext cx="2085352" cy="3044952"/>
          </a:xfrm>
          <a:custGeom>
            <a:avLst/>
            <a:gdLst>
              <a:gd name="connsiteX0" fmla="*/ 503440 w 2085352"/>
              <a:gd name="connsiteY0" fmla="*/ 0 h 3044952"/>
              <a:gd name="connsiteX1" fmla="*/ 520 w 2085352"/>
              <a:gd name="connsiteY1" fmla="*/ 850392 h 3044952"/>
              <a:gd name="connsiteX2" fmla="*/ 448576 w 2085352"/>
              <a:gd name="connsiteY2" fmla="*/ 1975104 h 3044952"/>
              <a:gd name="connsiteX3" fmla="*/ 2085352 w 2085352"/>
              <a:gd name="connsiteY3" fmla="*/ 3044952 h 3044952"/>
            </a:gdLst>
            <a:ahLst/>
            <a:cxnLst>
              <a:cxn ang="0">
                <a:pos x="connsiteX0" y="connsiteY0"/>
              </a:cxn>
              <a:cxn ang="0">
                <a:pos x="connsiteX1" y="connsiteY1"/>
              </a:cxn>
              <a:cxn ang="0">
                <a:pos x="connsiteX2" y="connsiteY2"/>
              </a:cxn>
              <a:cxn ang="0">
                <a:pos x="connsiteX3" y="connsiteY3"/>
              </a:cxn>
            </a:cxnLst>
            <a:rect l="l" t="t" r="r" b="b"/>
            <a:pathLst>
              <a:path w="2085352" h="3044952">
                <a:moveTo>
                  <a:pt x="503440" y="0"/>
                </a:moveTo>
                <a:cubicBezTo>
                  <a:pt x="256552" y="260604"/>
                  <a:pt x="9664" y="521208"/>
                  <a:pt x="520" y="850392"/>
                </a:cubicBezTo>
                <a:cubicBezTo>
                  <a:pt x="-8624" y="1179576"/>
                  <a:pt x="101104" y="1609344"/>
                  <a:pt x="448576" y="1975104"/>
                </a:cubicBezTo>
                <a:cubicBezTo>
                  <a:pt x="796048" y="2340864"/>
                  <a:pt x="1440700" y="2692908"/>
                  <a:pt x="2085352" y="3044952"/>
                </a:cubicBezTo>
              </a:path>
            </a:pathLst>
          </a:custGeom>
          <a:noFill/>
          <a:ln>
            <a:solidFill>
              <a:srgbClr val="3083A7"/>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4106193-844B-3B8B-2D13-D7980D99DBFB}"/>
              </a:ext>
            </a:extLst>
          </p:cNvPr>
          <p:cNvSpPr/>
          <p:nvPr/>
        </p:nvSpPr>
        <p:spPr>
          <a:xfrm>
            <a:off x="397317" y="2217269"/>
            <a:ext cx="2983061" cy="1826791"/>
          </a:xfrm>
          <a:custGeom>
            <a:avLst/>
            <a:gdLst>
              <a:gd name="connsiteX0" fmla="*/ 503440 w 2085352"/>
              <a:gd name="connsiteY0" fmla="*/ 0 h 3044952"/>
              <a:gd name="connsiteX1" fmla="*/ 520 w 2085352"/>
              <a:gd name="connsiteY1" fmla="*/ 850392 h 3044952"/>
              <a:gd name="connsiteX2" fmla="*/ 448576 w 2085352"/>
              <a:gd name="connsiteY2" fmla="*/ 1975104 h 3044952"/>
              <a:gd name="connsiteX3" fmla="*/ 2085352 w 2085352"/>
              <a:gd name="connsiteY3" fmla="*/ 3044952 h 3044952"/>
              <a:gd name="connsiteX0" fmla="*/ 285293 w 2091221"/>
              <a:gd name="connsiteY0" fmla="*/ 0 h 3137326"/>
              <a:gd name="connsiteX1" fmla="*/ 6389 w 2091221"/>
              <a:gd name="connsiteY1" fmla="*/ 942766 h 3137326"/>
              <a:gd name="connsiteX2" fmla="*/ 454445 w 2091221"/>
              <a:gd name="connsiteY2" fmla="*/ 2067478 h 3137326"/>
              <a:gd name="connsiteX3" fmla="*/ 2091221 w 2091221"/>
              <a:gd name="connsiteY3" fmla="*/ 3137326 h 3137326"/>
              <a:gd name="connsiteX0" fmla="*/ 282786 w 2088714"/>
              <a:gd name="connsiteY0" fmla="*/ 0 h 3137326"/>
              <a:gd name="connsiteX1" fmla="*/ 3882 w 2088714"/>
              <a:gd name="connsiteY1" fmla="*/ 942766 h 3137326"/>
              <a:gd name="connsiteX2" fmla="*/ 451938 w 2088714"/>
              <a:gd name="connsiteY2" fmla="*/ 2067478 h 3137326"/>
              <a:gd name="connsiteX3" fmla="*/ 2088714 w 2088714"/>
              <a:gd name="connsiteY3" fmla="*/ 3137326 h 3137326"/>
              <a:gd name="connsiteX0" fmla="*/ 271181 w 2089554"/>
              <a:gd name="connsiteY0" fmla="*/ 0 h 3137326"/>
              <a:gd name="connsiteX1" fmla="*/ 4722 w 2089554"/>
              <a:gd name="connsiteY1" fmla="*/ 942766 h 3137326"/>
              <a:gd name="connsiteX2" fmla="*/ 452778 w 2089554"/>
              <a:gd name="connsiteY2" fmla="*/ 2067478 h 3137326"/>
              <a:gd name="connsiteX3" fmla="*/ 2089554 w 2089554"/>
              <a:gd name="connsiteY3" fmla="*/ 3137326 h 3137326"/>
              <a:gd name="connsiteX0" fmla="*/ 248417 w 2091681"/>
              <a:gd name="connsiteY0" fmla="*/ 0 h 3075743"/>
              <a:gd name="connsiteX1" fmla="*/ 6849 w 2091681"/>
              <a:gd name="connsiteY1" fmla="*/ 881183 h 3075743"/>
              <a:gd name="connsiteX2" fmla="*/ 454905 w 2091681"/>
              <a:gd name="connsiteY2" fmla="*/ 2005895 h 3075743"/>
              <a:gd name="connsiteX3" fmla="*/ 2091681 w 2091681"/>
              <a:gd name="connsiteY3" fmla="*/ 3075743 h 3075743"/>
              <a:gd name="connsiteX0" fmla="*/ 202188 w 2045452"/>
              <a:gd name="connsiteY0" fmla="*/ 0 h 3075743"/>
              <a:gd name="connsiteX1" fmla="*/ 10401 w 2045452"/>
              <a:gd name="connsiteY1" fmla="*/ 973556 h 3075743"/>
              <a:gd name="connsiteX2" fmla="*/ 408676 w 2045452"/>
              <a:gd name="connsiteY2" fmla="*/ 2005895 h 3075743"/>
              <a:gd name="connsiteX3" fmla="*/ 2045452 w 2045452"/>
              <a:gd name="connsiteY3" fmla="*/ 3075743 h 3075743"/>
              <a:gd name="connsiteX0" fmla="*/ 205409 w 2048673"/>
              <a:gd name="connsiteY0" fmla="*/ 0 h 3075743"/>
              <a:gd name="connsiteX1" fmla="*/ 13622 w 2048673"/>
              <a:gd name="connsiteY1" fmla="*/ 973556 h 3075743"/>
              <a:gd name="connsiteX2" fmla="*/ 461678 w 2048673"/>
              <a:gd name="connsiteY2" fmla="*/ 2098269 h 3075743"/>
              <a:gd name="connsiteX3" fmla="*/ 2048673 w 2048673"/>
              <a:gd name="connsiteY3" fmla="*/ 3075743 h 3075743"/>
              <a:gd name="connsiteX0" fmla="*/ 201009 w 2044273"/>
              <a:gd name="connsiteY0" fmla="*/ 0 h 3075743"/>
              <a:gd name="connsiteX1" fmla="*/ 9222 w 2044273"/>
              <a:gd name="connsiteY1" fmla="*/ 973556 h 3075743"/>
              <a:gd name="connsiteX2" fmla="*/ 388829 w 2044273"/>
              <a:gd name="connsiteY2" fmla="*/ 2175247 h 3075743"/>
              <a:gd name="connsiteX3" fmla="*/ 2044273 w 2044273"/>
              <a:gd name="connsiteY3" fmla="*/ 3075743 h 3075743"/>
              <a:gd name="connsiteX0" fmla="*/ 195420 w 2038684"/>
              <a:gd name="connsiteY0" fmla="*/ 0 h 3075743"/>
              <a:gd name="connsiteX1" fmla="*/ 9855 w 2038684"/>
              <a:gd name="connsiteY1" fmla="*/ 1112117 h 3075743"/>
              <a:gd name="connsiteX2" fmla="*/ 383240 w 2038684"/>
              <a:gd name="connsiteY2" fmla="*/ 2175247 h 3075743"/>
              <a:gd name="connsiteX3" fmla="*/ 2038684 w 2038684"/>
              <a:gd name="connsiteY3" fmla="*/ 3075743 h 3075743"/>
              <a:gd name="connsiteX0" fmla="*/ 186766 w 2030030"/>
              <a:gd name="connsiteY0" fmla="*/ 0 h 3075743"/>
              <a:gd name="connsiteX1" fmla="*/ 1201 w 2030030"/>
              <a:gd name="connsiteY1" fmla="*/ 1112117 h 3075743"/>
              <a:gd name="connsiteX2" fmla="*/ 374586 w 2030030"/>
              <a:gd name="connsiteY2" fmla="*/ 2175247 h 3075743"/>
              <a:gd name="connsiteX3" fmla="*/ 2030030 w 2030030"/>
              <a:gd name="connsiteY3" fmla="*/ 3075743 h 3075743"/>
            </a:gdLst>
            <a:ahLst/>
            <a:cxnLst>
              <a:cxn ang="0">
                <a:pos x="connsiteX0" y="connsiteY0"/>
              </a:cxn>
              <a:cxn ang="0">
                <a:pos x="connsiteX1" y="connsiteY1"/>
              </a:cxn>
              <a:cxn ang="0">
                <a:pos x="connsiteX2" y="connsiteY2"/>
              </a:cxn>
              <a:cxn ang="0">
                <a:pos x="connsiteX3" y="connsiteY3"/>
              </a:cxn>
            </a:cxnLst>
            <a:rect l="l" t="t" r="r" b="b"/>
            <a:pathLst>
              <a:path w="2030030" h="3075743">
                <a:moveTo>
                  <a:pt x="186766" y="0"/>
                </a:moveTo>
                <a:cubicBezTo>
                  <a:pt x="8327" y="399165"/>
                  <a:pt x="-5211" y="811158"/>
                  <a:pt x="1201" y="1112117"/>
                </a:cubicBezTo>
                <a:cubicBezTo>
                  <a:pt x="7613" y="1413076"/>
                  <a:pt x="27114" y="1809487"/>
                  <a:pt x="374586" y="2175247"/>
                </a:cubicBezTo>
                <a:cubicBezTo>
                  <a:pt x="722058" y="2541007"/>
                  <a:pt x="1385378" y="2723699"/>
                  <a:pt x="2030030" y="3075743"/>
                </a:cubicBezTo>
              </a:path>
            </a:pathLst>
          </a:custGeom>
          <a:noFill/>
          <a:ln>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custDataLst>
      <p:tags r:id="rId1"/>
    </p:custDataLst>
    <p:extLst>
      <p:ext uri="{BB962C8B-B14F-4D97-AF65-F5344CB8AC3E}">
        <p14:creationId xmlns:p14="http://schemas.microsoft.com/office/powerpoint/2010/main" val="19374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
                                            <p:txEl>
                                              <p:pRg st="1" end="1"/>
                                            </p:txEl>
                                          </p:spTgt>
                                        </p:tgtEl>
                                        <p:attrNameLst>
                                          <p:attrName>ppt_c</p:attrName>
                                        </p:attrNameLst>
                                      </p:cBhvr>
                                      <p:to>
                                        <a:srgbClr val="C0C0C0"/>
                                      </p:to>
                                    </p:animClr>
                                  </p:sub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
                                            <p:txEl>
                                              <p:pRg st="2" end="2"/>
                                            </p:txEl>
                                          </p:spTgt>
                                        </p:tgtEl>
                                        <p:attrNameLst>
                                          <p:attrName>ppt_c</p:attrName>
                                        </p:attrNameLst>
                                      </p:cBhvr>
                                      <p:to>
                                        <a:srgbClr val="C0C0C0"/>
                                      </p:to>
                                    </p:animClr>
                                  </p:sub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2" grpId="0"/>
      <p:bldP spid="27" grpId="0"/>
      <p:bldP spid="32"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B8A56F5-45B6-2DDD-B3BD-329AEB0159C2}"/>
              </a:ext>
            </a:extLst>
          </p:cNvPr>
          <p:cNvGrpSpPr/>
          <p:nvPr/>
        </p:nvGrpSpPr>
        <p:grpSpPr>
          <a:xfrm>
            <a:off x="1305961" y="2513272"/>
            <a:ext cx="3529890" cy="3487214"/>
            <a:chOff x="1291163" y="2461227"/>
            <a:chExt cx="3529890" cy="3487214"/>
          </a:xfrm>
        </p:grpSpPr>
        <p:pic>
          <p:nvPicPr>
            <p:cNvPr id="21" name="Picture 20">
              <a:extLst>
                <a:ext uri="{FF2B5EF4-FFF2-40B4-BE49-F238E27FC236}">
                  <a16:creationId xmlns:a16="http://schemas.microsoft.com/office/drawing/2014/main" id="{71A144D3-B79D-D6C6-CF8C-1728EAF43AED}"/>
                </a:ext>
              </a:extLst>
            </p:cNvPr>
            <p:cNvPicPr>
              <a:picLocks noChangeAspect="1"/>
            </p:cNvPicPr>
            <p:nvPr/>
          </p:nvPicPr>
          <p:blipFill>
            <a:blip r:embed="rId2"/>
            <a:stretch>
              <a:fillRect/>
            </a:stretch>
          </p:blipFill>
          <p:spPr>
            <a:xfrm>
              <a:off x="1291163" y="2461227"/>
              <a:ext cx="3529890" cy="3487214"/>
            </a:xfrm>
            <a:prstGeom prst="rect">
              <a:avLst/>
            </a:prstGeom>
          </p:spPr>
        </p:pic>
        <p:sp>
          <p:nvSpPr>
            <p:cNvPr id="9" name="TextBox 8">
              <a:extLst>
                <a:ext uri="{FF2B5EF4-FFF2-40B4-BE49-F238E27FC236}">
                  <a16:creationId xmlns:a16="http://schemas.microsoft.com/office/drawing/2014/main" id="{6F808CE7-3E58-E233-5421-FEE8C88F96CF}"/>
                </a:ext>
              </a:extLst>
            </p:cNvPr>
            <p:cNvSpPr txBox="1"/>
            <p:nvPr/>
          </p:nvSpPr>
          <p:spPr>
            <a:xfrm>
              <a:off x="2474240" y="4309933"/>
              <a:ext cx="1204208" cy="369332"/>
            </a:xfrm>
            <a:prstGeom prst="rect">
              <a:avLst/>
            </a:prstGeom>
            <a:noFill/>
          </p:spPr>
          <p:txBody>
            <a:bodyPr wrap="square">
              <a:spAutoFit/>
            </a:bodyPr>
            <a:lstStyle/>
            <a:p>
              <a:r>
                <a:rPr lang="en-US" sz="1800" b="1" dirty="0">
                  <a:solidFill>
                    <a:schemeClr val="tx1"/>
                  </a:solidFill>
                  <a:effectLst/>
                  <a:latin typeface="+mn-lt"/>
                  <a:ea typeface="Times New Roman" panose="02020603050405020304" pitchFamily="18" charset="0"/>
                  <a:cs typeface="Times New Roman" panose="02020603050405020304" pitchFamily="18" charset="0"/>
                </a:rPr>
                <a:t>$2.29/day</a:t>
              </a:r>
              <a:endParaRPr lang="en-US" i="1" dirty="0"/>
            </a:p>
          </p:txBody>
        </p:sp>
      </p:grpSp>
      <p:grpSp>
        <p:nvGrpSpPr>
          <p:cNvPr id="27" name="Group 26">
            <a:extLst>
              <a:ext uri="{FF2B5EF4-FFF2-40B4-BE49-F238E27FC236}">
                <a16:creationId xmlns:a16="http://schemas.microsoft.com/office/drawing/2014/main" id="{9855F20A-50CE-B4F4-3109-F9CDC63032F1}"/>
              </a:ext>
            </a:extLst>
          </p:cNvPr>
          <p:cNvGrpSpPr/>
          <p:nvPr/>
        </p:nvGrpSpPr>
        <p:grpSpPr>
          <a:xfrm>
            <a:off x="4835851" y="2566326"/>
            <a:ext cx="3529891" cy="3487214"/>
            <a:chOff x="4835851" y="2566326"/>
            <a:chExt cx="3529891" cy="3487214"/>
          </a:xfrm>
        </p:grpSpPr>
        <p:pic>
          <p:nvPicPr>
            <p:cNvPr id="22" name="Picture 21">
              <a:extLst>
                <a:ext uri="{FF2B5EF4-FFF2-40B4-BE49-F238E27FC236}">
                  <a16:creationId xmlns:a16="http://schemas.microsoft.com/office/drawing/2014/main" id="{59690766-993C-6DA5-FCD6-E42663050F6D}"/>
                </a:ext>
              </a:extLst>
            </p:cNvPr>
            <p:cNvPicPr>
              <a:picLocks noChangeAspect="1"/>
            </p:cNvPicPr>
            <p:nvPr/>
          </p:nvPicPr>
          <p:blipFill rotWithShape="1">
            <a:blip r:embed="rId3"/>
            <a:srcRect r="1530"/>
            <a:stretch/>
          </p:blipFill>
          <p:spPr>
            <a:xfrm>
              <a:off x="4835851" y="2566326"/>
              <a:ext cx="3529891" cy="3487214"/>
            </a:xfrm>
            <a:prstGeom prst="rect">
              <a:avLst/>
            </a:prstGeom>
          </p:spPr>
        </p:pic>
        <p:sp>
          <p:nvSpPr>
            <p:cNvPr id="10" name="TextBox 9">
              <a:extLst>
                <a:ext uri="{FF2B5EF4-FFF2-40B4-BE49-F238E27FC236}">
                  <a16:creationId xmlns:a16="http://schemas.microsoft.com/office/drawing/2014/main" id="{889B9429-CFE6-4B4B-8C42-C879AF1C572F}"/>
                </a:ext>
              </a:extLst>
            </p:cNvPr>
            <p:cNvSpPr txBox="1"/>
            <p:nvPr/>
          </p:nvSpPr>
          <p:spPr>
            <a:xfrm>
              <a:off x="6096000" y="4338000"/>
              <a:ext cx="1204208" cy="369332"/>
            </a:xfrm>
            <a:prstGeom prst="rect">
              <a:avLst/>
            </a:prstGeom>
            <a:noFill/>
          </p:spPr>
          <p:txBody>
            <a:bodyPr wrap="square">
              <a:spAutoFit/>
            </a:bodyPr>
            <a:lstStyle/>
            <a:p>
              <a:r>
                <a:rPr lang="en-US" sz="1800" b="1" dirty="0">
                  <a:solidFill>
                    <a:schemeClr val="tx1"/>
                  </a:solidFill>
                  <a:effectLst/>
                  <a:latin typeface="+mn-lt"/>
                  <a:ea typeface="Times New Roman" panose="02020603050405020304" pitchFamily="18" charset="0"/>
                  <a:cs typeface="Times New Roman" panose="02020603050405020304" pitchFamily="18" charset="0"/>
                </a:rPr>
                <a:t>$3.44/day</a:t>
              </a:r>
              <a:endParaRPr lang="en-US" i="1" dirty="0"/>
            </a:p>
          </p:txBody>
        </p:sp>
      </p:grpSp>
      <p:grpSp>
        <p:nvGrpSpPr>
          <p:cNvPr id="26" name="Group 25">
            <a:extLst>
              <a:ext uri="{FF2B5EF4-FFF2-40B4-BE49-F238E27FC236}">
                <a16:creationId xmlns:a16="http://schemas.microsoft.com/office/drawing/2014/main" id="{8A06AF1B-9B78-0F39-6DB1-6D0C8B8DE66F}"/>
              </a:ext>
            </a:extLst>
          </p:cNvPr>
          <p:cNvGrpSpPr/>
          <p:nvPr/>
        </p:nvGrpSpPr>
        <p:grpSpPr>
          <a:xfrm>
            <a:off x="8591550" y="2530056"/>
            <a:ext cx="3437058" cy="3487214"/>
            <a:chOff x="8591550" y="2530056"/>
            <a:chExt cx="3437058" cy="3487214"/>
          </a:xfrm>
        </p:grpSpPr>
        <p:pic>
          <p:nvPicPr>
            <p:cNvPr id="25" name="Picture 24">
              <a:extLst>
                <a:ext uri="{FF2B5EF4-FFF2-40B4-BE49-F238E27FC236}">
                  <a16:creationId xmlns:a16="http://schemas.microsoft.com/office/drawing/2014/main" id="{16E018C7-2074-7E8E-F047-A250DEDE413B}"/>
                </a:ext>
              </a:extLst>
            </p:cNvPr>
            <p:cNvPicPr>
              <a:picLocks noChangeAspect="1"/>
            </p:cNvPicPr>
            <p:nvPr/>
          </p:nvPicPr>
          <p:blipFill rotWithShape="1">
            <a:blip r:embed="rId4"/>
            <a:srcRect l="3465" r="-1"/>
            <a:stretch/>
          </p:blipFill>
          <p:spPr>
            <a:xfrm>
              <a:off x="8591550" y="2530056"/>
              <a:ext cx="3437058" cy="3487214"/>
            </a:xfrm>
            <a:prstGeom prst="rect">
              <a:avLst/>
            </a:prstGeom>
          </p:spPr>
        </p:pic>
        <p:sp>
          <p:nvSpPr>
            <p:cNvPr id="11" name="TextBox 10">
              <a:extLst>
                <a:ext uri="{FF2B5EF4-FFF2-40B4-BE49-F238E27FC236}">
                  <a16:creationId xmlns:a16="http://schemas.microsoft.com/office/drawing/2014/main" id="{1507961D-B265-70A7-F3F1-04C08CA9AC11}"/>
                </a:ext>
              </a:extLst>
            </p:cNvPr>
            <p:cNvSpPr txBox="1"/>
            <p:nvPr/>
          </p:nvSpPr>
          <p:spPr>
            <a:xfrm>
              <a:off x="9717760" y="4283188"/>
              <a:ext cx="1204208" cy="369332"/>
            </a:xfrm>
            <a:prstGeom prst="rect">
              <a:avLst/>
            </a:prstGeom>
            <a:noFill/>
          </p:spPr>
          <p:txBody>
            <a:bodyPr wrap="square">
              <a:spAutoFit/>
            </a:bodyPr>
            <a:lstStyle/>
            <a:p>
              <a:r>
                <a:rPr lang="en-US" sz="1800" b="1" dirty="0">
                  <a:solidFill>
                    <a:schemeClr val="tx1"/>
                  </a:solidFill>
                  <a:effectLst/>
                  <a:latin typeface="+mn-lt"/>
                  <a:ea typeface="Times New Roman" panose="02020603050405020304" pitchFamily="18" charset="0"/>
                  <a:cs typeface="Times New Roman" panose="02020603050405020304" pitchFamily="18" charset="0"/>
                </a:rPr>
                <a:t>$3.02/day</a:t>
              </a:r>
              <a:endParaRPr lang="en-US" i="1" dirty="0"/>
            </a:p>
          </p:txBody>
        </p:sp>
      </p:grpSp>
      <p:sp>
        <p:nvSpPr>
          <p:cNvPr id="12" name="Callout: Line 11">
            <a:extLst>
              <a:ext uri="{FF2B5EF4-FFF2-40B4-BE49-F238E27FC236}">
                <a16:creationId xmlns:a16="http://schemas.microsoft.com/office/drawing/2014/main" id="{6E82A5A0-F5A7-B486-1ADC-AAF271572F0D}"/>
              </a:ext>
            </a:extLst>
          </p:cNvPr>
          <p:cNvSpPr/>
          <p:nvPr/>
        </p:nvSpPr>
        <p:spPr>
          <a:xfrm>
            <a:off x="514349" y="1911516"/>
            <a:ext cx="2190751" cy="564576"/>
          </a:xfrm>
          <a:prstGeom prst="borderCallout1">
            <a:avLst>
              <a:gd name="adj1" fmla="val 97141"/>
              <a:gd name="adj2" fmla="val 48646"/>
              <a:gd name="adj3" fmla="val 182800"/>
              <a:gd name="adj4" fmla="val 65451"/>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Animal-source foods</a:t>
            </a:r>
            <a:br>
              <a:rPr lang="en-US" sz="1400" dirty="0">
                <a:solidFill>
                  <a:schemeClr val="bg1"/>
                </a:solidFill>
              </a:rPr>
            </a:br>
            <a:r>
              <a:rPr lang="en-US" sz="1400" dirty="0">
                <a:solidFill>
                  <a:schemeClr val="bg1"/>
                </a:solidFill>
              </a:rPr>
              <a:t>(2 items x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514349" y="5677353"/>
            <a:ext cx="1553629" cy="564576"/>
          </a:xfrm>
          <a:prstGeom prst="borderCallout1">
            <a:avLst>
              <a:gd name="adj1" fmla="val 2663"/>
              <a:gd name="adj2" fmla="val 51712"/>
              <a:gd name="adj3" fmla="val -125941"/>
              <a:gd name="adj4" fmla="val 90330"/>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Vegetables</a:t>
            </a:r>
            <a:br>
              <a:rPr lang="en-US" sz="1400" dirty="0">
                <a:solidFill>
                  <a:schemeClr val="bg1"/>
                </a:solidFill>
              </a:rPr>
            </a:br>
            <a:r>
              <a:rPr lang="en-US" sz="1400" dirty="0">
                <a:solidFill>
                  <a:schemeClr val="bg1"/>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3013339" y="1913824"/>
            <a:ext cx="1204208" cy="564576"/>
          </a:xfrm>
          <a:prstGeom prst="borderCallout1">
            <a:avLst>
              <a:gd name="adj1" fmla="val 92080"/>
              <a:gd name="adj2" fmla="val 39945"/>
              <a:gd name="adj3" fmla="val 122064"/>
              <a:gd name="adj4" fmla="val 34345"/>
            </a:avLst>
          </a:prstGeom>
          <a:solidFill>
            <a:srgbClr val="DFDA00"/>
          </a:solidFill>
          <a:ln w="28575">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Edible oil</a:t>
            </a:r>
            <a:br>
              <a:rPr lang="en-US" sz="1400" dirty="0">
                <a:solidFill>
                  <a:schemeClr val="tx1"/>
                </a:solidFill>
              </a:rPr>
            </a:br>
            <a:r>
              <a:rPr lang="en-US" sz="1400" dirty="0">
                <a:solidFill>
                  <a:schemeClr val="tx1"/>
                </a:solidFill>
              </a:rPr>
              <a:t>(1 x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489093" y="1917100"/>
            <a:ext cx="1204208" cy="564576"/>
          </a:xfrm>
          <a:prstGeom prst="borderCallout1">
            <a:avLst>
              <a:gd name="adj1" fmla="val 92080"/>
              <a:gd name="adj2" fmla="val 39945"/>
              <a:gd name="adj3" fmla="val 191235"/>
              <a:gd name="adj4" fmla="val -30515"/>
            </a:avLst>
          </a:prstGeom>
          <a:solidFill>
            <a:srgbClr val="996633"/>
          </a:solid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0000"/>
              </a:lnSpc>
            </a:pPr>
            <a:r>
              <a:rPr lang="en-US" sz="1400" dirty="0">
                <a:solidFill>
                  <a:schemeClr val="bg1"/>
                </a:solidFill>
              </a:rPr>
              <a:t>Pulses, nuts or seeds </a:t>
            </a:r>
            <a:br>
              <a:rPr lang="en-US" sz="1400" dirty="0">
                <a:solidFill>
                  <a:schemeClr val="bg1"/>
                </a:solidFill>
              </a:rPr>
            </a:br>
            <a:r>
              <a:rPr lang="en-US" sz="1400" dirty="0">
                <a:solidFill>
                  <a:schemeClr val="bg1"/>
                </a:solidFill>
              </a:rPr>
              <a:t>(1 x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2236524" y="6053540"/>
            <a:ext cx="1553629" cy="564576"/>
          </a:xfrm>
          <a:prstGeom prst="borderCallout1">
            <a:avLst>
              <a:gd name="adj1" fmla="val 2663"/>
              <a:gd name="adj2" fmla="val 51712"/>
              <a:gd name="adj3" fmla="val -93886"/>
              <a:gd name="adj4" fmla="val 73165"/>
            </a:avLst>
          </a:prstGeom>
          <a:solidFill>
            <a:srgbClr val="934BC9"/>
          </a:solidFill>
          <a:ln w="28575">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Fruits</a:t>
            </a:r>
            <a:br>
              <a:rPr lang="en-US" sz="1400" dirty="0">
                <a:solidFill>
                  <a:schemeClr val="bg1"/>
                </a:solidFill>
              </a:rPr>
            </a:br>
            <a:r>
              <a:rPr lang="en-US" sz="1400" dirty="0">
                <a:solidFill>
                  <a:schemeClr val="bg1"/>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949174" y="5734982"/>
            <a:ext cx="1651526" cy="564576"/>
          </a:xfrm>
          <a:prstGeom prst="borderCallout1">
            <a:avLst>
              <a:gd name="adj1" fmla="val 2663"/>
              <a:gd name="adj2" fmla="val 51712"/>
              <a:gd name="adj3" fmla="val -171493"/>
              <a:gd name="adj4" fmla="val 30862"/>
            </a:avLst>
          </a:prstGeom>
          <a:solidFill>
            <a:srgbClr val="E68900"/>
          </a:solidFill>
          <a:ln w="28575">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Starchy staples</a:t>
            </a:r>
            <a:br>
              <a:rPr lang="en-US" sz="1400" dirty="0">
                <a:solidFill>
                  <a:schemeClr val="bg1"/>
                </a:solidFill>
              </a:rPr>
            </a:br>
            <a:r>
              <a:rPr lang="en-US" sz="1400" dirty="0">
                <a:solidFill>
                  <a:schemeClr val="bg1"/>
                </a:solidFill>
              </a:rPr>
              <a:t>(2 at 580 kcal each)</a:t>
            </a:r>
          </a:p>
        </p:txBody>
      </p:sp>
      <p:sp>
        <p:nvSpPr>
          <p:cNvPr id="18" name="TextBox 17">
            <a:extLst>
              <a:ext uri="{FF2B5EF4-FFF2-40B4-BE49-F238E27FC236}">
                <a16:creationId xmlns:a16="http://schemas.microsoft.com/office/drawing/2014/main" id="{B0DD9738-FD0A-4919-128E-CCF86DA50B8A}"/>
              </a:ext>
            </a:extLst>
          </p:cNvPr>
          <p:cNvSpPr txBox="1"/>
          <p:nvPr/>
        </p:nvSpPr>
        <p:spPr>
          <a:xfrm>
            <a:off x="362222" y="1327248"/>
            <a:ext cx="11778977" cy="446276"/>
          </a:xfrm>
          <a:prstGeom prst="rect">
            <a:avLst/>
          </a:prstGeom>
          <a:noFill/>
        </p:spPr>
        <p:txBody>
          <a:bodyPr wrap="square">
            <a:spAutoFit/>
          </a:bodyPr>
          <a:lstStyle/>
          <a:p>
            <a:r>
              <a:rPr lang="en-US" sz="2300" b="1" dirty="0">
                <a:solidFill>
                  <a:schemeClr val="accent6">
                    <a:lumMod val="75000"/>
                  </a:schemeClr>
                </a:solidFill>
                <a:effectLst/>
                <a:latin typeface="+mn-lt"/>
                <a:ea typeface="Times New Roman" panose="02020603050405020304" pitchFamily="18" charset="0"/>
                <a:cs typeface="Times New Roman" panose="02020603050405020304" pitchFamily="18" charset="0"/>
              </a:rPr>
              <a:t>Foods selected are the least expensive items being sold at the time and place of measurement</a:t>
            </a:r>
            <a:endParaRPr lang="en-US" sz="2300" i="1" dirty="0">
              <a:solidFill>
                <a:schemeClr val="accent6">
                  <a:lumMod val="75000"/>
                </a:schemeClr>
              </a:solidFill>
            </a:endParaRPr>
          </a:p>
        </p:txBody>
      </p:sp>
      <p:pic>
        <p:nvPicPr>
          <p:cNvPr id="2" name="Picture 1">
            <a:extLst>
              <a:ext uri="{FF2B5EF4-FFF2-40B4-BE49-F238E27FC236}">
                <a16:creationId xmlns:a16="http://schemas.microsoft.com/office/drawing/2014/main" id="{5E57C365-2081-6F66-407A-DE97AB7E3281}"/>
              </a:ext>
            </a:extLst>
          </p:cNvPr>
          <p:cNvPicPr>
            <a:picLocks noChangeAspect="1"/>
          </p:cNvPicPr>
          <p:nvPr/>
        </p:nvPicPr>
        <p:blipFill rotWithShape="1">
          <a:blip r:embed="rId5"/>
          <a:srcRect t="-1488" r="25492" b="1844"/>
          <a:stretch/>
        </p:blipFill>
        <p:spPr>
          <a:xfrm>
            <a:off x="7700790" y="79067"/>
            <a:ext cx="4440410" cy="1120173"/>
          </a:xfrm>
          <a:prstGeom prst="rect">
            <a:avLst/>
          </a:prstGeom>
        </p:spPr>
      </p:pic>
      <p:sp>
        <p:nvSpPr>
          <p:cNvPr id="3" name="Title 4">
            <a:extLst>
              <a:ext uri="{FF2B5EF4-FFF2-40B4-BE49-F238E27FC236}">
                <a16:creationId xmlns:a16="http://schemas.microsoft.com/office/drawing/2014/main" id="{CC37A46E-4D75-1494-A9EF-B4483922B753}"/>
              </a:ext>
            </a:extLst>
          </p:cNvPr>
          <p:cNvSpPr txBox="1">
            <a:spLocks/>
          </p:cNvSpPr>
          <p:nvPr/>
        </p:nvSpPr>
        <p:spPr>
          <a:xfrm>
            <a:off x="265481" y="211701"/>
            <a:ext cx="6275597" cy="12874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foods are included in a least-cost healthy diet?</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5159829" y="6446525"/>
            <a:ext cx="7129135"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bg1">
                    <a:lumMod val="50000"/>
                  </a:schemeClr>
                </a:solidFill>
              </a:rPr>
              <a:t>Note: Data shown are each food group’s share of cost per day using ICP 2017 items and prices.</a:t>
            </a:r>
          </a:p>
          <a:p>
            <a:pPr eaLnBrk="1" hangingPunct="1">
              <a:lnSpc>
                <a:spcPct val="80000"/>
              </a:lnSpc>
            </a:pPr>
            <a:r>
              <a:rPr lang="en-US" altLang="en-US" sz="1400" dirty="0">
                <a:solidFill>
                  <a:schemeClr val="bg1">
                    <a:lumMod val="50000"/>
                  </a:schemeClr>
                </a:solidFill>
              </a:rPr>
              <a:t>Source: Food Prices for Nutrition (2022). </a:t>
            </a:r>
            <a:r>
              <a:rPr lang="en-US" altLang="en-US" sz="1400" dirty="0">
                <a:solidFill>
                  <a:schemeClr val="bg1">
                    <a:lumMod val="50000"/>
                  </a:schemeClr>
                </a:solidFill>
                <a:hlinkClick r:id="rId6">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153565" y="337972"/>
            <a:ext cx="7642897" cy="6847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have we discovered about the cost and affordability of healthy diets?</a:t>
            </a:r>
          </a:p>
        </p:txBody>
      </p:sp>
      <p:graphicFrame>
        <p:nvGraphicFramePr>
          <p:cNvPr id="3" name="Chart 2">
            <a:extLst>
              <a:ext uri="{FF2B5EF4-FFF2-40B4-BE49-F238E27FC236}">
                <a16:creationId xmlns:a16="http://schemas.microsoft.com/office/drawing/2014/main" id="{862F5D94-CC41-401A-ABCC-5F21B5F45CC3}"/>
              </a:ext>
            </a:extLst>
          </p:cNvPr>
          <p:cNvGraphicFramePr>
            <a:graphicFrameLocks/>
          </p:cNvGraphicFramePr>
          <p:nvPr>
            <p:extLst>
              <p:ext uri="{D42A27DB-BD31-4B8C-83A1-F6EECF244321}">
                <p14:modId xmlns:p14="http://schemas.microsoft.com/office/powerpoint/2010/main" val="1358098859"/>
              </p:ext>
            </p:extLst>
          </p:nvPr>
        </p:nvGraphicFramePr>
        <p:xfrm>
          <a:off x="921668" y="1268821"/>
          <a:ext cx="991552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82CDBC9-4742-EE82-0E99-B9F5F0672F4A}"/>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and national income (GNI) is from the World Development Indicators </a:t>
            </a:r>
            <a:r>
              <a:rPr lang="en-US" sz="1200" dirty="0">
                <a:solidFill>
                  <a:schemeClr val="bg1">
                    <a:lumMod val="50000"/>
                  </a:schemeClr>
                </a:solidFill>
                <a:hlinkClick r:id="rId5">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pic>
        <p:nvPicPr>
          <p:cNvPr id="2" name="Picture 1">
            <a:extLst>
              <a:ext uri="{FF2B5EF4-FFF2-40B4-BE49-F238E27FC236}">
                <a16:creationId xmlns:a16="http://schemas.microsoft.com/office/drawing/2014/main" id="{C6A142DA-8C39-360A-7E57-3BCF58EA7EC2}"/>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4" name="TextBox 3">
            <a:extLst>
              <a:ext uri="{FF2B5EF4-FFF2-40B4-BE49-F238E27FC236}">
                <a16:creationId xmlns:a16="http://schemas.microsoft.com/office/drawing/2014/main" id="{DB8FBCDD-0B7B-FCF8-0259-AFE3E40BA223}"/>
              </a:ext>
            </a:extLst>
          </p:cNvPr>
          <p:cNvSpPr txBox="1"/>
          <p:nvPr/>
        </p:nvSpPr>
        <p:spPr>
          <a:xfrm>
            <a:off x="10389926" y="3525565"/>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5" name="TextBox 4">
            <a:extLst>
              <a:ext uri="{FF2B5EF4-FFF2-40B4-BE49-F238E27FC236}">
                <a16:creationId xmlns:a16="http://schemas.microsoft.com/office/drawing/2014/main" id="{90BB34A4-5C5B-5BBF-B767-E17E59A525D2}"/>
              </a:ext>
            </a:extLst>
          </p:cNvPr>
          <p:cNvSpPr txBox="1"/>
          <p:nvPr/>
        </p:nvSpPr>
        <p:spPr>
          <a:xfrm>
            <a:off x="10389926" y="4134616"/>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6" name="TextBox 5">
            <a:extLst>
              <a:ext uri="{FF2B5EF4-FFF2-40B4-BE49-F238E27FC236}">
                <a16:creationId xmlns:a16="http://schemas.microsoft.com/office/drawing/2014/main" id="{439D8B63-9E7D-2495-C15C-859C4B6EB3B4}"/>
              </a:ext>
            </a:extLst>
          </p:cNvPr>
          <p:cNvSpPr txBox="1"/>
          <p:nvPr/>
        </p:nvSpPr>
        <p:spPr>
          <a:xfrm>
            <a:off x="10389926" y="4849991"/>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4" name="TextBox 13">
            <a:extLst>
              <a:ext uri="{FF2B5EF4-FFF2-40B4-BE49-F238E27FC236}">
                <a16:creationId xmlns:a16="http://schemas.microsoft.com/office/drawing/2014/main" id="{80D53503-CCD3-928E-B321-CF0F511F39E4}"/>
              </a:ext>
            </a:extLst>
          </p:cNvPr>
          <p:cNvSpPr txBox="1"/>
          <p:nvPr/>
        </p:nvSpPr>
        <p:spPr>
          <a:xfrm>
            <a:off x="1496080" y="1761348"/>
            <a:ext cx="5856441" cy="491160"/>
          </a:xfrm>
          <a:prstGeom prst="rect">
            <a:avLst/>
          </a:prstGeom>
          <a:noFill/>
        </p:spPr>
        <p:txBody>
          <a:bodyPr wrap="square">
            <a:spAutoFit/>
          </a:bodyPr>
          <a:lstStyle/>
          <a:p>
            <a:pPr>
              <a:lnSpc>
                <a:spcPct val="80000"/>
              </a:lnSpc>
            </a:pPr>
            <a:r>
              <a:rPr lang="en-US" sz="1600" b="1" dirty="0">
                <a:solidFill>
                  <a:schemeClr val="accent1">
                    <a:lumMod val="50000"/>
                  </a:schemeClr>
                </a:solidFill>
              </a:rPr>
              <a:t>Food costs differ but are not lower in low-income countries</a:t>
            </a:r>
            <a:br>
              <a:rPr lang="en-US" sz="1600" dirty="0">
                <a:solidFill>
                  <a:schemeClr val="accent1">
                    <a:lumMod val="50000"/>
                  </a:schemeClr>
                </a:solidFill>
              </a:rPr>
            </a:br>
            <a:r>
              <a:rPr lang="en-US" sz="1600" dirty="0">
                <a:solidFill>
                  <a:schemeClr val="accent1">
                    <a:lumMod val="50000"/>
                  </a:schemeClr>
                </a:solidFill>
              </a:rPr>
              <a:t>when measured in real terms, compared to other goods &amp; services</a:t>
            </a:r>
          </a:p>
        </p:txBody>
      </p:sp>
      <p:sp>
        <p:nvSpPr>
          <p:cNvPr id="15" name="TextBox 14">
            <a:extLst>
              <a:ext uri="{FF2B5EF4-FFF2-40B4-BE49-F238E27FC236}">
                <a16:creationId xmlns:a16="http://schemas.microsoft.com/office/drawing/2014/main" id="{2333273D-E6C0-F5A8-D409-8DEC5AFD3DA5}"/>
              </a:ext>
            </a:extLst>
          </p:cNvPr>
          <p:cNvSpPr txBox="1"/>
          <p:nvPr/>
        </p:nvSpPr>
        <p:spPr>
          <a:xfrm>
            <a:off x="8403704" y="1765230"/>
            <a:ext cx="3727118" cy="491160"/>
          </a:xfrm>
          <a:prstGeom prst="rect">
            <a:avLst/>
          </a:prstGeom>
          <a:noFill/>
        </p:spPr>
        <p:txBody>
          <a:bodyPr wrap="square">
            <a:spAutoFit/>
          </a:bodyPr>
          <a:lstStyle/>
          <a:p>
            <a:pPr>
              <a:lnSpc>
                <a:spcPct val="80000"/>
              </a:lnSpc>
            </a:pPr>
            <a:r>
              <a:rPr lang="en-US" sz="1600" b="1" dirty="0">
                <a:solidFill>
                  <a:schemeClr val="accent1">
                    <a:lumMod val="50000"/>
                  </a:schemeClr>
                </a:solidFill>
              </a:rPr>
              <a:t>Least-cost healthy diets are unaffordable for the very poor, about 3 billion people </a:t>
            </a:r>
            <a:endParaRPr lang="en-US" sz="1600" dirty="0">
              <a:solidFill>
                <a:schemeClr val="accent1">
                  <a:lumMod val="50000"/>
                </a:schemeClr>
              </a:solidFill>
            </a:endParaRPr>
          </a:p>
        </p:txBody>
      </p:sp>
      <p:sp>
        <p:nvSpPr>
          <p:cNvPr id="16" name="TextBox 15">
            <a:extLst>
              <a:ext uri="{FF2B5EF4-FFF2-40B4-BE49-F238E27FC236}">
                <a16:creationId xmlns:a16="http://schemas.microsoft.com/office/drawing/2014/main" id="{3A7883A6-8626-5A7D-7C9B-C140ADB927BF}"/>
              </a:ext>
            </a:extLst>
          </p:cNvPr>
          <p:cNvSpPr txBox="1"/>
          <p:nvPr/>
        </p:nvSpPr>
        <p:spPr>
          <a:xfrm>
            <a:off x="8852454" y="303490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7" name="TextBox 6">
            <a:extLst>
              <a:ext uri="{FF2B5EF4-FFF2-40B4-BE49-F238E27FC236}">
                <a16:creationId xmlns:a16="http://schemas.microsoft.com/office/drawing/2014/main" id="{935F7A4E-A3A8-358D-73DB-0EC30695E235}"/>
              </a:ext>
            </a:extLst>
          </p:cNvPr>
          <p:cNvSpPr txBox="1"/>
          <p:nvPr/>
        </p:nvSpPr>
        <p:spPr>
          <a:xfrm>
            <a:off x="8403704" y="2264887"/>
            <a:ext cx="3727118" cy="688137"/>
          </a:xfrm>
          <a:prstGeom prst="rect">
            <a:avLst/>
          </a:prstGeom>
          <a:noFill/>
        </p:spPr>
        <p:txBody>
          <a:bodyPr wrap="square">
            <a:spAutoFit/>
          </a:bodyPr>
          <a:lstStyle/>
          <a:p>
            <a:pPr>
              <a:lnSpc>
                <a:spcPct val="80000"/>
              </a:lnSpc>
            </a:pPr>
            <a:r>
              <a:rPr lang="en-US" sz="1600" b="1" i="1" dirty="0">
                <a:solidFill>
                  <a:schemeClr val="accent1">
                    <a:lumMod val="50000"/>
                  </a:schemeClr>
                </a:solidFill>
              </a:rPr>
              <a:t>Based on overall food price inflation relative to incomes, real costs rose </a:t>
            </a:r>
            <a:br>
              <a:rPr lang="en-US" sz="1600" b="1" i="1" dirty="0">
                <a:solidFill>
                  <a:schemeClr val="accent1">
                    <a:lumMod val="50000"/>
                  </a:schemeClr>
                </a:solidFill>
              </a:rPr>
            </a:br>
            <a:r>
              <a:rPr lang="en-US" sz="1600" b="1" i="1" dirty="0">
                <a:solidFill>
                  <a:schemeClr val="accent1">
                    <a:lumMod val="50000"/>
                  </a:schemeClr>
                </a:solidFill>
              </a:rPr>
              <a:t>to $3.54 in 2020, higher in 2021 and 2022</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89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A8CBDE-B4C0-49AF-46F3-A8FF1B647368}"/>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Food expenditures are derived from those data, and national income (GNI) is from the World Development Indicators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graphicFrame>
        <p:nvGraphicFramePr>
          <p:cNvPr id="2" name="Chart 1">
            <a:extLst>
              <a:ext uri="{FF2B5EF4-FFF2-40B4-BE49-F238E27FC236}">
                <a16:creationId xmlns:a16="http://schemas.microsoft.com/office/drawing/2014/main" id="{C320556A-8C68-42F1-15E7-7444D720147C}"/>
              </a:ext>
            </a:extLst>
          </p:cNvPr>
          <p:cNvGraphicFramePr>
            <a:graphicFrameLocks/>
          </p:cNvGraphicFramePr>
          <p:nvPr>
            <p:extLst>
              <p:ext uri="{D42A27DB-BD31-4B8C-83A1-F6EECF244321}">
                <p14:modId xmlns:p14="http://schemas.microsoft.com/office/powerpoint/2010/main" val="574299088"/>
              </p:ext>
            </p:extLst>
          </p:nvPr>
        </p:nvGraphicFramePr>
        <p:xfrm>
          <a:off x="945730" y="1245649"/>
          <a:ext cx="9915525" cy="48720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EA900E4A-0078-4773-ED52-F6A75E7037A3}"/>
              </a:ext>
            </a:extLst>
          </p:cNvPr>
          <p:cNvSpPr txBox="1"/>
          <p:nvPr/>
        </p:nvSpPr>
        <p:spPr>
          <a:xfrm>
            <a:off x="10338816" y="3311602"/>
            <a:ext cx="1684273" cy="636200"/>
          </a:xfrm>
          <a:prstGeom prst="rect">
            <a:avLst/>
          </a:prstGeom>
          <a:noFill/>
        </p:spPr>
        <p:txBody>
          <a:bodyPr wrap="square">
            <a:spAutoFit/>
          </a:bodyPr>
          <a:lstStyle/>
          <a:p>
            <a:r>
              <a:rPr lang="en-US" b="1" dirty="0"/>
              <a:t>$5.64</a:t>
            </a:r>
          </a:p>
          <a:p>
            <a:pPr>
              <a:lnSpc>
                <a:spcPct val="70000"/>
              </a:lnSpc>
            </a:pPr>
            <a:r>
              <a:rPr lang="en-US" sz="1200" dirty="0"/>
              <a:t>(pursues many goals other than health)</a:t>
            </a:r>
          </a:p>
        </p:txBody>
      </p:sp>
      <p:sp>
        <p:nvSpPr>
          <p:cNvPr id="11" name="TextBox 10">
            <a:extLst>
              <a:ext uri="{FF2B5EF4-FFF2-40B4-BE49-F238E27FC236}">
                <a16:creationId xmlns:a16="http://schemas.microsoft.com/office/drawing/2014/main" id="{93DB547C-F8B1-F259-F63F-B64565F44BEA}"/>
              </a:ext>
            </a:extLst>
          </p:cNvPr>
          <p:cNvSpPr txBox="1"/>
          <p:nvPr/>
        </p:nvSpPr>
        <p:spPr>
          <a:xfrm>
            <a:off x="10338816" y="3908120"/>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12" name="TextBox 11">
            <a:extLst>
              <a:ext uri="{FF2B5EF4-FFF2-40B4-BE49-F238E27FC236}">
                <a16:creationId xmlns:a16="http://schemas.microsoft.com/office/drawing/2014/main" id="{A0CA91C8-4E3F-E27F-8B48-AE52B71A980C}"/>
              </a:ext>
            </a:extLst>
          </p:cNvPr>
          <p:cNvSpPr txBox="1"/>
          <p:nvPr/>
        </p:nvSpPr>
        <p:spPr>
          <a:xfrm>
            <a:off x="10338816" y="4517171"/>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14" name="TextBox 13">
            <a:extLst>
              <a:ext uri="{FF2B5EF4-FFF2-40B4-BE49-F238E27FC236}">
                <a16:creationId xmlns:a16="http://schemas.microsoft.com/office/drawing/2014/main" id="{EB935057-5FB3-6966-0638-BDB5B678E113}"/>
              </a:ext>
            </a:extLst>
          </p:cNvPr>
          <p:cNvSpPr txBox="1"/>
          <p:nvPr/>
        </p:nvSpPr>
        <p:spPr>
          <a:xfrm>
            <a:off x="10338816" y="5232546"/>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pic>
        <p:nvPicPr>
          <p:cNvPr id="17" name="Picture 16">
            <a:extLst>
              <a:ext uri="{FF2B5EF4-FFF2-40B4-BE49-F238E27FC236}">
                <a16:creationId xmlns:a16="http://schemas.microsoft.com/office/drawing/2014/main" id="{472A49F6-8BED-FFF3-026A-CF40132C982A}"/>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18" name="Title 4">
            <a:extLst>
              <a:ext uri="{FF2B5EF4-FFF2-40B4-BE49-F238E27FC236}">
                <a16:creationId xmlns:a16="http://schemas.microsoft.com/office/drawing/2014/main" id="{E61DC0FE-DE39-28A7-3225-77A989ABCA8A}"/>
              </a:ext>
            </a:extLst>
          </p:cNvPr>
          <p:cNvSpPr txBox="1">
            <a:spLocks/>
          </p:cNvSpPr>
          <p:nvPr/>
        </p:nvSpPr>
        <p:spPr>
          <a:xfrm>
            <a:off x="153565" y="337972"/>
            <a:ext cx="7642897" cy="8612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actual spending on food compare to the cost of healthy diets?</a:t>
            </a:r>
          </a:p>
        </p:txBody>
      </p:sp>
      <p:sp>
        <p:nvSpPr>
          <p:cNvPr id="20" name="TextBox 19">
            <a:extLst>
              <a:ext uri="{FF2B5EF4-FFF2-40B4-BE49-F238E27FC236}">
                <a16:creationId xmlns:a16="http://schemas.microsoft.com/office/drawing/2014/main" id="{04E9EBCA-F8BB-5E1C-83DC-DA4F22BD295C}"/>
              </a:ext>
            </a:extLst>
          </p:cNvPr>
          <p:cNvSpPr txBox="1"/>
          <p:nvPr/>
        </p:nvSpPr>
        <p:spPr>
          <a:xfrm>
            <a:off x="1580057" y="3603733"/>
            <a:ext cx="2646711" cy="688137"/>
          </a:xfrm>
          <a:prstGeom prst="rect">
            <a:avLst/>
          </a:prstGeom>
          <a:noFill/>
        </p:spPr>
        <p:txBody>
          <a:bodyPr wrap="square">
            <a:spAutoFit/>
          </a:bodyPr>
          <a:lstStyle/>
          <a:p>
            <a:pPr>
              <a:lnSpc>
                <a:spcPct val="80000"/>
              </a:lnSpc>
            </a:pPr>
            <a:r>
              <a:rPr lang="en-US" sz="1600" b="1" dirty="0">
                <a:solidFill>
                  <a:schemeClr val="accent1">
                    <a:lumMod val="50000"/>
                  </a:schemeClr>
                </a:solidFill>
              </a:rPr>
              <a:t>Actual food spending is less than healthy diet costs in </a:t>
            </a:r>
            <a:br>
              <a:rPr lang="en-US" sz="1600" b="1" dirty="0">
                <a:solidFill>
                  <a:schemeClr val="accent1">
                    <a:lumMod val="50000"/>
                  </a:schemeClr>
                </a:solidFill>
              </a:rPr>
            </a:br>
            <a:r>
              <a:rPr lang="en-US" sz="1600" b="1" dirty="0">
                <a:solidFill>
                  <a:schemeClr val="accent1">
                    <a:lumMod val="50000"/>
                  </a:schemeClr>
                </a:solidFill>
              </a:rPr>
              <a:t>low-income countries</a:t>
            </a:r>
            <a:endParaRPr lang="en-US" sz="1600" dirty="0">
              <a:solidFill>
                <a:schemeClr val="accent1">
                  <a:lumMod val="50000"/>
                </a:schemeClr>
              </a:solidFill>
            </a:endParaRPr>
          </a:p>
        </p:txBody>
      </p:sp>
      <p:sp>
        <p:nvSpPr>
          <p:cNvPr id="21" name="TextBox 20">
            <a:extLst>
              <a:ext uri="{FF2B5EF4-FFF2-40B4-BE49-F238E27FC236}">
                <a16:creationId xmlns:a16="http://schemas.microsoft.com/office/drawing/2014/main" id="{629E1565-5A9C-F066-8B21-C0030582D1C0}"/>
              </a:ext>
            </a:extLst>
          </p:cNvPr>
          <p:cNvSpPr txBox="1"/>
          <p:nvPr/>
        </p:nvSpPr>
        <p:spPr>
          <a:xfrm>
            <a:off x="8852454" y="303490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22" name="TextBox 21">
            <a:extLst>
              <a:ext uri="{FF2B5EF4-FFF2-40B4-BE49-F238E27FC236}">
                <a16:creationId xmlns:a16="http://schemas.microsoft.com/office/drawing/2014/main" id="{CA4CCC7C-C177-F015-79DA-B19C1516F1DA}"/>
              </a:ext>
            </a:extLst>
          </p:cNvPr>
          <p:cNvSpPr txBox="1"/>
          <p:nvPr/>
        </p:nvSpPr>
        <p:spPr>
          <a:xfrm>
            <a:off x="8260391" y="1622200"/>
            <a:ext cx="3880809" cy="1279068"/>
          </a:xfrm>
          <a:prstGeom prst="rect">
            <a:avLst/>
          </a:prstGeom>
          <a:noFill/>
        </p:spPr>
        <p:txBody>
          <a:bodyPr wrap="square">
            <a:spAutoFit/>
          </a:bodyPr>
          <a:lstStyle/>
          <a:p>
            <a:pPr>
              <a:lnSpc>
                <a:spcPct val="80000"/>
              </a:lnSpc>
            </a:pPr>
            <a:r>
              <a:rPr lang="en-US" sz="1600" b="1" dirty="0">
                <a:solidFill>
                  <a:schemeClr val="accent1">
                    <a:lumMod val="50000"/>
                  </a:schemeClr>
                </a:solidFill>
              </a:rPr>
              <a:t>Average food spending is much greater </a:t>
            </a:r>
            <a:br>
              <a:rPr lang="en-US" sz="1600" b="1" dirty="0">
                <a:solidFill>
                  <a:schemeClr val="accent1">
                    <a:lumMod val="50000"/>
                  </a:schemeClr>
                </a:solidFill>
              </a:rPr>
            </a:br>
            <a:r>
              <a:rPr lang="en-US" sz="1600" b="1" dirty="0">
                <a:solidFill>
                  <a:schemeClr val="accent1">
                    <a:lumMod val="50000"/>
                  </a:schemeClr>
                </a:solidFill>
              </a:rPr>
              <a:t>than least-cost healthy diets in </a:t>
            </a:r>
            <a:br>
              <a:rPr lang="en-US" sz="1600" b="1" dirty="0">
                <a:solidFill>
                  <a:schemeClr val="accent1">
                    <a:lumMod val="50000"/>
                  </a:schemeClr>
                </a:solidFill>
              </a:rPr>
            </a:br>
            <a:r>
              <a:rPr lang="en-US" sz="1600" b="1" dirty="0">
                <a:solidFill>
                  <a:schemeClr val="accent1">
                    <a:lumMod val="50000"/>
                  </a:schemeClr>
                </a:solidFill>
              </a:rPr>
              <a:t>middle- and high-income countries</a:t>
            </a:r>
          </a:p>
          <a:p>
            <a:pPr>
              <a:lnSpc>
                <a:spcPct val="80000"/>
              </a:lnSpc>
            </a:pPr>
            <a:r>
              <a:rPr lang="en-US" sz="1600" b="1" i="1" dirty="0">
                <a:solidFill>
                  <a:schemeClr val="accent1">
                    <a:lumMod val="50000"/>
                  </a:schemeClr>
                </a:solidFill>
              </a:rPr>
              <a:t>…but that is the national average, </a:t>
            </a:r>
            <a:br>
              <a:rPr lang="en-US" sz="1600" b="1" i="1" dirty="0">
                <a:solidFill>
                  <a:schemeClr val="accent1">
                    <a:lumMod val="50000"/>
                  </a:schemeClr>
                </a:solidFill>
              </a:rPr>
            </a:br>
            <a:r>
              <a:rPr lang="en-US" sz="1600" b="1" i="1" dirty="0">
                <a:solidFill>
                  <a:schemeClr val="accent1">
                    <a:lumMod val="50000"/>
                  </a:schemeClr>
                </a:solidFill>
              </a:rPr>
              <a:t>many households in these countries </a:t>
            </a:r>
            <a:br>
              <a:rPr lang="en-US" sz="1600" b="1" i="1" dirty="0">
                <a:solidFill>
                  <a:schemeClr val="accent1">
                    <a:lumMod val="50000"/>
                  </a:schemeClr>
                </a:solidFill>
              </a:rPr>
            </a:br>
            <a:r>
              <a:rPr lang="en-US" sz="1600" b="1" i="1" dirty="0">
                <a:solidFill>
                  <a:schemeClr val="accent1">
                    <a:lumMod val="50000"/>
                  </a:schemeClr>
                </a:solidFill>
              </a:rPr>
              <a:t>cannot afford healthy diets, especially now.</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4688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125EC17-3956-493C-BA65-10DBE3D4D26D}"/>
              </a:ext>
            </a:extLst>
          </p:cNvPr>
          <p:cNvGraphicFramePr>
            <a:graphicFrameLocks/>
          </p:cNvGraphicFramePr>
          <p:nvPr>
            <p:extLst>
              <p:ext uri="{D42A27DB-BD31-4B8C-83A1-F6EECF244321}">
                <p14:modId xmlns:p14="http://schemas.microsoft.com/office/powerpoint/2010/main" val="1999705667"/>
              </p:ext>
            </p:extLst>
          </p:nvPr>
        </p:nvGraphicFramePr>
        <p:xfrm>
          <a:off x="331451" y="1344759"/>
          <a:ext cx="1115377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A8CBDE-B4C0-49AF-46F3-A8FF1B647368}"/>
              </a:ext>
            </a:extLst>
          </p:cNvPr>
          <p:cNvSpPr txBox="1"/>
          <p:nvPr/>
        </p:nvSpPr>
        <p:spPr>
          <a:xfrm>
            <a:off x="331451" y="6289195"/>
            <a:ext cx="11664033" cy="461665"/>
          </a:xfrm>
          <a:prstGeom prst="rect">
            <a:avLst/>
          </a:prstGeom>
          <a:noFill/>
        </p:spPr>
        <p:txBody>
          <a:bodyPr wrap="square">
            <a:spAutoFit/>
          </a:bodyPr>
          <a:lstStyle/>
          <a:p>
            <a:r>
              <a:rPr lang="en-US" sz="1200" dirty="0"/>
              <a:t>Data shown are FAO estimates, downloaded from </a:t>
            </a:r>
            <a:r>
              <a:rPr lang="en-US" sz="1200" dirty="0">
                <a:hlinkClick r:id="rId4"/>
              </a:rPr>
              <a:t>https://databank.worldbank.org/source/food-prices-for-nutrition</a:t>
            </a:r>
            <a:r>
              <a:rPr lang="en-US" sz="1200" dirty="0"/>
              <a:t> for affordability of healthy diets, </a:t>
            </a:r>
            <a:br>
              <a:rPr lang="en-US" sz="1200" dirty="0"/>
            </a:br>
            <a:r>
              <a:rPr lang="en-US" sz="1200" dirty="0"/>
              <a:t>and from </a:t>
            </a:r>
            <a:r>
              <a:rPr lang="en-US" sz="1200" dirty="0">
                <a:hlinkClick r:id="rId5"/>
              </a:rPr>
              <a:t>https://databank.worldbank.org/source/world-development-indicators</a:t>
            </a:r>
            <a:r>
              <a:rPr lang="en-US" sz="1200" dirty="0"/>
              <a:t> for experience of food insecurity and national income (GNI).</a:t>
            </a:r>
          </a:p>
        </p:txBody>
      </p:sp>
      <p:sp>
        <p:nvSpPr>
          <p:cNvPr id="2" name="Title 4">
            <a:extLst>
              <a:ext uri="{FF2B5EF4-FFF2-40B4-BE49-F238E27FC236}">
                <a16:creationId xmlns:a16="http://schemas.microsoft.com/office/drawing/2014/main" id="{0899135F-6891-F477-64A7-AA1F55541D36}"/>
              </a:ext>
            </a:extLst>
          </p:cNvPr>
          <p:cNvSpPr txBox="1">
            <a:spLocks/>
          </p:cNvSpPr>
          <p:nvPr/>
        </p:nvSpPr>
        <p:spPr>
          <a:xfrm>
            <a:off x="63293" y="279918"/>
            <a:ext cx="7637497"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affordability of healthy diets relate to food insecurity?</a:t>
            </a:r>
          </a:p>
        </p:txBody>
      </p:sp>
      <p:pic>
        <p:nvPicPr>
          <p:cNvPr id="3" name="Picture 2">
            <a:extLst>
              <a:ext uri="{FF2B5EF4-FFF2-40B4-BE49-F238E27FC236}">
                <a16:creationId xmlns:a16="http://schemas.microsoft.com/office/drawing/2014/main" id="{89FE9285-B2FB-D8C0-2F24-769D1688780D}"/>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5" name="TextBox 4">
            <a:extLst>
              <a:ext uri="{FF2B5EF4-FFF2-40B4-BE49-F238E27FC236}">
                <a16:creationId xmlns:a16="http://schemas.microsoft.com/office/drawing/2014/main" id="{9BA232FD-3698-9970-281B-842703E78721}"/>
              </a:ext>
            </a:extLst>
          </p:cNvPr>
          <p:cNvSpPr txBox="1"/>
          <p:nvPr/>
        </p:nvSpPr>
        <p:spPr>
          <a:xfrm>
            <a:off x="5720240" y="1552971"/>
            <a:ext cx="6471760" cy="1354217"/>
          </a:xfrm>
          <a:prstGeom prst="rect">
            <a:avLst/>
          </a:prstGeom>
          <a:noFill/>
        </p:spPr>
        <p:txBody>
          <a:bodyPr wrap="square">
            <a:spAutoFit/>
          </a:bodyPr>
          <a:lstStyle/>
          <a:p>
            <a:pPr marL="233363" indent="-233363">
              <a:lnSpc>
                <a:spcPct val="90000"/>
              </a:lnSpc>
            </a:pPr>
            <a:r>
              <a:rPr lang="en-US" sz="1600" b="1" dirty="0">
                <a:solidFill>
                  <a:schemeClr val="accent1">
                    <a:lumMod val="50000"/>
                  </a:schemeClr>
                </a:solidFill>
              </a:rPr>
              <a:t>Here, “food insecurity” is a person’s answers to whether they ate less, skipped meals, went hungry etc. for lack of money to buy food</a:t>
            </a:r>
          </a:p>
          <a:p>
            <a:pPr>
              <a:lnSpc>
                <a:spcPct val="90000"/>
              </a:lnSpc>
              <a:spcBef>
                <a:spcPts val="600"/>
              </a:spcBef>
            </a:pPr>
            <a:r>
              <a:rPr lang="en-US" sz="1600" b="1" dirty="0">
                <a:solidFill>
                  <a:schemeClr val="accent1">
                    <a:lumMod val="50000"/>
                  </a:schemeClr>
                </a:solidFill>
              </a:rPr>
              <a:t>Unaffordability is much more prevalent than food insecurity in LMICs</a:t>
            </a:r>
          </a:p>
          <a:p>
            <a:pPr marL="225425" indent="-225425">
              <a:lnSpc>
                <a:spcPct val="90000"/>
              </a:lnSpc>
              <a:spcBef>
                <a:spcPts val="600"/>
              </a:spcBef>
            </a:pPr>
            <a:r>
              <a:rPr lang="en-US" sz="1600" b="1" dirty="0">
                <a:solidFill>
                  <a:schemeClr val="accent1">
                    <a:lumMod val="50000"/>
                  </a:schemeClr>
                </a:solidFill>
              </a:rPr>
              <a:t>Food insecurity measures access to a person’s </a:t>
            </a:r>
            <a:r>
              <a:rPr lang="en-US" sz="1600" b="1" i="1" dirty="0">
                <a:solidFill>
                  <a:schemeClr val="accent1">
                    <a:lumMod val="50000"/>
                  </a:schemeClr>
                </a:solidFill>
              </a:rPr>
              <a:t>usual foods</a:t>
            </a:r>
            <a:r>
              <a:rPr lang="en-US" sz="1600" b="1" dirty="0">
                <a:solidFill>
                  <a:schemeClr val="accent1">
                    <a:lumMod val="50000"/>
                  </a:schemeClr>
                </a:solidFill>
              </a:rPr>
              <a:t>, which are similar from week to week so what it measures is </a:t>
            </a:r>
            <a:r>
              <a:rPr lang="en-US" sz="1600" b="1" i="1" dirty="0">
                <a:solidFill>
                  <a:schemeClr val="accent1">
                    <a:lumMod val="50000"/>
                  </a:schemeClr>
                </a:solidFill>
              </a:rPr>
              <a:t>financial precarity</a:t>
            </a:r>
          </a:p>
        </p:txBody>
      </p:sp>
    </p:spTree>
    <p:custDataLst>
      <p:tags r:id="rId1"/>
    </p:custDataLst>
    <p:extLst>
      <p:ext uri="{BB962C8B-B14F-4D97-AF65-F5344CB8AC3E}">
        <p14:creationId xmlns:p14="http://schemas.microsoft.com/office/powerpoint/2010/main" val="35659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934FAD6-9F2A-A03F-620C-91701FC59CB5}"/>
              </a:ext>
            </a:extLst>
          </p:cNvPr>
          <p:cNvCxnSpPr>
            <a:cxnSpLocks/>
          </p:cNvCxnSpPr>
          <p:nvPr/>
        </p:nvCxnSpPr>
        <p:spPr>
          <a:xfrm>
            <a:off x="3654188" y="1658456"/>
            <a:ext cx="0" cy="4312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6ADCFB-8A44-F62F-A138-163349D07591}"/>
              </a:ext>
            </a:extLst>
          </p:cNvPr>
          <p:cNvCxnSpPr>
            <a:cxnSpLocks/>
            <a:stCxn id="13" idx="0"/>
          </p:cNvCxnSpPr>
          <p:nvPr/>
        </p:nvCxnSpPr>
        <p:spPr>
          <a:xfrm flipH="1">
            <a:off x="3654188" y="5971148"/>
            <a:ext cx="6729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E21D07-6376-6750-FAB3-A636EA5329A8}"/>
              </a:ext>
            </a:extLst>
          </p:cNvPr>
          <p:cNvSpPr txBox="1"/>
          <p:nvPr/>
        </p:nvSpPr>
        <p:spPr>
          <a:xfrm>
            <a:off x="4690984" y="6160949"/>
            <a:ext cx="4961561" cy="461665"/>
          </a:xfrm>
          <a:prstGeom prst="rect">
            <a:avLst/>
          </a:prstGeom>
          <a:noFill/>
        </p:spPr>
        <p:txBody>
          <a:bodyPr wrap="square">
            <a:spAutoFit/>
          </a:bodyPr>
          <a:lstStyle/>
          <a:p>
            <a:r>
              <a:rPr lang="en-US" sz="2400" dirty="0"/>
              <a:t>Cumulative share of the population</a:t>
            </a:r>
          </a:p>
        </p:txBody>
      </p:sp>
      <p:sp>
        <p:nvSpPr>
          <p:cNvPr id="12" name="TextBox 11">
            <a:extLst>
              <a:ext uri="{FF2B5EF4-FFF2-40B4-BE49-F238E27FC236}">
                <a16:creationId xmlns:a16="http://schemas.microsoft.com/office/drawing/2014/main" id="{0444951D-5A93-FEEB-08D3-1BE4B859C8DE}"/>
              </a:ext>
            </a:extLst>
          </p:cNvPr>
          <p:cNvSpPr txBox="1"/>
          <p:nvPr/>
        </p:nvSpPr>
        <p:spPr>
          <a:xfrm>
            <a:off x="3506403" y="5960894"/>
            <a:ext cx="393448" cy="400110"/>
          </a:xfrm>
          <a:prstGeom prst="rect">
            <a:avLst/>
          </a:prstGeom>
          <a:noFill/>
        </p:spPr>
        <p:txBody>
          <a:bodyPr wrap="square">
            <a:spAutoFit/>
          </a:bodyPr>
          <a:lstStyle/>
          <a:p>
            <a:r>
              <a:rPr lang="en-US" sz="2000" dirty="0"/>
              <a:t>0</a:t>
            </a:r>
          </a:p>
        </p:txBody>
      </p:sp>
      <p:sp>
        <p:nvSpPr>
          <p:cNvPr id="13" name="TextBox 12">
            <a:extLst>
              <a:ext uri="{FF2B5EF4-FFF2-40B4-BE49-F238E27FC236}">
                <a16:creationId xmlns:a16="http://schemas.microsoft.com/office/drawing/2014/main" id="{15A8D218-80C6-E6E9-F70A-E201E7B491ED}"/>
              </a:ext>
            </a:extLst>
          </p:cNvPr>
          <p:cNvSpPr txBox="1"/>
          <p:nvPr/>
        </p:nvSpPr>
        <p:spPr>
          <a:xfrm>
            <a:off x="10002797" y="5971148"/>
            <a:ext cx="761873" cy="400110"/>
          </a:xfrm>
          <a:prstGeom prst="rect">
            <a:avLst/>
          </a:prstGeom>
          <a:noFill/>
        </p:spPr>
        <p:txBody>
          <a:bodyPr wrap="square">
            <a:spAutoFit/>
          </a:bodyPr>
          <a:lstStyle/>
          <a:p>
            <a:r>
              <a:rPr lang="en-US" sz="2000" dirty="0"/>
              <a:t>100</a:t>
            </a:r>
          </a:p>
        </p:txBody>
      </p:sp>
      <p:sp>
        <p:nvSpPr>
          <p:cNvPr id="15" name="TextBox 14">
            <a:extLst>
              <a:ext uri="{FF2B5EF4-FFF2-40B4-BE49-F238E27FC236}">
                <a16:creationId xmlns:a16="http://schemas.microsoft.com/office/drawing/2014/main" id="{24F2E8B7-8793-AEDB-851F-2DBEA10793D9}"/>
              </a:ext>
            </a:extLst>
          </p:cNvPr>
          <p:cNvSpPr txBox="1"/>
          <p:nvPr/>
        </p:nvSpPr>
        <p:spPr>
          <a:xfrm>
            <a:off x="3273252" y="5771093"/>
            <a:ext cx="560758" cy="400110"/>
          </a:xfrm>
          <a:prstGeom prst="rect">
            <a:avLst/>
          </a:prstGeom>
          <a:noFill/>
        </p:spPr>
        <p:txBody>
          <a:bodyPr wrap="square">
            <a:spAutoFit/>
          </a:bodyPr>
          <a:lstStyle/>
          <a:p>
            <a:r>
              <a:rPr lang="en-US" sz="2000" dirty="0"/>
              <a:t>0</a:t>
            </a:r>
          </a:p>
        </p:txBody>
      </p:sp>
      <p:sp>
        <p:nvSpPr>
          <p:cNvPr id="16" name="TextBox 15">
            <a:extLst>
              <a:ext uri="{FF2B5EF4-FFF2-40B4-BE49-F238E27FC236}">
                <a16:creationId xmlns:a16="http://schemas.microsoft.com/office/drawing/2014/main" id="{3517E6EC-4882-2BE2-DE24-FB731DC309DC}"/>
              </a:ext>
            </a:extLst>
          </p:cNvPr>
          <p:cNvSpPr txBox="1"/>
          <p:nvPr/>
        </p:nvSpPr>
        <p:spPr>
          <a:xfrm>
            <a:off x="-301735" y="1307449"/>
            <a:ext cx="3808138" cy="1281569"/>
          </a:xfrm>
          <a:prstGeom prst="rect">
            <a:avLst/>
          </a:prstGeom>
          <a:noFill/>
        </p:spPr>
        <p:txBody>
          <a:bodyPr wrap="square">
            <a:spAutoFit/>
          </a:bodyPr>
          <a:lstStyle/>
          <a:p>
            <a:pPr algn="r">
              <a:lnSpc>
                <a:spcPct val="80000"/>
              </a:lnSpc>
            </a:pPr>
            <a:r>
              <a:rPr lang="en-US" sz="2400" dirty="0"/>
              <a:t>Food spending </a:t>
            </a:r>
            <a:br>
              <a:rPr lang="en-US" sz="2400" dirty="0"/>
            </a:br>
            <a:r>
              <a:rPr lang="en-US" sz="2400" dirty="0"/>
              <a:t>per person per day</a:t>
            </a:r>
          </a:p>
          <a:p>
            <a:pPr algn="r">
              <a:lnSpc>
                <a:spcPct val="80000"/>
              </a:lnSpc>
            </a:pPr>
            <a:r>
              <a:rPr lang="en-US" sz="2400" dirty="0"/>
              <a:t>(in local currency or </a:t>
            </a:r>
            <a:br>
              <a:rPr lang="en-US" sz="2400" dirty="0"/>
            </a:br>
            <a:r>
              <a:rPr lang="en-US" sz="2400" dirty="0"/>
              <a:t>US$ at PPP exchange rates)</a:t>
            </a:r>
          </a:p>
        </p:txBody>
      </p:sp>
      <p:sp>
        <p:nvSpPr>
          <p:cNvPr id="18" name="Freeform: Shape 17">
            <a:extLst>
              <a:ext uri="{FF2B5EF4-FFF2-40B4-BE49-F238E27FC236}">
                <a16:creationId xmlns:a16="http://schemas.microsoft.com/office/drawing/2014/main" id="{F8B0EA69-1C0F-9954-E52A-A7724EBBD4AA}"/>
              </a:ext>
            </a:extLst>
          </p:cNvPr>
          <p:cNvSpPr/>
          <p:nvPr/>
        </p:nvSpPr>
        <p:spPr>
          <a:xfrm>
            <a:off x="3636037" y="4915767"/>
            <a:ext cx="1542197" cy="163773"/>
          </a:xfrm>
          <a:custGeom>
            <a:avLst/>
            <a:gdLst>
              <a:gd name="connsiteX0" fmla="*/ 0 w 1542197"/>
              <a:gd name="connsiteY0" fmla="*/ 163773 h 163773"/>
              <a:gd name="connsiteX1" fmla="*/ 1132764 w 1542197"/>
              <a:gd name="connsiteY1" fmla="*/ 122830 h 163773"/>
              <a:gd name="connsiteX2" fmla="*/ 1542197 w 1542197"/>
              <a:gd name="connsiteY2" fmla="*/ 0 h 163773"/>
            </a:gdLst>
            <a:ahLst/>
            <a:cxnLst>
              <a:cxn ang="0">
                <a:pos x="connsiteX0" y="connsiteY0"/>
              </a:cxn>
              <a:cxn ang="0">
                <a:pos x="connsiteX1" y="connsiteY1"/>
              </a:cxn>
              <a:cxn ang="0">
                <a:pos x="connsiteX2" y="connsiteY2"/>
              </a:cxn>
            </a:cxnLst>
            <a:rect l="l" t="t" r="r" b="b"/>
            <a:pathLst>
              <a:path w="1542197" h="163773">
                <a:moveTo>
                  <a:pt x="0" y="163773"/>
                </a:moveTo>
                <a:cubicBezTo>
                  <a:pt x="437865" y="156949"/>
                  <a:pt x="875731" y="150125"/>
                  <a:pt x="1132764" y="122830"/>
                </a:cubicBezTo>
                <a:cubicBezTo>
                  <a:pt x="1389797" y="95535"/>
                  <a:pt x="1465997" y="47767"/>
                  <a:pt x="154219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E66F30F-39C7-109F-A457-B542D1834A00}"/>
              </a:ext>
            </a:extLst>
          </p:cNvPr>
          <p:cNvSpPr/>
          <p:nvPr/>
        </p:nvSpPr>
        <p:spPr>
          <a:xfrm rot="19739696">
            <a:off x="4816236" y="3651860"/>
            <a:ext cx="2588714" cy="660619"/>
          </a:xfrm>
          <a:custGeom>
            <a:avLst/>
            <a:gdLst>
              <a:gd name="connsiteX0" fmla="*/ 0 w 1542197"/>
              <a:gd name="connsiteY0" fmla="*/ 163773 h 163773"/>
              <a:gd name="connsiteX1" fmla="*/ 1132764 w 1542197"/>
              <a:gd name="connsiteY1" fmla="*/ 122830 h 163773"/>
              <a:gd name="connsiteX2" fmla="*/ 1542197 w 1542197"/>
              <a:gd name="connsiteY2" fmla="*/ 0 h 163773"/>
              <a:gd name="connsiteX0" fmla="*/ 0 w 2284342"/>
              <a:gd name="connsiteY0" fmla="*/ 317912 h 317912"/>
              <a:gd name="connsiteX1" fmla="*/ 1132764 w 2284342"/>
              <a:gd name="connsiteY1" fmla="*/ 276969 h 317912"/>
              <a:gd name="connsiteX2" fmla="*/ 2284342 w 2284342"/>
              <a:gd name="connsiteY2" fmla="*/ 0 h 317912"/>
              <a:gd name="connsiteX0" fmla="*/ 0 w 2284342"/>
              <a:gd name="connsiteY0" fmla="*/ 317912 h 317912"/>
              <a:gd name="connsiteX1" fmla="*/ 1331684 w 2284342"/>
              <a:gd name="connsiteY1" fmla="*/ 301147 h 317912"/>
              <a:gd name="connsiteX2" fmla="*/ 2284342 w 2284342"/>
              <a:gd name="connsiteY2" fmla="*/ 0 h 317912"/>
              <a:gd name="connsiteX0" fmla="*/ 0 w 2562841"/>
              <a:gd name="connsiteY0" fmla="*/ 293699 h 293699"/>
              <a:gd name="connsiteX1" fmla="*/ 1331684 w 2562841"/>
              <a:gd name="connsiteY1" fmla="*/ 276934 h 293699"/>
              <a:gd name="connsiteX2" fmla="*/ 2562841 w 2562841"/>
              <a:gd name="connsiteY2" fmla="*/ 0 h 293699"/>
              <a:gd name="connsiteX0" fmla="*/ 0 w 2588714"/>
              <a:gd name="connsiteY0" fmla="*/ 399970 h 399970"/>
              <a:gd name="connsiteX1" fmla="*/ 1331684 w 2588714"/>
              <a:gd name="connsiteY1" fmla="*/ 383205 h 399970"/>
              <a:gd name="connsiteX2" fmla="*/ 2588714 w 2588714"/>
              <a:gd name="connsiteY2" fmla="*/ 0 h 399970"/>
            </a:gdLst>
            <a:ahLst/>
            <a:cxnLst>
              <a:cxn ang="0">
                <a:pos x="connsiteX0" y="connsiteY0"/>
              </a:cxn>
              <a:cxn ang="0">
                <a:pos x="connsiteX1" y="connsiteY1"/>
              </a:cxn>
              <a:cxn ang="0">
                <a:pos x="connsiteX2" y="connsiteY2"/>
              </a:cxn>
            </a:cxnLst>
            <a:rect l="l" t="t" r="r" b="b"/>
            <a:pathLst>
              <a:path w="2588714" h="399970">
                <a:moveTo>
                  <a:pt x="0" y="399970"/>
                </a:moveTo>
                <a:lnTo>
                  <a:pt x="1331684" y="383205"/>
                </a:lnTo>
                <a:cubicBezTo>
                  <a:pt x="1588717" y="355910"/>
                  <a:pt x="2512514" y="47767"/>
                  <a:pt x="258871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0425517-03B4-7E9C-DB58-E7AB59FE2FDC}"/>
              </a:ext>
            </a:extLst>
          </p:cNvPr>
          <p:cNvSpPr/>
          <p:nvPr/>
        </p:nvSpPr>
        <p:spPr>
          <a:xfrm rot="19739696">
            <a:off x="6726052" y="1823425"/>
            <a:ext cx="2581397" cy="586366"/>
          </a:xfrm>
          <a:custGeom>
            <a:avLst/>
            <a:gdLst>
              <a:gd name="connsiteX0" fmla="*/ 0 w 1542197"/>
              <a:gd name="connsiteY0" fmla="*/ 163773 h 163773"/>
              <a:gd name="connsiteX1" fmla="*/ 1132764 w 1542197"/>
              <a:gd name="connsiteY1" fmla="*/ 122830 h 163773"/>
              <a:gd name="connsiteX2" fmla="*/ 1542197 w 1542197"/>
              <a:gd name="connsiteY2" fmla="*/ 0 h 163773"/>
              <a:gd name="connsiteX0" fmla="*/ 0 w 2284342"/>
              <a:gd name="connsiteY0" fmla="*/ 317912 h 317912"/>
              <a:gd name="connsiteX1" fmla="*/ 1132764 w 2284342"/>
              <a:gd name="connsiteY1" fmla="*/ 276969 h 317912"/>
              <a:gd name="connsiteX2" fmla="*/ 2284342 w 2284342"/>
              <a:gd name="connsiteY2" fmla="*/ 0 h 317912"/>
              <a:gd name="connsiteX0" fmla="*/ 0 w 2284342"/>
              <a:gd name="connsiteY0" fmla="*/ 317912 h 317912"/>
              <a:gd name="connsiteX1" fmla="*/ 1331684 w 2284342"/>
              <a:gd name="connsiteY1" fmla="*/ 301147 h 317912"/>
              <a:gd name="connsiteX2" fmla="*/ 2284342 w 2284342"/>
              <a:gd name="connsiteY2" fmla="*/ 0 h 317912"/>
              <a:gd name="connsiteX0" fmla="*/ 0 w 2562841"/>
              <a:gd name="connsiteY0" fmla="*/ 293699 h 293699"/>
              <a:gd name="connsiteX1" fmla="*/ 1331684 w 2562841"/>
              <a:gd name="connsiteY1" fmla="*/ 276934 h 293699"/>
              <a:gd name="connsiteX2" fmla="*/ 2562841 w 2562841"/>
              <a:gd name="connsiteY2" fmla="*/ 0 h 293699"/>
              <a:gd name="connsiteX0" fmla="*/ 0 w 2588714"/>
              <a:gd name="connsiteY0" fmla="*/ 399970 h 399970"/>
              <a:gd name="connsiteX1" fmla="*/ 1331684 w 2588714"/>
              <a:gd name="connsiteY1" fmla="*/ 383205 h 399970"/>
              <a:gd name="connsiteX2" fmla="*/ 2588714 w 2588714"/>
              <a:gd name="connsiteY2" fmla="*/ 0 h 399970"/>
              <a:gd name="connsiteX0" fmla="*/ 0 w 2588714"/>
              <a:gd name="connsiteY0" fmla="*/ 399970 h 399970"/>
              <a:gd name="connsiteX1" fmla="*/ 1353119 w 2588714"/>
              <a:gd name="connsiteY1" fmla="*/ 72871 h 399970"/>
              <a:gd name="connsiteX2" fmla="*/ 2588714 w 2588714"/>
              <a:gd name="connsiteY2" fmla="*/ 0 h 399970"/>
              <a:gd name="connsiteX0" fmla="*/ 0 w 2590733"/>
              <a:gd name="connsiteY0" fmla="*/ 329024 h 329024"/>
              <a:gd name="connsiteX1" fmla="*/ 1353119 w 2590733"/>
              <a:gd name="connsiteY1" fmla="*/ 1925 h 329024"/>
              <a:gd name="connsiteX2" fmla="*/ 2590733 w 2590733"/>
              <a:gd name="connsiteY2" fmla="*/ 199720 h 329024"/>
              <a:gd name="connsiteX0" fmla="*/ 0 w 2590733"/>
              <a:gd name="connsiteY0" fmla="*/ 330701 h 330701"/>
              <a:gd name="connsiteX1" fmla="*/ 1353119 w 2590733"/>
              <a:gd name="connsiteY1" fmla="*/ 3602 h 330701"/>
              <a:gd name="connsiteX2" fmla="*/ 2590733 w 2590733"/>
              <a:gd name="connsiteY2" fmla="*/ 201397 h 330701"/>
              <a:gd name="connsiteX0" fmla="*/ 0 w 2590733"/>
              <a:gd name="connsiteY0" fmla="*/ 332335 h 332335"/>
              <a:gd name="connsiteX1" fmla="*/ 1353119 w 2590733"/>
              <a:gd name="connsiteY1" fmla="*/ 5236 h 332335"/>
              <a:gd name="connsiteX2" fmla="*/ 2590733 w 2590733"/>
              <a:gd name="connsiteY2" fmla="*/ 203031 h 332335"/>
              <a:gd name="connsiteX0" fmla="*/ 0 w 2581397"/>
              <a:gd name="connsiteY0" fmla="*/ 355013 h 355013"/>
              <a:gd name="connsiteX1" fmla="*/ 1343783 w 2581397"/>
              <a:gd name="connsiteY1" fmla="*/ 5236 h 355013"/>
              <a:gd name="connsiteX2" fmla="*/ 2581397 w 2581397"/>
              <a:gd name="connsiteY2" fmla="*/ 203031 h 355013"/>
              <a:gd name="connsiteX0" fmla="*/ 0 w 2581397"/>
              <a:gd name="connsiteY0" fmla="*/ 355013 h 355013"/>
              <a:gd name="connsiteX1" fmla="*/ 1343783 w 2581397"/>
              <a:gd name="connsiteY1" fmla="*/ 5236 h 355013"/>
              <a:gd name="connsiteX2" fmla="*/ 2581397 w 2581397"/>
              <a:gd name="connsiteY2" fmla="*/ 203031 h 355013"/>
            </a:gdLst>
            <a:ahLst/>
            <a:cxnLst>
              <a:cxn ang="0">
                <a:pos x="connsiteX0" y="connsiteY0"/>
              </a:cxn>
              <a:cxn ang="0">
                <a:pos x="connsiteX1" y="connsiteY1"/>
              </a:cxn>
              <a:cxn ang="0">
                <a:pos x="connsiteX2" y="connsiteY2"/>
              </a:cxn>
            </a:cxnLst>
            <a:rect l="l" t="t" r="r" b="b"/>
            <a:pathLst>
              <a:path w="2581397" h="355013">
                <a:moveTo>
                  <a:pt x="0" y="355013"/>
                </a:moveTo>
                <a:cubicBezTo>
                  <a:pt x="403500" y="202974"/>
                  <a:pt x="895855" y="121828"/>
                  <a:pt x="1343783" y="5236"/>
                </a:cubicBezTo>
                <a:cubicBezTo>
                  <a:pt x="1600816" y="-22059"/>
                  <a:pt x="2137955" y="59331"/>
                  <a:pt x="2581397" y="2030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B376A73-B762-5A03-AEEE-DAA0F2F004B0}"/>
              </a:ext>
            </a:extLst>
          </p:cNvPr>
          <p:cNvCxnSpPr/>
          <p:nvPr/>
        </p:nvCxnSpPr>
        <p:spPr>
          <a:xfrm>
            <a:off x="3654188" y="4906623"/>
            <a:ext cx="524362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22CECC-57F4-323D-E3CE-D221232D0F1F}"/>
              </a:ext>
            </a:extLst>
          </p:cNvPr>
          <p:cNvSpPr txBox="1"/>
          <p:nvPr/>
        </p:nvSpPr>
        <p:spPr>
          <a:xfrm>
            <a:off x="682899" y="4650389"/>
            <a:ext cx="3087103" cy="541046"/>
          </a:xfrm>
          <a:prstGeom prst="rect">
            <a:avLst/>
          </a:prstGeom>
          <a:noFill/>
        </p:spPr>
        <p:txBody>
          <a:bodyPr wrap="square">
            <a:spAutoFit/>
          </a:bodyPr>
          <a:lstStyle/>
          <a:p>
            <a:pPr>
              <a:lnSpc>
                <a:spcPct val="80000"/>
              </a:lnSpc>
            </a:pPr>
            <a:r>
              <a:rPr lang="en-US" i="1" dirty="0">
                <a:solidFill>
                  <a:schemeClr val="tx1">
                    <a:lumMod val="50000"/>
                    <a:lumOff val="50000"/>
                  </a:schemeClr>
                </a:solidFill>
              </a:rPr>
              <a:t>Min. cost of caloric adequacy (from starchy staples only)</a:t>
            </a:r>
          </a:p>
        </p:txBody>
      </p:sp>
      <p:cxnSp>
        <p:nvCxnSpPr>
          <p:cNvPr id="24" name="Straight Connector 23">
            <a:extLst>
              <a:ext uri="{FF2B5EF4-FFF2-40B4-BE49-F238E27FC236}">
                <a16:creationId xmlns:a16="http://schemas.microsoft.com/office/drawing/2014/main" id="{E07D3676-EF97-2BC7-E1C5-FB4F4BDDECE0}"/>
              </a:ext>
            </a:extLst>
          </p:cNvPr>
          <p:cNvCxnSpPr>
            <a:cxnSpLocks/>
          </p:cNvCxnSpPr>
          <p:nvPr/>
        </p:nvCxnSpPr>
        <p:spPr>
          <a:xfrm flipV="1">
            <a:off x="3636037" y="3940930"/>
            <a:ext cx="5279686" cy="3923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05C609-A017-F60F-20D7-351FFAF255A9}"/>
              </a:ext>
            </a:extLst>
          </p:cNvPr>
          <p:cNvCxnSpPr/>
          <p:nvPr/>
        </p:nvCxnSpPr>
        <p:spPr>
          <a:xfrm>
            <a:off x="3684210" y="4343510"/>
            <a:ext cx="5243627" cy="0"/>
          </a:xfrm>
          <a:prstGeom prst="line">
            <a:avLst/>
          </a:prstGeom>
          <a:ln w="28575">
            <a:solidFill>
              <a:srgbClr val="3083A7"/>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E4A89E1-CF07-4618-3E64-8312B37C209A}"/>
              </a:ext>
            </a:extLst>
          </p:cNvPr>
          <p:cNvSpPr txBox="1"/>
          <p:nvPr/>
        </p:nvSpPr>
        <p:spPr>
          <a:xfrm>
            <a:off x="682899" y="4063200"/>
            <a:ext cx="3087103" cy="541046"/>
          </a:xfrm>
          <a:prstGeom prst="rect">
            <a:avLst/>
          </a:prstGeom>
          <a:noFill/>
          <a:ln>
            <a:noFill/>
          </a:ln>
        </p:spPr>
        <p:txBody>
          <a:bodyPr wrap="square">
            <a:spAutoFit/>
          </a:bodyPr>
          <a:lstStyle/>
          <a:p>
            <a:pPr>
              <a:lnSpc>
                <a:spcPct val="80000"/>
              </a:lnSpc>
            </a:pPr>
            <a:r>
              <a:rPr lang="en-US" i="1" dirty="0">
                <a:solidFill>
                  <a:srgbClr val="3083A7"/>
                </a:solidFill>
              </a:rPr>
              <a:t>Min. cost of nutrient adequacy (typically 4-5 food groups)</a:t>
            </a:r>
          </a:p>
        </p:txBody>
      </p:sp>
      <p:sp>
        <p:nvSpPr>
          <p:cNvPr id="27" name="TextBox 26">
            <a:extLst>
              <a:ext uri="{FF2B5EF4-FFF2-40B4-BE49-F238E27FC236}">
                <a16:creationId xmlns:a16="http://schemas.microsoft.com/office/drawing/2014/main" id="{390CC0DF-8E64-5263-C780-006B0F2829F0}"/>
              </a:ext>
            </a:extLst>
          </p:cNvPr>
          <p:cNvSpPr txBox="1"/>
          <p:nvPr/>
        </p:nvSpPr>
        <p:spPr>
          <a:xfrm>
            <a:off x="682899" y="3524572"/>
            <a:ext cx="3087103" cy="541046"/>
          </a:xfrm>
          <a:prstGeom prst="rect">
            <a:avLst/>
          </a:prstGeom>
          <a:noFill/>
          <a:ln>
            <a:noFill/>
          </a:ln>
        </p:spPr>
        <p:txBody>
          <a:bodyPr wrap="square">
            <a:spAutoFit/>
          </a:bodyPr>
          <a:lstStyle/>
          <a:p>
            <a:pPr>
              <a:lnSpc>
                <a:spcPct val="80000"/>
              </a:lnSpc>
            </a:pPr>
            <a:r>
              <a:rPr lang="en-US" i="1" dirty="0">
                <a:solidFill>
                  <a:schemeClr val="accent6">
                    <a:lumMod val="75000"/>
                  </a:schemeClr>
                </a:solidFill>
              </a:rPr>
              <a:t>Min. cost of healthy diets (typically 6-8 food groups)</a:t>
            </a:r>
          </a:p>
        </p:txBody>
      </p:sp>
      <p:sp>
        <p:nvSpPr>
          <p:cNvPr id="28" name="TextBox 27">
            <a:extLst>
              <a:ext uri="{FF2B5EF4-FFF2-40B4-BE49-F238E27FC236}">
                <a16:creationId xmlns:a16="http://schemas.microsoft.com/office/drawing/2014/main" id="{A6112723-461C-0CAC-738B-5BD40F00CAA7}"/>
              </a:ext>
            </a:extLst>
          </p:cNvPr>
          <p:cNvSpPr txBox="1"/>
          <p:nvPr/>
        </p:nvSpPr>
        <p:spPr>
          <a:xfrm>
            <a:off x="7748476" y="1540413"/>
            <a:ext cx="3808138" cy="690638"/>
          </a:xfrm>
          <a:prstGeom prst="rect">
            <a:avLst/>
          </a:prstGeom>
          <a:noFill/>
        </p:spPr>
        <p:txBody>
          <a:bodyPr wrap="square">
            <a:spAutoFit/>
          </a:bodyPr>
          <a:lstStyle/>
          <a:p>
            <a:pPr algn="r">
              <a:lnSpc>
                <a:spcPct val="80000"/>
              </a:lnSpc>
            </a:pPr>
            <a:r>
              <a:rPr lang="en-US" sz="2400" i="1" dirty="0"/>
              <a:t>Observed expenditure or income available for food</a:t>
            </a:r>
          </a:p>
        </p:txBody>
      </p:sp>
      <p:sp>
        <p:nvSpPr>
          <p:cNvPr id="29" name="Freeform: Shape 28">
            <a:extLst>
              <a:ext uri="{FF2B5EF4-FFF2-40B4-BE49-F238E27FC236}">
                <a16:creationId xmlns:a16="http://schemas.microsoft.com/office/drawing/2014/main" id="{D5E5D721-2A4F-5AFC-21FD-E20B76CA34BF}"/>
              </a:ext>
            </a:extLst>
          </p:cNvPr>
          <p:cNvSpPr/>
          <p:nvPr/>
        </p:nvSpPr>
        <p:spPr>
          <a:xfrm>
            <a:off x="3651956" y="3957812"/>
            <a:ext cx="1937082" cy="506450"/>
          </a:xfrm>
          <a:custGeom>
            <a:avLst/>
            <a:gdLst>
              <a:gd name="connsiteX0" fmla="*/ 0 w 1542197"/>
              <a:gd name="connsiteY0" fmla="*/ 163773 h 163773"/>
              <a:gd name="connsiteX1" fmla="*/ 1132764 w 1542197"/>
              <a:gd name="connsiteY1" fmla="*/ 122830 h 163773"/>
              <a:gd name="connsiteX2" fmla="*/ 1542197 w 1542197"/>
              <a:gd name="connsiteY2" fmla="*/ 0 h 163773"/>
              <a:gd name="connsiteX0" fmla="*/ 0 w 1779941"/>
              <a:gd name="connsiteY0" fmla="*/ 328365 h 328365"/>
              <a:gd name="connsiteX1" fmla="*/ 1132764 w 1779941"/>
              <a:gd name="connsiteY1" fmla="*/ 287422 h 328365"/>
              <a:gd name="connsiteX2" fmla="*/ 1779941 w 1779941"/>
              <a:gd name="connsiteY2" fmla="*/ 0 h 328365"/>
              <a:gd name="connsiteX0" fmla="*/ 0 w 2072549"/>
              <a:gd name="connsiteY0" fmla="*/ 502101 h 502101"/>
              <a:gd name="connsiteX1" fmla="*/ 1132764 w 2072549"/>
              <a:gd name="connsiteY1" fmla="*/ 461158 h 502101"/>
              <a:gd name="connsiteX2" fmla="*/ 2072549 w 2072549"/>
              <a:gd name="connsiteY2" fmla="*/ 0 h 502101"/>
              <a:gd name="connsiteX0" fmla="*/ 0 w 2072549"/>
              <a:gd name="connsiteY0" fmla="*/ 502101 h 502101"/>
              <a:gd name="connsiteX1" fmla="*/ 1431119 w 2072549"/>
              <a:gd name="connsiteY1" fmla="*/ 420957 h 502101"/>
              <a:gd name="connsiteX2" fmla="*/ 2072549 w 2072549"/>
              <a:gd name="connsiteY2" fmla="*/ 0 h 502101"/>
              <a:gd name="connsiteX0" fmla="*/ 0 w 2112329"/>
              <a:gd name="connsiteY0" fmla="*/ 471950 h 471950"/>
              <a:gd name="connsiteX1" fmla="*/ 1431119 w 2112329"/>
              <a:gd name="connsiteY1" fmla="*/ 390806 h 471950"/>
              <a:gd name="connsiteX2" fmla="*/ 2112329 w 2112329"/>
              <a:gd name="connsiteY2" fmla="*/ 0 h 471950"/>
            </a:gdLst>
            <a:ahLst/>
            <a:cxnLst>
              <a:cxn ang="0">
                <a:pos x="connsiteX0" y="connsiteY0"/>
              </a:cxn>
              <a:cxn ang="0">
                <a:pos x="connsiteX1" y="connsiteY1"/>
              </a:cxn>
              <a:cxn ang="0">
                <a:pos x="connsiteX2" y="connsiteY2"/>
              </a:cxn>
            </a:cxnLst>
            <a:rect l="l" t="t" r="r" b="b"/>
            <a:pathLst>
              <a:path w="2112329" h="471950">
                <a:moveTo>
                  <a:pt x="0" y="471950"/>
                </a:moveTo>
                <a:cubicBezTo>
                  <a:pt x="437865" y="465126"/>
                  <a:pt x="1174086" y="418101"/>
                  <a:pt x="1431119" y="390806"/>
                </a:cubicBezTo>
                <a:cubicBezTo>
                  <a:pt x="1688152" y="363511"/>
                  <a:pt x="2036129" y="47767"/>
                  <a:pt x="2112329" y="0"/>
                </a:cubicBezTo>
              </a:path>
            </a:pathLst>
          </a:cu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Brace 35">
            <a:extLst>
              <a:ext uri="{FF2B5EF4-FFF2-40B4-BE49-F238E27FC236}">
                <a16:creationId xmlns:a16="http://schemas.microsoft.com/office/drawing/2014/main" id="{C4B18441-1AF9-8720-EAF4-275C8118550E}"/>
              </a:ext>
            </a:extLst>
          </p:cNvPr>
          <p:cNvSpPr/>
          <p:nvPr/>
        </p:nvSpPr>
        <p:spPr>
          <a:xfrm rot="5400000">
            <a:off x="4760964" y="4056456"/>
            <a:ext cx="284812" cy="2385259"/>
          </a:xfrm>
          <a:prstGeom prst="rightBrace">
            <a:avLst>
              <a:gd name="adj1" fmla="val 81380"/>
              <a:gd name="adj2" fmla="val 50000"/>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90E3E18A-5BF9-0EE6-0314-94CE073B614E}"/>
              </a:ext>
            </a:extLst>
          </p:cNvPr>
          <p:cNvSpPr txBox="1"/>
          <p:nvPr/>
        </p:nvSpPr>
        <p:spPr>
          <a:xfrm>
            <a:off x="4140087" y="5349622"/>
            <a:ext cx="4593365" cy="541046"/>
          </a:xfrm>
          <a:prstGeom prst="rect">
            <a:avLst/>
          </a:prstGeom>
          <a:noFill/>
          <a:ln>
            <a:noFill/>
          </a:ln>
        </p:spPr>
        <p:txBody>
          <a:bodyPr wrap="square">
            <a:spAutoFit/>
          </a:bodyPr>
          <a:lstStyle/>
          <a:p>
            <a:pPr>
              <a:lnSpc>
                <a:spcPct val="80000"/>
              </a:lnSpc>
            </a:pPr>
            <a:r>
              <a:rPr lang="en-US" i="1" dirty="0">
                <a:solidFill>
                  <a:srgbClr val="7030A0"/>
                </a:solidFill>
              </a:rPr>
              <a:t>Targeting and coverage could be based on needs to reach nutritional standards for health</a:t>
            </a:r>
          </a:p>
        </p:txBody>
      </p:sp>
      <p:sp>
        <p:nvSpPr>
          <p:cNvPr id="43" name="TextBox 42">
            <a:extLst>
              <a:ext uri="{FF2B5EF4-FFF2-40B4-BE49-F238E27FC236}">
                <a16:creationId xmlns:a16="http://schemas.microsoft.com/office/drawing/2014/main" id="{716D2D17-FE82-1750-8187-B17104EF7DC3}"/>
              </a:ext>
            </a:extLst>
          </p:cNvPr>
          <p:cNvSpPr txBox="1"/>
          <p:nvPr/>
        </p:nvSpPr>
        <p:spPr>
          <a:xfrm>
            <a:off x="3582023" y="2653555"/>
            <a:ext cx="3808139" cy="984244"/>
          </a:xfrm>
          <a:prstGeom prst="rect">
            <a:avLst/>
          </a:prstGeom>
          <a:solidFill>
            <a:srgbClr val="FFFFFF">
              <a:alpha val="40000"/>
            </a:srgbClr>
          </a:solidFill>
        </p:spPr>
        <p:txBody>
          <a:bodyPr wrap="square">
            <a:spAutoFit/>
          </a:bodyPr>
          <a:lstStyle/>
          <a:p>
            <a:pPr>
              <a:lnSpc>
                <a:spcPct val="80000"/>
              </a:lnSpc>
            </a:pPr>
            <a:r>
              <a:rPr lang="en-US" i="1" dirty="0">
                <a:solidFill>
                  <a:srgbClr val="7030A0"/>
                </a:solidFill>
              </a:rPr>
              <a:t>Example assistance program targeted</a:t>
            </a:r>
            <a:br>
              <a:rPr lang="en-US" i="1" dirty="0">
                <a:solidFill>
                  <a:srgbClr val="7030A0"/>
                </a:solidFill>
              </a:rPr>
            </a:br>
            <a:r>
              <a:rPr lang="en-US" i="1" dirty="0">
                <a:solidFill>
                  <a:srgbClr val="7030A0"/>
                </a:solidFill>
              </a:rPr>
              <a:t>to the lowest-income 25% of people, </a:t>
            </a:r>
            <a:br>
              <a:rPr lang="en-US" i="1" dirty="0">
                <a:solidFill>
                  <a:srgbClr val="7030A0"/>
                </a:solidFill>
              </a:rPr>
            </a:br>
            <a:r>
              <a:rPr lang="en-US" i="1" dirty="0">
                <a:solidFill>
                  <a:srgbClr val="7030A0"/>
                </a:solidFill>
              </a:rPr>
              <a:t>at an adequacy level sufficient</a:t>
            </a:r>
            <a:br>
              <a:rPr lang="en-US" i="1" dirty="0">
                <a:solidFill>
                  <a:srgbClr val="7030A0"/>
                </a:solidFill>
              </a:rPr>
            </a:br>
            <a:r>
              <a:rPr lang="en-US" i="1" dirty="0">
                <a:solidFill>
                  <a:srgbClr val="7030A0"/>
                </a:solidFill>
              </a:rPr>
              <a:t>for some to afford a healthy diet</a:t>
            </a:r>
          </a:p>
        </p:txBody>
      </p:sp>
      <p:sp>
        <p:nvSpPr>
          <p:cNvPr id="2" name="Title 4">
            <a:extLst>
              <a:ext uri="{FF2B5EF4-FFF2-40B4-BE49-F238E27FC236}">
                <a16:creationId xmlns:a16="http://schemas.microsoft.com/office/drawing/2014/main" id="{D1D2B850-6982-1984-C514-F38D4A4BA646}"/>
              </a:ext>
            </a:extLst>
          </p:cNvPr>
          <p:cNvSpPr txBox="1">
            <a:spLocks/>
          </p:cNvSpPr>
          <p:nvPr/>
        </p:nvSpPr>
        <p:spPr>
          <a:xfrm>
            <a:off x="63293" y="279918"/>
            <a:ext cx="7637497"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Diet costs could be used for targeting and adequacy of social assistance</a:t>
            </a:r>
          </a:p>
        </p:txBody>
      </p:sp>
      <p:pic>
        <p:nvPicPr>
          <p:cNvPr id="3" name="Picture 2">
            <a:extLst>
              <a:ext uri="{FF2B5EF4-FFF2-40B4-BE49-F238E27FC236}">
                <a16:creationId xmlns:a16="http://schemas.microsoft.com/office/drawing/2014/main" id="{A2D228D7-FC35-22FC-5A27-CE2F0220D0F3}"/>
              </a:ext>
            </a:extLst>
          </p:cNvPr>
          <p:cNvPicPr>
            <a:picLocks noChangeAspect="1"/>
          </p:cNvPicPr>
          <p:nvPr/>
        </p:nvPicPr>
        <p:blipFill rotWithShape="1">
          <a:blip r:embed="rId2"/>
          <a:srcRect t="-1488" r="25492" b="1844"/>
          <a:stretch/>
        </p:blipFill>
        <p:spPr>
          <a:xfrm>
            <a:off x="7700790" y="79067"/>
            <a:ext cx="4440410" cy="1120173"/>
          </a:xfrm>
          <a:prstGeom prst="rect">
            <a:avLst/>
          </a:prstGeom>
        </p:spPr>
      </p:pic>
      <p:sp>
        <p:nvSpPr>
          <p:cNvPr id="6" name="TextBox 5">
            <a:extLst>
              <a:ext uri="{FF2B5EF4-FFF2-40B4-BE49-F238E27FC236}">
                <a16:creationId xmlns:a16="http://schemas.microsoft.com/office/drawing/2014/main" id="{11786AFE-7DE3-4F4A-6032-7475C750055B}"/>
              </a:ext>
            </a:extLst>
          </p:cNvPr>
          <p:cNvSpPr txBox="1"/>
          <p:nvPr/>
        </p:nvSpPr>
        <p:spPr>
          <a:xfrm>
            <a:off x="5415605" y="5961192"/>
            <a:ext cx="472007" cy="400110"/>
          </a:xfrm>
          <a:prstGeom prst="rect">
            <a:avLst/>
          </a:prstGeom>
          <a:noFill/>
        </p:spPr>
        <p:txBody>
          <a:bodyPr wrap="square">
            <a:spAutoFit/>
          </a:bodyPr>
          <a:lstStyle/>
          <a:p>
            <a:r>
              <a:rPr lang="en-US" sz="2000" dirty="0">
                <a:solidFill>
                  <a:srgbClr val="7030A0"/>
                </a:solidFill>
              </a:rPr>
              <a:t>25</a:t>
            </a:r>
          </a:p>
        </p:txBody>
      </p:sp>
      <p:cxnSp>
        <p:nvCxnSpPr>
          <p:cNvPr id="30" name="Straight Connector 29">
            <a:extLst>
              <a:ext uri="{FF2B5EF4-FFF2-40B4-BE49-F238E27FC236}">
                <a16:creationId xmlns:a16="http://schemas.microsoft.com/office/drawing/2014/main" id="{1B53F43E-88C9-9D48-476D-0DE5E9CA55B9}"/>
              </a:ext>
            </a:extLst>
          </p:cNvPr>
          <p:cNvCxnSpPr>
            <a:cxnSpLocks/>
          </p:cNvCxnSpPr>
          <p:nvPr/>
        </p:nvCxnSpPr>
        <p:spPr>
          <a:xfrm flipV="1">
            <a:off x="4137382" y="4444812"/>
            <a:ext cx="0" cy="634728"/>
          </a:xfrm>
          <a:prstGeom prst="line">
            <a:avLst/>
          </a:prstGeom>
          <a:ln w="38100">
            <a:solidFill>
              <a:srgbClr val="7030A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2183D2D-41E6-357C-FC11-4D01F86F3FE6}"/>
              </a:ext>
            </a:extLst>
          </p:cNvPr>
          <p:cNvCxnSpPr>
            <a:cxnSpLocks/>
          </p:cNvCxnSpPr>
          <p:nvPr/>
        </p:nvCxnSpPr>
        <p:spPr>
          <a:xfrm flipV="1">
            <a:off x="5589038" y="3940930"/>
            <a:ext cx="0" cy="709459"/>
          </a:xfrm>
          <a:prstGeom prst="line">
            <a:avLst/>
          </a:prstGeom>
          <a:ln w="38100">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958814C-BA40-2A2D-BECF-0E6949E9E665}"/>
              </a:ext>
            </a:extLst>
          </p:cNvPr>
          <p:cNvCxnSpPr>
            <a:cxnSpLocks/>
          </p:cNvCxnSpPr>
          <p:nvPr/>
        </p:nvCxnSpPr>
        <p:spPr>
          <a:xfrm flipV="1">
            <a:off x="5316149" y="4208767"/>
            <a:ext cx="0" cy="634728"/>
          </a:xfrm>
          <a:prstGeom prst="line">
            <a:avLst/>
          </a:prstGeom>
          <a:ln w="38100">
            <a:solidFill>
              <a:srgbClr val="7030A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 Box 4">
            <a:extLst>
              <a:ext uri="{FF2B5EF4-FFF2-40B4-BE49-F238E27FC236}">
                <a16:creationId xmlns:a16="http://schemas.microsoft.com/office/drawing/2014/main" id="{171E51F2-5CBC-51CB-1FB5-FA76063CB546}"/>
              </a:ext>
            </a:extLst>
          </p:cNvPr>
          <p:cNvSpPr txBox="1">
            <a:spLocks noChangeArrowheads="1"/>
          </p:cNvSpPr>
          <p:nvPr/>
        </p:nvSpPr>
        <p:spPr bwMode="auto">
          <a:xfrm>
            <a:off x="524349" y="6606113"/>
            <a:ext cx="11503061"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bg1">
                    <a:lumMod val="50000"/>
                  </a:schemeClr>
                </a:solidFill>
              </a:rPr>
              <a:t>Source: Adapted from graphic introduced by Saskia de Pee (WFP).</a:t>
            </a:r>
          </a:p>
        </p:txBody>
      </p:sp>
    </p:spTree>
    <p:extLst>
      <p:ext uri="{BB962C8B-B14F-4D97-AF65-F5344CB8AC3E}">
        <p14:creationId xmlns:p14="http://schemas.microsoft.com/office/powerpoint/2010/main" val="41032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9" grpId="0" animBg="1"/>
      <p:bldP spid="36" grpId="0" animBg="1"/>
      <p:bldP spid="37" grpId="0"/>
      <p:bldP spid="43"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68.4|14.2|16.5"/>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solidFill>
        <a:schemeClr val="phClr"/>
      </a:solidFill>
      <a:solidFill>
        <a:schemeClr val="phClr"/>
      </a:solidFill>
    </a:fillStyleLst>
    <a:lnStyleLst>
      <a:ln w="9525" cap="flat" cmpd="sng" algn="ctr">
        <a:solidFill>
          <a:schemeClr val="phClr"/>
        </a:solidFill>
      </a:ln>
      <a:ln w="25400" cap="flat" cmpd="sng" algn="ctr">
        <a:solidFill>
          <a:schemeClr val="phClr"/>
        </a:solidFill>
      </a:ln>
      <a:ln w="38100" cap="flat" cmpd="sng" algn="ctr">
        <a:solidFill>
          <a:schemeClr val="phClr"/>
        </a:solidFill>
      </a:ln>
    </a:lnStyleLst>
    <a:effectStyleLst>
      <a:effectStyle>
        <a:effectLst>
          <a:fillOverlay blend="over">
            <a:noFill/>
          </a:fillOverlay>
        </a:effectLst>
      </a:effectStyle>
      <a:effectStyle>
        <a:effectLst>
          <a:fillOverlay blend="over">
            <a:noFill/>
          </a:fillOverlay>
        </a:effectLst>
      </a:effectStyle>
      <a:effectStyle>
        <a:effectLst>
          <a:fillOverlay blend="over">
            <a:noFill/>
          </a:fillOverlay>
        </a:effectLst>
      </a:effectStyle>
    </a:effectStyleLst>
    <a:bgFillStyleLst>
      <a:solidFill>
        <a:schemeClr val="phClr"/>
      </a:solidFill>
      <a:solidFill>
        <a:schemeClr val="phClr"/>
      </a:solidFill>
      <a:solidFill>
        <a:schemeClr val="phClr"/>
      </a:solidFill>
    </a:bgFillStyleLst>
  </a:fmtScheme>
</a:themeOverride>
</file>

<file path=docProps/app.xml><?xml version="1.0" encoding="utf-8"?>
<Properties xmlns="http://schemas.openxmlformats.org/officeDocument/2006/extended-properties" xmlns:vt="http://schemas.openxmlformats.org/officeDocument/2006/docPropsVTypes">
  <TotalTime>10081</TotalTime>
  <Words>1762</Words>
  <Application>Microsoft Office PowerPoint</Application>
  <PresentationFormat>Widescreen</PresentationFormat>
  <Paragraphs>135</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 William A.</dc:creator>
  <cp:lastModifiedBy>Masters, William A.</cp:lastModifiedBy>
  <cp:revision>348</cp:revision>
  <dcterms:created xsi:type="dcterms:W3CDTF">2021-06-02T11:25:06Z</dcterms:created>
  <dcterms:modified xsi:type="dcterms:W3CDTF">2023-04-06T12:28:46Z</dcterms:modified>
</cp:coreProperties>
</file>