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eb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4.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5.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22"/>
  </p:notesMasterIdLst>
  <p:sldIdLst>
    <p:sldId id="257" r:id="rId2"/>
    <p:sldId id="2289" r:id="rId3"/>
    <p:sldId id="2308" r:id="rId4"/>
    <p:sldId id="2309" r:id="rId5"/>
    <p:sldId id="2248" r:id="rId6"/>
    <p:sldId id="2304" r:id="rId7"/>
    <p:sldId id="2303" r:id="rId8"/>
    <p:sldId id="2271" r:id="rId9"/>
    <p:sldId id="2272" r:id="rId10"/>
    <p:sldId id="2273" r:id="rId11"/>
    <p:sldId id="695" r:id="rId12"/>
    <p:sldId id="2292" r:id="rId13"/>
    <p:sldId id="256" r:id="rId14"/>
    <p:sldId id="2307" r:id="rId15"/>
    <p:sldId id="2291" r:id="rId16"/>
    <p:sldId id="2299" r:id="rId17"/>
    <p:sldId id="2300" r:id="rId18"/>
    <p:sldId id="2305" r:id="rId19"/>
    <p:sldId id="2310" r:id="rId20"/>
    <p:sldId id="231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917"/>
    <a:srgbClr val="F4B183"/>
    <a:srgbClr val="FAD8C1"/>
    <a:srgbClr val="FFFFFF"/>
    <a:srgbClr val="FFA3A3"/>
    <a:srgbClr val="D1B2E8"/>
    <a:srgbClr val="1A485C"/>
    <a:srgbClr val="3083A7"/>
    <a:srgbClr val="333300"/>
    <a:srgbClr val="1018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39" autoAdjust="0"/>
    <p:restoredTop sz="95782" autoAdjust="0"/>
  </p:normalViewPr>
  <p:slideViewPr>
    <p:cSldViewPr snapToGrid="0">
      <p:cViewPr varScale="1">
        <p:scale>
          <a:sx n="83" d="100"/>
          <a:sy n="83" d="100"/>
        </p:scale>
        <p:origin x="108" y="396"/>
      </p:cViewPr>
      <p:guideLst/>
    </p:cSldViewPr>
  </p:slideViewPr>
  <p:notesTextViewPr>
    <p:cViewPr>
      <p:scale>
        <a:sx n="3" d="2"/>
        <a:sy n="3" d="2"/>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wmaste01\Box\FoodPricesForNutrition(TuftsResearch)\Data&amp;ReplicationCode\ModifiedData\FPN+WDI_%20ChartsOfHeadline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wmaste01\Box\FoodPricesForNutrition(TuftsResearch)\Data&amp;ReplicationCode\ModifiedData\FPN+WDI_%20ChartsOfHeadline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wmaste01\Box\FoodPricesForNutrition(TuftsResearch)\Data&amp;ReplicationCode\ModifiedData\FPN+WDI_%20ChartsOfHeadlineData.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Cost of the least</a:t>
            </a:r>
            <a:r>
              <a:rPr lang="en-US" baseline="0"/>
              <a:t> expensive items for a healthy </a:t>
            </a:r>
            <a:r>
              <a:rPr lang="en-US"/>
              <a:t>diet in 2017</a:t>
            </a:r>
            <a:r>
              <a:rPr lang="en-US" baseline="0"/>
              <a:t> </a:t>
            </a:r>
            <a:endParaRPr lang="en-US"/>
          </a:p>
        </c:rich>
      </c:tx>
      <c:layout>
        <c:manualLayout>
          <c:xMode val="edge"/>
          <c:yMode val="edge"/>
          <c:x val="5.8917707332692922E-2"/>
          <c:y val="1.5640272099683952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2720632543410454E-2"/>
          <c:y val="9.6682948696212967E-2"/>
          <c:w val="0.68767362292969869"/>
          <c:h val="0.77507133565050179"/>
        </c:manualLayout>
      </c:layout>
      <c:scatterChart>
        <c:scatterStyle val="lineMarker"/>
        <c:varyColors val="0"/>
        <c:ser>
          <c:idx val="2"/>
          <c:order val="2"/>
          <c:tx>
            <c:strRef>
              <c:f>'FPN-WDI_Charts'!$G$15</c:f>
              <c:strCache>
                <c:ptCount val="1"/>
                <c:pt idx="0">
                  <c:v>Cost of a healthy diet [CoHD]</c:v>
                </c:pt>
              </c:strCache>
            </c:strRef>
          </c:tx>
          <c:spPr>
            <a:ln w="28575" cap="rnd">
              <a:noFill/>
              <a:round/>
            </a:ln>
            <a:effectLst/>
          </c:spPr>
          <c:marker>
            <c:symbol val="square"/>
            <c:size val="5"/>
            <c:spPr>
              <a:solidFill>
                <a:schemeClr val="accent6">
                  <a:lumMod val="50000"/>
                  <a:alpha val="50000"/>
                </a:schemeClr>
              </a:solidFill>
              <a:ln w="12700">
                <a:solidFill>
                  <a:schemeClr val="accent6">
                    <a:lumMod val="75000"/>
                  </a:schemeClr>
                </a:solidFill>
              </a:ln>
              <a:effectLst/>
            </c:spPr>
          </c:marker>
          <c:trendline>
            <c:spPr>
              <a:ln w="19050" cap="rnd">
                <a:solidFill>
                  <a:schemeClr val="tx2">
                    <a:lumMod val="60000"/>
                    <a:lumOff val="40000"/>
                  </a:schemeClr>
                </a:solidFill>
                <a:prstDash val="solid"/>
              </a:ln>
              <a:effectLst/>
            </c:spPr>
            <c:trendlineType val="log"/>
            <c:dispRSqr val="0"/>
            <c:dispEq val="0"/>
          </c:trendline>
          <c:xVal>
            <c:numRef>
              <c:f>'FPN-WDI_Charts'!$D$17:$D$190</c:f>
              <c:numCache>
                <c:formatCode>_(* #,##0_);_(* \(#,##0\);_(* "-"??_);_(@_)</c:formatCode>
                <c:ptCount val="174"/>
                <c:pt idx="0">
                  <c:v>12802.148308393755</c:v>
                </c:pt>
                <c:pt idx="1">
                  <c:v>11562.265868581648</c:v>
                </c:pt>
                <c:pt idx="2">
                  <c:v>6861.5528235531165</c:v>
                </c:pt>
                <c:pt idx="4">
                  <c:v>18775.951013986618</c:v>
                </c:pt>
                <c:pt idx="5">
                  <c:v>22994.826450441869</c:v>
                </c:pt>
                <c:pt idx="6">
                  <c:v>12541.162631531197</c:v>
                </c:pt>
                <c:pt idx="7">
                  <c:v>36748.644176682479</c:v>
                </c:pt>
                <c:pt idx="8">
                  <c:v>47085.227143527278</c:v>
                </c:pt>
                <c:pt idx="9">
                  <c:v>53665.026675739464</c:v>
                </c:pt>
                <c:pt idx="10">
                  <c:v>13587.531191321466</c:v>
                </c:pt>
                <c:pt idx="11">
                  <c:v>34863.446470755836</c:v>
                </c:pt>
                <c:pt idx="12">
                  <c:v>45033.830542357806</c:v>
                </c:pt>
                <c:pt idx="13">
                  <c:v>5063.5548913875155</c:v>
                </c:pt>
                <c:pt idx="14">
                  <c:v>15090.752261438689</c:v>
                </c:pt>
                <c:pt idx="15">
                  <c:v>17666.601607030476</c:v>
                </c:pt>
                <c:pt idx="16">
                  <c:v>50904.68908671532</c:v>
                </c:pt>
                <c:pt idx="17">
                  <c:v>6656.3053694479131</c:v>
                </c:pt>
                <c:pt idx="18">
                  <c:v>3010.9028543227664</c:v>
                </c:pt>
                <c:pt idx="19">
                  <c:v>85191.656162029903</c:v>
                </c:pt>
                <c:pt idx="20">
                  <c:v>10174.709605992912</c:v>
                </c:pt>
                <c:pt idx="21">
                  <c:v>8174.4929769352211</c:v>
                </c:pt>
                <c:pt idx="23">
                  <c:v>13638.405312440575</c:v>
                </c:pt>
                <c:pt idx="24">
                  <c:v>14593.382481612171</c:v>
                </c:pt>
                <c:pt idx="25">
                  <c:v>14220.752282309115</c:v>
                </c:pt>
                <c:pt idx="27">
                  <c:v>64617.638124508696</c:v>
                </c:pt>
                <c:pt idx="28">
                  <c:v>20986.654634831924</c:v>
                </c:pt>
                <c:pt idx="29">
                  <c:v>1967.6340515778516</c:v>
                </c:pt>
                <c:pt idx="30">
                  <c:v>773.99155045993041</c:v>
                </c:pt>
                <c:pt idx="31">
                  <c:v>6413.9991408017486</c:v>
                </c:pt>
                <c:pt idx="32">
                  <c:v>3684.4596675561015</c:v>
                </c:pt>
                <c:pt idx="33">
                  <c:v>3597.9734245702957</c:v>
                </c:pt>
                <c:pt idx="34">
                  <c:v>47702.714501844668</c:v>
                </c:pt>
                <c:pt idx="35">
                  <c:v>46721.746143144497</c:v>
                </c:pt>
                <c:pt idx="36">
                  <c:v>959.31008907923683</c:v>
                </c:pt>
                <c:pt idx="37">
                  <c:v>1566.2610717999084</c:v>
                </c:pt>
                <c:pt idx="38">
                  <c:v>23462.567840458094</c:v>
                </c:pt>
                <c:pt idx="39">
                  <c:v>14224.868760217181</c:v>
                </c:pt>
                <c:pt idx="40">
                  <c:v>13928.699234095306</c:v>
                </c:pt>
                <c:pt idx="41">
                  <c:v>3049.0061794110893</c:v>
                </c:pt>
                <c:pt idx="42">
                  <c:v>1029.8833079077438</c:v>
                </c:pt>
                <c:pt idx="43">
                  <c:v>3639.7913563072916</c:v>
                </c:pt>
                <c:pt idx="44">
                  <c:v>19283.510355064074</c:v>
                </c:pt>
                <c:pt idx="45">
                  <c:v>4686.9004727937345</c:v>
                </c:pt>
                <c:pt idx="46">
                  <c:v>27045.343064531517</c:v>
                </c:pt>
                <c:pt idx="47">
                  <c:v>25495.201579638062</c:v>
                </c:pt>
                <c:pt idx="48">
                  <c:v>37163.5546875</c:v>
                </c:pt>
                <c:pt idx="49">
                  <c:v>36626.685577928016</c:v>
                </c:pt>
                <c:pt idx="50">
                  <c:v>56568.415893611025</c:v>
                </c:pt>
                <c:pt idx="51">
                  <c:v>4680.0806171313761</c:v>
                </c:pt>
                <c:pt idx="52">
                  <c:v>11380.819090928784</c:v>
                </c:pt>
                <c:pt idx="53">
                  <c:v>15941.711520405986</c:v>
                </c:pt>
                <c:pt idx="54">
                  <c:v>11346.372569571098</c:v>
                </c:pt>
                <c:pt idx="55">
                  <c:v>10801.026619985025</c:v>
                </c:pt>
                <c:pt idx="56">
                  <c:v>7984.4207710181063</c:v>
                </c:pt>
                <c:pt idx="57">
                  <c:v>16604.26720618911</c:v>
                </c:pt>
                <c:pt idx="58">
                  <c:v>32990.0451981964</c:v>
                </c:pt>
                <c:pt idx="59">
                  <c:v>7844.4993380007882</c:v>
                </c:pt>
                <c:pt idx="60">
                  <c:v>2009.5577459572542</c:v>
                </c:pt>
                <c:pt idx="61">
                  <c:v>12367.938239582556</c:v>
                </c:pt>
                <c:pt idx="62">
                  <c:v>47593.887014433501</c:v>
                </c:pt>
                <c:pt idx="63">
                  <c:v>45584.57086676926</c:v>
                </c:pt>
                <c:pt idx="64">
                  <c:v>14058.195045730035</c:v>
                </c:pt>
                <c:pt idx="65">
                  <c:v>2033.6716443566761</c:v>
                </c:pt>
                <c:pt idx="66">
                  <c:v>54335.962805280062</c:v>
                </c:pt>
                <c:pt idx="67">
                  <c:v>4863.9761994461451</c:v>
                </c:pt>
                <c:pt idx="68">
                  <c:v>28461.455812510256</c:v>
                </c:pt>
                <c:pt idx="69">
                  <c:v>14465.197750481873</c:v>
                </c:pt>
                <c:pt idx="70">
                  <c:v>2405.9481185156692</c:v>
                </c:pt>
                <c:pt idx="71">
                  <c:v>1929.1668463515364</c:v>
                </c:pt>
                <c:pt idx="72">
                  <c:v>11976.385671585009</c:v>
                </c:pt>
                <c:pt idx="73">
                  <c:v>3165.569739609412</c:v>
                </c:pt>
                <c:pt idx="74">
                  <c:v>5221.810954677173</c:v>
                </c:pt>
                <c:pt idx="75">
                  <c:v>62442.174944034465</c:v>
                </c:pt>
                <c:pt idx="76">
                  <c:v>28307.730172393909</c:v>
                </c:pt>
                <c:pt idx="77">
                  <c:v>53923.221721701004</c:v>
                </c:pt>
                <c:pt idx="78">
                  <c:v>6116.0596544376785</c:v>
                </c:pt>
                <c:pt idx="79">
                  <c:v>10589.126447473622</c:v>
                </c:pt>
                <c:pt idx="80">
                  <c:v>15902.844017069148</c:v>
                </c:pt>
                <c:pt idx="81">
                  <c:v>10445.367111211915</c:v>
                </c:pt>
                <c:pt idx="82">
                  <c:v>61729.407844559508</c:v>
                </c:pt>
                <c:pt idx="83">
                  <c:v>38924.31300806511</c:v>
                </c:pt>
                <c:pt idx="84">
                  <c:v>41812.971338710384</c:v>
                </c:pt>
                <c:pt idx="85">
                  <c:v>9326.1218979977657</c:v>
                </c:pt>
                <c:pt idx="86">
                  <c:v>42977.426848678275</c:v>
                </c:pt>
                <c:pt idx="87">
                  <c:v>9953.7278507454339</c:v>
                </c:pt>
                <c:pt idx="88">
                  <c:v>22157.871103308658</c:v>
                </c:pt>
                <c:pt idx="89">
                  <c:v>4123.5960532318059</c:v>
                </c:pt>
                <c:pt idx="90">
                  <c:v>41124.369288556089</c:v>
                </c:pt>
                <c:pt idx="91">
                  <c:v>58767.655344893712</c:v>
                </c:pt>
                <c:pt idx="92">
                  <c:v>4803.2323057579451</c:v>
                </c:pt>
                <c:pt idx="93">
                  <c:v>6874.7631684097432</c:v>
                </c:pt>
                <c:pt idx="94">
                  <c:v>28601.525730813642</c:v>
                </c:pt>
                <c:pt idx="95">
                  <c:v>3031.4095547503184</c:v>
                </c:pt>
                <c:pt idx="96">
                  <c:v>1424.4686568683951</c:v>
                </c:pt>
                <c:pt idx="97">
                  <c:v>32541.172866000961</c:v>
                </c:pt>
                <c:pt idx="98">
                  <c:v>82296.951250298385</c:v>
                </c:pt>
                <c:pt idx="99">
                  <c:v>1541.1731582354664</c:v>
                </c:pt>
                <c:pt idx="100">
                  <c:v>1446.9298715350471</c:v>
                </c:pt>
                <c:pt idx="101">
                  <c:v>25910.44684531882</c:v>
                </c:pt>
                <c:pt idx="102">
                  <c:v>16631.321673502542</c:v>
                </c:pt>
                <c:pt idx="103">
                  <c:v>2173.5556231394776</c:v>
                </c:pt>
                <c:pt idx="104">
                  <c:v>39210.024122793686</c:v>
                </c:pt>
                <c:pt idx="105">
                  <c:v>5035.9316432287251</c:v>
                </c:pt>
                <c:pt idx="106">
                  <c:v>23536.247806673819</c:v>
                </c:pt>
                <c:pt idx="107">
                  <c:v>19209.219151117159</c:v>
                </c:pt>
                <c:pt idx="108">
                  <c:v>12315.486793515642</c:v>
                </c:pt>
                <c:pt idx="109">
                  <c:v>9773.6311522170054</c:v>
                </c:pt>
                <c:pt idx="110">
                  <c:v>20086.50445258632</c:v>
                </c:pt>
                <c:pt idx="112">
                  <c:v>7168.724609375</c:v>
                </c:pt>
                <c:pt idx="113">
                  <c:v>1246.7926957329712</c:v>
                </c:pt>
                <c:pt idx="114">
                  <c:v>4109.5171938950534</c:v>
                </c:pt>
                <c:pt idx="115">
                  <c:v>9987.1176222071281</c:v>
                </c:pt>
                <c:pt idx="116">
                  <c:v>3601.1088766087423</c:v>
                </c:pt>
                <c:pt idx="117">
                  <c:v>55507.090270966735</c:v>
                </c:pt>
                <c:pt idx="118">
                  <c:v>40632.02521794194</c:v>
                </c:pt>
                <c:pt idx="119">
                  <c:v>5694.0691291125577</c:v>
                </c:pt>
                <c:pt idx="120">
                  <c:v>1206.4034324257502</c:v>
                </c:pt>
                <c:pt idx="121">
                  <c:v>5031.6039710898267</c:v>
                </c:pt>
                <c:pt idx="122">
                  <c:v>15084.567362337779</c:v>
                </c:pt>
                <c:pt idx="123">
                  <c:v>66403.546838544076</c:v>
                </c:pt>
                <c:pt idx="124">
                  <c:v>32003.332218000822</c:v>
                </c:pt>
                <c:pt idx="125">
                  <c:v>5015.8327759108888</c:v>
                </c:pt>
                <c:pt idx="126">
                  <c:v>28606.48872650852</c:v>
                </c:pt>
                <c:pt idx="127">
                  <c:v>12172.250539098937</c:v>
                </c:pt>
                <c:pt idx="128">
                  <c:v>11931.128933614442</c:v>
                </c:pt>
                <c:pt idx="129">
                  <c:v>9016.7621936564719</c:v>
                </c:pt>
                <c:pt idx="130">
                  <c:v>28817.100856495101</c:v>
                </c:pt>
                <c:pt idx="131">
                  <c:v>32269.041552375566</c:v>
                </c:pt>
                <c:pt idx="132">
                  <c:v>91499.863158453067</c:v>
                </c:pt>
                <c:pt idx="133">
                  <c:v>26756.309659140956</c:v>
                </c:pt>
                <c:pt idx="134">
                  <c:v>25233.841796875</c:v>
                </c:pt>
                <c:pt idx="135">
                  <c:v>1913.0340713463152</c:v>
                </c:pt>
                <c:pt idx="136">
                  <c:v>3941.3690409794904</c:v>
                </c:pt>
                <c:pt idx="137">
                  <c:v>48041.173051851751</c:v>
                </c:pt>
                <c:pt idx="138">
                  <c:v>3114.3375271840027</c:v>
                </c:pt>
                <c:pt idx="139">
                  <c:v>15536.101076100713</c:v>
                </c:pt>
                <c:pt idx="140">
                  <c:v>25682.248194375494</c:v>
                </c:pt>
                <c:pt idx="141">
                  <c:v>1594.3088895522201</c:v>
                </c:pt>
                <c:pt idx="142">
                  <c:v>88107.050046449251</c:v>
                </c:pt>
                <c:pt idx="143">
                  <c:v>37080.522405224547</c:v>
                </c:pt>
                <c:pt idx="144">
                  <c:v>29516.499638379093</c:v>
                </c:pt>
                <c:pt idx="145">
                  <c:v>35849.555652606519</c:v>
                </c:pt>
                <c:pt idx="146">
                  <c:v>13475.988214227387</c:v>
                </c:pt>
                <c:pt idx="147">
                  <c:v>39543.656870898471</c:v>
                </c:pt>
                <c:pt idx="148">
                  <c:v>12250.945476915302</c:v>
                </c:pt>
                <c:pt idx="149">
                  <c:v>25736.824162411289</c:v>
                </c:pt>
                <c:pt idx="150">
                  <c:v>14130.13919624719</c:v>
                </c:pt>
                <c:pt idx="151">
                  <c:v>13047.27543454409</c:v>
                </c:pt>
                <c:pt idx="152">
                  <c:v>4414.89990234375</c:v>
                </c:pt>
                <c:pt idx="153">
                  <c:v>16278.159563848048</c:v>
                </c:pt>
                <c:pt idx="154">
                  <c:v>52849.516538129938</c:v>
                </c:pt>
                <c:pt idx="155">
                  <c:v>68167.80327116001</c:v>
                </c:pt>
                <c:pt idx="157">
                  <c:v>3728.0674156657815</c:v>
                </c:pt>
                <c:pt idx="158">
                  <c:v>2472.98583984375</c:v>
                </c:pt>
                <c:pt idx="159">
                  <c:v>16642.450371704239</c:v>
                </c:pt>
                <c:pt idx="160">
                  <c:v>2013.8134548207713</c:v>
                </c:pt>
                <c:pt idx="161">
                  <c:v>27335.540522565894</c:v>
                </c:pt>
                <c:pt idx="162">
                  <c:v>10906.887152494108</c:v>
                </c:pt>
                <c:pt idx="163">
                  <c:v>27551.161668236098</c:v>
                </c:pt>
                <c:pt idx="164">
                  <c:v>26623.857443636742</c:v>
                </c:pt>
                <c:pt idx="165">
                  <c:v>2025.8351259473238</c:v>
                </c:pt>
                <c:pt idx="166">
                  <c:v>67667.508458519034</c:v>
                </c:pt>
                <c:pt idx="167">
                  <c:v>45771.001863196267</c:v>
                </c:pt>
                <c:pt idx="168">
                  <c:v>61186.462829745928</c:v>
                </c:pt>
                <c:pt idx="169">
                  <c:v>21735.75867855272</c:v>
                </c:pt>
                <c:pt idx="170">
                  <c:v>8452.92762659652</c:v>
                </c:pt>
                <c:pt idx="171">
                  <c:v>7246.8119700762873</c:v>
                </c:pt>
                <c:pt idx="172">
                  <c:v>3330.5527171436138</c:v>
                </c:pt>
                <c:pt idx="173">
                  <c:v>2373.57819623144</c:v>
                </c:pt>
              </c:numCache>
            </c:numRef>
          </c:xVal>
          <c:yVal>
            <c:numRef>
              <c:f>'FPN-WDI_Charts'!$G$17:$G$190</c:f>
              <c:numCache>
                <c:formatCode>General</c:formatCode>
                <c:ptCount val="174"/>
                <c:pt idx="0">
                  <c:v>3.952</c:v>
                </c:pt>
                <c:pt idx="1">
                  <c:v>3.7629999999999999</c:v>
                </c:pt>
                <c:pt idx="2">
                  <c:v>4.327</c:v>
                </c:pt>
                <c:pt idx="3">
                  <c:v>3.7170000000000001</c:v>
                </c:pt>
                <c:pt idx="4">
                  <c:v>4.1120000000000001</c:v>
                </c:pt>
                <c:pt idx="5">
                  <c:v>3.3410000000000002</c:v>
                </c:pt>
                <c:pt idx="6">
                  <c:v>3.0960000000000001</c:v>
                </c:pt>
                <c:pt idx="7">
                  <c:v>3.4180000000000001</c:v>
                </c:pt>
                <c:pt idx="8">
                  <c:v>2.2589999999999999</c:v>
                </c:pt>
                <c:pt idx="9">
                  <c:v>2.7719999999999998</c:v>
                </c:pt>
                <c:pt idx="10">
                  <c:v>2.3479999999999999</c:v>
                </c:pt>
                <c:pt idx="11">
                  <c:v>4.2759999999999998</c:v>
                </c:pt>
                <c:pt idx="12">
                  <c:v>3.379</c:v>
                </c:pt>
                <c:pt idx="13">
                  <c:v>2.8820000000000001</c:v>
                </c:pt>
                <c:pt idx="15">
                  <c:v>3.177</c:v>
                </c:pt>
                <c:pt idx="16">
                  <c:v>2.8620000000000001</c:v>
                </c:pt>
                <c:pt idx="17">
                  <c:v>2.476</c:v>
                </c:pt>
                <c:pt idx="18">
                  <c:v>3.55</c:v>
                </c:pt>
                <c:pt idx="19">
                  <c:v>4.0720000000000001</c:v>
                </c:pt>
                <c:pt idx="20">
                  <c:v>4.383</c:v>
                </c:pt>
                <c:pt idx="21">
                  <c:v>3.5510000000000002</c:v>
                </c:pt>
                <c:pt idx="23">
                  <c:v>3.847</c:v>
                </c:pt>
                <c:pt idx="24">
                  <c:v>3.6219999999999999</c:v>
                </c:pt>
                <c:pt idx="25">
                  <c:v>2.8090000000000002</c:v>
                </c:pt>
                <c:pt idx="26">
                  <c:v>3.2349999999999999</c:v>
                </c:pt>
                <c:pt idx="27">
                  <c:v>4.1260000000000003</c:v>
                </c:pt>
                <c:pt idx="28">
                  <c:v>3.78</c:v>
                </c:pt>
                <c:pt idx="29">
                  <c:v>3.173</c:v>
                </c:pt>
                <c:pt idx="30">
                  <c:v>2.988</c:v>
                </c:pt>
                <c:pt idx="31">
                  <c:v>3.3580000000000001</c:v>
                </c:pt>
                <c:pt idx="32">
                  <c:v>3.6179999999999999</c:v>
                </c:pt>
                <c:pt idx="33">
                  <c:v>2.6160000000000001</c:v>
                </c:pt>
                <c:pt idx="34">
                  <c:v>2.863</c:v>
                </c:pt>
                <c:pt idx="35">
                  <c:v>2.9279999999999999</c:v>
                </c:pt>
                <c:pt idx="36">
                  <c:v>3.423</c:v>
                </c:pt>
                <c:pt idx="37">
                  <c:v>2.831</c:v>
                </c:pt>
                <c:pt idx="38">
                  <c:v>3.0529999999999999</c:v>
                </c:pt>
                <c:pt idx="39">
                  <c:v>2.5710000000000002</c:v>
                </c:pt>
                <c:pt idx="40">
                  <c:v>2.863</c:v>
                </c:pt>
                <c:pt idx="42">
                  <c:v>2.9209999999999998</c:v>
                </c:pt>
                <c:pt idx="43">
                  <c:v>3.343</c:v>
                </c:pt>
                <c:pt idx="44">
                  <c:v>3.9609999999999999</c:v>
                </c:pt>
                <c:pt idx="45">
                  <c:v>3.2730000000000001</c:v>
                </c:pt>
                <c:pt idx="46">
                  <c:v>4.1680000000000001</c:v>
                </c:pt>
                <c:pt idx="47">
                  <c:v>2.8660000000000001</c:v>
                </c:pt>
                <c:pt idx="48">
                  <c:v>2.8460000000000001</c:v>
                </c:pt>
                <c:pt idx="49">
                  <c:v>2.899</c:v>
                </c:pt>
                <c:pt idx="50">
                  <c:v>2.3759999999999999</c:v>
                </c:pt>
                <c:pt idx="51">
                  <c:v>2.7970000000000002</c:v>
                </c:pt>
                <c:pt idx="52">
                  <c:v>4</c:v>
                </c:pt>
                <c:pt idx="53">
                  <c:v>3.5209999999999999</c:v>
                </c:pt>
                <c:pt idx="54">
                  <c:v>2.7879999999999998</c:v>
                </c:pt>
                <c:pt idx="55">
                  <c:v>3.4569999999999999</c:v>
                </c:pt>
                <c:pt idx="57">
                  <c:v>3.5259999999999998</c:v>
                </c:pt>
                <c:pt idx="58">
                  <c:v>3.125</c:v>
                </c:pt>
                <c:pt idx="59">
                  <c:v>3.4279999999999999</c:v>
                </c:pt>
                <c:pt idx="60">
                  <c:v>3.1080000000000001</c:v>
                </c:pt>
                <c:pt idx="61">
                  <c:v>3.6120000000000001</c:v>
                </c:pt>
                <c:pt idx="62">
                  <c:v>2.5449999999999999</c:v>
                </c:pt>
                <c:pt idx="63">
                  <c:v>2.9359999999999999</c:v>
                </c:pt>
                <c:pt idx="64">
                  <c:v>3.3580000000000001</c:v>
                </c:pt>
                <c:pt idx="65">
                  <c:v>2.9420000000000002</c:v>
                </c:pt>
                <c:pt idx="66">
                  <c:v>2.786</c:v>
                </c:pt>
                <c:pt idx="67">
                  <c:v>3.7669999999999999</c:v>
                </c:pt>
                <c:pt idx="68">
                  <c:v>3.0369999999999999</c:v>
                </c:pt>
                <c:pt idx="69">
                  <c:v>5.3819999999999997</c:v>
                </c:pt>
                <c:pt idx="70">
                  <c:v>3.6549999999999998</c:v>
                </c:pt>
                <c:pt idx="71">
                  <c:v>3.1640000000000001</c:v>
                </c:pt>
                <c:pt idx="72">
                  <c:v>4.6289999999999996</c:v>
                </c:pt>
                <c:pt idx="73">
                  <c:v>3.93</c:v>
                </c:pt>
                <c:pt idx="74">
                  <c:v>3.36</c:v>
                </c:pt>
                <c:pt idx="75">
                  <c:v>3.6589999999999998</c:v>
                </c:pt>
                <c:pt idx="76">
                  <c:v>3.302</c:v>
                </c:pt>
                <c:pt idx="77">
                  <c:v>2.2130000000000001</c:v>
                </c:pt>
                <c:pt idx="78">
                  <c:v>2.8239999999999998</c:v>
                </c:pt>
                <c:pt idx="79">
                  <c:v>4.1289999999999996</c:v>
                </c:pt>
                <c:pt idx="80">
                  <c:v>3.0049999999999999</c:v>
                </c:pt>
                <c:pt idx="81">
                  <c:v>3.3780000000000001</c:v>
                </c:pt>
                <c:pt idx="82">
                  <c:v>2.3969999999999998</c:v>
                </c:pt>
                <c:pt idx="83">
                  <c:v>2.4359999999999999</c:v>
                </c:pt>
                <c:pt idx="84">
                  <c:v>2.8849999999999998</c:v>
                </c:pt>
                <c:pt idx="85">
                  <c:v>5.9749999999999996</c:v>
                </c:pt>
                <c:pt idx="86">
                  <c:v>5.5289999999999999</c:v>
                </c:pt>
                <c:pt idx="87">
                  <c:v>3.4119999999999999</c:v>
                </c:pt>
                <c:pt idx="88">
                  <c:v>2.391</c:v>
                </c:pt>
                <c:pt idx="89">
                  <c:v>2.8460000000000001</c:v>
                </c:pt>
                <c:pt idx="90">
                  <c:v>4.7119999999999997</c:v>
                </c:pt>
                <c:pt idx="91">
                  <c:v>3.3439999999999999</c:v>
                </c:pt>
                <c:pt idx="92">
                  <c:v>2.97</c:v>
                </c:pt>
                <c:pt idx="93">
                  <c:v>3.7759999999999998</c:v>
                </c:pt>
                <c:pt idx="94">
                  <c:v>3.1240000000000001</c:v>
                </c:pt>
                <c:pt idx="95">
                  <c:v>3.77</c:v>
                </c:pt>
                <c:pt idx="96">
                  <c:v>4.0179999999999998</c:v>
                </c:pt>
                <c:pt idx="97">
                  <c:v>3.0030000000000001</c:v>
                </c:pt>
                <c:pt idx="98">
                  <c:v>2.492</c:v>
                </c:pt>
                <c:pt idx="99">
                  <c:v>2.9870000000000001</c:v>
                </c:pt>
                <c:pt idx="100">
                  <c:v>2.7240000000000002</c:v>
                </c:pt>
                <c:pt idx="101">
                  <c:v>3.2240000000000002</c:v>
                </c:pt>
                <c:pt idx="102">
                  <c:v>3.581</c:v>
                </c:pt>
                <c:pt idx="103">
                  <c:v>2.9</c:v>
                </c:pt>
                <c:pt idx="104">
                  <c:v>3.4940000000000002</c:v>
                </c:pt>
                <c:pt idx="105">
                  <c:v>3.4510000000000001</c:v>
                </c:pt>
                <c:pt idx="106">
                  <c:v>3.3130000000000002</c:v>
                </c:pt>
                <c:pt idx="107">
                  <c:v>2.9929999999999999</c:v>
                </c:pt>
                <c:pt idx="108">
                  <c:v>2.46</c:v>
                </c:pt>
                <c:pt idx="109">
                  <c:v>4.5439999999999996</c:v>
                </c:pt>
                <c:pt idx="110">
                  <c:v>3.3969999999999998</c:v>
                </c:pt>
                <c:pt idx="111">
                  <c:v>4.883</c:v>
                </c:pt>
                <c:pt idx="112">
                  <c:v>2.71</c:v>
                </c:pt>
                <c:pt idx="113">
                  <c:v>3.0310000000000001</c:v>
                </c:pt>
                <c:pt idx="114">
                  <c:v>3.706</c:v>
                </c:pt>
                <c:pt idx="115">
                  <c:v>3.2549999999999999</c:v>
                </c:pt>
                <c:pt idx="116">
                  <c:v>4.1269999999999998</c:v>
                </c:pt>
                <c:pt idx="117">
                  <c:v>2.7429999999999999</c:v>
                </c:pt>
                <c:pt idx="118">
                  <c:v>2.6709999999999998</c:v>
                </c:pt>
                <c:pt idx="119">
                  <c:v>3.1909999999999998</c:v>
                </c:pt>
                <c:pt idx="120">
                  <c:v>2.85</c:v>
                </c:pt>
                <c:pt idx="121">
                  <c:v>3.5649999999999999</c:v>
                </c:pt>
                <c:pt idx="122">
                  <c:v>3.3180000000000001</c:v>
                </c:pt>
                <c:pt idx="123">
                  <c:v>3.3250000000000002</c:v>
                </c:pt>
                <c:pt idx="124">
                  <c:v>2.8149999999999999</c:v>
                </c:pt>
                <c:pt idx="125">
                  <c:v>3.4079999999999999</c:v>
                </c:pt>
                <c:pt idx="126">
                  <c:v>4.2249999999999996</c:v>
                </c:pt>
                <c:pt idx="127">
                  <c:v>3.43</c:v>
                </c:pt>
                <c:pt idx="128">
                  <c:v>3.0840000000000001</c:v>
                </c:pt>
                <c:pt idx="129">
                  <c:v>3.843</c:v>
                </c:pt>
                <c:pt idx="130">
                  <c:v>2.9089999999999998</c:v>
                </c:pt>
                <c:pt idx="131">
                  <c:v>2.5129999999999999</c:v>
                </c:pt>
                <c:pt idx="132">
                  <c:v>2.375</c:v>
                </c:pt>
                <c:pt idx="133">
                  <c:v>2.9209999999999998</c:v>
                </c:pt>
                <c:pt idx="134">
                  <c:v>3.149</c:v>
                </c:pt>
                <c:pt idx="135">
                  <c:v>2.609</c:v>
                </c:pt>
                <c:pt idx="136">
                  <c:v>3.2879999999999998</c:v>
                </c:pt>
                <c:pt idx="137">
                  <c:v>3.4409999999999998</c:v>
                </c:pt>
                <c:pt idx="138">
                  <c:v>2.19</c:v>
                </c:pt>
                <c:pt idx="139">
                  <c:v>4.07</c:v>
                </c:pt>
                <c:pt idx="140">
                  <c:v>4.01</c:v>
                </c:pt>
                <c:pt idx="141">
                  <c:v>2.8420000000000001</c:v>
                </c:pt>
                <c:pt idx="142">
                  <c:v>2.7749999999999999</c:v>
                </c:pt>
                <c:pt idx="143">
                  <c:v>4.4619999999999997</c:v>
                </c:pt>
                <c:pt idx="144">
                  <c:v>3.0129999999999999</c:v>
                </c:pt>
                <c:pt idx="145">
                  <c:v>2.798</c:v>
                </c:pt>
                <c:pt idx="146">
                  <c:v>4.1020000000000003</c:v>
                </c:pt>
                <c:pt idx="147">
                  <c:v>2.6989999999999998</c:v>
                </c:pt>
                <c:pt idx="148">
                  <c:v>3.702</c:v>
                </c:pt>
                <c:pt idx="149">
                  <c:v>2.9980000000000002</c:v>
                </c:pt>
                <c:pt idx="150">
                  <c:v>3.2629999999999999</c:v>
                </c:pt>
                <c:pt idx="151">
                  <c:v>4.1310000000000002</c:v>
                </c:pt>
                <c:pt idx="152">
                  <c:v>3.6739999999999999</c:v>
                </c:pt>
                <c:pt idx="153">
                  <c:v>4.9690000000000003</c:v>
                </c:pt>
                <c:pt idx="154">
                  <c:v>3.0859999999999999</c:v>
                </c:pt>
                <c:pt idx="155">
                  <c:v>2.5230000000000001</c:v>
                </c:pt>
                <c:pt idx="156">
                  <c:v>3.99</c:v>
                </c:pt>
                <c:pt idx="157">
                  <c:v>3.0270000000000001</c:v>
                </c:pt>
                <c:pt idx="158">
                  <c:v>2.5979999999999999</c:v>
                </c:pt>
                <c:pt idx="159">
                  <c:v>3.9710000000000001</c:v>
                </c:pt>
                <c:pt idx="161">
                  <c:v>3.9279999999999999</c:v>
                </c:pt>
                <c:pt idx="162">
                  <c:v>3.476</c:v>
                </c:pt>
                <c:pt idx="163">
                  <c:v>2.8730000000000002</c:v>
                </c:pt>
                <c:pt idx="164">
                  <c:v>2.8090000000000002</c:v>
                </c:pt>
                <c:pt idx="165">
                  <c:v>2.7490000000000001</c:v>
                </c:pt>
                <c:pt idx="166">
                  <c:v>2.7549999999999999</c:v>
                </c:pt>
                <c:pt idx="167">
                  <c:v>1.8220000000000001</c:v>
                </c:pt>
                <c:pt idx="168">
                  <c:v>3.2250000000000001</c:v>
                </c:pt>
                <c:pt idx="169">
                  <c:v>3.073</c:v>
                </c:pt>
                <c:pt idx="170">
                  <c:v>3.5859999999999999</c:v>
                </c:pt>
                <c:pt idx="171">
                  <c:v>3.3420000000000001</c:v>
                </c:pt>
                <c:pt idx="172">
                  <c:v>3.085</c:v>
                </c:pt>
                <c:pt idx="173">
                  <c:v>3.456</c:v>
                </c:pt>
              </c:numCache>
            </c:numRef>
          </c:yVal>
          <c:smooth val="0"/>
          <c:extLst>
            <c:ext xmlns:c16="http://schemas.microsoft.com/office/drawing/2014/chart" uri="{C3380CC4-5D6E-409C-BE32-E72D297353CC}">
              <c16:uniqueId val="{00000001-661F-48B5-8351-FDB4A2DB92E4}"/>
            </c:ext>
          </c:extLst>
        </c:ser>
        <c:ser>
          <c:idx val="1"/>
          <c:order val="3"/>
          <c:tx>
            <c:strRef>
              <c:f>'FPN-WDI_Charts'!$F$15</c:f>
              <c:strCache>
                <c:ptCount val="1"/>
                <c:pt idx="0">
                  <c:v>Cost of a nutrient adequate diet [CoNA]</c:v>
                </c:pt>
              </c:strCache>
            </c:strRef>
          </c:tx>
          <c:spPr>
            <a:ln w="28575" cap="rnd">
              <a:noFill/>
              <a:round/>
            </a:ln>
            <a:effectLst/>
          </c:spPr>
          <c:marker>
            <c:symbol val="circle"/>
            <c:size val="5"/>
            <c:spPr>
              <a:solidFill>
                <a:srgbClr val="3083A7"/>
              </a:solidFill>
              <a:ln w="9525">
                <a:noFill/>
              </a:ln>
              <a:effectLst/>
            </c:spPr>
          </c:marker>
          <c:trendline>
            <c:spPr>
              <a:ln w="19050" cap="rnd">
                <a:solidFill>
                  <a:schemeClr val="tx1">
                    <a:lumMod val="50000"/>
                    <a:lumOff val="50000"/>
                  </a:schemeClr>
                </a:solidFill>
                <a:prstDash val="dash"/>
              </a:ln>
              <a:effectLst/>
            </c:spPr>
            <c:trendlineType val="log"/>
            <c:dispRSqr val="0"/>
            <c:dispEq val="0"/>
          </c:trendline>
          <c:xVal>
            <c:numRef>
              <c:f>'FPN-WDI_Charts'!$D$17:$D$190</c:f>
              <c:numCache>
                <c:formatCode>_(* #,##0_);_(* \(#,##0\);_(* "-"??_);_(@_)</c:formatCode>
                <c:ptCount val="174"/>
                <c:pt idx="0">
                  <c:v>12802.148308393755</c:v>
                </c:pt>
                <c:pt idx="1">
                  <c:v>11562.265868581648</c:v>
                </c:pt>
                <c:pt idx="2">
                  <c:v>6861.5528235531165</c:v>
                </c:pt>
                <c:pt idx="4">
                  <c:v>18775.951013986618</c:v>
                </c:pt>
                <c:pt idx="5">
                  <c:v>22994.826450441869</c:v>
                </c:pt>
                <c:pt idx="6">
                  <c:v>12541.162631531197</c:v>
                </c:pt>
                <c:pt idx="7">
                  <c:v>36748.644176682479</c:v>
                </c:pt>
                <c:pt idx="8">
                  <c:v>47085.227143527278</c:v>
                </c:pt>
                <c:pt idx="9">
                  <c:v>53665.026675739464</c:v>
                </c:pt>
                <c:pt idx="10">
                  <c:v>13587.531191321466</c:v>
                </c:pt>
                <c:pt idx="11">
                  <c:v>34863.446470755836</c:v>
                </c:pt>
                <c:pt idx="12">
                  <c:v>45033.830542357806</c:v>
                </c:pt>
                <c:pt idx="13">
                  <c:v>5063.5548913875155</c:v>
                </c:pt>
                <c:pt idx="14">
                  <c:v>15090.752261438689</c:v>
                </c:pt>
                <c:pt idx="15">
                  <c:v>17666.601607030476</c:v>
                </c:pt>
                <c:pt idx="16">
                  <c:v>50904.68908671532</c:v>
                </c:pt>
                <c:pt idx="17">
                  <c:v>6656.3053694479131</c:v>
                </c:pt>
                <c:pt idx="18">
                  <c:v>3010.9028543227664</c:v>
                </c:pt>
                <c:pt idx="19">
                  <c:v>85191.656162029903</c:v>
                </c:pt>
                <c:pt idx="20">
                  <c:v>10174.709605992912</c:v>
                </c:pt>
                <c:pt idx="21">
                  <c:v>8174.4929769352211</c:v>
                </c:pt>
                <c:pt idx="23">
                  <c:v>13638.405312440575</c:v>
                </c:pt>
                <c:pt idx="24">
                  <c:v>14593.382481612171</c:v>
                </c:pt>
                <c:pt idx="25">
                  <c:v>14220.752282309115</c:v>
                </c:pt>
                <c:pt idx="27">
                  <c:v>64617.638124508696</c:v>
                </c:pt>
                <c:pt idx="28">
                  <c:v>20986.654634831924</c:v>
                </c:pt>
                <c:pt idx="29">
                  <c:v>1967.6340515778516</c:v>
                </c:pt>
                <c:pt idx="30">
                  <c:v>773.99155045993041</c:v>
                </c:pt>
                <c:pt idx="31">
                  <c:v>6413.9991408017486</c:v>
                </c:pt>
                <c:pt idx="32">
                  <c:v>3684.4596675561015</c:v>
                </c:pt>
                <c:pt idx="33">
                  <c:v>3597.9734245702957</c:v>
                </c:pt>
                <c:pt idx="34">
                  <c:v>47702.714501844668</c:v>
                </c:pt>
                <c:pt idx="35">
                  <c:v>46721.746143144497</c:v>
                </c:pt>
                <c:pt idx="36">
                  <c:v>959.31008907923683</c:v>
                </c:pt>
                <c:pt idx="37">
                  <c:v>1566.2610717999084</c:v>
                </c:pt>
                <c:pt idx="38">
                  <c:v>23462.567840458094</c:v>
                </c:pt>
                <c:pt idx="39">
                  <c:v>14224.868760217181</c:v>
                </c:pt>
                <c:pt idx="40">
                  <c:v>13928.699234095306</c:v>
                </c:pt>
                <c:pt idx="41">
                  <c:v>3049.0061794110893</c:v>
                </c:pt>
                <c:pt idx="42">
                  <c:v>1029.8833079077438</c:v>
                </c:pt>
                <c:pt idx="43">
                  <c:v>3639.7913563072916</c:v>
                </c:pt>
                <c:pt idx="44">
                  <c:v>19283.510355064074</c:v>
                </c:pt>
                <c:pt idx="45">
                  <c:v>4686.9004727937345</c:v>
                </c:pt>
                <c:pt idx="46">
                  <c:v>27045.343064531517</c:v>
                </c:pt>
                <c:pt idx="47">
                  <c:v>25495.201579638062</c:v>
                </c:pt>
                <c:pt idx="48">
                  <c:v>37163.5546875</c:v>
                </c:pt>
                <c:pt idx="49">
                  <c:v>36626.685577928016</c:v>
                </c:pt>
                <c:pt idx="50">
                  <c:v>56568.415893611025</c:v>
                </c:pt>
                <c:pt idx="51">
                  <c:v>4680.0806171313761</c:v>
                </c:pt>
                <c:pt idx="52">
                  <c:v>11380.819090928784</c:v>
                </c:pt>
                <c:pt idx="53">
                  <c:v>15941.711520405986</c:v>
                </c:pt>
                <c:pt idx="54">
                  <c:v>11346.372569571098</c:v>
                </c:pt>
                <c:pt idx="55">
                  <c:v>10801.026619985025</c:v>
                </c:pt>
                <c:pt idx="56">
                  <c:v>7984.4207710181063</c:v>
                </c:pt>
                <c:pt idx="57">
                  <c:v>16604.26720618911</c:v>
                </c:pt>
                <c:pt idx="58">
                  <c:v>32990.0451981964</c:v>
                </c:pt>
                <c:pt idx="59">
                  <c:v>7844.4993380007882</c:v>
                </c:pt>
                <c:pt idx="60">
                  <c:v>2009.5577459572542</c:v>
                </c:pt>
                <c:pt idx="61">
                  <c:v>12367.938239582556</c:v>
                </c:pt>
                <c:pt idx="62">
                  <c:v>47593.887014433501</c:v>
                </c:pt>
                <c:pt idx="63">
                  <c:v>45584.57086676926</c:v>
                </c:pt>
                <c:pt idx="64">
                  <c:v>14058.195045730035</c:v>
                </c:pt>
                <c:pt idx="65">
                  <c:v>2033.6716443566761</c:v>
                </c:pt>
                <c:pt idx="66">
                  <c:v>54335.962805280062</c:v>
                </c:pt>
                <c:pt idx="67">
                  <c:v>4863.9761994461451</c:v>
                </c:pt>
                <c:pt idx="68">
                  <c:v>28461.455812510256</c:v>
                </c:pt>
                <c:pt idx="69">
                  <c:v>14465.197750481873</c:v>
                </c:pt>
                <c:pt idx="70">
                  <c:v>2405.9481185156692</c:v>
                </c:pt>
                <c:pt idx="71">
                  <c:v>1929.1668463515364</c:v>
                </c:pt>
                <c:pt idx="72">
                  <c:v>11976.385671585009</c:v>
                </c:pt>
                <c:pt idx="73">
                  <c:v>3165.569739609412</c:v>
                </c:pt>
                <c:pt idx="74">
                  <c:v>5221.810954677173</c:v>
                </c:pt>
                <c:pt idx="75">
                  <c:v>62442.174944034465</c:v>
                </c:pt>
                <c:pt idx="76">
                  <c:v>28307.730172393909</c:v>
                </c:pt>
                <c:pt idx="77">
                  <c:v>53923.221721701004</c:v>
                </c:pt>
                <c:pt idx="78">
                  <c:v>6116.0596544376785</c:v>
                </c:pt>
                <c:pt idx="79">
                  <c:v>10589.126447473622</c:v>
                </c:pt>
                <c:pt idx="80">
                  <c:v>15902.844017069148</c:v>
                </c:pt>
                <c:pt idx="81">
                  <c:v>10445.367111211915</c:v>
                </c:pt>
                <c:pt idx="82">
                  <c:v>61729.407844559508</c:v>
                </c:pt>
                <c:pt idx="83">
                  <c:v>38924.31300806511</c:v>
                </c:pt>
                <c:pt idx="84">
                  <c:v>41812.971338710384</c:v>
                </c:pt>
                <c:pt idx="85">
                  <c:v>9326.1218979977657</c:v>
                </c:pt>
                <c:pt idx="86">
                  <c:v>42977.426848678275</c:v>
                </c:pt>
                <c:pt idx="87">
                  <c:v>9953.7278507454339</c:v>
                </c:pt>
                <c:pt idx="88">
                  <c:v>22157.871103308658</c:v>
                </c:pt>
                <c:pt idx="89">
                  <c:v>4123.5960532318059</c:v>
                </c:pt>
                <c:pt idx="90">
                  <c:v>41124.369288556089</c:v>
                </c:pt>
                <c:pt idx="91">
                  <c:v>58767.655344893712</c:v>
                </c:pt>
                <c:pt idx="92">
                  <c:v>4803.2323057579451</c:v>
                </c:pt>
                <c:pt idx="93">
                  <c:v>6874.7631684097432</c:v>
                </c:pt>
                <c:pt idx="94">
                  <c:v>28601.525730813642</c:v>
                </c:pt>
                <c:pt idx="95">
                  <c:v>3031.4095547503184</c:v>
                </c:pt>
                <c:pt idx="96">
                  <c:v>1424.4686568683951</c:v>
                </c:pt>
                <c:pt idx="97">
                  <c:v>32541.172866000961</c:v>
                </c:pt>
                <c:pt idx="98">
                  <c:v>82296.951250298385</c:v>
                </c:pt>
                <c:pt idx="99">
                  <c:v>1541.1731582354664</c:v>
                </c:pt>
                <c:pt idx="100">
                  <c:v>1446.9298715350471</c:v>
                </c:pt>
                <c:pt idx="101">
                  <c:v>25910.44684531882</c:v>
                </c:pt>
                <c:pt idx="102">
                  <c:v>16631.321673502542</c:v>
                </c:pt>
                <c:pt idx="103">
                  <c:v>2173.5556231394776</c:v>
                </c:pt>
                <c:pt idx="104">
                  <c:v>39210.024122793686</c:v>
                </c:pt>
                <c:pt idx="105">
                  <c:v>5035.9316432287251</c:v>
                </c:pt>
                <c:pt idx="106">
                  <c:v>23536.247806673819</c:v>
                </c:pt>
                <c:pt idx="107">
                  <c:v>19209.219151117159</c:v>
                </c:pt>
                <c:pt idx="108">
                  <c:v>12315.486793515642</c:v>
                </c:pt>
                <c:pt idx="109">
                  <c:v>9773.6311522170054</c:v>
                </c:pt>
                <c:pt idx="110">
                  <c:v>20086.50445258632</c:v>
                </c:pt>
                <c:pt idx="112">
                  <c:v>7168.724609375</c:v>
                </c:pt>
                <c:pt idx="113">
                  <c:v>1246.7926957329712</c:v>
                </c:pt>
                <c:pt idx="114">
                  <c:v>4109.5171938950534</c:v>
                </c:pt>
                <c:pt idx="115">
                  <c:v>9987.1176222071281</c:v>
                </c:pt>
                <c:pt idx="116">
                  <c:v>3601.1088766087423</c:v>
                </c:pt>
                <c:pt idx="117">
                  <c:v>55507.090270966735</c:v>
                </c:pt>
                <c:pt idx="118">
                  <c:v>40632.02521794194</c:v>
                </c:pt>
                <c:pt idx="119">
                  <c:v>5694.0691291125577</c:v>
                </c:pt>
                <c:pt idx="120">
                  <c:v>1206.4034324257502</c:v>
                </c:pt>
                <c:pt idx="121">
                  <c:v>5031.6039710898267</c:v>
                </c:pt>
                <c:pt idx="122">
                  <c:v>15084.567362337779</c:v>
                </c:pt>
                <c:pt idx="123">
                  <c:v>66403.546838544076</c:v>
                </c:pt>
                <c:pt idx="124">
                  <c:v>32003.332218000822</c:v>
                </c:pt>
                <c:pt idx="125">
                  <c:v>5015.8327759108888</c:v>
                </c:pt>
                <c:pt idx="126">
                  <c:v>28606.48872650852</c:v>
                </c:pt>
                <c:pt idx="127">
                  <c:v>12172.250539098937</c:v>
                </c:pt>
                <c:pt idx="128">
                  <c:v>11931.128933614442</c:v>
                </c:pt>
                <c:pt idx="129">
                  <c:v>9016.7621936564719</c:v>
                </c:pt>
                <c:pt idx="130">
                  <c:v>28817.100856495101</c:v>
                </c:pt>
                <c:pt idx="131">
                  <c:v>32269.041552375566</c:v>
                </c:pt>
                <c:pt idx="132">
                  <c:v>91499.863158453067</c:v>
                </c:pt>
                <c:pt idx="133">
                  <c:v>26756.309659140956</c:v>
                </c:pt>
                <c:pt idx="134">
                  <c:v>25233.841796875</c:v>
                </c:pt>
                <c:pt idx="135">
                  <c:v>1913.0340713463152</c:v>
                </c:pt>
                <c:pt idx="136">
                  <c:v>3941.3690409794904</c:v>
                </c:pt>
                <c:pt idx="137">
                  <c:v>48041.173051851751</c:v>
                </c:pt>
                <c:pt idx="138">
                  <c:v>3114.3375271840027</c:v>
                </c:pt>
                <c:pt idx="139">
                  <c:v>15536.101076100713</c:v>
                </c:pt>
                <c:pt idx="140">
                  <c:v>25682.248194375494</c:v>
                </c:pt>
                <c:pt idx="141">
                  <c:v>1594.3088895522201</c:v>
                </c:pt>
                <c:pt idx="142">
                  <c:v>88107.050046449251</c:v>
                </c:pt>
                <c:pt idx="143">
                  <c:v>37080.522405224547</c:v>
                </c:pt>
                <c:pt idx="144">
                  <c:v>29516.499638379093</c:v>
                </c:pt>
                <c:pt idx="145">
                  <c:v>35849.555652606519</c:v>
                </c:pt>
                <c:pt idx="146">
                  <c:v>13475.988214227387</c:v>
                </c:pt>
                <c:pt idx="147">
                  <c:v>39543.656870898471</c:v>
                </c:pt>
                <c:pt idx="148">
                  <c:v>12250.945476915302</c:v>
                </c:pt>
                <c:pt idx="149">
                  <c:v>25736.824162411289</c:v>
                </c:pt>
                <c:pt idx="150">
                  <c:v>14130.13919624719</c:v>
                </c:pt>
                <c:pt idx="151">
                  <c:v>13047.27543454409</c:v>
                </c:pt>
                <c:pt idx="152">
                  <c:v>4414.89990234375</c:v>
                </c:pt>
                <c:pt idx="153">
                  <c:v>16278.159563848048</c:v>
                </c:pt>
                <c:pt idx="154">
                  <c:v>52849.516538129938</c:v>
                </c:pt>
                <c:pt idx="155">
                  <c:v>68167.80327116001</c:v>
                </c:pt>
                <c:pt idx="157">
                  <c:v>3728.0674156657815</c:v>
                </c:pt>
                <c:pt idx="158">
                  <c:v>2472.98583984375</c:v>
                </c:pt>
                <c:pt idx="159">
                  <c:v>16642.450371704239</c:v>
                </c:pt>
                <c:pt idx="160">
                  <c:v>2013.8134548207713</c:v>
                </c:pt>
                <c:pt idx="161">
                  <c:v>27335.540522565894</c:v>
                </c:pt>
                <c:pt idx="162">
                  <c:v>10906.887152494108</c:v>
                </c:pt>
                <c:pt idx="163">
                  <c:v>27551.161668236098</c:v>
                </c:pt>
                <c:pt idx="164">
                  <c:v>26623.857443636742</c:v>
                </c:pt>
                <c:pt idx="165">
                  <c:v>2025.8351259473238</c:v>
                </c:pt>
                <c:pt idx="166">
                  <c:v>67667.508458519034</c:v>
                </c:pt>
                <c:pt idx="167">
                  <c:v>45771.001863196267</c:v>
                </c:pt>
                <c:pt idx="168">
                  <c:v>61186.462829745928</c:v>
                </c:pt>
                <c:pt idx="169">
                  <c:v>21735.75867855272</c:v>
                </c:pt>
                <c:pt idx="170">
                  <c:v>8452.92762659652</c:v>
                </c:pt>
                <c:pt idx="171">
                  <c:v>7246.8119700762873</c:v>
                </c:pt>
                <c:pt idx="172">
                  <c:v>3330.5527171436138</c:v>
                </c:pt>
                <c:pt idx="173">
                  <c:v>2373.57819623144</c:v>
                </c:pt>
              </c:numCache>
            </c:numRef>
          </c:xVal>
          <c:yVal>
            <c:numRef>
              <c:f>'FPN-WDI_Charts'!$F$17:$F$190</c:f>
              <c:numCache>
                <c:formatCode>General</c:formatCode>
                <c:ptCount val="174"/>
                <c:pt idx="0">
                  <c:v>2.4710000000000001</c:v>
                </c:pt>
                <c:pt idx="1">
                  <c:v>2.323</c:v>
                </c:pt>
                <c:pt idx="2">
                  <c:v>3.2309999999999999</c:v>
                </c:pt>
                <c:pt idx="3">
                  <c:v>2.4329999999999998</c:v>
                </c:pt>
                <c:pt idx="4">
                  <c:v>3.0169999999999999</c:v>
                </c:pt>
                <c:pt idx="5">
                  <c:v>2.625</c:v>
                </c:pt>
                <c:pt idx="6">
                  <c:v>2.2080000000000002</c:v>
                </c:pt>
                <c:pt idx="7">
                  <c:v>2.835</c:v>
                </c:pt>
                <c:pt idx="8">
                  <c:v>1.595</c:v>
                </c:pt>
                <c:pt idx="9">
                  <c:v>2.2559999999999998</c:v>
                </c:pt>
                <c:pt idx="10">
                  <c:v>1.8360000000000001</c:v>
                </c:pt>
                <c:pt idx="11">
                  <c:v>4.6829999999999998</c:v>
                </c:pt>
                <c:pt idx="12">
                  <c:v>2.8290000000000002</c:v>
                </c:pt>
                <c:pt idx="13">
                  <c:v>1.9470000000000001</c:v>
                </c:pt>
                <c:pt idx="14">
                  <c:v>2.226</c:v>
                </c:pt>
                <c:pt idx="15">
                  <c:v>2.161</c:v>
                </c:pt>
                <c:pt idx="16">
                  <c:v>2.4060000000000001</c:v>
                </c:pt>
                <c:pt idx="17">
                  <c:v>2.8029999999999999</c:v>
                </c:pt>
                <c:pt idx="18">
                  <c:v>2.4980000000000002</c:v>
                </c:pt>
                <c:pt idx="19">
                  <c:v>4.7060000000000004</c:v>
                </c:pt>
                <c:pt idx="20">
                  <c:v>2.802</c:v>
                </c:pt>
                <c:pt idx="21">
                  <c:v>3.3380000000000001</c:v>
                </c:pt>
                <c:pt idx="22">
                  <c:v>3.3290000000000002</c:v>
                </c:pt>
                <c:pt idx="23">
                  <c:v>3.0510000000000002</c:v>
                </c:pt>
                <c:pt idx="24">
                  <c:v>2.25</c:v>
                </c:pt>
                <c:pt idx="25">
                  <c:v>2.657</c:v>
                </c:pt>
                <c:pt idx="26">
                  <c:v>3.0590000000000002</c:v>
                </c:pt>
                <c:pt idx="27">
                  <c:v>2.3759999999999999</c:v>
                </c:pt>
                <c:pt idx="28">
                  <c:v>2.7679999999999998</c:v>
                </c:pt>
                <c:pt idx="29">
                  <c:v>2.5379999999999998</c:v>
                </c:pt>
                <c:pt idx="30">
                  <c:v>1.589</c:v>
                </c:pt>
                <c:pt idx="31">
                  <c:v>2.5219999999999998</c:v>
                </c:pt>
                <c:pt idx="32">
                  <c:v>2.7610000000000001</c:v>
                </c:pt>
                <c:pt idx="33">
                  <c:v>2.0649999999999999</c:v>
                </c:pt>
                <c:pt idx="34">
                  <c:v>2.1110000000000002</c:v>
                </c:pt>
                <c:pt idx="35">
                  <c:v>2.2309999999999999</c:v>
                </c:pt>
                <c:pt idx="36">
                  <c:v>1.706</c:v>
                </c:pt>
                <c:pt idx="37">
                  <c:v>1.7609999999999999</c:v>
                </c:pt>
                <c:pt idx="38">
                  <c:v>2.1789999999999998</c:v>
                </c:pt>
                <c:pt idx="39">
                  <c:v>2.1110000000000002</c:v>
                </c:pt>
                <c:pt idx="40">
                  <c:v>2.5259999999999998</c:v>
                </c:pt>
                <c:pt idx="41">
                  <c:v>3.4609999999999999</c:v>
                </c:pt>
                <c:pt idx="42">
                  <c:v>2.0489999999999999</c:v>
                </c:pt>
                <c:pt idx="43">
                  <c:v>2.5760000000000001</c:v>
                </c:pt>
                <c:pt idx="44">
                  <c:v>2.8239999999999998</c:v>
                </c:pt>
                <c:pt idx="45">
                  <c:v>1.619</c:v>
                </c:pt>
                <c:pt idx="46">
                  <c:v>3.2109999999999999</c:v>
                </c:pt>
                <c:pt idx="47">
                  <c:v>2.3959999999999999</c:v>
                </c:pt>
                <c:pt idx="48">
                  <c:v>2.0680000000000001</c:v>
                </c:pt>
                <c:pt idx="49">
                  <c:v>2.3610000000000002</c:v>
                </c:pt>
                <c:pt idx="50">
                  <c:v>1.728</c:v>
                </c:pt>
                <c:pt idx="51">
                  <c:v>2.4590000000000001</c:v>
                </c:pt>
                <c:pt idx="52">
                  <c:v>3.4780000000000002</c:v>
                </c:pt>
                <c:pt idx="53">
                  <c:v>2.8759999999999999</c:v>
                </c:pt>
                <c:pt idx="54">
                  <c:v>2.512</c:v>
                </c:pt>
                <c:pt idx="55">
                  <c:v>2.29</c:v>
                </c:pt>
                <c:pt idx="56">
                  <c:v>5.8659999999999997</c:v>
                </c:pt>
                <c:pt idx="57">
                  <c:v>1.865</c:v>
                </c:pt>
                <c:pt idx="58">
                  <c:v>2.5539999999999998</c:v>
                </c:pt>
                <c:pt idx="59">
                  <c:v>2.2440000000000002</c:v>
                </c:pt>
                <c:pt idx="60">
                  <c:v>2.004</c:v>
                </c:pt>
                <c:pt idx="61">
                  <c:v>2.5579999999999998</c:v>
                </c:pt>
                <c:pt idx="62">
                  <c:v>2.4649999999999999</c:v>
                </c:pt>
                <c:pt idx="63">
                  <c:v>1.8740000000000001</c:v>
                </c:pt>
                <c:pt idx="64">
                  <c:v>2.57</c:v>
                </c:pt>
                <c:pt idx="65">
                  <c:v>2.5289999999999999</c:v>
                </c:pt>
                <c:pt idx="66">
                  <c:v>2.2240000000000002</c:v>
                </c:pt>
                <c:pt idx="67">
                  <c:v>2.516</c:v>
                </c:pt>
                <c:pt idx="68">
                  <c:v>2.5569999999999999</c:v>
                </c:pt>
                <c:pt idx="69">
                  <c:v>3.7669999999999999</c:v>
                </c:pt>
                <c:pt idx="70">
                  <c:v>2.2149999999999999</c:v>
                </c:pt>
                <c:pt idx="71">
                  <c:v>1.857</c:v>
                </c:pt>
                <c:pt idx="72">
                  <c:v>3.6059999999999999</c:v>
                </c:pt>
                <c:pt idx="73">
                  <c:v>2.9289999999999998</c:v>
                </c:pt>
                <c:pt idx="74">
                  <c:v>3.472</c:v>
                </c:pt>
                <c:pt idx="75">
                  <c:v>2.3159999999999998</c:v>
                </c:pt>
                <c:pt idx="76">
                  <c:v>2.258</c:v>
                </c:pt>
                <c:pt idx="77">
                  <c:v>2.4220000000000002</c:v>
                </c:pt>
                <c:pt idx="78">
                  <c:v>2.125</c:v>
                </c:pt>
                <c:pt idx="79">
                  <c:v>2.6640000000000001</c:v>
                </c:pt>
                <c:pt idx="80">
                  <c:v>2.0089999999999999</c:v>
                </c:pt>
                <c:pt idx="81">
                  <c:v>2.5049999999999999</c:v>
                </c:pt>
                <c:pt idx="82">
                  <c:v>2.0259999999999998</c:v>
                </c:pt>
                <c:pt idx="83">
                  <c:v>1.8979999999999999</c:v>
                </c:pt>
                <c:pt idx="84">
                  <c:v>2.226</c:v>
                </c:pt>
                <c:pt idx="85">
                  <c:v>4.0570000000000004</c:v>
                </c:pt>
                <c:pt idx="86">
                  <c:v>3.5569999999999999</c:v>
                </c:pt>
                <c:pt idx="87">
                  <c:v>1.61</c:v>
                </c:pt>
                <c:pt idx="88">
                  <c:v>1.7529999999999999</c:v>
                </c:pt>
                <c:pt idx="89">
                  <c:v>1.851</c:v>
                </c:pt>
                <c:pt idx="90">
                  <c:v>4.242</c:v>
                </c:pt>
                <c:pt idx="91">
                  <c:v>1.7909999999999999</c:v>
                </c:pt>
                <c:pt idx="92">
                  <c:v>2.4590000000000001</c:v>
                </c:pt>
                <c:pt idx="93">
                  <c:v>2.9009999999999998</c:v>
                </c:pt>
                <c:pt idx="94">
                  <c:v>2.0289999999999999</c:v>
                </c:pt>
                <c:pt idx="95">
                  <c:v>2.306</c:v>
                </c:pt>
                <c:pt idx="96">
                  <c:v>2.9820000000000002</c:v>
                </c:pt>
                <c:pt idx="97">
                  <c:v>1.9690000000000001</c:v>
                </c:pt>
                <c:pt idx="98">
                  <c:v>2.0379999999999998</c:v>
                </c:pt>
                <c:pt idx="99">
                  <c:v>2.589</c:v>
                </c:pt>
                <c:pt idx="100">
                  <c:v>1.6160000000000001</c:v>
                </c:pt>
                <c:pt idx="101">
                  <c:v>2.3839999999999999</c:v>
                </c:pt>
                <c:pt idx="102">
                  <c:v>2.6859999999999999</c:v>
                </c:pt>
                <c:pt idx="103">
                  <c:v>1.9850000000000001</c:v>
                </c:pt>
                <c:pt idx="104">
                  <c:v>2.6469999999999998</c:v>
                </c:pt>
                <c:pt idx="105">
                  <c:v>2.8140000000000001</c:v>
                </c:pt>
                <c:pt idx="106">
                  <c:v>2.5190000000000001</c:v>
                </c:pt>
                <c:pt idx="107">
                  <c:v>2.4830000000000001</c:v>
                </c:pt>
                <c:pt idx="108">
                  <c:v>1.6830000000000001</c:v>
                </c:pt>
                <c:pt idx="109">
                  <c:v>2.2589999999999999</c:v>
                </c:pt>
                <c:pt idx="110">
                  <c:v>2.294</c:v>
                </c:pt>
                <c:pt idx="111">
                  <c:v>3.6840000000000002</c:v>
                </c:pt>
                <c:pt idx="112">
                  <c:v>1.9119999999999999</c:v>
                </c:pt>
                <c:pt idx="113">
                  <c:v>1.9690000000000001</c:v>
                </c:pt>
                <c:pt idx="114">
                  <c:v>2.6</c:v>
                </c:pt>
                <c:pt idx="115">
                  <c:v>1.839</c:v>
                </c:pt>
                <c:pt idx="116">
                  <c:v>2.5649999999999999</c:v>
                </c:pt>
                <c:pt idx="117">
                  <c:v>1.7709999999999999</c:v>
                </c:pt>
                <c:pt idx="118">
                  <c:v>2.2229999999999999</c:v>
                </c:pt>
                <c:pt idx="119">
                  <c:v>2.4889999999999999</c:v>
                </c:pt>
                <c:pt idx="120">
                  <c:v>1.6579999999999999</c:v>
                </c:pt>
                <c:pt idx="121">
                  <c:v>2.1150000000000002</c:v>
                </c:pt>
                <c:pt idx="122">
                  <c:v>2.972</c:v>
                </c:pt>
                <c:pt idx="123">
                  <c:v>2.8490000000000002</c:v>
                </c:pt>
                <c:pt idx="124">
                  <c:v>1.899</c:v>
                </c:pt>
                <c:pt idx="125">
                  <c:v>1.946</c:v>
                </c:pt>
                <c:pt idx="126">
                  <c:v>3.2240000000000002</c:v>
                </c:pt>
                <c:pt idx="127">
                  <c:v>3.8860000000000001</c:v>
                </c:pt>
                <c:pt idx="128">
                  <c:v>2.2400000000000002</c:v>
                </c:pt>
                <c:pt idx="129">
                  <c:v>2.82</c:v>
                </c:pt>
                <c:pt idx="130">
                  <c:v>1.925</c:v>
                </c:pt>
                <c:pt idx="131">
                  <c:v>1.835</c:v>
                </c:pt>
                <c:pt idx="132">
                  <c:v>1.173</c:v>
                </c:pt>
                <c:pt idx="133">
                  <c:v>2.1859999999999999</c:v>
                </c:pt>
                <c:pt idx="134">
                  <c:v>2.2149999999999999</c:v>
                </c:pt>
                <c:pt idx="135">
                  <c:v>1.3109999999999999</c:v>
                </c:pt>
                <c:pt idx="136">
                  <c:v>2.569</c:v>
                </c:pt>
                <c:pt idx="137">
                  <c:v>1.752</c:v>
                </c:pt>
                <c:pt idx="138">
                  <c:v>1.8580000000000001</c:v>
                </c:pt>
                <c:pt idx="139">
                  <c:v>2.669</c:v>
                </c:pt>
                <c:pt idx="140">
                  <c:v>2.169</c:v>
                </c:pt>
                <c:pt idx="141">
                  <c:v>2.2010000000000001</c:v>
                </c:pt>
                <c:pt idx="142">
                  <c:v>2.024</c:v>
                </c:pt>
                <c:pt idx="143">
                  <c:v>3.944</c:v>
                </c:pt>
                <c:pt idx="144">
                  <c:v>1.9770000000000001</c:v>
                </c:pt>
                <c:pt idx="145">
                  <c:v>2.0150000000000001</c:v>
                </c:pt>
                <c:pt idx="146">
                  <c:v>3.407</c:v>
                </c:pt>
                <c:pt idx="147">
                  <c:v>1.752</c:v>
                </c:pt>
                <c:pt idx="148">
                  <c:v>2.2280000000000002</c:v>
                </c:pt>
                <c:pt idx="149">
                  <c:v>2.9940000000000002</c:v>
                </c:pt>
                <c:pt idx="150">
                  <c:v>2.6509999999999998</c:v>
                </c:pt>
                <c:pt idx="151">
                  <c:v>3.0539999999999998</c:v>
                </c:pt>
                <c:pt idx="152">
                  <c:v>2.089</c:v>
                </c:pt>
                <c:pt idx="153">
                  <c:v>3.3860000000000001</c:v>
                </c:pt>
                <c:pt idx="154">
                  <c:v>2.4340000000000002</c:v>
                </c:pt>
                <c:pt idx="155">
                  <c:v>2.101</c:v>
                </c:pt>
                <c:pt idx="156">
                  <c:v>2.996</c:v>
                </c:pt>
                <c:pt idx="157">
                  <c:v>2.3450000000000002</c:v>
                </c:pt>
                <c:pt idx="158">
                  <c:v>1.944</c:v>
                </c:pt>
                <c:pt idx="159">
                  <c:v>2.883</c:v>
                </c:pt>
                <c:pt idx="160">
                  <c:v>2.31</c:v>
                </c:pt>
                <c:pt idx="161">
                  <c:v>3.1349999999999998</c:v>
                </c:pt>
                <c:pt idx="162">
                  <c:v>1.88</c:v>
                </c:pt>
                <c:pt idx="163">
                  <c:v>2.286</c:v>
                </c:pt>
                <c:pt idx="164">
                  <c:v>2.4529999999999998</c:v>
                </c:pt>
                <c:pt idx="165">
                  <c:v>1.8</c:v>
                </c:pt>
                <c:pt idx="166">
                  <c:v>1.806</c:v>
                </c:pt>
                <c:pt idx="167">
                  <c:v>1.526</c:v>
                </c:pt>
                <c:pt idx="168">
                  <c:v>2.2149999999999999</c:v>
                </c:pt>
                <c:pt idx="169">
                  <c:v>2.129</c:v>
                </c:pt>
                <c:pt idx="170">
                  <c:v>2.5139999999999998</c:v>
                </c:pt>
                <c:pt idx="171">
                  <c:v>1.7609999999999999</c:v>
                </c:pt>
                <c:pt idx="172">
                  <c:v>2.38</c:v>
                </c:pt>
                <c:pt idx="173">
                  <c:v>2.2970000000000002</c:v>
                </c:pt>
              </c:numCache>
            </c:numRef>
          </c:yVal>
          <c:smooth val="0"/>
          <c:extLst>
            <c:ext xmlns:c16="http://schemas.microsoft.com/office/drawing/2014/chart" uri="{C3380CC4-5D6E-409C-BE32-E72D297353CC}">
              <c16:uniqueId val="{00000003-661F-48B5-8351-FDB4A2DB92E4}"/>
            </c:ext>
          </c:extLst>
        </c:ser>
        <c:ser>
          <c:idx val="0"/>
          <c:order val="4"/>
          <c:tx>
            <c:strRef>
              <c:f>'FPN-WDI_Charts'!$E$15</c:f>
              <c:strCache>
                <c:ptCount val="1"/>
                <c:pt idx="0">
                  <c:v>Cost of an energy sufficient diet [CoCA]</c:v>
                </c:pt>
              </c:strCache>
            </c:strRef>
          </c:tx>
          <c:spPr>
            <a:ln w="28575" cap="rnd">
              <a:noFill/>
              <a:round/>
            </a:ln>
            <a:effectLst/>
          </c:spPr>
          <c:marker>
            <c:symbol val="circle"/>
            <c:size val="5"/>
            <c:spPr>
              <a:solidFill>
                <a:schemeClr val="bg1"/>
              </a:solidFill>
              <a:ln w="9525">
                <a:solidFill>
                  <a:schemeClr val="bg1">
                    <a:lumMod val="50000"/>
                  </a:schemeClr>
                </a:solidFill>
              </a:ln>
              <a:effectLst/>
            </c:spPr>
          </c:marker>
          <c:trendline>
            <c:spPr>
              <a:ln w="19050" cap="rnd">
                <a:solidFill>
                  <a:schemeClr val="bg1">
                    <a:lumMod val="50000"/>
                  </a:schemeClr>
                </a:solidFill>
                <a:prstDash val="sysDot"/>
              </a:ln>
              <a:effectLst/>
            </c:spPr>
            <c:trendlineType val="log"/>
            <c:dispRSqr val="0"/>
            <c:dispEq val="0"/>
          </c:trendline>
          <c:xVal>
            <c:numRef>
              <c:f>'FPN-WDI_Charts'!$D$17:$D$190</c:f>
              <c:numCache>
                <c:formatCode>_(* #,##0_);_(* \(#,##0\);_(* "-"??_);_(@_)</c:formatCode>
                <c:ptCount val="174"/>
                <c:pt idx="0">
                  <c:v>12802.148308393755</c:v>
                </c:pt>
                <c:pt idx="1">
                  <c:v>11562.265868581648</c:v>
                </c:pt>
                <c:pt idx="2">
                  <c:v>6861.5528235531165</c:v>
                </c:pt>
                <c:pt idx="4">
                  <c:v>18775.951013986618</c:v>
                </c:pt>
                <c:pt idx="5">
                  <c:v>22994.826450441869</c:v>
                </c:pt>
                <c:pt idx="6">
                  <c:v>12541.162631531197</c:v>
                </c:pt>
                <c:pt idx="7">
                  <c:v>36748.644176682479</c:v>
                </c:pt>
                <c:pt idx="8">
                  <c:v>47085.227143527278</c:v>
                </c:pt>
                <c:pt idx="9">
                  <c:v>53665.026675739464</c:v>
                </c:pt>
                <c:pt idx="10">
                  <c:v>13587.531191321466</c:v>
                </c:pt>
                <c:pt idx="11">
                  <c:v>34863.446470755836</c:v>
                </c:pt>
                <c:pt idx="12">
                  <c:v>45033.830542357806</c:v>
                </c:pt>
                <c:pt idx="13">
                  <c:v>5063.5548913875155</c:v>
                </c:pt>
                <c:pt idx="14">
                  <c:v>15090.752261438689</c:v>
                </c:pt>
                <c:pt idx="15">
                  <c:v>17666.601607030476</c:v>
                </c:pt>
                <c:pt idx="16">
                  <c:v>50904.68908671532</c:v>
                </c:pt>
                <c:pt idx="17">
                  <c:v>6656.3053694479131</c:v>
                </c:pt>
                <c:pt idx="18">
                  <c:v>3010.9028543227664</c:v>
                </c:pt>
                <c:pt idx="19">
                  <c:v>85191.656162029903</c:v>
                </c:pt>
                <c:pt idx="20">
                  <c:v>10174.709605992912</c:v>
                </c:pt>
                <c:pt idx="21">
                  <c:v>8174.4929769352211</c:v>
                </c:pt>
                <c:pt idx="23">
                  <c:v>13638.405312440575</c:v>
                </c:pt>
                <c:pt idx="24">
                  <c:v>14593.382481612171</c:v>
                </c:pt>
                <c:pt idx="25">
                  <c:v>14220.752282309115</c:v>
                </c:pt>
                <c:pt idx="27">
                  <c:v>64617.638124508696</c:v>
                </c:pt>
                <c:pt idx="28">
                  <c:v>20986.654634831924</c:v>
                </c:pt>
                <c:pt idx="29">
                  <c:v>1967.6340515778516</c:v>
                </c:pt>
                <c:pt idx="30">
                  <c:v>773.99155045993041</c:v>
                </c:pt>
                <c:pt idx="31">
                  <c:v>6413.9991408017486</c:v>
                </c:pt>
                <c:pt idx="32">
                  <c:v>3684.4596675561015</c:v>
                </c:pt>
                <c:pt idx="33">
                  <c:v>3597.9734245702957</c:v>
                </c:pt>
                <c:pt idx="34">
                  <c:v>47702.714501844668</c:v>
                </c:pt>
                <c:pt idx="35">
                  <c:v>46721.746143144497</c:v>
                </c:pt>
                <c:pt idx="36">
                  <c:v>959.31008907923683</c:v>
                </c:pt>
                <c:pt idx="37">
                  <c:v>1566.2610717999084</c:v>
                </c:pt>
                <c:pt idx="38">
                  <c:v>23462.567840458094</c:v>
                </c:pt>
                <c:pt idx="39">
                  <c:v>14224.868760217181</c:v>
                </c:pt>
                <c:pt idx="40">
                  <c:v>13928.699234095306</c:v>
                </c:pt>
                <c:pt idx="41">
                  <c:v>3049.0061794110893</c:v>
                </c:pt>
                <c:pt idx="42">
                  <c:v>1029.8833079077438</c:v>
                </c:pt>
                <c:pt idx="43">
                  <c:v>3639.7913563072916</c:v>
                </c:pt>
                <c:pt idx="44">
                  <c:v>19283.510355064074</c:v>
                </c:pt>
                <c:pt idx="45">
                  <c:v>4686.9004727937345</c:v>
                </c:pt>
                <c:pt idx="46">
                  <c:v>27045.343064531517</c:v>
                </c:pt>
                <c:pt idx="47">
                  <c:v>25495.201579638062</c:v>
                </c:pt>
                <c:pt idx="48">
                  <c:v>37163.5546875</c:v>
                </c:pt>
                <c:pt idx="49">
                  <c:v>36626.685577928016</c:v>
                </c:pt>
                <c:pt idx="50">
                  <c:v>56568.415893611025</c:v>
                </c:pt>
                <c:pt idx="51">
                  <c:v>4680.0806171313761</c:v>
                </c:pt>
                <c:pt idx="52">
                  <c:v>11380.819090928784</c:v>
                </c:pt>
                <c:pt idx="53">
                  <c:v>15941.711520405986</c:v>
                </c:pt>
                <c:pt idx="54">
                  <c:v>11346.372569571098</c:v>
                </c:pt>
                <c:pt idx="55">
                  <c:v>10801.026619985025</c:v>
                </c:pt>
                <c:pt idx="56">
                  <c:v>7984.4207710181063</c:v>
                </c:pt>
                <c:pt idx="57">
                  <c:v>16604.26720618911</c:v>
                </c:pt>
                <c:pt idx="58">
                  <c:v>32990.0451981964</c:v>
                </c:pt>
                <c:pt idx="59">
                  <c:v>7844.4993380007882</c:v>
                </c:pt>
                <c:pt idx="60">
                  <c:v>2009.5577459572542</c:v>
                </c:pt>
                <c:pt idx="61">
                  <c:v>12367.938239582556</c:v>
                </c:pt>
                <c:pt idx="62">
                  <c:v>47593.887014433501</c:v>
                </c:pt>
                <c:pt idx="63">
                  <c:v>45584.57086676926</c:v>
                </c:pt>
                <c:pt idx="64">
                  <c:v>14058.195045730035</c:v>
                </c:pt>
                <c:pt idx="65">
                  <c:v>2033.6716443566761</c:v>
                </c:pt>
                <c:pt idx="66">
                  <c:v>54335.962805280062</c:v>
                </c:pt>
                <c:pt idx="67">
                  <c:v>4863.9761994461451</c:v>
                </c:pt>
                <c:pt idx="68">
                  <c:v>28461.455812510256</c:v>
                </c:pt>
                <c:pt idx="69">
                  <c:v>14465.197750481873</c:v>
                </c:pt>
                <c:pt idx="70">
                  <c:v>2405.9481185156692</c:v>
                </c:pt>
                <c:pt idx="71">
                  <c:v>1929.1668463515364</c:v>
                </c:pt>
                <c:pt idx="72">
                  <c:v>11976.385671585009</c:v>
                </c:pt>
                <c:pt idx="73">
                  <c:v>3165.569739609412</c:v>
                </c:pt>
                <c:pt idx="74">
                  <c:v>5221.810954677173</c:v>
                </c:pt>
                <c:pt idx="75">
                  <c:v>62442.174944034465</c:v>
                </c:pt>
                <c:pt idx="76">
                  <c:v>28307.730172393909</c:v>
                </c:pt>
                <c:pt idx="77">
                  <c:v>53923.221721701004</c:v>
                </c:pt>
                <c:pt idx="78">
                  <c:v>6116.0596544376785</c:v>
                </c:pt>
                <c:pt idx="79">
                  <c:v>10589.126447473622</c:v>
                </c:pt>
                <c:pt idx="80">
                  <c:v>15902.844017069148</c:v>
                </c:pt>
                <c:pt idx="81">
                  <c:v>10445.367111211915</c:v>
                </c:pt>
                <c:pt idx="82">
                  <c:v>61729.407844559508</c:v>
                </c:pt>
                <c:pt idx="83">
                  <c:v>38924.31300806511</c:v>
                </c:pt>
                <c:pt idx="84">
                  <c:v>41812.971338710384</c:v>
                </c:pt>
                <c:pt idx="85">
                  <c:v>9326.1218979977657</c:v>
                </c:pt>
                <c:pt idx="86">
                  <c:v>42977.426848678275</c:v>
                </c:pt>
                <c:pt idx="87">
                  <c:v>9953.7278507454339</c:v>
                </c:pt>
                <c:pt idx="88">
                  <c:v>22157.871103308658</c:v>
                </c:pt>
                <c:pt idx="89">
                  <c:v>4123.5960532318059</c:v>
                </c:pt>
                <c:pt idx="90">
                  <c:v>41124.369288556089</c:v>
                </c:pt>
                <c:pt idx="91">
                  <c:v>58767.655344893712</c:v>
                </c:pt>
                <c:pt idx="92">
                  <c:v>4803.2323057579451</c:v>
                </c:pt>
                <c:pt idx="93">
                  <c:v>6874.7631684097432</c:v>
                </c:pt>
                <c:pt idx="94">
                  <c:v>28601.525730813642</c:v>
                </c:pt>
                <c:pt idx="95">
                  <c:v>3031.4095547503184</c:v>
                </c:pt>
                <c:pt idx="96">
                  <c:v>1424.4686568683951</c:v>
                </c:pt>
                <c:pt idx="97">
                  <c:v>32541.172866000961</c:v>
                </c:pt>
                <c:pt idx="98">
                  <c:v>82296.951250298385</c:v>
                </c:pt>
                <c:pt idx="99">
                  <c:v>1541.1731582354664</c:v>
                </c:pt>
                <c:pt idx="100">
                  <c:v>1446.9298715350471</c:v>
                </c:pt>
                <c:pt idx="101">
                  <c:v>25910.44684531882</c:v>
                </c:pt>
                <c:pt idx="102">
                  <c:v>16631.321673502542</c:v>
                </c:pt>
                <c:pt idx="103">
                  <c:v>2173.5556231394776</c:v>
                </c:pt>
                <c:pt idx="104">
                  <c:v>39210.024122793686</c:v>
                </c:pt>
                <c:pt idx="105">
                  <c:v>5035.9316432287251</c:v>
                </c:pt>
                <c:pt idx="106">
                  <c:v>23536.247806673819</c:v>
                </c:pt>
                <c:pt idx="107">
                  <c:v>19209.219151117159</c:v>
                </c:pt>
                <c:pt idx="108">
                  <c:v>12315.486793515642</c:v>
                </c:pt>
                <c:pt idx="109">
                  <c:v>9773.6311522170054</c:v>
                </c:pt>
                <c:pt idx="110">
                  <c:v>20086.50445258632</c:v>
                </c:pt>
                <c:pt idx="112">
                  <c:v>7168.724609375</c:v>
                </c:pt>
                <c:pt idx="113">
                  <c:v>1246.7926957329712</c:v>
                </c:pt>
                <c:pt idx="114">
                  <c:v>4109.5171938950534</c:v>
                </c:pt>
                <c:pt idx="115">
                  <c:v>9987.1176222071281</c:v>
                </c:pt>
                <c:pt idx="116">
                  <c:v>3601.1088766087423</c:v>
                </c:pt>
                <c:pt idx="117">
                  <c:v>55507.090270966735</c:v>
                </c:pt>
                <c:pt idx="118">
                  <c:v>40632.02521794194</c:v>
                </c:pt>
                <c:pt idx="119">
                  <c:v>5694.0691291125577</c:v>
                </c:pt>
                <c:pt idx="120">
                  <c:v>1206.4034324257502</c:v>
                </c:pt>
                <c:pt idx="121">
                  <c:v>5031.6039710898267</c:v>
                </c:pt>
                <c:pt idx="122">
                  <c:v>15084.567362337779</c:v>
                </c:pt>
                <c:pt idx="123">
                  <c:v>66403.546838544076</c:v>
                </c:pt>
                <c:pt idx="124">
                  <c:v>32003.332218000822</c:v>
                </c:pt>
                <c:pt idx="125">
                  <c:v>5015.8327759108888</c:v>
                </c:pt>
                <c:pt idx="126">
                  <c:v>28606.48872650852</c:v>
                </c:pt>
                <c:pt idx="127">
                  <c:v>12172.250539098937</c:v>
                </c:pt>
                <c:pt idx="128">
                  <c:v>11931.128933614442</c:v>
                </c:pt>
                <c:pt idx="129">
                  <c:v>9016.7621936564719</c:v>
                </c:pt>
                <c:pt idx="130">
                  <c:v>28817.100856495101</c:v>
                </c:pt>
                <c:pt idx="131">
                  <c:v>32269.041552375566</c:v>
                </c:pt>
                <c:pt idx="132">
                  <c:v>91499.863158453067</c:v>
                </c:pt>
                <c:pt idx="133">
                  <c:v>26756.309659140956</c:v>
                </c:pt>
                <c:pt idx="134">
                  <c:v>25233.841796875</c:v>
                </c:pt>
                <c:pt idx="135">
                  <c:v>1913.0340713463152</c:v>
                </c:pt>
                <c:pt idx="136">
                  <c:v>3941.3690409794904</c:v>
                </c:pt>
                <c:pt idx="137">
                  <c:v>48041.173051851751</c:v>
                </c:pt>
                <c:pt idx="138">
                  <c:v>3114.3375271840027</c:v>
                </c:pt>
                <c:pt idx="139">
                  <c:v>15536.101076100713</c:v>
                </c:pt>
                <c:pt idx="140">
                  <c:v>25682.248194375494</c:v>
                </c:pt>
                <c:pt idx="141">
                  <c:v>1594.3088895522201</c:v>
                </c:pt>
                <c:pt idx="142">
                  <c:v>88107.050046449251</c:v>
                </c:pt>
                <c:pt idx="143">
                  <c:v>37080.522405224547</c:v>
                </c:pt>
                <c:pt idx="144">
                  <c:v>29516.499638379093</c:v>
                </c:pt>
                <c:pt idx="145">
                  <c:v>35849.555652606519</c:v>
                </c:pt>
                <c:pt idx="146">
                  <c:v>13475.988214227387</c:v>
                </c:pt>
                <c:pt idx="147">
                  <c:v>39543.656870898471</c:v>
                </c:pt>
                <c:pt idx="148">
                  <c:v>12250.945476915302</c:v>
                </c:pt>
                <c:pt idx="149">
                  <c:v>25736.824162411289</c:v>
                </c:pt>
                <c:pt idx="150">
                  <c:v>14130.13919624719</c:v>
                </c:pt>
                <c:pt idx="151">
                  <c:v>13047.27543454409</c:v>
                </c:pt>
                <c:pt idx="152">
                  <c:v>4414.89990234375</c:v>
                </c:pt>
                <c:pt idx="153">
                  <c:v>16278.159563848048</c:v>
                </c:pt>
                <c:pt idx="154">
                  <c:v>52849.516538129938</c:v>
                </c:pt>
                <c:pt idx="155">
                  <c:v>68167.80327116001</c:v>
                </c:pt>
                <c:pt idx="157">
                  <c:v>3728.0674156657815</c:v>
                </c:pt>
                <c:pt idx="158">
                  <c:v>2472.98583984375</c:v>
                </c:pt>
                <c:pt idx="159">
                  <c:v>16642.450371704239</c:v>
                </c:pt>
                <c:pt idx="160">
                  <c:v>2013.8134548207713</c:v>
                </c:pt>
                <c:pt idx="161">
                  <c:v>27335.540522565894</c:v>
                </c:pt>
                <c:pt idx="162">
                  <c:v>10906.887152494108</c:v>
                </c:pt>
                <c:pt idx="163">
                  <c:v>27551.161668236098</c:v>
                </c:pt>
                <c:pt idx="164">
                  <c:v>26623.857443636742</c:v>
                </c:pt>
                <c:pt idx="165">
                  <c:v>2025.8351259473238</c:v>
                </c:pt>
                <c:pt idx="166">
                  <c:v>67667.508458519034</c:v>
                </c:pt>
                <c:pt idx="167">
                  <c:v>45771.001863196267</c:v>
                </c:pt>
                <c:pt idx="168">
                  <c:v>61186.462829745928</c:v>
                </c:pt>
                <c:pt idx="169">
                  <c:v>21735.75867855272</c:v>
                </c:pt>
                <c:pt idx="170">
                  <c:v>8452.92762659652</c:v>
                </c:pt>
                <c:pt idx="171">
                  <c:v>7246.8119700762873</c:v>
                </c:pt>
                <c:pt idx="172">
                  <c:v>3330.5527171436138</c:v>
                </c:pt>
                <c:pt idx="173">
                  <c:v>2373.57819623144</c:v>
                </c:pt>
              </c:numCache>
            </c:numRef>
          </c:xVal>
          <c:yVal>
            <c:numRef>
              <c:f>'FPN-WDI_Charts'!$E$17:$E$190</c:f>
              <c:numCache>
                <c:formatCode>General</c:formatCode>
                <c:ptCount val="174"/>
                <c:pt idx="0">
                  <c:v>0.72499999999999998</c:v>
                </c:pt>
                <c:pt idx="1">
                  <c:v>0.77300000000000002</c:v>
                </c:pt>
                <c:pt idx="2">
                  <c:v>1.403</c:v>
                </c:pt>
                <c:pt idx="3">
                  <c:v>1.3080000000000001</c:v>
                </c:pt>
                <c:pt idx="4">
                  <c:v>0.93300000000000005</c:v>
                </c:pt>
                <c:pt idx="5">
                  <c:v>0.65200000000000002</c:v>
                </c:pt>
                <c:pt idx="6">
                  <c:v>1.0129999999999999</c:v>
                </c:pt>
                <c:pt idx="7">
                  <c:v>1.1299999999999999</c:v>
                </c:pt>
                <c:pt idx="8">
                  <c:v>0.307</c:v>
                </c:pt>
                <c:pt idx="9">
                  <c:v>0.34599999999999997</c:v>
                </c:pt>
                <c:pt idx="10">
                  <c:v>0.78900000000000003</c:v>
                </c:pt>
                <c:pt idx="11">
                  <c:v>1.0489999999999999</c:v>
                </c:pt>
                <c:pt idx="12">
                  <c:v>0.79200000000000004</c:v>
                </c:pt>
                <c:pt idx="13">
                  <c:v>0.64400000000000002</c:v>
                </c:pt>
                <c:pt idx="14">
                  <c:v>0.89600000000000002</c:v>
                </c:pt>
                <c:pt idx="15">
                  <c:v>0.8</c:v>
                </c:pt>
                <c:pt idx="16">
                  <c:v>0.26300000000000001</c:v>
                </c:pt>
                <c:pt idx="17">
                  <c:v>1.1299999999999999</c:v>
                </c:pt>
                <c:pt idx="18">
                  <c:v>0.65200000000000002</c:v>
                </c:pt>
                <c:pt idx="19">
                  <c:v>1.099</c:v>
                </c:pt>
                <c:pt idx="20">
                  <c:v>1.0469999999999999</c:v>
                </c:pt>
                <c:pt idx="21">
                  <c:v>1.468</c:v>
                </c:pt>
                <c:pt idx="22">
                  <c:v>0.746</c:v>
                </c:pt>
                <c:pt idx="23">
                  <c:v>0.69099999999999995</c:v>
                </c:pt>
                <c:pt idx="24">
                  <c:v>0.505</c:v>
                </c:pt>
                <c:pt idx="25">
                  <c:v>0.84799999999999998</c:v>
                </c:pt>
                <c:pt idx="26">
                  <c:v>1.5629999999999999</c:v>
                </c:pt>
                <c:pt idx="27">
                  <c:v>0.76200000000000001</c:v>
                </c:pt>
                <c:pt idx="28">
                  <c:v>0.504</c:v>
                </c:pt>
                <c:pt idx="29">
                  <c:v>0.57399999999999995</c:v>
                </c:pt>
                <c:pt idx="30">
                  <c:v>0.70799999999999996</c:v>
                </c:pt>
                <c:pt idx="31">
                  <c:v>0.62</c:v>
                </c:pt>
                <c:pt idx="32">
                  <c:v>0.99299999999999999</c:v>
                </c:pt>
                <c:pt idx="33">
                  <c:v>0.89400000000000002</c:v>
                </c:pt>
                <c:pt idx="34">
                  <c:v>0.67300000000000004</c:v>
                </c:pt>
                <c:pt idx="35">
                  <c:v>1.095</c:v>
                </c:pt>
                <c:pt idx="36">
                  <c:v>1.0209999999999999</c:v>
                </c:pt>
                <c:pt idx="37">
                  <c:v>0.70899999999999996</c:v>
                </c:pt>
                <c:pt idx="38">
                  <c:v>0.64400000000000002</c:v>
                </c:pt>
                <c:pt idx="39">
                  <c:v>0.84799999999999998</c:v>
                </c:pt>
                <c:pt idx="40">
                  <c:v>0.99099999999999999</c:v>
                </c:pt>
                <c:pt idx="41">
                  <c:v>1.101</c:v>
                </c:pt>
                <c:pt idx="42">
                  <c:v>0.56000000000000005</c:v>
                </c:pt>
                <c:pt idx="43">
                  <c:v>0.98699999999999999</c:v>
                </c:pt>
                <c:pt idx="44">
                  <c:v>0.97299999999999998</c:v>
                </c:pt>
                <c:pt idx="45">
                  <c:v>0.81499999999999995</c:v>
                </c:pt>
                <c:pt idx="46">
                  <c:v>0.66300000000000003</c:v>
                </c:pt>
                <c:pt idx="47">
                  <c:v>1.137</c:v>
                </c:pt>
                <c:pt idx="48">
                  <c:v>0.57699999999999996</c:v>
                </c:pt>
                <c:pt idx="49">
                  <c:v>0.441</c:v>
                </c:pt>
                <c:pt idx="50">
                  <c:v>0.3</c:v>
                </c:pt>
                <c:pt idx="51">
                  <c:v>0.61599999999999999</c:v>
                </c:pt>
                <c:pt idx="52">
                  <c:v>1.2170000000000001</c:v>
                </c:pt>
                <c:pt idx="53">
                  <c:v>1.181</c:v>
                </c:pt>
                <c:pt idx="54">
                  <c:v>1.3480000000000001</c:v>
                </c:pt>
                <c:pt idx="55">
                  <c:v>0.98799999999999999</c:v>
                </c:pt>
                <c:pt idx="56">
                  <c:v>1.46</c:v>
                </c:pt>
                <c:pt idx="57">
                  <c:v>0.76800000000000002</c:v>
                </c:pt>
                <c:pt idx="58">
                  <c:v>0.41799999999999998</c:v>
                </c:pt>
                <c:pt idx="59">
                  <c:v>0.93100000000000005</c:v>
                </c:pt>
                <c:pt idx="60">
                  <c:v>0.72099999999999997</c:v>
                </c:pt>
                <c:pt idx="61">
                  <c:v>0.84899999999999998</c:v>
                </c:pt>
                <c:pt idx="62">
                  <c:v>0.28000000000000003</c:v>
                </c:pt>
                <c:pt idx="63">
                  <c:v>0.315</c:v>
                </c:pt>
                <c:pt idx="64">
                  <c:v>0.95599999999999996</c:v>
                </c:pt>
                <c:pt idx="65">
                  <c:v>0.98299999999999998</c:v>
                </c:pt>
                <c:pt idx="66">
                  <c:v>0.26200000000000001</c:v>
                </c:pt>
                <c:pt idx="67">
                  <c:v>0.82399999999999995</c:v>
                </c:pt>
                <c:pt idx="68">
                  <c:v>0.67200000000000004</c:v>
                </c:pt>
                <c:pt idx="69">
                  <c:v>1.3280000000000001</c:v>
                </c:pt>
                <c:pt idx="70">
                  <c:v>0.90400000000000003</c:v>
                </c:pt>
                <c:pt idx="71">
                  <c:v>0.92500000000000004</c:v>
                </c:pt>
                <c:pt idx="72">
                  <c:v>0.72699999999999998</c:v>
                </c:pt>
                <c:pt idx="73">
                  <c:v>1.095</c:v>
                </c:pt>
                <c:pt idx="74">
                  <c:v>1.1459999999999999</c:v>
                </c:pt>
                <c:pt idx="75">
                  <c:v>0.90800000000000003</c:v>
                </c:pt>
                <c:pt idx="76">
                  <c:v>0.434</c:v>
                </c:pt>
                <c:pt idx="77">
                  <c:v>0.378</c:v>
                </c:pt>
                <c:pt idx="78">
                  <c:v>0.78900000000000003</c:v>
                </c:pt>
                <c:pt idx="79">
                  <c:v>1.0209999999999999</c:v>
                </c:pt>
                <c:pt idx="80">
                  <c:v>0.871</c:v>
                </c:pt>
                <c:pt idx="81">
                  <c:v>1.165</c:v>
                </c:pt>
                <c:pt idx="82">
                  <c:v>0.56799999999999995</c:v>
                </c:pt>
                <c:pt idx="83">
                  <c:v>0.503</c:v>
                </c:pt>
                <c:pt idx="84">
                  <c:v>0.312</c:v>
                </c:pt>
                <c:pt idx="85">
                  <c:v>1.0149999999999999</c:v>
                </c:pt>
                <c:pt idx="86">
                  <c:v>2.9580000000000002</c:v>
                </c:pt>
                <c:pt idx="87">
                  <c:v>0.64300000000000002</c:v>
                </c:pt>
                <c:pt idx="88">
                  <c:v>0.65300000000000002</c:v>
                </c:pt>
                <c:pt idx="89">
                  <c:v>0.76700000000000002</c:v>
                </c:pt>
                <c:pt idx="90">
                  <c:v>0.66900000000000004</c:v>
                </c:pt>
                <c:pt idx="91">
                  <c:v>0.34100000000000003</c:v>
                </c:pt>
                <c:pt idx="92">
                  <c:v>0.96499999999999997</c:v>
                </c:pt>
                <c:pt idx="93">
                  <c:v>0.72399999999999998</c:v>
                </c:pt>
                <c:pt idx="94">
                  <c:v>0.442</c:v>
                </c:pt>
                <c:pt idx="95">
                  <c:v>0.60799999999999998</c:v>
                </c:pt>
                <c:pt idx="96">
                  <c:v>0.97099999999999997</c:v>
                </c:pt>
                <c:pt idx="97">
                  <c:v>0.505</c:v>
                </c:pt>
                <c:pt idx="98">
                  <c:v>0.33500000000000002</c:v>
                </c:pt>
                <c:pt idx="99">
                  <c:v>1.079</c:v>
                </c:pt>
                <c:pt idx="100">
                  <c:v>0.28499999999999998</c:v>
                </c:pt>
                <c:pt idx="101">
                  <c:v>0.90900000000000003</c:v>
                </c:pt>
                <c:pt idx="102">
                  <c:v>0.42299999999999999</c:v>
                </c:pt>
                <c:pt idx="103">
                  <c:v>0.6</c:v>
                </c:pt>
                <c:pt idx="104">
                  <c:v>0.74099999999999999</c:v>
                </c:pt>
                <c:pt idx="105">
                  <c:v>0.877</c:v>
                </c:pt>
                <c:pt idx="106">
                  <c:v>0.81399999999999995</c:v>
                </c:pt>
                <c:pt idx="107">
                  <c:v>0.64300000000000002</c:v>
                </c:pt>
                <c:pt idx="108">
                  <c:v>0.80200000000000005</c:v>
                </c:pt>
                <c:pt idx="109">
                  <c:v>0.74299999999999999</c:v>
                </c:pt>
                <c:pt idx="110">
                  <c:v>0.55100000000000005</c:v>
                </c:pt>
                <c:pt idx="111">
                  <c:v>1.381</c:v>
                </c:pt>
                <c:pt idx="112">
                  <c:v>0.60799999999999998</c:v>
                </c:pt>
                <c:pt idx="113">
                  <c:v>0.38300000000000001</c:v>
                </c:pt>
                <c:pt idx="114">
                  <c:v>0.91</c:v>
                </c:pt>
                <c:pt idx="115">
                  <c:v>1.0089999999999999</c:v>
                </c:pt>
                <c:pt idx="116">
                  <c:v>0.98699999999999999</c:v>
                </c:pt>
                <c:pt idx="117">
                  <c:v>0.29699999999999999</c:v>
                </c:pt>
                <c:pt idx="118">
                  <c:v>0.48899999999999999</c:v>
                </c:pt>
                <c:pt idx="119">
                  <c:v>1.4359999999999999</c:v>
                </c:pt>
                <c:pt idx="120">
                  <c:v>0.60799999999999998</c:v>
                </c:pt>
                <c:pt idx="121">
                  <c:v>1.3819999999999999</c:v>
                </c:pt>
                <c:pt idx="122">
                  <c:v>0.73</c:v>
                </c:pt>
                <c:pt idx="123">
                  <c:v>1.1220000000000001</c:v>
                </c:pt>
                <c:pt idx="124">
                  <c:v>0.52200000000000002</c:v>
                </c:pt>
                <c:pt idx="125">
                  <c:v>0.76800000000000002</c:v>
                </c:pt>
                <c:pt idx="126">
                  <c:v>1.1279999999999999</c:v>
                </c:pt>
                <c:pt idx="127">
                  <c:v>0.95</c:v>
                </c:pt>
                <c:pt idx="128">
                  <c:v>0.91600000000000004</c:v>
                </c:pt>
                <c:pt idx="129">
                  <c:v>1.1579999999999999</c:v>
                </c:pt>
                <c:pt idx="130">
                  <c:v>0.39</c:v>
                </c:pt>
                <c:pt idx="131">
                  <c:v>0.41199999999999998</c:v>
                </c:pt>
                <c:pt idx="132">
                  <c:v>0.60199999999999998</c:v>
                </c:pt>
                <c:pt idx="133">
                  <c:v>0.48899999999999999</c:v>
                </c:pt>
                <c:pt idx="134">
                  <c:v>0.60599999999999998</c:v>
                </c:pt>
                <c:pt idx="135">
                  <c:v>0.76300000000000001</c:v>
                </c:pt>
                <c:pt idx="136">
                  <c:v>0.89600000000000002</c:v>
                </c:pt>
                <c:pt idx="137">
                  <c:v>0.88300000000000001</c:v>
                </c:pt>
                <c:pt idx="138">
                  <c:v>0.745</c:v>
                </c:pt>
                <c:pt idx="139">
                  <c:v>0.60099999999999998</c:v>
                </c:pt>
                <c:pt idx="140">
                  <c:v>0.63400000000000001</c:v>
                </c:pt>
                <c:pt idx="141">
                  <c:v>1.2430000000000001</c:v>
                </c:pt>
                <c:pt idx="142">
                  <c:v>0.751</c:v>
                </c:pt>
                <c:pt idx="143">
                  <c:v>2.2509999999999999</c:v>
                </c:pt>
                <c:pt idx="144">
                  <c:v>0.36299999999999999</c:v>
                </c:pt>
                <c:pt idx="145">
                  <c:v>0.434</c:v>
                </c:pt>
                <c:pt idx="146">
                  <c:v>1.2649999999999999</c:v>
                </c:pt>
                <c:pt idx="147">
                  <c:v>0.438</c:v>
                </c:pt>
                <c:pt idx="148">
                  <c:v>0.97199999999999998</c:v>
                </c:pt>
                <c:pt idx="149">
                  <c:v>0.53300000000000003</c:v>
                </c:pt>
                <c:pt idx="150">
                  <c:v>1.05</c:v>
                </c:pt>
                <c:pt idx="151">
                  <c:v>1.3220000000000001</c:v>
                </c:pt>
                <c:pt idx="152">
                  <c:v>1.079</c:v>
                </c:pt>
                <c:pt idx="153">
                  <c:v>1.1419999999999999</c:v>
                </c:pt>
                <c:pt idx="154">
                  <c:v>0.8</c:v>
                </c:pt>
                <c:pt idx="155">
                  <c:v>0.41799999999999998</c:v>
                </c:pt>
                <c:pt idx="156">
                  <c:v>1.4590000000000001</c:v>
                </c:pt>
                <c:pt idx="157">
                  <c:v>0.91200000000000003</c:v>
                </c:pt>
                <c:pt idx="158">
                  <c:v>0.99399999999999999</c:v>
                </c:pt>
                <c:pt idx="159">
                  <c:v>1.0469999999999999</c:v>
                </c:pt>
                <c:pt idx="160">
                  <c:v>1.9390000000000001</c:v>
                </c:pt>
                <c:pt idx="161">
                  <c:v>1.0089999999999999</c:v>
                </c:pt>
                <c:pt idx="162">
                  <c:v>0.60399999999999998</c:v>
                </c:pt>
                <c:pt idx="163">
                  <c:v>0.70899999999999996</c:v>
                </c:pt>
                <c:pt idx="164">
                  <c:v>1.1279999999999999</c:v>
                </c:pt>
                <c:pt idx="165">
                  <c:v>0.64800000000000002</c:v>
                </c:pt>
                <c:pt idx="166">
                  <c:v>0.746</c:v>
                </c:pt>
                <c:pt idx="167">
                  <c:v>0.26300000000000001</c:v>
                </c:pt>
                <c:pt idx="168">
                  <c:v>0.90500000000000003</c:v>
                </c:pt>
                <c:pt idx="169">
                  <c:v>0.69399999999999995</c:v>
                </c:pt>
                <c:pt idx="170">
                  <c:v>0.97499999999999998</c:v>
                </c:pt>
                <c:pt idx="171">
                  <c:v>1.1240000000000001</c:v>
                </c:pt>
                <c:pt idx="172">
                  <c:v>1.2789999999999999</c:v>
                </c:pt>
                <c:pt idx="173">
                  <c:v>0.77500000000000002</c:v>
                </c:pt>
              </c:numCache>
            </c:numRef>
          </c:yVal>
          <c:smooth val="0"/>
          <c:extLst>
            <c:ext xmlns:c16="http://schemas.microsoft.com/office/drawing/2014/chart" uri="{C3380CC4-5D6E-409C-BE32-E72D297353CC}">
              <c16:uniqueId val="{00000005-661F-48B5-8351-FDB4A2DB92E4}"/>
            </c:ext>
          </c:extLst>
        </c:ser>
        <c:dLbls>
          <c:showLegendKey val="0"/>
          <c:showVal val="0"/>
          <c:showCatName val="0"/>
          <c:showSerName val="0"/>
          <c:showPercent val="0"/>
          <c:showBubbleSize val="0"/>
        </c:dLbls>
        <c:axId val="1815550223"/>
        <c:axId val="1815548143"/>
        <c:extLst>
          <c:ext xmlns:c15="http://schemas.microsoft.com/office/drawing/2012/chart" uri="{02D57815-91ED-43cb-92C2-25804820EDAC}">
            <c15:filteredScatterSeries>
              <c15:ser>
                <c:idx val="3"/>
                <c:order val="0"/>
                <c:tx>
                  <c:strRef>
                    <c:extLst>
                      <c:ext uri="{02D57815-91ED-43cb-92C2-25804820EDAC}">
                        <c15:formulaRef>
                          <c15:sqref>'FPN-WDI_Charts'!$H$15</c15:sqref>
                        </c15:formulaRef>
                      </c:ext>
                    </c:extLst>
                    <c:strCache>
                      <c:ptCount val="1"/>
                      <c:pt idx="0">
                        <c:v>Food expenditures (FoodExp)</c:v>
                      </c:pt>
                    </c:strCache>
                  </c:strRef>
                </c:tx>
                <c:spPr>
                  <a:ln w="28575" cap="rnd">
                    <a:noFill/>
                    <a:round/>
                  </a:ln>
                  <a:effectLst/>
                </c:spPr>
                <c:marker>
                  <c:symbol val="star"/>
                  <c:size val="5"/>
                  <c:spPr>
                    <a:noFill/>
                    <a:ln w="9525">
                      <a:solidFill>
                        <a:schemeClr val="tx1"/>
                      </a:solidFill>
                    </a:ln>
                    <a:effectLst/>
                  </c:spPr>
                </c:marker>
                <c:trendline>
                  <c:spPr>
                    <a:ln w="19050" cap="rnd">
                      <a:solidFill>
                        <a:schemeClr val="tx1"/>
                      </a:solidFill>
                      <a:prstDash val="sysDash"/>
                    </a:ln>
                    <a:effectLst/>
                  </c:spPr>
                  <c:trendlineType val="log"/>
                  <c:dispRSqr val="0"/>
                  <c:dispEq val="0"/>
                </c:trendline>
                <c:xVal>
                  <c:numRef>
                    <c:extLst>
                      <c:ext uri="{02D57815-91ED-43cb-92C2-25804820EDAC}">
                        <c15:formulaRef>
                          <c15:sqref>'FPN-WDI_Charts'!$D$17:$D$190</c15:sqref>
                        </c15:formulaRef>
                      </c:ext>
                    </c:extLst>
                    <c:numCache>
                      <c:formatCode>_(* #,##0_);_(* \(#,##0\);_(* "-"??_);_(@_)</c:formatCode>
                      <c:ptCount val="174"/>
                      <c:pt idx="0">
                        <c:v>12802.148308393755</c:v>
                      </c:pt>
                      <c:pt idx="1">
                        <c:v>11562.265868581648</c:v>
                      </c:pt>
                      <c:pt idx="2">
                        <c:v>6861.5528235531165</c:v>
                      </c:pt>
                      <c:pt idx="4">
                        <c:v>18775.951013986618</c:v>
                      </c:pt>
                      <c:pt idx="5">
                        <c:v>22994.826450441869</c:v>
                      </c:pt>
                      <c:pt idx="6">
                        <c:v>12541.162631531197</c:v>
                      </c:pt>
                      <c:pt idx="7">
                        <c:v>36748.644176682479</c:v>
                      </c:pt>
                      <c:pt idx="8">
                        <c:v>47085.227143527278</c:v>
                      </c:pt>
                      <c:pt idx="9">
                        <c:v>53665.026675739464</c:v>
                      </c:pt>
                      <c:pt idx="10">
                        <c:v>13587.531191321466</c:v>
                      </c:pt>
                      <c:pt idx="11">
                        <c:v>34863.446470755836</c:v>
                      </c:pt>
                      <c:pt idx="12">
                        <c:v>45033.830542357806</c:v>
                      </c:pt>
                      <c:pt idx="13">
                        <c:v>5063.5548913875155</c:v>
                      </c:pt>
                      <c:pt idx="14">
                        <c:v>15090.752261438689</c:v>
                      </c:pt>
                      <c:pt idx="15">
                        <c:v>17666.601607030476</c:v>
                      </c:pt>
                      <c:pt idx="16">
                        <c:v>50904.68908671532</c:v>
                      </c:pt>
                      <c:pt idx="17">
                        <c:v>6656.3053694479131</c:v>
                      </c:pt>
                      <c:pt idx="18">
                        <c:v>3010.9028543227664</c:v>
                      </c:pt>
                      <c:pt idx="19">
                        <c:v>85191.656162029903</c:v>
                      </c:pt>
                      <c:pt idx="20">
                        <c:v>10174.709605992912</c:v>
                      </c:pt>
                      <c:pt idx="21">
                        <c:v>8174.4929769352211</c:v>
                      </c:pt>
                      <c:pt idx="23">
                        <c:v>13638.405312440575</c:v>
                      </c:pt>
                      <c:pt idx="24">
                        <c:v>14593.382481612171</c:v>
                      </c:pt>
                      <c:pt idx="25">
                        <c:v>14220.752282309115</c:v>
                      </c:pt>
                      <c:pt idx="27">
                        <c:v>64617.638124508696</c:v>
                      </c:pt>
                      <c:pt idx="28">
                        <c:v>20986.654634831924</c:v>
                      </c:pt>
                      <c:pt idx="29">
                        <c:v>1967.6340515778516</c:v>
                      </c:pt>
                      <c:pt idx="30">
                        <c:v>773.99155045993041</c:v>
                      </c:pt>
                      <c:pt idx="31">
                        <c:v>6413.9991408017486</c:v>
                      </c:pt>
                      <c:pt idx="32">
                        <c:v>3684.4596675561015</c:v>
                      </c:pt>
                      <c:pt idx="33">
                        <c:v>3597.9734245702957</c:v>
                      </c:pt>
                      <c:pt idx="34">
                        <c:v>47702.714501844668</c:v>
                      </c:pt>
                      <c:pt idx="35">
                        <c:v>46721.746143144497</c:v>
                      </c:pt>
                      <c:pt idx="36">
                        <c:v>959.31008907923683</c:v>
                      </c:pt>
                      <c:pt idx="37">
                        <c:v>1566.2610717999084</c:v>
                      </c:pt>
                      <c:pt idx="38">
                        <c:v>23462.567840458094</c:v>
                      </c:pt>
                      <c:pt idx="39">
                        <c:v>14224.868760217181</c:v>
                      </c:pt>
                      <c:pt idx="40">
                        <c:v>13928.699234095306</c:v>
                      </c:pt>
                      <c:pt idx="41">
                        <c:v>3049.0061794110893</c:v>
                      </c:pt>
                      <c:pt idx="42">
                        <c:v>1029.8833079077438</c:v>
                      </c:pt>
                      <c:pt idx="43">
                        <c:v>3639.7913563072916</c:v>
                      </c:pt>
                      <c:pt idx="44">
                        <c:v>19283.510355064074</c:v>
                      </c:pt>
                      <c:pt idx="45">
                        <c:v>4686.9004727937345</c:v>
                      </c:pt>
                      <c:pt idx="46">
                        <c:v>27045.343064531517</c:v>
                      </c:pt>
                      <c:pt idx="47">
                        <c:v>25495.201579638062</c:v>
                      </c:pt>
                      <c:pt idx="48">
                        <c:v>37163.5546875</c:v>
                      </c:pt>
                      <c:pt idx="49">
                        <c:v>36626.685577928016</c:v>
                      </c:pt>
                      <c:pt idx="50">
                        <c:v>56568.415893611025</c:v>
                      </c:pt>
                      <c:pt idx="51">
                        <c:v>4680.0806171313761</c:v>
                      </c:pt>
                      <c:pt idx="52">
                        <c:v>11380.819090928784</c:v>
                      </c:pt>
                      <c:pt idx="53">
                        <c:v>15941.711520405986</c:v>
                      </c:pt>
                      <c:pt idx="54">
                        <c:v>11346.372569571098</c:v>
                      </c:pt>
                      <c:pt idx="55">
                        <c:v>10801.026619985025</c:v>
                      </c:pt>
                      <c:pt idx="56">
                        <c:v>7984.4207710181063</c:v>
                      </c:pt>
                      <c:pt idx="57">
                        <c:v>16604.26720618911</c:v>
                      </c:pt>
                      <c:pt idx="58">
                        <c:v>32990.0451981964</c:v>
                      </c:pt>
                      <c:pt idx="59">
                        <c:v>7844.4993380007882</c:v>
                      </c:pt>
                      <c:pt idx="60">
                        <c:v>2009.5577459572542</c:v>
                      </c:pt>
                      <c:pt idx="61">
                        <c:v>12367.938239582556</c:v>
                      </c:pt>
                      <c:pt idx="62">
                        <c:v>47593.887014433501</c:v>
                      </c:pt>
                      <c:pt idx="63">
                        <c:v>45584.57086676926</c:v>
                      </c:pt>
                      <c:pt idx="64">
                        <c:v>14058.195045730035</c:v>
                      </c:pt>
                      <c:pt idx="65">
                        <c:v>2033.6716443566761</c:v>
                      </c:pt>
                      <c:pt idx="66">
                        <c:v>54335.962805280062</c:v>
                      </c:pt>
                      <c:pt idx="67">
                        <c:v>4863.9761994461451</c:v>
                      </c:pt>
                      <c:pt idx="68">
                        <c:v>28461.455812510256</c:v>
                      </c:pt>
                      <c:pt idx="69">
                        <c:v>14465.197750481873</c:v>
                      </c:pt>
                      <c:pt idx="70">
                        <c:v>2405.9481185156692</c:v>
                      </c:pt>
                      <c:pt idx="71">
                        <c:v>1929.1668463515364</c:v>
                      </c:pt>
                      <c:pt idx="72">
                        <c:v>11976.385671585009</c:v>
                      </c:pt>
                      <c:pt idx="73">
                        <c:v>3165.569739609412</c:v>
                      </c:pt>
                      <c:pt idx="74">
                        <c:v>5221.810954677173</c:v>
                      </c:pt>
                      <c:pt idx="75">
                        <c:v>62442.174944034465</c:v>
                      </c:pt>
                      <c:pt idx="76">
                        <c:v>28307.730172393909</c:v>
                      </c:pt>
                      <c:pt idx="77">
                        <c:v>53923.221721701004</c:v>
                      </c:pt>
                      <c:pt idx="78">
                        <c:v>6116.0596544376785</c:v>
                      </c:pt>
                      <c:pt idx="79">
                        <c:v>10589.126447473622</c:v>
                      </c:pt>
                      <c:pt idx="80">
                        <c:v>15902.844017069148</c:v>
                      </c:pt>
                      <c:pt idx="81">
                        <c:v>10445.367111211915</c:v>
                      </c:pt>
                      <c:pt idx="82">
                        <c:v>61729.407844559508</c:v>
                      </c:pt>
                      <c:pt idx="83">
                        <c:v>38924.31300806511</c:v>
                      </c:pt>
                      <c:pt idx="84">
                        <c:v>41812.971338710384</c:v>
                      </c:pt>
                      <c:pt idx="85">
                        <c:v>9326.1218979977657</c:v>
                      </c:pt>
                      <c:pt idx="86">
                        <c:v>42977.426848678275</c:v>
                      </c:pt>
                      <c:pt idx="87">
                        <c:v>9953.7278507454339</c:v>
                      </c:pt>
                      <c:pt idx="88">
                        <c:v>22157.871103308658</c:v>
                      </c:pt>
                      <c:pt idx="89">
                        <c:v>4123.5960532318059</c:v>
                      </c:pt>
                      <c:pt idx="90">
                        <c:v>41124.369288556089</c:v>
                      </c:pt>
                      <c:pt idx="91">
                        <c:v>58767.655344893712</c:v>
                      </c:pt>
                      <c:pt idx="92">
                        <c:v>4803.2323057579451</c:v>
                      </c:pt>
                      <c:pt idx="93">
                        <c:v>6874.7631684097432</c:v>
                      </c:pt>
                      <c:pt idx="94">
                        <c:v>28601.525730813642</c:v>
                      </c:pt>
                      <c:pt idx="95">
                        <c:v>3031.4095547503184</c:v>
                      </c:pt>
                      <c:pt idx="96">
                        <c:v>1424.4686568683951</c:v>
                      </c:pt>
                      <c:pt idx="97">
                        <c:v>32541.172866000961</c:v>
                      </c:pt>
                      <c:pt idx="98">
                        <c:v>82296.951250298385</c:v>
                      </c:pt>
                      <c:pt idx="99">
                        <c:v>1541.1731582354664</c:v>
                      </c:pt>
                      <c:pt idx="100">
                        <c:v>1446.9298715350471</c:v>
                      </c:pt>
                      <c:pt idx="101">
                        <c:v>25910.44684531882</c:v>
                      </c:pt>
                      <c:pt idx="102">
                        <c:v>16631.321673502542</c:v>
                      </c:pt>
                      <c:pt idx="103">
                        <c:v>2173.5556231394776</c:v>
                      </c:pt>
                      <c:pt idx="104">
                        <c:v>39210.024122793686</c:v>
                      </c:pt>
                      <c:pt idx="105">
                        <c:v>5035.9316432287251</c:v>
                      </c:pt>
                      <c:pt idx="106">
                        <c:v>23536.247806673819</c:v>
                      </c:pt>
                      <c:pt idx="107">
                        <c:v>19209.219151117159</c:v>
                      </c:pt>
                      <c:pt idx="108">
                        <c:v>12315.486793515642</c:v>
                      </c:pt>
                      <c:pt idx="109">
                        <c:v>9773.6311522170054</c:v>
                      </c:pt>
                      <c:pt idx="110">
                        <c:v>20086.50445258632</c:v>
                      </c:pt>
                      <c:pt idx="112">
                        <c:v>7168.724609375</c:v>
                      </c:pt>
                      <c:pt idx="113">
                        <c:v>1246.7926957329712</c:v>
                      </c:pt>
                      <c:pt idx="114">
                        <c:v>4109.5171938950534</c:v>
                      </c:pt>
                      <c:pt idx="115">
                        <c:v>9987.1176222071281</c:v>
                      </c:pt>
                      <c:pt idx="116">
                        <c:v>3601.1088766087423</c:v>
                      </c:pt>
                      <c:pt idx="117">
                        <c:v>55507.090270966735</c:v>
                      </c:pt>
                      <c:pt idx="118">
                        <c:v>40632.02521794194</c:v>
                      </c:pt>
                      <c:pt idx="119">
                        <c:v>5694.0691291125577</c:v>
                      </c:pt>
                      <c:pt idx="120">
                        <c:v>1206.4034324257502</c:v>
                      </c:pt>
                      <c:pt idx="121">
                        <c:v>5031.6039710898267</c:v>
                      </c:pt>
                      <c:pt idx="122">
                        <c:v>15084.567362337779</c:v>
                      </c:pt>
                      <c:pt idx="123">
                        <c:v>66403.546838544076</c:v>
                      </c:pt>
                      <c:pt idx="124">
                        <c:v>32003.332218000822</c:v>
                      </c:pt>
                      <c:pt idx="125">
                        <c:v>5015.8327759108888</c:v>
                      </c:pt>
                      <c:pt idx="126">
                        <c:v>28606.48872650852</c:v>
                      </c:pt>
                      <c:pt idx="127">
                        <c:v>12172.250539098937</c:v>
                      </c:pt>
                      <c:pt idx="128">
                        <c:v>11931.128933614442</c:v>
                      </c:pt>
                      <c:pt idx="129">
                        <c:v>9016.7621936564719</c:v>
                      </c:pt>
                      <c:pt idx="130">
                        <c:v>28817.100856495101</c:v>
                      </c:pt>
                      <c:pt idx="131">
                        <c:v>32269.041552375566</c:v>
                      </c:pt>
                      <c:pt idx="132">
                        <c:v>91499.863158453067</c:v>
                      </c:pt>
                      <c:pt idx="133">
                        <c:v>26756.309659140956</c:v>
                      </c:pt>
                      <c:pt idx="134">
                        <c:v>25233.841796875</c:v>
                      </c:pt>
                      <c:pt idx="135">
                        <c:v>1913.0340713463152</c:v>
                      </c:pt>
                      <c:pt idx="136">
                        <c:v>3941.3690409794904</c:v>
                      </c:pt>
                      <c:pt idx="137">
                        <c:v>48041.173051851751</c:v>
                      </c:pt>
                      <c:pt idx="138">
                        <c:v>3114.3375271840027</c:v>
                      </c:pt>
                      <c:pt idx="139">
                        <c:v>15536.101076100713</c:v>
                      </c:pt>
                      <c:pt idx="140">
                        <c:v>25682.248194375494</c:v>
                      </c:pt>
                      <c:pt idx="141">
                        <c:v>1594.3088895522201</c:v>
                      </c:pt>
                      <c:pt idx="142">
                        <c:v>88107.050046449251</c:v>
                      </c:pt>
                      <c:pt idx="143">
                        <c:v>37080.522405224547</c:v>
                      </c:pt>
                      <c:pt idx="144">
                        <c:v>29516.499638379093</c:v>
                      </c:pt>
                      <c:pt idx="145">
                        <c:v>35849.555652606519</c:v>
                      </c:pt>
                      <c:pt idx="146">
                        <c:v>13475.988214227387</c:v>
                      </c:pt>
                      <c:pt idx="147">
                        <c:v>39543.656870898471</c:v>
                      </c:pt>
                      <c:pt idx="148">
                        <c:v>12250.945476915302</c:v>
                      </c:pt>
                      <c:pt idx="149">
                        <c:v>25736.824162411289</c:v>
                      </c:pt>
                      <c:pt idx="150">
                        <c:v>14130.13919624719</c:v>
                      </c:pt>
                      <c:pt idx="151">
                        <c:v>13047.27543454409</c:v>
                      </c:pt>
                      <c:pt idx="152">
                        <c:v>4414.89990234375</c:v>
                      </c:pt>
                      <c:pt idx="153">
                        <c:v>16278.159563848048</c:v>
                      </c:pt>
                      <c:pt idx="154">
                        <c:v>52849.516538129938</c:v>
                      </c:pt>
                      <c:pt idx="155">
                        <c:v>68167.80327116001</c:v>
                      </c:pt>
                      <c:pt idx="157">
                        <c:v>3728.0674156657815</c:v>
                      </c:pt>
                      <c:pt idx="158">
                        <c:v>2472.98583984375</c:v>
                      </c:pt>
                      <c:pt idx="159">
                        <c:v>16642.450371704239</c:v>
                      </c:pt>
                      <c:pt idx="160">
                        <c:v>2013.8134548207713</c:v>
                      </c:pt>
                      <c:pt idx="161">
                        <c:v>27335.540522565894</c:v>
                      </c:pt>
                      <c:pt idx="162">
                        <c:v>10906.887152494108</c:v>
                      </c:pt>
                      <c:pt idx="163">
                        <c:v>27551.161668236098</c:v>
                      </c:pt>
                      <c:pt idx="164">
                        <c:v>26623.857443636742</c:v>
                      </c:pt>
                      <c:pt idx="165">
                        <c:v>2025.8351259473238</c:v>
                      </c:pt>
                      <c:pt idx="166">
                        <c:v>67667.508458519034</c:v>
                      </c:pt>
                      <c:pt idx="167">
                        <c:v>45771.001863196267</c:v>
                      </c:pt>
                      <c:pt idx="168">
                        <c:v>61186.462829745928</c:v>
                      </c:pt>
                      <c:pt idx="169">
                        <c:v>21735.75867855272</c:v>
                      </c:pt>
                      <c:pt idx="170">
                        <c:v>8452.92762659652</c:v>
                      </c:pt>
                      <c:pt idx="171">
                        <c:v>7246.8119700762873</c:v>
                      </c:pt>
                      <c:pt idx="172">
                        <c:v>3330.5527171436138</c:v>
                      </c:pt>
                      <c:pt idx="173">
                        <c:v>2373.57819623144</c:v>
                      </c:pt>
                    </c:numCache>
                  </c:numRef>
                </c:xVal>
                <c:yVal>
                  <c:numRef>
                    <c:extLst>
                      <c:ext uri="{02D57815-91ED-43cb-92C2-25804820EDAC}">
                        <c15:formulaRef>
                          <c15:sqref>'FPN-WDI_Charts'!$H$17:$H$190</c15:sqref>
                        </c15:formulaRef>
                      </c:ext>
                    </c:extLst>
                    <c:numCache>
                      <c:formatCode>0.000</c:formatCode>
                      <c:ptCount val="174"/>
                      <c:pt idx="0">
                        <c:v>9.2948717948717938</c:v>
                      </c:pt>
                      <c:pt idx="1">
                        <c:v>6.2338709677419359</c:v>
                      </c:pt>
                      <c:pt idx="2">
                        <c:v>4.4539682539682541</c:v>
                      </c:pt>
                      <c:pt idx="3">
                        <c:v>6.443349753694581</c:v>
                      </c:pt>
                      <c:pt idx="4">
                        <c:v>5.362068965517242</c:v>
                      </c:pt>
                      <c:pt idx="5">
                        <c:v>8.4675324675324681</c:v>
                      </c:pt>
                      <c:pt idx="6">
                        <c:v>11.511363636363637</c:v>
                      </c:pt>
                      <c:pt idx="7">
                        <c:v>4.7280334728033466</c:v>
                      </c:pt>
                      <c:pt idx="8">
                        <c:v>6.822222222222222</c:v>
                      </c:pt>
                      <c:pt idx="9">
                        <c:v>7.0612244897959178</c:v>
                      </c:pt>
                      <c:pt idx="10">
                        <c:v>8.1340206185567006</c:v>
                      </c:pt>
                      <c:pt idx="11">
                        <c:v>6.2071005917159754</c:v>
                      </c:pt>
                      <c:pt idx="12">
                        <c:v>6.8869565217391306</c:v>
                      </c:pt>
                      <c:pt idx="13">
                        <c:v>4.4413793103448276</c:v>
                      </c:pt>
                      <c:pt idx="14">
                        <c:v>4.1100917431192663</c:v>
                      </c:pt>
                      <c:pt idx="15">
                        <c:v>8.4210526315789469</c:v>
                      </c:pt>
                      <c:pt idx="16">
                        <c:v>8.21875</c:v>
                      </c:pt>
                      <c:pt idx="17">
                        <c:v>2.4511930585683293</c:v>
                      </c:pt>
                      <c:pt idx="18">
                        <c:v>2.0632911392405062</c:v>
                      </c:pt>
                      <c:pt idx="19">
                        <c:v>10.567307692307693</c:v>
                      </c:pt>
                      <c:pt idx="20">
                        <c:v>5.8166666666666664</c:v>
                      </c:pt>
                      <c:pt idx="21">
                        <c:v>5.6899224806201545</c:v>
                      </c:pt>
                      <c:pt idx="22">
                        <c:v>3.3155555555555556</c:v>
                      </c:pt>
                      <c:pt idx="23">
                        <c:v>7.9425287356321839</c:v>
                      </c:pt>
                      <c:pt idx="24">
                        <c:v>13.289473684210527</c:v>
                      </c:pt>
                      <c:pt idx="25">
                        <c:v>4.4397905759162306</c:v>
                      </c:pt>
                      <c:pt idx="26">
                        <c:v>9.0346820809248563</c:v>
                      </c:pt>
                      <c:pt idx="27">
                        <c:v>5.3286713286713292</c:v>
                      </c:pt>
                      <c:pt idx="28">
                        <c:v>6.5454545454545459</c:v>
                      </c:pt>
                      <c:pt idx="29">
                        <c:v>1.5900277008310248</c:v>
                      </c:pt>
                      <c:pt idx="30">
                        <c:v>0.87623762376237613</c:v>
                      </c:pt>
                      <c:pt idx="31">
                        <c:v>4.4604316546762588</c:v>
                      </c:pt>
                      <c:pt idx="32">
                        <c:v>3.87890625</c:v>
                      </c:pt>
                      <c:pt idx="33">
                        <c:v>2.3220779220779222</c:v>
                      </c:pt>
                      <c:pt idx="34">
                        <c:v>6.3490566037735858</c:v>
                      </c:pt>
                      <c:pt idx="35">
                        <c:v>6.2571428571428571</c:v>
                      </c:pt>
                      <c:pt idx="36">
                        <c:v>1.2405832320777643</c:v>
                      </c:pt>
                      <c:pt idx="37">
                        <c:v>1.9424657534246574</c:v>
                      </c:pt>
                      <c:pt idx="38">
                        <c:v>6.1923076923076925</c:v>
                      </c:pt>
                      <c:pt idx="39">
                        <c:v>2.7532467532467533</c:v>
                      </c:pt>
                      <c:pt idx="40">
                        <c:v>4.4439461883408073</c:v>
                      </c:pt>
                      <c:pt idx="41">
                        <c:v>3.7070707070707072</c:v>
                      </c:pt>
                      <c:pt idx="42">
                        <c:v>1.5555555555555558</c:v>
                      </c:pt>
                      <c:pt idx="43">
                        <c:v>2.1982182628062361</c:v>
                      </c:pt>
                      <c:pt idx="44">
                        <c:v>6.1582278481012658</c:v>
                      </c:pt>
                      <c:pt idx="45">
                        <c:v>3.1589147286821704</c:v>
                      </c:pt>
                      <c:pt idx="46">
                        <c:v>8.6103896103896105</c:v>
                      </c:pt>
                      <c:pt idx="47">
                        <c:v>5.2155963302752291</c:v>
                      </c:pt>
                      <c:pt idx="48">
                        <c:v>6.0736842105263156</c:v>
                      </c:pt>
                      <c:pt idx="49">
                        <c:v>7.6034482758620685</c:v>
                      </c:pt>
                      <c:pt idx="50">
                        <c:v>6.8181818181818183</c:v>
                      </c:pt>
                      <c:pt idx="51">
                        <c:v>2.3968871595330739</c:v>
                      </c:pt>
                      <c:pt idx="52">
                        <c:v>4.5924528301886793</c:v>
                      </c:pt>
                      <c:pt idx="53">
                        <c:v>7.7697368421052637</c:v>
                      </c:pt>
                      <c:pt idx="54">
                        <c:v>4.2929936305732488</c:v>
                      </c:pt>
                      <c:pt idx="55">
                        <c:v>12.048780487804878</c:v>
                      </c:pt>
                      <c:pt idx="56">
                        <c:v>5.3874538745387452</c:v>
                      </c:pt>
                      <c:pt idx="57">
                        <c:v>9.6</c:v>
                      </c:pt>
                      <c:pt idx="58">
                        <c:v>8.36</c:v>
                      </c:pt>
                      <c:pt idx="59">
                        <c:v>6.0849673202614385</c:v>
                      </c:pt>
                      <c:pt idx="60">
                        <c:v>1.4192913385826771</c:v>
                      </c:pt>
                      <c:pt idx="61">
                        <c:v>7.7181818181818178</c:v>
                      </c:pt>
                      <c:pt idx="62">
                        <c:v>7.1794871794871797</c:v>
                      </c:pt>
                      <c:pt idx="63">
                        <c:v>7.875</c:v>
                      </c:pt>
                      <c:pt idx="64">
                        <c:v>4.3454545454545457</c:v>
                      </c:pt>
                      <c:pt idx="65">
                        <c:v>2.5205128205128204</c:v>
                      </c:pt>
                      <c:pt idx="66">
                        <c:v>7.2777777777777786</c:v>
                      </c:pt>
                      <c:pt idx="67">
                        <c:v>1.6447105788423153</c:v>
                      </c:pt>
                      <c:pt idx="68">
                        <c:v>8.8421052631578956</c:v>
                      </c:pt>
                      <c:pt idx="69">
                        <c:v>8.0484848484848488</c:v>
                      </c:pt>
                      <c:pt idx="70">
                        <c:v>3.6747967479674797</c:v>
                      </c:pt>
                      <c:pt idx="71">
                        <c:v>3.5440613026819925</c:v>
                      </c:pt>
                      <c:pt idx="72">
                        <c:v>3.9297297297297296</c:v>
                      </c:pt>
                      <c:pt idx="73">
                        <c:v>2.664233576642336</c:v>
                      </c:pt>
                      <c:pt idx="74">
                        <c:v>3.5153374233128831</c:v>
                      </c:pt>
                      <c:pt idx="75">
                        <c:v>11.35</c:v>
                      </c:pt>
                      <c:pt idx="76">
                        <c:v>6.6769230769230763</c:v>
                      </c:pt>
                      <c:pt idx="77">
                        <c:v>9</c:v>
                      </c:pt>
                      <c:pt idx="78">
                        <c:v>2.8795620437956204</c:v>
                      </c:pt>
                      <c:pt idx="79">
                        <c:v>4.8851674641148319</c:v>
                      </c:pt>
                      <c:pt idx="80">
                        <c:v>3.9954128440366974</c:v>
                      </c:pt>
                      <c:pt idx="81">
                        <c:v>4.66</c:v>
                      </c:pt>
                      <c:pt idx="82">
                        <c:v>4.8965517241379306</c:v>
                      </c:pt>
                      <c:pt idx="83">
                        <c:v>8.112903225806452</c:v>
                      </c:pt>
                      <c:pt idx="84">
                        <c:v>8.9142857142857128</c:v>
                      </c:pt>
                      <c:pt idx="85">
                        <c:v>6.5064102564102555</c:v>
                      </c:pt>
                      <c:pt idx="86">
                        <c:v>8.6239067055393583</c:v>
                      </c:pt>
                      <c:pt idx="87">
                        <c:v>4.6594202898550723</c:v>
                      </c:pt>
                      <c:pt idx="88">
                        <c:v>8.4805194805194812</c:v>
                      </c:pt>
                      <c:pt idx="89">
                        <c:v>3.6009389671361505</c:v>
                      </c:pt>
                      <c:pt idx="90">
                        <c:v>5.1860465116279073</c:v>
                      </c:pt>
                      <c:pt idx="91">
                        <c:v>6.3148148148148158</c:v>
                      </c:pt>
                      <c:pt idx="92">
                        <c:v>4.3863636363636358</c:v>
                      </c:pt>
                      <c:pt idx="93">
                        <c:v>4.2339181286549703</c:v>
                      </c:pt>
                      <c:pt idx="94">
                        <c:v>7.3666666666666671</c:v>
                      </c:pt>
                      <c:pt idx="95">
                        <c:v>2.5762711864406782</c:v>
                      </c:pt>
                      <c:pt idx="96">
                        <c:v>0.76216640502354782</c:v>
                      </c:pt>
                      <c:pt idx="97">
                        <c:v>11.477272727272728</c:v>
                      </c:pt>
                      <c:pt idx="98">
                        <c:v>8.375</c:v>
                      </c:pt>
                      <c:pt idx="99">
                        <c:v>1.8350340136054422</c:v>
                      </c:pt>
                      <c:pt idx="100">
                        <c:v>1.3013698630136985</c:v>
                      </c:pt>
                      <c:pt idx="101">
                        <c:v>8.7403846153846168</c:v>
                      </c:pt>
                      <c:pt idx="102">
                        <c:v>2.9172413793103451</c:v>
                      </c:pt>
                      <c:pt idx="103">
                        <c:v>2.5751072961373387</c:v>
                      </c:pt>
                      <c:pt idx="104">
                        <c:v>6.7981651376146788</c:v>
                      </c:pt>
                      <c:pt idx="105">
                        <c:v>3.3346007604562735</c:v>
                      </c:pt>
                      <c:pt idx="106">
                        <c:v>10.435897435897434</c:v>
                      </c:pt>
                      <c:pt idx="107">
                        <c:v>7.8414634146341466</c:v>
                      </c:pt>
                      <c:pt idx="108">
                        <c:v>6.9137931034482758</c:v>
                      </c:pt>
                      <c:pt idx="109">
                        <c:v>4.6437499999999998</c:v>
                      </c:pt>
                      <c:pt idx="110">
                        <c:v>11.02</c:v>
                      </c:pt>
                      <c:pt idx="111">
                        <c:v>6.2207207207207205</c:v>
                      </c:pt>
                      <c:pt idx="112">
                        <c:v>4.2222222222222223</c:v>
                      </c:pt>
                      <c:pt idx="113">
                        <c:v>1.569672131147541</c:v>
                      </c:pt>
                      <c:pt idx="114">
                        <c:v>3.5826771653543306</c:v>
                      </c:pt>
                      <c:pt idx="115">
                        <c:v>3.3190789473684208</c:v>
                      </c:pt>
                      <c:pt idx="116">
                        <c:v>3.9011857707509883</c:v>
                      </c:pt>
                      <c:pt idx="117">
                        <c:v>6.9069767441860463</c:v>
                      </c:pt>
                      <c:pt idx="118">
                        <c:v>8.4310344827586192</c:v>
                      </c:pt>
                      <c:pt idx="119">
                        <c:v>3.4109263657957243</c:v>
                      </c:pt>
                      <c:pt idx="120">
                        <c:v>0.70126874279123408</c:v>
                      </c:pt>
                      <c:pt idx="121">
                        <c:v>5.9059829059829054</c:v>
                      </c:pt>
                      <c:pt idx="122">
                        <c:v>7.6041666666666661</c:v>
                      </c:pt>
                      <c:pt idx="123">
                        <c:v>7.4800000000000013</c:v>
                      </c:pt>
                      <c:pt idx="124">
                        <c:v>7.2500000000000009</c:v>
                      </c:pt>
                      <c:pt idx="125">
                        <c:v>3.6746411483253589</c:v>
                      </c:pt>
                      <c:pt idx="126">
                        <c:v>8.1739130434782599</c:v>
                      </c:pt>
                      <c:pt idx="127">
                        <c:v>5.8641975308641969</c:v>
                      </c:pt>
                      <c:pt idx="128">
                        <c:v>4.42512077294686</c:v>
                      </c:pt>
                      <c:pt idx="129">
                        <c:v>6.5795454545454541</c:v>
                      </c:pt>
                      <c:pt idx="130">
                        <c:v>7.6470588235294121</c:v>
                      </c:pt>
                      <c:pt idx="131">
                        <c:v>8.9565217391304337</c:v>
                      </c:pt>
                      <c:pt idx="132">
                        <c:v>5.101694915254237</c:v>
                      </c:pt>
                      <c:pt idx="133">
                        <c:v>10.630434782608695</c:v>
                      </c:pt>
                      <c:pt idx="134">
                        <c:v>9.1818181818181817</c:v>
                      </c:pt>
                      <c:pt idx="135">
                        <c:v>1.44234404536862</c:v>
                      </c:pt>
                      <c:pt idx="136">
                        <c:v>4.6910994764397902</c:v>
                      </c:pt>
                      <c:pt idx="137">
                        <c:v>10.511904761904761</c:v>
                      </c:pt>
                      <c:pt idx="138">
                        <c:v>3.2391304347826084</c:v>
                      </c:pt>
                      <c:pt idx="139">
                        <c:v>6.677777777777778</c:v>
                      </c:pt>
                      <c:pt idx="140">
                        <c:v>4.953125</c:v>
                      </c:pt>
                      <c:pt idx="141">
                        <c:v>2.1468048359240073</c:v>
                      </c:pt>
                      <c:pt idx="142">
                        <c:v>5.0743243243243246</c:v>
                      </c:pt>
                      <c:pt idx="143">
                        <c:v>5.3595238095238091</c:v>
                      </c:pt>
                      <c:pt idx="144">
                        <c:v>6.9807692307692308</c:v>
                      </c:pt>
                      <c:pt idx="145">
                        <c:v>7.1147540983606561</c:v>
                      </c:pt>
                      <c:pt idx="146">
                        <c:v>4.3174061433447095</c:v>
                      </c:pt>
                      <c:pt idx="147">
                        <c:v>7.3000000000000007</c:v>
                      </c:pt>
                      <c:pt idx="148">
                        <c:v>5.5227272727272725</c:v>
                      </c:pt>
                      <c:pt idx="149">
                        <c:v>6.5</c:v>
                      </c:pt>
                      <c:pt idx="150">
                        <c:v>1.7766497461928936</c:v>
                      </c:pt>
                      <c:pt idx="151">
                        <c:v>5.2669322709163353</c:v>
                      </c:pt>
                      <c:pt idx="152">
                        <c:v>4.4586776859504136</c:v>
                      </c:pt>
                      <c:pt idx="153">
                        <c:v>8.2158273381294951</c:v>
                      </c:pt>
                      <c:pt idx="154">
                        <c:v>7.4074074074074083</c:v>
                      </c:pt>
                      <c:pt idx="155">
                        <c:v>7.6</c:v>
                      </c:pt>
                      <c:pt idx="156">
                        <c:v>9.3525641025641022</c:v>
                      </c:pt>
                      <c:pt idx="157">
                        <c:v>2.5193370165745859</c:v>
                      </c:pt>
                      <c:pt idx="158">
                        <c:v>2.6577540106951871</c:v>
                      </c:pt>
                      <c:pt idx="159">
                        <c:v>6.0520231213872835</c:v>
                      </c:pt>
                      <c:pt idx="160">
                        <c:v>1.3465277777777778</c:v>
                      </c:pt>
                      <c:pt idx="161">
                        <c:v>7.8217054263565879</c:v>
                      </c:pt>
                      <c:pt idx="162">
                        <c:v>5.4414414414414409</c:v>
                      </c:pt>
                      <c:pt idx="163">
                        <c:v>7.3854166666666661</c:v>
                      </c:pt>
                      <c:pt idx="164">
                        <c:v>3.5583596214511037</c:v>
                      </c:pt>
                      <c:pt idx="165">
                        <c:v>1.5211267605633805</c:v>
                      </c:pt>
                      <c:pt idx="166">
                        <c:v>7.3861386138613856</c:v>
                      </c:pt>
                      <c:pt idx="167">
                        <c:v>5.3673469387755102</c:v>
                      </c:pt>
                      <c:pt idx="168">
                        <c:v>7.0155038759689923</c:v>
                      </c:pt>
                      <c:pt idx="169">
                        <c:v>7.3829787234042552</c:v>
                      </c:pt>
                      <c:pt idx="170">
                        <c:v>3.4090909090909092</c:v>
                      </c:pt>
                      <c:pt idx="171">
                        <c:v>3.9577464788732404</c:v>
                      </c:pt>
                      <c:pt idx="172">
                        <c:v>1.6940397350993377</c:v>
                      </c:pt>
                      <c:pt idx="173">
                        <c:v>2.259475218658892</c:v>
                      </c:pt>
                    </c:numCache>
                  </c:numRef>
                </c:yVal>
                <c:smooth val="0"/>
                <c:extLst>
                  <c:ext xmlns:c16="http://schemas.microsoft.com/office/drawing/2014/chart" uri="{C3380CC4-5D6E-409C-BE32-E72D297353CC}">
                    <c16:uniqueId val="{00000007-661F-48B5-8351-FDB4A2DB92E4}"/>
                  </c:ext>
                </c:extLst>
              </c15:ser>
            </c15:filteredScatterSeries>
            <c15:filteredScatterSeries>
              <c15:ser>
                <c:idx val="4"/>
                <c:order val="1"/>
                <c:tx>
                  <c:strRef>
                    <c:extLst xmlns:c15="http://schemas.microsoft.com/office/drawing/2012/chart">
                      <c:ext xmlns:c15="http://schemas.microsoft.com/office/drawing/2012/chart" uri="{02D57815-91ED-43cb-92C2-25804820EDAC}">
                        <c15:formulaRef>
                          <c15:sqref>'FPN-WDI_Charts'!$I$15</c15:sqref>
                        </c15:formulaRef>
                      </c:ext>
                    </c:extLst>
                    <c:strCache>
                      <c:ptCount val="1"/>
                      <c:pt idx="0">
                        <c:v>Prevalence of moderate or severe food insecurity in the population (%) [SN.ITK.MSFI.ZS]</c:v>
                      </c:pt>
                    </c:strCache>
                  </c:strRef>
                </c:tx>
                <c:spPr>
                  <a:ln w="28575" cap="rnd">
                    <a:noFill/>
                    <a:round/>
                  </a:ln>
                  <a:effectLst/>
                </c:spPr>
                <c:marker>
                  <c:symbol val="circle"/>
                  <c:size val="5"/>
                  <c:spPr>
                    <a:solidFill>
                      <a:schemeClr val="accent5"/>
                    </a:solidFill>
                    <a:ln w="9525">
                      <a:solidFill>
                        <a:schemeClr val="accent5"/>
                      </a:solidFill>
                    </a:ln>
                    <a:effectLst/>
                  </c:spPr>
                </c:marker>
                <c:xVal>
                  <c:numRef>
                    <c:extLst xmlns:c15="http://schemas.microsoft.com/office/drawing/2012/chart">
                      <c:ext xmlns:c15="http://schemas.microsoft.com/office/drawing/2012/chart" uri="{02D57815-91ED-43cb-92C2-25804820EDAC}">
                        <c15:formulaRef>
                          <c15:sqref>'FPN-WDI_Charts'!$D$17:$D$190</c15:sqref>
                        </c15:formulaRef>
                      </c:ext>
                    </c:extLst>
                    <c:numCache>
                      <c:formatCode>_(* #,##0_);_(* \(#,##0\);_(* "-"??_);_(@_)</c:formatCode>
                      <c:ptCount val="174"/>
                      <c:pt idx="0">
                        <c:v>12802.148308393755</c:v>
                      </c:pt>
                      <c:pt idx="1">
                        <c:v>11562.265868581648</c:v>
                      </c:pt>
                      <c:pt idx="2">
                        <c:v>6861.5528235531165</c:v>
                      </c:pt>
                      <c:pt idx="4">
                        <c:v>18775.951013986618</c:v>
                      </c:pt>
                      <c:pt idx="5">
                        <c:v>22994.826450441869</c:v>
                      </c:pt>
                      <c:pt idx="6">
                        <c:v>12541.162631531197</c:v>
                      </c:pt>
                      <c:pt idx="7">
                        <c:v>36748.644176682479</c:v>
                      </c:pt>
                      <c:pt idx="8">
                        <c:v>47085.227143527278</c:v>
                      </c:pt>
                      <c:pt idx="9">
                        <c:v>53665.026675739464</c:v>
                      </c:pt>
                      <c:pt idx="10">
                        <c:v>13587.531191321466</c:v>
                      </c:pt>
                      <c:pt idx="11">
                        <c:v>34863.446470755836</c:v>
                      </c:pt>
                      <c:pt idx="12">
                        <c:v>45033.830542357806</c:v>
                      </c:pt>
                      <c:pt idx="13">
                        <c:v>5063.5548913875155</c:v>
                      </c:pt>
                      <c:pt idx="14">
                        <c:v>15090.752261438689</c:v>
                      </c:pt>
                      <c:pt idx="15">
                        <c:v>17666.601607030476</c:v>
                      </c:pt>
                      <c:pt idx="16">
                        <c:v>50904.68908671532</c:v>
                      </c:pt>
                      <c:pt idx="17">
                        <c:v>6656.3053694479131</c:v>
                      </c:pt>
                      <c:pt idx="18">
                        <c:v>3010.9028543227664</c:v>
                      </c:pt>
                      <c:pt idx="19">
                        <c:v>85191.656162029903</c:v>
                      </c:pt>
                      <c:pt idx="20">
                        <c:v>10174.709605992912</c:v>
                      </c:pt>
                      <c:pt idx="21">
                        <c:v>8174.4929769352211</c:v>
                      </c:pt>
                      <c:pt idx="23">
                        <c:v>13638.405312440575</c:v>
                      </c:pt>
                      <c:pt idx="24">
                        <c:v>14593.382481612171</c:v>
                      </c:pt>
                      <c:pt idx="25">
                        <c:v>14220.752282309115</c:v>
                      </c:pt>
                      <c:pt idx="27">
                        <c:v>64617.638124508696</c:v>
                      </c:pt>
                      <c:pt idx="28">
                        <c:v>20986.654634831924</c:v>
                      </c:pt>
                      <c:pt idx="29">
                        <c:v>1967.6340515778516</c:v>
                      </c:pt>
                      <c:pt idx="30">
                        <c:v>773.99155045993041</c:v>
                      </c:pt>
                      <c:pt idx="31">
                        <c:v>6413.9991408017486</c:v>
                      </c:pt>
                      <c:pt idx="32">
                        <c:v>3684.4596675561015</c:v>
                      </c:pt>
                      <c:pt idx="33">
                        <c:v>3597.9734245702957</c:v>
                      </c:pt>
                      <c:pt idx="34">
                        <c:v>47702.714501844668</c:v>
                      </c:pt>
                      <c:pt idx="35">
                        <c:v>46721.746143144497</c:v>
                      </c:pt>
                      <c:pt idx="36">
                        <c:v>959.31008907923683</c:v>
                      </c:pt>
                      <c:pt idx="37">
                        <c:v>1566.2610717999084</c:v>
                      </c:pt>
                      <c:pt idx="38">
                        <c:v>23462.567840458094</c:v>
                      </c:pt>
                      <c:pt idx="39">
                        <c:v>14224.868760217181</c:v>
                      </c:pt>
                      <c:pt idx="40">
                        <c:v>13928.699234095306</c:v>
                      </c:pt>
                      <c:pt idx="41">
                        <c:v>3049.0061794110893</c:v>
                      </c:pt>
                      <c:pt idx="42">
                        <c:v>1029.8833079077438</c:v>
                      </c:pt>
                      <c:pt idx="43">
                        <c:v>3639.7913563072916</c:v>
                      </c:pt>
                      <c:pt idx="44">
                        <c:v>19283.510355064074</c:v>
                      </c:pt>
                      <c:pt idx="45">
                        <c:v>4686.9004727937345</c:v>
                      </c:pt>
                      <c:pt idx="46">
                        <c:v>27045.343064531517</c:v>
                      </c:pt>
                      <c:pt idx="47">
                        <c:v>25495.201579638062</c:v>
                      </c:pt>
                      <c:pt idx="48">
                        <c:v>37163.5546875</c:v>
                      </c:pt>
                      <c:pt idx="49">
                        <c:v>36626.685577928016</c:v>
                      </c:pt>
                      <c:pt idx="50">
                        <c:v>56568.415893611025</c:v>
                      </c:pt>
                      <c:pt idx="51">
                        <c:v>4680.0806171313761</c:v>
                      </c:pt>
                      <c:pt idx="52">
                        <c:v>11380.819090928784</c:v>
                      </c:pt>
                      <c:pt idx="53">
                        <c:v>15941.711520405986</c:v>
                      </c:pt>
                      <c:pt idx="54">
                        <c:v>11346.372569571098</c:v>
                      </c:pt>
                      <c:pt idx="55">
                        <c:v>10801.026619985025</c:v>
                      </c:pt>
                      <c:pt idx="56">
                        <c:v>7984.4207710181063</c:v>
                      </c:pt>
                      <c:pt idx="57">
                        <c:v>16604.26720618911</c:v>
                      </c:pt>
                      <c:pt idx="58">
                        <c:v>32990.0451981964</c:v>
                      </c:pt>
                      <c:pt idx="59">
                        <c:v>7844.4993380007882</c:v>
                      </c:pt>
                      <c:pt idx="60">
                        <c:v>2009.5577459572542</c:v>
                      </c:pt>
                      <c:pt idx="61">
                        <c:v>12367.938239582556</c:v>
                      </c:pt>
                      <c:pt idx="62">
                        <c:v>47593.887014433501</c:v>
                      </c:pt>
                      <c:pt idx="63">
                        <c:v>45584.57086676926</c:v>
                      </c:pt>
                      <c:pt idx="64">
                        <c:v>14058.195045730035</c:v>
                      </c:pt>
                      <c:pt idx="65">
                        <c:v>2033.6716443566761</c:v>
                      </c:pt>
                      <c:pt idx="66">
                        <c:v>54335.962805280062</c:v>
                      </c:pt>
                      <c:pt idx="67">
                        <c:v>4863.9761994461451</c:v>
                      </c:pt>
                      <c:pt idx="68">
                        <c:v>28461.455812510256</c:v>
                      </c:pt>
                      <c:pt idx="69">
                        <c:v>14465.197750481873</c:v>
                      </c:pt>
                      <c:pt idx="70">
                        <c:v>2405.9481185156692</c:v>
                      </c:pt>
                      <c:pt idx="71">
                        <c:v>1929.1668463515364</c:v>
                      </c:pt>
                      <c:pt idx="72">
                        <c:v>11976.385671585009</c:v>
                      </c:pt>
                      <c:pt idx="73">
                        <c:v>3165.569739609412</c:v>
                      </c:pt>
                      <c:pt idx="74">
                        <c:v>5221.810954677173</c:v>
                      </c:pt>
                      <c:pt idx="75">
                        <c:v>62442.174944034465</c:v>
                      </c:pt>
                      <c:pt idx="76">
                        <c:v>28307.730172393909</c:v>
                      </c:pt>
                      <c:pt idx="77">
                        <c:v>53923.221721701004</c:v>
                      </c:pt>
                      <c:pt idx="78">
                        <c:v>6116.0596544376785</c:v>
                      </c:pt>
                      <c:pt idx="79">
                        <c:v>10589.126447473622</c:v>
                      </c:pt>
                      <c:pt idx="80">
                        <c:v>15902.844017069148</c:v>
                      </c:pt>
                      <c:pt idx="81">
                        <c:v>10445.367111211915</c:v>
                      </c:pt>
                      <c:pt idx="82">
                        <c:v>61729.407844559508</c:v>
                      </c:pt>
                      <c:pt idx="83">
                        <c:v>38924.31300806511</c:v>
                      </c:pt>
                      <c:pt idx="84">
                        <c:v>41812.971338710384</c:v>
                      </c:pt>
                      <c:pt idx="85">
                        <c:v>9326.1218979977657</c:v>
                      </c:pt>
                      <c:pt idx="86">
                        <c:v>42977.426848678275</c:v>
                      </c:pt>
                      <c:pt idx="87">
                        <c:v>9953.7278507454339</c:v>
                      </c:pt>
                      <c:pt idx="88">
                        <c:v>22157.871103308658</c:v>
                      </c:pt>
                      <c:pt idx="89">
                        <c:v>4123.5960532318059</c:v>
                      </c:pt>
                      <c:pt idx="90">
                        <c:v>41124.369288556089</c:v>
                      </c:pt>
                      <c:pt idx="91">
                        <c:v>58767.655344893712</c:v>
                      </c:pt>
                      <c:pt idx="92">
                        <c:v>4803.2323057579451</c:v>
                      </c:pt>
                      <c:pt idx="93">
                        <c:v>6874.7631684097432</c:v>
                      </c:pt>
                      <c:pt idx="94">
                        <c:v>28601.525730813642</c:v>
                      </c:pt>
                      <c:pt idx="95">
                        <c:v>3031.4095547503184</c:v>
                      </c:pt>
                      <c:pt idx="96">
                        <c:v>1424.4686568683951</c:v>
                      </c:pt>
                      <c:pt idx="97">
                        <c:v>32541.172866000961</c:v>
                      </c:pt>
                      <c:pt idx="98">
                        <c:v>82296.951250298385</c:v>
                      </c:pt>
                      <c:pt idx="99">
                        <c:v>1541.1731582354664</c:v>
                      </c:pt>
                      <c:pt idx="100">
                        <c:v>1446.9298715350471</c:v>
                      </c:pt>
                      <c:pt idx="101">
                        <c:v>25910.44684531882</c:v>
                      </c:pt>
                      <c:pt idx="102">
                        <c:v>16631.321673502542</c:v>
                      </c:pt>
                      <c:pt idx="103">
                        <c:v>2173.5556231394776</c:v>
                      </c:pt>
                      <c:pt idx="104">
                        <c:v>39210.024122793686</c:v>
                      </c:pt>
                      <c:pt idx="105">
                        <c:v>5035.9316432287251</c:v>
                      </c:pt>
                      <c:pt idx="106">
                        <c:v>23536.247806673819</c:v>
                      </c:pt>
                      <c:pt idx="107">
                        <c:v>19209.219151117159</c:v>
                      </c:pt>
                      <c:pt idx="108">
                        <c:v>12315.486793515642</c:v>
                      </c:pt>
                      <c:pt idx="109">
                        <c:v>9773.6311522170054</c:v>
                      </c:pt>
                      <c:pt idx="110">
                        <c:v>20086.50445258632</c:v>
                      </c:pt>
                      <c:pt idx="112">
                        <c:v>7168.724609375</c:v>
                      </c:pt>
                      <c:pt idx="113">
                        <c:v>1246.7926957329712</c:v>
                      </c:pt>
                      <c:pt idx="114">
                        <c:v>4109.5171938950534</c:v>
                      </c:pt>
                      <c:pt idx="115">
                        <c:v>9987.1176222071281</c:v>
                      </c:pt>
                      <c:pt idx="116">
                        <c:v>3601.1088766087423</c:v>
                      </c:pt>
                      <c:pt idx="117">
                        <c:v>55507.090270966735</c:v>
                      </c:pt>
                      <c:pt idx="118">
                        <c:v>40632.02521794194</c:v>
                      </c:pt>
                      <c:pt idx="119">
                        <c:v>5694.0691291125577</c:v>
                      </c:pt>
                      <c:pt idx="120">
                        <c:v>1206.4034324257502</c:v>
                      </c:pt>
                      <c:pt idx="121">
                        <c:v>5031.6039710898267</c:v>
                      </c:pt>
                      <c:pt idx="122">
                        <c:v>15084.567362337779</c:v>
                      </c:pt>
                      <c:pt idx="123">
                        <c:v>66403.546838544076</c:v>
                      </c:pt>
                      <c:pt idx="124">
                        <c:v>32003.332218000822</c:v>
                      </c:pt>
                      <c:pt idx="125">
                        <c:v>5015.8327759108888</c:v>
                      </c:pt>
                      <c:pt idx="126">
                        <c:v>28606.48872650852</c:v>
                      </c:pt>
                      <c:pt idx="127">
                        <c:v>12172.250539098937</c:v>
                      </c:pt>
                      <c:pt idx="128">
                        <c:v>11931.128933614442</c:v>
                      </c:pt>
                      <c:pt idx="129">
                        <c:v>9016.7621936564719</c:v>
                      </c:pt>
                      <c:pt idx="130">
                        <c:v>28817.100856495101</c:v>
                      </c:pt>
                      <c:pt idx="131">
                        <c:v>32269.041552375566</c:v>
                      </c:pt>
                      <c:pt idx="132">
                        <c:v>91499.863158453067</c:v>
                      </c:pt>
                      <c:pt idx="133">
                        <c:v>26756.309659140956</c:v>
                      </c:pt>
                      <c:pt idx="134">
                        <c:v>25233.841796875</c:v>
                      </c:pt>
                      <c:pt idx="135">
                        <c:v>1913.0340713463152</c:v>
                      </c:pt>
                      <c:pt idx="136">
                        <c:v>3941.3690409794904</c:v>
                      </c:pt>
                      <c:pt idx="137">
                        <c:v>48041.173051851751</c:v>
                      </c:pt>
                      <c:pt idx="138">
                        <c:v>3114.3375271840027</c:v>
                      </c:pt>
                      <c:pt idx="139">
                        <c:v>15536.101076100713</c:v>
                      </c:pt>
                      <c:pt idx="140">
                        <c:v>25682.248194375494</c:v>
                      </c:pt>
                      <c:pt idx="141">
                        <c:v>1594.3088895522201</c:v>
                      </c:pt>
                      <c:pt idx="142">
                        <c:v>88107.050046449251</c:v>
                      </c:pt>
                      <c:pt idx="143">
                        <c:v>37080.522405224547</c:v>
                      </c:pt>
                      <c:pt idx="144">
                        <c:v>29516.499638379093</c:v>
                      </c:pt>
                      <c:pt idx="145">
                        <c:v>35849.555652606519</c:v>
                      </c:pt>
                      <c:pt idx="146">
                        <c:v>13475.988214227387</c:v>
                      </c:pt>
                      <c:pt idx="147">
                        <c:v>39543.656870898471</c:v>
                      </c:pt>
                      <c:pt idx="148">
                        <c:v>12250.945476915302</c:v>
                      </c:pt>
                      <c:pt idx="149">
                        <c:v>25736.824162411289</c:v>
                      </c:pt>
                      <c:pt idx="150">
                        <c:v>14130.13919624719</c:v>
                      </c:pt>
                      <c:pt idx="151">
                        <c:v>13047.27543454409</c:v>
                      </c:pt>
                      <c:pt idx="152">
                        <c:v>4414.89990234375</c:v>
                      </c:pt>
                      <c:pt idx="153">
                        <c:v>16278.159563848048</c:v>
                      </c:pt>
                      <c:pt idx="154">
                        <c:v>52849.516538129938</c:v>
                      </c:pt>
                      <c:pt idx="155">
                        <c:v>68167.80327116001</c:v>
                      </c:pt>
                      <c:pt idx="157">
                        <c:v>3728.0674156657815</c:v>
                      </c:pt>
                      <c:pt idx="158">
                        <c:v>2472.98583984375</c:v>
                      </c:pt>
                      <c:pt idx="159">
                        <c:v>16642.450371704239</c:v>
                      </c:pt>
                      <c:pt idx="160">
                        <c:v>2013.8134548207713</c:v>
                      </c:pt>
                      <c:pt idx="161">
                        <c:v>27335.540522565894</c:v>
                      </c:pt>
                      <c:pt idx="162">
                        <c:v>10906.887152494108</c:v>
                      </c:pt>
                      <c:pt idx="163">
                        <c:v>27551.161668236098</c:v>
                      </c:pt>
                      <c:pt idx="164">
                        <c:v>26623.857443636742</c:v>
                      </c:pt>
                      <c:pt idx="165">
                        <c:v>2025.8351259473238</c:v>
                      </c:pt>
                      <c:pt idx="166">
                        <c:v>67667.508458519034</c:v>
                      </c:pt>
                      <c:pt idx="167">
                        <c:v>45771.001863196267</c:v>
                      </c:pt>
                      <c:pt idx="168">
                        <c:v>61186.462829745928</c:v>
                      </c:pt>
                      <c:pt idx="169">
                        <c:v>21735.75867855272</c:v>
                      </c:pt>
                      <c:pt idx="170">
                        <c:v>8452.92762659652</c:v>
                      </c:pt>
                      <c:pt idx="171">
                        <c:v>7246.8119700762873</c:v>
                      </c:pt>
                      <c:pt idx="172">
                        <c:v>3330.5527171436138</c:v>
                      </c:pt>
                      <c:pt idx="173">
                        <c:v>2373.57819623144</c:v>
                      </c:pt>
                    </c:numCache>
                  </c:numRef>
                </c:xVal>
                <c:yVal>
                  <c:numRef>
                    <c:extLst xmlns:c15="http://schemas.microsoft.com/office/drawing/2012/chart">
                      <c:ext xmlns:c15="http://schemas.microsoft.com/office/drawing/2012/chart" uri="{02D57815-91ED-43cb-92C2-25804820EDAC}">
                        <c15:formulaRef>
                          <c15:sqref>'FPN-WDI_Charts'!$I$17:$I$190</c15:sqref>
                        </c15:formulaRef>
                      </c:ext>
                    </c:extLst>
                    <c:numCache>
                      <c:formatCode>General</c:formatCode>
                      <c:ptCount val="174"/>
                      <c:pt idx="0">
                        <c:v>38.6</c:v>
                      </c:pt>
                      <c:pt idx="1">
                        <c:v>19.7</c:v>
                      </c:pt>
                      <c:pt idx="5">
                        <c:v>32.299999999999997</c:v>
                      </c:pt>
                      <c:pt idx="6">
                        <c:v>17.100000000000001</c:v>
                      </c:pt>
                      <c:pt idx="8">
                        <c:v>12.7</c:v>
                      </c:pt>
                      <c:pt idx="9">
                        <c:v>4.4000000000000004</c:v>
                      </c:pt>
                      <c:pt idx="10">
                        <c:v>8.6</c:v>
                      </c:pt>
                      <c:pt idx="13">
                        <c:v>31.5</c:v>
                      </c:pt>
                      <c:pt idx="18">
                        <c:v>66.3</c:v>
                      </c:pt>
                      <c:pt idx="23">
                        <c:v>8.6999999999999993</c:v>
                      </c:pt>
                      <c:pt idx="24">
                        <c:v>53.4</c:v>
                      </c:pt>
                      <c:pt idx="25">
                        <c:v>21.8</c:v>
                      </c:pt>
                      <c:pt idx="28">
                        <c:v>12</c:v>
                      </c:pt>
                      <c:pt idx="29">
                        <c:v>42.9</c:v>
                      </c:pt>
                      <c:pt idx="31">
                        <c:v>37.700000000000003</c:v>
                      </c:pt>
                      <c:pt idx="32">
                        <c:v>44.9</c:v>
                      </c:pt>
                      <c:pt idx="33">
                        <c:v>58</c:v>
                      </c:pt>
                      <c:pt idx="34">
                        <c:v>5</c:v>
                      </c:pt>
                      <c:pt idx="38">
                        <c:v>13.7</c:v>
                      </c:pt>
                      <c:pt idx="43">
                        <c:v>87.9</c:v>
                      </c:pt>
                      <c:pt idx="44">
                        <c:v>13.7</c:v>
                      </c:pt>
                      <c:pt idx="45">
                        <c:v>37</c:v>
                      </c:pt>
                      <c:pt idx="46">
                        <c:v>7.8</c:v>
                      </c:pt>
                      <c:pt idx="49">
                        <c:v>3.9</c:v>
                      </c:pt>
                      <c:pt idx="50">
                        <c:v>5.4</c:v>
                      </c:pt>
                      <c:pt idx="54">
                        <c:v>26.2</c:v>
                      </c:pt>
                      <c:pt idx="55">
                        <c:v>33.1</c:v>
                      </c:pt>
                      <c:pt idx="56">
                        <c:v>41.6</c:v>
                      </c:pt>
                      <c:pt idx="58">
                        <c:v>8.1999999999999993</c:v>
                      </c:pt>
                      <c:pt idx="60">
                        <c:v>59.4</c:v>
                      </c:pt>
                      <c:pt idx="62">
                        <c:v>8.3000000000000007</c:v>
                      </c:pt>
                      <c:pt idx="63">
                        <c:v>6.3</c:v>
                      </c:pt>
                      <c:pt idx="65">
                        <c:v>52.7</c:v>
                      </c:pt>
                      <c:pt idx="66">
                        <c:v>3.6</c:v>
                      </c:pt>
                      <c:pt idx="67">
                        <c:v>43.8</c:v>
                      </c:pt>
                      <c:pt idx="68">
                        <c:v>16.600000000000001</c:v>
                      </c:pt>
                      <c:pt idx="69">
                        <c:v>23.6</c:v>
                      </c:pt>
                      <c:pt idx="70">
                        <c:v>74.099999999999994</c:v>
                      </c:pt>
                      <c:pt idx="71">
                        <c:v>61.7</c:v>
                      </c:pt>
                      <c:pt idx="74">
                        <c:v>41.1</c:v>
                      </c:pt>
                      <c:pt idx="76">
                        <c:v>8.8000000000000007</c:v>
                      </c:pt>
                      <c:pt idx="77">
                        <c:v>6.8</c:v>
                      </c:pt>
                      <c:pt idx="79">
                        <c:v>7.6</c:v>
                      </c:pt>
                      <c:pt idx="80">
                        <c:v>42.4</c:v>
                      </c:pt>
                      <c:pt idx="82">
                        <c:v>6.6</c:v>
                      </c:pt>
                      <c:pt idx="83">
                        <c:v>12.3</c:v>
                      </c:pt>
                      <c:pt idx="84">
                        <c:v>7.5</c:v>
                      </c:pt>
                      <c:pt idx="85">
                        <c:v>46.9</c:v>
                      </c:pt>
                      <c:pt idx="86">
                        <c:v>3.2</c:v>
                      </c:pt>
                      <c:pt idx="87">
                        <c:v>32.4</c:v>
                      </c:pt>
                      <c:pt idx="88">
                        <c:v>2.1</c:v>
                      </c:pt>
                      <c:pt idx="89">
                        <c:v>60.9</c:v>
                      </c:pt>
                      <c:pt idx="90">
                        <c:v>5.4</c:v>
                      </c:pt>
                      <c:pt idx="91">
                        <c:v>12.3</c:v>
                      </c:pt>
                      <c:pt idx="92">
                        <c:v>6.3</c:v>
                      </c:pt>
                      <c:pt idx="94">
                        <c:v>9.4</c:v>
                      </c:pt>
                      <c:pt idx="96">
                        <c:v>81</c:v>
                      </c:pt>
                      <c:pt idx="97">
                        <c:v>12.3</c:v>
                      </c:pt>
                      <c:pt idx="98">
                        <c:v>3.3</c:v>
                      </c:pt>
                      <c:pt idx="100">
                        <c:v>80.3</c:v>
                      </c:pt>
                      <c:pt idx="101">
                        <c:v>15.1</c:v>
                      </c:pt>
                      <c:pt idx="104">
                        <c:v>5.0999999999999996</c:v>
                      </c:pt>
                      <c:pt idx="105">
                        <c:v>32.299999999999997</c:v>
                      </c:pt>
                      <c:pt idx="106">
                        <c:v>18.5</c:v>
                      </c:pt>
                      <c:pt idx="107">
                        <c:v>23</c:v>
                      </c:pt>
                      <c:pt idx="108">
                        <c:v>24.6</c:v>
                      </c:pt>
                      <c:pt idx="109">
                        <c:v>27.1</c:v>
                      </c:pt>
                      <c:pt idx="110">
                        <c:v>12</c:v>
                      </c:pt>
                      <c:pt idx="112">
                        <c:v>26.1</c:v>
                      </c:pt>
                      <c:pt idx="113">
                        <c:v>68.400000000000006</c:v>
                      </c:pt>
                      <c:pt idx="115">
                        <c:v>55.3</c:v>
                      </c:pt>
                      <c:pt idx="116">
                        <c:v>31.6</c:v>
                      </c:pt>
                      <c:pt idx="117">
                        <c:v>5.0999999999999996</c:v>
                      </c:pt>
                      <c:pt idx="118">
                        <c:v>13.3</c:v>
                      </c:pt>
                      <c:pt idx="120">
                        <c:v>50</c:v>
                      </c:pt>
                      <c:pt idx="121">
                        <c:v>42.8</c:v>
                      </c:pt>
                      <c:pt idx="122">
                        <c:v>14.3</c:v>
                      </c:pt>
                      <c:pt idx="123">
                        <c:v>4.8</c:v>
                      </c:pt>
                      <c:pt idx="125">
                        <c:v>12.8</c:v>
                      </c:pt>
                      <c:pt idx="127">
                        <c:v>15.6</c:v>
                      </c:pt>
                      <c:pt idx="128">
                        <c:v>42.9</c:v>
                      </c:pt>
                      <c:pt idx="130">
                        <c:v>5.3</c:v>
                      </c:pt>
                      <c:pt idx="131">
                        <c:v>11.6</c:v>
                      </c:pt>
                      <c:pt idx="133">
                        <c:v>14.7</c:v>
                      </c:pt>
                      <c:pt idx="134">
                        <c:v>7.9</c:v>
                      </c:pt>
                      <c:pt idx="138">
                        <c:v>35.799999999999997</c:v>
                      </c:pt>
                      <c:pt idx="139">
                        <c:v>12.5</c:v>
                      </c:pt>
                      <c:pt idx="140">
                        <c:v>14.3</c:v>
                      </c:pt>
                      <c:pt idx="141">
                        <c:v>83</c:v>
                      </c:pt>
                      <c:pt idx="142">
                        <c:v>4.0999999999999996</c:v>
                      </c:pt>
                      <c:pt idx="144">
                        <c:v>5</c:v>
                      </c:pt>
                      <c:pt idx="145">
                        <c:v>11.2</c:v>
                      </c:pt>
                      <c:pt idx="147">
                        <c:v>7.5</c:v>
                      </c:pt>
                      <c:pt idx="148">
                        <c:v>6.5</c:v>
                      </c:pt>
                      <c:pt idx="149">
                        <c:v>21.1</c:v>
                      </c:pt>
                      <c:pt idx="150">
                        <c:v>22.2</c:v>
                      </c:pt>
                      <c:pt idx="151">
                        <c:v>33.299999999999997</c:v>
                      </c:pt>
                      <c:pt idx="152">
                        <c:v>46.4</c:v>
                      </c:pt>
                      <c:pt idx="154">
                        <c:v>5.4</c:v>
                      </c:pt>
                      <c:pt idx="155">
                        <c:v>3.1</c:v>
                      </c:pt>
                      <c:pt idx="158">
                        <c:v>56.6</c:v>
                      </c:pt>
                      <c:pt idx="159">
                        <c:v>24.8</c:v>
                      </c:pt>
                      <c:pt idx="160">
                        <c:v>61.8</c:v>
                      </c:pt>
                      <c:pt idx="162">
                        <c:v>20</c:v>
                      </c:pt>
                      <c:pt idx="165">
                        <c:v>74.8</c:v>
                      </c:pt>
                      <c:pt idx="167">
                        <c:v>5.6</c:v>
                      </c:pt>
                      <c:pt idx="168">
                        <c:v>8.9</c:v>
                      </c:pt>
                      <c:pt idx="169">
                        <c:v>25.1</c:v>
                      </c:pt>
                      <c:pt idx="170">
                        <c:v>6.2</c:v>
                      </c:pt>
                      <c:pt idx="171">
                        <c:v>26.3</c:v>
                      </c:pt>
                      <c:pt idx="172">
                        <c:v>52</c:v>
                      </c:pt>
                      <c:pt idx="173">
                        <c:v>67</c:v>
                      </c:pt>
                    </c:numCache>
                  </c:numRef>
                </c:yVal>
                <c:smooth val="0"/>
                <c:extLst xmlns:c15="http://schemas.microsoft.com/office/drawing/2012/chart">
                  <c:ext xmlns:c16="http://schemas.microsoft.com/office/drawing/2014/chart" uri="{C3380CC4-5D6E-409C-BE32-E72D297353CC}">
                    <c16:uniqueId val="{00000008-661F-48B5-8351-FDB4A2DB92E4}"/>
                  </c:ext>
                </c:extLst>
              </c15:ser>
            </c15:filteredScatterSeries>
          </c:ext>
        </c:extLst>
      </c:scatterChart>
      <c:valAx>
        <c:axId val="1815550223"/>
        <c:scaling>
          <c:logBase val="10"/>
          <c:orientation val="minMax"/>
          <c:min val="5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GNI per capita at PPP prices in</a:t>
                </a:r>
                <a:r>
                  <a:rPr lang="en-US" baseline="0"/>
                  <a:t> </a:t>
                </a:r>
                <a:r>
                  <a:rPr lang="en-US"/>
                  <a:t>2017 dollars (log scale)</a:t>
                </a:r>
              </a:p>
            </c:rich>
          </c:tx>
          <c:layout>
            <c:manualLayout>
              <c:xMode val="edge"/>
              <c:yMode val="edge"/>
              <c:x val="0.21512295112966787"/>
              <c:y val="0.9433779046879354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cross"/>
        <c:minorTickMark val="in"/>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15548143"/>
        <c:crosses val="autoZero"/>
        <c:crossBetween val="midCat"/>
        <c:minorUnit val="100"/>
      </c:valAx>
      <c:valAx>
        <c:axId val="181554814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Cost per</a:t>
                </a:r>
                <a:r>
                  <a:rPr lang="en-US" baseline="0"/>
                  <a:t> day at PPP prices in 2017 </a:t>
                </a:r>
                <a:endParaRPr lang="en-US"/>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15550223"/>
        <c:crosses val="autoZero"/>
        <c:crossBetween val="midCat"/>
        <c:majorUnit val="1"/>
      </c:valAx>
      <c:spPr>
        <a:noFill/>
        <a:ln>
          <a:noFill/>
        </a:ln>
        <a:effectLst/>
      </c:spPr>
    </c:plotArea>
    <c:legend>
      <c:legendPos val="r"/>
      <c:legendEntry>
        <c:idx val="3"/>
        <c:delete val="1"/>
      </c:legendEntry>
      <c:legendEntry>
        <c:idx val="4"/>
        <c:delete val="1"/>
      </c:legendEntry>
      <c:legendEntry>
        <c:idx val="5"/>
        <c:delete val="1"/>
      </c:legendEntry>
      <c:layout>
        <c:manualLayout>
          <c:xMode val="edge"/>
          <c:yMode val="edge"/>
          <c:x val="0.75402855622874243"/>
          <c:y val="0.42517361317789393"/>
          <c:w val="0.20626603230792118"/>
          <c:h val="0.4939731586658396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Cost of the least</a:t>
            </a:r>
            <a:r>
              <a:rPr lang="en-US" baseline="0"/>
              <a:t> expensive items for a healthy </a:t>
            </a:r>
            <a:r>
              <a:rPr lang="en-US"/>
              <a:t>diet</a:t>
            </a:r>
            <a:r>
              <a:rPr lang="en-US" baseline="0"/>
              <a:t> and actual food expenditure in 2017</a:t>
            </a:r>
            <a:endParaRPr lang="en-US"/>
          </a:p>
        </c:rich>
      </c:tx>
      <c:layout>
        <c:manualLayout>
          <c:xMode val="edge"/>
          <c:yMode val="edge"/>
          <c:x val="5.7527967505502743E-2"/>
          <c:y val="2.0853696132911936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2720632543410454E-2"/>
          <c:y val="9.6682948696212967E-2"/>
          <c:w val="0.68767362292969869"/>
          <c:h val="0.77507133565050179"/>
        </c:manualLayout>
      </c:layout>
      <c:scatterChart>
        <c:scatterStyle val="lineMarker"/>
        <c:varyColors val="0"/>
        <c:ser>
          <c:idx val="3"/>
          <c:order val="0"/>
          <c:tx>
            <c:strRef>
              <c:f>'FPN-WDI_Charts'!$H$15</c:f>
              <c:strCache>
                <c:ptCount val="1"/>
                <c:pt idx="0">
                  <c:v>Food expenditures (FoodExp)</c:v>
                </c:pt>
              </c:strCache>
            </c:strRef>
          </c:tx>
          <c:spPr>
            <a:ln w="28575" cap="rnd">
              <a:noFill/>
              <a:round/>
            </a:ln>
            <a:effectLst/>
          </c:spPr>
          <c:marker>
            <c:symbol val="star"/>
            <c:size val="5"/>
            <c:spPr>
              <a:noFill/>
              <a:ln w="9525">
                <a:solidFill>
                  <a:schemeClr val="tx1"/>
                </a:solidFill>
              </a:ln>
              <a:effectLst/>
            </c:spPr>
          </c:marker>
          <c:trendline>
            <c:spPr>
              <a:ln w="19050" cap="rnd">
                <a:solidFill>
                  <a:schemeClr val="tx1"/>
                </a:solidFill>
                <a:prstDash val="sysDash"/>
              </a:ln>
              <a:effectLst/>
            </c:spPr>
            <c:trendlineType val="log"/>
            <c:dispRSqr val="0"/>
            <c:dispEq val="0"/>
          </c:trendline>
          <c:xVal>
            <c:numRef>
              <c:f>'FPN-WDI_Charts'!$D$17:$D$190</c:f>
              <c:numCache>
                <c:formatCode>_(* #,##0_);_(* \(#,##0\);_(* "-"??_);_(@_)</c:formatCode>
                <c:ptCount val="174"/>
                <c:pt idx="0">
                  <c:v>12802.148308393755</c:v>
                </c:pt>
                <c:pt idx="1">
                  <c:v>11562.265868581648</c:v>
                </c:pt>
                <c:pt idx="2">
                  <c:v>6861.5528235531165</c:v>
                </c:pt>
                <c:pt idx="4">
                  <c:v>18775.951013986618</c:v>
                </c:pt>
                <c:pt idx="5">
                  <c:v>22994.826450441869</c:v>
                </c:pt>
                <c:pt idx="6">
                  <c:v>12541.162631531197</c:v>
                </c:pt>
                <c:pt idx="7">
                  <c:v>36748.644176682479</c:v>
                </c:pt>
                <c:pt idx="8">
                  <c:v>47085.227143527278</c:v>
                </c:pt>
                <c:pt idx="9">
                  <c:v>53665.026675739464</c:v>
                </c:pt>
                <c:pt idx="10">
                  <c:v>13587.531191321466</c:v>
                </c:pt>
                <c:pt idx="11">
                  <c:v>34863.446470755836</c:v>
                </c:pt>
                <c:pt idx="12">
                  <c:v>45033.830542357806</c:v>
                </c:pt>
                <c:pt idx="13">
                  <c:v>5063.5548913875155</c:v>
                </c:pt>
                <c:pt idx="14">
                  <c:v>15090.752261438689</c:v>
                </c:pt>
                <c:pt idx="15">
                  <c:v>17666.601607030476</c:v>
                </c:pt>
                <c:pt idx="16">
                  <c:v>50904.68908671532</c:v>
                </c:pt>
                <c:pt idx="17">
                  <c:v>6656.3053694479131</c:v>
                </c:pt>
                <c:pt idx="18">
                  <c:v>3010.9028543227664</c:v>
                </c:pt>
                <c:pt idx="19">
                  <c:v>85191.656162029903</c:v>
                </c:pt>
                <c:pt idx="20">
                  <c:v>10174.709605992912</c:v>
                </c:pt>
                <c:pt idx="21">
                  <c:v>8174.4929769352211</c:v>
                </c:pt>
                <c:pt idx="23">
                  <c:v>13638.405312440575</c:v>
                </c:pt>
                <c:pt idx="24">
                  <c:v>14593.382481612171</c:v>
                </c:pt>
                <c:pt idx="25">
                  <c:v>14220.752282309115</c:v>
                </c:pt>
                <c:pt idx="27">
                  <c:v>64617.638124508696</c:v>
                </c:pt>
                <c:pt idx="28">
                  <c:v>20986.654634831924</c:v>
                </c:pt>
                <c:pt idx="29">
                  <c:v>1967.6340515778516</c:v>
                </c:pt>
                <c:pt idx="30">
                  <c:v>773.99155045993041</c:v>
                </c:pt>
                <c:pt idx="31">
                  <c:v>6413.9991408017486</c:v>
                </c:pt>
                <c:pt idx="32">
                  <c:v>3684.4596675561015</c:v>
                </c:pt>
                <c:pt idx="33">
                  <c:v>3597.9734245702957</c:v>
                </c:pt>
                <c:pt idx="34">
                  <c:v>47702.714501844668</c:v>
                </c:pt>
                <c:pt idx="35">
                  <c:v>46721.746143144497</c:v>
                </c:pt>
                <c:pt idx="36">
                  <c:v>959.31008907923683</c:v>
                </c:pt>
                <c:pt idx="37">
                  <c:v>1566.2610717999084</c:v>
                </c:pt>
                <c:pt idx="38">
                  <c:v>23462.567840458094</c:v>
                </c:pt>
                <c:pt idx="39">
                  <c:v>14224.868760217181</c:v>
                </c:pt>
                <c:pt idx="40">
                  <c:v>13928.699234095306</c:v>
                </c:pt>
                <c:pt idx="41">
                  <c:v>3049.0061794110893</c:v>
                </c:pt>
                <c:pt idx="42">
                  <c:v>1029.8833079077438</c:v>
                </c:pt>
                <c:pt idx="43">
                  <c:v>3639.7913563072916</c:v>
                </c:pt>
                <c:pt idx="44">
                  <c:v>19283.510355064074</c:v>
                </c:pt>
                <c:pt idx="45">
                  <c:v>4686.9004727937345</c:v>
                </c:pt>
                <c:pt idx="46">
                  <c:v>27045.343064531517</c:v>
                </c:pt>
                <c:pt idx="47">
                  <c:v>25495.201579638062</c:v>
                </c:pt>
                <c:pt idx="48">
                  <c:v>37163.5546875</c:v>
                </c:pt>
                <c:pt idx="49">
                  <c:v>36626.685577928016</c:v>
                </c:pt>
                <c:pt idx="50">
                  <c:v>56568.415893611025</c:v>
                </c:pt>
                <c:pt idx="51">
                  <c:v>4680.0806171313761</c:v>
                </c:pt>
                <c:pt idx="52">
                  <c:v>11380.819090928784</c:v>
                </c:pt>
                <c:pt idx="53">
                  <c:v>15941.711520405986</c:v>
                </c:pt>
                <c:pt idx="54">
                  <c:v>11346.372569571098</c:v>
                </c:pt>
                <c:pt idx="55">
                  <c:v>10801.026619985025</c:v>
                </c:pt>
                <c:pt idx="56">
                  <c:v>7984.4207710181063</c:v>
                </c:pt>
                <c:pt idx="57">
                  <c:v>16604.26720618911</c:v>
                </c:pt>
                <c:pt idx="58">
                  <c:v>32990.0451981964</c:v>
                </c:pt>
                <c:pt idx="59">
                  <c:v>7844.4993380007882</c:v>
                </c:pt>
                <c:pt idx="60">
                  <c:v>2009.5577459572542</c:v>
                </c:pt>
                <c:pt idx="61">
                  <c:v>12367.938239582556</c:v>
                </c:pt>
                <c:pt idx="62">
                  <c:v>47593.887014433501</c:v>
                </c:pt>
                <c:pt idx="63">
                  <c:v>45584.57086676926</c:v>
                </c:pt>
                <c:pt idx="64">
                  <c:v>14058.195045730035</c:v>
                </c:pt>
                <c:pt idx="65">
                  <c:v>2033.6716443566761</c:v>
                </c:pt>
                <c:pt idx="66">
                  <c:v>54335.962805280062</c:v>
                </c:pt>
                <c:pt idx="67">
                  <c:v>4863.9761994461451</c:v>
                </c:pt>
                <c:pt idx="68">
                  <c:v>28461.455812510256</c:v>
                </c:pt>
                <c:pt idx="69">
                  <c:v>14465.197750481873</c:v>
                </c:pt>
                <c:pt idx="70">
                  <c:v>2405.9481185156692</c:v>
                </c:pt>
                <c:pt idx="71">
                  <c:v>1929.1668463515364</c:v>
                </c:pt>
                <c:pt idx="72">
                  <c:v>11976.385671585009</c:v>
                </c:pt>
                <c:pt idx="73">
                  <c:v>3165.569739609412</c:v>
                </c:pt>
                <c:pt idx="74">
                  <c:v>5221.810954677173</c:v>
                </c:pt>
                <c:pt idx="75">
                  <c:v>62442.174944034465</c:v>
                </c:pt>
                <c:pt idx="76">
                  <c:v>28307.730172393909</c:v>
                </c:pt>
                <c:pt idx="77">
                  <c:v>53923.221721701004</c:v>
                </c:pt>
                <c:pt idx="78">
                  <c:v>6116.0596544376785</c:v>
                </c:pt>
                <c:pt idx="79">
                  <c:v>10589.126447473622</c:v>
                </c:pt>
                <c:pt idx="80">
                  <c:v>15902.844017069148</c:v>
                </c:pt>
                <c:pt idx="81">
                  <c:v>10445.367111211915</c:v>
                </c:pt>
                <c:pt idx="82">
                  <c:v>61729.407844559508</c:v>
                </c:pt>
                <c:pt idx="83">
                  <c:v>38924.31300806511</c:v>
                </c:pt>
                <c:pt idx="84">
                  <c:v>41812.971338710384</c:v>
                </c:pt>
                <c:pt idx="85">
                  <c:v>9326.1218979977657</c:v>
                </c:pt>
                <c:pt idx="86">
                  <c:v>42977.426848678275</c:v>
                </c:pt>
                <c:pt idx="87">
                  <c:v>9953.7278507454339</c:v>
                </c:pt>
                <c:pt idx="88">
                  <c:v>22157.871103308658</c:v>
                </c:pt>
                <c:pt idx="89">
                  <c:v>4123.5960532318059</c:v>
                </c:pt>
                <c:pt idx="90">
                  <c:v>41124.369288556089</c:v>
                </c:pt>
                <c:pt idx="91">
                  <c:v>58767.655344893712</c:v>
                </c:pt>
                <c:pt idx="92">
                  <c:v>4803.2323057579451</c:v>
                </c:pt>
                <c:pt idx="93">
                  <c:v>6874.7631684097432</c:v>
                </c:pt>
                <c:pt idx="94">
                  <c:v>28601.525730813642</c:v>
                </c:pt>
                <c:pt idx="95">
                  <c:v>3031.4095547503184</c:v>
                </c:pt>
                <c:pt idx="96">
                  <c:v>1424.4686568683951</c:v>
                </c:pt>
                <c:pt idx="97">
                  <c:v>32541.172866000961</c:v>
                </c:pt>
                <c:pt idx="98">
                  <c:v>82296.951250298385</c:v>
                </c:pt>
                <c:pt idx="99">
                  <c:v>1541.1731582354664</c:v>
                </c:pt>
                <c:pt idx="100">
                  <c:v>1446.9298715350471</c:v>
                </c:pt>
                <c:pt idx="101">
                  <c:v>25910.44684531882</c:v>
                </c:pt>
                <c:pt idx="102">
                  <c:v>16631.321673502542</c:v>
                </c:pt>
                <c:pt idx="103">
                  <c:v>2173.5556231394776</c:v>
                </c:pt>
                <c:pt idx="104">
                  <c:v>39210.024122793686</c:v>
                </c:pt>
                <c:pt idx="105">
                  <c:v>5035.9316432287251</c:v>
                </c:pt>
                <c:pt idx="106">
                  <c:v>23536.247806673819</c:v>
                </c:pt>
                <c:pt idx="107">
                  <c:v>19209.219151117159</c:v>
                </c:pt>
                <c:pt idx="108">
                  <c:v>12315.486793515642</c:v>
                </c:pt>
                <c:pt idx="109">
                  <c:v>9773.6311522170054</c:v>
                </c:pt>
                <c:pt idx="110">
                  <c:v>20086.50445258632</c:v>
                </c:pt>
                <c:pt idx="112">
                  <c:v>7168.724609375</c:v>
                </c:pt>
                <c:pt idx="113">
                  <c:v>1246.7926957329712</c:v>
                </c:pt>
                <c:pt idx="114">
                  <c:v>4109.5171938950534</c:v>
                </c:pt>
                <c:pt idx="115">
                  <c:v>9987.1176222071281</c:v>
                </c:pt>
                <c:pt idx="116">
                  <c:v>3601.1088766087423</c:v>
                </c:pt>
                <c:pt idx="117">
                  <c:v>55507.090270966735</c:v>
                </c:pt>
                <c:pt idx="118">
                  <c:v>40632.02521794194</c:v>
                </c:pt>
                <c:pt idx="119">
                  <c:v>5694.0691291125577</c:v>
                </c:pt>
                <c:pt idx="120">
                  <c:v>1206.4034324257502</c:v>
                </c:pt>
                <c:pt idx="121">
                  <c:v>5031.6039710898267</c:v>
                </c:pt>
                <c:pt idx="122">
                  <c:v>15084.567362337779</c:v>
                </c:pt>
                <c:pt idx="123">
                  <c:v>66403.546838544076</c:v>
                </c:pt>
                <c:pt idx="124">
                  <c:v>32003.332218000822</c:v>
                </c:pt>
                <c:pt idx="125">
                  <c:v>5015.8327759108888</c:v>
                </c:pt>
                <c:pt idx="126">
                  <c:v>28606.48872650852</c:v>
                </c:pt>
                <c:pt idx="127">
                  <c:v>12172.250539098937</c:v>
                </c:pt>
                <c:pt idx="128">
                  <c:v>11931.128933614442</c:v>
                </c:pt>
                <c:pt idx="129">
                  <c:v>9016.7621936564719</c:v>
                </c:pt>
                <c:pt idx="130">
                  <c:v>28817.100856495101</c:v>
                </c:pt>
                <c:pt idx="131">
                  <c:v>32269.041552375566</c:v>
                </c:pt>
                <c:pt idx="132">
                  <c:v>91499.863158453067</c:v>
                </c:pt>
                <c:pt idx="133">
                  <c:v>26756.309659140956</c:v>
                </c:pt>
                <c:pt idx="134">
                  <c:v>25233.841796875</c:v>
                </c:pt>
                <c:pt idx="135">
                  <c:v>1913.0340713463152</c:v>
                </c:pt>
                <c:pt idx="136">
                  <c:v>3941.3690409794904</c:v>
                </c:pt>
                <c:pt idx="137">
                  <c:v>48041.173051851751</c:v>
                </c:pt>
                <c:pt idx="138">
                  <c:v>3114.3375271840027</c:v>
                </c:pt>
                <c:pt idx="139">
                  <c:v>15536.101076100713</c:v>
                </c:pt>
                <c:pt idx="140">
                  <c:v>25682.248194375494</c:v>
                </c:pt>
                <c:pt idx="141">
                  <c:v>1594.3088895522201</c:v>
                </c:pt>
                <c:pt idx="142">
                  <c:v>88107.050046449251</c:v>
                </c:pt>
                <c:pt idx="143">
                  <c:v>37080.522405224547</c:v>
                </c:pt>
                <c:pt idx="144">
                  <c:v>29516.499638379093</c:v>
                </c:pt>
                <c:pt idx="145">
                  <c:v>35849.555652606519</c:v>
                </c:pt>
                <c:pt idx="146">
                  <c:v>13475.988214227387</c:v>
                </c:pt>
                <c:pt idx="147">
                  <c:v>39543.656870898471</c:v>
                </c:pt>
                <c:pt idx="148">
                  <c:v>12250.945476915302</c:v>
                </c:pt>
                <c:pt idx="149">
                  <c:v>25736.824162411289</c:v>
                </c:pt>
                <c:pt idx="150">
                  <c:v>14130.13919624719</c:v>
                </c:pt>
                <c:pt idx="151">
                  <c:v>13047.27543454409</c:v>
                </c:pt>
                <c:pt idx="152">
                  <c:v>4414.89990234375</c:v>
                </c:pt>
                <c:pt idx="153">
                  <c:v>16278.159563848048</c:v>
                </c:pt>
                <c:pt idx="154">
                  <c:v>52849.516538129938</c:v>
                </c:pt>
                <c:pt idx="155">
                  <c:v>68167.80327116001</c:v>
                </c:pt>
                <c:pt idx="157">
                  <c:v>3728.0674156657815</c:v>
                </c:pt>
                <c:pt idx="158">
                  <c:v>2472.98583984375</c:v>
                </c:pt>
                <c:pt idx="159">
                  <c:v>16642.450371704239</c:v>
                </c:pt>
                <c:pt idx="160">
                  <c:v>2013.8134548207713</c:v>
                </c:pt>
                <c:pt idx="161">
                  <c:v>27335.540522565894</c:v>
                </c:pt>
                <c:pt idx="162">
                  <c:v>10906.887152494108</c:v>
                </c:pt>
                <c:pt idx="163">
                  <c:v>27551.161668236098</c:v>
                </c:pt>
                <c:pt idx="164">
                  <c:v>26623.857443636742</c:v>
                </c:pt>
                <c:pt idx="165">
                  <c:v>2025.8351259473238</c:v>
                </c:pt>
                <c:pt idx="166">
                  <c:v>67667.508458519034</c:v>
                </c:pt>
                <c:pt idx="167">
                  <c:v>45771.001863196267</c:v>
                </c:pt>
                <c:pt idx="168">
                  <c:v>61186.462829745928</c:v>
                </c:pt>
                <c:pt idx="169">
                  <c:v>21735.75867855272</c:v>
                </c:pt>
                <c:pt idx="170">
                  <c:v>8452.92762659652</c:v>
                </c:pt>
                <c:pt idx="171">
                  <c:v>7246.8119700762873</c:v>
                </c:pt>
                <c:pt idx="172">
                  <c:v>3330.5527171436138</c:v>
                </c:pt>
                <c:pt idx="173">
                  <c:v>2373.57819623144</c:v>
                </c:pt>
              </c:numCache>
            </c:numRef>
          </c:xVal>
          <c:yVal>
            <c:numRef>
              <c:f>'FPN-WDI_Charts'!$H$17:$H$190</c:f>
              <c:numCache>
                <c:formatCode>0.000</c:formatCode>
                <c:ptCount val="174"/>
                <c:pt idx="0">
                  <c:v>9.2948717948717938</c:v>
                </c:pt>
                <c:pt idx="1">
                  <c:v>6.2338709677419359</c:v>
                </c:pt>
                <c:pt idx="2">
                  <c:v>4.4539682539682541</c:v>
                </c:pt>
                <c:pt idx="3">
                  <c:v>6.443349753694581</c:v>
                </c:pt>
                <c:pt idx="4">
                  <c:v>5.362068965517242</c:v>
                </c:pt>
                <c:pt idx="5">
                  <c:v>8.4675324675324681</c:v>
                </c:pt>
                <c:pt idx="6">
                  <c:v>11.511363636363637</c:v>
                </c:pt>
                <c:pt idx="7">
                  <c:v>4.7280334728033466</c:v>
                </c:pt>
                <c:pt idx="8">
                  <c:v>6.822222222222222</c:v>
                </c:pt>
                <c:pt idx="9">
                  <c:v>7.0612244897959178</c:v>
                </c:pt>
                <c:pt idx="10">
                  <c:v>8.1340206185567006</c:v>
                </c:pt>
                <c:pt idx="11">
                  <c:v>6.2071005917159754</c:v>
                </c:pt>
                <c:pt idx="12">
                  <c:v>6.8869565217391306</c:v>
                </c:pt>
                <c:pt idx="13">
                  <c:v>4.4413793103448276</c:v>
                </c:pt>
                <c:pt idx="14">
                  <c:v>4.1100917431192663</c:v>
                </c:pt>
                <c:pt idx="15">
                  <c:v>8.4210526315789469</c:v>
                </c:pt>
                <c:pt idx="16">
                  <c:v>8.21875</c:v>
                </c:pt>
                <c:pt idx="17">
                  <c:v>2.4511930585683293</c:v>
                </c:pt>
                <c:pt idx="18">
                  <c:v>2.0632911392405062</c:v>
                </c:pt>
                <c:pt idx="19">
                  <c:v>10.567307692307693</c:v>
                </c:pt>
                <c:pt idx="20">
                  <c:v>5.8166666666666664</c:v>
                </c:pt>
                <c:pt idx="21">
                  <c:v>5.6899224806201545</c:v>
                </c:pt>
                <c:pt idx="22">
                  <c:v>3.3155555555555556</c:v>
                </c:pt>
                <c:pt idx="23">
                  <c:v>7.9425287356321839</c:v>
                </c:pt>
                <c:pt idx="24">
                  <c:v>13.289473684210527</c:v>
                </c:pt>
                <c:pt idx="25">
                  <c:v>4.4397905759162306</c:v>
                </c:pt>
                <c:pt idx="26">
                  <c:v>9.0346820809248563</c:v>
                </c:pt>
                <c:pt idx="27">
                  <c:v>5.3286713286713292</c:v>
                </c:pt>
                <c:pt idx="28">
                  <c:v>6.5454545454545459</c:v>
                </c:pt>
                <c:pt idx="29">
                  <c:v>1.5900277008310248</c:v>
                </c:pt>
                <c:pt idx="30">
                  <c:v>0.87623762376237613</c:v>
                </c:pt>
                <c:pt idx="31">
                  <c:v>4.4604316546762588</c:v>
                </c:pt>
                <c:pt idx="32">
                  <c:v>3.87890625</c:v>
                </c:pt>
                <c:pt idx="33">
                  <c:v>2.3220779220779222</c:v>
                </c:pt>
                <c:pt idx="34">
                  <c:v>6.3490566037735858</c:v>
                </c:pt>
                <c:pt idx="35">
                  <c:v>6.2571428571428571</c:v>
                </c:pt>
                <c:pt idx="36">
                  <c:v>1.2405832320777643</c:v>
                </c:pt>
                <c:pt idx="37">
                  <c:v>1.9424657534246574</c:v>
                </c:pt>
                <c:pt idx="38">
                  <c:v>6.1923076923076925</c:v>
                </c:pt>
                <c:pt idx="39">
                  <c:v>2.7532467532467533</c:v>
                </c:pt>
                <c:pt idx="40">
                  <c:v>4.4439461883408073</c:v>
                </c:pt>
                <c:pt idx="41">
                  <c:v>3.7070707070707072</c:v>
                </c:pt>
                <c:pt idx="42">
                  <c:v>1.5555555555555558</c:v>
                </c:pt>
                <c:pt idx="43">
                  <c:v>2.1982182628062361</c:v>
                </c:pt>
                <c:pt idx="44">
                  <c:v>6.1582278481012658</c:v>
                </c:pt>
                <c:pt idx="45">
                  <c:v>3.1589147286821704</c:v>
                </c:pt>
                <c:pt idx="46">
                  <c:v>8.6103896103896105</c:v>
                </c:pt>
                <c:pt idx="47">
                  <c:v>5.2155963302752291</c:v>
                </c:pt>
                <c:pt idx="48">
                  <c:v>6.0736842105263156</c:v>
                </c:pt>
                <c:pt idx="49">
                  <c:v>7.6034482758620685</c:v>
                </c:pt>
                <c:pt idx="50">
                  <c:v>6.8181818181818183</c:v>
                </c:pt>
                <c:pt idx="51">
                  <c:v>2.3968871595330739</c:v>
                </c:pt>
                <c:pt idx="52">
                  <c:v>4.5924528301886793</c:v>
                </c:pt>
                <c:pt idx="53">
                  <c:v>7.7697368421052637</c:v>
                </c:pt>
                <c:pt idx="54">
                  <c:v>4.2929936305732488</c:v>
                </c:pt>
                <c:pt idx="55">
                  <c:v>12.048780487804878</c:v>
                </c:pt>
                <c:pt idx="56">
                  <c:v>5.3874538745387452</c:v>
                </c:pt>
                <c:pt idx="57">
                  <c:v>9.6</c:v>
                </c:pt>
                <c:pt idx="58">
                  <c:v>8.36</c:v>
                </c:pt>
                <c:pt idx="59">
                  <c:v>6.0849673202614385</c:v>
                </c:pt>
                <c:pt idx="60">
                  <c:v>1.4192913385826771</c:v>
                </c:pt>
                <c:pt idx="61">
                  <c:v>7.7181818181818178</c:v>
                </c:pt>
                <c:pt idx="62">
                  <c:v>7.1794871794871797</c:v>
                </c:pt>
                <c:pt idx="63">
                  <c:v>7.875</c:v>
                </c:pt>
                <c:pt idx="64">
                  <c:v>4.3454545454545457</c:v>
                </c:pt>
                <c:pt idx="65">
                  <c:v>2.5205128205128204</c:v>
                </c:pt>
                <c:pt idx="66">
                  <c:v>7.2777777777777786</c:v>
                </c:pt>
                <c:pt idx="67">
                  <c:v>1.6447105788423153</c:v>
                </c:pt>
                <c:pt idx="68">
                  <c:v>8.8421052631578956</c:v>
                </c:pt>
                <c:pt idx="69">
                  <c:v>8.0484848484848488</c:v>
                </c:pt>
                <c:pt idx="70">
                  <c:v>3.6747967479674797</c:v>
                </c:pt>
                <c:pt idx="71">
                  <c:v>3.5440613026819925</c:v>
                </c:pt>
                <c:pt idx="72">
                  <c:v>3.9297297297297296</c:v>
                </c:pt>
                <c:pt idx="73">
                  <c:v>2.664233576642336</c:v>
                </c:pt>
                <c:pt idx="74">
                  <c:v>3.5153374233128831</c:v>
                </c:pt>
                <c:pt idx="75">
                  <c:v>11.35</c:v>
                </c:pt>
                <c:pt idx="76">
                  <c:v>6.6769230769230763</c:v>
                </c:pt>
                <c:pt idx="77">
                  <c:v>9</c:v>
                </c:pt>
                <c:pt idx="78">
                  <c:v>2.8795620437956204</c:v>
                </c:pt>
                <c:pt idx="79">
                  <c:v>4.8851674641148319</c:v>
                </c:pt>
                <c:pt idx="80">
                  <c:v>3.9954128440366974</c:v>
                </c:pt>
                <c:pt idx="81">
                  <c:v>4.66</c:v>
                </c:pt>
                <c:pt idx="82">
                  <c:v>4.8965517241379306</c:v>
                </c:pt>
                <c:pt idx="83">
                  <c:v>8.112903225806452</c:v>
                </c:pt>
                <c:pt idx="84">
                  <c:v>8.9142857142857128</c:v>
                </c:pt>
                <c:pt idx="85">
                  <c:v>6.5064102564102555</c:v>
                </c:pt>
                <c:pt idx="86">
                  <c:v>8.6239067055393583</c:v>
                </c:pt>
                <c:pt idx="87">
                  <c:v>4.6594202898550723</c:v>
                </c:pt>
                <c:pt idx="88">
                  <c:v>8.4805194805194812</c:v>
                </c:pt>
                <c:pt idx="89">
                  <c:v>3.6009389671361505</c:v>
                </c:pt>
                <c:pt idx="90">
                  <c:v>5.1860465116279073</c:v>
                </c:pt>
                <c:pt idx="91">
                  <c:v>6.3148148148148158</c:v>
                </c:pt>
                <c:pt idx="92">
                  <c:v>4.3863636363636358</c:v>
                </c:pt>
                <c:pt idx="93">
                  <c:v>4.2339181286549703</c:v>
                </c:pt>
                <c:pt idx="94">
                  <c:v>7.3666666666666671</c:v>
                </c:pt>
                <c:pt idx="95">
                  <c:v>2.5762711864406782</c:v>
                </c:pt>
                <c:pt idx="96">
                  <c:v>0.76216640502354782</c:v>
                </c:pt>
                <c:pt idx="97">
                  <c:v>11.477272727272728</c:v>
                </c:pt>
                <c:pt idx="98">
                  <c:v>8.375</c:v>
                </c:pt>
                <c:pt idx="99">
                  <c:v>1.8350340136054422</c:v>
                </c:pt>
                <c:pt idx="100">
                  <c:v>1.3013698630136985</c:v>
                </c:pt>
                <c:pt idx="101">
                  <c:v>8.7403846153846168</c:v>
                </c:pt>
                <c:pt idx="102">
                  <c:v>2.9172413793103451</c:v>
                </c:pt>
                <c:pt idx="103">
                  <c:v>2.5751072961373387</c:v>
                </c:pt>
                <c:pt idx="104">
                  <c:v>6.7981651376146788</c:v>
                </c:pt>
                <c:pt idx="105">
                  <c:v>3.3346007604562735</c:v>
                </c:pt>
                <c:pt idx="106">
                  <c:v>10.435897435897434</c:v>
                </c:pt>
                <c:pt idx="107">
                  <c:v>7.8414634146341466</c:v>
                </c:pt>
                <c:pt idx="108">
                  <c:v>6.9137931034482758</c:v>
                </c:pt>
                <c:pt idx="109">
                  <c:v>4.6437499999999998</c:v>
                </c:pt>
                <c:pt idx="110">
                  <c:v>11.02</c:v>
                </c:pt>
                <c:pt idx="111">
                  <c:v>6.2207207207207205</c:v>
                </c:pt>
                <c:pt idx="112">
                  <c:v>4.2222222222222223</c:v>
                </c:pt>
                <c:pt idx="113">
                  <c:v>1.569672131147541</c:v>
                </c:pt>
                <c:pt idx="114">
                  <c:v>3.5826771653543306</c:v>
                </c:pt>
                <c:pt idx="115">
                  <c:v>3.3190789473684208</c:v>
                </c:pt>
                <c:pt idx="116">
                  <c:v>3.9011857707509883</c:v>
                </c:pt>
                <c:pt idx="117">
                  <c:v>6.9069767441860463</c:v>
                </c:pt>
                <c:pt idx="118">
                  <c:v>8.4310344827586192</c:v>
                </c:pt>
                <c:pt idx="119">
                  <c:v>3.4109263657957243</c:v>
                </c:pt>
                <c:pt idx="120">
                  <c:v>0.70126874279123408</c:v>
                </c:pt>
                <c:pt idx="121">
                  <c:v>5.9059829059829054</c:v>
                </c:pt>
                <c:pt idx="122">
                  <c:v>7.6041666666666661</c:v>
                </c:pt>
                <c:pt idx="123">
                  <c:v>7.4800000000000013</c:v>
                </c:pt>
                <c:pt idx="124">
                  <c:v>7.2500000000000009</c:v>
                </c:pt>
                <c:pt idx="125">
                  <c:v>3.6746411483253589</c:v>
                </c:pt>
                <c:pt idx="126">
                  <c:v>8.1739130434782599</c:v>
                </c:pt>
                <c:pt idx="127">
                  <c:v>5.8641975308641969</c:v>
                </c:pt>
                <c:pt idx="128">
                  <c:v>4.42512077294686</c:v>
                </c:pt>
                <c:pt idx="129">
                  <c:v>6.5795454545454541</c:v>
                </c:pt>
                <c:pt idx="130">
                  <c:v>7.6470588235294121</c:v>
                </c:pt>
                <c:pt idx="131">
                  <c:v>8.9565217391304337</c:v>
                </c:pt>
                <c:pt idx="132">
                  <c:v>5.101694915254237</c:v>
                </c:pt>
                <c:pt idx="133">
                  <c:v>10.630434782608695</c:v>
                </c:pt>
                <c:pt idx="134">
                  <c:v>9.1818181818181817</c:v>
                </c:pt>
                <c:pt idx="135">
                  <c:v>1.44234404536862</c:v>
                </c:pt>
                <c:pt idx="136">
                  <c:v>4.6910994764397902</c:v>
                </c:pt>
                <c:pt idx="137">
                  <c:v>10.511904761904761</c:v>
                </c:pt>
                <c:pt idx="138">
                  <c:v>3.2391304347826084</c:v>
                </c:pt>
                <c:pt idx="139">
                  <c:v>6.677777777777778</c:v>
                </c:pt>
                <c:pt idx="140">
                  <c:v>4.953125</c:v>
                </c:pt>
                <c:pt idx="141">
                  <c:v>2.1468048359240073</c:v>
                </c:pt>
                <c:pt idx="142">
                  <c:v>5.0743243243243246</c:v>
                </c:pt>
                <c:pt idx="143">
                  <c:v>5.3595238095238091</c:v>
                </c:pt>
                <c:pt idx="144">
                  <c:v>6.9807692307692308</c:v>
                </c:pt>
                <c:pt idx="145">
                  <c:v>7.1147540983606561</c:v>
                </c:pt>
                <c:pt idx="146">
                  <c:v>4.3174061433447095</c:v>
                </c:pt>
                <c:pt idx="147">
                  <c:v>7.3000000000000007</c:v>
                </c:pt>
                <c:pt idx="148">
                  <c:v>5.5227272727272725</c:v>
                </c:pt>
                <c:pt idx="149">
                  <c:v>6.5</c:v>
                </c:pt>
                <c:pt idx="150">
                  <c:v>1.7766497461928936</c:v>
                </c:pt>
                <c:pt idx="151">
                  <c:v>5.2669322709163353</c:v>
                </c:pt>
                <c:pt idx="152">
                  <c:v>4.4586776859504136</c:v>
                </c:pt>
                <c:pt idx="153">
                  <c:v>8.2158273381294951</c:v>
                </c:pt>
                <c:pt idx="154">
                  <c:v>7.4074074074074083</c:v>
                </c:pt>
                <c:pt idx="155">
                  <c:v>7.6</c:v>
                </c:pt>
                <c:pt idx="156">
                  <c:v>9.3525641025641022</c:v>
                </c:pt>
                <c:pt idx="157">
                  <c:v>2.5193370165745859</c:v>
                </c:pt>
                <c:pt idx="158">
                  <c:v>2.6577540106951871</c:v>
                </c:pt>
                <c:pt idx="159">
                  <c:v>6.0520231213872835</c:v>
                </c:pt>
                <c:pt idx="160">
                  <c:v>1.3465277777777778</c:v>
                </c:pt>
                <c:pt idx="161">
                  <c:v>7.8217054263565879</c:v>
                </c:pt>
                <c:pt idx="162">
                  <c:v>5.4414414414414409</c:v>
                </c:pt>
                <c:pt idx="163">
                  <c:v>7.3854166666666661</c:v>
                </c:pt>
                <c:pt idx="164">
                  <c:v>3.5583596214511037</c:v>
                </c:pt>
                <c:pt idx="165">
                  <c:v>1.5211267605633805</c:v>
                </c:pt>
                <c:pt idx="166">
                  <c:v>7.3861386138613856</c:v>
                </c:pt>
                <c:pt idx="167">
                  <c:v>5.3673469387755102</c:v>
                </c:pt>
                <c:pt idx="168">
                  <c:v>7.0155038759689923</c:v>
                </c:pt>
                <c:pt idx="169">
                  <c:v>7.3829787234042552</c:v>
                </c:pt>
                <c:pt idx="170">
                  <c:v>3.4090909090909092</c:v>
                </c:pt>
                <c:pt idx="171">
                  <c:v>3.9577464788732404</c:v>
                </c:pt>
                <c:pt idx="172">
                  <c:v>1.6940397350993377</c:v>
                </c:pt>
                <c:pt idx="173">
                  <c:v>2.259475218658892</c:v>
                </c:pt>
              </c:numCache>
            </c:numRef>
          </c:yVal>
          <c:smooth val="0"/>
          <c:extLst>
            <c:ext xmlns:c16="http://schemas.microsoft.com/office/drawing/2014/chart" uri="{C3380CC4-5D6E-409C-BE32-E72D297353CC}">
              <c16:uniqueId val="{00000001-B7D4-4910-81E0-495287FC6D41}"/>
            </c:ext>
          </c:extLst>
        </c:ser>
        <c:ser>
          <c:idx val="2"/>
          <c:order val="2"/>
          <c:tx>
            <c:strRef>
              <c:f>'FPN-WDI_Charts'!$G$15</c:f>
              <c:strCache>
                <c:ptCount val="1"/>
                <c:pt idx="0">
                  <c:v>Cost of a healthy diet [CoHD]</c:v>
                </c:pt>
              </c:strCache>
            </c:strRef>
          </c:tx>
          <c:spPr>
            <a:ln w="28575" cap="rnd">
              <a:noFill/>
              <a:round/>
            </a:ln>
            <a:effectLst/>
          </c:spPr>
          <c:marker>
            <c:symbol val="square"/>
            <c:size val="5"/>
            <c:spPr>
              <a:solidFill>
                <a:schemeClr val="accent6">
                  <a:alpha val="50000"/>
                </a:schemeClr>
              </a:solidFill>
              <a:ln w="12700">
                <a:solidFill>
                  <a:schemeClr val="accent6">
                    <a:lumMod val="75000"/>
                  </a:schemeClr>
                </a:solidFill>
              </a:ln>
              <a:effectLst/>
            </c:spPr>
          </c:marker>
          <c:trendline>
            <c:spPr>
              <a:ln w="19050" cap="rnd">
                <a:solidFill>
                  <a:schemeClr val="tx2">
                    <a:lumMod val="60000"/>
                    <a:lumOff val="40000"/>
                  </a:schemeClr>
                </a:solidFill>
                <a:prstDash val="solid"/>
              </a:ln>
              <a:effectLst/>
            </c:spPr>
            <c:trendlineType val="log"/>
            <c:dispRSqr val="0"/>
            <c:dispEq val="0"/>
          </c:trendline>
          <c:xVal>
            <c:numRef>
              <c:f>'FPN-WDI_Charts'!$D$17:$D$190</c:f>
              <c:numCache>
                <c:formatCode>_(* #,##0_);_(* \(#,##0\);_(* "-"??_);_(@_)</c:formatCode>
                <c:ptCount val="174"/>
                <c:pt idx="0">
                  <c:v>12802.148308393755</c:v>
                </c:pt>
                <c:pt idx="1">
                  <c:v>11562.265868581648</c:v>
                </c:pt>
                <c:pt idx="2">
                  <c:v>6861.5528235531165</c:v>
                </c:pt>
                <c:pt idx="4">
                  <c:v>18775.951013986618</c:v>
                </c:pt>
                <c:pt idx="5">
                  <c:v>22994.826450441869</c:v>
                </c:pt>
                <c:pt idx="6">
                  <c:v>12541.162631531197</c:v>
                </c:pt>
                <c:pt idx="7">
                  <c:v>36748.644176682479</c:v>
                </c:pt>
                <c:pt idx="8">
                  <c:v>47085.227143527278</c:v>
                </c:pt>
                <c:pt idx="9">
                  <c:v>53665.026675739464</c:v>
                </c:pt>
                <c:pt idx="10">
                  <c:v>13587.531191321466</c:v>
                </c:pt>
                <c:pt idx="11">
                  <c:v>34863.446470755836</c:v>
                </c:pt>
                <c:pt idx="12">
                  <c:v>45033.830542357806</c:v>
                </c:pt>
                <c:pt idx="13">
                  <c:v>5063.5548913875155</c:v>
                </c:pt>
                <c:pt idx="14">
                  <c:v>15090.752261438689</c:v>
                </c:pt>
                <c:pt idx="15">
                  <c:v>17666.601607030476</c:v>
                </c:pt>
                <c:pt idx="16">
                  <c:v>50904.68908671532</c:v>
                </c:pt>
                <c:pt idx="17">
                  <c:v>6656.3053694479131</c:v>
                </c:pt>
                <c:pt idx="18">
                  <c:v>3010.9028543227664</c:v>
                </c:pt>
                <c:pt idx="19">
                  <c:v>85191.656162029903</c:v>
                </c:pt>
                <c:pt idx="20">
                  <c:v>10174.709605992912</c:v>
                </c:pt>
                <c:pt idx="21">
                  <c:v>8174.4929769352211</c:v>
                </c:pt>
                <c:pt idx="23">
                  <c:v>13638.405312440575</c:v>
                </c:pt>
                <c:pt idx="24">
                  <c:v>14593.382481612171</c:v>
                </c:pt>
                <c:pt idx="25">
                  <c:v>14220.752282309115</c:v>
                </c:pt>
                <c:pt idx="27">
                  <c:v>64617.638124508696</c:v>
                </c:pt>
                <c:pt idx="28">
                  <c:v>20986.654634831924</c:v>
                </c:pt>
                <c:pt idx="29">
                  <c:v>1967.6340515778516</c:v>
                </c:pt>
                <c:pt idx="30">
                  <c:v>773.99155045993041</c:v>
                </c:pt>
                <c:pt idx="31">
                  <c:v>6413.9991408017486</c:v>
                </c:pt>
                <c:pt idx="32">
                  <c:v>3684.4596675561015</c:v>
                </c:pt>
                <c:pt idx="33">
                  <c:v>3597.9734245702957</c:v>
                </c:pt>
                <c:pt idx="34">
                  <c:v>47702.714501844668</c:v>
                </c:pt>
                <c:pt idx="35">
                  <c:v>46721.746143144497</c:v>
                </c:pt>
                <c:pt idx="36">
                  <c:v>959.31008907923683</c:v>
                </c:pt>
                <c:pt idx="37">
                  <c:v>1566.2610717999084</c:v>
                </c:pt>
                <c:pt idx="38">
                  <c:v>23462.567840458094</c:v>
                </c:pt>
                <c:pt idx="39">
                  <c:v>14224.868760217181</c:v>
                </c:pt>
                <c:pt idx="40">
                  <c:v>13928.699234095306</c:v>
                </c:pt>
                <c:pt idx="41">
                  <c:v>3049.0061794110893</c:v>
                </c:pt>
                <c:pt idx="42">
                  <c:v>1029.8833079077438</c:v>
                </c:pt>
                <c:pt idx="43">
                  <c:v>3639.7913563072916</c:v>
                </c:pt>
                <c:pt idx="44">
                  <c:v>19283.510355064074</c:v>
                </c:pt>
                <c:pt idx="45">
                  <c:v>4686.9004727937345</c:v>
                </c:pt>
                <c:pt idx="46">
                  <c:v>27045.343064531517</c:v>
                </c:pt>
                <c:pt idx="47">
                  <c:v>25495.201579638062</c:v>
                </c:pt>
                <c:pt idx="48">
                  <c:v>37163.5546875</c:v>
                </c:pt>
                <c:pt idx="49">
                  <c:v>36626.685577928016</c:v>
                </c:pt>
                <c:pt idx="50">
                  <c:v>56568.415893611025</c:v>
                </c:pt>
                <c:pt idx="51">
                  <c:v>4680.0806171313761</c:v>
                </c:pt>
                <c:pt idx="52">
                  <c:v>11380.819090928784</c:v>
                </c:pt>
                <c:pt idx="53">
                  <c:v>15941.711520405986</c:v>
                </c:pt>
                <c:pt idx="54">
                  <c:v>11346.372569571098</c:v>
                </c:pt>
                <c:pt idx="55">
                  <c:v>10801.026619985025</c:v>
                </c:pt>
                <c:pt idx="56">
                  <c:v>7984.4207710181063</c:v>
                </c:pt>
                <c:pt idx="57">
                  <c:v>16604.26720618911</c:v>
                </c:pt>
                <c:pt idx="58">
                  <c:v>32990.0451981964</c:v>
                </c:pt>
                <c:pt idx="59">
                  <c:v>7844.4993380007882</c:v>
                </c:pt>
                <c:pt idx="60">
                  <c:v>2009.5577459572542</c:v>
                </c:pt>
                <c:pt idx="61">
                  <c:v>12367.938239582556</c:v>
                </c:pt>
                <c:pt idx="62">
                  <c:v>47593.887014433501</c:v>
                </c:pt>
                <c:pt idx="63">
                  <c:v>45584.57086676926</c:v>
                </c:pt>
                <c:pt idx="64">
                  <c:v>14058.195045730035</c:v>
                </c:pt>
                <c:pt idx="65">
                  <c:v>2033.6716443566761</c:v>
                </c:pt>
                <c:pt idx="66">
                  <c:v>54335.962805280062</c:v>
                </c:pt>
                <c:pt idx="67">
                  <c:v>4863.9761994461451</c:v>
                </c:pt>
                <c:pt idx="68">
                  <c:v>28461.455812510256</c:v>
                </c:pt>
                <c:pt idx="69">
                  <c:v>14465.197750481873</c:v>
                </c:pt>
                <c:pt idx="70">
                  <c:v>2405.9481185156692</c:v>
                </c:pt>
                <c:pt idx="71">
                  <c:v>1929.1668463515364</c:v>
                </c:pt>
                <c:pt idx="72">
                  <c:v>11976.385671585009</c:v>
                </c:pt>
                <c:pt idx="73">
                  <c:v>3165.569739609412</c:v>
                </c:pt>
                <c:pt idx="74">
                  <c:v>5221.810954677173</c:v>
                </c:pt>
                <c:pt idx="75">
                  <c:v>62442.174944034465</c:v>
                </c:pt>
                <c:pt idx="76">
                  <c:v>28307.730172393909</c:v>
                </c:pt>
                <c:pt idx="77">
                  <c:v>53923.221721701004</c:v>
                </c:pt>
                <c:pt idx="78">
                  <c:v>6116.0596544376785</c:v>
                </c:pt>
                <c:pt idx="79">
                  <c:v>10589.126447473622</c:v>
                </c:pt>
                <c:pt idx="80">
                  <c:v>15902.844017069148</c:v>
                </c:pt>
                <c:pt idx="81">
                  <c:v>10445.367111211915</c:v>
                </c:pt>
                <c:pt idx="82">
                  <c:v>61729.407844559508</c:v>
                </c:pt>
                <c:pt idx="83">
                  <c:v>38924.31300806511</c:v>
                </c:pt>
                <c:pt idx="84">
                  <c:v>41812.971338710384</c:v>
                </c:pt>
                <c:pt idx="85">
                  <c:v>9326.1218979977657</c:v>
                </c:pt>
                <c:pt idx="86">
                  <c:v>42977.426848678275</c:v>
                </c:pt>
                <c:pt idx="87">
                  <c:v>9953.7278507454339</c:v>
                </c:pt>
                <c:pt idx="88">
                  <c:v>22157.871103308658</c:v>
                </c:pt>
                <c:pt idx="89">
                  <c:v>4123.5960532318059</c:v>
                </c:pt>
                <c:pt idx="90">
                  <c:v>41124.369288556089</c:v>
                </c:pt>
                <c:pt idx="91">
                  <c:v>58767.655344893712</c:v>
                </c:pt>
                <c:pt idx="92">
                  <c:v>4803.2323057579451</c:v>
                </c:pt>
                <c:pt idx="93">
                  <c:v>6874.7631684097432</c:v>
                </c:pt>
                <c:pt idx="94">
                  <c:v>28601.525730813642</c:v>
                </c:pt>
                <c:pt idx="95">
                  <c:v>3031.4095547503184</c:v>
                </c:pt>
                <c:pt idx="96">
                  <c:v>1424.4686568683951</c:v>
                </c:pt>
                <c:pt idx="97">
                  <c:v>32541.172866000961</c:v>
                </c:pt>
                <c:pt idx="98">
                  <c:v>82296.951250298385</c:v>
                </c:pt>
                <c:pt idx="99">
                  <c:v>1541.1731582354664</c:v>
                </c:pt>
                <c:pt idx="100">
                  <c:v>1446.9298715350471</c:v>
                </c:pt>
                <c:pt idx="101">
                  <c:v>25910.44684531882</c:v>
                </c:pt>
                <c:pt idx="102">
                  <c:v>16631.321673502542</c:v>
                </c:pt>
                <c:pt idx="103">
                  <c:v>2173.5556231394776</c:v>
                </c:pt>
                <c:pt idx="104">
                  <c:v>39210.024122793686</c:v>
                </c:pt>
                <c:pt idx="105">
                  <c:v>5035.9316432287251</c:v>
                </c:pt>
                <c:pt idx="106">
                  <c:v>23536.247806673819</c:v>
                </c:pt>
                <c:pt idx="107">
                  <c:v>19209.219151117159</c:v>
                </c:pt>
                <c:pt idx="108">
                  <c:v>12315.486793515642</c:v>
                </c:pt>
                <c:pt idx="109">
                  <c:v>9773.6311522170054</c:v>
                </c:pt>
                <c:pt idx="110">
                  <c:v>20086.50445258632</c:v>
                </c:pt>
                <c:pt idx="112">
                  <c:v>7168.724609375</c:v>
                </c:pt>
                <c:pt idx="113">
                  <c:v>1246.7926957329712</c:v>
                </c:pt>
                <c:pt idx="114">
                  <c:v>4109.5171938950534</c:v>
                </c:pt>
                <c:pt idx="115">
                  <c:v>9987.1176222071281</c:v>
                </c:pt>
                <c:pt idx="116">
                  <c:v>3601.1088766087423</c:v>
                </c:pt>
                <c:pt idx="117">
                  <c:v>55507.090270966735</c:v>
                </c:pt>
                <c:pt idx="118">
                  <c:v>40632.02521794194</c:v>
                </c:pt>
                <c:pt idx="119">
                  <c:v>5694.0691291125577</c:v>
                </c:pt>
                <c:pt idx="120">
                  <c:v>1206.4034324257502</c:v>
                </c:pt>
                <c:pt idx="121">
                  <c:v>5031.6039710898267</c:v>
                </c:pt>
                <c:pt idx="122">
                  <c:v>15084.567362337779</c:v>
                </c:pt>
                <c:pt idx="123">
                  <c:v>66403.546838544076</c:v>
                </c:pt>
                <c:pt idx="124">
                  <c:v>32003.332218000822</c:v>
                </c:pt>
                <c:pt idx="125">
                  <c:v>5015.8327759108888</c:v>
                </c:pt>
                <c:pt idx="126">
                  <c:v>28606.48872650852</c:v>
                </c:pt>
                <c:pt idx="127">
                  <c:v>12172.250539098937</c:v>
                </c:pt>
                <c:pt idx="128">
                  <c:v>11931.128933614442</c:v>
                </c:pt>
                <c:pt idx="129">
                  <c:v>9016.7621936564719</c:v>
                </c:pt>
                <c:pt idx="130">
                  <c:v>28817.100856495101</c:v>
                </c:pt>
                <c:pt idx="131">
                  <c:v>32269.041552375566</c:v>
                </c:pt>
                <c:pt idx="132">
                  <c:v>91499.863158453067</c:v>
                </c:pt>
                <c:pt idx="133">
                  <c:v>26756.309659140956</c:v>
                </c:pt>
                <c:pt idx="134">
                  <c:v>25233.841796875</c:v>
                </c:pt>
                <c:pt idx="135">
                  <c:v>1913.0340713463152</c:v>
                </c:pt>
                <c:pt idx="136">
                  <c:v>3941.3690409794904</c:v>
                </c:pt>
                <c:pt idx="137">
                  <c:v>48041.173051851751</c:v>
                </c:pt>
                <c:pt idx="138">
                  <c:v>3114.3375271840027</c:v>
                </c:pt>
                <c:pt idx="139">
                  <c:v>15536.101076100713</c:v>
                </c:pt>
                <c:pt idx="140">
                  <c:v>25682.248194375494</c:v>
                </c:pt>
                <c:pt idx="141">
                  <c:v>1594.3088895522201</c:v>
                </c:pt>
                <c:pt idx="142">
                  <c:v>88107.050046449251</c:v>
                </c:pt>
                <c:pt idx="143">
                  <c:v>37080.522405224547</c:v>
                </c:pt>
                <c:pt idx="144">
                  <c:v>29516.499638379093</c:v>
                </c:pt>
                <c:pt idx="145">
                  <c:v>35849.555652606519</c:v>
                </c:pt>
                <c:pt idx="146">
                  <c:v>13475.988214227387</c:v>
                </c:pt>
                <c:pt idx="147">
                  <c:v>39543.656870898471</c:v>
                </c:pt>
                <c:pt idx="148">
                  <c:v>12250.945476915302</c:v>
                </c:pt>
                <c:pt idx="149">
                  <c:v>25736.824162411289</c:v>
                </c:pt>
                <c:pt idx="150">
                  <c:v>14130.13919624719</c:v>
                </c:pt>
                <c:pt idx="151">
                  <c:v>13047.27543454409</c:v>
                </c:pt>
                <c:pt idx="152">
                  <c:v>4414.89990234375</c:v>
                </c:pt>
                <c:pt idx="153">
                  <c:v>16278.159563848048</c:v>
                </c:pt>
                <c:pt idx="154">
                  <c:v>52849.516538129938</c:v>
                </c:pt>
                <c:pt idx="155">
                  <c:v>68167.80327116001</c:v>
                </c:pt>
                <c:pt idx="157">
                  <c:v>3728.0674156657815</c:v>
                </c:pt>
                <c:pt idx="158">
                  <c:v>2472.98583984375</c:v>
                </c:pt>
                <c:pt idx="159">
                  <c:v>16642.450371704239</c:v>
                </c:pt>
                <c:pt idx="160">
                  <c:v>2013.8134548207713</c:v>
                </c:pt>
                <c:pt idx="161">
                  <c:v>27335.540522565894</c:v>
                </c:pt>
                <c:pt idx="162">
                  <c:v>10906.887152494108</c:v>
                </c:pt>
                <c:pt idx="163">
                  <c:v>27551.161668236098</c:v>
                </c:pt>
                <c:pt idx="164">
                  <c:v>26623.857443636742</c:v>
                </c:pt>
                <c:pt idx="165">
                  <c:v>2025.8351259473238</c:v>
                </c:pt>
                <c:pt idx="166">
                  <c:v>67667.508458519034</c:v>
                </c:pt>
                <c:pt idx="167">
                  <c:v>45771.001863196267</c:v>
                </c:pt>
                <c:pt idx="168">
                  <c:v>61186.462829745928</c:v>
                </c:pt>
                <c:pt idx="169">
                  <c:v>21735.75867855272</c:v>
                </c:pt>
                <c:pt idx="170">
                  <c:v>8452.92762659652</c:v>
                </c:pt>
                <c:pt idx="171">
                  <c:v>7246.8119700762873</c:v>
                </c:pt>
                <c:pt idx="172">
                  <c:v>3330.5527171436138</c:v>
                </c:pt>
                <c:pt idx="173">
                  <c:v>2373.57819623144</c:v>
                </c:pt>
              </c:numCache>
            </c:numRef>
          </c:xVal>
          <c:yVal>
            <c:numRef>
              <c:f>'FPN-WDI_Charts'!$G$17:$G$190</c:f>
              <c:numCache>
                <c:formatCode>General</c:formatCode>
                <c:ptCount val="174"/>
                <c:pt idx="0">
                  <c:v>3.952</c:v>
                </c:pt>
                <c:pt idx="1">
                  <c:v>3.7629999999999999</c:v>
                </c:pt>
                <c:pt idx="2">
                  <c:v>4.327</c:v>
                </c:pt>
                <c:pt idx="3">
                  <c:v>3.7170000000000001</c:v>
                </c:pt>
                <c:pt idx="4">
                  <c:v>4.1120000000000001</c:v>
                </c:pt>
                <c:pt idx="5">
                  <c:v>3.3410000000000002</c:v>
                </c:pt>
                <c:pt idx="6">
                  <c:v>3.0960000000000001</c:v>
                </c:pt>
                <c:pt idx="7">
                  <c:v>3.4180000000000001</c:v>
                </c:pt>
                <c:pt idx="8">
                  <c:v>2.2589999999999999</c:v>
                </c:pt>
                <c:pt idx="9">
                  <c:v>2.7719999999999998</c:v>
                </c:pt>
                <c:pt idx="10">
                  <c:v>2.3479999999999999</c:v>
                </c:pt>
                <c:pt idx="11">
                  <c:v>4.2759999999999998</c:v>
                </c:pt>
                <c:pt idx="12">
                  <c:v>3.379</c:v>
                </c:pt>
                <c:pt idx="13">
                  <c:v>2.8820000000000001</c:v>
                </c:pt>
                <c:pt idx="15">
                  <c:v>3.177</c:v>
                </c:pt>
                <c:pt idx="16">
                  <c:v>2.8620000000000001</c:v>
                </c:pt>
                <c:pt idx="17">
                  <c:v>2.476</c:v>
                </c:pt>
                <c:pt idx="18">
                  <c:v>3.55</c:v>
                </c:pt>
                <c:pt idx="19">
                  <c:v>4.0720000000000001</c:v>
                </c:pt>
                <c:pt idx="20">
                  <c:v>4.383</c:v>
                </c:pt>
                <c:pt idx="21">
                  <c:v>3.5510000000000002</c:v>
                </c:pt>
                <c:pt idx="23">
                  <c:v>3.847</c:v>
                </c:pt>
                <c:pt idx="24">
                  <c:v>3.6219999999999999</c:v>
                </c:pt>
                <c:pt idx="25">
                  <c:v>2.8090000000000002</c:v>
                </c:pt>
                <c:pt idx="26">
                  <c:v>3.2349999999999999</c:v>
                </c:pt>
                <c:pt idx="27">
                  <c:v>4.1260000000000003</c:v>
                </c:pt>
                <c:pt idx="28">
                  <c:v>3.78</c:v>
                </c:pt>
                <c:pt idx="29">
                  <c:v>3.173</c:v>
                </c:pt>
                <c:pt idx="30">
                  <c:v>2.988</c:v>
                </c:pt>
                <c:pt idx="31">
                  <c:v>3.3580000000000001</c:v>
                </c:pt>
                <c:pt idx="32">
                  <c:v>3.6179999999999999</c:v>
                </c:pt>
                <c:pt idx="33">
                  <c:v>2.6160000000000001</c:v>
                </c:pt>
                <c:pt idx="34">
                  <c:v>2.863</c:v>
                </c:pt>
                <c:pt idx="35">
                  <c:v>2.9279999999999999</c:v>
                </c:pt>
                <c:pt idx="36">
                  <c:v>3.423</c:v>
                </c:pt>
                <c:pt idx="37">
                  <c:v>2.831</c:v>
                </c:pt>
                <c:pt idx="38">
                  <c:v>3.0529999999999999</c:v>
                </c:pt>
                <c:pt idx="39">
                  <c:v>2.5710000000000002</c:v>
                </c:pt>
                <c:pt idx="40">
                  <c:v>2.863</c:v>
                </c:pt>
                <c:pt idx="42">
                  <c:v>2.9209999999999998</c:v>
                </c:pt>
                <c:pt idx="43">
                  <c:v>3.343</c:v>
                </c:pt>
                <c:pt idx="44">
                  <c:v>3.9609999999999999</c:v>
                </c:pt>
                <c:pt idx="45">
                  <c:v>3.2730000000000001</c:v>
                </c:pt>
                <c:pt idx="46">
                  <c:v>4.1680000000000001</c:v>
                </c:pt>
                <c:pt idx="47">
                  <c:v>2.8660000000000001</c:v>
                </c:pt>
                <c:pt idx="48">
                  <c:v>2.8460000000000001</c:v>
                </c:pt>
                <c:pt idx="49">
                  <c:v>2.899</c:v>
                </c:pt>
                <c:pt idx="50">
                  <c:v>2.3759999999999999</c:v>
                </c:pt>
                <c:pt idx="51">
                  <c:v>2.7970000000000002</c:v>
                </c:pt>
                <c:pt idx="52">
                  <c:v>4</c:v>
                </c:pt>
                <c:pt idx="53">
                  <c:v>3.5209999999999999</c:v>
                </c:pt>
                <c:pt idx="54">
                  <c:v>2.7879999999999998</c:v>
                </c:pt>
                <c:pt idx="55">
                  <c:v>3.4569999999999999</c:v>
                </c:pt>
                <c:pt idx="57">
                  <c:v>3.5259999999999998</c:v>
                </c:pt>
                <c:pt idx="58">
                  <c:v>3.125</c:v>
                </c:pt>
                <c:pt idx="59">
                  <c:v>3.4279999999999999</c:v>
                </c:pt>
                <c:pt idx="60">
                  <c:v>3.1080000000000001</c:v>
                </c:pt>
                <c:pt idx="61">
                  <c:v>3.6120000000000001</c:v>
                </c:pt>
                <c:pt idx="62">
                  <c:v>2.5449999999999999</c:v>
                </c:pt>
                <c:pt idx="63">
                  <c:v>2.9359999999999999</c:v>
                </c:pt>
                <c:pt idx="64">
                  <c:v>3.3580000000000001</c:v>
                </c:pt>
                <c:pt idx="65">
                  <c:v>2.9420000000000002</c:v>
                </c:pt>
                <c:pt idx="66">
                  <c:v>2.786</c:v>
                </c:pt>
                <c:pt idx="67">
                  <c:v>3.7669999999999999</c:v>
                </c:pt>
                <c:pt idx="68">
                  <c:v>3.0369999999999999</c:v>
                </c:pt>
                <c:pt idx="69">
                  <c:v>5.3819999999999997</c:v>
                </c:pt>
                <c:pt idx="70">
                  <c:v>3.6549999999999998</c:v>
                </c:pt>
                <c:pt idx="71">
                  <c:v>3.1640000000000001</c:v>
                </c:pt>
                <c:pt idx="72">
                  <c:v>4.6289999999999996</c:v>
                </c:pt>
                <c:pt idx="73">
                  <c:v>3.93</c:v>
                </c:pt>
                <c:pt idx="74">
                  <c:v>3.36</c:v>
                </c:pt>
                <c:pt idx="75">
                  <c:v>3.6589999999999998</c:v>
                </c:pt>
                <c:pt idx="76">
                  <c:v>3.302</c:v>
                </c:pt>
                <c:pt idx="77">
                  <c:v>2.2130000000000001</c:v>
                </c:pt>
                <c:pt idx="78">
                  <c:v>2.8239999999999998</c:v>
                </c:pt>
                <c:pt idx="79">
                  <c:v>4.1289999999999996</c:v>
                </c:pt>
                <c:pt idx="80">
                  <c:v>3.0049999999999999</c:v>
                </c:pt>
                <c:pt idx="81">
                  <c:v>3.3780000000000001</c:v>
                </c:pt>
                <c:pt idx="82">
                  <c:v>2.3969999999999998</c:v>
                </c:pt>
                <c:pt idx="83">
                  <c:v>2.4359999999999999</c:v>
                </c:pt>
                <c:pt idx="84">
                  <c:v>2.8849999999999998</c:v>
                </c:pt>
                <c:pt idx="85">
                  <c:v>5.9749999999999996</c:v>
                </c:pt>
                <c:pt idx="86">
                  <c:v>5.5289999999999999</c:v>
                </c:pt>
                <c:pt idx="87">
                  <c:v>3.4119999999999999</c:v>
                </c:pt>
                <c:pt idx="88">
                  <c:v>2.391</c:v>
                </c:pt>
                <c:pt idx="89">
                  <c:v>2.8460000000000001</c:v>
                </c:pt>
                <c:pt idx="90">
                  <c:v>4.7119999999999997</c:v>
                </c:pt>
                <c:pt idx="91">
                  <c:v>3.3439999999999999</c:v>
                </c:pt>
                <c:pt idx="92">
                  <c:v>2.97</c:v>
                </c:pt>
                <c:pt idx="93">
                  <c:v>3.7759999999999998</c:v>
                </c:pt>
                <c:pt idx="94">
                  <c:v>3.1240000000000001</c:v>
                </c:pt>
                <c:pt idx="95">
                  <c:v>3.77</c:v>
                </c:pt>
                <c:pt idx="96">
                  <c:v>4.0179999999999998</c:v>
                </c:pt>
                <c:pt idx="97">
                  <c:v>3.0030000000000001</c:v>
                </c:pt>
                <c:pt idx="98">
                  <c:v>2.492</c:v>
                </c:pt>
                <c:pt idx="99">
                  <c:v>2.9870000000000001</c:v>
                </c:pt>
                <c:pt idx="100">
                  <c:v>2.7240000000000002</c:v>
                </c:pt>
                <c:pt idx="101">
                  <c:v>3.2240000000000002</c:v>
                </c:pt>
                <c:pt idx="102">
                  <c:v>3.581</c:v>
                </c:pt>
                <c:pt idx="103">
                  <c:v>2.9</c:v>
                </c:pt>
                <c:pt idx="104">
                  <c:v>3.4940000000000002</c:v>
                </c:pt>
                <c:pt idx="105">
                  <c:v>3.4510000000000001</c:v>
                </c:pt>
                <c:pt idx="106">
                  <c:v>3.3130000000000002</c:v>
                </c:pt>
                <c:pt idx="107">
                  <c:v>2.9929999999999999</c:v>
                </c:pt>
                <c:pt idx="108">
                  <c:v>2.46</c:v>
                </c:pt>
                <c:pt idx="109">
                  <c:v>4.5439999999999996</c:v>
                </c:pt>
                <c:pt idx="110">
                  <c:v>3.3969999999999998</c:v>
                </c:pt>
                <c:pt idx="111">
                  <c:v>4.883</c:v>
                </c:pt>
                <c:pt idx="112">
                  <c:v>2.71</c:v>
                </c:pt>
                <c:pt idx="113">
                  <c:v>3.0310000000000001</c:v>
                </c:pt>
                <c:pt idx="114">
                  <c:v>3.706</c:v>
                </c:pt>
                <c:pt idx="115">
                  <c:v>3.2549999999999999</c:v>
                </c:pt>
                <c:pt idx="116">
                  <c:v>4.1269999999999998</c:v>
                </c:pt>
                <c:pt idx="117">
                  <c:v>2.7429999999999999</c:v>
                </c:pt>
                <c:pt idx="118">
                  <c:v>2.6709999999999998</c:v>
                </c:pt>
                <c:pt idx="119">
                  <c:v>3.1909999999999998</c:v>
                </c:pt>
                <c:pt idx="120">
                  <c:v>2.85</c:v>
                </c:pt>
                <c:pt idx="121">
                  <c:v>3.5649999999999999</c:v>
                </c:pt>
                <c:pt idx="122">
                  <c:v>3.3180000000000001</c:v>
                </c:pt>
                <c:pt idx="123">
                  <c:v>3.3250000000000002</c:v>
                </c:pt>
                <c:pt idx="124">
                  <c:v>2.8149999999999999</c:v>
                </c:pt>
                <c:pt idx="125">
                  <c:v>3.4079999999999999</c:v>
                </c:pt>
                <c:pt idx="126">
                  <c:v>4.2249999999999996</c:v>
                </c:pt>
                <c:pt idx="127">
                  <c:v>3.43</c:v>
                </c:pt>
                <c:pt idx="128">
                  <c:v>3.0840000000000001</c:v>
                </c:pt>
                <c:pt idx="129">
                  <c:v>3.843</c:v>
                </c:pt>
                <c:pt idx="130">
                  <c:v>2.9089999999999998</c:v>
                </c:pt>
                <c:pt idx="131">
                  <c:v>2.5129999999999999</c:v>
                </c:pt>
                <c:pt idx="132">
                  <c:v>2.375</c:v>
                </c:pt>
                <c:pt idx="133">
                  <c:v>2.9209999999999998</c:v>
                </c:pt>
                <c:pt idx="134">
                  <c:v>3.149</c:v>
                </c:pt>
                <c:pt idx="135">
                  <c:v>2.609</c:v>
                </c:pt>
                <c:pt idx="136">
                  <c:v>3.2879999999999998</c:v>
                </c:pt>
                <c:pt idx="137">
                  <c:v>3.4409999999999998</c:v>
                </c:pt>
                <c:pt idx="138">
                  <c:v>2.19</c:v>
                </c:pt>
                <c:pt idx="139">
                  <c:v>4.07</c:v>
                </c:pt>
                <c:pt idx="140">
                  <c:v>4.01</c:v>
                </c:pt>
                <c:pt idx="141">
                  <c:v>2.8420000000000001</c:v>
                </c:pt>
                <c:pt idx="142">
                  <c:v>2.7749999999999999</c:v>
                </c:pt>
                <c:pt idx="143">
                  <c:v>4.4619999999999997</c:v>
                </c:pt>
                <c:pt idx="144">
                  <c:v>3.0129999999999999</c:v>
                </c:pt>
                <c:pt idx="145">
                  <c:v>2.798</c:v>
                </c:pt>
                <c:pt idx="146">
                  <c:v>4.1020000000000003</c:v>
                </c:pt>
                <c:pt idx="147">
                  <c:v>2.6989999999999998</c:v>
                </c:pt>
                <c:pt idx="148">
                  <c:v>3.702</c:v>
                </c:pt>
                <c:pt idx="149">
                  <c:v>2.9980000000000002</c:v>
                </c:pt>
                <c:pt idx="150">
                  <c:v>3.2629999999999999</c:v>
                </c:pt>
                <c:pt idx="151">
                  <c:v>4.1310000000000002</c:v>
                </c:pt>
                <c:pt idx="152">
                  <c:v>3.6739999999999999</c:v>
                </c:pt>
                <c:pt idx="153">
                  <c:v>4.9690000000000003</c:v>
                </c:pt>
                <c:pt idx="154">
                  <c:v>3.0859999999999999</c:v>
                </c:pt>
                <c:pt idx="155">
                  <c:v>2.5230000000000001</c:v>
                </c:pt>
                <c:pt idx="156">
                  <c:v>3.99</c:v>
                </c:pt>
                <c:pt idx="157">
                  <c:v>3.0270000000000001</c:v>
                </c:pt>
                <c:pt idx="158">
                  <c:v>2.5979999999999999</c:v>
                </c:pt>
                <c:pt idx="159">
                  <c:v>3.9710000000000001</c:v>
                </c:pt>
                <c:pt idx="161">
                  <c:v>3.9279999999999999</c:v>
                </c:pt>
                <c:pt idx="162">
                  <c:v>3.476</c:v>
                </c:pt>
                <c:pt idx="163">
                  <c:v>2.8730000000000002</c:v>
                </c:pt>
                <c:pt idx="164">
                  <c:v>2.8090000000000002</c:v>
                </c:pt>
                <c:pt idx="165">
                  <c:v>2.7490000000000001</c:v>
                </c:pt>
                <c:pt idx="166">
                  <c:v>2.7549999999999999</c:v>
                </c:pt>
                <c:pt idx="167">
                  <c:v>1.8220000000000001</c:v>
                </c:pt>
                <c:pt idx="168">
                  <c:v>3.2250000000000001</c:v>
                </c:pt>
                <c:pt idx="169">
                  <c:v>3.073</c:v>
                </c:pt>
                <c:pt idx="170">
                  <c:v>3.5859999999999999</c:v>
                </c:pt>
                <c:pt idx="171">
                  <c:v>3.3420000000000001</c:v>
                </c:pt>
                <c:pt idx="172">
                  <c:v>3.085</c:v>
                </c:pt>
                <c:pt idx="173">
                  <c:v>3.456</c:v>
                </c:pt>
              </c:numCache>
            </c:numRef>
          </c:yVal>
          <c:smooth val="0"/>
          <c:extLst>
            <c:ext xmlns:c16="http://schemas.microsoft.com/office/drawing/2014/chart" uri="{C3380CC4-5D6E-409C-BE32-E72D297353CC}">
              <c16:uniqueId val="{00000003-B7D4-4910-81E0-495287FC6D41}"/>
            </c:ext>
          </c:extLst>
        </c:ser>
        <c:ser>
          <c:idx val="1"/>
          <c:order val="3"/>
          <c:tx>
            <c:strRef>
              <c:f>'FPN-WDI_Charts'!$F$15</c:f>
              <c:strCache>
                <c:ptCount val="1"/>
                <c:pt idx="0">
                  <c:v>Cost of a nutrient adequate diet [CoNA]</c:v>
                </c:pt>
              </c:strCache>
            </c:strRef>
          </c:tx>
          <c:spPr>
            <a:ln w="28575" cap="rnd">
              <a:noFill/>
              <a:round/>
            </a:ln>
            <a:effectLst/>
          </c:spPr>
          <c:marker>
            <c:symbol val="circle"/>
            <c:size val="5"/>
            <c:spPr>
              <a:solidFill>
                <a:srgbClr val="3083A7"/>
              </a:solidFill>
              <a:ln w="9525">
                <a:noFill/>
              </a:ln>
              <a:effectLst/>
            </c:spPr>
          </c:marker>
          <c:trendline>
            <c:spPr>
              <a:ln w="19050" cap="rnd">
                <a:solidFill>
                  <a:schemeClr val="tx1">
                    <a:lumMod val="50000"/>
                    <a:lumOff val="50000"/>
                  </a:schemeClr>
                </a:solidFill>
                <a:prstDash val="dash"/>
              </a:ln>
              <a:effectLst/>
            </c:spPr>
            <c:trendlineType val="log"/>
            <c:dispRSqr val="0"/>
            <c:dispEq val="0"/>
          </c:trendline>
          <c:xVal>
            <c:numRef>
              <c:f>'FPN-WDI_Charts'!$D$17:$D$190</c:f>
              <c:numCache>
                <c:formatCode>_(* #,##0_);_(* \(#,##0\);_(* "-"??_);_(@_)</c:formatCode>
                <c:ptCount val="174"/>
                <c:pt idx="0">
                  <c:v>12802.148308393755</c:v>
                </c:pt>
                <c:pt idx="1">
                  <c:v>11562.265868581648</c:v>
                </c:pt>
                <c:pt idx="2">
                  <c:v>6861.5528235531165</c:v>
                </c:pt>
                <c:pt idx="4">
                  <c:v>18775.951013986618</c:v>
                </c:pt>
                <c:pt idx="5">
                  <c:v>22994.826450441869</c:v>
                </c:pt>
                <c:pt idx="6">
                  <c:v>12541.162631531197</c:v>
                </c:pt>
                <c:pt idx="7">
                  <c:v>36748.644176682479</c:v>
                </c:pt>
                <c:pt idx="8">
                  <c:v>47085.227143527278</c:v>
                </c:pt>
                <c:pt idx="9">
                  <c:v>53665.026675739464</c:v>
                </c:pt>
                <c:pt idx="10">
                  <c:v>13587.531191321466</c:v>
                </c:pt>
                <c:pt idx="11">
                  <c:v>34863.446470755836</c:v>
                </c:pt>
                <c:pt idx="12">
                  <c:v>45033.830542357806</c:v>
                </c:pt>
                <c:pt idx="13">
                  <c:v>5063.5548913875155</c:v>
                </c:pt>
                <c:pt idx="14">
                  <c:v>15090.752261438689</c:v>
                </c:pt>
                <c:pt idx="15">
                  <c:v>17666.601607030476</c:v>
                </c:pt>
                <c:pt idx="16">
                  <c:v>50904.68908671532</c:v>
                </c:pt>
                <c:pt idx="17">
                  <c:v>6656.3053694479131</c:v>
                </c:pt>
                <c:pt idx="18">
                  <c:v>3010.9028543227664</c:v>
                </c:pt>
                <c:pt idx="19">
                  <c:v>85191.656162029903</c:v>
                </c:pt>
                <c:pt idx="20">
                  <c:v>10174.709605992912</c:v>
                </c:pt>
                <c:pt idx="21">
                  <c:v>8174.4929769352211</c:v>
                </c:pt>
                <c:pt idx="23">
                  <c:v>13638.405312440575</c:v>
                </c:pt>
                <c:pt idx="24">
                  <c:v>14593.382481612171</c:v>
                </c:pt>
                <c:pt idx="25">
                  <c:v>14220.752282309115</c:v>
                </c:pt>
                <c:pt idx="27">
                  <c:v>64617.638124508696</c:v>
                </c:pt>
                <c:pt idx="28">
                  <c:v>20986.654634831924</c:v>
                </c:pt>
                <c:pt idx="29">
                  <c:v>1967.6340515778516</c:v>
                </c:pt>
                <c:pt idx="30">
                  <c:v>773.99155045993041</c:v>
                </c:pt>
                <c:pt idx="31">
                  <c:v>6413.9991408017486</c:v>
                </c:pt>
                <c:pt idx="32">
                  <c:v>3684.4596675561015</c:v>
                </c:pt>
                <c:pt idx="33">
                  <c:v>3597.9734245702957</c:v>
                </c:pt>
                <c:pt idx="34">
                  <c:v>47702.714501844668</c:v>
                </c:pt>
                <c:pt idx="35">
                  <c:v>46721.746143144497</c:v>
                </c:pt>
                <c:pt idx="36">
                  <c:v>959.31008907923683</c:v>
                </c:pt>
                <c:pt idx="37">
                  <c:v>1566.2610717999084</c:v>
                </c:pt>
                <c:pt idx="38">
                  <c:v>23462.567840458094</c:v>
                </c:pt>
                <c:pt idx="39">
                  <c:v>14224.868760217181</c:v>
                </c:pt>
                <c:pt idx="40">
                  <c:v>13928.699234095306</c:v>
                </c:pt>
                <c:pt idx="41">
                  <c:v>3049.0061794110893</c:v>
                </c:pt>
                <c:pt idx="42">
                  <c:v>1029.8833079077438</c:v>
                </c:pt>
                <c:pt idx="43">
                  <c:v>3639.7913563072916</c:v>
                </c:pt>
                <c:pt idx="44">
                  <c:v>19283.510355064074</c:v>
                </c:pt>
                <c:pt idx="45">
                  <c:v>4686.9004727937345</c:v>
                </c:pt>
                <c:pt idx="46">
                  <c:v>27045.343064531517</c:v>
                </c:pt>
                <c:pt idx="47">
                  <c:v>25495.201579638062</c:v>
                </c:pt>
                <c:pt idx="48">
                  <c:v>37163.5546875</c:v>
                </c:pt>
                <c:pt idx="49">
                  <c:v>36626.685577928016</c:v>
                </c:pt>
                <c:pt idx="50">
                  <c:v>56568.415893611025</c:v>
                </c:pt>
                <c:pt idx="51">
                  <c:v>4680.0806171313761</c:v>
                </c:pt>
                <c:pt idx="52">
                  <c:v>11380.819090928784</c:v>
                </c:pt>
                <c:pt idx="53">
                  <c:v>15941.711520405986</c:v>
                </c:pt>
                <c:pt idx="54">
                  <c:v>11346.372569571098</c:v>
                </c:pt>
                <c:pt idx="55">
                  <c:v>10801.026619985025</c:v>
                </c:pt>
                <c:pt idx="56">
                  <c:v>7984.4207710181063</c:v>
                </c:pt>
                <c:pt idx="57">
                  <c:v>16604.26720618911</c:v>
                </c:pt>
                <c:pt idx="58">
                  <c:v>32990.0451981964</c:v>
                </c:pt>
                <c:pt idx="59">
                  <c:v>7844.4993380007882</c:v>
                </c:pt>
                <c:pt idx="60">
                  <c:v>2009.5577459572542</c:v>
                </c:pt>
                <c:pt idx="61">
                  <c:v>12367.938239582556</c:v>
                </c:pt>
                <c:pt idx="62">
                  <c:v>47593.887014433501</c:v>
                </c:pt>
                <c:pt idx="63">
                  <c:v>45584.57086676926</c:v>
                </c:pt>
                <c:pt idx="64">
                  <c:v>14058.195045730035</c:v>
                </c:pt>
                <c:pt idx="65">
                  <c:v>2033.6716443566761</c:v>
                </c:pt>
                <c:pt idx="66">
                  <c:v>54335.962805280062</c:v>
                </c:pt>
                <c:pt idx="67">
                  <c:v>4863.9761994461451</c:v>
                </c:pt>
                <c:pt idx="68">
                  <c:v>28461.455812510256</c:v>
                </c:pt>
                <c:pt idx="69">
                  <c:v>14465.197750481873</c:v>
                </c:pt>
                <c:pt idx="70">
                  <c:v>2405.9481185156692</c:v>
                </c:pt>
                <c:pt idx="71">
                  <c:v>1929.1668463515364</c:v>
                </c:pt>
                <c:pt idx="72">
                  <c:v>11976.385671585009</c:v>
                </c:pt>
                <c:pt idx="73">
                  <c:v>3165.569739609412</c:v>
                </c:pt>
                <c:pt idx="74">
                  <c:v>5221.810954677173</c:v>
                </c:pt>
                <c:pt idx="75">
                  <c:v>62442.174944034465</c:v>
                </c:pt>
                <c:pt idx="76">
                  <c:v>28307.730172393909</c:v>
                </c:pt>
                <c:pt idx="77">
                  <c:v>53923.221721701004</c:v>
                </c:pt>
                <c:pt idx="78">
                  <c:v>6116.0596544376785</c:v>
                </c:pt>
                <c:pt idx="79">
                  <c:v>10589.126447473622</c:v>
                </c:pt>
                <c:pt idx="80">
                  <c:v>15902.844017069148</c:v>
                </c:pt>
                <c:pt idx="81">
                  <c:v>10445.367111211915</c:v>
                </c:pt>
                <c:pt idx="82">
                  <c:v>61729.407844559508</c:v>
                </c:pt>
                <c:pt idx="83">
                  <c:v>38924.31300806511</c:v>
                </c:pt>
                <c:pt idx="84">
                  <c:v>41812.971338710384</c:v>
                </c:pt>
                <c:pt idx="85">
                  <c:v>9326.1218979977657</c:v>
                </c:pt>
                <c:pt idx="86">
                  <c:v>42977.426848678275</c:v>
                </c:pt>
                <c:pt idx="87">
                  <c:v>9953.7278507454339</c:v>
                </c:pt>
                <c:pt idx="88">
                  <c:v>22157.871103308658</c:v>
                </c:pt>
                <c:pt idx="89">
                  <c:v>4123.5960532318059</c:v>
                </c:pt>
                <c:pt idx="90">
                  <c:v>41124.369288556089</c:v>
                </c:pt>
                <c:pt idx="91">
                  <c:v>58767.655344893712</c:v>
                </c:pt>
                <c:pt idx="92">
                  <c:v>4803.2323057579451</c:v>
                </c:pt>
                <c:pt idx="93">
                  <c:v>6874.7631684097432</c:v>
                </c:pt>
                <c:pt idx="94">
                  <c:v>28601.525730813642</c:v>
                </c:pt>
                <c:pt idx="95">
                  <c:v>3031.4095547503184</c:v>
                </c:pt>
                <c:pt idx="96">
                  <c:v>1424.4686568683951</c:v>
                </c:pt>
                <c:pt idx="97">
                  <c:v>32541.172866000961</c:v>
                </c:pt>
                <c:pt idx="98">
                  <c:v>82296.951250298385</c:v>
                </c:pt>
                <c:pt idx="99">
                  <c:v>1541.1731582354664</c:v>
                </c:pt>
                <c:pt idx="100">
                  <c:v>1446.9298715350471</c:v>
                </c:pt>
                <c:pt idx="101">
                  <c:v>25910.44684531882</c:v>
                </c:pt>
                <c:pt idx="102">
                  <c:v>16631.321673502542</c:v>
                </c:pt>
                <c:pt idx="103">
                  <c:v>2173.5556231394776</c:v>
                </c:pt>
                <c:pt idx="104">
                  <c:v>39210.024122793686</c:v>
                </c:pt>
                <c:pt idx="105">
                  <c:v>5035.9316432287251</c:v>
                </c:pt>
                <c:pt idx="106">
                  <c:v>23536.247806673819</c:v>
                </c:pt>
                <c:pt idx="107">
                  <c:v>19209.219151117159</c:v>
                </c:pt>
                <c:pt idx="108">
                  <c:v>12315.486793515642</c:v>
                </c:pt>
                <c:pt idx="109">
                  <c:v>9773.6311522170054</c:v>
                </c:pt>
                <c:pt idx="110">
                  <c:v>20086.50445258632</c:v>
                </c:pt>
                <c:pt idx="112">
                  <c:v>7168.724609375</c:v>
                </c:pt>
                <c:pt idx="113">
                  <c:v>1246.7926957329712</c:v>
                </c:pt>
                <c:pt idx="114">
                  <c:v>4109.5171938950534</c:v>
                </c:pt>
                <c:pt idx="115">
                  <c:v>9987.1176222071281</c:v>
                </c:pt>
                <c:pt idx="116">
                  <c:v>3601.1088766087423</c:v>
                </c:pt>
                <c:pt idx="117">
                  <c:v>55507.090270966735</c:v>
                </c:pt>
                <c:pt idx="118">
                  <c:v>40632.02521794194</c:v>
                </c:pt>
                <c:pt idx="119">
                  <c:v>5694.0691291125577</c:v>
                </c:pt>
                <c:pt idx="120">
                  <c:v>1206.4034324257502</c:v>
                </c:pt>
                <c:pt idx="121">
                  <c:v>5031.6039710898267</c:v>
                </c:pt>
                <c:pt idx="122">
                  <c:v>15084.567362337779</c:v>
                </c:pt>
                <c:pt idx="123">
                  <c:v>66403.546838544076</c:v>
                </c:pt>
                <c:pt idx="124">
                  <c:v>32003.332218000822</c:v>
                </c:pt>
                <c:pt idx="125">
                  <c:v>5015.8327759108888</c:v>
                </c:pt>
                <c:pt idx="126">
                  <c:v>28606.48872650852</c:v>
                </c:pt>
                <c:pt idx="127">
                  <c:v>12172.250539098937</c:v>
                </c:pt>
                <c:pt idx="128">
                  <c:v>11931.128933614442</c:v>
                </c:pt>
                <c:pt idx="129">
                  <c:v>9016.7621936564719</c:v>
                </c:pt>
                <c:pt idx="130">
                  <c:v>28817.100856495101</c:v>
                </c:pt>
                <c:pt idx="131">
                  <c:v>32269.041552375566</c:v>
                </c:pt>
                <c:pt idx="132">
                  <c:v>91499.863158453067</c:v>
                </c:pt>
                <c:pt idx="133">
                  <c:v>26756.309659140956</c:v>
                </c:pt>
                <c:pt idx="134">
                  <c:v>25233.841796875</c:v>
                </c:pt>
                <c:pt idx="135">
                  <c:v>1913.0340713463152</c:v>
                </c:pt>
                <c:pt idx="136">
                  <c:v>3941.3690409794904</c:v>
                </c:pt>
                <c:pt idx="137">
                  <c:v>48041.173051851751</c:v>
                </c:pt>
                <c:pt idx="138">
                  <c:v>3114.3375271840027</c:v>
                </c:pt>
                <c:pt idx="139">
                  <c:v>15536.101076100713</c:v>
                </c:pt>
                <c:pt idx="140">
                  <c:v>25682.248194375494</c:v>
                </c:pt>
                <c:pt idx="141">
                  <c:v>1594.3088895522201</c:v>
                </c:pt>
                <c:pt idx="142">
                  <c:v>88107.050046449251</c:v>
                </c:pt>
                <c:pt idx="143">
                  <c:v>37080.522405224547</c:v>
                </c:pt>
                <c:pt idx="144">
                  <c:v>29516.499638379093</c:v>
                </c:pt>
                <c:pt idx="145">
                  <c:v>35849.555652606519</c:v>
                </c:pt>
                <c:pt idx="146">
                  <c:v>13475.988214227387</c:v>
                </c:pt>
                <c:pt idx="147">
                  <c:v>39543.656870898471</c:v>
                </c:pt>
                <c:pt idx="148">
                  <c:v>12250.945476915302</c:v>
                </c:pt>
                <c:pt idx="149">
                  <c:v>25736.824162411289</c:v>
                </c:pt>
                <c:pt idx="150">
                  <c:v>14130.13919624719</c:v>
                </c:pt>
                <c:pt idx="151">
                  <c:v>13047.27543454409</c:v>
                </c:pt>
                <c:pt idx="152">
                  <c:v>4414.89990234375</c:v>
                </c:pt>
                <c:pt idx="153">
                  <c:v>16278.159563848048</c:v>
                </c:pt>
                <c:pt idx="154">
                  <c:v>52849.516538129938</c:v>
                </c:pt>
                <c:pt idx="155">
                  <c:v>68167.80327116001</c:v>
                </c:pt>
                <c:pt idx="157">
                  <c:v>3728.0674156657815</c:v>
                </c:pt>
                <c:pt idx="158">
                  <c:v>2472.98583984375</c:v>
                </c:pt>
                <c:pt idx="159">
                  <c:v>16642.450371704239</c:v>
                </c:pt>
                <c:pt idx="160">
                  <c:v>2013.8134548207713</c:v>
                </c:pt>
                <c:pt idx="161">
                  <c:v>27335.540522565894</c:v>
                </c:pt>
                <c:pt idx="162">
                  <c:v>10906.887152494108</c:v>
                </c:pt>
                <c:pt idx="163">
                  <c:v>27551.161668236098</c:v>
                </c:pt>
                <c:pt idx="164">
                  <c:v>26623.857443636742</c:v>
                </c:pt>
                <c:pt idx="165">
                  <c:v>2025.8351259473238</c:v>
                </c:pt>
                <c:pt idx="166">
                  <c:v>67667.508458519034</c:v>
                </c:pt>
                <c:pt idx="167">
                  <c:v>45771.001863196267</c:v>
                </c:pt>
                <c:pt idx="168">
                  <c:v>61186.462829745928</c:v>
                </c:pt>
                <c:pt idx="169">
                  <c:v>21735.75867855272</c:v>
                </c:pt>
                <c:pt idx="170">
                  <c:v>8452.92762659652</c:v>
                </c:pt>
                <c:pt idx="171">
                  <c:v>7246.8119700762873</c:v>
                </c:pt>
                <c:pt idx="172">
                  <c:v>3330.5527171436138</c:v>
                </c:pt>
                <c:pt idx="173">
                  <c:v>2373.57819623144</c:v>
                </c:pt>
              </c:numCache>
            </c:numRef>
          </c:xVal>
          <c:yVal>
            <c:numRef>
              <c:f>'FPN-WDI_Charts'!$F$17:$F$190</c:f>
              <c:numCache>
                <c:formatCode>General</c:formatCode>
                <c:ptCount val="174"/>
                <c:pt idx="0">
                  <c:v>2.4710000000000001</c:v>
                </c:pt>
                <c:pt idx="1">
                  <c:v>2.323</c:v>
                </c:pt>
                <c:pt idx="2">
                  <c:v>3.2309999999999999</c:v>
                </c:pt>
                <c:pt idx="3">
                  <c:v>2.4329999999999998</c:v>
                </c:pt>
                <c:pt idx="4">
                  <c:v>3.0169999999999999</c:v>
                </c:pt>
                <c:pt idx="5">
                  <c:v>2.625</c:v>
                </c:pt>
                <c:pt idx="6">
                  <c:v>2.2080000000000002</c:v>
                </c:pt>
                <c:pt idx="7">
                  <c:v>2.835</c:v>
                </c:pt>
                <c:pt idx="8">
                  <c:v>1.595</c:v>
                </c:pt>
                <c:pt idx="9">
                  <c:v>2.2559999999999998</c:v>
                </c:pt>
                <c:pt idx="10">
                  <c:v>1.8360000000000001</c:v>
                </c:pt>
                <c:pt idx="11">
                  <c:v>4.6829999999999998</c:v>
                </c:pt>
                <c:pt idx="12">
                  <c:v>2.8290000000000002</c:v>
                </c:pt>
                <c:pt idx="13">
                  <c:v>1.9470000000000001</c:v>
                </c:pt>
                <c:pt idx="14">
                  <c:v>2.226</c:v>
                </c:pt>
                <c:pt idx="15">
                  <c:v>2.161</c:v>
                </c:pt>
                <c:pt idx="16">
                  <c:v>2.4060000000000001</c:v>
                </c:pt>
                <c:pt idx="17">
                  <c:v>2.8029999999999999</c:v>
                </c:pt>
                <c:pt idx="18">
                  <c:v>2.4980000000000002</c:v>
                </c:pt>
                <c:pt idx="19">
                  <c:v>4.7060000000000004</c:v>
                </c:pt>
                <c:pt idx="20">
                  <c:v>2.802</c:v>
                </c:pt>
                <c:pt idx="21">
                  <c:v>3.3380000000000001</c:v>
                </c:pt>
                <c:pt idx="22">
                  <c:v>3.3290000000000002</c:v>
                </c:pt>
                <c:pt idx="23">
                  <c:v>3.0510000000000002</c:v>
                </c:pt>
                <c:pt idx="24">
                  <c:v>2.25</c:v>
                </c:pt>
                <c:pt idx="25">
                  <c:v>2.657</c:v>
                </c:pt>
                <c:pt idx="26">
                  <c:v>3.0590000000000002</c:v>
                </c:pt>
                <c:pt idx="27">
                  <c:v>2.3759999999999999</c:v>
                </c:pt>
                <c:pt idx="28">
                  <c:v>2.7679999999999998</c:v>
                </c:pt>
                <c:pt idx="29">
                  <c:v>2.5379999999999998</c:v>
                </c:pt>
                <c:pt idx="30">
                  <c:v>1.589</c:v>
                </c:pt>
                <c:pt idx="31">
                  <c:v>2.5219999999999998</c:v>
                </c:pt>
                <c:pt idx="32">
                  <c:v>2.7610000000000001</c:v>
                </c:pt>
                <c:pt idx="33">
                  <c:v>2.0649999999999999</c:v>
                </c:pt>
                <c:pt idx="34">
                  <c:v>2.1110000000000002</c:v>
                </c:pt>
                <c:pt idx="35">
                  <c:v>2.2309999999999999</c:v>
                </c:pt>
                <c:pt idx="36">
                  <c:v>1.706</c:v>
                </c:pt>
                <c:pt idx="37">
                  <c:v>1.7609999999999999</c:v>
                </c:pt>
                <c:pt idx="38">
                  <c:v>2.1789999999999998</c:v>
                </c:pt>
                <c:pt idx="39">
                  <c:v>2.1110000000000002</c:v>
                </c:pt>
                <c:pt idx="40">
                  <c:v>2.5259999999999998</c:v>
                </c:pt>
                <c:pt idx="41">
                  <c:v>3.4609999999999999</c:v>
                </c:pt>
                <c:pt idx="42">
                  <c:v>2.0489999999999999</c:v>
                </c:pt>
                <c:pt idx="43">
                  <c:v>2.5760000000000001</c:v>
                </c:pt>
                <c:pt idx="44">
                  <c:v>2.8239999999999998</c:v>
                </c:pt>
                <c:pt idx="45">
                  <c:v>1.619</c:v>
                </c:pt>
                <c:pt idx="46">
                  <c:v>3.2109999999999999</c:v>
                </c:pt>
                <c:pt idx="47">
                  <c:v>2.3959999999999999</c:v>
                </c:pt>
                <c:pt idx="48">
                  <c:v>2.0680000000000001</c:v>
                </c:pt>
                <c:pt idx="49">
                  <c:v>2.3610000000000002</c:v>
                </c:pt>
                <c:pt idx="50">
                  <c:v>1.728</c:v>
                </c:pt>
                <c:pt idx="51">
                  <c:v>2.4590000000000001</c:v>
                </c:pt>
                <c:pt idx="52">
                  <c:v>3.4780000000000002</c:v>
                </c:pt>
                <c:pt idx="53">
                  <c:v>2.8759999999999999</c:v>
                </c:pt>
                <c:pt idx="54">
                  <c:v>2.512</c:v>
                </c:pt>
                <c:pt idx="55">
                  <c:v>2.29</c:v>
                </c:pt>
                <c:pt idx="56">
                  <c:v>5.8659999999999997</c:v>
                </c:pt>
                <c:pt idx="57">
                  <c:v>1.865</c:v>
                </c:pt>
                <c:pt idx="58">
                  <c:v>2.5539999999999998</c:v>
                </c:pt>
                <c:pt idx="59">
                  <c:v>2.2440000000000002</c:v>
                </c:pt>
                <c:pt idx="60">
                  <c:v>2.004</c:v>
                </c:pt>
                <c:pt idx="61">
                  <c:v>2.5579999999999998</c:v>
                </c:pt>
                <c:pt idx="62">
                  <c:v>2.4649999999999999</c:v>
                </c:pt>
                <c:pt idx="63">
                  <c:v>1.8740000000000001</c:v>
                </c:pt>
                <c:pt idx="64">
                  <c:v>2.57</c:v>
                </c:pt>
                <c:pt idx="65">
                  <c:v>2.5289999999999999</c:v>
                </c:pt>
                <c:pt idx="66">
                  <c:v>2.2240000000000002</c:v>
                </c:pt>
                <c:pt idx="67">
                  <c:v>2.516</c:v>
                </c:pt>
                <c:pt idx="68">
                  <c:v>2.5569999999999999</c:v>
                </c:pt>
                <c:pt idx="69">
                  <c:v>3.7669999999999999</c:v>
                </c:pt>
                <c:pt idx="70">
                  <c:v>2.2149999999999999</c:v>
                </c:pt>
                <c:pt idx="71">
                  <c:v>1.857</c:v>
                </c:pt>
                <c:pt idx="72">
                  <c:v>3.6059999999999999</c:v>
                </c:pt>
                <c:pt idx="73">
                  <c:v>2.9289999999999998</c:v>
                </c:pt>
                <c:pt idx="74">
                  <c:v>3.472</c:v>
                </c:pt>
                <c:pt idx="75">
                  <c:v>2.3159999999999998</c:v>
                </c:pt>
                <c:pt idx="76">
                  <c:v>2.258</c:v>
                </c:pt>
                <c:pt idx="77">
                  <c:v>2.4220000000000002</c:v>
                </c:pt>
                <c:pt idx="78">
                  <c:v>2.125</c:v>
                </c:pt>
                <c:pt idx="79">
                  <c:v>2.6640000000000001</c:v>
                </c:pt>
                <c:pt idx="80">
                  <c:v>2.0089999999999999</c:v>
                </c:pt>
                <c:pt idx="81">
                  <c:v>2.5049999999999999</c:v>
                </c:pt>
                <c:pt idx="82">
                  <c:v>2.0259999999999998</c:v>
                </c:pt>
                <c:pt idx="83">
                  <c:v>1.8979999999999999</c:v>
                </c:pt>
                <c:pt idx="84">
                  <c:v>2.226</c:v>
                </c:pt>
                <c:pt idx="85">
                  <c:v>4.0570000000000004</c:v>
                </c:pt>
                <c:pt idx="86">
                  <c:v>3.5569999999999999</c:v>
                </c:pt>
                <c:pt idx="87">
                  <c:v>1.61</c:v>
                </c:pt>
                <c:pt idx="88">
                  <c:v>1.7529999999999999</c:v>
                </c:pt>
                <c:pt idx="89">
                  <c:v>1.851</c:v>
                </c:pt>
                <c:pt idx="90">
                  <c:v>4.242</c:v>
                </c:pt>
                <c:pt idx="91">
                  <c:v>1.7909999999999999</c:v>
                </c:pt>
                <c:pt idx="92">
                  <c:v>2.4590000000000001</c:v>
                </c:pt>
                <c:pt idx="93">
                  <c:v>2.9009999999999998</c:v>
                </c:pt>
                <c:pt idx="94">
                  <c:v>2.0289999999999999</c:v>
                </c:pt>
                <c:pt idx="95">
                  <c:v>2.306</c:v>
                </c:pt>
                <c:pt idx="96">
                  <c:v>2.9820000000000002</c:v>
                </c:pt>
                <c:pt idx="97">
                  <c:v>1.9690000000000001</c:v>
                </c:pt>
                <c:pt idx="98">
                  <c:v>2.0379999999999998</c:v>
                </c:pt>
                <c:pt idx="99">
                  <c:v>2.589</c:v>
                </c:pt>
                <c:pt idx="100">
                  <c:v>1.6160000000000001</c:v>
                </c:pt>
                <c:pt idx="101">
                  <c:v>2.3839999999999999</c:v>
                </c:pt>
                <c:pt idx="102">
                  <c:v>2.6859999999999999</c:v>
                </c:pt>
                <c:pt idx="103">
                  <c:v>1.9850000000000001</c:v>
                </c:pt>
                <c:pt idx="104">
                  <c:v>2.6469999999999998</c:v>
                </c:pt>
                <c:pt idx="105">
                  <c:v>2.8140000000000001</c:v>
                </c:pt>
                <c:pt idx="106">
                  <c:v>2.5190000000000001</c:v>
                </c:pt>
                <c:pt idx="107">
                  <c:v>2.4830000000000001</c:v>
                </c:pt>
                <c:pt idx="108">
                  <c:v>1.6830000000000001</c:v>
                </c:pt>
                <c:pt idx="109">
                  <c:v>2.2589999999999999</c:v>
                </c:pt>
                <c:pt idx="110">
                  <c:v>2.294</c:v>
                </c:pt>
                <c:pt idx="111">
                  <c:v>3.6840000000000002</c:v>
                </c:pt>
                <c:pt idx="112">
                  <c:v>1.9119999999999999</c:v>
                </c:pt>
                <c:pt idx="113">
                  <c:v>1.9690000000000001</c:v>
                </c:pt>
                <c:pt idx="114">
                  <c:v>2.6</c:v>
                </c:pt>
                <c:pt idx="115">
                  <c:v>1.839</c:v>
                </c:pt>
                <c:pt idx="116">
                  <c:v>2.5649999999999999</c:v>
                </c:pt>
                <c:pt idx="117">
                  <c:v>1.7709999999999999</c:v>
                </c:pt>
                <c:pt idx="118">
                  <c:v>2.2229999999999999</c:v>
                </c:pt>
                <c:pt idx="119">
                  <c:v>2.4889999999999999</c:v>
                </c:pt>
                <c:pt idx="120">
                  <c:v>1.6579999999999999</c:v>
                </c:pt>
                <c:pt idx="121">
                  <c:v>2.1150000000000002</c:v>
                </c:pt>
                <c:pt idx="122">
                  <c:v>2.972</c:v>
                </c:pt>
                <c:pt idx="123">
                  <c:v>2.8490000000000002</c:v>
                </c:pt>
                <c:pt idx="124">
                  <c:v>1.899</c:v>
                </c:pt>
                <c:pt idx="125">
                  <c:v>1.946</c:v>
                </c:pt>
                <c:pt idx="126">
                  <c:v>3.2240000000000002</c:v>
                </c:pt>
                <c:pt idx="127">
                  <c:v>3.8860000000000001</c:v>
                </c:pt>
                <c:pt idx="128">
                  <c:v>2.2400000000000002</c:v>
                </c:pt>
                <c:pt idx="129">
                  <c:v>2.82</c:v>
                </c:pt>
                <c:pt idx="130">
                  <c:v>1.925</c:v>
                </c:pt>
                <c:pt idx="131">
                  <c:v>1.835</c:v>
                </c:pt>
                <c:pt idx="132">
                  <c:v>1.173</c:v>
                </c:pt>
                <c:pt idx="133">
                  <c:v>2.1859999999999999</c:v>
                </c:pt>
                <c:pt idx="134">
                  <c:v>2.2149999999999999</c:v>
                </c:pt>
                <c:pt idx="135">
                  <c:v>1.3109999999999999</c:v>
                </c:pt>
                <c:pt idx="136">
                  <c:v>2.569</c:v>
                </c:pt>
                <c:pt idx="137">
                  <c:v>1.752</c:v>
                </c:pt>
                <c:pt idx="138">
                  <c:v>1.8580000000000001</c:v>
                </c:pt>
                <c:pt idx="139">
                  <c:v>2.669</c:v>
                </c:pt>
                <c:pt idx="140">
                  <c:v>2.169</c:v>
                </c:pt>
                <c:pt idx="141">
                  <c:v>2.2010000000000001</c:v>
                </c:pt>
                <c:pt idx="142">
                  <c:v>2.024</c:v>
                </c:pt>
                <c:pt idx="143">
                  <c:v>3.944</c:v>
                </c:pt>
                <c:pt idx="144">
                  <c:v>1.9770000000000001</c:v>
                </c:pt>
                <c:pt idx="145">
                  <c:v>2.0150000000000001</c:v>
                </c:pt>
                <c:pt idx="146">
                  <c:v>3.407</c:v>
                </c:pt>
                <c:pt idx="147">
                  <c:v>1.752</c:v>
                </c:pt>
                <c:pt idx="148">
                  <c:v>2.2280000000000002</c:v>
                </c:pt>
                <c:pt idx="149">
                  <c:v>2.9940000000000002</c:v>
                </c:pt>
                <c:pt idx="150">
                  <c:v>2.6509999999999998</c:v>
                </c:pt>
                <c:pt idx="151">
                  <c:v>3.0539999999999998</c:v>
                </c:pt>
                <c:pt idx="152">
                  <c:v>2.089</c:v>
                </c:pt>
                <c:pt idx="153">
                  <c:v>3.3860000000000001</c:v>
                </c:pt>
                <c:pt idx="154">
                  <c:v>2.4340000000000002</c:v>
                </c:pt>
                <c:pt idx="155">
                  <c:v>2.101</c:v>
                </c:pt>
                <c:pt idx="156">
                  <c:v>2.996</c:v>
                </c:pt>
                <c:pt idx="157">
                  <c:v>2.3450000000000002</c:v>
                </c:pt>
                <c:pt idx="158">
                  <c:v>1.944</c:v>
                </c:pt>
                <c:pt idx="159">
                  <c:v>2.883</c:v>
                </c:pt>
                <c:pt idx="160">
                  <c:v>2.31</c:v>
                </c:pt>
                <c:pt idx="161">
                  <c:v>3.1349999999999998</c:v>
                </c:pt>
                <c:pt idx="162">
                  <c:v>1.88</c:v>
                </c:pt>
                <c:pt idx="163">
                  <c:v>2.286</c:v>
                </c:pt>
                <c:pt idx="164">
                  <c:v>2.4529999999999998</c:v>
                </c:pt>
                <c:pt idx="165">
                  <c:v>1.8</c:v>
                </c:pt>
                <c:pt idx="166">
                  <c:v>1.806</c:v>
                </c:pt>
                <c:pt idx="167">
                  <c:v>1.526</c:v>
                </c:pt>
                <c:pt idx="168">
                  <c:v>2.2149999999999999</c:v>
                </c:pt>
                <c:pt idx="169">
                  <c:v>2.129</c:v>
                </c:pt>
                <c:pt idx="170">
                  <c:v>2.5139999999999998</c:v>
                </c:pt>
                <c:pt idx="171">
                  <c:v>1.7609999999999999</c:v>
                </c:pt>
                <c:pt idx="172">
                  <c:v>2.38</c:v>
                </c:pt>
                <c:pt idx="173">
                  <c:v>2.2970000000000002</c:v>
                </c:pt>
              </c:numCache>
            </c:numRef>
          </c:yVal>
          <c:smooth val="0"/>
          <c:extLst>
            <c:ext xmlns:c16="http://schemas.microsoft.com/office/drawing/2014/chart" uri="{C3380CC4-5D6E-409C-BE32-E72D297353CC}">
              <c16:uniqueId val="{00000005-B7D4-4910-81E0-495287FC6D41}"/>
            </c:ext>
          </c:extLst>
        </c:ser>
        <c:ser>
          <c:idx val="0"/>
          <c:order val="4"/>
          <c:tx>
            <c:strRef>
              <c:f>'FPN-WDI_Charts'!$E$15</c:f>
              <c:strCache>
                <c:ptCount val="1"/>
                <c:pt idx="0">
                  <c:v>Cost of an energy sufficient diet [CoCA]</c:v>
                </c:pt>
              </c:strCache>
            </c:strRef>
          </c:tx>
          <c:spPr>
            <a:ln w="28575" cap="rnd">
              <a:noFill/>
              <a:round/>
            </a:ln>
            <a:effectLst/>
          </c:spPr>
          <c:marker>
            <c:symbol val="circle"/>
            <c:size val="5"/>
            <c:spPr>
              <a:solidFill>
                <a:schemeClr val="bg1"/>
              </a:solidFill>
              <a:ln w="9525">
                <a:solidFill>
                  <a:schemeClr val="bg1">
                    <a:lumMod val="50000"/>
                  </a:schemeClr>
                </a:solidFill>
              </a:ln>
              <a:effectLst/>
            </c:spPr>
          </c:marker>
          <c:trendline>
            <c:spPr>
              <a:ln w="19050" cap="rnd">
                <a:solidFill>
                  <a:schemeClr val="bg1">
                    <a:lumMod val="50000"/>
                  </a:schemeClr>
                </a:solidFill>
                <a:prstDash val="sysDot"/>
              </a:ln>
              <a:effectLst/>
            </c:spPr>
            <c:trendlineType val="log"/>
            <c:dispRSqr val="0"/>
            <c:dispEq val="0"/>
          </c:trendline>
          <c:xVal>
            <c:numRef>
              <c:f>'FPN-WDI_Charts'!$D$17:$D$190</c:f>
              <c:numCache>
                <c:formatCode>_(* #,##0_);_(* \(#,##0\);_(* "-"??_);_(@_)</c:formatCode>
                <c:ptCount val="174"/>
                <c:pt idx="0">
                  <c:v>12802.148308393755</c:v>
                </c:pt>
                <c:pt idx="1">
                  <c:v>11562.265868581648</c:v>
                </c:pt>
                <c:pt idx="2">
                  <c:v>6861.5528235531165</c:v>
                </c:pt>
                <c:pt idx="4">
                  <c:v>18775.951013986618</c:v>
                </c:pt>
                <c:pt idx="5">
                  <c:v>22994.826450441869</c:v>
                </c:pt>
                <c:pt idx="6">
                  <c:v>12541.162631531197</c:v>
                </c:pt>
                <c:pt idx="7">
                  <c:v>36748.644176682479</c:v>
                </c:pt>
                <c:pt idx="8">
                  <c:v>47085.227143527278</c:v>
                </c:pt>
                <c:pt idx="9">
                  <c:v>53665.026675739464</c:v>
                </c:pt>
                <c:pt idx="10">
                  <c:v>13587.531191321466</c:v>
                </c:pt>
                <c:pt idx="11">
                  <c:v>34863.446470755836</c:v>
                </c:pt>
                <c:pt idx="12">
                  <c:v>45033.830542357806</c:v>
                </c:pt>
                <c:pt idx="13">
                  <c:v>5063.5548913875155</c:v>
                </c:pt>
                <c:pt idx="14">
                  <c:v>15090.752261438689</c:v>
                </c:pt>
                <c:pt idx="15">
                  <c:v>17666.601607030476</c:v>
                </c:pt>
                <c:pt idx="16">
                  <c:v>50904.68908671532</c:v>
                </c:pt>
                <c:pt idx="17">
                  <c:v>6656.3053694479131</c:v>
                </c:pt>
                <c:pt idx="18">
                  <c:v>3010.9028543227664</c:v>
                </c:pt>
                <c:pt idx="19">
                  <c:v>85191.656162029903</c:v>
                </c:pt>
                <c:pt idx="20">
                  <c:v>10174.709605992912</c:v>
                </c:pt>
                <c:pt idx="21">
                  <c:v>8174.4929769352211</c:v>
                </c:pt>
                <c:pt idx="23">
                  <c:v>13638.405312440575</c:v>
                </c:pt>
                <c:pt idx="24">
                  <c:v>14593.382481612171</c:v>
                </c:pt>
                <c:pt idx="25">
                  <c:v>14220.752282309115</c:v>
                </c:pt>
                <c:pt idx="27">
                  <c:v>64617.638124508696</c:v>
                </c:pt>
                <c:pt idx="28">
                  <c:v>20986.654634831924</c:v>
                </c:pt>
                <c:pt idx="29">
                  <c:v>1967.6340515778516</c:v>
                </c:pt>
                <c:pt idx="30">
                  <c:v>773.99155045993041</c:v>
                </c:pt>
                <c:pt idx="31">
                  <c:v>6413.9991408017486</c:v>
                </c:pt>
                <c:pt idx="32">
                  <c:v>3684.4596675561015</c:v>
                </c:pt>
                <c:pt idx="33">
                  <c:v>3597.9734245702957</c:v>
                </c:pt>
                <c:pt idx="34">
                  <c:v>47702.714501844668</c:v>
                </c:pt>
                <c:pt idx="35">
                  <c:v>46721.746143144497</c:v>
                </c:pt>
                <c:pt idx="36">
                  <c:v>959.31008907923683</c:v>
                </c:pt>
                <c:pt idx="37">
                  <c:v>1566.2610717999084</c:v>
                </c:pt>
                <c:pt idx="38">
                  <c:v>23462.567840458094</c:v>
                </c:pt>
                <c:pt idx="39">
                  <c:v>14224.868760217181</c:v>
                </c:pt>
                <c:pt idx="40">
                  <c:v>13928.699234095306</c:v>
                </c:pt>
                <c:pt idx="41">
                  <c:v>3049.0061794110893</c:v>
                </c:pt>
                <c:pt idx="42">
                  <c:v>1029.8833079077438</c:v>
                </c:pt>
                <c:pt idx="43">
                  <c:v>3639.7913563072916</c:v>
                </c:pt>
                <c:pt idx="44">
                  <c:v>19283.510355064074</c:v>
                </c:pt>
                <c:pt idx="45">
                  <c:v>4686.9004727937345</c:v>
                </c:pt>
                <c:pt idx="46">
                  <c:v>27045.343064531517</c:v>
                </c:pt>
                <c:pt idx="47">
                  <c:v>25495.201579638062</c:v>
                </c:pt>
                <c:pt idx="48">
                  <c:v>37163.5546875</c:v>
                </c:pt>
                <c:pt idx="49">
                  <c:v>36626.685577928016</c:v>
                </c:pt>
                <c:pt idx="50">
                  <c:v>56568.415893611025</c:v>
                </c:pt>
                <c:pt idx="51">
                  <c:v>4680.0806171313761</c:v>
                </c:pt>
                <c:pt idx="52">
                  <c:v>11380.819090928784</c:v>
                </c:pt>
                <c:pt idx="53">
                  <c:v>15941.711520405986</c:v>
                </c:pt>
                <c:pt idx="54">
                  <c:v>11346.372569571098</c:v>
                </c:pt>
                <c:pt idx="55">
                  <c:v>10801.026619985025</c:v>
                </c:pt>
                <c:pt idx="56">
                  <c:v>7984.4207710181063</c:v>
                </c:pt>
                <c:pt idx="57">
                  <c:v>16604.26720618911</c:v>
                </c:pt>
                <c:pt idx="58">
                  <c:v>32990.0451981964</c:v>
                </c:pt>
                <c:pt idx="59">
                  <c:v>7844.4993380007882</c:v>
                </c:pt>
                <c:pt idx="60">
                  <c:v>2009.5577459572542</c:v>
                </c:pt>
                <c:pt idx="61">
                  <c:v>12367.938239582556</c:v>
                </c:pt>
                <c:pt idx="62">
                  <c:v>47593.887014433501</c:v>
                </c:pt>
                <c:pt idx="63">
                  <c:v>45584.57086676926</c:v>
                </c:pt>
                <c:pt idx="64">
                  <c:v>14058.195045730035</c:v>
                </c:pt>
                <c:pt idx="65">
                  <c:v>2033.6716443566761</c:v>
                </c:pt>
                <c:pt idx="66">
                  <c:v>54335.962805280062</c:v>
                </c:pt>
                <c:pt idx="67">
                  <c:v>4863.9761994461451</c:v>
                </c:pt>
                <c:pt idx="68">
                  <c:v>28461.455812510256</c:v>
                </c:pt>
                <c:pt idx="69">
                  <c:v>14465.197750481873</c:v>
                </c:pt>
                <c:pt idx="70">
                  <c:v>2405.9481185156692</c:v>
                </c:pt>
                <c:pt idx="71">
                  <c:v>1929.1668463515364</c:v>
                </c:pt>
                <c:pt idx="72">
                  <c:v>11976.385671585009</c:v>
                </c:pt>
                <c:pt idx="73">
                  <c:v>3165.569739609412</c:v>
                </c:pt>
                <c:pt idx="74">
                  <c:v>5221.810954677173</c:v>
                </c:pt>
                <c:pt idx="75">
                  <c:v>62442.174944034465</c:v>
                </c:pt>
                <c:pt idx="76">
                  <c:v>28307.730172393909</c:v>
                </c:pt>
                <c:pt idx="77">
                  <c:v>53923.221721701004</c:v>
                </c:pt>
                <c:pt idx="78">
                  <c:v>6116.0596544376785</c:v>
                </c:pt>
                <c:pt idx="79">
                  <c:v>10589.126447473622</c:v>
                </c:pt>
                <c:pt idx="80">
                  <c:v>15902.844017069148</c:v>
                </c:pt>
                <c:pt idx="81">
                  <c:v>10445.367111211915</c:v>
                </c:pt>
                <c:pt idx="82">
                  <c:v>61729.407844559508</c:v>
                </c:pt>
                <c:pt idx="83">
                  <c:v>38924.31300806511</c:v>
                </c:pt>
                <c:pt idx="84">
                  <c:v>41812.971338710384</c:v>
                </c:pt>
                <c:pt idx="85">
                  <c:v>9326.1218979977657</c:v>
                </c:pt>
                <c:pt idx="86">
                  <c:v>42977.426848678275</c:v>
                </c:pt>
                <c:pt idx="87">
                  <c:v>9953.7278507454339</c:v>
                </c:pt>
                <c:pt idx="88">
                  <c:v>22157.871103308658</c:v>
                </c:pt>
                <c:pt idx="89">
                  <c:v>4123.5960532318059</c:v>
                </c:pt>
                <c:pt idx="90">
                  <c:v>41124.369288556089</c:v>
                </c:pt>
                <c:pt idx="91">
                  <c:v>58767.655344893712</c:v>
                </c:pt>
                <c:pt idx="92">
                  <c:v>4803.2323057579451</c:v>
                </c:pt>
                <c:pt idx="93">
                  <c:v>6874.7631684097432</c:v>
                </c:pt>
                <c:pt idx="94">
                  <c:v>28601.525730813642</c:v>
                </c:pt>
                <c:pt idx="95">
                  <c:v>3031.4095547503184</c:v>
                </c:pt>
                <c:pt idx="96">
                  <c:v>1424.4686568683951</c:v>
                </c:pt>
                <c:pt idx="97">
                  <c:v>32541.172866000961</c:v>
                </c:pt>
                <c:pt idx="98">
                  <c:v>82296.951250298385</c:v>
                </c:pt>
                <c:pt idx="99">
                  <c:v>1541.1731582354664</c:v>
                </c:pt>
                <c:pt idx="100">
                  <c:v>1446.9298715350471</c:v>
                </c:pt>
                <c:pt idx="101">
                  <c:v>25910.44684531882</c:v>
                </c:pt>
                <c:pt idx="102">
                  <c:v>16631.321673502542</c:v>
                </c:pt>
                <c:pt idx="103">
                  <c:v>2173.5556231394776</c:v>
                </c:pt>
                <c:pt idx="104">
                  <c:v>39210.024122793686</c:v>
                </c:pt>
                <c:pt idx="105">
                  <c:v>5035.9316432287251</c:v>
                </c:pt>
                <c:pt idx="106">
                  <c:v>23536.247806673819</c:v>
                </c:pt>
                <c:pt idx="107">
                  <c:v>19209.219151117159</c:v>
                </c:pt>
                <c:pt idx="108">
                  <c:v>12315.486793515642</c:v>
                </c:pt>
                <c:pt idx="109">
                  <c:v>9773.6311522170054</c:v>
                </c:pt>
                <c:pt idx="110">
                  <c:v>20086.50445258632</c:v>
                </c:pt>
                <c:pt idx="112">
                  <c:v>7168.724609375</c:v>
                </c:pt>
                <c:pt idx="113">
                  <c:v>1246.7926957329712</c:v>
                </c:pt>
                <c:pt idx="114">
                  <c:v>4109.5171938950534</c:v>
                </c:pt>
                <c:pt idx="115">
                  <c:v>9987.1176222071281</c:v>
                </c:pt>
                <c:pt idx="116">
                  <c:v>3601.1088766087423</c:v>
                </c:pt>
                <c:pt idx="117">
                  <c:v>55507.090270966735</c:v>
                </c:pt>
                <c:pt idx="118">
                  <c:v>40632.02521794194</c:v>
                </c:pt>
                <c:pt idx="119">
                  <c:v>5694.0691291125577</c:v>
                </c:pt>
                <c:pt idx="120">
                  <c:v>1206.4034324257502</c:v>
                </c:pt>
                <c:pt idx="121">
                  <c:v>5031.6039710898267</c:v>
                </c:pt>
                <c:pt idx="122">
                  <c:v>15084.567362337779</c:v>
                </c:pt>
                <c:pt idx="123">
                  <c:v>66403.546838544076</c:v>
                </c:pt>
                <c:pt idx="124">
                  <c:v>32003.332218000822</c:v>
                </c:pt>
                <c:pt idx="125">
                  <c:v>5015.8327759108888</c:v>
                </c:pt>
                <c:pt idx="126">
                  <c:v>28606.48872650852</c:v>
                </c:pt>
                <c:pt idx="127">
                  <c:v>12172.250539098937</c:v>
                </c:pt>
                <c:pt idx="128">
                  <c:v>11931.128933614442</c:v>
                </c:pt>
                <c:pt idx="129">
                  <c:v>9016.7621936564719</c:v>
                </c:pt>
                <c:pt idx="130">
                  <c:v>28817.100856495101</c:v>
                </c:pt>
                <c:pt idx="131">
                  <c:v>32269.041552375566</c:v>
                </c:pt>
                <c:pt idx="132">
                  <c:v>91499.863158453067</c:v>
                </c:pt>
                <c:pt idx="133">
                  <c:v>26756.309659140956</c:v>
                </c:pt>
                <c:pt idx="134">
                  <c:v>25233.841796875</c:v>
                </c:pt>
                <c:pt idx="135">
                  <c:v>1913.0340713463152</c:v>
                </c:pt>
                <c:pt idx="136">
                  <c:v>3941.3690409794904</c:v>
                </c:pt>
                <c:pt idx="137">
                  <c:v>48041.173051851751</c:v>
                </c:pt>
                <c:pt idx="138">
                  <c:v>3114.3375271840027</c:v>
                </c:pt>
                <c:pt idx="139">
                  <c:v>15536.101076100713</c:v>
                </c:pt>
                <c:pt idx="140">
                  <c:v>25682.248194375494</c:v>
                </c:pt>
                <c:pt idx="141">
                  <c:v>1594.3088895522201</c:v>
                </c:pt>
                <c:pt idx="142">
                  <c:v>88107.050046449251</c:v>
                </c:pt>
                <c:pt idx="143">
                  <c:v>37080.522405224547</c:v>
                </c:pt>
                <c:pt idx="144">
                  <c:v>29516.499638379093</c:v>
                </c:pt>
                <c:pt idx="145">
                  <c:v>35849.555652606519</c:v>
                </c:pt>
                <c:pt idx="146">
                  <c:v>13475.988214227387</c:v>
                </c:pt>
                <c:pt idx="147">
                  <c:v>39543.656870898471</c:v>
                </c:pt>
                <c:pt idx="148">
                  <c:v>12250.945476915302</c:v>
                </c:pt>
                <c:pt idx="149">
                  <c:v>25736.824162411289</c:v>
                </c:pt>
                <c:pt idx="150">
                  <c:v>14130.13919624719</c:v>
                </c:pt>
                <c:pt idx="151">
                  <c:v>13047.27543454409</c:v>
                </c:pt>
                <c:pt idx="152">
                  <c:v>4414.89990234375</c:v>
                </c:pt>
                <c:pt idx="153">
                  <c:v>16278.159563848048</c:v>
                </c:pt>
                <c:pt idx="154">
                  <c:v>52849.516538129938</c:v>
                </c:pt>
                <c:pt idx="155">
                  <c:v>68167.80327116001</c:v>
                </c:pt>
                <c:pt idx="157">
                  <c:v>3728.0674156657815</c:v>
                </c:pt>
                <c:pt idx="158">
                  <c:v>2472.98583984375</c:v>
                </c:pt>
                <c:pt idx="159">
                  <c:v>16642.450371704239</c:v>
                </c:pt>
                <c:pt idx="160">
                  <c:v>2013.8134548207713</c:v>
                </c:pt>
                <c:pt idx="161">
                  <c:v>27335.540522565894</c:v>
                </c:pt>
                <c:pt idx="162">
                  <c:v>10906.887152494108</c:v>
                </c:pt>
                <c:pt idx="163">
                  <c:v>27551.161668236098</c:v>
                </c:pt>
                <c:pt idx="164">
                  <c:v>26623.857443636742</c:v>
                </c:pt>
                <c:pt idx="165">
                  <c:v>2025.8351259473238</c:v>
                </c:pt>
                <c:pt idx="166">
                  <c:v>67667.508458519034</c:v>
                </c:pt>
                <c:pt idx="167">
                  <c:v>45771.001863196267</c:v>
                </c:pt>
                <c:pt idx="168">
                  <c:v>61186.462829745928</c:v>
                </c:pt>
                <c:pt idx="169">
                  <c:v>21735.75867855272</c:v>
                </c:pt>
                <c:pt idx="170">
                  <c:v>8452.92762659652</c:v>
                </c:pt>
                <c:pt idx="171">
                  <c:v>7246.8119700762873</c:v>
                </c:pt>
                <c:pt idx="172">
                  <c:v>3330.5527171436138</c:v>
                </c:pt>
                <c:pt idx="173">
                  <c:v>2373.57819623144</c:v>
                </c:pt>
              </c:numCache>
            </c:numRef>
          </c:xVal>
          <c:yVal>
            <c:numRef>
              <c:f>'FPN-WDI_Charts'!$E$17:$E$190</c:f>
              <c:numCache>
                <c:formatCode>General</c:formatCode>
                <c:ptCount val="174"/>
                <c:pt idx="0">
                  <c:v>0.72499999999999998</c:v>
                </c:pt>
                <c:pt idx="1">
                  <c:v>0.77300000000000002</c:v>
                </c:pt>
                <c:pt idx="2">
                  <c:v>1.403</c:v>
                </c:pt>
                <c:pt idx="3">
                  <c:v>1.3080000000000001</c:v>
                </c:pt>
                <c:pt idx="4">
                  <c:v>0.93300000000000005</c:v>
                </c:pt>
                <c:pt idx="5">
                  <c:v>0.65200000000000002</c:v>
                </c:pt>
                <c:pt idx="6">
                  <c:v>1.0129999999999999</c:v>
                </c:pt>
                <c:pt idx="7">
                  <c:v>1.1299999999999999</c:v>
                </c:pt>
                <c:pt idx="8">
                  <c:v>0.307</c:v>
                </c:pt>
                <c:pt idx="9">
                  <c:v>0.34599999999999997</c:v>
                </c:pt>
                <c:pt idx="10">
                  <c:v>0.78900000000000003</c:v>
                </c:pt>
                <c:pt idx="11">
                  <c:v>1.0489999999999999</c:v>
                </c:pt>
                <c:pt idx="12">
                  <c:v>0.79200000000000004</c:v>
                </c:pt>
                <c:pt idx="13">
                  <c:v>0.64400000000000002</c:v>
                </c:pt>
                <c:pt idx="14">
                  <c:v>0.89600000000000002</c:v>
                </c:pt>
                <c:pt idx="15">
                  <c:v>0.8</c:v>
                </c:pt>
                <c:pt idx="16">
                  <c:v>0.26300000000000001</c:v>
                </c:pt>
                <c:pt idx="17">
                  <c:v>1.1299999999999999</c:v>
                </c:pt>
                <c:pt idx="18">
                  <c:v>0.65200000000000002</c:v>
                </c:pt>
                <c:pt idx="19">
                  <c:v>1.099</c:v>
                </c:pt>
                <c:pt idx="20">
                  <c:v>1.0469999999999999</c:v>
                </c:pt>
                <c:pt idx="21">
                  <c:v>1.468</c:v>
                </c:pt>
                <c:pt idx="22">
                  <c:v>0.746</c:v>
                </c:pt>
                <c:pt idx="23">
                  <c:v>0.69099999999999995</c:v>
                </c:pt>
                <c:pt idx="24">
                  <c:v>0.505</c:v>
                </c:pt>
                <c:pt idx="25">
                  <c:v>0.84799999999999998</c:v>
                </c:pt>
                <c:pt idx="26">
                  <c:v>1.5629999999999999</c:v>
                </c:pt>
                <c:pt idx="27">
                  <c:v>0.76200000000000001</c:v>
                </c:pt>
                <c:pt idx="28">
                  <c:v>0.504</c:v>
                </c:pt>
                <c:pt idx="29">
                  <c:v>0.57399999999999995</c:v>
                </c:pt>
                <c:pt idx="30">
                  <c:v>0.70799999999999996</c:v>
                </c:pt>
                <c:pt idx="31">
                  <c:v>0.62</c:v>
                </c:pt>
                <c:pt idx="32">
                  <c:v>0.99299999999999999</c:v>
                </c:pt>
                <c:pt idx="33">
                  <c:v>0.89400000000000002</c:v>
                </c:pt>
                <c:pt idx="34">
                  <c:v>0.67300000000000004</c:v>
                </c:pt>
                <c:pt idx="35">
                  <c:v>1.095</c:v>
                </c:pt>
                <c:pt idx="36">
                  <c:v>1.0209999999999999</c:v>
                </c:pt>
                <c:pt idx="37">
                  <c:v>0.70899999999999996</c:v>
                </c:pt>
                <c:pt idx="38">
                  <c:v>0.64400000000000002</c:v>
                </c:pt>
                <c:pt idx="39">
                  <c:v>0.84799999999999998</c:v>
                </c:pt>
                <c:pt idx="40">
                  <c:v>0.99099999999999999</c:v>
                </c:pt>
                <c:pt idx="41">
                  <c:v>1.101</c:v>
                </c:pt>
                <c:pt idx="42">
                  <c:v>0.56000000000000005</c:v>
                </c:pt>
                <c:pt idx="43">
                  <c:v>0.98699999999999999</c:v>
                </c:pt>
                <c:pt idx="44">
                  <c:v>0.97299999999999998</c:v>
                </c:pt>
                <c:pt idx="45">
                  <c:v>0.81499999999999995</c:v>
                </c:pt>
                <c:pt idx="46">
                  <c:v>0.66300000000000003</c:v>
                </c:pt>
                <c:pt idx="47">
                  <c:v>1.137</c:v>
                </c:pt>
                <c:pt idx="48">
                  <c:v>0.57699999999999996</c:v>
                </c:pt>
                <c:pt idx="49">
                  <c:v>0.441</c:v>
                </c:pt>
                <c:pt idx="50">
                  <c:v>0.3</c:v>
                </c:pt>
                <c:pt idx="51">
                  <c:v>0.61599999999999999</c:v>
                </c:pt>
                <c:pt idx="52">
                  <c:v>1.2170000000000001</c:v>
                </c:pt>
                <c:pt idx="53">
                  <c:v>1.181</c:v>
                </c:pt>
                <c:pt idx="54">
                  <c:v>1.3480000000000001</c:v>
                </c:pt>
                <c:pt idx="55">
                  <c:v>0.98799999999999999</c:v>
                </c:pt>
                <c:pt idx="56">
                  <c:v>1.46</c:v>
                </c:pt>
                <c:pt idx="57">
                  <c:v>0.76800000000000002</c:v>
                </c:pt>
                <c:pt idx="58">
                  <c:v>0.41799999999999998</c:v>
                </c:pt>
                <c:pt idx="59">
                  <c:v>0.93100000000000005</c:v>
                </c:pt>
                <c:pt idx="60">
                  <c:v>0.72099999999999997</c:v>
                </c:pt>
                <c:pt idx="61">
                  <c:v>0.84899999999999998</c:v>
                </c:pt>
                <c:pt idx="62">
                  <c:v>0.28000000000000003</c:v>
                </c:pt>
                <c:pt idx="63">
                  <c:v>0.315</c:v>
                </c:pt>
                <c:pt idx="64">
                  <c:v>0.95599999999999996</c:v>
                </c:pt>
                <c:pt idx="65">
                  <c:v>0.98299999999999998</c:v>
                </c:pt>
                <c:pt idx="66">
                  <c:v>0.26200000000000001</c:v>
                </c:pt>
                <c:pt idx="67">
                  <c:v>0.82399999999999995</c:v>
                </c:pt>
                <c:pt idx="68">
                  <c:v>0.67200000000000004</c:v>
                </c:pt>
                <c:pt idx="69">
                  <c:v>1.3280000000000001</c:v>
                </c:pt>
                <c:pt idx="70">
                  <c:v>0.90400000000000003</c:v>
                </c:pt>
                <c:pt idx="71">
                  <c:v>0.92500000000000004</c:v>
                </c:pt>
                <c:pt idx="72">
                  <c:v>0.72699999999999998</c:v>
                </c:pt>
                <c:pt idx="73">
                  <c:v>1.095</c:v>
                </c:pt>
                <c:pt idx="74">
                  <c:v>1.1459999999999999</c:v>
                </c:pt>
                <c:pt idx="75">
                  <c:v>0.90800000000000003</c:v>
                </c:pt>
                <c:pt idx="76">
                  <c:v>0.434</c:v>
                </c:pt>
                <c:pt idx="77">
                  <c:v>0.378</c:v>
                </c:pt>
                <c:pt idx="78">
                  <c:v>0.78900000000000003</c:v>
                </c:pt>
                <c:pt idx="79">
                  <c:v>1.0209999999999999</c:v>
                </c:pt>
                <c:pt idx="80">
                  <c:v>0.871</c:v>
                </c:pt>
                <c:pt idx="81">
                  <c:v>1.165</c:v>
                </c:pt>
                <c:pt idx="82">
                  <c:v>0.56799999999999995</c:v>
                </c:pt>
                <c:pt idx="83">
                  <c:v>0.503</c:v>
                </c:pt>
                <c:pt idx="84">
                  <c:v>0.312</c:v>
                </c:pt>
                <c:pt idx="85">
                  <c:v>1.0149999999999999</c:v>
                </c:pt>
                <c:pt idx="86">
                  <c:v>2.9580000000000002</c:v>
                </c:pt>
                <c:pt idx="87">
                  <c:v>0.64300000000000002</c:v>
                </c:pt>
                <c:pt idx="88">
                  <c:v>0.65300000000000002</c:v>
                </c:pt>
                <c:pt idx="89">
                  <c:v>0.76700000000000002</c:v>
                </c:pt>
                <c:pt idx="90">
                  <c:v>0.66900000000000004</c:v>
                </c:pt>
                <c:pt idx="91">
                  <c:v>0.34100000000000003</c:v>
                </c:pt>
                <c:pt idx="92">
                  <c:v>0.96499999999999997</c:v>
                </c:pt>
                <c:pt idx="93">
                  <c:v>0.72399999999999998</c:v>
                </c:pt>
                <c:pt idx="94">
                  <c:v>0.442</c:v>
                </c:pt>
                <c:pt idx="95">
                  <c:v>0.60799999999999998</c:v>
                </c:pt>
                <c:pt idx="96">
                  <c:v>0.97099999999999997</c:v>
                </c:pt>
                <c:pt idx="97">
                  <c:v>0.505</c:v>
                </c:pt>
                <c:pt idx="98">
                  <c:v>0.33500000000000002</c:v>
                </c:pt>
                <c:pt idx="99">
                  <c:v>1.079</c:v>
                </c:pt>
                <c:pt idx="100">
                  <c:v>0.28499999999999998</c:v>
                </c:pt>
                <c:pt idx="101">
                  <c:v>0.90900000000000003</c:v>
                </c:pt>
                <c:pt idx="102">
                  <c:v>0.42299999999999999</c:v>
                </c:pt>
                <c:pt idx="103">
                  <c:v>0.6</c:v>
                </c:pt>
                <c:pt idx="104">
                  <c:v>0.74099999999999999</c:v>
                </c:pt>
                <c:pt idx="105">
                  <c:v>0.877</c:v>
                </c:pt>
                <c:pt idx="106">
                  <c:v>0.81399999999999995</c:v>
                </c:pt>
                <c:pt idx="107">
                  <c:v>0.64300000000000002</c:v>
                </c:pt>
                <c:pt idx="108">
                  <c:v>0.80200000000000005</c:v>
                </c:pt>
                <c:pt idx="109">
                  <c:v>0.74299999999999999</c:v>
                </c:pt>
                <c:pt idx="110">
                  <c:v>0.55100000000000005</c:v>
                </c:pt>
                <c:pt idx="111">
                  <c:v>1.381</c:v>
                </c:pt>
                <c:pt idx="112">
                  <c:v>0.60799999999999998</c:v>
                </c:pt>
                <c:pt idx="113">
                  <c:v>0.38300000000000001</c:v>
                </c:pt>
                <c:pt idx="114">
                  <c:v>0.91</c:v>
                </c:pt>
                <c:pt idx="115">
                  <c:v>1.0089999999999999</c:v>
                </c:pt>
                <c:pt idx="116">
                  <c:v>0.98699999999999999</c:v>
                </c:pt>
                <c:pt idx="117">
                  <c:v>0.29699999999999999</c:v>
                </c:pt>
                <c:pt idx="118">
                  <c:v>0.48899999999999999</c:v>
                </c:pt>
                <c:pt idx="119">
                  <c:v>1.4359999999999999</c:v>
                </c:pt>
                <c:pt idx="120">
                  <c:v>0.60799999999999998</c:v>
                </c:pt>
                <c:pt idx="121">
                  <c:v>1.3819999999999999</c:v>
                </c:pt>
                <c:pt idx="122">
                  <c:v>0.73</c:v>
                </c:pt>
                <c:pt idx="123">
                  <c:v>1.1220000000000001</c:v>
                </c:pt>
                <c:pt idx="124">
                  <c:v>0.52200000000000002</c:v>
                </c:pt>
                <c:pt idx="125">
                  <c:v>0.76800000000000002</c:v>
                </c:pt>
                <c:pt idx="126">
                  <c:v>1.1279999999999999</c:v>
                </c:pt>
                <c:pt idx="127">
                  <c:v>0.95</c:v>
                </c:pt>
                <c:pt idx="128">
                  <c:v>0.91600000000000004</c:v>
                </c:pt>
                <c:pt idx="129">
                  <c:v>1.1579999999999999</c:v>
                </c:pt>
                <c:pt idx="130">
                  <c:v>0.39</c:v>
                </c:pt>
                <c:pt idx="131">
                  <c:v>0.41199999999999998</c:v>
                </c:pt>
                <c:pt idx="132">
                  <c:v>0.60199999999999998</c:v>
                </c:pt>
                <c:pt idx="133">
                  <c:v>0.48899999999999999</c:v>
                </c:pt>
                <c:pt idx="134">
                  <c:v>0.60599999999999998</c:v>
                </c:pt>
                <c:pt idx="135">
                  <c:v>0.76300000000000001</c:v>
                </c:pt>
                <c:pt idx="136">
                  <c:v>0.89600000000000002</c:v>
                </c:pt>
                <c:pt idx="137">
                  <c:v>0.88300000000000001</c:v>
                </c:pt>
                <c:pt idx="138">
                  <c:v>0.745</c:v>
                </c:pt>
                <c:pt idx="139">
                  <c:v>0.60099999999999998</c:v>
                </c:pt>
                <c:pt idx="140">
                  <c:v>0.63400000000000001</c:v>
                </c:pt>
                <c:pt idx="141">
                  <c:v>1.2430000000000001</c:v>
                </c:pt>
                <c:pt idx="142">
                  <c:v>0.751</c:v>
                </c:pt>
                <c:pt idx="143">
                  <c:v>2.2509999999999999</c:v>
                </c:pt>
                <c:pt idx="144">
                  <c:v>0.36299999999999999</c:v>
                </c:pt>
                <c:pt idx="145">
                  <c:v>0.434</c:v>
                </c:pt>
                <c:pt idx="146">
                  <c:v>1.2649999999999999</c:v>
                </c:pt>
                <c:pt idx="147">
                  <c:v>0.438</c:v>
                </c:pt>
                <c:pt idx="148">
                  <c:v>0.97199999999999998</c:v>
                </c:pt>
                <c:pt idx="149">
                  <c:v>0.53300000000000003</c:v>
                </c:pt>
                <c:pt idx="150">
                  <c:v>1.05</c:v>
                </c:pt>
                <c:pt idx="151">
                  <c:v>1.3220000000000001</c:v>
                </c:pt>
                <c:pt idx="152">
                  <c:v>1.079</c:v>
                </c:pt>
                <c:pt idx="153">
                  <c:v>1.1419999999999999</c:v>
                </c:pt>
                <c:pt idx="154">
                  <c:v>0.8</c:v>
                </c:pt>
                <c:pt idx="155">
                  <c:v>0.41799999999999998</c:v>
                </c:pt>
                <c:pt idx="156">
                  <c:v>1.4590000000000001</c:v>
                </c:pt>
                <c:pt idx="157">
                  <c:v>0.91200000000000003</c:v>
                </c:pt>
                <c:pt idx="158">
                  <c:v>0.99399999999999999</c:v>
                </c:pt>
                <c:pt idx="159">
                  <c:v>1.0469999999999999</c:v>
                </c:pt>
                <c:pt idx="160">
                  <c:v>1.9390000000000001</c:v>
                </c:pt>
                <c:pt idx="161">
                  <c:v>1.0089999999999999</c:v>
                </c:pt>
                <c:pt idx="162">
                  <c:v>0.60399999999999998</c:v>
                </c:pt>
                <c:pt idx="163">
                  <c:v>0.70899999999999996</c:v>
                </c:pt>
                <c:pt idx="164">
                  <c:v>1.1279999999999999</c:v>
                </c:pt>
                <c:pt idx="165">
                  <c:v>0.64800000000000002</c:v>
                </c:pt>
                <c:pt idx="166">
                  <c:v>0.746</c:v>
                </c:pt>
                <c:pt idx="167">
                  <c:v>0.26300000000000001</c:v>
                </c:pt>
                <c:pt idx="168">
                  <c:v>0.90500000000000003</c:v>
                </c:pt>
                <c:pt idx="169">
                  <c:v>0.69399999999999995</c:v>
                </c:pt>
                <c:pt idx="170">
                  <c:v>0.97499999999999998</c:v>
                </c:pt>
                <c:pt idx="171">
                  <c:v>1.1240000000000001</c:v>
                </c:pt>
                <c:pt idx="172">
                  <c:v>1.2789999999999999</c:v>
                </c:pt>
                <c:pt idx="173">
                  <c:v>0.77500000000000002</c:v>
                </c:pt>
              </c:numCache>
            </c:numRef>
          </c:yVal>
          <c:smooth val="0"/>
          <c:extLst>
            <c:ext xmlns:c16="http://schemas.microsoft.com/office/drawing/2014/chart" uri="{C3380CC4-5D6E-409C-BE32-E72D297353CC}">
              <c16:uniqueId val="{00000007-B7D4-4910-81E0-495287FC6D41}"/>
            </c:ext>
          </c:extLst>
        </c:ser>
        <c:dLbls>
          <c:showLegendKey val="0"/>
          <c:showVal val="0"/>
          <c:showCatName val="0"/>
          <c:showSerName val="0"/>
          <c:showPercent val="0"/>
          <c:showBubbleSize val="0"/>
        </c:dLbls>
        <c:axId val="1815550223"/>
        <c:axId val="1815548143"/>
        <c:extLst>
          <c:ext xmlns:c15="http://schemas.microsoft.com/office/drawing/2012/chart" uri="{02D57815-91ED-43cb-92C2-25804820EDAC}">
            <c15:filteredScatterSeries>
              <c15:ser>
                <c:idx val="4"/>
                <c:order val="1"/>
                <c:tx>
                  <c:strRef>
                    <c:extLst>
                      <c:ext uri="{02D57815-91ED-43cb-92C2-25804820EDAC}">
                        <c15:formulaRef>
                          <c15:sqref>'FPN-WDI_Charts'!$I$15</c15:sqref>
                        </c15:formulaRef>
                      </c:ext>
                    </c:extLst>
                    <c:strCache>
                      <c:ptCount val="1"/>
                      <c:pt idx="0">
                        <c:v>Prevalence of moderate or severe food insecurity in the population (%) [SN.ITK.MSFI.ZS]</c:v>
                      </c:pt>
                    </c:strCache>
                  </c:strRef>
                </c:tx>
                <c:spPr>
                  <a:ln w="28575" cap="rnd">
                    <a:noFill/>
                    <a:round/>
                  </a:ln>
                  <a:effectLst/>
                </c:spPr>
                <c:marker>
                  <c:symbol val="circle"/>
                  <c:size val="5"/>
                  <c:spPr>
                    <a:solidFill>
                      <a:schemeClr val="accent5"/>
                    </a:solidFill>
                    <a:ln w="9525">
                      <a:solidFill>
                        <a:schemeClr val="accent5"/>
                      </a:solidFill>
                    </a:ln>
                    <a:effectLst/>
                  </c:spPr>
                </c:marker>
                <c:xVal>
                  <c:numRef>
                    <c:extLst>
                      <c:ext uri="{02D57815-91ED-43cb-92C2-25804820EDAC}">
                        <c15:formulaRef>
                          <c15:sqref>'FPN-WDI_Charts'!$D$17:$D$190</c15:sqref>
                        </c15:formulaRef>
                      </c:ext>
                    </c:extLst>
                    <c:numCache>
                      <c:formatCode>_(* #,##0_);_(* \(#,##0\);_(* "-"??_);_(@_)</c:formatCode>
                      <c:ptCount val="174"/>
                      <c:pt idx="0">
                        <c:v>12802.148308393755</c:v>
                      </c:pt>
                      <c:pt idx="1">
                        <c:v>11562.265868581648</c:v>
                      </c:pt>
                      <c:pt idx="2">
                        <c:v>6861.5528235531165</c:v>
                      </c:pt>
                      <c:pt idx="4">
                        <c:v>18775.951013986618</c:v>
                      </c:pt>
                      <c:pt idx="5">
                        <c:v>22994.826450441869</c:v>
                      </c:pt>
                      <c:pt idx="6">
                        <c:v>12541.162631531197</c:v>
                      </c:pt>
                      <c:pt idx="7">
                        <c:v>36748.644176682479</c:v>
                      </c:pt>
                      <c:pt idx="8">
                        <c:v>47085.227143527278</c:v>
                      </c:pt>
                      <c:pt idx="9">
                        <c:v>53665.026675739464</c:v>
                      </c:pt>
                      <c:pt idx="10">
                        <c:v>13587.531191321466</c:v>
                      </c:pt>
                      <c:pt idx="11">
                        <c:v>34863.446470755836</c:v>
                      </c:pt>
                      <c:pt idx="12">
                        <c:v>45033.830542357806</c:v>
                      </c:pt>
                      <c:pt idx="13">
                        <c:v>5063.5548913875155</c:v>
                      </c:pt>
                      <c:pt idx="14">
                        <c:v>15090.752261438689</c:v>
                      </c:pt>
                      <c:pt idx="15">
                        <c:v>17666.601607030476</c:v>
                      </c:pt>
                      <c:pt idx="16">
                        <c:v>50904.68908671532</c:v>
                      </c:pt>
                      <c:pt idx="17">
                        <c:v>6656.3053694479131</c:v>
                      </c:pt>
                      <c:pt idx="18">
                        <c:v>3010.9028543227664</c:v>
                      </c:pt>
                      <c:pt idx="19">
                        <c:v>85191.656162029903</c:v>
                      </c:pt>
                      <c:pt idx="20">
                        <c:v>10174.709605992912</c:v>
                      </c:pt>
                      <c:pt idx="21">
                        <c:v>8174.4929769352211</c:v>
                      </c:pt>
                      <c:pt idx="23">
                        <c:v>13638.405312440575</c:v>
                      </c:pt>
                      <c:pt idx="24">
                        <c:v>14593.382481612171</c:v>
                      </c:pt>
                      <c:pt idx="25">
                        <c:v>14220.752282309115</c:v>
                      </c:pt>
                      <c:pt idx="27">
                        <c:v>64617.638124508696</c:v>
                      </c:pt>
                      <c:pt idx="28">
                        <c:v>20986.654634831924</c:v>
                      </c:pt>
                      <c:pt idx="29">
                        <c:v>1967.6340515778516</c:v>
                      </c:pt>
                      <c:pt idx="30">
                        <c:v>773.99155045993041</c:v>
                      </c:pt>
                      <c:pt idx="31">
                        <c:v>6413.9991408017486</c:v>
                      </c:pt>
                      <c:pt idx="32">
                        <c:v>3684.4596675561015</c:v>
                      </c:pt>
                      <c:pt idx="33">
                        <c:v>3597.9734245702957</c:v>
                      </c:pt>
                      <c:pt idx="34">
                        <c:v>47702.714501844668</c:v>
                      </c:pt>
                      <c:pt idx="35">
                        <c:v>46721.746143144497</c:v>
                      </c:pt>
                      <c:pt idx="36">
                        <c:v>959.31008907923683</c:v>
                      </c:pt>
                      <c:pt idx="37">
                        <c:v>1566.2610717999084</c:v>
                      </c:pt>
                      <c:pt idx="38">
                        <c:v>23462.567840458094</c:v>
                      </c:pt>
                      <c:pt idx="39">
                        <c:v>14224.868760217181</c:v>
                      </c:pt>
                      <c:pt idx="40">
                        <c:v>13928.699234095306</c:v>
                      </c:pt>
                      <c:pt idx="41">
                        <c:v>3049.0061794110893</c:v>
                      </c:pt>
                      <c:pt idx="42">
                        <c:v>1029.8833079077438</c:v>
                      </c:pt>
                      <c:pt idx="43">
                        <c:v>3639.7913563072916</c:v>
                      </c:pt>
                      <c:pt idx="44">
                        <c:v>19283.510355064074</c:v>
                      </c:pt>
                      <c:pt idx="45">
                        <c:v>4686.9004727937345</c:v>
                      </c:pt>
                      <c:pt idx="46">
                        <c:v>27045.343064531517</c:v>
                      </c:pt>
                      <c:pt idx="47">
                        <c:v>25495.201579638062</c:v>
                      </c:pt>
                      <c:pt idx="48">
                        <c:v>37163.5546875</c:v>
                      </c:pt>
                      <c:pt idx="49">
                        <c:v>36626.685577928016</c:v>
                      </c:pt>
                      <c:pt idx="50">
                        <c:v>56568.415893611025</c:v>
                      </c:pt>
                      <c:pt idx="51">
                        <c:v>4680.0806171313761</c:v>
                      </c:pt>
                      <c:pt idx="52">
                        <c:v>11380.819090928784</c:v>
                      </c:pt>
                      <c:pt idx="53">
                        <c:v>15941.711520405986</c:v>
                      </c:pt>
                      <c:pt idx="54">
                        <c:v>11346.372569571098</c:v>
                      </c:pt>
                      <c:pt idx="55">
                        <c:v>10801.026619985025</c:v>
                      </c:pt>
                      <c:pt idx="56">
                        <c:v>7984.4207710181063</c:v>
                      </c:pt>
                      <c:pt idx="57">
                        <c:v>16604.26720618911</c:v>
                      </c:pt>
                      <c:pt idx="58">
                        <c:v>32990.0451981964</c:v>
                      </c:pt>
                      <c:pt idx="59">
                        <c:v>7844.4993380007882</c:v>
                      </c:pt>
                      <c:pt idx="60">
                        <c:v>2009.5577459572542</c:v>
                      </c:pt>
                      <c:pt idx="61">
                        <c:v>12367.938239582556</c:v>
                      </c:pt>
                      <c:pt idx="62">
                        <c:v>47593.887014433501</c:v>
                      </c:pt>
                      <c:pt idx="63">
                        <c:v>45584.57086676926</c:v>
                      </c:pt>
                      <c:pt idx="64">
                        <c:v>14058.195045730035</c:v>
                      </c:pt>
                      <c:pt idx="65">
                        <c:v>2033.6716443566761</c:v>
                      </c:pt>
                      <c:pt idx="66">
                        <c:v>54335.962805280062</c:v>
                      </c:pt>
                      <c:pt idx="67">
                        <c:v>4863.9761994461451</c:v>
                      </c:pt>
                      <c:pt idx="68">
                        <c:v>28461.455812510256</c:v>
                      </c:pt>
                      <c:pt idx="69">
                        <c:v>14465.197750481873</c:v>
                      </c:pt>
                      <c:pt idx="70">
                        <c:v>2405.9481185156692</c:v>
                      </c:pt>
                      <c:pt idx="71">
                        <c:v>1929.1668463515364</c:v>
                      </c:pt>
                      <c:pt idx="72">
                        <c:v>11976.385671585009</c:v>
                      </c:pt>
                      <c:pt idx="73">
                        <c:v>3165.569739609412</c:v>
                      </c:pt>
                      <c:pt idx="74">
                        <c:v>5221.810954677173</c:v>
                      </c:pt>
                      <c:pt idx="75">
                        <c:v>62442.174944034465</c:v>
                      </c:pt>
                      <c:pt idx="76">
                        <c:v>28307.730172393909</c:v>
                      </c:pt>
                      <c:pt idx="77">
                        <c:v>53923.221721701004</c:v>
                      </c:pt>
                      <c:pt idx="78">
                        <c:v>6116.0596544376785</c:v>
                      </c:pt>
                      <c:pt idx="79">
                        <c:v>10589.126447473622</c:v>
                      </c:pt>
                      <c:pt idx="80">
                        <c:v>15902.844017069148</c:v>
                      </c:pt>
                      <c:pt idx="81">
                        <c:v>10445.367111211915</c:v>
                      </c:pt>
                      <c:pt idx="82">
                        <c:v>61729.407844559508</c:v>
                      </c:pt>
                      <c:pt idx="83">
                        <c:v>38924.31300806511</c:v>
                      </c:pt>
                      <c:pt idx="84">
                        <c:v>41812.971338710384</c:v>
                      </c:pt>
                      <c:pt idx="85">
                        <c:v>9326.1218979977657</c:v>
                      </c:pt>
                      <c:pt idx="86">
                        <c:v>42977.426848678275</c:v>
                      </c:pt>
                      <c:pt idx="87">
                        <c:v>9953.7278507454339</c:v>
                      </c:pt>
                      <c:pt idx="88">
                        <c:v>22157.871103308658</c:v>
                      </c:pt>
                      <c:pt idx="89">
                        <c:v>4123.5960532318059</c:v>
                      </c:pt>
                      <c:pt idx="90">
                        <c:v>41124.369288556089</c:v>
                      </c:pt>
                      <c:pt idx="91">
                        <c:v>58767.655344893712</c:v>
                      </c:pt>
                      <c:pt idx="92">
                        <c:v>4803.2323057579451</c:v>
                      </c:pt>
                      <c:pt idx="93">
                        <c:v>6874.7631684097432</c:v>
                      </c:pt>
                      <c:pt idx="94">
                        <c:v>28601.525730813642</c:v>
                      </c:pt>
                      <c:pt idx="95">
                        <c:v>3031.4095547503184</c:v>
                      </c:pt>
                      <c:pt idx="96">
                        <c:v>1424.4686568683951</c:v>
                      </c:pt>
                      <c:pt idx="97">
                        <c:v>32541.172866000961</c:v>
                      </c:pt>
                      <c:pt idx="98">
                        <c:v>82296.951250298385</c:v>
                      </c:pt>
                      <c:pt idx="99">
                        <c:v>1541.1731582354664</c:v>
                      </c:pt>
                      <c:pt idx="100">
                        <c:v>1446.9298715350471</c:v>
                      </c:pt>
                      <c:pt idx="101">
                        <c:v>25910.44684531882</c:v>
                      </c:pt>
                      <c:pt idx="102">
                        <c:v>16631.321673502542</c:v>
                      </c:pt>
                      <c:pt idx="103">
                        <c:v>2173.5556231394776</c:v>
                      </c:pt>
                      <c:pt idx="104">
                        <c:v>39210.024122793686</c:v>
                      </c:pt>
                      <c:pt idx="105">
                        <c:v>5035.9316432287251</c:v>
                      </c:pt>
                      <c:pt idx="106">
                        <c:v>23536.247806673819</c:v>
                      </c:pt>
                      <c:pt idx="107">
                        <c:v>19209.219151117159</c:v>
                      </c:pt>
                      <c:pt idx="108">
                        <c:v>12315.486793515642</c:v>
                      </c:pt>
                      <c:pt idx="109">
                        <c:v>9773.6311522170054</c:v>
                      </c:pt>
                      <c:pt idx="110">
                        <c:v>20086.50445258632</c:v>
                      </c:pt>
                      <c:pt idx="112">
                        <c:v>7168.724609375</c:v>
                      </c:pt>
                      <c:pt idx="113">
                        <c:v>1246.7926957329712</c:v>
                      </c:pt>
                      <c:pt idx="114">
                        <c:v>4109.5171938950534</c:v>
                      </c:pt>
                      <c:pt idx="115">
                        <c:v>9987.1176222071281</c:v>
                      </c:pt>
                      <c:pt idx="116">
                        <c:v>3601.1088766087423</c:v>
                      </c:pt>
                      <c:pt idx="117">
                        <c:v>55507.090270966735</c:v>
                      </c:pt>
                      <c:pt idx="118">
                        <c:v>40632.02521794194</c:v>
                      </c:pt>
                      <c:pt idx="119">
                        <c:v>5694.0691291125577</c:v>
                      </c:pt>
                      <c:pt idx="120">
                        <c:v>1206.4034324257502</c:v>
                      </c:pt>
                      <c:pt idx="121">
                        <c:v>5031.6039710898267</c:v>
                      </c:pt>
                      <c:pt idx="122">
                        <c:v>15084.567362337779</c:v>
                      </c:pt>
                      <c:pt idx="123">
                        <c:v>66403.546838544076</c:v>
                      </c:pt>
                      <c:pt idx="124">
                        <c:v>32003.332218000822</c:v>
                      </c:pt>
                      <c:pt idx="125">
                        <c:v>5015.8327759108888</c:v>
                      </c:pt>
                      <c:pt idx="126">
                        <c:v>28606.48872650852</c:v>
                      </c:pt>
                      <c:pt idx="127">
                        <c:v>12172.250539098937</c:v>
                      </c:pt>
                      <c:pt idx="128">
                        <c:v>11931.128933614442</c:v>
                      </c:pt>
                      <c:pt idx="129">
                        <c:v>9016.7621936564719</c:v>
                      </c:pt>
                      <c:pt idx="130">
                        <c:v>28817.100856495101</c:v>
                      </c:pt>
                      <c:pt idx="131">
                        <c:v>32269.041552375566</c:v>
                      </c:pt>
                      <c:pt idx="132">
                        <c:v>91499.863158453067</c:v>
                      </c:pt>
                      <c:pt idx="133">
                        <c:v>26756.309659140956</c:v>
                      </c:pt>
                      <c:pt idx="134">
                        <c:v>25233.841796875</c:v>
                      </c:pt>
                      <c:pt idx="135">
                        <c:v>1913.0340713463152</c:v>
                      </c:pt>
                      <c:pt idx="136">
                        <c:v>3941.3690409794904</c:v>
                      </c:pt>
                      <c:pt idx="137">
                        <c:v>48041.173051851751</c:v>
                      </c:pt>
                      <c:pt idx="138">
                        <c:v>3114.3375271840027</c:v>
                      </c:pt>
                      <c:pt idx="139">
                        <c:v>15536.101076100713</c:v>
                      </c:pt>
                      <c:pt idx="140">
                        <c:v>25682.248194375494</c:v>
                      </c:pt>
                      <c:pt idx="141">
                        <c:v>1594.3088895522201</c:v>
                      </c:pt>
                      <c:pt idx="142">
                        <c:v>88107.050046449251</c:v>
                      </c:pt>
                      <c:pt idx="143">
                        <c:v>37080.522405224547</c:v>
                      </c:pt>
                      <c:pt idx="144">
                        <c:v>29516.499638379093</c:v>
                      </c:pt>
                      <c:pt idx="145">
                        <c:v>35849.555652606519</c:v>
                      </c:pt>
                      <c:pt idx="146">
                        <c:v>13475.988214227387</c:v>
                      </c:pt>
                      <c:pt idx="147">
                        <c:v>39543.656870898471</c:v>
                      </c:pt>
                      <c:pt idx="148">
                        <c:v>12250.945476915302</c:v>
                      </c:pt>
                      <c:pt idx="149">
                        <c:v>25736.824162411289</c:v>
                      </c:pt>
                      <c:pt idx="150">
                        <c:v>14130.13919624719</c:v>
                      </c:pt>
                      <c:pt idx="151">
                        <c:v>13047.27543454409</c:v>
                      </c:pt>
                      <c:pt idx="152">
                        <c:v>4414.89990234375</c:v>
                      </c:pt>
                      <c:pt idx="153">
                        <c:v>16278.159563848048</c:v>
                      </c:pt>
                      <c:pt idx="154">
                        <c:v>52849.516538129938</c:v>
                      </c:pt>
                      <c:pt idx="155">
                        <c:v>68167.80327116001</c:v>
                      </c:pt>
                      <c:pt idx="157">
                        <c:v>3728.0674156657815</c:v>
                      </c:pt>
                      <c:pt idx="158">
                        <c:v>2472.98583984375</c:v>
                      </c:pt>
                      <c:pt idx="159">
                        <c:v>16642.450371704239</c:v>
                      </c:pt>
                      <c:pt idx="160">
                        <c:v>2013.8134548207713</c:v>
                      </c:pt>
                      <c:pt idx="161">
                        <c:v>27335.540522565894</c:v>
                      </c:pt>
                      <c:pt idx="162">
                        <c:v>10906.887152494108</c:v>
                      </c:pt>
                      <c:pt idx="163">
                        <c:v>27551.161668236098</c:v>
                      </c:pt>
                      <c:pt idx="164">
                        <c:v>26623.857443636742</c:v>
                      </c:pt>
                      <c:pt idx="165">
                        <c:v>2025.8351259473238</c:v>
                      </c:pt>
                      <c:pt idx="166">
                        <c:v>67667.508458519034</c:v>
                      </c:pt>
                      <c:pt idx="167">
                        <c:v>45771.001863196267</c:v>
                      </c:pt>
                      <c:pt idx="168">
                        <c:v>61186.462829745928</c:v>
                      </c:pt>
                      <c:pt idx="169">
                        <c:v>21735.75867855272</c:v>
                      </c:pt>
                      <c:pt idx="170">
                        <c:v>8452.92762659652</c:v>
                      </c:pt>
                      <c:pt idx="171">
                        <c:v>7246.8119700762873</c:v>
                      </c:pt>
                      <c:pt idx="172">
                        <c:v>3330.5527171436138</c:v>
                      </c:pt>
                      <c:pt idx="173">
                        <c:v>2373.57819623144</c:v>
                      </c:pt>
                    </c:numCache>
                  </c:numRef>
                </c:xVal>
                <c:yVal>
                  <c:numRef>
                    <c:extLst>
                      <c:ext uri="{02D57815-91ED-43cb-92C2-25804820EDAC}">
                        <c15:formulaRef>
                          <c15:sqref>'FPN-WDI_Charts'!$I$17:$I$190</c15:sqref>
                        </c15:formulaRef>
                      </c:ext>
                    </c:extLst>
                    <c:numCache>
                      <c:formatCode>General</c:formatCode>
                      <c:ptCount val="174"/>
                      <c:pt idx="0">
                        <c:v>38.6</c:v>
                      </c:pt>
                      <c:pt idx="1">
                        <c:v>19.7</c:v>
                      </c:pt>
                      <c:pt idx="5">
                        <c:v>32.299999999999997</c:v>
                      </c:pt>
                      <c:pt idx="6">
                        <c:v>17.100000000000001</c:v>
                      </c:pt>
                      <c:pt idx="8">
                        <c:v>12.7</c:v>
                      </c:pt>
                      <c:pt idx="9">
                        <c:v>4.4000000000000004</c:v>
                      </c:pt>
                      <c:pt idx="10">
                        <c:v>8.6</c:v>
                      </c:pt>
                      <c:pt idx="13">
                        <c:v>31.5</c:v>
                      </c:pt>
                      <c:pt idx="18">
                        <c:v>66.3</c:v>
                      </c:pt>
                      <c:pt idx="23">
                        <c:v>8.6999999999999993</c:v>
                      </c:pt>
                      <c:pt idx="24">
                        <c:v>53.4</c:v>
                      </c:pt>
                      <c:pt idx="25">
                        <c:v>21.8</c:v>
                      </c:pt>
                      <c:pt idx="28">
                        <c:v>12</c:v>
                      </c:pt>
                      <c:pt idx="29">
                        <c:v>42.9</c:v>
                      </c:pt>
                      <c:pt idx="31">
                        <c:v>37.700000000000003</c:v>
                      </c:pt>
                      <c:pt idx="32">
                        <c:v>44.9</c:v>
                      </c:pt>
                      <c:pt idx="33">
                        <c:v>58</c:v>
                      </c:pt>
                      <c:pt idx="34">
                        <c:v>5</c:v>
                      </c:pt>
                      <c:pt idx="38">
                        <c:v>13.7</c:v>
                      </c:pt>
                      <c:pt idx="43">
                        <c:v>87.9</c:v>
                      </c:pt>
                      <c:pt idx="44">
                        <c:v>13.7</c:v>
                      </c:pt>
                      <c:pt idx="45">
                        <c:v>37</c:v>
                      </c:pt>
                      <c:pt idx="46">
                        <c:v>7.8</c:v>
                      </c:pt>
                      <c:pt idx="49">
                        <c:v>3.9</c:v>
                      </c:pt>
                      <c:pt idx="50">
                        <c:v>5.4</c:v>
                      </c:pt>
                      <c:pt idx="54">
                        <c:v>26.2</c:v>
                      </c:pt>
                      <c:pt idx="55">
                        <c:v>33.1</c:v>
                      </c:pt>
                      <c:pt idx="56">
                        <c:v>41.6</c:v>
                      </c:pt>
                      <c:pt idx="58">
                        <c:v>8.1999999999999993</c:v>
                      </c:pt>
                      <c:pt idx="60">
                        <c:v>59.4</c:v>
                      </c:pt>
                      <c:pt idx="62">
                        <c:v>8.3000000000000007</c:v>
                      </c:pt>
                      <c:pt idx="63">
                        <c:v>6.3</c:v>
                      </c:pt>
                      <c:pt idx="65">
                        <c:v>52.7</c:v>
                      </c:pt>
                      <c:pt idx="66">
                        <c:v>3.6</c:v>
                      </c:pt>
                      <c:pt idx="67">
                        <c:v>43.8</c:v>
                      </c:pt>
                      <c:pt idx="68">
                        <c:v>16.600000000000001</c:v>
                      </c:pt>
                      <c:pt idx="69">
                        <c:v>23.6</c:v>
                      </c:pt>
                      <c:pt idx="70">
                        <c:v>74.099999999999994</c:v>
                      </c:pt>
                      <c:pt idx="71">
                        <c:v>61.7</c:v>
                      </c:pt>
                      <c:pt idx="74">
                        <c:v>41.1</c:v>
                      </c:pt>
                      <c:pt idx="76">
                        <c:v>8.8000000000000007</c:v>
                      </c:pt>
                      <c:pt idx="77">
                        <c:v>6.8</c:v>
                      </c:pt>
                      <c:pt idx="79">
                        <c:v>7.6</c:v>
                      </c:pt>
                      <c:pt idx="80">
                        <c:v>42.4</c:v>
                      </c:pt>
                      <c:pt idx="82">
                        <c:v>6.6</c:v>
                      </c:pt>
                      <c:pt idx="83">
                        <c:v>12.3</c:v>
                      </c:pt>
                      <c:pt idx="84">
                        <c:v>7.5</c:v>
                      </c:pt>
                      <c:pt idx="85">
                        <c:v>46.9</c:v>
                      </c:pt>
                      <c:pt idx="86">
                        <c:v>3.2</c:v>
                      </c:pt>
                      <c:pt idx="87">
                        <c:v>32.4</c:v>
                      </c:pt>
                      <c:pt idx="88">
                        <c:v>2.1</c:v>
                      </c:pt>
                      <c:pt idx="89">
                        <c:v>60.9</c:v>
                      </c:pt>
                      <c:pt idx="90">
                        <c:v>5.4</c:v>
                      </c:pt>
                      <c:pt idx="91">
                        <c:v>12.3</c:v>
                      </c:pt>
                      <c:pt idx="92">
                        <c:v>6.3</c:v>
                      </c:pt>
                      <c:pt idx="94">
                        <c:v>9.4</c:v>
                      </c:pt>
                      <c:pt idx="96">
                        <c:v>81</c:v>
                      </c:pt>
                      <c:pt idx="97">
                        <c:v>12.3</c:v>
                      </c:pt>
                      <c:pt idx="98">
                        <c:v>3.3</c:v>
                      </c:pt>
                      <c:pt idx="100">
                        <c:v>80.3</c:v>
                      </c:pt>
                      <c:pt idx="101">
                        <c:v>15.1</c:v>
                      </c:pt>
                      <c:pt idx="104">
                        <c:v>5.0999999999999996</c:v>
                      </c:pt>
                      <c:pt idx="105">
                        <c:v>32.299999999999997</c:v>
                      </c:pt>
                      <c:pt idx="106">
                        <c:v>18.5</c:v>
                      </c:pt>
                      <c:pt idx="107">
                        <c:v>23</c:v>
                      </c:pt>
                      <c:pt idx="108">
                        <c:v>24.6</c:v>
                      </c:pt>
                      <c:pt idx="109">
                        <c:v>27.1</c:v>
                      </c:pt>
                      <c:pt idx="110">
                        <c:v>12</c:v>
                      </c:pt>
                      <c:pt idx="112">
                        <c:v>26.1</c:v>
                      </c:pt>
                      <c:pt idx="113">
                        <c:v>68.400000000000006</c:v>
                      </c:pt>
                      <c:pt idx="115">
                        <c:v>55.3</c:v>
                      </c:pt>
                      <c:pt idx="116">
                        <c:v>31.6</c:v>
                      </c:pt>
                      <c:pt idx="117">
                        <c:v>5.0999999999999996</c:v>
                      </c:pt>
                      <c:pt idx="118">
                        <c:v>13.3</c:v>
                      </c:pt>
                      <c:pt idx="120">
                        <c:v>50</c:v>
                      </c:pt>
                      <c:pt idx="121">
                        <c:v>42.8</c:v>
                      </c:pt>
                      <c:pt idx="122">
                        <c:v>14.3</c:v>
                      </c:pt>
                      <c:pt idx="123">
                        <c:v>4.8</c:v>
                      </c:pt>
                      <c:pt idx="125">
                        <c:v>12.8</c:v>
                      </c:pt>
                      <c:pt idx="127">
                        <c:v>15.6</c:v>
                      </c:pt>
                      <c:pt idx="128">
                        <c:v>42.9</c:v>
                      </c:pt>
                      <c:pt idx="130">
                        <c:v>5.3</c:v>
                      </c:pt>
                      <c:pt idx="131">
                        <c:v>11.6</c:v>
                      </c:pt>
                      <c:pt idx="133">
                        <c:v>14.7</c:v>
                      </c:pt>
                      <c:pt idx="134">
                        <c:v>7.9</c:v>
                      </c:pt>
                      <c:pt idx="138">
                        <c:v>35.799999999999997</c:v>
                      </c:pt>
                      <c:pt idx="139">
                        <c:v>12.5</c:v>
                      </c:pt>
                      <c:pt idx="140">
                        <c:v>14.3</c:v>
                      </c:pt>
                      <c:pt idx="141">
                        <c:v>83</c:v>
                      </c:pt>
                      <c:pt idx="142">
                        <c:v>4.0999999999999996</c:v>
                      </c:pt>
                      <c:pt idx="144">
                        <c:v>5</c:v>
                      </c:pt>
                      <c:pt idx="145">
                        <c:v>11.2</c:v>
                      </c:pt>
                      <c:pt idx="147">
                        <c:v>7.5</c:v>
                      </c:pt>
                      <c:pt idx="148">
                        <c:v>6.5</c:v>
                      </c:pt>
                      <c:pt idx="149">
                        <c:v>21.1</c:v>
                      </c:pt>
                      <c:pt idx="150">
                        <c:v>22.2</c:v>
                      </c:pt>
                      <c:pt idx="151">
                        <c:v>33.299999999999997</c:v>
                      </c:pt>
                      <c:pt idx="152">
                        <c:v>46.4</c:v>
                      </c:pt>
                      <c:pt idx="154">
                        <c:v>5.4</c:v>
                      </c:pt>
                      <c:pt idx="155">
                        <c:v>3.1</c:v>
                      </c:pt>
                      <c:pt idx="158">
                        <c:v>56.6</c:v>
                      </c:pt>
                      <c:pt idx="159">
                        <c:v>24.8</c:v>
                      </c:pt>
                      <c:pt idx="160">
                        <c:v>61.8</c:v>
                      </c:pt>
                      <c:pt idx="162">
                        <c:v>20</c:v>
                      </c:pt>
                      <c:pt idx="165">
                        <c:v>74.8</c:v>
                      </c:pt>
                      <c:pt idx="167">
                        <c:v>5.6</c:v>
                      </c:pt>
                      <c:pt idx="168">
                        <c:v>8.9</c:v>
                      </c:pt>
                      <c:pt idx="169">
                        <c:v>25.1</c:v>
                      </c:pt>
                      <c:pt idx="170">
                        <c:v>6.2</c:v>
                      </c:pt>
                      <c:pt idx="171">
                        <c:v>26.3</c:v>
                      </c:pt>
                      <c:pt idx="172">
                        <c:v>52</c:v>
                      </c:pt>
                      <c:pt idx="173">
                        <c:v>67</c:v>
                      </c:pt>
                    </c:numCache>
                  </c:numRef>
                </c:yVal>
                <c:smooth val="0"/>
                <c:extLst>
                  <c:ext xmlns:c16="http://schemas.microsoft.com/office/drawing/2014/chart" uri="{C3380CC4-5D6E-409C-BE32-E72D297353CC}">
                    <c16:uniqueId val="{00000008-B7D4-4910-81E0-495287FC6D41}"/>
                  </c:ext>
                </c:extLst>
              </c15:ser>
            </c15:filteredScatterSeries>
          </c:ext>
        </c:extLst>
      </c:scatterChart>
      <c:valAx>
        <c:axId val="1815550223"/>
        <c:scaling>
          <c:logBase val="10"/>
          <c:orientation val="minMax"/>
          <c:min val="5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GNI per capita at PPP prices in</a:t>
                </a:r>
                <a:r>
                  <a:rPr lang="en-US" baseline="0"/>
                  <a:t> </a:t>
                </a:r>
                <a:r>
                  <a:rPr lang="en-US"/>
                  <a:t>2017 dollars (log scale)</a:t>
                </a:r>
              </a:p>
            </c:rich>
          </c:tx>
          <c:layout>
            <c:manualLayout>
              <c:xMode val="edge"/>
              <c:yMode val="edge"/>
              <c:x val="0.21512295112966787"/>
              <c:y val="0.9433779046879354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cross"/>
        <c:minorTickMark val="in"/>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15548143"/>
        <c:crosses val="autoZero"/>
        <c:crossBetween val="midCat"/>
        <c:minorUnit val="100"/>
      </c:valAx>
      <c:valAx>
        <c:axId val="181554814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Cost per</a:t>
                </a:r>
                <a:r>
                  <a:rPr lang="en-US" baseline="0"/>
                  <a:t> day at PPP prices in 2017 </a:t>
                </a:r>
                <a:endParaRPr lang="en-US"/>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15550223"/>
        <c:crosses val="autoZero"/>
        <c:crossBetween val="midCat"/>
        <c:majorUnit val="1"/>
      </c:valAx>
      <c:spPr>
        <a:noFill/>
        <a:ln>
          <a:noFill/>
        </a:ln>
        <a:effectLst/>
      </c:spPr>
    </c:plotArea>
    <c:legend>
      <c:legendPos val="r"/>
      <c:legendEntry>
        <c:idx val="4"/>
        <c:delete val="1"/>
      </c:legendEntry>
      <c:legendEntry>
        <c:idx val="5"/>
        <c:delete val="1"/>
      </c:legendEntry>
      <c:legendEntry>
        <c:idx val="6"/>
        <c:delete val="1"/>
      </c:legendEntry>
      <c:legendEntry>
        <c:idx val="7"/>
        <c:delete val="1"/>
      </c:legendEntry>
      <c:layout>
        <c:manualLayout>
          <c:xMode val="edge"/>
          <c:yMode val="edge"/>
          <c:x val="0.75402855622874243"/>
          <c:y val="0.42517361317789393"/>
          <c:w val="0.20626603230792118"/>
          <c:h val="0.4939731586658396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Affordability of healthy diets and prevalence of food insecurity</a:t>
            </a:r>
            <a:r>
              <a:rPr lang="en-US" baseline="0"/>
              <a:t> in </a:t>
            </a:r>
            <a:r>
              <a:rPr lang="en-US"/>
              <a:t>2017</a:t>
            </a:r>
            <a:r>
              <a:rPr lang="en-US" baseline="0"/>
              <a:t> </a:t>
            </a:r>
            <a:endParaRPr lang="en-US"/>
          </a:p>
        </c:rich>
      </c:tx>
      <c:layout>
        <c:manualLayout>
          <c:xMode val="edge"/>
          <c:yMode val="edge"/>
          <c:x val="4.4406490179333895E-2"/>
          <c:y val="0"/>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2720632543410454E-2"/>
          <c:y val="9.6682948696212967E-2"/>
          <c:w val="0.68767362292969869"/>
          <c:h val="0.77507133565050179"/>
        </c:manualLayout>
      </c:layout>
      <c:scatterChart>
        <c:scatterStyle val="lineMarker"/>
        <c:varyColors val="0"/>
        <c:ser>
          <c:idx val="5"/>
          <c:order val="4"/>
          <c:tx>
            <c:strRef>
              <c:f>'FPN-WDI_Charts'!$J$1</c:f>
              <c:strCache>
                <c:ptCount val="1"/>
                <c:pt idx="0">
                  <c:v>Proportion of the population who cannot afford a healthy diet (%)</c:v>
                </c:pt>
              </c:strCache>
            </c:strRef>
          </c:tx>
          <c:spPr>
            <a:ln w="25400" cap="rnd">
              <a:noFill/>
              <a:round/>
            </a:ln>
            <a:effectLst/>
          </c:spPr>
          <c:marker>
            <c:symbol val="circle"/>
            <c:size val="8"/>
            <c:spPr>
              <a:solidFill>
                <a:schemeClr val="accent6">
                  <a:lumMod val="60000"/>
                  <a:lumOff val="40000"/>
                </a:schemeClr>
              </a:solidFill>
              <a:ln w="9525">
                <a:solidFill>
                  <a:schemeClr val="tx2"/>
                </a:solidFill>
              </a:ln>
              <a:effectLst/>
            </c:spPr>
          </c:marker>
          <c:xVal>
            <c:numRef>
              <c:f>'FPN-WDI_Charts'!$D$17:$D$190</c:f>
              <c:numCache>
                <c:formatCode>_(* #,##0_);_(* \(#,##0\);_(* "-"??_);_(@_)</c:formatCode>
                <c:ptCount val="174"/>
                <c:pt idx="0">
                  <c:v>12802.148308393755</c:v>
                </c:pt>
                <c:pt idx="1">
                  <c:v>11562.265868581648</c:v>
                </c:pt>
                <c:pt idx="2">
                  <c:v>6861.5528235531165</c:v>
                </c:pt>
                <c:pt idx="4">
                  <c:v>18775.951013986618</c:v>
                </c:pt>
                <c:pt idx="5">
                  <c:v>22994.826450441869</c:v>
                </c:pt>
                <c:pt idx="6">
                  <c:v>12541.162631531197</c:v>
                </c:pt>
                <c:pt idx="7">
                  <c:v>36748.644176682479</c:v>
                </c:pt>
                <c:pt idx="8">
                  <c:v>47085.227143527278</c:v>
                </c:pt>
                <c:pt idx="9">
                  <c:v>53665.026675739464</c:v>
                </c:pt>
                <c:pt idx="10">
                  <c:v>13587.531191321466</c:v>
                </c:pt>
                <c:pt idx="11">
                  <c:v>34863.446470755836</c:v>
                </c:pt>
                <c:pt idx="12">
                  <c:v>45033.830542357806</c:v>
                </c:pt>
                <c:pt idx="13">
                  <c:v>5063.5548913875155</c:v>
                </c:pt>
                <c:pt idx="14">
                  <c:v>15090.752261438689</c:v>
                </c:pt>
                <c:pt idx="15">
                  <c:v>17666.601607030476</c:v>
                </c:pt>
                <c:pt idx="16">
                  <c:v>50904.68908671532</c:v>
                </c:pt>
                <c:pt idx="17">
                  <c:v>6656.3053694479131</c:v>
                </c:pt>
                <c:pt idx="18">
                  <c:v>3010.9028543227664</c:v>
                </c:pt>
                <c:pt idx="19">
                  <c:v>85191.656162029903</c:v>
                </c:pt>
                <c:pt idx="20">
                  <c:v>10174.709605992912</c:v>
                </c:pt>
                <c:pt idx="21">
                  <c:v>8174.4929769352211</c:v>
                </c:pt>
                <c:pt idx="23">
                  <c:v>13638.405312440575</c:v>
                </c:pt>
                <c:pt idx="24">
                  <c:v>14593.382481612171</c:v>
                </c:pt>
                <c:pt idx="25">
                  <c:v>14220.752282309115</c:v>
                </c:pt>
                <c:pt idx="27">
                  <c:v>64617.638124508696</c:v>
                </c:pt>
                <c:pt idx="28">
                  <c:v>20986.654634831924</c:v>
                </c:pt>
                <c:pt idx="29">
                  <c:v>1967.6340515778516</c:v>
                </c:pt>
                <c:pt idx="30">
                  <c:v>773.99155045993041</c:v>
                </c:pt>
                <c:pt idx="31">
                  <c:v>6413.9991408017486</c:v>
                </c:pt>
                <c:pt idx="32">
                  <c:v>3684.4596675561015</c:v>
                </c:pt>
                <c:pt idx="33">
                  <c:v>3597.9734245702957</c:v>
                </c:pt>
                <c:pt idx="34">
                  <c:v>47702.714501844668</c:v>
                </c:pt>
                <c:pt idx="35">
                  <c:v>46721.746143144497</c:v>
                </c:pt>
                <c:pt idx="36">
                  <c:v>959.31008907923683</c:v>
                </c:pt>
                <c:pt idx="37">
                  <c:v>1566.2610717999084</c:v>
                </c:pt>
                <c:pt idx="38">
                  <c:v>23462.567840458094</c:v>
                </c:pt>
                <c:pt idx="39">
                  <c:v>14224.868760217181</c:v>
                </c:pt>
                <c:pt idx="40">
                  <c:v>13928.699234095306</c:v>
                </c:pt>
                <c:pt idx="41">
                  <c:v>3049.0061794110893</c:v>
                </c:pt>
                <c:pt idx="42">
                  <c:v>1029.8833079077438</c:v>
                </c:pt>
                <c:pt idx="43">
                  <c:v>3639.7913563072916</c:v>
                </c:pt>
                <c:pt idx="44">
                  <c:v>19283.510355064074</c:v>
                </c:pt>
                <c:pt idx="45">
                  <c:v>4686.9004727937345</c:v>
                </c:pt>
                <c:pt idx="46">
                  <c:v>27045.343064531517</c:v>
                </c:pt>
                <c:pt idx="47">
                  <c:v>25495.201579638062</c:v>
                </c:pt>
                <c:pt idx="48">
                  <c:v>37163.5546875</c:v>
                </c:pt>
                <c:pt idx="49">
                  <c:v>36626.685577928016</c:v>
                </c:pt>
                <c:pt idx="50">
                  <c:v>56568.415893611025</c:v>
                </c:pt>
                <c:pt idx="51">
                  <c:v>4680.0806171313761</c:v>
                </c:pt>
                <c:pt idx="52">
                  <c:v>11380.819090928784</c:v>
                </c:pt>
                <c:pt idx="53">
                  <c:v>15941.711520405986</c:v>
                </c:pt>
                <c:pt idx="54">
                  <c:v>11346.372569571098</c:v>
                </c:pt>
                <c:pt idx="55">
                  <c:v>10801.026619985025</c:v>
                </c:pt>
                <c:pt idx="56">
                  <c:v>7984.4207710181063</c:v>
                </c:pt>
                <c:pt idx="57">
                  <c:v>16604.26720618911</c:v>
                </c:pt>
                <c:pt idx="58">
                  <c:v>32990.0451981964</c:v>
                </c:pt>
                <c:pt idx="59">
                  <c:v>7844.4993380007882</c:v>
                </c:pt>
                <c:pt idx="60">
                  <c:v>2009.5577459572542</c:v>
                </c:pt>
                <c:pt idx="61">
                  <c:v>12367.938239582556</c:v>
                </c:pt>
                <c:pt idx="62">
                  <c:v>47593.887014433501</c:v>
                </c:pt>
                <c:pt idx="63">
                  <c:v>45584.57086676926</c:v>
                </c:pt>
                <c:pt idx="64">
                  <c:v>14058.195045730035</c:v>
                </c:pt>
                <c:pt idx="65">
                  <c:v>2033.6716443566761</c:v>
                </c:pt>
                <c:pt idx="66">
                  <c:v>54335.962805280062</c:v>
                </c:pt>
                <c:pt idx="67">
                  <c:v>4863.9761994461451</c:v>
                </c:pt>
                <c:pt idx="68">
                  <c:v>28461.455812510256</c:v>
                </c:pt>
                <c:pt idx="69">
                  <c:v>14465.197750481873</c:v>
                </c:pt>
                <c:pt idx="70">
                  <c:v>2405.9481185156692</c:v>
                </c:pt>
                <c:pt idx="71">
                  <c:v>1929.1668463515364</c:v>
                </c:pt>
                <c:pt idx="72">
                  <c:v>11976.385671585009</c:v>
                </c:pt>
                <c:pt idx="73">
                  <c:v>3165.569739609412</c:v>
                </c:pt>
                <c:pt idx="74">
                  <c:v>5221.810954677173</c:v>
                </c:pt>
                <c:pt idx="75">
                  <c:v>62442.174944034465</c:v>
                </c:pt>
                <c:pt idx="76">
                  <c:v>28307.730172393909</c:v>
                </c:pt>
                <c:pt idx="77">
                  <c:v>53923.221721701004</c:v>
                </c:pt>
                <c:pt idx="78">
                  <c:v>6116.0596544376785</c:v>
                </c:pt>
                <c:pt idx="79">
                  <c:v>10589.126447473622</c:v>
                </c:pt>
                <c:pt idx="80">
                  <c:v>15902.844017069148</c:v>
                </c:pt>
                <c:pt idx="81">
                  <c:v>10445.367111211915</c:v>
                </c:pt>
                <c:pt idx="82">
                  <c:v>61729.407844559508</c:v>
                </c:pt>
                <c:pt idx="83">
                  <c:v>38924.31300806511</c:v>
                </c:pt>
                <c:pt idx="84">
                  <c:v>41812.971338710384</c:v>
                </c:pt>
                <c:pt idx="85">
                  <c:v>9326.1218979977657</c:v>
                </c:pt>
                <c:pt idx="86">
                  <c:v>42977.426848678275</c:v>
                </c:pt>
                <c:pt idx="87">
                  <c:v>9953.7278507454339</c:v>
                </c:pt>
                <c:pt idx="88">
                  <c:v>22157.871103308658</c:v>
                </c:pt>
                <c:pt idx="89">
                  <c:v>4123.5960532318059</c:v>
                </c:pt>
                <c:pt idx="90">
                  <c:v>41124.369288556089</c:v>
                </c:pt>
                <c:pt idx="91">
                  <c:v>58767.655344893712</c:v>
                </c:pt>
                <c:pt idx="92">
                  <c:v>4803.2323057579451</c:v>
                </c:pt>
                <c:pt idx="93">
                  <c:v>6874.7631684097432</c:v>
                </c:pt>
                <c:pt idx="94">
                  <c:v>28601.525730813642</c:v>
                </c:pt>
                <c:pt idx="95">
                  <c:v>3031.4095547503184</c:v>
                </c:pt>
                <c:pt idx="96">
                  <c:v>1424.4686568683951</c:v>
                </c:pt>
                <c:pt idx="97">
                  <c:v>32541.172866000961</c:v>
                </c:pt>
                <c:pt idx="98">
                  <c:v>82296.951250298385</c:v>
                </c:pt>
                <c:pt idx="99">
                  <c:v>1541.1731582354664</c:v>
                </c:pt>
                <c:pt idx="100">
                  <c:v>1446.9298715350471</c:v>
                </c:pt>
                <c:pt idx="101">
                  <c:v>25910.44684531882</c:v>
                </c:pt>
                <c:pt idx="102">
                  <c:v>16631.321673502542</c:v>
                </c:pt>
                <c:pt idx="103">
                  <c:v>2173.5556231394776</c:v>
                </c:pt>
                <c:pt idx="104">
                  <c:v>39210.024122793686</c:v>
                </c:pt>
                <c:pt idx="105">
                  <c:v>5035.9316432287251</c:v>
                </c:pt>
                <c:pt idx="106">
                  <c:v>23536.247806673819</c:v>
                </c:pt>
                <c:pt idx="107">
                  <c:v>19209.219151117159</c:v>
                </c:pt>
                <c:pt idx="108">
                  <c:v>12315.486793515642</c:v>
                </c:pt>
                <c:pt idx="109">
                  <c:v>9773.6311522170054</c:v>
                </c:pt>
                <c:pt idx="110">
                  <c:v>20086.50445258632</c:v>
                </c:pt>
                <c:pt idx="112">
                  <c:v>7168.724609375</c:v>
                </c:pt>
                <c:pt idx="113">
                  <c:v>1246.7926957329712</c:v>
                </c:pt>
                <c:pt idx="114">
                  <c:v>4109.5171938950534</c:v>
                </c:pt>
                <c:pt idx="115">
                  <c:v>9987.1176222071281</c:v>
                </c:pt>
                <c:pt idx="116">
                  <c:v>3601.1088766087423</c:v>
                </c:pt>
                <c:pt idx="117">
                  <c:v>55507.090270966735</c:v>
                </c:pt>
                <c:pt idx="118">
                  <c:v>40632.02521794194</c:v>
                </c:pt>
                <c:pt idx="119">
                  <c:v>5694.0691291125577</c:v>
                </c:pt>
                <c:pt idx="120">
                  <c:v>1206.4034324257502</c:v>
                </c:pt>
                <c:pt idx="121">
                  <c:v>5031.6039710898267</c:v>
                </c:pt>
                <c:pt idx="122">
                  <c:v>15084.567362337779</c:v>
                </c:pt>
                <c:pt idx="123">
                  <c:v>66403.546838544076</c:v>
                </c:pt>
                <c:pt idx="124">
                  <c:v>32003.332218000822</c:v>
                </c:pt>
                <c:pt idx="125">
                  <c:v>5015.8327759108888</c:v>
                </c:pt>
                <c:pt idx="126">
                  <c:v>28606.48872650852</c:v>
                </c:pt>
                <c:pt idx="127">
                  <c:v>12172.250539098937</c:v>
                </c:pt>
                <c:pt idx="128">
                  <c:v>11931.128933614442</c:v>
                </c:pt>
                <c:pt idx="129">
                  <c:v>9016.7621936564719</c:v>
                </c:pt>
                <c:pt idx="130">
                  <c:v>28817.100856495101</c:v>
                </c:pt>
                <c:pt idx="131">
                  <c:v>32269.041552375566</c:v>
                </c:pt>
                <c:pt idx="132">
                  <c:v>91499.863158453067</c:v>
                </c:pt>
                <c:pt idx="133">
                  <c:v>26756.309659140956</c:v>
                </c:pt>
                <c:pt idx="134">
                  <c:v>25233.841796875</c:v>
                </c:pt>
                <c:pt idx="135">
                  <c:v>1913.0340713463152</c:v>
                </c:pt>
                <c:pt idx="136">
                  <c:v>3941.3690409794904</c:v>
                </c:pt>
                <c:pt idx="137">
                  <c:v>48041.173051851751</c:v>
                </c:pt>
                <c:pt idx="138">
                  <c:v>3114.3375271840027</c:v>
                </c:pt>
                <c:pt idx="139">
                  <c:v>15536.101076100713</c:v>
                </c:pt>
                <c:pt idx="140">
                  <c:v>25682.248194375494</c:v>
                </c:pt>
                <c:pt idx="141">
                  <c:v>1594.3088895522201</c:v>
                </c:pt>
                <c:pt idx="142">
                  <c:v>88107.050046449251</c:v>
                </c:pt>
                <c:pt idx="143">
                  <c:v>37080.522405224547</c:v>
                </c:pt>
                <c:pt idx="144">
                  <c:v>29516.499638379093</c:v>
                </c:pt>
                <c:pt idx="145">
                  <c:v>35849.555652606519</c:v>
                </c:pt>
                <c:pt idx="146">
                  <c:v>13475.988214227387</c:v>
                </c:pt>
                <c:pt idx="147">
                  <c:v>39543.656870898471</c:v>
                </c:pt>
                <c:pt idx="148">
                  <c:v>12250.945476915302</c:v>
                </c:pt>
                <c:pt idx="149">
                  <c:v>25736.824162411289</c:v>
                </c:pt>
                <c:pt idx="150">
                  <c:v>14130.13919624719</c:v>
                </c:pt>
                <c:pt idx="151">
                  <c:v>13047.27543454409</c:v>
                </c:pt>
                <c:pt idx="152">
                  <c:v>4414.89990234375</c:v>
                </c:pt>
                <c:pt idx="153">
                  <c:v>16278.159563848048</c:v>
                </c:pt>
                <c:pt idx="154">
                  <c:v>52849.516538129938</c:v>
                </c:pt>
                <c:pt idx="155">
                  <c:v>68167.80327116001</c:v>
                </c:pt>
                <c:pt idx="157">
                  <c:v>3728.0674156657815</c:v>
                </c:pt>
                <c:pt idx="158">
                  <c:v>2472.98583984375</c:v>
                </c:pt>
                <c:pt idx="159">
                  <c:v>16642.450371704239</c:v>
                </c:pt>
                <c:pt idx="160">
                  <c:v>2013.8134548207713</c:v>
                </c:pt>
                <c:pt idx="161">
                  <c:v>27335.540522565894</c:v>
                </c:pt>
                <c:pt idx="162">
                  <c:v>10906.887152494108</c:v>
                </c:pt>
                <c:pt idx="163">
                  <c:v>27551.161668236098</c:v>
                </c:pt>
                <c:pt idx="164">
                  <c:v>26623.857443636742</c:v>
                </c:pt>
                <c:pt idx="165">
                  <c:v>2025.8351259473238</c:v>
                </c:pt>
                <c:pt idx="166">
                  <c:v>67667.508458519034</c:v>
                </c:pt>
                <c:pt idx="167">
                  <c:v>45771.001863196267</c:v>
                </c:pt>
                <c:pt idx="168">
                  <c:v>61186.462829745928</c:v>
                </c:pt>
                <c:pt idx="169">
                  <c:v>21735.75867855272</c:v>
                </c:pt>
                <c:pt idx="170">
                  <c:v>8452.92762659652</c:v>
                </c:pt>
                <c:pt idx="171">
                  <c:v>7246.8119700762873</c:v>
                </c:pt>
                <c:pt idx="172">
                  <c:v>3330.5527171436138</c:v>
                </c:pt>
                <c:pt idx="173">
                  <c:v>2373.57819623144</c:v>
                </c:pt>
              </c:numCache>
            </c:numRef>
          </c:xVal>
          <c:yVal>
            <c:numRef>
              <c:f>'FPN-WDI_Charts'!$J$17:$J$190</c:f>
              <c:numCache>
                <c:formatCode>General</c:formatCode>
                <c:ptCount val="174"/>
                <c:pt idx="0">
                  <c:v>37.799999999999997</c:v>
                </c:pt>
                <c:pt idx="1">
                  <c:v>35.200000000000003</c:v>
                </c:pt>
                <c:pt idx="2">
                  <c:v>92.9</c:v>
                </c:pt>
                <c:pt idx="5">
                  <c:v>11</c:v>
                </c:pt>
                <c:pt idx="6">
                  <c:v>40.9</c:v>
                </c:pt>
                <c:pt idx="8">
                  <c:v>0.7</c:v>
                </c:pt>
                <c:pt idx="9">
                  <c:v>0.6</c:v>
                </c:pt>
                <c:pt idx="10">
                  <c:v>0</c:v>
                </c:pt>
                <c:pt idx="13">
                  <c:v>77.400000000000006</c:v>
                </c:pt>
                <c:pt idx="15">
                  <c:v>0.8</c:v>
                </c:pt>
                <c:pt idx="16">
                  <c:v>0.3</c:v>
                </c:pt>
                <c:pt idx="17">
                  <c:v>39.4</c:v>
                </c:pt>
                <c:pt idx="18">
                  <c:v>90.7</c:v>
                </c:pt>
                <c:pt idx="20">
                  <c:v>57.6</c:v>
                </c:pt>
                <c:pt idx="21">
                  <c:v>30.2</c:v>
                </c:pt>
                <c:pt idx="23">
                  <c:v>4.5999999999999996</c:v>
                </c:pt>
                <c:pt idx="24">
                  <c:v>63.8</c:v>
                </c:pt>
                <c:pt idx="25">
                  <c:v>18.3</c:v>
                </c:pt>
                <c:pt idx="28">
                  <c:v>11.3</c:v>
                </c:pt>
                <c:pt idx="29">
                  <c:v>85.1</c:v>
                </c:pt>
                <c:pt idx="30">
                  <c:v>97.5</c:v>
                </c:pt>
                <c:pt idx="31">
                  <c:v>42.1</c:v>
                </c:pt>
                <c:pt idx="33">
                  <c:v>60.9</c:v>
                </c:pt>
                <c:pt idx="34">
                  <c:v>0.7</c:v>
                </c:pt>
                <c:pt idx="36">
                  <c:v>95.4</c:v>
                </c:pt>
                <c:pt idx="37">
                  <c:v>84.9</c:v>
                </c:pt>
                <c:pt idx="38">
                  <c:v>3.4</c:v>
                </c:pt>
                <c:pt idx="39">
                  <c:v>14.3</c:v>
                </c:pt>
                <c:pt idx="40">
                  <c:v>24.7</c:v>
                </c:pt>
                <c:pt idx="42">
                  <c:v>96.4</c:v>
                </c:pt>
                <c:pt idx="43">
                  <c:v>91.6</c:v>
                </c:pt>
                <c:pt idx="44">
                  <c:v>16.2</c:v>
                </c:pt>
                <c:pt idx="45">
                  <c:v>76.5</c:v>
                </c:pt>
                <c:pt idx="46">
                  <c:v>7.2</c:v>
                </c:pt>
                <c:pt idx="48">
                  <c:v>0.1</c:v>
                </c:pt>
                <c:pt idx="49">
                  <c:v>0.4</c:v>
                </c:pt>
                <c:pt idx="50">
                  <c:v>0.2</c:v>
                </c:pt>
                <c:pt idx="51">
                  <c:v>64.599999999999994</c:v>
                </c:pt>
                <c:pt idx="53">
                  <c:v>21.2</c:v>
                </c:pt>
                <c:pt idx="54">
                  <c:v>18.899999999999999</c:v>
                </c:pt>
                <c:pt idx="55">
                  <c:v>76.2</c:v>
                </c:pt>
                <c:pt idx="58">
                  <c:v>1</c:v>
                </c:pt>
                <c:pt idx="59">
                  <c:v>74.8</c:v>
                </c:pt>
                <c:pt idx="60">
                  <c:v>88.3</c:v>
                </c:pt>
                <c:pt idx="61">
                  <c:v>51.5</c:v>
                </c:pt>
                <c:pt idx="62">
                  <c:v>0.1</c:v>
                </c:pt>
                <c:pt idx="63">
                  <c:v>0.1</c:v>
                </c:pt>
                <c:pt idx="64">
                  <c:v>36</c:v>
                </c:pt>
                <c:pt idx="65">
                  <c:v>69.2</c:v>
                </c:pt>
                <c:pt idx="66">
                  <c:v>0.2</c:v>
                </c:pt>
                <c:pt idx="67">
                  <c:v>64.400000000000006</c:v>
                </c:pt>
                <c:pt idx="68">
                  <c:v>4.3</c:v>
                </c:pt>
                <c:pt idx="70">
                  <c:v>94.3</c:v>
                </c:pt>
                <c:pt idx="71">
                  <c:v>87.4</c:v>
                </c:pt>
                <c:pt idx="72">
                  <c:v>47.8</c:v>
                </c:pt>
                <c:pt idx="73">
                  <c:v>82.7</c:v>
                </c:pt>
                <c:pt idx="74">
                  <c:v>53.7</c:v>
                </c:pt>
                <c:pt idx="76">
                  <c:v>3.3</c:v>
                </c:pt>
                <c:pt idx="77">
                  <c:v>0</c:v>
                </c:pt>
                <c:pt idx="78">
                  <c:v>74.900000000000006</c:v>
                </c:pt>
                <c:pt idx="79">
                  <c:v>70.7</c:v>
                </c:pt>
                <c:pt idx="80">
                  <c:v>12</c:v>
                </c:pt>
                <c:pt idx="81">
                  <c:v>53.3</c:v>
                </c:pt>
                <c:pt idx="82">
                  <c:v>0.3</c:v>
                </c:pt>
                <c:pt idx="83">
                  <c:v>1.7</c:v>
                </c:pt>
                <c:pt idx="84">
                  <c:v>2.9</c:v>
                </c:pt>
                <c:pt idx="85">
                  <c:v>64.7</c:v>
                </c:pt>
                <c:pt idx="86">
                  <c:v>2.5</c:v>
                </c:pt>
                <c:pt idx="87">
                  <c:v>15.8</c:v>
                </c:pt>
                <c:pt idx="88">
                  <c:v>1.5</c:v>
                </c:pt>
                <c:pt idx="89">
                  <c:v>83.5</c:v>
                </c:pt>
                <c:pt idx="90">
                  <c:v>1.7</c:v>
                </c:pt>
                <c:pt idx="92">
                  <c:v>56.6</c:v>
                </c:pt>
                <c:pt idx="93">
                  <c:v>80.599999999999994</c:v>
                </c:pt>
                <c:pt idx="94">
                  <c:v>3.4</c:v>
                </c:pt>
                <c:pt idx="95">
                  <c:v>80.2</c:v>
                </c:pt>
                <c:pt idx="96">
                  <c:v>97.1</c:v>
                </c:pt>
                <c:pt idx="97">
                  <c:v>3.6</c:v>
                </c:pt>
                <c:pt idx="98">
                  <c:v>0.4</c:v>
                </c:pt>
                <c:pt idx="99">
                  <c:v>97.1</c:v>
                </c:pt>
                <c:pt idx="100">
                  <c:v>95.5</c:v>
                </c:pt>
                <c:pt idx="101">
                  <c:v>2.6</c:v>
                </c:pt>
                <c:pt idx="102">
                  <c:v>4.2</c:v>
                </c:pt>
                <c:pt idx="103">
                  <c:v>80.099999999999994</c:v>
                </c:pt>
                <c:pt idx="104">
                  <c:v>0.3</c:v>
                </c:pt>
                <c:pt idx="105">
                  <c:v>62.9</c:v>
                </c:pt>
                <c:pt idx="106">
                  <c:v>14.8</c:v>
                </c:pt>
                <c:pt idx="107">
                  <c:v>26.1</c:v>
                </c:pt>
                <c:pt idx="108">
                  <c:v>5.9</c:v>
                </c:pt>
                <c:pt idx="109">
                  <c:v>55.3</c:v>
                </c:pt>
                <c:pt idx="110">
                  <c:v>17.399999999999999</c:v>
                </c:pt>
                <c:pt idx="112">
                  <c:v>18.899999999999999</c:v>
                </c:pt>
                <c:pt idx="113">
                  <c:v>91.3</c:v>
                </c:pt>
                <c:pt idx="114">
                  <c:v>68.099999999999994</c:v>
                </c:pt>
                <c:pt idx="115">
                  <c:v>54.4</c:v>
                </c:pt>
                <c:pt idx="116">
                  <c:v>86.8</c:v>
                </c:pt>
                <c:pt idx="117">
                  <c:v>0.4</c:v>
                </c:pt>
                <c:pt idx="119">
                  <c:v>32.200000000000003</c:v>
                </c:pt>
                <c:pt idx="120">
                  <c:v>91.1</c:v>
                </c:pt>
                <c:pt idx="121">
                  <c:v>94.1</c:v>
                </c:pt>
                <c:pt idx="122">
                  <c:v>21.8</c:v>
                </c:pt>
                <c:pt idx="123">
                  <c:v>0.5</c:v>
                </c:pt>
                <c:pt idx="125">
                  <c:v>79.7</c:v>
                </c:pt>
                <c:pt idx="126">
                  <c:v>21.1</c:v>
                </c:pt>
                <c:pt idx="127">
                  <c:v>20.100000000000001</c:v>
                </c:pt>
                <c:pt idx="128">
                  <c:v>23.7</c:v>
                </c:pt>
                <c:pt idx="129">
                  <c:v>71</c:v>
                </c:pt>
                <c:pt idx="130">
                  <c:v>1</c:v>
                </c:pt>
                <c:pt idx="131">
                  <c:v>1.1000000000000001</c:v>
                </c:pt>
                <c:pt idx="133">
                  <c:v>11.9</c:v>
                </c:pt>
                <c:pt idx="134">
                  <c:v>4</c:v>
                </c:pt>
                <c:pt idx="135">
                  <c:v>89</c:v>
                </c:pt>
                <c:pt idx="136">
                  <c:v>84.4</c:v>
                </c:pt>
                <c:pt idx="138">
                  <c:v>53</c:v>
                </c:pt>
                <c:pt idx="139">
                  <c:v>29</c:v>
                </c:pt>
                <c:pt idx="140">
                  <c:v>8.8000000000000007</c:v>
                </c:pt>
                <c:pt idx="141">
                  <c:v>91.1</c:v>
                </c:pt>
                <c:pt idx="144">
                  <c:v>2</c:v>
                </c:pt>
                <c:pt idx="145">
                  <c:v>0.1</c:v>
                </c:pt>
                <c:pt idx="146">
                  <c:v>65.2</c:v>
                </c:pt>
                <c:pt idx="147">
                  <c:v>1.9</c:v>
                </c:pt>
                <c:pt idx="148">
                  <c:v>52.3</c:v>
                </c:pt>
                <c:pt idx="150">
                  <c:v>20.2</c:v>
                </c:pt>
                <c:pt idx="152">
                  <c:v>86.3</c:v>
                </c:pt>
                <c:pt idx="153">
                  <c:v>57.6</c:v>
                </c:pt>
                <c:pt idx="154">
                  <c:v>0.5</c:v>
                </c:pt>
                <c:pt idx="155">
                  <c:v>0</c:v>
                </c:pt>
                <c:pt idx="156">
                  <c:v>0.2</c:v>
                </c:pt>
                <c:pt idx="157">
                  <c:v>42.9</c:v>
                </c:pt>
                <c:pt idx="158">
                  <c:v>88.7</c:v>
                </c:pt>
                <c:pt idx="159">
                  <c:v>17.5</c:v>
                </c:pt>
                <c:pt idx="161">
                  <c:v>10.7</c:v>
                </c:pt>
                <c:pt idx="162">
                  <c:v>21.8</c:v>
                </c:pt>
                <c:pt idx="163">
                  <c:v>6.9</c:v>
                </c:pt>
                <c:pt idx="165">
                  <c:v>84.8</c:v>
                </c:pt>
                <c:pt idx="166">
                  <c:v>0</c:v>
                </c:pt>
                <c:pt idx="167">
                  <c:v>0.5</c:v>
                </c:pt>
                <c:pt idx="168">
                  <c:v>2</c:v>
                </c:pt>
                <c:pt idx="169">
                  <c:v>2.7</c:v>
                </c:pt>
                <c:pt idx="170">
                  <c:v>32.4</c:v>
                </c:pt>
                <c:pt idx="171">
                  <c:v>25.4</c:v>
                </c:pt>
                <c:pt idx="172">
                  <c:v>87.6</c:v>
                </c:pt>
                <c:pt idx="173">
                  <c:v>84.1</c:v>
                </c:pt>
              </c:numCache>
            </c:numRef>
          </c:yVal>
          <c:smooth val="0"/>
          <c:extLst>
            <c:ext xmlns:c16="http://schemas.microsoft.com/office/drawing/2014/chart" uri="{C3380CC4-5D6E-409C-BE32-E72D297353CC}">
              <c16:uniqueId val="{00000000-8604-4D9F-9751-520FD717FA87}"/>
            </c:ext>
          </c:extLst>
        </c:ser>
        <c:ser>
          <c:idx val="4"/>
          <c:order val="5"/>
          <c:tx>
            <c:strRef>
              <c:f>'FPN-WDI_Charts'!$I$15</c:f>
              <c:strCache>
                <c:ptCount val="1"/>
                <c:pt idx="0">
                  <c:v>Prevalence of moderate or severe food insecurity in the population (%)</c:v>
                </c:pt>
              </c:strCache>
              <c:extLst xmlns:c15="http://schemas.microsoft.com/office/drawing/2012/chart"/>
            </c:strRef>
          </c:tx>
          <c:spPr>
            <a:ln w="28575" cap="rnd">
              <a:noFill/>
              <a:round/>
            </a:ln>
            <a:effectLst/>
          </c:spPr>
          <c:marker>
            <c:symbol val="star"/>
            <c:size val="9"/>
            <c:spPr>
              <a:noFill/>
              <a:ln w="9525">
                <a:solidFill>
                  <a:srgbClr val="C00000"/>
                </a:solidFill>
              </a:ln>
              <a:effectLst/>
            </c:spPr>
          </c:marker>
          <c:xVal>
            <c:numRef>
              <c:f>'FPN-WDI_Charts'!$D$17:$D$190</c:f>
              <c:numCache>
                <c:formatCode>_(* #,##0_);_(* \(#,##0\);_(* "-"??_);_(@_)</c:formatCode>
                <c:ptCount val="174"/>
                <c:pt idx="0">
                  <c:v>12802.148308393755</c:v>
                </c:pt>
                <c:pt idx="1">
                  <c:v>11562.265868581648</c:v>
                </c:pt>
                <c:pt idx="2">
                  <c:v>6861.5528235531165</c:v>
                </c:pt>
                <c:pt idx="4">
                  <c:v>18775.951013986618</c:v>
                </c:pt>
                <c:pt idx="5">
                  <c:v>22994.826450441869</c:v>
                </c:pt>
                <c:pt idx="6">
                  <c:v>12541.162631531197</c:v>
                </c:pt>
                <c:pt idx="7">
                  <c:v>36748.644176682479</c:v>
                </c:pt>
                <c:pt idx="8">
                  <c:v>47085.227143527278</c:v>
                </c:pt>
                <c:pt idx="9">
                  <c:v>53665.026675739464</c:v>
                </c:pt>
                <c:pt idx="10">
                  <c:v>13587.531191321466</c:v>
                </c:pt>
                <c:pt idx="11">
                  <c:v>34863.446470755836</c:v>
                </c:pt>
                <c:pt idx="12">
                  <c:v>45033.830542357806</c:v>
                </c:pt>
                <c:pt idx="13">
                  <c:v>5063.5548913875155</c:v>
                </c:pt>
                <c:pt idx="14">
                  <c:v>15090.752261438689</c:v>
                </c:pt>
                <c:pt idx="15">
                  <c:v>17666.601607030476</c:v>
                </c:pt>
                <c:pt idx="16">
                  <c:v>50904.68908671532</c:v>
                </c:pt>
                <c:pt idx="17">
                  <c:v>6656.3053694479131</c:v>
                </c:pt>
                <c:pt idx="18">
                  <c:v>3010.9028543227664</c:v>
                </c:pt>
                <c:pt idx="19">
                  <c:v>85191.656162029903</c:v>
                </c:pt>
                <c:pt idx="20">
                  <c:v>10174.709605992912</c:v>
                </c:pt>
                <c:pt idx="21">
                  <c:v>8174.4929769352211</c:v>
                </c:pt>
                <c:pt idx="23">
                  <c:v>13638.405312440575</c:v>
                </c:pt>
                <c:pt idx="24">
                  <c:v>14593.382481612171</c:v>
                </c:pt>
                <c:pt idx="25">
                  <c:v>14220.752282309115</c:v>
                </c:pt>
                <c:pt idx="27">
                  <c:v>64617.638124508696</c:v>
                </c:pt>
                <c:pt idx="28">
                  <c:v>20986.654634831924</c:v>
                </c:pt>
                <c:pt idx="29">
                  <c:v>1967.6340515778516</c:v>
                </c:pt>
                <c:pt idx="30">
                  <c:v>773.99155045993041</c:v>
                </c:pt>
                <c:pt idx="31">
                  <c:v>6413.9991408017486</c:v>
                </c:pt>
                <c:pt idx="32">
                  <c:v>3684.4596675561015</c:v>
                </c:pt>
                <c:pt idx="33">
                  <c:v>3597.9734245702957</c:v>
                </c:pt>
                <c:pt idx="34">
                  <c:v>47702.714501844668</c:v>
                </c:pt>
                <c:pt idx="35">
                  <c:v>46721.746143144497</c:v>
                </c:pt>
                <c:pt idx="36">
                  <c:v>959.31008907923683</c:v>
                </c:pt>
                <c:pt idx="37">
                  <c:v>1566.2610717999084</c:v>
                </c:pt>
                <c:pt idx="38">
                  <c:v>23462.567840458094</c:v>
                </c:pt>
                <c:pt idx="39">
                  <c:v>14224.868760217181</c:v>
                </c:pt>
                <c:pt idx="40">
                  <c:v>13928.699234095306</c:v>
                </c:pt>
                <c:pt idx="41">
                  <c:v>3049.0061794110893</c:v>
                </c:pt>
                <c:pt idx="42">
                  <c:v>1029.8833079077438</c:v>
                </c:pt>
                <c:pt idx="43">
                  <c:v>3639.7913563072916</c:v>
                </c:pt>
                <c:pt idx="44">
                  <c:v>19283.510355064074</c:v>
                </c:pt>
                <c:pt idx="45">
                  <c:v>4686.9004727937345</c:v>
                </c:pt>
                <c:pt idx="46">
                  <c:v>27045.343064531517</c:v>
                </c:pt>
                <c:pt idx="47">
                  <c:v>25495.201579638062</c:v>
                </c:pt>
                <c:pt idx="48">
                  <c:v>37163.5546875</c:v>
                </c:pt>
                <c:pt idx="49">
                  <c:v>36626.685577928016</c:v>
                </c:pt>
                <c:pt idx="50">
                  <c:v>56568.415893611025</c:v>
                </c:pt>
                <c:pt idx="51">
                  <c:v>4680.0806171313761</c:v>
                </c:pt>
                <c:pt idx="52">
                  <c:v>11380.819090928784</c:v>
                </c:pt>
                <c:pt idx="53">
                  <c:v>15941.711520405986</c:v>
                </c:pt>
                <c:pt idx="54">
                  <c:v>11346.372569571098</c:v>
                </c:pt>
                <c:pt idx="55">
                  <c:v>10801.026619985025</c:v>
                </c:pt>
                <c:pt idx="56">
                  <c:v>7984.4207710181063</c:v>
                </c:pt>
                <c:pt idx="57">
                  <c:v>16604.26720618911</c:v>
                </c:pt>
                <c:pt idx="58">
                  <c:v>32990.0451981964</c:v>
                </c:pt>
                <c:pt idx="59">
                  <c:v>7844.4993380007882</c:v>
                </c:pt>
                <c:pt idx="60">
                  <c:v>2009.5577459572542</c:v>
                </c:pt>
                <c:pt idx="61">
                  <c:v>12367.938239582556</c:v>
                </c:pt>
                <c:pt idx="62">
                  <c:v>47593.887014433501</c:v>
                </c:pt>
                <c:pt idx="63">
                  <c:v>45584.57086676926</c:v>
                </c:pt>
                <c:pt idx="64">
                  <c:v>14058.195045730035</c:v>
                </c:pt>
                <c:pt idx="65">
                  <c:v>2033.6716443566761</c:v>
                </c:pt>
                <c:pt idx="66">
                  <c:v>54335.962805280062</c:v>
                </c:pt>
                <c:pt idx="67">
                  <c:v>4863.9761994461451</c:v>
                </c:pt>
                <c:pt idx="68">
                  <c:v>28461.455812510256</c:v>
                </c:pt>
                <c:pt idx="69">
                  <c:v>14465.197750481873</c:v>
                </c:pt>
                <c:pt idx="70">
                  <c:v>2405.9481185156692</c:v>
                </c:pt>
                <c:pt idx="71">
                  <c:v>1929.1668463515364</c:v>
                </c:pt>
                <c:pt idx="72">
                  <c:v>11976.385671585009</c:v>
                </c:pt>
                <c:pt idx="73">
                  <c:v>3165.569739609412</c:v>
                </c:pt>
                <c:pt idx="74">
                  <c:v>5221.810954677173</c:v>
                </c:pt>
                <c:pt idx="75">
                  <c:v>62442.174944034465</c:v>
                </c:pt>
                <c:pt idx="76">
                  <c:v>28307.730172393909</c:v>
                </c:pt>
                <c:pt idx="77">
                  <c:v>53923.221721701004</c:v>
                </c:pt>
                <c:pt idx="78">
                  <c:v>6116.0596544376785</c:v>
                </c:pt>
                <c:pt idx="79">
                  <c:v>10589.126447473622</c:v>
                </c:pt>
                <c:pt idx="80">
                  <c:v>15902.844017069148</c:v>
                </c:pt>
                <c:pt idx="81">
                  <c:v>10445.367111211915</c:v>
                </c:pt>
                <c:pt idx="82">
                  <c:v>61729.407844559508</c:v>
                </c:pt>
                <c:pt idx="83">
                  <c:v>38924.31300806511</c:v>
                </c:pt>
                <c:pt idx="84">
                  <c:v>41812.971338710384</c:v>
                </c:pt>
                <c:pt idx="85">
                  <c:v>9326.1218979977657</c:v>
                </c:pt>
                <c:pt idx="86">
                  <c:v>42977.426848678275</c:v>
                </c:pt>
                <c:pt idx="87">
                  <c:v>9953.7278507454339</c:v>
                </c:pt>
                <c:pt idx="88">
                  <c:v>22157.871103308658</c:v>
                </c:pt>
                <c:pt idx="89">
                  <c:v>4123.5960532318059</c:v>
                </c:pt>
                <c:pt idx="90">
                  <c:v>41124.369288556089</c:v>
                </c:pt>
                <c:pt idx="91">
                  <c:v>58767.655344893712</c:v>
                </c:pt>
                <c:pt idx="92">
                  <c:v>4803.2323057579451</c:v>
                </c:pt>
                <c:pt idx="93">
                  <c:v>6874.7631684097432</c:v>
                </c:pt>
                <c:pt idx="94">
                  <c:v>28601.525730813642</c:v>
                </c:pt>
                <c:pt idx="95">
                  <c:v>3031.4095547503184</c:v>
                </c:pt>
                <c:pt idx="96">
                  <c:v>1424.4686568683951</c:v>
                </c:pt>
                <c:pt idx="97">
                  <c:v>32541.172866000961</c:v>
                </c:pt>
                <c:pt idx="98">
                  <c:v>82296.951250298385</c:v>
                </c:pt>
                <c:pt idx="99">
                  <c:v>1541.1731582354664</c:v>
                </c:pt>
                <c:pt idx="100">
                  <c:v>1446.9298715350471</c:v>
                </c:pt>
                <c:pt idx="101">
                  <c:v>25910.44684531882</c:v>
                </c:pt>
                <c:pt idx="102">
                  <c:v>16631.321673502542</c:v>
                </c:pt>
                <c:pt idx="103">
                  <c:v>2173.5556231394776</c:v>
                </c:pt>
                <c:pt idx="104">
                  <c:v>39210.024122793686</c:v>
                </c:pt>
                <c:pt idx="105">
                  <c:v>5035.9316432287251</c:v>
                </c:pt>
                <c:pt idx="106">
                  <c:v>23536.247806673819</c:v>
                </c:pt>
                <c:pt idx="107">
                  <c:v>19209.219151117159</c:v>
                </c:pt>
                <c:pt idx="108">
                  <c:v>12315.486793515642</c:v>
                </c:pt>
                <c:pt idx="109">
                  <c:v>9773.6311522170054</c:v>
                </c:pt>
                <c:pt idx="110">
                  <c:v>20086.50445258632</c:v>
                </c:pt>
                <c:pt idx="112">
                  <c:v>7168.724609375</c:v>
                </c:pt>
                <c:pt idx="113">
                  <c:v>1246.7926957329712</c:v>
                </c:pt>
                <c:pt idx="114">
                  <c:v>4109.5171938950534</c:v>
                </c:pt>
                <c:pt idx="115">
                  <c:v>9987.1176222071281</c:v>
                </c:pt>
                <c:pt idx="116">
                  <c:v>3601.1088766087423</c:v>
                </c:pt>
                <c:pt idx="117">
                  <c:v>55507.090270966735</c:v>
                </c:pt>
                <c:pt idx="118">
                  <c:v>40632.02521794194</c:v>
                </c:pt>
                <c:pt idx="119">
                  <c:v>5694.0691291125577</c:v>
                </c:pt>
                <c:pt idx="120">
                  <c:v>1206.4034324257502</c:v>
                </c:pt>
                <c:pt idx="121">
                  <c:v>5031.6039710898267</c:v>
                </c:pt>
                <c:pt idx="122">
                  <c:v>15084.567362337779</c:v>
                </c:pt>
                <c:pt idx="123">
                  <c:v>66403.546838544076</c:v>
                </c:pt>
                <c:pt idx="124">
                  <c:v>32003.332218000822</c:v>
                </c:pt>
                <c:pt idx="125">
                  <c:v>5015.8327759108888</c:v>
                </c:pt>
                <c:pt idx="126">
                  <c:v>28606.48872650852</c:v>
                </c:pt>
                <c:pt idx="127">
                  <c:v>12172.250539098937</c:v>
                </c:pt>
                <c:pt idx="128">
                  <c:v>11931.128933614442</c:v>
                </c:pt>
                <c:pt idx="129">
                  <c:v>9016.7621936564719</c:v>
                </c:pt>
                <c:pt idx="130">
                  <c:v>28817.100856495101</c:v>
                </c:pt>
                <c:pt idx="131">
                  <c:v>32269.041552375566</c:v>
                </c:pt>
                <c:pt idx="132">
                  <c:v>91499.863158453067</c:v>
                </c:pt>
                <c:pt idx="133">
                  <c:v>26756.309659140956</c:v>
                </c:pt>
                <c:pt idx="134">
                  <c:v>25233.841796875</c:v>
                </c:pt>
                <c:pt idx="135">
                  <c:v>1913.0340713463152</c:v>
                </c:pt>
                <c:pt idx="136">
                  <c:v>3941.3690409794904</c:v>
                </c:pt>
                <c:pt idx="137">
                  <c:v>48041.173051851751</c:v>
                </c:pt>
                <c:pt idx="138">
                  <c:v>3114.3375271840027</c:v>
                </c:pt>
                <c:pt idx="139">
                  <c:v>15536.101076100713</c:v>
                </c:pt>
                <c:pt idx="140">
                  <c:v>25682.248194375494</c:v>
                </c:pt>
                <c:pt idx="141">
                  <c:v>1594.3088895522201</c:v>
                </c:pt>
                <c:pt idx="142">
                  <c:v>88107.050046449251</c:v>
                </c:pt>
                <c:pt idx="143">
                  <c:v>37080.522405224547</c:v>
                </c:pt>
                <c:pt idx="144">
                  <c:v>29516.499638379093</c:v>
                </c:pt>
                <c:pt idx="145">
                  <c:v>35849.555652606519</c:v>
                </c:pt>
                <c:pt idx="146">
                  <c:v>13475.988214227387</c:v>
                </c:pt>
                <c:pt idx="147">
                  <c:v>39543.656870898471</c:v>
                </c:pt>
                <c:pt idx="148">
                  <c:v>12250.945476915302</c:v>
                </c:pt>
                <c:pt idx="149">
                  <c:v>25736.824162411289</c:v>
                </c:pt>
                <c:pt idx="150">
                  <c:v>14130.13919624719</c:v>
                </c:pt>
                <c:pt idx="151">
                  <c:v>13047.27543454409</c:v>
                </c:pt>
                <c:pt idx="152">
                  <c:v>4414.89990234375</c:v>
                </c:pt>
                <c:pt idx="153">
                  <c:v>16278.159563848048</c:v>
                </c:pt>
                <c:pt idx="154">
                  <c:v>52849.516538129938</c:v>
                </c:pt>
                <c:pt idx="155">
                  <c:v>68167.80327116001</c:v>
                </c:pt>
                <c:pt idx="157">
                  <c:v>3728.0674156657815</c:v>
                </c:pt>
                <c:pt idx="158">
                  <c:v>2472.98583984375</c:v>
                </c:pt>
                <c:pt idx="159">
                  <c:v>16642.450371704239</c:v>
                </c:pt>
                <c:pt idx="160">
                  <c:v>2013.8134548207713</c:v>
                </c:pt>
                <c:pt idx="161">
                  <c:v>27335.540522565894</c:v>
                </c:pt>
                <c:pt idx="162">
                  <c:v>10906.887152494108</c:v>
                </c:pt>
                <c:pt idx="163">
                  <c:v>27551.161668236098</c:v>
                </c:pt>
                <c:pt idx="164">
                  <c:v>26623.857443636742</c:v>
                </c:pt>
                <c:pt idx="165">
                  <c:v>2025.8351259473238</c:v>
                </c:pt>
                <c:pt idx="166">
                  <c:v>67667.508458519034</c:v>
                </c:pt>
                <c:pt idx="167">
                  <c:v>45771.001863196267</c:v>
                </c:pt>
                <c:pt idx="168">
                  <c:v>61186.462829745928</c:v>
                </c:pt>
                <c:pt idx="169">
                  <c:v>21735.75867855272</c:v>
                </c:pt>
                <c:pt idx="170">
                  <c:v>8452.92762659652</c:v>
                </c:pt>
                <c:pt idx="171">
                  <c:v>7246.8119700762873</c:v>
                </c:pt>
                <c:pt idx="172">
                  <c:v>3330.5527171436138</c:v>
                </c:pt>
                <c:pt idx="173">
                  <c:v>2373.57819623144</c:v>
                </c:pt>
              </c:numCache>
              <c:extLst xmlns:c15="http://schemas.microsoft.com/office/drawing/2012/chart"/>
            </c:numRef>
          </c:xVal>
          <c:yVal>
            <c:numRef>
              <c:f>'FPN-WDI_Charts'!$I$17:$I$190</c:f>
              <c:numCache>
                <c:formatCode>General</c:formatCode>
                <c:ptCount val="174"/>
                <c:pt idx="0">
                  <c:v>38.6</c:v>
                </c:pt>
                <c:pt idx="1">
                  <c:v>19.7</c:v>
                </c:pt>
                <c:pt idx="5">
                  <c:v>32.299999999999997</c:v>
                </c:pt>
                <c:pt idx="6">
                  <c:v>17.100000000000001</c:v>
                </c:pt>
                <c:pt idx="8">
                  <c:v>12.7</c:v>
                </c:pt>
                <c:pt idx="9">
                  <c:v>4.4000000000000004</c:v>
                </c:pt>
                <c:pt idx="10">
                  <c:v>8.6</c:v>
                </c:pt>
                <c:pt idx="13">
                  <c:v>31.5</c:v>
                </c:pt>
                <c:pt idx="18">
                  <c:v>66.3</c:v>
                </c:pt>
                <c:pt idx="23">
                  <c:v>8.6999999999999993</c:v>
                </c:pt>
                <c:pt idx="24">
                  <c:v>53.4</c:v>
                </c:pt>
                <c:pt idx="25">
                  <c:v>21.8</c:v>
                </c:pt>
                <c:pt idx="28">
                  <c:v>12</c:v>
                </c:pt>
                <c:pt idx="29">
                  <c:v>42.9</c:v>
                </c:pt>
                <c:pt idx="31">
                  <c:v>37.700000000000003</c:v>
                </c:pt>
                <c:pt idx="32">
                  <c:v>44.9</c:v>
                </c:pt>
                <c:pt idx="33">
                  <c:v>58</c:v>
                </c:pt>
                <c:pt idx="34">
                  <c:v>5</c:v>
                </c:pt>
                <c:pt idx="38">
                  <c:v>13.7</c:v>
                </c:pt>
                <c:pt idx="43">
                  <c:v>87.9</c:v>
                </c:pt>
                <c:pt idx="44">
                  <c:v>13.7</c:v>
                </c:pt>
                <c:pt idx="45">
                  <c:v>37</c:v>
                </c:pt>
                <c:pt idx="46">
                  <c:v>7.8</c:v>
                </c:pt>
                <c:pt idx="49">
                  <c:v>3.9</c:v>
                </c:pt>
                <c:pt idx="50">
                  <c:v>5.4</c:v>
                </c:pt>
                <c:pt idx="54">
                  <c:v>26.2</c:v>
                </c:pt>
                <c:pt idx="55">
                  <c:v>33.1</c:v>
                </c:pt>
                <c:pt idx="56">
                  <c:v>41.6</c:v>
                </c:pt>
                <c:pt idx="58">
                  <c:v>8.1999999999999993</c:v>
                </c:pt>
                <c:pt idx="60">
                  <c:v>59.4</c:v>
                </c:pt>
                <c:pt idx="62">
                  <c:v>8.3000000000000007</c:v>
                </c:pt>
                <c:pt idx="63">
                  <c:v>6.3</c:v>
                </c:pt>
                <c:pt idx="65">
                  <c:v>52.7</c:v>
                </c:pt>
                <c:pt idx="66">
                  <c:v>3.6</c:v>
                </c:pt>
                <c:pt idx="67">
                  <c:v>43.8</c:v>
                </c:pt>
                <c:pt idx="68">
                  <c:v>16.600000000000001</c:v>
                </c:pt>
                <c:pt idx="69">
                  <c:v>23.6</c:v>
                </c:pt>
                <c:pt idx="70">
                  <c:v>74.099999999999994</c:v>
                </c:pt>
                <c:pt idx="71">
                  <c:v>61.7</c:v>
                </c:pt>
                <c:pt idx="74">
                  <c:v>41.1</c:v>
                </c:pt>
                <c:pt idx="76">
                  <c:v>8.8000000000000007</c:v>
                </c:pt>
                <c:pt idx="77">
                  <c:v>6.8</c:v>
                </c:pt>
                <c:pt idx="79">
                  <c:v>7.6</c:v>
                </c:pt>
                <c:pt idx="80">
                  <c:v>42.4</c:v>
                </c:pt>
                <c:pt idx="82">
                  <c:v>6.6</c:v>
                </c:pt>
                <c:pt idx="83">
                  <c:v>12.3</c:v>
                </c:pt>
                <c:pt idx="84">
                  <c:v>7.5</c:v>
                </c:pt>
                <c:pt idx="85">
                  <c:v>46.9</c:v>
                </c:pt>
                <c:pt idx="86">
                  <c:v>3.2</c:v>
                </c:pt>
                <c:pt idx="87">
                  <c:v>32.4</c:v>
                </c:pt>
                <c:pt idx="88">
                  <c:v>2.1</c:v>
                </c:pt>
                <c:pt idx="89">
                  <c:v>60.9</c:v>
                </c:pt>
                <c:pt idx="90">
                  <c:v>5.4</c:v>
                </c:pt>
                <c:pt idx="91">
                  <c:v>12.3</c:v>
                </c:pt>
                <c:pt idx="92">
                  <c:v>6.3</c:v>
                </c:pt>
                <c:pt idx="94">
                  <c:v>9.4</c:v>
                </c:pt>
                <c:pt idx="96">
                  <c:v>81</c:v>
                </c:pt>
                <c:pt idx="97">
                  <c:v>12.3</c:v>
                </c:pt>
                <c:pt idx="98">
                  <c:v>3.3</c:v>
                </c:pt>
                <c:pt idx="100">
                  <c:v>80.3</c:v>
                </c:pt>
                <c:pt idx="101">
                  <c:v>15.1</c:v>
                </c:pt>
                <c:pt idx="104">
                  <c:v>5.0999999999999996</c:v>
                </c:pt>
                <c:pt idx="105">
                  <c:v>32.299999999999997</c:v>
                </c:pt>
                <c:pt idx="106">
                  <c:v>18.5</c:v>
                </c:pt>
                <c:pt idx="107">
                  <c:v>23</c:v>
                </c:pt>
                <c:pt idx="108">
                  <c:v>24.6</c:v>
                </c:pt>
                <c:pt idx="109">
                  <c:v>27.1</c:v>
                </c:pt>
                <c:pt idx="110">
                  <c:v>12</c:v>
                </c:pt>
                <c:pt idx="112">
                  <c:v>26.1</c:v>
                </c:pt>
                <c:pt idx="113">
                  <c:v>68.400000000000006</c:v>
                </c:pt>
                <c:pt idx="115">
                  <c:v>55.3</c:v>
                </c:pt>
                <c:pt idx="116">
                  <c:v>31.6</c:v>
                </c:pt>
                <c:pt idx="117">
                  <c:v>5.0999999999999996</c:v>
                </c:pt>
                <c:pt idx="118">
                  <c:v>13.3</c:v>
                </c:pt>
                <c:pt idx="120">
                  <c:v>50</c:v>
                </c:pt>
                <c:pt idx="121">
                  <c:v>42.8</c:v>
                </c:pt>
                <c:pt idx="122">
                  <c:v>14.3</c:v>
                </c:pt>
                <c:pt idx="123">
                  <c:v>4.8</c:v>
                </c:pt>
                <c:pt idx="125">
                  <c:v>12.8</c:v>
                </c:pt>
                <c:pt idx="127">
                  <c:v>15.6</c:v>
                </c:pt>
                <c:pt idx="128">
                  <c:v>42.9</c:v>
                </c:pt>
                <c:pt idx="130">
                  <c:v>5.3</c:v>
                </c:pt>
                <c:pt idx="131">
                  <c:v>11.6</c:v>
                </c:pt>
                <c:pt idx="133">
                  <c:v>14.7</c:v>
                </c:pt>
                <c:pt idx="134">
                  <c:v>7.9</c:v>
                </c:pt>
                <c:pt idx="138">
                  <c:v>35.799999999999997</c:v>
                </c:pt>
                <c:pt idx="139">
                  <c:v>12.5</c:v>
                </c:pt>
                <c:pt idx="140">
                  <c:v>14.3</c:v>
                </c:pt>
                <c:pt idx="141">
                  <c:v>83</c:v>
                </c:pt>
                <c:pt idx="142">
                  <c:v>4.0999999999999996</c:v>
                </c:pt>
                <c:pt idx="144">
                  <c:v>5</c:v>
                </c:pt>
                <c:pt idx="145">
                  <c:v>11.2</c:v>
                </c:pt>
                <c:pt idx="147">
                  <c:v>7.5</c:v>
                </c:pt>
                <c:pt idx="148">
                  <c:v>6.5</c:v>
                </c:pt>
                <c:pt idx="149">
                  <c:v>21.1</c:v>
                </c:pt>
                <c:pt idx="150">
                  <c:v>22.2</c:v>
                </c:pt>
                <c:pt idx="151">
                  <c:v>33.299999999999997</c:v>
                </c:pt>
                <c:pt idx="152">
                  <c:v>46.4</c:v>
                </c:pt>
                <c:pt idx="154">
                  <c:v>5.4</c:v>
                </c:pt>
                <c:pt idx="155">
                  <c:v>3.1</c:v>
                </c:pt>
                <c:pt idx="158">
                  <c:v>56.6</c:v>
                </c:pt>
                <c:pt idx="159">
                  <c:v>24.8</c:v>
                </c:pt>
                <c:pt idx="160">
                  <c:v>61.8</c:v>
                </c:pt>
                <c:pt idx="162">
                  <c:v>20</c:v>
                </c:pt>
                <c:pt idx="165">
                  <c:v>74.8</c:v>
                </c:pt>
                <c:pt idx="167">
                  <c:v>5.6</c:v>
                </c:pt>
                <c:pt idx="168">
                  <c:v>8.9</c:v>
                </c:pt>
                <c:pt idx="169">
                  <c:v>25.1</c:v>
                </c:pt>
                <c:pt idx="170">
                  <c:v>6.2</c:v>
                </c:pt>
                <c:pt idx="171">
                  <c:v>26.3</c:v>
                </c:pt>
                <c:pt idx="172">
                  <c:v>52</c:v>
                </c:pt>
                <c:pt idx="173">
                  <c:v>67</c:v>
                </c:pt>
              </c:numCache>
              <c:extLst xmlns:c15="http://schemas.microsoft.com/office/drawing/2012/chart"/>
            </c:numRef>
          </c:yVal>
          <c:smooth val="0"/>
          <c:extLst>
            <c:ext xmlns:c16="http://schemas.microsoft.com/office/drawing/2014/chart" uri="{C3380CC4-5D6E-409C-BE32-E72D297353CC}">
              <c16:uniqueId val="{00000001-8604-4D9F-9751-520FD717FA87}"/>
            </c:ext>
          </c:extLst>
        </c:ser>
        <c:dLbls>
          <c:showLegendKey val="0"/>
          <c:showVal val="0"/>
          <c:showCatName val="0"/>
          <c:showSerName val="0"/>
          <c:showPercent val="0"/>
          <c:showBubbleSize val="0"/>
        </c:dLbls>
        <c:axId val="1815550223"/>
        <c:axId val="1815548143"/>
        <c:extLst>
          <c:ext xmlns:c15="http://schemas.microsoft.com/office/drawing/2012/chart" uri="{02D57815-91ED-43cb-92C2-25804820EDAC}">
            <c15:filteredScatterSeries>
              <c15:ser>
                <c:idx val="3"/>
                <c:order val="0"/>
                <c:tx>
                  <c:strRef>
                    <c:extLst>
                      <c:ext uri="{02D57815-91ED-43cb-92C2-25804820EDAC}">
                        <c15:formulaRef>
                          <c15:sqref>'FPN-WDI_Charts'!$H$15</c15:sqref>
                        </c15:formulaRef>
                      </c:ext>
                    </c:extLst>
                    <c:strCache>
                      <c:ptCount val="1"/>
                      <c:pt idx="0">
                        <c:v>Food expenditures (FoodExp)</c:v>
                      </c:pt>
                    </c:strCache>
                  </c:strRef>
                </c:tx>
                <c:spPr>
                  <a:ln w="28575" cap="rnd">
                    <a:noFill/>
                    <a:round/>
                  </a:ln>
                  <a:effectLst/>
                </c:spPr>
                <c:marker>
                  <c:symbol val="star"/>
                  <c:size val="5"/>
                  <c:spPr>
                    <a:noFill/>
                    <a:ln w="9525">
                      <a:solidFill>
                        <a:schemeClr val="tx1"/>
                      </a:solidFill>
                    </a:ln>
                    <a:effectLst/>
                  </c:spPr>
                </c:marker>
                <c:trendline>
                  <c:spPr>
                    <a:ln w="19050" cap="rnd">
                      <a:solidFill>
                        <a:schemeClr val="tx1"/>
                      </a:solidFill>
                      <a:prstDash val="sysDash"/>
                    </a:ln>
                    <a:effectLst/>
                  </c:spPr>
                  <c:trendlineType val="log"/>
                  <c:dispRSqr val="0"/>
                  <c:dispEq val="0"/>
                </c:trendline>
                <c:xVal>
                  <c:numRef>
                    <c:extLst>
                      <c:ext uri="{02D57815-91ED-43cb-92C2-25804820EDAC}">
                        <c15:formulaRef>
                          <c15:sqref>'FPN-WDI_Charts'!$D$17:$D$190</c15:sqref>
                        </c15:formulaRef>
                      </c:ext>
                    </c:extLst>
                    <c:numCache>
                      <c:formatCode>_(* #,##0_);_(* \(#,##0\);_(* "-"??_);_(@_)</c:formatCode>
                      <c:ptCount val="174"/>
                      <c:pt idx="0">
                        <c:v>12802.148308393755</c:v>
                      </c:pt>
                      <c:pt idx="1">
                        <c:v>11562.265868581648</c:v>
                      </c:pt>
                      <c:pt idx="2">
                        <c:v>6861.5528235531165</c:v>
                      </c:pt>
                      <c:pt idx="4">
                        <c:v>18775.951013986618</c:v>
                      </c:pt>
                      <c:pt idx="5">
                        <c:v>22994.826450441869</c:v>
                      </c:pt>
                      <c:pt idx="6">
                        <c:v>12541.162631531197</c:v>
                      </c:pt>
                      <c:pt idx="7">
                        <c:v>36748.644176682479</c:v>
                      </c:pt>
                      <c:pt idx="8">
                        <c:v>47085.227143527278</c:v>
                      </c:pt>
                      <c:pt idx="9">
                        <c:v>53665.026675739464</c:v>
                      </c:pt>
                      <c:pt idx="10">
                        <c:v>13587.531191321466</c:v>
                      </c:pt>
                      <c:pt idx="11">
                        <c:v>34863.446470755836</c:v>
                      </c:pt>
                      <c:pt idx="12">
                        <c:v>45033.830542357806</c:v>
                      </c:pt>
                      <c:pt idx="13">
                        <c:v>5063.5548913875155</c:v>
                      </c:pt>
                      <c:pt idx="14">
                        <c:v>15090.752261438689</c:v>
                      </c:pt>
                      <c:pt idx="15">
                        <c:v>17666.601607030476</c:v>
                      </c:pt>
                      <c:pt idx="16">
                        <c:v>50904.68908671532</c:v>
                      </c:pt>
                      <c:pt idx="17">
                        <c:v>6656.3053694479131</c:v>
                      </c:pt>
                      <c:pt idx="18">
                        <c:v>3010.9028543227664</c:v>
                      </c:pt>
                      <c:pt idx="19">
                        <c:v>85191.656162029903</c:v>
                      </c:pt>
                      <c:pt idx="20">
                        <c:v>10174.709605992912</c:v>
                      </c:pt>
                      <c:pt idx="21">
                        <c:v>8174.4929769352211</c:v>
                      </c:pt>
                      <c:pt idx="23">
                        <c:v>13638.405312440575</c:v>
                      </c:pt>
                      <c:pt idx="24">
                        <c:v>14593.382481612171</c:v>
                      </c:pt>
                      <c:pt idx="25">
                        <c:v>14220.752282309115</c:v>
                      </c:pt>
                      <c:pt idx="27">
                        <c:v>64617.638124508696</c:v>
                      </c:pt>
                      <c:pt idx="28">
                        <c:v>20986.654634831924</c:v>
                      </c:pt>
                      <c:pt idx="29">
                        <c:v>1967.6340515778516</c:v>
                      </c:pt>
                      <c:pt idx="30">
                        <c:v>773.99155045993041</c:v>
                      </c:pt>
                      <c:pt idx="31">
                        <c:v>6413.9991408017486</c:v>
                      </c:pt>
                      <c:pt idx="32">
                        <c:v>3684.4596675561015</c:v>
                      </c:pt>
                      <c:pt idx="33">
                        <c:v>3597.9734245702957</c:v>
                      </c:pt>
                      <c:pt idx="34">
                        <c:v>47702.714501844668</c:v>
                      </c:pt>
                      <c:pt idx="35">
                        <c:v>46721.746143144497</c:v>
                      </c:pt>
                      <c:pt idx="36">
                        <c:v>959.31008907923683</c:v>
                      </c:pt>
                      <c:pt idx="37">
                        <c:v>1566.2610717999084</c:v>
                      </c:pt>
                      <c:pt idx="38">
                        <c:v>23462.567840458094</c:v>
                      </c:pt>
                      <c:pt idx="39">
                        <c:v>14224.868760217181</c:v>
                      </c:pt>
                      <c:pt idx="40">
                        <c:v>13928.699234095306</c:v>
                      </c:pt>
                      <c:pt idx="41">
                        <c:v>3049.0061794110893</c:v>
                      </c:pt>
                      <c:pt idx="42">
                        <c:v>1029.8833079077438</c:v>
                      </c:pt>
                      <c:pt idx="43">
                        <c:v>3639.7913563072916</c:v>
                      </c:pt>
                      <c:pt idx="44">
                        <c:v>19283.510355064074</c:v>
                      </c:pt>
                      <c:pt idx="45">
                        <c:v>4686.9004727937345</c:v>
                      </c:pt>
                      <c:pt idx="46">
                        <c:v>27045.343064531517</c:v>
                      </c:pt>
                      <c:pt idx="47">
                        <c:v>25495.201579638062</c:v>
                      </c:pt>
                      <c:pt idx="48">
                        <c:v>37163.5546875</c:v>
                      </c:pt>
                      <c:pt idx="49">
                        <c:v>36626.685577928016</c:v>
                      </c:pt>
                      <c:pt idx="50">
                        <c:v>56568.415893611025</c:v>
                      </c:pt>
                      <c:pt idx="51">
                        <c:v>4680.0806171313761</c:v>
                      </c:pt>
                      <c:pt idx="52">
                        <c:v>11380.819090928784</c:v>
                      </c:pt>
                      <c:pt idx="53">
                        <c:v>15941.711520405986</c:v>
                      </c:pt>
                      <c:pt idx="54">
                        <c:v>11346.372569571098</c:v>
                      </c:pt>
                      <c:pt idx="55">
                        <c:v>10801.026619985025</c:v>
                      </c:pt>
                      <c:pt idx="56">
                        <c:v>7984.4207710181063</c:v>
                      </c:pt>
                      <c:pt idx="57">
                        <c:v>16604.26720618911</c:v>
                      </c:pt>
                      <c:pt idx="58">
                        <c:v>32990.0451981964</c:v>
                      </c:pt>
                      <c:pt idx="59">
                        <c:v>7844.4993380007882</c:v>
                      </c:pt>
                      <c:pt idx="60">
                        <c:v>2009.5577459572542</c:v>
                      </c:pt>
                      <c:pt idx="61">
                        <c:v>12367.938239582556</c:v>
                      </c:pt>
                      <c:pt idx="62">
                        <c:v>47593.887014433501</c:v>
                      </c:pt>
                      <c:pt idx="63">
                        <c:v>45584.57086676926</c:v>
                      </c:pt>
                      <c:pt idx="64">
                        <c:v>14058.195045730035</c:v>
                      </c:pt>
                      <c:pt idx="65">
                        <c:v>2033.6716443566761</c:v>
                      </c:pt>
                      <c:pt idx="66">
                        <c:v>54335.962805280062</c:v>
                      </c:pt>
                      <c:pt idx="67">
                        <c:v>4863.9761994461451</c:v>
                      </c:pt>
                      <c:pt idx="68">
                        <c:v>28461.455812510256</c:v>
                      </c:pt>
                      <c:pt idx="69">
                        <c:v>14465.197750481873</c:v>
                      </c:pt>
                      <c:pt idx="70">
                        <c:v>2405.9481185156692</c:v>
                      </c:pt>
                      <c:pt idx="71">
                        <c:v>1929.1668463515364</c:v>
                      </c:pt>
                      <c:pt idx="72">
                        <c:v>11976.385671585009</c:v>
                      </c:pt>
                      <c:pt idx="73">
                        <c:v>3165.569739609412</c:v>
                      </c:pt>
                      <c:pt idx="74">
                        <c:v>5221.810954677173</c:v>
                      </c:pt>
                      <c:pt idx="75">
                        <c:v>62442.174944034465</c:v>
                      </c:pt>
                      <c:pt idx="76">
                        <c:v>28307.730172393909</c:v>
                      </c:pt>
                      <c:pt idx="77">
                        <c:v>53923.221721701004</c:v>
                      </c:pt>
                      <c:pt idx="78">
                        <c:v>6116.0596544376785</c:v>
                      </c:pt>
                      <c:pt idx="79">
                        <c:v>10589.126447473622</c:v>
                      </c:pt>
                      <c:pt idx="80">
                        <c:v>15902.844017069148</c:v>
                      </c:pt>
                      <c:pt idx="81">
                        <c:v>10445.367111211915</c:v>
                      </c:pt>
                      <c:pt idx="82">
                        <c:v>61729.407844559508</c:v>
                      </c:pt>
                      <c:pt idx="83">
                        <c:v>38924.31300806511</c:v>
                      </c:pt>
                      <c:pt idx="84">
                        <c:v>41812.971338710384</c:v>
                      </c:pt>
                      <c:pt idx="85">
                        <c:v>9326.1218979977657</c:v>
                      </c:pt>
                      <c:pt idx="86">
                        <c:v>42977.426848678275</c:v>
                      </c:pt>
                      <c:pt idx="87">
                        <c:v>9953.7278507454339</c:v>
                      </c:pt>
                      <c:pt idx="88">
                        <c:v>22157.871103308658</c:v>
                      </c:pt>
                      <c:pt idx="89">
                        <c:v>4123.5960532318059</c:v>
                      </c:pt>
                      <c:pt idx="90">
                        <c:v>41124.369288556089</c:v>
                      </c:pt>
                      <c:pt idx="91">
                        <c:v>58767.655344893712</c:v>
                      </c:pt>
                      <c:pt idx="92">
                        <c:v>4803.2323057579451</c:v>
                      </c:pt>
                      <c:pt idx="93">
                        <c:v>6874.7631684097432</c:v>
                      </c:pt>
                      <c:pt idx="94">
                        <c:v>28601.525730813642</c:v>
                      </c:pt>
                      <c:pt idx="95">
                        <c:v>3031.4095547503184</c:v>
                      </c:pt>
                      <c:pt idx="96">
                        <c:v>1424.4686568683951</c:v>
                      </c:pt>
                      <c:pt idx="97">
                        <c:v>32541.172866000961</c:v>
                      </c:pt>
                      <c:pt idx="98">
                        <c:v>82296.951250298385</c:v>
                      </c:pt>
                      <c:pt idx="99">
                        <c:v>1541.1731582354664</c:v>
                      </c:pt>
                      <c:pt idx="100">
                        <c:v>1446.9298715350471</c:v>
                      </c:pt>
                      <c:pt idx="101">
                        <c:v>25910.44684531882</c:v>
                      </c:pt>
                      <c:pt idx="102">
                        <c:v>16631.321673502542</c:v>
                      </c:pt>
                      <c:pt idx="103">
                        <c:v>2173.5556231394776</c:v>
                      </c:pt>
                      <c:pt idx="104">
                        <c:v>39210.024122793686</c:v>
                      </c:pt>
                      <c:pt idx="105">
                        <c:v>5035.9316432287251</c:v>
                      </c:pt>
                      <c:pt idx="106">
                        <c:v>23536.247806673819</c:v>
                      </c:pt>
                      <c:pt idx="107">
                        <c:v>19209.219151117159</c:v>
                      </c:pt>
                      <c:pt idx="108">
                        <c:v>12315.486793515642</c:v>
                      </c:pt>
                      <c:pt idx="109">
                        <c:v>9773.6311522170054</c:v>
                      </c:pt>
                      <c:pt idx="110">
                        <c:v>20086.50445258632</c:v>
                      </c:pt>
                      <c:pt idx="112">
                        <c:v>7168.724609375</c:v>
                      </c:pt>
                      <c:pt idx="113">
                        <c:v>1246.7926957329712</c:v>
                      </c:pt>
                      <c:pt idx="114">
                        <c:v>4109.5171938950534</c:v>
                      </c:pt>
                      <c:pt idx="115">
                        <c:v>9987.1176222071281</c:v>
                      </c:pt>
                      <c:pt idx="116">
                        <c:v>3601.1088766087423</c:v>
                      </c:pt>
                      <c:pt idx="117">
                        <c:v>55507.090270966735</c:v>
                      </c:pt>
                      <c:pt idx="118">
                        <c:v>40632.02521794194</c:v>
                      </c:pt>
                      <c:pt idx="119">
                        <c:v>5694.0691291125577</c:v>
                      </c:pt>
                      <c:pt idx="120">
                        <c:v>1206.4034324257502</c:v>
                      </c:pt>
                      <c:pt idx="121">
                        <c:v>5031.6039710898267</c:v>
                      </c:pt>
                      <c:pt idx="122">
                        <c:v>15084.567362337779</c:v>
                      </c:pt>
                      <c:pt idx="123">
                        <c:v>66403.546838544076</c:v>
                      </c:pt>
                      <c:pt idx="124">
                        <c:v>32003.332218000822</c:v>
                      </c:pt>
                      <c:pt idx="125">
                        <c:v>5015.8327759108888</c:v>
                      </c:pt>
                      <c:pt idx="126">
                        <c:v>28606.48872650852</c:v>
                      </c:pt>
                      <c:pt idx="127">
                        <c:v>12172.250539098937</c:v>
                      </c:pt>
                      <c:pt idx="128">
                        <c:v>11931.128933614442</c:v>
                      </c:pt>
                      <c:pt idx="129">
                        <c:v>9016.7621936564719</c:v>
                      </c:pt>
                      <c:pt idx="130">
                        <c:v>28817.100856495101</c:v>
                      </c:pt>
                      <c:pt idx="131">
                        <c:v>32269.041552375566</c:v>
                      </c:pt>
                      <c:pt idx="132">
                        <c:v>91499.863158453067</c:v>
                      </c:pt>
                      <c:pt idx="133">
                        <c:v>26756.309659140956</c:v>
                      </c:pt>
                      <c:pt idx="134">
                        <c:v>25233.841796875</c:v>
                      </c:pt>
                      <c:pt idx="135">
                        <c:v>1913.0340713463152</c:v>
                      </c:pt>
                      <c:pt idx="136">
                        <c:v>3941.3690409794904</c:v>
                      </c:pt>
                      <c:pt idx="137">
                        <c:v>48041.173051851751</c:v>
                      </c:pt>
                      <c:pt idx="138">
                        <c:v>3114.3375271840027</c:v>
                      </c:pt>
                      <c:pt idx="139">
                        <c:v>15536.101076100713</c:v>
                      </c:pt>
                      <c:pt idx="140">
                        <c:v>25682.248194375494</c:v>
                      </c:pt>
                      <c:pt idx="141">
                        <c:v>1594.3088895522201</c:v>
                      </c:pt>
                      <c:pt idx="142">
                        <c:v>88107.050046449251</c:v>
                      </c:pt>
                      <c:pt idx="143">
                        <c:v>37080.522405224547</c:v>
                      </c:pt>
                      <c:pt idx="144">
                        <c:v>29516.499638379093</c:v>
                      </c:pt>
                      <c:pt idx="145">
                        <c:v>35849.555652606519</c:v>
                      </c:pt>
                      <c:pt idx="146">
                        <c:v>13475.988214227387</c:v>
                      </c:pt>
                      <c:pt idx="147">
                        <c:v>39543.656870898471</c:v>
                      </c:pt>
                      <c:pt idx="148">
                        <c:v>12250.945476915302</c:v>
                      </c:pt>
                      <c:pt idx="149">
                        <c:v>25736.824162411289</c:v>
                      </c:pt>
                      <c:pt idx="150">
                        <c:v>14130.13919624719</c:v>
                      </c:pt>
                      <c:pt idx="151">
                        <c:v>13047.27543454409</c:v>
                      </c:pt>
                      <c:pt idx="152">
                        <c:v>4414.89990234375</c:v>
                      </c:pt>
                      <c:pt idx="153">
                        <c:v>16278.159563848048</c:v>
                      </c:pt>
                      <c:pt idx="154">
                        <c:v>52849.516538129938</c:v>
                      </c:pt>
                      <c:pt idx="155">
                        <c:v>68167.80327116001</c:v>
                      </c:pt>
                      <c:pt idx="157">
                        <c:v>3728.0674156657815</c:v>
                      </c:pt>
                      <c:pt idx="158">
                        <c:v>2472.98583984375</c:v>
                      </c:pt>
                      <c:pt idx="159">
                        <c:v>16642.450371704239</c:v>
                      </c:pt>
                      <c:pt idx="160">
                        <c:v>2013.8134548207713</c:v>
                      </c:pt>
                      <c:pt idx="161">
                        <c:v>27335.540522565894</c:v>
                      </c:pt>
                      <c:pt idx="162">
                        <c:v>10906.887152494108</c:v>
                      </c:pt>
                      <c:pt idx="163">
                        <c:v>27551.161668236098</c:v>
                      </c:pt>
                      <c:pt idx="164">
                        <c:v>26623.857443636742</c:v>
                      </c:pt>
                      <c:pt idx="165">
                        <c:v>2025.8351259473238</c:v>
                      </c:pt>
                      <c:pt idx="166">
                        <c:v>67667.508458519034</c:v>
                      </c:pt>
                      <c:pt idx="167">
                        <c:v>45771.001863196267</c:v>
                      </c:pt>
                      <c:pt idx="168">
                        <c:v>61186.462829745928</c:v>
                      </c:pt>
                      <c:pt idx="169">
                        <c:v>21735.75867855272</c:v>
                      </c:pt>
                      <c:pt idx="170">
                        <c:v>8452.92762659652</c:v>
                      </c:pt>
                      <c:pt idx="171">
                        <c:v>7246.8119700762873</c:v>
                      </c:pt>
                      <c:pt idx="172">
                        <c:v>3330.5527171436138</c:v>
                      </c:pt>
                      <c:pt idx="173">
                        <c:v>2373.57819623144</c:v>
                      </c:pt>
                    </c:numCache>
                  </c:numRef>
                </c:xVal>
                <c:yVal>
                  <c:numRef>
                    <c:extLst>
                      <c:ext uri="{02D57815-91ED-43cb-92C2-25804820EDAC}">
                        <c15:formulaRef>
                          <c15:sqref>'FPN-WDI_Charts'!$H$17:$H$190</c15:sqref>
                        </c15:formulaRef>
                      </c:ext>
                    </c:extLst>
                    <c:numCache>
                      <c:formatCode>0.000</c:formatCode>
                      <c:ptCount val="174"/>
                      <c:pt idx="0">
                        <c:v>9.2948717948717938</c:v>
                      </c:pt>
                      <c:pt idx="1">
                        <c:v>6.2338709677419359</c:v>
                      </c:pt>
                      <c:pt idx="2">
                        <c:v>4.4539682539682541</c:v>
                      </c:pt>
                      <c:pt idx="3">
                        <c:v>6.443349753694581</c:v>
                      </c:pt>
                      <c:pt idx="4">
                        <c:v>5.362068965517242</c:v>
                      </c:pt>
                      <c:pt idx="5">
                        <c:v>8.4675324675324681</c:v>
                      </c:pt>
                      <c:pt idx="6">
                        <c:v>11.511363636363637</c:v>
                      </c:pt>
                      <c:pt idx="7">
                        <c:v>4.7280334728033466</c:v>
                      </c:pt>
                      <c:pt idx="8">
                        <c:v>6.822222222222222</c:v>
                      </c:pt>
                      <c:pt idx="9">
                        <c:v>7.0612244897959178</c:v>
                      </c:pt>
                      <c:pt idx="10">
                        <c:v>8.1340206185567006</c:v>
                      </c:pt>
                      <c:pt idx="11">
                        <c:v>6.2071005917159754</c:v>
                      </c:pt>
                      <c:pt idx="12">
                        <c:v>6.8869565217391306</c:v>
                      </c:pt>
                      <c:pt idx="13">
                        <c:v>4.4413793103448276</c:v>
                      </c:pt>
                      <c:pt idx="14">
                        <c:v>4.1100917431192663</c:v>
                      </c:pt>
                      <c:pt idx="15">
                        <c:v>8.4210526315789469</c:v>
                      </c:pt>
                      <c:pt idx="16">
                        <c:v>8.21875</c:v>
                      </c:pt>
                      <c:pt idx="17">
                        <c:v>2.4511930585683293</c:v>
                      </c:pt>
                      <c:pt idx="18">
                        <c:v>2.0632911392405062</c:v>
                      </c:pt>
                      <c:pt idx="19">
                        <c:v>10.567307692307693</c:v>
                      </c:pt>
                      <c:pt idx="20">
                        <c:v>5.8166666666666664</c:v>
                      </c:pt>
                      <c:pt idx="21">
                        <c:v>5.6899224806201545</c:v>
                      </c:pt>
                      <c:pt idx="22">
                        <c:v>3.3155555555555556</c:v>
                      </c:pt>
                      <c:pt idx="23">
                        <c:v>7.9425287356321839</c:v>
                      </c:pt>
                      <c:pt idx="24">
                        <c:v>13.289473684210527</c:v>
                      </c:pt>
                      <c:pt idx="25">
                        <c:v>4.4397905759162306</c:v>
                      </c:pt>
                      <c:pt idx="26">
                        <c:v>9.0346820809248563</c:v>
                      </c:pt>
                      <c:pt idx="27">
                        <c:v>5.3286713286713292</c:v>
                      </c:pt>
                      <c:pt idx="28">
                        <c:v>6.5454545454545459</c:v>
                      </c:pt>
                      <c:pt idx="29">
                        <c:v>1.5900277008310248</c:v>
                      </c:pt>
                      <c:pt idx="30">
                        <c:v>0.87623762376237613</c:v>
                      </c:pt>
                      <c:pt idx="31">
                        <c:v>4.4604316546762588</c:v>
                      </c:pt>
                      <c:pt idx="32">
                        <c:v>3.87890625</c:v>
                      </c:pt>
                      <c:pt idx="33">
                        <c:v>2.3220779220779222</c:v>
                      </c:pt>
                      <c:pt idx="34">
                        <c:v>6.3490566037735858</c:v>
                      </c:pt>
                      <c:pt idx="35">
                        <c:v>6.2571428571428571</c:v>
                      </c:pt>
                      <c:pt idx="36">
                        <c:v>1.2405832320777643</c:v>
                      </c:pt>
                      <c:pt idx="37">
                        <c:v>1.9424657534246574</c:v>
                      </c:pt>
                      <c:pt idx="38">
                        <c:v>6.1923076923076925</c:v>
                      </c:pt>
                      <c:pt idx="39">
                        <c:v>2.7532467532467533</c:v>
                      </c:pt>
                      <c:pt idx="40">
                        <c:v>4.4439461883408073</c:v>
                      </c:pt>
                      <c:pt idx="41">
                        <c:v>3.7070707070707072</c:v>
                      </c:pt>
                      <c:pt idx="42">
                        <c:v>1.5555555555555558</c:v>
                      </c:pt>
                      <c:pt idx="43">
                        <c:v>2.1982182628062361</c:v>
                      </c:pt>
                      <c:pt idx="44">
                        <c:v>6.1582278481012658</c:v>
                      </c:pt>
                      <c:pt idx="45">
                        <c:v>3.1589147286821704</c:v>
                      </c:pt>
                      <c:pt idx="46">
                        <c:v>8.6103896103896105</c:v>
                      </c:pt>
                      <c:pt idx="47">
                        <c:v>5.2155963302752291</c:v>
                      </c:pt>
                      <c:pt idx="48">
                        <c:v>6.0736842105263156</c:v>
                      </c:pt>
                      <c:pt idx="49">
                        <c:v>7.6034482758620685</c:v>
                      </c:pt>
                      <c:pt idx="50">
                        <c:v>6.8181818181818183</c:v>
                      </c:pt>
                      <c:pt idx="51">
                        <c:v>2.3968871595330739</c:v>
                      </c:pt>
                      <c:pt idx="52">
                        <c:v>4.5924528301886793</c:v>
                      </c:pt>
                      <c:pt idx="53">
                        <c:v>7.7697368421052637</c:v>
                      </c:pt>
                      <c:pt idx="54">
                        <c:v>4.2929936305732488</c:v>
                      </c:pt>
                      <c:pt idx="55">
                        <c:v>12.048780487804878</c:v>
                      </c:pt>
                      <c:pt idx="56">
                        <c:v>5.3874538745387452</c:v>
                      </c:pt>
                      <c:pt idx="57">
                        <c:v>9.6</c:v>
                      </c:pt>
                      <c:pt idx="58">
                        <c:v>8.36</c:v>
                      </c:pt>
                      <c:pt idx="59">
                        <c:v>6.0849673202614385</c:v>
                      </c:pt>
                      <c:pt idx="60">
                        <c:v>1.4192913385826771</c:v>
                      </c:pt>
                      <c:pt idx="61">
                        <c:v>7.7181818181818178</c:v>
                      </c:pt>
                      <c:pt idx="62">
                        <c:v>7.1794871794871797</c:v>
                      </c:pt>
                      <c:pt idx="63">
                        <c:v>7.875</c:v>
                      </c:pt>
                      <c:pt idx="64">
                        <c:v>4.3454545454545457</c:v>
                      </c:pt>
                      <c:pt idx="65">
                        <c:v>2.5205128205128204</c:v>
                      </c:pt>
                      <c:pt idx="66">
                        <c:v>7.2777777777777786</c:v>
                      </c:pt>
                      <c:pt idx="67">
                        <c:v>1.6447105788423153</c:v>
                      </c:pt>
                      <c:pt idx="68">
                        <c:v>8.8421052631578956</c:v>
                      </c:pt>
                      <c:pt idx="69">
                        <c:v>8.0484848484848488</c:v>
                      </c:pt>
                      <c:pt idx="70">
                        <c:v>3.6747967479674797</c:v>
                      </c:pt>
                      <c:pt idx="71">
                        <c:v>3.5440613026819925</c:v>
                      </c:pt>
                      <c:pt idx="72">
                        <c:v>3.9297297297297296</c:v>
                      </c:pt>
                      <c:pt idx="73">
                        <c:v>2.664233576642336</c:v>
                      </c:pt>
                      <c:pt idx="74">
                        <c:v>3.5153374233128831</c:v>
                      </c:pt>
                      <c:pt idx="75">
                        <c:v>11.35</c:v>
                      </c:pt>
                      <c:pt idx="76">
                        <c:v>6.6769230769230763</c:v>
                      </c:pt>
                      <c:pt idx="77">
                        <c:v>9</c:v>
                      </c:pt>
                      <c:pt idx="78">
                        <c:v>2.8795620437956204</c:v>
                      </c:pt>
                      <c:pt idx="79">
                        <c:v>4.8851674641148319</c:v>
                      </c:pt>
                      <c:pt idx="80">
                        <c:v>3.9954128440366974</c:v>
                      </c:pt>
                      <c:pt idx="81">
                        <c:v>4.66</c:v>
                      </c:pt>
                      <c:pt idx="82">
                        <c:v>4.8965517241379306</c:v>
                      </c:pt>
                      <c:pt idx="83">
                        <c:v>8.112903225806452</c:v>
                      </c:pt>
                      <c:pt idx="84">
                        <c:v>8.9142857142857128</c:v>
                      </c:pt>
                      <c:pt idx="85">
                        <c:v>6.5064102564102555</c:v>
                      </c:pt>
                      <c:pt idx="86">
                        <c:v>8.6239067055393583</c:v>
                      </c:pt>
                      <c:pt idx="87">
                        <c:v>4.6594202898550723</c:v>
                      </c:pt>
                      <c:pt idx="88">
                        <c:v>8.4805194805194812</c:v>
                      </c:pt>
                      <c:pt idx="89">
                        <c:v>3.6009389671361505</c:v>
                      </c:pt>
                      <c:pt idx="90">
                        <c:v>5.1860465116279073</c:v>
                      </c:pt>
                      <c:pt idx="91">
                        <c:v>6.3148148148148158</c:v>
                      </c:pt>
                      <c:pt idx="92">
                        <c:v>4.3863636363636358</c:v>
                      </c:pt>
                      <c:pt idx="93">
                        <c:v>4.2339181286549703</c:v>
                      </c:pt>
                      <c:pt idx="94">
                        <c:v>7.3666666666666671</c:v>
                      </c:pt>
                      <c:pt idx="95">
                        <c:v>2.5762711864406782</c:v>
                      </c:pt>
                      <c:pt idx="96">
                        <c:v>0.76216640502354782</c:v>
                      </c:pt>
                      <c:pt idx="97">
                        <c:v>11.477272727272728</c:v>
                      </c:pt>
                      <c:pt idx="98">
                        <c:v>8.375</c:v>
                      </c:pt>
                      <c:pt idx="99">
                        <c:v>1.8350340136054422</c:v>
                      </c:pt>
                      <c:pt idx="100">
                        <c:v>1.3013698630136985</c:v>
                      </c:pt>
                      <c:pt idx="101">
                        <c:v>8.7403846153846168</c:v>
                      </c:pt>
                      <c:pt idx="102">
                        <c:v>2.9172413793103451</c:v>
                      </c:pt>
                      <c:pt idx="103">
                        <c:v>2.5751072961373387</c:v>
                      </c:pt>
                      <c:pt idx="104">
                        <c:v>6.7981651376146788</c:v>
                      </c:pt>
                      <c:pt idx="105">
                        <c:v>3.3346007604562735</c:v>
                      </c:pt>
                      <c:pt idx="106">
                        <c:v>10.435897435897434</c:v>
                      </c:pt>
                      <c:pt idx="107">
                        <c:v>7.8414634146341466</c:v>
                      </c:pt>
                      <c:pt idx="108">
                        <c:v>6.9137931034482758</c:v>
                      </c:pt>
                      <c:pt idx="109">
                        <c:v>4.6437499999999998</c:v>
                      </c:pt>
                      <c:pt idx="110">
                        <c:v>11.02</c:v>
                      </c:pt>
                      <c:pt idx="111">
                        <c:v>6.2207207207207205</c:v>
                      </c:pt>
                      <c:pt idx="112">
                        <c:v>4.2222222222222223</c:v>
                      </c:pt>
                      <c:pt idx="113">
                        <c:v>1.569672131147541</c:v>
                      </c:pt>
                      <c:pt idx="114">
                        <c:v>3.5826771653543306</c:v>
                      </c:pt>
                      <c:pt idx="115">
                        <c:v>3.3190789473684208</c:v>
                      </c:pt>
                      <c:pt idx="116">
                        <c:v>3.9011857707509883</c:v>
                      </c:pt>
                      <c:pt idx="117">
                        <c:v>6.9069767441860463</c:v>
                      </c:pt>
                      <c:pt idx="118">
                        <c:v>8.4310344827586192</c:v>
                      </c:pt>
                      <c:pt idx="119">
                        <c:v>3.4109263657957243</c:v>
                      </c:pt>
                      <c:pt idx="120">
                        <c:v>0.70126874279123408</c:v>
                      </c:pt>
                      <c:pt idx="121">
                        <c:v>5.9059829059829054</c:v>
                      </c:pt>
                      <c:pt idx="122">
                        <c:v>7.6041666666666661</c:v>
                      </c:pt>
                      <c:pt idx="123">
                        <c:v>7.4800000000000013</c:v>
                      </c:pt>
                      <c:pt idx="124">
                        <c:v>7.2500000000000009</c:v>
                      </c:pt>
                      <c:pt idx="125">
                        <c:v>3.6746411483253589</c:v>
                      </c:pt>
                      <c:pt idx="126">
                        <c:v>8.1739130434782599</c:v>
                      </c:pt>
                      <c:pt idx="127">
                        <c:v>5.8641975308641969</c:v>
                      </c:pt>
                      <c:pt idx="128">
                        <c:v>4.42512077294686</c:v>
                      </c:pt>
                      <c:pt idx="129">
                        <c:v>6.5795454545454541</c:v>
                      </c:pt>
                      <c:pt idx="130">
                        <c:v>7.6470588235294121</c:v>
                      </c:pt>
                      <c:pt idx="131">
                        <c:v>8.9565217391304337</c:v>
                      </c:pt>
                      <c:pt idx="132">
                        <c:v>5.101694915254237</c:v>
                      </c:pt>
                      <c:pt idx="133">
                        <c:v>10.630434782608695</c:v>
                      </c:pt>
                      <c:pt idx="134">
                        <c:v>9.1818181818181817</c:v>
                      </c:pt>
                      <c:pt idx="135">
                        <c:v>1.44234404536862</c:v>
                      </c:pt>
                      <c:pt idx="136">
                        <c:v>4.6910994764397902</c:v>
                      </c:pt>
                      <c:pt idx="137">
                        <c:v>10.511904761904761</c:v>
                      </c:pt>
                      <c:pt idx="138">
                        <c:v>3.2391304347826084</c:v>
                      </c:pt>
                      <c:pt idx="139">
                        <c:v>6.677777777777778</c:v>
                      </c:pt>
                      <c:pt idx="140">
                        <c:v>4.953125</c:v>
                      </c:pt>
                      <c:pt idx="141">
                        <c:v>2.1468048359240073</c:v>
                      </c:pt>
                      <c:pt idx="142">
                        <c:v>5.0743243243243246</c:v>
                      </c:pt>
                      <c:pt idx="143">
                        <c:v>5.3595238095238091</c:v>
                      </c:pt>
                      <c:pt idx="144">
                        <c:v>6.9807692307692308</c:v>
                      </c:pt>
                      <c:pt idx="145">
                        <c:v>7.1147540983606561</c:v>
                      </c:pt>
                      <c:pt idx="146">
                        <c:v>4.3174061433447095</c:v>
                      </c:pt>
                      <c:pt idx="147">
                        <c:v>7.3000000000000007</c:v>
                      </c:pt>
                      <c:pt idx="148">
                        <c:v>5.5227272727272725</c:v>
                      </c:pt>
                      <c:pt idx="149">
                        <c:v>6.5</c:v>
                      </c:pt>
                      <c:pt idx="150">
                        <c:v>1.7766497461928936</c:v>
                      </c:pt>
                      <c:pt idx="151">
                        <c:v>5.2669322709163353</c:v>
                      </c:pt>
                      <c:pt idx="152">
                        <c:v>4.4586776859504136</c:v>
                      </c:pt>
                      <c:pt idx="153">
                        <c:v>8.2158273381294951</c:v>
                      </c:pt>
                      <c:pt idx="154">
                        <c:v>7.4074074074074083</c:v>
                      </c:pt>
                      <c:pt idx="155">
                        <c:v>7.6</c:v>
                      </c:pt>
                      <c:pt idx="156">
                        <c:v>9.3525641025641022</c:v>
                      </c:pt>
                      <c:pt idx="157">
                        <c:v>2.5193370165745859</c:v>
                      </c:pt>
                      <c:pt idx="158">
                        <c:v>2.6577540106951871</c:v>
                      </c:pt>
                      <c:pt idx="159">
                        <c:v>6.0520231213872835</c:v>
                      </c:pt>
                      <c:pt idx="160">
                        <c:v>1.3465277777777778</c:v>
                      </c:pt>
                      <c:pt idx="161">
                        <c:v>7.8217054263565879</c:v>
                      </c:pt>
                      <c:pt idx="162">
                        <c:v>5.4414414414414409</c:v>
                      </c:pt>
                      <c:pt idx="163">
                        <c:v>7.3854166666666661</c:v>
                      </c:pt>
                      <c:pt idx="164">
                        <c:v>3.5583596214511037</c:v>
                      </c:pt>
                      <c:pt idx="165">
                        <c:v>1.5211267605633805</c:v>
                      </c:pt>
                      <c:pt idx="166">
                        <c:v>7.3861386138613856</c:v>
                      </c:pt>
                      <c:pt idx="167">
                        <c:v>5.3673469387755102</c:v>
                      </c:pt>
                      <c:pt idx="168">
                        <c:v>7.0155038759689923</c:v>
                      </c:pt>
                      <c:pt idx="169">
                        <c:v>7.3829787234042552</c:v>
                      </c:pt>
                      <c:pt idx="170">
                        <c:v>3.4090909090909092</c:v>
                      </c:pt>
                      <c:pt idx="171">
                        <c:v>3.9577464788732404</c:v>
                      </c:pt>
                      <c:pt idx="172">
                        <c:v>1.6940397350993377</c:v>
                      </c:pt>
                      <c:pt idx="173">
                        <c:v>2.259475218658892</c:v>
                      </c:pt>
                    </c:numCache>
                  </c:numRef>
                </c:yVal>
                <c:smooth val="0"/>
                <c:extLst>
                  <c:ext xmlns:c16="http://schemas.microsoft.com/office/drawing/2014/chart" uri="{C3380CC4-5D6E-409C-BE32-E72D297353CC}">
                    <c16:uniqueId val="{00000003-8604-4D9F-9751-520FD717FA87}"/>
                  </c:ext>
                </c:extLst>
              </c15:ser>
            </c15:filteredScatterSeries>
            <c15:filteredScatterSeries>
              <c15:ser>
                <c:idx val="2"/>
                <c:order val="1"/>
                <c:tx>
                  <c:strRef>
                    <c:extLst xmlns:c15="http://schemas.microsoft.com/office/drawing/2012/chart">
                      <c:ext xmlns:c15="http://schemas.microsoft.com/office/drawing/2012/chart" uri="{02D57815-91ED-43cb-92C2-25804820EDAC}">
                        <c15:formulaRef>
                          <c15:sqref>'FPN-WDI_Charts'!$G$15</c15:sqref>
                        </c15:formulaRef>
                      </c:ext>
                    </c:extLst>
                    <c:strCache>
                      <c:ptCount val="1"/>
                      <c:pt idx="0">
                        <c:v>Cost of a healthy diet [CoHD]</c:v>
                      </c:pt>
                    </c:strCache>
                  </c:strRef>
                </c:tx>
                <c:spPr>
                  <a:ln w="28575" cap="rnd">
                    <a:noFill/>
                    <a:round/>
                  </a:ln>
                  <a:effectLst/>
                </c:spPr>
                <c:marker>
                  <c:symbol val="square"/>
                  <c:size val="5"/>
                  <c:spPr>
                    <a:solidFill>
                      <a:schemeClr val="accent1">
                        <a:alpha val="50000"/>
                      </a:schemeClr>
                    </a:solidFill>
                    <a:ln w="12700">
                      <a:solidFill>
                        <a:srgbClr val="0070C0"/>
                      </a:solidFill>
                    </a:ln>
                    <a:effectLst/>
                  </c:spPr>
                </c:marker>
                <c:trendline>
                  <c:spPr>
                    <a:ln w="19050" cap="rnd">
                      <a:solidFill>
                        <a:schemeClr val="tx2">
                          <a:lumMod val="60000"/>
                          <a:lumOff val="40000"/>
                        </a:schemeClr>
                      </a:solidFill>
                      <a:prstDash val="solid"/>
                    </a:ln>
                    <a:effectLst/>
                  </c:spPr>
                  <c:trendlineType val="log"/>
                  <c:dispRSqr val="0"/>
                  <c:dispEq val="0"/>
                </c:trendline>
                <c:xVal>
                  <c:numRef>
                    <c:extLst xmlns:c15="http://schemas.microsoft.com/office/drawing/2012/chart">
                      <c:ext xmlns:c15="http://schemas.microsoft.com/office/drawing/2012/chart" uri="{02D57815-91ED-43cb-92C2-25804820EDAC}">
                        <c15:formulaRef>
                          <c15:sqref>'FPN-WDI_Charts'!$D$17:$D$190</c15:sqref>
                        </c15:formulaRef>
                      </c:ext>
                    </c:extLst>
                    <c:numCache>
                      <c:formatCode>_(* #,##0_);_(* \(#,##0\);_(* "-"??_);_(@_)</c:formatCode>
                      <c:ptCount val="174"/>
                      <c:pt idx="0">
                        <c:v>12802.148308393755</c:v>
                      </c:pt>
                      <c:pt idx="1">
                        <c:v>11562.265868581648</c:v>
                      </c:pt>
                      <c:pt idx="2">
                        <c:v>6861.5528235531165</c:v>
                      </c:pt>
                      <c:pt idx="4">
                        <c:v>18775.951013986618</c:v>
                      </c:pt>
                      <c:pt idx="5">
                        <c:v>22994.826450441869</c:v>
                      </c:pt>
                      <c:pt idx="6">
                        <c:v>12541.162631531197</c:v>
                      </c:pt>
                      <c:pt idx="7">
                        <c:v>36748.644176682479</c:v>
                      </c:pt>
                      <c:pt idx="8">
                        <c:v>47085.227143527278</c:v>
                      </c:pt>
                      <c:pt idx="9">
                        <c:v>53665.026675739464</c:v>
                      </c:pt>
                      <c:pt idx="10">
                        <c:v>13587.531191321466</c:v>
                      </c:pt>
                      <c:pt idx="11">
                        <c:v>34863.446470755836</c:v>
                      </c:pt>
                      <c:pt idx="12">
                        <c:v>45033.830542357806</c:v>
                      </c:pt>
                      <c:pt idx="13">
                        <c:v>5063.5548913875155</c:v>
                      </c:pt>
                      <c:pt idx="14">
                        <c:v>15090.752261438689</c:v>
                      </c:pt>
                      <c:pt idx="15">
                        <c:v>17666.601607030476</c:v>
                      </c:pt>
                      <c:pt idx="16">
                        <c:v>50904.68908671532</c:v>
                      </c:pt>
                      <c:pt idx="17">
                        <c:v>6656.3053694479131</c:v>
                      </c:pt>
                      <c:pt idx="18">
                        <c:v>3010.9028543227664</c:v>
                      </c:pt>
                      <c:pt idx="19">
                        <c:v>85191.656162029903</c:v>
                      </c:pt>
                      <c:pt idx="20">
                        <c:v>10174.709605992912</c:v>
                      </c:pt>
                      <c:pt idx="21">
                        <c:v>8174.4929769352211</c:v>
                      </c:pt>
                      <c:pt idx="23">
                        <c:v>13638.405312440575</c:v>
                      </c:pt>
                      <c:pt idx="24">
                        <c:v>14593.382481612171</c:v>
                      </c:pt>
                      <c:pt idx="25">
                        <c:v>14220.752282309115</c:v>
                      </c:pt>
                      <c:pt idx="27">
                        <c:v>64617.638124508696</c:v>
                      </c:pt>
                      <c:pt idx="28">
                        <c:v>20986.654634831924</c:v>
                      </c:pt>
                      <c:pt idx="29">
                        <c:v>1967.6340515778516</c:v>
                      </c:pt>
                      <c:pt idx="30">
                        <c:v>773.99155045993041</c:v>
                      </c:pt>
                      <c:pt idx="31">
                        <c:v>6413.9991408017486</c:v>
                      </c:pt>
                      <c:pt idx="32">
                        <c:v>3684.4596675561015</c:v>
                      </c:pt>
                      <c:pt idx="33">
                        <c:v>3597.9734245702957</c:v>
                      </c:pt>
                      <c:pt idx="34">
                        <c:v>47702.714501844668</c:v>
                      </c:pt>
                      <c:pt idx="35">
                        <c:v>46721.746143144497</c:v>
                      </c:pt>
                      <c:pt idx="36">
                        <c:v>959.31008907923683</c:v>
                      </c:pt>
                      <c:pt idx="37">
                        <c:v>1566.2610717999084</c:v>
                      </c:pt>
                      <c:pt idx="38">
                        <c:v>23462.567840458094</c:v>
                      </c:pt>
                      <c:pt idx="39">
                        <c:v>14224.868760217181</c:v>
                      </c:pt>
                      <c:pt idx="40">
                        <c:v>13928.699234095306</c:v>
                      </c:pt>
                      <c:pt idx="41">
                        <c:v>3049.0061794110893</c:v>
                      </c:pt>
                      <c:pt idx="42">
                        <c:v>1029.8833079077438</c:v>
                      </c:pt>
                      <c:pt idx="43">
                        <c:v>3639.7913563072916</c:v>
                      </c:pt>
                      <c:pt idx="44">
                        <c:v>19283.510355064074</c:v>
                      </c:pt>
                      <c:pt idx="45">
                        <c:v>4686.9004727937345</c:v>
                      </c:pt>
                      <c:pt idx="46">
                        <c:v>27045.343064531517</c:v>
                      </c:pt>
                      <c:pt idx="47">
                        <c:v>25495.201579638062</c:v>
                      </c:pt>
                      <c:pt idx="48">
                        <c:v>37163.5546875</c:v>
                      </c:pt>
                      <c:pt idx="49">
                        <c:v>36626.685577928016</c:v>
                      </c:pt>
                      <c:pt idx="50">
                        <c:v>56568.415893611025</c:v>
                      </c:pt>
                      <c:pt idx="51">
                        <c:v>4680.0806171313761</c:v>
                      </c:pt>
                      <c:pt idx="52">
                        <c:v>11380.819090928784</c:v>
                      </c:pt>
                      <c:pt idx="53">
                        <c:v>15941.711520405986</c:v>
                      </c:pt>
                      <c:pt idx="54">
                        <c:v>11346.372569571098</c:v>
                      </c:pt>
                      <c:pt idx="55">
                        <c:v>10801.026619985025</c:v>
                      </c:pt>
                      <c:pt idx="56">
                        <c:v>7984.4207710181063</c:v>
                      </c:pt>
                      <c:pt idx="57">
                        <c:v>16604.26720618911</c:v>
                      </c:pt>
                      <c:pt idx="58">
                        <c:v>32990.0451981964</c:v>
                      </c:pt>
                      <c:pt idx="59">
                        <c:v>7844.4993380007882</c:v>
                      </c:pt>
                      <c:pt idx="60">
                        <c:v>2009.5577459572542</c:v>
                      </c:pt>
                      <c:pt idx="61">
                        <c:v>12367.938239582556</c:v>
                      </c:pt>
                      <c:pt idx="62">
                        <c:v>47593.887014433501</c:v>
                      </c:pt>
                      <c:pt idx="63">
                        <c:v>45584.57086676926</c:v>
                      </c:pt>
                      <c:pt idx="64">
                        <c:v>14058.195045730035</c:v>
                      </c:pt>
                      <c:pt idx="65">
                        <c:v>2033.6716443566761</c:v>
                      </c:pt>
                      <c:pt idx="66">
                        <c:v>54335.962805280062</c:v>
                      </c:pt>
                      <c:pt idx="67">
                        <c:v>4863.9761994461451</c:v>
                      </c:pt>
                      <c:pt idx="68">
                        <c:v>28461.455812510256</c:v>
                      </c:pt>
                      <c:pt idx="69">
                        <c:v>14465.197750481873</c:v>
                      </c:pt>
                      <c:pt idx="70">
                        <c:v>2405.9481185156692</c:v>
                      </c:pt>
                      <c:pt idx="71">
                        <c:v>1929.1668463515364</c:v>
                      </c:pt>
                      <c:pt idx="72">
                        <c:v>11976.385671585009</c:v>
                      </c:pt>
                      <c:pt idx="73">
                        <c:v>3165.569739609412</c:v>
                      </c:pt>
                      <c:pt idx="74">
                        <c:v>5221.810954677173</c:v>
                      </c:pt>
                      <c:pt idx="75">
                        <c:v>62442.174944034465</c:v>
                      </c:pt>
                      <c:pt idx="76">
                        <c:v>28307.730172393909</c:v>
                      </c:pt>
                      <c:pt idx="77">
                        <c:v>53923.221721701004</c:v>
                      </c:pt>
                      <c:pt idx="78">
                        <c:v>6116.0596544376785</c:v>
                      </c:pt>
                      <c:pt idx="79">
                        <c:v>10589.126447473622</c:v>
                      </c:pt>
                      <c:pt idx="80">
                        <c:v>15902.844017069148</c:v>
                      </c:pt>
                      <c:pt idx="81">
                        <c:v>10445.367111211915</c:v>
                      </c:pt>
                      <c:pt idx="82">
                        <c:v>61729.407844559508</c:v>
                      </c:pt>
                      <c:pt idx="83">
                        <c:v>38924.31300806511</c:v>
                      </c:pt>
                      <c:pt idx="84">
                        <c:v>41812.971338710384</c:v>
                      </c:pt>
                      <c:pt idx="85">
                        <c:v>9326.1218979977657</c:v>
                      </c:pt>
                      <c:pt idx="86">
                        <c:v>42977.426848678275</c:v>
                      </c:pt>
                      <c:pt idx="87">
                        <c:v>9953.7278507454339</c:v>
                      </c:pt>
                      <c:pt idx="88">
                        <c:v>22157.871103308658</c:v>
                      </c:pt>
                      <c:pt idx="89">
                        <c:v>4123.5960532318059</c:v>
                      </c:pt>
                      <c:pt idx="90">
                        <c:v>41124.369288556089</c:v>
                      </c:pt>
                      <c:pt idx="91">
                        <c:v>58767.655344893712</c:v>
                      </c:pt>
                      <c:pt idx="92">
                        <c:v>4803.2323057579451</c:v>
                      </c:pt>
                      <c:pt idx="93">
                        <c:v>6874.7631684097432</c:v>
                      </c:pt>
                      <c:pt idx="94">
                        <c:v>28601.525730813642</c:v>
                      </c:pt>
                      <c:pt idx="95">
                        <c:v>3031.4095547503184</c:v>
                      </c:pt>
                      <c:pt idx="96">
                        <c:v>1424.4686568683951</c:v>
                      </c:pt>
                      <c:pt idx="97">
                        <c:v>32541.172866000961</c:v>
                      </c:pt>
                      <c:pt idx="98">
                        <c:v>82296.951250298385</c:v>
                      </c:pt>
                      <c:pt idx="99">
                        <c:v>1541.1731582354664</c:v>
                      </c:pt>
                      <c:pt idx="100">
                        <c:v>1446.9298715350471</c:v>
                      </c:pt>
                      <c:pt idx="101">
                        <c:v>25910.44684531882</c:v>
                      </c:pt>
                      <c:pt idx="102">
                        <c:v>16631.321673502542</c:v>
                      </c:pt>
                      <c:pt idx="103">
                        <c:v>2173.5556231394776</c:v>
                      </c:pt>
                      <c:pt idx="104">
                        <c:v>39210.024122793686</c:v>
                      </c:pt>
                      <c:pt idx="105">
                        <c:v>5035.9316432287251</c:v>
                      </c:pt>
                      <c:pt idx="106">
                        <c:v>23536.247806673819</c:v>
                      </c:pt>
                      <c:pt idx="107">
                        <c:v>19209.219151117159</c:v>
                      </c:pt>
                      <c:pt idx="108">
                        <c:v>12315.486793515642</c:v>
                      </c:pt>
                      <c:pt idx="109">
                        <c:v>9773.6311522170054</c:v>
                      </c:pt>
                      <c:pt idx="110">
                        <c:v>20086.50445258632</c:v>
                      </c:pt>
                      <c:pt idx="112">
                        <c:v>7168.724609375</c:v>
                      </c:pt>
                      <c:pt idx="113">
                        <c:v>1246.7926957329712</c:v>
                      </c:pt>
                      <c:pt idx="114">
                        <c:v>4109.5171938950534</c:v>
                      </c:pt>
                      <c:pt idx="115">
                        <c:v>9987.1176222071281</c:v>
                      </c:pt>
                      <c:pt idx="116">
                        <c:v>3601.1088766087423</c:v>
                      </c:pt>
                      <c:pt idx="117">
                        <c:v>55507.090270966735</c:v>
                      </c:pt>
                      <c:pt idx="118">
                        <c:v>40632.02521794194</c:v>
                      </c:pt>
                      <c:pt idx="119">
                        <c:v>5694.0691291125577</c:v>
                      </c:pt>
                      <c:pt idx="120">
                        <c:v>1206.4034324257502</c:v>
                      </c:pt>
                      <c:pt idx="121">
                        <c:v>5031.6039710898267</c:v>
                      </c:pt>
                      <c:pt idx="122">
                        <c:v>15084.567362337779</c:v>
                      </c:pt>
                      <c:pt idx="123">
                        <c:v>66403.546838544076</c:v>
                      </c:pt>
                      <c:pt idx="124">
                        <c:v>32003.332218000822</c:v>
                      </c:pt>
                      <c:pt idx="125">
                        <c:v>5015.8327759108888</c:v>
                      </c:pt>
                      <c:pt idx="126">
                        <c:v>28606.48872650852</c:v>
                      </c:pt>
                      <c:pt idx="127">
                        <c:v>12172.250539098937</c:v>
                      </c:pt>
                      <c:pt idx="128">
                        <c:v>11931.128933614442</c:v>
                      </c:pt>
                      <c:pt idx="129">
                        <c:v>9016.7621936564719</c:v>
                      </c:pt>
                      <c:pt idx="130">
                        <c:v>28817.100856495101</c:v>
                      </c:pt>
                      <c:pt idx="131">
                        <c:v>32269.041552375566</c:v>
                      </c:pt>
                      <c:pt idx="132">
                        <c:v>91499.863158453067</c:v>
                      </c:pt>
                      <c:pt idx="133">
                        <c:v>26756.309659140956</c:v>
                      </c:pt>
                      <c:pt idx="134">
                        <c:v>25233.841796875</c:v>
                      </c:pt>
                      <c:pt idx="135">
                        <c:v>1913.0340713463152</c:v>
                      </c:pt>
                      <c:pt idx="136">
                        <c:v>3941.3690409794904</c:v>
                      </c:pt>
                      <c:pt idx="137">
                        <c:v>48041.173051851751</c:v>
                      </c:pt>
                      <c:pt idx="138">
                        <c:v>3114.3375271840027</c:v>
                      </c:pt>
                      <c:pt idx="139">
                        <c:v>15536.101076100713</c:v>
                      </c:pt>
                      <c:pt idx="140">
                        <c:v>25682.248194375494</c:v>
                      </c:pt>
                      <c:pt idx="141">
                        <c:v>1594.3088895522201</c:v>
                      </c:pt>
                      <c:pt idx="142">
                        <c:v>88107.050046449251</c:v>
                      </c:pt>
                      <c:pt idx="143">
                        <c:v>37080.522405224547</c:v>
                      </c:pt>
                      <c:pt idx="144">
                        <c:v>29516.499638379093</c:v>
                      </c:pt>
                      <c:pt idx="145">
                        <c:v>35849.555652606519</c:v>
                      </c:pt>
                      <c:pt idx="146">
                        <c:v>13475.988214227387</c:v>
                      </c:pt>
                      <c:pt idx="147">
                        <c:v>39543.656870898471</c:v>
                      </c:pt>
                      <c:pt idx="148">
                        <c:v>12250.945476915302</c:v>
                      </c:pt>
                      <c:pt idx="149">
                        <c:v>25736.824162411289</c:v>
                      </c:pt>
                      <c:pt idx="150">
                        <c:v>14130.13919624719</c:v>
                      </c:pt>
                      <c:pt idx="151">
                        <c:v>13047.27543454409</c:v>
                      </c:pt>
                      <c:pt idx="152">
                        <c:v>4414.89990234375</c:v>
                      </c:pt>
                      <c:pt idx="153">
                        <c:v>16278.159563848048</c:v>
                      </c:pt>
                      <c:pt idx="154">
                        <c:v>52849.516538129938</c:v>
                      </c:pt>
                      <c:pt idx="155">
                        <c:v>68167.80327116001</c:v>
                      </c:pt>
                      <c:pt idx="157">
                        <c:v>3728.0674156657815</c:v>
                      </c:pt>
                      <c:pt idx="158">
                        <c:v>2472.98583984375</c:v>
                      </c:pt>
                      <c:pt idx="159">
                        <c:v>16642.450371704239</c:v>
                      </c:pt>
                      <c:pt idx="160">
                        <c:v>2013.8134548207713</c:v>
                      </c:pt>
                      <c:pt idx="161">
                        <c:v>27335.540522565894</c:v>
                      </c:pt>
                      <c:pt idx="162">
                        <c:v>10906.887152494108</c:v>
                      </c:pt>
                      <c:pt idx="163">
                        <c:v>27551.161668236098</c:v>
                      </c:pt>
                      <c:pt idx="164">
                        <c:v>26623.857443636742</c:v>
                      </c:pt>
                      <c:pt idx="165">
                        <c:v>2025.8351259473238</c:v>
                      </c:pt>
                      <c:pt idx="166">
                        <c:v>67667.508458519034</c:v>
                      </c:pt>
                      <c:pt idx="167">
                        <c:v>45771.001863196267</c:v>
                      </c:pt>
                      <c:pt idx="168">
                        <c:v>61186.462829745928</c:v>
                      </c:pt>
                      <c:pt idx="169">
                        <c:v>21735.75867855272</c:v>
                      </c:pt>
                      <c:pt idx="170">
                        <c:v>8452.92762659652</c:v>
                      </c:pt>
                      <c:pt idx="171">
                        <c:v>7246.8119700762873</c:v>
                      </c:pt>
                      <c:pt idx="172">
                        <c:v>3330.5527171436138</c:v>
                      </c:pt>
                      <c:pt idx="173">
                        <c:v>2373.57819623144</c:v>
                      </c:pt>
                    </c:numCache>
                  </c:numRef>
                </c:xVal>
                <c:yVal>
                  <c:numRef>
                    <c:extLst xmlns:c15="http://schemas.microsoft.com/office/drawing/2012/chart">
                      <c:ext xmlns:c15="http://schemas.microsoft.com/office/drawing/2012/chart" uri="{02D57815-91ED-43cb-92C2-25804820EDAC}">
                        <c15:formulaRef>
                          <c15:sqref>'FPN-WDI_Charts'!$G$17:$G$190</c15:sqref>
                        </c15:formulaRef>
                      </c:ext>
                    </c:extLst>
                    <c:numCache>
                      <c:formatCode>General</c:formatCode>
                      <c:ptCount val="174"/>
                      <c:pt idx="0">
                        <c:v>3.952</c:v>
                      </c:pt>
                      <c:pt idx="1">
                        <c:v>3.7629999999999999</c:v>
                      </c:pt>
                      <c:pt idx="2">
                        <c:v>4.327</c:v>
                      </c:pt>
                      <c:pt idx="3">
                        <c:v>3.7170000000000001</c:v>
                      </c:pt>
                      <c:pt idx="4">
                        <c:v>4.1120000000000001</c:v>
                      </c:pt>
                      <c:pt idx="5">
                        <c:v>3.3410000000000002</c:v>
                      </c:pt>
                      <c:pt idx="6">
                        <c:v>3.0960000000000001</c:v>
                      </c:pt>
                      <c:pt idx="7">
                        <c:v>3.4180000000000001</c:v>
                      </c:pt>
                      <c:pt idx="8">
                        <c:v>2.2589999999999999</c:v>
                      </c:pt>
                      <c:pt idx="9">
                        <c:v>2.7719999999999998</c:v>
                      </c:pt>
                      <c:pt idx="10">
                        <c:v>2.3479999999999999</c:v>
                      </c:pt>
                      <c:pt idx="11">
                        <c:v>4.2759999999999998</c:v>
                      </c:pt>
                      <c:pt idx="12">
                        <c:v>3.379</c:v>
                      </c:pt>
                      <c:pt idx="13">
                        <c:v>2.8820000000000001</c:v>
                      </c:pt>
                      <c:pt idx="15">
                        <c:v>3.177</c:v>
                      </c:pt>
                      <c:pt idx="16">
                        <c:v>2.8620000000000001</c:v>
                      </c:pt>
                      <c:pt idx="17">
                        <c:v>2.476</c:v>
                      </c:pt>
                      <c:pt idx="18">
                        <c:v>3.55</c:v>
                      </c:pt>
                      <c:pt idx="19">
                        <c:v>4.0720000000000001</c:v>
                      </c:pt>
                      <c:pt idx="20">
                        <c:v>4.383</c:v>
                      </c:pt>
                      <c:pt idx="21">
                        <c:v>3.5510000000000002</c:v>
                      </c:pt>
                      <c:pt idx="23">
                        <c:v>3.847</c:v>
                      </c:pt>
                      <c:pt idx="24">
                        <c:v>3.6219999999999999</c:v>
                      </c:pt>
                      <c:pt idx="25">
                        <c:v>2.8090000000000002</c:v>
                      </c:pt>
                      <c:pt idx="26">
                        <c:v>3.2349999999999999</c:v>
                      </c:pt>
                      <c:pt idx="27">
                        <c:v>4.1260000000000003</c:v>
                      </c:pt>
                      <c:pt idx="28">
                        <c:v>3.78</c:v>
                      </c:pt>
                      <c:pt idx="29">
                        <c:v>3.173</c:v>
                      </c:pt>
                      <c:pt idx="30">
                        <c:v>2.988</c:v>
                      </c:pt>
                      <c:pt idx="31">
                        <c:v>3.3580000000000001</c:v>
                      </c:pt>
                      <c:pt idx="32">
                        <c:v>3.6179999999999999</c:v>
                      </c:pt>
                      <c:pt idx="33">
                        <c:v>2.6160000000000001</c:v>
                      </c:pt>
                      <c:pt idx="34">
                        <c:v>2.863</c:v>
                      </c:pt>
                      <c:pt idx="35">
                        <c:v>2.9279999999999999</c:v>
                      </c:pt>
                      <c:pt idx="36">
                        <c:v>3.423</c:v>
                      </c:pt>
                      <c:pt idx="37">
                        <c:v>2.831</c:v>
                      </c:pt>
                      <c:pt idx="38">
                        <c:v>3.0529999999999999</c:v>
                      </c:pt>
                      <c:pt idx="39">
                        <c:v>2.5710000000000002</c:v>
                      </c:pt>
                      <c:pt idx="40">
                        <c:v>2.863</c:v>
                      </c:pt>
                      <c:pt idx="42">
                        <c:v>2.9209999999999998</c:v>
                      </c:pt>
                      <c:pt idx="43">
                        <c:v>3.343</c:v>
                      </c:pt>
                      <c:pt idx="44">
                        <c:v>3.9609999999999999</c:v>
                      </c:pt>
                      <c:pt idx="45">
                        <c:v>3.2730000000000001</c:v>
                      </c:pt>
                      <c:pt idx="46">
                        <c:v>4.1680000000000001</c:v>
                      </c:pt>
                      <c:pt idx="47">
                        <c:v>2.8660000000000001</c:v>
                      </c:pt>
                      <c:pt idx="48">
                        <c:v>2.8460000000000001</c:v>
                      </c:pt>
                      <c:pt idx="49">
                        <c:v>2.899</c:v>
                      </c:pt>
                      <c:pt idx="50">
                        <c:v>2.3759999999999999</c:v>
                      </c:pt>
                      <c:pt idx="51">
                        <c:v>2.7970000000000002</c:v>
                      </c:pt>
                      <c:pt idx="52">
                        <c:v>4</c:v>
                      </c:pt>
                      <c:pt idx="53">
                        <c:v>3.5209999999999999</c:v>
                      </c:pt>
                      <c:pt idx="54">
                        <c:v>2.7879999999999998</c:v>
                      </c:pt>
                      <c:pt idx="55">
                        <c:v>3.4569999999999999</c:v>
                      </c:pt>
                      <c:pt idx="57">
                        <c:v>3.5259999999999998</c:v>
                      </c:pt>
                      <c:pt idx="58">
                        <c:v>3.125</c:v>
                      </c:pt>
                      <c:pt idx="59">
                        <c:v>3.4279999999999999</c:v>
                      </c:pt>
                      <c:pt idx="60">
                        <c:v>3.1080000000000001</c:v>
                      </c:pt>
                      <c:pt idx="61">
                        <c:v>3.6120000000000001</c:v>
                      </c:pt>
                      <c:pt idx="62">
                        <c:v>2.5449999999999999</c:v>
                      </c:pt>
                      <c:pt idx="63">
                        <c:v>2.9359999999999999</c:v>
                      </c:pt>
                      <c:pt idx="64">
                        <c:v>3.3580000000000001</c:v>
                      </c:pt>
                      <c:pt idx="65">
                        <c:v>2.9420000000000002</c:v>
                      </c:pt>
                      <c:pt idx="66">
                        <c:v>2.786</c:v>
                      </c:pt>
                      <c:pt idx="67">
                        <c:v>3.7669999999999999</c:v>
                      </c:pt>
                      <c:pt idx="68">
                        <c:v>3.0369999999999999</c:v>
                      </c:pt>
                      <c:pt idx="69">
                        <c:v>5.3819999999999997</c:v>
                      </c:pt>
                      <c:pt idx="70">
                        <c:v>3.6549999999999998</c:v>
                      </c:pt>
                      <c:pt idx="71">
                        <c:v>3.1640000000000001</c:v>
                      </c:pt>
                      <c:pt idx="72">
                        <c:v>4.6289999999999996</c:v>
                      </c:pt>
                      <c:pt idx="73">
                        <c:v>3.93</c:v>
                      </c:pt>
                      <c:pt idx="74">
                        <c:v>3.36</c:v>
                      </c:pt>
                      <c:pt idx="75">
                        <c:v>3.6589999999999998</c:v>
                      </c:pt>
                      <c:pt idx="76">
                        <c:v>3.302</c:v>
                      </c:pt>
                      <c:pt idx="77">
                        <c:v>2.2130000000000001</c:v>
                      </c:pt>
                      <c:pt idx="78">
                        <c:v>2.8239999999999998</c:v>
                      </c:pt>
                      <c:pt idx="79">
                        <c:v>4.1289999999999996</c:v>
                      </c:pt>
                      <c:pt idx="80">
                        <c:v>3.0049999999999999</c:v>
                      </c:pt>
                      <c:pt idx="81">
                        <c:v>3.3780000000000001</c:v>
                      </c:pt>
                      <c:pt idx="82">
                        <c:v>2.3969999999999998</c:v>
                      </c:pt>
                      <c:pt idx="83">
                        <c:v>2.4359999999999999</c:v>
                      </c:pt>
                      <c:pt idx="84">
                        <c:v>2.8849999999999998</c:v>
                      </c:pt>
                      <c:pt idx="85">
                        <c:v>5.9749999999999996</c:v>
                      </c:pt>
                      <c:pt idx="86">
                        <c:v>5.5289999999999999</c:v>
                      </c:pt>
                      <c:pt idx="87">
                        <c:v>3.4119999999999999</c:v>
                      </c:pt>
                      <c:pt idx="88">
                        <c:v>2.391</c:v>
                      </c:pt>
                      <c:pt idx="89">
                        <c:v>2.8460000000000001</c:v>
                      </c:pt>
                      <c:pt idx="90">
                        <c:v>4.7119999999999997</c:v>
                      </c:pt>
                      <c:pt idx="91">
                        <c:v>3.3439999999999999</c:v>
                      </c:pt>
                      <c:pt idx="92">
                        <c:v>2.97</c:v>
                      </c:pt>
                      <c:pt idx="93">
                        <c:v>3.7759999999999998</c:v>
                      </c:pt>
                      <c:pt idx="94">
                        <c:v>3.1240000000000001</c:v>
                      </c:pt>
                      <c:pt idx="95">
                        <c:v>3.77</c:v>
                      </c:pt>
                      <c:pt idx="96">
                        <c:v>4.0179999999999998</c:v>
                      </c:pt>
                      <c:pt idx="97">
                        <c:v>3.0030000000000001</c:v>
                      </c:pt>
                      <c:pt idx="98">
                        <c:v>2.492</c:v>
                      </c:pt>
                      <c:pt idx="99">
                        <c:v>2.9870000000000001</c:v>
                      </c:pt>
                      <c:pt idx="100">
                        <c:v>2.7240000000000002</c:v>
                      </c:pt>
                      <c:pt idx="101">
                        <c:v>3.2240000000000002</c:v>
                      </c:pt>
                      <c:pt idx="102">
                        <c:v>3.581</c:v>
                      </c:pt>
                      <c:pt idx="103">
                        <c:v>2.9</c:v>
                      </c:pt>
                      <c:pt idx="104">
                        <c:v>3.4940000000000002</c:v>
                      </c:pt>
                      <c:pt idx="105">
                        <c:v>3.4510000000000001</c:v>
                      </c:pt>
                      <c:pt idx="106">
                        <c:v>3.3130000000000002</c:v>
                      </c:pt>
                      <c:pt idx="107">
                        <c:v>2.9929999999999999</c:v>
                      </c:pt>
                      <c:pt idx="108">
                        <c:v>2.46</c:v>
                      </c:pt>
                      <c:pt idx="109">
                        <c:v>4.5439999999999996</c:v>
                      </c:pt>
                      <c:pt idx="110">
                        <c:v>3.3969999999999998</c:v>
                      </c:pt>
                      <c:pt idx="111">
                        <c:v>4.883</c:v>
                      </c:pt>
                      <c:pt idx="112">
                        <c:v>2.71</c:v>
                      </c:pt>
                      <c:pt idx="113">
                        <c:v>3.0310000000000001</c:v>
                      </c:pt>
                      <c:pt idx="114">
                        <c:v>3.706</c:v>
                      </c:pt>
                      <c:pt idx="115">
                        <c:v>3.2549999999999999</c:v>
                      </c:pt>
                      <c:pt idx="116">
                        <c:v>4.1269999999999998</c:v>
                      </c:pt>
                      <c:pt idx="117">
                        <c:v>2.7429999999999999</c:v>
                      </c:pt>
                      <c:pt idx="118">
                        <c:v>2.6709999999999998</c:v>
                      </c:pt>
                      <c:pt idx="119">
                        <c:v>3.1909999999999998</c:v>
                      </c:pt>
                      <c:pt idx="120">
                        <c:v>2.85</c:v>
                      </c:pt>
                      <c:pt idx="121">
                        <c:v>3.5649999999999999</c:v>
                      </c:pt>
                      <c:pt idx="122">
                        <c:v>3.3180000000000001</c:v>
                      </c:pt>
                      <c:pt idx="123">
                        <c:v>3.3250000000000002</c:v>
                      </c:pt>
                      <c:pt idx="124">
                        <c:v>2.8149999999999999</c:v>
                      </c:pt>
                      <c:pt idx="125">
                        <c:v>3.4079999999999999</c:v>
                      </c:pt>
                      <c:pt idx="126">
                        <c:v>4.2249999999999996</c:v>
                      </c:pt>
                      <c:pt idx="127">
                        <c:v>3.43</c:v>
                      </c:pt>
                      <c:pt idx="128">
                        <c:v>3.0840000000000001</c:v>
                      </c:pt>
                      <c:pt idx="129">
                        <c:v>3.843</c:v>
                      </c:pt>
                      <c:pt idx="130">
                        <c:v>2.9089999999999998</c:v>
                      </c:pt>
                      <c:pt idx="131">
                        <c:v>2.5129999999999999</c:v>
                      </c:pt>
                      <c:pt idx="132">
                        <c:v>2.375</c:v>
                      </c:pt>
                      <c:pt idx="133">
                        <c:v>2.9209999999999998</c:v>
                      </c:pt>
                      <c:pt idx="134">
                        <c:v>3.149</c:v>
                      </c:pt>
                      <c:pt idx="135">
                        <c:v>2.609</c:v>
                      </c:pt>
                      <c:pt idx="136">
                        <c:v>3.2879999999999998</c:v>
                      </c:pt>
                      <c:pt idx="137">
                        <c:v>3.4409999999999998</c:v>
                      </c:pt>
                      <c:pt idx="138">
                        <c:v>2.19</c:v>
                      </c:pt>
                      <c:pt idx="139">
                        <c:v>4.07</c:v>
                      </c:pt>
                      <c:pt idx="140">
                        <c:v>4.01</c:v>
                      </c:pt>
                      <c:pt idx="141">
                        <c:v>2.8420000000000001</c:v>
                      </c:pt>
                      <c:pt idx="142">
                        <c:v>2.7749999999999999</c:v>
                      </c:pt>
                      <c:pt idx="143">
                        <c:v>4.4619999999999997</c:v>
                      </c:pt>
                      <c:pt idx="144">
                        <c:v>3.0129999999999999</c:v>
                      </c:pt>
                      <c:pt idx="145">
                        <c:v>2.798</c:v>
                      </c:pt>
                      <c:pt idx="146">
                        <c:v>4.1020000000000003</c:v>
                      </c:pt>
                      <c:pt idx="147">
                        <c:v>2.6989999999999998</c:v>
                      </c:pt>
                      <c:pt idx="148">
                        <c:v>3.702</c:v>
                      </c:pt>
                      <c:pt idx="149">
                        <c:v>2.9980000000000002</c:v>
                      </c:pt>
                      <c:pt idx="150">
                        <c:v>3.2629999999999999</c:v>
                      </c:pt>
                      <c:pt idx="151">
                        <c:v>4.1310000000000002</c:v>
                      </c:pt>
                      <c:pt idx="152">
                        <c:v>3.6739999999999999</c:v>
                      </c:pt>
                      <c:pt idx="153">
                        <c:v>4.9690000000000003</c:v>
                      </c:pt>
                      <c:pt idx="154">
                        <c:v>3.0859999999999999</c:v>
                      </c:pt>
                      <c:pt idx="155">
                        <c:v>2.5230000000000001</c:v>
                      </c:pt>
                      <c:pt idx="156">
                        <c:v>3.99</c:v>
                      </c:pt>
                      <c:pt idx="157">
                        <c:v>3.0270000000000001</c:v>
                      </c:pt>
                      <c:pt idx="158">
                        <c:v>2.5979999999999999</c:v>
                      </c:pt>
                      <c:pt idx="159">
                        <c:v>3.9710000000000001</c:v>
                      </c:pt>
                      <c:pt idx="161">
                        <c:v>3.9279999999999999</c:v>
                      </c:pt>
                      <c:pt idx="162">
                        <c:v>3.476</c:v>
                      </c:pt>
                      <c:pt idx="163">
                        <c:v>2.8730000000000002</c:v>
                      </c:pt>
                      <c:pt idx="164">
                        <c:v>2.8090000000000002</c:v>
                      </c:pt>
                      <c:pt idx="165">
                        <c:v>2.7490000000000001</c:v>
                      </c:pt>
                      <c:pt idx="166">
                        <c:v>2.7549999999999999</c:v>
                      </c:pt>
                      <c:pt idx="167">
                        <c:v>1.8220000000000001</c:v>
                      </c:pt>
                      <c:pt idx="168">
                        <c:v>3.2250000000000001</c:v>
                      </c:pt>
                      <c:pt idx="169">
                        <c:v>3.073</c:v>
                      </c:pt>
                      <c:pt idx="170">
                        <c:v>3.5859999999999999</c:v>
                      </c:pt>
                      <c:pt idx="171">
                        <c:v>3.3420000000000001</c:v>
                      </c:pt>
                      <c:pt idx="172">
                        <c:v>3.085</c:v>
                      </c:pt>
                      <c:pt idx="173">
                        <c:v>3.456</c:v>
                      </c:pt>
                    </c:numCache>
                  </c:numRef>
                </c:yVal>
                <c:smooth val="0"/>
                <c:extLst xmlns:c15="http://schemas.microsoft.com/office/drawing/2012/chart">
                  <c:ext xmlns:c16="http://schemas.microsoft.com/office/drawing/2014/chart" uri="{C3380CC4-5D6E-409C-BE32-E72D297353CC}">
                    <c16:uniqueId val="{00000005-8604-4D9F-9751-520FD717FA87}"/>
                  </c:ext>
                </c:extLst>
              </c15:ser>
            </c15:filteredScatterSeries>
            <c15:filteredScatterSeries>
              <c15:ser>
                <c:idx val="1"/>
                <c:order val="2"/>
                <c:tx>
                  <c:strRef>
                    <c:extLst xmlns:c15="http://schemas.microsoft.com/office/drawing/2012/chart">
                      <c:ext xmlns:c15="http://schemas.microsoft.com/office/drawing/2012/chart" uri="{02D57815-91ED-43cb-92C2-25804820EDAC}">
                        <c15:formulaRef>
                          <c15:sqref>'FPN-WDI_Charts'!$F$15</c15:sqref>
                        </c15:formulaRef>
                      </c:ext>
                    </c:extLst>
                    <c:strCache>
                      <c:ptCount val="1"/>
                      <c:pt idx="0">
                        <c:v>Cost of a nutrient adequate diet [CoNA]</c:v>
                      </c:pt>
                    </c:strCache>
                  </c:strRef>
                </c:tx>
                <c:spPr>
                  <a:ln w="28575" cap="rnd">
                    <a:noFill/>
                    <a:round/>
                  </a:ln>
                  <a:effectLst/>
                </c:spPr>
                <c:marker>
                  <c:symbol val="circle"/>
                  <c:size val="5"/>
                  <c:spPr>
                    <a:solidFill>
                      <a:schemeClr val="tx1">
                        <a:lumMod val="50000"/>
                        <a:lumOff val="50000"/>
                      </a:schemeClr>
                    </a:solidFill>
                    <a:ln w="9525">
                      <a:noFill/>
                    </a:ln>
                    <a:effectLst/>
                  </c:spPr>
                </c:marker>
                <c:trendline>
                  <c:spPr>
                    <a:ln w="19050" cap="rnd">
                      <a:solidFill>
                        <a:schemeClr val="tx1">
                          <a:lumMod val="50000"/>
                          <a:lumOff val="50000"/>
                        </a:schemeClr>
                      </a:solidFill>
                      <a:prstDash val="dash"/>
                    </a:ln>
                    <a:effectLst/>
                  </c:spPr>
                  <c:trendlineType val="log"/>
                  <c:dispRSqr val="0"/>
                  <c:dispEq val="0"/>
                </c:trendline>
                <c:xVal>
                  <c:numRef>
                    <c:extLst xmlns:c15="http://schemas.microsoft.com/office/drawing/2012/chart">
                      <c:ext xmlns:c15="http://schemas.microsoft.com/office/drawing/2012/chart" uri="{02D57815-91ED-43cb-92C2-25804820EDAC}">
                        <c15:formulaRef>
                          <c15:sqref>'FPN-WDI_Charts'!$D$17:$D$190</c15:sqref>
                        </c15:formulaRef>
                      </c:ext>
                    </c:extLst>
                    <c:numCache>
                      <c:formatCode>_(* #,##0_);_(* \(#,##0\);_(* "-"??_);_(@_)</c:formatCode>
                      <c:ptCount val="174"/>
                      <c:pt idx="0">
                        <c:v>12802.148308393755</c:v>
                      </c:pt>
                      <c:pt idx="1">
                        <c:v>11562.265868581648</c:v>
                      </c:pt>
                      <c:pt idx="2">
                        <c:v>6861.5528235531165</c:v>
                      </c:pt>
                      <c:pt idx="4">
                        <c:v>18775.951013986618</c:v>
                      </c:pt>
                      <c:pt idx="5">
                        <c:v>22994.826450441869</c:v>
                      </c:pt>
                      <c:pt idx="6">
                        <c:v>12541.162631531197</c:v>
                      </c:pt>
                      <c:pt idx="7">
                        <c:v>36748.644176682479</c:v>
                      </c:pt>
                      <c:pt idx="8">
                        <c:v>47085.227143527278</c:v>
                      </c:pt>
                      <c:pt idx="9">
                        <c:v>53665.026675739464</c:v>
                      </c:pt>
                      <c:pt idx="10">
                        <c:v>13587.531191321466</c:v>
                      </c:pt>
                      <c:pt idx="11">
                        <c:v>34863.446470755836</c:v>
                      </c:pt>
                      <c:pt idx="12">
                        <c:v>45033.830542357806</c:v>
                      </c:pt>
                      <c:pt idx="13">
                        <c:v>5063.5548913875155</c:v>
                      </c:pt>
                      <c:pt idx="14">
                        <c:v>15090.752261438689</c:v>
                      </c:pt>
                      <c:pt idx="15">
                        <c:v>17666.601607030476</c:v>
                      </c:pt>
                      <c:pt idx="16">
                        <c:v>50904.68908671532</c:v>
                      </c:pt>
                      <c:pt idx="17">
                        <c:v>6656.3053694479131</c:v>
                      </c:pt>
                      <c:pt idx="18">
                        <c:v>3010.9028543227664</c:v>
                      </c:pt>
                      <c:pt idx="19">
                        <c:v>85191.656162029903</c:v>
                      </c:pt>
                      <c:pt idx="20">
                        <c:v>10174.709605992912</c:v>
                      </c:pt>
                      <c:pt idx="21">
                        <c:v>8174.4929769352211</c:v>
                      </c:pt>
                      <c:pt idx="23">
                        <c:v>13638.405312440575</c:v>
                      </c:pt>
                      <c:pt idx="24">
                        <c:v>14593.382481612171</c:v>
                      </c:pt>
                      <c:pt idx="25">
                        <c:v>14220.752282309115</c:v>
                      </c:pt>
                      <c:pt idx="27">
                        <c:v>64617.638124508696</c:v>
                      </c:pt>
                      <c:pt idx="28">
                        <c:v>20986.654634831924</c:v>
                      </c:pt>
                      <c:pt idx="29">
                        <c:v>1967.6340515778516</c:v>
                      </c:pt>
                      <c:pt idx="30">
                        <c:v>773.99155045993041</c:v>
                      </c:pt>
                      <c:pt idx="31">
                        <c:v>6413.9991408017486</c:v>
                      </c:pt>
                      <c:pt idx="32">
                        <c:v>3684.4596675561015</c:v>
                      </c:pt>
                      <c:pt idx="33">
                        <c:v>3597.9734245702957</c:v>
                      </c:pt>
                      <c:pt idx="34">
                        <c:v>47702.714501844668</c:v>
                      </c:pt>
                      <c:pt idx="35">
                        <c:v>46721.746143144497</c:v>
                      </c:pt>
                      <c:pt idx="36">
                        <c:v>959.31008907923683</c:v>
                      </c:pt>
                      <c:pt idx="37">
                        <c:v>1566.2610717999084</c:v>
                      </c:pt>
                      <c:pt idx="38">
                        <c:v>23462.567840458094</c:v>
                      </c:pt>
                      <c:pt idx="39">
                        <c:v>14224.868760217181</c:v>
                      </c:pt>
                      <c:pt idx="40">
                        <c:v>13928.699234095306</c:v>
                      </c:pt>
                      <c:pt idx="41">
                        <c:v>3049.0061794110893</c:v>
                      </c:pt>
                      <c:pt idx="42">
                        <c:v>1029.8833079077438</c:v>
                      </c:pt>
                      <c:pt idx="43">
                        <c:v>3639.7913563072916</c:v>
                      </c:pt>
                      <c:pt idx="44">
                        <c:v>19283.510355064074</c:v>
                      </c:pt>
                      <c:pt idx="45">
                        <c:v>4686.9004727937345</c:v>
                      </c:pt>
                      <c:pt idx="46">
                        <c:v>27045.343064531517</c:v>
                      </c:pt>
                      <c:pt idx="47">
                        <c:v>25495.201579638062</c:v>
                      </c:pt>
                      <c:pt idx="48">
                        <c:v>37163.5546875</c:v>
                      </c:pt>
                      <c:pt idx="49">
                        <c:v>36626.685577928016</c:v>
                      </c:pt>
                      <c:pt idx="50">
                        <c:v>56568.415893611025</c:v>
                      </c:pt>
                      <c:pt idx="51">
                        <c:v>4680.0806171313761</c:v>
                      </c:pt>
                      <c:pt idx="52">
                        <c:v>11380.819090928784</c:v>
                      </c:pt>
                      <c:pt idx="53">
                        <c:v>15941.711520405986</c:v>
                      </c:pt>
                      <c:pt idx="54">
                        <c:v>11346.372569571098</c:v>
                      </c:pt>
                      <c:pt idx="55">
                        <c:v>10801.026619985025</c:v>
                      </c:pt>
                      <c:pt idx="56">
                        <c:v>7984.4207710181063</c:v>
                      </c:pt>
                      <c:pt idx="57">
                        <c:v>16604.26720618911</c:v>
                      </c:pt>
                      <c:pt idx="58">
                        <c:v>32990.0451981964</c:v>
                      </c:pt>
                      <c:pt idx="59">
                        <c:v>7844.4993380007882</c:v>
                      </c:pt>
                      <c:pt idx="60">
                        <c:v>2009.5577459572542</c:v>
                      </c:pt>
                      <c:pt idx="61">
                        <c:v>12367.938239582556</c:v>
                      </c:pt>
                      <c:pt idx="62">
                        <c:v>47593.887014433501</c:v>
                      </c:pt>
                      <c:pt idx="63">
                        <c:v>45584.57086676926</c:v>
                      </c:pt>
                      <c:pt idx="64">
                        <c:v>14058.195045730035</c:v>
                      </c:pt>
                      <c:pt idx="65">
                        <c:v>2033.6716443566761</c:v>
                      </c:pt>
                      <c:pt idx="66">
                        <c:v>54335.962805280062</c:v>
                      </c:pt>
                      <c:pt idx="67">
                        <c:v>4863.9761994461451</c:v>
                      </c:pt>
                      <c:pt idx="68">
                        <c:v>28461.455812510256</c:v>
                      </c:pt>
                      <c:pt idx="69">
                        <c:v>14465.197750481873</c:v>
                      </c:pt>
                      <c:pt idx="70">
                        <c:v>2405.9481185156692</c:v>
                      </c:pt>
                      <c:pt idx="71">
                        <c:v>1929.1668463515364</c:v>
                      </c:pt>
                      <c:pt idx="72">
                        <c:v>11976.385671585009</c:v>
                      </c:pt>
                      <c:pt idx="73">
                        <c:v>3165.569739609412</c:v>
                      </c:pt>
                      <c:pt idx="74">
                        <c:v>5221.810954677173</c:v>
                      </c:pt>
                      <c:pt idx="75">
                        <c:v>62442.174944034465</c:v>
                      </c:pt>
                      <c:pt idx="76">
                        <c:v>28307.730172393909</c:v>
                      </c:pt>
                      <c:pt idx="77">
                        <c:v>53923.221721701004</c:v>
                      </c:pt>
                      <c:pt idx="78">
                        <c:v>6116.0596544376785</c:v>
                      </c:pt>
                      <c:pt idx="79">
                        <c:v>10589.126447473622</c:v>
                      </c:pt>
                      <c:pt idx="80">
                        <c:v>15902.844017069148</c:v>
                      </c:pt>
                      <c:pt idx="81">
                        <c:v>10445.367111211915</c:v>
                      </c:pt>
                      <c:pt idx="82">
                        <c:v>61729.407844559508</c:v>
                      </c:pt>
                      <c:pt idx="83">
                        <c:v>38924.31300806511</c:v>
                      </c:pt>
                      <c:pt idx="84">
                        <c:v>41812.971338710384</c:v>
                      </c:pt>
                      <c:pt idx="85">
                        <c:v>9326.1218979977657</c:v>
                      </c:pt>
                      <c:pt idx="86">
                        <c:v>42977.426848678275</c:v>
                      </c:pt>
                      <c:pt idx="87">
                        <c:v>9953.7278507454339</c:v>
                      </c:pt>
                      <c:pt idx="88">
                        <c:v>22157.871103308658</c:v>
                      </c:pt>
                      <c:pt idx="89">
                        <c:v>4123.5960532318059</c:v>
                      </c:pt>
                      <c:pt idx="90">
                        <c:v>41124.369288556089</c:v>
                      </c:pt>
                      <c:pt idx="91">
                        <c:v>58767.655344893712</c:v>
                      </c:pt>
                      <c:pt idx="92">
                        <c:v>4803.2323057579451</c:v>
                      </c:pt>
                      <c:pt idx="93">
                        <c:v>6874.7631684097432</c:v>
                      </c:pt>
                      <c:pt idx="94">
                        <c:v>28601.525730813642</c:v>
                      </c:pt>
                      <c:pt idx="95">
                        <c:v>3031.4095547503184</c:v>
                      </c:pt>
                      <c:pt idx="96">
                        <c:v>1424.4686568683951</c:v>
                      </c:pt>
                      <c:pt idx="97">
                        <c:v>32541.172866000961</c:v>
                      </c:pt>
                      <c:pt idx="98">
                        <c:v>82296.951250298385</c:v>
                      </c:pt>
                      <c:pt idx="99">
                        <c:v>1541.1731582354664</c:v>
                      </c:pt>
                      <c:pt idx="100">
                        <c:v>1446.9298715350471</c:v>
                      </c:pt>
                      <c:pt idx="101">
                        <c:v>25910.44684531882</c:v>
                      </c:pt>
                      <c:pt idx="102">
                        <c:v>16631.321673502542</c:v>
                      </c:pt>
                      <c:pt idx="103">
                        <c:v>2173.5556231394776</c:v>
                      </c:pt>
                      <c:pt idx="104">
                        <c:v>39210.024122793686</c:v>
                      </c:pt>
                      <c:pt idx="105">
                        <c:v>5035.9316432287251</c:v>
                      </c:pt>
                      <c:pt idx="106">
                        <c:v>23536.247806673819</c:v>
                      </c:pt>
                      <c:pt idx="107">
                        <c:v>19209.219151117159</c:v>
                      </c:pt>
                      <c:pt idx="108">
                        <c:v>12315.486793515642</c:v>
                      </c:pt>
                      <c:pt idx="109">
                        <c:v>9773.6311522170054</c:v>
                      </c:pt>
                      <c:pt idx="110">
                        <c:v>20086.50445258632</c:v>
                      </c:pt>
                      <c:pt idx="112">
                        <c:v>7168.724609375</c:v>
                      </c:pt>
                      <c:pt idx="113">
                        <c:v>1246.7926957329712</c:v>
                      </c:pt>
                      <c:pt idx="114">
                        <c:v>4109.5171938950534</c:v>
                      </c:pt>
                      <c:pt idx="115">
                        <c:v>9987.1176222071281</c:v>
                      </c:pt>
                      <c:pt idx="116">
                        <c:v>3601.1088766087423</c:v>
                      </c:pt>
                      <c:pt idx="117">
                        <c:v>55507.090270966735</c:v>
                      </c:pt>
                      <c:pt idx="118">
                        <c:v>40632.02521794194</c:v>
                      </c:pt>
                      <c:pt idx="119">
                        <c:v>5694.0691291125577</c:v>
                      </c:pt>
                      <c:pt idx="120">
                        <c:v>1206.4034324257502</c:v>
                      </c:pt>
                      <c:pt idx="121">
                        <c:v>5031.6039710898267</c:v>
                      </c:pt>
                      <c:pt idx="122">
                        <c:v>15084.567362337779</c:v>
                      </c:pt>
                      <c:pt idx="123">
                        <c:v>66403.546838544076</c:v>
                      </c:pt>
                      <c:pt idx="124">
                        <c:v>32003.332218000822</c:v>
                      </c:pt>
                      <c:pt idx="125">
                        <c:v>5015.8327759108888</c:v>
                      </c:pt>
                      <c:pt idx="126">
                        <c:v>28606.48872650852</c:v>
                      </c:pt>
                      <c:pt idx="127">
                        <c:v>12172.250539098937</c:v>
                      </c:pt>
                      <c:pt idx="128">
                        <c:v>11931.128933614442</c:v>
                      </c:pt>
                      <c:pt idx="129">
                        <c:v>9016.7621936564719</c:v>
                      </c:pt>
                      <c:pt idx="130">
                        <c:v>28817.100856495101</c:v>
                      </c:pt>
                      <c:pt idx="131">
                        <c:v>32269.041552375566</c:v>
                      </c:pt>
                      <c:pt idx="132">
                        <c:v>91499.863158453067</c:v>
                      </c:pt>
                      <c:pt idx="133">
                        <c:v>26756.309659140956</c:v>
                      </c:pt>
                      <c:pt idx="134">
                        <c:v>25233.841796875</c:v>
                      </c:pt>
                      <c:pt idx="135">
                        <c:v>1913.0340713463152</c:v>
                      </c:pt>
                      <c:pt idx="136">
                        <c:v>3941.3690409794904</c:v>
                      </c:pt>
                      <c:pt idx="137">
                        <c:v>48041.173051851751</c:v>
                      </c:pt>
                      <c:pt idx="138">
                        <c:v>3114.3375271840027</c:v>
                      </c:pt>
                      <c:pt idx="139">
                        <c:v>15536.101076100713</c:v>
                      </c:pt>
                      <c:pt idx="140">
                        <c:v>25682.248194375494</c:v>
                      </c:pt>
                      <c:pt idx="141">
                        <c:v>1594.3088895522201</c:v>
                      </c:pt>
                      <c:pt idx="142">
                        <c:v>88107.050046449251</c:v>
                      </c:pt>
                      <c:pt idx="143">
                        <c:v>37080.522405224547</c:v>
                      </c:pt>
                      <c:pt idx="144">
                        <c:v>29516.499638379093</c:v>
                      </c:pt>
                      <c:pt idx="145">
                        <c:v>35849.555652606519</c:v>
                      </c:pt>
                      <c:pt idx="146">
                        <c:v>13475.988214227387</c:v>
                      </c:pt>
                      <c:pt idx="147">
                        <c:v>39543.656870898471</c:v>
                      </c:pt>
                      <c:pt idx="148">
                        <c:v>12250.945476915302</c:v>
                      </c:pt>
                      <c:pt idx="149">
                        <c:v>25736.824162411289</c:v>
                      </c:pt>
                      <c:pt idx="150">
                        <c:v>14130.13919624719</c:v>
                      </c:pt>
                      <c:pt idx="151">
                        <c:v>13047.27543454409</c:v>
                      </c:pt>
                      <c:pt idx="152">
                        <c:v>4414.89990234375</c:v>
                      </c:pt>
                      <c:pt idx="153">
                        <c:v>16278.159563848048</c:v>
                      </c:pt>
                      <c:pt idx="154">
                        <c:v>52849.516538129938</c:v>
                      </c:pt>
                      <c:pt idx="155">
                        <c:v>68167.80327116001</c:v>
                      </c:pt>
                      <c:pt idx="157">
                        <c:v>3728.0674156657815</c:v>
                      </c:pt>
                      <c:pt idx="158">
                        <c:v>2472.98583984375</c:v>
                      </c:pt>
                      <c:pt idx="159">
                        <c:v>16642.450371704239</c:v>
                      </c:pt>
                      <c:pt idx="160">
                        <c:v>2013.8134548207713</c:v>
                      </c:pt>
                      <c:pt idx="161">
                        <c:v>27335.540522565894</c:v>
                      </c:pt>
                      <c:pt idx="162">
                        <c:v>10906.887152494108</c:v>
                      </c:pt>
                      <c:pt idx="163">
                        <c:v>27551.161668236098</c:v>
                      </c:pt>
                      <c:pt idx="164">
                        <c:v>26623.857443636742</c:v>
                      </c:pt>
                      <c:pt idx="165">
                        <c:v>2025.8351259473238</c:v>
                      </c:pt>
                      <c:pt idx="166">
                        <c:v>67667.508458519034</c:v>
                      </c:pt>
                      <c:pt idx="167">
                        <c:v>45771.001863196267</c:v>
                      </c:pt>
                      <c:pt idx="168">
                        <c:v>61186.462829745928</c:v>
                      </c:pt>
                      <c:pt idx="169">
                        <c:v>21735.75867855272</c:v>
                      </c:pt>
                      <c:pt idx="170">
                        <c:v>8452.92762659652</c:v>
                      </c:pt>
                      <c:pt idx="171">
                        <c:v>7246.8119700762873</c:v>
                      </c:pt>
                      <c:pt idx="172">
                        <c:v>3330.5527171436138</c:v>
                      </c:pt>
                      <c:pt idx="173">
                        <c:v>2373.57819623144</c:v>
                      </c:pt>
                    </c:numCache>
                  </c:numRef>
                </c:xVal>
                <c:yVal>
                  <c:numRef>
                    <c:extLst xmlns:c15="http://schemas.microsoft.com/office/drawing/2012/chart">
                      <c:ext xmlns:c15="http://schemas.microsoft.com/office/drawing/2012/chart" uri="{02D57815-91ED-43cb-92C2-25804820EDAC}">
                        <c15:formulaRef>
                          <c15:sqref>'FPN-WDI_Charts'!$F$17:$F$190</c15:sqref>
                        </c15:formulaRef>
                      </c:ext>
                    </c:extLst>
                    <c:numCache>
                      <c:formatCode>General</c:formatCode>
                      <c:ptCount val="174"/>
                      <c:pt idx="0">
                        <c:v>2.4710000000000001</c:v>
                      </c:pt>
                      <c:pt idx="1">
                        <c:v>2.323</c:v>
                      </c:pt>
                      <c:pt idx="2">
                        <c:v>3.2309999999999999</c:v>
                      </c:pt>
                      <c:pt idx="3">
                        <c:v>2.4329999999999998</c:v>
                      </c:pt>
                      <c:pt idx="4">
                        <c:v>3.0169999999999999</c:v>
                      </c:pt>
                      <c:pt idx="5">
                        <c:v>2.625</c:v>
                      </c:pt>
                      <c:pt idx="6">
                        <c:v>2.2080000000000002</c:v>
                      </c:pt>
                      <c:pt idx="7">
                        <c:v>2.835</c:v>
                      </c:pt>
                      <c:pt idx="8">
                        <c:v>1.595</c:v>
                      </c:pt>
                      <c:pt idx="9">
                        <c:v>2.2559999999999998</c:v>
                      </c:pt>
                      <c:pt idx="10">
                        <c:v>1.8360000000000001</c:v>
                      </c:pt>
                      <c:pt idx="11">
                        <c:v>4.6829999999999998</c:v>
                      </c:pt>
                      <c:pt idx="12">
                        <c:v>2.8290000000000002</c:v>
                      </c:pt>
                      <c:pt idx="13">
                        <c:v>1.9470000000000001</c:v>
                      </c:pt>
                      <c:pt idx="14">
                        <c:v>2.226</c:v>
                      </c:pt>
                      <c:pt idx="15">
                        <c:v>2.161</c:v>
                      </c:pt>
                      <c:pt idx="16">
                        <c:v>2.4060000000000001</c:v>
                      </c:pt>
                      <c:pt idx="17">
                        <c:v>2.8029999999999999</c:v>
                      </c:pt>
                      <c:pt idx="18">
                        <c:v>2.4980000000000002</c:v>
                      </c:pt>
                      <c:pt idx="19">
                        <c:v>4.7060000000000004</c:v>
                      </c:pt>
                      <c:pt idx="20">
                        <c:v>2.802</c:v>
                      </c:pt>
                      <c:pt idx="21">
                        <c:v>3.3380000000000001</c:v>
                      </c:pt>
                      <c:pt idx="22">
                        <c:v>3.3290000000000002</c:v>
                      </c:pt>
                      <c:pt idx="23">
                        <c:v>3.0510000000000002</c:v>
                      </c:pt>
                      <c:pt idx="24">
                        <c:v>2.25</c:v>
                      </c:pt>
                      <c:pt idx="25">
                        <c:v>2.657</c:v>
                      </c:pt>
                      <c:pt idx="26">
                        <c:v>3.0590000000000002</c:v>
                      </c:pt>
                      <c:pt idx="27">
                        <c:v>2.3759999999999999</c:v>
                      </c:pt>
                      <c:pt idx="28">
                        <c:v>2.7679999999999998</c:v>
                      </c:pt>
                      <c:pt idx="29">
                        <c:v>2.5379999999999998</c:v>
                      </c:pt>
                      <c:pt idx="30">
                        <c:v>1.589</c:v>
                      </c:pt>
                      <c:pt idx="31">
                        <c:v>2.5219999999999998</c:v>
                      </c:pt>
                      <c:pt idx="32">
                        <c:v>2.7610000000000001</c:v>
                      </c:pt>
                      <c:pt idx="33">
                        <c:v>2.0649999999999999</c:v>
                      </c:pt>
                      <c:pt idx="34">
                        <c:v>2.1110000000000002</c:v>
                      </c:pt>
                      <c:pt idx="35">
                        <c:v>2.2309999999999999</c:v>
                      </c:pt>
                      <c:pt idx="36">
                        <c:v>1.706</c:v>
                      </c:pt>
                      <c:pt idx="37">
                        <c:v>1.7609999999999999</c:v>
                      </c:pt>
                      <c:pt idx="38">
                        <c:v>2.1789999999999998</c:v>
                      </c:pt>
                      <c:pt idx="39">
                        <c:v>2.1110000000000002</c:v>
                      </c:pt>
                      <c:pt idx="40">
                        <c:v>2.5259999999999998</c:v>
                      </c:pt>
                      <c:pt idx="41">
                        <c:v>3.4609999999999999</c:v>
                      </c:pt>
                      <c:pt idx="42">
                        <c:v>2.0489999999999999</c:v>
                      </c:pt>
                      <c:pt idx="43">
                        <c:v>2.5760000000000001</c:v>
                      </c:pt>
                      <c:pt idx="44">
                        <c:v>2.8239999999999998</c:v>
                      </c:pt>
                      <c:pt idx="45">
                        <c:v>1.619</c:v>
                      </c:pt>
                      <c:pt idx="46">
                        <c:v>3.2109999999999999</c:v>
                      </c:pt>
                      <c:pt idx="47">
                        <c:v>2.3959999999999999</c:v>
                      </c:pt>
                      <c:pt idx="48">
                        <c:v>2.0680000000000001</c:v>
                      </c:pt>
                      <c:pt idx="49">
                        <c:v>2.3610000000000002</c:v>
                      </c:pt>
                      <c:pt idx="50">
                        <c:v>1.728</c:v>
                      </c:pt>
                      <c:pt idx="51">
                        <c:v>2.4590000000000001</c:v>
                      </c:pt>
                      <c:pt idx="52">
                        <c:v>3.4780000000000002</c:v>
                      </c:pt>
                      <c:pt idx="53">
                        <c:v>2.8759999999999999</c:v>
                      </c:pt>
                      <c:pt idx="54">
                        <c:v>2.512</c:v>
                      </c:pt>
                      <c:pt idx="55">
                        <c:v>2.29</c:v>
                      </c:pt>
                      <c:pt idx="56">
                        <c:v>5.8659999999999997</c:v>
                      </c:pt>
                      <c:pt idx="57">
                        <c:v>1.865</c:v>
                      </c:pt>
                      <c:pt idx="58">
                        <c:v>2.5539999999999998</c:v>
                      </c:pt>
                      <c:pt idx="59">
                        <c:v>2.2440000000000002</c:v>
                      </c:pt>
                      <c:pt idx="60">
                        <c:v>2.004</c:v>
                      </c:pt>
                      <c:pt idx="61">
                        <c:v>2.5579999999999998</c:v>
                      </c:pt>
                      <c:pt idx="62">
                        <c:v>2.4649999999999999</c:v>
                      </c:pt>
                      <c:pt idx="63">
                        <c:v>1.8740000000000001</c:v>
                      </c:pt>
                      <c:pt idx="64">
                        <c:v>2.57</c:v>
                      </c:pt>
                      <c:pt idx="65">
                        <c:v>2.5289999999999999</c:v>
                      </c:pt>
                      <c:pt idx="66">
                        <c:v>2.2240000000000002</c:v>
                      </c:pt>
                      <c:pt idx="67">
                        <c:v>2.516</c:v>
                      </c:pt>
                      <c:pt idx="68">
                        <c:v>2.5569999999999999</c:v>
                      </c:pt>
                      <c:pt idx="69">
                        <c:v>3.7669999999999999</c:v>
                      </c:pt>
                      <c:pt idx="70">
                        <c:v>2.2149999999999999</c:v>
                      </c:pt>
                      <c:pt idx="71">
                        <c:v>1.857</c:v>
                      </c:pt>
                      <c:pt idx="72">
                        <c:v>3.6059999999999999</c:v>
                      </c:pt>
                      <c:pt idx="73">
                        <c:v>2.9289999999999998</c:v>
                      </c:pt>
                      <c:pt idx="74">
                        <c:v>3.472</c:v>
                      </c:pt>
                      <c:pt idx="75">
                        <c:v>2.3159999999999998</c:v>
                      </c:pt>
                      <c:pt idx="76">
                        <c:v>2.258</c:v>
                      </c:pt>
                      <c:pt idx="77">
                        <c:v>2.4220000000000002</c:v>
                      </c:pt>
                      <c:pt idx="78">
                        <c:v>2.125</c:v>
                      </c:pt>
                      <c:pt idx="79">
                        <c:v>2.6640000000000001</c:v>
                      </c:pt>
                      <c:pt idx="80">
                        <c:v>2.0089999999999999</c:v>
                      </c:pt>
                      <c:pt idx="81">
                        <c:v>2.5049999999999999</c:v>
                      </c:pt>
                      <c:pt idx="82">
                        <c:v>2.0259999999999998</c:v>
                      </c:pt>
                      <c:pt idx="83">
                        <c:v>1.8979999999999999</c:v>
                      </c:pt>
                      <c:pt idx="84">
                        <c:v>2.226</c:v>
                      </c:pt>
                      <c:pt idx="85">
                        <c:v>4.0570000000000004</c:v>
                      </c:pt>
                      <c:pt idx="86">
                        <c:v>3.5569999999999999</c:v>
                      </c:pt>
                      <c:pt idx="87">
                        <c:v>1.61</c:v>
                      </c:pt>
                      <c:pt idx="88">
                        <c:v>1.7529999999999999</c:v>
                      </c:pt>
                      <c:pt idx="89">
                        <c:v>1.851</c:v>
                      </c:pt>
                      <c:pt idx="90">
                        <c:v>4.242</c:v>
                      </c:pt>
                      <c:pt idx="91">
                        <c:v>1.7909999999999999</c:v>
                      </c:pt>
                      <c:pt idx="92">
                        <c:v>2.4590000000000001</c:v>
                      </c:pt>
                      <c:pt idx="93">
                        <c:v>2.9009999999999998</c:v>
                      </c:pt>
                      <c:pt idx="94">
                        <c:v>2.0289999999999999</c:v>
                      </c:pt>
                      <c:pt idx="95">
                        <c:v>2.306</c:v>
                      </c:pt>
                      <c:pt idx="96">
                        <c:v>2.9820000000000002</c:v>
                      </c:pt>
                      <c:pt idx="97">
                        <c:v>1.9690000000000001</c:v>
                      </c:pt>
                      <c:pt idx="98">
                        <c:v>2.0379999999999998</c:v>
                      </c:pt>
                      <c:pt idx="99">
                        <c:v>2.589</c:v>
                      </c:pt>
                      <c:pt idx="100">
                        <c:v>1.6160000000000001</c:v>
                      </c:pt>
                      <c:pt idx="101">
                        <c:v>2.3839999999999999</c:v>
                      </c:pt>
                      <c:pt idx="102">
                        <c:v>2.6859999999999999</c:v>
                      </c:pt>
                      <c:pt idx="103">
                        <c:v>1.9850000000000001</c:v>
                      </c:pt>
                      <c:pt idx="104">
                        <c:v>2.6469999999999998</c:v>
                      </c:pt>
                      <c:pt idx="105">
                        <c:v>2.8140000000000001</c:v>
                      </c:pt>
                      <c:pt idx="106">
                        <c:v>2.5190000000000001</c:v>
                      </c:pt>
                      <c:pt idx="107">
                        <c:v>2.4830000000000001</c:v>
                      </c:pt>
                      <c:pt idx="108">
                        <c:v>1.6830000000000001</c:v>
                      </c:pt>
                      <c:pt idx="109">
                        <c:v>2.2589999999999999</c:v>
                      </c:pt>
                      <c:pt idx="110">
                        <c:v>2.294</c:v>
                      </c:pt>
                      <c:pt idx="111">
                        <c:v>3.6840000000000002</c:v>
                      </c:pt>
                      <c:pt idx="112">
                        <c:v>1.9119999999999999</c:v>
                      </c:pt>
                      <c:pt idx="113">
                        <c:v>1.9690000000000001</c:v>
                      </c:pt>
                      <c:pt idx="114">
                        <c:v>2.6</c:v>
                      </c:pt>
                      <c:pt idx="115">
                        <c:v>1.839</c:v>
                      </c:pt>
                      <c:pt idx="116">
                        <c:v>2.5649999999999999</c:v>
                      </c:pt>
                      <c:pt idx="117">
                        <c:v>1.7709999999999999</c:v>
                      </c:pt>
                      <c:pt idx="118">
                        <c:v>2.2229999999999999</c:v>
                      </c:pt>
                      <c:pt idx="119">
                        <c:v>2.4889999999999999</c:v>
                      </c:pt>
                      <c:pt idx="120">
                        <c:v>1.6579999999999999</c:v>
                      </c:pt>
                      <c:pt idx="121">
                        <c:v>2.1150000000000002</c:v>
                      </c:pt>
                      <c:pt idx="122">
                        <c:v>2.972</c:v>
                      </c:pt>
                      <c:pt idx="123">
                        <c:v>2.8490000000000002</c:v>
                      </c:pt>
                      <c:pt idx="124">
                        <c:v>1.899</c:v>
                      </c:pt>
                      <c:pt idx="125">
                        <c:v>1.946</c:v>
                      </c:pt>
                      <c:pt idx="126">
                        <c:v>3.2240000000000002</c:v>
                      </c:pt>
                      <c:pt idx="127">
                        <c:v>3.8860000000000001</c:v>
                      </c:pt>
                      <c:pt idx="128">
                        <c:v>2.2400000000000002</c:v>
                      </c:pt>
                      <c:pt idx="129">
                        <c:v>2.82</c:v>
                      </c:pt>
                      <c:pt idx="130">
                        <c:v>1.925</c:v>
                      </c:pt>
                      <c:pt idx="131">
                        <c:v>1.835</c:v>
                      </c:pt>
                      <c:pt idx="132">
                        <c:v>1.173</c:v>
                      </c:pt>
                      <c:pt idx="133">
                        <c:v>2.1859999999999999</c:v>
                      </c:pt>
                      <c:pt idx="134">
                        <c:v>2.2149999999999999</c:v>
                      </c:pt>
                      <c:pt idx="135">
                        <c:v>1.3109999999999999</c:v>
                      </c:pt>
                      <c:pt idx="136">
                        <c:v>2.569</c:v>
                      </c:pt>
                      <c:pt idx="137">
                        <c:v>1.752</c:v>
                      </c:pt>
                      <c:pt idx="138">
                        <c:v>1.8580000000000001</c:v>
                      </c:pt>
                      <c:pt idx="139">
                        <c:v>2.669</c:v>
                      </c:pt>
                      <c:pt idx="140">
                        <c:v>2.169</c:v>
                      </c:pt>
                      <c:pt idx="141">
                        <c:v>2.2010000000000001</c:v>
                      </c:pt>
                      <c:pt idx="142">
                        <c:v>2.024</c:v>
                      </c:pt>
                      <c:pt idx="143">
                        <c:v>3.944</c:v>
                      </c:pt>
                      <c:pt idx="144">
                        <c:v>1.9770000000000001</c:v>
                      </c:pt>
                      <c:pt idx="145">
                        <c:v>2.0150000000000001</c:v>
                      </c:pt>
                      <c:pt idx="146">
                        <c:v>3.407</c:v>
                      </c:pt>
                      <c:pt idx="147">
                        <c:v>1.752</c:v>
                      </c:pt>
                      <c:pt idx="148">
                        <c:v>2.2280000000000002</c:v>
                      </c:pt>
                      <c:pt idx="149">
                        <c:v>2.9940000000000002</c:v>
                      </c:pt>
                      <c:pt idx="150">
                        <c:v>2.6509999999999998</c:v>
                      </c:pt>
                      <c:pt idx="151">
                        <c:v>3.0539999999999998</c:v>
                      </c:pt>
                      <c:pt idx="152">
                        <c:v>2.089</c:v>
                      </c:pt>
                      <c:pt idx="153">
                        <c:v>3.3860000000000001</c:v>
                      </c:pt>
                      <c:pt idx="154">
                        <c:v>2.4340000000000002</c:v>
                      </c:pt>
                      <c:pt idx="155">
                        <c:v>2.101</c:v>
                      </c:pt>
                      <c:pt idx="156">
                        <c:v>2.996</c:v>
                      </c:pt>
                      <c:pt idx="157">
                        <c:v>2.3450000000000002</c:v>
                      </c:pt>
                      <c:pt idx="158">
                        <c:v>1.944</c:v>
                      </c:pt>
                      <c:pt idx="159">
                        <c:v>2.883</c:v>
                      </c:pt>
                      <c:pt idx="160">
                        <c:v>2.31</c:v>
                      </c:pt>
                      <c:pt idx="161">
                        <c:v>3.1349999999999998</c:v>
                      </c:pt>
                      <c:pt idx="162">
                        <c:v>1.88</c:v>
                      </c:pt>
                      <c:pt idx="163">
                        <c:v>2.286</c:v>
                      </c:pt>
                      <c:pt idx="164">
                        <c:v>2.4529999999999998</c:v>
                      </c:pt>
                      <c:pt idx="165">
                        <c:v>1.8</c:v>
                      </c:pt>
                      <c:pt idx="166">
                        <c:v>1.806</c:v>
                      </c:pt>
                      <c:pt idx="167">
                        <c:v>1.526</c:v>
                      </c:pt>
                      <c:pt idx="168">
                        <c:v>2.2149999999999999</c:v>
                      </c:pt>
                      <c:pt idx="169">
                        <c:v>2.129</c:v>
                      </c:pt>
                      <c:pt idx="170">
                        <c:v>2.5139999999999998</c:v>
                      </c:pt>
                      <c:pt idx="171">
                        <c:v>1.7609999999999999</c:v>
                      </c:pt>
                      <c:pt idx="172">
                        <c:v>2.38</c:v>
                      </c:pt>
                      <c:pt idx="173">
                        <c:v>2.2970000000000002</c:v>
                      </c:pt>
                    </c:numCache>
                  </c:numRef>
                </c:yVal>
                <c:smooth val="0"/>
                <c:extLst xmlns:c15="http://schemas.microsoft.com/office/drawing/2012/chart">
                  <c:ext xmlns:c16="http://schemas.microsoft.com/office/drawing/2014/chart" uri="{C3380CC4-5D6E-409C-BE32-E72D297353CC}">
                    <c16:uniqueId val="{00000007-8604-4D9F-9751-520FD717FA87}"/>
                  </c:ext>
                </c:extLst>
              </c15:ser>
            </c15:filteredScatterSeries>
            <c15:filteredScatterSeries>
              <c15:ser>
                <c:idx val="0"/>
                <c:order val="3"/>
                <c:tx>
                  <c:strRef>
                    <c:extLst xmlns:c15="http://schemas.microsoft.com/office/drawing/2012/chart">
                      <c:ext xmlns:c15="http://schemas.microsoft.com/office/drawing/2012/chart" uri="{02D57815-91ED-43cb-92C2-25804820EDAC}">
                        <c15:formulaRef>
                          <c15:sqref>'FPN-WDI_Charts'!$E$15</c15:sqref>
                        </c15:formulaRef>
                      </c:ext>
                    </c:extLst>
                    <c:strCache>
                      <c:ptCount val="1"/>
                      <c:pt idx="0">
                        <c:v>Cost of an energy sufficient diet [CoCA]</c:v>
                      </c:pt>
                    </c:strCache>
                  </c:strRef>
                </c:tx>
                <c:spPr>
                  <a:ln w="28575" cap="rnd">
                    <a:noFill/>
                    <a:round/>
                  </a:ln>
                  <a:effectLst/>
                </c:spPr>
                <c:marker>
                  <c:symbol val="circle"/>
                  <c:size val="5"/>
                  <c:spPr>
                    <a:solidFill>
                      <a:schemeClr val="bg1"/>
                    </a:solidFill>
                    <a:ln w="9525">
                      <a:solidFill>
                        <a:schemeClr val="bg1">
                          <a:lumMod val="50000"/>
                        </a:schemeClr>
                      </a:solidFill>
                    </a:ln>
                    <a:effectLst/>
                  </c:spPr>
                </c:marker>
                <c:trendline>
                  <c:spPr>
                    <a:ln w="19050" cap="rnd">
                      <a:solidFill>
                        <a:schemeClr val="bg1">
                          <a:lumMod val="50000"/>
                        </a:schemeClr>
                      </a:solidFill>
                      <a:prstDash val="sysDot"/>
                    </a:ln>
                    <a:effectLst/>
                  </c:spPr>
                  <c:trendlineType val="log"/>
                  <c:dispRSqr val="0"/>
                  <c:dispEq val="0"/>
                </c:trendline>
                <c:xVal>
                  <c:numRef>
                    <c:extLst xmlns:c15="http://schemas.microsoft.com/office/drawing/2012/chart">
                      <c:ext xmlns:c15="http://schemas.microsoft.com/office/drawing/2012/chart" uri="{02D57815-91ED-43cb-92C2-25804820EDAC}">
                        <c15:formulaRef>
                          <c15:sqref>'FPN-WDI_Charts'!$D$17:$D$190</c15:sqref>
                        </c15:formulaRef>
                      </c:ext>
                    </c:extLst>
                    <c:numCache>
                      <c:formatCode>_(* #,##0_);_(* \(#,##0\);_(* "-"??_);_(@_)</c:formatCode>
                      <c:ptCount val="174"/>
                      <c:pt idx="0">
                        <c:v>12802.148308393755</c:v>
                      </c:pt>
                      <c:pt idx="1">
                        <c:v>11562.265868581648</c:v>
                      </c:pt>
                      <c:pt idx="2">
                        <c:v>6861.5528235531165</c:v>
                      </c:pt>
                      <c:pt idx="4">
                        <c:v>18775.951013986618</c:v>
                      </c:pt>
                      <c:pt idx="5">
                        <c:v>22994.826450441869</c:v>
                      </c:pt>
                      <c:pt idx="6">
                        <c:v>12541.162631531197</c:v>
                      </c:pt>
                      <c:pt idx="7">
                        <c:v>36748.644176682479</c:v>
                      </c:pt>
                      <c:pt idx="8">
                        <c:v>47085.227143527278</c:v>
                      </c:pt>
                      <c:pt idx="9">
                        <c:v>53665.026675739464</c:v>
                      </c:pt>
                      <c:pt idx="10">
                        <c:v>13587.531191321466</c:v>
                      </c:pt>
                      <c:pt idx="11">
                        <c:v>34863.446470755836</c:v>
                      </c:pt>
                      <c:pt idx="12">
                        <c:v>45033.830542357806</c:v>
                      </c:pt>
                      <c:pt idx="13">
                        <c:v>5063.5548913875155</c:v>
                      </c:pt>
                      <c:pt idx="14">
                        <c:v>15090.752261438689</c:v>
                      </c:pt>
                      <c:pt idx="15">
                        <c:v>17666.601607030476</c:v>
                      </c:pt>
                      <c:pt idx="16">
                        <c:v>50904.68908671532</c:v>
                      </c:pt>
                      <c:pt idx="17">
                        <c:v>6656.3053694479131</c:v>
                      </c:pt>
                      <c:pt idx="18">
                        <c:v>3010.9028543227664</c:v>
                      </c:pt>
                      <c:pt idx="19">
                        <c:v>85191.656162029903</c:v>
                      </c:pt>
                      <c:pt idx="20">
                        <c:v>10174.709605992912</c:v>
                      </c:pt>
                      <c:pt idx="21">
                        <c:v>8174.4929769352211</c:v>
                      </c:pt>
                      <c:pt idx="23">
                        <c:v>13638.405312440575</c:v>
                      </c:pt>
                      <c:pt idx="24">
                        <c:v>14593.382481612171</c:v>
                      </c:pt>
                      <c:pt idx="25">
                        <c:v>14220.752282309115</c:v>
                      </c:pt>
                      <c:pt idx="27">
                        <c:v>64617.638124508696</c:v>
                      </c:pt>
                      <c:pt idx="28">
                        <c:v>20986.654634831924</c:v>
                      </c:pt>
                      <c:pt idx="29">
                        <c:v>1967.6340515778516</c:v>
                      </c:pt>
                      <c:pt idx="30">
                        <c:v>773.99155045993041</c:v>
                      </c:pt>
                      <c:pt idx="31">
                        <c:v>6413.9991408017486</c:v>
                      </c:pt>
                      <c:pt idx="32">
                        <c:v>3684.4596675561015</c:v>
                      </c:pt>
                      <c:pt idx="33">
                        <c:v>3597.9734245702957</c:v>
                      </c:pt>
                      <c:pt idx="34">
                        <c:v>47702.714501844668</c:v>
                      </c:pt>
                      <c:pt idx="35">
                        <c:v>46721.746143144497</c:v>
                      </c:pt>
                      <c:pt idx="36">
                        <c:v>959.31008907923683</c:v>
                      </c:pt>
                      <c:pt idx="37">
                        <c:v>1566.2610717999084</c:v>
                      </c:pt>
                      <c:pt idx="38">
                        <c:v>23462.567840458094</c:v>
                      </c:pt>
                      <c:pt idx="39">
                        <c:v>14224.868760217181</c:v>
                      </c:pt>
                      <c:pt idx="40">
                        <c:v>13928.699234095306</c:v>
                      </c:pt>
                      <c:pt idx="41">
                        <c:v>3049.0061794110893</c:v>
                      </c:pt>
                      <c:pt idx="42">
                        <c:v>1029.8833079077438</c:v>
                      </c:pt>
                      <c:pt idx="43">
                        <c:v>3639.7913563072916</c:v>
                      </c:pt>
                      <c:pt idx="44">
                        <c:v>19283.510355064074</c:v>
                      </c:pt>
                      <c:pt idx="45">
                        <c:v>4686.9004727937345</c:v>
                      </c:pt>
                      <c:pt idx="46">
                        <c:v>27045.343064531517</c:v>
                      </c:pt>
                      <c:pt idx="47">
                        <c:v>25495.201579638062</c:v>
                      </c:pt>
                      <c:pt idx="48">
                        <c:v>37163.5546875</c:v>
                      </c:pt>
                      <c:pt idx="49">
                        <c:v>36626.685577928016</c:v>
                      </c:pt>
                      <c:pt idx="50">
                        <c:v>56568.415893611025</c:v>
                      </c:pt>
                      <c:pt idx="51">
                        <c:v>4680.0806171313761</c:v>
                      </c:pt>
                      <c:pt idx="52">
                        <c:v>11380.819090928784</c:v>
                      </c:pt>
                      <c:pt idx="53">
                        <c:v>15941.711520405986</c:v>
                      </c:pt>
                      <c:pt idx="54">
                        <c:v>11346.372569571098</c:v>
                      </c:pt>
                      <c:pt idx="55">
                        <c:v>10801.026619985025</c:v>
                      </c:pt>
                      <c:pt idx="56">
                        <c:v>7984.4207710181063</c:v>
                      </c:pt>
                      <c:pt idx="57">
                        <c:v>16604.26720618911</c:v>
                      </c:pt>
                      <c:pt idx="58">
                        <c:v>32990.0451981964</c:v>
                      </c:pt>
                      <c:pt idx="59">
                        <c:v>7844.4993380007882</c:v>
                      </c:pt>
                      <c:pt idx="60">
                        <c:v>2009.5577459572542</c:v>
                      </c:pt>
                      <c:pt idx="61">
                        <c:v>12367.938239582556</c:v>
                      </c:pt>
                      <c:pt idx="62">
                        <c:v>47593.887014433501</c:v>
                      </c:pt>
                      <c:pt idx="63">
                        <c:v>45584.57086676926</c:v>
                      </c:pt>
                      <c:pt idx="64">
                        <c:v>14058.195045730035</c:v>
                      </c:pt>
                      <c:pt idx="65">
                        <c:v>2033.6716443566761</c:v>
                      </c:pt>
                      <c:pt idx="66">
                        <c:v>54335.962805280062</c:v>
                      </c:pt>
                      <c:pt idx="67">
                        <c:v>4863.9761994461451</c:v>
                      </c:pt>
                      <c:pt idx="68">
                        <c:v>28461.455812510256</c:v>
                      </c:pt>
                      <c:pt idx="69">
                        <c:v>14465.197750481873</c:v>
                      </c:pt>
                      <c:pt idx="70">
                        <c:v>2405.9481185156692</c:v>
                      </c:pt>
                      <c:pt idx="71">
                        <c:v>1929.1668463515364</c:v>
                      </c:pt>
                      <c:pt idx="72">
                        <c:v>11976.385671585009</c:v>
                      </c:pt>
                      <c:pt idx="73">
                        <c:v>3165.569739609412</c:v>
                      </c:pt>
                      <c:pt idx="74">
                        <c:v>5221.810954677173</c:v>
                      </c:pt>
                      <c:pt idx="75">
                        <c:v>62442.174944034465</c:v>
                      </c:pt>
                      <c:pt idx="76">
                        <c:v>28307.730172393909</c:v>
                      </c:pt>
                      <c:pt idx="77">
                        <c:v>53923.221721701004</c:v>
                      </c:pt>
                      <c:pt idx="78">
                        <c:v>6116.0596544376785</c:v>
                      </c:pt>
                      <c:pt idx="79">
                        <c:v>10589.126447473622</c:v>
                      </c:pt>
                      <c:pt idx="80">
                        <c:v>15902.844017069148</c:v>
                      </c:pt>
                      <c:pt idx="81">
                        <c:v>10445.367111211915</c:v>
                      </c:pt>
                      <c:pt idx="82">
                        <c:v>61729.407844559508</c:v>
                      </c:pt>
                      <c:pt idx="83">
                        <c:v>38924.31300806511</c:v>
                      </c:pt>
                      <c:pt idx="84">
                        <c:v>41812.971338710384</c:v>
                      </c:pt>
                      <c:pt idx="85">
                        <c:v>9326.1218979977657</c:v>
                      </c:pt>
                      <c:pt idx="86">
                        <c:v>42977.426848678275</c:v>
                      </c:pt>
                      <c:pt idx="87">
                        <c:v>9953.7278507454339</c:v>
                      </c:pt>
                      <c:pt idx="88">
                        <c:v>22157.871103308658</c:v>
                      </c:pt>
                      <c:pt idx="89">
                        <c:v>4123.5960532318059</c:v>
                      </c:pt>
                      <c:pt idx="90">
                        <c:v>41124.369288556089</c:v>
                      </c:pt>
                      <c:pt idx="91">
                        <c:v>58767.655344893712</c:v>
                      </c:pt>
                      <c:pt idx="92">
                        <c:v>4803.2323057579451</c:v>
                      </c:pt>
                      <c:pt idx="93">
                        <c:v>6874.7631684097432</c:v>
                      </c:pt>
                      <c:pt idx="94">
                        <c:v>28601.525730813642</c:v>
                      </c:pt>
                      <c:pt idx="95">
                        <c:v>3031.4095547503184</c:v>
                      </c:pt>
                      <c:pt idx="96">
                        <c:v>1424.4686568683951</c:v>
                      </c:pt>
                      <c:pt idx="97">
                        <c:v>32541.172866000961</c:v>
                      </c:pt>
                      <c:pt idx="98">
                        <c:v>82296.951250298385</c:v>
                      </c:pt>
                      <c:pt idx="99">
                        <c:v>1541.1731582354664</c:v>
                      </c:pt>
                      <c:pt idx="100">
                        <c:v>1446.9298715350471</c:v>
                      </c:pt>
                      <c:pt idx="101">
                        <c:v>25910.44684531882</c:v>
                      </c:pt>
                      <c:pt idx="102">
                        <c:v>16631.321673502542</c:v>
                      </c:pt>
                      <c:pt idx="103">
                        <c:v>2173.5556231394776</c:v>
                      </c:pt>
                      <c:pt idx="104">
                        <c:v>39210.024122793686</c:v>
                      </c:pt>
                      <c:pt idx="105">
                        <c:v>5035.9316432287251</c:v>
                      </c:pt>
                      <c:pt idx="106">
                        <c:v>23536.247806673819</c:v>
                      </c:pt>
                      <c:pt idx="107">
                        <c:v>19209.219151117159</c:v>
                      </c:pt>
                      <c:pt idx="108">
                        <c:v>12315.486793515642</c:v>
                      </c:pt>
                      <c:pt idx="109">
                        <c:v>9773.6311522170054</c:v>
                      </c:pt>
                      <c:pt idx="110">
                        <c:v>20086.50445258632</c:v>
                      </c:pt>
                      <c:pt idx="112">
                        <c:v>7168.724609375</c:v>
                      </c:pt>
                      <c:pt idx="113">
                        <c:v>1246.7926957329712</c:v>
                      </c:pt>
                      <c:pt idx="114">
                        <c:v>4109.5171938950534</c:v>
                      </c:pt>
                      <c:pt idx="115">
                        <c:v>9987.1176222071281</c:v>
                      </c:pt>
                      <c:pt idx="116">
                        <c:v>3601.1088766087423</c:v>
                      </c:pt>
                      <c:pt idx="117">
                        <c:v>55507.090270966735</c:v>
                      </c:pt>
                      <c:pt idx="118">
                        <c:v>40632.02521794194</c:v>
                      </c:pt>
                      <c:pt idx="119">
                        <c:v>5694.0691291125577</c:v>
                      </c:pt>
                      <c:pt idx="120">
                        <c:v>1206.4034324257502</c:v>
                      </c:pt>
                      <c:pt idx="121">
                        <c:v>5031.6039710898267</c:v>
                      </c:pt>
                      <c:pt idx="122">
                        <c:v>15084.567362337779</c:v>
                      </c:pt>
                      <c:pt idx="123">
                        <c:v>66403.546838544076</c:v>
                      </c:pt>
                      <c:pt idx="124">
                        <c:v>32003.332218000822</c:v>
                      </c:pt>
                      <c:pt idx="125">
                        <c:v>5015.8327759108888</c:v>
                      </c:pt>
                      <c:pt idx="126">
                        <c:v>28606.48872650852</c:v>
                      </c:pt>
                      <c:pt idx="127">
                        <c:v>12172.250539098937</c:v>
                      </c:pt>
                      <c:pt idx="128">
                        <c:v>11931.128933614442</c:v>
                      </c:pt>
                      <c:pt idx="129">
                        <c:v>9016.7621936564719</c:v>
                      </c:pt>
                      <c:pt idx="130">
                        <c:v>28817.100856495101</c:v>
                      </c:pt>
                      <c:pt idx="131">
                        <c:v>32269.041552375566</c:v>
                      </c:pt>
                      <c:pt idx="132">
                        <c:v>91499.863158453067</c:v>
                      </c:pt>
                      <c:pt idx="133">
                        <c:v>26756.309659140956</c:v>
                      </c:pt>
                      <c:pt idx="134">
                        <c:v>25233.841796875</c:v>
                      </c:pt>
                      <c:pt idx="135">
                        <c:v>1913.0340713463152</c:v>
                      </c:pt>
                      <c:pt idx="136">
                        <c:v>3941.3690409794904</c:v>
                      </c:pt>
                      <c:pt idx="137">
                        <c:v>48041.173051851751</c:v>
                      </c:pt>
                      <c:pt idx="138">
                        <c:v>3114.3375271840027</c:v>
                      </c:pt>
                      <c:pt idx="139">
                        <c:v>15536.101076100713</c:v>
                      </c:pt>
                      <c:pt idx="140">
                        <c:v>25682.248194375494</c:v>
                      </c:pt>
                      <c:pt idx="141">
                        <c:v>1594.3088895522201</c:v>
                      </c:pt>
                      <c:pt idx="142">
                        <c:v>88107.050046449251</c:v>
                      </c:pt>
                      <c:pt idx="143">
                        <c:v>37080.522405224547</c:v>
                      </c:pt>
                      <c:pt idx="144">
                        <c:v>29516.499638379093</c:v>
                      </c:pt>
                      <c:pt idx="145">
                        <c:v>35849.555652606519</c:v>
                      </c:pt>
                      <c:pt idx="146">
                        <c:v>13475.988214227387</c:v>
                      </c:pt>
                      <c:pt idx="147">
                        <c:v>39543.656870898471</c:v>
                      </c:pt>
                      <c:pt idx="148">
                        <c:v>12250.945476915302</c:v>
                      </c:pt>
                      <c:pt idx="149">
                        <c:v>25736.824162411289</c:v>
                      </c:pt>
                      <c:pt idx="150">
                        <c:v>14130.13919624719</c:v>
                      </c:pt>
                      <c:pt idx="151">
                        <c:v>13047.27543454409</c:v>
                      </c:pt>
                      <c:pt idx="152">
                        <c:v>4414.89990234375</c:v>
                      </c:pt>
                      <c:pt idx="153">
                        <c:v>16278.159563848048</c:v>
                      </c:pt>
                      <c:pt idx="154">
                        <c:v>52849.516538129938</c:v>
                      </c:pt>
                      <c:pt idx="155">
                        <c:v>68167.80327116001</c:v>
                      </c:pt>
                      <c:pt idx="157">
                        <c:v>3728.0674156657815</c:v>
                      </c:pt>
                      <c:pt idx="158">
                        <c:v>2472.98583984375</c:v>
                      </c:pt>
                      <c:pt idx="159">
                        <c:v>16642.450371704239</c:v>
                      </c:pt>
                      <c:pt idx="160">
                        <c:v>2013.8134548207713</c:v>
                      </c:pt>
                      <c:pt idx="161">
                        <c:v>27335.540522565894</c:v>
                      </c:pt>
                      <c:pt idx="162">
                        <c:v>10906.887152494108</c:v>
                      </c:pt>
                      <c:pt idx="163">
                        <c:v>27551.161668236098</c:v>
                      </c:pt>
                      <c:pt idx="164">
                        <c:v>26623.857443636742</c:v>
                      </c:pt>
                      <c:pt idx="165">
                        <c:v>2025.8351259473238</c:v>
                      </c:pt>
                      <c:pt idx="166">
                        <c:v>67667.508458519034</c:v>
                      </c:pt>
                      <c:pt idx="167">
                        <c:v>45771.001863196267</c:v>
                      </c:pt>
                      <c:pt idx="168">
                        <c:v>61186.462829745928</c:v>
                      </c:pt>
                      <c:pt idx="169">
                        <c:v>21735.75867855272</c:v>
                      </c:pt>
                      <c:pt idx="170">
                        <c:v>8452.92762659652</c:v>
                      </c:pt>
                      <c:pt idx="171">
                        <c:v>7246.8119700762873</c:v>
                      </c:pt>
                      <c:pt idx="172">
                        <c:v>3330.5527171436138</c:v>
                      </c:pt>
                      <c:pt idx="173">
                        <c:v>2373.57819623144</c:v>
                      </c:pt>
                    </c:numCache>
                  </c:numRef>
                </c:xVal>
                <c:yVal>
                  <c:numRef>
                    <c:extLst xmlns:c15="http://schemas.microsoft.com/office/drawing/2012/chart">
                      <c:ext xmlns:c15="http://schemas.microsoft.com/office/drawing/2012/chart" uri="{02D57815-91ED-43cb-92C2-25804820EDAC}">
                        <c15:formulaRef>
                          <c15:sqref>'FPN-WDI_Charts'!$E$17:$E$190</c15:sqref>
                        </c15:formulaRef>
                      </c:ext>
                    </c:extLst>
                    <c:numCache>
                      <c:formatCode>General</c:formatCode>
                      <c:ptCount val="174"/>
                      <c:pt idx="0">
                        <c:v>0.72499999999999998</c:v>
                      </c:pt>
                      <c:pt idx="1">
                        <c:v>0.77300000000000002</c:v>
                      </c:pt>
                      <c:pt idx="2">
                        <c:v>1.403</c:v>
                      </c:pt>
                      <c:pt idx="3">
                        <c:v>1.3080000000000001</c:v>
                      </c:pt>
                      <c:pt idx="4">
                        <c:v>0.93300000000000005</c:v>
                      </c:pt>
                      <c:pt idx="5">
                        <c:v>0.65200000000000002</c:v>
                      </c:pt>
                      <c:pt idx="6">
                        <c:v>1.0129999999999999</c:v>
                      </c:pt>
                      <c:pt idx="7">
                        <c:v>1.1299999999999999</c:v>
                      </c:pt>
                      <c:pt idx="8">
                        <c:v>0.307</c:v>
                      </c:pt>
                      <c:pt idx="9">
                        <c:v>0.34599999999999997</c:v>
                      </c:pt>
                      <c:pt idx="10">
                        <c:v>0.78900000000000003</c:v>
                      </c:pt>
                      <c:pt idx="11">
                        <c:v>1.0489999999999999</c:v>
                      </c:pt>
                      <c:pt idx="12">
                        <c:v>0.79200000000000004</c:v>
                      </c:pt>
                      <c:pt idx="13">
                        <c:v>0.64400000000000002</c:v>
                      </c:pt>
                      <c:pt idx="14">
                        <c:v>0.89600000000000002</c:v>
                      </c:pt>
                      <c:pt idx="15">
                        <c:v>0.8</c:v>
                      </c:pt>
                      <c:pt idx="16">
                        <c:v>0.26300000000000001</c:v>
                      </c:pt>
                      <c:pt idx="17">
                        <c:v>1.1299999999999999</c:v>
                      </c:pt>
                      <c:pt idx="18">
                        <c:v>0.65200000000000002</c:v>
                      </c:pt>
                      <c:pt idx="19">
                        <c:v>1.099</c:v>
                      </c:pt>
                      <c:pt idx="20">
                        <c:v>1.0469999999999999</c:v>
                      </c:pt>
                      <c:pt idx="21">
                        <c:v>1.468</c:v>
                      </c:pt>
                      <c:pt idx="22">
                        <c:v>0.746</c:v>
                      </c:pt>
                      <c:pt idx="23">
                        <c:v>0.69099999999999995</c:v>
                      </c:pt>
                      <c:pt idx="24">
                        <c:v>0.505</c:v>
                      </c:pt>
                      <c:pt idx="25">
                        <c:v>0.84799999999999998</c:v>
                      </c:pt>
                      <c:pt idx="26">
                        <c:v>1.5629999999999999</c:v>
                      </c:pt>
                      <c:pt idx="27">
                        <c:v>0.76200000000000001</c:v>
                      </c:pt>
                      <c:pt idx="28">
                        <c:v>0.504</c:v>
                      </c:pt>
                      <c:pt idx="29">
                        <c:v>0.57399999999999995</c:v>
                      </c:pt>
                      <c:pt idx="30">
                        <c:v>0.70799999999999996</c:v>
                      </c:pt>
                      <c:pt idx="31">
                        <c:v>0.62</c:v>
                      </c:pt>
                      <c:pt idx="32">
                        <c:v>0.99299999999999999</c:v>
                      </c:pt>
                      <c:pt idx="33">
                        <c:v>0.89400000000000002</c:v>
                      </c:pt>
                      <c:pt idx="34">
                        <c:v>0.67300000000000004</c:v>
                      </c:pt>
                      <c:pt idx="35">
                        <c:v>1.095</c:v>
                      </c:pt>
                      <c:pt idx="36">
                        <c:v>1.0209999999999999</c:v>
                      </c:pt>
                      <c:pt idx="37">
                        <c:v>0.70899999999999996</c:v>
                      </c:pt>
                      <c:pt idx="38">
                        <c:v>0.64400000000000002</c:v>
                      </c:pt>
                      <c:pt idx="39">
                        <c:v>0.84799999999999998</c:v>
                      </c:pt>
                      <c:pt idx="40">
                        <c:v>0.99099999999999999</c:v>
                      </c:pt>
                      <c:pt idx="41">
                        <c:v>1.101</c:v>
                      </c:pt>
                      <c:pt idx="42">
                        <c:v>0.56000000000000005</c:v>
                      </c:pt>
                      <c:pt idx="43">
                        <c:v>0.98699999999999999</c:v>
                      </c:pt>
                      <c:pt idx="44">
                        <c:v>0.97299999999999998</c:v>
                      </c:pt>
                      <c:pt idx="45">
                        <c:v>0.81499999999999995</c:v>
                      </c:pt>
                      <c:pt idx="46">
                        <c:v>0.66300000000000003</c:v>
                      </c:pt>
                      <c:pt idx="47">
                        <c:v>1.137</c:v>
                      </c:pt>
                      <c:pt idx="48">
                        <c:v>0.57699999999999996</c:v>
                      </c:pt>
                      <c:pt idx="49">
                        <c:v>0.441</c:v>
                      </c:pt>
                      <c:pt idx="50">
                        <c:v>0.3</c:v>
                      </c:pt>
                      <c:pt idx="51">
                        <c:v>0.61599999999999999</c:v>
                      </c:pt>
                      <c:pt idx="52">
                        <c:v>1.2170000000000001</c:v>
                      </c:pt>
                      <c:pt idx="53">
                        <c:v>1.181</c:v>
                      </c:pt>
                      <c:pt idx="54">
                        <c:v>1.3480000000000001</c:v>
                      </c:pt>
                      <c:pt idx="55">
                        <c:v>0.98799999999999999</c:v>
                      </c:pt>
                      <c:pt idx="56">
                        <c:v>1.46</c:v>
                      </c:pt>
                      <c:pt idx="57">
                        <c:v>0.76800000000000002</c:v>
                      </c:pt>
                      <c:pt idx="58">
                        <c:v>0.41799999999999998</c:v>
                      </c:pt>
                      <c:pt idx="59">
                        <c:v>0.93100000000000005</c:v>
                      </c:pt>
                      <c:pt idx="60">
                        <c:v>0.72099999999999997</c:v>
                      </c:pt>
                      <c:pt idx="61">
                        <c:v>0.84899999999999998</c:v>
                      </c:pt>
                      <c:pt idx="62">
                        <c:v>0.28000000000000003</c:v>
                      </c:pt>
                      <c:pt idx="63">
                        <c:v>0.315</c:v>
                      </c:pt>
                      <c:pt idx="64">
                        <c:v>0.95599999999999996</c:v>
                      </c:pt>
                      <c:pt idx="65">
                        <c:v>0.98299999999999998</c:v>
                      </c:pt>
                      <c:pt idx="66">
                        <c:v>0.26200000000000001</c:v>
                      </c:pt>
                      <c:pt idx="67">
                        <c:v>0.82399999999999995</c:v>
                      </c:pt>
                      <c:pt idx="68">
                        <c:v>0.67200000000000004</c:v>
                      </c:pt>
                      <c:pt idx="69">
                        <c:v>1.3280000000000001</c:v>
                      </c:pt>
                      <c:pt idx="70">
                        <c:v>0.90400000000000003</c:v>
                      </c:pt>
                      <c:pt idx="71">
                        <c:v>0.92500000000000004</c:v>
                      </c:pt>
                      <c:pt idx="72">
                        <c:v>0.72699999999999998</c:v>
                      </c:pt>
                      <c:pt idx="73">
                        <c:v>1.095</c:v>
                      </c:pt>
                      <c:pt idx="74">
                        <c:v>1.1459999999999999</c:v>
                      </c:pt>
                      <c:pt idx="75">
                        <c:v>0.90800000000000003</c:v>
                      </c:pt>
                      <c:pt idx="76">
                        <c:v>0.434</c:v>
                      </c:pt>
                      <c:pt idx="77">
                        <c:v>0.378</c:v>
                      </c:pt>
                      <c:pt idx="78">
                        <c:v>0.78900000000000003</c:v>
                      </c:pt>
                      <c:pt idx="79">
                        <c:v>1.0209999999999999</c:v>
                      </c:pt>
                      <c:pt idx="80">
                        <c:v>0.871</c:v>
                      </c:pt>
                      <c:pt idx="81">
                        <c:v>1.165</c:v>
                      </c:pt>
                      <c:pt idx="82">
                        <c:v>0.56799999999999995</c:v>
                      </c:pt>
                      <c:pt idx="83">
                        <c:v>0.503</c:v>
                      </c:pt>
                      <c:pt idx="84">
                        <c:v>0.312</c:v>
                      </c:pt>
                      <c:pt idx="85">
                        <c:v>1.0149999999999999</c:v>
                      </c:pt>
                      <c:pt idx="86">
                        <c:v>2.9580000000000002</c:v>
                      </c:pt>
                      <c:pt idx="87">
                        <c:v>0.64300000000000002</c:v>
                      </c:pt>
                      <c:pt idx="88">
                        <c:v>0.65300000000000002</c:v>
                      </c:pt>
                      <c:pt idx="89">
                        <c:v>0.76700000000000002</c:v>
                      </c:pt>
                      <c:pt idx="90">
                        <c:v>0.66900000000000004</c:v>
                      </c:pt>
                      <c:pt idx="91">
                        <c:v>0.34100000000000003</c:v>
                      </c:pt>
                      <c:pt idx="92">
                        <c:v>0.96499999999999997</c:v>
                      </c:pt>
                      <c:pt idx="93">
                        <c:v>0.72399999999999998</c:v>
                      </c:pt>
                      <c:pt idx="94">
                        <c:v>0.442</c:v>
                      </c:pt>
                      <c:pt idx="95">
                        <c:v>0.60799999999999998</c:v>
                      </c:pt>
                      <c:pt idx="96">
                        <c:v>0.97099999999999997</c:v>
                      </c:pt>
                      <c:pt idx="97">
                        <c:v>0.505</c:v>
                      </c:pt>
                      <c:pt idx="98">
                        <c:v>0.33500000000000002</c:v>
                      </c:pt>
                      <c:pt idx="99">
                        <c:v>1.079</c:v>
                      </c:pt>
                      <c:pt idx="100">
                        <c:v>0.28499999999999998</c:v>
                      </c:pt>
                      <c:pt idx="101">
                        <c:v>0.90900000000000003</c:v>
                      </c:pt>
                      <c:pt idx="102">
                        <c:v>0.42299999999999999</c:v>
                      </c:pt>
                      <c:pt idx="103">
                        <c:v>0.6</c:v>
                      </c:pt>
                      <c:pt idx="104">
                        <c:v>0.74099999999999999</c:v>
                      </c:pt>
                      <c:pt idx="105">
                        <c:v>0.877</c:v>
                      </c:pt>
                      <c:pt idx="106">
                        <c:v>0.81399999999999995</c:v>
                      </c:pt>
                      <c:pt idx="107">
                        <c:v>0.64300000000000002</c:v>
                      </c:pt>
                      <c:pt idx="108">
                        <c:v>0.80200000000000005</c:v>
                      </c:pt>
                      <c:pt idx="109">
                        <c:v>0.74299999999999999</c:v>
                      </c:pt>
                      <c:pt idx="110">
                        <c:v>0.55100000000000005</c:v>
                      </c:pt>
                      <c:pt idx="111">
                        <c:v>1.381</c:v>
                      </c:pt>
                      <c:pt idx="112">
                        <c:v>0.60799999999999998</c:v>
                      </c:pt>
                      <c:pt idx="113">
                        <c:v>0.38300000000000001</c:v>
                      </c:pt>
                      <c:pt idx="114">
                        <c:v>0.91</c:v>
                      </c:pt>
                      <c:pt idx="115">
                        <c:v>1.0089999999999999</c:v>
                      </c:pt>
                      <c:pt idx="116">
                        <c:v>0.98699999999999999</c:v>
                      </c:pt>
                      <c:pt idx="117">
                        <c:v>0.29699999999999999</c:v>
                      </c:pt>
                      <c:pt idx="118">
                        <c:v>0.48899999999999999</c:v>
                      </c:pt>
                      <c:pt idx="119">
                        <c:v>1.4359999999999999</c:v>
                      </c:pt>
                      <c:pt idx="120">
                        <c:v>0.60799999999999998</c:v>
                      </c:pt>
                      <c:pt idx="121">
                        <c:v>1.3819999999999999</c:v>
                      </c:pt>
                      <c:pt idx="122">
                        <c:v>0.73</c:v>
                      </c:pt>
                      <c:pt idx="123">
                        <c:v>1.1220000000000001</c:v>
                      </c:pt>
                      <c:pt idx="124">
                        <c:v>0.52200000000000002</c:v>
                      </c:pt>
                      <c:pt idx="125">
                        <c:v>0.76800000000000002</c:v>
                      </c:pt>
                      <c:pt idx="126">
                        <c:v>1.1279999999999999</c:v>
                      </c:pt>
                      <c:pt idx="127">
                        <c:v>0.95</c:v>
                      </c:pt>
                      <c:pt idx="128">
                        <c:v>0.91600000000000004</c:v>
                      </c:pt>
                      <c:pt idx="129">
                        <c:v>1.1579999999999999</c:v>
                      </c:pt>
                      <c:pt idx="130">
                        <c:v>0.39</c:v>
                      </c:pt>
                      <c:pt idx="131">
                        <c:v>0.41199999999999998</c:v>
                      </c:pt>
                      <c:pt idx="132">
                        <c:v>0.60199999999999998</c:v>
                      </c:pt>
                      <c:pt idx="133">
                        <c:v>0.48899999999999999</c:v>
                      </c:pt>
                      <c:pt idx="134">
                        <c:v>0.60599999999999998</c:v>
                      </c:pt>
                      <c:pt idx="135">
                        <c:v>0.76300000000000001</c:v>
                      </c:pt>
                      <c:pt idx="136">
                        <c:v>0.89600000000000002</c:v>
                      </c:pt>
                      <c:pt idx="137">
                        <c:v>0.88300000000000001</c:v>
                      </c:pt>
                      <c:pt idx="138">
                        <c:v>0.745</c:v>
                      </c:pt>
                      <c:pt idx="139">
                        <c:v>0.60099999999999998</c:v>
                      </c:pt>
                      <c:pt idx="140">
                        <c:v>0.63400000000000001</c:v>
                      </c:pt>
                      <c:pt idx="141">
                        <c:v>1.2430000000000001</c:v>
                      </c:pt>
                      <c:pt idx="142">
                        <c:v>0.751</c:v>
                      </c:pt>
                      <c:pt idx="143">
                        <c:v>2.2509999999999999</c:v>
                      </c:pt>
                      <c:pt idx="144">
                        <c:v>0.36299999999999999</c:v>
                      </c:pt>
                      <c:pt idx="145">
                        <c:v>0.434</c:v>
                      </c:pt>
                      <c:pt idx="146">
                        <c:v>1.2649999999999999</c:v>
                      </c:pt>
                      <c:pt idx="147">
                        <c:v>0.438</c:v>
                      </c:pt>
                      <c:pt idx="148">
                        <c:v>0.97199999999999998</c:v>
                      </c:pt>
                      <c:pt idx="149">
                        <c:v>0.53300000000000003</c:v>
                      </c:pt>
                      <c:pt idx="150">
                        <c:v>1.05</c:v>
                      </c:pt>
                      <c:pt idx="151">
                        <c:v>1.3220000000000001</c:v>
                      </c:pt>
                      <c:pt idx="152">
                        <c:v>1.079</c:v>
                      </c:pt>
                      <c:pt idx="153">
                        <c:v>1.1419999999999999</c:v>
                      </c:pt>
                      <c:pt idx="154">
                        <c:v>0.8</c:v>
                      </c:pt>
                      <c:pt idx="155">
                        <c:v>0.41799999999999998</c:v>
                      </c:pt>
                      <c:pt idx="156">
                        <c:v>1.4590000000000001</c:v>
                      </c:pt>
                      <c:pt idx="157">
                        <c:v>0.91200000000000003</c:v>
                      </c:pt>
                      <c:pt idx="158">
                        <c:v>0.99399999999999999</c:v>
                      </c:pt>
                      <c:pt idx="159">
                        <c:v>1.0469999999999999</c:v>
                      </c:pt>
                      <c:pt idx="160">
                        <c:v>1.9390000000000001</c:v>
                      </c:pt>
                      <c:pt idx="161">
                        <c:v>1.0089999999999999</c:v>
                      </c:pt>
                      <c:pt idx="162">
                        <c:v>0.60399999999999998</c:v>
                      </c:pt>
                      <c:pt idx="163">
                        <c:v>0.70899999999999996</c:v>
                      </c:pt>
                      <c:pt idx="164">
                        <c:v>1.1279999999999999</c:v>
                      </c:pt>
                      <c:pt idx="165">
                        <c:v>0.64800000000000002</c:v>
                      </c:pt>
                      <c:pt idx="166">
                        <c:v>0.746</c:v>
                      </c:pt>
                      <c:pt idx="167">
                        <c:v>0.26300000000000001</c:v>
                      </c:pt>
                      <c:pt idx="168">
                        <c:v>0.90500000000000003</c:v>
                      </c:pt>
                      <c:pt idx="169">
                        <c:v>0.69399999999999995</c:v>
                      </c:pt>
                      <c:pt idx="170">
                        <c:v>0.97499999999999998</c:v>
                      </c:pt>
                      <c:pt idx="171">
                        <c:v>1.1240000000000001</c:v>
                      </c:pt>
                      <c:pt idx="172">
                        <c:v>1.2789999999999999</c:v>
                      </c:pt>
                      <c:pt idx="173">
                        <c:v>0.77500000000000002</c:v>
                      </c:pt>
                    </c:numCache>
                  </c:numRef>
                </c:yVal>
                <c:smooth val="0"/>
                <c:extLst xmlns:c15="http://schemas.microsoft.com/office/drawing/2012/chart">
                  <c:ext xmlns:c16="http://schemas.microsoft.com/office/drawing/2014/chart" uri="{C3380CC4-5D6E-409C-BE32-E72D297353CC}">
                    <c16:uniqueId val="{00000009-8604-4D9F-9751-520FD717FA87}"/>
                  </c:ext>
                </c:extLst>
              </c15:ser>
            </c15:filteredScatterSeries>
          </c:ext>
        </c:extLst>
      </c:scatterChart>
      <c:valAx>
        <c:axId val="1815550223"/>
        <c:scaling>
          <c:logBase val="10"/>
          <c:orientation val="minMax"/>
          <c:min val="5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GNI per capita at PPP prices in</a:t>
                </a:r>
                <a:r>
                  <a:rPr lang="en-US" baseline="0"/>
                  <a:t> </a:t>
                </a:r>
                <a:r>
                  <a:rPr lang="en-US"/>
                  <a:t>2017 dollars (log scale)</a:t>
                </a:r>
              </a:p>
            </c:rich>
          </c:tx>
          <c:layout>
            <c:manualLayout>
              <c:xMode val="edge"/>
              <c:yMode val="edge"/>
              <c:x val="0.21512295112966787"/>
              <c:y val="0.9433779046879354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cross"/>
        <c:minorTickMark val="in"/>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15548143"/>
        <c:crosses val="autoZero"/>
        <c:crossBetween val="midCat"/>
        <c:minorUnit val="100"/>
      </c:valAx>
      <c:valAx>
        <c:axId val="1815548143"/>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Percent of the</a:t>
                </a:r>
                <a:r>
                  <a:rPr lang="en-US" baseline="0"/>
                  <a:t> population in 2017 </a:t>
                </a:r>
                <a:endParaRPr lang="en-US"/>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15550223"/>
        <c:crosses val="autoZero"/>
        <c:crossBetween val="midCat"/>
        <c:majorUnit val="10"/>
      </c:valAx>
      <c:spPr>
        <a:noFill/>
        <a:ln>
          <a:noFill/>
        </a:ln>
        <a:effectLst/>
      </c:spPr>
    </c:plotArea>
    <c:legend>
      <c:legendPos val="r"/>
      <c:layout>
        <c:manualLayout>
          <c:xMode val="edge"/>
          <c:yMode val="edge"/>
          <c:x val="0.7507515616909971"/>
          <c:y val="0.43560046124434981"/>
          <c:w val="0.22633583696999446"/>
          <c:h val="0.5070067187489094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FAA245-8219-4193-85AE-3371FF7275B8}" type="datetimeFigureOut">
              <a:rPr lang="en-US" smtClean="0"/>
              <a:t>7/26/2023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E24187-26A4-4F81-A54E-9457AAC1D76D}" type="slidenum">
              <a:rPr lang="en-US" smtClean="0"/>
              <a:t>‹#›</a:t>
            </a:fld>
            <a:endParaRPr lang="en-US"/>
          </a:p>
        </p:txBody>
      </p:sp>
    </p:spTree>
    <p:extLst>
      <p:ext uri="{BB962C8B-B14F-4D97-AF65-F5344CB8AC3E}">
        <p14:creationId xmlns:p14="http://schemas.microsoft.com/office/powerpoint/2010/main" val="3494201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E24187-26A4-4F81-A54E-9457AAC1D76D}" type="slidenum">
              <a:rPr lang="en-US" smtClean="0"/>
              <a:t>1</a:t>
            </a:fld>
            <a:endParaRPr lang="en-US"/>
          </a:p>
        </p:txBody>
      </p:sp>
    </p:spTree>
    <p:extLst>
      <p:ext uri="{BB962C8B-B14F-4D97-AF65-F5344CB8AC3E}">
        <p14:creationId xmlns:p14="http://schemas.microsoft.com/office/powerpoint/2010/main" val="2463976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1" dirty="0">
                <a:effectLst/>
                <a:latin typeface="Arial" panose="020B0604020202020204" pitchFamily="34" charset="0"/>
                <a:ea typeface="Times New Roman" panose="02020603050405020304" pitchFamily="18" charset="0"/>
                <a:cs typeface="Arial" panose="020B0604020202020204" pitchFamily="34" charset="0"/>
              </a:rPr>
              <a:t>Notes</a:t>
            </a:r>
            <a:r>
              <a:rPr lang="en-GB" sz="1800" dirty="0">
                <a:effectLst/>
                <a:latin typeface="Arial" panose="020B0604020202020204" pitchFamily="34" charset="0"/>
                <a:ea typeface="Times New Roman" panose="02020603050405020304" pitchFamily="18" charset="0"/>
                <a:cs typeface="Arial" panose="020B0604020202020204" pitchFamily="34" charset="0"/>
              </a:rPr>
              <a:t>: Data shown are global averages for all retail items on the left, and only items selected in least-cost diets on the right.  Column details are (a) Percentage of all country-retail food combinations for which the retail item was successfully matched to a primary ingredient from the FAO Commodity List, where that country is a net importer of the commodity and the commodity has a non-missing unit value; (b) percentage of the final product’s retail price that is accounted for by the trade unit value of the corresponding imported commodity ; (c) percentage of those imported commodities that have any tariffs; (d) average tariff for all items in column c; (e) total country-retail food item observations.  </a:t>
            </a:r>
            <a:endParaRPr lang="en-US" dirty="0"/>
          </a:p>
        </p:txBody>
      </p:sp>
      <p:sp>
        <p:nvSpPr>
          <p:cNvPr id="4" name="Slide Number Placeholder 3"/>
          <p:cNvSpPr>
            <a:spLocks noGrp="1"/>
          </p:cNvSpPr>
          <p:nvPr>
            <p:ph type="sldNum" sz="quarter" idx="5"/>
          </p:nvPr>
        </p:nvSpPr>
        <p:spPr/>
        <p:txBody>
          <a:bodyPr/>
          <a:lstStyle/>
          <a:p>
            <a:fld id="{9F004CEA-CEB2-49A3-8DC9-808200CE690F}" type="slidenum">
              <a:rPr lang="en-US" smtClean="0"/>
              <a:t>5</a:t>
            </a:fld>
            <a:endParaRPr lang="en-US"/>
          </a:p>
        </p:txBody>
      </p:sp>
    </p:spTree>
    <p:extLst>
      <p:ext uri="{BB962C8B-B14F-4D97-AF65-F5344CB8AC3E}">
        <p14:creationId xmlns:p14="http://schemas.microsoft.com/office/powerpoint/2010/main" val="3101773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E24187-26A4-4F81-A54E-9457AAC1D76D}" type="slidenum">
              <a:rPr lang="en-US" smtClean="0"/>
              <a:t>7</a:t>
            </a:fld>
            <a:endParaRPr lang="en-US"/>
          </a:p>
        </p:txBody>
      </p:sp>
    </p:spTree>
    <p:extLst>
      <p:ext uri="{BB962C8B-B14F-4D97-AF65-F5344CB8AC3E}">
        <p14:creationId xmlns:p14="http://schemas.microsoft.com/office/powerpoint/2010/main" val="1296563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0B05668-0996-46C7-A9AB-813782AEC72F}"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809565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876BD86E-1235-42EA-B7DE-EE97AB3C343E}"/>
              </a:ext>
            </a:extLst>
          </p:cNvPr>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D1F10ACA-1147-4E89-99F6-4AC100F9133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5300" name="Slide Number Placeholder 3">
            <a:extLst>
              <a:ext uri="{FF2B5EF4-FFF2-40B4-BE49-F238E27FC236}">
                <a16:creationId xmlns:a16="http://schemas.microsoft.com/office/drawing/2014/main" id="{8990B86F-69FD-4DF2-8688-AFBC7A9F2CE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65184D3-949D-4416-B79A-CABD382CFBC3}" type="slidenum">
              <a:rPr lang="en-US" altLang="en-US"/>
              <a:pPr/>
              <a:t>12</a:t>
            </a:fld>
            <a:endParaRPr lang="en-US" altLang="en-US"/>
          </a:p>
        </p:txBody>
      </p:sp>
    </p:spTree>
    <p:extLst>
      <p:ext uri="{BB962C8B-B14F-4D97-AF65-F5344CB8AC3E}">
        <p14:creationId xmlns:p14="http://schemas.microsoft.com/office/powerpoint/2010/main" val="3966451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marR="0" lvl="0" indent="0" algn="l" fontAlgn="base">
              <a:lnSpc>
                <a:spcPct val="100000"/>
              </a:lnSpc>
            </a:pPr>
            <a:r>
              <a:rPr lang="en-US" sz="1000" u="none" spc="0">
                <a:solidFill>
                  <a:srgbClr val="000000">
                    <a:alpha val="100000"/>
                  </a:srgbClr>
                </a:solidFill>
                <a:latin typeface="Calibri"/>
              </a:rPr>
              <a:t>Source:
            U.S. Bureau of Labor Statistics
Release:
            Consumer Price Index
Units: 
Index 1982-1984=100, Seasonally Adjusted
Frequency: 
          Monthly
U.S. Bureau of Labor Statistics,
                    Consumer Price Index for All Urban Consumers: Food Away from Home in U.S. City Average [CUSR0000SEFV],
                    retrieved from FRED,
                    Federal Reserve Bank of St. Louis;
                    https://fred.stlouisfed.org/series/CUSR0000SEFV,
                    May 25, 2023.
Source:
            U.S. Bureau of Labor Statistics
Release:
            Consumer Price Index
Units: 
Index 1982-1984=100, Seasonally Adjusted
Frequency: 
          Monthly
U.S. Bureau of Labor Statistics,
                    Consumer Price Index for All Urban Consumers: Food at Home in U.S. City Average [CUSR0000SAF11],
                    retrieved from FRED,
                    Federal Reserve Bank of St. Louis;
                    https://fred.stlouisfed.org/series/CUSR0000SAF11,
                    May 25, 2023.
Source:
            U.S. Bureau of Labor Statistics
Release:
            Producer Price Index
Units: 
Index 1982=100, Seasonally Adjusted
Frequency: 
          Monthly
U.S. Bureau of Labor Statistics,
                    Producer Price Index by Commodity: Intermediate Demand by Commodity Type: Processed Foods and Feeds [WPSID69112],
                    retrieved from FRED,
                    Federal Reserve Bank of St. Louis;
                    https://fred.stlouisfed.org/series/WPSID69112,
                    May 25, 2023.
Source:
            U.S. Bureau of Labor Statistics
Release:
            Producer Price Index
Units: 
Index 1982=100, Seasonally Adjusted
Frequency: 
          Monthly
U.S. Bureau of Labor Statistics,
                    Producer Price Index by Commodity: Intermediate Demand by Commodity Type: Unprocessed Foodstuffs and Feedstuffs [WPSID621],
                    retrieved from FRED,
                    Federal Reserve Bank of St. Louis;
                    https://fred.stlouisfed.org/series/WPSID621,
                    May 25, 2023.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E24187-26A4-4F81-A54E-9457AAC1D76D}" type="slidenum">
              <a:rPr lang="en-US" smtClean="0"/>
              <a:t>19</a:t>
            </a:fld>
            <a:endParaRPr lang="en-US"/>
          </a:p>
        </p:txBody>
      </p:sp>
    </p:spTree>
    <p:extLst>
      <p:ext uri="{BB962C8B-B14F-4D97-AF65-F5344CB8AC3E}">
        <p14:creationId xmlns:p14="http://schemas.microsoft.com/office/powerpoint/2010/main" val="1284732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1" dirty="0">
                <a:effectLst/>
                <a:latin typeface="Arial" panose="020B0604020202020204" pitchFamily="34" charset="0"/>
                <a:ea typeface="Times New Roman" panose="02020603050405020304" pitchFamily="18" charset="0"/>
                <a:cs typeface="Arial" panose="020B0604020202020204" pitchFamily="34" charset="0"/>
              </a:rPr>
              <a:t>Notes</a:t>
            </a:r>
            <a:r>
              <a:rPr lang="en-GB" sz="1800" dirty="0">
                <a:effectLst/>
                <a:latin typeface="Arial" panose="020B0604020202020204" pitchFamily="34" charset="0"/>
                <a:ea typeface="Times New Roman" panose="02020603050405020304" pitchFamily="18" charset="0"/>
                <a:cs typeface="Arial" panose="020B0604020202020204" pitchFamily="34" charset="0"/>
              </a:rPr>
              <a:t>: Data shown are global averages for all retail items on the left, and only items selected in least-cost diets on the right.  Column details are (a) Percentage of all country-retail food combinations for which the retail item was successfully matched to a primary ingredient from the FAO Commodity List, where that country is a net importer of the commodity and the commodity has a non-missing unit value; (b) percentage of the final product’s retail price that is accounted for by the trade unit value of the corresponding imported commodity ; (c) percentage of those imported commodities that have any tariffs; (d) average tariff for all items in column c; (e) total country-retail food item observations.  </a:t>
            </a:r>
            <a:endParaRPr lang="en-US" dirty="0"/>
          </a:p>
        </p:txBody>
      </p:sp>
      <p:sp>
        <p:nvSpPr>
          <p:cNvPr id="4" name="Slide Number Placeholder 3"/>
          <p:cNvSpPr>
            <a:spLocks noGrp="1"/>
          </p:cNvSpPr>
          <p:nvPr>
            <p:ph type="sldNum" sz="quarter" idx="5"/>
          </p:nvPr>
        </p:nvSpPr>
        <p:spPr/>
        <p:txBody>
          <a:bodyPr/>
          <a:lstStyle/>
          <a:p>
            <a:fld id="{9F004CEA-CEB2-49A3-8DC9-808200CE690F}" type="slidenum">
              <a:rPr lang="en-US" smtClean="0"/>
              <a:t>20</a:t>
            </a:fld>
            <a:endParaRPr lang="en-US"/>
          </a:p>
        </p:txBody>
      </p:sp>
    </p:spTree>
    <p:extLst>
      <p:ext uri="{BB962C8B-B14F-4D97-AF65-F5344CB8AC3E}">
        <p14:creationId xmlns:p14="http://schemas.microsoft.com/office/powerpoint/2010/main" val="3140970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90D2A-5A60-42E7-A830-8E5BE707C3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C6D9E41-8B23-411F-A31D-4AC45E8252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3EEA47-F7BD-4139-A3B3-800D331B4744}"/>
              </a:ext>
            </a:extLst>
          </p:cNvPr>
          <p:cNvSpPr>
            <a:spLocks noGrp="1"/>
          </p:cNvSpPr>
          <p:nvPr>
            <p:ph type="dt" sz="half" idx="10"/>
          </p:nvPr>
        </p:nvSpPr>
        <p:spPr/>
        <p:txBody>
          <a:bodyPr/>
          <a:lstStyle/>
          <a:p>
            <a:fld id="{2E3AA9C1-34BD-453D-BFFB-30A04FF62781}" type="datetimeFigureOut">
              <a:rPr lang="en-US" smtClean="0"/>
              <a:t>7/26/2023</a:t>
            </a:fld>
            <a:endParaRPr lang="en-US"/>
          </a:p>
        </p:txBody>
      </p:sp>
      <p:sp>
        <p:nvSpPr>
          <p:cNvPr id="5" name="Footer Placeholder 4">
            <a:extLst>
              <a:ext uri="{FF2B5EF4-FFF2-40B4-BE49-F238E27FC236}">
                <a16:creationId xmlns:a16="http://schemas.microsoft.com/office/drawing/2014/main" id="{8869BAD2-4001-4977-B3FE-C5F358921C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371DA4-EDF3-4701-B4A5-F77835F57F5A}"/>
              </a:ext>
            </a:extLst>
          </p:cNvPr>
          <p:cNvSpPr>
            <a:spLocks noGrp="1"/>
          </p:cNvSpPr>
          <p:nvPr>
            <p:ph type="sldNum" sz="quarter" idx="12"/>
          </p:nvPr>
        </p:nvSpPr>
        <p:spPr/>
        <p:txBody>
          <a:bodyPr/>
          <a:lstStyle/>
          <a:p>
            <a:fld id="{E5CA9601-E264-41B0-B5E8-B5283A241492}" type="slidenum">
              <a:rPr lang="en-US" smtClean="0"/>
              <a:t>‹#›</a:t>
            </a:fld>
            <a:endParaRPr lang="en-US"/>
          </a:p>
        </p:txBody>
      </p:sp>
    </p:spTree>
    <p:extLst>
      <p:ext uri="{BB962C8B-B14F-4D97-AF65-F5344CB8AC3E}">
        <p14:creationId xmlns:p14="http://schemas.microsoft.com/office/powerpoint/2010/main" val="1286754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C3319-FCB3-4D30-B7FD-710A9952E8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A5DB91-25C0-461F-81EE-493D23E38D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7487EF-D17E-4636-85B4-E8F76DA18345}"/>
              </a:ext>
            </a:extLst>
          </p:cNvPr>
          <p:cNvSpPr>
            <a:spLocks noGrp="1"/>
          </p:cNvSpPr>
          <p:nvPr>
            <p:ph type="dt" sz="half" idx="10"/>
          </p:nvPr>
        </p:nvSpPr>
        <p:spPr/>
        <p:txBody>
          <a:bodyPr/>
          <a:lstStyle/>
          <a:p>
            <a:fld id="{2E3AA9C1-34BD-453D-BFFB-30A04FF62781}" type="datetimeFigureOut">
              <a:rPr lang="en-US" smtClean="0"/>
              <a:t>7/26/2023</a:t>
            </a:fld>
            <a:endParaRPr lang="en-US"/>
          </a:p>
        </p:txBody>
      </p:sp>
      <p:sp>
        <p:nvSpPr>
          <p:cNvPr id="5" name="Footer Placeholder 4">
            <a:extLst>
              <a:ext uri="{FF2B5EF4-FFF2-40B4-BE49-F238E27FC236}">
                <a16:creationId xmlns:a16="http://schemas.microsoft.com/office/drawing/2014/main" id="{37254E25-B93E-4081-83BE-92F02CFC43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3A7353-7A66-44E4-BDCC-19DE6C48619D}"/>
              </a:ext>
            </a:extLst>
          </p:cNvPr>
          <p:cNvSpPr>
            <a:spLocks noGrp="1"/>
          </p:cNvSpPr>
          <p:nvPr>
            <p:ph type="sldNum" sz="quarter" idx="12"/>
          </p:nvPr>
        </p:nvSpPr>
        <p:spPr/>
        <p:txBody>
          <a:bodyPr/>
          <a:lstStyle/>
          <a:p>
            <a:fld id="{E5CA9601-E264-41B0-B5E8-B5283A241492}" type="slidenum">
              <a:rPr lang="en-US" smtClean="0"/>
              <a:t>‹#›</a:t>
            </a:fld>
            <a:endParaRPr lang="en-US"/>
          </a:p>
        </p:txBody>
      </p:sp>
    </p:spTree>
    <p:extLst>
      <p:ext uri="{BB962C8B-B14F-4D97-AF65-F5344CB8AC3E}">
        <p14:creationId xmlns:p14="http://schemas.microsoft.com/office/powerpoint/2010/main" val="3377083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3BE33B-FF5C-4B8A-B15E-A561EBB45F1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F7347D-63A3-4DAE-AAD5-F4D6A928E4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14CFD9-63C4-431F-B5A9-E34F11A98E11}"/>
              </a:ext>
            </a:extLst>
          </p:cNvPr>
          <p:cNvSpPr>
            <a:spLocks noGrp="1"/>
          </p:cNvSpPr>
          <p:nvPr>
            <p:ph type="dt" sz="half" idx="10"/>
          </p:nvPr>
        </p:nvSpPr>
        <p:spPr/>
        <p:txBody>
          <a:bodyPr/>
          <a:lstStyle/>
          <a:p>
            <a:fld id="{2E3AA9C1-34BD-453D-BFFB-30A04FF62781}" type="datetimeFigureOut">
              <a:rPr lang="en-US" smtClean="0"/>
              <a:t>7/26/2023</a:t>
            </a:fld>
            <a:endParaRPr lang="en-US"/>
          </a:p>
        </p:txBody>
      </p:sp>
      <p:sp>
        <p:nvSpPr>
          <p:cNvPr id="5" name="Footer Placeholder 4">
            <a:extLst>
              <a:ext uri="{FF2B5EF4-FFF2-40B4-BE49-F238E27FC236}">
                <a16:creationId xmlns:a16="http://schemas.microsoft.com/office/drawing/2014/main" id="{467BC8DA-34B1-42B6-A279-B11F639F94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598BB9-AC4E-48A1-9641-657CB3CEA09A}"/>
              </a:ext>
            </a:extLst>
          </p:cNvPr>
          <p:cNvSpPr>
            <a:spLocks noGrp="1"/>
          </p:cNvSpPr>
          <p:nvPr>
            <p:ph type="sldNum" sz="quarter" idx="12"/>
          </p:nvPr>
        </p:nvSpPr>
        <p:spPr/>
        <p:txBody>
          <a:bodyPr/>
          <a:lstStyle/>
          <a:p>
            <a:fld id="{E5CA9601-E264-41B0-B5E8-B5283A241492}" type="slidenum">
              <a:rPr lang="en-US" smtClean="0"/>
              <a:t>‹#›</a:t>
            </a:fld>
            <a:endParaRPr lang="en-US"/>
          </a:p>
        </p:txBody>
      </p:sp>
    </p:spTree>
    <p:extLst>
      <p:ext uri="{BB962C8B-B14F-4D97-AF65-F5344CB8AC3E}">
        <p14:creationId xmlns:p14="http://schemas.microsoft.com/office/powerpoint/2010/main" val="1961307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F478457-C6B3-90DE-A940-A8EF3D9BE254}"/>
              </a:ext>
            </a:extLst>
          </p:cNvPr>
          <p:cNvSpPr/>
          <p:nvPr userDrawn="1"/>
        </p:nvSpPr>
        <p:spPr>
          <a:xfrm>
            <a:off x="0" y="-8331"/>
            <a:ext cx="12192000" cy="1295497"/>
          </a:xfrm>
          <a:prstGeom prst="rect">
            <a:avLst/>
          </a:prstGeom>
          <a:solidFill>
            <a:srgbClr val="2F83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032127-89A5-C34D-6BDB-DDDAE0B1852F}"/>
              </a:ext>
            </a:extLst>
          </p:cNvPr>
          <p:cNvSpPr>
            <a:spLocks noGrp="1"/>
          </p:cNvSpPr>
          <p:nvPr>
            <p:ph type="title" hasCustomPrompt="1"/>
          </p:nvPr>
        </p:nvSpPr>
        <p:spPr>
          <a:xfrm>
            <a:off x="412296" y="-8331"/>
            <a:ext cx="11266181" cy="1325563"/>
          </a:xfrm>
        </p:spPr>
        <p:txBody>
          <a:bodyPr/>
          <a:lstStyle>
            <a:lvl1pPr>
              <a:defRPr>
                <a:solidFill>
                  <a:schemeClr val="bg1"/>
                </a:solidFill>
              </a:defRPr>
            </a:lvl1pPr>
          </a:lstStyle>
          <a:p>
            <a:r>
              <a:rPr lang="en-US" dirty="0"/>
              <a:t>Slide Title</a:t>
            </a:r>
          </a:p>
        </p:txBody>
      </p:sp>
      <p:pic>
        <p:nvPicPr>
          <p:cNvPr id="13" name="Picture 12" descr="A picture containing text&#10;&#10;Description automatically generated">
            <a:extLst>
              <a:ext uri="{FF2B5EF4-FFF2-40B4-BE49-F238E27FC236}">
                <a16:creationId xmlns:a16="http://schemas.microsoft.com/office/drawing/2014/main" id="{7FE14478-5390-B107-0FBF-D8060EF42BE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788387" y="6089498"/>
            <a:ext cx="2431399" cy="631977"/>
          </a:xfrm>
          <a:prstGeom prst="rect">
            <a:avLst/>
          </a:prstGeom>
        </p:spPr>
      </p:pic>
      <p:sp>
        <p:nvSpPr>
          <p:cNvPr id="9" name="Text Placeholder 3">
            <a:extLst>
              <a:ext uri="{FF2B5EF4-FFF2-40B4-BE49-F238E27FC236}">
                <a16:creationId xmlns:a16="http://schemas.microsoft.com/office/drawing/2014/main" id="{DF9D568E-5182-CC12-021C-139136284BCF}"/>
              </a:ext>
            </a:extLst>
          </p:cNvPr>
          <p:cNvSpPr>
            <a:spLocks noGrp="1"/>
          </p:cNvSpPr>
          <p:nvPr>
            <p:ph type="body" sz="half" idx="2" hasCustomPrompt="1"/>
          </p:nvPr>
        </p:nvSpPr>
        <p:spPr>
          <a:xfrm>
            <a:off x="412297" y="1523205"/>
            <a:ext cx="11266181" cy="4460151"/>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Slide text</a:t>
            </a:r>
          </a:p>
        </p:txBody>
      </p:sp>
    </p:spTree>
    <p:extLst>
      <p:ext uri="{BB962C8B-B14F-4D97-AF65-F5344CB8AC3E}">
        <p14:creationId xmlns:p14="http://schemas.microsoft.com/office/powerpoint/2010/main" val="3491899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0007" y="942143"/>
            <a:ext cx="9547760" cy="981652"/>
          </a:xfrm>
          <a:prstGeom prst="rect">
            <a:avLst/>
          </a:prstGeom>
        </p:spPr>
        <p:txBody>
          <a:bodyPr/>
          <a:lstStyle>
            <a:lvl1pPr>
              <a:defRPr sz="4800" baseline="0">
                <a:solidFill>
                  <a:srgbClr val="700000"/>
                </a:solidFill>
                <a:latin typeface="+mn-lt"/>
              </a:defRPr>
            </a:lvl1pPr>
          </a:lstStyle>
          <a:p>
            <a:r>
              <a:rPr lang="en-US" dirty="0"/>
              <a:t>Click to edit Master title style</a:t>
            </a:r>
          </a:p>
        </p:txBody>
      </p:sp>
      <p:sp>
        <p:nvSpPr>
          <p:cNvPr id="3" name="Subtitle 2"/>
          <p:cNvSpPr>
            <a:spLocks noGrp="1"/>
          </p:cNvSpPr>
          <p:nvPr>
            <p:ph type="subTitle" idx="1"/>
          </p:nvPr>
        </p:nvSpPr>
        <p:spPr>
          <a:xfrm>
            <a:off x="1227117" y="2235530"/>
            <a:ext cx="9745683" cy="1752600"/>
          </a:xfrm>
          <a:prstGeom prst="rect">
            <a:avLst/>
          </a:prstGeom>
        </p:spPr>
        <p:txBody>
          <a:bodyPr/>
          <a:lstStyle>
            <a:lvl1pPr marL="0" indent="0" algn="ctr">
              <a:buNone/>
              <a:defRPr sz="4000">
                <a:solidFill>
                  <a:srgbClr val="000068"/>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6" name="Text Placeholder 5"/>
          <p:cNvSpPr>
            <a:spLocks noGrp="1"/>
          </p:cNvSpPr>
          <p:nvPr>
            <p:ph type="body" sz="quarter" idx="10"/>
          </p:nvPr>
        </p:nvSpPr>
        <p:spPr>
          <a:xfrm>
            <a:off x="300842" y="4334494"/>
            <a:ext cx="11669485" cy="2351314"/>
          </a:xfrm>
          <a:prstGeom prst="rect">
            <a:avLst/>
          </a:prstGeom>
        </p:spPr>
        <p:txBody>
          <a:bodyPr/>
          <a:lstStyle>
            <a:lvl1pPr algn="r">
              <a:buNone/>
              <a:defRPr sz="3200" b="0" i="0">
                <a:solidFill>
                  <a:srgbClr val="700000"/>
                </a:solidFill>
                <a:latin typeface="Monotype Corsiva" pitchFamily="66" charset="0"/>
                <a:cs typeface="Times New Roman" pitchFamily="18" charset="0"/>
              </a:defRPr>
            </a:lvl1pPr>
          </a:lstStyle>
          <a:p>
            <a:pPr lvl="0"/>
            <a:endParaRPr lang="en-US" dirty="0"/>
          </a:p>
        </p:txBody>
      </p:sp>
    </p:spTree>
    <p:extLst>
      <p:ext uri="{BB962C8B-B14F-4D97-AF65-F5344CB8AC3E}">
        <p14:creationId xmlns:p14="http://schemas.microsoft.com/office/powerpoint/2010/main" val="552918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2810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DBD76-B38F-4799-812D-D6A73452E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DCA824-3F84-4CAF-9960-629EB7D648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E873C9-6E03-4CA1-AC10-584C2847F90C}"/>
              </a:ext>
            </a:extLst>
          </p:cNvPr>
          <p:cNvSpPr>
            <a:spLocks noGrp="1"/>
          </p:cNvSpPr>
          <p:nvPr>
            <p:ph type="dt" sz="half" idx="10"/>
          </p:nvPr>
        </p:nvSpPr>
        <p:spPr/>
        <p:txBody>
          <a:bodyPr/>
          <a:lstStyle/>
          <a:p>
            <a:fld id="{2E3AA9C1-34BD-453D-BFFB-30A04FF62781}" type="datetimeFigureOut">
              <a:rPr lang="en-US" smtClean="0"/>
              <a:t>7/26/2023</a:t>
            </a:fld>
            <a:endParaRPr lang="en-US"/>
          </a:p>
        </p:txBody>
      </p:sp>
      <p:sp>
        <p:nvSpPr>
          <p:cNvPr id="5" name="Footer Placeholder 4">
            <a:extLst>
              <a:ext uri="{FF2B5EF4-FFF2-40B4-BE49-F238E27FC236}">
                <a16:creationId xmlns:a16="http://schemas.microsoft.com/office/drawing/2014/main" id="{C487CFB3-14D4-42BF-B190-D1B10FA3EF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CEBB41-AA59-4D40-A92C-FCC5E521ECA2}"/>
              </a:ext>
            </a:extLst>
          </p:cNvPr>
          <p:cNvSpPr>
            <a:spLocks noGrp="1"/>
          </p:cNvSpPr>
          <p:nvPr>
            <p:ph type="sldNum" sz="quarter" idx="12"/>
          </p:nvPr>
        </p:nvSpPr>
        <p:spPr/>
        <p:txBody>
          <a:bodyPr/>
          <a:lstStyle/>
          <a:p>
            <a:fld id="{E5CA9601-E264-41B0-B5E8-B5283A241492}" type="slidenum">
              <a:rPr lang="en-US" smtClean="0"/>
              <a:t>‹#›</a:t>
            </a:fld>
            <a:endParaRPr lang="en-US"/>
          </a:p>
        </p:txBody>
      </p:sp>
    </p:spTree>
    <p:extLst>
      <p:ext uri="{BB962C8B-B14F-4D97-AF65-F5344CB8AC3E}">
        <p14:creationId xmlns:p14="http://schemas.microsoft.com/office/powerpoint/2010/main" val="1621612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11B3F-F2DE-4912-974A-D17AA9E933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EB304C-A29A-4AC0-B716-8CA4A91DE0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04785D-65E6-488F-A295-9F6DEE4BF3E1}"/>
              </a:ext>
            </a:extLst>
          </p:cNvPr>
          <p:cNvSpPr>
            <a:spLocks noGrp="1"/>
          </p:cNvSpPr>
          <p:nvPr>
            <p:ph type="dt" sz="half" idx="10"/>
          </p:nvPr>
        </p:nvSpPr>
        <p:spPr/>
        <p:txBody>
          <a:bodyPr/>
          <a:lstStyle/>
          <a:p>
            <a:fld id="{2E3AA9C1-34BD-453D-BFFB-30A04FF62781}" type="datetimeFigureOut">
              <a:rPr lang="en-US" smtClean="0"/>
              <a:t>7/26/2023</a:t>
            </a:fld>
            <a:endParaRPr lang="en-US"/>
          </a:p>
        </p:txBody>
      </p:sp>
      <p:sp>
        <p:nvSpPr>
          <p:cNvPr id="5" name="Footer Placeholder 4">
            <a:extLst>
              <a:ext uri="{FF2B5EF4-FFF2-40B4-BE49-F238E27FC236}">
                <a16:creationId xmlns:a16="http://schemas.microsoft.com/office/drawing/2014/main" id="{6DF39C4F-2857-4998-BBD6-D889EA172D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F13B14-5F17-4139-92EB-606AC4B4E3D7}"/>
              </a:ext>
            </a:extLst>
          </p:cNvPr>
          <p:cNvSpPr>
            <a:spLocks noGrp="1"/>
          </p:cNvSpPr>
          <p:nvPr>
            <p:ph type="sldNum" sz="quarter" idx="12"/>
          </p:nvPr>
        </p:nvSpPr>
        <p:spPr/>
        <p:txBody>
          <a:bodyPr/>
          <a:lstStyle/>
          <a:p>
            <a:fld id="{E5CA9601-E264-41B0-B5E8-B5283A241492}" type="slidenum">
              <a:rPr lang="en-US" smtClean="0"/>
              <a:t>‹#›</a:t>
            </a:fld>
            <a:endParaRPr lang="en-US"/>
          </a:p>
        </p:txBody>
      </p:sp>
    </p:spTree>
    <p:extLst>
      <p:ext uri="{BB962C8B-B14F-4D97-AF65-F5344CB8AC3E}">
        <p14:creationId xmlns:p14="http://schemas.microsoft.com/office/powerpoint/2010/main" val="2026977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93BB4-E8B9-4BF8-9B4B-B42B2130EE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73DFF3-E312-4DD4-B649-0037E8A4DF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F99EC6-F9E7-401C-A095-05BAE59C13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87908C-E987-4E02-A909-FDC67A1A5229}"/>
              </a:ext>
            </a:extLst>
          </p:cNvPr>
          <p:cNvSpPr>
            <a:spLocks noGrp="1"/>
          </p:cNvSpPr>
          <p:nvPr>
            <p:ph type="dt" sz="half" idx="10"/>
          </p:nvPr>
        </p:nvSpPr>
        <p:spPr/>
        <p:txBody>
          <a:bodyPr/>
          <a:lstStyle/>
          <a:p>
            <a:fld id="{2E3AA9C1-34BD-453D-BFFB-30A04FF62781}" type="datetimeFigureOut">
              <a:rPr lang="en-US" smtClean="0"/>
              <a:t>7/26/2023</a:t>
            </a:fld>
            <a:endParaRPr lang="en-US"/>
          </a:p>
        </p:txBody>
      </p:sp>
      <p:sp>
        <p:nvSpPr>
          <p:cNvPr id="6" name="Footer Placeholder 5">
            <a:extLst>
              <a:ext uri="{FF2B5EF4-FFF2-40B4-BE49-F238E27FC236}">
                <a16:creationId xmlns:a16="http://schemas.microsoft.com/office/drawing/2014/main" id="{FD39527E-5100-4E35-8AF3-AF084394C5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5A9EE9-56A2-4E43-9FE4-BCF6D1819BBF}"/>
              </a:ext>
            </a:extLst>
          </p:cNvPr>
          <p:cNvSpPr>
            <a:spLocks noGrp="1"/>
          </p:cNvSpPr>
          <p:nvPr>
            <p:ph type="sldNum" sz="quarter" idx="12"/>
          </p:nvPr>
        </p:nvSpPr>
        <p:spPr/>
        <p:txBody>
          <a:bodyPr/>
          <a:lstStyle/>
          <a:p>
            <a:fld id="{E5CA9601-E264-41B0-B5E8-B5283A241492}" type="slidenum">
              <a:rPr lang="en-US" smtClean="0"/>
              <a:t>‹#›</a:t>
            </a:fld>
            <a:endParaRPr lang="en-US"/>
          </a:p>
        </p:txBody>
      </p:sp>
    </p:spTree>
    <p:extLst>
      <p:ext uri="{BB962C8B-B14F-4D97-AF65-F5344CB8AC3E}">
        <p14:creationId xmlns:p14="http://schemas.microsoft.com/office/powerpoint/2010/main" val="1150974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72619-646F-4423-AD32-E1867EE7F6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493B36-8441-40E8-8003-C09E1AC8DB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2A1FD2-4969-4E84-AE46-7903B22196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C6030E-5521-4364-9A35-B4F8FC46C7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1F7691-855C-4F5B-AACE-D63F3628B0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844111-A7A9-4D78-BD80-38E6F4426E5F}"/>
              </a:ext>
            </a:extLst>
          </p:cNvPr>
          <p:cNvSpPr>
            <a:spLocks noGrp="1"/>
          </p:cNvSpPr>
          <p:nvPr>
            <p:ph type="dt" sz="half" idx="10"/>
          </p:nvPr>
        </p:nvSpPr>
        <p:spPr/>
        <p:txBody>
          <a:bodyPr/>
          <a:lstStyle/>
          <a:p>
            <a:fld id="{2E3AA9C1-34BD-453D-BFFB-30A04FF62781}" type="datetimeFigureOut">
              <a:rPr lang="en-US" smtClean="0"/>
              <a:t>7/26/2023</a:t>
            </a:fld>
            <a:endParaRPr lang="en-US"/>
          </a:p>
        </p:txBody>
      </p:sp>
      <p:sp>
        <p:nvSpPr>
          <p:cNvPr id="8" name="Footer Placeholder 7">
            <a:extLst>
              <a:ext uri="{FF2B5EF4-FFF2-40B4-BE49-F238E27FC236}">
                <a16:creationId xmlns:a16="http://schemas.microsoft.com/office/drawing/2014/main" id="{65AB78E4-3046-4BD4-8550-33250E43F6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F0F592-0308-4912-A06C-981F11AAFD66}"/>
              </a:ext>
            </a:extLst>
          </p:cNvPr>
          <p:cNvSpPr>
            <a:spLocks noGrp="1"/>
          </p:cNvSpPr>
          <p:nvPr>
            <p:ph type="sldNum" sz="quarter" idx="12"/>
          </p:nvPr>
        </p:nvSpPr>
        <p:spPr/>
        <p:txBody>
          <a:bodyPr/>
          <a:lstStyle/>
          <a:p>
            <a:fld id="{E5CA9601-E264-41B0-B5E8-B5283A241492}" type="slidenum">
              <a:rPr lang="en-US" smtClean="0"/>
              <a:t>‹#›</a:t>
            </a:fld>
            <a:endParaRPr lang="en-US"/>
          </a:p>
        </p:txBody>
      </p:sp>
    </p:spTree>
    <p:extLst>
      <p:ext uri="{BB962C8B-B14F-4D97-AF65-F5344CB8AC3E}">
        <p14:creationId xmlns:p14="http://schemas.microsoft.com/office/powerpoint/2010/main" val="2837347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FEB1B-D0DE-4302-B7A0-A2A504F937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C1666E-3F37-46B1-B149-EC7A5EF5C825}"/>
              </a:ext>
            </a:extLst>
          </p:cNvPr>
          <p:cNvSpPr>
            <a:spLocks noGrp="1"/>
          </p:cNvSpPr>
          <p:nvPr>
            <p:ph type="dt" sz="half" idx="10"/>
          </p:nvPr>
        </p:nvSpPr>
        <p:spPr/>
        <p:txBody>
          <a:bodyPr/>
          <a:lstStyle/>
          <a:p>
            <a:fld id="{2E3AA9C1-34BD-453D-BFFB-30A04FF62781}" type="datetimeFigureOut">
              <a:rPr lang="en-US" smtClean="0"/>
              <a:t>7/26/2023</a:t>
            </a:fld>
            <a:endParaRPr lang="en-US"/>
          </a:p>
        </p:txBody>
      </p:sp>
      <p:sp>
        <p:nvSpPr>
          <p:cNvPr id="4" name="Footer Placeholder 3">
            <a:extLst>
              <a:ext uri="{FF2B5EF4-FFF2-40B4-BE49-F238E27FC236}">
                <a16:creationId xmlns:a16="http://schemas.microsoft.com/office/drawing/2014/main" id="{DF5D82BE-7F17-46E2-8C65-02397AF7CC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664772-B4B5-4E95-A53A-142E0BE61DAF}"/>
              </a:ext>
            </a:extLst>
          </p:cNvPr>
          <p:cNvSpPr>
            <a:spLocks noGrp="1"/>
          </p:cNvSpPr>
          <p:nvPr>
            <p:ph type="sldNum" sz="quarter" idx="12"/>
          </p:nvPr>
        </p:nvSpPr>
        <p:spPr/>
        <p:txBody>
          <a:bodyPr/>
          <a:lstStyle/>
          <a:p>
            <a:fld id="{E5CA9601-E264-41B0-B5E8-B5283A241492}" type="slidenum">
              <a:rPr lang="en-US" smtClean="0"/>
              <a:t>‹#›</a:t>
            </a:fld>
            <a:endParaRPr lang="en-US"/>
          </a:p>
        </p:txBody>
      </p:sp>
    </p:spTree>
    <p:extLst>
      <p:ext uri="{BB962C8B-B14F-4D97-AF65-F5344CB8AC3E}">
        <p14:creationId xmlns:p14="http://schemas.microsoft.com/office/powerpoint/2010/main" val="1130630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290D06-1863-4B88-A244-DB014CAAB2DA}"/>
              </a:ext>
            </a:extLst>
          </p:cNvPr>
          <p:cNvSpPr>
            <a:spLocks noGrp="1"/>
          </p:cNvSpPr>
          <p:nvPr>
            <p:ph type="dt" sz="half" idx="10"/>
          </p:nvPr>
        </p:nvSpPr>
        <p:spPr/>
        <p:txBody>
          <a:bodyPr/>
          <a:lstStyle/>
          <a:p>
            <a:fld id="{2E3AA9C1-34BD-453D-BFFB-30A04FF62781}" type="datetimeFigureOut">
              <a:rPr lang="en-US" smtClean="0"/>
              <a:t>7/26/2023</a:t>
            </a:fld>
            <a:endParaRPr lang="en-US"/>
          </a:p>
        </p:txBody>
      </p:sp>
      <p:sp>
        <p:nvSpPr>
          <p:cNvPr id="3" name="Footer Placeholder 2">
            <a:extLst>
              <a:ext uri="{FF2B5EF4-FFF2-40B4-BE49-F238E27FC236}">
                <a16:creationId xmlns:a16="http://schemas.microsoft.com/office/drawing/2014/main" id="{63CA80F5-D04D-4C18-9D26-976821B06B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9F3E24-609F-4ACE-8D4D-CDE39A8E7762}"/>
              </a:ext>
            </a:extLst>
          </p:cNvPr>
          <p:cNvSpPr>
            <a:spLocks noGrp="1"/>
          </p:cNvSpPr>
          <p:nvPr>
            <p:ph type="sldNum" sz="quarter" idx="12"/>
          </p:nvPr>
        </p:nvSpPr>
        <p:spPr/>
        <p:txBody>
          <a:bodyPr/>
          <a:lstStyle/>
          <a:p>
            <a:fld id="{E5CA9601-E264-41B0-B5E8-B5283A241492}" type="slidenum">
              <a:rPr lang="en-US" smtClean="0"/>
              <a:t>‹#›</a:t>
            </a:fld>
            <a:endParaRPr lang="en-US"/>
          </a:p>
        </p:txBody>
      </p:sp>
    </p:spTree>
    <p:extLst>
      <p:ext uri="{BB962C8B-B14F-4D97-AF65-F5344CB8AC3E}">
        <p14:creationId xmlns:p14="http://schemas.microsoft.com/office/powerpoint/2010/main" val="2918714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500E3-FDFE-418F-BC4E-4815D1BCA0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A1D7D2-B765-4C39-A887-053016EB13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4686A7-0BF6-471D-92FF-6986BB990B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B40360-EBF4-40FC-8AA2-30EF29FDF6E2}"/>
              </a:ext>
            </a:extLst>
          </p:cNvPr>
          <p:cNvSpPr>
            <a:spLocks noGrp="1"/>
          </p:cNvSpPr>
          <p:nvPr>
            <p:ph type="dt" sz="half" idx="10"/>
          </p:nvPr>
        </p:nvSpPr>
        <p:spPr/>
        <p:txBody>
          <a:bodyPr/>
          <a:lstStyle/>
          <a:p>
            <a:fld id="{2E3AA9C1-34BD-453D-BFFB-30A04FF62781}" type="datetimeFigureOut">
              <a:rPr lang="en-US" smtClean="0"/>
              <a:t>7/26/2023</a:t>
            </a:fld>
            <a:endParaRPr lang="en-US"/>
          </a:p>
        </p:txBody>
      </p:sp>
      <p:sp>
        <p:nvSpPr>
          <p:cNvPr id="6" name="Footer Placeholder 5">
            <a:extLst>
              <a:ext uri="{FF2B5EF4-FFF2-40B4-BE49-F238E27FC236}">
                <a16:creationId xmlns:a16="http://schemas.microsoft.com/office/drawing/2014/main" id="{D4E71412-BEC1-401E-8B5B-441FCD4B77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AA1B96-9BE8-418B-A6B9-9BE5B3AF5443}"/>
              </a:ext>
            </a:extLst>
          </p:cNvPr>
          <p:cNvSpPr>
            <a:spLocks noGrp="1"/>
          </p:cNvSpPr>
          <p:nvPr>
            <p:ph type="sldNum" sz="quarter" idx="12"/>
          </p:nvPr>
        </p:nvSpPr>
        <p:spPr/>
        <p:txBody>
          <a:bodyPr/>
          <a:lstStyle/>
          <a:p>
            <a:fld id="{E5CA9601-E264-41B0-B5E8-B5283A241492}" type="slidenum">
              <a:rPr lang="en-US" smtClean="0"/>
              <a:t>‹#›</a:t>
            </a:fld>
            <a:endParaRPr lang="en-US"/>
          </a:p>
        </p:txBody>
      </p:sp>
    </p:spTree>
    <p:extLst>
      <p:ext uri="{BB962C8B-B14F-4D97-AF65-F5344CB8AC3E}">
        <p14:creationId xmlns:p14="http://schemas.microsoft.com/office/powerpoint/2010/main" val="2575342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B0838-64B1-4F90-987A-9502403572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734CF6-F734-4444-96E5-93E104F9A3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4DBC1E-5FA5-41EC-9973-2A9437A488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160C3F-80E0-4D96-80AD-4B7D346072D8}"/>
              </a:ext>
            </a:extLst>
          </p:cNvPr>
          <p:cNvSpPr>
            <a:spLocks noGrp="1"/>
          </p:cNvSpPr>
          <p:nvPr>
            <p:ph type="dt" sz="half" idx="10"/>
          </p:nvPr>
        </p:nvSpPr>
        <p:spPr/>
        <p:txBody>
          <a:bodyPr/>
          <a:lstStyle/>
          <a:p>
            <a:fld id="{2E3AA9C1-34BD-453D-BFFB-30A04FF62781}" type="datetimeFigureOut">
              <a:rPr lang="en-US" smtClean="0"/>
              <a:t>7/26/2023</a:t>
            </a:fld>
            <a:endParaRPr lang="en-US"/>
          </a:p>
        </p:txBody>
      </p:sp>
      <p:sp>
        <p:nvSpPr>
          <p:cNvPr id="6" name="Footer Placeholder 5">
            <a:extLst>
              <a:ext uri="{FF2B5EF4-FFF2-40B4-BE49-F238E27FC236}">
                <a16:creationId xmlns:a16="http://schemas.microsoft.com/office/drawing/2014/main" id="{77EB66CA-AB17-4356-8AE9-F718170A05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E2F562-B2F1-4199-A610-6B23E943CCF3}"/>
              </a:ext>
            </a:extLst>
          </p:cNvPr>
          <p:cNvSpPr>
            <a:spLocks noGrp="1"/>
          </p:cNvSpPr>
          <p:nvPr>
            <p:ph type="sldNum" sz="quarter" idx="12"/>
          </p:nvPr>
        </p:nvSpPr>
        <p:spPr/>
        <p:txBody>
          <a:bodyPr/>
          <a:lstStyle/>
          <a:p>
            <a:fld id="{E5CA9601-E264-41B0-B5E8-B5283A241492}" type="slidenum">
              <a:rPr lang="en-US" smtClean="0"/>
              <a:t>‹#›</a:t>
            </a:fld>
            <a:endParaRPr lang="en-US"/>
          </a:p>
        </p:txBody>
      </p:sp>
    </p:spTree>
    <p:extLst>
      <p:ext uri="{BB962C8B-B14F-4D97-AF65-F5344CB8AC3E}">
        <p14:creationId xmlns:p14="http://schemas.microsoft.com/office/powerpoint/2010/main" val="3432536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CF27C4-70F8-4ADD-A6B8-BED9514E59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7D0B65-A55F-4967-B430-A00777197A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B3B9F4-6B7A-41CA-932F-38902517E2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3AA9C1-34BD-453D-BFFB-30A04FF62781}" type="datetimeFigureOut">
              <a:rPr lang="en-US" smtClean="0"/>
              <a:t>7/26/2023</a:t>
            </a:fld>
            <a:endParaRPr lang="en-US"/>
          </a:p>
        </p:txBody>
      </p:sp>
      <p:sp>
        <p:nvSpPr>
          <p:cNvPr id="5" name="Footer Placeholder 4">
            <a:extLst>
              <a:ext uri="{FF2B5EF4-FFF2-40B4-BE49-F238E27FC236}">
                <a16:creationId xmlns:a16="http://schemas.microsoft.com/office/drawing/2014/main" id="{A9E948D4-E294-40A9-97BA-24F30C5D68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4B6FAFF-F70A-44D6-8B6C-C374466328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CA9601-E264-41B0-B5E8-B5283A241492}" type="slidenum">
              <a:rPr lang="en-US" smtClean="0"/>
              <a:t>‹#›</a:t>
            </a:fld>
            <a:endParaRPr lang="en-US"/>
          </a:p>
        </p:txBody>
      </p:sp>
    </p:spTree>
    <p:extLst>
      <p:ext uri="{BB962C8B-B14F-4D97-AF65-F5344CB8AC3E}">
        <p14:creationId xmlns:p14="http://schemas.microsoft.com/office/powerpoint/2010/main" val="2511022918"/>
      </p:ext>
    </p:extLst>
  </p:cSld>
  <p:clrMap bg1="lt1" tx1="dk1" bg2="lt2" tx2="dk2" accent1="accent1" accent2="accent2" accent3="accent3" accent4="accent4" accent5="accent5" accent6="accent6" hlink="hlink" folHlink="folHlink"/>
  <p:sldLayoutIdLst>
    <p:sldLayoutId id="2147483671" r:id="rId1"/>
    <p:sldLayoutId id="2147483675" r:id="rId2"/>
    <p:sldLayoutId id="2147483672" r:id="rId3"/>
    <p:sldLayoutId id="2147483652" r:id="rId4"/>
    <p:sldLayoutId id="2147483653" r:id="rId5"/>
    <p:sldLayoutId id="2147483673" r:id="rId6"/>
    <p:sldLayoutId id="2147483676" r:id="rId7"/>
    <p:sldLayoutId id="2147483674" r:id="rId8"/>
    <p:sldLayoutId id="2147483657" r:id="rId9"/>
    <p:sldLayoutId id="2147483658" r:id="rId10"/>
    <p:sldLayoutId id="2147483659" r:id="rId11"/>
    <p:sldLayoutId id="2147483677" r:id="rId12"/>
    <p:sldLayoutId id="2147483678" r:id="rId13"/>
    <p:sldLayoutId id="214748367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24.png"/><Relationship Id="rId5" Type="http://schemas.openxmlformats.org/officeDocument/2006/relationships/hyperlink" Target="https://databank.worldbank.org/source/world-development-indicators" TargetMode="External"/><Relationship Id="rId4" Type="http://schemas.openxmlformats.org/officeDocument/2006/relationships/hyperlink" Target="https://databank.worldbank.org/source/food-prices-for-nutrition"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eg"/><Relationship Id="rId10" Type="http://schemas.openxmlformats.org/officeDocument/2006/relationships/image" Target="../media/image30.png"/><Relationship Id="rId4" Type="http://schemas.openxmlformats.org/officeDocument/2006/relationships/image" Target="../media/image26.webp"/><Relationship Id="rId9"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hyperlink" Target="https://www.ers.usda.gov/data-products/food-dollar-series" TargetMode="External"/><Relationship Id="rId5" Type="http://schemas.openxmlformats.org/officeDocument/2006/relationships/image" Target="../media/image8.sv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fred.stlouisfed.org/graph/?g=12MLZ" TargetMode="External"/><Relationship Id="rId1" Type="http://schemas.openxmlformats.org/officeDocument/2006/relationships/slideLayout" Target="../slideLayouts/slideLayout2.xml"/><Relationship Id="rId4" Type="http://schemas.openxmlformats.org/officeDocument/2006/relationships/hyperlink" Target="https://fred.stlouisfed.org/graph/?g=12M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hyperlink" Target="https://fred.stlouisfed.org/graph/?g=15rH7" TargetMode="External"/><Relationship Id="rId1" Type="http://schemas.openxmlformats.org/officeDocument/2006/relationships/slideLayout" Target="../slideLayouts/slideLayout2.xml"/><Relationship Id="rId4" Type="http://schemas.openxmlformats.org/officeDocument/2006/relationships/hyperlink" Target="https://fred.stlouisfed.org/graph/?g=15rA3"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ephi.gov.et/wp-content/uploads/2023/07/Ethiopian-FBDGs-CoHD-Scientific-Newsletter-Article-WebVersion-1.pdf" TargetMode="External"/><Relationship Id="rId3" Type="http://schemas.openxmlformats.org/officeDocument/2006/relationships/hyperlink" Target="https://doi.org/10.1093/ajae/aay059" TargetMode="External"/><Relationship Id="rId7" Type="http://schemas.openxmlformats.org/officeDocument/2006/relationships/hyperlink" Target="https://worldbank.org/FoodPricesforNutrition" TargetMode="Externa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hyperlink" Target="https://www.fao.org/faostat/en/#data/CAHD" TargetMode="External"/><Relationship Id="rId5" Type="http://schemas.openxmlformats.org/officeDocument/2006/relationships/hyperlink" Target="https://doi.org/10.4060/cc1169en" TargetMode="External"/><Relationship Id="rId4" Type="http://schemas.openxmlformats.org/officeDocument/2006/relationships/hyperlink" Target="https://doi.org/10.4060/cb2431en"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www.fao.org/faostat/en/#data/GFDI" TargetMode="External"/><Relationship Id="rId3" Type="http://schemas.openxmlformats.org/officeDocument/2006/relationships/image" Target="../media/image6.svg"/><Relationship Id="rId7" Type="http://schemas.openxmlformats.org/officeDocument/2006/relationships/hyperlink" Target="https://doi.org/10.1038/s43016-021-00279-9" TargetMode="External"/><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hyperlink" Target="https://www.ers.usda.gov/data-products/food-dollar-series" TargetMode="External"/><Relationship Id="rId5" Type="http://schemas.openxmlformats.org/officeDocument/2006/relationships/image" Target="../media/image8.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fred.stlouisfed.org/graph/?g=12MLZ" TargetMode="External"/><Relationship Id="rId1" Type="http://schemas.openxmlformats.org/officeDocument/2006/relationships/slideLayout" Target="../slideLayouts/slideLayout2.xml"/><Relationship Id="rId4" Type="http://schemas.openxmlformats.org/officeDocument/2006/relationships/hyperlink" Target="https://fred.stlouisfed.org/graph/?g=12MM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10.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hyperlink" Target="https://sites.tufts.edu/foodpricesfornutrition" TargetMode="External"/><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png"/><Relationship Id="rId14" Type="http://schemas.openxmlformats.org/officeDocument/2006/relationships/image" Target="../media/image20.jp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hyperlink" Target="https://sites.tufts.edu/foodpricesfornutritio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24.png"/><Relationship Id="rId5" Type="http://schemas.openxmlformats.org/officeDocument/2006/relationships/hyperlink" Target="https://databank.worldbank.org/source/world-development-indicators" TargetMode="External"/><Relationship Id="rId4" Type="http://schemas.openxmlformats.org/officeDocument/2006/relationships/hyperlink" Target="https://databank.worldbank.org/source/food-prices-for-nutrition"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databank.worldbank.org/source/food-prices-for-nutrition" TargetMode="Externa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24.png"/><Relationship Id="rId5" Type="http://schemas.openxmlformats.org/officeDocument/2006/relationships/chart" Target="../charts/chart2.xml"/><Relationship Id="rId4" Type="http://schemas.openxmlformats.org/officeDocument/2006/relationships/hyperlink" Target="https://databank.worldbank.org/source/world-development-indicato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descr="Logo&#10;&#10;Description automatically generated">
            <a:extLst>
              <a:ext uri="{FF2B5EF4-FFF2-40B4-BE49-F238E27FC236}">
                <a16:creationId xmlns:a16="http://schemas.microsoft.com/office/drawing/2014/main" id="{DC4E1DD5-0A12-4730-9850-FB807592881D}"/>
              </a:ext>
            </a:extLst>
          </p:cNvPr>
          <p:cNvPicPr>
            <a:picLocks noChangeAspect="1"/>
          </p:cNvPicPr>
          <p:nvPr/>
        </p:nvPicPr>
        <p:blipFill rotWithShape="1">
          <a:blip r:embed="rId3">
            <a:extLst>
              <a:ext uri="{28A0092B-C50C-407E-A947-70E740481C1C}">
                <a14:useLocalDpi xmlns:a14="http://schemas.microsoft.com/office/drawing/2010/main" val="0"/>
              </a:ext>
            </a:extLst>
          </a:blip>
          <a:srcRect l="14939" t="22383" r="4230" b="22524"/>
          <a:stretch/>
        </p:blipFill>
        <p:spPr>
          <a:xfrm>
            <a:off x="10633815" y="871941"/>
            <a:ext cx="1532709" cy="679269"/>
          </a:xfrm>
          <a:prstGeom prst="rect">
            <a:avLst/>
          </a:prstGeom>
        </p:spPr>
      </p:pic>
      <p:grpSp>
        <p:nvGrpSpPr>
          <p:cNvPr id="6" name="Group 5">
            <a:extLst>
              <a:ext uri="{FF2B5EF4-FFF2-40B4-BE49-F238E27FC236}">
                <a16:creationId xmlns:a16="http://schemas.microsoft.com/office/drawing/2014/main" id="{AB4F5C81-46A4-9C63-3D28-DB1BD213612D}"/>
              </a:ext>
            </a:extLst>
          </p:cNvPr>
          <p:cNvGrpSpPr/>
          <p:nvPr/>
        </p:nvGrpSpPr>
        <p:grpSpPr>
          <a:xfrm>
            <a:off x="1057640" y="1870293"/>
            <a:ext cx="10596851" cy="4112009"/>
            <a:chOff x="909149" y="1746969"/>
            <a:chExt cx="10755509" cy="4112009"/>
          </a:xfrm>
        </p:grpSpPr>
        <p:sp>
          <p:nvSpPr>
            <p:cNvPr id="10" name="TextBox 7">
              <a:extLst>
                <a:ext uri="{FF2B5EF4-FFF2-40B4-BE49-F238E27FC236}">
                  <a16:creationId xmlns:a16="http://schemas.microsoft.com/office/drawing/2014/main" id="{49EF7E62-9978-4D05-AE55-9A8BF0EE2DCE}"/>
                </a:ext>
              </a:extLst>
            </p:cNvPr>
            <p:cNvSpPr txBox="1"/>
            <p:nvPr/>
          </p:nvSpPr>
          <p:spPr>
            <a:xfrm>
              <a:off x="975019" y="1746969"/>
              <a:ext cx="10623772" cy="1489639"/>
            </a:xfrm>
            <a:prstGeom prst="rect">
              <a:avLst/>
            </a:prstGeom>
          </p:spPr>
          <p:txBody>
            <a:bodyPr wrap="square" lIns="0" tIns="0" rIns="0" bIns="0" rtlCol="0" anchor="b">
              <a:spAutoFit/>
            </a:bodyPr>
            <a:lstStyle/>
            <a:p>
              <a:pPr>
                <a:lnSpc>
                  <a:spcPct val="80000"/>
                </a:lnSpc>
              </a:pPr>
              <a:r>
                <a:rPr lang="en-US" sz="4000" b="1" spc="-48" dirty="0">
                  <a:solidFill>
                    <a:srgbClr val="1A485C"/>
                  </a:solidFill>
                  <a:latin typeface="Calibri" panose="020F0502020204030204" pitchFamily="34" charset="0"/>
                  <a:ea typeface="Cooper Hewitt" panose="020B0604020202020204" charset="0"/>
                  <a:cs typeface="Calibri" panose="020F0502020204030204" pitchFamily="34" charset="0"/>
                </a:rPr>
                <a:t>Food Prices and Nutrition: </a:t>
              </a:r>
              <a:br>
                <a:rPr lang="en-US" sz="4000" b="1" spc="-48" dirty="0">
                  <a:solidFill>
                    <a:srgbClr val="1A485C"/>
                  </a:solidFill>
                  <a:latin typeface="Calibri" panose="020F0502020204030204" pitchFamily="34" charset="0"/>
                  <a:ea typeface="Cooper Hewitt" panose="020B0604020202020204" charset="0"/>
                  <a:cs typeface="Calibri" panose="020F0502020204030204" pitchFamily="34" charset="0"/>
                </a:rPr>
              </a:br>
              <a:r>
                <a:rPr lang="en-US" sz="4000" b="1" spc="-48" dirty="0">
                  <a:solidFill>
                    <a:srgbClr val="1A485C"/>
                  </a:solidFill>
                  <a:latin typeface="Calibri" panose="020F0502020204030204" pitchFamily="34" charset="0"/>
                  <a:ea typeface="Cooper Hewitt" panose="020B0604020202020204" charset="0"/>
                  <a:cs typeface="Calibri" panose="020F0502020204030204" pitchFamily="34" charset="0"/>
                </a:rPr>
                <a:t>Using Least-Cost Healthy Diets to </a:t>
              </a:r>
              <a:br>
                <a:rPr lang="en-US" sz="4000" b="1" spc="-48" dirty="0">
                  <a:solidFill>
                    <a:srgbClr val="1A485C"/>
                  </a:solidFill>
                  <a:latin typeface="Calibri" panose="020F0502020204030204" pitchFamily="34" charset="0"/>
                  <a:ea typeface="Cooper Hewitt" panose="020B0604020202020204" charset="0"/>
                  <a:cs typeface="Calibri" panose="020F0502020204030204" pitchFamily="34" charset="0"/>
                </a:rPr>
              </a:br>
              <a:r>
                <a:rPr lang="en-US" sz="4000" b="1" spc="-48" dirty="0">
                  <a:solidFill>
                    <a:srgbClr val="1A485C"/>
                  </a:solidFill>
                  <a:latin typeface="Calibri" panose="020F0502020204030204" pitchFamily="34" charset="0"/>
                  <a:ea typeface="Cooper Hewitt" panose="020B0604020202020204" charset="0"/>
                  <a:cs typeface="Calibri" panose="020F0502020204030204" pitchFamily="34" charset="0"/>
                </a:rPr>
                <a:t>Monitor and Improve Global Food Security</a:t>
              </a:r>
              <a:endParaRPr lang="en-US" sz="3600" spc="-48" dirty="0">
                <a:solidFill>
                  <a:srgbClr val="1A485C"/>
                </a:solidFill>
                <a:latin typeface="Calibri" panose="020F0502020204030204" pitchFamily="34" charset="0"/>
                <a:ea typeface="Cooper Hewitt" panose="020B0604020202020204" charset="0"/>
                <a:cs typeface="Calibri" panose="020F0502020204030204" pitchFamily="34" charset="0"/>
              </a:endParaRPr>
            </a:p>
          </p:txBody>
        </p:sp>
        <p:grpSp>
          <p:nvGrpSpPr>
            <p:cNvPr id="5" name="Group 4">
              <a:extLst>
                <a:ext uri="{FF2B5EF4-FFF2-40B4-BE49-F238E27FC236}">
                  <a16:creationId xmlns:a16="http://schemas.microsoft.com/office/drawing/2014/main" id="{BB9C077C-C77F-A9B2-B36B-38992C2AFAFA}"/>
                </a:ext>
              </a:extLst>
            </p:cNvPr>
            <p:cNvGrpSpPr/>
            <p:nvPr/>
          </p:nvGrpSpPr>
          <p:grpSpPr>
            <a:xfrm>
              <a:off x="909149" y="3381080"/>
              <a:ext cx="10755509" cy="2477898"/>
              <a:chOff x="909149" y="3381080"/>
              <a:chExt cx="10755509" cy="2477898"/>
            </a:xfrm>
          </p:grpSpPr>
          <p:grpSp>
            <p:nvGrpSpPr>
              <p:cNvPr id="2" name="Group 1">
                <a:extLst>
                  <a:ext uri="{FF2B5EF4-FFF2-40B4-BE49-F238E27FC236}">
                    <a16:creationId xmlns:a16="http://schemas.microsoft.com/office/drawing/2014/main" id="{2C4E4EAB-FEC2-4CD3-912D-93695BE97664}"/>
                  </a:ext>
                </a:extLst>
              </p:cNvPr>
              <p:cNvGrpSpPr/>
              <p:nvPr/>
            </p:nvGrpSpPr>
            <p:grpSpPr>
              <a:xfrm>
                <a:off x="975020" y="3381080"/>
                <a:ext cx="10405463" cy="1052672"/>
                <a:chOff x="1909490" y="3094956"/>
                <a:chExt cx="10210069" cy="1052672"/>
              </a:xfrm>
            </p:grpSpPr>
            <p:sp>
              <p:nvSpPr>
                <p:cNvPr id="11" name="TextBox 8">
                  <a:extLst>
                    <a:ext uri="{FF2B5EF4-FFF2-40B4-BE49-F238E27FC236}">
                      <a16:creationId xmlns:a16="http://schemas.microsoft.com/office/drawing/2014/main" id="{D0E8E4D5-A987-42C2-8117-3A7219605BC6}"/>
                    </a:ext>
                  </a:extLst>
                </p:cNvPr>
                <p:cNvSpPr txBox="1"/>
                <p:nvPr/>
              </p:nvSpPr>
              <p:spPr>
                <a:xfrm>
                  <a:off x="1909491" y="3094956"/>
                  <a:ext cx="8489356" cy="408253"/>
                </a:xfrm>
                <a:prstGeom prst="rect">
                  <a:avLst/>
                </a:prstGeom>
              </p:spPr>
              <p:txBody>
                <a:bodyPr wrap="square" lIns="0" tIns="0" rIns="0" bIns="0" rtlCol="0" anchor="t">
                  <a:spAutoFit/>
                </a:bodyPr>
                <a:lstStyle/>
                <a:p>
                  <a:pPr>
                    <a:lnSpc>
                      <a:spcPts val="3432"/>
                    </a:lnSpc>
                  </a:pPr>
                  <a:r>
                    <a:rPr lang="en-US" sz="2400" b="1" kern="0" dirty="0">
                      <a:latin typeface="+mn-lt"/>
                    </a:rPr>
                    <a:t>William Masters</a:t>
                  </a:r>
                  <a:endParaRPr lang="en-US" sz="2400" b="1" dirty="0">
                    <a:cs typeface="Arial" panose="020B0604020202020204" pitchFamily="34" charset="0"/>
                  </a:endParaRPr>
                </a:p>
              </p:txBody>
            </p:sp>
            <p:sp>
              <p:nvSpPr>
                <p:cNvPr id="12" name="TextBox 9">
                  <a:extLst>
                    <a:ext uri="{FF2B5EF4-FFF2-40B4-BE49-F238E27FC236}">
                      <a16:creationId xmlns:a16="http://schemas.microsoft.com/office/drawing/2014/main" id="{0C15361F-2E66-4408-A455-7491301FD9CA}"/>
                    </a:ext>
                  </a:extLst>
                </p:cNvPr>
                <p:cNvSpPr txBox="1"/>
                <p:nvPr/>
              </p:nvSpPr>
              <p:spPr>
                <a:xfrm>
                  <a:off x="1909490" y="3549323"/>
                  <a:ext cx="10210069" cy="598305"/>
                </a:xfrm>
                <a:prstGeom prst="rect">
                  <a:avLst/>
                </a:prstGeom>
              </p:spPr>
              <p:txBody>
                <a:bodyPr wrap="square" lIns="0" tIns="0" rIns="0" bIns="0" rtlCol="0" anchor="t">
                  <a:spAutoFit/>
                </a:bodyPr>
                <a:lstStyle/>
                <a:p>
                  <a:pPr>
                    <a:lnSpc>
                      <a:spcPct val="80000"/>
                    </a:lnSpc>
                  </a:pPr>
                  <a:r>
                    <a:rPr lang="en-US" sz="2400" kern="0" dirty="0">
                      <a:cs typeface="Arial" panose="020B0604020202020204" pitchFamily="34" charset="0"/>
                    </a:rPr>
                    <a:t>Friedman School of Nutrition, Tufts University</a:t>
                  </a:r>
                </a:p>
                <a:p>
                  <a:pPr>
                    <a:lnSpc>
                      <a:spcPct val="80000"/>
                    </a:lnSpc>
                  </a:pPr>
                  <a:endParaRPr lang="en-US" sz="2400" kern="0" dirty="0">
                    <a:cs typeface="Arial" panose="020B0604020202020204" pitchFamily="34" charset="0"/>
                  </a:endParaRPr>
                </a:p>
              </p:txBody>
            </p:sp>
          </p:grpSp>
          <p:sp>
            <p:nvSpPr>
              <p:cNvPr id="3" name="TextBox 2">
                <a:extLst>
                  <a:ext uri="{FF2B5EF4-FFF2-40B4-BE49-F238E27FC236}">
                    <a16:creationId xmlns:a16="http://schemas.microsoft.com/office/drawing/2014/main" id="{0540042A-3F9B-AE20-BFC7-855A7B76F877}"/>
                  </a:ext>
                </a:extLst>
              </p:cNvPr>
              <p:cNvSpPr txBox="1"/>
              <p:nvPr/>
            </p:nvSpPr>
            <p:spPr>
              <a:xfrm>
                <a:off x="909149" y="4775604"/>
                <a:ext cx="10755509" cy="1083374"/>
              </a:xfrm>
              <a:prstGeom prst="rect">
                <a:avLst/>
              </a:prstGeom>
              <a:noFill/>
            </p:spPr>
            <p:txBody>
              <a:bodyPr wrap="square">
                <a:spAutoFit/>
              </a:bodyPr>
              <a:lstStyle/>
              <a:p>
                <a:pPr>
                  <a:lnSpc>
                    <a:spcPct val="80000"/>
                  </a:lnSpc>
                </a:pPr>
                <a:r>
                  <a:rPr lang="en-US" sz="2000" kern="100" dirty="0">
                    <a:solidFill>
                      <a:schemeClr val="tx1">
                        <a:lumMod val="85000"/>
                        <a:lumOff val="15000"/>
                      </a:schemeClr>
                    </a:solidFill>
                    <a:cs typeface="Arial" panose="020B0604020202020204" pitchFamily="34" charset="0"/>
                  </a:rPr>
                  <a:t>25 July 2023 </a:t>
                </a:r>
                <a:br>
                  <a:rPr lang="en-US" sz="2000" kern="100" dirty="0">
                    <a:solidFill>
                      <a:schemeClr val="tx1">
                        <a:lumMod val="85000"/>
                        <a:lumOff val="15000"/>
                      </a:schemeClr>
                    </a:solidFill>
                    <a:cs typeface="Arial" panose="020B0604020202020204" pitchFamily="34" charset="0"/>
                  </a:rPr>
                </a:br>
                <a:br>
                  <a:rPr lang="en-US" sz="2000" kern="100" dirty="0">
                    <a:solidFill>
                      <a:schemeClr val="tx1">
                        <a:lumMod val="85000"/>
                        <a:lumOff val="15000"/>
                      </a:schemeClr>
                    </a:solidFill>
                    <a:cs typeface="Arial" panose="020B0604020202020204" pitchFamily="34" charset="0"/>
                  </a:rPr>
                </a:br>
                <a:r>
                  <a:rPr lang="en-US" sz="2000" kern="100" dirty="0">
                    <a:solidFill>
                      <a:schemeClr val="tx1">
                        <a:lumMod val="85000"/>
                        <a:lumOff val="15000"/>
                      </a:schemeClr>
                    </a:solidFill>
                    <a:cs typeface="Arial" panose="020B0604020202020204" pitchFamily="34" charset="0"/>
                  </a:rPr>
                  <a:t>AAEA track session on </a:t>
                </a:r>
                <a:br>
                  <a:rPr lang="en-US" sz="2000" kern="100" dirty="0">
                    <a:solidFill>
                      <a:schemeClr val="tx1">
                        <a:lumMod val="85000"/>
                        <a:lumOff val="15000"/>
                      </a:schemeClr>
                    </a:solidFill>
                    <a:cs typeface="Arial" panose="020B0604020202020204" pitchFamily="34" charset="0"/>
                  </a:rPr>
                </a:br>
                <a:r>
                  <a:rPr lang="en-US" sz="2000" dirty="0"/>
                  <a:t>Export Policies, Staple Commodity Prices, and Global Food Security</a:t>
                </a:r>
              </a:p>
            </p:txBody>
          </p:sp>
        </p:grpSp>
      </p:grpSp>
      <p:grpSp>
        <p:nvGrpSpPr>
          <p:cNvPr id="17" name="Group 16">
            <a:extLst>
              <a:ext uri="{FF2B5EF4-FFF2-40B4-BE49-F238E27FC236}">
                <a16:creationId xmlns:a16="http://schemas.microsoft.com/office/drawing/2014/main" id="{57C507DF-95E2-0CA4-31D9-AEDB97A195C3}"/>
              </a:ext>
            </a:extLst>
          </p:cNvPr>
          <p:cNvGrpSpPr/>
          <p:nvPr/>
        </p:nvGrpSpPr>
        <p:grpSpPr>
          <a:xfrm>
            <a:off x="8370237" y="159029"/>
            <a:ext cx="3429805" cy="1136879"/>
            <a:chOff x="254406" y="299343"/>
            <a:chExt cx="6904795" cy="2085790"/>
          </a:xfrm>
        </p:grpSpPr>
        <p:pic>
          <p:nvPicPr>
            <p:cNvPr id="18" name="Picture 17" descr="A picture containing text&#10;&#10;Description automatically generated">
              <a:extLst>
                <a:ext uri="{FF2B5EF4-FFF2-40B4-BE49-F238E27FC236}">
                  <a16:creationId xmlns:a16="http://schemas.microsoft.com/office/drawing/2014/main" id="{12EC4831-D0E2-FEF1-A00F-15B9ED5F926F}"/>
                </a:ext>
              </a:extLst>
            </p:cNvPr>
            <p:cNvPicPr>
              <a:picLocks noChangeAspect="1"/>
            </p:cNvPicPr>
            <p:nvPr/>
          </p:nvPicPr>
          <p:blipFill rotWithShape="1">
            <a:blip r:embed="rId4"/>
            <a:srcRect r="11581"/>
            <a:stretch/>
          </p:blipFill>
          <p:spPr>
            <a:xfrm>
              <a:off x="391759" y="299343"/>
              <a:ext cx="6474422" cy="1734506"/>
            </a:xfrm>
            <a:prstGeom prst="rect">
              <a:avLst/>
            </a:prstGeom>
          </p:spPr>
        </p:pic>
        <p:sp>
          <p:nvSpPr>
            <p:cNvPr id="19" name="TextBox 18">
              <a:extLst>
                <a:ext uri="{FF2B5EF4-FFF2-40B4-BE49-F238E27FC236}">
                  <a16:creationId xmlns:a16="http://schemas.microsoft.com/office/drawing/2014/main" id="{FDCD3DBD-E354-0A5A-22D1-2A220DD08126}"/>
                </a:ext>
              </a:extLst>
            </p:cNvPr>
            <p:cNvSpPr txBox="1"/>
            <p:nvPr/>
          </p:nvSpPr>
          <p:spPr>
            <a:xfrm>
              <a:off x="254406" y="1820466"/>
              <a:ext cx="6904795" cy="564667"/>
            </a:xfrm>
            <a:prstGeom prst="rect">
              <a:avLst/>
            </a:prstGeom>
            <a:noFill/>
          </p:spPr>
          <p:txBody>
            <a:bodyPr wrap="square">
              <a:spAutoFit/>
            </a:bodyPr>
            <a:lstStyle/>
            <a:p>
              <a:r>
                <a:rPr lang="en-US" sz="1400" dirty="0">
                  <a:solidFill>
                    <a:srgbClr val="3083A7"/>
                  </a:solidFill>
                  <a:latin typeface="+mj-lt"/>
                </a:rPr>
                <a:t>https://sites.tufts.edu/foodpricesfornutrition</a:t>
              </a:r>
            </a:p>
          </p:txBody>
        </p:sp>
      </p:grpSp>
      <p:pic>
        <p:nvPicPr>
          <p:cNvPr id="20" name="Picture 19" descr="Text, logo&#10;&#10;Description automatically generated">
            <a:extLst>
              <a:ext uri="{FF2B5EF4-FFF2-40B4-BE49-F238E27FC236}">
                <a16:creationId xmlns:a16="http://schemas.microsoft.com/office/drawing/2014/main" id="{B9A69037-E0B9-69E0-E110-F85258E793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1958" y="346733"/>
            <a:ext cx="2332699" cy="694458"/>
          </a:xfrm>
          <a:prstGeom prst="rect">
            <a:avLst/>
          </a:prstGeom>
        </p:spPr>
      </p:pic>
    </p:spTree>
    <p:extLst>
      <p:ext uri="{BB962C8B-B14F-4D97-AF65-F5344CB8AC3E}">
        <p14:creationId xmlns:p14="http://schemas.microsoft.com/office/powerpoint/2010/main" val="13282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B125EC17-3956-493C-BA65-10DBE3D4D26D}"/>
              </a:ext>
            </a:extLst>
          </p:cNvPr>
          <p:cNvGraphicFramePr>
            <a:graphicFrameLocks/>
          </p:cNvGraphicFramePr>
          <p:nvPr>
            <p:extLst>
              <p:ext uri="{D42A27DB-BD31-4B8C-83A1-F6EECF244321}">
                <p14:modId xmlns:p14="http://schemas.microsoft.com/office/powerpoint/2010/main" val="2956453393"/>
              </p:ext>
            </p:extLst>
          </p:nvPr>
        </p:nvGraphicFramePr>
        <p:xfrm>
          <a:off x="331451" y="1344759"/>
          <a:ext cx="11153775" cy="487203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27A8CBDE-B4C0-49AF-46F3-A8FF1B647368}"/>
              </a:ext>
            </a:extLst>
          </p:cNvPr>
          <p:cNvSpPr txBox="1"/>
          <p:nvPr/>
        </p:nvSpPr>
        <p:spPr>
          <a:xfrm>
            <a:off x="331451" y="6289195"/>
            <a:ext cx="11664033" cy="461665"/>
          </a:xfrm>
          <a:prstGeom prst="rect">
            <a:avLst/>
          </a:prstGeom>
          <a:noFill/>
        </p:spPr>
        <p:txBody>
          <a:bodyPr wrap="square">
            <a:spAutoFit/>
          </a:bodyPr>
          <a:lstStyle/>
          <a:p>
            <a:r>
              <a:rPr lang="en-US" sz="1200" dirty="0"/>
              <a:t>Data shown are FAO estimates, downloaded from </a:t>
            </a:r>
            <a:r>
              <a:rPr lang="en-US" sz="1200" dirty="0">
                <a:hlinkClick r:id="rId4"/>
              </a:rPr>
              <a:t>https://databank.worldbank.org/source/food-prices-for-nutrition</a:t>
            </a:r>
            <a:r>
              <a:rPr lang="en-US" sz="1200" dirty="0"/>
              <a:t> for affordability of healthy diets, </a:t>
            </a:r>
            <a:br>
              <a:rPr lang="en-US" sz="1200" dirty="0"/>
            </a:br>
            <a:r>
              <a:rPr lang="en-US" sz="1200" dirty="0"/>
              <a:t>and from </a:t>
            </a:r>
            <a:r>
              <a:rPr lang="en-US" sz="1200" dirty="0">
                <a:hlinkClick r:id="rId5"/>
              </a:rPr>
              <a:t>https://databank.worldbank.org/source/world-development-indicators</a:t>
            </a:r>
            <a:r>
              <a:rPr lang="en-US" sz="1200" dirty="0"/>
              <a:t> for experience of food insecurity and national income (GNI).</a:t>
            </a:r>
          </a:p>
        </p:txBody>
      </p:sp>
      <p:sp>
        <p:nvSpPr>
          <p:cNvPr id="2" name="Title 4">
            <a:extLst>
              <a:ext uri="{FF2B5EF4-FFF2-40B4-BE49-F238E27FC236}">
                <a16:creationId xmlns:a16="http://schemas.microsoft.com/office/drawing/2014/main" id="{0899135F-6891-F477-64A7-AA1F55541D36}"/>
              </a:ext>
            </a:extLst>
          </p:cNvPr>
          <p:cNvSpPr txBox="1">
            <a:spLocks/>
          </p:cNvSpPr>
          <p:nvPr/>
        </p:nvSpPr>
        <p:spPr>
          <a:xfrm>
            <a:off x="63293" y="279918"/>
            <a:ext cx="7637497" cy="8462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How does affordability of healthy diets relate to food insecurity?</a:t>
            </a:r>
          </a:p>
        </p:txBody>
      </p:sp>
      <p:pic>
        <p:nvPicPr>
          <p:cNvPr id="3" name="Picture 2">
            <a:extLst>
              <a:ext uri="{FF2B5EF4-FFF2-40B4-BE49-F238E27FC236}">
                <a16:creationId xmlns:a16="http://schemas.microsoft.com/office/drawing/2014/main" id="{89FE9285-B2FB-D8C0-2F24-769D1688780D}"/>
              </a:ext>
            </a:extLst>
          </p:cNvPr>
          <p:cNvPicPr>
            <a:picLocks noChangeAspect="1"/>
          </p:cNvPicPr>
          <p:nvPr/>
        </p:nvPicPr>
        <p:blipFill rotWithShape="1">
          <a:blip r:embed="rId6"/>
          <a:srcRect t="-1488" r="25492" b="1844"/>
          <a:stretch/>
        </p:blipFill>
        <p:spPr>
          <a:xfrm>
            <a:off x="7700790" y="79067"/>
            <a:ext cx="4440410" cy="1120173"/>
          </a:xfrm>
          <a:prstGeom prst="rect">
            <a:avLst/>
          </a:prstGeom>
        </p:spPr>
      </p:pic>
      <p:sp>
        <p:nvSpPr>
          <p:cNvPr id="5" name="TextBox 4">
            <a:extLst>
              <a:ext uri="{FF2B5EF4-FFF2-40B4-BE49-F238E27FC236}">
                <a16:creationId xmlns:a16="http://schemas.microsoft.com/office/drawing/2014/main" id="{9BA232FD-3698-9970-281B-842703E78721}"/>
              </a:ext>
            </a:extLst>
          </p:cNvPr>
          <p:cNvSpPr txBox="1"/>
          <p:nvPr/>
        </p:nvSpPr>
        <p:spPr>
          <a:xfrm>
            <a:off x="5581403" y="1552971"/>
            <a:ext cx="6610597" cy="1277273"/>
          </a:xfrm>
          <a:prstGeom prst="rect">
            <a:avLst/>
          </a:prstGeom>
          <a:noFill/>
        </p:spPr>
        <p:txBody>
          <a:bodyPr wrap="square">
            <a:spAutoFit/>
          </a:bodyPr>
          <a:lstStyle/>
          <a:p>
            <a:pPr marL="233363" indent="-233363">
              <a:lnSpc>
                <a:spcPct val="90000"/>
              </a:lnSpc>
            </a:pPr>
            <a:r>
              <a:rPr lang="en-US" sz="1600" b="1" dirty="0">
                <a:solidFill>
                  <a:schemeClr val="accent1">
                    <a:lumMod val="50000"/>
                  </a:schemeClr>
                </a:solidFill>
              </a:rPr>
              <a:t>Here, “food insecurity” is a person’s answers to whether they ate less, skipped meals, went hungry etc. </a:t>
            </a:r>
            <a:r>
              <a:rPr lang="en-US" sz="1600" b="1" i="1" dirty="0">
                <a:solidFill>
                  <a:schemeClr val="accent1">
                    <a:lumMod val="50000"/>
                  </a:schemeClr>
                </a:solidFill>
              </a:rPr>
              <a:t>due to lack of money to buy food</a:t>
            </a:r>
          </a:p>
          <a:p>
            <a:pPr marL="225425" indent="-225425">
              <a:lnSpc>
                <a:spcPct val="90000"/>
              </a:lnSpc>
              <a:spcBef>
                <a:spcPts val="600"/>
              </a:spcBef>
            </a:pPr>
            <a:r>
              <a:rPr lang="en-US" sz="1600" b="1" dirty="0">
                <a:solidFill>
                  <a:schemeClr val="accent1">
                    <a:lumMod val="50000"/>
                  </a:schemeClr>
                </a:solidFill>
              </a:rPr>
              <a:t>Food insecurity measures access to a person’s usual foods which are often not healthy, and have similar cost from week to week; most variation in food insecurity comes from </a:t>
            </a:r>
            <a:r>
              <a:rPr lang="en-US" sz="1600" b="1" i="1" dirty="0">
                <a:solidFill>
                  <a:schemeClr val="accent1">
                    <a:lumMod val="50000"/>
                  </a:schemeClr>
                </a:solidFill>
              </a:rPr>
              <a:t>fluctuations in income or non-food expenses</a:t>
            </a:r>
          </a:p>
        </p:txBody>
      </p:sp>
    </p:spTree>
    <p:custDataLst>
      <p:tags r:id="rId1"/>
    </p:custDataLst>
    <p:extLst>
      <p:ext uri="{BB962C8B-B14F-4D97-AF65-F5344CB8AC3E}">
        <p14:creationId xmlns:p14="http://schemas.microsoft.com/office/powerpoint/2010/main" val="356595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rgbClr val="C0C0C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5">
            <a:extLst>
              <a:ext uri="{FF2B5EF4-FFF2-40B4-BE49-F238E27FC236}">
                <a16:creationId xmlns:a16="http://schemas.microsoft.com/office/drawing/2014/main" id="{FE6E503C-9FE7-4B3D-A6D6-EFE9F58F50AB}"/>
              </a:ext>
            </a:extLst>
          </p:cNvPr>
          <p:cNvSpPr txBox="1">
            <a:spLocks/>
          </p:cNvSpPr>
          <p:nvPr/>
        </p:nvSpPr>
        <p:spPr bwMode="auto">
          <a:xfrm>
            <a:off x="290055" y="1771827"/>
            <a:ext cx="12058356" cy="4929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1313" indent="-341313" algn="l" rtl="0" fontAlgn="base">
              <a:spcBef>
                <a:spcPct val="20000"/>
              </a:spcBef>
              <a:spcAft>
                <a:spcPct val="0"/>
              </a:spcAft>
              <a:buChar char="•"/>
              <a:defRPr sz="1800">
                <a:solidFill>
                  <a:schemeClr val="tx1"/>
                </a:solidFill>
                <a:latin typeface="Arial" panose="020B0604020202020204" pitchFamily="34" charset="0"/>
                <a:ea typeface="+mn-ea"/>
                <a:cs typeface="Arial" panose="020B0604020202020204" pitchFamily="34" charset="0"/>
              </a:defRPr>
            </a:lvl1pPr>
            <a:lvl2pPr marL="741363" indent="-284163" algn="l" rtl="0" fontAlgn="base">
              <a:spcBef>
                <a:spcPct val="20000"/>
              </a:spcBef>
              <a:spcAft>
                <a:spcPct val="0"/>
              </a:spcAft>
              <a:buChar char="–"/>
              <a:defRPr sz="2800">
                <a:solidFill>
                  <a:schemeClr val="tx1"/>
                </a:solidFill>
                <a:latin typeface="+mn-lt"/>
              </a:defRPr>
            </a:lvl2pPr>
            <a:lvl3pPr marL="1141413" indent="-227013" algn="l" rtl="0" fontAlgn="base">
              <a:spcBef>
                <a:spcPct val="20000"/>
              </a:spcBef>
              <a:spcAft>
                <a:spcPct val="0"/>
              </a:spcAft>
              <a:buChar char="•"/>
              <a:defRPr sz="2400">
                <a:solidFill>
                  <a:schemeClr val="tx1"/>
                </a:solidFill>
                <a:latin typeface="+mn-lt"/>
              </a:defRPr>
            </a:lvl3pPr>
            <a:lvl4pPr marL="1598613" indent="-227013" algn="l" rtl="0" fontAlgn="base">
              <a:spcBef>
                <a:spcPct val="20000"/>
              </a:spcBef>
              <a:spcAft>
                <a:spcPct val="0"/>
              </a:spcAft>
              <a:buChar char="–"/>
              <a:defRPr sz="2000">
                <a:solidFill>
                  <a:schemeClr val="tx1"/>
                </a:solidFill>
                <a:latin typeface="+mn-lt"/>
              </a:defRPr>
            </a:lvl4pPr>
            <a:lvl5pPr marL="2055813" indent="-227013" algn="l" rtl="0" fontAlgn="base">
              <a:spcBef>
                <a:spcPct val="20000"/>
              </a:spcBef>
              <a:spcAft>
                <a:spcPct val="0"/>
              </a:spcAft>
              <a:buChar char="»"/>
              <a:defRPr sz="2000">
                <a:solidFill>
                  <a:schemeClr val="tx1"/>
                </a:solidFill>
                <a:latin typeface="+mn-lt"/>
              </a:defRPr>
            </a:lvl5pPr>
            <a:lvl6pPr marL="2514537" indent="-228594" algn="l" rtl="0" eaLnBrk="1" fontAlgn="base" hangingPunct="1">
              <a:spcBef>
                <a:spcPct val="20000"/>
              </a:spcBef>
              <a:spcAft>
                <a:spcPct val="0"/>
              </a:spcAft>
              <a:buChar char="»"/>
              <a:defRPr sz="2000">
                <a:solidFill>
                  <a:schemeClr val="tx1"/>
                </a:solidFill>
                <a:latin typeface="+mn-lt"/>
              </a:defRPr>
            </a:lvl6pPr>
            <a:lvl7pPr marL="2971726" indent="-228594" algn="l" rtl="0" eaLnBrk="1" fontAlgn="base" hangingPunct="1">
              <a:spcBef>
                <a:spcPct val="20000"/>
              </a:spcBef>
              <a:spcAft>
                <a:spcPct val="0"/>
              </a:spcAft>
              <a:buChar char="»"/>
              <a:defRPr sz="2000">
                <a:solidFill>
                  <a:schemeClr val="tx1"/>
                </a:solidFill>
                <a:latin typeface="+mn-lt"/>
              </a:defRPr>
            </a:lvl7pPr>
            <a:lvl8pPr marL="3428914" indent="-228594" algn="l" rtl="0" eaLnBrk="1" fontAlgn="base" hangingPunct="1">
              <a:spcBef>
                <a:spcPct val="20000"/>
              </a:spcBef>
              <a:spcAft>
                <a:spcPct val="0"/>
              </a:spcAft>
              <a:buChar char="»"/>
              <a:defRPr sz="2000">
                <a:solidFill>
                  <a:schemeClr val="tx1"/>
                </a:solidFill>
                <a:latin typeface="+mn-lt"/>
              </a:defRPr>
            </a:lvl8pPr>
            <a:lvl9pPr marL="3886103" indent="-228594" algn="l" rtl="0" eaLnBrk="1" fontAlgn="base" hangingPunct="1">
              <a:spcBef>
                <a:spcPct val="20000"/>
              </a:spcBef>
              <a:spcAft>
                <a:spcPct val="0"/>
              </a:spcAft>
              <a:buChar char="»"/>
              <a:defRPr sz="2000">
                <a:solidFill>
                  <a:schemeClr val="tx1"/>
                </a:solidFill>
                <a:latin typeface="+mn-lt"/>
              </a:defRPr>
            </a:lvl9pPr>
          </a:lstStyle>
          <a:p>
            <a:pPr marL="265655" indent="-265655">
              <a:spcBef>
                <a:spcPts val="0"/>
              </a:spcBef>
              <a:spcAft>
                <a:spcPts val="0"/>
              </a:spcAft>
            </a:pPr>
            <a:r>
              <a:rPr lang="en-US" sz="2000" b="1" kern="0" dirty="0">
                <a:latin typeface="+mn-lt"/>
              </a:rPr>
              <a:t>For about 3 of the world’s 8 billion people, healthy diets remain unaffordable</a:t>
            </a:r>
          </a:p>
          <a:p>
            <a:pPr marL="568354" lvl="1" indent="-168284">
              <a:spcBef>
                <a:spcPts val="0"/>
              </a:spcBef>
              <a:spcAft>
                <a:spcPts val="0"/>
              </a:spcAft>
            </a:pPr>
            <a:r>
              <a:rPr lang="en-US" sz="2000" kern="0" dirty="0"/>
              <a:t>Nutrient-rich foods are more costly to grow and distribute than starchy staples, vegetable oil &amp; sugar</a:t>
            </a:r>
          </a:p>
          <a:p>
            <a:pPr marL="568354" lvl="1" indent="-168284">
              <a:spcBef>
                <a:spcPts val="0"/>
              </a:spcBef>
              <a:spcAft>
                <a:spcPts val="0"/>
              </a:spcAft>
            </a:pPr>
            <a:r>
              <a:rPr lang="en-US" sz="2000" kern="0" dirty="0"/>
              <a:t>At times and places where prices are unusually high, supply improvements can lower cost</a:t>
            </a:r>
          </a:p>
          <a:p>
            <a:pPr marL="568354" lvl="1" indent="-168284">
              <a:spcBef>
                <a:spcPts val="0"/>
              </a:spcBef>
              <a:spcAft>
                <a:spcPts val="0"/>
              </a:spcAft>
            </a:pPr>
            <a:r>
              <a:rPr lang="en-US" sz="2000" kern="0" dirty="0"/>
              <a:t>Most unaffordability is due to low incomes, so healthier diets will require higher earnings or safety nets</a:t>
            </a:r>
          </a:p>
          <a:p>
            <a:pPr marL="265655" indent="-265655">
              <a:spcBef>
                <a:spcPts val="1200"/>
              </a:spcBef>
              <a:spcAft>
                <a:spcPts val="0"/>
              </a:spcAft>
            </a:pPr>
            <a:r>
              <a:rPr lang="en-US" sz="2000" b="1" kern="0" dirty="0">
                <a:latin typeface="+mn-lt"/>
              </a:rPr>
              <a:t>For most people (5 of the world’s 8 billion), healthy diets could be purchased but are often not chosen</a:t>
            </a:r>
          </a:p>
          <a:p>
            <a:pPr marL="568354" lvl="1" indent="-168284">
              <a:spcBef>
                <a:spcPts val="0"/>
              </a:spcBef>
              <a:spcAft>
                <a:spcPts val="0"/>
              </a:spcAft>
            </a:pPr>
            <a:r>
              <a:rPr lang="en-US" sz="2000" kern="0" dirty="0"/>
              <a:t>Many factors beyond health drive food choice, as people transition from inadequacy to excess</a:t>
            </a:r>
          </a:p>
          <a:p>
            <a:pPr marL="968424" lvl="2" indent="-168284">
              <a:spcBef>
                <a:spcPts val="0"/>
              </a:spcBef>
              <a:spcAft>
                <a:spcPts val="0"/>
              </a:spcAft>
            </a:pPr>
            <a:r>
              <a:rPr lang="en-US" sz="2000" kern="0" dirty="0"/>
              <a:t>overshooting on animal-source foods, sweeteners and oils, even for home-cooked meals</a:t>
            </a:r>
          </a:p>
          <a:p>
            <a:pPr marL="968424" lvl="2" indent="-168284">
              <a:spcBef>
                <a:spcPts val="0"/>
              </a:spcBef>
              <a:spcAft>
                <a:spcPts val="0"/>
              </a:spcAft>
            </a:pPr>
            <a:r>
              <a:rPr lang="en-US" sz="2000" kern="0" dirty="0"/>
              <a:t>switching to food away from home and packaged items, leading to excess salt, refined grains etc. </a:t>
            </a:r>
          </a:p>
          <a:p>
            <a:pPr marL="265655" indent="-265655">
              <a:spcBef>
                <a:spcPts val="1200"/>
              </a:spcBef>
              <a:spcAft>
                <a:spcPts val="0"/>
              </a:spcAft>
            </a:pPr>
            <a:r>
              <a:rPr lang="en-US" sz="2000" b="1" kern="0" dirty="0">
                <a:latin typeface="+mn-lt"/>
              </a:rPr>
              <a:t>Identifying least-cost items and diet costs helps guide intervention</a:t>
            </a:r>
          </a:p>
          <a:p>
            <a:pPr marL="568354" lvl="1" indent="-168284">
              <a:spcBef>
                <a:spcPts val="0"/>
              </a:spcBef>
              <a:spcAft>
                <a:spcPts val="0"/>
              </a:spcAft>
            </a:pPr>
            <a:r>
              <a:rPr lang="en-US" sz="2000" kern="0" dirty="0"/>
              <a:t>Which items have the most potential to improve affordability of healthy diets </a:t>
            </a:r>
          </a:p>
          <a:p>
            <a:pPr marL="568354" lvl="1" indent="-168284">
              <a:spcBef>
                <a:spcPts val="0"/>
              </a:spcBef>
              <a:spcAft>
                <a:spcPts val="0"/>
              </a:spcAft>
            </a:pPr>
            <a:r>
              <a:rPr lang="en-US" sz="2000" kern="0" dirty="0"/>
              <a:t>Which people would need higher incomes or safety nets to afford healthy diets</a:t>
            </a:r>
          </a:p>
          <a:p>
            <a:pPr marL="568354" lvl="1" indent="-168284">
              <a:spcBef>
                <a:spcPts val="0"/>
              </a:spcBef>
              <a:spcAft>
                <a:spcPts val="0"/>
              </a:spcAft>
            </a:pPr>
            <a:r>
              <a:rPr lang="en-US" sz="2000" kern="0" dirty="0"/>
              <a:t>Which other foods enter to displace least-cost healthy diets, due to preferences and market failures</a:t>
            </a:r>
          </a:p>
          <a:p>
            <a:pPr marL="968424" lvl="2" indent="-168284">
              <a:spcBef>
                <a:spcPts val="0"/>
              </a:spcBef>
              <a:spcAft>
                <a:spcPts val="0"/>
              </a:spcAft>
            </a:pPr>
            <a:r>
              <a:rPr lang="en-US" sz="2000" kern="0" dirty="0"/>
              <a:t>once affordability is assured, maintaining a balanced diet is very challenging!</a:t>
            </a:r>
          </a:p>
          <a:p>
            <a:pPr marL="968424" lvl="2" indent="-168284">
              <a:spcBef>
                <a:spcPts val="0"/>
              </a:spcBef>
              <a:spcAft>
                <a:spcPts val="0"/>
              </a:spcAft>
            </a:pPr>
            <a:r>
              <a:rPr lang="en-US" sz="2000" kern="0" dirty="0"/>
              <a:t>many different interventions are likely needed, as discussed by others in this session</a:t>
            </a:r>
          </a:p>
          <a:p>
            <a:pPr marL="568354" lvl="1" indent="-168284">
              <a:spcBef>
                <a:spcPts val="0"/>
              </a:spcBef>
              <a:spcAft>
                <a:spcPts val="0"/>
              </a:spcAft>
            </a:pPr>
            <a:endParaRPr lang="en-US" sz="2000" kern="0" dirty="0"/>
          </a:p>
          <a:p>
            <a:pPr marL="968404" lvl="2" indent="-168284">
              <a:spcBef>
                <a:spcPts val="0"/>
              </a:spcBef>
              <a:spcAft>
                <a:spcPts val="0"/>
              </a:spcAft>
            </a:pPr>
            <a:endParaRPr lang="en-US" sz="1600" kern="0" dirty="0"/>
          </a:p>
        </p:txBody>
      </p:sp>
      <p:sp>
        <p:nvSpPr>
          <p:cNvPr id="9" name="Title 4">
            <a:extLst>
              <a:ext uri="{FF2B5EF4-FFF2-40B4-BE49-F238E27FC236}">
                <a16:creationId xmlns:a16="http://schemas.microsoft.com/office/drawing/2014/main" id="{750A09F8-5D74-4C52-88A0-F199E5F15CA4}"/>
              </a:ext>
            </a:extLst>
          </p:cNvPr>
          <p:cNvSpPr txBox="1">
            <a:spLocks/>
          </p:cNvSpPr>
          <p:nvPr/>
        </p:nvSpPr>
        <p:spPr>
          <a:xfrm>
            <a:off x="50801" y="156244"/>
            <a:ext cx="7758922" cy="1348569"/>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Conclusion: we can distinguish access to a healthy diet from actual intake,</a:t>
            </a:r>
          </a:p>
          <a:p>
            <a:pPr algn="l">
              <a:lnSpc>
                <a:spcPct val="70000"/>
              </a:lnSpc>
              <a:spcAft>
                <a:spcPts val="0"/>
              </a:spcAft>
              <a:defRPr/>
            </a:pPr>
            <a:r>
              <a:rPr lang="en-US" sz="3600" b="1" kern="0" dirty="0">
                <a:solidFill>
                  <a:srgbClr val="3083A7"/>
                </a:solidFill>
                <a:latin typeface="+mn-lt"/>
              </a:rPr>
              <a:t>and use that to guide intervention</a:t>
            </a:r>
            <a:endParaRPr lang="en-US" sz="3200" kern="0" dirty="0">
              <a:solidFill>
                <a:srgbClr val="3083A7"/>
              </a:solidFill>
              <a:latin typeface="+mn-lt"/>
            </a:endParaRPr>
          </a:p>
        </p:txBody>
      </p:sp>
      <p:pic>
        <p:nvPicPr>
          <p:cNvPr id="2" name="Picture 1">
            <a:extLst>
              <a:ext uri="{FF2B5EF4-FFF2-40B4-BE49-F238E27FC236}">
                <a16:creationId xmlns:a16="http://schemas.microsoft.com/office/drawing/2014/main" id="{808751C6-95FA-4D67-0F1B-3E1B3C01B966}"/>
              </a:ext>
            </a:extLst>
          </p:cNvPr>
          <p:cNvPicPr>
            <a:picLocks noChangeAspect="1"/>
          </p:cNvPicPr>
          <p:nvPr/>
        </p:nvPicPr>
        <p:blipFill rotWithShape="1">
          <a:blip r:embed="rId4"/>
          <a:srcRect t="-1488" r="25492" b="1844"/>
          <a:stretch/>
        </p:blipFill>
        <p:spPr>
          <a:xfrm>
            <a:off x="7700790" y="79067"/>
            <a:ext cx="4440410" cy="1120173"/>
          </a:xfrm>
          <a:prstGeom prst="rect">
            <a:avLst/>
          </a:prstGeom>
        </p:spPr>
      </p:pic>
    </p:spTree>
    <p:custDataLst>
      <p:tags r:id="rId1"/>
    </p:custDataLst>
    <p:extLst>
      <p:ext uri="{BB962C8B-B14F-4D97-AF65-F5344CB8AC3E}">
        <p14:creationId xmlns:p14="http://schemas.microsoft.com/office/powerpoint/2010/main" val="69570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1" end="1"/>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2" end="2"/>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3" end="3"/>
                                            </p:txEl>
                                          </p:spTgt>
                                        </p:tgtEl>
                                        <p:attrNameLst>
                                          <p:attrName>ppt_c</p:attrName>
                                        </p:attrNameLst>
                                      </p:cBhvr>
                                      <p:to>
                                        <a:srgbClr val="B2B2B2"/>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5" end="5"/>
                                            </p:txEl>
                                          </p:spTgt>
                                        </p:tgtEl>
                                        <p:attrNameLst>
                                          <p:attrName>ppt_c</p:attrName>
                                        </p:attrNameLst>
                                      </p:cBhvr>
                                      <p:to>
                                        <a:srgbClr val="B2B2B2"/>
                                      </p:to>
                                    </p:animClr>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6" end="6"/>
                                            </p:txEl>
                                          </p:spTgt>
                                        </p:tgtEl>
                                        <p:attrNameLst>
                                          <p:attrName>ppt_c</p:attrName>
                                        </p:attrNameLst>
                                      </p:cBhvr>
                                      <p:to>
                                        <a:srgbClr val="B2B2B2"/>
                                      </p:to>
                                    </p:animClr>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7" end="7"/>
                                            </p:txEl>
                                          </p:spTgt>
                                        </p:tgtEl>
                                        <p:attrNameLst>
                                          <p:attrName>ppt_c</p:attrName>
                                        </p:attrNameLst>
                                      </p:cBhvr>
                                      <p:to>
                                        <a:srgbClr val="B2B2B2"/>
                                      </p:to>
                                    </p:animClr>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8" end="8"/>
                                            </p:txEl>
                                          </p:spTgt>
                                        </p:tgtEl>
                                        <p:attrNameLst>
                                          <p:attrName>ppt_c</p:attrName>
                                        </p:attrNameLst>
                                      </p:cBhvr>
                                      <p:to>
                                        <a:srgbClr val="969696"/>
                                      </p:to>
                                    </p:animClr>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9" end="9"/>
                                            </p:txEl>
                                          </p:spTgt>
                                        </p:tgtEl>
                                        <p:attrNameLst>
                                          <p:attrName>ppt_c</p:attrName>
                                        </p:attrNameLst>
                                      </p:cBhvr>
                                      <p:to>
                                        <a:srgbClr val="B2B2B2"/>
                                      </p:to>
                                    </p:animClr>
                                  </p:sub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2">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10" end="10"/>
                                            </p:txEl>
                                          </p:spTgt>
                                        </p:tgtEl>
                                        <p:attrNameLst>
                                          <p:attrName>ppt_c</p:attrName>
                                        </p:attrNameLst>
                                      </p:cBhvr>
                                      <p:to>
                                        <a:srgbClr val="B2B2B2"/>
                                      </p:to>
                                    </p:animClr>
                                  </p:sub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2">
                                            <p:txEl>
                                              <p:pRg st="11" end="11"/>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11" end="11"/>
                                            </p:txEl>
                                          </p:spTgt>
                                        </p:tgtEl>
                                        <p:attrNameLst>
                                          <p:attrName>ppt_c</p:attrName>
                                        </p:attrNameLst>
                                      </p:cBhvr>
                                      <p:to>
                                        <a:srgbClr val="B2B2B2"/>
                                      </p:to>
                                    </p:animClr>
                                  </p:sub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2">
                                            <p:txEl>
                                              <p:pRg st="12" end="12"/>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12" end="12"/>
                                            </p:txEl>
                                          </p:spTgt>
                                        </p:tgtEl>
                                        <p:attrNameLst>
                                          <p:attrName>ppt_c</p:attrName>
                                        </p:attrNameLst>
                                      </p:cBhvr>
                                      <p:to>
                                        <a:srgbClr val="B2B2B2"/>
                                      </p:to>
                                    </p:animClr>
                                  </p:sub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EBD727-0E62-4A9E-B045-803164C655D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3119"/>
          <a:stretch/>
        </p:blipFill>
        <p:spPr>
          <a:xfrm>
            <a:off x="4307156" y="5776094"/>
            <a:ext cx="2628603" cy="550364"/>
          </a:xfrm>
          <a:prstGeom prst="rect">
            <a:avLst/>
          </a:prstGeom>
        </p:spPr>
      </p:pic>
      <p:pic>
        <p:nvPicPr>
          <p:cNvPr id="7" name="Picture 6">
            <a:extLst>
              <a:ext uri="{FF2B5EF4-FFF2-40B4-BE49-F238E27FC236}">
                <a16:creationId xmlns:a16="http://schemas.microsoft.com/office/drawing/2014/main" id="{7F28A8B0-C0D4-40D1-B0E5-C25BBB1ACB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18400" y="258315"/>
            <a:ext cx="1666769" cy="933391"/>
          </a:xfrm>
          <a:prstGeom prst="rect">
            <a:avLst/>
          </a:prstGeom>
        </p:spPr>
      </p:pic>
      <p:pic>
        <p:nvPicPr>
          <p:cNvPr id="11" name="Picture 12">
            <a:extLst>
              <a:ext uri="{FF2B5EF4-FFF2-40B4-BE49-F238E27FC236}">
                <a16:creationId xmlns:a16="http://schemas.microsoft.com/office/drawing/2014/main" id="{49A6EAF2-1F15-4D63-A259-13B42FC0C6D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854" b="4890"/>
          <a:stretch/>
        </p:blipFill>
        <p:spPr bwMode="auto">
          <a:xfrm>
            <a:off x="645865" y="4022393"/>
            <a:ext cx="2856927" cy="2225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96899994-201D-4D6D-A3E1-BC29B45ECC3A}"/>
              </a:ext>
            </a:extLst>
          </p:cNvPr>
          <p:cNvSpPr/>
          <p:nvPr/>
        </p:nvSpPr>
        <p:spPr>
          <a:xfrm>
            <a:off x="632672" y="6245405"/>
            <a:ext cx="2667000" cy="441339"/>
          </a:xfrm>
          <a:prstGeom prst="rect">
            <a:avLst/>
          </a:prstGeom>
        </p:spPr>
        <p:txBody>
          <a:bodyPr wrap="square">
            <a:spAutoFit/>
          </a:bodyPr>
          <a:lstStyle/>
          <a:p>
            <a:pPr>
              <a:lnSpc>
                <a:spcPct val="80000"/>
              </a:lnSpc>
            </a:pPr>
            <a:r>
              <a:rPr lang="en-US" sz="1400" dirty="0">
                <a:solidFill>
                  <a:srgbClr val="543210"/>
                </a:solidFill>
              </a:rPr>
              <a:t>Photo by Anna Herforth</a:t>
            </a:r>
          </a:p>
          <a:p>
            <a:pPr>
              <a:lnSpc>
                <a:spcPct val="80000"/>
              </a:lnSpc>
            </a:pPr>
            <a:r>
              <a:rPr lang="en-US" sz="1400" dirty="0">
                <a:solidFill>
                  <a:srgbClr val="543210"/>
                </a:solidFill>
              </a:rPr>
              <a:t>at </a:t>
            </a:r>
            <a:r>
              <a:rPr lang="en-US" sz="1400" dirty="0" err="1">
                <a:solidFill>
                  <a:srgbClr val="543210"/>
                </a:solidFill>
              </a:rPr>
              <a:t>Agbogbloshi</a:t>
            </a:r>
            <a:r>
              <a:rPr lang="en-US" sz="1400" dirty="0">
                <a:solidFill>
                  <a:srgbClr val="543210"/>
                </a:solidFill>
              </a:rPr>
              <a:t> market, Ghana</a:t>
            </a:r>
          </a:p>
        </p:txBody>
      </p:sp>
      <p:pic>
        <p:nvPicPr>
          <p:cNvPr id="18" name="Picture 17" descr="Text&#10;&#10;Description automatically generated">
            <a:extLst>
              <a:ext uri="{FF2B5EF4-FFF2-40B4-BE49-F238E27FC236}">
                <a16:creationId xmlns:a16="http://schemas.microsoft.com/office/drawing/2014/main" id="{32C0A32F-25DA-4A88-8E6B-9644DEE267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42400" y="424018"/>
            <a:ext cx="3217909" cy="672835"/>
          </a:xfrm>
          <a:prstGeom prst="rect">
            <a:avLst/>
          </a:prstGeom>
        </p:spPr>
      </p:pic>
      <p:pic>
        <p:nvPicPr>
          <p:cNvPr id="30" name="Picture 29" descr="Text, logo&#10;&#10;Description automatically generated">
            <a:extLst>
              <a:ext uri="{FF2B5EF4-FFF2-40B4-BE49-F238E27FC236}">
                <a16:creationId xmlns:a16="http://schemas.microsoft.com/office/drawing/2014/main" id="{41DD4E78-A0B2-44F1-8330-7FC8A353794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37354" y="475451"/>
            <a:ext cx="1834361" cy="546100"/>
          </a:xfrm>
          <a:prstGeom prst="rect">
            <a:avLst/>
          </a:prstGeom>
        </p:spPr>
      </p:pic>
      <p:pic>
        <p:nvPicPr>
          <p:cNvPr id="54272" name="Picture 54271" descr="A picture containing graphical user interface&#10;&#10;Description automatically generated">
            <a:extLst>
              <a:ext uri="{FF2B5EF4-FFF2-40B4-BE49-F238E27FC236}">
                <a16:creationId xmlns:a16="http://schemas.microsoft.com/office/drawing/2014/main" id="{9260E523-E334-446C-8A2B-AAC0CACF7F2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37437" y="5644266"/>
            <a:ext cx="2147732" cy="738283"/>
          </a:xfrm>
          <a:prstGeom prst="rect">
            <a:avLst/>
          </a:prstGeom>
        </p:spPr>
      </p:pic>
      <p:sp>
        <p:nvSpPr>
          <p:cNvPr id="43" name="Rectangle 18">
            <a:extLst>
              <a:ext uri="{FF2B5EF4-FFF2-40B4-BE49-F238E27FC236}">
                <a16:creationId xmlns:a16="http://schemas.microsoft.com/office/drawing/2014/main" id="{CA1E696A-B3E0-492A-BDA4-5382ECE6E583}"/>
              </a:ext>
            </a:extLst>
          </p:cNvPr>
          <p:cNvSpPr>
            <a:spLocks noChangeArrowheads="1"/>
          </p:cNvSpPr>
          <p:nvPr/>
        </p:nvSpPr>
        <p:spPr bwMode="auto">
          <a:xfrm>
            <a:off x="4124857" y="4492373"/>
            <a:ext cx="784173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t>We thank the many price collectors and contributors to the diverse databases </a:t>
            </a:r>
            <a:br>
              <a:rPr lang="en-US" altLang="en-US" sz="1600" dirty="0"/>
            </a:br>
            <a:r>
              <a:rPr lang="en-US" altLang="en-US" sz="1600" dirty="0"/>
              <a:t>used in this work and are grateful for funding to the Bill &amp; Melinda Gates Foundation and UKAid, as well as complementary funding from FAO.</a:t>
            </a:r>
            <a:endParaRPr lang="en-US" altLang="en-US" sz="1600" b="1" dirty="0"/>
          </a:p>
        </p:txBody>
      </p:sp>
      <p:sp>
        <p:nvSpPr>
          <p:cNvPr id="44" name="Title 4">
            <a:extLst>
              <a:ext uri="{FF2B5EF4-FFF2-40B4-BE49-F238E27FC236}">
                <a16:creationId xmlns:a16="http://schemas.microsoft.com/office/drawing/2014/main" id="{B6B704C4-5302-46EF-98A7-AFA6D89D9BED}"/>
              </a:ext>
            </a:extLst>
          </p:cNvPr>
          <p:cNvSpPr txBox="1">
            <a:spLocks/>
          </p:cNvSpPr>
          <p:nvPr/>
        </p:nvSpPr>
        <p:spPr>
          <a:xfrm>
            <a:off x="4150456" y="2521890"/>
            <a:ext cx="2974128" cy="470143"/>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4000" b="1" kern="0" dirty="0">
                <a:solidFill>
                  <a:srgbClr val="3083A7"/>
                </a:solidFill>
                <a:latin typeface="+mn-lt"/>
              </a:rPr>
              <a:t>Thank you!</a:t>
            </a:r>
            <a:endParaRPr lang="en-US" sz="3600" kern="0" dirty="0">
              <a:solidFill>
                <a:srgbClr val="3083A7"/>
              </a:solidFill>
              <a:latin typeface="+mn-lt"/>
            </a:endParaRPr>
          </a:p>
        </p:txBody>
      </p:sp>
      <p:grpSp>
        <p:nvGrpSpPr>
          <p:cNvPr id="15" name="Group 14">
            <a:extLst>
              <a:ext uri="{FF2B5EF4-FFF2-40B4-BE49-F238E27FC236}">
                <a16:creationId xmlns:a16="http://schemas.microsoft.com/office/drawing/2014/main" id="{DBE4EA4C-A070-4D4E-AE4B-ACD802E151F9}"/>
              </a:ext>
            </a:extLst>
          </p:cNvPr>
          <p:cNvGrpSpPr/>
          <p:nvPr/>
        </p:nvGrpSpPr>
        <p:grpSpPr>
          <a:xfrm>
            <a:off x="325832" y="233941"/>
            <a:ext cx="3429805" cy="1136879"/>
            <a:chOff x="254406" y="299343"/>
            <a:chExt cx="6904795" cy="2085790"/>
          </a:xfrm>
        </p:grpSpPr>
        <p:pic>
          <p:nvPicPr>
            <p:cNvPr id="16" name="Picture 15" descr="A picture containing text&#10;&#10;Description automatically generated">
              <a:extLst>
                <a:ext uri="{FF2B5EF4-FFF2-40B4-BE49-F238E27FC236}">
                  <a16:creationId xmlns:a16="http://schemas.microsoft.com/office/drawing/2014/main" id="{5E5D8013-F61D-48C7-9D60-888261B40BE7}"/>
                </a:ext>
              </a:extLst>
            </p:cNvPr>
            <p:cNvPicPr>
              <a:picLocks noChangeAspect="1"/>
            </p:cNvPicPr>
            <p:nvPr/>
          </p:nvPicPr>
          <p:blipFill rotWithShape="1">
            <a:blip r:embed="rId9"/>
            <a:srcRect r="11581"/>
            <a:stretch/>
          </p:blipFill>
          <p:spPr>
            <a:xfrm>
              <a:off x="391759" y="299343"/>
              <a:ext cx="6474422" cy="1734506"/>
            </a:xfrm>
            <a:prstGeom prst="rect">
              <a:avLst/>
            </a:prstGeom>
          </p:spPr>
        </p:pic>
        <p:sp>
          <p:nvSpPr>
            <p:cNvPr id="17" name="TextBox 16">
              <a:extLst>
                <a:ext uri="{FF2B5EF4-FFF2-40B4-BE49-F238E27FC236}">
                  <a16:creationId xmlns:a16="http://schemas.microsoft.com/office/drawing/2014/main" id="{6CEB2491-0D5B-4E5F-BD90-F7E290A38080}"/>
                </a:ext>
              </a:extLst>
            </p:cNvPr>
            <p:cNvSpPr txBox="1"/>
            <p:nvPr/>
          </p:nvSpPr>
          <p:spPr>
            <a:xfrm>
              <a:off x="254406" y="1820466"/>
              <a:ext cx="6904795" cy="564667"/>
            </a:xfrm>
            <a:prstGeom prst="rect">
              <a:avLst/>
            </a:prstGeom>
            <a:noFill/>
          </p:spPr>
          <p:txBody>
            <a:bodyPr wrap="square">
              <a:spAutoFit/>
            </a:bodyPr>
            <a:lstStyle/>
            <a:p>
              <a:r>
                <a:rPr lang="en-US" sz="1400" dirty="0">
                  <a:solidFill>
                    <a:srgbClr val="3083A7"/>
                  </a:solidFill>
                  <a:latin typeface="+mj-lt"/>
                </a:rPr>
                <a:t>https://sites.tufts.edu/foodpricesfornutrition</a:t>
              </a:r>
            </a:p>
          </p:txBody>
        </p:sp>
      </p:grpSp>
      <p:pic>
        <p:nvPicPr>
          <p:cNvPr id="2" name="Picture 2" descr="A picture containing text, sign&#10;&#10;Description automatically generated">
            <a:extLst>
              <a:ext uri="{FF2B5EF4-FFF2-40B4-BE49-F238E27FC236}">
                <a16:creationId xmlns:a16="http://schemas.microsoft.com/office/drawing/2014/main" id="{1F49EEA3-D7FB-3CFE-2994-16550FF3DFF9}"/>
              </a:ext>
            </a:extLst>
          </p:cNvPr>
          <p:cNvPicPr>
            <a:picLocks noChangeAspect="1"/>
          </p:cNvPicPr>
          <p:nvPr/>
        </p:nvPicPr>
        <p:blipFill>
          <a:blip r:embed="rId10"/>
          <a:stretch>
            <a:fillRect/>
          </a:stretch>
        </p:blipFill>
        <p:spPr>
          <a:xfrm>
            <a:off x="10918073" y="5589695"/>
            <a:ext cx="900399" cy="844714"/>
          </a:xfrm>
          <a:prstGeom prst="rect">
            <a:avLst/>
          </a:prstGeom>
        </p:spPr>
      </p:pic>
    </p:spTree>
    <p:extLst>
      <p:ext uri="{BB962C8B-B14F-4D97-AF65-F5344CB8AC3E}">
        <p14:creationId xmlns:p14="http://schemas.microsoft.com/office/powerpoint/2010/main" val="1339515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6286500"/>
          <a:chOff x="381000" y="95250"/>
          <a:chExt cx="8667750" cy="6286500"/>
        </a:xfrm>
      </p:grpSpPr>
      <p:sp>
        <p:nvSpPr>
          <p:cNvPr id="2" name="TextBox 1"/>
          <p:cNvSpPr txBox="1"/>
          <p:nvPr/>
        </p:nvSpPr>
        <p:spPr>
          <a:xfrm>
            <a:off x="1905000" y="95251"/>
            <a:ext cx="7620000" cy="461665"/>
          </a:xfrm>
          <a:prstGeom prst="rect">
            <a:avLst/>
          </a:prstGeom>
          <a:noFill/>
        </p:spPr>
        <p:txBody>
          <a:bodyPr lIns="91440" tIns="45720" rIns="91440" bIns="45720" rtlCol="0">
            <a:spAutoFit/>
          </a:bodyPr>
          <a:lstStyle/>
          <a:p>
            <a:pPr algn="ctr" fontAlgn="base"/>
            <a:r>
              <a:rPr lang="en-US" sz="2400">
                <a:solidFill>
                  <a:srgbClr val="333333">
                    <a:alpha val="20000"/>
                  </a:srgbClr>
                </a:solidFill>
                <a:latin typeface="Calibri"/>
              </a:rPr>
              <a:t> </a:t>
            </a:r>
          </a:p>
        </p:txBody>
      </p:sp>
      <p:sp>
        <p:nvSpPr>
          <p:cNvPr id="3" name="Title 4">
            <a:extLst>
              <a:ext uri="{FF2B5EF4-FFF2-40B4-BE49-F238E27FC236}">
                <a16:creationId xmlns:a16="http://schemas.microsoft.com/office/drawing/2014/main" id="{5665375D-5F96-3B36-97BF-11EAFD9849EC}"/>
              </a:ext>
            </a:extLst>
          </p:cNvPr>
          <p:cNvSpPr txBox="1">
            <a:spLocks/>
          </p:cNvSpPr>
          <p:nvPr/>
        </p:nvSpPr>
        <p:spPr>
          <a:xfrm>
            <a:off x="4150456" y="2521890"/>
            <a:ext cx="2974128" cy="470143"/>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4000" b="1" kern="0" dirty="0">
                <a:solidFill>
                  <a:srgbClr val="3083A7"/>
                </a:solidFill>
                <a:latin typeface="+mn-lt"/>
              </a:rPr>
              <a:t>Other slides</a:t>
            </a:r>
            <a:endParaRPr lang="en-US" sz="3600" kern="0" dirty="0">
              <a:solidFill>
                <a:srgbClr val="3083A7"/>
              </a:solidFill>
              <a:latin typeface="+mn-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0899135F-6891-F477-64A7-AA1F55541D36}"/>
              </a:ext>
            </a:extLst>
          </p:cNvPr>
          <p:cNvSpPr txBox="1">
            <a:spLocks/>
          </p:cNvSpPr>
          <p:nvPr/>
        </p:nvSpPr>
        <p:spPr>
          <a:xfrm>
            <a:off x="148637" y="118099"/>
            <a:ext cx="11336227" cy="768594"/>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Are the foods required for a healthy diet always available in the food supply?</a:t>
            </a:r>
          </a:p>
        </p:txBody>
      </p:sp>
      <p:pic>
        <p:nvPicPr>
          <p:cNvPr id="5" name="Picture 4" descr="A graph of different colored lines&#10;&#10;Description automatically generated">
            <a:extLst>
              <a:ext uri="{FF2B5EF4-FFF2-40B4-BE49-F238E27FC236}">
                <a16:creationId xmlns:a16="http://schemas.microsoft.com/office/drawing/2014/main" id="{EC168077-AFAD-FADC-67AE-FA2BCD1B63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9234" y="999216"/>
            <a:ext cx="7495032" cy="5621274"/>
          </a:xfrm>
          <a:prstGeom prst="rect">
            <a:avLst/>
          </a:prstGeom>
        </p:spPr>
      </p:pic>
      <p:sp>
        <p:nvSpPr>
          <p:cNvPr id="8" name="TextBox 7">
            <a:extLst>
              <a:ext uri="{FF2B5EF4-FFF2-40B4-BE49-F238E27FC236}">
                <a16:creationId xmlns:a16="http://schemas.microsoft.com/office/drawing/2014/main" id="{6BE688C3-8EA5-6D4F-3914-9708674EB77E}"/>
              </a:ext>
            </a:extLst>
          </p:cNvPr>
          <p:cNvSpPr txBox="1"/>
          <p:nvPr/>
        </p:nvSpPr>
        <p:spPr>
          <a:xfrm>
            <a:off x="148637" y="6581001"/>
            <a:ext cx="11664033" cy="276999"/>
          </a:xfrm>
          <a:prstGeom prst="rect">
            <a:avLst/>
          </a:prstGeom>
          <a:noFill/>
        </p:spPr>
        <p:txBody>
          <a:bodyPr wrap="square">
            <a:spAutoFit/>
          </a:bodyPr>
          <a:lstStyle/>
          <a:p>
            <a:r>
              <a:rPr lang="en-US" sz="1200" dirty="0">
                <a:solidFill>
                  <a:schemeClr val="bg1">
                    <a:lumMod val="50000"/>
                  </a:schemeClr>
                </a:solidFill>
              </a:rPr>
              <a:t>Food supply data are from FAO Food Balance Sheets and show total daily kilocalories available per capita for food consumption in each geographic region, aggregated by HDB food group. </a:t>
            </a:r>
          </a:p>
        </p:txBody>
      </p:sp>
    </p:spTree>
    <p:custDataLst>
      <p:tags r:id="rId1"/>
    </p:custDataLst>
    <p:extLst>
      <p:ext uri="{BB962C8B-B14F-4D97-AF65-F5344CB8AC3E}">
        <p14:creationId xmlns:p14="http://schemas.microsoft.com/office/powerpoint/2010/main" val="3891835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aphic 49">
            <a:extLst>
              <a:ext uri="{FF2B5EF4-FFF2-40B4-BE49-F238E27FC236}">
                <a16:creationId xmlns:a16="http://schemas.microsoft.com/office/drawing/2014/main" id="{43B223FD-F5B5-18B1-3774-962D283DE5E9}"/>
              </a:ext>
            </a:extLst>
          </p:cNvPr>
          <p:cNvGrpSpPr/>
          <p:nvPr/>
        </p:nvGrpSpPr>
        <p:grpSpPr>
          <a:xfrm>
            <a:off x="1117708" y="1580124"/>
            <a:ext cx="9687195" cy="4216284"/>
            <a:chOff x="1117708" y="1580124"/>
            <a:chExt cx="9687195" cy="4216284"/>
          </a:xfrm>
        </p:grpSpPr>
        <p:sp>
          <p:nvSpPr>
            <p:cNvPr id="3" name="Freeform: Shape 2">
              <a:extLst>
                <a:ext uri="{FF2B5EF4-FFF2-40B4-BE49-F238E27FC236}">
                  <a16:creationId xmlns:a16="http://schemas.microsoft.com/office/drawing/2014/main" id="{61D6AB57-12BE-5D61-C154-3CA1EFDF5E24}"/>
                </a:ext>
              </a:extLst>
            </p:cNvPr>
            <p:cNvSpPr/>
            <p:nvPr/>
          </p:nvSpPr>
          <p:spPr>
            <a:xfrm>
              <a:off x="2076084" y="1744906"/>
              <a:ext cx="8629650" cy="3686175"/>
            </a:xfrm>
            <a:custGeom>
              <a:avLst/>
              <a:gdLst>
                <a:gd name="connsiteX0" fmla="*/ -132 w 8629650"/>
                <a:gd name="connsiteY0" fmla="*/ 3686081 h 3686175"/>
                <a:gd name="connsiteX1" fmla="*/ 8629518 w 8629650"/>
                <a:gd name="connsiteY1" fmla="*/ 3686081 h 3686175"/>
                <a:gd name="connsiteX2" fmla="*/ -132 w 8629650"/>
                <a:gd name="connsiteY2" fmla="*/ 3162206 h 3686175"/>
                <a:gd name="connsiteX3" fmla="*/ 8629518 w 8629650"/>
                <a:gd name="connsiteY3" fmla="*/ 3162206 h 3686175"/>
                <a:gd name="connsiteX4" fmla="*/ -132 w 8629650"/>
                <a:gd name="connsiteY4" fmla="*/ 2628806 h 3686175"/>
                <a:gd name="connsiteX5" fmla="*/ 8629518 w 8629650"/>
                <a:gd name="connsiteY5" fmla="*/ 2628806 h 3686175"/>
                <a:gd name="connsiteX6" fmla="*/ -132 w 8629650"/>
                <a:gd name="connsiteY6" fmla="*/ 2104931 h 3686175"/>
                <a:gd name="connsiteX7" fmla="*/ 8629518 w 8629650"/>
                <a:gd name="connsiteY7" fmla="*/ 2104931 h 3686175"/>
                <a:gd name="connsiteX8" fmla="*/ -132 w 8629650"/>
                <a:gd name="connsiteY8" fmla="*/ 1581056 h 3686175"/>
                <a:gd name="connsiteX9" fmla="*/ 8629518 w 8629650"/>
                <a:gd name="connsiteY9" fmla="*/ 1581056 h 3686175"/>
                <a:gd name="connsiteX10" fmla="*/ -132 w 8629650"/>
                <a:gd name="connsiteY10" fmla="*/ 1047656 h 3686175"/>
                <a:gd name="connsiteX11" fmla="*/ 8629518 w 8629650"/>
                <a:gd name="connsiteY11" fmla="*/ 1047656 h 3686175"/>
                <a:gd name="connsiteX12" fmla="*/ -132 w 8629650"/>
                <a:gd name="connsiteY12" fmla="*/ 523781 h 3686175"/>
                <a:gd name="connsiteX13" fmla="*/ 8629518 w 8629650"/>
                <a:gd name="connsiteY13" fmla="*/ 523781 h 3686175"/>
                <a:gd name="connsiteX14" fmla="*/ -132 w 8629650"/>
                <a:gd name="connsiteY14" fmla="*/ -94 h 3686175"/>
                <a:gd name="connsiteX15" fmla="*/ 8629518 w 8629650"/>
                <a:gd name="connsiteY15" fmla="*/ -94 h 3686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629650" h="3686175">
                  <a:moveTo>
                    <a:pt x="-132" y="3686081"/>
                  </a:moveTo>
                  <a:lnTo>
                    <a:pt x="8629518" y="3686081"/>
                  </a:lnTo>
                  <a:moveTo>
                    <a:pt x="-132" y="3162206"/>
                  </a:moveTo>
                  <a:lnTo>
                    <a:pt x="8629518" y="3162206"/>
                  </a:lnTo>
                  <a:moveTo>
                    <a:pt x="-132" y="2628806"/>
                  </a:moveTo>
                  <a:lnTo>
                    <a:pt x="8629518" y="2628806"/>
                  </a:lnTo>
                  <a:moveTo>
                    <a:pt x="-132" y="2104931"/>
                  </a:moveTo>
                  <a:lnTo>
                    <a:pt x="8629518" y="2104931"/>
                  </a:lnTo>
                  <a:moveTo>
                    <a:pt x="-132" y="1581056"/>
                  </a:moveTo>
                  <a:lnTo>
                    <a:pt x="8629518" y="1581056"/>
                  </a:lnTo>
                  <a:moveTo>
                    <a:pt x="-132" y="1047656"/>
                  </a:moveTo>
                  <a:lnTo>
                    <a:pt x="8629518" y="1047656"/>
                  </a:lnTo>
                  <a:moveTo>
                    <a:pt x="-132" y="523781"/>
                  </a:moveTo>
                  <a:lnTo>
                    <a:pt x="8629518" y="523781"/>
                  </a:lnTo>
                  <a:moveTo>
                    <a:pt x="-132" y="-94"/>
                  </a:moveTo>
                  <a:lnTo>
                    <a:pt x="8629518" y="-94"/>
                  </a:lnTo>
                </a:path>
              </a:pathLst>
            </a:custGeom>
            <a:noFill/>
            <a:ln w="9525" cap="flat">
              <a:solidFill>
                <a:srgbClr val="DAE3F3"/>
              </a:solidFill>
              <a:prstDash val="solid"/>
              <a:round/>
            </a:ln>
          </p:spPr>
          <p:txBody>
            <a:bodyPr rtlCol="0" anchor="ctr"/>
            <a:lstStyle/>
            <a:p>
              <a:endParaRPr lang="en-US"/>
            </a:p>
          </p:txBody>
        </p:sp>
        <p:sp>
          <p:nvSpPr>
            <p:cNvPr id="4" name="Freeform: Shape 3">
              <a:extLst>
                <a:ext uri="{FF2B5EF4-FFF2-40B4-BE49-F238E27FC236}">
                  <a16:creationId xmlns:a16="http://schemas.microsoft.com/office/drawing/2014/main" id="{8BADC349-5612-7292-69AA-89D2D64E3C8E}"/>
                </a:ext>
              </a:extLst>
            </p:cNvPr>
            <p:cNvSpPr/>
            <p:nvPr/>
          </p:nvSpPr>
          <p:spPr>
            <a:xfrm>
              <a:off x="2247534" y="1744906"/>
              <a:ext cx="8201025" cy="3686175"/>
            </a:xfrm>
            <a:custGeom>
              <a:avLst/>
              <a:gdLst>
                <a:gd name="connsiteX0" fmla="*/ -132 w 8201025"/>
                <a:gd name="connsiteY0" fmla="*/ -94 h 3686175"/>
                <a:gd name="connsiteX1" fmla="*/ -132 w 8201025"/>
                <a:gd name="connsiteY1" fmla="*/ 3686081 h 3686175"/>
                <a:gd name="connsiteX2" fmla="*/ -132 w 8201025"/>
                <a:gd name="connsiteY2" fmla="*/ -94 h 3686175"/>
                <a:gd name="connsiteX3" fmla="*/ -132 w 8201025"/>
                <a:gd name="connsiteY3" fmla="*/ 3686081 h 3686175"/>
                <a:gd name="connsiteX4" fmla="*/ 333243 w 8201025"/>
                <a:gd name="connsiteY4" fmla="*/ -94 h 3686175"/>
                <a:gd name="connsiteX5" fmla="*/ 333243 w 8201025"/>
                <a:gd name="connsiteY5" fmla="*/ 3686081 h 3686175"/>
                <a:gd name="connsiteX6" fmla="*/ 333243 w 8201025"/>
                <a:gd name="connsiteY6" fmla="*/ -94 h 3686175"/>
                <a:gd name="connsiteX7" fmla="*/ 333243 w 8201025"/>
                <a:gd name="connsiteY7" fmla="*/ 3686081 h 3686175"/>
                <a:gd name="connsiteX8" fmla="*/ 676143 w 8201025"/>
                <a:gd name="connsiteY8" fmla="*/ -94 h 3686175"/>
                <a:gd name="connsiteX9" fmla="*/ 676143 w 8201025"/>
                <a:gd name="connsiteY9" fmla="*/ 3686081 h 3686175"/>
                <a:gd name="connsiteX10" fmla="*/ 676143 w 8201025"/>
                <a:gd name="connsiteY10" fmla="*/ -94 h 3686175"/>
                <a:gd name="connsiteX11" fmla="*/ 676143 w 8201025"/>
                <a:gd name="connsiteY11" fmla="*/ 3686081 h 3686175"/>
                <a:gd name="connsiteX12" fmla="*/ 1019043 w 8201025"/>
                <a:gd name="connsiteY12" fmla="*/ -94 h 3686175"/>
                <a:gd name="connsiteX13" fmla="*/ 1019043 w 8201025"/>
                <a:gd name="connsiteY13" fmla="*/ 3686081 h 3686175"/>
                <a:gd name="connsiteX14" fmla="*/ 1019043 w 8201025"/>
                <a:gd name="connsiteY14" fmla="*/ -94 h 3686175"/>
                <a:gd name="connsiteX15" fmla="*/ 1019043 w 8201025"/>
                <a:gd name="connsiteY15" fmla="*/ 3686081 h 3686175"/>
                <a:gd name="connsiteX16" fmla="*/ 1361943 w 8201025"/>
                <a:gd name="connsiteY16" fmla="*/ -94 h 3686175"/>
                <a:gd name="connsiteX17" fmla="*/ 1361943 w 8201025"/>
                <a:gd name="connsiteY17" fmla="*/ 3686081 h 3686175"/>
                <a:gd name="connsiteX18" fmla="*/ 1361943 w 8201025"/>
                <a:gd name="connsiteY18" fmla="*/ -94 h 3686175"/>
                <a:gd name="connsiteX19" fmla="*/ 1361943 w 8201025"/>
                <a:gd name="connsiteY19" fmla="*/ 3686081 h 3686175"/>
                <a:gd name="connsiteX20" fmla="*/ 1704843 w 8201025"/>
                <a:gd name="connsiteY20" fmla="*/ -94 h 3686175"/>
                <a:gd name="connsiteX21" fmla="*/ 1704843 w 8201025"/>
                <a:gd name="connsiteY21" fmla="*/ 3686081 h 3686175"/>
                <a:gd name="connsiteX22" fmla="*/ 1704843 w 8201025"/>
                <a:gd name="connsiteY22" fmla="*/ -94 h 3686175"/>
                <a:gd name="connsiteX23" fmla="*/ 1704843 w 8201025"/>
                <a:gd name="connsiteY23" fmla="*/ 3686081 h 3686175"/>
                <a:gd name="connsiteX24" fmla="*/ 2047743 w 8201025"/>
                <a:gd name="connsiteY24" fmla="*/ -94 h 3686175"/>
                <a:gd name="connsiteX25" fmla="*/ 2047743 w 8201025"/>
                <a:gd name="connsiteY25" fmla="*/ 3686081 h 3686175"/>
                <a:gd name="connsiteX26" fmla="*/ 2047743 w 8201025"/>
                <a:gd name="connsiteY26" fmla="*/ -94 h 3686175"/>
                <a:gd name="connsiteX27" fmla="*/ 2047743 w 8201025"/>
                <a:gd name="connsiteY27" fmla="*/ 3686081 h 3686175"/>
                <a:gd name="connsiteX28" fmla="*/ 2390643 w 8201025"/>
                <a:gd name="connsiteY28" fmla="*/ -94 h 3686175"/>
                <a:gd name="connsiteX29" fmla="*/ 2390643 w 8201025"/>
                <a:gd name="connsiteY29" fmla="*/ 3686081 h 3686175"/>
                <a:gd name="connsiteX30" fmla="*/ 2390643 w 8201025"/>
                <a:gd name="connsiteY30" fmla="*/ -94 h 3686175"/>
                <a:gd name="connsiteX31" fmla="*/ 2390643 w 8201025"/>
                <a:gd name="connsiteY31" fmla="*/ 3686081 h 3686175"/>
                <a:gd name="connsiteX32" fmla="*/ 2733543 w 8201025"/>
                <a:gd name="connsiteY32" fmla="*/ -94 h 3686175"/>
                <a:gd name="connsiteX33" fmla="*/ 2733543 w 8201025"/>
                <a:gd name="connsiteY33" fmla="*/ 3686081 h 3686175"/>
                <a:gd name="connsiteX34" fmla="*/ 2733543 w 8201025"/>
                <a:gd name="connsiteY34" fmla="*/ -94 h 3686175"/>
                <a:gd name="connsiteX35" fmla="*/ 2733543 w 8201025"/>
                <a:gd name="connsiteY35" fmla="*/ 3686081 h 3686175"/>
                <a:gd name="connsiteX36" fmla="*/ 3076443 w 8201025"/>
                <a:gd name="connsiteY36" fmla="*/ -94 h 3686175"/>
                <a:gd name="connsiteX37" fmla="*/ 3076443 w 8201025"/>
                <a:gd name="connsiteY37" fmla="*/ 3686081 h 3686175"/>
                <a:gd name="connsiteX38" fmla="*/ 3076443 w 8201025"/>
                <a:gd name="connsiteY38" fmla="*/ -94 h 3686175"/>
                <a:gd name="connsiteX39" fmla="*/ 3076443 w 8201025"/>
                <a:gd name="connsiteY39" fmla="*/ 3686081 h 3686175"/>
                <a:gd name="connsiteX40" fmla="*/ 3419343 w 8201025"/>
                <a:gd name="connsiteY40" fmla="*/ -94 h 3686175"/>
                <a:gd name="connsiteX41" fmla="*/ 3419343 w 8201025"/>
                <a:gd name="connsiteY41" fmla="*/ 3686081 h 3686175"/>
                <a:gd name="connsiteX42" fmla="*/ 3419343 w 8201025"/>
                <a:gd name="connsiteY42" fmla="*/ -94 h 3686175"/>
                <a:gd name="connsiteX43" fmla="*/ 3419343 w 8201025"/>
                <a:gd name="connsiteY43" fmla="*/ 3686081 h 3686175"/>
                <a:gd name="connsiteX44" fmla="*/ 3762243 w 8201025"/>
                <a:gd name="connsiteY44" fmla="*/ -94 h 3686175"/>
                <a:gd name="connsiteX45" fmla="*/ 3762243 w 8201025"/>
                <a:gd name="connsiteY45" fmla="*/ 3686081 h 3686175"/>
                <a:gd name="connsiteX46" fmla="*/ 3762243 w 8201025"/>
                <a:gd name="connsiteY46" fmla="*/ -94 h 3686175"/>
                <a:gd name="connsiteX47" fmla="*/ 3762243 w 8201025"/>
                <a:gd name="connsiteY47" fmla="*/ 3686081 h 3686175"/>
                <a:gd name="connsiteX48" fmla="*/ 4095618 w 8201025"/>
                <a:gd name="connsiteY48" fmla="*/ -94 h 3686175"/>
                <a:gd name="connsiteX49" fmla="*/ 4095618 w 8201025"/>
                <a:gd name="connsiteY49" fmla="*/ 3686081 h 3686175"/>
                <a:gd name="connsiteX50" fmla="*/ 4095618 w 8201025"/>
                <a:gd name="connsiteY50" fmla="*/ -94 h 3686175"/>
                <a:gd name="connsiteX51" fmla="*/ 4095618 w 8201025"/>
                <a:gd name="connsiteY51" fmla="*/ 3686081 h 3686175"/>
                <a:gd name="connsiteX52" fmla="*/ 4438518 w 8201025"/>
                <a:gd name="connsiteY52" fmla="*/ -94 h 3686175"/>
                <a:gd name="connsiteX53" fmla="*/ 4438518 w 8201025"/>
                <a:gd name="connsiteY53" fmla="*/ 3686081 h 3686175"/>
                <a:gd name="connsiteX54" fmla="*/ 4438518 w 8201025"/>
                <a:gd name="connsiteY54" fmla="*/ -94 h 3686175"/>
                <a:gd name="connsiteX55" fmla="*/ 4438518 w 8201025"/>
                <a:gd name="connsiteY55" fmla="*/ 3686081 h 3686175"/>
                <a:gd name="connsiteX56" fmla="*/ 4781418 w 8201025"/>
                <a:gd name="connsiteY56" fmla="*/ -94 h 3686175"/>
                <a:gd name="connsiteX57" fmla="*/ 4781418 w 8201025"/>
                <a:gd name="connsiteY57" fmla="*/ 3686081 h 3686175"/>
                <a:gd name="connsiteX58" fmla="*/ 4781418 w 8201025"/>
                <a:gd name="connsiteY58" fmla="*/ -94 h 3686175"/>
                <a:gd name="connsiteX59" fmla="*/ 4781418 w 8201025"/>
                <a:gd name="connsiteY59" fmla="*/ 3686081 h 3686175"/>
                <a:gd name="connsiteX60" fmla="*/ 5124318 w 8201025"/>
                <a:gd name="connsiteY60" fmla="*/ -94 h 3686175"/>
                <a:gd name="connsiteX61" fmla="*/ 5124318 w 8201025"/>
                <a:gd name="connsiteY61" fmla="*/ 3686081 h 3686175"/>
                <a:gd name="connsiteX62" fmla="*/ 5124318 w 8201025"/>
                <a:gd name="connsiteY62" fmla="*/ -94 h 3686175"/>
                <a:gd name="connsiteX63" fmla="*/ 5124318 w 8201025"/>
                <a:gd name="connsiteY63" fmla="*/ 3686081 h 3686175"/>
                <a:gd name="connsiteX64" fmla="*/ 5467218 w 8201025"/>
                <a:gd name="connsiteY64" fmla="*/ -94 h 3686175"/>
                <a:gd name="connsiteX65" fmla="*/ 5467218 w 8201025"/>
                <a:gd name="connsiteY65" fmla="*/ 3686081 h 3686175"/>
                <a:gd name="connsiteX66" fmla="*/ 5467218 w 8201025"/>
                <a:gd name="connsiteY66" fmla="*/ -94 h 3686175"/>
                <a:gd name="connsiteX67" fmla="*/ 5467218 w 8201025"/>
                <a:gd name="connsiteY67" fmla="*/ 3686081 h 3686175"/>
                <a:gd name="connsiteX68" fmla="*/ 5810118 w 8201025"/>
                <a:gd name="connsiteY68" fmla="*/ -94 h 3686175"/>
                <a:gd name="connsiteX69" fmla="*/ 5810118 w 8201025"/>
                <a:gd name="connsiteY69" fmla="*/ 3686081 h 3686175"/>
                <a:gd name="connsiteX70" fmla="*/ 5810118 w 8201025"/>
                <a:gd name="connsiteY70" fmla="*/ -94 h 3686175"/>
                <a:gd name="connsiteX71" fmla="*/ 5810118 w 8201025"/>
                <a:gd name="connsiteY71" fmla="*/ 3686081 h 3686175"/>
                <a:gd name="connsiteX72" fmla="*/ 6153018 w 8201025"/>
                <a:gd name="connsiteY72" fmla="*/ -94 h 3686175"/>
                <a:gd name="connsiteX73" fmla="*/ 6153018 w 8201025"/>
                <a:gd name="connsiteY73" fmla="*/ 3686081 h 3686175"/>
                <a:gd name="connsiteX74" fmla="*/ 6153018 w 8201025"/>
                <a:gd name="connsiteY74" fmla="*/ -94 h 3686175"/>
                <a:gd name="connsiteX75" fmla="*/ 6153018 w 8201025"/>
                <a:gd name="connsiteY75" fmla="*/ 3686081 h 3686175"/>
                <a:gd name="connsiteX76" fmla="*/ 6495918 w 8201025"/>
                <a:gd name="connsiteY76" fmla="*/ -94 h 3686175"/>
                <a:gd name="connsiteX77" fmla="*/ 6495918 w 8201025"/>
                <a:gd name="connsiteY77" fmla="*/ 3686081 h 3686175"/>
                <a:gd name="connsiteX78" fmla="*/ 6495918 w 8201025"/>
                <a:gd name="connsiteY78" fmla="*/ -94 h 3686175"/>
                <a:gd name="connsiteX79" fmla="*/ 6495918 w 8201025"/>
                <a:gd name="connsiteY79" fmla="*/ 3686081 h 3686175"/>
                <a:gd name="connsiteX80" fmla="*/ 6838818 w 8201025"/>
                <a:gd name="connsiteY80" fmla="*/ -94 h 3686175"/>
                <a:gd name="connsiteX81" fmla="*/ 6838818 w 8201025"/>
                <a:gd name="connsiteY81" fmla="*/ 3686081 h 3686175"/>
                <a:gd name="connsiteX82" fmla="*/ 6838818 w 8201025"/>
                <a:gd name="connsiteY82" fmla="*/ -94 h 3686175"/>
                <a:gd name="connsiteX83" fmla="*/ 6838818 w 8201025"/>
                <a:gd name="connsiteY83" fmla="*/ 3686081 h 3686175"/>
                <a:gd name="connsiteX84" fmla="*/ 7181718 w 8201025"/>
                <a:gd name="connsiteY84" fmla="*/ -94 h 3686175"/>
                <a:gd name="connsiteX85" fmla="*/ 7181718 w 8201025"/>
                <a:gd name="connsiteY85" fmla="*/ 3686081 h 3686175"/>
                <a:gd name="connsiteX86" fmla="*/ 7181718 w 8201025"/>
                <a:gd name="connsiteY86" fmla="*/ -94 h 3686175"/>
                <a:gd name="connsiteX87" fmla="*/ 7181718 w 8201025"/>
                <a:gd name="connsiteY87" fmla="*/ 3686081 h 3686175"/>
                <a:gd name="connsiteX88" fmla="*/ 7524618 w 8201025"/>
                <a:gd name="connsiteY88" fmla="*/ -94 h 3686175"/>
                <a:gd name="connsiteX89" fmla="*/ 7524618 w 8201025"/>
                <a:gd name="connsiteY89" fmla="*/ 3686081 h 3686175"/>
                <a:gd name="connsiteX90" fmla="*/ 7524618 w 8201025"/>
                <a:gd name="connsiteY90" fmla="*/ -94 h 3686175"/>
                <a:gd name="connsiteX91" fmla="*/ 7524618 w 8201025"/>
                <a:gd name="connsiteY91" fmla="*/ 3686081 h 3686175"/>
                <a:gd name="connsiteX92" fmla="*/ 7857993 w 8201025"/>
                <a:gd name="connsiteY92" fmla="*/ -94 h 3686175"/>
                <a:gd name="connsiteX93" fmla="*/ 7857993 w 8201025"/>
                <a:gd name="connsiteY93" fmla="*/ 3686081 h 3686175"/>
                <a:gd name="connsiteX94" fmla="*/ 7857993 w 8201025"/>
                <a:gd name="connsiteY94" fmla="*/ -94 h 3686175"/>
                <a:gd name="connsiteX95" fmla="*/ 7857993 w 8201025"/>
                <a:gd name="connsiteY95" fmla="*/ 3686081 h 3686175"/>
                <a:gd name="connsiteX96" fmla="*/ 8200893 w 8201025"/>
                <a:gd name="connsiteY96" fmla="*/ -94 h 3686175"/>
                <a:gd name="connsiteX97" fmla="*/ 8200893 w 8201025"/>
                <a:gd name="connsiteY97" fmla="*/ 3686081 h 3686175"/>
                <a:gd name="connsiteX98" fmla="*/ 8200893 w 8201025"/>
                <a:gd name="connsiteY98" fmla="*/ -94 h 3686175"/>
                <a:gd name="connsiteX99" fmla="*/ 8200893 w 8201025"/>
                <a:gd name="connsiteY99" fmla="*/ 3686081 h 3686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8201025" h="3686175">
                  <a:moveTo>
                    <a:pt x="-132" y="-94"/>
                  </a:moveTo>
                  <a:lnTo>
                    <a:pt x="-132" y="3686081"/>
                  </a:lnTo>
                  <a:moveTo>
                    <a:pt x="-132" y="-94"/>
                  </a:moveTo>
                  <a:lnTo>
                    <a:pt x="-132" y="3686081"/>
                  </a:lnTo>
                  <a:moveTo>
                    <a:pt x="333243" y="-94"/>
                  </a:moveTo>
                  <a:lnTo>
                    <a:pt x="333243" y="3686081"/>
                  </a:lnTo>
                  <a:moveTo>
                    <a:pt x="333243" y="-94"/>
                  </a:moveTo>
                  <a:lnTo>
                    <a:pt x="333243" y="3686081"/>
                  </a:lnTo>
                  <a:moveTo>
                    <a:pt x="676143" y="-94"/>
                  </a:moveTo>
                  <a:lnTo>
                    <a:pt x="676143" y="3686081"/>
                  </a:lnTo>
                  <a:moveTo>
                    <a:pt x="676143" y="-94"/>
                  </a:moveTo>
                  <a:lnTo>
                    <a:pt x="676143" y="3686081"/>
                  </a:lnTo>
                  <a:moveTo>
                    <a:pt x="1019043" y="-94"/>
                  </a:moveTo>
                  <a:lnTo>
                    <a:pt x="1019043" y="3686081"/>
                  </a:lnTo>
                  <a:moveTo>
                    <a:pt x="1019043" y="-94"/>
                  </a:moveTo>
                  <a:lnTo>
                    <a:pt x="1019043" y="3686081"/>
                  </a:lnTo>
                  <a:moveTo>
                    <a:pt x="1361943" y="-94"/>
                  </a:moveTo>
                  <a:lnTo>
                    <a:pt x="1361943" y="3686081"/>
                  </a:lnTo>
                  <a:moveTo>
                    <a:pt x="1361943" y="-94"/>
                  </a:moveTo>
                  <a:lnTo>
                    <a:pt x="1361943" y="3686081"/>
                  </a:lnTo>
                  <a:moveTo>
                    <a:pt x="1704843" y="-94"/>
                  </a:moveTo>
                  <a:lnTo>
                    <a:pt x="1704843" y="3686081"/>
                  </a:lnTo>
                  <a:moveTo>
                    <a:pt x="1704843" y="-94"/>
                  </a:moveTo>
                  <a:lnTo>
                    <a:pt x="1704843" y="3686081"/>
                  </a:lnTo>
                  <a:moveTo>
                    <a:pt x="2047743" y="-94"/>
                  </a:moveTo>
                  <a:lnTo>
                    <a:pt x="2047743" y="3686081"/>
                  </a:lnTo>
                  <a:moveTo>
                    <a:pt x="2047743" y="-94"/>
                  </a:moveTo>
                  <a:lnTo>
                    <a:pt x="2047743" y="3686081"/>
                  </a:lnTo>
                  <a:moveTo>
                    <a:pt x="2390643" y="-94"/>
                  </a:moveTo>
                  <a:lnTo>
                    <a:pt x="2390643" y="3686081"/>
                  </a:lnTo>
                  <a:moveTo>
                    <a:pt x="2390643" y="-94"/>
                  </a:moveTo>
                  <a:lnTo>
                    <a:pt x="2390643" y="3686081"/>
                  </a:lnTo>
                  <a:moveTo>
                    <a:pt x="2733543" y="-94"/>
                  </a:moveTo>
                  <a:lnTo>
                    <a:pt x="2733543" y="3686081"/>
                  </a:lnTo>
                  <a:moveTo>
                    <a:pt x="2733543" y="-94"/>
                  </a:moveTo>
                  <a:lnTo>
                    <a:pt x="2733543" y="3686081"/>
                  </a:lnTo>
                  <a:moveTo>
                    <a:pt x="3076443" y="-94"/>
                  </a:moveTo>
                  <a:lnTo>
                    <a:pt x="3076443" y="3686081"/>
                  </a:lnTo>
                  <a:moveTo>
                    <a:pt x="3076443" y="-94"/>
                  </a:moveTo>
                  <a:lnTo>
                    <a:pt x="3076443" y="3686081"/>
                  </a:lnTo>
                  <a:moveTo>
                    <a:pt x="3419343" y="-94"/>
                  </a:moveTo>
                  <a:lnTo>
                    <a:pt x="3419343" y="3686081"/>
                  </a:lnTo>
                  <a:moveTo>
                    <a:pt x="3419343" y="-94"/>
                  </a:moveTo>
                  <a:lnTo>
                    <a:pt x="3419343" y="3686081"/>
                  </a:lnTo>
                  <a:moveTo>
                    <a:pt x="3762243" y="-94"/>
                  </a:moveTo>
                  <a:lnTo>
                    <a:pt x="3762243" y="3686081"/>
                  </a:lnTo>
                  <a:moveTo>
                    <a:pt x="3762243" y="-94"/>
                  </a:moveTo>
                  <a:lnTo>
                    <a:pt x="3762243" y="3686081"/>
                  </a:lnTo>
                  <a:moveTo>
                    <a:pt x="4095618" y="-94"/>
                  </a:moveTo>
                  <a:lnTo>
                    <a:pt x="4095618" y="3686081"/>
                  </a:lnTo>
                  <a:moveTo>
                    <a:pt x="4095618" y="-94"/>
                  </a:moveTo>
                  <a:lnTo>
                    <a:pt x="4095618" y="3686081"/>
                  </a:lnTo>
                  <a:moveTo>
                    <a:pt x="4438518" y="-94"/>
                  </a:moveTo>
                  <a:lnTo>
                    <a:pt x="4438518" y="3686081"/>
                  </a:lnTo>
                  <a:moveTo>
                    <a:pt x="4438518" y="-94"/>
                  </a:moveTo>
                  <a:lnTo>
                    <a:pt x="4438518" y="3686081"/>
                  </a:lnTo>
                  <a:moveTo>
                    <a:pt x="4781418" y="-94"/>
                  </a:moveTo>
                  <a:lnTo>
                    <a:pt x="4781418" y="3686081"/>
                  </a:lnTo>
                  <a:moveTo>
                    <a:pt x="4781418" y="-94"/>
                  </a:moveTo>
                  <a:lnTo>
                    <a:pt x="4781418" y="3686081"/>
                  </a:lnTo>
                  <a:moveTo>
                    <a:pt x="5124318" y="-94"/>
                  </a:moveTo>
                  <a:lnTo>
                    <a:pt x="5124318" y="3686081"/>
                  </a:lnTo>
                  <a:moveTo>
                    <a:pt x="5124318" y="-94"/>
                  </a:moveTo>
                  <a:lnTo>
                    <a:pt x="5124318" y="3686081"/>
                  </a:lnTo>
                  <a:moveTo>
                    <a:pt x="5467218" y="-94"/>
                  </a:moveTo>
                  <a:lnTo>
                    <a:pt x="5467218" y="3686081"/>
                  </a:lnTo>
                  <a:moveTo>
                    <a:pt x="5467218" y="-94"/>
                  </a:moveTo>
                  <a:lnTo>
                    <a:pt x="5467218" y="3686081"/>
                  </a:lnTo>
                  <a:moveTo>
                    <a:pt x="5810118" y="-94"/>
                  </a:moveTo>
                  <a:lnTo>
                    <a:pt x="5810118" y="3686081"/>
                  </a:lnTo>
                  <a:moveTo>
                    <a:pt x="5810118" y="-94"/>
                  </a:moveTo>
                  <a:lnTo>
                    <a:pt x="5810118" y="3686081"/>
                  </a:lnTo>
                  <a:moveTo>
                    <a:pt x="6153018" y="-94"/>
                  </a:moveTo>
                  <a:lnTo>
                    <a:pt x="6153018" y="3686081"/>
                  </a:lnTo>
                  <a:moveTo>
                    <a:pt x="6153018" y="-94"/>
                  </a:moveTo>
                  <a:lnTo>
                    <a:pt x="6153018" y="3686081"/>
                  </a:lnTo>
                  <a:moveTo>
                    <a:pt x="6495918" y="-94"/>
                  </a:moveTo>
                  <a:lnTo>
                    <a:pt x="6495918" y="3686081"/>
                  </a:lnTo>
                  <a:moveTo>
                    <a:pt x="6495918" y="-94"/>
                  </a:moveTo>
                  <a:lnTo>
                    <a:pt x="6495918" y="3686081"/>
                  </a:lnTo>
                  <a:moveTo>
                    <a:pt x="6838818" y="-94"/>
                  </a:moveTo>
                  <a:lnTo>
                    <a:pt x="6838818" y="3686081"/>
                  </a:lnTo>
                  <a:moveTo>
                    <a:pt x="6838818" y="-94"/>
                  </a:moveTo>
                  <a:lnTo>
                    <a:pt x="6838818" y="3686081"/>
                  </a:lnTo>
                  <a:moveTo>
                    <a:pt x="7181718" y="-94"/>
                  </a:moveTo>
                  <a:lnTo>
                    <a:pt x="7181718" y="3686081"/>
                  </a:lnTo>
                  <a:moveTo>
                    <a:pt x="7181718" y="-94"/>
                  </a:moveTo>
                  <a:lnTo>
                    <a:pt x="7181718" y="3686081"/>
                  </a:lnTo>
                  <a:moveTo>
                    <a:pt x="7524618" y="-94"/>
                  </a:moveTo>
                  <a:lnTo>
                    <a:pt x="7524618" y="3686081"/>
                  </a:lnTo>
                  <a:moveTo>
                    <a:pt x="7524618" y="-94"/>
                  </a:moveTo>
                  <a:lnTo>
                    <a:pt x="7524618" y="3686081"/>
                  </a:lnTo>
                  <a:moveTo>
                    <a:pt x="7857993" y="-94"/>
                  </a:moveTo>
                  <a:lnTo>
                    <a:pt x="7857993" y="3686081"/>
                  </a:lnTo>
                  <a:moveTo>
                    <a:pt x="7857993" y="-94"/>
                  </a:moveTo>
                  <a:lnTo>
                    <a:pt x="7857993" y="3686081"/>
                  </a:lnTo>
                  <a:moveTo>
                    <a:pt x="8200893" y="-94"/>
                  </a:moveTo>
                  <a:lnTo>
                    <a:pt x="8200893" y="3686081"/>
                  </a:lnTo>
                  <a:moveTo>
                    <a:pt x="8200893" y="-94"/>
                  </a:moveTo>
                  <a:lnTo>
                    <a:pt x="8200893" y="3686081"/>
                  </a:lnTo>
                </a:path>
              </a:pathLst>
            </a:custGeom>
            <a:noFill/>
            <a:ln w="9525" cap="flat">
              <a:solidFill>
                <a:srgbClr val="F2F2F2"/>
              </a:solidFill>
              <a:prstDash val="solid"/>
              <a:round/>
            </a:ln>
          </p:spPr>
          <p:txBody>
            <a:bodyPr rtlCol="0" anchor="ctr"/>
            <a:lstStyle/>
            <a:p>
              <a:endParaRPr lang="en-US"/>
            </a:p>
          </p:txBody>
        </p:sp>
        <p:sp>
          <p:nvSpPr>
            <p:cNvPr id="5" name="Freeform: Shape 4">
              <a:extLst>
                <a:ext uri="{FF2B5EF4-FFF2-40B4-BE49-F238E27FC236}">
                  <a16:creationId xmlns:a16="http://schemas.microsoft.com/office/drawing/2014/main" id="{9B6AF5EC-1BB0-BA84-E194-EBA51771EE46}"/>
                </a:ext>
              </a:extLst>
            </p:cNvPr>
            <p:cNvSpPr/>
            <p:nvPr/>
          </p:nvSpPr>
          <p:spPr>
            <a:xfrm>
              <a:off x="2076084" y="1744906"/>
              <a:ext cx="8543925" cy="3686175"/>
            </a:xfrm>
            <a:custGeom>
              <a:avLst/>
              <a:gdLst>
                <a:gd name="connsiteX0" fmla="*/ -132 w 8543925"/>
                <a:gd name="connsiteY0" fmla="*/ -94 h 3686175"/>
                <a:gd name="connsiteX1" fmla="*/ -132 w 8543925"/>
                <a:gd name="connsiteY1" fmla="*/ 3686081 h 3686175"/>
                <a:gd name="connsiteX2" fmla="*/ 342768 w 8543925"/>
                <a:gd name="connsiteY2" fmla="*/ -94 h 3686175"/>
                <a:gd name="connsiteX3" fmla="*/ 342768 w 8543925"/>
                <a:gd name="connsiteY3" fmla="*/ 3686081 h 3686175"/>
                <a:gd name="connsiteX4" fmla="*/ 676143 w 8543925"/>
                <a:gd name="connsiteY4" fmla="*/ -94 h 3686175"/>
                <a:gd name="connsiteX5" fmla="*/ 676143 w 8543925"/>
                <a:gd name="connsiteY5" fmla="*/ 3686081 h 3686175"/>
                <a:gd name="connsiteX6" fmla="*/ 1019043 w 8543925"/>
                <a:gd name="connsiteY6" fmla="*/ -94 h 3686175"/>
                <a:gd name="connsiteX7" fmla="*/ 1019043 w 8543925"/>
                <a:gd name="connsiteY7" fmla="*/ 3686081 h 3686175"/>
                <a:gd name="connsiteX8" fmla="*/ 1361943 w 8543925"/>
                <a:gd name="connsiteY8" fmla="*/ -94 h 3686175"/>
                <a:gd name="connsiteX9" fmla="*/ 1361943 w 8543925"/>
                <a:gd name="connsiteY9" fmla="*/ 3686081 h 3686175"/>
                <a:gd name="connsiteX10" fmla="*/ 1704843 w 8543925"/>
                <a:gd name="connsiteY10" fmla="*/ -94 h 3686175"/>
                <a:gd name="connsiteX11" fmla="*/ 1704843 w 8543925"/>
                <a:gd name="connsiteY11" fmla="*/ 3686081 h 3686175"/>
                <a:gd name="connsiteX12" fmla="*/ 2047743 w 8543925"/>
                <a:gd name="connsiteY12" fmla="*/ -94 h 3686175"/>
                <a:gd name="connsiteX13" fmla="*/ 2047743 w 8543925"/>
                <a:gd name="connsiteY13" fmla="*/ 3686081 h 3686175"/>
                <a:gd name="connsiteX14" fmla="*/ 2390643 w 8543925"/>
                <a:gd name="connsiteY14" fmla="*/ -94 h 3686175"/>
                <a:gd name="connsiteX15" fmla="*/ 2390643 w 8543925"/>
                <a:gd name="connsiteY15" fmla="*/ 3686081 h 3686175"/>
                <a:gd name="connsiteX16" fmla="*/ 2733543 w 8543925"/>
                <a:gd name="connsiteY16" fmla="*/ -94 h 3686175"/>
                <a:gd name="connsiteX17" fmla="*/ 2733543 w 8543925"/>
                <a:gd name="connsiteY17" fmla="*/ 3686081 h 3686175"/>
                <a:gd name="connsiteX18" fmla="*/ 3076443 w 8543925"/>
                <a:gd name="connsiteY18" fmla="*/ -94 h 3686175"/>
                <a:gd name="connsiteX19" fmla="*/ 3076443 w 8543925"/>
                <a:gd name="connsiteY19" fmla="*/ 3686081 h 3686175"/>
                <a:gd name="connsiteX20" fmla="*/ 3419343 w 8543925"/>
                <a:gd name="connsiteY20" fmla="*/ -94 h 3686175"/>
                <a:gd name="connsiteX21" fmla="*/ 3419343 w 8543925"/>
                <a:gd name="connsiteY21" fmla="*/ 3686081 h 3686175"/>
                <a:gd name="connsiteX22" fmla="*/ 3762243 w 8543925"/>
                <a:gd name="connsiteY22" fmla="*/ -94 h 3686175"/>
                <a:gd name="connsiteX23" fmla="*/ 3762243 w 8543925"/>
                <a:gd name="connsiteY23" fmla="*/ 3686081 h 3686175"/>
                <a:gd name="connsiteX24" fmla="*/ 4105143 w 8543925"/>
                <a:gd name="connsiteY24" fmla="*/ -94 h 3686175"/>
                <a:gd name="connsiteX25" fmla="*/ 4105143 w 8543925"/>
                <a:gd name="connsiteY25" fmla="*/ 3686081 h 3686175"/>
                <a:gd name="connsiteX26" fmla="*/ 4438518 w 8543925"/>
                <a:gd name="connsiteY26" fmla="*/ -94 h 3686175"/>
                <a:gd name="connsiteX27" fmla="*/ 4438518 w 8543925"/>
                <a:gd name="connsiteY27" fmla="*/ 3686081 h 3686175"/>
                <a:gd name="connsiteX28" fmla="*/ 4781418 w 8543925"/>
                <a:gd name="connsiteY28" fmla="*/ -94 h 3686175"/>
                <a:gd name="connsiteX29" fmla="*/ 4781418 w 8543925"/>
                <a:gd name="connsiteY29" fmla="*/ 3686081 h 3686175"/>
                <a:gd name="connsiteX30" fmla="*/ 5124318 w 8543925"/>
                <a:gd name="connsiteY30" fmla="*/ -94 h 3686175"/>
                <a:gd name="connsiteX31" fmla="*/ 5124318 w 8543925"/>
                <a:gd name="connsiteY31" fmla="*/ 3686081 h 3686175"/>
                <a:gd name="connsiteX32" fmla="*/ 5467218 w 8543925"/>
                <a:gd name="connsiteY32" fmla="*/ -94 h 3686175"/>
                <a:gd name="connsiteX33" fmla="*/ 5467218 w 8543925"/>
                <a:gd name="connsiteY33" fmla="*/ 3686081 h 3686175"/>
                <a:gd name="connsiteX34" fmla="*/ 5810118 w 8543925"/>
                <a:gd name="connsiteY34" fmla="*/ -94 h 3686175"/>
                <a:gd name="connsiteX35" fmla="*/ 5810118 w 8543925"/>
                <a:gd name="connsiteY35" fmla="*/ 3686081 h 3686175"/>
                <a:gd name="connsiteX36" fmla="*/ 6153018 w 8543925"/>
                <a:gd name="connsiteY36" fmla="*/ -94 h 3686175"/>
                <a:gd name="connsiteX37" fmla="*/ 6153018 w 8543925"/>
                <a:gd name="connsiteY37" fmla="*/ 3686081 h 3686175"/>
                <a:gd name="connsiteX38" fmla="*/ 6495918 w 8543925"/>
                <a:gd name="connsiteY38" fmla="*/ -94 h 3686175"/>
                <a:gd name="connsiteX39" fmla="*/ 6495918 w 8543925"/>
                <a:gd name="connsiteY39" fmla="*/ 3686081 h 3686175"/>
                <a:gd name="connsiteX40" fmla="*/ 6838818 w 8543925"/>
                <a:gd name="connsiteY40" fmla="*/ -94 h 3686175"/>
                <a:gd name="connsiteX41" fmla="*/ 6838818 w 8543925"/>
                <a:gd name="connsiteY41" fmla="*/ 3686081 h 3686175"/>
                <a:gd name="connsiteX42" fmla="*/ 7181718 w 8543925"/>
                <a:gd name="connsiteY42" fmla="*/ -94 h 3686175"/>
                <a:gd name="connsiteX43" fmla="*/ 7181718 w 8543925"/>
                <a:gd name="connsiteY43" fmla="*/ 3686081 h 3686175"/>
                <a:gd name="connsiteX44" fmla="*/ 7524618 w 8543925"/>
                <a:gd name="connsiteY44" fmla="*/ -94 h 3686175"/>
                <a:gd name="connsiteX45" fmla="*/ 7524618 w 8543925"/>
                <a:gd name="connsiteY45" fmla="*/ 3686081 h 3686175"/>
                <a:gd name="connsiteX46" fmla="*/ 7867518 w 8543925"/>
                <a:gd name="connsiteY46" fmla="*/ -94 h 3686175"/>
                <a:gd name="connsiteX47" fmla="*/ 7867518 w 8543925"/>
                <a:gd name="connsiteY47" fmla="*/ 3686081 h 3686175"/>
                <a:gd name="connsiteX48" fmla="*/ 8200893 w 8543925"/>
                <a:gd name="connsiteY48" fmla="*/ -94 h 3686175"/>
                <a:gd name="connsiteX49" fmla="*/ 8200893 w 8543925"/>
                <a:gd name="connsiteY49" fmla="*/ 3686081 h 3686175"/>
                <a:gd name="connsiteX50" fmla="*/ 8543793 w 8543925"/>
                <a:gd name="connsiteY50" fmla="*/ -94 h 3686175"/>
                <a:gd name="connsiteX51" fmla="*/ 8543793 w 8543925"/>
                <a:gd name="connsiteY51" fmla="*/ 3686081 h 3686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543925" h="3686175">
                  <a:moveTo>
                    <a:pt x="-132" y="-94"/>
                  </a:moveTo>
                  <a:lnTo>
                    <a:pt x="-132" y="3686081"/>
                  </a:lnTo>
                  <a:moveTo>
                    <a:pt x="342768" y="-94"/>
                  </a:moveTo>
                  <a:lnTo>
                    <a:pt x="342768" y="3686081"/>
                  </a:lnTo>
                  <a:moveTo>
                    <a:pt x="676143" y="-94"/>
                  </a:moveTo>
                  <a:lnTo>
                    <a:pt x="676143" y="3686081"/>
                  </a:lnTo>
                  <a:moveTo>
                    <a:pt x="1019043" y="-94"/>
                  </a:moveTo>
                  <a:lnTo>
                    <a:pt x="1019043" y="3686081"/>
                  </a:lnTo>
                  <a:moveTo>
                    <a:pt x="1361943" y="-94"/>
                  </a:moveTo>
                  <a:lnTo>
                    <a:pt x="1361943" y="3686081"/>
                  </a:lnTo>
                  <a:moveTo>
                    <a:pt x="1704843" y="-94"/>
                  </a:moveTo>
                  <a:lnTo>
                    <a:pt x="1704843" y="3686081"/>
                  </a:lnTo>
                  <a:moveTo>
                    <a:pt x="2047743" y="-94"/>
                  </a:moveTo>
                  <a:lnTo>
                    <a:pt x="2047743" y="3686081"/>
                  </a:lnTo>
                  <a:moveTo>
                    <a:pt x="2390643" y="-94"/>
                  </a:moveTo>
                  <a:lnTo>
                    <a:pt x="2390643" y="3686081"/>
                  </a:lnTo>
                  <a:moveTo>
                    <a:pt x="2733543" y="-94"/>
                  </a:moveTo>
                  <a:lnTo>
                    <a:pt x="2733543" y="3686081"/>
                  </a:lnTo>
                  <a:moveTo>
                    <a:pt x="3076443" y="-94"/>
                  </a:moveTo>
                  <a:lnTo>
                    <a:pt x="3076443" y="3686081"/>
                  </a:lnTo>
                  <a:moveTo>
                    <a:pt x="3419343" y="-94"/>
                  </a:moveTo>
                  <a:lnTo>
                    <a:pt x="3419343" y="3686081"/>
                  </a:lnTo>
                  <a:moveTo>
                    <a:pt x="3762243" y="-94"/>
                  </a:moveTo>
                  <a:lnTo>
                    <a:pt x="3762243" y="3686081"/>
                  </a:lnTo>
                  <a:moveTo>
                    <a:pt x="4105143" y="-94"/>
                  </a:moveTo>
                  <a:lnTo>
                    <a:pt x="4105143" y="3686081"/>
                  </a:lnTo>
                  <a:moveTo>
                    <a:pt x="4438518" y="-94"/>
                  </a:moveTo>
                  <a:lnTo>
                    <a:pt x="4438518" y="3686081"/>
                  </a:lnTo>
                  <a:moveTo>
                    <a:pt x="4781418" y="-94"/>
                  </a:moveTo>
                  <a:lnTo>
                    <a:pt x="4781418" y="3686081"/>
                  </a:lnTo>
                  <a:moveTo>
                    <a:pt x="5124318" y="-94"/>
                  </a:moveTo>
                  <a:lnTo>
                    <a:pt x="5124318" y="3686081"/>
                  </a:lnTo>
                  <a:moveTo>
                    <a:pt x="5467218" y="-94"/>
                  </a:moveTo>
                  <a:lnTo>
                    <a:pt x="5467218" y="3686081"/>
                  </a:lnTo>
                  <a:moveTo>
                    <a:pt x="5810118" y="-94"/>
                  </a:moveTo>
                  <a:lnTo>
                    <a:pt x="5810118" y="3686081"/>
                  </a:lnTo>
                  <a:moveTo>
                    <a:pt x="6153018" y="-94"/>
                  </a:moveTo>
                  <a:lnTo>
                    <a:pt x="6153018" y="3686081"/>
                  </a:lnTo>
                  <a:moveTo>
                    <a:pt x="6495918" y="-94"/>
                  </a:moveTo>
                  <a:lnTo>
                    <a:pt x="6495918" y="3686081"/>
                  </a:lnTo>
                  <a:moveTo>
                    <a:pt x="6838818" y="-94"/>
                  </a:moveTo>
                  <a:lnTo>
                    <a:pt x="6838818" y="3686081"/>
                  </a:lnTo>
                  <a:moveTo>
                    <a:pt x="7181718" y="-94"/>
                  </a:moveTo>
                  <a:lnTo>
                    <a:pt x="7181718" y="3686081"/>
                  </a:lnTo>
                  <a:moveTo>
                    <a:pt x="7524618" y="-94"/>
                  </a:moveTo>
                  <a:lnTo>
                    <a:pt x="7524618" y="3686081"/>
                  </a:lnTo>
                  <a:moveTo>
                    <a:pt x="7867518" y="-94"/>
                  </a:moveTo>
                  <a:lnTo>
                    <a:pt x="7867518" y="3686081"/>
                  </a:lnTo>
                  <a:moveTo>
                    <a:pt x="8200893" y="-94"/>
                  </a:moveTo>
                  <a:lnTo>
                    <a:pt x="8200893" y="3686081"/>
                  </a:lnTo>
                  <a:moveTo>
                    <a:pt x="8543793" y="-94"/>
                  </a:moveTo>
                  <a:lnTo>
                    <a:pt x="8543793" y="3686081"/>
                  </a:lnTo>
                </a:path>
              </a:pathLst>
            </a:custGeom>
            <a:noFill/>
            <a:ln w="9525" cap="flat">
              <a:solidFill>
                <a:srgbClr val="D9D9D9"/>
              </a:solidFill>
              <a:prstDash val="solid"/>
              <a:round/>
            </a:ln>
          </p:spPr>
          <p:txBody>
            <a:bodyPr rtlCol="0" anchor="ctr"/>
            <a:lstStyle/>
            <a:p>
              <a:endParaRPr lang="en-US"/>
            </a:p>
          </p:txBody>
        </p:sp>
        <p:sp>
          <p:nvSpPr>
            <p:cNvPr id="6" name="Freeform: Shape 5">
              <a:extLst>
                <a:ext uri="{FF2B5EF4-FFF2-40B4-BE49-F238E27FC236}">
                  <a16:creationId xmlns:a16="http://schemas.microsoft.com/office/drawing/2014/main" id="{D1AC8573-1DB0-66F9-826B-3F8BFEAFD8C4}"/>
                </a:ext>
              </a:extLst>
            </p:cNvPr>
            <p:cNvSpPr/>
            <p:nvPr/>
          </p:nvSpPr>
          <p:spPr>
            <a:xfrm>
              <a:off x="2076084" y="5431081"/>
              <a:ext cx="8629650" cy="9525"/>
            </a:xfrm>
            <a:custGeom>
              <a:avLst/>
              <a:gdLst>
                <a:gd name="connsiteX0" fmla="*/ -132 w 8629650"/>
                <a:gd name="connsiteY0" fmla="*/ -94 h 9525"/>
                <a:gd name="connsiteX1" fmla="*/ 8629518 w 8629650"/>
                <a:gd name="connsiteY1" fmla="*/ -94 h 9525"/>
              </a:gdLst>
              <a:ahLst/>
              <a:cxnLst>
                <a:cxn ang="0">
                  <a:pos x="connsiteX0" y="connsiteY0"/>
                </a:cxn>
                <a:cxn ang="0">
                  <a:pos x="connsiteX1" y="connsiteY1"/>
                </a:cxn>
              </a:cxnLst>
              <a:rect l="l" t="t" r="r" b="b"/>
              <a:pathLst>
                <a:path w="8629650" h="9525">
                  <a:moveTo>
                    <a:pt x="-132" y="-94"/>
                  </a:moveTo>
                  <a:lnTo>
                    <a:pt x="8629518" y="-94"/>
                  </a:lnTo>
                </a:path>
              </a:pathLst>
            </a:custGeom>
            <a:noFill/>
            <a:ln w="9525" cap="flat">
              <a:solidFill>
                <a:srgbClr val="D9D9D9"/>
              </a:solidFill>
              <a:prstDash val="solid"/>
              <a:round/>
            </a:ln>
          </p:spPr>
          <p:txBody>
            <a:bodyPr rtlCol="0" anchor="ctr"/>
            <a:lstStyle/>
            <a:p>
              <a:endParaRPr lang="en-US"/>
            </a:p>
          </p:txBody>
        </p:sp>
        <p:sp>
          <p:nvSpPr>
            <p:cNvPr id="7" name="Freeform: Shape 6">
              <a:extLst>
                <a:ext uri="{FF2B5EF4-FFF2-40B4-BE49-F238E27FC236}">
                  <a16:creationId xmlns:a16="http://schemas.microsoft.com/office/drawing/2014/main" id="{E007CAD5-E047-F70D-6CFF-5167FADA24E0}"/>
                </a:ext>
              </a:extLst>
            </p:cNvPr>
            <p:cNvSpPr/>
            <p:nvPr/>
          </p:nvSpPr>
          <p:spPr>
            <a:xfrm>
              <a:off x="2076084" y="5431081"/>
              <a:ext cx="8543925" cy="38100"/>
            </a:xfrm>
            <a:custGeom>
              <a:avLst/>
              <a:gdLst>
                <a:gd name="connsiteX0" fmla="*/ -132 w 8543925"/>
                <a:gd name="connsiteY0" fmla="*/ -94 h 38100"/>
                <a:gd name="connsiteX1" fmla="*/ -132 w 8543925"/>
                <a:gd name="connsiteY1" fmla="*/ 38006 h 38100"/>
                <a:gd name="connsiteX2" fmla="*/ 342768 w 8543925"/>
                <a:gd name="connsiteY2" fmla="*/ -94 h 38100"/>
                <a:gd name="connsiteX3" fmla="*/ 342768 w 8543925"/>
                <a:gd name="connsiteY3" fmla="*/ 38006 h 38100"/>
                <a:gd name="connsiteX4" fmla="*/ 676143 w 8543925"/>
                <a:gd name="connsiteY4" fmla="*/ -94 h 38100"/>
                <a:gd name="connsiteX5" fmla="*/ 676143 w 8543925"/>
                <a:gd name="connsiteY5" fmla="*/ 38006 h 38100"/>
                <a:gd name="connsiteX6" fmla="*/ 1019043 w 8543925"/>
                <a:gd name="connsiteY6" fmla="*/ -94 h 38100"/>
                <a:gd name="connsiteX7" fmla="*/ 1019043 w 8543925"/>
                <a:gd name="connsiteY7" fmla="*/ 38006 h 38100"/>
                <a:gd name="connsiteX8" fmla="*/ 1361943 w 8543925"/>
                <a:gd name="connsiteY8" fmla="*/ -94 h 38100"/>
                <a:gd name="connsiteX9" fmla="*/ 1361943 w 8543925"/>
                <a:gd name="connsiteY9" fmla="*/ 38006 h 38100"/>
                <a:gd name="connsiteX10" fmla="*/ 1704843 w 8543925"/>
                <a:gd name="connsiteY10" fmla="*/ -94 h 38100"/>
                <a:gd name="connsiteX11" fmla="*/ 1704843 w 8543925"/>
                <a:gd name="connsiteY11" fmla="*/ 38006 h 38100"/>
                <a:gd name="connsiteX12" fmla="*/ 2047743 w 8543925"/>
                <a:gd name="connsiteY12" fmla="*/ -94 h 38100"/>
                <a:gd name="connsiteX13" fmla="*/ 2047743 w 8543925"/>
                <a:gd name="connsiteY13" fmla="*/ 38006 h 38100"/>
                <a:gd name="connsiteX14" fmla="*/ 2390643 w 8543925"/>
                <a:gd name="connsiteY14" fmla="*/ -94 h 38100"/>
                <a:gd name="connsiteX15" fmla="*/ 2390643 w 8543925"/>
                <a:gd name="connsiteY15" fmla="*/ 38006 h 38100"/>
                <a:gd name="connsiteX16" fmla="*/ 2733543 w 8543925"/>
                <a:gd name="connsiteY16" fmla="*/ -94 h 38100"/>
                <a:gd name="connsiteX17" fmla="*/ 2733543 w 8543925"/>
                <a:gd name="connsiteY17" fmla="*/ 38006 h 38100"/>
                <a:gd name="connsiteX18" fmla="*/ 3076443 w 8543925"/>
                <a:gd name="connsiteY18" fmla="*/ -94 h 38100"/>
                <a:gd name="connsiteX19" fmla="*/ 3076443 w 8543925"/>
                <a:gd name="connsiteY19" fmla="*/ 38006 h 38100"/>
                <a:gd name="connsiteX20" fmla="*/ 3419343 w 8543925"/>
                <a:gd name="connsiteY20" fmla="*/ -94 h 38100"/>
                <a:gd name="connsiteX21" fmla="*/ 3419343 w 8543925"/>
                <a:gd name="connsiteY21" fmla="*/ 38006 h 38100"/>
                <a:gd name="connsiteX22" fmla="*/ 3762243 w 8543925"/>
                <a:gd name="connsiteY22" fmla="*/ -94 h 38100"/>
                <a:gd name="connsiteX23" fmla="*/ 3762243 w 8543925"/>
                <a:gd name="connsiteY23" fmla="*/ 38006 h 38100"/>
                <a:gd name="connsiteX24" fmla="*/ 4105143 w 8543925"/>
                <a:gd name="connsiteY24" fmla="*/ -94 h 38100"/>
                <a:gd name="connsiteX25" fmla="*/ 4105143 w 8543925"/>
                <a:gd name="connsiteY25" fmla="*/ 38006 h 38100"/>
                <a:gd name="connsiteX26" fmla="*/ 4438518 w 8543925"/>
                <a:gd name="connsiteY26" fmla="*/ -94 h 38100"/>
                <a:gd name="connsiteX27" fmla="*/ 4438518 w 8543925"/>
                <a:gd name="connsiteY27" fmla="*/ 38006 h 38100"/>
                <a:gd name="connsiteX28" fmla="*/ 4781418 w 8543925"/>
                <a:gd name="connsiteY28" fmla="*/ -94 h 38100"/>
                <a:gd name="connsiteX29" fmla="*/ 4781418 w 8543925"/>
                <a:gd name="connsiteY29" fmla="*/ 38006 h 38100"/>
                <a:gd name="connsiteX30" fmla="*/ 5124318 w 8543925"/>
                <a:gd name="connsiteY30" fmla="*/ -94 h 38100"/>
                <a:gd name="connsiteX31" fmla="*/ 5124318 w 8543925"/>
                <a:gd name="connsiteY31" fmla="*/ 38006 h 38100"/>
                <a:gd name="connsiteX32" fmla="*/ 5467218 w 8543925"/>
                <a:gd name="connsiteY32" fmla="*/ -94 h 38100"/>
                <a:gd name="connsiteX33" fmla="*/ 5467218 w 8543925"/>
                <a:gd name="connsiteY33" fmla="*/ 38006 h 38100"/>
                <a:gd name="connsiteX34" fmla="*/ 5810118 w 8543925"/>
                <a:gd name="connsiteY34" fmla="*/ -94 h 38100"/>
                <a:gd name="connsiteX35" fmla="*/ 5810118 w 8543925"/>
                <a:gd name="connsiteY35" fmla="*/ 38006 h 38100"/>
                <a:gd name="connsiteX36" fmla="*/ 6153018 w 8543925"/>
                <a:gd name="connsiteY36" fmla="*/ -94 h 38100"/>
                <a:gd name="connsiteX37" fmla="*/ 6153018 w 8543925"/>
                <a:gd name="connsiteY37" fmla="*/ 38006 h 38100"/>
                <a:gd name="connsiteX38" fmla="*/ 6495918 w 8543925"/>
                <a:gd name="connsiteY38" fmla="*/ -94 h 38100"/>
                <a:gd name="connsiteX39" fmla="*/ 6495918 w 8543925"/>
                <a:gd name="connsiteY39" fmla="*/ 38006 h 38100"/>
                <a:gd name="connsiteX40" fmla="*/ 6838818 w 8543925"/>
                <a:gd name="connsiteY40" fmla="*/ -94 h 38100"/>
                <a:gd name="connsiteX41" fmla="*/ 6838818 w 8543925"/>
                <a:gd name="connsiteY41" fmla="*/ 38006 h 38100"/>
                <a:gd name="connsiteX42" fmla="*/ 7181718 w 8543925"/>
                <a:gd name="connsiteY42" fmla="*/ -94 h 38100"/>
                <a:gd name="connsiteX43" fmla="*/ 7181718 w 8543925"/>
                <a:gd name="connsiteY43" fmla="*/ 38006 h 38100"/>
                <a:gd name="connsiteX44" fmla="*/ 7524618 w 8543925"/>
                <a:gd name="connsiteY44" fmla="*/ -94 h 38100"/>
                <a:gd name="connsiteX45" fmla="*/ 7524618 w 8543925"/>
                <a:gd name="connsiteY45" fmla="*/ 38006 h 38100"/>
                <a:gd name="connsiteX46" fmla="*/ 7867518 w 8543925"/>
                <a:gd name="connsiteY46" fmla="*/ -94 h 38100"/>
                <a:gd name="connsiteX47" fmla="*/ 7867518 w 8543925"/>
                <a:gd name="connsiteY47" fmla="*/ 38006 h 38100"/>
                <a:gd name="connsiteX48" fmla="*/ 8200893 w 8543925"/>
                <a:gd name="connsiteY48" fmla="*/ -94 h 38100"/>
                <a:gd name="connsiteX49" fmla="*/ 8200893 w 8543925"/>
                <a:gd name="connsiteY49" fmla="*/ 38006 h 38100"/>
                <a:gd name="connsiteX50" fmla="*/ 8543793 w 8543925"/>
                <a:gd name="connsiteY50" fmla="*/ -94 h 38100"/>
                <a:gd name="connsiteX51" fmla="*/ 8543793 w 8543925"/>
                <a:gd name="connsiteY51" fmla="*/ 38006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543925" h="38100">
                  <a:moveTo>
                    <a:pt x="-132" y="-94"/>
                  </a:moveTo>
                  <a:lnTo>
                    <a:pt x="-132" y="38006"/>
                  </a:lnTo>
                  <a:moveTo>
                    <a:pt x="342768" y="-94"/>
                  </a:moveTo>
                  <a:lnTo>
                    <a:pt x="342768" y="38006"/>
                  </a:lnTo>
                  <a:moveTo>
                    <a:pt x="676143" y="-94"/>
                  </a:moveTo>
                  <a:lnTo>
                    <a:pt x="676143" y="38006"/>
                  </a:lnTo>
                  <a:moveTo>
                    <a:pt x="1019043" y="-94"/>
                  </a:moveTo>
                  <a:lnTo>
                    <a:pt x="1019043" y="38006"/>
                  </a:lnTo>
                  <a:moveTo>
                    <a:pt x="1361943" y="-94"/>
                  </a:moveTo>
                  <a:lnTo>
                    <a:pt x="1361943" y="38006"/>
                  </a:lnTo>
                  <a:moveTo>
                    <a:pt x="1704843" y="-94"/>
                  </a:moveTo>
                  <a:lnTo>
                    <a:pt x="1704843" y="38006"/>
                  </a:lnTo>
                  <a:moveTo>
                    <a:pt x="2047743" y="-94"/>
                  </a:moveTo>
                  <a:lnTo>
                    <a:pt x="2047743" y="38006"/>
                  </a:lnTo>
                  <a:moveTo>
                    <a:pt x="2390643" y="-94"/>
                  </a:moveTo>
                  <a:lnTo>
                    <a:pt x="2390643" y="38006"/>
                  </a:lnTo>
                  <a:moveTo>
                    <a:pt x="2733543" y="-94"/>
                  </a:moveTo>
                  <a:lnTo>
                    <a:pt x="2733543" y="38006"/>
                  </a:lnTo>
                  <a:moveTo>
                    <a:pt x="3076443" y="-94"/>
                  </a:moveTo>
                  <a:lnTo>
                    <a:pt x="3076443" y="38006"/>
                  </a:lnTo>
                  <a:moveTo>
                    <a:pt x="3419343" y="-94"/>
                  </a:moveTo>
                  <a:lnTo>
                    <a:pt x="3419343" y="38006"/>
                  </a:lnTo>
                  <a:moveTo>
                    <a:pt x="3762243" y="-94"/>
                  </a:moveTo>
                  <a:lnTo>
                    <a:pt x="3762243" y="38006"/>
                  </a:lnTo>
                  <a:moveTo>
                    <a:pt x="4105143" y="-94"/>
                  </a:moveTo>
                  <a:lnTo>
                    <a:pt x="4105143" y="38006"/>
                  </a:lnTo>
                  <a:moveTo>
                    <a:pt x="4438518" y="-94"/>
                  </a:moveTo>
                  <a:lnTo>
                    <a:pt x="4438518" y="38006"/>
                  </a:lnTo>
                  <a:moveTo>
                    <a:pt x="4781418" y="-94"/>
                  </a:moveTo>
                  <a:lnTo>
                    <a:pt x="4781418" y="38006"/>
                  </a:lnTo>
                  <a:moveTo>
                    <a:pt x="5124318" y="-94"/>
                  </a:moveTo>
                  <a:lnTo>
                    <a:pt x="5124318" y="38006"/>
                  </a:lnTo>
                  <a:moveTo>
                    <a:pt x="5467218" y="-94"/>
                  </a:moveTo>
                  <a:lnTo>
                    <a:pt x="5467218" y="38006"/>
                  </a:lnTo>
                  <a:moveTo>
                    <a:pt x="5810118" y="-94"/>
                  </a:moveTo>
                  <a:lnTo>
                    <a:pt x="5810118" y="38006"/>
                  </a:lnTo>
                  <a:moveTo>
                    <a:pt x="6153018" y="-94"/>
                  </a:moveTo>
                  <a:lnTo>
                    <a:pt x="6153018" y="38006"/>
                  </a:lnTo>
                  <a:moveTo>
                    <a:pt x="6495918" y="-94"/>
                  </a:moveTo>
                  <a:lnTo>
                    <a:pt x="6495918" y="38006"/>
                  </a:lnTo>
                  <a:moveTo>
                    <a:pt x="6838818" y="-94"/>
                  </a:moveTo>
                  <a:lnTo>
                    <a:pt x="6838818" y="38006"/>
                  </a:lnTo>
                  <a:moveTo>
                    <a:pt x="7181718" y="-94"/>
                  </a:moveTo>
                  <a:lnTo>
                    <a:pt x="7181718" y="38006"/>
                  </a:lnTo>
                  <a:moveTo>
                    <a:pt x="7524618" y="-94"/>
                  </a:moveTo>
                  <a:lnTo>
                    <a:pt x="7524618" y="38006"/>
                  </a:lnTo>
                  <a:moveTo>
                    <a:pt x="7867518" y="-94"/>
                  </a:moveTo>
                  <a:lnTo>
                    <a:pt x="7867518" y="38006"/>
                  </a:lnTo>
                  <a:moveTo>
                    <a:pt x="8200893" y="-94"/>
                  </a:moveTo>
                  <a:lnTo>
                    <a:pt x="8200893" y="38006"/>
                  </a:lnTo>
                  <a:moveTo>
                    <a:pt x="8543793" y="-94"/>
                  </a:moveTo>
                  <a:lnTo>
                    <a:pt x="8543793" y="38006"/>
                  </a:lnTo>
                </a:path>
              </a:pathLst>
            </a:custGeom>
            <a:noFill/>
            <a:ln w="9525" cap="flat">
              <a:solidFill>
                <a:srgbClr val="D9D9D9"/>
              </a:solidFill>
              <a:prstDash val="solid"/>
              <a:round/>
            </a:ln>
          </p:spPr>
          <p:txBody>
            <a:bodyPr rtlCol="0" anchor="ctr"/>
            <a:lstStyle/>
            <a:p>
              <a:endParaRPr lang="en-US"/>
            </a:p>
          </p:txBody>
        </p:sp>
        <p:sp>
          <p:nvSpPr>
            <p:cNvPr id="8" name="Freeform: Shape 7">
              <a:extLst>
                <a:ext uri="{FF2B5EF4-FFF2-40B4-BE49-F238E27FC236}">
                  <a16:creationId xmlns:a16="http://schemas.microsoft.com/office/drawing/2014/main" id="{C5CF4969-B1C5-91E2-81BB-094C24A8B7B1}"/>
                </a:ext>
              </a:extLst>
            </p:cNvPr>
            <p:cNvSpPr/>
            <p:nvPr/>
          </p:nvSpPr>
          <p:spPr>
            <a:xfrm>
              <a:off x="2085609" y="2135431"/>
              <a:ext cx="8610600" cy="3086100"/>
            </a:xfrm>
            <a:custGeom>
              <a:avLst/>
              <a:gdLst>
                <a:gd name="connsiteX0" fmla="*/ -132 w 8610600"/>
                <a:gd name="connsiteY0" fmla="*/ 1571531 h 3086100"/>
                <a:gd name="connsiteX1" fmla="*/ 28443 w 8610600"/>
                <a:gd name="connsiteY1" fmla="*/ 1704881 h 3086100"/>
                <a:gd name="connsiteX2" fmla="*/ 57018 w 8610600"/>
                <a:gd name="connsiteY2" fmla="*/ 1638206 h 3086100"/>
                <a:gd name="connsiteX3" fmla="*/ 85593 w 8610600"/>
                <a:gd name="connsiteY3" fmla="*/ 1609631 h 3086100"/>
                <a:gd name="connsiteX4" fmla="*/ 114168 w 8610600"/>
                <a:gd name="connsiteY4" fmla="*/ 1609631 h 3086100"/>
                <a:gd name="connsiteX5" fmla="*/ 142743 w 8610600"/>
                <a:gd name="connsiteY5" fmla="*/ 1676306 h 3086100"/>
                <a:gd name="connsiteX6" fmla="*/ 171318 w 8610600"/>
                <a:gd name="connsiteY6" fmla="*/ 1676306 h 3086100"/>
                <a:gd name="connsiteX7" fmla="*/ 199893 w 8610600"/>
                <a:gd name="connsiteY7" fmla="*/ 1676306 h 3086100"/>
                <a:gd name="connsiteX8" fmla="*/ 228468 w 8610600"/>
                <a:gd name="connsiteY8" fmla="*/ 1695356 h 3086100"/>
                <a:gd name="connsiteX9" fmla="*/ 257043 w 8610600"/>
                <a:gd name="connsiteY9" fmla="*/ 1523906 h 3086100"/>
                <a:gd name="connsiteX10" fmla="*/ 285618 w 8610600"/>
                <a:gd name="connsiteY10" fmla="*/ 1542956 h 3086100"/>
                <a:gd name="connsiteX11" fmla="*/ 314193 w 8610600"/>
                <a:gd name="connsiteY11" fmla="*/ 1562006 h 3086100"/>
                <a:gd name="connsiteX12" fmla="*/ 342768 w 8610600"/>
                <a:gd name="connsiteY12" fmla="*/ 1647731 h 3086100"/>
                <a:gd name="connsiteX13" fmla="*/ 371343 w 8610600"/>
                <a:gd name="connsiteY13" fmla="*/ 1533431 h 3086100"/>
                <a:gd name="connsiteX14" fmla="*/ 399918 w 8610600"/>
                <a:gd name="connsiteY14" fmla="*/ 1647731 h 3086100"/>
                <a:gd name="connsiteX15" fmla="*/ 428493 w 8610600"/>
                <a:gd name="connsiteY15" fmla="*/ 1752506 h 3086100"/>
                <a:gd name="connsiteX16" fmla="*/ 457068 w 8610600"/>
                <a:gd name="connsiteY16" fmla="*/ 1742981 h 3086100"/>
                <a:gd name="connsiteX17" fmla="*/ 485643 w 8610600"/>
                <a:gd name="connsiteY17" fmla="*/ 1676306 h 3086100"/>
                <a:gd name="connsiteX18" fmla="*/ 514218 w 8610600"/>
                <a:gd name="connsiteY18" fmla="*/ 1781081 h 3086100"/>
                <a:gd name="connsiteX19" fmla="*/ 542793 w 8610600"/>
                <a:gd name="connsiteY19" fmla="*/ 1866806 h 3086100"/>
                <a:gd name="connsiteX20" fmla="*/ 571368 w 8610600"/>
                <a:gd name="connsiteY20" fmla="*/ 1828706 h 3086100"/>
                <a:gd name="connsiteX21" fmla="*/ 599943 w 8610600"/>
                <a:gd name="connsiteY21" fmla="*/ 1962056 h 3086100"/>
                <a:gd name="connsiteX22" fmla="*/ 628518 w 8610600"/>
                <a:gd name="connsiteY22" fmla="*/ 1962056 h 3086100"/>
                <a:gd name="connsiteX23" fmla="*/ 657093 w 8610600"/>
                <a:gd name="connsiteY23" fmla="*/ 1971581 h 3086100"/>
                <a:gd name="connsiteX24" fmla="*/ 685668 w 8610600"/>
                <a:gd name="connsiteY24" fmla="*/ 2133506 h 3086100"/>
                <a:gd name="connsiteX25" fmla="*/ 714243 w 8610600"/>
                <a:gd name="connsiteY25" fmla="*/ 2181131 h 3086100"/>
                <a:gd name="connsiteX26" fmla="*/ 742818 w 8610600"/>
                <a:gd name="connsiteY26" fmla="*/ 2209706 h 3086100"/>
                <a:gd name="connsiteX27" fmla="*/ 771393 w 8610600"/>
                <a:gd name="connsiteY27" fmla="*/ 2019206 h 3086100"/>
                <a:gd name="connsiteX28" fmla="*/ 799968 w 8610600"/>
                <a:gd name="connsiteY28" fmla="*/ 1981106 h 3086100"/>
                <a:gd name="connsiteX29" fmla="*/ 828543 w 8610600"/>
                <a:gd name="connsiteY29" fmla="*/ 2104931 h 3086100"/>
                <a:gd name="connsiteX30" fmla="*/ 857118 w 8610600"/>
                <a:gd name="connsiteY30" fmla="*/ 1914431 h 3086100"/>
                <a:gd name="connsiteX31" fmla="*/ 885693 w 8610600"/>
                <a:gd name="connsiteY31" fmla="*/ 1809656 h 3086100"/>
                <a:gd name="connsiteX32" fmla="*/ 914268 w 8610600"/>
                <a:gd name="connsiteY32" fmla="*/ 1914431 h 3086100"/>
                <a:gd name="connsiteX33" fmla="*/ 942843 w 8610600"/>
                <a:gd name="connsiteY33" fmla="*/ 1990631 h 3086100"/>
                <a:gd name="connsiteX34" fmla="*/ 971418 w 8610600"/>
                <a:gd name="connsiteY34" fmla="*/ 2009681 h 3086100"/>
                <a:gd name="connsiteX35" fmla="*/ 999993 w 8610600"/>
                <a:gd name="connsiteY35" fmla="*/ 1866806 h 3086100"/>
                <a:gd name="connsiteX36" fmla="*/ 1028568 w 8610600"/>
                <a:gd name="connsiteY36" fmla="*/ 1876331 h 3086100"/>
                <a:gd name="connsiteX37" fmla="*/ 1057143 w 8610600"/>
                <a:gd name="connsiteY37" fmla="*/ 1771556 h 3086100"/>
                <a:gd name="connsiteX38" fmla="*/ 1085718 w 8610600"/>
                <a:gd name="connsiteY38" fmla="*/ 1600106 h 3086100"/>
                <a:gd name="connsiteX39" fmla="*/ 1114293 w 8610600"/>
                <a:gd name="connsiteY39" fmla="*/ 1628681 h 3086100"/>
                <a:gd name="connsiteX40" fmla="*/ 1142868 w 8610600"/>
                <a:gd name="connsiteY40" fmla="*/ 1800131 h 3086100"/>
                <a:gd name="connsiteX41" fmla="*/ 1171443 w 8610600"/>
                <a:gd name="connsiteY41" fmla="*/ 1609631 h 3086100"/>
                <a:gd name="connsiteX42" fmla="*/ 1200018 w 8610600"/>
                <a:gd name="connsiteY42" fmla="*/ 1571531 h 3086100"/>
                <a:gd name="connsiteX43" fmla="*/ 1228593 w 8610600"/>
                <a:gd name="connsiteY43" fmla="*/ 1590581 h 3086100"/>
                <a:gd name="connsiteX44" fmla="*/ 1257168 w 8610600"/>
                <a:gd name="connsiteY44" fmla="*/ 1571531 h 3086100"/>
                <a:gd name="connsiteX45" fmla="*/ 1285743 w 8610600"/>
                <a:gd name="connsiteY45" fmla="*/ 1333406 h 3086100"/>
                <a:gd name="connsiteX46" fmla="*/ 1314318 w 8610600"/>
                <a:gd name="connsiteY46" fmla="*/ 1304831 h 3086100"/>
                <a:gd name="connsiteX47" fmla="*/ 1342893 w 8610600"/>
                <a:gd name="connsiteY47" fmla="*/ 1447706 h 3086100"/>
                <a:gd name="connsiteX48" fmla="*/ 1371468 w 8610600"/>
                <a:gd name="connsiteY48" fmla="*/ 1266731 h 3086100"/>
                <a:gd name="connsiteX49" fmla="*/ 1400043 w 8610600"/>
                <a:gd name="connsiteY49" fmla="*/ 1390556 h 3086100"/>
                <a:gd name="connsiteX50" fmla="*/ 1428618 w 8610600"/>
                <a:gd name="connsiteY50" fmla="*/ 1447706 h 3086100"/>
                <a:gd name="connsiteX51" fmla="*/ 1457193 w 8610600"/>
                <a:gd name="connsiteY51" fmla="*/ 1504856 h 3086100"/>
                <a:gd name="connsiteX52" fmla="*/ 1485768 w 8610600"/>
                <a:gd name="connsiteY52" fmla="*/ 1628681 h 3086100"/>
                <a:gd name="connsiteX53" fmla="*/ 1514343 w 8610600"/>
                <a:gd name="connsiteY53" fmla="*/ 1733456 h 3086100"/>
                <a:gd name="connsiteX54" fmla="*/ 1542918 w 8610600"/>
                <a:gd name="connsiteY54" fmla="*/ 1895381 h 3086100"/>
                <a:gd name="connsiteX55" fmla="*/ 1571493 w 8610600"/>
                <a:gd name="connsiteY55" fmla="*/ 2066831 h 3086100"/>
                <a:gd name="connsiteX56" fmla="*/ 1600068 w 8610600"/>
                <a:gd name="connsiteY56" fmla="*/ 1962056 h 3086100"/>
                <a:gd name="connsiteX57" fmla="*/ 1628643 w 8610600"/>
                <a:gd name="connsiteY57" fmla="*/ 2257331 h 3086100"/>
                <a:gd name="connsiteX58" fmla="*/ 1657218 w 8610600"/>
                <a:gd name="connsiteY58" fmla="*/ 2209706 h 3086100"/>
                <a:gd name="connsiteX59" fmla="*/ 1685793 w 8610600"/>
                <a:gd name="connsiteY59" fmla="*/ 2181131 h 3086100"/>
                <a:gd name="connsiteX60" fmla="*/ 1714368 w 8610600"/>
                <a:gd name="connsiteY60" fmla="*/ 2343056 h 3086100"/>
                <a:gd name="connsiteX61" fmla="*/ 1742943 w 8610600"/>
                <a:gd name="connsiteY61" fmla="*/ 2304956 h 3086100"/>
                <a:gd name="connsiteX62" fmla="*/ 1771518 w 8610600"/>
                <a:gd name="connsiteY62" fmla="*/ 2304956 h 3086100"/>
                <a:gd name="connsiteX63" fmla="*/ 1800093 w 8610600"/>
                <a:gd name="connsiteY63" fmla="*/ 2143031 h 3086100"/>
                <a:gd name="connsiteX64" fmla="*/ 1828668 w 8610600"/>
                <a:gd name="connsiteY64" fmla="*/ 1847756 h 3086100"/>
                <a:gd name="connsiteX65" fmla="*/ 1857243 w 8610600"/>
                <a:gd name="connsiteY65" fmla="*/ 1628681 h 3086100"/>
                <a:gd name="connsiteX66" fmla="*/ 1885818 w 8610600"/>
                <a:gd name="connsiteY66" fmla="*/ 1695356 h 3086100"/>
                <a:gd name="connsiteX67" fmla="*/ 1914393 w 8610600"/>
                <a:gd name="connsiteY67" fmla="*/ 1562006 h 3086100"/>
                <a:gd name="connsiteX68" fmla="*/ 1942968 w 8610600"/>
                <a:gd name="connsiteY68" fmla="*/ 1581056 h 3086100"/>
                <a:gd name="connsiteX69" fmla="*/ 1971543 w 8610600"/>
                <a:gd name="connsiteY69" fmla="*/ 1295306 h 3086100"/>
                <a:gd name="connsiteX70" fmla="*/ 2000118 w 8610600"/>
                <a:gd name="connsiteY70" fmla="*/ 1190531 h 3086100"/>
                <a:gd name="connsiteX71" fmla="*/ 2028693 w 8610600"/>
                <a:gd name="connsiteY71" fmla="*/ 1066706 h 3086100"/>
                <a:gd name="connsiteX72" fmla="*/ 2057268 w 8610600"/>
                <a:gd name="connsiteY72" fmla="*/ 1171481 h 3086100"/>
                <a:gd name="connsiteX73" fmla="*/ 2085843 w 8610600"/>
                <a:gd name="connsiteY73" fmla="*/ 1200056 h 3086100"/>
                <a:gd name="connsiteX74" fmla="*/ 2114418 w 8610600"/>
                <a:gd name="connsiteY74" fmla="*/ 1200056 h 3086100"/>
                <a:gd name="connsiteX75" fmla="*/ 2142993 w 8610600"/>
                <a:gd name="connsiteY75" fmla="*/ 1333406 h 3086100"/>
                <a:gd name="connsiteX76" fmla="*/ 2171568 w 8610600"/>
                <a:gd name="connsiteY76" fmla="*/ 1209581 h 3086100"/>
                <a:gd name="connsiteX77" fmla="*/ 2200143 w 8610600"/>
                <a:gd name="connsiteY77" fmla="*/ 1409606 h 3086100"/>
                <a:gd name="connsiteX78" fmla="*/ 2228718 w 8610600"/>
                <a:gd name="connsiteY78" fmla="*/ 1295306 h 3086100"/>
                <a:gd name="connsiteX79" fmla="*/ 2257293 w 8610600"/>
                <a:gd name="connsiteY79" fmla="*/ 1371506 h 3086100"/>
                <a:gd name="connsiteX80" fmla="*/ 2276343 w 8610600"/>
                <a:gd name="connsiteY80" fmla="*/ 1523906 h 3086100"/>
                <a:gd name="connsiteX81" fmla="*/ 2304918 w 8610600"/>
                <a:gd name="connsiteY81" fmla="*/ 1638206 h 3086100"/>
                <a:gd name="connsiteX82" fmla="*/ 2333493 w 8610600"/>
                <a:gd name="connsiteY82" fmla="*/ 1809656 h 3086100"/>
                <a:gd name="connsiteX83" fmla="*/ 2362068 w 8610600"/>
                <a:gd name="connsiteY83" fmla="*/ 1943006 h 3086100"/>
                <a:gd name="connsiteX84" fmla="*/ 2390643 w 8610600"/>
                <a:gd name="connsiteY84" fmla="*/ 1771556 h 3086100"/>
                <a:gd name="connsiteX85" fmla="*/ 2419218 w 8610600"/>
                <a:gd name="connsiteY85" fmla="*/ 1933481 h 3086100"/>
                <a:gd name="connsiteX86" fmla="*/ 2447793 w 8610600"/>
                <a:gd name="connsiteY86" fmla="*/ 1981106 h 3086100"/>
                <a:gd name="connsiteX87" fmla="*/ 2476368 w 8610600"/>
                <a:gd name="connsiteY87" fmla="*/ 1781081 h 3086100"/>
                <a:gd name="connsiteX88" fmla="*/ 2504943 w 8610600"/>
                <a:gd name="connsiteY88" fmla="*/ 1952531 h 3086100"/>
                <a:gd name="connsiteX89" fmla="*/ 2533518 w 8610600"/>
                <a:gd name="connsiteY89" fmla="*/ 2009681 h 3086100"/>
                <a:gd name="connsiteX90" fmla="*/ 2562093 w 8610600"/>
                <a:gd name="connsiteY90" fmla="*/ 2114456 h 3086100"/>
                <a:gd name="connsiteX91" fmla="*/ 2590668 w 8610600"/>
                <a:gd name="connsiteY91" fmla="*/ 2266856 h 3086100"/>
                <a:gd name="connsiteX92" fmla="*/ 2619243 w 8610600"/>
                <a:gd name="connsiteY92" fmla="*/ 2400206 h 3086100"/>
                <a:gd name="connsiteX93" fmla="*/ 2647818 w 8610600"/>
                <a:gd name="connsiteY93" fmla="*/ 2428781 h 3086100"/>
                <a:gd name="connsiteX94" fmla="*/ 2676393 w 8610600"/>
                <a:gd name="connsiteY94" fmla="*/ 2190656 h 3086100"/>
                <a:gd name="connsiteX95" fmla="*/ 2704968 w 8610600"/>
                <a:gd name="connsiteY95" fmla="*/ 2114456 h 3086100"/>
                <a:gd name="connsiteX96" fmla="*/ 2733543 w 8610600"/>
                <a:gd name="connsiteY96" fmla="*/ 2133506 h 3086100"/>
                <a:gd name="connsiteX97" fmla="*/ 2762118 w 8610600"/>
                <a:gd name="connsiteY97" fmla="*/ 2028731 h 3086100"/>
                <a:gd name="connsiteX98" fmla="*/ 2790693 w 8610600"/>
                <a:gd name="connsiteY98" fmla="*/ 2009681 h 3086100"/>
                <a:gd name="connsiteX99" fmla="*/ 2819268 w 8610600"/>
                <a:gd name="connsiteY99" fmla="*/ 2400206 h 3086100"/>
                <a:gd name="connsiteX100" fmla="*/ 2847843 w 8610600"/>
                <a:gd name="connsiteY100" fmla="*/ 2514506 h 3086100"/>
                <a:gd name="connsiteX101" fmla="*/ 2876418 w 8610600"/>
                <a:gd name="connsiteY101" fmla="*/ 2400206 h 3086100"/>
                <a:gd name="connsiteX102" fmla="*/ 2904993 w 8610600"/>
                <a:gd name="connsiteY102" fmla="*/ 2381156 h 3086100"/>
                <a:gd name="connsiteX103" fmla="*/ 2933568 w 8610600"/>
                <a:gd name="connsiteY103" fmla="*/ 2228756 h 3086100"/>
                <a:gd name="connsiteX104" fmla="*/ 2962143 w 8610600"/>
                <a:gd name="connsiteY104" fmla="*/ 1676306 h 3086100"/>
                <a:gd name="connsiteX105" fmla="*/ 2990718 w 8610600"/>
                <a:gd name="connsiteY105" fmla="*/ 1504856 h 3086100"/>
                <a:gd name="connsiteX106" fmla="*/ 3019293 w 8610600"/>
                <a:gd name="connsiteY106" fmla="*/ 1790606 h 3086100"/>
                <a:gd name="connsiteX107" fmla="*/ 3047868 w 8610600"/>
                <a:gd name="connsiteY107" fmla="*/ 2000156 h 3086100"/>
                <a:gd name="connsiteX108" fmla="*/ 3076443 w 8610600"/>
                <a:gd name="connsiteY108" fmla="*/ 1790606 h 3086100"/>
                <a:gd name="connsiteX109" fmla="*/ 3105018 w 8610600"/>
                <a:gd name="connsiteY109" fmla="*/ 1590581 h 3086100"/>
                <a:gd name="connsiteX110" fmla="*/ 3133593 w 8610600"/>
                <a:gd name="connsiteY110" fmla="*/ 1562006 h 3086100"/>
                <a:gd name="connsiteX111" fmla="*/ 3162168 w 8610600"/>
                <a:gd name="connsiteY111" fmla="*/ 1381031 h 3086100"/>
                <a:gd name="connsiteX112" fmla="*/ 3190743 w 8610600"/>
                <a:gd name="connsiteY112" fmla="*/ 1285781 h 3086100"/>
                <a:gd name="connsiteX113" fmla="*/ 3219318 w 8610600"/>
                <a:gd name="connsiteY113" fmla="*/ 1238156 h 3086100"/>
                <a:gd name="connsiteX114" fmla="*/ 3247893 w 8610600"/>
                <a:gd name="connsiteY114" fmla="*/ 1142906 h 3086100"/>
                <a:gd name="connsiteX115" fmla="*/ 3276468 w 8610600"/>
                <a:gd name="connsiteY115" fmla="*/ 1019081 h 3086100"/>
                <a:gd name="connsiteX116" fmla="*/ 3305043 w 8610600"/>
                <a:gd name="connsiteY116" fmla="*/ 1257206 h 3086100"/>
                <a:gd name="connsiteX117" fmla="*/ 3333618 w 8610600"/>
                <a:gd name="connsiteY117" fmla="*/ 1419131 h 3086100"/>
                <a:gd name="connsiteX118" fmla="*/ 3362193 w 8610600"/>
                <a:gd name="connsiteY118" fmla="*/ 1457231 h 3086100"/>
                <a:gd name="connsiteX119" fmla="*/ 3390768 w 8610600"/>
                <a:gd name="connsiteY119" fmla="*/ 1314356 h 3086100"/>
                <a:gd name="connsiteX120" fmla="*/ 3419343 w 8610600"/>
                <a:gd name="connsiteY120" fmla="*/ 1361981 h 3086100"/>
                <a:gd name="connsiteX121" fmla="*/ 3447918 w 8610600"/>
                <a:gd name="connsiteY121" fmla="*/ 1466756 h 3086100"/>
                <a:gd name="connsiteX122" fmla="*/ 3476493 w 8610600"/>
                <a:gd name="connsiteY122" fmla="*/ 1542956 h 3086100"/>
                <a:gd name="connsiteX123" fmla="*/ 3505068 w 8610600"/>
                <a:gd name="connsiteY123" fmla="*/ 1228631 h 3086100"/>
                <a:gd name="connsiteX124" fmla="*/ 3533643 w 8610600"/>
                <a:gd name="connsiteY124" fmla="*/ 1285781 h 3086100"/>
                <a:gd name="connsiteX125" fmla="*/ 3562218 w 8610600"/>
                <a:gd name="connsiteY125" fmla="*/ 1428656 h 3086100"/>
                <a:gd name="connsiteX126" fmla="*/ 3590793 w 8610600"/>
                <a:gd name="connsiteY126" fmla="*/ 1295306 h 3086100"/>
                <a:gd name="connsiteX127" fmla="*/ 3619368 w 8610600"/>
                <a:gd name="connsiteY127" fmla="*/ 1171481 h 3086100"/>
                <a:gd name="connsiteX128" fmla="*/ 3647943 w 8610600"/>
                <a:gd name="connsiteY128" fmla="*/ 1057181 h 3086100"/>
                <a:gd name="connsiteX129" fmla="*/ 3676518 w 8610600"/>
                <a:gd name="connsiteY129" fmla="*/ 752381 h 3086100"/>
                <a:gd name="connsiteX130" fmla="*/ 3705093 w 8610600"/>
                <a:gd name="connsiteY130" fmla="*/ 190406 h 3086100"/>
                <a:gd name="connsiteX131" fmla="*/ 3733668 w 8610600"/>
                <a:gd name="connsiteY131" fmla="*/ -94 h 3086100"/>
                <a:gd name="connsiteX132" fmla="*/ 3762243 w 8610600"/>
                <a:gd name="connsiteY132" fmla="*/ 209456 h 3086100"/>
                <a:gd name="connsiteX133" fmla="*/ 3790818 w 8610600"/>
                <a:gd name="connsiteY133" fmla="*/ 457106 h 3086100"/>
                <a:gd name="connsiteX134" fmla="*/ 3819393 w 8610600"/>
                <a:gd name="connsiteY134" fmla="*/ 485681 h 3086100"/>
                <a:gd name="connsiteX135" fmla="*/ 3847968 w 8610600"/>
                <a:gd name="connsiteY135" fmla="*/ 942881 h 3086100"/>
                <a:gd name="connsiteX136" fmla="*/ 3876543 w 8610600"/>
                <a:gd name="connsiteY136" fmla="*/ 1028606 h 3086100"/>
                <a:gd name="connsiteX137" fmla="*/ 3905118 w 8610600"/>
                <a:gd name="connsiteY137" fmla="*/ 1181006 h 3086100"/>
                <a:gd name="connsiteX138" fmla="*/ 3933693 w 8610600"/>
                <a:gd name="connsiteY138" fmla="*/ 1428656 h 3086100"/>
                <a:gd name="connsiteX139" fmla="*/ 3962268 w 8610600"/>
                <a:gd name="connsiteY139" fmla="*/ 1762031 h 3086100"/>
                <a:gd name="connsiteX140" fmla="*/ 3990843 w 8610600"/>
                <a:gd name="connsiteY140" fmla="*/ 2000156 h 3086100"/>
                <a:gd name="connsiteX141" fmla="*/ 4019418 w 8610600"/>
                <a:gd name="connsiteY141" fmla="*/ 2381156 h 3086100"/>
                <a:gd name="connsiteX142" fmla="*/ 4047993 w 8610600"/>
                <a:gd name="connsiteY142" fmla="*/ 2971706 h 3086100"/>
                <a:gd name="connsiteX143" fmla="*/ 4076568 w 8610600"/>
                <a:gd name="connsiteY143" fmla="*/ 3086006 h 3086100"/>
                <a:gd name="connsiteX144" fmla="*/ 4105143 w 8610600"/>
                <a:gd name="connsiteY144" fmla="*/ 2905031 h 3086100"/>
                <a:gd name="connsiteX145" fmla="*/ 4133718 w 8610600"/>
                <a:gd name="connsiteY145" fmla="*/ 2657381 h 3086100"/>
                <a:gd name="connsiteX146" fmla="*/ 4162293 w 8610600"/>
                <a:gd name="connsiteY146" fmla="*/ 2476406 h 3086100"/>
                <a:gd name="connsiteX147" fmla="*/ 4190868 w 8610600"/>
                <a:gd name="connsiteY147" fmla="*/ 2295431 h 3086100"/>
                <a:gd name="connsiteX148" fmla="*/ 4219443 w 8610600"/>
                <a:gd name="connsiteY148" fmla="*/ 2152556 h 3086100"/>
                <a:gd name="connsiteX149" fmla="*/ 4248018 w 8610600"/>
                <a:gd name="connsiteY149" fmla="*/ 1943006 h 3086100"/>
                <a:gd name="connsiteX150" fmla="*/ 4276593 w 8610600"/>
                <a:gd name="connsiteY150" fmla="*/ 1895381 h 3086100"/>
                <a:gd name="connsiteX151" fmla="*/ 4305168 w 8610600"/>
                <a:gd name="connsiteY151" fmla="*/ 1819181 h 3086100"/>
                <a:gd name="connsiteX152" fmla="*/ 4333743 w 8610600"/>
                <a:gd name="connsiteY152" fmla="*/ 1657256 h 3086100"/>
                <a:gd name="connsiteX153" fmla="*/ 4362318 w 8610600"/>
                <a:gd name="connsiteY153" fmla="*/ 1647731 h 3086100"/>
                <a:gd name="connsiteX154" fmla="*/ 4390893 w 8610600"/>
                <a:gd name="connsiteY154" fmla="*/ 1542956 h 3086100"/>
                <a:gd name="connsiteX155" fmla="*/ 4419468 w 8610600"/>
                <a:gd name="connsiteY155" fmla="*/ 1647731 h 3086100"/>
                <a:gd name="connsiteX156" fmla="*/ 4448043 w 8610600"/>
                <a:gd name="connsiteY156" fmla="*/ 1609631 h 3086100"/>
                <a:gd name="connsiteX157" fmla="*/ 4476618 w 8610600"/>
                <a:gd name="connsiteY157" fmla="*/ 1542956 h 3086100"/>
                <a:gd name="connsiteX158" fmla="*/ 4505193 w 8610600"/>
                <a:gd name="connsiteY158" fmla="*/ 1476281 h 3086100"/>
                <a:gd name="connsiteX159" fmla="*/ 4533768 w 8610600"/>
                <a:gd name="connsiteY159" fmla="*/ 1504856 h 3086100"/>
                <a:gd name="connsiteX160" fmla="*/ 4562343 w 8610600"/>
                <a:gd name="connsiteY160" fmla="*/ 1466756 h 3086100"/>
                <a:gd name="connsiteX161" fmla="*/ 4590918 w 8610600"/>
                <a:gd name="connsiteY161" fmla="*/ 1381031 h 3086100"/>
                <a:gd name="connsiteX162" fmla="*/ 4619493 w 8610600"/>
                <a:gd name="connsiteY162" fmla="*/ 1247681 h 3086100"/>
                <a:gd name="connsiteX163" fmla="*/ 4648068 w 8610600"/>
                <a:gd name="connsiteY163" fmla="*/ 1123856 h 3086100"/>
                <a:gd name="connsiteX164" fmla="*/ 4676643 w 8610600"/>
                <a:gd name="connsiteY164" fmla="*/ 1076231 h 3086100"/>
                <a:gd name="connsiteX165" fmla="*/ 4705218 w 8610600"/>
                <a:gd name="connsiteY165" fmla="*/ 1038131 h 3086100"/>
                <a:gd name="connsiteX166" fmla="*/ 4733793 w 8610600"/>
                <a:gd name="connsiteY166" fmla="*/ 1095281 h 3086100"/>
                <a:gd name="connsiteX167" fmla="*/ 4762368 w 8610600"/>
                <a:gd name="connsiteY167" fmla="*/ 980981 h 3086100"/>
                <a:gd name="connsiteX168" fmla="*/ 4790943 w 8610600"/>
                <a:gd name="connsiteY168" fmla="*/ 1123856 h 3086100"/>
                <a:gd name="connsiteX169" fmla="*/ 4819518 w 8610600"/>
                <a:gd name="connsiteY169" fmla="*/ 1314356 h 3086100"/>
                <a:gd name="connsiteX170" fmla="*/ 4848093 w 8610600"/>
                <a:gd name="connsiteY170" fmla="*/ 1476281 h 3086100"/>
                <a:gd name="connsiteX171" fmla="*/ 4876668 w 8610600"/>
                <a:gd name="connsiteY171" fmla="*/ 1457231 h 3086100"/>
                <a:gd name="connsiteX172" fmla="*/ 4905243 w 8610600"/>
                <a:gd name="connsiteY172" fmla="*/ 1476281 h 3086100"/>
                <a:gd name="connsiteX173" fmla="*/ 4933818 w 8610600"/>
                <a:gd name="connsiteY173" fmla="*/ 1466756 h 3086100"/>
                <a:gd name="connsiteX174" fmla="*/ 4962393 w 8610600"/>
                <a:gd name="connsiteY174" fmla="*/ 1571531 h 3086100"/>
                <a:gd name="connsiteX175" fmla="*/ 4990968 w 8610600"/>
                <a:gd name="connsiteY175" fmla="*/ 1771556 h 3086100"/>
                <a:gd name="connsiteX176" fmla="*/ 5019543 w 8610600"/>
                <a:gd name="connsiteY176" fmla="*/ 2009681 h 3086100"/>
                <a:gd name="connsiteX177" fmla="*/ 5048118 w 8610600"/>
                <a:gd name="connsiteY177" fmla="*/ 2000156 h 3086100"/>
                <a:gd name="connsiteX178" fmla="*/ 5076693 w 8610600"/>
                <a:gd name="connsiteY178" fmla="*/ 1847756 h 3086100"/>
                <a:gd name="connsiteX179" fmla="*/ 5105268 w 8610600"/>
                <a:gd name="connsiteY179" fmla="*/ 1838231 h 3086100"/>
                <a:gd name="connsiteX180" fmla="*/ 5133843 w 8610600"/>
                <a:gd name="connsiteY180" fmla="*/ 1838231 h 3086100"/>
                <a:gd name="connsiteX181" fmla="*/ 5162418 w 8610600"/>
                <a:gd name="connsiteY181" fmla="*/ 1904906 h 3086100"/>
                <a:gd name="connsiteX182" fmla="*/ 5190993 w 8610600"/>
                <a:gd name="connsiteY182" fmla="*/ 1819181 h 3086100"/>
                <a:gd name="connsiteX183" fmla="*/ 5219568 w 8610600"/>
                <a:gd name="connsiteY183" fmla="*/ 1742981 h 3086100"/>
                <a:gd name="connsiteX184" fmla="*/ 5248143 w 8610600"/>
                <a:gd name="connsiteY184" fmla="*/ 1866806 h 3086100"/>
                <a:gd name="connsiteX185" fmla="*/ 5276718 w 8610600"/>
                <a:gd name="connsiteY185" fmla="*/ 1923956 h 3086100"/>
                <a:gd name="connsiteX186" fmla="*/ 5305293 w 8610600"/>
                <a:gd name="connsiteY186" fmla="*/ 1952531 h 3086100"/>
                <a:gd name="connsiteX187" fmla="*/ 5333868 w 8610600"/>
                <a:gd name="connsiteY187" fmla="*/ 1866806 h 3086100"/>
                <a:gd name="connsiteX188" fmla="*/ 5362443 w 8610600"/>
                <a:gd name="connsiteY188" fmla="*/ 1742981 h 3086100"/>
                <a:gd name="connsiteX189" fmla="*/ 5391018 w 8610600"/>
                <a:gd name="connsiteY189" fmla="*/ 1733456 h 3086100"/>
                <a:gd name="connsiteX190" fmla="*/ 5419593 w 8610600"/>
                <a:gd name="connsiteY190" fmla="*/ 1895381 h 3086100"/>
                <a:gd name="connsiteX191" fmla="*/ 5448168 w 8610600"/>
                <a:gd name="connsiteY191" fmla="*/ 2000156 h 3086100"/>
                <a:gd name="connsiteX192" fmla="*/ 5476743 w 8610600"/>
                <a:gd name="connsiteY192" fmla="*/ 2009681 h 3086100"/>
                <a:gd name="connsiteX193" fmla="*/ 5505318 w 8610600"/>
                <a:gd name="connsiteY193" fmla="*/ 1752506 h 3086100"/>
                <a:gd name="connsiteX194" fmla="*/ 5533893 w 8610600"/>
                <a:gd name="connsiteY194" fmla="*/ 1742981 h 3086100"/>
                <a:gd name="connsiteX195" fmla="*/ 5562468 w 8610600"/>
                <a:gd name="connsiteY195" fmla="*/ 1771556 h 3086100"/>
                <a:gd name="connsiteX196" fmla="*/ 5591043 w 8610600"/>
                <a:gd name="connsiteY196" fmla="*/ 1562006 h 3086100"/>
                <a:gd name="connsiteX197" fmla="*/ 5619618 w 8610600"/>
                <a:gd name="connsiteY197" fmla="*/ 1600106 h 3086100"/>
                <a:gd name="connsiteX198" fmla="*/ 5648193 w 8610600"/>
                <a:gd name="connsiteY198" fmla="*/ 1533431 h 3086100"/>
                <a:gd name="connsiteX199" fmla="*/ 5676768 w 8610600"/>
                <a:gd name="connsiteY199" fmla="*/ 1428656 h 3086100"/>
                <a:gd name="connsiteX200" fmla="*/ 5705343 w 8610600"/>
                <a:gd name="connsiteY200" fmla="*/ 1342931 h 3086100"/>
                <a:gd name="connsiteX201" fmla="*/ 5733918 w 8610600"/>
                <a:gd name="connsiteY201" fmla="*/ 1314356 h 3086100"/>
                <a:gd name="connsiteX202" fmla="*/ 5762493 w 8610600"/>
                <a:gd name="connsiteY202" fmla="*/ 1171481 h 3086100"/>
                <a:gd name="connsiteX203" fmla="*/ 5791068 w 8610600"/>
                <a:gd name="connsiteY203" fmla="*/ 933356 h 3086100"/>
                <a:gd name="connsiteX204" fmla="*/ 5819643 w 8610600"/>
                <a:gd name="connsiteY204" fmla="*/ 790481 h 3086100"/>
                <a:gd name="connsiteX205" fmla="*/ 5848218 w 8610600"/>
                <a:gd name="connsiteY205" fmla="*/ 942881 h 3086100"/>
                <a:gd name="connsiteX206" fmla="*/ 5876793 w 8610600"/>
                <a:gd name="connsiteY206" fmla="*/ 1200056 h 3086100"/>
                <a:gd name="connsiteX207" fmla="*/ 5905368 w 8610600"/>
                <a:gd name="connsiteY207" fmla="*/ 1333406 h 3086100"/>
                <a:gd name="connsiteX208" fmla="*/ 5933943 w 8610600"/>
                <a:gd name="connsiteY208" fmla="*/ 1562006 h 3086100"/>
                <a:gd name="connsiteX209" fmla="*/ 5962518 w 8610600"/>
                <a:gd name="connsiteY209" fmla="*/ 1514381 h 3086100"/>
                <a:gd name="connsiteX210" fmla="*/ 5991093 w 8610600"/>
                <a:gd name="connsiteY210" fmla="*/ 1542956 h 3086100"/>
                <a:gd name="connsiteX211" fmla="*/ 6019668 w 8610600"/>
                <a:gd name="connsiteY211" fmla="*/ 1542956 h 3086100"/>
                <a:gd name="connsiteX212" fmla="*/ 6048243 w 8610600"/>
                <a:gd name="connsiteY212" fmla="*/ 1514381 h 3086100"/>
                <a:gd name="connsiteX213" fmla="*/ 6076818 w 8610600"/>
                <a:gd name="connsiteY213" fmla="*/ 1562006 h 3086100"/>
                <a:gd name="connsiteX214" fmla="*/ 6095868 w 8610600"/>
                <a:gd name="connsiteY214" fmla="*/ 1752506 h 3086100"/>
                <a:gd name="connsiteX215" fmla="*/ 6124443 w 8610600"/>
                <a:gd name="connsiteY215" fmla="*/ 1990631 h 3086100"/>
                <a:gd name="connsiteX216" fmla="*/ 6153018 w 8610600"/>
                <a:gd name="connsiteY216" fmla="*/ 2143031 h 3086100"/>
                <a:gd name="connsiteX217" fmla="*/ 6181593 w 8610600"/>
                <a:gd name="connsiteY217" fmla="*/ 2028731 h 3086100"/>
                <a:gd name="connsiteX218" fmla="*/ 6210168 w 8610600"/>
                <a:gd name="connsiteY218" fmla="*/ 2076356 h 3086100"/>
                <a:gd name="connsiteX219" fmla="*/ 6238743 w 8610600"/>
                <a:gd name="connsiteY219" fmla="*/ 2104931 h 3086100"/>
                <a:gd name="connsiteX220" fmla="*/ 6267318 w 8610600"/>
                <a:gd name="connsiteY220" fmla="*/ 2190656 h 3086100"/>
                <a:gd name="connsiteX221" fmla="*/ 6295893 w 8610600"/>
                <a:gd name="connsiteY221" fmla="*/ 2343056 h 3086100"/>
                <a:gd name="connsiteX222" fmla="*/ 6324468 w 8610600"/>
                <a:gd name="connsiteY222" fmla="*/ 2362106 h 3086100"/>
                <a:gd name="connsiteX223" fmla="*/ 6353043 w 8610600"/>
                <a:gd name="connsiteY223" fmla="*/ 2504981 h 3086100"/>
                <a:gd name="connsiteX224" fmla="*/ 6381618 w 8610600"/>
                <a:gd name="connsiteY224" fmla="*/ 2695481 h 3086100"/>
                <a:gd name="connsiteX225" fmla="*/ 6410193 w 8610600"/>
                <a:gd name="connsiteY225" fmla="*/ 2762156 h 3086100"/>
                <a:gd name="connsiteX226" fmla="*/ 6438768 w 8610600"/>
                <a:gd name="connsiteY226" fmla="*/ 2714531 h 3086100"/>
                <a:gd name="connsiteX227" fmla="*/ 6467343 w 8610600"/>
                <a:gd name="connsiteY227" fmla="*/ 2762156 h 3086100"/>
                <a:gd name="connsiteX228" fmla="*/ 6495918 w 8610600"/>
                <a:gd name="connsiteY228" fmla="*/ 2857406 h 3086100"/>
                <a:gd name="connsiteX229" fmla="*/ 6524493 w 8610600"/>
                <a:gd name="connsiteY229" fmla="*/ 2876456 h 3086100"/>
                <a:gd name="connsiteX230" fmla="*/ 6553068 w 8610600"/>
                <a:gd name="connsiteY230" fmla="*/ 2571656 h 3086100"/>
                <a:gd name="connsiteX231" fmla="*/ 6581643 w 8610600"/>
                <a:gd name="connsiteY231" fmla="*/ 2476406 h 3086100"/>
                <a:gd name="connsiteX232" fmla="*/ 6610218 w 8610600"/>
                <a:gd name="connsiteY232" fmla="*/ 2247806 h 3086100"/>
                <a:gd name="connsiteX233" fmla="*/ 6638793 w 8610600"/>
                <a:gd name="connsiteY233" fmla="*/ 2171606 h 3086100"/>
                <a:gd name="connsiteX234" fmla="*/ 6667368 w 8610600"/>
                <a:gd name="connsiteY234" fmla="*/ 2104931 h 3086100"/>
                <a:gd name="connsiteX235" fmla="*/ 6695943 w 8610600"/>
                <a:gd name="connsiteY235" fmla="*/ 2143031 h 3086100"/>
                <a:gd name="connsiteX236" fmla="*/ 6724518 w 8610600"/>
                <a:gd name="connsiteY236" fmla="*/ 2171606 h 3086100"/>
                <a:gd name="connsiteX237" fmla="*/ 6753093 w 8610600"/>
                <a:gd name="connsiteY237" fmla="*/ 2095406 h 3086100"/>
                <a:gd name="connsiteX238" fmla="*/ 6781668 w 8610600"/>
                <a:gd name="connsiteY238" fmla="*/ 2114456 h 3086100"/>
                <a:gd name="connsiteX239" fmla="*/ 6810243 w 8610600"/>
                <a:gd name="connsiteY239" fmla="*/ 2019206 h 3086100"/>
                <a:gd name="connsiteX240" fmla="*/ 6838818 w 8610600"/>
                <a:gd name="connsiteY240" fmla="*/ 1962056 h 3086100"/>
                <a:gd name="connsiteX241" fmla="*/ 6867393 w 8610600"/>
                <a:gd name="connsiteY241" fmla="*/ 2152556 h 3086100"/>
                <a:gd name="connsiteX242" fmla="*/ 6895968 w 8610600"/>
                <a:gd name="connsiteY242" fmla="*/ 2238281 h 3086100"/>
                <a:gd name="connsiteX243" fmla="*/ 6924543 w 8610600"/>
                <a:gd name="connsiteY243" fmla="*/ 2247806 h 3086100"/>
                <a:gd name="connsiteX244" fmla="*/ 6953118 w 8610600"/>
                <a:gd name="connsiteY244" fmla="*/ 2438306 h 3086100"/>
                <a:gd name="connsiteX245" fmla="*/ 6981693 w 8610600"/>
                <a:gd name="connsiteY245" fmla="*/ 2381156 h 3086100"/>
                <a:gd name="connsiteX246" fmla="*/ 7010268 w 8610600"/>
                <a:gd name="connsiteY246" fmla="*/ 2381156 h 3086100"/>
                <a:gd name="connsiteX247" fmla="*/ 7038843 w 8610600"/>
                <a:gd name="connsiteY247" fmla="*/ 2295431 h 3086100"/>
                <a:gd name="connsiteX248" fmla="*/ 7067418 w 8610600"/>
                <a:gd name="connsiteY248" fmla="*/ 2200181 h 3086100"/>
                <a:gd name="connsiteX249" fmla="*/ 7095993 w 8610600"/>
                <a:gd name="connsiteY249" fmla="*/ 2304956 h 3086100"/>
                <a:gd name="connsiteX250" fmla="*/ 7124568 w 8610600"/>
                <a:gd name="connsiteY250" fmla="*/ 2133506 h 3086100"/>
                <a:gd name="connsiteX251" fmla="*/ 7153143 w 8610600"/>
                <a:gd name="connsiteY251" fmla="*/ 2038256 h 3086100"/>
                <a:gd name="connsiteX252" fmla="*/ 7181718 w 8610600"/>
                <a:gd name="connsiteY252" fmla="*/ 1933481 h 3086100"/>
                <a:gd name="connsiteX253" fmla="*/ 7210293 w 8610600"/>
                <a:gd name="connsiteY253" fmla="*/ 1781081 h 3086100"/>
                <a:gd name="connsiteX254" fmla="*/ 7238868 w 8610600"/>
                <a:gd name="connsiteY254" fmla="*/ 1828706 h 3086100"/>
                <a:gd name="connsiteX255" fmla="*/ 7267443 w 8610600"/>
                <a:gd name="connsiteY255" fmla="*/ 2038256 h 3086100"/>
                <a:gd name="connsiteX256" fmla="*/ 7296018 w 8610600"/>
                <a:gd name="connsiteY256" fmla="*/ 1876331 h 3086100"/>
                <a:gd name="connsiteX257" fmla="*/ 7324593 w 8610600"/>
                <a:gd name="connsiteY257" fmla="*/ 1914431 h 3086100"/>
                <a:gd name="connsiteX258" fmla="*/ 7353168 w 8610600"/>
                <a:gd name="connsiteY258" fmla="*/ 2019206 h 3086100"/>
                <a:gd name="connsiteX259" fmla="*/ 7381743 w 8610600"/>
                <a:gd name="connsiteY259" fmla="*/ 2047781 h 3086100"/>
                <a:gd name="connsiteX260" fmla="*/ 7410318 w 8610600"/>
                <a:gd name="connsiteY260" fmla="*/ 2009681 h 3086100"/>
                <a:gd name="connsiteX261" fmla="*/ 7438893 w 8610600"/>
                <a:gd name="connsiteY261" fmla="*/ 1904906 h 3086100"/>
                <a:gd name="connsiteX262" fmla="*/ 7467468 w 8610600"/>
                <a:gd name="connsiteY262" fmla="*/ 1981106 h 3086100"/>
                <a:gd name="connsiteX263" fmla="*/ 7496043 w 8610600"/>
                <a:gd name="connsiteY263" fmla="*/ 2114456 h 3086100"/>
                <a:gd name="connsiteX264" fmla="*/ 7524618 w 8610600"/>
                <a:gd name="connsiteY264" fmla="*/ 2152556 h 3086100"/>
                <a:gd name="connsiteX265" fmla="*/ 7553193 w 8610600"/>
                <a:gd name="connsiteY265" fmla="*/ 2085881 h 3086100"/>
                <a:gd name="connsiteX266" fmla="*/ 7581768 w 8610600"/>
                <a:gd name="connsiteY266" fmla="*/ 1828706 h 3086100"/>
                <a:gd name="connsiteX267" fmla="*/ 7610343 w 8610600"/>
                <a:gd name="connsiteY267" fmla="*/ 742856 h 3086100"/>
                <a:gd name="connsiteX268" fmla="*/ 7638918 w 8610600"/>
                <a:gd name="connsiteY268" fmla="*/ 523781 h 3086100"/>
                <a:gd name="connsiteX269" fmla="*/ 7667493 w 8610600"/>
                <a:gd name="connsiteY269" fmla="*/ 457106 h 3086100"/>
                <a:gd name="connsiteX270" fmla="*/ 7696068 w 8610600"/>
                <a:gd name="connsiteY270" fmla="*/ 790481 h 3086100"/>
                <a:gd name="connsiteX271" fmla="*/ 7724643 w 8610600"/>
                <a:gd name="connsiteY271" fmla="*/ 857156 h 3086100"/>
                <a:gd name="connsiteX272" fmla="*/ 7753218 w 8610600"/>
                <a:gd name="connsiteY272" fmla="*/ 1009556 h 3086100"/>
                <a:gd name="connsiteX273" fmla="*/ 7781793 w 8610600"/>
                <a:gd name="connsiteY273" fmla="*/ 990506 h 3086100"/>
                <a:gd name="connsiteX274" fmla="*/ 7810368 w 8610600"/>
                <a:gd name="connsiteY274" fmla="*/ 1066706 h 3086100"/>
                <a:gd name="connsiteX275" fmla="*/ 7838943 w 8610600"/>
                <a:gd name="connsiteY275" fmla="*/ 1009556 h 3086100"/>
                <a:gd name="connsiteX276" fmla="*/ 7867518 w 8610600"/>
                <a:gd name="connsiteY276" fmla="*/ 1085756 h 3086100"/>
                <a:gd name="connsiteX277" fmla="*/ 7896093 w 8610600"/>
                <a:gd name="connsiteY277" fmla="*/ 1200056 h 3086100"/>
                <a:gd name="connsiteX278" fmla="*/ 7924668 w 8610600"/>
                <a:gd name="connsiteY278" fmla="*/ 1514381 h 3086100"/>
                <a:gd name="connsiteX279" fmla="*/ 7953243 w 8610600"/>
                <a:gd name="connsiteY279" fmla="*/ 2457356 h 3086100"/>
                <a:gd name="connsiteX280" fmla="*/ 7981818 w 8610600"/>
                <a:gd name="connsiteY280" fmla="*/ 2809781 h 3086100"/>
                <a:gd name="connsiteX281" fmla="*/ 8010393 w 8610600"/>
                <a:gd name="connsiteY281" fmla="*/ 2828831 h 3086100"/>
                <a:gd name="connsiteX282" fmla="*/ 8038968 w 8610600"/>
                <a:gd name="connsiteY282" fmla="*/ 2400206 h 3086100"/>
                <a:gd name="connsiteX283" fmla="*/ 8067543 w 8610600"/>
                <a:gd name="connsiteY283" fmla="*/ 2285906 h 3086100"/>
                <a:gd name="connsiteX284" fmla="*/ 8096118 w 8610600"/>
                <a:gd name="connsiteY284" fmla="*/ 1943006 h 3086100"/>
                <a:gd name="connsiteX285" fmla="*/ 8124693 w 8610600"/>
                <a:gd name="connsiteY285" fmla="*/ 1933481 h 3086100"/>
                <a:gd name="connsiteX286" fmla="*/ 8153268 w 8610600"/>
                <a:gd name="connsiteY286" fmla="*/ 1828706 h 3086100"/>
                <a:gd name="connsiteX287" fmla="*/ 8181843 w 8610600"/>
                <a:gd name="connsiteY287" fmla="*/ 1876331 h 3086100"/>
                <a:gd name="connsiteX288" fmla="*/ 8210418 w 8610600"/>
                <a:gd name="connsiteY288" fmla="*/ 1742981 h 3086100"/>
                <a:gd name="connsiteX289" fmla="*/ 8238993 w 8610600"/>
                <a:gd name="connsiteY289" fmla="*/ 1533431 h 3086100"/>
                <a:gd name="connsiteX290" fmla="*/ 8267568 w 8610600"/>
                <a:gd name="connsiteY290" fmla="*/ 1342931 h 3086100"/>
                <a:gd name="connsiteX291" fmla="*/ 8296143 w 8610600"/>
                <a:gd name="connsiteY291" fmla="*/ 1104806 h 3086100"/>
                <a:gd name="connsiteX292" fmla="*/ 8324718 w 8610600"/>
                <a:gd name="connsiteY292" fmla="*/ 904781 h 3086100"/>
                <a:gd name="connsiteX293" fmla="*/ 8353293 w 8610600"/>
                <a:gd name="connsiteY293" fmla="*/ 933356 h 3086100"/>
                <a:gd name="connsiteX294" fmla="*/ 8381868 w 8610600"/>
                <a:gd name="connsiteY294" fmla="*/ 599981 h 3086100"/>
                <a:gd name="connsiteX295" fmla="*/ 8410443 w 8610600"/>
                <a:gd name="connsiteY295" fmla="*/ 457106 h 3086100"/>
                <a:gd name="connsiteX296" fmla="*/ 8439018 w 8610600"/>
                <a:gd name="connsiteY296" fmla="*/ 580931 h 3086100"/>
                <a:gd name="connsiteX297" fmla="*/ 8467593 w 8610600"/>
                <a:gd name="connsiteY297" fmla="*/ 599981 h 3086100"/>
                <a:gd name="connsiteX298" fmla="*/ 8496168 w 8610600"/>
                <a:gd name="connsiteY298" fmla="*/ 542831 h 3086100"/>
                <a:gd name="connsiteX299" fmla="*/ 8524743 w 8610600"/>
                <a:gd name="connsiteY299" fmla="*/ 409481 h 3086100"/>
                <a:gd name="connsiteX300" fmla="*/ 8553318 w 8610600"/>
                <a:gd name="connsiteY300" fmla="*/ 504731 h 3086100"/>
                <a:gd name="connsiteX301" fmla="*/ 8581893 w 8610600"/>
                <a:gd name="connsiteY301" fmla="*/ 695231 h 3086100"/>
                <a:gd name="connsiteX302" fmla="*/ 8610468 w 8610600"/>
                <a:gd name="connsiteY302" fmla="*/ 885731 h 308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Lst>
              <a:rect l="l" t="t" r="r" b="b"/>
              <a:pathLst>
                <a:path w="8610600" h="3086100">
                  <a:moveTo>
                    <a:pt x="-132" y="1571531"/>
                  </a:moveTo>
                  <a:lnTo>
                    <a:pt x="28443" y="1704881"/>
                  </a:lnTo>
                  <a:lnTo>
                    <a:pt x="57018" y="1638206"/>
                  </a:lnTo>
                  <a:lnTo>
                    <a:pt x="85593" y="1609631"/>
                  </a:lnTo>
                  <a:lnTo>
                    <a:pt x="114168" y="1609631"/>
                  </a:lnTo>
                  <a:lnTo>
                    <a:pt x="142743" y="1676306"/>
                  </a:lnTo>
                  <a:lnTo>
                    <a:pt x="171318" y="1676306"/>
                  </a:lnTo>
                  <a:lnTo>
                    <a:pt x="199893" y="1676306"/>
                  </a:lnTo>
                  <a:lnTo>
                    <a:pt x="228468" y="1695356"/>
                  </a:lnTo>
                  <a:lnTo>
                    <a:pt x="257043" y="1523906"/>
                  </a:lnTo>
                  <a:lnTo>
                    <a:pt x="285618" y="1542956"/>
                  </a:lnTo>
                  <a:lnTo>
                    <a:pt x="314193" y="1562006"/>
                  </a:lnTo>
                  <a:lnTo>
                    <a:pt x="342768" y="1647731"/>
                  </a:lnTo>
                  <a:lnTo>
                    <a:pt x="371343" y="1533431"/>
                  </a:lnTo>
                  <a:lnTo>
                    <a:pt x="399918" y="1647731"/>
                  </a:lnTo>
                  <a:lnTo>
                    <a:pt x="428493" y="1752506"/>
                  </a:lnTo>
                  <a:lnTo>
                    <a:pt x="457068" y="1742981"/>
                  </a:lnTo>
                  <a:lnTo>
                    <a:pt x="485643" y="1676306"/>
                  </a:lnTo>
                  <a:lnTo>
                    <a:pt x="514218" y="1781081"/>
                  </a:lnTo>
                  <a:lnTo>
                    <a:pt x="542793" y="1866806"/>
                  </a:lnTo>
                  <a:lnTo>
                    <a:pt x="571368" y="1828706"/>
                  </a:lnTo>
                  <a:lnTo>
                    <a:pt x="599943" y="1962056"/>
                  </a:lnTo>
                  <a:lnTo>
                    <a:pt x="628518" y="1962056"/>
                  </a:lnTo>
                  <a:lnTo>
                    <a:pt x="657093" y="1971581"/>
                  </a:lnTo>
                  <a:lnTo>
                    <a:pt x="685668" y="2133506"/>
                  </a:lnTo>
                  <a:lnTo>
                    <a:pt x="714243" y="2181131"/>
                  </a:lnTo>
                  <a:lnTo>
                    <a:pt x="742818" y="2209706"/>
                  </a:lnTo>
                  <a:lnTo>
                    <a:pt x="771393" y="2019206"/>
                  </a:lnTo>
                  <a:lnTo>
                    <a:pt x="799968" y="1981106"/>
                  </a:lnTo>
                  <a:lnTo>
                    <a:pt x="828543" y="2104931"/>
                  </a:lnTo>
                  <a:lnTo>
                    <a:pt x="857118" y="1914431"/>
                  </a:lnTo>
                  <a:lnTo>
                    <a:pt x="885693" y="1809656"/>
                  </a:lnTo>
                  <a:lnTo>
                    <a:pt x="914268" y="1914431"/>
                  </a:lnTo>
                  <a:lnTo>
                    <a:pt x="942843" y="1990631"/>
                  </a:lnTo>
                  <a:lnTo>
                    <a:pt x="971418" y="2009681"/>
                  </a:lnTo>
                  <a:lnTo>
                    <a:pt x="999993" y="1866806"/>
                  </a:lnTo>
                  <a:lnTo>
                    <a:pt x="1028568" y="1876331"/>
                  </a:lnTo>
                  <a:lnTo>
                    <a:pt x="1057143" y="1771556"/>
                  </a:lnTo>
                  <a:lnTo>
                    <a:pt x="1085718" y="1600106"/>
                  </a:lnTo>
                  <a:lnTo>
                    <a:pt x="1114293" y="1628681"/>
                  </a:lnTo>
                  <a:lnTo>
                    <a:pt x="1142868" y="1800131"/>
                  </a:lnTo>
                  <a:lnTo>
                    <a:pt x="1171443" y="1609631"/>
                  </a:lnTo>
                  <a:lnTo>
                    <a:pt x="1200018" y="1571531"/>
                  </a:lnTo>
                  <a:lnTo>
                    <a:pt x="1228593" y="1590581"/>
                  </a:lnTo>
                  <a:lnTo>
                    <a:pt x="1257168" y="1571531"/>
                  </a:lnTo>
                  <a:lnTo>
                    <a:pt x="1285743" y="1333406"/>
                  </a:lnTo>
                  <a:lnTo>
                    <a:pt x="1314318" y="1304831"/>
                  </a:lnTo>
                  <a:lnTo>
                    <a:pt x="1342893" y="1447706"/>
                  </a:lnTo>
                  <a:lnTo>
                    <a:pt x="1371468" y="1266731"/>
                  </a:lnTo>
                  <a:lnTo>
                    <a:pt x="1400043" y="1390556"/>
                  </a:lnTo>
                  <a:lnTo>
                    <a:pt x="1428618" y="1447706"/>
                  </a:lnTo>
                  <a:lnTo>
                    <a:pt x="1457193" y="1504856"/>
                  </a:lnTo>
                  <a:lnTo>
                    <a:pt x="1485768" y="1628681"/>
                  </a:lnTo>
                  <a:lnTo>
                    <a:pt x="1514343" y="1733456"/>
                  </a:lnTo>
                  <a:lnTo>
                    <a:pt x="1542918" y="1895381"/>
                  </a:lnTo>
                  <a:lnTo>
                    <a:pt x="1571493" y="2066831"/>
                  </a:lnTo>
                  <a:lnTo>
                    <a:pt x="1600068" y="1962056"/>
                  </a:lnTo>
                  <a:lnTo>
                    <a:pt x="1628643" y="2257331"/>
                  </a:lnTo>
                  <a:lnTo>
                    <a:pt x="1657218" y="2209706"/>
                  </a:lnTo>
                  <a:lnTo>
                    <a:pt x="1685793" y="2181131"/>
                  </a:lnTo>
                  <a:lnTo>
                    <a:pt x="1714368" y="2343056"/>
                  </a:lnTo>
                  <a:lnTo>
                    <a:pt x="1742943" y="2304956"/>
                  </a:lnTo>
                  <a:lnTo>
                    <a:pt x="1771518" y="2304956"/>
                  </a:lnTo>
                  <a:lnTo>
                    <a:pt x="1800093" y="2143031"/>
                  </a:lnTo>
                  <a:lnTo>
                    <a:pt x="1828668" y="1847756"/>
                  </a:lnTo>
                  <a:lnTo>
                    <a:pt x="1857243" y="1628681"/>
                  </a:lnTo>
                  <a:lnTo>
                    <a:pt x="1885818" y="1695356"/>
                  </a:lnTo>
                  <a:lnTo>
                    <a:pt x="1914393" y="1562006"/>
                  </a:lnTo>
                  <a:lnTo>
                    <a:pt x="1942968" y="1581056"/>
                  </a:lnTo>
                  <a:lnTo>
                    <a:pt x="1971543" y="1295306"/>
                  </a:lnTo>
                  <a:lnTo>
                    <a:pt x="2000118" y="1190531"/>
                  </a:lnTo>
                  <a:lnTo>
                    <a:pt x="2028693" y="1066706"/>
                  </a:lnTo>
                  <a:lnTo>
                    <a:pt x="2057268" y="1171481"/>
                  </a:lnTo>
                  <a:lnTo>
                    <a:pt x="2085843" y="1200056"/>
                  </a:lnTo>
                  <a:lnTo>
                    <a:pt x="2114418" y="1200056"/>
                  </a:lnTo>
                  <a:lnTo>
                    <a:pt x="2142993" y="1333406"/>
                  </a:lnTo>
                  <a:lnTo>
                    <a:pt x="2171568" y="1209581"/>
                  </a:lnTo>
                  <a:lnTo>
                    <a:pt x="2200143" y="1409606"/>
                  </a:lnTo>
                  <a:lnTo>
                    <a:pt x="2228718" y="1295306"/>
                  </a:lnTo>
                  <a:lnTo>
                    <a:pt x="2257293" y="1371506"/>
                  </a:lnTo>
                  <a:lnTo>
                    <a:pt x="2276343" y="1523906"/>
                  </a:lnTo>
                  <a:lnTo>
                    <a:pt x="2304918" y="1638206"/>
                  </a:lnTo>
                  <a:lnTo>
                    <a:pt x="2333493" y="1809656"/>
                  </a:lnTo>
                  <a:lnTo>
                    <a:pt x="2362068" y="1943006"/>
                  </a:lnTo>
                  <a:lnTo>
                    <a:pt x="2390643" y="1771556"/>
                  </a:lnTo>
                  <a:lnTo>
                    <a:pt x="2419218" y="1933481"/>
                  </a:lnTo>
                  <a:lnTo>
                    <a:pt x="2447793" y="1981106"/>
                  </a:lnTo>
                  <a:lnTo>
                    <a:pt x="2476368" y="1781081"/>
                  </a:lnTo>
                  <a:lnTo>
                    <a:pt x="2504943" y="1952531"/>
                  </a:lnTo>
                  <a:lnTo>
                    <a:pt x="2533518" y="2009681"/>
                  </a:lnTo>
                  <a:lnTo>
                    <a:pt x="2562093" y="2114456"/>
                  </a:lnTo>
                  <a:lnTo>
                    <a:pt x="2590668" y="2266856"/>
                  </a:lnTo>
                  <a:lnTo>
                    <a:pt x="2619243" y="2400206"/>
                  </a:lnTo>
                  <a:lnTo>
                    <a:pt x="2647818" y="2428781"/>
                  </a:lnTo>
                  <a:lnTo>
                    <a:pt x="2676393" y="2190656"/>
                  </a:lnTo>
                  <a:lnTo>
                    <a:pt x="2704968" y="2114456"/>
                  </a:lnTo>
                  <a:lnTo>
                    <a:pt x="2733543" y="2133506"/>
                  </a:lnTo>
                  <a:lnTo>
                    <a:pt x="2762118" y="2028731"/>
                  </a:lnTo>
                  <a:lnTo>
                    <a:pt x="2790693" y="2009681"/>
                  </a:lnTo>
                  <a:lnTo>
                    <a:pt x="2819268" y="2400206"/>
                  </a:lnTo>
                  <a:lnTo>
                    <a:pt x="2847843" y="2514506"/>
                  </a:lnTo>
                  <a:lnTo>
                    <a:pt x="2876418" y="2400206"/>
                  </a:lnTo>
                  <a:lnTo>
                    <a:pt x="2904993" y="2381156"/>
                  </a:lnTo>
                  <a:lnTo>
                    <a:pt x="2933568" y="2228756"/>
                  </a:lnTo>
                  <a:lnTo>
                    <a:pt x="2962143" y="1676306"/>
                  </a:lnTo>
                  <a:lnTo>
                    <a:pt x="2990718" y="1504856"/>
                  </a:lnTo>
                  <a:lnTo>
                    <a:pt x="3019293" y="1790606"/>
                  </a:lnTo>
                  <a:lnTo>
                    <a:pt x="3047868" y="2000156"/>
                  </a:lnTo>
                  <a:lnTo>
                    <a:pt x="3076443" y="1790606"/>
                  </a:lnTo>
                  <a:lnTo>
                    <a:pt x="3105018" y="1590581"/>
                  </a:lnTo>
                  <a:lnTo>
                    <a:pt x="3133593" y="1562006"/>
                  </a:lnTo>
                  <a:lnTo>
                    <a:pt x="3162168" y="1381031"/>
                  </a:lnTo>
                  <a:lnTo>
                    <a:pt x="3190743" y="1285781"/>
                  </a:lnTo>
                  <a:lnTo>
                    <a:pt x="3219318" y="1238156"/>
                  </a:lnTo>
                  <a:lnTo>
                    <a:pt x="3247893" y="1142906"/>
                  </a:lnTo>
                  <a:lnTo>
                    <a:pt x="3276468" y="1019081"/>
                  </a:lnTo>
                  <a:lnTo>
                    <a:pt x="3305043" y="1257206"/>
                  </a:lnTo>
                  <a:lnTo>
                    <a:pt x="3333618" y="1419131"/>
                  </a:lnTo>
                  <a:lnTo>
                    <a:pt x="3362193" y="1457231"/>
                  </a:lnTo>
                  <a:lnTo>
                    <a:pt x="3390768" y="1314356"/>
                  </a:lnTo>
                  <a:lnTo>
                    <a:pt x="3419343" y="1361981"/>
                  </a:lnTo>
                  <a:lnTo>
                    <a:pt x="3447918" y="1466756"/>
                  </a:lnTo>
                  <a:lnTo>
                    <a:pt x="3476493" y="1542956"/>
                  </a:lnTo>
                  <a:lnTo>
                    <a:pt x="3505068" y="1228631"/>
                  </a:lnTo>
                  <a:lnTo>
                    <a:pt x="3533643" y="1285781"/>
                  </a:lnTo>
                  <a:lnTo>
                    <a:pt x="3562218" y="1428656"/>
                  </a:lnTo>
                  <a:lnTo>
                    <a:pt x="3590793" y="1295306"/>
                  </a:lnTo>
                  <a:lnTo>
                    <a:pt x="3619368" y="1171481"/>
                  </a:lnTo>
                  <a:lnTo>
                    <a:pt x="3647943" y="1057181"/>
                  </a:lnTo>
                  <a:lnTo>
                    <a:pt x="3676518" y="752381"/>
                  </a:lnTo>
                  <a:lnTo>
                    <a:pt x="3705093" y="190406"/>
                  </a:lnTo>
                  <a:lnTo>
                    <a:pt x="3733668" y="-94"/>
                  </a:lnTo>
                  <a:lnTo>
                    <a:pt x="3762243" y="209456"/>
                  </a:lnTo>
                  <a:lnTo>
                    <a:pt x="3790818" y="457106"/>
                  </a:lnTo>
                  <a:lnTo>
                    <a:pt x="3819393" y="485681"/>
                  </a:lnTo>
                  <a:lnTo>
                    <a:pt x="3847968" y="942881"/>
                  </a:lnTo>
                  <a:lnTo>
                    <a:pt x="3876543" y="1028606"/>
                  </a:lnTo>
                  <a:lnTo>
                    <a:pt x="3905118" y="1181006"/>
                  </a:lnTo>
                  <a:lnTo>
                    <a:pt x="3933693" y="1428656"/>
                  </a:lnTo>
                  <a:lnTo>
                    <a:pt x="3962268" y="1762031"/>
                  </a:lnTo>
                  <a:lnTo>
                    <a:pt x="3990843" y="2000156"/>
                  </a:lnTo>
                  <a:lnTo>
                    <a:pt x="4019418" y="2381156"/>
                  </a:lnTo>
                  <a:lnTo>
                    <a:pt x="4047993" y="2971706"/>
                  </a:lnTo>
                  <a:lnTo>
                    <a:pt x="4076568" y="3086006"/>
                  </a:lnTo>
                  <a:lnTo>
                    <a:pt x="4105143" y="2905031"/>
                  </a:lnTo>
                  <a:lnTo>
                    <a:pt x="4133718" y="2657381"/>
                  </a:lnTo>
                  <a:lnTo>
                    <a:pt x="4162293" y="2476406"/>
                  </a:lnTo>
                  <a:lnTo>
                    <a:pt x="4190868" y="2295431"/>
                  </a:lnTo>
                  <a:lnTo>
                    <a:pt x="4219443" y="2152556"/>
                  </a:lnTo>
                  <a:lnTo>
                    <a:pt x="4248018" y="1943006"/>
                  </a:lnTo>
                  <a:lnTo>
                    <a:pt x="4276593" y="1895381"/>
                  </a:lnTo>
                  <a:lnTo>
                    <a:pt x="4305168" y="1819181"/>
                  </a:lnTo>
                  <a:lnTo>
                    <a:pt x="4333743" y="1657256"/>
                  </a:lnTo>
                  <a:lnTo>
                    <a:pt x="4362318" y="1647731"/>
                  </a:lnTo>
                  <a:lnTo>
                    <a:pt x="4390893" y="1542956"/>
                  </a:lnTo>
                  <a:lnTo>
                    <a:pt x="4419468" y="1647731"/>
                  </a:lnTo>
                  <a:lnTo>
                    <a:pt x="4448043" y="1609631"/>
                  </a:lnTo>
                  <a:lnTo>
                    <a:pt x="4476618" y="1542956"/>
                  </a:lnTo>
                  <a:lnTo>
                    <a:pt x="4505193" y="1476281"/>
                  </a:lnTo>
                  <a:lnTo>
                    <a:pt x="4533768" y="1504856"/>
                  </a:lnTo>
                  <a:lnTo>
                    <a:pt x="4562343" y="1466756"/>
                  </a:lnTo>
                  <a:lnTo>
                    <a:pt x="4590918" y="1381031"/>
                  </a:lnTo>
                  <a:lnTo>
                    <a:pt x="4619493" y="1247681"/>
                  </a:lnTo>
                  <a:lnTo>
                    <a:pt x="4648068" y="1123856"/>
                  </a:lnTo>
                  <a:lnTo>
                    <a:pt x="4676643" y="1076231"/>
                  </a:lnTo>
                  <a:lnTo>
                    <a:pt x="4705218" y="1038131"/>
                  </a:lnTo>
                  <a:lnTo>
                    <a:pt x="4733793" y="1095281"/>
                  </a:lnTo>
                  <a:lnTo>
                    <a:pt x="4762368" y="980981"/>
                  </a:lnTo>
                  <a:lnTo>
                    <a:pt x="4790943" y="1123856"/>
                  </a:lnTo>
                  <a:lnTo>
                    <a:pt x="4819518" y="1314356"/>
                  </a:lnTo>
                  <a:lnTo>
                    <a:pt x="4848093" y="1476281"/>
                  </a:lnTo>
                  <a:lnTo>
                    <a:pt x="4876668" y="1457231"/>
                  </a:lnTo>
                  <a:lnTo>
                    <a:pt x="4905243" y="1476281"/>
                  </a:lnTo>
                  <a:lnTo>
                    <a:pt x="4933818" y="1466756"/>
                  </a:lnTo>
                  <a:lnTo>
                    <a:pt x="4962393" y="1571531"/>
                  </a:lnTo>
                  <a:lnTo>
                    <a:pt x="4990968" y="1771556"/>
                  </a:lnTo>
                  <a:lnTo>
                    <a:pt x="5019543" y="2009681"/>
                  </a:lnTo>
                  <a:lnTo>
                    <a:pt x="5048118" y="2000156"/>
                  </a:lnTo>
                  <a:lnTo>
                    <a:pt x="5076693" y="1847756"/>
                  </a:lnTo>
                  <a:lnTo>
                    <a:pt x="5105268" y="1838231"/>
                  </a:lnTo>
                  <a:lnTo>
                    <a:pt x="5133843" y="1838231"/>
                  </a:lnTo>
                  <a:lnTo>
                    <a:pt x="5162418" y="1904906"/>
                  </a:lnTo>
                  <a:lnTo>
                    <a:pt x="5190993" y="1819181"/>
                  </a:lnTo>
                  <a:lnTo>
                    <a:pt x="5219568" y="1742981"/>
                  </a:lnTo>
                  <a:lnTo>
                    <a:pt x="5248143" y="1866806"/>
                  </a:lnTo>
                  <a:lnTo>
                    <a:pt x="5276718" y="1923956"/>
                  </a:lnTo>
                  <a:lnTo>
                    <a:pt x="5305293" y="1952531"/>
                  </a:lnTo>
                  <a:lnTo>
                    <a:pt x="5333868" y="1866806"/>
                  </a:lnTo>
                  <a:lnTo>
                    <a:pt x="5362443" y="1742981"/>
                  </a:lnTo>
                  <a:lnTo>
                    <a:pt x="5391018" y="1733456"/>
                  </a:lnTo>
                  <a:lnTo>
                    <a:pt x="5419593" y="1895381"/>
                  </a:lnTo>
                  <a:lnTo>
                    <a:pt x="5448168" y="2000156"/>
                  </a:lnTo>
                  <a:lnTo>
                    <a:pt x="5476743" y="2009681"/>
                  </a:lnTo>
                  <a:lnTo>
                    <a:pt x="5505318" y="1752506"/>
                  </a:lnTo>
                  <a:lnTo>
                    <a:pt x="5533893" y="1742981"/>
                  </a:lnTo>
                  <a:lnTo>
                    <a:pt x="5562468" y="1771556"/>
                  </a:lnTo>
                  <a:lnTo>
                    <a:pt x="5591043" y="1562006"/>
                  </a:lnTo>
                  <a:lnTo>
                    <a:pt x="5619618" y="1600106"/>
                  </a:lnTo>
                  <a:lnTo>
                    <a:pt x="5648193" y="1533431"/>
                  </a:lnTo>
                  <a:lnTo>
                    <a:pt x="5676768" y="1428656"/>
                  </a:lnTo>
                  <a:lnTo>
                    <a:pt x="5705343" y="1342931"/>
                  </a:lnTo>
                  <a:lnTo>
                    <a:pt x="5733918" y="1314356"/>
                  </a:lnTo>
                  <a:lnTo>
                    <a:pt x="5762493" y="1171481"/>
                  </a:lnTo>
                  <a:lnTo>
                    <a:pt x="5791068" y="933356"/>
                  </a:lnTo>
                  <a:lnTo>
                    <a:pt x="5819643" y="790481"/>
                  </a:lnTo>
                  <a:lnTo>
                    <a:pt x="5848218" y="942881"/>
                  </a:lnTo>
                  <a:lnTo>
                    <a:pt x="5876793" y="1200056"/>
                  </a:lnTo>
                  <a:lnTo>
                    <a:pt x="5905368" y="1333406"/>
                  </a:lnTo>
                  <a:lnTo>
                    <a:pt x="5933943" y="1562006"/>
                  </a:lnTo>
                  <a:lnTo>
                    <a:pt x="5962518" y="1514381"/>
                  </a:lnTo>
                  <a:lnTo>
                    <a:pt x="5991093" y="1542956"/>
                  </a:lnTo>
                  <a:lnTo>
                    <a:pt x="6019668" y="1542956"/>
                  </a:lnTo>
                  <a:lnTo>
                    <a:pt x="6048243" y="1514381"/>
                  </a:lnTo>
                  <a:lnTo>
                    <a:pt x="6076818" y="1562006"/>
                  </a:lnTo>
                  <a:lnTo>
                    <a:pt x="6095868" y="1752506"/>
                  </a:lnTo>
                  <a:lnTo>
                    <a:pt x="6124443" y="1990631"/>
                  </a:lnTo>
                  <a:lnTo>
                    <a:pt x="6153018" y="2143031"/>
                  </a:lnTo>
                  <a:lnTo>
                    <a:pt x="6181593" y="2028731"/>
                  </a:lnTo>
                  <a:lnTo>
                    <a:pt x="6210168" y="2076356"/>
                  </a:lnTo>
                  <a:lnTo>
                    <a:pt x="6238743" y="2104931"/>
                  </a:lnTo>
                  <a:lnTo>
                    <a:pt x="6267318" y="2190656"/>
                  </a:lnTo>
                  <a:lnTo>
                    <a:pt x="6295893" y="2343056"/>
                  </a:lnTo>
                  <a:lnTo>
                    <a:pt x="6324468" y="2362106"/>
                  </a:lnTo>
                  <a:lnTo>
                    <a:pt x="6353043" y="2504981"/>
                  </a:lnTo>
                  <a:lnTo>
                    <a:pt x="6381618" y="2695481"/>
                  </a:lnTo>
                  <a:lnTo>
                    <a:pt x="6410193" y="2762156"/>
                  </a:lnTo>
                  <a:lnTo>
                    <a:pt x="6438768" y="2714531"/>
                  </a:lnTo>
                  <a:lnTo>
                    <a:pt x="6467343" y="2762156"/>
                  </a:lnTo>
                  <a:lnTo>
                    <a:pt x="6495918" y="2857406"/>
                  </a:lnTo>
                  <a:lnTo>
                    <a:pt x="6524493" y="2876456"/>
                  </a:lnTo>
                  <a:lnTo>
                    <a:pt x="6553068" y="2571656"/>
                  </a:lnTo>
                  <a:lnTo>
                    <a:pt x="6581643" y="2476406"/>
                  </a:lnTo>
                  <a:lnTo>
                    <a:pt x="6610218" y="2247806"/>
                  </a:lnTo>
                  <a:lnTo>
                    <a:pt x="6638793" y="2171606"/>
                  </a:lnTo>
                  <a:lnTo>
                    <a:pt x="6667368" y="2104931"/>
                  </a:lnTo>
                  <a:lnTo>
                    <a:pt x="6695943" y="2143031"/>
                  </a:lnTo>
                  <a:lnTo>
                    <a:pt x="6724518" y="2171606"/>
                  </a:lnTo>
                  <a:lnTo>
                    <a:pt x="6753093" y="2095406"/>
                  </a:lnTo>
                  <a:lnTo>
                    <a:pt x="6781668" y="2114456"/>
                  </a:lnTo>
                  <a:lnTo>
                    <a:pt x="6810243" y="2019206"/>
                  </a:lnTo>
                  <a:lnTo>
                    <a:pt x="6838818" y="1962056"/>
                  </a:lnTo>
                  <a:lnTo>
                    <a:pt x="6867393" y="2152556"/>
                  </a:lnTo>
                  <a:lnTo>
                    <a:pt x="6895968" y="2238281"/>
                  </a:lnTo>
                  <a:lnTo>
                    <a:pt x="6924543" y="2247806"/>
                  </a:lnTo>
                  <a:lnTo>
                    <a:pt x="6953118" y="2438306"/>
                  </a:lnTo>
                  <a:lnTo>
                    <a:pt x="6981693" y="2381156"/>
                  </a:lnTo>
                  <a:lnTo>
                    <a:pt x="7010268" y="2381156"/>
                  </a:lnTo>
                  <a:lnTo>
                    <a:pt x="7038843" y="2295431"/>
                  </a:lnTo>
                  <a:lnTo>
                    <a:pt x="7067418" y="2200181"/>
                  </a:lnTo>
                  <a:lnTo>
                    <a:pt x="7095993" y="2304956"/>
                  </a:lnTo>
                  <a:lnTo>
                    <a:pt x="7124568" y="2133506"/>
                  </a:lnTo>
                  <a:lnTo>
                    <a:pt x="7153143" y="2038256"/>
                  </a:lnTo>
                  <a:lnTo>
                    <a:pt x="7181718" y="1933481"/>
                  </a:lnTo>
                  <a:lnTo>
                    <a:pt x="7210293" y="1781081"/>
                  </a:lnTo>
                  <a:lnTo>
                    <a:pt x="7238868" y="1828706"/>
                  </a:lnTo>
                  <a:lnTo>
                    <a:pt x="7267443" y="2038256"/>
                  </a:lnTo>
                  <a:lnTo>
                    <a:pt x="7296018" y="1876331"/>
                  </a:lnTo>
                  <a:lnTo>
                    <a:pt x="7324593" y="1914431"/>
                  </a:lnTo>
                  <a:lnTo>
                    <a:pt x="7353168" y="2019206"/>
                  </a:lnTo>
                  <a:lnTo>
                    <a:pt x="7381743" y="2047781"/>
                  </a:lnTo>
                  <a:lnTo>
                    <a:pt x="7410318" y="2009681"/>
                  </a:lnTo>
                  <a:lnTo>
                    <a:pt x="7438893" y="1904906"/>
                  </a:lnTo>
                  <a:lnTo>
                    <a:pt x="7467468" y="1981106"/>
                  </a:lnTo>
                  <a:lnTo>
                    <a:pt x="7496043" y="2114456"/>
                  </a:lnTo>
                  <a:lnTo>
                    <a:pt x="7524618" y="2152556"/>
                  </a:lnTo>
                  <a:lnTo>
                    <a:pt x="7553193" y="2085881"/>
                  </a:lnTo>
                  <a:lnTo>
                    <a:pt x="7581768" y="1828706"/>
                  </a:lnTo>
                  <a:lnTo>
                    <a:pt x="7610343" y="742856"/>
                  </a:lnTo>
                  <a:lnTo>
                    <a:pt x="7638918" y="523781"/>
                  </a:lnTo>
                  <a:lnTo>
                    <a:pt x="7667493" y="457106"/>
                  </a:lnTo>
                  <a:lnTo>
                    <a:pt x="7696068" y="790481"/>
                  </a:lnTo>
                  <a:lnTo>
                    <a:pt x="7724643" y="857156"/>
                  </a:lnTo>
                  <a:lnTo>
                    <a:pt x="7753218" y="1009556"/>
                  </a:lnTo>
                  <a:lnTo>
                    <a:pt x="7781793" y="990506"/>
                  </a:lnTo>
                  <a:lnTo>
                    <a:pt x="7810368" y="1066706"/>
                  </a:lnTo>
                  <a:lnTo>
                    <a:pt x="7838943" y="1009556"/>
                  </a:lnTo>
                  <a:lnTo>
                    <a:pt x="7867518" y="1085756"/>
                  </a:lnTo>
                  <a:lnTo>
                    <a:pt x="7896093" y="1200056"/>
                  </a:lnTo>
                  <a:lnTo>
                    <a:pt x="7924668" y="1514381"/>
                  </a:lnTo>
                  <a:lnTo>
                    <a:pt x="7953243" y="2457356"/>
                  </a:lnTo>
                  <a:lnTo>
                    <a:pt x="7981818" y="2809781"/>
                  </a:lnTo>
                  <a:lnTo>
                    <a:pt x="8010393" y="2828831"/>
                  </a:lnTo>
                  <a:lnTo>
                    <a:pt x="8038968" y="2400206"/>
                  </a:lnTo>
                  <a:lnTo>
                    <a:pt x="8067543" y="2285906"/>
                  </a:lnTo>
                  <a:lnTo>
                    <a:pt x="8096118" y="1943006"/>
                  </a:lnTo>
                  <a:lnTo>
                    <a:pt x="8124693" y="1933481"/>
                  </a:lnTo>
                  <a:lnTo>
                    <a:pt x="8153268" y="1828706"/>
                  </a:lnTo>
                  <a:lnTo>
                    <a:pt x="8181843" y="1876331"/>
                  </a:lnTo>
                  <a:lnTo>
                    <a:pt x="8210418" y="1742981"/>
                  </a:lnTo>
                  <a:lnTo>
                    <a:pt x="8238993" y="1533431"/>
                  </a:lnTo>
                  <a:lnTo>
                    <a:pt x="8267568" y="1342931"/>
                  </a:lnTo>
                  <a:lnTo>
                    <a:pt x="8296143" y="1104806"/>
                  </a:lnTo>
                  <a:lnTo>
                    <a:pt x="8324718" y="904781"/>
                  </a:lnTo>
                  <a:lnTo>
                    <a:pt x="8353293" y="933356"/>
                  </a:lnTo>
                  <a:lnTo>
                    <a:pt x="8381868" y="599981"/>
                  </a:lnTo>
                  <a:lnTo>
                    <a:pt x="8410443" y="457106"/>
                  </a:lnTo>
                  <a:lnTo>
                    <a:pt x="8439018" y="580931"/>
                  </a:lnTo>
                  <a:lnTo>
                    <a:pt x="8467593" y="599981"/>
                  </a:lnTo>
                  <a:lnTo>
                    <a:pt x="8496168" y="542831"/>
                  </a:lnTo>
                  <a:lnTo>
                    <a:pt x="8524743" y="409481"/>
                  </a:lnTo>
                  <a:lnTo>
                    <a:pt x="8553318" y="504731"/>
                  </a:lnTo>
                  <a:lnTo>
                    <a:pt x="8581893" y="695231"/>
                  </a:lnTo>
                  <a:lnTo>
                    <a:pt x="8610468" y="885731"/>
                  </a:lnTo>
                </a:path>
              </a:pathLst>
            </a:custGeom>
            <a:noFill/>
            <a:ln w="25400" cap="rnd">
              <a:solidFill>
                <a:srgbClr val="0070C0"/>
              </a:solidFill>
              <a:prstDash val="solid"/>
              <a:round/>
            </a:ln>
          </p:spPr>
          <p:txBody>
            <a:bodyPr rtlCol="0" anchor="ctr"/>
            <a:lstStyle/>
            <a:p>
              <a:endParaRPr lang="en-US"/>
            </a:p>
          </p:txBody>
        </p:sp>
        <p:sp>
          <p:nvSpPr>
            <p:cNvPr id="9" name="Freeform: Shape 8">
              <a:extLst>
                <a:ext uri="{FF2B5EF4-FFF2-40B4-BE49-F238E27FC236}">
                  <a16:creationId xmlns:a16="http://schemas.microsoft.com/office/drawing/2014/main" id="{C0C65FD9-CE84-3901-F359-B4D1BFEE7101}"/>
                </a:ext>
              </a:extLst>
            </p:cNvPr>
            <p:cNvSpPr/>
            <p:nvPr/>
          </p:nvSpPr>
          <p:spPr>
            <a:xfrm>
              <a:off x="3114309" y="2506906"/>
              <a:ext cx="7496175" cy="1876425"/>
            </a:xfrm>
            <a:custGeom>
              <a:avLst/>
              <a:gdLst>
                <a:gd name="connsiteX0" fmla="*/ -132 w 7496175"/>
                <a:gd name="connsiteY0" fmla="*/ 1876331 h 1876425"/>
                <a:gd name="connsiteX1" fmla="*/ 28443 w 7496175"/>
                <a:gd name="connsiteY1" fmla="*/ 1638206 h 1876425"/>
                <a:gd name="connsiteX2" fmla="*/ 57018 w 7496175"/>
                <a:gd name="connsiteY2" fmla="*/ 1676306 h 1876425"/>
                <a:gd name="connsiteX3" fmla="*/ 85593 w 7496175"/>
                <a:gd name="connsiteY3" fmla="*/ 1514381 h 1876425"/>
                <a:gd name="connsiteX4" fmla="*/ 114168 w 7496175"/>
                <a:gd name="connsiteY4" fmla="*/ 1428656 h 1876425"/>
                <a:gd name="connsiteX5" fmla="*/ 142743 w 7496175"/>
                <a:gd name="connsiteY5" fmla="*/ 1352456 h 1876425"/>
                <a:gd name="connsiteX6" fmla="*/ 171318 w 7496175"/>
                <a:gd name="connsiteY6" fmla="*/ 1190531 h 1876425"/>
                <a:gd name="connsiteX7" fmla="*/ 199893 w 7496175"/>
                <a:gd name="connsiteY7" fmla="*/ 1295306 h 1876425"/>
                <a:gd name="connsiteX8" fmla="*/ 228468 w 7496175"/>
                <a:gd name="connsiteY8" fmla="*/ 1266731 h 1876425"/>
                <a:gd name="connsiteX9" fmla="*/ 257043 w 7496175"/>
                <a:gd name="connsiteY9" fmla="*/ 1209581 h 1876425"/>
                <a:gd name="connsiteX10" fmla="*/ 285618 w 7496175"/>
                <a:gd name="connsiteY10" fmla="*/ 1095281 h 1876425"/>
                <a:gd name="connsiteX11" fmla="*/ 314193 w 7496175"/>
                <a:gd name="connsiteY11" fmla="*/ 1085756 h 1876425"/>
                <a:gd name="connsiteX12" fmla="*/ 342768 w 7496175"/>
                <a:gd name="connsiteY12" fmla="*/ 1038131 h 1876425"/>
                <a:gd name="connsiteX13" fmla="*/ 371343 w 7496175"/>
                <a:gd name="connsiteY13" fmla="*/ 895256 h 1876425"/>
                <a:gd name="connsiteX14" fmla="*/ 399918 w 7496175"/>
                <a:gd name="connsiteY14" fmla="*/ 904781 h 1876425"/>
                <a:gd name="connsiteX15" fmla="*/ 428493 w 7496175"/>
                <a:gd name="connsiteY15" fmla="*/ 1057181 h 1876425"/>
                <a:gd name="connsiteX16" fmla="*/ 457068 w 7496175"/>
                <a:gd name="connsiteY16" fmla="*/ 1142906 h 1876425"/>
                <a:gd name="connsiteX17" fmla="*/ 485643 w 7496175"/>
                <a:gd name="connsiteY17" fmla="*/ 1304831 h 1876425"/>
                <a:gd name="connsiteX18" fmla="*/ 514218 w 7496175"/>
                <a:gd name="connsiteY18" fmla="*/ 1390556 h 1876425"/>
                <a:gd name="connsiteX19" fmla="*/ 542793 w 7496175"/>
                <a:gd name="connsiteY19" fmla="*/ 1419131 h 1876425"/>
                <a:gd name="connsiteX20" fmla="*/ 571368 w 7496175"/>
                <a:gd name="connsiteY20" fmla="*/ 1428656 h 1876425"/>
                <a:gd name="connsiteX21" fmla="*/ 599943 w 7496175"/>
                <a:gd name="connsiteY21" fmla="*/ 1333406 h 1876425"/>
                <a:gd name="connsiteX22" fmla="*/ 628518 w 7496175"/>
                <a:gd name="connsiteY22" fmla="*/ 1438181 h 1876425"/>
                <a:gd name="connsiteX23" fmla="*/ 657093 w 7496175"/>
                <a:gd name="connsiteY23" fmla="*/ 1400081 h 1876425"/>
                <a:gd name="connsiteX24" fmla="*/ 685668 w 7496175"/>
                <a:gd name="connsiteY24" fmla="*/ 1476281 h 1876425"/>
                <a:gd name="connsiteX25" fmla="*/ 714243 w 7496175"/>
                <a:gd name="connsiteY25" fmla="*/ 1685831 h 1876425"/>
                <a:gd name="connsiteX26" fmla="*/ 742818 w 7496175"/>
                <a:gd name="connsiteY26" fmla="*/ 1666781 h 1876425"/>
                <a:gd name="connsiteX27" fmla="*/ 771393 w 7496175"/>
                <a:gd name="connsiteY27" fmla="*/ 1542956 h 1876425"/>
                <a:gd name="connsiteX28" fmla="*/ 799968 w 7496175"/>
                <a:gd name="connsiteY28" fmla="*/ 1495331 h 1876425"/>
                <a:gd name="connsiteX29" fmla="*/ 828543 w 7496175"/>
                <a:gd name="connsiteY29" fmla="*/ 1266731 h 1876425"/>
                <a:gd name="connsiteX30" fmla="*/ 857118 w 7496175"/>
                <a:gd name="connsiteY30" fmla="*/ 1219106 h 1876425"/>
                <a:gd name="connsiteX31" fmla="*/ 885693 w 7496175"/>
                <a:gd name="connsiteY31" fmla="*/ 1238156 h 1876425"/>
                <a:gd name="connsiteX32" fmla="*/ 914268 w 7496175"/>
                <a:gd name="connsiteY32" fmla="*/ 1285781 h 1876425"/>
                <a:gd name="connsiteX33" fmla="*/ 942843 w 7496175"/>
                <a:gd name="connsiteY33" fmla="*/ 1295306 h 1876425"/>
                <a:gd name="connsiteX34" fmla="*/ 971418 w 7496175"/>
                <a:gd name="connsiteY34" fmla="*/ 1247681 h 1876425"/>
                <a:gd name="connsiteX35" fmla="*/ 999993 w 7496175"/>
                <a:gd name="connsiteY35" fmla="*/ 1190531 h 1876425"/>
                <a:gd name="connsiteX36" fmla="*/ 1028568 w 7496175"/>
                <a:gd name="connsiteY36" fmla="*/ 1200056 h 1876425"/>
                <a:gd name="connsiteX37" fmla="*/ 1057143 w 7496175"/>
                <a:gd name="connsiteY37" fmla="*/ 1181006 h 1876425"/>
                <a:gd name="connsiteX38" fmla="*/ 1085718 w 7496175"/>
                <a:gd name="connsiteY38" fmla="*/ 1104806 h 1876425"/>
                <a:gd name="connsiteX39" fmla="*/ 1114293 w 7496175"/>
                <a:gd name="connsiteY39" fmla="*/ 1123856 h 1876425"/>
                <a:gd name="connsiteX40" fmla="*/ 1142868 w 7496175"/>
                <a:gd name="connsiteY40" fmla="*/ 1171481 h 1876425"/>
                <a:gd name="connsiteX41" fmla="*/ 1171443 w 7496175"/>
                <a:gd name="connsiteY41" fmla="*/ 1285781 h 1876425"/>
                <a:gd name="connsiteX42" fmla="*/ 1200018 w 7496175"/>
                <a:gd name="connsiteY42" fmla="*/ 1304831 h 1876425"/>
                <a:gd name="connsiteX43" fmla="*/ 1228593 w 7496175"/>
                <a:gd name="connsiteY43" fmla="*/ 1171481 h 1876425"/>
                <a:gd name="connsiteX44" fmla="*/ 1247643 w 7496175"/>
                <a:gd name="connsiteY44" fmla="*/ 1104806 h 1876425"/>
                <a:gd name="connsiteX45" fmla="*/ 1276218 w 7496175"/>
                <a:gd name="connsiteY45" fmla="*/ 1200056 h 1876425"/>
                <a:gd name="connsiteX46" fmla="*/ 1304793 w 7496175"/>
                <a:gd name="connsiteY46" fmla="*/ 1228631 h 1876425"/>
                <a:gd name="connsiteX47" fmla="*/ 1333368 w 7496175"/>
                <a:gd name="connsiteY47" fmla="*/ 1266731 h 1876425"/>
                <a:gd name="connsiteX48" fmla="*/ 1361943 w 7496175"/>
                <a:gd name="connsiteY48" fmla="*/ 1200056 h 1876425"/>
                <a:gd name="connsiteX49" fmla="*/ 1390518 w 7496175"/>
                <a:gd name="connsiteY49" fmla="*/ 1266731 h 1876425"/>
                <a:gd name="connsiteX50" fmla="*/ 1419093 w 7496175"/>
                <a:gd name="connsiteY50" fmla="*/ 1228631 h 1876425"/>
                <a:gd name="connsiteX51" fmla="*/ 1447668 w 7496175"/>
                <a:gd name="connsiteY51" fmla="*/ 1209581 h 1876425"/>
                <a:gd name="connsiteX52" fmla="*/ 1476243 w 7496175"/>
                <a:gd name="connsiteY52" fmla="*/ 1228631 h 1876425"/>
                <a:gd name="connsiteX53" fmla="*/ 1504818 w 7496175"/>
                <a:gd name="connsiteY53" fmla="*/ 1247681 h 1876425"/>
                <a:gd name="connsiteX54" fmla="*/ 1533393 w 7496175"/>
                <a:gd name="connsiteY54" fmla="*/ 1257206 h 1876425"/>
                <a:gd name="connsiteX55" fmla="*/ 1561968 w 7496175"/>
                <a:gd name="connsiteY55" fmla="*/ 1323881 h 1876425"/>
                <a:gd name="connsiteX56" fmla="*/ 1590543 w 7496175"/>
                <a:gd name="connsiteY56" fmla="*/ 1352456 h 1876425"/>
                <a:gd name="connsiteX57" fmla="*/ 1619118 w 7496175"/>
                <a:gd name="connsiteY57" fmla="*/ 1361981 h 1876425"/>
                <a:gd name="connsiteX58" fmla="*/ 1647693 w 7496175"/>
                <a:gd name="connsiteY58" fmla="*/ 1371506 h 1876425"/>
                <a:gd name="connsiteX59" fmla="*/ 1676268 w 7496175"/>
                <a:gd name="connsiteY59" fmla="*/ 1409606 h 1876425"/>
                <a:gd name="connsiteX60" fmla="*/ 1704843 w 7496175"/>
                <a:gd name="connsiteY60" fmla="*/ 1457231 h 1876425"/>
                <a:gd name="connsiteX61" fmla="*/ 1733418 w 7496175"/>
                <a:gd name="connsiteY61" fmla="*/ 1400081 h 1876425"/>
                <a:gd name="connsiteX62" fmla="*/ 1761993 w 7496175"/>
                <a:gd name="connsiteY62" fmla="*/ 1447706 h 1876425"/>
                <a:gd name="connsiteX63" fmla="*/ 1790568 w 7496175"/>
                <a:gd name="connsiteY63" fmla="*/ 1428656 h 1876425"/>
                <a:gd name="connsiteX64" fmla="*/ 1819143 w 7496175"/>
                <a:gd name="connsiteY64" fmla="*/ 1371506 h 1876425"/>
                <a:gd name="connsiteX65" fmla="*/ 1847718 w 7496175"/>
                <a:gd name="connsiteY65" fmla="*/ 1361981 h 1876425"/>
                <a:gd name="connsiteX66" fmla="*/ 1876293 w 7496175"/>
                <a:gd name="connsiteY66" fmla="*/ 1304831 h 1876425"/>
                <a:gd name="connsiteX67" fmla="*/ 1904868 w 7496175"/>
                <a:gd name="connsiteY67" fmla="*/ 1304831 h 1876425"/>
                <a:gd name="connsiteX68" fmla="*/ 1933443 w 7496175"/>
                <a:gd name="connsiteY68" fmla="*/ 1228631 h 1876425"/>
                <a:gd name="connsiteX69" fmla="*/ 1962018 w 7496175"/>
                <a:gd name="connsiteY69" fmla="*/ 1123856 h 1876425"/>
                <a:gd name="connsiteX70" fmla="*/ 1990593 w 7496175"/>
                <a:gd name="connsiteY70" fmla="*/ 1038131 h 1876425"/>
                <a:gd name="connsiteX71" fmla="*/ 2019168 w 7496175"/>
                <a:gd name="connsiteY71" fmla="*/ 980981 h 1876425"/>
                <a:gd name="connsiteX72" fmla="*/ 2047743 w 7496175"/>
                <a:gd name="connsiteY72" fmla="*/ 971456 h 1876425"/>
                <a:gd name="connsiteX73" fmla="*/ 2076318 w 7496175"/>
                <a:gd name="connsiteY73" fmla="*/ 904781 h 1876425"/>
                <a:gd name="connsiteX74" fmla="*/ 2104893 w 7496175"/>
                <a:gd name="connsiteY74" fmla="*/ 1028606 h 1876425"/>
                <a:gd name="connsiteX75" fmla="*/ 2133468 w 7496175"/>
                <a:gd name="connsiteY75" fmla="*/ 1114331 h 1876425"/>
                <a:gd name="connsiteX76" fmla="*/ 2162043 w 7496175"/>
                <a:gd name="connsiteY76" fmla="*/ 1047656 h 1876425"/>
                <a:gd name="connsiteX77" fmla="*/ 2190618 w 7496175"/>
                <a:gd name="connsiteY77" fmla="*/ 1095281 h 1876425"/>
                <a:gd name="connsiteX78" fmla="*/ 2219193 w 7496175"/>
                <a:gd name="connsiteY78" fmla="*/ 1076231 h 1876425"/>
                <a:gd name="connsiteX79" fmla="*/ 2247768 w 7496175"/>
                <a:gd name="connsiteY79" fmla="*/ 1019081 h 1876425"/>
                <a:gd name="connsiteX80" fmla="*/ 2276343 w 7496175"/>
                <a:gd name="connsiteY80" fmla="*/ 933356 h 1876425"/>
                <a:gd name="connsiteX81" fmla="*/ 2304918 w 7496175"/>
                <a:gd name="connsiteY81" fmla="*/ 790481 h 1876425"/>
                <a:gd name="connsiteX82" fmla="*/ 2333493 w 7496175"/>
                <a:gd name="connsiteY82" fmla="*/ 638081 h 1876425"/>
                <a:gd name="connsiteX83" fmla="*/ 2362068 w 7496175"/>
                <a:gd name="connsiteY83" fmla="*/ 609506 h 1876425"/>
                <a:gd name="connsiteX84" fmla="*/ 2390643 w 7496175"/>
                <a:gd name="connsiteY84" fmla="*/ 552356 h 1876425"/>
                <a:gd name="connsiteX85" fmla="*/ 2419218 w 7496175"/>
                <a:gd name="connsiteY85" fmla="*/ 523781 h 1876425"/>
                <a:gd name="connsiteX86" fmla="*/ 2447793 w 7496175"/>
                <a:gd name="connsiteY86" fmla="*/ 295181 h 1876425"/>
                <a:gd name="connsiteX87" fmla="*/ 2476368 w 7496175"/>
                <a:gd name="connsiteY87" fmla="*/ 171356 h 1876425"/>
                <a:gd name="connsiteX88" fmla="*/ 2504943 w 7496175"/>
                <a:gd name="connsiteY88" fmla="*/ 85631 h 1876425"/>
                <a:gd name="connsiteX89" fmla="*/ 2533518 w 7496175"/>
                <a:gd name="connsiteY89" fmla="*/ -94 h 1876425"/>
                <a:gd name="connsiteX90" fmla="*/ 2562093 w 7496175"/>
                <a:gd name="connsiteY90" fmla="*/ 28481 h 1876425"/>
                <a:gd name="connsiteX91" fmla="*/ 2590668 w 7496175"/>
                <a:gd name="connsiteY91" fmla="*/ 9431 h 1876425"/>
                <a:gd name="connsiteX92" fmla="*/ 2619243 w 7496175"/>
                <a:gd name="connsiteY92" fmla="*/ 76106 h 1876425"/>
                <a:gd name="connsiteX93" fmla="*/ 2647818 w 7496175"/>
                <a:gd name="connsiteY93" fmla="*/ 199931 h 1876425"/>
                <a:gd name="connsiteX94" fmla="*/ 2676393 w 7496175"/>
                <a:gd name="connsiteY94" fmla="*/ 314231 h 1876425"/>
                <a:gd name="connsiteX95" fmla="*/ 2704968 w 7496175"/>
                <a:gd name="connsiteY95" fmla="*/ 333281 h 1876425"/>
                <a:gd name="connsiteX96" fmla="*/ 2733543 w 7496175"/>
                <a:gd name="connsiteY96" fmla="*/ 333281 h 1876425"/>
                <a:gd name="connsiteX97" fmla="*/ 2762118 w 7496175"/>
                <a:gd name="connsiteY97" fmla="*/ 380906 h 1876425"/>
                <a:gd name="connsiteX98" fmla="*/ 2790693 w 7496175"/>
                <a:gd name="connsiteY98" fmla="*/ 561881 h 1876425"/>
                <a:gd name="connsiteX99" fmla="*/ 2819268 w 7496175"/>
                <a:gd name="connsiteY99" fmla="*/ 647606 h 1876425"/>
                <a:gd name="connsiteX100" fmla="*/ 2847843 w 7496175"/>
                <a:gd name="connsiteY100" fmla="*/ 857156 h 1876425"/>
                <a:gd name="connsiteX101" fmla="*/ 2876418 w 7496175"/>
                <a:gd name="connsiteY101" fmla="*/ 971456 h 1876425"/>
                <a:gd name="connsiteX102" fmla="*/ 2904993 w 7496175"/>
                <a:gd name="connsiteY102" fmla="*/ 1123856 h 1876425"/>
                <a:gd name="connsiteX103" fmla="*/ 2933568 w 7496175"/>
                <a:gd name="connsiteY103" fmla="*/ 1266731 h 1876425"/>
                <a:gd name="connsiteX104" fmla="*/ 2962143 w 7496175"/>
                <a:gd name="connsiteY104" fmla="*/ 1371506 h 1876425"/>
                <a:gd name="connsiteX105" fmla="*/ 2990718 w 7496175"/>
                <a:gd name="connsiteY105" fmla="*/ 1428656 h 1876425"/>
                <a:gd name="connsiteX106" fmla="*/ 3019293 w 7496175"/>
                <a:gd name="connsiteY106" fmla="*/ 1542956 h 1876425"/>
                <a:gd name="connsiteX107" fmla="*/ 3047868 w 7496175"/>
                <a:gd name="connsiteY107" fmla="*/ 1676306 h 1876425"/>
                <a:gd name="connsiteX108" fmla="*/ 3076443 w 7496175"/>
                <a:gd name="connsiteY108" fmla="*/ 1790606 h 1876425"/>
                <a:gd name="connsiteX109" fmla="*/ 3105018 w 7496175"/>
                <a:gd name="connsiteY109" fmla="*/ 1847756 h 1876425"/>
                <a:gd name="connsiteX110" fmla="*/ 3133593 w 7496175"/>
                <a:gd name="connsiteY110" fmla="*/ 1819181 h 1876425"/>
                <a:gd name="connsiteX111" fmla="*/ 3162168 w 7496175"/>
                <a:gd name="connsiteY111" fmla="*/ 1781081 h 1876425"/>
                <a:gd name="connsiteX112" fmla="*/ 3190743 w 7496175"/>
                <a:gd name="connsiteY112" fmla="*/ 1685831 h 1876425"/>
                <a:gd name="connsiteX113" fmla="*/ 3219318 w 7496175"/>
                <a:gd name="connsiteY113" fmla="*/ 1676306 h 1876425"/>
                <a:gd name="connsiteX114" fmla="*/ 3247893 w 7496175"/>
                <a:gd name="connsiteY114" fmla="*/ 1523906 h 1876425"/>
                <a:gd name="connsiteX115" fmla="*/ 3276468 w 7496175"/>
                <a:gd name="connsiteY115" fmla="*/ 1438181 h 1876425"/>
                <a:gd name="connsiteX116" fmla="*/ 3305043 w 7496175"/>
                <a:gd name="connsiteY116" fmla="*/ 1276256 h 1876425"/>
                <a:gd name="connsiteX117" fmla="*/ 3333618 w 7496175"/>
                <a:gd name="connsiteY117" fmla="*/ 1142906 h 1876425"/>
                <a:gd name="connsiteX118" fmla="*/ 3362193 w 7496175"/>
                <a:gd name="connsiteY118" fmla="*/ 1038131 h 1876425"/>
                <a:gd name="connsiteX119" fmla="*/ 3390768 w 7496175"/>
                <a:gd name="connsiteY119" fmla="*/ 990506 h 1876425"/>
                <a:gd name="connsiteX120" fmla="*/ 3419343 w 7496175"/>
                <a:gd name="connsiteY120" fmla="*/ 1000031 h 1876425"/>
                <a:gd name="connsiteX121" fmla="*/ 3447918 w 7496175"/>
                <a:gd name="connsiteY121" fmla="*/ 971456 h 1876425"/>
                <a:gd name="connsiteX122" fmla="*/ 3476493 w 7496175"/>
                <a:gd name="connsiteY122" fmla="*/ 895256 h 1876425"/>
                <a:gd name="connsiteX123" fmla="*/ 3505068 w 7496175"/>
                <a:gd name="connsiteY123" fmla="*/ 876206 h 1876425"/>
                <a:gd name="connsiteX124" fmla="*/ 3533643 w 7496175"/>
                <a:gd name="connsiteY124" fmla="*/ 866681 h 1876425"/>
                <a:gd name="connsiteX125" fmla="*/ 3562218 w 7496175"/>
                <a:gd name="connsiteY125" fmla="*/ 800006 h 1876425"/>
                <a:gd name="connsiteX126" fmla="*/ 3590793 w 7496175"/>
                <a:gd name="connsiteY126" fmla="*/ 847631 h 1876425"/>
                <a:gd name="connsiteX127" fmla="*/ 3619368 w 7496175"/>
                <a:gd name="connsiteY127" fmla="*/ 819056 h 1876425"/>
                <a:gd name="connsiteX128" fmla="*/ 3647943 w 7496175"/>
                <a:gd name="connsiteY128" fmla="*/ 895256 h 1876425"/>
                <a:gd name="connsiteX129" fmla="*/ 3676518 w 7496175"/>
                <a:gd name="connsiteY129" fmla="*/ 1019081 h 1876425"/>
                <a:gd name="connsiteX130" fmla="*/ 3705093 w 7496175"/>
                <a:gd name="connsiteY130" fmla="*/ 1066706 h 1876425"/>
                <a:gd name="connsiteX131" fmla="*/ 3733668 w 7496175"/>
                <a:gd name="connsiteY131" fmla="*/ 1066706 h 1876425"/>
                <a:gd name="connsiteX132" fmla="*/ 3762243 w 7496175"/>
                <a:gd name="connsiteY132" fmla="*/ 1028606 h 1876425"/>
                <a:gd name="connsiteX133" fmla="*/ 3790818 w 7496175"/>
                <a:gd name="connsiteY133" fmla="*/ 1085756 h 1876425"/>
                <a:gd name="connsiteX134" fmla="*/ 3819393 w 7496175"/>
                <a:gd name="connsiteY134" fmla="*/ 1104806 h 1876425"/>
                <a:gd name="connsiteX135" fmla="*/ 3847968 w 7496175"/>
                <a:gd name="connsiteY135" fmla="*/ 1133381 h 1876425"/>
                <a:gd name="connsiteX136" fmla="*/ 3876543 w 7496175"/>
                <a:gd name="connsiteY136" fmla="*/ 1190531 h 1876425"/>
                <a:gd name="connsiteX137" fmla="*/ 3905118 w 7496175"/>
                <a:gd name="connsiteY137" fmla="*/ 1238156 h 1876425"/>
                <a:gd name="connsiteX138" fmla="*/ 3933693 w 7496175"/>
                <a:gd name="connsiteY138" fmla="*/ 1200056 h 1876425"/>
                <a:gd name="connsiteX139" fmla="*/ 3962268 w 7496175"/>
                <a:gd name="connsiteY139" fmla="*/ 1219106 h 1876425"/>
                <a:gd name="connsiteX140" fmla="*/ 3990843 w 7496175"/>
                <a:gd name="connsiteY140" fmla="*/ 1247681 h 1876425"/>
                <a:gd name="connsiteX141" fmla="*/ 4019418 w 7496175"/>
                <a:gd name="connsiteY141" fmla="*/ 1238156 h 1876425"/>
                <a:gd name="connsiteX142" fmla="*/ 4047993 w 7496175"/>
                <a:gd name="connsiteY142" fmla="*/ 1200056 h 1876425"/>
                <a:gd name="connsiteX143" fmla="*/ 4076568 w 7496175"/>
                <a:gd name="connsiteY143" fmla="*/ 1247681 h 1876425"/>
                <a:gd name="connsiteX144" fmla="*/ 4105143 w 7496175"/>
                <a:gd name="connsiteY144" fmla="*/ 1238156 h 1876425"/>
                <a:gd name="connsiteX145" fmla="*/ 4133718 w 7496175"/>
                <a:gd name="connsiteY145" fmla="*/ 1152431 h 1876425"/>
                <a:gd name="connsiteX146" fmla="*/ 4162293 w 7496175"/>
                <a:gd name="connsiteY146" fmla="*/ 1219106 h 1876425"/>
                <a:gd name="connsiteX147" fmla="*/ 4190868 w 7496175"/>
                <a:gd name="connsiteY147" fmla="*/ 1247681 h 1876425"/>
                <a:gd name="connsiteX148" fmla="*/ 4219443 w 7496175"/>
                <a:gd name="connsiteY148" fmla="*/ 1190531 h 1876425"/>
                <a:gd name="connsiteX149" fmla="*/ 4248018 w 7496175"/>
                <a:gd name="connsiteY149" fmla="*/ 1123856 h 1876425"/>
                <a:gd name="connsiteX150" fmla="*/ 4276593 w 7496175"/>
                <a:gd name="connsiteY150" fmla="*/ 1123856 h 1876425"/>
                <a:gd name="connsiteX151" fmla="*/ 4305168 w 7496175"/>
                <a:gd name="connsiteY151" fmla="*/ 1152431 h 1876425"/>
                <a:gd name="connsiteX152" fmla="*/ 4333743 w 7496175"/>
                <a:gd name="connsiteY152" fmla="*/ 1181006 h 1876425"/>
                <a:gd name="connsiteX153" fmla="*/ 4362318 w 7496175"/>
                <a:gd name="connsiteY153" fmla="*/ 1219106 h 1876425"/>
                <a:gd name="connsiteX154" fmla="*/ 4390893 w 7496175"/>
                <a:gd name="connsiteY154" fmla="*/ 1238156 h 1876425"/>
                <a:gd name="connsiteX155" fmla="*/ 4419468 w 7496175"/>
                <a:gd name="connsiteY155" fmla="*/ 1257206 h 1876425"/>
                <a:gd name="connsiteX156" fmla="*/ 4448043 w 7496175"/>
                <a:gd name="connsiteY156" fmla="*/ 1295306 h 1876425"/>
                <a:gd name="connsiteX157" fmla="*/ 4476618 w 7496175"/>
                <a:gd name="connsiteY157" fmla="*/ 1342931 h 1876425"/>
                <a:gd name="connsiteX158" fmla="*/ 4505193 w 7496175"/>
                <a:gd name="connsiteY158" fmla="*/ 1323881 h 1876425"/>
                <a:gd name="connsiteX159" fmla="*/ 4533768 w 7496175"/>
                <a:gd name="connsiteY159" fmla="*/ 1342931 h 1876425"/>
                <a:gd name="connsiteX160" fmla="*/ 4562343 w 7496175"/>
                <a:gd name="connsiteY160" fmla="*/ 1400081 h 1876425"/>
                <a:gd name="connsiteX161" fmla="*/ 4590918 w 7496175"/>
                <a:gd name="connsiteY161" fmla="*/ 1447706 h 1876425"/>
                <a:gd name="connsiteX162" fmla="*/ 4619493 w 7496175"/>
                <a:gd name="connsiteY162" fmla="*/ 1457231 h 1876425"/>
                <a:gd name="connsiteX163" fmla="*/ 4648068 w 7496175"/>
                <a:gd name="connsiteY163" fmla="*/ 1438181 h 1876425"/>
                <a:gd name="connsiteX164" fmla="*/ 4676643 w 7496175"/>
                <a:gd name="connsiteY164" fmla="*/ 1428656 h 1876425"/>
                <a:gd name="connsiteX165" fmla="*/ 4705218 w 7496175"/>
                <a:gd name="connsiteY165" fmla="*/ 1381031 h 1876425"/>
                <a:gd name="connsiteX166" fmla="*/ 4733793 w 7496175"/>
                <a:gd name="connsiteY166" fmla="*/ 1371506 h 1876425"/>
                <a:gd name="connsiteX167" fmla="*/ 4762368 w 7496175"/>
                <a:gd name="connsiteY167" fmla="*/ 1295306 h 1876425"/>
                <a:gd name="connsiteX168" fmla="*/ 4790943 w 7496175"/>
                <a:gd name="connsiteY168" fmla="*/ 1266731 h 1876425"/>
                <a:gd name="connsiteX169" fmla="*/ 4819518 w 7496175"/>
                <a:gd name="connsiteY169" fmla="*/ 1161956 h 1876425"/>
                <a:gd name="connsiteX170" fmla="*/ 4848093 w 7496175"/>
                <a:gd name="connsiteY170" fmla="*/ 1095281 h 1876425"/>
                <a:gd name="connsiteX171" fmla="*/ 4876668 w 7496175"/>
                <a:gd name="connsiteY171" fmla="*/ 1095281 h 1876425"/>
                <a:gd name="connsiteX172" fmla="*/ 4905243 w 7496175"/>
                <a:gd name="connsiteY172" fmla="*/ 1114331 h 1876425"/>
                <a:gd name="connsiteX173" fmla="*/ 4933818 w 7496175"/>
                <a:gd name="connsiteY173" fmla="*/ 1142906 h 1876425"/>
                <a:gd name="connsiteX174" fmla="*/ 4962393 w 7496175"/>
                <a:gd name="connsiteY174" fmla="*/ 1161956 h 1876425"/>
                <a:gd name="connsiteX175" fmla="*/ 4990968 w 7496175"/>
                <a:gd name="connsiteY175" fmla="*/ 1171481 h 1876425"/>
                <a:gd name="connsiteX176" fmla="*/ 5019543 w 7496175"/>
                <a:gd name="connsiteY176" fmla="*/ 1123856 h 1876425"/>
                <a:gd name="connsiteX177" fmla="*/ 5048118 w 7496175"/>
                <a:gd name="connsiteY177" fmla="*/ 1066706 h 1876425"/>
                <a:gd name="connsiteX178" fmla="*/ 5067168 w 7496175"/>
                <a:gd name="connsiteY178" fmla="*/ 1066706 h 1876425"/>
                <a:gd name="connsiteX179" fmla="*/ 5095743 w 7496175"/>
                <a:gd name="connsiteY179" fmla="*/ 1123856 h 1876425"/>
                <a:gd name="connsiteX180" fmla="*/ 5124318 w 7496175"/>
                <a:gd name="connsiteY180" fmla="*/ 1161956 h 1876425"/>
                <a:gd name="connsiteX181" fmla="*/ 5152893 w 7496175"/>
                <a:gd name="connsiteY181" fmla="*/ 1257206 h 1876425"/>
                <a:gd name="connsiteX182" fmla="*/ 5181468 w 7496175"/>
                <a:gd name="connsiteY182" fmla="*/ 1266731 h 1876425"/>
                <a:gd name="connsiteX183" fmla="*/ 5210043 w 7496175"/>
                <a:gd name="connsiteY183" fmla="*/ 1304831 h 1876425"/>
                <a:gd name="connsiteX184" fmla="*/ 5238618 w 7496175"/>
                <a:gd name="connsiteY184" fmla="*/ 1228631 h 1876425"/>
                <a:gd name="connsiteX185" fmla="*/ 5267193 w 7496175"/>
                <a:gd name="connsiteY185" fmla="*/ 1200056 h 1876425"/>
                <a:gd name="connsiteX186" fmla="*/ 5295768 w 7496175"/>
                <a:gd name="connsiteY186" fmla="*/ 1219106 h 1876425"/>
                <a:gd name="connsiteX187" fmla="*/ 5324343 w 7496175"/>
                <a:gd name="connsiteY187" fmla="*/ 1200056 h 1876425"/>
                <a:gd name="connsiteX188" fmla="*/ 5352918 w 7496175"/>
                <a:gd name="connsiteY188" fmla="*/ 1238156 h 1876425"/>
                <a:gd name="connsiteX189" fmla="*/ 5381493 w 7496175"/>
                <a:gd name="connsiteY189" fmla="*/ 1304831 h 1876425"/>
                <a:gd name="connsiteX190" fmla="*/ 5410068 w 7496175"/>
                <a:gd name="connsiteY190" fmla="*/ 1400081 h 1876425"/>
                <a:gd name="connsiteX191" fmla="*/ 5438643 w 7496175"/>
                <a:gd name="connsiteY191" fmla="*/ 1361981 h 1876425"/>
                <a:gd name="connsiteX192" fmla="*/ 5467218 w 7496175"/>
                <a:gd name="connsiteY192" fmla="*/ 1342931 h 1876425"/>
                <a:gd name="connsiteX193" fmla="*/ 5495793 w 7496175"/>
                <a:gd name="connsiteY193" fmla="*/ 1314356 h 1876425"/>
                <a:gd name="connsiteX194" fmla="*/ 5524368 w 7496175"/>
                <a:gd name="connsiteY194" fmla="*/ 1323881 h 1876425"/>
                <a:gd name="connsiteX195" fmla="*/ 5552943 w 7496175"/>
                <a:gd name="connsiteY195" fmla="*/ 1304831 h 1876425"/>
                <a:gd name="connsiteX196" fmla="*/ 5581518 w 7496175"/>
                <a:gd name="connsiteY196" fmla="*/ 1352456 h 1876425"/>
                <a:gd name="connsiteX197" fmla="*/ 5610093 w 7496175"/>
                <a:gd name="connsiteY197" fmla="*/ 1333406 h 1876425"/>
                <a:gd name="connsiteX198" fmla="*/ 5638668 w 7496175"/>
                <a:gd name="connsiteY198" fmla="*/ 1295306 h 1876425"/>
                <a:gd name="connsiteX199" fmla="*/ 5667243 w 7496175"/>
                <a:gd name="connsiteY199" fmla="*/ 1228631 h 1876425"/>
                <a:gd name="connsiteX200" fmla="*/ 5695818 w 7496175"/>
                <a:gd name="connsiteY200" fmla="*/ 1247681 h 1876425"/>
                <a:gd name="connsiteX201" fmla="*/ 5724393 w 7496175"/>
                <a:gd name="connsiteY201" fmla="*/ 1238156 h 1876425"/>
                <a:gd name="connsiteX202" fmla="*/ 5752968 w 7496175"/>
                <a:gd name="connsiteY202" fmla="*/ 1171481 h 1876425"/>
                <a:gd name="connsiteX203" fmla="*/ 5781543 w 7496175"/>
                <a:gd name="connsiteY203" fmla="*/ 1190531 h 1876425"/>
                <a:gd name="connsiteX204" fmla="*/ 5810118 w 7496175"/>
                <a:gd name="connsiteY204" fmla="*/ 1209581 h 1876425"/>
                <a:gd name="connsiteX205" fmla="*/ 5838693 w 7496175"/>
                <a:gd name="connsiteY205" fmla="*/ 1266731 h 1876425"/>
                <a:gd name="connsiteX206" fmla="*/ 5867268 w 7496175"/>
                <a:gd name="connsiteY206" fmla="*/ 1304831 h 1876425"/>
                <a:gd name="connsiteX207" fmla="*/ 5895843 w 7496175"/>
                <a:gd name="connsiteY207" fmla="*/ 1295306 h 1876425"/>
                <a:gd name="connsiteX208" fmla="*/ 5924418 w 7496175"/>
                <a:gd name="connsiteY208" fmla="*/ 1314356 h 1876425"/>
                <a:gd name="connsiteX209" fmla="*/ 5952993 w 7496175"/>
                <a:gd name="connsiteY209" fmla="*/ 1352456 h 1876425"/>
                <a:gd name="connsiteX210" fmla="*/ 5981568 w 7496175"/>
                <a:gd name="connsiteY210" fmla="*/ 1381031 h 1876425"/>
                <a:gd name="connsiteX211" fmla="*/ 6010143 w 7496175"/>
                <a:gd name="connsiteY211" fmla="*/ 1476281 h 1876425"/>
                <a:gd name="connsiteX212" fmla="*/ 6038718 w 7496175"/>
                <a:gd name="connsiteY212" fmla="*/ 1457231 h 1876425"/>
                <a:gd name="connsiteX213" fmla="*/ 6067293 w 7496175"/>
                <a:gd name="connsiteY213" fmla="*/ 1466756 h 1876425"/>
                <a:gd name="connsiteX214" fmla="*/ 6095868 w 7496175"/>
                <a:gd name="connsiteY214" fmla="*/ 1485806 h 1876425"/>
                <a:gd name="connsiteX215" fmla="*/ 6124443 w 7496175"/>
                <a:gd name="connsiteY215" fmla="*/ 1447706 h 1876425"/>
                <a:gd name="connsiteX216" fmla="*/ 6153018 w 7496175"/>
                <a:gd name="connsiteY216" fmla="*/ 1438181 h 1876425"/>
                <a:gd name="connsiteX217" fmla="*/ 6181593 w 7496175"/>
                <a:gd name="connsiteY217" fmla="*/ 1352456 h 1876425"/>
                <a:gd name="connsiteX218" fmla="*/ 6210168 w 7496175"/>
                <a:gd name="connsiteY218" fmla="*/ 1276256 h 1876425"/>
                <a:gd name="connsiteX219" fmla="*/ 6238743 w 7496175"/>
                <a:gd name="connsiteY219" fmla="*/ 1257206 h 1876425"/>
                <a:gd name="connsiteX220" fmla="*/ 6267318 w 7496175"/>
                <a:gd name="connsiteY220" fmla="*/ 1266731 h 1876425"/>
                <a:gd name="connsiteX221" fmla="*/ 6295893 w 7496175"/>
                <a:gd name="connsiteY221" fmla="*/ 1209581 h 1876425"/>
                <a:gd name="connsiteX222" fmla="*/ 6324468 w 7496175"/>
                <a:gd name="connsiteY222" fmla="*/ 1152431 h 1876425"/>
                <a:gd name="connsiteX223" fmla="*/ 6353043 w 7496175"/>
                <a:gd name="connsiteY223" fmla="*/ 1114331 h 1876425"/>
                <a:gd name="connsiteX224" fmla="*/ 6381618 w 7496175"/>
                <a:gd name="connsiteY224" fmla="*/ 1085756 h 1876425"/>
                <a:gd name="connsiteX225" fmla="*/ 6410193 w 7496175"/>
                <a:gd name="connsiteY225" fmla="*/ 1076231 h 1876425"/>
                <a:gd name="connsiteX226" fmla="*/ 6438768 w 7496175"/>
                <a:gd name="connsiteY226" fmla="*/ 1028606 h 1876425"/>
                <a:gd name="connsiteX227" fmla="*/ 6467343 w 7496175"/>
                <a:gd name="connsiteY227" fmla="*/ 1000031 h 1876425"/>
                <a:gd name="connsiteX228" fmla="*/ 6495918 w 7496175"/>
                <a:gd name="connsiteY228" fmla="*/ 990506 h 1876425"/>
                <a:gd name="connsiteX229" fmla="*/ 6524493 w 7496175"/>
                <a:gd name="connsiteY229" fmla="*/ 980981 h 1876425"/>
                <a:gd name="connsiteX230" fmla="*/ 6553068 w 7496175"/>
                <a:gd name="connsiteY230" fmla="*/ 1019081 h 1876425"/>
                <a:gd name="connsiteX231" fmla="*/ 6581643 w 7496175"/>
                <a:gd name="connsiteY231" fmla="*/ 885731 h 1876425"/>
                <a:gd name="connsiteX232" fmla="*/ 6610218 w 7496175"/>
                <a:gd name="connsiteY232" fmla="*/ 485681 h 1876425"/>
                <a:gd name="connsiteX233" fmla="*/ 6638793 w 7496175"/>
                <a:gd name="connsiteY233" fmla="*/ 447581 h 1876425"/>
                <a:gd name="connsiteX234" fmla="*/ 6667368 w 7496175"/>
                <a:gd name="connsiteY234" fmla="*/ 542831 h 1876425"/>
                <a:gd name="connsiteX235" fmla="*/ 6695943 w 7496175"/>
                <a:gd name="connsiteY235" fmla="*/ 571406 h 1876425"/>
                <a:gd name="connsiteX236" fmla="*/ 6724518 w 7496175"/>
                <a:gd name="connsiteY236" fmla="*/ 609506 h 1876425"/>
                <a:gd name="connsiteX237" fmla="*/ 6753093 w 7496175"/>
                <a:gd name="connsiteY237" fmla="*/ 628556 h 1876425"/>
                <a:gd name="connsiteX238" fmla="*/ 6781668 w 7496175"/>
                <a:gd name="connsiteY238" fmla="*/ 638081 h 1876425"/>
                <a:gd name="connsiteX239" fmla="*/ 6810243 w 7496175"/>
                <a:gd name="connsiteY239" fmla="*/ 676181 h 1876425"/>
                <a:gd name="connsiteX240" fmla="*/ 6838818 w 7496175"/>
                <a:gd name="connsiteY240" fmla="*/ 742856 h 1876425"/>
                <a:gd name="connsiteX241" fmla="*/ 6867393 w 7496175"/>
                <a:gd name="connsiteY241" fmla="*/ 866681 h 1876425"/>
                <a:gd name="connsiteX242" fmla="*/ 6895968 w 7496175"/>
                <a:gd name="connsiteY242" fmla="*/ 866681 h 1876425"/>
                <a:gd name="connsiteX243" fmla="*/ 6924543 w 7496175"/>
                <a:gd name="connsiteY243" fmla="*/ 1009556 h 1876425"/>
                <a:gd name="connsiteX244" fmla="*/ 6953118 w 7496175"/>
                <a:gd name="connsiteY244" fmla="*/ 1295306 h 1876425"/>
                <a:gd name="connsiteX245" fmla="*/ 6981693 w 7496175"/>
                <a:gd name="connsiteY245" fmla="*/ 1323881 h 1876425"/>
                <a:gd name="connsiteX246" fmla="*/ 7010268 w 7496175"/>
                <a:gd name="connsiteY246" fmla="*/ 1276256 h 1876425"/>
                <a:gd name="connsiteX247" fmla="*/ 7038843 w 7496175"/>
                <a:gd name="connsiteY247" fmla="*/ 1247681 h 1876425"/>
                <a:gd name="connsiteX248" fmla="*/ 7067418 w 7496175"/>
                <a:gd name="connsiteY248" fmla="*/ 1181006 h 1876425"/>
                <a:gd name="connsiteX249" fmla="*/ 7095993 w 7496175"/>
                <a:gd name="connsiteY249" fmla="*/ 1133381 h 1876425"/>
                <a:gd name="connsiteX250" fmla="*/ 7124568 w 7496175"/>
                <a:gd name="connsiteY250" fmla="*/ 1190531 h 1876425"/>
                <a:gd name="connsiteX251" fmla="*/ 7153143 w 7496175"/>
                <a:gd name="connsiteY251" fmla="*/ 1190531 h 1876425"/>
                <a:gd name="connsiteX252" fmla="*/ 7181718 w 7496175"/>
                <a:gd name="connsiteY252" fmla="*/ 1076231 h 1876425"/>
                <a:gd name="connsiteX253" fmla="*/ 7210293 w 7496175"/>
                <a:gd name="connsiteY253" fmla="*/ 923831 h 1876425"/>
                <a:gd name="connsiteX254" fmla="*/ 7238868 w 7496175"/>
                <a:gd name="connsiteY254" fmla="*/ 857156 h 1876425"/>
                <a:gd name="connsiteX255" fmla="*/ 7267443 w 7496175"/>
                <a:gd name="connsiteY255" fmla="*/ 800006 h 1876425"/>
                <a:gd name="connsiteX256" fmla="*/ 7296018 w 7496175"/>
                <a:gd name="connsiteY256" fmla="*/ 676181 h 1876425"/>
                <a:gd name="connsiteX257" fmla="*/ 7324593 w 7496175"/>
                <a:gd name="connsiteY257" fmla="*/ 619031 h 1876425"/>
                <a:gd name="connsiteX258" fmla="*/ 7353168 w 7496175"/>
                <a:gd name="connsiteY258" fmla="*/ 590456 h 1876425"/>
                <a:gd name="connsiteX259" fmla="*/ 7381743 w 7496175"/>
                <a:gd name="connsiteY259" fmla="*/ 514256 h 1876425"/>
                <a:gd name="connsiteX260" fmla="*/ 7410318 w 7496175"/>
                <a:gd name="connsiteY260" fmla="*/ 428531 h 1876425"/>
                <a:gd name="connsiteX261" fmla="*/ 7438893 w 7496175"/>
                <a:gd name="connsiteY261" fmla="*/ 342806 h 1876425"/>
                <a:gd name="connsiteX262" fmla="*/ 7467468 w 7496175"/>
                <a:gd name="connsiteY262" fmla="*/ 180881 h 1876425"/>
                <a:gd name="connsiteX263" fmla="*/ 7496043 w 7496175"/>
                <a:gd name="connsiteY263" fmla="*/ 123731 h 187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Lst>
              <a:rect l="l" t="t" r="r" b="b"/>
              <a:pathLst>
                <a:path w="7496175" h="1876425">
                  <a:moveTo>
                    <a:pt x="-132" y="1876331"/>
                  </a:moveTo>
                  <a:lnTo>
                    <a:pt x="28443" y="1638206"/>
                  </a:lnTo>
                  <a:lnTo>
                    <a:pt x="57018" y="1676306"/>
                  </a:lnTo>
                  <a:lnTo>
                    <a:pt x="85593" y="1514381"/>
                  </a:lnTo>
                  <a:lnTo>
                    <a:pt x="114168" y="1428656"/>
                  </a:lnTo>
                  <a:lnTo>
                    <a:pt x="142743" y="1352456"/>
                  </a:lnTo>
                  <a:lnTo>
                    <a:pt x="171318" y="1190531"/>
                  </a:lnTo>
                  <a:lnTo>
                    <a:pt x="199893" y="1295306"/>
                  </a:lnTo>
                  <a:lnTo>
                    <a:pt x="228468" y="1266731"/>
                  </a:lnTo>
                  <a:lnTo>
                    <a:pt x="257043" y="1209581"/>
                  </a:lnTo>
                  <a:lnTo>
                    <a:pt x="285618" y="1095281"/>
                  </a:lnTo>
                  <a:lnTo>
                    <a:pt x="314193" y="1085756"/>
                  </a:lnTo>
                  <a:lnTo>
                    <a:pt x="342768" y="1038131"/>
                  </a:lnTo>
                  <a:lnTo>
                    <a:pt x="371343" y="895256"/>
                  </a:lnTo>
                  <a:lnTo>
                    <a:pt x="399918" y="904781"/>
                  </a:lnTo>
                  <a:lnTo>
                    <a:pt x="428493" y="1057181"/>
                  </a:lnTo>
                  <a:lnTo>
                    <a:pt x="457068" y="1142906"/>
                  </a:lnTo>
                  <a:lnTo>
                    <a:pt x="485643" y="1304831"/>
                  </a:lnTo>
                  <a:lnTo>
                    <a:pt x="514218" y="1390556"/>
                  </a:lnTo>
                  <a:lnTo>
                    <a:pt x="542793" y="1419131"/>
                  </a:lnTo>
                  <a:lnTo>
                    <a:pt x="571368" y="1428656"/>
                  </a:lnTo>
                  <a:lnTo>
                    <a:pt x="599943" y="1333406"/>
                  </a:lnTo>
                  <a:lnTo>
                    <a:pt x="628518" y="1438181"/>
                  </a:lnTo>
                  <a:lnTo>
                    <a:pt x="657093" y="1400081"/>
                  </a:lnTo>
                  <a:lnTo>
                    <a:pt x="685668" y="1476281"/>
                  </a:lnTo>
                  <a:lnTo>
                    <a:pt x="714243" y="1685831"/>
                  </a:lnTo>
                  <a:lnTo>
                    <a:pt x="742818" y="1666781"/>
                  </a:lnTo>
                  <a:lnTo>
                    <a:pt x="771393" y="1542956"/>
                  </a:lnTo>
                  <a:lnTo>
                    <a:pt x="799968" y="1495331"/>
                  </a:lnTo>
                  <a:lnTo>
                    <a:pt x="828543" y="1266731"/>
                  </a:lnTo>
                  <a:lnTo>
                    <a:pt x="857118" y="1219106"/>
                  </a:lnTo>
                  <a:lnTo>
                    <a:pt x="885693" y="1238156"/>
                  </a:lnTo>
                  <a:lnTo>
                    <a:pt x="914268" y="1285781"/>
                  </a:lnTo>
                  <a:lnTo>
                    <a:pt x="942843" y="1295306"/>
                  </a:lnTo>
                  <a:lnTo>
                    <a:pt x="971418" y="1247681"/>
                  </a:lnTo>
                  <a:lnTo>
                    <a:pt x="999993" y="1190531"/>
                  </a:lnTo>
                  <a:lnTo>
                    <a:pt x="1028568" y="1200056"/>
                  </a:lnTo>
                  <a:lnTo>
                    <a:pt x="1057143" y="1181006"/>
                  </a:lnTo>
                  <a:lnTo>
                    <a:pt x="1085718" y="1104806"/>
                  </a:lnTo>
                  <a:lnTo>
                    <a:pt x="1114293" y="1123856"/>
                  </a:lnTo>
                  <a:lnTo>
                    <a:pt x="1142868" y="1171481"/>
                  </a:lnTo>
                  <a:lnTo>
                    <a:pt x="1171443" y="1285781"/>
                  </a:lnTo>
                  <a:lnTo>
                    <a:pt x="1200018" y="1304831"/>
                  </a:lnTo>
                  <a:lnTo>
                    <a:pt x="1228593" y="1171481"/>
                  </a:lnTo>
                  <a:lnTo>
                    <a:pt x="1247643" y="1104806"/>
                  </a:lnTo>
                  <a:lnTo>
                    <a:pt x="1276218" y="1200056"/>
                  </a:lnTo>
                  <a:lnTo>
                    <a:pt x="1304793" y="1228631"/>
                  </a:lnTo>
                  <a:lnTo>
                    <a:pt x="1333368" y="1266731"/>
                  </a:lnTo>
                  <a:lnTo>
                    <a:pt x="1361943" y="1200056"/>
                  </a:lnTo>
                  <a:lnTo>
                    <a:pt x="1390518" y="1266731"/>
                  </a:lnTo>
                  <a:lnTo>
                    <a:pt x="1419093" y="1228631"/>
                  </a:lnTo>
                  <a:lnTo>
                    <a:pt x="1447668" y="1209581"/>
                  </a:lnTo>
                  <a:lnTo>
                    <a:pt x="1476243" y="1228631"/>
                  </a:lnTo>
                  <a:lnTo>
                    <a:pt x="1504818" y="1247681"/>
                  </a:lnTo>
                  <a:lnTo>
                    <a:pt x="1533393" y="1257206"/>
                  </a:lnTo>
                  <a:lnTo>
                    <a:pt x="1561968" y="1323881"/>
                  </a:lnTo>
                  <a:lnTo>
                    <a:pt x="1590543" y="1352456"/>
                  </a:lnTo>
                  <a:lnTo>
                    <a:pt x="1619118" y="1361981"/>
                  </a:lnTo>
                  <a:lnTo>
                    <a:pt x="1647693" y="1371506"/>
                  </a:lnTo>
                  <a:lnTo>
                    <a:pt x="1676268" y="1409606"/>
                  </a:lnTo>
                  <a:lnTo>
                    <a:pt x="1704843" y="1457231"/>
                  </a:lnTo>
                  <a:lnTo>
                    <a:pt x="1733418" y="1400081"/>
                  </a:lnTo>
                  <a:lnTo>
                    <a:pt x="1761993" y="1447706"/>
                  </a:lnTo>
                  <a:lnTo>
                    <a:pt x="1790568" y="1428656"/>
                  </a:lnTo>
                  <a:lnTo>
                    <a:pt x="1819143" y="1371506"/>
                  </a:lnTo>
                  <a:lnTo>
                    <a:pt x="1847718" y="1361981"/>
                  </a:lnTo>
                  <a:lnTo>
                    <a:pt x="1876293" y="1304831"/>
                  </a:lnTo>
                  <a:lnTo>
                    <a:pt x="1904868" y="1304831"/>
                  </a:lnTo>
                  <a:lnTo>
                    <a:pt x="1933443" y="1228631"/>
                  </a:lnTo>
                  <a:lnTo>
                    <a:pt x="1962018" y="1123856"/>
                  </a:lnTo>
                  <a:lnTo>
                    <a:pt x="1990593" y="1038131"/>
                  </a:lnTo>
                  <a:lnTo>
                    <a:pt x="2019168" y="980981"/>
                  </a:lnTo>
                  <a:lnTo>
                    <a:pt x="2047743" y="971456"/>
                  </a:lnTo>
                  <a:lnTo>
                    <a:pt x="2076318" y="904781"/>
                  </a:lnTo>
                  <a:lnTo>
                    <a:pt x="2104893" y="1028606"/>
                  </a:lnTo>
                  <a:lnTo>
                    <a:pt x="2133468" y="1114331"/>
                  </a:lnTo>
                  <a:lnTo>
                    <a:pt x="2162043" y="1047656"/>
                  </a:lnTo>
                  <a:lnTo>
                    <a:pt x="2190618" y="1095281"/>
                  </a:lnTo>
                  <a:lnTo>
                    <a:pt x="2219193" y="1076231"/>
                  </a:lnTo>
                  <a:lnTo>
                    <a:pt x="2247768" y="1019081"/>
                  </a:lnTo>
                  <a:lnTo>
                    <a:pt x="2276343" y="933356"/>
                  </a:lnTo>
                  <a:lnTo>
                    <a:pt x="2304918" y="790481"/>
                  </a:lnTo>
                  <a:lnTo>
                    <a:pt x="2333493" y="638081"/>
                  </a:lnTo>
                  <a:lnTo>
                    <a:pt x="2362068" y="609506"/>
                  </a:lnTo>
                  <a:lnTo>
                    <a:pt x="2390643" y="552356"/>
                  </a:lnTo>
                  <a:lnTo>
                    <a:pt x="2419218" y="523781"/>
                  </a:lnTo>
                  <a:lnTo>
                    <a:pt x="2447793" y="295181"/>
                  </a:lnTo>
                  <a:lnTo>
                    <a:pt x="2476368" y="171356"/>
                  </a:lnTo>
                  <a:lnTo>
                    <a:pt x="2504943" y="85631"/>
                  </a:lnTo>
                  <a:lnTo>
                    <a:pt x="2533518" y="-94"/>
                  </a:lnTo>
                  <a:lnTo>
                    <a:pt x="2562093" y="28481"/>
                  </a:lnTo>
                  <a:lnTo>
                    <a:pt x="2590668" y="9431"/>
                  </a:lnTo>
                  <a:lnTo>
                    <a:pt x="2619243" y="76106"/>
                  </a:lnTo>
                  <a:lnTo>
                    <a:pt x="2647818" y="199931"/>
                  </a:lnTo>
                  <a:lnTo>
                    <a:pt x="2676393" y="314231"/>
                  </a:lnTo>
                  <a:lnTo>
                    <a:pt x="2704968" y="333281"/>
                  </a:lnTo>
                  <a:lnTo>
                    <a:pt x="2733543" y="333281"/>
                  </a:lnTo>
                  <a:lnTo>
                    <a:pt x="2762118" y="380906"/>
                  </a:lnTo>
                  <a:lnTo>
                    <a:pt x="2790693" y="561881"/>
                  </a:lnTo>
                  <a:lnTo>
                    <a:pt x="2819268" y="647606"/>
                  </a:lnTo>
                  <a:lnTo>
                    <a:pt x="2847843" y="857156"/>
                  </a:lnTo>
                  <a:lnTo>
                    <a:pt x="2876418" y="971456"/>
                  </a:lnTo>
                  <a:lnTo>
                    <a:pt x="2904993" y="1123856"/>
                  </a:lnTo>
                  <a:lnTo>
                    <a:pt x="2933568" y="1266731"/>
                  </a:lnTo>
                  <a:lnTo>
                    <a:pt x="2962143" y="1371506"/>
                  </a:lnTo>
                  <a:lnTo>
                    <a:pt x="2990718" y="1428656"/>
                  </a:lnTo>
                  <a:lnTo>
                    <a:pt x="3019293" y="1542956"/>
                  </a:lnTo>
                  <a:lnTo>
                    <a:pt x="3047868" y="1676306"/>
                  </a:lnTo>
                  <a:lnTo>
                    <a:pt x="3076443" y="1790606"/>
                  </a:lnTo>
                  <a:lnTo>
                    <a:pt x="3105018" y="1847756"/>
                  </a:lnTo>
                  <a:lnTo>
                    <a:pt x="3133593" y="1819181"/>
                  </a:lnTo>
                  <a:lnTo>
                    <a:pt x="3162168" y="1781081"/>
                  </a:lnTo>
                  <a:lnTo>
                    <a:pt x="3190743" y="1685831"/>
                  </a:lnTo>
                  <a:lnTo>
                    <a:pt x="3219318" y="1676306"/>
                  </a:lnTo>
                  <a:lnTo>
                    <a:pt x="3247893" y="1523906"/>
                  </a:lnTo>
                  <a:lnTo>
                    <a:pt x="3276468" y="1438181"/>
                  </a:lnTo>
                  <a:lnTo>
                    <a:pt x="3305043" y="1276256"/>
                  </a:lnTo>
                  <a:lnTo>
                    <a:pt x="3333618" y="1142906"/>
                  </a:lnTo>
                  <a:lnTo>
                    <a:pt x="3362193" y="1038131"/>
                  </a:lnTo>
                  <a:lnTo>
                    <a:pt x="3390768" y="990506"/>
                  </a:lnTo>
                  <a:lnTo>
                    <a:pt x="3419343" y="1000031"/>
                  </a:lnTo>
                  <a:lnTo>
                    <a:pt x="3447918" y="971456"/>
                  </a:lnTo>
                  <a:lnTo>
                    <a:pt x="3476493" y="895256"/>
                  </a:lnTo>
                  <a:lnTo>
                    <a:pt x="3505068" y="876206"/>
                  </a:lnTo>
                  <a:lnTo>
                    <a:pt x="3533643" y="866681"/>
                  </a:lnTo>
                  <a:lnTo>
                    <a:pt x="3562218" y="800006"/>
                  </a:lnTo>
                  <a:lnTo>
                    <a:pt x="3590793" y="847631"/>
                  </a:lnTo>
                  <a:lnTo>
                    <a:pt x="3619368" y="819056"/>
                  </a:lnTo>
                  <a:lnTo>
                    <a:pt x="3647943" y="895256"/>
                  </a:lnTo>
                  <a:lnTo>
                    <a:pt x="3676518" y="1019081"/>
                  </a:lnTo>
                  <a:lnTo>
                    <a:pt x="3705093" y="1066706"/>
                  </a:lnTo>
                  <a:lnTo>
                    <a:pt x="3733668" y="1066706"/>
                  </a:lnTo>
                  <a:lnTo>
                    <a:pt x="3762243" y="1028606"/>
                  </a:lnTo>
                  <a:lnTo>
                    <a:pt x="3790818" y="1085756"/>
                  </a:lnTo>
                  <a:lnTo>
                    <a:pt x="3819393" y="1104806"/>
                  </a:lnTo>
                  <a:lnTo>
                    <a:pt x="3847968" y="1133381"/>
                  </a:lnTo>
                  <a:lnTo>
                    <a:pt x="3876543" y="1190531"/>
                  </a:lnTo>
                  <a:lnTo>
                    <a:pt x="3905118" y="1238156"/>
                  </a:lnTo>
                  <a:lnTo>
                    <a:pt x="3933693" y="1200056"/>
                  </a:lnTo>
                  <a:lnTo>
                    <a:pt x="3962268" y="1219106"/>
                  </a:lnTo>
                  <a:lnTo>
                    <a:pt x="3990843" y="1247681"/>
                  </a:lnTo>
                  <a:lnTo>
                    <a:pt x="4019418" y="1238156"/>
                  </a:lnTo>
                  <a:lnTo>
                    <a:pt x="4047993" y="1200056"/>
                  </a:lnTo>
                  <a:lnTo>
                    <a:pt x="4076568" y="1247681"/>
                  </a:lnTo>
                  <a:lnTo>
                    <a:pt x="4105143" y="1238156"/>
                  </a:lnTo>
                  <a:lnTo>
                    <a:pt x="4133718" y="1152431"/>
                  </a:lnTo>
                  <a:lnTo>
                    <a:pt x="4162293" y="1219106"/>
                  </a:lnTo>
                  <a:lnTo>
                    <a:pt x="4190868" y="1247681"/>
                  </a:lnTo>
                  <a:lnTo>
                    <a:pt x="4219443" y="1190531"/>
                  </a:lnTo>
                  <a:lnTo>
                    <a:pt x="4248018" y="1123856"/>
                  </a:lnTo>
                  <a:lnTo>
                    <a:pt x="4276593" y="1123856"/>
                  </a:lnTo>
                  <a:lnTo>
                    <a:pt x="4305168" y="1152431"/>
                  </a:lnTo>
                  <a:lnTo>
                    <a:pt x="4333743" y="1181006"/>
                  </a:lnTo>
                  <a:lnTo>
                    <a:pt x="4362318" y="1219106"/>
                  </a:lnTo>
                  <a:lnTo>
                    <a:pt x="4390893" y="1238156"/>
                  </a:lnTo>
                  <a:lnTo>
                    <a:pt x="4419468" y="1257206"/>
                  </a:lnTo>
                  <a:lnTo>
                    <a:pt x="4448043" y="1295306"/>
                  </a:lnTo>
                  <a:lnTo>
                    <a:pt x="4476618" y="1342931"/>
                  </a:lnTo>
                  <a:lnTo>
                    <a:pt x="4505193" y="1323881"/>
                  </a:lnTo>
                  <a:lnTo>
                    <a:pt x="4533768" y="1342931"/>
                  </a:lnTo>
                  <a:lnTo>
                    <a:pt x="4562343" y="1400081"/>
                  </a:lnTo>
                  <a:lnTo>
                    <a:pt x="4590918" y="1447706"/>
                  </a:lnTo>
                  <a:lnTo>
                    <a:pt x="4619493" y="1457231"/>
                  </a:lnTo>
                  <a:lnTo>
                    <a:pt x="4648068" y="1438181"/>
                  </a:lnTo>
                  <a:lnTo>
                    <a:pt x="4676643" y="1428656"/>
                  </a:lnTo>
                  <a:lnTo>
                    <a:pt x="4705218" y="1381031"/>
                  </a:lnTo>
                  <a:lnTo>
                    <a:pt x="4733793" y="1371506"/>
                  </a:lnTo>
                  <a:lnTo>
                    <a:pt x="4762368" y="1295306"/>
                  </a:lnTo>
                  <a:lnTo>
                    <a:pt x="4790943" y="1266731"/>
                  </a:lnTo>
                  <a:lnTo>
                    <a:pt x="4819518" y="1161956"/>
                  </a:lnTo>
                  <a:lnTo>
                    <a:pt x="4848093" y="1095281"/>
                  </a:lnTo>
                  <a:lnTo>
                    <a:pt x="4876668" y="1095281"/>
                  </a:lnTo>
                  <a:lnTo>
                    <a:pt x="4905243" y="1114331"/>
                  </a:lnTo>
                  <a:lnTo>
                    <a:pt x="4933818" y="1142906"/>
                  </a:lnTo>
                  <a:lnTo>
                    <a:pt x="4962393" y="1161956"/>
                  </a:lnTo>
                  <a:lnTo>
                    <a:pt x="4990968" y="1171481"/>
                  </a:lnTo>
                  <a:lnTo>
                    <a:pt x="5019543" y="1123856"/>
                  </a:lnTo>
                  <a:lnTo>
                    <a:pt x="5048118" y="1066706"/>
                  </a:lnTo>
                  <a:lnTo>
                    <a:pt x="5067168" y="1066706"/>
                  </a:lnTo>
                  <a:lnTo>
                    <a:pt x="5095743" y="1123856"/>
                  </a:lnTo>
                  <a:lnTo>
                    <a:pt x="5124318" y="1161956"/>
                  </a:lnTo>
                  <a:lnTo>
                    <a:pt x="5152893" y="1257206"/>
                  </a:lnTo>
                  <a:lnTo>
                    <a:pt x="5181468" y="1266731"/>
                  </a:lnTo>
                  <a:lnTo>
                    <a:pt x="5210043" y="1304831"/>
                  </a:lnTo>
                  <a:lnTo>
                    <a:pt x="5238618" y="1228631"/>
                  </a:lnTo>
                  <a:lnTo>
                    <a:pt x="5267193" y="1200056"/>
                  </a:lnTo>
                  <a:lnTo>
                    <a:pt x="5295768" y="1219106"/>
                  </a:lnTo>
                  <a:lnTo>
                    <a:pt x="5324343" y="1200056"/>
                  </a:lnTo>
                  <a:lnTo>
                    <a:pt x="5352918" y="1238156"/>
                  </a:lnTo>
                  <a:lnTo>
                    <a:pt x="5381493" y="1304831"/>
                  </a:lnTo>
                  <a:lnTo>
                    <a:pt x="5410068" y="1400081"/>
                  </a:lnTo>
                  <a:lnTo>
                    <a:pt x="5438643" y="1361981"/>
                  </a:lnTo>
                  <a:lnTo>
                    <a:pt x="5467218" y="1342931"/>
                  </a:lnTo>
                  <a:lnTo>
                    <a:pt x="5495793" y="1314356"/>
                  </a:lnTo>
                  <a:lnTo>
                    <a:pt x="5524368" y="1323881"/>
                  </a:lnTo>
                  <a:lnTo>
                    <a:pt x="5552943" y="1304831"/>
                  </a:lnTo>
                  <a:lnTo>
                    <a:pt x="5581518" y="1352456"/>
                  </a:lnTo>
                  <a:lnTo>
                    <a:pt x="5610093" y="1333406"/>
                  </a:lnTo>
                  <a:lnTo>
                    <a:pt x="5638668" y="1295306"/>
                  </a:lnTo>
                  <a:lnTo>
                    <a:pt x="5667243" y="1228631"/>
                  </a:lnTo>
                  <a:lnTo>
                    <a:pt x="5695818" y="1247681"/>
                  </a:lnTo>
                  <a:lnTo>
                    <a:pt x="5724393" y="1238156"/>
                  </a:lnTo>
                  <a:lnTo>
                    <a:pt x="5752968" y="1171481"/>
                  </a:lnTo>
                  <a:lnTo>
                    <a:pt x="5781543" y="1190531"/>
                  </a:lnTo>
                  <a:lnTo>
                    <a:pt x="5810118" y="1209581"/>
                  </a:lnTo>
                  <a:lnTo>
                    <a:pt x="5838693" y="1266731"/>
                  </a:lnTo>
                  <a:lnTo>
                    <a:pt x="5867268" y="1304831"/>
                  </a:lnTo>
                  <a:lnTo>
                    <a:pt x="5895843" y="1295306"/>
                  </a:lnTo>
                  <a:lnTo>
                    <a:pt x="5924418" y="1314356"/>
                  </a:lnTo>
                  <a:lnTo>
                    <a:pt x="5952993" y="1352456"/>
                  </a:lnTo>
                  <a:lnTo>
                    <a:pt x="5981568" y="1381031"/>
                  </a:lnTo>
                  <a:lnTo>
                    <a:pt x="6010143" y="1476281"/>
                  </a:lnTo>
                  <a:lnTo>
                    <a:pt x="6038718" y="1457231"/>
                  </a:lnTo>
                  <a:lnTo>
                    <a:pt x="6067293" y="1466756"/>
                  </a:lnTo>
                  <a:lnTo>
                    <a:pt x="6095868" y="1485806"/>
                  </a:lnTo>
                  <a:lnTo>
                    <a:pt x="6124443" y="1447706"/>
                  </a:lnTo>
                  <a:lnTo>
                    <a:pt x="6153018" y="1438181"/>
                  </a:lnTo>
                  <a:lnTo>
                    <a:pt x="6181593" y="1352456"/>
                  </a:lnTo>
                  <a:lnTo>
                    <a:pt x="6210168" y="1276256"/>
                  </a:lnTo>
                  <a:lnTo>
                    <a:pt x="6238743" y="1257206"/>
                  </a:lnTo>
                  <a:lnTo>
                    <a:pt x="6267318" y="1266731"/>
                  </a:lnTo>
                  <a:lnTo>
                    <a:pt x="6295893" y="1209581"/>
                  </a:lnTo>
                  <a:lnTo>
                    <a:pt x="6324468" y="1152431"/>
                  </a:lnTo>
                  <a:lnTo>
                    <a:pt x="6353043" y="1114331"/>
                  </a:lnTo>
                  <a:lnTo>
                    <a:pt x="6381618" y="1085756"/>
                  </a:lnTo>
                  <a:lnTo>
                    <a:pt x="6410193" y="1076231"/>
                  </a:lnTo>
                  <a:lnTo>
                    <a:pt x="6438768" y="1028606"/>
                  </a:lnTo>
                  <a:lnTo>
                    <a:pt x="6467343" y="1000031"/>
                  </a:lnTo>
                  <a:lnTo>
                    <a:pt x="6495918" y="990506"/>
                  </a:lnTo>
                  <a:lnTo>
                    <a:pt x="6524493" y="980981"/>
                  </a:lnTo>
                  <a:lnTo>
                    <a:pt x="6553068" y="1019081"/>
                  </a:lnTo>
                  <a:lnTo>
                    <a:pt x="6581643" y="885731"/>
                  </a:lnTo>
                  <a:lnTo>
                    <a:pt x="6610218" y="485681"/>
                  </a:lnTo>
                  <a:lnTo>
                    <a:pt x="6638793" y="447581"/>
                  </a:lnTo>
                  <a:lnTo>
                    <a:pt x="6667368" y="542831"/>
                  </a:lnTo>
                  <a:lnTo>
                    <a:pt x="6695943" y="571406"/>
                  </a:lnTo>
                  <a:lnTo>
                    <a:pt x="6724518" y="609506"/>
                  </a:lnTo>
                  <a:lnTo>
                    <a:pt x="6753093" y="628556"/>
                  </a:lnTo>
                  <a:lnTo>
                    <a:pt x="6781668" y="638081"/>
                  </a:lnTo>
                  <a:lnTo>
                    <a:pt x="6810243" y="676181"/>
                  </a:lnTo>
                  <a:lnTo>
                    <a:pt x="6838818" y="742856"/>
                  </a:lnTo>
                  <a:lnTo>
                    <a:pt x="6867393" y="866681"/>
                  </a:lnTo>
                  <a:lnTo>
                    <a:pt x="6895968" y="866681"/>
                  </a:lnTo>
                  <a:lnTo>
                    <a:pt x="6924543" y="1009556"/>
                  </a:lnTo>
                  <a:lnTo>
                    <a:pt x="6953118" y="1295306"/>
                  </a:lnTo>
                  <a:lnTo>
                    <a:pt x="6981693" y="1323881"/>
                  </a:lnTo>
                  <a:lnTo>
                    <a:pt x="7010268" y="1276256"/>
                  </a:lnTo>
                  <a:lnTo>
                    <a:pt x="7038843" y="1247681"/>
                  </a:lnTo>
                  <a:lnTo>
                    <a:pt x="7067418" y="1181006"/>
                  </a:lnTo>
                  <a:lnTo>
                    <a:pt x="7095993" y="1133381"/>
                  </a:lnTo>
                  <a:lnTo>
                    <a:pt x="7124568" y="1190531"/>
                  </a:lnTo>
                  <a:lnTo>
                    <a:pt x="7153143" y="1190531"/>
                  </a:lnTo>
                  <a:lnTo>
                    <a:pt x="7181718" y="1076231"/>
                  </a:lnTo>
                  <a:lnTo>
                    <a:pt x="7210293" y="923831"/>
                  </a:lnTo>
                  <a:lnTo>
                    <a:pt x="7238868" y="857156"/>
                  </a:lnTo>
                  <a:lnTo>
                    <a:pt x="7267443" y="800006"/>
                  </a:lnTo>
                  <a:lnTo>
                    <a:pt x="7296018" y="676181"/>
                  </a:lnTo>
                  <a:lnTo>
                    <a:pt x="7324593" y="619031"/>
                  </a:lnTo>
                  <a:lnTo>
                    <a:pt x="7353168" y="590456"/>
                  </a:lnTo>
                  <a:lnTo>
                    <a:pt x="7381743" y="514256"/>
                  </a:lnTo>
                  <a:lnTo>
                    <a:pt x="7410318" y="428531"/>
                  </a:lnTo>
                  <a:lnTo>
                    <a:pt x="7438893" y="342806"/>
                  </a:lnTo>
                  <a:lnTo>
                    <a:pt x="7467468" y="180881"/>
                  </a:lnTo>
                  <a:lnTo>
                    <a:pt x="7496043" y="123731"/>
                  </a:lnTo>
                </a:path>
              </a:pathLst>
            </a:custGeom>
            <a:noFill/>
            <a:ln w="28575" cap="rnd">
              <a:solidFill>
                <a:srgbClr val="44546A"/>
              </a:solidFill>
              <a:prstDash val="sysDot"/>
              <a:round/>
            </a:ln>
          </p:spPr>
          <p:txBody>
            <a:bodyPr rtlCol="0" anchor="ctr"/>
            <a:lstStyle/>
            <a:p>
              <a:endParaRPr lang="en-US"/>
            </a:p>
          </p:txBody>
        </p:sp>
        <p:sp>
          <p:nvSpPr>
            <p:cNvPr id="10" name="TextBox 9">
              <a:extLst>
                <a:ext uri="{FF2B5EF4-FFF2-40B4-BE49-F238E27FC236}">
                  <a16:creationId xmlns:a16="http://schemas.microsoft.com/office/drawing/2014/main" id="{26993202-2064-10B3-D121-C38B7F30A0B1}"/>
                </a:ext>
              </a:extLst>
            </p:cNvPr>
            <p:cNvSpPr txBox="1"/>
            <p:nvPr/>
          </p:nvSpPr>
          <p:spPr>
            <a:xfrm>
              <a:off x="1544170" y="5266299"/>
              <a:ext cx="468630" cy="310515"/>
            </a:xfrm>
            <a:prstGeom prst="rect">
              <a:avLst/>
            </a:prstGeom>
            <a:noFill/>
          </p:spPr>
          <p:txBody>
            <a:bodyPr wrap="none" rtlCol="0">
              <a:spAutoFit/>
            </a:bodyPr>
            <a:lstStyle/>
            <a:p>
              <a:pPr algn="l"/>
              <a:r>
                <a:rPr lang="en-US" sz="1425" spc="0" baseline="0">
                  <a:ln/>
                  <a:solidFill>
                    <a:srgbClr val="595959"/>
                  </a:solidFill>
                  <a:latin typeface="Calibri"/>
                  <a:cs typeface="Calibri"/>
                  <a:sym typeface="Calibri"/>
                  <a:rtl val="0"/>
                </a:rPr>
                <a:t>-6%</a:t>
              </a:r>
            </a:p>
          </p:txBody>
        </p:sp>
        <p:sp>
          <p:nvSpPr>
            <p:cNvPr id="11" name="TextBox 10">
              <a:extLst>
                <a:ext uri="{FF2B5EF4-FFF2-40B4-BE49-F238E27FC236}">
                  <a16:creationId xmlns:a16="http://schemas.microsoft.com/office/drawing/2014/main" id="{B109D31E-FD13-2289-203F-1048A4727D03}"/>
                </a:ext>
              </a:extLst>
            </p:cNvPr>
            <p:cNvSpPr txBox="1"/>
            <p:nvPr/>
          </p:nvSpPr>
          <p:spPr>
            <a:xfrm>
              <a:off x="1544170" y="4742424"/>
              <a:ext cx="468630" cy="310515"/>
            </a:xfrm>
            <a:prstGeom prst="rect">
              <a:avLst/>
            </a:prstGeom>
            <a:noFill/>
          </p:spPr>
          <p:txBody>
            <a:bodyPr wrap="none" rtlCol="0">
              <a:spAutoFit/>
            </a:bodyPr>
            <a:lstStyle/>
            <a:p>
              <a:pPr algn="l"/>
              <a:r>
                <a:rPr lang="en-US" sz="1425" spc="0" baseline="0">
                  <a:ln/>
                  <a:solidFill>
                    <a:srgbClr val="595959"/>
                  </a:solidFill>
                  <a:latin typeface="Calibri"/>
                  <a:cs typeface="Calibri"/>
                  <a:sym typeface="Calibri"/>
                  <a:rtl val="0"/>
                </a:rPr>
                <a:t>-4%</a:t>
              </a:r>
            </a:p>
          </p:txBody>
        </p:sp>
        <p:sp>
          <p:nvSpPr>
            <p:cNvPr id="12" name="TextBox 11">
              <a:extLst>
                <a:ext uri="{FF2B5EF4-FFF2-40B4-BE49-F238E27FC236}">
                  <a16:creationId xmlns:a16="http://schemas.microsoft.com/office/drawing/2014/main" id="{F13B9AD6-92D6-8B3D-4FD6-EA7C891D548B}"/>
                </a:ext>
              </a:extLst>
            </p:cNvPr>
            <p:cNvSpPr txBox="1"/>
            <p:nvPr/>
          </p:nvSpPr>
          <p:spPr>
            <a:xfrm>
              <a:off x="1544170" y="4209024"/>
              <a:ext cx="468630" cy="310515"/>
            </a:xfrm>
            <a:prstGeom prst="rect">
              <a:avLst/>
            </a:prstGeom>
            <a:noFill/>
          </p:spPr>
          <p:txBody>
            <a:bodyPr wrap="none" rtlCol="0">
              <a:spAutoFit/>
            </a:bodyPr>
            <a:lstStyle/>
            <a:p>
              <a:pPr algn="l"/>
              <a:r>
                <a:rPr lang="en-US" sz="1425" spc="0" baseline="0">
                  <a:ln/>
                  <a:solidFill>
                    <a:srgbClr val="595959"/>
                  </a:solidFill>
                  <a:latin typeface="Calibri"/>
                  <a:cs typeface="Calibri"/>
                  <a:sym typeface="Calibri"/>
                  <a:rtl val="0"/>
                </a:rPr>
                <a:t>-2%</a:t>
              </a:r>
            </a:p>
          </p:txBody>
        </p:sp>
        <p:sp>
          <p:nvSpPr>
            <p:cNvPr id="13" name="TextBox 12">
              <a:extLst>
                <a:ext uri="{FF2B5EF4-FFF2-40B4-BE49-F238E27FC236}">
                  <a16:creationId xmlns:a16="http://schemas.microsoft.com/office/drawing/2014/main" id="{BAEF0B7E-D281-B213-58F7-9AA3343DD3BA}"/>
                </a:ext>
              </a:extLst>
            </p:cNvPr>
            <p:cNvSpPr txBox="1"/>
            <p:nvPr/>
          </p:nvSpPr>
          <p:spPr>
            <a:xfrm>
              <a:off x="1598596" y="3685149"/>
              <a:ext cx="411480" cy="310515"/>
            </a:xfrm>
            <a:prstGeom prst="rect">
              <a:avLst/>
            </a:prstGeom>
            <a:noFill/>
          </p:spPr>
          <p:txBody>
            <a:bodyPr wrap="none" rtlCol="0">
              <a:spAutoFit/>
            </a:bodyPr>
            <a:lstStyle/>
            <a:p>
              <a:pPr algn="l"/>
              <a:r>
                <a:rPr lang="en-US" sz="1425" spc="0" baseline="0">
                  <a:ln/>
                  <a:solidFill>
                    <a:srgbClr val="595959"/>
                  </a:solidFill>
                  <a:latin typeface="Calibri"/>
                  <a:cs typeface="Calibri"/>
                  <a:sym typeface="Calibri"/>
                  <a:rtl val="0"/>
                </a:rPr>
                <a:t>0%</a:t>
              </a:r>
            </a:p>
          </p:txBody>
        </p:sp>
        <p:sp>
          <p:nvSpPr>
            <p:cNvPr id="15" name="TextBox 14">
              <a:extLst>
                <a:ext uri="{FF2B5EF4-FFF2-40B4-BE49-F238E27FC236}">
                  <a16:creationId xmlns:a16="http://schemas.microsoft.com/office/drawing/2014/main" id="{D95A9F22-1938-4ACD-9186-B39AD75B1F11}"/>
                </a:ext>
              </a:extLst>
            </p:cNvPr>
            <p:cNvSpPr txBox="1"/>
            <p:nvPr/>
          </p:nvSpPr>
          <p:spPr>
            <a:xfrm>
              <a:off x="1598596" y="3161274"/>
              <a:ext cx="411480" cy="310515"/>
            </a:xfrm>
            <a:prstGeom prst="rect">
              <a:avLst/>
            </a:prstGeom>
            <a:noFill/>
          </p:spPr>
          <p:txBody>
            <a:bodyPr wrap="none" rtlCol="0">
              <a:spAutoFit/>
            </a:bodyPr>
            <a:lstStyle/>
            <a:p>
              <a:pPr algn="l"/>
              <a:r>
                <a:rPr lang="en-US" sz="1425" spc="0" baseline="0">
                  <a:ln/>
                  <a:solidFill>
                    <a:srgbClr val="595959"/>
                  </a:solidFill>
                  <a:latin typeface="Calibri"/>
                  <a:cs typeface="Calibri"/>
                  <a:sym typeface="Calibri"/>
                  <a:rtl val="0"/>
                </a:rPr>
                <a:t>2%</a:t>
              </a:r>
            </a:p>
          </p:txBody>
        </p:sp>
        <p:sp>
          <p:nvSpPr>
            <p:cNvPr id="16" name="TextBox 15">
              <a:extLst>
                <a:ext uri="{FF2B5EF4-FFF2-40B4-BE49-F238E27FC236}">
                  <a16:creationId xmlns:a16="http://schemas.microsoft.com/office/drawing/2014/main" id="{1F7E2495-6142-10B6-A4A0-784274CEF642}"/>
                </a:ext>
              </a:extLst>
            </p:cNvPr>
            <p:cNvSpPr txBox="1"/>
            <p:nvPr/>
          </p:nvSpPr>
          <p:spPr>
            <a:xfrm>
              <a:off x="1598596" y="2627874"/>
              <a:ext cx="411480" cy="310515"/>
            </a:xfrm>
            <a:prstGeom prst="rect">
              <a:avLst/>
            </a:prstGeom>
            <a:noFill/>
          </p:spPr>
          <p:txBody>
            <a:bodyPr wrap="none" rtlCol="0">
              <a:spAutoFit/>
            </a:bodyPr>
            <a:lstStyle/>
            <a:p>
              <a:pPr algn="l"/>
              <a:r>
                <a:rPr lang="en-US" sz="1425" spc="0" baseline="0">
                  <a:ln/>
                  <a:solidFill>
                    <a:srgbClr val="595959"/>
                  </a:solidFill>
                  <a:latin typeface="Calibri"/>
                  <a:cs typeface="Calibri"/>
                  <a:sym typeface="Calibri"/>
                  <a:rtl val="0"/>
                </a:rPr>
                <a:t>4%</a:t>
              </a:r>
            </a:p>
          </p:txBody>
        </p:sp>
        <p:sp>
          <p:nvSpPr>
            <p:cNvPr id="17" name="TextBox 16">
              <a:extLst>
                <a:ext uri="{FF2B5EF4-FFF2-40B4-BE49-F238E27FC236}">
                  <a16:creationId xmlns:a16="http://schemas.microsoft.com/office/drawing/2014/main" id="{B8CFA89E-7840-35E9-A433-E318670FBC13}"/>
                </a:ext>
              </a:extLst>
            </p:cNvPr>
            <p:cNvSpPr txBox="1"/>
            <p:nvPr/>
          </p:nvSpPr>
          <p:spPr>
            <a:xfrm>
              <a:off x="1598596" y="2103999"/>
              <a:ext cx="411480" cy="310515"/>
            </a:xfrm>
            <a:prstGeom prst="rect">
              <a:avLst/>
            </a:prstGeom>
            <a:noFill/>
          </p:spPr>
          <p:txBody>
            <a:bodyPr wrap="none" rtlCol="0">
              <a:spAutoFit/>
            </a:bodyPr>
            <a:lstStyle/>
            <a:p>
              <a:pPr algn="l"/>
              <a:r>
                <a:rPr lang="en-US" sz="1425" spc="0" baseline="0">
                  <a:ln/>
                  <a:solidFill>
                    <a:srgbClr val="595959"/>
                  </a:solidFill>
                  <a:latin typeface="Calibri"/>
                  <a:cs typeface="Calibri"/>
                  <a:sym typeface="Calibri"/>
                  <a:rtl val="0"/>
                </a:rPr>
                <a:t>6%</a:t>
              </a:r>
            </a:p>
          </p:txBody>
        </p:sp>
        <p:sp>
          <p:nvSpPr>
            <p:cNvPr id="18" name="TextBox 17">
              <a:extLst>
                <a:ext uri="{FF2B5EF4-FFF2-40B4-BE49-F238E27FC236}">
                  <a16:creationId xmlns:a16="http://schemas.microsoft.com/office/drawing/2014/main" id="{6647B8F5-1C97-B3F4-859A-C22E30E47BB4}"/>
                </a:ext>
              </a:extLst>
            </p:cNvPr>
            <p:cNvSpPr txBox="1"/>
            <p:nvPr/>
          </p:nvSpPr>
          <p:spPr>
            <a:xfrm>
              <a:off x="1598596" y="1580124"/>
              <a:ext cx="411480" cy="310515"/>
            </a:xfrm>
            <a:prstGeom prst="rect">
              <a:avLst/>
            </a:prstGeom>
            <a:noFill/>
          </p:spPr>
          <p:txBody>
            <a:bodyPr wrap="none" rtlCol="0">
              <a:spAutoFit/>
            </a:bodyPr>
            <a:lstStyle/>
            <a:p>
              <a:pPr algn="l"/>
              <a:r>
                <a:rPr lang="en-US" sz="1425" spc="0" baseline="0">
                  <a:ln/>
                  <a:solidFill>
                    <a:srgbClr val="595959"/>
                  </a:solidFill>
                  <a:latin typeface="Calibri"/>
                  <a:cs typeface="Calibri"/>
                  <a:sym typeface="Calibri"/>
                  <a:rtl val="0"/>
                </a:rPr>
                <a:t>8%</a:t>
              </a:r>
            </a:p>
          </p:txBody>
        </p:sp>
        <p:sp>
          <p:nvSpPr>
            <p:cNvPr id="19" name="TextBox 18">
              <a:extLst>
                <a:ext uri="{FF2B5EF4-FFF2-40B4-BE49-F238E27FC236}">
                  <a16:creationId xmlns:a16="http://schemas.microsoft.com/office/drawing/2014/main" id="{B71ED1E8-7446-1C67-003D-5BE4FFCFBFB1}"/>
                </a:ext>
              </a:extLst>
            </p:cNvPr>
            <p:cNvSpPr txBox="1"/>
            <p:nvPr/>
          </p:nvSpPr>
          <p:spPr>
            <a:xfrm rot="-2700000">
              <a:off x="1632652" y="5562093"/>
              <a:ext cx="621030" cy="234315"/>
            </a:xfrm>
            <a:prstGeom prst="rect">
              <a:avLst/>
            </a:prstGeom>
            <a:noFill/>
          </p:spPr>
          <p:txBody>
            <a:bodyPr wrap="none" rtlCol="0">
              <a:spAutoFit/>
            </a:bodyPr>
            <a:lstStyle/>
            <a:p>
              <a:pPr algn="l"/>
              <a:r>
                <a:rPr lang="en-US" sz="975" spc="0" baseline="0">
                  <a:ln/>
                  <a:solidFill>
                    <a:srgbClr val="595959"/>
                  </a:solidFill>
                  <a:latin typeface="Calibri"/>
                  <a:cs typeface="Calibri"/>
                  <a:sym typeface="Calibri"/>
                  <a:rtl val="0"/>
                </a:rPr>
                <a:t>1998-01</a:t>
              </a:r>
            </a:p>
          </p:txBody>
        </p:sp>
        <p:sp>
          <p:nvSpPr>
            <p:cNvPr id="20" name="TextBox 19">
              <a:extLst>
                <a:ext uri="{FF2B5EF4-FFF2-40B4-BE49-F238E27FC236}">
                  <a16:creationId xmlns:a16="http://schemas.microsoft.com/office/drawing/2014/main" id="{23460BC0-C8AF-BB5B-C69D-3830DCA697DC}"/>
                </a:ext>
              </a:extLst>
            </p:cNvPr>
            <p:cNvSpPr txBox="1"/>
            <p:nvPr/>
          </p:nvSpPr>
          <p:spPr>
            <a:xfrm rot="-2700000">
              <a:off x="1974704" y="5562093"/>
              <a:ext cx="621030" cy="234315"/>
            </a:xfrm>
            <a:prstGeom prst="rect">
              <a:avLst/>
            </a:prstGeom>
            <a:noFill/>
          </p:spPr>
          <p:txBody>
            <a:bodyPr wrap="none" rtlCol="0">
              <a:spAutoFit/>
            </a:bodyPr>
            <a:lstStyle/>
            <a:p>
              <a:pPr algn="l"/>
              <a:r>
                <a:rPr lang="en-US" sz="975" spc="0" baseline="0">
                  <a:ln/>
                  <a:solidFill>
                    <a:srgbClr val="595959"/>
                  </a:solidFill>
                  <a:latin typeface="Calibri"/>
                  <a:cs typeface="Calibri"/>
                  <a:sym typeface="Calibri"/>
                  <a:rtl val="0"/>
                </a:rPr>
                <a:t>1999-01</a:t>
              </a:r>
            </a:p>
          </p:txBody>
        </p:sp>
        <p:sp>
          <p:nvSpPr>
            <p:cNvPr id="21" name="TextBox 20">
              <a:extLst>
                <a:ext uri="{FF2B5EF4-FFF2-40B4-BE49-F238E27FC236}">
                  <a16:creationId xmlns:a16="http://schemas.microsoft.com/office/drawing/2014/main" id="{A5D64ABE-7F98-5832-8221-F5D0EF401992}"/>
                </a:ext>
              </a:extLst>
            </p:cNvPr>
            <p:cNvSpPr txBox="1"/>
            <p:nvPr/>
          </p:nvSpPr>
          <p:spPr>
            <a:xfrm rot="-2700000">
              <a:off x="2316747" y="5562093"/>
              <a:ext cx="621030" cy="234315"/>
            </a:xfrm>
            <a:prstGeom prst="rect">
              <a:avLst/>
            </a:prstGeom>
            <a:noFill/>
          </p:spPr>
          <p:txBody>
            <a:bodyPr wrap="none" rtlCol="0">
              <a:spAutoFit/>
            </a:bodyPr>
            <a:lstStyle/>
            <a:p>
              <a:pPr algn="l"/>
              <a:r>
                <a:rPr lang="en-US" sz="975" spc="0" baseline="0">
                  <a:ln/>
                  <a:solidFill>
                    <a:srgbClr val="595959"/>
                  </a:solidFill>
                  <a:latin typeface="Calibri"/>
                  <a:cs typeface="Calibri"/>
                  <a:sym typeface="Calibri"/>
                  <a:rtl val="0"/>
                </a:rPr>
                <a:t>2000-01</a:t>
              </a:r>
            </a:p>
          </p:txBody>
        </p:sp>
        <p:sp>
          <p:nvSpPr>
            <p:cNvPr id="22" name="TextBox 21">
              <a:extLst>
                <a:ext uri="{FF2B5EF4-FFF2-40B4-BE49-F238E27FC236}">
                  <a16:creationId xmlns:a16="http://schemas.microsoft.com/office/drawing/2014/main" id="{2B7F8FF8-8321-70D9-8ED1-2F5FFC29C9DA}"/>
                </a:ext>
              </a:extLst>
            </p:cNvPr>
            <p:cNvSpPr txBox="1"/>
            <p:nvPr/>
          </p:nvSpPr>
          <p:spPr>
            <a:xfrm rot="-2700000">
              <a:off x="2658799" y="5562093"/>
              <a:ext cx="621030" cy="234315"/>
            </a:xfrm>
            <a:prstGeom prst="rect">
              <a:avLst/>
            </a:prstGeom>
            <a:noFill/>
          </p:spPr>
          <p:txBody>
            <a:bodyPr wrap="none" rtlCol="0">
              <a:spAutoFit/>
            </a:bodyPr>
            <a:lstStyle/>
            <a:p>
              <a:pPr algn="l"/>
              <a:r>
                <a:rPr lang="en-US" sz="975" spc="0" baseline="0">
                  <a:ln/>
                  <a:solidFill>
                    <a:srgbClr val="595959"/>
                  </a:solidFill>
                  <a:latin typeface="Calibri"/>
                  <a:cs typeface="Calibri"/>
                  <a:sym typeface="Calibri"/>
                  <a:rtl val="0"/>
                </a:rPr>
                <a:t>2001-01</a:t>
              </a:r>
            </a:p>
          </p:txBody>
        </p:sp>
        <p:sp>
          <p:nvSpPr>
            <p:cNvPr id="23" name="TextBox 22">
              <a:extLst>
                <a:ext uri="{FF2B5EF4-FFF2-40B4-BE49-F238E27FC236}">
                  <a16:creationId xmlns:a16="http://schemas.microsoft.com/office/drawing/2014/main" id="{4E1108B6-0136-932F-A93A-FAFE721E66FB}"/>
                </a:ext>
              </a:extLst>
            </p:cNvPr>
            <p:cNvSpPr txBox="1"/>
            <p:nvPr/>
          </p:nvSpPr>
          <p:spPr>
            <a:xfrm rot="-2700000">
              <a:off x="3000842" y="5562093"/>
              <a:ext cx="621030" cy="234315"/>
            </a:xfrm>
            <a:prstGeom prst="rect">
              <a:avLst/>
            </a:prstGeom>
            <a:noFill/>
          </p:spPr>
          <p:txBody>
            <a:bodyPr wrap="none" rtlCol="0">
              <a:spAutoFit/>
            </a:bodyPr>
            <a:lstStyle/>
            <a:p>
              <a:pPr algn="l"/>
              <a:r>
                <a:rPr lang="en-US" sz="975" spc="0" baseline="0">
                  <a:ln/>
                  <a:solidFill>
                    <a:srgbClr val="595959"/>
                  </a:solidFill>
                  <a:latin typeface="Calibri"/>
                  <a:cs typeface="Calibri"/>
                  <a:sym typeface="Calibri"/>
                  <a:rtl val="0"/>
                </a:rPr>
                <a:t>2002-01</a:t>
              </a:r>
            </a:p>
          </p:txBody>
        </p:sp>
        <p:sp>
          <p:nvSpPr>
            <p:cNvPr id="24" name="TextBox 23">
              <a:extLst>
                <a:ext uri="{FF2B5EF4-FFF2-40B4-BE49-F238E27FC236}">
                  <a16:creationId xmlns:a16="http://schemas.microsoft.com/office/drawing/2014/main" id="{519FF305-A6A8-CDFB-599F-9370DF62A3AC}"/>
                </a:ext>
              </a:extLst>
            </p:cNvPr>
            <p:cNvSpPr txBox="1"/>
            <p:nvPr/>
          </p:nvSpPr>
          <p:spPr>
            <a:xfrm rot="-2700000">
              <a:off x="3342894" y="5562093"/>
              <a:ext cx="621030" cy="234315"/>
            </a:xfrm>
            <a:prstGeom prst="rect">
              <a:avLst/>
            </a:prstGeom>
            <a:noFill/>
          </p:spPr>
          <p:txBody>
            <a:bodyPr wrap="none" rtlCol="0">
              <a:spAutoFit/>
            </a:bodyPr>
            <a:lstStyle/>
            <a:p>
              <a:pPr algn="l"/>
              <a:r>
                <a:rPr lang="en-US" sz="975" spc="0" baseline="0">
                  <a:ln/>
                  <a:solidFill>
                    <a:srgbClr val="595959"/>
                  </a:solidFill>
                  <a:latin typeface="Calibri"/>
                  <a:cs typeface="Calibri"/>
                  <a:sym typeface="Calibri"/>
                  <a:rtl val="0"/>
                </a:rPr>
                <a:t>2003-01</a:t>
              </a:r>
            </a:p>
          </p:txBody>
        </p:sp>
        <p:sp>
          <p:nvSpPr>
            <p:cNvPr id="25" name="TextBox 24">
              <a:extLst>
                <a:ext uri="{FF2B5EF4-FFF2-40B4-BE49-F238E27FC236}">
                  <a16:creationId xmlns:a16="http://schemas.microsoft.com/office/drawing/2014/main" id="{004E26AB-ED92-6C62-359C-FEC461F5885D}"/>
                </a:ext>
              </a:extLst>
            </p:cNvPr>
            <p:cNvSpPr txBox="1"/>
            <p:nvPr/>
          </p:nvSpPr>
          <p:spPr>
            <a:xfrm rot="-2700000">
              <a:off x="3684947" y="5562093"/>
              <a:ext cx="621030" cy="234315"/>
            </a:xfrm>
            <a:prstGeom prst="rect">
              <a:avLst/>
            </a:prstGeom>
            <a:noFill/>
          </p:spPr>
          <p:txBody>
            <a:bodyPr wrap="none" rtlCol="0">
              <a:spAutoFit/>
            </a:bodyPr>
            <a:lstStyle/>
            <a:p>
              <a:pPr algn="l"/>
              <a:r>
                <a:rPr lang="en-US" sz="975" spc="0" baseline="0">
                  <a:ln/>
                  <a:solidFill>
                    <a:srgbClr val="595959"/>
                  </a:solidFill>
                  <a:latin typeface="Calibri"/>
                  <a:cs typeface="Calibri"/>
                  <a:sym typeface="Calibri"/>
                  <a:rtl val="0"/>
                </a:rPr>
                <a:t>2004-01</a:t>
              </a:r>
            </a:p>
          </p:txBody>
        </p:sp>
        <p:sp>
          <p:nvSpPr>
            <p:cNvPr id="26" name="TextBox 25">
              <a:extLst>
                <a:ext uri="{FF2B5EF4-FFF2-40B4-BE49-F238E27FC236}">
                  <a16:creationId xmlns:a16="http://schemas.microsoft.com/office/drawing/2014/main" id="{9BECE87B-2FF8-65DF-E88E-A547E7F53EF5}"/>
                </a:ext>
              </a:extLst>
            </p:cNvPr>
            <p:cNvSpPr txBox="1"/>
            <p:nvPr/>
          </p:nvSpPr>
          <p:spPr>
            <a:xfrm rot="-2700000">
              <a:off x="4026989" y="5562093"/>
              <a:ext cx="621030" cy="234315"/>
            </a:xfrm>
            <a:prstGeom prst="rect">
              <a:avLst/>
            </a:prstGeom>
            <a:noFill/>
          </p:spPr>
          <p:txBody>
            <a:bodyPr wrap="none" rtlCol="0">
              <a:spAutoFit/>
            </a:bodyPr>
            <a:lstStyle/>
            <a:p>
              <a:pPr algn="l"/>
              <a:r>
                <a:rPr lang="en-US" sz="975" spc="0" baseline="0">
                  <a:ln/>
                  <a:solidFill>
                    <a:srgbClr val="595959"/>
                  </a:solidFill>
                  <a:latin typeface="Calibri"/>
                  <a:cs typeface="Calibri"/>
                  <a:sym typeface="Calibri"/>
                  <a:rtl val="0"/>
                </a:rPr>
                <a:t>2005-01</a:t>
              </a:r>
            </a:p>
          </p:txBody>
        </p:sp>
        <p:sp>
          <p:nvSpPr>
            <p:cNvPr id="27" name="TextBox 26">
              <a:extLst>
                <a:ext uri="{FF2B5EF4-FFF2-40B4-BE49-F238E27FC236}">
                  <a16:creationId xmlns:a16="http://schemas.microsoft.com/office/drawing/2014/main" id="{A5B1040B-086A-7335-4231-45FFD0249E7A}"/>
                </a:ext>
              </a:extLst>
            </p:cNvPr>
            <p:cNvSpPr txBox="1"/>
            <p:nvPr/>
          </p:nvSpPr>
          <p:spPr>
            <a:xfrm rot="-2700000">
              <a:off x="4369042" y="5562093"/>
              <a:ext cx="621030" cy="234315"/>
            </a:xfrm>
            <a:prstGeom prst="rect">
              <a:avLst/>
            </a:prstGeom>
            <a:noFill/>
          </p:spPr>
          <p:txBody>
            <a:bodyPr wrap="none" rtlCol="0">
              <a:spAutoFit/>
            </a:bodyPr>
            <a:lstStyle/>
            <a:p>
              <a:pPr algn="l"/>
              <a:r>
                <a:rPr lang="en-US" sz="975" spc="0" baseline="0">
                  <a:ln/>
                  <a:solidFill>
                    <a:srgbClr val="595959"/>
                  </a:solidFill>
                  <a:latin typeface="Calibri"/>
                  <a:cs typeface="Calibri"/>
                  <a:sym typeface="Calibri"/>
                  <a:rtl val="0"/>
                </a:rPr>
                <a:t>2006-01</a:t>
              </a:r>
            </a:p>
          </p:txBody>
        </p:sp>
        <p:sp>
          <p:nvSpPr>
            <p:cNvPr id="28" name="TextBox 27">
              <a:extLst>
                <a:ext uri="{FF2B5EF4-FFF2-40B4-BE49-F238E27FC236}">
                  <a16:creationId xmlns:a16="http://schemas.microsoft.com/office/drawing/2014/main" id="{8BB2EAB2-03F6-A150-EAC7-C9787FF836D3}"/>
                </a:ext>
              </a:extLst>
            </p:cNvPr>
            <p:cNvSpPr txBox="1"/>
            <p:nvPr/>
          </p:nvSpPr>
          <p:spPr>
            <a:xfrm rot="-2700000">
              <a:off x="4711084" y="5562093"/>
              <a:ext cx="621030" cy="234315"/>
            </a:xfrm>
            <a:prstGeom prst="rect">
              <a:avLst/>
            </a:prstGeom>
            <a:noFill/>
          </p:spPr>
          <p:txBody>
            <a:bodyPr wrap="none" rtlCol="0">
              <a:spAutoFit/>
            </a:bodyPr>
            <a:lstStyle/>
            <a:p>
              <a:pPr algn="l"/>
              <a:r>
                <a:rPr lang="en-US" sz="975" spc="0" baseline="0">
                  <a:ln/>
                  <a:solidFill>
                    <a:srgbClr val="595959"/>
                  </a:solidFill>
                  <a:latin typeface="Calibri"/>
                  <a:cs typeface="Calibri"/>
                  <a:sym typeface="Calibri"/>
                  <a:rtl val="0"/>
                </a:rPr>
                <a:t>2007-01</a:t>
              </a:r>
            </a:p>
          </p:txBody>
        </p:sp>
        <p:sp>
          <p:nvSpPr>
            <p:cNvPr id="29" name="TextBox 28">
              <a:extLst>
                <a:ext uri="{FF2B5EF4-FFF2-40B4-BE49-F238E27FC236}">
                  <a16:creationId xmlns:a16="http://schemas.microsoft.com/office/drawing/2014/main" id="{C0724E07-4E83-907F-BB3A-8A07BB4D256D}"/>
                </a:ext>
              </a:extLst>
            </p:cNvPr>
            <p:cNvSpPr txBox="1"/>
            <p:nvPr/>
          </p:nvSpPr>
          <p:spPr>
            <a:xfrm rot="-2700000">
              <a:off x="5053137" y="5562093"/>
              <a:ext cx="621030" cy="234315"/>
            </a:xfrm>
            <a:prstGeom prst="rect">
              <a:avLst/>
            </a:prstGeom>
            <a:noFill/>
          </p:spPr>
          <p:txBody>
            <a:bodyPr wrap="none" rtlCol="0">
              <a:spAutoFit/>
            </a:bodyPr>
            <a:lstStyle/>
            <a:p>
              <a:pPr algn="l"/>
              <a:r>
                <a:rPr lang="en-US" sz="975" spc="0" baseline="0">
                  <a:ln/>
                  <a:solidFill>
                    <a:srgbClr val="595959"/>
                  </a:solidFill>
                  <a:latin typeface="Calibri"/>
                  <a:cs typeface="Calibri"/>
                  <a:sym typeface="Calibri"/>
                  <a:rtl val="0"/>
                </a:rPr>
                <a:t>2008-01</a:t>
              </a:r>
            </a:p>
          </p:txBody>
        </p:sp>
        <p:sp>
          <p:nvSpPr>
            <p:cNvPr id="30" name="TextBox 29">
              <a:extLst>
                <a:ext uri="{FF2B5EF4-FFF2-40B4-BE49-F238E27FC236}">
                  <a16:creationId xmlns:a16="http://schemas.microsoft.com/office/drawing/2014/main" id="{7784F2B9-E0BC-63BD-A887-2C885368D5F5}"/>
                </a:ext>
              </a:extLst>
            </p:cNvPr>
            <p:cNvSpPr txBox="1"/>
            <p:nvPr/>
          </p:nvSpPr>
          <p:spPr>
            <a:xfrm rot="-2700000">
              <a:off x="5395180" y="5562093"/>
              <a:ext cx="621030" cy="234315"/>
            </a:xfrm>
            <a:prstGeom prst="rect">
              <a:avLst/>
            </a:prstGeom>
            <a:noFill/>
          </p:spPr>
          <p:txBody>
            <a:bodyPr wrap="none" rtlCol="0">
              <a:spAutoFit/>
            </a:bodyPr>
            <a:lstStyle/>
            <a:p>
              <a:pPr algn="l"/>
              <a:r>
                <a:rPr lang="en-US" sz="975" spc="0" baseline="0">
                  <a:ln/>
                  <a:solidFill>
                    <a:srgbClr val="595959"/>
                  </a:solidFill>
                  <a:latin typeface="Calibri"/>
                  <a:cs typeface="Calibri"/>
                  <a:sym typeface="Calibri"/>
                  <a:rtl val="0"/>
                </a:rPr>
                <a:t>2009-01</a:t>
              </a:r>
            </a:p>
          </p:txBody>
        </p:sp>
        <p:sp>
          <p:nvSpPr>
            <p:cNvPr id="31" name="TextBox 30">
              <a:extLst>
                <a:ext uri="{FF2B5EF4-FFF2-40B4-BE49-F238E27FC236}">
                  <a16:creationId xmlns:a16="http://schemas.microsoft.com/office/drawing/2014/main" id="{77851ED4-CA5F-7F82-6152-F4F58F5EEE8F}"/>
                </a:ext>
              </a:extLst>
            </p:cNvPr>
            <p:cNvSpPr txBox="1"/>
            <p:nvPr/>
          </p:nvSpPr>
          <p:spPr>
            <a:xfrm rot="-2700000">
              <a:off x="5737232" y="5562093"/>
              <a:ext cx="621030" cy="234315"/>
            </a:xfrm>
            <a:prstGeom prst="rect">
              <a:avLst/>
            </a:prstGeom>
            <a:noFill/>
          </p:spPr>
          <p:txBody>
            <a:bodyPr wrap="none" rtlCol="0">
              <a:spAutoFit/>
            </a:bodyPr>
            <a:lstStyle/>
            <a:p>
              <a:pPr algn="l"/>
              <a:r>
                <a:rPr lang="en-US" sz="975" spc="0" baseline="0">
                  <a:ln/>
                  <a:solidFill>
                    <a:srgbClr val="595959"/>
                  </a:solidFill>
                  <a:latin typeface="Calibri"/>
                  <a:cs typeface="Calibri"/>
                  <a:sym typeface="Calibri"/>
                  <a:rtl val="0"/>
                </a:rPr>
                <a:t>2010-01</a:t>
              </a:r>
            </a:p>
          </p:txBody>
        </p:sp>
        <p:sp>
          <p:nvSpPr>
            <p:cNvPr id="32" name="TextBox 31">
              <a:extLst>
                <a:ext uri="{FF2B5EF4-FFF2-40B4-BE49-F238E27FC236}">
                  <a16:creationId xmlns:a16="http://schemas.microsoft.com/office/drawing/2014/main" id="{C4644E4B-BF1F-B8FB-4C54-CA5DD723B6BE}"/>
                </a:ext>
              </a:extLst>
            </p:cNvPr>
            <p:cNvSpPr txBox="1"/>
            <p:nvPr/>
          </p:nvSpPr>
          <p:spPr>
            <a:xfrm rot="-2700000">
              <a:off x="6079275" y="5562093"/>
              <a:ext cx="621030" cy="234315"/>
            </a:xfrm>
            <a:prstGeom prst="rect">
              <a:avLst/>
            </a:prstGeom>
            <a:noFill/>
          </p:spPr>
          <p:txBody>
            <a:bodyPr wrap="none" rtlCol="0">
              <a:spAutoFit/>
            </a:bodyPr>
            <a:lstStyle/>
            <a:p>
              <a:pPr algn="l"/>
              <a:r>
                <a:rPr lang="en-US" sz="975" spc="0" baseline="0">
                  <a:ln/>
                  <a:solidFill>
                    <a:srgbClr val="595959"/>
                  </a:solidFill>
                  <a:latin typeface="Calibri"/>
                  <a:cs typeface="Calibri"/>
                  <a:sym typeface="Calibri"/>
                  <a:rtl val="0"/>
                </a:rPr>
                <a:t>2011-01</a:t>
              </a:r>
            </a:p>
          </p:txBody>
        </p:sp>
        <p:sp>
          <p:nvSpPr>
            <p:cNvPr id="33" name="TextBox 32">
              <a:extLst>
                <a:ext uri="{FF2B5EF4-FFF2-40B4-BE49-F238E27FC236}">
                  <a16:creationId xmlns:a16="http://schemas.microsoft.com/office/drawing/2014/main" id="{2677B7FB-940C-DACE-E334-8007E49C99D2}"/>
                </a:ext>
              </a:extLst>
            </p:cNvPr>
            <p:cNvSpPr txBox="1"/>
            <p:nvPr/>
          </p:nvSpPr>
          <p:spPr>
            <a:xfrm rot="-2700000">
              <a:off x="6421327" y="5562093"/>
              <a:ext cx="621030" cy="234315"/>
            </a:xfrm>
            <a:prstGeom prst="rect">
              <a:avLst/>
            </a:prstGeom>
            <a:noFill/>
          </p:spPr>
          <p:txBody>
            <a:bodyPr wrap="none" rtlCol="0">
              <a:spAutoFit/>
            </a:bodyPr>
            <a:lstStyle/>
            <a:p>
              <a:pPr algn="l"/>
              <a:r>
                <a:rPr lang="en-US" sz="975" spc="0" baseline="0">
                  <a:ln/>
                  <a:solidFill>
                    <a:srgbClr val="595959"/>
                  </a:solidFill>
                  <a:latin typeface="Calibri"/>
                  <a:cs typeface="Calibri"/>
                  <a:sym typeface="Calibri"/>
                  <a:rtl val="0"/>
                </a:rPr>
                <a:t>2012-01</a:t>
              </a:r>
            </a:p>
          </p:txBody>
        </p:sp>
        <p:sp>
          <p:nvSpPr>
            <p:cNvPr id="40" name="TextBox 39">
              <a:extLst>
                <a:ext uri="{FF2B5EF4-FFF2-40B4-BE49-F238E27FC236}">
                  <a16:creationId xmlns:a16="http://schemas.microsoft.com/office/drawing/2014/main" id="{F36C40FF-0446-B373-5D88-755F0BD6FE8E}"/>
                </a:ext>
              </a:extLst>
            </p:cNvPr>
            <p:cNvSpPr txBox="1"/>
            <p:nvPr/>
          </p:nvSpPr>
          <p:spPr>
            <a:xfrm rot="-2700000">
              <a:off x="6763370" y="5562093"/>
              <a:ext cx="621030" cy="234315"/>
            </a:xfrm>
            <a:prstGeom prst="rect">
              <a:avLst/>
            </a:prstGeom>
            <a:noFill/>
          </p:spPr>
          <p:txBody>
            <a:bodyPr wrap="none" rtlCol="0">
              <a:spAutoFit/>
            </a:bodyPr>
            <a:lstStyle/>
            <a:p>
              <a:pPr algn="l"/>
              <a:r>
                <a:rPr lang="en-US" sz="975" spc="0" baseline="0">
                  <a:ln/>
                  <a:solidFill>
                    <a:srgbClr val="595959"/>
                  </a:solidFill>
                  <a:latin typeface="Calibri"/>
                  <a:cs typeface="Calibri"/>
                  <a:sym typeface="Calibri"/>
                  <a:rtl val="0"/>
                </a:rPr>
                <a:t>2013-01</a:t>
              </a:r>
            </a:p>
          </p:txBody>
        </p:sp>
        <p:sp>
          <p:nvSpPr>
            <p:cNvPr id="41" name="TextBox 40">
              <a:extLst>
                <a:ext uri="{FF2B5EF4-FFF2-40B4-BE49-F238E27FC236}">
                  <a16:creationId xmlns:a16="http://schemas.microsoft.com/office/drawing/2014/main" id="{2A6CF9BF-20FE-2AE3-B402-F22761CEB5B4}"/>
                </a:ext>
              </a:extLst>
            </p:cNvPr>
            <p:cNvSpPr txBox="1"/>
            <p:nvPr/>
          </p:nvSpPr>
          <p:spPr>
            <a:xfrm rot="-2700000">
              <a:off x="7105422" y="5562093"/>
              <a:ext cx="621030" cy="234315"/>
            </a:xfrm>
            <a:prstGeom prst="rect">
              <a:avLst/>
            </a:prstGeom>
            <a:noFill/>
          </p:spPr>
          <p:txBody>
            <a:bodyPr wrap="none" rtlCol="0">
              <a:spAutoFit/>
            </a:bodyPr>
            <a:lstStyle/>
            <a:p>
              <a:pPr algn="l"/>
              <a:r>
                <a:rPr lang="en-US" sz="975" spc="0" baseline="0">
                  <a:ln/>
                  <a:solidFill>
                    <a:srgbClr val="595959"/>
                  </a:solidFill>
                  <a:latin typeface="Calibri"/>
                  <a:cs typeface="Calibri"/>
                  <a:sym typeface="Calibri"/>
                  <a:rtl val="0"/>
                </a:rPr>
                <a:t>2014-01</a:t>
              </a:r>
            </a:p>
          </p:txBody>
        </p:sp>
        <p:sp>
          <p:nvSpPr>
            <p:cNvPr id="42" name="TextBox 41">
              <a:extLst>
                <a:ext uri="{FF2B5EF4-FFF2-40B4-BE49-F238E27FC236}">
                  <a16:creationId xmlns:a16="http://schemas.microsoft.com/office/drawing/2014/main" id="{691EFFFF-15CC-DDFA-2246-09C48B7BF2CB}"/>
                </a:ext>
              </a:extLst>
            </p:cNvPr>
            <p:cNvSpPr txBox="1"/>
            <p:nvPr/>
          </p:nvSpPr>
          <p:spPr>
            <a:xfrm rot="-2700000">
              <a:off x="7447465" y="5562093"/>
              <a:ext cx="621030" cy="234315"/>
            </a:xfrm>
            <a:prstGeom prst="rect">
              <a:avLst/>
            </a:prstGeom>
            <a:noFill/>
          </p:spPr>
          <p:txBody>
            <a:bodyPr wrap="none" rtlCol="0">
              <a:spAutoFit/>
            </a:bodyPr>
            <a:lstStyle/>
            <a:p>
              <a:pPr algn="l"/>
              <a:r>
                <a:rPr lang="en-US" sz="975" spc="0" baseline="0">
                  <a:ln/>
                  <a:solidFill>
                    <a:srgbClr val="595959"/>
                  </a:solidFill>
                  <a:latin typeface="Calibri"/>
                  <a:cs typeface="Calibri"/>
                  <a:sym typeface="Calibri"/>
                  <a:rtl val="0"/>
                </a:rPr>
                <a:t>2015-01</a:t>
              </a:r>
            </a:p>
          </p:txBody>
        </p:sp>
        <p:sp>
          <p:nvSpPr>
            <p:cNvPr id="43" name="TextBox 42">
              <a:extLst>
                <a:ext uri="{FF2B5EF4-FFF2-40B4-BE49-F238E27FC236}">
                  <a16:creationId xmlns:a16="http://schemas.microsoft.com/office/drawing/2014/main" id="{C6317FBE-CEBD-E1E9-1687-17A84E3B7BFE}"/>
                </a:ext>
              </a:extLst>
            </p:cNvPr>
            <p:cNvSpPr txBox="1"/>
            <p:nvPr/>
          </p:nvSpPr>
          <p:spPr>
            <a:xfrm rot="-2700000">
              <a:off x="7789517" y="5562093"/>
              <a:ext cx="621030" cy="234315"/>
            </a:xfrm>
            <a:prstGeom prst="rect">
              <a:avLst/>
            </a:prstGeom>
            <a:noFill/>
          </p:spPr>
          <p:txBody>
            <a:bodyPr wrap="none" rtlCol="0">
              <a:spAutoFit/>
            </a:bodyPr>
            <a:lstStyle/>
            <a:p>
              <a:pPr algn="l"/>
              <a:r>
                <a:rPr lang="en-US" sz="975" spc="0" baseline="0">
                  <a:ln/>
                  <a:solidFill>
                    <a:srgbClr val="595959"/>
                  </a:solidFill>
                  <a:latin typeface="Calibri"/>
                  <a:cs typeface="Calibri"/>
                  <a:sym typeface="Calibri"/>
                  <a:rtl val="0"/>
                </a:rPr>
                <a:t>2016-01</a:t>
              </a:r>
            </a:p>
          </p:txBody>
        </p:sp>
        <p:sp>
          <p:nvSpPr>
            <p:cNvPr id="44" name="TextBox 43">
              <a:extLst>
                <a:ext uri="{FF2B5EF4-FFF2-40B4-BE49-F238E27FC236}">
                  <a16:creationId xmlns:a16="http://schemas.microsoft.com/office/drawing/2014/main" id="{45DF3BE1-94F7-63C8-7F46-CA4405731B52}"/>
                </a:ext>
              </a:extLst>
            </p:cNvPr>
            <p:cNvSpPr txBox="1"/>
            <p:nvPr/>
          </p:nvSpPr>
          <p:spPr>
            <a:xfrm rot="-2700000">
              <a:off x="8131569" y="5562093"/>
              <a:ext cx="621030" cy="234315"/>
            </a:xfrm>
            <a:prstGeom prst="rect">
              <a:avLst/>
            </a:prstGeom>
            <a:noFill/>
          </p:spPr>
          <p:txBody>
            <a:bodyPr wrap="none" rtlCol="0">
              <a:spAutoFit/>
            </a:bodyPr>
            <a:lstStyle/>
            <a:p>
              <a:pPr algn="l"/>
              <a:r>
                <a:rPr lang="en-US" sz="975" spc="0" baseline="0">
                  <a:ln/>
                  <a:solidFill>
                    <a:srgbClr val="595959"/>
                  </a:solidFill>
                  <a:latin typeface="Calibri"/>
                  <a:cs typeface="Calibri"/>
                  <a:sym typeface="Calibri"/>
                  <a:rtl val="0"/>
                </a:rPr>
                <a:t>2017-01</a:t>
              </a:r>
            </a:p>
          </p:txBody>
        </p:sp>
        <p:sp>
          <p:nvSpPr>
            <p:cNvPr id="46" name="TextBox 45">
              <a:extLst>
                <a:ext uri="{FF2B5EF4-FFF2-40B4-BE49-F238E27FC236}">
                  <a16:creationId xmlns:a16="http://schemas.microsoft.com/office/drawing/2014/main" id="{94CDD363-08C2-C6F4-F076-054E985D9F62}"/>
                </a:ext>
              </a:extLst>
            </p:cNvPr>
            <p:cNvSpPr txBox="1"/>
            <p:nvPr/>
          </p:nvSpPr>
          <p:spPr>
            <a:xfrm rot="-2700000">
              <a:off x="8473612" y="5562093"/>
              <a:ext cx="621030" cy="234315"/>
            </a:xfrm>
            <a:prstGeom prst="rect">
              <a:avLst/>
            </a:prstGeom>
            <a:noFill/>
          </p:spPr>
          <p:txBody>
            <a:bodyPr wrap="none" rtlCol="0">
              <a:spAutoFit/>
            </a:bodyPr>
            <a:lstStyle/>
            <a:p>
              <a:pPr algn="l"/>
              <a:r>
                <a:rPr lang="en-US" sz="975" spc="0" baseline="0">
                  <a:ln/>
                  <a:solidFill>
                    <a:srgbClr val="595959"/>
                  </a:solidFill>
                  <a:latin typeface="Calibri"/>
                  <a:cs typeface="Calibri"/>
                  <a:sym typeface="Calibri"/>
                  <a:rtl val="0"/>
                </a:rPr>
                <a:t>2018-01</a:t>
              </a:r>
            </a:p>
          </p:txBody>
        </p:sp>
        <p:sp>
          <p:nvSpPr>
            <p:cNvPr id="47" name="TextBox 46">
              <a:extLst>
                <a:ext uri="{FF2B5EF4-FFF2-40B4-BE49-F238E27FC236}">
                  <a16:creationId xmlns:a16="http://schemas.microsoft.com/office/drawing/2014/main" id="{2DC04086-4CD0-2E18-3B2D-3AB78B5679FD}"/>
                </a:ext>
              </a:extLst>
            </p:cNvPr>
            <p:cNvSpPr txBox="1"/>
            <p:nvPr/>
          </p:nvSpPr>
          <p:spPr>
            <a:xfrm rot="-2700000">
              <a:off x="8815664" y="5562093"/>
              <a:ext cx="621030" cy="234315"/>
            </a:xfrm>
            <a:prstGeom prst="rect">
              <a:avLst/>
            </a:prstGeom>
            <a:noFill/>
          </p:spPr>
          <p:txBody>
            <a:bodyPr wrap="none" rtlCol="0">
              <a:spAutoFit/>
            </a:bodyPr>
            <a:lstStyle/>
            <a:p>
              <a:pPr algn="l"/>
              <a:r>
                <a:rPr lang="en-US" sz="975" spc="0" baseline="0">
                  <a:ln/>
                  <a:solidFill>
                    <a:srgbClr val="595959"/>
                  </a:solidFill>
                  <a:latin typeface="Calibri"/>
                  <a:cs typeface="Calibri"/>
                  <a:sym typeface="Calibri"/>
                  <a:rtl val="0"/>
                </a:rPr>
                <a:t>2019-01</a:t>
              </a:r>
            </a:p>
          </p:txBody>
        </p:sp>
        <p:sp>
          <p:nvSpPr>
            <p:cNvPr id="48" name="TextBox 47">
              <a:extLst>
                <a:ext uri="{FF2B5EF4-FFF2-40B4-BE49-F238E27FC236}">
                  <a16:creationId xmlns:a16="http://schemas.microsoft.com/office/drawing/2014/main" id="{45C114FE-1EBA-63EA-0D1E-E68D9E60619C}"/>
                </a:ext>
              </a:extLst>
            </p:cNvPr>
            <p:cNvSpPr txBox="1"/>
            <p:nvPr/>
          </p:nvSpPr>
          <p:spPr>
            <a:xfrm rot="-2700000">
              <a:off x="9157707" y="5562093"/>
              <a:ext cx="621030" cy="234315"/>
            </a:xfrm>
            <a:prstGeom prst="rect">
              <a:avLst/>
            </a:prstGeom>
            <a:noFill/>
          </p:spPr>
          <p:txBody>
            <a:bodyPr wrap="none" rtlCol="0">
              <a:spAutoFit/>
            </a:bodyPr>
            <a:lstStyle/>
            <a:p>
              <a:pPr algn="l"/>
              <a:r>
                <a:rPr lang="en-US" sz="975" spc="0" baseline="0">
                  <a:ln/>
                  <a:solidFill>
                    <a:srgbClr val="595959"/>
                  </a:solidFill>
                  <a:latin typeface="Calibri"/>
                  <a:cs typeface="Calibri"/>
                  <a:sym typeface="Calibri"/>
                  <a:rtl val="0"/>
                </a:rPr>
                <a:t>2020-01</a:t>
              </a:r>
            </a:p>
          </p:txBody>
        </p:sp>
        <p:sp>
          <p:nvSpPr>
            <p:cNvPr id="51" name="TextBox 50">
              <a:extLst>
                <a:ext uri="{FF2B5EF4-FFF2-40B4-BE49-F238E27FC236}">
                  <a16:creationId xmlns:a16="http://schemas.microsoft.com/office/drawing/2014/main" id="{3D36147A-BEB1-8842-3FFF-F7B0C7BD50D8}"/>
                </a:ext>
              </a:extLst>
            </p:cNvPr>
            <p:cNvSpPr txBox="1"/>
            <p:nvPr/>
          </p:nvSpPr>
          <p:spPr>
            <a:xfrm rot="-2700000">
              <a:off x="9499788" y="5562093"/>
              <a:ext cx="621030" cy="234315"/>
            </a:xfrm>
            <a:prstGeom prst="rect">
              <a:avLst/>
            </a:prstGeom>
            <a:noFill/>
          </p:spPr>
          <p:txBody>
            <a:bodyPr wrap="none" rtlCol="0">
              <a:spAutoFit/>
            </a:bodyPr>
            <a:lstStyle/>
            <a:p>
              <a:pPr algn="l"/>
              <a:r>
                <a:rPr lang="en-US" sz="975" spc="0" baseline="0">
                  <a:ln/>
                  <a:solidFill>
                    <a:srgbClr val="595959"/>
                  </a:solidFill>
                  <a:latin typeface="Calibri"/>
                  <a:cs typeface="Calibri"/>
                  <a:sym typeface="Calibri"/>
                  <a:rtl val="0"/>
                </a:rPr>
                <a:t>2021-01</a:t>
              </a:r>
            </a:p>
          </p:txBody>
        </p:sp>
        <p:sp>
          <p:nvSpPr>
            <p:cNvPr id="52" name="TextBox 51">
              <a:extLst>
                <a:ext uri="{FF2B5EF4-FFF2-40B4-BE49-F238E27FC236}">
                  <a16:creationId xmlns:a16="http://schemas.microsoft.com/office/drawing/2014/main" id="{8084AD49-AD8A-61AE-D10A-111E9775CE1B}"/>
                </a:ext>
              </a:extLst>
            </p:cNvPr>
            <p:cNvSpPr txBox="1"/>
            <p:nvPr/>
          </p:nvSpPr>
          <p:spPr>
            <a:xfrm rot="-2700000">
              <a:off x="9841831" y="5562093"/>
              <a:ext cx="621030" cy="234315"/>
            </a:xfrm>
            <a:prstGeom prst="rect">
              <a:avLst/>
            </a:prstGeom>
            <a:noFill/>
          </p:spPr>
          <p:txBody>
            <a:bodyPr wrap="none" rtlCol="0">
              <a:spAutoFit/>
            </a:bodyPr>
            <a:lstStyle/>
            <a:p>
              <a:pPr algn="l"/>
              <a:r>
                <a:rPr lang="en-US" sz="975" spc="0" baseline="0">
                  <a:ln/>
                  <a:solidFill>
                    <a:srgbClr val="595959"/>
                  </a:solidFill>
                  <a:latin typeface="Calibri"/>
                  <a:cs typeface="Calibri"/>
                  <a:sym typeface="Calibri"/>
                  <a:rtl val="0"/>
                </a:rPr>
                <a:t>2022-01</a:t>
              </a:r>
            </a:p>
          </p:txBody>
        </p:sp>
        <p:sp>
          <p:nvSpPr>
            <p:cNvPr id="53" name="TextBox 52">
              <a:extLst>
                <a:ext uri="{FF2B5EF4-FFF2-40B4-BE49-F238E27FC236}">
                  <a16:creationId xmlns:a16="http://schemas.microsoft.com/office/drawing/2014/main" id="{D9562BF0-4294-3DD2-CC89-A8166B7EF390}"/>
                </a:ext>
              </a:extLst>
            </p:cNvPr>
            <p:cNvSpPr txBox="1"/>
            <p:nvPr/>
          </p:nvSpPr>
          <p:spPr>
            <a:xfrm rot="-2700000">
              <a:off x="10183873" y="5562093"/>
              <a:ext cx="621030" cy="234315"/>
            </a:xfrm>
            <a:prstGeom prst="rect">
              <a:avLst/>
            </a:prstGeom>
            <a:noFill/>
          </p:spPr>
          <p:txBody>
            <a:bodyPr wrap="none" rtlCol="0">
              <a:spAutoFit/>
            </a:bodyPr>
            <a:lstStyle/>
            <a:p>
              <a:pPr algn="l"/>
              <a:r>
                <a:rPr lang="en-US" sz="975" spc="0" baseline="0">
                  <a:ln/>
                  <a:solidFill>
                    <a:srgbClr val="595959"/>
                  </a:solidFill>
                  <a:latin typeface="Calibri"/>
                  <a:cs typeface="Calibri"/>
                  <a:sym typeface="Calibri"/>
                  <a:rtl val="0"/>
                </a:rPr>
                <a:t>2023-01</a:t>
              </a:r>
            </a:p>
          </p:txBody>
        </p:sp>
        <p:sp>
          <p:nvSpPr>
            <p:cNvPr id="54" name="TextBox 53">
              <a:extLst>
                <a:ext uri="{FF2B5EF4-FFF2-40B4-BE49-F238E27FC236}">
                  <a16:creationId xmlns:a16="http://schemas.microsoft.com/office/drawing/2014/main" id="{2D1ED695-3B5C-CBE7-01A6-E7AD921A8334}"/>
                </a:ext>
              </a:extLst>
            </p:cNvPr>
            <p:cNvSpPr txBox="1"/>
            <p:nvPr/>
          </p:nvSpPr>
          <p:spPr>
            <a:xfrm rot="-5400000">
              <a:off x="-328187" y="3418449"/>
              <a:ext cx="3202305" cy="310515"/>
            </a:xfrm>
            <a:prstGeom prst="rect">
              <a:avLst/>
            </a:prstGeom>
            <a:noFill/>
          </p:spPr>
          <p:txBody>
            <a:bodyPr wrap="none" rtlCol="0">
              <a:spAutoFit/>
            </a:bodyPr>
            <a:lstStyle/>
            <a:p>
              <a:pPr algn="l"/>
              <a:r>
                <a:rPr lang="en-US" sz="1425" spc="0" baseline="0" dirty="0">
                  <a:ln/>
                  <a:solidFill>
                    <a:srgbClr val="595959"/>
                  </a:solidFill>
                  <a:latin typeface="Calibri"/>
                  <a:cs typeface="Calibri"/>
                  <a:sym typeface="Calibri"/>
                  <a:rtl val="0"/>
                </a:rPr>
                <a:t>Annual percent change in real food prices</a:t>
              </a:r>
            </a:p>
          </p:txBody>
        </p:sp>
        <p:sp>
          <p:nvSpPr>
            <p:cNvPr id="55" name="TextBox 54">
              <a:extLst>
                <a:ext uri="{FF2B5EF4-FFF2-40B4-BE49-F238E27FC236}">
                  <a16:creationId xmlns:a16="http://schemas.microsoft.com/office/drawing/2014/main" id="{4D7BA790-2DCF-D78E-6033-DCB47A347F4E}"/>
                </a:ext>
              </a:extLst>
            </p:cNvPr>
            <p:cNvSpPr txBox="1"/>
            <p:nvPr/>
          </p:nvSpPr>
          <p:spPr>
            <a:xfrm rot="-5400000">
              <a:off x="1276775" y="4661461"/>
              <a:ext cx="430530" cy="310515"/>
            </a:xfrm>
            <a:prstGeom prst="rect">
              <a:avLst/>
            </a:prstGeom>
            <a:noFill/>
          </p:spPr>
          <p:txBody>
            <a:bodyPr wrap="none" rtlCol="0">
              <a:spAutoFit/>
            </a:bodyPr>
            <a:lstStyle/>
            <a:p>
              <a:pPr algn="l"/>
              <a:r>
                <a:rPr lang="en-US" sz="1425" spc="0" baseline="0">
                  <a:ln/>
                  <a:solidFill>
                    <a:srgbClr val="595959"/>
                  </a:solidFill>
                  <a:latin typeface="Calibri"/>
                  <a:cs typeface="Calibri"/>
                  <a:sym typeface="Calibri"/>
                  <a:rtl val="0"/>
                </a:rPr>
                <a:t>(12</a:t>
              </a:r>
            </a:p>
          </p:txBody>
        </p:sp>
        <p:sp>
          <p:nvSpPr>
            <p:cNvPr id="56" name="TextBox 55">
              <a:extLst>
                <a:ext uri="{FF2B5EF4-FFF2-40B4-BE49-F238E27FC236}">
                  <a16:creationId xmlns:a16="http://schemas.microsoft.com/office/drawing/2014/main" id="{6B7D65A8-A475-7177-D540-9F21CF3A3551}"/>
                </a:ext>
              </a:extLst>
            </p:cNvPr>
            <p:cNvSpPr txBox="1"/>
            <p:nvPr/>
          </p:nvSpPr>
          <p:spPr>
            <a:xfrm rot="-5400000">
              <a:off x="1372025" y="4518586"/>
              <a:ext cx="240030" cy="310515"/>
            </a:xfrm>
            <a:prstGeom prst="rect">
              <a:avLst/>
            </a:prstGeom>
            <a:noFill/>
          </p:spPr>
          <p:txBody>
            <a:bodyPr wrap="none" rtlCol="0">
              <a:spAutoFit/>
            </a:bodyPr>
            <a:lstStyle/>
            <a:p>
              <a:pPr algn="l"/>
              <a:r>
                <a:rPr lang="en-US" sz="1425" spc="0" baseline="0">
                  <a:ln/>
                  <a:solidFill>
                    <a:srgbClr val="595959"/>
                  </a:solidFill>
                  <a:latin typeface="Calibri"/>
                  <a:cs typeface="Calibri"/>
                  <a:sym typeface="Calibri"/>
                  <a:rtl val="0"/>
                </a:rPr>
                <a:t>-</a:t>
              </a:r>
            </a:p>
          </p:txBody>
        </p:sp>
        <p:sp>
          <p:nvSpPr>
            <p:cNvPr id="57" name="TextBox 56">
              <a:extLst>
                <a:ext uri="{FF2B5EF4-FFF2-40B4-BE49-F238E27FC236}">
                  <a16:creationId xmlns:a16="http://schemas.microsoft.com/office/drawing/2014/main" id="{E29B7F4C-4226-807F-1B0E-F5ED0D490426}"/>
                </a:ext>
              </a:extLst>
            </p:cNvPr>
            <p:cNvSpPr txBox="1"/>
            <p:nvPr/>
          </p:nvSpPr>
          <p:spPr>
            <a:xfrm rot="-5400000">
              <a:off x="167112" y="3266049"/>
              <a:ext cx="2649855" cy="310515"/>
            </a:xfrm>
            <a:prstGeom prst="rect">
              <a:avLst/>
            </a:prstGeom>
            <a:noFill/>
          </p:spPr>
          <p:txBody>
            <a:bodyPr wrap="none" rtlCol="0">
              <a:spAutoFit/>
            </a:bodyPr>
            <a:lstStyle/>
            <a:p>
              <a:pPr algn="l"/>
              <a:r>
                <a:rPr lang="en-US" sz="1425" spc="0" baseline="0" dirty="0">
                  <a:ln/>
                  <a:solidFill>
                    <a:srgbClr val="595959"/>
                  </a:solidFill>
                  <a:latin typeface="Calibri"/>
                  <a:cs typeface="Calibri"/>
                  <a:sym typeface="Calibri"/>
                  <a:rtl val="0"/>
                </a:rPr>
                <a:t>month moving average, times 12)</a:t>
              </a:r>
            </a:p>
          </p:txBody>
        </p:sp>
        <p:sp>
          <p:nvSpPr>
            <p:cNvPr id="58" name="Freeform: Shape 57">
              <a:extLst>
                <a:ext uri="{FF2B5EF4-FFF2-40B4-BE49-F238E27FC236}">
                  <a16:creationId xmlns:a16="http://schemas.microsoft.com/office/drawing/2014/main" id="{C7077185-76A4-082A-6294-316E742BFC77}"/>
                </a:ext>
              </a:extLst>
            </p:cNvPr>
            <p:cNvSpPr/>
            <p:nvPr/>
          </p:nvSpPr>
          <p:spPr>
            <a:xfrm flipV="1">
              <a:off x="2076084" y="3849930"/>
              <a:ext cx="8537838" cy="12992"/>
            </a:xfrm>
            <a:custGeom>
              <a:avLst/>
              <a:gdLst>
                <a:gd name="connsiteX0" fmla="*/ 100 w 8537838"/>
                <a:gd name="connsiteY0" fmla="*/ 320 h 12992"/>
                <a:gd name="connsiteX1" fmla="*/ 8537938 w 8537838"/>
                <a:gd name="connsiteY1" fmla="*/ 13313 h 12992"/>
              </a:gdLst>
              <a:ahLst/>
              <a:cxnLst>
                <a:cxn ang="0">
                  <a:pos x="connsiteX0" y="connsiteY0"/>
                </a:cxn>
                <a:cxn ang="0">
                  <a:pos x="connsiteX1" y="connsiteY1"/>
                </a:cxn>
              </a:cxnLst>
              <a:rect l="l" t="t" r="r" b="b"/>
              <a:pathLst>
                <a:path w="8537838" h="12992">
                  <a:moveTo>
                    <a:pt x="100" y="320"/>
                  </a:moveTo>
                  <a:lnTo>
                    <a:pt x="8537938" y="13313"/>
                  </a:lnTo>
                </a:path>
              </a:pathLst>
            </a:custGeom>
            <a:noFill/>
            <a:ln w="6350" cap="flat">
              <a:solidFill>
                <a:srgbClr val="4472C4"/>
              </a:solidFill>
              <a:prstDash val="solid"/>
              <a:miter/>
            </a:ln>
          </p:spPr>
          <p:txBody>
            <a:bodyPr rtlCol="0" anchor="ctr"/>
            <a:lstStyle/>
            <a:p>
              <a:endParaRPr lang="en-US"/>
            </a:p>
          </p:txBody>
        </p:sp>
        <p:sp>
          <p:nvSpPr>
            <p:cNvPr id="59" name="TextBox 58">
              <a:extLst>
                <a:ext uri="{FF2B5EF4-FFF2-40B4-BE49-F238E27FC236}">
                  <a16:creationId xmlns:a16="http://schemas.microsoft.com/office/drawing/2014/main" id="{06D04043-9B10-3830-B419-9A39BDFC2266}"/>
                </a:ext>
              </a:extLst>
            </p:cNvPr>
            <p:cNvSpPr txBox="1"/>
            <p:nvPr/>
          </p:nvSpPr>
          <p:spPr>
            <a:xfrm>
              <a:off x="2006799" y="3294624"/>
              <a:ext cx="744855" cy="339090"/>
            </a:xfrm>
            <a:prstGeom prst="rect">
              <a:avLst/>
            </a:prstGeom>
            <a:noFill/>
          </p:spPr>
          <p:txBody>
            <a:bodyPr wrap="none" rtlCol="0">
              <a:spAutoFit/>
            </a:bodyPr>
            <a:lstStyle/>
            <a:p>
              <a:pPr algn="l"/>
              <a:r>
                <a:rPr lang="en-US" sz="1575" b="1" spc="0" baseline="0">
                  <a:ln/>
                  <a:solidFill>
                    <a:srgbClr val="4472C4"/>
                  </a:solidFill>
                  <a:latin typeface="Calibri"/>
                  <a:cs typeface="Calibri"/>
                  <a:sym typeface="Calibri"/>
                  <a:rtl val="0"/>
                </a:rPr>
                <a:t>United</a:t>
              </a:r>
            </a:p>
          </p:txBody>
        </p:sp>
        <p:sp>
          <p:nvSpPr>
            <p:cNvPr id="60" name="TextBox 59">
              <a:extLst>
                <a:ext uri="{FF2B5EF4-FFF2-40B4-BE49-F238E27FC236}">
                  <a16:creationId xmlns:a16="http://schemas.microsoft.com/office/drawing/2014/main" id="{26C40AF4-08CD-FCEB-9834-8D82906A0B23}"/>
                </a:ext>
              </a:extLst>
            </p:cNvPr>
            <p:cNvSpPr txBox="1"/>
            <p:nvPr/>
          </p:nvSpPr>
          <p:spPr>
            <a:xfrm>
              <a:off x="2625924" y="3294624"/>
              <a:ext cx="687705" cy="339090"/>
            </a:xfrm>
            <a:prstGeom prst="rect">
              <a:avLst/>
            </a:prstGeom>
            <a:noFill/>
          </p:spPr>
          <p:txBody>
            <a:bodyPr wrap="none" rtlCol="0">
              <a:spAutoFit/>
            </a:bodyPr>
            <a:lstStyle/>
            <a:p>
              <a:pPr algn="l"/>
              <a:r>
                <a:rPr lang="en-US" sz="1575" b="1" spc="0" baseline="0">
                  <a:ln/>
                  <a:solidFill>
                    <a:srgbClr val="4472C4"/>
                  </a:solidFill>
                  <a:latin typeface="Calibri"/>
                  <a:cs typeface="Calibri"/>
                  <a:sym typeface="Calibri"/>
                  <a:rtl val="0"/>
                </a:rPr>
                <a:t>States</a:t>
              </a:r>
            </a:p>
          </p:txBody>
        </p:sp>
        <p:sp>
          <p:nvSpPr>
            <p:cNvPr id="61" name="TextBox 60">
              <a:extLst>
                <a:ext uri="{FF2B5EF4-FFF2-40B4-BE49-F238E27FC236}">
                  <a16:creationId xmlns:a16="http://schemas.microsoft.com/office/drawing/2014/main" id="{F06ACB81-262B-52E7-49D3-F985F482EDDF}"/>
                </a:ext>
              </a:extLst>
            </p:cNvPr>
            <p:cNvSpPr txBox="1"/>
            <p:nvPr/>
          </p:nvSpPr>
          <p:spPr>
            <a:xfrm>
              <a:off x="2206481" y="4361424"/>
              <a:ext cx="1396601" cy="334707"/>
            </a:xfrm>
            <a:prstGeom prst="rect">
              <a:avLst/>
            </a:prstGeom>
            <a:noFill/>
          </p:spPr>
          <p:txBody>
            <a:bodyPr wrap="none" rtlCol="0">
              <a:spAutoFit/>
            </a:bodyPr>
            <a:lstStyle/>
            <a:p>
              <a:pPr algn="l"/>
              <a:r>
                <a:rPr lang="en-US" sz="1575" spc="0" baseline="0" dirty="0">
                  <a:ln/>
                  <a:solidFill>
                    <a:schemeClr val="bg1">
                      <a:lumMod val="50000"/>
                    </a:schemeClr>
                  </a:solidFill>
                  <a:latin typeface="Calibri"/>
                  <a:cs typeface="Calibri"/>
                  <a:sym typeface="Calibri"/>
                  <a:rtl val="0"/>
                </a:rPr>
                <a:t>Global average</a:t>
              </a:r>
            </a:p>
          </p:txBody>
        </p:sp>
        <p:sp>
          <p:nvSpPr>
            <p:cNvPr id="62" name="TextBox 61">
              <a:extLst>
                <a:ext uri="{FF2B5EF4-FFF2-40B4-BE49-F238E27FC236}">
                  <a16:creationId xmlns:a16="http://schemas.microsoft.com/office/drawing/2014/main" id="{52BB9DA1-13D7-6AA3-7C3D-67629D81EB75}"/>
                </a:ext>
              </a:extLst>
            </p:cNvPr>
            <p:cNvSpPr txBox="1"/>
            <p:nvPr/>
          </p:nvSpPr>
          <p:spPr>
            <a:xfrm>
              <a:off x="2206481" y="4609074"/>
              <a:ext cx="1887854" cy="339090"/>
            </a:xfrm>
            <a:prstGeom prst="rect">
              <a:avLst/>
            </a:prstGeom>
            <a:noFill/>
          </p:spPr>
          <p:txBody>
            <a:bodyPr wrap="none" rtlCol="0">
              <a:spAutoFit/>
            </a:bodyPr>
            <a:lstStyle/>
            <a:p>
              <a:pPr algn="l"/>
              <a:r>
                <a:rPr lang="en-US" sz="1575" spc="0" baseline="0">
                  <a:ln/>
                  <a:solidFill>
                    <a:schemeClr val="bg1">
                      <a:lumMod val="50000"/>
                    </a:schemeClr>
                  </a:solidFill>
                  <a:latin typeface="Calibri"/>
                  <a:cs typeface="Calibri"/>
                  <a:sym typeface="Calibri"/>
                  <a:rtl val="0"/>
                </a:rPr>
                <a:t>(up to 138 countries)</a:t>
              </a:r>
            </a:p>
          </p:txBody>
        </p:sp>
      </p:grpSp>
      <p:sp>
        <p:nvSpPr>
          <p:cNvPr id="14" name="Title 4">
            <a:extLst>
              <a:ext uri="{FF2B5EF4-FFF2-40B4-BE49-F238E27FC236}">
                <a16:creationId xmlns:a16="http://schemas.microsoft.com/office/drawing/2014/main" id="{A941E671-99A2-37F8-3F06-5003A8B7AA5B}"/>
              </a:ext>
            </a:extLst>
          </p:cNvPr>
          <p:cNvSpPr txBox="1">
            <a:spLocks/>
          </p:cNvSpPr>
          <p:nvPr/>
        </p:nvSpPr>
        <p:spPr>
          <a:xfrm>
            <a:off x="265051" y="285065"/>
            <a:ext cx="11661897" cy="512104"/>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For consumers, what matters are retail food prices</a:t>
            </a:r>
          </a:p>
        </p:txBody>
      </p:sp>
      <p:sp>
        <p:nvSpPr>
          <p:cNvPr id="34" name="TextBox 1">
            <a:extLst>
              <a:ext uri="{FF2B5EF4-FFF2-40B4-BE49-F238E27FC236}">
                <a16:creationId xmlns:a16="http://schemas.microsoft.com/office/drawing/2014/main" id="{DDA5FC48-D6AB-8999-A4C4-5F0C4B5CB509}"/>
              </a:ext>
            </a:extLst>
          </p:cNvPr>
          <p:cNvSpPr txBox="1"/>
          <p:nvPr/>
        </p:nvSpPr>
        <p:spPr>
          <a:xfrm>
            <a:off x="3146638" y="1740479"/>
            <a:ext cx="2356410" cy="40496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a:solidFill>
                  <a:schemeClr val="tx2"/>
                </a:solidFill>
              </a:rPr>
              <a:t>Recent</a:t>
            </a:r>
            <a:r>
              <a:rPr lang="en-US" sz="1600" baseline="0" dirty="0">
                <a:solidFill>
                  <a:schemeClr val="tx2"/>
                </a:solidFill>
              </a:rPr>
              <a:t> </a:t>
            </a:r>
            <a:r>
              <a:rPr lang="en-US" sz="1600" dirty="0">
                <a:solidFill>
                  <a:schemeClr val="tx2"/>
                </a:solidFill>
              </a:rPr>
              <a:t>food price spikes:</a:t>
            </a:r>
            <a:r>
              <a:rPr lang="en-US" sz="1600" baseline="0" dirty="0">
                <a:solidFill>
                  <a:schemeClr val="tx2"/>
                </a:solidFill>
              </a:rPr>
              <a:t> </a:t>
            </a:r>
            <a:endParaRPr lang="en-US" sz="1600" dirty="0">
              <a:solidFill>
                <a:schemeClr val="tx2"/>
              </a:solidFill>
            </a:endParaRPr>
          </a:p>
        </p:txBody>
      </p:sp>
      <p:sp>
        <p:nvSpPr>
          <p:cNvPr id="35" name="TextBox 1">
            <a:extLst>
              <a:ext uri="{FF2B5EF4-FFF2-40B4-BE49-F238E27FC236}">
                <a16:creationId xmlns:a16="http://schemas.microsoft.com/office/drawing/2014/main" id="{5D79F6A1-58E4-6652-BB93-A1AD2C543B51}"/>
              </a:ext>
            </a:extLst>
          </p:cNvPr>
          <p:cNvSpPr txBox="1"/>
          <p:nvPr/>
        </p:nvSpPr>
        <p:spPr>
          <a:xfrm>
            <a:off x="5419920" y="1752354"/>
            <a:ext cx="877954" cy="22381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a:solidFill>
                  <a:schemeClr val="tx2"/>
                </a:solidFill>
              </a:rPr>
              <a:t>2008-09</a:t>
            </a:r>
          </a:p>
        </p:txBody>
      </p:sp>
      <p:sp>
        <p:nvSpPr>
          <p:cNvPr id="36" name="TextBox 1">
            <a:extLst>
              <a:ext uri="{FF2B5EF4-FFF2-40B4-BE49-F238E27FC236}">
                <a16:creationId xmlns:a16="http://schemas.microsoft.com/office/drawing/2014/main" id="{DEC667BD-17FD-270F-3846-D61D9932710B}"/>
              </a:ext>
            </a:extLst>
          </p:cNvPr>
          <p:cNvSpPr txBox="1"/>
          <p:nvPr/>
        </p:nvSpPr>
        <p:spPr>
          <a:xfrm>
            <a:off x="9044016" y="1976166"/>
            <a:ext cx="893839" cy="6321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a:solidFill>
                  <a:schemeClr val="tx2"/>
                </a:solidFill>
              </a:rPr>
              <a:t>2020-21</a:t>
            </a:r>
          </a:p>
          <a:p>
            <a:r>
              <a:rPr lang="en-US" sz="1600" baseline="0" dirty="0">
                <a:solidFill>
                  <a:schemeClr val="tx2"/>
                </a:solidFill>
              </a:rPr>
              <a:t>(COVID</a:t>
            </a:r>
            <a:br>
              <a:rPr lang="en-US" sz="1600" baseline="0" dirty="0">
                <a:solidFill>
                  <a:schemeClr val="tx2"/>
                </a:solidFill>
              </a:rPr>
            </a:br>
            <a:r>
              <a:rPr lang="en-US" sz="1600" baseline="0" dirty="0">
                <a:solidFill>
                  <a:schemeClr val="tx2"/>
                </a:solidFill>
              </a:rPr>
              <a:t>onset)</a:t>
            </a:r>
            <a:endParaRPr lang="en-US" sz="1600" dirty="0">
              <a:solidFill>
                <a:schemeClr val="tx2"/>
              </a:solidFill>
            </a:endParaRPr>
          </a:p>
        </p:txBody>
      </p:sp>
      <p:sp>
        <p:nvSpPr>
          <p:cNvPr id="37" name="TextBox 1">
            <a:extLst>
              <a:ext uri="{FF2B5EF4-FFF2-40B4-BE49-F238E27FC236}">
                <a16:creationId xmlns:a16="http://schemas.microsoft.com/office/drawing/2014/main" id="{69EE3A56-E05C-36C6-B21E-40126F3BFB8B}"/>
              </a:ext>
            </a:extLst>
          </p:cNvPr>
          <p:cNvSpPr txBox="1"/>
          <p:nvPr/>
        </p:nvSpPr>
        <p:spPr>
          <a:xfrm>
            <a:off x="6321822" y="2663540"/>
            <a:ext cx="877955" cy="2892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a:solidFill>
                  <a:schemeClr val="tx2"/>
                </a:solidFill>
              </a:rPr>
              <a:t>2011-12</a:t>
            </a:r>
          </a:p>
        </p:txBody>
      </p:sp>
      <p:sp>
        <p:nvSpPr>
          <p:cNvPr id="38" name="TextBox 1">
            <a:extLst>
              <a:ext uri="{FF2B5EF4-FFF2-40B4-BE49-F238E27FC236}">
                <a16:creationId xmlns:a16="http://schemas.microsoft.com/office/drawing/2014/main" id="{58F57507-77C5-C0B2-6870-910696E65ABB}"/>
              </a:ext>
            </a:extLst>
          </p:cNvPr>
          <p:cNvSpPr txBox="1"/>
          <p:nvPr/>
        </p:nvSpPr>
        <p:spPr>
          <a:xfrm>
            <a:off x="9815909" y="1661524"/>
            <a:ext cx="1113663" cy="57769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600" dirty="0">
                <a:solidFill>
                  <a:schemeClr val="tx2"/>
                </a:solidFill>
              </a:rPr>
              <a:t>2022-23</a:t>
            </a:r>
          </a:p>
          <a:p>
            <a:pPr algn="r"/>
            <a:r>
              <a:rPr lang="en-US" sz="1600" baseline="0" dirty="0">
                <a:solidFill>
                  <a:schemeClr val="tx2"/>
                </a:solidFill>
              </a:rPr>
              <a:t>(COVID recovery)</a:t>
            </a:r>
            <a:endParaRPr lang="en-US" sz="1600" dirty="0">
              <a:solidFill>
                <a:schemeClr val="tx2"/>
              </a:solidFill>
            </a:endParaRPr>
          </a:p>
        </p:txBody>
      </p:sp>
      <p:sp>
        <p:nvSpPr>
          <p:cNvPr id="39" name="TextBox 1">
            <a:extLst>
              <a:ext uri="{FF2B5EF4-FFF2-40B4-BE49-F238E27FC236}">
                <a16:creationId xmlns:a16="http://schemas.microsoft.com/office/drawing/2014/main" id="{43CB2F27-A6EF-60C6-089D-92A72B2110E8}"/>
              </a:ext>
            </a:extLst>
          </p:cNvPr>
          <p:cNvSpPr txBox="1"/>
          <p:nvPr/>
        </p:nvSpPr>
        <p:spPr>
          <a:xfrm>
            <a:off x="7403601" y="2518914"/>
            <a:ext cx="877954" cy="2892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a:solidFill>
                  <a:schemeClr val="tx2"/>
                </a:solidFill>
              </a:rPr>
              <a:t>2015-16</a:t>
            </a:r>
          </a:p>
        </p:txBody>
      </p:sp>
      <p:sp>
        <p:nvSpPr>
          <p:cNvPr id="45" name="TextBox 44">
            <a:extLst>
              <a:ext uri="{FF2B5EF4-FFF2-40B4-BE49-F238E27FC236}">
                <a16:creationId xmlns:a16="http://schemas.microsoft.com/office/drawing/2014/main" id="{3A40904F-FCAB-A2EF-85BD-5973CEFB913C}"/>
              </a:ext>
            </a:extLst>
          </p:cNvPr>
          <p:cNvSpPr txBox="1"/>
          <p:nvPr/>
        </p:nvSpPr>
        <p:spPr>
          <a:xfrm>
            <a:off x="1756297" y="6118908"/>
            <a:ext cx="9529323" cy="686983"/>
          </a:xfrm>
          <a:prstGeom prst="rect">
            <a:avLst/>
          </a:prstGeom>
          <a:noFill/>
        </p:spPr>
        <p:txBody>
          <a:bodyPr wrap="square">
            <a:spAutoFit/>
          </a:bodyPr>
          <a:lstStyle/>
          <a:p>
            <a:pPr marL="0" marR="0" lvl="0" indent="0" defTabSz="914400" eaLnBrk="1" fontAlgn="auto" latinLnBrk="0" hangingPunct="1">
              <a:lnSpc>
                <a:spcPct val="8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lumMod val="50000"/>
                  </a:prstClr>
                </a:solidFill>
                <a:effectLst/>
                <a:uLnTx/>
                <a:uFillTx/>
                <a:latin typeface="Calibri" panose="020F0502020204030204"/>
                <a:ea typeface="+mn-ea"/>
                <a:cs typeface="+mn-cs"/>
              </a:rPr>
              <a:t>Note: Author's calculations. U.S. data are from the Bureau of Labor Statistics (updates: https://fred.stlouisfed.org/graph/?g=12Myr).  </a:t>
            </a:r>
            <a:br>
              <a:rPr kumimoji="0" lang="en-US" sz="1200" b="0" i="0" u="none" strike="noStrike" kern="0" cap="none" spc="0" normalizeH="0" baseline="0" noProof="0" dirty="0">
                <a:ln>
                  <a:noFill/>
                </a:ln>
                <a:solidFill>
                  <a:prstClr val="white">
                    <a:lumMod val="50000"/>
                  </a:prstClr>
                </a:solidFill>
                <a:effectLst/>
                <a:uLnTx/>
                <a:uFillTx/>
                <a:latin typeface="Calibri" panose="020F0502020204030204"/>
                <a:ea typeface="+mn-ea"/>
                <a:cs typeface="+mn-cs"/>
              </a:rPr>
            </a:br>
            <a:r>
              <a:rPr kumimoji="0" lang="en-US" sz="1200" b="0" i="0" u="none" strike="noStrike" kern="0" cap="none" spc="0" normalizeH="0" baseline="0" noProof="0" dirty="0">
                <a:ln>
                  <a:noFill/>
                </a:ln>
                <a:solidFill>
                  <a:prstClr val="white">
                    <a:lumMod val="50000"/>
                  </a:prstClr>
                </a:solidFill>
                <a:effectLst/>
                <a:uLnTx/>
                <a:uFillTx/>
                <a:latin typeface="Calibri" panose="020F0502020204030204"/>
                <a:ea typeface="+mn-ea"/>
                <a:cs typeface="+mn-cs"/>
              </a:rPr>
              <a:t>Global data are from the IMF, averaging up to 138 countries reporting monthly consumer price indexes (CPI) for food and for all goods and services, Jan. 2000 through Dec. 2022. Each observation is the average monthly rise over the previous 12 months, times 12 to obtain an annualized value.  Number of countries rises from 51 in Jan 2000 to 95 in 2005 and then 138 from 2015 onwards. Raw data for all countries are at https://data.imf.org.</a:t>
            </a:r>
          </a:p>
        </p:txBody>
      </p:sp>
      <p:sp>
        <p:nvSpPr>
          <p:cNvPr id="49" name="TextBox 48">
            <a:extLst>
              <a:ext uri="{FF2B5EF4-FFF2-40B4-BE49-F238E27FC236}">
                <a16:creationId xmlns:a16="http://schemas.microsoft.com/office/drawing/2014/main" id="{CA66755B-5CA0-0A2B-8A57-97186A873185}"/>
              </a:ext>
            </a:extLst>
          </p:cNvPr>
          <p:cNvSpPr txBox="1"/>
          <p:nvPr/>
        </p:nvSpPr>
        <p:spPr>
          <a:xfrm>
            <a:off x="1352322" y="797169"/>
            <a:ext cx="9933298" cy="707886"/>
          </a:xfrm>
          <a:prstGeom prst="rect">
            <a:avLst/>
          </a:prstGeom>
          <a:noFill/>
        </p:spPr>
        <p:txBody>
          <a:bodyPr wrap="square">
            <a:spAutoFit/>
          </a:bodyPr>
          <a:lstStyle/>
          <a:p>
            <a:pPr algn="ctr" rtl="0">
              <a:defRPr sz="2000" b="0" i="0" u="none" strike="noStrike" kern="1200" spc="0" baseline="0">
                <a:solidFill>
                  <a:prstClr val="black">
                    <a:lumMod val="65000"/>
                    <a:lumOff val="35000"/>
                  </a:prstClr>
                </a:solidFill>
                <a:latin typeface="+mn-lt"/>
                <a:ea typeface="+mn-ea"/>
                <a:cs typeface="+mn-cs"/>
              </a:defRPr>
            </a:pPr>
            <a:r>
              <a:rPr lang="en-US" sz="2000" dirty="0"/>
              <a:t>Average rise in retail food prices relative</a:t>
            </a:r>
            <a:r>
              <a:rPr lang="en-US" sz="2000" baseline="0" dirty="0"/>
              <a:t> to all other goods and services</a:t>
            </a:r>
            <a:br>
              <a:rPr lang="en-US" sz="2000" baseline="0" dirty="0"/>
            </a:br>
            <a:r>
              <a:rPr lang="en-US" sz="2000" dirty="0"/>
              <a:t>over previous</a:t>
            </a:r>
            <a:r>
              <a:rPr lang="en-US" sz="2000" baseline="0" dirty="0"/>
              <a:t> 12 months in the U.S. and worldwide, Jan. 1998 - Mar 2023</a:t>
            </a:r>
            <a:endParaRPr lang="en-US" sz="2000" dirty="0"/>
          </a:p>
        </p:txBody>
      </p:sp>
    </p:spTree>
    <p:extLst>
      <p:ext uri="{BB962C8B-B14F-4D97-AF65-F5344CB8AC3E}">
        <p14:creationId xmlns:p14="http://schemas.microsoft.com/office/powerpoint/2010/main" val="252575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8" grpId="0"/>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Graphic 30">
            <a:extLst>
              <a:ext uri="{FF2B5EF4-FFF2-40B4-BE49-F238E27FC236}">
                <a16:creationId xmlns:a16="http://schemas.microsoft.com/office/drawing/2014/main" id="{B52AB443-4085-A803-DD06-BEE00F9432F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9822" y="994311"/>
            <a:ext cx="8715375" cy="5467350"/>
          </a:xfrm>
          <a:prstGeom prst="rect">
            <a:avLst/>
          </a:prstGeom>
        </p:spPr>
      </p:pic>
      <p:sp>
        <p:nvSpPr>
          <p:cNvPr id="3" name="Title 4">
            <a:extLst>
              <a:ext uri="{FF2B5EF4-FFF2-40B4-BE49-F238E27FC236}">
                <a16:creationId xmlns:a16="http://schemas.microsoft.com/office/drawing/2014/main" id="{29EC2AF3-4526-CC36-9EB1-E909E9FE1C0F}"/>
              </a:ext>
            </a:extLst>
          </p:cNvPr>
          <p:cNvSpPr txBox="1">
            <a:spLocks/>
          </p:cNvSpPr>
          <p:nvPr/>
        </p:nvSpPr>
        <p:spPr>
          <a:xfrm>
            <a:off x="265051" y="285065"/>
            <a:ext cx="11661897" cy="512104"/>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When we buy food, what are we paying for?</a:t>
            </a:r>
          </a:p>
        </p:txBody>
      </p:sp>
      <p:sp>
        <p:nvSpPr>
          <p:cNvPr id="13" name="TextBox 3">
            <a:extLst>
              <a:ext uri="{FF2B5EF4-FFF2-40B4-BE49-F238E27FC236}">
                <a16:creationId xmlns:a16="http://schemas.microsoft.com/office/drawing/2014/main" id="{9FA85D35-687F-23C6-436D-C656AA58D103}"/>
              </a:ext>
            </a:extLst>
          </p:cNvPr>
          <p:cNvSpPr txBox="1"/>
          <p:nvPr/>
        </p:nvSpPr>
        <p:spPr>
          <a:xfrm>
            <a:off x="113880" y="1902216"/>
            <a:ext cx="1403285" cy="209616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nSpc>
                <a:spcPct val="80000"/>
              </a:lnSpc>
            </a:pPr>
            <a:r>
              <a:rPr lang="en-US" sz="1800" dirty="0">
                <a:solidFill>
                  <a:schemeClr val="bg2">
                    <a:lumMod val="50000"/>
                  </a:schemeClr>
                </a:solidFill>
              </a:rPr>
              <a:t>Cumulative percent of consumer price</a:t>
            </a:r>
          </a:p>
        </p:txBody>
      </p:sp>
      <p:grpSp>
        <p:nvGrpSpPr>
          <p:cNvPr id="22" name="Group 21">
            <a:extLst>
              <a:ext uri="{FF2B5EF4-FFF2-40B4-BE49-F238E27FC236}">
                <a16:creationId xmlns:a16="http://schemas.microsoft.com/office/drawing/2014/main" id="{D644F9A4-41C3-A29A-F30D-0AC010278D07}"/>
              </a:ext>
            </a:extLst>
          </p:cNvPr>
          <p:cNvGrpSpPr/>
          <p:nvPr/>
        </p:nvGrpSpPr>
        <p:grpSpPr>
          <a:xfrm>
            <a:off x="5285494" y="1812137"/>
            <a:ext cx="869166" cy="3471104"/>
            <a:chOff x="5285494" y="1812137"/>
            <a:chExt cx="869166" cy="3471104"/>
          </a:xfrm>
        </p:grpSpPr>
        <p:sp>
          <p:nvSpPr>
            <p:cNvPr id="12" name="Rectangle 11">
              <a:extLst>
                <a:ext uri="{FF2B5EF4-FFF2-40B4-BE49-F238E27FC236}">
                  <a16:creationId xmlns:a16="http://schemas.microsoft.com/office/drawing/2014/main" id="{DB753D4D-3C3A-CB70-55AC-674C52729899}"/>
                </a:ext>
              </a:extLst>
            </p:cNvPr>
            <p:cNvSpPr/>
            <p:nvPr/>
          </p:nvSpPr>
          <p:spPr>
            <a:xfrm>
              <a:off x="5389523" y="1812137"/>
              <a:ext cx="736045" cy="369332"/>
            </a:xfrm>
            <a:prstGeom prst="rect">
              <a:avLst/>
            </a:prstGeom>
          </p:spPr>
          <p:txBody>
            <a:bodyPr wrap="square">
              <a:spAutoFit/>
            </a:bodyPr>
            <a:lstStyle/>
            <a:p>
              <a:r>
                <a:rPr lang="en-US" b="1" dirty="0">
                  <a:solidFill>
                    <a:schemeClr val="accent2">
                      <a:lumMod val="50000"/>
                    </a:schemeClr>
                  </a:solidFill>
                  <a:cs typeface="Calibri Light" panose="020F0302020204030204" pitchFamily="34" charset="0"/>
                </a:rPr>
                <a:t>2.6%</a:t>
              </a:r>
              <a:endParaRPr lang="en-US" dirty="0">
                <a:solidFill>
                  <a:schemeClr val="accent2">
                    <a:lumMod val="50000"/>
                  </a:schemeClr>
                </a:solidFill>
              </a:endParaRPr>
            </a:p>
          </p:txBody>
        </p:sp>
        <p:sp>
          <p:nvSpPr>
            <p:cNvPr id="16" name="Rectangle 15">
              <a:extLst>
                <a:ext uri="{FF2B5EF4-FFF2-40B4-BE49-F238E27FC236}">
                  <a16:creationId xmlns:a16="http://schemas.microsoft.com/office/drawing/2014/main" id="{50D213F2-0D1A-BE4D-EA5F-18535E397D6C}"/>
                </a:ext>
              </a:extLst>
            </p:cNvPr>
            <p:cNvSpPr/>
            <p:nvPr/>
          </p:nvSpPr>
          <p:spPr>
            <a:xfrm>
              <a:off x="5301769" y="2215933"/>
              <a:ext cx="794231" cy="369332"/>
            </a:xfrm>
            <a:prstGeom prst="rect">
              <a:avLst/>
            </a:prstGeom>
          </p:spPr>
          <p:txBody>
            <a:bodyPr wrap="square">
              <a:spAutoFit/>
            </a:bodyPr>
            <a:lstStyle/>
            <a:p>
              <a:r>
                <a:rPr lang="en-US" b="1" dirty="0">
                  <a:solidFill>
                    <a:schemeClr val="bg2">
                      <a:lumMod val="50000"/>
                    </a:schemeClr>
                  </a:solidFill>
                  <a:cs typeface="Calibri Light" panose="020F0302020204030204" pitchFamily="34" charset="0"/>
                </a:rPr>
                <a:t>22.2%</a:t>
              </a:r>
              <a:endParaRPr lang="en-US" dirty="0">
                <a:solidFill>
                  <a:schemeClr val="bg2">
                    <a:lumMod val="50000"/>
                  </a:schemeClr>
                </a:solidFill>
              </a:endParaRPr>
            </a:p>
          </p:txBody>
        </p:sp>
        <p:sp>
          <p:nvSpPr>
            <p:cNvPr id="17" name="Rectangle 16">
              <a:extLst>
                <a:ext uri="{FF2B5EF4-FFF2-40B4-BE49-F238E27FC236}">
                  <a16:creationId xmlns:a16="http://schemas.microsoft.com/office/drawing/2014/main" id="{E877627A-FE5F-34F8-76C1-AEF772315F53}"/>
                </a:ext>
              </a:extLst>
            </p:cNvPr>
            <p:cNvSpPr/>
            <p:nvPr/>
          </p:nvSpPr>
          <p:spPr>
            <a:xfrm>
              <a:off x="5301769" y="2968827"/>
              <a:ext cx="794231" cy="369332"/>
            </a:xfrm>
            <a:prstGeom prst="rect">
              <a:avLst/>
            </a:prstGeom>
          </p:spPr>
          <p:txBody>
            <a:bodyPr wrap="square">
              <a:spAutoFit/>
            </a:bodyPr>
            <a:lstStyle/>
            <a:p>
              <a:r>
                <a:rPr lang="en-US" b="1" dirty="0">
                  <a:solidFill>
                    <a:schemeClr val="bg2">
                      <a:lumMod val="25000"/>
                    </a:schemeClr>
                  </a:solidFill>
                  <a:cs typeface="Calibri Light" panose="020F0302020204030204" pitchFamily="34" charset="0"/>
                </a:rPr>
                <a:t>23.1%</a:t>
              </a:r>
              <a:endParaRPr lang="en-US" dirty="0">
                <a:solidFill>
                  <a:schemeClr val="bg2">
                    <a:lumMod val="25000"/>
                  </a:schemeClr>
                </a:solidFill>
              </a:endParaRPr>
            </a:p>
          </p:txBody>
        </p:sp>
        <p:sp>
          <p:nvSpPr>
            <p:cNvPr id="18" name="Rectangle 17">
              <a:extLst>
                <a:ext uri="{FF2B5EF4-FFF2-40B4-BE49-F238E27FC236}">
                  <a16:creationId xmlns:a16="http://schemas.microsoft.com/office/drawing/2014/main" id="{EC8DE1B2-16C1-E500-41CB-8C858581AF79}"/>
                </a:ext>
              </a:extLst>
            </p:cNvPr>
            <p:cNvSpPr/>
            <p:nvPr/>
          </p:nvSpPr>
          <p:spPr>
            <a:xfrm>
              <a:off x="5360429" y="3478159"/>
              <a:ext cx="794231" cy="369332"/>
            </a:xfrm>
            <a:prstGeom prst="rect">
              <a:avLst/>
            </a:prstGeom>
          </p:spPr>
          <p:txBody>
            <a:bodyPr wrap="square">
              <a:spAutoFit/>
            </a:bodyPr>
            <a:lstStyle/>
            <a:p>
              <a:r>
                <a:rPr lang="en-US" b="1" dirty="0">
                  <a:solidFill>
                    <a:srgbClr val="D1B2E8"/>
                  </a:solidFill>
                  <a:cs typeface="Calibri Light" panose="020F0302020204030204" pitchFamily="34" charset="0"/>
                </a:rPr>
                <a:t>5.3%</a:t>
              </a:r>
              <a:endParaRPr lang="en-US" dirty="0">
                <a:solidFill>
                  <a:srgbClr val="D1B2E8"/>
                </a:solidFill>
              </a:endParaRPr>
            </a:p>
          </p:txBody>
        </p:sp>
        <p:sp>
          <p:nvSpPr>
            <p:cNvPr id="19" name="Rectangle 18">
              <a:extLst>
                <a:ext uri="{FF2B5EF4-FFF2-40B4-BE49-F238E27FC236}">
                  <a16:creationId xmlns:a16="http://schemas.microsoft.com/office/drawing/2014/main" id="{C8E6AFCF-6935-64C0-0815-C0D7D0805826}"/>
                </a:ext>
              </a:extLst>
            </p:cNvPr>
            <p:cNvSpPr/>
            <p:nvPr/>
          </p:nvSpPr>
          <p:spPr>
            <a:xfrm>
              <a:off x="5285494" y="3974109"/>
              <a:ext cx="794231" cy="369332"/>
            </a:xfrm>
            <a:prstGeom prst="rect">
              <a:avLst/>
            </a:prstGeom>
          </p:spPr>
          <p:txBody>
            <a:bodyPr wrap="square">
              <a:spAutoFit/>
            </a:bodyPr>
            <a:lstStyle/>
            <a:p>
              <a:r>
                <a:rPr lang="en-US" b="1" dirty="0">
                  <a:solidFill>
                    <a:schemeClr val="accent5">
                      <a:lumMod val="50000"/>
                    </a:schemeClr>
                  </a:solidFill>
                  <a:cs typeface="Calibri Light" panose="020F0302020204030204" pitchFamily="34" charset="0"/>
                </a:rPr>
                <a:t>30.8%</a:t>
              </a:r>
              <a:endParaRPr lang="en-US" dirty="0">
                <a:solidFill>
                  <a:schemeClr val="accent5">
                    <a:lumMod val="50000"/>
                  </a:schemeClr>
                </a:solidFill>
              </a:endParaRPr>
            </a:p>
          </p:txBody>
        </p:sp>
        <p:sp>
          <p:nvSpPr>
            <p:cNvPr id="20" name="Rectangle 19">
              <a:extLst>
                <a:ext uri="{FF2B5EF4-FFF2-40B4-BE49-F238E27FC236}">
                  <a16:creationId xmlns:a16="http://schemas.microsoft.com/office/drawing/2014/main" id="{F0208DF1-51CB-E1CD-4178-740B4CD215CF}"/>
                </a:ext>
              </a:extLst>
            </p:cNvPr>
            <p:cNvSpPr/>
            <p:nvPr/>
          </p:nvSpPr>
          <p:spPr>
            <a:xfrm>
              <a:off x="5331337" y="4629161"/>
              <a:ext cx="794231" cy="369332"/>
            </a:xfrm>
            <a:prstGeom prst="rect">
              <a:avLst/>
            </a:prstGeom>
          </p:spPr>
          <p:txBody>
            <a:bodyPr wrap="square">
              <a:spAutoFit/>
            </a:bodyPr>
            <a:lstStyle/>
            <a:p>
              <a:r>
                <a:rPr lang="en-US" b="1" dirty="0">
                  <a:solidFill>
                    <a:srgbClr val="FFA3A3"/>
                  </a:solidFill>
                  <a:cs typeface="Calibri Light" panose="020F0302020204030204" pitchFamily="34" charset="0"/>
                </a:rPr>
                <a:t>6.1%</a:t>
              </a:r>
              <a:endParaRPr lang="en-US" dirty="0">
                <a:solidFill>
                  <a:srgbClr val="FFA3A3"/>
                </a:solidFill>
              </a:endParaRPr>
            </a:p>
          </p:txBody>
        </p:sp>
        <p:sp>
          <p:nvSpPr>
            <p:cNvPr id="21" name="Rectangle 20">
              <a:extLst>
                <a:ext uri="{FF2B5EF4-FFF2-40B4-BE49-F238E27FC236}">
                  <a16:creationId xmlns:a16="http://schemas.microsoft.com/office/drawing/2014/main" id="{BDF10D17-F2D9-93E1-FB31-49E64CDAA8BD}"/>
                </a:ext>
              </a:extLst>
            </p:cNvPr>
            <p:cNvSpPr/>
            <p:nvPr/>
          </p:nvSpPr>
          <p:spPr>
            <a:xfrm>
              <a:off x="5339358" y="4913909"/>
              <a:ext cx="794231" cy="369332"/>
            </a:xfrm>
            <a:prstGeom prst="rect">
              <a:avLst/>
            </a:prstGeom>
          </p:spPr>
          <p:txBody>
            <a:bodyPr wrap="square">
              <a:spAutoFit/>
            </a:bodyPr>
            <a:lstStyle/>
            <a:p>
              <a:r>
                <a:rPr lang="en-US" b="1" dirty="0">
                  <a:solidFill>
                    <a:schemeClr val="accent6">
                      <a:lumMod val="50000"/>
                    </a:schemeClr>
                  </a:solidFill>
                  <a:cs typeface="Calibri Light" panose="020F0302020204030204" pitchFamily="34" charset="0"/>
                </a:rPr>
                <a:t>9.8%</a:t>
              </a:r>
              <a:endParaRPr lang="en-US" dirty="0">
                <a:solidFill>
                  <a:schemeClr val="accent6">
                    <a:lumMod val="50000"/>
                  </a:schemeClr>
                </a:solidFill>
              </a:endParaRPr>
            </a:p>
          </p:txBody>
        </p:sp>
      </p:grpSp>
      <p:pic>
        <p:nvPicPr>
          <p:cNvPr id="32" name="Graphic 31">
            <a:extLst>
              <a:ext uri="{FF2B5EF4-FFF2-40B4-BE49-F238E27FC236}">
                <a16:creationId xmlns:a16="http://schemas.microsoft.com/office/drawing/2014/main" id="{82166C41-C9E1-8A01-9F29-DC1019D6FC9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33623" y="1126940"/>
            <a:ext cx="8153400" cy="5095875"/>
          </a:xfrm>
          <a:prstGeom prst="rect">
            <a:avLst/>
          </a:prstGeom>
        </p:spPr>
      </p:pic>
      <p:grpSp>
        <p:nvGrpSpPr>
          <p:cNvPr id="23" name="Group 22">
            <a:extLst>
              <a:ext uri="{FF2B5EF4-FFF2-40B4-BE49-F238E27FC236}">
                <a16:creationId xmlns:a16="http://schemas.microsoft.com/office/drawing/2014/main" id="{917DFDB1-93FA-B53A-6C56-54C215395B1B}"/>
              </a:ext>
            </a:extLst>
          </p:cNvPr>
          <p:cNvGrpSpPr/>
          <p:nvPr/>
        </p:nvGrpSpPr>
        <p:grpSpPr>
          <a:xfrm>
            <a:off x="10562079" y="1812137"/>
            <a:ext cx="1187178" cy="3610618"/>
            <a:chOff x="4381858" y="1768021"/>
            <a:chExt cx="1187178" cy="3610618"/>
          </a:xfrm>
        </p:grpSpPr>
        <p:sp>
          <p:nvSpPr>
            <p:cNvPr id="24" name="Rectangle 23">
              <a:extLst>
                <a:ext uri="{FF2B5EF4-FFF2-40B4-BE49-F238E27FC236}">
                  <a16:creationId xmlns:a16="http://schemas.microsoft.com/office/drawing/2014/main" id="{6013217B-3786-26DE-1482-6CC965EEF69D}"/>
                </a:ext>
              </a:extLst>
            </p:cNvPr>
            <p:cNvSpPr/>
            <p:nvPr/>
          </p:nvSpPr>
          <p:spPr>
            <a:xfrm>
              <a:off x="4700410" y="1768021"/>
              <a:ext cx="736045" cy="369332"/>
            </a:xfrm>
            <a:prstGeom prst="rect">
              <a:avLst/>
            </a:prstGeom>
          </p:spPr>
          <p:txBody>
            <a:bodyPr wrap="square">
              <a:spAutoFit/>
            </a:bodyPr>
            <a:lstStyle/>
            <a:p>
              <a:r>
                <a:rPr lang="en-US" b="1" dirty="0">
                  <a:solidFill>
                    <a:schemeClr val="accent2">
                      <a:lumMod val="50000"/>
                    </a:schemeClr>
                  </a:solidFill>
                  <a:cs typeface="Calibri Light" panose="020F0302020204030204" pitchFamily="34" charset="0"/>
                </a:rPr>
                <a:t>3.4%</a:t>
              </a:r>
              <a:endParaRPr lang="en-US" dirty="0">
                <a:solidFill>
                  <a:schemeClr val="accent2">
                    <a:lumMod val="50000"/>
                  </a:schemeClr>
                </a:solidFill>
              </a:endParaRPr>
            </a:p>
          </p:txBody>
        </p:sp>
        <p:sp>
          <p:nvSpPr>
            <p:cNvPr id="25" name="Rectangle 24">
              <a:extLst>
                <a:ext uri="{FF2B5EF4-FFF2-40B4-BE49-F238E27FC236}">
                  <a16:creationId xmlns:a16="http://schemas.microsoft.com/office/drawing/2014/main" id="{F206A12D-9829-BBEE-BF9E-2EA29F6140DA}"/>
                </a:ext>
              </a:extLst>
            </p:cNvPr>
            <p:cNvSpPr/>
            <p:nvPr/>
          </p:nvSpPr>
          <p:spPr>
            <a:xfrm>
              <a:off x="4659851" y="2536851"/>
              <a:ext cx="794231" cy="369332"/>
            </a:xfrm>
            <a:prstGeom prst="rect">
              <a:avLst/>
            </a:prstGeom>
          </p:spPr>
          <p:txBody>
            <a:bodyPr wrap="square">
              <a:spAutoFit/>
            </a:bodyPr>
            <a:lstStyle/>
            <a:p>
              <a:r>
                <a:rPr lang="en-US" b="1" dirty="0">
                  <a:solidFill>
                    <a:schemeClr val="bg2">
                      <a:lumMod val="50000"/>
                    </a:schemeClr>
                  </a:solidFill>
                  <a:cs typeface="Calibri Light" panose="020F0302020204030204" pitchFamily="34" charset="0"/>
                </a:rPr>
                <a:t>76.2%</a:t>
              </a:r>
              <a:endParaRPr lang="en-US" dirty="0">
                <a:solidFill>
                  <a:schemeClr val="bg2">
                    <a:lumMod val="50000"/>
                  </a:schemeClr>
                </a:solidFill>
              </a:endParaRPr>
            </a:p>
          </p:txBody>
        </p:sp>
        <p:sp>
          <p:nvSpPr>
            <p:cNvPr id="26" name="Rectangle 25">
              <a:extLst>
                <a:ext uri="{FF2B5EF4-FFF2-40B4-BE49-F238E27FC236}">
                  <a16:creationId xmlns:a16="http://schemas.microsoft.com/office/drawing/2014/main" id="{A9A91C08-0A80-8BAB-9226-77130A09EBB2}"/>
                </a:ext>
              </a:extLst>
            </p:cNvPr>
            <p:cNvSpPr/>
            <p:nvPr/>
          </p:nvSpPr>
          <p:spPr>
            <a:xfrm>
              <a:off x="4595291" y="4413648"/>
              <a:ext cx="794231" cy="369332"/>
            </a:xfrm>
            <a:prstGeom prst="rect">
              <a:avLst/>
            </a:prstGeom>
          </p:spPr>
          <p:txBody>
            <a:bodyPr wrap="square">
              <a:spAutoFit/>
            </a:bodyPr>
            <a:lstStyle/>
            <a:p>
              <a:r>
                <a:rPr lang="en-US" b="1" dirty="0">
                  <a:solidFill>
                    <a:schemeClr val="bg2">
                      <a:lumMod val="25000"/>
                    </a:schemeClr>
                  </a:solidFill>
                  <a:cs typeface="Calibri Light" panose="020F0302020204030204" pitchFamily="34" charset="0"/>
                </a:rPr>
                <a:t>5.0%</a:t>
              </a:r>
              <a:endParaRPr lang="en-US" dirty="0">
                <a:solidFill>
                  <a:schemeClr val="bg2">
                    <a:lumMod val="25000"/>
                  </a:schemeClr>
                </a:solidFill>
              </a:endParaRPr>
            </a:p>
          </p:txBody>
        </p:sp>
        <p:sp>
          <p:nvSpPr>
            <p:cNvPr id="27" name="Rectangle 26">
              <a:extLst>
                <a:ext uri="{FF2B5EF4-FFF2-40B4-BE49-F238E27FC236}">
                  <a16:creationId xmlns:a16="http://schemas.microsoft.com/office/drawing/2014/main" id="{06E4CFE5-2FA2-D16C-1B91-6AB76903B15D}"/>
                </a:ext>
              </a:extLst>
            </p:cNvPr>
            <p:cNvSpPr/>
            <p:nvPr/>
          </p:nvSpPr>
          <p:spPr>
            <a:xfrm>
              <a:off x="4595292" y="4585045"/>
              <a:ext cx="794231" cy="369332"/>
            </a:xfrm>
            <a:prstGeom prst="rect">
              <a:avLst/>
            </a:prstGeom>
          </p:spPr>
          <p:txBody>
            <a:bodyPr wrap="square">
              <a:spAutoFit/>
            </a:bodyPr>
            <a:lstStyle/>
            <a:p>
              <a:r>
                <a:rPr lang="en-US" b="1" dirty="0">
                  <a:solidFill>
                    <a:srgbClr val="D1B2E8"/>
                  </a:solidFill>
                  <a:cs typeface="Calibri Light" panose="020F0302020204030204" pitchFamily="34" charset="0"/>
                </a:rPr>
                <a:t>5.5%</a:t>
              </a:r>
              <a:endParaRPr lang="en-US" dirty="0">
                <a:solidFill>
                  <a:srgbClr val="D1B2E8"/>
                </a:solidFill>
              </a:endParaRPr>
            </a:p>
          </p:txBody>
        </p:sp>
        <p:sp>
          <p:nvSpPr>
            <p:cNvPr id="28" name="Rectangle 27">
              <a:extLst>
                <a:ext uri="{FF2B5EF4-FFF2-40B4-BE49-F238E27FC236}">
                  <a16:creationId xmlns:a16="http://schemas.microsoft.com/office/drawing/2014/main" id="{4BCF4549-1E6C-B346-B982-10DED70BDDC9}"/>
                </a:ext>
              </a:extLst>
            </p:cNvPr>
            <p:cNvSpPr/>
            <p:nvPr/>
          </p:nvSpPr>
          <p:spPr>
            <a:xfrm>
              <a:off x="4659852" y="4756161"/>
              <a:ext cx="794231" cy="369332"/>
            </a:xfrm>
            <a:prstGeom prst="rect">
              <a:avLst/>
            </a:prstGeom>
          </p:spPr>
          <p:txBody>
            <a:bodyPr wrap="square">
              <a:spAutoFit/>
            </a:bodyPr>
            <a:lstStyle/>
            <a:p>
              <a:r>
                <a:rPr lang="en-US" b="1" dirty="0">
                  <a:solidFill>
                    <a:schemeClr val="accent5">
                      <a:lumMod val="50000"/>
                    </a:schemeClr>
                  </a:solidFill>
                  <a:cs typeface="Calibri Light" panose="020F0302020204030204" pitchFamily="34" charset="0"/>
                </a:rPr>
                <a:t>4.8%</a:t>
              </a:r>
              <a:endParaRPr lang="en-US" dirty="0">
                <a:solidFill>
                  <a:schemeClr val="accent5">
                    <a:lumMod val="50000"/>
                  </a:schemeClr>
                </a:solidFill>
              </a:endParaRPr>
            </a:p>
          </p:txBody>
        </p:sp>
        <p:sp>
          <p:nvSpPr>
            <p:cNvPr id="29" name="Rectangle 28">
              <a:extLst>
                <a:ext uri="{FF2B5EF4-FFF2-40B4-BE49-F238E27FC236}">
                  <a16:creationId xmlns:a16="http://schemas.microsoft.com/office/drawing/2014/main" id="{E99FBC47-AC7D-A41A-142C-8562ED803746}"/>
                </a:ext>
              </a:extLst>
            </p:cNvPr>
            <p:cNvSpPr/>
            <p:nvPr/>
          </p:nvSpPr>
          <p:spPr>
            <a:xfrm>
              <a:off x="4774805" y="4926955"/>
              <a:ext cx="794231" cy="369332"/>
            </a:xfrm>
            <a:prstGeom prst="rect">
              <a:avLst/>
            </a:prstGeom>
          </p:spPr>
          <p:txBody>
            <a:bodyPr wrap="square">
              <a:spAutoFit/>
            </a:bodyPr>
            <a:lstStyle/>
            <a:p>
              <a:r>
                <a:rPr lang="en-US" b="1" dirty="0">
                  <a:solidFill>
                    <a:srgbClr val="FFA3A3"/>
                  </a:solidFill>
                  <a:cs typeface="Calibri Light" panose="020F0302020204030204" pitchFamily="34" charset="0"/>
                </a:rPr>
                <a:t>3.7%</a:t>
              </a:r>
              <a:endParaRPr lang="en-US" dirty="0">
                <a:solidFill>
                  <a:srgbClr val="FFA3A3"/>
                </a:solidFill>
              </a:endParaRPr>
            </a:p>
          </p:txBody>
        </p:sp>
        <p:sp>
          <p:nvSpPr>
            <p:cNvPr id="30" name="Rectangle 29">
              <a:extLst>
                <a:ext uri="{FF2B5EF4-FFF2-40B4-BE49-F238E27FC236}">
                  <a16:creationId xmlns:a16="http://schemas.microsoft.com/office/drawing/2014/main" id="{BAB65111-A8CE-783F-BBB0-BA8586D03A41}"/>
                </a:ext>
              </a:extLst>
            </p:cNvPr>
            <p:cNvSpPr/>
            <p:nvPr/>
          </p:nvSpPr>
          <p:spPr>
            <a:xfrm>
              <a:off x="4381858" y="5009307"/>
              <a:ext cx="794231" cy="369332"/>
            </a:xfrm>
            <a:prstGeom prst="rect">
              <a:avLst/>
            </a:prstGeom>
          </p:spPr>
          <p:txBody>
            <a:bodyPr wrap="square">
              <a:spAutoFit/>
            </a:bodyPr>
            <a:lstStyle/>
            <a:p>
              <a:r>
                <a:rPr lang="en-US" b="1" dirty="0">
                  <a:solidFill>
                    <a:schemeClr val="accent6">
                      <a:lumMod val="50000"/>
                    </a:schemeClr>
                  </a:solidFill>
                  <a:cs typeface="Calibri Light" panose="020F0302020204030204" pitchFamily="34" charset="0"/>
                </a:rPr>
                <a:t>1.3%</a:t>
              </a:r>
              <a:endParaRPr lang="en-US" dirty="0">
                <a:solidFill>
                  <a:schemeClr val="accent6">
                    <a:lumMod val="50000"/>
                  </a:schemeClr>
                </a:solidFill>
              </a:endParaRPr>
            </a:p>
          </p:txBody>
        </p:sp>
      </p:grpSp>
      <p:sp>
        <p:nvSpPr>
          <p:cNvPr id="10" name="Text Box 2">
            <a:extLst>
              <a:ext uri="{FF2B5EF4-FFF2-40B4-BE49-F238E27FC236}">
                <a16:creationId xmlns:a16="http://schemas.microsoft.com/office/drawing/2014/main" id="{EDDDC220-26D3-29BA-0F63-60C72BD0A2D6}"/>
              </a:ext>
            </a:extLst>
          </p:cNvPr>
          <p:cNvSpPr txBox="1">
            <a:spLocks noChangeArrowheads="1"/>
          </p:cNvSpPr>
          <p:nvPr/>
        </p:nvSpPr>
        <p:spPr bwMode="auto">
          <a:xfrm>
            <a:off x="1367194" y="801216"/>
            <a:ext cx="81580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charset="0"/>
                <a:ea typeface="ＭＳ Ｐゴシック" charset="-128"/>
              </a:defRPr>
            </a:lvl1pPr>
            <a:lvl2pPr marL="37931725" indent="-37474525">
              <a:defRPr sz="1000">
                <a:solidFill>
                  <a:schemeClr val="tx1"/>
                </a:solidFill>
                <a:latin typeface="Arial" charset="0"/>
                <a:ea typeface="ＭＳ Ｐゴシック" charset="-128"/>
              </a:defRPr>
            </a:lvl2pPr>
            <a:lvl3pPr>
              <a:defRPr sz="1000">
                <a:solidFill>
                  <a:schemeClr val="tx1"/>
                </a:solidFill>
                <a:latin typeface="Arial" charset="0"/>
                <a:ea typeface="ＭＳ Ｐゴシック" charset="-128"/>
              </a:defRPr>
            </a:lvl3pPr>
            <a:lvl4pPr>
              <a:defRPr sz="1000">
                <a:solidFill>
                  <a:schemeClr val="tx1"/>
                </a:solidFill>
                <a:latin typeface="Arial" charset="0"/>
                <a:ea typeface="ＭＳ Ｐゴシック" charset="-128"/>
              </a:defRPr>
            </a:lvl4pPr>
            <a:lvl5pPr>
              <a:defRPr sz="1000">
                <a:solidFill>
                  <a:schemeClr val="tx1"/>
                </a:solidFill>
                <a:latin typeface="Arial" charset="0"/>
                <a:ea typeface="ＭＳ Ｐゴシック" charset="-128"/>
              </a:defRPr>
            </a:lvl5pPr>
            <a:lvl6pPr marL="457200" eaLnBrk="0" fontAlgn="base" hangingPunct="0">
              <a:spcBef>
                <a:spcPct val="0"/>
              </a:spcBef>
              <a:spcAft>
                <a:spcPct val="0"/>
              </a:spcAft>
              <a:defRPr sz="1000">
                <a:solidFill>
                  <a:schemeClr val="tx1"/>
                </a:solidFill>
                <a:latin typeface="Arial" charset="0"/>
                <a:ea typeface="ＭＳ Ｐゴシック" charset="-128"/>
              </a:defRPr>
            </a:lvl6pPr>
            <a:lvl7pPr marL="914400" eaLnBrk="0" fontAlgn="base" hangingPunct="0">
              <a:spcBef>
                <a:spcPct val="0"/>
              </a:spcBef>
              <a:spcAft>
                <a:spcPct val="0"/>
              </a:spcAft>
              <a:defRPr sz="1000">
                <a:solidFill>
                  <a:schemeClr val="tx1"/>
                </a:solidFill>
                <a:latin typeface="Arial" charset="0"/>
                <a:ea typeface="ＭＳ Ｐゴシック" charset="-128"/>
              </a:defRPr>
            </a:lvl7pPr>
            <a:lvl8pPr marL="1371600" eaLnBrk="0" fontAlgn="base" hangingPunct="0">
              <a:spcBef>
                <a:spcPct val="0"/>
              </a:spcBef>
              <a:spcAft>
                <a:spcPct val="0"/>
              </a:spcAft>
              <a:defRPr sz="1000">
                <a:solidFill>
                  <a:schemeClr val="tx1"/>
                </a:solidFill>
                <a:latin typeface="Arial" charset="0"/>
                <a:ea typeface="ＭＳ Ｐゴシック" charset="-128"/>
              </a:defRPr>
            </a:lvl8pPr>
            <a:lvl9pPr marL="1828800" eaLnBrk="0" fontAlgn="base" hangingPunct="0">
              <a:spcBef>
                <a:spcPct val="0"/>
              </a:spcBef>
              <a:spcAft>
                <a:spcPct val="0"/>
              </a:spcAft>
              <a:defRPr sz="1000">
                <a:solidFill>
                  <a:schemeClr val="tx1"/>
                </a:solidFill>
                <a:latin typeface="Arial" charset="0"/>
                <a:ea typeface="ＭＳ Ｐゴシック" charset="-128"/>
              </a:defRPr>
            </a:lvl9pPr>
          </a:lstStyle>
          <a:p>
            <a:pPr>
              <a:spcBef>
                <a:spcPct val="50000"/>
              </a:spcBef>
            </a:pPr>
            <a:r>
              <a:rPr lang="en-US" sz="2000" dirty="0"/>
              <a:t>Cost of food by stage of value added in the United States, 1993 – 2021</a:t>
            </a:r>
            <a:endParaRPr lang="en-US" sz="1600" dirty="0"/>
          </a:p>
        </p:txBody>
      </p:sp>
      <p:sp>
        <p:nvSpPr>
          <p:cNvPr id="11" name="TextBox 3">
            <a:extLst>
              <a:ext uri="{FF2B5EF4-FFF2-40B4-BE49-F238E27FC236}">
                <a16:creationId xmlns:a16="http://schemas.microsoft.com/office/drawing/2014/main" id="{06CE886D-8CF6-DAC8-EAA2-6344E4E46345}"/>
              </a:ext>
            </a:extLst>
          </p:cNvPr>
          <p:cNvSpPr txBox="1"/>
          <p:nvPr/>
        </p:nvSpPr>
        <p:spPr>
          <a:xfrm>
            <a:off x="1517165" y="5732285"/>
            <a:ext cx="9258347" cy="60227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200" dirty="0">
                <a:solidFill>
                  <a:schemeClr val="bg2">
                    <a:lumMod val="50000"/>
                  </a:schemeClr>
                </a:solidFill>
              </a:rPr>
              <a:t>Note:  Author’s calculations. Data shown are </a:t>
            </a:r>
            <a:r>
              <a:rPr lang="en-US" sz="1200" b="0" i="0" baseline="0" dirty="0">
                <a:solidFill>
                  <a:schemeClr val="bg1">
                    <a:lumMod val="50000"/>
                  </a:schemeClr>
                </a:solidFill>
                <a:effectLst/>
                <a:latin typeface="+mn-lt"/>
                <a:ea typeface="+mn-ea"/>
                <a:cs typeface="+mn-cs"/>
              </a:rPr>
              <a:t>from the </a:t>
            </a:r>
            <a:r>
              <a:rPr lang="en-US" sz="1200" b="0" i="0" dirty="0">
                <a:solidFill>
                  <a:schemeClr val="bg1">
                    <a:lumMod val="50000"/>
                  </a:schemeClr>
                </a:solidFill>
                <a:effectLst/>
                <a:latin typeface="+mn-lt"/>
                <a:ea typeface="+mn-ea"/>
                <a:cs typeface="+mn-cs"/>
              </a:rPr>
              <a:t>USDA</a:t>
            </a:r>
            <a:r>
              <a:rPr lang="en-US" sz="1200" b="0" i="0" baseline="0" dirty="0">
                <a:solidFill>
                  <a:schemeClr val="bg1">
                    <a:lumMod val="50000"/>
                  </a:schemeClr>
                </a:solidFill>
                <a:effectLst/>
                <a:latin typeface="+mn-lt"/>
                <a:ea typeface="+mn-ea"/>
                <a:cs typeface="+mn-cs"/>
              </a:rPr>
              <a:t> </a:t>
            </a:r>
            <a:r>
              <a:rPr lang="en-US" sz="1200" b="0" i="0" dirty="0">
                <a:solidFill>
                  <a:schemeClr val="bg1">
                    <a:lumMod val="50000"/>
                  </a:schemeClr>
                </a:solidFill>
                <a:effectLst/>
                <a:latin typeface="+mn-lt"/>
                <a:ea typeface="+mn-ea"/>
                <a:cs typeface="+mn-cs"/>
              </a:rPr>
              <a:t>Economic Research Service (2023),</a:t>
            </a:r>
            <a:r>
              <a:rPr lang="en-US" sz="1200" b="0" i="0" baseline="0" dirty="0">
                <a:solidFill>
                  <a:schemeClr val="bg1">
                    <a:lumMod val="50000"/>
                  </a:schemeClr>
                </a:solidFill>
                <a:effectLst/>
                <a:latin typeface="+mn-lt"/>
                <a:ea typeface="+mn-ea"/>
                <a:cs typeface="+mn-cs"/>
              </a:rPr>
              <a:t> </a:t>
            </a:r>
            <a:r>
              <a:rPr lang="en-US" sz="1200" b="0" i="1" dirty="0">
                <a:solidFill>
                  <a:schemeClr val="bg1">
                    <a:lumMod val="50000"/>
                  </a:schemeClr>
                </a:solidFill>
                <a:effectLst/>
                <a:latin typeface="+mn-lt"/>
                <a:ea typeface="+mn-ea"/>
                <a:cs typeface="+mn-cs"/>
              </a:rPr>
              <a:t>Food Dollar Series</a:t>
            </a:r>
            <a:r>
              <a:rPr lang="en-US" sz="1200" b="0" i="0" dirty="0">
                <a:solidFill>
                  <a:schemeClr val="bg1">
                    <a:lumMod val="50000"/>
                  </a:schemeClr>
                </a:solidFill>
                <a:effectLst/>
                <a:latin typeface="+mn-lt"/>
                <a:ea typeface="+mn-ea"/>
                <a:cs typeface="+mn-cs"/>
              </a:rPr>
              <a:t>. Last updated</a:t>
            </a:r>
            <a:r>
              <a:rPr lang="en-US" sz="1200" b="0" i="0" baseline="0" dirty="0">
                <a:solidFill>
                  <a:schemeClr val="bg1">
                    <a:lumMod val="50000"/>
                  </a:schemeClr>
                </a:solidFill>
                <a:effectLst/>
                <a:latin typeface="+mn-lt"/>
                <a:ea typeface="+mn-ea"/>
                <a:cs typeface="+mn-cs"/>
              </a:rPr>
              <a:t> Feb. 15, 2023, available at </a:t>
            </a:r>
            <a:r>
              <a:rPr lang="en-US" sz="1200" b="0" i="0" baseline="0" dirty="0">
                <a:solidFill>
                  <a:schemeClr val="bg2">
                    <a:lumMod val="50000"/>
                  </a:schemeClr>
                </a:solidFill>
                <a:effectLst/>
                <a:latin typeface="+mn-lt"/>
                <a:ea typeface="+mn-ea"/>
                <a:cs typeface="+mn-cs"/>
                <a:hlinkClick r:id="rId6">
                  <a:extLst>
                    <a:ext uri="{A12FA001-AC4F-418D-AE19-62706E023703}">
                      <ahyp:hlinkClr xmlns:ahyp="http://schemas.microsoft.com/office/drawing/2018/hyperlinkcolor" val="tx"/>
                    </a:ext>
                  </a:extLst>
                </a:hlinkClick>
              </a:rPr>
              <a:t>https://www.ers.usda.gov/data-products/food-dollar-series</a:t>
            </a:r>
            <a:r>
              <a:rPr lang="en-US" sz="1200" b="0" i="0" baseline="0" dirty="0">
                <a:solidFill>
                  <a:schemeClr val="bg2">
                    <a:lumMod val="50000"/>
                  </a:schemeClr>
                </a:solidFill>
                <a:effectLst/>
                <a:latin typeface="+mn-lt"/>
                <a:ea typeface="+mn-ea"/>
                <a:cs typeface="+mn-cs"/>
              </a:rPr>
              <a:t>.</a:t>
            </a:r>
            <a:r>
              <a:rPr lang="en-US" sz="1200" b="0" i="0" baseline="0" dirty="0">
                <a:solidFill>
                  <a:schemeClr val="bg1">
                    <a:lumMod val="50000"/>
                  </a:schemeClr>
                </a:solidFill>
                <a:effectLst/>
                <a:latin typeface="+mn-lt"/>
                <a:ea typeface="+mn-ea"/>
                <a:cs typeface="+mn-cs"/>
              </a:rPr>
              <a:t> Implied total spending on </a:t>
            </a:r>
            <a:r>
              <a:rPr lang="en-US" sz="1200" dirty="0">
                <a:solidFill>
                  <a:schemeClr val="bg1">
                    <a:lumMod val="50000"/>
                  </a:schemeClr>
                </a:solidFill>
              </a:rPr>
              <a:t>food advertising is roughly </a:t>
            </a:r>
            <a:r>
              <a:rPr lang="en-US" sz="1200" b="0" i="0" dirty="0">
                <a:solidFill>
                  <a:schemeClr val="bg1">
                    <a:lumMod val="50000"/>
                  </a:schemeClr>
                </a:solidFill>
                <a:effectLst/>
                <a:latin typeface="+mn-lt"/>
                <a:ea typeface="+mn-ea"/>
                <a:cs typeface="+mn-cs"/>
              </a:rPr>
              <a:t>$60 billion per year, more than the NIH and CDC budgets combined.  (Overall food spending is about $6,200 per person, about half our total health-care spending.)</a:t>
            </a:r>
            <a:endParaRPr lang="en-US" sz="1200" dirty="0">
              <a:solidFill>
                <a:schemeClr val="bg1">
                  <a:lumMod val="50000"/>
                </a:schemeClr>
              </a:solidFill>
            </a:endParaRPr>
          </a:p>
        </p:txBody>
      </p:sp>
      <p:sp>
        <p:nvSpPr>
          <p:cNvPr id="34" name="Rectangle 33">
            <a:extLst>
              <a:ext uri="{FF2B5EF4-FFF2-40B4-BE49-F238E27FC236}">
                <a16:creationId xmlns:a16="http://schemas.microsoft.com/office/drawing/2014/main" id="{E4EFC9C8-409F-F64B-12AF-021E10502109}"/>
              </a:ext>
            </a:extLst>
          </p:cNvPr>
          <p:cNvSpPr/>
          <p:nvPr/>
        </p:nvSpPr>
        <p:spPr>
          <a:xfrm>
            <a:off x="6723746" y="1285518"/>
            <a:ext cx="5319865" cy="319446"/>
          </a:xfrm>
          <a:prstGeom prst="rect">
            <a:avLst/>
          </a:prstGeom>
          <a:noFill/>
        </p:spPr>
        <p:txBody>
          <a:bodyPr wrap="square">
            <a:spAutoFit/>
          </a:bodyPr>
          <a:lstStyle/>
          <a:p>
            <a:pPr>
              <a:lnSpc>
                <a:spcPct val="80000"/>
              </a:lnSpc>
            </a:pPr>
            <a:r>
              <a:rPr lang="en-US" i="1" dirty="0">
                <a:solidFill>
                  <a:schemeClr val="accent5">
                    <a:lumMod val="75000"/>
                  </a:schemeClr>
                </a:solidFill>
                <a:cs typeface="Calibri Light" panose="020F0302020204030204" pitchFamily="34" charset="0"/>
              </a:rPr>
              <a:t>When we buy food, we pay a lot for brands &amp; services!</a:t>
            </a:r>
            <a:endParaRPr lang="en-US" i="1" dirty="0">
              <a:solidFill>
                <a:schemeClr val="accent5">
                  <a:lumMod val="75000"/>
                </a:schemeClr>
              </a:solidFill>
            </a:endParaRPr>
          </a:p>
        </p:txBody>
      </p:sp>
    </p:spTree>
    <p:extLst>
      <p:ext uri="{BB962C8B-B14F-4D97-AF65-F5344CB8AC3E}">
        <p14:creationId xmlns:p14="http://schemas.microsoft.com/office/powerpoint/2010/main" val="265841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4">
            <a:extLst>
              <a:ext uri="{FF2B5EF4-FFF2-40B4-BE49-F238E27FC236}">
                <a16:creationId xmlns:a16="http://schemas.microsoft.com/office/drawing/2014/main" id="{A941E671-99A2-37F8-3F06-5003A8B7AA5B}"/>
              </a:ext>
            </a:extLst>
          </p:cNvPr>
          <p:cNvSpPr txBox="1">
            <a:spLocks/>
          </p:cNvSpPr>
          <p:nvPr/>
        </p:nvSpPr>
        <p:spPr>
          <a:xfrm>
            <a:off x="265051" y="325507"/>
            <a:ext cx="11661897" cy="512104"/>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Price variation differs by stage of the value chain</a:t>
            </a:r>
          </a:p>
        </p:txBody>
      </p:sp>
      <p:sp>
        <p:nvSpPr>
          <p:cNvPr id="5" name="Text Box 2">
            <a:extLst>
              <a:ext uri="{FF2B5EF4-FFF2-40B4-BE49-F238E27FC236}">
                <a16:creationId xmlns:a16="http://schemas.microsoft.com/office/drawing/2014/main" id="{FA3308B1-87E7-8796-592C-F8A7C51C470C}"/>
              </a:ext>
            </a:extLst>
          </p:cNvPr>
          <p:cNvSpPr txBox="1">
            <a:spLocks noChangeArrowheads="1"/>
          </p:cNvSpPr>
          <p:nvPr/>
        </p:nvSpPr>
        <p:spPr bwMode="auto">
          <a:xfrm>
            <a:off x="573965" y="970964"/>
            <a:ext cx="103076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charset="0"/>
                <a:ea typeface="ＭＳ Ｐゴシック" charset="-128"/>
              </a:defRPr>
            </a:lvl1pPr>
            <a:lvl2pPr marL="37931725" indent="-37474525">
              <a:defRPr sz="1000">
                <a:solidFill>
                  <a:schemeClr val="tx1"/>
                </a:solidFill>
                <a:latin typeface="Arial" charset="0"/>
                <a:ea typeface="ＭＳ Ｐゴシック" charset="-128"/>
              </a:defRPr>
            </a:lvl2pPr>
            <a:lvl3pPr>
              <a:defRPr sz="1000">
                <a:solidFill>
                  <a:schemeClr val="tx1"/>
                </a:solidFill>
                <a:latin typeface="Arial" charset="0"/>
                <a:ea typeface="ＭＳ Ｐゴシック" charset="-128"/>
              </a:defRPr>
            </a:lvl3pPr>
            <a:lvl4pPr>
              <a:defRPr sz="1000">
                <a:solidFill>
                  <a:schemeClr val="tx1"/>
                </a:solidFill>
                <a:latin typeface="Arial" charset="0"/>
                <a:ea typeface="ＭＳ Ｐゴシック" charset="-128"/>
              </a:defRPr>
            </a:lvl4pPr>
            <a:lvl5pPr>
              <a:defRPr sz="1000">
                <a:solidFill>
                  <a:schemeClr val="tx1"/>
                </a:solidFill>
                <a:latin typeface="Arial" charset="0"/>
                <a:ea typeface="ＭＳ Ｐゴシック" charset="-128"/>
              </a:defRPr>
            </a:lvl5pPr>
            <a:lvl6pPr marL="457200" eaLnBrk="0" fontAlgn="base" hangingPunct="0">
              <a:spcBef>
                <a:spcPct val="0"/>
              </a:spcBef>
              <a:spcAft>
                <a:spcPct val="0"/>
              </a:spcAft>
              <a:defRPr sz="1000">
                <a:solidFill>
                  <a:schemeClr val="tx1"/>
                </a:solidFill>
                <a:latin typeface="Arial" charset="0"/>
                <a:ea typeface="ＭＳ Ｐゴシック" charset="-128"/>
              </a:defRPr>
            </a:lvl6pPr>
            <a:lvl7pPr marL="914400" eaLnBrk="0" fontAlgn="base" hangingPunct="0">
              <a:spcBef>
                <a:spcPct val="0"/>
              </a:spcBef>
              <a:spcAft>
                <a:spcPct val="0"/>
              </a:spcAft>
              <a:defRPr sz="1000">
                <a:solidFill>
                  <a:schemeClr val="tx1"/>
                </a:solidFill>
                <a:latin typeface="Arial" charset="0"/>
                <a:ea typeface="ＭＳ Ｐゴシック" charset="-128"/>
              </a:defRPr>
            </a:lvl7pPr>
            <a:lvl8pPr marL="1371600" eaLnBrk="0" fontAlgn="base" hangingPunct="0">
              <a:spcBef>
                <a:spcPct val="0"/>
              </a:spcBef>
              <a:spcAft>
                <a:spcPct val="0"/>
              </a:spcAft>
              <a:defRPr sz="1000">
                <a:solidFill>
                  <a:schemeClr val="tx1"/>
                </a:solidFill>
                <a:latin typeface="Arial" charset="0"/>
                <a:ea typeface="ＭＳ Ｐゴシック" charset="-128"/>
              </a:defRPr>
            </a:lvl8pPr>
            <a:lvl9pPr marL="1828800" eaLnBrk="0" fontAlgn="base" hangingPunct="0">
              <a:spcBef>
                <a:spcPct val="0"/>
              </a:spcBef>
              <a:spcAft>
                <a:spcPct val="0"/>
              </a:spcAft>
              <a:defRPr sz="1000">
                <a:solidFill>
                  <a:schemeClr val="tx1"/>
                </a:solidFill>
                <a:latin typeface="Arial" charset="0"/>
                <a:ea typeface="ＭＳ Ｐゴシック" charset="-128"/>
              </a:defRPr>
            </a:lvl9pPr>
          </a:lstStyle>
          <a:p>
            <a:pPr>
              <a:spcBef>
                <a:spcPct val="50000"/>
              </a:spcBef>
            </a:pPr>
            <a:r>
              <a:rPr lang="en-US" sz="2000" dirty="0"/>
              <a:t>Consumer prices for groceries and restaurants vs. wholesale costs, Jan 1990 – Mar 2023</a:t>
            </a:r>
            <a:endParaRPr lang="en-US" sz="1600" dirty="0"/>
          </a:p>
        </p:txBody>
      </p:sp>
      <p:sp>
        <p:nvSpPr>
          <p:cNvPr id="8" name="TextBox 1">
            <a:extLst>
              <a:ext uri="{FF2B5EF4-FFF2-40B4-BE49-F238E27FC236}">
                <a16:creationId xmlns:a16="http://schemas.microsoft.com/office/drawing/2014/main" id="{75042AEE-FEA2-D26A-76AE-ACF7F27650D4}"/>
              </a:ext>
            </a:extLst>
          </p:cNvPr>
          <p:cNvSpPr txBox="1"/>
          <p:nvPr/>
        </p:nvSpPr>
        <p:spPr>
          <a:xfrm>
            <a:off x="1650671" y="2541501"/>
            <a:ext cx="1876302" cy="30152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a:solidFill>
                  <a:schemeClr val="accent6">
                    <a:lumMod val="75000"/>
                  </a:schemeClr>
                </a:solidFill>
              </a:rPr>
              <a:t>Fruits &amp; vegetables</a:t>
            </a:r>
          </a:p>
        </p:txBody>
      </p:sp>
      <p:sp>
        <p:nvSpPr>
          <p:cNvPr id="10" name="TextBox 1">
            <a:extLst>
              <a:ext uri="{FF2B5EF4-FFF2-40B4-BE49-F238E27FC236}">
                <a16:creationId xmlns:a16="http://schemas.microsoft.com/office/drawing/2014/main" id="{769E4174-19E6-F8CD-3BD3-19C1B63BBC5D}"/>
              </a:ext>
            </a:extLst>
          </p:cNvPr>
          <p:cNvSpPr txBox="1"/>
          <p:nvPr/>
        </p:nvSpPr>
        <p:spPr>
          <a:xfrm>
            <a:off x="3429990" y="4570202"/>
            <a:ext cx="1876302" cy="30152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a:solidFill>
                  <a:srgbClr val="0070C0"/>
                </a:solidFill>
              </a:rPr>
              <a:t>All food at home</a:t>
            </a:r>
          </a:p>
        </p:txBody>
      </p:sp>
      <p:cxnSp>
        <p:nvCxnSpPr>
          <p:cNvPr id="12" name="Straight Connector 11">
            <a:extLst>
              <a:ext uri="{FF2B5EF4-FFF2-40B4-BE49-F238E27FC236}">
                <a16:creationId xmlns:a16="http://schemas.microsoft.com/office/drawing/2014/main" id="{EDEEA4CC-FD7F-7173-B54E-B2AEE3F57724}"/>
              </a:ext>
            </a:extLst>
          </p:cNvPr>
          <p:cNvCxnSpPr>
            <a:cxnSpLocks/>
          </p:cNvCxnSpPr>
          <p:nvPr/>
        </p:nvCxnSpPr>
        <p:spPr>
          <a:xfrm flipV="1">
            <a:off x="1365456" y="5054060"/>
            <a:ext cx="8680457" cy="649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3">
            <a:extLst>
              <a:ext uri="{FF2B5EF4-FFF2-40B4-BE49-F238E27FC236}">
                <a16:creationId xmlns:a16="http://schemas.microsoft.com/office/drawing/2014/main" id="{ADCC9679-2C9E-31A9-21BE-D874DC01D55E}"/>
              </a:ext>
            </a:extLst>
          </p:cNvPr>
          <p:cNvSpPr txBox="1"/>
          <p:nvPr/>
        </p:nvSpPr>
        <p:spPr>
          <a:xfrm>
            <a:off x="38890" y="2329930"/>
            <a:ext cx="1070151" cy="59055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nSpc>
                <a:spcPct val="80000"/>
              </a:lnSpc>
            </a:pPr>
            <a:r>
              <a:rPr lang="en-US" sz="1200" dirty="0">
                <a:solidFill>
                  <a:schemeClr val="bg2">
                    <a:lumMod val="50000"/>
                  </a:schemeClr>
                </a:solidFill>
              </a:rPr>
              <a:t>Index value (January 1990=100)</a:t>
            </a:r>
            <a:endParaRPr lang="en-US" sz="1400" dirty="0">
              <a:solidFill>
                <a:schemeClr val="bg2">
                  <a:lumMod val="50000"/>
                </a:schemeClr>
              </a:solidFill>
            </a:endParaRPr>
          </a:p>
        </p:txBody>
      </p:sp>
      <p:pic>
        <p:nvPicPr>
          <p:cNvPr id="6" name="FRED Graph Chart" descr="FRED Graph">
            <a:hlinkClick r:id="rId2" tooltip="View this chart in your browser. "/>
            <a:extLst>
              <a:ext uri="{FF2B5EF4-FFF2-40B4-BE49-F238E27FC236}">
                <a16:creationId xmlns:a16="http://schemas.microsoft.com/office/drawing/2014/main" id="{79BBFD90-55AA-286D-9B0F-86229C254A92}"/>
              </a:ext>
            </a:extLst>
          </p:cNvPr>
          <p:cNvPicPr>
            <a:picLocks noChangeAspect="1"/>
          </p:cNvPicPr>
          <p:nvPr/>
        </p:nvPicPr>
        <p:blipFill rotWithShape="1">
          <a:blip r:embed="rId3"/>
          <a:srcRect l="4667" t="28791" b="4805"/>
          <a:stretch/>
        </p:blipFill>
        <p:spPr>
          <a:xfrm>
            <a:off x="965513" y="1498325"/>
            <a:ext cx="10082108" cy="4736219"/>
          </a:xfrm>
          <a:prstGeom prst="rect">
            <a:avLst/>
          </a:prstGeom>
        </p:spPr>
      </p:pic>
      <p:sp>
        <p:nvSpPr>
          <p:cNvPr id="4" name="TextBox 3">
            <a:extLst>
              <a:ext uri="{FF2B5EF4-FFF2-40B4-BE49-F238E27FC236}">
                <a16:creationId xmlns:a16="http://schemas.microsoft.com/office/drawing/2014/main" id="{0FC516BB-E4D6-3C7F-8381-88BF8AE4868D}"/>
              </a:ext>
            </a:extLst>
          </p:cNvPr>
          <p:cNvSpPr txBox="1"/>
          <p:nvPr/>
        </p:nvSpPr>
        <p:spPr>
          <a:xfrm>
            <a:off x="7133354" y="1955522"/>
            <a:ext cx="2663789" cy="491160"/>
          </a:xfrm>
          <a:prstGeom prst="rect">
            <a:avLst/>
          </a:prstGeom>
          <a:noFill/>
        </p:spPr>
        <p:txBody>
          <a:bodyPr wrap="square" rtlCol="0">
            <a:spAutoFit/>
          </a:bodyPr>
          <a:lstStyle/>
          <a:p>
            <a:pPr>
              <a:lnSpc>
                <a:spcPct val="80000"/>
              </a:lnSpc>
            </a:pPr>
            <a:r>
              <a:rPr lang="en-US" sz="1600" i="1" dirty="0">
                <a:solidFill>
                  <a:schemeClr val="accent2">
                    <a:lumMod val="50000"/>
                  </a:schemeClr>
                </a:solidFill>
              </a:rPr>
              <a:t>Restaurant prices</a:t>
            </a:r>
            <a:br>
              <a:rPr lang="en-US" sz="1600" i="1" dirty="0">
                <a:solidFill>
                  <a:schemeClr val="accent2">
                    <a:lumMod val="50000"/>
                  </a:schemeClr>
                </a:solidFill>
              </a:rPr>
            </a:br>
            <a:r>
              <a:rPr lang="en-US" sz="1600" i="1" dirty="0">
                <a:solidFill>
                  <a:schemeClr val="accent2">
                    <a:lumMod val="50000"/>
                  </a:schemeClr>
                </a:solidFill>
              </a:rPr>
              <a:t>(food away from home)</a:t>
            </a:r>
          </a:p>
        </p:txBody>
      </p:sp>
      <p:sp>
        <p:nvSpPr>
          <p:cNvPr id="9" name="TextBox 8">
            <a:extLst>
              <a:ext uri="{FF2B5EF4-FFF2-40B4-BE49-F238E27FC236}">
                <a16:creationId xmlns:a16="http://schemas.microsoft.com/office/drawing/2014/main" id="{F4BE7268-617D-B31E-B144-AC44ED92C0EE}"/>
              </a:ext>
            </a:extLst>
          </p:cNvPr>
          <p:cNvSpPr txBox="1"/>
          <p:nvPr/>
        </p:nvSpPr>
        <p:spPr>
          <a:xfrm>
            <a:off x="2588822" y="2446682"/>
            <a:ext cx="1597398" cy="491160"/>
          </a:xfrm>
          <a:prstGeom prst="rect">
            <a:avLst/>
          </a:prstGeom>
          <a:noFill/>
        </p:spPr>
        <p:txBody>
          <a:bodyPr wrap="square" rtlCol="0">
            <a:spAutoFit/>
          </a:bodyPr>
          <a:lstStyle/>
          <a:p>
            <a:pPr>
              <a:lnSpc>
                <a:spcPct val="80000"/>
              </a:lnSpc>
            </a:pPr>
            <a:r>
              <a:rPr lang="en-US" sz="1600" i="1" dirty="0">
                <a:solidFill>
                  <a:schemeClr val="accent1">
                    <a:lumMod val="75000"/>
                  </a:schemeClr>
                </a:solidFill>
              </a:rPr>
              <a:t>Grocery prices</a:t>
            </a:r>
            <a:br>
              <a:rPr lang="en-US" sz="1600" i="1" dirty="0">
                <a:solidFill>
                  <a:schemeClr val="accent1">
                    <a:lumMod val="75000"/>
                  </a:schemeClr>
                </a:solidFill>
              </a:rPr>
            </a:br>
            <a:r>
              <a:rPr lang="en-US" sz="1600" i="1" dirty="0">
                <a:solidFill>
                  <a:schemeClr val="accent1">
                    <a:lumMod val="75000"/>
                  </a:schemeClr>
                </a:solidFill>
              </a:rPr>
              <a:t>(food at home)</a:t>
            </a:r>
          </a:p>
        </p:txBody>
      </p:sp>
      <p:sp>
        <p:nvSpPr>
          <p:cNvPr id="7" name="TextBox 6">
            <a:extLst>
              <a:ext uri="{FF2B5EF4-FFF2-40B4-BE49-F238E27FC236}">
                <a16:creationId xmlns:a16="http://schemas.microsoft.com/office/drawing/2014/main" id="{9EC2853E-FCEC-5B9B-C433-3E4856589512}"/>
              </a:ext>
            </a:extLst>
          </p:cNvPr>
          <p:cNvSpPr txBox="1"/>
          <p:nvPr/>
        </p:nvSpPr>
        <p:spPr>
          <a:xfrm>
            <a:off x="3657602" y="3250529"/>
            <a:ext cx="2863932" cy="491160"/>
          </a:xfrm>
          <a:prstGeom prst="rect">
            <a:avLst/>
          </a:prstGeom>
          <a:noFill/>
        </p:spPr>
        <p:txBody>
          <a:bodyPr wrap="square" rtlCol="0">
            <a:spAutoFit/>
          </a:bodyPr>
          <a:lstStyle/>
          <a:p>
            <a:pPr>
              <a:lnSpc>
                <a:spcPct val="80000"/>
              </a:lnSpc>
            </a:pPr>
            <a:r>
              <a:rPr lang="en-US" sz="1600" i="1" dirty="0">
                <a:solidFill>
                  <a:schemeClr val="accent5"/>
                </a:solidFill>
              </a:rPr>
              <a:t>Wholesale producer prices</a:t>
            </a:r>
            <a:br>
              <a:rPr lang="en-US" sz="1600" i="1" dirty="0">
                <a:solidFill>
                  <a:schemeClr val="accent5"/>
                </a:solidFill>
              </a:rPr>
            </a:br>
            <a:r>
              <a:rPr lang="en-US" sz="1600" i="1" dirty="0">
                <a:solidFill>
                  <a:schemeClr val="accent5"/>
                </a:solidFill>
              </a:rPr>
              <a:t>for processed foods</a:t>
            </a:r>
          </a:p>
        </p:txBody>
      </p:sp>
      <p:sp>
        <p:nvSpPr>
          <p:cNvPr id="13" name="TextBox 12">
            <a:extLst>
              <a:ext uri="{FF2B5EF4-FFF2-40B4-BE49-F238E27FC236}">
                <a16:creationId xmlns:a16="http://schemas.microsoft.com/office/drawing/2014/main" id="{F1AE96A5-92D4-C7D5-89AB-ACD570BB96F4}"/>
              </a:ext>
            </a:extLst>
          </p:cNvPr>
          <p:cNvSpPr txBox="1"/>
          <p:nvPr/>
        </p:nvSpPr>
        <p:spPr>
          <a:xfrm>
            <a:off x="1878839" y="4753395"/>
            <a:ext cx="2566660" cy="491160"/>
          </a:xfrm>
          <a:prstGeom prst="rect">
            <a:avLst/>
          </a:prstGeom>
          <a:noFill/>
        </p:spPr>
        <p:txBody>
          <a:bodyPr wrap="square" rtlCol="0">
            <a:spAutoFit/>
          </a:bodyPr>
          <a:lstStyle/>
          <a:p>
            <a:pPr>
              <a:lnSpc>
                <a:spcPct val="80000"/>
              </a:lnSpc>
            </a:pPr>
            <a:r>
              <a:rPr lang="en-US" sz="1600" i="1" dirty="0">
                <a:solidFill>
                  <a:schemeClr val="accent6">
                    <a:lumMod val="75000"/>
                  </a:schemeClr>
                </a:solidFill>
              </a:rPr>
              <a:t>Wholesale producer </a:t>
            </a:r>
            <a:br>
              <a:rPr lang="en-US" sz="1600" i="1" dirty="0">
                <a:solidFill>
                  <a:schemeClr val="accent6">
                    <a:lumMod val="75000"/>
                  </a:schemeClr>
                </a:solidFill>
              </a:rPr>
            </a:br>
            <a:r>
              <a:rPr lang="en-US" sz="1600" i="1" dirty="0">
                <a:solidFill>
                  <a:schemeClr val="accent6">
                    <a:lumMod val="75000"/>
                  </a:schemeClr>
                </a:solidFill>
              </a:rPr>
              <a:t>prices for unprocessed foods</a:t>
            </a:r>
          </a:p>
        </p:txBody>
      </p:sp>
      <p:sp>
        <p:nvSpPr>
          <p:cNvPr id="15" name="TextBox 14">
            <a:extLst>
              <a:ext uri="{FF2B5EF4-FFF2-40B4-BE49-F238E27FC236}">
                <a16:creationId xmlns:a16="http://schemas.microsoft.com/office/drawing/2014/main" id="{C15E9C75-993A-87CF-EB97-1DAAB029B989}"/>
              </a:ext>
            </a:extLst>
          </p:cNvPr>
          <p:cNvSpPr txBox="1"/>
          <p:nvPr/>
        </p:nvSpPr>
        <p:spPr>
          <a:xfrm>
            <a:off x="8467105" y="1411627"/>
            <a:ext cx="3459843" cy="541046"/>
          </a:xfrm>
          <a:prstGeom prst="rect">
            <a:avLst/>
          </a:prstGeom>
          <a:solidFill>
            <a:schemeClr val="bg1"/>
          </a:solidFill>
        </p:spPr>
        <p:txBody>
          <a:bodyPr wrap="square" rtlCol="0">
            <a:spAutoFit/>
          </a:bodyPr>
          <a:lstStyle/>
          <a:p>
            <a:pPr>
              <a:lnSpc>
                <a:spcPct val="80000"/>
              </a:lnSpc>
            </a:pPr>
            <a:r>
              <a:rPr lang="en-US" i="1" dirty="0">
                <a:solidFill>
                  <a:schemeClr val="accent2">
                    <a:lumMod val="50000"/>
                  </a:schemeClr>
                </a:solidFill>
              </a:rPr>
              <a:t>Restaurant prices are relatively stable, rising with wages and rents</a:t>
            </a:r>
          </a:p>
        </p:txBody>
      </p:sp>
      <p:sp>
        <p:nvSpPr>
          <p:cNvPr id="18" name="TextBox 17">
            <a:extLst>
              <a:ext uri="{FF2B5EF4-FFF2-40B4-BE49-F238E27FC236}">
                <a16:creationId xmlns:a16="http://schemas.microsoft.com/office/drawing/2014/main" id="{EFF3A3A4-FDD4-97C4-9FAA-0A2F7CFA070B}"/>
              </a:ext>
            </a:extLst>
          </p:cNvPr>
          <p:cNvSpPr txBox="1"/>
          <p:nvPr/>
        </p:nvSpPr>
        <p:spPr>
          <a:xfrm>
            <a:off x="9551286" y="2328353"/>
            <a:ext cx="2601824" cy="541046"/>
          </a:xfrm>
          <a:prstGeom prst="rect">
            <a:avLst/>
          </a:prstGeom>
          <a:noFill/>
        </p:spPr>
        <p:txBody>
          <a:bodyPr wrap="square" rtlCol="0">
            <a:spAutoFit/>
          </a:bodyPr>
          <a:lstStyle/>
          <a:p>
            <a:pPr>
              <a:lnSpc>
                <a:spcPct val="80000"/>
              </a:lnSpc>
            </a:pPr>
            <a:r>
              <a:rPr lang="en-US" i="1" dirty="0">
                <a:solidFill>
                  <a:schemeClr val="accent1">
                    <a:lumMod val="75000"/>
                  </a:schemeClr>
                </a:solidFill>
              </a:rPr>
              <a:t>Grocery prices fluctuate around overall inflation</a:t>
            </a:r>
          </a:p>
        </p:txBody>
      </p:sp>
      <p:sp>
        <p:nvSpPr>
          <p:cNvPr id="19" name="TextBox 18">
            <a:extLst>
              <a:ext uri="{FF2B5EF4-FFF2-40B4-BE49-F238E27FC236}">
                <a16:creationId xmlns:a16="http://schemas.microsoft.com/office/drawing/2014/main" id="{625F94E8-1591-A23A-3B96-4F6D29046CA6}"/>
              </a:ext>
            </a:extLst>
          </p:cNvPr>
          <p:cNvSpPr txBox="1"/>
          <p:nvPr/>
        </p:nvSpPr>
        <p:spPr>
          <a:xfrm>
            <a:off x="10268709" y="4038712"/>
            <a:ext cx="1878839" cy="1427442"/>
          </a:xfrm>
          <a:prstGeom prst="rect">
            <a:avLst/>
          </a:prstGeom>
          <a:solidFill>
            <a:schemeClr val="bg1"/>
          </a:solidFill>
        </p:spPr>
        <p:txBody>
          <a:bodyPr wrap="square" rtlCol="0">
            <a:spAutoFit/>
          </a:bodyPr>
          <a:lstStyle/>
          <a:p>
            <a:pPr>
              <a:lnSpc>
                <a:spcPct val="80000"/>
              </a:lnSpc>
            </a:pPr>
            <a:r>
              <a:rPr lang="en-US" i="1" dirty="0">
                <a:solidFill>
                  <a:schemeClr val="accent6">
                    <a:lumMod val="75000"/>
                  </a:schemeClr>
                </a:solidFill>
              </a:rPr>
              <a:t>Wholesale prices for unprocessed commodities are more volatile </a:t>
            </a:r>
            <a:br>
              <a:rPr lang="en-US" i="1" dirty="0">
                <a:solidFill>
                  <a:schemeClr val="accent6">
                    <a:lumMod val="75000"/>
                  </a:schemeClr>
                </a:solidFill>
              </a:rPr>
            </a:br>
            <a:r>
              <a:rPr lang="en-US" i="1" dirty="0">
                <a:solidFill>
                  <a:schemeClr val="accent6">
                    <a:lumMod val="75000"/>
                  </a:schemeClr>
                </a:solidFill>
              </a:rPr>
              <a:t>than prices for processed foods</a:t>
            </a:r>
          </a:p>
        </p:txBody>
      </p:sp>
      <p:sp>
        <p:nvSpPr>
          <p:cNvPr id="11" name="TextBox 3">
            <a:extLst>
              <a:ext uri="{FF2B5EF4-FFF2-40B4-BE49-F238E27FC236}">
                <a16:creationId xmlns:a16="http://schemas.microsoft.com/office/drawing/2014/main" id="{FB14BC72-88AF-39A8-36AB-5C3933B93B89}"/>
              </a:ext>
            </a:extLst>
          </p:cNvPr>
          <p:cNvSpPr txBox="1"/>
          <p:nvPr/>
        </p:nvSpPr>
        <p:spPr>
          <a:xfrm>
            <a:off x="965513" y="6331326"/>
            <a:ext cx="10493379" cy="37816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nSpc>
                <a:spcPct val="80000"/>
              </a:lnSpc>
            </a:pPr>
            <a:r>
              <a:rPr lang="en-US" sz="1200" dirty="0">
                <a:solidFill>
                  <a:schemeClr val="bg2">
                    <a:lumMod val="50000"/>
                  </a:schemeClr>
                </a:solidFill>
              </a:rPr>
              <a:t>Note:  Author’s calculations.  Data shown are from the US Bureau of Labor Statistics, as the average for each category relative to the overall U.S. consumer price index for all goods and services.  Fruits and vegetables may be fresh, frozen or canned. </a:t>
            </a:r>
            <a:r>
              <a:rPr lang="en-US" sz="1200" baseline="0" dirty="0">
                <a:solidFill>
                  <a:schemeClr val="bg2">
                    <a:lumMod val="50000"/>
                  </a:schemeClr>
                </a:solidFill>
              </a:rPr>
              <a:t>Updated values can be obtained from </a:t>
            </a:r>
            <a:r>
              <a:rPr lang="en-US" sz="1200" dirty="0">
                <a:solidFill>
                  <a:schemeClr val="bg1">
                    <a:lumMod val="50000"/>
                  </a:schemeClr>
                </a:solidFill>
                <a:hlinkClick r:id="rId4">
                  <a:extLst>
                    <a:ext uri="{A12FA001-AC4F-418D-AE19-62706E023703}">
                      <ahyp:hlinkClr xmlns:ahyp="http://schemas.microsoft.com/office/drawing/2018/hyperlinkcolor" val="tx"/>
                    </a:ext>
                  </a:extLst>
                </a:hlinkClick>
              </a:rPr>
              <a:t>https://fred.stlouisfed.org/graph/?g=12MMl</a:t>
            </a:r>
            <a:r>
              <a:rPr lang="en-US" sz="1200" dirty="0">
                <a:solidFill>
                  <a:schemeClr val="bg2">
                    <a:lumMod val="50000"/>
                  </a:schemeClr>
                </a:solidFill>
              </a:rPr>
              <a:t>. </a:t>
            </a:r>
            <a:endParaRPr lang="en-US" sz="1400" dirty="0">
              <a:solidFill>
                <a:schemeClr val="bg2">
                  <a:lumMod val="50000"/>
                </a:schemeClr>
              </a:solidFill>
            </a:endParaRPr>
          </a:p>
        </p:txBody>
      </p:sp>
    </p:spTree>
    <p:extLst>
      <p:ext uri="{BB962C8B-B14F-4D97-AF65-F5344CB8AC3E}">
        <p14:creationId xmlns:p14="http://schemas.microsoft.com/office/powerpoint/2010/main" val="2482057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FRED Graph Chart" descr="FRED Graph">
            <a:hlinkClick r:id="rId2" tooltip="View this chart in your browser. "/>
            <a:extLst>
              <a:ext uri="{FF2B5EF4-FFF2-40B4-BE49-F238E27FC236}">
                <a16:creationId xmlns:a16="http://schemas.microsoft.com/office/drawing/2014/main" id="{87E28411-466B-9657-1027-E638EA765FEA}"/>
              </a:ext>
            </a:extLst>
          </p:cNvPr>
          <p:cNvPicPr>
            <a:picLocks noChangeAspect="1"/>
          </p:cNvPicPr>
          <p:nvPr/>
        </p:nvPicPr>
        <p:blipFill rotWithShape="1">
          <a:blip r:embed="rId3"/>
          <a:srcRect l="5349" t="22069" r="1628" b="4828"/>
          <a:stretch/>
        </p:blipFill>
        <p:spPr>
          <a:xfrm>
            <a:off x="1245285" y="1334388"/>
            <a:ext cx="9537793" cy="5055031"/>
          </a:xfrm>
          <a:prstGeom prst="rect">
            <a:avLst/>
          </a:prstGeom>
        </p:spPr>
      </p:pic>
      <p:sp>
        <p:nvSpPr>
          <p:cNvPr id="14" name="Title 4">
            <a:extLst>
              <a:ext uri="{FF2B5EF4-FFF2-40B4-BE49-F238E27FC236}">
                <a16:creationId xmlns:a16="http://schemas.microsoft.com/office/drawing/2014/main" id="{A941E671-99A2-37F8-3F06-5003A8B7AA5B}"/>
              </a:ext>
            </a:extLst>
          </p:cNvPr>
          <p:cNvSpPr txBox="1">
            <a:spLocks/>
          </p:cNvSpPr>
          <p:nvPr/>
        </p:nvSpPr>
        <p:spPr>
          <a:xfrm>
            <a:off x="265051" y="325507"/>
            <a:ext cx="11661897" cy="512104"/>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Price variation differs by stage of the value chain</a:t>
            </a:r>
          </a:p>
        </p:txBody>
      </p:sp>
      <p:sp>
        <p:nvSpPr>
          <p:cNvPr id="5" name="Text Box 2">
            <a:extLst>
              <a:ext uri="{FF2B5EF4-FFF2-40B4-BE49-F238E27FC236}">
                <a16:creationId xmlns:a16="http://schemas.microsoft.com/office/drawing/2014/main" id="{FA3308B1-87E7-8796-592C-F8A7C51C470C}"/>
              </a:ext>
            </a:extLst>
          </p:cNvPr>
          <p:cNvSpPr txBox="1">
            <a:spLocks noChangeArrowheads="1"/>
          </p:cNvSpPr>
          <p:nvPr/>
        </p:nvSpPr>
        <p:spPr bwMode="auto">
          <a:xfrm>
            <a:off x="1290035" y="839794"/>
            <a:ext cx="96119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charset="0"/>
                <a:ea typeface="ＭＳ Ｐゴシック" charset="-128"/>
              </a:defRPr>
            </a:lvl1pPr>
            <a:lvl2pPr marL="37931725" indent="-37474525">
              <a:defRPr sz="1000">
                <a:solidFill>
                  <a:schemeClr val="tx1"/>
                </a:solidFill>
                <a:latin typeface="Arial" charset="0"/>
                <a:ea typeface="ＭＳ Ｐゴシック" charset="-128"/>
              </a:defRPr>
            </a:lvl2pPr>
            <a:lvl3pPr>
              <a:defRPr sz="1000">
                <a:solidFill>
                  <a:schemeClr val="tx1"/>
                </a:solidFill>
                <a:latin typeface="Arial" charset="0"/>
                <a:ea typeface="ＭＳ Ｐゴシック" charset="-128"/>
              </a:defRPr>
            </a:lvl3pPr>
            <a:lvl4pPr>
              <a:defRPr sz="1000">
                <a:solidFill>
                  <a:schemeClr val="tx1"/>
                </a:solidFill>
                <a:latin typeface="Arial" charset="0"/>
                <a:ea typeface="ＭＳ Ｐゴシック" charset="-128"/>
              </a:defRPr>
            </a:lvl4pPr>
            <a:lvl5pPr>
              <a:defRPr sz="1000">
                <a:solidFill>
                  <a:schemeClr val="tx1"/>
                </a:solidFill>
                <a:latin typeface="Arial" charset="0"/>
                <a:ea typeface="ＭＳ Ｐゴシック" charset="-128"/>
              </a:defRPr>
            </a:lvl5pPr>
            <a:lvl6pPr marL="457200" eaLnBrk="0" fontAlgn="base" hangingPunct="0">
              <a:spcBef>
                <a:spcPct val="0"/>
              </a:spcBef>
              <a:spcAft>
                <a:spcPct val="0"/>
              </a:spcAft>
              <a:defRPr sz="1000">
                <a:solidFill>
                  <a:schemeClr val="tx1"/>
                </a:solidFill>
                <a:latin typeface="Arial" charset="0"/>
                <a:ea typeface="ＭＳ Ｐゴシック" charset="-128"/>
              </a:defRPr>
            </a:lvl6pPr>
            <a:lvl7pPr marL="914400" eaLnBrk="0" fontAlgn="base" hangingPunct="0">
              <a:spcBef>
                <a:spcPct val="0"/>
              </a:spcBef>
              <a:spcAft>
                <a:spcPct val="0"/>
              </a:spcAft>
              <a:defRPr sz="1000">
                <a:solidFill>
                  <a:schemeClr val="tx1"/>
                </a:solidFill>
                <a:latin typeface="Arial" charset="0"/>
                <a:ea typeface="ＭＳ Ｐゴシック" charset="-128"/>
              </a:defRPr>
            </a:lvl7pPr>
            <a:lvl8pPr marL="1371600" eaLnBrk="0" fontAlgn="base" hangingPunct="0">
              <a:spcBef>
                <a:spcPct val="0"/>
              </a:spcBef>
              <a:spcAft>
                <a:spcPct val="0"/>
              </a:spcAft>
              <a:defRPr sz="1000">
                <a:solidFill>
                  <a:schemeClr val="tx1"/>
                </a:solidFill>
                <a:latin typeface="Arial" charset="0"/>
                <a:ea typeface="ＭＳ Ｐゴシック" charset="-128"/>
              </a:defRPr>
            </a:lvl8pPr>
            <a:lvl9pPr marL="1828800" eaLnBrk="0" fontAlgn="base" hangingPunct="0">
              <a:spcBef>
                <a:spcPct val="0"/>
              </a:spcBef>
              <a:spcAft>
                <a:spcPct val="0"/>
              </a:spcAft>
              <a:defRPr sz="1000">
                <a:solidFill>
                  <a:schemeClr val="tx1"/>
                </a:solidFill>
                <a:latin typeface="Arial" charset="0"/>
                <a:ea typeface="ＭＳ Ｐゴシック" charset="-128"/>
              </a:defRPr>
            </a:lvl9pPr>
          </a:lstStyle>
          <a:p>
            <a:pPr>
              <a:spcBef>
                <a:spcPct val="50000"/>
              </a:spcBef>
            </a:pPr>
            <a:r>
              <a:rPr lang="en-US" sz="2000" dirty="0"/>
              <a:t>Consumer and producer price indexes for foods in the US, Jan.1970 – Mar. 2023</a:t>
            </a:r>
            <a:endParaRPr lang="en-US" sz="1600" dirty="0"/>
          </a:p>
        </p:txBody>
      </p:sp>
      <p:sp>
        <p:nvSpPr>
          <p:cNvPr id="16" name="TextBox 3">
            <a:extLst>
              <a:ext uri="{FF2B5EF4-FFF2-40B4-BE49-F238E27FC236}">
                <a16:creationId xmlns:a16="http://schemas.microsoft.com/office/drawing/2014/main" id="{ADCC9679-2C9E-31A9-21BE-D874DC01D55E}"/>
              </a:ext>
            </a:extLst>
          </p:cNvPr>
          <p:cNvSpPr txBox="1"/>
          <p:nvPr/>
        </p:nvSpPr>
        <p:spPr>
          <a:xfrm>
            <a:off x="358357" y="1807415"/>
            <a:ext cx="1225773" cy="59055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nSpc>
                <a:spcPct val="80000"/>
              </a:lnSpc>
            </a:pPr>
            <a:r>
              <a:rPr lang="en-US" sz="1600" dirty="0">
                <a:solidFill>
                  <a:schemeClr val="bg2">
                    <a:lumMod val="50000"/>
                  </a:schemeClr>
                </a:solidFill>
              </a:rPr>
              <a:t>Index value (January 1970=100)</a:t>
            </a:r>
            <a:endParaRPr lang="en-US" sz="1800" dirty="0">
              <a:solidFill>
                <a:schemeClr val="bg2">
                  <a:lumMod val="50000"/>
                </a:schemeClr>
              </a:solidFill>
            </a:endParaRPr>
          </a:p>
        </p:txBody>
      </p:sp>
      <p:sp>
        <p:nvSpPr>
          <p:cNvPr id="11" name="TextBox 3">
            <a:extLst>
              <a:ext uri="{FF2B5EF4-FFF2-40B4-BE49-F238E27FC236}">
                <a16:creationId xmlns:a16="http://schemas.microsoft.com/office/drawing/2014/main" id="{FB14BC72-88AF-39A8-36AB-5C3933B93B89}"/>
              </a:ext>
            </a:extLst>
          </p:cNvPr>
          <p:cNvSpPr txBox="1"/>
          <p:nvPr/>
        </p:nvSpPr>
        <p:spPr>
          <a:xfrm>
            <a:off x="1408922" y="6331326"/>
            <a:ext cx="8733454" cy="37816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nSpc>
                <a:spcPct val="80000"/>
              </a:lnSpc>
            </a:pPr>
            <a:r>
              <a:rPr lang="en-US" sz="1400" dirty="0">
                <a:solidFill>
                  <a:schemeClr val="bg2">
                    <a:lumMod val="50000"/>
                  </a:schemeClr>
                </a:solidFill>
              </a:rPr>
              <a:t>Note:  Author’s calculations.  Data shown are from the US Bureau of Labor Statistics, as the average for each category. A continuously u</a:t>
            </a:r>
            <a:r>
              <a:rPr lang="en-US" sz="1400" baseline="0" dirty="0">
                <a:solidFill>
                  <a:schemeClr val="bg2">
                    <a:lumMod val="50000"/>
                  </a:schemeClr>
                </a:solidFill>
              </a:rPr>
              <a:t>pdated version of this chart can be obtained from </a:t>
            </a:r>
            <a:r>
              <a:rPr lang="en-US" sz="1400" baseline="0" dirty="0">
                <a:solidFill>
                  <a:schemeClr val="bg2">
                    <a:lumMod val="25000"/>
                  </a:schemeClr>
                </a:solidFill>
                <a:hlinkClick r:id="rId4">
                  <a:extLst>
                    <a:ext uri="{A12FA001-AC4F-418D-AE19-62706E023703}">
                      <ahyp:hlinkClr xmlns:ahyp="http://schemas.microsoft.com/office/drawing/2018/hyperlinkcolor" val="tx"/>
                    </a:ext>
                  </a:extLst>
                </a:hlinkClick>
              </a:rPr>
              <a:t>https://fred.stlouisfed.org/graph/?g=15rA3</a:t>
            </a:r>
            <a:r>
              <a:rPr lang="en-US" sz="1400" dirty="0">
                <a:solidFill>
                  <a:schemeClr val="bg2">
                    <a:lumMod val="50000"/>
                  </a:schemeClr>
                </a:solidFill>
              </a:rPr>
              <a:t>.  </a:t>
            </a:r>
            <a:endParaRPr lang="en-US" sz="1600" dirty="0">
              <a:solidFill>
                <a:schemeClr val="bg2">
                  <a:lumMod val="50000"/>
                </a:schemeClr>
              </a:solidFill>
            </a:endParaRPr>
          </a:p>
        </p:txBody>
      </p:sp>
      <p:sp>
        <p:nvSpPr>
          <p:cNvPr id="36" name="TextBox 35">
            <a:extLst>
              <a:ext uri="{FF2B5EF4-FFF2-40B4-BE49-F238E27FC236}">
                <a16:creationId xmlns:a16="http://schemas.microsoft.com/office/drawing/2014/main" id="{7E1D75CB-049F-1EB9-17CA-71B9A4465676}"/>
              </a:ext>
            </a:extLst>
          </p:cNvPr>
          <p:cNvSpPr txBox="1"/>
          <p:nvPr/>
        </p:nvSpPr>
        <p:spPr>
          <a:xfrm>
            <a:off x="4960038" y="5265626"/>
            <a:ext cx="2676918" cy="344710"/>
          </a:xfrm>
          <a:prstGeom prst="rect">
            <a:avLst/>
          </a:prstGeom>
          <a:noFill/>
        </p:spPr>
        <p:txBody>
          <a:bodyPr wrap="square" rtlCol="0">
            <a:spAutoFit/>
          </a:bodyPr>
          <a:lstStyle/>
          <a:p>
            <a:pPr>
              <a:lnSpc>
                <a:spcPct val="80000"/>
              </a:lnSpc>
            </a:pPr>
            <a:r>
              <a:rPr lang="en-US" sz="2000" dirty="0">
                <a:solidFill>
                  <a:schemeClr val="tx2"/>
                </a:solidFill>
              </a:rPr>
              <a:t>Producer price indexes:</a:t>
            </a:r>
          </a:p>
        </p:txBody>
      </p:sp>
      <p:sp>
        <p:nvSpPr>
          <p:cNvPr id="13" name="TextBox 12">
            <a:extLst>
              <a:ext uri="{FF2B5EF4-FFF2-40B4-BE49-F238E27FC236}">
                <a16:creationId xmlns:a16="http://schemas.microsoft.com/office/drawing/2014/main" id="{F1AE96A5-92D4-C7D5-89AB-ACD570BB96F4}"/>
              </a:ext>
            </a:extLst>
          </p:cNvPr>
          <p:cNvSpPr txBox="1"/>
          <p:nvPr/>
        </p:nvSpPr>
        <p:spPr>
          <a:xfrm>
            <a:off x="7524989" y="5370467"/>
            <a:ext cx="3020467" cy="344710"/>
          </a:xfrm>
          <a:prstGeom prst="rect">
            <a:avLst/>
          </a:prstGeom>
          <a:solidFill>
            <a:schemeClr val="bg1"/>
          </a:solidFill>
        </p:spPr>
        <p:txBody>
          <a:bodyPr wrap="square" rtlCol="0">
            <a:spAutoFit/>
          </a:bodyPr>
          <a:lstStyle/>
          <a:p>
            <a:pPr>
              <a:lnSpc>
                <a:spcPct val="80000"/>
              </a:lnSpc>
            </a:pPr>
            <a:r>
              <a:rPr lang="en-US" sz="2000" dirty="0">
                <a:solidFill>
                  <a:schemeClr val="accent6">
                    <a:lumMod val="75000"/>
                  </a:schemeClr>
                </a:solidFill>
              </a:rPr>
              <a:t>Unprocessed food and feed</a:t>
            </a:r>
          </a:p>
        </p:txBody>
      </p:sp>
      <p:sp>
        <p:nvSpPr>
          <p:cNvPr id="3" name="TextBox 2">
            <a:extLst>
              <a:ext uri="{FF2B5EF4-FFF2-40B4-BE49-F238E27FC236}">
                <a16:creationId xmlns:a16="http://schemas.microsoft.com/office/drawing/2014/main" id="{F6572E3E-625C-718E-0A0D-83E9DF06E1E6}"/>
              </a:ext>
            </a:extLst>
          </p:cNvPr>
          <p:cNvSpPr txBox="1"/>
          <p:nvPr/>
        </p:nvSpPr>
        <p:spPr>
          <a:xfrm>
            <a:off x="7855194" y="5029139"/>
            <a:ext cx="2802230" cy="344710"/>
          </a:xfrm>
          <a:prstGeom prst="rect">
            <a:avLst/>
          </a:prstGeom>
          <a:solidFill>
            <a:schemeClr val="bg1"/>
          </a:solidFill>
        </p:spPr>
        <p:txBody>
          <a:bodyPr wrap="square" rtlCol="0">
            <a:spAutoFit/>
          </a:bodyPr>
          <a:lstStyle/>
          <a:p>
            <a:pPr>
              <a:lnSpc>
                <a:spcPct val="80000"/>
              </a:lnSpc>
            </a:pPr>
            <a:r>
              <a:rPr lang="en-US" sz="2000" dirty="0">
                <a:solidFill>
                  <a:schemeClr val="accent1"/>
                </a:solidFill>
              </a:rPr>
              <a:t>Processed food and feed</a:t>
            </a:r>
          </a:p>
        </p:txBody>
      </p:sp>
      <p:cxnSp>
        <p:nvCxnSpPr>
          <p:cNvPr id="25" name="Straight Connector 24">
            <a:extLst>
              <a:ext uri="{FF2B5EF4-FFF2-40B4-BE49-F238E27FC236}">
                <a16:creationId xmlns:a16="http://schemas.microsoft.com/office/drawing/2014/main" id="{236CF4C4-BBD5-43E7-4F1F-2C15736A9766}"/>
              </a:ext>
            </a:extLst>
          </p:cNvPr>
          <p:cNvCxnSpPr>
            <a:cxnSpLocks/>
          </p:cNvCxnSpPr>
          <p:nvPr/>
        </p:nvCxnSpPr>
        <p:spPr>
          <a:xfrm>
            <a:off x="7855193" y="4695550"/>
            <a:ext cx="247292" cy="35049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6DC6BA-D7A7-E532-3E2B-71C91FA21626}"/>
              </a:ext>
            </a:extLst>
          </p:cNvPr>
          <p:cNvCxnSpPr>
            <a:cxnSpLocks/>
          </p:cNvCxnSpPr>
          <p:nvPr/>
        </p:nvCxnSpPr>
        <p:spPr>
          <a:xfrm>
            <a:off x="7388652" y="4996522"/>
            <a:ext cx="281464" cy="38435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542C5D02-CEA2-4656-D7F4-3D56633855B0}"/>
              </a:ext>
            </a:extLst>
          </p:cNvPr>
          <p:cNvSpPr txBox="1"/>
          <p:nvPr/>
        </p:nvSpPr>
        <p:spPr>
          <a:xfrm>
            <a:off x="6488061" y="2896280"/>
            <a:ext cx="1699131" cy="344710"/>
          </a:xfrm>
          <a:prstGeom prst="rect">
            <a:avLst/>
          </a:prstGeom>
          <a:noFill/>
        </p:spPr>
        <p:txBody>
          <a:bodyPr wrap="square" rtlCol="0">
            <a:spAutoFit/>
          </a:bodyPr>
          <a:lstStyle/>
          <a:p>
            <a:pPr>
              <a:lnSpc>
                <a:spcPct val="80000"/>
              </a:lnSpc>
            </a:pPr>
            <a:r>
              <a:rPr lang="en-US" sz="2000" dirty="0"/>
              <a:t>Food at home</a:t>
            </a:r>
          </a:p>
        </p:txBody>
      </p:sp>
      <p:cxnSp>
        <p:nvCxnSpPr>
          <p:cNvPr id="35" name="Straight Connector 34">
            <a:extLst>
              <a:ext uri="{FF2B5EF4-FFF2-40B4-BE49-F238E27FC236}">
                <a16:creationId xmlns:a16="http://schemas.microsoft.com/office/drawing/2014/main" id="{C32D69C5-3492-B080-A608-C89E3238A041}"/>
              </a:ext>
            </a:extLst>
          </p:cNvPr>
          <p:cNvCxnSpPr>
            <a:cxnSpLocks/>
          </p:cNvCxnSpPr>
          <p:nvPr/>
        </p:nvCxnSpPr>
        <p:spPr>
          <a:xfrm>
            <a:off x="8081348" y="3080928"/>
            <a:ext cx="590207" cy="3595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07EFCF1B-E432-F753-1D6E-293FA2BE922B}"/>
              </a:ext>
            </a:extLst>
          </p:cNvPr>
          <p:cNvSpPr txBox="1"/>
          <p:nvPr/>
        </p:nvSpPr>
        <p:spPr>
          <a:xfrm>
            <a:off x="3690568" y="1974143"/>
            <a:ext cx="2779426" cy="344710"/>
          </a:xfrm>
          <a:prstGeom prst="rect">
            <a:avLst/>
          </a:prstGeom>
          <a:solidFill>
            <a:schemeClr val="bg1"/>
          </a:solidFill>
        </p:spPr>
        <p:txBody>
          <a:bodyPr wrap="square" rtlCol="0">
            <a:spAutoFit/>
          </a:bodyPr>
          <a:lstStyle/>
          <a:p>
            <a:pPr>
              <a:lnSpc>
                <a:spcPct val="80000"/>
              </a:lnSpc>
            </a:pPr>
            <a:r>
              <a:rPr lang="en-US" sz="2000" dirty="0"/>
              <a:t>Consumer price indexes:</a:t>
            </a:r>
          </a:p>
        </p:txBody>
      </p:sp>
      <p:sp>
        <p:nvSpPr>
          <p:cNvPr id="33" name="TextBox 32">
            <a:extLst>
              <a:ext uri="{FF2B5EF4-FFF2-40B4-BE49-F238E27FC236}">
                <a16:creationId xmlns:a16="http://schemas.microsoft.com/office/drawing/2014/main" id="{9E3EFC4C-3ED7-E11A-566E-27CD675A7C2C}"/>
              </a:ext>
            </a:extLst>
          </p:cNvPr>
          <p:cNvSpPr txBox="1"/>
          <p:nvPr/>
        </p:nvSpPr>
        <p:spPr>
          <a:xfrm>
            <a:off x="6469994" y="1992106"/>
            <a:ext cx="2565228" cy="344710"/>
          </a:xfrm>
          <a:prstGeom prst="rect">
            <a:avLst/>
          </a:prstGeom>
          <a:solidFill>
            <a:schemeClr val="bg1"/>
          </a:solidFill>
        </p:spPr>
        <p:txBody>
          <a:bodyPr wrap="square" rtlCol="0">
            <a:spAutoFit/>
          </a:bodyPr>
          <a:lstStyle/>
          <a:p>
            <a:pPr>
              <a:lnSpc>
                <a:spcPct val="80000"/>
              </a:lnSpc>
            </a:pPr>
            <a:r>
              <a:rPr lang="en-US" sz="2000" dirty="0">
                <a:solidFill>
                  <a:schemeClr val="bg2">
                    <a:lumMod val="50000"/>
                  </a:schemeClr>
                </a:solidFill>
              </a:rPr>
              <a:t>Food away from home</a:t>
            </a:r>
          </a:p>
        </p:txBody>
      </p:sp>
      <p:cxnSp>
        <p:nvCxnSpPr>
          <p:cNvPr id="34" name="Straight Connector 33">
            <a:extLst>
              <a:ext uri="{FF2B5EF4-FFF2-40B4-BE49-F238E27FC236}">
                <a16:creationId xmlns:a16="http://schemas.microsoft.com/office/drawing/2014/main" id="{4643B2A1-23DA-37B6-FB72-B36C019448ED}"/>
              </a:ext>
            </a:extLst>
          </p:cNvPr>
          <p:cNvCxnSpPr>
            <a:cxnSpLocks/>
          </p:cNvCxnSpPr>
          <p:nvPr/>
        </p:nvCxnSpPr>
        <p:spPr>
          <a:xfrm>
            <a:off x="8924828" y="2230076"/>
            <a:ext cx="604637" cy="427948"/>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1E711701-4DAA-B431-D1F0-2CD5DE4F2EA8}"/>
              </a:ext>
            </a:extLst>
          </p:cNvPr>
          <p:cNvSpPr txBox="1"/>
          <p:nvPr/>
        </p:nvSpPr>
        <p:spPr>
          <a:xfrm>
            <a:off x="6469994" y="2453405"/>
            <a:ext cx="2272790" cy="344710"/>
          </a:xfrm>
          <a:prstGeom prst="rect">
            <a:avLst/>
          </a:prstGeom>
          <a:solidFill>
            <a:schemeClr val="bg1"/>
          </a:solidFill>
        </p:spPr>
        <p:txBody>
          <a:bodyPr wrap="square" rtlCol="0">
            <a:spAutoFit/>
          </a:bodyPr>
          <a:lstStyle/>
          <a:p>
            <a:pPr>
              <a:lnSpc>
                <a:spcPct val="80000"/>
              </a:lnSpc>
            </a:pPr>
            <a:r>
              <a:rPr lang="en-US" sz="2000" i="1" dirty="0">
                <a:solidFill>
                  <a:schemeClr val="bg2">
                    <a:lumMod val="50000"/>
                  </a:schemeClr>
                </a:solidFill>
              </a:rPr>
              <a:t>All goods &amp; services</a:t>
            </a:r>
          </a:p>
        </p:txBody>
      </p:sp>
      <p:cxnSp>
        <p:nvCxnSpPr>
          <p:cNvPr id="52" name="Straight Connector 51">
            <a:extLst>
              <a:ext uri="{FF2B5EF4-FFF2-40B4-BE49-F238E27FC236}">
                <a16:creationId xmlns:a16="http://schemas.microsoft.com/office/drawing/2014/main" id="{6A8D925A-49BF-81DA-CC7C-1690873959E6}"/>
              </a:ext>
            </a:extLst>
          </p:cNvPr>
          <p:cNvCxnSpPr>
            <a:cxnSpLocks/>
          </p:cNvCxnSpPr>
          <p:nvPr/>
        </p:nvCxnSpPr>
        <p:spPr>
          <a:xfrm>
            <a:off x="8671555" y="2645134"/>
            <a:ext cx="628348" cy="440783"/>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3039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B6209231-EC6A-E5A9-F16F-E0163B5044AA}"/>
              </a:ext>
            </a:extLst>
          </p:cNvPr>
          <p:cNvSpPr txBox="1">
            <a:spLocks/>
          </p:cNvSpPr>
          <p:nvPr/>
        </p:nvSpPr>
        <p:spPr>
          <a:xfrm>
            <a:off x="265051" y="325507"/>
            <a:ext cx="11661897" cy="899956"/>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Agricultural products are ingredients in retail food items</a:t>
            </a:r>
          </a:p>
        </p:txBody>
      </p:sp>
      <p:sp>
        <p:nvSpPr>
          <p:cNvPr id="3" name="Line 3">
            <a:extLst>
              <a:ext uri="{FF2B5EF4-FFF2-40B4-BE49-F238E27FC236}">
                <a16:creationId xmlns:a16="http://schemas.microsoft.com/office/drawing/2014/main" id="{3DB73F2F-8584-8508-1328-C30454B19FA6}"/>
              </a:ext>
            </a:extLst>
          </p:cNvPr>
          <p:cNvSpPr>
            <a:spLocks noChangeShapeType="1"/>
          </p:cNvSpPr>
          <p:nvPr/>
        </p:nvSpPr>
        <p:spPr bwMode="auto">
          <a:xfrm>
            <a:off x="1008703" y="1688946"/>
            <a:ext cx="0" cy="4188611"/>
          </a:xfrm>
          <a:prstGeom prst="line">
            <a:avLst/>
          </a:prstGeom>
          <a:noFill/>
          <a:ln w="9525">
            <a:solidFill>
              <a:srgbClr val="000000"/>
            </a:solidFill>
            <a:round/>
            <a:headEnd/>
            <a:tailEnd/>
          </a:ln>
        </p:spPr>
        <p:txBody>
          <a:bodyPr wrap="none" anchor="ctr"/>
          <a:lstStyle/>
          <a:p>
            <a:pPr eaLnBrk="1" hangingPunct="1">
              <a:defRPr/>
            </a:pPr>
            <a:endParaRPr lang="en-US" sz="3600" kern="0" dirty="0">
              <a:solidFill>
                <a:srgbClr val="000000"/>
              </a:solidFill>
              <a:latin typeface="+mn-lt"/>
              <a:cs typeface="Arial" pitchFamily="34" charset="0"/>
            </a:endParaRPr>
          </a:p>
        </p:txBody>
      </p:sp>
      <p:sp>
        <p:nvSpPr>
          <p:cNvPr id="5" name="Line 4">
            <a:extLst>
              <a:ext uri="{FF2B5EF4-FFF2-40B4-BE49-F238E27FC236}">
                <a16:creationId xmlns:a16="http://schemas.microsoft.com/office/drawing/2014/main" id="{B0ED16DE-BB69-623C-E632-8EF07301ED99}"/>
              </a:ext>
            </a:extLst>
          </p:cNvPr>
          <p:cNvSpPr>
            <a:spLocks noChangeShapeType="1"/>
          </p:cNvSpPr>
          <p:nvPr/>
        </p:nvSpPr>
        <p:spPr bwMode="auto">
          <a:xfrm>
            <a:off x="1010503" y="5877557"/>
            <a:ext cx="5877190" cy="0"/>
          </a:xfrm>
          <a:prstGeom prst="line">
            <a:avLst/>
          </a:prstGeom>
          <a:noFill/>
          <a:ln w="9525">
            <a:solidFill>
              <a:srgbClr val="000000"/>
            </a:solidFill>
            <a:round/>
            <a:headEnd/>
            <a:tailEnd/>
          </a:ln>
        </p:spPr>
        <p:txBody>
          <a:bodyPr wrap="none" anchor="ctr"/>
          <a:lstStyle/>
          <a:p>
            <a:pPr eaLnBrk="1" hangingPunct="1">
              <a:defRPr/>
            </a:pPr>
            <a:endParaRPr lang="en-US" sz="3600" kern="0" dirty="0">
              <a:solidFill>
                <a:srgbClr val="000000"/>
              </a:solidFill>
              <a:latin typeface="+mn-lt"/>
              <a:cs typeface="Arial" pitchFamily="34" charset="0"/>
            </a:endParaRPr>
          </a:p>
        </p:txBody>
      </p:sp>
      <p:sp>
        <p:nvSpPr>
          <p:cNvPr id="6" name="Line 5">
            <a:extLst>
              <a:ext uri="{FF2B5EF4-FFF2-40B4-BE49-F238E27FC236}">
                <a16:creationId xmlns:a16="http://schemas.microsoft.com/office/drawing/2014/main" id="{80F48B49-A5B5-3592-E971-015FEE8C552A}"/>
              </a:ext>
            </a:extLst>
          </p:cNvPr>
          <p:cNvSpPr>
            <a:spLocks noChangeShapeType="1"/>
          </p:cNvSpPr>
          <p:nvPr/>
        </p:nvSpPr>
        <p:spPr bwMode="auto">
          <a:xfrm flipV="1">
            <a:off x="1665925" y="3697287"/>
            <a:ext cx="1517915" cy="1430212"/>
          </a:xfrm>
          <a:prstGeom prst="line">
            <a:avLst/>
          </a:prstGeom>
          <a:noFill/>
          <a:ln w="28575">
            <a:solidFill>
              <a:srgbClr val="C00000">
                <a:alpha val="50195"/>
              </a:srgbClr>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 name="Line 6">
            <a:extLst>
              <a:ext uri="{FF2B5EF4-FFF2-40B4-BE49-F238E27FC236}">
                <a16:creationId xmlns:a16="http://schemas.microsoft.com/office/drawing/2014/main" id="{0AE09F88-A29A-C6C3-0962-423CE631B6E7}"/>
              </a:ext>
            </a:extLst>
          </p:cNvPr>
          <p:cNvSpPr>
            <a:spLocks noChangeShapeType="1"/>
          </p:cNvSpPr>
          <p:nvPr/>
        </p:nvSpPr>
        <p:spPr bwMode="auto">
          <a:xfrm>
            <a:off x="3884277" y="3697287"/>
            <a:ext cx="1094771" cy="1430212"/>
          </a:xfrm>
          <a:prstGeom prst="line">
            <a:avLst/>
          </a:prstGeom>
          <a:noFill/>
          <a:ln w="28575">
            <a:solidFill>
              <a:srgbClr val="0033CC">
                <a:alpha val="50195"/>
              </a:srgbClr>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8" name="Line 7">
            <a:extLst>
              <a:ext uri="{FF2B5EF4-FFF2-40B4-BE49-F238E27FC236}">
                <a16:creationId xmlns:a16="http://schemas.microsoft.com/office/drawing/2014/main" id="{1A849E66-3146-467C-A419-E75C4635F71C}"/>
              </a:ext>
            </a:extLst>
          </p:cNvPr>
          <p:cNvSpPr>
            <a:spLocks noChangeShapeType="1"/>
          </p:cNvSpPr>
          <p:nvPr/>
        </p:nvSpPr>
        <p:spPr bwMode="auto">
          <a:xfrm>
            <a:off x="1015906" y="4927232"/>
            <a:ext cx="4199022" cy="17003"/>
          </a:xfrm>
          <a:prstGeom prst="line">
            <a:avLst/>
          </a:prstGeom>
          <a:noFill/>
          <a:ln w="3175">
            <a:solidFill>
              <a:srgbClr val="000000"/>
            </a:solidFill>
            <a:round/>
            <a:headEnd/>
            <a:tailEnd/>
          </a:ln>
        </p:spPr>
        <p:txBody>
          <a:bodyPr wrap="none" anchor="ctr"/>
          <a:lstStyle/>
          <a:p>
            <a:pPr eaLnBrk="1" hangingPunct="1">
              <a:defRPr/>
            </a:pPr>
            <a:endParaRPr lang="en-US" sz="3600" kern="0" dirty="0">
              <a:solidFill>
                <a:srgbClr val="000000"/>
              </a:solidFill>
              <a:latin typeface="+mn-lt"/>
              <a:cs typeface="Arial" pitchFamily="34" charset="0"/>
            </a:endParaRPr>
          </a:p>
        </p:txBody>
      </p:sp>
      <p:sp>
        <p:nvSpPr>
          <p:cNvPr id="9" name="Text Box 10">
            <a:extLst>
              <a:ext uri="{FF2B5EF4-FFF2-40B4-BE49-F238E27FC236}">
                <a16:creationId xmlns:a16="http://schemas.microsoft.com/office/drawing/2014/main" id="{3F133E2D-BC0A-FA33-44A6-AB7E7EA8A6CE}"/>
              </a:ext>
            </a:extLst>
          </p:cNvPr>
          <p:cNvSpPr txBox="1">
            <a:spLocks noChangeArrowheads="1"/>
          </p:cNvSpPr>
          <p:nvPr/>
        </p:nvSpPr>
        <p:spPr bwMode="auto">
          <a:xfrm>
            <a:off x="549547" y="4243300"/>
            <a:ext cx="498769" cy="366527"/>
          </a:xfrm>
          <a:prstGeom prst="rect">
            <a:avLst/>
          </a:prstGeom>
          <a:noFill/>
          <a:ln>
            <a:noFill/>
          </a:ln>
        </p:spPr>
        <p:txBody>
          <a:bodyPr wrap="none">
            <a:spAutoFit/>
          </a:bodyPr>
          <a:lstStyle>
            <a:lvl1pPr eaLnBrk="0" hangingPunct="0">
              <a:defRPr sz="3400">
                <a:solidFill>
                  <a:schemeClr val="tx1"/>
                </a:solidFill>
                <a:latin typeface="Arial" pitchFamily="34" charset="0"/>
                <a:cs typeface="Arial" pitchFamily="34" charset="0"/>
              </a:defRPr>
            </a:lvl1pPr>
            <a:lvl2pPr marL="742950" indent="-285750" eaLnBrk="0" hangingPunct="0">
              <a:defRPr sz="3400">
                <a:solidFill>
                  <a:schemeClr val="tx1"/>
                </a:solidFill>
                <a:latin typeface="Arial" pitchFamily="34" charset="0"/>
                <a:cs typeface="Arial" pitchFamily="34" charset="0"/>
              </a:defRPr>
            </a:lvl2pPr>
            <a:lvl3pPr marL="1143000" indent="-228600" eaLnBrk="0" hangingPunct="0">
              <a:defRPr sz="3400">
                <a:solidFill>
                  <a:schemeClr val="tx1"/>
                </a:solidFill>
                <a:latin typeface="Arial" pitchFamily="34" charset="0"/>
                <a:cs typeface="Arial" pitchFamily="34" charset="0"/>
              </a:defRPr>
            </a:lvl3pPr>
            <a:lvl4pPr marL="1600200" indent="-228600" eaLnBrk="0" hangingPunct="0">
              <a:defRPr sz="3400">
                <a:solidFill>
                  <a:schemeClr val="tx1"/>
                </a:solidFill>
                <a:latin typeface="Arial" pitchFamily="34" charset="0"/>
                <a:cs typeface="Arial" pitchFamily="34" charset="0"/>
              </a:defRPr>
            </a:lvl4pPr>
            <a:lvl5pPr marL="2057400" indent="-228600" eaLnBrk="0" hangingPunct="0">
              <a:defRPr sz="3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400">
                <a:solidFill>
                  <a:schemeClr val="tx1"/>
                </a:solidFill>
                <a:latin typeface="Arial" pitchFamily="34" charset="0"/>
                <a:cs typeface="Arial" pitchFamily="34" charset="0"/>
              </a:defRPr>
            </a:lvl9pPr>
          </a:lstStyle>
          <a:p>
            <a:pPr algn="ctr" eaLnBrk="1" hangingPunct="1">
              <a:spcBef>
                <a:spcPct val="20000"/>
              </a:spcBef>
              <a:defRPr/>
            </a:pPr>
            <a:r>
              <a:rPr lang="en-US" sz="1400" kern="0" dirty="0">
                <a:solidFill>
                  <a:schemeClr val="bg1">
                    <a:lumMod val="50000"/>
                  </a:schemeClr>
                </a:solidFill>
                <a:latin typeface="Arial"/>
                <a:cs typeface="Arial"/>
              </a:rPr>
              <a:t>P</a:t>
            </a:r>
            <a:r>
              <a:rPr lang="en-US" sz="1800" kern="0" baseline="-25000" dirty="0">
                <a:solidFill>
                  <a:schemeClr val="bg1">
                    <a:lumMod val="50000"/>
                  </a:schemeClr>
                </a:solidFill>
                <a:latin typeface="Arial"/>
                <a:cs typeface="Arial"/>
              </a:rPr>
              <a:t>d</a:t>
            </a:r>
            <a:r>
              <a:rPr lang="en-US" sz="1400" kern="0" dirty="0">
                <a:solidFill>
                  <a:schemeClr val="bg1">
                    <a:lumMod val="50000"/>
                  </a:schemeClr>
                </a:solidFill>
                <a:latin typeface="Arial"/>
                <a:cs typeface="Arial"/>
              </a:rPr>
              <a:t> </a:t>
            </a:r>
          </a:p>
        </p:txBody>
      </p:sp>
      <p:sp>
        <p:nvSpPr>
          <p:cNvPr id="10" name="Line 11">
            <a:extLst>
              <a:ext uri="{FF2B5EF4-FFF2-40B4-BE49-F238E27FC236}">
                <a16:creationId xmlns:a16="http://schemas.microsoft.com/office/drawing/2014/main" id="{052345FD-085C-AAA0-A7AB-2B368FEF7005}"/>
              </a:ext>
            </a:extLst>
          </p:cNvPr>
          <p:cNvSpPr>
            <a:spLocks noChangeShapeType="1"/>
          </p:cNvSpPr>
          <p:nvPr/>
        </p:nvSpPr>
        <p:spPr bwMode="auto">
          <a:xfrm>
            <a:off x="2497807" y="4154502"/>
            <a:ext cx="0" cy="0"/>
          </a:xfrm>
          <a:prstGeom prst="line">
            <a:avLst/>
          </a:prstGeom>
          <a:noFill/>
          <a:ln w="9525">
            <a:solidFill>
              <a:srgbClr val="000000"/>
            </a:solidFill>
            <a:round/>
            <a:headEnd/>
            <a:tailEnd/>
          </a:ln>
        </p:spPr>
        <p:txBody>
          <a:bodyPr wrap="none" anchor="ctr"/>
          <a:lstStyle/>
          <a:p>
            <a:pPr eaLnBrk="1" hangingPunct="1">
              <a:defRPr/>
            </a:pPr>
            <a:endParaRPr lang="en-US" sz="3600" kern="0" dirty="0">
              <a:solidFill>
                <a:srgbClr val="000000"/>
              </a:solidFill>
              <a:latin typeface="+mn-lt"/>
              <a:cs typeface="Arial" pitchFamily="34" charset="0"/>
            </a:endParaRPr>
          </a:p>
        </p:txBody>
      </p:sp>
      <p:sp>
        <p:nvSpPr>
          <p:cNvPr id="11" name="Text Box 10">
            <a:extLst>
              <a:ext uri="{FF2B5EF4-FFF2-40B4-BE49-F238E27FC236}">
                <a16:creationId xmlns:a16="http://schemas.microsoft.com/office/drawing/2014/main" id="{76A18D1C-D7B2-61B9-0DC8-D9B2903157E8}"/>
              </a:ext>
            </a:extLst>
          </p:cNvPr>
          <p:cNvSpPr txBox="1">
            <a:spLocks noChangeArrowheads="1"/>
          </p:cNvSpPr>
          <p:nvPr/>
        </p:nvSpPr>
        <p:spPr bwMode="auto">
          <a:xfrm>
            <a:off x="324472" y="4725075"/>
            <a:ext cx="882299" cy="366527"/>
          </a:xfrm>
          <a:prstGeom prst="rect">
            <a:avLst/>
          </a:prstGeom>
          <a:noFill/>
          <a:ln>
            <a:noFill/>
          </a:ln>
        </p:spPr>
        <p:txBody>
          <a:bodyPr>
            <a:spAutoFit/>
          </a:bodyPr>
          <a:lstStyle>
            <a:lvl1pPr eaLnBrk="0" hangingPunct="0">
              <a:defRPr sz="3400">
                <a:solidFill>
                  <a:schemeClr val="tx1"/>
                </a:solidFill>
                <a:latin typeface="Arial" pitchFamily="34" charset="0"/>
                <a:cs typeface="Arial" pitchFamily="34" charset="0"/>
              </a:defRPr>
            </a:lvl1pPr>
            <a:lvl2pPr marL="742950" indent="-285750" eaLnBrk="0" hangingPunct="0">
              <a:defRPr sz="3400">
                <a:solidFill>
                  <a:schemeClr val="tx1"/>
                </a:solidFill>
                <a:latin typeface="Arial" pitchFamily="34" charset="0"/>
                <a:cs typeface="Arial" pitchFamily="34" charset="0"/>
              </a:defRPr>
            </a:lvl2pPr>
            <a:lvl3pPr marL="1143000" indent="-228600" eaLnBrk="0" hangingPunct="0">
              <a:defRPr sz="3400">
                <a:solidFill>
                  <a:schemeClr val="tx1"/>
                </a:solidFill>
                <a:latin typeface="Arial" pitchFamily="34" charset="0"/>
                <a:cs typeface="Arial" pitchFamily="34" charset="0"/>
              </a:defRPr>
            </a:lvl3pPr>
            <a:lvl4pPr marL="1600200" indent="-228600" eaLnBrk="0" hangingPunct="0">
              <a:defRPr sz="3400">
                <a:solidFill>
                  <a:schemeClr val="tx1"/>
                </a:solidFill>
                <a:latin typeface="Arial" pitchFamily="34" charset="0"/>
                <a:cs typeface="Arial" pitchFamily="34" charset="0"/>
              </a:defRPr>
            </a:lvl4pPr>
            <a:lvl5pPr marL="2057400" indent="-228600" eaLnBrk="0" hangingPunct="0">
              <a:defRPr sz="3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400">
                <a:solidFill>
                  <a:schemeClr val="tx1"/>
                </a:solidFill>
                <a:latin typeface="Arial" pitchFamily="34" charset="0"/>
                <a:cs typeface="Arial" pitchFamily="34" charset="0"/>
              </a:defRPr>
            </a:lvl9pPr>
          </a:lstStyle>
          <a:p>
            <a:pPr algn="ctr" eaLnBrk="1" hangingPunct="1">
              <a:spcBef>
                <a:spcPct val="20000"/>
              </a:spcBef>
              <a:defRPr/>
            </a:pPr>
            <a:r>
              <a:rPr lang="en-US" sz="1400" b="1" i="1" kern="0" dirty="0">
                <a:latin typeface="Arial"/>
                <a:cs typeface="Arial"/>
              </a:rPr>
              <a:t>P</a:t>
            </a:r>
            <a:r>
              <a:rPr lang="en-US" sz="1800" b="1" i="1" kern="0" baseline="-10000" dirty="0">
                <a:latin typeface="Arial"/>
                <a:cs typeface="Arial"/>
              </a:rPr>
              <a:t>t</a:t>
            </a:r>
            <a:endParaRPr lang="en-US" sz="1400" b="1" i="1" kern="0" baseline="-10000" dirty="0"/>
          </a:p>
        </p:txBody>
      </p:sp>
      <p:sp>
        <p:nvSpPr>
          <p:cNvPr id="12" name="Text Box 9">
            <a:extLst>
              <a:ext uri="{FF2B5EF4-FFF2-40B4-BE49-F238E27FC236}">
                <a16:creationId xmlns:a16="http://schemas.microsoft.com/office/drawing/2014/main" id="{D9AA13D9-7762-966A-547C-307950518CDD}"/>
              </a:ext>
            </a:extLst>
          </p:cNvPr>
          <p:cNvSpPr txBox="1">
            <a:spLocks noChangeArrowheads="1"/>
          </p:cNvSpPr>
          <p:nvPr/>
        </p:nvSpPr>
        <p:spPr bwMode="auto">
          <a:xfrm>
            <a:off x="5263544" y="4443568"/>
            <a:ext cx="2807151" cy="521451"/>
          </a:xfrm>
          <a:prstGeom prst="rect">
            <a:avLst/>
          </a:prstGeom>
          <a:noFill/>
          <a:ln>
            <a:noFill/>
          </a:ln>
        </p:spPr>
        <p:txBody>
          <a:bodyPr>
            <a:spAutoFit/>
          </a:bodyPr>
          <a:lstStyle>
            <a:lvl1pPr eaLnBrk="0" hangingPunct="0">
              <a:defRPr sz="3400">
                <a:solidFill>
                  <a:schemeClr val="tx1"/>
                </a:solidFill>
                <a:latin typeface="Arial" pitchFamily="34" charset="0"/>
                <a:cs typeface="Arial" pitchFamily="34" charset="0"/>
              </a:defRPr>
            </a:lvl1pPr>
            <a:lvl2pPr marL="742950" indent="-285750" eaLnBrk="0" hangingPunct="0">
              <a:defRPr sz="3400">
                <a:solidFill>
                  <a:schemeClr val="tx1"/>
                </a:solidFill>
                <a:latin typeface="Arial" pitchFamily="34" charset="0"/>
                <a:cs typeface="Arial" pitchFamily="34" charset="0"/>
              </a:defRPr>
            </a:lvl2pPr>
            <a:lvl3pPr marL="1143000" indent="-228600" eaLnBrk="0" hangingPunct="0">
              <a:defRPr sz="3400">
                <a:solidFill>
                  <a:schemeClr val="tx1"/>
                </a:solidFill>
                <a:latin typeface="Arial" pitchFamily="34" charset="0"/>
                <a:cs typeface="Arial" pitchFamily="34" charset="0"/>
              </a:defRPr>
            </a:lvl3pPr>
            <a:lvl4pPr marL="1600200" indent="-228600" eaLnBrk="0" hangingPunct="0">
              <a:defRPr sz="3400">
                <a:solidFill>
                  <a:schemeClr val="tx1"/>
                </a:solidFill>
                <a:latin typeface="Arial" pitchFamily="34" charset="0"/>
                <a:cs typeface="Arial" pitchFamily="34" charset="0"/>
              </a:defRPr>
            </a:lvl4pPr>
            <a:lvl5pPr marL="2057400" indent="-228600" eaLnBrk="0" hangingPunct="0">
              <a:defRPr sz="3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400">
                <a:solidFill>
                  <a:schemeClr val="tx1"/>
                </a:solidFill>
                <a:latin typeface="Arial" pitchFamily="34" charset="0"/>
                <a:cs typeface="Arial" pitchFamily="34" charset="0"/>
              </a:defRPr>
            </a:lvl9pPr>
          </a:lstStyle>
          <a:p>
            <a:pPr eaLnBrk="1" hangingPunct="1">
              <a:lnSpc>
                <a:spcPct val="80000"/>
              </a:lnSpc>
              <a:spcBef>
                <a:spcPts val="0"/>
              </a:spcBef>
              <a:defRPr/>
            </a:pPr>
            <a:r>
              <a:rPr lang="en-US" sz="1400" kern="0" dirty="0">
                <a:latin typeface="Arial"/>
                <a:cs typeface="Arial"/>
              </a:rPr>
              <a:t>Cost of tariffs or </a:t>
            </a:r>
          </a:p>
          <a:p>
            <a:pPr eaLnBrk="1" hangingPunct="1">
              <a:lnSpc>
                <a:spcPct val="80000"/>
              </a:lnSpc>
              <a:spcBef>
                <a:spcPts val="0"/>
              </a:spcBef>
              <a:defRPr/>
            </a:pPr>
            <a:r>
              <a:rPr lang="en-US" sz="1400" kern="0" dirty="0">
                <a:latin typeface="Arial"/>
                <a:cs typeface="Arial"/>
              </a:rPr>
              <a:t>non-tariff measures (</a:t>
            </a:r>
            <a:r>
              <a:rPr lang="en-US" sz="1400" b="1" i="1" kern="0" dirty="0">
                <a:latin typeface="Arial"/>
                <a:cs typeface="Arial"/>
              </a:rPr>
              <a:t>t × Pt</a:t>
            </a:r>
            <a:r>
              <a:rPr lang="en-US" sz="1400" kern="0" dirty="0">
                <a:latin typeface="Arial"/>
                <a:cs typeface="Arial"/>
              </a:rPr>
              <a:t>)</a:t>
            </a:r>
          </a:p>
        </p:txBody>
      </p:sp>
      <p:sp>
        <p:nvSpPr>
          <p:cNvPr id="13" name="Text Box 9">
            <a:extLst>
              <a:ext uri="{FF2B5EF4-FFF2-40B4-BE49-F238E27FC236}">
                <a16:creationId xmlns:a16="http://schemas.microsoft.com/office/drawing/2014/main" id="{16B9F480-EB7D-D226-DC93-10E3805AD09F}"/>
              </a:ext>
            </a:extLst>
          </p:cNvPr>
          <p:cNvSpPr txBox="1">
            <a:spLocks noChangeArrowheads="1"/>
          </p:cNvSpPr>
          <p:nvPr/>
        </p:nvSpPr>
        <p:spPr bwMode="auto">
          <a:xfrm>
            <a:off x="527940" y="2425779"/>
            <a:ext cx="480763" cy="366527"/>
          </a:xfrm>
          <a:prstGeom prst="rect">
            <a:avLst/>
          </a:prstGeom>
          <a:noFill/>
          <a:ln>
            <a:noFill/>
          </a:ln>
        </p:spPr>
        <p:txBody>
          <a:bodyPr>
            <a:spAutoFit/>
          </a:bodyPr>
          <a:lstStyle>
            <a:lvl1pPr eaLnBrk="0" hangingPunct="0">
              <a:defRPr sz="3400">
                <a:solidFill>
                  <a:schemeClr val="tx1"/>
                </a:solidFill>
                <a:latin typeface="Arial" pitchFamily="34" charset="0"/>
                <a:cs typeface="Arial" pitchFamily="34" charset="0"/>
              </a:defRPr>
            </a:lvl1pPr>
            <a:lvl2pPr marL="742950" indent="-285750" eaLnBrk="0" hangingPunct="0">
              <a:defRPr sz="3400">
                <a:solidFill>
                  <a:schemeClr val="tx1"/>
                </a:solidFill>
                <a:latin typeface="Arial" pitchFamily="34" charset="0"/>
                <a:cs typeface="Arial" pitchFamily="34" charset="0"/>
              </a:defRPr>
            </a:lvl2pPr>
            <a:lvl3pPr marL="1143000" indent="-228600" eaLnBrk="0" hangingPunct="0">
              <a:defRPr sz="3400">
                <a:solidFill>
                  <a:schemeClr val="tx1"/>
                </a:solidFill>
                <a:latin typeface="Arial" pitchFamily="34" charset="0"/>
                <a:cs typeface="Arial" pitchFamily="34" charset="0"/>
              </a:defRPr>
            </a:lvl3pPr>
            <a:lvl4pPr marL="1600200" indent="-228600" eaLnBrk="0" hangingPunct="0">
              <a:defRPr sz="3400">
                <a:solidFill>
                  <a:schemeClr val="tx1"/>
                </a:solidFill>
                <a:latin typeface="Arial" pitchFamily="34" charset="0"/>
                <a:cs typeface="Arial" pitchFamily="34" charset="0"/>
              </a:defRPr>
            </a:lvl4pPr>
            <a:lvl5pPr marL="2057400" indent="-228600" eaLnBrk="0" hangingPunct="0">
              <a:defRPr sz="3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400">
                <a:solidFill>
                  <a:schemeClr val="tx1"/>
                </a:solidFill>
                <a:latin typeface="Arial" pitchFamily="34" charset="0"/>
                <a:cs typeface="Arial" pitchFamily="34" charset="0"/>
              </a:defRPr>
            </a:lvl9pPr>
          </a:lstStyle>
          <a:p>
            <a:pPr algn="ctr" eaLnBrk="1" hangingPunct="1">
              <a:spcBef>
                <a:spcPct val="20000"/>
              </a:spcBef>
              <a:defRPr/>
            </a:pPr>
            <a:r>
              <a:rPr lang="en-US" sz="1400" b="1" i="1" kern="0" dirty="0"/>
              <a:t>P</a:t>
            </a:r>
            <a:r>
              <a:rPr lang="en-US" sz="1800" b="1" i="1" kern="0" baseline="-10000" dirty="0"/>
              <a:t>r</a:t>
            </a:r>
            <a:r>
              <a:rPr lang="en-US" sz="1800" b="1" i="1" kern="0" baseline="-25000" dirty="0"/>
              <a:t> </a:t>
            </a:r>
            <a:r>
              <a:rPr lang="en-US" sz="1400" i="1" kern="0" dirty="0"/>
              <a:t> </a:t>
            </a:r>
          </a:p>
        </p:txBody>
      </p:sp>
      <p:sp>
        <p:nvSpPr>
          <p:cNvPr id="14" name="Line 8">
            <a:extLst>
              <a:ext uri="{FF2B5EF4-FFF2-40B4-BE49-F238E27FC236}">
                <a16:creationId xmlns:a16="http://schemas.microsoft.com/office/drawing/2014/main" id="{1DDB9013-04D3-3704-BFF9-1014AFDECCF3}"/>
              </a:ext>
            </a:extLst>
          </p:cNvPr>
          <p:cNvSpPr>
            <a:spLocks noChangeShapeType="1"/>
          </p:cNvSpPr>
          <p:nvPr/>
        </p:nvSpPr>
        <p:spPr bwMode="auto">
          <a:xfrm flipH="1" flipV="1">
            <a:off x="1017706" y="4432232"/>
            <a:ext cx="4245838" cy="5667"/>
          </a:xfrm>
          <a:prstGeom prst="line">
            <a:avLst/>
          </a:prstGeom>
          <a:ln>
            <a:solidFill>
              <a:schemeClr val="bg1">
                <a:lumMod val="50000"/>
              </a:schemeClr>
            </a:solidFill>
            <a:prstDash val="solid"/>
            <a:headEnd/>
            <a:tailEnd/>
          </a:ln>
        </p:spPr>
        <p:style>
          <a:lnRef idx="1">
            <a:schemeClr val="dk1"/>
          </a:lnRef>
          <a:fillRef idx="0">
            <a:schemeClr val="dk1"/>
          </a:fillRef>
          <a:effectRef idx="0">
            <a:schemeClr val="dk1"/>
          </a:effectRef>
          <a:fontRef idx="minor">
            <a:schemeClr val="tx1"/>
          </a:fontRef>
        </p:style>
        <p:txBody>
          <a:bodyPr wrap="none" anchor="ctr"/>
          <a:lstStyle/>
          <a:p>
            <a:pPr eaLnBrk="1" hangingPunct="1">
              <a:defRPr/>
            </a:pPr>
            <a:endParaRPr lang="en-US" sz="3600" dirty="0">
              <a:solidFill>
                <a:schemeClr val="bg1">
                  <a:lumMod val="75000"/>
                </a:schemeClr>
              </a:solidFill>
              <a:cs typeface="Arial" pitchFamily="34" charset="0"/>
            </a:endParaRPr>
          </a:p>
        </p:txBody>
      </p:sp>
      <p:sp>
        <p:nvSpPr>
          <p:cNvPr id="15" name="Text Box 23">
            <a:extLst>
              <a:ext uri="{FF2B5EF4-FFF2-40B4-BE49-F238E27FC236}">
                <a16:creationId xmlns:a16="http://schemas.microsoft.com/office/drawing/2014/main" id="{4CB5A87F-3E8C-D8EC-6C4F-B444BD07E6BF}"/>
              </a:ext>
            </a:extLst>
          </p:cNvPr>
          <p:cNvSpPr txBox="1">
            <a:spLocks noChangeArrowheads="1"/>
          </p:cNvSpPr>
          <p:nvPr/>
        </p:nvSpPr>
        <p:spPr bwMode="auto">
          <a:xfrm>
            <a:off x="3277472" y="5877557"/>
            <a:ext cx="3873111" cy="402425"/>
          </a:xfrm>
          <a:prstGeom prst="rect">
            <a:avLst/>
          </a:prstGeom>
          <a:noFill/>
          <a:ln>
            <a:noFill/>
          </a:ln>
        </p:spPr>
        <p:txBody>
          <a:bodyPr>
            <a:spAutoFit/>
          </a:bodyPr>
          <a:lstStyle>
            <a:lvl1pPr eaLnBrk="0" hangingPunct="0">
              <a:defRPr sz="3400">
                <a:solidFill>
                  <a:schemeClr val="tx1"/>
                </a:solidFill>
                <a:latin typeface="Arial" pitchFamily="34" charset="0"/>
                <a:cs typeface="Arial" pitchFamily="34" charset="0"/>
              </a:defRPr>
            </a:lvl1pPr>
            <a:lvl2pPr marL="742950" indent="-285750" eaLnBrk="0" hangingPunct="0">
              <a:defRPr sz="3400">
                <a:solidFill>
                  <a:schemeClr val="tx1"/>
                </a:solidFill>
                <a:latin typeface="Arial" pitchFamily="34" charset="0"/>
                <a:cs typeface="Arial" pitchFamily="34" charset="0"/>
              </a:defRPr>
            </a:lvl2pPr>
            <a:lvl3pPr marL="1143000" indent="-228600" eaLnBrk="0" hangingPunct="0">
              <a:defRPr sz="3400">
                <a:solidFill>
                  <a:schemeClr val="tx1"/>
                </a:solidFill>
                <a:latin typeface="Arial" pitchFamily="34" charset="0"/>
                <a:cs typeface="Arial" pitchFamily="34" charset="0"/>
              </a:defRPr>
            </a:lvl3pPr>
            <a:lvl4pPr marL="1600200" indent="-228600" eaLnBrk="0" hangingPunct="0">
              <a:defRPr sz="3400">
                <a:solidFill>
                  <a:schemeClr val="tx1"/>
                </a:solidFill>
                <a:latin typeface="Arial" pitchFamily="34" charset="0"/>
                <a:cs typeface="Arial" pitchFamily="34" charset="0"/>
              </a:defRPr>
            </a:lvl4pPr>
            <a:lvl5pPr marL="2057400" indent="-228600" eaLnBrk="0" hangingPunct="0">
              <a:defRPr sz="3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400">
                <a:solidFill>
                  <a:schemeClr val="tx1"/>
                </a:solidFill>
                <a:latin typeface="Arial" pitchFamily="34" charset="0"/>
                <a:cs typeface="Arial" pitchFamily="34" charset="0"/>
              </a:defRPr>
            </a:lvl9pPr>
          </a:lstStyle>
          <a:p>
            <a:pPr algn="ctr" eaLnBrk="1" hangingPunct="1">
              <a:spcBef>
                <a:spcPct val="20000"/>
              </a:spcBef>
              <a:defRPr/>
            </a:pPr>
            <a:r>
              <a:rPr lang="en-US" sz="1600" i="1" kern="0" dirty="0">
                <a:solidFill>
                  <a:schemeClr val="bg1">
                    <a:lumMod val="50000"/>
                  </a:schemeClr>
                </a:solidFill>
              </a:rPr>
              <a:t>Quantity (kcal/year)</a:t>
            </a:r>
          </a:p>
        </p:txBody>
      </p:sp>
      <p:sp>
        <p:nvSpPr>
          <p:cNvPr id="16" name="Text Box 10">
            <a:extLst>
              <a:ext uri="{FF2B5EF4-FFF2-40B4-BE49-F238E27FC236}">
                <a16:creationId xmlns:a16="http://schemas.microsoft.com/office/drawing/2014/main" id="{39F8928A-FFC5-0903-B056-688CCDCB4464}"/>
              </a:ext>
            </a:extLst>
          </p:cNvPr>
          <p:cNvSpPr txBox="1">
            <a:spLocks noChangeArrowheads="1"/>
          </p:cNvSpPr>
          <p:nvPr/>
        </p:nvSpPr>
        <p:spPr bwMode="auto">
          <a:xfrm>
            <a:off x="1235580" y="5099159"/>
            <a:ext cx="2474038" cy="519562"/>
          </a:xfrm>
          <a:prstGeom prst="rect">
            <a:avLst/>
          </a:prstGeom>
          <a:noFill/>
          <a:ln>
            <a:noFill/>
          </a:ln>
        </p:spPr>
        <p:txBody>
          <a:bodyPr>
            <a:spAutoFit/>
          </a:bodyPr>
          <a:lstStyle>
            <a:lvl1pPr eaLnBrk="0" hangingPunct="0">
              <a:defRPr sz="3400">
                <a:solidFill>
                  <a:schemeClr val="tx1"/>
                </a:solidFill>
                <a:latin typeface="Arial" pitchFamily="34" charset="0"/>
                <a:cs typeface="Arial" pitchFamily="34" charset="0"/>
              </a:defRPr>
            </a:lvl1pPr>
            <a:lvl2pPr marL="742950" indent="-285750" eaLnBrk="0" hangingPunct="0">
              <a:defRPr sz="3400">
                <a:solidFill>
                  <a:schemeClr val="tx1"/>
                </a:solidFill>
                <a:latin typeface="Arial" pitchFamily="34" charset="0"/>
                <a:cs typeface="Arial" pitchFamily="34" charset="0"/>
              </a:defRPr>
            </a:lvl2pPr>
            <a:lvl3pPr marL="1143000" indent="-228600" eaLnBrk="0" hangingPunct="0">
              <a:defRPr sz="3400">
                <a:solidFill>
                  <a:schemeClr val="tx1"/>
                </a:solidFill>
                <a:latin typeface="Arial" pitchFamily="34" charset="0"/>
                <a:cs typeface="Arial" pitchFamily="34" charset="0"/>
              </a:defRPr>
            </a:lvl3pPr>
            <a:lvl4pPr marL="1600200" indent="-228600" eaLnBrk="0" hangingPunct="0">
              <a:defRPr sz="3400">
                <a:solidFill>
                  <a:schemeClr val="tx1"/>
                </a:solidFill>
                <a:latin typeface="Arial" pitchFamily="34" charset="0"/>
                <a:cs typeface="Arial" pitchFamily="34" charset="0"/>
              </a:defRPr>
            </a:lvl4pPr>
            <a:lvl5pPr marL="2057400" indent="-228600" eaLnBrk="0" hangingPunct="0">
              <a:defRPr sz="3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400">
                <a:solidFill>
                  <a:schemeClr val="tx1"/>
                </a:solidFill>
                <a:latin typeface="Arial" pitchFamily="34" charset="0"/>
                <a:cs typeface="Arial" pitchFamily="34" charset="0"/>
              </a:defRPr>
            </a:lvl9pPr>
          </a:lstStyle>
          <a:p>
            <a:pPr eaLnBrk="1" hangingPunct="1">
              <a:lnSpc>
                <a:spcPct val="80000"/>
              </a:lnSpc>
              <a:spcBef>
                <a:spcPts val="0"/>
              </a:spcBef>
              <a:defRPr/>
            </a:pPr>
            <a:r>
              <a:rPr lang="en-US" sz="1400" i="1" kern="0" dirty="0">
                <a:solidFill>
                  <a:srgbClr val="FF8181"/>
                </a:solidFill>
              </a:rPr>
              <a:t>Supply from domestic farms (if any)</a:t>
            </a:r>
            <a:endParaRPr lang="en-US" sz="1400" i="1" kern="0" baseline="30000" dirty="0">
              <a:solidFill>
                <a:srgbClr val="FF8181"/>
              </a:solidFill>
            </a:endParaRPr>
          </a:p>
        </p:txBody>
      </p:sp>
      <p:sp>
        <p:nvSpPr>
          <p:cNvPr id="17" name="Text Box 9">
            <a:extLst>
              <a:ext uri="{FF2B5EF4-FFF2-40B4-BE49-F238E27FC236}">
                <a16:creationId xmlns:a16="http://schemas.microsoft.com/office/drawing/2014/main" id="{A8144D89-E98C-3790-53D3-22A5232FA176}"/>
              </a:ext>
            </a:extLst>
          </p:cNvPr>
          <p:cNvSpPr txBox="1">
            <a:spLocks noRot="1" noChangeAspect="1" noMove="1" noResize="1" noEditPoints="1" noAdjustHandles="1" noChangeArrowheads="1" noChangeShapeType="1" noTextEdit="1"/>
          </p:cNvSpPr>
          <p:nvPr/>
        </p:nvSpPr>
        <p:spPr bwMode="auto">
          <a:xfrm>
            <a:off x="6576776" y="3597249"/>
            <a:ext cx="3429353" cy="763717"/>
          </a:xfrm>
          <a:prstGeom prst="rect">
            <a:avLst/>
          </a:prstGeom>
          <a:blipFill>
            <a:blip r:embed="rId3"/>
            <a:stretch>
              <a:fillRect l="-837" t="-7843" b="-9804"/>
            </a:stretch>
          </a:blipFill>
          <a:ln>
            <a:noFill/>
          </a:ln>
        </p:spPr>
        <p:txBody>
          <a:bodyPr/>
          <a:lstStyle/>
          <a:p>
            <a:pPr>
              <a:defRPr/>
            </a:pPr>
            <a:r>
              <a:rPr lang="en-US" dirty="0">
                <a:noFill/>
              </a:rPr>
              <a:t> </a:t>
            </a:r>
          </a:p>
        </p:txBody>
      </p:sp>
      <p:sp>
        <p:nvSpPr>
          <p:cNvPr id="18" name="Line 8">
            <a:extLst>
              <a:ext uri="{FF2B5EF4-FFF2-40B4-BE49-F238E27FC236}">
                <a16:creationId xmlns:a16="http://schemas.microsoft.com/office/drawing/2014/main" id="{8436406C-0AA0-B605-E1E8-D877E8A2B64F}"/>
              </a:ext>
            </a:extLst>
          </p:cNvPr>
          <p:cNvSpPr>
            <a:spLocks noChangeShapeType="1"/>
          </p:cNvSpPr>
          <p:nvPr/>
        </p:nvSpPr>
        <p:spPr bwMode="auto">
          <a:xfrm flipH="1" flipV="1">
            <a:off x="1006902" y="2569367"/>
            <a:ext cx="4117995" cy="13225"/>
          </a:xfrm>
          <a:prstGeom prst="line">
            <a:avLst/>
          </a:prstGeom>
          <a:ln>
            <a:headEnd/>
            <a:tailEnd/>
          </a:ln>
        </p:spPr>
        <p:style>
          <a:lnRef idx="1">
            <a:schemeClr val="dk1"/>
          </a:lnRef>
          <a:fillRef idx="0">
            <a:schemeClr val="dk1"/>
          </a:fillRef>
          <a:effectRef idx="0">
            <a:schemeClr val="dk1"/>
          </a:effectRef>
          <a:fontRef idx="minor">
            <a:schemeClr val="tx1"/>
          </a:fontRef>
        </p:style>
        <p:txBody>
          <a:bodyPr wrap="none" anchor="ctr"/>
          <a:lstStyle/>
          <a:p>
            <a:pPr eaLnBrk="1" hangingPunct="1">
              <a:defRPr/>
            </a:pPr>
            <a:endParaRPr lang="en-US" sz="3600" dirty="0">
              <a:cs typeface="Arial" pitchFamily="34" charset="0"/>
            </a:endParaRPr>
          </a:p>
        </p:txBody>
      </p:sp>
      <p:cxnSp>
        <p:nvCxnSpPr>
          <p:cNvPr id="19" name="Straight Arrow Connector 18">
            <a:extLst>
              <a:ext uri="{FF2B5EF4-FFF2-40B4-BE49-F238E27FC236}">
                <a16:creationId xmlns:a16="http://schemas.microsoft.com/office/drawing/2014/main" id="{336136F6-FD98-B817-A9C2-FF7795F37AA2}"/>
              </a:ext>
            </a:extLst>
          </p:cNvPr>
          <p:cNvCxnSpPr>
            <a:cxnSpLocks/>
          </p:cNvCxnSpPr>
          <p:nvPr/>
        </p:nvCxnSpPr>
        <p:spPr>
          <a:xfrm>
            <a:off x="4442466" y="2603374"/>
            <a:ext cx="0" cy="1777845"/>
          </a:xfrm>
          <a:prstGeom prst="straightConnector1">
            <a:avLst/>
          </a:prstGeom>
          <a:ln w="19050">
            <a:solidFill>
              <a:schemeClr val="accent1">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 Box 9">
            <a:extLst>
              <a:ext uri="{FF2B5EF4-FFF2-40B4-BE49-F238E27FC236}">
                <a16:creationId xmlns:a16="http://schemas.microsoft.com/office/drawing/2014/main" id="{2B080545-4A04-8690-6461-11B363A5C8C5}"/>
              </a:ext>
            </a:extLst>
          </p:cNvPr>
          <p:cNvSpPr txBox="1">
            <a:spLocks noChangeArrowheads="1"/>
          </p:cNvSpPr>
          <p:nvPr/>
        </p:nvSpPr>
        <p:spPr bwMode="auto">
          <a:xfrm>
            <a:off x="468520" y="2896218"/>
            <a:ext cx="498768" cy="366527"/>
          </a:xfrm>
          <a:prstGeom prst="rect">
            <a:avLst/>
          </a:prstGeom>
          <a:noFill/>
          <a:ln>
            <a:noFill/>
          </a:ln>
        </p:spPr>
        <p:txBody>
          <a:bodyPr>
            <a:spAutoFit/>
          </a:bodyPr>
          <a:lstStyle>
            <a:lvl1pPr eaLnBrk="0" hangingPunct="0">
              <a:defRPr sz="3400">
                <a:solidFill>
                  <a:schemeClr val="tx1"/>
                </a:solidFill>
                <a:latin typeface="Arial" pitchFamily="34" charset="0"/>
                <a:cs typeface="Arial" pitchFamily="34" charset="0"/>
              </a:defRPr>
            </a:lvl1pPr>
            <a:lvl2pPr marL="742950" indent="-285750" eaLnBrk="0" hangingPunct="0">
              <a:defRPr sz="3400">
                <a:solidFill>
                  <a:schemeClr val="tx1"/>
                </a:solidFill>
                <a:latin typeface="Arial" pitchFamily="34" charset="0"/>
                <a:cs typeface="Arial" pitchFamily="34" charset="0"/>
              </a:defRPr>
            </a:lvl2pPr>
            <a:lvl3pPr marL="1143000" indent="-228600" eaLnBrk="0" hangingPunct="0">
              <a:defRPr sz="3400">
                <a:solidFill>
                  <a:schemeClr val="tx1"/>
                </a:solidFill>
                <a:latin typeface="Arial" pitchFamily="34" charset="0"/>
                <a:cs typeface="Arial" pitchFamily="34" charset="0"/>
              </a:defRPr>
            </a:lvl3pPr>
            <a:lvl4pPr marL="1600200" indent="-228600" eaLnBrk="0" hangingPunct="0">
              <a:defRPr sz="3400">
                <a:solidFill>
                  <a:schemeClr val="tx1"/>
                </a:solidFill>
                <a:latin typeface="Arial" pitchFamily="34" charset="0"/>
                <a:cs typeface="Arial" pitchFamily="34" charset="0"/>
              </a:defRPr>
            </a:lvl4pPr>
            <a:lvl5pPr marL="2057400" indent="-228600" eaLnBrk="0" hangingPunct="0">
              <a:defRPr sz="3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400">
                <a:solidFill>
                  <a:schemeClr val="tx1"/>
                </a:solidFill>
                <a:latin typeface="Arial" pitchFamily="34" charset="0"/>
                <a:cs typeface="Arial" pitchFamily="34" charset="0"/>
              </a:defRPr>
            </a:lvl9pPr>
          </a:lstStyle>
          <a:p>
            <a:pPr algn="r" eaLnBrk="1" hangingPunct="1">
              <a:spcBef>
                <a:spcPct val="20000"/>
              </a:spcBef>
              <a:defRPr/>
            </a:pPr>
            <a:r>
              <a:rPr lang="en-US" sz="1400" kern="0" dirty="0">
                <a:solidFill>
                  <a:srgbClr val="934BC9"/>
                </a:solidFill>
              </a:rPr>
              <a:t>P’</a:t>
            </a:r>
            <a:r>
              <a:rPr lang="en-US" sz="1800" kern="0" baseline="-10000" dirty="0">
                <a:solidFill>
                  <a:srgbClr val="934BC9"/>
                </a:solidFill>
              </a:rPr>
              <a:t>r</a:t>
            </a:r>
          </a:p>
        </p:txBody>
      </p:sp>
      <p:cxnSp>
        <p:nvCxnSpPr>
          <p:cNvPr id="21" name="Straight Arrow Connector 20">
            <a:extLst>
              <a:ext uri="{FF2B5EF4-FFF2-40B4-BE49-F238E27FC236}">
                <a16:creationId xmlns:a16="http://schemas.microsoft.com/office/drawing/2014/main" id="{F5BB2008-D816-04C9-B670-54431C77B5A7}"/>
              </a:ext>
            </a:extLst>
          </p:cNvPr>
          <p:cNvCxnSpPr>
            <a:cxnSpLocks/>
          </p:cNvCxnSpPr>
          <p:nvPr/>
        </p:nvCxnSpPr>
        <p:spPr>
          <a:xfrm>
            <a:off x="5137501" y="4451125"/>
            <a:ext cx="0" cy="46666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Line 6">
            <a:extLst>
              <a:ext uri="{FF2B5EF4-FFF2-40B4-BE49-F238E27FC236}">
                <a16:creationId xmlns:a16="http://schemas.microsoft.com/office/drawing/2014/main" id="{6C8AB7F0-7262-00ED-EA3F-0AA746956AC7}"/>
              </a:ext>
            </a:extLst>
          </p:cNvPr>
          <p:cNvSpPr>
            <a:spLocks noChangeShapeType="1"/>
          </p:cNvSpPr>
          <p:nvPr/>
        </p:nvSpPr>
        <p:spPr bwMode="auto">
          <a:xfrm>
            <a:off x="3884277" y="1849537"/>
            <a:ext cx="1092971" cy="1401872"/>
          </a:xfrm>
          <a:prstGeom prst="line">
            <a:avLst/>
          </a:prstGeom>
          <a:noFill/>
          <a:ln w="28575">
            <a:solidFill>
              <a:schemeClr val="accent1">
                <a:lumMod val="60000"/>
                <a:lumOff val="40000"/>
              </a:schemeClr>
            </a:solidFill>
            <a:prstDash val="sysDash"/>
            <a:round/>
            <a:headEnd/>
            <a:tailEnd/>
          </a:ln>
        </p:spPr>
        <p:txBody>
          <a:bodyPr wrap="none" anchor="ctr"/>
          <a:lstStyle/>
          <a:p>
            <a:pPr eaLnBrk="1" hangingPunct="1">
              <a:defRPr/>
            </a:pPr>
            <a:endParaRPr lang="en-US" sz="3600" dirty="0">
              <a:solidFill>
                <a:srgbClr val="000000"/>
              </a:solidFill>
              <a:latin typeface="+mn-lt"/>
              <a:cs typeface="Arial" pitchFamily="34" charset="0"/>
            </a:endParaRPr>
          </a:p>
        </p:txBody>
      </p:sp>
      <p:cxnSp>
        <p:nvCxnSpPr>
          <p:cNvPr id="23" name="Straight Arrow Connector 22">
            <a:extLst>
              <a:ext uri="{FF2B5EF4-FFF2-40B4-BE49-F238E27FC236}">
                <a16:creationId xmlns:a16="http://schemas.microsoft.com/office/drawing/2014/main" id="{B151F4C3-E102-D7FF-56B8-995AF5768A2B}"/>
              </a:ext>
            </a:extLst>
          </p:cNvPr>
          <p:cNvCxnSpPr>
            <a:cxnSpLocks/>
          </p:cNvCxnSpPr>
          <p:nvPr/>
        </p:nvCxnSpPr>
        <p:spPr>
          <a:xfrm>
            <a:off x="5067278" y="2590149"/>
            <a:ext cx="0" cy="466661"/>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Line 8">
            <a:extLst>
              <a:ext uri="{FF2B5EF4-FFF2-40B4-BE49-F238E27FC236}">
                <a16:creationId xmlns:a16="http://schemas.microsoft.com/office/drawing/2014/main" id="{297BD47B-77FF-D69F-6ED1-8F543055B4D9}"/>
              </a:ext>
            </a:extLst>
          </p:cNvPr>
          <p:cNvSpPr>
            <a:spLocks noChangeShapeType="1"/>
          </p:cNvSpPr>
          <p:nvPr/>
        </p:nvSpPr>
        <p:spPr bwMode="auto">
          <a:xfrm flipH="1" flipV="1">
            <a:off x="1006902" y="3075703"/>
            <a:ext cx="4125198" cy="7557"/>
          </a:xfrm>
          <a:prstGeom prst="line">
            <a:avLst/>
          </a:prstGeom>
          <a:ln>
            <a:solidFill>
              <a:srgbClr val="7030A0"/>
            </a:solidFill>
            <a:prstDash val="solid"/>
            <a:headEnd/>
            <a:tailEnd/>
          </a:ln>
        </p:spPr>
        <p:style>
          <a:lnRef idx="1">
            <a:schemeClr val="dk1"/>
          </a:lnRef>
          <a:fillRef idx="0">
            <a:schemeClr val="dk1"/>
          </a:fillRef>
          <a:effectRef idx="0">
            <a:schemeClr val="dk1"/>
          </a:effectRef>
          <a:fontRef idx="minor">
            <a:schemeClr val="tx1"/>
          </a:fontRef>
        </p:style>
        <p:txBody>
          <a:bodyPr wrap="none" anchor="ctr"/>
          <a:lstStyle/>
          <a:p>
            <a:pPr eaLnBrk="1" hangingPunct="1">
              <a:defRPr/>
            </a:pPr>
            <a:endParaRPr lang="en-US" sz="3600" dirty="0">
              <a:solidFill>
                <a:schemeClr val="bg1">
                  <a:lumMod val="75000"/>
                </a:schemeClr>
              </a:solidFill>
              <a:cs typeface="Arial" pitchFamily="34" charset="0"/>
            </a:endParaRPr>
          </a:p>
        </p:txBody>
      </p:sp>
      <p:sp>
        <p:nvSpPr>
          <p:cNvPr id="25" name="Text Box 23">
            <a:extLst>
              <a:ext uri="{FF2B5EF4-FFF2-40B4-BE49-F238E27FC236}">
                <a16:creationId xmlns:a16="http://schemas.microsoft.com/office/drawing/2014/main" id="{F2031619-2DA7-B723-CD02-3681F22AAB03}"/>
              </a:ext>
            </a:extLst>
          </p:cNvPr>
          <p:cNvSpPr txBox="1">
            <a:spLocks noChangeArrowheads="1"/>
          </p:cNvSpPr>
          <p:nvPr/>
        </p:nvSpPr>
        <p:spPr bwMode="auto">
          <a:xfrm>
            <a:off x="1024908" y="2076255"/>
            <a:ext cx="2322787" cy="521451"/>
          </a:xfrm>
          <a:prstGeom prst="rect">
            <a:avLst/>
          </a:prstGeom>
          <a:noFill/>
          <a:ln>
            <a:noFill/>
          </a:ln>
        </p:spPr>
        <p:txBody>
          <a:bodyPr>
            <a:spAutoFit/>
          </a:bodyPr>
          <a:lstStyle>
            <a:lvl1pPr eaLnBrk="0" hangingPunct="0">
              <a:defRPr sz="3400">
                <a:solidFill>
                  <a:schemeClr val="tx1"/>
                </a:solidFill>
                <a:latin typeface="Arial" pitchFamily="34" charset="0"/>
                <a:cs typeface="Arial" pitchFamily="34" charset="0"/>
              </a:defRPr>
            </a:lvl1pPr>
            <a:lvl2pPr marL="742950" indent="-285750" eaLnBrk="0" hangingPunct="0">
              <a:defRPr sz="3400">
                <a:solidFill>
                  <a:schemeClr val="tx1"/>
                </a:solidFill>
                <a:latin typeface="Arial" pitchFamily="34" charset="0"/>
                <a:cs typeface="Arial" pitchFamily="34" charset="0"/>
              </a:defRPr>
            </a:lvl2pPr>
            <a:lvl3pPr marL="1143000" indent="-228600" eaLnBrk="0" hangingPunct="0">
              <a:defRPr sz="3400">
                <a:solidFill>
                  <a:schemeClr val="tx1"/>
                </a:solidFill>
                <a:latin typeface="Arial" pitchFamily="34" charset="0"/>
                <a:cs typeface="Arial" pitchFamily="34" charset="0"/>
              </a:defRPr>
            </a:lvl3pPr>
            <a:lvl4pPr marL="1600200" indent="-228600" eaLnBrk="0" hangingPunct="0">
              <a:defRPr sz="3400">
                <a:solidFill>
                  <a:schemeClr val="tx1"/>
                </a:solidFill>
                <a:latin typeface="Arial" pitchFamily="34" charset="0"/>
                <a:cs typeface="Arial" pitchFamily="34" charset="0"/>
              </a:defRPr>
            </a:lvl4pPr>
            <a:lvl5pPr marL="2057400" indent="-228600" eaLnBrk="0" hangingPunct="0">
              <a:defRPr sz="3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400">
                <a:solidFill>
                  <a:schemeClr val="tx1"/>
                </a:solidFill>
                <a:latin typeface="Arial" pitchFamily="34" charset="0"/>
                <a:cs typeface="Arial" pitchFamily="34" charset="0"/>
              </a:defRPr>
            </a:lvl9pPr>
          </a:lstStyle>
          <a:p>
            <a:pPr eaLnBrk="1" hangingPunct="1">
              <a:lnSpc>
                <a:spcPct val="80000"/>
              </a:lnSpc>
              <a:spcBef>
                <a:spcPts val="0"/>
              </a:spcBef>
              <a:defRPr/>
            </a:pPr>
            <a:r>
              <a:rPr lang="en-US" sz="1400" kern="0" dirty="0">
                <a:solidFill>
                  <a:srgbClr val="000000"/>
                </a:solidFill>
              </a:rPr>
              <a:t>Retail item</a:t>
            </a:r>
          </a:p>
          <a:p>
            <a:pPr eaLnBrk="1" hangingPunct="1">
              <a:lnSpc>
                <a:spcPct val="80000"/>
              </a:lnSpc>
              <a:spcBef>
                <a:spcPts val="0"/>
              </a:spcBef>
              <a:defRPr/>
            </a:pPr>
            <a:r>
              <a:rPr lang="en-US" sz="1400" kern="0" dirty="0">
                <a:solidFill>
                  <a:srgbClr val="000000"/>
                </a:solidFill>
              </a:rPr>
              <a:t>(e.g. bread)</a:t>
            </a:r>
          </a:p>
        </p:txBody>
      </p:sp>
      <p:sp>
        <p:nvSpPr>
          <p:cNvPr id="26" name="Text Box 23">
            <a:extLst>
              <a:ext uri="{FF2B5EF4-FFF2-40B4-BE49-F238E27FC236}">
                <a16:creationId xmlns:a16="http://schemas.microsoft.com/office/drawing/2014/main" id="{640DF7A4-9A77-5061-E500-880E6C6F5762}"/>
              </a:ext>
            </a:extLst>
          </p:cNvPr>
          <p:cNvSpPr txBox="1">
            <a:spLocks noChangeArrowheads="1"/>
          </p:cNvSpPr>
          <p:nvPr/>
        </p:nvSpPr>
        <p:spPr bwMode="auto">
          <a:xfrm>
            <a:off x="1048317" y="3738852"/>
            <a:ext cx="2293977" cy="725497"/>
          </a:xfrm>
          <a:prstGeom prst="rect">
            <a:avLst/>
          </a:prstGeom>
          <a:noFill/>
          <a:ln>
            <a:noFill/>
          </a:ln>
        </p:spPr>
        <p:txBody>
          <a:bodyPr>
            <a:spAutoFit/>
          </a:bodyPr>
          <a:lstStyle>
            <a:lvl1pPr eaLnBrk="0" hangingPunct="0">
              <a:defRPr sz="3400">
                <a:solidFill>
                  <a:schemeClr val="tx1"/>
                </a:solidFill>
                <a:latin typeface="Arial" pitchFamily="34" charset="0"/>
                <a:cs typeface="Arial" pitchFamily="34" charset="0"/>
              </a:defRPr>
            </a:lvl1pPr>
            <a:lvl2pPr marL="742950" indent="-285750" eaLnBrk="0" hangingPunct="0">
              <a:defRPr sz="3400">
                <a:solidFill>
                  <a:schemeClr val="tx1"/>
                </a:solidFill>
                <a:latin typeface="Arial" pitchFamily="34" charset="0"/>
                <a:cs typeface="Arial" pitchFamily="34" charset="0"/>
              </a:defRPr>
            </a:lvl2pPr>
            <a:lvl3pPr marL="1143000" indent="-228600" eaLnBrk="0" hangingPunct="0">
              <a:defRPr sz="3400">
                <a:solidFill>
                  <a:schemeClr val="tx1"/>
                </a:solidFill>
                <a:latin typeface="Arial" pitchFamily="34" charset="0"/>
                <a:cs typeface="Arial" pitchFamily="34" charset="0"/>
              </a:defRPr>
            </a:lvl3pPr>
            <a:lvl4pPr marL="1600200" indent="-228600" eaLnBrk="0" hangingPunct="0">
              <a:defRPr sz="3400">
                <a:solidFill>
                  <a:schemeClr val="tx1"/>
                </a:solidFill>
                <a:latin typeface="Arial" pitchFamily="34" charset="0"/>
                <a:cs typeface="Arial" pitchFamily="34" charset="0"/>
              </a:defRPr>
            </a:lvl4pPr>
            <a:lvl5pPr marL="2057400" indent="-228600" eaLnBrk="0" hangingPunct="0">
              <a:defRPr sz="3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400">
                <a:solidFill>
                  <a:schemeClr val="tx1"/>
                </a:solidFill>
                <a:latin typeface="Arial" pitchFamily="34" charset="0"/>
                <a:cs typeface="Arial" pitchFamily="34" charset="0"/>
              </a:defRPr>
            </a:lvl9pPr>
          </a:lstStyle>
          <a:p>
            <a:pPr eaLnBrk="1" hangingPunct="1">
              <a:lnSpc>
                <a:spcPct val="80000"/>
              </a:lnSpc>
              <a:spcBef>
                <a:spcPts val="0"/>
              </a:spcBef>
              <a:defRPr/>
            </a:pPr>
            <a:r>
              <a:rPr lang="en-US" sz="1400" kern="0" dirty="0">
                <a:solidFill>
                  <a:srgbClr val="000000"/>
                </a:solidFill>
              </a:rPr>
              <a:t>Traded</a:t>
            </a:r>
          </a:p>
          <a:p>
            <a:pPr eaLnBrk="1" hangingPunct="1">
              <a:lnSpc>
                <a:spcPct val="80000"/>
              </a:lnSpc>
              <a:spcBef>
                <a:spcPts val="0"/>
              </a:spcBef>
              <a:defRPr/>
            </a:pPr>
            <a:r>
              <a:rPr lang="en-US" sz="1400" kern="0" dirty="0">
                <a:solidFill>
                  <a:srgbClr val="000000"/>
                </a:solidFill>
              </a:rPr>
              <a:t>commodity</a:t>
            </a:r>
          </a:p>
          <a:p>
            <a:pPr eaLnBrk="1" hangingPunct="1">
              <a:lnSpc>
                <a:spcPct val="80000"/>
              </a:lnSpc>
              <a:spcBef>
                <a:spcPts val="0"/>
              </a:spcBef>
              <a:defRPr/>
            </a:pPr>
            <a:r>
              <a:rPr lang="en-US" sz="1400" kern="0" dirty="0">
                <a:solidFill>
                  <a:srgbClr val="000000"/>
                </a:solidFill>
              </a:rPr>
              <a:t>(e.g. wheat)</a:t>
            </a:r>
          </a:p>
        </p:txBody>
      </p:sp>
      <p:sp>
        <p:nvSpPr>
          <p:cNvPr id="27" name="Text Box 10">
            <a:extLst>
              <a:ext uri="{FF2B5EF4-FFF2-40B4-BE49-F238E27FC236}">
                <a16:creationId xmlns:a16="http://schemas.microsoft.com/office/drawing/2014/main" id="{EC6C007F-E5C8-FC67-165E-0BCCBB73B87E}"/>
              </a:ext>
            </a:extLst>
          </p:cNvPr>
          <p:cNvSpPr txBox="1">
            <a:spLocks noChangeArrowheads="1"/>
          </p:cNvSpPr>
          <p:nvPr/>
        </p:nvSpPr>
        <p:spPr bwMode="auto">
          <a:xfrm>
            <a:off x="4204785" y="1751293"/>
            <a:ext cx="3239298" cy="521451"/>
          </a:xfrm>
          <a:prstGeom prst="rect">
            <a:avLst/>
          </a:prstGeom>
          <a:noFill/>
          <a:ln>
            <a:noFill/>
          </a:ln>
        </p:spPr>
        <p:txBody>
          <a:bodyPr>
            <a:spAutoFit/>
          </a:bodyPr>
          <a:lstStyle>
            <a:lvl1pPr eaLnBrk="0" hangingPunct="0">
              <a:defRPr sz="3400">
                <a:solidFill>
                  <a:schemeClr val="tx1"/>
                </a:solidFill>
                <a:latin typeface="Arial" pitchFamily="34" charset="0"/>
                <a:cs typeface="Arial" pitchFamily="34" charset="0"/>
              </a:defRPr>
            </a:lvl1pPr>
            <a:lvl2pPr marL="742950" indent="-285750" eaLnBrk="0" hangingPunct="0">
              <a:defRPr sz="3400">
                <a:solidFill>
                  <a:schemeClr val="tx1"/>
                </a:solidFill>
                <a:latin typeface="Arial" pitchFamily="34" charset="0"/>
                <a:cs typeface="Arial" pitchFamily="34" charset="0"/>
              </a:defRPr>
            </a:lvl2pPr>
            <a:lvl3pPr marL="1143000" indent="-228600" eaLnBrk="0" hangingPunct="0">
              <a:defRPr sz="3400">
                <a:solidFill>
                  <a:schemeClr val="tx1"/>
                </a:solidFill>
                <a:latin typeface="Arial" pitchFamily="34" charset="0"/>
                <a:cs typeface="Arial" pitchFamily="34" charset="0"/>
              </a:defRPr>
            </a:lvl3pPr>
            <a:lvl4pPr marL="1600200" indent="-228600" eaLnBrk="0" hangingPunct="0">
              <a:defRPr sz="3400">
                <a:solidFill>
                  <a:schemeClr val="tx1"/>
                </a:solidFill>
                <a:latin typeface="Arial" pitchFamily="34" charset="0"/>
                <a:cs typeface="Arial" pitchFamily="34" charset="0"/>
              </a:defRPr>
            </a:lvl4pPr>
            <a:lvl5pPr marL="2057400" indent="-228600" eaLnBrk="0" hangingPunct="0">
              <a:defRPr sz="3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400">
                <a:solidFill>
                  <a:schemeClr val="tx1"/>
                </a:solidFill>
                <a:latin typeface="Arial" pitchFamily="34" charset="0"/>
                <a:cs typeface="Arial" pitchFamily="34" charset="0"/>
              </a:defRPr>
            </a:lvl9pPr>
          </a:lstStyle>
          <a:p>
            <a:pPr eaLnBrk="1" hangingPunct="1">
              <a:lnSpc>
                <a:spcPct val="80000"/>
              </a:lnSpc>
              <a:spcBef>
                <a:spcPts val="0"/>
              </a:spcBef>
              <a:defRPr/>
            </a:pPr>
            <a:r>
              <a:rPr lang="en-US" sz="1400" i="1" kern="0" dirty="0">
                <a:solidFill>
                  <a:schemeClr val="accent1">
                    <a:lumMod val="60000"/>
                    <a:lumOff val="40000"/>
                  </a:schemeClr>
                </a:solidFill>
              </a:rPr>
              <a:t>Demand for retail item</a:t>
            </a:r>
          </a:p>
          <a:p>
            <a:pPr eaLnBrk="1" hangingPunct="1">
              <a:lnSpc>
                <a:spcPct val="80000"/>
              </a:lnSpc>
              <a:spcBef>
                <a:spcPts val="0"/>
              </a:spcBef>
              <a:defRPr/>
            </a:pPr>
            <a:r>
              <a:rPr lang="en-US" sz="1400" i="1" kern="0" dirty="0">
                <a:solidFill>
                  <a:schemeClr val="accent1">
                    <a:lumMod val="60000"/>
                    <a:lumOff val="40000"/>
                  </a:schemeClr>
                </a:solidFill>
              </a:rPr>
              <a:t>(e.g. bread)</a:t>
            </a:r>
            <a:endParaRPr lang="en-US" sz="1400" i="1" kern="0" baseline="30000" dirty="0">
              <a:solidFill>
                <a:schemeClr val="accent1">
                  <a:lumMod val="60000"/>
                  <a:lumOff val="40000"/>
                </a:schemeClr>
              </a:solidFill>
            </a:endParaRPr>
          </a:p>
        </p:txBody>
      </p:sp>
      <p:sp>
        <p:nvSpPr>
          <p:cNvPr id="28" name="Text Box 10">
            <a:extLst>
              <a:ext uri="{FF2B5EF4-FFF2-40B4-BE49-F238E27FC236}">
                <a16:creationId xmlns:a16="http://schemas.microsoft.com/office/drawing/2014/main" id="{7ED0C035-F15C-F023-E912-F982B3BD95E4}"/>
              </a:ext>
            </a:extLst>
          </p:cNvPr>
          <p:cNvSpPr txBox="1">
            <a:spLocks noChangeArrowheads="1"/>
          </p:cNvSpPr>
          <p:nvPr/>
        </p:nvSpPr>
        <p:spPr bwMode="auto">
          <a:xfrm>
            <a:off x="3799649" y="5082156"/>
            <a:ext cx="4060375" cy="521451"/>
          </a:xfrm>
          <a:prstGeom prst="rect">
            <a:avLst/>
          </a:prstGeom>
          <a:noFill/>
          <a:ln>
            <a:noFill/>
          </a:ln>
        </p:spPr>
        <p:txBody>
          <a:bodyPr>
            <a:spAutoFit/>
          </a:bodyPr>
          <a:lstStyle>
            <a:lvl1pPr eaLnBrk="0" hangingPunct="0">
              <a:defRPr sz="3400">
                <a:solidFill>
                  <a:schemeClr val="tx1"/>
                </a:solidFill>
                <a:latin typeface="Arial" pitchFamily="34" charset="0"/>
                <a:cs typeface="Arial" pitchFamily="34" charset="0"/>
              </a:defRPr>
            </a:lvl1pPr>
            <a:lvl2pPr marL="742950" indent="-285750" eaLnBrk="0" hangingPunct="0">
              <a:defRPr sz="3400">
                <a:solidFill>
                  <a:schemeClr val="tx1"/>
                </a:solidFill>
                <a:latin typeface="Arial" pitchFamily="34" charset="0"/>
                <a:cs typeface="Arial" pitchFamily="34" charset="0"/>
              </a:defRPr>
            </a:lvl2pPr>
            <a:lvl3pPr marL="1143000" indent="-228600" eaLnBrk="0" hangingPunct="0">
              <a:defRPr sz="3400">
                <a:solidFill>
                  <a:schemeClr val="tx1"/>
                </a:solidFill>
                <a:latin typeface="Arial" pitchFamily="34" charset="0"/>
                <a:cs typeface="Arial" pitchFamily="34" charset="0"/>
              </a:defRPr>
            </a:lvl3pPr>
            <a:lvl4pPr marL="1600200" indent="-228600" eaLnBrk="0" hangingPunct="0">
              <a:defRPr sz="3400">
                <a:solidFill>
                  <a:schemeClr val="tx1"/>
                </a:solidFill>
                <a:latin typeface="Arial" pitchFamily="34" charset="0"/>
                <a:cs typeface="Arial" pitchFamily="34" charset="0"/>
              </a:defRPr>
            </a:lvl4pPr>
            <a:lvl5pPr marL="2057400" indent="-228600" eaLnBrk="0" hangingPunct="0">
              <a:defRPr sz="3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400">
                <a:solidFill>
                  <a:schemeClr val="tx1"/>
                </a:solidFill>
                <a:latin typeface="Arial" pitchFamily="34" charset="0"/>
                <a:cs typeface="Arial" pitchFamily="34" charset="0"/>
              </a:defRPr>
            </a:lvl9pPr>
          </a:lstStyle>
          <a:p>
            <a:pPr eaLnBrk="1" hangingPunct="1">
              <a:lnSpc>
                <a:spcPct val="80000"/>
              </a:lnSpc>
              <a:spcBef>
                <a:spcPts val="0"/>
              </a:spcBef>
              <a:defRPr/>
            </a:pPr>
            <a:r>
              <a:rPr lang="en-US" sz="1400" i="1" kern="0" dirty="0">
                <a:solidFill>
                  <a:schemeClr val="accent1">
                    <a:lumMod val="60000"/>
                    <a:lumOff val="40000"/>
                  </a:schemeClr>
                </a:solidFill>
              </a:rPr>
              <a:t>Demand for tradable commodity</a:t>
            </a:r>
          </a:p>
          <a:p>
            <a:pPr eaLnBrk="1" hangingPunct="1">
              <a:lnSpc>
                <a:spcPct val="80000"/>
              </a:lnSpc>
              <a:spcBef>
                <a:spcPts val="0"/>
              </a:spcBef>
              <a:defRPr/>
            </a:pPr>
            <a:r>
              <a:rPr lang="en-US" sz="1400" i="1" kern="0" dirty="0">
                <a:solidFill>
                  <a:schemeClr val="accent1">
                    <a:lumMod val="60000"/>
                    <a:lumOff val="40000"/>
                  </a:schemeClr>
                </a:solidFill>
              </a:rPr>
              <a:t>(bulk wheat)</a:t>
            </a:r>
            <a:endParaRPr lang="en-US" sz="1400" i="1" kern="0" baseline="30000" dirty="0">
              <a:solidFill>
                <a:schemeClr val="accent1">
                  <a:lumMod val="60000"/>
                  <a:lumOff val="40000"/>
                </a:schemeClr>
              </a:solidFill>
            </a:endParaRPr>
          </a:p>
        </p:txBody>
      </p:sp>
      <p:sp>
        <p:nvSpPr>
          <p:cNvPr id="29" name="Text Box 9">
            <a:extLst>
              <a:ext uri="{FF2B5EF4-FFF2-40B4-BE49-F238E27FC236}">
                <a16:creationId xmlns:a16="http://schemas.microsoft.com/office/drawing/2014/main" id="{21D91769-50FB-DCCC-CB29-827C33AB0F7B}"/>
              </a:ext>
            </a:extLst>
          </p:cNvPr>
          <p:cNvSpPr txBox="1">
            <a:spLocks noChangeArrowheads="1"/>
          </p:cNvSpPr>
          <p:nvPr/>
        </p:nvSpPr>
        <p:spPr bwMode="auto">
          <a:xfrm>
            <a:off x="5114094" y="2777191"/>
            <a:ext cx="2592878" cy="725497"/>
          </a:xfrm>
          <a:prstGeom prst="rect">
            <a:avLst/>
          </a:prstGeom>
          <a:noFill/>
          <a:ln>
            <a:noFill/>
          </a:ln>
        </p:spPr>
        <p:txBody>
          <a:bodyPr>
            <a:spAutoFit/>
          </a:bodyPr>
          <a:lstStyle>
            <a:lvl1pPr eaLnBrk="0" hangingPunct="0">
              <a:defRPr sz="3400">
                <a:solidFill>
                  <a:schemeClr val="tx1"/>
                </a:solidFill>
                <a:latin typeface="Arial" pitchFamily="34" charset="0"/>
                <a:cs typeface="Arial" pitchFamily="34" charset="0"/>
              </a:defRPr>
            </a:lvl1pPr>
            <a:lvl2pPr marL="742950" indent="-285750" eaLnBrk="0" hangingPunct="0">
              <a:defRPr sz="3400">
                <a:solidFill>
                  <a:schemeClr val="tx1"/>
                </a:solidFill>
                <a:latin typeface="Arial" pitchFamily="34" charset="0"/>
                <a:cs typeface="Arial" pitchFamily="34" charset="0"/>
              </a:defRPr>
            </a:lvl2pPr>
            <a:lvl3pPr marL="1143000" indent="-228600" eaLnBrk="0" hangingPunct="0">
              <a:defRPr sz="3400">
                <a:solidFill>
                  <a:schemeClr val="tx1"/>
                </a:solidFill>
                <a:latin typeface="Arial" pitchFamily="34" charset="0"/>
                <a:cs typeface="Arial" pitchFamily="34" charset="0"/>
              </a:defRPr>
            </a:lvl3pPr>
            <a:lvl4pPr marL="1600200" indent="-228600" eaLnBrk="0" hangingPunct="0">
              <a:defRPr sz="3400">
                <a:solidFill>
                  <a:schemeClr val="tx1"/>
                </a:solidFill>
                <a:latin typeface="Arial" pitchFamily="34" charset="0"/>
                <a:cs typeface="Arial" pitchFamily="34" charset="0"/>
              </a:defRPr>
            </a:lvl4pPr>
            <a:lvl5pPr marL="2057400" indent="-228600" eaLnBrk="0" hangingPunct="0">
              <a:defRPr sz="3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400">
                <a:solidFill>
                  <a:schemeClr val="tx1"/>
                </a:solidFill>
                <a:latin typeface="Arial" pitchFamily="34" charset="0"/>
                <a:cs typeface="Arial" pitchFamily="34" charset="0"/>
              </a:defRPr>
            </a:lvl9pPr>
          </a:lstStyle>
          <a:p>
            <a:pPr eaLnBrk="1" hangingPunct="1">
              <a:lnSpc>
                <a:spcPct val="80000"/>
              </a:lnSpc>
              <a:spcBef>
                <a:spcPts val="0"/>
              </a:spcBef>
              <a:defRPr/>
            </a:pPr>
            <a:r>
              <a:rPr lang="en-US" sz="1400" kern="0" dirty="0">
                <a:solidFill>
                  <a:srgbClr val="934BC9"/>
                </a:solidFill>
                <a:latin typeface="Arial"/>
                <a:cs typeface="Arial"/>
              </a:rPr>
              <a:t>Retail price without tariffs </a:t>
            </a:r>
          </a:p>
          <a:p>
            <a:pPr eaLnBrk="1" hangingPunct="1">
              <a:lnSpc>
                <a:spcPct val="80000"/>
              </a:lnSpc>
              <a:spcBef>
                <a:spcPts val="0"/>
              </a:spcBef>
              <a:defRPr/>
            </a:pPr>
            <a:r>
              <a:rPr lang="en-US" sz="1400" kern="0" dirty="0">
                <a:solidFill>
                  <a:srgbClr val="934BC9"/>
                </a:solidFill>
                <a:latin typeface="Arial"/>
                <a:cs typeface="Arial"/>
              </a:rPr>
              <a:t>or non-tariff measures</a:t>
            </a:r>
            <a:br>
              <a:rPr lang="en-US" sz="1400" kern="0" dirty="0">
                <a:solidFill>
                  <a:srgbClr val="934BC9"/>
                </a:solidFill>
                <a:latin typeface="Arial"/>
                <a:cs typeface="Arial"/>
              </a:rPr>
            </a:br>
            <a:r>
              <a:rPr lang="en-US" sz="1400" kern="0" dirty="0">
                <a:solidFill>
                  <a:srgbClr val="934BC9"/>
                </a:solidFill>
                <a:latin typeface="Arial"/>
                <a:cs typeface="Arial"/>
              </a:rPr>
              <a:t>[</a:t>
            </a:r>
            <a:r>
              <a:rPr lang="en-US" sz="1400" kern="0" dirty="0">
                <a:solidFill>
                  <a:srgbClr val="934BC9"/>
                </a:solidFill>
              </a:rPr>
              <a:t>P’</a:t>
            </a:r>
            <a:r>
              <a:rPr lang="en-US" sz="1800" kern="0" baseline="-10000" dirty="0">
                <a:solidFill>
                  <a:srgbClr val="934BC9"/>
                </a:solidFill>
              </a:rPr>
              <a:t>r </a:t>
            </a:r>
            <a:r>
              <a:rPr lang="en-US" sz="1400" kern="0" dirty="0">
                <a:solidFill>
                  <a:srgbClr val="934BC9"/>
                </a:solidFill>
                <a:latin typeface="Arial"/>
                <a:cs typeface="Arial"/>
              </a:rPr>
              <a:t>= </a:t>
            </a:r>
            <a:r>
              <a:rPr lang="en-US" sz="1400" b="1" i="1" kern="0" dirty="0">
                <a:solidFill>
                  <a:srgbClr val="934BC9"/>
                </a:solidFill>
              </a:rPr>
              <a:t>P</a:t>
            </a:r>
            <a:r>
              <a:rPr lang="en-US" sz="1800" b="1" i="1" kern="0" baseline="-10000" dirty="0">
                <a:solidFill>
                  <a:srgbClr val="934BC9"/>
                </a:solidFill>
              </a:rPr>
              <a:t>r</a:t>
            </a:r>
            <a:r>
              <a:rPr lang="en-US" sz="1400" b="1" i="1" kern="0" dirty="0">
                <a:solidFill>
                  <a:srgbClr val="934BC9"/>
                </a:solidFill>
                <a:latin typeface="Arial"/>
                <a:cs typeface="Arial"/>
              </a:rPr>
              <a:t> </a:t>
            </a:r>
            <a:r>
              <a:rPr lang="en-US" sz="1400" b="1" kern="0" dirty="0">
                <a:solidFill>
                  <a:srgbClr val="934BC9"/>
                </a:solidFill>
                <a:latin typeface="Arial"/>
                <a:cs typeface="Arial"/>
              </a:rPr>
              <a:t>- (</a:t>
            </a:r>
            <a:r>
              <a:rPr lang="en-US" sz="1400" b="1" i="1" kern="0" dirty="0">
                <a:solidFill>
                  <a:srgbClr val="934BC9"/>
                </a:solidFill>
                <a:latin typeface="Arial"/>
                <a:cs typeface="Arial"/>
              </a:rPr>
              <a:t>t × </a:t>
            </a:r>
            <a:r>
              <a:rPr lang="en-US" sz="1400" b="1" i="1" kern="0" dirty="0">
                <a:solidFill>
                  <a:srgbClr val="934BC9"/>
                </a:solidFill>
              </a:rPr>
              <a:t>P</a:t>
            </a:r>
            <a:r>
              <a:rPr lang="en-US" sz="1800" b="1" i="1" kern="0" baseline="-10000" dirty="0">
                <a:solidFill>
                  <a:srgbClr val="934BC9"/>
                </a:solidFill>
              </a:rPr>
              <a:t>t</a:t>
            </a:r>
            <a:r>
              <a:rPr lang="en-US" sz="1400" kern="0" dirty="0">
                <a:solidFill>
                  <a:srgbClr val="934BC9"/>
                </a:solidFill>
                <a:latin typeface="Arial"/>
                <a:cs typeface="Arial"/>
              </a:rPr>
              <a:t>)]</a:t>
            </a:r>
            <a:endParaRPr lang="en-US" sz="1400" i="1" kern="0" dirty="0">
              <a:solidFill>
                <a:srgbClr val="934BC9"/>
              </a:solidFill>
              <a:latin typeface="Arial"/>
              <a:cs typeface="Arial"/>
            </a:endParaRPr>
          </a:p>
        </p:txBody>
      </p:sp>
      <p:sp>
        <p:nvSpPr>
          <p:cNvPr id="30" name="Text Box 23">
            <a:extLst>
              <a:ext uri="{FF2B5EF4-FFF2-40B4-BE49-F238E27FC236}">
                <a16:creationId xmlns:a16="http://schemas.microsoft.com/office/drawing/2014/main" id="{73536565-8EBA-FAB8-08DA-1298BEA3E83D}"/>
              </a:ext>
            </a:extLst>
          </p:cNvPr>
          <p:cNvSpPr txBox="1">
            <a:spLocks noChangeArrowheads="1"/>
          </p:cNvSpPr>
          <p:nvPr/>
        </p:nvSpPr>
        <p:spPr bwMode="auto">
          <a:xfrm>
            <a:off x="265051" y="1462228"/>
            <a:ext cx="1065961" cy="580019"/>
          </a:xfrm>
          <a:prstGeom prst="rect">
            <a:avLst/>
          </a:prstGeom>
          <a:solidFill>
            <a:schemeClr val="bg1"/>
          </a:solidFill>
          <a:ln>
            <a:noFill/>
          </a:ln>
        </p:spPr>
        <p:txBody>
          <a:bodyPr>
            <a:spAutoFit/>
          </a:bodyPr>
          <a:lstStyle>
            <a:lvl1pPr eaLnBrk="0" hangingPunct="0">
              <a:defRPr sz="3400">
                <a:solidFill>
                  <a:schemeClr val="tx1"/>
                </a:solidFill>
                <a:latin typeface="Arial" pitchFamily="34" charset="0"/>
                <a:cs typeface="Arial" pitchFamily="34" charset="0"/>
              </a:defRPr>
            </a:lvl1pPr>
            <a:lvl2pPr marL="742950" indent="-285750" eaLnBrk="0" hangingPunct="0">
              <a:defRPr sz="3400">
                <a:solidFill>
                  <a:schemeClr val="tx1"/>
                </a:solidFill>
                <a:latin typeface="Arial" pitchFamily="34" charset="0"/>
                <a:cs typeface="Arial" pitchFamily="34" charset="0"/>
              </a:defRPr>
            </a:lvl2pPr>
            <a:lvl3pPr marL="1143000" indent="-228600" eaLnBrk="0" hangingPunct="0">
              <a:defRPr sz="3400">
                <a:solidFill>
                  <a:schemeClr val="tx1"/>
                </a:solidFill>
                <a:latin typeface="Arial" pitchFamily="34" charset="0"/>
                <a:cs typeface="Arial" pitchFamily="34" charset="0"/>
              </a:defRPr>
            </a:lvl3pPr>
            <a:lvl4pPr marL="1600200" indent="-228600" eaLnBrk="0" hangingPunct="0">
              <a:defRPr sz="3400">
                <a:solidFill>
                  <a:schemeClr val="tx1"/>
                </a:solidFill>
                <a:latin typeface="Arial" pitchFamily="34" charset="0"/>
                <a:cs typeface="Arial" pitchFamily="34" charset="0"/>
              </a:defRPr>
            </a:lvl4pPr>
            <a:lvl5pPr marL="2057400" indent="-228600" eaLnBrk="0" hangingPunct="0">
              <a:defRPr sz="3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400">
                <a:solidFill>
                  <a:schemeClr val="tx1"/>
                </a:solidFill>
                <a:latin typeface="Arial" pitchFamily="34" charset="0"/>
                <a:cs typeface="Arial" pitchFamily="34" charset="0"/>
              </a:defRPr>
            </a:lvl9pPr>
          </a:lstStyle>
          <a:p>
            <a:pPr eaLnBrk="1" hangingPunct="1">
              <a:lnSpc>
                <a:spcPct val="80000"/>
              </a:lnSpc>
              <a:spcBef>
                <a:spcPts val="0"/>
              </a:spcBef>
              <a:defRPr/>
            </a:pPr>
            <a:r>
              <a:rPr lang="en-US" sz="1600" kern="0" dirty="0">
                <a:solidFill>
                  <a:srgbClr val="000000"/>
                </a:solidFill>
              </a:rPr>
              <a:t>Price</a:t>
            </a:r>
          </a:p>
          <a:p>
            <a:pPr eaLnBrk="1" hangingPunct="1">
              <a:lnSpc>
                <a:spcPct val="80000"/>
              </a:lnSpc>
              <a:spcBef>
                <a:spcPts val="0"/>
              </a:spcBef>
              <a:defRPr/>
            </a:pPr>
            <a:r>
              <a:rPr lang="en-US" sz="1600" kern="0" dirty="0">
                <a:solidFill>
                  <a:srgbClr val="000000"/>
                </a:solidFill>
              </a:rPr>
              <a:t>($/kcal)</a:t>
            </a:r>
          </a:p>
        </p:txBody>
      </p:sp>
      <p:sp>
        <p:nvSpPr>
          <p:cNvPr id="32" name="Text Box 4">
            <a:extLst>
              <a:ext uri="{FF2B5EF4-FFF2-40B4-BE49-F238E27FC236}">
                <a16:creationId xmlns:a16="http://schemas.microsoft.com/office/drawing/2014/main" id="{E604C124-8A2D-EB98-C68B-8A1AF34C1AD4}"/>
              </a:ext>
            </a:extLst>
          </p:cNvPr>
          <p:cNvSpPr txBox="1">
            <a:spLocks noChangeArrowheads="1"/>
          </p:cNvSpPr>
          <p:nvPr/>
        </p:nvSpPr>
        <p:spPr bwMode="auto">
          <a:xfrm>
            <a:off x="225425" y="6532493"/>
            <a:ext cx="11966575" cy="274638"/>
          </a:xfrm>
          <a:prstGeom prst="rect">
            <a:avLst/>
          </a:prstGeom>
          <a:noFill/>
          <a:ln>
            <a:noFill/>
          </a:ln>
          <a:effectLst/>
        </p:spPr>
        <p:txBody>
          <a:bodyPr>
            <a:spAutoFit/>
          </a:bodyPr>
          <a:lstStyle/>
          <a:p>
            <a:pPr eaLnBrk="1" fontAlgn="auto" hangingPunct="1">
              <a:lnSpc>
                <a:spcPct val="80000"/>
              </a:lnSpc>
              <a:spcBef>
                <a:spcPts val="0"/>
              </a:spcBef>
              <a:spcAft>
                <a:spcPts val="0"/>
              </a:spcAft>
              <a:defRPr/>
            </a:pPr>
            <a:r>
              <a:rPr lang="en-US" altLang="en-US" sz="1400" b="1" dirty="0">
                <a:latin typeface="Cordia New" panose="020B0304020202020204" pitchFamily="34" charset="-34"/>
                <a:cs typeface="Cordia New" panose="020B0304020202020204" pitchFamily="34" charset="-34"/>
              </a:rPr>
              <a:t>Source</a:t>
            </a:r>
            <a:r>
              <a:rPr lang="en-US" altLang="en-US" sz="1400" dirty="0">
                <a:solidFill>
                  <a:schemeClr val="bg1">
                    <a:lumMod val="50000"/>
                  </a:schemeClr>
                </a:solidFill>
                <a:latin typeface="Cordia New" panose="020B0304020202020204" pitchFamily="34" charset="-34"/>
                <a:cs typeface="Cordia New" panose="020B0304020202020204" pitchFamily="34" charset="-34"/>
              </a:rPr>
              <a:t>: W.A. Masters, S. Block, R. Gilbert, L. Costlow, J. Matteson, E. Krivonos and J. Rauschendorfer (2022), “Trade policy and the cost of healthy diets in Africa and worldwide”. Draft report for FAO, last revised 22 Feb. 2023</a:t>
            </a:r>
          </a:p>
        </p:txBody>
      </p:sp>
    </p:spTree>
    <p:extLst>
      <p:ext uri="{BB962C8B-B14F-4D97-AF65-F5344CB8AC3E}">
        <p14:creationId xmlns:p14="http://schemas.microsoft.com/office/powerpoint/2010/main" val="14170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par>
                                <p:cTn id="59" presetID="1" presetClass="entr" presetSubtype="0" fill="hold" grpId="1" nodeType="with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par>
                                <p:cTn id="61" presetID="1" presetClass="entr" presetSubtype="0" fill="hold" grpId="1" nodeType="with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p:bldP spid="9" grpId="1"/>
      <p:bldP spid="11" grpId="0"/>
      <p:bldP spid="11" grpId="1"/>
      <p:bldP spid="12" grpId="0"/>
      <p:bldP spid="12" grpId="1"/>
      <p:bldP spid="13" grpId="0"/>
      <p:bldP spid="14" grpId="0" animBg="1"/>
      <p:bldP spid="15" grpId="0"/>
      <p:bldP spid="16" grpId="0"/>
      <p:bldP spid="16" grpId="1"/>
      <p:bldP spid="17" grpId="0" animBg="1"/>
      <p:bldP spid="18" grpId="0" animBg="1"/>
      <p:bldP spid="20" grpId="0"/>
      <p:bldP spid="20" grpId="1"/>
      <p:bldP spid="22" grpId="0" animBg="1"/>
      <p:bldP spid="24" grpId="0" animBg="1"/>
      <p:bldP spid="25" grpId="0"/>
      <p:bldP spid="26" grpId="0"/>
      <p:bldP spid="26" grpId="1"/>
      <p:bldP spid="27" grpId="0"/>
      <p:bldP spid="28" grpId="0"/>
      <p:bldP spid="28" grpId="1"/>
      <p:bldP spid="29" grpId="0"/>
      <p:bldP spid="29" grpId="1"/>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87B48446-6040-4EEB-9099-909DE8DB05A0}"/>
              </a:ext>
            </a:extLst>
          </p:cNvPr>
          <p:cNvSpPr txBox="1">
            <a:spLocks/>
          </p:cNvSpPr>
          <p:nvPr/>
        </p:nvSpPr>
        <p:spPr>
          <a:xfrm>
            <a:off x="360218" y="432728"/>
            <a:ext cx="11596430" cy="910336"/>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We can now use </a:t>
            </a:r>
            <a:r>
              <a:rPr lang="en-US" sz="3600" b="1" i="1" kern="0" dirty="0">
                <a:solidFill>
                  <a:srgbClr val="3083A7"/>
                </a:solidFill>
                <a:latin typeface="+mn-lt"/>
              </a:rPr>
              <a:t>access to healthy diets </a:t>
            </a:r>
            <a:r>
              <a:rPr lang="en-US" sz="3600" b="1" kern="0" dirty="0">
                <a:solidFill>
                  <a:srgbClr val="3083A7"/>
                </a:solidFill>
                <a:latin typeface="+mn-lt"/>
              </a:rPr>
              <a:t>in retail markets </a:t>
            </a:r>
            <a:br>
              <a:rPr lang="en-US" sz="3600" b="1" kern="0" dirty="0">
                <a:solidFill>
                  <a:srgbClr val="3083A7"/>
                </a:solidFill>
                <a:latin typeface="+mn-lt"/>
              </a:rPr>
            </a:br>
            <a:r>
              <a:rPr lang="en-US" sz="3600" b="1" kern="0" dirty="0">
                <a:solidFill>
                  <a:srgbClr val="3083A7"/>
                </a:solidFill>
                <a:latin typeface="+mn-lt"/>
              </a:rPr>
              <a:t>as a new metric of global food security</a:t>
            </a:r>
          </a:p>
        </p:txBody>
      </p:sp>
      <p:sp>
        <p:nvSpPr>
          <p:cNvPr id="5" name="TextBox 4">
            <a:extLst>
              <a:ext uri="{FF2B5EF4-FFF2-40B4-BE49-F238E27FC236}">
                <a16:creationId xmlns:a16="http://schemas.microsoft.com/office/drawing/2014/main" id="{CD2D0371-2716-EC40-C5D4-39FA84CAE555}"/>
              </a:ext>
            </a:extLst>
          </p:cNvPr>
          <p:cNvSpPr txBox="1"/>
          <p:nvPr/>
        </p:nvSpPr>
        <p:spPr>
          <a:xfrm>
            <a:off x="360218" y="1505869"/>
            <a:ext cx="11831782" cy="5155257"/>
          </a:xfrm>
          <a:prstGeom prst="rect">
            <a:avLst/>
          </a:prstGeom>
          <a:noFill/>
        </p:spPr>
        <p:txBody>
          <a:bodyPr wrap="square">
            <a:spAutoFit/>
          </a:bodyPr>
          <a:lstStyle/>
          <a:p>
            <a:pPr marL="171450" indent="-171450">
              <a:buFont typeface="Arial" panose="020B0604020202020204" pitchFamily="34" charset="0"/>
              <a:buChar char="•"/>
            </a:pPr>
            <a:r>
              <a:rPr lang="en-US" sz="2400" b="1" dirty="0">
                <a:latin typeface="+mn-lt"/>
              </a:rPr>
              <a:t>For decades, food security was defined and measured as </a:t>
            </a:r>
            <a:r>
              <a:rPr lang="en-US" sz="2400" b="1" i="1" dirty="0"/>
              <a:t>calories for survival</a:t>
            </a:r>
          </a:p>
          <a:p>
            <a:pPr marL="514350" marR="0" lvl="1" indent="-171450" algn="l" defTabSz="914400" rtl="0" eaLnBrk="1" fontAlgn="auto" latinLnBrk="0" hangingPunct="1">
              <a:buClrTx/>
              <a:buSzTx/>
              <a:buFont typeface="Times New Roman" panose="02020603050405020304" pitchFamily="18" charset="0"/>
              <a:buChar char="̶"/>
              <a:tabLst/>
              <a:defRPr/>
            </a:pPr>
            <a:r>
              <a:rPr lang="en-US" dirty="0">
                <a:solidFill>
                  <a:prstClr val="black"/>
                </a:solidFill>
                <a:latin typeface="Calibri" panose="020F0502020204030204"/>
              </a:rPr>
              <a:t>Since the 1960s, the FAO has used its “Prevalence of Undernourishment” metric for the number of hungry people in the world, based on total food consumption relative to estimated level of </a:t>
            </a:r>
            <a:r>
              <a:rPr lang="en-US" b="1" dirty="0">
                <a:solidFill>
                  <a:prstClr val="black"/>
                </a:solidFill>
                <a:latin typeface="Calibri" panose="020F0502020204030204"/>
              </a:rPr>
              <a:t>dietary energy requirements</a:t>
            </a:r>
            <a:endParaRPr lang="en-US" b="1" i="1" dirty="0"/>
          </a:p>
          <a:p>
            <a:pPr marL="171450" lvl="0" indent="-171450">
              <a:spcBef>
                <a:spcPts val="1200"/>
              </a:spcBef>
              <a:buFont typeface="Arial" panose="020B0604020202020204" pitchFamily="34" charset="0"/>
              <a:buChar char="•"/>
            </a:pPr>
            <a:r>
              <a:rPr lang="en-US" sz="2400" b="1" dirty="0">
                <a:solidFill>
                  <a:prstClr val="black"/>
                </a:solidFill>
              </a:rPr>
              <a:t>More recently, food security is defined and measured as </a:t>
            </a:r>
            <a:r>
              <a:rPr lang="en-US" sz="2400" b="1" i="1" dirty="0">
                <a:solidFill>
                  <a:prstClr val="black"/>
                </a:solidFill>
              </a:rPr>
              <a:t>access to desired foods</a:t>
            </a:r>
          </a:p>
          <a:p>
            <a:pPr marL="514350" lvl="1" indent="-171450">
              <a:buFont typeface="Times New Roman" panose="02020603050405020304" pitchFamily="18" charset="0"/>
              <a:buChar char="̶"/>
              <a:defRPr/>
            </a:pPr>
            <a:r>
              <a:rPr lang="en-US" dirty="0">
                <a:solidFill>
                  <a:prstClr val="black"/>
                </a:solidFill>
              </a:rPr>
              <a:t>Since the 1990s, the USDA and then FAO have used “Experience of Food Insecurity” scores for the number of people who went to bed hungry, skipped meals, ate less or other foods etc. due to </a:t>
            </a:r>
            <a:r>
              <a:rPr lang="en-US" b="1" dirty="0">
                <a:solidFill>
                  <a:prstClr val="black"/>
                </a:solidFill>
              </a:rPr>
              <a:t>lack of resources to buy their usual foods</a:t>
            </a:r>
            <a:endParaRPr lang="en-US" b="1" kern="0" dirty="0">
              <a:solidFill>
                <a:srgbClr val="4472C4">
                  <a:lumMod val="25000"/>
                </a:srgbClr>
              </a:solidFill>
            </a:endParaRPr>
          </a:p>
          <a:p>
            <a:pPr lvl="1"/>
            <a:endParaRPr lang="en-US" sz="300" b="1" dirty="0">
              <a:latin typeface="+mn-lt"/>
            </a:endParaRPr>
          </a:p>
          <a:p>
            <a:pPr marL="171450" indent="-171450">
              <a:spcBef>
                <a:spcPts val="1200"/>
              </a:spcBef>
              <a:buFont typeface="Arial" panose="020B0604020202020204" pitchFamily="34" charset="0"/>
              <a:buChar char="•"/>
            </a:pPr>
            <a:r>
              <a:rPr lang="en-US" sz="2400" b="1" dirty="0"/>
              <a:t>Now we can use data on retail prices, to track the </a:t>
            </a:r>
            <a:r>
              <a:rPr lang="en-US" sz="2400" b="1" i="1" dirty="0"/>
              <a:t>cost and affordability of healthy diets</a:t>
            </a:r>
          </a:p>
          <a:p>
            <a:pPr marL="514350" lvl="1" indent="-171450">
              <a:buFont typeface="Times New Roman" panose="02020603050405020304" pitchFamily="18" charset="0"/>
              <a:buChar char="̶"/>
            </a:pPr>
            <a:r>
              <a:rPr lang="en-US" dirty="0"/>
              <a:t>Since 2016, a series of Tufts projects have developed new metrics of food and nutrition security, </a:t>
            </a:r>
            <a:br>
              <a:rPr lang="en-US" dirty="0"/>
            </a:br>
            <a:r>
              <a:rPr lang="en-US" dirty="0"/>
              <a:t>designed to measure whether a population has </a:t>
            </a:r>
            <a:r>
              <a:rPr lang="en-US" b="1" dirty="0"/>
              <a:t>access to foods that meet international criteria for a healthy diet</a:t>
            </a:r>
          </a:p>
          <a:p>
            <a:pPr marL="514350" lvl="1" indent="-171450">
              <a:buFont typeface="Times New Roman" panose="02020603050405020304" pitchFamily="18" charset="0"/>
              <a:buChar char="̶"/>
            </a:pPr>
            <a:r>
              <a:rPr lang="en-US" dirty="0"/>
              <a:t>Our goal is to guide intervention, matching items to needs and distinguishing among three causes of unhealthy diets:</a:t>
            </a:r>
          </a:p>
          <a:p>
            <a:pPr marL="971550" lvl="2" indent="-171450">
              <a:buFont typeface="Times New Roman" panose="02020603050405020304" pitchFamily="18" charset="0"/>
              <a:buChar char="̶"/>
            </a:pPr>
            <a:r>
              <a:rPr lang="en-US" b="1" dirty="0"/>
              <a:t>High prices</a:t>
            </a:r>
            <a:r>
              <a:rPr lang="en-US" dirty="0"/>
              <a:t>: if healthy foods are unusually expensive, need to invest in production and distribution to lower cost</a:t>
            </a:r>
          </a:p>
          <a:p>
            <a:pPr marL="971550" lvl="2" indent="-171450">
              <a:buFont typeface="Times New Roman" panose="02020603050405020304" pitchFamily="18" charset="0"/>
              <a:buChar char="̶"/>
            </a:pPr>
            <a:r>
              <a:rPr lang="en-US" b="1" dirty="0"/>
              <a:t>Low incomes</a:t>
            </a:r>
            <a:r>
              <a:rPr lang="en-US" dirty="0"/>
              <a:t>: if people lack enough money to buy a healthy diet, need higher earnings or assistance</a:t>
            </a:r>
          </a:p>
          <a:p>
            <a:pPr marL="971550" lvl="2" indent="-171450">
              <a:buFont typeface="Times New Roman" panose="02020603050405020304" pitchFamily="18" charset="0"/>
              <a:buChar char="̶"/>
            </a:pPr>
            <a:r>
              <a:rPr lang="en-US" b="1" dirty="0"/>
              <a:t>Food choice</a:t>
            </a:r>
            <a:r>
              <a:rPr lang="en-US" dirty="0"/>
              <a:t>: if people could buy a healthy diet but choose unhealthy foods instead, need other changes</a:t>
            </a:r>
          </a:p>
          <a:p>
            <a:pPr marL="514350" lvl="1" indent="-171450">
              <a:buFont typeface="Times New Roman" panose="02020603050405020304" pitchFamily="18" charset="0"/>
              <a:buChar char="̶"/>
            </a:pPr>
            <a:r>
              <a:rPr lang="en-US" dirty="0"/>
              <a:t>Pilot study on cost of diet diversity in Ghana &amp; Tanzania (Masters et al. </a:t>
            </a:r>
            <a:r>
              <a:rPr lang="en-US" dirty="0">
                <a:hlinkClick r:id="rId3"/>
              </a:rPr>
              <a:t>2018</a:t>
            </a:r>
            <a:r>
              <a:rPr lang="en-US" dirty="0"/>
              <a:t>), then cost of healthy diets globally for FAO (Herforth et al. </a:t>
            </a:r>
            <a:r>
              <a:rPr lang="en-US" dirty="0">
                <a:hlinkClick r:id="rId4"/>
              </a:rPr>
              <a:t>2020</a:t>
            </a:r>
            <a:r>
              <a:rPr lang="en-US" dirty="0"/>
              <a:t>, </a:t>
            </a:r>
            <a:r>
              <a:rPr lang="en-US" dirty="0">
                <a:hlinkClick r:id="rId5"/>
              </a:rPr>
              <a:t>2022</a:t>
            </a:r>
            <a:r>
              <a:rPr lang="en-US" dirty="0"/>
              <a:t>), scaled up with over 16 journal articles and adoption on </a:t>
            </a:r>
            <a:r>
              <a:rPr lang="en-US" dirty="0">
                <a:hlinkClick r:id="rId6"/>
              </a:rPr>
              <a:t>FAOSTAT</a:t>
            </a:r>
            <a:r>
              <a:rPr lang="en-US" dirty="0"/>
              <a:t> and the </a:t>
            </a:r>
            <a:r>
              <a:rPr lang="en-US" dirty="0">
                <a:hlinkClick r:id="rId7"/>
              </a:rPr>
              <a:t>World Bank</a:t>
            </a:r>
            <a:r>
              <a:rPr lang="en-US" dirty="0"/>
              <a:t> for international comparison, and for analysis within countries for example by the government of </a:t>
            </a:r>
            <a:r>
              <a:rPr lang="en-US" dirty="0">
                <a:hlinkClick r:id="rId8"/>
              </a:rPr>
              <a:t>Ethiopia</a:t>
            </a:r>
            <a:r>
              <a:rPr lang="en-US" dirty="0"/>
              <a:t>.</a:t>
            </a:r>
            <a:endParaRPr lang="en-US" sz="2000" dirty="0">
              <a:latin typeface="+mn-lt"/>
            </a:endParaRPr>
          </a:p>
        </p:txBody>
      </p:sp>
    </p:spTree>
    <p:custDataLst>
      <p:tags r:id="rId1"/>
    </p:custDataLst>
    <p:extLst>
      <p:ext uri="{BB962C8B-B14F-4D97-AF65-F5344CB8AC3E}">
        <p14:creationId xmlns:p14="http://schemas.microsoft.com/office/powerpoint/2010/main" val="3563887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3" end="3"/>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6" end="6"/>
                                            </p:txEl>
                                          </p:spTgt>
                                        </p:tgtEl>
                                        <p:attrNameLst>
                                          <p:attrName>ppt_c</p:attrName>
                                        </p:attrNameLst>
                                      </p:cBhvr>
                                      <p:to>
                                        <a:srgbClr val="B2B2B2"/>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7" end="7"/>
                                            </p:txEl>
                                          </p:spTgt>
                                        </p:tgtEl>
                                        <p:attrNameLst>
                                          <p:attrName>ppt_c</p:attrName>
                                        </p:attrNameLst>
                                      </p:cBhvr>
                                      <p:to>
                                        <a:srgbClr val="B2B2B2"/>
                                      </p:to>
                                    </p:animClr>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8" end="8"/>
                                            </p:txEl>
                                          </p:spTgt>
                                        </p:tgtEl>
                                        <p:attrNameLst>
                                          <p:attrName>ppt_c</p:attrName>
                                        </p:attrNameLst>
                                      </p:cBhvr>
                                      <p:to>
                                        <a:srgbClr val="B2B2B2"/>
                                      </p:to>
                                    </p:animClr>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9" end="9"/>
                                            </p:txEl>
                                          </p:spTgt>
                                        </p:tgtEl>
                                        <p:attrNameLst>
                                          <p:attrName>ppt_c</p:attrName>
                                        </p:attrNameLst>
                                      </p:cBhvr>
                                      <p:to>
                                        <a:srgbClr val="B2B2B2"/>
                                      </p:to>
                                    </p:animClr>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0" end="10"/>
                                            </p:txEl>
                                          </p:spTgt>
                                        </p:tgtEl>
                                        <p:attrNameLst>
                                          <p:attrName>ppt_c</p:attrName>
                                        </p:attrNameLst>
                                      </p:cBhvr>
                                      <p:to>
                                        <a:srgbClr val="B2B2B2"/>
                                      </p:to>
                                    </p:animClr>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3AD0102-4EC5-4DE1-B31B-C315E3037D5E}"/>
              </a:ext>
            </a:extLst>
          </p:cNvPr>
          <p:cNvSpPr>
            <a:spLocks noGrp="1"/>
          </p:cNvSpPr>
          <p:nvPr>
            <p:ph type="sldNum" sz="quarter" idx="12"/>
          </p:nvPr>
        </p:nvSpPr>
        <p:spPr/>
        <p:txBody>
          <a:bodyPr/>
          <a:lstStyle/>
          <a:p>
            <a:fld id="{971350AD-7322-4BE3-AE79-044DEC9FD97F}" type="slidenum">
              <a:rPr lang="en-US" smtClean="0"/>
              <a:pPr/>
              <a:t>20</a:t>
            </a:fld>
            <a:endParaRPr lang="en-US" dirty="0"/>
          </a:p>
        </p:txBody>
      </p:sp>
      <p:graphicFrame>
        <p:nvGraphicFramePr>
          <p:cNvPr id="3" name="Table 2">
            <a:extLst>
              <a:ext uri="{FF2B5EF4-FFF2-40B4-BE49-F238E27FC236}">
                <a16:creationId xmlns:a16="http://schemas.microsoft.com/office/drawing/2014/main" id="{0CC20792-5C3B-49FF-B728-75A30447F948}"/>
              </a:ext>
            </a:extLst>
          </p:cNvPr>
          <p:cNvGraphicFramePr>
            <a:graphicFrameLocks noGrp="1"/>
          </p:cNvGraphicFramePr>
          <p:nvPr>
            <p:extLst>
              <p:ext uri="{D42A27DB-BD31-4B8C-83A1-F6EECF244321}">
                <p14:modId xmlns:p14="http://schemas.microsoft.com/office/powerpoint/2010/main" val="325156096"/>
              </p:ext>
            </p:extLst>
          </p:nvPr>
        </p:nvGraphicFramePr>
        <p:xfrm>
          <a:off x="1188619" y="1401606"/>
          <a:ext cx="9814760" cy="4216759"/>
        </p:xfrm>
        <a:graphic>
          <a:graphicData uri="http://schemas.openxmlformats.org/drawingml/2006/table">
            <a:tbl>
              <a:tblPr/>
              <a:tblGrid>
                <a:gridCol w="2905835">
                  <a:extLst>
                    <a:ext uri="{9D8B030D-6E8A-4147-A177-3AD203B41FA5}">
                      <a16:colId xmlns:a16="http://schemas.microsoft.com/office/drawing/2014/main" val="456690805"/>
                    </a:ext>
                  </a:extLst>
                </a:gridCol>
                <a:gridCol w="1292859">
                  <a:extLst>
                    <a:ext uri="{9D8B030D-6E8A-4147-A177-3AD203B41FA5}">
                      <a16:colId xmlns:a16="http://schemas.microsoft.com/office/drawing/2014/main" val="2643307184"/>
                    </a:ext>
                  </a:extLst>
                </a:gridCol>
                <a:gridCol w="1375601">
                  <a:extLst>
                    <a:ext uri="{9D8B030D-6E8A-4147-A177-3AD203B41FA5}">
                      <a16:colId xmlns:a16="http://schemas.microsoft.com/office/drawing/2014/main" val="4098837611"/>
                    </a:ext>
                  </a:extLst>
                </a:gridCol>
                <a:gridCol w="1272172">
                  <a:extLst>
                    <a:ext uri="{9D8B030D-6E8A-4147-A177-3AD203B41FA5}">
                      <a16:colId xmlns:a16="http://schemas.microsoft.com/office/drawing/2014/main" val="2757937086"/>
                    </a:ext>
                  </a:extLst>
                </a:gridCol>
                <a:gridCol w="1317258">
                  <a:extLst>
                    <a:ext uri="{9D8B030D-6E8A-4147-A177-3AD203B41FA5}">
                      <a16:colId xmlns:a16="http://schemas.microsoft.com/office/drawing/2014/main" val="355054075"/>
                    </a:ext>
                  </a:extLst>
                </a:gridCol>
                <a:gridCol w="289367">
                  <a:extLst>
                    <a:ext uri="{9D8B030D-6E8A-4147-A177-3AD203B41FA5}">
                      <a16:colId xmlns:a16="http://schemas.microsoft.com/office/drawing/2014/main" val="3876823815"/>
                    </a:ext>
                  </a:extLst>
                </a:gridCol>
                <a:gridCol w="1192193">
                  <a:extLst>
                    <a:ext uri="{9D8B030D-6E8A-4147-A177-3AD203B41FA5}">
                      <a16:colId xmlns:a16="http://schemas.microsoft.com/office/drawing/2014/main" val="2128728515"/>
                    </a:ext>
                  </a:extLst>
                </a:gridCol>
                <a:gridCol w="169475">
                  <a:extLst>
                    <a:ext uri="{9D8B030D-6E8A-4147-A177-3AD203B41FA5}">
                      <a16:colId xmlns:a16="http://schemas.microsoft.com/office/drawing/2014/main" val="341872333"/>
                    </a:ext>
                  </a:extLst>
                </a:gridCol>
              </a:tblGrid>
              <a:tr h="332934">
                <a:tc>
                  <a:txBody>
                    <a:bodyPr/>
                    <a:lstStyle/>
                    <a:p>
                      <a:pPr algn="ctr" fontAlgn="ctr"/>
                      <a:r>
                        <a:rPr lang="en-US" sz="1800" b="0" i="0" u="none" strike="noStrike" dirty="0">
                          <a:solidFill>
                            <a:srgbClr val="000000"/>
                          </a:solidFill>
                          <a:effectLst/>
                          <a:latin typeface="Arial" panose="020B0604020202020204" pitchFamily="34" charset="0"/>
                          <a:cs typeface="Arial" panose="020B0604020202020204" pitchFamily="34" charset="0"/>
                        </a:rPr>
                        <a:t> </a:t>
                      </a:r>
                    </a:p>
                  </a:txBody>
                  <a:tcPr marL="5574" marR="5574" marT="5574"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6">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5574" marR="5574" marT="5574" marB="0" anchor="ctr">
                    <a:lnL>
                      <a:noFill/>
                    </a:lnL>
                    <a:lnR>
                      <a:noFill/>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Arial" panose="020B0604020202020204" pitchFamily="34" charset="0"/>
                          <a:cs typeface="Arial" panose="020B0604020202020204" pitchFamily="34" charset="0"/>
                        </a:rPr>
                        <a:t>All foods</a:t>
                      </a:r>
                    </a:p>
                  </a:txBody>
                  <a:tcPr marL="5574" marR="5574" marT="5574" marB="0" anchor="ctr">
                    <a:lnL>
                      <a:noFill/>
                    </a:lnL>
                    <a:lnR>
                      <a:noFill/>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hMerge="1">
                  <a:txBody>
                    <a:bodyPr/>
                    <a:lstStyle/>
                    <a:p>
                      <a:endParaRPr lang="en-US"/>
                    </a:p>
                  </a:txBody>
                  <a:tcPr>
                    <a:lnL w="12700" cmpd="sng">
                      <a:noFill/>
                      <a:prstDash val="solid"/>
                    </a:lnL>
                  </a:tcPr>
                </a:tc>
                <a:tc hMerge="1">
                  <a:txBody>
                    <a:bodyPr/>
                    <a:lstStyle/>
                    <a:p>
                      <a:endParaRPr lang="en-US" dirty="0"/>
                    </a:p>
                  </a:txBody>
                  <a:tcPr marL="5574" marR="5574" marT="5574" marB="0" anchor="ctr">
                    <a:lnL>
                      <a:noFill/>
                    </a:lnL>
                    <a:lnR>
                      <a:noFill/>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dirty="0"/>
                    </a:p>
                  </a:txBody>
                  <a:tcPr marL="5574" marR="5574" marT="5574"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800" b="1" i="0" u="none" strike="noStrike" dirty="0">
                          <a:solidFill>
                            <a:srgbClr val="000000"/>
                          </a:solidFill>
                          <a:effectLst/>
                          <a:latin typeface="Arial" panose="020B0604020202020204" pitchFamily="34" charset="0"/>
                          <a:cs typeface="Arial" panose="020B0604020202020204" pitchFamily="34" charset="0"/>
                        </a:rPr>
                        <a:t> </a:t>
                      </a:r>
                    </a:p>
                  </a:txBody>
                  <a:tcPr marL="5574" marR="5574" marT="5574" marB="0" anchor="ctr">
                    <a:lnL w="12700" cmpd="sng">
                      <a:noFill/>
                      <a:prstDash val="soli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4668280"/>
                  </a:ext>
                </a:extLst>
              </a:tr>
              <a:tr h="926738">
                <a:tc>
                  <a:txBody>
                    <a:bodyPr/>
                    <a:lstStyle/>
                    <a:p>
                      <a:pPr algn="l" fontAlgn="ctr"/>
                      <a:r>
                        <a:rPr lang="en-US" sz="1800" b="0" i="0" u="none" strike="noStrike" dirty="0">
                          <a:solidFill>
                            <a:srgbClr val="000000"/>
                          </a:solidFill>
                          <a:effectLst/>
                          <a:latin typeface="Arial" panose="020B0604020202020204" pitchFamily="34" charset="0"/>
                          <a:cs typeface="Arial" panose="020B0604020202020204" pitchFamily="34" charset="0"/>
                        </a:rPr>
                        <a:t> </a:t>
                      </a:r>
                    </a:p>
                  </a:txBody>
                  <a:tcPr marL="5574" marR="5574" marT="5574"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800" b="0" i="0" u="none" strike="noStrike" dirty="0">
                          <a:solidFill>
                            <a:srgbClr val="000000"/>
                          </a:solidFill>
                          <a:effectLst/>
                          <a:latin typeface="Arial" panose="020B0604020202020204" pitchFamily="34" charset="0"/>
                          <a:cs typeface="Arial" panose="020B0604020202020204" pitchFamily="34" charset="0"/>
                        </a:rPr>
                        <a:t>Pct of retail food items with an imported primary ingredient</a:t>
                      </a:r>
                    </a:p>
                  </a:txBody>
                  <a:tcPr marL="5574" marR="5574" marT="5574" marB="0" anchor="b">
                    <a:lnL>
                      <a:noFill/>
                    </a:lnL>
                    <a:lnR>
                      <a:noFill/>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800" b="0" i="0" u="none" strike="noStrike" dirty="0">
                          <a:solidFill>
                            <a:srgbClr val="000000"/>
                          </a:solidFill>
                          <a:effectLst/>
                          <a:latin typeface="Arial" panose="020B0604020202020204" pitchFamily="34" charset="0"/>
                          <a:cs typeface="Arial" panose="020B0604020202020204" pitchFamily="34" charset="0"/>
                        </a:rPr>
                        <a:t>Pct of retail price for imported </a:t>
                      </a:r>
                      <a:br>
                        <a:rPr lang="en-US" sz="1800" b="0" i="0" u="none" strike="noStrike" dirty="0">
                          <a:solidFill>
                            <a:srgbClr val="000000"/>
                          </a:solidFill>
                          <a:effectLst/>
                          <a:latin typeface="Arial" panose="020B0604020202020204" pitchFamily="34" charset="0"/>
                          <a:cs typeface="Arial" panose="020B0604020202020204" pitchFamily="34" charset="0"/>
                        </a:rPr>
                      </a:br>
                      <a:r>
                        <a:rPr lang="en-US" sz="1800" b="0" i="0" u="none" strike="noStrike" dirty="0">
                          <a:solidFill>
                            <a:srgbClr val="000000"/>
                          </a:solidFill>
                          <a:effectLst/>
                          <a:latin typeface="Arial" panose="020B0604020202020204" pitchFamily="34" charset="0"/>
                          <a:cs typeface="Arial" panose="020B0604020202020204" pitchFamily="34" charset="0"/>
                        </a:rPr>
                        <a:t>foods that is </a:t>
                      </a:r>
                      <a:br>
                        <a:rPr lang="en-US" sz="1800" b="0" i="0" u="none" strike="noStrike" dirty="0">
                          <a:solidFill>
                            <a:srgbClr val="000000"/>
                          </a:solidFill>
                          <a:effectLst/>
                          <a:latin typeface="Arial" panose="020B0604020202020204" pitchFamily="34" charset="0"/>
                          <a:cs typeface="Arial" panose="020B0604020202020204" pitchFamily="34" charset="0"/>
                        </a:rPr>
                      </a:br>
                      <a:r>
                        <a:rPr lang="en-US" sz="1800" b="0" i="0" u="none" strike="noStrike" dirty="0">
                          <a:solidFill>
                            <a:srgbClr val="000000"/>
                          </a:solidFill>
                          <a:effectLst/>
                          <a:latin typeface="Arial" panose="020B0604020202020204" pitchFamily="34" charset="0"/>
                          <a:cs typeface="Arial" panose="020B0604020202020204" pitchFamily="34" charset="0"/>
                        </a:rPr>
                        <a:t>its import cost (CIF) </a:t>
                      </a:r>
                    </a:p>
                  </a:txBody>
                  <a:tcPr marL="5574" marR="5574" marT="5574" marB="0" anchor="b">
                    <a:lnL>
                      <a:noFill/>
                    </a:lnL>
                    <a:lnR>
                      <a:noFill/>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800" b="0" i="0" u="none" strike="noStrike" dirty="0">
                          <a:solidFill>
                            <a:srgbClr val="000000"/>
                          </a:solidFill>
                          <a:effectLst/>
                          <a:latin typeface="Arial" panose="020B0604020202020204" pitchFamily="34" charset="0"/>
                          <a:cs typeface="Arial" panose="020B0604020202020204" pitchFamily="34" charset="0"/>
                        </a:rPr>
                        <a:t>Pct of imported products that face an import</a:t>
                      </a:r>
                      <a:br>
                        <a:rPr lang="en-US" sz="1800" b="0" i="0" u="none" strike="noStrike" dirty="0">
                          <a:solidFill>
                            <a:srgbClr val="000000"/>
                          </a:solidFill>
                          <a:effectLst/>
                          <a:latin typeface="Arial" panose="020B0604020202020204" pitchFamily="34" charset="0"/>
                          <a:cs typeface="Arial" panose="020B0604020202020204" pitchFamily="34" charset="0"/>
                        </a:rPr>
                      </a:br>
                      <a:r>
                        <a:rPr lang="en-US" sz="1800" b="0" i="0" u="none" strike="noStrike" dirty="0">
                          <a:solidFill>
                            <a:srgbClr val="000000"/>
                          </a:solidFill>
                          <a:effectLst/>
                          <a:latin typeface="Arial" panose="020B0604020202020204" pitchFamily="34" charset="0"/>
                          <a:cs typeface="Arial" panose="020B0604020202020204" pitchFamily="34" charset="0"/>
                        </a:rPr>
                        <a:t>tariff </a:t>
                      </a:r>
                    </a:p>
                  </a:txBody>
                  <a:tcPr marL="5574" marR="5574" marT="5574" marB="0" anchor="b">
                    <a:lnL>
                      <a:noFill/>
                    </a:lnL>
                    <a:lnR>
                      <a:noFill/>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800" b="0" i="0" u="none" strike="noStrike" dirty="0">
                          <a:solidFill>
                            <a:srgbClr val="000000"/>
                          </a:solidFill>
                          <a:effectLst/>
                          <a:latin typeface="Arial" panose="020B0604020202020204" pitchFamily="34" charset="0"/>
                          <a:cs typeface="Arial" panose="020B0604020202020204" pitchFamily="34" charset="0"/>
                        </a:rPr>
                        <a:t>Average</a:t>
                      </a:r>
                      <a:br>
                        <a:rPr lang="en-US" sz="1800" b="0" i="0" u="none" strike="noStrike" dirty="0">
                          <a:solidFill>
                            <a:srgbClr val="000000"/>
                          </a:solidFill>
                          <a:effectLst/>
                          <a:latin typeface="Arial" panose="020B0604020202020204" pitchFamily="34" charset="0"/>
                          <a:cs typeface="Arial" panose="020B0604020202020204" pitchFamily="34" charset="0"/>
                        </a:rPr>
                      </a:br>
                      <a:r>
                        <a:rPr lang="en-US" sz="1800" b="0" i="0" u="none" strike="noStrike" dirty="0">
                          <a:solidFill>
                            <a:srgbClr val="000000"/>
                          </a:solidFill>
                          <a:effectLst/>
                          <a:latin typeface="Arial" panose="020B0604020202020204" pitchFamily="34" charset="0"/>
                          <a:cs typeface="Arial" panose="020B0604020202020204" pitchFamily="34" charset="0"/>
                        </a:rPr>
                        <a:t>tariff, </a:t>
                      </a:r>
                      <a:br>
                        <a:rPr lang="en-US" sz="1800" b="0" i="0" u="none" strike="noStrike" dirty="0">
                          <a:solidFill>
                            <a:srgbClr val="000000"/>
                          </a:solidFill>
                          <a:effectLst/>
                          <a:latin typeface="Arial" panose="020B0604020202020204" pitchFamily="34" charset="0"/>
                          <a:cs typeface="Arial" panose="020B0604020202020204" pitchFamily="34" charset="0"/>
                        </a:rPr>
                      </a:br>
                      <a:r>
                        <a:rPr lang="en-US" sz="1800" b="0" i="0" u="none" strike="noStrike" dirty="0">
                          <a:solidFill>
                            <a:srgbClr val="000000"/>
                          </a:solidFill>
                          <a:effectLst/>
                          <a:latin typeface="Arial" panose="020B0604020202020204" pitchFamily="34" charset="0"/>
                          <a:cs typeface="Arial" panose="020B0604020202020204" pitchFamily="34" charset="0"/>
                        </a:rPr>
                        <a:t>where present (percent </a:t>
                      </a:r>
                      <a:br>
                        <a:rPr lang="en-US" sz="1800" b="0" i="0" u="none" strike="noStrike" dirty="0">
                          <a:solidFill>
                            <a:srgbClr val="000000"/>
                          </a:solidFill>
                          <a:effectLst/>
                          <a:latin typeface="Arial" panose="020B0604020202020204" pitchFamily="34" charset="0"/>
                          <a:cs typeface="Arial" panose="020B0604020202020204" pitchFamily="34" charset="0"/>
                        </a:rPr>
                      </a:br>
                      <a:r>
                        <a:rPr lang="en-US" sz="1800" b="0" i="0" u="none" strike="noStrike" dirty="0">
                          <a:solidFill>
                            <a:srgbClr val="000000"/>
                          </a:solidFill>
                          <a:effectLst/>
                          <a:latin typeface="Arial" panose="020B0604020202020204" pitchFamily="34" charset="0"/>
                          <a:cs typeface="Arial" panose="020B0604020202020204" pitchFamily="34" charset="0"/>
                        </a:rPr>
                        <a:t>ad-valorem)</a:t>
                      </a:r>
                    </a:p>
                  </a:txBody>
                  <a:tcPr marL="5574" marR="5574" marT="5574" marB="0" anchor="b">
                    <a:lnL>
                      <a:noFill/>
                    </a:lnL>
                    <a:lnR>
                      <a:noFill/>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5574" marR="5574" marT="5574"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800" b="0" i="1" u="none" strike="noStrike" dirty="0">
                          <a:solidFill>
                            <a:srgbClr val="000000"/>
                          </a:solidFill>
                          <a:effectLst/>
                          <a:latin typeface="Arial" panose="020B0604020202020204" pitchFamily="34" charset="0"/>
                          <a:cs typeface="Arial" panose="020B0604020202020204" pitchFamily="34" charset="0"/>
                        </a:rPr>
                        <a:t>Total number of retail food items in the global ICP database</a:t>
                      </a:r>
                    </a:p>
                  </a:txBody>
                  <a:tcPr marL="5574" marR="5574" marT="5574"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800" b="1" i="0" u="none" strike="noStrike" dirty="0">
                          <a:solidFill>
                            <a:srgbClr val="000000"/>
                          </a:solidFill>
                          <a:effectLst/>
                          <a:latin typeface="Arial" panose="020B0604020202020204" pitchFamily="34" charset="0"/>
                          <a:cs typeface="Arial" panose="020B0604020202020204" pitchFamily="34" charset="0"/>
                        </a:rPr>
                        <a:t> </a:t>
                      </a:r>
                    </a:p>
                  </a:txBody>
                  <a:tcPr marL="5574" marR="5574" marT="5574"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2065031"/>
                  </a:ext>
                </a:extLst>
              </a:tr>
              <a:tr h="309846">
                <a:tc>
                  <a:txBody>
                    <a:bodyPr/>
                    <a:lstStyle/>
                    <a:p>
                      <a:pPr algn="l" fontAlgn="ctr"/>
                      <a:r>
                        <a:rPr lang="en-US" sz="1800" b="0" i="0" u="none" strike="noStrike" dirty="0">
                          <a:solidFill>
                            <a:srgbClr val="000000"/>
                          </a:solidFill>
                          <a:effectLst/>
                          <a:latin typeface="Arial" panose="020B0604020202020204" pitchFamily="34" charset="0"/>
                          <a:cs typeface="Arial" panose="020B0604020202020204" pitchFamily="34" charset="0"/>
                        </a:rPr>
                        <a:t>    Starchy staples</a:t>
                      </a:r>
                    </a:p>
                  </a:txBody>
                  <a:tcPr marL="5574" marR="5574" marT="5574"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72</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10</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800" b="0" i="0" u="none" strike="noStrike" dirty="0">
                          <a:solidFill>
                            <a:srgbClr val="000000"/>
                          </a:solidFill>
                          <a:effectLst/>
                          <a:latin typeface="Arial" panose="020B0604020202020204" pitchFamily="34" charset="0"/>
                          <a:cs typeface="Arial" panose="020B0604020202020204" pitchFamily="34" charset="0"/>
                        </a:rPr>
                        <a:t>36</a:t>
                      </a:r>
                    </a:p>
                  </a:txBody>
                  <a:tcPr marL="5574" marR="5574" marT="5574"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800" b="0" i="0" u="none" strike="noStrike" dirty="0">
                          <a:solidFill>
                            <a:srgbClr val="000000"/>
                          </a:solidFill>
                          <a:effectLst/>
                          <a:latin typeface="Arial" panose="020B0604020202020204" pitchFamily="34" charset="0"/>
                          <a:cs typeface="Arial" panose="020B0604020202020204" pitchFamily="34" charset="0"/>
                        </a:rPr>
                        <a:t>7.10</a:t>
                      </a:r>
                    </a:p>
                  </a:txBody>
                  <a:tcPr marL="5574" marR="5574" marT="5574"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5574" marR="5574" marT="5574"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800" b="0" i="1" u="none" strike="noStrike" dirty="0">
                          <a:solidFill>
                            <a:srgbClr val="000000"/>
                          </a:solidFill>
                          <a:effectLst/>
                          <a:latin typeface="Arial" panose="020B0604020202020204" pitchFamily="34" charset="0"/>
                          <a:cs typeface="Arial" panose="020B0604020202020204" pitchFamily="34" charset="0"/>
                        </a:rPr>
                        <a:t>3,473</a:t>
                      </a:r>
                    </a:p>
                  </a:txBody>
                  <a:tcPr marL="5574" marR="5574" marT="5574"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800" b="0" i="0" u="none" strike="noStrike" dirty="0">
                          <a:solidFill>
                            <a:srgbClr val="000000"/>
                          </a:solidFill>
                          <a:effectLst/>
                          <a:latin typeface="Arial" panose="020B0604020202020204" pitchFamily="34" charset="0"/>
                          <a:cs typeface="Arial" panose="020B0604020202020204" pitchFamily="34" charset="0"/>
                        </a:rPr>
                        <a:t> </a:t>
                      </a:r>
                    </a:p>
                  </a:txBody>
                  <a:tcPr marL="5574" marR="5574" marT="5574"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585748631"/>
                  </a:ext>
                </a:extLst>
              </a:tr>
              <a:tr h="309846">
                <a:tc>
                  <a:txBody>
                    <a:bodyPr/>
                    <a:lstStyle/>
                    <a:p>
                      <a:pPr algn="l" fontAlgn="ctr"/>
                      <a:r>
                        <a:rPr lang="en-US" sz="1800" b="0" i="0" u="none" strike="noStrike" dirty="0">
                          <a:solidFill>
                            <a:srgbClr val="000000"/>
                          </a:solidFill>
                          <a:effectLst/>
                          <a:latin typeface="Arial" panose="020B0604020202020204" pitchFamily="34" charset="0"/>
                          <a:cs typeface="Arial" panose="020B0604020202020204" pitchFamily="34" charset="0"/>
                        </a:rPr>
                        <a:t>    Vegetables</a:t>
                      </a:r>
                    </a:p>
                  </a:txBody>
                  <a:tcPr marL="5574" marR="5574" marT="5574"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56</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20</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800" b="0" i="0" u="none" strike="noStrike" dirty="0">
                          <a:solidFill>
                            <a:srgbClr val="000000"/>
                          </a:solidFill>
                          <a:effectLst/>
                          <a:latin typeface="Arial" panose="020B0604020202020204" pitchFamily="34" charset="0"/>
                          <a:cs typeface="Arial" panose="020B0604020202020204" pitchFamily="34" charset="0"/>
                        </a:rPr>
                        <a:t>50</a:t>
                      </a:r>
                    </a:p>
                  </a:txBody>
                  <a:tcPr marL="5574" marR="5574" marT="5574"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800" b="0" i="0" u="none" strike="noStrike" dirty="0">
                          <a:solidFill>
                            <a:srgbClr val="000000"/>
                          </a:solidFill>
                          <a:effectLst/>
                          <a:latin typeface="Arial" panose="020B0604020202020204" pitchFamily="34" charset="0"/>
                          <a:cs typeface="Arial" panose="020B0604020202020204" pitchFamily="34" charset="0"/>
                        </a:rPr>
                        <a:t>6.65</a:t>
                      </a:r>
                    </a:p>
                  </a:txBody>
                  <a:tcPr marL="5574" marR="5574" marT="5574"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5574" marR="5574" marT="5574"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800" b="0" i="1" u="none" strike="noStrike" dirty="0">
                          <a:solidFill>
                            <a:srgbClr val="000000"/>
                          </a:solidFill>
                          <a:effectLst/>
                          <a:latin typeface="Arial" panose="020B0604020202020204" pitchFamily="34" charset="0"/>
                          <a:cs typeface="Arial" panose="020B0604020202020204" pitchFamily="34" charset="0"/>
                        </a:rPr>
                        <a:t>1,420</a:t>
                      </a:r>
                    </a:p>
                  </a:txBody>
                  <a:tcPr marL="5574" marR="5574" marT="5574"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800" b="0" i="0" u="none" strike="noStrike" dirty="0">
                          <a:solidFill>
                            <a:srgbClr val="000000"/>
                          </a:solidFill>
                          <a:effectLst/>
                          <a:latin typeface="Arial" panose="020B0604020202020204" pitchFamily="34" charset="0"/>
                          <a:cs typeface="Arial" panose="020B0604020202020204" pitchFamily="34" charset="0"/>
                        </a:rPr>
                        <a:t> </a:t>
                      </a:r>
                    </a:p>
                  </a:txBody>
                  <a:tcPr marL="5574" marR="5574" marT="5574"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018941925"/>
                  </a:ext>
                </a:extLst>
              </a:tr>
              <a:tr h="309846">
                <a:tc>
                  <a:txBody>
                    <a:bodyPr/>
                    <a:lstStyle/>
                    <a:p>
                      <a:pPr algn="l" fontAlgn="ctr"/>
                      <a:r>
                        <a:rPr lang="en-US" sz="1800" b="0" i="0" u="none" strike="noStrike" dirty="0">
                          <a:solidFill>
                            <a:srgbClr val="000000"/>
                          </a:solidFill>
                          <a:effectLst/>
                          <a:latin typeface="Arial" panose="020B0604020202020204" pitchFamily="34" charset="0"/>
                          <a:cs typeface="Arial" panose="020B0604020202020204" pitchFamily="34" charset="0"/>
                        </a:rPr>
                        <a:t>    Fruits</a:t>
                      </a:r>
                    </a:p>
                  </a:txBody>
                  <a:tcPr marL="5574" marR="5574" marT="5574"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63</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16</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800" b="0" i="0" u="none" strike="noStrike" dirty="0">
                          <a:solidFill>
                            <a:srgbClr val="000000"/>
                          </a:solidFill>
                          <a:effectLst/>
                          <a:latin typeface="Arial" panose="020B0604020202020204" pitchFamily="34" charset="0"/>
                          <a:cs typeface="Arial" panose="020B0604020202020204" pitchFamily="34" charset="0"/>
                        </a:rPr>
                        <a:t>50</a:t>
                      </a:r>
                    </a:p>
                  </a:txBody>
                  <a:tcPr marL="5574" marR="5574" marT="5574"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800" b="0" i="0" u="none" strike="noStrike" dirty="0">
                          <a:solidFill>
                            <a:srgbClr val="000000"/>
                          </a:solidFill>
                          <a:effectLst/>
                          <a:latin typeface="Arial" panose="020B0604020202020204" pitchFamily="34" charset="0"/>
                          <a:cs typeface="Arial" panose="020B0604020202020204" pitchFamily="34" charset="0"/>
                        </a:rPr>
                        <a:t>6.53</a:t>
                      </a:r>
                    </a:p>
                  </a:txBody>
                  <a:tcPr marL="5574" marR="5574" marT="5574"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5574" marR="5574" marT="5574"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800" b="0" i="1" u="none" strike="noStrike" dirty="0">
                          <a:solidFill>
                            <a:srgbClr val="000000"/>
                          </a:solidFill>
                          <a:effectLst/>
                          <a:latin typeface="Arial" panose="020B0604020202020204" pitchFamily="34" charset="0"/>
                          <a:cs typeface="Arial" panose="020B0604020202020204" pitchFamily="34" charset="0"/>
                        </a:rPr>
                        <a:t>1,477</a:t>
                      </a:r>
                    </a:p>
                  </a:txBody>
                  <a:tcPr marL="5574" marR="5574" marT="5574"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800" b="0" i="0" u="none" strike="noStrike" dirty="0">
                          <a:solidFill>
                            <a:srgbClr val="000000"/>
                          </a:solidFill>
                          <a:effectLst/>
                          <a:latin typeface="Arial" panose="020B0604020202020204" pitchFamily="34" charset="0"/>
                          <a:cs typeface="Arial" panose="020B0604020202020204" pitchFamily="34" charset="0"/>
                        </a:rPr>
                        <a:t> </a:t>
                      </a:r>
                    </a:p>
                  </a:txBody>
                  <a:tcPr marL="5574" marR="5574" marT="5574"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323977434"/>
                  </a:ext>
                </a:extLst>
              </a:tr>
              <a:tr h="309846">
                <a:tc>
                  <a:txBody>
                    <a:bodyPr/>
                    <a:lstStyle/>
                    <a:p>
                      <a:pPr algn="l" fontAlgn="ctr"/>
                      <a:r>
                        <a:rPr lang="en-US" sz="1800" b="0" i="0" u="none" strike="noStrike" dirty="0">
                          <a:solidFill>
                            <a:srgbClr val="000000"/>
                          </a:solidFill>
                          <a:effectLst/>
                          <a:latin typeface="Arial" panose="020B0604020202020204" pitchFamily="34" charset="0"/>
                          <a:cs typeface="Arial" panose="020B0604020202020204" pitchFamily="34" charset="0"/>
                        </a:rPr>
                        <a:t>    Animal-source foods</a:t>
                      </a:r>
                    </a:p>
                  </a:txBody>
                  <a:tcPr marL="5574" marR="5574" marT="5574"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37</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26</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800" b="0" i="0" u="none" strike="noStrike" dirty="0">
                          <a:solidFill>
                            <a:srgbClr val="000000"/>
                          </a:solidFill>
                          <a:effectLst/>
                          <a:latin typeface="Arial" panose="020B0604020202020204" pitchFamily="34" charset="0"/>
                          <a:cs typeface="Arial" panose="020B0604020202020204" pitchFamily="34" charset="0"/>
                        </a:rPr>
                        <a:t>26</a:t>
                      </a:r>
                    </a:p>
                  </a:txBody>
                  <a:tcPr marL="5574" marR="5574" marT="5574"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800" b="0" i="0" u="none" strike="noStrike" dirty="0">
                          <a:solidFill>
                            <a:srgbClr val="000000"/>
                          </a:solidFill>
                          <a:effectLst/>
                          <a:latin typeface="Arial" panose="020B0604020202020204" pitchFamily="34" charset="0"/>
                          <a:cs typeface="Arial" panose="020B0604020202020204" pitchFamily="34" charset="0"/>
                        </a:rPr>
                        <a:t>7.59</a:t>
                      </a:r>
                    </a:p>
                  </a:txBody>
                  <a:tcPr marL="5574" marR="5574" marT="5574"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5574" marR="5574" marT="5574"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800" b="0" i="1" u="none" strike="noStrike" dirty="0">
                          <a:solidFill>
                            <a:srgbClr val="000000"/>
                          </a:solidFill>
                          <a:effectLst/>
                          <a:latin typeface="Arial" panose="020B0604020202020204" pitchFamily="34" charset="0"/>
                          <a:cs typeface="Arial" panose="020B0604020202020204" pitchFamily="34" charset="0"/>
                        </a:rPr>
                        <a:t>5,726</a:t>
                      </a:r>
                    </a:p>
                  </a:txBody>
                  <a:tcPr marL="5574" marR="5574" marT="5574"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800" b="0" i="0" u="none" strike="noStrike" dirty="0">
                          <a:solidFill>
                            <a:srgbClr val="000000"/>
                          </a:solidFill>
                          <a:effectLst/>
                          <a:latin typeface="Arial" panose="020B0604020202020204" pitchFamily="34" charset="0"/>
                          <a:cs typeface="Arial" panose="020B0604020202020204" pitchFamily="34" charset="0"/>
                        </a:rPr>
                        <a:t> </a:t>
                      </a:r>
                    </a:p>
                  </a:txBody>
                  <a:tcPr marL="5574" marR="5574" marT="5574"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690719903"/>
                  </a:ext>
                </a:extLst>
              </a:tr>
              <a:tr h="309846">
                <a:tc>
                  <a:txBody>
                    <a:bodyPr/>
                    <a:lstStyle/>
                    <a:p>
                      <a:pPr algn="l" fontAlgn="ctr"/>
                      <a:r>
                        <a:rPr lang="en-US" sz="1800" b="0" i="0" u="none" strike="noStrike" dirty="0">
                          <a:solidFill>
                            <a:srgbClr val="000000"/>
                          </a:solidFill>
                          <a:effectLst/>
                          <a:latin typeface="Arial" panose="020B0604020202020204" pitchFamily="34" charset="0"/>
                          <a:cs typeface="Arial" panose="020B0604020202020204" pitchFamily="34" charset="0"/>
                        </a:rPr>
                        <a:t>    Legumes, nut, and seeds</a:t>
                      </a:r>
                    </a:p>
                  </a:txBody>
                  <a:tcPr marL="5574" marR="5574" marT="5574"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75</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14</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800" b="0" i="0" u="none" strike="noStrike" dirty="0">
                          <a:solidFill>
                            <a:srgbClr val="000000"/>
                          </a:solidFill>
                          <a:effectLst/>
                          <a:latin typeface="Arial" panose="020B0604020202020204" pitchFamily="34" charset="0"/>
                          <a:cs typeface="Arial" panose="020B0604020202020204" pitchFamily="34" charset="0"/>
                        </a:rPr>
                        <a:t>57</a:t>
                      </a:r>
                    </a:p>
                  </a:txBody>
                  <a:tcPr marL="5574" marR="5574" marT="5574"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800" b="0" i="0" u="none" strike="noStrike" dirty="0">
                          <a:solidFill>
                            <a:srgbClr val="000000"/>
                          </a:solidFill>
                          <a:effectLst/>
                          <a:latin typeface="Arial" panose="020B0604020202020204" pitchFamily="34" charset="0"/>
                          <a:cs typeface="Arial" panose="020B0604020202020204" pitchFamily="34" charset="0"/>
                        </a:rPr>
                        <a:t>6.11</a:t>
                      </a:r>
                    </a:p>
                  </a:txBody>
                  <a:tcPr marL="5574" marR="5574" marT="5574"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5574" marR="5574" marT="5574"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800" b="0" i="1" u="none" strike="noStrike" dirty="0">
                          <a:solidFill>
                            <a:srgbClr val="000000"/>
                          </a:solidFill>
                          <a:effectLst/>
                          <a:latin typeface="Arial" panose="020B0604020202020204" pitchFamily="34" charset="0"/>
                          <a:cs typeface="Arial" panose="020B0604020202020204" pitchFamily="34" charset="0"/>
                        </a:rPr>
                        <a:t>826</a:t>
                      </a:r>
                    </a:p>
                  </a:txBody>
                  <a:tcPr marL="5574" marR="5574" marT="5574"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800" b="0" i="0" u="none" strike="noStrike" dirty="0">
                          <a:solidFill>
                            <a:srgbClr val="000000"/>
                          </a:solidFill>
                          <a:effectLst/>
                          <a:latin typeface="Arial" panose="020B0604020202020204" pitchFamily="34" charset="0"/>
                          <a:cs typeface="Arial" panose="020B0604020202020204" pitchFamily="34" charset="0"/>
                        </a:rPr>
                        <a:t> </a:t>
                      </a:r>
                    </a:p>
                  </a:txBody>
                  <a:tcPr marL="5574" marR="5574" marT="5574"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425706137"/>
                  </a:ext>
                </a:extLst>
              </a:tr>
              <a:tr h="373255">
                <a:tc>
                  <a:txBody>
                    <a:bodyPr/>
                    <a:lstStyle/>
                    <a:p>
                      <a:pPr algn="l" fontAlgn="ctr"/>
                      <a:r>
                        <a:rPr lang="en-US" sz="1800" b="0" i="0" u="none" strike="noStrike" dirty="0">
                          <a:solidFill>
                            <a:srgbClr val="000000"/>
                          </a:solidFill>
                          <a:effectLst/>
                          <a:latin typeface="Arial" panose="020B0604020202020204" pitchFamily="34" charset="0"/>
                          <a:cs typeface="Arial" panose="020B0604020202020204" pitchFamily="34" charset="0"/>
                        </a:rPr>
                        <a:t>    Oils and fats</a:t>
                      </a:r>
                    </a:p>
                  </a:txBody>
                  <a:tcPr marL="5574" marR="5574" marT="5574"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72</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17</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800" b="0" i="0" u="none" strike="noStrike" dirty="0">
                          <a:solidFill>
                            <a:srgbClr val="000000"/>
                          </a:solidFill>
                          <a:effectLst/>
                          <a:latin typeface="Arial" panose="020B0604020202020204" pitchFamily="34" charset="0"/>
                          <a:cs typeface="Arial" panose="020B0604020202020204" pitchFamily="34" charset="0"/>
                        </a:rPr>
                        <a:t>62</a:t>
                      </a:r>
                    </a:p>
                  </a:txBody>
                  <a:tcPr marL="5574" marR="5574" marT="5574"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800" b="0" i="0" u="none" strike="noStrike" dirty="0">
                          <a:solidFill>
                            <a:srgbClr val="000000"/>
                          </a:solidFill>
                          <a:effectLst/>
                          <a:latin typeface="Arial" panose="020B0604020202020204" pitchFamily="34" charset="0"/>
                          <a:cs typeface="Arial" panose="020B0604020202020204" pitchFamily="34" charset="0"/>
                        </a:rPr>
                        <a:t>7.87</a:t>
                      </a:r>
                    </a:p>
                  </a:txBody>
                  <a:tcPr marL="5574" marR="5574" marT="5574"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5574" marR="5574" marT="5574"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800" b="0" i="1" u="none" strike="noStrike" dirty="0">
                          <a:solidFill>
                            <a:srgbClr val="000000"/>
                          </a:solidFill>
                          <a:effectLst/>
                          <a:latin typeface="Arial" panose="020B0604020202020204" pitchFamily="34" charset="0"/>
                          <a:cs typeface="Arial" panose="020B0604020202020204" pitchFamily="34" charset="0"/>
                        </a:rPr>
                        <a:t>990</a:t>
                      </a:r>
                    </a:p>
                  </a:txBody>
                  <a:tcPr marL="5574" marR="5574" marT="5574"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800" b="0" i="0" u="none" strike="noStrike" dirty="0">
                          <a:solidFill>
                            <a:srgbClr val="000000"/>
                          </a:solidFill>
                          <a:effectLst/>
                          <a:latin typeface="Arial" panose="020B0604020202020204" pitchFamily="34" charset="0"/>
                          <a:cs typeface="Arial" panose="020B0604020202020204" pitchFamily="34" charset="0"/>
                        </a:rPr>
                        <a:t> </a:t>
                      </a:r>
                    </a:p>
                  </a:txBody>
                  <a:tcPr marL="5574" marR="5574" marT="5574"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1366642"/>
                  </a:ext>
                </a:extLst>
              </a:tr>
              <a:tr h="309846">
                <a:tc>
                  <a:txBody>
                    <a:bodyPr/>
                    <a:lstStyle/>
                    <a:p>
                      <a:pPr algn="l" fontAlgn="ctr"/>
                      <a:r>
                        <a:rPr lang="en-US" sz="1800" b="0" i="1" u="none" strike="noStrike" dirty="0">
                          <a:solidFill>
                            <a:srgbClr val="000000"/>
                          </a:solidFill>
                          <a:effectLst/>
                          <a:latin typeface="Arial" panose="020B0604020202020204" pitchFamily="34" charset="0"/>
                          <a:cs typeface="Arial" panose="020B0604020202020204" pitchFamily="34" charset="0"/>
                        </a:rPr>
                        <a:t>All foods</a:t>
                      </a:r>
                    </a:p>
                  </a:txBody>
                  <a:tcPr marL="5574" marR="5574" marT="5574"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55</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17</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800" b="0" i="0" u="none" strike="noStrike" dirty="0">
                          <a:solidFill>
                            <a:srgbClr val="000000"/>
                          </a:solidFill>
                          <a:effectLst/>
                          <a:latin typeface="Arial" panose="020B0604020202020204" pitchFamily="34" charset="0"/>
                          <a:cs typeface="Arial" panose="020B0604020202020204" pitchFamily="34" charset="0"/>
                        </a:rPr>
                        <a:t>38</a:t>
                      </a:r>
                    </a:p>
                  </a:txBody>
                  <a:tcPr marL="5574" marR="5574" marT="5574"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800" b="0" i="0" u="none" strike="noStrike" dirty="0">
                          <a:solidFill>
                            <a:srgbClr val="000000"/>
                          </a:solidFill>
                          <a:effectLst/>
                          <a:latin typeface="Arial" panose="020B0604020202020204" pitchFamily="34" charset="0"/>
                          <a:cs typeface="Arial" panose="020B0604020202020204" pitchFamily="34" charset="0"/>
                        </a:rPr>
                        <a:t>7.10</a:t>
                      </a:r>
                    </a:p>
                  </a:txBody>
                  <a:tcPr marL="5574" marR="5574" marT="5574"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5574" marR="5574" marT="5574"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800" b="0" i="1" u="none" strike="noStrike" dirty="0">
                          <a:solidFill>
                            <a:srgbClr val="000000"/>
                          </a:solidFill>
                          <a:effectLst/>
                          <a:latin typeface="Arial" panose="020B0604020202020204" pitchFamily="34" charset="0"/>
                          <a:cs typeface="Arial" panose="020B0604020202020204" pitchFamily="34" charset="0"/>
                        </a:rPr>
                        <a:t>13,912</a:t>
                      </a:r>
                    </a:p>
                  </a:txBody>
                  <a:tcPr marL="5574" marR="5574" marT="5574"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800" b="0" i="0" u="none" strike="noStrike" dirty="0">
                          <a:solidFill>
                            <a:srgbClr val="000000"/>
                          </a:solidFill>
                          <a:effectLst/>
                          <a:latin typeface="Arial" panose="020B0604020202020204" pitchFamily="34" charset="0"/>
                          <a:cs typeface="Arial" panose="020B0604020202020204" pitchFamily="34" charset="0"/>
                        </a:rPr>
                        <a:t> </a:t>
                      </a:r>
                    </a:p>
                  </a:txBody>
                  <a:tcPr marL="5574" marR="5574" marT="5574"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3093093"/>
                  </a:ext>
                </a:extLst>
              </a:tr>
            </a:tbl>
          </a:graphicData>
        </a:graphic>
      </p:graphicFrame>
      <p:sp>
        <p:nvSpPr>
          <p:cNvPr id="13" name="Title 4">
            <a:extLst>
              <a:ext uri="{FF2B5EF4-FFF2-40B4-BE49-F238E27FC236}">
                <a16:creationId xmlns:a16="http://schemas.microsoft.com/office/drawing/2014/main" id="{DAF13036-22CA-B9B8-0625-B18DB25B74D7}"/>
              </a:ext>
            </a:extLst>
          </p:cNvPr>
          <p:cNvSpPr txBox="1">
            <a:spLocks/>
          </p:cNvSpPr>
          <p:nvPr/>
        </p:nvSpPr>
        <p:spPr>
          <a:xfrm>
            <a:off x="265051" y="325507"/>
            <a:ext cx="11661897" cy="899956"/>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Most retail foods are based on importable ingredients, and </a:t>
            </a:r>
            <a:br>
              <a:rPr lang="en-US" sz="3600" b="1" kern="0" dirty="0">
                <a:solidFill>
                  <a:srgbClr val="3083A7"/>
                </a:solidFill>
                <a:latin typeface="+mn-lt"/>
              </a:rPr>
            </a:br>
            <a:r>
              <a:rPr lang="en-US" sz="3600" b="1" kern="0" dirty="0">
                <a:solidFill>
                  <a:srgbClr val="3083A7"/>
                </a:solidFill>
                <a:latin typeface="+mn-lt"/>
              </a:rPr>
              <a:t>the cost of those ingredients averages 10-26% of retail price</a:t>
            </a:r>
          </a:p>
        </p:txBody>
      </p:sp>
      <p:sp>
        <p:nvSpPr>
          <p:cNvPr id="22" name="Text Box 4">
            <a:extLst>
              <a:ext uri="{FF2B5EF4-FFF2-40B4-BE49-F238E27FC236}">
                <a16:creationId xmlns:a16="http://schemas.microsoft.com/office/drawing/2014/main" id="{F87CC370-BBAA-5F5C-52C5-5618C65FD7C1}"/>
              </a:ext>
            </a:extLst>
          </p:cNvPr>
          <p:cNvSpPr txBox="1">
            <a:spLocks noChangeArrowheads="1"/>
          </p:cNvSpPr>
          <p:nvPr/>
        </p:nvSpPr>
        <p:spPr bwMode="auto">
          <a:xfrm>
            <a:off x="225425" y="6532493"/>
            <a:ext cx="11966575" cy="274638"/>
          </a:xfrm>
          <a:prstGeom prst="rect">
            <a:avLst/>
          </a:prstGeom>
          <a:noFill/>
          <a:ln>
            <a:noFill/>
          </a:ln>
          <a:effectLst/>
        </p:spPr>
        <p:txBody>
          <a:bodyPr>
            <a:spAutoFit/>
          </a:bodyPr>
          <a:lstStyle/>
          <a:p>
            <a:pPr eaLnBrk="1" fontAlgn="auto" hangingPunct="1">
              <a:lnSpc>
                <a:spcPct val="80000"/>
              </a:lnSpc>
              <a:spcBef>
                <a:spcPts val="0"/>
              </a:spcBef>
              <a:spcAft>
                <a:spcPts val="0"/>
              </a:spcAft>
              <a:defRPr/>
            </a:pPr>
            <a:r>
              <a:rPr lang="en-US" altLang="en-US" sz="1400" b="1" dirty="0">
                <a:latin typeface="Cordia New" panose="020B0304020202020204" pitchFamily="34" charset="-34"/>
                <a:cs typeface="Cordia New" panose="020B0304020202020204" pitchFamily="34" charset="-34"/>
              </a:rPr>
              <a:t>Source</a:t>
            </a:r>
            <a:r>
              <a:rPr lang="en-US" altLang="en-US" sz="1400" dirty="0">
                <a:solidFill>
                  <a:schemeClr val="bg1">
                    <a:lumMod val="50000"/>
                  </a:schemeClr>
                </a:solidFill>
                <a:latin typeface="Cordia New" panose="020B0304020202020204" pitchFamily="34" charset="-34"/>
                <a:cs typeface="Cordia New" panose="020B0304020202020204" pitchFamily="34" charset="-34"/>
              </a:rPr>
              <a:t>: W.A. Masters, S. Block, R. Gilbert, L. Costlow, J. Matteson, E. Krivonos and J. Rauschendorfer (2022), “Trade policy and the cost of healthy diets in Africa and worldwide”. Draft report for FAO, last revised 22 Feb. 2023</a:t>
            </a:r>
          </a:p>
        </p:txBody>
      </p:sp>
      <p:sp>
        <p:nvSpPr>
          <p:cNvPr id="2" name="Text Box 2">
            <a:extLst>
              <a:ext uri="{FF2B5EF4-FFF2-40B4-BE49-F238E27FC236}">
                <a16:creationId xmlns:a16="http://schemas.microsoft.com/office/drawing/2014/main" id="{B9B43479-D3B7-6961-28C3-EA23A74EF4E8}"/>
              </a:ext>
            </a:extLst>
          </p:cNvPr>
          <p:cNvSpPr txBox="1">
            <a:spLocks noChangeArrowheads="1"/>
          </p:cNvSpPr>
          <p:nvPr/>
        </p:nvSpPr>
        <p:spPr bwMode="auto">
          <a:xfrm>
            <a:off x="225425" y="1194345"/>
            <a:ext cx="113912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charset="0"/>
                <a:ea typeface="ＭＳ Ｐゴシック" charset="-128"/>
              </a:defRPr>
            </a:lvl1pPr>
            <a:lvl2pPr marL="37931725" indent="-37474525">
              <a:defRPr sz="1000">
                <a:solidFill>
                  <a:schemeClr val="tx1"/>
                </a:solidFill>
                <a:latin typeface="Arial" charset="0"/>
                <a:ea typeface="ＭＳ Ｐゴシック" charset="-128"/>
              </a:defRPr>
            </a:lvl2pPr>
            <a:lvl3pPr>
              <a:defRPr sz="1000">
                <a:solidFill>
                  <a:schemeClr val="tx1"/>
                </a:solidFill>
                <a:latin typeface="Arial" charset="0"/>
                <a:ea typeface="ＭＳ Ｐゴシック" charset="-128"/>
              </a:defRPr>
            </a:lvl3pPr>
            <a:lvl4pPr>
              <a:defRPr sz="1000">
                <a:solidFill>
                  <a:schemeClr val="tx1"/>
                </a:solidFill>
                <a:latin typeface="Arial" charset="0"/>
                <a:ea typeface="ＭＳ Ｐゴシック" charset="-128"/>
              </a:defRPr>
            </a:lvl4pPr>
            <a:lvl5pPr>
              <a:defRPr sz="1000">
                <a:solidFill>
                  <a:schemeClr val="tx1"/>
                </a:solidFill>
                <a:latin typeface="Arial" charset="0"/>
                <a:ea typeface="ＭＳ Ｐゴシック" charset="-128"/>
              </a:defRPr>
            </a:lvl5pPr>
            <a:lvl6pPr marL="457200" eaLnBrk="0" fontAlgn="base" hangingPunct="0">
              <a:spcBef>
                <a:spcPct val="0"/>
              </a:spcBef>
              <a:spcAft>
                <a:spcPct val="0"/>
              </a:spcAft>
              <a:defRPr sz="1000">
                <a:solidFill>
                  <a:schemeClr val="tx1"/>
                </a:solidFill>
                <a:latin typeface="Arial" charset="0"/>
                <a:ea typeface="ＭＳ Ｐゴシック" charset="-128"/>
              </a:defRPr>
            </a:lvl6pPr>
            <a:lvl7pPr marL="914400" eaLnBrk="0" fontAlgn="base" hangingPunct="0">
              <a:spcBef>
                <a:spcPct val="0"/>
              </a:spcBef>
              <a:spcAft>
                <a:spcPct val="0"/>
              </a:spcAft>
              <a:defRPr sz="1000">
                <a:solidFill>
                  <a:schemeClr val="tx1"/>
                </a:solidFill>
                <a:latin typeface="Arial" charset="0"/>
                <a:ea typeface="ＭＳ Ｐゴシック" charset="-128"/>
              </a:defRPr>
            </a:lvl7pPr>
            <a:lvl8pPr marL="1371600" eaLnBrk="0" fontAlgn="base" hangingPunct="0">
              <a:spcBef>
                <a:spcPct val="0"/>
              </a:spcBef>
              <a:spcAft>
                <a:spcPct val="0"/>
              </a:spcAft>
              <a:defRPr sz="1000">
                <a:solidFill>
                  <a:schemeClr val="tx1"/>
                </a:solidFill>
                <a:latin typeface="Arial" charset="0"/>
                <a:ea typeface="ＭＳ Ｐゴシック" charset="-128"/>
              </a:defRPr>
            </a:lvl8pPr>
            <a:lvl9pPr marL="1828800" eaLnBrk="0" fontAlgn="base" hangingPunct="0">
              <a:spcBef>
                <a:spcPct val="0"/>
              </a:spcBef>
              <a:spcAft>
                <a:spcPct val="0"/>
              </a:spcAft>
              <a:defRPr sz="1000">
                <a:solidFill>
                  <a:schemeClr val="tx1"/>
                </a:solidFill>
                <a:latin typeface="Arial" charset="0"/>
                <a:ea typeface="ＭＳ Ｐゴシック" charset="-128"/>
              </a:defRPr>
            </a:lvl9pPr>
          </a:lstStyle>
          <a:p>
            <a:pPr>
              <a:spcBef>
                <a:spcPct val="50000"/>
              </a:spcBef>
            </a:pPr>
            <a:r>
              <a:rPr lang="en-US" sz="2000" b="1" dirty="0"/>
              <a:t>Role of imported product costs and tariffs in retail item prices (n=680 foods in 144 countries)</a:t>
            </a:r>
            <a:endParaRPr lang="en-US" sz="1600" b="1" dirty="0"/>
          </a:p>
        </p:txBody>
      </p:sp>
    </p:spTree>
    <p:extLst>
      <p:ext uri="{BB962C8B-B14F-4D97-AF65-F5344CB8AC3E}">
        <p14:creationId xmlns:p14="http://schemas.microsoft.com/office/powerpoint/2010/main" val="838508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Graphic 30">
            <a:extLst>
              <a:ext uri="{FF2B5EF4-FFF2-40B4-BE49-F238E27FC236}">
                <a16:creationId xmlns:a16="http://schemas.microsoft.com/office/drawing/2014/main" id="{B52AB443-4085-A803-DD06-BEE00F9432F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9822" y="994311"/>
            <a:ext cx="8715375" cy="5467350"/>
          </a:xfrm>
          <a:prstGeom prst="rect">
            <a:avLst/>
          </a:prstGeom>
        </p:spPr>
      </p:pic>
      <p:sp>
        <p:nvSpPr>
          <p:cNvPr id="3" name="Title 4">
            <a:extLst>
              <a:ext uri="{FF2B5EF4-FFF2-40B4-BE49-F238E27FC236}">
                <a16:creationId xmlns:a16="http://schemas.microsoft.com/office/drawing/2014/main" id="{29EC2AF3-4526-CC36-9EB1-E909E9FE1C0F}"/>
              </a:ext>
            </a:extLst>
          </p:cNvPr>
          <p:cNvSpPr txBox="1">
            <a:spLocks/>
          </p:cNvSpPr>
          <p:nvPr/>
        </p:nvSpPr>
        <p:spPr>
          <a:xfrm>
            <a:off x="265051" y="285065"/>
            <a:ext cx="11661897" cy="512104"/>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Retail food prices are mostly value added after harvest</a:t>
            </a:r>
          </a:p>
        </p:txBody>
      </p:sp>
      <p:sp>
        <p:nvSpPr>
          <p:cNvPr id="13" name="TextBox 3">
            <a:extLst>
              <a:ext uri="{FF2B5EF4-FFF2-40B4-BE49-F238E27FC236}">
                <a16:creationId xmlns:a16="http://schemas.microsoft.com/office/drawing/2014/main" id="{9FA85D35-687F-23C6-436D-C656AA58D103}"/>
              </a:ext>
            </a:extLst>
          </p:cNvPr>
          <p:cNvSpPr txBox="1"/>
          <p:nvPr/>
        </p:nvSpPr>
        <p:spPr>
          <a:xfrm>
            <a:off x="113880" y="1902216"/>
            <a:ext cx="1403285" cy="209616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nSpc>
                <a:spcPct val="80000"/>
              </a:lnSpc>
            </a:pPr>
            <a:r>
              <a:rPr lang="en-US" sz="1800" dirty="0">
                <a:solidFill>
                  <a:schemeClr val="bg2">
                    <a:lumMod val="50000"/>
                  </a:schemeClr>
                </a:solidFill>
              </a:rPr>
              <a:t>Cumulative percent of consumer price</a:t>
            </a:r>
          </a:p>
        </p:txBody>
      </p:sp>
      <p:grpSp>
        <p:nvGrpSpPr>
          <p:cNvPr id="22" name="Group 21">
            <a:extLst>
              <a:ext uri="{FF2B5EF4-FFF2-40B4-BE49-F238E27FC236}">
                <a16:creationId xmlns:a16="http://schemas.microsoft.com/office/drawing/2014/main" id="{D644F9A4-41C3-A29A-F30D-0AC010278D07}"/>
              </a:ext>
            </a:extLst>
          </p:cNvPr>
          <p:cNvGrpSpPr/>
          <p:nvPr/>
        </p:nvGrpSpPr>
        <p:grpSpPr>
          <a:xfrm>
            <a:off x="5285494" y="1812137"/>
            <a:ext cx="869166" cy="3471104"/>
            <a:chOff x="5285494" y="1812137"/>
            <a:chExt cx="869166" cy="3471104"/>
          </a:xfrm>
        </p:grpSpPr>
        <p:sp>
          <p:nvSpPr>
            <p:cNvPr id="12" name="Rectangle 11">
              <a:extLst>
                <a:ext uri="{FF2B5EF4-FFF2-40B4-BE49-F238E27FC236}">
                  <a16:creationId xmlns:a16="http://schemas.microsoft.com/office/drawing/2014/main" id="{DB753D4D-3C3A-CB70-55AC-674C52729899}"/>
                </a:ext>
              </a:extLst>
            </p:cNvPr>
            <p:cNvSpPr/>
            <p:nvPr/>
          </p:nvSpPr>
          <p:spPr>
            <a:xfrm>
              <a:off x="5389523" y="1812137"/>
              <a:ext cx="736045" cy="369332"/>
            </a:xfrm>
            <a:prstGeom prst="rect">
              <a:avLst/>
            </a:prstGeom>
          </p:spPr>
          <p:txBody>
            <a:bodyPr wrap="square">
              <a:spAutoFit/>
            </a:bodyPr>
            <a:lstStyle/>
            <a:p>
              <a:r>
                <a:rPr lang="en-US" b="1" dirty="0">
                  <a:solidFill>
                    <a:schemeClr val="accent2">
                      <a:lumMod val="50000"/>
                    </a:schemeClr>
                  </a:solidFill>
                  <a:cs typeface="Calibri Light" panose="020F0302020204030204" pitchFamily="34" charset="0"/>
                </a:rPr>
                <a:t>2.6%</a:t>
              </a:r>
              <a:endParaRPr lang="en-US" dirty="0">
                <a:solidFill>
                  <a:schemeClr val="accent2">
                    <a:lumMod val="50000"/>
                  </a:schemeClr>
                </a:solidFill>
              </a:endParaRPr>
            </a:p>
          </p:txBody>
        </p:sp>
        <p:sp>
          <p:nvSpPr>
            <p:cNvPr id="16" name="Rectangle 15">
              <a:extLst>
                <a:ext uri="{FF2B5EF4-FFF2-40B4-BE49-F238E27FC236}">
                  <a16:creationId xmlns:a16="http://schemas.microsoft.com/office/drawing/2014/main" id="{50D213F2-0D1A-BE4D-EA5F-18535E397D6C}"/>
                </a:ext>
              </a:extLst>
            </p:cNvPr>
            <p:cNvSpPr/>
            <p:nvPr/>
          </p:nvSpPr>
          <p:spPr>
            <a:xfrm>
              <a:off x="5301769" y="2215933"/>
              <a:ext cx="794231" cy="369332"/>
            </a:xfrm>
            <a:prstGeom prst="rect">
              <a:avLst/>
            </a:prstGeom>
          </p:spPr>
          <p:txBody>
            <a:bodyPr wrap="square">
              <a:spAutoFit/>
            </a:bodyPr>
            <a:lstStyle/>
            <a:p>
              <a:r>
                <a:rPr lang="en-US" b="1" dirty="0">
                  <a:solidFill>
                    <a:schemeClr val="bg2">
                      <a:lumMod val="50000"/>
                    </a:schemeClr>
                  </a:solidFill>
                  <a:cs typeface="Calibri Light" panose="020F0302020204030204" pitchFamily="34" charset="0"/>
                </a:rPr>
                <a:t>22.2%</a:t>
              </a:r>
              <a:endParaRPr lang="en-US" dirty="0">
                <a:solidFill>
                  <a:schemeClr val="bg2">
                    <a:lumMod val="50000"/>
                  </a:schemeClr>
                </a:solidFill>
              </a:endParaRPr>
            </a:p>
          </p:txBody>
        </p:sp>
        <p:sp>
          <p:nvSpPr>
            <p:cNvPr id="17" name="Rectangle 16">
              <a:extLst>
                <a:ext uri="{FF2B5EF4-FFF2-40B4-BE49-F238E27FC236}">
                  <a16:creationId xmlns:a16="http://schemas.microsoft.com/office/drawing/2014/main" id="{E877627A-FE5F-34F8-76C1-AEF772315F53}"/>
                </a:ext>
              </a:extLst>
            </p:cNvPr>
            <p:cNvSpPr/>
            <p:nvPr/>
          </p:nvSpPr>
          <p:spPr>
            <a:xfrm>
              <a:off x="5301769" y="2968827"/>
              <a:ext cx="794231" cy="369332"/>
            </a:xfrm>
            <a:prstGeom prst="rect">
              <a:avLst/>
            </a:prstGeom>
          </p:spPr>
          <p:txBody>
            <a:bodyPr wrap="square">
              <a:spAutoFit/>
            </a:bodyPr>
            <a:lstStyle/>
            <a:p>
              <a:r>
                <a:rPr lang="en-US" b="1" dirty="0">
                  <a:solidFill>
                    <a:schemeClr val="bg2">
                      <a:lumMod val="25000"/>
                    </a:schemeClr>
                  </a:solidFill>
                  <a:cs typeface="Calibri Light" panose="020F0302020204030204" pitchFamily="34" charset="0"/>
                </a:rPr>
                <a:t>23.1%</a:t>
              </a:r>
              <a:endParaRPr lang="en-US" dirty="0">
                <a:solidFill>
                  <a:schemeClr val="bg2">
                    <a:lumMod val="25000"/>
                  </a:schemeClr>
                </a:solidFill>
              </a:endParaRPr>
            </a:p>
          </p:txBody>
        </p:sp>
        <p:sp>
          <p:nvSpPr>
            <p:cNvPr id="18" name="Rectangle 17">
              <a:extLst>
                <a:ext uri="{FF2B5EF4-FFF2-40B4-BE49-F238E27FC236}">
                  <a16:creationId xmlns:a16="http://schemas.microsoft.com/office/drawing/2014/main" id="{EC8DE1B2-16C1-E500-41CB-8C858581AF79}"/>
                </a:ext>
              </a:extLst>
            </p:cNvPr>
            <p:cNvSpPr/>
            <p:nvPr/>
          </p:nvSpPr>
          <p:spPr>
            <a:xfrm>
              <a:off x="5360429" y="3478159"/>
              <a:ext cx="794231" cy="369332"/>
            </a:xfrm>
            <a:prstGeom prst="rect">
              <a:avLst/>
            </a:prstGeom>
          </p:spPr>
          <p:txBody>
            <a:bodyPr wrap="square">
              <a:spAutoFit/>
            </a:bodyPr>
            <a:lstStyle/>
            <a:p>
              <a:r>
                <a:rPr lang="en-US" b="1" dirty="0">
                  <a:solidFill>
                    <a:srgbClr val="D1B2E8"/>
                  </a:solidFill>
                  <a:cs typeface="Calibri Light" panose="020F0302020204030204" pitchFamily="34" charset="0"/>
                </a:rPr>
                <a:t>5.3%</a:t>
              </a:r>
              <a:endParaRPr lang="en-US" dirty="0">
                <a:solidFill>
                  <a:srgbClr val="D1B2E8"/>
                </a:solidFill>
              </a:endParaRPr>
            </a:p>
          </p:txBody>
        </p:sp>
        <p:sp>
          <p:nvSpPr>
            <p:cNvPr id="19" name="Rectangle 18">
              <a:extLst>
                <a:ext uri="{FF2B5EF4-FFF2-40B4-BE49-F238E27FC236}">
                  <a16:creationId xmlns:a16="http://schemas.microsoft.com/office/drawing/2014/main" id="{C8E6AFCF-6935-64C0-0815-C0D7D0805826}"/>
                </a:ext>
              </a:extLst>
            </p:cNvPr>
            <p:cNvSpPr/>
            <p:nvPr/>
          </p:nvSpPr>
          <p:spPr>
            <a:xfrm>
              <a:off x="5285494" y="3974109"/>
              <a:ext cx="794231" cy="369332"/>
            </a:xfrm>
            <a:prstGeom prst="rect">
              <a:avLst/>
            </a:prstGeom>
          </p:spPr>
          <p:txBody>
            <a:bodyPr wrap="square">
              <a:spAutoFit/>
            </a:bodyPr>
            <a:lstStyle/>
            <a:p>
              <a:r>
                <a:rPr lang="en-US" b="1" dirty="0">
                  <a:solidFill>
                    <a:schemeClr val="accent5">
                      <a:lumMod val="50000"/>
                    </a:schemeClr>
                  </a:solidFill>
                  <a:cs typeface="Calibri Light" panose="020F0302020204030204" pitchFamily="34" charset="0"/>
                </a:rPr>
                <a:t>30.8%</a:t>
              </a:r>
              <a:endParaRPr lang="en-US" dirty="0">
                <a:solidFill>
                  <a:schemeClr val="accent5">
                    <a:lumMod val="50000"/>
                  </a:schemeClr>
                </a:solidFill>
              </a:endParaRPr>
            </a:p>
          </p:txBody>
        </p:sp>
        <p:sp>
          <p:nvSpPr>
            <p:cNvPr id="20" name="Rectangle 19">
              <a:extLst>
                <a:ext uri="{FF2B5EF4-FFF2-40B4-BE49-F238E27FC236}">
                  <a16:creationId xmlns:a16="http://schemas.microsoft.com/office/drawing/2014/main" id="{F0208DF1-51CB-E1CD-4178-740B4CD215CF}"/>
                </a:ext>
              </a:extLst>
            </p:cNvPr>
            <p:cNvSpPr/>
            <p:nvPr/>
          </p:nvSpPr>
          <p:spPr>
            <a:xfrm>
              <a:off x="5331337" y="4629161"/>
              <a:ext cx="794231" cy="369332"/>
            </a:xfrm>
            <a:prstGeom prst="rect">
              <a:avLst/>
            </a:prstGeom>
          </p:spPr>
          <p:txBody>
            <a:bodyPr wrap="square">
              <a:spAutoFit/>
            </a:bodyPr>
            <a:lstStyle/>
            <a:p>
              <a:r>
                <a:rPr lang="en-US" b="1" dirty="0">
                  <a:solidFill>
                    <a:srgbClr val="FFA3A3"/>
                  </a:solidFill>
                  <a:cs typeface="Calibri Light" panose="020F0302020204030204" pitchFamily="34" charset="0"/>
                </a:rPr>
                <a:t>6.1%</a:t>
              </a:r>
              <a:endParaRPr lang="en-US" dirty="0">
                <a:solidFill>
                  <a:srgbClr val="FFA3A3"/>
                </a:solidFill>
              </a:endParaRPr>
            </a:p>
          </p:txBody>
        </p:sp>
        <p:sp>
          <p:nvSpPr>
            <p:cNvPr id="21" name="Rectangle 20">
              <a:extLst>
                <a:ext uri="{FF2B5EF4-FFF2-40B4-BE49-F238E27FC236}">
                  <a16:creationId xmlns:a16="http://schemas.microsoft.com/office/drawing/2014/main" id="{BDF10D17-F2D9-93E1-FB31-49E64CDAA8BD}"/>
                </a:ext>
              </a:extLst>
            </p:cNvPr>
            <p:cNvSpPr/>
            <p:nvPr/>
          </p:nvSpPr>
          <p:spPr>
            <a:xfrm>
              <a:off x="5339358" y="4913909"/>
              <a:ext cx="794231" cy="369332"/>
            </a:xfrm>
            <a:prstGeom prst="rect">
              <a:avLst/>
            </a:prstGeom>
          </p:spPr>
          <p:txBody>
            <a:bodyPr wrap="square">
              <a:spAutoFit/>
            </a:bodyPr>
            <a:lstStyle/>
            <a:p>
              <a:r>
                <a:rPr lang="en-US" b="1" dirty="0">
                  <a:solidFill>
                    <a:schemeClr val="accent6">
                      <a:lumMod val="50000"/>
                    </a:schemeClr>
                  </a:solidFill>
                  <a:cs typeface="Calibri Light" panose="020F0302020204030204" pitchFamily="34" charset="0"/>
                </a:rPr>
                <a:t>9.8%</a:t>
              </a:r>
              <a:endParaRPr lang="en-US" dirty="0">
                <a:solidFill>
                  <a:schemeClr val="accent6">
                    <a:lumMod val="50000"/>
                  </a:schemeClr>
                </a:solidFill>
              </a:endParaRPr>
            </a:p>
          </p:txBody>
        </p:sp>
      </p:grpSp>
      <p:pic>
        <p:nvPicPr>
          <p:cNvPr id="32" name="Graphic 31">
            <a:extLst>
              <a:ext uri="{FF2B5EF4-FFF2-40B4-BE49-F238E27FC236}">
                <a16:creationId xmlns:a16="http://schemas.microsoft.com/office/drawing/2014/main" id="{82166C41-C9E1-8A01-9F29-DC1019D6FC9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33623" y="1126940"/>
            <a:ext cx="8153400" cy="5095875"/>
          </a:xfrm>
          <a:prstGeom prst="rect">
            <a:avLst/>
          </a:prstGeom>
        </p:spPr>
      </p:pic>
      <p:grpSp>
        <p:nvGrpSpPr>
          <p:cNvPr id="23" name="Group 22">
            <a:extLst>
              <a:ext uri="{FF2B5EF4-FFF2-40B4-BE49-F238E27FC236}">
                <a16:creationId xmlns:a16="http://schemas.microsoft.com/office/drawing/2014/main" id="{917DFDB1-93FA-B53A-6C56-54C215395B1B}"/>
              </a:ext>
            </a:extLst>
          </p:cNvPr>
          <p:cNvGrpSpPr/>
          <p:nvPr/>
        </p:nvGrpSpPr>
        <p:grpSpPr>
          <a:xfrm>
            <a:off x="10562079" y="1812137"/>
            <a:ext cx="1187178" cy="3610618"/>
            <a:chOff x="4381858" y="1768021"/>
            <a:chExt cx="1187178" cy="3610618"/>
          </a:xfrm>
        </p:grpSpPr>
        <p:sp>
          <p:nvSpPr>
            <p:cNvPr id="24" name="Rectangle 23">
              <a:extLst>
                <a:ext uri="{FF2B5EF4-FFF2-40B4-BE49-F238E27FC236}">
                  <a16:creationId xmlns:a16="http://schemas.microsoft.com/office/drawing/2014/main" id="{6013217B-3786-26DE-1482-6CC965EEF69D}"/>
                </a:ext>
              </a:extLst>
            </p:cNvPr>
            <p:cNvSpPr/>
            <p:nvPr/>
          </p:nvSpPr>
          <p:spPr>
            <a:xfrm>
              <a:off x="4700410" y="1768021"/>
              <a:ext cx="736045" cy="369332"/>
            </a:xfrm>
            <a:prstGeom prst="rect">
              <a:avLst/>
            </a:prstGeom>
          </p:spPr>
          <p:txBody>
            <a:bodyPr wrap="square">
              <a:spAutoFit/>
            </a:bodyPr>
            <a:lstStyle/>
            <a:p>
              <a:r>
                <a:rPr lang="en-US" b="1" dirty="0">
                  <a:solidFill>
                    <a:schemeClr val="accent2">
                      <a:lumMod val="50000"/>
                    </a:schemeClr>
                  </a:solidFill>
                  <a:cs typeface="Calibri Light" panose="020F0302020204030204" pitchFamily="34" charset="0"/>
                </a:rPr>
                <a:t>3.4%</a:t>
              </a:r>
              <a:endParaRPr lang="en-US" dirty="0">
                <a:solidFill>
                  <a:schemeClr val="accent2">
                    <a:lumMod val="50000"/>
                  </a:schemeClr>
                </a:solidFill>
              </a:endParaRPr>
            </a:p>
          </p:txBody>
        </p:sp>
        <p:sp>
          <p:nvSpPr>
            <p:cNvPr id="25" name="Rectangle 24">
              <a:extLst>
                <a:ext uri="{FF2B5EF4-FFF2-40B4-BE49-F238E27FC236}">
                  <a16:creationId xmlns:a16="http://schemas.microsoft.com/office/drawing/2014/main" id="{F206A12D-9829-BBEE-BF9E-2EA29F6140DA}"/>
                </a:ext>
              </a:extLst>
            </p:cNvPr>
            <p:cNvSpPr/>
            <p:nvPr/>
          </p:nvSpPr>
          <p:spPr>
            <a:xfrm>
              <a:off x="4659851" y="2536851"/>
              <a:ext cx="794231" cy="369332"/>
            </a:xfrm>
            <a:prstGeom prst="rect">
              <a:avLst/>
            </a:prstGeom>
          </p:spPr>
          <p:txBody>
            <a:bodyPr wrap="square">
              <a:spAutoFit/>
            </a:bodyPr>
            <a:lstStyle/>
            <a:p>
              <a:r>
                <a:rPr lang="en-US" b="1" dirty="0">
                  <a:solidFill>
                    <a:schemeClr val="bg2">
                      <a:lumMod val="50000"/>
                    </a:schemeClr>
                  </a:solidFill>
                  <a:cs typeface="Calibri Light" panose="020F0302020204030204" pitchFamily="34" charset="0"/>
                </a:rPr>
                <a:t>76.2%</a:t>
              </a:r>
              <a:endParaRPr lang="en-US" dirty="0">
                <a:solidFill>
                  <a:schemeClr val="bg2">
                    <a:lumMod val="50000"/>
                  </a:schemeClr>
                </a:solidFill>
              </a:endParaRPr>
            </a:p>
          </p:txBody>
        </p:sp>
        <p:sp>
          <p:nvSpPr>
            <p:cNvPr id="26" name="Rectangle 25">
              <a:extLst>
                <a:ext uri="{FF2B5EF4-FFF2-40B4-BE49-F238E27FC236}">
                  <a16:creationId xmlns:a16="http://schemas.microsoft.com/office/drawing/2014/main" id="{A9A91C08-0A80-8BAB-9226-77130A09EBB2}"/>
                </a:ext>
              </a:extLst>
            </p:cNvPr>
            <p:cNvSpPr/>
            <p:nvPr/>
          </p:nvSpPr>
          <p:spPr>
            <a:xfrm>
              <a:off x="4595291" y="4413648"/>
              <a:ext cx="794231" cy="369332"/>
            </a:xfrm>
            <a:prstGeom prst="rect">
              <a:avLst/>
            </a:prstGeom>
          </p:spPr>
          <p:txBody>
            <a:bodyPr wrap="square">
              <a:spAutoFit/>
            </a:bodyPr>
            <a:lstStyle/>
            <a:p>
              <a:r>
                <a:rPr lang="en-US" b="1" dirty="0">
                  <a:solidFill>
                    <a:schemeClr val="bg2">
                      <a:lumMod val="25000"/>
                    </a:schemeClr>
                  </a:solidFill>
                  <a:cs typeface="Calibri Light" panose="020F0302020204030204" pitchFamily="34" charset="0"/>
                </a:rPr>
                <a:t>5.0%</a:t>
              </a:r>
              <a:endParaRPr lang="en-US" dirty="0">
                <a:solidFill>
                  <a:schemeClr val="bg2">
                    <a:lumMod val="25000"/>
                  </a:schemeClr>
                </a:solidFill>
              </a:endParaRPr>
            </a:p>
          </p:txBody>
        </p:sp>
        <p:sp>
          <p:nvSpPr>
            <p:cNvPr id="27" name="Rectangle 26">
              <a:extLst>
                <a:ext uri="{FF2B5EF4-FFF2-40B4-BE49-F238E27FC236}">
                  <a16:creationId xmlns:a16="http://schemas.microsoft.com/office/drawing/2014/main" id="{06E4CFE5-2FA2-D16C-1B91-6AB76903B15D}"/>
                </a:ext>
              </a:extLst>
            </p:cNvPr>
            <p:cNvSpPr/>
            <p:nvPr/>
          </p:nvSpPr>
          <p:spPr>
            <a:xfrm>
              <a:off x="4595292" y="4585045"/>
              <a:ext cx="794231" cy="369332"/>
            </a:xfrm>
            <a:prstGeom prst="rect">
              <a:avLst/>
            </a:prstGeom>
          </p:spPr>
          <p:txBody>
            <a:bodyPr wrap="square">
              <a:spAutoFit/>
            </a:bodyPr>
            <a:lstStyle/>
            <a:p>
              <a:r>
                <a:rPr lang="en-US" b="1" dirty="0">
                  <a:solidFill>
                    <a:srgbClr val="D1B2E8"/>
                  </a:solidFill>
                  <a:cs typeface="Calibri Light" panose="020F0302020204030204" pitchFamily="34" charset="0"/>
                </a:rPr>
                <a:t>5.5%</a:t>
              </a:r>
              <a:endParaRPr lang="en-US" dirty="0">
                <a:solidFill>
                  <a:srgbClr val="D1B2E8"/>
                </a:solidFill>
              </a:endParaRPr>
            </a:p>
          </p:txBody>
        </p:sp>
        <p:sp>
          <p:nvSpPr>
            <p:cNvPr id="28" name="Rectangle 27">
              <a:extLst>
                <a:ext uri="{FF2B5EF4-FFF2-40B4-BE49-F238E27FC236}">
                  <a16:creationId xmlns:a16="http://schemas.microsoft.com/office/drawing/2014/main" id="{4BCF4549-1E6C-B346-B982-10DED70BDDC9}"/>
                </a:ext>
              </a:extLst>
            </p:cNvPr>
            <p:cNvSpPr/>
            <p:nvPr/>
          </p:nvSpPr>
          <p:spPr>
            <a:xfrm>
              <a:off x="4659852" y="4756161"/>
              <a:ext cx="794231" cy="369332"/>
            </a:xfrm>
            <a:prstGeom prst="rect">
              <a:avLst/>
            </a:prstGeom>
          </p:spPr>
          <p:txBody>
            <a:bodyPr wrap="square">
              <a:spAutoFit/>
            </a:bodyPr>
            <a:lstStyle/>
            <a:p>
              <a:r>
                <a:rPr lang="en-US" b="1" dirty="0">
                  <a:solidFill>
                    <a:schemeClr val="accent5">
                      <a:lumMod val="50000"/>
                    </a:schemeClr>
                  </a:solidFill>
                  <a:cs typeface="Calibri Light" panose="020F0302020204030204" pitchFamily="34" charset="0"/>
                </a:rPr>
                <a:t>4.8%</a:t>
              </a:r>
              <a:endParaRPr lang="en-US" dirty="0">
                <a:solidFill>
                  <a:schemeClr val="accent5">
                    <a:lumMod val="50000"/>
                  </a:schemeClr>
                </a:solidFill>
              </a:endParaRPr>
            </a:p>
          </p:txBody>
        </p:sp>
        <p:sp>
          <p:nvSpPr>
            <p:cNvPr id="29" name="Rectangle 28">
              <a:extLst>
                <a:ext uri="{FF2B5EF4-FFF2-40B4-BE49-F238E27FC236}">
                  <a16:creationId xmlns:a16="http://schemas.microsoft.com/office/drawing/2014/main" id="{E99FBC47-AC7D-A41A-142C-8562ED803746}"/>
                </a:ext>
              </a:extLst>
            </p:cNvPr>
            <p:cNvSpPr/>
            <p:nvPr/>
          </p:nvSpPr>
          <p:spPr>
            <a:xfrm>
              <a:off x="4774805" y="4926955"/>
              <a:ext cx="794231" cy="369332"/>
            </a:xfrm>
            <a:prstGeom prst="rect">
              <a:avLst/>
            </a:prstGeom>
          </p:spPr>
          <p:txBody>
            <a:bodyPr wrap="square">
              <a:spAutoFit/>
            </a:bodyPr>
            <a:lstStyle/>
            <a:p>
              <a:r>
                <a:rPr lang="en-US" b="1" dirty="0">
                  <a:solidFill>
                    <a:srgbClr val="FFA3A3"/>
                  </a:solidFill>
                  <a:cs typeface="Calibri Light" panose="020F0302020204030204" pitchFamily="34" charset="0"/>
                </a:rPr>
                <a:t>3.7%</a:t>
              </a:r>
              <a:endParaRPr lang="en-US" dirty="0">
                <a:solidFill>
                  <a:srgbClr val="FFA3A3"/>
                </a:solidFill>
              </a:endParaRPr>
            </a:p>
          </p:txBody>
        </p:sp>
        <p:sp>
          <p:nvSpPr>
            <p:cNvPr id="30" name="Rectangle 29">
              <a:extLst>
                <a:ext uri="{FF2B5EF4-FFF2-40B4-BE49-F238E27FC236}">
                  <a16:creationId xmlns:a16="http://schemas.microsoft.com/office/drawing/2014/main" id="{BAB65111-A8CE-783F-BBB0-BA8586D03A41}"/>
                </a:ext>
              </a:extLst>
            </p:cNvPr>
            <p:cNvSpPr/>
            <p:nvPr/>
          </p:nvSpPr>
          <p:spPr>
            <a:xfrm>
              <a:off x="4381858" y="5009307"/>
              <a:ext cx="794231" cy="369332"/>
            </a:xfrm>
            <a:prstGeom prst="rect">
              <a:avLst/>
            </a:prstGeom>
          </p:spPr>
          <p:txBody>
            <a:bodyPr wrap="square">
              <a:spAutoFit/>
            </a:bodyPr>
            <a:lstStyle/>
            <a:p>
              <a:r>
                <a:rPr lang="en-US" b="1" dirty="0">
                  <a:solidFill>
                    <a:schemeClr val="accent6">
                      <a:lumMod val="50000"/>
                    </a:schemeClr>
                  </a:solidFill>
                  <a:cs typeface="Calibri Light" panose="020F0302020204030204" pitchFamily="34" charset="0"/>
                </a:rPr>
                <a:t>1.3%</a:t>
              </a:r>
              <a:endParaRPr lang="en-US" dirty="0">
                <a:solidFill>
                  <a:schemeClr val="accent6">
                    <a:lumMod val="50000"/>
                  </a:schemeClr>
                </a:solidFill>
              </a:endParaRPr>
            </a:p>
          </p:txBody>
        </p:sp>
      </p:grpSp>
      <p:sp>
        <p:nvSpPr>
          <p:cNvPr id="10" name="Text Box 2">
            <a:extLst>
              <a:ext uri="{FF2B5EF4-FFF2-40B4-BE49-F238E27FC236}">
                <a16:creationId xmlns:a16="http://schemas.microsoft.com/office/drawing/2014/main" id="{EDDDC220-26D3-29BA-0F63-60C72BD0A2D6}"/>
              </a:ext>
            </a:extLst>
          </p:cNvPr>
          <p:cNvSpPr txBox="1">
            <a:spLocks noChangeArrowheads="1"/>
          </p:cNvSpPr>
          <p:nvPr/>
        </p:nvSpPr>
        <p:spPr bwMode="auto">
          <a:xfrm>
            <a:off x="1367194" y="801216"/>
            <a:ext cx="86998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charset="0"/>
                <a:ea typeface="ＭＳ Ｐゴシック" charset="-128"/>
              </a:defRPr>
            </a:lvl1pPr>
            <a:lvl2pPr marL="37931725" indent="-37474525">
              <a:defRPr sz="1000">
                <a:solidFill>
                  <a:schemeClr val="tx1"/>
                </a:solidFill>
                <a:latin typeface="Arial" charset="0"/>
                <a:ea typeface="ＭＳ Ｐゴシック" charset="-128"/>
              </a:defRPr>
            </a:lvl2pPr>
            <a:lvl3pPr>
              <a:defRPr sz="1000">
                <a:solidFill>
                  <a:schemeClr val="tx1"/>
                </a:solidFill>
                <a:latin typeface="Arial" charset="0"/>
                <a:ea typeface="ＭＳ Ｐゴシック" charset="-128"/>
              </a:defRPr>
            </a:lvl3pPr>
            <a:lvl4pPr>
              <a:defRPr sz="1000">
                <a:solidFill>
                  <a:schemeClr val="tx1"/>
                </a:solidFill>
                <a:latin typeface="Arial" charset="0"/>
                <a:ea typeface="ＭＳ Ｐゴシック" charset="-128"/>
              </a:defRPr>
            </a:lvl4pPr>
            <a:lvl5pPr>
              <a:defRPr sz="1000">
                <a:solidFill>
                  <a:schemeClr val="tx1"/>
                </a:solidFill>
                <a:latin typeface="Arial" charset="0"/>
                <a:ea typeface="ＭＳ Ｐゴシック" charset="-128"/>
              </a:defRPr>
            </a:lvl5pPr>
            <a:lvl6pPr marL="457200" eaLnBrk="0" fontAlgn="base" hangingPunct="0">
              <a:spcBef>
                <a:spcPct val="0"/>
              </a:spcBef>
              <a:spcAft>
                <a:spcPct val="0"/>
              </a:spcAft>
              <a:defRPr sz="1000">
                <a:solidFill>
                  <a:schemeClr val="tx1"/>
                </a:solidFill>
                <a:latin typeface="Arial" charset="0"/>
                <a:ea typeface="ＭＳ Ｐゴシック" charset="-128"/>
              </a:defRPr>
            </a:lvl6pPr>
            <a:lvl7pPr marL="914400" eaLnBrk="0" fontAlgn="base" hangingPunct="0">
              <a:spcBef>
                <a:spcPct val="0"/>
              </a:spcBef>
              <a:spcAft>
                <a:spcPct val="0"/>
              </a:spcAft>
              <a:defRPr sz="1000">
                <a:solidFill>
                  <a:schemeClr val="tx1"/>
                </a:solidFill>
                <a:latin typeface="Arial" charset="0"/>
                <a:ea typeface="ＭＳ Ｐゴシック" charset="-128"/>
              </a:defRPr>
            </a:lvl7pPr>
            <a:lvl8pPr marL="1371600" eaLnBrk="0" fontAlgn="base" hangingPunct="0">
              <a:spcBef>
                <a:spcPct val="0"/>
              </a:spcBef>
              <a:spcAft>
                <a:spcPct val="0"/>
              </a:spcAft>
              <a:defRPr sz="1000">
                <a:solidFill>
                  <a:schemeClr val="tx1"/>
                </a:solidFill>
                <a:latin typeface="Arial" charset="0"/>
                <a:ea typeface="ＭＳ Ｐゴシック" charset="-128"/>
              </a:defRPr>
            </a:lvl8pPr>
            <a:lvl9pPr marL="1828800" eaLnBrk="0" fontAlgn="base" hangingPunct="0">
              <a:spcBef>
                <a:spcPct val="0"/>
              </a:spcBef>
              <a:spcAft>
                <a:spcPct val="0"/>
              </a:spcAft>
              <a:defRPr sz="1000">
                <a:solidFill>
                  <a:schemeClr val="tx1"/>
                </a:solidFill>
                <a:latin typeface="Arial" charset="0"/>
                <a:ea typeface="ＭＳ Ｐゴシック" charset="-128"/>
              </a:defRPr>
            </a:lvl9pPr>
          </a:lstStyle>
          <a:p>
            <a:pPr>
              <a:spcBef>
                <a:spcPct val="50000"/>
              </a:spcBef>
            </a:pPr>
            <a:r>
              <a:rPr lang="en-US" sz="2000" b="1" dirty="0"/>
              <a:t>Cost of food by stage of value added in the United States, 1993 – 2021</a:t>
            </a:r>
            <a:endParaRPr lang="en-US" sz="1600" b="1" dirty="0"/>
          </a:p>
        </p:txBody>
      </p:sp>
      <p:sp>
        <p:nvSpPr>
          <p:cNvPr id="11" name="TextBox 3">
            <a:extLst>
              <a:ext uri="{FF2B5EF4-FFF2-40B4-BE49-F238E27FC236}">
                <a16:creationId xmlns:a16="http://schemas.microsoft.com/office/drawing/2014/main" id="{06CE886D-8CF6-DAC8-EAA2-6344E4E46345}"/>
              </a:ext>
            </a:extLst>
          </p:cNvPr>
          <p:cNvSpPr txBox="1"/>
          <p:nvPr/>
        </p:nvSpPr>
        <p:spPr>
          <a:xfrm>
            <a:off x="1517164" y="5732285"/>
            <a:ext cx="10409783" cy="101412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200" dirty="0">
                <a:solidFill>
                  <a:schemeClr val="bg2">
                    <a:lumMod val="50000"/>
                  </a:schemeClr>
                </a:solidFill>
              </a:rPr>
              <a:t>Note:  Author’s calculations. Data shown are </a:t>
            </a:r>
            <a:r>
              <a:rPr lang="en-US" sz="1200" b="0" i="0" baseline="0" dirty="0">
                <a:solidFill>
                  <a:schemeClr val="bg1">
                    <a:lumMod val="50000"/>
                  </a:schemeClr>
                </a:solidFill>
                <a:effectLst/>
                <a:latin typeface="+mn-lt"/>
                <a:ea typeface="+mn-ea"/>
                <a:cs typeface="+mn-cs"/>
              </a:rPr>
              <a:t>from the </a:t>
            </a:r>
            <a:r>
              <a:rPr lang="en-US" sz="1200" b="0" i="0" dirty="0">
                <a:solidFill>
                  <a:schemeClr val="bg1">
                    <a:lumMod val="50000"/>
                  </a:schemeClr>
                </a:solidFill>
                <a:effectLst/>
                <a:latin typeface="+mn-lt"/>
                <a:ea typeface="+mn-ea"/>
                <a:cs typeface="+mn-cs"/>
              </a:rPr>
              <a:t>USDA</a:t>
            </a:r>
            <a:r>
              <a:rPr lang="en-US" sz="1200" b="0" i="0" baseline="0" dirty="0">
                <a:solidFill>
                  <a:schemeClr val="bg1">
                    <a:lumMod val="50000"/>
                  </a:schemeClr>
                </a:solidFill>
                <a:effectLst/>
                <a:latin typeface="+mn-lt"/>
                <a:ea typeface="+mn-ea"/>
                <a:cs typeface="+mn-cs"/>
              </a:rPr>
              <a:t> </a:t>
            </a:r>
            <a:r>
              <a:rPr lang="en-US" sz="1200" b="0" i="0" dirty="0">
                <a:solidFill>
                  <a:schemeClr val="bg1">
                    <a:lumMod val="50000"/>
                  </a:schemeClr>
                </a:solidFill>
                <a:effectLst/>
                <a:latin typeface="+mn-lt"/>
                <a:ea typeface="+mn-ea"/>
                <a:cs typeface="+mn-cs"/>
              </a:rPr>
              <a:t>Economic Research Service (2023),</a:t>
            </a:r>
            <a:r>
              <a:rPr lang="en-US" sz="1200" b="0" i="0" baseline="0" dirty="0">
                <a:solidFill>
                  <a:schemeClr val="bg1">
                    <a:lumMod val="50000"/>
                  </a:schemeClr>
                </a:solidFill>
                <a:effectLst/>
                <a:latin typeface="+mn-lt"/>
                <a:ea typeface="+mn-ea"/>
                <a:cs typeface="+mn-cs"/>
              </a:rPr>
              <a:t> </a:t>
            </a:r>
            <a:r>
              <a:rPr lang="en-US" sz="1200" b="0" i="1" dirty="0">
                <a:solidFill>
                  <a:schemeClr val="bg1">
                    <a:lumMod val="50000"/>
                  </a:schemeClr>
                </a:solidFill>
                <a:effectLst/>
                <a:latin typeface="+mn-lt"/>
                <a:ea typeface="+mn-ea"/>
                <a:cs typeface="+mn-cs"/>
              </a:rPr>
              <a:t>Food Dollar Series</a:t>
            </a:r>
            <a:r>
              <a:rPr lang="en-US" sz="1200" b="0" i="0" dirty="0">
                <a:solidFill>
                  <a:schemeClr val="bg1">
                    <a:lumMod val="50000"/>
                  </a:schemeClr>
                </a:solidFill>
                <a:effectLst/>
                <a:latin typeface="+mn-lt"/>
                <a:ea typeface="+mn-ea"/>
                <a:cs typeface="+mn-cs"/>
              </a:rPr>
              <a:t>. Last updated</a:t>
            </a:r>
            <a:r>
              <a:rPr lang="en-US" sz="1200" b="0" i="0" baseline="0" dirty="0">
                <a:solidFill>
                  <a:schemeClr val="bg1">
                    <a:lumMod val="50000"/>
                  </a:schemeClr>
                </a:solidFill>
                <a:effectLst/>
                <a:latin typeface="+mn-lt"/>
                <a:ea typeface="+mn-ea"/>
                <a:cs typeface="+mn-cs"/>
              </a:rPr>
              <a:t> Feb. 15, 2023, </a:t>
            </a:r>
            <a:br>
              <a:rPr lang="en-US" sz="1200" b="0" i="0" baseline="0" dirty="0">
                <a:solidFill>
                  <a:schemeClr val="bg1">
                    <a:lumMod val="50000"/>
                  </a:schemeClr>
                </a:solidFill>
                <a:effectLst/>
                <a:latin typeface="+mn-lt"/>
                <a:ea typeface="+mn-ea"/>
                <a:cs typeface="+mn-cs"/>
              </a:rPr>
            </a:br>
            <a:r>
              <a:rPr lang="en-US" sz="1200" b="0" i="0" baseline="0" dirty="0">
                <a:solidFill>
                  <a:schemeClr val="bg1">
                    <a:lumMod val="50000"/>
                  </a:schemeClr>
                </a:solidFill>
                <a:effectLst/>
                <a:latin typeface="+mn-lt"/>
                <a:ea typeface="+mn-ea"/>
                <a:cs typeface="+mn-cs"/>
              </a:rPr>
              <a:t>available at </a:t>
            </a:r>
            <a:r>
              <a:rPr lang="en-US" sz="1200" b="0" i="0" baseline="0" dirty="0">
                <a:solidFill>
                  <a:schemeClr val="bg2">
                    <a:lumMod val="50000"/>
                  </a:schemeClr>
                </a:solidFill>
                <a:effectLst/>
                <a:latin typeface="+mn-lt"/>
                <a:ea typeface="+mn-ea"/>
                <a:cs typeface="+mn-cs"/>
                <a:hlinkClick r:id="rId6">
                  <a:extLst>
                    <a:ext uri="{A12FA001-AC4F-418D-AE19-62706E023703}">
                      <ahyp:hlinkClr xmlns:ahyp="http://schemas.microsoft.com/office/drawing/2018/hyperlinkcolor" val="tx"/>
                    </a:ext>
                  </a:extLst>
                </a:hlinkClick>
              </a:rPr>
              <a:t>https://www.ers.usda.gov/data-products/food-dollar-series</a:t>
            </a:r>
            <a:r>
              <a:rPr lang="en-US" sz="1200" b="0" i="0" baseline="0" dirty="0">
                <a:solidFill>
                  <a:schemeClr val="bg2">
                    <a:lumMod val="50000"/>
                  </a:schemeClr>
                </a:solidFill>
                <a:effectLst/>
                <a:latin typeface="+mn-lt"/>
                <a:ea typeface="+mn-ea"/>
                <a:cs typeface="+mn-cs"/>
              </a:rPr>
              <a:t>.</a:t>
            </a:r>
            <a:r>
              <a:rPr lang="en-US" sz="1200" b="0" i="0" baseline="0" dirty="0">
                <a:solidFill>
                  <a:schemeClr val="bg1">
                    <a:lumMod val="50000"/>
                  </a:schemeClr>
                </a:solidFill>
                <a:effectLst/>
                <a:latin typeface="+mn-lt"/>
                <a:ea typeface="+mn-ea"/>
                <a:cs typeface="+mn-cs"/>
              </a:rPr>
              <a:t> Implied total spending on </a:t>
            </a:r>
            <a:r>
              <a:rPr lang="en-US" sz="1200" dirty="0">
                <a:solidFill>
                  <a:schemeClr val="bg1">
                    <a:lumMod val="50000"/>
                  </a:schemeClr>
                </a:solidFill>
              </a:rPr>
              <a:t>food advertising is roughly </a:t>
            </a:r>
            <a:r>
              <a:rPr lang="en-US" sz="1200" b="0" i="0" dirty="0">
                <a:solidFill>
                  <a:schemeClr val="bg1">
                    <a:lumMod val="50000"/>
                  </a:schemeClr>
                </a:solidFill>
                <a:effectLst/>
                <a:latin typeface="+mn-lt"/>
                <a:ea typeface="+mn-ea"/>
                <a:cs typeface="+mn-cs"/>
              </a:rPr>
              <a:t>$60 billion per year, </a:t>
            </a:r>
            <a:br>
              <a:rPr lang="en-US" sz="1200" b="0" i="0" dirty="0">
                <a:solidFill>
                  <a:schemeClr val="bg1">
                    <a:lumMod val="50000"/>
                  </a:schemeClr>
                </a:solidFill>
                <a:effectLst/>
                <a:latin typeface="+mn-lt"/>
                <a:ea typeface="+mn-ea"/>
                <a:cs typeface="+mn-cs"/>
              </a:rPr>
            </a:br>
            <a:r>
              <a:rPr lang="en-US" sz="1200" b="0" i="0" dirty="0">
                <a:solidFill>
                  <a:schemeClr val="bg1">
                    <a:lumMod val="50000"/>
                  </a:schemeClr>
                </a:solidFill>
                <a:effectLst/>
                <a:latin typeface="+mn-lt"/>
                <a:ea typeface="+mn-ea"/>
                <a:cs typeface="+mn-cs"/>
              </a:rPr>
              <a:t>more than the NIH and CDC budgets combined.  (Overall food spending is about $6,200 per person, about half our total health-care spending.)  </a:t>
            </a:r>
            <a:br>
              <a:rPr lang="en-US" sz="1200" b="0" i="0" dirty="0">
                <a:solidFill>
                  <a:schemeClr val="bg1">
                    <a:lumMod val="50000"/>
                  </a:schemeClr>
                </a:solidFill>
                <a:effectLst/>
                <a:latin typeface="+mn-lt"/>
                <a:ea typeface="+mn-ea"/>
                <a:cs typeface="+mn-cs"/>
              </a:rPr>
            </a:br>
            <a:r>
              <a:rPr lang="en-US" sz="1200" b="0" i="0" dirty="0">
                <a:solidFill>
                  <a:schemeClr val="bg1">
                    <a:lumMod val="50000"/>
                  </a:schemeClr>
                </a:solidFill>
                <a:effectLst/>
                <a:latin typeface="+mn-lt"/>
                <a:ea typeface="+mn-ea"/>
                <a:cs typeface="+mn-cs"/>
              </a:rPr>
              <a:t>The FAO has piloted a g</a:t>
            </a:r>
            <a:r>
              <a:rPr lang="en-US" sz="1200" dirty="0">
                <a:solidFill>
                  <a:schemeClr val="bg1">
                    <a:lumMod val="50000"/>
                  </a:schemeClr>
                </a:solidFill>
              </a:rPr>
              <a:t>lobal version of these data based on Yi et al. (2021) “Post-farmgate food value chains make up most of consumer food expenditures globally” in </a:t>
            </a:r>
            <a:r>
              <a:rPr lang="en-US" sz="1200" i="1" dirty="0">
                <a:solidFill>
                  <a:schemeClr val="bg1">
                    <a:lumMod val="50000"/>
                  </a:schemeClr>
                </a:solidFill>
                <a:hlinkClick r:id="rId7"/>
              </a:rPr>
              <a:t>Nature Food</a:t>
            </a:r>
            <a:r>
              <a:rPr lang="en-US" sz="1200" i="1" dirty="0">
                <a:solidFill>
                  <a:schemeClr val="bg1">
                    <a:lumMod val="50000"/>
                  </a:schemeClr>
                </a:solidFill>
              </a:rPr>
              <a:t>, </a:t>
            </a:r>
            <a:r>
              <a:rPr lang="en-US" sz="1200" dirty="0">
                <a:solidFill>
                  <a:schemeClr val="bg1">
                    <a:lumMod val="50000"/>
                  </a:schemeClr>
                </a:solidFill>
              </a:rPr>
              <a:t>with downloadable data for a few countries available in FAOSTAT at </a:t>
            </a:r>
            <a:r>
              <a:rPr lang="en-US" sz="1200" dirty="0">
                <a:solidFill>
                  <a:schemeClr val="bg1">
                    <a:lumMod val="50000"/>
                  </a:schemeClr>
                </a:solidFill>
                <a:hlinkClick r:id="rId8"/>
              </a:rPr>
              <a:t>https://www.fao.org/faostat/en/#data/GFDI</a:t>
            </a:r>
            <a:r>
              <a:rPr lang="en-US" sz="1200" dirty="0">
                <a:solidFill>
                  <a:schemeClr val="bg1">
                    <a:lumMod val="50000"/>
                  </a:schemeClr>
                </a:solidFill>
              </a:rPr>
              <a:t>.</a:t>
            </a:r>
          </a:p>
          <a:p>
            <a:endParaRPr lang="en-US" sz="1200" b="0" i="0" dirty="0">
              <a:solidFill>
                <a:schemeClr val="bg1">
                  <a:lumMod val="50000"/>
                </a:schemeClr>
              </a:solidFill>
              <a:effectLst/>
              <a:latin typeface="+mn-lt"/>
              <a:ea typeface="+mn-ea"/>
              <a:cs typeface="+mn-cs"/>
            </a:endParaRPr>
          </a:p>
          <a:p>
            <a:endParaRPr lang="en-US" sz="1200" dirty="0">
              <a:solidFill>
                <a:schemeClr val="bg1">
                  <a:lumMod val="50000"/>
                </a:schemeClr>
              </a:solidFill>
            </a:endParaRPr>
          </a:p>
          <a:p>
            <a:endParaRPr lang="en-US" sz="1200" dirty="0">
              <a:solidFill>
                <a:schemeClr val="bg1">
                  <a:lumMod val="50000"/>
                </a:schemeClr>
              </a:solidFill>
            </a:endParaRPr>
          </a:p>
        </p:txBody>
      </p:sp>
      <p:sp>
        <p:nvSpPr>
          <p:cNvPr id="34" name="Rectangle 33">
            <a:extLst>
              <a:ext uri="{FF2B5EF4-FFF2-40B4-BE49-F238E27FC236}">
                <a16:creationId xmlns:a16="http://schemas.microsoft.com/office/drawing/2014/main" id="{E4EFC9C8-409F-F64B-12AF-021E10502109}"/>
              </a:ext>
            </a:extLst>
          </p:cNvPr>
          <p:cNvSpPr/>
          <p:nvPr/>
        </p:nvSpPr>
        <p:spPr>
          <a:xfrm>
            <a:off x="6723746" y="1285518"/>
            <a:ext cx="5319865" cy="319446"/>
          </a:xfrm>
          <a:prstGeom prst="rect">
            <a:avLst/>
          </a:prstGeom>
          <a:noFill/>
        </p:spPr>
        <p:txBody>
          <a:bodyPr wrap="square">
            <a:spAutoFit/>
          </a:bodyPr>
          <a:lstStyle/>
          <a:p>
            <a:pPr>
              <a:lnSpc>
                <a:spcPct val="80000"/>
              </a:lnSpc>
            </a:pPr>
            <a:r>
              <a:rPr lang="en-US" i="1" dirty="0">
                <a:solidFill>
                  <a:schemeClr val="accent5">
                    <a:lumMod val="75000"/>
                  </a:schemeClr>
                </a:solidFill>
                <a:cs typeface="Calibri Light" panose="020F0302020204030204" pitchFamily="34" charset="0"/>
              </a:rPr>
              <a:t>When we buy food, we pay a lot for brands &amp; services!</a:t>
            </a:r>
            <a:endParaRPr lang="en-US" i="1" dirty="0">
              <a:solidFill>
                <a:schemeClr val="accent5">
                  <a:lumMod val="75000"/>
                </a:schemeClr>
              </a:solidFill>
            </a:endParaRPr>
          </a:p>
        </p:txBody>
      </p:sp>
    </p:spTree>
    <p:extLst>
      <p:ext uri="{BB962C8B-B14F-4D97-AF65-F5344CB8AC3E}">
        <p14:creationId xmlns:p14="http://schemas.microsoft.com/office/powerpoint/2010/main" val="396308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4">
            <a:extLst>
              <a:ext uri="{FF2B5EF4-FFF2-40B4-BE49-F238E27FC236}">
                <a16:creationId xmlns:a16="http://schemas.microsoft.com/office/drawing/2014/main" id="{A941E671-99A2-37F8-3F06-5003A8B7AA5B}"/>
              </a:ext>
            </a:extLst>
          </p:cNvPr>
          <p:cNvSpPr txBox="1">
            <a:spLocks/>
          </p:cNvSpPr>
          <p:nvPr/>
        </p:nvSpPr>
        <p:spPr>
          <a:xfrm>
            <a:off x="265051" y="325507"/>
            <a:ext cx="11661897" cy="512104"/>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Price variation differs by stage of the value chain</a:t>
            </a:r>
          </a:p>
        </p:txBody>
      </p:sp>
      <p:sp>
        <p:nvSpPr>
          <p:cNvPr id="5" name="Text Box 2">
            <a:extLst>
              <a:ext uri="{FF2B5EF4-FFF2-40B4-BE49-F238E27FC236}">
                <a16:creationId xmlns:a16="http://schemas.microsoft.com/office/drawing/2014/main" id="{FA3308B1-87E7-8796-592C-F8A7C51C470C}"/>
              </a:ext>
            </a:extLst>
          </p:cNvPr>
          <p:cNvSpPr txBox="1">
            <a:spLocks noChangeArrowheads="1"/>
          </p:cNvSpPr>
          <p:nvPr/>
        </p:nvSpPr>
        <p:spPr bwMode="auto">
          <a:xfrm>
            <a:off x="573965" y="970964"/>
            <a:ext cx="109776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charset="0"/>
                <a:ea typeface="ＭＳ Ｐゴシック" charset="-128"/>
              </a:defRPr>
            </a:lvl1pPr>
            <a:lvl2pPr marL="37931725" indent="-37474525">
              <a:defRPr sz="1000">
                <a:solidFill>
                  <a:schemeClr val="tx1"/>
                </a:solidFill>
                <a:latin typeface="Arial" charset="0"/>
                <a:ea typeface="ＭＳ Ｐゴシック" charset="-128"/>
              </a:defRPr>
            </a:lvl2pPr>
            <a:lvl3pPr>
              <a:defRPr sz="1000">
                <a:solidFill>
                  <a:schemeClr val="tx1"/>
                </a:solidFill>
                <a:latin typeface="Arial" charset="0"/>
                <a:ea typeface="ＭＳ Ｐゴシック" charset="-128"/>
              </a:defRPr>
            </a:lvl3pPr>
            <a:lvl4pPr>
              <a:defRPr sz="1000">
                <a:solidFill>
                  <a:schemeClr val="tx1"/>
                </a:solidFill>
                <a:latin typeface="Arial" charset="0"/>
                <a:ea typeface="ＭＳ Ｐゴシック" charset="-128"/>
              </a:defRPr>
            </a:lvl4pPr>
            <a:lvl5pPr>
              <a:defRPr sz="1000">
                <a:solidFill>
                  <a:schemeClr val="tx1"/>
                </a:solidFill>
                <a:latin typeface="Arial" charset="0"/>
                <a:ea typeface="ＭＳ Ｐゴシック" charset="-128"/>
              </a:defRPr>
            </a:lvl5pPr>
            <a:lvl6pPr marL="457200" eaLnBrk="0" fontAlgn="base" hangingPunct="0">
              <a:spcBef>
                <a:spcPct val="0"/>
              </a:spcBef>
              <a:spcAft>
                <a:spcPct val="0"/>
              </a:spcAft>
              <a:defRPr sz="1000">
                <a:solidFill>
                  <a:schemeClr val="tx1"/>
                </a:solidFill>
                <a:latin typeface="Arial" charset="0"/>
                <a:ea typeface="ＭＳ Ｐゴシック" charset="-128"/>
              </a:defRPr>
            </a:lvl6pPr>
            <a:lvl7pPr marL="914400" eaLnBrk="0" fontAlgn="base" hangingPunct="0">
              <a:spcBef>
                <a:spcPct val="0"/>
              </a:spcBef>
              <a:spcAft>
                <a:spcPct val="0"/>
              </a:spcAft>
              <a:defRPr sz="1000">
                <a:solidFill>
                  <a:schemeClr val="tx1"/>
                </a:solidFill>
                <a:latin typeface="Arial" charset="0"/>
                <a:ea typeface="ＭＳ Ｐゴシック" charset="-128"/>
              </a:defRPr>
            </a:lvl7pPr>
            <a:lvl8pPr marL="1371600" eaLnBrk="0" fontAlgn="base" hangingPunct="0">
              <a:spcBef>
                <a:spcPct val="0"/>
              </a:spcBef>
              <a:spcAft>
                <a:spcPct val="0"/>
              </a:spcAft>
              <a:defRPr sz="1000">
                <a:solidFill>
                  <a:schemeClr val="tx1"/>
                </a:solidFill>
                <a:latin typeface="Arial" charset="0"/>
                <a:ea typeface="ＭＳ Ｐゴシック" charset="-128"/>
              </a:defRPr>
            </a:lvl8pPr>
            <a:lvl9pPr marL="1828800" eaLnBrk="0" fontAlgn="base" hangingPunct="0">
              <a:spcBef>
                <a:spcPct val="0"/>
              </a:spcBef>
              <a:spcAft>
                <a:spcPct val="0"/>
              </a:spcAft>
              <a:defRPr sz="1000">
                <a:solidFill>
                  <a:schemeClr val="tx1"/>
                </a:solidFill>
                <a:latin typeface="Arial" charset="0"/>
                <a:ea typeface="ＭＳ Ｐゴシック" charset="-128"/>
              </a:defRPr>
            </a:lvl9pPr>
          </a:lstStyle>
          <a:p>
            <a:pPr>
              <a:spcBef>
                <a:spcPct val="50000"/>
              </a:spcBef>
            </a:pPr>
            <a:r>
              <a:rPr lang="en-US" sz="2000" b="1" dirty="0"/>
              <a:t>Consumer prices for groceries and restaurants vs. wholesale costs, Jan 1990 – Mar 2023</a:t>
            </a:r>
            <a:endParaRPr lang="en-US" sz="1600" b="1" dirty="0"/>
          </a:p>
        </p:txBody>
      </p:sp>
      <p:sp>
        <p:nvSpPr>
          <p:cNvPr id="8" name="TextBox 1">
            <a:extLst>
              <a:ext uri="{FF2B5EF4-FFF2-40B4-BE49-F238E27FC236}">
                <a16:creationId xmlns:a16="http://schemas.microsoft.com/office/drawing/2014/main" id="{75042AEE-FEA2-D26A-76AE-ACF7F27650D4}"/>
              </a:ext>
            </a:extLst>
          </p:cNvPr>
          <p:cNvSpPr txBox="1"/>
          <p:nvPr/>
        </p:nvSpPr>
        <p:spPr>
          <a:xfrm>
            <a:off x="1650671" y="2541501"/>
            <a:ext cx="1876302" cy="30152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a:solidFill>
                  <a:schemeClr val="accent6">
                    <a:lumMod val="75000"/>
                  </a:schemeClr>
                </a:solidFill>
              </a:rPr>
              <a:t>Fruits &amp; vegetables</a:t>
            </a:r>
          </a:p>
        </p:txBody>
      </p:sp>
      <p:sp>
        <p:nvSpPr>
          <p:cNvPr id="10" name="TextBox 1">
            <a:extLst>
              <a:ext uri="{FF2B5EF4-FFF2-40B4-BE49-F238E27FC236}">
                <a16:creationId xmlns:a16="http://schemas.microsoft.com/office/drawing/2014/main" id="{769E4174-19E6-F8CD-3BD3-19C1B63BBC5D}"/>
              </a:ext>
            </a:extLst>
          </p:cNvPr>
          <p:cNvSpPr txBox="1"/>
          <p:nvPr/>
        </p:nvSpPr>
        <p:spPr>
          <a:xfrm>
            <a:off x="3429990" y="4570202"/>
            <a:ext cx="1876302" cy="30152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a:solidFill>
                  <a:srgbClr val="0070C0"/>
                </a:solidFill>
              </a:rPr>
              <a:t>All food at home</a:t>
            </a:r>
          </a:p>
        </p:txBody>
      </p:sp>
      <p:cxnSp>
        <p:nvCxnSpPr>
          <p:cNvPr id="12" name="Straight Connector 11">
            <a:extLst>
              <a:ext uri="{FF2B5EF4-FFF2-40B4-BE49-F238E27FC236}">
                <a16:creationId xmlns:a16="http://schemas.microsoft.com/office/drawing/2014/main" id="{EDEEA4CC-FD7F-7173-B54E-B2AEE3F57724}"/>
              </a:ext>
            </a:extLst>
          </p:cNvPr>
          <p:cNvCxnSpPr>
            <a:cxnSpLocks/>
          </p:cNvCxnSpPr>
          <p:nvPr/>
        </p:nvCxnSpPr>
        <p:spPr>
          <a:xfrm flipV="1">
            <a:off x="1365456" y="5054060"/>
            <a:ext cx="8680457" cy="649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3">
            <a:extLst>
              <a:ext uri="{FF2B5EF4-FFF2-40B4-BE49-F238E27FC236}">
                <a16:creationId xmlns:a16="http://schemas.microsoft.com/office/drawing/2014/main" id="{ADCC9679-2C9E-31A9-21BE-D874DC01D55E}"/>
              </a:ext>
            </a:extLst>
          </p:cNvPr>
          <p:cNvSpPr txBox="1"/>
          <p:nvPr/>
        </p:nvSpPr>
        <p:spPr>
          <a:xfrm>
            <a:off x="38890" y="2329930"/>
            <a:ext cx="1070151" cy="59055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nSpc>
                <a:spcPct val="80000"/>
              </a:lnSpc>
            </a:pPr>
            <a:r>
              <a:rPr lang="en-US" sz="1200" dirty="0">
                <a:solidFill>
                  <a:schemeClr val="bg2">
                    <a:lumMod val="50000"/>
                  </a:schemeClr>
                </a:solidFill>
              </a:rPr>
              <a:t>Index value (January 1990=100)</a:t>
            </a:r>
            <a:endParaRPr lang="en-US" sz="1400" dirty="0">
              <a:solidFill>
                <a:schemeClr val="bg2">
                  <a:lumMod val="50000"/>
                </a:schemeClr>
              </a:solidFill>
            </a:endParaRPr>
          </a:p>
        </p:txBody>
      </p:sp>
      <p:pic>
        <p:nvPicPr>
          <p:cNvPr id="6" name="FRED Graph Chart" descr="FRED Graph">
            <a:hlinkClick r:id="rId2" tooltip="View this chart in your browser. "/>
            <a:extLst>
              <a:ext uri="{FF2B5EF4-FFF2-40B4-BE49-F238E27FC236}">
                <a16:creationId xmlns:a16="http://schemas.microsoft.com/office/drawing/2014/main" id="{79BBFD90-55AA-286D-9B0F-86229C254A92}"/>
              </a:ext>
            </a:extLst>
          </p:cNvPr>
          <p:cNvPicPr>
            <a:picLocks noChangeAspect="1"/>
          </p:cNvPicPr>
          <p:nvPr/>
        </p:nvPicPr>
        <p:blipFill rotWithShape="1">
          <a:blip r:embed="rId3"/>
          <a:srcRect l="4667" t="28791" b="4805"/>
          <a:stretch/>
        </p:blipFill>
        <p:spPr>
          <a:xfrm>
            <a:off x="965513" y="1498325"/>
            <a:ext cx="10082108" cy="4736219"/>
          </a:xfrm>
          <a:prstGeom prst="rect">
            <a:avLst/>
          </a:prstGeom>
        </p:spPr>
      </p:pic>
      <p:sp>
        <p:nvSpPr>
          <p:cNvPr id="4" name="TextBox 3">
            <a:extLst>
              <a:ext uri="{FF2B5EF4-FFF2-40B4-BE49-F238E27FC236}">
                <a16:creationId xmlns:a16="http://schemas.microsoft.com/office/drawing/2014/main" id="{0FC516BB-E4D6-3C7F-8381-88BF8AE4868D}"/>
              </a:ext>
            </a:extLst>
          </p:cNvPr>
          <p:cNvSpPr txBox="1"/>
          <p:nvPr/>
        </p:nvSpPr>
        <p:spPr>
          <a:xfrm>
            <a:off x="7133354" y="1955522"/>
            <a:ext cx="2663789" cy="491160"/>
          </a:xfrm>
          <a:prstGeom prst="rect">
            <a:avLst/>
          </a:prstGeom>
          <a:noFill/>
        </p:spPr>
        <p:txBody>
          <a:bodyPr wrap="square" rtlCol="0">
            <a:spAutoFit/>
          </a:bodyPr>
          <a:lstStyle/>
          <a:p>
            <a:pPr>
              <a:lnSpc>
                <a:spcPct val="80000"/>
              </a:lnSpc>
            </a:pPr>
            <a:r>
              <a:rPr lang="en-US" sz="1600" i="1" dirty="0">
                <a:solidFill>
                  <a:schemeClr val="accent2">
                    <a:lumMod val="50000"/>
                  </a:schemeClr>
                </a:solidFill>
              </a:rPr>
              <a:t>Restaurant prices</a:t>
            </a:r>
            <a:br>
              <a:rPr lang="en-US" sz="1600" i="1" dirty="0">
                <a:solidFill>
                  <a:schemeClr val="accent2">
                    <a:lumMod val="50000"/>
                  </a:schemeClr>
                </a:solidFill>
              </a:rPr>
            </a:br>
            <a:r>
              <a:rPr lang="en-US" sz="1600" i="1" dirty="0">
                <a:solidFill>
                  <a:schemeClr val="accent2">
                    <a:lumMod val="50000"/>
                  </a:schemeClr>
                </a:solidFill>
              </a:rPr>
              <a:t>(food away from home)</a:t>
            </a:r>
          </a:p>
        </p:txBody>
      </p:sp>
      <p:sp>
        <p:nvSpPr>
          <p:cNvPr id="9" name="TextBox 8">
            <a:extLst>
              <a:ext uri="{FF2B5EF4-FFF2-40B4-BE49-F238E27FC236}">
                <a16:creationId xmlns:a16="http://schemas.microsoft.com/office/drawing/2014/main" id="{F4BE7268-617D-B31E-B144-AC44ED92C0EE}"/>
              </a:ext>
            </a:extLst>
          </p:cNvPr>
          <p:cNvSpPr txBox="1"/>
          <p:nvPr/>
        </p:nvSpPr>
        <p:spPr>
          <a:xfrm>
            <a:off x="2588822" y="2446682"/>
            <a:ext cx="1597398" cy="491160"/>
          </a:xfrm>
          <a:prstGeom prst="rect">
            <a:avLst/>
          </a:prstGeom>
          <a:noFill/>
        </p:spPr>
        <p:txBody>
          <a:bodyPr wrap="square" rtlCol="0">
            <a:spAutoFit/>
          </a:bodyPr>
          <a:lstStyle/>
          <a:p>
            <a:pPr>
              <a:lnSpc>
                <a:spcPct val="80000"/>
              </a:lnSpc>
            </a:pPr>
            <a:r>
              <a:rPr lang="en-US" sz="1600" i="1" dirty="0">
                <a:solidFill>
                  <a:schemeClr val="accent1">
                    <a:lumMod val="75000"/>
                  </a:schemeClr>
                </a:solidFill>
              </a:rPr>
              <a:t>Grocery prices</a:t>
            </a:r>
            <a:br>
              <a:rPr lang="en-US" sz="1600" i="1" dirty="0">
                <a:solidFill>
                  <a:schemeClr val="accent1">
                    <a:lumMod val="75000"/>
                  </a:schemeClr>
                </a:solidFill>
              </a:rPr>
            </a:br>
            <a:r>
              <a:rPr lang="en-US" sz="1600" i="1" dirty="0">
                <a:solidFill>
                  <a:schemeClr val="accent1">
                    <a:lumMod val="75000"/>
                  </a:schemeClr>
                </a:solidFill>
              </a:rPr>
              <a:t>(food at home)</a:t>
            </a:r>
          </a:p>
        </p:txBody>
      </p:sp>
      <p:sp>
        <p:nvSpPr>
          <p:cNvPr id="7" name="TextBox 6">
            <a:extLst>
              <a:ext uri="{FF2B5EF4-FFF2-40B4-BE49-F238E27FC236}">
                <a16:creationId xmlns:a16="http://schemas.microsoft.com/office/drawing/2014/main" id="{9EC2853E-FCEC-5B9B-C433-3E4856589512}"/>
              </a:ext>
            </a:extLst>
          </p:cNvPr>
          <p:cNvSpPr txBox="1"/>
          <p:nvPr/>
        </p:nvSpPr>
        <p:spPr>
          <a:xfrm>
            <a:off x="3657602" y="3250529"/>
            <a:ext cx="2863932" cy="491160"/>
          </a:xfrm>
          <a:prstGeom prst="rect">
            <a:avLst/>
          </a:prstGeom>
          <a:noFill/>
        </p:spPr>
        <p:txBody>
          <a:bodyPr wrap="square" rtlCol="0">
            <a:spAutoFit/>
          </a:bodyPr>
          <a:lstStyle/>
          <a:p>
            <a:pPr>
              <a:lnSpc>
                <a:spcPct val="80000"/>
              </a:lnSpc>
            </a:pPr>
            <a:r>
              <a:rPr lang="en-US" sz="1600" i="1" dirty="0">
                <a:solidFill>
                  <a:schemeClr val="accent5"/>
                </a:solidFill>
              </a:rPr>
              <a:t>Wholesale producer prices</a:t>
            </a:r>
            <a:br>
              <a:rPr lang="en-US" sz="1600" i="1" dirty="0">
                <a:solidFill>
                  <a:schemeClr val="accent5"/>
                </a:solidFill>
              </a:rPr>
            </a:br>
            <a:r>
              <a:rPr lang="en-US" sz="1600" i="1" dirty="0">
                <a:solidFill>
                  <a:schemeClr val="accent5"/>
                </a:solidFill>
              </a:rPr>
              <a:t>for processed foods</a:t>
            </a:r>
          </a:p>
        </p:txBody>
      </p:sp>
      <p:sp>
        <p:nvSpPr>
          <p:cNvPr id="13" name="TextBox 12">
            <a:extLst>
              <a:ext uri="{FF2B5EF4-FFF2-40B4-BE49-F238E27FC236}">
                <a16:creationId xmlns:a16="http://schemas.microsoft.com/office/drawing/2014/main" id="{F1AE96A5-92D4-C7D5-89AB-ACD570BB96F4}"/>
              </a:ext>
            </a:extLst>
          </p:cNvPr>
          <p:cNvSpPr txBox="1"/>
          <p:nvPr/>
        </p:nvSpPr>
        <p:spPr>
          <a:xfrm>
            <a:off x="1878839" y="4753395"/>
            <a:ext cx="2566660" cy="491160"/>
          </a:xfrm>
          <a:prstGeom prst="rect">
            <a:avLst/>
          </a:prstGeom>
          <a:noFill/>
        </p:spPr>
        <p:txBody>
          <a:bodyPr wrap="square" rtlCol="0">
            <a:spAutoFit/>
          </a:bodyPr>
          <a:lstStyle/>
          <a:p>
            <a:pPr>
              <a:lnSpc>
                <a:spcPct val="80000"/>
              </a:lnSpc>
            </a:pPr>
            <a:r>
              <a:rPr lang="en-US" sz="1600" i="1" dirty="0">
                <a:solidFill>
                  <a:schemeClr val="accent6">
                    <a:lumMod val="75000"/>
                  </a:schemeClr>
                </a:solidFill>
              </a:rPr>
              <a:t>Wholesale producer </a:t>
            </a:r>
            <a:br>
              <a:rPr lang="en-US" sz="1600" i="1" dirty="0">
                <a:solidFill>
                  <a:schemeClr val="accent6">
                    <a:lumMod val="75000"/>
                  </a:schemeClr>
                </a:solidFill>
              </a:rPr>
            </a:br>
            <a:r>
              <a:rPr lang="en-US" sz="1600" i="1" dirty="0">
                <a:solidFill>
                  <a:schemeClr val="accent6">
                    <a:lumMod val="75000"/>
                  </a:schemeClr>
                </a:solidFill>
              </a:rPr>
              <a:t>prices for unprocessed foods</a:t>
            </a:r>
          </a:p>
        </p:txBody>
      </p:sp>
      <p:sp>
        <p:nvSpPr>
          <p:cNvPr id="15" name="TextBox 14">
            <a:extLst>
              <a:ext uri="{FF2B5EF4-FFF2-40B4-BE49-F238E27FC236}">
                <a16:creationId xmlns:a16="http://schemas.microsoft.com/office/drawing/2014/main" id="{C15E9C75-993A-87CF-EB97-1DAAB029B989}"/>
              </a:ext>
            </a:extLst>
          </p:cNvPr>
          <p:cNvSpPr txBox="1"/>
          <p:nvPr/>
        </p:nvSpPr>
        <p:spPr>
          <a:xfrm>
            <a:off x="8467105" y="1411627"/>
            <a:ext cx="3459843" cy="541046"/>
          </a:xfrm>
          <a:prstGeom prst="rect">
            <a:avLst/>
          </a:prstGeom>
          <a:solidFill>
            <a:schemeClr val="bg1"/>
          </a:solidFill>
        </p:spPr>
        <p:txBody>
          <a:bodyPr wrap="square" rtlCol="0">
            <a:spAutoFit/>
          </a:bodyPr>
          <a:lstStyle/>
          <a:p>
            <a:pPr>
              <a:lnSpc>
                <a:spcPct val="80000"/>
              </a:lnSpc>
            </a:pPr>
            <a:r>
              <a:rPr lang="en-US" i="1" dirty="0">
                <a:solidFill>
                  <a:schemeClr val="accent2">
                    <a:lumMod val="50000"/>
                  </a:schemeClr>
                </a:solidFill>
              </a:rPr>
              <a:t>Restaurant prices are relatively stable, rising with wages and rents</a:t>
            </a:r>
          </a:p>
        </p:txBody>
      </p:sp>
      <p:sp>
        <p:nvSpPr>
          <p:cNvPr id="18" name="TextBox 17">
            <a:extLst>
              <a:ext uri="{FF2B5EF4-FFF2-40B4-BE49-F238E27FC236}">
                <a16:creationId xmlns:a16="http://schemas.microsoft.com/office/drawing/2014/main" id="{EFF3A3A4-FDD4-97C4-9FAA-0A2F7CFA070B}"/>
              </a:ext>
            </a:extLst>
          </p:cNvPr>
          <p:cNvSpPr txBox="1"/>
          <p:nvPr/>
        </p:nvSpPr>
        <p:spPr>
          <a:xfrm>
            <a:off x="9551286" y="2328353"/>
            <a:ext cx="2601824" cy="541046"/>
          </a:xfrm>
          <a:prstGeom prst="rect">
            <a:avLst/>
          </a:prstGeom>
          <a:noFill/>
        </p:spPr>
        <p:txBody>
          <a:bodyPr wrap="square" rtlCol="0">
            <a:spAutoFit/>
          </a:bodyPr>
          <a:lstStyle/>
          <a:p>
            <a:pPr>
              <a:lnSpc>
                <a:spcPct val="80000"/>
              </a:lnSpc>
            </a:pPr>
            <a:r>
              <a:rPr lang="en-US" i="1" dirty="0">
                <a:solidFill>
                  <a:schemeClr val="accent1">
                    <a:lumMod val="75000"/>
                  </a:schemeClr>
                </a:solidFill>
              </a:rPr>
              <a:t>Grocery prices fluctuate around overall inflation</a:t>
            </a:r>
          </a:p>
        </p:txBody>
      </p:sp>
      <p:sp>
        <p:nvSpPr>
          <p:cNvPr id="19" name="TextBox 18">
            <a:extLst>
              <a:ext uri="{FF2B5EF4-FFF2-40B4-BE49-F238E27FC236}">
                <a16:creationId xmlns:a16="http://schemas.microsoft.com/office/drawing/2014/main" id="{625F94E8-1591-A23A-3B96-4F6D29046CA6}"/>
              </a:ext>
            </a:extLst>
          </p:cNvPr>
          <p:cNvSpPr txBox="1"/>
          <p:nvPr/>
        </p:nvSpPr>
        <p:spPr>
          <a:xfrm>
            <a:off x="10268709" y="4038712"/>
            <a:ext cx="1878839" cy="1427442"/>
          </a:xfrm>
          <a:prstGeom prst="rect">
            <a:avLst/>
          </a:prstGeom>
          <a:solidFill>
            <a:schemeClr val="bg1"/>
          </a:solidFill>
        </p:spPr>
        <p:txBody>
          <a:bodyPr wrap="square" rtlCol="0">
            <a:spAutoFit/>
          </a:bodyPr>
          <a:lstStyle/>
          <a:p>
            <a:pPr>
              <a:lnSpc>
                <a:spcPct val="80000"/>
              </a:lnSpc>
            </a:pPr>
            <a:r>
              <a:rPr lang="en-US" i="1" dirty="0">
                <a:solidFill>
                  <a:schemeClr val="accent6">
                    <a:lumMod val="75000"/>
                  </a:schemeClr>
                </a:solidFill>
              </a:rPr>
              <a:t>Wholesale prices for unprocessed commodities are more volatile </a:t>
            </a:r>
            <a:br>
              <a:rPr lang="en-US" i="1" dirty="0">
                <a:solidFill>
                  <a:schemeClr val="accent6">
                    <a:lumMod val="75000"/>
                  </a:schemeClr>
                </a:solidFill>
              </a:rPr>
            </a:br>
            <a:r>
              <a:rPr lang="en-US" i="1" dirty="0">
                <a:solidFill>
                  <a:schemeClr val="accent6">
                    <a:lumMod val="75000"/>
                  </a:schemeClr>
                </a:solidFill>
              </a:rPr>
              <a:t>than prices for processed foods</a:t>
            </a:r>
          </a:p>
        </p:txBody>
      </p:sp>
      <p:sp>
        <p:nvSpPr>
          <p:cNvPr id="11" name="TextBox 3">
            <a:extLst>
              <a:ext uri="{FF2B5EF4-FFF2-40B4-BE49-F238E27FC236}">
                <a16:creationId xmlns:a16="http://schemas.microsoft.com/office/drawing/2014/main" id="{FB14BC72-88AF-39A8-36AB-5C3933B93B89}"/>
              </a:ext>
            </a:extLst>
          </p:cNvPr>
          <p:cNvSpPr txBox="1"/>
          <p:nvPr/>
        </p:nvSpPr>
        <p:spPr>
          <a:xfrm>
            <a:off x="965513" y="6331326"/>
            <a:ext cx="10493379" cy="37816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nSpc>
                <a:spcPct val="80000"/>
              </a:lnSpc>
            </a:pPr>
            <a:r>
              <a:rPr lang="en-US" sz="1200" dirty="0">
                <a:solidFill>
                  <a:schemeClr val="bg2">
                    <a:lumMod val="50000"/>
                  </a:schemeClr>
                </a:solidFill>
              </a:rPr>
              <a:t>Note:  Author’s calculations.  Data shown are from the US Bureau of Labor Statistics, as the average for each category relative to the overall U.S. consumer price index for all goods and services.  Fruits and vegetables may be fresh, frozen or canned. </a:t>
            </a:r>
            <a:r>
              <a:rPr lang="en-US" sz="1200" baseline="0" dirty="0">
                <a:solidFill>
                  <a:schemeClr val="bg2">
                    <a:lumMod val="50000"/>
                  </a:schemeClr>
                </a:solidFill>
              </a:rPr>
              <a:t>Updated values can be obtained from </a:t>
            </a:r>
            <a:r>
              <a:rPr lang="en-US" sz="1200" dirty="0">
                <a:solidFill>
                  <a:schemeClr val="bg1">
                    <a:lumMod val="50000"/>
                  </a:schemeClr>
                </a:solidFill>
                <a:hlinkClick r:id="rId4">
                  <a:extLst>
                    <a:ext uri="{A12FA001-AC4F-418D-AE19-62706E023703}">
                      <ahyp:hlinkClr xmlns:ahyp="http://schemas.microsoft.com/office/drawing/2018/hyperlinkcolor" val="tx"/>
                    </a:ext>
                  </a:extLst>
                </a:hlinkClick>
              </a:rPr>
              <a:t>https://fred.stlouisfed.org/graph/?g=12MMl</a:t>
            </a:r>
            <a:r>
              <a:rPr lang="en-US" sz="1200" dirty="0">
                <a:solidFill>
                  <a:schemeClr val="bg2">
                    <a:lumMod val="50000"/>
                  </a:schemeClr>
                </a:solidFill>
              </a:rPr>
              <a:t>. </a:t>
            </a:r>
            <a:endParaRPr lang="en-US" sz="1400" dirty="0">
              <a:solidFill>
                <a:schemeClr val="bg2">
                  <a:lumMod val="50000"/>
                </a:schemeClr>
              </a:solidFill>
            </a:endParaRPr>
          </a:p>
        </p:txBody>
      </p:sp>
    </p:spTree>
    <p:extLst>
      <p:ext uri="{BB962C8B-B14F-4D97-AF65-F5344CB8AC3E}">
        <p14:creationId xmlns:p14="http://schemas.microsoft.com/office/powerpoint/2010/main" val="346476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3AD0102-4EC5-4DE1-B31B-C315E3037D5E}"/>
              </a:ext>
            </a:extLst>
          </p:cNvPr>
          <p:cNvSpPr>
            <a:spLocks noGrp="1"/>
          </p:cNvSpPr>
          <p:nvPr>
            <p:ph type="sldNum" sz="quarter" idx="12"/>
          </p:nvPr>
        </p:nvSpPr>
        <p:spPr/>
        <p:txBody>
          <a:bodyPr/>
          <a:lstStyle/>
          <a:p>
            <a:fld id="{971350AD-7322-4BE3-AE79-044DEC9FD97F}" type="slidenum">
              <a:rPr lang="en-US" smtClean="0"/>
              <a:pPr/>
              <a:t>5</a:t>
            </a:fld>
            <a:endParaRPr lang="en-US" dirty="0"/>
          </a:p>
        </p:txBody>
      </p:sp>
      <p:graphicFrame>
        <p:nvGraphicFramePr>
          <p:cNvPr id="3" name="Table 2">
            <a:extLst>
              <a:ext uri="{FF2B5EF4-FFF2-40B4-BE49-F238E27FC236}">
                <a16:creationId xmlns:a16="http://schemas.microsoft.com/office/drawing/2014/main" id="{0CC20792-5C3B-49FF-B728-75A30447F948}"/>
              </a:ext>
            </a:extLst>
          </p:cNvPr>
          <p:cNvGraphicFramePr>
            <a:graphicFrameLocks noGrp="1"/>
          </p:cNvGraphicFramePr>
          <p:nvPr>
            <p:extLst>
              <p:ext uri="{D42A27DB-BD31-4B8C-83A1-F6EECF244321}">
                <p14:modId xmlns:p14="http://schemas.microsoft.com/office/powerpoint/2010/main" val="419022889"/>
              </p:ext>
            </p:extLst>
          </p:nvPr>
        </p:nvGraphicFramePr>
        <p:xfrm>
          <a:off x="372320" y="2021232"/>
          <a:ext cx="11447360" cy="3989812"/>
        </p:xfrm>
        <a:graphic>
          <a:graphicData uri="http://schemas.openxmlformats.org/drawingml/2006/table">
            <a:tbl>
              <a:tblPr/>
              <a:tblGrid>
                <a:gridCol w="3009417">
                  <a:extLst>
                    <a:ext uri="{9D8B030D-6E8A-4147-A177-3AD203B41FA5}">
                      <a16:colId xmlns:a16="http://schemas.microsoft.com/office/drawing/2014/main" val="456690805"/>
                    </a:ext>
                  </a:extLst>
                </a:gridCol>
                <a:gridCol w="2627453">
                  <a:extLst>
                    <a:ext uri="{9D8B030D-6E8A-4147-A177-3AD203B41FA5}">
                      <a16:colId xmlns:a16="http://schemas.microsoft.com/office/drawing/2014/main" val="2643307184"/>
                    </a:ext>
                  </a:extLst>
                </a:gridCol>
                <a:gridCol w="2500132">
                  <a:extLst>
                    <a:ext uri="{9D8B030D-6E8A-4147-A177-3AD203B41FA5}">
                      <a16:colId xmlns:a16="http://schemas.microsoft.com/office/drawing/2014/main" val="4098837611"/>
                    </a:ext>
                  </a:extLst>
                </a:gridCol>
                <a:gridCol w="1153016">
                  <a:extLst>
                    <a:ext uri="{9D8B030D-6E8A-4147-A177-3AD203B41FA5}">
                      <a16:colId xmlns:a16="http://schemas.microsoft.com/office/drawing/2014/main" val="3876823815"/>
                    </a:ext>
                  </a:extLst>
                </a:gridCol>
                <a:gridCol w="1888836">
                  <a:extLst>
                    <a:ext uri="{9D8B030D-6E8A-4147-A177-3AD203B41FA5}">
                      <a16:colId xmlns:a16="http://schemas.microsoft.com/office/drawing/2014/main" val="2128728515"/>
                    </a:ext>
                  </a:extLst>
                </a:gridCol>
                <a:gridCol w="268506">
                  <a:extLst>
                    <a:ext uri="{9D8B030D-6E8A-4147-A177-3AD203B41FA5}">
                      <a16:colId xmlns:a16="http://schemas.microsoft.com/office/drawing/2014/main" val="341872333"/>
                    </a:ext>
                  </a:extLst>
                </a:gridCol>
              </a:tblGrid>
              <a:tr h="332934">
                <a:tc>
                  <a:txBody>
                    <a:bodyPr/>
                    <a:lstStyle/>
                    <a:p>
                      <a:pPr algn="ctr" fontAlgn="ctr"/>
                      <a:r>
                        <a:rPr lang="en-US" sz="1800" b="0" i="0" u="none" strike="noStrike" dirty="0">
                          <a:solidFill>
                            <a:srgbClr val="000000"/>
                          </a:solidFill>
                          <a:effectLst/>
                          <a:latin typeface="Arial" panose="020B0604020202020204" pitchFamily="34" charset="0"/>
                          <a:cs typeface="Arial" panose="020B0604020202020204" pitchFamily="34" charset="0"/>
                        </a:rPr>
                        <a:t> </a:t>
                      </a:r>
                    </a:p>
                  </a:txBody>
                  <a:tcPr marL="5574" marR="5574" marT="5574"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5574" marR="5574" marT="5574" marB="0" anchor="ctr">
                    <a:lnL>
                      <a:noFill/>
                    </a:lnL>
                    <a:lnR>
                      <a:noFill/>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Arial" panose="020B0604020202020204" pitchFamily="34" charset="0"/>
                          <a:cs typeface="Arial" panose="020B0604020202020204" pitchFamily="34" charset="0"/>
                        </a:rPr>
                        <a:t>All foods</a:t>
                      </a:r>
                    </a:p>
                  </a:txBody>
                  <a:tcPr marL="5574" marR="5574" marT="5574" marB="0" anchor="ctr">
                    <a:lnL>
                      <a:noFill/>
                    </a:lnL>
                    <a:lnR>
                      <a:noFill/>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hMerge="1">
                  <a:txBody>
                    <a:bodyPr/>
                    <a:lstStyle/>
                    <a:p>
                      <a:endParaRPr lang="en-US"/>
                    </a:p>
                  </a:txBody>
                  <a:tcPr>
                    <a:lnL w="12700" cmpd="sng">
                      <a:noFill/>
                      <a:prstDash val="solid"/>
                    </a:lnL>
                  </a:tcPr>
                </a:tc>
                <a:tc hMerge="1">
                  <a:txBody>
                    <a:bodyPr/>
                    <a:lstStyle/>
                    <a:p>
                      <a:endParaRPr lang="en-US" dirty="0"/>
                    </a:p>
                  </a:txBody>
                  <a:tcPr marL="5574" marR="5574" marT="5574"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800" b="1" i="0" u="none" strike="noStrike" dirty="0">
                          <a:solidFill>
                            <a:srgbClr val="000000"/>
                          </a:solidFill>
                          <a:effectLst/>
                          <a:latin typeface="Arial" panose="020B0604020202020204" pitchFamily="34" charset="0"/>
                          <a:cs typeface="Arial" panose="020B0604020202020204" pitchFamily="34" charset="0"/>
                        </a:rPr>
                        <a:t> </a:t>
                      </a:r>
                    </a:p>
                  </a:txBody>
                  <a:tcPr marL="5574" marR="5574" marT="5574" marB="0" anchor="ctr">
                    <a:lnL w="12700" cmpd="sng">
                      <a:noFill/>
                      <a:prstDash val="soli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4668280"/>
                  </a:ext>
                </a:extLst>
              </a:tr>
              <a:tr h="926738">
                <a:tc>
                  <a:txBody>
                    <a:bodyPr/>
                    <a:lstStyle/>
                    <a:p>
                      <a:pPr algn="l" fontAlgn="ctr"/>
                      <a:r>
                        <a:rPr lang="en-US" sz="1800" b="0" i="0" u="none" strike="noStrike" dirty="0">
                          <a:solidFill>
                            <a:srgbClr val="000000"/>
                          </a:solidFill>
                          <a:effectLst/>
                          <a:latin typeface="Arial" panose="020B0604020202020204" pitchFamily="34" charset="0"/>
                          <a:cs typeface="Arial" panose="020B0604020202020204" pitchFamily="34" charset="0"/>
                        </a:rPr>
                        <a:t> </a:t>
                      </a:r>
                    </a:p>
                  </a:txBody>
                  <a:tcPr marL="5574" marR="5574" marT="5574"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800" b="0" i="0" u="none" strike="noStrike" dirty="0">
                          <a:solidFill>
                            <a:srgbClr val="000000"/>
                          </a:solidFill>
                          <a:effectLst/>
                          <a:latin typeface="Arial" panose="020B0604020202020204" pitchFamily="34" charset="0"/>
                          <a:cs typeface="Arial" panose="020B0604020202020204" pitchFamily="34" charset="0"/>
                        </a:rPr>
                        <a:t>Pct of retail food items that could be matched to an actively imported primary ingredient</a:t>
                      </a:r>
                    </a:p>
                  </a:txBody>
                  <a:tcPr marL="5574" marR="5574" marT="5574" marB="0" anchor="b">
                    <a:lnL>
                      <a:noFill/>
                    </a:lnL>
                    <a:lnR>
                      <a:noFill/>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800" b="0" i="0" u="none" strike="noStrike" dirty="0">
                          <a:solidFill>
                            <a:srgbClr val="000000"/>
                          </a:solidFill>
                          <a:effectLst/>
                          <a:latin typeface="Arial" panose="020B0604020202020204" pitchFamily="34" charset="0"/>
                          <a:cs typeface="Arial" panose="020B0604020202020204" pitchFamily="34" charset="0"/>
                        </a:rPr>
                        <a:t>Pct of the retail price that is the cost of the item’s actively imported </a:t>
                      </a:r>
                      <a:br>
                        <a:rPr lang="en-US" sz="1800" b="0" i="0" u="none" strike="noStrike" dirty="0">
                          <a:solidFill>
                            <a:srgbClr val="000000"/>
                          </a:solidFill>
                          <a:effectLst/>
                          <a:latin typeface="Arial" panose="020B0604020202020204" pitchFamily="34" charset="0"/>
                          <a:cs typeface="Arial" panose="020B0604020202020204" pitchFamily="34" charset="0"/>
                        </a:rPr>
                      </a:br>
                      <a:r>
                        <a:rPr lang="en-US" sz="1800" b="0" i="0" u="none" strike="noStrike" dirty="0">
                          <a:solidFill>
                            <a:srgbClr val="000000"/>
                          </a:solidFill>
                          <a:effectLst/>
                          <a:latin typeface="Arial" panose="020B0604020202020204" pitchFamily="34" charset="0"/>
                          <a:cs typeface="Arial" panose="020B0604020202020204" pitchFamily="34" charset="0"/>
                        </a:rPr>
                        <a:t>primary ingredient</a:t>
                      </a:r>
                    </a:p>
                  </a:txBody>
                  <a:tcPr marL="5574" marR="5574" marT="5574" marB="0" anchor="b">
                    <a:lnL>
                      <a:noFill/>
                    </a:lnL>
                    <a:lnR>
                      <a:noFill/>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5574" marR="5574" marT="5574" marB="0" anchor="b">
                    <a:lnL>
                      <a:noFill/>
                    </a:lnL>
                    <a:lnR>
                      <a:noFill/>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800" b="0" i="1" u="none" strike="noStrike" dirty="0">
                          <a:solidFill>
                            <a:srgbClr val="000000"/>
                          </a:solidFill>
                          <a:effectLst/>
                          <a:latin typeface="Arial" panose="020B0604020202020204" pitchFamily="34" charset="0"/>
                          <a:cs typeface="Arial" panose="020B0604020202020204" pitchFamily="34" charset="0"/>
                        </a:rPr>
                        <a:t>Total number of retail food price observations in the global ICP database</a:t>
                      </a:r>
                    </a:p>
                  </a:txBody>
                  <a:tcPr marL="5574" marR="5574" marT="5574"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800" b="1" i="0" u="none" strike="noStrike" dirty="0">
                          <a:solidFill>
                            <a:srgbClr val="000000"/>
                          </a:solidFill>
                          <a:effectLst/>
                          <a:latin typeface="Arial" panose="020B0604020202020204" pitchFamily="34" charset="0"/>
                          <a:cs typeface="Arial" panose="020B0604020202020204" pitchFamily="34" charset="0"/>
                        </a:rPr>
                        <a:t> </a:t>
                      </a:r>
                    </a:p>
                  </a:txBody>
                  <a:tcPr marL="5574" marR="5574" marT="5574"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2065031"/>
                  </a:ext>
                </a:extLst>
              </a:tr>
              <a:tr h="357219">
                <a:tc>
                  <a:txBody>
                    <a:bodyPr/>
                    <a:lstStyle/>
                    <a:p>
                      <a:pPr algn="l" fontAlgn="ctr"/>
                      <a:r>
                        <a:rPr lang="en-US" sz="1800" b="0" i="0" u="none" strike="noStrike" dirty="0">
                          <a:solidFill>
                            <a:srgbClr val="000000"/>
                          </a:solidFill>
                          <a:effectLst/>
                          <a:latin typeface="Arial" panose="020B0604020202020204" pitchFamily="34" charset="0"/>
                          <a:cs typeface="Arial" panose="020B0604020202020204" pitchFamily="34" charset="0"/>
                        </a:rPr>
                        <a:t>    Starchy staples</a:t>
                      </a:r>
                    </a:p>
                  </a:txBody>
                  <a:tcPr marL="5574" marR="5574" marT="5574"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72</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10</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5574" marR="5574" marT="5574"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800" b="0" i="1" u="none" strike="noStrike" dirty="0">
                          <a:solidFill>
                            <a:srgbClr val="000000"/>
                          </a:solidFill>
                          <a:effectLst/>
                          <a:latin typeface="Arial" panose="020B0604020202020204" pitchFamily="34" charset="0"/>
                          <a:cs typeface="Arial" panose="020B0604020202020204" pitchFamily="34" charset="0"/>
                        </a:rPr>
                        <a:t>3,473</a:t>
                      </a:r>
                    </a:p>
                  </a:txBody>
                  <a:tcPr marL="5574" marR="5574" marT="5574"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800" b="0" i="0" u="none" strike="noStrike" dirty="0">
                          <a:solidFill>
                            <a:srgbClr val="000000"/>
                          </a:solidFill>
                          <a:effectLst/>
                          <a:latin typeface="Arial" panose="020B0604020202020204" pitchFamily="34" charset="0"/>
                          <a:cs typeface="Arial" panose="020B0604020202020204" pitchFamily="34" charset="0"/>
                        </a:rPr>
                        <a:t> </a:t>
                      </a:r>
                    </a:p>
                  </a:txBody>
                  <a:tcPr marL="5574" marR="5574" marT="5574"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585748631"/>
                  </a:ext>
                </a:extLst>
              </a:tr>
              <a:tr h="309846">
                <a:tc>
                  <a:txBody>
                    <a:bodyPr/>
                    <a:lstStyle/>
                    <a:p>
                      <a:pPr algn="l" fontAlgn="ctr"/>
                      <a:r>
                        <a:rPr lang="en-US" sz="1800" b="0" i="0" u="none" strike="noStrike" dirty="0">
                          <a:solidFill>
                            <a:srgbClr val="000000"/>
                          </a:solidFill>
                          <a:effectLst/>
                          <a:latin typeface="Arial" panose="020B0604020202020204" pitchFamily="34" charset="0"/>
                          <a:cs typeface="Arial" panose="020B0604020202020204" pitchFamily="34" charset="0"/>
                        </a:rPr>
                        <a:t>    Vegetables</a:t>
                      </a:r>
                    </a:p>
                  </a:txBody>
                  <a:tcPr marL="5574" marR="5574" marT="5574"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56</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20</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5574" marR="5574" marT="5574"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800" b="0" i="1" u="none" strike="noStrike" dirty="0">
                          <a:solidFill>
                            <a:srgbClr val="000000"/>
                          </a:solidFill>
                          <a:effectLst/>
                          <a:latin typeface="Arial" panose="020B0604020202020204" pitchFamily="34" charset="0"/>
                          <a:cs typeface="Arial" panose="020B0604020202020204" pitchFamily="34" charset="0"/>
                        </a:rPr>
                        <a:t>1,420</a:t>
                      </a:r>
                    </a:p>
                  </a:txBody>
                  <a:tcPr marL="5574" marR="5574" marT="5574"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800" b="0" i="0" u="none" strike="noStrike" dirty="0">
                          <a:solidFill>
                            <a:srgbClr val="000000"/>
                          </a:solidFill>
                          <a:effectLst/>
                          <a:latin typeface="Arial" panose="020B0604020202020204" pitchFamily="34" charset="0"/>
                          <a:cs typeface="Arial" panose="020B0604020202020204" pitchFamily="34" charset="0"/>
                        </a:rPr>
                        <a:t> </a:t>
                      </a:r>
                    </a:p>
                  </a:txBody>
                  <a:tcPr marL="5574" marR="5574" marT="5574"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018941925"/>
                  </a:ext>
                </a:extLst>
              </a:tr>
              <a:tr h="309846">
                <a:tc>
                  <a:txBody>
                    <a:bodyPr/>
                    <a:lstStyle/>
                    <a:p>
                      <a:pPr algn="l" fontAlgn="ctr"/>
                      <a:r>
                        <a:rPr lang="en-US" sz="1800" b="0" i="0" u="none" strike="noStrike" dirty="0">
                          <a:solidFill>
                            <a:srgbClr val="000000"/>
                          </a:solidFill>
                          <a:effectLst/>
                          <a:latin typeface="Arial" panose="020B0604020202020204" pitchFamily="34" charset="0"/>
                          <a:cs typeface="Arial" panose="020B0604020202020204" pitchFamily="34" charset="0"/>
                        </a:rPr>
                        <a:t>    Fruits</a:t>
                      </a:r>
                    </a:p>
                  </a:txBody>
                  <a:tcPr marL="5574" marR="5574" marT="5574"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63</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16</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5574" marR="5574" marT="5574"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800" b="0" i="1" u="none" strike="noStrike" dirty="0">
                          <a:solidFill>
                            <a:srgbClr val="000000"/>
                          </a:solidFill>
                          <a:effectLst/>
                          <a:latin typeface="Arial" panose="020B0604020202020204" pitchFamily="34" charset="0"/>
                          <a:cs typeface="Arial" panose="020B0604020202020204" pitchFamily="34" charset="0"/>
                        </a:rPr>
                        <a:t>1,477</a:t>
                      </a:r>
                    </a:p>
                  </a:txBody>
                  <a:tcPr marL="5574" marR="5574" marT="5574"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800" b="0" i="0" u="none" strike="noStrike" dirty="0">
                          <a:solidFill>
                            <a:srgbClr val="000000"/>
                          </a:solidFill>
                          <a:effectLst/>
                          <a:latin typeface="Arial" panose="020B0604020202020204" pitchFamily="34" charset="0"/>
                          <a:cs typeface="Arial" panose="020B0604020202020204" pitchFamily="34" charset="0"/>
                        </a:rPr>
                        <a:t> </a:t>
                      </a:r>
                    </a:p>
                  </a:txBody>
                  <a:tcPr marL="5574" marR="5574" marT="5574"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323977434"/>
                  </a:ext>
                </a:extLst>
              </a:tr>
              <a:tr h="309846">
                <a:tc>
                  <a:txBody>
                    <a:bodyPr/>
                    <a:lstStyle/>
                    <a:p>
                      <a:pPr algn="l" fontAlgn="ctr"/>
                      <a:r>
                        <a:rPr lang="en-US" sz="1800" b="0" i="0" u="none" strike="noStrike" dirty="0">
                          <a:solidFill>
                            <a:srgbClr val="000000"/>
                          </a:solidFill>
                          <a:effectLst/>
                          <a:latin typeface="Arial" panose="020B0604020202020204" pitchFamily="34" charset="0"/>
                          <a:cs typeface="Arial" panose="020B0604020202020204" pitchFamily="34" charset="0"/>
                        </a:rPr>
                        <a:t>    Animal-source foods</a:t>
                      </a:r>
                    </a:p>
                  </a:txBody>
                  <a:tcPr marL="5574" marR="5574" marT="5574"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37</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26</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5574" marR="5574" marT="5574"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800" b="0" i="1" u="none" strike="noStrike" dirty="0">
                          <a:solidFill>
                            <a:srgbClr val="000000"/>
                          </a:solidFill>
                          <a:effectLst/>
                          <a:latin typeface="Arial" panose="020B0604020202020204" pitchFamily="34" charset="0"/>
                          <a:cs typeface="Arial" panose="020B0604020202020204" pitchFamily="34" charset="0"/>
                        </a:rPr>
                        <a:t>5,726</a:t>
                      </a:r>
                    </a:p>
                  </a:txBody>
                  <a:tcPr marL="5574" marR="5574" marT="5574"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800" b="0" i="0" u="none" strike="noStrike" dirty="0">
                          <a:solidFill>
                            <a:srgbClr val="000000"/>
                          </a:solidFill>
                          <a:effectLst/>
                          <a:latin typeface="Arial" panose="020B0604020202020204" pitchFamily="34" charset="0"/>
                          <a:cs typeface="Arial" panose="020B0604020202020204" pitchFamily="34" charset="0"/>
                        </a:rPr>
                        <a:t> </a:t>
                      </a:r>
                    </a:p>
                  </a:txBody>
                  <a:tcPr marL="5574" marR="5574" marT="5574"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690719903"/>
                  </a:ext>
                </a:extLst>
              </a:tr>
              <a:tr h="309846">
                <a:tc>
                  <a:txBody>
                    <a:bodyPr/>
                    <a:lstStyle/>
                    <a:p>
                      <a:pPr algn="l" fontAlgn="ctr"/>
                      <a:r>
                        <a:rPr lang="en-US" sz="1800" b="0" i="0" u="none" strike="noStrike" dirty="0">
                          <a:solidFill>
                            <a:srgbClr val="000000"/>
                          </a:solidFill>
                          <a:effectLst/>
                          <a:latin typeface="Arial" panose="020B0604020202020204" pitchFamily="34" charset="0"/>
                          <a:cs typeface="Arial" panose="020B0604020202020204" pitchFamily="34" charset="0"/>
                        </a:rPr>
                        <a:t>    Legumes, nut, and seeds</a:t>
                      </a:r>
                    </a:p>
                  </a:txBody>
                  <a:tcPr marL="5574" marR="5574" marT="5574"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75</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14</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5574" marR="5574" marT="5574"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800" b="0" i="1" u="none" strike="noStrike" dirty="0">
                          <a:solidFill>
                            <a:srgbClr val="000000"/>
                          </a:solidFill>
                          <a:effectLst/>
                          <a:latin typeface="Arial" panose="020B0604020202020204" pitchFamily="34" charset="0"/>
                          <a:cs typeface="Arial" panose="020B0604020202020204" pitchFamily="34" charset="0"/>
                        </a:rPr>
                        <a:t>826</a:t>
                      </a:r>
                    </a:p>
                  </a:txBody>
                  <a:tcPr marL="5574" marR="5574" marT="5574"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800" b="0" i="0" u="none" strike="noStrike" dirty="0">
                          <a:solidFill>
                            <a:srgbClr val="000000"/>
                          </a:solidFill>
                          <a:effectLst/>
                          <a:latin typeface="Arial" panose="020B0604020202020204" pitchFamily="34" charset="0"/>
                          <a:cs typeface="Arial" panose="020B0604020202020204" pitchFamily="34" charset="0"/>
                        </a:rPr>
                        <a:t> </a:t>
                      </a:r>
                    </a:p>
                  </a:txBody>
                  <a:tcPr marL="5574" marR="5574" marT="5574"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425706137"/>
                  </a:ext>
                </a:extLst>
              </a:tr>
              <a:tr h="373255">
                <a:tc>
                  <a:txBody>
                    <a:bodyPr/>
                    <a:lstStyle/>
                    <a:p>
                      <a:pPr algn="l" fontAlgn="ctr"/>
                      <a:r>
                        <a:rPr lang="en-US" sz="1800" b="0" i="0" u="none" strike="noStrike" dirty="0">
                          <a:solidFill>
                            <a:srgbClr val="000000"/>
                          </a:solidFill>
                          <a:effectLst/>
                          <a:latin typeface="Arial" panose="020B0604020202020204" pitchFamily="34" charset="0"/>
                          <a:cs typeface="Arial" panose="020B0604020202020204" pitchFamily="34" charset="0"/>
                        </a:rPr>
                        <a:t>    Oils and fats</a:t>
                      </a:r>
                    </a:p>
                  </a:txBody>
                  <a:tcPr marL="5574" marR="5574" marT="5574"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72</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17</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5574" marR="5574" marT="5574"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800" b="0" i="1" u="none" strike="noStrike" dirty="0">
                          <a:solidFill>
                            <a:srgbClr val="000000"/>
                          </a:solidFill>
                          <a:effectLst/>
                          <a:latin typeface="Arial" panose="020B0604020202020204" pitchFamily="34" charset="0"/>
                          <a:cs typeface="Arial" panose="020B0604020202020204" pitchFamily="34" charset="0"/>
                        </a:rPr>
                        <a:t>990</a:t>
                      </a:r>
                    </a:p>
                  </a:txBody>
                  <a:tcPr marL="5574" marR="5574" marT="5574"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800" b="0" i="0" u="none" strike="noStrike" dirty="0">
                          <a:solidFill>
                            <a:srgbClr val="000000"/>
                          </a:solidFill>
                          <a:effectLst/>
                          <a:latin typeface="Arial" panose="020B0604020202020204" pitchFamily="34" charset="0"/>
                          <a:cs typeface="Arial" panose="020B0604020202020204" pitchFamily="34" charset="0"/>
                        </a:rPr>
                        <a:t> </a:t>
                      </a:r>
                    </a:p>
                  </a:txBody>
                  <a:tcPr marL="5574" marR="5574" marT="5574"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1366642"/>
                  </a:ext>
                </a:extLst>
              </a:tr>
              <a:tr h="309846">
                <a:tc>
                  <a:txBody>
                    <a:bodyPr/>
                    <a:lstStyle/>
                    <a:p>
                      <a:pPr algn="l" fontAlgn="ctr"/>
                      <a:r>
                        <a:rPr lang="en-US" sz="1800" b="0" i="1" u="none" strike="noStrike" dirty="0">
                          <a:solidFill>
                            <a:srgbClr val="000000"/>
                          </a:solidFill>
                          <a:effectLst/>
                          <a:latin typeface="Arial" panose="020B0604020202020204" pitchFamily="34" charset="0"/>
                          <a:cs typeface="Arial" panose="020B0604020202020204" pitchFamily="34" charset="0"/>
                        </a:rPr>
                        <a:t>All foods</a:t>
                      </a:r>
                    </a:p>
                  </a:txBody>
                  <a:tcPr marL="5574" marR="5574" marT="5574"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55</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17</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5574" marR="5574" marT="5574"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800" b="0" i="1" u="none" strike="noStrike" dirty="0">
                          <a:solidFill>
                            <a:srgbClr val="000000"/>
                          </a:solidFill>
                          <a:effectLst/>
                          <a:latin typeface="Arial" panose="020B0604020202020204" pitchFamily="34" charset="0"/>
                          <a:cs typeface="Arial" panose="020B0604020202020204" pitchFamily="34" charset="0"/>
                        </a:rPr>
                        <a:t>13,912</a:t>
                      </a:r>
                    </a:p>
                  </a:txBody>
                  <a:tcPr marL="5574" marR="5574" marT="5574"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800" b="0" i="0" u="none" strike="noStrike" dirty="0">
                          <a:solidFill>
                            <a:srgbClr val="000000"/>
                          </a:solidFill>
                          <a:effectLst/>
                          <a:latin typeface="Arial" panose="020B0604020202020204" pitchFamily="34" charset="0"/>
                          <a:cs typeface="Arial" panose="020B0604020202020204" pitchFamily="34" charset="0"/>
                        </a:rPr>
                        <a:t> </a:t>
                      </a:r>
                    </a:p>
                  </a:txBody>
                  <a:tcPr marL="5574" marR="5574" marT="5574"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3093093"/>
                  </a:ext>
                </a:extLst>
              </a:tr>
            </a:tbl>
          </a:graphicData>
        </a:graphic>
      </p:graphicFrame>
      <p:sp>
        <p:nvSpPr>
          <p:cNvPr id="13" name="Title 4">
            <a:extLst>
              <a:ext uri="{FF2B5EF4-FFF2-40B4-BE49-F238E27FC236}">
                <a16:creationId xmlns:a16="http://schemas.microsoft.com/office/drawing/2014/main" id="{DAF13036-22CA-B9B8-0625-B18DB25B74D7}"/>
              </a:ext>
            </a:extLst>
          </p:cNvPr>
          <p:cNvSpPr txBox="1">
            <a:spLocks/>
          </p:cNvSpPr>
          <p:nvPr/>
        </p:nvSpPr>
        <p:spPr>
          <a:xfrm>
            <a:off x="225425" y="325507"/>
            <a:ext cx="11966575" cy="899956"/>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Globally, most foods have an importable main ingredient, </a:t>
            </a:r>
            <a:br>
              <a:rPr lang="en-US" sz="3600" b="1" kern="0" dirty="0">
                <a:solidFill>
                  <a:srgbClr val="3083A7"/>
                </a:solidFill>
                <a:latin typeface="+mn-lt"/>
              </a:rPr>
            </a:br>
            <a:r>
              <a:rPr lang="en-US" sz="3600" b="1" kern="0" dirty="0">
                <a:solidFill>
                  <a:srgbClr val="3083A7"/>
                </a:solidFill>
                <a:latin typeface="+mn-lt"/>
              </a:rPr>
              <a:t>but that import costs only a fraction of the item’s retail price</a:t>
            </a:r>
          </a:p>
        </p:txBody>
      </p:sp>
      <p:sp>
        <p:nvSpPr>
          <p:cNvPr id="22" name="Text Box 4">
            <a:extLst>
              <a:ext uri="{FF2B5EF4-FFF2-40B4-BE49-F238E27FC236}">
                <a16:creationId xmlns:a16="http://schemas.microsoft.com/office/drawing/2014/main" id="{F87CC370-BBAA-5F5C-52C5-5618C65FD7C1}"/>
              </a:ext>
            </a:extLst>
          </p:cNvPr>
          <p:cNvSpPr txBox="1">
            <a:spLocks noChangeArrowheads="1"/>
          </p:cNvSpPr>
          <p:nvPr/>
        </p:nvSpPr>
        <p:spPr bwMode="auto">
          <a:xfrm>
            <a:off x="225425" y="6532493"/>
            <a:ext cx="11966575" cy="274638"/>
          </a:xfrm>
          <a:prstGeom prst="rect">
            <a:avLst/>
          </a:prstGeom>
          <a:noFill/>
          <a:ln>
            <a:noFill/>
          </a:ln>
          <a:effectLst/>
        </p:spPr>
        <p:txBody>
          <a:bodyPr>
            <a:spAutoFit/>
          </a:bodyPr>
          <a:lstStyle/>
          <a:p>
            <a:pPr eaLnBrk="1" fontAlgn="auto" hangingPunct="1">
              <a:lnSpc>
                <a:spcPct val="80000"/>
              </a:lnSpc>
              <a:spcBef>
                <a:spcPts val="0"/>
              </a:spcBef>
              <a:spcAft>
                <a:spcPts val="0"/>
              </a:spcAft>
              <a:defRPr/>
            </a:pPr>
            <a:r>
              <a:rPr lang="en-US" altLang="en-US" sz="1400" b="1" dirty="0">
                <a:latin typeface="Cordia New" panose="020B0304020202020204" pitchFamily="34" charset="-34"/>
                <a:cs typeface="Cordia New" panose="020B0304020202020204" pitchFamily="34" charset="-34"/>
              </a:rPr>
              <a:t>Source</a:t>
            </a:r>
            <a:r>
              <a:rPr lang="en-US" altLang="en-US" sz="1400" dirty="0">
                <a:solidFill>
                  <a:schemeClr val="bg1">
                    <a:lumMod val="50000"/>
                  </a:schemeClr>
                </a:solidFill>
                <a:latin typeface="Cordia New" panose="020B0304020202020204" pitchFamily="34" charset="-34"/>
                <a:cs typeface="Cordia New" panose="020B0304020202020204" pitchFamily="34" charset="-34"/>
              </a:rPr>
              <a:t>: W.A. Masters, S. Block, R. Gilbert, L. Costlow, J. Matteson, E. Krivonos and J. Rauschendorfer (2022), “Trade policy and the cost of healthy diets in Africa and worldwide”. Draft report for FAO, last revised 22 Feb. 2023</a:t>
            </a:r>
          </a:p>
        </p:txBody>
      </p:sp>
      <p:sp>
        <p:nvSpPr>
          <p:cNvPr id="23" name="Text Box 2">
            <a:extLst>
              <a:ext uri="{FF2B5EF4-FFF2-40B4-BE49-F238E27FC236}">
                <a16:creationId xmlns:a16="http://schemas.microsoft.com/office/drawing/2014/main" id="{F9AE8F75-D3E7-ADD6-7146-5EFC7C6274ED}"/>
              </a:ext>
            </a:extLst>
          </p:cNvPr>
          <p:cNvSpPr txBox="1">
            <a:spLocks noChangeArrowheads="1"/>
          </p:cNvSpPr>
          <p:nvPr/>
        </p:nvSpPr>
        <p:spPr bwMode="auto">
          <a:xfrm>
            <a:off x="372320" y="1645034"/>
            <a:ext cx="100687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charset="0"/>
                <a:ea typeface="ＭＳ Ｐゴシック" charset="-128"/>
              </a:defRPr>
            </a:lvl1pPr>
            <a:lvl2pPr marL="37931725" indent="-37474525">
              <a:defRPr sz="1000">
                <a:solidFill>
                  <a:schemeClr val="tx1"/>
                </a:solidFill>
                <a:latin typeface="Arial" charset="0"/>
                <a:ea typeface="ＭＳ Ｐゴシック" charset="-128"/>
              </a:defRPr>
            </a:lvl2pPr>
            <a:lvl3pPr>
              <a:defRPr sz="1000">
                <a:solidFill>
                  <a:schemeClr val="tx1"/>
                </a:solidFill>
                <a:latin typeface="Arial" charset="0"/>
                <a:ea typeface="ＭＳ Ｐゴシック" charset="-128"/>
              </a:defRPr>
            </a:lvl3pPr>
            <a:lvl4pPr>
              <a:defRPr sz="1000">
                <a:solidFill>
                  <a:schemeClr val="tx1"/>
                </a:solidFill>
                <a:latin typeface="Arial" charset="0"/>
                <a:ea typeface="ＭＳ Ｐゴシック" charset="-128"/>
              </a:defRPr>
            </a:lvl4pPr>
            <a:lvl5pPr>
              <a:defRPr sz="1000">
                <a:solidFill>
                  <a:schemeClr val="tx1"/>
                </a:solidFill>
                <a:latin typeface="Arial" charset="0"/>
                <a:ea typeface="ＭＳ Ｐゴシック" charset="-128"/>
              </a:defRPr>
            </a:lvl5pPr>
            <a:lvl6pPr marL="457200" eaLnBrk="0" fontAlgn="base" hangingPunct="0">
              <a:spcBef>
                <a:spcPct val="0"/>
              </a:spcBef>
              <a:spcAft>
                <a:spcPct val="0"/>
              </a:spcAft>
              <a:defRPr sz="1000">
                <a:solidFill>
                  <a:schemeClr val="tx1"/>
                </a:solidFill>
                <a:latin typeface="Arial" charset="0"/>
                <a:ea typeface="ＭＳ Ｐゴシック" charset="-128"/>
              </a:defRPr>
            </a:lvl6pPr>
            <a:lvl7pPr marL="914400" eaLnBrk="0" fontAlgn="base" hangingPunct="0">
              <a:spcBef>
                <a:spcPct val="0"/>
              </a:spcBef>
              <a:spcAft>
                <a:spcPct val="0"/>
              </a:spcAft>
              <a:defRPr sz="1000">
                <a:solidFill>
                  <a:schemeClr val="tx1"/>
                </a:solidFill>
                <a:latin typeface="Arial" charset="0"/>
                <a:ea typeface="ＭＳ Ｐゴシック" charset="-128"/>
              </a:defRPr>
            </a:lvl7pPr>
            <a:lvl8pPr marL="1371600" eaLnBrk="0" fontAlgn="base" hangingPunct="0">
              <a:spcBef>
                <a:spcPct val="0"/>
              </a:spcBef>
              <a:spcAft>
                <a:spcPct val="0"/>
              </a:spcAft>
              <a:defRPr sz="1000">
                <a:solidFill>
                  <a:schemeClr val="tx1"/>
                </a:solidFill>
                <a:latin typeface="Arial" charset="0"/>
                <a:ea typeface="ＭＳ Ｐゴシック" charset="-128"/>
              </a:defRPr>
            </a:lvl8pPr>
            <a:lvl9pPr marL="1828800" eaLnBrk="0" fontAlgn="base" hangingPunct="0">
              <a:spcBef>
                <a:spcPct val="0"/>
              </a:spcBef>
              <a:spcAft>
                <a:spcPct val="0"/>
              </a:spcAft>
              <a:defRPr sz="1000">
                <a:solidFill>
                  <a:schemeClr val="tx1"/>
                </a:solidFill>
                <a:latin typeface="Arial" charset="0"/>
                <a:ea typeface="ＭＳ Ｐゴシック" charset="-128"/>
              </a:defRPr>
            </a:lvl9pPr>
          </a:lstStyle>
          <a:p>
            <a:pPr>
              <a:spcBef>
                <a:spcPct val="50000"/>
              </a:spcBef>
            </a:pPr>
            <a:r>
              <a:rPr lang="en-US" sz="2000" b="1" dirty="0"/>
              <a:t>Role of imported product costs in retail item prices (n=680 foods in 144 countries)</a:t>
            </a:r>
            <a:endParaRPr lang="en-US" sz="1600" b="1" dirty="0"/>
          </a:p>
        </p:txBody>
      </p:sp>
    </p:spTree>
    <p:extLst>
      <p:ext uri="{BB962C8B-B14F-4D97-AF65-F5344CB8AC3E}">
        <p14:creationId xmlns:p14="http://schemas.microsoft.com/office/powerpoint/2010/main" val="1095258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A4F925-5571-4972-A9B1-1ABF2F2E0690}"/>
              </a:ext>
            </a:extLst>
          </p:cNvPr>
          <p:cNvPicPr>
            <a:picLocks noChangeAspect="1"/>
          </p:cNvPicPr>
          <p:nvPr/>
        </p:nvPicPr>
        <p:blipFill rotWithShape="1">
          <a:blip r:embed="rId3"/>
          <a:srcRect r="17794" b="48000"/>
          <a:stretch/>
        </p:blipFill>
        <p:spPr>
          <a:xfrm>
            <a:off x="6856040" y="4788425"/>
            <a:ext cx="2862887" cy="919352"/>
          </a:xfrm>
          <a:prstGeom prst="rect">
            <a:avLst/>
          </a:prstGeom>
        </p:spPr>
      </p:pic>
      <p:graphicFrame>
        <p:nvGraphicFramePr>
          <p:cNvPr id="20" name="Table 7">
            <a:extLst>
              <a:ext uri="{FF2B5EF4-FFF2-40B4-BE49-F238E27FC236}">
                <a16:creationId xmlns:a16="http://schemas.microsoft.com/office/drawing/2014/main" id="{E9649EC1-EE54-404D-98E1-70B95FCBC258}"/>
              </a:ext>
            </a:extLst>
          </p:cNvPr>
          <p:cNvGraphicFramePr>
            <a:graphicFrameLocks noGrp="1"/>
          </p:cNvGraphicFramePr>
          <p:nvPr>
            <p:extLst>
              <p:ext uri="{D42A27DB-BD31-4B8C-83A1-F6EECF244321}">
                <p14:modId xmlns:p14="http://schemas.microsoft.com/office/powerpoint/2010/main" val="2210074736"/>
              </p:ext>
            </p:extLst>
          </p:nvPr>
        </p:nvGraphicFramePr>
        <p:xfrm>
          <a:off x="1526901" y="2490372"/>
          <a:ext cx="5291776" cy="3792183"/>
        </p:xfrm>
        <a:graphic>
          <a:graphicData uri="http://schemas.openxmlformats.org/drawingml/2006/table">
            <a:tbl>
              <a:tblPr firstRow="1" bandRow="1"/>
              <a:tblGrid>
                <a:gridCol w="230609">
                  <a:extLst>
                    <a:ext uri="{9D8B030D-6E8A-4147-A177-3AD203B41FA5}">
                      <a16:colId xmlns:a16="http://schemas.microsoft.com/office/drawing/2014/main" val="3451523479"/>
                    </a:ext>
                  </a:extLst>
                </a:gridCol>
                <a:gridCol w="691022">
                  <a:extLst>
                    <a:ext uri="{9D8B030D-6E8A-4147-A177-3AD203B41FA5}">
                      <a16:colId xmlns:a16="http://schemas.microsoft.com/office/drawing/2014/main" val="3341402626"/>
                    </a:ext>
                  </a:extLst>
                </a:gridCol>
                <a:gridCol w="2500551">
                  <a:extLst>
                    <a:ext uri="{9D8B030D-6E8A-4147-A177-3AD203B41FA5}">
                      <a16:colId xmlns:a16="http://schemas.microsoft.com/office/drawing/2014/main" val="969415121"/>
                    </a:ext>
                  </a:extLst>
                </a:gridCol>
                <a:gridCol w="769934">
                  <a:extLst>
                    <a:ext uri="{9D8B030D-6E8A-4147-A177-3AD203B41FA5}">
                      <a16:colId xmlns:a16="http://schemas.microsoft.com/office/drawing/2014/main" val="621337366"/>
                    </a:ext>
                  </a:extLst>
                </a:gridCol>
                <a:gridCol w="1099660">
                  <a:extLst>
                    <a:ext uri="{9D8B030D-6E8A-4147-A177-3AD203B41FA5}">
                      <a16:colId xmlns:a16="http://schemas.microsoft.com/office/drawing/2014/main" val="3874017299"/>
                    </a:ext>
                  </a:extLst>
                </a:gridCol>
              </a:tblGrid>
              <a:tr h="381704">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dirty="0"/>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b="0" dirty="0">
                        <a:solidFill>
                          <a:schemeClr val="tx1"/>
                        </a:solidFill>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5335388"/>
                  </a:ext>
                </a:extLst>
              </a:tr>
              <a:tr h="2742496">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mpd="sng">
                      <a:noFill/>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nSpc>
                          <a:spcPct val="90000"/>
                        </a:lnSpc>
                      </a:pPr>
                      <a:r>
                        <a:rPr lang="en-US" sz="1800" dirty="0">
                          <a:solidFill>
                            <a:schemeClr val="tx1"/>
                          </a:solidFill>
                        </a:rPr>
                        <a:t>Food preferences, convenience and other goals</a:t>
                      </a:r>
                    </a:p>
                    <a:p>
                      <a:r>
                        <a:rPr lang="en-US" sz="1800" dirty="0">
                          <a:solidFill>
                            <a:schemeClr val="tx1"/>
                          </a:solidFill>
                        </a:rPr>
                        <a:t>(including </a:t>
                      </a:r>
                    </a:p>
                    <a:p>
                      <a:r>
                        <a:rPr lang="en-US" sz="1800" dirty="0">
                          <a:solidFill>
                            <a:schemeClr val="tx1"/>
                          </a:solidFill>
                        </a:rPr>
                        <a:t>food security,</a:t>
                      </a:r>
                    </a:p>
                    <a:p>
                      <a:r>
                        <a:rPr lang="en-US" sz="1800" dirty="0">
                          <a:solidFill>
                            <a:schemeClr val="tx1"/>
                          </a:solidFill>
                        </a:rPr>
                        <a:t>diet diversity,</a:t>
                      </a:r>
                    </a:p>
                    <a:p>
                      <a:r>
                        <a:rPr lang="en-US" sz="1800" dirty="0">
                          <a:solidFill>
                            <a:schemeClr val="tx1"/>
                          </a:solidFill>
                        </a:rPr>
                        <a:t>sustainability, </a:t>
                      </a:r>
                    </a:p>
                    <a:p>
                      <a:r>
                        <a:rPr lang="en-US" sz="1800" dirty="0">
                          <a:solidFill>
                            <a:schemeClr val="tx1"/>
                          </a:solidFill>
                        </a:rPr>
                        <a:t>equity and inclusion)</a:t>
                      </a:r>
                    </a:p>
                  </a:txBody>
                  <a:tcPr>
                    <a:lnL w="12700" cap="flat" cmpd="sng" algn="ctr">
                      <a:solidFill>
                        <a:sysClr val="windowText" lastClr="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lang="en-US" dirty="0">
                        <a:solidFill>
                          <a:schemeClr val="tx1"/>
                        </a:solidFill>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2274585637"/>
                  </a:ext>
                </a:extLst>
              </a:tr>
              <a:tr h="667983">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4">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r>
                        <a:rPr lang="en-US" sz="1800" dirty="0"/>
                        <a:t>Caloric adequacy</a:t>
                      </a:r>
                    </a:p>
                    <a:p>
                      <a:r>
                        <a:rPr lang="en-US" sz="1800" dirty="0"/>
                        <a:t>(short-term subsistence)</a:t>
                      </a:r>
                    </a:p>
                  </a:txBody>
                  <a:tcPr>
                    <a:lnL w="12700" cap="flat" cmpd="sng" algn="ctr">
                      <a:solidFill>
                        <a:sysClr val="windowText" lastClr="000000"/>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60428822"/>
                  </a:ext>
                </a:extLst>
              </a:tr>
            </a:tbl>
          </a:graphicData>
        </a:graphic>
      </p:graphicFrame>
      <p:sp>
        <p:nvSpPr>
          <p:cNvPr id="14" name="Title 1">
            <a:extLst>
              <a:ext uri="{FF2B5EF4-FFF2-40B4-BE49-F238E27FC236}">
                <a16:creationId xmlns:a16="http://schemas.microsoft.com/office/drawing/2014/main" id="{9A70DD05-1ED8-4225-949B-F9FE96099B30}"/>
              </a:ext>
            </a:extLst>
          </p:cNvPr>
          <p:cNvSpPr txBox="1">
            <a:spLocks/>
          </p:cNvSpPr>
          <p:nvPr/>
        </p:nvSpPr>
        <p:spPr>
          <a:xfrm>
            <a:off x="5916925" y="1839257"/>
            <a:ext cx="5996008" cy="114545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914446">
              <a:defRPr/>
            </a:pPr>
            <a:endParaRPr lang="en-US" sz="2200" i="1" dirty="0">
              <a:solidFill>
                <a:sysClr val="windowText" lastClr="000000"/>
              </a:solidFill>
              <a:latin typeface="Calibri Light" panose="020F0302020204030204"/>
            </a:endParaRPr>
          </a:p>
        </p:txBody>
      </p:sp>
      <p:graphicFrame>
        <p:nvGraphicFramePr>
          <p:cNvPr id="30" name="Table 7">
            <a:extLst>
              <a:ext uri="{FF2B5EF4-FFF2-40B4-BE49-F238E27FC236}">
                <a16:creationId xmlns:a16="http://schemas.microsoft.com/office/drawing/2014/main" id="{72F88F73-4461-4966-8697-589D058FA04B}"/>
              </a:ext>
            </a:extLst>
          </p:cNvPr>
          <p:cNvGraphicFramePr>
            <a:graphicFrameLocks noGrp="1"/>
          </p:cNvGraphicFramePr>
          <p:nvPr>
            <p:extLst>
              <p:ext uri="{D42A27DB-BD31-4B8C-83A1-F6EECF244321}">
                <p14:modId xmlns:p14="http://schemas.microsoft.com/office/powerpoint/2010/main" val="3294736527"/>
              </p:ext>
            </p:extLst>
          </p:nvPr>
        </p:nvGraphicFramePr>
        <p:xfrm>
          <a:off x="778997" y="3211810"/>
          <a:ext cx="6039680" cy="3205593"/>
        </p:xfrm>
        <a:graphic>
          <a:graphicData uri="http://schemas.openxmlformats.org/drawingml/2006/table">
            <a:tbl>
              <a:tblPr firstRow="1" bandRow="1"/>
              <a:tblGrid>
                <a:gridCol w="984472">
                  <a:extLst>
                    <a:ext uri="{9D8B030D-6E8A-4147-A177-3AD203B41FA5}">
                      <a16:colId xmlns:a16="http://schemas.microsoft.com/office/drawing/2014/main" val="3451523479"/>
                    </a:ext>
                  </a:extLst>
                </a:gridCol>
                <a:gridCol w="1108003">
                  <a:extLst>
                    <a:ext uri="{9D8B030D-6E8A-4147-A177-3AD203B41FA5}">
                      <a16:colId xmlns:a16="http://schemas.microsoft.com/office/drawing/2014/main" val="3341402626"/>
                    </a:ext>
                  </a:extLst>
                </a:gridCol>
                <a:gridCol w="1197292">
                  <a:extLst>
                    <a:ext uri="{9D8B030D-6E8A-4147-A177-3AD203B41FA5}">
                      <a16:colId xmlns:a16="http://schemas.microsoft.com/office/drawing/2014/main" val="969415121"/>
                    </a:ext>
                  </a:extLst>
                </a:gridCol>
                <a:gridCol w="1503371">
                  <a:extLst>
                    <a:ext uri="{9D8B030D-6E8A-4147-A177-3AD203B41FA5}">
                      <a16:colId xmlns:a16="http://schemas.microsoft.com/office/drawing/2014/main" val="621337366"/>
                    </a:ext>
                  </a:extLst>
                </a:gridCol>
                <a:gridCol w="1246542">
                  <a:extLst>
                    <a:ext uri="{9D8B030D-6E8A-4147-A177-3AD203B41FA5}">
                      <a16:colId xmlns:a16="http://schemas.microsoft.com/office/drawing/2014/main" val="3874017299"/>
                    </a:ext>
                  </a:extLst>
                </a:gridCol>
              </a:tblGrid>
              <a:tr h="506626">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dirty="0"/>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b="0" dirty="0">
                        <a:solidFill>
                          <a:schemeClr val="tx1"/>
                        </a:solidFill>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5335388"/>
                  </a:ext>
                </a:extLst>
              </a:tr>
              <a:tr h="944417">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mpd="sng">
                      <a:noFill/>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r>
                        <a:rPr lang="en-US" sz="1800" b="1" dirty="0">
                          <a:solidFill>
                            <a:schemeClr val="tx1"/>
                          </a:solidFill>
                        </a:rPr>
                        <a:t>Healthy diets</a:t>
                      </a:r>
                    </a:p>
                    <a:p>
                      <a:pPr>
                        <a:lnSpc>
                          <a:spcPct val="70000"/>
                        </a:lnSpc>
                      </a:pPr>
                      <a:r>
                        <a:rPr lang="en-US" sz="1800" dirty="0">
                          <a:solidFill>
                            <a:schemeClr val="tx1"/>
                          </a:solidFill>
                        </a:rPr>
                        <a:t>Meets national dietary guidelines by food group</a:t>
                      </a:r>
                    </a:p>
                  </a:txBody>
                  <a:tcPr>
                    <a:lnL w="12700" cap="flat" cmpd="sng" algn="ctr">
                      <a:solidFill>
                        <a:sysClr val="windowText" lastClr="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70AD47">
                        <a:lumMod val="60000"/>
                        <a:lumOff val="40000"/>
                      </a:srgbClr>
                    </a:solidFill>
                  </a:tcPr>
                </a:tc>
                <a:tc hMerge="1">
                  <a:txBody>
                    <a:bodyPr/>
                    <a:lstStyle/>
                    <a:p>
                      <a:endParaRPr lang="en-US" dirty="0">
                        <a:solidFill>
                          <a:schemeClr val="tx1"/>
                        </a:solidFill>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2274585637"/>
                  </a:ext>
                </a:extLst>
              </a:tr>
              <a:tr h="944417">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mpd="sng">
                      <a:noFill/>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8100" cmpd="sng">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nSpc>
                          <a:spcPct val="90000"/>
                        </a:lnSpc>
                      </a:pPr>
                      <a:r>
                        <a:rPr lang="en-US" sz="1800" b="1" dirty="0"/>
                        <a:t>Nutrient adequacy</a:t>
                      </a:r>
                    </a:p>
                    <a:p>
                      <a:pPr>
                        <a:lnSpc>
                          <a:spcPct val="70000"/>
                        </a:lnSpc>
                      </a:pPr>
                      <a:r>
                        <a:rPr lang="en-US" sz="1800" dirty="0"/>
                        <a:t>Avoids deficiency or excess of essential macro- and micronutrients</a:t>
                      </a:r>
                    </a:p>
                  </a:txBody>
                  <a:tcPr>
                    <a:lnL w="12700" cap="flat" cmpd="sng" algn="ctr">
                      <a:solidFill>
                        <a:sysClr val="windowText" lastClr="000000"/>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tc hMerge="1">
                  <a:txBody>
                    <a:bodyPr/>
                    <a:lstStyle/>
                    <a:p>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2774933356"/>
                  </a:ext>
                </a:extLst>
              </a:tr>
              <a:tr h="661092">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4">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r>
                        <a:rPr lang="en-US" sz="1800" b="1" dirty="0"/>
                        <a:t>Daily energy</a:t>
                      </a:r>
                    </a:p>
                    <a:p>
                      <a:pPr>
                        <a:lnSpc>
                          <a:spcPct val="80000"/>
                        </a:lnSpc>
                      </a:pPr>
                      <a:r>
                        <a:rPr lang="en-US" sz="1800" dirty="0"/>
                        <a:t>Meets only calorie needs, for short-term survival and physical work</a:t>
                      </a:r>
                    </a:p>
                  </a:txBody>
                  <a:tcPr>
                    <a:lnL w="12700" cap="flat" cmpd="sng" algn="ctr">
                      <a:solidFill>
                        <a:sysClr val="windowText" lastClr="000000"/>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60428822"/>
                  </a:ext>
                </a:extLst>
              </a:tr>
            </a:tbl>
          </a:graphicData>
        </a:graphic>
      </p:graphicFrame>
      <p:pic>
        <p:nvPicPr>
          <p:cNvPr id="16" name="Picture 15" descr="A picture containing tripod&#10;&#10;Description automatically generated">
            <a:extLst>
              <a:ext uri="{FF2B5EF4-FFF2-40B4-BE49-F238E27FC236}">
                <a16:creationId xmlns:a16="http://schemas.microsoft.com/office/drawing/2014/main" id="{9A632DF6-B46D-4487-9CC6-087A8EE8C1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70" y="4234773"/>
            <a:ext cx="1874659" cy="1874659"/>
          </a:xfrm>
          <a:prstGeom prst="rect">
            <a:avLst/>
          </a:prstGeom>
        </p:spPr>
      </p:pic>
      <p:sp>
        <p:nvSpPr>
          <p:cNvPr id="33" name="Text Box 4">
            <a:extLst>
              <a:ext uri="{FF2B5EF4-FFF2-40B4-BE49-F238E27FC236}">
                <a16:creationId xmlns:a16="http://schemas.microsoft.com/office/drawing/2014/main" id="{20788B5E-2C66-4C36-B215-1CD648C68D5D}"/>
              </a:ext>
            </a:extLst>
          </p:cNvPr>
          <p:cNvSpPr txBox="1">
            <a:spLocks noChangeArrowheads="1"/>
          </p:cNvSpPr>
          <p:nvPr/>
        </p:nvSpPr>
        <p:spPr bwMode="auto">
          <a:xfrm>
            <a:off x="113077" y="6509657"/>
            <a:ext cx="6705600" cy="268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lnSpc>
                <a:spcPct val="80000"/>
              </a:lnSpc>
            </a:pPr>
            <a:r>
              <a:rPr lang="en-US" altLang="en-US" sz="1400" dirty="0">
                <a:solidFill>
                  <a:schemeClr val="accent1">
                    <a:lumMod val="50000"/>
                  </a:schemeClr>
                </a:solidFill>
              </a:rPr>
              <a:t>Source: Food Prices for Nutrition (2023). </a:t>
            </a:r>
            <a:r>
              <a:rPr lang="en-US" altLang="en-US" sz="1400" dirty="0">
                <a:solidFill>
                  <a:schemeClr val="bg1">
                    <a:lumMod val="50000"/>
                  </a:schemeClr>
                </a:solidFill>
                <a:hlinkClick r:id="rId5"/>
              </a:rPr>
              <a:t>https://sites.tufts.edu/foodpricesfornutrition</a:t>
            </a:r>
            <a:endParaRPr lang="en-US" altLang="en-US" sz="1400" dirty="0">
              <a:solidFill>
                <a:schemeClr val="bg1">
                  <a:lumMod val="50000"/>
                </a:schemeClr>
              </a:solidFill>
            </a:endParaRPr>
          </a:p>
        </p:txBody>
      </p:sp>
      <p:pic>
        <p:nvPicPr>
          <p:cNvPr id="3" name="Picture 2">
            <a:extLst>
              <a:ext uri="{FF2B5EF4-FFF2-40B4-BE49-F238E27FC236}">
                <a16:creationId xmlns:a16="http://schemas.microsoft.com/office/drawing/2014/main" id="{666175E3-DA08-4D6F-94D8-9BC78633C260}"/>
              </a:ext>
            </a:extLst>
          </p:cNvPr>
          <p:cNvPicPr>
            <a:picLocks noChangeAspect="1"/>
          </p:cNvPicPr>
          <p:nvPr/>
        </p:nvPicPr>
        <p:blipFill rotWithShape="1">
          <a:blip r:embed="rId6"/>
          <a:srcRect b="10004"/>
          <a:stretch/>
        </p:blipFill>
        <p:spPr>
          <a:xfrm>
            <a:off x="7039514" y="3603224"/>
            <a:ext cx="2679413" cy="982409"/>
          </a:xfrm>
          <a:prstGeom prst="rect">
            <a:avLst/>
          </a:prstGeom>
        </p:spPr>
      </p:pic>
      <p:grpSp>
        <p:nvGrpSpPr>
          <p:cNvPr id="12" name="Group 11">
            <a:extLst>
              <a:ext uri="{FF2B5EF4-FFF2-40B4-BE49-F238E27FC236}">
                <a16:creationId xmlns:a16="http://schemas.microsoft.com/office/drawing/2014/main" id="{8352C4CB-C933-4CCF-8C9D-411AAB9DB1EF}"/>
              </a:ext>
            </a:extLst>
          </p:cNvPr>
          <p:cNvGrpSpPr/>
          <p:nvPr/>
        </p:nvGrpSpPr>
        <p:grpSpPr>
          <a:xfrm>
            <a:off x="7130374" y="5899325"/>
            <a:ext cx="3373194" cy="801408"/>
            <a:chOff x="7208087" y="5649615"/>
            <a:chExt cx="4450211" cy="1077805"/>
          </a:xfrm>
        </p:grpSpPr>
        <p:pic>
          <p:nvPicPr>
            <p:cNvPr id="9" name="Picture 8">
              <a:extLst>
                <a:ext uri="{FF2B5EF4-FFF2-40B4-BE49-F238E27FC236}">
                  <a16:creationId xmlns:a16="http://schemas.microsoft.com/office/drawing/2014/main" id="{90034821-2385-4863-A99E-623BBA927BE0}"/>
                </a:ext>
              </a:extLst>
            </p:cNvPr>
            <p:cNvPicPr>
              <a:picLocks noChangeAspect="1"/>
            </p:cNvPicPr>
            <p:nvPr/>
          </p:nvPicPr>
          <p:blipFill rotWithShape="1">
            <a:blip r:embed="rId7"/>
            <a:srcRect t="-1" b="9102"/>
            <a:stretch/>
          </p:blipFill>
          <p:spPr>
            <a:xfrm>
              <a:off x="7208087" y="6043966"/>
              <a:ext cx="4450211" cy="683454"/>
            </a:xfrm>
            <a:prstGeom prst="rect">
              <a:avLst/>
            </a:prstGeom>
          </p:spPr>
        </p:pic>
        <p:pic>
          <p:nvPicPr>
            <p:cNvPr id="10" name="Picture 9">
              <a:extLst>
                <a:ext uri="{FF2B5EF4-FFF2-40B4-BE49-F238E27FC236}">
                  <a16:creationId xmlns:a16="http://schemas.microsoft.com/office/drawing/2014/main" id="{FEC5C48E-03E2-441D-AFF9-9EBB2FADA401}"/>
                </a:ext>
              </a:extLst>
            </p:cNvPr>
            <p:cNvPicPr>
              <a:picLocks noChangeAspect="1"/>
            </p:cNvPicPr>
            <p:nvPr/>
          </p:nvPicPr>
          <p:blipFill rotWithShape="1">
            <a:blip r:embed="rId8"/>
            <a:srcRect l="2448" t="2712" r="50000" b="86500"/>
            <a:stretch/>
          </p:blipFill>
          <p:spPr>
            <a:xfrm>
              <a:off x="7208087" y="5649615"/>
              <a:ext cx="1445599" cy="440362"/>
            </a:xfrm>
            <a:prstGeom prst="rect">
              <a:avLst/>
            </a:prstGeom>
          </p:spPr>
        </p:pic>
      </p:grpSp>
      <p:sp>
        <p:nvSpPr>
          <p:cNvPr id="26" name="TextBox 25">
            <a:extLst>
              <a:ext uri="{FF2B5EF4-FFF2-40B4-BE49-F238E27FC236}">
                <a16:creationId xmlns:a16="http://schemas.microsoft.com/office/drawing/2014/main" id="{61F41BBA-A78F-4A03-A0EF-49BA86DFBB45}"/>
              </a:ext>
            </a:extLst>
          </p:cNvPr>
          <p:cNvSpPr txBox="1"/>
          <p:nvPr/>
        </p:nvSpPr>
        <p:spPr>
          <a:xfrm>
            <a:off x="263304" y="2612136"/>
            <a:ext cx="5487820" cy="441339"/>
          </a:xfrm>
          <a:prstGeom prst="rect">
            <a:avLst/>
          </a:prstGeom>
          <a:noFill/>
        </p:spPr>
        <p:txBody>
          <a:bodyPr wrap="square">
            <a:spAutoFit/>
          </a:bodyPr>
          <a:lstStyle/>
          <a:p>
            <a:pPr>
              <a:lnSpc>
                <a:spcPct val="80000"/>
              </a:lnSpc>
            </a:pPr>
            <a:r>
              <a:rPr lang="en-US" sz="1400" i="1" kern="0" dirty="0">
                <a:solidFill>
                  <a:schemeClr val="accent2">
                    <a:lumMod val="75000"/>
                  </a:schemeClr>
                </a:solidFill>
              </a:rPr>
              <a:t>For actual food choice among affordable options, observed consumption often displaces healthy items with other foods</a:t>
            </a:r>
            <a:endParaRPr lang="en-US" sz="1400" dirty="0">
              <a:solidFill>
                <a:schemeClr val="accent2">
                  <a:lumMod val="75000"/>
                </a:schemeClr>
              </a:solidFill>
            </a:endParaRPr>
          </a:p>
        </p:txBody>
      </p:sp>
      <p:sp>
        <p:nvSpPr>
          <p:cNvPr id="2" name="TextBox 1">
            <a:extLst>
              <a:ext uri="{FF2B5EF4-FFF2-40B4-BE49-F238E27FC236}">
                <a16:creationId xmlns:a16="http://schemas.microsoft.com/office/drawing/2014/main" id="{9FBAF047-5562-C05E-7237-C16FCC11546B}"/>
              </a:ext>
            </a:extLst>
          </p:cNvPr>
          <p:cNvSpPr txBox="1"/>
          <p:nvPr/>
        </p:nvSpPr>
        <p:spPr>
          <a:xfrm>
            <a:off x="435122" y="3066168"/>
            <a:ext cx="4334495" cy="613694"/>
          </a:xfrm>
          <a:prstGeom prst="rect">
            <a:avLst/>
          </a:prstGeom>
          <a:noFill/>
        </p:spPr>
        <p:txBody>
          <a:bodyPr wrap="square">
            <a:spAutoFit/>
          </a:bodyPr>
          <a:lstStyle/>
          <a:p>
            <a:pPr>
              <a:lnSpc>
                <a:spcPct val="80000"/>
              </a:lnSpc>
            </a:pPr>
            <a:r>
              <a:rPr lang="en-US" sz="1400" i="1" kern="0" dirty="0">
                <a:solidFill>
                  <a:srgbClr val="10180A"/>
                </a:solidFill>
              </a:rPr>
              <a:t>For SOFI 2022, the updated standard for the </a:t>
            </a:r>
            <a:br>
              <a:rPr lang="en-US" sz="1400" i="1" kern="0" dirty="0">
                <a:solidFill>
                  <a:srgbClr val="10180A"/>
                </a:solidFill>
              </a:rPr>
            </a:br>
            <a:r>
              <a:rPr lang="en-US" sz="1400" i="1" kern="0" dirty="0">
                <a:solidFill>
                  <a:srgbClr val="10180A"/>
                </a:solidFill>
              </a:rPr>
              <a:t>Cost of a Healthy Diet (CoHD) is a “</a:t>
            </a:r>
            <a:r>
              <a:rPr lang="en-US" sz="1400" b="1" i="1" kern="0" dirty="0">
                <a:solidFill>
                  <a:srgbClr val="10180A"/>
                </a:solidFill>
              </a:rPr>
              <a:t>Healthy Diet Basket”</a:t>
            </a:r>
            <a:r>
              <a:rPr lang="en-US" sz="1400" i="1" kern="0" dirty="0">
                <a:solidFill>
                  <a:srgbClr val="10180A"/>
                </a:solidFill>
              </a:rPr>
              <a:t> of the 11 least-cost items from 6 food groups</a:t>
            </a:r>
            <a:endParaRPr lang="en-US" sz="1400" dirty="0">
              <a:solidFill>
                <a:srgbClr val="10180A"/>
              </a:solidFill>
            </a:endParaRPr>
          </a:p>
        </p:txBody>
      </p:sp>
      <p:sp>
        <p:nvSpPr>
          <p:cNvPr id="13" name="TextBox 12">
            <a:extLst>
              <a:ext uri="{FF2B5EF4-FFF2-40B4-BE49-F238E27FC236}">
                <a16:creationId xmlns:a16="http://schemas.microsoft.com/office/drawing/2014/main" id="{FE78AF47-B6A0-F10B-28F1-EB0B318A0474}"/>
              </a:ext>
            </a:extLst>
          </p:cNvPr>
          <p:cNvSpPr txBox="1"/>
          <p:nvPr/>
        </p:nvSpPr>
        <p:spPr>
          <a:xfrm>
            <a:off x="1211141" y="4246248"/>
            <a:ext cx="2961648" cy="441339"/>
          </a:xfrm>
          <a:prstGeom prst="rect">
            <a:avLst/>
          </a:prstGeom>
          <a:noFill/>
        </p:spPr>
        <p:txBody>
          <a:bodyPr wrap="square">
            <a:spAutoFit/>
          </a:bodyPr>
          <a:lstStyle/>
          <a:p>
            <a:pPr>
              <a:lnSpc>
                <a:spcPct val="80000"/>
              </a:lnSpc>
            </a:pPr>
            <a:r>
              <a:rPr lang="en-US" sz="1400" i="1" kern="0" dirty="0">
                <a:solidFill>
                  <a:schemeClr val="accent6">
                    <a:lumMod val="50000"/>
                  </a:schemeClr>
                </a:solidFill>
              </a:rPr>
              <a:t>Our AJAE 2018 article introduced a Cost of Diet Diversity (</a:t>
            </a:r>
            <a:r>
              <a:rPr lang="en-US" sz="1400" i="1" kern="0" dirty="0" err="1">
                <a:solidFill>
                  <a:schemeClr val="accent6">
                    <a:lumMod val="50000"/>
                  </a:schemeClr>
                </a:solidFill>
              </a:rPr>
              <a:t>CoDD</a:t>
            </a:r>
            <a:r>
              <a:rPr lang="en-US" sz="1400" i="1" kern="0" dirty="0">
                <a:solidFill>
                  <a:schemeClr val="accent6">
                    <a:lumMod val="50000"/>
                  </a:schemeClr>
                </a:solidFill>
              </a:rPr>
              <a:t>) metric</a:t>
            </a:r>
            <a:endParaRPr lang="en-US" sz="1400" dirty="0">
              <a:solidFill>
                <a:schemeClr val="accent6">
                  <a:lumMod val="50000"/>
                </a:schemeClr>
              </a:solidFill>
            </a:endParaRPr>
          </a:p>
        </p:txBody>
      </p:sp>
      <p:sp>
        <p:nvSpPr>
          <p:cNvPr id="19" name="TextBox 18">
            <a:extLst>
              <a:ext uri="{FF2B5EF4-FFF2-40B4-BE49-F238E27FC236}">
                <a16:creationId xmlns:a16="http://schemas.microsoft.com/office/drawing/2014/main" id="{D40A0285-1F54-73F9-F350-6ABC477766BD}"/>
              </a:ext>
            </a:extLst>
          </p:cNvPr>
          <p:cNvSpPr txBox="1"/>
          <p:nvPr/>
        </p:nvSpPr>
        <p:spPr>
          <a:xfrm>
            <a:off x="467300" y="3741885"/>
            <a:ext cx="3754487" cy="441339"/>
          </a:xfrm>
          <a:prstGeom prst="rect">
            <a:avLst/>
          </a:prstGeom>
          <a:noFill/>
        </p:spPr>
        <p:txBody>
          <a:bodyPr wrap="square">
            <a:spAutoFit/>
          </a:bodyPr>
          <a:lstStyle/>
          <a:p>
            <a:pPr>
              <a:lnSpc>
                <a:spcPct val="80000"/>
              </a:lnSpc>
            </a:pPr>
            <a:r>
              <a:rPr lang="en-US" sz="1400" i="1" kern="0" dirty="0">
                <a:solidFill>
                  <a:srgbClr val="233616"/>
                </a:solidFill>
              </a:rPr>
              <a:t>For SOFI 2020, we used 10 countries’ guidelines for the Cost of Recommended Diets (CoRD)</a:t>
            </a:r>
            <a:endParaRPr lang="en-US" sz="1400" dirty="0">
              <a:solidFill>
                <a:srgbClr val="233616"/>
              </a:solidFill>
            </a:endParaRPr>
          </a:p>
        </p:txBody>
      </p:sp>
      <p:pic>
        <p:nvPicPr>
          <p:cNvPr id="23" name="Picture 22">
            <a:extLst>
              <a:ext uri="{FF2B5EF4-FFF2-40B4-BE49-F238E27FC236}">
                <a16:creationId xmlns:a16="http://schemas.microsoft.com/office/drawing/2014/main" id="{492057B1-0B16-4E48-AB8D-699F25D06ACD}"/>
              </a:ext>
            </a:extLst>
          </p:cNvPr>
          <p:cNvPicPr>
            <a:picLocks noChangeAspect="1"/>
          </p:cNvPicPr>
          <p:nvPr/>
        </p:nvPicPr>
        <p:blipFill>
          <a:blip r:embed="rId9"/>
          <a:stretch>
            <a:fillRect/>
          </a:stretch>
        </p:blipFill>
        <p:spPr>
          <a:xfrm>
            <a:off x="9831806" y="4466917"/>
            <a:ext cx="2081127" cy="1432407"/>
          </a:xfrm>
          <a:prstGeom prst="rect">
            <a:avLst/>
          </a:prstGeom>
        </p:spPr>
      </p:pic>
      <p:pic>
        <p:nvPicPr>
          <p:cNvPr id="27" name="Picture 26">
            <a:extLst>
              <a:ext uri="{FF2B5EF4-FFF2-40B4-BE49-F238E27FC236}">
                <a16:creationId xmlns:a16="http://schemas.microsoft.com/office/drawing/2014/main" id="{09ACEF9C-7EC7-4E32-BF27-A40A18D3DA46}"/>
              </a:ext>
            </a:extLst>
          </p:cNvPr>
          <p:cNvPicPr>
            <a:picLocks noChangeAspect="1"/>
          </p:cNvPicPr>
          <p:nvPr/>
        </p:nvPicPr>
        <p:blipFill>
          <a:blip r:embed="rId10"/>
          <a:stretch>
            <a:fillRect/>
          </a:stretch>
        </p:blipFill>
        <p:spPr>
          <a:xfrm>
            <a:off x="9789902" y="2997230"/>
            <a:ext cx="2402098" cy="1211988"/>
          </a:xfrm>
          <a:prstGeom prst="rect">
            <a:avLst/>
          </a:prstGeom>
        </p:spPr>
      </p:pic>
      <p:sp>
        <p:nvSpPr>
          <p:cNvPr id="35" name="TextBox 34">
            <a:extLst>
              <a:ext uri="{FF2B5EF4-FFF2-40B4-BE49-F238E27FC236}">
                <a16:creationId xmlns:a16="http://schemas.microsoft.com/office/drawing/2014/main" id="{4E7350BD-16C2-7915-1086-751D50222134}"/>
              </a:ext>
            </a:extLst>
          </p:cNvPr>
          <p:cNvSpPr txBox="1"/>
          <p:nvPr/>
        </p:nvSpPr>
        <p:spPr>
          <a:xfrm>
            <a:off x="1245418" y="4576452"/>
            <a:ext cx="1686119" cy="613694"/>
          </a:xfrm>
          <a:prstGeom prst="rect">
            <a:avLst/>
          </a:prstGeom>
          <a:noFill/>
        </p:spPr>
        <p:txBody>
          <a:bodyPr wrap="square">
            <a:spAutoFit/>
          </a:bodyPr>
          <a:lstStyle/>
          <a:p>
            <a:pPr>
              <a:lnSpc>
                <a:spcPct val="80000"/>
              </a:lnSpc>
            </a:pPr>
            <a:r>
              <a:rPr lang="en-US" sz="1400" i="1" kern="0" dirty="0">
                <a:solidFill>
                  <a:schemeClr val="accent6">
                    <a:lumMod val="50000"/>
                  </a:schemeClr>
                </a:solidFill>
              </a:rPr>
              <a:t>and many other studies analyze the cost of nutrients</a:t>
            </a:r>
            <a:endParaRPr lang="en-US" sz="1400" dirty="0">
              <a:solidFill>
                <a:schemeClr val="accent6">
                  <a:lumMod val="50000"/>
                </a:schemeClr>
              </a:solidFill>
            </a:endParaRPr>
          </a:p>
        </p:txBody>
      </p:sp>
      <p:sp>
        <p:nvSpPr>
          <p:cNvPr id="25" name="Title 1">
            <a:extLst>
              <a:ext uri="{FF2B5EF4-FFF2-40B4-BE49-F238E27FC236}">
                <a16:creationId xmlns:a16="http://schemas.microsoft.com/office/drawing/2014/main" id="{2D056A66-65C4-442D-AB5D-177685405CCE}"/>
              </a:ext>
            </a:extLst>
          </p:cNvPr>
          <p:cNvSpPr txBox="1">
            <a:spLocks/>
          </p:cNvSpPr>
          <p:nvPr/>
        </p:nvSpPr>
        <p:spPr>
          <a:xfrm>
            <a:off x="283521" y="1236751"/>
            <a:ext cx="8064832" cy="1268908"/>
          </a:xfrm>
          <a:prstGeom prst="rect">
            <a:avLst/>
          </a:prstGeom>
          <a:noFill/>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70000"/>
              </a:lnSpc>
            </a:pPr>
            <a:r>
              <a:rPr lang="en-US" sz="2400" b="1" dirty="0">
                <a:latin typeface="+mn-lt"/>
              </a:rPr>
              <a:t>We measure </a:t>
            </a:r>
            <a:r>
              <a:rPr lang="en-US" sz="2400" b="1" i="1" dirty="0">
                <a:latin typeface="+mn-lt"/>
              </a:rPr>
              <a:t>access to healthy diets </a:t>
            </a:r>
            <a:r>
              <a:rPr lang="en-US" sz="2400" b="1" dirty="0">
                <a:latin typeface="+mn-lt"/>
              </a:rPr>
              <a:t>using the least expensive locally available foods as a new kind of price index, </a:t>
            </a:r>
            <a:br>
              <a:rPr lang="en-US" sz="2400" b="1" dirty="0">
                <a:latin typeface="+mn-lt"/>
              </a:rPr>
            </a:br>
            <a:r>
              <a:rPr lang="en-US" sz="2400" b="1" dirty="0">
                <a:latin typeface="+mn-lt"/>
              </a:rPr>
              <a:t>measuring the cost of food as an input to health</a:t>
            </a:r>
          </a:p>
          <a:p>
            <a:pPr algn="l">
              <a:lnSpc>
                <a:spcPct val="70000"/>
              </a:lnSpc>
            </a:pPr>
            <a:endParaRPr lang="en-US" sz="1100" b="1" dirty="0">
              <a:latin typeface="+mn-lt"/>
            </a:endParaRPr>
          </a:p>
          <a:p>
            <a:pPr algn="l">
              <a:lnSpc>
                <a:spcPct val="70000"/>
              </a:lnSpc>
            </a:pPr>
            <a:r>
              <a:rPr lang="en-US" sz="1800" dirty="0">
                <a:latin typeface="+mn-lt"/>
              </a:rPr>
              <a:t>A key step is to quantify needs for both nutrients and food groups</a:t>
            </a:r>
          </a:p>
        </p:txBody>
      </p:sp>
      <p:sp>
        <p:nvSpPr>
          <p:cNvPr id="4" name="Title 4">
            <a:extLst>
              <a:ext uri="{FF2B5EF4-FFF2-40B4-BE49-F238E27FC236}">
                <a16:creationId xmlns:a16="http://schemas.microsoft.com/office/drawing/2014/main" id="{773CE315-7280-DF07-8794-6F984AF7F923}"/>
              </a:ext>
            </a:extLst>
          </p:cNvPr>
          <p:cNvSpPr txBox="1">
            <a:spLocks/>
          </p:cNvSpPr>
          <p:nvPr/>
        </p:nvSpPr>
        <p:spPr>
          <a:xfrm>
            <a:off x="360218" y="222889"/>
            <a:ext cx="7568593" cy="871745"/>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The Food Prices for Nutrition project in one slide</a:t>
            </a:r>
          </a:p>
        </p:txBody>
      </p:sp>
      <p:sp>
        <p:nvSpPr>
          <p:cNvPr id="44" name="TextBox 43">
            <a:extLst>
              <a:ext uri="{FF2B5EF4-FFF2-40B4-BE49-F238E27FC236}">
                <a16:creationId xmlns:a16="http://schemas.microsoft.com/office/drawing/2014/main" id="{1382F59B-51AC-5AF5-E0C2-065402B174C2}"/>
              </a:ext>
            </a:extLst>
          </p:cNvPr>
          <p:cNvSpPr txBox="1"/>
          <p:nvPr/>
        </p:nvSpPr>
        <p:spPr>
          <a:xfrm>
            <a:off x="3857399" y="6171286"/>
            <a:ext cx="2928106" cy="294183"/>
          </a:xfrm>
          <a:prstGeom prst="rect">
            <a:avLst/>
          </a:prstGeom>
          <a:noFill/>
        </p:spPr>
        <p:txBody>
          <a:bodyPr wrap="square">
            <a:spAutoFit/>
          </a:bodyPr>
          <a:lstStyle/>
          <a:p>
            <a:pPr>
              <a:lnSpc>
                <a:spcPct val="80000"/>
              </a:lnSpc>
            </a:pPr>
            <a:r>
              <a:rPr lang="en-US" sz="1400" i="1" kern="0" dirty="0">
                <a:solidFill>
                  <a:schemeClr val="accent6">
                    <a:lumMod val="50000"/>
                  </a:schemeClr>
                </a:solidFill>
              </a:rPr>
              <a:t>Global average in 2017 = </a:t>
            </a:r>
            <a:r>
              <a:rPr lang="en-US" sz="1600" i="1" kern="0" dirty="0">
                <a:solidFill>
                  <a:schemeClr val="accent6">
                    <a:lumMod val="50000"/>
                  </a:schemeClr>
                </a:solidFill>
              </a:rPr>
              <a:t>$0.83/day</a:t>
            </a:r>
            <a:endParaRPr lang="en-US" sz="1400" dirty="0">
              <a:solidFill>
                <a:schemeClr val="accent6">
                  <a:lumMod val="50000"/>
                </a:schemeClr>
              </a:solidFill>
            </a:endParaRPr>
          </a:p>
        </p:txBody>
      </p:sp>
      <p:sp>
        <p:nvSpPr>
          <p:cNvPr id="45" name="TextBox 44">
            <a:extLst>
              <a:ext uri="{FF2B5EF4-FFF2-40B4-BE49-F238E27FC236}">
                <a16:creationId xmlns:a16="http://schemas.microsoft.com/office/drawing/2014/main" id="{3CC3680F-C136-79ED-4981-E381FE566820}"/>
              </a:ext>
            </a:extLst>
          </p:cNvPr>
          <p:cNvSpPr txBox="1"/>
          <p:nvPr/>
        </p:nvSpPr>
        <p:spPr>
          <a:xfrm>
            <a:off x="3890942" y="5334140"/>
            <a:ext cx="2928106" cy="294183"/>
          </a:xfrm>
          <a:prstGeom prst="rect">
            <a:avLst/>
          </a:prstGeom>
          <a:noFill/>
        </p:spPr>
        <p:txBody>
          <a:bodyPr wrap="square">
            <a:spAutoFit/>
          </a:bodyPr>
          <a:lstStyle/>
          <a:p>
            <a:pPr>
              <a:lnSpc>
                <a:spcPct val="80000"/>
              </a:lnSpc>
            </a:pPr>
            <a:r>
              <a:rPr lang="en-US" sz="1400" i="1" kern="0" dirty="0">
                <a:solidFill>
                  <a:srgbClr val="002060"/>
                </a:solidFill>
              </a:rPr>
              <a:t>Global average in 2017 = </a:t>
            </a:r>
            <a:r>
              <a:rPr lang="en-US" sz="1600" i="1" kern="0" dirty="0">
                <a:solidFill>
                  <a:srgbClr val="002060"/>
                </a:solidFill>
              </a:rPr>
              <a:t>$2.46/day</a:t>
            </a:r>
            <a:endParaRPr lang="en-US" sz="1400" dirty="0">
              <a:solidFill>
                <a:srgbClr val="002060"/>
              </a:solidFill>
            </a:endParaRPr>
          </a:p>
        </p:txBody>
      </p:sp>
      <p:sp>
        <p:nvSpPr>
          <p:cNvPr id="46" name="TextBox 45">
            <a:extLst>
              <a:ext uri="{FF2B5EF4-FFF2-40B4-BE49-F238E27FC236}">
                <a16:creationId xmlns:a16="http://schemas.microsoft.com/office/drawing/2014/main" id="{C755098E-9011-8476-6572-7AE44A1A6E1D}"/>
              </a:ext>
            </a:extLst>
          </p:cNvPr>
          <p:cNvSpPr txBox="1"/>
          <p:nvPr/>
        </p:nvSpPr>
        <p:spPr>
          <a:xfrm>
            <a:off x="4064665" y="4393404"/>
            <a:ext cx="2772694" cy="294183"/>
          </a:xfrm>
          <a:prstGeom prst="rect">
            <a:avLst/>
          </a:prstGeom>
          <a:noFill/>
        </p:spPr>
        <p:txBody>
          <a:bodyPr wrap="square">
            <a:spAutoFit/>
          </a:bodyPr>
          <a:lstStyle/>
          <a:p>
            <a:pPr algn="r">
              <a:lnSpc>
                <a:spcPct val="80000"/>
              </a:lnSpc>
            </a:pPr>
            <a:r>
              <a:rPr lang="en-US" sz="1400" i="1" kern="0" dirty="0">
                <a:solidFill>
                  <a:srgbClr val="253917"/>
                </a:solidFill>
              </a:rPr>
              <a:t>Global </a:t>
            </a:r>
            <a:r>
              <a:rPr lang="en-US" sz="1400" i="1" kern="0" dirty="0" err="1">
                <a:solidFill>
                  <a:srgbClr val="253917"/>
                </a:solidFill>
              </a:rPr>
              <a:t>ave.</a:t>
            </a:r>
            <a:r>
              <a:rPr lang="en-US" sz="1400" i="1" kern="0" dirty="0">
                <a:solidFill>
                  <a:srgbClr val="253917"/>
                </a:solidFill>
              </a:rPr>
              <a:t> in 2017 = </a:t>
            </a:r>
            <a:r>
              <a:rPr lang="en-US" sz="1600" i="1" kern="0" dirty="0">
                <a:solidFill>
                  <a:srgbClr val="253917"/>
                </a:solidFill>
              </a:rPr>
              <a:t>$3.31/day</a:t>
            </a:r>
            <a:endParaRPr lang="en-US" sz="1400" dirty="0">
              <a:solidFill>
                <a:srgbClr val="253917"/>
              </a:solidFill>
            </a:endParaRPr>
          </a:p>
        </p:txBody>
      </p:sp>
      <p:sp>
        <p:nvSpPr>
          <p:cNvPr id="47" name="TextBox 46">
            <a:extLst>
              <a:ext uri="{FF2B5EF4-FFF2-40B4-BE49-F238E27FC236}">
                <a16:creationId xmlns:a16="http://schemas.microsoft.com/office/drawing/2014/main" id="{4B743961-86F0-66F9-1CE0-E616E54031EC}"/>
              </a:ext>
            </a:extLst>
          </p:cNvPr>
          <p:cNvSpPr txBox="1"/>
          <p:nvPr/>
        </p:nvSpPr>
        <p:spPr>
          <a:xfrm>
            <a:off x="4976518" y="2920246"/>
            <a:ext cx="1831504" cy="725455"/>
          </a:xfrm>
          <a:prstGeom prst="rect">
            <a:avLst/>
          </a:prstGeom>
          <a:solidFill>
            <a:srgbClr val="F4B183"/>
          </a:solidFill>
        </p:spPr>
        <p:txBody>
          <a:bodyPr wrap="square">
            <a:spAutoFit/>
          </a:bodyPr>
          <a:lstStyle/>
          <a:p>
            <a:pPr>
              <a:lnSpc>
                <a:spcPct val="80000"/>
              </a:lnSpc>
            </a:pPr>
            <a:r>
              <a:rPr lang="en-US" sz="1700" i="1" kern="0" dirty="0"/>
              <a:t>Actual global </a:t>
            </a:r>
            <a:br>
              <a:rPr lang="en-US" sz="1700" i="1" kern="0" dirty="0"/>
            </a:br>
            <a:r>
              <a:rPr lang="en-US" sz="1700" i="1" kern="0" dirty="0"/>
              <a:t>food spending =</a:t>
            </a:r>
          </a:p>
          <a:p>
            <a:pPr algn="r">
              <a:lnSpc>
                <a:spcPct val="80000"/>
              </a:lnSpc>
            </a:pPr>
            <a:r>
              <a:rPr lang="en-US" sz="1700" i="1" kern="0" dirty="0"/>
              <a:t> $5.46/day</a:t>
            </a:r>
            <a:endParaRPr lang="en-US" sz="1700" dirty="0"/>
          </a:p>
        </p:txBody>
      </p:sp>
      <p:grpSp>
        <p:nvGrpSpPr>
          <p:cNvPr id="22" name="Group 21">
            <a:extLst>
              <a:ext uri="{FF2B5EF4-FFF2-40B4-BE49-F238E27FC236}">
                <a16:creationId xmlns:a16="http://schemas.microsoft.com/office/drawing/2014/main" id="{5991CF20-710A-6385-BBAB-B7D29E938E8E}"/>
              </a:ext>
            </a:extLst>
          </p:cNvPr>
          <p:cNvGrpSpPr/>
          <p:nvPr/>
        </p:nvGrpSpPr>
        <p:grpSpPr>
          <a:xfrm>
            <a:off x="6816531" y="1689270"/>
            <a:ext cx="2894417" cy="1867827"/>
            <a:chOff x="6789966" y="1496486"/>
            <a:chExt cx="2894417" cy="1867827"/>
          </a:xfrm>
        </p:grpSpPr>
        <p:grpSp>
          <p:nvGrpSpPr>
            <p:cNvPr id="7" name="Group 6">
              <a:extLst>
                <a:ext uri="{FF2B5EF4-FFF2-40B4-BE49-F238E27FC236}">
                  <a16:creationId xmlns:a16="http://schemas.microsoft.com/office/drawing/2014/main" id="{34D98747-3C27-D2CE-B766-388DA72439DF}"/>
                </a:ext>
              </a:extLst>
            </p:cNvPr>
            <p:cNvGrpSpPr/>
            <p:nvPr/>
          </p:nvGrpSpPr>
          <p:grpSpPr>
            <a:xfrm>
              <a:off x="6878996" y="1496486"/>
              <a:ext cx="2712737" cy="1702886"/>
              <a:chOff x="8355671" y="1989071"/>
              <a:chExt cx="2545638" cy="1449893"/>
            </a:xfrm>
          </p:grpSpPr>
          <p:grpSp>
            <p:nvGrpSpPr>
              <p:cNvPr id="15" name="Group 14">
                <a:extLst>
                  <a:ext uri="{FF2B5EF4-FFF2-40B4-BE49-F238E27FC236}">
                    <a16:creationId xmlns:a16="http://schemas.microsoft.com/office/drawing/2014/main" id="{1BDE3CE5-6419-8A97-A2E4-0BE6C2681975}"/>
                  </a:ext>
                </a:extLst>
              </p:cNvPr>
              <p:cNvGrpSpPr/>
              <p:nvPr/>
            </p:nvGrpSpPr>
            <p:grpSpPr>
              <a:xfrm>
                <a:off x="8355671" y="2342558"/>
                <a:ext cx="1875132" cy="1096406"/>
                <a:chOff x="7244175" y="4863108"/>
                <a:chExt cx="1997678" cy="1357805"/>
              </a:xfrm>
            </p:grpSpPr>
            <p:pic>
              <p:nvPicPr>
                <p:cNvPr id="17" name="Picture 16">
                  <a:extLst>
                    <a:ext uri="{FF2B5EF4-FFF2-40B4-BE49-F238E27FC236}">
                      <a16:creationId xmlns:a16="http://schemas.microsoft.com/office/drawing/2014/main" id="{A6B0BFF8-781F-D027-55BA-F075C152DE4C}"/>
                    </a:ext>
                  </a:extLst>
                </p:cNvPr>
                <p:cNvPicPr>
                  <a:picLocks noChangeAspect="1"/>
                </p:cNvPicPr>
                <p:nvPr/>
              </p:nvPicPr>
              <p:blipFill rotWithShape="1">
                <a:blip r:embed="rId11"/>
                <a:srcRect l="16754" t="22232" r="15381" b="54049"/>
                <a:stretch/>
              </p:blipFill>
              <p:spPr>
                <a:xfrm>
                  <a:off x="7247877" y="5250699"/>
                  <a:ext cx="1993976" cy="970214"/>
                </a:xfrm>
                <a:prstGeom prst="rect">
                  <a:avLst/>
                </a:prstGeom>
              </p:spPr>
            </p:pic>
            <p:pic>
              <p:nvPicPr>
                <p:cNvPr id="21" name="Picture 20">
                  <a:extLst>
                    <a:ext uri="{FF2B5EF4-FFF2-40B4-BE49-F238E27FC236}">
                      <a16:creationId xmlns:a16="http://schemas.microsoft.com/office/drawing/2014/main" id="{F3BDA216-48E9-46AF-DF87-5AA6F3156C4F}"/>
                    </a:ext>
                  </a:extLst>
                </p:cNvPr>
                <p:cNvPicPr>
                  <a:picLocks noChangeAspect="1"/>
                </p:cNvPicPr>
                <p:nvPr/>
              </p:nvPicPr>
              <p:blipFill rotWithShape="1">
                <a:blip r:embed="rId11"/>
                <a:srcRect l="16754" t="4670" r="15381" b="85886"/>
                <a:stretch/>
              </p:blipFill>
              <p:spPr>
                <a:xfrm>
                  <a:off x="7244175" y="4863108"/>
                  <a:ext cx="1997118" cy="386290"/>
                </a:xfrm>
                <a:prstGeom prst="rect">
                  <a:avLst/>
                </a:prstGeom>
              </p:spPr>
            </p:pic>
          </p:grpSp>
          <p:pic>
            <p:nvPicPr>
              <p:cNvPr id="11" name="Content Placeholder 4">
                <a:extLst>
                  <a:ext uri="{FF2B5EF4-FFF2-40B4-BE49-F238E27FC236}">
                    <a16:creationId xmlns:a16="http://schemas.microsoft.com/office/drawing/2014/main" id="{135E7930-B751-C553-1E02-22C6A6349BC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970745" y="1989071"/>
                <a:ext cx="930564" cy="986710"/>
              </a:xfrm>
              <a:prstGeom prst="rect">
                <a:avLst/>
              </a:prstGeom>
            </p:spPr>
          </p:pic>
        </p:grpSp>
        <p:sp>
          <p:nvSpPr>
            <p:cNvPr id="8" name="TextBox 7">
              <a:extLst>
                <a:ext uri="{FF2B5EF4-FFF2-40B4-BE49-F238E27FC236}">
                  <a16:creationId xmlns:a16="http://schemas.microsoft.com/office/drawing/2014/main" id="{5DCF405B-7F36-6065-5859-4348C6DF2BB9}"/>
                </a:ext>
              </a:extLst>
            </p:cNvPr>
            <p:cNvSpPr txBox="1"/>
            <p:nvPr/>
          </p:nvSpPr>
          <p:spPr>
            <a:xfrm>
              <a:off x="6789966" y="3164258"/>
              <a:ext cx="2894417" cy="200055"/>
            </a:xfrm>
            <a:prstGeom prst="rect">
              <a:avLst/>
            </a:prstGeom>
            <a:noFill/>
          </p:spPr>
          <p:txBody>
            <a:bodyPr wrap="square">
              <a:spAutoFit/>
            </a:bodyPr>
            <a:lstStyle/>
            <a:p>
              <a:r>
                <a:rPr lang="en-US" sz="700" b="1" dirty="0">
                  <a:effectLst/>
                </a:rPr>
                <a:t>Herforth, A., Bai, Y., Venkat, A., Mahrt, K., </a:t>
              </a:r>
              <a:r>
                <a:rPr lang="en-US" sz="700" b="1" dirty="0" err="1">
                  <a:effectLst/>
                </a:rPr>
                <a:t>Ebel</a:t>
              </a:r>
              <a:r>
                <a:rPr lang="en-US" sz="700" b="1" dirty="0">
                  <a:effectLst/>
                </a:rPr>
                <a:t>, A. &amp; Masters, W.A. 2020. </a:t>
              </a:r>
              <a:endParaRPr lang="en-US" sz="700" b="1" dirty="0"/>
            </a:p>
          </p:txBody>
        </p:sp>
      </p:grpSp>
      <p:grpSp>
        <p:nvGrpSpPr>
          <p:cNvPr id="28" name="Group 27">
            <a:extLst>
              <a:ext uri="{FF2B5EF4-FFF2-40B4-BE49-F238E27FC236}">
                <a16:creationId xmlns:a16="http://schemas.microsoft.com/office/drawing/2014/main" id="{1D64FD7E-C232-2AEA-DF64-B26F65F50F01}"/>
              </a:ext>
            </a:extLst>
          </p:cNvPr>
          <p:cNvGrpSpPr/>
          <p:nvPr/>
        </p:nvGrpSpPr>
        <p:grpSpPr>
          <a:xfrm>
            <a:off x="9631531" y="1148923"/>
            <a:ext cx="2568759" cy="1822024"/>
            <a:chOff x="9591733" y="938330"/>
            <a:chExt cx="2568759" cy="1822024"/>
          </a:xfrm>
        </p:grpSpPr>
        <p:grpSp>
          <p:nvGrpSpPr>
            <p:cNvPr id="24" name="Group 23">
              <a:extLst>
                <a:ext uri="{FF2B5EF4-FFF2-40B4-BE49-F238E27FC236}">
                  <a16:creationId xmlns:a16="http://schemas.microsoft.com/office/drawing/2014/main" id="{4419B7EA-51E0-E86E-78B7-B7C191BD62F5}"/>
                </a:ext>
              </a:extLst>
            </p:cNvPr>
            <p:cNvGrpSpPr/>
            <p:nvPr/>
          </p:nvGrpSpPr>
          <p:grpSpPr>
            <a:xfrm>
              <a:off x="9591733" y="1277788"/>
              <a:ext cx="2137811" cy="1482566"/>
              <a:chOff x="9591733" y="1277788"/>
              <a:chExt cx="2137811" cy="1482566"/>
            </a:xfrm>
          </p:grpSpPr>
          <p:pic>
            <p:nvPicPr>
              <p:cNvPr id="42" name="Picture 41">
                <a:extLst>
                  <a:ext uri="{FF2B5EF4-FFF2-40B4-BE49-F238E27FC236}">
                    <a16:creationId xmlns:a16="http://schemas.microsoft.com/office/drawing/2014/main" id="{3D2C8A58-F94F-7ABC-7F98-88D114CC0973}"/>
                  </a:ext>
                </a:extLst>
              </p:cNvPr>
              <p:cNvPicPr>
                <a:picLocks noChangeAspect="1"/>
              </p:cNvPicPr>
              <p:nvPr/>
            </p:nvPicPr>
            <p:blipFill>
              <a:blip r:embed="rId13"/>
              <a:stretch>
                <a:fillRect/>
              </a:stretch>
            </p:blipFill>
            <p:spPr>
              <a:xfrm>
                <a:off x="9600242" y="1277788"/>
                <a:ext cx="1987598" cy="1169820"/>
              </a:xfrm>
              <a:prstGeom prst="rect">
                <a:avLst/>
              </a:prstGeom>
            </p:spPr>
          </p:pic>
          <p:sp>
            <p:nvSpPr>
              <p:cNvPr id="18" name="TextBox 17">
                <a:extLst>
                  <a:ext uri="{FF2B5EF4-FFF2-40B4-BE49-F238E27FC236}">
                    <a16:creationId xmlns:a16="http://schemas.microsoft.com/office/drawing/2014/main" id="{D2BDE834-3588-5DAF-EAF1-D33CB397A7CD}"/>
                  </a:ext>
                </a:extLst>
              </p:cNvPr>
              <p:cNvSpPr txBox="1"/>
              <p:nvPr/>
            </p:nvSpPr>
            <p:spPr>
              <a:xfrm>
                <a:off x="9591733" y="2452577"/>
                <a:ext cx="2137811" cy="307777"/>
              </a:xfrm>
              <a:prstGeom prst="rect">
                <a:avLst/>
              </a:prstGeom>
              <a:noFill/>
            </p:spPr>
            <p:txBody>
              <a:bodyPr wrap="square">
                <a:spAutoFit/>
              </a:bodyPr>
              <a:lstStyle/>
              <a:p>
                <a:r>
                  <a:rPr lang="en-US" sz="700" b="1" dirty="0">
                    <a:effectLst/>
                  </a:rPr>
                  <a:t>Herforth, A., Venkat, A., Bai, Y., Costlow, L., Holleman, C. &amp; Masters, W.A. 2022.</a:t>
                </a:r>
                <a:endParaRPr lang="en-US" sz="700" b="1" dirty="0"/>
              </a:p>
            </p:txBody>
          </p:sp>
        </p:grpSp>
        <p:pic>
          <p:nvPicPr>
            <p:cNvPr id="43" name="Picture 42" descr="A group of vegetables&#10;&#10;Description automatically generated with low confidence">
              <a:extLst>
                <a:ext uri="{FF2B5EF4-FFF2-40B4-BE49-F238E27FC236}">
                  <a16:creationId xmlns:a16="http://schemas.microsoft.com/office/drawing/2014/main" id="{7140B5D3-9994-D67A-7B11-692A4201C76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340281" y="938330"/>
              <a:ext cx="820211" cy="1156498"/>
            </a:xfrm>
            <a:prstGeom prst="rect">
              <a:avLst/>
            </a:prstGeom>
          </p:spPr>
        </p:pic>
      </p:grpSp>
    </p:spTree>
    <p:custDataLst>
      <p:tags r:id="rId1"/>
    </p:custDataLst>
    <p:extLst>
      <p:ext uri="{BB962C8B-B14F-4D97-AF65-F5344CB8AC3E}">
        <p14:creationId xmlns:p14="http://schemas.microsoft.com/office/powerpoint/2010/main" val="98080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subTnLst>
                                    <p:animClr clrSpc="rgb" dir="cw">
                                      <p:cBhvr override="childStyle">
                                        <p:cTn dur="1" fill="hold" display="0" masterRel="nextClick" afterEffect="1"/>
                                        <p:tgtEl>
                                          <p:spTgt spid="13"/>
                                        </p:tgtEl>
                                        <p:attrNameLst>
                                          <p:attrName>ppt_c</p:attrName>
                                        </p:attrNameLst>
                                      </p:cBhvr>
                                      <p:to>
                                        <a:srgbClr val="C0C0C0"/>
                                      </p:to>
                                    </p:animClr>
                                  </p:sub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childTnLst>
                                  <p:subTnLst>
                                    <p:animClr clrSpc="rgb" dir="cw">
                                      <p:cBhvr override="childStyle">
                                        <p:cTn dur="1" fill="hold" display="0" masterRel="nextClick" afterEffect="1"/>
                                        <p:tgtEl>
                                          <p:spTgt spid="35"/>
                                        </p:tgtEl>
                                        <p:attrNameLst>
                                          <p:attrName>ppt_c</p:attrName>
                                        </p:attrNameLst>
                                      </p:cBhvr>
                                      <p:to>
                                        <a:srgbClr val="C0C0C0"/>
                                      </p:to>
                                    </p:animClr>
                                  </p:sub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subTnLst>
                                    <p:animClr clrSpc="rgb" dir="cw">
                                      <p:cBhvr override="childStyle">
                                        <p:cTn dur="1" fill="hold" display="0" masterRel="nextClick" afterEffect="1"/>
                                        <p:tgtEl>
                                          <p:spTgt spid="19"/>
                                        </p:tgtEl>
                                        <p:attrNameLst>
                                          <p:attrName>ppt_c</p:attrName>
                                        </p:attrNameLst>
                                      </p:cBhvr>
                                      <p:to>
                                        <a:srgbClr val="C0C0C0"/>
                                      </p:to>
                                    </p:animClr>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6" grpId="0"/>
      <p:bldP spid="2" grpId="0"/>
      <p:bldP spid="13" grpId="0"/>
      <p:bldP spid="19" grpId="0"/>
      <p:bldP spid="35" grpId="0"/>
      <p:bldP spid="44" grpId="0"/>
      <p:bldP spid="45" grpId="0"/>
      <p:bldP spid="46" grpId="0"/>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9855F20A-50CE-B4F4-3109-F9CDC63032F1}"/>
              </a:ext>
            </a:extLst>
          </p:cNvPr>
          <p:cNvGrpSpPr/>
          <p:nvPr/>
        </p:nvGrpSpPr>
        <p:grpSpPr>
          <a:xfrm>
            <a:off x="4835851" y="2566326"/>
            <a:ext cx="3529891" cy="3487214"/>
            <a:chOff x="4835851" y="2566326"/>
            <a:chExt cx="3529891" cy="3487214"/>
          </a:xfrm>
        </p:grpSpPr>
        <p:pic>
          <p:nvPicPr>
            <p:cNvPr id="22" name="Picture 21">
              <a:extLst>
                <a:ext uri="{FF2B5EF4-FFF2-40B4-BE49-F238E27FC236}">
                  <a16:creationId xmlns:a16="http://schemas.microsoft.com/office/drawing/2014/main" id="{59690766-993C-6DA5-FCD6-E42663050F6D}"/>
                </a:ext>
              </a:extLst>
            </p:cNvPr>
            <p:cNvPicPr>
              <a:picLocks noChangeAspect="1"/>
            </p:cNvPicPr>
            <p:nvPr/>
          </p:nvPicPr>
          <p:blipFill rotWithShape="1">
            <a:blip r:embed="rId3"/>
            <a:srcRect r="1530"/>
            <a:stretch/>
          </p:blipFill>
          <p:spPr>
            <a:xfrm>
              <a:off x="4835851" y="2566326"/>
              <a:ext cx="3529891" cy="3487214"/>
            </a:xfrm>
            <a:prstGeom prst="rect">
              <a:avLst/>
            </a:prstGeom>
          </p:spPr>
        </p:pic>
        <p:sp>
          <p:nvSpPr>
            <p:cNvPr id="10" name="TextBox 9">
              <a:extLst>
                <a:ext uri="{FF2B5EF4-FFF2-40B4-BE49-F238E27FC236}">
                  <a16:creationId xmlns:a16="http://schemas.microsoft.com/office/drawing/2014/main" id="{889B9429-CFE6-4B4B-8C42-C879AF1C572F}"/>
                </a:ext>
              </a:extLst>
            </p:cNvPr>
            <p:cNvSpPr txBox="1"/>
            <p:nvPr/>
          </p:nvSpPr>
          <p:spPr>
            <a:xfrm>
              <a:off x="6035840" y="4552078"/>
              <a:ext cx="1204208" cy="492571"/>
            </a:xfrm>
            <a:prstGeom prst="rect">
              <a:avLst/>
            </a:prstGeom>
            <a:noFill/>
          </p:spPr>
          <p:txBody>
            <a:bodyPr wrap="square">
              <a:spAutoFit/>
            </a:bodyPr>
            <a:lstStyle/>
            <a:p>
              <a:pPr algn="ctr">
                <a:lnSpc>
                  <a:spcPct val="70000"/>
                </a:lnSpc>
              </a:pPr>
              <a:r>
                <a:rPr lang="en-US" sz="1800" b="1" dirty="0">
                  <a:solidFill>
                    <a:schemeClr val="tx1"/>
                  </a:solidFill>
                  <a:effectLst/>
                  <a:latin typeface="+mn-lt"/>
                  <a:ea typeface="Times New Roman" panose="02020603050405020304" pitchFamily="18" charset="0"/>
                  <a:cs typeface="Times New Roman" panose="02020603050405020304" pitchFamily="18" charset="0"/>
                </a:rPr>
                <a:t>$3.44/day</a:t>
              </a:r>
            </a:p>
            <a:p>
              <a:pPr algn="ctr">
                <a:lnSpc>
                  <a:spcPct val="70000"/>
                </a:lnSpc>
              </a:pPr>
              <a:r>
                <a:rPr lang="en-US" b="1" dirty="0">
                  <a:cs typeface="Times New Roman" panose="02020603050405020304" pitchFamily="18" charset="0"/>
                </a:rPr>
                <a:t>in 2017</a:t>
              </a:r>
              <a:endParaRPr lang="en-US" b="1" dirty="0"/>
            </a:p>
          </p:txBody>
        </p:sp>
      </p:grpSp>
      <p:grpSp>
        <p:nvGrpSpPr>
          <p:cNvPr id="26" name="Group 25">
            <a:extLst>
              <a:ext uri="{FF2B5EF4-FFF2-40B4-BE49-F238E27FC236}">
                <a16:creationId xmlns:a16="http://schemas.microsoft.com/office/drawing/2014/main" id="{8A06AF1B-9B78-0F39-6DB1-6D0C8B8DE66F}"/>
              </a:ext>
            </a:extLst>
          </p:cNvPr>
          <p:cNvGrpSpPr/>
          <p:nvPr/>
        </p:nvGrpSpPr>
        <p:grpSpPr>
          <a:xfrm>
            <a:off x="8591550" y="2530056"/>
            <a:ext cx="3437058" cy="3487214"/>
            <a:chOff x="8591550" y="2530056"/>
            <a:chExt cx="3437058" cy="3487214"/>
          </a:xfrm>
        </p:grpSpPr>
        <p:pic>
          <p:nvPicPr>
            <p:cNvPr id="25" name="Picture 24">
              <a:extLst>
                <a:ext uri="{FF2B5EF4-FFF2-40B4-BE49-F238E27FC236}">
                  <a16:creationId xmlns:a16="http://schemas.microsoft.com/office/drawing/2014/main" id="{16E018C7-2074-7E8E-F047-A250DEDE413B}"/>
                </a:ext>
              </a:extLst>
            </p:cNvPr>
            <p:cNvPicPr>
              <a:picLocks noChangeAspect="1"/>
            </p:cNvPicPr>
            <p:nvPr/>
          </p:nvPicPr>
          <p:blipFill rotWithShape="1">
            <a:blip r:embed="rId4"/>
            <a:srcRect l="3465" r="-1"/>
            <a:stretch/>
          </p:blipFill>
          <p:spPr>
            <a:xfrm>
              <a:off x="8591550" y="2530056"/>
              <a:ext cx="3437058" cy="3487214"/>
            </a:xfrm>
            <a:prstGeom prst="rect">
              <a:avLst/>
            </a:prstGeom>
          </p:spPr>
        </p:pic>
        <p:sp>
          <p:nvSpPr>
            <p:cNvPr id="11" name="TextBox 10">
              <a:extLst>
                <a:ext uri="{FF2B5EF4-FFF2-40B4-BE49-F238E27FC236}">
                  <a16:creationId xmlns:a16="http://schemas.microsoft.com/office/drawing/2014/main" id="{1507961D-B265-70A7-F3F1-04C08CA9AC11}"/>
                </a:ext>
              </a:extLst>
            </p:cNvPr>
            <p:cNvSpPr txBox="1"/>
            <p:nvPr/>
          </p:nvSpPr>
          <p:spPr>
            <a:xfrm>
              <a:off x="9681831" y="4484334"/>
              <a:ext cx="1204208" cy="492571"/>
            </a:xfrm>
            <a:prstGeom prst="rect">
              <a:avLst/>
            </a:prstGeom>
            <a:noFill/>
          </p:spPr>
          <p:txBody>
            <a:bodyPr wrap="square">
              <a:spAutoFit/>
            </a:bodyPr>
            <a:lstStyle/>
            <a:p>
              <a:pPr algn="ctr">
                <a:lnSpc>
                  <a:spcPct val="70000"/>
                </a:lnSpc>
              </a:pPr>
              <a:r>
                <a:rPr lang="en-US" sz="1800" b="1" dirty="0">
                  <a:solidFill>
                    <a:schemeClr val="tx1"/>
                  </a:solidFill>
                  <a:effectLst/>
                  <a:latin typeface="+mn-lt"/>
                  <a:ea typeface="Times New Roman" panose="02020603050405020304" pitchFamily="18" charset="0"/>
                  <a:cs typeface="Times New Roman" panose="02020603050405020304" pitchFamily="18" charset="0"/>
                </a:rPr>
                <a:t>$3.02/day</a:t>
              </a:r>
            </a:p>
            <a:p>
              <a:pPr algn="ctr">
                <a:lnSpc>
                  <a:spcPct val="70000"/>
                </a:lnSpc>
              </a:pPr>
              <a:r>
                <a:rPr lang="en-US" b="1" dirty="0">
                  <a:cs typeface="Times New Roman" panose="02020603050405020304" pitchFamily="18" charset="0"/>
                </a:rPr>
                <a:t>in 2017</a:t>
              </a:r>
              <a:endParaRPr lang="en-US" i="1" dirty="0"/>
            </a:p>
          </p:txBody>
        </p:sp>
      </p:grpSp>
      <p:grpSp>
        <p:nvGrpSpPr>
          <p:cNvPr id="5" name="Group 4">
            <a:extLst>
              <a:ext uri="{FF2B5EF4-FFF2-40B4-BE49-F238E27FC236}">
                <a16:creationId xmlns:a16="http://schemas.microsoft.com/office/drawing/2014/main" id="{744425E1-208F-CE04-EE7C-E2BEE3AC3663}"/>
              </a:ext>
            </a:extLst>
          </p:cNvPr>
          <p:cNvGrpSpPr/>
          <p:nvPr/>
        </p:nvGrpSpPr>
        <p:grpSpPr>
          <a:xfrm>
            <a:off x="514349" y="1911516"/>
            <a:ext cx="5178952" cy="4706600"/>
            <a:chOff x="514349" y="1911516"/>
            <a:chExt cx="5178952" cy="4706600"/>
          </a:xfrm>
        </p:grpSpPr>
        <p:grpSp>
          <p:nvGrpSpPr>
            <p:cNvPr id="24" name="Group 23">
              <a:extLst>
                <a:ext uri="{FF2B5EF4-FFF2-40B4-BE49-F238E27FC236}">
                  <a16:creationId xmlns:a16="http://schemas.microsoft.com/office/drawing/2014/main" id="{9B8A56F5-45B6-2DDD-B3BD-329AEB0159C2}"/>
                </a:ext>
              </a:extLst>
            </p:cNvPr>
            <p:cNvGrpSpPr/>
            <p:nvPr/>
          </p:nvGrpSpPr>
          <p:grpSpPr>
            <a:xfrm>
              <a:off x="1305961" y="2513272"/>
              <a:ext cx="3529890" cy="3487214"/>
              <a:chOff x="1291163" y="2461227"/>
              <a:chExt cx="3529890" cy="3487214"/>
            </a:xfrm>
          </p:grpSpPr>
          <p:pic>
            <p:nvPicPr>
              <p:cNvPr id="21" name="Picture 20">
                <a:extLst>
                  <a:ext uri="{FF2B5EF4-FFF2-40B4-BE49-F238E27FC236}">
                    <a16:creationId xmlns:a16="http://schemas.microsoft.com/office/drawing/2014/main" id="{71A144D3-B79D-D6C6-CF8C-1728EAF43AED}"/>
                  </a:ext>
                </a:extLst>
              </p:cNvPr>
              <p:cNvPicPr>
                <a:picLocks noChangeAspect="1"/>
              </p:cNvPicPr>
              <p:nvPr/>
            </p:nvPicPr>
            <p:blipFill>
              <a:blip r:embed="rId5"/>
              <a:stretch>
                <a:fillRect/>
              </a:stretch>
            </p:blipFill>
            <p:spPr>
              <a:xfrm>
                <a:off x="1291163" y="2461227"/>
                <a:ext cx="3529890" cy="3487214"/>
              </a:xfrm>
              <a:prstGeom prst="rect">
                <a:avLst/>
              </a:prstGeom>
            </p:spPr>
          </p:pic>
          <p:sp>
            <p:nvSpPr>
              <p:cNvPr id="9" name="TextBox 8">
                <a:extLst>
                  <a:ext uri="{FF2B5EF4-FFF2-40B4-BE49-F238E27FC236}">
                    <a16:creationId xmlns:a16="http://schemas.microsoft.com/office/drawing/2014/main" id="{6F808CE7-3E58-E233-5421-FEE8C88F96CF}"/>
                  </a:ext>
                </a:extLst>
              </p:cNvPr>
              <p:cNvSpPr txBox="1"/>
              <p:nvPr/>
            </p:nvSpPr>
            <p:spPr>
              <a:xfrm>
                <a:off x="2454937" y="4470621"/>
                <a:ext cx="1204208" cy="492571"/>
              </a:xfrm>
              <a:prstGeom prst="rect">
                <a:avLst/>
              </a:prstGeom>
              <a:noFill/>
            </p:spPr>
            <p:txBody>
              <a:bodyPr wrap="square">
                <a:spAutoFit/>
              </a:bodyPr>
              <a:lstStyle/>
              <a:p>
                <a:pPr algn="ctr">
                  <a:lnSpc>
                    <a:spcPct val="70000"/>
                  </a:lnSpc>
                </a:pPr>
                <a:r>
                  <a:rPr lang="en-US" sz="1800" b="1" dirty="0">
                    <a:solidFill>
                      <a:schemeClr val="tx1"/>
                    </a:solidFill>
                    <a:effectLst/>
                    <a:latin typeface="+mn-lt"/>
                    <a:ea typeface="Times New Roman" panose="02020603050405020304" pitchFamily="18" charset="0"/>
                    <a:cs typeface="Times New Roman" panose="02020603050405020304" pitchFamily="18" charset="0"/>
                  </a:rPr>
                  <a:t>$2.29/day</a:t>
                </a:r>
                <a:br>
                  <a:rPr lang="en-US" sz="1800" b="1" dirty="0">
                    <a:solidFill>
                      <a:schemeClr val="tx1"/>
                    </a:solidFill>
                    <a:effectLst/>
                    <a:latin typeface="+mn-lt"/>
                    <a:ea typeface="Times New Roman" panose="02020603050405020304" pitchFamily="18" charset="0"/>
                    <a:cs typeface="Times New Roman" panose="02020603050405020304" pitchFamily="18" charset="0"/>
                  </a:rPr>
                </a:br>
                <a:r>
                  <a:rPr lang="en-US" sz="1800" b="1" dirty="0">
                    <a:solidFill>
                      <a:schemeClr val="tx1"/>
                    </a:solidFill>
                    <a:effectLst/>
                    <a:latin typeface="+mn-lt"/>
                    <a:ea typeface="Times New Roman" panose="02020603050405020304" pitchFamily="18" charset="0"/>
                    <a:cs typeface="Times New Roman" panose="02020603050405020304" pitchFamily="18" charset="0"/>
                  </a:rPr>
                  <a:t>in 2017</a:t>
                </a:r>
                <a:endParaRPr lang="en-US" i="1" dirty="0"/>
              </a:p>
            </p:txBody>
          </p:sp>
        </p:grpSp>
        <p:sp>
          <p:nvSpPr>
            <p:cNvPr id="12" name="Callout: Line 11">
              <a:extLst>
                <a:ext uri="{FF2B5EF4-FFF2-40B4-BE49-F238E27FC236}">
                  <a16:creationId xmlns:a16="http://schemas.microsoft.com/office/drawing/2014/main" id="{6E82A5A0-F5A7-B486-1ADC-AAF271572F0D}"/>
                </a:ext>
              </a:extLst>
            </p:cNvPr>
            <p:cNvSpPr/>
            <p:nvPr/>
          </p:nvSpPr>
          <p:spPr>
            <a:xfrm>
              <a:off x="514349" y="1911516"/>
              <a:ext cx="2190751" cy="564576"/>
            </a:xfrm>
            <a:prstGeom prst="borderCallout1">
              <a:avLst>
                <a:gd name="adj1" fmla="val 97141"/>
                <a:gd name="adj2" fmla="val 48646"/>
                <a:gd name="adj3" fmla="val 182800"/>
                <a:gd name="adj4" fmla="val 65451"/>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Animal-source foods</a:t>
              </a:r>
              <a:br>
                <a:rPr lang="en-US" sz="1400" dirty="0">
                  <a:solidFill>
                    <a:schemeClr val="bg1"/>
                  </a:solidFill>
                </a:rPr>
              </a:br>
              <a:r>
                <a:rPr lang="en-US" sz="1400" dirty="0">
                  <a:solidFill>
                    <a:schemeClr val="bg1"/>
                  </a:solidFill>
                </a:rPr>
                <a:t>(2 items x 150 kcal each)</a:t>
              </a:r>
            </a:p>
          </p:txBody>
        </p:sp>
        <p:sp>
          <p:nvSpPr>
            <p:cNvPr id="13" name="Callout: Line 12">
              <a:extLst>
                <a:ext uri="{FF2B5EF4-FFF2-40B4-BE49-F238E27FC236}">
                  <a16:creationId xmlns:a16="http://schemas.microsoft.com/office/drawing/2014/main" id="{9D9CD46D-BD26-97A3-84B9-C1A2E8AF1046}"/>
                </a:ext>
              </a:extLst>
            </p:cNvPr>
            <p:cNvSpPr/>
            <p:nvPr/>
          </p:nvSpPr>
          <p:spPr>
            <a:xfrm>
              <a:off x="514349" y="5677353"/>
              <a:ext cx="1553629" cy="564576"/>
            </a:xfrm>
            <a:prstGeom prst="borderCallout1">
              <a:avLst>
                <a:gd name="adj1" fmla="val 2663"/>
                <a:gd name="adj2" fmla="val 51712"/>
                <a:gd name="adj3" fmla="val -125941"/>
                <a:gd name="adj4" fmla="val 90330"/>
              </a:avLst>
            </a:prstGeom>
            <a:solidFill>
              <a:schemeClr val="accent6">
                <a:lumMod val="75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Vegetables</a:t>
              </a:r>
              <a:br>
                <a:rPr lang="en-US" sz="1400" dirty="0">
                  <a:solidFill>
                    <a:schemeClr val="bg1"/>
                  </a:solidFill>
                </a:rPr>
              </a:br>
              <a:r>
                <a:rPr lang="en-US" sz="1400" dirty="0">
                  <a:solidFill>
                    <a:schemeClr val="bg1"/>
                  </a:solidFill>
                </a:rPr>
                <a:t>(3 at 30 kcal each)</a:t>
              </a:r>
            </a:p>
          </p:txBody>
        </p:sp>
        <p:sp>
          <p:nvSpPr>
            <p:cNvPr id="14" name="Callout: Line 13">
              <a:extLst>
                <a:ext uri="{FF2B5EF4-FFF2-40B4-BE49-F238E27FC236}">
                  <a16:creationId xmlns:a16="http://schemas.microsoft.com/office/drawing/2014/main" id="{83847E02-BC05-C5C8-0713-23706EE725CC}"/>
                </a:ext>
              </a:extLst>
            </p:cNvPr>
            <p:cNvSpPr/>
            <p:nvPr/>
          </p:nvSpPr>
          <p:spPr>
            <a:xfrm>
              <a:off x="3013339" y="1913824"/>
              <a:ext cx="1204208" cy="564576"/>
            </a:xfrm>
            <a:prstGeom prst="borderCallout1">
              <a:avLst>
                <a:gd name="adj1" fmla="val 92080"/>
                <a:gd name="adj2" fmla="val 39945"/>
                <a:gd name="adj3" fmla="val 122064"/>
                <a:gd name="adj4" fmla="val 34345"/>
              </a:avLst>
            </a:prstGeom>
            <a:solidFill>
              <a:srgbClr val="DFDA00"/>
            </a:solidFill>
            <a:ln w="28575">
              <a:solidFill>
                <a:srgbClr val="DFD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Edible oil</a:t>
              </a:r>
              <a:br>
                <a:rPr lang="en-US" sz="1400" dirty="0">
                  <a:solidFill>
                    <a:schemeClr val="tx1"/>
                  </a:solidFill>
                </a:rPr>
              </a:br>
              <a:r>
                <a:rPr lang="en-US" sz="1400" dirty="0">
                  <a:solidFill>
                    <a:schemeClr val="tx1"/>
                  </a:solidFill>
                </a:rPr>
                <a:t>(1 x 300 kcal)</a:t>
              </a:r>
            </a:p>
          </p:txBody>
        </p:sp>
        <p:sp>
          <p:nvSpPr>
            <p:cNvPr id="15" name="Callout: Line 14">
              <a:extLst>
                <a:ext uri="{FF2B5EF4-FFF2-40B4-BE49-F238E27FC236}">
                  <a16:creationId xmlns:a16="http://schemas.microsoft.com/office/drawing/2014/main" id="{0033CB70-7A09-4688-C3BA-F2C572EB5A8D}"/>
                </a:ext>
              </a:extLst>
            </p:cNvPr>
            <p:cNvSpPr/>
            <p:nvPr/>
          </p:nvSpPr>
          <p:spPr>
            <a:xfrm>
              <a:off x="4489093" y="1917100"/>
              <a:ext cx="1204208" cy="564576"/>
            </a:xfrm>
            <a:prstGeom prst="borderCallout1">
              <a:avLst>
                <a:gd name="adj1" fmla="val 92080"/>
                <a:gd name="adj2" fmla="val 39945"/>
                <a:gd name="adj3" fmla="val 191235"/>
                <a:gd name="adj4" fmla="val -30515"/>
              </a:avLst>
            </a:prstGeom>
            <a:solidFill>
              <a:srgbClr val="996633"/>
            </a:solidFill>
            <a:ln w="285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80000"/>
                </a:lnSpc>
              </a:pPr>
              <a:r>
                <a:rPr lang="en-US" sz="1400" dirty="0">
                  <a:solidFill>
                    <a:schemeClr val="bg1"/>
                  </a:solidFill>
                </a:rPr>
                <a:t>Pulses, nuts or seeds </a:t>
              </a:r>
              <a:br>
                <a:rPr lang="en-US" sz="1400" dirty="0">
                  <a:solidFill>
                    <a:schemeClr val="bg1"/>
                  </a:solidFill>
                </a:rPr>
              </a:br>
              <a:r>
                <a:rPr lang="en-US" sz="1400" dirty="0">
                  <a:solidFill>
                    <a:schemeClr val="bg1"/>
                  </a:solidFill>
                </a:rPr>
                <a:t>(1 x 300 kcal)</a:t>
              </a:r>
            </a:p>
          </p:txBody>
        </p:sp>
        <p:sp>
          <p:nvSpPr>
            <p:cNvPr id="16" name="Callout: Line 15">
              <a:extLst>
                <a:ext uri="{FF2B5EF4-FFF2-40B4-BE49-F238E27FC236}">
                  <a16:creationId xmlns:a16="http://schemas.microsoft.com/office/drawing/2014/main" id="{ED872028-93D5-6F39-602A-A645BE443B3B}"/>
                </a:ext>
              </a:extLst>
            </p:cNvPr>
            <p:cNvSpPr/>
            <p:nvPr/>
          </p:nvSpPr>
          <p:spPr>
            <a:xfrm>
              <a:off x="2236524" y="6053540"/>
              <a:ext cx="1553629" cy="564576"/>
            </a:xfrm>
            <a:prstGeom prst="borderCallout1">
              <a:avLst>
                <a:gd name="adj1" fmla="val 2663"/>
                <a:gd name="adj2" fmla="val 51712"/>
                <a:gd name="adj3" fmla="val -93886"/>
                <a:gd name="adj4" fmla="val 73165"/>
              </a:avLst>
            </a:prstGeom>
            <a:solidFill>
              <a:srgbClr val="934BC9"/>
            </a:solidFill>
            <a:ln w="28575">
              <a:solidFill>
                <a:srgbClr val="934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Fruits</a:t>
              </a:r>
              <a:br>
                <a:rPr lang="en-US" sz="1400" dirty="0">
                  <a:solidFill>
                    <a:schemeClr val="bg1"/>
                  </a:solidFill>
                </a:rPr>
              </a:br>
              <a:r>
                <a:rPr lang="en-US" sz="1400" dirty="0">
                  <a:solidFill>
                    <a:schemeClr val="bg1"/>
                  </a:solidFill>
                </a:rPr>
                <a:t>(2 at 80 kcal each)</a:t>
              </a:r>
            </a:p>
          </p:txBody>
        </p:sp>
        <p:sp>
          <p:nvSpPr>
            <p:cNvPr id="17" name="Callout: Line 16">
              <a:extLst>
                <a:ext uri="{FF2B5EF4-FFF2-40B4-BE49-F238E27FC236}">
                  <a16:creationId xmlns:a16="http://schemas.microsoft.com/office/drawing/2014/main" id="{D665D7EF-D4E2-0B7C-B77F-D4491153D66A}"/>
                </a:ext>
              </a:extLst>
            </p:cNvPr>
            <p:cNvSpPr/>
            <p:nvPr/>
          </p:nvSpPr>
          <p:spPr>
            <a:xfrm>
              <a:off x="3949174" y="5734982"/>
              <a:ext cx="1651526" cy="564576"/>
            </a:xfrm>
            <a:prstGeom prst="borderCallout1">
              <a:avLst>
                <a:gd name="adj1" fmla="val 2663"/>
                <a:gd name="adj2" fmla="val 51712"/>
                <a:gd name="adj3" fmla="val -171493"/>
                <a:gd name="adj4" fmla="val 30862"/>
              </a:avLst>
            </a:prstGeom>
            <a:solidFill>
              <a:srgbClr val="E68900"/>
            </a:solidFill>
            <a:ln w="28575">
              <a:solidFill>
                <a:srgbClr val="E68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Starchy staples</a:t>
              </a:r>
              <a:br>
                <a:rPr lang="en-US" sz="1400" dirty="0">
                  <a:solidFill>
                    <a:schemeClr val="bg1"/>
                  </a:solidFill>
                </a:rPr>
              </a:br>
              <a:r>
                <a:rPr lang="en-US" sz="1400" dirty="0">
                  <a:solidFill>
                    <a:schemeClr val="bg1"/>
                  </a:solidFill>
                </a:rPr>
                <a:t>(2 at 580 kcal each)</a:t>
              </a:r>
            </a:p>
          </p:txBody>
        </p:sp>
      </p:grpSp>
      <p:sp>
        <p:nvSpPr>
          <p:cNvPr id="18" name="TextBox 17">
            <a:extLst>
              <a:ext uri="{FF2B5EF4-FFF2-40B4-BE49-F238E27FC236}">
                <a16:creationId xmlns:a16="http://schemas.microsoft.com/office/drawing/2014/main" id="{B0DD9738-FD0A-4919-128E-CCF86DA50B8A}"/>
              </a:ext>
            </a:extLst>
          </p:cNvPr>
          <p:cNvSpPr txBox="1"/>
          <p:nvPr/>
        </p:nvSpPr>
        <p:spPr>
          <a:xfrm>
            <a:off x="362222" y="1327248"/>
            <a:ext cx="11778977" cy="446276"/>
          </a:xfrm>
          <a:prstGeom prst="rect">
            <a:avLst/>
          </a:prstGeom>
          <a:noFill/>
        </p:spPr>
        <p:txBody>
          <a:bodyPr wrap="square">
            <a:spAutoFit/>
          </a:bodyPr>
          <a:lstStyle/>
          <a:p>
            <a:r>
              <a:rPr lang="en-US" sz="2300" b="1" dirty="0">
                <a:solidFill>
                  <a:schemeClr val="accent6">
                    <a:lumMod val="75000"/>
                  </a:schemeClr>
                </a:solidFill>
                <a:effectLst/>
                <a:latin typeface="+mn-lt"/>
                <a:ea typeface="Times New Roman" panose="02020603050405020304" pitchFamily="18" charset="0"/>
                <a:cs typeface="Times New Roman" panose="02020603050405020304" pitchFamily="18" charset="0"/>
              </a:rPr>
              <a:t>Foods selected are the least expensive items being sold at the time and place of measurement</a:t>
            </a:r>
            <a:endParaRPr lang="en-US" sz="2300" i="1" dirty="0">
              <a:solidFill>
                <a:schemeClr val="accent6">
                  <a:lumMod val="75000"/>
                </a:schemeClr>
              </a:solidFill>
            </a:endParaRPr>
          </a:p>
        </p:txBody>
      </p:sp>
      <p:pic>
        <p:nvPicPr>
          <p:cNvPr id="2" name="Picture 1">
            <a:extLst>
              <a:ext uri="{FF2B5EF4-FFF2-40B4-BE49-F238E27FC236}">
                <a16:creationId xmlns:a16="http://schemas.microsoft.com/office/drawing/2014/main" id="{5E57C365-2081-6F66-407A-DE97AB7E3281}"/>
              </a:ext>
            </a:extLst>
          </p:cNvPr>
          <p:cNvPicPr>
            <a:picLocks noChangeAspect="1"/>
          </p:cNvPicPr>
          <p:nvPr/>
        </p:nvPicPr>
        <p:blipFill rotWithShape="1">
          <a:blip r:embed="rId6"/>
          <a:srcRect t="-1488" r="25492" b="1844"/>
          <a:stretch/>
        </p:blipFill>
        <p:spPr>
          <a:xfrm>
            <a:off x="7700790" y="79067"/>
            <a:ext cx="4440410" cy="1120173"/>
          </a:xfrm>
          <a:prstGeom prst="rect">
            <a:avLst/>
          </a:prstGeom>
        </p:spPr>
      </p:pic>
      <p:sp>
        <p:nvSpPr>
          <p:cNvPr id="3" name="Title 4">
            <a:extLst>
              <a:ext uri="{FF2B5EF4-FFF2-40B4-BE49-F238E27FC236}">
                <a16:creationId xmlns:a16="http://schemas.microsoft.com/office/drawing/2014/main" id="{CC37A46E-4D75-1494-A9EF-B4483922B753}"/>
              </a:ext>
            </a:extLst>
          </p:cNvPr>
          <p:cNvSpPr txBox="1">
            <a:spLocks/>
          </p:cNvSpPr>
          <p:nvPr/>
        </p:nvSpPr>
        <p:spPr>
          <a:xfrm>
            <a:off x="265481" y="211701"/>
            <a:ext cx="6275597" cy="128749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What foods are included in a least-cost healthy diet?</a:t>
            </a:r>
          </a:p>
        </p:txBody>
      </p:sp>
      <p:sp>
        <p:nvSpPr>
          <p:cNvPr id="4" name="Text Box 4">
            <a:extLst>
              <a:ext uri="{FF2B5EF4-FFF2-40B4-BE49-F238E27FC236}">
                <a16:creationId xmlns:a16="http://schemas.microsoft.com/office/drawing/2014/main" id="{5EFEF0DB-2ED1-F13D-7C6D-A7291C183D8B}"/>
              </a:ext>
            </a:extLst>
          </p:cNvPr>
          <p:cNvSpPr txBox="1">
            <a:spLocks noChangeArrowheads="1"/>
          </p:cNvSpPr>
          <p:nvPr/>
        </p:nvSpPr>
        <p:spPr bwMode="auto">
          <a:xfrm>
            <a:off x="5159829" y="6446525"/>
            <a:ext cx="7129135" cy="441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lnSpc>
                <a:spcPct val="80000"/>
              </a:lnSpc>
            </a:pPr>
            <a:r>
              <a:rPr lang="en-US" altLang="en-US" sz="1400" dirty="0">
                <a:solidFill>
                  <a:schemeClr val="bg1">
                    <a:lumMod val="50000"/>
                  </a:schemeClr>
                </a:solidFill>
              </a:rPr>
              <a:t>Note: Data shown are each food group’s share of cost per day using ICP 2017 items and prices.</a:t>
            </a:r>
          </a:p>
          <a:p>
            <a:pPr eaLnBrk="1" hangingPunct="1">
              <a:lnSpc>
                <a:spcPct val="80000"/>
              </a:lnSpc>
            </a:pPr>
            <a:r>
              <a:rPr lang="en-US" altLang="en-US" sz="1400" dirty="0">
                <a:solidFill>
                  <a:schemeClr val="bg1">
                    <a:lumMod val="50000"/>
                  </a:schemeClr>
                </a:solidFill>
              </a:rPr>
              <a:t>Source: Food Prices for Nutrition (2022). </a:t>
            </a:r>
            <a:r>
              <a:rPr lang="en-US" altLang="en-US" sz="1400" dirty="0">
                <a:solidFill>
                  <a:schemeClr val="bg1">
                    <a:lumMod val="50000"/>
                  </a:schemeClr>
                </a:solidFill>
                <a:hlinkClick r:id="rId7">
                  <a:extLst>
                    <a:ext uri="{A12FA001-AC4F-418D-AE19-62706E023703}">
                      <ahyp:hlinkClr xmlns:ahyp="http://schemas.microsoft.com/office/drawing/2018/hyperlinkcolor" val="tx"/>
                    </a:ext>
                  </a:extLst>
                </a:hlinkClick>
              </a:rPr>
              <a:t>https://sites.tufts.edu/foodpricesfornutrition</a:t>
            </a:r>
            <a:endParaRPr lang="en-US" altLang="en-US" sz="1400" dirty="0">
              <a:solidFill>
                <a:schemeClr val="bg1">
                  <a:lumMod val="50000"/>
                </a:schemeClr>
              </a:solidFill>
            </a:endParaRPr>
          </a:p>
        </p:txBody>
      </p:sp>
    </p:spTree>
    <p:extLst>
      <p:ext uri="{BB962C8B-B14F-4D97-AF65-F5344CB8AC3E}">
        <p14:creationId xmlns:p14="http://schemas.microsoft.com/office/powerpoint/2010/main" val="118617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87B48446-6040-4EEB-9099-909DE8DB05A0}"/>
              </a:ext>
            </a:extLst>
          </p:cNvPr>
          <p:cNvSpPr txBox="1">
            <a:spLocks/>
          </p:cNvSpPr>
          <p:nvPr/>
        </p:nvSpPr>
        <p:spPr>
          <a:xfrm>
            <a:off x="153565" y="337972"/>
            <a:ext cx="7642897" cy="684712"/>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What have we discovered about the cost and affordability of healthy diets?</a:t>
            </a:r>
          </a:p>
        </p:txBody>
      </p:sp>
      <p:graphicFrame>
        <p:nvGraphicFramePr>
          <p:cNvPr id="3" name="Chart 2">
            <a:extLst>
              <a:ext uri="{FF2B5EF4-FFF2-40B4-BE49-F238E27FC236}">
                <a16:creationId xmlns:a16="http://schemas.microsoft.com/office/drawing/2014/main" id="{862F5D94-CC41-401A-ABCC-5F21B5F45CC3}"/>
              </a:ext>
            </a:extLst>
          </p:cNvPr>
          <p:cNvGraphicFramePr>
            <a:graphicFrameLocks/>
          </p:cNvGraphicFramePr>
          <p:nvPr>
            <p:extLst>
              <p:ext uri="{D42A27DB-BD31-4B8C-83A1-F6EECF244321}">
                <p14:modId xmlns:p14="http://schemas.microsoft.com/office/powerpoint/2010/main" val="1358098859"/>
              </p:ext>
            </p:extLst>
          </p:nvPr>
        </p:nvGraphicFramePr>
        <p:xfrm>
          <a:off x="921668" y="1268821"/>
          <a:ext cx="9915525" cy="487203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482CDBC9-4742-EE82-0E99-B9F5F0672F4A}"/>
              </a:ext>
            </a:extLst>
          </p:cNvPr>
          <p:cNvSpPr txBox="1"/>
          <p:nvPr/>
        </p:nvSpPr>
        <p:spPr>
          <a:xfrm>
            <a:off x="263983" y="6196862"/>
            <a:ext cx="11664033" cy="646331"/>
          </a:xfrm>
          <a:prstGeom prst="rect">
            <a:avLst/>
          </a:prstGeom>
          <a:noFill/>
        </p:spPr>
        <p:txBody>
          <a:bodyPr wrap="square">
            <a:spAutoFit/>
          </a:bodyPr>
          <a:lstStyle/>
          <a:p>
            <a:r>
              <a:rPr lang="en-US" sz="1200" dirty="0">
                <a:solidFill>
                  <a:schemeClr val="bg1">
                    <a:lumMod val="50000"/>
                  </a:schemeClr>
                </a:solidFill>
              </a:rPr>
              <a:t>Diet cost data are from FAO and the Food Prices for Nutrition project, using item prices reported by national statistical organizations through the International Comparison Program (ICP), downloaded from </a:t>
            </a:r>
            <a:r>
              <a:rPr lang="en-US" sz="1200" dirty="0">
                <a:solidFill>
                  <a:schemeClr val="bg1">
                    <a:lumMod val="50000"/>
                  </a:schemeClr>
                </a:solidFill>
                <a:hlinkClick r:id="rId4">
                  <a:extLst>
                    <a:ext uri="{A12FA001-AC4F-418D-AE19-62706E023703}">
                      <ahyp:hlinkClr xmlns:ahyp="http://schemas.microsoft.com/office/drawing/2018/hyperlinkcolor" val="tx"/>
                    </a:ext>
                  </a:extLst>
                </a:hlinkClick>
              </a:rPr>
              <a:t>https://databank.worldbank.org/source/food-prices-for-nutrition</a:t>
            </a:r>
            <a:r>
              <a:rPr lang="en-US" sz="1200" dirty="0">
                <a:solidFill>
                  <a:schemeClr val="bg1">
                    <a:lumMod val="50000"/>
                  </a:schemeClr>
                </a:solidFill>
              </a:rPr>
              <a:t>, and national income (GNI) is from the World Development Indicators </a:t>
            </a:r>
            <a:r>
              <a:rPr lang="en-US" sz="1200" dirty="0">
                <a:solidFill>
                  <a:schemeClr val="bg1">
                    <a:lumMod val="50000"/>
                  </a:schemeClr>
                </a:solidFill>
                <a:hlinkClick r:id="rId5">
                  <a:extLst>
                    <a:ext uri="{A12FA001-AC4F-418D-AE19-62706E023703}">
                      <ahyp:hlinkClr xmlns:ahyp="http://schemas.microsoft.com/office/drawing/2018/hyperlinkcolor" val="tx"/>
                    </a:ext>
                  </a:extLst>
                </a:hlinkClick>
              </a:rPr>
              <a:t>https://databank.worldbank.org/source/world-development-indicators</a:t>
            </a:r>
            <a:r>
              <a:rPr lang="en-US" sz="1200" dirty="0">
                <a:solidFill>
                  <a:schemeClr val="bg1">
                    <a:lumMod val="50000"/>
                  </a:schemeClr>
                </a:solidFill>
              </a:rPr>
              <a:t>.  Guidelines are linear in the logarithm of income shown on the horizontal axis. </a:t>
            </a:r>
          </a:p>
        </p:txBody>
      </p:sp>
      <p:pic>
        <p:nvPicPr>
          <p:cNvPr id="2" name="Picture 1">
            <a:extLst>
              <a:ext uri="{FF2B5EF4-FFF2-40B4-BE49-F238E27FC236}">
                <a16:creationId xmlns:a16="http://schemas.microsoft.com/office/drawing/2014/main" id="{C6A142DA-8C39-360A-7E57-3BCF58EA7EC2}"/>
              </a:ext>
            </a:extLst>
          </p:cNvPr>
          <p:cNvPicPr>
            <a:picLocks noChangeAspect="1"/>
          </p:cNvPicPr>
          <p:nvPr/>
        </p:nvPicPr>
        <p:blipFill rotWithShape="1">
          <a:blip r:embed="rId6"/>
          <a:srcRect t="-1488" r="25492" b="1844"/>
          <a:stretch/>
        </p:blipFill>
        <p:spPr>
          <a:xfrm>
            <a:off x="7700790" y="79067"/>
            <a:ext cx="4440410" cy="1120173"/>
          </a:xfrm>
          <a:prstGeom prst="rect">
            <a:avLst/>
          </a:prstGeom>
        </p:spPr>
      </p:pic>
      <p:sp>
        <p:nvSpPr>
          <p:cNvPr id="4" name="TextBox 3">
            <a:extLst>
              <a:ext uri="{FF2B5EF4-FFF2-40B4-BE49-F238E27FC236}">
                <a16:creationId xmlns:a16="http://schemas.microsoft.com/office/drawing/2014/main" id="{DB8FBCDD-0B7B-FCF8-0259-AFE3E40BA223}"/>
              </a:ext>
            </a:extLst>
          </p:cNvPr>
          <p:cNvSpPr txBox="1"/>
          <p:nvPr/>
        </p:nvSpPr>
        <p:spPr>
          <a:xfrm>
            <a:off x="10389926" y="3525565"/>
            <a:ext cx="1751274" cy="636200"/>
          </a:xfrm>
          <a:prstGeom prst="rect">
            <a:avLst/>
          </a:prstGeom>
          <a:noFill/>
        </p:spPr>
        <p:txBody>
          <a:bodyPr wrap="square">
            <a:spAutoFit/>
          </a:bodyPr>
          <a:lstStyle/>
          <a:p>
            <a:r>
              <a:rPr lang="en-US" b="1" dirty="0">
                <a:solidFill>
                  <a:schemeClr val="accent6">
                    <a:lumMod val="75000"/>
                  </a:schemeClr>
                </a:solidFill>
              </a:rPr>
              <a:t>$3.31</a:t>
            </a:r>
          </a:p>
          <a:p>
            <a:pPr>
              <a:lnSpc>
                <a:spcPct val="70000"/>
              </a:lnSpc>
            </a:pPr>
            <a:r>
              <a:rPr lang="en-US" sz="1200" dirty="0">
                <a:solidFill>
                  <a:schemeClr val="accent6">
                    <a:lumMod val="75000"/>
                  </a:schemeClr>
                </a:solidFill>
              </a:rPr>
              <a:t>(meets dietary guidelines for overall health)</a:t>
            </a:r>
          </a:p>
        </p:txBody>
      </p:sp>
      <p:sp>
        <p:nvSpPr>
          <p:cNvPr id="5" name="TextBox 4">
            <a:extLst>
              <a:ext uri="{FF2B5EF4-FFF2-40B4-BE49-F238E27FC236}">
                <a16:creationId xmlns:a16="http://schemas.microsoft.com/office/drawing/2014/main" id="{90BB34A4-5C5B-5BBF-B767-E17E59A525D2}"/>
              </a:ext>
            </a:extLst>
          </p:cNvPr>
          <p:cNvSpPr txBox="1"/>
          <p:nvPr/>
        </p:nvSpPr>
        <p:spPr>
          <a:xfrm>
            <a:off x="10389926" y="4134616"/>
            <a:ext cx="1751274" cy="636200"/>
          </a:xfrm>
          <a:prstGeom prst="rect">
            <a:avLst/>
          </a:prstGeom>
          <a:noFill/>
        </p:spPr>
        <p:txBody>
          <a:bodyPr wrap="square">
            <a:spAutoFit/>
          </a:bodyPr>
          <a:lstStyle/>
          <a:p>
            <a:r>
              <a:rPr lang="en-US" b="1" dirty="0">
                <a:solidFill>
                  <a:srgbClr val="3083A7"/>
                </a:solidFill>
              </a:rPr>
              <a:t>$2.46</a:t>
            </a:r>
          </a:p>
          <a:p>
            <a:pPr>
              <a:lnSpc>
                <a:spcPct val="70000"/>
              </a:lnSpc>
            </a:pPr>
            <a:r>
              <a:rPr lang="en-US" sz="1200" dirty="0">
                <a:solidFill>
                  <a:srgbClr val="3083A7"/>
                </a:solidFill>
              </a:rPr>
              <a:t>(within upper &amp; lower bounds for nutrients)</a:t>
            </a:r>
          </a:p>
        </p:txBody>
      </p:sp>
      <p:sp>
        <p:nvSpPr>
          <p:cNvPr id="6" name="TextBox 5">
            <a:extLst>
              <a:ext uri="{FF2B5EF4-FFF2-40B4-BE49-F238E27FC236}">
                <a16:creationId xmlns:a16="http://schemas.microsoft.com/office/drawing/2014/main" id="{439D8B63-9E7D-2495-C15C-859C4B6EB3B4}"/>
              </a:ext>
            </a:extLst>
          </p:cNvPr>
          <p:cNvSpPr txBox="1"/>
          <p:nvPr/>
        </p:nvSpPr>
        <p:spPr>
          <a:xfrm>
            <a:off x="10389926" y="4849991"/>
            <a:ext cx="1751274" cy="636200"/>
          </a:xfrm>
          <a:prstGeom prst="rect">
            <a:avLst/>
          </a:prstGeom>
          <a:noFill/>
        </p:spPr>
        <p:txBody>
          <a:bodyPr wrap="square">
            <a:spAutoFit/>
          </a:bodyPr>
          <a:lstStyle/>
          <a:p>
            <a:r>
              <a:rPr lang="en-US" b="1" dirty="0">
                <a:solidFill>
                  <a:schemeClr val="bg1">
                    <a:lumMod val="50000"/>
                  </a:schemeClr>
                </a:solidFill>
              </a:rPr>
              <a:t>$0.83</a:t>
            </a:r>
          </a:p>
          <a:p>
            <a:pPr>
              <a:lnSpc>
                <a:spcPct val="70000"/>
              </a:lnSpc>
            </a:pPr>
            <a:r>
              <a:rPr lang="en-US" sz="1200" dirty="0">
                <a:solidFill>
                  <a:schemeClr val="bg1">
                    <a:lumMod val="50000"/>
                  </a:schemeClr>
                </a:solidFill>
              </a:rPr>
              <a:t>(sufficient calories for work each day)</a:t>
            </a:r>
          </a:p>
        </p:txBody>
      </p:sp>
      <p:sp>
        <p:nvSpPr>
          <p:cNvPr id="14" name="TextBox 13">
            <a:extLst>
              <a:ext uri="{FF2B5EF4-FFF2-40B4-BE49-F238E27FC236}">
                <a16:creationId xmlns:a16="http://schemas.microsoft.com/office/drawing/2014/main" id="{80D53503-CCD3-928E-B321-CF0F511F39E4}"/>
              </a:ext>
            </a:extLst>
          </p:cNvPr>
          <p:cNvSpPr txBox="1"/>
          <p:nvPr/>
        </p:nvSpPr>
        <p:spPr>
          <a:xfrm>
            <a:off x="1496080" y="1761348"/>
            <a:ext cx="5856441" cy="491160"/>
          </a:xfrm>
          <a:prstGeom prst="rect">
            <a:avLst/>
          </a:prstGeom>
          <a:noFill/>
        </p:spPr>
        <p:txBody>
          <a:bodyPr wrap="square">
            <a:spAutoFit/>
          </a:bodyPr>
          <a:lstStyle/>
          <a:p>
            <a:pPr>
              <a:lnSpc>
                <a:spcPct val="80000"/>
              </a:lnSpc>
            </a:pPr>
            <a:r>
              <a:rPr lang="en-US" sz="1600" b="1" dirty="0">
                <a:solidFill>
                  <a:schemeClr val="accent1">
                    <a:lumMod val="50000"/>
                  </a:schemeClr>
                </a:solidFill>
              </a:rPr>
              <a:t>Food costs differ but are not lower in low-income countries</a:t>
            </a:r>
            <a:br>
              <a:rPr lang="en-US" sz="1600" dirty="0">
                <a:solidFill>
                  <a:schemeClr val="accent1">
                    <a:lumMod val="50000"/>
                  </a:schemeClr>
                </a:solidFill>
              </a:rPr>
            </a:br>
            <a:r>
              <a:rPr lang="en-US" sz="1600" dirty="0">
                <a:solidFill>
                  <a:schemeClr val="accent1">
                    <a:lumMod val="50000"/>
                  </a:schemeClr>
                </a:solidFill>
              </a:rPr>
              <a:t>when measured in real terms, compared to other goods &amp; services</a:t>
            </a:r>
          </a:p>
        </p:txBody>
      </p:sp>
      <p:sp>
        <p:nvSpPr>
          <p:cNvPr id="15" name="TextBox 14">
            <a:extLst>
              <a:ext uri="{FF2B5EF4-FFF2-40B4-BE49-F238E27FC236}">
                <a16:creationId xmlns:a16="http://schemas.microsoft.com/office/drawing/2014/main" id="{2333273D-E6C0-F5A8-D409-8DEC5AFD3DA5}"/>
              </a:ext>
            </a:extLst>
          </p:cNvPr>
          <p:cNvSpPr txBox="1"/>
          <p:nvPr/>
        </p:nvSpPr>
        <p:spPr>
          <a:xfrm>
            <a:off x="8403704" y="1765230"/>
            <a:ext cx="3727118" cy="491160"/>
          </a:xfrm>
          <a:prstGeom prst="rect">
            <a:avLst/>
          </a:prstGeom>
          <a:noFill/>
        </p:spPr>
        <p:txBody>
          <a:bodyPr wrap="square">
            <a:spAutoFit/>
          </a:bodyPr>
          <a:lstStyle/>
          <a:p>
            <a:pPr>
              <a:lnSpc>
                <a:spcPct val="80000"/>
              </a:lnSpc>
            </a:pPr>
            <a:r>
              <a:rPr lang="en-US" sz="1600" b="1" dirty="0">
                <a:solidFill>
                  <a:schemeClr val="accent1">
                    <a:lumMod val="50000"/>
                  </a:schemeClr>
                </a:solidFill>
              </a:rPr>
              <a:t>Least-cost healthy diets are unaffordable for the very poor, about 3 billion people </a:t>
            </a:r>
            <a:endParaRPr lang="en-US" sz="1600" dirty="0">
              <a:solidFill>
                <a:schemeClr val="accent1">
                  <a:lumMod val="50000"/>
                </a:schemeClr>
              </a:solidFill>
            </a:endParaRPr>
          </a:p>
        </p:txBody>
      </p:sp>
      <p:sp>
        <p:nvSpPr>
          <p:cNvPr id="16" name="TextBox 15">
            <a:extLst>
              <a:ext uri="{FF2B5EF4-FFF2-40B4-BE49-F238E27FC236}">
                <a16:creationId xmlns:a16="http://schemas.microsoft.com/office/drawing/2014/main" id="{3A7883A6-8626-5A7D-7C9B-C140ADB927BF}"/>
              </a:ext>
            </a:extLst>
          </p:cNvPr>
          <p:cNvSpPr txBox="1"/>
          <p:nvPr/>
        </p:nvSpPr>
        <p:spPr>
          <a:xfrm>
            <a:off x="8852454" y="3034907"/>
            <a:ext cx="3221358" cy="344710"/>
          </a:xfrm>
          <a:prstGeom prst="rect">
            <a:avLst/>
          </a:prstGeom>
          <a:noFill/>
        </p:spPr>
        <p:txBody>
          <a:bodyPr wrap="square">
            <a:spAutoFit/>
          </a:bodyPr>
          <a:lstStyle/>
          <a:p>
            <a:pPr>
              <a:lnSpc>
                <a:spcPct val="80000"/>
              </a:lnSpc>
            </a:pPr>
            <a:r>
              <a:rPr lang="en-US" sz="2000" b="1" kern="0" dirty="0">
                <a:solidFill>
                  <a:schemeClr val="accent1">
                    <a:lumMod val="75000"/>
                  </a:schemeClr>
                </a:solidFill>
              </a:rPr>
              <a:t>Global average costs in 2017</a:t>
            </a:r>
            <a:endParaRPr lang="en-US" sz="2000" b="1" dirty="0">
              <a:solidFill>
                <a:schemeClr val="accent1">
                  <a:lumMod val="75000"/>
                </a:schemeClr>
              </a:solidFill>
            </a:endParaRPr>
          </a:p>
        </p:txBody>
      </p:sp>
      <p:sp>
        <p:nvSpPr>
          <p:cNvPr id="7" name="TextBox 6">
            <a:extLst>
              <a:ext uri="{FF2B5EF4-FFF2-40B4-BE49-F238E27FC236}">
                <a16:creationId xmlns:a16="http://schemas.microsoft.com/office/drawing/2014/main" id="{935F7A4E-A3A8-358D-73DB-0EC30695E235}"/>
              </a:ext>
            </a:extLst>
          </p:cNvPr>
          <p:cNvSpPr txBox="1"/>
          <p:nvPr/>
        </p:nvSpPr>
        <p:spPr>
          <a:xfrm>
            <a:off x="8403704" y="2264887"/>
            <a:ext cx="3727118" cy="688137"/>
          </a:xfrm>
          <a:prstGeom prst="rect">
            <a:avLst/>
          </a:prstGeom>
          <a:noFill/>
        </p:spPr>
        <p:txBody>
          <a:bodyPr wrap="square">
            <a:spAutoFit/>
          </a:bodyPr>
          <a:lstStyle/>
          <a:p>
            <a:pPr>
              <a:lnSpc>
                <a:spcPct val="80000"/>
              </a:lnSpc>
            </a:pPr>
            <a:r>
              <a:rPr lang="en-US" sz="1600" b="1" i="1" dirty="0">
                <a:solidFill>
                  <a:schemeClr val="accent1">
                    <a:lumMod val="50000"/>
                  </a:schemeClr>
                </a:solidFill>
              </a:rPr>
              <a:t>Based on overall food price inflation relative to incomes, real costs rose </a:t>
            </a:r>
            <a:br>
              <a:rPr lang="en-US" sz="1600" b="1" i="1" dirty="0">
                <a:solidFill>
                  <a:schemeClr val="accent1">
                    <a:lumMod val="50000"/>
                  </a:schemeClr>
                </a:solidFill>
              </a:rPr>
            </a:br>
            <a:r>
              <a:rPr lang="en-US" sz="1600" b="1" i="1" dirty="0">
                <a:solidFill>
                  <a:schemeClr val="accent1">
                    <a:lumMod val="50000"/>
                  </a:schemeClr>
                </a:solidFill>
              </a:rPr>
              <a:t>to $3.54 in 2020, higher in 2021 and 2022</a:t>
            </a:r>
            <a:endParaRPr lang="en-US" sz="1600" i="1" dirty="0">
              <a:solidFill>
                <a:schemeClr val="accent1">
                  <a:lumMod val="50000"/>
                </a:schemeClr>
              </a:solidFill>
            </a:endParaRPr>
          </a:p>
        </p:txBody>
      </p:sp>
    </p:spTree>
    <p:custDataLst>
      <p:tags r:id="rId1"/>
    </p:custDataLst>
    <p:extLst>
      <p:ext uri="{BB962C8B-B14F-4D97-AF65-F5344CB8AC3E}">
        <p14:creationId xmlns:p14="http://schemas.microsoft.com/office/powerpoint/2010/main" val="289547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4">
                                            <p:txEl>
                                              <p:pRg st="0" end="0"/>
                                            </p:txEl>
                                          </p:spTgt>
                                        </p:tgtEl>
                                        <p:attrNameLst>
                                          <p:attrName>ppt_c</p:attrName>
                                        </p:attrNameLst>
                                      </p:cBhvr>
                                      <p:to>
                                        <a:srgbClr val="C0C0C0"/>
                                      </p:to>
                                    </p:animClr>
                                  </p:sub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7A8CBDE-B4C0-49AF-46F3-A8FF1B647368}"/>
              </a:ext>
            </a:extLst>
          </p:cNvPr>
          <p:cNvSpPr txBox="1"/>
          <p:nvPr/>
        </p:nvSpPr>
        <p:spPr>
          <a:xfrm>
            <a:off x="263983" y="6196862"/>
            <a:ext cx="11664033" cy="646331"/>
          </a:xfrm>
          <a:prstGeom prst="rect">
            <a:avLst/>
          </a:prstGeom>
          <a:noFill/>
        </p:spPr>
        <p:txBody>
          <a:bodyPr wrap="square">
            <a:spAutoFit/>
          </a:bodyPr>
          <a:lstStyle/>
          <a:p>
            <a:r>
              <a:rPr lang="en-US" sz="1200" dirty="0">
                <a:solidFill>
                  <a:schemeClr val="bg1">
                    <a:lumMod val="50000"/>
                  </a:schemeClr>
                </a:solidFill>
              </a:rPr>
              <a:t>Diet cost data are from FAO and the Food Prices for Nutrition project, using item prices reported by national statistical organizations through the International Comparison Program (ICP), downloaded from </a:t>
            </a:r>
            <a:r>
              <a:rPr lang="en-US" sz="1200" dirty="0">
                <a:solidFill>
                  <a:schemeClr val="bg1">
                    <a:lumMod val="50000"/>
                  </a:schemeClr>
                </a:solidFill>
                <a:hlinkClick r:id="rId3">
                  <a:extLst>
                    <a:ext uri="{A12FA001-AC4F-418D-AE19-62706E023703}">
                      <ahyp:hlinkClr xmlns:ahyp="http://schemas.microsoft.com/office/drawing/2018/hyperlinkcolor" val="tx"/>
                    </a:ext>
                  </a:extLst>
                </a:hlinkClick>
              </a:rPr>
              <a:t>https://databank.worldbank.org/source/food-prices-for-nutrition</a:t>
            </a:r>
            <a:r>
              <a:rPr lang="en-US" sz="1200" dirty="0">
                <a:solidFill>
                  <a:schemeClr val="bg1">
                    <a:lumMod val="50000"/>
                  </a:schemeClr>
                </a:solidFill>
              </a:rPr>
              <a:t>. Food expenditures are derived from those data, and national income (GNI) is from the World Development Indicators </a:t>
            </a:r>
            <a:r>
              <a:rPr lang="en-US" sz="1200" dirty="0">
                <a:solidFill>
                  <a:schemeClr val="bg1">
                    <a:lumMod val="50000"/>
                  </a:schemeClr>
                </a:solidFill>
                <a:hlinkClick r:id="rId4">
                  <a:extLst>
                    <a:ext uri="{A12FA001-AC4F-418D-AE19-62706E023703}">
                      <ahyp:hlinkClr xmlns:ahyp="http://schemas.microsoft.com/office/drawing/2018/hyperlinkcolor" val="tx"/>
                    </a:ext>
                  </a:extLst>
                </a:hlinkClick>
              </a:rPr>
              <a:t>https://databank.worldbank.org/source/world-development-indicators</a:t>
            </a:r>
            <a:r>
              <a:rPr lang="en-US" sz="1200" dirty="0">
                <a:solidFill>
                  <a:schemeClr val="bg1">
                    <a:lumMod val="50000"/>
                  </a:schemeClr>
                </a:solidFill>
              </a:rPr>
              <a:t>.  Guidelines are linear in the logarithm of income shown on the horizontal axis. </a:t>
            </a:r>
          </a:p>
        </p:txBody>
      </p:sp>
      <p:graphicFrame>
        <p:nvGraphicFramePr>
          <p:cNvPr id="2" name="Chart 1">
            <a:extLst>
              <a:ext uri="{FF2B5EF4-FFF2-40B4-BE49-F238E27FC236}">
                <a16:creationId xmlns:a16="http://schemas.microsoft.com/office/drawing/2014/main" id="{C320556A-8C68-42F1-15E7-7444D720147C}"/>
              </a:ext>
            </a:extLst>
          </p:cNvPr>
          <p:cNvGraphicFramePr>
            <a:graphicFrameLocks/>
          </p:cNvGraphicFramePr>
          <p:nvPr>
            <p:extLst>
              <p:ext uri="{D42A27DB-BD31-4B8C-83A1-F6EECF244321}">
                <p14:modId xmlns:p14="http://schemas.microsoft.com/office/powerpoint/2010/main" val="574299088"/>
              </p:ext>
            </p:extLst>
          </p:nvPr>
        </p:nvGraphicFramePr>
        <p:xfrm>
          <a:off x="945730" y="1245649"/>
          <a:ext cx="9915525" cy="4872038"/>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a:extLst>
              <a:ext uri="{FF2B5EF4-FFF2-40B4-BE49-F238E27FC236}">
                <a16:creationId xmlns:a16="http://schemas.microsoft.com/office/drawing/2014/main" id="{EA900E4A-0078-4773-ED52-F6A75E7037A3}"/>
              </a:ext>
            </a:extLst>
          </p:cNvPr>
          <p:cNvSpPr txBox="1"/>
          <p:nvPr/>
        </p:nvSpPr>
        <p:spPr>
          <a:xfrm>
            <a:off x="10338816" y="3311602"/>
            <a:ext cx="1684273" cy="636200"/>
          </a:xfrm>
          <a:prstGeom prst="rect">
            <a:avLst/>
          </a:prstGeom>
          <a:noFill/>
        </p:spPr>
        <p:txBody>
          <a:bodyPr wrap="square">
            <a:spAutoFit/>
          </a:bodyPr>
          <a:lstStyle/>
          <a:p>
            <a:r>
              <a:rPr lang="en-US" b="1" dirty="0"/>
              <a:t>$5.64</a:t>
            </a:r>
          </a:p>
          <a:p>
            <a:pPr>
              <a:lnSpc>
                <a:spcPct val="70000"/>
              </a:lnSpc>
            </a:pPr>
            <a:r>
              <a:rPr lang="en-US" sz="1200" dirty="0"/>
              <a:t>(pursues many goals other than health)</a:t>
            </a:r>
          </a:p>
        </p:txBody>
      </p:sp>
      <p:sp>
        <p:nvSpPr>
          <p:cNvPr id="11" name="TextBox 10">
            <a:extLst>
              <a:ext uri="{FF2B5EF4-FFF2-40B4-BE49-F238E27FC236}">
                <a16:creationId xmlns:a16="http://schemas.microsoft.com/office/drawing/2014/main" id="{93DB547C-F8B1-F259-F63F-B64565F44BEA}"/>
              </a:ext>
            </a:extLst>
          </p:cNvPr>
          <p:cNvSpPr txBox="1"/>
          <p:nvPr/>
        </p:nvSpPr>
        <p:spPr>
          <a:xfrm>
            <a:off x="10338816" y="3908120"/>
            <a:ext cx="1751274" cy="636200"/>
          </a:xfrm>
          <a:prstGeom prst="rect">
            <a:avLst/>
          </a:prstGeom>
          <a:noFill/>
        </p:spPr>
        <p:txBody>
          <a:bodyPr wrap="square">
            <a:spAutoFit/>
          </a:bodyPr>
          <a:lstStyle/>
          <a:p>
            <a:r>
              <a:rPr lang="en-US" b="1" dirty="0">
                <a:solidFill>
                  <a:schemeClr val="accent6">
                    <a:lumMod val="75000"/>
                  </a:schemeClr>
                </a:solidFill>
              </a:rPr>
              <a:t>$3.31</a:t>
            </a:r>
          </a:p>
          <a:p>
            <a:pPr>
              <a:lnSpc>
                <a:spcPct val="70000"/>
              </a:lnSpc>
            </a:pPr>
            <a:r>
              <a:rPr lang="en-US" sz="1200" dirty="0">
                <a:solidFill>
                  <a:schemeClr val="accent6">
                    <a:lumMod val="75000"/>
                  </a:schemeClr>
                </a:solidFill>
              </a:rPr>
              <a:t>(meets dietary guidelines for overall health)</a:t>
            </a:r>
          </a:p>
        </p:txBody>
      </p:sp>
      <p:sp>
        <p:nvSpPr>
          <p:cNvPr id="12" name="TextBox 11">
            <a:extLst>
              <a:ext uri="{FF2B5EF4-FFF2-40B4-BE49-F238E27FC236}">
                <a16:creationId xmlns:a16="http://schemas.microsoft.com/office/drawing/2014/main" id="{A0CA91C8-4E3F-E27F-8B48-AE52B71A980C}"/>
              </a:ext>
            </a:extLst>
          </p:cNvPr>
          <p:cNvSpPr txBox="1"/>
          <p:nvPr/>
        </p:nvSpPr>
        <p:spPr>
          <a:xfrm>
            <a:off x="10338816" y="4517171"/>
            <a:ext cx="1751274" cy="636200"/>
          </a:xfrm>
          <a:prstGeom prst="rect">
            <a:avLst/>
          </a:prstGeom>
          <a:noFill/>
        </p:spPr>
        <p:txBody>
          <a:bodyPr wrap="square">
            <a:spAutoFit/>
          </a:bodyPr>
          <a:lstStyle/>
          <a:p>
            <a:r>
              <a:rPr lang="en-US" b="1" dirty="0">
                <a:solidFill>
                  <a:srgbClr val="3083A7"/>
                </a:solidFill>
              </a:rPr>
              <a:t>$2.46</a:t>
            </a:r>
          </a:p>
          <a:p>
            <a:pPr>
              <a:lnSpc>
                <a:spcPct val="70000"/>
              </a:lnSpc>
            </a:pPr>
            <a:r>
              <a:rPr lang="en-US" sz="1200" dirty="0">
                <a:solidFill>
                  <a:srgbClr val="3083A7"/>
                </a:solidFill>
              </a:rPr>
              <a:t>(within upper &amp; lower bounds for nutrients)</a:t>
            </a:r>
          </a:p>
        </p:txBody>
      </p:sp>
      <p:sp>
        <p:nvSpPr>
          <p:cNvPr id="14" name="TextBox 13">
            <a:extLst>
              <a:ext uri="{FF2B5EF4-FFF2-40B4-BE49-F238E27FC236}">
                <a16:creationId xmlns:a16="http://schemas.microsoft.com/office/drawing/2014/main" id="{EB935057-5FB3-6966-0638-BDB5B678E113}"/>
              </a:ext>
            </a:extLst>
          </p:cNvPr>
          <p:cNvSpPr txBox="1"/>
          <p:nvPr/>
        </p:nvSpPr>
        <p:spPr>
          <a:xfrm>
            <a:off x="10338816" y="5232546"/>
            <a:ext cx="1751274" cy="636200"/>
          </a:xfrm>
          <a:prstGeom prst="rect">
            <a:avLst/>
          </a:prstGeom>
          <a:noFill/>
        </p:spPr>
        <p:txBody>
          <a:bodyPr wrap="square">
            <a:spAutoFit/>
          </a:bodyPr>
          <a:lstStyle/>
          <a:p>
            <a:r>
              <a:rPr lang="en-US" b="1" dirty="0">
                <a:solidFill>
                  <a:schemeClr val="bg1">
                    <a:lumMod val="50000"/>
                  </a:schemeClr>
                </a:solidFill>
              </a:rPr>
              <a:t>$0.83</a:t>
            </a:r>
          </a:p>
          <a:p>
            <a:pPr>
              <a:lnSpc>
                <a:spcPct val="70000"/>
              </a:lnSpc>
            </a:pPr>
            <a:r>
              <a:rPr lang="en-US" sz="1200" dirty="0">
                <a:solidFill>
                  <a:schemeClr val="bg1">
                    <a:lumMod val="50000"/>
                  </a:schemeClr>
                </a:solidFill>
              </a:rPr>
              <a:t>(sufficient calories for work each day)</a:t>
            </a:r>
          </a:p>
        </p:txBody>
      </p:sp>
      <p:pic>
        <p:nvPicPr>
          <p:cNvPr id="17" name="Picture 16">
            <a:extLst>
              <a:ext uri="{FF2B5EF4-FFF2-40B4-BE49-F238E27FC236}">
                <a16:creationId xmlns:a16="http://schemas.microsoft.com/office/drawing/2014/main" id="{472A49F6-8BED-FFF3-026A-CF40132C982A}"/>
              </a:ext>
            </a:extLst>
          </p:cNvPr>
          <p:cNvPicPr>
            <a:picLocks noChangeAspect="1"/>
          </p:cNvPicPr>
          <p:nvPr/>
        </p:nvPicPr>
        <p:blipFill rotWithShape="1">
          <a:blip r:embed="rId6"/>
          <a:srcRect t="-1488" r="25492" b="1844"/>
          <a:stretch/>
        </p:blipFill>
        <p:spPr>
          <a:xfrm>
            <a:off x="7700790" y="79067"/>
            <a:ext cx="4440410" cy="1120173"/>
          </a:xfrm>
          <a:prstGeom prst="rect">
            <a:avLst/>
          </a:prstGeom>
        </p:spPr>
      </p:pic>
      <p:sp>
        <p:nvSpPr>
          <p:cNvPr id="18" name="Title 4">
            <a:extLst>
              <a:ext uri="{FF2B5EF4-FFF2-40B4-BE49-F238E27FC236}">
                <a16:creationId xmlns:a16="http://schemas.microsoft.com/office/drawing/2014/main" id="{E61DC0FE-DE39-28A7-3225-77A989ABCA8A}"/>
              </a:ext>
            </a:extLst>
          </p:cNvPr>
          <p:cNvSpPr txBox="1">
            <a:spLocks/>
          </p:cNvSpPr>
          <p:nvPr/>
        </p:nvSpPr>
        <p:spPr>
          <a:xfrm>
            <a:off x="153565" y="337972"/>
            <a:ext cx="7642897" cy="861268"/>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How does actual spending on food compare to the cost of healthy diets?</a:t>
            </a:r>
          </a:p>
        </p:txBody>
      </p:sp>
      <p:sp>
        <p:nvSpPr>
          <p:cNvPr id="20" name="TextBox 19">
            <a:extLst>
              <a:ext uri="{FF2B5EF4-FFF2-40B4-BE49-F238E27FC236}">
                <a16:creationId xmlns:a16="http://schemas.microsoft.com/office/drawing/2014/main" id="{04E9EBCA-F8BB-5E1C-83DC-DA4F22BD295C}"/>
              </a:ext>
            </a:extLst>
          </p:cNvPr>
          <p:cNvSpPr txBox="1"/>
          <p:nvPr/>
        </p:nvSpPr>
        <p:spPr>
          <a:xfrm>
            <a:off x="1580057" y="3603733"/>
            <a:ext cx="2646711" cy="688137"/>
          </a:xfrm>
          <a:prstGeom prst="rect">
            <a:avLst/>
          </a:prstGeom>
          <a:noFill/>
        </p:spPr>
        <p:txBody>
          <a:bodyPr wrap="square">
            <a:spAutoFit/>
          </a:bodyPr>
          <a:lstStyle/>
          <a:p>
            <a:pPr>
              <a:lnSpc>
                <a:spcPct val="80000"/>
              </a:lnSpc>
            </a:pPr>
            <a:r>
              <a:rPr lang="en-US" sz="1600" b="1" dirty="0">
                <a:solidFill>
                  <a:schemeClr val="accent1">
                    <a:lumMod val="50000"/>
                  </a:schemeClr>
                </a:solidFill>
              </a:rPr>
              <a:t>Actual food spending is less than healthy diet costs in </a:t>
            </a:r>
            <a:br>
              <a:rPr lang="en-US" sz="1600" b="1" dirty="0">
                <a:solidFill>
                  <a:schemeClr val="accent1">
                    <a:lumMod val="50000"/>
                  </a:schemeClr>
                </a:solidFill>
              </a:rPr>
            </a:br>
            <a:r>
              <a:rPr lang="en-US" sz="1600" b="1" dirty="0">
                <a:solidFill>
                  <a:schemeClr val="accent1">
                    <a:lumMod val="50000"/>
                  </a:schemeClr>
                </a:solidFill>
              </a:rPr>
              <a:t>low-income countries</a:t>
            </a:r>
            <a:endParaRPr lang="en-US" sz="1600" dirty="0">
              <a:solidFill>
                <a:schemeClr val="accent1">
                  <a:lumMod val="50000"/>
                </a:schemeClr>
              </a:solidFill>
            </a:endParaRPr>
          </a:p>
        </p:txBody>
      </p:sp>
      <p:sp>
        <p:nvSpPr>
          <p:cNvPr id="21" name="TextBox 20">
            <a:extLst>
              <a:ext uri="{FF2B5EF4-FFF2-40B4-BE49-F238E27FC236}">
                <a16:creationId xmlns:a16="http://schemas.microsoft.com/office/drawing/2014/main" id="{629E1565-5A9C-F066-8B21-C0030582D1C0}"/>
              </a:ext>
            </a:extLst>
          </p:cNvPr>
          <p:cNvSpPr txBox="1"/>
          <p:nvPr/>
        </p:nvSpPr>
        <p:spPr>
          <a:xfrm>
            <a:off x="8852454" y="3034907"/>
            <a:ext cx="3221358" cy="344710"/>
          </a:xfrm>
          <a:prstGeom prst="rect">
            <a:avLst/>
          </a:prstGeom>
          <a:noFill/>
        </p:spPr>
        <p:txBody>
          <a:bodyPr wrap="square">
            <a:spAutoFit/>
          </a:bodyPr>
          <a:lstStyle/>
          <a:p>
            <a:pPr>
              <a:lnSpc>
                <a:spcPct val="80000"/>
              </a:lnSpc>
            </a:pPr>
            <a:r>
              <a:rPr lang="en-US" sz="2000" b="1" kern="0" dirty="0">
                <a:solidFill>
                  <a:schemeClr val="accent1">
                    <a:lumMod val="75000"/>
                  </a:schemeClr>
                </a:solidFill>
              </a:rPr>
              <a:t>Global average costs in 2017</a:t>
            </a:r>
            <a:endParaRPr lang="en-US" sz="2000" b="1" dirty="0">
              <a:solidFill>
                <a:schemeClr val="accent1">
                  <a:lumMod val="75000"/>
                </a:schemeClr>
              </a:solidFill>
            </a:endParaRPr>
          </a:p>
        </p:txBody>
      </p:sp>
      <p:sp>
        <p:nvSpPr>
          <p:cNvPr id="22" name="TextBox 21">
            <a:extLst>
              <a:ext uri="{FF2B5EF4-FFF2-40B4-BE49-F238E27FC236}">
                <a16:creationId xmlns:a16="http://schemas.microsoft.com/office/drawing/2014/main" id="{CA4CCC7C-C177-F015-79DA-B19C1516F1DA}"/>
              </a:ext>
            </a:extLst>
          </p:cNvPr>
          <p:cNvSpPr txBox="1"/>
          <p:nvPr/>
        </p:nvSpPr>
        <p:spPr>
          <a:xfrm>
            <a:off x="8260391" y="1622200"/>
            <a:ext cx="3880809" cy="1279068"/>
          </a:xfrm>
          <a:prstGeom prst="rect">
            <a:avLst/>
          </a:prstGeom>
          <a:noFill/>
        </p:spPr>
        <p:txBody>
          <a:bodyPr wrap="square">
            <a:spAutoFit/>
          </a:bodyPr>
          <a:lstStyle/>
          <a:p>
            <a:pPr>
              <a:lnSpc>
                <a:spcPct val="80000"/>
              </a:lnSpc>
            </a:pPr>
            <a:r>
              <a:rPr lang="en-US" sz="1600" b="1" dirty="0">
                <a:solidFill>
                  <a:schemeClr val="accent1">
                    <a:lumMod val="50000"/>
                  </a:schemeClr>
                </a:solidFill>
              </a:rPr>
              <a:t>Average food spending is much greater </a:t>
            </a:r>
            <a:br>
              <a:rPr lang="en-US" sz="1600" b="1" dirty="0">
                <a:solidFill>
                  <a:schemeClr val="accent1">
                    <a:lumMod val="50000"/>
                  </a:schemeClr>
                </a:solidFill>
              </a:rPr>
            </a:br>
            <a:r>
              <a:rPr lang="en-US" sz="1600" b="1" dirty="0">
                <a:solidFill>
                  <a:schemeClr val="accent1">
                    <a:lumMod val="50000"/>
                  </a:schemeClr>
                </a:solidFill>
              </a:rPr>
              <a:t>than least-cost healthy diets in </a:t>
            </a:r>
            <a:br>
              <a:rPr lang="en-US" sz="1600" b="1" dirty="0">
                <a:solidFill>
                  <a:schemeClr val="accent1">
                    <a:lumMod val="50000"/>
                  </a:schemeClr>
                </a:solidFill>
              </a:rPr>
            </a:br>
            <a:r>
              <a:rPr lang="en-US" sz="1600" b="1" dirty="0">
                <a:solidFill>
                  <a:schemeClr val="accent1">
                    <a:lumMod val="50000"/>
                  </a:schemeClr>
                </a:solidFill>
              </a:rPr>
              <a:t>middle- and high-income countries</a:t>
            </a:r>
          </a:p>
          <a:p>
            <a:pPr>
              <a:lnSpc>
                <a:spcPct val="80000"/>
              </a:lnSpc>
            </a:pPr>
            <a:r>
              <a:rPr lang="en-US" sz="1600" b="1" i="1" dirty="0">
                <a:solidFill>
                  <a:schemeClr val="accent1">
                    <a:lumMod val="50000"/>
                  </a:schemeClr>
                </a:solidFill>
              </a:rPr>
              <a:t>…but that is the national average, </a:t>
            </a:r>
            <a:br>
              <a:rPr lang="en-US" sz="1600" b="1" i="1" dirty="0">
                <a:solidFill>
                  <a:schemeClr val="accent1">
                    <a:lumMod val="50000"/>
                  </a:schemeClr>
                </a:solidFill>
              </a:rPr>
            </a:br>
            <a:r>
              <a:rPr lang="en-US" sz="1600" b="1" i="1" dirty="0">
                <a:solidFill>
                  <a:schemeClr val="accent1">
                    <a:lumMod val="50000"/>
                  </a:schemeClr>
                </a:solidFill>
              </a:rPr>
              <a:t>many households in these countries </a:t>
            </a:r>
            <a:br>
              <a:rPr lang="en-US" sz="1600" b="1" i="1" dirty="0">
                <a:solidFill>
                  <a:schemeClr val="accent1">
                    <a:lumMod val="50000"/>
                  </a:schemeClr>
                </a:solidFill>
              </a:rPr>
            </a:br>
            <a:r>
              <a:rPr lang="en-US" sz="1600" b="1" i="1" dirty="0">
                <a:solidFill>
                  <a:schemeClr val="accent1">
                    <a:lumMod val="50000"/>
                  </a:schemeClr>
                </a:solidFill>
              </a:rPr>
              <a:t>cannot afford healthy diets</a:t>
            </a:r>
            <a:endParaRPr lang="en-US" sz="1600" i="1" dirty="0">
              <a:solidFill>
                <a:schemeClr val="accent1">
                  <a:lumMod val="50000"/>
                </a:schemeClr>
              </a:solidFill>
            </a:endParaRPr>
          </a:p>
        </p:txBody>
      </p:sp>
    </p:spTree>
    <p:custDataLst>
      <p:tags r:id="rId1"/>
    </p:custDataLst>
    <p:extLst>
      <p:ext uri="{BB962C8B-B14F-4D97-AF65-F5344CB8AC3E}">
        <p14:creationId xmlns:p14="http://schemas.microsoft.com/office/powerpoint/2010/main" val="246886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0">
                                            <p:txEl>
                                              <p:pRg st="0" end="0"/>
                                            </p:txEl>
                                          </p:spTgt>
                                        </p:tgtEl>
                                        <p:attrNameLst>
                                          <p:attrName>ppt_c</p:attrName>
                                        </p:attrNameLst>
                                      </p:cBhvr>
                                      <p:to>
                                        <a:srgbClr val="C0C0C0"/>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8.4|14.2|16.5"/>
</p:tagLst>
</file>

<file path=ppt/tags/tag2.xml><?xml version="1.0" encoding="utf-8"?>
<p:tagLst xmlns:a="http://schemas.openxmlformats.org/drawingml/2006/main" xmlns:r="http://schemas.openxmlformats.org/officeDocument/2006/relationships" xmlns:p="http://schemas.openxmlformats.org/presentationml/2006/main">
  <p:tag name="TIMING" val="|68.4|14.2|16.5"/>
</p:tagLst>
</file>

<file path=ppt/tags/tag3.xml><?xml version="1.0" encoding="utf-8"?>
<p:tagLst xmlns:a="http://schemas.openxmlformats.org/drawingml/2006/main" xmlns:r="http://schemas.openxmlformats.org/officeDocument/2006/relationships" xmlns:p="http://schemas.openxmlformats.org/presentationml/2006/main">
  <p:tag name="TIMING" val="|68.4|14.2|16.5"/>
</p:tagLst>
</file>

<file path=ppt/tags/tag4.xml><?xml version="1.0" encoding="utf-8"?>
<p:tagLst xmlns:a="http://schemas.openxmlformats.org/drawingml/2006/main" xmlns:r="http://schemas.openxmlformats.org/officeDocument/2006/relationships" xmlns:p="http://schemas.openxmlformats.org/presentationml/2006/main">
  <p:tag name="TIMING" val="|68.4|14.2|16.5"/>
</p:tagLst>
</file>

<file path=ppt/tags/tag5.xml><?xml version="1.0" encoding="utf-8"?>
<p:tagLst xmlns:a="http://schemas.openxmlformats.org/drawingml/2006/main" xmlns:r="http://schemas.openxmlformats.org/officeDocument/2006/relationships" xmlns:p="http://schemas.openxmlformats.org/presentationml/2006/main">
  <p:tag name="TIMING" val="|68.4|14.2|16.5"/>
</p:tagLst>
</file>

<file path=ppt/tags/tag6.xml><?xml version="1.0" encoding="utf-8"?>
<p:tagLst xmlns:a="http://schemas.openxmlformats.org/drawingml/2006/main" xmlns:r="http://schemas.openxmlformats.org/officeDocument/2006/relationships" xmlns:p="http://schemas.openxmlformats.org/presentationml/2006/main">
  <p:tag name="TIMING" val="|14|54.9|16|28.9|8.6|16.1|18.9|9.3|22.6|27.6"/>
</p:tagLst>
</file>

<file path=ppt/tags/tag7.xml><?xml version="1.0" encoding="utf-8"?>
<p:tagLst xmlns:a="http://schemas.openxmlformats.org/drawingml/2006/main" xmlns:r="http://schemas.openxmlformats.org/officeDocument/2006/relationships" xmlns:p="http://schemas.openxmlformats.org/presentationml/2006/main">
  <p:tag name="TIMING" val="|68.4|14.2|16.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17409</TotalTime>
  <Words>4218</Words>
  <Application>Microsoft Office PowerPoint</Application>
  <PresentationFormat>Widescreen</PresentationFormat>
  <Paragraphs>399</Paragraphs>
  <Slides>20</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Cordia New</vt:lpstr>
      <vt:lpstr>Monotype Corsiva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Masters, William A.</dc:creator>
  <cp:lastModifiedBy>Masters, William A.</cp:lastModifiedBy>
  <cp:revision>422</cp:revision>
  <dcterms:created xsi:type="dcterms:W3CDTF">2021-06-02T11:25:06Z</dcterms:created>
  <dcterms:modified xsi:type="dcterms:W3CDTF">2023-07-26T22:26:44Z</dcterms:modified>
</cp:coreProperties>
</file>