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31"/>
  </p:notesMasterIdLst>
  <p:sldIdLst>
    <p:sldId id="2359" r:id="rId2"/>
    <p:sldId id="2345" r:id="rId3"/>
    <p:sldId id="2362" r:id="rId4"/>
    <p:sldId id="257" r:id="rId5"/>
    <p:sldId id="262" r:id="rId6"/>
    <p:sldId id="2363" r:id="rId7"/>
    <p:sldId id="2356" r:id="rId8"/>
    <p:sldId id="2365" r:id="rId9"/>
    <p:sldId id="2303" r:id="rId10"/>
    <p:sldId id="2354" r:id="rId11"/>
    <p:sldId id="2355" r:id="rId12"/>
    <p:sldId id="2344" r:id="rId13"/>
    <p:sldId id="275" r:id="rId14"/>
    <p:sldId id="2366" r:id="rId15"/>
    <p:sldId id="259" r:id="rId16"/>
    <p:sldId id="274" r:id="rId17"/>
    <p:sldId id="2346" r:id="rId18"/>
    <p:sldId id="372" r:id="rId19"/>
    <p:sldId id="2293" r:id="rId20"/>
    <p:sldId id="2294" r:id="rId21"/>
    <p:sldId id="261" r:id="rId22"/>
    <p:sldId id="265" r:id="rId23"/>
    <p:sldId id="264" r:id="rId24"/>
    <p:sldId id="273" r:id="rId25"/>
    <p:sldId id="270" r:id="rId26"/>
    <p:sldId id="272" r:id="rId27"/>
    <p:sldId id="2347" r:id="rId28"/>
    <p:sldId id="266" r:id="rId29"/>
    <p:sldId id="23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p:restoredTop sz="84150"/>
  </p:normalViewPr>
  <p:slideViewPr>
    <p:cSldViewPr snapToGrid="0">
      <p:cViewPr varScale="1">
        <p:scale>
          <a:sx n="60" d="100"/>
          <a:sy n="60" d="100"/>
        </p:scale>
        <p:origin x="1243" y="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1DC96-B4B4-0B4A-A676-DAAEC1F163D6}"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7B3D9-01BC-804F-BEE7-A4B5270C95EE}" type="slidenum">
              <a:rPr lang="en-US" smtClean="0"/>
              <a:t>‹#›</a:t>
            </a:fld>
            <a:endParaRPr lang="en-US"/>
          </a:p>
        </p:txBody>
      </p:sp>
    </p:spTree>
    <p:extLst>
      <p:ext uri="{BB962C8B-B14F-4D97-AF65-F5344CB8AC3E}">
        <p14:creationId xmlns:p14="http://schemas.microsoft.com/office/powerpoint/2010/main" val="95412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mjopen.bmj.com/content/5/9/e008705#T3"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bmjopen.bmj.com/content/5/9/e008705#F4" TargetMode="External"/><Relationship Id="rId4" Type="http://schemas.openxmlformats.org/officeDocument/2006/relationships/hyperlink" Target="https://bmjopen.bmj.com/content/5/9/e008705#F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4241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Frank SM, Webster J, McKenzie B,† </a:t>
            </a:r>
            <a:r>
              <a:rPr lang="en-US" dirty="0" err="1">
                <a:solidFill>
                  <a:srgbClr val="000000"/>
                </a:solidFill>
                <a:effectLst/>
                <a:latin typeface="Times New Roman" panose="02020603050405020304" pitchFamily="18" charset="0"/>
              </a:rPr>
              <a:t>Geldsetzer</a:t>
            </a:r>
            <a:r>
              <a:rPr lang="en-US" dirty="0">
                <a:solidFill>
                  <a:srgbClr val="000000"/>
                </a:solidFill>
                <a:effectLst/>
                <a:latin typeface="Times New Roman" panose="02020603050405020304" pitchFamily="18" charset="0"/>
              </a:rPr>
              <a:t> P,† Manne-</a:t>
            </a:r>
            <a:r>
              <a:rPr lang="en-US" dirty="0" err="1">
                <a:solidFill>
                  <a:srgbClr val="000000"/>
                </a:solidFill>
                <a:effectLst/>
                <a:latin typeface="Times New Roman" panose="02020603050405020304" pitchFamily="18" charset="0"/>
              </a:rPr>
              <a:t>Goehler</a:t>
            </a:r>
            <a:r>
              <a:rPr lang="en-US" dirty="0">
                <a:solidFill>
                  <a:srgbClr val="000000"/>
                </a:solidFill>
                <a:effectLst/>
                <a:latin typeface="Times New Roman" panose="02020603050405020304" pitchFamily="18" charset="0"/>
              </a:rPr>
              <a:t> J, </a:t>
            </a:r>
            <a:r>
              <a:rPr lang="en-US" dirty="0" err="1">
                <a:solidFill>
                  <a:srgbClr val="000000"/>
                </a:solidFill>
                <a:effectLst/>
                <a:latin typeface="Times New Roman" panose="02020603050405020304" pitchFamily="18" charset="0"/>
              </a:rPr>
              <a:t>Andall</a:t>
            </a:r>
            <a:r>
              <a:rPr lang="en-US" dirty="0">
                <a:solidFill>
                  <a:srgbClr val="000000"/>
                </a:solidFill>
                <a:effectLst/>
                <a:latin typeface="Times New Roman" panose="02020603050405020304" pitchFamily="18" charset="0"/>
              </a:rPr>
              <a:t>-Brereton G, </a:t>
            </a:r>
            <a:r>
              <a:rPr lang="en-US" dirty="0" err="1">
                <a:solidFill>
                  <a:srgbClr val="000000"/>
                </a:solidFill>
                <a:effectLst/>
                <a:latin typeface="Times New Roman" panose="02020603050405020304" pitchFamily="18" charset="0"/>
              </a:rPr>
              <a:t>Houehanou</a:t>
            </a:r>
            <a:r>
              <a:rPr lang="en-US" dirty="0">
                <a:solidFill>
                  <a:srgbClr val="000000"/>
                </a:solidFill>
                <a:effectLst/>
                <a:latin typeface="Times New Roman" panose="02020603050405020304" pitchFamily="18" charset="0"/>
              </a:rPr>
              <a:t> C, </a:t>
            </a:r>
            <a:r>
              <a:rPr lang="en-US" dirty="0" err="1">
                <a:solidFill>
                  <a:srgbClr val="000000"/>
                </a:solidFill>
                <a:effectLst/>
                <a:latin typeface="Times New Roman" panose="02020603050405020304" pitchFamily="18" charset="0"/>
              </a:rPr>
              <a:t>Houinato</a:t>
            </a:r>
            <a:r>
              <a:rPr lang="en-US" dirty="0">
                <a:solidFill>
                  <a:srgbClr val="000000"/>
                </a:solidFill>
                <a:effectLst/>
                <a:latin typeface="Times New Roman" panose="02020603050405020304" pitchFamily="18" charset="0"/>
              </a:rPr>
              <a:t> D, Gurung MS, </a:t>
            </a:r>
            <a:r>
              <a:rPr lang="en-US" dirty="0" err="1">
                <a:solidFill>
                  <a:srgbClr val="000000"/>
                </a:solidFill>
                <a:effectLst/>
                <a:latin typeface="Times New Roman" panose="02020603050405020304" pitchFamily="18" charset="0"/>
              </a:rPr>
              <a:t>Bicaba</a:t>
            </a:r>
            <a:r>
              <a:rPr lang="en-US" dirty="0">
                <a:solidFill>
                  <a:srgbClr val="000000"/>
                </a:solidFill>
                <a:effectLst/>
                <a:latin typeface="Times New Roman" panose="02020603050405020304" pitchFamily="18" charset="0"/>
              </a:rPr>
              <a:t> BW, McClure RW, </a:t>
            </a:r>
            <a:r>
              <a:rPr lang="en-US" dirty="0" err="1">
                <a:solidFill>
                  <a:srgbClr val="000000"/>
                </a:solidFill>
                <a:effectLst/>
                <a:latin typeface="Times New Roman" panose="02020603050405020304" pitchFamily="18" charset="0"/>
              </a:rPr>
              <a:t>Supiyev</a:t>
            </a:r>
            <a:r>
              <a:rPr lang="en-US" dirty="0">
                <a:solidFill>
                  <a:srgbClr val="000000"/>
                </a:solidFill>
                <a:effectLst/>
                <a:latin typeface="Times New Roman" panose="02020603050405020304" pitchFamily="18" charset="0"/>
              </a:rPr>
              <a:t> A, </a:t>
            </a:r>
            <a:r>
              <a:rPr lang="en-US" dirty="0" err="1">
                <a:solidFill>
                  <a:srgbClr val="000000"/>
                </a:solidFill>
                <a:effectLst/>
                <a:latin typeface="Times New Roman" panose="02020603050405020304" pitchFamily="18" charset="0"/>
              </a:rPr>
              <a:t>Zhumadilov</a:t>
            </a:r>
            <a:r>
              <a:rPr lang="en-US" dirty="0">
                <a:solidFill>
                  <a:srgbClr val="000000"/>
                </a:solidFill>
                <a:effectLst/>
                <a:latin typeface="Times New Roman" panose="02020603050405020304" pitchFamily="18" charset="0"/>
              </a:rPr>
              <a:t> Z, Stokes A, </a:t>
            </a:r>
            <a:r>
              <a:rPr lang="en-US" dirty="0" err="1">
                <a:solidFill>
                  <a:srgbClr val="000000"/>
                </a:solidFill>
                <a:effectLst/>
                <a:latin typeface="Times New Roman" panose="02020603050405020304" pitchFamily="18" charset="0"/>
              </a:rPr>
              <a:t>Labadarios</a:t>
            </a:r>
            <a:r>
              <a:rPr lang="en-US" dirty="0">
                <a:solidFill>
                  <a:srgbClr val="000000"/>
                </a:solidFill>
                <a:effectLst/>
                <a:latin typeface="Times New Roman" panose="02020603050405020304" pitchFamily="18" charset="0"/>
              </a:rPr>
              <a:t> D, </a:t>
            </a:r>
            <a:r>
              <a:rPr lang="en-US" dirty="0" err="1">
                <a:solidFill>
                  <a:srgbClr val="000000"/>
                </a:solidFill>
                <a:effectLst/>
                <a:latin typeface="Times New Roman" panose="02020603050405020304" pitchFamily="18" charset="0"/>
              </a:rPr>
              <a:t>Sibai</a:t>
            </a:r>
            <a:r>
              <a:rPr lang="en-US" dirty="0">
                <a:solidFill>
                  <a:srgbClr val="000000"/>
                </a:solidFill>
                <a:effectLst/>
                <a:latin typeface="Times New Roman" panose="02020603050405020304" pitchFamily="18" charset="0"/>
              </a:rPr>
              <a:t> AM, </a:t>
            </a:r>
            <a:r>
              <a:rPr lang="en-US" dirty="0" err="1">
                <a:solidFill>
                  <a:srgbClr val="000000"/>
                </a:solidFill>
                <a:effectLst/>
                <a:latin typeface="Times New Roman" panose="02020603050405020304" pitchFamily="18" charset="0"/>
              </a:rPr>
              <a:t>Norov</a:t>
            </a:r>
            <a:r>
              <a:rPr lang="en-US" dirty="0">
                <a:solidFill>
                  <a:srgbClr val="000000"/>
                </a:solidFill>
                <a:effectLst/>
                <a:latin typeface="Times New Roman" panose="02020603050405020304" pitchFamily="18" charset="0"/>
              </a:rPr>
              <a:t> B, </a:t>
            </a:r>
            <a:r>
              <a:rPr lang="en-US" dirty="0" err="1">
                <a:solidFill>
                  <a:srgbClr val="000000"/>
                </a:solidFill>
                <a:effectLst/>
                <a:latin typeface="Times New Roman" panose="02020603050405020304" pitchFamily="18" charset="0"/>
              </a:rPr>
              <a:t>Aryal</a:t>
            </a:r>
            <a:r>
              <a:rPr lang="en-US" dirty="0">
                <a:solidFill>
                  <a:srgbClr val="000000"/>
                </a:solidFill>
                <a:effectLst/>
                <a:latin typeface="Times New Roman" panose="02020603050405020304" pitchFamily="18" charset="0"/>
              </a:rPr>
              <a:t> KK, </a:t>
            </a:r>
            <a:r>
              <a:rPr lang="en-US" dirty="0" err="1">
                <a:solidFill>
                  <a:srgbClr val="000000"/>
                </a:solidFill>
                <a:effectLst/>
                <a:latin typeface="Times New Roman" panose="02020603050405020304" pitchFamily="18" charset="0"/>
              </a:rPr>
              <a:t>Kagaruki</a:t>
            </a:r>
            <a:r>
              <a:rPr lang="en-US" dirty="0">
                <a:solidFill>
                  <a:srgbClr val="000000"/>
                </a:solidFill>
                <a:effectLst/>
                <a:latin typeface="Times New Roman" panose="02020603050405020304" pitchFamily="18" charset="0"/>
              </a:rPr>
              <a:t> GB, </a:t>
            </a:r>
            <a:r>
              <a:rPr lang="en-US" dirty="0" err="1">
                <a:solidFill>
                  <a:srgbClr val="000000"/>
                </a:solidFill>
                <a:effectLst/>
                <a:latin typeface="Times New Roman" panose="02020603050405020304" pitchFamily="18" charset="0"/>
              </a:rPr>
              <a:t>Mayige</a:t>
            </a:r>
            <a:r>
              <a:rPr lang="en-US" dirty="0">
                <a:solidFill>
                  <a:srgbClr val="000000"/>
                </a:solidFill>
                <a:effectLst/>
                <a:latin typeface="Times New Roman" panose="02020603050405020304" pitchFamily="18" charset="0"/>
              </a:rPr>
              <a:t> MT, Martins JS, </a:t>
            </a:r>
            <a:r>
              <a:rPr lang="en-US" dirty="0" err="1">
                <a:solidFill>
                  <a:srgbClr val="000000"/>
                </a:solidFill>
                <a:effectLst/>
                <a:latin typeface="Times New Roman" panose="02020603050405020304" pitchFamily="18" charset="0"/>
              </a:rPr>
              <a:t>Atun</a:t>
            </a:r>
            <a:r>
              <a:rPr lang="en-US" dirty="0">
                <a:solidFill>
                  <a:srgbClr val="000000"/>
                </a:solidFill>
                <a:effectLst/>
                <a:latin typeface="Times New Roman" panose="02020603050405020304" pitchFamily="18" charset="0"/>
              </a:rPr>
              <a:t> R, </a:t>
            </a:r>
            <a:r>
              <a:rPr lang="en-US" dirty="0" err="1">
                <a:solidFill>
                  <a:srgbClr val="000000"/>
                </a:solidFill>
                <a:effectLst/>
                <a:latin typeface="Times New Roman" panose="02020603050405020304" pitchFamily="18" charset="0"/>
              </a:rPr>
              <a:t>Bärnighausen</a:t>
            </a:r>
            <a:r>
              <a:rPr lang="en-US" dirty="0">
                <a:solidFill>
                  <a:srgbClr val="000000"/>
                </a:solidFill>
                <a:effectLst/>
                <a:latin typeface="Times New Roman" panose="02020603050405020304" pitchFamily="18" charset="0"/>
              </a:rPr>
              <a:t> T, Vollmer S, </a:t>
            </a:r>
            <a:r>
              <a:rPr lang="en-US" b="1" dirty="0" err="1">
                <a:solidFill>
                  <a:srgbClr val="000000"/>
                </a:solidFill>
                <a:effectLst/>
                <a:latin typeface="Times New Roman" panose="02020603050405020304" pitchFamily="18" charset="0"/>
              </a:rPr>
              <a:t>Jaacks</a:t>
            </a:r>
            <a:r>
              <a:rPr lang="en-US" b="1" dirty="0">
                <a:solidFill>
                  <a:srgbClr val="000000"/>
                </a:solidFill>
                <a:effectLst/>
                <a:latin typeface="Times New Roman" panose="02020603050405020304" pitchFamily="18" charset="0"/>
              </a:rPr>
              <a:t> LM</a:t>
            </a:r>
            <a:r>
              <a:rPr lang="en-US" dirty="0">
                <a:solidFill>
                  <a:srgbClr val="000000"/>
                </a:solidFill>
                <a:effectLst/>
                <a:latin typeface="Times New Roman" panose="02020603050405020304" pitchFamily="18" charset="0"/>
              </a:rPr>
              <a:t>. Consumption of fruits and vegetables among individuals 15 years and older in 28 low- and middle-income countries. J </a:t>
            </a:r>
            <a:r>
              <a:rPr lang="en-US" dirty="0" err="1">
                <a:solidFill>
                  <a:srgbClr val="000000"/>
                </a:solidFill>
                <a:effectLst/>
                <a:latin typeface="Times New Roman" panose="02020603050405020304" pitchFamily="18" charset="0"/>
              </a:rPr>
              <a:t>Nutr</a:t>
            </a:r>
            <a:r>
              <a:rPr lang="en-US" dirty="0">
                <a:solidFill>
                  <a:srgbClr val="000000"/>
                </a:solidFill>
                <a:effectLst/>
                <a:latin typeface="Times New Roman" panose="02020603050405020304" pitchFamily="18" charset="0"/>
              </a:rPr>
              <a:t>. 2019 Jun 1. </a:t>
            </a:r>
            <a:r>
              <a:rPr lang="en-US" dirty="0" err="1">
                <a:solidFill>
                  <a:srgbClr val="000000"/>
                </a:solidFill>
                <a:effectLst/>
                <a:latin typeface="Times New Roman" panose="02020603050405020304" pitchFamily="18" charset="0"/>
              </a:rPr>
              <a:t>pii</a:t>
            </a:r>
            <a:r>
              <a:rPr lang="en-US" dirty="0">
                <a:solidFill>
                  <a:srgbClr val="000000"/>
                </a:solidFill>
                <a:effectLst/>
                <a:latin typeface="Times New Roman" panose="02020603050405020304" pitchFamily="18" charset="0"/>
              </a:rPr>
              <a:t>: nxz040.</a:t>
            </a:r>
            <a:endParaRPr lang="en-US" sz="1200" kern="0" dirty="0">
              <a:effectLst/>
              <a:latin typeface="Helvetica" pitchFamily="2" charset="0"/>
              <a:ea typeface="Calibri" panose="020F0502020204030204" pitchFamily="34" charset="0"/>
              <a:cs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effectLst/>
              <a:latin typeface="Helvetica" pitchFamily="2" charset="0"/>
              <a:ea typeface="Calibri" panose="020F0502020204030204" pitchFamily="34" charset="0"/>
              <a:cs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Helvetica" pitchFamily="2" charset="0"/>
                <a:ea typeface="Calibri" panose="020F0502020204030204" pitchFamily="34" charset="0"/>
                <a:cs typeface="Helvetica" pitchFamily="2" charset="0"/>
              </a:rPr>
              <a:t>Modeling on amount of fruit and veg consumed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b="0" i="0" dirty="0">
                <a:solidFill>
                  <a:srgbClr val="333333"/>
                </a:solidFill>
                <a:effectLst/>
                <a:latin typeface="interfaceregular"/>
              </a:rPr>
              <a:t>Micha R, </a:t>
            </a:r>
            <a:r>
              <a:rPr lang="en-US" b="0" i="0" dirty="0" err="1">
                <a:solidFill>
                  <a:srgbClr val="333333"/>
                </a:solidFill>
                <a:effectLst/>
                <a:latin typeface="interfaceregular"/>
              </a:rPr>
              <a:t>Khatibzadeh</a:t>
            </a:r>
            <a:r>
              <a:rPr lang="en-US" b="0" i="0" dirty="0">
                <a:solidFill>
                  <a:srgbClr val="333333"/>
                </a:solidFill>
                <a:effectLst/>
                <a:latin typeface="interfaceregular"/>
              </a:rPr>
              <a:t> S, Shi P on behalf of the Global Burden of Diseases Nutrition and Chronic Diseases Expert Group (</a:t>
            </a:r>
            <a:r>
              <a:rPr lang="en-US" b="0" i="0" dirty="0" err="1">
                <a:solidFill>
                  <a:srgbClr val="333333"/>
                </a:solidFill>
                <a:effectLst/>
                <a:latin typeface="interfaceregular"/>
              </a:rPr>
              <a:t>NutriCoDE</a:t>
            </a:r>
            <a:r>
              <a:rPr lang="en-US" b="0" i="0" dirty="0">
                <a:solidFill>
                  <a:srgbClr val="333333"/>
                </a:solidFill>
                <a:effectLst/>
                <a:latin typeface="interfaceregular"/>
              </a:rPr>
              <a:t>)</a:t>
            </a:r>
            <a:r>
              <a:rPr lang="en-US" b="0" i="1" dirty="0">
                <a:solidFill>
                  <a:srgbClr val="333333"/>
                </a:solidFill>
                <a:effectLst/>
                <a:latin typeface="interfaceregular"/>
              </a:rPr>
              <a:t>, et al</a:t>
            </a:r>
            <a:endParaRPr lang="en-US" b="0" i="0" dirty="0">
              <a:solidFill>
                <a:srgbClr val="333333"/>
              </a:solidFill>
              <a:effectLst/>
              <a:latin typeface="interfaceregular"/>
            </a:endParaRPr>
          </a:p>
          <a:p>
            <a:pPr algn="l"/>
            <a:r>
              <a:rPr lang="en-US" b="0" i="0" dirty="0">
                <a:solidFill>
                  <a:srgbClr val="333333"/>
                </a:solidFill>
                <a:effectLst/>
                <a:latin typeface="interfaceregular"/>
              </a:rPr>
              <a:t>Global, regional and national consumption of major food groups in 1990 and 2010: a systematic analysis including 266 country-specific nutrition surveys worldwide</a:t>
            </a:r>
          </a:p>
          <a:p>
            <a:pPr algn="l"/>
            <a:r>
              <a:rPr lang="en-US" b="0" i="1" dirty="0">
                <a:solidFill>
                  <a:srgbClr val="333333"/>
                </a:solidFill>
                <a:effectLst/>
                <a:latin typeface="interfaceregular"/>
              </a:rPr>
              <a:t>BMJ Open </a:t>
            </a:r>
            <a:r>
              <a:rPr lang="en-US" b="0" i="0" dirty="0">
                <a:solidFill>
                  <a:srgbClr val="333333"/>
                </a:solidFill>
                <a:effectLst/>
                <a:latin typeface="interfaceregular"/>
              </a:rPr>
              <a:t>2015;</a:t>
            </a:r>
            <a:r>
              <a:rPr lang="en-US" b="1" i="0" dirty="0">
                <a:solidFill>
                  <a:srgbClr val="333333"/>
                </a:solidFill>
                <a:effectLst/>
                <a:latin typeface="interfaceregular"/>
              </a:rPr>
              <a:t>5:</a:t>
            </a:r>
            <a:r>
              <a:rPr lang="en-US" b="0" i="0" dirty="0">
                <a:solidFill>
                  <a:srgbClr val="333333"/>
                </a:solidFill>
                <a:effectLst/>
                <a:latin typeface="interfaceregular"/>
              </a:rPr>
              <a:t>e008705. </a:t>
            </a:r>
            <a:r>
              <a:rPr lang="en-US" b="0" i="0" dirty="0" err="1">
                <a:solidFill>
                  <a:srgbClr val="333333"/>
                </a:solidFill>
                <a:effectLst/>
                <a:latin typeface="interfaceregular"/>
              </a:rPr>
              <a:t>doi</a:t>
            </a:r>
            <a:r>
              <a:rPr lang="en-US" b="0" i="0" dirty="0">
                <a:solidFill>
                  <a:srgbClr val="333333"/>
                </a:solidFill>
                <a:effectLst/>
                <a:latin typeface="interfaceregular"/>
              </a:rPr>
              <a:t>: 10.1136/bmjopen-2015-008705</a:t>
            </a: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15</a:t>
            </a:fld>
            <a:endParaRPr lang="en-US"/>
          </a:p>
        </p:txBody>
      </p:sp>
    </p:spTree>
    <p:extLst>
      <p:ext uri="{BB962C8B-B14F-4D97-AF65-F5344CB8AC3E}">
        <p14:creationId xmlns:p14="http://schemas.microsoft.com/office/powerpoint/2010/main" val="126480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interfaceregular"/>
              </a:rPr>
              <a:t>Micha R, </a:t>
            </a:r>
            <a:r>
              <a:rPr lang="en-US" b="0" i="0" dirty="0" err="1">
                <a:solidFill>
                  <a:srgbClr val="333333"/>
                </a:solidFill>
                <a:effectLst/>
                <a:latin typeface="interfaceregular"/>
              </a:rPr>
              <a:t>Khatibzadeh</a:t>
            </a:r>
            <a:r>
              <a:rPr lang="en-US" b="0" i="0" dirty="0">
                <a:solidFill>
                  <a:srgbClr val="333333"/>
                </a:solidFill>
                <a:effectLst/>
                <a:latin typeface="interfaceregular"/>
              </a:rPr>
              <a:t> S, Shi P on behalf of the Global Burden of Diseases Nutrition and Chronic Diseases Expert Group (</a:t>
            </a:r>
            <a:r>
              <a:rPr lang="en-US" b="0" i="0" dirty="0" err="1">
                <a:solidFill>
                  <a:srgbClr val="333333"/>
                </a:solidFill>
                <a:effectLst/>
                <a:latin typeface="interfaceregular"/>
              </a:rPr>
              <a:t>NutriCoDE</a:t>
            </a:r>
            <a:r>
              <a:rPr lang="en-US" b="0" i="0" dirty="0">
                <a:solidFill>
                  <a:srgbClr val="333333"/>
                </a:solidFill>
                <a:effectLst/>
                <a:latin typeface="interfaceregular"/>
              </a:rPr>
              <a:t>)</a:t>
            </a:r>
            <a:r>
              <a:rPr lang="en-US" b="0" i="1" dirty="0">
                <a:solidFill>
                  <a:srgbClr val="333333"/>
                </a:solidFill>
                <a:effectLst/>
                <a:latin typeface="interfaceregular"/>
              </a:rPr>
              <a:t>, et al</a:t>
            </a:r>
            <a:endParaRPr lang="en-US" b="0" i="0" dirty="0">
              <a:solidFill>
                <a:srgbClr val="333333"/>
              </a:solidFill>
              <a:effectLst/>
              <a:latin typeface="interfaceregular"/>
            </a:endParaRPr>
          </a:p>
          <a:p>
            <a:pPr algn="l"/>
            <a:r>
              <a:rPr lang="en-US" b="0" i="0" dirty="0">
                <a:solidFill>
                  <a:srgbClr val="333333"/>
                </a:solidFill>
                <a:effectLst/>
                <a:latin typeface="interfaceregular"/>
              </a:rPr>
              <a:t>Global, regional and national consumption of major food groups in 1990 and 2010: a systematic analysis including 266 country-specific nutrition surveys worldwide</a:t>
            </a:r>
          </a:p>
          <a:p>
            <a:pPr algn="l"/>
            <a:r>
              <a:rPr lang="en-US" b="0" i="1" dirty="0">
                <a:solidFill>
                  <a:srgbClr val="333333"/>
                </a:solidFill>
                <a:effectLst/>
                <a:latin typeface="interfaceregular"/>
              </a:rPr>
              <a:t>BMJ Open </a:t>
            </a:r>
            <a:r>
              <a:rPr lang="en-US" b="0" i="0" dirty="0">
                <a:solidFill>
                  <a:srgbClr val="333333"/>
                </a:solidFill>
                <a:effectLst/>
                <a:latin typeface="interfaceregular"/>
              </a:rPr>
              <a:t>2015;</a:t>
            </a:r>
            <a:r>
              <a:rPr lang="en-US" b="1" i="0" dirty="0">
                <a:solidFill>
                  <a:srgbClr val="333333"/>
                </a:solidFill>
                <a:effectLst/>
                <a:latin typeface="interfaceregular"/>
              </a:rPr>
              <a:t>5:</a:t>
            </a:r>
            <a:r>
              <a:rPr lang="en-US" b="0" i="0" dirty="0">
                <a:solidFill>
                  <a:srgbClr val="333333"/>
                </a:solidFill>
                <a:effectLst/>
                <a:latin typeface="interfaceregular"/>
              </a:rPr>
              <a:t>e008705. </a:t>
            </a:r>
            <a:r>
              <a:rPr lang="en-US" b="0" i="0" dirty="0" err="1">
                <a:solidFill>
                  <a:srgbClr val="333333"/>
                </a:solidFill>
                <a:effectLst/>
                <a:latin typeface="interfaceregular"/>
              </a:rPr>
              <a:t>doi</a:t>
            </a:r>
            <a:r>
              <a:rPr lang="en-US" b="0" i="0" dirty="0">
                <a:solidFill>
                  <a:srgbClr val="333333"/>
                </a:solidFill>
                <a:effectLst/>
                <a:latin typeface="interfaceregular"/>
              </a:rPr>
              <a:t>: 10.1136/bmjopen-2015-008705</a:t>
            </a:r>
          </a:p>
          <a:p>
            <a:pPr algn="l"/>
            <a:endParaRPr lang="en-US" b="0" i="0" dirty="0">
              <a:solidFill>
                <a:srgbClr val="333333"/>
              </a:solidFill>
              <a:effectLst/>
              <a:latin typeface="interfaceregular"/>
            </a:endParaRPr>
          </a:p>
          <a:p>
            <a:pPr algn="l"/>
            <a:r>
              <a:rPr lang="en-US" b="0" i="0" dirty="0">
                <a:solidFill>
                  <a:srgbClr val="333333"/>
                </a:solidFill>
                <a:effectLst/>
                <a:latin typeface="interfaceregular"/>
              </a:rPr>
              <a:t>“In 2010, mean global fruit consumption in adults was 81.3 g/day (95% UI 78.9–83.7; </a:t>
            </a:r>
            <a:r>
              <a:rPr lang="en-US" b="0" i="0" u="none" strike="noStrike" dirty="0">
                <a:solidFill>
                  <a:srgbClr val="2A6EBB"/>
                </a:solidFill>
                <a:effectLst/>
                <a:latin typeface="interfaceregular"/>
                <a:hlinkClick r:id="rId3"/>
              </a:rPr>
              <a:t>table 3</a:t>
            </a:r>
            <a:r>
              <a:rPr lang="en-US" b="0" i="0" dirty="0">
                <a:solidFill>
                  <a:srgbClr val="333333"/>
                </a:solidFill>
                <a:effectLst/>
                <a:latin typeface="interfaceregular"/>
              </a:rPr>
              <a:t> and </a:t>
            </a:r>
            <a:r>
              <a:rPr lang="en-US" b="0" i="0" u="none" strike="noStrike" dirty="0">
                <a:solidFill>
                  <a:srgbClr val="2A6EBB"/>
                </a:solidFill>
                <a:effectLst/>
                <a:latin typeface="interfaceregular"/>
                <a:hlinkClick r:id="rId4"/>
              </a:rPr>
              <a:t>figure 2</a:t>
            </a:r>
            <a:r>
              <a:rPr lang="en-US" b="0" i="0" dirty="0">
                <a:solidFill>
                  <a:srgbClr val="333333"/>
                </a:solidFill>
                <a:effectLst/>
                <a:latin typeface="interfaceregular"/>
              </a:rPr>
              <a:t>), yet with 6-fold variation across 21 world regions (from 27.6 to 169.9 g/day; </a:t>
            </a:r>
            <a:r>
              <a:rPr lang="en-US" b="0" i="0" u="none" strike="noStrike" dirty="0">
                <a:solidFill>
                  <a:srgbClr val="2A6EBB"/>
                </a:solidFill>
                <a:effectLst/>
                <a:latin typeface="interfaceregular"/>
                <a:hlinkClick r:id="rId5"/>
              </a:rPr>
              <a:t>figure 5</a:t>
            </a:r>
            <a:r>
              <a:rPr lang="en-US" b="0" i="0" dirty="0">
                <a:solidFill>
                  <a:srgbClr val="333333"/>
                </a:solidFill>
                <a:effectLst/>
                <a:latin typeface="interfaceregular"/>
              </a:rPr>
              <a:t>) and 17-fold variation across 187 countries (from 19.2 to 325.1 g/day). Highest intakes were identified in Jamaica, Malaysia, Jordan, Greece and New Zealand (see </a:t>
            </a:r>
            <a:r>
              <a:rPr lang="en-US" b="0" i="0" dirty="0" err="1">
                <a:solidFill>
                  <a:srgbClr val="333333"/>
                </a:solidFill>
                <a:effectLst/>
                <a:latin typeface="interfaceregular"/>
              </a:rPr>
              <a:t>eTable</a:t>
            </a:r>
            <a:r>
              <a:rPr lang="en-US" b="0" i="0" dirty="0">
                <a:solidFill>
                  <a:srgbClr val="333333"/>
                </a:solidFill>
                <a:effectLst/>
                <a:latin typeface="interfaceregular"/>
              </a:rPr>
              <a:t> 3); and lowest intakes in Ethiopia, Nepal, India, Vanuatu and Pakistan. Only 2 of 187 countries, Jamaica and Malaysia, representing roughly 19 million adults (0.4% of the global adult population), had mean consumption ≥300 g/day.”</a:t>
            </a:r>
          </a:p>
          <a:p>
            <a:pPr algn="l"/>
            <a:r>
              <a:rPr lang="en-US" dirty="0"/>
              <a:t>“</a:t>
            </a:r>
            <a:r>
              <a:rPr lang="en-US" b="0" i="0" dirty="0">
                <a:solidFill>
                  <a:srgbClr val="333333"/>
                </a:solidFill>
                <a:effectLst/>
                <a:latin typeface="interfaceregular"/>
              </a:rPr>
              <a:t>Worldwide, mean vegetable consumption (including legumes) was 208.8 g/day (</a:t>
            </a:r>
            <a:r>
              <a:rPr lang="en-US" b="0" i="0" u="none" strike="noStrike" dirty="0">
                <a:solidFill>
                  <a:srgbClr val="2A6EBB"/>
                </a:solidFill>
                <a:effectLst/>
                <a:latin typeface="interfaceregular"/>
                <a:hlinkClick r:id="rId3"/>
              </a:rPr>
              <a:t>table 3</a:t>
            </a:r>
            <a:r>
              <a:rPr lang="en-US" b="0" i="0" dirty="0">
                <a:solidFill>
                  <a:srgbClr val="333333"/>
                </a:solidFill>
                <a:effectLst/>
                <a:latin typeface="interfaceregular"/>
              </a:rPr>
              <a:t> and </a:t>
            </a:r>
            <a:r>
              <a:rPr lang="en-US" b="0" i="0" u="none" strike="noStrike" dirty="0">
                <a:solidFill>
                  <a:srgbClr val="2A6EBB"/>
                </a:solidFill>
                <a:effectLst/>
                <a:latin typeface="interfaceregular"/>
                <a:hlinkClick r:id="rId4"/>
              </a:rPr>
              <a:t>figure 2</a:t>
            </a:r>
            <a:r>
              <a:rPr lang="en-US" b="0" i="0" dirty="0">
                <a:solidFill>
                  <a:srgbClr val="333333"/>
                </a:solidFill>
                <a:effectLst/>
                <a:latin typeface="interfaceregular"/>
              </a:rPr>
              <a:t>), with less variation (approximately 3.4-fold) compared with fruits across highest (294.4 g/day) to lowest (86.1 g/day) regions (</a:t>
            </a:r>
            <a:r>
              <a:rPr lang="en-US" b="0" i="0" u="none" strike="noStrike" dirty="0">
                <a:solidFill>
                  <a:srgbClr val="2A6EBB"/>
                </a:solidFill>
                <a:effectLst/>
                <a:latin typeface="interfaceregular"/>
                <a:hlinkClick r:id="rId5"/>
              </a:rPr>
              <a:t>figure 5</a:t>
            </a:r>
            <a:r>
              <a:rPr lang="en-US" b="0" i="0" dirty="0">
                <a:solidFill>
                  <a:srgbClr val="333333"/>
                </a:solidFill>
                <a:effectLst/>
                <a:latin typeface="interfaceregular"/>
              </a:rPr>
              <a:t>). Among individual nations, intake ranged from 34.6 to 493.1 g/day: highest in Zimbabwe, other South Sub-Saharan African nations (Botswana and Swaziland) and Greece; and lowest in Vanuatu, the Philippines, Hungary, Switzerland, Armenia and Georgia (see </a:t>
            </a:r>
            <a:r>
              <a:rPr lang="en-US" b="0" i="0" dirty="0" err="1">
                <a:solidFill>
                  <a:srgbClr val="333333"/>
                </a:solidFill>
                <a:effectLst/>
                <a:latin typeface="interfaceregular"/>
              </a:rPr>
              <a:t>eTable</a:t>
            </a:r>
            <a:r>
              <a:rPr lang="en-US" b="0" i="0" dirty="0">
                <a:solidFill>
                  <a:srgbClr val="333333"/>
                </a:solidFill>
                <a:effectLst/>
                <a:latin typeface="interfaceregular"/>
              </a:rPr>
              <a:t> 3). High vegetable intake was primarily due to high consumption of legumes in Southern Sub-Saharan Africa and Tropical Latin America; due to both legumes and other vegetables in Central and Eastern Sub-Saharan Africa; and due to vegetables alone in Greece, high-income Asia Pacific and East Asia. Only 4 of 187 countries had intake levels ≥400 g/day, representing 17 million adults and 0.4% of the world adult population.”</a:t>
            </a:r>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16</a:t>
            </a:fld>
            <a:endParaRPr lang="en-US"/>
          </a:p>
        </p:txBody>
      </p:sp>
    </p:spTree>
    <p:extLst>
      <p:ext uri="{BB962C8B-B14F-4D97-AF65-F5344CB8AC3E}">
        <p14:creationId xmlns:p14="http://schemas.microsoft.com/office/powerpoint/2010/main" val="245607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access is one culprit underlying low consumption of healthy diets, and fruits and vegetables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Fruits and vegetables are unaffordable for many</a:t>
            </a: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17</a:t>
            </a:fld>
            <a:endParaRPr lang="en-US"/>
          </a:p>
        </p:txBody>
      </p:sp>
    </p:spTree>
    <p:extLst>
      <p:ext uri="{BB962C8B-B14F-4D97-AF65-F5344CB8AC3E}">
        <p14:creationId xmlns:p14="http://schemas.microsoft.com/office/powerpoint/2010/main" val="4133769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statistic was published by FAO et al., and you can find the information on FAOSTAT and our [FPN] </a:t>
            </a:r>
            <a:r>
              <a:rPr lang="en-US" dirty="0" err="1"/>
              <a:t>DataHub</a:t>
            </a:r>
            <a:r>
              <a:rPr lang="en-US" dirty="0"/>
              <a:t> hosted at the World Bank.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and Affordability of a Healthy Diet is an indicator recently adopted by FAO as a global food security indicator to complement the Prevalence of Undernourishment and Food Insecurity Experience Scale. This indicator has revealed that approximately three billion people cannot afford a healthy diet, meaning a least-cost diet that satisfies dietary guidelines. The majority of those who cannot afford a healthy diet are living in sub-Saharan Africa and South Asia.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6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Reference: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Herforth, A., Venkat, A., Bai, Y., Costlow, L., Holleman, C. &amp; Masters, W.A. 2022. </a:t>
            </a:r>
            <a:r>
              <a:rPr lang="en-US" sz="12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Methods and options to monitor the cost and affordability of a healthy diet globally</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Background paper for </a:t>
            </a:r>
            <a:r>
              <a:rPr lang="en-US" sz="12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State of Food Security and Nutrition in the World 2022</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FAO Agricultural Development Economics Working Paper 22-03. Rome, FAO.</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18</a:t>
            </a:fld>
            <a:endParaRPr lang="en-US"/>
          </a:p>
        </p:txBody>
      </p:sp>
    </p:spTree>
    <p:extLst>
      <p:ext uri="{BB962C8B-B14F-4D97-AF65-F5344CB8AC3E}">
        <p14:creationId xmlns:p14="http://schemas.microsoft.com/office/powerpoint/2010/main" val="2115402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looked across a number of quantified guidelines, and found the average amounts recommended in each food group. Imagine overlaying each one on top of the other, and what you would see emerge is the average proportions of each food group, that make up the Healthy Diet Basket.</a:t>
            </a:r>
          </a:p>
          <a:p>
            <a:endParaRPr lang="en-US" dirty="0">
              <a:solidFill>
                <a:srgbClr val="FF0000"/>
              </a:solidFill>
            </a:endParaRPr>
          </a:p>
          <a:p>
            <a:r>
              <a:rPr lang="en-US" dirty="0">
                <a:solidFill>
                  <a:srgbClr val="FF0000"/>
                </a:solidFill>
              </a:rPr>
              <a:t>Why these 10 were selected: clearly quantified, recent, representing diverse regions.</a:t>
            </a:r>
          </a:p>
          <a:p>
            <a:r>
              <a:rPr lang="en-US" dirty="0">
                <a:solidFill>
                  <a:srgbClr val="FF0000"/>
                </a:solidFill>
              </a:rPr>
              <a:t>Also looked at 31 food guides that were not necessarily </a:t>
            </a:r>
          </a:p>
          <a:p>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HDB represents the median recommendations across 10 quantified FBDG, and is consistent with other non-quantified FBDG in terms of identity and proportionality of food groups.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C4224-2A4B-F049-8A20-F0EDC87B1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4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Healthy Diet Basket looks like. It’s about half fruits and veg by volume, a quarter each of starchy staples and protein rich foods by volume, and a small amount in starchy staples.</a:t>
            </a:r>
          </a:p>
          <a:p>
            <a:r>
              <a:rPr lang="en-US" dirty="0"/>
              <a:t>This grouping is the most common distribution of food groups seen in food guides in many countries, a couple of which are pictured here, Poland and Canada.</a:t>
            </a:r>
          </a:p>
          <a:p>
            <a:r>
              <a:rPr lang="en-US" dirty="0"/>
              <a:t>This is what the proportions look like in terms of volume on a plate. However, to calculate cost…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CBB2-9E3C-AE44-8129-7AA1042BEA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16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141 countries (of 181), average cost of adequate F&amp;V exceeds the food poverty line</a:t>
            </a: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22</a:t>
            </a:fld>
            <a:endParaRPr lang="en-US"/>
          </a:p>
        </p:txBody>
      </p:sp>
    </p:spTree>
    <p:extLst>
      <p:ext uri="{BB962C8B-B14F-4D97-AF65-F5344CB8AC3E}">
        <p14:creationId xmlns:p14="http://schemas.microsoft.com/office/powerpoint/2010/main" val="132678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balance sheet data show that availability of fruits and vegetables is lower than recommended amounts in most regions of the world.</a:t>
            </a: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23</a:t>
            </a:fld>
            <a:endParaRPr lang="en-US"/>
          </a:p>
        </p:txBody>
      </p:sp>
    </p:spTree>
    <p:extLst>
      <p:ext uri="{BB962C8B-B14F-4D97-AF65-F5344CB8AC3E}">
        <p14:creationId xmlns:p14="http://schemas.microsoft.com/office/powerpoint/2010/main" val="234835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27</a:t>
            </a:fld>
            <a:endParaRPr lang="en-US"/>
          </a:p>
        </p:txBody>
      </p:sp>
    </p:spTree>
    <p:extLst>
      <p:ext uri="{BB962C8B-B14F-4D97-AF65-F5344CB8AC3E}">
        <p14:creationId xmlns:p14="http://schemas.microsoft.com/office/powerpoint/2010/main" val="535710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When people cannot access adequate fruits and vegetables, what can be done? Now and over the long term, investment in seed systems, gene banks, cold chains, and other research and development for improved, locally-adapted and resilient production is needed.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Other more immediate actions to improve physical and economic access include social protection efforts to help people purchase or grow vegetables and fruits for themselves, and conservation of wild areas which may provide access when markets and cultivation do not.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Finally, efforts to reinforce cultural preferences for traditional species and preparations of vegetables and fruits are essential to sustaining recognition and demand.</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tandem with these efforts, greater attention needs to be paid to estimating the availability of fruits and vegetables to ensure that progress and gaps in fruit and vegetable production are accurately captured, including minor and underutilized species.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28</a:t>
            </a:fld>
            <a:endParaRPr lang="en-US"/>
          </a:p>
        </p:txBody>
      </p:sp>
    </p:spTree>
    <p:extLst>
      <p:ext uri="{BB962C8B-B14F-4D97-AF65-F5344CB8AC3E}">
        <p14:creationId xmlns:p14="http://schemas.microsoft.com/office/powerpoint/2010/main" val="376355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image – googled nutrition</a:t>
            </a:r>
          </a:p>
        </p:txBody>
      </p:sp>
      <p:sp>
        <p:nvSpPr>
          <p:cNvPr id="4" name="Slide Number Placeholder 3"/>
          <p:cNvSpPr>
            <a:spLocks noGrp="1"/>
          </p:cNvSpPr>
          <p:nvPr>
            <p:ph type="sldNum" sz="quarter" idx="5"/>
          </p:nvPr>
        </p:nvSpPr>
        <p:spPr/>
        <p:txBody>
          <a:bodyPr/>
          <a:lstStyle/>
          <a:p>
            <a:fld id="{E347B3D9-01BC-804F-BEE7-A4B5270C95EE}" type="slidenum">
              <a:rPr lang="en-US" smtClean="0"/>
              <a:t>2</a:t>
            </a:fld>
            <a:endParaRPr lang="en-US"/>
          </a:p>
        </p:txBody>
      </p:sp>
    </p:spTree>
    <p:extLst>
      <p:ext uri="{BB962C8B-B14F-4D97-AF65-F5344CB8AC3E}">
        <p14:creationId xmlns:p14="http://schemas.microsoft.com/office/powerpoint/2010/main" val="1968651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924449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 consequences of low fruit and vegetable consumption include higher risk of diet-related noncommunicable diseases and certain nutrient deficiencies. </a:t>
            </a: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5</a:t>
            </a:fld>
            <a:endParaRPr lang="en-US"/>
          </a:p>
        </p:txBody>
      </p:sp>
    </p:spTree>
    <p:extLst>
      <p:ext uri="{BB962C8B-B14F-4D97-AF65-F5344CB8AC3E}">
        <p14:creationId xmlns:p14="http://schemas.microsoft.com/office/powerpoint/2010/main" val="266466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DQQ has now been implemented in 85 countries in the GWP, and results are available and posted for the 56 covered in 2021-2022.</a:t>
            </a:r>
          </a:p>
          <a:p>
            <a:r>
              <a:rPr lang="en-US" dirty="0"/>
              <a:t>This follows in the footsteps of the successful scale up of food insecurity measurement through Gallup, as it is the only survey in the world that covers essentially all countries. DHS is also a large multitopic survey covering many countries, and we have partnered with DHS: we have provided the diet questions to DHS, and incorporated feedback from DHS.</a:t>
            </a:r>
          </a:p>
          <a:p>
            <a:r>
              <a:rPr lang="en-US" dirty="0"/>
              <a:t>The dark blue countries are where the DQQ has already been implemented, and the medium blue are this year and next.</a:t>
            </a:r>
          </a:p>
          <a:p>
            <a:r>
              <a:rPr lang="en-US" dirty="0"/>
              <a:t>All the results are publicly available, less than 6 months after data collection is completed, on the Global Diet Quality Project Website: dietquality.org</a:t>
            </a:r>
          </a:p>
        </p:txBody>
      </p:sp>
      <p:sp>
        <p:nvSpPr>
          <p:cNvPr id="4" name="Slide Number Placeholder 3"/>
          <p:cNvSpPr>
            <a:spLocks noGrp="1"/>
          </p:cNvSpPr>
          <p:nvPr>
            <p:ph type="sldNum" sz="quarter" idx="5"/>
          </p:nvPr>
        </p:nvSpPr>
        <p:spPr/>
        <p:txBody>
          <a:bodyPr/>
          <a:lstStyle/>
          <a:p>
            <a:fld id="{2E377D7F-6EAB-C14D-ABB3-AFCE7381469E}" type="slidenum">
              <a:rPr lang="en-US" smtClean="0"/>
              <a:t>8</a:t>
            </a:fld>
            <a:endParaRPr lang="en-US"/>
          </a:p>
        </p:txBody>
      </p:sp>
    </p:spTree>
    <p:extLst>
      <p:ext uri="{BB962C8B-B14F-4D97-AF65-F5344CB8AC3E}">
        <p14:creationId xmlns:p14="http://schemas.microsoft.com/office/powerpoint/2010/main" val="76086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lt1"/>
                </a:solidFill>
                <a:latin typeface="Quattrocento Sans"/>
                <a:ea typeface="Quattrocento Sans"/>
                <a:cs typeface="Quattrocento Sans"/>
                <a:sym typeface="Quattrocento Sans"/>
              </a:rPr>
              <a:t>The DQQ does not gather information on </a:t>
            </a:r>
            <a:r>
              <a:rPr lang="en-US" sz="1200" i="1" dirty="0">
                <a:solidFill>
                  <a:schemeClr val="lt1"/>
                </a:solidFill>
                <a:latin typeface="Quattrocento Sans"/>
                <a:ea typeface="Quattrocento Sans"/>
                <a:cs typeface="Quattrocento Sans"/>
                <a:sym typeface="Quattrocento Sans"/>
              </a:rPr>
              <a:t>all</a:t>
            </a:r>
            <a:r>
              <a:rPr lang="en-US" sz="1200" dirty="0">
                <a:solidFill>
                  <a:schemeClr val="lt1"/>
                </a:solidFill>
                <a:latin typeface="Quattrocento Sans"/>
                <a:ea typeface="Quattrocento Sans"/>
                <a:cs typeface="Quattrocento Sans"/>
                <a:sym typeface="Quattrocento Sans"/>
              </a:rPr>
              <a:t> aspects of diet.</a:t>
            </a:r>
          </a:p>
          <a:p>
            <a:endParaRPr lang="en-US" dirty="0"/>
          </a:p>
        </p:txBody>
      </p:sp>
      <p:sp>
        <p:nvSpPr>
          <p:cNvPr id="4" name="Slide Number Placeholder 3"/>
          <p:cNvSpPr>
            <a:spLocks noGrp="1"/>
          </p:cNvSpPr>
          <p:nvPr>
            <p:ph type="sldNum" sz="quarter" idx="5"/>
          </p:nvPr>
        </p:nvSpPr>
        <p:spPr/>
        <p:txBody>
          <a:bodyPr/>
          <a:lstStyle/>
          <a:p>
            <a:fld id="{86120E4F-B21E-8B4F-A623-22CF25641AC8}" type="slidenum">
              <a:rPr lang="en-US" smtClean="0"/>
              <a:t>9</a:t>
            </a:fld>
            <a:endParaRPr lang="en-US"/>
          </a:p>
        </p:txBody>
      </p:sp>
    </p:spTree>
    <p:extLst>
      <p:ext uri="{BB962C8B-B14F-4D97-AF65-F5344CB8AC3E}">
        <p14:creationId xmlns:p14="http://schemas.microsoft.com/office/powerpoint/2010/main" val="214589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74facff7ab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Protective food groups: diverse vegetables, fruits, whole grains, pulses, nuts and seeds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Food groups associated with excess sugar, salt, fat and saturated fat, processed meat</a:t>
            </a:r>
          </a:p>
          <a:p>
            <a:pPr marL="0" lvl="0" indent="0" algn="l" rtl="0">
              <a:lnSpc>
                <a:spcPct val="100000"/>
              </a:lnSpc>
              <a:spcBef>
                <a:spcPts val="0"/>
              </a:spcBef>
              <a:spcAft>
                <a:spcPts val="0"/>
              </a:spcAft>
              <a:buSzPts val="1100"/>
              <a:buNone/>
            </a:pPr>
            <a:endParaRPr dirty="0"/>
          </a:p>
        </p:txBody>
      </p:sp>
      <p:sp>
        <p:nvSpPr>
          <p:cNvPr id="868" name="Google Shape;868;g174facff7ab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568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0" dirty="0">
                <a:effectLst/>
                <a:latin typeface="Helvetica" pitchFamily="2" charset="0"/>
                <a:ea typeface="Calibri" panose="020F0502020204030204" pitchFamily="34" charset="0"/>
                <a:cs typeface="Helvetica" pitchFamily="2" charset="0"/>
              </a:rPr>
              <a:t>Then share what we know about dietary consumption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0" dirty="0">
                <a:effectLst/>
                <a:latin typeface="Helvetica" pitchFamily="2" charset="0"/>
                <a:ea typeface="Calibri" panose="020F0502020204030204" pitchFamily="34" charset="0"/>
                <a:cs typeface="Helvetica" pitchFamily="2" charset="0"/>
              </a:rPr>
              <a:t>Current data (Gallup)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0" dirty="0">
                <a:effectLst/>
                <a:latin typeface="Helvetica" pitchFamily="2" charset="0"/>
                <a:ea typeface="Calibri" panose="020F0502020204030204" pitchFamily="34" charset="0"/>
                <a:cs typeface="Helvetica" pitchFamily="2" charset="0"/>
              </a:rPr>
              <a:t>-All-5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0" dirty="0">
                <a:effectLst/>
                <a:latin typeface="Helvetica" pitchFamily="2" charset="0"/>
                <a:ea typeface="Calibri" panose="020F0502020204030204" pitchFamily="34" charset="0"/>
                <a:cs typeface="Helvetica" pitchFamily="2" charset="0"/>
              </a:rPr>
              <a:t>-percent of people consuming any fruits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0" dirty="0">
                <a:effectLst/>
                <a:latin typeface="Helvetica" pitchFamily="2" charset="0"/>
                <a:ea typeface="Calibri" panose="020F0502020204030204" pitchFamily="34" charset="0"/>
                <a:cs typeface="Helvetica" pitchFamily="2" charset="0"/>
              </a:rPr>
              <a:t>-percent of people consuming any veg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0" dirty="0">
                <a:effectLst/>
                <a:latin typeface="Helvetica" pitchFamily="2" charset="0"/>
                <a:ea typeface="Calibri" panose="020F0502020204030204" pitchFamily="34" charset="0"/>
                <a:cs typeface="Helvetica" pitchFamily="2" charset="0"/>
              </a:rPr>
              <a:t>-percent of people consuming at least 3 types of fruit and veg</a:t>
            </a: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kern="0" dirty="0">
              <a:effectLst/>
              <a:latin typeface="Helvetica" pitchFamily="2"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From Gallup data:</a:t>
            </a: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all but 8 of the countries surveyed, the majority of people are missing at least one recommended food group on any given day.)</a:t>
            </a: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Vegetable consumption is a bit better, with the majority of people consuming at least some amount of vegetables in all countries.</a:t>
            </a: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half the countries surveyed, 10% or more of the population is consuming ZERO vegetables or fruits on any given day.</a:t>
            </a: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11</a:t>
            </a:fld>
            <a:endParaRPr lang="en-US"/>
          </a:p>
        </p:txBody>
      </p:sp>
    </p:spTree>
    <p:extLst>
      <p:ext uri="{BB962C8B-B14F-4D97-AF65-F5344CB8AC3E}">
        <p14:creationId xmlns:p14="http://schemas.microsoft.com/office/powerpoint/2010/main" val="331110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most people consume at least some amount of vegetables, fruits are commonly absent: in one quarter of the countries surveyed, a majority of people are missing fruit on any given day. </a:t>
            </a:r>
          </a:p>
          <a:p>
            <a:endParaRPr lang="en-US" dirty="0"/>
          </a:p>
        </p:txBody>
      </p:sp>
      <p:sp>
        <p:nvSpPr>
          <p:cNvPr id="4" name="Slide Number Placeholder 3"/>
          <p:cNvSpPr>
            <a:spLocks noGrp="1"/>
          </p:cNvSpPr>
          <p:nvPr>
            <p:ph type="sldNum" sz="quarter" idx="5"/>
          </p:nvPr>
        </p:nvSpPr>
        <p:spPr/>
        <p:txBody>
          <a:bodyPr/>
          <a:lstStyle/>
          <a:p>
            <a:fld id="{E347B3D9-01BC-804F-BEE7-A4B5270C95EE}" type="slidenum">
              <a:rPr lang="en-US" smtClean="0"/>
              <a:t>13</a:t>
            </a:fld>
            <a:endParaRPr lang="en-US"/>
          </a:p>
        </p:txBody>
      </p:sp>
    </p:spTree>
    <p:extLst>
      <p:ext uri="{BB962C8B-B14F-4D97-AF65-F5344CB8AC3E}">
        <p14:creationId xmlns:p14="http://schemas.microsoft.com/office/powerpoint/2010/main" val="28263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CCC5-E166-E4FD-1778-79DD45CB72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BDBA74-6884-F3C6-8075-227FEF267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B5EA12-67D6-B34B-5F09-4E894569D98A}"/>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5" name="Footer Placeholder 4">
            <a:extLst>
              <a:ext uri="{FF2B5EF4-FFF2-40B4-BE49-F238E27FC236}">
                <a16:creationId xmlns:a16="http://schemas.microsoft.com/office/drawing/2014/main" id="{375F1836-67D6-BC5E-EBBA-EAD944D07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78192-4FD6-769A-7846-382BA66B2CF0}"/>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4685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8799-82BE-E595-5EEE-3653D0D695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4C5EBF-8857-004E-065B-CA79D79150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9D90A-001F-93C6-88D7-39CC2F0D7E6E}"/>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5" name="Footer Placeholder 4">
            <a:extLst>
              <a:ext uri="{FF2B5EF4-FFF2-40B4-BE49-F238E27FC236}">
                <a16:creationId xmlns:a16="http://schemas.microsoft.com/office/drawing/2014/main" id="{146CCF32-E82C-FFAD-9744-80C96EA89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A2683-0106-41CA-0FA6-A356803545AC}"/>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0875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9426F-A494-2637-FA39-5CDBCFD7A4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D5D614-4DDB-6C91-474E-43016A4F96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60263-2D67-5A1D-A988-535946E2A084}"/>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5" name="Footer Placeholder 4">
            <a:extLst>
              <a:ext uri="{FF2B5EF4-FFF2-40B4-BE49-F238E27FC236}">
                <a16:creationId xmlns:a16="http://schemas.microsoft.com/office/drawing/2014/main" id="{33461148-FAD1-0F14-F7EE-C5614DF37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3A521-EF9A-F31B-5F6F-EA7F74FC5281}"/>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67651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5"/>
        <p:cNvGrpSpPr/>
        <p:nvPr/>
      </p:nvGrpSpPr>
      <p:grpSpPr>
        <a:xfrm>
          <a:off x="0" y="0"/>
          <a:ext cx="0" cy="0"/>
          <a:chOff x="0" y="0"/>
          <a:chExt cx="0" cy="0"/>
        </a:xfrm>
      </p:grpSpPr>
      <p:sp>
        <p:nvSpPr>
          <p:cNvPr id="36" name="Google Shape;36;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4"/>
          <p:cNvSpPr/>
          <p:nvPr/>
        </p:nvSpPr>
        <p:spPr>
          <a:xfrm>
            <a:off x="0" y="0"/>
            <a:ext cx="12192000" cy="870800"/>
          </a:xfrm>
          <a:prstGeom prst="roundRect">
            <a:avLst>
              <a:gd name="adj" fmla="val 0"/>
            </a:avLst>
          </a:prstGeom>
          <a:solidFill>
            <a:srgbClr val="557380"/>
          </a:solidFill>
          <a:ln w="12700" cap="flat" cmpd="sng">
            <a:solidFill>
              <a:srgbClr val="557380"/>
            </a:solidFill>
            <a:prstDash val="solid"/>
            <a:miter lim="800000"/>
            <a:headEnd type="none" w="sm" len="sm"/>
            <a:tailEnd type="none" w="sm" len="sm"/>
          </a:ln>
        </p:spPr>
        <p:txBody>
          <a:bodyPr spcFirstLastPara="1" wrap="square" lIns="121850" tIns="60925" rIns="121850" bIns="60925" anchor="ctr" anchorCtr="0">
            <a:noAutofit/>
          </a:bodyPr>
          <a:lstStyle/>
          <a:p>
            <a:pPr marL="0" marR="0" lvl="0" indent="0" algn="l" rtl="0">
              <a:lnSpc>
                <a:spcPct val="100000"/>
              </a:lnSpc>
              <a:spcBef>
                <a:spcPts val="0"/>
              </a:spcBef>
              <a:spcAft>
                <a:spcPts val="0"/>
              </a:spcAft>
              <a:buClr>
                <a:srgbClr val="FFFFFF"/>
              </a:buClr>
              <a:buSzPts val="1400"/>
              <a:buFont typeface="Arial"/>
              <a:buNone/>
            </a:pPr>
            <a:endParaRPr sz="2267" b="1" i="0" u="none" strike="noStrike" cap="none">
              <a:solidFill>
                <a:srgbClr val="FFFFFF"/>
              </a:solidFill>
              <a:latin typeface="Quattrocento Sans"/>
              <a:ea typeface="Quattrocento Sans"/>
              <a:cs typeface="Quattrocento Sans"/>
              <a:sym typeface="Quattrocento Sans"/>
            </a:endParaRPr>
          </a:p>
        </p:txBody>
      </p:sp>
      <p:sp>
        <p:nvSpPr>
          <p:cNvPr id="40" name="Google Shape;40;p24"/>
          <p:cNvSpPr txBox="1">
            <a:spLocks noGrp="1"/>
          </p:cNvSpPr>
          <p:nvPr>
            <p:ph type="title"/>
          </p:nvPr>
        </p:nvSpPr>
        <p:spPr>
          <a:xfrm>
            <a:off x="1193800" y="228115"/>
            <a:ext cx="10515600" cy="4148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chemeClr val="lt1"/>
              </a:buClr>
              <a:buSzPts val="18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24"/>
          <p:cNvSpPr txBox="1">
            <a:spLocks noGrp="1"/>
          </p:cNvSpPr>
          <p:nvPr>
            <p:ph type="body" idx="1"/>
          </p:nvPr>
        </p:nvSpPr>
        <p:spPr>
          <a:xfrm>
            <a:off x="635000" y="2269576"/>
            <a:ext cx="10515600" cy="35816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1067"/>
              </a:spcBef>
              <a:spcAft>
                <a:spcPts val="0"/>
              </a:spcAft>
              <a:buClr>
                <a:schemeClr val="dk1"/>
              </a:buClr>
              <a:buSzPts val="1800"/>
              <a:buChar char="•"/>
              <a:defRPr sz="2400">
                <a:latin typeface="Arial"/>
                <a:ea typeface="Arial"/>
                <a:cs typeface="Arial"/>
                <a:sym typeface="Arial"/>
              </a:defRPr>
            </a:lvl1pPr>
            <a:lvl2pPr marL="914400" lvl="1" indent="-342900" algn="l">
              <a:lnSpc>
                <a:spcPct val="90000"/>
              </a:lnSpc>
              <a:spcBef>
                <a:spcPts val="533"/>
              </a:spcBef>
              <a:spcAft>
                <a:spcPts val="0"/>
              </a:spcAft>
              <a:buClr>
                <a:schemeClr val="dk1"/>
              </a:buClr>
              <a:buSzPts val="1800"/>
              <a:buChar char="•"/>
              <a:defRPr>
                <a:latin typeface="Arial"/>
                <a:ea typeface="Arial"/>
                <a:cs typeface="Arial"/>
                <a:sym typeface="Arial"/>
              </a:defRPr>
            </a:lvl2pPr>
            <a:lvl3pPr marL="1371600" lvl="2" indent="-323850" algn="l">
              <a:lnSpc>
                <a:spcPct val="90000"/>
              </a:lnSpc>
              <a:spcBef>
                <a:spcPts val="533"/>
              </a:spcBef>
              <a:spcAft>
                <a:spcPts val="0"/>
              </a:spcAft>
              <a:buClr>
                <a:schemeClr val="dk1"/>
              </a:buClr>
              <a:buSzPts val="1500"/>
              <a:buChar char="•"/>
              <a:defRPr>
                <a:latin typeface="Arial"/>
                <a:ea typeface="Arial"/>
                <a:cs typeface="Arial"/>
                <a:sym typeface="Arial"/>
              </a:defRPr>
            </a:lvl3pPr>
            <a:lvl4pPr marL="1828800" lvl="3" indent="-317500" algn="l">
              <a:lnSpc>
                <a:spcPct val="90000"/>
              </a:lnSpc>
              <a:spcBef>
                <a:spcPts val="533"/>
              </a:spcBef>
              <a:spcAft>
                <a:spcPts val="0"/>
              </a:spcAft>
              <a:buClr>
                <a:schemeClr val="dk1"/>
              </a:buClr>
              <a:buSzPts val="1400"/>
              <a:buChar char="•"/>
              <a:defRPr>
                <a:latin typeface="Arial"/>
                <a:ea typeface="Arial"/>
                <a:cs typeface="Arial"/>
                <a:sym typeface="Arial"/>
              </a:defRPr>
            </a:lvl4pPr>
            <a:lvl5pPr marL="2286000" lvl="4" indent="-317500" algn="l">
              <a:lnSpc>
                <a:spcPct val="90000"/>
              </a:lnSpc>
              <a:spcBef>
                <a:spcPts val="533"/>
              </a:spcBef>
              <a:spcAft>
                <a:spcPts val="0"/>
              </a:spcAft>
              <a:buClr>
                <a:schemeClr val="dk1"/>
              </a:buClr>
              <a:buSzPts val="1400"/>
              <a:buChar char="•"/>
              <a:defRPr>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42" name="Google Shape;42;p24"/>
          <p:cNvSpPr txBox="1">
            <a:spLocks noGrp="1"/>
          </p:cNvSpPr>
          <p:nvPr>
            <p:ph type="body" idx="2"/>
          </p:nvPr>
        </p:nvSpPr>
        <p:spPr>
          <a:xfrm>
            <a:off x="635000" y="1232645"/>
            <a:ext cx="10515600" cy="696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rgbClr val="557380"/>
              </a:buClr>
              <a:buSzPts val="2700"/>
              <a:buNone/>
              <a:defRPr sz="3600">
                <a:solidFill>
                  <a:srgbClr val="557380"/>
                </a:solidFill>
                <a:latin typeface="Arial"/>
                <a:ea typeface="Arial"/>
                <a:cs typeface="Arial"/>
                <a:sym typeface="Arial"/>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4668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46D83-B7D9-7993-EA70-8316AE382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793D46-A865-F68B-3D1B-34DAD0FA2E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16032-9C4F-5D36-C47B-4D4AA359B773}"/>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5" name="Footer Placeholder 4">
            <a:extLst>
              <a:ext uri="{FF2B5EF4-FFF2-40B4-BE49-F238E27FC236}">
                <a16:creationId xmlns:a16="http://schemas.microsoft.com/office/drawing/2014/main" id="{B8854121-80B5-D766-1195-2BC997EB8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0A804-0875-9FA6-08CB-26572BBDB27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205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3383-7A40-98F2-4B9A-FBDA8E28D8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53BCE0-0C42-224D-00ED-3B9ECBD5DA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DC16A-B6A7-DF68-13AD-E2B5BA4554C5}"/>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5" name="Footer Placeholder 4">
            <a:extLst>
              <a:ext uri="{FF2B5EF4-FFF2-40B4-BE49-F238E27FC236}">
                <a16:creationId xmlns:a16="http://schemas.microsoft.com/office/drawing/2014/main" id="{BBF54C08-7A14-D2F2-1367-165FA15D9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5298A-9A8D-1044-1DC9-F28FA4C6D355}"/>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0469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F0F3-F8EF-5274-AE66-E15742AB9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A6107-204E-8A56-1252-5BAFB734B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2F9248-7E3E-5E9D-DD54-AEA893371C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96C39D-35BA-CB1E-186F-CB5447FBF734}"/>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6" name="Footer Placeholder 5">
            <a:extLst>
              <a:ext uri="{FF2B5EF4-FFF2-40B4-BE49-F238E27FC236}">
                <a16:creationId xmlns:a16="http://schemas.microsoft.com/office/drawing/2014/main" id="{FA0AFCB8-5C8D-2AF2-21AB-1D3D6F01B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44D2E-CEF3-617C-C1E4-6C7DA9649D7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25725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A642-8E52-2B11-6377-C8B5DD1ED3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C5D714-E3FA-EF84-A65A-46B1C493D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477E3-3559-60A4-C829-E9A807CD04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50A92-511B-6C71-FD37-A4403F456A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37EF4-780D-D25C-FFD9-57596BFF48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FDF90-B7D0-A302-3CD7-7F317FC782C0}"/>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8" name="Footer Placeholder 7">
            <a:extLst>
              <a:ext uri="{FF2B5EF4-FFF2-40B4-BE49-F238E27FC236}">
                <a16:creationId xmlns:a16="http://schemas.microsoft.com/office/drawing/2014/main" id="{4344BF17-DFB1-8C79-DE8A-1F593C267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523B49-9C68-563D-89B5-4E8CE6F1E652}"/>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7706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6EC5-A952-B12F-63D3-970C238312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6E11E-1548-C8D2-06B4-CBD8AA8E2A27}"/>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4" name="Footer Placeholder 3">
            <a:extLst>
              <a:ext uri="{FF2B5EF4-FFF2-40B4-BE49-F238E27FC236}">
                <a16:creationId xmlns:a16="http://schemas.microsoft.com/office/drawing/2014/main" id="{3035546C-67C3-499A-2B33-9BF78EB9F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277D5A-BB93-3E0F-3212-7B31E1B087FF}"/>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5926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C10D9-45FA-5980-CBC0-79D4FB5C3FFB}"/>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3" name="Footer Placeholder 2">
            <a:extLst>
              <a:ext uri="{FF2B5EF4-FFF2-40B4-BE49-F238E27FC236}">
                <a16:creationId xmlns:a16="http://schemas.microsoft.com/office/drawing/2014/main" id="{1EB64154-EB9D-FF4B-2962-50CBBE377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262D94-2255-3FC6-FC47-F99F926DC69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4744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C059-7377-F3F5-1979-8093FC3A1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E62FC4-ADC4-3455-78EC-4FAA7950D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10BDF-7963-B720-85C1-9AC26F74A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1F109-7A50-C2F8-367E-E8619DADAA3F}"/>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6" name="Footer Placeholder 5">
            <a:extLst>
              <a:ext uri="{FF2B5EF4-FFF2-40B4-BE49-F238E27FC236}">
                <a16:creationId xmlns:a16="http://schemas.microsoft.com/office/drawing/2014/main" id="{E60156DB-562D-80D6-A889-DC660A6C1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09003-7851-79CE-FB62-13A43B9DE6B1}"/>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88489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6C5B-D6F6-E7BF-8C4A-9814C5221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D99C6E-C110-607C-484C-9FC9D7A04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EAEFC4-D735-E2BA-99D6-F317637A2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4AFDB-F4EC-6AFC-053A-2E23F500D3EC}"/>
              </a:ext>
            </a:extLst>
          </p:cNvPr>
          <p:cNvSpPr>
            <a:spLocks noGrp="1"/>
          </p:cNvSpPr>
          <p:nvPr>
            <p:ph type="dt" sz="half" idx="10"/>
          </p:nvPr>
        </p:nvSpPr>
        <p:spPr/>
        <p:txBody>
          <a:bodyPr/>
          <a:lstStyle/>
          <a:p>
            <a:fld id="{C485584D-7D79-4248-9986-4CA35242F944}" type="datetimeFigureOut">
              <a:rPr lang="en-US" smtClean="0"/>
              <a:t>9/27/2023</a:t>
            </a:fld>
            <a:endParaRPr lang="en-US"/>
          </a:p>
        </p:txBody>
      </p:sp>
      <p:sp>
        <p:nvSpPr>
          <p:cNvPr id="6" name="Footer Placeholder 5">
            <a:extLst>
              <a:ext uri="{FF2B5EF4-FFF2-40B4-BE49-F238E27FC236}">
                <a16:creationId xmlns:a16="http://schemas.microsoft.com/office/drawing/2014/main" id="{09A120ED-20A0-BF51-D016-31E2F7AC3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15916-76F3-B876-0238-EF460DDA11AA}"/>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75799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C7840F-34E8-E5F1-FE77-2A525CB72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59BF0E-ECE6-78B9-1057-DA9B74B28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11F74-809C-141B-BB21-5A51024CE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5584D-7D79-4248-9986-4CA35242F944}" type="datetimeFigureOut">
              <a:rPr lang="en-US" smtClean="0"/>
              <a:t>9/27/2023</a:t>
            </a:fld>
            <a:endParaRPr lang="en-US"/>
          </a:p>
        </p:txBody>
      </p:sp>
      <p:sp>
        <p:nvSpPr>
          <p:cNvPr id="5" name="Footer Placeholder 4">
            <a:extLst>
              <a:ext uri="{FF2B5EF4-FFF2-40B4-BE49-F238E27FC236}">
                <a16:creationId xmlns:a16="http://schemas.microsoft.com/office/drawing/2014/main" id="{BA0DD091-0AAC-9587-C043-B9D149F26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95480-5270-935D-E35D-67DC4A077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90046-DA73-4BBF-84B5-C08E6F75191A}" type="slidenum">
              <a:rPr lang="en-US" smtClean="0"/>
              <a:t>‹#›</a:t>
            </a:fld>
            <a:endParaRPr lang="en-US"/>
          </a:p>
        </p:txBody>
      </p:sp>
    </p:spTree>
    <p:extLst>
      <p:ext uri="{BB962C8B-B14F-4D97-AF65-F5344CB8AC3E}">
        <p14:creationId xmlns:p14="http://schemas.microsoft.com/office/powerpoint/2010/main" val="421663417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hyperlink" Target="https://www.fao.org/faostat/en/#data/CAHD/" TargetMode="External"/><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jp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worldbank.org/foodpricesfornutrition"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sites.tufts.edu/foodpricesfornutrition/" TargetMode="External"/><Relationship Id="rId5" Type="http://schemas.openxmlformats.org/officeDocument/2006/relationships/image" Target="../media/image58.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5260888-119E-8F45-A85E-90FAC4554E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91852"/>
            <a:ext cx="12192000" cy="3192547"/>
          </a:xfrm>
          <a:prstGeom prst="rect">
            <a:avLst/>
          </a:prstGeom>
        </p:spPr>
      </p:pic>
      <p:sp>
        <p:nvSpPr>
          <p:cNvPr id="2" name="Ellipse 1">
            <a:extLst>
              <a:ext uri="{FF2B5EF4-FFF2-40B4-BE49-F238E27FC236}">
                <a16:creationId xmlns:a16="http://schemas.microsoft.com/office/drawing/2014/main" id="{C2A4DB41-969F-9E9E-6EB1-5C52E89E2850}"/>
              </a:ext>
            </a:extLst>
          </p:cNvPr>
          <p:cNvSpPr/>
          <p:nvPr/>
        </p:nvSpPr>
        <p:spPr>
          <a:xfrm>
            <a:off x="4972970" y="1495925"/>
            <a:ext cx="1860223" cy="1809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Sous-titre 3">
            <a:extLst>
              <a:ext uri="{FF2B5EF4-FFF2-40B4-BE49-F238E27FC236}">
                <a16:creationId xmlns:a16="http://schemas.microsoft.com/office/drawing/2014/main" id="{979B81D8-8D84-054A-B714-DB6BE2E7FF2C}"/>
              </a:ext>
            </a:extLst>
          </p:cNvPr>
          <p:cNvSpPr>
            <a:spLocks noGrp="1"/>
          </p:cNvSpPr>
          <p:nvPr>
            <p:ph type="subTitle" idx="1"/>
          </p:nvPr>
        </p:nvSpPr>
        <p:spPr>
          <a:xfrm>
            <a:off x="0" y="4522217"/>
            <a:ext cx="12192000" cy="2661777"/>
          </a:xfrm>
        </p:spPr>
        <p:txBody>
          <a:bodyPr>
            <a:normAutofit/>
          </a:bodyPr>
          <a:lstStyle/>
          <a:p>
            <a:r>
              <a:rPr lang="en-US" sz="3200" b="1" dirty="0">
                <a:latin typeface="Quattrocento Sans" panose="020B0502050000020003" pitchFamily="34" charset="0"/>
              </a:rPr>
              <a:t>Can all people access healthy and sustainable diets?</a:t>
            </a:r>
            <a:endParaRPr lang="en-US" sz="1800" b="1" dirty="0">
              <a:latin typeface="Quattrocento Sans" panose="020B0502050000020003" pitchFamily="34" charset="0"/>
            </a:endParaRPr>
          </a:p>
          <a:p>
            <a:pPr>
              <a:lnSpc>
                <a:spcPct val="100000"/>
              </a:lnSpc>
            </a:pPr>
            <a:r>
              <a:rPr lang="fr-FR" sz="1867" b="1" kern="600" spc="133" dirty="0">
                <a:solidFill>
                  <a:srgbClr val="2EBCE2"/>
                </a:solidFill>
                <a:latin typeface="Avenir Black" panose="02000503020000020003" pitchFamily="2" charset="0"/>
              </a:rPr>
              <a:t>Dr. Anna Herforth – Harvard T.H. Chan </a:t>
            </a:r>
            <a:r>
              <a:rPr lang="fr-FR" sz="1867" b="1" kern="600" spc="133" dirty="0" err="1">
                <a:solidFill>
                  <a:srgbClr val="2EBCE2"/>
                </a:solidFill>
                <a:latin typeface="Avenir Black" panose="02000503020000020003" pitchFamily="2" charset="0"/>
              </a:rPr>
              <a:t>School</a:t>
            </a:r>
            <a:r>
              <a:rPr lang="fr-FR" sz="1867" b="1" kern="600" spc="133" dirty="0">
                <a:solidFill>
                  <a:srgbClr val="2EBCE2"/>
                </a:solidFill>
                <a:latin typeface="Avenir Black" panose="02000503020000020003" pitchFamily="2" charset="0"/>
              </a:rPr>
              <a:t> of Public </a:t>
            </a:r>
            <a:r>
              <a:rPr lang="fr-FR" sz="1867" b="1" kern="600" spc="133" dirty="0" err="1">
                <a:solidFill>
                  <a:srgbClr val="2EBCE2"/>
                </a:solidFill>
                <a:latin typeface="Avenir Black" panose="02000503020000020003" pitchFamily="2" charset="0"/>
              </a:rPr>
              <a:t>Health</a:t>
            </a:r>
            <a:r>
              <a:rPr lang="fr-FR" sz="1867" b="1" kern="600" spc="133" dirty="0">
                <a:solidFill>
                  <a:srgbClr val="2EBCE2"/>
                </a:solidFill>
                <a:latin typeface="Avenir Black" panose="02000503020000020003" pitchFamily="2" charset="0"/>
              </a:rPr>
              <a:t>, USA</a:t>
            </a:r>
          </a:p>
          <a:p>
            <a:pPr>
              <a:lnSpc>
                <a:spcPct val="100000"/>
              </a:lnSpc>
              <a:spcBef>
                <a:spcPts val="0"/>
              </a:spcBef>
            </a:pPr>
            <a:r>
              <a:rPr lang="en-US" sz="1600" dirty="0">
                <a:latin typeface="Quattrocento Sans" panose="020B0502050000020003" pitchFamily="34" charset="0"/>
              </a:rPr>
              <a:t>P.I. Global Diet Quality Project</a:t>
            </a:r>
          </a:p>
          <a:p>
            <a:pPr>
              <a:lnSpc>
                <a:spcPct val="100000"/>
              </a:lnSpc>
              <a:spcBef>
                <a:spcPts val="0"/>
              </a:spcBef>
            </a:pPr>
            <a:r>
              <a:rPr lang="en-US" sz="1600" dirty="0">
                <a:latin typeface="Quattrocento Sans" panose="020B0502050000020003" pitchFamily="34" charset="0"/>
              </a:rPr>
              <a:t>Co-Director, Food Prices for Nutrition</a:t>
            </a:r>
          </a:p>
          <a:p>
            <a:pPr>
              <a:lnSpc>
                <a:spcPct val="100000"/>
              </a:lnSpc>
            </a:pPr>
            <a:endParaRPr lang="fr-FR" sz="1867" b="1" kern="600" spc="133" dirty="0">
              <a:solidFill>
                <a:srgbClr val="2EBCE2"/>
              </a:solidFill>
              <a:latin typeface="Avenir Black" panose="02000503020000020003" pitchFamily="2" charset="0"/>
            </a:endParaRPr>
          </a:p>
          <a:p>
            <a:endParaRPr lang="fr-FR" dirty="0"/>
          </a:p>
        </p:txBody>
      </p:sp>
      <p:sp>
        <p:nvSpPr>
          <p:cNvPr id="18" name="Text 2">
            <a:extLst>
              <a:ext uri="{FF2B5EF4-FFF2-40B4-BE49-F238E27FC236}">
                <a16:creationId xmlns:a16="http://schemas.microsoft.com/office/drawing/2014/main" id="{16A43B96-9A03-0347-A277-357E06AA1399}"/>
              </a:ext>
            </a:extLst>
          </p:cNvPr>
          <p:cNvSpPr/>
          <p:nvPr/>
        </p:nvSpPr>
        <p:spPr>
          <a:xfrm>
            <a:off x="2807548" y="6060442"/>
            <a:ext cx="6375797" cy="429733"/>
          </a:xfrm>
          <a:prstGeom prst="rect">
            <a:avLst/>
          </a:prstGeom>
        </p:spPr>
        <p:txBody>
          <a:bodyPr wrap="square">
            <a:spAutoFit/>
          </a:bodyPr>
          <a:lstStyle/>
          <a:p>
            <a:pPr algn="ctr">
              <a:lnSpc>
                <a:spcPct val="150000"/>
              </a:lnSpc>
            </a:pPr>
            <a:r>
              <a:rPr lang="en-US" sz="1600" spc="600" dirty="0">
                <a:solidFill>
                  <a:schemeClr val="bg1"/>
                </a:solidFill>
                <a:highlight>
                  <a:srgbClr val="008243"/>
                </a:highlight>
                <a:latin typeface="Avenir Book" panose="02000503020000020003" pitchFamily="2" charset="0"/>
                <a:ea typeface="Helvetica 75" panose="020B0702040204020203" pitchFamily="34" charset="0"/>
                <a:cs typeface="Helvetica 75" panose="020B0502040204020203" pitchFamily="34" charset="0"/>
              </a:rPr>
              <a:t> 20-22 SEPTEMBER 2023-BARCELONA</a:t>
            </a:r>
          </a:p>
        </p:txBody>
      </p:sp>
      <p:pic>
        <p:nvPicPr>
          <p:cNvPr id="3" name="Image 2">
            <a:extLst>
              <a:ext uri="{FF2B5EF4-FFF2-40B4-BE49-F238E27FC236}">
                <a16:creationId xmlns:a16="http://schemas.microsoft.com/office/drawing/2014/main" id="{7759935E-531D-9947-ACA3-630CC05453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59847" y="1640808"/>
            <a:ext cx="2271200" cy="2727845"/>
          </a:xfrm>
          <a:prstGeom prst="rect">
            <a:avLst/>
          </a:prstGeom>
        </p:spPr>
      </p:pic>
    </p:spTree>
    <p:extLst>
      <p:ext uri="{BB962C8B-B14F-4D97-AF65-F5344CB8AC3E}">
        <p14:creationId xmlns:p14="http://schemas.microsoft.com/office/powerpoint/2010/main" val="3481054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g174facff7ab_0_24"/>
          <p:cNvSpPr txBox="1"/>
          <p:nvPr/>
        </p:nvSpPr>
        <p:spPr>
          <a:xfrm>
            <a:off x="635000" y="133300"/>
            <a:ext cx="8400400" cy="738623"/>
          </a:xfrm>
          <a:prstGeom prst="rect">
            <a:avLst/>
          </a:prstGeom>
          <a:noFill/>
          <a:ln>
            <a:noFill/>
          </a:ln>
        </p:spPr>
        <p:txBody>
          <a:bodyPr spcFirstLastPara="1" wrap="square" lIns="121900" tIns="121900" rIns="121900" bIns="121900" anchor="t" anchorCtr="0">
            <a:spAutoFit/>
          </a:bodyPr>
          <a:lstStyle/>
          <a:p>
            <a:r>
              <a:rPr lang="en-US" sz="3200" dirty="0">
                <a:solidFill>
                  <a:schemeClr val="bg1"/>
                </a:solidFill>
                <a:latin typeface="Quattrocento Sans" panose="020B0502050000020003" pitchFamily="34" charset="0"/>
              </a:rPr>
              <a:t>Moderation and Protection against NCDs</a:t>
            </a:r>
          </a:p>
        </p:txBody>
      </p:sp>
      <p:pic>
        <p:nvPicPr>
          <p:cNvPr id="872" name="Google Shape;872;g174facff7ab_0_24" descr="Background pattern, letter&#10;&#10;Description automatically generated"/>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44200" y="1722418"/>
            <a:ext cx="10903600" cy="3631038"/>
          </a:xfrm>
          <a:prstGeom prst="rect">
            <a:avLst/>
          </a:prstGeom>
          <a:noFill/>
          <a:ln>
            <a:noFill/>
          </a:ln>
        </p:spPr>
      </p:pic>
      <p:sp>
        <p:nvSpPr>
          <p:cNvPr id="2" name="Content Placeholder 2">
            <a:extLst>
              <a:ext uri="{FF2B5EF4-FFF2-40B4-BE49-F238E27FC236}">
                <a16:creationId xmlns:a16="http://schemas.microsoft.com/office/drawing/2014/main" id="{EA8C9A75-A8DF-5660-74D0-873E05AB5C30}"/>
              </a:ext>
            </a:extLst>
          </p:cNvPr>
          <p:cNvSpPr txBox="1">
            <a:spLocks/>
          </p:cNvSpPr>
          <p:nvPr/>
        </p:nvSpPr>
        <p:spPr>
          <a:xfrm>
            <a:off x="4205055" y="1936806"/>
            <a:ext cx="3855945" cy="32022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55738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5738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5738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5738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5738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Quattrocento Sans" panose="020B0502050000020003" pitchFamily="34" charset="0"/>
              </a:rPr>
              <a:t>New indicators allow tracking of trends related to public health risk from diet-related NCDs </a:t>
            </a:r>
          </a:p>
          <a:p>
            <a:r>
              <a:rPr lang="en-US" sz="2000" dirty="0">
                <a:latin typeface="Quattrocento Sans" panose="020B0502050000020003" pitchFamily="34" charset="0"/>
              </a:rPr>
              <a:t>Validated against WHO recommendations</a:t>
            </a:r>
          </a:p>
          <a:p>
            <a:r>
              <a:rPr lang="en-US" sz="2000" dirty="0">
                <a:latin typeface="Quattrocento Sans" panose="020B0502050000020003" pitchFamily="34" charset="0"/>
              </a:rPr>
              <a:t>NCD-Protect reflects diverse plant food consumption</a:t>
            </a:r>
          </a:p>
          <a:p>
            <a:r>
              <a:rPr lang="en-US" sz="2000" dirty="0">
                <a:latin typeface="Quattrocento Sans" panose="020B0502050000020003" pitchFamily="34" charset="0"/>
              </a:rPr>
              <a:t>NCD-Risk is also correlated with ultraprocessed food intake</a:t>
            </a:r>
            <a:endParaRPr lang="en-US" sz="1800" dirty="0">
              <a:latin typeface="Quattrocento Sans" panose="020B0502050000020003" pitchFamily="34" charset="0"/>
            </a:endParaRPr>
          </a:p>
        </p:txBody>
      </p:sp>
      <p:sp>
        <p:nvSpPr>
          <p:cNvPr id="3" name="TextBox 2">
            <a:extLst>
              <a:ext uri="{FF2B5EF4-FFF2-40B4-BE49-F238E27FC236}">
                <a16:creationId xmlns:a16="http://schemas.microsoft.com/office/drawing/2014/main" id="{EA578FDD-0582-2EC1-5051-B98640C08899}"/>
              </a:ext>
            </a:extLst>
          </p:cNvPr>
          <p:cNvSpPr txBox="1"/>
          <p:nvPr/>
        </p:nvSpPr>
        <p:spPr>
          <a:xfrm>
            <a:off x="644199" y="1261991"/>
            <a:ext cx="1917317" cy="461665"/>
          </a:xfrm>
          <a:prstGeom prst="rect">
            <a:avLst/>
          </a:prstGeom>
          <a:noFill/>
        </p:spPr>
        <p:txBody>
          <a:bodyPr wrap="square" rtlCol="0">
            <a:spAutoFit/>
          </a:bodyPr>
          <a:lstStyle/>
          <a:p>
            <a:r>
              <a:rPr lang="en-US" sz="2400" dirty="0">
                <a:solidFill>
                  <a:schemeClr val="tx2">
                    <a:lumMod val="75000"/>
                  </a:schemeClr>
                </a:solidFill>
                <a:latin typeface="Quattrocento Sans" panose="020B0502050000020003" pitchFamily="34" charset="0"/>
              </a:rPr>
              <a:t>NCD-Protect</a:t>
            </a:r>
          </a:p>
        </p:txBody>
      </p:sp>
      <p:sp>
        <p:nvSpPr>
          <p:cNvPr id="4" name="TextBox 3">
            <a:extLst>
              <a:ext uri="{FF2B5EF4-FFF2-40B4-BE49-F238E27FC236}">
                <a16:creationId xmlns:a16="http://schemas.microsoft.com/office/drawing/2014/main" id="{5866F0EF-EAC7-43E1-ADF8-BDE65781BF6A}"/>
              </a:ext>
            </a:extLst>
          </p:cNvPr>
          <p:cNvSpPr txBox="1"/>
          <p:nvPr/>
        </p:nvSpPr>
        <p:spPr>
          <a:xfrm>
            <a:off x="9630483" y="1303251"/>
            <a:ext cx="1917317" cy="461665"/>
          </a:xfrm>
          <a:prstGeom prst="rect">
            <a:avLst/>
          </a:prstGeom>
          <a:noFill/>
        </p:spPr>
        <p:txBody>
          <a:bodyPr wrap="square" rtlCol="0">
            <a:spAutoFit/>
          </a:bodyPr>
          <a:lstStyle/>
          <a:p>
            <a:pPr algn="r"/>
            <a:r>
              <a:rPr lang="en-US" sz="2400" dirty="0">
                <a:solidFill>
                  <a:schemeClr val="tx2">
                    <a:lumMod val="75000"/>
                  </a:schemeClr>
                </a:solidFill>
                <a:latin typeface="Quattrocento Sans" panose="020B0502050000020003" pitchFamily="34" charset="0"/>
              </a:rPr>
              <a:t>NCD-Risk</a:t>
            </a:r>
          </a:p>
        </p:txBody>
      </p:sp>
      <p:pic>
        <p:nvPicPr>
          <p:cNvPr id="5" name="Google Shape;178;p6" descr="Graphical user interface, text, application&#10;&#10;Description automatically generated">
            <a:extLst>
              <a:ext uri="{FF2B5EF4-FFF2-40B4-BE49-F238E27FC236}">
                <a16:creationId xmlns:a16="http://schemas.microsoft.com/office/drawing/2014/main" id="{38B4EC1D-913E-9629-188B-528B33D0A5EB}"/>
              </a:ext>
            </a:extLst>
          </p:cNvPr>
          <p:cNvPicPr preferRelativeResize="0">
            <a:picLocks noChangeAspect="1"/>
          </p:cNvPicPr>
          <p:nvPr/>
        </p:nvPicPr>
        <p:blipFill rotWithShape="1">
          <a:blip r:embed="rId4">
            <a:alphaModFix/>
          </a:blip>
          <a:srcRect/>
          <a:stretch/>
        </p:blipFill>
        <p:spPr>
          <a:xfrm>
            <a:off x="258540" y="4462927"/>
            <a:ext cx="1684367" cy="2266163"/>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266492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F7DC12-D98F-555F-95F7-2C94B8C34457}"/>
              </a:ext>
            </a:extLst>
          </p:cNvPr>
          <p:cNvSpPr>
            <a:spLocks noGrp="1"/>
          </p:cNvSpPr>
          <p:nvPr>
            <p:ph type="body" idx="2"/>
          </p:nvPr>
        </p:nvSpPr>
        <p:spPr>
          <a:xfrm>
            <a:off x="652065" y="1166159"/>
            <a:ext cx="10515600" cy="696000"/>
          </a:xfrm>
        </p:spPr>
        <p:txBody>
          <a:bodyPr>
            <a:normAutofit/>
          </a:bodyPr>
          <a:lstStyle/>
          <a:p>
            <a:endParaRPr lang="en-US" sz="2800" dirty="0">
              <a:latin typeface="Quattrocento Sans" panose="020B0502050000020003" pitchFamily="34" charset="0"/>
            </a:endParaRPr>
          </a:p>
        </p:txBody>
      </p:sp>
      <p:sp>
        <p:nvSpPr>
          <p:cNvPr id="13" name="Content Placeholder 10">
            <a:extLst>
              <a:ext uri="{FF2B5EF4-FFF2-40B4-BE49-F238E27FC236}">
                <a16:creationId xmlns:a16="http://schemas.microsoft.com/office/drawing/2014/main" id="{9ABCF488-EC17-752A-4A44-1237EE49713D}"/>
              </a:ext>
            </a:extLst>
          </p:cNvPr>
          <p:cNvSpPr txBox="1">
            <a:spLocks/>
          </p:cNvSpPr>
          <p:nvPr/>
        </p:nvSpPr>
        <p:spPr>
          <a:xfrm>
            <a:off x="2379870" y="2010285"/>
            <a:ext cx="9456530" cy="29546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a:solidFill>
                  <a:srgbClr val="557380"/>
                </a:solidFill>
                <a:latin typeface="Quattrocento Sans" panose="020B0502050000020003" pitchFamily="34" charset="0"/>
              </a:rPr>
              <a:t>Nutrient Adequacy is proxied by the </a:t>
            </a:r>
            <a:r>
              <a:rPr lang="en-US" sz="2000" b="1" dirty="0">
                <a:solidFill>
                  <a:srgbClr val="557380"/>
                </a:solidFill>
                <a:latin typeface="Quattrocento Sans" panose="020B0502050000020003" pitchFamily="34" charset="0"/>
              </a:rPr>
              <a:t>Minimum Dietary Diversity for Women (MDD-W) </a:t>
            </a:r>
            <a:r>
              <a:rPr lang="en-US" sz="2000" dirty="0">
                <a:solidFill>
                  <a:srgbClr val="557380"/>
                </a:solidFill>
                <a:latin typeface="Quattrocento Sans" panose="020B0502050000020003" pitchFamily="34" charset="0"/>
              </a:rPr>
              <a:t>aged 15-49</a:t>
            </a:r>
          </a:p>
          <a:p>
            <a:pPr>
              <a:lnSpc>
                <a:spcPct val="120000"/>
              </a:lnSpc>
            </a:pPr>
            <a:r>
              <a:rPr lang="en-US" sz="2000" b="1" dirty="0">
                <a:solidFill>
                  <a:srgbClr val="557380"/>
                </a:solidFill>
                <a:latin typeface="Quattrocento Sans" panose="020B0502050000020003" pitchFamily="34" charset="0"/>
              </a:rPr>
              <a:t>Dietary diversity scores </a:t>
            </a:r>
            <a:r>
              <a:rPr lang="en-US" sz="2000" dirty="0">
                <a:solidFill>
                  <a:srgbClr val="557380"/>
                </a:solidFill>
                <a:latin typeface="Quattrocento Sans" panose="020B0502050000020003" pitchFamily="34" charset="0"/>
              </a:rPr>
              <a:t>are measured in both women and men</a:t>
            </a:r>
          </a:p>
          <a:p>
            <a:pPr>
              <a:lnSpc>
                <a:spcPct val="120000"/>
              </a:lnSpc>
            </a:pPr>
            <a:endParaRPr lang="en-US" sz="2000" dirty="0">
              <a:solidFill>
                <a:srgbClr val="557380"/>
              </a:solidFill>
              <a:latin typeface="Quattrocento Sans" panose="020B0502050000020003" pitchFamily="34" charset="0"/>
            </a:endParaRPr>
          </a:p>
          <a:p>
            <a:pPr>
              <a:lnSpc>
                <a:spcPct val="120000"/>
              </a:lnSpc>
            </a:pPr>
            <a:r>
              <a:rPr lang="en-US" sz="2000" dirty="0">
                <a:solidFill>
                  <a:srgbClr val="557380"/>
                </a:solidFill>
                <a:latin typeface="Quattrocento Sans" panose="020B0502050000020003" pitchFamily="34" charset="0"/>
              </a:rPr>
              <a:t>Food group adequacy is measured as diversity aligned with dietary guidelines:    the proportion of people who consumed </a:t>
            </a:r>
            <a:r>
              <a:rPr lang="en-US" sz="2000" b="1" dirty="0">
                <a:solidFill>
                  <a:srgbClr val="557380"/>
                </a:solidFill>
                <a:latin typeface="Quattrocento Sans" panose="020B0502050000020003" pitchFamily="34" charset="0"/>
              </a:rPr>
              <a:t>All-5</a:t>
            </a:r>
            <a:r>
              <a:rPr lang="en-US" sz="2000" dirty="0">
                <a:solidFill>
                  <a:srgbClr val="557380"/>
                </a:solidFill>
                <a:latin typeface="Quattrocento Sans" panose="020B0502050000020003" pitchFamily="34" charset="0"/>
              </a:rPr>
              <a:t> recommended food groups</a:t>
            </a:r>
          </a:p>
          <a:p>
            <a:pPr>
              <a:lnSpc>
                <a:spcPct val="120000"/>
              </a:lnSpc>
            </a:pPr>
            <a:endParaRPr lang="en-US" sz="2000" dirty="0">
              <a:solidFill>
                <a:srgbClr val="557380"/>
              </a:solidFill>
              <a:latin typeface="Quattrocento Sans" panose="020B0502050000020003" pitchFamily="34" charset="0"/>
            </a:endParaRPr>
          </a:p>
          <a:p>
            <a:pPr>
              <a:lnSpc>
                <a:spcPct val="120000"/>
              </a:lnSpc>
            </a:pPr>
            <a:endParaRPr lang="en-US" sz="2000" dirty="0">
              <a:solidFill>
                <a:srgbClr val="557380"/>
              </a:solidFill>
              <a:latin typeface="Quattrocento Sans" panose="020B0502050000020003" pitchFamily="34" charset="0"/>
            </a:endParaRPr>
          </a:p>
          <a:p>
            <a:pPr>
              <a:lnSpc>
                <a:spcPct val="120000"/>
              </a:lnSpc>
            </a:pPr>
            <a:endParaRPr lang="en-US" sz="2000" dirty="0">
              <a:solidFill>
                <a:srgbClr val="557380"/>
              </a:solidFill>
              <a:latin typeface="Quattrocento Sans" panose="020B0502050000020003" pitchFamily="34" charset="0"/>
            </a:endParaRPr>
          </a:p>
        </p:txBody>
      </p:sp>
      <p:pic>
        <p:nvPicPr>
          <p:cNvPr id="14" name="Picture 13">
            <a:extLst>
              <a:ext uri="{FF2B5EF4-FFF2-40B4-BE49-F238E27FC236}">
                <a16:creationId xmlns:a16="http://schemas.microsoft.com/office/drawing/2014/main" id="{F6BE668A-0821-2C5A-E346-02C05EEC76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605" y="2008131"/>
            <a:ext cx="1347975" cy="1839024"/>
          </a:xfrm>
          <a:prstGeom prst="rect">
            <a:avLst/>
          </a:prstGeom>
        </p:spPr>
      </p:pic>
      <p:pic>
        <p:nvPicPr>
          <p:cNvPr id="15" name="Picture 14">
            <a:extLst>
              <a:ext uri="{FF2B5EF4-FFF2-40B4-BE49-F238E27FC236}">
                <a16:creationId xmlns:a16="http://schemas.microsoft.com/office/drawing/2014/main" id="{8A4BE285-20ED-66D2-4F77-081D1BC6B8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5499" y="4734429"/>
            <a:ext cx="3265172" cy="1179090"/>
          </a:xfrm>
          <a:prstGeom prst="rect">
            <a:avLst/>
          </a:prstGeom>
        </p:spPr>
      </p:pic>
      <p:pic>
        <p:nvPicPr>
          <p:cNvPr id="16" name="Google Shape;180;p6">
            <a:extLst>
              <a:ext uri="{FF2B5EF4-FFF2-40B4-BE49-F238E27FC236}">
                <a16:creationId xmlns:a16="http://schemas.microsoft.com/office/drawing/2014/main" id="{751C2556-DD40-54C3-5912-0D65104AFA3F}"/>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843187" y="4060440"/>
            <a:ext cx="1304393" cy="1853079"/>
          </a:xfrm>
          <a:prstGeom prst="rect">
            <a:avLst/>
          </a:prstGeom>
          <a:noFill/>
          <a:ln w="9525" cap="flat" cmpd="sng">
            <a:solidFill>
              <a:schemeClr val="accent1"/>
            </a:solidFill>
            <a:prstDash val="solid"/>
            <a:round/>
            <a:headEnd type="none" w="sm" len="sm"/>
            <a:tailEnd type="none" w="sm" len="sm"/>
          </a:ln>
        </p:spPr>
      </p:pic>
      <p:sp>
        <p:nvSpPr>
          <p:cNvPr id="3" name="Rectangle 2">
            <a:extLst>
              <a:ext uri="{FF2B5EF4-FFF2-40B4-BE49-F238E27FC236}">
                <a16:creationId xmlns:a16="http://schemas.microsoft.com/office/drawing/2014/main" id="{6376F725-216A-8D66-B4DF-DCA762BBA68C}"/>
              </a:ext>
            </a:extLst>
          </p:cNvPr>
          <p:cNvSpPr/>
          <p:nvPr/>
        </p:nvSpPr>
        <p:spPr>
          <a:xfrm>
            <a:off x="0" y="642915"/>
            <a:ext cx="12192000" cy="520867"/>
          </a:xfrm>
          <a:prstGeom prst="rect">
            <a:avLst/>
          </a:prstGeom>
          <a:solidFill>
            <a:srgbClr val="557380"/>
          </a:solidFill>
          <a:ln>
            <a:solidFill>
              <a:srgbClr val="5573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9B0C4D-AFAF-6BF4-C984-A57A3374184A}"/>
              </a:ext>
            </a:extLst>
          </p:cNvPr>
          <p:cNvSpPr>
            <a:spLocks noGrp="1"/>
          </p:cNvSpPr>
          <p:nvPr>
            <p:ph type="title"/>
          </p:nvPr>
        </p:nvSpPr>
        <p:spPr>
          <a:xfrm>
            <a:off x="652065" y="427529"/>
            <a:ext cx="11015771" cy="414800"/>
          </a:xfrm>
        </p:spPr>
        <p:txBody>
          <a:bodyPr/>
          <a:lstStyle/>
          <a:p>
            <a:pPr algn="l"/>
            <a:r>
              <a:rPr lang="en-US" sz="3200" dirty="0">
                <a:latin typeface="Quattrocento Sans" panose="020B0502050000020003" pitchFamily="34" charset="0"/>
              </a:rPr>
              <a:t>Dietary diversity and adequacy</a:t>
            </a:r>
          </a:p>
        </p:txBody>
      </p:sp>
    </p:spTree>
    <p:extLst>
      <p:ext uri="{BB962C8B-B14F-4D97-AF65-F5344CB8AC3E}">
        <p14:creationId xmlns:p14="http://schemas.microsoft.com/office/powerpoint/2010/main" val="4025906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CC7A2-3869-8638-9CC0-2FBE406D20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085" y="0"/>
            <a:ext cx="10713829" cy="6858000"/>
          </a:xfrm>
          <a:prstGeom prst="rect">
            <a:avLst/>
          </a:prstGeom>
        </p:spPr>
      </p:pic>
      <p:sp>
        <p:nvSpPr>
          <p:cNvPr id="4" name="Google Shape;226;p8">
            <a:extLst>
              <a:ext uri="{FF2B5EF4-FFF2-40B4-BE49-F238E27FC236}">
                <a16:creationId xmlns:a16="http://schemas.microsoft.com/office/drawing/2014/main" id="{3C561968-6CC1-4A68-0F57-33D8931C3D08}"/>
              </a:ext>
            </a:extLst>
          </p:cNvPr>
          <p:cNvSpPr txBox="1">
            <a:spLocks/>
          </p:cNvSpPr>
          <p:nvPr/>
        </p:nvSpPr>
        <p:spPr>
          <a:xfrm>
            <a:off x="2917941" y="953988"/>
            <a:ext cx="6984537" cy="66854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b="1" dirty="0">
                <a:solidFill>
                  <a:srgbClr val="557380"/>
                </a:solidFill>
                <a:latin typeface="Quattrocento Sans" panose="020B0502050000020003" pitchFamily="34" charset="0"/>
              </a:rPr>
              <a:t>Most people are missing at least one recommended food group on any given day</a:t>
            </a:r>
            <a:endParaRPr lang="en-GB" sz="2400" b="1" dirty="0">
              <a:solidFill>
                <a:srgbClr val="005487"/>
              </a:solidFill>
              <a:latin typeface="Quattrocento Sans"/>
              <a:ea typeface="Quattrocento Sans"/>
              <a:cs typeface="Quattrocento Sans"/>
              <a:sym typeface="Quattrocento Sans"/>
            </a:endParaRPr>
          </a:p>
        </p:txBody>
      </p:sp>
      <p:pic>
        <p:nvPicPr>
          <p:cNvPr id="5" name="Picture 4">
            <a:extLst>
              <a:ext uri="{FF2B5EF4-FFF2-40B4-BE49-F238E27FC236}">
                <a16:creationId xmlns:a16="http://schemas.microsoft.com/office/drawing/2014/main" id="{059B6E27-0C9A-9F01-B887-0868133F8D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219" y="3797338"/>
            <a:ext cx="2557722" cy="2617778"/>
          </a:xfrm>
          <a:prstGeom prst="rect">
            <a:avLst/>
          </a:prstGeom>
        </p:spPr>
      </p:pic>
      <p:sp>
        <p:nvSpPr>
          <p:cNvPr id="6" name="TextBox 5">
            <a:extLst>
              <a:ext uri="{FF2B5EF4-FFF2-40B4-BE49-F238E27FC236}">
                <a16:creationId xmlns:a16="http://schemas.microsoft.com/office/drawing/2014/main" id="{97BC1712-2E47-F861-4998-8D831142A319}"/>
              </a:ext>
            </a:extLst>
          </p:cNvPr>
          <p:cNvSpPr txBox="1"/>
          <p:nvPr/>
        </p:nvSpPr>
        <p:spPr>
          <a:xfrm>
            <a:off x="5031045" y="6223212"/>
            <a:ext cx="3976255" cy="523220"/>
          </a:xfrm>
          <a:prstGeom prst="rect">
            <a:avLst/>
          </a:prstGeom>
          <a:noFill/>
        </p:spPr>
        <p:txBody>
          <a:bodyPr wrap="square" rtlCol="0">
            <a:spAutoFit/>
          </a:bodyPr>
          <a:lstStyle/>
          <a:p>
            <a:r>
              <a:rPr lang="en-US" sz="1400" dirty="0"/>
              <a:t>Darker color = more people aged 15 years and older are consuming all 5 recommended food groups</a:t>
            </a:r>
          </a:p>
        </p:txBody>
      </p:sp>
      <p:sp>
        <p:nvSpPr>
          <p:cNvPr id="7" name="TextBox 6">
            <a:extLst>
              <a:ext uri="{FF2B5EF4-FFF2-40B4-BE49-F238E27FC236}">
                <a16:creationId xmlns:a16="http://schemas.microsoft.com/office/drawing/2014/main" id="{FA38FF28-5F22-85BB-1B7C-70EBD40A18A5}"/>
              </a:ext>
            </a:extLst>
          </p:cNvPr>
          <p:cNvSpPr txBox="1"/>
          <p:nvPr/>
        </p:nvSpPr>
        <p:spPr>
          <a:xfrm>
            <a:off x="401782" y="2435217"/>
            <a:ext cx="2516159" cy="1323439"/>
          </a:xfrm>
          <a:prstGeom prst="rect">
            <a:avLst/>
          </a:prstGeom>
          <a:noFill/>
        </p:spPr>
        <p:txBody>
          <a:bodyPr wrap="square" rtlCol="0">
            <a:spAutoFit/>
          </a:bodyPr>
          <a:lstStyle/>
          <a:p>
            <a:r>
              <a:rPr lang="en-US" sz="1600" dirty="0">
                <a:solidFill>
                  <a:schemeClr val="tx2">
                    <a:lumMod val="75000"/>
                  </a:schemeClr>
                </a:solidFill>
                <a:latin typeface="Quattrocento Sans" panose="020B0502050000020003" pitchFamily="34" charset="0"/>
              </a:rPr>
              <a:t>1 Vegetables</a:t>
            </a:r>
          </a:p>
          <a:p>
            <a:r>
              <a:rPr lang="en-US" sz="1600" dirty="0">
                <a:solidFill>
                  <a:schemeClr val="tx2">
                    <a:lumMod val="75000"/>
                  </a:schemeClr>
                </a:solidFill>
                <a:latin typeface="Quattrocento Sans" panose="020B0502050000020003" pitchFamily="34" charset="0"/>
              </a:rPr>
              <a:t>2 Fruits</a:t>
            </a:r>
          </a:p>
          <a:p>
            <a:r>
              <a:rPr lang="en-US" sz="1600" dirty="0">
                <a:solidFill>
                  <a:schemeClr val="tx2">
                    <a:lumMod val="75000"/>
                  </a:schemeClr>
                </a:solidFill>
                <a:latin typeface="Quattrocento Sans" panose="020B0502050000020003" pitchFamily="34" charset="0"/>
              </a:rPr>
              <a:t>3 Pulses, nuts and seeds</a:t>
            </a:r>
          </a:p>
          <a:p>
            <a:r>
              <a:rPr lang="en-US" sz="1600" dirty="0">
                <a:solidFill>
                  <a:schemeClr val="tx2">
                    <a:lumMod val="75000"/>
                  </a:schemeClr>
                </a:solidFill>
                <a:latin typeface="Quattrocento Sans" panose="020B0502050000020003" pitchFamily="34" charset="0"/>
              </a:rPr>
              <a:t>4 Animal-source foods</a:t>
            </a:r>
          </a:p>
          <a:p>
            <a:r>
              <a:rPr lang="en-US" sz="1600" dirty="0">
                <a:solidFill>
                  <a:schemeClr val="tx2">
                    <a:lumMod val="75000"/>
                  </a:schemeClr>
                </a:solidFill>
                <a:latin typeface="Quattrocento Sans" panose="020B0502050000020003" pitchFamily="34" charset="0"/>
              </a:rPr>
              <a:t>5 Starchy staples</a:t>
            </a:r>
          </a:p>
        </p:txBody>
      </p:sp>
      <p:sp>
        <p:nvSpPr>
          <p:cNvPr id="8" name="TextBox 7">
            <a:extLst>
              <a:ext uri="{FF2B5EF4-FFF2-40B4-BE49-F238E27FC236}">
                <a16:creationId xmlns:a16="http://schemas.microsoft.com/office/drawing/2014/main" id="{D602D7E8-EA72-254C-3F4C-15D31E8023CF}"/>
              </a:ext>
            </a:extLst>
          </p:cNvPr>
          <p:cNvSpPr txBox="1"/>
          <p:nvPr/>
        </p:nvSpPr>
        <p:spPr>
          <a:xfrm>
            <a:off x="10487889" y="2435217"/>
            <a:ext cx="1302328" cy="1323439"/>
          </a:xfrm>
          <a:prstGeom prst="rect">
            <a:avLst/>
          </a:prstGeom>
          <a:noFill/>
        </p:spPr>
        <p:txBody>
          <a:bodyPr wrap="square" rtlCol="0">
            <a:spAutoFit/>
          </a:bodyPr>
          <a:lstStyle/>
          <a:p>
            <a:r>
              <a:rPr lang="en-US" sz="1600" dirty="0">
                <a:solidFill>
                  <a:schemeClr val="tx2">
                    <a:lumMod val="75000"/>
                  </a:schemeClr>
                </a:solidFill>
                <a:latin typeface="Quattrocento Sans" panose="020B0502050000020003" pitchFamily="34" charset="0"/>
              </a:rPr>
              <a:t>&gt;50% are consuming All-5 in only 7 of 56 countries.</a:t>
            </a:r>
          </a:p>
        </p:txBody>
      </p:sp>
      <p:sp>
        <p:nvSpPr>
          <p:cNvPr id="3" name="TextBox 2">
            <a:extLst>
              <a:ext uri="{FF2B5EF4-FFF2-40B4-BE49-F238E27FC236}">
                <a16:creationId xmlns:a16="http://schemas.microsoft.com/office/drawing/2014/main" id="{7BCC5FAA-DD12-741D-D2F1-17818B6CAEC0}"/>
              </a:ext>
            </a:extLst>
          </p:cNvPr>
          <p:cNvSpPr txBox="1"/>
          <p:nvPr/>
        </p:nvSpPr>
        <p:spPr>
          <a:xfrm>
            <a:off x="0" y="6467281"/>
            <a:ext cx="12192000" cy="338554"/>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imes New Roman (Body CS)"/>
              </a:rPr>
              <a:t>Source: Global Diet Quality Project </a:t>
            </a:r>
            <a:r>
              <a:rPr lang="en-US" sz="1600" i="1" dirty="0">
                <a:effectLst/>
                <a:ea typeface="Calibri" panose="020F0502020204030204" pitchFamily="34" charset="0"/>
                <a:cs typeface="Times New Roman (Body CS)"/>
              </a:rPr>
              <a:t>dietquality.org</a:t>
            </a:r>
            <a:endParaRPr lang="en-US" sz="1600" dirty="0">
              <a:solidFill>
                <a:schemeClr val="bg1">
                  <a:lumMod val="50000"/>
                </a:schemeClr>
              </a:solidFill>
              <a:effectLst/>
              <a:ea typeface="Calibri" panose="020F0502020204030204" pitchFamily="34" charset="0"/>
              <a:cs typeface="Times New Roman (Body CS)"/>
            </a:endParaRPr>
          </a:p>
        </p:txBody>
      </p:sp>
    </p:spTree>
    <p:extLst>
      <p:ext uri="{BB962C8B-B14F-4D97-AF65-F5344CB8AC3E}">
        <p14:creationId xmlns:p14="http://schemas.microsoft.com/office/powerpoint/2010/main" val="334116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07395-1468-24A1-C141-91528A776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531" y="372957"/>
            <a:ext cx="10805001" cy="6485043"/>
          </a:xfrm>
          <a:prstGeom prst="rect">
            <a:avLst/>
          </a:prstGeom>
        </p:spPr>
      </p:pic>
      <p:sp>
        <p:nvSpPr>
          <p:cNvPr id="2" name="Title 1">
            <a:extLst>
              <a:ext uri="{FF2B5EF4-FFF2-40B4-BE49-F238E27FC236}">
                <a16:creationId xmlns:a16="http://schemas.microsoft.com/office/drawing/2014/main" id="{7171CC1A-B61F-6893-9406-37D17D7B7657}"/>
              </a:ext>
            </a:extLst>
          </p:cNvPr>
          <p:cNvSpPr>
            <a:spLocks noGrp="1"/>
          </p:cNvSpPr>
          <p:nvPr>
            <p:ph type="title"/>
          </p:nvPr>
        </p:nvSpPr>
        <p:spPr>
          <a:xfrm>
            <a:off x="3560619" y="0"/>
            <a:ext cx="8631382" cy="1325563"/>
          </a:xfrm>
        </p:spPr>
        <p:txBody>
          <a:bodyPr>
            <a:normAutofit/>
          </a:bodyPr>
          <a:lstStyle/>
          <a:p>
            <a:r>
              <a:rPr lang="en-US" sz="3200" dirty="0">
                <a:latin typeface="Quattrocento Sans" panose="020B0502050000020003" pitchFamily="34" charset="0"/>
              </a:rPr>
              <a:t>Most people consume at least some amount of vegetables, but fruits are commonly absent</a:t>
            </a:r>
          </a:p>
        </p:txBody>
      </p:sp>
      <p:sp>
        <p:nvSpPr>
          <p:cNvPr id="3" name="Content Placeholder 2">
            <a:extLst>
              <a:ext uri="{FF2B5EF4-FFF2-40B4-BE49-F238E27FC236}">
                <a16:creationId xmlns:a16="http://schemas.microsoft.com/office/drawing/2014/main" id="{71F2B04D-6F7C-3014-D18F-EC73508DDE40}"/>
              </a:ext>
            </a:extLst>
          </p:cNvPr>
          <p:cNvSpPr>
            <a:spLocks noGrp="1"/>
          </p:cNvSpPr>
          <p:nvPr>
            <p:ph idx="1"/>
          </p:nvPr>
        </p:nvSpPr>
        <p:spPr>
          <a:xfrm>
            <a:off x="355600" y="4373599"/>
            <a:ext cx="2683933" cy="2084956"/>
          </a:xfrm>
        </p:spPr>
        <p:txBody>
          <a:bodyPr>
            <a:normAutofit fontScale="92500" lnSpcReduction="10000"/>
          </a:bodyPr>
          <a:lstStyle/>
          <a:p>
            <a:pPr marL="0" indent="0">
              <a:buNone/>
            </a:pPr>
            <a:r>
              <a:rPr lang="en-US" dirty="0"/>
              <a:t>In one quarter of the countries surveyed, the majority of people are missing fruit on any given day. </a:t>
            </a:r>
          </a:p>
          <a:p>
            <a:pPr marL="0" indent="0">
              <a:buNone/>
            </a:pPr>
            <a:endParaRPr lang="en-US" dirty="0"/>
          </a:p>
        </p:txBody>
      </p:sp>
      <p:sp>
        <p:nvSpPr>
          <p:cNvPr id="5" name="TextBox 4">
            <a:extLst>
              <a:ext uri="{FF2B5EF4-FFF2-40B4-BE49-F238E27FC236}">
                <a16:creationId xmlns:a16="http://schemas.microsoft.com/office/drawing/2014/main" id="{C833F78F-29DC-5C70-1F7C-CC3BC5FB8E5D}"/>
              </a:ext>
            </a:extLst>
          </p:cNvPr>
          <p:cNvSpPr txBox="1"/>
          <p:nvPr/>
        </p:nvSpPr>
        <p:spPr>
          <a:xfrm>
            <a:off x="0" y="6467281"/>
            <a:ext cx="12192000" cy="338554"/>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imes New Roman (Body CS)"/>
              </a:rPr>
              <a:t>Source: Global Diet Quality Project </a:t>
            </a:r>
            <a:r>
              <a:rPr lang="en-US" sz="1600" i="1" dirty="0">
                <a:effectLst/>
                <a:ea typeface="Calibri" panose="020F0502020204030204" pitchFamily="34" charset="0"/>
                <a:cs typeface="Times New Roman (Body CS)"/>
              </a:rPr>
              <a:t>dietquality.org</a:t>
            </a:r>
            <a:endParaRPr lang="en-US" sz="1600" dirty="0">
              <a:solidFill>
                <a:schemeClr val="bg1">
                  <a:lumMod val="50000"/>
                </a:schemeClr>
              </a:solidFill>
              <a:effectLst/>
              <a:ea typeface="Calibri" panose="020F0502020204030204" pitchFamily="34" charset="0"/>
              <a:cs typeface="Times New Roman (Body CS)"/>
            </a:endParaRPr>
          </a:p>
        </p:txBody>
      </p:sp>
      <p:pic>
        <p:nvPicPr>
          <p:cNvPr id="6" name="Picture 5">
            <a:extLst>
              <a:ext uri="{FF2B5EF4-FFF2-40B4-BE49-F238E27FC236}">
                <a16:creationId xmlns:a16="http://schemas.microsoft.com/office/drawing/2014/main" id="{E5F502A7-FC91-21B7-40AB-234419B6CC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0266" y="3335867"/>
            <a:ext cx="838200" cy="391767"/>
          </a:xfrm>
          <a:prstGeom prst="rect">
            <a:avLst/>
          </a:prstGeom>
        </p:spPr>
      </p:pic>
      <p:pic>
        <p:nvPicPr>
          <p:cNvPr id="7" name="Picture 6">
            <a:extLst>
              <a:ext uri="{FF2B5EF4-FFF2-40B4-BE49-F238E27FC236}">
                <a16:creationId xmlns:a16="http://schemas.microsoft.com/office/drawing/2014/main" id="{4C8E4949-9A40-A959-8112-CA1AD1CF44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5736" y="2913130"/>
            <a:ext cx="1074912" cy="338555"/>
          </a:xfrm>
          <a:prstGeom prst="rect">
            <a:avLst/>
          </a:prstGeom>
        </p:spPr>
      </p:pic>
    </p:spTree>
    <p:extLst>
      <p:ext uri="{BB962C8B-B14F-4D97-AF65-F5344CB8AC3E}">
        <p14:creationId xmlns:p14="http://schemas.microsoft.com/office/powerpoint/2010/main" val="366647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EAC6D-4C8C-15DA-37E5-057E539143E3}"/>
              </a:ext>
            </a:extLst>
          </p:cNvPr>
          <p:cNvPicPr>
            <a:picLocks noChangeAspect="1"/>
          </p:cNvPicPr>
          <p:nvPr/>
        </p:nvPicPr>
        <p:blipFill>
          <a:blip r:embed="rId2"/>
          <a:stretch>
            <a:fillRect/>
          </a:stretch>
        </p:blipFill>
        <p:spPr>
          <a:xfrm>
            <a:off x="149310" y="366486"/>
            <a:ext cx="11349681" cy="6491514"/>
          </a:xfrm>
          <a:prstGeom prst="rect">
            <a:avLst/>
          </a:prstGeom>
        </p:spPr>
      </p:pic>
      <p:sp>
        <p:nvSpPr>
          <p:cNvPr id="5" name="Title 1">
            <a:extLst>
              <a:ext uri="{FF2B5EF4-FFF2-40B4-BE49-F238E27FC236}">
                <a16:creationId xmlns:a16="http://schemas.microsoft.com/office/drawing/2014/main" id="{D7CA4B3F-5688-459E-6AFF-FCF5D71D6DA5}"/>
              </a:ext>
            </a:extLst>
          </p:cNvPr>
          <p:cNvSpPr txBox="1">
            <a:spLocks/>
          </p:cNvSpPr>
          <p:nvPr/>
        </p:nvSpPr>
        <p:spPr>
          <a:xfrm>
            <a:off x="5029199" y="0"/>
            <a:ext cx="7162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Quattrocento Sans" panose="020B0502050000020003" pitchFamily="34" charset="0"/>
              </a:rPr>
              <a:t>In several countries up to 1/5 of people are consuming zero veg or fruit on a given day</a:t>
            </a:r>
          </a:p>
        </p:txBody>
      </p:sp>
      <p:sp>
        <p:nvSpPr>
          <p:cNvPr id="6" name="TextBox 5">
            <a:extLst>
              <a:ext uri="{FF2B5EF4-FFF2-40B4-BE49-F238E27FC236}">
                <a16:creationId xmlns:a16="http://schemas.microsoft.com/office/drawing/2014/main" id="{F3421912-E08B-4725-91AB-509493030903}"/>
              </a:ext>
            </a:extLst>
          </p:cNvPr>
          <p:cNvSpPr txBox="1"/>
          <p:nvPr/>
        </p:nvSpPr>
        <p:spPr>
          <a:xfrm>
            <a:off x="0" y="6467281"/>
            <a:ext cx="12192000" cy="338554"/>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imes New Roman (Body CS)"/>
              </a:rPr>
              <a:t>Source: Global Diet Quality Project </a:t>
            </a:r>
            <a:r>
              <a:rPr lang="en-US" sz="1600" i="1" dirty="0">
                <a:effectLst/>
                <a:ea typeface="Calibri" panose="020F0502020204030204" pitchFamily="34" charset="0"/>
                <a:cs typeface="Times New Roman (Body CS)"/>
              </a:rPr>
              <a:t>dietquality.org</a:t>
            </a:r>
            <a:endParaRPr lang="en-US" sz="1600" dirty="0">
              <a:solidFill>
                <a:schemeClr val="bg1">
                  <a:lumMod val="50000"/>
                </a:schemeClr>
              </a:solidFill>
              <a:effectLst/>
              <a:ea typeface="Calibri" panose="020F0502020204030204" pitchFamily="34" charset="0"/>
              <a:cs typeface="Times New Roman (Body CS)"/>
            </a:endParaRPr>
          </a:p>
        </p:txBody>
      </p:sp>
    </p:spTree>
    <p:extLst>
      <p:ext uri="{BB962C8B-B14F-4D97-AF65-F5344CB8AC3E}">
        <p14:creationId xmlns:p14="http://schemas.microsoft.com/office/powerpoint/2010/main" val="62094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242-66ED-73D0-DB09-4BCE3FD8E325}"/>
              </a:ext>
            </a:extLst>
          </p:cNvPr>
          <p:cNvSpPr>
            <a:spLocks noGrp="1"/>
          </p:cNvSpPr>
          <p:nvPr>
            <p:ph type="title"/>
          </p:nvPr>
        </p:nvSpPr>
        <p:spPr>
          <a:xfrm>
            <a:off x="474133" y="365125"/>
            <a:ext cx="10879667" cy="1325563"/>
          </a:xfrm>
        </p:spPr>
        <p:txBody>
          <a:bodyPr>
            <a:noAutofit/>
          </a:bodyPr>
          <a:lstStyle/>
          <a:p>
            <a:pPr algn="ctr"/>
            <a:r>
              <a:rPr lang="en-US" sz="3600" dirty="0">
                <a:latin typeface="Quattrocento Sans" panose="020B0502050000020003" pitchFamily="34" charset="0"/>
              </a:rPr>
              <a:t>Other data suggest that the </a:t>
            </a:r>
            <a:r>
              <a:rPr lang="en-US" sz="3600" b="1" dirty="0">
                <a:latin typeface="Quattrocento Sans" panose="020B0502050000020003" pitchFamily="34" charset="0"/>
              </a:rPr>
              <a:t>amount</a:t>
            </a:r>
            <a:r>
              <a:rPr lang="en-US" sz="3600" dirty="0">
                <a:latin typeface="Quattrocento Sans" panose="020B0502050000020003" pitchFamily="34" charset="0"/>
              </a:rPr>
              <a:t> of fruits and vegetables consumed is far below recommendations</a:t>
            </a:r>
            <a:br>
              <a:rPr lang="en-US" sz="3600" dirty="0">
                <a:latin typeface="Quattrocento Sans" panose="020B0502050000020003" pitchFamily="34" charset="0"/>
              </a:rPr>
            </a:br>
            <a:r>
              <a:rPr lang="en-US" sz="3600" dirty="0">
                <a:latin typeface="Quattrocento Sans" panose="020B0502050000020003" pitchFamily="34" charset="0"/>
              </a:rPr>
              <a:t> </a:t>
            </a:r>
          </a:p>
        </p:txBody>
      </p:sp>
      <p:sp>
        <p:nvSpPr>
          <p:cNvPr id="3" name="Content Placeholder 2">
            <a:extLst>
              <a:ext uri="{FF2B5EF4-FFF2-40B4-BE49-F238E27FC236}">
                <a16:creationId xmlns:a16="http://schemas.microsoft.com/office/drawing/2014/main" id="{E4B7BAD3-41A0-8006-CBC5-9D36563E9ABD}"/>
              </a:ext>
            </a:extLst>
          </p:cNvPr>
          <p:cNvSpPr>
            <a:spLocks noGrp="1"/>
          </p:cNvSpPr>
          <p:nvPr>
            <p:ph idx="1"/>
          </p:nvPr>
        </p:nvSpPr>
        <p:spPr/>
        <p:txBody>
          <a:bodyPr>
            <a:normAutofit fontScale="92500" lnSpcReduction="10000"/>
          </a:bodyPr>
          <a:lstStyle/>
          <a:p>
            <a:r>
              <a:rPr lang="en-US" dirty="0"/>
              <a:t>400 grams or more per day recommended by the World Health Organization</a:t>
            </a:r>
          </a:p>
          <a:p>
            <a:endParaRPr lang="en-US" dirty="0"/>
          </a:p>
          <a:p>
            <a:r>
              <a:rPr lang="en-US" b="0" i="0" dirty="0">
                <a:solidFill>
                  <a:srgbClr val="1F1F1F"/>
                </a:solidFill>
                <a:effectLst/>
                <a:latin typeface="ElsevierGulliver"/>
              </a:rPr>
              <a:t>From WHO STEPS surveys in 28 countries:</a:t>
            </a:r>
          </a:p>
          <a:p>
            <a:pPr lvl="1"/>
            <a:r>
              <a:rPr lang="en-US" b="0" i="0" dirty="0">
                <a:solidFill>
                  <a:srgbClr val="1F1F1F"/>
                </a:solidFill>
                <a:effectLst/>
                <a:latin typeface="ElsevierGulliver"/>
              </a:rPr>
              <a:t>Mean intake of fruits was 1.15 servings per day, and for vegetables 2.46 servings/d. </a:t>
            </a:r>
          </a:p>
          <a:p>
            <a:pPr lvl="1"/>
            <a:r>
              <a:rPr lang="en-US" dirty="0"/>
              <a:t>Over 80% of individuals aged ≥15 y living in these 28 LMICs consumed lower amounts of fruits and vegetables than recommended by the WHO. (</a:t>
            </a:r>
            <a:r>
              <a:rPr lang="en-US" b="0" i="0" dirty="0">
                <a:solidFill>
                  <a:srgbClr val="1F1F1F"/>
                </a:solidFill>
                <a:effectLst/>
                <a:latin typeface="ElsevierGulliver"/>
              </a:rPr>
              <a:t>Frank et al. 2019, J </a:t>
            </a:r>
            <a:r>
              <a:rPr lang="en-US" b="0" i="0" dirty="0" err="1">
                <a:solidFill>
                  <a:srgbClr val="1F1F1F"/>
                </a:solidFill>
                <a:effectLst/>
                <a:latin typeface="ElsevierGulliver"/>
              </a:rPr>
              <a:t>Nutr</a:t>
            </a:r>
            <a:r>
              <a:rPr lang="en-US" b="0" i="0" dirty="0">
                <a:solidFill>
                  <a:srgbClr val="1F1F1F"/>
                </a:solidFill>
                <a:effectLst/>
                <a:latin typeface="ElsevierGulliver"/>
              </a:rPr>
              <a:t>)</a:t>
            </a:r>
            <a:endParaRPr lang="en-US" dirty="0"/>
          </a:p>
          <a:p>
            <a:pPr lvl="1"/>
            <a:endParaRPr lang="en-US" dirty="0"/>
          </a:p>
          <a:p>
            <a:r>
              <a:rPr lang="en-US" dirty="0"/>
              <a:t>Corroboration:</a:t>
            </a:r>
          </a:p>
          <a:p>
            <a:pPr lvl="1"/>
            <a:r>
              <a:rPr lang="en-US" dirty="0"/>
              <a:t>GWP data found that in 56 countries, mostly LMIC, on average respondents consumed 1.01 of 3 fruit groups, and 1.52 of 3 vegetable groups</a:t>
            </a:r>
          </a:p>
        </p:txBody>
      </p:sp>
    </p:spTree>
    <p:extLst>
      <p:ext uri="{BB962C8B-B14F-4D97-AF65-F5344CB8AC3E}">
        <p14:creationId xmlns:p14="http://schemas.microsoft.com/office/powerpoint/2010/main" val="108680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8799-8C34-C9EA-8FA1-BBCBEB319867}"/>
              </a:ext>
            </a:extLst>
          </p:cNvPr>
          <p:cNvSpPr>
            <a:spLocks noGrp="1"/>
          </p:cNvSpPr>
          <p:nvPr>
            <p:ph type="title"/>
          </p:nvPr>
        </p:nvSpPr>
        <p:spPr>
          <a:xfrm>
            <a:off x="567266" y="29003"/>
            <a:ext cx="3937000" cy="6574999"/>
          </a:xfrm>
        </p:spPr>
        <p:txBody>
          <a:bodyPr>
            <a:normAutofit/>
          </a:bodyPr>
          <a:lstStyle/>
          <a:p>
            <a:r>
              <a:rPr lang="en-US" dirty="0"/>
              <a:t>Modeled (estimated) consumption of fruits</a:t>
            </a:r>
            <a:br>
              <a:rPr lang="en-US" dirty="0"/>
            </a:br>
            <a:r>
              <a:rPr lang="en-US" sz="1800" dirty="0"/>
              <a:t>-green shades are &gt;150g</a:t>
            </a:r>
            <a:br>
              <a:rPr lang="en-US" dirty="0"/>
            </a:br>
            <a:br>
              <a:rPr lang="en-US" dirty="0"/>
            </a:br>
            <a:br>
              <a:rPr lang="en-US" dirty="0"/>
            </a:br>
            <a:r>
              <a:rPr lang="en-US" dirty="0"/>
              <a:t>and vegetables + legumes</a:t>
            </a:r>
            <a:br>
              <a:rPr lang="en-US" dirty="0"/>
            </a:br>
            <a:r>
              <a:rPr lang="en-US" sz="2000" dirty="0"/>
              <a:t>-green shades are &gt;175g</a:t>
            </a:r>
            <a:endParaRPr lang="en-US" dirty="0"/>
          </a:p>
        </p:txBody>
      </p:sp>
      <p:pic>
        <p:nvPicPr>
          <p:cNvPr id="5" name="Content Placeholder 4" descr="A map of the world&#10;&#10;Description automatically generated">
            <a:extLst>
              <a:ext uri="{FF2B5EF4-FFF2-40B4-BE49-F238E27FC236}">
                <a16:creationId xmlns:a16="http://schemas.microsoft.com/office/drawing/2014/main" id="{AD03C3D0-9BEF-4D60-0CC9-382C8D8CDEA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079552" y="283001"/>
            <a:ext cx="6976982" cy="2770550"/>
          </a:xfrm>
        </p:spPr>
      </p:pic>
      <p:pic>
        <p:nvPicPr>
          <p:cNvPr id="6" name="Content Placeholder 4" descr="A map of the world&#10;&#10;Description automatically generated">
            <a:extLst>
              <a:ext uri="{FF2B5EF4-FFF2-40B4-BE49-F238E27FC236}">
                <a16:creationId xmlns:a16="http://schemas.microsoft.com/office/drawing/2014/main" id="{6D8A3186-139E-CB98-E4ED-8AD3C9E21E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9551" y="3090851"/>
            <a:ext cx="7112449" cy="3767149"/>
          </a:xfrm>
          <a:prstGeom prst="rect">
            <a:avLst/>
          </a:prstGeom>
        </p:spPr>
      </p:pic>
      <p:sp>
        <p:nvSpPr>
          <p:cNvPr id="7" name="TextBox 6">
            <a:extLst>
              <a:ext uri="{FF2B5EF4-FFF2-40B4-BE49-F238E27FC236}">
                <a16:creationId xmlns:a16="http://schemas.microsoft.com/office/drawing/2014/main" id="{FA5885DD-B986-C90C-8691-1F93AAE716C0}"/>
              </a:ext>
            </a:extLst>
          </p:cNvPr>
          <p:cNvSpPr txBox="1"/>
          <p:nvPr/>
        </p:nvSpPr>
        <p:spPr>
          <a:xfrm>
            <a:off x="0" y="6244222"/>
            <a:ext cx="12192000" cy="584775"/>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imes New Roman (Body CS)"/>
              </a:rPr>
              <a:t>Source: Micha et al. 2015 </a:t>
            </a:r>
            <a:r>
              <a:rPr lang="en-US" sz="1600" i="1" dirty="0">
                <a:effectLst/>
                <a:ea typeface="Calibri" panose="020F0502020204030204" pitchFamily="34" charset="0"/>
                <a:cs typeface="Times New Roman (Body CS)"/>
              </a:rPr>
              <a:t>BMJ Open</a:t>
            </a:r>
          </a:p>
          <a:p>
            <a:pPr marL="0" marR="0">
              <a:spcBef>
                <a:spcPts val="0"/>
              </a:spcBef>
              <a:spcAft>
                <a:spcPts val="0"/>
              </a:spcAft>
            </a:pPr>
            <a:r>
              <a:rPr lang="en-US" sz="1600" dirty="0">
                <a:ea typeface="Calibri" panose="020F0502020204030204" pitchFamily="34" charset="0"/>
                <a:cs typeface="Times New Roman (Body CS)"/>
              </a:rPr>
              <a:t>M</a:t>
            </a:r>
            <a:r>
              <a:rPr lang="en-US" sz="1600" dirty="0">
                <a:effectLst/>
                <a:ea typeface="Calibri" panose="020F0502020204030204" pitchFamily="34" charset="0"/>
                <a:cs typeface="Times New Roman (Body CS)"/>
              </a:rPr>
              <a:t>odeled estimates from the Global Dietary Database (GDD)</a:t>
            </a:r>
            <a:endParaRPr lang="en-US" sz="1600" dirty="0">
              <a:solidFill>
                <a:schemeClr val="bg1">
                  <a:lumMod val="50000"/>
                </a:schemeClr>
              </a:solidFill>
              <a:effectLst/>
              <a:ea typeface="Calibri" panose="020F0502020204030204" pitchFamily="34" charset="0"/>
              <a:cs typeface="Times New Roman (Body CS)"/>
            </a:endParaRPr>
          </a:p>
        </p:txBody>
      </p:sp>
    </p:spTree>
    <p:extLst>
      <p:ext uri="{BB962C8B-B14F-4D97-AF65-F5344CB8AC3E}">
        <p14:creationId xmlns:p14="http://schemas.microsoft.com/office/powerpoint/2010/main" val="134812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angular abstract background">
            <a:extLst>
              <a:ext uri="{FF2B5EF4-FFF2-40B4-BE49-F238E27FC236}">
                <a16:creationId xmlns:a16="http://schemas.microsoft.com/office/drawing/2014/main" id="{54D82106-C315-7EA9-28F6-50647B469B5C}"/>
              </a:ext>
            </a:extLst>
          </p:cNvPr>
          <p:cNvPicPr>
            <a:picLocks noChangeAspect="1"/>
          </p:cNvPicPr>
          <p:nvPr/>
        </p:nvPicPr>
        <p:blipFill rotWithShape="1">
          <a:blip r:embed="rId3" cstate="screen">
            <a:alphaModFix amt="41000"/>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2" name="Title 1">
            <a:extLst>
              <a:ext uri="{FF2B5EF4-FFF2-40B4-BE49-F238E27FC236}">
                <a16:creationId xmlns:a16="http://schemas.microsoft.com/office/drawing/2014/main" id="{4A6DB40C-3C49-8CB4-33B4-EBF34D46F655}"/>
              </a:ext>
            </a:extLst>
          </p:cNvPr>
          <p:cNvSpPr>
            <a:spLocks noGrp="1"/>
          </p:cNvSpPr>
          <p:nvPr>
            <p:ph type="ctrTitle"/>
          </p:nvPr>
        </p:nvSpPr>
        <p:spPr>
          <a:xfrm>
            <a:off x="2455401" y="1066801"/>
            <a:ext cx="7272408" cy="2077328"/>
          </a:xfrm>
          <a:effectLst>
            <a:outerShdw blurRad="38100" dist="12700" dir="2700000" algn="tl" rotWithShape="0">
              <a:prstClr val="black">
                <a:alpha val="40000"/>
              </a:prstClr>
            </a:outerShdw>
          </a:effectLst>
        </p:spPr>
        <p:txBody>
          <a:bodyPr anchor="b">
            <a:normAutofit/>
          </a:bodyPr>
          <a:lstStyle/>
          <a:p>
            <a:endParaRPr lang="en-US">
              <a:solidFill>
                <a:schemeClr val="bg1"/>
              </a:solidFill>
            </a:endParaRPr>
          </a:p>
        </p:txBody>
      </p:sp>
      <p:sp>
        <p:nvSpPr>
          <p:cNvPr id="3" name="Subtitle 2">
            <a:extLst>
              <a:ext uri="{FF2B5EF4-FFF2-40B4-BE49-F238E27FC236}">
                <a16:creationId xmlns:a16="http://schemas.microsoft.com/office/drawing/2014/main" id="{328FE920-2A90-C31B-1E08-97B16E5D535F}"/>
              </a:ext>
            </a:extLst>
          </p:cNvPr>
          <p:cNvSpPr>
            <a:spLocks noGrp="1"/>
          </p:cNvSpPr>
          <p:nvPr>
            <p:ph type="subTitle" idx="1"/>
          </p:nvPr>
        </p:nvSpPr>
        <p:spPr>
          <a:xfrm>
            <a:off x="3558988" y="4876803"/>
            <a:ext cx="5074022" cy="1257295"/>
          </a:xfrm>
          <a:effectLst>
            <a:outerShdw blurRad="38100" dist="12700" dir="2700000" algn="tl" rotWithShape="0">
              <a:prstClr val="black">
                <a:alpha val="40000"/>
              </a:prstClr>
            </a:outerShdw>
          </a:effectLst>
        </p:spPr>
        <p:txBody>
          <a:bodyPr anchor="t">
            <a:normAutofit/>
          </a:bodyPr>
          <a:lstStyle/>
          <a:p>
            <a:endParaRPr lang="en-US">
              <a:solidFill>
                <a:schemeClr val="bg1"/>
              </a:solidFill>
            </a:endParaRPr>
          </a:p>
        </p:txBody>
      </p:sp>
      <p:pic>
        <p:nvPicPr>
          <p:cNvPr id="5" name="Picture 2">
            <a:extLst>
              <a:ext uri="{FF2B5EF4-FFF2-40B4-BE49-F238E27FC236}">
                <a16:creationId xmlns:a16="http://schemas.microsoft.com/office/drawing/2014/main" id="{32AE01FE-3033-4074-48D2-5337BDF629E8}"/>
              </a:ext>
            </a:extLst>
          </p:cNvPr>
          <p:cNvPicPr>
            <a:picLocks noChangeAspect="1" noChangeArrowheads="1"/>
          </p:cNvPicPr>
          <p:nvPr/>
        </p:nvPicPr>
        <p:blipFill rotWithShape="1">
          <a:blip r:embed="rId4" cstate="screen">
            <a:alphaModFix amt="35000"/>
            <a:extLst>
              <a:ext uri="{28A0092B-C50C-407E-A947-70E740481C1C}">
                <a14:useLocalDpi xmlns:a14="http://schemas.microsoft.com/office/drawing/2010/main"/>
              </a:ext>
            </a:extLst>
          </a:blip>
          <a:srcRect/>
          <a:stretch/>
        </p:blipFill>
        <p:spPr bwMode="auto">
          <a:xfrm>
            <a:off x="-103455" y="45721"/>
            <a:ext cx="1239011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AE94B349-091D-4DF2-293E-D9DE5294C0FC}"/>
              </a:ext>
            </a:extLst>
          </p:cNvPr>
          <p:cNvSpPr txBox="1">
            <a:spLocks/>
          </p:cNvSpPr>
          <p:nvPr/>
        </p:nvSpPr>
        <p:spPr>
          <a:xfrm>
            <a:off x="833804" y="937224"/>
            <a:ext cx="10515600" cy="2839402"/>
          </a:xfrm>
          <a:prstGeom prst="rect">
            <a:avLst/>
          </a:prstGeom>
          <a:solidFill>
            <a:schemeClr val="bg1">
              <a:alpha val="61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Quattrocento Sans" panose="020B0502050000020003" pitchFamily="34" charset="0"/>
              </a:rPr>
              <a:t>Lack of access to healthy diets</a:t>
            </a:r>
          </a:p>
          <a:p>
            <a:r>
              <a:rPr lang="en-US" dirty="0">
                <a:latin typeface="Quattrocento Sans" panose="020B0502050000020003" pitchFamily="34" charset="0"/>
              </a:rPr>
              <a:t>including</a:t>
            </a:r>
          </a:p>
          <a:p>
            <a:r>
              <a:rPr lang="en-US" dirty="0">
                <a:latin typeface="Quattrocento Sans" panose="020B0502050000020003" pitchFamily="34" charset="0"/>
              </a:rPr>
              <a:t> adequate fruits and vegetables</a:t>
            </a:r>
          </a:p>
        </p:txBody>
      </p:sp>
    </p:spTree>
    <p:extLst>
      <p:ext uri="{BB962C8B-B14F-4D97-AF65-F5344CB8AC3E}">
        <p14:creationId xmlns:p14="http://schemas.microsoft.com/office/powerpoint/2010/main" val="28750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1A4B0C2-7EE0-1AFD-4AF3-0037C0F7B746}"/>
              </a:ext>
            </a:extLst>
          </p:cNvPr>
          <p:cNvPicPr>
            <a:picLocks noChangeAspect="1"/>
          </p:cNvPicPr>
          <p:nvPr/>
        </p:nvPicPr>
        <p:blipFill>
          <a:blip r:embed="rId3"/>
          <a:stretch>
            <a:fillRect/>
          </a:stretch>
        </p:blipFill>
        <p:spPr>
          <a:xfrm>
            <a:off x="80567" y="183994"/>
            <a:ext cx="9097389" cy="6366229"/>
          </a:xfrm>
          <a:prstGeom prst="rect">
            <a:avLst/>
          </a:prstGeom>
        </p:spPr>
      </p:pic>
      <p:sp>
        <p:nvSpPr>
          <p:cNvPr id="7" name="TextBox 6">
            <a:extLst>
              <a:ext uri="{FF2B5EF4-FFF2-40B4-BE49-F238E27FC236}">
                <a16:creationId xmlns:a16="http://schemas.microsoft.com/office/drawing/2014/main" id="{AB379F83-D825-0168-DD32-996930F8DD69}"/>
              </a:ext>
            </a:extLst>
          </p:cNvPr>
          <p:cNvSpPr txBox="1"/>
          <p:nvPr/>
        </p:nvSpPr>
        <p:spPr>
          <a:xfrm>
            <a:off x="8666549" y="2539633"/>
            <a:ext cx="3699163" cy="307777"/>
          </a:xfrm>
          <a:prstGeom prst="rect">
            <a:avLst/>
          </a:prstGeom>
          <a:noFill/>
        </p:spPr>
        <p:txBody>
          <a:bodyPr wrap="square" rtlCol="0">
            <a:spAutoFit/>
          </a:bodyPr>
          <a:lstStyle/>
          <a:p>
            <a:r>
              <a:rPr lang="en-US" sz="1400" dirty="0">
                <a:solidFill>
                  <a:schemeClr val="bg1">
                    <a:lumMod val="65000"/>
                  </a:schemeClr>
                </a:solidFill>
                <a:latin typeface="+mj-lt"/>
                <a:hlinkClick r:id="rId4"/>
              </a:rPr>
              <a:t>https://www.fao.org/faostat/en/#data/CAHD/</a:t>
            </a:r>
            <a:endParaRPr lang="en-US" sz="1400" dirty="0">
              <a:solidFill>
                <a:schemeClr val="bg1">
                  <a:lumMod val="65000"/>
                </a:schemeClr>
              </a:solidFill>
              <a:latin typeface="+mj-lt"/>
            </a:endParaRPr>
          </a:p>
        </p:txBody>
      </p:sp>
      <p:grpSp>
        <p:nvGrpSpPr>
          <p:cNvPr id="14" name="Group 13">
            <a:extLst>
              <a:ext uri="{FF2B5EF4-FFF2-40B4-BE49-F238E27FC236}">
                <a16:creationId xmlns:a16="http://schemas.microsoft.com/office/drawing/2014/main" id="{73759242-1DD8-6D24-0927-5C40528BB891}"/>
              </a:ext>
            </a:extLst>
          </p:cNvPr>
          <p:cNvGrpSpPr>
            <a:grpSpLocks noChangeAspect="1"/>
          </p:cNvGrpSpPr>
          <p:nvPr/>
        </p:nvGrpSpPr>
        <p:grpSpPr>
          <a:xfrm>
            <a:off x="6735367" y="618129"/>
            <a:ext cx="5279270" cy="1807261"/>
            <a:chOff x="0" y="0"/>
            <a:chExt cx="9010013" cy="3084372"/>
          </a:xfrm>
        </p:grpSpPr>
        <p:pic>
          <p:nvPicPr>
            <p:cNvPr id="15" name="Picture 14">
              <a:extLst>
                <a:ext uri="{FF2B5EF4-FFF2-40B4-BE49-F238E27FC236}">
                  <a16:creationId xmlns:a16="http://schemas.microsoft.com/office/drawing/2014/main" id="{4416CF7B-A888-7765-A95D-CD3807C88F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92655" y="4180"/>
              <a:ext cx="2146120" cy="3071898"/>
            </a:xfrm>
            <a:prstGeom prst="rect">
              <a:avLst/>
            </a:prstGeom>
          </p:spPr>
        </p:pic>
        <p:pic>
          <p:nvPicPr>
            <p:cNvPr id="16" name="Content Placeholder 4">
              <a:extLst>
                <a:ext uri="{FF2B5EF4-FFF2-40B4-BE49-F238E27FC236}">
                  <a16:creationId xmlns:a16="http://schemas.microsoft.com/office/drawing/2014/main" id="{F0B27737-A6C1-C805-774A-72D74591A9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181"/>
              <a:ext cx="2331156" cy="3071898"/>
            </a:xfrm>
            <a:prstGeom prst="rect">
              <a:avLst/>
            </a:prstGeom>
          </p:spPr>
        </p:pic>
        <p:pic>
          <p:nvPicPr>
            <p:cNvPr id="17" name="Picture 16">
              <a:extLst>
                <a:ext uri="{FF2B5EF4-FFF2-40B4-BE49-F238E27FC236}">
                  <a16:creationId xmlns:a16="http://schemas.microsoft.com/office/drawing/2014/main" id="{B954D1D0-C420-A08C-C6EB-1CB017D8BA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0274" y="0"/>
              <a:ext cx="2180903" cy="3079336"/>
            </a:xfrm>
            <a:prstGeom prst="rect">
              <a:avLst/>
            </a:prstGeom>
          </p:spPr>
        </p:pic>
        <p:pic>
          <p:nvPicPr>
            <p:cNvPr id="18" name="Picture 17">
              <a:extLst>
                <a:ext uri="{FF2B5EF4-FFF2-40B4-BE49-F238E27FC236}">
                  <a16:creationId xmlns:a16="http://schemas.microsoft.com/office/drawing/2014/main" id="{B3FEA184-1FAA-6B60-4BC8-6B33F2E4AB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40328" y="0"/>
              <a:ext cx="2169685" cy="3084372"/>
            </a:xfrm>
            <a:prstGeom prst="rect">
              <a:avLst/>
            </a:prstGeom>
          </p:spPr>
        </p:pic>
      </p:grpSp>
      <p:sp>
        <p:nvSpPr>
          <p:cNvPr id="5" name="Text Box 4">
            <a:extLst>
              <a:ext uri="{FF2B5EF4-FFF2-40B4-BE49-F238E27FC236}">
                <a16:creationId xmlns:a16="http://schemas.microsoft.com/office/drawing/2014/main" id="{FD4902E9-B305-FA4D-B5B7-8857EA3457A1}"/>
              </a:ext>
            </a:extLst>
          </p:cNvPr>
          <p:cNvSpPr txBox="1">
            <a:spLocks noChangeArrowheads="1"/>
          </p:cNvSpPr>
          <p:nvPr/>
        </p:nvSpPr>
        <p:spPr bwMode="auto">
          <a:xfrm>
            <a:off x="3648299" y="6425955"/>
            <a:ext cx="42082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u="sng" dirty="0">
                <a:solidFill>
                  <a:schemeClr val="accent1"/>
                </a:solidFill>
                <a:latin typeface="+mj-lt"/>
                <a:cs typeface="Cordia New" panose="020B0304020202020204" pitchFamily="34" charset="-34"/>
              </a:rPr>
              <a:t>https://</a:t>
            </a:r>
            <a:r>
              <a:rPr lang="en-US" altLang="en-US" sz="1400" u="sng" dirty="0" err="1">
                <a:solidFill>
                  <a:schemeClr val="accent1"/>
                </a:solidFill>
                <a:latin typeface="+mj-lt"/>
                <a:cs typeface="Cordia New" panose="020B0304020202020204" pitchFamily="34" charset="-34"/>
              </a:rPr>
              <a:t>www.worldbank.org</a:t>
            </a:r>
            <a:r>
              <a:rPr lang="en-US" altLang="en-US" sz="1400" u="sng" dirty="0">
                <a:solidFill>
                  <a:schemeClr val="accent1"/>
                </a:solidFill>
                <a:latin typeface="+mj-lt"/>
                <a:cs typeface="Cordia New" panose="020B0304020202020204" pitchFamily="34" charset="-34"/>
              </a:rPr>
              <a:t>/</a:t>
            </a:r>
            <a:r>
              <a:rPr lang="en-US" altLang="en-US" sz="1400" u="sng" dirty="0" err="1">
                <a:solidFill>
                  <a:schemeClr val="accent1"/>
                </a:solidFill>
                <a:latin typeface="+mj-lt"/>
                <a:cs typeface="Cordia New" panose="020B0304020202020204" pitchFamily="34" charset="-34"/>
              </a:rPr>
              <a:t>foodpricesfornutrition</a:t>
            </a:r>
            <a:endParaRPr lang="en-US" altLang="en-US" sz="1400" u="sng" dirty="0">
              <a:solidFill>
                <a:schemeClr val="accent1"/>
              </a:solidFill>
              <a:latin typeface="+mj-lt"/>
              <a:cs typeface="Cordia New" panose="020B0304020202020204" pitchFamily="34" charset="-34"/>
            </a:endParaRPr>
          </a:p>
        </p:txBody>
      </p:sp>
      <p:sp>
        <p:nvSpPr>
          <p:cNvPr id="6" name="Text Box 4">
            <a:extLst>
              <a:ext uri="{FF2B5EF4-FFF2-40B4-BE49-F238E27FC236}">
                <a16:creationId xmlns:a16="http://schemas.microsoft.com/office/drawing/2014/main" id="{9485B2D2-EBB8-4322-96A3-599939E303B6}"/>
              </a:ext>
            </a:extLst>
          </p:cNvPr>
          <p:cNvSpPr txBox="1">
            <a:spLocks noChangeArrowheads="1"/>
          </p:cNvSpPr>
          <p:nvPr/>
        </p:nvSpPr>
        <p:spPr bwMode="auto">
          <a:xfrm>
            <a:off x="100843" y="6425954"/>
            <a:ext cx="38004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latin typeface="+mj-lt"/>
                <a:cs typeface="Cordia New" panose="020B0304020202020204" pitchFamily="34" charset="-34"/>
              </a:rPr>
              <a:t>Map source: Food Prices for Nutrition </a:t>
            </a:r>
            <a:r>
              <a:rPr lang="en-US" altLang="en-US" sz="1400" dirty="0" err="1">
                <a:latin typeface="+mj-lt"/>
                <a:cs typeface="Cordia New" panose="020B0304020202020204" pitchFamily="34" charset="-34"/>
              </a:rPr>
              <a:t>DataHub</a:t>
            </a:r>
            <a:endParaRPr lang="en-US" altLang="en-US" sz="1400" u="sng" dirty="0">
              <a:solidFill>
                <a:schemeClr val="accent1"/>
              </a:solidFill>
              <a:latin typeface="+mj-lt"/>
              <a:cs typeface="Cordia New" panose="020B0304020202020204" pitchFamily="34" charset="-34"/>
            </a:endParaRPr>
          </a:p>
        </p:txBody>
      </p:sp>
      <p:pic>
        <p:nvPicPr>
          <p:cNvPr id="3" name="Picture 2">
            <a:extLst>
              <a:ext uri="{FF2B5EF4-FFF2-40B4-BE49-F238E27FC236}">
                <a16:creationId xmlns:a16="http://schemas.microsoft.com/office/drawing/2014/main" id="{211B97C0-7260-77D2-A04A-2C5E495C88D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64690" y="5765369"/>
            <a:ext cx="4734926" cy="1094703"/>
          </a:xfrm>
          <a:prstGeom prst="rect">
            <a:avLst/>
          </a:prstGeom>
        </p:spPr>
      </p:pic>
      <p:pic>
        <p:nvPicPr>
          <p:cNvPr id="22" name="Picture 21">
            <a:extLst>
              <a:ext uri="{FF2B5EF4-FFF2-40B4-BE49-F238E27FC236}">
                <a16:creationId xmlns:a16="http://schemas.microsoft.com/office/drawing/2014/main" id="{F20E67CA-6F87-32D9-BE51-46D96C1D02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11197" y="3414614"/>
            <a:ext cx="1226414" cy="1640965"/>
          </a:xfrm>
          <a:prstGeom prst="rect">
            <a:avLst/>
          </a:prstGeom>
          <a:ln>
            <a:noFill/>
          </a:ln>
          <a:effectLst>
            <a:outerShdw blurRad="292100" dist="139700" dir="2700000" algn="tl" rotWithShape="0">
              <a:srgbClr val="333333">
                <a:alpha val="65000"/>
              </a:srgbClr>
            </a:outerShdw>
          </a:effectLst>
        </p:spPr>
      </p:pic>
      <p:sp>
        <p:nvSpPr>
          <p:cNvPr id="23" name="Text Placeholder 5">
            <a:extLst>
              <a:ext uri="{FF2B5EF4-FFF2-40B4-BE49-F238E27FC236}">
                <a16:creationId xmlns:a16="http://schemas.microsoft.com/office/drawing/2014/main" id="{A26DCB00-15A8-3B03-492D-40A61BAB28C5}"/>
              </a:ext>
            </a:extLst>
          </p:cNvPr>
          <p:cNvSpPr txBox="1">
            <a:spLocks/>
          </p:cNvSpPr>
          <p:nvPr/>
        </p:nvSpPr>
        <p:spPr bwMode="auto">
          <a:xfrm>
            <a:off x="9296487" y="5116522"/>
            <a:ext cx="2814946" cy="27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spcBef>
                <a:spcPts val="0"/>
              </a:spcBef>
              <a:spcAft>
                <a:spcPts val="0"/>
              </a:spcAft>
            </a:pPr>
            <a:r>
              <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Herforth et al. 2020 and 2022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744C4045-061E-8A4C-4D8A-5D402B4890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96487" y="3419768"/>
            <a:ext cx="1157471" cy="1640965"/>
          </a:xfrm>
          <a:prstGeom prst="rect">
            <a:avLst/>
          </a:prstGeom>
          <a:ln>
            <a:noFill/>
          </a:ln>
          <a:effectLst>
            <a:outerShdw blurRad="292100" dist="139700" dir="2700000" algn="tl" rotWithShape="0">
              <a:srgbClr val="333333">
                <a:alpha val="65000"/>
              </a:srgbClr>
            </a:outerShdw>
          </a:effectLst>
        </p:spPr>
      </p:pic>
      <p:pic>
        <p:nvPicPr>
          <p:cNvPr id="4" name="Picture 3" descr="A group of people with text&#10;&#10;Description automatically generated">
            <a:extLst>
              <a:ext uri="{FF2B5EF4-FFF2-40B4-BE49-F238E27FC236}">
                <a16:creationId xmlns:a16="http://schemas.microsoft.com/office/drawing/2014/main" id="{DAC6B3A2-4BF4-85B8-5E4A-16C595BE02A6}"/>
              </a:ext>
            </a:extLst>
          </p:cNvPr>
          <p:cNvPicPr>
            <a:picLocks noChangeAspect="1"/>
          </p:cNvPicPr>
          <p:nvPr/>
        </p:nvPicPr>
        <p:blipFill>
          <a:blip r:embed="rId12"/>
          <a:stretch>
            <a:fillRect/>
          </a:stretch>
        </p:blipFill>
        <p:spPr>
          <a:xfrm>
            <a:off x="10155872" y="30874"/>
            <a:ext cx="2137064" cy="556783"/>
          </a:xfrm>
          <a:prstGeom prst="rect">
            <a:avLst/>
          </a:prstGeom>
        </p:spPr>
      </p:pic>
    </p:spTree>
    <p:extLst>
      <p:ext uri="{BB962C8B-B14F-4D97-AF65-F5344CB8AC3E}">
        <p14:creationId xmlns:p14="http://schemas.microsoft.com/office/powerpoint/2010/main" val="1168994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D4BB2-26B1-412E-B2F1-FC25D40E77C8}"/>
              </a:ext>
            </a:extLst>
          </p:cNvPr>
          <p:cNvPicPr>
            <a:picLocks noChangeAspect="1"/>
          </p:cNvPicPr>
          <p:nvPr/>
        </p:nvPicPr>
        <p:blipFill>
          <a:blip r:embed="rId3"/>
          <a:srcRect/>
          <a:stretch/>
        </p:blipFill>
        <p:spPr>
          <a:xfrm>
            <a:off x="3475070" y="4730805"/>
            <a:ext cx="2066423" cy="184369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0162" y="206757"/>
            <a:ext cx="2245908" cy="2211879"/>
          </a:xfrm>
          <a:prstGeom prst="rect">
            <a:avLst/>
          </a:prstGeom>
        </p:spPr>
      </p:pic>
      <p:sp>
        <p:nvSpPr>
          <p:cNvPr id="6" name="TextBox 5">
            <a:extLst>
              <a:ext uri="{FF2B5EF4-FFF2-40B4-BE49-F238E27FC236}">
                <a16:creationId xmlns:a16="http://schemas.microsoft.com/office/drawing/2014/main" id="{1FEC6D71-682A-4F0D-BFD8-1AF30C80F631}"/>
              </a:ext>
            </a:extLst>
          </p:cNvPr>
          <p:cNvSpPr txBox="1"/>
          <p:nvPr/>
        </p:nvSpPr>
        <p:spPr>
          <a:xfrm>
            <a:off x="1105642" y="6565313"/>
            <a:ext cx="693476" cy="307777"/>
          </a:xfrm>
          <a:prstGeom prst="rect">
            <a:avLst/>
          </a:prstGeom>
          <a:noFill/>
        </p:spPr>
        <p:txBody>
          <a:bodyPr wrap="square" rtlCol="0">
            <a:spAutoFit/>
          </a:bodyPr>
          <a:lstStyle/>
          <a:p>
            <a:pPr defTabSz="914377" fontAlgn="base">
              <a:spcBef>
                <a:spcPct val="0"/>
              </a:spcBef>
              <a:spcAft>
                <a:spcPct val="0"/>
              </a:spcAft>
            </a:pPr>
            <a:r>
              <a:rPr lang="en-US" sz="1400" dirty="0">
                <a:solidFill>
                  <a:srgbClr val="002060"/>
                </a:solidFill>
                <a:latin typeface="Calibri" panose="020F0502020204030204"/>
              </a:rPr>
              <a:t>Benin</a:t>
            </a:r>
          </a:p>
        </p:txBody>
      </p:sp>
      <p:sp>
        <p:nvSpPr>
          <p:cNvPr id="7" name="TextBox 6">
            <a:extLst>
              <a:ext uri="{FF2B5EF4-FFF2-40B4-BE49-F238E27FC236}">
                <a16:creationId xmlns:a16="http://schemas.microsoft.com/office/drawing/2014/main" id="{1FEC6D71-682A-4F0D-BFD8-1AF30C80F631}"/>
              </a:ext>
            </a:extLst>
          </p:cNvPr>
          <p:cNvSpPr txBox="1"/>
          <p:nvPr/>
        </p:nvSpPr>
        <p:spPr>
          <a:xfrm>
            <a:off x="4103906" y="2418635"/>
            <a:ext cx="615199" cy="307777"/>
          </a:xfrm>
          <a:prstGeom prst="rect">
            <a:avLst/>
          </a:prstGeom>
          <a:noFill/>
        </p:spPr>
        <p:txBody>
          <a:bodyPr wrap="square" rtlCol="0">
            <a:spAutoFit/>
          </a:bodyPr>
          <a:lstStyle/>
          <a:p>
            <a:pPr defTabSz="914377" fontAlgn="base">
              <a:spcBef>
                <a:spcPct val="0"/>
              </a:spcBef>
              <a:spcAft>
                <a:spcPct val="0"/>
              </a:spcAft>
            </a:pPr>
            <a:r>
              <a:rPr lang="en-US" sz="1400">
                <a:solidFill>
                  <a:srgbClr val="002060"/>
                </a:solidFill>
                <a:latin typeface="Calibri" panose="020F0502020204030204"/>
              </a:rPr>
              <a:t>India</a:t>
            </a:r>
            <a:endParaRPr lang="en-US" sz="1400" dirty="0">
              <a:solidFill>
                <a:srgbClr val="002060"/>
              </a:solidFill>
              <a:latin typeface="Calibri" panose="020F0502020204030204"/>
            </a:endParaRPr>
          </a:p>
        </p:txBody>
      </p:sp>
      <p:sp>
        <p:nvSpPr>
          <p:cNvPr id="8" name="TextBox 7">
            <a:extLst>
              <a:ext uri="{FF2B5EF4-FFF2-40B4-BE49-F238E27FC236}">
                <a16:creationId xmlns:a16="http://schemas.microsoft.com/office/drawing/2014/main" id="{1FEC6D71-682A-4F0D-BFD8-1AF30C80F631}"/>
              </a:ext>
            </a:extLst>
          </p:cNvPr>
          <p:cNvSpPr txBox="1"/>
          <p:nvPr/>
        </p:nvSpPr>
        <p:spPr>
          <a:xfrm>
            <a:off x="4206240" y="6550224"/>
            <a:ext cx="1285419" cy="307777"/>
          </a:xfrm>
          <a:prstGeom prst="rect">
            <a:avLst/>
          </a:prstGeom>
          <a:noFill/>
        </p:spPr>
        <p:txBody>
          <a:bodyPr wrap="square" rtlCol="0">
            <a:spAutoFit/>
          </a:bodyPr>
          <a:lstStyle/>
          <a:p>
            <a:pPr defTabSz="914377" fontAlgn="base">
              <a:spcBef>
                <a:spcPct val="0"/>
              </a:spcBef>
              <a:spcAft>
                <a:spcPct val="0"/>
              </a:spcAft>
            </a:pPr>
            <a:r>
              <a:rPr lang="en-US" sz="1400">
                <a:solidFill>
                  <a:srgbClr val="002060"/>
                </a:solidFill>
                <a:latin typeface="Calibri" panose="020F0502020204030204"/>
              </a:rPr>
              <a:t>U.S.A.</a:t>
            </a:r>
            <a:endParaRPr lang="en-US" sz="1400" dirty="0">
              <a:solidFill>
                <a:srgbClr val="002060"/>
              </a:solidFill>
              <a:latin typeface="Calibri" panose="020F0502020204030204"/>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237" y="4258557"/>
            <a:ext cx="2638697" cy="234598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3153" y="4192358"/>
            <a:ext cx="3084299" cy="2627468"/>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0720" y="4258556"/>
            <a:ext cx="3261360" cy="2453467"/>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83633" y="290291"/>
            <a:ext cx="2231499" cy="2121488"/>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190" y="199151"/>
            <a:ext cx="2623335" cy="2683796"/>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67707" y="288589"/>
            <a:ext cx="2639036" cy="190360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69074" y="2854559"/>
            <a:ext cx="2318359" cy="1729852"/>
          </a:xfrm>
          <a:prstGeom prst="rect">
            <a:avLst/>
          </a:prstGeom>
        </p:spPr>
      </p:pic>
      <p:pic>
        <p:nvPicPr>
          <p:cNvPr id="18" name="Picture 17"/>
          <p:cNvPicPr>
            <a:picLocks noChangeAspect="1"/>
          </p:cNvPicPr>
          <p:nvPr/>
        </p:nvPicPr>
        <p:blipFill rotWithShape="1">
          <a:blip r:embed="rId12" cstate="screen">
            <a:extLst>
              <a:ext uri="{28A0092B-C50C-407E-A947-70E740481C1C}">
                <a14:useLocalDpi xmlns:a14="http://schemas.microsoft.com/office/drawing/2010/main"/>
              </a:ext>
            </a:extLst>
          </a:blip>
          <a:srcRect r="-792"/>
          <a:stretch/>
        </p:blipFill>
        <p:spPr>
          <a:xfrm>
            <a:off x="7582194" y="2410069"/>
            <a:ext cx="2626439" cy="1904025"/>
          </a:xfrm>
          <a:prstGeom prst="rect">
            <a:avLst/>
          </a:prstGeom>
        </p:spPr>
      </p:pic>
      <p:sp>
        <p:nvSpPr>
          <p:cNvPr id="19" name="TextBox 18">
            <a:extLst>
              <a:ext uri="{FF2B5EF4-FFF2-40B4-BE49-F238E27FC236}">
                <a16:creationId xmlns:a16="http://schemas.microsoft.com/office/drawing/2014/main" id="{1FEC6D71-682A-4F0D-BFD8-1AF30C80F631}"/>
              </a:ext>
            </a:extLst>
          </p:cNvPr>
          <p:cNvSpPr txBox="1"/>
          <p:nvPr/>
        </p:nvSpPr>
        <p:spPr>
          <a:xfrm>
            <a:off x="401184" y="2726411"/>
            <a:ext cx="704459" cy="307777"/>
          </a:xfrm>
          <a:prstGeom prst="rect">
            <a:avLst/>
          </a:prstGeom>
          <a:noFill/>
        </p:spPr>
        <p:txBody>
          <a:bodyPr wrap="square" rtlCol="0">
            <a:spAutoFit/>
          </a:bodyPr>
          <a:lstStyle/>
          <a:p>
            <a:pPr defTabSz="914377" fontAlgn="base">
              <a:spcBef>
                <a:spcPct val="0"/>
              </a:spcBef>
              <a:spcAft>
                <a:spcPct val="0"/>
              </a:spcAft>
            </a:pPr>
            <a:r>
              <a:rPr lang="en-US" sz="1400" dirty="0">
                <a:solidFill>
                  <a:srgbClr val="002060"/>
                </a:solidFill>
                <a:latin typeface="Calibri" panose="020F0502020204030204"/>
              </a:rPr>
              <a:t>Malta</a:t>
            </a:r>
          </a:p>
        </p:txBody>
      </p:sp>
      <p:sp>
        <p:nvSpPr>
          <p:cNvPr id="20" name="TextBox 19">
            <a:extLst>
              <a:ext uri="{FF2B5EF4-FFF2-40B4-BE49-F238E27FC236}">
                <a16:creationId xmlns:a16="http://schemas.microsoft.com/office/drawing/2014/main" id="{1FEC6D71-682A-4F0D-BFD8-1AF30C80F631}"/>
              </a:ext>
            </a:extLst>
          </p:cNvPr>
          <p:cNvSpPr txBox="1"/>
          <p:nvPr/>
        </p:nvSpPr>
        <p:spPr>
          <a:xfrm>
            <a:off x="913665" y="3456440"/>
            <a:ext cx="885455" cy="307777"/>
          </a:xfrm>
          <a:prstGeom prst="rect">
            <a:avLst/>
          </a:prstGeom>
          <a:noFill/>
        </p:spPr>
        <p:txBody>
          <a:bodyPr wrap="square" rtlCol="0">
            <a:spAutoFit/>
          </a:bodyPr>
          <a:lstStyle/>
          <a:p>
            <a:pPr defTabSz="914377" fontAlgn="base">
              <a:spcBef>
                <a:spcPct val="0"/>
              </a:spcBef>
              <a:spcAft>
                <a:spcPct val="0"/>
              </a:spcAft>
            </a:pPr>
            <a:r>
              <a:rPr lang="en-US" sz="1400">
                <a:solidFill>
                  <a:srgbClr val="002060"/>
                </a:solidFill>
                <a:latin typeface="Calibri" panose="020F0502020204030204"/>
              </a:rPr>
              <a:t>Vietnam</a:t>
            </a:r>
            <a:endParaRPr lang="en-US" sz="1400" dirty="0">
              <a:solidFill>
                <a:srgbClr val="002060"/>
              </a:solidFill>
              <a:latin typeface="Calibri" panose="020F0502020204030204"/>
            </a:endParaRPr>
          </a:p>
        </p:txBody>
      </p:sp>
      <p:sp>
        <p:nvSpPr>
          <p:cNvPr id="21" name="TextBox 20">
            <a:extLst>
              <a:ext uri="{FF2B5EF4-FFF2-40B4-BE49-F238E27FC236}">
                <a16:creationId xmlns:a16="http://schemas.microsoft.com/office/drawing/2014/main" id="{1FEC6D71-682A-4F0D-BFD8-1AF30C80F631}"/>
              </a:ext>
            </a:extLst>
          </p:cNvPr>
          <p:cNvSpPr txBox="1"/>
          <p:nvPr/>
        </p:nvSpPr>
        <p:spPr>
          <a:xfrm>
            <a:off x="6446475" y="6565313"/>
            <a:ext cx="822541" cy="307777"/>
          </a:xfrm>
          <a:prstGeom prst="rect">
            <a:avLst/>
          </a:prstGeom>
          <a:noFill/>
        </p:spPr>
        <p:txBody>
          <a:bodyPr wrap="square" rtlCol="0">
            <a:spAutoFit/>
          </a:bodyPr>
          <a:lstStyle/>
          <a:p>
            <a:pPr defTabSz="914377" fontAlgn="base">
              <a:spcBef>
                <a:spcPct val="0"/>
              </a:spcBef>
              <a:spcAft>
                <a:spcPct val="0"/>
              </a:spcAft>
            </a:pPr>
            <a:r>
              <a:rPr lang="en-US" sz="1400">
                <a:solidFill>
                  <a:srgbClr val="002060"/>
                </a:solidFill>
                <a:latin typeface="Calibri" panose="020F0502020204030204"/>
              </a:rPr>
              <a:t>Oman</a:t>
            </a:r>
            <a:endParaRPr lang="en-US" sz="1400" dirty="0">
              <a:solidFill>
                <a:srgbClr val="002060"/>
              </a:solidFill>
              <a:latin typeface="Calibri" panose="020F0502020204030204"/>
            </a:endParaRPr>
          </a:p>
        </p:txBody>
      </p:sp>
      <p:sp>
        <p:nvSpPr>
          <p:cNvPr id="22" name="TextBox 21">
            <a:extLst>
              <a:ext uri="{FF2B5EF4-FFF2-40B4-BE49-F238E27FC236}">
                <a16:creationId xmlns:a16="http://schemas.microsoft.com/office/drawing/2014/main" id="{1FEC6D71-682A-4F0D-BFD8-1AF30C80F631}"/>
              </a:ext>
            </a:extLst>
          </p:cNvPr>
          <p:cNvSpPr txBox="1"/>
          <p:nvPr/>
        </p:nvSpPr>
        <p:spPr>
          <a:xfrm>
            <a:off x="9736029" y="6558133"/>
            <a:ext cx="1145332" cy="307777"/>
          </a:xfrm>
          <a:prstGeom prst="rect">
            <a:avLst/>
          </a:prstGeom>
          <a:noFill/>
        </p:spPr>
        <p:txBody>
          <a:bodyPr wrap="square" rtlCol="0">
            <a:spAutoFit/>
          </a:bodyPr>
          <a:lstStyle/>
          <a:p>
            <a:pPr defTabSz="914377" fontAlgn="base">
              <a:spcBef>
                <a:spcPct val="0"/>
              </a:spcBef>
              <a:spcAft>
                <a:spcPct val="0"/>
              </a:spcAft>
            </a:pPr>
            <a:r>
              <a:rPr lang="en-US" sz="1400">
                <a:solidFill>
                  <a:srgbClr val="002060"/>
                </a:solidFill>
                <a:latin typeface="Calibri" panose="020F0502020204030204"/>
              </a:rPr>
              <a:t>Netherlands</a:t>
            </a:r>
            <a:endParaRPr lang="en-US" sz="1400" dirty="0">
              <a:solidFill>
                <a:srgbClr val="002060"/>
              </a:solidFill>
              <a:latin typeface="Calibri" panose="020F0502020204030204"/>
            </a:endParaRPr>
          </a:p>
        </p:txBody>
      </p:sp>
      <p:sp>
        <p:nvSpPr>
          <p:cNvPr id="23" name="TextBox 22">
            <a:extLst>
              <a:ext uri="{FF2B5EF4-FFF2-40B4-BE49-F238E27FC236}">
                <a16:creationId xmlns:a16="http://schemas.microsoft.com/office/drawing/2014/main" id="{1FEC6D71-682A-4F0D-BFD8-1AF30C80F631}"/>
              </a:ext>
            </a:extLst>
          </p:cNvPr>
          <p:cNvSpPr txBox="1"/>
          <p:nvPr/>
        </p:nvSpPr>
        <p:spPr>
          <a:xfrm>
            <a:off x="10987725" y="2283307"/>
            <a:ext cx="1145332" cy="307777"/>
          </a:xfrm>
          <a:prstGeom prst="rect">
            <a:avLst/>
          </a:prstGeom>
          <a:noFill/>
        </p:spPr>
        <p:txBody>
          <a:bodyPr wrap="square" rtlCol="0">
            <a:spAutoFit/>
          </a:bodyPr>
          <a:lstStyle/>
          <a:p>
            <a:pPr defTabSz="914377" fontAlgn="base">
              <a:spcBef>
                <a:spcPct val="0"/>
              </a:spcBef>
              <a:spcAft>
                <a:spcPct val="0"/>
              </a:spcAft>
            </a:pPr>
            <a:r>
              <a:rPr lang="en-US" sz="1400" dirty="0">
                <a:solidFill>
                  <a:srgbClr val="002060"/>
                </a:solidFill>
                <a:latin typeface="Calibri" panose="020F0502020204030204"/>
              </a:rPr>
              <a:t>Argentina</a:t>
            </a:r>
          </a:p>
        </p:txBody>
      </p:sp>
      <p:sp>
        <p:nvSpPr>
          <p:cNvPr id="24" name="TextBox 23">
            <a:extLst>
              <a:ext uri="{FF2B5EF4-FFF2-40B4-BE49-F238E27FC236}">
                <a16:creationId xmlns:a16="http://schemas.microsoft.com/office/drawing/2014/main" id="{1FEC6D71-682A-4F0D-BFD8-1AF30C80F631}"/>
              </a:ext>
            </a:extLst>
          </p:cNvPr>
          <p:cNvSpPr txBox="1"/>
          <p:nvPr/>
        </p:nvSpPr>
        <p:spPr>
          <a:xfrm>
            <a:off x="7150143" y="2190904"/>
            <a:ext cx="1145332" cy="307777"/>
          </a:xfrm>
          <a:prstGeom prst="rect">
            <a:avLst/>
          </a:prstGeom>
          <a:noFill/>
        </p:spPr>
        <p:txBody>
          <a:bodyPr wrap="square" rtlCol="0">
            <a:spAutoFit/>
          </a:bodyPr>
          <a:lstStyle/>
          <a:p>
            <a:pPr defTabSz="914377" fontAlgn="base">
              <a:spcBef>
                <a:spcPct val="0"/>
              </a:spcBef>
              <a:spcAft>
                <a:spcPct val="0"/>
              </a:spcAft>
            </a:pPr>
            <a:r>
              <a:rPr lang="en-US" sz="1400">
                <a:solidFill>
                  <a:srgbClr val="002060"/>
                </a:solidFill>
                <a:latin typeface="Calibri" panose="020F0502020204030204"/>
              </a:rPr>
              <a:t>Jamaica</a:t>
            </a:r>
            <a:endParaRPr lang="en-US" sz="1400" dirty="0">
              <a:solidFill>
                <a:srgbClr val="002060"/>
              </a:solidFill>
              <a:latin typeface="Calibri" panose="020F0502020204030204"/>
            </a:endParaRPr>
          </a:p>
        </p:txBody>
      </p:sp>
      <p:sp>
        <p:nvSpPr>
          <p:cNvPr id="25" name="TextBox 24">
            <a:extLst>
              <a:ext uri="{FF2B5EF4-FFF2-40B4-BE49-F238E27FC236}">
                <a16:creationId xmlns:a16="http://schemas.microsoft.com/office/drawing/2014/main" id="{1FEC6D71-682A-4F0D-BFD8-1AF30C80F631}"/>
              </a:ext>
            </a:extLst>
          </p:cNvPr>
          <p:cNvSpPr txBox="1"/>
          <p:nvPr/>
        </p:nvSpPr>
        <p:spPr>
          <a:xfrm>
            <a:off x="10208633" y="3237067"/>
            <a:ext cx="779092" cy="307777"/>
          </a:xfrm>
          <a:prstGeom prst="rect">
            <a:avLst/>
          </a:prstGeom>
          <a:noFill/>
        </p:spPr>
        <p:txBody>
          <a:bodyPr wrap="square" rtlCol="0">
            <a:spAutoFit/>
          </a:bodyPr>
          <a:lstStyle/>
          <a:p>
            <a:pPr defTabSz="914377" fontAlgn="base">
              <a:spcBef>
                <a:spcPct val="0"/>
              </a:spcBef>
              <a:spcAft>
                <a:spcPct val="0"/>
              </a:spcAft>
            </a:pPr>
            <a:r>
              <a:rPr lang="en-US" sz="1400" dirty="0">
                <a:solidFill>
                  <a:srgbClr val="002060"/>
                </a:solidFill>
                <a:latin typeface="Calibri" panose="020F0502020204030204"/>
              </a:rPr>
              <a:t>China</a:t>
            </a:r>
          </a:p>
        </p:txBody>
      </p:sp>
      <p:pic>
        <p:nvPicPr>
          <p:cNvPr id="2" name="Picture 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50121" y="220176"/>
            <a:ext cx="2305951" cy="2233891"/>
          </a:xfrm>
          <a:prstGeom prst="rect">
            <a:avLst/>
          </a:prstGeom>
        </p:spPr>
      </p:pic>
      <p:pic>
        <p:nvPicPr>
          <p:cNvPr id="3" name="Picture 2" descr="Chart, pie chart&#10;&#10;Description automatically generated">
            <a:extLst>
              <a:ext uri="{FF2B5EF4-FFF2-40B4-BE49-F238E27FC236}">
                <a16:creationId xmlns:a16="http://schemas.microsoft.com/office/drawing/2014/main" id="{5540EA0A-B0F6-69EA-D218-567E6A7805CF}"/>
              </a:ext>
            </a:extLst>
          </p:cNvPr>
          <p:cNvPicPr>
            <a:picLocks noChangeAspect="1"/>
          </p:cNvPicPr>
          <p:nvPr/>
        </p:nvPicPr>
        <p:blipFill>
          <a:blip r:embed="rId14">
            <a:alphaModFix amt="20000"/>
          </a:blip>
          <a:stretch>
            <a:fillRect/>
          </a:stretch>
        </p:blipFill>
        <p:spPr>
          <a:xfrm>
            <a:off x="4115630" y="1765986"/>
            <a:ext cx="3570623" cy="3380911"/>
          </a:xfrm>
          <a:prstGeom prst="rect">
            <a:avLst/>
          </a:prstGeom>
        </p:spPr>
      </p:pic>
      <p:sp>
        <p:nvSpPr>
          <p:cNvPr id="10" name="Rectangle 9">
            <a:extLst>
              <a:ext uri="{FF2B5EF4-FFF2-40B4-BE49-F238E27FC236}">
                <a16:creationId xmlns:a16="http://schemas.microsoft.com/office/drawing/2014/main" id="{686F410B-7A64-00EA-F46B-668CB41764EB}"/>
              </a:ext>
            </a:extLst>
          </p:cNvPr>
          <p:cNvSpPr/>
          <p:nvPr/>
        </p:nvSpPr>
        <p:spPr>
          <a:xfrm>
            <a:off x="101588" y="1867373"/>
            <a:ext cx="249957" cy="109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Tree>
    <p:extLst>
      <p:ext uri="{BB962C8B-B14F-4D97-AF65-F5344CB8AC3E}">
        <p14:creationId xmlns:p14="http://schemas.microsoft.com/office/powerpoint/2010/main" val="258383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angular abstract background">
            <a:extLst>
              <a:ext uri="{FF2B5EF4-FFF2-40B4-BE49-F238E27FC236}">
                <a16:creationId xmlns:a16="http://schemas.microsoft.com/office/drawing/2014/main" id="{54D82106-C315-7EA9-28F6-50647B469B5C}"/>
              </a:ext>
            </a:extLst>
          </p:cNvPr>
          <p:cNvPicPr>
            <a:picLocks noChangeAspect="1"/>
          </p:cNvPicPr>
          <p:nvPr/>
        </p:nvPicPr>
        <p:blipFill rotWithShape="1">
          <a:blip r:embed="rId3" cstate="screen">
            <a:alphaModFix amt="41000"/>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2" name="Title 1">
            <a:extLst>
              <a:ext uri="{FF2B5EF4-FFF2-40B4-BE49-F238E27FC236}">
                <a16:creationId xmlns:a16="http://schemas.microsoft.com/office/drawing/2014/main" id="{4A6DB40C-3C49-8CB4-33B4-EBF34D46F655}"/>
              </a:ext>
            </a:extLst>
          </p:cNvPr>
          <p:cNvSpPr>
            <a:spLocks noGrp="1"/>
          </p:cNvSpPr>
          <p:nvPr>
            <p:ph type="ctrTitle"/>
          </p:nvPr>
        </p:nvSpPr>
        <p:spPr>
          <a:xfrm>
            <a:off x="2455401" y="1066801"/>
            <a:ext cx="7272408" cy="2077328"/>
          </a:xfrm>
          <a:effectLst>
            <a:outerShdw blurRad="38100" dist="12700" dir="2700000" algn="tl" rotWithShape="0">
              <a:prstClr val="black">
                <a:alpha val="40000"/>
              </a:prstClr>
            </a:outerShdw>
          </a:effectLst>
        </p:spPr>
        <p:txBody>
          <a:bodyPr anchor="b">
            <a:normAutofit/>
          </a:bodyPr>
          <a:lstStyle/>
          <a:p>
            <a:endParaRPr lang="en-US">
              <a:solidFill>
                <a:schemeClr val="bg1"/>
              </a:solidFill>
            </a:endParaRPr>
          </a:p>
        </p:txBody>
      </p:sp>
      <p:sp>
        <p:nvSpPr>
          <p:cNvPr id="3" name="Subtitle 2">
            <a:extLst>
              <a:ext uri="{FF2B5EF4-FFF2-40B4-BE49-F238E27FC236}">
                <a16:creationId xmlns:a16="http://schemas.microsoft.com/office/drawing/2014/main" id="{328FE920-2A90-C31B-1E08-97B16E5D535F}"/>
              </a:ext>
            </a:extLst>
          </p:cNvPr>
          <p:cNvSpPr>
            <a:spLocks noGrp="1"/>
          </p:cNvSpPr>
          <p:nvPr>
            <p:ph type="subTitle" idx="1"/>
          </p:nvPr>
        </p:nvSpPr>
        <p:spPr>
          <a:xfrm>
            <a:off x="3558988" y="4876803"/>
            <a:ext cx="5074022" cy="1257295"/>
          </a:xfrm>
          <a:effectLst>
            <a:outerShdw blurRad="38100" dist="12700" dir="2700000" algn="tl" rotWithShape="0">
              <a:prstClr val="black">
                <a:alpha val="40000"/>
              </a:prstClr>
            </a:outerShdw>
          </a:effectLst>
        </p:spPr>
        <p:txBody>
          <a:bodyPr anchor="t">
            <a:normAutofit/>
          </a:bodyPr>
          <a:lstStyle/>
          <a:p>
            <a:endParaRPr lang="en-US">
              <a:solidFill>
                <a:schemeClr val="bg1"/>
              </a:solidFill>
            </a:endParaRPr>
          </a:p>
        </p:txBody>
      </p:sp>
      <p:pic>
        <p:nvPicPr>
          <p:cNvPr id="5" name="Picture 2">
            <a:extLst>
              <a:ext uri="{FF2B5EF4-FFF2-40B4-BE49-F238E27FC236}">
                <a16:creationId xmlns:a16="http://schemas.microsoft.com/office/drawing/2014/main" id="{32AE01FE-3033-4074-48D2-5337BDF629E8}"/>
              </a:ext>
            </a:extLst>
          </p:cNvPr>
          <p:cNvPicPr>
            <a:picLocks noChangeAspect="1" noChangeArrowheads="1"/>
          </p:cNvPicPr>
          <p:nvPr/>
        </p:nvPicPr>
        <p:blipFill rotWithShape="1">
          <a:blip r:embed="rId4" cstate="screen">
            <a:alphaModFix amt="35000"/>
            <a:extLst>
              <a:ext uri="{28A0092B-C50C-407E-A947-70E740481C1C}">
                <a14:useLocalDpi xmlns:a14="http://schemas.microsoft.com/office/drawing/2010/main"/>
              </a:ext>
            </a:extLst>
          </a:blip>
          <a:srcRect/>
          <a:stretch/>
        </p:blipFill>
        <p:spPr bwMode="auto">
          <a:xfrm>
            <a:off x="-103455" y="45721"/>
            <a:ext cx="1239011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AE94B349-091D-4DF2-293E-D9DE5294C0FC}"/>
              </a:ext>
            </a:extLst>
          </p:cNvPr>
          <p:cNvSpPr txBox="1">
            <a:spLocks/>
          </p:cNvSpPr>
          <p:nvPr/>
        </p:nvSpPr>
        <p:spPr>
          <a:xfrm>
            <a:off x="831850" y="1709738"/>
            <a:ext cx="10515600" cy="2077329"/>
          </a:xfrm>
          <a:prstGeom prst="rect">
            <a:avLst/>
          </a:prstGeom>
          <a:solidFill>
            <a:schemeClr val="bg1">
              <a:alpha val="61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Quattrocento Sans" panose="020B0502050000020003" pitchFamily="34" charset="0"/>
              </a:rPr>
              <a:t>Background: Recommendations vs reality</a:t>
            </a:r>
          </a:p>
        </p:txBody>
      </p:sp>
    </p:spTree>
    <p:extLst>
      <p:ext uri="{BB962C8B-B14F-4D97-AF65-F5344CB8AC3E}">
        <p14:creationId xmlns:p14="http://schemas.microsoft.com/office/powerpoint/2010/main" val="1375088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983E-7FE7-1B46-875F-DA7D4BA3CB45}"/>
              </a:ext>
            </a:extLst>
          </p:cNvPr>
          <p:cNvSpPr>
            <a:spLocks noGrp="1"/>
          </p:cNvSpPr>
          <p:nvPr>
            <p:ph type="title"/>
          </p:nvPr>
        </p:nvSpPr>
        <p:spPr>
          <a:xfrm>
            <a:off x="707213" y="114493"/>
            <a:ext cx="9905369" cy="1325563"/>
          </a:xfrm>
        </p:spPr>
        <p:txBody>
          <a:bodyPr>
            <a:noAutofit/>
          </a:bodyPr>
          <a:lstStyle/>
          <a:p>
            <a:r>
              <a:rPr lang="en-US" sz="3600" dirty="0">
                <a:solidFill>
                  <a:srgbClr val="2F83A8"/>
                </a:solidFill>
              </a:rPr>
              <a:t>Healthy Diet Basket reflects the commonalities across guidelines in terms of food group proportions</a:t>
            </a:r>
          </a:p>
        </p:txBody>
      </p:sp>
      <p:pic>
        <p:nvPicPr>
          <p:cNvPr id="3" name="Picture 2" descr="Chart, pie chart&#10;&#10;Description automatically generated">
            <a:extLst>
              <a:ext uri="{FF2B5EF4-FFF2-40B4-BE49-F238E27FC236}">
                <a16:creationId xmlns:a16="http://schemas.microsoft.com/office/drawing/2014/main" id="{F1E77844-F875-0140-8656-02521A9219B4}"/>
              </a:ext>
            </a:extLst>
          </p:cNvPr>
          <p:cNvPicPr>
            <a:picLocks noChangeAspect="1"/>
          </p:cNvPicPr>
          <p:nvPr/>
        </p:nvPicPr>
        <p:blipFill>
          <a:blip r:embed="rId3"/>
          <a:stretch>
            <a:fillRect/>
          </a:stretch>
        </p:blipFill>
        <p:spPr>
          <a:xfrm>
            <a:off x="3069857" y="1690688"/>
            <a:ext cx="4466503" cy="4229189"/>
          </a:xfrm>
          <a:prstGeom prst="rect">
            <a:avLst/>
          </a:prstGeom>
        </p:spPr>
      </p:pic>
      <p:sp>
        <p:nvSpPr>
          <p:cNvPr id="4" name="Line Callout 1 3">
            <a:extLst>
              <a:ext uri="{FF2B5EF4-FFF2-40B4-BE49-F238E27FC236}">
                <a16:creationId xmlns:a16="http://schemas.microsoft.com/office/drawing/2014/main" id="{787EE93E-D84D-6145-BC77-527ACEEA9D09}"/>
              </a:ext>
            </a:extLst>
          </p:cNvPr>
          <p:cNvSpPr/>
          <p:nvPr/>
        </p:nvSpPr>
        <p:spPr>
          <a:xfrm>
            <a:off x="8450757" y="1945113"/>
            <a:ext cx="1269832" cy="1254263"/>
          </a:xfrm>
          <a:prstGeom prst="borderCallout1">
            <a:avLst>
              <a:gd name="adj1" fmla="val 18750"/>
              <a:gd name="adj2" fmla="val -8333"/>
              <a:gd name="adj3" fmla="val 69993"/>
              <a:gd name="adj4" fmla="val -91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4176A1B9-C0B2-6A42-9FA9-A9DA6AF10B0B}"/>
              </a:ext>
            </a:extLst>
          </p:cNvPr>
          <p:cNvSpPr txBox="1"/>
          <p:nvPr/>
        </p:nvSpPr>
        <p:spPr>
          <a:xfrm>
            <a:off x="8498182" y="1945112"/>
            <a:ext cx="1269833" cy="1200329"/>
          </a:xfrm>
          <a:prstGeom prst="rect">
            <a:avLst/>
          </a:prstGeom>
          <a:noFill/>
        </p:spPr>
        <p:txBody>
          <a:bodyPr wrap="square" rtlCol="0">
            <a:spAutoFit/>
          </a:bodyPr>
          <a:lstStyle/>
          <a:p>
            <a:pPr defTabSz="914377"/>
            <a:r>
              <a:rPr lang="en-US" dirty="0">
                <a:solidFill>
                  <a:prstClr val="black"/>
                </a:solidFill>
                <a:latin typeface="Calibri" panose="020F0502020204030204"/>
              </a:rPr>
              <a:t>About ½ fruits and vegetables by volume</a:t>
            </a:r>
          </a:p>
        </p:txBody>
      </p:sp>
      <p:sp>
        <p:nvSpPr>
          <p:cNvPr id="8" name="Line Callout 1 7">
            <a:extLst>
              <a:ext uri="{FF2B5EF4-FFF2-40B4-BE49-F238E27FC236}">
                <a16:creationId xmlns:a16="http://schemas.microsoft.com/office/drawing/2014/main" id="{BEA33B6C-C02E-964E-87B5-B90F1249B5EE}"/>
              </a:ext>
            </a:extLst>
          </p:cNvPr>
          <p:cNvSpPr/>
          <p:nvPr/>
        </p:nvSpPr>
        <p:spPr>
          <a:xfrm flipH="1">
            <a:off x="998295" y="1954592"/>
            <a:ext cx="1342960" cy="1276824"/>
          </a:xfrm>
          <a:prstGeom prst="borderCallout1">
            <a:avLst>
              <a:gd name="adj1" fmla="val 18750"/>
              <a:gd name="adj2" fmla="val -8333"/>
              <a:gd name="adj3" fmla="val 69993"/>
              <a:gd name="adj4" fmla="val -91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 name="TextBox 8">
            <a:extLst>
              <a:ext uri="{FF2B5EF4-FFF2-40B4-BE49-F238E27FC236}">
                <a16:creationId xmlns:a16="http://schemas.microsoft.com/office/drawing/2014/main" id="{F94A9223-789D-B346-8305-A37F188DB887}"/>
              </a:ext>
            </a:extLst>
          </p:cNvPr>
          <p:cNvSpPr txBox="1"/>
          <p:nvPr/>
        </p:nvSpPr>
        <p:spPr>
          <a:xfrm>
            <a:off x="1117556" y="1982667"/>
            <a:ext cx="1223699" cy="1200329"/>
          </a:xfrm>
          <a:prstGeom prst="rect">
            <a:avLst/>
          </a:prstGeom>
          <a:noFill/>
        </p:spPr>
        <p:txBody>
          <a:bodyPr wrap="square" rtlCol="0">
            <a:spAutoFit/>
          </a:bodyPr>
          <a:lstStyle/>
          <a:p>
            <a:pPr defTabSz="914377"/>
            <a:r>
              <a:rPr lang="en-US" dirty="0">
                <a:solidFill>
                  <a:prstClr val="black"/>
                </a:solidFill>
                <a:latin typeface="Calibri" panose="020F0502020204030204"/>
              </a:rPr>
              <a:t>About ¼ starchy staples by volume</a:t>
            </a:r>
          </a:p>
        </p:txBody>
      </p:sp>
      <p:sp>
        <p:nvSpPr>
          <p:cNvPr id="10" name="Line Callout 1 9">
            <a:extLst>
              <a:ext uri="{FF2B5EF4-FFF2-40B4-BE49-F238E27FC236}">
                <a16:creationId xmlns:a16="http://schemas.microsoft.com/office/drawing/2014/main" id="{E180F628-BABE-E54B-B51B-82582223F870}"/>
              </a:ext>
            </a:extLst>
          </p:cNvPr>
          <p:cNvSpPr/>
          <p:nvPr/>
        </p:nvSpPr>
        <p:spPr>
          <a:xfrm flipH="1">
            <a:off x="1204849" y="4375631"/>
            <a:ext cx="1416129" cy="1288839"/>
          </a:xfrm>
          <a:prstGeom prst="borderCallout1">
            <a:avLst>
              <a:gd name="adj1" fmla="val 65617"/>
              <a:gd name="adj2" fmla="val -8333"/>
              <a:gd name="adj3" fmla="val 31846"/>
              <a:gd name="adj4" fmla="val -662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1" name="TextBox 10">
            <a:extLst>
              <a:ext uri="{FF2B5EF4-FFF2-40B4-BE49-F238E27FC236}">
                <a16:creationId xmlns:a16="http://schemas.microsoft.com/office/drawing/2014/main" id="{F57E5C6E-3CFF-5A40-BA4C-16391E9316A4}"/>
              </a:ext>
            </a:extLst>
          </p:cNvPr>
          <p:cNvSpPr txBox="1"/>
          <p:nvPr/>
        </p:nvSpPr>
        <p:spPr>
          <a:xfrm>
            <a:off x="1204849" y="4464140"/>
            <a:ext cx="1407267" cy="1200329"/>
          </a:xfrm>
          <a:prstGeom prst="rect">
            <a:avLst/>
          </a:prstGeom>
          <a:noFill/>
        </p:spPr>
        <p:txBody>
          <a:bodyPr wrap="square" rtlCol="0">
            <a:spAutoFit/>
          </a:bodyPr>
          <a:lstStyle/>
          <a:p>
            <a:pPr defTabSz="914377"/>
            <a:r>
              <a:rPr lang="en-US" dirty="0">
                <a:solidFill>
                  <a:prstClr val="black"/>
                </a:solidFill>
                <a:latin typeface="Calibri" panose="020F0502020204030204"/>
              </a:rPr>
              <a:t>About ¼ protein-rich foods by volume</a:t>
            </a:r>
          </a:p>
        </p:txBody>
      </p:sp>
      <p:sp>
        <p:nvSpPr>
          <p:cNvPr id="14" name="TextBox 13">
            <a:extLst>
              <a:ext uri="{FF2B5EF4-FFF2-40B4-BE49-F238E27FC236}">
                <a16:creationId xmlns:a16="http://schemas.microsoft.com/office/drawing/2014/main" id="{ABDC2641-01B9-98E6-53FE-6B8FF501B8A6}"/>
              </a:ext>
            </a:extLst>
          </p:cNvPr>
          <p:cNvSpPr txBox="1"/>
          <p:nvPr/>
        </p:nvSpPr>
        <p:spPr>
          <a:xfrm>
            <a:off x="248013" y="6519446"/>
            <a:ext cx="2962783" cy="338554"/>
          </a:xfrm>
          <a:prstGeom prst="rect">
            <a:avLst/>
          </a:prstGeom>
          <a:noFill/>
        </p:spPr>
        <p:txBody>
          <a:bodyPr wrap="square">
            <a:spAutoFit/>
          </a:bodyPr>
          <a:lstStyle/>
          <a:p>
            <a:r>
              <a:rPr lang="en-US" sz="1600" dirty="0">
                <a:solidFill>
                  <a:schemeClr val="bg1">
                    <a:lumMod val="25000"/>
                  </a:schemeClr>
                </a:solidFill>
                <a:latin typeface="Calibri" panose="020F0502020204030204" pitchFamily="34" charset="0"/>
                <a:ea typeface="Times New Roman" panose="02020603050405020304" pitchFamily="18" charset="0"/>
              </a:rPr>
              <a:t>Source: Herforth et al. 2022</a:t>
            </a:r>
            <a:endParaRPr lang="en-US" sz="1600" dirty="0"/>
          </a:p>
        </p:txBody>
      </p:sp>
      <p:sp>
        <p:nvSpPr>
          <p:cNvPr id="6" name="TextBox 5">
            <a:extLst>
              <a:ext uri="{FF2B5EF4-FFF2-40B4-BE49-F238E27FC236}">
                <a16:creationId xmlns:a16="http://schemas.microsoft.com/office/drawing/2014/main" id="{0EAE4DCD-19A4-EF05-C7DE-BA73948A70C7}"/>
              </a:ext>
            </a:extLst>
          </p:cNvPr>
          <p:cNvSpPr txBox="1"/>
          <p:nvPr/>
        </p:nvSpPr>
        <p:spPr>
          <a:xfrm>
            <a:off x="7664500" y="3805282"/>
            <a:ext cx="4745363" cy="3175648"/>
          </a:xfrm>
          <a:prstGeom prst="rect">
            <a:avLst/>
          </a:prstGeom>
        </p:spPr>
        <p:txBody>
          <a:bodyPr vert="horz" lIns="91440" tIns="45720" rIns="91440" bIns="45720" rtlCol="0" anchor="t">
            <a:normAutofit fontScale="92500" lnSpcReduction="10000"/>
          </a:bodyPr>
          <a:lstStyle/>
          <a:p>
            <a:pPr marL="114297" defTabSz="914377">
              <a:lnSpc>
                <a:spcPct val="90000"/>
              </a:lnSpc>
              <a:spcAft>
                <a:spcPts val="600"/>
              </a:spcAft>
              <a:defRPr/>
            </a:pPr>
            <a:r>
              <a:rPr lang="en-US" sz="2800" b="1" dirty="0">
                <a:solidFill>
                  <a:prstClr val="black"/>
                </a:solidFill>
                <a:latin typeface="Calibri" panose="020F0502020204030204"/>
              </a:rPr>
              <a:t>Healthy Diet Basket</a:t>
            </a:r>
          </a:p>
          <a:p>
            <a:pPr marL="114297" defTabSz="914377">
              <a:lnSpc>
                <a:spcPct val="90000"/>
              </a:lnSpc>
              <a:spcAft>
                <a:spcPts val="600"/>
              </a:spcAft>
              <a:defRPr/>
            </a:pPr>
            <a:r>
              <a:rPr lang="en-US" sz="2800" dirty="0">
                <a:solidFill>
                  <a:prstClr val="black"/>
                </a:solidFill>
                <a:latin typeface="Calibri" panose="020F0502020204030204"/>
              </a:rPr>
              <a:t>A global standard set of criteria that represents commonalities across most national food based dietary guidelines, created for the purpose of calculating and </a:t>
            </a:r>
            <a:r>
              <a:rPr lang="en-US" sz="2800" b="1" dirty="0">
                <a:solidFill>
                  <a:prstClr val="black"/>
                </a:solidFill>
                <a:latin typeface="Calibri" panose="020F0502020204030204"/>
              </a:rPr>
              <a:t>comparing the cost and affordability of healthy diets across countries</a:t>
            </a:r>
            <a:r>
              <a:rPr lang="en-US" sz="2800" dirty="0">
                <a:solidFill>
                  <a:prstClr val="black"/>
                </a:solidFill>
                <a:latin typeface="Calibri" panose="020F0502020204030204"/>
              </a:rPr>
              <a:t>. </a:t>
            </a:r>
          </a:p>
          <a:p>
            <a:pPr defTabSz="914377">
              <a:lnSpc>
                <a:spcPct val="90000"/>
              </a:lnSpc>
              <a:spcAft>
                <a:spcPts val="600"/>
              </a:spcAft>
              <a:defRPr/>
            </a:pPr>
            <a:endParaRPr lang="en-US" sz="2800" i="1" dirty="0">
              <a:solidFill>
                <a:prstClr val="black"/>
              </a:solidFill>
              <a:latin typeface="Calibri" panose="020F0502020204030204"/>
            </a:endParaRPr>
          </a:p>
        </p:txBody>
      </p:sp>
      <p:pic>
        <p:nvPicPr>
          <p:cNvPr id="7" name="Picture 6" descr="A group of people with text&#10;&#10;Description automatically generated">
            <a:extLst>
              <a:ext uri="{FF2B5EF4-FFF2-40B4-BE49-F238E27FC236}">
                <a16:creationId xmlns:a16="http://schemas.microsoft.com/office/drawing/2014/main" id="{05A75378-6A9B-9508-2F27-AD1E0F763759}"/>
              </a:ext>
            </a:extLst>
          </p:cNvPr>
          <p:cNvPicPr>
            <a:picLocks noChangeAspect="1"/>
          </p:cNvPicPr>
          <p:nvPr/>
        </p:nvPicPr>
        <p:blipFill>
          <a:blip r:embed="rId4"/>
          <a:stretch>
            <a:fillRect/>
          </a:stretch>
        </p:blipFill>
        <p:spPr>
          <a:xfrm>
            <a:off x="10155872" y="30874"/>
            <a:ext cx="2137064" cy="556783"/>
          </a:xfrm>
          <a:prstGeom prst="rect">
            <a:avLst/>
          </a:prstGeom>
        </p:spPr>
      </p:pic>
    </p:spTree>
    <p:extLst>
      <p:ext uri="{BB962C8B-B14F-4D97-AF65-F5344CB8AC3E}">
        <p14:creationId xmlns:p14="http://schemas.microsoft.com/office/powerpoint/2010/main" val="679376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D81D-C9CD-8F03-57C9-296C914D924A}"/>
              </a:ext>
            </a:extLst>
          </p:cNvPr>
          <p:cNvSpPr>
            <a:spLocks noGrp="1"/>
          </p:cNvSpPr>
          <p:nvPr>
            <p:ph type="title"/>
          </p:nvPr>
        </p:nvSpPr>
        <p:spPr>
          <a:xfrm>
            <a:off x="265528" y="134987"/>
            <a:ext cx="11701925" cy="1325563"/>
          </a:xfrm>
        </p:spPr>
        <p:txBody>
          <a:bodyPr>
            <a:noAutofit/>
          </a:bodyPr>
          <a:lstStyle/>
          <a:p>
            <a:r>
              <a:rPr lang="en-US" sz="3200" dirty="0">
                <a:latin typeface="Quattrocento Sans" panose="020B0502050000020003" pitchFamily="34" charset="0"/>
              </a:rPr>
              <a:t>On average globally, fruits and vegetables command 44% of the cost of a healthy diet, which puts them out of reach for many</a:t>
            </a:r>
          </a:p>
        </p:txBody>
      </p:sp>
      <p:sp>
        <p:nvSpPr>
          <p:cNvPr id="3" name="Content Placeholder 2">
            <a:extLst>
              <a:ext uri="{FF2B5EF4-FFF2-40B4-BE49-F238E27FC236}">
                <a16:creationId xmlns:a16="http://schemas.microsoft.com/office/drawing/2014/main" id="{CA9B98D9-4C46-97E3-EDCA-7C2F1B6F5318}"/>
              </a:ext>
            </a:extLst>
          </p:cNvPr>
          <p:cNvSpPr>
            <a:spLocks noGrp="1"/>
          </p:cNvSpPr>
          <p:nvPr>
            <p:ph idx="1"/>
          </p:nvPr>
        </p:nvSpPr>
        <p:spPr>
          <a:xfrm>
            <a:off x="1032753" y="1342417"/>
            <a:ext cx="10515600" cy="4717814"/>
          </a:xfrm>
        </p:spPr>
        <p:txBody>
          <a:bodyPr>
            <a:normAutofit/>
          </a:bodyPr>
          <a:lstStyle/>
          <a:p>
            <a:pPr marL="0" indent="0">
              <a:buNone/>
            </a:pPr>
            <a:endParaRPr lang="en-US" dirty="0"/>
          </a:p>
        </p:txBody>
      </p:sp>
      <p:pic>
        <p:nvPicPr>
          <p:cNvPr id="6" name="Picture 5">
            <a:extLst>
              <a:ext uri="{FF2B5EF4-FFF2-40B4-BE49-F238E27FC236}">
                <a16:creationId xmlns:a16="http://schemas.microsoft.com/office/drawing/2014/main" id="{3D5F2418-8343-7639-31E4-472E7F1F76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13740"/>
            <a:ext cx="11701925" cy="5292697"/>
          </a:xfrm>
          <a:prstGeom prst="rect">
            <a:avLst/>
          </a:prstGeom>
        </p:spPr>
      </p:pic>
      <p:sp>
        <p:nvSpPr>
          <p:cNvPr id="7" name="TextBox 6">
            <a:extLst>
              <a:ext uri="{FF2B5EF4-FFF2-40B4-BE49-F238E27FC236}">
                <a16:creationId xmlns:a16="http://schemas.microsoft.com/office/drawing/2014/main" id="{74A8E541-40F6-9702-08C4-DF743C1BC803}"/>
              </a:ext>
            </a:extLst>
          </p:cNvPr>
          <p:cNvSpPr txBox="1"/>
          <p:nvPr/>
        </p:nvSpPr>
        <p:spPr>
          <a:xfrm>
            <a:off x="0" y="6523850"/>
            <a:ext cx="12192000" cy="338554"/>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imes New Roman (Body CS)"/>
              </a:rPr>
              <a:t>Source:</a:t>
            </a:r>
            <a:r>
              <a:rPr lang="en-US" sz="1600" dirty="0">
                <a:ea typeface="Calibri" panose="020F0502020204030204" pitchFamily="34" charset="0"/>
                <a:cs typeface="Times New Roman (Body CS)"/>
              </a:rPr>
              <a:t> FAOSTAT</a:t>
            </a:r>
            <a:endParaRPr lang="en-US" sz="1600" dirty="0">
              <a:effectLst/>
              <a:ea typeface="Calibri" panose="020F0502020204030204" pitchFamily="34" charset="0"/>
              <a:cs typeface="Times New Roman (Body CS)"/>
            </a:endParaRPr>
          </a:p>
        </p:txBody>
      </p:sp>
      <p:pic>
        <p:nvPicPr>
          <p:cNvPr id="4" name="Picture 3" descr="A group of people with text&#10;&#10;Description automatically generated">
            <a:extLst>
              <a:ext uri="{FF2B5EF4-FFF2-40B4-BE49-F238E27FC236}">
                <a16:creationId xmlns:a16="http://schemas.microsoft.com/office/drawing/2014/main" id="{51163ECB-D408-282A-738A-9688A089A73E}"/>
              </a:ext>
            </a:extLst>
          </p:cNvPr>
          <p:cNvPicPr>
            <a:picLocks noChangeAspect="1"/>
          </p:cNvPicPr>
          <p:nvPr/>
        </p:nvPicPr>
        <p:blipFill>
          <a:blip r:embed="rId3"/>
          <a:stretch>
            <a:fillRect/>
          </a:stretch>
        </p:blipFill>
        <p:spPr>
          <a:xfrm>
            <a:off x="10197435" y="6228045"/>
            <a:ext cx="2137064" cy="556783"/>
          </a:xfrm>
          <a:prstGeom prst="rect">
            <a:avLst/>
          </a:prstGeom>
        </p:spPr>
      </p:pic>
    </p:spTree>
    <p:extLst>
      <p:ext uri="{BB962C8B-B14F-4D97-AF65-F5344CB8AC3E}">
        <p14:creationId xmlns:p14="http://schemas.microsoft.com/office/powerpoint/2010/main" val="119591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5722-D010-527F-DD44-D674D7EEAFF4}"/>
              </a:ext>
            </a:extLst>
          </p:cNvPr>
          <p:cNvSpPr>
            <a:spLocks noGrp="1"/>
          </p:cNvSpPr>
          <p:nvPr>
            <p:ph type="title"/>
          </p:nvPr>
        </p:nvSpPr>
        <p:spPr/>
        <p:txBody>
          <a:bodyPr>
            <a:normAutofit fontScale="90000"/>
          </a:bodyPr>
          <a:lstStyle/>
          <a:p>
            <a:r>
              <a:rPr lang="en-US" dirty="0">
                <a:latin typeface="Quattrocento Sans" panose="020B0502050000020003" pitchFamily="34" charset="0"/>
              </a:rPr>
              <a:t>The cost of adequate fruits and veg exceeds the total food poverty line in most countries</a:t>
            </a:r>
          </a:p>
        </p:txBody>
      </p:sp>
      <p:sp>
        <p:nvSpPr>
          <p:cNvPr id="3" name="Content Placeholder 2">
            <a:extLst>
              <a:ext uri="{FF2B5EF4-FFF2-40B4-BE49-F238E27FC236}">
                <a16:creationId xmlns:a16="http://schemas.microsoft.com/office/drawing/2014/main" id="{1AF0E46C-8489-3A8A-750D-8DD210139DE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21C1A6F-37DB-3DA3-EDF9-D9D96EEF4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384" y="1572554"/>
            <a:ext cx="11435750" cy="4740207"/>
          </a:xfrm>
          <a:prstGeom prst="rect">
            <a:avLst/>
          </a:prstGeom>
        </p:spPr>
      </p:pic>
      <p:grpSp>
        <p:nvGrpSpPr>
          <p:cNvPr id="10" name="Group 9">
            <a:extLst>
              <a:ext uri="{FF2B5EF4-FFF2-40B4-BE49-F238E27FC236}">
                <a16:creationId xmlns:a16="http://schemas.microsoft.com/office/drawing/2014/main" id="{C649732F-FE09-5B13-4110-EA35792706A4}"/>
              </a:ext>
            </a:extLst>
          </p:cNvPr>
          <p:cNvGrpSpPr/>
          <p:nvPr/>
        </p:nvGrpSpPr>
        <p:grpSpPr>
          <a:xfrm>
            <a:off x="262866" y="4119510"/>
            <a:ext cx="5792308" cy="739304"/>
            <a:chOff x="262866" y="4299623"/>
            <a:chExt cx="5792308" cy="739304"/>
          </a:xfrm>
        </p:grpSpPr>
        <p:sp>
          <p:nvSpPr>
            <p:cNvPr id="5" name="TextBox 4">
              <a:extLst>
                <a:ext uri="{FF2B5EF4-FFF2-40B4-BE49-F238E27FC236}">
                  <a16:creationId xmlns:a16="http://schemas.microsoft.com/office/drawing/2014/main" id="{DA8D44CB-D722-5D29-97A7-1B38FF8CB449}"/>
                </a:ext>
              </a:extLst>
            </p:cNvPr>
            <p:cNvSpPr txBox="1"/>
            <p:nvPr/>
          </p:nvSpPr>
          <p:spPr>
            <a:xfrm>
              <a:off x="262866" y="4669275"/>
              <a:ext cx="2723746" cy="369652"/>
            </a:xfrm>
            <a:prstGeom prst="rect">
              <a:avLst/>
            </a:prstGeom>
            <a:noFill/>
          </p:spPr>
          <p:txBody>
            <a:bodyPr wrap="square" rtlCol="0">
              <a:spAutoFit/>
            </a:bodyPr>
            <a:lstStyle/>
            <a:p>
              <a:r>
                <a:rPr lang="en-US" dirty="0">
                  <a:solidFill>
                    <a:srgbClr val="C00000"/>
                  </a:solidFill>
                </a:rPr>
                <a:t>Food poverty line $1.12</a:t>
              </a:r>
            </a:p>
          </p:txBody>
        </p:sp>
        <p:sp>
          <p:nvSpPr>
            <p:cNvPr id="6" name="TextBox 5">
              <a:extLst>
                <a:ext uri="{FF2B5EF4-FFF2-40B4-BE49-F238E27FC236}">
                  <a16:creationId xmlns:a16="http://schemas.microsoft.com/office/drawing/2014/main" id="{1C933716-0276-988D-070E-7CA834854E12}"/>
                </a:ext>
              </a:extLst>
            </p:cNvPr>
            <p:cNvSpPr txBox="1"/>
            <p:nvPr/>
          </p:nvSpPr>
          <p:spPr>
            <a:xfrm>
              <a:off x="3331428" y="4299623"/>
              <a:ext cx="2723746" cy="369652"/>
            </a:xfrm>
            <a:prstGeom prst="rect">
              <a:avLst/>
            </a:prstGeom>
            <a:noFill/>
          </p:spPr>
          <p:txBody>
            <a:bodyPr wrap="square" rtlCol="0">
              <a:spAutoFit/>
            </a:bodyPr>
            <a:lstStyle/>
            <a:p>
              <a:r>
                <a:rPr lang="en-US" dirty="0">
                  <a:solidFill>
                    <a:srgbClr val="C00000"/>
                  </a:solidFill>
                </a:rPr>
                <a:t>Average cost $1.45 (PPP)</a:t>
              </a:r>
            </a:p>
          </p:txBody>
        </p:sp>
      </p:grpSp>
      <p:sp>
        <p:nvSpPr>
          <p:cNvPr id="7" name="TextBox 6">
            <a:extLst>
              <a:ext uri="{FF2B5EF4-FFF2-40B4-BE49-F238E27FC236}">
                <a16:creationId xmlns:a16="http://schemas.microsoft.com/office/drawing/2014/main" id="{91E171ED-43C6-86DE-4137-0F48A93040C0}"/>
              </a:ext>
            </a:extLst>
          </p:cNvPr>
          <p:cNvSpPr txBox="1"/>
          <p:nvPr/>
        </p:nvSpPr>
        <p:spPr>
          <a:xfrm rot="16200000">
            <a:off x="-576178" y="3193262"/>
            <a:ext cx="1814206" cy="369332"/>
          </a:xfrm>
          <a:prstGeom prst="rect">
            <a:avLst/>
          </a:prstGeom>
          <a:noFill/>
        </p:spPr>
        <p:txBody>
          <a:bodyPr wrap="square" rtlCol="0">
            <a:spAutoFit/>
          </a:bodyPr>
          <a:lstStyle/>
          <a:p>
            <a:r>
              <a:rPr lang="en-US" dirty="0"/>
              <a:t>2017 USD (PPP)</a:t>
            </a:r>
          </a:p>
        </p:txBody>
      </p:sp>
      <p:sp>
        <p:nvSpPr>
          <p:cNvPr id="8" name="TextBox 7">
            <a:extLst>
              <a:ext uri="{FF2B5EF4-FFF2-40B4-BE49-F238E27FC236}">
                <a16:creationId xmlns:a16="http://schemas.microsoft.com/office/drawing/2014/main" id="{F40BC325-F541-9D52-57D5-7A4DDA884DE4}"/>
              </a:ext>
            </a:extLst>
          </p:cNvPr>
          <p:cNvSpPr txBox="1"/>
          <p:nvPr/>
        </p:nvSpPr>
        <p:spPr>
          <a:xfrm>
            <a:off x="0" y="6467281"/>
            <a:ext cx="12192000" cy="338554"/>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cs typeface="Times New Roman (Body CS)"/>
              </a:rPr>
              <a:t>Source: Food Prices for Nutrition </a:t>
            </a:r>
            <a:r>
              <a:rPr lang="en-US" sz="1600" dirty="0" err="1">
                <a:effectLst/>
                <a:ea typeface="Calibri" panose="020F0502020204030204" pitchFamily="34" charset="0"/>
                <a:cs typeface="Times New Roman (Body CS)"/>
              </a:rPr>
              <a:t>DataHub</a:t>
            </a:r>
            <a:r>
              <a:rPr lang="en-US" sz="1600" dirty="0">
                <a:effectLst/>
                <a:ea typeface="Calibri" panose="020F0502020204030204" pitchFamily="34" charset="0"/>
                <a:cs typeface="Times New Roman (Body CS)"/>
              </a:rPr>
              <a:t> (World Bank </a:t>
            </a:r>
            <a:r>
              <a:rPr lang="en-US" sz="1600" dirty="0" err="1">
                <a:effectLst/>
                <a:ea typeface="Calibri" panose="020F0502020204030204" pitchFamily="34" charset="0"/>
                <a:cs typeface="Times New Roman (Body CS)"/>
              </a:rPr>
              <a:t>DataBank</a:t>
            </a:r>
            <a:r>
              <a:rPr lang="en-US" sz="1600" dirty="0">
                <a:ea typeface="Calibri" panose="020F0502020204030204" pitchFamily="34" charset="0"/>
                <a:cs typeface="Times New Roman (Body CS)"/>
              </a:rPr>
              <a:t>)</a:t>
            </a:r>
            <a:endParaRPr lang="en-US" sz="1600" dirty="0">
              <a:solidFill>
                <a:schemeClr val="bg1">
                  <a:lumMod val="50000"/>
                </a:schemeClr>
              </a:solidFill>
              <a:effectLst/>
              <a:ea typeface="Calibri" panose="020F0502020204030204" pitchFamily="34" charset="0"/>
              <a:cs typeface="Times New Roman (Body CS)"/>
            </a:endParaRPr>
          </a:p>
        </p:txBody>
      </p:sp>
      <p:pic>
        <p:nvPicPr>
          <p:cNvPr id="9" name="Picture 8" descr="A group of people with text&#10;&#10;Description automatically generated">
            <a:extLst>
              <a:ext uri="{FF2B5EF4-FFF2-40B4-BE49-F238E27FC236}">
                <a16:creationId xmlns:a16="http://schemas.microsoft.com/office/drawing/2014/main" id="{194366EA-9F2C-E2B0-ED30-05E5D0C0E291}"/>
              </a:ext>
            </a:extLst>
          </p:cNvPr>
          <p:cNvPicPr>
            <a:picLocks noChangeAspect="1"/>
          </p:cNvPicPr>
          <p:nvPr/>
        </p:nvPicPr>
        <p:blipFill>
          <a:blip r:embed="rId4"/>
          <a:stretch>
            <a:fillRect/>
          </a:stretch>
        </p:blipFill>
        <p:spPr>
          <a:xfrm>
            <a:off x="10285454" y="6273947"/>
            <a:ext cx="2137064" cy="556783"/>
          </a:xfrm>
          <a:prstGeom prst="rect">
            <a:avLst/>
          </a:prstGeom>
        </p:spPr>
      </p:pic>
    </p:spTree>
    <p:extLst>
      <p:ext uri="{BB962C8B-B14F-4D97-AF65-F5344CB8AC3E}">
        <p14:creationId xmlns:p14="http://schemas.microsoft.com/office/powerpoint/2010/main" val="28693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7F13-BDC2-B3D4-8100-7265E4E8C781}"/>
              </a:ext>
            </a:extLst>
          </p:cNvPr>
          <p:cNvSpPr>
            <a:spLocks noGrp="1"/>
          </p:cNvSpPr>
          <p:nvPr>
            <p:ph type="title"/>
          </p:nvPr>
        </p:nvSpPr>
        <p:spPr/>
        <p:txBody>
          <a:bodyPr/>
          <a:lstStyle/>
          <a:p>
            <a:r>
              <a:rPr lang="en-US" dirty="0">
                <a:latin typeface="Quattrocento Sans" panose="020B0502050000020003" pitchFamily="34" charset="0"/>
              </a:rPr>
              <a:t>Disconnect between per capita supply and recommendations</a:t>
            </a:r>
          </a:p>
        </p:txBody>
      </p:sp>
      <p:sp>
        <p:nvSpPr>
          <p:cNvPr id="3" name="Content Placeholder 2">
            <a:extLst>
              <a:ext uri="{FF2B5EF4-FFF2-40B4-BE49-F238E27FC236}">
                <a16:creationId xmlns:a16="http://schemas.microsoft.com/office/drawing/2014/main" id="{96BE838F-DB77-B8C2-37C2-11D9724E73BA}"/>
              </a:ext>
            </a:extLst>
          </p:cNvPr>
          <p:cNvSpPr>
            <a:spLocks noGrp="1"/>
          </p:cNvSpPr>
          <p:nvPr>
            <p:ph idx="1"/>
          </p:nvPr>
        </p:nvSpPr>
        <p:spPr/>
        <p:txBody>
          <a:bodyPr/>
          <a:lstStyle/>
          <a:p>
            <a:r>
              <a:rPr lang="en-US" dirty="0">
                <a:latin typeface="Quattrocento Sans" panose="020B0502050000020003" pitchFamily="34" charset="0"/>
              </a:rPr>
              <a:t>Food balance sheet data show that availability of fruits and vegetables is lower than recommended amounts in most regions of the world.</a:t>
            </a:r>
          </a:p>
          <a:p>
            <a:endParaRPr lang="en-US" dirty="0">
              <a:latin typeface="Quattrocento Sans" panose="020B0502050000020003" pitchFamily="34" charset="0"/>
            </a:endParaRPr>
          </a:p>
        </p:txBody>
      </p:sp>
      <p:pic>
        <p:nvPicPr>
          <p:cNvPr id="4" name="Picture 3" descr="A group of people with text&#10;&#10;Description automatically generated">
            <a:extLst>
              <a:ext uri="{FF2B5EF4-FFF2-40B4-BE49-F238E27FC236}">
                <a16:creationId xmlns:a16="http://schemas.microsoft.com/office/drawing/2014/main" id="{F86D2E99-B0B3-C3EB-D41F-FF447DDE95BD}"/>
              </a:ext>
            </a:extLst>
          </p:cNvPr>
          <p:cNvPicPr>
            <a:picLocks noChangeAspect="1"/>
          </p:cNvPicPr>
          <p:nvPr/>
        </p:nvPicPr>
        <p:blipFill>
          <a:blip r:embed="rId3"/>
          <a:stretch>
            <a:fillRect/>
          </a:stretch>
        </p:blipFill>
        <p:spPr>
          <a:xfrm>
            <a:off x="10285454" y="6273947"/>
            <a:ext cx="2137064" cy="556783"/>
          </a:xfrm>
          <a:prstGeom prst="rect">
            <a:avLst/>
          </a:prstGeom>
        </p:spPr>
      </p:pic>
    </p:spTree>
    <p:extLst>
      <p:ext uri="{BB962C8B-B14F-4D97-AF65-F5344CB8AC3E}">
        <p14:creationId xmlns:p14="http://schemas.microsoft.com/office/powerpoint/2010/main" val="2803404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7084E6-2CF2-8D35-C736-137C64C446FE}"/>
              </a:ext>
            </a:extLst>
          </p:cNvPr>
          <p:cNvSpPr txBox="1"/>
          <p:nvPr/>
        </p:nvSpPr>
        <p:spPr>
          <a:xfrm>
            <a:off x="849012" y="167838"/>
            <a:ext cx="10493976" cy="369332"/>
          </a:xfrm>
          <a:prstGeom prst="rect">
            <a:avLst/>
          </a:prstGeom>
          <a:noFill/>
        </p:spPr>
        <p:txBody>
          <a:bodyPr wrap="square">
            <a:spAutoFit/>
          </a:bodyPr>
          <a:lstStyle/>
          <a:p>
            <a:pPr marL="0" marR="0">
              <a:spcBef>
                <a:spcPts val="0"/>
              </a:spcBef>
              <a:spcAft>
                <a:spcPts val="0"/>
              </a:spcAft>
            </a:pPr>
            <a:r>
              <a:rPr lang="en-US" b="1" dirty="0">
                <a:effectLst/>
                <a:latin typeface="Times New Roman" panose="02020603050405020304" pitchFamily="18" charset="0"/>
                <a:ea typeface="Calibri" panose="020F0502020204030204" pitchFamily="34" charset="0"/>
                <a:cs typeface="Times New Roman (Body CS)"/>
              </a:rPr>
              <a:t>Figure 1. </a:t>
            </a:r>
            <a:r>
              <a:rPr lang="en-US" b="1" dirty="0">
                <a:latin typeface="Times New Roman" panose="02020603050405020304" pitchFamily="18" charset="0"/>
                <a:ea typeface="Calibri" panose="020F0502020204030204" pitchFamily="34" charset="0"/>
                <a:cs typeface="Times New Roman (Body CS)"/>
              </a:rPr>
              <a:t>Global food </a:t>
            </a:r>
            <a:r>
              <a:rPr lang="en-US" b="1" dirty="0">
                <a:effectLst/>
                <a:latin typeface="Times New Roman" panose="02020603050405020304" pitchFamily="18" charset="0"/>
                <a:ea typeface="Calibri" panose="020F0502020204030204" pitchFamily="34" charset="0"/>
                <a:cs typeface="Times New Roman (Body CS)"/>
              </a:rPr>
              <a:t>supply relative to healthy diet basket targets by food group, 1961-2020.</a:t>
            </a:r>
          </a:p>
        </p:txBody>
      </p:sp>
      <p:pic>
        <p:nvPicPr>
          <p:cNvPr id="4" name="Picture 3" descr="Graphical user interface, application&#10;&#10;Description automatically generated">
            <a:extLst>
              <a:ext uri="{FF2B5EF4-FFF2-40B4-BE49-F238E27FC236}">
                <a16:creationId xmlns:a16="http://schemas.microsoft.com/office/drawing/2014/main" id="{8E4E1A40-0918-ADD0-A19F-0227342E8F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2169" y="581266"/>
            <a:ext cx="6659545" cy="5993591"/>
          </a:xfrm>
          <a:prstGeom prst="rect">
            <a:avLst/>
          </a:prstGeom>
        </p:spPr>
      </p:pic>
      <p:sp>
        <p:nvSpPr>
          <p:cNvPr id="2" name="TextBox 1">
            <a:extLst>
              <a:ext uri="{FF2B5EF4-FFF2-40B4-BE49-F238E27FC236}">
                <a16:creationId xmlns:a16="http://schemas.microsoft.com/office/drawing/2014/main" id="{38064392-273D-88E8-8FE3-0F781DA618C0}"/>
              </a:ext>
            </a:extLst>
          </p:cNvPr>
          <p:cNvSpPr txBox="1"/>
          <p:nvPr/>
        </p:nvSpPr>
        <p:spPr>
          <a:xfrm>
            <a:off x="0" y="6467281"/>
            <a:ext cx="12192000" cy="430887"/>
          </a:xfrm>
          <a:prstGeom prst="rect">
            <a:avLst/>
          </a:prstGeom>
          <a:noFill/>
        </p:spPr>
        <p:txBody>
          <a:bodyPr wrap="square">
            <a:spAutoFit/>
          </a:bodyPr>
          <a:lstStyle/>
          <a:p>
            <a:pPr marL="0" marR="0">
              <a:spcBef>
                <a:spcPts val="0"/>
              </a:spcBef>
              <a:spcAft>
                <a:spcPts val="0"/>
              </a:spcAft>
            </a:pPr>
            <a:r>
              <a:rPr lang="en-US" sz="1100" dirty="0">
                <a:effectLst/>
                <a:ea typeface="Calibri" panose="020F0502020204030204" pitchFamily="34" charset="0"/>
                <a:cs typeface="Times New Roman (Body CS)"/>
              </a:rPr>
              <a:t>Source: Costlow L, Herforth AW, and Masters WA, forthcoming.</a:t>
            </a:r>
          </a:p>
          <a:p>
            <a:pPr marL="0" marR="0">
              <a:spcBef>
                <a:spcPts val="0"/>
              </a:spcBef>
              <a:spcAft>
                <a:spcPts val="0"/>
              </a:spcAft>
            </a:pPr>
            <a:r>
              <a:rPr lang="en-US" sz="1100" dirty="0">
                <a:solidFill>
                  <a:schemeClr val="bg1">
                    <a:lumMod val="50000"/>
                  </a:schemeClr>
                </a:solidFill>
                <a:effectLst/>
                <a:ea typeface="Calibri" panose="020F0502020204030204" pitchFamily="34" charset="0"/>
                <a:cs typeface="Times New Roman (Body CS)"/>
              </a:rPr>
              <a:t>Note: </a:t>
            </a:r>
            <a:r>
              <a:rPr lang="en-US" sz="1100" dirty="0">
                <a:solidFill>
                  <a:schemeClr val="bg1">
                    <a:lumMod val="50000"/>
                  </a:schemeClr>
                </a:solidFill>
                <a:ea typeface="Calibri" panose="020F0502020204030204" pitchFamily="34" charset="0"/>
                <a:cs typeface="Times New Roman (Body CS)"/>
              </a:rPr>
              <a:t>Data shown are worldwide totals available for food consumption, based on production minus non-food use and supply-chain losses estimated in national food balance sheets.</a:t>
            </a:r>
            <a:endParaRPr lang="en-US" sz="1100" dirty="0">
              <a:solidFill>
                <a:schemeClr val="bg1">
                  <a:lumMod val="50000"/>
                </a:schemeClr>
              </a:solidFill>
              <a:effectLst/>
              <a:ea typeface="Calibri" panose="020F0502020204030204" pitchFamily="34" charset="0"/>
              <a:cs typeface="Times New Roman (Body CS)"/>
            </a:endParaRPr>
          </a:p>
        </p:txBody>
      </p:sp>
      <p:pic>
        <p:nvPicPr>
          <p:cNvPr id="3" name="Picture 2" descr="A group of people with text&#10;&#10;Description automatically generated">
            <a:extLst>
              <a:ext uri="{FF2B5EF4-FFF2-40B4-BE49-F238E27FC236}">
                <a16:creationId xmlns:a16="http://schemas.microsoft.com/office/drawing/2014/main" id="{1B6CED96-DFD5-60BB-99A1-7AFB8ABEFFA0}"/>
              </a:ext>
            </a:extLst>
          </p:cNvPr>
          <p:cNvPicPr>
            <a:picLocks noChangeAspect="1"/>
          </p:cNvPicPr>
          <p:nvPr/>
        </p:nvPicPr>
        <p:blipFill>
          <a:blip r:embed="rId3"/>
          <a:stretch>
            <a:fillRect/>
          </a:stretch>
        </p:blipFill>
        <p:spPr>
          <a:xfrm>
            <a:off x="10285454" y="6273947"/>
            <a:ext cx="2137064" cy="556783"/>
          </a:xfrm>
          <a:prstGeom prst="rect">
            <a:avLst/>
          </a:prstGeom>
        </p:spPr>
      </p:pic>
    </p:spTree>
    <p:extLst>
      <p:ext uri="{BB962C8B-B14F-4D97-AF65-F5344CB8AC3E}">
        <p14:creationId xmlns:p14="http://schemas.microsoft.com/office/powerpoint/2010/main" val="1202862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F2E7DB-A57F-7786-5DC8-050BCA9F1D36}"/>
              </a:ext>
            </a:extLst>
          </p:cNvPr>
          <p:cNvSpPr txBox="1"/>
          <p:nvPr/>
        </p:nvSpPr>
        <p:spPr>
          <a:xfrm>
            <a:off x="1294370" y="175819"/>
            <a:ext cx="10401241" cy="369332"/>
          </a:xfrm>
          <a:prstGeom prst="rect">
            <a:avLst/>
          </a:prstGeom>
          <a:noFill/>
        </p:spPr>
        <p:txBody>
          <a:bodyPr wrap="square">
            <a:spAutoFit/>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Body CS)"/>
              </a:rPr>
              <a:t>Figure 2. </a:t>
            </a:r>
            <a:r>
              <a:rPr lang="en-US" b="1" dirty="0">
                <a:latin typeface="Times New Roman" panose="02020603050405020304" pitchFamily="18" charset="0"/>
                <a:ea typeface="Calibri" panose="020F0502020204030204" pitchFamily="34" charset="0"/>
                <a:cs typeface="Times New Roman (Body CS)"/>
              </a:rPr>
              <a:t>Regional food </a:t>
            </a:r>
            <a:r>
              <a:rPr lang="en-US" b="1" dirty="0">
                <a:effectLst/>
                <a:latin typeface="Times New Roman" panose="02020603050405020304" pitchFamily="18" charset="0"/>
                <a:ea typeface="Calibri" panose="020F0502020204030204" pitchFamily="34" charset="0"/>
                <a:cs typeface="Times New Roman (Body CS)"/>
              </a:rPr>
              <a:t>supplies relative to healthy diet basket targets by food group, 1961-2020</a:t>
            </a:r>
            <a:endParaRPr lang="en-US" sz="1800" dirty="0">
              <a:effectLst/>
              <a:latin typeface="Times New Roman" panose="02020603050405020304" pitchFamily="18" charset="0"/>
              <a:ea typeface="Calibri" panose="020F0502020204030204" pitchFamily="34" charset="0"/>
              <a:cs typeface="Times New Roman (Body CS)"/>
            </a:endParaRPr>
          </a:p>
        </p:txBody>
      </p:sp>
      <p:pic>
        <p:nvPicPr>
          <p:cNvPr id="7" name="Picture 6" descr="Chart, line chart&#10;&#10;Description automatically generated">
            <a:extLst>
              <a:ext uri="{FF2B5EF4-FFF2-40B4-BE49-F238E27FC236}">
                <a16:creationId xmlns:a16="http://schemas.microsoft.com/office/drawing/2014/main" id="{08D00737-1957-E6A2-C489-0B04FEECE0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668215"/>
            <a:ext cx="7772400" cy="5829300"/>
          </a:xfrm>
          <a:prstGeom prst="rect">
            <a:avLst/>
          </a:prstGeom>
        </p:spPr>
      </p:pic>
      <p:sp>
        <p:nvSpPr>
          <p:cNvPr id="3" name="TextBox 2">
            <a:extLst>
              <a:ext uri="{FF2B5EF4-FFF2-40B4-BE49-F238E27FC236}">
                <a16:creationId xmlns:a16="http://schemas.microsoft.com/office/drawing/2014/main" id="{C9FF600A-6CF3-58F4-9247-6D4F7CBAD8D9}"/>
              </a:ext>
            </a:extLst>
          </p:cNvPr>
          <p:cNvSpPr txBox="1"/>
          <p:nvPr/>
        </p:nvSpPr>
        <p:spPr>
          <a:xfrm>
            <a:off x="0" y="6467281"/>
            <a:ext cx="12192000" cy="430887"/>
          </a:xfrm>
          <a:prstGeom prst="rect">
            <a:avLst/>
          </a:prstGeom>
          <a:noFill/>
        </p:spPr>
        <p:txBody>
          <a:bodyPr wrap="square">
            <a:spAutoFit/>
          </a:bodyPr>
          <a:lstStyle/>
          <a:p>
            <a:pPr marL="0" marR="0">
              <a:spcBef>
                <a:spcPts val="0"/>
              </a:spcBef>
              <a:spcAft>
                <a:spcPts val="0"/>
              </a:spcAft>
            </a:pPr>
            <a:r>
              <a:rPr lang="en-US" sz="1100" dirty="0">
                <a:effectLst/>
                <a:ea typeface="Calibri" panose="020F0502020204030204" pitchFamily="34" charset="0"/>
                <a:cs typeface="Times New Roman (Body CS)"/>
              </a:rPr>
              <a:t>Source: Costlow L, Herforth AW, and Masters WA, forthcoming.</a:t>
            </a:r>
          </a:p>
          <a:p>
            <a:pPr marL="0" marR="0">
              <a:spcBef>
                <a:spcPts val="0"/>
              </a:spcBef>
              <a:spcAft>
                <a:spcPts val="0"/>
              </a:spcAft>
            </a:pPr>
            <a:r>
              <a:rPr lang="en-US" sz="1100" dirty="0">
                <a:solidFill>
                  <a:schemeClr val="bg1">
                    <a:lumMod val="50000"/>
                  </a:schemeClr>
                </a:solidFill>
                <a:effectLst/>
                <a:ea typeface="Calibri" panose="020F0502020204030204" pitchFamily="34" charset="0"/>
                <a:cs typeface="Times New Roman (Body CS)"/>
              </a:rPr>
              <a:t>Note: </a:t>
            </a:r>
            <a:r>
              <a:rPr lang="en-US" sz="1100" dirty="0">
                <a:solidFill>
                  <a:schemeClr val="bg1">
                    <a:lumMod val="50000"/>
                  </a:schemeClr>
                </a:solidFill>
                <a:ea typeface="Calibri" panose="020F0502020204030204" pitchFamily="34" charset="0"/>
                <a:cs typeface="Times New Roman (Body CS)"/>
              </a:rPr>
              <a:t>Data shown are worldwide totals available for food consumption, based on production minus non-food use and supply-chain losses estimated in national food balance sheets.</a:t>
            </a:r>
            <a:endParaRPr lang="en-US" sz="1100" dirty="0">
              <a:solidFill>
                <a:schemeClr val="bg1">
                  <a:lumMod val="50000"/>
                </a:schemeClr>
              </a:solidFill>
              <a:effectLst/>
              <a:ea typeface="Calibri" panose="020F0502020204030204" pitchFamily="34" charset="0"/>
              <a:cs typeface="Times New Roman (Body CS)"/>
            </a:endParaRPr>
          </a:p>
        </p:txBody>
      </p:sp>
      <p:pic>
        <p:nvPicPr>
          <p:cNvPr id="2" name="Picture 1" descr="A group of people with text&#10;&#10;Description automatically generated">
            <a:extLst>
              <a:ext uri="{FF2B5EF4-FFF2-40B4-BE49-F238E27FC236}">
                <a16:creationId xmlns:a16="http://schemas.microsoft.com/office/drawing/2014/main" id="{634F4AEA-8924-20D2-826F-A31ED6EC10C5}"/>
              </a:ext>
            </a:extLst>
          </p:cNvPr>
          <p:cNvPicPr>
            <a:picLocks noChangeAspect="1"/>
          </p:cNvPicPr>
          <p:nvPr/>
        </p:nvPicPr>
        <p:blipFill>
          <a:blip r:embed="rId3"/>
          <a:stretch>
            <a:fillRect/>
          </a:stretch>
        </p:blipFill>
        <p:spPr>
          <a:xfrm>
            <a:off x="10285454" y="6273947"/>
            <a:ext cx="2137064" cy="556783"/>
          </a:xfrm>
          <a:prstGeom prst="rect">
            <a:avLst/>
          </a:prstGeom>
        </p:spPr>
      </p:pic>
    </p:spTree>
    <p:extLst>
      <p:ext uri="{BB962C8B-B14F-4D97-AF65-F5344CB8AC3E}">
        <p14:creationId xmlns:p14="http://schemas.microsoft.com/office/powerpoint/2010/main" val="514602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E8884-E10F-F439-42D7-92F66AA351BC}"/>
              </a:ext>
            </a:extLst>
          </p:cNvPr>
          <p:cNvPicPr>
            <a:picLocks noChangeAspect="1"/>
          </p:cNvPicPr>
          <p:nvPr/>
        </p:nvPicPr>
        <p:blipFill>
          <a:blip r:embed="rId2"/>
          <a:stretch>
            <a:fillRect/>
          </a:stretch>
        </p:blipFill>
        <p:spPr>
          <a:xfrm>
            <a:off x="2657475" y="1004243"/>
            <a:ext cx="7167462" cy="5348198"/>
          </a:xfrm>
          <a:prstGeom prst="rect">
            <a:avLst/>
          </a:prstGeom>
        </p:spPr>
      </p:pic>
      <p:pic>
        <p:nvPicPr>
          <p:cNvPr id="3" name="Picture 2">
            <a:extLst>
              <a:ext uri="{FF2B5EF4-FFF2-40B4-BE49-F238E27FC236}">
                <a16:creationId xmlns:a16="http://schemas.microsoft.com/office/drawing/2014/main" id="{921242B9-F443-9C68-4797-DFEE05630EB8}"/>
              </a:ext>
            </a:extLst>
          </p:cNvPr>
          <p:cNvPicPr>
            <a:picLocks noChangeAspect="1"/>
          </p:cNvPicPr>
          <p:nvPr/>
        </p:nvPicPr>
        <p:blipFill>
          <a:blip r:embed="rId3"/>
          <a:stretch>
            <a:fillRect/>
          </a:stretch>
        </p:blipFill>
        <p:spPr>
          <a:xfrm>
            <a:off x="2078949" y="2387600"/>
            <a:ext cx="546100" cy="2082800"/>
          </a:xfrm>
          <a:prstGeom prst="rect">
            <a:avLst/>
          </a:prstGeom>
        </p:spPr>
      </p:pic>
      <p:pic>
        <p:nvPicPr>
          <p:cNvPr id="4" name="Picture 3">
            <a:extLst>
              <a:ext uri="{FF2B5EF4-FFF2-40B4-BE49-F238E27FC236}">
                <a16:creationId xmlns:a16="http://schemas.microsoft.com/office/drawing/2014/main" id="{55C83046-E816-8A34-0ABA-EB2E5FD46EEE}"/>
              </a:ext>
            </a:extLst>
          </p:cNvPr>
          <p:cNvPicPr>
            <a:picLocks noChangeAspect="1"/>
          </p:cNvPicPr>
          <p:nvPr/>
        </p:nvPicPr>
        <p:blipFill>
          <a:blip r:embed="rId4"/>
          <a:stretch>
            <a:fillRect/>
          </a:stretch>
        </p:blipFill>
        <p:spPr>
          <a:xfrm>
            <a:off x="10113051" y="2295187"/>
            <a:ext cx="1892300" cy="1625600"/>
          </a:xfrm>
          <a:prstGeom prst="rect">
            <a:avLst/>
          </a:prstGeom>
        </p:spPr>
      </p:pic>
      <p:pic>
        <p:nvPicPr>
          <p:cNvPr id="5" name="Picture 4" descr="A group of people with text&#10;&#10;Description automatically generated">
            <a:extLst>
              <a:ext uri="{FF2B5EF4-FFF2-40B4-BE49-F238E27FC236}">
                <a16:creationId xmlns:a16="http://schemas.microsoft.com/office/drawing/2014/main" id="{E3D9F41C-CEB6-557B-F93F-81C3A129F2E3}"/>
              </a:ext>
            </a:extLst>
          </p:cNvPr>
          <p:cNvPicPr>
            <a:picLocks noChangeAspect="1"/>
          </p:cNvPicPr>
          <p:nvPr/>
        </p:nvPicPr>
        <p:blipFill>
          <a:blip r:embed="rId5"/>
          <a:stretch>
            <a:fillRect/>
          </a:stretch>
        </p:blipFill>
        <p:spPr>
          <a:xfrm>
            <a:off x="10285454" y="6273947"/>
            <a:ext cx="2137064" cy="556783"/>
          </a:xfrm>
          <a:prstGeom prst="rect">
            <a:avLst/>
          </a:prstGeom>
        </p:spPr>
      </p:pic>
      <p:sp>
        <p:nvSpPr>
          <p:cNvPr id="6" name="TextBox 5">
            <a:extLst>
              <a:ext uri="{FF2B5EF4-FFF2-40B4-BE49-F238E27FC236}">
                <a16:creationId xmlns:a16="http://schemas.microsoft.com/office/drawing/2014/main" id="{8582DD6C-7AD8-473F-0DA3-FF2F72566492}"/>
              </a:ext>
            </a:extLst>
          </p:cNvPr>
          <p:cNvSpPr txBox="1"/>
          <p:nvPr/>
        </p:nvSpPr>
        <p:spPr>
          <a:xfrm>
            <a:off x="0" y="6467281"/>
            <a:ext cx="12192000" cy="430887"/>
          </a:xfrm>
          <a:prstGeom prst="rect">
            <a:avLst/>
          </a:prstGeom>
          <a:noFill/>
        </p:spPr>
        <p:txBody>
          <a:bodyPr wrap="square">
            <a:spAutoFit/>
          </a:bodyPr>
          <a:lstStyle/>
          <a:p>
            <a:pPr marL="0" marR="0">
              <a:spcBef>
                <a:spcPts val="0"/>
              </a:spcBef>
              <a:spcAft>
                <a:spcPts val="0"/>
              </a:spcAft>
            </a:pPr>
            <a:r>
              <a:rPr lang="en-US" sz="1100" dirty="0">
                <a:effectLst/>
                <a:ea typeface="Calibri" panose="020F0502020204030204" pitchFamily="34" charset="0"/>
                <a:cs typeface="Times New Roman (Body CS)"/>
              </a:rPr>
              <a:t>Source: Costlow L, Herforth AW, and Masters WA, forthcoming.</a:t>
            </a:r>
          </a:p>
          <a:p>
            <a:pPr marL="0" marR="0">
              <a:spcBef>
                <a:spcPts val="0"/>
              </a:spcBef>
              <a:spcAft>
                <a:spcPts val="0"/>
              </a:spcAft>
            </a:pPr>
            <a:r>
              <a:rPr lang="en-US" sz="1100" dirty="0">
                <a:solidFill>
                  <a:schemeClr val="bg1">
                    <a:lumMod val="50000"/>
                  </a:schemeClr>
                </a:solidFill>
                <a:effectLst/>
                <a:ea typeface="Calibri" panose="020F0502020204030204" pitchFamily="34" charset="0"/>
                <a:cs typeface="Times New Roman (Body CS)"/>
              </a:rPr>
              <a:t>Note: </a:t>
            </a:r>
            <a:r>
              <a:rPr lang="en-US" sz="1100" dirty="0">
                <a:solidFill>
                  <a:schemeClr val="bg1">
                    <a:lumMod val="50000"/>
                  </a:schemeClr>
                </a:solidFill>
                <a:ea typeface="Calibri" panose="020F0502020204030204" pitchFamily="34" charset="0"/>
                <a:cs typeface="Times New Roman (Body CS)"/>
              </a:rPr>
              <a:t>Data shown are worldwide totals available for food consumption, based on production minus non-food use and supply-chain losses estimated in national food balance sheets.</a:t>
            </a:r>
            <a:endParaRPr lang="en-US" sz="1100" dirty="0">
              <a:solidFill>
                <a:schemeClr val="bg1">
                  <a:lumMod val="50000"/>
                </a:schemeClr>
              </a:solidFill>
              <a:effectLst/>
              <a:ea typeface="Calibri" panose="020F0502020204030204" pitchFamily="34" charset="0"/>
              <a:cs typeface="Times New Roman (Body CS)"/>
            </a:endParaRPr>
          </a:p>
        </p:txBody>
      </p:sp>
    </p:spTree>
    <p:extLst>
      <p:ext uri="{BB962C8B-B14F-4D97-AF65-F5344CB8AC3E}">
        <p14:creationId xmlns:p14="http://schemas.microsoft.com/office/powerpoint/2010/main" val="3015406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angular abstract background">
            <a:extLst>
              <a:ext uri="{FF2B5EF4-FFF2-40B4-BE49-F238E27FC236}">
                <a16:creationId xmlns:a16="http://schemas.microsoft.com/office/drawing/2014/main" id="{54D82106-C315-7EA9-28F6-50647B469B5C}"/>
              </a:ext>
            </a:extLst>
          </p:cNvPr>
          <p:cNvPicPr>
            <a:picLocks noChangeAspect="1"/>
          </p:cNvPicPr>
          <p:nvPr/>
        </p:nvPicPr>
        <p:blipFill rotWithShape="1">
          <a:blip r:embed="rId3" cstate="screen">
            <a:alphaModFix amt="41000"/>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2" name="Title 1">
            <a:extLst>
              <a:ext uri="{FF2B5EF4-FFF2-40B4-BE49-F238E27FC236}">
                <a16:creationId xmlns:a16="http://schemas.microsoft.com/office/drawing/2014/main" id="{4A6DB40C-3C49-8CB4-33B4-EBF34D46F655}"/>
              </a:ext>
            </a:extLst>
          </p:cNvPr>
          <p:cNvSpPr>
            <a:spLocks noGrp="1"/>
          </p:cNvSpPr>
          <p:nvPr>
            <p:ph type="ctrTitle"/>
          </p:nvPr>
        </p:nvSpPr>
        <p:spPr>
          <a:xfrm>
            <a:off x="2455401" y="1066801"/>
            <a:ext cx="7272408" cy="2077328"/>
          </a:xfrm>
          <a:effectLst>
            <a:outerShdw blurRad="38100" dist="12700" dir="2700000" algn="tl" rotWithShape="0">
              <a:prstClr val="black">
                <a:alpha val="40000"/>
              </a:prstClr>
            </a:outerShdw>
          </a:effectLst>
        </p:spPr>
        <p:txBody>
          <a:bodyPr anchor="b">
            <a:normAutofit/>
          </a:bodyPr>
          <a:lstStyle/>
          <a:p>
            <a:endParaRPr lang="en-US">
              <a:solidFill>
                <a:schemeClr val="bg1"/>
              </a:solidFill>
            </a:endParaRPr>
          </a:p>
        </p:txBody>
      </p:sp>
      <p:sp>
        <p:nvSpPr>
          <p:cNvPr id="3" name="Subtitle 2">
            <a:extLst>
              <a:ext uri="{FF2B5EF4-FFF2-40B4-BE49-F238E27FC236}">
                <a16:creationId xmlns:a16="http://schemas.microsoft.com/office/drawing/2014/main" id="{328FE920-2A90-C31B-1E08-97B16E5D535F}"/>
              </a:ext>
            </a:extLst>
          </p:cNvPr>
          <p:cNvSpPr>
            <a:spLocks noGrp="1"/>
          </p:cNvSpPr>
          <p:nvPr>
            <p:ph type="subTitle" idx="1"/>
          </p:nvPr>
        </p:nvSpPr>
        <p:spPr>
          <a:xfrm>
            <a:off x="3558988" y="4876803"/>
            <a:ext cx="5074022" cy="1257295"/>
          </a:xfrm>
          <a:effectLst>
            <a:outerShdw blurRad="38100" dist="12700" dir="2700000" algn="tl" rotWithShape="0">
              <a:prstClr val="black">
                <a:alpha val="40000"/>
              </a:prstClr>
            </a:outerShdw>
          </a:effectLst>
        </p:spPr>
        <p:txBody>
          <a:bodyPr anchor="t">
            <a:normAutofit/>
          </a:bodyPr>
          <a:lstStyle/>
          <a:p>
            <a:endParaRPr lang="en-US">
              <a:solidFill>
                <a:schemeClr val="bg1"/>
              </a:solidFill>
            </a:endParaRPr>
          </a:p>
        </p:txBody>
      </p:sp>
      <p:pic>
        <p:nvPicPr>
          <p:cNvPr id="5" name="Picture 2">
            <a:extLst>
              <a:ext uri="{FF2B5EF4-FFF2-40B4-BE49-F238E27FC236}">
                <a16:creationId xmlns:a16="http://schemas.microsoft.com/office/drawing/2014/main" id="{32AE01FE-3033-4074-48D2-5337BDF629E8}"/>
              </a:ext>
            </a:extLst>
          </p:cNvPr>
          <p:cNvPicPr>
            <a:picLocks noChangeAspect="1" noChangeArrowheads="1"/>
          </p:cNvPicPr>
          <p:nvPr/>
        </p:nvPicPr>
        <p:blipFill rotWithShape="1">
          <a:blip r:embed="rId4" cstate="screen">
            <a:alphaModFix amt="35000"/>
            <a:extLst>
              <a:ext uri="{28A0092B-C50C-407E-A947-70E740481C1C}">
                <a14:useLocalDpi xmlns:a14="http://schemas.microsoft.com/office/drawing/2010/main"/>
              </a:ext>
            </a:extLst>
          </a:blip>
          <a:srcRect/>
          <a:stretch/>
        </p:blipFill>
        <p:spPr bwMode="auto">
          <a:xfrm>
            <a:off x="-103455" y="45721"/>
            <a:ext cx="1239011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AE94B349-091D-4DF2-293E-D9DE5294C0FC}"/>
              </a:ext>
            </a:extLst>
          </p:cNvPr>
          <p:cNvSpPr txBox="1">
            <a:spLocks/>
          </p:cNvSpPr>
          <p:nvPr/>
        </p:nvSpPr>
        <p:spPr>
          <a:xfrm>
            <a:off x="833804" y="1981196"/>
            <a:ext cx="10515600" cy="1795429"/>
          </a:xfrm>
          <a:prstGeom prst="rect">
            <a:avLst/>
          </a:prstGeom>
          <a:solidFill>
            <a:schemeClr val="bg1">
              <a:alpha val="61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Quattrocento Sans" panose="020B0502050000020003" pitchFamily="34" charset="0"/>
              </a:rPr>
              <a:t>Possible actions</a:t>
            </a:r>
          </a:p>
        </p:txBody>
      </p:sp>
    </p:spTree>
    <p:extLst>
      <p:ext uri="{BB962C8B-B14F-4D97-AF65-F5344CB8AC3E}">
        <p14:creationId xmlns:p14="http://schemas.microsoft.com/office/powerpoint/2010/main" val="3350846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E551-FFAD-0A64-1EDF-A98E534482AE}"/>
              </a:ext>
            </a:extLst>
          </p:cNvPr>
          <p:cNvSpPr>
            <a:spLocks noGrp="1"/>
          </p:cNvSpPr>
          <p:nvPr>
            <p:ph type="title"/>
          </p:nvPr>
        </p:nvSpPr>
        <p:spPr/>
        <p:txBody>
          <a:bodyPr/>
          <a:lstStyle/>
          <a:p>
            <a:r>
              <a:rPr lang="en-US" dirty="0">
                <a:latin typeface="Quattrocento Sans" panose="020B0502050000020003" pitchFamily="34" charset="0"/>
              </a:rPr>
              <a:t>Improving access to healthy diets</a:t>
            </a:r>
          </a:p>
        </p:txBody>
      </p:sp>
      <p:sp>
        <p:nvSpPr>
          <p:cNvPr id="3" name="Content Placeholder 2">
            <a:extLst>
              <a:ext uri="{FF2B5EF4-FFF2-40B4-BE49-F238E27FC236}">
                <a16:creationId xmlns:a16="http://schemas.microsoft.com/office/drawing/2014/main" id="{DDB73BBF-C826-9D7A-A72B-6826805C96BA}"/>
              </a:ext>
            </a:extLst>
          </p:cNvPr>
          <p:cNvSpPr>
            <a:spLocks noGrp="1"/>
          </p:cNvSpPr>
          <p:nvPr>
            <p:ph idx="1"/>
          </p:nvPr>
        </p:nvSpPr>
        <p:spPr>
          <a:xfrm>
            <a:off x="838200" y="1555222"/>
            <a:ext cx="10845800" cy="5167311"/>
          </a:xfrm>
        </p:spPr>
        <p:txBody>
          <a:bodyPr>
            <a:normAutofit fontScale="85000" lnSpcReduction="20000"/>
          </a:bodyPr>
          <a:lstStyle/>
          <a:p>
            <a:r>
              <a:rPr lang="en-GB" sz="2800" b="1" dirty="0">
                <a:effectLst/>
                <a:latin typeface="Quattrocento Sans" panose="020B0502050000020003" pitchFamily="34" charset="0"/>
                <a:ea typeface="Calibri" panose="020F0502020204030204" pitchFamily="34" charset="0"/>
                <a:cs typeface="Times New Roman" panose="02020603050405020304" pitchFamily="18" charset="0"/>
              </a:rPr>
              <a:t>What </a:t>
            </a:r>
            <a:r>
              <a:rPr lang="en-GB" b="1" dirty="0">
                <a:latin typeface="Quattrocento Sans" panose="020B0502050000020003" pitchFamily="34" charset="0"/>
                <a:ea typeface="Calibri" panose="020F0502020204030204" pitchFamily="34" charset="0"/>
                <a:cs typeface="Times New Roman" panose="02020603050405020304" pitchFamily="18" charset="0"/>
              </a:rPr>
              <a:t>to do about low availability? </a:t>
            </a:r>
            <a:r>
              <a:rPr lang="en-GB" sz="2800" dirty="0">
                <a:effectLst/>
                <a:latin typeface="Quattrocento Sans" panose="020B0502050000020003" pitchFamily="34" charset="0"/>
                <a:ea typeface="Calibri" panose="020F0502020204030204" pitchFamily="34" charset="0"/>
                <a:cs typeface="Times New Roman" panose="02020603050405020304" pitchFamily="18" charset="0"/>
              </a:rPr>
              <a:t>Systemic, long term:</a:t>
            </a:r>
          </a:p>
          <a:p>
            <a:pPr lvl="1"/>
            <a:r>
              <a:rPr lang="en-GB" dirty="0">
                <a:effectLst/>
                <a:latin typeface="Quattrocento Sans" panose="020B0502050000020003" pitchFamily="34" charset="0"/>
                <a:ea typeface="Calibri" panose="020F0502020204030204" pitchFamily="34" charset="0"/>
                <a:cs typeface="Times New Roman" panose="02020603050405020304" pitchFamily="18" charset="0"/>
              </a:rPr>
              <a:t>investment in seed systems, gene banks, cold chains</a:t>
            </a:r>
          </a:p>
          <a:p>
            <a:pPr lvl="1"/>
            <a:r>
              <a:rPr lang="en-GB" dirty="0">
                <a:effectLst/>
                <a:latin typeface="Quattrocento Sans" panose="020B0502050000020003" pitchFamily="34" charset="0"/>
                <a:ea typeface="Calibri" panose="020F0502020204030204" pitchFamily="34" charset="0"/>
                <a:cs typeface="Times New Roman" panose="02020603050405020304" pitchFamily="18" charset="0"/>
              </a:rPr>
              <a:t>and other research and development for improved, locally-adapted and resilient production</a:t>
            </a:r>
          </a:p>
          <a:p>
            <a:endParaRPr lang="en-US" dirty="0">
              <a:latin typeface="Quattrocento Sans" panose="020B0502050000020003" pitchFamily="34" charset="0"/>
            </a:endParaRPr>
          </a:p>
          <a:p>
            <a:r>
              <a:rPr lang="en-GB" sz="2800" b="1" dirty="0">
                <a:effectLst/>
                <a:latin typeface="Quattrocento Sans" panose="020B0502050000020003" pitchFamily="34" charset="0"/>
                <a:ea typeface="Calibri" panose="020F0502020204030204" pitchFamily="34" charset="0"/>
                <a:cs typeface="Times New Roman" panose="02020603050405020304" pitchFamily="18" charset="0"/>
              </a:rPr>
              <a:t>What </a:t>
            </a:r>
            <a:r>
              <a:rPr lang="en-GB" b="1" dirty="0">
                <a:latin typeface="Quattrocento Sans" panose="020B0502050000020003" pitchFamily="34" charset="0"/>
                <a:ea typeface="Calibri" panose="020F0502020204030204" pitchFamily="34" charset="0"/>
                <a:cs typeface="Times New Roman" panose="02020603050405020304" pitchFamily="18" charset="0"/>
              </a:rPr>
              <a:t>to do about low affordability? </a:t>
            </a:r>
            <a:r>
              <a:rPr lang="en-US" dirty="0">
                <a:latin typeface="Quattrocento Sans" panose="020B0502050000020003" pitchFamily="34" charset="0"/>
              </a:rPr>
              <a:t>More immediate:</a:t>
            </a:r>
          </a:p>
          <a:p>
            <a:pPr lvl="1"/>
            <a:r>
              <a:rPr lang="en-US" dirty="0">
                <a:latin typeface="Quattrocento Sans" panose="020B0502050000020003" pitchFamily="34" charset="0"/>
              </a:rPr>
              <a:t>social protection </a:t>
            </a:r>
            <a:r>
              <a:rPr lang="en-GB" sz="2400" dirty="0">
                <a:effectLst/>
                <a:latin typeface="Quattrocento Sans" panose="020B0502050000020003" pitchFamily="34" charset="0"/>
                <a:ea typeface="Calibri" panose="020F0502020204030204" pitchFamily="34" charset="0"/>
                <a:cs typeface="Times New Roman" panose="02020603050405020304" pitchFamily="18" charset="0"/>
              </a:rPr>
              <a:t>efforts to help people </a:t>
            </a:r>
            <a:r>
              <a:rPr lang="en-GB" sz="2400" b="1" dirty="0">
                <a:effectLst/>
                <a:latin typeface="Quattrocento Sans" panose="020B0502050000020003" pitchFamily="34" charset="0"/>
                <a:ea typeface="Calibri" panose="020F0502020204030204" pitchFamily="34" charset="0"/>
                <a:cs typeface="Times New Roman" panose="02020603050405020304" pitchFamily="18" charset="0"/>
              </a:rPr>
              <a:t>purchase or grow </a:t>
            </a:r>
            <a:r>
              <a:rPr lang="en-GB" sz="2400" dirty="0">
                <a:effectLst/>
                <a:latin typeface="Quattrocento Sans" panose="020B0502050000020003" pitchFamily="34" charset="0"/>
                <a:ea typeface="Calibri" panose="020F0502020204030204" pitchFamily="34" charset="0"/>
                <a:cs typeface="Times New Roman" panose="02020603050405020304" pitchFamily="18" charset="0"/>
              </a:rPr>
              <a:t>vegetables and fruits for themselves</a:t>
            </a:r>
          </a:p>
          <a:p>
            <a:pPr lvl="1"/>
            <a:r>
              <a:rPr lang="en-GB" sz="2400" dirty="0">
                <a:effectLst/>
                <a:latin typeface="Quattrocento Sans" panose="020B0502050000020003" pitchFamily="34" charset="0"/>
                <a:ea typeface="Calibri" panose="020F0502020204030204" pitchFamily="34" charset="0"/>
                <a:cs typeface="Times New Roman" panose="02020603050405020304" pitchFamily="18" charset="0"/>
              </a:rPr>
              <a:t>conservation of wild areas which may provide access when markets and cultivation do not.</a:t>
            </a:r>
            <a:endParaRPr lang="en-US" dirty="0">
              <a:latin typeface="Quattrocento Sans" panose="020B0502050000020003" pitchFamily="34" charset="0"/>
            </a:endParaRPr>
          </a:p>
          <a:p>
            <a:pPr marL="0" indent="0">
              <a:buNone/>
            </a:pPr>
            <a:endParaRPr lang="en-US" dirty="0">
              <a:latin typeface="Quattrocento Sans" panose="020B0502050000020003" pitchFamily="34" charset="0"/>
            </a:endParaRPr>
          </a:p>
          <a:p>
            <a:r>
              <a:rPr lang="en-US" dirty="0">
                <a:latin typeface="Quattrocento Sans" panose="020B0502050000020003" pitchFamily="34" charset="0"/>
              </a:rPr>
              <a:t>Better measurement of </a:t>
            </a:r>
            <a:r>
              <a:rPr lang="en-GB" sz="2800" dirty="0">
                <a:effectLst/>
                <a:latin typeface="Quattrocento Sans" panose="020B0502050000020003" pitchFamily="34" charset="0"/>
                <a:ea typeface="Calibri" panose="020F0502020204030204" pitchFamily="34" charset="0"/>
                <a:cs typeface="Times New Roman" panose="02020603050405020304" pitchFamily="18" charset="0"/>
              </a:rPr>
              <a:t>availability of fruits and vegetables </a:t>
            </a:r>
          </a:p>
          <a:p>
            <a:pPr lvl="1"/>
            <a:r>
              <a:rPr lang="en-GB" dirty="0">
                <a:effectLst/>
                <a:latin typeface="Quattrocento Sans" panose="020B0502050000020003" pitchFamily="34" charset="0"/>
                <a:ea typeface="Calibri" panose="020F0502020204030204" pitchFamily="34" charset="0"/>
                <a:cs typeface="Times New Roman" panose="02020603050405020304" pitchFamily="18" charset="0"/>
              </a:rPr>
              <a:t>to ensure that progress and gaps in fruit and vegetable production are accurately captured, including minor and underutilized species</a:t>
            </a:r>
          </a:p>
          <a:p>
            <a:pPr lvl="1"/>
            <a:endParaRPr lang="en-GB" dirty="0">
              <a:latin typeface="Quattrocento Sans" panose="020B0502050000020003" pitchFamily="34" charset="0"/>
              <a:cs typeface="Times New Roman" panose="02020603050405020304" pitchFamily="18" charset="0"/>
            </a:endParaRPr>
          </a:p>
          <a:p>
            <a:r>
              <a:rPr lang="en-GB" dirty="0">
                <a:latin typeface="Quattrocento Sans" panose="020B0502050000020003" pitchFamily="34" charset="0"/>
                <a:ea typeface="Calibri" panose="020F0502020204030204" pitchFamily="34" charset="0"/>
                <a:cs typeface="Times New Roman" panose="02020603050405020304" pitchFamily="18" charset="0"/>
              </a:rPr>
              <a:t>E</a:t>
            </a:r>
            <a:r>
              <a:rPr lang="en-GB" dirty="0">
                <a:effectLst/>
                <a:latin typeface="Quattrocento Sans" panose="020B0502050000020003" pitchFamily="34" charset="0"/>
                <a:ea typeface="Calibri" panose="020F0502020204030204" pitchFamily="34" charset="0"/>
                <a:cs typeface="Times New Roman" panose="02020603050405020304" pitchFamily="18" charset="0"/>
              </a:rPr>
              <a:t>fforts to reinforce cultural preferences for traditional species and preparations are essential to sustaining recognition and demand</a:t>
            </a:r>
          </a:p>
          <a:p>
            <a:pPr lvl="1"/>
            <a:endParaRPr lang="en-US" dirty="0">
              <a:latin typeface="Quattrocento Sans" panose="020B0502050000020003" pitchFamily="34" charset="0"/>
            </a:endParaRPr>
          </a:p>
          <a:p>
            <a:endParaRPr lang="en-US" dirty="0">
              <a:latin typeface="Quattrocento Sans" panose="020B0502050000020003" pitchFamily="34" charset="0"/>
            </a:endParaRPr>
          </a:p>
          <a:p>
            <a:endParaRPr lang="en-US" dirty="0">
              <a:latin typeface="Quattrocento Sans" panose="020B0502050000020003" pitchFamily="34" charset="0"/>
            </a:endParaRPr>
          </a:p>
        </p:txBody>
      </p:sp>
    </p:spTree>
    <p:extLst>
      <p:ext uri="{BB962C8B-B14F-4D97-AF65-F5344CB8AC3E}">
        <p14:creationId xmlns:p14="http://schemas.microsoft.com/office/powerpoint/2010/main" val="403587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5260888-119E-8F45-A85E-90FAC4554E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91852"/>
            <a:ext cx="12192000" cy="3192547"/>
          </a:xfrm>
          <a:prstGeom prst="rect">
            <a:avLst/>
          </a:prstGeom>
        </p:spPr>
      </p:pic>
      <p:sp>
        <p:nvSpPr>
          <p:cNvPr id="2" name="Ellipse 1">
            <a:extLst>
              <a:ext uri="{FF2B5EF4-FFF2-40B4-BE49-F238E27FC236}">
                <a16:creationId xmlns:a16="http://schemas.microsoft.com/office/drawing/2014/main" id="{C2A4DB41-969F-9E9E-6EB1-5C52E89E2850}"/>
              </a:ext>
            </a:extLst>
          </p:cNvPr>
          <p:cNvSpPr/>
          <p:nvPr/>
        </p:nvSpPr>
        <p:spPr>
          <a:xfrm>
            <a:off x="4972970" y="1495925"/>
            <a:ext cx="1860223" cy="1809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Text 2">
            <a:extLst>
              <a:ext uri="{FF2B5EF4-FFF2-40B4-BE49-F238E27FC236}">
                <a16:creationId xmlns:a16="http://schemas.microsoft.com/office/drawing/2014/main" id="{16A43B96-9A03-0347-A277-357E06AA1399}"/>
              </a:ext>
            </a:extLst>
          </p:cNvPr>
          <p:cNvSpPr/>
          <p:nvPr/>
        </p:nvSpPr>
        <p:spPr>
          <a:xfrm>
            <a:off x="2807548" y="6060442"/>
            <a:ext cx="6375797" cy="429733"/>
          </a:xfrm>
          <a:prstGeom prst="rect">
            <a:avLst/>
          </a:prstGeom>
        </p:spPr>
        <p:txBody>
          <a:bodyPr wrap="square">
            <a:spAutoFit/>
          </a:bodyPr>
          <a:lstStyle/>
          <a:p>
            <a:pPr algn="ctr">
              <a:lnSpc>
                <a:spcPct val="150000"/>
              </a:lnSpc>
            </a:pPr>
            <a:r>
              <a:rPr lang="en-US" sz="1600" spc="600" dirty="0">
                <a:solidFill>
                  <a:schemeClr val="bg1"/>
                </a:solidFill>
                <a:highlight>
                  <a:srgbClr val="008243"/>
                </a:highlight>
                <a:latin typeface="Avenir Book" panose="02000503020000020003" pitchFamily="2" charset="0"/>
                <a:ea typeface="Helvetica 75" panose="020B0702040204020203" pitchFamily="34" charset="0"/>
                <a:cs typeface="Helvetica 75" panose="020B0502040204020203" pitchFamily="34" charset="0"/>
              </a:rPr>
              <a:t> 20-22 SEPTEMBER 2023-BARCELONA</a:t>
            </a:r>
          </a:p>
        </p:txBody>
      </p:sp>
      <p:sp>
        <p:nvSpPr>
          <p:cNvPr id="5" name="Title 1">
            <a:extLst>
              <a:ext uri="{FF2B5EF4-FFF2-40B4-BE49-F238E27FC236}">
                <a16:creationId xmlns:a16="http://schemas.microsoft.com/office/drawing/2014/main" id="{B5A1E862-5CAD-DB24-80B4-777BC195C538}"/>
              </a:ext>
            </a:extLst>
          </p:cNvPr>
          <p:cNvSpPr txBox="1">
            <a:spLocks/>
          </p:cNvSpPr>
          <p:nvPr/>
        </p:nvSpPr>
        <p:spPr>
          <a:xfrm>
            <a:off x="1825072" y="2700297"/>
            <a:ext cx="8541856" cy="2495158"/>
          </a:xfrm>
          <a:prstGeom prst="rect">
            <a:avLst/>
          </a:prstGeom>
          <a:solidFill>
            <a:schemeClr val="bg1">
              <a:alpha val="61000"/>
            </a:schemeClr>
          </a:solidFill>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dirty="0">
                <a:latin typeface="Quattrocento Sans" panose="020B0502050000020003" pitchFamily="34" charset="0"/>
              </a:rPr>
              <a:t>Thank you!</a:t>
            </a:r>
          </a:p>
          <a:p>
            <a:pPr>
              <a:spcAft>
                <a:spcPts val="600"/>
              </a:spcAft>
            </a:pPr>
            <a:r>
              <a:rPr lang="en-US" dirty="0">
                <a:latin typeface="Quattrocento Sans" panose="020B0502050000020003" pitchFamily="34" charset="0"/>
              </a:rPr>
              <a:t>Gracias</a:t>
            </a:r>
          </a:p>
          <a:p>
            <a:pPr>
              <a:spcAft>
                <a:spcPts val="600"/>
              </a:spcAft>
            </a:pPr>
            <a:r>
              <a:rPr lang="en-US" dirty="0">
                <a:latin typeface="Quattrocento Sans" panose="020B0502050000020003" pitchFamily="34" charset="0"/>
              </a:rPr>
              <a:t>Merci</a:t>
            </a:r>
          </a:p>
          <a:p>
            <a:endParaRPr lang="en-US" dirty="0">
              <a:latin typeface="Quattrocento Sans" panose="020B0502050000020003" pitchFamily="34" charset="0"/>
            </a:endParaRPr>
          </a:p>
          <a:p>
            <a:endParaRPr lang="en-US" dirty="0">
              <a:latin typeface="Quattrocento Sans" panose="020B0502050000020003" pitchFamily="34" charset="0"/>
            </a:endParaRPr>
          </a:p>
        </p:txBody>
      </p:sp>
      <p:pic>
        <p:nvPicPr>
          <p:cNvPr id="6" name="Google Shape;138;p3">
            <a:extLst>
              <a:ext uri="{FF2B5EF4-FFF2-40B4-BE49-F238E27FC236}">
                <a16:creationId xmlns:a16="http://schemas.microsoft.com/office/drawing/2014/main" id="{CD5E0A51-7C0B-E861-38F8-1E36B129A1F3}"/>
              </a:ext>
            </a:extLst>
          </p:cNvPr>
          <p:cNvPicPr preferRelativeResize="0"/>
          <p:nvPr/>
        </p:nvPicPr>
        <p:blipFill rotWithShape="1">
          <a:blip r:embed="rId4">
            <a:alphaModFix/>
          </a:blip>
          <a:srcRect/>
          <a:stretch/>
        </p:blipFill>
        <p:spPr>
          <a:xfrm>
            <a:off x="82901" y="4691150"/>
            <a:ext cx="1799150" cy="1873598"/>
          </a:xfrm>
          <a:prstGeom prst="rect">
            <a:avLst/>
          </a:prstGeom>
          <a:noFill/>
          <a:ln>
            <a:noFill/>
          </a:ln>
        </p:spPr>
      </p:pic>
      <p:pic>
        <p:nvPicPr>
          <p:cNvPr id="8" name="Picture 7" descr="A qr code with black squares&#10;&#10;Description automatically generated">
            <a:extLst>
              <a:ext uri="{FF2B5EF4-FFF2-40B4-BE49-F238E27FC236}">
                <a16:creationId xmlns:a16="http://schemas.microsoft.com/office/drawing/2014/main" id="{B3DEE8BB-8760-F89B-8E27-23874EDE3E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3817" y="4930715"/>
            <a:ext cx="1257296" cy="1257296"/>
          </a:xfrm>
          <a:prstGeom prst="rect">
            <a:avLst/>
          </a:prstGeom>
        </p:spPr>
      </p:pic>
      <p:sp>
        <p:nvSpPr>
          <p:cNvPr id="9" name="Text Box 4">
            <a:extLst>
              <a:ext uri="{FF2B5EF4-FFF2-40B4-BE49-F238E27FC236}">
                <a16:creationId xmlns:a16="http://schemas.microsoft.com/office/drawing/2014/main" id="{7CC7BC98-5969-BCFC-2F8B-0A7D25C4ED7C}"/>
              </a:ext>
            </a:extLst>
          </p:cNvPr>
          <p:cNvSpPr txBox="1">
            <a:spLocks noChangeArrowheads="1"/>
          </p:cNvSpPr>
          <p:nvPr/>
        </p:nvSpPr>
        <p:spPr bwMode="auto">
          <a:xfrm>
            <a:off x="9322311" y="6243431"/>
            <a:ext cx="29525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u="sng"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6"/>
              </a:rPr>
              <a:t>sites.tufts.edu/foodpricesfornutrition</a:t>
            </a:r>
            <a:endParaRPr lang="en-US" sz="1400" u="sng"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altLang="en-US" sz="1400" u="sng" dirty="0">
                <a:solidFill>
                  <a:schemeClr val="accent1"/>
                </a:solidFill>
                <a:latin typeface="+mj-lt"/>
                <a:cs typeface="Cordia New" panose="020B0304020202020204" pitchFamily="34" charset="-34"/>
                <a:hlinkClick r:id="rId7"/>
              </a:rPr>
              <a:t>worldbank.org/foodpricesfornutrition</a:t>
            </a:r>
            <a:endParaRPr lang="en-US" altLang="en-US" sz="1400" u="sng" dirty="0">
              <a:solidFill>
                <a:schemeClr val="accent1"/>
              </a:solidFill>
              <a:latin typeface="+mj-lt"/>
              <a:cs typeface="Cordia New" panose="020B0304020202020204" pitchFamily="34" charset="-34"/>
            </a:endParaRPr>
          </a:p>
        </p:txBody>
      </p:sp>
    </p:spTree>
    <p:extLst>
      <p:ext uri="{BB962C8B-B14F-4D97-AF65-F5344CB8AC3E}">
        <p14:creationId xmlns:p14="http://schemas.microsoft.com/office/powerpoint/2010/main" val="43555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84E96-418D-B9EC-D33C-C6C6B308865D}"/>
              </a:ext>
            </a:extLst>
          </p:cNvPr>
          <p:cNvPicPr>
            <a:picLocks noChangeAspect="1"/>
          </p:cNvPicPr>
          <p:nvPr/>
        </p:nvPicPr>
        <p:blipFill>
          <a:blip r:embed="rId2"/>
          <a:stretch>
            <a:fillRect/>
          </a:stretch>
        </p:blipFill>
        <p:spPr>
          <a:xfrm>
            <a:off x="2382730" y="0"/>
            <a:ext cx="7426539" cy="685800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B055B64E-EEDF-A86C-2C83-5986F91C77AD}"/>
              </a:ext>
            </a:extLst>
          </p:cNvPr>
          <p:cNvSpPr txBox="1"/>
          <p:nvPr/>
        </p:nvSpPr>
        <p:spPr>
          <a:xfrm>
            <a:off x="83127" y="6460177"/>
            <a:ext cx="2505694" cy="307777"/>
          </a:xfrm>
          <a:prstGeom prst="rect">
            <a:avLst/>
          </a:prstGeom>
          <a:noFill/>
        </p:spPr>
        <p:txBody>
          <a:bodyPr wrap="square" rtlCol="0">
            <a:spAutoFit/>
          </a:bodyPr>
          <a:lstStyle/>
          <a:p>
            <a:r>
              <a:rPr lang="en-US" sz="1400" dirty="0">
                <a:effectLst/>
                <a:ea typeface="Times New Roman" panose="02020603050405020304" pitchFamily="18" charset="0"/>
                <a:cs typeface="Times New Roman" panose="02020603050405020304" pitchFamily="18" charset="0"/>
              </a:rPr>
              <a:t>Advances in Nutrition 2019</a:t>
            </a:r>
            <a:r>
              <a:rPr lang="en-US" sz="1400" dirty="0">
                <a:effectLst/>
              </a:rPr>
              <a:t> </a:t>
            </a:r>
            <a:endParaRPr lang="en-US" sz="1400" dirty="0"/>
          </a:p>
        </p:txBody>
      </p:sp>
    </p:spTree>
    <p:extLst>
      <p:ext uri="{BB962C8B-B14F-4D97-AF65-F5344CB8AC3E}">
        <p14:creationId xmlns:p14="http://schemas.microsoft.com/office/powerpoint/2010/main" val="150573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30287-7843-F1DE-0BA1-1CB495488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9400" y="1320802"/>
            <a:ext cx="10860377" cy="5435600"/>
          </a:xfrm>
          <a:prstGeom prst="rect">
            <a:avLst/>
          </a:prstGeom>
        </p:spPr>
      </p:pic>
      <p:sp>
        <p:nvSpPr>
          <p:cNvPr id="2" name="Title 1">
            <a:extLst>
              <a:ext uri="{FF2B5EF4-FFF2-40B4-BE49-F238E27FC236}">
                <a16:creationId xmlns:a16="http://schemas.microsoft.com/office/drawing/2014/main" id="{19D7C4D1-8B49-6DE0-D099-AAF663B11E97}"/>
              </a:ext>
            </a:extLst>
          </p:cNvPr>
          <p:cNvSpPr>
            <a:spLocks noGrp="1"/>
          </p:cNvSpPr>
          <p:nvPr>
            <p:ph type="title"/>
          </p:nvPr>
        </p:nvSpPr>
        <p:spPr>
          <a:xfrm>
            <a:off x="838200" y="178862"/>
            <a:ext cx="10515600" cy="1325563"/>
          </a:xfrm>
        </p:spPr>
        <p:txBody>
          <a:bodyPr>
            <a:noAutofit/>
          </a:bodyPr>
          <a:lstStyle/>
          <a:p>
            <a:pPr algn="ctr"/>
            <a:r>
              <a:rPr lang="en-US" sz="3200" dirty="0">
                <a:latin typeface="Quattrocento Sans" panose="020B0502050000020003" pitchFamily="34" charset="0"/>
              </a:rPr>
              <a:t>Abundant consumption of fruits and vegetables is the most universal recommendation for healthy diets</a:t>
            </a:r>
          </a:p>
        </p:txBody>
      </p:sp>
    </p:spTree>
    <p:extLst>
      <p:ext uri="{BB962C8B-B14F-4D97-AF65-F5344CB8AC3E}">
        <p14:creationId xmlns:p14="http://schemas.microsoft.com/office/powerpoint/2010/main" val="3346695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D29F-E5E6-DC3A-BA38-4A0423C947C7}"/>
              </a:ext>
            </a:extLst>
          </p:cNvPr>
          <p:cNvSpPr>
            <a:spLocks noGrp="1"/>
          </p:cNvSpPr>
          <p:nvPr>
            <p:ph type="title"/>
          </p:nvPr>
        </p:nvSpPr>
        <p:spPr>
          <a:xfrm>
            <a:off x="1168400" y="0"/>
            <a:ext cx="10058402" cy="1325563"/>
          </a:xfrm>
        </p:spPr>
        <p:txBody>
          <a:bodyPr>
            <a:normAutofit/>
          </a:bodyPr>
          <a:lstStyle/>
          <a:p>
            <a:pPr algn="ctr"/>
            <a:r>
              <a:rPr lang="en-US" sz="3200" dirty="0">
                <a:latin typeface="Quattrocento Sans" panose="020B0502050000020003" pitchFamily="34" charset="0"/>
              </a:rPr>
              <a:t>Low fruit, vegetables, legumes, nuts, seeds in the global burden of disease</a:t>
            </a:r>
          </a:p>
        </p:txBody>
      </p:sp>
      <p:pic>
        <p:nvPicPr>
          <p:cNvPr id="6" name="Picture 5">
            <a:extLst>
              <a:ext uri="{FF2B5EF4-FFF2-40B4-BE49-F238E27FC236}">
                <a16:creationId xmlns:a16="http://schemas.microsoft.com/office/drawing/2014/main" id="{1456F61B-704D-0BD3-37D4-61E69858A1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012320"/>
            <a:ext cx="10668000" cy="5845680"/>
          </a:xfrm>
          <a:prstGeom prst="rect">
            <a:avLst/>
          </a:prstGeom>
        </p:spPr>
      </p:pic>
      <p:sp>
        <p:nvSpPr>
          <p:cNvPr id="9" name="Oval 8">
            <a:extLst>
              <a:ext uri="{FF2B5EF4-FFF2-40B4-BE49-F238E27FC236}">
                <a16:creationId xmlns:a16="http://schemas.microsoft.com/office/drawing/2014/main" id="{9E59722D-9FE3-04BF-A730-989A7AF5857E}"/>
              </a:ext>
            </a:extLst>
          </p:cNvPr>
          <p:cNvSpPr/>
          <p:nvPr/>
        </p:nvSpPr>
        <p:spPr>
          <a:xfrm>
            <a:off x="1168400" y="1964267"/>
            <a:ext cx="1185333" cy="37253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3C3F08-9ED3-27AF-9200-FD67312EA655}"/>
              </a:ext>
            </a:extLst>
          </p:cNvPr>
          <p:cNvSpPr/>
          <p:nvPr/>
        </p:nvSpPr>
        <p:spPr>
          <a:xfrm>
            <a:off x="1168400" y="4064003"/>
            <a:ext cx="1185333" cy="37253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EAB221E-6514-EEB5-ABF0-983455A28DF2}"/>
              </a:ext>
            </a:extLst>
          </p:cNvPr>
          <p:cNvSpPr/>
          <p:nvPr/>
        </p:nvSpPr>
        <p:spPr>
          <a:xfrm>
            <a:off x="1168399" y="2370669"/>
            <a:ext cx="1185333" cy="37253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9F80F09-14B2-C76F-A405-61D75DF8100A}"/>
              </a:ext>
            </a:extLst>
          </p:cNvPr>
          <p:cNvSpPr/>
          <p:nvPr/>
        </p:nvSpPr>
        <p:spPr>
          <a:xfrm>
            <a:off x="1117601" y="3719248"/>
            <a:ext cx="1185333" cy="37253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83C1EC-7229-9224-DD47-431837EA2174}"/>
              </a:ext>
            </a:extLst>
          </p:cNvPr>
          <p:cNvSpPr txBox="1"/>
          <p:nvPr/>
        </p:nvSpPr>
        <p:spPr>
          <a:xfrm>
            <a:off x="5555672" y="3719248"/>
            <a:ext cx="5467927" cy="1569660"/>
          </a:xfrm>
          <a:prstGeom prst="rect">
            <a:avLst/>
          </a:prstGeom>
          <a:noFill/>
        </p:spPr>
        <p:txBody>
          <a:bodyPr wrap="square" rtlCol="0">
            <a:spAutoFit/>
          </a:bodyPr>
          <a:lstStyle/>
          <a:p>
            <a:r>
              <a:rPr lang="en-US" sz="2400" dirty="0"/>
              <a:t>Why are some risk factors attributable for a larger burden of disease?</a:t>
            </a:r>
          </a:p>
          <a:p>
            <a:pPr marL="457200" indent="-457200">
              <a:buFont typeface="+mj-lt"/>
              <a:buAutoNum type="arabicPeriod"/>
            </a:pPr>
            <a:r>
              <a:rPr lang="en-US" sz="2400" dirty="0"/>
              <a:t>Strong causal link </a:t>
            </a:r>
            <a:r>
              <a:rPr lang="en-US" sz="2400" i="1" dirty="0">
                <a:solidFill>
                  <a:schemeClr val="tx1">
                    <a:lumMod val="50000"/>
                    <a:lumOff val="50000"/>
                  </a:schemeClr>
                </a:solidFill>
              </a:rPr>
              <a:t>(has been discussed)</a:t>
            </a:r>
            <a:endParaRPr lang="en-US" sz="2400" dirty="0">
              <a:solidFill>
                <a:schemeClr val="tx1">
                  <a:lumMod val="50000"/>
                  <a:lumOff val="50000"/>
                </a:schemeClr>
              </a:solidFill>
            </a:endParaRPr>
          </a:p>
          <a:p>
            <a:pPr marL="457200" indent="-457200">
              <a:buFont typeface="+mj-lt"/>
              <a:buAutoNum type="arabicPeriod"/>
            </a:pPr>
            <a:r>
              <a:rPr lang="en-US" sz="2400" dirty="0"/>
              <a:t>High prevalence of deficiency in diets</a:t>
            </a:r>
          </a:p>
        </p:txBody>
      </p:sp>
    </p:spTree>
    <p:extLst>
      <p:ext uri="{BB962C8B-B14F-4D97-AF65-F5344CB8AC3E}">
        <p14:creationId xmlns:p14="http://schemas.microsoft.com/office/powerpoint/2010/main" val="177824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9222-5FB5-7CD8-2E2D-D0A4E9746CFD}"/>
              </a:ext>
            </a:extLst>
          </p:cNvPr>
          <p:cNvSpPr>
            <a:spLocks noGrp="1"/>
          </p:cNvSpPr>
          <p:nvPr>
            <p:ph type="title"/>
          </p:nvPr>
        </p:nvSpPr>
        <p:spPr/>
        <p:txBody>
          <a:bodyPr/>
          <a:lstStyle/>
          <a:p>
            <a:r>
              <a:rPr lang="en-US" dirty="0">
                <a:latin typeface="Quattrocento Sans" panose="020B0502050000020003" pitchFamily="34" charset="0"/>
              </a:rPr>
              <a:t>What do we know about what people eat?</a:t>
            </a:r>
          </a:p>
        </p:txBody>
      </p:sp>
      <p:sp>
        <p:nvSpPr>
          <p:cNvPr id="3" name="Content Placeholder 2">
            <a:extLst>
              <a:ext uri="{FF2B5EF4-FFF2-40B4-BE49-F238E27FC236}">
                <a16:creationId xmlns:a16="http://schemas.microsoft.com/office/drawing/2014/main" id="{FB1997DA-8D16-A06D-1D06-80F137A0E40C}"/>
              </a:ext>
            </a:extLst>
          </p:cNvPr>
          <p:cNvSpPr>
            <a:spLocks noGrp="1"/>
          </p:cNvSpPr>
          <p:nvPr>
            <p:ph idx="1"/>
          </p:nvPr>
        </p:nvSpPr>
        <p:spPr/>
        <p:txBody>
          <a:bodyPr/>
          <a:lstStyle/>
          <a:p>
            <a:r>
              <a:rPr lang="en-US" dirty="0">
                <a:latin typeface="Quattrocento Sans" panose="020B0502050000020003" pitchFamily="34" charset="0"/>
              </a:rPr>
              <a:t>Are people following dietary guidance?</a:t>
            </a:r>
          </a:p>
          <a:p>
            <a:r>
              <a:rPr lang="en-US" dirty="0">
                <a:latin typeface="Quattrocento Sans" panose="020B0502050000020003" pitchFamily="34" charset="0"/>
              </a:rPr>
              <a:t>How many people are eating fruits and vegetables daily?</a:t>
            </a:r>
          </a:p>
          <a:p>
            <a:r>
              <a:rPr lang="en-US" dirty="0">
                <a:latin typeface="Quattrocento Sans" panose="020B0502050000020003" pitchFamily="34" charset="0"/>
              </a:rPr>
              <a:t>New survey data, and other modeling efforts, can help answer this question</a:t>
            </a:r>
          </a:p>
        </p:txBody>
      </p:sp>
    </p:spTree>
    <p:extLst>
      <p:ext uri="{BB962C8B-B14F-4D97-AF65-F5344CB8AC3E}">
        <p14:creationId xmlns:p14="http://schemas.microsoft.com/office/powerpoint/2010/main" val="64195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134" name="Google Shape;134;p3"/>
          <p:cNvGrpSpPr/>
          <p:nvPr/>
        </p:nvGrpSpPr>
        <p:grpSpPr>
          <a:xfrm>
            <a:off x="2350063" y="4749628"/>
            <a:ext cx="7491874" cy="893615"/>
            <a:chOff x="4476553" y="4605201"/>
            <a:chExt cx="7491874" cy="893615"/>
          </a:xfrm>
        </p:grpSpPr>
        <p:pic>
          <p:nvPicPr>
            <p:cNvPr id="135" name="Google Shape;135;p3" descr="A picture containing text, 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42973" y="4785076"/>
              <a:ext cx="3243042" cy="533867"/>
            </a:xfrm>
            <a:prstGeom prst="rect">
              <a:avLst/>
            </a:prstGeom>
            <a:noFill/>
            <a:ln>
              <a:noFill/>
            </a:ln>
          </p:spPr>
        </p:pic>
        <p:pic>
          <p:nvPicPr>
            <p:cNvPr id="136" name="Google Shape;136;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76553" y="4605201"/>
              <a:ext cx="2282781" cy="893615"/>
            </a:xfrm>
            <a:prstGeom prst="rect">
              <a:avLst/>
            </a:prstGeom>
            <a:noFill/>
            <a:ln>
              <a:noFill/>
            </a:ln>
          </p:spPr>
        </p:pic>
        <p:pic>
          <p:nvPicPr>
            <p:cNvPr id="137" name="Google Shape;137;p3"/>
            <p:cNvPicPr preferRelativeResize="0"/>
            <p:nvPr/>
          </p:nvPicPr>
          <p:blipFill rotWithShape="1">
            <a:blip r:embed="rId5">
              <a:alphaModFix/>
            </a:blip>
            <a:srcRect/>
            <a:stretch/>
          </p:blipFill>
          <p:spPr>
            <a:xfrm>
              <a:off x="10184521" y="4668974"/>
              <a:ext cx="1783906" cy="740544"/>
            </a:xfrm>
            <a:prstGeom prst="rect">
              <a:avLst/>
            </a:prstGeom>
            <a:noFill/>
            <a:ln>
              <a:noFill/>
            </a:ln>
          </p:spPr>
        </p:pic>
      </p:grpSp>
      <p:pic>
        <p:nvPicPr>
          <p:cNvPr id="138" name="Google Shape;138;p3"/>
          <p:cNvPicPr preferRelativeResize="0"/>
          <p:nvPr/>
        </p:nvPicPr>
        <p:blipFill rotWithShape="1">
          <a:blip r:embed="rId6">
            <a:alphaModFix/>
          </a:blip>
          <a:srcRect/>
          <a:stretch/>
        </p:blipFill>
        <p:spPr>
          <a:xfrm>
            <a:off x="10090054" y="4902652"/>
            <a:ext cx="1799150" cy="1873598"/>
          </a:xfrm>
          <a:prstGeom prst="rect">
            <a:avLst/>
          </a:prstGeom>
          <a:noFill/>
          <a:ln>
            <a:noFill/>
          </a:ln>
        </p:spPr>
      </p:pic>
      <p:pic>
        <p:nvPicPr>
          <p:cNvPr id="139" name="Google Shape;139;p3"/>
          <p:cNvPicPr preferRelativeResize="0"/>
          <p:nvPr/>
        </p:nvPicPr>
        <p:blipFill rotWithShape="1">
          <a:blip r:embed="rId7">
            <a:alphaModFix/>
          </a:blip>
          <a:srcRect/>
          <a:stretch/>
        </p:blipFill>
        <p:spPr>
          <a:xfrm>
            <a:off x="705763" y="1018549"/>
            <a:ext cx="10780474" cy="3426555"/>
          </a:xfrm>
          <a:prstGeom prst="rect">
            <a:avLst/>
          </a:prstGeom>
          <a:noFill/>
          <a:ln w="9525" cap="flat" cmpd="sng">
            <a:solidFill>
              <a:srgbClr val="55738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9881B-C1C4-D90D-D73C-0F11C11C308B}"/>
              </a:ext>
            </a:extLst>
          </p:cNvPr>
          <p:cNvPicPr>
            <a:picLocks noChangeAspect="1"/>
          </p:cNvPicPr>
          <p:nvPr/>
        </p:nvPicPr>
        <p:blipFill rotWithShape="1">
          <a:blip r:embed="rId3"/>
          <a:srcRect b="13375"/>
          <a:stretch/>
        </p:blipFill>
        <p:spPr>
          <a:xfrm>
            <a:off x="-199774" y="799493"/>
            <a:ext cx="12591543" cy="5492660"/>
          </a:xfrm>
          <a:prstGeom prst="rect">
            <a:avLst/>
          </a:prstGeom>
        </p:spPr>
      </p:pic>
      <p:sp>
        <p:nvSpPr>
          <p:cNvPr id="3" name="Google Shape;226;p8">
            <a:extLst>
              <a:ext uri="{FF2B5EF4-FFF2-40B4-BE49-F238E27FC236}">
                <a16:creationId xmlns:a16="http://schemas.microsoft.com/office/drawing/2014/main" id="{93B89F65-7111-8E1A-76B4-5F72E05E2C19}"/>
              </a:ext>
            </a:extLst>
          </p:cNvPr>
          <p:cNvSpPr txBox="1">
            <a:spLocks/>
          </p:cNvSpPr>
          <p:nvPr/>
        </p:nvSpPr>
        <p:spPr>
          <a:xfrm>
            <a:off x="0" y="141703"/>
            <a:ext cx="12192000" cy="668545"/>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n-GB" sz="3200" b="1" dirty="0">
                <a:solidFill>
                  <a:srgbClr val="005487"/>
                </a:solidFill>
                <a:latin typeface="Quattrocento Sans"/>
                <a:ea typeface="Quattrocento Sans"/>
                <a:cs typeface="Quattrocento Sans"/>
                <a:sym typeface="Quattrocento Sans"/>
              </a:rPr>
              <a:t>Nationally representative data now collected in 85 countries (&gt;90 by 2024)</a:t>
            </a:r>
            <a:endParaRPr lang="en-GB" sz="3200" dirty="0">
              <a:solidFill>
                <a:srgbClr val="005487"/>
              </a:solidFill>
              <a:latin typeface="Quattrocento Sans"/>
              <a:ea typeface="Quattrocento Sans"/>
              <a:cs typeface="Quattrocento Sans"/>
              <a:sym typeface="Quattrocento Sans"/>
            </a:endParaRPr>
          </a:p>
        </p:txBody>
      </p:sp>
      <p:sp>
        <p:nvSpPr>
          <p:cNvPr id="5" name="TextBox 4">
            <a:extLst>
              <a:ext uri="{FF2B5EF4-FFF2-40B4-BE49-F238E27FC236}">
                <a16:creationId xmlns:a16="http://schemas.microsoft.com/office/drawing/2014/main" id="{F2040922-0CB5-2704-B876-8BE1649AD8BD}"/>
              </a:ext>
            </a:extLst>
          </p:cNvPr>
          <p:cNvSpPr txBox="1"/>
          <p:nvPr/>
        </p:nvSpPr>
        <p:spPr>
          <a:xfrm>
            <a:off x="9568602" y="5960542"/>
            <a:ext cx="2623398" cy="830997"/>
          </a:xfrm>
          <a:prstGeom prst="rect">
            <a:avLst/>
          </a:prstGeom>
          <a:noFill/>
        </p:spPr>
        <p:txBody>
          <a:bodyPr wrap="square" rtlCol="0">
            <a:spAutoFit/>
          </a:bodyPr>
          <a:lstStyle/>
          <a:p>
            <a:r>
              <a:rPr lang="en-US" sz="1600" dirty="0">
                <a:latin typeface="Quattrocento Sans" panose="020B0502050000020003" pitchFamily="34" charset="0"/>
              </a:rPr>
              <a:t>DHS is implementing the same question adaptations for women and children</a:t>
            </a:r>
          </a:p>
        </p:txBody>
      </p:sp>
      <p:sp>
        <p:nvSpPr>
          <p:cNvPr id="6" name="TextBox 5">
            <a:extLst>
              <a:ext uri="{FF2B5EF4-FFF2-40B4-BE49-F238E27FC236}">
                <a16:creationId xmlns:a16="http://schemas.microsoft.com/office/drawing/2014/main" id="{144573D0-158A-023E-586C-91BEECB69094}"/>
              </a:ext>
            </a:extLst>
          </p:cNvPr>
          <p:cNvSpPr txBox="1"/>
          <p:nvPr/>
        </p:nvSpPr>
        <p:spPr>
          <a:xfrm>
            <a:off x="182241" y="6459927"/>
            <a:ext cx="5434788" cy="307777"/>
          </a:xfrm>
          <a:prstGeom prst="rect">
            <a:avLst/>
          </a:prstGeom>
          <a:noFill/>
        </p:spPr>
        <p:txBody>
          <a:bodyPr wrap="square" rtlCol="0">
            <a:spAutoFit/>
          </a:bodyPr>
          <a:lstStyle/>
          <a:p>
            <a:r>
              <a:rPr lang="en-US" sz="1400" i="1" dirty="0">
                <a:latin typeface="Quattrocento Sans" panose="020B0502050000020003" pitchFamily="34" charset="0"/>
              </a:rPr>
              <a:t>Data collected so far represents 85% of the global population</a:t>
            </a:r>
          </a:p>
        </p:txBody>
      </p:sp>
      <p:pic>
        <p:nvPicPr>
          <p:cNvPr id="7" name="Google Shape;300;p14">
            <a:extLst>
              <a:ext uri="{FF2B5EF4-FFF2-40B4-BE49-F238E27FC236}">
                <a16:creationId xmlns:a16="http://schemas.microsoft.com/office/drawing/2014/main" id="{F1E5BB68-7C64-42D4-BBD4-4CA421A8B1B6}"/>
              </a:ext>
            </a:extLst>
          </p:cNvPr>
          <p:cNvPicPr preferRelativeResize="0"/>
          <p:nvPr/>
        </p:nvPicPr>
        <p:blipFill rotWithShape="1">
          <a:blip r:embed="rId4">
            <a:alphaModFix/>
          </a:blip>
          <a:srcRect/>
          <a:stretch/>
        </p:blipFill>
        <p:spPr>
          <a:xfrm>
            <a:off x="706464" y="5688552"/>
            <a:ext cx="2623397" cy="449024"/>
          </a:xfrm>
          <a:prstGeom prst="rect">
            <a:avLst/>
          </a:prstGeom>
          <a:noFill/>
          <a:ln>
            <a:noFill/>
          </a:ln>
        </p:spPr>
      </p:pic>
      <p:sp>
        <p:nvSpPr>
          <p:cNvPr id="10" name="TextBox 9">
            <a:extLst>
              <a:ext uri="{FF2B5EF4-FFF2-40B4-BE49-F238E27FC236}">
                <a16:creationId xmlns:a16="http://schemas.microsoft.com/office/drawing/2014/main" id="{65DC0946-0265-D697-9785-099754537ACD}"/>
              </a:ext>
            </a:extLst>
          </p:cNvPr>
          <p:cNvSpPr txBox="1"/>
          <p:nvPr/>
        </p:nvSpPr>
        <p:spPr>
          <a:xfrm>
            <a:off x="5135250" y="5960542"/>
            <a:ext cx="4161453" cy="830997"/>
          </a:xfrm>
          <a:prstGeom prst="rect">
            <a:avLst/>
          </a:prstGeom>
          <a:noFill/>
        </p:spPr>
        <p:txBody>
          <a:bodyPr wrap="square" rtlCol="0">
            <a:spAutoFit/>
          </a:bodyPr>
          <a:lstStyle/>
          <a:p>
            <a:r>
              <a:rPr lang="en-US" sz="1600" dirty="0">
                <a:latin typeface="Quattrocento Sans" panose="020B0502050000020003" pitchFamily="34" charset="0"/>
              </a:rPr>
              <a:t>5-minute module  implemented in the Gallup World Poll, following the model of the Food Insecurity Experience Scale (FIES)</a:t>
            </a:r>
          </a:p>
        </p:txBody>
      </p:sp>
    </p:spTree>
    <p:extLst>
      <p:ext uri="{BB962C8B-B14F-4D97-AF65-F5344CB8AC3E}">
        <p14:creationId xmlns:p14="http://schemas.microsoft.com/office/powerpoint/2010/main" val="2065907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7;p15">
            <a:extLst>
              <a:ext uri="{FF2B5EF4-FFF2-40B4-BE49-F238E27FC236}">
                <a16:creationId xmlns:a16="http://schemas.microsoft.com/office/drawing/2014/main" id="{01941D8C-CE0D-BCFD-59D7-B10036093BDB}"/>
              </a:ext>
            </a:extLst>
          </p:cNvPr>
          <p:cNvSpPr txBox="1"/>
          <p:nvPr/>
        </p:nvSpPr>
        <p:spPr>
          <a:xfrm>
            <a:off x="457188" y="947618"/>
            <a:ext cx="3132600" cy="3730222"/>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200" b="1" dirty="0">
                <a:solidFill>
                  <a:srgbClr val="557380"/>
                </a:solidFill>
                <a:latin typeface="Quattrocento Sans"/>
                <a:ea typeface="Quattrocento Sans"/>
                <a:cs typeface="Quattrocento Sans"/>
                <a:sym typeface="Quattrocento Sans"/>
              </a:rPr>
              <a:t>Diet Quality Questionnaire</a:t>
            </a:r>
            <a:r>
              <a:rPr lang="en-US" sz="3200" dirty="0">
                <a:solidFill>
                  <a:srgbClr val="557380"/>
                </a:solidFill>
                <a:latin typeface="Quattrocento Sans"/>
                <a:ea typeface="Quattrocento Sans"/>
                <a:cs typeface="Quattrocento Sans"/>
                <a:sym typeface="Quattrocento Sans"/>
              </a:rPr>
              <a:t> (DQQ) was developed as a tool to rapidly assess diet quality at population level.</a:t>
            </a:r>
            <a:endParaRPr sz="3200" dirty="0">
              <a:solidFill>
                <a:srgbClr val="557380"/>
              </a:solidFill>
              <a:latin typeface="Quattrocento Sans"/>
              <a:ea typeface="Quattrocento Sans"/>
              <a:cs typeface="Quattrocento Sans"/>
              <a:sym typeface="Quattrocento Sans"/>
            </a:endParaRPr>
          </a:p>
        </p:txBody>
      </p:sp>
      <p:sp>
        <p:nvSpPr>
          <p:cNvPr id="12" name="Google Shape;108;p15">
            <a:extLst>
              <a:ext uri="{FF2B5EF4-FFF2-40B4-BE49-F238E27FC236}">
                <a16:creationId xmlns:a16="http://schemas.microsoft.com/office/drawing/2014/main" id="{7D716C33-1404-E3B1-9527-AA334C7A9976}"/>
              </a:ext>
            </a:extLst>
          </p:cNvPr>
          <p:cNvSpPr/>
          <p:nvPr/>
        </p:nvSpPr>
        <p:spPr>
          <a:xfrm>
            <a:off x="9188033" y="682523"/>
            <a:ext cx="2245165" cy="5064174"/>
          </a:xfrm>
          <a:prstGeom prst="roundRect">
            <a:avLst>
              <a:gd name="adj" fmla="val 16667"/>
            </a:avLst>
          </a:prstGeom>
          <a:solidFill>
            <a:srgbClr val="557380"/>
          </a:solidFill>
          <a:ln>
            <a:noFill/>
          </a:ln>
        </p:spPr>
        <p:txBody>
          <a:bodyPr spcFirstLastPara="1" wrap="square" lIns="91400" tIns="45700" rIns="91400" bIns="45700" anchor="ctr" anchorCtr="0">
            <a:noAutofit/>
          </a:bodyPr>
          <a:lstStyle/>
          <a:p>
            <a:pPr marL="0" lvl="0" indent="0" algn="l" rtl="0">
              <a:spcBef>
                <a:spcPts val="0"/>
              </a:spcBef>
              <a:spcAft>
                <a:spcPts val="0"/>
              </a:spcAft>
              <a:buClr>
                <a:schemeClr val="dk1"/>
              </a:buClr>
              <a:buSzPts val="1100"/>
              <a:buFont typeface="Arial"/>
              <a:buNone/>
            </a:pPr>
            <a:r>
              <a:rPr lang="en-US" sz="1600" b="1" dirty="0">
                <a:solidFill>
                  <a:srgbClr val="FF9900"/>
                </a:solidFill>
                <a:latin typeface="Quattrocento Sans"/>
                <a:ea typeface="Quattrocento Sans"/>
                <a:cs typeface="Quattrocento Sans"/>
                <a:sym typeface="Quattrocento Sans"/>
              </a:rPr>
              <a:t>DQQ approach:</a:t>
            </a:r>
          </a:p>
          <a:p>
            <a:pPr marL="0" lvl="0" indent="0" algn="l" rtl="0">
              <a:spcBef>
                <a:spcPts val="0"/>
              </a:spcBef>
              <a:spcAft>
                <a:spcPts val="0"/>
              </a:spcAft>
              <a:buClr>
                <a:schemeClr val="dk1"/>
              </a:buClr>
              <a:buSzPts val="1100"/>
              <a:buFont typeface="Arial"/>
              <a:buNone/>
            </a:pPr>
            <a:endParaRPr lang="en-US" sz="1600" dirty="0">
              <a:solidFill>
                <a:schemeClr val="lt1"/>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sz="1600" dirty="0">
                <a:solidFill>
                  <a:schemeClr val="lt1"/>
                </a:solidFill>
                <a:latin typeface="Quattrocento Sans"/>
                <a:ea typeface="Quattrocento Sans"/>
                <a:cs typeface="Quattrocento Sans"/>
                <a:sym typeface="Quattrocento Sans"/>
              </a:rPr>
              <a:t>“Yes or No” questions about foods consumed in the previous day. </a:t>
            </a:r>
          </a:p>
          <a:p>
            <a:pPr marL="0" lvl="0" indent="0" algn="l" rtl="0">
              <a:spcBef>
                <a:spcPts val="0"/>
              </a:spcBef>
              <a:spcAft>
                <a:spcPts val="0"/>
              </a:spcAft>
              <a:buClr>
                <a:schemeClr val="dk1"/>
              </a:buClr>
              <a:buSzPts val="1100"/>
              <a:buFont typeface="Arial"/>
              <a:buNone/>
            </a:pPr>
            <a:endParaRPr lang="en-US" sz="1600" dirty="0">
              <a:solidFill>
                <a:schemeClr val="lt1"/>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sz="1600" dirty="0">
                <a:solidFill>
                  <a:schemeClr val="lt1"/>
                </a:solidFill>
                <a:latin typeface="Quattrocento Sans"/>
                <a:ea typeface="Quattrocento Sans"/>
                <a:cs typeface="Quattrocento Sans"/>
                <a:sym typeface="Quattrocento Sans"/>
              </a:rPr>
              <a:t>29 universal food groups, country-adapted items</a:t>
            </a:r>
            <a:endParaRPr sz="1600" dirty="0">
              <a:solidFill>
                <a:schemeClr val="lt1"/>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sz="1600" dirty="0">
              <a:solidFill>
                <a:schemeClr val="lt1"/>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sz="1600" dirty="0">
                <a:solidFill>
                  <a:schemeClr val="lt1"/>
                </a:solidFill>
                <a:latin typeface="Quattrocento Sans"/>
                <a:ea typeface="Quattrocento Sans"/>
                <a:cs typeface="Quattrocento Sans"/>
                <a:sym typeface="Quattrocento Sans"/>
              </a:rPr>
              <a:t>Read aloud the same way each time in person or by phone</a:t>
            </a:r>
          </a:p>
          <a:p>
            <a:pPr marL="0" lvl="0" indent="0" algn="l" rtl="0">
              <a:spcBef>
                <a:spcPts val="0"/>
              </a:spcBef>
              <a:spcAft>
                <a:spcPts val="0"/>
              </a:spcAft>
              <a:buClr>
                <a:schemeClr val="dk1"/>
              </a:buClr>
              <a:buSzPts val="1100"/>
              <a:buFont typeface="Arial"/>
              <a:buNone/>
            </a:pPr>
            <a:endParaRPr lang="en-US" sz="1600" dirty="0">
              <a:solidFill>
                <a:schemeClr val="lt1"/>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sz="1600" dirty="0">
                <a:solidFill>
                  <a:schemeClr val="lt1"/>
                </a:solidFill>
                <a:latin typeface="Quattrocento Sans"/>
                <a:ea typeface="Quattrocento Sans"/>
                <a:cs typeface="Quattrocento Sans"/>
                <a:sym typeface="Quattrocento Sans"/>
              </a:rPr>
              <a:t>Takes 5 minutes to administer</a:t>
            </a:r>
            <a:endParaRPr sz="1600" dirty="0">
              <a:solidFill>
                <a:schemeClr val="lt1"/>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sz="1600" dirty="0">
              <a:solidFill>
                <a:schemeClr val="lt1"/>
              </a:solidFill>
              <a:latin typeface="Quattrocento Sans"/>
              <a:ea typeface="Quattrocento Sans"/>
              <a:cs typeface="Quattrocento Sans"/>
              <a:sym typeface="Quattrocento Sans"/>
            </a:endParaRPr>
          </a:p>
        </p:txBody>
      </p:sp>
      <p:grpSp>
        <p:nvGrpSpPr>
          <p:cNvPr id="7" name="Group 6">
            <a:extLst>
              <a:ext uri="{FF2B5EF4-FFF2-40B4-BE49-F238E27FC236}">
                <a16:creationId xmlns:a16="http://schemas.microsoft.com/office/drawing/2014/main" id="{9037D831-1291-28C0-3D04-CAE4D2F754CA}"/>
              </a:ext>
            </a:extLst>
          </p:cNvPr>
          <p:cNvGrpSpPr/>
          <p:nvPr/>
        </p:nvGrpSpPr>
        <p:grpSpPr>
          <a:xfrm>
            <a:off x="3816834" y="0"/>
            <a:ext cx="4558331" cy="6478621"/>
            <a:chOff x="3349535" y="0"/>
            <a:chExt cx="4558331" cy="6478621"/>
          </a:xfrm>
        </p:grpSpPr>
        <p:pic>
          <p:nvPicPr>
            <p:cNvPr id="2" name="Picture 1">
              <a:extLst>
                <a:ext uri="{FF2B5EF4-FFF2-40B4-BE49-F238E27FC236}">
                  <a16:creationId xmlns:a16="http://schemas.microsoft.com/office/drawing/2014/main" id="{18118088-D4B4-E893-464F-25C2375332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0335" y="0"/>
              <a:ext cx="4347934" cy="5625458"/>
            </a:xfrm>
            <a:prstGeom prst="rect">
              <a:avLst/>
            </a:prstGeom>
          </p:spPr>
        </p:pic>
        <p:pic>
          <p:nvPicPr>
            <p:cNvPr id="3" name="Picture 2">
              <a:extLst>
                <a:ext uri="{FF2B5EF4-FFF2-40B4-BE49-F238E27FC236}">
                  <a16:creationId xmlns:a16="http://schemas.microsoft.com/office/drawing/2014/main" id="{CCBFCF5A-9129-E99E-1F92-9DAB19AF58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535" y="5559037"/>
              <a:ext cx="4558331" cy="919584"/>
            </a:xfrm>
            <a:prstGeom prst="rect">
              <a:avLst/>
            </a:prstGeom>
          </p:spPr>
        </p:pic>
      </p:grpSp>
      <p:pic>
        <p:nvPicPr>
          <p:cNvPr id="4" name="Google Shape;300;p14">
            <a:extLst>
              <a:ext uri="{FF2B5EF4-FFF2-40B4-BE49-F238E27FC236}">
                <a16:creationId xmlns:a16="http://schemas.microsoft.com/office/drawing/2014/main" id="{F7F4DA15-1392-CB26-3AB2-4837BFF43419}"/>
              </a:ext>
            </a:extLst>
          </p:cNvPr>
          <p:cNvPicPr preferRelativeResize="0"/>
          <p:nvPr/>
        </p:nvPicPr>
        <p:blipFill rotWithShape="1">
          <a:blip r:embed="rId5">
            <a:alphaModFix/>
          </a:blip>
          <a:srcRect/>
          <a:stretch/>
        </p:blipFill>
        <p:spPr>
          <a:xfrm>
            <a:off x="9342816" y="6292153"/>
            <a:ext cx="2623397" cy="449024"/>
          </a:xfrm>
          <a:prstGeom prst="rect">
            <a:avLst/>
          </a:prstGeom>
          <a:noFill/>
          <a:ln>
            <a:noFill/>
          </a:ln>
        </p:spPr>
      </p:pic>
    </p:spTree>
    <p:extLst>
      <p:ext uri="{BB962C8B-B14F-4D97-AF65-F5344CB8AC3E}">
        <p14:creationId xmlns:p14="http://schemas.microsoft.com/office/powerpoint/2010/main" val="3411962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2039</TotalTime>
  <Words>2747</Words>
  <Application>Microsoft Office PowerPoint</Application>
  <PresentationFormat>Widescreen</PresentationFormat>
  <Paragraphs>209</Paragraphs>
  <Slides>29</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Avenir Black</vt:lpstr>
      <vt:lpstr>Avenir Book</vt:lpstr>
      <vt:lpstr>Calibri</vt:lpstr>
      <vt:lpstr>Calibri Light</vt:lpstr>
      <vt:lpstr>ElsevierGulliver</vt:lpstr>
      <vt:lpstr>Helvetica</vt:lpstr>
      <vt:lpstr>interfaceregular</vt:lpstr>
      <vt:lpstr>Quattrocento Sans</vt:lpstr>
      <vt:lpstr>Times New Roman</vt:lpstr>
      <vt:lpstr>Office Theme</vt:lpstr>
      <vt:lpstr>PowerPoint Presentation</vt:lpstr>
      <vt:lpstr>PowerPoint Presentation</vt:lpstr>
      <vt:lpstr>PowerPoint Presentation</vt:lpstr>
      <vt:lpstr>Abundant consumption of fruits and vegetables is the most universal recommendation for healthy diets</vt:lpstr>
      <vt:lpstr>Low fruit, vegetables, legumes, nuts, seeds in the global burden of disease</vt:lpstr>
      <vt:lpstr>What do we know about what people eat?</vt:lpstr>
      <vt:lpstr>PowerPoint Presentation</vt:lpstr>
      <vt:lpstr>PowerPoint Presentation</vt:lpstr>
      <vt:lpstr>PowerPoint Presentation</vt:lpstr>
      <vt:lpstr>PowerPoint Presentation</vt:lpstr>
      <vt:lpstr>Dietary diversity and adequacy</vt:lpstr>
      <vt:lpstr>PowerPoint Presentation</vt:lpstr>
      <vt:lpstr>Most people consume at least some amount of vegetables, but fruits are commonly absent</vt:lpstr>
      <vt:lpstr>PowerPoint Presentation</vt:lpstr>
      <vt:lpstr>Other data suggest that the amount of fruits and vegetables consumed is far below recommendations  </vt:lpstr>
      <vt:lpstr>Modeled (estimated) consumption of fruits -green shades are &gt;150g   and vegetables + legumes -green shades are &gt;175g</vt:lpstr>
      <vt:lpstr>PowerPoint Presentation</vt:lpstr>
      <vt:lpstr>PowerPoint Presentation</vt:lpstr>
      <vt:lpstr>PowerPoint Presentation</vt:lpstr>
      <vt:lpstr>Healthy Diet Basket reflects the commonalities across guidelines in terms of food group proportions</vt:lpstr>
      <vt:lpstr>On average globally, fruits and vegetables command 44% of the cost of a healthy diet, which puts them out of reach for many</vt:lpstr>
      <vt:lpstr>The cost of adequate fruits and veg exceeds the total food poverty line in most countries</vt:lpstr>
      <vt:lpstr>Disconnect between per capita supply and recommendations</vt:lpstr>
      <vt:lpstr>PowerPoint Presentation</vt:lpstr>
      <vt:lpstr>PowerPoint Presentation</vt:lpstr>
      <vt:lpstr>PowerPoint Presentation</vt:lpstr>
      <vt:lpstr>PowerPoint Presentation</vt:lpstr>
      <vt:lpstr>Improving access to healthy diets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Herforth, Anna</dc:creator>
  <cp:lastModifiedBy>Knueppel, Alexander</cp:lastModifiedBy>
  <cp:revision>70</cp:revision>
  <dcterms:created xsi:type="dcterms:W3CDTF">2023-09-17T05:43:35Z</dcterms:created>
  <dcterms:modified xsi:type="dcterms:W3CDTF">2023-09-27T20:21:18Z</dcterms:modified>
</cp:coreProperties>
</file>