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9.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6" r:id="rId4"/>
    <p:sldMasterId id="2147483760" r:id="rId5"/>
    <p:sldMasterId id="2147483777" r:id="rId6"/>
  </p:sldMasterIdLst>
  <p:notesMasterIdLst>
    <p:notesMasterId r:id="rId52"/>
  </p:notesMasterIdLst>
  <p:handoutMasterIdLst>
    <p:handoutMasterId r:id="rId53"/>
  </p:handoutMasterIdLst>
  <p:sldIdLst>
    <p:sldId id="257" r:id="rId7"/>
    <p:sldId id="293" r:id="rId8"/>
    <p:sldId id="287" r:id="rId9"/>
    <p:sldId id="2266" r:id="rId10"/>
    <p:sldId id="2362" r:id="rId11"/>
    <p:sldId id="2299" r:id="rId12"/>
    <p:sldId id="2275" r:id="rId13"/>
    <p:sldId id="2261" r:id="rId14"/>
    <p:sldId id="2302" r:id="rId15"/>
    <p:sldId id="2258" r:id="rId16"/>
    <p:sldId id="2359" r:id="rId17"/>
    <p:sldId id="2358" r:id="rId18"/>
    <p:sldId id="2361" r:id="rId19"/>
    <p:sldId id="300" r:id="rId20"/>
    <p:sldId id="2226" r:id="rId21"/>
    <p:sldId id="2224" r:id="rId22"/>
    <p:sldId id="2227" r:id="rId23"/>
    <p:sldId id="2289" r:id="rId24"/>
    <p:sldId id="2284" r:id="rId25"/>
    <p:sldId id="288" r:id="rId26"/>
    <p:sldId id="261" r:id="rId27"/>
    <p:sldId id="264" r:id="rId28"/>
    <p:sldId id="2290" r:id="rId29"/>
    <p:sldId id="2291" r:id="rId30"/>
    <p:sldId id="2293" r:id="rId31"/>
    <p:sldId id="2292" r:id="rId32"/>
    <p:sldId id="289" r:id="rId33"/>
    <p:sldId id="263" r:id="rId34"/>
    <p:sldId id="276" r:id="rId35"/>
    <p:sldId id="2282" r:id="rId36"/>
    <p:sldId id="269" r:id="rId37"/>
    <p:sldId id="281" r:id="rId38"/>
    <p:sldId id="292" r:id="rId39"/>
    <p:sldId id="2300" r:id="rId40"/>
    <p:sldId id="2297" r:id="rId41"/>
    <p:sldId id="2295" r:id="rId42"/>
    <p:sldId id="284" r:id="rId43"/>
    <p:sldId id="2294" r:id="rId44"/>
    <p:sldId id="290" r:id="rId45"/>
    <p:sldId id="267" r:id="rId46"/>
    <p:sldId id="291" r:id="rId47"/>
    <p:sldId id="2363" r:id="rId48"/>
    <p:sldId id="275" r:id="rId49"/>
    <p:sldId id="2366" r:id="rId50"/>
    <p:sldId id="2364"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userDrawn="1">
          <p15:clr>
            <a:srgbClr val="A4A3A4"/>
          </p15:clr>
        </p15:guide>
        <p15:guide id="3" orient="horz" pos="432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iu, Cheng (IFPRI)" initials="QC(" lastIdx="1" clrIdx="0"/>
  <p:cmAuthor id="2" name="de Brauw, Alan (IFPRI)" initials="dBA(" lastIdx="6"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283B"/>
    <a:srgbClr val="435464"/>
    <a:srgbClr val="89A527"/>
    <a:srgbClr val="B4702F"/>
    <a:srgbClr val="439E2E"/>
    <a:srgbClr val="62BB46"/>
    <a:srgbClr val="000000"/>
    <a:srgbClr val="748B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06B1EA-2482-408C-B1DD-ACC9911C29A3}" v="1" dt="2023-10-25T18:59:12.2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512" autoAdjust="0"/>
    <p:restoredTop sz="84317" autoAdjust="0"/>
  </p:normalViewPr>
  <p:slideViewPr>
    <p:cSldViewPr snapToGrid="0">
      <p:cViewPr varScale="1">
        <p:scale>
          <a:sx n="50" d="100"/>
          <a:sy n="50" d="100"/>
        </p:scale>
        <p:origin x="581" y="29"/>
      </p:cViewPr>
      <p:guideLst>
        <p:guide orient="horz"/>
        <p:guide/>
        <p:guide orient="horz" pos="4320"/>
      </p:guideLst>
    </p:cSldViewPr>
  </p:slideViewPr>
  <p:notesTextViewPr>
    <p:cViewPr>
      <p:scale>
        <a:sx n="95" d="100"/>
        <a:sy n="95" d="100"/>
      </p:scale>
      <p:origin x="0" y="0"/>
    </p:cViewPr>
  </p:notesTextViewPr>
  <p:sorterViewPr>
    <p:cViewPr>
      <p:scale>
        <a:sx n="1" d="1"/>
        <a:sy n="1" d="1"/>
      </p:scale>
      <p:origin x="0" y="0"/>
    </p:cViewPr>
  </p:sorterViewPr>
  <p:notesViewPr>
    <p:cSldViewPr snapToGrid="0">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Users\kristi\Dropbox%20(IFPRI)\Myanmar\Consumption%20Analyses\PLEASe%20MMR\MPLCS\out\please%20cord%20outpu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kristi\Dropbox%20(IFPRI)\Myanmar\Consumption%20Analyses\PLEASe%20MMR\MPLCS\out\please%20cord%20outpu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oleObject" Target="file:///\\Users\kristi\Dropbox%20(IFPRI)\Myanmar\Consumption%20Analyses\PLEASe%20MMR\MPLCS\out\please%20cord%20output.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Users\kristi\Dropbox%20(IFPRI)\Myanmar\Consumption%20Analyses\PLEASe%20MMR\MPLCS\out\please%20cord%20output.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Users\kristi\Dropbox%20(IFPRI)\Myanmar\Consumption%20Analyses\PLEASe%20MMR\MPLCS\out\please%20cord%20output.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1" Type="http://schemas.openxmlformats.org/officeDocument/2006/relationships/oleObject" Target="file:///\\Users\kristi\Dropbox%20(IFPRI)\Myanmar\Consumption%20Analyses\PLEASe%20MMR\MPLCS\out\please%20cord%20output.xlsx" TargetMode="External"/></Relationships>
</file>

<file path=ppt/charts/_rels/chart7.xml.rels><?xml version="1.0" encoding="UTF-8" standalone="yes"?>
<Relationships xmlns="http://schemas.openxmlformats.org/package/2006/relationships"><Relationship Id="rId3" Type="http://schemas.openxmlformats.org/officeDocument/2006/relationships/oleObject" Target="file:///\\Users\kristi\Dropbox%20(IFPRI)\Myanmar\Consumption%20Analyses\PLEASe%20MMR\MPLCS\out\please%20cord%20output.xlsx" TargetMode="External"/><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3" Type="http://schemas.openxmlformats.org/officeDocument/2006/relationships/oleObject" Target="file:///\\Users\kristi\Dropbox%20(IFPRI)\Myanmar\Consumption%20Analyses\PLEASe%20MMR\MPLCS\out\please%20cord%20output.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116938314809416"/>
          <c:y val="0.11220341147608856"/>
          <c:w val="0.76544097111317877"/>
          <c:h val="0.81744874649572896"/>
        </c:manualLayout>
      </c:layout>
      <c:pieChart>
        <c:varyColors val="1"/>
        <c:ser>
          <c:idx val="0"/>
          <c:order val="0"/>
          <c:tx>
            <c:strRef>
              <c:f>'FG figures'!$M$4</c:f>
              <c:strCache>
                <c:ptCount val="1"/>
                <c:pt idx="0">
                  <c:v>Energy-based</c:v>
                </c:pt>
              </c:strCache>
            </c:strRef>
          </c:tx>
          <c:dPt>
            <c:idx val="0"/>
            <c:bubble3D val="0"/>
            <c:spPr>
              <a:solidFill>
                <a:schemeClr val="accent1"/>
              </a:solidFill>
              <a:ln w="19050">
                <a:noFill/>
              </a:ln>
              <a:effectLst/>
            </c:spPr>
            <c:extLst>
              <c:ext xmlns:c16="http://schemas.microsoft.com/office/drawing/2014/chart" uri="{C3380CC4-5D6E-409C-BE32-E72D297353CC}">
                <c16:uniqueId val="{00000001-DA40-C044-A780-5561EB57C7E2}"/>
              </c:ext>
            </c:extLst>
          </c:dPt>
          <c:dPt>
            <c:idx val="1"/>
            <c:bubble3D val="0"/>
            <c:spPr>
              <a:solidFill>
                <a:schemeClr val="accent2"/>
              </a:solidFill>
              <a:ln w="44450">
                <a:solidFill>
                  <a:schemeClr val="lt1"/>
                </a:solidFill>
              </a:ln>
              <a:effectLst/>
            </c:spPr>
            <c:extLst>
              <c:ext xmlns:c16="http://schemas.microsoft.com/office/drawing/2014/chart" uri="{C3380CC4-5D6E-409C-BE32-E72D297353CC}">
                <c16:uniqueId val="{00000003-DA40-C044-A780-5561EB57C7E2}"/>
              </c:ext>
            </c:extLst>
          </c:dPt>
          <c:dPt>
            <c:idx val="2"/>
            <c:bubble3D val="0"/>
            <c:spPr>
              <a:solidFill>
                <a:schemeClr val="accent3"/>
              </a:solidFill>
              <a:ln w="44450">
                <a:solidFill>
                  <a:schemeClr val="lt1"/>
                </a:solidFill>
              </a:ln>
              <a:effectLst/>
            </c:spPr>
            <c:extLst>
              <c:ext xmlns:c16="http://schemas.microsoft.com/office/drawing/2014/chart" uri="{C3380CC4-5D6E-409C-BE32-E72D297353CC}">
                <c16:uniqueId val="{00000005-DA40-C044-A780-5561EB57C7E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A40-C044-A780-5561EB57C7E2}"/>
              </c:ext>
            </c:extLst>
          </c:dPt>
          <c:dPt>
            <c:idx val="4"/>
            <c:bubble3D val="0"/>
            <c:spPr>
              <a:solidFill>
                <a:schemeClr val="accent5"/>
              </a:solidFill>
              <a:ln w="44450">
                <a:solidFill>
                  <a:schemeClr val="lt1"/>
                </a:solidFill>
              </a:ln>
              <a:effectLst/>
            </c:spPr>
            <c:extLst>
              <c:ext xmlns:c16="http://schemas.microsoft.com/office/drawing/2014/chart" uri="{C3380CC4-5D6E-409C-BE32-E72D297353CC}">
                <c16:uniqueId val="{00000009-DA40-C044-A780-5561EB57C7E2}"/>
              </c:ext>
            </c:extLst>
          </c:dPt>
          <c:dPt>
            <c:idx val="5"/>
            <c:bubble3D val="0"/>
            <c:spPr>
              <a:solidFill>
                <a:schemeClr val="accent6"/>
              </a:solidFill>
              <a:ln w="44450">
                <a:solidFill>
                  <a:schemeClr val="lt1"/>
                </a:solidFill>
              </a:ln>
              <a:effectLst/>
            </c:spPr>
            <c:extLst>
              <c:ext xmlns:c16="http://schemas.microsoft.com/office/drawing/2014/chart" uri="{C3380CC4-5D6E-409C-BE32-E72D297353CC}">
                <c16:uniqueId val="{0000000B-DA40-C044-A780-5561EB57C7E2}"/>
              </c:ext>
            </c:extLst>
          </c:dPt>
          <c:dPt>
            <c:idx val="6"/>
            <c:bubble3D val="0"/>
            <c:spPr>
              <a:solidFill>
                <a:schemeClr val="accent1">
                  <a:lumMod val="60000"/>
                </a:schemeClr>
              </a:solidFill>
              <a:ln w="19050">
                <a:noFill/>
              </a:ln>
              <a:effectLst/>
            </c:spPr>
            <c:extLst>
              <c:ext xmlns:c16="http://schemas.microsoft.com/office/drawing/2014/chart" uri="{C3380CC4-5D6E-409C-BE32-E72D297353CC}">
                <c16:uniqueId val="{0000000D-DA40-C044-A780-5561EB57C7E2}"/>
              </c:ext>
            </c:extLst>
          </c:dPt>
          <c:dPt>
            <c:idx val="7"/>
            <c:bubble3D val="0"/>
            <c:spPr>
              <a:solidFill>
                <a:schemeClr val="accent2">
                  <a:lumMod val="60000"/>
                </a:schemeClr>
              </a:solidFill>
              <a:ln w="19050">
                <a:noFill/>
              </a:ln>
              <a:effectLst/>
            </c:spPr>
            <c:extLst>
              <c:ext xmlns:c16="http://schemas.microsoft.com/office/drawing/2014/chart" uri="{C3380CC4-5D6E-409C-BE32-E72D297353CC}">
                <c16:uniqueId val="{0000000F-DA40-C044-A780-5561EB57C7E2}"/>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DA40-C044-A780-5561EB57C7E2}"/>
              </c:ext>
            </c:extLst>
          </c:dPt>
          <c:dLbls>
            <c:dLbl>
              <c:idx val="0"/>
              <c:layout>
                <c:manualLayout>
                  <c:x val="-9.8059308944406634E-2"/>
                  <c:y val="-0.35629532894316746"/>
                </c:manualLayout>
              </c:layout>
              <c:tx>
                <c:rich>
                  <a:bodyPr rot="0" spcFirstLastPara="1" vertOverflow="ellipsis" vert="horz" wrap="square" lIns="38100" tIns="19050" rIns="38100" bIns="19050" anchor="ctr" anchorCtr="0">
                    <a:noAutofit/>
                  </a:bodyPr>
                  <a:lstStyle/>
                  <a:p>
                    <a:pPr algn="ctr">
                      <a:defRPr sz="2000" b="0" i="0" u="none" strike="noStrike" kern="1200" baseline="0">
                        <a:solidFill>
                          <a:schemeClr val="bg1"/>
                        </a:solidFill>
                        <a:latin typeface="Arial" panose="020B0604020202020204" pitchFamily="34" charset="0"/>
                        <a:ea typeface="+mn-ea"/>
                        <a:cs typeface="Arial" panose="020B0604020202020204" pitchFamily="34" charset="0"/>
                      </a:defRPr>
                    </a:pPr>
                    <a:fld id="{92B32C2F-79BD-404C-B420-0273089BFABC}" type="CATEGORYNAME">
                      <a:rPr lang="en-US" sz="2000" smtClean="0"/>
                      <a:pPr algn="ctr">
                        <a:defRPr sz="2000">
                          <a:solidFill>
                            <a:schemeClr val="bg1"/>
                          </a:solidFill>
                          <a:latin typeface="Arial" panose="020B0604020202020204" pitchFamily="34" charset="0"/>
                          <a:cs typeface="Arial" panose="020B0604020202020204" pitchFamily="34" charset="0"/>
                        </a:defRPr>
                      </a:pPr>
                      <a:t>[CATEGORY NAME]</a:t>
                    </a:fld>
                    <a:r>
                      <a:rPr lang="en-US" sz="2000" baseline="0" dirty="0"/>
                      <a:t> </a:t>
                    </a:r>
                    <a:fld id="{DAD42D36-BB8A-3741-84D7-2670561D6368}" type="PERCENTAGE">
                      <a:rPr lang="en-US" sz="2000" baseline="0"/>
                      <a:pPr algn="ctr">
                        <a:defRPr sz="2000">
                          <a:solidFill>
                            <a:schemeClr val="bg1"/>
                          </a:solidFill>
                          <a:latin typeface="Arial" panose="020B0604020202020204" pitchFamily="34" charset="0"/>
                          <a:cs typeface="Arial" panose="020B0604020202020204" pitchFamily="34" charset="0"/>
                        </a:defRPr>
                      </a:pPr>
                      <a:t>[PERCENTAGE]</a:t>
                    </a:fld>
                    <a:endParaRPr lang="en-US" sz="2000" baseline="0" dirty="0"/>
                  </a:p>
                </c:rich>
              </c:tx>
              <c:spPr>
                <a:noFill/>
                <a:ln>
                  <a:noFill/>
                </a:ln>
                <a:effectLst/>
              </c:spPr>
              <c:txPr>
                <a:bodyPr rot="0" spcFirstLastPara="1" vertOverflow="ellipsis" vert="horz" wrap="square" lIns="38100" tIns="19050" rIns="38100" bIns="19050" anchor="ctr" anchorCtr="0">
                  <a:noAutofit/>
                </a:bodyPr>
                <a:lstStyle/>
                <a:p>
                  <a:pPr algn="ctr">
                    <a:defRPr sz="2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309551583829799"/>
                      <c:h val="0.20679432066062589"/>
                    </c:manualLayout>
                  </c15:layout>
                  <c15:dlblFieldTable/>
                  <c15:showDataLabelsRange val="0"/>
                </c:ext>
                <c:ext xmlns:c16="http://schemas.microsoft.com/office/drawing/2014/chart" uri="{C3380CC4-5D6E-409C-BE32-E72D297353CC}">
                  <c16:uniqueId val="{00000001-DA40-C044-A780-5561EB57C7E2}"/>
                </c:ext>
              </c:extLst>
            </c:dLbl>
            <c:dLbl>
              <c:idx val="1"/>
              <c:layout>
                <c:manualLayout>
                  <c:x val="0.14328952447120577"/>
                  <c:y val="-8.2083880044254553E-4"/>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A40-C044-A780-5561EB57C7E2}"/>
                </c:ext>
              </c:extLst>
            </c:dLbl>
            <c:dLbl>
              <c:idx val="2"/>
              <c:layout>
                <c:manualLayout>
                  <c:x val="0.15646558840638747"/>
                  <c:y val="3.7589267506936447E-2"/>
                </c:manualLayout>
              </c:layout>
              <c:spPr>
                <a:noFill/>
                <a:ln>
                  <a:noFill/>
                </a:ln>
                <a:effectLst/>
              </c:spPr>
              <c:txPr>
                <a:bodyPr rot="480000" spcFirstLastPara="1" vertOverflow="ellipsis" wrap="square" lIns="38100" tIns="19050" rIns="38100" bIns="19050" anchor="ctr" anchorCtr="1">
                  <a:noAutofit/>
                </a:bodyPr>
                <a:lstStyle/>
                <a:p>
                  <a:pPr>
                    <a:defRPr sz="12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26638461962415938"/>
                      <c:h val="4.7558390785183292E-2"/>
                    </c:manualLayout>
                  </c15:layout>
                </c:ext>
                <c:ext xmlns:c16="http://schemas.microsoft.com/office/drawing/2014/chart" uri="{C3380CC4-5D6E-409C-BE32-E72D297353CC}">
                  <c16:uniqueId val="{00000005-DA40-C044-A780-5561EB57C7E2}"/>
                </c:ext>
              </c:extLst>
            </c:dLbl>
            <c:dLbl>
              <c:idx val="3"/>
              <c:layout>
                <c:manualLayout>
                  <c:x val="-2.6570587581398403E-3"/>
                  <c:y val="2.0712739376986439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435464"/>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A40-C044-A780-5561EB57C7E2}"/>
                </c:ext>
              </c:extLst>
            </c:dLbl>
            <c:dLbl>
              <c:idx val="4"/>
              <c:layout>
                <c:manualLayout>
                  <c:x val="1.9030028653825679E-2"/>
                  <c:y val="1.8029925084298189E-2"/>
                </c:manualLayout>
              </c:layout>
              <c:spPr>
                <a:noFill/>
                <a:ln>
                  <a:noFill/>
                </a:ln>
                <a:effectLst/>
              </c:spPr>
              <c:txPr>
                <a:bodyPr rot="0" spcFirstLastPara="1" vertOverflow="ellipsis" vert="horz" wrap="square" lIns="38100" tIns="19050" rIns="38100" bIns="19050" anchor="ctr" anchorCtr="0">
                  <a:noAutofit/>
                </a:bodyPr>
                <a:lstStyle/>
                <a:p>
                  <a:pPr algn="l">
                    <a:defRPr sz="1350" b="0" i="0" u="none" strike="noStrike" kern="1200" baseline="0">
                      <a:solidFill>
                        <a:srgbClr val="435464"/>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1821385567773027"/>
                      <c:h val="5.1264421324094339E-2"/>
                    </c:manualLayout>
                  </c15:layout>
                </c:ext>
                <c:ext xmlns:c16="http://schemas.microsoft.com/office/drawing/2014/chart" uri="{C3380CC4-5D6E-409C-BE32-E72D297353CC}">
                  <c16:uniqueId val="{00000009-DA40-C044-A780-5561EB57C7E2}"/>
                </c:ext>
              </c:extLst>
            </c:dLbl>
            <c:dLbl>
              <c:idx val="5"/>
              <c:layout>
                <c:manualLayout>
                  <c:x val="2.3775191681286754E-2"/>
                  <c:y val="2.7945595999002565E-3"/>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rgbClr val="435464"/>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11985268816706554"/>
                      <c:h val="7.0866711021485992E-2"/>
                    </c:manualLayout>
                  </c15:layout>
                </c:ext>
                <c:ext xmlns:c16="http://schemas.microsoft.com/office/drawing/2014/chart" uri="{C3380CC4-5D6E-409C-BE32-E72D297353CC}">
                  <c16:uniqueId val="{0000000B-DA40-C044-A780-5561EB57C7E2}"/>
                </c:ext>
              </c:extLst>
            </c:dLbl>
            <c:dLbl>
              <c:idx val="6"/>
              <c:layout>
                <c:manualLayout>
                  <c:x val="0.10283715454685811"/>
                  <c:y val="0.11227323941921273"/>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A40-C044-A780-5561EB57C7E2}"/>
                </c:ext>
              </c:extLst>
            </c:dLbl>
            <c:dLbl>
              <c:idx val="7"/>
              <c:layout>
                <c:manualLayout>
                  <c:x val="5.4251127559672277E-2"/>
                  <c:y val="1.8575056799573202E-2"/>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rgbClr val="435464"/>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28481624982062426"/>
                      <c:h val="9.4254952325435293E-2"/>
                    </c:manualLayout>
                  </c15:layout>
                </c:ext>
                <c:ext xmlns:c16="http://schemas.microsoft.com/office/drawing/2014/chart" uri="{C3380CC4-5D6E-409C-BE32-E72D297353CC}">
                  <c16:uniqueId val="{0000000F-DA40-C044-A780-5561EB57C7E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0"/>
            <c:showBubbleSize val="0"/>
            <c:showLeaderLines val="0"/>
            <c:extLst>
              <c:ext xmlns:c15="http://schemas.microsoft.com/office/drawing/2012/chart" uri="{CE6537A1-D6FC-4f65-9D91-7224C49458BB}"/>
            </c:extLst>
          </c:dLbls>
          <c:cat>
            <c:strRef>
              <c:f>'FG figures'!$C$5:$C$12</c:f>
              <c:strCache>
                <c:ptCount val="8"/>
                <c:pt idx="0">
                  <c:v>Starchy Staples</c:v>
                </c:pt>
                <c:pt idx="1">
                  <c:v>Pulses</c:v>
                </c:pt>
                <c:pt idx="2">
                  <c:v>Meat/Fish/Eggs</c:v>
                </c:pt>
                <c:pt idx="3">
                  <c:v>Dairy</c:v>
                </c:pt>
                <c:pt idx="4">
                  <c:v>Vegetables</c:v>
                </c:pt>
                <c:pt idx="5">
                  <c:v>Fruit</c:v>
                </c:pt>
                <c:pt idx="6">
                  <c:v>Fats</c:v>
                </c:pt>
                <c:pt idx="7">
                  <c:v>Discretionary Foods</c:v>
                </c:pt>
              </c:strCache>
            </c:strRef>
          </c:cat>
          <c:val>
            <c:numRef>
              <c:f>'FG figures'!$M$5:$M$12</c:f>
              <c:numCache>
                <c:formatCode>0</c:formatCode>
                <c:ptCount val="8"/>
                <c:pt idx="0">
                  <c:v>73.510383605957031</c:v>
                </c:pt>
                <c:pt idx="1">
                  <c:v>2.8621206283569336</c:v>
                </c:pt>
                <c:pt idx="2">
                  <c:v>3.5764205455780029</c:v>
                </c:pt>
                <c:pt idx="3">
                  <c:v>0.49605250358581543</c:v>
                </c:pt>
                <c:pt idx="4">
                  <c:v>2.0545368194580078</c:v>
                </c:pt>
                <c:pt idx="5">
                  <c:v>1.0070110559463501</c:v>
                </c:pt>
                <c:pt idx="6">
                  <c:v>11.836508750915527</c:v>
                </c:pt>
                <c:pt idx="7">
                  <c:v>4.6569695472717285</c:v>
                </c:pt>
              </c:numCache>
            </c:numRef>
          </c:val>
          <c:extLst>
            <c:ext xmlns:c16="http://schemas.microsoft.com/office/drawing/2014/chart" uri="{C3380CC4-5D6E-409C-BE32-E72D297353CC}">
              <c16:uniqueId val="{00000012-DA40-C044-A780-5561EB57C7E2}"/>
            </c:ext>
          </c:extLst>
        </c:ser>
        <c:dLbls>
          <c:dLblPos val="bestFit"/>
          <c:showLegendKey val="0"/>
          <c:showVal val="1"/>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85830631465184"/>
          <c:y val="0.11220341147608856"/>
          <c:w val="0.76589123050795116"/>
          <c:h val="0.81744874649572896"/>
        </c:manualLayout>
      </c:layout>
      <c:pieChart>
        <c:varyColors val="1"/>
        <c:ser>
          <c:idx val="0"/>
          <c:order val="0"/>
          <c:tx>
            <c:strRef>
              <c:f>'FG figures'!$O$4</c:f>
              <c:strCache>
                <c:ptCount val="1"/>
                <c:pt idx="0">
                  <c:v>Healthy diet</c:v>
                </c:pt>
              </c:strCache>
            </c:strRef>
          </c:tx>
          <c:dPt>
            <c:idx val="0"/>
            <c:bubble3D val="0"/>
            <c:spPr>
              <a:solidFill>
                <a:schemeClr val="accent1"/>
              </a:solidFill>
              <a:ln w="19050">
                <a:noFill/>
              </a:ln>
              <a:effectLst/>
            </c:spPr>
            <c:extLst>
              <c:ext xmlns:c16="http://schemas.microsoft.com/office/drawing/2014/chart" uri="{C3380CC4-5D6E-409C-BE32-E72D297353CC}">
                <c16:uniqueId val="{00000001-9489-B240-806F-8D41EE780881}"/>
              </c:ext>
            </c:extLst>
          </c:dPt>
          <c:dPt>
            <c:idx val="1"/>
            <c:bubble3D val="0"/>
            <c:spPr>
              <a:solidFill>
                <a:schemeClr val="accent2"/>
              </a:solidFill>
              <a:ln w="44450">
                <a:solidFill>
                  <a:schemeClr val="lt1"/>
                </a:solidFill>
              </a:ln>
              <a:effectLst/>
            </c:spPr>
            <c:extLst>
              <c:ext xmlns:c16="http://schemas.microsoft.com/office/drawing/2014/chart" uri="{C3380CC4-5D6E-409C-BE32-E72D297353CC}">
                <c16:uniqueId val="{00000003-9489-B240-806F-8D41EE780881}"/>
              </c:ext>
            </c:extLst>
          </c:dPt>
          <c:dPt>
            <c:idx val="2"/>
            <c:bubble3D val="0"/>
            <c:spPr>
              <a:solidFill>
                <a:schemeClr val="accent3"/>
              </a:solidFill>
              <a:ln w="44450">
                <a:solidFill>
                  <a:schemeClr val="lt1"/>
                </a:solidFill>
              </a:ln>
              <a:effectLst/>
            </c:spPr>
            <c:extLst>
              <c:ext xmlns:c16="http://schemas.microsoft.com/office/drawing/2014/chart" uri="{C3380CC4-5D6E-409C-BE32-E72D297353CC}">
                <c16:uniqueId val="{00000005-9489-B240-806F-8D41EE780881}"/>
              </c:ext>
            </c:extLst>
          </c:dPt>
          <c:dPt>
            <c:idx val="3"/>
            <c:bubble3D val="0"/>
            <c:spPr>
              <a:solidFill>
                <a:schemeClr val="accent4"/>
              </a:solidFill>
              <a:ln w="44450">
                <a:solidFill>
                  <a:schemeClr val="lt1"/>
                </a:solidFill>
              </a:ln>
              <a:effectLst/>
            </c:spPr>
            <c:extLst>
              <c:ext xmlns:c16="http://schemas.microsoft.com/office/drawing/2014/chart" uri="{C3380CC4-5D6E-409C-BE32-E72D297353CC}">
                <c16:uniqueId val="{00000007-9489-B240-806F-8D41EE780881}"/>
              </c:ext>
            </c:extLst>
          </c:dPt>
          <c:dPt>
            <c:idx val="4"/>
            <c:bubble3D val="0"/>
            <c:spPr>
              <a:solidFill>
                <a:schemeClr val="accent5"/>
              </a:solidFill>
              <a:ln w="44450">
                <a:solidFill>
                  <a:schemeClr val="lt1"/>
                </a:solidFill>
              </a:ln>
              <a:effectLst/>
            </c:spPr>
            <c:extLst>
              <c:ext xmlns:c16="http://schemas.microsoft.com/office/drawing/2014/chart" uri="{C3380CC4-5D6E-409C-BE32-E72D297353CC}">
                <c16:uniqueId val="{00000009-9489-B240-806F-8D41EE780881}"/>
              </c:ext>
            </c:extLst>
          </c:dPt>
          <c:dPt>
            <c:idx val="5"/>
            <c:bubble3D val="0"/>
            <c:spPr>
              <a:solidFill>
                <a:schemeClr val="accent6"/>
              </a:solidFill>
              <a:ln w="44450">
                <a:solidFill>
                  <a:schemeClr val="lt1"/>
                </a:solidFill>
              </a:ln>
              <a:effectLst/>
            </c:spPr>
            <c:extLst>
              <c:ext xmlns:c16="http://schemas.microsoft.com/office/drawing/2014/chart" uri="{C3380CC4-5D6E-409C-BE32-E72D297353CC}">
                <c16:uniqueId val="{0000000B-9489-B240-806F-8D41EE780881}"/>
              </c:ext>
            </c:extLst>
          </c:dPt>
          <c:dPt>
            <c:idx val="6"/>
            <c:bubble3D val="0"/>
            <c:spPr>
              <a:solidFill>
                <a:schemeClr val="accent1">
                  <a:lumMod val="60000"/>
                </a:schemeClr>
              </a:solidFill>
              <a:ln w="19050">
                <a:noFill/>
              </a:ln>
              <a:effectLst/>
            </c:spPr>
            <c:extLst>
              <c:ext xmlns:c16="http://schemas.microsoft.com/office/drawing/2014/chart" uri="{C3380CC4-5D6E-409C-BE32-E72D297353CC}">
                <c16:uniqueId val="{0000000D-9489-B240-806F-8D41EE780881}"/>
              </c:ext>
            </c:extLst>
          </c:dPt>
          <c:dPt>
            <c:idx val="7"/>
            <c:bubble3D val="0"/>
            <c:spPr>
              <a:solidFill>
                <a:schemeClr val="accent2">
                  <a:lumMod val="60000"/>
                </a:schemeClr>
              </a:solidFill>
              <a:ln w="19050">
                <a:noFill/>
              </a:ln>
              <a:effectLst/>
            </c:spPr>
            <c:extLst>
              <c:ext xmlns:c16="http://schemas.microsoft.com/office/drawing/2014/chart" uri="{C3380CC4-5D6E-409C-BE32-E72D297353CC}">
                <c16:uniqueId val="{0000000F-9489-B240-806F-8D41EE780881}"/>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9489-B240-806F-8D41EE780881}"/>
              </c:ext>
            </c:extLst>
          </c:dPt>
          <c:dLbls>
            <c:dLbl>
              <c:idx val="0"/>
              <c:tx>
                <c:rich>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Arial" panose="020B0604020202020204" pitchFamily="34" charset="0"/>
                        <a:ea typeface="+mn-ea"/>
                        <a:cs typeface="Arial" panose="020B0604020202020204" pitchFamily="34" charset="0"/>
                      </a:defRPr>
                    </a:pPr>
                    <a:fld id="{0E5B6855-904F-0B49-AA7E-FE0E5255F6D2}" type="CATEGORYNAME">
                      <a:rPr lang="en-US" sz="2000" smtClean="0"/>
                      <a:pPr>
                        <a:defRPr sz="2000">
                          <a:solidFill>
                            <a:schemeClr val="bg1"/>
                          </a:solidFill>
                          <a:latin typeface="Arial" panose="020B0604020202020204" pitchFamily="34" charset="0"/>
                          <a:cs typeface="Arial" panose="020B0604020202020204" pitchFamily="34" charset="0"/>
                        </a:defRPr>
                      </a:pPr>
                      <a:t>[CATEGORY NAME]</a:t>
                    </a:fld>
                    <a:r>
                      <a:rPr lang="en-US" sz="2000" baseline="0" dirty="0"/>
                      <a:t> </a:t>
                    </a:r>
                    <a:fld id="{15C43754-2B61-5C41-B08D-30B47D4F26DB}" type="PERCENTAGE">
                      <a:rPr lang="en-US" sz="2000" baseline="0"/>
                      <a:pPr>
                        <a:defRPr sz="2000">
                          <a:solidFill>
                            <a:schemeClr val="bg1"/>
                          </a:solidFill>
                          <a:latin typeface="Arial" panose="020B0604020202020204" pitchFamily="34" charset="0"/>
                          <a:cs typeface="Arial" panose="020B0604020202020204" pitchFamily="34" charset="0"/>
                        </a:defRPr>
                      </a:pPr>
                      <a:t>[PERCENTAGE]</a:t>
                    </a:fld>
                    <a:endParaRPr lang="en-US" sz="2000" baseline="0" dirty="0"/>
                  </a:p>
                </c:rich>
              </c:tx>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489-B240-806F-8D41EE780881}"/>
                </c:ext>
              </c:extLst>
            </c:dLbl>
            <c:dLbl>
              <c:idx val="1"/>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0"/>
              <c:showBubbleSize val="0"/>
              <c:extLst>
                <c:ext xmlns:c16="http://schemas.microsoft.com/office/drawing/2014/chart" uri="{C3380CC4-5D6E-409C-BE32-E72D297353CC}">
                  <c16:uniqueId val="{00000003-9489-B240-806F-8D41EE780881}"/>
                </c:ext>
              </c:extLst>
            </c:dLbl>
            <c:dLbl>
              <c:idx val="2"/>
              <c:layout>
                <c:manualLayout>
                  <c:x val="0.1635120426123205"/>
                  <c:y val="-0.13925648689232695"/>
                </c:manualLayout>
              </c:layout>
              <c:spPr>
                <a:noFill/>
                <a:ln>
                  <a:noFill/>
                </a:ln>
                <a:effectLst/>
              </c:spPr>
              <c:txPr>
                <a:bodyPr rot="-1680000" spcFirstLastPara="1" vertOverflow="ellipsis" wrap="square" lIns="38100" tIns="19050" rIns="38100" bIns="19050" anchor="ctr" anchorCtr="1">
                  <a:noAutofit/>
                </a:bodyPr>
                <a:lstStyle/>
                <a:p>
                  <a:pPr>
                    <a:defRPr sz="1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0"/>
              <c:showBubbleSize val="0"/>
              <c:extLst>
                <c:ext xmlns:c15="http://schemas.microsoft.com/office/drawing/2012/chart" uri="{CE6537A1-D6FC-4f65-9D91-7224C49458BB}">
                  <c15:layout>
                    <c:manualLayout>
                      <c:w val="0.30121217384591631"/>
                      <c:h val="0.12092181124209286"/>
                    </c:manualLayout>
                  </c15:layout>
                </c:ext>
                <c:ext xmlns:c16="http://schemas.microsoft.com/office/drawing/2014/chart" uri="{C3380CC4-5D6E-409C-BE32-E72D297353CC}">
                  <c16:uniqueId val="{00000005-9489-B240-806F-8D41EE780881}"/>
                </c:ext>
              </c:extLst>
            </c:dLbl>
            <c:dLbl>
              <c:idx val="3"/>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435464"/>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0"/>
              <c:showBubbleSize val="0"/>
              <c:extLst>
                <c:ext xmlns:c16="http://schemas.microsoft.com/office/drawing/2014/chart" uri="{C3380CC4-5D6E-409C-BE32-E72D297353CC}">
                  <c16:uniqueId val="{00000007-9489-B240-806F-8D41EE780881}"/>
                </c:ext>
              </c:extLst>
            </c:dLbl>
            <c:dLbl>
              <c:idx val="4"/>
              <c:layout>
                <c:manualLayout>
                  <c:x val="0.15891336652771346"/>
                  <c:y val="-1.1660339582144645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0"/>
              <c:showBubbleSize val="0"/>
              <c:extLst>
                <c:ext xmlns:c15="http://schemas.microsoft.com/office/drawing/2012/chart" uri="{CE6537A1-D6FC-4f65-9D91-7224C49458BB}">
                  <c15:layout>
                    <c:manualLayout>
                      <c:w val="0.20311034912826498"/>
                      <c:h val="9.9165507649513235E-2"/>
                    </c:manualLayout>
                  </c15:layout>
                </c:ext>
                <c:ext xmlns:c16="http://schemas.microsoft.com/office/drawing/2014/chart" uri="{C3380CC4-5D6E-409C-BE32-E72D297353CC}">
                  <c16:uniqueId val="{00000009-9489-B240-806F-8D41EE780881}"/>
                </c:ext>
              </c:extLst>
            </c:dLbl>
            <c:dLbl>
              <c:idx val="5"/>
              <c:layout>
                <c:manualLayout>
                  <c:x val="0.13840512582985948"/>
                  <c:y val="4.9926155405280191E-2"/>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0"/>
              <c:showBubbleSize val="0"/>
              <c:extLst>
                <c:ext xmlns:c15="http://schemas.microsoft.com/office/drawing/2012/chart" uri="{CE6537A1-D6FC-4f65-9D91-7224C49458BB}">
                  <c15:layout>
                    <c:manualLayout>
                      <c:w val="0.19540759610930986"/>
                      <c:h val="9.205485716168979E-2"/>
                    </c:manualLayout>
                  </c15:layout>
                </c:ext>
                <c:ext xmlns:c16="http://schemas.microsoft.com/office/drawing/2014/chart" uri="{C3380CC4-5D6E-409C-BE32-E72D297353CC}">
                  <c16:uniqueId val="{0000000B-9489-B240-806F-8D41EE780881}"/>
                </c:ext>
              </c:extLst>
            </c:dLbl>
            <c:dLbl>
              <c:idx val="6"/>
              <c:layout>
                <c:manualLayout>
                  <c:x val="0.12335108846688282"/>
                  <c:y val="0.12020911306153305"/>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489-B240-806F-8D41EE780881}"/>
                </c:ext>
              </c:extLst>
            </c:dLbl>
            <c:dLbl>
              <c:idx val="7"/>
              <c:layout>
                <c:manualLayout>
                  <c:x val="6.9068434460398329E-2"/>
                  <c:y val="1.8311914624525468E-2"/>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rgbClr val="435464"/>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0"/>
              <c:showBubbleSize val="0"/>
              <c:extLst>
                <c:ext xmlns:c15="http://schemas.microsoft.com/office/drawing/2012/chart" uri="{CE6537A1-D6FC-4f65-9D91-7224C49458BB}">
                  <c15:layout>
                    <c:manualLayout>
                      <c:w val="0.30094854871082294"/>
                      <c:h val="0.10455550085585576"/>
                    </c:manualLayout>
                  </c15:layout>
                </c:ext>
                <c:ext xmlns:c16="http://schemas.microsoft.com/office/drawing/2014/chart" uri="{C3380CC4-5D6E-409C-BE32-E72D297353CC}">
                  <c16:uniqueId val="{0000000F-9489-B240-806F-8D41EE780881}"/>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'FG figures'!$C$5:$C$12</c:f>
              <c:strCache>
                <c:ptCount val="8"/>
                <c:pt idx="0">
                  <c:v>Starchy Staples</c:v>
                </c:pt>
                <c:pt idx="1">
                  <c:v>Pulses</c:v>
                </c:pt>
                <c:pt idx="2">
                  <c:v>Meat/Fish/Eggs</c:v>
                </c:pt>
                <c:pt idx="3">
                  <c:v>Dairy</c:v>
                </c:pt>
                <c:pt idx="4">
                  <c:v>Vegetables</c:v>
                </c:pt>
                <c:pt idx="5">
                  <c:v>Fruit</c:v>
                </c:pt>
                <c:pt idx="6">
                  <c:v>Fats</c:v>
                </c:pt>
                <c:pt idx="7">
                  <c:v>Discretionary Foods</c:v>
                </c:pt>
              </c:strCache>
            </c:strRef>
          </c:cat>
          <c:val>
            <c:numRef>
              <c:f>'FG figures'!$O$5:$O$12</c:f>
              <c:numCache>
                <c:formatCode>0</c:formatCode>
                <c:ptCount val="8"/>
                <c:pt idx="0">
                  <c:v>54.269138336181641</c:v>
                </c:pt>
                <c:pt idx="1">
                  <c:v>7.2701311111450195</c:v>
                </c:pt>
                <c:pt idx="2">
                  <c:v>8.1287508010864258</c:v>
                </c:pt>
                <c:pt idx="3">
                  <c:v>1.7355560064315796</c:v>
                </c:pt>
                <c:pt idx="4">
                  <c:v>5.7855043411254883</c:v>
                </c:pt>
                <c:pt idx="5">
                  <c:v>5.0448155403137207</c:v>
                </c:pt>
                <c:pt idx="6">
                  <c:v>12.24443244934082</c:v>
                </c:pt>
                <c:pt idx="7">
                  <c:v>5.5216703414916992</c:v>
                </c:pt>
              </c:numCache>
            </c:numRef>
          </c:val>
          <c:extLst>
            <c:ext xmlns:c16="http://schemas.microsoft.com/office/drawing/2014/chart" uri="{C3380CC4-5D6E-409C-BE32-E72D297353CC}">
              <c16:uniqueId val="{00000012-9489-B240-806F-8D41EE780881}"/>
            </c:ext>
          </c:extLst>
        </c:ser>
        <c:dLbls>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196974997610569E-2"/>
          <c:y val="7.6539469455416745E-2"/>
          <c:w val="0.90834764945212398"/>
          <c:h val="0.59164665698055885"/>
        </c:manualLayout>
      </c:layout>
      <c:barChart>
        <c:barDir val="col"/>
        <c:grouping val="clustered"/>
        <c:varyColors val="0"/>
        <c:ser>
          <c:idx val="0"/>
          <c:order val="0"/>
          <c:tx>
            <c:strRef>
              <c:f>'FG figures'!$D$4</c:f>
              <c:strCache>
                <c:ptCount val="1"/>
                <c:pt idx="0">
                  <c:v>Energy-based</c:v>
                </c:pt>
              </c:strCache>
            </c:strRef>
          </c:tx>
          <c:spPr>
            <a:solidFill>
              <a:schemeClr val="accent4"/>
            </a:solidFill>
            <a:ln>
              <a:noFill/>
            </a:ln>
            <a:effectLst/>
          </c:spPr>
          <c:invertIfNegative val="0"/>
          <c:cat>
            <c:strRef>
              <c:f>'FG figures'!$C$18:$C$25</c:f>
              <c:strCache>
                <c:ptCount val="8"/>
                <c:pt idx="0">
                  <c:v>Starchy 
Staples</c:v>
                </c:pt>
                <c:pt idx="1">
                  <c:v>Pulses</c:v>
                </c:pt>
                <c:pt idx="2">
                  <c:v>Meat/
Fish/
Eggs</c:v>
                </c:pt>
                <c:pt idx="3">
                  <c:v>Dairy</c:v>
                </c:pt>
                <c:pt idx="4">
                  <c:v>Vegetables</c:v>
                </c:pt>
                <c:pt idx="5">
                  <c:v>Fruit</c:v>
                </c:pt>
                <c:pt idx="6">
                  <c:v>Fats</c:v>
                </c:pt>
                <c:pt idx="7">
                  <c:v>Discretionary 
Foods</c:v>
                </c:pt>
              </c:strCache>
            </c:strRef>
          </c:cat>
          <c:val>
            <c:numRef>
              <c:f>'FG figures'!$D$18:$D$25</c:f>
              <c:numCache>
                <c:formatCode>0.00</c:formatCode>
                <c:ptCount val="8"/>
                <c:pt idx="0">
                  <c:v>0.61191741789009746</c:v>
                </c:pt>
                <c:pt idx="1">
                  <c:v>5.5386948554809134E-2</c:v>
                </c:pt>
                <c:pt idx="2">
                  <c:v>0.40900232419589944</c:v>
                </c:pt>
                <c:pt idx="3">
                  <c:v>5.8470840531911934E-2</c:v>
                </c:pt>
                <c:pt idx="4">
                  <c:v>0.2552707606051689</c:v>
                </c:pt>
                <c:pt idx="5">
                  <c:v>7.0923140494957237E-2</c:v>
                </c:pt>
                <c:pt idx="6">
                  <c:v>0.13695846363052996</c:v>
                </c:pt>
                <c:pt idx="7">
                  <c:v>0.22922141198754983</c:v>
                </c:pt>
              </c:numCache>
            </c:numRef>
          </c:val>
          <c:extLst>
            <c:ext xmlns:c16="http://schemas.microsoft.com/office/drawing/2014/chart" uri="{C3380CC4-5D6E-409C-BE32-E72D297353CC}">
              <c16:uniqueId val="{00000000-6E7A-2343-89E9-0097FBD670CE}"/>
            </c:ext>
          </c:extLst>
        </c:ser>
        <c:ser>
          <c:idx val="1"/>
          <c:order val="1"/>
          <c:tx>
            <c:strRef>
              <c:f>'FG figures'!$E$4</c:f>
              <c:strCache>
                <c:ptCount val="1"/>
                <c:pt idx="0">
                  <c:v>Least-cost healthy diet</c:v>
                </c:pt>
              </c:strCache>
            </c:strRef>
          </c:tx>
          <c:spPr>
            <a:solidFill>
              <a:schemeClr val="accent6"/>
            </a:solidFill>
            <a:ln>
              <a:noFill/>
            </a:ln>
            <a:effectLst/>
          </c:spPr>
          <c:invertIfNegative val="0"/>
          <c:cat>
            <c:strRef>
              <c:f>'FG figures'!$C$18:$C$25</c:f>
              <c:strCache>
                <c:ptCount val="8"/>
                <c:pt idx="0">
                  <c:v>Starchy 
Staples</c:v>
                </c:pt>
                <c:pt idx="1">
                  <c:v>Pulses</c:v>
                </c:pt>
                <c:pt idx="2">
                  <c:v>Meat/
Fish/
Eggs</c:v>
                </c:pt>
                <c:pt idx="3">
                  <c:v>Dairy</c:v>
                </c:pt>
                <c:pt idx="4">
                  <c:v>Vegetables</c:v>
                </c:pt>
                <c:pt idx="5">
                  <c:v>Fruit</c:v>
                </c:pt>
                <c:pt idx="6">
                  <c:v>Fats</c:v>
                </c:pt>
                <c:pt idx="7">
                  <c:v>Discretionary 
Foods</c:v>
                </c:pt>
              </c:strCache>
            </c:strRef>
          </c:cat>
          <c:val>
            <c:numRef>
              <c:f>'FG figures'!$E$18:$E$25</c:f>
              <c:numCache>
                <c:formatCode>0.00</c:formatCode>
                <c:ptCount val="8"/>
                <c:pt idx="0">
                  <c:v>0.40911983812480551</c:v>
                </c:pt>
                <c:pt idx="1">
                  <c:v>0.11790637783086347</c:v>
                </c:pt>
                <c:pt idx="2">
                  <c:v>0.6717431799992859</c:v>
                </c:pt>
                <c:pt idx="3">
                  <c:v>0.1666783472999846</c:v>
                </c:pt>
                <c:pt idx="4">
                  <c:v>0.52131452976156656</c:v>
                </c:pt>
                <c:pt idx="5">
                  <c:v>0.2923665862763235</c:v>
                </c:pt>
                <c:pt idx="6">
                  <c:v>0.11511963583861834</c:v>
                </c:pt>
                <c:pt idx="7">
                  <c:v>5.6808535694813478E-2</c:v>
                </c:pt>
              </c:numCache>
            </c:numRef>
          </c:val>
          <c:extLst>
            <c:ext xmlns:c16="http://schemas.microsoft.com/office/drawing/2014/chart" uri="{C3380CC4-5D6E-409C-BE32-E72D297353CC}">
              <c16:uniqueId val="{00000001-6E7A-2343-89E9-0097FBD670CE}"/>
            </c:ext>
          </c:extLst>
        </c:ser>
        <c:ser>
          <c:idx val="2"/>
          <c:order val="2"/>
          <c:tx>
            <c:strRef>
              <c:f>'FG figures'!$F$4</c:f>
              <c:strCache>
                <c:ptCount val="1"/>
                <c:pt idx="0">
                  <c:v>Healthy diet</c:v>
                </c:pt>
              </c:strCache>
            </c:strRef>
          </c:tx>
          <c:spPr>
            <a:solidFill>
              <a:schemeClr val="accent2"/>
            </a:solidFill>
            <a:ln>
              <a:noFill/>
            </a:ln>
            <a:effectLst/>
          </c:spPr>
          <c:invertIfNegative val="0"/>
          <c:cat>
            <c:strRef>
              <c:f>'FG figures'!$C$18:$C$25</c:f>
              <c:strCache>
                <c:ptCount val="8"/>
                <c:pt idx="0">
                  <c:v>Starchy 
Staples</c:v>
                </c:pt>
                <c:pt idx="1">
                  <c:v>Pulses</c:v>
                </c:pt>
                <c:pt idx="2">
                  <c:v>Meat/
Fish/
Eggs</c:v>
                </c:pt>
                <c:pt idx="3">
                  <c:v>Dairy</c:v>
                </c:pt>
                <c:pt idx="4">
                  <c:v>Vegetables</c:v>
                </c:pt>
                <c:pt idx="5">
                  <c:v>Fruit</c:v>
                </c:pt>
                <c:pt idx="6">
                  <c:v>Fats</c:v>
                </c:pt>
                <c:pt idx="7">
                  <c:v>Discretionary 
Foods</c:v>
                </c:pt>
              </c:strCache>
            </c:strRef>
          </c:cat>
          <c:val>
            <c:numRef>
              <c:f>'FG figures'!$F$18:$F$25</c:f>
              <c:numCache>
                <c:formatCode>0.00</c:formatCode>
                <c:ptCount val="8"/>
                <c:pt idx="0">
                  <c:v>0.47082420888430399</c:v>
                </c:pt>
                <c:pt idx="1">
                  <c:v>0.14841474188494891</c:v>
                </c:pt>
                <c:pt idx="2">
                  <c:v>0.97464687864336919</c:v>
                </c:pt>
                <c:pt idx="3">
                  <c:v>0.20976177391663312</c:v>
                </c:pt>
                <c:pt idx="4">
                  <c:v>0.80022532778221622</c:v>
                </c:pt>
                <c:pt idx="5">
                  <c:v>0.38687073553296852</c:v>
                </c:pt>
                <c:pt idx="6">
                  <c:v>0.14249565828534405</c:v>
                </c:pt>
                <c:pt idx="7">
                  <c:v>0.17202566620975576</c:v>
                </c:pt>
              </c:numCache>
            </c:numRef>
          </c:val>
          <c:extLst>
            <c:ext xmlns:c16="http://schemas.microsoft.com/office/drawing/2014/chart" uri="{C3380CC4-5D6E-409C-BE32-E72D297353CC}">
              <c16:uniqueId val="{00000002-6E7A-2343-89E9-0097FBD670CE}"/>
            </c:ext>
          </c:extLst>
        </c:ser>
        <c:dLbls>
          <c:showLegendKey val="0"/>
          <c:showVal val="0"/>
          <c:showCatName val="0"/>
          <c:showSerName val="0"/>
          <c:showPercent val="0"/>
          <c:showBubbleSize val="0"/>
        </c:dLbls>
        <c:gapWidth val="219"/>
        <c:overlap val="-27"/>
        <c:axId val="162426832"/>
        <c:axId val="162427392"/>
      </c:barChart>
      <c:catAx>
        <c:axId val="162426832"/>
        <c:scaling>
          <c:orientation val="minMax"/>
        </c:scaling>
        <c:delete val="0"/>
        <c:axPos val="b"/>
        <c:numFmt formatCode="General" sourceLinked="1"/>
        <c:majorTickMark val="none"/>
        <c:minorTickMark val="none"/>
        <c:tickLblPos val="nextTo"/>
        <c:spPr>
          <a:noFill/>
          <a:ln w="9525" cap="flat" cmpd="sng" algn="ctr">
            <a:solidFill>
              <a:schemeClr val="bg2">
                <a:lumMod val="90000"/>
              </a:schemeClr>
            </a:solidFill>
            <a:round/>
          </a:ln>
          <a:effectLst/>
        </c:spPr>
        <c:txPr>
          <a:bodyPr rot="0" vert="horz"/>
          <a:lstStyle/>
          <a:p>
            <a:pPr>
              <a:defRPr sz="1600">
                <a:solidFill>
                  <a:schemeClr val="tx1"/>
                </a:solidFill>
                <a:latin typeface="Garamond" panose="02020404030301010803" pitchFamily="18" charset="0"/>
              </a:defRPr>
            </a:pPr>
            <a:endParaRPr lang="en-US"/>
          </a:p>
        </c:txPr>
        <c:crossAx val="162427392"/>
        <c:crosses val="autoZero"/>
        <c:auto val="1"/>
        <c:lblAlgn val="ctr"/>
        <c:lblOffset val="100"/>
        <c:noMultiLvlLbl val="0"/>
      </c:catAx>
      <c:valAx>
        <c:axId val="162427392"/>
        <c:scaling>
          <c:orientation val="minMax"/>
          <c:max val="1"/>
          <c:min val="0"/>
        </c:scaling>
        <c:delete val="0"/>
        <c:axPos val="l"/>
        <c:majorGridlines>
          <c:spPr>
            <a:ln w="9525" cap="flat" cmpd="sng" algn="ctr">
              <a:solidFill>
                <a:schemeClr val="bg2">
                  <a:lumMod val="90000"/>
                </a:schemeClr>
              </a:solidFill>
              <a:round/>
            </a:ln>
            <a:effectLst/>
          </c:spPr>
        </c:majorGridlines>
        <c:numFmt formatCode="0.00" sourceLinked="1"/>
        <c:majorTickMark val="none"/>
        <c:minorTickMark val="none"/>
        <c:tickLblPos val="nextTo"/>
        <c:spPr>
          <a:noFill/>
          <a:ln w="3175">
            <a:noFill/>
          </a:ln>
          <a:effectLst/>
        </c:spPr>
        <c:txPr>
          <a:bodyPr rot="-60000000" vert="horz"/>
          <a:lstStyle/>
          <a:p>
            <a:pPr>
              <a:defRPr sz="1800">
                <a:solidFill>
                  <a:schemeClr val="tx1"/>
                </a:solidFill>
                <a:latin typeface="Garamond" panose="02020404030301010803" pitchFamily="18" charset="0"/>
              </a:defRPr>
            </a:pPr>
            <a:endParaRPr lang="en-US"/>
          </a:p>
        </c:txPr>
        <c:crossAx val="162426832"/>
        <c:crosses val="autoZero"/>
        <c:crossBetween val="between"/>
        <c:majorUnit val="0.25"/>
      </c:valAx>
    </c:plotArea>
    <c:plotVisOnly val="1"/>
    <c:dispBlanksAs val="gap"/>
    <c:showDLblsOverMax val="0"/>
  </c:chart>
  <c:spPr>
    <a:solidFill>
      <a:schemeClr val="bg1"/>
    </a:solidFill>
    <a:ln w="9525" cap="flat" cmpd="sng" algn="ctr">
      <a:noFill/>
      <a:round/>
    </a:ln>
    <a:effectLst/>
  </c:spPr>
  <c:txPr>
    <a:bodyPr/>
    <a:lstStyle/>
    <a:p>
      <a:pPr>
        <a:defRPr sz="800">
          <a:solidFill>
            <a:sysClr val="windowText" lastClr="000000"/>
          </a:solidFill>
          <a:latin typeface="Arial" charset="0"/>
          <a:ea typeface="Arial" charset="0"/>
          <a:cs typeface="Arial"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035825793469416"/>
          <c:y val="2.5738981705855403E-2"/>
          <c:w val="0.68742422112007884"/>
          <c:h val="0.85110326133934366"/>
        </c:manualLayout>
      </c:layout>
      <c:barChart>
        <c:barDir val="bar"/>
        <c:grouping val="clustered"/>
        <c:varyColors val="0"/>
        <c:ser>
          <c:idx val="0"/>
          <c:order val="0"/>
          <c:spPr>
            <a:solidFill>
              <a:schemeClr val="accent1"/>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1-EF66-B848-97F2-D4763324474A}"/>
              </c:ext>
            </c:extLst>
          </c:dPt>
          <c:dPt>
            <c:idx val="1"/>
            <c:invertIfNegative val="0"/>
            <c:bubble3D val="0"/>
            <c:spPr>
              <a:solidFill>
                <a:schemeClr val="accent6"/>
              </a:solidFill>
              <a:ln>
                <a:noFill/>
              </a:ln>
              <a:effectLst/>
            </c:spPr>
            <c:extLst>
              <c:ext xmlns:c16="http://schemas.microsoft.com/office/drawing/2014/chart" uri="{C3380CC4-5D6E-409C-BE32-E72D297353CC}">
                <c16:uniqueId val="{00000003-EF66-B848-97F2-D4763324474A}"/>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EF66-B848-97F2-D4763324474A}"/>
              </c:ext>
            </c:extLst>
          </c:dPt>
          <c:dLbls>
            <c:dLbl>
              <c:idx val="0"/>
              <c:layout>
                <c:manualLayout>
                  <c:x val="-4.930922822421753E-3"/>
                  <c:y val="-6.3680533850152586E-3"/>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EF66-B848-97F2-D4763324474A}"/>
                </c:ext>
              </c:extLst>
            </c:dLbl>
            <c:dLbl>
              <c:idx val="1"/>
              <c:showLegendKey val="0"/>
              <c:showVal val="1"/>
              <c:showCatName val="0"/>
              <c:showSerName val="0"/>
              <c:showPercent val="0"/>
              <c:showBubbleSize val="0"/>
              <c:separator>, </c:separator>
              <c:extLst>
                <c:ext xmlns:c15="http://schemas.microsoft.com/office/drawing/2012/chart" uri="{CE6537A1-D6FC-4f65-9D91-7224C49458BB}">
                  <c15:layout>
                    <c:manualLayout>
                      <c:w val="8.8652166993641049E-2"/>
                      <c:h val="7.8265614258052993E-2"/>
                    </c:manualLayout>
                  </c15:layout>
                </c:ext>
                <c:ext xmlns:c16="http://schemas.microsoft.com/office/drawing/2014/chart" uri="{C3380CC4-5D6E-409C-BE32-E72D297353CC}">
                  <c16:uniqueId val="{00000003-EF66-B848-97F2-D4763324474A}"/>
                </c:ext>
              </c:extLst>
            </c:dLbl>
            <c:dLbl>
              <c:idx val="2"/>
              <c:layout>
                <c:manualLayout>
                  <c:x val="-1.8080022585706287E-16"/>
                  <c:y val="4.9866528506279546E-3"/>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EF66-B848-97F2-D4763324474A}"/>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CORD!$E$49:$G$49</c:f>
              <c:strCache>
                <c:ptCount val="3"/>
                <c:pt idx="0">
                  <c:v>Energy-based </c:v>
                </c:pt>
                <c:pt idx="1">
                  <c:v>Healthy diet
  (least-cost)</c:v>
                </c:pt>
                <c:pt idx="2">
                  <c:v>  Healthy diet
(consumption
       patterns)</c:v>
                </c:pt>
              </c:strCache>
            </c:strRef>
          </c:cat>
          <c:val>
            <c:numRef>
              <c:f>CORD!$D$50:$F$50</c:f>
              <c:numCache>
                <c:formatCode>#,##0.00</c:formatCode>
                <c:ptCount val="3"/>
                <c:pt idx="0">
                  <c:v>1.8271502858398954</c:v>
                </c:pt>
                <c:pt idx="1">
                  <c:v>2.3510570602189795</c:v>
                </c:pt>
                <c:pt idx="2">
                  <c:v>3.3052650032102351</c:v>
                </c:pt>
              </c:numCache>
            </c:numRef>
          </c:val>
          <c:extLst>
            <c:ext xmlns:c16="http://schemas.microsoft.com/office/drawing/2014/chart" uri="{C3380CC4-5D6E-409C-BE32-E72D297353CC}">
              <c16:uniqueId val="{00000006-EF66-B848-97F2-D4763324474A}"/>
            </c:ext>
          </c:extLst>
        </c:ser>
        <c:dLbls>
          <c:showLegendKey val="0"/>
          <c:showVal val="0"/>
          <c:showCatName val="0"/>
          <c:showSerName val="0"/>
          <c:showPercent val="0"/>
          <c:showBubbleSize val="0"/>
        </c:dLbls>
        <c:gapWidth val="182"/>
        <c:axId val="1561271007"/>
        <c:axId val="1238899791"/>
      </c:barChart>
      <c:catAx>
        <c:axId val="156127100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lgn="just">
              <a:defRPr sz="1600" b="0" i="0" u="none" strike="noStrike" kern="1200" baseline="0">
                <a:solidFill>
                  <a:schemeClr val="tx1"/>
                </a:solidFill>
                <a:latin typeface="Garamond" panose="02020404030301010803" pitchFamily="18" charset="0"/>
                <a:ea typeface="+mn-ea"/>
                <a:cs typeface="Arial" panose="020B0604020202020204" pitchFamily="34" charset="0"/>
              </a:defRPr>
            </a:pPr>
            <a:endParaRPr lang="en-US"/>
          </a:p>
        </c:txPr>
        <c:crossAx val="1238899791"/>
        <c:crosses val="autoZero"/>
        <c:auto val="1"/>
        <c:lblAlgn val="ctr"/>
        <c:lblOffset val="100"/>
        <c:noMultiLvlLbl val="0"/>
      </c:catAx>
      <c:valAx>
        <c:axId val="1238899791"/>
        <c:scaling>
          <c:orientation val="minMax"/>
        </c:scaling>
        <c:delete val="1"/>
        <c:axPos val="b"/>
        <c:numFmt formatCode="#,##0.00" sourceLinked="1"/>
        <c:majorTickMark val="out"/>
        <c:minorTickMark val="none"/>
        <c:tickLblPos val="nextTo"/>
        <c:crossAx val="15612710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Arial" panose="020B0604020202020204" pitchFamily="34" charset="0"/>
          <a:cs typeface="Arial"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94526991934954E-2"/>
          <c:y val="2.6387375776781331E-2"/>
          <c:w val="0.42493537814975557"/>
          <c:h val="0.73080103261651019"/>
        </c:manualLayout>
      </c:layout>
      <c:barChart>
        <c:barDir val="col"/>
        <c:grouping val="clustered"/>
        <c:varyColors val="0"/>
        <c:ser>
          <c:idx val="0"/>
          <c:order val="0"/>
          <c:tx>
            <c:strRef>
              <c:f>poverty!$D$4</c:f>
              <c:strCache>
                <c:ptCount val="1"/>
                <c:pt idx="0">
                  <c:v>Energy-based poverty line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rgbClr val="435464"/>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poverty!$C$5:$C$7</c:f>
              <c:strCache>
                <c:ptCount val="3"/>
                <c:pt idx="0">
                  <c:v>National</c:v>
                </c:pt>
                <c:pt idx="1">
                  <c:v>Urban</c:v>
                </c:pt>
                <c:pt idx="2">
                  <c:v>Rural</c:v>
                </c:pt>
              </c:strCache>
            </c:strRef>
          </c:cat>
          <c:val>
            <c:numRef>
              <c:f>poverty!$D$5:$D$7</c:f>
              <c:numCache>
                <c:formatCode>0</c:formatCode>
                <c:ptCount val="3"/>
                <c:pt idx="0">
                  <c:v>19.73443726201603</c:v>
                </c:pt>
                <c:pt idx="1">
                  <c:v>7.9389576861641151</c:v>
                </c:pt>
                <c:pt idx="2">
                  <c:v>24.258649730388314</c:v>
                </c:pt>
              </c:numCache>
            </c:numRef>
          </c:val>
          <c:extLst>
            <c:ext xmlns:c16="http://schemas.microsoft.com/office/drawing/2014/chart" uri="{C3380CC4-5D6E-409C-BE32-E72D297353CC}">
              <c16:uniqueId val="{00000000-6674-164F-93F9-96D02229AB77}"/>
            </c:ext>
          </c:extLst>
        </c:ser>
        <c:ser>
          <c:idx val="1"/>
          <c:order val="1"/>
          <c:tx>
            <c:strRef>
              <c:f>poverty!$E$4</c:f>
              <c:strCache>
                <c:ptCount val="1"/>
                <c:pt idx="0">
                  <c:v>Healthy diet poverty line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rgbClr val="435464"/>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poverty!$C$5:$C$7</c:f>
              <c:strCache>
                <c:ptCount val="3"/>
                <c:pt idx="0">
                  <c:v>National</c:v>
                </c:pt>
                <c:pt idx="1">
                  <c:v>Urban</c:v>
                </c:pt>
                <c:pt idx="2">
                  <c:v>Rural</c:v>
                </c:pt>
              </c:strCache>
            </c:strRef>
          </c:cat>
          <c:val>
            <c:numRef>
              <c:f>poverty!$E$5:$E$7</c:f>
              <c:numCache>
                <c:formatCode>0</c:formatCode>
                <c:ptCount val="3"/>
                <c:pt idx="0">
                  <c:v>47.956974144885862</c:v>
                </c:pt>
                <c:pt idx="1">
                  <c:v>26.894075354725715</c:v>
                </c:pt>
                <c:pt idx="2">
                  <c:v>56.035749468408355</c:v>
                </c:pt>
              </c:numCache>
            </c:numRef>
          </c:val>
          <c:extLst>
            <c:ext xmlns:c16="http://schemas.microsoft.com/office/drawing/2014/chart" uri="{C3380CC4-5D6E-409C-BE32-E72D297353CC}">
              <c16:uniqueId val="{00000001-6674-164F-93F9-96D02229AB77}"/>
            </c:ext>
          </c:extLst>
        </c:ser>
        <c:dLbls>
          <c:showLegendKey val="0"/>
          <c:showVal val="0"/>
          <c:showCatName val="0"/>
          <c:showSerName val="0"/>
          <c:showPercent val="0"/>
          <c:showBubbleSize val="0"/>
        </c:dLbls>
        <c:gapWidth val="219"/>
        <c:overlap val="-27"/>
        <c:axId val="1845491247"/>
        <c:axId val="1845444895"/>
      </c:barChart>
      <c:catAx>
        <c:axId val="18454912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rgbClr val="435464"/>
                </a:solidFill>
                <a:latin typeface="+mn-lt"/>
                <a:ea typeface="+mn-ea"/>
                <a:cs typeface="+mn-cs"/>
              </a:defRPr>
            </a:pPr>
            <a:endParaRPr lang="en-US"/>
          </a:p>
        </c:txPr>
        <c:crossAx val="1845444895"/>
        <c:crosses val="autoZero"/>
        <c:auto val="1"/>
        <c:lblAlgn val="ctr"/>
        <c:lblOffset val="100"/>
        <c:noMultiLvlLbl val="0"/>
      </c:catAx>
      <c:valAx>
        <c:axId val="1845444895"/>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rgbClr val="435464"/>
                </a:solidFill>
                <a:latin typeface="+mn-lt"/>
                <a:ea typeface="+mn-ea"/>
                <a:cs typeface="+mn-cs"/>
              </a:defRPr>
            </a:pPr>
            <a:endParaRPr lang="en-US"/>
          </a:p>
        </c:txPr>
        <c:crossAx val="1845491247"/>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rgbClr val="435464"/>
          </a:solidFill>
          <a:latin typeface="+mn-lt"/>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80358705161855"/>
          <c:y val="4.4478247417215927E-2"/>
          <c:w val="0.50862281030558454"/>
          <c:h val="0.67390885770742692"/>
        </c:manualLayout>
      </c:layout>
      <c:barChart>
        <c:barDir val="col"/>
        <c:grouping val="clustered"/>
        <c:varyColors val="0"/>
        <c:ser>
          <c:idx val="0"/>
          <c:order val="0"/>
          <c:tx>
            <c:strRef>
              <c:f>poverty!$F$4</c:f>
              <c:strCache>
                <c:ptCount val="1"/>
                <c:pt idx="0">
                  <c:v>Energy-based poverty line</c:v>
                </c:pt>
              </c:strCache>
            </c:strRef>
          </c:tx>
          <c:spPr>
            <a:solidFill>
              <a:schemeClr val="accent1"/>
            </a:solidFill>
            <a:ln>
              <a:noFill/>
            </a:ln>
            <a:effectLst/>
          </c:spPr>
          <c:invertIfNegative val="0"/>
          <c:dLbls>
            <c:spPr>
              <a:noFill/>
              <a:ln>
                <a:noFill/>
              </a:ln>
              <a:effectLst/>
            </c:spPr>
            <c:txPr>
              <a:bodyPr rot="0" vert="horz"/>
              <a:lstStyle/>
              <a:p>
                <a:pPr>
                  <a:defRPr sz="18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poverty!$C$5:$C$7</c:f>
              <c:strCache>
                <c:ptCount val="3"/>
                <c:pt idx="0">
                  <c:v>National</c:v>
                </c:pt>
                <c:pt idx="1">
                  <c:v>Urban</c:v>
                </c:pt>
                <c:pt idx="2">
                  <c:v>Rural</c:v>
                </c:pt>
              </c:strCache>
            </c:strRef>
          </c:cat>
          <c:val>
            <c:numRef>
              <c:f>poverty!$F$5:$F$7</c:f>
              <c:numCache>
                <c:formatCode>0</c:formatCode>
                <c:ptCount val="3"/>
                <c:pt idx="0">
                  <c:v>4.6210743033540016</c:v>
                </c:pt>
                <c:pt idx="1">
                  <c:v>1.5207577089892483</c:v>
                </c:pt>
                <c:pt idx="2">
                  <c:v>5.8102155249489265</c:v>
                </c:pt>
              </c:numCache>
            </c:numRef>
          </c:val>
          <c:extLst>
            <c:ext xmlns:c16="http://schemas.microsoft.com/office/drawing/2014/chart" uri="{C3380CC4-5D6E-409C-BE32-E72D297353CC}">
              <c16:uniqueId val="{00000000-3F2F-7D4B-8244-8DDC1F922CCC}"/>
            </c:ext>
          </c:extLst>
        </c:ser>
        <c:ser>
          <c:idx val="1"/>
          <c:order val="1"/>
          <c:tx>
            <c:strRef>
              <c:f>poverty!$G$4</c:f>
              <c:strCache>
                <c:ptCount val="1"/>
                <c:pt idx="0">
                  <c:v>Healthy diet poverty line</c:v>
                </c:pt>
              </c:strCache>
            </c:strRef>
          </c:tx>
          <c:spPr>
            <a:solidFill>
              <a:schemeClr val="accent2"/>
            </a:solidFill>
            <a:ln>
              <a:noFill/>
            </a:ln>
            <a:effectLst/>
          </c:spPr>
          <c:invertIfNegative val="0"/>
          <c:dLbls>
            <c:spPr>
              <a:noFill/>
              <a:ln>
                <a:noFill/>
              </a:ln>
              <a:effectLst/>
            </c:spPr>
            <c:txPr>
              <a:bodyPr rot="0" vert="horz"/>
              <a:lstStyle/>
              <a:p>
                <a:pPr>
                  <a:defRPr sz="18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poverty!$C$5:$C$7</c:f>
              <c:strCache>
                <c:ptCount val="3"/>
                <c:pt idx="0">
                  <c:v>National</c:v>
                </c:pt>
                <c:pt idx="1">
                  <c:v>Urban</c:v>
                </c:pt>
                <c:pt idx="2">
                  <c:v>Rural</c:v>
                </c:pt>
              </c:strCache>
            </c:strRef>
          </c:cat>
          <c:val>
            <c:numRef>
              <c:f>poverty!$G$5:$G$7</c:f>
              <c:numCache>
                <c:formatCode>0</c:formatCode>
                <c:ptCount val="3"/>
                <c:pt idx="0">
                  <c:v>14.361137501255506</c:v>
                </c:pt>
                <c:pt idx="1">
                  <c:v>6.512807075003038</c:v>
                </c:pt>
                <c:pt idx="2">
                  <c:v>17.371402081175525</c:v>
                </c:pt>
              </c:numCache>
            </c:numRef>
          </c:val>
          <c:extLst>
            <c:ext xmlns:c16="http://schemas.microsoft.com/office/drawing/2014/chart" uri="{C3380CC4-5D6E-409C-BE32-E72D297353CC}">
              <c16:uniqueId val="{00000001-3F2F-7D4B-8244-8DDC1F922CCC}"/>
            </c:ext>
          </c:extLst>
        </c:ser>
        <c:dLbls>
          <c:showLegendKey val="0"/>
          <c:showVal val="0"/>
          <c:showCatName val="0"/>
          <c:showSerName val="0"/>
          <c:showPercent val="0"/>
          <c:showBubbleSize val="0"/>
        </c:dLbls>
        <c:gapWidth val="219"/>
        <c:overlap val="-27"/>
        <c:axId val="1845491247"/>
        <c:axId val="1845444895"/>
      </c:barChart>
      <c:catAx>
        <c:axId val="18454912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1800"/>
            </a:pPr>
            <a:endParaRPr lang="en-US"/>
          </a:p>
        </c:txPr>
        <c:crossAx val="1845444895"/>
        <c:crosses val="autoZero"/>
        <c:auto val="1"/>
        <c:lblAlgn val="ctr"/>
        <c:lblOffset val="100"/>
        <c:noMultiLvlLbl val="0"/>
      </c:catAx>
      <c:valAx>
        <c:axId val="1845444895"/>
        <c:scaling>
          <c:orientation val="minMax"/>
          <c:max val="100"/>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845491247"/>
        <c:crosses val="autoZero"/>
        <c:crossBetween val="between"/>
      </c:valAx>
    </c:plotArea>
    <c:legend>
      <c:legendPos val="r"/>
      <c:layout>
        <c:manualLayout>
          <c:xMode val="edge"/>
          <c:yMode val="edge"/>
          <c:x val="0.65844045157124964"/>
          <c:y val="0.12277891664211568"/>
          <c:w val="0.31802892940671768"/>
          <c:h val="0.60415291708834773"/>
        </c:manualLayout>
      </c:layout>
      <c:overlay val="0"/>
      <c:txPr>
        <a:bodyPr/>
        <a:lstStyle/>
        <a:p>
          <a:pPr>
            <a:defRPr sz="2000"/>
          </a:pPr>
          <a:endParaRPr lang="en-US"/>
        </a:p>
      </c:txPr>
    </c:legend>
    <c:plotVisOnly val="1"/>
    <c:dispBlanksAs val="gap"/>
    <c:showDLblsOverMax val="0"/>
    <c:extLst/>
  </c:chart>
  <c:txPr>
    <a:bodyPr/>
    <a:lstStyle/>
    <a:p>
      <a:pPr>
        <a:defRPr sz="1400">
          <a:solidFill>
            <a:srgbClr val="435464"/>
          </a:solidFill>
          <a:latin typeface="+mn-lt"/>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19592403890689"/>
          <c:y val="0.12806620143221392"/>
          <c:w val="0.76380442334414078"/>
          <c:h val="0.81730175719519504"/>
        </c:manualLayout>
      </c:layout>
      <c:pieChart>
        <c:varyColors val="1"/>
        <c:ser>
          <c:idx val="0"/>
          <c:order val="0"/>
          <c:tx>
            <c:strRef>
              <c:f>'FG figures'!$G$4</c:f>
              <c:strCache>
                <c:ptCount val="1"/>
                <c:pt idx="0">
                  <c:v>Energy-based</c:v>
                </c:pt>
              </c:strCache>
            </c:strRef>
          </c:tx>
          <c:dPt>
            <c:idx val="0"/>
            <c:bubble3D val="0"/>
            <c:spPr>
              <a:solidFill>
                <a:schemeClr val="accent1"/>
              </a:solidFill>
              <a:ln w="19050">
                <a:noFill/>
              </a:ln>
              <a:effectLst/>
            </c:spPr>
            <c:extLst>
              <c:ext xmlns:c16="http://schemas.microsoft.com/office/drawing/2014/chart" uri="{C3380CC4-5D6E-409C-BE32-E72D297353CC}">
                <c16:uniqueId val="{00000001-296C-664C-82DA-DA8A3928C99B}"/>
              </c:ext>
            </c:extLst>
          </c:dPt>
          <c:dPt>
            <c:idx val="1"/>
            <c:bubble3D val="0"/>
            <c:spPr>
              <a:solidFill>
                <a:schemeClr val="accent2"/>
              </a:solidFill>
              <a:ln w="44450">
                <a:solidFill>
                  <a:schemeClr val="lt1"/>
                </a:solidFill>
              </a:ln>
              <a:effectLst/>
            </c:spPr>
            <c:extLst>
              <c:ext xmlns:c16="http://schemas.microsoft.com/office/drawing/2014/chart" uri="{C3380CC4-5D6E-409C-BE32-E72D297353CC}">
                <c16:uniqueId val="{00000003-296C-664C-82DA-DA8A3928C99B}"/>
              </c:ext>
            </c:extLst>
          </c:dPt>
          <c:dPt>
            <c:idx val="2"/>
            <c:bubble3D val="0"/>
            <c:spPr>
              <a:solidFill>
                <a:schemeClr val="accent3"/>
              </a:solidFill>
              <a:ln w="44450">
                <a:solidFill>
                  <a:schemeClr val="lt1"/>
                </a:solidFill>
              </a:ln>
              <a:effectLst/>
            </c:spPr>
            <c:extLst>
              <c:ext xmlns:c16="http://schemas.microsoft.com/office/drawing/2014/chart" uri="{C3380CC4-5D6E-409C-BE32-E72D297353CC}">
                <c16:uniqueId val="{00000005-296C-664C-82DA-DA8A3928C99B}"/>
              </c:ext>
            </c:extLst>
          </c:dPt>
          <c:dPt>
            <c:idx val="3"/>
            <c:bubble3D val="0"/>
            <c:spPr>
              <a:solidFill>
                <a:schemeClr val="accent4"/>
              </a:solidFill>
              <a:ln w="44450">
                <a:solidFill>
                  <a:schemeClr val="lt1"/>
                </a:solidFill>
              </a:ln>
              <a:effectLst/>
            </c:spPr>
            <c:extLst>
              <c:ext xmlns:c16="http://schemas.microsoft.com/office/drawing/2014/chart" uri="{C3380CC4-5D6E-409C-BE32-E72D297353CC}">
                <c16:uniqueId val="{00000007-296C-664C-82DA-DA8A3928C99B}"/>
              </c:ext>
            </c:extLst>
          </c:dPt>
          <c:dPt>
            <c:idx val="4"/>
            <c:bubble3D val="0"/>
            <c:spPr>
              <a:solidFill>
                <a:schemeClr val="accent5"/>
              </a:solidFill>
              <a:ln w="44450">
                <a:solidFill>
                  <a:schemeClr val="lt1"/>
                </a:solidFill>
              </a:ln>
              <a:effectLst/>
            </c:spPr>
            <c:extLst>
              <c:ext xmlns:c16="http://schemas.microsoft.com/office/drawing/2014/chart" uri="{C3380CC4-5D6E-409C-BE32-E72D297353CC}">
                <c16:uniqueId val="{00000009-296C-664C-82DA-DA8A3928C99B}"/>
              </c:ext>
            </c:extLst>
          </c:dPt>
          <c:dPt>
            <c:idx val="5"/>
            <c:bubble3D val="0"/>
            <c:spPr>
              <a:solidFill>
                <a:schemeClr val="accent6"/>
              </a:solidFill>
              <a:ln w="44450">
                <a:solidFill>
                  <a:schemeClr val="lt1"/>
                </a:solidFill>
              </a:ln>
              <a:effectLst/>
            </c:spPr>
            <c:extLst>
              <c:ext xmlns:c16="http://schemas.microsoft.com/office/drawing/2014/chart" uri="{C3380CC4-5D6E-409C-BE32-E72D297353CC}">
                <c16:uniqueId val="{0000000B-296C-664C-82DA-DA8A3928C99B}"/>
              </c:ext>
            </c:extLst>
          </c:dPt>
          <c:dPt>
            <c:idx val="6"/>
            <c:bubble3D val="0"/>
            <c:spPr>
              <a:solidFill>
                <a:schemeClr val="accent1">
                  <a:lumMod val="60000"/>
                </a:schemeClr>
              </a:solidFill>
              <a:ln w="19050">
                <a:noFill/>
              </a:ln>
              <a:effectLst/>
            </c:spPr>
            <c:extLst>
              <c:ext xmlns:c16="http://schemas.microsoft.com/office/drawing/2014/chart" uri="{C3380CC4-5D6E-409C-BE32-E72D297353CC}">
                <c16:uniqueId val="{0000000D-296C-664C-82DA-DA8A3928C99B}"/>
              </c:ext>
            </c:extLst>
          </c:dPt>
          <c:dPt>
            <c:idx val="7"/>
            <c:bubble3D val="0"/>
            <c:spPr>
              <a:solidFill>
                <a:schemeClr val="accent2">
                  <a:lumMod val="60000"/>
                </a:schemeClr>
              </a:solidFill>
              <a:ln w="19050">
                <a:noFill/>
              </a:ln>
              <a:effectLst/>
            </c:spPr>
            <c:extLst>
              <c:ext xmlns:c16="http://schemas.microsoft.com/office/drawing/2014/chart" uri="{C3380CC4-5D6E-409C-BE32-E72D297353CC}">
                <c16:uniqueId val="{0000000F-296C-664C-82DA-DA8A3928C99B}"/>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296C-664C-82DA-DA8A3928C99B}"/>
              </c:ext>
            </c:extLst>
          </c:dPt>
          <c:dLbls>
            <c:dLbl>
              <c:idx val="0"/>
              <c:layout>
                <c:manualLayout>
                  <c:x val="-0.21694872240234678"/>
                  <c:y val="0.15346892770638232"/>
                </c:manualLayout>
              </c:layout>
              <c:tx>
                <c:rich>
                  <a:bodyPr rot="0" spcFirstLastPara="1" vertOverflow="ellipsis" vert="horz" wrap="square" anchor="ctr" anchorCtr="0"/>
                  <a:lstStyle/>
                  <a:p>
                    <a:pPr algn="ctr">
                      <a:defRPr sz="2000" b="0" i="0" u="none" strike="noStrike" kern="1200" baseline="0">
                        <a:solidFill>
                          <a:schemeClr val="bg1"/>
                        </a:solidFill>
                        <a:latin typeface="Arial" panose="020B0604020202020204" pitchFamily="34" charset="0"/>
                        <a:ea typeface="+mn-ea"/>
                        <a:cs typeface="Arial" panose="020B0604020202020204" pitchFamily="34" charset="0"/>
                      </a:defRPr>
                    </a:pPr>
                    <a:fld id="{67E489AF-1A1D-1040-98D7-C2EAE37BA1F8}" type="CATEGORYNAME">
                      <a:rPr lang="en-US" smtClean="0"/>
                      <a:pPr algn="ctr">
                        <a:defRPr sz="2000">
                          <a:solidFill>
                            <a:schemeClr val="bg1"/>
                          </a:solidFill>
                        </a:defRPr>
                      </a:pPr>
                      <a:t>[CATEGORY NAME]</a:t>
                    </a:fld>
                    <a:r>
                      <a:rPr lang="en-US" baseline="0" dirty="0"/>
                      <a:t> </a:t>
                    </a:r>
                    <a:fld id="{0E07B43B-DC88-D94D-896E-E3CAA8733791}" type="VALUE">
                      <a:rPr lang="en-US" baseline="0" smtClean="0"/>
                      <a:pPr algn="ctr">
                        <a:defRPr sz="2000">
                          <a:solidFill>
                            <a:schemeClr val="bg1"/>
                          </a:solidFill>
                        </a:defRPr>
                      </a:pPr>
                      <a:t>[VALUE]</a:t>
                    </a:fld>
                    <a:r>
                      <a:rPr lang="en-US" baseline="0" dirty="0"/>
                      <a:t>%</a:t>
                    </a:r>
                  </a:p>
                </c:rich>
              </c:tx>
              <c:spPr>
                <a:noFill/>
                <a:ln>
                  <a:noFill/>
                </a:ln>
                <a:effectLst/>
              </c:spPr>
              <c:txPr>
                <a:bodyPr rot="0" spcFirstLastPara="1" vertOverflow="ellipsis" vert="horz" wrap="square" anchor="ctr" anchorCtr="0"/>
                <a:lstStyle/>
                <a:p>
                  <a:pPr algn="ctr">
                    <a:defRPr sz="2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3620098039215681"/>
                      <c:h val="0.29735589527000167"/>
                    </c:manualLayout>
                  </c15:layout>
                  <c15:dlblFieldTable/>
                  <c15:showDataLabelsRange val="0"/>
                </c:ext>
                <c:ext xmlns:c16="http://schemas.microsoft.com/office/drawing/2014/chart" uri="{C3380CC4-5D6E-409C-BE32-E72D297353CC}">
                  <c16:uniqueId val="{00000001-296C-664C-82DA-DA8A3928C99B}"/>
                </c:ext>
              </c:extLst>
            </c:dLbl>
            <c:dLbl>
              <c:idx val="1"/>
              <c:spPr>
                <a:noFill/>
                <a:ln>
                  <a:noFill/>
                </a:ln>
                <a:effectLst/>
              </c:spPr>
              <c:txPr>
                <a:bodyPr rot="2400000" spcFirstLastPara="1" vertOverflow="ellipsis" wrap="square" anchor="ctr" anchorCtr="0"/>
                <a:lstStyle/>
                <a:p>
                  <a:pPr algn="r">
                    <a:defRPr sz="1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0"/>
              <c:showBubbleSize val="0"/>
              <c:extLst>
                <c:ext xmlns:c16="http://schemas.microsoft.com/office/drawing/2014/chart" uri="{C3380CC4-5D6E-409C-BE32-E72D297353CC}">
                  <c16:uniqueId val="{00000003-296C-664C-82DA-DA8A3928C99B}"/>
                </c:ext>
              </c:extLst>
            </c:dLbl>
            <c:dLbl>
              <c:idx val="2"/>
              <c:layout>
                <c:manualLayout>
                  <c:x val="-6.8836652771344709E-2"/>
                  <c:y val="-0.17385663903838325"/>
                </c:manualLayout>
              </c:layout>
              <c:dLblPos val="bestFit"/>
              <c:showLegendKey val="0"/>
              <c:showVal val="0"/>
              <c:showCatName val="1"/>
              <c:showSerName val="0"/>
              <c:showPercent val="0"/>
              <c:showBubbleSize val="0"/>
              <c:extLst>
                <c:ext xmlns:c15="http://schemas.microsoft.com/office/drawing/2012/chart" uri="{CE6537A1-D6FC-4f65-9D91-7224C49458BB}">
                  <c15:layout>
                    <c:manualLayout>
                      <c:w val="0.27373764860274818"/>
                      <c:h val="0.10267784299909591"/>
                    </c:manualLayout>
                  </c15:layout>
                </c:ext>
                <c:ext xmlns:c16="http://schemas.microsoft.com/office/drawing/2014/chart" uri="{C3380CC4-5D6E-409C-BE32-E72D297353CC}">
                  <c16:uniqueId val="{00000005-296C-664C-82DA-DA8A3928C99B}"/>
                </c:ext>
              </c:extLst>
            </c:dLbl>
            <c:dLbl>
              <c:idx val="3"/>
              <c:layout>
                <c:manualLayout>
                  <c:x val="0.10139165508723175"/>
                  <c:y val="-0.12602687644375715"/>
                </c:manualLayout>
              </c:layout>
              <c:spPr>
                <a:noFill/>
                <a:ln>
                  <a:noFill/>
                </a:ln>
                <a:effectLst/>
              </c:spPr>
              <c:txPr>
                <a:bodyPr rot="-3180000" spcFirstLastPara="1" vertOverflow="ellipsis" wrap="square" anchor="ctr" anchorCtr="0"/>
                <a:lstStyle/>
                <a:p>
                  <a:pPr algn="r">
                    <a:defRPr sz="1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96C-664C-82DA-DA8A3928C99B}"/>
                </c:ext>
              </c:extLst>
            </c:dLbl>
            <c:dLbl>
              <c:idx val="4"/>
              <c:layout>
                <c:manualLayout>
                  <c:x val="0.1163954184035819"/>
                  <c:y val="-8.9512234862103413E-2"/>
                </c:manualLayout>
              </c:layout>
              <c:dLblPos val="bestFit"/>
              <c:showLegendKey val="0"/>
              <c:showVal val="0"/>
              <c:showCatName val="1"/>
              <c:showSerName val="0"/>
              <c:showPercent val="0"/>
              <c:showBubbleSize val="0"/>
              <c:extLst>
                <c:ext xmlns:c15="http://schemas.microsoft.com/office/drawing/2012/chart" uri="{CE6537A1-D6FC-4f65-9D91-7224C49458BB}">
                  <c15:layout>
                    <c:manualLayout>
                      <c:w val="0.24945923969456651"/>
                      <c:h val="6.7497335839784914E-2"/>
                    </c:manualLayout>
                  </c15:layout>
                </c:ext>
                <c:ext xmlns:c16="http://schemas.microsoft.com/office/drawing/2014/chart" uri="{C3380CC4-5D6E-409C-BE32-E72D297353CC}">
                  <c16:uniqueId val="{00000009-296C-664C-82DA-DA8A3928C99B}"/>
                </c:ext>
              </c:extLst>
            </c:dLbl>
            <c:dLbl>
              <c:idx val="5"/>
              <c:dLblPos val="bestFit"/>
              <c:showLegendKey val="0"/>
              <c:showVal val="0"/>
              <c:showCatName val="1"/>
              <c:showSerName val="0"/>
              <c:showPercent val="0"/>
              <c:showBubbleSize val="0"/>
              <c:extLst>
                <c:ext xmlns:c15="http://schemas.microsoft.com/office/drawing/2012/chart" uri="{CE6537A1-D6FC-4f65-9D91-7224C49458BB}">
                  <c15:layout>
                    <c:manualLayout>
                      <c:w val="8.455882352941177E-2"/>
                      <c:h val="4.8887261803151123E-2"/>
                    </c:manualLayout>
                  </c15:layout>
                </c:ext>
                <c:ext xmlns:c16="http://schemas.microsoft.com/office/drawing/2014/chart" uri="{C3380CC4-5D6E-409C-BE32-E72D297353CC}">
                  <c16:uniqueId val="{0000000B-296C-664C-82DA-DA8A3928C99B}"/>
                </c:ext>
              </c:extLst>
            </c:dLbl>
            <c:dLbl>
              <c:idx val="6"/>
              <c:layout>
                <c:manualLayout>
                  <c:x val="0.11976213910761155"/>
                  <c:y val="7.8485514110832114E-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96C-664C-82DA-DA8A3928C99B}"/>
                </c:ext>
              </c:extLst>
            </c:dLbl>
            <c:dLbl>
              <c:idx val="7"/>
              <c:layout>
                <c:manualLayout>
                  <c:x val="0.12689632545931759"/>
                  <c:y val="0.18182577408878428"/>
                </c:manualLayout>
              </c:layout>
              <c:tx>
                <c:rich>
                  <a:bodyPr rot="0" spcFirstLastPara="1" vertOverflow="ellipsis" vert="horz" wrap="square" anchor="ctr" anchorCtr="0"/>
                  <a:lstStyle/>
                  <a:p>
                    <a:pPr algn="r">
                      <a:defRPr sz="1300" b="0" i="0" u="none" strike="noStrike" kern="1200" baseline="0">
                        <a:solidFill>
                          <a:schemeClr val="bg1"/>
                        </a:solidFill>
                        <a:latin typeface="Arial" panose="020B0604020202020204" pitchFamily="34" charset="0"/>
                        <a:ea typeface="+mn-ea"/>
                        <a:cs typeface="Arial" panose="020B0604020202020204" pitchFamily="34" charset="0"/>
                      </a:defRPr>
                    </a:pPr>
                    <a:r>
                      <a:rPr lang="en-US" sz="1300" b="0" i="0" u="none" strike="noStrike" kern="1200" baseline="0" dirty="0">
                        <a:solidFill>
                          <a:schemeClr val="bg1"/>
                        </a:solidFill>
                        <a:latin typeface="Arial" panose="020B0604020202020204" pitchFamily="34" charset="0"/>
                        <a:cs typeface="Arial" panose="020B0604020202020204" pitchFamily="34" charset="0"/>
                      </a:rPr>
                      <a:t>Discretionary</a:t>
                    </a:r>
                  </a:p>
                  <a:p>
                    <a:pPr algn="r">
                      <a:defRPr sz="1300">
                        <a:solidFill>
                          <a:schemeClr val="bg1"/>
                        </a:solidFill>
                      </a:defRPr>
                    </a:pPr>
                    <a:r>
                      <a:rPr lang="en-US" sz="1300" b="0" i="0" u="none" strike="noStrike" kern="1200" baseline="0" dirty="0">
                        <a:solidFill>
                          <a:schemeClr val="bg1"/>
                        </a:solidFill>
                        <a:latin typeface="Arial" panose="020B0604020202020204" pitchFamily="34" charset="0"/>
                        <a:cs typeface="Arial" panose="020B0604020202020204" pitchFamily="34" charset="0"/>
                      </a:rPr>
                      <a:t>Foods</a:t>
                    </a:r>
                    <a:endParaRPr lang="en-US" sz="1300" dirty="0">
                      <a:solidFill>
                        <a:schemeClr val="bg1"/>
                      </a:solidFill>
                    </a:endParaRPr>
                  </a:p>
                </c:rich>
              </c:tx>
              <c:spPr>
                <a:noFill/>
                <a:ln>
                  <a:noFill/>
                </a:ln>
                <a:effectLst/>
              </c:spPr>
              <c:txPr>
                <a:bodyPr rot="0" spcFirstLastPara="1" vertOverflow="ellipsis" vert="horz" wrap="square" anchor="ctr" anchorCtr="0"/>
                <a:lstStyle/>
                <a:p>
                  <a:pPr algn="r">
                    <a:defRPr sz="13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20868708507024858"/>
                      <c:h val="0.13950247714818781"/>
                    </c:manualLayout>
                  </c15:layout>
                  <c15:showDataLabelsRange val="0"/>
                </c:ext>
                <c:ext xmlns:c16="http://schemas.microsoft.com/office/drawing/2014/chart" uri="{C3380CC4-5D6E-409C-BE32-E72D297353CC}">
                  <c16:uniqueId val="{0000000F-296C-664C-82DA-DA8A3928C99B}"/>
                </c:ext>
              </c:extLst>
            </c:dLbl>
            <c:spPr>
              <a:noFill/>
              <a:ln>
                <a:noFill/>
              </a:ln>
              <a:effectLst/>
            </c:spPr>
            <c:txPr>
              <a:bodyPr rot="0" spcFirstLastPara="1" vertOverflow="ellipsis" vert="horz" wrap="square" anchor="ctr" anchorCtr="0"/>
              <a:lstStyle/>
              <a:p>
                <a:pPr algn="r">
                  <a:defRPr sz="1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'FG figures'!$C$5:$C$12</c:f>
              <c:strCache>
                <c:ptCount val="8"/>
                <c:pt idx="0">
                  <c:v>Starchy Staples</c:v>
                </c:pt>
                <c:pt idx="1">
                  <c:v>Pulses</c:v>
                </c:pt>
                <c:pt idx="2">
                  <c:v>Meat/Fish/Eggs</c:v>
                </c:pt>
                <c:pt idx="3">
                  <c:v>Dairy</c:v>
                </c:pt>
                <c:pt idx="4">
                  <c:v>Vegetables</c:v>
                </c:pt>
                <c:pt idx="5">
                  <c:v>Fruit</c:v>
                </c:pt>
                <c:pt idx="6">
                  <c:v>Fats</c:v>
                </c:pt>
                <c:pt idx="7">
                  <c:v>Discretionary Foods</c:v>
                </c:pt>
              </c:strCache>
            </c:strRef>
          </c:cat>
          <c:val>
            <c:numRef>
              <c:f>'FG figures'!$G$5:$G$12</c:f>
              <c:numCache>
                <c:formatCode>0</c:formatCode>
                <c:ptCount val="8"/>
                <c:pt idx="0">
                  <c:v>33.490261077880859</c:v>
                </c:pt>
                <c:pt idx="1">
                  <c:v>3.0313296318054199</c:v>
                </c:pt>
                <c:pt idx="2">
                  <c:v>22.384710311889648</c:v>
                </c:pt>
                <c:pt idx="3">
                  <c:v>3.2001111507415771</c:v>
                </c:pt>
                <c:pt idx="4">
                  <c:v>13.970977783203125</c:v>
                </c:pt>
                <c:pt idx="5">
                  <c:v>3.8816258907318115</c:v>
                </c:pt>
                <c:pt idx="6">
                  <c:v>7.4957413673400879</c:v>
                </c:pt>
                <c:pt idx="7">
                  <c:v>12.545295715332031</c:v>
                </c:pt>
              </c:numCache>
            </c:numRef>
          </c:val>
          <c:extLst>
            <c:ext xmlns:c16="http://schemas.microsoft.com/office/drawing/2014/chart" uri="{C3380CC4-5D6E-409C-BE32-E72D297353CC}">
              <c16:uniqueId val="{00000012-296C-664C-82DA-DA8A3928C99B}"/>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09788482322063"/>
          <c:y val="0.12544355285865597"/>
          <c:w val="0.76380442334414078"/>
          <c:h val="0.81730175719519504"/>
        </c:manualLayout>
      </c:layout>
      <c:pieChart>
        <c:varyColors val="1"/>
        <c:ser>
          <c:idx val="0"/>
          <c:order val="0"/>
          <c:tx>
            <c:strRef>
              <c:f>'FG figures'!$I$4</c:f>
              <c:strCache>
                <c:ptCount val="1"/>
                <c:pt idx="0">
                  <c:v>Healthy diet</c:v>
                </c:pt>
              </c:strCache>
            </c:strRef>
          </c:tx>
          <c:dPt>
            <c:idx val="0"/>
            <c:bubble3D val="0"/>
            <c:spPr>
              <a:solidFill>
                <a:schemeClr val="accent1"/>
              </a:solidFill>
              <a:ln w="19050">
                <a:noFill/>
              </a:ln>
              <a:effectLst/>
            </c:spPr>
            <c:extLst>
              <c:ext xmlns:c16="http://schemas.microsoft.com/office/drawing/2014/chart" uri="{C3380CC4-5D6E-409C-BE32-E72D297353CC}">
                <c16:uniqueId val="{00000001-E09A-DF4F-A8F8-F300D5D596D4}"/>
              </c:ext>
            </c:extLst>
          </c:dPt>
          <c:dPt>
            <c:idx val="1"/>
            <c:bubble3D val="0"/>
            <c:spPr>
              <a:solidFill>
                <a:schemeClr val="accent2"/>
              </a:solidFill>
              <a:ln w="44450">
                <a:solidFill>
                  <a:schemeClr val="lt1"/>
                </a:solidFill>
              </a:ln>
              <a:effectLst/>
            </c:spPr>
            <c:extLst>
              <c:ext xmlns:c16="http://schemas.microsoft.com/office/drawing/2014/chart" uri="{C3380CC4-5D6E-409C-BE32-E72D297353CC}">
                <c16:uniqueId val="{00000003-E09A-DF4F-A8F8-F300D5D596D4}"/>
              </c:ext>
            </c:extLst>
          </c:dPt>
          <c:dPt>
            <c:idx val="2"/>
            <c:bubble3D val="0"/>
            <c:spPr>
              <a:solidFill>
                <a:schemeClr val="accent3"/>
              </a:solidFill>
              <a:ln w="44450">
                <a:solidFill>
                  <a:schemeClr val="lt1"/>
                </a:solidFill>
              </a:ln>
              <a:effectLst/>
            </c:spPr>
            <c:extLst>
              <c:ext xmlns:c16="http://schemas.microsoft.com/office/drawing/2014/chart" uri="{C3380CC4-5D6E-409C-BE32-E72D297353CC}">
                <c16:uniqueId val="{00000005-E09A-DF4F-A8F8-F300D5D596D4}"/>
              </c:ext>
            </c:extLst>
          </c:dPt>
          <c:dPt>
            <c:idx val="3"/>
            <c:bubble3D val="0"/>
            <c:spPr>
              <a:solidFill>
                <a:schemeClr val="accent4"/>
              </a:solidFill>
              <a:ln w="44450">
                <a:solidFill>
                  <a:schemeClr val="lt1"/>
                </a:solidFill>
              </a:ln>
              <a:effectLst/>
            </c:spPr>
            <c:extLst>
              <c:ext xmlns:c16="http://schemas.microsoft.com/office/drawing/2014/chart" uri="{C3380CC4-5D6E-409C-BE32-E72D297353CC}">
                <c16:uniqueId val="{00000007-E09A-DF4F-A8F8-F300D5D596D4}"/>
              </c:ext>
            </c:extLst>
          </c:dPt>
          <c:dPt>
            <c:idx val="4"/>
            <c:bubble3D val="0"/>
            <c:spPr>
              <a:solidFill>
                <a:schemeClr val="accent5"/>
              </a:solidFill>
              <a:ln w="44450">
                <a:solidFill>
                  <a:schemeClr val="lt1"/>
                </a:solidFill>
              </a:ln>
              <a:effectLst/>
            </c:spPr>
            <c:extLst>
              <c:ext xmlns:c16="http://schemas.microsoft.com/office/drawing/2014/chart" uri="{C3380CC4-5D6E-409C-BE32-E72D297353CC}">
                <c16:uniqueId val="{00000009-E09A-DF4F-A8F8-F300D5D596D4}"/>
              </c:ext>
            </c:extLst>
          </c:dPt>
          <c:dPt>
            <c:idx val="5"/>
            <c:bubble3D val="0"/>
            <c:spPr>
              <a:solidFill>
                <a:schemeClr val="accent6"/>
              </a:solidFill>
              <a:ln w="44450">
                <a:solidFill>
                  <a:schemeClr val="lt1"/>
                </a:solidFill>
              </a:ln>
              <a:effectLst/>
            </c:spPr>
            <c:extLst>
              <c:ext xmlns:c16="http://schemas.microsoft.com/office/drawing/2014/chart" uri="{C3380CC4-5D6E-409C-BE32-E72D297353CC}">
                <c16:uniqueId val="{0000000B-E09A-DF4F-A8F8-F300D5D596D4}"/>
              </c:ext>
            </c:extLst>
          </c:dPt>
          <c:dPt>
            <c:idx val="6"/>
            <c:bubble3D val="0"/>
            <c:spPr>
              <a:solidFill>
                <a:schemeClr val="accent1">
                  <a:lumMod val="60000"/>
                </a:schemeClr>
              </a:solidFill>
              <a:ln w="19050">
                <a:noFill/>
              </a:ln>
              <a:effectLst/>
            </c:spPr>
            <c:extLst>
              <c:ext xmlns:c16="http://schemas.microsoft.com/office/drawing/2014/chart" uri="{C3380CC4-5D6E-409C-BE32-E72D297353CC}">
                <c16:uniqueId val="{0000000D-E09A-DF4F-A8F8-F300D5D596D4}"/>
              </c:ext>
            </c:extLst>
          </c:dPt>
          <c:dPt>
            <c:idx val="7"/>
            <c:bubble3D val="0"/>
            <c:spPr>
              <a:solidFill>
                <a:schemeClr val="accent2">
                  <a:lumMod val="60000"/>
                </a:schemeClr>
              </a:solidFill>
              <a:ln w="19050">
                <a:noFill/>
              </a:ln>
              <a:effectLst/>
            </c:spPr>
            <c:extLst>
              <c:ext xmlns:c16="http://schemas.microsoft.com/office/drawing/2014/chart" uri="{C3380CC4-5D6E-409C-BE32-E72D297353CC}">
                <c16:uniqueId val="{0000000F-E09A-DF4F-A8F8-F300D5D596D4}"/>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E09A-DF4F-A8F8-F300D5D596D4}"/>
              </c:ext>
            </c:extLst>
          </c:dPt>
          <c:dLbls>
            <c:dLbl>
              <c:idx val="0"/>
              <c:layout>
                <c:manualLayout>
                  <c:x val="-0.15133530183727034"/>
                  <c:y val="0.19507590502542832"/>
                </c:manualLayout>
              </c:layout>
              <c:tx>
                <c:rich>
                  <a:bodyPr rot="0" spcFirstLastPara="1" vertOverflow="ellipsis" vert="horz" wrap="square" anchor="ctr" anchorCtr="0"/>
                  <a:lstStyle/>
                  <a:p>
                    <a:pPr algn="ctr">
                      <a:defRPr sz="2000" b="0" i="0" u="none" strike="noStrike" kern="1200" baseline="0">
                        <a:solidFill>
                          <a:schemeClr val="bg1"/>
                        </a:solidFill>
                        <a:latin typeface="Arial" panose="020B0604020202020204" pitchFamily="34" charset="0"/>
                        <a:ea typeface="+mn-ea"/>
                        <a:cs typeface="Arial" panose="020B0604020202020204" pitchFamily="34" charset="0"/>
                      </a:defRPr>
                    </a:pPr>
                    <a:fld id="{4C8BCFA5-6B81-9843-8A52-18FE3804A591}" type="CATEGORYNAME">
                      <a:rPr lang="en-US" smtClean="0"/>
                      <a:pPr algn="ctr">
                        <a:defRPr sz="2000">
                          <a:solidFill>
                            <a:schemeClr val="bg1"/>
                          </a:solidFill>
                        </a:defRPr>
                      </a:pPr>
                      <a:t>[CATEGORY NAME]</a:t>
                    </a:fld>
                    <a:r>
                      <a:rPr lang="en-US" baseline="0" dirty="0"/>
                      <a:t> </a:t>
                    </a:r>
                    <a:fld id="{15A83070-A892-0948-A7E5-D811425BECFF}" type="VALUE">
                      <a:rPr lang="en-US" baseline="0" smtClean="0"/>
                      <a:pPr algn="ctr">
                        <a:defRPr sz="2000">
                          <a:solidFill>
                            <a:schemeClr val="bg1"/>
                          </a:solidFill>
                        </a:defRPr>
                      </a:pPr>
                      <a:t>[VALUE]</a:t>
                    </a:fld>
                    <a:r>
                      <a:rPr lang="en-US" baseline="0" dirty="0"/>
                      <a:t>%</a:t>
                    </a:r>
                  </a:p>
                </c:rich>
              </c:tx>
              <c:spPr>
                <a:noFill/>
                <a:ln>
                  <a:noFill/>
                </a:ln>
                <a:effectLst/>
              </c:spPr>
              <c:txPr>
                <a:bodyPr rot="0" spcFirstLastPara="1" vertOverflow="ellipsis" vert="horz" wrap="square" anchor="ctr" anchorCtr="0"/>
                <a:lstStyle/>
                <a:p>
                  <a:pPr algn="ctr">
                    <a:defRPr sz="20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09A-DF4F-A8F8-F300D5D596D4}"/>
                </c:ext>
              </c:extLst>
            </c:dLbl>
            <c:dLbl>
              <c:idx val="1"/>
              <c:layout>
                <c:manualLayout>
                  <c:x val="-0.16071966188050024"/>
                  <c:y val="8.3133165017288929E-2"/>
                </c:manualLayout>
              </c:layout>
              <c:spPr>
                <a:noFill/>
                <a:ln>
                  <a:noFill/>
                </a:ln>
                <a:effectLst/>
              </c:spPr>
              <c:txPr>
                <a:bodyPr rot="-1320000" spcFirstLastPara="1" vertOverflow="ellipsis" wrap="square" anchor="ctr" anchorCtr="1"/>
                <a:lstStyle/>
                <a:p>
                  <a:pPr>
                    <a:defRPr sz="1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1428929319591227"/>
                      <c:h val="5.4907623437302232E-2"/>
                    </c:manualLayout>
                  </c15:layout>
                </c:ext>
                <c:ext xmlns:c16="http://schemas.microsoft.com/office/drawing/2014/chart" uri="{C3380CC4-5D6E-409C-BE32-E72D297353CC}">
                  <c16:uniqueId val="{00000003-E09A-DF4F-A8F8-F300D5D596D4}"/>
                </c:ext>
              </c:extLst>
            </c:dLbl>
            <c:dLbl>
              <c:idx val="2"/>
              <c:layout>
                <c:manualLayout>
                  <c:x val="-0.17459722865524172"/>
                  <c:y val="-0.1415390775669999"/>
                </c:manualLayout>
              </c:layout>
              <c:dLblPos val="bestFit"/>
              <c:showLegendKey val="0"/>
              <c:showVal val="0"/>
              <c:showCatName val="1"/>
              <c:showSerName val="0"/>
              <c:showPercent val="0"/>
              <c:showBubbleSize val="0"/>
              <c:extLst>
                <c:ext xmlns:c15="http://schemas.microsoft.com/office/drawing/2012/chart" uri="{CE6537A1-D6FC-4f65-9D91-7224C49458BB}">
                  <c15:layout>
                    <c:manualLayout>
                      <c:w val="0.25903176624980701"/>
                      <c:h val="0.10267784299909591"/>
                    </c:manualLayout>
                  </c15:layout>
                </c:ext>
                <c:ext xmlns:c16="http://schemas.microsoft.com/office/drawing/2014/chart" uri="{C3380CC4-5D6E-409C-BE32-E72D297353CC}">
                  <c16:uniqueId val="{00000005-E09A-DF4F-A8F8-F300D5D596D4}"/>
                </c:ext>
              </c:extLst>
            </c:dLbl>
            <c:dLbl>
              <c:idx val="3"/>
              <c:layout>
                <c:manualLayout>
                  <c:x val="2.1565153620503319E-2"/>
                  <c:y val="-0.11594634109353368"/>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09A-DF4F-A8F8-F300D5D596D4}"/>
                </c:ext>
              </c:extLst>
            </c:dLbl>
            <c:dLbl>
              <c:idx val="4"/>
              <c:layout>
                <c:manualLayout>
                  <c:x val="0.18686805233904583"/>
                  <c:y val="-0.13723132565799051"/>
                </c:manualLayout>
              </c:layout>
              <c:dLblPos val="bestFit"/>
              <c:showLegendKey val="0"/>
              <c:showVal val="0"/>
              <c:showCatName val="1"/>
              <c:showSerName val="0"/>
              <c:showPercent val="0"/>
              <c:showBubbleSize val="0"/>
              <c:extLst>
                <c:ext xmlns:c15="http://schemas.microsoft.com/office/drawing/2012/chart" uri="{CE6537A1-D6FC-4f65-9D91-7224C49458BB}">
                  <c15:layout>
                    <c:manualLayout>
                      <c:w val="0.23977815800342203"/>
                      <c:h val="7.3664954907084579E-2"/>
                    </c:manualLayout>
                  </c15:layout>
                </c:ext>
                <c:ext xmlns:c16="http://schemas.microsoft.com/office/drawing/2014/chart" uri="{C3380CC4-5D6E-409C-BE32-E72D297353CC}">
                  <c16:uniqueId val="{00000009-E09A-DF4F-A8F8-F300D5D596D4}"/>
                </c:ext>
              </c:extLst>
            </c:dLbl>
            <c:dLbl>
              <c:idx val="5"/>
              <c:layout>
                <c:manualLayout>
                  <c:x val="0.1242768642890227"/>
                  <c:y val="9.0210413440647452E-2"/>
                </c:manualLayout>
              </c:layout>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09A-DF4F-A8F8-F300D5D596D4}"/>
                </c:ext>
              </c:extLst>
            </c:dLbl>
            <c:dLbl>
              <c:idx val="6"/>
              <c:layout>
                <c:manualLayout>
                  <c:x val="0.10370599814729041"/>
                  <c:y val="0.12629770429233492"/>
                </c:manualLayout>
              </c:layout>
              <c:spPr>
                <a:noFill/>
                <a:ln>
                  <a:noFill/>
                </a:ln>
                <a:effectLst/>
              </c:spPr>
              <c:txPr>
                <a:bodyPr rot="3780000" spcFirstLastPara="1" vertOverflow="ellipsis" wrap="square" anchor="ctr" anchorCtr="1"/>
                <a:lstStyle/>
                <a:p>
                  <a:pPr>
                    <a:defRPr sz="1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11800216149451907"/>
                      <c:h val="7.6814533828445414E-2"/>
                    </c:manualLayout>
                  </c15:layout>
                </c:ext>
                <c:ext xmlns:c16="http://schemas.microsoft.com/office/drawing/2014/chart" uri="{C3380CC4-5D6E-409C-BE32-E72D297353CC}">
                  <c16:uniqueId val="{0000000D-E09A-DF4F-A8F8-F300D5D596D4}"/>
                </c:ext>
              </c:extLst>
            </c:dLbl>
            <c:dLbl>
              <c:idx val="7"/>
              <c:layout>
                <c:manualLayout>
                  <c:x val="8.7771151767793681E-2"/>
                  <c:y val="9.9142311313341874E-3"/>
                </c:manualLayout>
              </c:layout>
              <c:spPr>
                <a:noFill/>
                <a:ln>
                  <a:noFill/>
                </a:ln>
                <a:effectLst/>
              </c:spPr>
              <c:txPr>
                <a:bodyPr rot="0" spcFirstLastPara="1" vertOverflow="ellipsis" vert="horz" wrap="square" anchor="ctr" anchorCtr="1"/>
                <a:lstStyle/>
                <a:p>
                  <a:pPr>
                    <a:defRPr sz="1400" b="0" i="0" u="none" strike="noStrike" kern="1200" baseline="0">
                      <a:solidFill>
                        <a:srgbClr val="435464"/>
                      </a:solidFill>
                      <a:latin typeface="+mj-lt"/>
                      <a:ea typeface="+mn-ea"/>
                      <a:cs typeface="Arial" panose="020B0604020202020204" pitchFamily="34" charset="0"/>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3045115408368072"/>
                      <c:h val="9.7827682902375729E-2"/>
                    </c:manualLayout>
                  </c15:layout>
                </c:ext>
                <c:ext xmlns:c16="http://schemas.microsoft.com/office/drawing/2014/chart" uri="{C3380CC4-5D6E-409C-BE32-E72D297353CC}">
                  <c16:uniqueId val="{0000000F-E09A-DF4F-A8F8-F300D5D596D4}"/>
                </c:ext>
              </c:extLst>
            </c:dLbl>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bestFit"/>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'FG figures'!$C$5:$C$12</c:f>
              <c:strCache>
                <c:ptCount val="8"/>
                <c:pt idx="0">
                  <c:v>Starchy Staples</c:v>
                </c:pt>
                <c:pt idx="1">
                  <c:v>Pulses</c:v>
                </c:pt>
                <c:pt idx="2">
                  <c:v>Meat/Fish/Eggs</c:v>
                </c:pt>
                <c:pt idx="3">
                  <c:v>Dairy</c:v>
                </c:pt>
                <c:pt idx="4">
                  <c:v>Vegetables</c:v>
                </c:pt>
                <c:pt idx="5">
                  <c:v>Fruit</c:v>
                </c:pt>
                <c:pt idx="6">
                  <c:v>Fats</c:v>
                </c:pt>
                <c:pt idx="7">
                  <c:v>Discretionary Foods</c:v>
                </c:pt>
              </c:strCache>
            </c:strRef>
          </c:cat>
          <c:val>
            <c:numRef>
              <c:f>'FG figures'!$I$5:$I$12</c:f>
              <c:numCache>
                <c:formatCode>0</c:formatCode>
                <c:ptCount val="8"/>
                <c:pt idx="0">
                  <c:v>14.244672775268555</c:v>
                </c:pt>
                <c:pt idx="1">
                  <c:v>4.4902524948120117</c:v>
                </c:pt>
                <c:pt idx="2">
                  <c:v>29.487707138061523</c:v>
                </c:pt>
                <c:pt idx="3">
                  <c:v>6.3462920188903809</c:v>
                </c:pt>
                <c:pt idx="4">
                  <c:v>24.210624694824219</c:v>
                </c:pt>
                <c:pt idx="5">
                  <c:v>11.704681396484375</c:v>
                </c:pt>
                <c:pt idx="6">
                  <c:v>4.3111720085144043</c:v>
                </c:pt>
                <c:pt idx="7">
                  <c:v>5.2045950889587402</c:v>
                </c:pt>
              </c:numCache>
            </c:numRef>
          </c:val>
          <c:extLst>
            <c:ext xmlns:c16="http://schemas.microsoft.com/office/drawing/2014/chart" uri="{C3380CC4-5D6E-409C-BE32-E72D297353CC}">
              <c16:uniqueId val="{00000012-E09A-DF4F-A8F8-F300D5D596D4}"/>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A286E1-EE8F-6F43-9C42-0A4CC164827E}"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5C47523A-CCDA-A84D-B0A8-DBCF3ADA3262}">
      <dgm:prSet custT="1"/>
      <dgm:spPr>
        <a:noFill/>
        <a:ln>
          <a:solidFill>
            <a:schemeClr val="lt1">
              <a:hueOff val="0"/>
              <a:satOff val="0"/>
              <a:lumOff val="0"/>
            </a:schemeClr>
          </a:solidFill>
        </a:ln>
      </dgm:spPr>
      <dgm:t>
        <a:bodyPr/>
        <a:lstStyle/>
        <a:p>
          <a:pPr algn="ctr">
            <a:lnSpc>
              <a:spcPct val="100000"/>
            </a:lnSpc>
            <a:spcAft>
              <a:spcPts val="500"/>
            </a:spcAft>
          </a:pPr>
          <a:r>
            <a:rPr lang="en-US" sz="2000" dirty="0">
              <a:solidFill>
                <a:schemeClr val="tx1"/>
              </a:solidFill>
            </a:rPr>
            <a:t>Food poverty line  = reference utility consumption bundles evaluated at prices faced poorer HHs</a:t>
          </a:r>
        </a:p>
      </dgm:t>
    </dgm:pt>
    <dgm:pt modelId="{B750AF35-5158-0947-8573-495BED2A46E0}" type="parTrans" cxnId="{70741B6C-2545-9343-8F6D-2F765A2EE9B2}">
      <dgm:prSet/>
      <dgm:spPr/>
      <dgm:t>
        <a:bodyPr/>
        <a:lstStyle/>
        <a:p>
          <a:pPr>
            <a:lnSpc>
              <a:spcPct val="100000"/>
            </a:lnSpc>
          </a:pPr>
          <a:endParaRPr lang="en-US" sz="2000"/>
        </a:p>
      </dgm:t>
    </dgm:pt>
    <dgm:pt modelId="{4EBA7EA9-15DA-6643-BC25-3CCDD3C3010A}" type="sibTrans" cxnId="{70741B6C-2545-9343-8F6D-2F765A2EE9B2}">
      <dgm:prSet/>
      <dgm:spPr/>
      <dgm:t>
        <a:bodyPr/>
        <a:lstStyle/>
        <a:p>
          <a:pPr>
            <a:lnSpc>
              <a:spcPct val="100000"/>
            </a:lnSpc>
          </a:pPr>
          <a:endParaRPr lang="en-US" sz="2000"/>
        </a:p>
      </dgm:t>
    </dgm:pt>
    <dgm:pt modelId="{F53C29ED-D0EF-D942-B5F0-AE162E66D57B}" type="pres">
      <dgm:prSet presAssocID="{A5A286E1-EE8F-6F43-9C42-0A4CC164827E}" presName="Name0" presStyleCnt="0">
        <dgm:presLayoutVars>
          <dgm:dir/>
          <dgm:resizeHandles val="exact"/>
        </dgm:presLayoutVars>
      </dgm:prSet>
      <dgm:spPr/>
    </dgm:pt>
    <dgm:pt modelId="{8786BECF-5386-7642-B701-A08569818363}" type="pres">
      <dgm:prSet presAssocID="{5C47523A-CCDA-A84D-B0A8-DBCF3ADA3262}" presName="node" presStyleLbl="node1" presStyleIdx="0" presStyleCnt="1" custScaleX="100098" custLinFactNeighborX="-510" custLinFactNeighborY="-731">
        <dgm:presLayoutVars>
          <dgm:bulletEnabled val="1"/>
        </dgm:presLayoutVars>
      </dgm:prSet>
      <dgm:spPr/>
    </dgm:pt>
  </dgm:ptLst>
  <dgm:cxnLst>
    <dgm:cxn modelId="{70741B6C-2545-9343-8F6D-2F765A2EE9B2}" srcId="{A5A286E1-EE8F-6F43-9C42-0A4CC164827E}" destId="{5C47523A-CCDA-A84D-B0A8-DBCF3ADA3262}" srcOrd="0" destOrd="0" parTransId="{B750AF35-5158-0947-8573-495BED2A46E0}" sibTransId="{4EBA7EA9-15DA-6643-BC25-3CCDD3C3010A}"/>
    <dgm:cxn modelId="{A286784F-2D64-3942-9A7B-352EB43D7A99}" type="presOf" srcId="{5C47523A-CCDA-A84D-B0A8-DBCF3ADA3262}" destId="{8786BECF-5386-7642-B701-A08569818363}" srcOrd="0" destOrd="0" presId="urn:microsoft.com/office/officeart/2005/8/layout/process1"/>
    <dgm:cxn modelId="{E00899AF-D2E3-0142-8DAA-E7DBE1AA9B3C}" type="presOf" srcId="{A5A286E1-EE8F-6F43-9C42-0A4CC164827E}" destId="{F53C29ED-D0EF-D942-B5F0-AE162E66D57B}" srcOrd="0" destOrd="0" presId="urn:microsoft.com/office/officeart/2005/8/layout/process1"/>
    <dgm:cxn modelId="{E2521765-771A-094E-BB6D-F138AAC215B2}" type="presParOf" srcId="{F53C29ED-D0EF-D942-B5F0-AE162E66D57B}" destId="{8786BECF-5386-7642-B701-A08569818363}" srcOrd="0" destOrd="0" presId="urn:microsoft.com/office/officeart/2005/8/layout/process1"/>
  </dgm:cxnLst>
  <dgm:bg/>
  <dgm:whole>
    <a:ln w="9525" cap="flat" cmpd="sng" algn="ctr">
      <a:solidFill>
        <a:schemeClr val="lt1">
          <a:hueOff val="0"/>
          <a:satOff val="0"/>
          <a:lumOff val="0"/>
        </a:schemeClr>
      </a:solid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121746-850E-814C-AB85-A6B12919F342}" type="doc">
      <dgm:prSet loTypeId="urn:microsoft.com/office/officeart/2005/8/layout/default" loCatId="process" qsTypeId="urn:microsoft.com/office/officeart/2005/8/quickstyle/simple1" qsCatId="simple" csTypeId="urn:microsoft.com/office/officeart/2005/8/colors/accent1_2" csCatId="accent1" phldr="1"/>
      <dgm:spPr/>
      <dgm:t>
        <a:bodyPr/>
        <a:lstStyle/>
        <a:p>
          <a:endParaRPr lang="en-US"/>
        </a:p>
      </dgm:t>
    </dgm:pt>
    <dgm:pt modelId="{E4945283-F8B4-DB47-BE6D-BAF6332CE675}">
      <dgm:prSet custT="1"/>
      <dgm:spPr/>
      <dgm:t>
        <a:bodyPr/>
        <a:lstStyle/>
        <a:p>
          <a:pPr>
            <a:lnSpc>
              <a:spcPct val="100000"/>
            </a:lnSpc>
          </a:pPr>
          <a:r>
            <a:rPr lang="en-US" sz="2400" dirty="0">
              <a:latin typeface="+mn-lt"/>
            </a:rPr>
            <a:t>food groups are scaled to meet food group quantities specified in dietary guidelines</a:t>
          </a:r>
        </a:p>
      </dgm:t>
    </dgm:pt>
    <dgm:pt modelId="{445080A1-37A7-CD44-A838-D1D30BDF9C6E}" type="parTrans" cxnId="{6714D3A3-1E56-3F43-A056-12283BBCB022}">
      <dgm:prSet/>
      <dgm:spPr/>
      <dgm:t>
        <a:bodyPr/>
        <a:lstStyle/>
        <a:p>
          <a:pPr>
            <a:lnSpc>
              <a:spcPct val="100000"/>
            </a:lnSpc>
          </a:pPr>
          <a:endParaRPr lang="en-US" sz="2000"/>
        </a:p>
      </dgm:t>
    </dgm:pt>
    <dgm:pt modelId="{CD0DEE20-3491-F34A-B420-C5AE230CAD32}" type="sibTrans" cxnId="{6714D3A3-1E56-3F43-A056-12283BBCB022}">
      <dgm:prSet/>
      <dgm:spPr/>
      <dgm:t>
        <a:bodyPr/>
        <a:lstStyle/>
        <a:p>
          <a:pPr>
            <a:lnSpc>
              <a:spcPct val="100000"/>
            </a:lnSpc>
          </a:pPr>
          <a:endParaRPr lang="en-US" sz="2000"/>
        </a:p>
      </dgm:t>
    </dgm:pt>
    <dgm:pt modelId="{EA212B8D-7C73-E248-AC24-8B1080AFB366}">
      <dgm:prSet custT="1"/>
      <dgm:spPr/>
      <dgm:t>
        <a:bodyPr/>
        <a:lstStyle/>
        <a:p>
          <a:pPr>
            <a:lnSpc>
              <a:spcPct val="100000"/>
            </a:lnSpc>
            <a:spcAft>
              <a:spcPts val="0"/>
            </a:spcAft>
          </a:pPr>
          <a:r>
            <a:rPr lang="en-US" sz="2400" dirty="0">
              <a:latin typeface="+mn-lt"/>
            </a:rPr>
            <a:t>relative shares of foods within each food group </a:t>
          </a:r>
        </a:p>
        <a:p>
          <a:pPr>
            <a:lnSpc>
              <a:spcPct val="100000"/>
            </a:lnSpc>
            <a:spcAft>
              <a:spcPts val="0"/>
            </a:spcAft>
          </a:pPr>
          <a:r>
            <a:rPr lang="en-US" sz="2400" dirty="0">
              <a:latin typeface="+mn-lt"/>
            </a:rPr>
            <a:t>are fixed </a:t>
          </a:r>
        </a:p>
        <a:p>
          <a:pPr>
            <a:lnSpc>
              <a:spcPct val="100000"/>
            </a:lnSpc>
            <a:spcAft>
              <a:spcPct val="35000"/>
            </a:spcAft>
          </a:pPr>
          <a:r>
            <a:rPr lang="en-US" sz="2400" dirty="0">
              <a:latin typeface="+mn-lt"/>
            </a:rPr>
            <a:t>(consumption patterns)</a:t>
          </a:r>
        </a:p>
      </dgm:t>
    </dgm:pt>
    <dgm:pt modelId="{8C09DE78-B7F5-CE4C-84BD-0F7CF4D5A204}" type="parTrans" cxnId="{53125493-B164-0748-BC2D-3839EF064656}">
      <dgm:prSet/>
      <dgm:spPr/>
      <dgm:t>
        <a:bodyPr/>
        <a:lstStyle/>
        <a:p>
          <a:pPr>
            <a:lnSpc>
              <a:spcPct val="100000"/>
            </a:lnSpc>
          </a:pPr>
          <a:endParaRPr lang="en-US" sz="2000"/>
        </a:p>
      </dgm:t>
    </dgm:pt>
    <dgm:pt modelId="{229F51D7-BD03-5F4F-9B30-3C3196E3EF32}" type="sibTrans" cxnId="{53125493-B164-0748-BC2D-3839EF064656}">
      <dgm:prSet/>
      <dgm:spPr/>
      <dgm:t>
        <a:bodyPr/>
        <a:lstStyle/>
        <a:p>
          <a:pPr>
            <a:lnSpc>
              <a:spcPct val="100000"/>
            </a:lnSpc>
          </a:pPr>
          <a:endParaRPr lang="en-US" sz="2000"/>
        </a:p>
      </dgm:t>
    </dgm:pt>
    <dgm:pt modelId="{6310D5FB-B312-754A-A9A3-C29D4CDA59B8}">
      <dgm:prSet custT="1"/>
      <dgm:spPr/>
      <dgm:t>
        <a:bodyPr/>
        <a:lstStyle/>
        <a:p>
          <a:pPr>
            <a:lnSpc>
              <a:spcPct val="100000"/>
            </a:lnSpc>
            <a:spcAft>
              <a:spcPts val="0"/>
            </a:spcAft>
          </a:pPr>
          <a:r>
            <a:rPr lang="en-US" sz="2400" dirty="0">
              <a:latin typeface="+mn-lt"/>
            </a:rPr>
            <a:t>total food basket is </a:t>
          </a:r>
        </a:p>
        <a:p>
          <a:pPr>
            <a:lnSpc>
              <a:spcPct val="100000"/>
            </a:lnSpc>
            <a:spcAft>
              <a:spcPts val="0"/>
            </a:spcAft>
          </a:pPr>
          <a:r>
            <a:rPr lang="en-US" sz="2400" dirty="0">
              <a:latin typeface="+mn-lt"/>
            </a:rPr>
            <a:t>scaled to meet the </a:t>
          </a:r>
        </a:p>
        <a:p>
          <a:pPr>
            <a:lnSpc>
              <a:spcPct val="100000"/>
            </a:lnSpc>
            <a:spcAft>
              <a:spcPts val="0"/>
            </a:spcAft>
          </a:pPr>
          <a:r>
            <a:rPr lang="en-US" sz="2400" dirty="0">
              <a:latin typeface="+mn-lt"/>
            </a:rPr>
            <a:t>dietary energy target</a:t>
          </a:r>
        </a:p>
      </dgm:t>
    </dgm:pt>
    <dgm:pt modelId="{F9FCE875-625D-6948-917D-5515FB6496E3}" type="parTrans" cxnId="{7282AAB6-3711-D74F-B051-33AF03D86D6F}">
      <dgm:prSet/>
      <dgm:spPr/>
      <dgm:t>
        <a:bodyPr/>
        <a:lstStyle/>
        <a:p>
          <a:pPr>
            <a:lnSpc>
              <a:spcPct val="100000"/>
            </a:lnSpc>
          </a:pPr>
          <a:endParaRPr lang="en-US" sz="2000"/>
        </a:p>
      </dgm:t>
    </dgm:pt>
    <dgm:pt modelId="{6F438C56-55CA-8248-88DB-BC58DF4EAEC4}" type="sibTrans" cxnId="{7282AAB6-3711-D74F-B051-33AF03D86D6F}">
      <dgm:prSet/>
      <dgm:spPr/>
      <dgm:t>
        <a:bodyPr/>
        <a:lstStyle/>
        <a:p>
          <a:pPr>
            <a:lnSpc>
              <a:spcPct val="100000"/>
            </a:lnSpc>
          </a:pPr>
          <a:endParaRPr lang="en-US" sz="2000"/>
        </a:p>
      </dgm:t>
    </dgm:pt>
    <dgm:pt modelId="{77322F92-DAA5-DD4F-B3C1-34C35D5D41E7}" type="pres">
      <dgm:prSet presAssocID="{71121746-850E-814C-AB85-A6B12919F342}" presName="diagram" presStyleCnt="0">
        <dgm:presLayoutVars>
          <dgm:dir/>
          <dgm:resizeHandles val="exact"/>
        </dgm:presLayoutVars>
      </dgm:prSet>
      <dgm:spPr/>
    </dgm:pt>
    <dgm:pt modelId="{350E8982-47F8-934B-84DF-96BE68459C15}" type="pres">
      <dgm:prSet presAssocID="{E4945283-F8B4-DB47-BE6D-BAF6332CE675}" presName="node" presStyleLbl="node1" presStyleIdx="0" presStyleCnt="3" custScaleX="192713" custScaleY="175458">
        <dgm:presLayoutVars>
          <dgm:bulletEnabled val="1"/>
        </dgm:presLayoutVars>
      </dgm:prSet>
      <dgm:spPr/>
    </dgm:pt>
    <dgm:pt modelId="{A8F09F6A-89DB-6D4D-AC45-C337401509D4}" type="pres">
      <dgm:prSet presAssocID="{CD0DEE20-3491-F34A-B420-C5AE230CAD32}" presName="sibTrans" presStyleCnt="0"/>
      <dgm:spPr/>
    </dgm:pt>
    <dgm:pt modelId="{0A24A985-5CE9-1048-801B-19F98BD75321}" type="pres">
      <dgm:prSet presAssocID="{EA212B8D-7C73-E248-AC24-8B1080AFB366}" presName="node" presStyleLbl="node1" presStyleIdx="1" presStyleCnt="3" custScaleX="193525" custScaleY="175458" custLinFactNeighborX="7286" custLinFactNeighborY="1214">
        <dgm:presLayoutVars>
          <dgm:bulletEnabled val="1"/>
        </dgm:presLayoutVars>
      </dgm:prSet>
      <dgm:spPr/>
    </dgm:pt>
    <dgm:pt modelId="{AE2D9231-2E8B-A446-8796-4305E7E42E83}" type="pres">
      <dgm:prSet presAssocID="{229F51D7-BD03-5F4F-9B30-3C3196E3EF32}" presName="sibTrans" presStyleCnt="0"/>
      <dgm:spPr/>
    </dgm:pt>
    <dgm:pt modelId="{DB5B53D8-2C38-2F4F-A39C-4DFEDAB05E27}" type="pres">
      <dgm:prSet presAssocID="{6310D5FB-B312-754A-A9A3-C29D4CDA59B8}" presName="node" presStyleLbl="node1" presStyleIdx="2" presStyleCnt="3" custScaleX="192645" custScaleY="175458" custLinFactNeighborX="11398" custLinFactNeighborY="0">
        <dgm:presLayoutVars>
          <dgm:bulletEnabled val="1"/>
        </dgm:presLayoutVars>
      </dgm:prSet>
      <dgm:spPr/>
    </dgm:pt>
  </dgm:ptLst>
  <dgm:cxnLst>
    <dgm:cxn modelId="{3F860608-A76D-0346-8933-20ABA7B5B43A}" type="presOf" srcId="{E4945283-F8B4-DB47-BE6D-BAF6332CE675}" destId="{350E8982-47F8-934B-84DF-96BE68459C15}" srcOrd="0" destOrd="0" presId="urn:microsoft.com/office/officeart/2005/8/layout/default"/>
    <dgm:cxn modelId="{981DC310-D532-864E-BABC-F4A4FF9A6154}" type="presOf" srcId="{6310D5FB-B312-754A-A9A3-C29D4CDA59B8}" destId="{DB5B53D8-2C38-2F4F-A39C-4DFEDAB05E27}" srcOrd="0" destOrd="0" presId="urn:microsoft.com/office/officeart/2005/8/layout/default"/>
    <dgm:cxn modelId="{BD9D5B11-8692-DF4D-85B1-95539014B036}" type="presOf" srcId="{EA212B8D-7C73-E248-AC24-8B1080AFB366}" destId="{0A24A985-5CE9-1048-801B-19F98BD75321}" srcOrd="0" destOrd="0" presId="urn:microsoft.com/office/officeart/2005/8/layout/default"/>
    <dgm:cxn modelId="{9D06EE4E-01DB-944F-A4F7-0B07CB303655}" type="presOf" srcId="{71121746-850E-814C-AB85-A6B12919F342}" destId="{77322F92-DAA5-DD4F-B3C1-34C35D5D41E7}" srcOrd="0" destOrd="0" presId="urn:microsoft.com/office/officeart/2005/8/layout/default"/>
    <dgm:cxn modelId="{53125493-B164-0748-BC2D-3839EF064656}" srcId="{71121746-850E-814C-AB85-A6B12919F342}" destId="{EA212B8D-7C73-E248-AC24-8B1080AFB366}" srcOrd="1" destOrd="0" parTransId="{8C09DE78-B7F5-CE4C-84BD-0F7CF4D5A204}" sibTransId="{229F51D7-BD03-5F4F-9B30-3C3196E3EF32}"/>
    <dgm:cxn modelId="{6714D3A3-1E56-3F43-A056-12283BBCB022}" srcId="{71121746-850E-814C-AB85-A6B12919F342}" destId="{E4945283-F8B4-DB47-BE6D-BAF6332CE675}" srcOrd="0" destOrd="0" parTransId="{445080A1-37A7-CD44-A838-D1D30BDF9C6E}" sibTransId="{CD0DEE20-3491-F34A-B420-C5AE230CAD32}"/>
    <dgm:cxn modelId="{7282AAB6-3711-D74F-B051-33AF03D86D6F}" srcId="{71121746-850E-814C-AB85-A6B12919F342}" destId="{6310D5FB-B312-754A-A9A3-C29D4CDA59B8}" srcOrd="2" destOrd="0" parTransId="{F9FCE875-625D-6948-917D-5515FB6496E3}" sibTransId="{6F438C56-55CA-8248-88DB-BC58DF4EAEC4}"/>
    <dgm:cxn modelId="{4153BBC3-80B4-F64C-B2DF-C8BF80B6D79E}" type="presParOf" srcId="{77322F92-DAA5-DD4F-B3C1-34C35D5D41E7}" destId="{350E8982-47F8-934B-84DF-96BE68459C15}" srcOrd="0" destOrd="0" presId="urn:microsoft.com/office/officeart/2005/8/layout/default"/>
    <dgm:cxn modelId="{33BD5E23-D2DF-6241-BC55-B75955A5CD6D}" type="presParOf" srcId="{77322F92-DAA5-DD4F-B3C1-34C35D5D41E7}" destId="{A8F09F6A-89DB-6D4D-AC45-C337401509D4}" srcOrd="1" destOrd="0" presId="urn:microsoft.com/office/officeart/2005/8/layout/default"/>
    <dgm:cxn modelId="{F2EB8A81-03E9-5F4B-BE8C-4AFA15B6969C}" type="presParOf" srcId="{77322F92-DAA5-DD4F-B3C1-34C35D5D41E7}" destId="{0A24A985-5CE9-1048-801B-19F98BD75321}" srcOrd="2" destOrd="0" presId="urn:microsoft.com/office/officeart/2005/8/layout/default"/>
    <dgm:cxn modelId="{B67859E1-C566-7946-8AF2-CB877CCB6358}" type="presParOf" srcId="{77322F92-DAA5-DD4F-B3C1-34C35D5D41E7}" destId="{AE2D9231-2E8B-A446-8796-4305E7E42E83}" srcOrd="3" destOrd="0" presId="urn:microsoft.com/office/officeart/2005/8/layout/default"/>
    <dgm:cxn modelId="{51F87E3F-A916-C14B-AD65-A18A0B8FCFCC}" type="presParOf" srcId="{77322F92-DAA5-DD4F-B3C1-34C35D5D41E7}" destId="{DB5B53D8-2C38-2F4F-A39C-4DFEDAB05E27}"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9BAE6B1-7AD2-094D-B908-7289E805941B}" type="doc">
      <dgm:prSet loTypeId="urn:microsoft.com/office/officeart/2005/8/layout/list1" loCatId="process" qsTypeId="urn:microsoft.com/office/officeart/2005/8/quickstyle/simple1" qsCatId="simple" csTypeId="urn:microsoft.com/office/officeart/2005/8/colors/accent1_2" csCatId="accent1" phldr="1"/>
      <dgm:spPr/>
      <dgm:t>
        <a:bodyPr/>
        <a:lstStyle/>
        <a:p>
          <a:endParaRPr lang="en-US"/>
        </a:p>
      </dgm:t>
    </dgm:pt>
    <dgm:pt modelId="{2DE79A05-9301-BA4B-9C40-E1603995DC97}">
      <dgm:prSet custT="1"/>
      <dgm:spPr/>
      <dgm:t>
        <a:bodyPr/>
        <a:lstStyle/>
        <a:p>
          <a:r>
            <a:rPr lang="en-US" sz="1800" dirty="0"/>
            <a:t>Utility consistency: </a:t>
          </a:r>
        </a:p>
      </dgm:t>
    </dgm:pt>
    <dgm:pt modelId="{10E87F42-E3FA-B549-A518-22E912CB49C8}" type="parTrans" cxnId="{2A1B324C-71E7-9A46-9961-E166B6617349}">
      <dgm:prSet/>
      <dgm:spPr/>
      <dgm:t>
        <a:bodyPr/>
        <a:lstStyle/>
        <a:p>
          <a:endParaRPr lang="en-US"/>
        </a:p>
      </dgm:t>
    </dgm:pt>
    <dgm:pt modelId="{ABDB6802-7303-E04F-81B2-7CCC4BA05FF3}" type="sibTrans" cxnId="{2A1B324C-71E7-9A46-9961-E166B6617349}">
      <dgm:prSet/>
      <dgm:spPr/>
      <dgm:t>
        <a:bodyPr/>
        <a:lstStyle/>
        <a:p>
          <a:endParaRPr lang="en-US"/>
        </a:p>
      </dgm:t>
    </dgm:pt>
    <dgm:pt modelId="{020E358B-2873-D047-86E8-32EA5D893415}">
      <dgm:prSet custT="1"/>
      <dgm:spPr/>
      <dgm:t>
        <a:bodyPr/>
        <a:lstStyle/>
        <a:p>
          <a:pPr>
            <a:buNone/>
          </a:pPr>
          <a:r>
            <a:rPr lang="en-US" sz="1600" dirty="0">
              <a:solidFill>
                <a:schemeClr val="tx1"/>
              </a:solidFill>
            </a:rPr>
            <a:t>poverty lines should represent the same reference utility level across time and space </a:t>
          </a:r>
        </a:p>
      </dgm:t>
    </dgm:pt>
    <dgm:pt modelId="{848043C9-01AD-DA4E-A6B1-88F11FDD74C7}" type="parTrans" cxnId="{0D5AB301-80B7-8748-A394-76A01AA4FA6A}">
      <dgm:prSet/>
      <dgm:spPr/>
      <dgm:t>
        <a:bodyPr/>
        <a:lstStyle/>
        <a:p>
          <a:endParaRPr lang="en-US"/>
        </a:p>
      </dgm:t>
    </dgm:pt>
    <dgm:pt modelId="{7C92B0CD-785E-9548-9072-A9E420FDFCFF}" type="sibTrans" cxnId="{0D5AB301-80B7-8748-A394-76A01AA4FA6A}">
      <dgm:prSet/>
      <dgm:spPr/>
      <dgm:t>
        <a:bodyPr/>
        <a:lstStyle/>
        <a:p>
          <a:endParaRPr lang="en-US"/>
        </a:p>
      </dgm:t>
    </dgm:pt>
    <dgm:pt modelId="{33C6C9C7-8F63-2C42-8C39-4A34341B1B0A}">
      <dgm:prSet custT="1"/>
      <dgm:spPr/>
      <dgm:t>
        <a:bodyPr/>
        <a:lstStyle/>
        <a:p>
          <a:r>
            <a:rPr lang="en-US" sz="1800" dirty="0"/>
            <a:t>Specificity: </a:t>
          </a:r>
        </a:p>
      </dgm:t>
    </dgm:pt>
    <dgm:pt modelId="{DAB9FCF6-EA27-5049-8EB7-7242F66BC006}" type="parTrans" cxnId="{98AEA740-08EF-074E-89F2-AFABC6526502}">
      <dgm:prSet/>
      <dgm:spPr/>
      <dgm:t>
        <a:bodyPr/>
        <a:lstStyle/>
        <a:p>
          <a:endParaRPr lang="en-US"/>
        </a:p>
      </dgm:t>
    </dgm:pt>
    <dgm:pt modelId="{28D63D35-7729-E14C-A5CE-9DBE95A2CE45}" type="sibTrans" cxnId="{98AEA740-08EF-074E-89F2-AFABC6526502}">
      <dgm:prSet/>
      <dgm:spPr/>
      <dgm:t>
        <a:bodyPr/>
        <a:lstStyle/>
        <a:p>
          <a:endParaRPr lang="en-US"/>
        </a:p>
      </dgm:t>
    </dgm:pt>
    <dgm:pt modelId="{8F8736D5-8AC2-A74B-9FEB-9080A626579A}">
      <dgm:prSet custT="1"/>
      <dgm:spPr/>
      <dgm:t>
        <a:bodyPr/>
        <a:lstStyle/>
        <a:p>
          <a:pPr>
            <a:buNone/>
          </a:pPr>
          <a:r>
            <a:rPr lang="en-US" sz="1600" dirty="0">
              <a:solidFill>
                <a:schemeClr val="tx1"/>
              </a:solidFill>
            </a:rPr>
            <a:t>poverty lines should reflect local conditions – relative prices, availability, norms </a:t>
          </a:r>
        </a:p>
      </dgm:t>
    </dgm:pt>
    <dgm:pt modelId="{761081BE-A87C-6349-87E5-92AC9D4B74FE}" type="parTrans" cxnId="{33716839-18B1-E245-ACBA-BD3F9365F7C9}">
      <dgm:prSet/>
      <dgm:spPr/>
      <dgm:t>
        <a:bodyPr/>
        <a:lstStyle/>
        <a:p>
          <a:endParaRPr lang="en-US"/>
        </a:p>
      </dgm:t>
    </dgm:pt>
    <dgm:pt modelId="{5B3A60F1-295D-3545-A338-A1EE07BBC74D}" type="sibTrans" cxnId="{33716839-18B1-E245-ACBA-BD3F9365F7C9}">
      <dgm:prSet/>
      <dgm:spPr/>
      <dgm:t>
        <a:bodyPr/>
        <a:lstStyle/>
        <a:p>
          <a:endParaRPr lang="en-US"/>
        </a:p>
      </dgm:t>
    </dgm:pt>
    <dgm:pt modelId="{24EA6BB4-DCFB-8943-ACF5-E12A5E4EA182}" type="pres">
      <dgm:prSet presAssocID="{09BAE6B1-7AD2-094D-B908-7289E805941B}" presName="linear" presStyleCnt="0">
        <dgm:presLayoutVars>
          <dgm:dir/>
          <dgm:animLvl val="lvl"/>
          <dgm:resizeHandles val="exact"/>
        </dgm:presLayoutVars>
      </dgm:prSet>
      <dgm:spPr/>
    </dgm:pt>
    <dgm:pt modelId="{19112130-20B7-A54F-BF72-707A69E77E53}" type="pres">
      <dgm:prSet presAssocID="{2DE79A05-9301-BA4B-9C40-E1603995DC97}" presName="parentLin" presStyleCnt="0"/>
      <dgm:spPr/>
    </dgm:pt>
    <dgm:pt modelId="{C83E6A08-1DB9-3041-BC9B-FD84065E0145}" type="pres">
      <dgm:prSet presAssocID="{2DE79A05-9301-BA4B-9C40-E1603995DC97}" presName="parentLeftMargin" presStyleLbl="node1" presStyleIdx="0" presStyleCnt="2"/>
      <dgm:spPr/>
    </dgm:pt>
    <dgm:pt modelId="{9E96C824-9C64-9B48-B28B-6993141A29B4}" type="pres">
      <dgm:prSet presAssocID="{2DE79A05-9301-BA4B-9C40-E1603995DC97}" presName="parentText" presStyleLbl="node1" presStyleIdx="0" presStyleCnt="2">
        <dgm:presLayoutVars>
          <dgm:chMax val="0"/>
          <dgm:bulletEnabled val="1"/>
        </dgm:presLayoutVars>
      </dgm:prSet>
      <dgm:spPr/>
    </dgm:pt>
    <dgm:pt modelId="{F27E03C4-ACE9-DB42-97B5-CBDE0D048F2E}" type="pres">
      <dgm:prSet presAssocID="{2DE79A05-9301-BA4B-9C40-E1603995DC97}" presName="negativeSpace" presStyleCnt="0"/>
      <dgm:spPr/>
    </dgm:pt>
    <dgm:pt modelId="{267B273D-5315-C442-868A-E060D9CF6C67}" type="pres">
      <dgm:prSet presAssocID="{2DE79A05-9301-BA4B-9C40-E1603995DC97}" presName="childText" presStyleLbl="conFgAcc1" presStyleIdx="0" presStyleCnt="2">
        <dgm:presLayoutVars>
          <dgm:bulletEnabled val="1"/>
        </dgm:presLayoutVars>
      </dgm:prSet>
      <dgm:spPr/>
    </dgm:pt>
    <dgm:pt modelId="{5FE54AA7-5037-AB4C-8A26-2EA3FD846E62}" type="pres">
      <dgm:prSet presAssocID="{ABDB6802-7303-E04F-81B2-7CCC4BA05FF3}" presName="spaceBetweenRectangles" presStyleCnt="0"/>
      <dgm:spPr/>
    </dgm:pt>
    <dgm:pt modelId="{D59DABB2-58FC-7B4B-BB33-ABC489606F1A}" type="pres">
      <dgm:prSet presAssocID="{33C6C9C7-8F63-2C42-8C39-4A34341B1B0A}" presName="parentLin" presStyleCnt="0"/>
      <dgm:spPr/>
    </dgm:pt>
    <dgm:pt modelId="{486484CE-6562-084D-AFEF-C0C7AA716721}" type="pres">
      <dgm:prSet presAssocID="{33C6C9C7-8F63-2C42-8C39-4A34341B1B0A}" presName="parentLeftMargin" presStyleLbl="node1" presStyleIdx="0" presStyleCnt="2"/>
      <dgm:spPr/>
    </dgm:pt>
    <dgm:pt modelId="{D9F10B09-FD17-3A47-A3EC-7145F527DB8F}" type="pres">
      <dgm:prSet presAssocID="{33C6C9C7-8F63-2C42-8C39-4A34341B1B0A}" presName="parentText" presStyleLbl="node1" presStyleIdx="1" presStyleCnt="2">
        <dgm:presLayoutVars>
          <dgm:chMax val="0"/>
          <dgm:bulletEnabled val="1"/>
        </dgm:presLayoutVars>
      </dgm:prSet>
      <dgm:spPr/>
    </dgm:pt>
    <dgm:pt modelId="{407F2724-4F10-DD45-A32C-8717E1D8F95B}" type="pres">
      <dgm:prSet presAssocID="{33C6C9C7-8F63-2C42-8C39-4A34341B1B0A}" presName="negativeSpace" presStyleCnt="0"/>
      <dgm:spPr/>
    </dgm:pt>
    <dgm:pt modelId="{621C2928-44B2-E846-9FC1-F4D1481741D2}" type="pres">
      <dgm:prSet presAssocID="{33C6C9C7-8F63-2C42-8C39-4A34341B1B0A}" presName="childText" presStyleLbl="conFgAcc1" presStyleIdx="1" presStyleCnt="2">
        <dgm:presLayoutVars>
          <dgm:bulletEnabled val="1"/>
        </dgm:presLayoutVars>
      </dgm:prSet>
      <dgm:spPr/>
    </dgm:pt>
  </dgm:ptLst>
  <dgm:cxnLst>
    <dgm:cxn modelId="{0D5AB301-80B7-8748-A394-76A01AA4FA6A}" srcId="{2DE79A05-9301-BA4B-9C40-E1603995DC97}" destId="{020E358B-2873-D047-86E8-32EA5D893415}" srcOrd="0" destOrd="0" parTransId="{848043C9-01AD-DA4E-A6B1-88F11FDD74C7}" sibTransId="{7C92B0CD-785E-9548-9072-A9E420FDFCFF}"/>
    <dgm:cxn modelId="{41D1502D-5DEC-134F-8BB7-DE4E9D6D6BFA}" type="presOf" srcId="{020E358B-2873-D047-86E8-32EA5D893415}" destId="{267B273D-5315-C442-868A-E060D9CF6C67}" srcOrd="0" destOrd="0" presId="urn:microsoft.com/office/officeart/2005/8/layout/list1"/>
    <dgm:cxn modelId="{FE1B3A2F-1526-0E47-8629-EA731D965528}" type="presOf" srcId="{8F8736D5-8AC2-A74B-9FEB-9080A626579A}" destId="{621C2928-44B2-E846-9FC1-F4D1481741D2}" srcOrd="0" destOrd="0" presId="urn:microsoft.com/office/officeart/2005/8/layout/list1"/>
    <dgm:cxn modelId="{4C58A037-A8DE-2B46-9535-68DC0C2EABA8}" type="presOf" srcId="{33C6C9C7-8F63-2C42-8C39-4A34341B1B0A}" destId="{D9F10B09-FD17-3A47-A3EC-7145F527DB8F}" srcOrd="1" destOrd="0" presId="urn:microsoft.com/office/officeart/2005/8/layout/list1"/>
    <dgm:cxn modelId="{33716839-18B1-E245-ACBA-BD3F9365F7C9}" srcId="{33C6C9C7-8F63-2C42-8C39-4A34341B1B0A}" destId="{8F8736D5-8AC2-A74B-9FEB-9080A626579A}" srcOrd="0" destOrd="0" parTransId="{761081BE-A87C-6349-87E5-92AC9D4B74FE}" sibTransId="{5B3A60F1-295D-3545-A338-A1EE07BBC74D}"/>
    <dgm:cxn modelId="{98AEA740-08EF-074E-89F2-AFABC6526502}" srcId="{09BAE6B1-7AD2-094D-B908-7289E805941B}" destId="{33C6C9C7-8F63-2C42-8C39-4A34341B1B0A}" srcOrd="1" destOrd="0" parTransId="{DAB9FCF6-EA27-5049-8EB7-7242F66BC006}" sibTransId="{28D63D35-7729-E14C-A5CE-9DBE95A2CE45}"/>
    <dgm:cxn modelId="{740D7F5E-0DA1-AA4D-B198-6FC35C8ACEF6}" type="presOf" srcId="{09BAE6B1-7AD2-094D-B908-7289E805941B}" destId="{24EA6BB4-DCFB-8943-ACF5-E12A5E4EA182}" srcOrd="0" destOrd="0" presId="urn:microsoft.com/office/officeart/2005/8/layout/list1"/>
    <dgm:cxn modelId="{DA8C7843-CAF5-DF42-A7F6-C027BD37531F}" type="presOf" srcId="{33C6C9C7-8F63-2C42-8C39-4A34341B1B0A}" destId="{486484CE-6562-084D-AFEF-C0C7AA716721}" srcOrd="0" destOrd="0" presId="urn:microsoft.com/office/officeart/2005/8/layout/list1"/>
    <dgm:cxn modelId="{2A1B324C-71E7-9A46-9961-E166B6617349}" srcId="{09BAE6B1-7AD2-094D-B908-7289E805941B}" destId="{2DE79A05-9301-BA4B-9C40-E1603995DC97}" srcOrd="0" destOrd="0" parTransId="{10E87F42-E3FA-B549-A518-22E912CB49C8}" sibTransId="{ABDB6802-7303-E04F-81B2-7CCC4BA05FF3}"/>
    <dgm:cxn modelId="{DEF6BBD3-CF72-834E-8702-9C3E13391C08}" type="presOf" srcId="{2DE79A05-9301-BA4B-9C40-E1603995DC97}" destId="{9E96C824-9C64-9B48-B28B-6993141A29B4}" srcOrd="1" destOrd="0" presId="urn:microsoft.com/office/officeart/2005/8/layout/list1"/>
    <dgm:cxn modelId="{609978DA-D4F1-6841-B419-151B99F15634}" type="presOf" srcId="{2DE79A05-9301-BA4B-9C40-E1603995DC97}" destId="{C83E6A08-1DB9-3041-BC9B-FD84065E0145}" srcOrd="0" destOrd="0" presId="urn:microsoft.com/office/officeart/2005/8/layout/list1"/>
    <dgm:cxn modelId="{461ED872-A266-2C40-BF02-F6C71541C131}" type="presParOf" srcId="{24EA6BB4-DCFB-8943-ACF5-E12A5E4EA182}" destId="{19112130-20B7-A54F-BF72-707A69E77E53}" srcOrd="0" destOrd="0" presId="urn:microsoft.com/office/officeart/2005/8/layout/list1"/>
    <dgm:cxn modelId="{DC1D453E-A812-D54D-A5A2-816E450EC5FF}" type="presParOf" srcId="{19112130-20B7-A54F-BF72-707A69E77E53}" destId="{C83E6A08-1DB9-3041-BC9B-FD84065E0145}" srcOrd="0" destOrd="0" presId="urn:microsoft.com/office/officeart/2005/8/layout/list1"/>
    <dgm:cxn modelId="{F9798801-7498-A347-A8F9-53C6CE15EBAF}" type="presParOf" srcId="{19112130-20B7-A54F-BF72-707A69E77E53}" destId="{9E96C824-9C64-9B48-B28B-6993141A29B4}" srcOrd="1" destOrd="0" presId="urn:microsoft.com/office/officeart/2005/8/layout/list1"/>
    <dgm:cxn modelId="{FD1A49D8-1B6D-D747-99BF-CBE00DD402C9}" type="presParOf" srcId="{24EA6BB4-DCFB-8943-ACF5-E12A5E4EA182}" destId="{F27E03C4-ACE9-DB42-97B5-CBDE0D048F2E}" srcOrd="1" destOrd="0" presId="urn:microsoft.com/office/officeart/2005/8/layout/list1"/>
    <dgm:cxn modelId="{2043D061-566A-9E41-92DC-0841AA8D63B9}" type="presParOf" srcId="{24EA6BB4-DCFB-8943-ACF5-E12A5E4EA182}" destId="{267B273D-5315-C442-868A-E060D9CF6C67}" srcOrd="2" destOrd="0" presId="urn:microsoft.com/office/officeart/2005/8/layout/list1"/>
    <dgm:cxn modelId="{4E430801-8471-0E4A-B591-2AAA1AB7A910}" type="presParOf" srcId="{24EA6BB4-DCFB-8943-ACF5-E12A5E4EA182}" destId="{5FE54AA7-5037-AB4C-8A26-2EA3FD846E62}" srcOrd="3" destOrd="0" presId="urn:microsoft.com/office/officeart/2005/8/layout/list1"/>
    <dgm:cxn modelId="{AF236076-2E47-6A44-BB3A-5CDE5715C2C5}" type="presParOf" srcId="{24EA6BB4-DCFB-8943-ACF5-E12A5E4EA182}" destId="{D59DABB2-58FC-7B4B-BB33-ABC489606F1A}" srcOrd="4" destOrd="0" presId="urn:microsoft.com/office/officeart/2005/8/layout/list1"/>
    <dgm:cxn modelId="{5EE7EEFC-990C-F045-AE13-DCC4C82B19ED}" type="presParOf" srcId="{D59DABB2-58FC-7B4B-BB33-ABC489606F1A}" destId="{486484CE-6562-084D-AFEF-C0C7AA716721}" srcOrd="0" destOrd="0" presId="urn:microsoft.com/office/officeart/2005/8/layout/list1"/>
    <dgm:cxn modelId="{45924A1F-CD90-3A41-B168-31F64A92C7E9}" type="presParOf" srcId="{D59DABB2-58FC-7B4B-BB33-ABC489606F1A}" destId="{D9F10B09-FD17-3A47-A3EC-7145F527DB8F}" srcOrd="1" destOrd="0" presId="urn:microsoft.com/office/officeart/2005/8/layout/list1"/>
    <dgm:cxn modelId="{10151A76-5B5E-1648-A61C-191E1C6AF3B2}" type="presParOf" srcId="{24EA6BB4-DCFB-8943-ACF5-E12A5E4EA182}" destId="{407F2724-4F10-DD45-A32C-8717E1D8F95B}" srcOrd="5" destOrd="0" presId="urn:microsoft.com/office/officeart/2005/8/layout/list1"/>
    <dgm:cxn modelId="{E9DECD52-EF34-D24B-9221-3F041CE16314}" type="presParOf" srcId="{24EA6BB4-DCFB-8943-ACF5-E12A5E4EA182}" destId="{621C2928-44B2-E846-9FC1-F4D1481741D2}"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4F2EAD4-AED4-1B46-80DC-900CBDF67CF8}"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F9C41D45-0EE7-7745-870D-6100A24E518C}">
      <dgm:prSet custT="1"/>
      <dgm:spPr/>
      <dgm:t>
        <a:bodyPr/>
        <a:lstStyle/>
        <a:p>
          <a:pPr algn="ctr"/>
          <a:r>
            <a:rPr lang="en-US" sz="1600" b="0" i="0" baseline="0" dirty="0"/>
            <a:t>Regional food poverty lines</a:t>
          </a:r>
          <a:endParaRPr lang="en-US" sz="1600" dirty="0"/>
        </a:p>
      </dgm:t>
    </dgm:pt>
    <dgm:pt modelId="{F5AFD41C-9328-A847-9929-B43207DA0CEA}" type="parTrans" cxnId="{A96C9BB1-3965-C245-A107-4A3490376EFF}">
      <dgm:prSet/>
      <dgm:spPr/>
      <dgm:t>
        <a:bodyPr/>
        <a:lstStyle/>
        <a:p>
          <a:endParaRPr lang="en-US"/>
        </a:p>
      </dgm:t>
    </dgm:pt>
    <dgm:pt modelId="{585DFBD0-883E-5840-922E-12F9C610F28C}" type="sibTrans" cxnId="{A96C9BB1-3965-C245-A107-4A3490376EFF}">
      <dgm:prSet/>
      <dgm:spPr/>
      <dgm:t>
        <a:bodyPr/>
        <a:lstStyle/>
        <a:p>
          <a:endParaRPr lang="en-US"/>
        </a:p>
      </dgm:t>
    </dgm:pt>
    <dgm:pt modelId="{BE697A77-E2AD-1E4B-BEA0-9755EB01C384}">
      <dgm:prSet custT="1"/>
      <dgm:spPr/>
      <dgm:t>
        <a:bodyPr/>
        <a:lstStyle/>
        <a:p>
          <a:pPr algn="ctr"/>
          <a:r>
            <a:rPr lang="en-US" sz="1600" b="0" i="0" baseline="0" dirty="0"/>
            <a:t>Revealed preference theory</a:t>
          </a:r>
        </a:p>
      </dgm:t>
    </dgm:pt>
    <dgm:pt modelId="{D486C6EE-C3E1-0941-AB18-1F79F59D47E3}" type="parTrans" cxnId="{68282560-3303-FB4A-834A-3A6EFD2092C4}">
      <dgm:prSet/>
      <dgm:spPr/>
      <dgm:t>
        <a:bodyPr/>
        <a:lstStyle/>
        <a:p>
          <a:endParaRPr lang="en-US"/>
        </a:p>
      </dgm:t>
    </dgm:pt>
    <dgm:pt modelId="{114DF65B-9A84-804B-BDEC-18BCDFCA31C5}" type="sibTrans" cxnId="{68282560-3303-FB4A-834A-3A6EFD2092C4}">
      <dgm:prSet/>
      <dgm:spPr/>
      <dgm:t>
        <a:bodyPr/>
        <a:lstStyle/>
        <a:p>
          <a:endParaRPr lang="en-US"/>
        </a:p>
      </dgm:t>
    </dgm:pt>
    <dgm:pt modelId="{A7A0E197-94FF-1348-BF64-5786E63E16C7}">
      <dgm:prSet custT="1"/>
      <dgm:spPr/>
      <dgm:t>
        <a:bodyPr/>
        <a:lstStyle/>
        <a:p>
          <a:pPr algn="ctr"/>
          <a:r>
            <a:rPr lang="en-US" sz="1600" b="0" i="0" baseline="0" dirty="0"/>
            <a:t>Cross entropy criterion</a:t>
          </a:r>
          <a:endParaRPr lang="en-US" sz="1600" dirty="0"/>
        </a:p>
      </dgm:t>
    </dgm:pt>
    <dgm:pt modelId="{368EC045-B9E4-5F4D-9003-D2C852423BCC}" type="parTrans" cxnId="{188B3507-FD60-B54C-96C9-EE26E0D270CA}">
      <dgm:prSet/>
      <dgm:spPr/>
      <dgm:t>
        <a:bodyPr/>
        <a:lstStyle/>
        <a:p>
          <a:endParaRPr lang="en-US"/>
        </a:p>
      </dgm:t>
    </dgm:pt>
    <dgm:pt modelId="{29188F36-77DE-8542-8781-26C321E7B190}" type="sibTrans" cxnId="{188B3507-FD60-B54C-96C9-EE26E0D270CA}">
      <dgm:prSet/>
      <dgm:spPr/>
      <dgm:t>
        <a:bodyPr/>
        <a:lstStyle/>
        <a:p>
          <a:endParaRPr lang="en-US"/>
        </a:p>
      </dgm:t>
    </dgm:pt>
    <dgm:pt modelId="{2D524D4E-1677-6145-B164-B3AC6FD0E791}">
      <dgm:prSet custT="1"/>
      <dgm:spPr/>
      <dgm:t>
        <a:bodyPr anchor="ctr" anchorCtr="1"/>
        <a:lstStyle/>
        <a:p>
          <a:pPr marL="0" indent="0">
            <a:lnSpc>
              <a:spcPct val="100000"/>
            </a:lnSpc>
            <a:spcAft>
              <a:spcPts val="0"/>
            </a:spcAft>
            <a:buNone/>
          </a:pPr>
          <a:r>
            <a:rPr lang="en-US" sz="1500" b="0" i="0" baseline="0" dirty="0">
              <a:solidFill>
                <a:schemeClr val="tx1"/>
              </a:solidFill>
            </a:rPr>
            <a:t>Identify inconsistencies in utility levels across regions by testing revealed preference conditions</a:t>
          </a:r>
          <a:endParaRPr lang="en-US" sz="1500" dirty="0">
            <a:solidFill>
              <a:schemeClr val="tx1"/>
            </a:solidFill>
          </a:endParaRPr>
        </a:p>
      </dgm:t>
    </dgm:pt>
    <dgm:pt modelId="{09DAAA71-968C-6540-9717-3DD27F6435C9}" type="parTrans" cxnId="{101DDB71-8900-5046-A54B-7EC4D3ECCE00}">
      <dgm:prSet/>
      <dgm:spPr/>
      <dgm:t>
        <a:bodyPr/>
        <a:lstStyle/>
        <a:p>
          <a:endParaRPr lang="en-US"/>
        </a:p>
      </dgm:t>
    </dgm:pt>
    <dgm:pt modelId="{AEE0987A-4F00-8845-91FD-98C52715D39C}" type="sibTrans" cxnId="{101DDB71-8900-5046-A54B-7EC4D3ECCE00}">
      <dgm:prSet/>
      <dgm:spPr/>
      <dgm:t>
        <a:bodyPr/>
        <a:lstStyle/>
        <a:p>
          <a:endParaRPr lang="en-US"/>
        </a:p>
      </dgm:t>
    </dgm:pt>
    <dgm:pt modelId="{5D50A80C-02E3-1F45-BBB2-247E9B0247D6}">
      <dgm:prSet custT="1"/>
      <dgm:spPr/>
      <dgm:t>
        <a:bodyPr anchor="ctr" anchorCtr="1"/>
        <a:lstStyle/>
        <a:p>
          <a:pPr marL="0" indent="0">
            <a:lnSpc>
              <a:spcPct val="100000"/>
            </a:lnSpc>
            <a:spcAft>
              <a:spcPts val="0"/>
            </a:spcAft>
            <a:buNone/>
          </a:pPr>
          <a:r>
            <a:rPr lang="en-US" sz="1500" b="0" i="0" baseline="0" dirty="0">
              <a:solidFill>
                <a:schemeClr val="tx1"/>
              </a:solidFill>
            </a:rPr>
            <a:t>Estimate regional food poverty lines based on regional consumption patterns and nutrition targets</a:t>
          </a:r>
          <a:endParaRPr lang="en-US" sz="1500" dirty="0">
            <a:solidFill>
              <a:schemeClr val="tx1"/>
            </a:solidFill>
          </a:endParaRPr>
        </a:p>
      </dgm:t>
    </dgm:pt>
    <dgm:pt modelId="{EFB2C21C-D05A-0E42-8685-23825C016002}" type="parTrans" cxnId="{277575C6-0584-9142-82E8-612A0B5F9B16}">
      <dgm:prSet/>
      <dgm:spPr/>
      <dgm:t>
        <a:bodyPr/>
        <a:lstStyle/>
        <a:p>
          <a:endParaRPr lang="en-US"/>
        </a:p>
      </dgm:t>
    </dgm:pt>
    <dgm:pt modelId="{6A570220-9D01-DE47-B6F0-33CAD4E8D666}" type="sibTrans" cxnId="{277575C6-0584-9142-82E8-612A0B5F9B16}">
      <dgm:prSet/>
      <dgm:spPr/>
      <dgm:t>
        <a:bodyPr/>
        <a:lstStyle/>
        <a:p>
          <a:endParaRPr lang="en-US"/>
        </a:p>
      </dgm:t>
    </dgm:pt>
    <dgm:pt modelId="{DDCB5A1D-D0C8-8A42-8E32-7F68EE712B98}">
      <dgm:prSet custT="1"/>
      <dgm:spPr/>
      <dgm:t>
        <a:bodyPr anchor="ctr" anchorCtr="1"/>
        <a:lstStyle/>
        <a:p>
          <a:pPr marL="0" indent="0">
            <a:lnSpc>
              <a:spcPct val="100000"/>
            </a:lnSpc>
            <a:spcAft>
              <a:spcPts val="0"/>
            </a:spcAft>
            <a:buNone/>
          </a:pPr>
          <a:r>
            <a:rPr lang="en-US" sz="1500" b="0" i="0" baseline="0" dirty="0">
              <a:solidFill>
                <a:schemeClr val="tx1"/>
              </a:solidFill>
            </a:rPr>
            <a:t>Enforce revealed preference constraints while </a:t>
          </a:r>
          <a:r>
            <a:rPr lang="en-US" sz="1500" dirty="0">
              <a:solidFill>
                <a:schemeClr val="tx1"/>
              </a:solidFill>
            </a:rPr>
            <a:t>preserving, to the greatest degree possible, the information content of the initial food poverty baskets</a:t>
          </a:r>
        </a:p>
      </dgm:t>
    </dgm:pt>
    <dgm:pt modelId="{D9F1A2A0-8610-3946-BABC-A175A25A8659}" type="parTrans" cxnId="{291127FF-EA26-D74A-9517-134D61C0E00E}">
      <dgm:prSet/>
      <dgm:spPr/>
      <dgm:t>
        <a:bodyPr/>
        <a:lstStyle/>
        <a:p>
          <a:endParaRPr lang="en-US"/>
        </a:p>
      </dgm:t>
    </dgm:pt>
    <dgm:pt modelId="{C6347A41-9222-FD41-8E70-9785126EFED3}" type="sibTrans" cxnId="{291127FF-EA26-D74A-9517-134D61C0E00E}">
      <dgm:prSet/>
      <dgm:spPr/>
      <dgm:t>
        <a:bodyPr/>
        <a:lstStyle/>
        <a:p>
          <a:endParaRPr lang="en-US"/>
        </a:p>
      </dgm:t>
    </dgm:pt>
    <dgm:pt modelId="{26837269-A8CF-594C-A3FD-88D86A55E939}" type="pres">
      <dgm:prSet presAssocID="{94F2EAD4-AED4-1B46-80DC-900CBDF67CF8}" presName="linearFlow" presStyleCnt="0">
        <dgm:presLayoutVars>
          <dgm:dir/>
          <dgm:animLvl val="lvl"/>
          <dgm:resizeHandles val="exact"/>
        </dgm:presLayoutVars>
      </dgm:prSet>
      <dgm:spPr/>
    </dgm:pt>
    <dgm:pt modelId="{BEEACBF8-7549-8B4C-9F91-34347A9F972B}" type="pres">
      <dgm:prSet presAssocID="{F9C41D45-0EE7-7745-870D-6100A24E518C}" presName="composite" presStyleCnt="0"/>
      <dgm:spPr/>
    </dgm:pt>
    <dgm:pt modelId="{56D9C0CC-F136-8E4B-B907-778186B75F60}" type="pres">
      <dgm:prSet presAssocID="{F9C41D45-0EE7-7745-870D-6100A24E518C}" presName="parTx" presStyleLbl="node1" presStyleIdx="0" presStyleCnt="3">
        <dgm:presLayoutVars>
          <dgm:chMax val="0"/>
          <dgm:chPref val="0"/>
          <dgm:bulletEnabled val="1"/>
        </dgm:presLayoutVars>
      </dgm:prSet>
      <dgm:spPr/>
    </dgm:pt>
    <dgm:pt modelId="{22CBB9CB-E341-1E43-A321-22AC5C482D7F}" type="pres">
      <dgm:prSet presAssocID="{F9C41D45-0EE7-7745-870D-6100A24E518C}" presName="parSh" presStyleLbl="node1" presStyleIdx="0" presStyleCnt="3" custScaleX="112763"/>
      <dgm:spPr/>
    </dgm:pt>
    <dgm:pt modelId="{431D575F-3611-5E46-B8F0-253B856F5742}" type="pres">
      <dgm:prSet presAssocID="{F9C41D45-0EE7-7745-870D-6100A24E518C}" presName="desTx" presStyleLbl="fgAcc1" presStyleIdx="0" presStyleCnt="3" custLinFactNeighborX="478" custLinFactNeighborY="-9962">
        <dgm:presLayoutVars>
          <dgm:bulletEnabled val="1"/>
        </dgm:presLayoutVars>
      </dgm:prSet>
      <dgm:spPr/>
    </dgm:pt>
    <dgm:pt modelId="{607A288A-A07E-8343-B733-2FD62074B281}" type="pres">
      <dgm:prSet presAssocID="{585DFBD0-883E-5840-922E-12F9C610F28C}" presName="sibTrans" presStyleLbl="sibTrans2D1" presStyleIdx="0" presStyleCnt="2" custScaleX="120756" custScaleY="50962"/>
      <dgm:spPr/>
    </dgm:pt>
    <dgm:pt modelId="{60239A79-E233-3C4B-BC09-988E5725EE66}" type="pres">
      <dgm:prSet presAssocID="{585DFBD0-883E-5840-922E-12F9C610F28C}" presName="connTx" presStyleLbl="sibTrans2D1" presStyleIdx="0" presStyleCnt="2"/>
      <dgm:spPr/>
    </dgm:pt>
    <dgm:pt modelId="{D9C118F6-AE1F-2F4A-8C45-62F4C67C4EDA}" type="pres">
      <dgm:prSet presAssocID="{BE697A77-E2AD-1E4B-BEA0-9755EB01C384}" presName="composite" presStyleCnt="0"/>
      <dgm:spPr/>
    </dgm:pt>
    <dgm:pt modelId="{F590CE23-5241-AE4B-8610-D2D8789A1B3B}" type="pres">
      <dgm:prSet presAssocID="{BE697A77-E2AD-1E4B-BEA0-9755EB01C384}" presName="parTx" presStyleLbl="node1" presStyleIdx="0" presStyleCnt="3">
        <dgm:presLayoutVars>
          <dgm:chMax val="0"/>
          <dgm:chPref val="0"/>
          <dgm:bulletEnabled val="1"/>
        </dgm:presLayoutVars>
      </dgm:prSet>
      <dgm:spPr/>
    </dgm:pt>
    <dgm:pt modelId="{536B8330-138E-894E-8A8B-36FDEA9488C2}" type="pres">
      <dgm:prSet presAssocID="{BE697A77-E2AD-1E4B-BEA0-9755EB01C384}" presName="parSh" presStyleLbl="node1" presStyleIdx="1" presStyleCnt="3" custScaleX="115094" custLinFactNeighborX="-12419"/>
      <dgm:spPr/>
    </dgm:pt>
    <dgm:pt modelId="{A36767DF-7F3C-4949-A026-5A649CB133E5}" type="pres">
      <dgm:prSet presAssocID="{BE697A77-E2AD-1E4B-BEA0-9755EB01C384}" presName="desTx" presStyleLbl="fgAcc1" presStyleIdx="1" presStyleCnt="3" custLinFactNeighborX="-11941" custLinFactNeighborY="-9962">
        <dgm:presLayoutVars>
          <dgm:bulletEnabled val="1"/>
        </dgm:presLayoutVars>
      </dgm:prSet>
      <dgm:spPr/>
    </dgm:pt>
    <dgm:pt modelId="{CE446AB4-C9D2-BD4A-BD40-909742E49F60}" type="pres">
      <dgm:prSet presAssocID="{114DF65B-9A84-804B-BDEC-18BCDFCA31C5}" presName="sibTrans" presStyleLbl="sibTrans2D1" presStyleIdx="1" presStyleCnt="2" custScaleX="104624" custScaleY="51531" custLinFactNeighborX="0" custLinFactNeighborY="1918"/>
      <dgm:spPr/>
    </dgm:pt>
    <dgm:pt modelId="{75562C7C-3142-8C4E-A7B6-DE64110C1853}" type="pres">
      <dgm:prSet presAssocID="{114DF65B-9A84-804B-BDEC-18BCDFCA31C5}" presName="connTx" presStyleLbl="sibTrans2D1" presStyleIdx="1" presStyleCnt="2"/>
      <dgm:spPr/>
    </dgm:pt>
    <dgm:pt modelId="{B5FFF2D3-3415-294C-A016-4D634AAEABD4}" type="pres">
      <dgm:prSet presAssocID="{A7A0E197-94FF-1348-BF64-5786E63E16C7}" presName="composite" presStyleCnt="0"/>
      <dgm:spPr/>
    </dgm:pt>
    <dgm:pt modelId="{B7B9F1C9-1722-E44F-A9C1-A2C64D78545A}" type="pres">
      <dgm:prSet presAssocID="{A7A0E197-94FF-1348-BF64-5786E63E16C7}" presName="parTx" presStyleLbl="node1" presStyleIdx="1" presStyleCnt="3">
        <dgm:presLayoutVars>
          <dgm:chMax val="0"/>
          <dgm:chPref val="0"/>
          <dgm:bulletEnabled val="1"/>
        </dgm:presLayoutVars>
      </dgm:prSet>
      <dgm:spPr/>
    </dgm:pt>
    <dgm:pt modelId="{EDB1FEB5-480E-2C4E-A728-5B200B4170D2}" type="pres">
      <dgm:prSet presAssocID="{A7A0E197-94FF-1348-BF64-5786E63E16C7}" presName="parSh" presStyleLbl="node1" presStyleIdx="2" presStyleCnt="3" custScaleX="110330" custLinFactNeighborX="-17195"/>
      <dgm:spPr/>
    </dgm:pt>
    <dgm:pt modelId="{F5F0A65E-A56B-3B49-AE40-4DC647C17DD3}" type="pres">
      <dgm:prSet presAssocID="{A7A0E197-94FF-1348-BF64-5786E63E16C7}" presName="desTx" presStyleLbl="fgAcc1" presStyleIdx="2" presStyleCnt="3" custScaleX="112437" custLinFactNeighborX="-16717" custLinFactNeighborY="-9962">
        <dgm:presLayoutVars>
          <dgm:bulletEnabled val="1"/>
        </dgm:presLayoutVars>
      </dgm:prSet>
      <dgm:spPr/>
    </dgm:pt>
  </dgm:ptLst>
  <dgm:cxnLst>
    <dgm:cxn modelId="{188B3507-FD60-B54C-96C9-EE26E0D270CA}" srcId="{94F2EAD4-AED4-1B46-80DC-900CBDF67CF8}" destId="{A7A0E197-94FF-1348-BF64-5786E63E16C7}" srcOrd="2" destOrd="0" parTransId="{368EC045-B9E4-5F4D-9003-D2C852423BCC}" sibTransId="{29188F36-77DE-8542-8781-26C321E7B190}"/>
    <dgm:cxn modelId="{D2FC1A0F-C05D-E94D-8B32-2650537E0A10}" type="presOf" srcId="{114DF65B-9A84-804B-BDEC-18BCDFCA31C5}" destId="{CE446AB4-C9D2-BD4A-BD40-909742E49F60}" srcOrd="0" destOrd="0" presId="urn:microsoft.com/office/officeart/2005/8/layout/process3"/>
    <dgm:cxn modelId="{8E21CB0F-398C-8249-BA33-B1599E4CB369}" type="presOf" srcId="{5D50A80C-02E3-1F45-BBB2-247E9B0247D6}" destId="{431D575F-3611-5E46-B8F0-253B856F5742}" srcOrd="0" destOrd="0" presId="urn:microsoft.com/office/officeart/2005/8/layout/process3"/>
    <dgm:cxn modelId="{037F9117-7076-5C40-9A4C-8044C3D838D9}" type="presOf" srcId="{A7A0E197-94FF-1348-BF64-5786E63E16C7}" destId="{B7B9F1C9-1722-E44F-A9C1-A2C64D78545A}" srcOrd="0" destOrd="0" presId="urn:microsoft.com/office/officeart/2005/8/layout/process3"/>
    <dgm:cxn modelId="{CEA2832F-2810-0C42-97D3-479C46C8C6DB}" type="presOf" srcId="{F9C41D45-0EE7-7745-870D-6100A24E518C}" destId="{56D9C0CC-F136-8E4B-B907-778186B75F60}" srcOrd="0" destOrd="0" presId="urn:microsoft.com/office/officeart/2005/8/layout/process3"/>
    <dgm:cxn modelId="{0338CA5F-94B2-CA48-BB04-3E36CD43069F}" type="presOf" srcId="{2D524D4E-1677-6145-B164-B3AC6FD0E791}" destId="{A36767DF-7F3C-4949-A026-5A649CB133E5}" srcOrd="0" destOrd="0" presId="urn:microsoft.com/office/officeart/2005/8/layout/process3"/>
    <dgm:cxn modelId="{68282560-3303-FB4A-834A-3A6EFD2092C4}" srcId="{94F2EAD4-AED4-1B46-80DC-900CBDF67CF8}" destId="{BE697A77-E2AD-1E4B-BEA0-9755EB01C384}" srcOrd="1" destOrd="0" parTransId="{D486C6EE-C3E1-0941-AB18-1F79F59D47E3}" sibTransId="{114DF65B-9A84-804B-BDEC-18BCDFCA31C5}"/>
    <dgm:cxn modelId="{B1A50044-E14D-9742-99F5-86A4F92D62F5}" type="presOf" srcId="{114DF65B-9A84-804B-BDEC-18BCDFCA31C5}" destId="{75562C7C-3142-8C4E-A7B6-DE64110C1853}" srcOrd="1" destOrd="0" presId="urn:microsoft.com/office/officeart/2005/8/layout/process3"/>
    <dgm:cxn modelId="{735AB74B-B292-994B-B0F8-B226A8353CF1}" type="presOf" srcId="{F9C41D45-0EE7-7745-870D-6100A24E518C}" destId="{22CBB9CB-E341-1E43-A321-22AC5C482D7F}" srcOrd="1" destOrd="0" presId="urn:microsoft.com/office/officeart/2005/8/layout/process3"/>
    <dgm:cxn modelId="{7636AB4C-8FA1-1F44-94A1-065B35272F90}" type="presOf" srcId="{A7A0E197-94FF-1348-BF64-5786E63E16C7}" destId="{EDB1FEB5-480E-2C4E-A728-5B200B4170D2}" srcOrd="1" destOrd="0" presId="urn:microsoft.com/office/officeart/2005/8/layout/process3"/>
    <dgm:cxn modelId="{101DDB71-8900-5046-A54B-7EC4D3ECCE00}" srcId="{BE697A77-E2AD-1E4B-BEA0-9755EB01C384}" destId="{2D524D4E-1677-6145-B164-B3AC6FD0E791}" srcOrd="0" destOrd="0" parTransId="{09DAAA71-968C-6540-9717-3DD27F6435C9}" sibTransId="{AEE0987A-4F00-8845-91FD-98C52715D39C}"/>
    <dgm:cxn modelId="{E5786B90-69E8-8242-81D1-19AF2B4D8F9F}" type="presOf" srcId="{585DFBD0-883E-5840-922E-12F9C610F28C}" destId="{607A288A-A07E-8343-B733-2FD62074B281}" srcOrd="0" destOrd="0" presId="urn:microsoft.com/office/officeart/2005/8/layout/process3"/>
    <dgm:cxn modelId="{52FCBA90-A695-BB4C-94FF-D46565DCBE14}" type="presOf" srcId="{94F2EAD4-AED4-1B46-80DC-900CBDF67CF8}" destId="{26837269-A8CF-594C-A3FD-88D86A55E939}" srcOrd="0" destOrd="0" presId="urn:microsoft.com/office/officeart/2005/8/layout/process3"/>
    <dgm:cxn modelId="{4425C5A8-2FB1-4D43-ACE2-F627FC334EA0}" type="presOf" srcId="{BE697A77-E2AD-1E4B-BEA0-9755EB01C384}" destId="{F590CE23-5241-AE4B-8610-D2D8789A1B3B}" srcOrd="0" destOrd="0" presId="urn:microsoft.com/office/officeart/2005/8/layout/process3"/>
    <dgm:cxn modelId="{A96C9BB1-3965-C245-A107-4A3490376EFF}" srcId="{94F2EAD4-AED4-1B46-80DC-900CBDF67CF8}" destId="{F9C41D45-0EE7-7745-870D-6100A24E518C}" srcOrd="0" destOrd="0" parTransId="{F5AFD41C-9328-A847-9929-B43207DA0CEA}" sibTransId="{585DFBD0-883E-5840-922E-12F9C610F28C}"/>
    <dgm:cxn modelId="{277575C6-0584-9142-82E8-612A0B5F9B16}" srcId="{F9C41D45-0EE7-7745-870D-6100A24E518C}" destId="{5D50A80C-02E3-1F45-BBB2-247E9B0247D6}" srcOrd="0" destOrd="0" parTransId="{EFB2C21C-D05A-0E42-8685-23825C016002}" sibTransId="{6A570220-9D01-DE47-B6F0-33CAD4E8D666}"/>
    <dgm:cxn modelId="{2D9738C8-D416-E744-9DC1-62F037216163}" type="presOf" srcId="{585DFBD0-883E-5840-922E-12F9C610F28C}" destId="{60239A79-E233-3C4B-BC09-988E5725EE66}" srcOrd="1" destOrd="0" presId="urn:microsoft.com/office/officeart/2005/8/layout/process3"/>
    <dgm:cxn modelId="{12E51EE1-B243-684E-8736-03FD69D81E99}" type="presOf" srcId="{BE697A77-E2AD-1E4B-BEA0-9755EB01C384}" destId="{536B8330-138E-894E-8A8B-36FDEA9488C2}" srcOrd="1" destOrd="0" presId="urn:microsoft.com/office/officeart/2005/8/layout/process3"/>
    <dgm:cxn modelId="{734496F7-2592-9241-8731-78FA3482FD35}" type="presOf" srcId="{DDCB5A1D-D0C8-8A42-8E32-7F68EE712B98}" destId="{F5F0A65E-A56B-3B49-AE40-4DC647C17DD3}" srcOrd="0" destOrd="0" presId="urn:microsoft.com/office/officeart/2005/8/layout/process3"/>
    <dgm:cxn modelId="{291127FF-EA26-D74A-9517-134D61C0E00E}" srcId="{A7A0E197-94FF-1348-BF64-5786E63E16C7}" destId="{DDCB5A1D-D0C8-8A42-8E32-7F68EE712B98}" srcOrd="0" destOrd="0" parTransId="{D9F1A2A0-8610-3946-BABC-A175A25A8659}" sibTransId="{C6347A41-9222-FD41-8E70-9785126EFED3}"/>
    <dgm:cxn modelId="{E4D64C01-FB79-CA4F-8C6F-D41B526D9703}" type="presParOf" srcId="{26837269-A8CF-594C-A3FD-88D86A55E939}" destId="{BEEACBF8-7549-8B4C-9F91-34347A9F972B}" srcOrd="0" destOrd="0" presId="urn:microsoft.com/office/officeart/2005/8/layout/process3"/>
    <dgm:cxn modelId="{3F45B40E-7E4A-B847-884B-B80F7B129830}" type="presParOf" srcId="{BEEACBF8-7549-8B4C-9F91-34347A9F972B}" destId="{56D9C0CC-F136-8E4B-B907-778186B75F60}" srcOrd="0" destOrd="0" presId="urn:microsoft.com/office/officeart/2005/8/layout/process3"/>
    <dgm:cxn modelId="{372CB158-3E34-AF41-AE87-C1E5CE340E0A}" type="presParOf" srcId="{BEEACBF8-7549-8B4C-9F91-34347A9F972B}" destId="{22CBB9CB-E341-1E43-A321-22AC5C482D7F}" srcOrd="1" destOrd="0" presId="urn:microsoft.com/office/officeart/2005/8/layout/process3"/>
    <dgm:cxn modelId="{C5B800A6-30C7-104F-83CC-D7BFB0AFA105}" type="presParOf" srcId="{BEEACBF8-7549-8B4C-9F91-34347A9F972B}" destId="{431D575F-3611-5E46-B8F0-253B856F5742}" srcOrd="2" destOrd="0" presId="urn:microsoft.com/office/officeart/2005/8/layout/process3"/>
    <dgm:cxn modelId="{1683429A-F2CE-294A-8004-B7BAF9582CD2}" type="presParOf" srcId="{26837269-A8CF-594C-A3FD-88D86A55E939}" destId="{607A288A-A07E-8343-B733-2FD62074B281}" srcOrd="1" destOrd="0" presId="urn:microsoft.com/office/officeart/2005/8/layout/process3"/>
    <dgm:cxn modelId="{02096B19-43FC-884F-9269-42EF5843BEB5}" type="presParOf" srcId="{607A288A-A07E-8343-B733-2FD62074B281}" destId="{60239A79-E233-3C4B-BC09-988E5725EE66}" srcOrd="0" destOrd="0" presId="urn:microsoft.com/office/officeart/2005/8/layout/process3"/>
    <dgm:cxn modelId="{F1150DD8-617D-034A-B49D-8FE2C9C9D189}" type="presParOf" srcId="{26837269-A8CF-594C-A3FD-88D86A55E939}" destId="{D9C118F6-AE1F-2F4A-8C45-62F4C67C4EDA}" srcOrd="2" destOrd="0" presId="urn:microsoft.com/office/officeart/2005/8/layout/process3"/>
    <dgm:cxn modelId="{0799184B-777C-1B4A-8072-6A731D20932C}" type="presParOf" srcId="{D9C118F6-AE1F-2F4A-8C45-62F4C67C4EDA}" destId="{F590CE23-5241-AE4B-8610-D2D8789A1B3B}" srcOrd="0" destOrd="0" presId="urn:microsoft.com/office/officeart/2005/8/layout/process3"/>
    <dgm:cxn modelId="{E2F31447-BF16-D447-861B-9779B7A05DAC}" type="presParOf" srcId="{D9C118F6-AE1F-2F4A-8C45-62F4C67C4EDA}" destId="{536B8330-138E-894E-8A8B-36FDEA9488C2}" srcOrd="1" destOrd="0" presId="urn:microsoft.com/office/officeart/2005/8/layout/process3"/>
    <dgm:cxn modelId="{607C49A4-B8E0-C34C-9B09-BA4107098D01}" type="presParOf" srcId="{D9C118F6-AE1F-2F4A-8C45-62F4C67C4EDA}" destId="{A36767DF-7F3C-4949-A026-5A649CB133E5}" srcOrd="2" destOrd="0" presId="urn:microsoft.com/office/officeart/2005/8/layout/process3"/>
    <dgm:cxn modelId="{D3D72ABF-0BF9-D24A-86A3-CE52BAF1098A}" type="presParOf" srcId="{26837269-A8CF-594C-A3FD-88D86A55E939}" destId="{CE446AB4-C9D2-BD4A-BD40-909742E49F60}" srcOrd="3" destOrd="0" presId="urn:microsoft.com/office/officeart/2005/8/layout/process3"/>
    <dgm:cxn modelId="{98BB350E-9513-684C-84F0-6C6454313CB4}" type="presParOf" srcId="{CE446AB4-C9D2-BD4A-BD40-909742E49F60}" destId="{75562C7C-3142-8C4E-A7B6-DE64110C1853}" srcOrd="0" destOrd="0" presId="urn:microsoft.com/office/officeart/2005/8/layout/process3"/>
    <dgm:cxn modelId="{A4BD7381-41D6-8148-9F65-0FF9D360C750}" type="presParOf" srcId="{26837269-A8CF-594C-A3FD-88D86A55E939}" destId="{B5FFF2D3-3415-294C-A016-4D634AAEABD4}" srcOrd="4" destOrd="0" presId="urn:microsoft.com/office/officeart/2005/8/layout/process3"/>
    <dgm:cxn modelId="{56D72EB7-233F-1045-838F-ACE56404CC0B}" type="presParOf" srcId="{B5FFF2D3-3415-294C-A016-4D634AAEABD4}" destId="{B7B9F1C9-1722-E44F-A9C1-A2C64D78545A}" srcOrd="0" destOrd="0" presId="urn:microsoft.com/office/officeart/2005/8/layout/process3"/>
    <dgm:cxn modelId="{00A0ED9F-C99B-6B47-9EEB-A62106A787B8}" type="presParOf" srcId="{B5FFF2D3-3415-294C-A016-4D634AAEABD4}" destId="{EDB1FEB5-480E-2C4E-A728-5B200B4170D2}" srcOrd="1" destOrd="0" presId="urn:microsoft.com/office/officeart/2005/8/layout/process3"/>
    <dgm:cxn modelId="{004EAF4E-4F4E-1541-B806-997D3BEA1D97}" type="presParOf" srcId="{B5FFF2D3-3415-294C-A016-4D634AAEABD4}" destId="{F5F0A65E-A56B-3B49-AE40-4DC647C17DD3}" srcOrd="2" destOrd="0" presId="urn:microsoft.com/office/officeart/2005/8/layout/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86BECF-5386-7642-B701-A08569818363}">
      <dsp:nvSpPr>
        <dsp:cNvPr id="0" name=""/>
        <dsp:cNvSpPr/>
      </dsp:nvSpPr>
      <dsp:spPr>
        <a:xfrm>
          <a:off x="0" y="0"/>
          <a:ext cx="11007075" cy="753847"/>
        </a:xfrm>
        <a:prstGeom prst="roundRect">
          <a:avLst>
            <a:gd name="adj" fmla="val 10000"/>
          </a:avLst>
        </a:prstGeom>
        <a:noFill/>
        <a:ln w="1270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ts val="500"/>
            </a:spcAft>
            <a:buNone/>
          </a:pPr>
          <a:r>
            <a:rPr lang="en-US" sz="2000" kern="1200" dirty="0">
              <a:solidFill>
                <a:schemeClr val="tx1"/>
              </a:solidFill>
            </a:rPr>
            <a:t>Food poverty line  = reference utility consumption bundles evaluated at prices faced poorer HHs</a:t>
          </a:r>
        </a:p>
      </dsp:txBody>
      <dsp:txXfrm>
        <a:off x="22079" y="22079"/>
        <a:ext cx="10962917" cy="7096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0E8982-47F8-934B-84DF-96BE68459C15}">
      <dsp:nvSpPr>
        <dsp:cNvPr id="0" name=""/>
        <dsp:cNvSpPr/>
      </dsp:nvSpPr>
      <dsp:spPr>
        <a:xfrm>
          <a:off x="7632" y="153598"/>
          <a:ext cx="3569139" cy="19497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kern="1200" dirty="0">
              <a:latin typeface="+mn-lt"/>
            </a:rPr>
            <a:t>food groups are scaled to meet food group quantities specified in dietary guidelines</a:t>
          </a:r>
        </a:p>
      </dsp:txBody>
      <dsp:txXfrm>
        <a:off x="7632" y="153598"/>
        <a:ext cx="3569139" cy="1949741"/>
      </dsp:txXfrm>
    </dsp:sp>
    <dsp:sp modelId="{0A24A985-5CE9-1048-801B-19F98BD75321}">
      <dsp:nvSpPr>
        <dsp:cNvPr id="0" name=""/>
        <dsp:cNvSpPr/>
      </dsp:nvSpPr>
      <dsp:spPr>
        <a:xfrm>
          <a:off x="3896917" y="167089"/>
          <a:ext cx="3584178" cy="19497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ts val="0"/>
            </a:spcAft>
            <a:buNone/>
          </a:pPr>
          <a:r>
            <a:rPr lang="en-US" sz="2400" kern="1200" dirty="0">
              <a:latin typeface="+mn-lt"/>
            </a:rPr>
            <a:t>relative shares of foods within each food group </a:t>
          </a:r>
        </a:p>
        <a:p>
          <a:pPr marL="0" lvl="0" indent="0" algn="ctr" defTabSz="1066800">
            <a:lnSpc>
              <a:spcPct val="100000"/>
            </a:lnSpc>
            <a:spcBef>
              <a:spcPct val="0"/>
            </a:spcBef>
            <a:spcAft>
              <a:spcPts val="0"/>
            </a:spcAft>
            <a:buNone/>
          </a:pPr>
          <a:r>
            <a:rPr lang="en-US" sz="2400" kern="1200" dirty="0">
              <a:latin typeface="+mn-lt"/>
            </a:rPr>
            <a:t>are fixed </a:t>
          </a:r>
        </a:p>
        <a:p>
          <a:pPr marL="0" lvl="0" indent="0" algn="ctr" defTabSz="1066800">
            <a:lnSpc>
              <a:spcPct val="100000"/>
            </a:lnSpc>
            <a:spcBef>
              <a:spcPct val="0"/>
            </a:spcBef>
            <a:spcAft>
              <a:spcPct val="35000"/>
            </a:spcAft>
            <a:buNone/>
          </a:pPr>
          <a:r>
            <a:rPr lang="en-US" sz="2400" kern="1200" dirty="0">
              <a:latin typeface="+mn-lt"/>
            </a:rPr>
            <a:t>(consumption patterns)</a:t>
          </a:r>
        </a:p>
      </dsp:txBody>
      <dsp:txXfrm>
        <a:off x="3896917" y="167089"/>
        <a:ext cx="3584178" cy="1949741"/>
      </dsp:txXfrm>
    </dsp:sp>
    <dsp:sp modelId="{DB5B53D8-2C38-2F4F-A39C-4DFEDAB05E27}">
      <dsp:nvSpPr>
        <dsp:cNvPr id="0" name=""/>
        <dsp:cNvSpPr/>
      </dsp:nvSpPr>
      <dsp:spPr>
        <a:xfrm>
          <a:off x="7538992" y="153598"/>
          <a:ext cx="3567880" cy="19497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ts val="0"/>
            </a:spcAft>
            <a:buNone/>
          </a:pPr>
          <a:r>
            <a:rPr lang="en-US" sz="2400" kern="1200" dirty="0">
              <a:latin typeface="+mn-lt"/>
            </a:rPr>
            <a:t>total food basket is </a:t>
          </a:r>
        </a:p>
        <a:p>
          <a:pPr marL="0" lvl="0" indent="0" algn="ctr" defTabSz="1066800">
            <a:lnSpc>
              <a:spcPct val="100000"/>
            </a:lnSpc>
            <a:spcBef>
              <a:spcPct val="0"/>
            </a:spcBef>
            <a:spcAft>
              <a:spcPts val="0"/>
            </a:spcAft>
            <a:buNone/>
          </a:pPr>
          <a:r>
            <a:rPr lang="en-US" sz="2400" kern="1200" dirty="0">
              <a:latin typeface="+mn-lt"/>
            </a:rPr>
            <a:t>scaled to meet the </a:t>
          </a:r>
        </a:p>
        <a:p>
          <a:pPr marL="0" lvl="0" indent="0" algn="ctr" defTabSz="1066800">
            <a:lnSpc>
              <a:spcPct val="100000"/>
            </a:lnSpc>
            <a:spcBef>
              <a:spcPct val="0"/>
            </a:spcBef>
            <a:spcAft>
              <a:spcPts val="0"/>
            </a:spcAft>
            <a:buNone/>
          </a:pPr>
          <a:r>
            <a:rPr lang="en-US" sz="2400" kern="1200" dirty="0">
              <a:latin typeface="+mn-lt"/>
            </a:rPr>
            <a:t>dietary energy target</a:t>
          </a:r>
        </a:p>
      </dsp:txBody>
      <dsp:txXfrm>
        <a:off x="7538992" y="153598"/>
        <a:ext cx="3567880" cy="19497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B273D-5315-C442-868A-E060D9CF6C67}">
      <dsp:nvSpPr>
        <dsp:cNvPr id="0" name=""/>
        <dsp:cNvSpPr/>
      </dsp:nvSpPr>
      <dsp:spPr>
        <a:xfrm>
          <a:off x="0" y="221963"/>
          <a:ext cx="9253960" cy="617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8210" tIns="291592" rIns="718210" bIns="113792" numCol="1" spcCol="1270" anchor="t" anchorCtr="0">
          <a:noAutofit/>
        </a:bodyPr>
        <a:lstStyle/>
        <a:p>
          <a:pPr marL="171450" lvl="1" indent="-171450" algn="l" defTabSz="711200">
            <a:lnSpc>
              <a:spcPct val="90000"/>
            </a:lnSpc>
            <a:spcBef>
              <a:spcPct val="0"/>
            </a:spcBef>
            <a:spcAft>
              <a:spcPct val="15000"/>
            </a:spcAft>
            <a:buNone/>
          </a:pPr>
          <a:r>
            <a:rPr lang="en-US" sz="1600" kern="1200" dirty="0">
              <a:solidFill>
                <a:schemeClr val="tx1"/>
              </a:solidFill>
            </a:rPr>
            <a:t>poverty lines should represent the same reference utility level across time and space </a:t>
          </a:r>
        </a:p>
      </dsp:txBody>
      <dsp:txXfrm>
        <a:off x="0" y="221963"/>
        <a:ext cx="9253960" cy="617400"/>
      </dsp:txXfrm>
    </dsp:sp>
    <dsp:sp modelId="{9E96C824-9C64-9B48-B28B-6993141A29B4}">
      <dsp:nvSpPr>
        <dsp:cNvPr id="0" name=""/>
        <dsp:cNvSpPr/>
      </dsp:nvSpPr>
      <dsp:spPr>
        <a:xfrm>
          <a:off x="462698" y="15323"/>
          <a:ext cx="6477772" cy="4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4844" tIns="0" rIns="244844" bIns="0" numCol="1" spcCol="1270" anchor="ctr" anchorCtr="0">
          <a:noAutofit/>
        </a:bodyPr>
        <a:lstStyle/>
        <a:p>
          <a:pPr marL="0" lvl="0" indent="0" algn="l" defTabSz="800100">
            <a:lnSpc>
              <a:spcPct val="90000"/>
            </a:lnSpc>
            <a:spcBef>
              <a:spcPct val="0"/>
            </a:spcBef>
            <a:spcAft>
              <a:spcPct val="35000"/>
            </a:spcAft>
            <a:buNone/>
          </a:pPr>
          <a:r>
            <a:rPr lang="en-US" sz="1800" kern="1200" dirty="0"/>
            <a:t>Utility consistency: </a:t>
          </a:r>
        </a:p>
      </dsp:txBody>
      <dsp:txXfrm>
        <a:off x="482873" y="35498"/>
        <a:ext cx="6437422" cy="372930"/>
      </dsp:txXfrm>
    </dsp:sp>
    <dsp:sp modelId="{621C2928-44B2-E846-9FC1-F4D1481741D2}">
      <dsp:nvSpPr>
        <dsp:cNvPr id="0" name=""/>
        <dsp:cNvSpPr/>
      </dsp:nvSpPr>
      <dsp:spPr>
        <a:xfrm>
          <a:off x="0" y="1121603"/>
          <a:ext cx="9253960" cy="617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8210" tIns="291592" rIns="718210" bIns="113792" numCol="1" spcCol="1270" anchor="t" anchorCtr="0">
          <a:noAutofit/>
        </a:bodyPr>
        <a:lstStyle/>
        <a:p>
          <a:pPr marL="171450" lvl="1" indent="-171450" algn="l" defTabSz="711200">
            <a:lnSpc>
              <a:spcPct val="90000"/>
            </a:lnSpc>
            <a:spcBef>
              <a:spcPct val="0"/>
            </a:spcBef>
            <a:spcAft>
              <a:spcPct val="15000"/>
            </a:spcAft>
            <a:buNone/>
          </a:pPr>
          <a:r>
            <a:rPr lang="en-US" sz="1600" kern="1200" dirty="0">
              <a:solidFill>
                <a:schemeClr val="tx1"/>
              </a:solidFill>
            </a:rPr>
            <a:t>poverty lines should reflect local conditions – relative prices, availability, norms </a:t>
          </a:r>
        </a:p>
      </dsp:txBody>
      <dsp:txXfrm>
        <a:off x="0" y="1121603"/>
        <a:ext cx="9253960" cy="617400"/>
      </dsp:txXfrm>
    </dsp:sp>
    <dsp:sp modelId="{D9F10B09-FD17-3A47-A3EC-7145F527DB8F}">
      <dsp:nvSpPr>
        <dsp:cNvPr id="0" name=""/>
        <dsp:cNvSpPr/>
      </dsp:nvSpPr>
      <dsp:spPr>
        <a:xfrm>
          <a:off x="462698" y="914963"/>
          <a:ext cx="6477772" cy="4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4844" tIns="0" rIns="244844" bIns="0" numCol="1" spcCol="1270" anchor="ctr" anchorCtr="0">
          <a:noAutofit/>
        </a:bodyPr>
        <a:lstStyle/>
        <a:p>
          <a:pPr marL="0" lvl="0" indent="0" algn="l" defTabSz="800100">
            <a:lnSpc>
              <a:spcPct val="90000"/>
            </a:lnSpc>
            <a:spcBef>
              <a:spcPct val="0"/>
            </a:spcBef>
            <a:spcAft>
              <a:spcPct val="35000"/>
            </a:spcAft>
            <a:buNone/>
          </a:pPr>
          <a:r>
            <a:rPr lang="en-US" sz="1800" kern="1200" dirty="0"/>
            <a:t>Specificity: </a:t>
          </a:r>
        </a:p>
      </dsp:txBody>
      <dsp:txXfrm>
        <a:off x="482873" y="935138"/>
        <a:ext cx="6437422" cy="3729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CBB9CB-E341-1E43-A321-22AC5C482D7F}">
      <dsp:nvSpPr>
        <dsp:cNvPr id="0" name=""/>
        <dsp:cNvSpPr/>
      </dsp:nvSpPr>
      <dsp:spPr>
        <a:xfrm>
          <a:off x="10895" y="-304822"/>
          <a:ext cx="2736942" cy="9144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ctr" defTabSz="711200">
            <a:lnSpc>
              <a:spcPct val="90000"/>
            </a:lnSpc>
            <a:spcBef>
              <a:spcPct val="0"/>
            </a:spcBef>
            <a:spcAft>
              <a:spcPct val="35000"/>
            </a:spcAft>
            <a:buNone/>
          </a:pPr>
          <a:r>
            <a:rPr lang="en-US" sz="1600" b="0" i="0" kern="1200" baseline="0" dirty="0"/>
            <a:t>Regional food poverty lines</a:t>
          </a:r>
          <a:endParaRPr lang="en-US" sz="1600" kern="1200" dirty="0"/>
        </a:p>
      </dsp:txBody>
      <dsp:txXfrm>
        <a:off x="10895" y="-304822"/>
        <a:ext cx="2736942" cy="609645"/>
      </dsp:txXfrm>
    </dsp:sp>
    <dsp:sp modelId="{431D575F-3611-5E46-B8F0-253B856F5742}">
      <dsp:nvSpPr>
        <dsp:cNvPr id="0" name=""/>
        <dsp:cNvSpPr/>
      </dsp:nvSpPr>
      <dsp:spPr>
        <a:xfrm>
          <a:off x="673628" y="159074"/>
          <a:ext cx="2427163" cy="146304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1">
          <a:noAutofit/>
        </a:bodyPr>
        <a:lstStyle/>
        <a:p>
          <a:pPr marL="0" lvl="1" indent="0" algn="l" defTabSz="666750">
            <a:lnSpc>
              <a:spcPct val="100000"/>
            </a:lnSpc>
            <a:spcBef>
              <a:spcPct val="0"/>
            </a:spcBef>
            <a:spcAft>
              <a:spcPts val="0"/>
            </a:spcAft>
            <a:buNone/>
          </a:pPr>
          <a:r>
            <a:rPr lang="en-US" sz="1500" b="0" i="0" kern="1200" baseline="0" dirty="0">
              <a:solidFill>
                <a:schemeClr val="tx1"/>
              </a:solidFill>
            </a:rPr>
            <a:t>Estimate regional food poverty lines based on regional consumption patterns and nutrition targets</a:t>
          </a:r>
          <a:endParaRPr lang="en-US" sz="1500" kern="1200" dirty="0">
            <a:solidFill>
              <a:schemeClr val="tx1"/>
            </a:solidFill>
          </a:endParaRPr>
        </a:p>
      </dsp:txBody>
      <dsp:txXfrm>
        <a:off x="716479" y="201925"/>
        <a:ext cx="2341461" cy="1377338"/>
      </dsp:txXfrm>
    </dsp:sp>
    <dsp:sp modelId="{607A288A-A07E-8343-B733-2FD62074B281}">
      <dsp:nvSpPr>
        <dsp:cNvPr id="0" name=""/>
        <dsp:cNvSpPr/>
      </dsp:nvSpPr>
      <dsp:spPr>
        <a:xfrm>
          <a:off x="2945493" y="-153829"/>
          <a:ext cx="648735" cy="30765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2945493" y="-92297"/>
        <a:ext cx="556437" cy="184595"/>
      </dsp:txXfrm>
    </dsp:sp>
    <dsp:sp modelId="{536B8330-138E-894E-8A8B-36FDEA9488C2}">
      <dsp:nvSpPr>
        <dsp:cNvPr id="0" name=""/>
        <dsp:cNvSpPr/>
      </dsp:nvSpPr>
      <dsp:spPr>
        <a:xfrm>
          <a:off x="3761475" y="-304822"/>
          <a:ext cx="2793519" cy="9144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ctr" defTabSz="711200">
            <a:lnSpc>
              <a:spcPct val="90000"/>
            </a:lnSpc>
            <a:spcBef>
              <a:spcPct val="0"/>
            </a:spcBef>
            <a:spcAft>
              <a:spcPct val="35000"/>
            </a:spcAft>
            <a:buNone/>
          </a:pPr>
          <a:r>
            <a:rPr lang="en-US" sz="1600" b="0" i="0" kern="1200" baseline="0" dirty="0"/>
            <a:t>Revealed preference theory</a:t>
          </a:r>
        </a:p>
      </dsp:txBody>
      <dsp:txXfrm>
        <a:off x="3761475" y="-304822"/>
        <a:ext cx="2793519" cy="609645"/>
      </dsp:txXfrm>
    </dsp:sp>
    <dsp:sp modelId="{A36767DF-7F3C-4949-A026-5A649CB133E5}">
      <dsp:nvSpPr>
        <dsp:cNvPr id="0" name=""/>
        <dsp:cNvSpPr/>
      </dsp:nvSpPr>
      <dsp:spPr>
        <a:xfrm>
          <a:off x="4452497" y="159074"/>
          <a:ext cx="2427163" cy="146304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1">
          <a:noAutofit/>
        </a:bodyPr>
        <a:lstStyle/>
        <a:p>
          <a:pPr marL="0" lvl="1" indent="0" algn="l" defTabSz="666750">
            <a:lnSpc>
              <a:spcPct val="100000"/>
            </a:lnSpc>
            <a:spcBef>
              <a:spcPct val="0"/>
            </a:spcBef>
            <a:spcAft>
              <a:spcPts val="0"/>
            </a:spcAft>
            <a:buNone/>
          </a:pPr>
          <a:r>
            <a:rPr lang="en-US" sz="1500" b="0" i="0" kern="1200" baseline="0" dirty="0">
              <a:solidFill>
                <a:schemeClr val="tx1"/>
              </a:solidFill>
            </a:rPr>
            <a:t>Identify inconsistencies in utility levels across regions by testing revealed preference conditions</a:t>
          </a:r>
          <a:endParaRPr lang="en-US" sz="1500" kern="1200" dirty="0">
            <a:solidFill>
              <a:schemeClr val="tx1"/>
            </a:solidFill>
          </a:endParaRPr>
        </a:p>
      </dsp:txBody>
      <dsp:txXfrm>
        <a:off x="4495348" y="201925"/>
        <a:ext cx="2341461" cy="1377338"/>
      </dsp:txXfrm>
    </dsp:sp>
    <dsp:sp modelId="{CE446AB4-C9D2-BD4A-BD40-909742E49F60}">
      <dsp:nvSpPr>
        <dsp:cNvPr id="0" name=""/>
        <dsp:cNvSpPr/>
      </dsp:nvSpPr>
      <dsp:spPr>
        <a:xfrm>
          <a:off x="6833362" y="-143968"/>
          <a:ext cx="649248" cy="31109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6833362" y="-81749"/>
        <a:ext cx="555920" cy="186656"/>
      </dsp:txXfrm>
    </dsp:sp>
    <dsp:sp modelId="{EDB1FEB5-480E-2C4E-A728-5B200B4170D2}">
      <dsp:nvSpPr>
        <dsp:cNvPr id="0" name=""/>
        <dsp:cNvSpPr/>
      </dsp:nvSpPr>
      <dsp:spPr>
        <a:xfrm>
          <a:off x="7725852" y="-304822"/>
          <a:ext cx="2677889" cy="9144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ctr" defTabSz="711200">
            <a:lnSpc>
              <a:spcPct val="90000"/>
            </a:lnSpc>
            <a:spcBef>
              <a:spcPct val="0"/>
            </a:spcBef>
            <a:spcAft>
              <a:spcPct val="35000"/>
            </a:spcAft>
            <a:buNone/>
          </a:pPr>
          <a:r>
            <a:rPr lang="en-US" sz="1600" b="0" i="0" kern="1200" baseline="0" dirty="0"/>
            <a:t>Cross entropy criterion</a:t>
          </a:r>
          <a:endParaRPr lang="en-US" sz="1600" kern="1200" dirty="0"/>
        </a:p>
      </dsp:txBody>
      <dsp:txXfrm>
        <a:off x="7725852" y="-304822"/>
        <a:ext cx="2677889" cy="609645"/>
      </dsp:txXfrm>
    </dsp:sp>
    <dsp:sp modelId="{F5F0A65E-A56B-3B49-AE40-4DC647C17DD3}">
      <dsp:nvSpPr>
        <dsp:cNvPr id="0" name=""/>
        <dsp:cNvSpPr/>
      </dsp:nvSpPr>
      <dsp:spPr>
        <a:xfrm>
          <a:off x="8208125" y="159074"/>
          <a:ext cx="2729029" cy="146304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1">
          <a:noAutofit/>
        </a:bodyPr>
        <a:lstStyle/>
        <a:p>
          <a:pPr marL="0" lvl="1" indent="0" algn="l" defTabSz="666750">
            <a:lnSpc>
              <a:spcPct val="100000"/>
            </a:lnSpc>
            <a:spcBef>
              <a:spcPct val="0"/>
            </a:spcBef>
            <a:spcAft>
              <a:spcPts val="0"/>
            </a:spcAft>
            <a:buNone/>
          </a:pPr>
          <a:r>
            <a:rPr lang="en-US" sz="1500" b="0" i="0" kern="1200" baseline="0" dirty="0">
              <a:solidFill>
                <a:schemeClr val="tx1"/>
              </a:solidFill>
            </a:rPr>
            <a:t>Enforce revealed preference constraints while </a:t>
          </a:r>
          <a:r>
            <a:rPr lang="en-US" sz="1500" kern="1200" dirty="0">
              <a:solidFill>
                <a:schemeClr val="tx1"/>
              </a:solidFill>
            </a:rPr>
            <a:t>preserving, to the greatest degree possible, the information content of the initial food poverty baskets</a:t>
          </a:r>
        </a:p>
      </dsp:txBody>
      <dsp:txXfrm>
        <a:off x="8250976" y="201925"/>
        <a:ext cx="2643327" cy="137733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D436206-08FA-3F49-A9A2-E39D99F8BF68}" type="datetimeFigureOut">
              <a:rPr lang="en-US" smtClean="0"/>
              <a:t>10/30/2023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009C9F-CDE2-6649-9DC9-F2DCDF47AB8D}" type="slidenum">
              <a:rPr lang="en-US" smtClean="0"/>
              <a:t>‹#›</a:t>
            </a:fld>
            <a:endParaRPr lang="en-US"/>
          </a:p>
        </p:txBody>
      </p:sp>
    </p:spTree>
    <p:extLst>
      <p:ext uri="{BB962C8B-B14F-4D97-AF65-F5344CB8AC3E}">
        <p14:creationId xmlns:p14="http://schemas.microsoft.com/office/powerpoint/2010/main" val="18778216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A3BBB4-83BA-4922-A4DB-9F70F816F70F}" type="datetimeFigureOut">
              <a:rPr lang="en-US" smtClean="0"/>
              <a:t>10/30/2023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2AA323-5059-4D56-8340-1C4053A31499}" type="slidenum">
              <a:rPr lang="en-US" smtClean="0"/>
              <a:t>‹#›</a:t>
            </a:fld>
            <a:endParaRPr lang="en-US"/>
          </a:p>
        </p:txBody>
      </p:sp>
    </p:spTree>
    <p:extLst>
      <p:ext uri="{BB962C8B-B14F-4D97-AF65-F5344CB8AC3E}">
        <p14:creationId xmlns:p14="http://schemas.microsoft.com/office/powerpoint/2010/main" val="3013067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fao.org/publications/sofi/2020/e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o.org/publications/sofi/2021/en/"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2AA323-5059-4D56-8340-1C4053A31499}" type="slidenum">
              <a:rPr lang="en-US" smtClean="0"/>
              <a:t>1</a:t>
            </a:fld>
            <a:endParaRPr lang="en-US"/>
          </a:p>
        </p:txBody>
      </p:sp>
    </p:spTree>
    <p:extLst>
      <p:ext uri="{BB962C8B-B14F-4D97-AF65-F5344CB8AC3E}">
        <p14:creationId xmlns:p14="http://schemas.microsoft.com/office/powerpoint/2010/main" val="534758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decade ago, </a:t>
            </a:r>
            <a:r>
              <a:rPr lang="en-US" dirty="0" err="1"/>
              <a:t>Yurie</a:t>
            </a:r>
            <a:r>
              <a:rPr lang="en-US" dirty="0"/>
              <a:t> and I were working on this study – of how WB investments in food and agriculture approached nutrition. </a:t>
            </a:r>
          </a:p>
          <a:p>
            <a:r>
              <a:rPr lang="en-US" dirty="0"/>
              <a:t>Conclusion was that essentially, the indicators and solutions had not evolved alongside the evolution of the problem and our understanding of the problem</a:t>
            </a:r>
          </a:p>
          <a:p>
            <a:endParaRPr lang="en-US" dirty="0"/>
          </a:p>
          <a:p>
            <a:endParaRPr lang="en-US" dirty="0"/>
          </a:p>
          <a:p>
            <a:endParaRPr lang="en-US" dirty="0"/>
          </a:p>
          <a:p>
            <a:r>
              <a:rPr lang="en-US" dirty="0"/>
              <a:t>Co-authored with </a:t>
            </a:r>
            <a:r>
              <a:rPr lang="en-US" dirty="0" err="1"/>
              <a:t>Yurie</a:t>
            </a:r>
            <a:r>
              <a:rPr lang="en-US" dirty="0"/>
              <a:t> </a:t>
            </a:r>
            <a:r>
              <a:rPr lang="en-US" dirty="0" err="1"/>
              <a:t>Tanimichi</a:t>
            </a:r>
            <a:r>
              <a:rPr lang="en-US" dirty="0"/>
              <a:t> </a:t>
            </a:r>
            <a:r>
              <a:rPr lang="en-US" dirty="0" err="1"/>
              <a:t>Hoberg</a:t>
            </a:r>
            <a:r>
              <a:rPr lang="en-US" dirty="0"/>
              <a:t> of the ag GP</a:t>
            </a:r>
          </a:p>
          <a:p>
            <a:r>
              <a:rPr lang="en-US" dirty="0"/>
              <a:t>Gathered information from the World Bank Archives as well as interviews with agriculture and nutrition WB staff from 1973-2013.</a:t>
            </a:r>
          </a:p>
          <a:p>
            <a:r>
              <a:rPr lang="en-US" dirty="0"/>
              <a:t>In doing this review, we looked at what had been done within the Bank, but also the broader context in the field of international nutrition and agriculture, and where emphasis was placed, and where it was not.</a:t>
            </a:r>
          </a:p>
          <a:p>
            <a:r>
              <a:rPr lang="en-US" dirty="0"/>
              <a:t>Lots more detail in this report but a big take-home was that there has been a paradigm shift in how the problem is defined, and what needs to be done.</a:t>
            </a:r>
          </a:p>
          <a:p>
            <a:r>
              <a:rPr lang="en-US" dirty="0"/>
              <a:t>In 2014 we were calling for the need to build a new evidence base on:</a:t>
            </a:r>
          </a:p>
          <a:p>
            <a:pPr lvl="1"/>
            <a:r>
              <a:rPr lang="en-US" sz="1600" dirty="0"/>
              <a:t>Where (and for whom) are food access and diets inadequate?</a:t>
            </a:r>
          </a:p>
          <a:p>
            <a:pPr lvl="1"/>
            <a:r>
              <a:rPr lang="en-US" sz="1600" dirty="0"/>
              <a:t>What are the consequences of poor diets on health, productivity, and environment?</a:t>
            </a:r>
          </a:p>
          <a:p>
            <a:pPr lvl="1"/>
            <a:r>
              <a:rPr lang="en-US" sz="1600" dirty="0"/>
              <a:t>What policies underpin access to nutritious food and dietary quality of populations?</a:t>
            </a:r>
          </a:p>
          <a:p>
            <a:endParaRPr lang="en-US" dirty="0"/>
          </a:p>
          <a:p>
            <a:endParaRPr lang="en-US" sz="1200" dirty="0"/>
          </a:p>
          <a:p>
            <a:r>
              <a:rPr lang="en-US" sz="1200" dirty="0"/>
              <a:t>(Similar to where we were in 80s with basic nutrition, need new “nutrition-sensitive” data and indicators now)</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2CBB2-9E3C-AE44-8129-7AA1042BEA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291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We do now have an indicator of access to </a:t>
            </a:r>
            <a:r>
              <a:rPr lang="en-US" sz="2000" b="1" dirty="0"/>
              <a:t>nutritious diets to meet dietary needs</a:t>
            </a:r>
            <a:r>
              <a:rPr lang="en-US" sz="2000" dirty="0"/>
              <a:t>, as a new food security indicator.</a:t>
            </a:r>
          </a:p>
          <a:p>
            <a:r>
              <a:rPr lang="en-US" sz="2000" dirty="0"/>
              <a:t>Soon to be incorporated into FAOSTAT and monitored annually in the SOFI reports.</a:t>
            </a:r>
          </a:p>
          <a:p>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srgbClr val="EE283B"/>
                </a:solidFill>
              </a:rPr>
              <a:t>CoHD</a:t>
            </a:r>
            <a:r>
              <a:rPr lang="en-US" sz="2800" b="1" dirty="0">
                <a:solidFill>
                  <a:srgbClr val="EE283B"/>
                </a:solidFill>
              </a:rPr>
              <a:t> can be thought of a as an achievement poverty line – access to healthy foods</a:t>
            </a:r>
          </a:p>
          <a:p>
            <a:endParaRPr lang="en-US" sz="2000" dirty="0"/>
          </a:p>
          <a:p>
            <a:r>
              <a:rPr lang="en-US" sz="2000" dirty="0"/>
              <a:t>This indicator rests on a clear set of criteria for what it means to meet dietary needs – beyond calories.</a:t>
            </a:r>
          </a:p>
          <a:p>
            <a:endParaRPr lang="en-US" sz="2000" dirty="0"/>
          </a:p>
          <a:p>
            <a:endParaRPr lang="en-US" sz="2000" dirty="0"/>
          </a:p>
          <a:p>
            <a:r>
              <a:rPr lang="en-US" sz="2000" dirty="0"/>
              <a:t>“Estimates of the cost and affordability of healthy diets will be updated annually and disseminated in this report, reflecting the most recent data as they become available.”</a:t>
            </a:r>
          </a:p>
          <a:p>
            <a:r>
              <a:rPr lang="en-US" sz="2000" i="1" dirty="0"/>
              <a:t>-SOFI 2021, p29</a:t>
            </a:r>
          </a:p>
          <a:p>
            <a:r>
              <a:rPr lang="en-US" sz="1200" dirty="0">
                <a:hlinkClick r:id="rId3"/>
              </a:rPr>
              <a:t>http://www.fao.org/publications/sofi/2020/en/</a:t>
            </a:r>
            <a:endParaRPr lang="en-US" sz="1200" dirty="0"/>
          </a:p>
          <a:p>
            <a:r>
              <a:rPr lang="en-US" sz="1200" dirty="0">
                <a:hlinkClick r:id="rId4"/>
              </a:rPr>
              <a:t>https://www.fao.org/publications/sofi/2021/en/</a:t>
            </a:r>
            <a:endParaRPr lang="en-US" sz="1200" dirty="0"/>
          </a:p>
        </p:txBody>
      </p:sp>
      <p:sp>
        <p:nvSpPr>
          <p:cNvPr id="4" name="Slide Number Placeholder 3"/>
          <p:cNvSpPr>
            <a:spLocks noGrp="1"/>
          </p:cNvSpPr>
          <p:nvPr>
            <p:ph type="sldNum" sz="quarter" idx="10"/>
          </p:nvPr>
        </p:nvSpPr>
        <p:spPr/>
        <p:txBody>
          <a:bodyPr/>
          <a:lstStyle/>
          <a:p>
            <a:fld id="{DF811066-0135-4CAA-8AD4-89A97190AC00}" type="slidenum">
              <a:rPr lang="en-US" smtClean="0"/>
              <a:t>12</a:t>
            </a:fld>
            <a:endParaRPr lang="en-US"/>
          </a:p>
        </p:txBody>
      </p:sp>
    </p:spTree>
    <p:extLst>
      <p:ext uri="{BB962C8B-B14F-4D97-AF65-F5344CB8AC3E}">
        <p14:creationId xmlns:p14="http://schemas.microsoft.com/office/powerpoint/2010/main" val="2065714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method for finding the cost of a healthy diet starts with the question: What is a healthy diet?</a:t>
            </a:r>
          </a:p>
          <a:p>
            <a:r>
              <a:rPr lang="en-US" dirty="0"/>
              <a:t>Many countries have answered this question as a matter of national policy. The handiest definitions of a healthy diet are from food-based dietary guidelines,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6C4224-2A4B-F049-8A20-F0EDC87B1A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5317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Taking as a standard that many nations have already defined what a healthy diet is, what we aim to do is then to find out… </a:t>
            </a:r>
          </a:p>
          <a:p>
            <a:r>
              <a:rPr lang="en-US" dirty="0"/>
              <a:t>This takes a consumer perspective of food prices and uses retail costs, as the costs people find in the market.</a:t>
            </a:r>
          </a:p>
          <a:p>
            <a:endParaRPr lang="en-US" dirty="0"/>
          </a:p>
          <a:p>
            <a:r>
              <a:rPr lang="en-US" dirty="0"/>
              <a:t>Next is an example of how we quantify the healthy diet.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2CBB2-9E3C-AE44-8129-7AA1042BEA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1308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Dietary guidelines typically identify a number of required food groups, and the portions per day required of each, and then define the grams or calories per portion of each food group recommended. So the task is then to find out how much the recommended amount of each food group costs at retail prices in the market.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7280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LEAST-COST healthy diet used by Food Prices for Nutrition uses the least expensive locally available foods at each time and place to fulfill each food group contribution to the healthy diet basket.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food group proportions stay constant in the Healthy Diet Basket. The food items within each food group are substitutable. So within food groups, the cheapest items vary by season and place.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average globally, in 2020 we find that the cost of a healthy diet using this method was $3.54. However, this varies by country.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D7838C-AA11-4D27-B0FF-C02031F905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4272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global data, we find that </a:t>
            </a:r>
            <a:r>
              <a:rPr lang="en-US" sz="1200" kern="1200" dirty="0">
                <a:solidFill>
                  <a:schemeClr val="tx1"/>
                </a:solidFill>
                <a:effectLst/>
                <a:latin typeface="+mn-lt"/>
                <a:ea typeface="+mn-ea"/>
                <a:cs typeface="+mn-cs"/>
              </a:rPr>
              <a:t>the HDB cost $3.54 in 2020. Each national FBDG we analyzed had a slightly different cost, but they are all in the same range. Also EAT-Lancet.</a:t>
            </a:r>
          </a:p>
          <a:p>
            <a:r>
              <a:rPr lang="en-US" sz="1200" kern="1200" dirty="0">
                <a:solidFill>
                  <a:schemeClr val="tx1"/>
                </a:solidFill>
                <a:effectLst/>
                <a:latin typeface="+mn-lt"/>
                <a:ea typeface="+mn-ea"/>
                <a:cs typeface="+mn-cs"/>
              </a:rPr>
              <a:t>What we find is that Healthy Diets, by any definition, cost more than the poverty line.</a:t>
            </a:r>
          </a:p>
          <a:p>
            <a:endParaRPr lang="en-US" dirty="0"/>
          </a:p>
          <a:p>
            <a:r>
              <a:rPr lang="en-US" dirty="0"/>
              <a:t>There is no country in the world where you can purchase a diet that meets FBDG for $1.12. Results from global dataset show that in the least expensive countries, still more than $2.15.</a:t>
            </a:r>
          </a:p>
          <a:p>
            <a:endParaRPr lang="en-US" dirty="0"/>
          </a:p>
          <a:p>
            <a:r>
              <a:rPr lang="en-US" dirty="0"/>
              <a:t>This calls into question where the poverty line is set.</a:t>
            </a:r>
          </a:p>
        </p:txBody>
      </p:sp>
      <p:sp>
        <p:nvSpPr>
          <p:cNvPr id="4" name="Slide Number Placeholder 3"/>
          <p:cNvSpPr>
            <a:spLocks noGrp="1"/>
          </p:cNvSpPr>
          <p:nvPr>
            <p:ph type="sldNum" sz="quarter" idx="5"/>
          </p:nvPr>
        </p:nvSpPr>
        <p:spPr/>
        <p:txBody>
          <a:bodyPr/>
          <a:lstStyle/>
          <a:p>
            <a:fld id="{C8A2CBB2-9E3C-AE44-8129-7AA1042BEA40}" type="slidenum">
              <a:rPr lang="en-US" smtClean="0"/>
              <a:t>18</a:t>
            </a:fld>
            <a:endParaRPr lang="en-US"/>
          </a:p>
        </p:txBody>
      </p:sp>
    </p:spTree>
    <p:extLst>
      <p:ext uri="{BB962C8B-B14F-4D97-AF65-F5344CB8AC3E}">
        <p14:creationId xmlns:p14="http://schemas.microsoft.com/office/powerpoint/2010/main" val="3781160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a:t>
            </a:r>
            <a:r>
              <a:rPr lang="en-US" dirty="0" err="1"/>
              <a:t>CoHD</a:t>
            </a:r>
            <a:r>
              <a:rPr lang="en-US" dirty="0"/>
              <a:t>-FP was not possible to consider for global application because there is no global dataset of food expenditures at item level; these are sourced from national HCES individually.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2000" strike="sngStrike" dirty="0"/>
              <a:t>Food insecurity measurement using experience-based measures (i.e. FIES-based) captures a broader construct, but does not include a normative standard of basic nutritional needs</a:t>
            </a:r>
          </a:p>
          <a:p>
            <a:pPr lvl="1"/>
            <a:r>
              <a:rPr lang="en-US" sz="1800" strike="sngStrike" dirty="0"/>
              <a:t>individual interpretation of what "healthy and nutritious food" means</a:t>
            </a:r>
          </a:p>
          <a:p>
            <a:pPr marL="457200" lvl="1" indent="0">
              <a:buNone/>
            </a:pPr>
            <a:r>
              <a:rPr lang="en-US" sz="1800" i="1" strike="sngStrike" dirty="0"/>
              <a:t>During the last 12 months, was there a time when, because of lack of money or other resources:</a:t>
            </a:r>
          </a:p>
          <a:p>
            <a:pPr marL="457200" lvl="1" indent="0">
              <a:buNone/>
            </a:pPr>
            <a:r>
              <a:rPr lang="en-US" sz="1800" i="1" strike="sngStrike" dirty="0"/>
              <a:t>1. You were worried you would not have enough food to eat?</a:t>
            </a:r>
          </a:p>
          <a:p>
            <a:pPr marL="457200" lvl="1" indent="0">
              <a:buNone/>
            </a:pPr>
            <a:r>
              <a:rPr lang="en-US" sz="1800" i="1" strike="sngStrike" dirty="0"/>
              <a:t>2. You were unable to eat </a:t>
            </a:r>
            <a:r>
              <a:rPr lang="en-US" sz="1800" b="1" i="1" strike="sngStrike" dirty="0"/>
              <a:t>healthy and nutritious food</a:t>
            </a:r>
            <a:r>
              <a:rPr lang="en-US" sz="1800" i="1" strike="sngStrike" dirty="0"/>
              <a:t>?</a:t>
            </a:r>
          </a:p>
          <a:p>
            <a:pPr marL="457200" lvl="1" indent="0">
              <a:buNone/>
            </a:pPr>
            <a:r>
              <a:rPr lang="en-US" sz="1800" i="1" strike="sngStrike" dirty="0"/>
              <a:t>3. You ate only a few kinds of foods?...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92AA323-5059-4D56-8340-1C4053A31499}" type="slidenum">
              <a:rPr lang="en-US" smtClean="0"/>
              <a:t>19</a:t>
            </a:fld>
            <a:endParaRPr lang="en-US"/>
          </a:p>
        </p:txBody>
      </p:sp>
    </p:spTree>
    <p:extLst>
      <p:ext uri="{BB962C8B-B14F-4D97-AF65-F5344CB8AC3E}">
        <p14:creationId xmlns:p14="http://schemas.microsoft.com/office/powerpoint/2010/main" val="14416098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2AA323-5059-4D56-8340-1C4053A31499}" type="slidenum">
              <a:rPr lang="en-US" smtClean="0"/>
              <a:t>20</a:t>
            </a:fld>
            <a:endParaRPr lang="en-US"/>
          </a:p>
        </p:txBody>
      </p:sp>
    </p:spTree>
    <p:extLst>
      <p:ext uri="{BB962C8B-B14F-4D97-AF65-F5344CB8AC3E}">
        <p14:creationId xmlns:p14="http://schemas.microsoft.com/office/powerpoint/2010/main" val="30538827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Now focusing on national, </a:t>
            </a:r>
            <a:r>
              <a:rPr lang="en-US" sz="1200" dirty="0" err="1">
                <a:effectLst/>
                <a:latin typeface="Calibri" panose="020F0502020204030204" pitchFamily="34" charset="0"/>
                <a:ea typeface="DengXian" panose="02010600030101010101" pitchFamily="2" charset="-122"/>
                <a:cs typeface="Times New Roman" panose="02020603050405020304" pitchFamily="18" charset="0"/>
              </a:rPr>
              <a:t>welfaristic</a:t>
            </a:r>
            <a:r>
              <a:rPr lang="en-US" sz="1200" dirty="0">
                <a:effectLst/>
                <a:latin typeface="Calibri" panose="020F0502020204030204" pitchFamily="34" charset="0"/>
                <a:ea typeface="DengXian" panose="02010600030101010101" pitchFamily="2" charset="-122"/>
                <a:cs typeface="Times New Roman" panose="02020603050405020304" pitchFamily="18" charset="0"/>
              </a:rPr>
              <a:t> poverty lines estimated using the cost of basic needs approach.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DengXian" panose="02010600030101010101" pitchFamily="2" charset="-122"/>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DengXian" panose="02010600030101010101" pitchFamily="2" charset="-122"/>
                <a:cs typeface="Times New Roman" panose="02020603050405020304" pitchFamily="18" charset="0"/>
              </a:rPr>
              <a:t>Poverty estimation strives to identify whether households achieve a minimum level of wellbeing</a:t>
            </a:r>
            <a:r>
              <a:rPr lang="en-US" dirty="0">
                <a:effectLst/>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err="1">
                <a:effectLst/>
                <a:latin typeface="Calibri" panose="020F0502020204030204" pitchFamily="34" charset="0"/>
                <a:ea typeface="DengXian" panose="02010600030101010101" pitchFamily="2" charset="-122"/>
                <a:cs typeface="Times New Roman" panose="02020603050405020304" pitchFamily="18" charset="0"/>
              </a:rPr>
              <a:t>Ravallion’s</a:t>
            </a:r>
            <a:r>
              <a:rPr lang="en-US" sz="1800" dirty="0">
                <a:effectLst/>
                <a:latin typeface="Calibri" panose="020F0502020204030204" pitchFamily="34" charset="0"/>
                <a:ea typeface="DengXian" panose="02010600030101010101" pitchFamily="2" charset="-122"/>
                <a:cs typeface="Times New Roman" panose="02020603050405020304" pitchFamily="18" charset="0"/>
              </a:rPr>
              <a:t> reference welfare level as one that allows individuals to </a:t>
            </a:r>
            <a:endParaRPr lang="en-US" sz="1200" dirty="0">
              <a:effectLst/>
              <a:latin typeface="Times New Roman" panose="02020603050405020304" pitchFamily="18" charset="0"/>
              <a:ea typeface="DengXian" panose="02010600030101010101" pitchFamily="2" charset="-122"/>
            </a:endParaRP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DengXian" panose="02010600030101010101" pitchFamily="2" charset="-122"/>
                <a:cs typeface="Times New Roman" panose="02020603050405020304" pitchFamily="18" charset="0"/>
              </a:rPr>
              <a:t>Beyond mere survival, this reference welfare level stipulates two conditions</a:t>
            </a:r>
          </a:p>
          <a:p>
            <a:pPr marL="800100" marR="0" lvl="1" indent="-342900">
              <a:spcBef>
                <a:spcPts val="0"/>
              </a:spcBef>
              <a:spcAft>
                <a:spcPts val="0"/>
              </a:spcAft>
              <a:buFont typeface="Calibri" panose="020F0502020204030204" pitchFamily="34" charset="0"/>
              <a:buChar char="-"/>
              <a:tabLst>
                <a:tab pos="457200" algn="l"/>
              </a:tabLst>
            </a:pPr>
            <a:r>
              <a:rPr lang="en-US" sz="1800" dirty="0">
                <a:effectLst/>
                <a:latin typeface="Calibri" panose="020F0502020204030204" pitchFamily="34" charset="0"/>
                <a:ea typeface="DengXian" panose="02010600030101010101" pitchFamily="2" charset="-122"/>
                <a:cs typeface="Times New Roman" panose="02020603050405020304" pitchFamily="18" charset="0"/>
              </a:rPr>
              <a:t>achieving good health and</a:t>
            </a:r>
          </a:p>
          <a:p>
            <a:pPr marL="800100" marR="0" lvl="1" indent="-342900">
              <a:spcBef>
                <a:spcPts val="0"/>
              </a:spcBef>
              <a:spcAft>
                <a:spcPts val="0"/>
              </a:spcAft>
              <a:buFont typeface="Calibri" panose="020F0502020204030204" pitchFamily="34" charset="0"/>
              <a:buChar char="-"/>
              <a:tabLst>
                <a:tab pos="457200" algn="l"/>
              </a:tabLst>
            </a:pPr>
            <a:r>
              <a:rPr lang="en-US" sz="1800" dirty="0">
                <a:effectLst/>
                <a:latin typeface="Calibri" panose="020F0502020204030204" pitchFamily="34" charset="0"/>
                <a:ea typeface="DengXian" panose="02010600030101010101" pitchFamily="2" charset="-122"/>
                <a:cs typeface="Times New Roman" panose="02020603050405020304" pitchFamily="18" charset="0"/>
              </a:rPr>
              <a:t>achieving social inclusion, where social inclusion can have many dimensions  </a:t>
            </a:r>
          </a:p>
          <a:p>
            <a:pPr marL="800100" marR="0" lvl="1" indent="-342900">
              <a:spcBef>
                <a:spcPts val="0"/>
              </a:spcBef>
              <a:spcAft>
                <a:spcPts val="0"/>
              </a:spcAft>
              <a:buFont typeface="Calibri" panose="020F0502020204030204" pitchFamily="34" charset="0"/>
              <a:buChar char="-"/>
              <a:tabLst>
                <a:tab pos="457200" algn="l"/>
              </a:tabLst>
            </a:pPr>
            <a:r>
              <a:rPr lang="en-US" sz="1800" dirty="0">
                <a:effectLst/>
                <a:latin typeface="Calibri" panose="020F0502020204030204" pitchFamily="34" charset="0"/>
                <a:ea typeface="DengXian" panose="02010600030101010101" pitchFamily="2" charset="-122"/>
                <a:cs typeface="Times New Roman" panose="02020603050405020304" pitchFamily="18" charset="0"/>
              </a:rPr>
              <a:t>important to the food poverty line is the ability to acquire a diet consistent with local food cultures and norms.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In practice to define cost of basic needs food poverty lines, we identify food bundles associated with this reference welfare level using consumption patterns of poor and near poor households observed in household survey data.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kern="12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DengXian" panose="02010600030101010101" pitchFamily="2" charset="-122"/>
                <a:cs typeface="Times New Roman" panose="02020603050405020304" pitchFamily="18" charset="0"/>
              </a:rPr>
              <a:t>Consumption patterns reveal bundles of foods that poor and near poor households </a:t>
            </a:r>
            <a:r>
              <a:rPr lang="en-US" sz="1800" b="1" i="1" dirty="0">
                <a:effectLst/>
                <a:latin typeface="Calibri" panose="020F0502020204030204" pitchFamily="34" charset="0"/>
                <a:ea typeface="DengXian" panose="02010600030101010101" pitchFamily="2" charset="-122"/>
                <a:cs typeface="Times New Roman" panose="02020603050405020304" pitchFamily="18" charset="0"/>
              </a:rPr>
              <a:t>choose</a:t>
            </a:r>
            <a:r>
              <a:rPr lang="en-US" sz="1800" dirty="0">
                <a:effectLst/>
                <a:latin typeface="Calibri" panose="020F0502020204030204" pitchFamily="34" charset="0"/>
                <a:ea typeface="DengXian" panose="02010600030101010101" pitchFamily="2" charset="-122"/>
                <a:cs typeface="Times New Roman" panose="02020603050405020304" pitchFamily="18" charset="0"/>
              </a:rPr>
              <a:t> to consume given their limited resources, relative prices, and food access and availability. Importantly, even for poor households these bundles are not likely to be bundles of the cheapest foods. Rather the chosen bundles incorporate food preferences associated with cultural tastes and norms. And as such, in tying the food poverty line to bundles of foods that capture tastes and norms, the cost of basic needs food poverty line by design accounts for social inclusion. </a:t>
            </a:r>
          </a:p>
          <a:p>
            <a:pPr marL="0" marR="0">
              <a:spcBef>
                <a:spcPts val="0"/>
              </a:spcBef>
              <a:spcAft>
                <a:spcPts val="0"/>
              </a:spcAft>
            </a:pPr>
            <a:r>
              <a:rPr lang="en-US" sz="1800" kern="12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1800" kern="12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Ignoring food consumption patterns, risks estimating a food poverty line that is insufficient to cover the costs of what people are actually willing to eat and undercounting who we consider poor.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800" kern="12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1800" kern="12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In order to satisfy the second condition of good health, food bundles are adjusted to meet a nutrition standard – traditionally a dietary energy target. However, a calorically adequate diet based on the consumption patterns of relatively poor households, is likely to be heavy in starchy staples and therefore unlikely to reflect a diet needed to achieve good health</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800" kern="12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 </a:t>
            </a:r>
          </a:p>
          <a:p>
            <a:pPr marL="285750" marR="0" indent="-285750">
              <a:spcBef>
                <a:spcPts val="0"/>
              </a:spcBef>
              <a:spcAft>
                <a:spcPts val="0"/>
              </a:spcAft>
              <a:buFont typeface="Arial" panose="020B0604020202020204" pitchFamily="34" charset="0"/>
              <a:buChar char="•"/>
            </a:pPr>
            <a:r>
              <a:rPr lang="en-US" sz="1800" kern="1200" dirty="0">
                <a:solidFill>
                  <a:srgbClr val="000000"/>
                </a:solidFill>
                <a:effectLst/>
                <a:latin typeface="Calibri" panose="020F0502020204030204" pitchFamily="34" charset="0"/>
                <a:ea typeface="DengXian" panose="02010600030101010101" pitchFamily="2" charset="-122"/>
                <a:cs typeface="Times New Roman" panose="02020603050405020304" pitchFamily="18" charset="0"/>
              </a:rPr>
              <a:t>Proposing </a:t>
            </a:r>
            <a:r>
              <a:rPr lang="en-US" sz="1800" dirty="0">
                <a:effectLst/>
                <a:latin typeface="Calibri" panose="020F0502020204030204" pitchFamily="34" charset="0"/>
                <a:ea typeface="DengXian" panose="02010600030101010101" pitchFamily="2" charset="-122"/>
                <a:cs typeface="Times New Roman" panose="02020603050405020304" pitchFamily="18" charset="0"/>
              </a:rPr>
              <a:t>a method for incorporating a more comprehensive healthy diet nutrition standard into food poverty line estimation while maintaining some consistency with observed food consumption patterns.</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292AA323-5059-4D56-8340-1C4053A31499}" type="slidenum">
              <a:rPr lang="en-US" smtClean="0"/>
              <a:t>21</a:t>
            </a:fld>
            <a:endParaRPr lang="en-US"/>
          </a:p>
        </p:txBody>
      </p:sp>
    </p:spTree>
    <p:extLst>
      <p:ext uri="{BB962C8B-B14F-4D97-AF65-F5344CB8AC3E}">
        <p14:creationId xmlns:p14="http://schemas.microsoft.com/office/powerpoint/2010/main" val="2176511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latin typeface="Garamond" panose="02020404030301010803" pitchFamily="18" charset="0"/>
            </a:endParaRPr>
          </a:p>
        </p:txBody>
      </p:sp>
      <p:sp>
        <p:nvSpPr>
          <p:cNvPr id="4" name="Slide Number Placeholder 3"/>
          <p:cNvSpPr>
            <a:spLocks noGrp="1"/>
          </p:cNvSpPr>
          <p:nvPr>
            <p:ph type="sldNum" sz="quarter" idx="5"/>
          </p:nvPr>
        </p:nvSpPr>
        <p:spPr/>
        <p:txBody>
          <a:bodyPr/>
          <a:lstStyle/>
          <a:p>
            <a:fld id="{292AA323-5059-4D56-8340-1C4053A31499}" type="slidenum">
              <a:rPr lang="en-US" smtClean="0"/>
              <a:t>2</a:t>
            </a:fld>
            <a:endParaRPr lang="en-US"/>
          </a:p>
        </p:txBody>
      </p:sp>
    </p:spTree>
    <p:extLst>
      <p:ext uri="{BB962C8B-B14F-4D97-AF65-F5344CB8AC3E}">
        <p14:creationId xmlns:p14="http://schemas.microsoft.com/office/powerpoint/2010/main" val="1879162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For clarity:</a:t>
            </a: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DengXian" panose="02010600030101010101" pitchFamily="2" charset="-122"/>
                <a:cs typeface="Times New Roman" panose="02020603050405020304" pitchFamily="18" charset="0"/>
              </a:rPr>
              <a:t>Energy-based poverty lines to refer to poverty lines calculated using only an energy target as the nutrition standard –traditional cost of basic needs approach </a:t>
            </a: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DengXian" panose="02010600030101010101" pitchFamily="2" charset="-122"/>
                <a:cs typeface="Times New Roman" panose="02020603050405020304" pitchFamily="18" charset="0"/>
              </a:rPr>
              <a:t>Healthy diet poverty lines refers to our proposed poverty lines that incorporate a more comprehensive healthy diet nutrition standard</a:t>
            </a:r>
          </a:p>
          <a:p>
            <a:pPr marL="0" marR="0">
              <a:spcBef>
                <a:spcPts val="0"/>
              </a:spcBef>
              <a:spcAft>
                <a:spcPts val="0"/>
              </a:spcAft>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What to use as a nutrition standard?</a:t>
            </a:r>
          </a:p>
          <a:p>
            <a:pPr marL="0" marR="0">
              <a:spcBef>
                <a:spcPts val="0"/>
              </a:spcBef>
              <a:spcAft>
                <a:spcPts val="0"/>
              </a:spcAft>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The economic commission of Latin America and the Caribbean align the % of calories derived from each macronutrient (protein, fat, and carbohydrates) with guidelines. </a:t>
            </a:r>
          </a:p>
          <a:p>
            <a:pPr marL="742950" marR="0" lvl="1"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DengXian" panose="02010600030101010101" pitchFamily="2" charset="-122"/>
                <a:cs typeface="Times New Roman" panose="02020603050405020304" pitchFamily="18" charset="0"/>
              </a:rPr>
              <a:t>Method used in a standardized approach to poverty estimation in 18 LAC countries</a:t>
            </a:r>
          </a:p>
          <a:p>
            <a:pPr marL="742950" marR="0" lvl="1"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DengXian" panose="02010600030101010101" pitchFamily="2" charset="-122"/>
                <a:cs typeface="Times New Roman" panose="02020603050405020304" pitchFamily="18" charset="0"/>
              </a:rPr>
              <a:t>Preserves consumption patterns of reference households within food groups </a:t>
            </a:r>
          </a:p>
          <a:p>
            <a:pPr marL="742950" marR="0" lvl="1"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DengXian" panose="02010600030101010101" pitchFamily="2" charset="-122"/>
                <a:cs typeface="Times New Roman" panose="02020603050405020304" pitchFamily="18" charset="0"/>
              </a:rPr>
              <a:t>Scales the staple, protein-rich, and fat foods groups to meet the macronutrient targets</a:t>
            </a:r>
          </a:p>
          <a:p>
            <a:pPr marL="742950" marR="0" lvl="1"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DengXian" panose="02010600030101010101" pitchFamily="2" charset="-122"/>
                <a:cs typeface="Times New Roman" panose="02020603050405020304" pitchFamily="18" charset="0"/>
              </a:rPr>
              <a:t>Potentially small adjustments (in the Myanmar case study the energy-based basket nearly met the criteria without any adjustments  (table showing this at the end of the presentation)</a:t>
            </a:r>
          </a:p>
          <a:p>
            <a:pPr marL="742950" marR="0" lvl="1"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DengXian" panose="02010600030101010101" pitchFamily="2" charset="-122"/>
                <a:cs typeface="Times New Roman" panose="02020603050405020304" pitchFamily="18" charset="0"/>
              </a:rPr>
              <a:t>Does not address micronutrients</a:t>
            </a:r>
          </a:p>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The indicator of the Cost of a Healthy Diet (described by Anna) an FAO indicator of global food security: </a:t>
            </a:r>
            <a:r>
              <a:rPr lang="en-US" sz="1800" dirty="0">
                <a:solidFill>
                  <a:schemeClr val="tx1"/>
                </a:solidFill>
                <a:latin typeface="Garamond" panose="02020404030301010803" pitchFamily="18" charset="0"/>
              </a:rPr>
              <a:t>Reflects “economic access to nutritious food to meet dietary needs for an active and healthy life”</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DengXian" panose="02010600030101010101" pitchFamily="2" charset="-122"/>
                <a:cs typeface="Times New Roman" panose="02020603050405020304" pitchFamily="18" charset="0"/>
              </a:rPr>
              <a:t>Uses recommended healthy diets such as those found in food based dietary guidelines as the nutrition standard.  </a:t>
            </a: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DengXian" panose="02010600030101010101" pitchFamily="2" charset="-122"/>
                <a:cs typeface="Times New Roman" panose="02020603050405020304" pitchFamily="18" charset="0"/>
              </a:rPr>
              <a:t>The indicator takes a least costs approach and estimates the cost of acquiring the cheapest foods in each food group in quantities outlined in guidelines</a:t>
            </a: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DengXian" panose="02010600030101010101" pitchFamily="2" charset="-122"/>
                <a:cs typeface="Times New Roman" panose="02020603050405020304" pitchFamily="18" charset="0"/>
              </a:rPr>
              <a:t>Does not account for tastes and preferences for foods, beyond a preference for consuming foods from a variety of food groups </a:t>
            </a:r>
            <a:br>
              <a:rPr lang="en-US" sz="1800" dirty="0">
                <a:effectLst/>
                <a:latin typeface="Calibri" panose="020F0502020204030204" pitchFamily="34" charset="0"/>
                <a:ea typeface="DengXian" panose="02010600030101010101" pitchFamily="2" charset="-122"/>
                <a:cs typeface="Times New Roman" panose="02020603050405020304" pitchFamily="18" charset="0"/>
              </a:rPr>
            </a:br>
            <a:r>
              <a:rPr lang="en-US" sz="1800" dirty="0">
                <a:effectLst/>
                <a:latin typeface="Calibri" panose="020F0502020204030204" pitchFamily="34" charset="0"/>
                <a:ea typeface="DengXian" panose="02010600030101010101" pitchFamily="2" charset="-122"/>
                <a:cs typeface="Times New Roman" panose="02020603050405020304" pitchFamily="18" charset="0"/>
                <a:sym typeface="Wingdings" pitchFamily="2" charset="2"/>
              </a:rPr>
              <a:t></a:t>
            </a:r>
            <a:r>
              <a:rPr lang="en-US" sz="1800" dirty="0">
                <a:effectLst/>
                <a:latin typeface="Calibri" panose="020F0502020204030204" pitchFamily="34" charset="0"/>
                <a:ea typeface="DengXian" panose="02010600030101010101" pitchFamily="2" charset="-122"/>
                <a:cs typeface="Times New Roman" panose="02020603050405020304" pitchFamily="18" charset="0"/>
              </a:rPr>
              <a:t> likely underestimates the costs of diets that poor households would actually want to eat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92AA323-5059-4D56-8340-1C4053A31499}" type="slidenum">
              <a:rPr lang="en-US" smtClean="0"/>
              <a:t>22</a:t>
            </a:fld>
            <a:endParaRPr lang="en-US"/>
          </a:p>
        </p:txBody>
      </p:sp>
    </p:spTree>
    <p:extLst>
      <p:ext uri="{BB962C8B-B14F-4D97-AF65-F5344CB8AC3E}">
        <p14:creationId xmlns:p14="http://schemas.microsoft.com/office/powerpoint/2010/main" val="3514263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on the one hand we have the Cost of a Healthy Diet indicator which incorporates a comprehensive nutrition standard but does not adequately capture social inclusion </a:t>
            </a:r>
          </a:p>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on the other hand, we have the energy-based food poverty line that incorporates household consumption patterns but does not adequately meet comprehensive nutrition needs.  </a:t>
            </a:r>
          </a:p>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What we propose is essentially to merge these two different approaches, to form an approach that uses healthy diet guidelines together with household consumption patterns.</a:t>
            </a:r>
          </a:p>
          <a:p>
            <a:pPr marL="0" marR="0">
              <a:spcBef>
                <a:spcPts val="0"/>
              </a:spcBef>
              <a:spcAft>
                <a:spcPts val="0"/>
              </a:spcAft>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sym typeface="Wingdings" pitchFamily="2" charset="2"/>
              </a:rPr>
              <a:t> </a:t>
            </a:r>
            <a:r>
              <a:rPr lang="en-US" sz="1800" dirty="0">
                <a:effectLst/>
                <a:latin typeface="Calibri" panose="020F0502020204030204" pitchFamily="34" charset="0"/>
                <a:ea typeface="DengXian" panose="02010600030101010101" pitchFamily="2" charset="-122"/>
                <a:cs typeface="Times New Roman" panose="02020603050405020304" pitchFamily="18" charset="0"/>
              </a:rPr>
              <a:t>Achieve a measure that </a:t>
            </a: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DengXian" panose="02010600030101010101" pitchFamily="2" charset="-122"/>
                <a:cs typeface="Times New Roman" panose="02020603050405020304" pitchFamily="18" charset="0"/>
              </a:rPr>
              <a:t>preserves household choices within food groups </a:t>
            </a:r>
          </a:p>
          <a:p>
            <a:pPr marL="457200" marR="0" lvl="1" indent="0">
              <a:spcBef>
                <a:spcPts val="0"/>
              </a:spcBef>
              <a:spcAft>
                <a:spcPts val="0"/>
              </a:spcAft>
              <a:buFont typeface="Arial" panose="020B0604020202020204" pitchFamily="34" charset="0"/>
              <a:buNone/>
            </a:pPr>
            <a:r>
              <a:rPr lang="en-US" sz="1800" dirty="0">
                <a:effectLst/>
                <a:latin typeface="Calibri" panose="020F0502020204030204" pitchFamily="34" charset="0"/>
                <a:ea typeface="DengXian" panose="02010600030101010101" pitchFamily="2" charset="-122"/>
                <a:cs typeface="Times New Roman" panose="02020603050405020304" pitchFamily="18" charset="0"/>
              </a:rPr>
              <a:t>and</a:t>
            </a: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DengXian" panose="02010600030101010101" pitchFamily="2" charset="-122"/>
                <a:cs typeface="Times New Roman" panose="02020603050405020304" pitchFamily="18" charset="0"/>
              </a:rPr>
              <a:t>meets food group proportions recommended in dietary guidelines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92AA323-5059-4D56-8340-1C4053A31499}" type="slidenum">
              <a:rPr lang="en-US" smtClean="0"/>
              <a:t>23</a:t>
            </a:fld>
            <a:endParaRPr lang="en-US"/>
          </a:p>
        </p:txBody>
      </p:sp>
    </p:spTree>
    <p:extLst>
      <p:ext uri="{BB962C8B-B14F-4D97-AF65-F5344CB8AC3E}">
        <p14:creationId xmlns:p14="http://schemas.microsoft.com/office/powerpoint/2010/main" val="795541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Within each food group align recommended quantities of individual food items with within food group consumption patterns observed in household survey data.</a:t>
            </a:r>
          </a:p>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 </a:t>
            </a: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DengXian" panose="02010600030101010101" pitchFamily="2" charset="-122"/>
                <a:cs typeface="Times New Roman" panose="02020603050405020304" pitchFamily="18" charset="0"/>
              </a:rPr>
              <a:t>In other words, rather than the cheapest foods, this approach uses all foods that are reported in the household survey. </a:t>
            </a: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DengXian" panose="02010600030101010101" pitchFamily="2" charset="-122"/>
                <a:cs typeface="Times New Roman" panose="02020603050405020304" pitchFamily="18" charset="0"/>
              </a:rPr>
              <a:t>And within each food group, food quantities are proportionally scaled, based on observed within food group consumption patterns, to meet the total food group quantity specified in dietary guidelines. </a:t>
            </a: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DengXian" panose="02010600030101010101" pitchFamily="2" charset="-122"/>
                <a:cs typeface="Times New Roman" panose="02020603050405020304" pitchFamily="18" charset="0"/>
              </a:rPr>
              <a:t>the entire bundle is scaled to meet the energy needs of a reference adult. </a:t>
            </a:r>
          </a:p>
          <a:p>
            <a:pPr marL="285750" marR="0" indent="-285750">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indent="0">
              <a:spcBef>
                <a:spcPts val="0"/>
              </a:spcBef>
              <a:spcAft>
                <a:spcPts val="0"/>
              </a:spcAft>
              <a:buFont typeface="Arial" panose="020B0604020202020204" pitchFamily="34" charset="0"/>
              <a:buNone/>
            </a:pPr>
            <a:r>
              <a:rPr lang="en-US" sz="1800" dirty="0">
                <a:effectLst/>
                <a:latin typeface="Calibri" panose="020F0502020204030204" pitchFamily="34" charset="0"/>
                <a:ea typeface="DengXian" panose="02010600030101010101" pitchFamily="2" charset="-122"/>
                <a:cs typeface="Times New Roman" panose="02020603050405020304" pitchFamily="18" charset="0"/>
              </a:rPr>
              <a:t>The resulting food bundle adheres to observed consumption patterns within food groups but shifts consumption levels between food groups. </a:t>
            </a:r>
          </a:p>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Together with the cost of basic needs approach to estimating the non-food poverty line we have a total healthy diet poverty line.</a:t>
            </a:r>
          </a:p>
          <a:p>
            <a:pPr marL="0" marR="0">
              <a:spcBef>
                <a:spcPts val="0"/>
              </a:spcBef>
              <a:spcAft>
                <a:spcPts val="0"/>
              </a:spcAft>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Households with total consumption expenditure below the total poverty line are considered poor. </a:t>
            </a:r>
          </a:p>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Does not indicate that individuals in households above the healthy diet poverty line necessarily eat healthy, healthy diets. </a:t>
            </a:r>
          </a:p>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Being nonpoor does not imply being adequately nourished. Rather it means the household is considered to have sufficient resources to eat a healthy diet if they so choose. </a:t>
            </a:r>
          </a:p>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DengXian" panose="02010600030101010101" pitchFamily="2" charset="-122"/>
                <a:cs typeface="Times New Roman" panose="02020603050405020304" pitchFamily="18" charset="0"/>
              </a:rPr>
              <a:t>Not paternalistic:</a:t>
            </a:r>
          </a:p>
          <a:p>
            <a:pPr marL="0" marR="0">
              <a:spcBef>
                <a:spcPts val="0"/>
              </a:spcBef>
              <a:spcAft>
                <a:spcPts val="0"/>
              </a:spcAft>
            </a:pPr>
            <a:r>
              <a:rPr lang="en-US" sz="1800" kern="1200" dirty="0">
                <a:solidFill>
                  <a:srgbClr val="44546A"/>
                </a:solidFill>
                <a:effectLst/>
                <a:latin typeface="Garamond" panose="02020404030301010803" pitchFamily="18" charset="0"/>
                <a:ea typeface="DengXian" panose="02010600030101010101" pitchFamily="2" charset="-122"/>
                <a:cs typeface="Times New Roman" panose="02020603050405020304" pitchFamily="18" charset="0"/>
              </a:rPr>
              <a:t>There is no guarantee or even expectation that all non-poor households actually consume the items in the food basket, but simply that they can afford the food basket.</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800" kern="1200" dirty="0">
                <a:solidFill>
                  <a:srgbClr val="44546A"/>
                </a:solidFill>
                <a:effectLst/>
                <a:latin typeface="Garamond" panose="02020404030301010803" pitchFamily="18" charset="0"/>
                <a:ea typeface="DengXian" panose="02010600030101010101" pitchFamily="2" charset="-122"/>
                <a:cs typeface="Times New Roman" panose="02020603050405020304" pitchFamily="18" charset="0"/>
              </a:rPr>
              <a:t> </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800" i="1" kern="1200" dirty="0" err="1">
                <a:solidFill>
                  <a:srgbClr val="44546A"/>
                </a:solidFill>
                <a:effectLst/>
                <a:highlight>
                  <a:srgbClr val="FFFF00"/>
                </a:highlight>
                <a:latin typeface="Garamond" panose="02020404030301010803" pitchFamily="18" charset="0"/>
                <a:ea typeface="DengXian" panose="02010600030101010101" pitchFamily="2" charset="-122"/>
                <a:cs typeface="Times New Roman" panose="02020603050405020304" pitchFamily="18" charset="0"/>
              </a:rPr>
              <a:t>Ravallion</a:t>
            </a:r>
            <a:r>
              <a:rPr lang="en-US" sz="1800" i="1" kern="1200" dirty="0">
                <a:solidFill>
                  <a:srgbClr val="44546A"/>
                </a:solidFill>
                <a:effectLst/>
                <a:highlight>
                  <a:srgbClr val="FFFF00"/>
                </a:highlight>
                <a:latin typeface="Garamond" panose="02020404030301010803" pitchFamily="18" charset="0"/>
                <a:ea typeface="DengXian" panose="02010600030101010101" pitchFamily="2" charset="-122"/>
                <a:cs typeface="Times New Roman" panose="02020603050405020304" pitchFamily="18" charset="0"/>
              </a:rPr>
              <a:t> notes that the  “method deems a person to have escaped poverty only if the person can afford the stipulated basic consumption needs; whether in fact the person also chooses to do so is another matter.”</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92AA323-5059-4D56-8340-1C4053A31499}" type="slidenum">
              <a:rPr lang="en-US" smtClean="0"/>
              <a:t>24</a:t>
            </a:fld>
            <a:endParaRPr lang="en-US"/>
          </a:p>
        </p:txBody>
      </p:sp>
    </p:spTree>
    <p:extLst>
      <p:ext uri="{BB962C8B-B14F-4D97-AF65-F5344CB8AC3E}">
        <p14:creationId xmlns:p14="http://schemas.microsoft.com/office/powerpoint/2010/main" val="37344616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Our approach to poverty estimation that uses utility consistent regional poverty lines. This is not an essential aspect of estimating healthy diet poverty lines.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Garamond" panose="02020404030301010803" pitchFamily="18" charset="0"/>
                <a:sym typeface="Wingdings" pitchFamily="2" charset="2"/>
              </a:rPr>
              <a:t> </a:t>
            </a:r>
            <a:r>
              <a:rPr lang="en-US" sz="1800" dirty="0">
                <a:latin typeface="Garamond" panose="02020404030301010803" pitchFamily="18" charset="0"/>
              </a:rPr>
              <a:t>Healthy diet poverty lines can be estimated using the utility consistent regional approach or using a single national basket adjusted for regional and temporal prices differences using price indices</a:t>
            </a:r>
          </a:p>
          <a:p>
            <a:pPr marL="0" marR="0">
              <a:spcBef>
                <a:spcPts val="0"/>
              </a:spcBef>
              <a:spcAft>
                <a:spcPts val="0"/>
              </a:spcAft>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92AA323-5059-4D56-8340-1C4053A31499}" type="slidenum">
              <a:rPr lang="en-US" smtClean="0"/>
              <a:t>25</a:t>
            </a:fld>
            <a:endParaRPr lang="en-US"/>
          </a:p>
        </p:txBody>
      </p:sp>
    </p:spTree>
    <p:extLst>
      <p:ext uri="{BB962C8B-B14F-4D97-AF65-F5344CB8AC3E}">
        <p14:creationId xmlns:p14="http://schemas.microsoft.com/office/powerpoint/2010/main" val="17251255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We apply the methodology to Myanmar using a 2015 LSMS style household survey.  And from this we generate poverty lines for 5 subnational regions. </a:t>
            </a:r>
          </a:p>
          <a:p>
            <a:pPr marL="0" marR="0">
              <a:spcBef>
                <a:spcPts val="0"/>
              </a:spcBef>
              <a:spcAft>
                <a:spcPts val="0"/>
              </a:spcAft>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Given ongoing political turmoil, emphasize this is just a demonstration and not to intended to provide insight into poverty in Myanmar</a:t>
            </a:r>
          </a:p>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Myanmar does not have completed, quantified food-based dietary guidelines for the general population </a:t>
            </a:r>
          </a:p>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sym typeface="Wingdings" pitchFamily="2" charset="2"/>
              </a:rPr>
              <a:t> Adapt the </a:t>
            </a:r>
            <a:r>
              <a:rPr lang="en-US" sz="1800" dirty="0">
                <a:effectLst/>
                <a:latin typeface="Calibri" panose="020F0502020204030204" pitchFamily="34" charset="0"/>
                <a:ea typeface="DengXian" panose="02010600030101010101" pitchFamily="2" charset="-122"/>
                <a:cs typeface="Times New Roman" panose="02020603050405020304" pitchFamily="18" charset="0"/>
              </a:rPr>
              <a:t>recommended diet in the Bangladesh food based dietary guidelines for Myanmar. </a:t>
            </a: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DengXian" panose="02010600030101010101" pitchFamily="2" charset="-122"/>
                <a:cs typeface="Times New Roman" panose="02020603050405020304" pitchFamily="18" charset="0"/>
              </a:rPr>
              <a:t>The basket consists of 7 healthy diet food groups plus an allowance for discretionary foods. </a:t>
            </a: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DengXian" panose="02010600030101010101" pitchFamily="2" charset="-122"/>
                <a:cs typeface="Times New Roman" panose="02020603050405020304" pitchFamily="18" charset="0"/>
              </a:rPr>
              <a:t>Recommendations are expressed in grams per food group</a:t>
            </a:r>
          </a:p>
        </p:txBody>
      </p:sp>
      <p:sp>
        <p:nvSpPr>
          <p:cNvPr id="4" name="Slide Number Placeholder 3"/>
          <p:cNvSpPr>
            <a:spLocks noGrp="1"/>
          </p:cNvSpPr>
          <p:nvPr>
            <p:ph type="sldNum" sz="quarter" idx="5"/>
          </p:nvPr>
        </p:nvSpPr>
        <p:spPr/>
        <p:txBody>
          <a:bodyPr/>
          <a:lstStyle/>
          <a:p>
            <a:fld id="{292AA323-5059-4D56-8340-1C4053A31499}" type="slidenum">
              <a:rPr lang="en-US" smtClean="0"/>
              <a:t>26</a:t>
            </a:fld>
            <a:endParaRPr lang="en-US"/>
          </a:p>
        </p:txBody>
      </p:sp>
    </p:spTree>
    <p:extLst>
      <p:ext uri="{BB962C8B-B14F-4D97-AF65-F5344CB8AC3E}">
        <p14:creationId xmlns:p14="http://schemas.microsoft.com/office/powerpoint/2010/main" val="22127767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92AA323-5059-4D56-8340-1C4053A31499}" type="slidenum">
              <a:rPr lang="en-US" smtClean="0"/>
              <a:t>27</a:t>
            </a:fld>
            <a:endParaRPr lang="en-US"/>
          </a:p>
        </p:txBody>
      </p:sp>
    </p:spTree>
    <p:extLst>
      <p:ext uri="{BB962C8B-B14F-4D97-AF65-F5344CB8AC3E}">
        <p14:creationId xmlns:p14="http://schemas.microsoft.com/office/powerpoint/2010/main" val="12723503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spcBef>
                <a:spcPts val="0"/>
              </a:spcBef>
              <a:spcAft>
                <a:spcPts val="0"/>
              </a:spcAft>
              <a:buFont typeface="Arial" panose="020B0604020202020204" pitchFamily="34" charset="0"/>
              <a:buNone/>
              <a:tabLst>
                <a:tab pos="457200" algn="l"/>
              </a:tabLst>
            </a:pPr>
            <a:r>
              <a:rPr lang="en-US" sz="1800" dirty="0">
                <a:effectLst/>
                <a:latin typeface="Calibri" panose="020F0502020204030204" pitchFamily="34" charset="0"/>
                <a:ea typeface="DengXian" panose="02010600030101010101" pitchFamily="2" charset="-122"/>
                <a:cs typeface="Times New Roman" panose="02020603050405020304" pitchFamily="18" charset="0"/>
              </a:rPr>
              <a:t>This slide shows the energy composition of the two baskets.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lang="en-US" sz="1800" dirty="0">
                <a:effectLst/>
                <a:latin typeface="Calibri" panose="020F0502020204030204" pitchFamily="34" charset="0"/>
                <a:ea typeface="DengXian" panose="02010600030101010101" pitchFamily="2" charset="-122"/>
                <a:cs typeface="Times New Roman" panose="02020603050405020304" pitchFamily="18" charset="0"/>
              </a:rPr>
              <a:t> </a:t>
            </a:r>
            <a:r>
              <a:rPr lang="en-US" sz="1800" dirty="0"/>
              <a:t>Micronutrient food groups outlined in white</a:t>
            </a:r>
          </a:p>
          <a:p>
            <a:pPr marL="342900" marR="0" lvl="0" indent="-342900">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DengXian" panose="02010600030101010101" pitchFamily="2" charset="-122"/>
                <a:cs typeface="Times New Roman" panose="02020603050405020304" pitchFamily="18" charset="0"/>
              </a:rPr>
              <a:t>The energy-based basket closely resembles an average diet of relatively poor households scaled to hit an energy target while the healthy diet basket reflects the same diet but is also aligned to hit the recommended food group quantities presented in the previous slide. </a:t>
            </a:r>
          </a:p>
          <a:p>
            <a:pPr marL="342900" marR="0" lvl="0" indent="-342900">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DengXian" panose="02010600030101010101" pitchFamily="2" charset="-122"/>
                <a:cs typeface="Times New Roman" panose="02020603050405020304" pitchFamily="18" charset="0"/>
              </a:rPr>
              <a:t>As poorer households typically over consume calorically cheap staple foods, it is not surprising that 3/4 of dietary energy in the energy-based basket is derived from starchy staples compared to about half in the healthy diet basket. </a:t>
            </a:r>
          </a:p>
          <a:p>
            <a:pPr marL="342900" marR="0" lvl="0" indent="-342900">
              <a:spcBef>
                <a:spcPts val="0"/>
              </a:spcBef>
              <a:spcAft>
                <a:spcPts val="0"/>
              </a:spcAft>
              <a:buFont typeface="Arial" panose="020B0604020202020204" pitchFamily="34" charset="0"/>
              <a:buChar char="•"/>
              <a:tabLst>
                <a:tab pos="457200" algn="l"/>
              </a:tabLst>
            </a:pPr>
            <a:r>
              <a:rPr lang="en-US" sz="1800" dirty="0">
                <a:effectLst/>
                <a:latin typeface="Calibri" panose="020F0502020204030204" pitchFamily="34" charset="0"/>
                <a:ea typeface="DengXian" panose="02010600030101010101" pitchFamily="2" charset="-122"/>
                <a:cs typeface="Times New Roman" panose="02020603050405020304" pitchFamily="18" charset="0"/>
              </a:rPr>
              <a:t>Animal source foods, pulses, fruits and vegetables comprise nearly 3 times the energy share in the healthy diet basket compared to the energy-based basket</a:t>
            </a:r>
          </a:p>
          <a:p>
            <a:pPr marL="0" marR="0">
              <a:spcBef>
                <a:spcPts val="0"/>
              </a:spcBef>
              <a:spcAft>
                <a:spcPts val="0"/>
              </a:spcAft>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92AA323-5059-4D56-8340-1C4053A31499}" type="slidenum">
              <a:rPr lang="en-US" smtClean="0"/>
              <a:t>28</a:t>
            </a:fld>
            <a:endParaRPr lang="en-US"/>
          </a:p>
        </p:txBody>
      </p:sp>
    </p:spTree>
    <p:extLst>
      <p:ext uri="{BB962C8B-B14F-4D97-AF65-F5344CB8AC3E}">
        <p14:creationId xmlns:p14="http://schemas.microsoft.com/office/powerpoint/2010/main" val="29352191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DengXian" panose="02010600030101010101" pitchFamily="2" charset="-122"/>
                <a:cs typeface="Times New Roman" panose="02020603050405020304" pitchFamily="18" charset="0"/>
              </a:rPr>
              <a:t>As a result of the excessively high share of staples in the energy-based food poverty basket, the basket falls far short of meeting nutrient needs. This table shows the nutrient adequacy of the two baskets in terms of the nutrient needs of a reference 30-year old adult woman. </a:t>
            </a:r>
          </a:p>
          <a:p>
            <a:pPr marL="0" marR="0">
              <a:spcBef>
                <a:spcPts val="0"/>
              </a:spcBef>
              <a:spcAft>
                <a:spcPts val="0"/>
              </a:spcAft>
            </a:pPr>
            <a:r>
              <a:rPr lang="en-US" sz="1200" dirty="0">
                <a:effectLst/>
                <a:latin typeface="Calibri" panose="020F0502020204030204" pitchFamily="34" charset="0"/>
                <a:ea typeface="DengXian" panose="02010600030101010101" pitchFamily="2" charset="-122"/>
                <a:cs typeface="Times New Roman" panose="02020603050405020304" pitchFamily="18" charset="0"/>
              </a:rPr>
              <a:t> </a:t>
            </a:r>
          </a:p>
          <a:p>
            <a:pPr marL="0" marR="0">
              <a:spcBef>
                <a:spcPts val="0"/>
              </a:spcBef>
              <a:spcAft>
                <a:spcPts val="0"/>
              </a:spcAft>
            </a:pPr>
            <a:r>
              <a:rPr lang="en-US" sz="1200" b="1" dirty="0">
                <a:effectLst/>
                <a:latin typeface="Calibri" panose="020F0502020204030204" pitchFamily="34" charset="0"/>
                <a:ea typeface="DengXian" panose="02010600030101010101" pitchFamily="2" charset="-122"/>
                <a:cs typeface="Times New Roman" panose="02020603050405020304" pitchFamily="18" charset="0"/>
              </a:rPr>
              <a:t>The healthy diet basket </a:t>
            </a:r>
            <a:r>
              <a:rPr lang="en-US" sz="1200" dirty="0">
                <a:effectLst/>
                <a:latin typeface="Calibri" panose="020F0502020204030204" pitchFamily="34" charset="0"/>
                <a:ea typeface="DengXian" panose="02010600030101010101" pitchFamily="2" charset="-122"/>
                <a:cs typeface="Times New Roman" panose="02020603050405020304" pitchFamily="18" charset="0"/>
              </a:rPr>
              <a:t>meets or exceeds nutrient guidelines of all key nutrients except riboflavin. </a:t>
            </a:r>
          </a:p>
          <a:p>
            <a:pPr marL="0" marR="0">
              <a:spcBef>
                <a:spcPts val="0"/>
              </a:spcBef>
              <a:spcAft>
                <a:spcPts val="0"/>
              </a:spcAft>
            </a:pPr>
            <a:endParaRPr lang="en-US" sz="1200" b="1" dirty="0">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200" b="1" dirty="0">
                <a:effectLst/>
                <a:latin typeface="Calibri" panose="020F0502020204030204" pitchFamily="34" charset="0"/>
                <a:ea typeface="DengXian" panose="02010600030101010101" pitchFamily="2" charset="-122"/>
                <a:cs typeface="Times New Roman" panose="02020603050405020304" pitchFamily="18" charset="0"/>
              </a:rPr>
              <a:t>In contrast the staple heavy energy-based basket is deficient in many key nutrients, </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DengXian" panose="02010600030101010101" pitchFamily="2" charset="-122"/>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DengXian" panose="02010600030101010101" pitchFamily="2" charset="-122"/>
                <a:cs typeface="Times New Roman" panose="02020603050405020304" pitchFamily="18" charset="0"/>
              </a:rPr>
              <a:t>The traditional energy standard generates a food poverty line that is insufficient for poor households to cover the cost of a nutrient adequate </a:t>
            </a:r>
            <a:r>
              <a:rPr lang="en-US" sz="1800" u="sng" dirty="0">
                <a:effectLst/>
                <a:latin typeface="Calibri" panose="020F0502020204030204" pitchFamily="34" charset="0"/>
                <a:ea typeface="DengXian" panose="02010600030101010101" pitchFamily="2" charset="-122"/>
                <a:cs typeface="Times New Roman" panose="02020603050405020304" pitchFamily="18" charset="0"/>
              </a:rPr>
              <a:t>diet without substantially deviating from preferred types of foods or without diverting more non-food expenditure to food than is required to meet their basic non-food needs</a:t>
            </a: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0" marR="0">
              <a:spcBef>
                <a:spcPts val="0"/>
              </a:spcBef>
              <a:spcAft>
                <a:spcPts val="0"/>
              </a:spcAft>
            </a:pP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92AA323-5059-4D56-8340-1C4053A31499}" type="slidenum">
              <a:rPr lang="en-US" smtClean="0"/>
              <a:t>29</a:t>
            </a:fld>
            <a:endParaRPr lang="en-US"/>
          </a:p>
        </p:txBody>
      </p:sp>
    </p:spTree>
    <p:extLst>
      <p:ext uri="{BB962C8B-B14F-4D97-AF65-F5344CB8AC3E}">
        <p14:creationId xmlns:p14="http://schemas.microsoft.com/office/powerpoint/2010/main" val="35457099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Costs of the healthy diet and energy-based food baskets in total and by food group</a:t>
            </a:r>
          </a:p>
          <a:p>
            <a:pPr marL="0" marR="0">
              <a:spcBef>
                <a:spcPts val="0"/>
              </a:spcBef>
              <a:spcAft>
                <a:spcPts val="0"/>
              </a:spcAft>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DengXian" panose="02010600030101010101" pitchFamily="2" charset="-122"/>
                <a:cs typeface="Times New Roman" panose="02020603050405020304" pitchFamily="18" charset="0"/>
              </a:rPr>
              <a:t>Though not the focus of the analysis, also showing the </a:t>
            </a:r>
            <a:r>
              <a:rPr lang="en-US" sz="1800" dirty="0" err="1">
                <a:effectLst/>
                <a:latin typeface="Calibri" panose="020F0502020204030204" pitchFamily="34" charset="0"/>
                <a:ea typeface="DengXian" panose="02010600030101010101" pitchFamily="2" charset="-122"/>
                <a:cs typeface="Times New Roman" panose="02020603050405020304" pitchFamily="18" charset="0"/>
              </a:rPr>
              <a:t>CoHD</a:t>
            </a:r>
            <a:r>
              <a:rPr lang="en-US" sz="1800" dirty="0">
                <a:effectLst/>
                <a:latin typeface="Calibri" panose="020F0502020204030204" pitchFamily="34" charset="0"/>
                <a:ea typeface="DengXian" panose="02010600030101010101" pitchFamily="2" charset="-122"/>
                <a:cs typeface="Times New Roman" panose="02020603050405020304" pitchFamily="18" charset="0"/>
              </a:rPr>
              <a:t> least cost healthy diet, calculated using the same data</a:t>
            </a:r>
            <a:br>
              <a:rPr lang="en-US" sz="1800" dirty="0">
                <a:effectLst/>
                <a:latin typeface="Calibri" panose="020F0502020204030204" pitchFamily="34" charset="0"/>
                <a:ea typeface="DengXian" panose="02010600030101010101" pitchFamily="2" charset="-122"/>
                <a:cs typeface="Times New Roman" panose="02020603050405020304" pitchFamily="18" charset="0"/>
              </a:rPr>
            </a:br>
            <a:r>
              <a:rPr lang="en-US" sz="1800" dirty="0">
                <a:effectLst/>
                <a:latin typeface="Calibri" panose="020F0502020204030204" pitchFamily="34" charset="0"/>
                <a:ea typeface="DengXian" panose="02010600030101010101" pitchFamily="2" charset="-122"/>
                <a:cs typeface="Times New Roman" panose="02020603050405020304" pitchFamily="18" charset="0"/>
              </a:rPr>
              <a:t>(Using food expenditures from 2015 household survey in 2011 $.  Different price data than the ICP dataset used in SOFI, which showed a higher least-cost healthy diet, $3.70 for 2017)</a:t>
            </a:r>
          </a:p>
          <a:p>
            <a:pPr marL="285750" marR="0" indent="-285750">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DengXian" panose="02010600030101010101" pitchFamily="2" charset="-122"/>
                <a:cs typeface="Times New Roman" panose="02020603050405020304" pitchFamily="18" charset="0"/>
              </a:rPr>
              <a:t>The healthy diet basket is about twice as expensive as the energy-based basket and the least-cost healthy diet falls roughly in the middle. Animal source foods and vegetables in particular, drive up the healthy diet food poverty line</a:t>
            </a:r>
          </a:p>
          <a:p>
            <a:pPr marL="285750" marR="0" indent="-285750">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DengXian" panose="02010600030101010101" pitchFamily="2" charset="-122"/>
                <a:cs typeface="Times New Roman" panose="02020603050405020304" pitchFamily="18" charset="0"/>
              </a:rPr>
              <a:t>The cost differences are a combination of two factors. </a:t>
            </a:r>
          </a:p>
          <a:p>
            <a:pPr marL="742950" marR="0" lvl="1"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DengXian" panose="02010600030101010101" pitchFamily="2" charset="-122"/>
                <a:cs typeface="Times New Roman" panose="02020603050405020304" pitchFamily="18" charset="0"/>
              </a:rPr>
              <a:t>The energy-based and healthy diet baskets are both based on observed consumption patterns and the cost difference is driven by a difference in the nutrition standards</a:t>
            </a:r>
          </a:p>
          <a:p>
            <a:pPr marL="742950" marR="0" lvl="1" indent="-285750">
              <a:spcBef>
                <a:spcPts val="0"/>
              </a:spcBef>
              <a:spcAft>
                <a:spcPts val="0"/>
              </a:spcAft>
              <a:buFont typeface="Arial" panose="020B0604020202020204" pitchFamily="34" charset="0"/>
              <a:buChar char="•"/>
            </a:pPr>
            <a:r>
              <a:rPr lang="en-US" sz="1800" dirty="0">
                <a:effectLst/>
                <a:latin typeface="Calibri" panose="020F0502020204030204" pitchFamily="34" charset="0"/>
                <a:ea typeface="DengXian" panose="02010600030101010101" pitchFamily="2" charset="-122"/>
                <a:cs typeface="Times New Roman" panose="02020603050405020304" pitchFamily="18" charset="0"/>
              </a:rPr>
              <a:t>The least-cost healthy diet and healthy diet poverty line baskets are aligned with the same nutrition standard and the cost difference is driven by the method of selecting food items into the baskets. </a:t>
            </a:r>
          </a:p>
          <a:p>
            <a:pPr marL="0" marR="0">
              <a:spcBef>
                <a:spcPts val="0"/>
              </a:spcBef>
              <a:spcAft>
                <a:spcPts val="0"/>
              </a:spcAft>
            </a:pPr>
            <a:endParaRPr lang="en-US" sz="18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92AA323-5059-4D56-8340-1C4053A31499}" type="slidenum">
              <a:rPr lang="en-US" smtClean="0"/>
              <a:t>30</a:t>
            </a:fld>
            <a:endParaRPr lang="en-US"/>
          </a:p>
        </p:txBody>
      </p:sp>
    </p:spTree>
    <p:extLst>
      <p:ext uri="{BB962C8B-B14F-4D97-AF65-F5344CB8AC3E}">
        <p14:creationId xmlns:p14="http://schemas.microsoft.com/office/powerpoint/2010/main" val="14540224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Poverty rates and poverty gaps </a:t>
            </a:r>
          </a:p>
          <a:p>
            <a:pPr marL="342900" marR="0" lvl="0" indent="-342900">
              <a:lnSpc>
                <a:spcPct val="150000"/>
              </a:lnSpc>
              <a:spcBef>
                <a:spcPts val="0"/>
              </a:spcBef>
              <a:spcAft>
                <a:spcPts val="0"/>
              </a:spcAft>
              <a:buFont typeface="Arial" panose="020B0604020202020204" pitchFamily="34" charset="0"/>
              <a:buChar char="•"/>
              <a:tabLst>
                <a:tab pos="228600" algn="l"/>
              </a:tabLst>
            </a:pPr>
            <a:r>
              <a:rPr lang="en-US" sz="1200" dirty="0">
                <a:effectLst/>
                <a:latin typeface="Calibri" panose="020F0502020204030204" pitchFamily="34" charset="0"/>
                <a:ea typeface="DengXian" panose="02010600030101010101" pitchFamily="2" charset="-122"/>
                <a:cs typeface="Times New Roman" panose="02020603050405020304" pitchFamily="18" charset="0"/>
              </a:rPr>
              <a:t>more than twice as many people are poor under the healthy diet standard compared to the energy-based standard. </a:t>
            </a:r>
          </a:p>
          <a:p>
            <a:pPr marL="342900" marR="0" lvl="0" indent="-342900">
              <a:lnSpc>
                <a:spcPct val="150000"/>
              </a:lnSpc>
              <a:spcBef>
                <a:spcPts val="0"/>
              </a:spcBef>
              <a:spcAft>
                <a:spcPts val="0"/>
              </a:spcAft>
              <a:buFont typeface="Arial" panose="020B0604020202020204" pitchFamily="34" charset="0"/>
              <a:buChar char="•"/>
              <a:tabLst>
                <a:tab pos="228600" algn="l"/>
              </a:tabLst>
            </a:pPr>
            <a:r>
              <a:rPr lang="en-US" sz="1200" dirty="0">
                <a:effectLst/>
                <a:latin typeface="Calibri" panose="020F0502020204030204" pitchFamily="34" charset="0"/>
                <a:ea typeface="DengXian" panose="02010600030101010101" pitchFamily="2" charset="-122"/>
                <a:cs typeface="Times New Roman" panose="02020603050405020304" pitchFamily="18" charset="0"/>
              </a:rPr>
              <a:t>This difference is particularly high in urban areas where more than three times as many people are healthy diet poor compared to the energy-based poverty rate.  </a:t>
            </a:r>
          </a:p>
          <a:p>
            <a:pPr marL="342900" marR="0" lvl="0" indent="-342900">
              <a:lnSpc>
                <a:spcPct val="150000"/>
              </a:lnSpc>
              <a:spcBef>
                <a:spcPts val="0"/>
              </a:spcBef>
              <a:spcAft>
                <a:spcPts val="0"/>
              </a:spcAft>
              <a:buFont typeface="Arial" panose="020B0604020202020204" pitchFamily="34" charset="0"/>
              <a:buChar char="•"/>
              <a:tabLst>
                <a:tab pos="228600" algn="l"/>
              </a:tabLst>
            </a:pPr>
            <a:r>
              <a:rPr lang="en-US" sz="1200" dirty="0">
                <a:effectLst/>
                <a:latin typeface="Calibri" panose="020F0502020204030204" pitchFamily="34" charset="0"/>
                <a:ea typeface="DengXian" panose="02010600030101010101" pitchFamily="2" charset="-122"/>
                <a:cs typeface="Times New Roman" panose="02020603050405020304" pitchFamily="18" charset="0"/>
              </a:rPr>
              <a:t>Those who are poor face about three times the consumption-expenditure shortfall under the healthy diet standard compared to the energy-based standard.</a:t>
            </a:r>
          </a:p>
          <a:p>
            <a:pPr marL="342900" marR="0" lvl="0" indent="-342900">
              <a:lnSpc>
                <a:spcPct val="150000"/>
              </a:lnSpc>
              <a:spcBef>
                <a:spcPts val="0"/>
              </a:spcBef>
              <a:spcAft>
                <a:spcPts val="0"/>
              </a:spcAft>
              <a:buFont typeface="Arial" panose="020B0604020202020204" pitchFamily="34" charset="0"/>
              <a:buChar char="•"/>
              <a:tabLst>
                <a:tab pos="228600" algn="l"/>
              </a:tabLst>
            </a:pPr>
            <a:r>
              <a:rPr lang="en-US" sz="1200" dirty="0">
                <a:effectLst/>
                <a:latin typeface="Calibri" panose="020F0502020204030204" pitchFamily="34" charset="0"/>
                <a:ea typeface="DengXian" panose="02010600030101010101" pitchFamily="2" charset="-122"/>
                <a:cs typeface="Times New Roman" panose="02020603050405020304" pitchFamily="18" charset="0"/>
              </a:rPr>
              <a:t>Which means that the % shortfall between total consumption-expenditure and the poverty line is much greater using the healthy diet poverty line </a:t>
            </a:r>
          </a:p>
        </p:txBody>
      </p:sp>
      <p:sp>
        <p:nvSpPr>
          <p:cNvPr id="4" name="Slide Number Placeholder 3"/>
          <p:cNvSpPr>
            <a:spLocks noGrp="1"/>
          </p:cNvSpPr>
          <p:nvPr>
            <p:ph type="sldNum" sz="quarter" idx="5"/>
          </p:nvPr>
        </p:nvSpPr>
        <p:spPr/>
        <p:txBody>
          <a:bodyPr/>
          <a:lstStyle/>
          <a:p>
            <a:fld id="{292AA323-5059-4D56-8340-1C4053A31499}" type="slidenum">
              <a:rPr lang="en-US" smtClean="0"/>
              <a:t>31</a:t>
            </a:fld>
            <a:endParaRPr lang="en-US"/>
          </a:p>
        </p:txBody>
      </p:sp>
    </p:spTree>
    <p:extLst>
      <p:ext uri="{BB962C8B-B14F-4D97-AF65-F5344CB8AC3E}">
        <p14:creationId xmlns:p14="http://schemas.microsoft.com/office/powerpoint/2010/main" val="3110948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2AA323-5059-4D56-8340-1C4053A31499}" type="slidenum">
              <a:rPr lang="en-US" smtClean="0"/>
              <a:t>3</a:t>
            </a:fld>
            <a:endParaRPr lang="en-US"/>
          </a:p>
        </p:txBody>
      </p:sp>
    </p:spTree>
    <p:extLst>
      <p:ext uri="{BB962C8B-B14F-4D97-AF65-F5344CB8AC3E}">
        <p14:creationId xmlns:p14="http://schemas.microsoft.com/office/powerpoint/2010/main" val="24646540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DengXian" panose="02010600030101010101" pitchFamily="2" charset="-122"/>
                <a:cs typeface="Times New Roman" panose="02020603050405020304" pitchFamily="18" charset="0"/>
              </a:rPr>
              <a:t>Distribution of real total consumption-expenditure and the 2 poverty lines</a:t>
            </a:r>
          </a:p>
          <a:p>
            <a:pPr marL="342900" marR="0" lvl="0" indent="-342900">
              <a:spcBef>
                <a:spcPts val="0"/>
              </a:spcBef>
              <a:spcAft>
                <a:spcPts val="0"/>
              </a:spcAft>
              <a:buFont typeface="Arial" panose="020B0604020202020204" pitchFamily="34" charset="0"/>
              <a:buChar char="•"/>
              <a:tabLst>
                <a:tab pos="457200" algn="l"/>
              </a:tabLst>
            </a:pPr>
            <a:r>
              <a:rPr lang="en-US" sz="1200" dirty="0">
                <a:effectLst/>
                <a:latin typeface="Calibri" panose="020F0502020204030204" pitchFamily="34" charset="0"/>
                <a:ea typeface="DengXian" panose="02010600030101010101" pitchFamily="2" charset="-122"/>
                <a:cs typeface="Times New Roman" panose="02020603050405020304" pitchFamily="18" charset="0"/>
              </a:rPr>
              <a:t>A large concentration of the population in Myanmar falls between the two poverty lines, households that are not poor in terms of an energy-based standard but are poor according to the healthy diet standard. </a:t>
            </a:r>
          </a:p>
          <a:p>
            <a:pPr marL="342900" marR="0" lvl="0" indent="-342900">
              <a:spcBef>
                <a:spcPts val="0"/>
              </a:spcBef>
              <a:spcAft>
                <a:spcPts val="0"/>
              </a:spcAft>
              <a:buFont typeface="Arial" panose="020B0604020202020204" pitchFamily="34" charset="0"/>
              <a:buChar char="•"/>
              <a:tabLst>
                <a:tab pos="457200" algn="l"/>
              </a:tabLst>
            </a:pPr>
            <a:r>
              <a:rPr lang="en-US" sz="1200" dirty="0">
                <a:effectLst/>
                <a:latin typeface="Calibri" panose="020F0502020204030204" pitchFamily="34" charset="0"/>
                <a:ea typeface="DengXian" panose="02010600030101010101" pitchFamily="2" charset="-122"/>
                <a:cs typeface="Times New Roman" panose="02020603050405020304" pitchFamily="18" charset="0"/>
              </a:rPr>
              <a:t>This picture helps identify further policy rationale and relevance of the healthy diet poverty lines. In settings where poverty rates based on standard energy-based poverty lines remain high, where the bulk of the distribution is to the left of the poverty line, the energy-based poverty line continues be quite informative and relevant - though assessing poverty based on a healthy diet would also be informative.</a:t>
            </a:r>
          </a:p>
          <a:p>
            <a:pPr marL="342900" marR="0" lvl="0" indent="-342900">
              <a:spcBef>
                <a:spcPts val="0"/>
              </a:spcBef>
              <a:spcAft>
                <a:spcPts val="0"/>
              </a:spcAft>
              <a:buFont typeface="Arial" panose="020B0604020202020204" pitchFamily="34" charset="0"/>
              <a:buChar char="•"/>
              <a:tabLst>
                <a:tab pos="457200" algn="l"/>
              </a:tabLst>
            </a:pPr>
            <a:r>
              <a:rPr lang="en-US" sz="1200" dirty="0">
                <a:effectLst/>
                <a:latin typeface="Calibri" panose="020F0502020204030204" pitchFamily="34" charset="0"/>
                <a:ea typeface="DengXian" panose="02010600030101010101" pitchFamily="2" charset="-122"/>
                <a:cs typeface="Times New Roman" panose="02020603050405020304" pitchFamily="18" charset="0"/>
              </a:rPr>
              <a:t> However, in countries where the bulk of the income distribution is to the right of the energy-based poverty line, standard poverty methods quickly become less relevant. </a:t>
            </a:r>
          </a:p>
          <a:p>
            <a:pPr marL="342900" marR="0" lvl="0" indent="-342900">
              <a:spcBef>
                <a:spcPts val="0"/>
              </a:spcBef>
              <a:spcAft>
                <a:spcPts val="0"/>
              </a:spcAft>
              <a:buFont typeface="Arial" panose="020B0604020202020204" pitchFamily="34" charset="0"/>
              <a:buChar char="•"/>
              <a:tabLst>
                <a:tab pos="457200" algn="l"/>
              </a:tabLst>
            </a:pPr>
            <a:r>
              <a:rPr lang="en-US" sz="1200" dirty="0">
                <a:effectLst/>
                <a:latin typeface="Calibri" panose="020F0502020204030204" pitchFamily="34" charset="0"/>
                <a:ea typeface="DengXian" panose="02010600030101010101" pitchFamily="2" charset="-122"/>
                <a:cs typeface="Times New Roman" panose="02020603050405020304" pitchFamily="18" charset="0"/>
              </a:rPr>
              <a:t>As the share of the population that is unable to meet caloric needs, while also meeting other basic nonfood needs shrinks, there is scope to expand the definition of what constitutes basic food needs to include healthy diet parameters.  </a:t>
            </a:r>
          </a:p>
          <a:p>
            <a:pPr marL="342900" marR="0" lvl="0" indent="-342900">
              <a:spcBef>
                <a:spcPts val="0"/>
              </a:spcBef>
              <a:spcAft>
                <a:spcPts val="0"/>
              </a:spcAft>
              <a:buFont typeface="Arial" panose="020B0604020202020204" pitchFamily="34" charset="0"/>
              <a:buChar char="•"/>
              <a:tabLst>
                <a:tab pos="457200" algn="l"/>
              </a:tabLst>
            </a:pPr>
            <a:r>
              <a:rPr lang="en-US" sz="1200" dirty="0">
                <a:effectLst/>
                <a:latin typeface="Calibri" panose="020F0502020204030204" pitchFamily="34" charset="0"/>
                <a:ea typeface="DengXian" panose="02010600030101010101" pitchFamily="2" charset="-122"/>
                <a:cs typeface="Times New Roman" panose="02020603050405020304" pitchFamily="18" charset="0"/>
              </a:rPr>
              <a:t>Identifying a nutrition sensitive poverty line for countries with income distributions like Myanmar, prior to political instability, draws policy attention to the large share of the population concentrated between the two lines. These are households that have the ability to afford a calorically adequate diet but certainly face food insecurity in acquiring adequate nutrition for good health. </a:t>
            </a:r>
          </a:p>
          <a:p>
            <a:pPr marL="342900" marR="0" lvl="0" indent="-342900">
              <a:spcBef>
                <a:spcPts val="0"/>
              </a:spcBef>
              <a:spcAft>
                <a:spcPts val="0"/>
              </a:spcAft>
              <a:buFont typeface="Arial" panose="020B0604020202020204" pitchFamily="34" charset="0"/>
              <a:buChar char="•"/>
              <a:tabLst>
                <a:tab pos="457200" algn="l"/>
              </a:tabLst>
            </a:pPr>
            <a:r>
              <a:rPr lang="en-US" sz="1200" dirty="0">
                <a:effectLst/>
                <a:latin typeface="Calibri" panose="020F0502020204030204" pitchFamily="34" charset="0"/>
                <a:ea typeface="DengXian" panose="02010600030101010101" pitchFamily="2" charset="-122"/>
                <a:cs typeface="Times New Roman" panose="02020603050405020304" pitchFamily="18" charset="0"/>
              </a:rPr>
              <a:t>In order to align poverty estimates with an increasingly common measure of food security, the healthy diet poverty line become increasingly relevant and informative, particularly as standard poverty rates fall. </a:t>
            </a:r>
          </a:p>
          <a:p>
            <a:endParaRPr lang="en-US" dirty="0"/>
          </a:p>
        </p:txBody>
      </p:sp>
      <p:sp>
        <p:nvSpPr>
          <p:cNvPr id="4" name="Slide Number Placeholder 3"/>
          <p:cNvSpPr>
            <a:spLocks noGrp="1"/>
          </p:cNvSpPr>
          <p:nvPr>
            <p:ph type="sldNum" sz="quarter" idx="5"/>
          </p:nvPr>
        </p:nvSpPr>
        <p:spPr/>
        <p:txBody>
          <a:bodyPr/>
          <a:lstStyle/>
          <a:p>
            <a:fld id="{292AA323-5059-4D56-8340-1C4053A31499}" type="slidenum">
              <a:rPr lang="en-US" smtClean="0"/>
              <a:t>32</a:t>
            </a:fld>
            <a:endParaRPr lang="en-US"/>
          </a:p>
        </p:txBody>
      </p:sp>
    </p:spTree>
    <p:extLst>
      <p:ext uri="{BB962C8B-B14F-4D97-AF65-F5344CB8AC3E}">
        <p14:creationId xmlns:p14="http://schemas.microsoft.com/office/powerpoint/2010/main" val="38053256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92AA323-5059-4D56-8340-1C4053A31499}" type="slidenum">
              <a:rPr lang="en-US" smtClean="0"/>
              <a:t>33</a:t>
            </a:fld>
            <a:endParaRPr lang="en-US"/>
          </a:p>
        </p:txBody>
      </p:sp>
    </p:spTree>
    <p:extLst>
      <p:ext uri="{BB962C8B-B14F-4D97-AF65-F5344CB8AC3E}">
        <p14:creationId xmlns:p14="http://schemas.microsoft.com/office/powerpoint/2010/main" val="25624732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Garamond" panose="02020404030301010803" pitchFamily="18" charset="0"/>
              </a:rPr>
              <a:t>While reporting higher poverty rates may often be politically unpalatable, in some settings (e.g. UMICs) the greater granularity of poverty measurement using a healthy diet standard can be useful to show progress.</a:t>
            </a:r>
          </a:p>
          <a:p>
            <a:endParaRPr lang="en-US" dirty="0"/>
          </a:p>
        </p:txBody>
      </p:sp>
      <p:sp>
        <p:nvSpPr>
          <p:cNvPr id="4" name="Slide Number Placeholder 3"/>
          <p:cNvSpPr>
            <a:spLocks noGrp="1"/>
          </p:cNvSpPr>
          <p:nvPr>
            <p:ph type="sldNum" sz="quarter" idx="5"/>
          </p:nvPr>
        </p:nvSpPr>
        <p:spPr/>
        <p:txBody>
          <a:bodyPr/>
          <a:lstStyle/>
          <a:p>
            <a:fld id="{292AA323-5059-4D56-8340-1C4053A31499}" type="slidenum">
              <a:rPr lang="en-US" smtClean="0"/>
              <a:t>34</a:t>
            </a:fld>
            <a:endParaRPr lang="en-US"/>
          </a:p>
        </p:txBody>
      </p:sp>
    </p:spTree>
    <p:extLst>
      <p:ext uri="{BB962C8B-B14F-4D97-AF65-F5344CB8AC3E}">
        <p14:creationId xmlns:p14="http://schemas.microsoft.com/office/powerpoint/2010/main" val="28842021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 difference between the energy-based and healthy diet poverty lines and poverty rates. </a:t>
            </a:r>
          </a:p>
          <a:p>
            <a:pPr marL="171450" indent="-171450">
              <a:buFont typeface="Arial" panose="020B0604020202020204" pitchFamily="34" charset="0"/>
              <a:buChar char="•"/>
            </a:pPr>
            <a:r>
              <a:rPr lang="en-US" dirty="0"/>
              <a:t>Might be scope for estimating a less expensive poverty line that is still informed by consumption patterns  while meeting dietary guidelines.  </a:t>
            </a:r>
          </a:p>
          <a:p>
            <a:pPr marL="171450" indent="-171450">
              <a:buFont typeface="Arial" panose="020B0604020202020204" pitchFamily="34" charset="0"/>
              <a:buChar char="•"/>
            </a:pPr>
            <a:r>
              <a:rPr lang="en-US" dirty="0"/>
              <a:t>There is flexibility within most FBDG in terms of recommended food group quantities.</a:t>
            </a:r>
          </a:p>
          <a:p>
            <a:pPr marL="171450" indent="-171450">
              <a:buFont typeface="Arial" panose="020B0604020202020204" pitchFamily="34" charset="0"/>
              <a:buChar char="•"/>
            </a:pPr>
            <a:r>
              <a:rPr lang="en-US" dirty="0"/>
              <a:t>We use the average recommendation which corresponds well with the energy needs of an adult woman. </a:t>
            </a:r>
          </a:p>
          <a:p>
            <a:pPr marL="171450" indent="-171450">
              <a:buFont typeface="Arial" panose="020B0604020202020204" pitchFamily="34" charset="0"/>
              <a:buChar char="•"/>
            </a:pPr>
            <a:r>
              <a:rPr lang="en-US" dirty="0"/>
              <a:t>Lower targets in the range could be used </a:t>
            </a:r>
            <a:r>
              <a:rPr lang="en-US" dirty="0">
                <a:sym typeface="Wingdings" pitchFamily="2" charset="2"/>
              </a:rPr>
              <a:t> would be good to then check the EARs</a:t>
            </a:r>
          </a:p>
          <a:p>
            <a:pPr marL="171450" indent="-171450">
              <a:buFont typeface="Arial" panose="020B0604020202020204" pitchFamily="34" charset="0"/>
              <a:buChar char="•"/>
            </a:pPr>
            <a:endParaRPr lang="en-US" dirty="0">
              <a:sym typeface="Wingdings" pitchFamily="2" charset="2"/>
            </a:endParaRPr>
          </a:p>
          <a:p>
            <a:r>
              <a:rPr lang="en-US" dirty="0">
                <a:sym typeface="Wingdings" pitchFamily="2" charset="2"/>
              </a:rPr>
              <a:t>Alternatively, within food groups, more expensive or less frequently consumed foods could remain fixed while scaling </a:t>
            </a:r>
            <a:r>
              <a:rPr lang="en-US">
                <a:sym typeface="Wingdings" pitchFamily="2" charset="2"/>
              </a:rPr>
              <a:t>the less </a:t>
            </a:r>
            <a:r>
              <a:rPr lang="en-US" dirty="0">
                <a:sym typeface="Wingdings" pitchFamily="2" charset="2"/>
              </a:rPr>
              <a:t>expensive or more common foods, </a:t>
            </a:r>
          </a:p>
          <a:p>
            <a:r>
              <a:rPr lang="en-US" dirty="0">
                <a:sym typeface="Wingdings" pitchFamily="2" charset="2"/>
              </a:rPr>
              <a:t>(This deviates from observed within food group consumption patterns. But at the same time, we can’t observe the counter factual where households are actually consuming the recommended quantities. Could be substitution effects). </a:t>
            </a:r>
            <a:endParaRPr lang="en-US" dirty="0"/>
          </a:p>
        </p:txBody>
      </p:sp>
      <p:sp>
        <p:nvSpPr>
          <p:cNvPr id="4" name="Slide Number Placeholder 3"/>
          <p:cNvSpPr>
            <a:spLocks noGrp="1"/>
          </p:cNvSpPr>
          <p:nvPr>
            <p:ph type="sldNum" sz="quarter" idx="5"/>
          </p:nvPr>
        </p:nvSpPr>
        <p:spPr/>
        <p:txBody>
          <a:bodyPr/>
          <a:lstStyle/>
          <a:p>
            <a:fld id="{292AA323-5059-4D56-8340-1C4053A31499}" type="slidenum">
              <a:rPr lang="en-US" smtClean="0"/>
              <a:t>35</a:t>
            </a:fld>
            <a:endParaRPr lang="en-US"/>
          </a:p>
        </p:txBody>
      </p:sp>
    </p:spTree>
    <p:extLst>
      <p:ext uri="{BB962C8B-B14F-4D97-AF65-F5344CB8AC3E}">
        <p14:creationId xmlns:p14="http://schemas.microsoft.com/office/powerpoint/2010/main" val="21405244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92AA323-5059-4D56-8340-1C4053A31499}" type="slidenum">
              <a:rPr lang="en-US" smtClean="0"/>
              <a:t>36</a:t>
            </a:fld>
            <a:endParaRPr lang="en-US"/>
          </a:p>
        </p:txBody>
      </p:sp>
    </p:spTree>
    <p:extLst>
      <p:ext uri="{BB962C8B-B14F-4D97-AF65-F5344CB8AC3E}">
        <p14:creationId xmlns:p14="http://schemas.microsoft.com/office/powerpoint/2010/main" val="7014325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2AA323-5059-4D56-8340-1C4053A31499}" type="slidenum">
              <a:rPr lang="en-US" smtClean="0"/>
              <a:t>37</a:t>
            </a:fld>
            <a:endParaRPr lang="en-US"/>
          </a:p>
        </p:txBody>
      </p:sp>
    </p:spTree>
    <p:extLst>
      <p:ext uri="{BB962C8B-B14F-4D97-AF65-F5344CB8AC3E}">
        <p14:creationId xmlns:p14="http://schemas.microsoft.com/office/powerpoint/2010/main" val="36624556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Garamond" panose="02020404030301010803" pitchFamily="18" charset="0"/>
            </a:endParaRPr>
          </a:p>
        </p:txBody>
      </p:sp>
      <p:sp>
        <p:nvSpPr>
          <p:cNvPr id="4" name="Slide Number Placeholder 3"/>
          <p:cNvSpPr>
            <a:spLocks noGrp="1"/>
          </p:cNvSpPr>
          <p:nvPr>
            <p:ph type="sldNum" sz="quarter" idx="5"/>
          </p:nvPr>
        </p:nvSpPr>
        <p:spPr/>
        <p:txBody>
          <a:bodyPr/>
          <a:lstStyle/>
          <a:p>
            <a:fld id="{292AA323-5059-4D56-8340-1C4053A31499}" type="slidenum">
              <a:rPr lang="en-US" smtClean="0"/>
              <a:t>38</a:t>
            </a:fld>
            <a:endParaRPr lang="en-US"/>
          </a:p>
        </p:txBody>
      </p:sp>
    </p:spTree>
    <p:extLst>
      <p:ext uri="{BB962C8B-B14F-4D97-AF65-F5344CB8AC3E}">
        <p14:creationId xmlns:p14="http://schemas.microsoft.com/office/powerpoint/2010/main" val="2076431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2AA323-5059-4D56-8340-1C4053A31499}" type="slidenum">
              <a:rPr lang="en-US" smtClean="0"/>
              <a:t>39</a:t>
            </a:fld>
            <a:endParaRPr lang="en-US"/>
          </a:p>
        </p:txBody>
      </p:sp>
    </p:spTree>
    <p:extLst>
      <p:ext uri="{BB962C8B-B14F-4D97-AF65-F5344CB8AC3E}">
        <p14:creationId xmlns:p14="http://schemas.microsoft.com/office/powerpoint/2010/main" val="27143068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2AA323-5059-4D56-8340-1C4053A31499}" type="slidenum">
              <a:rPr lang="en-US" smtClean="0"/>
              <a:t>40</a:t>
            </a:fld>
            <a:endParaRPr lang="en-US"/>
          </a:p>
        </p:txBody>
      </p:sp>
    </p:spTree>
    <p:extLst>
      <p:ext uri="{BB962C8B-B14F-4D97-AF65-F5344CB8AC3E}">
        <p14:creationId xmlns:p14="http://schemas.microsoft.com/office/powerpoint/2010/main" val="27128330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2AA323-5059-4D56-8340-1C4053A31499}" type="slidenum">
              <a:rPr lang="en-US" smtClean="0"/>
              <a:t>41</a:t>
            </a:fld>
            <a:endParaRPr lang="en-US"/>
          </a:p>
        </p:txBody>
      </p:sp>
    </p:spTree>
    <p:extLst>
      <p:ext uri="{BB962C8B-B14F-4D97-AF65-F5344CB8AC3E}">
        <p14:creationId xmlns:p14="http://schemas.microsoft.com/office/powerpoint/2010/main" val="1037391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DengXian" panose="02010600030101010101" pitchFamily="2" charset="-122"/>
                <a:cs typeface="Times New Roman" panose="02020603050405020304" pitchFamily="18" charset="0"/>
              </a:rPr>
              <a:t>Global </a:t>
            </a:r>
          </a:p>
          <a:p>
            <a:pPr marL="285750" indent="-285750">
              <a:buFont typeface="Arial" panose="020B0604020202020204" pitchFamily="34" charset="0"/>
              <a:buChar char="•"/>
            </a:pPr>
            <a:r>
              <a:rPr lang="en-US" sz="1800" dirty="0">
                <a:effectLst/>
                <a:latin typeface="Calibri" panose="020F0502020204030204" pitchFamily="34" charset="0"/>
                <a:ea typeface="DengXian" panose="02010600030101010101" pitchFamily="2" charset="-122"/>
                <a:cs typeface="Times New Roman" panose="02020603050405020304" pitchFamily="18" charset="0"/>
              </a:rPr>
              <a:t>$2.15 international measure of extreme poverty</a:t>
            </a:r>
          </a:p>
          <a:p>
            <a:pPr marL="285750" indent="-285750">
              <a:buFont typeface="Arial" panose="020B0604020202020204" pitchFamily="34" charset="0"/>
              <a:buChar char="•"/>
            </a:pPr>
            <a:r>
              <a:rPr lang="en-US" sz="1800" dirty="0">
                <a:effectLst/>
                <a:latin typeface="Calibri" panose="020F0502020204030204" pitchFamily="34" charset="0"/>
                <a:ea typeface="DengXian" panose="02010600030101010101" pitchFamily="2" charset="-122"/>
                <a:cs typeface="Times New Roman" panose="02020603050405020304" pitchFamily="18" charset="0"/>
              </a:rPr>
              <a:t>median of the national poverty lines of 28 of the world’s poorest countries – in </a:t>
            </a:r>
            <a:r>
              <a:rPr lang="en-US" b="0" i="0" u="none" strike="noStrike" dirty="0">
                <a:solidFill>
                  <a:srgbClr val="333333"/>
                </a:solidFill>
                <a:effectLst/>
                <a:latin typeface="Open Sans" panose="020B0606030504020204" pitchFamily="34" charset="0"/>
              </a:rPr>
              <a:t>in 2017 PPPs</a:t>
            </a:r>
            <a:endParaRPr lang="en-US" dirty="0">
              <a:effectLst/>
              <a:latin typeface="Helvetica" pitchFamily="2" charset="0"/>
            </a:endParaRPr>
          </a:p>
        </p:txBody>
      </p:sp>
      <p:sp>
        <p:nvSpPr>
          <p:cNvPr id="4" name="Slide Number Placeholder 3"/>
          <p:cNvSpPr>
            <a:spLocks noGrp="1"/>
          </p:cNvSpPr>
          <p:nvPr>
            <p:ph type="sldNum" sz="quarter" idx="5"/>
          </p:nvPr>
        </p:nvSpPr>
        <p:spPr/>
        <p:txBody>
          <a:bodyPr/>
          <a:lstStyle/>
          <a:p>
            <a:fld id="{292AA323-5059-4D56-8340-1C4053A31499}" type="slidenum">
              <a:rPr lang="en-US" smtClean="0"/>
              <a:t>4</a:t>
            </a:fld>
            <a:endParaRPr lang="en-US"/>
          </a:p>
        </p:txBody>
      </p:sp>
    </p:spTree>
    <p:extLst>
      <p:ext uri="{BB962C8B-B14F-4D97-AF65-F5344CB8AC3E}">
        <p14:creationId xmlns:p14="http://schemas.microsoft.com/office/powerpoint/2010/main" val="3230139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2AA323-5059-4D56-8340-1C4053A31499}" type="slidenum">
              <a:rPr lang="en-US" smtClean="0"/>
              <a:t>42</a:t>
            </a:fld>
            <a:endParaRPr lang="en-US"/>
          </a:p>
        </p:txBody>
      </p:sp>
    </p:spTree>
    <p:extLst>
      <p:ext uri="{BB962C8B-B14F-4D97-AF65-F5344CB8AC3E}">
        <p14:creationId xmlns:p14="http://schemas.microsoft.com/office/powerpoint/2010/main" val="20382259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Micronutrient food groups outlined in white</a:t>
            </a:r>
          </a:p>
        </p:txBody>
      </p:sp>
      <p:sp>
        <p:nvSpPr>
          <p:cNvPr id="4" name="Slide Number Placeholder 3"/>
          <p:cNvSpPr>
            <a:spLocks noGrp="1"/>
          </p:cNvSpPr>
          <p:nvPr>
            <p:ph type="sldNum" sz="quarter" idx="5"/>
          </p:nvPr>
        </p:nvSpPr>
        <p:spPr/>
        <p:txBody>
          <a:bodyPr/>
          <a:lstStyle/>
          <a:p>
            <a:fld id="{292AA323-5059-4D56-8340-1C4053A31499}" type="slidenum">
              <a:rPr lang="en-US" smtClean="0"/>
              <a:t>43</a:t>
            </a:fld>
            <a:endParaRPr lang="en-US"/>
          </a:p>
        </p:txBody>
      </p:sp>
    </p:spTree>
    <p:extLst>
      <p:ext uri="{BB962C8B-B14F-4D97-AF65-F5344CB8AC3E}">
        <p14:creationId xmlns:p14="http://schemas.microsoft.com/office/powerpoint/2010/main" val="37416152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For macronutrients, we compare the carbohydrate, protein, and fat content of each basket to the acceptable macronutrient distribution ranges (AMDRs) specified in IOM (2006).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effectLst/>
                <a:latin typeface="Helvetica" pitchFamily="2" charset="0"/>
              </a:rPr>
              <a:t>Bangladesh and ECLAC - World Health Organization population nutritional targets, 2003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Both baskets contain energy from macronutrients (protein, fats, and carbohydrates) generally consistent with the Bangladesh dietary guidelines and ECLAC</a:t>
            </a:r>
          </a:p>
          <a:p>
            <a:endParaRPr lang="en-US" dirty="0"/>
          </a:p>
        </p:txBody>
      </p:sp>
      <p:sp>
        <p:nvSpPr>
          <p:cNvPr id="4" name="Slide Number Placeholder 3"/>
          <p:cNvSpPr>
            <a:spLocks noGrp="1"/>
          </p:cNvSpPr>
          <p:nvPr>
            <p:ph type="sldNum" sz="quarter" idx="5"/>
          </p:nvPr>
        </p:nvSpPr>
        <p:spPr/>
        <p:txBody>
          <a:bodyPr/>
          <a:lstStyle/>
          <a:p>
            <a:fld id="{292AA323-5059-4D56-8340-1C4053A31499}" type="slidenum">
              <a:rPr lang="en-US" smtClean="0"/>
              <a:t>45</a:t>
            </a:fld>
            <a:endParaRPr lang="en-US"/>
          </a:p>
        </p:txBody>
      </p:sp>
    </p:spTree>
    <p:extLst>
      <p:ext uri="{BB962C8B-B14F-4D97-AF65-F5344CB8AC3E}">
        <p14:creationId xmlns:p14="http://schemas.microsoft.com/office/powerpoint/2010/main" val="3104729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pitchFamily="2" charset="0"/>
              </a:rPr>
              <a:t>Text from </a:t>
            </a:r>
            <a:r>
              <a:rPr lang="en-US" err="1">
                <a:effectLst/>
                <a:latin typeface="Helvetica" pitchFamily="2" charset="0"/>
              </a:rPr>
              <a:t>Decerf</a:t>
            </a:r>
            <a:endParaRPr lang="en-US" dirty="0">
              <a:effectLst/>
              <a:latin typeface="Helvetica" pitchFamily="2" charset="0"/>
            </a:endParaRPr>
          </a:p>
          <a:p>
            <a:r>
              <a:rPr lang="en-US" dirty="0">
                <a:effectLst/>
                <a:latin typeface="Helvetica" pitchFamily="2" charset="0"/>
              </a:rPr>
              <a:t>Under the “</a:t>
            </a:r>
            <a:r>
              <a:rPr lang="en-US" dirty="0" err="1">
                <a:effectLst/>
                <a:latin typeface="Helvetica" pitchFamily="2" charset="0"/>
              </a:rPr>
              <a:t>welfaristic</a:t>
            </a:r>
            <a:r>
              <a:rPr lang="en-US" dirty="0">
                <a:effectLst/>
                <a:latin typeface="Helvetica" pitchFamily="2" charset="0"/>
              </a:rPr>
              <a:t>” approach, an absolute poverty line aims at capturing a fixed value in the utility space. Its nominal monetary amount corresponds to the minimal cost of reaching the reference utility level given prevailing prices.</a:t>
            </a:r>
          </a:p>
          <a:p>
            <a:endParaRPr lang="en-US" dirty="0">
              <a:effectLst/>
              <a:latin typeface="Helvetica" pitchFamily="2" charset="0"/>
            </a:endParaRPr>
          </a:p>
          <a:p>
            <a:r>
              <a:rPr lang="en-US" dirty="0">
                <a:effectLst/>
                <a:latin typeface="Helvetica" pitchFamily="2" charset="0"/>
              </a:rPr>
              <a:t>Under the “objective” approach, an absolute poverty line aims at capturing a fixed list of achievements. Its nominal monetary amount corresponds to the minimal cost of satisfying a fixed list of basic needs given prevailing prices.</a:t>
            </a:r>
          </a:p>
          <a:p>
            <a:endParaRPr lang="en-US" dirty="0">
              <a:effectLst/>
              <a:latin typeface="Helvetica" pitchFamily="2" charset="0"/>
            </a:endParaRPr>
          </a:p>
          <a:p>
            <a:endParaRPr lang="en-US" dirty="0">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292AA323-5059-4D56-8340-1C4053A31499}" type="slidenum">
              <a:rPr lang="en-US" smtClean="0"/>
              <a:t>5</a:t>
            </a:fld>
            <a:endParaRPr lang="en-US"/>
          </a:p>
        </p:txBody>
      </p:sp>
    </p:spTree>
    <p:extLst>
      <p:ext uri="{BB962C8B-B14F-4D97-AF65-F5344CB8AC3E}">
        <p14:creationId xmlns:p14="http://schemas.microsoft.com/office/powerpoint/2010/main" val="1752404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2AA323-5059-4D56-8340-1C4053A31499}" type="slidenum">
              <a:rPr lang="en-US" smtClean="0"/>
              <a:t>6</a:t>
            </a:fld>
            <a:endParaRPr lang="en-US"/>
          </a:p>
        </p:txBody>
      </p:sp>
    </p:spTree>
    <p:extLst>
      <p:ext uri="{BB962C8B-B14F-4D97-AF65-F5344CB8AC3E}">
        <p14:creationId xmlns:p14="http://schemas.microsoft.com/office/powerpoint/2010/main" val="2981656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dirty="0"/>
              <a:t>Paradigm of the early 70s: nutrition was sufficiency of energy and proteins.</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dirty="0"/>
              <a:t>There was a lot of hunger and famine! Could see why the view of malnutrition would be overwhelmed by hunger, or lack of calories. PEM was visible, kwashiorkor.</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dirty="0"/>
              <a:t>Also, there was no clear statement by countries, nor by the nutrition community, of what a basic healthy diet was, nor any dietary guidelines in low-income countries.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dirty="0"/>
              <a:t>Zambia food pyramid, 1980s. Following the US example.</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dirty="0"/>
              <a:t>Calories were the problem. Increasing the supply of calories, most efficiently through staple crops, was the solution.</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sz="2000" i="1" dirty="0"/>
              <a:t>“Although deficiency of vitamins and minerals may cause serious health problems, especially among children, the therapy is now well known and relatively easy to apply so that the magnitude of </a:t>
            </a:r>
            <a:r>
              <a:rPr lang="en-US" sz="2000" b="1" i="1" dirty="0"/>
              <a:t>this problem is almost negligible in relation to </a:t>
            </a:r>
            <a:r>
              <a:rPr lang="en-US" sz="2000" i="1" dirty="0"/>
              <a:t>the one created by </a:t>
            </a:r>
            <a:r>
              <a:rPr lang="en-US" sz="2000" b="1" i="1" dirty="0"/>
              <a:t>lack of calories and proteins</a:t>
            </a:r>
            <a:r>
              <a:rPr lang="en-US" sz="2000" i="1" dirty="0"/>
              <a:t>.”</a:t>
            </a:r>
          </a:p>
          <a:p>
            <a:pPr marL="914400" lvl="2" indent="0">
              <a:buNone/>
            </a:pPr>
            <a:r>
              <a:rPr lang="en-US" sz="2000" dirty="0"/>
              <a:t>-</a:t>
            </a:r>
            <a:r>
              <a:rPr lang="en-US" sz="1800" dirty="0" err="1"/>
              <a:t>Chafkin</a:t>
            </a:r>
            <a:r>
              <a:rPr lang="en-US" sz="1800" dirty="0"/>
              <a:t> et al., 1972 </a:t>
            </a:r>
            <a:r>
              <a:rPr lang="en-US" sz="1800" i="1" dirty="0"/>
              <a:t>Possible World Bank Actions on Malnutrition Problems</a:t>
            </a:r>
          </a:p>
          <a:p>
            <a:pPr marL="914400" lvl="2" indent="0">
              <a:buNone/>
            </a:pPr>
            <a:endParaRPr lang="en-US" sz="1800" i="1" dirty="0"/>
          </a:p>
          <a:p>
            <a:pPr marL="457200" indent="-457200">
              <a:buFont typeface="Arial" panose="020B0604020202020204" pitchFamily="34" charset="0"/>
              <a:buChar char="•"/>
            </a:pPr>
            <a:endParaRPr lang="en-US" sz="1800" i="1" dirty="0"/>
          </a:p>
          <a:p>
            <a:pPr marL="457200" indent="-457200">
              <a:buFont typeface="Arial" panose="020B0604020202020204" pitchFamily="34" charset="0"/>
              <a:buChar char="•"/>
            </a:pPr>
            <a:r>
              <a:rPr lang="en-US" dirty="0"/>
              <a:t>1990s</a:t>
            </a:r>
          </a:p>
          <a:p>
            <a:pPr marL="457200" indent="-457200">
              <a:buFont typeface="Arial" panose="020B0604020202020204" pitchFamily="34" charset="0"/>
              <a:buChar char="•"/>
            </a:pPr>
            <a:r>
              <a:rPr lang="en-US" dirty="0"/>
              <a:t>DHS began to collect anthropometry data across countries</a:t>
            </a:r>
          </a:p>
          <a:p>
            <a:pPr marL="914400" lvl="1" indent="-457200">
              <a:buFont typeface="Arial" panose="020B0604020202020204" pitchFamily="34" charset="0"/>
              <a:buChar char="•"/>
            </a:pPr>
            <a:r>
              <a:rPr lang="en-US" sz="2000" dirty="0"/>
              <a:t>The new data enabled research showing the extent of the problem; and the dire consequences of even mild and moderate malnutrition (Pelletier et al. 1995)</a:t>
            </a:r>
            <a:endParaRPr lang="en-US" sz="3800" dirty="0"/>
          </a:p>
          <a:p>
            <a:pPr marL="457200" indent="-457200">
              <a:buFont typeface="Arial" panose="020B0604020202020204" pitchFamily="34" charset="0"/>
              <a:buChar char="•"/>
            </a:pPr>
            <a:r>
              <a:rPr lang="en-US" sz="3800" dirty="0"/>
              <a:t>Cost of Basic Needs approach</a:t>
            </a:r>
          </a:p>
          <a:p>
            <a:pPr marL="914400" lvl="2" indent="0">
              <a:buNone/>
            </a:pPr>
            <a:endParaRPr lang="en-US" sz="1800" i="1"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2CBB2-9E3C-AE44-8129-7AA1042BEA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2144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dirty="0"/>
              <a:t>We now have anthropometry data, collected across countries in DHS since the 1990s, and WHO child growth standards in 2006 for the measurement of malnutrition with child anthropometry</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dirty="0"/>
              <a:t>We now have a wide recognition that poor diets are a critical factor driving malnutrition, and now also increasing recognition that lack of access to healthy diets is a major problem for nutrition – this graph is UNICEF, not FAO!</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dirty="0"/>
              <a:t>Channing…now “</a:t>
            </a:r>
            <a:r>
              <a:rPr lang="en-US" b="0" i="0" dirty="0">
                <a:solidFill>
                  <a:srgbClr val="54544B"/>
                </a:solidFill>
                <a:effectLst/>
                <a:latin typeface="myriad-pro"/>
              </a:rPr>
              <a:t>Senior Director for Systems Transformation Strategies” in CGIAR…Efforts at transforming systems (beyond single crops)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2CBB2-9E3C-AE44-8129-7AA1042BEA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5090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You can see the paradigm shift reflected in these food guides from Zambia.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Is the 1980s guide still the kind of diet that we want to be the standard for poor people? Is that equitable?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Or do we want the standard to be what is currently recommended for all people, for healthy and active lives?</a:t>
            </a:r>
          </a:p>
          <a:p>
            <a:endParaRPr lang="en-US" dirty="0"/>
          </a:p>
        </p:txBody>
      </p:sp>
      <p:sp>
        <p:nvSpPr>
          <p:cNvPr id="4" name="Slide Number Placeholder 3"/>
          <p:cNvSpPr>
            <a:spLocks noGrp="1"/>
          </p:cNvSpPr>
          <p:nvPr>
            <p:ph type="sldNum" sz="quarter" idx="5"/>
          </p:nvPr>
        </p:nvSpPr>
        <p:spPr/>
        <p:txBody>
          <a:bodyPr/>
          <a:lstStyle/>
          <a:p>
            <a:fld id="{292AA323-5059-4D56-8340-1C4053A31499}" type="slidenum">
              <a:rPr lang="en-US" smtClean="0"/>
              <a:t>9</a:t>
            </a:fld>
            <a:endParaRPr lang="en-US"/>
          </a:p>
        </p:txBody>
      </p:sp>
    </p:spTree>
    <p:extLst>
      <p:ext uri="{BB962C8B-B14F-4D97-AF65-F5344CB8AC3E}">
        <p14:creationId xmlns:p14="http://schemas.microsoft.com/office/powerpoint/2010/main" val="29373534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FPRI Title Page 1">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BCF8A2-83B5-D242-8DE9-5BF0DBC72068}"/>
              </a:ext>
            </a:extLst>
          </p:cNvPr>
          <p:cNvSpPr txBox="1"/>
          <p:nvPr userDrawn="1"/>
        </p:nvSpPr>
        <p:spPr>
          <a:xfrm>
            <a:off x="2610196" y="1130531"/>
            <a:ext cx="7680960" cy="1296785"/>
          </a:xfrm>
          <a:prstGeom prst="rect">
            <a:avLst/>
          </a:prstGeom>
        </p:spPr>
        <p:txBody>
          <a:bodyPr wrap="square" rtlCol="0">
            <a:noAutofit/>
          </a:bodyPr>
          <a:lstStyle/>
          <a:p>
            <a:pPr algn="r"/>
            <a:endParaRPr lang="en-US" sz="4400" dirty="0">
              <a:solidFill>
                <a:srgbClr val="62BB46"/>
              </a:solidFill>
            </a:endParaRPr>
          </a:p>
        </p:txBody>
      </p:sp>
      <p:grpSp>
        <p:nvGrpSpPr>
          <p:cNvPr id="3" name="Group 2">
            <a:extLst>
              <a:ext uri="{FF2B5EF4-FFF2-40B4-BE49-F238E27FC236}">
                <a16:creationId xmlns:a16="http://schemas.microsoft.com/office/drawing/2014/main" id="{767E0C6F-B733-5747-90B2-814ABEB6C43C}"/>
              </a:ext>
            </a:extLst>
          </p:cNvPr>
          <p:cNvGrpSpPr/>
          <p:nvPr userDrawn="1"/>
        </p:nvGrpSpPr>
        <p:grpSpPr>
          <a:xfrm>
            <a:off x="0" y="0"/>
            <a:ext cx="2197100" cy="6858000"/>
            <a:chOff x="0" y="0"/>
            <a:chExt cx="2197100" cy="6858000"/>
          </a:xfrm>
        </p:grpSpPr>
        <p:sp>
          <p:nvSpPr>
            <p:cNvPr id="5" name="Rectangle 4">
              <a:extLst>
                <a:ext uri="{FF2B5EF4-FFF2-40B4-BE49-F238E27FC236}">
                  <a16:creationId xmlns:a16="http://schemas.microsoft.com/office/drawing/2014/main" id="{6C96FFE6-CDD2-EA44-904E-95A88CE55A5C}"/>
                </a:ext>
              </a:extLst>
            </p:cNvPr>
            <p:cNvSpPr/>
            <p:nvPr userDrawn="1"/>
          </p:nvSpPr>
          <p:spPr>
            <a:xfrm>
              <a:off x="0" y="0"/>
              <a:ext cx="2197100" cy="6858000"/>
            </a:xfrm>
            <a:prstGeom prst="rect">
              <a:avLst/>
            </a:prstGeom>
            <a:solidFill>
              <a:srgbClr val="62BB4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dirty="0"/>
            </a:p>
          </p:txBody>
        </p:sp>
        <p:pic>
          <p:nvPicPr>
            <p:cNvPr id="6" name="Picture 5">
              <a:extLst>
                <a:ext uri="{FF2B5EF4-FFF2-40B4-BE49-F238E27FC236}">
                  <a16:creationId xmlns:a16="http://schemas.microsoft.com/office/drawing/2014/main" id="{56C8A868-54A1-1F4D-890F-1DB57E486CBD}"/>
                </a:ext>
              </a:extLst>
            </p:cNvPr>
            <p:cNvPicPr>
              <a:picLocks noChangeAspect="1"/>
            </p:cNvPicPr>
            <p:nvPr userDrawn="1"/>
          </p:nvPicPr>
          <p:blipFill>
            <a:blip r:embed="rId2" cstate="screen">
              <a:biLevel thresh="50000"/>
              <a:extLst>
                <a:ext uri="{28A0092B-C50C-407E-A947-70E740481C1C}">
                  <a14:useLocalDpi xmlns:a14="http://schemas.microsoft.com/office/drawing/2010/main"/>
                </a:ext>
              </a:extLst>
            </a:blip>
            <a:stretch>
              <a:fillRect/>
            </a:stretch>
          </p:blipFill>
          <p:spPr>
            <a:xfrm>
              <a:off x="641347" y="1030684"/>
              <a:ext cx="914403" cy="1676403"/>
            </a:xfrm>
            <a:prstGeom prst="rect">
              <a:avLst/>
            </a:prstGeom>
            <a:noFill/>
          </p:spPr>
        </p:pic>
        <p:pic>
          <p:nvPicPr>
            <p:cNvPr id="7" name="Picture 6">
              <a:extLst>
                <a:ext uri="{FF2B5EF4-FFF2-40B4-BE49-F238E27FC236}">
                  <a16:creationId xmlns:a16="http://schemas.microsoft.com/office/drawing/2014/main" id="{8557D581-39D9-7D4D-ABAD-0466493349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0994" y="3861031"/>
              <a:ext cx="1575108" cy="1843024"/>
            </a:xfrm>
            <a:prstGeom prst="rect">
              <a:avLst/>
            </a:prstGeom>
          </p:spPr>
        </p:pic>
      </p:grpSp>
    </p:spTree>
    <p:extLst>
      <p:ext uri="{BB962C8B-B14F-4D97-AF65-F5344CB8AC3E}">
        <p14:creationId xmlns:p14="http://schemas.microsoft.com/office/powerpoint/2010/main" val="1732658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32127-89A5-C34D-6BDB-DDDAE0B1852F}"/>
              </a:ext>
            </a:extLst>
          </p:cNvPr>
          <p:cNvSpPr>
            <a:spLocks noGrp="1"/>
          </p:cNvSpPr>
          <p:nvPr>
            <p:ph type="title" hasCustomPrompt="1"/>
          </p:nvPr>
        </p:nvSpPr>
        <p:spPr>
          <a:xfrm>
            <a:off x="4542381" y="2103437"/>
            <a:ext cx="3810177" cy="1325563"/>
          </a:xfrm>
        </p:spPr>
        <p:txBody>
          <a:bodyPr/>
          <a:lstStyle/>
          <a:p>
            <a:r>
              <a:rPr lang="en-US" dirty="0"/>
              <a:t>Slide Title</a:t>
            </a:r>
          </a:p>
        </p:txBody>
      </p:sp>
      <p:sp>
        <p:nvSpPr>
          <p:cNvPr id="3" name="Date Placeholder 2">
            <a:extLst>
              <a:ext uri="{FF2B5EF4-FFF2-40B4-BE49-F238E27FC236}">
                <a16:creationId xmlns:a16="http://schemas.microsoft.com/office/drawing/2014/main" id="{7491C32B-B010-E5C7-CAB6-D563E8078D96}"/>
              </a:ext>
            </a:extLst>
          </p:cNvPr>
          <p:cNvSpPr>
            <a:spLocks noGrp="1"/>
          </p:cNvSpPr>
          <p:nvPr>
            <p:ph type="dt" sz="half" idx="10"/>
          </p:nvPr>
        </p:nvSpPr>
        <p:spPr/>
        <p:txBody>
          <a:bodyPr/>
          <a:lstStyle/>
          <a:p>
            <a:fld id="{54EA403B-7FCF-6C45-907A-7A78A9D8D6ED}" type="datetimeFigureOut">
              <a:rPr lang="en-US" smtClean="0"/>
              <a:t>10/30/2023</a:t>
            </a:fld>
            <a:endParaRPr lang="en-US"/>
          </a:p>
        </p:txBody>
      </p:sp>
      <p:sp>
        <p:nvSpPr>
          <p:cNvPr id="4" name="Footer Placeholder 3">
            <a:extLst>
              <a:ext uri="{FF2B5EF4-FFF2-40B4-BE49-F238E27FC236}">
                <a16:creationId xmlns:a16="http://schemas.microsoft.com/office/drawing/2014/main" id="{ECFDFE72-AB71-CE60-EA43-693F30F3CD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D82469-AF72-65C1-2681-317619F3DFDF}"/>
              </a:ext>
            </a:extLst>
          </p:cNvPr>
          <p:cNvSpPr>
            <a:spLocks noGrp="1"/>
          </p:cNvSpPr>
          <p:nvPr>
            <p:ph type="sldNum" sz="quarter" idx="12"/>
          </p:nvPr>
        </p:nvSpPr>
        <p:spPr/>
        <p:txBody>
          <a:bodyPr/>
          <a:lstStyle/>
          <a:p>
            <a:fld id="{60A66D4E-4C99-2240-B40A-2C6ACB7E6DDE}" type="slidenum">
              <a:rPr lang="en-US" smtClean="0"/>
              <a:t>‹#›</a:t>
            </a:fld>
            <a:endParaRPr lang="en-US"/>
          </a:p>
        </p:txBody>
      </p:sp>
      <p:pic>
        <p:nvPicPr>
          <p:cNvPr id="9" name="Picture 8" descr="A picture containing text&#10;&#10;Description automatically generated">
            <a:extLst>
              <a:ext uri="{FF2B5EF4-FFF2-40B4-BE49-F238E27FC236}">
                <a16:creationId xmlns:a16="http://schemas.microsoft.com/office/drawing/2014/main" id="{70CE7BFC-EF28-87CD-089F-302982F6164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352558" y="184722"/>
            <a:ext cx="4008405" cy="1041878"/>
          </a:xfrm>
          <a:prstGeom prst="rect">
            <a:avLst/>
          </a:prstGeom>
        </p:spPr>
      </p:pic>
      <p:sp>
        <p:nvSpPr>
          <p:cNvPr id="10" name="Rectangle 9">
            <a:extLst>
              <a:ext uri="{FF2B5EF4-FFF2-40B4-BE49-F238E27FC236}">
                <a16:creationId xmlns:a16="http://schemas.microsoft.com/office/drawing/2014/main" id="{CE35AFEA-733E-83AD-D00E-9878C0A7D224}"/>
              </a:ext>
            </a:extLst>
          </p:cNvPr>
          <p:cNvSpPr/>
          <p:nvPr userDrawn="1"/>
        </p:nvSpPr>
        <p:spPr>
          <a:xfrm>
            <a:off x="0" y="-1"/>
            <a:ext cx="8229600" cy="1295497"/>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F478457-C6B3-90DE-A940-A8EF3D9BE254}"/>
              </a:ext>
            </a:extLst>
          </p:cNvPr>
          <p:cNvSpPr/>
          <p:nvPr userDrawn="1"/>
        </p:nvSpPr>
        <p:spPr>
          <a:xfrm>
            <a:off x="11949335" y="0"/>
            <a:ext cx="242665" cy="1295497"/>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2971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32127-89A5-C34D-6BDB-DDDAE0B1852F}"/>
              </a:ext>
            </a:extLst>
          </p:cNvPr>
          <p:cNvSpPr>
            <a:spLocks noGrp="1"/>
          </p:cNvSpPr>
          <p:nvPr>
            <p:ph type="title" hasCustomPrompt="1"/>
          </p:nvPr>
        </p:nvSpPr>
        <p:spPr>
          <a:xfrm>
            <a:off x="412297" y="161670"/>
            <a:ext cx="11395390" cy="1325563"/>
          </a:xfrm>
        </p:spPr>
        <p:txBody>
          <a:bodyPr/>
          <a:lstStyle>
            <a:lvl1pPr>
              <a:defRPr>
                <a:solidFill>
                  <a:srgbClr val="2F83A8"/>
                </a:solidFill>
              </a:defRPr>
            </a:lvl1pPr>
          </a:lstStyle>
          <a:p>
            <a:r>
              <a:rPr lang="en-US" dirty="0"/>
              <a:t>Slide Title</a:t>
            </a:r>
          </a:p>
        </p:txBody>
      </p:sp>
      <p:sp>
        <p:nvSpPr>
          <p:cNvPr id="3" name="Date Placeholder 2">
            <a:extLst>
              <a:ext uri="{FF2B5EF4-FFF2-40B4-BE49-F238E27FC236}">
                <a16:creationId xmlns:a16="http://schemas.microsoft.com/office/drawing/2014/main" id="{7491C32B-B010-E5C7-CAB6-D563E8078D96}"/>
              </a:ext>
            </a:extLst>
          </p:cNvPr>
          <p:cNvSpPr>
            <a:spLocks noGrp="1"/>
          </p:cNvSpPr>
          <p:nvPr>
            <p:ph type="dt" sz="half" idx="10"/>
          </p:nvPr>
        </p:nvSpPr>
        <p:spPr/>
        <p:txBody>
          <a:bodyPr/>
          <a:lstStyle/>
          <a:p>
            <a:fld id="{54EA403B-7FCF-6C45-907A-7A78A9D8D6ED}" type="datetimeFigureOut">
              <a:rPr lang="en-US" smtClean="0"/>
              <a:t>10/30/2023</a:t>
            </a:fld>
            <a:endParaRPr lang="en-US"/>
          </a:p>
        </p:txBody>
      </p:sp>
      <p:sp>
        <p:nvSpPr>
          <p:cNvPr id="4" name="Footer Placeholder 3">
            <a:extLst>
              <a:ext uri="{FF2B5EF4-FFF2-40B4-BE49-F238E27FC236}">
                <a16:creationId xmlns:a16="http://schemas.microsoft.com/office/drawing/2014/main" id="{ECFDFE72-AB71-CE60-EA43-693F30F3CD8C}"/>
              </a:ext>
            </a:extLst>
          </p:cNvPr>
          <p:cNvSpPr>
            <a:spLocks noGrp="1"/>
          </p:cNvSpPr>
          <p:nvPr>
            <p:ph type="ftr" sz="quarter" idx="11"/>
          </p:nvPr>
        </p:nvSpPr>
        <p:spPr/>
        <p:txBody>
          <a:bodyPr/>
          <a:lstStyle/>
          <a:p>
            <a:endParaRPr lang="en-US"/>
          </a:p>
        </p:txBody>
      </p:sp>
      <p:sp>
        <p:nvSpPr>
          <p:cNvPr id="10" name="Rectangle 9">
            <a:extLst>
              <a:ext uri="{FF2B5EF4-FFF2-40B4-BE49-F238E27FC236}">
                <a16:creationId xmlns:a16="http://schemas.microsoft.com/office/drawing/2014/main" id="{CE35AFEA-733E-83AD-D00E-9878C0A7D224}"/>
              </a:ext>
            </a:extLst>
          </p:cNvPr>
          <p:cNvSpPr/>
          <p:nvPr userDrawn="1"/>
        </p:nvSpPr>
        <p:spPr>
          <a:xfrm>
            <a:off x="11353800" y="6356350"/>
            <a:ext cx="838200" cy="501649"/>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F478457-C6B3-90DE-A940-A8EF3D9BE254}"/>
              </a:ext>
            </a:extLst>
          </p:cNvPr>
          <p:cNvSpPr/>
          <p:nvPr userDrawn="1"/>
        </p:nvSpPr>
        <p:spPr>
          <a:xfrm>
            <a:off x="-1" y="6356350"/>
            <a:ext cx="9104243" cy="501649"/>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text&#10;&#10;Description automatically generated">
            <a:extLst>
              <a:ext uri="{FF2B5EF4-FFF2-40B4-BE49-F238E27FC236}">
                <a16:creationId xmlns:a16="http://schemas.microsoft.com/office/drawing/2014/main" id="{7FE14478-5390-B107-0FBF-D8060EF42BE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293273" y="6304337"/>
            <a:ext cx="2130100" cy="553662"/>
          </a:xfrm>
          <a:prstGeom prst="rect">
            <a:avLst/>
          </a:prstGeom>
        </p:spPr>
      </p:pic>
      <p:sp>
        <p:nvSpPr>
          <p:cNvPr id="14" name="Text Placeholder 3">
            <a:extLst>
              <a:ext uri="{FF2B5EF4-FFF2-40B4-BE49-F238E27FC236}">
                <a16:creationId xmlns:a16="http://schemas.microsoft.com/office/drawing/2014/main" id="{9C132E29-8D9F-0BAD-68BD-BF49CB506885}"/>
              </a:ext>
            </a:extLst>
          </p:cNvPr>
          <p:cNvSpPr>
            <a:spLocks noGrp="1"/>
          </p:cNvSpPr>
          <p:nvPr>
            <p:ph type="body" sz="half" idx="2" hasCustomPrompt="1"/>
          </p:nvPr>
        </p:nvSpPr>
        <p:spPr>
          <a:xfrm>
            <a:off x="412297" y="1740877"/>
            <a:ext cx="11395390" cy="3811588"/>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Slide text</a:t>
            </a:r>
          </a:p>
        </p:txBody>
      </p:sp>
    </p:spTree>
    <p:extLst>
      <p:ext uri="{BB962C8B-B14F-4D97-AF65-F5344CB8AC3E}">
        <p14:creationId xmlns:p14="http://schemas.microsoft.com/office/powerpoint/2010/main" val="2923150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32127-89A5-C34D-6BDB-DDDAE0B1852F}"/>
              </a:ext>
            </a:extLst>
          </p:cNvPr>
          <p:cNvSpPr>
            <a:spLocks noGrp="1"/>
          </p:cNvSpPr>
          <p:nvPr>
            <p:ph type="title" hasCustomPrompt="1"/>
          </p:nvPr>
        </p:nvSpPr>
        <p:spPr>
          <a:xfrm>
            <a:off x="412297" y="161670"/>
            <a:ext cx="6137590" cy="1325563"/>
          </a:xfrm>
        </p:spPr>
        <p:txBody>
          <a:bodyPr/>
          <a:lstStyle>
            <a:lvl1pPr>
              <a:defRPr>
                <a:solidFill>
                  <a:srgbClr val="2F83A8"/>
                </a:solidFill>
              </a:defRPr>
            </a:lvl1pPr>
          </a:lstStyle>
          <a:p>
            <a:r>
              <a:rPr lang="en-US" dirty="0"/>
              <a:t>Slide Title</a:t>
            </a:r>
          </a:p>
        </p:txBody>
      </p:sp>
      <p:sp>
        <p:nvSpPr>
          <p:cNvPr id="3" name="Date Placeholder 2">
            <a:extLst>
              <a:ext uri="{FF2B5EF4-FFF2-40B4-BE49-F238E27FC236}">
                <a16:creationId xmlns:a16="http://schemas.microsoft.com/office/drawing/2014/main" id="{7491C32B-B010-E5C7-CAB6-D563E8078D96}"/>
              </a:ext>
            </a:extLst>
          </p:cNvPr>
          <p:cNvSpPr>
            <a:spLocks noGrp="1"/>
          </p:cNvSpPr>
          <p:nvPr>
            <p:ph type="dt" sz="half" idx="10"/>
          </p:nvPr>
        </p:nvSpPr>
        <p:spPr/>
        <p:txBody>
          <a:bodyPr/>
          <a:lstStyle/>
          <a:p>
            <a:fld id="{54EA403B-7FCF-6C45-907A-7A78A9D8D6ED}" type="datetimeFigureOut">
              <a:rPr lang="en-US" smtClean="0"/>
              <a:t>10/30/2023</a:t>
            </a:fld>
            <a:endParaRPr lang="en-US"/>
          </a:p>
        </p:txBody>
      </p:sp>
      <p:sp>
        <p:nvSpPr>
          <p:cNvPr id="4" name="Footer Placeholder 3">
            <a:extLst>
              <a:ext uri="{FF2B5EF4-FFF2-40B4-BE49-F238E27FC236}">
                <a16:creationId xmlns:a16="http://schemas.microsoft.com/office/drawing/2014/main" id="{ECFDFE72-AB71-CE60-EA43-693F30F3CD8C}"/>
              </a:ext>
            </a:extLst>
          </p:cNvPr>
          <p:cNvSpPr>
            <a:spLocks noGrp="1"/>
          </p:cNvSpPr>
          <p:nvPr>
            <p:ph type="ftr" sz="quarter" idx="11"/>
          </p:nvPr>
        </p:nvSpPr>
        <p:spPr/>
        <p:txBody>
          <a:bodyPr/>
          <a:lstStyle/>
          <a:p>
            <a:endParaRPr lang="en-US"/>
          </a:p>
        </p:txBody>
      </p:sp>
      <p:sp>
        <p:nvSpPr>
          <p:cNvPr id="11" name="Rectangle 10">
            <a:extLst>
              <a:ext uri="{FF2B5EF4-FFF2-40B4-BE49-F238E27FC236}">
                <a16:creationId xmlns:a16="http://schemas.microsoft.com/office/drawing/2014/main" id="{EF478457-C6B3-90DE-A940-A8EF3D9BE254}"/>
              </a:ext>
            </a:extLst>
          </p:cNvPr>
          <p:cNvSpPr/>
          <p:nvPr userDrawn="1"/>
        </p:nvSpPr>
        <p:spPr>
          <a:xfrm>
            <a:off x="-1" y="6356350"/>
            <a:ext cx="9902758" cy="501649"/>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text&#10;&#10;Description automatically generated">
            <a:extLst>
              <a:ext uri="{FF2B5EF4-FFF2-40B4-BE49-F238E27FC236}">
                <a16:creationId xmlns:a16="http://schemas.microsoft.com/office/drawing/2014/main" id="{7FE14478-5390-B107-0FBF-D8060EF42BE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129847" y="6304337"/>
            <a:ext cx="2130100" cy="553662"/>
          </a:xfrm>
          <a:prstGeom prst="rect">
            <a:avLst/>
          </a:prstGeom>
        </p:spPr>
      </p:pic>
      <p:sp>
        <p:nvSpPr>
          <p:cNvPr id="8" name="Text Placeholder 3">
            <a:extLst>
              <a:ext uri="{FF2B5EF4-FFF2-40B4-BE49-F238E27FC236}">
                <a16:creationId xmlns:a16="http://schemas.microsoft.com/office/drawing/2014/main" id="{950E97D7-8F9E-7F94-577D-AC312E591B75}"/>
              </a:ext>
            </a:extLst>
          </p:cNvPr>
          <p:cNvSpPr>
            <a:spLocks noGrp="1"/>
          </p:cNvSpPr>
          <p:nvPr>
            <p:ph type="body" sz="half" idx="2" hasCustomPrompt="1"/>
          </p:nvPr>
        </p:nvSpPr>
        <p:spPr>
          <a:xfrm>
            <a:off x="412297" y="1799493"/>
            <a:ext cx="3932237" cy="3811588"/>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Slide text</a:t>
            </a:r>
          </a:p>
        </p:txBody>
      </p:sp>
    </p:spTree>
    <p:extLst>
      <p:ext uri="{BB962C8B-B14F-4D97-AF65-F5344CB8AC3E}">
        <p14:creationId xmlns:p14="http://schemas.microsoft.com/office/powerpoint/2010/main" val="10811354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F478457-C6B3-90DE-A940-A8EF3D9BE254}"/>
              </a:ext>
            </a:extLst>
          </p:cNvPr>
          <p:cNvSpPr/>
          <p:nvPr userDrawn="1"/>
        </p:nvSpPr>
        <p:spPr>
          <a:xfrm>
            <a:off x="0" y="-8331"/>
            <a:ext cx="12192000" cy="1295497"/>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032127-89A5-C34D-6BDB-DDDAE0B1852F}"/>
              </a:ext>
            </a:extLst>
          </p:cNvPr>
          <p:cNvSpPr>
            <a:spLocks noGrp="1"/>
          </p:cNvSpPr>
          <p:nvPr>
            <p:ph type="title" hasCustomPrompt="1"/>
          </p:nvPr>
        </p:nvSpPr>
        <p:spPr>
          <a:xfrm>
            <a:off x="412296" y="-8331"/>
            <a:ext cx="11266181" cy="1325563"/>
          </a:xfrm>
        </p:spPr>
        <p:txBody>
          <a:bodyPr/>
          <a:lstStyle>
            <a:lvl1pPr>
              <a:defRPr>
                <a:solidFill>
                  <a:schemeClr val="bg1"/>
                </a:solidFill>
              </a:defRPr>
            </a:lvl1pPr>
          </a:lstStyle>
          <a:p>
            <a:r>
              <a:rPr lang="en-US" dirty="0"/>
              <a:t>Slide Title</a:t>
            </a:r>
          </a:p>
        </p:txBody>
      </p:sp>
      <p:pic>
        <p:nvPicPr>
          <p:cNvPr id="13" name="Picture 12" descr="A picture containing text&#10;&#10;Description automatically generated">
            <a:extLst>
              <a:ext uri="{FF2B5EF4-FFF2-40B4-BE49-F238E27FC236}">
                <a16:creationId xmlns:a16="http://schemas.microsoft.com/office/drawing/2014/main" id="{7FE14478-5390-B107-0FBF-D8060EF42BE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88387" y="6089498"/>
            <a:ext cx="2431399" cy="631977"/>
          </a:xfrm>
          <a:prstGeom prst="rect">
            <a:avLst/>
          </a:prstGeom>
        </p:spPr>
      </p:pic>
      <p:sp>
        <p:nvSpPr>
          <p:cNvPr id="9" name="Text Placeholder 3">
            <a:extLst>
              <a:ext uri="{FF2B5EF4-FFF2-40B4-BE49-F238E27FC236}">
                <a16:creationId xmlns:a16="http://schemas.microsoft.com/office/drawing/2014/main" id="{DF9D568E-5182-CC12-021C-139136284BCF}"/>
              </a:ext>
            </a:extLst>
          </p:cNvPr>
          <p:cNvSpPr>
            <a:spLocks noGrp="1"/>
          </p:cNvSpPr>
          <p:nvPr>
            <p:ph type="body" sz="half" idx="2" hasCustomPrompt="1"/>
          </p:nvPr>
        </p:nvSpPr>
        <p:spPr>
          <a:xfrm>
            <a:off x="412297" y="1523205"/>
            <a:ext cx="11266181" cy="4460151"/>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Slide text</a:t>
            </a:r>
          </a:p>
        </p:txBody>
      </p:sp>
    </p:spTree>
    <p:extLst>
      <p:ext uri="{BB962C8B-B14F-4D97-AF65-F5344CB8AC3E}">
        <p14:creationId xmlns:p14="http://schemas.microsoft.com/office/powerpoint/2010/main" val="29920442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F478457-C6B3-90DE-A940-A8EF3D9BE254}"/>
              </a:ext>
            </a:extLst>
          </p:cNvPr>
          <p:cNvSpPr/>
          <p:nvPr userDrawn="1"/>
        </p:nvSpPr>
        <p:spPr>
          <a:xfrm>
            <a:off x="0" y="-8331"/>
            <a:ext cx="12192000" cy="1295497"/>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032127-89A5-C34D-6BDB-DDDAE0B1852F}"/>
              </a:ext>
            </a:extLst>
          </p:cNvPr>
          <p:cNvSpPr>
            <a:spLocks noGrp="1"/>
          </p:cNvSpPr>
          <p:nvPr>
            <p:ph type="title" hasCustomPrompt="1"/>
          </p:nvPr>
        </p:nvSpPr>
        <p:spPr>
          <a:xfrm>
            <a:off x="412297" y="-8331"/>
            <a:ext cx="6137590" cy="1325563"/>
          </a:xfrm>
        </p:spPr>
        <p:txBody>
          <a:bodyPr/>
          <a:lstStyle>
            <a:lvl1pPr>
              <a:defRPr>
                <a:solidFill>
                  <a:schemeClr val="bg1"/>
                </a:solidFill>
              </a:defRPr>
            </a:lvl1pPr>
          </a:lstStyle>
          <a:p>
            <a:r>
              <a:rPr lang="en-US" dirty="0"/>
              <a:t>Slide Title</a:t>
            </a:r>
          </a:p>
        </p:txBody>
      </p:sp>
      <p:pic>
        <p:nvPicPr>
          <p:cNvPr id="13" name="Picture 12" descr="A picture containing text&#10;&#10;Description automatically generated">
            <a:extLst>
              <a:ext uri="{FF2B5EF4-FFF2-40B4-BE49-F238E27FC236}">
                <a16:creationId xmlns:a16="http://schemas.microsoft.com/office/drawing/2014/main" id="{7FE14478-5390-B107-0FBF-D8060EF42BE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88387" y="6089498"/>
            <a:ext cx="2431399" cy="631977"/>
          </a:xfrm>
          <a:prstGeom prst="rect">
            <a:avLst/>
          </a:prstGeom>
        </p:spPr>
      </p:pic>
      <p:sp>
        <p:nvSpPr>
          <p:cNvPr id="9" name="Text Placeholder 3">
            <a:extLst>
              <a:ext uri="{FF2B5EF4-FFF2-40B4-BE49-F238E27FC236}">
                <a16:creationId xmlns:a16="http://schemas.microsoft.com/office/drawing/2014/main" id="{DF9D568E-5182-CC12-021C-139136284BCF}"/>
              </a:ext>
            </a:extLst>
          </p:cNvPr>
          <p:cNvSpPr>
            <a:spLocks noGrp="1"/>
          </p:cNvSpPr>
          <p:nvPr>
            <p:ph type="body" sz="half" idx="2" hasCustomPrompt="1"/>
          </p:nvPr>
        </p:nvSpPr>
        <p:spPr>
          <a:xfrm>
            <a:off x="412297" y="1523206"/>
            <a:ext cx="3932237" cy="3811588"/>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Slide text</a:t>
            </a:r>
          </a:p>
        </p:txBody>
      </p:sp>
    </p:spTree>
    <p:extLst>
      <p:ext uri="{BB962C8B-B14F-4D97-AF65-F5344CB8AC3E}">
        <p14:creationId xmlns:p14="http://schemas.microsoft.com/office/powerpoint/2010/main" val="711859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32127-89A5-C34D-6BDB-DDDAE0B1852F}"/>
              </a:ext>
            </a:extLst>
          </p:cNvPr>
          <p:cNvSpPr>
            <a:spLocks noGrp="1"/>
          </p:cNvSpPr>
          <p:nvPr>
            <p:ph type="title" hasCustomPrompt="1"/>
          </p:nvPr>
        </p:nvSpPr>
        <p:spPr>
          <a:xfrm>
            <a:off x="412297" y="-8331"/>
            <a:ext cx="6137590" cy="1325563"/>
          </a:xfrm>
        </p:spPr>
        <p:txBody>
          <a:bodyPr/>
          <a:lstStyle>
            <a:lvl1pPr>
              <a:defRPr>
                <a:solidFill>
                  <a:srgbClr val="2F83A8"/>
                </a:solidFill>
              </a:defRPr>
            </a:lvl1pPr>
          </a:lstStyle>
          <a:p>
            <a:r>
              <a:rPr lang="en-US" dirty="0"/>
              <a:t>Slide Title</a:t>
            </a:r>
          </a:p>
        </p:txBody>
      </p:sp>
      <p:sp>
        <p:nvSpPr>
          <p:cNvPr id="3" name="Date Placeholder 2">
            <a:extLst>
              <a:ext uri="{FF2B5EF4-FFF2-40B4-BE49-F238E27FC236}">
                <a16:creationId xmlns:a16="http://schemas.microsoft.com/office/drawing/2014/main" id="{7491C32B-B010-E5C7-CAB6-D563E8078D96}"/>
              </a:ext>
            </a:extLst>
          </p:cNvPr>
          <p:cNvSpPr>
            <a:spLocks noGrp="1"/>
          </p:cNvSpPr>
          <p:nvPr>
            <p:ph type="dt" sz="half" idx="10"/>
          </p:nvPr>
        </p:nvSpPr>
        <p:spPr/>
        <p:txBody>
          <a:bodyPr/>
          <a:lstStyle/>
          <a:p>
            <a:fld id="{54EA403B-7FCF-6C45-907A-7A78A9D8D6ED}" type="datetimeFigureOut">
              <a:rPr lang="en-US" smtClean="0"/>
              <a:t>10/30/2023</a:t>
            </a:fld>
            <a:endParaRPr lang="en-US"/>
          </a:p>
        </p:txBody>
      </p:sp>
      <p:sp>
        <p:nvSpPr>
          <p:cNvPr id="4" name="Footer Placeholder 3">
            <a:extLst>
              <a:ext uri="{FF2B5EF4-FFF2-40B4-BE49-F238E27FC236}">
                <a16:creationId xmlns:a16="http://schemas.microsoft.com/office/drawing/2014/main" id="{ECFDFE72-AB71-CE60-EA43-693F30F3CD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D82469-AF72-65C1-2681-317619F3DFDF}"/>
              </a:ext>
            </a:extLst>
          </p:cNvPr>
          <p:cNvSpPr>
            <a:spLocks noGrp="1"/>
          </p:cNvSpPr>
          <p:nvPr>
            <p:ph type="sldNum" sz="quarter" idx="12"/>
          </p:nvPr>
        </p:nvSpPr>
        <p:spPr/>
        <p:txBody>
          <a:bodyPr/>
          <a:lstStyle/>
          <a:p>
            <a:fld id="{60A66D4E-4C99-2240-B40A-2C6ACB7E6DDE}" type="slidenum">
              <a:rPr lang="en-US" smtClean="0"/>
              <a:t>‹#›</a:t>
            </a:fld>
            <a:endParaRPr lang="en-US"/>
          </a:p>
        </p:txBody>
      </p:sp>
      <p:sp>
        <p:nvSpPr>
          <p:cNvPr id="10" name="Rectangle 9">
            <a:extLst>
              <a:ext uri="{FF2B5EF4-FFF2-40B4-BE49-F238E27FC236}">
                <a16:creationId xmlns:a16="http://schemas.microsoft.com/office/drawing/2014/main" id="{CE35AFEA-733E-83AD-D00E-9878C0A7D224}"/>
              </a:ext>
            </a:extLst>
          </p:cNvPr>
          <p:cNvSpPr/>
          <p:nvPr userDrawn="1"/>
        </p:nvSpPr>
        <p:spPr>
          <a:xfrm>
            <a:off x="7384774" y="6703"/>
            <a:ext cx="4807226" cy="1295497"/>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F478457-C6B3-90DE-A940-A8EF3D9BE254}"/>
              </a:ext>
            </a:extLst>
          </p:cNvPr>
          <p:cNvSpPr/>
          <p:nvPr userDrawn="1"/>
        </p:nvSpPr>
        <p:spPr>
          <a:xfrm>
            <a:off x="0" y="-8331"/>
            <a:ext cx="242665" cy="1295497"/>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text&#10;&#10;Description automatically generated">
            <a:extLst>
              <a:ext uri="{FF2B5EF4-FFF2-40B4-BE49-F238E27FC236}">
                <a16:creationId xmlns:a16="http://schemas.microsoft.com/office/drawing/2014/main" id="{7FE14478-5390-B107-0FBF-D8060EF42BE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88387" y="6089498"/>
            <a:ext cx="2431399" cy="631977"/>
          </a:xfrm>
          <a:prstGeom prst="rect">
            <a:avLst/>
          </a:prstGeom>
        </p:spPr>
      </p:pic>
      <p:sp>
        <p:nvSpPr>
          <p:cNvPr id="14" name="Text Placeholder 3">
            <a:extLst>
              <a:ext uri="{FF2B5EF4-FFF2-40B4-BE49-F238E27FC236}">
                <a16:creationId xmlns:a16="http://schemas.microsoft.com/office/drawing/2014/main" id="{061F1BC2-C70B-FE8A-B877-710226995A45}"/>
              </a:ext>
            </a:extLst>
          </p:cNvPr>
          <p:cNvSpPr>
            <a:spLocks noGrp="1"/>
          </p:cNvSpPr>
          <p:nvPr>
            <p:ph type="body" sz="half" idx="2" hasCustomPrompt="1"/>
          </p:nvPr>
        </p:nvSpPr>
        <p:spPr>
          <a:xfrm>
            <a:off x="412297" y="1523206"/>
            <a:ext cx="3932237" cy="3811588"/>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Slide text</a:t>
            </a:r>
          </a:p>
        </p:txBody>
      </p:sp>
    </p:spTree>
    <p:extLst>
      <p:ext uri="{BB962C8B-B14F-4D97-AF65-F5344CB8AC3E}">
        <p14:creationId xmlns:p14="http://schemas.microsoft.com/office/powerpoint/2010/main" val="41343467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8BED5-19D8-E96F-7F82-8CE1EAD15653}"/>
              </a:ext>
            </a:extLst>
          </p:cNvPr>
          <p:cNvSpPr>
            <a:spLocks noGrp="1"/>
          </p:cNvSpPr>
          <p:nvPr>
            <p:ph type="title" hasCustomPrompt="1"/>
          </p:nvPr>
        </p:nvSpPr>
        <p:spPr>
          <a:xfrm>
            <a:off x="839788" y="457200"/>
            <a:ext cx="3932237" cy="1600200"/>
          </a:xfrm>
        </p:spPr>
        <p:txBody>
          <a:bodyPr anchor="t">
            <a:normAutofit/>
          </a:bodyPr>
          <a:lstStyle>
            <a:lvl1pPr>
              <a:defRPr sz="4400">
                <a:solidFill>
                  <a:srgbClr val="2F83A8"/>
                </a:solidFill>
              </a:defRPr>
            </a:lvl1pPr>
          </a:lstStyle>
          <a:p>
            <a:r>
              <a:rPr lang="en-US" dirty="0"/>
              <a:t>Slide Title</a:t>
            </a:r>
          </a:p>
        </p:txBody>
      </p:sp>
      <p:sp>
        <p:nvSpPr>
          <p:cNvPr id="3" name="Content Placeholder 2">
            <a:extLst>
              <a:ext uri="{FF2B5EF4-FFF2-40B4-BE49-F238E27FC236}">
                <a16:creationId xmlns:a16="http://schemas.microsoft.com/office/drawing/2014/main" id="{D4161718-3F5E-4EA4-5C89-42CE639DC3FA}"/>
              </a:ext>
            </a:extLst>
          </p:cNvPr>
          <p:cNvSpPr>
            <a:spLocks noGrp="1"/>
          </p:cNvSpPr>
          <p:nvPr>
            <p:ph idx="1" hasCustomPrompt="1"/>
          </p:nvPr>
        </p:nvSpPr>
        <p:spPr>
          <a:xfrm>
            <a:off x="6867728" y="12937"/>
            <a:ext cx="5324271" cy="6866331"/>
          </a:xfrm>
        </p:spPr>
        <p:txBody>
          <a:bodyPr anchor="ctr"/>
          <a:lstStyle>
            <a:lvl1pPr marL="0" indent="0" algn="ct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PHOTO</a:t>
            </a:r>
          </a:p>
        </p:txBody>
      </p:sp>
      <p:sp>
        <p:nvSpPr>
          <p:cNvPr id="4" name="Text Placeholder 3">
            <a:extLst>
              <a:ext uri="{FF2B5EF4-FFF2-40B4-BE49-F238E27FC236}">
                <a16:creationId xmlns:a16="http://schemas.microsoft.com/office/drawing/2014/main" id="{BA275B8D-4947-B797-DDC1-C3119F860A97}"/>
              </a:ext>
            </a:extLst>
          </p:cNvPr>
          <p:cNvSpPr>
            <a:spLocks noGrp="1"/>
          </p:cNvSpPr>
          <p:nvPr>
            <p:ph type="body" sz="half" idx="2" hasCustomPrompt="1"/>
          </p:nvPr>
        </p:nvSpPr>
        <p:spPr>
          <a:xfrm>
            <a:off x="839788" y="2057400"/>
            <a:ext cx="3932237" cy="3811588"/>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Slide text</a:t>
            </a:r>
          </a:p>
        </p:txBody>
      </p:sp>
      <p:sp>
        <p:nvSpPr>
          <p:cNvPr id="9" name="Rectangle 8">
            <a:extLst>
              <a:ext uri="{FF2B5EF4-FFF2-40B4-BE49-F238E27FC236}">
                <a16:creationId xmlns:a16="http://schemas.microsoft.com/office/drawing/2014/main" id="{CAAB0DCD-7695-9521-3F56-0B47ADBF843A}"/>
              </a:ext>
            </a:extLst>
          </p:cNvPr>
          <p:cNvSpPr/>
          <p:nvPr userDrawn="1"/>
        </p:nvSpPr>
        <p:spPr>
          <a:xfrm>
            <a:off x="1" y="-8331"/>
            <a:ext cx="252918" cy="6866331"/>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4532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3012C-DA9A-D4E9-8513-9B78607B5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6E1DF9-F882-682E-C576-3CDA767F6D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text&#10;&#10;Description automatically generated">
            <a:extLst>
              <a:ext uri="{FF2B5EF4-FFF2-40B4-BE49-F238E27FC236}">
                <a16:creationId xmlns:a16="http://schemas.microsoft.com/office/drawing/2014/main" id="{3B22F6D4-598E-7E7E-75C0-51E94FDEA5A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88387" y="6089498"/>
            <a:ext cx="2431399" cy="631977"/>
          </a:xfrm>
          <a:prstGeom prst="rect">
            <a:avLst/>
          </a:prstGeom>
        </p:spPr>
      </p:pic>
      <p:sp>
        <p:nvSpPr>
          <p:cNvPr id="8" name="Rectangle 7">
            <a:extLst>
              <a:ext uri="{FF2B5EF4-FFF2-40B4-BE49-F238E27FC236}">
                <a16:creationId xmlns:a16="http://schemas.microsoft.com/office/drawing/2014/main" id="{3429C6E6-C4D3-0B70-7AA2-6E408D487D6B}"/>
              </a:ext>
            </a:extLst>
          </p:cNvPr>
          <p:cNvSpPr/>
          <p:nvPr userDrawn="1"/>
        </p:nvSpPr>
        <p:spPr>
          <a:xfrm>
            <a:off x="1" y="-8331"/>
            <a:ext cx="252918" cy="6866331"/>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29069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3012C-DA9A-D4E9-8513-9B78607B5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6E1DF9-F882-682E-C576-3CDA767F6D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text&#10;&#10;Description automatically generated">
            <a:extLst>
              <a:ext uri="{FF2B5EF4-FFF2-40B4-BE49-F238E27FC236}">
                <a16:creationId xmlns:a16="http://schemas.microsoft.com/office/drawing/2014/main" id="{3B22F6D4-598E-7E7E-75C0-51E94FDEA5A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2320" y="5995911"/>
            <a:ext cx="2431399" cy="631977"/>
          </a:xfrm>
          <a:prstGeom prst="rect">
            <a:avLst/>
          </a:prstGeom>
        </p:spPr>
      </p:pic>
      <p:sp>
        <p:nvSpPr>
          <p:cNvPr id="8" name="Rectangle 7">
            <a:extLst>
              <a:ext uri="{FF2B5EF4-FFF2-40B4-BE49-F238E27FC236}">
                <a16:creationId xmlns:a16="http://schemas.microsoft.com/office/drawing/2014/main" id="{3429C6E6-C4D3-0B70-7AA2-6E408D487D6B}"/>
              </a:ext>
            </a:extLst>
          </p:cNvPr>
          <p:cNvSpPr/>
          <p:nvPr userDrawn="1"/>
        </p:nvSpPr>
        <p:spPr>
          <a:xfrm>
            <a:off x="0" y="6740761"/>
            <a:ext cx="12192000" cy="117239"/>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77253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640EC4-CD49-50A1-BF73-9962B50829A2}"/>
              </a:ext>
            </a:extLst>
          </p:cNvPr>
          <p:cNvSpPr>
            <a:spLocks noGrp="1"/>
          </p:cNvSpPr>
          <p:nvPr>
            <p:ph type="dt" sz="half" idx="10"/>
          </p:nvPr>
        </p:nvSpPr>
        <p:spPr/>
        <p:txBody>
          <a:bodyPr/>
          <a:lstStyle/>
          <a:p>
            <a:fld id="{54EA403B-7FCF-6C45-907A-7A78A9D8D6ED}" type="datetimeFigureOut">
              <a:rPr lang="en-US" smtClean="0"/>
              <a:t>10/30/2023</a:t>
            </a:fld>
            <a:endParaRPr lang="en-US"/>
          </a:p>
        </p:txBody>
      </p:sp>
      <p:sp>
        <p:nvSpPr>
          <p:cNvPr id="3" name="Footer Placeholder 2">
            <a:extLst>
              <a:ext uri="{FF2B5EF4-FFF2-40B4-BE49-F238E27FC236}">
                <a16:creationId xmlns:a16="http://schemas.microsoft.com/office/drawing/2014/main" id="{069A6739-5B9C-4329-7C0E-FF821874C7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CA7390-C989-B37C-00B9-E13373992AB4}"/>
              </a:ext>
            </a:extLst>
          </p:cNvPr>
          <p:cNvSpPr>
            <a:spLocks noGrp="1"/>
          </p:cNvSpPr>
          <p:nvPr>
            <p:ph type="sldNum" sz="quarter" idx="12"/>
          </p:nvPr>
        </p:nvSpPr>
        <p:spPr/>
        <p:txBody>
          <a:bodyPr/>
          <a:lstStyle/>
          <a:p>
            <a:fld id="{60A66D4E-4C99-2240-B40A-2C6ACB7E6DDE}" type="slidenum">
              <a:rPr lang="en-US" smtClean="0"/>
              <a:t>‹#›</a:t>
            </a:fld>
            <a:endParaRPr lang="en-US"/>
          </a:p>
        </p:txBody>
      </p:sp>
      <p:pic>
        <p:nvPicPr>
          <p:cNvPr id="6" name="Picture 5" descr="A picture containing text&#10;&#10;Description automatically generated">
            <a:extLst>
              <a:ext uri="{FF2B5EF4-FFF2-40B4-BE49-F238E27FC236}">
                <a16:creationId xmlns:a16="http://schemas.microsoft.com/office/drawing/2014/main" id="{B51C4366-B0A6-CF91-4C66-C0D87B3DC1C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88387" y="6089498"/>
            <a:ext cx="2431399" cy="631977"/>
          </a:xfrm>
          <a:prstGeom prst="rect">
            <a:avLst/>
          </a:prstGeom>
        </p:spPr>
      </p:pic>
    </p:spTree>
    <p:extLst>
      <p:ext uri="{BB962C8B-B14F-4D97-AF65-F5344CB8AC3E}">
        <p14:creationId xmlns:p14="http://schemas.microsoft.com/office/powerpoint/2010/main" val="1009772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lt Title Pag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7B30FCE-C57F-864D-9F8B-61112FA53D73}"/>
              </a:ext>
            </a:extLst>
          </p:cNvPr>
          <p:cNvGrpSpPr/>
          <p:nvPr userDrawn="1"/>
        </p:nvGrpSpPr>
        <p:grpSpPr>
          <a:xfrm>
            <a:off x="225934" y="359229"/>
            <a:ext cx="516825" cy="6255256"/>
            <a:chOff x="225934" y="359229"/>
            <a:chExt cx="516825" cy="6255256"/>
          </a:xfrm>
        </p:grpSpPr>
        <p:sp>
          <p:nvSpPr>
            <p:cNvPr id="5" name="Rectangle 4">
              <a:extLst>
                <a:ext uri="{FF2B5EF4-FFF2-40B4-BE49-F238E27FC236}">
                  <a16:creationId xmlns:a16="http://schemas.microsoft.com/office/drawing/2014/main" id="{B858EC42-111F-C242-9D7F-62677F57F606}"/>
                </a:ext>
              </a:extLst>
            </p:cNvPr>
            <p:cNvSpPr/>
            <p:nvPr userDrawn="1"/>
          </p:nvSpPr>
          <p:spPr>
            <a:xfrm>
              <a:off x="340109" y="359229"/>
              <a:ext cx="288477" cy="4757058"/>
            </a:xfrm>
            <a:prstGeom prst="rect">
              <a:avLst/>
            </a:prstGeom>
            <a:gradFill>
              <a:gsLst>
                <a:gs pos="0">
                  <a:srgbClr val="62BB46">
                    <a:alpha val="0"/>
                  </a:srgbClr>
                </a:gs>
                <a:gs pos="100000">
                  <a:srgbClr val="62BB46"/>
                </a:gs>
              </a:gsLst>
              <a:lin ang="5400000" scaled="1"/>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a:solidFill>
                  <a:srgbClr val="62BB46"/>
                </a:solidFill>
              </a:endParaRPr>
            </a:p>
          </p:txBody>
        </p:sp>
        <p:pic>
          <p:nvPicPr>
            <p:cNvPr id="6" name="Picture 5">
              <a:extLst>
                <a:ext uri="{FF2B5EF4-FFF2-40B4-BE49-F238E27FC236}">
                  <a16:creationId xmlns:a16="http://schemas.microsoft.com/office/drawing/2014/main" id="{7731CAB8-8D9C-9746-8FB8-E07D7206C5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473" y="5301212"/>
              <a:ext cx="301111" cy="545255"/>
            </a:xfrm>
            <a:prstGeom prst="rect">
              <a:avLst/>
            </a:prstGeom>
          </p:spPr>
        </p:pic>
        <p:pic>
          <p:nvPicPr>
            <p:cNvPr id="7" name="Content Placeholder 4">
              <a:extLst>
                <a:ext uri="{FF2B5EF4-FFF2-40B4-BE49-F238E27FC236}">
                  <a16:creationId xmlns:a16="http://schemas.microsoft.com/office/drawing/2014/main" id="{463CC67C-2C70-2749-8521-C7F387B08B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5934" y="6009752"/>
              <a:ext cx="516825" cy="604733"/>
            </a:xfrm>
            <a:prstGeom prst="rect">
              <a:avLst/>
            </a:prstGeom>
          </p:spPr>
        </p:pic>
      </p:grpSp>
    </p:spTree>
    <p:extLst>
      <p:ext uri="{BB962C8B-B14F-4D97-AF65-F5344CB8AC3E}">
        <p14:creationId xmlns:p14="http://schemas.microsoft.com/office/powerpoint/2010/main" val="23434397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640EC4-CD49-50A1-BF73-9962B50829A2}"/>
              </a:ext>
            </a:extLst>
          </p:cNvPr>
          <p:cNvSpPr>
            <a:spLocks noGrp="1"/>
          </p:cNvSpPr>
          <p:nvPr>
            <p:ph type="dt" sz="half" idx="10"/>
          </p:nvPr>
        </p:nvSpPr>
        <p:spPr/>
        <p:txBody>
          <a:bodyPr/>
          <a:lstStyle/>
          <a:p>
            <a:fld id="{54EA403B-7FCF-6C45-907A-7A78A9D8D6ED}" type="datetimeFigureOut">
              <a:rPr lang="en-US" smtClean="0"/>
              <a:t>10/30/2023</a:t>
            </a:fld>
            <a:endParaRPr lang="en-US"/>
          </a:p>
        </p:txBody>
      </p:sp>
      <p:sp>
        <p:nvSpPr>
          <p:cNvPr id="3" name="Footer Placeholder 2">
            <a:extLst>
              <a:ext uri="{FF2B5EF4-FFF2-40B4-BE49-F238E27FC236}">
                <a16:creationId xmlns:a16="http://schemas.microsoft.com/office/drawing/2014/main" id="{069A6739-5B9C-4329-7C0E-FF821874C7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CA7390-C989-B37C-00B9-E13373992AB4}"/>
              </a:ext>
            </a:extLst>
          </p:cNvPr>
          <p:cNvSpPr>
            <a:spLocks noGrp="1"/>
          </p:cNvSpPr>
          <p:nvPr>
            <p:ph type="sldNum" sz="quarter" idx="12"/>
          </p:nvPr>
        </p:nvSpPr>
        <p:spPr/>
        <p:txBody>
          <a:bodyPr/>
          <a:lstStyle/>
          <a:p>
            <a:fld id="{60A66D4E-4C99-2240-B40A-2C6ACB7E6DDE}" type="slidenum">
              <a:rPr lang="en-US" smtClean="0"/>
              <a:t>‹#›</a:t>
            </a:fld>
            <a:endParaRPr lang="en-US"/>
          </a:p>
        </p:txBody>
      </p:sp>
    </p:spTree>
    <p:extLst>
      <p:ext uri="{BB962C8B-B14F-4D97-AF65-F5344CB8AC3E}">
        <p14:creationId xmlns:p14="http://schemas.microsoft.com/office/powerpoint/2010/main" val="31729161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66371C-F75A-654C-B346-2202CCCF30F2}" type="datetimeFigureOut">
              <a:rPr lang="en-US" smtClean="0"/>
              <a:t>10/30/2023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A78813-570B-E04E-9732-10D56A80CEC2}" type="slidenum">
              <a:rPr lang="en-US" smtClean="0"/>
              <a:t>‹#›</a:t>
            </a:fld>
            <a:endParaRPr lang="en-US"/>
          </a:p>
        </p:txBody>
      </p:sp>
    </p:spTree>
    <p:extLst>
      <p:ext uri="{BB962C8B-B14F-4D97-AF65-F5344CB8AC3E}">
        <p14:creationId xmlns:p14="http://schemas.microsoft.com/office/powerpoint/2010/main" val="3496313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Alt Title Pag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7B30FCE-C57F-864D-9F8B-61112FA53D73}"/>
              </a:ext>
            </a:extLst>
          </p:cNvPr>
          <p:cNvGrpSpPr/>
          <p:nvPr userDrawn="1"/>
        </p:nvGrpSpPr>
        <p:grpSpPr>
          <a:xfrm>
            <a:off x="225934" y="359229"/>
            <a:ext cx="516825" cy="6255256"/>
            <a:chOff x="225934" y="359229"/>
            <a:chExt cx="516825" cy="6255256"/>
          </a:xfrm>
        </p:grpSpPr>
        <p:sp>
          <p:nvSpPr>
            <p:cNvPr id="5" name="Rectangle 4">
              <a:extLst>
                <a:ext uri="{FF2B5EF4-FFF2-40B4-BE49-F238E27FC236}">
                  <a16:creationId xmlns:a16="http://schemas.microsoft.com/office/drawing/2014/main" id="{B858EC42-111F-C242-9D7F-62677F57F606}"/>
                </a:ext>
              </a:extLst>
            </p:cNvPr>
            <p:cNvSpPr/>
            <p:nvPr userDrawn="1"/>
          </p:nvSpPr>
          <p:spPr>
            <a:xfrm>
              <a:off x="340109" y="359229"/>
              <a:ext cx="288477" cy="4757058"/>
            </a:xfrm>
            <a:prstGeom prst="rect">
              <a:avLst/>
            </a:prstGeom>
            <a:gradFill>
              <a:gsLst>
                <a:gs pos="0">
                  <a:srgbClr val="62BB46">
                    <a:alpha val="0"/>
                  </a:srgbClr>
                </a:gs>
                <a:gs pos="100000">
                  <a:srgbClr val="62BB46"/>
                </a:gs>
              </a:gsLst>
              <a:lin ang="5400000" scaled="1"/>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a:solidFill>
                  <a:srgbClr val="62BB46"/>
                </a:solidFill>
              </a:endParaRPr>
            </a:p>
          </p:txBody>
        </p:sp>
        <p:pic>
          <p:nvPicPr>
            <p:cNvPr id="6" name="Picture 5">
              <a:extLst>
                <a:ext uri="{FF2B5EF4-FFF2-40B4-BE49-F238E27FC236}">
                  <a16:creationId xmlns:a16="http://schemas.microsoft.com/office/drawing/2014/main" id="{7731CAB8-8D9C-9746-8FB8-E07D7206C5F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473" y="5301212"/>
              <a:ext cx="301111" cy="545255"/>
            </a:xfrm>
            <a:prstGeom prst="rect">
              <a:avLst/>
            </a:prstGeom>
          </p:spPr>
        </p:pic>
        <p:pic>
          <p:nvPicPr>
            <p:cNvPr id="7" name="Content Placeholder 4">
              <a:extLst>
                <a:ext uri="{FF2B5EF4-FFF2-40B4-BE49-F238E27FC236}">
                  <a16:creationId xmlns:a16="http://schemas.microsoft.com/office/drawing/2014/main" id="{463CC67C-2C70-2749-8521-C7F387B08B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5934" y="6009752"/>
              <a:ext cx="516825" cy="604733"/>
            </a:xfrm>
            <a:prstGeom prst="rect">
              <a:avLst/>
            </a:prstGeom>
          </p:spPr>
        </p:pic>
      </p:grpSp>
    </p:spTree>
    <p:extLst>
      <p:ext uri="{BB962C8B-B14F-4D97-AF65-F5344CB8AC3E}">
        <p14:creationId xmlns:p14="http://schemas.microsoft.com/office/powerpoint/2010/main" val="35506336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F35D38F-38AC-4FEC-B46E-947A751CC30A}" type="datetimeFigureOut">
              <a:rPr lang="en-US" smtClean="0"/>
              <a:pPr/>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DA042-D0B9-4450-9AA5-576CA24AABAC}" type="slidenum">
              <a:rPr lang="en-US" smtClean="0"/>
              <a:pPr/>
              <a:t>‹#›</a:t>
            </a:fld>
            <a:endParaRPr lang="en-US"/>
          </a:p>
        </p:txBody>
      </p:sp>
    </p:spTree>
    <p:extLst>
      <p:ext uri="{BB962C8B-B14F-4D97-AF65-F5344CB8AC3E}">
        <p14:creationId xmlns:p14="http://schemas.microsoft.com/office/powerpoint/2010/main" val="14223433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35D38F-38AC-4FEC-B46E-947A751CC30A}" type="datetimeFigureOut">
              <a:rPr lang="en-US" smtClean="0"/>
              <a:pPr/>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DA042-D0B9-4450-9AA5-576CA24AABAC}" type="slidenum">
              <a:rPr lang="en-US" smtClean="0"/>
              <a:pPr/>
              <a:t>‹#›</a:t>
            </a:fld>
            <a:endParaRPr lang="en-US"/>
          </a:p>
        </p:txBody>
      </p:sp>
    </p:spTree>
    <p:extLst>
      <p:ext uri="{BB962C8B-B14F-4D97-AF65-F5344CB8AC3E}">
        <p14:creationId xmlns:p14="http://schemas.microsoft.com/office/powerpoint/2010/main" val="111309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35D38F-38AC-4FEC-B46E-947A751CC30A}" type="datetimeFigureOut">
              <a:rPr lang="en-US" smtClean="0"/>
              <a:pPr/>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DA042-D0B9-4450-9AA5-576CA24AABAC}" type="slidenum">
              <a:rPr lang="en-US" smtClean="0"/>
              <a:pPr/>
              <a:t>‹#›</a:t>
            </a:fld>
            <a:endParaRPr lang="en-US"/>
          </a:p>
        </p:txBody>
      </p:sp>
    </p:spTree>
    <p:extLst>
      <p:ext uri="{BB962C8B-B14F-4D97-AF65-F5344CB8AC3E}">
        <p14:creationId xmlns:p14="http://schemas.microsoft.com/office/powerpoint/2010/main" val="10650364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F35D38F-38AC-4FEC-B46E-947A751CC30A}" type="datetimeFigureOut">
              <a:rPr lang="en-US" smtClean="0"/>
              <a:pPr/>
              <a:t>10/30/2023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BDA042-D0B9-4450-9AA5-576CA24AABAC}" type="slidenum">
              <a:rPr lang="en-US" smtClean="0"/>
              <a:pPr/>
              <a:t>‹#›</a:t>
            </a:fld>
            <a:endParaRPr lang="en-US"/>
          </a:p>
        </p:txBody>
      </p:sp>
    </p:spTree>
    <p:extLst>
      <p:ext uri="{BB962C8B-B14F-4D97-AF65-F5344CB8AC3E}">
        <p14:creationId xmlns:p14="http://schemas.microsoft.com/office/powerpoint/2010/main" val="28403440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35D38F-38AC-4FEC-B46E-947A751CC30A}" type="datetimeFigureOut">
              <a:rPr lang="en-US" smtClean="0"/>
              <a:pPr/>
              <a:t>10/30/2023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BDA042-D0B9-4450-9AA5-576CA24AABAC}" type="slidenum">
              <a:rPr lang="en-US" smtClean="0"/>
              <a:pPr/>
              <a:t>‹#›</a:t>
            </a:fld>
            <a:endParaRPr lang="en-US"/>
          </a:p>
        </p:txBody>
      </p:sp>
    </p:spTree>
    <p:extLst>
      <p:ext uri="{BB962C8B-B14F-4D97-AF65-F5344CB8AC3E}">
        <p14:creationId xmlns:p14="http://schemas.microsoft.com/office/powerpoint/2010/main" val="14902652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F35D38F-38AC-4FEC-B46E-947A751CC30A}" type="datetimeFigureOut">
              <a:rPr lang="en-US" smtClean="0"/>
              <a:pPr/>
              <a:t>10/30/2023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BDA042-D0B9-4450-9AA5-576CA24AABAC}" type="slidenum">
              <a:rPr lang="en-US" smtClean="0"/>
              <a:pPr/>
              <a:t>‹#›</a:t>
            </a:fld>
            <a:endParaRPr lang="en-US"/>
          </a:p>
        </p:txBody>
      </p:sp>
    </p:spTree>
    <p:extLst>
      <p:ext uri="{BB962C8B-B14F-4D97-AF65-F5344CB8AC3E}">
        <p14:creationId xmlns:p14="http://schemas.microsoft.com/office/powerpoint/2010/main" val="14500044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35D38F-38AC-4FEC-B46E-947A751CC30A}" type="datetimeFigureOut">
              <a:rPr lang="en-US" smtClean="0"/>
              <a:pPr/>
              <a:t>10/30/2023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BDA042-D0B9-4450-9AA5-576CA24AABAC}" type="slidenum">
              <a:rPr lang="en-US" smtClean="0"/>
              <a:pPr/>
              <a:t>‹#›</a:t>
            </a:fld>
            <a:endParaRPr lang="en-US"/>
          </a:p>
        </p:txBody>
      </p:sp>
    </p:spTree>
    <p:extLst>
      <p:ext uri="{BB962C8B-B14F-4D97-AF65-F5344CB8AC3E}">
        <p14:creationId xmlns:p14="http://schemas.microsoft.com/office/powerpoint/2010/main" val="920095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baseline="0">
                <a:solidFill>
                  <a:schemeClr val="tx1">
                    <a:lumMod val="75000"/>
                    <a:lumOff val="25000"/>
                  </a:schemeClr>
                </a:solidFill>
              </a:defRPr>
            </a:lvl1pPr>
            <a:lvl2pPr marL="685800" indent="-228600">
              <a:buFont typeface="Courier New" charset="0"/>
              <a:buChar char="o"/>
              <a:defRPr baseline="0">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grpSp>
        <p:nvGrpSpPr>
          <p:cNvPr id="7" name="Group 6">
            <a:extLst>
              <a:ext uri="{FF2B5EF4-FFF2-40B4-BE49-F238E27FC236}">
                <a16:creationId xmlns:a16="http://schemas.microsoft.com/office/drawing/2014/main" id="{4F5B353E-05E7-BB41-A233-A8F667392D93}"/>
              </a:ext>
            </a:extLst>
          </p:cNvPr>
          <p:cNvGrpSpPr/>
          <p:nvPr userDrawn="1"/>
        </p:nvGrpSpPr>
        <p:grpSpPr>
          <a:xfrm>
            <a:off x="225934" y="359229"/>
            <a:ext cx="516825" cy="6255256"/>
            <a:chOff x="225934" y="359229"/>
            <a:chExt cx="516825" cy="6255256"/>
          </a:xfrm>
        </p:grpSpPr>
        <p:sp>
          <p:nvSpPr>
            <p:cNvPr id="8" name="Rectangle 7">
              <a:extLst>
                <a:ext uri="{FF2B5EF4-FFF2-40B4-BE49-F238E27FC236}">
                  <a16:creationId xmlns:a16="http://schemas.microsoft.com/office/drawing/2014/main" id="{30D0EA63-D94D-D84B-BD71-055297A12DA4}"/>
                </a:ext>
              </a:extLst>
            </p:cNvPr>
            <p:cNvSpPr/>
            <p:nvPr userDrawn="1"/>
          </p:nvSpPr>
          <p:spPr>
            <a:xfrm>
              <a:off x="340109" y="359229"/>
              <a:ext cx="288477" cy="4757058"/>
            </a:xfrm>
            <a:prstGeom prst="rect">
              <a:avLst/>
            </a:prstGeom>
            <a:gradFill>
              <a:gsLst>
                <a:gs pos="0">
                  <a:srgbClr val="62BB46">
                    <a:alpha val="0"/>
                  </a:srgbClr>
                </a:gs>
                <a:gs pos="100000">
                  <a:srgbClr val="62BB46"/>
                </a:gs>
              </a:gsLst>
              <a:lin ang="5400000" scaled="1"/>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a:solidFill>
                  <a:srgbClr val="62BB46"/>
                </a:solidFill>
              </a:endParaRPr>
            </a:p>
          </p:txBody>
        </p:sp>
        <p:pic>
          <p:nvPicPr>
            <p:cNvPr id="10" name="Picture 9">
              <a:extLst>
                <a:ext uri="{FF2B5EF4-FFF2-40B4-BE49-F238E27FC236}">
                  <a16:creationId xmlns:a16="http://schemas.microsoft.com/office/drawing/2014/main" id="{F913C6BF-C96A-0C48-9C13-0180D5B1A6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473" y="5301212"/>
              <a:ext cx="301111" cy="545255"/>
            </a:xfrm>
            <a:prstGeom prst="rect">
              <a:avLst/>
            </a:prstGeom>
          </p:spPr>
        </p:pic>
        <p:pic>
          <p:nvPicPr>
            <p:cNvPr id="11" name="Content Placeholder 4">
              <a:extLst>
                <a:ext uri="{FF2B5EF4-FFF2-40B4-BE49-F238E27FC236}">
                  <a16:creationId xmlns:a16="http://schemas.microsoft.com/office/drawing/2014/main" id="{31046BCC-8A13-5842-A532-BD1C907744B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5934" y="6009752"/>
              <a:ext cx="516825" cy="604733"/>
            </a:xfrm>
            <a:prstGeom prst="rect">
              <a:avLst/>
            </a:prstGeom>
          </p:spPr>
        </p:pic>
      </p:grpSp>
    </p:spTree>
    <p:extLst>
      <p:ext uri="{BB962C8B-B14F-4D97-AF65-F5344CB8AC3E}">
        <p14:creationId xmlns:p14="http://schemas.microsoft.com/office/powerpoint/2010/main" val="9151730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F35D38F-38AC-4FEC-B46E-947A751CC30A}" type="datetimeFigureOut">
              <a:rPr lang="en-US" smtClean="0"/>
              <a:pPr/>
              <a:t>10/30/2023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BDA042-D0B9-4450-9AA5-576CA24AABAC}" type="slidenum">
              <a:rPr lang="en-US" smtClean="0"/>
              <a:pPr/>
              <a:t>‹#›</a:t>
            </a:fld>
            <a:endParaRPr lang="en-US"/>
          </a:p>
        </p:txBody>
      </p:sp>
    </p:spTree>
    <p:extLst>
      <p:ext uri="{BB962C8B-B14F-4D97-AF65-F5344CB8AC3E}">
        <p14:creationId xmlns:p14="http://schemas.microsoft.com/office/powerpoint/2010/main" val="26700541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F35D38F-38AC-4FEC-B46E-947A751CC30A}" type="datetimeFigureOut">
              <a:rPr lang="en-US" smtClean="0"/>
              <a:pPr/>
              <a:t>10/30/2023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BDA042-D0B9-4450-9AA5-576CA24AABAC}" type="slidenum">
              <a:rPr lang="en-US" smtClean="0"/>
              <a:pPr/>
              <a:t>‹#›</a:t>
            </a:fld>
            <a:endParaRPr lang="en-US"/>
          </a:p>
        </p:txBody>
      </p:sp>
    </p:spTree>
    <p:extLst>
      <p:ext uri="{BB962C8B-B14F-4D97-AF65-F5344CB8AC3E}">
        <p14:creationId xmlns:p14="http://schemas.microsoft.com/office/powerpoint/2010/main" val="8008434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35D38F-38AC-4FEC-B46E-947A751CC30A}" type="datetimeFigureOut">
              <a:rPr lang="en-US" smtClean="0"/>
              <a:pPr/>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DA042-D0B9-4450-9AA5-576CA24AABAC}" type="slidenum">
              <a:rPr lang="en-US" smtClean="0"/>
              <a:pPr/>
              <a:t>‹#›</a:t>
            </a:fld>
            <a:endParaRPr lang="en-US"/>
          </a:p>
        </p:txBody>
      </p:sp>
    </p:spTree>
    <p:extLst>
      <p:ext uri="{BB962C8B-B14F-4D97-AF65-F5344CB8AC3E}">
        <p14:creationId xmlns:p14="http://schemas.microsoft.com/office/powerpoint/2010/main" val="2999424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35D38F-38AC-4FEC-B46E-947A751CC30A}" type="datetimeFigureOut">
              <a:rPr lang="en-US" smtClean="0"/>
              <a:pPr/>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DA042-D0B9-4450-9AA5-576CA24AABAC}" type="slidenum">
              <a:rPr lang="en-US" smtClean="0"/>
              <a:pPr/>
              <a:t>‹#›</a:t>
            </a:fld>
            <a:endParaRPr lang="en-US"/>
          </a:p>
        </p:txBody>
      </p:sp>
    </p:spTree>
    <p:extLst>
      <p:ext uri="{BB962C8B-B14F-4D97-AF65-F5344CB8AC3E}">
        <p14:creationId xmlns:p14="http://schemas.microsoft.com/office/powerpoint/2010/main" val="5697090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F478457-C6B3-90DE-A940-A8EF3D9BE254}"/>
              </a:ext>
            </a:extLst>
          </p:cNvPr>
          <p:cNvSpPr/>
          <p:nvPr userDrawn="1"/>
        </p:nvSpPr>
        <p:spPr>
          <a:xfrm>
            <a:off x="0" y="-8331"/>
            <a:ext cx="12192000" cy="1295497"/>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032127-89A5-C34D-6BDB-DDDAE0B1852F}"/>
              </a:ext>
            </a:extLst>
          </p:cNvPr>
          <p:cNvSpPr>
            <a:spLocks noGrp="1"/>
          </p:cNvSpPr>
          <p:nvPr>
            <p:ph type="title" hasCustomPrompt="1"/>
          </p:nvPr>
        </p:nvSpPr>
        <p:spPr>
          <a:xfrm>
            <a:off x="412297" y="-8331"/>
            <a:ext cx="6137590" cy="1325563"/>
          </a:xfrm>
        </p:spPr>
        <p:txBody>
          <a:bodyPr/>
          <a:lstStyle>
            <a:lvl1pPr>
              <a:defRPr>
                <a:solidFill>
                  <a:schemeClr val="bg1"/>
                </a:solidFill>
              </a:defRPr>
            </a:lvl1pPr>
          </a:lstStyle>
          <a:p>
            <a:r>
              <a:rPr lang="en-US" dirty="0"/>
              <a:t>Slide Title</a:t>
            </a:r>
          </a:p>
        </p:txBody>
      </p:sp>
      <p:pic>
        <p:nvPicPr>
          <p:cNvPr id="13" name="Picture 12" descr="A picture containing text&#10;&#10;Description automatically generated">
            <a:extLst>
              <a:ext uri="{FF2B5EF4-FFF2-40B4-BE49-F238E27FC236}">
                <a16:creationId xmlns:a16="http://schemas.microsoft.com/office/drawing/2014/main" id="{7FE14478-5390-B107-0FBF-D8060EF42BE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88387" y="6089498"/>
            <a:ext cx="2431399" cy="631977"/>
          </a:xfrm>
          <a:prstGeom prst="rect">
            <a:avLst/>
          </a:prstGeom>
        </p:spPr>
      </p:pic>
      <p:sp>
        <p:nvSpPr>
          <p:cNvPr id="9" name="Text Placeholder 3">
            <a:extLst>
              <a:ext uri="{FF2B5EF4-FFF2-40B4-BE49-F238E27FC236}">
                <a16:creationId xmlns:a16="http://schemas.microsoft.com/office/drawing/2014/main" id="{DF9D568E-5182-CC12-021C-139136284BCF}"/>
              </a:ext>
            </a:extLst>
          </p:cNvPr>
          <p:cNvSpPr>
            <a:spLocks noGrp="1"/>
          </p:cNvSpPr>
          <p:nvPr>
            <p:ph type="body" sz="half" idx="2" hasCustomPrompt="1"/>
          </p:nvPr>
        </p:nvSpPr>
        <p:spPr>
          <a:xfrm>
            <a:off x="412297" y="1523206"/>
            <a:ext cx="3932237" cy="3811588"/>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Slide text</a:t>
            </a:r>
          </a:p>
        </p:txBody>
      </p:sp>
    </p:spTree>
    <p:extLst>
      <p:ext uri="{BB962C8B-B14F-4D97-AF65-F5344CB8AC3E}">
        <p14:creationId xmlns:p14="http://schemas.microsoft.com/office/powerpoint/2010/main" val="2364233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and Content 2 Col">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rgbClr val="435464"/>
                </a:solidFill>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baseline="0"/>
            </a:lvl1pPr>
            <a:lvl2pPr>
              <a:defRPr baseline="0"/>
            </a:lvl2pPr>
          </a:lstStyle>
          <a:p>
            <a:pPr lvl="0"/>
            <a:r>
              <a:rPr lang="en-US"/>
              <a:t>Click to edit Master text styles</a:t>
            </a:r>
          </a:p>
        </p:txBody>
      </p:sp>
      <p:sp>
        <p:nvSpPr>
          <p:cNvPr id="4" name="Content Placeholder 3"/>
          <p:cNvSpPr>
            <a:spLocks noGrp="1"/>
          </p:cNvSpPr>
          <p:nvPr>
            <p:ph sz="half" idx="2"/>
          </p:nvPr>
        </p:nvSpPr>
        <p:spPr>
          <a:xfrm>
            <a:off x="6172200" y="1825625"/>
            <a:ext cx="5181600" cy="4351338"/>
          </a:xfrm>
        </p:spPr>
        <p:txBody>
          <a:bodyPr/>
          <a:lstStyle>
            <a:lvl1pPr>
              <a:defRPr baseline="0"/>
            </a:lvl1pPr>
            <a:lvl2pPr>
              <a:defRPr baseline="0"/>
            </a:lvl2pPr>
          </a:lstStyle>
          <a:p>
            <a:pPr lvl="0"/>
            <a:r>
              <a:rPr lang="en-US"/>
              <a:t>Click to edit Master text styles</a:t>
            </a:r>
          </a:p>
        </p:txBody>
      </p:sp>
      <p:grpSp>
        <p:nvGrpSpPr>
          <p:cNvPr id="8" name="Group 7">
            <a:extLst>
              <a:ext uri="{FF2B5EF4-FFF2-40B4-BE49-F238E27FC236}">
                <a16:creationId xmlns:a16="http://schemas.microsoft.com/office/drawing/2014/main" id="{83C1BA00-7420-7446-B1FD-E83EC9A516F4}"/>
              </a:ext>
            </a:extLst>
          </p:cNvPr>
          <p:cNvGrpSpPr/>
          <p:nvPr userDrawn="1"/>
        </p:nvGrpSpPr>
        <p:grpSpPr>
          <a:xfrm>
            <a:off x="225934" y="359229"/>
            <a:ext cx="516825" cy="6255256"/>
            <a:chOff x="225934" y="359229"/>
            <a:chExt cx="516825" cy="6255256"/>
          </a:xfrm>
        </p:grpSpPr>
        <p:sp>
          <p:nvSpPr>
            <p:cNvPr id="9" name="Rectangle 8">
              <a:extLst>
                <a:ext uri="{FF2B5EF4-FFF2-40B4-BE49-F238E27FC236}">
                  <a16:creationId xmlns:a16="http://schemas.microsoft.com/office/drawing/2014/main" id="{64B0CCF8-A656-5443-B1C2-DEEB1D7E8319}"/>
                </a:ext>
              </a:extLst>
            </p:cNvPr>
            <p:cNvSpPr/>
            <p:nvPr userDrawn="1"/>
          </p:nvSpPr>
          <p:spPr>
            <a:xfrm>
              <a:off x="340109" y="359229"/>
              <a:ext cx="288477" cy="4757058"/>
            </a:xfrm>
            <a:prstGeom prst="rect">
              <a:avLst/>
            </a:prstGeom>
            <a:gradFill>
              <a:gsLst>
                <a:gs pos="0">
                  <a:srgbClr val="62BB46">
                    <a:alpha val="0"/>
                  </a:srgbClr>
                </a:gs>
                <a:gs pos="100000">
                  <a:srgbClr val="62BB46"/>
                </a:gs>
              </a:gsLst>
              <a:lin ang="5400000" scaled="1"/>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a:solidFill>
                  <a:srgbClr val="62BB46"/>
                </a:solidFill>
              </a:endParaRPr>
            </a:p>
          </p:txBody>
        </p:sp>
        <p:pic>
          <p:nvPicPr>
            <p:cNvPr id="10" name="Picture 9">
              <a:extLst>
                <a:ext uri="{FF2B5EF4-FFF2-40B4-BE49-F238E27FC236}">
                  <a16:creationId xmlns:a16="http://schemas.microsoft.com/office/drawing/2014/main" id="{FD389429-4700-CB46-AA07-6FCC7F6CCD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473" y="5301212"/>
              <a:ext cx="301111" cy="545255"/>
            </a:xfrm>
            <a:prstGeom prst="rect">
              <a:avLst/>
            </a:prstGeom>
          </p:spPr>
        </p:pic>
        <p:pic>
          <p:nvPicPr>
            <p:cNvPr id="11" name="Content Placeholder 4">
              <a:extLst>
                <a:ext uri="{FF2B5EF4-FFF2-40B4-BE49-F238E27FC236}">
                  <a16:creationId xmlns:a16="http://schemas.microsoft.com/office/drawing/2014/main" id="{942779AE-C0D0-144C-BB05-ABD37ECE256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5934" y="6009752"/>
              <a:ext cx="516825" cy="604733"/>
            </a:xfrm>
            <a:prstGeom prst="rect">
              <a:avLst/>
            </a:prstGeom>
          </p:spPr>
        </p:pic>
      </p:grpSp>
    </p:spTree>
    <p:extLst>
      <p:ext uri="{BB962C8B-B14F-4D97-AF65-F5344CB8AC3E}">
        <p14:creationId xmlns:p14="http://schemas.microsoft.com/office/powerpoint/2010/main" val="576659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Alt Title and Content">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0976BEA-EB80-CA4A-BAC1-01D853A25694}"/>
              </a:ext>
            </a:extLst>
          </p:cNvPr>
          <p:cNvGrpSpPr/>
          <p:nvPr userDrawn="1"/>
        </p:nvGrpSpPr>
        <p:grpSpPr>
          <a:xfrm>
            <a:off x="225934" y="359229"/>
            <a:ext cx="516825" cy="6255256"/>
            <a:chOff x="225934" y="359229"/>
            <a:chExt cx="516825" cy="6255256"/>
          </a:xfrm>
        </p:grpSpPr>
        <p:sp>
          <p:nvSpPr>
            <p:cNvPr id="7" name="Rectangle 6">
              <a:extLst>
                <a:ext uri="{FF2B5EF4-FFF2-40B4-BE49-F238E27FC236}">
                  <a16:creationId xmlns:a16="http://schemas.microsoft.com/office/drawing/2014/main" id="{32BCB0E9-0C65-5E45-810A-DF7767486EE4}"/>
                </a:ext>
              </a:extLst>
            </p:cNvPr>
            <p:cNvSpPr/>
            <p:nvPr userDrawn="1"/>
          </p:nvSpPr>
          <p:spPr>
            <a:xfrm>
              <a:off x="340109" y="359229"/>
              <a:ext cx="288477" cy="4757058"/>
            </a:xfrm>
            <a:prstGeom prst="rect">
              <a:avLst/>
            </a:prstGeom>
            <a:gradFill>
              <a:gsLst>
                <a:gs pos="0">
                  <a:srgbClr val="62BB46">
                    <a:alpha val="0"/>
                  </a:srgbClr>
                </a:gs>
                <a:gs pos="100000">
                  <a:srgbClr val="62BB46"/>
                </a:gs>
              </a:gsLst>
              <a:lin ang="5400000" scaled="1"/>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a:solidFill>
                  <a:srgbClr val="62BB46"/>
                </a:solidFill>
              </a:endParaRPr>
            </a:p>
          </p:txBody>
        </p:sp>
        <p:pic>
          <p:nvPicPr>
            <p:cNvPr id="8" name="Picture 7">
              <a:extLst>
                <a:ext uri="{FF2B5EF4-FFF2-40B4-BE49-F238E27FC236}">
                  <a16:creationId xmlns:a16="http://schemas.microsoft.com/office/drawing/2014/main" id="{B7EF808B-BB53-CC4F-820F-77D5406BB7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473" y="5301212"/>
              <a:ext cx="301111" cy="545255"/>
            </a:xfrm>
            <a:prstGeom prst="rect">
              <a:avLst/>
            </a:prstGeom>
          </p:spPr>
        </p:pic>
        <p:pic>
          <p:nvPicPr>
            <p:cNvPr id="9" name="Content Placeholder 4">
              <a:extLst>
                <a:ext uri="{FF2B5EF4-FFF2-40B4-BE49-F238E27FC236}">
                  <a16:creationId xmlns:a16="http://schemas.microsoft.com/office/drawing/2014/main" id="{4F708FC0-D8AC-E64B-9825-1AAB82F9277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5934" y="6009752"/>
              <a:ext cx="516825" cy="604733"/>
            </a:xfrm>
            <a:prstGeom prst="rect">
              <a:avLst/>
            </a:prstGeom>
          </p:spPr>
        </p:pic>
      </p:grpSp>
    </p:spTree>
    <p:extLst>
      <p:ext uri="{BB962C8B-B14F-4D97-AF65-F5344CB8AC3E}">
        <p14:creationId xmlns:p14="http://schemas.microsoft.com/office/powerpoint/2010/main" val="3416902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BEE9C7-28D4-E268-7982-8E15257D7672}"/>
              </a:ext>
            </a:extLst>
          </p:cNvPr>
          <p:cNvSpPr/>
          <p:nvPr userDrawn="1"/>
        </p:nvSpPr>
        <p:spPr>
          <a:xfrm>
            <a:off x="0" y="0"/>
            <a:ext cx="12192000" cy="6858000"/>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8A7EBD-6CF2-DCAD-8E66-E88B14E50399}"/>
              </a:ext>
            </a:extLst>
          </p:cNvPr>
          <p:cNvSpPr>
            <a:spLocks noGrp="1"/>
          </p:cNvSpPr>
          <p:nvPr>
            <p:ph type="ctrTitle" hasCustomPrompt="1"/>
          </p:nvPr>
        </p:nvSpPr>
        <p:spPr>
          <a:xfrm>
            <a:off x="1524000" y="1122363"/>
            <a:ext cx="9144000" cy="2387600"/>
          </a:xfrm>
        </p:spPr>
        <p:txBody>
          <a:bodyPr anchor="b"/>
          <a:lstStyle>
            <a:lvl1pPr algn="ctr">
              <a:defRPr sz="6000">
                <a:solidFill>
                  <a:schemeClr val="bg1"/>
                </a:solidFill>
              </a:defRPr>
            </a:lvl1pPr>
          </a:lstStyle>
          <a:p>
            <a:r>
              <a:rPr lang="en-US" dirty="0"/>
              <a:t>Slide Title</a:t>
            </a:r>
          </a:p>
        </p:txBody>
      </p:sp>
      <p:sp>
        <p:nvSpPr>
          <p:cNvPr id="3" name="Subtitle 2">
            <a:extLst>
              <a:ext uri="{FF2B5EF4-FFF2-40B4-BE49-F238E27FC236}">
                <a16:creationId xmlns:a16="http://schemas.microsoft.com/office/drawing/2014/main" id="{C7F8030C-C950-6566-0995-745C2893FCEF}"/>
              </a:ext>
            </a:extLst>
          </p:cNvPr>
          <p:cNvSpPr>
            <a:spLocks noGrp="1"/>
          </p:cNvSpPr>
          <p:nvPr>
            <p:ph type="subTitle" idx="1" hasCustomPrompt="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spTree>
    <p:extLst>
      <p:ext uri="{BB962C8B-B14F-4D97-AF65-F5344CB8AC3E}">
        <p14:creationId xmlns:p14="http://schemas.microsoft.com/office/powerpoint/2010/main" val="4056960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BEE9C7-28D4-E268-7982-8E15257D7672}"/>
              </a:ext>
            </a:extLst>
          </p:cNvPr>
          <p:cNvSpPr/>
          <p:nvPr userDrawn="1"/>
        </p:nvSpPr>
        <p:spPr>
          <a:xfrm>
            <a:off x="0" y="0"/>
            <a:ext cx="12192000" cy="6089515"/>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8A7EBD-6CF2-DCAD-8E66-E88B14E50399}"/>
              </a:ext>
            </a:extLst>
          </p:cNvPr>
          <p:cNvSpPr>
            <a:spLocks noGrp="1"/>
          </p:cNvSpPr>
          <p:nvPr>
            <p:ph type="ctrTitle" hasCustomPrompt="1"/>
          </p:nvPr>
        </p:nvSpPr>
        <p:spPr>
          <a:xfrm>
            <a:off x="1524000" y="1122363"/>
            <a:ext cx="9144000" cy="2387600"/>
          </a:xfrm>
        </p:spPr>
        <p:txBody>
          <a:bodyPr anchor="b"/>
          <a:lstStyle>
            <a:lvl1pPr algn="ctr">
              <a:defRPr sz="6000">
                <a:solidFill>
                  <a:schemeClr val="bg1"/>
                </a:solidFill>
              </a:defRPr>
            </a:lvl1pPr>
          </a:lstStyle>
          <a:p>
            <a:r>
              <a:rPr lang="en-US" dirty="0"/>
              <a:t>Slide Title</a:t>
            </a:r>
          </a:p>
        </p:txBody>
      </p:sp>
      <p:sp>
        <p:nvSpPr>
          <p:cNvPr id="3" name="Subtitle 2">
            <a:extLst>
              <a:ext uri="{FF2B5EF4-FFF2-40B4-BE49-F238E27FC236}">
                <a16:creationId xmlns:a16="http://schemas.microsoft.com/office/drawing/2014/main" id="{C7F8030C-C950-6566-0995-745C2893FCEF}"/>
              </a:ext>
            </a:extLst>
          </p:cNvPr>
          <p:cNvSpPr>
            <a:spLocks noGrp="1"/>
          </p:cNvSpPr>
          <p:nvPr>
            <p:ph type="subTitle" idx="1" hasCustomPrompt="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pic>
        <p:nvPicPr>
          <p:cNvPr id="8" name="Picture 7" descr="A picture containing text&#10;&#10;Description automatically generated">
            <a:extLst>
              <a:ext uri="{FF2B5EF4-FFF2-40B4-BE49-F238E27FC236}">
                <a16:creationId xmlns:a16="http://schemas.microsoft.com/office/drawing/2014/main" id="{1B2423EE-71C3-3BFC-30EA-1444772CB5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7000" y="6253382"/>
            <a:ext cx="1905000" cy="495154"/>
          </a:xfrm>
          <a:prstGeom prst="rect">
            <a:avLst/>
          </a:prstGeom>
        </p:spPr>
      </p:pic>
    </p:spTree>
    <p:extLst>
      <p:ext uri="{BB962C8B-B14F-4D97-AF65-F5344CB8AC3E}">
        <p14:creationId xmlns:p14="http://schemas.microsoft.com/office/powerpoint/2010/main" val="541008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83EDCC-DF86-3EA4-10FC-E956E4E5D8F5}"/>
              </a:ext>
            </a:extLst>
          </p:cNvPr>
          <p:cNvSpPr/>
          <p:nvPr userDrawn="1"/>
        </p:nvSpPr>
        <p:spPr>
          <a:xfrm>
            <a:off x="-76200" y="0"/>
            <a:ext cx="6746173" cy="6851298"/>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2DE27D-8ED5-5DF7-7735-3BD38F76051D}"/>
              </a:ext>
            </a:extLst>
          </p:cNvPr>
          <p:cNvSpPr>
            <a:spLocks noGrp="1"/>
          </p:cNvSpPr>
          <p:nvPr>
            <p:ph type="title" hasCustomPrompt="1"/>
          </p:nvPr>
        </p:nvSpPr>
        <p:spPr>
          <a:xfrm>
            <a:off x="435101" y="761234"/>
            <a:ext cx="5660899" cy="2852737"/>
          </a:xfrm>
        </p:spPr>
        <p:txBody>
          <a:bodyPr anchor="b"/>
          <a:lstStyle>
            <a:lvl1pPr>
              <a:defRPr sz="6000">
                <a:solidFill>
                  <a:schemeClr val="bg1"/>
                </a:solidFill>
              </a:defRPr>
            </a:lvl1pPr>
          </a:lstStyle>
          <a:p>
            <a:r>
              <a:rPr lang="en-US" dirty="0"/>
              <a:t>Section Title</a:t>
            </a:r>
          </a:p>
        </p:txBody>
      </p:sp>
      <p:sp>
        <p:nvSpPr>
          <p:cNvPr id="3" name="Text Placeholder 2">
            <a:extLst>
              <a:ext uri="{FF2B5EF4-FFF2-40B4-BE49-F238E27FC236}">
                <a16:creationId xmlns:a16="http://schemas.microsoft.com/office/drawing/2014/main" id="{27B0401D-D116-8226-BEA1-ECE784D872D3}"/>
              </a:ext>
            </a:extLst>
          </p:cNvPr>
          <p:cNvSpPr>
            <a:spLocks noGrp="1"/>
          </p:cNvSpPr>
          <p:nvPr>
            <p:ph type="body" idx="1" hasCustomPrompt="1"/>
          </p:nvPr>
        </p:nvSpPr>
        <p:spPr>
          <a:xfrm>
            <a:off x="435101" y="3843772"/>
            <a:ext cx="5660899"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pic>
        <p:nvPicPr>
          <p:cNvPr id="10" name="Picture 9" descr="A picture containing text&#10;&#10;Description automatically generated">
            <a:extLst>
              <a:ext uri="{FF2B5EF4-FFF2-40B4-BE49-F238E27FC236}">
                <a16:creationId xmlns:a16="http://schemas.microsoft.com/office/drawing/2014/main" id="{82545ED6-57DA-E1AC-41D2-F8724DE8F9C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30922" y="6113962"/>
            <a:ext cx="2337278" cy="607513"/>
          </a:xfrm>
          <a:prstGeom prst="rect">
            <a:avLst/>
          </a:prstGeom>
        </p:spPr>
      </p:pic>
      <p:sp>
        <p:nvSpPr>
          <p:cNvPr id="15" name="Text Placeholder 2">
            <a:extLst>
              <a:ext uri="{FF2B5EF4-FFF2-40B4-BE49-F238E27FC236}">
                <a16:creationId xmlns:a16="http://schemas.microsoft.com/office/drawing/2014/main" id="{4DE2D6DA-4737-B756-D5EF-DEE44BDF9670}"/>
              </a:ext>
            </a:extLst>
          </p:cNvPr>
          <p:cNvSpPr>
            <a:spLocks noGrp="1"/>
          </p:cNvSpPr>
          <p:nvPr>
            <p:ph type="body" idx="10" hasCustomPrompt="1"/>
          </p:nvPr>
        </p:nvSpPr>
        <p:spPr>
          <a:xfrm>
            <a:off x="7393926" y="687415"/>
            <a:ext cx="3897852" cy="1500187"/>
          </a:xfrm>
        </p:spPr>
        <p:txBody>
          <a:bodyPr/>
          <a:lstStyle>
            <a:lvl1pPr marL="342900" indent="-342900">
              <a:buFont typeface="Arial" panose="020B0604020202020204" pitchFamily="34" charset="0"/>
              <a:buChar char="•"/>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text</a:t>
            </a:r>
          </a:p>
          <a:p>
            <a:pPr lvl="0"/>
            <a:r>
              <a:rPr lang="en-US" dirty="0"/>
              <a:t>text</a:t>
            </a:r>
          </a:p>
          <a:p>
            <a:pPr lvl="0"/>
            <a:r>
              <a:rPr lang="en-US" dirty="0"/>
              <a:t>text</a:t>
            </a:r>
          </a:p>
        </p:txBody>
      </p:sp>
    </p:spTree>
    <p:extLst>
      <p:ext uri="{BB962C8B-B14F-4D97-AF65-F5344CB8AC3E}">
        <p14:creationId xmlns:p14="http://schemas.microsoft.com/office/powerpoint/2010/main" val="795511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D70A4E1-5652-9213-7493-2AB12F2E0B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D8FE6C-E4F3-0F53-BB36-F0745CE1A557}"/>
              </a:ext>
            </a:extLst>
          </p:cNvPr>
          <p:cNvSpPr>
            <a:spLocks noGrp="1"/>
          </p:cNvSpPr>
          <p:nvPr>
            <p:ph type="sldNum" sz="quarter" idx="12"/>
          </p:nvPr>
        </p:nvSpPr>
        <p:spPr/>
        <p:txBody>
          <a:bodyPr/>
          <a:lstStyle/>
          <a:p>
            <a:fld id="{60A66D4E-4C99-2240-B40A-2C6ACB7E6DDE}" type="slidenum">
              <a:rPr lang="en-US" smtClean="0"/>
              <a:t>‹#›</a:t>
            </a:fld>
            <a:endParaRPr lang="en-US"/>
          </a:p>
        </p:txBody>
      </p:sp>
      <p:sp>
        <p:nvSpPr>
          <p:cNvPr id="8" name="Rectangle 7">
            <a:extLst>
              <a:ext uri="{FF2B5EF4-FFF2-40B4-BE49-F238E27FC236}">
                <a16:creationId xmlns:a16="http://schemas.microsoft.com/office/drawing/2014/main" id="{3E718B28-785C-CAFB-BF0D-BFC420A41993}"/>
              </a:ext>
            </a:extLst>
          </p:cNvPr>
          <p:cNvSpPr/>
          <p:nvPr userDrawn="1"/>
        </p:nvSpPr>
        <p:spPr>
          <a:xfrm>
            <a:off x="0" y="6702"/>
            <a:ext cx="255938" cy="6851297"/>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583EDCC-DF86-3EA4-10FC-E956E4E5D8F5}"/>
              </a:ext>
            </a:extLst>
          </p:cNvPr>
          <p:cNvSpPr/>
          <p:nvPr userDrawn="1"/>
        </p:nvSpPr>
        <p:spPr>
          <a:xfrm>
            <a:off x="3962400" y="6702"/>
            <a:ext cx="8229600" cy="6851298"/>
          </a:xfrm>
          <a:prstGeom prst="rect">
            <a:avLst/>
          </a:prstGeom>
          <a:solidFill>
            <a:srgbClr val="2F8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2DE27D-8ED5-5DF7-7735-3BD38F76051D}"/>
              </a:ext>
            </a:extLst>
          </p:cNvPr>
          <p:cNvSpPr>
            <a:spLocks noGrp="1"/>
          </p:cNvSpPr>
          <p:nvPr>
            <p:ph type="title" hasCustomPrompt="1"/>
          </p:nvPr>
        </p:nvSpPr>
        <p:spPr>
          <a:xfrm>
            <a:off x="4459633" y="767936"/>
            <a:ext cx="6234872" cy="2852737"/>
          </a:xfrm>
        </p:spPr>
        <p:txBody>
          <a:bodyPr anchor="b"/>
          <a:lstStyle>
            <a:lvl1pPr>
              <a:defRPr sz="6000">
                <a:solidFill>
                  <a:schemeClr val="bg1"/>
                </a:solidFill>
              </a:defRPr>
            </a:lvl1pPr>
          </a:lstStyle>
          <a:p>
            <a:r>
              <a:rPr lang="en-US" dirty="0"/>
              <a:t>Section Title</a:t>
            </a:r>
          </a:p>
        </p:txBody>
      </p:sp>
      <p:sp>
        <p:nvSpPr>
          <p:cNvPr id="3" name="Text Placeholder 2">
            <a:extLst>
              <a:ext uri="{FF2B5EF4-FFF2-40B4-BE49-F238E27FC236}">
                <a16:creationId xmlns:a16="http://schemas.microsoft.com/office/drawing/2014/main" id="{27B0401D-D116-8226-BEA1-ECE784D872D3}"/>
              </a:ext>
            </a:extLst>
          </p:cNvPr>
          <p:cNvSpPr>
            <a:spLocks noGrp="1"/>
          </p:cNvSpPr>
          <p:nvPr>
            <p:ph type="body" idx="1" hasCustomPrompt="1"/>
          </p:nvPr>
        </p:nvSpPr>
        <p:spPr>
          <a:xfrm>
            <a:off x="4459633" y="3850474"/>
            <a:ext cx="6234872"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pic>
        <p:nvPicPr>
          <p:cNvPr id="10" name="Picture 9" descr="A picture containing text&#10;&#10;Description automatically generated">
            <a:extLst>
              <a:ext uri="{FF2B5EF4-FFF2-40B4-BE49-F238E27FC236}">
                <a16:creationId xmlns:a16="http://schemas.microsoft.com/office/drawing/2014/main" id="{82545ED6-57DA-E1AC-41D2-F8724DE8F9C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5835" y="5718827"/>
            <a:ext cx="3140309" cy="816240"/>
          </a:xfrm>
          <a:prstGeom prst="rect">
            <a:avLst/>
          </a:prstGeom>
        </p:spPr>
      </p:pic>
      <p:sp>
        <p:nvSpPr>
          <p:cNvPr id="14" name="Title 1">
            <a:extLst>
              <a:ext uri="{FF2B5EF4-FFF2-40B4-BE49-F238E27FC236}">
                <a16:creationId xmlns:a16="http://schemas.microsoft.com/office/drawing/2014/main" id="{88881C71-7D70-2897-C526-8673B95750AA}"/>
              </a:ext>
            </a:extLst>
          </p:cNvPr>
          <p:cNvSpPr txBox="1">
            <a:spLocks/>
          </p:cNvSpPr>
          <p:nvPr userDrawn="1"/>
        </p:nvSpPr>
        <p:spPr>
          <a:xfrm>
            <a:off x="1274147" y="826339"/>
            <a:ext cx="1670043" cy="28527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US" sz="13100" dirty="0">
                <a:solidFill>
                  <a:srgbClr val="2F83A8"/>
                </a:solidFill>
              </a:rPr>
              <a:t>#</a:t>
            </a:r>
          </a:p>
        </p:txBody>
      </p:sp>
    </p:spTree>
    <p:extLst>
      <p:ext uri="{BB962C8B-B14F-4D97-AF65-F5344CB8AC3E}">
        <p14:creationId xmlns:p14="http://schemas.microsoft.com/office/powerpoint/2010/main" val="6804658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4A5AFE-9A4C-9443-92D6-A4D7FDF824DC}" type="datetimeFigureOut">
              <a:rPr lang="en-US" smtClean="0"/>
              <a:t>10/30/2023</a:t>
            </a:fld>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14C31E-DA4C-F44D-B44A-157C5C055EA1}" type="slidenum">
              <a:rPr lang="en-US" smtClean="0"/>
              <a:t>‹#›</a:t>
            </a:fld>
            <a:endParaRPr lang="en-US"/>
          </a:p>
        </p:txBody>
      </p:sp>
    </p:spTree>
    <p:extLst>
      <p:ext uri="{BB962C8B-B14F-4D97-AF65-F5344CB8AC3E}">
        <p14:creationId xmlns:p14="http://schemas.microsoft.com/office/powerpoint/2010/main" val="2066195230"/>
      </p:ext>
    </p:extLst>
  </p:cSld>
  <p:clrMap bg1="lt1" tx1="dk1" bg2="lt2" tx2="dk2" accent1="accent1" accent2="accent2" accent3="accent3" accent4="accent4" accent5="accent5" accent6="accent6" hlink="hlink" folHlink="folHlink"/>
  <p:sldLayoutIdLst>
    <p:sldLayoutId id="2147483717" r:id="rId1"/>
    <p:sldLayoutId id="2147483742" r:id="rId2"/>
    <p:sldLayoutId id="2147483718" r:id="rId3"/>
    <p:sldLayoutId id="2147483723" r:id="rId4"/>
    <p:sldLayoutId id="2147483743" r:id="rId5"/>
  </p:sldLayoutIdLst>
  <p:txStyles>
    <p:titleStyle>
      <a:lvl1pPr algn="l" defTabSz="914400" rtl="0" eaLnBrk="1" latinLnBrk="0" hangingPunct="1">
        <a:lnSpc>
          <a:spcPct val="90000"/>
        </a:lnSpc>
        <a:spcBef>
          <a:spcPct val="0"/>
        </a:spcBef>
        <a:buNone/>
        <a:defRPr sz="4000" b="0" i="0" kern="1200">
          <a:solidFill>
            <a:srgbClr val="435464"/>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Wingdings" charset="2"/>
        <a:buChar char="§"/>
        <a:defRPr sz="2400" b="0" i="0" kern="1200">
          <a:solidFill>
            <a:srgbClr val="435464"/>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Courier New" charset="0"/>
        <a:buChar char="o"/>
        <a:defRPr sz="2400" b="0" i="0" kern="1200">
          <a:solidFill>
            <a:srgbClr val="435464"/>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Courier New" charset="0"/>
        <a:buChar char="o"/>
        <a:defRPr sz="2400" b="0" i="0" kern="1200">
          <a:solidFill>
            <a:srgbClr val="435464"/>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Courier New" charset="0"/>
        <a:buChar char="o"/>
        <a:defRPr sz="2400" b="0" i="0" kern="1200">
          <a:solidFill>
            <a:srgbClr val="435464"/>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Courier New" charset="0"/>
        <a:buChar char="o"/>
        <a:defRPr sz="2400" b="0" i="0" kern="1200">
          <a:solidFill>
            <a:srgbClr val="435464"/>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DF821A-069C-581F-B7A4-4C4BD9643A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933C13-79C0-3114-D1A4-3F2C3D9183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B588C67-FF62-3A54-5D07-7A837C2DC3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EA403B-7FCF-6C45-907A-7A78A9D8D6ED}" type="datetimeFigureOut">
              <a:rPr lang="en-US" smtClean="0"/>
              <a:t>10/30/2023</a:t>
            </a:fld>
            <a:endParaRPr lang="en-US"/>
          </a:p>
        </p:txBody>
      </p:sp>
      <p:sp>
        <p:nvSpPr>
          <p:cNvPr id="5" name="Footer Placeholder 4">
            <a:extLst>
              <a:ext uri="{FF2B5EF4-FFF2-40B4-BE49-F238E27FC236}">
                <a16:creationId xmlns:a16="http://schemas.microsoft.com/office/drawing/2014/main" id="{CC6EDE40-C3E8-F32A-4C68-4B7047D979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DC87BF-3234-1DA7-D4A9-7BBCC3891E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A66D4E-4C99-2240-B40A-2C6ACB7E6DDE}" type="slidenum">
              <a:rPr lang="en-US" smtClean="0"/>
              <a:t>‹#›</a:t>
            </a:fld>
            <a:endParaRPr lang="en-US"/>
          </a:p>
        </p:txBody>
      </p:sp>
    </p:spTree>
    <p:extLst>
      <p:ext uri="{BB962C8B-B14F-4D97-AF65-F5344CB8AC3E}">
        <p14:creationId xmlns:p14="http://schemas.microsoft.com/office/powerpoint/2010/main" val="816991931"/>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90"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35D38F-38AC-4FEC-B46E-947A751CC30A}" type="datetimeFigureOut">
              <a:rPr lang="en-US" smtClean="0"/>
              <a:pPr/>
              <a:t>10/30/2023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BDA042-D0B9-4450-9AA5-576CA24AABAC}" type="slidenum">
              <a:rPr lang="en-US" smtClean="0"/>
              <a:pPr/>
              <a:t>‹#›</a:t>
            </a:fld>
            <a:endParaRPr lang="en-US"/>
          </a:p>
        </p:txBody>
      </p:sp>
    </p:spTree>
    <p:extLst>
      <p:ext uri="{BB962C8B-B14F-4D97-AF65-F5344CB8AC3E}">
        <p14:creationId xmlns:p14="http://schemas.microsoft.com/office/powerpoint/2010/main" val="1207785329"/>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4.xml"/><Relationship Id="rId4" Type="http://schemas.openxmlformats.org/officeDocument/2006/relationships/hyperlink" Target="http://hdl.handle.net/10986/20029"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png"/><Relationship Id="rId7" Type="http://schemas.openxmlformats.org/officeDocument/2006/relationships/image" Target="../media/image23.png"/><Relationship Id="rId12" Type="http://schemas.openxmlformats.org/officeDocument/2006/relationships/hyperlink" Target="https://databank.worldbank.org/source/food-prices-for-nutrition"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hyperlink" Target="https://doi.org/10.4060/cc1169en" TargetMode="External"/><Relationship Id="rId11" Type="http://schemas.openxmlformats.org/officeDocument/2006/relationships/image" Target="../media/image27.png"/><Relationship Id="rId5" Type="http://schemas.openxmlformats.org/officeDocument/2006/relationships/hyperlink" Target="https://www.fao.org/faostat/en/#data/CAHD/" TargetMode="External"/><Relationship Id="rId10" Type="http://schemas.openxmlformats.org/officeDocument/2006/relationships/image" Target="../media/image26.png"/><Relationship Id="rId4" Type="http://schemas.openxmlformats.org/officeDocument/2006/relationships/hyperlink" Target="https://doi.org/10.4060/cb2431en" TargetMode="External"/><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chart" Target="../charts/chart4.xml"/></Relationships>
</file>

<file path=ppt/slides/_rels/slide3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chart" Target="../charts/chart6.xml"/></Relationships>
</file>

<file path=ppt/slides/_rels/slide3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hyperlink" Target="https://doi.org/10.2499/p15738coll2.135901" TargetMode="External"/><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microsoft.com/office/2007/relationships/hdphoto" Target="../media/hdphoto3.wdp"/><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hyperlink" Target="https://www.mext.go.jp/en/policy/science_technology/policy/title01/detail01/1374030.htm" TargetMode="External"/><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chart" Target="../charts/char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4.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emf"/><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4.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74EBD1-F224-4644-B5AA-0ABD0BD53E57}"/>
              </a:ext>
            </a:extLst>
          </p:cNvPr>
          <p:cNvSpPr txBox="1"/>
          <p:nvPr/>
        </p:nvSpPr>
        <p:spPr>
          <a:xfrm>
            <a:off x="1260330" y="609057"/>
            <a:ext cx="9065623" cy="920931"/>
          </a:xfrm>
          <a:prstGeom prst="rect">
            <a:avLst/>
          </a:prstGeom>
        </p:spPr>
        <p:txBody>
          <a:bodyPr wrap="square" rtlCol="0">
            <a:noAutofit/>
          </a:bodyPr>
          <a:lstStyle/>
          <a:p>
            <a:r>
              <a:rPr lang="en-US" sz="4400" b="1" dirty="0">
                <a:solidFill>
                  <a:schemeClr val="accent6">
                    <a:lumMod val="75000"/>
                  </a:schemeClr>
                </a:solidFill>
                <a:latin typeface="Garamond" panose="02020404030301010803" pitchFamily="18" charset="0"/>
              </a:rPr>
              <a:t>Nutrition as a Basic Need</a:t>
            </a:r>
          </a:p>
        </p:txBody>
      </p:sp>
      <p:sp>
        <p:nvSpPr>
          <p:cNvPr id="3" name="TextBox 2">
            <a:extLst>
              <a:ext uri="{FF2B5EF4-FFF2-40B4-BE49-F238E27FC236}">
                <a16:creationId xmlns:a16="http://schemas.microsoft.com/office/drawing/2014/main" id="{18DE77C9-E987-3C45-B309-33FB046EBDE8}"/>
              </a:ext>
            </a:extLst>
          </p:cNvPr>
          <p:cNvSpPr txBox="1"/>
          <p:nvPr/>
        </p:nvSpPr>
        <p:spPr>
          <a:xfrm>
            <a:off x="1260331" y="1433442"/>
            <a:ext cx="9065623" cy="920931"/>
          </a:xfrm>
          <a:prstGeom prst="rect">
            <a:avLst/>
          </a:prstGeom>
        </p:spPr>
        <p:txBody>
          <a:bodyPr wrap="square" rtlCol="0">
            <a:noAutofit/>
          </a:bodyPr>
          <a:lstStyle/>
          <a:p>
            <a:r>
              <a:rPr lang="en-US" sz="2800" dirty="0">
                <a:solidFill>
                  <a:srgbClr val="435464"/>
                </a:solidFill>
                <a:latin typeface="Garamond" panose="02020404030301010803" pitchFamily="18" charset="0"/>
              </a:rPr>
              <a:t>A new method for utility-consistent and nutritionally adequate food poverty lines </a:t>
            </a:r>
          </a:p>
        </p:txBody>
      </p:sp>
      <p:sp>
        <p:nvSpPr>
          <p:cNvPr id="7" name="TextBox 6">
            <a:extLst>
              <a:ext uri="{FF2B5EF4-FFF2-40B4-BE49-F238E27FC236}">
                <a16:creationId xmlns:a16="http://schemas.microsoft.com/office/drawing/2014/main" id="{699AA8EC-81A7-EF1C-31FD-101C5C9C9723}"/>
              </a:ext>
            </a:extLst>
          </p:cNvPr>
          <p:cNvSpPr txBox="1"/>
          <p:nvPr/>
        </p:nvSpPr>
        <p:spPr>
          <a:xfrm>
            <a:off x="1659835" y="3399183"/>
            <a:ext cx="0" cy="0"/>
          </a:xfrm>
          <a:prstGeom prst="rect">
            <a:avLst/>
          </a:prstGeom>
        </p:spPr>
        <p:txBody>
          <a:bodyPr wrap="none" rtlCol="0">
            <a:noAutofit/>
          </a:bodyPr>
          <a:lstStyle/>
          <a:p>
            <a:pPr algn="r"/>
            <a:endParaRPr lang="en-US" sz="2400" dirty="0">
              <a:latin typeface="Garamond" panose="02020404030301010803" pitchFamily="18" charset="0"/>
            </a:endParaRPr>
          </a:p>
        </p:txBody>
      </p:sp>
      <p:pic>
        <p:nvPicPr>
          <p:cNvPr id="8" name="Picture 7">
            <a:extLst>
              <a:ext uri="{FF2B5EF4-FFF2-40B4-BE49-F238E27FC236}">
                <a16:creationId xmlns:a16="http://schemas.microsoft.com/office/drawing/2014/main" id="{435E5D11-E6F5-7CF8-B593-66932DFF291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60173" y="6034749"/>
            <a:ext cx="2338070" cy="611505"/>
          </a:xfrm>
          <a:prstGeom prst="rect">
            <a:avLst/>
          </a:prstGeom>
        </p:spPr>
      </p:pic>
      <p:sp>
        <p:nvSpPr>
          <p:cNvPr id="5" name="TextBox 4">
            <a:extLst>
              <a:ext uri="{FF2B5EF4-FFF2-40B4-BE49-F238E27FC236}">
                <a16:creationId xmlns:a16="http://schemas.microsoft.com/office/drawing/2014/main" id="{46717B72-C5D7-A86A-EF83-13D2B5AB2F8F}"/>
              </a:ext>
            </a:extLst>
          </p:cNvPr>
          <p:cNvSpPr txBox="1"/>
          <p:nvPr/>
        </p:nvSpPr>
        <p:spPr>
          <a:xfrm>
            <a:off x="2258458" y="2864386"/>
            <a:ext cx="0" cy="0"/>
          </a:xfrm>
          <a:prstGeom prst="rect">
            <a:avLst/>
          </a:prstGeom>
        </p:spPr>
        <p:txBody>
          <a:bodyPr wrap="none" rtlCol="0">
            <a:noAutofit/>
          </a:bodyPr>
          <a:lstStyle/>
          <a:p>
            <a:pPr algn="r"/>
            <a:endParaRPr lang="en-US" sz="2400" dirty="0"/>
          </a:p>
        </p:txBody>
      </p:sp>
      <p:sp>
        <p:nvSpPr>
          <p:cNvPr id="10" name="Content Placeholder 2">
            <a:extLst>
              <a:ext uri="{FF2B5EF4-FFF2-40B4-BE49-F238E27FC236}">
                <a16:creationId xmlns:a16="http://schemas.microsoft.com/office/drawing/2014/main" id="{EB962DE2-5130-D84D-ACF4-E5D908C8610E}"/>
              </a:ext>
            </a:extLst>
          </p:cNvPr>
          <p:cNvSpPr txBox="1">
            <a:spLocks/>
          </p:cNvSpPr>
          <p:nvPr/>
        </p:nvSpPr>
        <p:spPr>
          <a:xfrm>
            <a:off x="1260330" y="3429000"/>
            <a:ext cx="10619961" cy="1353382"/>
          </a:xfrm>
          <a:prstGeom prst="rect">
            <a:avLst/>
          </a:prstGeom>
        </p:spPr>
        <p:txBody>
          <a:bodyPr>
            <a:normAutofit/>
          </a:bodyPr>
          <a:lstStyle>
            <a:lvl1pPr marL="228600" indent="-228600" algn="l" defTabSz="914400" rtl="0" eaLnBrk="1" latinLnBrk="0" hangingPunct="1">
              <a:lnSpc>
                <a:spcPct val="90000"/>
              </a:lnSpc>
              <a:spcBef>
                <a:spcPts val="1000"/>
              </a:spcBef>
              <a:buFont typeface="Wingdings" charset="2"/>
              <a:buChar char="§"/>
              <a:defRPr sz="2400" b="0" i="0" kern="1200">
                <a:solidFill>
                  <a:srgbClr val="435464"/>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Courier New" charset="0"/>
              <a:buChar char="o"/>
              <a:defRPr sz="2400" b="0" i="0" kern="1200">
                <a:solidFill>
                  <a:srgbClr val="435464"/>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Courier New" charset="0"/>
              <a:buChar char="o"/>
              <a:defRPr sz="2400" b="0" i="0" kern="1200">
                <a:solidFill>
                  <a:srgbClr val="435464"/>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Courier New" charset="0"/>
              <a:buChar char="o"/>
              <a:defRPr sz="2400" b="0" i="0" kern="1200">
                <a:solidFill>
                  <a:srgbClr val="435464"/>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Courier New" charset="0"/>
              <a:buChar char="o"/>
              <a:defRPr sz="2400" b="0" i="0" kern="1200">
                <a:solidFill>
                  <a:srgbClr val="435464"/>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50000"/>
              </a:lnSpc>
              <a:buNone/>
            </a:pPr>
            <a:r>
              <a:rPr lang="en-US" sz="2200" dirty="0">
                <a:latin typeface="Garamond" panose="02020404030301010803" pitchFamily="18" charset="0"/>
              </a:rPr>
              <a:t>Kristi Mahrt,</a:t>
            </a:r>
            <a:r>
              <a:rPr lang="en-US" sz="2200" baseline="30000" dirty="0">
                <a:latin typeface="Garamond" panose="02020404030301010803" pitchFamily="18" charset="0"/>
              </a:rPr>
              <a:t>1</a:t>
            </a:r>
            <a:r>
              <a:rPr lang="en-US" sz="2200" dirty="0">
                <a:latin typeface="Garamond" panose="02020404030301010803" pitchFamily="18" charset="0"/>
              </a:rPr>
              <a:t> Anna W. Herforth,</a:t>
            </a:r>
            <a:r>
              <a:rPr lang="en-US" sz="2200" baseline="30000" dirty="0">
                <a:latin typeface="Garamond" panose="02020404030301010803" pitchFamily="18" charset="0"/>
              </a:rPr>
              <a:t>2</a:t>
            </a:r>
            <a:r>
              <a:rPr lang="en-US" sz="2200" dirty="0">
                <a:latin typeface="Garamond" panose="02020404030301010803" pitchFamily="18" charset="0"/>
              </a:rPr>
              <a:t> Sherman Robinson,</a:t>
            </a:r>
            <a:r>
              <a:rPr lang="en-US" sz="2200" baseline="30000" dirty="0">
                <a:latin typeface="Garamond" panose="02020404030301010803" pitchFamily="18" charset="0"/>
              </a:rPr>
              <a:t> 1</a:t>
            </a:r>
            <a:r>
              <a:rPr lang="en-US" sz="2200" dirty="0">
                <a:latin typeface="Garamond" panose="02020404030301010803" pitchFamily="18" charset="0"/>
              </a:rPr>
              <a:t> Channing Arndt,</a:t>
            </a:r>
            <a:r>
              <a:rPr lang="en-US" sz="2200" baseline="30000" dirty="0">
                <a:latin typeface="Garamond" panose="02020404030301010803" pitchFamily="18" charset="0"/>
              </a:rPr>
              <a:t> 1</a:t>
            </a:r>
            <a:r>
              <a:rPr lang="en-US" sz="2200" dirty="0">
                <a:latin typeface="Garamond" panose="02020404030301010803" pitchFamily="18" charset="0"/>
              </a:rPr>
              <a:t> Derek Headey</a:t>
            </a:r>
            <a:r>
              <a:rPr lang="en-US" sz="2200" baseline="30000" dirty="0">
                <a:latin typeface="Garamond" panose="02020404030301010803" pitchFamily="18" charset="0"/>
              </a:rPr>
              <a:t>1</a:t>
            </a:r>
          </a:p>
          <a:p>
            <a:pPr marL="0" indent="0">
              <a:lnSpc>
                <a:spcPct val="110000"/>
              </a:lnSpc>
              <a:spcBef>
                <a:spcPts val="0"/>
              </a:spcBef>
              <a:buNone/>
            </a:pPr>
            <a:r>
              <a:rPr lang="en-US" sz="1600" dirty="0">
                <a:latin typeface="Garamond" panose="02020404030301010803" pitchFamily="18" charset="0"/>
              </a:rPr>
              <a:t>1 – IFPRI;  2 – Co-Director of the Food Prices for Nutrition project</a:t>
            </a:r>
          </a:p>
        </p:txBody>
      </p:sp>
      <p:sp>
        <p:nvSpPr>
          <p:cNvPr id="11" name="TextBox 10">
            <a:extLst>
              <a:ext uri="{FF2B5EF4-FFF2-40B4-BE49-F238E27FC236}">
                <a16:creationId xmlns:a16="http://schemas.microsoft.com/office/drawing/2014/main" id="{F755E7FF-F7BB-4860-5A1A-7F162B576FD6}"/>
              </a:ext>
            </a:extLst>
          </p:cNvPr>
          <p:cNvSpPr txBox="1"/>
          <p:nvPr/>
        </p:nvSpPr>
        <p:spPr>
          <a:xfrm>
            <a:off x="2236424" y="4252511"/>
            <a:ext cx="0" cy="0"/>
          </a:xfrm>
          <a:prstGeom prst="rect">
            <a:avLst/>
          </a:prstGeom>
        </p:spPr>
        <p:txBody>
          <a:bodyPr wrap="none" rtlCol="0">
            <a:noAutofit/>
          </a:bodyPr>
          <a:lstStyle/>
          <a:p>
            <a:pPr algn="r"/>
            <a:endParaRPr lang="en-US" sz="2400" dirty="0"/>
          </a:p>
        </p:txBody>
      </p:sp>
    </p:spTree>
    <p:extLst>
      <p:ext uri="{BB962C8B-B14F-4D97-AF65-F5344CB8AC3E}">
        <p14:creationId xmlns:p14="http://schemas.microsoft.com/office/powerpoint/2010/main" val="2678100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375F453-1FDD-ED82-21F4-62D6939E2A55}"/>
              </a:ext>
            </a:extLst>
          </p:cNvPr>
          <p:cNvSpPr/>
          <p:nvPr/>
        </p:nvSpPr>
        <p:spPr>
          <a:xfrm>
            <a:off x="9670942" y="6044339"/>
            <a:ext cx="2402238" cy="813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65231B-D164-3516-94A3-F2B84F958E6C}"/>
              </a:ext>
            </a:extLst>
          </p:cNvPr>
          <p:cNvSpPr>
            <a:spLocks noGrp="1"/>
          </p:cNvSpPr>
          <p:nvPr>
            <p:ph type="title"/>
          </p:nvPr>
        </p:nvSpPr>
        <p:spPr>
          <a:xfrm>
            <a:off x="412296" y="-8331"/>
            <a:ext cx="10947365" cy="1325563"/>
          </a:xfrm>
        </p:spPr>
        <p:txBody>
          <a:bodyPr>
            <a:normAutofit fontScale="90000"/>
          </a:bodyPr>
          <a:lstStyle/>
          <a:p>
            <a:pPr algn="ctr"/>
            <a:r>
              <a:rPr lang="en-US" dirty="0">
                <a:latin typeface="Calibri Light" panose="020F0302020204030204" pitchFamily="34" charset="0"/>
                <a:cs typeface="Calibri Light" panose="020F0302020204030204" pitchFamily="34" charset="0"/>
              </a:rPr>
              <a:t>Change in paradigm calls for different thinking about food security and poverty</a:t>
            </a:r>
            <a:endParaRPr lang="en-US" dirty="0"/>
          </a:p>
        </p:txBody>
      </p:sp>
      <p:sp>
        <p:nvSpPr>
          <p:cNvPr id="5" name="Content Placeholder 2">
            <a:extLst>
              <a:ext uri="{FF2B5EF4-FFF2-40B4-BE49-F238E27FC236}">
                <a16:creationId xmlns:a16="http://schemas.microsoft.com/office/drawing/2014/main" id="{3B328490-2C33-2748-83D4-18907669B7CD}"/>
              </a:ext>
            </a:extLst>
          </p:cNvPr>
          <p:cNvSpPr txBox="1">
            <a:spLocks/>
          </p:cNvSpPr>
          <p:nvPr/>
        </p:nvSpPr>
        <p:spPr>
          <a:xfrm>
            <a:off x="4740319" y="1509112"/>
            <a:ext cx="6091699" cy="1066800"/>
          </a:xfrm>
          <a:prstGeom prst="rect">
            <a:avLst/>
          </a:prstGeom>
          <a:noFill/>
          <a:ln>
            <a:solidFill>
              <a:schemeClr val="accent1"/>
            </a:solidFill>
          </a:ln>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800" dirty="0"/>
              <a:t>1970s: Food shortage paradigm</a:t>
            </a:r>
          </a:p>
          <a:p>
            <a:r>
              <a:rPr lang="en-US" sz="2600" dirty="0"/>
              <a:t>Lack of calories </a:t>
            </a:r>
            <a:r>
              <a:rPr lang="en-US" sz="2600" i="1" dirty="0"/>
              <a:t>was </a:t>
            </a:r>
            <a:r>
              <a:rPr lang="en-US" sz="2600" dirty="0"/>
              <a:t>the major problem</a:t>
            </a:r>
          </a:p>
          <a:p>
            <a:pPr marL="457200" lvl="1" indent="0">
              <a:buFont typeface="Arial" pitchFamily="34" charset="0"/>
              <a:buNone/>
            </a:pPr>
            <a:endParaRPr lang="en-US" dirty="0"/>
          </a:p>
        </p:txBody>
      </p:sp>
      <p:sp>
        <p:nvSpPr>
          <p:cNvPr id="6" name="TextBox 5">
            <a:extLst>
              <a:ext uri="{FF2B5EF4-FFF2-40B4-BE49-F238E27FC236}">
                <a16:creationId xmlns:a16="http://schemas.microsoft.com/office/drawing/2014/main" id="{D7692C92-0888-93B4-BBF3-E69CDC94F77B}"/>
              </a:ext>
            </a:extLst>
          </p:cNvPr>
          <p:cNvSpPr txBox="1"/>
          <p:nvPr/>
        </p:nvSpPr>
        <p:spPr>
          <a:xfrm>
            <a:off x="4740321" y="3258921"/>
            <a:ext cx="6091698" cy="3108543"/>
          </a:xfrm>
          <a:prstGeom prst="rect">
            <a:avLst/>
          </a:prstGeom>
          <a:noFill/>
          <a:ln>
            <a:solidFill>
              <a:schemeClr val="accent1"/>
            </a:solidFill>
          </a:ln>
        </p:spPr>
        <p:txBody>
          <a:bodyPr wrap="square" rtlCol="0">
            <a:spAutoFit/>
          </a:bodyPr>
          <a:lstStyle/>
          <a:p>
            <a:r>
              <a:rPr lang="en-US" sz="2800" dirty="0">
                <a:solidFill>
                  <a:prstClr val="black"/>
                </a:solidFill>
                <a:latin typeface="Calibri"/>
              </a:rPr>
              <a:t>Now: </a:t>
            </a:r>
            <a:r>
              <a:rPr lang="en-US" sz="2800" b="1" dirty="0">
                <a:solidFill>
                  <a:prstClr val="black"/>
                </a:solidFill>
                <a:latin typeface="Calibri"/>
              </a:rPr>
              <a:t>Nutritious</a:t>
            </a:r>
            <a:r>
              <a:rPr lang="en-US" sz="2800" dirty="0">
                <a:solidFill>
                  <a:prstClr val="black"/>
                </a:solidFill>
                <a:latin typeface="Calibri"/>
              </a:rPr>
              <a:t> food shortage paradigm</a:t>
            </a:r>
          </a:p>
          <a:p>
            <a:pPr marL="511175" lvl="1" indent="-344488">
              <a:buFont typeface="Arial" panose="020B0604020202020204" pitchFamily="34" charset="0"/>
              <a:buChar char="•"/>
            </a:pPr>
            <a:r>
              <a:rPr lang="en-US" sz="2400" dirty="0">
                <a:solidFill>
                  <a:prstClr val="black"/>
                </a:solidFill>
                <a:latin typeface="Calibri"/>
              </a:rPr>
              <a:t>Multiple forms of malnutrition in all regions</a:t>
            </a:r>
          </a:p>
          <a:p>
            <a:pPr marL="511175" lvl="1" indent="-344488">
              <a:buFont typeface="Arial" panose="020B0604020202020204" pitchFamily="34" charset="0"/>
              <a:buChar char="•"/>
            </a:pPr>
            <a:r>
              <a:rPr lang="en-US" sz="2400" dirty="0">
                <a:solidFill>
                  <a:prstClr val="black"/>
                </a:solidFill>
                <a:latin typeface="Calibri"/>
              </a:rPr>
              <a:t>Diabetes and child overweight rising fastest in Africa</a:t>
            </a:r>
          </a:p>
          <a:p>
            <a:pPr marL="511175" lvl="1" indent="-344488">
              <a:buFont typeface="Arial" panose="020B0604020202020204" pitchFamily="34" charset="0"/>
              <a:buChar char="•"/>
            </a:pPr>
            <a:r>
              <a:rPr lang="en-US" sz="2400" dirty="0">
                <a:solidFill>
                  <a:prstClr val="black"/>
                </a:solidFill>
                <a:latin typeface="Calibri"/>
              </a:rPr>
              <a:t>Availability: Theoretically possible for everyone to eat </a:t>
            </a:r>
            <a:r>
              <a:rPr lang="en-US" sz="2400" i="1" dirty="0">
                <a:solidFill>
                  <a:prstClr val="black"/>
                </a:solidFill>
                <a:latin typeface="Calibri"/>
              </a:rPr>
              <a:t>enough</a:t>
            </a:r>
            <a:r>
              <a:rPr lang="en-US" sz="2400" dirty="0">
                <a:solidFill>
                  <a:prstClr val="black"/>
                </a:solidFill>
                <a:latin typeface="Calibri"/>
              </a:rPr>
              <a:t>, but impossible for everyone to eat </a:t>
            </a:r>
            <a:r>
              <a:rPr lang="en-US" sz="2400" i="1" dirty="0">
                <a:solidFill>
                  <a:prstClr val="black"/>
                </a:solidFill>
                <a:latin typeface="Calibri"/>
              </a:rPr>
              <a:t>healthy diets</a:t>
            </a:r>
          </a:p>
          <a:p>
            <a:pPr marL="511175" lvl="1" indent="-344488">
              <a:buFont typeface="Arial" panose="020B0604020202020204" pitchFamily="34" charset="0"/>
              <a:buChar char="•"/>
            </a:pPr>
            <a:r>
              <a:rPr lang="en-US" sz="2400" dirty="0">
                <a:solidFill>
                  <a:prstClr val="black"/>
                </a:solidFill>
                <a:latin typeface="Calibri"/>
              </a:rPr>
              <a:t>How many lack access to healthy diets?</a:t>
            </a:r>
          </a:p>
        </p:txBody>
      </p:sp>
      <p:sp>
        <p:nvSpPr>
          <p:cNvPr id="7" name="Down Arrow 6">
            <a:extLst>
              <a:ext uri="{FF2B5EF4-FFF2-40B4-BE49-F238E27FC236}">
                <a16:creationId xmlns:a16="http://schemas.microsoft.com/office/drawing/2014/main" id="{94A67F76-590A-8658-FDC5-8DEF83472049}"/>
              </a:ext>
            </a:extLst>
          </p:cNvPr>
          <p:cNvSpPr/>
          <p:nvPr/>
        </p:nvSpPr>
        <p:spPr>
          <a:xfrm>
            <a:off x="7591368" y="2710632"/>
            <a:ext cx="381000" cy="4135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8" name="Picture 7">
            <a:extLst>
              <a:ext uri="{FF2B5EF4-FFF2-40B4-BE49-F238E27FC236}">
                <a16:creationId xmlns:a16="http://schemas.microsoft.com/office/drawing/2014/main" id="{F5186DFC-EF46-6469-8049-1215B5312309}"/>
              </a:ext>
            </a:extLst>
          </p:cNvPr>
          <p:cNvPicPr>
            <a:picLocks noChangeAspect="1"/>
          </p:cNvPicPr>
          <p:nvPr/>
        </p:nvPicPr>
        <p:blipFill>
          <a:blip r:embed="rId3"/>
          <a:stretch>
            <a:fillRect/>
          </a:stretch>
        </p:blipFill>
        <p:spPr>
          <a:xfrm>
            <a:off x="412297" y="1509113"/>
            <a:ext cx="3756748" cy="4888842"/>
          </a:xfrm>
          <a:prstGeom prst="rect">
            <a:avLst/>
          </a:prstGeom>
          <a:ln>
            <a:solidFill>
              <a:schemeClr val="tx1">
                <a:lumMod val="85000"/>
                <a:lumOff val="15000"/>
              </a:schemeClr>
            </a:solidFill>
          </a:ln>
        </p:spPr>
      </p:pic>
      <p:sp>
        <p:nvSpPr>
          <p:cNvPr id="3" name="TextBox 2">
            <a:extLst>
              <a:ext uri="{FF2B5EF4-FFF2-40B4-BE49-F238E27FC236}">
                <a16:creationId xmlns:a16="http://schemas.microsoft.com/office/drawing/2014/main" id="{2F409AB4-F67D-CEAA-96BD-CADA3968E76F}"/>
              </a:ext>
            </a:extLst>
          </p:cNvPr>
          <p:cNvSpPr txBox="1"/>
          <p:nvPr/>
        </p:nvSpPr>
        <p:spPr>
          <a:xfrm>
            <a:off x="412296" y="6488668"/>
            <a:ext cx="7560072" cy="338554"/>
          </a:xfrm>
          <a:prstGeom prst="rect">
            <a:avLst/>
          </a:prstGeom>
          <a:noFill/>
        </p:spPr>
        <p:txBody>
          <a:bodyPr wrap="square" rtlCol="0">
            <a:spAutoFit/>
          </a:bodyPr>
          <a:lstStyle/>
          <a:p>
            <a:r>
              <a:rPr lang="en-US" sz="1600" dirty="0"/>
              <a:t>Herforth and </a:t>
            </a:r>
            <a:r>
              <a:rPr lang="en-US" sz="1600" dirty="0" err="1"/>
              <a:t>Tanimichi-Hoberg</a:t>
            </a:r>
            <a:r>
              <a:rPr lang="en-US" sz="1600" dirty="0"/>
              <a:t> et al., 2014. </a:t>
            </a:r>
            <a:r>
              <a:rPr lang="en-US" sz="1600" b="0" i="0" u="none" strike="noStrike" dirty="0">
                <a:solidFill>
                  <a:srgbClr val="0070C0"/>
                </a:solidFill>
                <a:effectLst/>
                <a:hlinkClick r:id="rId4">
                  <a:extLst>
                    <a:ext uri="{A12FA001-AC4F-418D-AE19-62706E023703}">
                      <ahyp:hlinkClr xmlns:ahyp="http://schemas.microsoft.com/office/drawing/2018/hyperlinkcolor" val="tx"/>
                    </a:ext>
                  </a:extLst>
                </a:hlinkClick>
              </a:rPr>
              <a:t>http://hdl.handle.net/10986/20029</a:t>
            </a:r>
            <a:endParaRPr lang="en-US" sz="1600" dirty="0">
              <a:solidFill>
                <a:srgbClr val="0070C0"/>
              </a:solidFill>
            </a:endParaRPr>
          </a:p>
        </p:txBody>
      </p:sp>
    </p:spTree>
    <p:extLst>
      <p:ext uri="{BB962C8B-B14F-4D97-AF65-F5344CB8AC3E}">
        <p14:creationId xmlns:p14="http://schemas.microsoft.com/office/powerpoint/2010/main" val="2127022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076A99E-C588-ED64-575F-D3F53F1C6B2E}"/>
              </a:ext>
            </a:extLst>
          </p:cNvPr>
          <p:cNvSpPr>
            <a:spLocks noGrp="1"/>
          </p:cNvSpPr>
          <p:nvPr>
            <p:ph type="title"/>
          </p:nvPr>
        </p:nvSpPr>
        <p:spPr>
          <a:xfrm>
            <a:off x="609600" y="274638"/>
            <a:ext cx="10972800" cy="1143000"/>
          </a:xfrm>
        </p:spPr>
        <p:txBody>
          <a:bodyPr/>
          <a:lstStyle/>
          <a:p>
            <a:endParaRPr lang="en-US"/>
          </a:p>
        </p:txBody>
      </p:sp>
      <p:pic>
        <p:nvPicPr>
          <p:cNvPr id="5" name="Picture 4">
            <a:extLst>
              <a:ext uri="{FF2B5EF4-FFF2-40B4-BE49-F238E27FC236}">
                <a16:creationId xmlns:a16="http://schemas.microsoft.com/office/drawing/2014/main" id="{2A0E5E9C-5AC1-1C13-EC9D-4406494628C0}"/>
              </a:ext>
            </a:extLst>
          </p:cNvPr>
          <p:cNvPicPr>
            <a:picLocks noChangeAspect="1"/>
          </p:cNvPicPr>
          <p:nvPr/>
        </p:nvPicPr>
        <p:blipFill>
          <a:blip r:embed="rId2"/>
          <a:stretch>
            <a:fillRect/>
          </a:stretch>
        </p:blipFill>
        <p:spPr>
          <a:xfrm>
            <a:off x="590223" y="1691752"/>
            <a:ext cx="10992177" cy="3713005"/>
          </a:xfrm>
          <a:prstGeom prst="rect">
            <a:avLst/>
          </a:prstGeom>
        </p:spPr>
      </p:pic>
    </p:spTree>
    <p:extLst>
      <p:ext uri="{BB962C8B-B14F-4D97-AF65-F5344CB8AC3E}">
        <p14:creationId xmlns:p14="http://schemas.microsoft.com/office/powerpoint/2010/main" val="297640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Cost and Affordability of a Healthy Diet: indicators to understand food access </a:t>
            </a:r>
          </a:p>
        </p:txBody>
      </p:sp>
      <p:sp>
        <p:nvSpPr>
          <p:cNvPr id="3" name="Content Placeholder 2"/>
          <p:cNvSpPr>
            <a:spLocks noGrp="1"/>
          </p:cNvSpPr>
          <p:nvPr>
            <p:ph type="body" sz="half" idx="2"/>
          </p:nvPr>
        </p:nvSpPr>
        <p:spPr/>
        <p:txBody>
          <a:bodyPr>
            <a:normAutofit/>
          </a:bodyPr>
          <a:lstStyle/>
          <a:p>
            <a:r>
              <a:rPr lang="en-US" sz="2400" dirty="0"/>
              <a:t>Used in the UN State of Food Security and Nutrition in the World (2020-2023), joining other food security indicators</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8587" y="2300792"/>
            <a:ext cx="2180903" cy="3092003"/>
          </a:xfrm>
          <a:prstGeom prst="rect">
            <a:avLst/>
          </a:prstGeom>
        </p:spPr>
      </p:pic>
      <p:sp>
        <p:nvSpPr>
          <p:cNvPr id="9" name="Rectangle 8"/>
          <p:cNvSpPr/>
          <p:nvPr/>
        </p:nvSpPr>
        <p:spPr>
          <a:xfrm>
            <a:off x="221971" y="5444173"/>
            <a:ext cx="1764360" cy="1200329"/>
          </a:xfrm>
          <a:prstGeom prst="rect">
            <a:avLst/>
          </a:prstGeom>
        </p:spPr>
        <p:txBody>
          <a:bodyPr wrap="square">
            <a:spAutoFit/>
          </a:bodyPr>
          <a:lstStyle/>
          <a:p>
            <a:r>
              <a:rPr lang="en-US" sz="1200" dirty="0">
                <a:solidFill>
                  <a:srgbClr val="003B43"/>
                </a:solidFill>
                <a:latin typeface="+mj-lt"/>
              </a:rPr>
              <a:t>​Herforth, A., Bai, Y., </a:t>
            </a:r>
            <a:r>
              <a:rPr lang="en-US" sz="1200" dirty="0" err="1">
                <a:solidFill>
                  <a:srgbClr val="003B43"/>
                </a:solidFill>
                <a:latin typeface="+mj-lt"/>
              </a:rPr>
              <a:t>Venkat</a:t>
            </a:r>
            <a:r>
              <a:rPr lang="en-US" sz="1200" dirty="0">
                <a:solidFill>
                  <a:srgbClr val="003B43"/>
                </a:solidFill>
                <a:latin typeface="+mj-lt"/>
              </a:rPr>
              <a:t>, A., </a:t>
            </a:r>
            <a:r>
              <a:rPr lang="en-US" sz="1200" dirty="0" err="1">
                <a:solidFill>
                  <a:srgbClr val="003B43"/>
                </a:solidFill>
                <a:latin typeface="+mj-lt"/>
              </a:rPr>
              <a:t>Mahrt</a:t>
            </a:r>
            <a:r>
              <a:rPr lang="en-US" sz="1200" dirty="0">
                <a:solidFill>
                  <a:srgbClr val="003B43"/>
                </a:solidFill>
                <a:latin typeface="+mj-lt"/>
              </a:rPr>
              <a:t>, K., </a:t>
            </a:r>
            <a:r>
              <a:rPr lang="en-US" sz="1200" dirty="0" err="1">
                <a:solidFill>
                  <a:srgbClr val="003B43"/>
                </a:solidFill>
                <a:latin typeface="+mj-lt"/>
              </a:rPr>
              <a:t>Ebel</a:t>
            </a:r>
            <a:r>
              <a:rPr lang="en-US" sz="1200" dirty="0">
                <a:solidFill>
                  <a:srgbClr val="003B43"/>
                </a:solidFill>
                <a:latin typeface="+mj-lt"/>
              </a:rPr>
              <a:t>, A. &amp; Masters, W.A. 2020.  </a:t>
            </a:r>
            <a:r>
              <a:rPr lang="en-US" sz="1200" dirty="0">
                <a:solidFill>
                  <a:srgbClr val="0D6CAC"/>
                </a:solidFill>
                <a:latin typeface="+mj-lt"/>
                <a:hlinkClick r:id="rId4"/>
              </a:rPr>
              <a:t>https://doi.org/10.4060/cb2431en</a:t>
            </a:r>
            <a:endParaRPr lang="en-US" sz="1200" dirty="0">
              <a:solidFill>
                <a:srgbClr val="003B43"/>
              </a:solidFill>
              <a:latin typeface="+mj-lt"/>
            </a:endParaRPr>
          </a:p>
        </p:txBody>
      </p:sp>
      <p:sp>
        <p:nvSpPr>
          <p:cNvPr id="10" name="TextBox 9"/>
          <p:cNvSpPr txBox="1"/>
          <p:nvPr/>
        </p:nvSpPr>
        <p:spPr>
          <a:xfrm>
            <a:off x="8529860" y="5247413"/>
            <a:ext cx="4159704" cy="307777"/>
          </a:xfrm>
          <a:prstGeom prst="rect">
            <a:avLst/>
          </a:prstGeom>
          <a:noFill/>
        </p:spPr>
        <p:txBody>
          <a:bodyPr wrap="square" rtlCol="0">
            <a:spAutoFit/>
          </a:bodyPr>
          <a:lstStyle/>
          <a:p>
            <a:r>
              <a:rPr lang="en-US" sz="1400" dirty="0">
                <a:solidFill>
                  <a:schemeClr val="bg1">
                    <a:lumMod val="65000"/>
                  </a:schemeClr>
                </a:solidFill>
                <a:hlinkClick r:id="rId5"/>
              </a:rPr>
              <a:t>https://www.fao.org/faostat/en/#data/CAHD/</a:t>
            </a:r>
            <a:endParaRPr lang="en-US" sz="1400" dirty="0">
              <a:solidFill>
                <a:schemeClr val="bg1">
                  <a:lumMod val="65000"/>
                </a:schemeClr>
              </a:solidFill>
            </a:endParaRPr>
          </a:p>
        </p:txBody>
      </p:sp>
      <p:sp>
        <p:nvSpPr>
          <p:cNvPr id="4" name="TextBox 3"/>
          <p:cNvSpPr txBox="1"/>
          <p:nvPr/>
        </p:nvSpPr>
        <p:spPr>
          <a:xfrm>
            <a:off x="1917318" y="5918248"/>
            <a:ext cx="2413142" cy="830997"/>
          </a:xfrm>
          <a:prstGeom prst="rect">
            <a:avLst/>
          </a:prstGeom>
          <a:solidFill>
            <a:schemeClr val="bg1"/>
          </a:solidFill>
          <a:ln>
            <a:noFill/>
          </a:ln>
        </p:spPr>
        <p:txBody>
          <a:bodyPr wrap="square" rtlCol="0">
            <a:spAutoFit/>
          </a:bodyPr>
          <a:lstStyle/>
          <a:p>
            <a:r>
              <a:rPr lang="en-US" sz="1200" dirty="0">
                <a:latin typeface="+mj-lt"/>
              </a:rPr>
              <a:t>Herforth, A., Venkat, A., Bai, Y., </a:t>
            </a:r>
            <a:r>
              <a:rPr lang="en-US" sz="1200" dirty="0" err="1">
                <a:latin typeface="+mj-lt"/>
              </a:rPr>
              <a:t>Costlow</a:t>
            </a:r>
            <a:r>
              <a:rPr lang="en-US" sz="1200" dirty="0">
                <a:latin typeface="+mj-lt"/>
              </a:rPr>
              <a:t>, L., Holleman, C. &amp; </a:t>
            </a:r>
          </a:p>
          <a:p>
            <a:r>
              <a:rPr lang="en-US" sz="1200" dirty="0">
                <a:latin typeface="+mj-lt"/>
              </a:rPr>
              <a:t>Masters, W.A. 2022. </a:t>
            </a:r>
            <a:r>
              <a:rPr lang="en-US" sz="1200" dirty="0">
                <a:latin typeface="+mj-lt"/>
                <a:hlinkClick r:id="rId6"/>
              </a:rPr>
              <a:t>https://doi.org/10.4060/cc1169en</a:t>
            </a:r>
            <a:endParaRPr lang="en-US" sz="1200" dirty="0">
              <a:latin typeface="+mj-lt"/>
            </a:endParaRPr>
          </a:p>
        </p:txBody>
      </p:sp>
      <p:pic>
        <p:nvPicPr>
          <p:cNvPr id="7" name="Picture 6">
            <a:extLst>
              <a:ext uri="{FF2B5EF4-FFF2-40B4-BE49-F238E27FC236}">
                <a16:creationId xmlns:a16="http://schemas.microsoft.com/office/drawing/2014/main" id="{AF07B5A8-41DF-7E42-8661-8ECF1D137EEC}"/>
              </a:ext>
            </a:extLst>
          </p:cNvPr>
          <p:cNvPicPr>
            <a:picLocks noChangeAspect="1"/>
          </p:cNvPicPr>
          <p:nvPr/>
        </p:nvPicPr>
        <p:blipFill>
          <a:blip r:embed="rId7"/>
          <a:stretch>
            <a:fillRect/>
          </a:stretch>
        </p:blipFill>
        <p:spPr>
          <a:xfrm>
            <a:off x="1932857" y="2826245"/>
            <a:ext cx="2194739" cy="3096736"/>
          </a:xfrm>
          <a:prstGeom prst="rect">
            <a:avLst/>
          </a:prstGeom>
          <a:ln>
            <a:solidFill>
              <a:schemeClr val="accent1"/>
            </a:solidFill>
          </a:ln>
        </p:spPr>
      </p:pic>
      <p:grpSp>
        <p:nvGrpSpPr>
          <p:cNvPr id="12" name="Group 11">
            <a:extLst>
              <a:ext uri="{FF2B5EF4-FFF2-40B4-BE49-F238E27FC236}">
                <a16:creationId xmlns:a16="http://schemas.microsoft.com/office/drawing/2014/main" id="{81EE4EB5-4BC8-1CB0-425F-C4EFA636DCCC}"/>
              </a:ext>
            </a:extLst>
          </p:cNvPr>
          <p:cNvGrpSpPr>
            <a:grpSpLocks noChangeAspect="1"/>
          </p:cNvGrpSpPr>
          <p:nvPr/>
        </p:nvGrpSpPr>
        <p:grpSpPr>
          <a:xfrm>
            <a:off x="3850233" y="2334314"/>
            <a:ext cx="8290008" cy="2837932"/>
            <a:chOff x="0" y="0"/>
            <a:chExt cx="9010013" cy="3084372"/>
          </a:xfrm>
        </p:grpSpPr>
        <p:pic>
          <p:nvPicPr>
            <p:cNvPr id="13" name="Picture 12">
              <a:extLst>
                <a:ext uri="{FF2B5EF4-FFF2-40B4-BE49-F238E27FC236}">
                  <a16:creationId xmlns:a16="http://schemas.microsoft.com/office/drawing/2014/main" id="{48C2068E-89CD-25C7-0B43-E2A54B94622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392655" y="4180"/>
              <a:ext cx="2146120" cy="3071898"/>
            </a:xfrm>
            <a:prstGeom prst="rect">
              <a:avLst/>
            </a:prstGeom>
          </p:spPr>
        </p:pic>
        <p:pic>
          <p:nvPicPr>
            <p:cNvPr id="14" name="Content Placeholder 4">
              <a:extLst>
                <a:ext uri="{FF2B5EF4-FFF2-40B4-BE49-F238E27FC236}">
                  <a16:creationId xmlns:a16="http://schemas.microsoft.com/office/drawing/2014/main" id="{C10A2912-2BA6-31B4-8B25-3420CDB7F42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4181"/>
              <a:ext cx="2331156" cy="3071898"/>
            </a:xfrm>
            <a:prstGeom prst="rect">
              <a:avLst/>
            </a:prstGeom>
          </p:spPr>
        </p:pic>
        <p:pic>
          <p:nvPicPr>
            <p:cNvPr id="15" name="Picture 14">
              <a:extLst>
                <a:ext uri="{FF2B5EF4-FFF2-40B4-BE49-F238E27FC236}">
                  <a16:creationId xmlns:a16="http://schemas.microsoft.com/office/drawing/2014/main" id="{35BCE4B5-03D8-4834-4D31-F39546A789C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600274" y="0"/>
              <a:ext cx="2180903" cy="3079336"/>
            </a:xfrm>
            <a:prstGeom prst="rect">
              <a:avLst/>
            </a:prstGeom>
          </p:spPr>
        </p:pic>
        <p:pic>
          <p:nvPicPr>
            <p:cNvPr id="16" name="Picture 15">
              <a:extLst>
                <a:ext uri="{FF2B5EF4-FFF2-40B4-BE49-F238E27FC236}">
                  <a16:creationId xmlns:a16="http://schemas.microsoft.com/office/drawing/2014/main" id="{4E7BF876-EE98-31CE-B1F4-B4B5246AEE3B}"/>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840328" y="0"/>
              <a:ext cx="2169685" cy="3084372"/>
            </a:xfrm>
            <a:prstGeom prst="rect">
              <a:avLst/>
            </a:prstGeom>
          </p:spPr>
        </p:pic>
      </p:grpSp>
      <p:sp>
        <p:nvSpPr>
          <p:cNvPr id="17" name="TextBox 16">
            <a:extLst>
              <a:ext uri="{FF2B5EF4-FFF2-40B4-BE49-F238E27FC236}">
                <a16:creationId xmlns:a16="http://schemas.microsoft.com/office/drawing/2014/main" id="{0A606B07-4F0A-44FB-670A-2D4EF03B297F}"/>
              </a:ext>
            </a:extLst>
          </p:cNvPr>
          <p:cNvSpPr txBox="1"/>
          <p:nvPr/>
        </p:nvSpPr>
        <p:spPr>
          <a:xfrm>
            <a:off x="7184571" y="5571738"/>
            <a:ext cx="5130720" cy="307777"/>
          </a:xfrm>
          <a:prstGeom prst="rect">
            <a:avLst/>
          </a:prstGeom>
          <a:noFill/>
        </p:spPr>
        <p:txBody>
          <a:bodyPr wrap="square" rtlCol="0">
            <a:spAutoFit/>
          </a:bodyPr>
          <a:lstStyle/>
          <a:p>
            <a:r>
              <a:rPr lang="en-US" sz="1400" dirty="0">
                <a:solidFill>
                  <a:schemeClr val="bg1">
                    <a:lumMod val="65000"/>
                  </a:schemeClr>
                </a:solidFill>
                <a:hlinkClick r:id="rId12"/>
              </a:rPr>
              <a:t>https://databank.worldbank.org/source/food-prices-for-nutrition</a:t>
            </a:r>
            <a:endParaRPr lang="en-US" sz="1400" dirty="0">
              <a:solidFill>
                <a:schemeClr val="bg1">
                  <a:lumMod val="65000"/>
                </a:schemeClr>
              </a:solidFill>
            </a:endParaRPr>
          </a:p>
        </p:txBody>
      </p:sp>
    </p:spTree>
    <p:extLst>
      <p:ext uri="{BB962C8B-B14F-4D97-AF65-F5344CB8AC3E}">
        <p14:creationId xmlns:p14="http://schemas.microsoft.com/office/powerpoint/2010/main" val="3498248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CCCF0-E92F-C390-CBC2-9251493707F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BB31906-3E5D-90A2-C13F-67AD170E63B7}"/>
              </a:ext>
            </a:extLst>
          </p:cNvPr>
          <p:cNvSpPr>
            <a:spLocks noGrp="1"/>
          </p:cNvSpPr>
          <p:nvPr>
            <p:ph type="body" sz="half" idx="2"/>
          </p:nvPr>
        </p:nvSpPr>
        <p:spPr/>
        <p:txBody>
          <a:bodyPr/>
          <a:lstStyle/>
          <a:p>
            <a:endParaRPr lang="en-US"/>
          </a:p>
        </p:txBody>
      </p:sp>
      <p:pic>
        <p:nvPicPr>
          <p:cNvPr id="5" name="Picture 4">
            <a:extLst>
              <a:ext uri="{FF2B5EF4-FFF2-40B4-BE49-F238E27FC236}">
                <a16:creationId xmlns:a16="http://schemas.microsoft.com/office/drawing/2014/main" id="{0B41294E-D685-C69C-7F9E-A7B102ED47A4}"/>
              </a:ext>
            </a:extLst>
          </p:cNvPr>
          <p:cNvPicPr>
            <a:picLocks noChangeAspect="1"/>
          </p:cNvPicPr>
          <p:nvPr/>
        </p:nvPicPr>
        <p:blipFill>
          <a:blip r:embed="rId2"/>
          <a:stretch>
            <a:fillRect/>
          </a:stretch>
        </p:blipFill>
        <p:spPr>
          <a:xfrm>
            <a:off x="5994773" y="195147"/>
            <a:ext cx="6096000" cy="6467707"/>
          </a:xfrm>
          <a:prstGeom prst="rect">
            <a:avLst/>
          </a:prstGeom>
        </p:spPr>
      </p:pic>
      <p:pic>
        <p:nvPicPr>
          <p:cNvPr id="6" name="Picture 5">
            <a:extLst>
              <a:ext uri="{FF2B5EF4-FFF2-40B4-BE49-F238E27FC236}">
                <a16:creationId xmlns:a16="http://schemas.microsoft.com/office/drawing/2014/main" id="{2EF05985-89CA-B882-00BD-4FA91A79A67A}"/>
              </a:ext>
            </a:extLst>
          </p:cNvPr>
          <p:cNvPicPr>
            <a:picLocks noChangeAspect="1"/>
          </p:cNvPicPr>
          <p:nvPr/>
        </p:nvPicPr>
        <p:blipFill>
          <a:blip r:embed="rId3"/>
          <a:stretch>
            <a:fillRect/>
          </a:stretch>
        </p:blipFill>
        <p:spPr>
          <a:xfrm>
            <a:off x="0" y="-8331"/>
            <a:ext cx="5890161" cy="2909454"/>
          </a:xfrm>
          <a:prstGeom prst="rect">
            <a:avLst/>
          </a:prstGeom>
        </p:spPr>
      </p:pic>
      <p:pic>
        <p:nvPicPr>
          <p:cNvPr id="7" name="Picture 6">
            <a:extLst>
              <a:ext uri="{FF2B5EF4-FFF2-40B4-BE49-F238E27FC236}">
                <a16:creationId xmlns:a16="http://schemas.microsoft.com/office/drawing/2014/main" id="{C1A4BE96-25C2-F684-DA46-A5A92901A6B5}"/>
              </a:ext>
            </a:extLst>
          </p:cNvPr>
          <p:cNvPicPr>
            <a:picLocks noChangeAspect="1"/>
          </p:cNvPicPr>
          <p:nvPr/>
        </p:nvPicPr>
        <p:blipFill>
          <a:blip r:embed="rId4"/>
          <a:stretch>
            <a:fillRect/>
          </a:stretch>
        </p:blipFill>
        <p:spPr>
          <a:xfrm>
            <a:off x="0" y="2996138"/>
            <a:ext cx="5923156" cy="3666715"/>
          </a:xfrm>
          <a:prstGeom prst="rect">
            <a:avLst/>
          </a:prstGeom>
        </p:spPr>
      </p:pic>
    </p:spTree>
    <p:extLst>
      <p:ext uri="{BB962C8B-B14F-4D97-AF65-F5344CB8AC3E}">
        <p14:creationId xmlns:p14="http://schemas.microsoft.com/office/powerpoint/2010/main" val="1465605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9489" y="111377"/>
            <a:ext cx="5648422" cy="1325563"/>
          </a:xfrm>
        </p:spPr>
        <p:txBody>
          <a:bodyPr vert="horz" lIns="91440" tIns="45720" rIns="91440" bIns="45720" rtlCol="0" anchor="ctr">
            <a:normAutofit/>
          </a:bodyPr>
          <a:lstStyle/>
          <a:p>
            <a:r>
              <a:rPr lang="en-US" kern="1200" dirty="0">
                <a:solidFill>
                  <a:schemeClr val="tx1"/>
                </a:solidFill>
                <a:latin typeface="+mj-lt"/>
                <a:ea typeface="+mj-ea"/>
                <a:cs typeface="+mj-cs"/>
              </a:rPr>
              <a:t>What is a healthy diet?</a:t>
            </a:r>
          </a:p>
        </p:txBody>
      </p:sp>
      <p:sp>
        <p:nvSpPr>
          <p:cNvPr id="14" name="Oval 13">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49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33DD1F9-F153-D633-A830-511BA7DE81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246" b="-4"/>
          <a:stretch/>
        </p:blipFill>
        <p:spPr>
          <a:xfrm>
            <a:off x="568008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3" name="Content Placeholder 2"/>
          <p:cNvSpPr>
            <a:spLocks noGrp="1"/>
          </p:cNvSpPr>
          <p:nvPr>
            <p:ph type="body" sz="half" idx="2"/>
          </p:nvPr>
        </p:nvSpPr>
        <p:spPr>
          <a:xfrm>
            <a:off x="520861" y="1423686"/>
            <a:ext cx="4842991" cy="5173884"/>
          </a:xfrm>
        </p:spPr>
        <p:txBody>
          <a:bodyPr vert="horz" lIns="91440" tIns="45720" rIns="91440" bIns="45720" rtlCol="0" anchor="t">
            <a:noAutofit/>
          </a:bodyPr>
          <a:lstStyle/>
          <a:p>
            <a:r>
              <a:rPr lang="en-US" sz="1600" i="1" dirty="0"/>
              <a:t>“…sufficient, safe, nutritious food to meet dietary needs and food preferences for an active and healthy life”</a:t>
            </a:r>
          </a:p>
          <a:p>
            <a:pPr indent="-228600">
              <a:buFont typeface="Arial" panose="020B0604020202020204" pitchFamily="34" charset="0"/>
              <a:buChar char="•"/>
            </a:pPr>
            <a:endParaRPr lang="en-US" sz="2000" dirty="0"/>
          </a:p>
          <a:p>
            <a:r>
              <a:rPr lang="en-US" sz="2000" dirty="0"/>
              <a:t>Based on food-based dietary guidelines (FBDG), which represent:</a:t>
            </a:r>
          </a:p>
          <a:p>
            <a:pPr marL="457200" indent="-228600">
              <a:buFont typeface="Arial" panose="020B0604020202020204" pitchFamily="34" charset="0"/>
              <a:buChar char="•"/>
            </a:pPr>
            <a:r>
              <a:rPr lang="en-US" sz="1600" dirty="0"/>
              <a:t>a realistic way for regular people to select nutrient-adequate diets</a:t>
            </a:r>
          </a:p>
          <a:p>
            <a:pPr marL="457200" indent="-228600">
              <a:buFont typeface="Arial" panose="020B0604020202020204" pitchFamily="34" charset="0"/>
              <a:buChar char="•"/>
            </a:pPr>
            <a:r>
              <a:rPr lang="en-US" sz="1600" dirty="0"/>
              <a:t>diets that protect health against NCDs</a:t>
            </a:r>
          </a:p>
          <a:p>
            <a:pPr marL="457200" indent="-228600">
              <a:buFont typeface="Arial" panose="020B0604020202020204" pitchFamily="34" charset="0"/>
              <a:buChar char="•"/>
            </a:pPr>
            <a:r>
              <a:rPr lang="en-US" sz="1600" dirty="0"/>
              <a:t>diets that are dignified and culturally appropriate</a:t>
            </a:r>
          </a:p>
          <a:p>
            <a:pPr indent="-228600">
              <a:buFont typeface="Arial" panose="020B0604020202020204" pitchFamily="34" charset="0"/>
              <a:buChar char="•"/>
            </a:pPr>
            <a:endParaRPr lang="en-US" sz="2000" dirty="0"/>
          </a:p>
          <a:p>
            <a:r>
              <a:rPr lang="en-US" sz="2000" dirty="0"/>
              <a:t>In nations where FBDG have been elaborated, they are the official policy standard for what constitutes dietary needs</a:t>
            </a:r>
          </a:p>
          <a:p>
            <a:pPr marL="457200" indent="-228600">
              <a:buFont typeface="Arial" panose="020B0604020202020204" pitchFamily="34" charset="0"/>
              <a:buChar char="•"/>
            </a:pPr>
            <a:r>
              <a:rPr lang="en-US" sz="1600" dirty="0"/>
              <a:t>social safety nets and nutrition education based on FBDG</a:t>
            </a:r>
          </a:p>
        </p:txBody>
      </p:sp>
      <p:sp>
        <p:nvSpPr>
          <p:cNvPr id="16" name="Freeform: Shape 15">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3660" y="2557569"/>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E24E9DE-21CA-CA15-CB81-0A71A60FD82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2500"/>
          <a:stretch/>
        </p:blipFill>
        <p:spPr>
          <a:xfrm>
            <a:off x="5838252" y="2722161"/>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8" name="Picture 7">
            <a:extLst>
              <a:ext uri="{FF2B5EF4-FFF2-40B4-BE49-F238E27FC236}">
                <a16:creationId xmlns:a16="http://schemas.microsoft.com/office/drawing/2014/main" id="{97A6B9D0-9D9E-E04D-E376-E831F1BE9CA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20" name="Freeform: Shape 19">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4DAFD7C-306D-87BD-47C7-1B10C2701EE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2075171919"/>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436" y="581187"/>
            <a:ext cx="6041316" cy="1077132"/>
          </a:xfrm>
        </p:spPr>
        <p:txBody>
          <a:bodyPr>
            <a:normAutofit/>
          </a:bodyPr>
          <a:lstStyle/>
          <a:p>
            <a:r>
              <a:rPr lang="en-US" dirty="0"/>
              <a:t>Cost of a Healthy Diet</a:t>
            </a:r>
          </a:p>
        </p:txBody>
      </p:sp>
      <p:sp>
        <p:nvSpPr>
          <p:cNvPr id="3" name="Content Placeholder 2"/>
          <p:cNvSpPr>
            <a:spLocks noGrp="1"/>
          </p:cNvSpPr>
          <p:nvPr>
            <p:ph idx="1"/>
          </p:nvPr>
        </p:nvSpPr>
        <p:spPr>
          <a:xfrm>
            <a:off x="715802" y="1815238"/>
            <a:ext cx="6240950" cy="3227522"/>
          </a:xfrm>
        </p:spPr>
        <p:txBody>
          <a:bodyPr/>
          <a:lstStyle/>
          <a:p>
            <a:pPr marL="457200" indent="-457200" algn="l">
              <a:buFont typeface="Arial" panose="020B0604020202020204" pitchFamily="34" charset="0"/>
              <a:buChar char="•"/>
            </a:pPr>
            <a:r>
              <a:rPr lang="en-US" dirty="0"/>
              <a:t>If you went to an average market in any country, how much would it cost to obtain a diet that satisfies dietary guidelines?</a:t>
            </a:r>
          </a:p>
          <a:p>
            <a:pPr marL="457200" indent="-457200" algn="l">
              <a:buFont typeface="Arial" panose="020B0604020202020204" pitchFamily="34" charset="0"/>
              <a:buChar char="•"/>
            </a:pPr>
            <a:r>
              <a:rPr lang="en-US" dirty="0"/>
              <a:t>How many people could not afford this cost?</a:t>
            </a: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6683828" y="1368919"/>
            <a:ext cx="6858000" cy="4158343"/>
          </a:xfrm>
          <a:prstGeom prst="rect">
            <a:avLst/>
          </a:prstGeom>
        </p:spPr>
      </p:pic>
      <p:sp>
        <p:nvSpPr>
          <p:cNvPr id="5" name="Rectangle 4">
            <a:extLst>
              <a:ext uri="{FF2B5EF4-FFF2-40B4-BE49-F238E27FC236}">
                <a16:creationId xmlns:a16="http://schemas.microsoft.com/office/drawing/2014/main" id="{178C666A-A331-3A32-3071-B3F51BCC4BC1}"/>
              </a:ext>
            </a:extLst>
          </p:cNvPr>
          <p:cNvSpPr/>
          <p:nvPr/>
        </p:nvSpPr>
        <p:spPr>
          <a:xfrm>
            <a:off x="5593927" y="6600091"/>
            <a:ext cx="3926541"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3B43"/>
                </a:solidFill>
                <a:effectLst/>
                <a:uLnTx/>
                <a:uFillTx/>
                <a:latin typeface="Calibri Light" panose="020F0302020204030204"/>
                <a:ea typeface="+mn-ea"/>
                <a:cs typeface="+mn-cs"/>
              </a:rPr>
              <a:t>Photo: A Herforth, market in Ethiopia</a:t>
            </a:r>
          </a:p>
        </p:txBody>
      </p:sp>
    </p:spTree>
    <p:extLst>
      <p:ext uri="{BB962C8B-B14F-4D97-AF65-F5344CB8AC3E}">
        <p14:creationId xmlns:p14="http://schemas.microsoft.com/office/powerpoint/2010/main" val="1757221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7F038A5-5749-470A-AED2-46259CBD0F43}"/>
              </a:ext>
            </a:extLst>
          </p:cNvPr>
          <p:cNvPicPr>
            <a:picLocks noChangeAspect="1"/>
          </p:cNvPicPr>
          <p:nvPr/>
        </p:nvPicPr>
        <p:blipFill rotWithShape="1">
          <a:blip r:embed="rId3"/>
          <a:srcRect l="808" t="10549" r="41950"/>
          <a:stretch/>
        </p:blipFill>
        <p:spPr>
          <a:xfrm>
            <a:off x="4969188" y="1740121"/>
            <a:ext cx="3307115" cy="4051079"/>
          </a:xfrm>
          <a:prstGeom prst="rect">
            <a:avLst/>
          </a:prstGeom>
        </p:spPr>
      </p:pic>
      <p:sp>
        <p:nvSpPr>
          <p:cNvPr id="2" name="Title 1">
            <a:extLst>
              <a:ext uri="{FF2B5EF4-FFF2-40B4-BE49-F238E27FC236}">
                <a16:creationId xmlns:a16="http://schemas.microsoft.com/office/drawing/2014/main" id="{4BF6F710-B328-4C11-9BB2-28BB0FACCA15}"/>
              </a:ext>
            </a:extLst>
          </p:cNvPr>
          <p:cNvSpPr>
            <a:spLocks noGrp="1"/>
          </p:cNvSpPr>
          <p:nvPr>
            <p:ph type="title"/>
          </p:nvPr>
        </p:nvSpPr>
        <p:spPr/>
        <p:txBody>
          <a:bodyPr anchor="ctr">
            <a:normAutofit/>
          </a:bodyPr>
          <a:lstStyle/>
          <a:p>
            <a:r>
              <a:rPr lang="en-US" dirty="0"/>
              <a:t>Benin’s quantitative food-based dietary guidelines </a:t>
            </a:r>
          </a:p>
        </p:txBody>
      </p:sp>
      <p:sp>
        <p:nvSpPr>
          <p:cNvPr id="10" name="Content Placeholder 3">
            <a:extLst>
              <a:ext uri="{FF2B5EF4-FFF2-40B4-BE49-F238E27FC236}">
                <a16:creationId xmlns:a16="http://schemas.microsoft.com/office/drawing/2014/main" id="{1A7A63E3-616A-4E67-956E-D66BE1F30058}"/>
              </a:ext>
            </a:extLst>
          </p:cNvPr>
          <p:cNvSpPr>
            <a:spLocks noGrp="1"/>
          </p:cNvSpPr>
          <p:nvPr>
            <p:ph type="body" sz="half" idx="2"/>
          </p:nvPr>
        </p:nvSpPr>
        <p:spPr>
          <a:xfrm>
            <a:off x="8590941" y="1740877"/>
            <a:ext cx="3216746" cy="3811588"/>
          </a:xfrm>
        </p:spPr>
        <p:txBody>
          <a:bodyPr>
            <a:normAutofit/>
          </a:bodyPr>
          <a:lstStyle/>
          <a:p>
            <a:pPr marL="457200" indent="-457200">
              <a:buFont typeface="Arial" panose="020B0604020202020204" pitchFamily="34" charset="0"/>
              <a:buChar char="•"/>
            </a:pPr>
            <a:r>
              <a:rPr lang="en-US" sz="2400" dirty="0"/>
              <a:t>Food groups</a:t>
            </a:r>
          </a:p>
          <a:p>
            <a:pPr marL="457200" indent="-457200">
              <a:buFont typeface="Arial" panose="020B0604020202020204" pitchFamily="34" charset="0"/>
              <a:buChar char="•"/>
            </a:pPr>
            <a:r>
              <a:rPr lang="en-US" sz="2400" dirty="0"/>
              <a:t>Number of portions per day </a:t>
            </a:r>
          </a:p>
          <a:p>
            <a:pPr marL="457200" indent="-457200">
              <a:buFont typeface="Arial" panose="020B0604020202020204" pitchFamily="34" charset="0"/>
              <a:buChar char="•"/>
            </a:pPr>
            <a:r>
              <a:rPr lang="en-US" sz="2400" dirty="0"/>
              <a:t>Grams or calories per portion</a:t>
            </a:r>
          </a:p>
        </p:txBody>
      </p:sp>
      <p:pic>
        <p:nvPicPr>
          <p:cNvPr id="12" name="Content Placeholder 11">
            <a:extLst>
              <a:ext uri="{FF2B5EF4-FFF2-40B4-BE49-F238E27FC236}">
                <a16:creationId xmlns:a16="http://schemas.microsoft.com/office/drawing/2014/main" id="{E3D5B221-8FC6-4A43-B562-CBA378A952CF}"/>
              </a:ext>
            </a:extLst>
          </p:cNvPr>
          <p:cNvPicPr>
            <a:picLocks noGrp="1" noChangeAspect="1"/>
          </p:cNvPicPr>
          <p:nvPr>
            <p:ph sz="half" idx="4294967295"/>
          </p:nvPr>
        </p:nvPicPr>
        <p:blipFill>
          <a:blip r:embed="rId4"/>
          <a:stretch>
            <a:fillRect/>
          </a:stretch>
        </p:blipFill>
        <p:spPr>
          <a:xfrm>
            <a:off x="253187" y="1174860"/>
            <a:ext cx="4654550" cy="5181600"/>
          </a:xfrm>
          <a:prstGeom prst="rect">
            <a:avLst/>
          </a:prstGeom>
        </p:spPr>
      </p:pic>
      <p:sp>
        <p:nvSpPr>
          <p:cNvPr id="6" name="Rectangle: Rounded Corners 5">
            <a:extLst>
              <a:ext uri="{FF2B5EF4-FFF2-40B4-BE49-F238E27FC236}">
                <a16:creationId xmlns:a16="http://schemas.microsoft.com/office/drawing/2014/main" id="{DBBAD19B-69A0-4349-A6DB-4DCED9988526}"/>
              </a:ext>
            </a:extLst>
          </p:cNvPr>
          <p:cNvSpPr/>
          <p:nvPr/>
        </p:nvSpPr>
        <p:spPr>
          <a:xfrm>
            <a:off x="253187" y="2821328"/>
            <a:ext cx="1447800" cy="2895601"/>
          </a:xfrm>
          <a:prstGeom prst="roundRect">
            <a:avLst>
              <a:gd name="adj" fmla="val 0"/>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C5201"/>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FA4EFA55-74A1-4664-B49D-C2C98F3E25DA}"/>
              </a:ext>
            </a:extLst>
          </p:cNvPr>
          <p:cNvSpPr/>
          <p:nvPr/>
        </p:nvSpPr>
        <p:spPr>
          <a:xfrm>
            <a:off x="3483288" y="2133600"/>
            <a:ext cx="1424449" cy="1295400"/>
          </a:xfrm>
          <a:prstGeom prst="roundRect">
            <a:avLst>
              <a:gd name="adj" fmla="val 0"/>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C5201"/>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F782D6EC-C60F-48FE-8B90-FDC3228886DB}"/>
              </a:ext>
            </a:extLst>
          </p:cNvPr>
          <p:cNvSpPr/>
          <p:nvPr/>
        </p:nvSpPr>
        <p:spPr>
          <a:xfrm>
            <a:off x="4969188" y="2590800"/>
            <a:ext cx="1324898" cy="457200"/>
          </a:xfrm>
          <a:prstGeom prst="roundRect">
            <a:avLst>
              <a:gd name="adj" fmla="val 0"/>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C5201"/>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ED64CA0D-D3E0-4D1B-BFDF-EE9BCD8F89DF}"/>
              </a:ext>
            </a:extLst>
          </p:cNvPr>
          <p:cNvPicPr>
            <a:picLocks noChangeAspect="1"/>
          </p:cNvPicPr>
          <p:nvPr/>
        </p:nvPicPr>
        <p:blipFill>
          <a:blip r:embed="rId5"/>
          <a:stretch>
            <a:fillRect/>
          </a:stretch>
        </p:blipFill>
        <p:spPr>
          <a:xfrm>
            <a:off x="5451073" y="1423911"/>
            <a:ext cx="2168928" cy="316210"/>
          </a:xfrm>
          <a:prstGeom prst="rect">
            <a:avLst/>
          </a:prstGeom>
        </p:spPr>
      </p:pic>
    </p:spTree>
    <p:extLst>
      <p:ext uri="{BB962C8B-B14F-4D97-AF65-F5344CB8AC3E}">
        <p14:creationId xmlns:p14="http://schemas.microsoft.com/office/powerpoint/2010/main" val="2776536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127EAEF-EE57-42EF-ABEE-3C1674752747}"/>
              </a:ext>
            </a:extLst>
          </p:cNvPr>
          <p:cNvSpPr txBox="1"/>
          <p:nvPr/>
        </p:nvSpPr>
        <p:spPr>
          <a:xfrm>
            <a:off x="332509" y="88850"/>
            <a:ext cx="9895951" cy="1033669"/>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4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 name="Picture 5" descr="Diagram&#10;&#10;Description automatically generated with medium confidence">
            <a:extLst>
              <a:ext uri="{FF2B5EF4-FFF2-40B4-BE49-F238E27FC236}">
                <a16:creationId xmlns:a16="http://schemas.microsoft.com/office/drawing/2014/main" id="{C7D2C168-5609-4881-87F9-F736DC2064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3282"/>
          <a:stretch/>
        </p:blipFill>
        <p:spPr>
          <a:xfrm>
            <a:off x="511595" y="1195339"/>
            <a:ext cx="10157423" cy="4954686"/>
          </a:xfrm>
          <a:prstGeom prst="rect">
            <a:avLst/>
          </a:prstGeom>
        </p:spPr>
      </p:pic>
      <p:sp>
        <p:nvSpPr>
          <p:cNvPr id="2" name="Content Placeholder 2">
            <a:extLst>
              <a:ext uri="{FF2B5EF4-FFF2-40B4-BE49-F238E27FC236}">
                <a16:creationId xmlns:a16="http://schemas.microsoft.com/office/drawing/2014/main" id="{9D8DF5E9-0A43-BC21-CE49-8FB18D1F9EB3}"/>
              </a:ext>
            </a:extLst>
          </p:cNvPr>
          <p:cNvSpPr txBox="1">
            <a:spLocks/>
          </p:cNvSpPr>
          <p:nvPr/>
        </p:nvSpPr>
        <p:spPr>
          <a:xfrm>
            <a:off x="332509" y="1365688"/>
            <a:ext cx="8242300" cy="20478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Food group proportions stay constant </a:t>
            </a:r>
            <a:r>
              <a:rPr lang="en-US" sz="2000" i="1" dirty="0">
                <a:solidFill>
                  <a:schemeClr val="tx1">
                    <a:lumMod val="50000"/>
                    <a:lumOff val="50000"/>
                  </a:schemeClr>
                </a:solidFill>
              </a:rPr>
              <a:t>(share of kcal)</a:t>
            </a:r>
          </a:p>
          <a:p>
            <a:r>
              <a:rPr lang="en-US" sz="2400" dirty="0"/>
              <a:t>Food items are substitutable</a:t>
            </a:r>
          </a:p>
          <a:p>
            <a:r>
              <a:rPr lang="en-US" sz="2400" i="1" dirty="0"/>
              <a:t>Within food groups, what are the cheapest items?</a:t>
            </a:r>
          </a:p>
          <a:p>
            <a:pPr lvl="1"/>
            <a:r>
              <a:rPr lang="en-US" sz="2000" i="1" dirty="0"/>
              <a:t>The answer varies by season and market.</a:t>
            </a:r>
            <a:endParaRPr lang="en-US" dirty="0"/>
          </a:p>
        </p:txBody>
      </p:sp>
      <p:sp>
        <p:nvSpPr>
          <p:cNvPr id="3" name="Content Placeholder 2">
            <a:extLst>
              <a:ext uri="{FF2B5EF4-FFF2-40B4-BE49-F238E27FC236}">
                <a16:creationId xmlns:a16="http://schemas.microsoft.com/office/drawing/2014/main" id="{29704FBF-0441-49B9-0EAE-4A1FFAAA5B1D}"/>
              </a:ext>
            </a:extLst>
          </p:cNvPr>
          <p:cNvSpPr txBox="1">
            <a:spLocks/>
          </p:cNvSpPr>
          <p:nvPr/>
        </p:nvSpPr>
        <p:spPr>
          <a:xfrm>
            <a:off x="10228460" y="2384388"/>
            <a:ext cx="1783079" cy="213905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dirty="0"/>
              <a:t>Least-cost diets set a lower bound.</a:t>
            </a:r>
          </a:p>
          <a:p>
            <a:pPr marL="0" indent="0">
              <a:buFont typeface="Arial" panose="020B0604020202020204" pitchFamily="34" charset="0"/>
              <a:buNone/>
            </a:pPr>
            <a:r>
              <a:rPr lang="en-US" sz="1600" dirty="0"/>
              <a:t>Does not necessarily select food items that are culturally essential (social inclusion)</a:t>
            </a:r>
          </a:p>
          <a:p>
            <a:endParaRPr lang="en-US" sz="1600" i="1" dirty="0"/>
          </a:p>
        </p:txBody>
      </p:sp>
      <p:sp>
        <p:nvSpPr>
          <p:cNvPr id="8" name="Title 7">
            <a:extLst>
              <a:ext uri="{FF2B5EF4-FFF2-40B4-BE49-F238E27FC236}">
                <a16:creationId xmlns:a16="http://schemas.microsoft.com/office/drawing/2014/main" id="{595CF65D-0B5E-3F36-DD20-EC32BCB83DCA}"/>
              </a:ext>
            </a:extLst>
          </p:cNvPr>
          <p:cNvSpPr>
            <a:spLocks noGrp="1"/>
          </p:cNvSpPr>
          <p:nvPr>
            <p:ph type="title"/>
          </p:nvPr>
        </p:nvSpPr>
        <p:spPr>
          <a:xfrm>
            <a:off x="412296" y="161670"/>
            <a:ext cx="11268109" cy="1325563"/>
          </a:xfrm>
        </p:spPr>
        <p:txBody>
          <a:bodyPr>
            <a:normAutofit/>
          </a:bodyPr>
          <a:lstStyle/>
          <a:p>
            <a:r>
              <a:rPr lang="en-US" dirty="0"/>
              <a:t>Least-cost healthy diets</a:t>
            </a:r>
          </a:p>
        </p:txBody>
      </p:sp>
    </p:spTree>
    <p:extLst>
      <p:ext uri="{BB962C8B-B14F-4D97-AF65-F5344CB8AC3E}">
        <p14:creationId xmlns:p14="http://schemas.microsoft.com/office/powerpoint/2010/main" val="130512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FDCC28F-E71E-42C8-73F0-87845B48CB2C}"/>
              </a:ext>
            </a:extLst>
          </p:cNvPr>
          <p:cNvGrpSpPr/>
          <p:nvPr/>
        </p:nvGrpSpPr>
        <p:grpSpPr>
          <a:xfrm>
            <a:off x="1900239" y="1528298"/>
            <a:ext cx="9309650" cy="4748784"/>
            <a:chOff x="1693624" y="1786953"/>
            <a:chExt cx="9309650" cy="4748784"/>
          </a:xfrm>
        </p:grpSpPr>
        <p:pic>
          <p:nvPicPr>
            <p:cNvPr id="10" name="Picture 9" descr="Chart, waterfall chart&#10;&#10;Description automatically generated">
              <a:extLst>
                <a:ext uri="{FF2B5EF4-FFF2-40B4-BE49-F238E27FC236}">
                  <a16:creationId xmlns:a16="http://schemas.microsoft.com/office/drawing/2014/main" id="{3A44EB25-7CE6-7050-A852-D9A0B2DC5E42}"/>
                </a:ext>
              </a:extLst>
            </p:cNvPr>
            <p:cNvPicPr>
              <a:picLocks noChangeAspect="1"/>
            </p:cNvPicPr>
            <p:nvPr/>
          </p:nvPicPr>
          <p:blipFill rotWithShape="1">
            <a:blip r:embed="rId3">
              <a:extLst>
                <a:ext uri="{28A0092B-C50C-407E-A947-70E740481C1C}">
                  <a14:useLocalDpi xmlns:a14="http://schemas.microsoft.com/office/drawing/2010/main" val="0"/>
                </a:ext>
              </a:extLst>
            </a:blip>
            <a:srcRect t="27778"/>
            <a:stretch/>
          </p:blipFill>
          <p:spPr bwMode="auto">
            <a:xfrm>
              <a:off x="1693624" y="1786953"/>
              <a:ext cx="8766985" cy="4748784"/>
            </a:xfrm>
            <a:prstGeom prst="rect">
              <a:avLst/>
            </a:prstGeom>
            <a:noFill/>
            <a:ln>
              <a:noFill/>
            </a:ln>
          </p:spPr>
        </p:pic>
        <p:sp>
          <p:nvSpPr>
            <p:cNvPr id="5" name="Rectangle 4">
              <a:extLst>
                <a:ext uri="{FF2B5EF4-FFF2-40B4-BE49-F238E27FC236}">
                  <a16:creationId xmlns:a16="http://schemas.microsoft.com/office/drawing/2014/main" id="{17AEB8C4-FD97-FF55-85E3-7127F20A149C}"/>
                </a:ext>
              </a:extLst>
            </p:cNvPr>
            <p:cNvSpPr/>
            <p:nvPr/>
          </p:nvSpPr>
          <p:spPr>
            <a:xfrm>
              <a:off x="2197100" y="1955800"/>
              <a:ext cx="736600" cy="4579937"/>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Brace 7">
              <a:extLst>
                <a:ext uri="{FF2B5EF4-FFF2-40B4-BE49-F238E27FC236}">
                  <a16:creationId xmlns:a16="http://schemas.microsoft.com/office/drawing/2014/main" id="{313B9B53-3603-18EA-7108-876F4A082E9A}"/>
                </a:ext>
              </a:extLst>
            </p:cNvPr>
            <p:cNvSpPr/>
            <p:nvPr/>
          </p:nvSpPr>
          <p:spPr>
            <a:xfrm rot="16200000">
              <a:off x="6131533" y="-40667"/>
              <a:ext cx="331004" cy="6090169"/>
            </a:xfrm>
            <a:prstGeom prst="rightBrace">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1F8901E3-695B-9F88-ACB0-10808AEEE129}"/>
                </a:ext>
              </a:extLst>
            </p:cNvPr>
            <p:cNvSpPr txBox="1"/>
            <p:nvPr/>
          </p:nvSpPr>
          <p:spPr>
            <a:xfrm>
              <a:off x="4411154" y="2446142"/>
              <a:ext cx="4572000" cy="369332"/>
            </a:xfrm>
            <a:prstGeom prst="rect">
              <a:avLst/>
            </a:prstGeom>
            <a:noFill/>
          </p:spPr>
          <p:txBody>
            <a:bodyPr wrap="square" rtlCol="0">
              <a:spAutoFit/>
            </a:bodyPr>
            <a:lstStyle/>
            <a:p>
              <a:r>
                <a:rPr lang="en-US" dirty="0"/>
                <a:t>National Food Based Dietary Guidelines</a:t>
              </a:r>
            </a:p>
          </p:txBody>
        </p:sp>
        <p:sp>
          <p:nvSpPr>
            <p:cNvPr id="12" name="TextBox 11">
              <a:extLst>
                <a:ext uri="{FF2B5EF4-FFF2-40B4-BE49-F238E27FC236}">
                  <a16:creationId xmlns:a16="http://schemas.microsoft.com/office/drawing/2014/main" id="{124E78D5-B208-A244-5F76-EA35E0E76F54}"/>
                </a:ext>
              </a:extLst>
            </p:cNvPr>
            <p:cNvSpPr txBox="1"/>
            <p:nvPr/>
          </p:nvSpPr>
          <p:spPr>
            <a:xfrm>
              <a:off x="8317100" y="5598936"/>
              <a:ext cx="2413807" cy="338554"/>
            </a:xfrm>
            <a:prstGeom prst="rect">
              <a:avLst/>
            </a:prstGeom>
            <a:noFill/>
          </p:spPr>
          <p:txBody>
            <a:bodyPr wrap="square" rtlCol="0">
              <a:spAutoFit/>
            </a:bodyPr>
            <a:lstStyle/>
            <a:p>
              <a:r>
                <a:rPr lang="en-US" sz="1600" dirty="0">
                  <a:solidFill>
                    <a:srgbClr val="C00000"/>
                  </a:solidFill>
                </a:rPr>
                <a:t>52% of int’l poverty line</a:t>
              </a:r>
            </a:p>
          </p:txBody>
        </p:sp>
        <p:sp>
          <p:nvSpPr>
            <p:cNvPr id="13" name="TextBox 12">
              <a:extLst>
                <a:ext uri="{FF2B5EF4-FFF2-40B4-BE49-F238E27FC236}">
                  <a16:creationId xmlns:a16="http://schemas.microsoft.com/office/drawing/2014/main" id="{0A583DDB-794D-530F-5111-EB9FA45BEDE1}"/>
                </a:ext>
              </a:extLst>
            </p:cNvPr>
            <p:cNvSpPr txBox="1"/>
            <p:nvPr/>
          </p:nvSpPr>
          <p:spPr>
            <a:xfrm>
              <a:off x="10266674" y="4974269"/>
              <a:ext cx="736600" cy="338554"/>
            </a:xfrm>
            <a:prstGeom prst="rect">
              <a:avLst/>
            </a:prstGeom>
            <a:noFill/>
          </p:spPr>
          <p:txBody>
            <a:bodyPr wrap="square" rtlCol="0">
              <a:spAutoFit/>
            </a:bodyPr>
            <a:lstStyle/>
            <a:p>
              <a:r>
                <a:rPr lang="en-US" sz="1600" dirty="0">
                  <a:solidFill>
                    <a:srgbClr val="C00000"/>
                  </a:solidFill>
                </a:rPr>
                <a:t>$2.15</a:t>
              </a:r>
            </a:p>
          </p:txBody>
        </p:sp>
      </p:grpSp>
      <p:sp>
        <p:nvSpPr>
          <p:cNvPr id="2" name="Title 1">
            <a:extLst>
              <a:ext uri="{FF2B5EF4-FFF2-40B4-BE49-F238E27FC236}">
                <a16:creationId xmlns:a16="http://schemas.microsoft.com/office/drawing/2014/main" id="{FC88EE01-CC1B-169B-8CD6-8E7A82929E74}"/>
              </a:ext>
            </a:extLst>
          </p:cNvPr>
          <p:cNvSpPr>
            <a:spLocks noGrp="1"/>
          </p:cNvSpPr>
          <p:nvPr>
            <p:ph type="title"/>
          </p:nvPr>
        </p:nvSpPr>
        <p:spPr/>
        <p:txBody>
          <a:bodyPr>
            <a:normAutofit/>
          </a:bodyPr>
          <a:lstStyle/>
          <a:p>
            <a:r>
              <a:rPr lang="en-US" sz="3200" dirty="0"/>
              <a:t>Least-cost healthy diets cost more than the global poverty line</a:t>
            </a:r>
          </a:p>
        </p:txBody>
      </p:sp>
      <p:pic>
        <p:nvPicPr>
          <p:cNvPr id="6" name="Picture 5">
            <a:extLst>
              <a:ext uri="{FF2B5EF4-FFF2-40B4-BE49-F238E27FC236}">
                <a16:creationId xmlns:a16="http://schemas.microsoft.com/office/drawing/2014/main" id="{CFB2A5D4-29A6-5458-7B19-003B7E716287}"/>
              </a:ext>
            </a:extLst>
          </p:cNvPr>
          <p:cNvPicPr>
            <a:picLocks noChangeAspect="1"/>
          </p:cNvPicPr>
          <p:nvPr/>
        </p:nvPicPr>
        <p:blipFill>
          <a:blip r:embed="rId4"/>
          <a:stretch>
            <a:fillRect/>
          </a:stretch>
        </p:blipFill>
        <p:spPr>
          <a:xfrm>
            <a:off x="9778193" y="6090476"/>
            <a:ext cx="2413807" cy="767524"/>
          </a:xfrm>
          <a:prstGeom prst="rect">
            <a:avLst/>
          </a:prstGeom>
        </p:spPr>
      </p:pic>
      <p:sp>
        <p:nvSpPr>
          <p:cNvPr id="7" name="Line Callout 1 6">
            <a:extLst>
              <a:ext uri="{FF2B5EF4-FFF2-40B4-BE49-F238E27FC236}">
                <a16:creationId xmlns:a16="http://schemas.microsoft.com/office/drawing/2014/main" id="{4B3389CE-FB96-D3C8-EE96-2D8E8D1594BA}"/>
              </a:ext>
            </a:extLst>
          </p:cNvPr>
          <p:cNvSpPr/>
          <p:nvPr/>
        </p:nvSpPr>
        <p:spPr>
          <a:xfrm>
            <a:off x="412296" y="4534627"/>
            <a:ext cx="1481071" cy="1056067"/>
          </a:xfrm>
          <a:prstGeom prst="borderCallout1">
            <a:avLst>
              <a:gd name="adj1" fmla="val -1982"/>
              <a:gd name="adj2" fmla="val 132536"/>
              <a:gd name="adj3" fmla="val 23475"/>
              <a:gd name="adj4" fmla="val 99058"/>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2F83A8"/>
                </a:solidFill>
              </a:rPr>
              <a:t>Healthy Diet Basket</a:t>
            </a:r>
          </a:p>
          <a:p>
            <a:pPr algn="ctr"/>
            <a:r>
              <a:rPr lang="en-US" dirty="0">
                <a:solidFill>
                  <a:srgbClr val="2F83A8"/>
                </a:solidFill>
              </a:rPr>
              <a:t>$3.54 in 2020</a:t>
            </a:r>
          </a:p>
        </p:txBody>
      </p:sp>
      <p:sp>
        <p:nvSpPr>
          <p:cNvPr id="3" name="Text Box 4">
            <a:extLst>
              <a:ext uri="{FF2B5EF4-FFF2-40B4-BE49-F238E27FC236}">
                <a16:creationId xmlns:a16="http://schemas.microsoft.com/office/drawing/2014/main" id="{F8699EEA-984F-D3D2-F201-26FFDB057C13}"/>
              </a:ext>
            </a:extLst>
          </p:cNvPr>
          <p:cNvSpPr txBox="1">
            <a:spLocks noChangeArrowheads="1"/>
          </p:cNvSpPr>
          <p:nvPr/>
        </p:nvSpPr>
        <p:spPr bwMode="auto">
          <a:xfrm>
            <a:off x="0" y="6566092"/>
            <a:ext cx="380047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400" dirty="0">
                <a:latin typeface="+mj-lt"/>
                <a:cs typeface="Cordia New" panose="020B0304020202020204" pitchFamily="34" charset="-34"/>
              </a:rPr>
              <a:t>Source: Herforth, Bai, et al. </a:t>
            </a:r>
            <a:r>
              <a:rPr lang="en-US" altLang="en-US" sz="1400" i="1" dirty="0">
                <a:latin typeface="+mj-lt"/>
                <a:cs typeface="Cordia New" panose="020B0304020202020204" pitchFamily="34" charset="-34"/>
              </a:rPr>
              <a:t>in preparation</a:t>
            </a:r>
            <a:endParaRPr lang="en-US" altLang="en-US" sz="1400" u="sng" dirty="0">
              <a:solidFill>
                <a:schemeClr val="accent1"/>
              </a:solidFill>
              <a:latin typeface="+mj-lt"/>
              <a:cs typeface="Cordia New" panose="020B0304020202020204" pitchFamily="34" charset="-34"/>
            </a:endParaRPr>
          </a:p>
        </p:txBody>
      </p:sp>
      <p:pic>
        <p:nvPicPr>
          <p:cNvPr id="9" name="Picture 8">
            <a:extLst>
              <a:ext uri="{FF2B5EF4-FFF2-40B4-BE49-F238E27FC236}">
                <a16:creationId xmlns:a16="http://schemas.microsoft.com/office/drawing/2014/main" id="{9DDC774E-0358-FFDD-9793-E4CB1F3F68E8}"/>
              </a:ext>
            </a:extLst>
          </p:cNvPr>
          <p:cNvPicPr>
            <a:picLocks noChangeAspect="1"/>
          </p:cNvPicPr>
          <p:nvPr/>
        </p:nvPicPr>
        <p:blipFill>
          <a:blip r:embed="rId5"/>
          <a:stretch>
            <a:fillRect/>
          </a:stretch>
        </p:blipFill>
        <p:spPr>
          <a:xfrm>
            <a:off x="472679" y="2576276"/>
            <a:ext cx="1360304" cy="1920688"/>
          </a:xfrm>
          <a:prstGeom prst="rect">
            <a:avLst/>
          </a:prstGeom>
        </p:spPr>
      </p:pic>
      <p:sp>
        <p:nvSpPr>
          <p:cNvPr id="15" name="TextBox 14">
            <a:extLst>
              <a:ext uri="{FF2B5EF4-FFF2-40B4-BE49-F238E27FC236}">
                <a16:creationId xmlns:a16="http://schemas.microsoft.com/office/drawing/2014/main" id="{E3FFFA8D-BB43-0249-3152-A4998522A364}"/>
              </a:ext>
            </a:extLst>
          </p:cNvPr>
          <p:cNvSpPr txBox="1"/>
          <p:nvPr/>
        </p:nvSpPr>
        <p:spPr>
          <a:xfrm>
            <a:off x="10466417" y="5173901"/>
            <a:ext cx="736600" cy="338554"/>
          </a:xfrm>
          <a:prstGeom prst="rect">
            <a:avLst/>
          </a:prstGeom>
          <a:noFill/>
        </p:spPr>
        <p:txBody>
          <a:bodyPr wrap="square" rtlCol="0">
            <a:spAutoFit/>
          </a:bodyPr>
          <a:lstStyle/>
          <a:p>
            <a:r>
              <a:rPr lang="en-US" sz="1600" dirty="0">
                <a:solidFill>
                  <a:srgbClr val="C00000"/>
                </a:solidFill>
              </a:rPr>
              <a:t>$1.12</a:t>
            </a:r>
          </a:p>
        </p:txBody>
      </p:sp>
    </p:spTree>
    <p:extLst>
      <p:ext uri="{BB962C8B-B14F-4D97-AF65-F5344CB8AC3E}">
        <p14:creationId xmlns:p14="http://schemas.microsoft.com/office/powerpoint/2010/main" val="3210600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D52B1-E72B-7E2C-9950-3B01F8C7F582}"/>
              </a:ext>
            </a:extLst>
          </p:cNvPr>
          <p:cNvSpPr>
            <a:spLocks noGrp="1"/>
          </p:cNvSpPr>
          <p:nvPr>
            <p:ph type="title"/>
          </p:nvPr>
        </p:nvSpPr>
        <p:spPr>
          <a:xfrm>
            <a:off x="731520" y="314864"/>
            <a:ext cx="10515600" cy="1325563"/>
          </a:xfrm>
        </p:spPr>
        <p:txBody>
          <a:bodyPr/>
          <a:lstStyle/>
          <a:p>
            <a:r>
              <a:rPr lang="en-US" dirty="0">
                <a:latin typeface="Garamond" panose="02020404030301010803" pitchFamily="18" charset="0"/>
              </a:rPr>
              <a:t>Global headcounts, 2021</a:t>
            </a:r>
          </a:p>
        </p:txBody>
      </p:sp>
      <p:sp>
        <p:nvSpPr>
          <p:cNvPr id="4" name="Content Placeholder 2">
            <a:extLst>
              <a:ext uri="{FF2B5EF4-FFF2-40B4-BE49-F238E27FC236}">
                <a16:creationId xmlns:a16="http://schemas.microsoft.com/office/drawing/2014/main" id="{8E25A45A-FC93-1411-C4AB-2FE0750CB3E1}"/>
              </a:ext>
            </a:extLst>
          </p:cNvPr>
          <p:cNvSpPr txBox="1">
            <a:spLocks/>
          </p:cNvSpPr>
          <p:nvPr/>
        </p:nvSpPr>
        <p:spPr>
          <a:xfrm>
            <a:off x="838200" y="1640427"/>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Garamond" panose="02020404030301010803" pitchFamily="18" charset="0"/>
              </a:rPr>
              <a:t>Poverty (&lt;$2.15/day): 648 million (2019)</a:t>
            </a:r>
          </a:p>
          <a:p>
            <a:pPr lvl="1"/>
            <a:r>
              <a:rPr lang="en-US" dirty="0">
                <a:latin typeface="Garamond" panose="02020404030301010803" pitchFamily="18" charset="0"/>
              </a:rPr>
              <a:t>Uses an energy-based food poverty line</a:t>
            </a:r>
          </a:p>
          <a:p>
            <a:r>
              <a:rPr lang="en-US" dirty="0" err="1">
                <a:latin typeface="Garamond" panose="02020404030301010803" pitchFamily="18" charset="0"/>
              </a:rPr>
              <a:t>PoU</a:t>
            </a:r>
            <a:r>
              <a:rPr lang="en-US" dirty="0">
                <a:latin typeface="Garamond" panose="02020404030301010803" pitchFamily="18" charset="0"/>
              </a:rPr>
              <a:t> / Hunger: 725 million</a:t>
            </a:r>
          </a:p>
          <a:p>
            <a:r>
              <a:rPr lang="en-US" dirty="0">
                <a:latin typeface="Garamond" panose="02020404030301010803" pitchFamily="18" charset="0"/>
              </a:rPr>
              <a:t>Moderate or severe food insecurity based on FIES: 2.3 billion</a:t>
            </a:r>
          </a:p>
          <a:p>
            <a:r>
              <a:rPr lang="en-US" dirty="0">
                <a:latin typeface="Garamond" panose="02020404030301010803" pitchFamily="18" charset="0"/>
              </a:rPr>
              <a:t>Unable to afford a healthy diet: 3.1 billion</a:t>
            </a:r>
          </a:p>
          <a:p>
            <a:endParaRPr lang="en-US" dirty="0">
              <a:latin typeface="Garamond" panose="02020404030301010803" pitchFamily="18" charset="0"/>
            </a:endParaRPr>
          </a:p>
          <a:p>
            <a:pPr marL="0" indent="0">
              <a:buNone/>
            </a:pPr>
            <a:r>
              <a:rPr lang="en-US" sz="2800" dirty="0">
                <a:latin typeface="Garamond" panose="02020404030301010803" pitchFamily="18" charset="0"/>
              </a:rPr>
              <a:t>Currently, the nutrition standard used to define food poverty lines is conceptually similar to the Prevalence of Undernourishment – both indicators measure the </a:t>
            </a:r>
            <a:r>
              <a:rPr lang="en-US" sz="2800" b="1" dirty="0">
                <a:latin typeface="Garamond" panose="02020404030301010803" pitchFamily="18" charset="0"/>
              </a:rPr>
              <a:t>construct</a:t>
            </a:r>
            <a:r>
              <a:rPr lang="en-US" sz="2800" dirty="0">
                <a:latin typeface="Garamond" panose="02020404030301010803" pitchFamily="18" charset="0"/>
              </a:rPr>
              <a:t> in terms of </a:t>
            </a:r>
            <a:r>
              <a:rPr lang="en-US" sz="2800" b="1" i="1" dirty="0">
                <a:latin typeface="Garamond" panose="02020404030301010803" pitchFamily="18" charset="0"/>
              </a:rPr>
              <a:t>adequate dietary energy</a:t>
            </a:r>
            <a:endParaRPr lang="en-US" sz="2800" b="1" dirty="0">
              <a:latin typeface="Garamond" panose="02020404030301010803" pitchFamily="18" charset="0"/>
            </a:endParaRPr>
          </a:p>
          <a:p>
            <a:endParaRPr lang="en-US" dirty="0">
              <a:latin typeface="Garamond" panose="02020404030301010803" pitchFamily="18" charset="0"/>
            </a:endParaRPr>
          </a:p>
          <a:p>
            <a:endParaRPr lang="en-US" dirty="0">
              <a:latin typeface="Garamond" panose="02020404030301010803" pitchFamily="18" charset="0"/>
            </a:endParaRPr>
          </a:p>
        </p:txBody>
      </p:sp>
    </p:spTree>
    <p:extLst>
      <p:ext uri="{BB962C8B-B14F-4D97-AF65-F5344CB8AC3E}">
        <p14:creationId xmlns:p14="http://schemas.microsoft.com/office/powerpoint/2010/main" val="3471796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0E987-34AB-8740-B682-6A0D7E864E96}"/>
              </a:ext>
            </a:extLst>
          </p:cNvPr>
          <p:cNvSpPr>
            <a:spLocks noGrp="1"/>
          </p:cNvSpPr>
          <p:nvPr>
            <p:ph type="title"/>
          </p:nvPr>
        </p:nvSpPr>
        <p:spPr>
          <a:xfrm>
            <a:off x="838200" y="416560"/>
            <a:ext cx="10515600" cy="718240"/>
          </a:xfrm>
        </p:spPr>
        <p:txBody>
          <a:bodyPr>
            <a:normAutofit/>
          </a:bodyPr>
          <a:lstStyle/>
          <a:p>
            <a:r>
              <a:rPr lang="en-US" sz="3200" dirty="0">
                <a:solidFill>
                  <a:schemeClr val="tx2"/>
                </a:solidFill>
                <a:latin typeface="Garamond" panose="02020404030301010803" pitchFamily="18" charset="0"/>
              </a:rPr>
              <a:t>Motivation</a:t>
            </a:r>
          </a:p>
        </p:txBody>
      </p:sp>
      <p:sp>
        <p:nvSpPr>
          <p:cNvPr id="3" name="Content Placeholder 2">
            <a:extLst>
              <a:ext uri="{FF2B5EF4-FFF2-40B4-BE49-F238E27FC236}">
                <a16:creationId xmlns:a16="http://schemas.microsoft.com/office/drawing/2014/main" id="{43262D00-97BE-B34E-845A-03C41E974586}"/>
              </a:ext>
            </a:extLst>
          </p:cNvPr>
          <p:cNvSpPr>
            <a:spLocks noGrp="1"/>
          </p:cNvSpPr>
          <p:nvPr>
            <p:ph sz="half" idx="1"/>
          </p:nvPr>
        </p:nvSpPr>
        <p:spPr>
          <a:xfrm>
            <a:off x="838200" y="1134799"/>
            <a:ext cx="10886974" cy="5531043"/>
          </a:xfrm>
        </p:spPr>
        <p:txBody>
          <a:bodyPr>
            <a:noAutofit/>
          </a:bodyPr>
          <a:lstStyle/>
          <a:p>
            <a:pPr>
              <a:spcAft>
                <a:spcPts val="1200"/>
              </a:spcAft>
            </a:pPr>
            <a:r>
              <a:rPr lang="en-US" sz="2200" dirty="0">
                <a:solidFill>
                  <a:schemeClr val="tx1"/>
                </a:solidFill>
                <a:latin typeface="Garamond" panose="02020404030301010803" pitchFamily="18" charset="0"/>
              </a:rPr>
              <a:t>The cost of basic needs (CBN) poverty metrics, as currently applied, poorly reflect nutritional needs. </a:t>
            </a:r>
          </a:p>
          <a:p>
            <a:pPr>
              <a:spcAft>
                <a:spcPts val="1200"/>
              </a:spcAft>
            </a:pPr>
            <a:r>
              <a:rPr lang="en-US" sz="2200" dirty="0">
                <a:solidFill>
                  <a:schemeClr val="tx1"/>
                </a:solidFill>
                <a:latin typeface="Garamond" panose="02020404030301010803" pitchFamily="18" charset="0"/>
              </a:rPr>
              <a:t>Most poor countries use the CBN approach for national poverty lines, estimating food baskets that satisfy a dietary </a:t>
            </a:r>
            <a:r>
              <a:rPr lang="en-US" sz="2200" b="1" u="sng" dirty="0">
                <a:solidFill>
                  <a:schemeClr val="tx1"/>
                </a:solidFill>
                <a:latin typeface="Garamond" panose="02020404030301010803" pitchFamily="18" charset="0"/>
              </a:rPr>
              <a:t>energy</a:t>
            </a:r>
            <a:r>
              <a:rPr lang="en-US" sz="2200" dirty="0">
                <a:solidFill>
                  <a:schemeClr val="tx1"/>
                </a:solidFill>
                <a:latin typeface="Garamond" panose="02020404030301010803" pitchFamily="18" charset="0"/>
              </a:rPr>
              <a:t> standard while reflecting consumption patterns of near poor households. </a:t>
            </a:r>
          </a:p>
          <a:p>
            <a:pPr>
              <a:spcAft>
                <a:spcPts val="1200"/>
              </a:spcAft>
            </a:pPr>
            <a:r>
              <a:rPr lang="en-US" sz="2200" dirty="0">
                <a:solidFill>
                  <a:schemeClr val="tx1"/>
                </a:solidFill>
                <a:latin typeface="Garamond" panose="02020404030301010803" pitchFamily="18" charset="0"/>
              </a:rPr>
              <a:t>But poorer households consume poor diets. Lots of starchy staples, few nutrient-dense food … a circular logic: cost of basic “nutritional” needs estimated from nutritionally inadequate diets.</a:t>
            </a:r>
          </a:p>
          <a:p>
            <a:r>
              <a:rPr lang="en-US" sz="2200" b="1" dirty="0">
                <a:solidFill>
                  <a:schemeClr val="tx1"/>
                </a:solidFill>
                <a:latin typeface="Garamond" panose="02020404030301010803" pitchFamily="18" charset="0"/>
              </a:rPr>
              <a:t>Poverty measurement is still in a past paradigm in terms of nutrition.</a:t>
            </a:r>
          </a:p>
          <a:p>
            <a:pPr>
              <a:buFont typeface="Arial" panose="020B0604020202020204" pitchFamily="34" charset="0"/>
              <a:buChar char="•"/>
            </a:pPr>
            <a:r>
              <a:rPr lang="en-US" sz="2200" dirty="0">
                <a:solidFill>
                  <a:schemeClr val="tx1"/>
                </a:solidFill>
                <a:latin typeface="Garamond" panose="02020404030301010803" pitchFamily="18" charset="0"/>
              </a:rPr>
              <a:t>How to get beyond energy…</a:t>
            </a:r>
          </a:p>
          <a:p>
            <a:pPr lvl="1"/>
            <a:r>
              <a:rPr lang="en-US" sz="2200" dirty="0">
                <a:solidFill>
                  <a:schemeClr val="tx1"/>
                </a:solidFill>
                <a:latin typeface="Garamond" panose="02020404030301010803" pitchFamily="18" charset="0"/>
              </a:rPr>
              <a:t>Linear programming </a:t>
            </a:r>
          </a:p>
          <a:p>
            <a:pPr marL="914400" lvl="2" indent="0">
              <a:buNone/>
            </a:pPr>
            <a:r>
              <a:rPr lang="en-US" sz="2200" dirty="0">
                <a:solidFill>
                  <a:schemeClr val="tx1"/>
                </a:solidFill>
                <a:latin typeface="Garamond" panose="02020404030301010803" pitchFamily="18" charset="0"/>
                <a:sym typeface="Wingdings" pitchFamily="2" charset="2"/>
              </a:rPr>
              <a:t> </a:t>
            </a:r>
            <a:r>
              <a:rPr lang="en-US" sz="2200" dirty="0">
                <a:solidFill>
                  <a:schemeClr val="tx1"/>
                </a:solidFill>
                <a:latin typeface="Garamond" panose="02020404030301010803" pitchFamily="18" charset="0"/>
              </a:rPr>
              <a:t>nutrients are not enough (Allen 2017)</a:t>
            </a:r>
          </a:p>
          <a:p>
            <a:pPr lvl="1"/>
            <a:r>
              <a:rPr lang="en-US" sz="2200" dirty="0">
                <a:solidFill>
                  <a:schemeClr val="tx1"/>
                </a:solidFill>
                <a:latin typeface="Garamond" panose="02020404030301010803" pitchFamily="18" charset="0"/>
              </a:rPr>
              <a:t>Dietary guidelines (</a:t>
            </a:r>
            <a:r>
              <a:rPr lang="en-US" sz="2200" dirty="0" err="1">
                <a:solidFill>
                  <a:schemeClr val="tx1"/>
                </a:solidFill>
                <a:latin typeface="Garamond" panose="02020404030301010803" pitchFamily="18" charset="0"/>
              </a:rPr>
              <a:t>Herforth</a:t>
            </a:r>
            <a:r>
              <a:rPr lang="en-US" sz="2200" dirty="0">
                <a:solidFill>
                  <a:schemeClr val="tx1"/>
                </a:solidFill>
                <a:latin typeface="Garamond" panose="02020404030301010803" pitchFamily="18" charset="0"/>
              </a:rPr>
              <a:t> et al. 2020). Least-cost healthy diets (SOFI 2020 onward) </a:t>
            </a:r>
          </a:p>
          <a:p>
            <a:pPr marL="914400" lvl="2" indent="0">
              <a:buNone/>
            </a:pPr>
            <a:r>
              <a:rPr lang="en-US" sz="2200" dirty="0">
                <a:solidFill>
                  <a:schemeClr val="tx1"/>
                </a:solidFill>
                <a:latin typeface="Garamond" panose="02020404030301010803" pitchFamily="18" charset="0"/>
                <a:sym typeface="Wingdings" pitchFamily="2" charset="2"/>
              </a:rPr>
              <a:t> do not account for tastes and norms (preferences)</a:t>
            </a:r>
            <a:endParaRPr lang="en-US" sz="2200" dirty="0">
              <a:solidFill>
                <a:schemeClr val="tx1"/>
              </a:solidFill>
              <a:latin typeface="Garamond" panose="02020404030301010803" pitchFamily="18" charset="0"/>
            </a:endParaRPr>
          </a:p>
          <a:p>
            <a:pPr lvl="1"/>
            <a:r>
              <a:rPr lang="en-US" sz="2200" b="1" dirty="0">
                <a:solidFill>
                  <a:schemeClr val="tx1"/>
                </a:solidFill>
                <a:latin typeface="Garamond" panose="02020404030301010803" pitchFamily="18" charset="0"/>
              </a:rPr>
              <a:t>Can this be done using the cost of basic needs </a:t>
            </a:r>
            <a:r>
              <a:rPr lang="en-US" sz="2200" b="1" dirty="0" err="1">
                <a:solidFill>
                  <a:schemeClr val="tx1"/>
                </a:solidFill>
                <a:latin typeface="Garamond" panose="02020404030301010803" pitchFamily="18" charset="0"/>
              </a:rPr>
              <a:t>welfaristic</a:t>
            </a:r>
            <a:r>
              <a:rPr lang="en-US" sz="2200" b="1" dirty="0">
                <a:solidFill>
                  <a:schemeClr val="tx1"/>
                </a:solidFill>
                <a:latin typeface="Garamond" panose="02020404030301010803" pitchFamily="18" charset="0"/>
              </a:rPr>
              <a:t> approach? </a:t>
            </a:r>
          </a:p>
          <a:p>
            <a:endParaRPr lang="en-US" sz="2200" b="1" dirty="0">
              <a:latin typeface="Garamond" panose="02020404030301010803" pitchFamily="18" charset="0"/>
            </a:endParaRPr>
          </a:p>
        </p:txBody>
      </p:sp>
      <p:sp>
        <p:nvSpPr>
          <p:cNvPr id="4" name="TextBox 3">
            <a:extLst>
              <a:ext uri="{FF2B5EF4-FFF2-40B4-BE49-F238E27FC236}">
                <a16:creationId xmlns:a16="http://schemas.microsoft.com/office/drawing/2014/main" id="{733CA5B3-A9A4-8928-B168-B85186B83F6A}"/>
              </a:ext>
            </a:extLst>
          </p:cNvPr>
          <p:cNvSpPr txBox="1"/>
          <p:nvPr/>
        </p:nvSpPr>
        <p:spPr>
          <a:xfrm>
            <a:off x="2216426" y="1729409"/>
            <a:ext cx="0" cy="0"/>
          </a:xfrm>
          <a:prstGeom prst="rect">
            <a:avLst/>
          </a:prstGeom>
        </p:spPr>
        <p:txBody>
          <a:bodyPr wrap="none" rtlCol="0">
            <a:noAutofit/>
          </a:bodyPr>
          <a:lstStyle/>
          <a:p>
            <a:pPr algn="r"/>
            <a:endParaRPr lang="en-US" sz="2400" dirty="0"/>
          </a:p>
        </p:txBody>
      </p:sp>
      <p:sp>
        <p:nvSpPr>
          <p:cNvPr id="7" name="TextBox 6">
            <a:extLst>
              <a:ext uri="{FF2B5EF4-FFF2-40B4-BE49-F238E27FC236}">
                <a16:creationId xmlns:a16="http://schemas.microsoft.com/office/drawing/2014/main" id="{74CC80DA-3B21-EB69-E523-C78076F3BB0E}"/>
              </a:ext>
            </a:extLst>
          </p:cNvPr>
          <p:cNvSpPr txBox="1"/>
          <p:nvPr/>
        </p:nvSpPr>
        <p:spPr>
          <a:xfrm>
            <a:off x="880956" y="5146901"/>
            <a:ext cx="11064710" cy="1765896"/>
          </a:xfrm>
          <a:prstGeom prst="rect">
            <a:avLst/>
          </a:prstGeom>
        </p:spPr>
        <p:txBody>
          <a:bodyPr wrap="square" rtlCol="0">
            <a:noAutofit/>
          </a:bodyPr>
          <a:lstStyle/>
          <a:p>
            <a:pPr algn="r"/>
            <a:endParaRPr lang="en-US" sz="2400" dirty="0"/>
          </a:p>
        </p:txBody>
      </p:sp>
    </p:spTree>
    <p:extLst>
      <p:ext uri="{BB962C8B-B14F-4D97-AF65-F5344CB8AC3E}">
        <p14:creationId xmlns:p14="http://schemas.microsoft.com/office/powerpoint/2010/main" val="632272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0E987-34AB-8740-B682-6A0D7E864E96}"/>
              </a:ext>
            </a:extLst>
          </p:cNvPr>
          <p:cNvSpPr>
            <a:spLocks noGrp="1"/>
          </p:cNvSpPr>
          <p:nvPr>
            <p:ph type="title"/>
          </p:nvPr>
        </p:nvSpPr>
        <p:spPr>
          <a:xfrm>
            <a:off x="4152893" y="1086088"/>
            <a:ext cx="4094842" cy="718240"/>
          </a:xfrm>
        </p:spPr>
        <p:txBody>
          <a:bodyPr>
            <a:normAutofit/>
          </a:bodyPr>
          <a:lstStyle/>
          <a:p>
            <a:r>
              <a:rPr lang="en-US" sz="4400" dirty="0">
                <a:latin typeface="Garamond" panose="02020404030301010803" pitchFamily="18" charset="0"/>
              </a:rPr>
              <a:t>Methods</a:t>
            </a:r>
          </a:p>
        </p:txBody>
      </p:sp>
      <p:sp>
        <p:nvSpPr>
          <p:cNvPr id="4" name="TextBox 3">
            <a:extLst>
              <a:ext uri="{FF2B5EF4-FFF2-40B4-BE49-F238E27FC236}">
                <a16:creationId xmlns:a16="http://schemas.microsoft.com/office/drawing/2014/main" id="{733CA5B3-A9A4-8928-B168-B85186B83F6A}"/>
              </a:ext>
            </a:extLst>
          </p:cNvPr>
          <p:cNvSpPr txBox="1"/>
          <p:nvPr/>
        </p:nvSpPr>
        <p:spPr>
          <a:xfrm>
            <a:off x="2216426" y="1729409"/>
            <a:ext cx="0" cy="0"/>
          </a:xfrm>
          <a:prstGeom prst="rect">
            <a:avLst/>
          </a:prstGeom>
        </p:spPr>
        <p:txBody>
          <a:bodyPr wrap="none" rtlCol="0">
            <a:noAutofit/>
          </a:bodyPr>
          <a:lstStyle/>
          <a:p>
            <a:pPr algn="r"/>
            <a:endParaRPr lang="en-US" sz="2400" dirty="0"/>
          </a:p>
        </p:txBody>
      </p:sp>
      <p:grpSp>
        <p:nvGrpSpPr>
          <p:cNvPr id="3" name="Group 2">
            <a:extLst>
              <a:ext uri="{FF2B5EF4-FFF2-40B4-BE49-F238E27FC236}">
                <a16:creationId xmlns:a16="http://schemas.microsoft.com/office/drawing/2014/main" id="{E72AA445-F041-FD10-CAFE-B721A76FB97A}"/>
              </a:ext>
            </a:extLst>
          </p:cNvPr>
          <p:cNvGrpSpPr/>
          <p:nvPr/>
        </p:nvGrpSpPr>
        <p:grpSpPr>
          <a:xfrm>
            <a:off x="1523898" y="2718752"/>
            <a:ext cx="8412622" cy="1420495"/>
            <a:chOff x="1592770" y="3109238"/>
            <a:chExt cx="8412622" cy="1420495"/>
          </a:xfrm>
        </p:grpSpPr>
        <p:sp>
          <p:nvSpPr>
            <p:cNvPr id="5" name="TextBox 4">
              <a:extLst>
                <a:ext uri="{FF2B5EF4-FFF2-40B4-BE49-F238E27FC236}">
                  <a16:creationId xmlns:a16="http://schemas.microsoft.com/office/drawing/2014/main" id="{0B1AFCCE-2855-7673-4ADC-5331073640B2}"/>
                </a:ext>
              </a:extLst>
            </p:cNvPr>
            <p:cNvSpPr txBox="1"/>
            <p:nvPr/>
          </p:nvSpPr>
          <p:spPr>
            <a:xfrm>
              <a:off x="2162552" y="3419123"/>
              <a:ext cx="1749288" cy="830997"/>
            </a:xfrm>
            <a:prstGeom prst="rect">
              <a:avLst/>
            </a:prstGeom>
            <a:noFill/>
          </p:spPr>
          <p:txBody>
            <a:bodyPr wrap="square">
              <a:spAutoFit/>
            </a:bodyPr>
            <a:lstStyle/>
            <a:p>
              <a:pPr algn="ctr"/>
              <a:r>
                <a:rPr lang="en-US" sz="2400" b="1" u="sng" dirty="0">
                  <a:solidFill>
                    <a:schemeClr val="accent1">
                      <a:lumMod val="75000"/>
                    </a:schemeClr>
                  </a:solidFill>
                  <a:latin typeface="Garamond" panose="02020404030301010803" pitchFamily="18" charset="0"/>
                </a:rPr>
                <a:t>Absolute</a:t>
              </a:r>
              <a:r>
                <a:rPr lang="en-US" sz="2400" dirty="0">
                  <a:latin typeface="Garamond" panose="02020404030301010803" pitchFamily="18" charset="0"/>
                </a:rPr>
                <a:t> vs</a:t>
              </a:r>
            </a:p>
            <a:p>
              <a:pPr algn="ctr"/>
              <a:r>
                <a:rPr lang="en-US" sz="2400" dirty="0">
                  <a:latin typeface="Garamond" panose="02020404030301010803" pitchFamily="18" charset="0"/>
                </a:rPr>
                <a:t>Relative</a:t>
              </a:r>
            </a:p>
          </p:txBody>
        </p:sp>
        <p:sp>
          <p:nvSpPr>
            <p:cNvPr id="6" name="TextBox 5">
              <a:extLst>
                <a:ext uri="{FF2B5EF4-FFF2-40B4-BE49-F238E27FC236}">
                  <a16:creationId xmlns:a16="http://schemas.microsoft.com/office/drawing/2014/main" id="{0E01FB74-EEB7-56C9-2272-C86EF006F9EE}"/>
                </a:ext>
              </a:extLst>
            </p:cNvPr>
            <p:cNvSpPr txBox="1"/>
            <p:nvPr/>
          </p:nvSpPr>
          <p:spPr>
            <a:xfrm>
              <a:off x="4819463" y="3419123"/>
              <a:ext cx="1749288" cy="830997"/>
            </a:xfrm>
            <a:prstGeom prst="rect">
              <a:avLst/>
            </a:prstGeom>
            <a:noFill/>
          </p:spPr>
          <p:txBody>
            <a:bodyPr wrap="square">
              <a:spAutoFit/>
            </a:bodyPr>
            <a:lstStyle/>
            <a:p>
              <a:pPr algn="ctr"/>
              <a:r>
                <a:rPr lang="en-US" sz="2400" b="1" u="sng" dirty="0">
                  <a:solidFill>
                    <a:schemeClr val="accent1">
                      <a:lumMod val="75000"/>
                    </a:schemeClr>
                  </a:solidFill>
                  <a:latin typeface="Garamond" panose="02020404030301010803" pitchFamily="18" charset="0"/>
                </a:rPr>
                <a:t>National</a:t>
              </a:r>
              <a:r>
                <a:rPr lang="en-US" sz="2400" dirty="0">
                  <a:latin typeface="Garamond" panose="02020404030301010803" pitchFamily="18" charset="0"/>
                </a:rPr>
                <a:t> vs</a:t>
              </a:r>
            </a:p>
            <a:p>
              <a:pPr algn="ctr"/>
              <a:r>
                <a:rPr lang="en-US" sz="2400" dirty="0">
                  <a:latin typeface="Garamond" panose="02020404030301010803" pitchFamily="18" charset="0"/>
                </a:rPr>
                <a:t>Global</a:t>
              </a:r>
            </a:p>
          </p:txBody>
        </p:sp>
        <p:sp>
          <p:nvSpPr>
            <p:cNvPr id="7" name="Frame 6">
              <a:extLst>
                <a:ext uri="{FF2B5EF4-FFF2-40B4-BE49-F238E27FC236}">
                  <a16:creationId xmlns:a16="http://schemas.microsoft.com/office/drawing/2014/main" id="{8589281A-741B-9792-B296-18D0C17170A6}"/>
                </a:ext>
              </a:extLst>
            </p:cNvPr>
            <p:cNvSpPr/>
            <p:nvPr/>
          </p:nvSpPr>
          <p:spPr>
            <a:xfrm>
              <a:off x="1592770" y="3109238"/>
              <a:ext cx="8412622" cy="1420495"/>
            </a:xfrm>
            <a:prstGeom prst="frame">
              <a:avLst/>
            </a:prstGeom>
            <a:solidFill>
              <a:schemeClr val="accent6">
                <a:alpha val="3066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Garamond" panose="02020404030301010803" pitchFamily="18" charset="0"/>
              </a:endParaRPr>
            </a:p>
          </p:txBody>
        </p:sp>
        <p:sp>
          <p:nvSpPr>
            <p:cNvPr id="9" name="TextBox 8">
              <a:extLst>
                <a:ext uri="{FF2B5EF4-FFF2-40B4-BE49-F238E27FC236}">
                  <a16:creationId xmlns:a16="http://schemas.microsoft.com/office/drawing/2014/main" id="{4372C960-220B-3A50-0C39-206852E030DA}"/>
                </a:ext>
              </a:extLst>
            </p:cNvPr>
            <p:cNvSpPr txBox="1"/>
            <p:nvPr/>
          </p:nvSpPr>
          <p:spPr>
            <a:xfrm>
              <a:off x="7476374" y="3419123"/>
              <a:ext cx="1899745" cy="830997"/>
            </a:xfrm>
            <a:prstGeom prst="rect">
              <a:avLst/>
            </a:prstGeom>
            <a:noFill/>
          </p:spPr>
          <p:txBody>
            <a:bodyPr wrap="square" rtlCol="0">
              <a:spAutoFit/>
            </a:bodyPr>
            <a:lstStyle/>
            <a:p>
              <a:pPr algn="ctr"/>
              <a:r>
                <a:rPr lang="en-US" sz="2400" b="1" u="sng" dirty="0" err="1">
                  <a:solidFill>
                    <a:schemeClr val="accent1">
                      <a:lumMod val="75000"/>
                    </a:schemeClr>
                  </a:solidFill>
                  <a:latin typeface="Garamond" panose="02020404030301010803" pitchFamily="18" charset="0"/>
                </a:rPr>
                <a:t>Welfaristic</a:t>
              </a:r>
              <a:r>
                <a:rPr lang="en-US" sz="2400" dirty="0">
                  <a:latin typeface="Garamond" panose="02020404030301010803" pitchFamily="18" charset="0"/>
                </a:rPr>
                <a:t> vs Objective</a:t>
              </a:r>
            </a:p>
          </p:txBody>
        </p:sp>
      </p:grpSp>
    </p:spTree>
    <p:extLst>
      <p:ext uri="{BB962C8B-B14F-4D97-AF65-F5344CB8AC3E}">
        <p14:creationId xmlns:p14="http://schemas.microsoft.com/office/powerpoint/2010/main" val="410826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262D00-97BE-B34E-845A-03C41E974586}"/>
              </a:ext>
            </a:extLst>
          </p:cNvPr>
          <p:cNvSpPr>
            <a:spLocks noGrp="1"/>
          </p:cNvSpPr>
          <p:nvPr>
            <p:ph sz="half" idx="1"/>
          </p:nvPr>
        </p:nvSpPr>
        <p:spPr>
          <a:xfrm>
            <a:off x="773628" y="1411858"/>
            <a:ext cx="11017818" cy="3789407"/>
          </a:xfrm>
        </p:spPr>
        <p:txBody>
          <a:bodyPr>
            <a:noAutofit/>
          </a:bodyPr>
          <a:lstStyle/>
          <a:p>
            <a:pPr marL="0" indent="0">
              <a:spcAft>
                <a:spcPts val="1000"/>
              </a:spcAft>
              <a:buNone/>
            </a:pPr>
            <a:r>
              <a:rPr lang="en-US" sz="2200" b="1" dirty="0">
                <a:solidFill>
                  <a:schemeClr val="tx1"/>
                </a:solidFill>
                <a:latin typeface="Garamond" panose="02020404030301010803" pitchFamily="18" charset="0"/>
              </a:rPr>
              <a:t>Welfare</a:t>
            </a:r>
            <a:r>
              <a:rPr lang="en-US" sz="2200" dirty="0">
                <a:solidFill>
                  <a:schemeClr val="tx1"/>
                </a:solidFill>
                <a:latin typeface="Garamond" panose="02020404030301010803" pitchFamily="18" charset="0"/>
              </a:rPr>
              <a:t> </a:t>
            </a:r>
            <a:r>
              <a:rPr lang="en-US" sz="2200" dirty="0">
                <a:solidFill>
                  <a:schemeClr val="tx1"/>
                </a:solidFill>
                <a:latin typeface="Times New Roman" panose="02020603050405020304" pitchFamily="18" charset="0"/>
                <a:cs typeface="Times New Roman" panose="02020603050405020304" pitchFamily="18" charset="0"/>
                <a:sym typeface="Wingdings" pitchFamily="2" charset="2"/>
              </a:rPr>
              <a:t></a:t>
            </a:r>
            <a:r>
              <a:rPr lang="en-US" sz="2200" dirty="0">
                <a:solidFill>
                  <a:schemeClr val="tx1"/>
                </a:solidFill>
                <a:latin typeface="Garamond" panose="02020404030301010803" pitchFamily="18" charset="0"/>
                <a:sym typeface="Wingdings" pitchFamily="2" charset="2"/>
              </a:rPr>
              <a:t> u</a:t>
            </a:r>
            <a:r>
              <a:rPr lang="en-US" sz="2200" dirty="0">
                <a:solidFill>
                  <a:schemeClr val="tx1"/>
                </a:solidFill>
                <a:latin typeface="Garamond" panose="02020404030301010803" pitchFamily="18" charset="0"/>
              </a:rPr>
              <a:t>tility defined over commodities, reflecting the preferences of poorer households</a:t>
            </a:r>
          </a:p>
          <a:p>
            <a:pPr marL="0" indent="0">
              <a:buNone/>
            </a:pPr>
            <a:r>
              <a:rPr lang="en-US" sz="2200" b="1" dirty="0">
                <a:solidFill>
                  <a:schemeClr val="tx1"/>
                </a:solidFill>
                <a:latin typeface="Garamond" panose="02020404030301010803" pitchFamily="18" charset="0"/>
              </a:rPr>
              <a:t>Cost of Basic Needs reference utility: </a:t>
            </a:r>
            <a:r>
              <a:rPr lang="en-US" sz="2200" dirty="0">
                <a:solidFill>
                  <a:schemeClr val="tx1"/>
                </a:solidFill>
                <a:latin typeface="Garamond" panose="02020404030301010803" pitchFamily="18" charset="0"/>
              </a:rPr>
              <a:t>a consumption bundle that allows individuals to </a:t>
            </a:r>
          </a:p>
          <a:p>
            <a:pPr marL="0" indent="0">
              <a:buNone/>
            </a:pPr>
            <a:endParaRPr lang="en-US" sz="2200" dirty="0">
              <a:solidFill>
                <a:schemeClr val="tx1"/>
              </a:solidFill>
              <a:latin typeface="Garamond" panose="02020404030301010803" pitchFamily="18" charset="0"/>
            </a:endParaRPr>
          </a:p>
          <a:p>
            <a:pPr marL="0" indent="0" algn="ctr">
              <a:spcBef>
                <a:spcPts val="1500"/>
              </a:spcBef>
              <a:buNone/>
            </a:pPr>
            <a:r>
              <a:rPr lang="en-US" sz="2600" b="1" dirty="0">
                <a:solidFill>
                  <a:schemeClr val="accent1"/>
                </a:solidFill>
                <a:latin typeface="Garamond" panose="02020404030301010803" pitchFamily="18" charset="0"/>
              </a:rPr>
              <a:t>“lead a healthy and active life, including fully participating in the society” </a:t>
            </a:r>
          </a:p>
          <a:p>
            <a:pPr marL="0" indent="0" algn="ctr">
              <a:spcBef>
                <a:spcPts val="0"/>
              </a:spcBef>
              <a:buNone/>
            </a:pPr>
            <a:r>
              <a:rPr lang="en-US" sz="1800" dirty="0">
                <a:solidFill>
                  <a:schemeClr val="tx1"/>
                </a:solidFill>
                <a:latin typeface="Garamond" panose="02020404030301010803" pitchFamily="18" charset="0"/>
              </a:rPr>
              <a:t>(</a:t>
            </a:r>
            <a:r>
              <a:rPr lang="en-US" sz="1800" dirty="0" err="1">
                <a:solidFill>
                  <a:schemeClr val="tx1"/>
                </a:solidFill>
                <a:latin typeface="Garamond" panose="02020404030301010803" pitchFamily="18" charset="0"/>
              </a:rPr>
              <a:t>Ravallion</a:t>
            </a:r>
            <a:r>
              <a:rPr lang="en-US" sz="1800" dirty="0">
                <a:solidFill>
                  <a:schemeClr val="tx1"/>
                </a:solidFill>
                <a:latin typeface="Garamond" panose="02020404030301010803" pitchFamily="18" charset="0"/>
              </a:rPr>
              <a:t>, 1998)</a:t>
            </a:r>
          </a:p>
          <a:p>
            <a:pPr marL="0" indent="0">
              <a:buNone/>
            </a:pPr>
            <a:endParaRPr lang="en-US" sz="2000" dirty="0">
              <a:solidFill>
                <a:schemeClr val="tx1"/>
              </a:solidFill>
              <a:latin typeface="Garamond" panose="02020404030301010803" pitchFamily="18" charset="0"/>
            </a:endParaRPr>
          </a:p>
          <a:p>
            <a:pPr marL="0" indent="0">
              <a:buNone/>
            </a:pPr>
            <a:endParaRPr lang="en-US" sz="2000" dirty="0">
              <a:solidFill>
                <a:schemeClr val="tx1"/>
              </a:solidFill>
              <a:latin typeface="Garamond" panose="02020404030301010803" pitchFamily="18" charset="0"/>
            </a:endParaRPr>
          </a:p>
          <a:p>
            <a:pPr marL="0" indent="0">
              <a:buNone/>
            </a:pPr>
            <a:endParaRPr lang="en-US" sz="2000" dirty="0">
              <a:solidFill>
                <a:schemeClr val="tx1"/>
              </a:solidFill>
              <a:latin typeface="Garamond" panose="02020404030301010803" pitchFamily="18" charset="0"/>
            </a:endParaRPr>
          </a:p>
          <a:p>
            <a:pPr marL="0" indent="0">
              <a:buNone/>
            </a:pPr>
            <a:endParaRPr lang="en-US" sz="2000" dirty="0">
              <a:solidFill>
                <a:schemeClr val="tx1"/>
              </a:solidFill>
              <a:latin typeface="Garamond" panose="02020404030301010803" pitchFamily="18" charset="0"/>
            </a:endParaRPr>
          </a:p>
        </p:txBody>
      </p:sp>
      <p:graphicFrame>
        <p:nvGraphicFramePr>
          <p:cNvPr id="12" name="Diagram 11">
            <a:extLst>
              <a:ext uri="{FF2B5EF4-FFF2-40B4-BE49-F238E27FC236}">
                <a16:creationId xmlns:a16="http://schemas.microsoft.com/office/drawing/2014/main" id="{4C55A5BD-EFC7-627B-3668-A52CD33BCF1D}"/>
              </a:ext>
            </a:extLst>
          </p:cNvPr>
          <p:cNvGraphicFramePr/>
          <p:nvPr>
            <p:extLst>
              <p:ext uri="{D42A27DB-BD31-4B8C-83A1-F6EECF244321}">
                <p14:modId xmlns:p14="http://schemas.microsoft.com/office/powerpoint/2010/main" val="1998329023"/>
              </p:ext>
            </p:extLst>
          </p:nvPr>
        </p:nvGraphicFramePr>
        <p:xfrm>
          <a:off x="885622" y="5069218"/>
          <a:ext cx="11017818" cy="7538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a:extLst>
              <a:ext uri="{FF2B5EF4-FFF2-40B4-BE49-F238E27FC236}">
                <a16:creationId xmlns:a16="http://schemas.microsoft.com/office/drawing/2014/main" id="{07F3B39A-2A1F-0FE4-5D81-9F6E09E4B96F}"/>
              </a:ext>
            </a:extLst>
          </p:cNvPr>
          <p:cNvSpPr txBox="1">
            <a:spLocks/>
          </p:cNvSpPr>
          <p:nvPr/>
        </p:nvSpPr>
        <p:spPr>
          <a:xfrm>
            <a:off x="773628" y="279462"/>
            <a:ext cx="11129812" cy="7182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i="0" kern="1200">
                <a:solidFill>
                  <a:srgbClr val="435464"/>
                </a:solidFill>
                <a:latin typeface="Arial" charset="0"/>
                <a:ea typeface="Arial" charset="0"/>
                <a:cs typeface="Arial" charset="0"/>
              </a:defRPr>
            </a:lvl1pPr>
          </a:lstStyle>
          <a:p>
            <a:r>
              <a:rPr lang="en-US" sz="2600" dirty="0">
                <a:latin typeface="Garamond" panose="02020404030301010803" pitchFamily="18" charset="0"/>
              </a:rPr>
              <a:t>Poverty measurement: Do households achieve a minimum level of wellbeing?</a:t>
            </a:r>
          </a:p>
        </p:txBody>
      </p:sp>
    </p:spTree>
    <p:extLst>
      <p:ext uri="{BB962C8B-B14F-4D97-AF65-F5344CB8AC3E}">
        <p14:creationId xmlns:p14="http://schemas.microsoft.com/office/powerpoint/2010/main" val="2180776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0E987-34AB-8740-B682-6A0D7E864E96}"/>
              </a:ext>
            </a:extLst>
          </p:cNvPr>
          <p:cNvSpPr>
            <a:spLocks noGrp="1"/>
          </p:cNvSpPr>
          <p:nvPr>
            <p:ph type="title"/>
          </p:nvPr>
        </p:nvSpPr>
        <p:spPr>
          <a:xfrm>
            <a:off x="838200" y="301149"/>
            <a:ext cx="10515600" cy="718240"/>
          </a:xfrm>
        </p:spPr>
        <p:txBody>
          <a:bodyPr>
            <a:normAutofit/>
          </a:bodyPr>
          <a:lstStyle/>
          <a:p>
            <a:r>
              <a:rPr lang="en-US" sz="3200" dirty="0">
                <a:latin typeface="Garamond" panose="02020404030301010803" pitchFamily="18" charset="0"/>
              </a:rPr>
              <a:t>Rethinking the nutrition standard</a:t>
            </a:r>
          </a:p>
        </p:txBody>
      </p:sp>
      <p:sp>
        <p:nvSpPr>
          <p:cNvPr id="3" name="Content Placeholder 2">
            <a:extLst>
              <a:ext uri="{FF2B5EF4-FFF2-40B4-BE49-F238E27FC236}">
                <a16:creationId xmlns:a16="http://schemas.microsoft.com/office/drawing/2014/main" id="{43262D00-97BE-B34E-845A-03C41E974586}"/>
              </a:ext>
            </a:extLst>
          </p:cNvPr>
          <p:cNvSpPr>
            <a:spLocks noGrp="1"/>
          </p:cNvSpPr>
          <p:nvPr>
            <p:ph sz="half" idx="1"/>
          </p:nvPr>
        </p:nvSpPr>
        <p:spPr>
          <a:xfrm>
            <a:off x="732182" y="965352"/>
            <a:ext cx="11221278" cy="5892648"/>
          </a:xfrm>
        </p:spPr>
        <p:txBody>
          <a:bodyPr>
            <a:noAutofit/>
          </a:bodyPr>
          <a:lstStyle/>
          <a:p>
            <a:pPr marL="0" indent="0">
              <a:buNone/>
            </a:pPr>
            <a:r>
              <a:rPr lang="en-US" b="1" dirty="0">
                <a:solidFill>
                  <a:schemeClr val="tx1"/>
                </a:solidFill>
                <a:latin typeface="Garamond" panose="02020404030301010803" pitchFamily="18" charset="0"/>
              </a:rPr>
              <a:t>Energy-based food poverty line</a:t>
            </a:r>
          </a:p>
          <a:p>
            <a:pPr marL="457200" lvl="1" indent="0">
              <a:buNone/>
            </a:pPr>
            <a:r>
              <a:rPr lang="en-US" sz="2000" dirty="0">
                <a:solidFill>
                  <a:schemeClr val="tx1"/>
                </a:solidFill>
                <a:latin typeface="Garamond" panose="02020404030301010803" pitchFamily="18" charset="0"/>
              </a:rPr>
              <a:t>Food consumption by poorer households evaluated at median prices and scaled to meet a dietary energy target (traditional cost of basic needs poverty line)</a:t>
            </a:r>
          </a:p>
          <a:p>
            <a:pPr marL="0" indent="0">
              <a:lnSpc>
                <a:spcPct val="100000"/>
              </a:lnSpc>
              <a:spcBef>
                <a:spcPts val="1500"/>
              </a:spcBef>
              <a:buNone/>
            </a:pPr>
            <a:r>
              <a:rPr lang="en-US" b="1" dirty="0">
                <a:solidFill>
                  <a:schemeClr val="tx1"/>
                </a:solidFill>
                <a:latin typeface="Garamond" panose="02020404030301010803" pitchFamily="18" charset="0"/>
              </a:rPr>
              <a:t>Cost of a Healthy Diet – provides the framework for a new nutrition standard</a:t>
            </a:r>
          </a:p>
          <a:p>
            <a:pPr lvl="1">
              <a:lnSpc>
                <a:spcPct val="100000"/>
              </a:lnSpc>
              <a:spcBef>
                <a:spcPts val="0"/>
              </a:spcBef>
              <a:buFont typeface="Arial" panose="020B0604020202020204" pitchFamily="34" charset="0"/>
              <a:buChar char="•"/>
            </a:pPr>
            <a:r>
              <a:rPr lang="en-US" sz="2000" dirty="0">
                <a:solidFill>
                  <a:schemeClr val="tx1"/>
                </a:solidFill>
                <a:latin typeface="Garamond" panose="02020404030301010803" pitchFamily="18" charset="0"/>
              </a:rPr>
              <a:t>Reflects “economic access to nutritious food to meet dietary needs for an active and healthy life”</a:t>
            </a:r>
          </a:p>
          <a:p>
            <a:pPr lvl="1">
              <a:lnSpc>
                <a:spcPct val="100000"/>
              </a:lnSpc>
              <a:spcBef>
                <a:spcPts val="0"/>
              </a:spcBef>
              <a:buFont typeface="Arial" panose="020B0604020202020204" pitchFamily="34" charset="0"/>
              <a:buChar char="•"/>
            </a:pPr>
            <a:r>
              <a:rPr lang="en-US" sz="2000" dirty="0">
                <a:solidFill>
                  <a:schemeClr val="tx1"/>
                </a:solidFill>
                <a:latin typeface="Garamond" panose="02020404030301010803" pitchFamily="18" charset="0"/>
              </a:rPr>
              <a:t>Aligned with food based dietary guidelines – policy documents defining diets that meet nutritional needs</a:t>
            </a:r>
          </a:p>
          <a:p>
            <a:pPr lvl="1">
              <a:lnSpc>
                <a:spcPct val="100000"/>
              </a:lnSpc>
              <a:spcBef>
                <a:spcPts val="0"/>
              </a:spcBef>
              <a:buFont typeface="Arial" panose="020B0604020202020204" pitchFamily="34" charset="0"/>
              <a:buChar char="•"/>
            </a:pPr>
            <a:r>
              <a:rPr lang="en-US" sz="2000" dirty="0">
                <a:solidFill>
                  <a:schemeClr val="tx1"/>
                </a:solidFill>
                <a:latin typeface="Garamond" panose="02020404030301010803" pitchFamily="18" charset="0"/>
              </a:rPr>
              <a:t>Does not incorporate consumption patterns that reflect preferences [rather, it selects least cost foods to determine a minimum standard of access]</a:t>
            </a:r>
          </a:p>
          <a:p>
            <a:pPr marL="0" indent="0">
              <a:spcBef>
                <a:spcPts val="1500"/>
              </a:spcBef>
              <a:buNone/>
            </a:pPr>
            <a:r>
              <a:rPr lang="en-US" b="1" dirty="0">
                <a:solidFill>
                  <a:schemeClr val="tx1"/>
                </a:solidFill>
                <a:latin typeface="Garamond" panose="02020404030301010803" pitchFamily="18" charset="0"/>
              </a:rPr>
              <a:t>Healthy diet food poverty line</a:t>
            </a:r>
          </a:p>
          <a:p>
            <a:pPr marL="457200" marR="0" lvl="1" indent="0" algn="l" defTabSz="914400" rtl="0" eaLnBrk="1" fontAlgn="auto" latinLnBrk="0" hangingPunct="1">
              <a:lnSpc>
                <a:spcPct val="90000"/>
              </a:lnSpc>
              <a:spcBef>
                <a:spcPts val="500"/>
              </a:spcBef>
              <a:spcAft>
                <a:spcPts val="0"/>
              </a:spcAft>
              <a:buClrTx/>
              <a:buSzTx/>
              <a:buFont typeface="Courier New" charset="0"/>
              <a:buNone/>
              <a:tabLst/>
              <a:defRPr/>
            </a:pPr>
            <a:r>
              <a:rPr kumimoji="0" lang="en-US" sz="2000" b="0" i="0" u="none" strike="noStrike" kern="1200" cap="none" spc="0" normalizeH="0" baseline="0" noProof="0" dirty="0">
                <a:ln>
                  <a:noFill/>
                </a:ln>
                <a:solidFill>
                  <a:schemeClr val="tx1"/>
                </a:solidFill>
                <a:effectLst/>
                <a:uLnTx/>
                <a:uFillTx/>
                <a:latin typeface="Garamond" panose="02020404030301010803" pitchFamily="18" charset="0"/>
                <a:cs typeface="Arial" charset="0"/>
              </a:rPr>
              <a:t>New method for incorporating a more comprehensive healthy diet nutrition standard into food poverty line estimation</a:t>
            </a:r>
            <a:endParaRPr lang="en-US" sz="2000" b="1" dirty="0">
              <a:solidFill>
                <a:schemeClr val="tx1"/>
              </a:solidFill>
              <a:latin typeface="Garamond" panose="02020404030301010803" pitchFamily="18" charset="0"/>
            </a:endParaRPr>
          </a:p>
          <a:p>
            <a:pPr marL="0" indent="0">
              <a:lnSpc>
                <a:spcPct val="100000"/>
              </a:lnSpc>
              <a:spcBef>
                <a:spcPts val="0"/>
              </a:spcBef>
              <a:spcAft>
                <a:spcPts val="1500"/>
              </a:spcAft>
              <a:buNone/>
            </a:pPr>
            <a:endParaRPr lang="en-US" sz="22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2981686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F4CB182-0F6F-7631-F788-8008ACA11582}"/>
              </a:ext>
            </a:extLst>
          </p:cNvPr>
          <p:cNvSpPr txBox="1"/>
          <p:nvPr/>
        </p:nvSpPr>
        <p:spPr>
          <a:xfrm>
            <a:off x="3773657" y="1853620"/>
            <a:ext cx="1756498" cy="1015663"/>
          </a:xfrm>
          <a:prstGeom prst="rect">
            <a:avLst/>
          </a:prstGeom>
          <a:noFill/>
        </p:spPr>
        <p:txBody>
          <a:bodyPr wrap="square" rtlCol="0">
            <a:spAutoFit/>
          </a:bodyPr>
          <a:lstStyle/>
          <a:p>
            <a:pPr algn="ctr"/>
            <a:r>
              <a:rPr lang="en-US" sz="2000" i="1" dirty="0"/>
              <a:t>Consumption patterns of poorer HHs </a:t>
            </a:r>
          </a:p>
        </p:txBody>
      </p:sp>
      <p:sp>
        <p:nvSpPr>
          <p:cNvPr id="9" name="Frame 8">
            <a:extLst>
              <a:ext uri="{FF2B5EF4-FFF2-40B4-BE49-F238E27FC236}">
                <a16:creationId xmlns:a16="http://schemas.microsoft.com/office/drawing/2014/main" id="{33C0A25D-7DED-42A8-C561-A7F06008D20C}"/>
              </a:ext>
            </a:extLst>
          </p:cNvPr>
          <p:cNvSpPr/>
          <p:nvPr/>
        </p:nvSpPr>
        <p:spPr>
          <a:xfrm>
            <a:off x="1803643" y="1634463"/>
            <a:ext cx="2027583" cy="1461052"/>
          </a:xfrm>
          <a:prstGeom prst="fram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Garamond" panose="02020404030301010803" pitchFamily="18" charset="0"/>
            </a:endParaRPr>
          </a:p>
        </p:txBody>
      </p:sp>
      <p:sp>
        <p:nvSpPr>
          <p:cNvPr id="10" name="Frame 9">
            <a:extLst>
              <a:ext uri="{FF2B5EF4-FFF2-40B4-BE49-F238E27FC236}">
                <a16:creationId xmlns:a16="http://schemas.microsoft.com/office/drawing/2014/main" id="{FC2F93F7-D146-D9C7-E2D0-2811F5B1049A}"/>
              </a:ext>
            </a:extLst>
          </p:cNvPr>
          <p:cNvSpPr/>
          <p:nvPr/>
        </p:nvSpPr>
        <p:spPr>
          <a:xfrm>
            <a:off x="3645696" y="1634463"/>
            <a:ext cx="2027583" cy="1461052"/>
          </a:xfrm>
          <a:prstGeom prst="fram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Garamond" panose="02020404030301010803" pitchFamily="18" charset="0"/>
            </a:endParaRPr>
          </a:p>
        </p:txBody>
      </p:sp>
      <p:sp>
        <p:nvSpPr>
          <p:cNvPr id="11" name="TextBox 10">
            <a:extLst>
              <a:ext uri="{FF2B5EF4-FFF2-40B4-BE49-F238E27FC236}">
                <a16:creationId xmlns:a16="http://schemas.microsoft.com/office/drawing/2014/main" id="{0C11AC5A-8C9B-23BD-2091-A4B06B725694}"/>
              </a:ext>
            </a:extLst>
          </p:cNvPr>
          <p:cNvSpPr txBox="1"/>
          <p:nvPr/>
        </p:nvSpPr>
        <p:spPr>
          <a:xfrm>
            <a:off x="1670462" y="583714"/>
            <a:ext cx="3995517" cy="584775"/>
          </a:xfrm>
          <a:prstGeom prst="rect">
            <a:avLst/>
          </a:prstGeom>
          <a:noFill/>
        </p:spPr>
        <p:txBody>
          <a:bodyPr wrap="none" rtlCol="0">
            <a:spAutoFit/>
          </a:bodyPr>
          <a:lstStyle/>
          <a:p>
            <a:r>
              <a:rPr lang="en-US" sz="3200" b="1" dirty="0">
                <a:solidFill>
                  <a:schemeClr val="tx2"/>
                </a:solidFill>
                <a:latin typeface="Garamond" panose="02020404030301010803" pitchFamily="18" charset="0"/>
              </a:rPr>
              <a:t>Energy-based poverty</a:t>
            </a:r>
          </a:p>
        </p:txBody>
      </p:sp>
      <p:sp>
        <p:nvSpPr>
          <p:cNvPr id="12" name="TextBox 11">
            <a:extLst>
              <a:ext uri="{FF2B5EF4-FFF2-40B4-BE49-F238E27FC236}">
                <a16:creationId xmlns:a16="http://schemas.microsoft.com/office/drawing/2014/main" id="{5687AB56-9A5A-D45A-8721-D29B7B2FC0F4}"/>
              </a:ext>
            </a:extLst>
          </p:cNvPr>
          <p:cNvSpPr txBox="1"/>
          <p:nvPr/>
        </p:nvSpPr>
        <p:spPr>
          <a:xfrm>
            <a:off x="2044294" y="2007508"/>
            <a:ext cx="1449325" cy="707886"/>
          </a:xfrm>
          <a:prstGeom prst="rect">
            <a:avLst/>
          </a:prstGeom>
          <a:noFill/>
        </p:spPr>
        <p:txBody>
          <a:bodyPr wrap="square" rtlCol="0">
            <a:spAutoFit/>
          </a:bodyPr>
          <a:lstStyle/>
          <a:p>
            <a:pPr algn="ctr"/>
            <a:r>
              <a:rPr lang="en-US" sz="2000" i="1" dirty="0"/>
              <a:t>Energy threshold</a:t>
            </a:r>
          </a:p>
        </p:txBody>
      </p:sp>
      <p:sp>
        <p:nvSpPr>
          <p:cNvPr id="13" name="TextBox 12">
            <a:extLst>
              <a:ext uri="{FF2B5EF4-FFF2-40B4-BE49-F238E27FC236}">
                <a16:creationId xmlns:a16="http://schemas.microsoft.com/office/drawing/2014/main" id="{5FD5C5BB-306C-6792-1DBF-A1F80E43C52B}"/>
              </a:ext>
            </a:extLst>
          </p:cNvPr>
          <p:cNvSpPr txBox="1"/>
          <p:nvPr/>
        </p:nvSpPr>
        <p:spPr>
          <a:xfrm>
            <a:off x="6262134" y="5265197"/>
            <a:ext cx="2406428" cy="461665"/>
          </a:xfrm>
          <a:prstGeom prst="rect">
            <a:avLst/>
          </a:prstGeom>
          <a:noFill/>
        </p:spPr>
        <p:txBody>
          <a:bodyPr wrap="none" rtlCol="0">
            <a:spAutoFit/>
          </a:bodyPr>
          <a:lstStyle/>
          <a:p>
            <a:r>
              <a:rPr lang="en-US" sz="2400" dirty="0">
                <a:latin typeface="Garamond" panose="02020404030301010803" pitchFamily="18" charset="0"/>
              </a:rPr>
              <a:t>Nutrition standard</a:t>
            </a:r>
          </a:p>
        </p:txBody>
      </p:sp>
      <p:sp>
        <p:nvSpPr>
          <p:cNvPr id="14" name="TextBox 13">
            <a:extLst>
              <a:ext uri="{FF2B5EF4-FFF2-40B4-BE49-F238E27FC236}">
                <a16:creationId xmlns:a16="http://schemas.microsoft.com/office/drawing/2014/main" id="{CB78DEEE-3637-5084-4E6D-75E187C1F1C3}"/>
              </a:ext>
            </a:extLst>
          </p:cNvPr>
          <p:cNvSpPr txBox="1"/>
          <p:nvPr/>
        </p:nvSpPr>
        <p:spPr>
          <a:xfrm>
            <a:off x="3919716" y="5265197"/>
            <a:ext cx="1933030" cy="461665"/>
          </a:xfrm>
          <a:prstGeom prst="rect">
            <a:avLst/>
          </a:prstGeom>
          <a:noFill/>
        </p:spPr>
        <p:txBody>
          <a:bodyPr wrap="none" rtlCol="0">
            <a:spAutoFit/>
          </a:bodyPr>
          <a:lstStyle/>
          <a:p>
            <a:r>
              <a:rPr lang="en-US" sz="2400" dirty="0">
                <a:latin typeface="Garamond" panose="02020404030301010803" pitchFamily="18" charset="0"/>
              </a:rPr>
              <a:t>Food selection</a:t>
            </a:r>
          </a:p>
        </p:txBody>
      </p:sp>
      <p:sp>
        <p:nvSpPr>
          <p:cNvPr id="15" name="TextBox 14">
            <a:extLst>
              <a:ext uri="{FF2B5EF4-FFF2-40B4-BE49-F238E27FC236}">
                <a16:creationId xmlns:a16="http://schemas.microsoft.com/office/drawing/2014/main" id="{554B09F2-188B-D37D-AD36-9A4B1014EC05}"/>
              </a:ext>
            </a:extLst>
          </p:cNvPr>
          <p:cNvSpPr txBox="1"/>
          <p:nvPr/>
        </p:nvSpPr>
        <p:spPr>
          <a:xfrm>
            <a:off x="9009253" y="2028769"/>
            <a:ext cx="1478398" cy="707886"/>
          </a:xfrm>
          <a:prstGeom prst="rect">
            <a:avLst/>
          </a:prstGeom>
          <a:noFill/>
        </p:spPr>
        <p:txBody>
          <a:bodyPr wrap="square" rtlCol="0">
            <a:spAutoFit/>
          </a:bodyPr>
          <a:lstStyle/>
          <a:p>
            <a:pPr algn="ctr"/>
            <a:r>
              <a:rPr lang="en-US" sz="2000" i="1" dirty="0"/>
              <a:t>Least cost foods</a:t>
            </a:r>
          </a:p>
        </p:txBody>
      </p:sp>
      <p:sp>
        <p:nvSpPr>
          <p:cNvPr id="16" name="Frame 15">
            <a:extLst>
              <a:ext uri="{FF2B5EF4-FFF2-40B4-BE49-F238E27FC236}">
                <a16:creationId xmlns:a16="http://schemas.microsoft.com/office/drawing/2014/main" id="{ABEC8A16-D1C6-E3DE-61CD-328CE24ADAF2}"/>
              </a:ext>
            </a:extLst>
          </p:cNvPr>
          <p:cNvSpPr/>
          <p:nvPr/>
        </p:nvSpPr>
        <p:spPr>
          <a:xfrm>
            <a:off x="6898053" y="1655724"/>
            <a:ext cx="2027583" cy="1461052"/>
          </a:xfrm>
          <a:prstGeom prst="fram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Garamond" panose="02020404030301010803" pitchFamily="18" charset="0"/>
            </a:endParaRPr>
          </a:p>
        </p:txBody>
      </p:sp>
      <p:sp>
        <p:nvSpPr>
          <p:cNvPr id="17" name="Frame 16">
            <a:extLst>
              <a:ext uri="{FF2B5EF4-FFF2-40B4-BE49-F238E27FC236}">
                <a16:creationId xmlns:a16="http://schemas.microsoft.com/office/drawing/2014/main" id="{544ED117-53FC-A100-7990-9656D28B0977}"/>
              </a:ext>
            </a:extLst>
          </p:cNvPr>
          <p:cNvSpPr/>
          <p:nvPr/>
        </p:nvSpPr>
        <p:spPr>
          <a:xfrm>
            <a:off x="8740106" y="1655724"/>
            <a:ext cx="2027583" cy="1461052"/>
          </a:xfrm>
          <a:prstGeom prst="fram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Garamond" panose="02020404030301010803" pitchFamily="18" charset="0"/>
            </a:endParaRPr>
          </a:p>
        </p:txBody>
      </p:sp>
      <p:sp>
        <p:nvSpPr>
          <p:cNvPr id="18" name="TextBox 17">
            <a:extLst>
              <a:ext uri="{FF2B5EF4-FFF2-40B4-BE49-F238E27FC236}">
                <a16:creationId xmlns:a16="http://schemas.microsoft.com/office/drawing/2014/main" id="{65FBEC39-2500-1DA8-7CB8-44E86812DB77}"/>
              </a:ext>
            </a:extLst>
          </p:cNvPr>
          <p:cNvSpPr txBox="1"/>
          <p:nvPr/>
        </p:nvSpPr>
        <p:spPr>
          <a:xfrm>
            <a:off x="6518723" y="604340"/>
            <a:ext cx="4257127" cy="584775"/>
          </a:xfrm>
          <a:prstGeom prst="rect">
            <a:avLst/>
          </a:prstGeom>
          <a:noFill/>
        </p:spPr>
        <p:txBody>
          <a:bodyPr wrap="none" rtlCol="0">
            <a:spAutoFit/>
          </a:bodyPr>
          <a:lstStyle/>
          <a:p>
            <a:r>
              <a:rPr lang="en-US" sz="3200" b="1" dirty="0">
                <a:solidFill>
                  <a:schemeClr val="tx2"/>
                </a:solidFill>
                <a:latin typeface="Garamond" panose="02020404030301010803" pitchFamily="18" charset="0"/>
              </a:rPr>
              <a:t>Cost of the healthy diet</a:t>
            </a:r>
          </a:p>
        </p:txBody>
      </p:sp>
      <p:sp>
        <p:nvSpPr>
          <p:cNvPr id="19" name="TextBox 18">
            <a:extLst>
              <a:ext uri="{FF2B5EF4-FFF2-40B4-BE49-F238E27FC236}">
                <a16:creationId xmlns:a16="http://schemas.microsoft.com/office/drawing/2014/main" id="{F57FEAD2-0CEC-62B9-5588-1A461C13695B}"/>
              </a:ext>
            </a:extLst>
          </p:cNvPr>
          <p:cNvSpPr txBox="1"/>
          <p:nvPr/>
        </p:nvSpPr>
        <p:spPr>
          <a:xfrm>
            <a:off x="7134973" y="2028769"/>
            <a:ext cx="1521516" cy="707886"/>
          </a:xfrm>
          <a:prstGeom prst="rect">
            <a:avLst/>
          </a:prstGeom>
          <a:noFill/>
        </p:spPr>
        <p:txBody>
          <a:bodyPr wrap="square" rtlCol="0">
            <a:spAutoFit/>
          </a:bodyPr>
          <a:lstStyle/>
          <a:p>
            <a:pPr algn="ctr"/>
            <a:r>
              <a:rPr lang="en-US" sz="2000" i="1" dirty="0"/>
              <a:t>Food group guidelines</a:t>
            </a:r>
          </a:p>
        </p:txBody>
      </p:sp>
      <p:sp>
        <p:nvSpPr>
          <p:cNvPr id="22" name="TextBox 21">
            <a:extLst>
              <a:ext uri="{FF2B5EF4-FFF2-40B4-BE49-F238E27FC236}">
                <a16:creationId xmlns:a16="http://schemas.microsoft.com/office/drawing/2014/main" id="{63B01450-4F1F-F34A-5194-D8A36BE76A82}"/>
              </a:ext>
            </a:extLst>
          </p:cNvPr>
          <p:cNvSpPr txBox="1"/>
          <p:nvPr/>
        </p:nvSpPr>
        <p:spPr>
          <a:xfrm>
            <a:off x="3709875" y="3973986"/>
            <a:ext cx="2221761" cy="1015663"/>
          </a:xfrm>
          <a:prstGeom prst="rect">
            <a:avLst/>
          </a:prstGeom>
          <a:noFill/>
        </p:spPr>
        <p:txBody>
          <a:bodyPr wrap="square" rtlCol="0">
            <a:spAutoFit/>
          </a:bodyPr>
          <a:lstStyle/>
          <a:p>
            <a:pPr algn="ctr"/>
            <a:r>
              <a:rPr lang="en-US" sz="2000" i="1" dirty="0"/>
              <a:t>Consumption patterns of poorer households </a:t>
            </a:r>
          </a:p>
        </p:txBody>
      </p:sp>
      <p:sp>
        <p:nvSpPr>
          <p:cNvPr id="23" name="Frame 22">
            <a:extLst>
              <a:ext uri="{FF2B5EF4-FFF2-40B4-BE49-F238E27FC236}">
                <a16:creationId xmlns:a16="http://schemas.microsoft.com/office/drawing/2014/main" id="{F31BED70-320A-5405-360C-A6A5D077EF02}"/>
              </a:ext>
            </a:extLst>
          </p:cNvPr>
          <p:cNvSpPr/>
          <p:nvPr/>
        </p:nvSpPr>
        <p:spPr>
          <a:xfrm>
            <a:off x="3535389" y="3746168"/>
            <a:ext cx="2580915" cy="1461052"/>
          </a:xfrm>
          <a:prstGeom prst="fram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Garamond" panose="02020404030301010803" pitchFamily="18" charset="0"/>
            </a:endParaRPr>
          </a:p>
        </p:txBody>
      </p:sp>
      <p:sp>
        <p:nvSpPr>
          <p:cNvPr id="24" name="Frame 23">
            <a:extLst>
              <a:ext uri="{FF2B5EF4-FFF2-40B4-BE49-F238E27FC236}">
                <a16:creationId xmlns:a16="http://schemas.microsoft.com/office/drawing/2014/main" id="{EA846690-6BCA-0102-DED5-B75234E7B8A8}"/>
              </a:ext>
            </a:extLst>
          </p:cNvPr>
          <p:cNvSpPr/>
          <p:nvPr/>
        </p:nvSpPr>
        <p:spPr>
          <a:xfrm>
            <a:off x="6108952" y="3746168"/>
            <a:ext cx="2580914" cy="1461052"/>
          </a:xfrm>
          <a:prstGeom prst="fram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Garamond" panose="02020404030301010803" pitchFamily="18" charset="0"/>
            </a:endParaRPr>
          </a:p>
        </p:txBody>
      </p:sp>
      <p:sp>
        <p:nvSpPr>
          <p:cNvPr id="25" name="TextBox 24">
            <a:extLst>
              <a:ext uri="{FF2B5EF4-FFF2-40B4-BE49-F238E27FC236}">
                <a16:creationId xmlns:a16="http://schemas.microsoft.com/office/drawing/2014/main" id="{9CAE478F-C2E1-6C7A-DA89-817B18A41E50}"/>
              </a:ext>
            </a:extLst>
          </p:cNvPr>
          <p:cNvSpPr txBox="1"/>
          <p:nvPr/>
        </p:nvSpPr>
        <p:spPr>
          <a:xfrm>
            <a:off x="6538456" y="4122751"/>
            <a:ext cx="1521516" cy="707886"/>
          </a:xfrm>
          <a:prstGeom prst="rect">
            <a:avLst/>
          </a:prstGeom>
          <a:noFill/>
        </p:spPr>
        <p:txBody>
          <a:bodyPr wrap="square" rtlCol="0">
            <a:spAutoFit/>
          </a:bodyPr>
          <a:lstStyle/>
          <a:p>
            <a:pPr algn="ctr"/>
            <a:r>
              <a:rPr lang="en-US" sz="2000" i="1" dirty="0"/>
              <a:t>Food group guidelines</a:t>
            </a:r>
          </a:p>
        </p:txBody>
      </p:sp>
      <p:sp>
        <p:nvSpPr>
          <p:cNvPr id="26" name="TextBox 25">
            <a:extLst>
              <a:ext uri="{FF2B5EF4-FFF2-40B4-BE49-F238E27FC236}">
                <a16:creationId xmlns:a16="http://schemas.microsoft.com/office/drawing/2014/main" id="{4CC07BA4-BCBE-29F9-461A-9455670223F0}"/>
              </a:ext>
            </a:extLst>
          </p:cNvPr>
          <p:cNvSpPr txBox="1"/>
          <p:nvPr/>
        </p:nvSpPr>
        <p:spPr>
          <a:xfrm>
            <a:off x="1497316" y="1189115"/>
            <a:ext cx="2406428" cy="461665"/>
          </a:xfrm>
          <a:prstGeom prst="rect">
            <a:avLst/>
          </a:prstGeom>
          <a:noFill/>
        </p:spPr>
        <p:txBody>
          <a:bodyPr wrap="square" rtlCol="0">
            <a:spAutoFit/>
          </a:bodyPr>
          <a:lstStyle/>
          <a:p>
            <a:r>
              <a:rPr lang="en-US" sz="2400" dirty="0">
                <a:latin typeface="Garamond" panose="02020404030301010803" pitchFamily="18" charset="0"/>
              </a:rPr>
              <a:t>Nutrition standard</a:t>
            </a:r>
          </a:p>
        </p:txBody>
      </p:sp>
      <p:sp>
        <p:nvSpPr>
          <p:cNvPr id="27" name="TextBox 26">
            <a:extLst>
              <a:ext uri="{FF2B5EF4-FFF2-40B4-BE49-F238E27FC236}">
                <a16:creationId xmlns:a16="http://schemas.microsoft.com/office/drawing/2014/main" id="{7520FFD9-8DAC-5DFA-ED4D-02AA1C1272FA}"/>
              </a:ext>
            </a:extLst>
          </p:cNvPr>
          <p:cNvSpPr txBox="1"/>
          <p:nvPr/>
        </p:nvSpPr>
        <p:spPr>
          <a:xfrm>
            <a:off x="3929970" y="1189115"/>
            <a:ext cx="1933030" cy="461665"/>
          </a:xfrm>
          <a:prstGeom prst="rect">
            <a:avLst/>
          </a:prstGeom>
          <a:noFill/>
        </p:spPr>
        <p:txBody>
          <a:bodyPr wrap="square" rtlCol="0">
            <a:spAutoFit/>
          </a:bodyPr>
          <a:lstStyle/>
          <a:p>
            <a:r>
              <a:rPr lang="en-US" sz="2400" dirty="0">
                <a:latin typeface="Garamond" panose="02020404030301010803" pitchFamily="18" charset="0"/>
              </a:rPr>
              <a:t>Food selection</a:t>
            </a:r>
          </a:p>
        </p:txBody>
      </p:sp>
      <p:sp>
        <p:nvSpPr>
          <p:cNvPr id="28" name="TextBox 27">
            <a:extLst>
              <a:ext uri="{FF2B5EF4-FFF2-40B4-BE49-F238E27FC236}">
                <a16:creationId xmlns:a16="http://schemas.microsoft.com/office/drawing/2014/main" id="{1271C7B9-EB42-255D-9A64-668BC195A202}"/>
              </a:ext>
            </a:extLst>
          </p:cNvPr>
          <p:cNvSpPr txBox="1"/>
          <p:nvPr/>
        </p:nvSpPr>
        <p:spPr>
          <a:xfrm>
            <a:off x="2896355" y="5813307"/>
            <a:ext cx="6578404" cy="584775"/>
          </a:xfrm>
          <a:prstGeom prst="rect">
            <a:avLst/>
          </a:prstGeom>
          <a:noFill/>
        </p:spPr>
        <p:txBody>
          <a:bodyPr wrap="none" rtlCol="0">
            <a:spAutoFit/>
          </a:bodyPr>
          <a:lstStyle/>
          <a:p>
            <a:pPr algn="ctr"/>
            <a:r>
              <a:rPr lang="en-US" sz="3200" b="1" dirty="0">
                <a:solidFill>
                  <a:schemeClr val="tx2"/>
                </a:solidFill>
                <a:latin typeface="Garamond" panose="02020404030301010803" pitchFamily="18" charset="0"/>
              </a:rPr>
              <a:t>Healthy diet food poverty line basket</a:t>
            </a:r>
          </a:p>
        </p:txBody>
      </p:sp>
      <p:cxnSp>
        <p:nvCxnSpPr>
          <p:cNvPr id="29" name="Straight Arrow Connector 28">
            <a:extLst>
              <a:ext uri="{FF2B5EF4-FFF2-40B4-BE49-F238E27FC236}">
                <a16:creationId xmlns:a16="http://schemas.microsoft.com/office/drawing/2014/main" id="{AB7B3963-964F-9442-5584-6995888C9F58}"/>
              </a:ext>
            </a:extLst>
          </p:cNvPr>
          <p:cNvCxnSpPr>
            <a:cxnSpLocks/>
          </p:cNvCxnSpPr>
          <p:nvPr/>
        </p:nvCxnSpPr>
        <p:spPr>
          <a:xfrm flipH="1">
            <a:off x="7203945" y="3150694"/>
            <a:ext cx="751713" cy="537497"/>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E3D56473-203D-0D09-3212-5938DF9C9151}"/>
              </a:ext>
            </a:extLst>
          </p:cNvPr>
          <p:cNvCxnSpPr>
            <a:cxnSpLocks/>
          </p:cNvCxnSpPr>
          <p:nvPr/>
        </p:nvCxnSpPr>
        <p:spPr>
          <a:xfrm>
            <a:off x="4443666" y="3125642"/>
            <a:ext cx="754178" cy="508509"/>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7614D34-49EE-6454-20A6-9543EDCAF0FF}"/>
              </a:ext>
            </a:extLst>
          </p:cNvPr>
          <p:cNvSpPr txBox="1"/>
          <p:nvPr/>
        </p:nvSpPr>
        <p:spPr>
          <a:xfrm>
            <a:off x="7270650" y="3590037"/>
            <a:ext cx="0" cy="0"/>
          </a:xfrm>
          <a:prstGeom prst="rect">
            <a:avLst/>
          </a:prstGeom>
        </p:spPr>
        <p:txBody>
          <a:bodyPr wrap="none" rtlCol="0">
            <a:noAutofit/>
          </a:bodyPr>
          <a:lstStyle/>
          <a:p>
            <a:pPr algn="r"/>
            <a:endParaRPr lang="en-US" sz="2400" dirty="0"/>
          </a:p>
        </p:txBody>
      </p:sp>
      <p:sp>
        <p:nvSpPr>
          <p:cNvPr id="3" name="TextBox 2">
            <a:extLst>
              <a:ext uri="{FF2B5EF4-FFF2-40B4-BE49-F238E27FC236}">
                <a16:creationId xmlns:a16="http://schemas.microsoft.com/office/drawing/2014/main" id="{1ED9787A-2127-FC56-4CFB-357CA644D822}"/>
              </a:ext>
            </a:extLst>
          </p:cNvPr>
          <p:cNvSpPr txBox="1"/>
          <p:nvPr/>
        </p:nvSpPr>
        <p:spPr>
          <a:xfrm>
            <a:off x="6626573" y="1225828"/>
            <a:ext cx="2406428" cy="461665"/>
          </a:xfrm>
          <a:prstGeom prst="rect">
            <a:avLst/>
          </a:prstGeom>
          <a:noFill/>
        </p:spPr>
        <p:txBody>
          <a:bodyPr wrap="square" rtlCol="0">
            <a:spAutoFit/>
          </a:bodyPr>
          <a:lstStyle/>
          <a:p>
            <a:r>
              <a:rPr lang="en-US" sz="2400" dirty="0">
                <a:latin typeface="Garamond" panose="02020404030301010803" pitchFamily="18" charset="0"/>
              </a:rPr>
              <a:t>Nutrition standard</a:t>
            </a:r>
          </a:p>
        </p:txBody>
      </p:sp>
      <p:sp>
        <p:nvSpPr>
          <p:cNvPr id="4" name="TextBox 3">
            <a:extLst>
              <a:ext uri="{FF2B5EF4-FFF2-40B4-BE49-F238E27FC236}">
                <a16:creationId xmlns:a16="http://schemas.microsoft.com/office/drawing/2014/main" id="{7DBD3030-E029-BCAC-D336-0874F9898877}"/>
              </a:ext>
            </a:extLst>
          </p:cNvPr>
          <p:cNvSpPr txBox="1"/>
          <p:nvPr/>
        </p:nvSpPr>
        <p:spPr>
          <a:xfrm>
            <a:off x="9059227" y="1225828"/>
            <a:ext cx="1933030" cy="461665"/>
          </a:xfrm>
          <a:prstGeom prst="rect">
            <a:avLst/>
          </a:prstGeom>
          <a:noFill/>
        </p:spPr>
        <p:txBody>
          <a:bodyPr wrap="square" rtlCol="0">
            <a:spAutoFit/>
          </a:bodyPr>
          <a:lstStyle/>
          <a:p>
            <a:r>
              <a:rPr lang="en-US" sz="2400" dirty="0">
                <a:latin typeface="Garamond" panose="02020404030301010803" pitchFamily="18" charset="0"/>
              </a:rPr>
              <a:t>Food selection</a:t>
            </a:r>
          </a:p>
        </p:txBody>
      </p:sp>
      <p:sp>
        <p:nvSpPr>
          <p:cNvPr id="5" name="TextBox 4">
            <a:extLst>
              <a:ext uri="{FF2B5EF4-FFF2-40B4-BE49-F238E27FC236}">
                <a16:creationId xmlns:a16="http://schemas.microsoft.com/office/drawing/2014/main" id="{9319E6AF-85B7-032E-194C-10D1972A88DB}"/>
              </a:ext>
            </a:extLst>
          </p:cNvPr>
          <p:cNvSpPr txBox="1"/>
          <p:nvPr/>
        </p:nvSpPr>
        <p:spPr>
          <a:xfrm>
            <a:off x="8700894" y="3669628"/>
            <a:ext cx="1882930" cy="1558798"/>
          </a:xfrm>
          <a:prstGeom prst="rect">
            <a:avLst/>
          </a:prstGeom>
        </p:spPr>
        <p:txBody>
          <a:bodyPr wrap="square" rtlCol="0">
            <a:noAutofit/>
          </a:bodyPr>
          <a:lstStyle/>
          <a:p>
            <a:r>
              <a:rPr lang="en-US" sz="1600" dirty="0">
                <a:solidFill>
                  <a:srgbClr val="05384B"/>
                </a:solidFill>
              </a:rPr>
              <a:t>Between food groups: recommended proportions stay constant (normative)</a:t>
            </a:r>
          </a:p>
        </p:txBody>
      </p:sp>
      <p:sp>
        <p:nvSpPr>
          <p:cNvPr id="6" name="TextBox 5">
            <a:extLst>
              <a:ext uri="{FF2B5EF4-FFF2-40B4-BE49-F238E27FC236}">
                <a16:creationId xmlns:a16="http://schemas.microsoft.com/office/drawing/2014/main" id="{F69FDCEE-4C44-F256-9A9C-9105328FE550}"/>
              </a:ext>
            </a:extLst>
          </p:cNvPr>
          <p:cNvSpPr txBox="1"/>
          <p:nvPr/>
        </p:nvSpPr>
        <p:spPr>
          <a:xfrm>
            <a:off x="1652459" y="3828146"/>
            <a:ext cx="1882930" cy="1558798"/>
          </a:xfrm>
          <a:prstGeom prst="rect">
            <a:avLst/>
          </a:prstGeom>
        </p:spPr>
        <p:txBody>
          <a:bodyPr wrap="square" rtlCol="0">
            <a:noAutofit/>
          </a:bodyPr>
          <a:lstStyle/>
          <a:p>
            <a:pPr algn="r"/>
            <a:r>
              <a:rPr lang="en-US" sz="1600" dirty="0">
                <a:solidFill>
                  <a:srgbClr val="05384B"/>
                </a:solidFill>
              </a:rPr>
              <a:t>Within food groups: items reflect behavior (descriptive)</a:t>
            </a:r>
          </a:p>
        </p:txBody>
      </p:sp>
    </p:spTree>
    <p:extLst>
      <p:ext uri="{BB962C8B-B14F-4D97-AF65-F5344CB8AC3E}">
        <p14:creationId xmlns:p14="http://schemas.microsoft.com/office/powerpoint/2010/main" val="28256209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0E987-34AB-8740-B682-6A0D7E864E96}"/>
              </a:ext>
            </a:extLst>
          </p:cNvPr>
          <p:cNvSpPr>
            <a:spLocks noGrp="1"/>
          </p:cNvSpPr>
          <p:nvPr>
            <p:ph type="title"/>
          </p:nvPr>
        </p:nvSpPr>
        <p:spPr>
          <a:xfrm>
            <a:off x="838200" y="301149"/>
            <a:ext cx="10515600" cy="718240"/>
          </a:xfrm>
        </p:spPr>
        <p:txBody>
          <a:bodyPr>
            <a:normAutofit/>
          </a:bodyPr>
          <a:lstStyle/>
          <a:p>
            <a:r>
              <a:rPr lang="en-US" sz="3200" dirty="0">
                <a:latin typeface="Garamond" panose="02020404030301010803" pitchFamily="18" charset="0"/>
              </a:rPr>
              <a:t>Healthy diet poverty lines</a:t>
            </a:r>
          </a:p>
        </p:txBody>
      </p:sp>
      <p:sp>
        <p:nvSpPr>
          <p:cNvPr id="3" name="Content Placeholder 2">
            <a:extLst>
              <a:ext uri="{FF2B5EF4-FFF2-40B4-BE49-F238E27FC236}">
                <a16:creationId xmlns:a16="http://schemas.microsoft.com/office/drawing/2014/main" id="{43262D00-97BE-B34E-845A-03C41E974586}"/>
              </a:ext>
            </a:extLst>
          </p:cNvPr>
          <p:cNvSpPr>
            <a:spLocks noGrp="1"/>
          </p:cNvSpPr>
          <p:nvPr>
            <p:ph sz="half" idx="1"/>
          </p:nvPr>
        </p:nvSpPr>
        <p:spPr>
          <a:xfrm>
            <a:off x="495190" y="1105693"/>
            <a:ext cx="11106873" cy="707923"/>
          </a:xfrm>
        </p:spPr>
        <p:txBody>
          <a:bodyPr>
            <a:noAutofit/>
          </a:bodyPr>
          <a:lstStyle/>
          <a:p>
            <a:pPr marL="457200" lvl="1" indent="0">
              <a:lnSpc>
                <a:spcPct val="100000"/>
              </a:lnSpc>
              <a:spcBef>
                <a:spcPts val="0"/>
              </a:spcBef>
              <a:buNone/>
            </a:pPr>
            <a:r>
              <a:rPr lang="en-US" b="1" dirty="0">
                <a:solidFill>
                  <a:schemeClr val="tx1"/>
                </a:solidFill>
                <a:latin typeface="Garamond" panose="02020404030301010803" pitchFamily="18" charset="0"/>
              </a:rPr>
              <a:t>Healthy diet food poverty line:  </a:t>
            </a:r>
          </a:p>
          <a:p>
            <a:pPr marL="457200" lvl="1" indent="0">
              <a:lnSpc>
                <a:spcPct val="100000"/>
              </a:lnSpc>
              <a:spcBef>
                <a:spcPts val="0"/>
              </a:spcBef>
              <a:spcAft>
                <a:spcPts val="1500"/>
              </a:spcAft>
              <a:buNone/>
            </a:pPr>
            <a:r>
              <a:rPr lang="en-US" dirty="0">
                <a:solidFill>
                  <a:schemeClr val="tx1"/>
                </a:solidFill>
                <a:latin typeface="Garamond" panose="02020404030301010803" pitchFamily="18" charset="0"/>
              </a:rPr>
              <a:t>Food consumption by relatively poor households evaluated at median prices where</a:t>
            </a:r>
          </a:p>
          <a:p>
            <a:pPr lvl="1">
              <a:lnSpc>
                <a:spcPct val="100000"/>
              </a:lnSpc>
              <a:spcBef>
                <a:spcPts val="0"/>
              </a:spcBef>
              <a:spcAft>
                <a:spcPts val="1500"/>
              </a:spcAft>
              <a:buFont typeface="Arial" panose="020B0604020202020204" pitchFamily="34" charset="0"/>
              <a:buChar char="•"/>
            </a:pPr>
            <a:endParaRPr lang="en-US" dirty="0">
              <a:solidFill>
                <a:schemeClr val="tx1"/>
              </a:solidFill>
              <a:latin typeface="Garamond" panose="02020404030301010803" pitchFamily="18" charset="0"/>
            </a:endParaRPr>
          </a:p>
          <a:p>
            <a:pPr lvl="1">
              <a:lnSpc>
                <a:spcPct val="100000"/>
              </a:lnSpc>
              <a:spcBef>
                <a:spcPts val="0"/>
              </a:spcBef>
              <a:spcAft>
                <a:spcPts val="2000"/>
              </a:spcAft>
            </a:pPr>
            <a:endParaRPr lang="en-US" dirty="0">
              <a:solidFill>
                <a:schemeClr val="tx1"/>
              </a:solidFill>
              <a:latin typeface="Garamond" panose="02020404030301010803" pitchFamily="18" charset="0"/>
            </a:endParaRPr>
          </a:p>
          <a:p>
            <a:pPr>
              <a:lnSpc>
                <a:spcPct val="100000"/>
              </a:lnSpc>
              <a:spcBef>
                <a:spcPts val="0"/>
              </a:spcBef>
              <a:spcAft>
                <a:spcPts val="1500"/>
              </a:spcAft>
            </a:pPr>
            <a:endParaRPr lang="en-US" dirty="0">
              <a:solidFill>
                <a:schemeClr val="tx1"/>
              </a:solidFill>
              <a:latin typeface="Garamond" panose="02020404030301010803" pitchFamily="18" charset="0"/>
            </a:endParaRPr>
          </a:p>
        </p:txBody>
      </p:sp>
      <p:graphicFrame>
        <p:nvGraphicFramePr>
          <p:cNvPr id="5" name="Diagram 4">
            <a:extLst>
              <a:ext uri="{FF2B5EF4-FFF2-40B4-BE49-F238E27FC236}">
                <a16:creationId xmlns:a16="http://schemas.microsoft.com/office/drawing/2014/main" id="{A801DD2C-7D92-0B77-4F01-B095E103B788}"/>
              </a:ext>
            </a:extLst>
          </p:cNvPr>
          <p:cNvGraphicFramePr/>
          <p:nvPr>
            <p:extLst>
              <p:ext uri="{D42A27DB-BD31-4B8C-83A1-F6EECF244321}">
                <p14:modId xmlns:p14="http://schemas.microsoft.com/office/powerpoint/2010/main" val="2931806670"/>
              </p:ext>
            </p:extLst>
          </p:nvPr>
        </p:nvGraphicFramePr>
        <p:xfrm>
          <a:off x="825909" y="1899920"/>
          <a:ext cx="11106873" cy="22569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F883FF62-5342-E106-7863-63DB4D70FE05}"/>
              </a:ext>
            </a:extLst>
          </p:cNvPr>
          <p:cNvSpPr txBox="1"/>
          <p:nvPr/>
        </p:nvSpPr>
        <p:spPr>
          <a:xfrm>
            <a:off x="956186" y="5401641"/>
            <a:ext cx="10598128" cy="871978"/>
          </a:xfrm>
          <a:prstGeom prst="rect">
            <a:avLst/>
          </a:prstGeom>
        </p:spPr>
        <p:txBody>
          <a:bodyPr wrap="square" rtlCol="0">
            <a:noAutofit/>
          </a:bodyPr>
          <a:lstStyle/>
          <a:p>
            <a:r>
              <a:rPr lang="en-US" sz="2400" dirty="0">
                <a:latin typeface="Garamond" panose="02020404030301010803" pitchFamily="18" charset="0"/>
              </a:rPr>
              <a:t>Being classified as non-poor in terms of a healthy diet poverty line is distinct from actually consuming a healthy diet. </a:t>
            </a:r>
          </a:p>
          <a:p>
            <a:endParaRPr lang="en-US" sz="2400" dirty="0">
              <a:latin typeface="Garamond" panose="02020404030301010803" pitchFamily="18" charset="0"/>
            </a:endParaRPr>
          </a:p>
        </p:txBody>
      </p:sp>
      <p:sp>
        <p:nvSpPr>
          <p:cNvPr id="8" name="TextBox 7">
            <a:extLst>
              <a:ext uri="{FF2B5EF4-FFF2-40B4-BE49-F238E27FC236}">
                <a16:creationId xmlns:a16="http://schemas.microsoft.com/office/drawing/2014/main" id="{0DD35733-988D-6E27-9034-E227276358E2}"/>
              </a:ext>
            </a:extLst>
          </p:cNvPr>
          <p:cNvSpPr txBox="1"/>
          <p:nvPr/>
        </p:nvSpPr>
        <p:spPr>
          <a:xfrm>
            <a:off x="1415844" y="4586748"/>
            <a:ext cx="0" cy="0"/>
          </a:xfrm>
          <a:prstGeom prst="rect">
            <a:avLst/>
          </a:prstGeom>
        </p:spPr>
        <p:txBody>
          <a:bodyPr wrap="none" rtlCol="0">
            <a:noAutofit/>
          </a:bodyPr>
          <a:lstStyle/>
          <a:p>
            <a:pPr algn="r"/>
            <a:endParaRPr lang="en-US" sz="2400" dirty="0"/>
          </a:p>
        </p:txBody>
      </p:sp>
      <p:sp>
        <p:nvSpPr>
          <p:cNvPr id="9" name="TextBox 8">
            <a:extLst>
              <a:ext uri="{FF2B5EF4-FFF2-40B4-BE49-F238E27FC236}">
                <a16:creationId xmlns:a16="http://schemas.microsoft.com/office/drawing/2014/main" id="{62637C3E-DC86-1102-B722-2A62D4C8F3B5}"/>
              </a:ext>
            </a:extLst>
          </p:cNvPr>
          <p:cNvSpPr txBox="1"/>
          <p:nvPr/>
        </p:nvSpPr>
        <p:spPr>
          <a:xfrm>
            <a:off x="956186" y="4343261"/>
            <a:ext cx="10598128" cy="871978"/>
          </a:xfrm>
          <a:prstGeom prst="rect">
            <a:avLst/>
          </a:prstGeom>
        </p:spPr>
        <p:txBody>
          <a:bodyPr wrap="square" rtlCol="0">
            <a:noAutofit/>
          </a:bodyPr>
          <a:lstStyle/>
          <a:p>
            <a:r>
              <a:rPr lang="en-US" sz="2400" b="1" dirty="0">
                <a:latin typeface="Garamond" panose="02020404030301010803" pitchFamily="18" charset="0"/>
              </a:rPr>
              <a:t>Healthy diet poverty line:  </a:t>
            </a:r>
          </a:p>
          <a:p>
            <a:r>
              <a:rPr lang="en-US" sz="2400" dirty="0">
                <a:latin typeface="Garamond" panose="02020404030301010803" pitchFamily="18" charset="0"/>
              </a:rPr>
              <a:t>healthy diet food poverty line + cost of basic needs non-food allowance</a:t>
            </a:r>
          </a:p>
          <a:p>
            <a:endParaRPr lang="en-US" sz="2400" dirty="0">
              <a:latin typeface="Garamond" panose="02020404030301010803" pitchFamily="18" charset="0"/>
            </a:endParaRPr>
          </a:p>
        </p:txBody>
      </p:sp>
    </p:spTree>
    <p:extLst>
      <p:ext uri="{BB962C8B-B14F-4D97-AF65-F5344CB8AC3E}">
        <p14:creationId xmlns:p14="http://schemas.microsoft.com/office/powerpoint/2010/main" val="2569204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0E987-34AB-8740-B682-6A0D7E864E96}"/>
              </a:ext>
            </a:extLst>
          </p:cNvPr>
          <p:cNvSpPr>
            <a:spLocks noGrp="1"/>
          </p:cNvSpPr>
          <p:nvPr>
            <p:ph type="title"/>
          </p:nvPr>
        </p:nvSpPr>
        <p:spPr>
          <a:xfrm>
            <a:off x="838200" y="184528"/>
            <a:ext cx="10515600" cy="718240"/>
          </a:xfrm>
        </p:spPr>
        <p:txBody>
          <a:bodyPr>
            <a:normAutofit/>
          </a:bodyPr>
          <a:lstStyle/>
          <a:p>
            <a:r>
              <a:rPr lang="en-US" sz="3200" dirty="0">
                <a:latin typeface="Garamond" panose="02020404030301010803" pitchFamily="18" charset="0"/>
              </a:rPr>
              <a:t>Utility consistent regional poverty lines</a:t>
            </a:r>
          </a:p>
        </p:txBody>
      </p:sp>
      <p:sp>
        <p:nvSpPr>
          <p:cNvPr id="3" name="Content Placeholder 2">
            <a:extLst>
              <a:ext uri="{FF2B5EF4-FFF2-40B4-BE49-F238E27FC236}">
                <a16:creationId xmlns:a16="http://schemas.microsoft.com/office/drawing/2014/main" id="{43262D00-97BE-B34E-845A-03C41E974586}"/>
              </a:ext>
            </a:extLst>
          </p:cNvPr>
          <p:cNvSpPr>
            <a:spLocks noGrp="1"/>
          </p:cNvSpPr>
          <p:nvPr>
            <p:ph sz="half" idx="1"/>
          </p:nvPr>
        </p:nvSpPr>
        <p:spPr>
          <a:xfrm>
            <a:off x="838200" y="795318"/>
            <a:ext cx="9660038" cy="431545"/>
          </a:xfrm>
        </p:spPr>
        <p:txBody>
          <a:bodyPr>
            <a:normAutofit/>
          </a:bodyPr>
          <a:lstStyle/>
          <a:p>
            <a:pPr marL="0" indent="0">
              <a:buNone/>
            </a:pPr>
            <a:r>
              <a:rPr lang="en-US" sz="2000" dirty="0">
                <a:solidFill>
                  <a:schemeClr val="tx1"/>
                </a:solidFill>
                <a:latin typeface="Garamond" panose="02020404030301010803" pitchFamily="18" charset="0"/>
              </a:rPr>
              <a:t>Tension between two principles used in estimating poverty lines </a:t>
            </a:r>
          </a:p>
          <a:p>
            <a:pPr marL="0" indent="0">
              <a:buNone/>
            </a:pPr>
            <a:endParaRPr lang="en-US" sz="2000" dirty="0">
              <a:solidFill>
                <a:schemeClr val="tx1"/>
              </a:solidFill>
              <a:latin typeface="Garamond" panose="02020404030301010803" pitchFamily="18" charset="0"/>
            </a:endParaRPr>
          </a:p>
          <a:p>
            <a:pPr marL="0" indent="0">
              <a:buNone/>
            </a:pPr>
            <a:endParaRPr lang="en-US" sz="2000" dirty="0">
              <a:solidFill>
                <a:schemeClr val="tx1"/>
              </a:solidFill>
              <a:latin typeface="Garamond" panose="02020404030301010803" pitchFamily="18" charset="0"/>
            </a:endParaRPr>
          </a:p>
          <a:p>
            <a:pPr marL="0" indent="0">
              <a:buNone/>
            </a:pPr>
            <a:endParaRPr lang="en-US" sz="2000" dirty="0">
              <a:solidFill>
                <a:schemeClr val="tx1"/>
              </a:solidFill>
              <a:latin typeface="Garamond" panose="02020404030301010803" pitchFamily="18" charset="0"/>
            </a:endParaRPr>
          </a:p>
        </p:txBody>
      </p:sp>
      <p:graphicFrame>
        <p:nvGraphicFramePr>
          <p:cNvPr id="7" name="Diagram 6">
            <a:extLst>
              <a:ext uri="{FF2B5EF4-FFF2-40B4-BE49-F238E27FC236}">
                <a16:creationId xmlns:a16="http://schemas.microsoft.com/office/drawing/2014/main" id="{1BD0BEBC-4B7F-D9B1-3322-4E19D156747A}"/>
              </a:ext>
            </a:extLst>
          </p:cNvPr>
          <p:cNvGraphicFramePr/>
          <p:nvPr>
            <p:extLst>
              <p:ext uri="{D42A27DB-BD31-4B8C-83A1-F6EECF244321}">
                <p14:modId xmlns:p14="http://schemas.microsoft.com/office/powerpoint/2010/main" val="796718408"/>
              </p:ext>
            </p:extLst>
          </p:nvPr>
        </p:nvGraphicFramePr>
        <p:xfrm>
          <a:off x="1737918" y="1119413"/>
          <a:ext cx="9253960" cy="17543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ontent Placeholder 2">
            <a:extLst>
              <a:ext uri="{FF2B5EF4-FFF2-40B4-BE49-F238E27FC236}">
                <a16:creationId xmlns:a16="http://schemas.microsoft.com/office/drawing/2014/main" id="{0178A49E-9E3C-BC4F-B095-313A9D36CEA0}"/>
              </a:ext>
            </a:extLst>
          </p:cNvPr>
          <p:cNvSpPr txBox="1">
            <a:spLocks/>
          </p:cNvSpPr>
          <p:nvPr/>
        </p:nvSpPr>
        <p:spPr>
          <a:xfrm>
            <a:off x="860276" y="3090384"/>
            <a:ext cx="11009243" cy="6337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charset="2"/>
              <a:buChar char="§"/>
              <a:defRPr sz="2400" b="0" i="0" kern="1200" baseline="0">
                <a:solidFill>
                  <a:srgbClr val="435464"/>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Courier New" charset="0"/>
              <a:buChar char="o"/>
              <a:defRPr sz="2400" b="0" i="0" kern="1200" baseline="0">
                <a:solidFill>
                  <a:srgbClr val="435464"/>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Courier New" charset="0"/>
              <a:buChar char="o"/>
              <a:defRPr sz="2400" b="0" i="0" kern="1200">
                <a:solidFill>
                  <a:srgbClr val="435464"/>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Courier New" charset="0"/>
              <a:buChar char="o"/>
              <a:defRPr sz="2400" b="0" i="0" kern="1200">
                <a:solidFill>
                  <a:srgbClr val="435464"/>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Courier New" charset="0"/>
              <a:buChar char="o"/>
              <a:defRPr sz="2400" b="0" i="0" kern="1200">
                <a:solidFill>
                  <a:srgbClr val="435464"/>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000" dirty="0">
                <a:solidFill>
                  <a:schemeClr val="tx1"/>
                </a:solidFill>
                <a:latin typeface="Garamond" panose="02020404030301010803" pitchFamily="18" charset="0"/>
              </a:rPr>
              <a:t>Arndt and Simler – method for estimating utility consistent regional poverty lines</a:t>
            </a:r>
          </a:p>
          <a:p>
            <a:pPr marL="0" indent="0">
              <a:buFont typeface="Wingdings" charset="2"/>
              <a:buNone/>
            </a:pPr>
            <a:endParaRPr lang="en-US" sz="2000" dirty="0">
              <a:solidFill>
                <a:schemeClr val="tx1"/>
              </a:solidFill>
              <a:latin typeface="Garamond" panose="02020404030301010803" pitchFamily="18" charset="0"/>
            </a:endParaRPr>
          </a:p>
          <a:p>
            <a:pPr marL="0" indent="0">
              <a:buFont typeface="Wingdings" charset="2"/>
              <a:buNone/>
            </a:pPr>
            <a:endParaRPr lang="en-US" sz="2000" dirty="0">
              <a:solidFill>
                <a:schemeClr val="tx1"/>
              </a:solidFill>
              <a:latin typeface="Garamond" panose="02020404030301010803" pitchFamily="18" charset="0"/>
            </a:endParaRPr>
          </a:p>
          <a:p>
            <a:pPr marL="0" indent="0">
              <a:buFont typeface="Wingdings" charset="2"/>
              <a:buNone/>
            </a:pPr>
            <a:endParaRPr lang="en-US" sz="2000" dirty="0">
              <a:solidFill>
                <a:schemeClr val="tx1"/>
              </a:solidFill>
              <a:latin typeface="Garamond" panose="02020404030301010803" pitchFamily="18" charset="0"/>
            </a:endParaRPr>
          </a:p>
        </p:txBody>
      </p:sp>
      <p:graphicFrame>
        <p:nvGraphicFramePr>
          <p:cNvPr id="12" name="Diagram 11">
            <a:extLst>
              <a:ext uri="{FF2B5EF4-FFF2-40B4-BE49-F238E27FC236}">
                <a16:creationId xmlns:a16="http://schemas.microsoft.com/office/drawing/2014/main" id="{5CE39091-9E39-26BB-9EAB-040EE6A0160F}"/>
              </a:ext>
            </a:extLst>
          </p:cNvPr>
          <p:cNvGraphicFramePr/>
          <p:nvPr>
            <p:extLst>
              <p:ext uri="{D42A27DB-BD31-4B8C-83A1-F6EECF244321}">
                <p14:modId xmlns:p14="http://schemas.microsoft.com/office/powerpoint/2010/main" val="673768825"/>
              </p:ext>
            </p:extLst>
          </p:nvPr>
        </p:nvGraphicFramePr>
        <p:xfrm>
          <a:off x="860276" y="3774388"/>
          <a:ext cx="11353800" cy="146304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TextBox 5">
            <a:extLst>
              <a:ext uri="{FF2B5EF4-FFF2-40B4-BE49-F238E27FC236}">
                <a16:creationId xmlns:a16="http://schemas.microsoft.com/office/drawing/2014/main" id="{2B81C898-51D9-589C-47C2-1BE8BF218430}"/>
              </a:ext>
            </a:extLst>
          </p:cNvPr>
          <p:cNvSpPr txBox="1"/>
          <p:nvPr/>
        </p:nvSpPr>
        <p:spPr>
          <a:xfrm>
            <a:off x="1007165" y="5529046"/>
            <a:ext cx="10492409" cy="1067272"/>
          </a:xfrm>
          <a:prstGeom prst="rect">
            <a:avLst/>
          </a:prstGeom>
        </p:spPr>
        <p:txBody>
          <a:bodyPr wrap="square" rtlCol="0">
            <a:noAutofit/>
          </a:bodyPr>
          <a:lstStyle/>
          <a:p>
            <a:r>
              <a:rPr lang="en-US" sz="2200" dirty="0">
                <a:latin typeface="Garamond" panose="02020404030301010803" pitchFamily="18" charset="0"/>
                <a:sym typeface="Wingdings" pitchFamily="2" charset="2"/>
              </a:rPr>
              <a:t> </a:t>
            </a:r>
            <a:r>
              <a:rPr lang="en-US" sz="2200" dirty="0">
                <a:latin typeface="Garamond" panose="02020404030301010803" pitchFamily="18" charset="0"/>
              </a:rPr>
              <a:t>Healthy diet poverty lines can be estimated using the utility consistent regional approach or using a single national basket adjusted for regional and temporal prices differences using price indices</a:t>
            </a:r>
          </a:p>
        </p:txBody>
      </p:sp>
    </p:spTree>
    <p:extLst>
      <p:ext uri="{BB962C8B-B14F-4D97-AF65-F5344CB8AC3E}">
        <p14:creationId xmlns:p14="http://schemas.microsoft.com/office/powerpoint/2010/main" val="24181795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0E987-34AB-8740-B682-6A0D7E864E96}"/>
              </a:ext>
            </a:extLst>
          </p:cNvPr>
          <p:cNvSpPr>
            <a:spLocks noGrp="1"/>
          </p:cNvSpPr>
          <p:nvPr>
            <p:ph type="title"/>
          </p:nvPr>
        </p:nvSpPr>
        <p:spPr>
          <a:xfrm>
            <a:off x="930964" y="466940"/>
            <a:ext cx="10515600" cy="718240"/>
          </a:xfrm>
        </p:spPr>
        <p:txBody>
          <a:bodyPr>
            <a:normAutofit/>
          </a:bodyPr>
          <a:lstStyle/>
          <a:p>
            <a:r>
              <a:rPr lang="en-US" sz="3200" dirty="0">
                <a:latin typeface="Garamond" panose="02020404030301010803" pitchFamily="18" charset="0"/>
              </a:rPr>
              <a:t>Myanmar case study</a:t>
            </a:r>
          </a:p>
        </p:txBody>
      </p:sp>
      <p:sp>
        <p:nvSpPr>
          <p:cNvPr id="13" name="TextBox 12">
            <a:extLst>
              <a:ext uri="{FF2B5EF4-FFF2-40B4-BE49-F238E27FC236}">
                <a16:creationId xmlns:a16="http://schemas.microsoft.com/office/drawing/2014/main" id="{B61DF8F6-84A8-D731-A7E7-114D77F3CCE3}"/>
              </a:ext>
            </a:extLst>
          </p:cNvPr>
          <p:cNvSpPr txBox="1"/>
          <p:nvPr/>
        </p:nvSpPr>
        <p:spPr>
          <a:xfrm>
            <a:off x="3150296" y="1380229"/>
            <a:ext cx="0" cy="0"/>
          </a:xfrm>
          <a:prstGeom prst="rect">
            <a:avLst/>
          </a:prstGeom>
        </p:spPr>
        <p:txBody>
          <a:bodyPr wrap="none" rtlCol="0">
            <a:noAutofit/>
          </a:bodyPr>
          <a:lstStyle/>
          <a:p>
            <a:pPr algn="r"/>
            <a:endParaRPr lang="en-US" sz="2400" dirty="0"/>
          </a:p>
        </p:txBody>
      </p:sp>
      <p:sp>
        <p:nvSpPr>
          <p:cNvPr id="14" name="TextBox 13">
            <a:extLst>
              <a:ext uri="{FF2B5EF4-FFF2-40B4-BE49-F238E27FC236}">
                <a16:creationId xmlns:a16="http://schemas.microsoft.com/office/drawing/2014/main" id="{036ADA3A-425C-61C7-4832-528E037FE615}"/>
              </a:ext>
            </a:extLst>
          </p:cNvPr>
          <p:cNvSpPr txBox="1"/>
          <p:nvPr/>
        </p:nvSpPr>
        <p:spPr>
          <a:xfrm>
            <a:off x="2449629" y="1173747"/>
            <a:ext cx="0" cy="0"/>
          </a:xfrm>
          <a:prstGeom prst="rect">
            <a:avLst/>
          </a:prstGeom>
        </p:spPr>
        <p:txBody>
          <a:bodyPr wrap="none" rtlCol="0">
            <a:noAutofit/>
          </a:bodyPr>
          <a:lstStyle/>
          <a:p>
            <a:pPr algn="r"/>
            <a:endParaRPr lang="en-US" sz="2400" dirty="0"/>
          </a:p>
        </p:txBody>
      </p:sp>
      <p:sp>
        <p:nvSpPr>
          <p:cNvPr id="16" name="TextBox 15">
            <a:extLst>
              <a:ext uri="{FF2B5EF4-FFF2-40B4-BE49-F238E27FC236}">
                <a16:creationId xmlns:a16="http://schemas.microsoft.com/office/drawing/2014/main" id="{407A5962-7CA4-C7F9-5AC6-D46689ACAF13}"/>
              </a:ext>
            </a:extLst>
          </p:cNvPr>
          <p:cNvSpPr txBox="1"/>
          <p:nvPr/>
        </p:nvSpPr>
        <p:spPr>
          <a:xfrm>
            <a:off x="2112745" y="1241124"/>
            <a:ext cx="0" cy="0"/>
          </a:xfrm>
          <a:prstGeom prst="rect">
            <a:avLst/>
          </a:prstGeom>
        </p:spPr>
        <p:txBody>
          <a:bodyPr wrap="none" rtlCol="0">
            <a:noAutofit/>
          </a:bodyPr>
          <a:lstStyle/>
          <a:p>
            <a:pPr algn="r"/>
            <a:endParaRPr lang="en-US" sz="2400" dirty="0"/>
          </a:p>
        </p:txBody>
      </p:sp>
      <p:sp>
        <p:nvSpPr>
          <p:cNvPr id="17" name="Content Placeholder 2">
            <a:extLst>
              <a:ext uri="{FF2B5EF4-FFF2-40B4-BE49-F238E27FC236}">
                <a16:creationId xmlns:a16="http://schemas.microsoft.com/office/drawing/2014/main" id="{BF1CD108-2F96-277A-4092-B4187EC3361E}"/>
              </a:ext>
            </a:extLst>
          </p:cNvPr>
          <p:cNvSpPr txBox="1">
            <a:spLocks/>
          </p:cNvSpPr>
          <p:nvPr/>
        </p:nvSpPr>
        <p:spPr>
          <a:xfrm>
            <a:off x="930965" y="1160564"/>
            <a:ext cx="11009243" cy="9848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charset="2"/>
              <a:buChar char="§"/>
              <a:defRPr sz="2400" b="0" i="0" kern="1200" baseline="0">
                <a:solidFill>
                  <a:srgbClr val="435464"/>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Courier New" charset="0"/>
              <a:buChar char="o"/>
              <a:defRPr sz="2400" b="0" i="0" kern="1200" baseline="0">
                <a:solidFill>
                  <a:srgbClr val="435464"/>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Courier New" charset="0"/>
              <a:buChar char="o"/>
              <a:defRPr sz="2400" b="0" i="0" kern="1200">
                <a:solidFill>
                  <a:srgbClr val="435464"/>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Courier New" charset="0"/>
              <a:buChar char="o"/>
              <a:defRPr sz="2400" b="0" i="0" kern="1200">
                <a:solidFill>
                  <a:srgbClr val="435464"/>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Courier New" charset="0"/>
              <a:buChar char="o"/>
              <a:defRPr sz="2400" b="0" i="0" kern="1200">
                <a:solidFill>
                  <a:srgbClr val="435464"/>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1200"/>
              </a:spcBef>
              <a:buFont typeface="Wingdings" charset="2"/>
              <a:buNone/>
            </a:pPr>
            <a:r>
              <a:rPr lang="en-US" sz="2200" dirty="0">
                <a:solidFill>
                  <a:schemeClr val="tx1"/>
                </a:solidFill>
                <a:latin typeface="Garamond" panose="02020404030301010803" pitchFamily="18" charset="0"/>
              </a:rPr>
              <a:t>2015 Myanmar Poverty Living Conditions Survey LSMS style survey (</a:t>
            </a:r>
            <a:r>
              <a:rPr lang="en-US" sz="2200" dirty="0" err="1">
                <a:solidFill>
                  <a:schemeClr val="tx1"/>
                </a:solidFill>
                <a:latin typeface="Garamond" panose="02020404030301010803" pitchFamily="18" charset="0"/>
              </a:rPr>
              <a:t>MoPF</a:t>
            </a:r>
            <a:r>
              <a:rPr lang="en-US" sz="2200" dirty="0">
                <a:solidFill>
                  <a:schemeClr val="tx1"/>
                </a:solidFill>
                <a:latin typeface="Garamond" panose="02020404030301010803" pitchFamily="18" charset="0"/>
              </a:rPr>
              <a:t> and World Bank, 2017)</a:t>
            </a:r>
          </a:p>
          <a:p>
            <a:pPr lvl="1">
              <a:lnSpc>
                <a:spcPct val="100000"/>
              </a:lnSpc>
              <a:spcBef>
                <a:spcPts val="0"/>
              </a:spcBef>
              <a:buFont typeface="Arial" panose="020B0604020202020204" pitchFamily="34" charset="0"/>
              <a:buChar char="•"/>
            </a:pPr>
            <a:r>
              <a:rPr lang="en-US" sz="2200" dirty="0">
                <a:solidFill>
                  <a:schemeClr val="tx1"/>
                </a:solidFill>
                <a:latin typeface="Garamond" panose="02020404030301010803" pitchFamily="18" charset="0"/>
              </a:rPr>
              <a:t>nationally representative household survey </a:t>
            </a:r>
          </a:p>
          <a:p>
            <a:pPr lvl="1">
              <a:lnSpc>
                <a:spcPct val="100000"/>
              </a:lnSpc>
              <a:spcBef>
                <a:spcPts val="0"/>
              </a:spcBef>
              <a:buFont typeface="Arial" panose="020B0604020202020204" pitchFamily="34" charset="0"/>
              <a:buChar char="•"/>
            </a:pPr>
            <a:r>
              <a:rPr lang="en-US" sz="2200" dirty="0">
                <a:solidFill>
                  <a:schemeClr val="tx1"/>
                </a:solidFill>
                <a:latin typeface="Garamond" panose="02020404030301010803" pitchFamily="18" charset="0"/>
              </a:rPr>
              <a:t>7-day recall of 154 food items</a:t>
            </a:r>
          </a:p>
          <a:p>
            <a:pPr lvl="1">
              <a:lnSpc>
                <a:spcPct val="100000"/>
              </a:lnSpc>
              <a:spcBef>
                <a:spcPts val="0"/>
              </a:spcBef>
              <a:buFont typeface="Arial" panose="020B0604020202020204" pitchFamily="34" charset="0"/>
              <a:buChar char="•"/>
            </a:pPr>
            <a:endParaRPr lang="en-US" sz="2200" dirty="0">
              <a:solidFill>
                <a:schemeClr val="tx1"/>
              </a:solidFill>
              <a:latin typeface="Garamond" panose="02020404030301010803" pitchFamily="18" charset="0"/>
            </a:endParaRPr>
          </a:p>
          <a:p>
            <a:pPr lvl="1">
              <a:lnSpc>
                <a:spcPct val="100000"/>
              </a:lnSpc>
              <a:spcBef>
                <a:spcPts val="0"/>
              </a:spcBef>
              <a:buFont typeface="Arial" panose="020B0604020202020204" pitchFamily="34" charset="0"/>
              <a:buChar char="•"/>
            </a:pPr>
            <a:endParaRPr lang="en-US" sz="2200" dirty="0">
              <a:solidFill>
                <a:schemeClr val="tx1"/>
              </a:solidFill>
              <a:latin typeface="Garamond" panose="02020404030301010803" pitchFamily="18" charset="0"/>
            </a:endParaRPr>
          </a:p>
        </p:txBody>
      </p:sp>
      <p:sp>
        <p:nvSpPr>
          <p:cNvPr id="5" name="TextBox 4">
            <a:extLst>
              <a:ext uri="{FF2B5EF4-FFF2-40B4-BE49-F238E27FC236}">
                <a16:creationId xmlns:a16="http://schemas.microsoft.com/office/drawing/2014/main" id="{A1CACC35-C477-E4D8-E0FD-9B1A2D9690A6}"/>
              </a:ext>
            </a:extLst>
          </p:cNvPr>
          <p:cNvSpPr txBox="1"/>
          <p:nvPr/>
        </p:nvSpPr>
        <p:spPr>
          <a:xfrm>
            <a:off x="1524000" y="3230880"/>
            <a:ext cx="0" cy="0"/>
          </a:xfrm>
          <a:prstGeom prst="rect">
            <a:avLst/>
          </a:prstGeom>
        </p:spPr>
        <p:txBody>
          <a:bodyPr wrap="none" rtlCol="0">
            <a:noAutofit/>
          </a:bodyPr>
          <a:lstStyle/>
          <a:p>
            <a:pPr algn="r"/>
            <a:endParaRPr lang="en-US" sz="2400" dirty="0"/>
          </a:p>
        </p:txBody>
      </p:sp>
      <p:sp>
        <p:nvSpPr>
          <p:cNvPr id="8" name="TextBox 7">
            <a:extLst>
              <a:ext uri="{FF2B5EF4-FFF2-40B4-BE49-F238E27FC236}">
                <a16:creationId xmlns:a16="http://schemas.microsoft.com/office/drawing/2014/main" id="{7CDDE143-8CCF-19F6-DD8D-EFD6D4BF040D}"/>
              </a:ext>
            </a:extLst>
          </p:cNvPr>
          <p:cNvSpPr txBox="1"/>
          <p:nvPr/>
        </p:nvSpPr>
        <p:spPr>
          <a:xfrm>
            <a:off x="930963" y="2839072"/>
            <a:ext cx="11009243" cy="1260476"/>
          </a:xfrm>
          <a:prstGeom prst="rect">
            <a:avLst/>
          </a:prstGeom>
        </p:spPr>
        <p:txBody>
          <a:bodyPr wrap="none" numCol="1" rtlCol="0">
            <a:noAutofit/>
          </a:bodyPr>
          <a:lstStyle/>
          <a:p>
            <a:pPr>
              <a:spcAft>
                <a:spcPts val="800"/>
              </a:spcAft>
            </a:pPr>
            <a:r>
              <a:rPr lang="en-US" sz="2200" dirty="0">
                <a:latin typeface="Garamond" panose="02020404030301010803" pitchFamily="18" charset="0"/>
              </a:rPr>
              <a:t>Nutrition standard:</a:t>
            </a:r>
          </a:p>
          <a:p>
            <a:pPr>
              <a:spcAft>
                <a:spcPts val="800"/>
              </a:spcAft>
            </a:pPr>
            <a:r>
              <a:rPr lang="en-US" sz="2200" dirty="0">
                <a:effectLst/>
                <a:latin typeface="Garamond" panose="02020404030301010803" pitchFamily="18" charset="0"/>
                <a:ea typeface="Times New Roman" panose="02020603050405020304" pitchFamily="18" charset="0"/>
              </a:rPr>
              <a:t>2,195 kilocalories per adult woman equivalent</a:t>
            </a:r>
          </a:p>
          <a:p>
            <a:pPr>
              <a:spcAft>
                <a:spcPts val="800"/>
              </a:spcAft>
            </a:pPr>
            <a:r>
              <a:rPr lang="en-US" sz="2200" dirty="0">
                <a:latin typeface="Garamond" panose="02020404030301010803" pitchFamily="18" charset="0"/>
              </a:rPr>
              <a:t>7 healthy diet food groups plus an allowance for discretionary foods (sugars)</a:t>
            </a:r>
          </a:p>
          <a:p>
            <a:pPr>
              <a:spcAft>
                <a:spcPts val="800"/>
              </a:spcAft>
            </a:pPr>
            <a:endParaRPr lang="en-US" sz="2200" dirty="0">
              <a:latin typeface="Garamond" panose="02020404030301010803" pitchFamily="18" charset="0"/>
            </a:endParaRPr>
          </a:p>
          <a:p>
            <a:endParaRPr lang="en-US" sz="2200" b="1" dirty="0">
              <a:latin typeface="Garamond" panose="02020404030301010803" pitchFamily="18" charset="0"/>
            </a:endParaRPr>
          </a:p>
          <a:p>
            <a:pPr marL="342900" indent="-342900">
              <a:buFont typeface="Arial" panose="020B0604020202020204" pitchFamily="34" charset="0"/>
              <a:buChar char="•"/>
            </a:pPr>
            <a:endParaRPr lang="en-US" sz="2200" b="1" dirty="0">
              <a:latin typeface="Garamond" panose="02020404030301010803" pitchFamily="18" charset="0"/>
            </a:endParaRPr>
          </a:p>
        </p:txBody>
      </p:sp>
      <p:sp>
        <p:nvSpPr>
          <p:cNvPr id="18" name="Content Placeholder 2">
            <a:extLst>
              <a:ext uri="{FF2B5EF4-FFF2-40B4-BE49-F238E27FC236}">
                <a16:creationId xmlns:a16="http://schemas.microsoft.com/office/drawing/2014/main" id="{F82E0386-3DD3-C59D-B6EE-BB92903B11D1}"/>
              </a:ext>
            </a:extLst>
          </p:cNvPr>
          <p:cNvSpPr txBox="1">
            <a:spLocks/>
          </p:cNvSpPr>
          <p:nvPr/>
        </p:nvSpPr>
        <p:spPr>
          <a:xfrm>
            <a:off x="930964" y="2401190"/>
            <a:ext cx="11009243" cy="6070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charset="2"/>
              <a:buChar char="§"/>
              <a:defRPr sz="2400" b="0" i="0" kern="1200" baseline="0">
                <a:solidFill>
                  <a:srgbClr val="435464"/>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Courier New" charset="0"/>
              <a:buChar char="o"/>
              <a:defRPr sz="2400" b="0" i="0" kern="1200" baseline="0">
                <a:solidFill>
                  <a:srgbClr val="435464"/>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Courier New" charset="0"/>
              <a:buChar char="o"/>
              <a:defRPr sz="2400" b="0" i="0" kern="1200">
                <a:solidFill>
                  <a:srgbClr val="435464"/>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Courier New" charset="0"/>
              <a:buChar char="o"/>
              <a:defRPr sz="2400" b="0" i="0" kern="1200">
                <a:solidFill>
                  <a:srgbClr val="435464"/>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Courier New" charset="0"/>
              <a:buChar char="o"/>
              <a:defRPr sz="2400" b="0" i="0" kern="1200">
                <a:solidFill>
                  <a:srgbClr val="435464"/>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Aft>
                <a:spcPts val="800"/>
              </a:spcAft>
              <a:buNone/>
            </a:pPr>
            <a:r>
              <a:rPr lang="en-US" sz="2200" dirty="0">
                <a:solidFill>
                  <a:schemeClr val="tx1"/>
                </a:solidFill>
                <a:latin typeface="Garamond" panose="02020404030301010803" pitchFamily="18" charset="0"/>
              </a:rPr>
              <a:t>5 Sub-national poverty line regions – sample to small for additional urban-rural disaggregation</a:t>
            </a:r>
          </a:p>
          <a:p>
            <a:pPr marL="457200" lvl="1" indent="0">
              <a:lnSpc>
                <a:spcPct val="100000"/>
              </a:lnSpc>
              <a:spcBef>
                <a:spcPts val="0"/>
              </a:spcBef>
              <a:buNone/>
            </a:pPr>
            <a:endParaRPr lang="en-US" sz="2200" dirty="0">
              <a:solidFill>
                <a:schemeClr val="tx1"/>
              </a:solidFill>
              <a:latin typeface="Garamond" panose="02020404030301010803" pitchFamily="18" charset="0"/>
            </a:endParaRPr>
          </a:p>
          <a:p>
            <a:pPr lvl="1">
              <a:lnSpc>
                <a:spcPct val="100000"/>
              </a:lnSpc>
              <a:spcBef>
                <a:spcPts val="0"/>
              </a:spcBef>
              <a:buFont typeface="Arial" panose="020B0604020202020204" pitchFamily="34" charset="0"/>
              <a:buChar char="•"/>
            </a:pPr>
            <a:endParaRPr lang="en-US" sz="2200" dirty="0">
              <a:solidFill>
                <a:schemeClr val="tx1"/>
              </a:solidFill>
              <a:latin typeface="Garamond" panose="02020404030301010803" pitchFamily="18" charset="0"/>
            </a:endParaRPr>
          </a:p>
        </p:txBody>
      </p:sp>
      <p:sp>
        <p:nvSpPr>
          <p:cNvPr id="19" name="TextBox 18">
            <a:extLst>
              <a:ext uri="{FF2B5EF4-FFF2-40B4-BE49-F238E27FC236}">
                <a16:creationId xmlns:a16="http://schemas.microsoft.com/office/drawing/2014/main" id="{869C8FCA-369A-2553-4C5F-5C1960944051}"/>
              </a:ext>
            </a:extLst>
          </p:cNvPr>
          <p:cNvSpPr txBox="1"/>
          <p:nvPr/>
        </p:nvSpPr>
        <p:spPr>
          <a:xfrm>
            <a:off x="801750" y="6039663"/>
            <a:ext cx="8103706" cy="258216"/>
          </a:xfrm>
          <a:prstGeom prst="rect">
            <a:avLst/>
          </a:prstGeom>
        </p:spPr>
        <p:txBody>
          <a:bodyPr wrap="square" rtlCol="0">
            <a:noAutofit/>
          </a:bodyPr>
          <a:lstStyle/>
          <a:p>
            <a:r>
              <a:rPr lang="en-US" dirty="0">
                <a:solidFill>
                  <a:srgbClr val="435464"/>
                </a:solidFill>
                <a:latin typeface="Garamond" panose="02020404030301010803" pitchFamily="18" charset="0"/>
              </a:rPr>
              <a:t>Adapted from the Food Based Dietary Guidelines for Bangladesh  (Nahar et al., 2013). </a:t>
            </a:r>
          </a:p>
        </p:txBody>
      </p:sp>
      <p:graphicFrame>
        <p:nvGraphicFramePr>
          <p:cNvPr id="3" name="Table 2">
            <a:extLst>
              <a:ext uri="{FF2B5EF4-FFF2-40B4-BE49-F238E27FC236}">
                <a16:creationId xmlns:a16="http://schemas.microsoft.com/office/drawing/2014/main" id="{9BDF0D4F-6CE9-1C78-EA62-D78336EF3EC2}"/>
              </a:ext>
            </a:extLst>
          </p:cNvPr>
          <p:cNvGraphicFramePr>
            <a:graphicFrameLocks noGrp="1"/>
          </p:cNvGraphicFramePr>
          <p:nvPr>
            <p:extLst>
              <p:ext uri="{D42A27DB-BD31-4B8C-83A1-F6EECF244321}">
                <p14:modId xmlns:p14="http://schemas.microsoft.com/office/powerpoint/2010/main" val="3268441484"/>
              </p:ext>
            </p:extLst>
          </p:nvPr>
        </p:nvGraphicFramePr>
        <p:xfrm>
          <a:off x="801750" y="4216600"/>
          <a:ext cx="11138453" cy="1731335"/>
        </p:xfrm>
        <a:graphic>
          <a:graphicData uri="http://schemas.openxmlformats.org/drawingml/2006/table">
            <a:tbl>
              <a:tblPr firstRow="1" firstCol="1" bandRow="1">
                <a:tableStyleId>{5C22544A-7EE6-4342-B048-85BDC9FD1C3A}</a:tableStyleId>
              </a:tblPr>
              <a:tblGrid>
                <a:gridCol w="1167741">
                  <a:extLst>
                    <a:ext uri="{9D8B030D-6E8A-4147-A177-3AD203B41FA5}">
                      <a16:colId xmlns:a16="http://schemas.microsoft.com/office/drawing/2014/main" val="1714744091"/>
                    </a:ext>
                  </a:extLst>
                </a:gridCol>
                <a:gridCol w="1167741">
                  <a:extLst>
                    <a:ext uri="{9D8B030D-6E8A-4147-A177-3AD203B41FA5}">
                      <a16:colId xmlns:a16="http://schemas.microsoft.com/office/drawing/2014/main" val="3777683227"/>
                    </a:ext>
                  </a:extLst>
                </a:gridCol>
                <a:gridCol w="1167741">
                  <a:extLst>
                    <a:ext uri="{9D8B030D-6E8A-4147-A177-3AD203B41FA5}">
                      <a16:colId xmlns:a16="http://schemas.microsoft.com/office/drawing/2014/main" val="3948706450"/>
                    </a:ext>
                  </a:extLst>
                </a:gridCol>
                <a:gridCol w="1525979">
                  <a:extLst>
                    <a:ext uri="{9D8B030D-6E8A-4147-A177-3AD203B41FA5}">
                      <a16:colId xmlns:a16="http://schemas.microsoft.com/office/drawing/2014/main" val="802180254"/>
                    </a:ext>
                  </a:extLst>
                </a:gridCol>
                <a:gridCol w="1220137">
                  <a:extLst>
                    <a:ext uri="{9D8B030D-6E8A-4147-A177-3AD203B41FA5}">
                      <a16:colId xmlns:a16="http://schemas.microsoft.com/office/drawing/2014/main" val="2321559072"/>
                    </a:ext>
                  </a:extLst>
                </a:gridCol>
                <a:gridCol w="1059236">
                  <a:extLst>
                    <a:ext uri="{9D8B030D-6E8A-4147-A177-3AD203B41FA5}">
                      <a16:colId xmlns:a16="http://schemas.microsoft.com/office/drawing/2014/main" val="3846284790"/>
                    </a:ext>
                  </a:extLst>
                </a:gridCol>
                <a:gridCol w="1060174">
                  <a:extLst>
                    <a:ext uri="{9D8B030D-6E8A-4147-A177-3AD203B41FA5}">
                      <a16:colId xmlns:a16="http://schemas.microsoft.com/office/drawing/2014/main" val="1067761400"/>
                    </a:ext>
                  </a:extLst>
                </a:gridCol>
                <a:gridCol w="1113183">
                  <a:extLst>
                    <a:ext uri="{9D8B030D-6E8A-4147-A177-3AD203B41FA5}">
                      <a16:colId xmlns:a16="http://schemas.microsoft.com/office/drawing/2014/main" val="3567353729"/>
                    </a:ext>
                  </a:extLst>
                </a:gridCol>
                <a:gridCol w="1656521">
                  <a:extLst>
                    <a:ext uri="{9D8B030D-6E8A-4147-A177-3AD203B41FA5}">
                      <a16:colId xmlns:a16="http://schemas.microsoft.com/office/drawing/2014/main" val="3376425042"/>
                    </a:ext>
                  </a:extLst>
                </a:gridCol>
              </a:tblGrid>
              <a:tr h="482730">
                <a:tc rowSpan="2">
                  <a:txBody>
                    <a:bodyPr/>
                    <a:lstStyle/>
                    <a:p>
                      <a:pPr algn="ctr" rtl="0" fontAlgn="ctr"/>
                      <a:r>
                        <a:rPr lang="en-US" sz="2000" u="none" strike="noStrike" dirty="0">
                          <a:effectLst/>
                        </a:rPr>
                        <a:t>Staples</a:t>
                      </a:r>
                      <a:endParaRPr lang="en-US" sz="2000" b="1" i="0" u="none" strike="noStrike" dirty="0">
                        <a:solidFill>
                          <a:srgbClr val="FFFFFF"/>
                        </a:solidFill>
                        <a:effectLst/>
                        <a:latin typeface="Garamond" panose="02020404030301010803" pitchFamily="18" charset="0"/>
                      </a:endParaRPr>
                    </a:p>
                  </a:txBody>
                  <a:tcPr marL="9086" marR="9086" marT="9086" marB="0" anchor="ctr"/>
                </a:tc>
                <a:tc rowSpan="2">
                  <a:txBody>
                    <a:bodyPr/>
                    <a:lstStyle/>
                    <a:p>
                      <a:pPr algn="ctr" rtl="0" fontAlgn="ctr"/>
                      <a:r>
                        <a:rPr lang="en-US" sz="2000" u="none" strike="noStrike" dirty="0">
                          <a:effectLst/>
                        </a:rPr>
                        <a:t>Pulses </a:t>
                      </a:r>
                      <a:endParaRPr lang="en-US" sz="2000" b="1" i="0" u="none" strike="noStrike" dirty="0">
                        <a:solidFill>
                          <a:srgbClr val="FFFFFF"/>
                        </a:solidFill>
                        <a:effectLst/>
                        <a:latin typeface="Garamond" panose="02020404030301010803" pitchFamily="18" charset="0"/>
                      </a:endParaRPr>
                    </a:p>
                  </a:txBody>
                  <a:tcPr marL="9086" marR="9086" marT="9086" marB="0" anchor="ctr">
                    <a:solidFill>
                      <a:schemeClr val="accent2"/>
                    </a:solidFill>
                  </a:tcPr>
                </a:tc>
                <a:tc rowSpan="2">
                  <a:txBody>
                    <a:bodyPr/>
                    <a:lstStyle/>
                    <a:p>
                      <a:pPr algn="ctr" rtl="0" fontAlgn="ctr"/>
                      <a:r>
                        <a:rPr lang="en-US" sz="2000" u="none" strike="noStrike" dirty="0">
                          <a:effectLst/>
                        </a:rPr>
                        <a:t>Meat/ Fish/ Eggs</a:t>
                      </a:r>
                      <a:endParaRPr lang="en-US" sz="2000" b="1" i="0" u="none" strike="noStrike" dirty="0">
                        <a:solidFill>
                          <a:srgbClr val="FFFFFF"/>
                        </a:solidFill>
                        <a:effectLst/>
                        <a:latin typeface="Garamond" panose="02020404030301010803" pitchFamily="18" charset="0"/>
                      </a:endParaRPr>
                    </a:p>
                  </a:txBody>
                  <a:tcPr marL="9086" marR="9086" marT="9086" marB="0" anchor="ctr">
                    <a:solidFill>
                      <a:schemeClr val="accent3"/>
                    </a:solidFill>
                  </a:tcPr>
                </a:tc>
                <a:tc rowSpan="2">
                  <a:txBody>
                    <a:bodyPr/>
                    <a:lstStyle/>
                    <a:p>
                      <a:pPr algn="ctr" rtl="0" fontAlgn="ctr"/>
                      <a:r>
                        <a:rPr lang="en-US" sz="2000" u="none" strike="noStrike" dirty="0">
                          <a:effectLst/>
                        </a:rPr>
                        <a:t>Dairy and substitutes</a:t>
                      </a:r>
                      <a:endParaRPr lang="en-US" sz="2000" b="1" i="0" u="none" strike="noStrike" dirty="0">
                        <a:solidFill>
                          <a:srgbClr val="FFFFFF"/>
                        </a:solidFill>
                        <a:effectLst/>
                        <a:latin typeface="Garamond" panose="02020404030301010803" pitchFamily="18" charset="0"/>
                      </a:endParaRPr>
                    </a:p>
                  </a:txBody>
                  <a:tcPr marL="9086" marR="9086" marT="9086" marB="0" anchor="ctr">
                    <a:solidFill>
                      <a:schemeClr val="accent4"/>
                    </a:solidFill>
                  </a:tcPr>
                </a:tc>
                <a:tc gridSpan="2">
                  <a:txBody>
                    <a:bodyPr/>
                    <a:lstStyle/>
                    <a:p>
                      <a:pPr algn="ctr" rtl="0" fontAlgn="ctr"/>
                      <a:r>
                        <a:rPr lang="en-US" sz="2000" u="none" strike="noStrike" dirty="0">
                          <a:effectLst/>
                        </a:rPr>
                        <a:t>Vegetables</a:t>
                      </a:r>
                      <a:endParaRPr lang="en-US" sz="2000" b="1" i="0" u="none" strike="noStrike" dirty="0">
                        <a:solidFill>
                          <a:srgbClr val="FFFFFF"/>
                        </a:solidFill>
                        <a:effectLst/>
                        <a:latin typeface="Garamond" panose="02020404030301010803" pitchFamily="18" charset="0"/>
                      </a:endParaRPr>
                    </a:p>
                  </a:txBody>
                  <a:tcPr marL="9086" marR="9086" marT="9086" marB="0" anchor="ctr">
                    <a:solidFill>
                      <a:schemeClr val="accent5"/>
                    </a:solidFill>
                  </a:tcPr>
                </a:tc>
                <a:tc hMerge="1">
                  <a:txBody>
                    <a:bodyPr/>
                    <a:lstStyle/>
                    <a:p>
                      <a:pPr algn="ctr" rtl="0" fontAlgn="ctr"/>
                      <a:r>
                        <a:rPr lang="en-US" sz="1500" u="none" strike="noStrike" dirty="0">
                          <a:effectLst/>
                        </a:rPr>
                        <a:t>Other vegetables</a:t>
                      </a:r>
                      <a:endParaRPr lang="en-US" sz="1500" b="1" i="0" u="none" strike="noStrike" dirty="0">
                        <a:solidFill>
                          <a:srgbClr val="FFFFFF"/>
                        </a:solidFill>
                        <a:effectLst/>
                        <a:latin typeface="Garamond" panose="02020404030301010803" pitchFamily="18" charset="0"/>
                      </a:endParaRPr>
                    </a:p>
                  </a:txBody>
                  <a:tcPr marL="9086" marR="9086" marT="9086" marB="0" anchor="ctr">
                    <a:solidFill>
                      <a:schemeClr val="accent5"/>
                    </a:solidFill>
                  </a:tcPr>
                </a:tc>
                <a:tc rowSpan="2">
                  <a:txBody>
                    <a:bodyPr/>
                    <a:lstStyle/>
                    <a:p>
                      <a:pPr algn="ctr" rtl="0" fontAlgn="ctr"/>
                      <a:r>
                        <a:rPr lang="en-US" sz="2000" u="none" strike="noStrike" dirty="0">
                          <a:effectLst/>
                        </a:rPr>
                        <a:t>Fruits</a:t>
                      </a:r>
                      <a:endParaRPr lang="en-US" sz="2000" b="1" i="0" u="none" strike="noStrike" dirty="0">
                        <a:solidFill>
                          <a:srgbClr val="FFFFFF"/>
                        </a:solidFill>
                        <a:effectLst/>
                        <a:latin typeface="Garamond" panose="02020404030301010803" pitchFamily="18" charset="0"/>
                      </a:endParaRPr>
                    </a:p>
                  </a:txBody>
                  <a:tcPr marL="9086" marR="9086" marT="9086" marB="0" anchor="ctr">
                    <a:solidFill>
                      <a:schemeClr val="accent6"/>
                    </a:solidFill>
                  </a:tcPr>
                </a:tc>
                <a:tc rowSpan="2">
                  <a:txBody>
                    <a:bodyPr/>
                    <a:lstStyle/>
                    <a:p>
                      <a:pPr algn="ctr" rtl="0" fontAlgn="ctr"/>
                      <a:r>
                        <a:rPr lang="en-US" sz="2000" u="none" strike="noStrike" dirty="0">
                          <a:effectLst/>
                        </a:rPr>
                        <a:t>Fats</a:t>
                      </a:r>
                      <a:endParaRPr lang="en-US" sz="2000" b="1" i="0" u="none" strike="noStrike" dirty="0">
                        <a:solidFill>
                          <a:srgbClr val="FFFFFF"/>
                        </a:solidFill>
                        <a:effectLst/>
                        <a:latin typeface="Garamond" panose="02020404030301010803" pitchFamily="18" charset="0"/>
                      </a:endParaRPr>
                    </a:p>
                  </a:txBody>
                  <a:tcPr marL="9086" marR="9086" marT="9086" marB="0" anchor="ctr">
                    <a:solidFill>
                      <a:schemeClr val="accent1">
                        <a:lumMod val="75000"/>
                      </a:schemeClr>
                    </a:solidFill>
                  </a:tcPr>
                </a:tc>
                <a:tc rowSpan="2">
                  <a:txBody>
                    <a:bodyPr/>
                    <a:lstStyle/>
                    <a:p>
                      <a:pPr algn="ctr" rtl="0" fontAlgn="ctr"/>
                      <a:r>
                        <a:rPr lang="en-US" sz="2000" u="none" strike="noStrike" dirty="0">
                          <a:effectLst/>
                        </a:rPr>
                        <a:t>Discretionary</a:t>
                      </a:r>
                      <a:endParaRPr lang="en-US" sz="2000" b="1" i="0" u="none" strike="noStrike" dirty="0">
                        <a:solidFill>
                          <a:srgbClr val="FFFFFF"/>
                        </a:solidFill>
                        <a:effectLst/>
                        <a:latin typeface="Garamond" panose="02020404030301010803" pitchFamily="18" charset="0"/>
                      </a:endParaRPr>
                    </a:p>
                  </a:txBody>
                  <a:tcPr marL="9086" marR="9086" marT="9086" marB="0" anchor="ctr">
                    <a:solidFill>
                      <a:srgbClr val="00695E"/>
                    </a:solidFill>
                  </a:tcPr>
                </a:tc>
                <a:extLst>
                  <a:ext uri="{0D108BD9-81ED-4DB2-BD59-A6C34878D82A}">
                    <a16:rowId xmlns:a16="http://schemas.microsoft.com/office/drawing/2014/main" val="2123014632"/>
                  </a:ext>
                </a:extLst>
              </a:tr>
              <a:tr h="869492">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rtl="0" fontAlgn="ctr"/>
                      <a:r>
                        <a:rPr lang="en-US" sz="2000" u="none" strike="noStrike" dirty="0">
                          <a:solidFill>
                            <a:schemeClr val="bg1"/>
                          </a:solidFill>
                          <a:effectLst/>
                        </a:rPr>
                        <a:t>Leafy</a:t>
                      </a:r>
                      <a:endParaRPr lang="en-US" sz="2000" b="1" i="0" u="none" strike="noStrike" dirty="0">
                        <a:solidFill>
                          <a:schemeClr val="bg1"/>
                        </a:solidFill>
                        <a:effectLst/>
                        <a:latin typeface="Garamond" panose="02020404030301010803" pitchFamily="18" charset="0"/>
                      </a:endParaRPr>
                    </a:p>
                  </a:txBody>
                  <a:tcPr marL="9086" marR="9086" marT="9086" marB="0" anchor="ctr">
                    <a:solidFill>
                      <a:schemeClr val="accent5"/>
                    </a:solidFill>
                  </a:tcPr>
                </a:tc>
                <a:tc>
                  <a:txBody>
                    <a:bodyPr/>
                    <a:lstStyle/>
                    <a:p>
                      <a:pPr algn="ctr"/>
                      <a:r>
                        <a:rPr lang="en-US" sz="2000" u="none" strike="noStrike" dirty="0">
                          <a:solidFill>
                            <a:schemeClr val="bg1"/>
                          </a:solidFill>
                          <a:effectLst/>
                        </a:rPr>
                        <a:t>Other</a:t>
                      </a:r>
                      <a:endParaRPr lang="en-US" sz="2000" dirty="0"/>
                    </a:p>
                  </a:txBody>
                  <a:tcPr marL="9086" marR="9086" marT="9086" marB="0" anchor="ctr">
                    <a:solidFill>
                      <a:schemeClr val="accent5"/>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810233146"/>
                  </a:ext>
                </a:extLst>
              </a:tr>
              <a:tr h="379113">
                <a:tc>
                  <a:txBody>
                    <a:bodyPr/>
                    <a:lstStyle/>
                    <a:p>
                      <a:pPr algn="ctr" rtl="0" fontAlgn="ctr"/>
                      <a:r>
                        <a:rPr lang="en-US" sz="2200" b="0" u="none" strike="noStrike" dirty="0">
                          <a:solidFill>
                            <a:schemeClr val="tx1"/>
                          </a:solidFill>
                          <a:effectLst/>
                        </a:rPr>
                        <a:t>330g</a:t>
                      </a:r>
                      <a:endParaRPr lang="en-US" sz="2200" b="0" i="0" u="none" strike="noStrike" dirty="0">
                        <a:solidFill>
                          <a:schemeClr val="tx1"/>
                        </a:solidFill>
                        <a:effectLst/>
                        <a:latin typeface="Garamond" panose="02020404030301010803" pitchFamily="18" charset="0"/>
                      </a:endParaRPr>
                    </a:p>
                  </a:txBody>
                  <a:tcPr marL="9086" marR="9086" marT="9086" marB="0" anchor="ctr">
                    <a:solidFill>
                      <a:schemeClr val="accent1">
                        <a:lumMod val="20000"/>
                        <a:lumOff val="80000"/>
                      </a:schemeClr>
                    </a:solidFill>
                  </a:tcPr>
                </a:tc>
                <a:tc>
                  <a:txBody>
                    <a:bodyPr/>
                    <a:lstStyle/>
                    <a:p>
                      <a:pPr algn="ctr" rtl="0" fontAlgn="ctr"/>
                      <a:r>
                        <a:rPr lang="en-US" sz="2200" b="0" u="none" strike="noStrike" dirty="0">
                          <a:solidFill>
                            <a:schemeClr val="tx1"/>
                          </a:solidFill>
                          <a:effectLst/>
                        </a:rPr>
                        <a:t>45g</a:t>
                      </a:r>
                      <a:endParaRPr lang="en-US" sz="2200" b="0" i="0" u="none" strike="noStrike" dirty="0">
                        <a:solidFill>
                          <a:schemeClr val="tx1"/>
                        </a:solidFill>
                        <a:effectLst/>
                        <a:latin typeface="Garamond" panose="02020404030301010803" pitchFamily="18" charset="0"/>
                      </a:endParaRPr>
                    </a:p>
                  </a:txBody>
                  <a:tcPr marL="9086" marR="9086" marT="9086" marB="0" anchor="ctr">
                    <a:solidFill>
                      <a:srgbClr val="ADEDE8">
                        <a:alpha val="67059"/>
                      </a:srgbClr>
                    </a:solidFill>
                  </a:tcPr>
                </a:tc>
                <a:tc>
                  <a:txBody>
                    <a:bodyPr/>
                    <a:lstStyle/>
                    <a:p>
                      <a:pPr algn="ctr" rtl="0" fontAlgn="ctr"/>
                      <a:r>
                        <a:rPr lang="en-US" sz="2200" b="0" u="none" strike="noStrike" dirty="0">
                          <a:solidFill>
                            <a:schemeClr val="tx1"/>
                          </a:solidFill>
                          <a:effectLst/>
                        </a:rPr>
                        <a:t>100g</a:t>
                      </a:r>
                      <a:endParaRPr lang="en-US" sz="2200" b="0" i="0" u="none" strike="noStrike" dirty="0">
                        <a:solidFill>
                          <a:schemeClr val="tx1"/>
                        </a:solidFill>
                        <a:effectLst/>
                        <a:latin typeface="Garamond" panose="02020404030301010803" pitchFamily="18" charset="0"/>
                      </a:endParaRPr>
                    </a:p>
                  </a:txBody>
                  <a:tcPr marL="9086" marR="9086" marT="9086" marB="0" anchor="ctr">
                    <a:solidFill>
                      <a:schemeClr val="accent3">
                        <a:lumMod val="20000"/>
                        <a:lumOff val="80000"/>
                      </a:schemeClr>
                    </a:solidFill>
                  </a:tcPr>
                </a:tc>
                <a:tc>
                  <a:txBody>
                    <a:bodyPr/>
                    <a:lstStyle/>
                    <a:p>
                      <a:pPr algn="ctr" rtl="0" fontAlgn="ctr"/>
                      <a:r>
                        <a:rPr lang="en-US" sz="2200" b="0" u="none" strike="noStrike" dirty="0">
                          <a:solidFill>
                            <a:schemeClr val="tx1"/>
                          </a:solidFill>
                          <a:effectLst/>
                        </a:rPr>
                        <a:t>225g</a:t>
                      </a:r>
                      <a:endParaRPr lang="en-US" sz="2200" b="0" i="0" u="none" strike="noStrike" dirty="0">
                        <a:solidFill>
                          <a:schemeClr val="tx1"/>
                        </a:solidFill>
                        <a:effectLst/>
                        <a:latin typeface="Garamond" panose="02020404030301010803" pitchFamily="18" charset="0"/>
                      </a:endParaRPr>
                    </a:p>
                  </a:txBody>
                  <a:tcPr marL="9086" marR="9086" marT="9086" marB="0" anchor="ctr">
                    <a:solidFill>
                      <a:schemeClr val="accent4">
                        <a:lumMod val="20000"/>
                        <a:lumOff val="80000"/>
                      </a:schemeClr>
                    </a:solidFill>
                  </a:tcPr>
                </a:tc>
                <a:tc>
                  <a:txBody>
                    <a:bodyPr/>
                    <a:lstStyle/>
                    <a:p>
                      <a:pPr algn="ctr" rtl="0" fontAlgn="ctr"/>
                      <a:r>
                        <a:rPr lang="en-US" sz="2200" b="0" u="none" strike="noStrike" dirty="0">
                          <a:solidFill>
                            <a:schemeClr val="tx1"/>
                          </a:solidFill>
                          <a:effectLst/>
                        </a:rPr>
                        <a:t>150g</a:t>
                      </a:r>
                      <a:endParaRPr lang="en-US" sz="2200" b="0" i="0" u="none" strike="noStrike" dirty="0">
                        <a:solidFill>
                          <a:schemeClr val="tx1"/>
                        </a:solidFill>
                        <a:effectLst/>
                        <a:latin typeface="Garamond" panose="02020404030301010803" pitchFamily="18" charset="0"/>
                      </a:endParaRPr>
                    </a:p>
                  </a:txBody>
                  <a:tcPr marL="9086" marR="9086" marT="9086" marB="0" anchor="ctr">
                    <a:solidFill>
                      <a:schemeClr val="accent5">
                        <a:lumMod val="20000"/>
                        <a:lumOff val="80000"/>
                      </a:schemeClr>
                    </a:solidFill>
                  </a:tcPr>
                </a:tc>
                <a:tc>
                  <a:txBody>
                    <a:bodyPr/>
                    <a:lstStyle/>
                    <a:p>
                      <a:pPr algn="ctr" rtl="0" fontAlgn="ctr"/>
                      <a:r>
                        <a:rPr lang="en-US" sz="2200" b="0" u="none" strike="noStrike" dirty="0">
                          <a:solidFill>
                            <a:schemeClr val="tx1"/>
                          </a:solidFill>
                          <a:effectLst/>
                        </a:rPr>
                        <a:t>300g</a:t>
                      </a:r>
                      <a:endParaRPr lang="en-US" sz="2200" b="0" i="0" u="none" strike="noStrike" dirty="0">
                        <a:solidFill>
                          <a:schemeClr val="tx1"/>
                        </a:solidFill>
                        <a:effectLst/>
                        <a:latin typeface="Garamond" panose="02020404030301010803" pitchFamily="18" charset="0"/>
                      </a:endParaRPr>
                    </a:p>
                  </a:txBody>
                  <a:tcPr marL="9086" marR="9086" marT="9086" marB="0" anchor="ctr">
                    <a:solidFill>
                      <a:schemeClr val="accent5">
                        <a:lumMod val="20000"/>
                        <a:lumOff val="80000"/>
                      </a:schemeClr>
                    </a:solidFill>
                  </a:tcPr>
                </a:tc>
                <a:tc>
                  <a:txBody>
                    <a:bodyPr/>
                    <a:lstStyle/>
                    <a:p>
                      <a:pPr algn="ctr" rtl="0" fontAlgn="ctr"/>
                      <a:r>
                        <a:rPr lang="en-US" sz="2200" b="0" u="none" strike="noStrike" dirty="0">
                          <a:solidFill>
                            <a:schemeClr val="tx1"/>
                          </a:solidFill>
                          <a:effectLst/>
                        </a:rPr>
                        <a:t>200g</a:t>
                      </a:r>
                      <a:endParaRPr lang="en-US" sz="2200" b="0" i="0" u="none" strike="noStrike" dirty="0">
                        <a:solidFill>
                          <a:schemeClr val="tx1"/>
                        </a:solidFill>
                        <a:effectLst/>
                        <a:latin typeface="Garamond" panose="02020404030301010803" pitchFamily="18" charset="0"/>
                      </a:endParaRPr>
                    </a:p>
                  </a:txBody>
                  <a:tcPr marL="9086" marR="9086" marT="9086" marB="0" anchor="ctr">
                    <a:solidFill>
                      <a:srgbClr val="BDEBFF">
                        <a:alpha val="76863"/>
                      </a:srgbClr>
                    </a:solidFill>
                  </a:tcPr>
                </a:tc>
                <a:tc>
                  <a:txBody>
                    <a:bodyPr/>
                    <a:lstStyle/>
                    <a:p>
                      <a:pPr algn="ctr" rtl="0" fontAlgn="ctr"/>
                      <a:r>
                        <a:rPr lang="en-US" sz="2200" b="0" u="none" strike="noStrike" dirty="0">
                          <a:solidFill>
                            <a:schemeClr val="tx1"/>
                          </a:solidFill>
                          <a:effectLst/>
                        </a:rPr>
                        <a:t>30g</a:t>
                      </a:r>
                      <a:endParaRPr lang="en-US" sz="2200" b="0" i="0" u="none" strike="noStrike" dirty="0">
                        <a:solidFill>
                          <a:schemeClr val="tx1"/>
                        </a:solidFill>
                        <a:effectLst/>
                        <a:latin typeface="Garamond" panose="02020404030301010803" pitchFamily="18" charset="0"/>
                      </a:endParaRPr>
                    </a:p>
                  </a:txBody>
                  <a:tcPr marL="9086" marR="9086" marT="9086" marB="0" anchor="ctr">
                    <a:solidFill>
                      <a:srgbClr val="D0E4CE">
                        <a:alpha val="83137"/>
                      </a:srgbClr>
                    </a:solidFill>
                  </a:tcPr>
                </a:tc>
                <a:tc>
                  <a:txBody>
                    <a:bodyPr/>
                    <a:lstStyle/>
                    <a:p>
                      <a:pPr algn="ctr" rtl="0" fontAlgn="ctr"/>
                      <a:r>
                        <a:rPr lang="en-US" sz="2200" b="0" u="none" strike="noStrike" dirty="0">
                          <a:solidFill>
                            <a:schemeClr val="tx1"/>
                          </a:solidFill>
                          <a:effectLst/>
                        </a:rPr>
                        <a:t>25g</a:t>
                      </a:r>
                      <a:endParaRPr lang="en-US" sz="2200" b="0" i="0" u="none" strike="noStrike" dirty="0">
                        <a:solidFill>
                          <a:schemeClr val="tx1"/>
                        </a:solidFill>
                        <a:effectLst/>
                        <a:latin typeface="Garamond" panose="02020404030301010803" pitchFamily="18" charset="0"/>
                      </a:endParaRPr>
                    </a:p>
                  </a:txBody>
                  <a:tcPr marL="9086" marR="9086" marT="9086" marB="0" anchor="ctr">
                    <a:solidFill>
                      <a:srgbClr val="719B98">
                        <a:alpha val="50196"/>
                      </a:srgbClr>
                    </a:solidFill>
                  </a:tcPr>
                </a:tc>
                <a:extLst>
                  <a:ext uri="{0D108BD9-81ED-4DB2-BD59-A6C34878D82A}">
                    <a16:rowId xmlns:a16="http://schemas.microsoft.com/office/drawing/2014/main" val="249761702"/>
                  </a:ext>
                </a:extLst>
              </a:tr>
            </a:tbl>
          </a:graphicData>
        </a:graphic>
      </p:graphicFrame>
    </p:spTree>
    <p:extLst>
      <p:ext uri="{BB962C8B-B14F-4D97-AF65-F5344CB8AC3E}">
        <p14:creationId xmlns:p14="http://schemas.microsoft.com/office/powerpoint/2010/main" val="39078808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0E987-34AB-8740-B682-6A0D7E864E96}"/>
              </a:ext>
            </a:extLst>
          </p:cNvPr>
          <p:cNvSpPr>
            <a:spLocks noGrp="1"/>
          </p:cNvSpPr>
          <p:nvPr>
            <p:ph type="title"/>
          </p:nvPr>
        </p:nvSpPr>
        <p:spPr>
          <a:xfrm>
            <a:off x="6758609" y="2539399"/>
            <a:ext cx="2154631" cy="718240"/>
          </a:xfrm>
        </p:spPr>
        <p:txBody>
          <a:bodyPr>
            <a:noAutofit/>
          </a:bodyPr>
          <a:lstStyle/>
          <a:p>
            <a:r>
              <a:rPr lang="en-US" sz="4400" dirty="0">
                <a:latin typeface="Garamond" panose="02020404030301010803" pitchFamily="18" charset="0"/>
              </a:rPr>
              <a:t>Results</a:t>
            </a:r>
          </a:p>
        </p:txBody>
      </p:sp>
      <p:sp>
        <p:nvSpPr>
          <p:cNvPr id="4" name="TextBox 3">
            <a:extLst>
              <a:ext uri="{FF2B5EF4-FFF2-40B4-BE49-F238E27FC236}">
                <a16:creationId xmlns:a16="http://schemas.microsoft.com/office/drawing/2014/main" id="{733CA5B3-A9A4-8928-B168-B85186B83F6A}"/>
              </a:ext>
            </a:extLst>
          </p:cNvPr>
          <p:cNvSpPr txBox="1"/>
          <p:nvPr/>
        </p:nvSpPr>
        <p:spPr>
          <a:xfrm>
            <a:off x="2216426" y="1729409"/>
            <a:ext cx="0" cy="0"/>
          </a:xfrm>
          <a:prstGeom prst="rect">
            <a:avLst/>
          </a:prstGeom>
        </p:spPr>
        <p:txBody>
          <a:bodyPr wrap="none" rtlCol="0">
            <a:noAutofit/>
          </a:bodyPr>
          <a:lstStyle/>
          <a:p>
            <a:pPr algn="r"/>
            <a:endParaRPr lang="en-US" sz="2400" dirty="0"/>
          </a:p>
        </p:txBody>
      </p:sp>
      <p:pic>
        <p:nvPicPr>
          <p:cNvPr id="15" name="Picture 14">
            <a:extLst>
              <a:ext uri="{FF2B5EF4-FFF2-40B4-BE49-F238E27FC236}">
                <a16:creationId xmlns:a16="http://schemas.microsoft.com/office/drawing/2014/main" id="{FCC79786-9807-7539-AC3A-1609A3F04ED4}"/>
              </a:ext>
              <a:ext uri="{C183D7F6-B498-43B3-948B-1728B52AA6E4}">
                <adec:decorative xmlns:adec="http://schemas.microsoft.com/office/drawing/2017/decorative" val="1"/>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17000"/>
                    </a14:imgEffect>
                    <a14:imgEffect>
                      <a14:saturation sat="64000"/>
                    </a14:imgEffect>
                    <a14:imgEffect>
                      <a14:brightnessContrast bright="29000" contrast="21000"/>
                    </a14:imgEffect>
                  </a14:imgLayer>
                </a14:imgProps>
              </a:ext>
              <a:ext uri="{28A0092B-C50C-407E-A947-70E740481C1C}">
                <a14:useLocalDpi xmlns:a14="http://schemas.microsoft.com/office/drawing/2010/main"/>
              </a:ext>
            </a:extLst>
          </a:blip>
          <a:stretch>
            <a:fillRect/>
          </a:stretch>
        </p:blipFill>
        <p:spPr>
          <a:xfrm rot="5400000">
            <a:off x="1513850" y="1406752"/>
            <a:ext cx="5146430" cy="3859823"/>
          </a:xfrm>
          <a:prstGeom prst="rect">
            <a:avLst/>
          </a:prstGeom>
        </p:spPr>
      </p:pic>
    </p:spTree>
    <p:extLst>
      <p:ext uri="{BB962C8B-B14F-4D97-AF65-F5344CB8AC3E}">
        <p14:creationId xmlns:p14="http://schemas.microsoft.com/office/powerpoint/2010/main" val="1343291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0E987-34AB-8740-B682-6A0D7E864E96}"/>
              </a:ext>
            </a:extLst>
          </p:cNvPr>
          <p:cNvSpPr>
            <a:spLocks noGrp="1"/>
          </p:cNvSpPr>
          <p:nvPr>
            <p:ph type="title"/>
          </p:nvPr>
        </p:nvSpPr>
        <p:spPr>
          <a:xfrm>
            <a:off x="838200" y="365126"/>
            <a:ext cx="10515600" cy="718240"/>
          </a:xfrm>
        </p:spPr>
        <p:txBody>
          <a:bodyPr>
            <a:normAutofit/>
          </a:bodyPr>
          <a:lstStyle/>
          <a:p>
            <a:pPr algn="ctr"/>
            <a:r>
              <a:rPr lang="en-US" sz="3200" dirty="0">
                <a:latin typeface="Garamond" panose="02020404030301010803" pitchFamily="18" charset="0"/>
              </a:rPr>
              <a:t>Food basket energy shares</a:t>
            </a:r>
          </a:p>
        </p:txBody>
      </p:sp>
      <p:graphicFrame>
        <p:nvGraphicFramePr>
          <p:cNvPr id="14" name="Content Placeholder 13">
            <a:extLst>
              <a:ext uri="{FF2B5EF4-FFF2-40B4-BE49-F238E27FC236}">
                <a16:creationId xmlns:a16="http://schemas.microsoft.com/office/drawing/2014/main" id="{AAABB7B8-4758-A744-A8A2-B398A78E303E}"/>
              </a:ext>
            </a:extLst>
          </p:cNvPr>
          <p:cNvGraphicFramePr>
            <a:graphicFrameLocks noGrp="1"/>
          </p:cNvGraphicFramePr>
          <p:nvPr>
            <p:ph sz="half" idx="1"/>
            <p:extLst>
              <p:ext uri="{D42A27DB-BD31-4B8C-83A1-F6EECF244321}">
                <p14:modId xmlns:p14="http://schemas.microsoft.com/office/powerpoint/2010/main" val="3576074817"/>
              </p:ext>
            </p:extLst>
          </p:nvPr>
        </p:nvGraphicFramePr>
        <p:xfrm>
          <a:off x="1004266" y="1801606"/>
          <a:ext cx="5184648" cy="485479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ontent Placeholder 14">
            <a:extLst>
              <a:ext uri="{FF2B5EF4-FFF2-40B4-BE49-F238E27FC236}">
                <a16:creationId xmlns:a16="http://schemas.microsoft.com/office/drawing/2014/main" id="{740E0325-7AA1-E44A-9594-FF5254AEEE09}"/>
              </a:ext>
            </a:extLst>
          </p:cNvPr>
          <p:cNvGraphicFramePr>
            <a:graphicFrameLocks noGrp="1"/>
          </p:cNvGraphicFramePr>
          <p:nvPr>
            <p:ph sz="half" idx="2"/>
            <p:extLst>
              <p:ext uri="{D42A27DB-BD31-4B8C-83A1-F6EECF244321}">
                <p14:modId xmlns:p14="http://schemas.microsoft.com/office/powerpoint/2010/main" val="2958666169"/>
              </p:ext>
            </p:extLst>
          </p:nvPr>
        </p:nvGraphicFramePr>
        <p:xfrm>
          <a:off x="6509201" y="1801606"/>
          <a:ext cx="5181600" cy="4854790"/>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F39F521C-985B-8C4E-FC02-3B57895AD20E}"/>
              </a:ext>
            </a:extLst>
          </p:cNvPr>
          <p:cNvSpPr txBox="1"/>
          <p:nvPr/>
        </p:nvSpPr>
        <p:spPr>
          <a:xfrm flipH="1">
            <a:off x="3026547" y="1185702"/>
            <a:ext cx="1703539" cy="513567"/>
          </a:xfrm>
          <a:prstGeom prst="rect">
            <a:avLst/>
          </a:prstGeom>
        </p:spPr>
        <p:txBody>
          <a:bodyPr wrap="none" rtlCol="0">
            <a:noAutofit/>
          </a:bodyPr>
          <a:lstStyle/>
          <a:p>
            <a:pPr algn="r"/>
            <a:r>
              <a:rPr lang="en-US" sz="2800" b="1" dirty="0">
                <a:solidFill>
                  <a:srgbClr val="435464"/>
                </a:solidFill>
                <a:latin typeface="Garamond" panose="02020404030301010803" pitchFamily="18" charset="0"/>
              </a:rPr>
              <a:t>Energy-Based</a:t>
            </a:r>
          </a:p>
        </p:txBody>
      </p:sp>
      <p:sp>
        <p:nvSpPr>
          <p:cNvPr id="7" name="TextBox 6">
            <a:extLst>
              <a:ext uri="{FF2B5EF4-FFF2-40B4-BE49-F238E27FC236}">
                <a16:creationId xmlns:a16="http://schemas.microsoft.com/office/drawing/2014/main" id="{5B82044F-E042-A90C-DD5A-5E33AD4A1906}"/>
              </a:ext>
            </a:extLst>
          </p:cNvPr>
          <p:cNvSpPr txBox="1"/>
          <p:nvPr/>
        </p:nvSpPr>
        <p:spPr>
          <a:xfrm flipH="1">
            <a:off x="8096934" y="1185702"/>
            <a:ext cx="2137038" cy="513567"/>
          </a:xfrm>
          <a:prstGeom prst="rect">
            <a:avLst/>
          </a:prstGeom>
        </p:spPr>
        <p:txBody>
          <a:bodyPr wrap="none" rtlCol="0">
            <a:noAutofit/>
          </a:bodyPr>
          <a:lstStyle/>
          <a:p>
            <a:pPr algn="r"/>
            <a:r>
              <a:rPr lang="en-US" sz="2800" b="1" dirty="0">
                <a:solidFill>
                  <a:srgbClr val="435464"/>
                </a:solidFill>
                <a:latin typeface="Garamond" panose="02020404030301010803" pitchFamily="18" charset="0"/>
              </a:rPr>
              <a:t>Healthy Diet</a:t>
            </a:r>
          </a:p>
        </p:txBody>
      </p:sp>
      <p:cxnSp>
        <p:nvCxnSpPr>
          <p:cNvPr id="8" name="Straight Connector 7">
            <a:extLst>
              <a:ext uri="{FF2B5EF4-FFF2-40B4-BE49-F238E27FC236}">
                <a16:creationId xmlns:a16="http://schemas.microsoft.com/office/drawing/2014/main" id="{6B7E308F-279B-BA69-AAEA-2E3D2E3BB851}"/>
              </a:ext>
            </a:extLst>
          </p:cNvPr>
          <p:cNvCxnSpPr>
            <a:cxnSpLocks/>
          </p:cNvCxnSpPr>
          <p:nvPr/>
        </p:nvCxnSpPr>
        <p:spPr>
          <a:xfrm>
            <a:off x="2160101" y="3329977"/>
            <a:ext cx="1718216" cy="100686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8568914-235C-C619-CD53-4C575330C481}"/>
              </a:ext>
            </a:extLst>
          </p:cNvPr>
          <p:cNvCxnSpPr>
            <a:cxnSpLocks/>
          </p:cNvCxnSpPr>
          <p:nvPr/>
        </p:nvCxnSpPr>
        <p:spPr>
          <a:xfrm>
            <a:off x="7361791" y="3490686"/>
            <a:ext cx="1804551" cy="846151"/>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63242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0E987-34AB-8740-B682-6A0D7E864E96}"/>
              </a:ext>
            </a:extLst>
          </p:cNvPr>
          <p:cNvSpPr>
            <a:spLocks noGrp="1"/>
          </p:cNvSpPr>
          <p:nvPr>
            <p:ph type="title"/>
          </p:nvPr>
        </p:nvSpPr>
        <p:spPr>
          <a:xfrm>
            <a:off x="1219200" y="228710"/>
            <a:ext cx="10469217" cy="718240"/>
          </a:xfrm>
        </p:spPr>
        <p:txBody>
          <a:bodyPr>
            <a:noAutofit/>
          </a:bodyPr>
          <a:lstStyle/>
          <a:p>
            <a:r>
              <a:rPr lang="en-US" sz="3200" dirty="0">
                <a:latin typeface="Garamond" panose="02020404030301010803" pitchFamily="18" charset="0"/>
              </a:rPr>
              <a:t>Energy-based food basket falls far short of nutrient needs</a:t>
            </a:r>
          </a:p>
        </p:txBody>
      </p:sp>
      <p:sp>
        <p:nvSpPr>
          <p:cNvPr id="4" name="TextBox 3">
            <a:extLst>
              <a:ext uri="{FF2B5EF4-FFF2-40B4-BE49-F238E27FC236}">
                <a16:creationId xmlns:a16="http://schemas.microsoft.com/office/drawing/2014/main" id="{733CA5B3-A9A4-8928-B168-B85186B83F6A}"/>
              </a:ext>
            </a:extLst>
          </p:cNvPr>
          <p:cNvSpPr txBox="1"/>
          <p:nvPr/>
        </p:nvSpPr>
        <p:spPr>
          <a:xfrm>
            <a:off x="2216426" y="1729409"/>
            <a:ext cx="0" cy="0"/>
          </a:xfrm>
          <a:prstGeom prst="rect">
            <a:avLst/>
          </a:prstGeom>
        </p:spPr>
        <p:txBody>
          <a:bodyPr wrap="none" rtlCol="0">
            <a:noAutofit/>
          </a:bodyPr>
          <a:lstStyle/>
          <a:p>
            <a:pPr algn="r"/>
            <a:endParaRPr lang="en-US" sz="2400" dirty="0"/>
          </a:p>
        </p:txBody>
      </p:sp>
      <p:graphicFrame>
        <p:nvGraphicFramePr>
          <p:cNvPr id="7" name="Content Placeholder 6">
            <a:extLst>
              <a:ext uri="{FF2B5EF4-FFF2-40B4-BE49-F238E27FC236}">
                <a16:creationId xmlns:a16="http://schemas.microsoft.com/office/drawing/2014/main" id="{793BC325-FB02-E119-4CF0-55662C4C9D08}"/>
              </a:ext>
            </a:extLst>
          </p:cNvPr>
          <p:cNvGraphicFramePr>
            <a:graphicFrameLocks noGrp="1"/>
          </p:cNvGraphicFramePr>
          <p:nvPr>
            <p:ph sz="half" idx="1"/>
            <p:extLst>
              <p:ext uri="{D42A27DB-BD31-4B8C-83A1-F6EECF244321}">
                <p14:modId xmlns:p14="http://schemas.microsoft.com/office/powerpoint/2010/main" val="2446586659"/>
              </p:ext>
            </p:extLst>
          </p:nvPr>
        </p:nvGraphicFramePr>
        <p:xfrm>
          <a:off x="1535496" y="1483776"/>
          <a:ext cx="7445218" cy="4876800"/>
        </p:xfrm>
        <a:graphic>
          <a:graphicData uri="http://schemas.openxmlformats.org/drawingml/2006/table">
            <a:tbl>
              <a:tblPr firstRow="1" firstCol="1" bandRow="1"/>
              <a:tblGrid>
                <a:gridCol w="3059878">
                  <a:extLst>
                    <a:ext uri="{9D8B030D-6E8A-4147-A177-3AD203B41FA5}">
                      <a16:colId xmlns:a16="http://schemas.microsoft.com/office/drawing/2014/main" val="3963409299"/>
                    </a:ext>
                  </a:extLst>
                </a:gridCol>
                <a:gridCol w="2084287">
                  <a:extLst>
                    <a:ext uri="{9D8B030D-6E8A-4147-A177-3AD203B41FA5}">
                      <a16:colId xmlns:a16="http://schemas.microsoft.com/office/drawing/2014/main" val="3218182008"/>
                    </a:ext>
                  </a:extLst>
                </a:gridCol>
                <a:gridCol w="2301053">
                  <a:extLst>
                    <a:ext uri="{9D8B030D-6E8A-4147-A177-3AD203B41FA5}">
                      <a16:colId xmlns:a16="http://schemas.microsoft.com/office/drawing/2014/main" val="3889081288"/>
                    </a:ext>
                  </a:extLst>
                </a:gridCol>
              </a:tblGrid>
              <a:tr h="274320">
                <a:tc>
                  <a:txBody>
                    <a:bodyPr/>
                    <a:lstStyle/>
                    <a:p>
                      <a:pPr marL="0" marR="0">
                        <a:lnSpc>
                          <a:spcPct val="100000"/>
                        </a:lnSpc>
                        <a:spcBef>
                          <a:spcPts val="0"/>
                        </a:spcBef>
                        <a:spcAft>
                          <a:spcPts val="0"/>
                        </a:spcAft>
                      </a:pPr>
                      <a:r>
                        <a:rPr lang="en-US"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Energy-based</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Healthy diet</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5851110"/>
                  </a:ext>
                </a:extLst>
              </a:tr>
              <a:tr h="274320">
                <a:tc>
                  <a:txBody>
                    <a:bodyPr/>
                    <a:lstStyle/>
                    <a:p>
                      <a:pPr marL="0" marR="0">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Protein</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152</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435464"/>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207</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extLst>
                  <a:ext uri="{0D108BD9-81ED-4DB2-BD59-A6C34878D82A}">
                    <a16:rowId xmlns:a16="http://schemas.microsoft.com/office/drawing/2014/main" val="4274594507"/>
                  </a:ext>
                </a:extLst>
              </a:tr>
              <a:tr h="274320">
                <a:tc>
                  <a:txBody>
                    <a:bodyPr/>
                    <a:lstStyle/>
                    <a:p>
                      <a:pPr marL="0" marR="0">
                        <a:lnSpc>
                          <a:spcPct val="100000"/>
                        </a:lnSpc>
                        <a:spcBef>
                          <a:spcPts val="0"/>
                        </a:spcBef>
                        <a:spcAft>
                          <a:spcPts val="0"/>
                        </a:spcAf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Calcium</a:t>
                      </a:r>
                    </a:p>
                  </a:txBody>
                  <a:tcPr marL="68580" marR="68580" marT="0" marB="0" anchor="b">
                    <a:lnL w="12700" cap="flat" cmpd="sng" algn="ctr">
                      <a:solidFill>
                        <a:schemeClr val="bg1"/>
                      </a:solidFill>
                      <a:prstDash val="solid"/>
                      <a:round/>
                      <a:headEnd type="none" w="med" len="med"/>
                      <a:tailEnd type="none" w="med" len="med"/>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48</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solidFill>
                      <a:srgbClr val="DD0000"/>
                    </a:solidFill>
                  </a:tcPr>
                </a:tc>
                <a:tc>
                  <a:txBody>
                    <a:bodyPr/>
                    <a:lstStyle/>
                    <a:p>
                      <a:pPr marL="0" marR="0" algn="ctr">
                        <a:lnSpc>
                          <a:spcPct val="100000"/>
                        </a:lnSpc>
                        <a:spcBef>
                          <a:spcPts val="0"/>
                        </a:spcBef>
                        <a:spcAft>
                          <a:spcPts val="0"/>
                        </a:spcAft>
                      </a:pPr>
                      <a:r>
                        <a:rPr lang="en-US" sz="2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110</a:t>
                      </a:r>
                    </a:p>
                  </a:txBody>
                  <a:tcPr marL="68580" marR="68580" marT="0" marB="0" anchor="b">
                    <a:lnL>
                      <a:noFill/>
                    </a:lnL>
                    <a:lnR w="12700" cap="flat" cmpd="sng" algn="ctr">
                      <a:solidFill>
                        <a:schemeClr val="bg1"/>
                      </a:solidFill>
                      <a:prstDash val="solid"/>
                      <a:round/>
                      <a:headEnd type="none" w="med" len="med"/>
                      <a:tailEnd type="none" w="med" len="med"/>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extLst>
                  <a:ext uri="{0D108BD9-81ED-4DB2-BD59-A6C34878D82A}">
                    <a16:rowId xmlns:a16="http://schemas.microsoft.com/office/drawing/2014/main" val="1060681742"/>
                  </a:ext>
                </a:extLst>
              </a:tr>
              <a:tr h="274320">
                <a:tc>
                  <a:txBody>
                    <a:bodyPr/>
                    <a:lstStyle/>
                    <a:p>
                      <a:pPr marL="0" marR="0">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Iron</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100</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136</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extLst>
                  <a:ext uri="{0D108BD9-81ED-4DB2-BD59-A6C34878D82A}">
                    <a16:rowId xmlns:a16="http://schemas.microsoft.com/office/drawing/2014/main" val="2373286819"/>
                  </a:ext>
                </a:extLst>
              </a:tr>
              <a:tr h="274320">
                <a:tc>
                  <a:txBody>
                    <a:bodyPr/>
                    <a:lstStyle/>
                    <a:p>
                      <a:pPr marL="0" marR="0">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Magnesium</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89</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solidFill>
                      <a:srgbClr val="EE6D50"/>
                    </a:solidFill>
                  </a:tcPr>
                </a:tc>
                <a:tc>
                  <a:txBody>
                    <a:bodyPr/>
                    <a:lstStyle/>
                    <a:p>
                      <a:pPr marL="0" marR="0" algn="ctr">
                        <a:lnSpc>
                          <a:spcPct val="100000"/>
                        </a:lnSpc>
                        <a:spcBef>
                          <a:spcPts val="0"/>
                        </a:spcBef>
                        <a:spcAft>
                          <a:spcPts val="0"/>
                        </a:spcAft>
                      </a:pPr>
                      <a:r>
                        <a:rPr lang="en-US" sz="2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137</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extLst>
                  <a:ext uri="{0D108BD9-81ED-4DB2-BD59-A6C34878D82A}">
                    <a16:rowId xmlns:a16="http://schemas.microsoft.com/office/drawing/2014/main" val="198619481"/>
                  </a:ext>
                </a:extLst>
              </a:tr>
              <a:tr h="274320">
                <a:tc>
                  <a:txBody>
                    <a:bodyPr/>
                    <a:lstStyle/>
                    <a:p>
                      <a:pPr marL="0" marR="0">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Phosphorous</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132</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172</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extLst>
                  <a:ext uri="{0D108BD9-81ED-4DB2-BD59-A6C34878D82A}">
                    <a16:rowId xmlns:a16="http://schemas.microsoft.com/office/drawing/2014/main" val="1739244169"/>
                  </a:ext>
                </a:extLst>
              </a:tr>
              <a:tr h="274320">
                <a:tc>
                  <a:txBody>
                    <a:bodyPr/>
                    <a:lstStyle/>
                    <a:p>
                      <a:pPr marL="0" marR="0">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Zinc</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85</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solidFill>
                      <a:srgbClr val="EE6E4F"/>
                    </a:solidFill>
                  </a:tcPr>
                </a:tc>
                <a:tc>
                  <a:txBody>
                    <a:bodyPr/>
                    <a:lstStyle/>
                    <a:p>
                      <a:pPr marL="0" marR="0" algn="ctr">
                        <a:lnSpc>
                          <a:spcPct val="100000"/>
                        </a:lnSpc>
                        <a:spcBef>
                          <a:spcPts val="0"/>
                        </a:spcBef>
                        <a:spcAft>
                          <a:spcPts val="0"/>
                        </a:spcAft>
                      </a:pPr>
                      <a:r>
                        <a:rPr lang="en-US" sz="2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105</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extLst>
                  <a:ext uri="{0D108BD9-81ED-4DB2-BD59-A6C34878D82A}">
                    <a16:rowId xmlns:a16="http://schemas.microsoft.com/office/drawing/2014/main" val="4153864323"/>
                  </a:ext>
                </a:extLst>
              </a:tr>
              <a:tr h="274320">
                <a:tc>
                  <a:txBody>
                    <a:bodyPr/>
                    <a:lstStyle/>
                    <a:p>
                      <a:pPr marL="0" marR="0">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Copper</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200</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266</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extLst>
                  <a:ext uri="{0D108BD9-81ED-4DB2-BD59-A6C34878D82A}">
                    <a16:rowId xmlns:a16="http://schemas.microsoft.com/office/drawing/2014/main" val="1617745458"/>
                  </a:ext>
                </a:extLst>
              </a:tr>
              <a:tr h="274320">
                <a:tc>
                  <a:txBody>
                    <a:bodyPr/>
                    <a:lstStyle/>
                    <a:p>
                      <a:pPr marL="0" marR="0">
                        <a:lnSpc>
                          <a:spcPct val="100000"/>
                        </a:lnSpc>
                        <a:spcBef>
                          <a:spcPts val="0"/>
                        </a:spcBef>
                        <a:spcAft>
                          <a:spcPts val="0"/>
                        </a:spcAf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Vitamin C</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62</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solidFill>
                      <a:srgbClr val="DD0000"/>
                    </a:solidFill>
                  </a:tcPr>
                </a:tc>
                <a:tc>
                  <a:txBody>
                    <a:bodyPr/>
                    <a:lstStyle/>
                    <a:p>
                      <a:pPr marL="0" marR="0" algn="ctr">
                        <a:lnSpc>
                          <a:spcPct val="100000"/>
                        </a:lnSpc>
                        <a:spcBef>
                          <a:spcPts val="0"/>
                        </a:spcBef>
                        <a:spcAft>
                          <a:spcPts val="0"/>
                        </a:spcAft>
                      </a:pPr>
                      <a:r>
                        <a:rPr lang="en-US" sz="2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212</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extLst>
                  <a:ext uri="{0D108BD9-81ED-4DB2-BD59-A6C34878D82A}">
                    <a16:rowId xmlns:a16="http://schemas.microsoft.com/office/drawing/2014/main" val="4004018449"/>
                  </a:ext>
                </a:extLst>
              </a:tr>
              <a:tr h="274320">
                <a:tc>
                  <a:txBody>
                    <a:bodyPr/>
                    <a:lstStyle/>
                    <a:p>
                      <a:pPr marL="0" marR="0">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Thiamin</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79</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solidFill>
                      <a:srgbClr val="EE6D50"/>
                    </a:solidFill>
                  </a:tcPr>
                </a:tc>
                <a:tc>
                  <a:txBody>
                    <a:bodyPr/>
                    <a:lstStyle/>
                    <a:p>
                      <a:pPr marL="0" marR="0" algn="ctr">
                        <a:lnSpc>
                          <a:spcPct val="100000"/>
                        </a:lnSpc>
                        <a:spcBef>
                          <a:spcPts val="0"/>
                        </a:spcBef>
                        <a:spcAft>
                          <a:spcPts val="0"/>
                        </a:spcAft>
                      </a:pPr>
                      <a:r>
                        <a:rPr lang="en-US" sz="2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119</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extLst>
                  <a:ext uri="{0D108BD9-81ED-4DB2-BD59-A6C34878D82A}">
                    <a16:rowId xmlns:a16="http://schemas.microsoft.com/office/drawing/2014/main" val="315805509"/>
                  </a:ext>
                </a:extLst>
              </a:tr>
              <a:tr h="274320">
                <a:tc>
                  <a:txBody>
                    <a:bodyPr/>
                    <a:lstStyle/>
                    <a:p>
                      <a:pPr marL="0" marR="0">
                        <a:lnSpc>
                          <a:spcPct val="100000"/>
                        </a:lnSpc>
                        <a:spcBef>
                          <a:spcPts val="0"/>
                        </a:spcBef>
                        <a:spcAft>
                          <a:spcPts val="0"/>
                        </a:spcAf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Riboflavin</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47</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0000"/>
                    </a:solidFill>
                  </a:tcPr>
                </a:tc>
                <a:tc>
                  <a:txBody>
                    <a:bodyPr/>
                    <a:lstStyle/>
                    <a:p>
                      <a:pPr marL="0" marR="0" algn="ctr">
                        <a:lnSpc>
                          <a:spcPct val="100000"/>
                        </a:lnSpc>
                        <a:spcBef>
                          <a:spcPts val="0"/>
                        </a:spcBef>
                        <a:spcAft>
                          <a:spcPts val="0"/>
                        </a:spcAft>
                      </a:pPr>
                      <a:r>
                        <a:rPr lang="en-US" sz="2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82</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6D50"/>
                    </a:solidFill>
                  </a:tcPr>
                </a:tc>
                <a:extLst>
                  <a:ext uri="{0D108BD9-81ED-4DB2-BD59-A6C34878D82A}">
                    <a16:rowId xmlns:a16="http://schemas.microsoft.com/office/drawing/2014/main" val="3367839071"/>
                  </a:ext>
                </a:extLst>
              </a:tr>
              <a:tr h="274320">
                <a:tc>
                  <a:txBody>
                    <a:bodyPr/>
                    <a:lstStyle/>
                    <a:p>
                      <a:pPr marL="0" marR="0">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Niacin</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105</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435464"/>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128</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extLst>
                  <a:ext uri="{0D108BD9-81ED-4DB2-BD59-A6C34878D82A}">
                    <a16:rowId xmlns:a16="http://schemas.microsoft.com/office/drawing/2014/main" val="2412816913"/>
                  </a:ext>
                </a:extLst>
              </a:tr>
              <a:tr h="274320">
                <a:tc>
                  <a:txBody>
                    <a:bodyPr/>
                    <a:lstStyle/>
                    <a:p>
                      <a:pPr marL="0" marR="0">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Vitamin B6</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95</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solidFill>
                      <a:srgbClr val="EE6D50"/>
                    </a:solidFill>
                  </a:tcPr>
                </a:tc>
                <a:tc>
                  <a:txBody>
                    <a:bodyPr/>
                    <a:lstStyle/>
                    <a:p>
                      <a:pPr marL="0" marR="0" algn="ctr">
                        <a:lnSpc>
                          <a:spcPct val="100000"/>
                        </a:lnSpc>
                        <a:spcBef>
                          <a:spcPts val="0"/>
                        </a:spcBef>
                        <a:spcAft>
                          <a:spcPts val="0"/>
                        </a:spcAft>
                      </a:pPr>
                      <a:r>
                        <a:rPr lang="en-US" sz="2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130</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extLst>
                  <a:ext uri="{0D108BD9-81ED-4DB2-BD59-A6C34878D82A}">
                    <a16:rowId xmlns:a16="http://schemas.microsoft.com/office/drawing/2014/main" val="1018665818"/>
                  </a:ext>
                </a:extLst>
              </a:tr>
              <a:tr h="274320">
                <a:tc>
                  <a:txBody>
                    <a:bodyPr/>
                    <a:lstStyle/>
                    <a:p>
                      <a:pPr marL="0" marR="0">
                        <a:lnSpc>
                          <a:spcPct val="100000"/>
                        </a:lnSpc>
                        <a:spcBef>
                          <a:spcPts val="0"/>
                        </a:spcBef>
                        <a:spcAft>
                          <a:spcPts val="0"/>
                        </a:spcAf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Folate</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71</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solidFill>
                      <a:srgbClr val="DD0000"/>
                    </a:solidFill>
                  </a:tcPr>
                </a:tc>
                <a:tc>
                  <a:txBody>
                    <a:bodyPr/>
                    <a:lstStyle/>
                    <a:p>
                      <a:pPr marL="0" marR="0" algn="ctr">
                        <a:lnSpc>
                          <a:spcPct val="100000"/>
                        </a:lnSpc>
                        <a:spcBef>
                          <a:spcPts val="0"/>
                        </a:spcBef>
                        <a:spcAft>
                          <a:spcPts val="0"/>
                        </a:spcAft>
                      </a:pPr>
                      <a:r>
                        <a:rPr lang="en-US" sz="2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166</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extLst>
                  <a:ext uri="{0D108BD9-81ED-4DB2-BD59-A6C34878D82A}">
                    <a16:rowId xmlns:a16="http://schemas.microsoft.com/office/drawing/2014/main" val="2049013002"/>
                  </a:ext>
                </a:extLst>
              </a:tr>
              <a:tr h="274320">
                <a:tc>
                  <a:txBody>
                    <a:bodyPr/>
                    <a:lstStyle/>
                    <a:p>
                      <a:pPr marL="0" marR="0">
                        <a:lnSpc>
                          <a:spcPct val="100000"/>
                        </a:lnSpc>
                        <a:spcBef>
                          <a:spcPts val="0"/>
                        </a:spcBef>
                        <a:spcAft>
                          <a:spcPts val="0"/>
                        </a:spcAf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Vitamin B12</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52</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solidFill>
                      <a:srgbClr val="DD0000"/>
                    </a:solidFill>
                  </a:tcPr>
                </a:tc>
                <a:tc>
                  <a:txBody>
                    <a:bodyPr/>
                    <a:lstStyle/>
                    <a:p>
                      <a:pPr marL="0" marR="0" algn="ctr">
                        <a:lnSpc>
                          <a:spcPct val="100000"/>
                        </a:lnSpc>
                        <a:spcBef>
                          <a:spcPts val="0"/>
                        </a:spcBef>
                        <a:spcAft>
                          <a:spcPts val="0"/>
                        </a:spcAft>
                      </a:pPr>
                      <a:r>
                        <a:rPr lang="en-US" sz="2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146</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extLst>
                  <a:ext uri="{0D108BD9-81ED-4DB2-BD59-A6C34878D82A}">
                    <a16:rowId xmlns:a16="http://schemas.microsoft.com/office/drawing/2014/main" val="2698656413"/>
                  </a:ext>
                </a:extLst>
              </a:tr>
              <a:tr h="274320">
                <a:tc>
                  <a:txBody>
                    <a:bodyPr/>
                    <a:lstStyle/>
                    <a:p>
                      <a:pPr marL="0" marR="0">
                        <a:lnSpc>
                          <a:spcPct val="100000"/>
                        </a:lnSpc>
                        <a:spcBef>
                          <a:spcPts val="0"/>
                        </a:spcBef>
                        <a:spcAft>
                          <a:spcPts val="0"/>
                        </a:spcAf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Vitamin A</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56</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0000"/>
                    </a:solidFill>
                  </a:tcPr>
                </a:tc>
                <a:tc>
                  <a:txBody>
                    <a:bodyPr/>
                    <a:lstStyle/>
                    <a:p>
                      <a:pPr marL="0" marR="0" algn="ctr">
                        <a:lnSpc>
                          <a:spcPct val="100000"/>
                        </a:lnSpc>
                        <a:spcBef>
                          <a:spcPts val="0"/>
                        </a:spcBef>
                        <a:spcAft>
                          <a:spcPts val="0"/>
                        </a:spcAft>
                      </a:pPr>
                      <a:r>
                        <a:rPr lang="en-US" sz="2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136</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55012556"/>
                  </a:ext>
                </a:extLst>
              </a:tr>
            </a:tbl>
          </a:graphicData>
        </a:graphic>
      </p:graphicFrame>
      <p:sp>
        <p:nvSpPr>
          <p:cNvPr id="6" name="Content Placeholder 3">
            <a:extLst>
              <a:ext uri="{FF2B5EF4-FFF2-40B4-BE49-F238E27FC236}">
                <a16:creationId xmlns:a16="http://schemas.microsoft.com/office/drawing/2014/main" id="{422D3F37-6DE9-0D07-7CE3-0643927F37A2}"/>
              </a:ext>
            </a:extLst>
          </p:cNvPr>
          <p:cNvSpPr>
            <a:spLocks noGrp="1"/>
          </p:cNvSpPr>
          <p:nvPr>
            <p:ph sz="half" idx="2"/>
          </p:nvPr>
        </p:nvSpPr>
        <p:spPr>
          <a:xfrm>
            <a:off x="4041170" y="970131"/>
            <a:ext cx="4939544" cy="431895"/>
          </a:xfrm>
        </p:spPr>
        <p:txBody>
          <a:bodyPr>
            <a:noAutofit/>
          </a:bodyPr>
          <a:lstStyle/>
          <a:p>
            <a:pPr marL="0" indent="0">
              <a:buNone/>
            </a:pPr>
            <a:r>
              <a:rPr lang="en-US" b="1" dirty="0">
                <a:solidFill>
                  <a:schemeClr val="tx1"/>
                </a:solidFill>
                <a:latin typeface="Garamond" panose="02020404030301010803" pitchFamily="18" charset="0"/>
              </a:rPr>
              <a:t>% of EARs for a 30-year old woman</a:t>
            </a:r>
          </a:p>
        </p:txBody>
      </p:sp>
      <p:sp>
        <p:nvSpPr>
          <p:cNvPr id="9" name="Content Placeholder 11">
            <a:extLst>
              <a:ext uri="{FF2B5EF4-FFF2-40B4-BE49-F238E27FC236}">
                <a16:creationId xmlns:a16="http://schemas.microsoft.com/office/drawing/2014/main" id="{CEADA421-C887-880C-C378-8C3E5C85A181}"/>
              </a:ext>
            </a:extLst>
          </p:cNvPr>
          <p:cNvSpPr txBox="1">
            <a:spLocks/>
          </p:cNvSpPr>
          <p:nvPr/>
        </p:nvSpPr>
        <p:spPr>
          <a:xfrm>
            <a:off x="8980713" y="2518641"/>
            <a:ext cx="2988129" cy="1231487"/>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Wingdings" charset="2"/>
              <a:buChar char="§"/>
              <a:defRPr sz="2400" b="0" i="0" kern="1200" baseline="0">
                <a:solidFill>
                  <a:srgbClr val="435464"/>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Courier New" charset="0"/>
              <a:buChar char="o"/>
              <a:defRPr sz="2400" b="0" i="0" kern="1200" baseline="0">
                <a:solidFill>
                  <a:srgbClr val="435464"/>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Courier New" charset="0"/>
              <a:buChar char="o"/>
              <a:defRPr sz="2400" b="0" i="0" kern="1200">
                <a:solidFill>
                  <a:srgbClr val="435464"/>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Courier New" charset="0"/>
              <a:buChar char="o"/>
              <a:defRPr sz="2400" b="0" i="0" kern="1200">
                <a:solidFill>
                  <a:srgbClr val="435464"/>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Courier New" charset="0"/>
              <a:buChar char="o"/>
              <a:defRPr sz="2400" b="0" i="0" kern="1200">
                <a:solidFill>
                  <a:srgbClr val="435464"/>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000" b="1" dirty="0">
                <a:solidFill>
                  <a:schemeClr val="tx1"/>
                </a:solidFill>
                <a:latin typeface="Garamond" panose="02020404030301010803" pitchFamily="18" charset="0"/>
              </a:rPr>
              <a:t>EAR: </a:t>
            </a:r>
            <a:r>
              <a:rPr lang="en-US" sz="2000" dirty="0">
                <a:solidFill>
                  <a:schemeClr val="tx1"/>
                </a:solidFill>
                <a:latin typeface="Garamond" panose="02020404030301010803" pitchFamily="18" charset="0"/>
              </a:rPr>
              <a:t>nutrient intake that satisfies the needs of half the healthy individuals in a specified age-gender group </a:t>
            </a:r>
          </a:p>
          <a:p>
            <a:pPr marL="0" indent="0">
              <a:buNone/>
            </a:pPr>
            <a:r>
              <a:rPr lang="en-US" sz="2000" dirty="0">
                <a:solidFill>
                  <a:schemeClr val="tx1"/>
                </a:solidFill>
                <a:latin typeface="Garamond" panose="02020404030301010803" pitchFamily="18" charset="0"/>
              </a:rPr>
              <a:t> </a:t>
            </a:r>
          </a:p>
          <a:p>
            <a:pPr marL="0" indent="0">
              <a:buNone/>
            </a:pPr>
            <a:endParaRPr lang="en-US" sz="2000" dirty="0">
              <a:solidFill>
                <a:schemeClr val="tx1"/>
              </a:solidFill>
              <a:latin typeface="Garamond" panose="02020404030301010803" pitchFamily="18" charset="0"/>
            </a:endParaRPr>
          </a:p>
        </p:txBody>
      </p:sp>
    </p:spTree>
    <p:extLst>
      <p:ext uri="{BB962C8B-B14F-4D97-AF65-F5344CB8AC3E}">
        <p14:creationId xmlns:p14="http://schemas.microsoft.com/office/powerpoint/2010/main" val="3324155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0E987-34AB-8740-B682-6A0D7E864E96}"/>
              </a:ext>
            </a:extLst>
          </p:cNvPr>
          <p:cNvSpPr>
            <a:spLocks noGrp="1"/>
          </p:cNvSpPr>
          <p:nvPr>
            <p:ph type="title"/>
          </p:nvPr>
        </p:nvSpPr>
        <p:spPr>
          <a:xfrm>
            <a:off x="838200" y="620091"/>
            <a:ext cx="10515600" cy="718240"/>
          </a:xfrm>
        </p:spPr>
        <p:txBody>
          <a:bodyPr>
            <a:normAutofit/>
          </a:bodyPr>
          <a:lstStyle/>
          <a:p>
            <a:r>
              <a:rPr lang="en-US" sz="3200" dirty="0">
                <a:latin typeface="Garamond" panose="02020404030301010803" pitchFamily="18" charset="0"/>
              </a:rPr>
              <a:t>Contributions</a:t>
            </a:r>
          </a:p>
        </p:txBody>
      </p:sp>
      <p:sp>
        <p:nvSpPr>
          <p:cNvPr id="3" name="Content Placeholder 2">
            <a:extLst>
              <a:ext uri="{FF2B5EF4-FFF2-40B4-BE49-F238E27FC236}">
                <a16:creationId xmlns:a16="http://schemas.microsoft.com/office/drawing/2014/main" id="{43262D00-97BE-B34E-845A-03C41E974586}"/>
              </a:ext>
            </a:extLst>
          </p:cNvPr>
          <p:cNvSpPr>
            <a:spLocks noGrp="1"/>
          </p:cNvSpPr>
          <p:nvPr>
            <p:ph sz="half" idx="1"/>
          </p:nvPr>
        </p:nvSpPr>
        <p:spPr>
          <a:xfrm>
            <a:off x="838200" y="1447938"/>
            <a:ext cx="11009243" cy="4627164"/>
          </a:xfrm>
        </p:spPr>
        <p:txBody>
          <a:bodyPr>
            <a:normAutofit/>
          </a:bodyPr>
          <a:lstStyle/>
          <a:p>
            <a:r>
              <a:rPr lang="en-US" sz="2200" dirty="0">
                <a:solidFill>
                  <a:schemeClr val="tx1"/>
                </a:solidFill>
                <a:latin typeface="Garamond" panose="02020404030301010803" pitchFamily="18" charset="0"/>
              </a:rPr>
              <a:t>We argue that:</a:t>
            </a:r>
          </a:p>
          <a:p>
            <a:pPr marL="914400" lvl="1" indent="-457200">
              <a:buFont typeface="+mj-lt"/>
              <a:buAutoNum type="arabicPeriod"/>
            </a:pPr>
            <a:r>
              <a:rPr lang="en-US" sz="2200" dirty="0">
                <a:solidFill>
                  <a:schemeClr val="tx1"/>
                </a:solidFill>
                <a:latin typeface="Garamond" panose="02020404030301010803" pitchFamily="18" charset="0"/>
              </a:rPr>
              <a:t>A healthy diet </a:t>
            </a:r>
            <a:r>
              <a:rPr lang="en-US" sz="2200" i="1" dirty="0">
                <a:solidFill>
                  <a:schemeClr val="tx1"/>
                </a:solidFill>
                <a:latin typeface="Garamond" panose="02020404030301010803" pitchFamily="18" charset="0"/>
              </a:rPr>
              <a:t>is</a:t>
            </a:r>
            <a:r>
              <a:rPr lang="en-US" sz="2200" dirty="0">
                <a:solidFill>
                  <a:schemeClr val="tx1"/>
                </a:solidFill>
                <a:latin typeface="Garamond" panose="02020404030301010803" pitchFamily="18" charset="0"/>
              </a:rPr>
              <a:t> a basic need</a:t>
            </a:r>
          </a:p>
          <a:p>
            <a:pPr marL="914400" lvl="1" indent="-457200">
              <a:buFont typeface="+mj-lt"/>
              <a:buAutoNum type="arabicPeriod"/>
            </a:pPr>
            <a:r>
              <a:rPr lang="en-US" sz="2200" dirty="0">
                <a:solidFill>
                  <a:schemeClr val="tx1"/>
                </a:solidFill>
                <a:latin typeface="Garamond" panose="02020404030301010803" pitchFamily="18" charset="0"/>
              </a:rPr>
              <a:t>A healthy diet can be defined from dietary guidelines (national policy documents or international healthy diet standards), and adjusted to to reflect cultural food norms</a:t>
            </a:r>
          </a:p>
          <a:p>
            <a:pPr marL="914400" lvl="1" indent="-457200">
              <a:buFont typeface="+mj-lt"/>
              <a:buAutoNum type="arabicPeriod"/>
            </a:pPr>
            <a:r>
              <a:rPr lang="en-US" sz="2200" dirty="0">
                <a:solidFill>
                  <a:schemeClr val="tx1"/>
                </a:solidFill>
                <a:latin typeface="Garamond" panose="02020404030301010803" pitchFamily="18" charset="0"/>
              </a:rPr>
              <a:t>Energy-based food baskets are associated with significant micronutrient deficiencies</a:t>
            </a:r>
          </a:p>
          <a:p>
            <a:pPr marL="914400" lvl="1" indent="-457200">
              <a:spcAft>
                <a:spcPts val="1000"/>
              </a:spcAft>
              <a:buFont typeface="+mj-lt"/>
              <a:buAutoNum type="arabicPeriod"/>
            </a:pPr>
            <a:r>
              <a:rPr lang="en-US" sz="2200" dirty="0">
                <a:solidFill>
                  <a:schemeClr val="tx1"/>
                </a:solidFill>
                <a:latin typeface="Garamond" panose="02020404030301010803" pitchFamily="18" charset="0"/>
              </a:rPr>
              <a:t>Poverty estimates resulting from poverty lines that use energy-based food baskets are typically substantially lower than poverty based on a healthy-diet food baskets</a:t>
            </a:r>
          </a:p>
          <a:p>
            <a:pPr>
              <a:spcAft>
                <a:spcPts val="1200"/>
              </a:spcAft>
              <a:buFont typeface="Wingdings" panose="05000000000000000000" pitchFamily="2" charset="2"/>
              <a:buChar char="§"/>
            </a:pPr>
            <a:r>
              <a:rPr lang="en-US" sz="2200" dirty="0">
                <a:solidFill>
                  <a:schemeClr val="tx1"/>
                </a:solidFill>
                <a:latin typeface="Garamond" panose="02020404030301010803" pitchFamily="18" charset="0"/>
              </a:rPr>
              <a:t>We apply these arguments to Myanmar (2015) but expect that our results generalize to all LMICs. </a:t>
            </a:r>
          </a:p>
          <a:p>
            <a:pPr>
              <a:buFont typeface="Wingdings" panose="05000000000000000000" pitchFamily="2" charset="2"/>
              <a:buChar char="§"/>
            </a:pPr>
            <a:r>
              <a:rPr lang="en-US" sz="2200" dirty="0">
                <a:solidFill>
                  <a:schemeClr val="tx1"/>
                </a:solidFill>
                <a:latin typeface="Garamond" panose="02020404030301010803" pitchFamily="18" charset="0"/>
              </a:rPr>
              <a:t>In short, nutrition as a basic need implies a reset of the utility level defining the poverty threshold. With this reset, many more people in the world are mired in poverty-- energy poor versus nutritionally poor.</a:t>
            </a:r>
          </a:p>
        </p:txBody>
      </p:sp>
      <p:sp>
        <p:nvSpPr>
          <p:cNvPr id="4" name="TextBox 3">
            <a:extLst>
              <a:ext uri="{FF2B5EF4-FFF2-40B4-BE49-F238E27FC236}">
                <a16:creationId xmlns:a16="http://schemas.microsoft.com/office/drawing/2014/main" id="{733CA5B3-A9A4-8928-B168-B85186B83F6A}"/>
              </a:ext>
            </a:extLst>
          </p:cNvPr>
          <p:cNvSpPr txBox="1"/>
          <p:nvPr/>
        </p:nvSpPr>
        <p:spPr>
          <a:xfrm>
            <a:off x="2216426" y="1729409"/>
            <a:ext cx="0" cy="0"/>
          </a:xfrm>
          <a:prstGeom prst="rect">
            <a:avLst/>
          </a:prstGeom>
        </p:spPr>
        <p:txBody>
          <a:bodyPr wrap="none" rtlCol="0">
            <a:noAutofit/>
          </a:bodyPr>
          <a:lstStyle/>
          <a:p>
            <a:pPr algn="r"/>
            <a:endParaRPr lang="en-US" sz="2400" dirty="0"/>
          </a:p>
        </p:txBody>
      </p:sp>
    </p:spTree>
    <p:extLst>
      <p:ext uri="{BB962C8B-B14F-4D97-AF65-F5344CB8AC3E}">
        <p14:creationId xmlns:p14="http://schemas.microsoft.com/office/powerpoint/2010/main" val="15044968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0E987-34AB-8740-B682-6A0D7E864E96}"/>
              </a:ext>
            </a:extLst>
          </p:cNvPr>
          <p:cNvSpPr>
            <a:spLocks noGrp="1"/>
          </p:cNvSpPr>
          <p:nvPr>
            <p:ph type="title"/>
          </p:nvPr>
        </p:nvSpPr>
        <p:spPr>
          <a:xfrm>
            <a:off x="2160101" y="251020"/>
            <a:ext cx="7942811" cy="1006860"/>
          </a:xfrm>
        </p:spPr>
        <p:txBody>
          <a:bodyPr>
            <a:normAutofit/>
          </a:bodyPr>
          <a:lstStyle/>
          <a:p>
            <a:pPr algn="ctr"/>
            <a:r>
              <a:rPr lang="en-US" sz="3200" dirty="0">
                <a:solidFill>
                  <a:schemeClr val="tx2"/>
                </a:solidFill>
                <a:latin typeface="Garamond" panose="02020404030301010803" pitchFamily="18" charset="0"/>
              </a:rPr>
              <a:t>Food basket costs (2011 PPP$/person/day)</a:t>
            </a:r>
          </a:p>
        </p:txBody>
      </p:sp>
      <p:cxnSp>
        <p:nvCxnSpPr>
          <p:cNvPr id="8" name="Straight Connector 7">
            <a:extLst>
              <a:ext uri="{FF2B5EF4-FFF2-40B4-BE49-F238E27FC236}">
                <a16:creationId xmlns:a16="http://schemas.microsoft.com/office/drawing/2014/main" id="{6B7E308F-279B-BA69-AAEA-2E3D2E3BB851}"/>
              </a:ext>
            </a:extLst>
          </p:cNvPr>
          <p:cNvCxnSpPr>
            <a:cxnSpLocks/>
          </p:cNvCxnSpPr>
          <p:nvPr/>
        </p:nvCxnSpPr>
        <p:spPr>
          <a:xfrm>
            <a:off x="2160101" y="3329977"/>
            <a:ext cx="1718216" cy="100686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8568914-235C-C619-CD53-4C575330C481}"/>
              </a:ext>
            </a:extLst>
          </p:cNvPr>
          <p:cNvCxnSpPr>
            <a:cxnSpLocks/>
          </p:cNvCxnSpPr>
          <p:nvPr/>
        </p:nvCxnSpPr>
        <p:spPr>
          <a:xfrm>
            <a:off x="7361791" y="3490686"/>
            <a:ext cx="1804551" cy="846151"/>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3" name="Content Placeholder 12">
            <a:extLst>
              <a:ext uri="{FF2B5EF4-FFF2-40B4-BE49-F238E27FC236}">
                <a16:creationId xmlns:a16="http://schemas.microsoft.com/office/drawing/2014/main" id="{DB21BE2E-A33A-224C-9C92-F9B9C49FC49F}"/>
              </a:ext>
            </a:extLst>
          </p:cNvPr>
          <p:cNvGraphicFramePr>
            <a:graphicFrameLocks noGrp="1"/>
          </p:cNvGraphicFramePr>
          <p:nvPr>
            <p:ph sz="half" idx="2"/>
            <p:extLst>
              <p:ext uri="{D42A27DB-BD31-4B8C-83A1-F6EECF244321}">
                <p14:modId xmlns:p14="http://schemas.microsoft.com/office/powerpoint/2010/main" val="1080629998"/>
              </p:ext>
            </p:extLst>
          </p:nvPr>
        </p:nvGraphicFramePr>
        <p:xfrm>
          <a:off x="1328270" y="3678773"/>
          <a:ext cx="9912097" cy="2634061"/>
        </p:xfrm>
        <a:graphic>
          <a:graphicData uri="http://schemas.openxmlformats.org/drawingml/2006/chart">
            <c:chart xmlns:c="http://schemas.openxmlformats.org/drawingml/2006/chart" xmlns:r="http://schemas.openxmlformats.org/officeDocument/2006/relationships" r:id="rId3"/>
          </a:graphicData>
        </a:graphic>
      </p:graphicFrame>
      <p:sp>
        <p:nvSpPr>
          <p:cNvPr id="16" name="Right Brace 15">
            <a:extLst>
              <a:ext uri="{FF2B5EF4-FFF2-40B4-BE49-F238E27FC236}">
                <a16:creationId xmlns:a16="http://schemas.microsoft.com/office/drawing/2014/main" id="{79E1CC0A-C683-9CF3-A550-AAEF1C55F711}"/>
              </a:ext>
            </a:extLst>
          </p:cNvPr>
          <p:cNvSpPr/>
          <p:nvPr/>
        </p:nvSpPr>
        <p:spPr>
          <a:xfrm rot="5400000">
            <a:off x="5774858" y="3726291"/>
            <a:ext cx="316875" cy="5372894"/>
          </a:xfrm>
          <a:prstGeom prst="rightBrac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4" name="Content Placeholder 11">
            <a:extLst>
              <a:ext uri="{FF2B5EF4-FFF2-40B4-BE49-F238E27FC236}">
                <a16:creationId xmlns:a16="http://schemas.microsoft.com/office/drawing/2014/main" id="{631DEEC1-07CE-B7FC-CC9D-89A071F72DCB}"/>
              </a:ext>
            </a:extLst>
          </p:cNvPr>
          <p:cNvGraphicFramePr>
            <a:graphicFrameLocks noGrp="1"/>
          </p:cNvGraphicFramePr>
          <p:nvPr>
            <p:extLst>
              <p:ext uri="{D42A27DB-BD31-4B8C-83A1-F6EECF244321}">
                <p14:modId xmlns:p14="http://schemas.microsoft.com/office/powerpoint/2010/main" val="4001723021"/>
              </p:ext>
            </p:extLst>
          </p:nvPr>
        </p:nvGraphicFramePr>
        <p:xfrm>
          <a:off x="1991869" y="1217700"/>
          <a:ext cx="7659621" cy="246107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384110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0E987-34AB-8740-B682-6A0D7E864E96}"/>
              </a:ext>
            </a:extLst>
          </p:cNvPr>
          <p:cNvSpPr>
            <a:spLocks noGrp="1"/>
          </p:cNvSpPr>
          <p:nvPr>
            <p:ph type="title"/>
          </p:nvPr>
        </p:nvSpPr>
        <p:spPr>
          <a:xfrm>
            <a:off x="838200" y="448910"/>
            <a:ext cx="10515600" cy="718240"/>
          </a:xfrm>
        </p:spPr>
        <p:txBody>
          <a:bodyPr>
            <a:normAutofit/>
          </a:bodyPr>
          <a:lstStyle/>
          <a:p>
            <a:pPr algn="ctr"/>
            <a:r>
              <a:rPr lang="en-US" sz="3200" dirty="0">
                <a:latin typeface="Garamond" panose="02020404030301010803" pitchFamily="18" charset="0"/>
              </a:rPr>
              <a:t>Poverty</a:t>
            </a:r>
          </a:p>
        </p:txBody>
      </p:sp>
      <p:sp>
        <p:nvSpPr>
          <p:cNvPr id="4" name="TextBox 3">
            <a:extLst>
              <a:ext uri="{FF2B5EF4-FFF2-40B4-BE49-F238E27FC236}">
                <a16:creationId xmlns:a16="http://schemas.microsoft.com/office/drawing/2014/main" id="{733CA5B3-A9A4-8928-B168-B85186B83F6A}"/>
              </a:ext>
            </a:extLst>
          </p:cNvPr>
          <p:cNvSpPr txBox="1"/>
          <p:nvPr/>
        </p:nvSpPr>
        <p:spPr>
          <a:xfrm>
            <a:off x="2216426" y="1729409"/>
            <a:ext cx="0" cy="0"/>
          </a:xfrm>
          <a:prstGeom prst="rect">
            <a:avLst/>
          </a:prstGeom>
        </p:spPr>
        <p:txBody>
          <a:bodyPr wrap="none" rtlCol="0">
            <a:noAutofit/>
          </a:bodyPr>
          <a:lstStyle/>
          <a:p>
            <a:pPr algn="r"/>
            <a:endParaRPr lang="en-US" sz="2400" dirty="0"/>
          </a:p>
        </p:txBody>
      </p:sp>
      <p:graphicFrame>
        <p:nvGraphicFramePr>
          <p:cNvPr id="13" name="Content Placeholder 12">
            <a:extLst>
              <a:ext uri="{FF2B5EF4-FFF2-40B4-BE49-F238E27FC236}">
                <a16:creationId xmlns:a16="http://schemas.microsoft.com/office/drawing/2014/main" id="{820E295C-6F65-ABB6-3C1B-24C01E335984}"/>
              </a:ext>
            </a:extLst>
          </p:cNvPr>
          <p:cNvGraphicFramePr>
            <a:graphicFrameLocks noGrp="1"/>
          </p:cNvGraphicFramePr>
          <p:nvPr>
            <p:ph sz="half" idx="1"/>
            <p:extLst>
              <p:ext uri="{D42A27DB-BD31-4B8C-83A1-F6EECF244321}">
                <p14:modId xmlns:p14="http://schemas.microsoft.com/office/powerpoint/2010/main" val="522297054"/>
              </p:ext>
            </p:extLst>
          </p:nvPr>
        </p:nvGraphicFramePr>
        <p:xfrm>
          <a:off x="1424348" y="2388074"/>
          <a:ext cx="8375650" cy="37624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id="{889ED6CF-896A-2C8B-D548-32A217B91282}"/>
              </a:ext>
            </a:extLst>
          </p:cNvPr>
          <p:cNvGraphicFramePr>
            <a:graphicFrameLocks/>
          </p:cNvGraphicFramePr>
          <p:nvPr>
            <p:extLst>
              <p:ext uri="{D42A27DB-BD31-4B8C-83A1-F6EECF244321}">
                <p14:modId xmlns:p14="http://schemas.microsoft.com/office/powerpoint/2010/main" val="2074001759"/>
              </p:ext>
            </p:extLst>
          </p:nvPr>
        </p:nvGraphicFramePr>
        <p:xfrm>
          <a:off x="5175610" y="2352905"/>
          <a:ext cx="7016390" cy="4056185"/>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a:extLst>
              <a:ext uri="{FF2B5EF4-FFF2-40B4-BE49-F238E27FC236}">
                <a16:creationId xmlns:a16="http://schemas.microsoft.com/office/drawing/2014/main" id="{5C818042-59FE-5B55-0824-9C599EFDA18C}"/>
              </a:ext>
            </a:extLst>
          </p:cNvPr>
          <p:cNvSpPr txBox="1"/>
          <p:nvPr/>
        </p:nvSpPr>
        <p:spPr>
          <a:xfrm>
            <a:off x="2649599" y="1500597"/>
            <a:ext cx="1939681" cy="631146"/>
          </a:xfrm>
          <a:prstGeom prst="rect">
            <a:avLst/>
          </a:prstGeom>
        </p:spPr>
        <p:txBody>
          <a:bodyPr wrap="none" rtlCol="0">
            <a:noAutofit/>
          </a:bodyPr>
          <a:lstStyle/>
          <a:p>
            <a:pPr algn="ctr"/>
            <a:r>
              <a:rPr lang="en-US" sz="2400" b="1" dirty="0">
                <a:solidFill>
                  <a:srgbClr val="435464"/>
                </a:solidFill>
                <a:latin typeface="Garamond" panose="02020404030301010803" pitchFamily="18" charset="0"/>
              </a:rPr>
              <a:t>Poverty Rate</a:t>
            </a:r>
          </a:p>
          <a:p>
            <a:pPr algn="ctr"/>
            <a:r>
              <a:rPr lang="en-US" sz="2400" b="1" dirty="0">
                <a:solidFill>
                  <a:srgbClr val="435464"/>
                </a:solidFill>
                <a:latin typeface="Garamond" panose="02020404030301010803" pitchFamily="18" charset="0"/>
              </a:rPr>
              <a:t>(% of population)</a:t>
            </a:r>
          </a:p>
        </p:txBody>
      </p:sp>
      <p:sp>
        <p:nvSpPr>
          <p:cNvPr id="16" name="TextBox 15">
            <a:extLst>
              <a:ext uri="{FF2B5EF4-FFF2-40B4-BE49-F238E27FC236}">
                <a16:creationId xmlns:a16="http://schemas.microsoft.com/office/drawing/2014/main" id="{4689F7D9-9F0E-377F-0EC0-EB7ECF81E0D1}"/>
              </a:ext>
            </a:extLst>
          </p:cNvPr>
          <p:cNvSpPr txBox="1"/>
          <p:nvPr/>
        </p:nvSpPr>
        <p:spPr>
          <a:xfrm>
            <a:off x="6880162" y="1388602"/>
            <a:ext cx="2032458" cy="631146"/>
          </a:xfrm>
          <a:prstGeom prst="rect">
            <a:avLst/>
          </a:prstGeom>
        </p:spPr>
        <p:txBody>
          <a:bodyPr wrap="none" rtlCol="0">
            <a:noAutofit/>
          </a:bodyPr>
          <a:lstStyle/>
          <a:p>
            <a:pPr algn="ctr"/>
            <a:r>
              <a:rPr lang="en-US" sz="2400" b="1" dirty="0">
                <a:solidFill>
                  <a:srgbClr val="435464"/>
                </a:solidFill>
                <a:latin typeface="Garamond" panose="02020404030301010803" pitchFamily="18" charset="0"/>
              </a:rPr>
              <a:t>Depth of poverty</a:t>
            </a:r>
          </a:p>
          <a:p>
            <a:pPr algn="ctr"/>
            <a:r>
              <a:rPr lang="en-US" sz="2400" b="1" dirty="0">
                <a:solidFill>
                  <a:srgbClr val="435464"/>
                </a:solidFill>
                <a:latin typeface="Garamond" panose="02020404030301010803" pitchFamily="18" charset="0"/>
              </a:rPr>
              <a:t>(poverty gap as a % of poverty line)</a:t>
            </a:r>
          </a:p>
        </p:txBody>
      </p:sp>
    </p:spTree>
    <p:extLst>
      <p:ext uri="{BB962C8B-B14F-4D97-AF65-F5344CB8AC3E}">
        <p14:creationId xmlns:p14="http://schemas.microsoft.com/office/powerpoint/2010/main" val="4517048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0E987-34AB-8740-B682-6A0D7E864E96}"/>
              </a:ext>
            </a:extLst>
          </p:cNvPr>
          <p:cNvSpPr>
            <a:spLocks noGrp="1"/>
          </p:cNvSpPr>
          <p:nvPr>
            <p:ph type="title"/>
          </p:nvPr>
        </p:nvSpPr>
        <p:spPr>
          <a:xfrm>
            <a:off x="1835426" y="322025"/>
            <a:ext cx="8521148" cy="718240"/>
          </a:xfrm>
        </p:spPr>
        <p:txBody>
          <a:bodyPr>
            <a:noAutofit/>
          </a:bodyPr>
          <a:lstStyle/>
          <a:p>
            <a:pPr algn="ctr"/>
            <a:r>
              <a:rPr lang="en-US" sz="3200" dirty="0">
                <a:latin typeface="Garamond" panose="02020404030301010803" pitchFamily="18" charset="0"/>
              </a:rPr>
              <a:t>Distribution of total consumption-expenditure</a:t>
            </a:r>
          </a:p>
        </p:txBody>
      </p:sp>
      <p:sp>
        <p:nvSpPr>
          <p:cNvPr id="4" name="TextBox 3">
            <a:extLst>
              <a:ext uri="{FF2B5EF4-FFF2-40B4-BE49-F238E27FC236}">
                <a16:creationId xmlns:a16="http://schemas.microsoft.com/office/drawing/2014/main" id="{733CA5B3-A9A4-8928-B168-B85186B83F6A}"/>
              </a:ext>
            </a:extLst>
          </p:cNvPr>
          <p:cNvSpPr txBox="1"/>
          <p:nvPr/>
        </p:nvSpPr>
        <p:spPr>
          <a:xfrm>
            <a:off x="2216426" y="1729409"/>
            <a:ext cx="0" cy="0"/>
          </a:xfrm>
          <a:prstGeom prst="rect">
            <a:avLst/>
          </a:prstGeom>
        </p:spPr>
        <p:txBody>
          <a:bodyPr wrap="none" rtlCol="0">
            <a:noAutofit/>
          </a:bodyPr>
          <a:lstStyle/>
          <a:p>
            <a:pPr algn="r"/>
            <a:endParaRPr lang="en-US" sz="2400" dirty="0"/>
          </a:p>
        </p:txBody>
      </p:sp>
      <p:pic>
        <p:nvPicPr>
          <p:cNvPr id="11" name="Content Placeholder 10">
            <a:extLst>
              <a:ext uri="{FF2B5EF4-FFF2-40B4-BE49-F238E27FC236}">
                <a16:creationId xmlns:a16="http://schemas.microsoft.com/office/drawing/2014/main" id="{EBB87CDA-2430-01A4-1407-05CB574C9849}"/>
              </a:ext>
            </a:extLst>
          </p:cNvPr>
          <p:cNvPicPr>
            <a:picLocks noGrp="1" noChangeAspect="1"/>
          </p:cNvPicPr>
          <p:nvPr>
            <p:ph sz="half" idx="1"/>
          </p:nvPr>
        </p:nvPicPr>
        <p:blipFill>
          <a:blip r:embed="rId3"/>
          <a:stretch>
            <a:fillRect/>
          </a:stretch>
        </p:blipFill>
        <p:spPr>
          <a:xfrm>
            <a:off x="2432703" y="1040265"/>
            <a:ext cx="7707340" cy="5605339"/>
          </a:xfrm>
          <a:prstGeom prst="rect">
            <a:avLst/>
          </a:prstGeom>
        </p:spPr>
      </p:pic>
      <p:sp>
        <p:nvSpPr>
          <p:cNvPr id="12" name="Text Box 29">
            <a:extLst>
              <a:ext uri="{FF2B5EF4-FFF2-40B4-BE49-F238E27FC236}">
                <a16:creationId xmlns:a16="http://schemas.microsoft.com/office/drawing/2014/main" id="{74614213-E4AF-1282-D4E0-1CD2A8320533}"/>
              </a:ext>
            </a:extLst>
          </p:cNvPr>
          <p:cNvSpPr txBox="1"/>
          <p:nvPr/>
        </p:nvSpPr>
        <p:spPr>
          <a:xfrm>
            <a:off x="6096000" y="1481584"/>
            <a:ext cx="1624525" cy="95025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50000"/>
              </a:lnSpc>
              <a:spcBef>
                <a:spcPts val="1100"/>
              </a:spcBef>
              <a:spcAft>
                <a:spcPts val="1100"/>
              </a:spcAft>
            </a:pPr>
            <a:r>
              <a:rPr lang="en-US" dirty="0">
                <a:effectLst/>
                <a:latin typeface="+mj-lt"/>
                <a:ea typeface="Times New Roman" panose="02020603050405020304" pitchFamily="18" charset="0"/>
              </a:rPr>
              <a:t>Total healthy diet poverty line ($4.69)</a:t>
            </a:r>
          </a:p>
        </p:txBody>
      </p:sp>
      <p:sp>
        <p:nvSpPr>
          <p:cNvPr id="17" name="Text Box 30">
            <a:extLst>
              <a:ext uri="{FF2B5EF4-FFF2-40B4-BE49-F238E27FC236}">
                <a16:creationId xmlns:a16="http://schemas.microsoft.com/office/drawing/2014/main" id="{A38DEB2A-E635-616B-5F6A-4004E95826D7}"/>
              </a:ext>
            </a:extLst>
          </p:cNvPr>
          <p:cNvSpPr txBox="1"/>
          <p:nvPr/>
        </p:nvSpPr>
        <p:spPr>
          <a:xfrm>
            <a:off x="3452089" y="1481584"/>
            <a:ext cx="1624525" cy="95025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50000"/>
              </a:lnSpc>
              <a:spcBef>
                <a:spcPts val="1100"/>
              </a:spcBef>
              <a:spcAft>
                <a:spcPts val="1100"/>
              </a:spcAft>
            </a:pPr>
            <a:r>
              <a:rPr lang="en-US" dirty="0">
                <a:effectLst/>
                <a:latin typeface="+mj-lt"/>
                <a:ea typeface="Times New Roman" panose="02020603050405020304" pitchFamily="18" charset="0"/>
              </a:rPr>
              <a:t>Total energy-based poverty line ($3.16)</a:t>
            </a:r>
          </a:p>
        </p:txBody>
      </p:sp>
    </p:spTree>
    <p:extLst>
      <p:ext uri="{BB962C8B-B14F-4D97-AF65-F5344CB8AC3E}">
        <p14:creationId xmlns:p14="http://schemas.microsoft.com/office/powerpoint/2010/main" val="24618915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0E987-34AB-8740-B682-6A0D7E864E96}"/>
              </a:ext>
            </a:extLst>
          </p:cNvPr>
          <p:cNvSpPr>
            <a:spLocks noGrp="1"/>
          </p:cNvSpPr>
          <p:nvPr>
            <p:ph type="title"/>
          </p:nvPr>
        </p:nvSpPr>
        <p:spPr>
          <a:xfrm>
            <a:off x="1417983" y="2710757"/>
            <a:ext cx="2960695" cy="1208099"/>
          </a:xfrm>
        </p:spPr>
        <p:txBody>
          <a:bodyPr>
            <a:noAutofit/>
          </a:bodyPr>
          <a:lstStyle/>
          <a:p>
            <a:pPr algn="ctr"/>
            <a:r>
              <a:rPr lang="en-US" sz="4400" dirty="0">
                <a:latin typeface="Garamond" panose="02020404030301010803" pitchFamily="18" charset="0"/>
              </a:rPr>
              <a:t>Application in practice</a:t>
            </a:r>
          </a:p>
        </p:txBody>
      </p:sp>
      <p:sp>
        <p:nvSpPr>
          <p:cNvPr id="4" name="TextBox 3">
            <a:extLst>
              <a:ext uri="{FF2B5EF4-FFF2-40B4-BE49-F238E27FC236}">
                <a16:creationId xmlns:a16="http://schemas.microsoft.com/office/drawing/2014/main" id="{733CA5B3-A9A4-8928-B168-B85186B83F6A}"/>
              </a:ext>
            </a:extLst>
          </p:cNvPr>
          <p:cNvSpPr txBox="1"/>
          <p:nvPr/>
        </p:nvSpPr>
        <p:spPr>
          <a:xfrm>
            <a:off x="2216426" y="1729409"/>
            <a:ext cx="0" cy="0"/>
          </a:xfrm>
          <a:prstGeom prst="rect">
            <a:avLst/>
          </a:prstGeom>
        </p:spPr>
        <p:txBody>
          <a:bodyPr wrap="none" rtlCol="0">
            <a:noAutofit/>
          </a:bodyPr>
          <a:lstStyle/>
          <a:p>
            <a:pPr algn="r"/>
            <a:endParaRPr lang="en-US" sz="2400" dirty="0"/>
          </a:p>
        </p:txBody>
      </p:sp>
      <p:pic>
        <p:nvPicPr>
          <p:cNvPr id="5" name="Picture 4" descr="A person cooking food in a wok&#10;&#10;Description automatically generated with low confidence">
            <a:extLst>
              <a:ext uri="{FF2B5EF4-FFF2-40B4-BE49-F238E27FC236}">
                <a16:creationId xmlns:a16="http://schemas.microsoft.com/office/drawing/2014/main" id="{E4FC5E0A-8FEB-E8C1-5BF3-91F6C0BE39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97681" y="1495093"/>
            <a:ext cx="5317671" cy="3867810"/>
          </a:xfrm>
          <a:prstGeom prst="rect">
            <a:avLst/>
          </a:prstGeom>
        </p:spPr>
      </p:pic>
    </p:spTree>
    <p:extLst>
      <p:ext uri="{BB962C8B-B14F-4D97-AF65-F5344CB8AC3E}">
        <p14:creationId xmlns:p14="http://schemas.microsoft.com/office/powerpoint/2010/main" val="6176837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E0FE026-1C51-3FB2-670C-7C3A7E9F10DD}"/>
              </a:ext>
            </a:extLst>
          </p:cNvPr>
          <p:cNvSpPr txBox="1"/>
          <p:nvPr/>
        </p:nvSpPr>
        <p:spPr>
          <a:xfrm>
            <a:off x="1365337" y="1089763"/>
            <a:ext cx="9294312" cy="4784943"/>
          </a:xfrm>
          <a:prstGeom prst="rect">
            <a:avLst/>
          </a:prstGeom>
        </p:spPr>
        <p:txBody>
          <a:bodyPr wrap="none" rtlCol="0">
            <a:noAutofit/>
          </a:bodyPr>
          <a:lstStyle/>
          <a:p>
            <a:pPr algn="r"/>
            <a:endParaRPr lang="en-US" sz="2400" dirty="0"/>
          </a:p>
        </p:txBody>
      </p:sp>
      <p:sp>
        <p:nvSpPr>
          <p:cNvPr id="7" name="Content Placeholder 2">
            <a:extLst>
              <a:ext uri="{FF2B5EF4-FFF2-40B4-BE49-F238E27FC236}">
                <a16:creationId xmlns:a16="http://schemas.microsoft.com/office/drawing/2014/main" id="{F38B2945-A25C-B91F-C7B6-401D47F8AFD4}"/>
              </a:ext>
            </a:extLst>
          </p:cNvPr>
          <p:cNvSpPr>
            <a:spLocks noGrp="1"/>
          </p:cNvSpPr>
          <p:nvPr>
            <p:ph sz="half" idx="1"/>
          </p:nvPr>
        </p:nvSpPr>
        <p:spPr>
          <a:xfrm>
            <a:off x="1365337" y="983294"/>
            <a:ext cx="10572647" cy="5178742"/>
          </a:xfrm>
        </p:spPr>
        <p:txBody>
          <a:bodyPr>
            <a:noAutofit/>
          </a:bodyPr>
          <a:lstStyle/>
          <a:p>
            <a:pPr>
              <a:lnSpc>
                <a:spcPct val="110000"/>
              </a:lnSpc>
            </a:pPr>
            <a:r>
              <a:rPr lang="en-US" dirty="0">
                <a:solidFill>
                  <a:schemeClr val="tx1"/>
                </a:solidFill>
                <a:latin typeface="Garamond" panose="02020404030301010803" pitchFamily="18" charset="0"/>
              </a:rPr>
              <a:t>Poverty measurement is a contentious, but also a country-driven process</a:t>
            </a:r>
          </a:p>
          <a:p>
            <a:pPr>
              <a:lnSpc>
                <a:spcPct val="110000"/>
              </a:lnSpc>
            </a:pPr>
            <a:endParaRPr lang="en-US" dirty="0">
              <a:solidFill>
                <a:schemeClr val="tx1"/>
              </a:solidFill>
              <a:latin typeface="Garamond" panose="02020404030301010803" pitchFamily="18" charset="0"/>
            </a:endParaRPr>
          </a:p>
          <a:p>
            <a:pPr>
              <a:lnSpc>
                <a:spcPct val="110000"/>
              </a:lnSpc>
            </a:pPr>
            <a:r>
              <a:rPr lang="en-US" dirty="0">
                <a:solidFill>
                  <a:schemeClr val="tx1"/>
                </a:solidFill>
                <a:latin typeface="Garamond" panose="02020404030301010803" pitchFamily="18" charset="0"/>
              </a:rPr>
              <a:t>Healthy diet poverty lines could </a:t>
            </a:r>
            <a:r>
              <a:rPr lang="en-US" i="1" dirty="0">
                <a:solidFill>
                  <a:schemeClr val="tx1"/>
                </a:solidFill>
                <a:latin typeface="Garamond" panose="02020404030301010803" pitchFamily="18" charset="0"/>
              </a:rPr>
              <a:t>complement</a:t>
            </a:r>
            <a:r>
              <a:rPr lang="en-US" dirty="0">
                <a:solidFill>
                  <a:schemeClr val="tx1"/>
                </a:solidFill>
                <a:latin typeface="Garamond" panose="02020404030301010803" pitchFamily="18" charset="0"/>
              </a:rPr>
              <a:t> existing energy-based poverty lines</a:t>
            </a:r>
          </a:p>
          <a:p>
            <a:pPr>
              <a:lnSpc>
                <a:spcPct val="110000"/>
              </a:lnSpc>
            </a:pPr>
            <a:endParaRPr lang="en-US" dirty="0">
              <a:solidFill>
                <a:schemeClr val="tx1"/>
              </a:solidFill>
              <a:latin typeface="Garamond" panose="02020404030301010803" pitchFamily="18" charset="0"/>
            </a:endParaRPr>
          </a:p>
          <a:p>
            <a:pPr>
              <a:lnSpc>
                <a:spcPct val="110000"/>
              </a:lnSpc>
            </a:pPr>
            <a:r>
              <a:rPr lang="en-US" dirty="0">
                <a:solidFill>
                  <a:schemeClr val="tx1"/>
                </a:solidFill>
                <a:latin typeface="Garamond" panose="02020404030301010803" pitchFamily="18" charset="0"/>
              </a:rPr>
              <a:t>Could also </a:t>
            </a:r>
            <a:r>
              <a:rPr lang="en-US" i="1" dirty="0">
                <a:solidFill>
                  <a:schemeClr val="tx1"/>
                </a:solidFill>
                <a:latin typeface="Garamond" panose="02020404030301010803" pitchFamily="18" charset="0"/>
              </a:rPr>
              <a:t>replace</a:t>
            </a:r>
            <a:r>
              <a:rPr lang="en-US" dirty="0">
                <a:solidFill>
                  <a:schemeClr val="tx1"/>
                </a:solidFill>
                <a:latin typeface="Garamond" panose="02020404030301010803" pitchFamily="18" charset="0"/>
              </a:rPr>
              <a:t> current national poverty lines</a:t>
            </a:r>
          </a:p>
          <a:p>
            <a:pPr>
              <a:lnSpc>
                <a:spcPct val="110000"/>
              </a:lnSpc>
            </a:pPr>
            <a:endParaRPr lang="en-US" dirty="0">
              <a:solidFill>
                <a:schemeClr val="tx1"/>
              </a:solidFill>
              <a:latin typeface="Garamond" panose="02020404030301010803" pitchFamily="18" charset="0"/>
            </a:endParaRPr>
          </a:p>
          <a:p>
            <a:pPr>
              <a:lnSpc>
                <a:spcPct val="110000"/>
              </a:lnSpc>
            </a:pPr>
            <a:r>
              <a:rPr lang="en-US" dirty="0">
                <a:solidFill>
                  <a:schemeClr val="tx1"/>
                </a:solidFill>
                <a:latin typeface="Garamond" panose="02020404030301010803" pitchFamily="18" charset="0"/>
              </a:rPr>
              <a:t>A key point is to avoid providing incentives for cheaper calories for populations where excess calorie consumption is a major problem. </a:t>
            </a:r>
          </a:p>
          <a:p>
            <a:pPr lvl="1">
              <a:lnSpc>
                <a:spcPct val="110000"/>
              </a:lnSpc>
              <a:buFont typeface="Arial" panose="020B0604020202020204" pitchFamily="34" charset="0"/>
              <a:buChar char="•"/>
            </a:pPr>
            <a:endParaRPr lang="en-US" sz="2200" dirty="0">
              <a:solidFill>
                <a:schemeClr val="tx1"/>
              </a:solidFill>
              <a:latin typeface="Garamond" panose="02020404030301010803" pitchFamily="18" charset="0"/>
            </a:endParaRPr>
          </a:p>
        </p:txBody>
      </p:sp>
      <p:sp>
        <p:nvSpPr>
          <p:cNvPr id="4" name="Title 1">
            <a:extLst>
              <a:ext uri="{FF2B5EF4-FFF2-40B4-BE49-F238E27FC236}">
                <a16:creationId xmlns:a16="http://schemas.microsoft.com/office/drawing/2014/main" id="{FC0F65B0-CA2A-14C5-D1E7-DDEE2634223F}"/>
              </a:ext>
            </a:extLst>
          </p:cNvPr>
          <p:cNvSpPr>
            <a:spLocks noGrp="1"/>
          </p:cNvSpPr>
          <p:nvPr>
            <p:ph type="title"/>
          </p:nvPr>
        </p:nvSpPr>
        <p:spPr>
          <a:xfrm>
            <a:off x="1365337" y="344906"/>
            <a:ext cx="8521148" cy="718240"/>
          </a:xfrm>
        </p:spPr>
        <p:txBody>
          <a:bodyPr>
            <a:noAutofit/>
          </a:bodyPr>
          <a:lstStyle/>
          <a:p>
            <a:pPr algn="ctr"/>
            <a:r>
              <a:rPr lang="en-US" sz="3200" dirty="0">
                <a:latin typeface="Garamond" panose="02020404030301010803" pitchFamily="18" charset="0"/>
              </a:rPr>
              <a:t>Country applications</a:t>
            </a:r>
          </a:p>
        </p:txBody>
      </p:sp>
    </p:spTree>
    <p:extLst>
      <p:ext uri="{BB962C8B-B14F-4D97-AF65-F5344CB8AC3E}">
        <p14:creationId xmlns:p14="http://schemas.microsoft.com/office/powerpoint/2010/main" val="12777414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E0FE026-1C51-3FB2-670C-7C3A7E9F10DD}"/>
              </a:ext>
            </a:extLst>
          </p:cNvPr>
          <p:cNvSpPr txBox="1"/>
          <p:nvPr/>
        </p:nvSpPr>
        <p:spPr>
          <a:xfrm>
            <a:off x="1365337" y="1089763"/>
            <a:ext cx="9294312" cy="4784943"/>
          </a:xfrm>
          <a:prstGeom prst="rect">
            <a:avLst/>
          </a:prstGeom>
        </p:spPr>
        <p:txBody>
          <a:bodyPr wrap="none" rtlCol="0">
            <a:noAutofit/>
          </a:bodyPr>
          <a:lstStyle/>
          <a:p>
            <a:pPr algn="r"/>
            <a:endParaRPr lang="en-US" sz="2400" dirty="0"/>
          </a:p>
        </p:txBody>
      </p:sp>
      <p:sp>
        <p:nvSpPr>
          <p:cNvPr id="7" name="Content Placeholder 2">
            <a:extLst>
              <a:ext uri="{FF2B5EF4-FFF2-40B4-BE49-F238E27FC236}">
                <a16:creationId xmlns:a16="http://schemas.microsoft.com/office/drawing/2014/main" id="{F38B2945-A25C-B91F-C7B6-401D47F8AFD4}"/>
              </a:ext>
            </a:extLst>
          </p:cNvPr>
          <p:cNvSpPr>
            <a:spLocks noGrp="1"/>
          </p:cNvSpPr>
          <p:nvPr>
            <p:ph sz="half" idx="1"/>
          </p:nvPr>
        </p:nvSpPr>
        <p:spPr>
          <a:xfrm>
            <a:off x="810969" y="1036528"/>
            <a:ext cx="11089483" cy="5602811"/>
          </a:xfrm>
        </p:spPr>
        <p:txBody>
          <a:bodyPr>
            <a:noAutofit/>
          </a:bodyPr>
          <a:lstStyle/>
          <a:p>
            <a:pPr marL="0" indent="0">
              <a:lnSpc>
                <a:spcPct val="110000"/>
              </a:lnSpc>
              <a:buNone/>
            </a:pPr>
            <a:r>
              <a:rPr lang="en-US" sz="2200" b="1" dirty="0">
                <a:solidFill>
                  <a:schemeClr val="tx1"/>
                </a:solidFill>
                <a:latin typeface="Garamond" panose="02020404030301010803" pitchFamily="18" charset="0"/>
              </a:rPr>
              <a:t>Simple to apply healthy diet standards</a:t>
            </a:r>
          </a:p>
          <a:p>
            <a:pPr lvl="1">
              <a:lnSpc>
                <a:spcPct val="110000"/>
              </a:lnSpc>
              <a:buFont typeface="Arial" panose="020B0604020202020204" pitchFamily="34" charset="0"/>
              <a:buChar char="•"/>
            </a:pPr>
            <a:r>
              <a:rPr lang="en-US" sz="2200" dirty="0">
                <a:solidFill>
                  <a:schemeClr val="tx1"/>
                </a:solidFill>
                <a:latin typeface="Garamond" panose="02020404030301010803" pitchFamily="18" charset="0"/>
              </a:rPr>
              <a:t>Prices/consumption patterns already identified when defining energy based CBN poverty line</a:t>
            </a:r>
          </a:p>
          <a:p>
            <a:pPr lvl="1">
              <a:lnSpc>
                <a:spcPct val="110000"/>
              </a:lnSpc>
              <a:buFont typeface="Arial" panose="020B0604020202020204" pitchFamily="34" charset="0"/>
              <a:buChar char="•"/>
            </a:pPr>
            <a:r>
              <a:rPr lang="en-US" sz="2200" dirty="0">
                <a:solidFill>
                  <a:schemeClr val="tx1"/>
                </a:solidFill>
                <a:latin typeface="Garamond" panose="02020404030301010803" pitchFamily="18" charset="0"/>
              </a:rPr>
              <a:t>If using a single national food bundle with spatial price indices, additional computational efforts are straightforward and relatively simple</a:t>
            </a:r>
          </a:p>
          <a:p>
            <a:pPr marL="0" indent="0">
              <a:lnSpc>
                <a:spcPct val="110000"/>
              </a:lnSpc>
              <a:buNone/>
            </a:pPr>
            <a:r>
              <a:rPr lang="en-US" sz="2200" b="1" dirty="0">
                <a:solidFill>
                  <a:schemeClr val="tx1"/>
                </a:solidFill>
                <a:latin typeface="Garamond" panose="02020404030301010803" pitchFamily="18" charset="0"/>
              </a:rPr>
              <a:t>Additional data requirements</a:t>
            </a:r>
          </a:p>
          <a:p>
            <a:pPr lvl="1">
              <a:lnSpc>
                <a:spcPct val="110000"/>
              </a:lnSpc>
              <a:buFont typeface="Arial" panose="020B0604020202020204" pitchFamily="34" charset="0"/>
              <a:buChar char="•"/>
            </a:pPr>
            <a:r>
              <a:rPr lang="en-US" sz="2200" dirty="0">
                <a:solidFill>
                  <a:schemeClr val="tx1"/>
                </a:solidFill>
                <a:latin typeface="Garamond" panose="02020404030301010803" pitchFamily="18" charset="0"/>
              </a:rPr>
              <a:t>Food composition tables – do not need to be national </a:t>
            </a:r>
          </a:p>
          <a:p>
            <a:pPr lvl="1">
              <a:lnSpc>
                <a:spcPct val="110000"/>
              </a:lnSpc>
              <a:buFont typeface="Arial" panose="020B0604020202020204" pitchFamily="34" charset="0"/>
              <a:buChar char="•"/>
            </a:pPr>
            <a:r>
              <a:rPr lang="en-US" sz="2200" dirty="0">
                <a:solidFill>
                  <a:schemeClr val="tx1"/>
                </a:solidFill>
                <a:latin typeface="Garamond" panose="02020404030301010803" pitchFamily="18" charset="0"/>
              </a:rPr>
              <a:t>Food based dietary guidelines  </a:t>
            </a:r>
          </a:p>
          <a:p>
            <a:pPr lvl="1">
              <a:lnSpc>
                <a:spcPct val="110000"/>
              </a:lnSpc>
              <a:buFont typeface="Arial" panose="020B0604020202020204" pitchFamily="34" charset="0"/>
              <a:buChar char="•"/>
            </a:pPr>
            <a:r>
              <a:rPr lang="en-US" sz="2200" dirty="0">
                <a:solidFill>
                  <a:schemeClr val="tx1"/>
                </a:solidFill>
                <a:latin typeface="Garamond" panose="02020404030301010803" pitchFamily="18" charset="0"/>
              </a:rPr>
              <a:t>No FBDG? No problem: International healthy diet basket; FBDG from the region</a:t>
            </a:r>
          </a:p>
          <a:p>
            <a:pPr marL="0" indent="0">
              <a:lnSpc>
                <a:spcPct val="110000"/>
              </a:lnSpc>
              <a:buNone/>
            </a:pPr>
            <a:r>
              <a:rPr lang="en-US" sz="2200" b="1" dirty="0">
                <a:solidFill>
                  <a:schemeClr val="tx1"/>
                </a:solidFill>
                <a:latin typeface="Garamond" panose="02020404030301010803" pitchFamily="18" charset="0"/>
              </a:rPr>
              <a:t>Food group parameters may be flexible</a:t>
            </a:r>
          </a:p>
          <a:p>
            <a:pPr lvl="1">
              <a:lnSpc>
                <a:spcPct val="110000"/>
              </a:lnSpc>
              <a:buFont typeface="Arial" panose="020B0604020202020204" pitchFamily="34" charset="0"/>
              <a:buChar char="•"/>
            </a:pPr>
            <a:r>
              <a:rPr lang="en-US" sz="2200" dirty="0">
                <a:solidFill>
                  <a:schemeClr val="tx1"/>
                </a:solidFill>
                <a:latin typeface="Garamond" panose="02020404030301010803" pitchFamily="18" charset="0"/>
              </a:rPr>
              <a:t>Food group targets often specified in ranges. We use the average in the range.</a:t>
            </a:r>
            <a:br>
              <a:rPr lang="en-US" sz="2200" dirty="0">
                <a:solidFill>
                  <a:schemeClr val="tx1"/>
                </a:solidFill>
                <a:latin typeface="Garamond" panose="02020404030301010803" pitchFamily="18" charset="0"/>
              </a:rPr>
            </a:br>
            <a:r>
              <a:rPr lang="en-US" sz="2200" dirty="0">
                <a:solidFill>
                  <a:schemeClr val="tx1"/>
                </a:solidFill>
                <a:latin typeface="Garamond" panose="02020404030301010803" pitchFamily="18" charset="0"/>
              </a:rPr>
              <a:t>A lower target could be considered? Does it meet nutrient targets? </a:t>
            </a:r>
          </a:p>
          <a:p>
            <a:pPr lvl="1">
              <a:lnSpc>
                <a:spcPct val="110000"/>
              </a:lnSpc>
              <a:buFont typeface="Arial" panose="020B0604020202020204" pitchFamily="34" charset="0"/>
              <a:buChar char="•"/>
            </a:pPr>
            <a:r>
              <a:rPr lang="en-US" sz="2200" dirty="0">
                <a:solidFill>
                  <a:schemeClr val="tx1"/>
                </a:solidFill>
                <a:latin typeface="Garamond" panose="02020404030301010803" pitchFamily="18" charset="0"/>
              </a:rPr>
              <a:t>Only scale less expensive foods or most commonly consumed foods within good groups? </a:t>
            </a:r>
          </a:p>
          <a:p>
            <a:pPr lvl="2">
              <a:lnSpc>
                <a:spcPct val="110000"/>
              </a:lnSpc>
              <a:buFont typeface="Arial" panose="020B0604020202020204" pitchFamily="34" charset="0"/>
              <a:buChar char="•"/>
            </a:pPr>
            <a:endParaRPr lang="en-US" sz="2200" b="1" dirty="0">
              <a:solidFill>
                <a:schemeClr val="tx1"/>
              </a:solidFill>
              <a:latin typeface="Garamond" panose="02020404030301010803" pitchFamily="18" charset="0"/>
            </a:endParaRPr>
          </a:p>
          <a:p>
            <a:pPr marL="0" indent="0">
              <a:lnSpc>
                <a:spcPct val="110000"/>
              </a:lnSpc>
              <a:buNone/>
            </a:pPr>
            <a:endParaRPr lang="en-US" sz="2200" b="1" dirty="0">
              <a:solidFill>
                <a:schemeClr val="tx1"/>
              </a:solidFill>
              <a:latin typeface="Garamond" panose="02020404030301010803" pitchFamily="18" charset="0"/>
            </a:endParaRPr>
          </a:p>
          <a:p>
            <a:pPr lvl="1">
              <a:lnSpc>
                <a:spcPct val="110000"/>
              </a:lnSpc>
              <a:buFont typeface="Arial" panose="020B0604020202020204" pitchFamily="34" charset="0"/>
              <a:buChar char="•"/>
            </a:pPr>
            <a:endParaRPr lang="en-US" sz="2200" dirty="0">
              <a:solidFill>
                <a:schemeClr val="tx1"/>
              </a:solidFill>
              <a:latin typeface="Garamond" panose="02020404030301010803" pitchFamily="18" charset="0"/>
            </a:endParaRPr>
          </a:p>
        </p:txBody>
      </p:sp>
      <p:sp>
        <p:nvSpPr>
          <p:cNvPr id="8" name="TextBox 7">
            <a:extLst>
              <a:ext uri="{FF2B5EF4-FFF2-40B4-BE49-F238E27FC236}">
                <a16:creationId xmlns:a16="http://schemas.microsoft.com/office/drawing/2014/main" id="{26D66AC8-781D-A6B3-7CF3-D2B6AA424617}"/>
              </a:ext>
            </a:extLst>
          </p:cNvPr>
          <p:cNvSpPr txBox="1"/>
          <p:nvPr/>
        </p:nvSpPr>
        <p:spPr>
          <a:xfrm>
            <a:off x="1669774" y="808383"/>
            <a:ext cx="0" cy="0"/>
          </a:xfrm>
          <a:prstGeom prst="rect">
            <a:avLst/>
          </a:prstGeom>
        </p:spPr>
        <p:txBody>
          <a:bodyPr wrap="none" rtlCol="0">
            <a:noAutofit/>
          </a:bodyPr>
          <a:lstStyle/>
          <a:p>
            <a:pPr algn="r"/>
            <a:endParaRPr lang="en-US" sz="2400" dirty="0"/>
          </a:p>
        </p:txBody>
      </p:sp>
      <p:sp>
        <p:nvSpPr>
          <p:cNvPr id="11" name="Title 1">
            <a:extLst>
              <a:ext uri="{FF2B5EF4-FFF2-40B4-BE49-F238E27FC236}">
                <a16:creationId xmlns:a16="http://schemas.microsoft.com/office/drawing/2014/main" id="{88DA835C-B3D2-1B1E-27AE-19431D551D98}"/>
              </a:ext>
            </a:extLst>
          </p:cNvPr>
          <p:cNvSpPr>
            <a:spLocks noGrp="1"/>
          </p:cNvSpPr>
          <p:nvPr>
            <p:ph type="title"/>
          </p:nvPr>
        </p:nvSpPr>
        <p:spPr>
          <a:xfrm>
            <a:off x="1722782" y="335580"/>
            <a:ext cx="8521148" cy="718240"/>
          </a:xfrm>
        </p:spPr>
        <p:txBody>
          <a:bodyPr>
            <a:noAutofit/>
          </a:bodyPr>
          <a:lstStyle/>
          <a:p>
            <a:pPr algn="ctr"/>
            <a:r>
              <a:rPr lang="en-US" sz="3200" dirty="0">
                <a:latin typeface="Garamond" panose="02020404030301010803" pitchFamily="18" charset="0"/>
              </a:rPr>
              <a:t>Implementation</a:t>
            </a:r>
          </a:p>
        </p:txBody>
      </p:sp>
    </p:spTree>
    <p:extLst>
      <p:ext uri="{BB962C8B-B14F-4D97-AF65-F5344CB8AC3E}">
        <p14:creationId xmlns:p14="http://schemas.microsoft.com/office/powerpoint/2010/main" val="42840094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0E987-34AB-8740-B682-6A0D7E864E96}"/>
              </a:ext>
            </a:extLst>
          </p:cNvPr>
          <p:cNvSpPr>
            <a:spLocks noGrp="1"/>
          </p:cNvSpPr>
          <p:nvPr>
            <p:ph type="title"/>
          </p:nvPr>
        </p:nvSpPr>
        <p:spPr>
          <a:xfrm>
            <a:off x="1934817" y="2710759"/>
            <a:ext cx="3167761" cy="718240"/>
          </a:xfrm>
        </p:spPr>
        <p:txBody>
          <a:bodyPr>
            <a:noAutofit/>
          </a:bodyPr>
          <a:lstStyle/>
          <a:p>
            <a:r>
              <a:rPr lang="en-US" sz="4400" dirty="0">
                <a:latin typeface="Garamond" panose="02020404030301010803" pitchFamily="18" charset="0"/>
              </a:rPr>
              <a:t>Summary and Conclusions</a:t>
            </a:r>
          </a:p>
        </p:txBody>
      </p:sp>
      <p:sp>
        <p:nvSpPr>
          <p:cNvPr id="4" name="TextBox 3">
            <a:extLst>
              <a:ext uri="{FF2B5EF4-FFF2-40B4-BE49-F238E27FC236}">
                <a16:creationId xmlns:a16="http://schemas.microsoft.com/office/drawing/2014/main" id="{733CA5B3-A9A4-8928-B168-B85186B83F6A}"/>
              </a:ext>
            </a:extLst>
          </p:cNvPr>
          <p:cNvSpPr txBox="1"/>
          <p:nvPr/>
        </p:nvSpPr>
        <p:spPr>
          <a:xfrm>
            <a:off x="2216426" y="1729409"/>
            <a:ext cx="0" cy="0"/>
          </a:xfrm>
          <a:prstGeom prst="rect">
            <a:avLst/>
          </a:prstGeom>
        </p:spPr>
        <p:txBody>
          <a:bodyPr wrap="none" rtlCol="0">
            <a:noAutofit/>
          </a:bodyPr>
          <a:lstStyle/>
          <a:p>
            <a:pPr algn="r"/>
            <a:endParaRPr lang="en-US" sz="2400" dirty="0"/>
          </a:p>
        </p:txBody>
      </p:sp>
      <p:pic>
        <p:nvPicPr>
          <p:cNvPr id="6" name="Picture 5">
            <a:extLst>
              <a:ext uri="{FF2B5EF4-FFF2-40B4-BE49-F238E27FC236}">
                <a16:creationId xmlns:a16="http://schemas.microsoft.com/office/drawing/2014/main" id="{86CFDDED-56C3-4D3D-4CCB-27C409408190}"/>
              </a:ext>
            </a:extLst>
          </p:cNvPr>
          <p:cNvPicPr>
            <a:picLocks noChangeAspect="1"/>
          </p:cNvPicPr>
          <p:nvPr/>
        </p:nvPicPr>
        <p:blipFill>
          <a:blip r:embed="rId3"/>
          <a:stretch>
            <a:fillRect/>
          </a:stretch>
        </p:blipFill>
        <p:spPr>
          <a:xfrm flipH="1">
            <a:off x="6768218" y="509124"/>
            <a:ext cx="3594981" cy="5532385"/>
          </a:xfrm>
          <a:prstGeom prst="rect">
            <a:avLst/>
          </a:prstGeom>
        </p:spPr>
      </p:pic>
    </p:spTree>
    <p:extLst>
      <p:ext uri="{BB962C8B-B14F-4D97-AF65-F5344CB8AC3E}">
        <p14:creationId xmlns:p14="http://schemas.microsoft.com/office/powerpoint/2010/main" val="13600278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0E987-34AB-8740-B682-6A0D7E864E96}"/>
              </a:ext>
            </a:extLst>
          </p:cNvPr>
          <p:cNvSpPr>
            <a:spLocks noGrp="1"/>
          </p:cNvSpPr>
          <p:nvPr>
            <p:ph type="title"/>
          </p:nvPr>
        </p:nvSpPr>
        <p:spPr>
          <a:xfrm>
            <a:off x="838200" y="538438"/>
            <a:ext cx="10515600" cy="483979"/>
          </a:xfrm>
        </p:spPr>
        <p:txBody>
          <a:bodyPr>
            <a:noAutofit/>
          </a:bodyPr>
          <a:lstStyle/>
          <a:p>
            <a:r>
              <a:rPr lang="en-US" sz="3200" dirty="0">
                <a:latin typeface="Garamond" panose="02020404030301010803" pitchFamily="18" charset="0"/>
              </a:rPr>
              <a:t>Summary and Conclusions (1)</a:t>
            </a:r>
          </a:p>
        </p:txBody>
      </p:sp>
      <p:sp>
        <p:nvSpPr>
          <p:cNvPr id="3" name="Content Placeholder 2">
            <a:extLst>
              <a:ext uri="{FF2B5EF4-FFF2-40B4-BE49-F238E27FC236}">
                <a16:creationId xmlns:a16="http://schemas.microsoft.com/office/drawing/2014/main" id="{43262D00-97BE-B34E-845A-03C41E974586}"/>
              </a:ext>
            </a:extLst>
          </p:cNvPr>
          <p:cNvSpPr>
            <a:spLocks noGrp="1"/>
          </p:cNvSpPr>
          <p:nvPr>
            <p:ph sz="half" idx="1"/>
          </p:nvPr>
        </p:nvSpPr>
        <p:spPr>
          <a:xfrm>
            <a:off x="838200" y="1022417"/>
            <a:ext cx="11105271" cy="5298509"/>
          </a:xfrm>
        </p:spPr>
        <p:txBody>
          <a:bodyPr>
            <a:noAutofit/>
          </a:bodyPr>
          <a:lstStyle/>
          <a:p>
            <a:pPr marL="0" indent="0">
              <a:lnSpc>
                <a:spcPct val="110000"/>
              </a:lnSpc>
              <a:buNone/>
            </a:pPr>
            <a:r>
              <a:rPr lang="en-US" sz="2200" b="1" dirty="0">
                <a:solidFill>
                  <a:schemeClr val="tx1"/>
                </a:solidFill>
                <a:latin typeface="Garamond" panose="02020404030301010803" pitchFamily="18" charset="0"/>
              </a:rPr>
              <a:t>The energy based-standard typically used to define food poverty lines</a:t>
            </a:r>
          </a:p>
          <a:p>
            <a:pPr lvl="1">
              <a:lnSpc>
                <a:spcPct val="110000"/>
              </a:lnSpc>
              <a:buFont typeface="Arial" panose="020B0604020202020204" pitchFamily="34" charset="0"/>
              <a:buChar char="•"/>
            </a:pPr>
            <a:r>
              <a:rPr lang="en-US" sz="2200" dirty="0">
                <a:solidFill>
                  <a:schemeClr val="tx1"/>
                </a:solidFill>
                <a:latin typeface="Garamond" panose="02020404030301010803" pitchFamily="18" charset="0"/>
              </a:rPr>
              <a:t>Basket severely deficient in most essential nutrients</a:t>
            </a:r>
          </a:p>
          <a:p>
            <a:pPr lvl="1">
              <a:lnSpc>
                <a:spcPct val="110000"/>
              </a:lnSpc>
              <a:buFont typeface="Arial" panose="020B0604020202020204" pitchFamily="34" charset="0"/>
              <a:buChar char="•"/>
            </a:pPr>
            <a:r>
              <a:rPr lang="en-US" sz="2200" dirty="0">
                <a:solidFill>
                  <a:schemeClr val="tx1"/>
                </a:solidFill>
                <a:latin typeface="Garamond" panose="02020404030301010803" pitchFamily="18" charset="0"/>
              </a:rPr>
              <a:t>Undercounts the share of the population unable to meet basic nutrition needs</a:t>
            </a:r>
          </a:p>
          <a:p>
            <a:pPr marL="0" indent="0">
              <a:lnSpc>
                <a:spcPct val="110000"/>
              </a:lnSpc>
              <a:buNone/>
            </a:pPr>
            <a:r>
              <a:rPr lang="en-US" sz="2200" b="1" dirty="0">
                <a:solidFill>
                  <a:schemeClr val="tx1"/>
                </a:solidFill>
                <a:latin typeface="Garamond" panose="02020404030301010803" pitchFamily="18" charset="0"/>
              </a:rPr>
              <a:t>Healthy diet poverty lines</a:t>
            </a:r>
          </a:p>
          <a:p>
            <a:pPr lvl="1">
              <a:lnSpc>
                <a:spcPct val="110000"/>
              </a:lnSpc>
              <a:buFont typeface="Arial" panose="020B0604020202020204" pitchFamily="34" charset="0"/>
              <a:buChar char="•"/>
            </a:pPr>
            <a:r>
              <a:rPr lang="en-US" sz="2200" dirty="0">
                <a:solidFill>
                  <a:schemeClr val="tx1"/>
                </a:solidFill>
                <a:latin typeface="Garamond" panose="02020404030301010803" pitchFamily="18" charset="0"/>
              </a:rPr>
              <a:t>Meet nutrient needs  </a:t>
            </a:r>
          </a:p>
          <a:p>
            <a:pPr lvl="1">
              <a:lnSpc>
                <a:spcPct val="110000"/>
              </a:lnSpc>
              <a:buFont typeface="Arial" panose="020B0604020202020204" pitchFamily="34" charset="0"/>
              <a:buChar char="•"/>
            </a:pPr>
            <a:r>
              <a:rPr lang="en-US" sz="2200" dirty="0">
                <a:solidFill>
                  <a:schemeClr val="tx1"/>
                </a:solidFill>
                <a:latin typeface="Garamond" panose="02020404030301010803" pitchFamily="18" charset="0"/>
              </a:rPr>
              <a:t>Align with national food based dietary guidelines  </a:t>
            </a:r>
          </a:p>
          <a:p>
            <a:pPr lvl="1">
              <a:lnSpc>
                <a:spcPct val="110000"/>
              </a:lnSpc>
              <a:buFont typeface="Arial" panose="020B0604020202020204" pitchFamily="34" charset="0"/>
              <a:buChar char="•"/>
            </a:pPr>
            <a:r>
              <a:rPr lang="en-US" sz="2200" dirty="0">
                <a:solidFill>
                  <a:schemeClr val="tx1"/>
                </a:solidFill>
                <a:latin typeface="Garamond" panose="02020404030301010803" pitchFamily="18" charset="0"/>
              </a:rPr>
              <a:t>Adhere to the cost of basic needs reference utility level– realize the original ambition of basic needs: “</a:t>
            </a:r>
            <a:r>
              <a:rPr lang="en-US" sz="2200" b="1" dirty="0">
                <a:solidFill>
                  <a:schemeClr val="tx1"/>
                </a:solidFill>
                <a:latin typeface="Garamond" panose="02020404030301010803" pitchFamily="18" charset="0"/>
              </a:rPr>
              <a:t>lead a healthy and active life, including fully participating in the society</a:t>
            </a:r>
          </a:p>
        </p:txBody>
      </p:sp>
      <p:sp>
        <p:nvSpPr>
          <p:cNvPr id="4" name="TextBox 3">
            <a:extLst>
              <a:ext uri="{FF2B5EF4-FFF2-40B4-BE49-F238E27FC236}">
                <a16:creationId xmlns:a16="http://schemas.microsoft.com/office/drawing/2014/main" id="{733CA5B3-A9A4-8928-B168-B85186B83F6A}"/>
              </a:ext>
            </a:extLst>
          </p:cNvPr>
          <p:cNvSpPr txBox="1"/>
          <p:nvPr/>
        </p:nvSpPr>
        <p:spPr>
          <a:xfrm>
            <a:off x="2216426" y="1729409"/>
            <a:ext cx="0" cy="0"/>
          </a:xfrm>
          <a:prstGeom prst="rect">
            <a:avLst/>
          </a:prstGeom>
        </p:spPr>
        <p:txBody>
          <a:bodyPr wrap="none" rtlCol="0">
            <a:noAutofit/>
          </a:bodyPr>
          <a:lstStyle/>
          <a:p>
            <a:pPr algn="r"/>
            <a:endParaRPr lang="en-US" sz="2400" dirty="0"/>
          </a:p>
        </p:txBody>
      </p:sp>
    </p:spTree>
    <p:extLst>
      <p:ext uri="{BB962C8B-B14F-4D97-AF65-F5344CB8AC3E}">
        <p14:creationId xmlns:p14="http://schemas.microsoft.com/office/powerpoint/2010/main" val="40002091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0E987-34AB-8740-B682-6A0D7E864E96}"/>
              </a:ext>
            </a:extLst>
          </p:cNvPr>
          <p:cNvSpPr>
            <a:spLocks noGrp="1"/>
          </p:cNvSpPr>
          <p:nvPr>
            <p:ph type="title"/>
          </p:nvPr>
        </p:nvSpPr>
        <p:spPr>
          <a:xfrm>
            <a:off x="838200" y="620091"/>
            <a:ext cx="10515600" cy="718240"/>
          </a:xfrm>
        </p:spPr>
        <p:txBody>
          <a:bodyPr/>
          <a:lstStyle/>
          <a:p>
            <a:r>
              <a:rPr lang="en-US" dirty="0">
                <a:latin typeface="Garamond" panose="02020404030301010803" pitchFamily="18" charset="0"/>
              </a:rPr>
              <a:t>Conclusion (2)</a:t>
            </a:r>
          </a:p>
        </p:txBody>
      </p:sp>
      <p:sp>
        <p:nvSpPr>
          <p:cNvPr id="4" name="TextBox 3">
            <a:extLst>
              <a:ext uri="{FF2B5EF4-FFF2-40B4-BE49-F238E27FC236}">
                <a16:creationId xmlns:a16="http://schemas.microsoft.com/office/drawing/2014/main" id="{733CA5B3-A9A4-8928-B168-B85186B83F6A}"/>
              </a:ext>
            </a:extLst>
          </p:cNvPr>
          <p:cNvSpPr txBox="1"/>
          <p:nvPr/>
        </p:nvSpPr>
        <p:spPr>
          <a:xfrm>
            <a:off x="2216426" y="1729409"/>
            <a:ext cx="0" cy="0"/>
          </a:xfrm>
          <a:prstGeom prst="rect">
            <a:avLst/>
          </a:prstGeom>
        </p:spPr>
        <p:txBody>
          <a:bodyPr wrap="none" rtlCol="0">
            <a:noAutofit/>
          </a:bodyPr>
          <a:lstStyle/>
          <a:p>
            <a:pPr algn="r"/>
            <a:endParaRPr lang="en-US" sz="2400" dirty="0"/>
          </a:p>
        </p:txBody>
      </p:sp>
      <p:sp>
        <p:nvSpPr>
          <p:cNvPr id="7" name="Content Placeholder 2">
            <a:extLst>
              <a:ext uri="{FF2B5EF4-FFF2-40B4-BE49-F238E27FC236}">
                <a16:creationId xmlns:a16="http://schemas.microsoft.com/office/drawing/2014/main" id="{CB52199C-0165-5606-7FB1-33A7A24EA257}"/>
              </a:ext>
            </a:extLst>
          </p:cNvPr>
          <p:cNvSpPr txBox="1">
            <a:spLocks/>
          </p:cNvSpPr>
          <p:nvPr/>
        </p:nvSpPr>
        <p:spPr>
          <a:xfrm>
            <a:off x="971219" y="1175441"/>
            <a:ext cx="11009243" cy="50624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charset="2"/>
              <a:buChar char="§"/>
              <a:defRPr sz="2400" b="0" i="0" kern="1200" baseline="0">
                <a:solidFill>
                  <a:srgbClr val="435464"/>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Courier New" charset="0"/>
              <a:buChar char="o"/>
              <a:defRPr sz="2400" b="0" i="0" kern="1200" baseline="0">
                <a:solidFill>
                  <a:srgbClr val="435464"/>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Courier New" charset="0"/>
              <a:buChar char="o"/>
              <a:defRPr sz="2400" b="0" i="0" kern="1200">
                <a:solidFill>
                  <a:srgbClr val="435464"/>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Courier New" charset="0"/>
              <a:buChar char="o"/>
              <a:defRPr sz="2400" b="0" i="0" kern="1200">
                <a:solidFill>
                  <a:srgbClr val="435464"/>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Courier New" charset="0"/>
              <a:buChar char="o"/>
              <a:defRPr sz="2400" b="0" i="0" kern="1200">
                <a:solidFill>
                  <a:srgbClr val="435464"/>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Font typeface="Wingdings" charset="2"/>
              <a:buNone/>
            </a:pPr>
            <a:endParaRPr lang="en-US" sz="2200" b="1" dirty="0">
              <a:solidFill>
                <a:schemeClr val="tx1"/>
              </a:solidFill>
              <a:latin typeface="Garamond" panose="02020404030301010803" pitchFamily="18" charset="0"/>
            </a:endParaRPr>
          </a:p>
          <a:p>
            <a:pPr lvl="1">
              <a:lnSpc>
                <a:spcPct val="110000"/>
              </a:lnSpc>
              <a:buFont typeface="Arial" panose="020B0604020202020204" pitchFamily="34" charset="0"/>
              <a:buChar char="•"/>
            </a:pPr>
            <a:r>
              <a:rPr lang="en-US" sz="2200" dirty="0">
                <a:solidFill>
                  <a:schemeClr val="tx1"/>
                </a:solidFill>
                <a:latin typeface="Garamond" panose="02020404030301010803" pitchFamily="18" charset="0"/>
              </a:rPr>
              <a:t>Many more people should be counted as poor under a nutritionally sensible food poverty line</a:t>
            </a:r>
          </a:p>
          <a:p>
            <a:pPr lvl="1">
              <a:lnSpc>
                <a:spcPct val="110000"/>
              </a:lnSpc>
              <a:buFont typeface="Arial" panose="020B0604020202020204" pitchFamily="34" charset="0"/>
              <a:buChar char="•"/>
            </a:pPr>
            <a:r>
              <a:rPr lang="en-US" sz="2200" dirty="0">
                <a:solidFill>
                  <a:schemeClr val="tx1"/>
                </a:solidFill>
                <a:latin typeface="Garamond" panose="02020404030301010803" pitchFamily="18" charset="0"/>
              </a:rPr>
              <a:t>Nutritionally sensible poverty lines may also help foster better multisectoral strategies for simultaneously addressing poverty and malnutrition – provide “common ground” metric for economics and nutrition</a:t>
            </a:r>
          </a:p>
          <a:p>
            <a:pPr lvl="1">
              <a:lnSpc>
                <a:spcPct val="110000"/>
              </a:lnSpc>
              <a:buFont typeface="Arial" panose="020B0604020202020204" pitchFamily="34" charset="0"/>
              <a:buChar char="•"/>
            </a:pPr>
            <a:r>
              <a:rPr lang="en-US" sz="2200" dirty="0">
                <a:solidFill>
                  <a:schemeClr val="tx1"/>
                </a:solidFill>
                <a:latin typeface="Garamond" panose="02020404030301010803" pitchFamily="18" charset="0"/>
              </a:rPr>
              <a:t>Using the healthy diet standard may help explain large disconnects between poverty and malnutrition rates</a:t>
            </a:r>
          </a:p>
          <a:p>
            <a:pPr lvl="2">
              <a:lnSpc>
                <a:spcPct val="110000"/>
              </a:lnSpc>
              <a:buFont typeface="Arial" panose="020B0604020202020204" pitchFamily="34" charset="0"/>
              <a:buChar char="•"/>
            </a:pPr>
            <a:r>
              <a:rPr lang="en-US" sz="2200" dirty="0">
                <a:solidFill>
                  <a:schemeClr val="tx1"/>
                </a:solidFill>
                <a:latin typeface="Garamond" panose="02020404030301010803" pitchFamily="18" charset="0"/>
              </a:rPr>
              <a:t>Affordability is just one barrier - availability, accessibility, desirability are also driving factors in diets. </a:t>
            </a:r>
          </a:p>
          <a:p>
            <a:pPr lvl="2">
              <a:lnSpc>
                <a:spcPct val="110000"/>
              </a:lnSpc>
              <a:spcAft>
                <a:spcPts val="1500"/>
              </a:spcAft>
              <a:buFont typeface="Arial" panose="020B0604020202020204" pitchFamily="34" charset="0"/>
              <a:buChar char="•"/>
            </a:pPr>
            <a:r>
              <a:rPr lang="en-US" sz="2200" dirty="0">
                <a:solidFill>
                  <a:schemeClr val="tx1"/>
                </a:solidFill>
                <a:latin typeface="Garamond" panose="02020404030301010803" pitchFamily="18" charset="0"/>
              </a:rPr>
              <a:t>However, if people cannot afford to eat healthy diets, difficult to argue that their basic needs are met</a:t>
            </a:r>
          </a:p>
        </p:txBody>
      </p:sp>
    </p:spTree>
    <p:extLst>
      <p:ext uri="{BB962C8B-B14F-4D97-AF65-F5344CB8AC3E}">
        <p14:creationId xmlns:p14="http://schemas.microsoft.com/office/powerpoint/2010/main" val="9524496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C0005-2B65-DB9D-0196-978123CA21B4}"/>
              </a:ext>
            </a:extLst>
          </p:cNvPr>
          <p:cNvSpPr>
            <a:spLocks noGrp="1"/>
          </p:cNvSpPr>
          <p:nvPr>
            <p:ph type="title"/>
          </p:nvPr>
        </p:nvSpPr>
        <p:spPr>
          <a:xfrm>
            <a:off x="1944268" y="1862698"/>
            <a:ext cx="3217030" cy="1325563"/>
          </a:xfrm>
        </p:spPr>
        <p:txBody>
          <a:bodyPr>
            <a:normAutofit/>
          </a:bodyPr>
          <a:lstStyle/>
          <a:p>
            <a:r>
              <a:rPr lang="en-US" sz="4000" dirty="0">
                <a:latin typeface="Garamond" panose="02020404030301010803" pitchFamily="18" charset="0"/>
              </a:rPr>
              <a:t>Thank you!</a:t>
            </a:r>
          </a:p>
        </p:txBody>
      </p:sp>
      <p:sp>
        <p:nvSpPr>
          <p:cNvPr id="4" name="Content Placeholder 3">
            <a:extLst>
              <a:ext uri="{FF2B5EF4-FFF2-40B4-BE49-F238E27FC236}">
                <a16:creationId xmlns:a16="http://schemas.microsoft.com/office/drawing/2014/main" id="{677C43BB-CBB8-401D-636C-88F9DC0A3B96}"/>
              </a:ext>
            </a:extLst>
          </p:cNvPr>
          <p:cNvSpPr>
            <a:spLocks noGrp="1"/>
          </p:cNvSpPr>
          <p:nvPr>
            <p:ph sz="half" idx="2"/>
          </p:nvPr>
        </p:nvSpPr>
        <p:spPr>
          <a:xfrm>
            <a:off x="1378323" y="3869872"/>
            <a:ext cx="9435353" cy="2812703"/>
          </a:xfrm>
        </p:spPr>
        <p:txBody>
          <a:bodyPr>
            <a:noAutofit/>
          </a:bodyPr>
          <a:lstStyle/>
          <a:p>
            <a:pPr marL="0" indent="0">
              <a:lnSpc>
                <a:spcPct val="120000"/>
              </a:lnSpc>
              <a:buNone/>
            </a:pPr>
            <a:endParaRPr lang="en-US" sz="1800" dirty="0">
              <a:latin typeface="Garamond" panose="02020404030301010803" pitchFamily="18" charset="0"/>
            </a:endParaRPr>
          </a:p>
          <a:p>
            <a:pPr marL="0" indent="0">
              <a:lnSpc>
                <a:spcPct val="120000"/>
              </a:lnSpc>
              <a:buNone/>
            </a:pPr>
            <a:r>
              <a:rPr lang="en-US" sz="1800" dirty="0">
                <a:latin typeface="Garamond" panose="02020404030301010803" pitchFamily="18" charset="0"/>
              </a:rPr>
              <a:t>Mahrt, Kristi; Herforth, Anna W.; Robinson, Sherman; Arndt, Channing; and Headey, Derek D. 2022. Nutrition as a basic need: A new method for utility-consistent and nutritionally adequate food poverty lines. IFPRI Discussion Paper 2120. Washington, DC: International Food Policy Research Institute (IFPRI). </a:t>
            </a:r>
            <a:endParaRPr lang="en-US" sz="1800" dirty="0">
              <a:latin typeface="Garamond" panose="02020404030301010803" pitchFamily="18" charset="0"/>
              <a:hlinkClick r:id="rId3">
                <a:extLst>
                  <a:ext uri="{A12FA001-AC4F-418D-AE19-62706E023703}">
                    <ahyp:hlinkClr xmlns:ahyp="http://schemas.microsoft.com/office/drawing/2018/hyperlinkcolor" val="tx"/>
                  </a:ext>
                </a:extLst>
              </a:hlinkClick>
            </a:endParaRPr>
          </a:p>
          <a:p>
            <a:pPr marL="0" indent="0">
              <a:buNone/>
            </a:pPr>
            <a:r>
              <a:rPr lang="en-US" sz="1800" dirty="0">
                <a:latin typeface="Garamond" panose="02020404030301010803" pitchFamily="18" charset="0"/>
                <a:hlinkClick r:id="rId3">
                  <a:extLst>
                    <a:ext uri="{A12FA001-AC4F-418D-AE19-62706E023703}">
                      <ahyp:hlinkClr xmlns:ahyp="http://schemas.microsoft.com/office/drawing/2018/hyperlinkcolor" val="tx"/>
                    </a:ext>
                  </a:extLst>
                </a:hlinkClick>
              </a:rPr>
              <a:t>https://doi.org/10.2499/p15738coll2.135901</a:t>
            </a:r>
            <a:endParaRPr lang="en-US" sz="1800" dirty="0">
              <a:latin typeface="Garamond" panose="02020404030301010803" pitchFamily="18" charset="0"/>
            </a:endParaRPr>
          </a:p>
          <a:p>
            <a:pPr marL="0" indent="0">
              <a:buNone/>
            </a:pPr>
            <a:r>
              <a:rPr lang="en-US" sz="1800" dirty="0">
                <a:latin typeface="Garamond" panose="02020404030301010803" pitchFamily="18" charset="0"/>
              </a:rPr>
              <a:t>Kristi Mahrt –  </a:t>
            </a:r>
            <a:r>
              <a:rPr lang="en-US" sz="1800" dirty="0" err="1">
                <a:latin typeface="Garamond" panose="02020404030301010803" pitchFamily="18" charset="0"/>
              </a:rPr>
              <a:t>k.mahrt@cgiar.org</a:t>
            </a:r>
            <a:endParaRPr lang="en-US" sz="1800" dirty="0">
              <a:latin typeface="Garamond" panose="02020404030301010803" pitchFamily="18" charset="0"/>
            </a:endParaRPr>
          </a:p>
        </p:txBody>
      </p:sp>
      <p:pic>
        <p:nvPicPr>
          <p:cNvPr id="3" name="Picture 2">
            <a:extLst>
              <a:ext uri="{FF2B5EF4-FFF2-40B4-BE49-F238E27FC236}">
                <a16:creationId xmlns:a16="http://schemas.microsoft.com/office/drawing/2014/main" id="{878224B3-831E-F8A2-FEFE-5DBE6E9642DA}"/>
              </a:ext>
              <a:ext uri="{C183D7F6-B498-43B3-948B-1728B52AA6E4}">
                <adec:decorative xmlns:adec="http://schemas.microsoft.com/office/drawing/2017/decorative" val="0"/>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40000"/>
                    </a14:imgEffect>
                    <a14:imgEffect>
                      <a14:saturation sat="114000"/>
                    </a14:imgEffect>
                    <a14:imgEffect>
                      <a14:brightnessContrast bright="11000" contrast="-1000"/>
                    </a14:imgEffect>
                  </a14:imgLayer>
                </a14:imgProps>
              </a:ext>
              <a:ext uri="{28A0092B-C50C-407E-A947-70E740481C1C}">
                <a14:useLocalDpi xmlns:a14="http://schemas.microsoft.com/office/drawing/2010/main"/>
              </a:ext>
            </a:extLst>
          </a:blip>
          <a:srcRect t="13687"/>
          <a:stretch/>
        </p:blipFill>
        <p:spPr>
          <a:xfrm>
            <a:off x="5839178" y="1215559"/>
            <a:ext cx="4529117" cy="2931907"/>
          </a:xfrm>
          <a:prstGeom prst="rect">
            <a:avLst/>
          </a:prstGeom>
          <a:effectLst>
            <a:softEdge rad="12700"/>
          </a:effectLst>
        </p:spPr>
      </p:pic>
    </p:spTree>
    <p:extLst>
      <p:ext uri="{BB962C8B-B14F-4D97-AF65-F5344CB8AC3E}">
        <p14:creationId xmlns:p14="http://schemas.microsoft.com/office/powerpoint/2010/main" val="1531354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99AA8EC-81A7-EF1C-31FD-101C5C9C9723}"/>
              </a:ext>
            </a:extLst>
          </p:cNvPr>
          <p:cNvSpPr txBox="1"/>
          <p:nvPr/>
        </p:nvSpPr>
        <p:spPr>
          <a:xfrm>
            <a:off x="1659835" y="3399183"/>
            <a:ext cx="0" cy="0"/>
          </a:xfrm>
          <a:prstGeom prst="rect">
            <a:avLst/>
          </a:prstGeom>
        </p:spPr>
        <p:txBody>
          <a:bodyPr wrap="none" rtlCol="0">
            <a:noAutofit/>
          </a:bodyPr>
          <a:lstStyle/>
          <a:p>
            <a:pPr algn="r"/>
            <a:endParaRPr lang="en-US" sz="2400" dirty="0">
              <a:latin typeface="Garamond" panose="02020404030301010803" pitchFamily="18" charset="0"/>
            </a:endParaRPr>
          </a:p>
        </p:txBody>
      </p:sp>
      <p:pic>
        <p:nvPicPr>
          <p:cNvPr id="8" name="Picture 7">
            <a:extLst>
              <a:ext uri="{FF2B5EF4-FFF2-40B4-BE49-F238E27FC236}">
                <a16:creationId xmlns:a16="http://schemas.microsoft.com/office/drawing/2014/main" id="{435E5D11-E6F5-7CF8-B593-66932DFF291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60173" y="6034749"/>
            <a:ext cx="2338070" cy="611505"/>
          </a:xfrm>
          <a:prstGeom prst="rect">
            <a:avLst/>
          </a:prstGeom>
        </p:spPr>
      </p:pic>
      <p:sp>
        <p:nvSpPr>
          <p:cNvPr id="5" name="TextBox 4">
            <a:extLst>
              <a:ext uri="{FF2B5EF4-FFF2-40B4-BE49-F238E27FC236}">
                <a16:creationId xmlns:a16="http://schemas.microsoft.com/office/drawing/2014/main" id="{46717B72-C5D7-A86A-EF83-13D2B5AB2F8F}"/>
              </a:ext>
            </a:extLst>
          </p:cNvPr>
          <p:cNvSpPr txBox="1"/>
          <p:nvPr/>
        </p:nvSpPr>
        <p:spPr>
          <a:xfrm>
            <a:off x="2258458" y="2864386"/>
            <a:ext cx="0" cy="0"/>
          </a:xfrm>
          <a:prstGeom prst="rect">
            <a:avLst/>
          </a:prstGeom>
        </p:spPr>
        <p:txBody>
          <a:bodyPr wrap="none" rtlCol="0">
            <a:noAutofit/>
          </a:bodyPr>
          <a:lstStyle/>
          <a:p>
            <a:pPr algn="r"/>
            <a:endParaRPr lang="en-US" sz="2400" dirty="0"/>
          </a:p>
        </p:txBody>
      </p:sp>
      <p:sp>
        <p:nvSpPr>
          <p:cNvPr id="11" name="TextBox 10">
            <a:extLst>
              <a:ext uri="{FF2B5EF4-FFF2-40B4-BE49-F238E27FC236}">
                <a16:creationId xmlns:a16="http://schemas.microsoft.com/office/drawing/2014/main" id="{F755E7FF-F7BB-4860-5A1A-7F162B576FD6}"/>
              </a:ext>
            </a:extLst>
          </p:cNvPr>
          <p:cNvSpPr txBox="1"/>
          <p:nvPr/>
        </p:nvSpPr>
        <p:spPr>
          <a:xfrm>
            <a:off x="2236424" y="4252511"/>
            <a:ext cx="0" cy="0"/>
          </a:xfrm>
          <a:prstGeom prst="rect">
            <a:avLst/>
          </a:prstGeom>
        </p:spPr>
        <p:txBody>
          <a:bodyPr wrap="none" rtlCol="0">
            <a:noAutofit/>
          </a:bodyPr>
          <a:lstStyle/>
          <a:p>
            <a:pPr algn="r"/>
            <a:endParaRPr lang="en-US" sz="2400" dirty="0"/>
          </a:p>
        </p:txBody>
      </p:sp>
      <p:sp>
        <p:nvSpPr>
          <p:cNvPr id="4" name="TextBox 3">
            <a:extLst>
              <a:ext uri="{FF2B5EF4-FFF2-40B4-BE49-F238E27FC236}">
                <a16:creationId xmlns:a16="http://schemas.microsoft.com/office/drawing/2014/main" id="{9EACA16A-FC81-A699-C41B-E31E40C5353A}"/>
              </a:ext>
            </a:extLst>
          </p:cNvPr>
          <p:cNvSpPr txBox="1"/>
          <p:nvPr/>
        </p:nvSpPr>
        <p:spPr>
          <a:xfrm>
            <a:off x="1158069" y="1358140"/>
            <a:ext cx="9065623" cy="611506"/>
          </a:xfrm>
          <a:prstGeom prst="rect">
            <a:avLst/>
          </a:prstGeom>
        </p:spPr>
        <p:txBody>
          <a:bodyPr wrap="square" rtlCol="0">
            <a:noAutofit/>
          </a:bodyPr>
          <a:lstStyle/>
          <a:p>
            <a:pPr lvl="1"/>
            <a:endParaRPr lang="en-US" sz="2800" dirty="0">
              <a:latin typeface="Garamond" panose="02020404030301010803" pitchFamily="18" charset="0"/>
            </a:endParaRPr>
          </a:p>
        </p:txBody>
      </p:sp>
      <p:grpSp>
        <p:nvGrpSpPr>
          <p:cNvPr id="19" name="Group 18">
            <a:extLst>
              <a:ext uri="{FF2B5EF4-FFF2-40B4-BE49-F238E27FC236}">
                <a16:creationId xmlns:a16="http://schemas.microsoft.com/office/drawing/2014/main" id="{52FDA63A-79D5-BA4B-B731-A6CC2AD35513}"/>
              </a:ext>
            </a:extLst>
          </p:cNvPr>
          <p:cNvGrpSpPr/>
          <p:nvPr/>
        </p:nvGrpSpPr>
        <p:grpSpPr>
          <a:xfrm>
            <a:off x="1484569" y="2008505"/>
            <a:ext cx="8412622" cy="1420495"/>
            <a:chOff x="1592770" y="3109238"/>
            <a:chExt cx="8412622" cy="1420495"/>
          </a:xfrm>
        </p:grpSpPr>
        <p:sp>
          <p:nvSpPr>
            <p:cNvPr id="10" name="TextBox 9">
              <a:extLst>
                <a:ext uri="{FF2B5EF4-FFF2-40B4-BE49-F238E27FC236}">
                  <a16:creationId xmlns:a16="http://schemas.microsoft.com/office/drawing/2014/main" id="{DCDE7FFB-E25F-C337-07C4-EB7F2B70C621}"/>
                </a:ext>
              </a:extLst>
            </p:cNvPr>
            <p:cNvSpPr txBox="1"/>
            <p:nvPr/>
          </p:nvSpPr>
          <p:spPr>
            <a:xfrm>
              <a:off x="2162552" y="3419123"/>
              <a:ext cx="1749288" cy="830997"/>
            </a:xfrm>
            <a:prstGeom prst="rect">
              <a:avLst/>
            </a:prstGeom>
            <a:noFill/>
          </p:spPr>
          <p:txBody>
            <a:bodyPr wrap="square">
              <a:spAutoFit/>
            </a:bodyPr>
            <a:lstStyle/>
            <a:p>
              <a:pPr algn="ctr"/>
              <a:r>
                <a:rPr lang="en-US" sz="2400" b="1" u="sng" dirty="0">
                  <a:solidFill>
                    <a:schemeClr val="accent1">
                      <a:lumMod val="75000"/>
                    </a:schemeClr>
                  </a:solidFill>
                  <a:latin typeface="Garamond" panose="02020404030301010803" pitchFamily="18" charset="0"/>
                </a:rPr>
                <a:t>Absolute</a:t>
              </a:r>
              <a:r>
                <a:rPr lang="en-US" sz="2400" dirty="0">
                  <a:latin typeface="Garamond" panose="02020404030301010803" pitchFamily="18" charset="0"/>
                </a:rPr>
                <a:t> vs</a:t>
              </a:r>
            </a:p>
            <a:p>
              <a:pPr algn="ctr"/>
              <a:r>
                <a:rPr lang="en-US" sz="2400" dirty="0">
                  <a:latin typeface="Garamond" panose="02020404030301010803" pitchFamily="18" charset="0"/>
                </a:rPr>
                <a:t>Relative</a:t>
              </a:r>
            </a:p>
          </p:txBody>
        </p:sp>
        <p:sp>
          <p:nvSpPr>
            <p:cNvPr id="14" name="TextBox 13">
              <a:extLst>
                <a:ext uri="{FF2B5EF4-FFF2-40B4-BE49-F238E27FC236}">
                  <a16:creationId xmlns:a16="http://schemas.microsoft.com/office/drawing/2014/main" id="{D089D294-D6C1-DE7D-5CC4-60F3B28E355A}"/>
                </a:ext>
              </a:extLst>
            </p:cNvPr>
            <p:cNvSpPr txBox="1"/>
            <p:nvPr/>
          </p:nvSpPr>
          <p:spPr>
            <a:xfrm>
              <a:off x="4819463" y="3419123"/>
              <a:ext cx="1749288" cy="830997"/>
            </a:xfrm>
            <a:prstGeom prst="rect">
              <a:avLst/>
            </a:prstGeom>
            <a:noFill/>
          </p:spPr>
          <p:txBody>
            <a:bodyPr wrap="square">
              <a:spAutoFit/>
            </a:bodyPr>
            <a:lstStyle/>
            <a:p>
              <a:pPr algn="ctr"/>
              <a:r>
                <a:rPr lang="en-US" sz="2400" b="1" u="sng" dirty="0">
                  <a:solidFill>
                    <a:schemeClr val="accent1">
                      <a:lumMod val="75000"/>
                    </a:schemeClr>
                  </a:solidFill>
                  <a:latin typeface="Garamond" panose="02020404030301010803" pitchFamily="18" charset="0"/>
                </a:rPr>
                <a:t>National</a:t>
              </a:r>
              <a:r>
                <a:rPr lang="en-US" sz="2400" dirty="0">
                  <a:latin typeface="Garamond" panose="02020404030301010803" pitchFamily="18" charset="0"/>
                </a:rPr>
                <a:t> vs</a:t>
              </a:r>
            </a:p>
            <a:p>
              <a:pPr algn="ctr"/>
              <a:r>
                <a:rPr lang="en-US" sz="2400" dirty="0">
                  <a:latin typeface="Garamond" panose="02020404030301010803" pitchFamily="18" charset="0"/>
                </a:rPr>
                <a:t>Global</a:t>
              </a:r>
            </a:p>
          </p:txBody>
        </p:sp>
        <p:sp>
          <p:nvSpPr>
            <p:cNvPr id="16" name="Frame 15">
              <a:extLst>
                <a:ext uri="{FF2B5EF4-FFF2-40B4-BE49-F238E27FC236}">
                  <a16:creationId xmlns:a16="http://schemas.microsoft.com/office/drawing/2014/main" id="{05005B78-1D80-D1C0-034D-CB72E4BD4F3E}"/>
                </a:ext>
              </a:extLst>
            </p:cNvPr>
            <p:cNvSpPr/>
            <p:nvPr/>
          </p:nvSpPr>
          <p:spPr>
            <a:xfrm>
              <a:off x="1592770" y="3109238"/>
              <a:ext cx="8412622" cy="1420495"/>
            </a:xfrm>
            <a:prstGeom prst="frame">
              <a:avLst/>
            </a:prstGeom>
            <a:solidFill>
              <a:schemeClr val="accent6">
                <a:alpha val="3066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Garamond" panose="02020404030301010803" pitchFamily="18" charset="0"/>
              </a:endParaRPr>
            </a:p>
          </p:txBody>
        </p:sp>
        <p:sp>
          <p:nvSpPr>
            <p:cNvPr id="17" name="TextBox 16">
              <a:extLst>
                <a:ext uri="{FF2B5EF4-FFF2-40B4-BE49-F238E27FC236}">
                  <a16:creationId xmlns:a16="http://schemas.microsoft.com/office/drawing/2014/main" id="{B7F2C741-F4B9-ED41-50CD-5BFDEC229857}"/>
                </a:ext>
              </a:extLst>
            </p:cNvPr>
            <p:cNvSpPr txBox="1"/>
            <p:nvPr/>
          </p:nvSpPr>
          <p:spPr>
            <a:xfrm>
              <a:off x="7476374" y="3419123"/>
              <a:ext cx="1899745" cy="830997"/>
            </a:xfrm>
            <a:prstGeom prst="rect">
              <a:avLst/>
            </a:prstGeom>
            <a:noFill/>
          </p:spPr>
          <p:txBody>
            <a:bodyPr wrap="square" rtlCol="0">
              <a:spAutoFit/>
            </a:bodyPr>
            <a:lstStyle/>
            <a:p>
              <a:pPr algn="ctr"/>
              <a:r>
                <a:rPr lang="en-US" sz="2400" b="1" u="sng" dirty="0" err="1">
                  <a:solidFill>
                    <a:schemeClr val="accent1">
                      <a:lumMod val="75000"/>
                    </a:schemeClr>
                  </a:solidFill>
                  <a:latin typeface="Garamond" panose="02020404030301010803" pitchFamily="18" charset="0"/>
                </a:rPr>
                <a:t>Welfaristic</a:t>
              </a:r>
              <a:r>
                <a:rPr lang="en-US" sz="2400" dirty="0">
                  <a:latin typeface="Garamond" panose="02020404030301010803" pitchFamily="18" charset="0"/>
                </a:rPr>
                <a:t> vs Objective</a:t>
              </a:r>
            </a:p>
          </p:txBody>
        </p:sp>
      </p:grpSp>
      <p:sp>
        <p:nvSpPr>
          <p:cNvPr id="18" name="Title 1">
            <a:extLst>
              <a:ext uri="{FF2B5EF4-FFF2-40B4-BE49-F238E27FC236}">
                <a16:creationId xmlns:a16="http://schemas.microsoft.com/office/drawing/2014/main" id="{90B571AC-E987-EE09-AC3C-CF06470172E3}"/>
              </a:ext>
            </a:extLst>
          </p:cNvPr>
          <p:cNvSpPr txBox="1">
            <a:spLocks/>
          </p:cNvSpPr>
          <p:nvPr/>
        </p:nvSpPr>
        <p:spPr>
          <a:xfrm>
            <a:off x="1360173" y="769994"/>
            <a:ext cx="11184835" cy="7182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i="0" kern="1200">
                <a:solidFill>
                  <a:srgbClr val="435464"/>
                </a:solidFill>
                <a:latin typeface="Arial" charset="0"/>
                <a:ea typeface="Arial" charset="0"/>
                <a:cs typeface="Arial" charset="0"/>
              </a:defRPr>
            </a:lvl1pPr>
          </a:lstStyle>
          <a:p>
            <a:r>
              <a:rPr lang="en-US" sz="3200" dirty="0">
                <a:latin typeface="Garamond" panose="02020404030301010803" pitchFamily="18" charset="0"/>
              </a:rPr>
              <a:t>What do we mean by poverty? </a:t>
            </a:r>
          </a:p>
        </p:txBody>
      </p:sp>
    </p:spTree>
    <p:extLst>
      <p:ext uri="{BB962C8B-B14F-4D97-AF65-F5344CB8AC3E}">
        <p14:creationId xmlns:p14="http://schemas.microsoft.com/office/powerpoint/2010/main" val="4966670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0E987-34AB-8740-B682-6A0D7E864E96}"/>
              </a:ext>
            </a:extLst>
          </p:cNvPr>
          <p:cNvSpPr>
            <a:spLocks noGrp="1"/>
          </p:cNvSpPr>
          <p:nvPr>
            <p:ph type="title"/>
          </p:nvPr>
        </p:nvSpPr>
        <p:spPr>
          <a:xfrm>
            <a:off x="838200" y="452008"/>
            <a:ext cx="10515600" cy="523352"/>
          </a:xfrm>
        </p:spPr>
        <p:txBody>
          <a:bodyPr>
            <a:normAutofit/>
          </a:bodyPr>
          <a:lstStyle/>
          <a:p>
            <a:r>
              <a:rPr lang="en-US" sz="2400" dirty="0">
                <a:latin typeface="Garamond" panose="02020404030301010803" pitchFamily="18" charset="0"/>
              </a:rPr>
              <a:t>References</a:t>
            </a:r>
          </a:p>
        </p:txBody>
      </p:sp>
      <p:sp>
        <p:nvSpPr>
          <p:cNvPr id="3" name="Content Placeholder 2">
            <a:extLst>
              <a:ext uri="{FF2B5EF4-FFF2-40B4-BE49-F238E27FC236}">
                <a16:creationId xmlns:a16="http://schemas.microsoft.com/office/drawing/2014/main" id="{43262D00-97BE-B34E-845A-03C41E974586}"/>
              </a:ext>
            </a:extLst>
          </p:cNvPr>
          <p:cNvSpPr>
            <a:spLocks noGrp="1"/>
          </p:cNvSpPr>
          <p:nvPr>
            <p:ph sz="half" idx="1"/>
          </p:nvPr>
        </p:nvSpPr>
        <p:spPr>
          <a:xfrm>
            <a:off x="838200" y="1097280"/>
            <a:ext cx="11009243" cy="5549326"/>
          </a:xfrm>
        </p:spPr>
        <p:txBody>
          <a:bodyPr>
            <a:noAutofit/>
          </a:bodyPr>
          <a:lstStyle/>
          <a:p>
            <a:pPr marL="0" indent="-457200">
              <a:buNone/>
            </a:pPr>
            <a:r>
              <a:rPr lang="en-US" sz="1200" dirty="0">
                <a:latin typeface="Garamond" panose="02020404030301010803" pitchFamily="18" charset="0"/>
              </a:rPr>
              <a:t>Allen, L.H., </a:t>
            </a:r>
            <a:r>
              <a:rPr lang="en-US" sz="1200" dirty="0" err="1">
                <a:latin typeface="Garamond" panose="02020404030301010803" pitchFamily="18" charset="0"/>
              </a:rPr>
              <a:t>Carriquiry</a:t>
            </a:r>
            <a:r>
              <a:rPr lang="en-US" sz="1200" dirty="0">
                <a:latin typeface="Garamond" panose="02020404030301010803" pitchFamily="18" charset="0"/>
              </a:rPr>
              <a:t>, A.L., &amp; Murphy, S.P. 2020. Perspective: Proposed Harmonized Nutrient Reference Values for Populations. Advances in Nutrition, 11(3): 469–483.</a:t>
            </a:r>
          </a:p>
          <a:p>
            <a:pPr marL="0" indent="-457200">
              <a:buNone/>
            </a:pPr>
            <a:r>
              <a:rPr lang="en-US" sz="1200" dirty="0">
                <a:latin typeface="Garamond" panose="02020404030301010803" pitchFamily="18" charset="0"/>
              </a:rPr>
              <a:t>Arndt, C. and K.R. Simler. 2005. ‘Estimating Utility-Consistent Poverty Lines’, Food Consumption and Nutrition Division Discussion Paper No. 189. Washington, DC: International Food Policy Research Institute (IFPRI).</a:t>
            </a:r>
          </a:p>
          <a:p>
            <a:pPr marL="0" indent="-457200">
              <a:buNone/>
            </a:pPr>
            <a:r>
              <a:rPr lang="en-US" sz="1200" dirty="0">
                <a:latin typeface="Garamond" panose="02020404030301010803" pitchFamily="18" charset="0"/>
              </a:rPr>
              <a:t>———. 2007. ‘Consistent Poverty Comparisons and Inference’, Agricultural Economics, 37: 133–9.</a:t>
            </a:r>
          </a:p>
          <a:p>
            <a:pPr marL="0" indent="-457200">
              <a:buNone/>
            </a:pPr>
            <a:r>
              <a:rPr lang="en-US" sz="1200" dirty="0">
                <a:latin typeface="Garamond" panose="02020404030301010803" pitchFamily="18" charset="0"/>
              </a:rPr>
              <a:t>———. 2010. ‘Estimating Utility-Consistent Poverty Lines with Applications to Egypt and Mozambique’, Economic Development and Cultural Change, 58(3): 449–74.</a:t>
            </a:r>
          </a:p>
          <a:p>
            <a:pPr marL="0" indent="-457200">
              <a:buNone/>
            </a:pPr>
            <a:r>
              <a:rPr lang="en-US" sz="1200" dirty="0">
                <a:latin typeface="Garamond" panose="02020404030301010803" pitchFamily="18" charset="0"/>
              </a:rPr>
              <a:t>Arndt, C. and K. Mahrt. 2017. ‘Estimation in Practice.’ In C. Arndt and F. Tarp (Eds.), Measuring Poverty and Wellbeing in Developing Countries, WIDER Studies in Development Economics. Oxford, New York: Oxford University Press. </a:t>
            </a:r>
          </a:p>
          <a:p>
            <a:pPr marL="0" indent="-457200">
              <a:buNone/>
            </a:pPr>
            <a:r>
              <a:rPr lang="en-US" sz="1200" dirty="0">
                <a:latin typeface="Garamond" panose="02020404030301010803" pitchFamily="18" charset="0"/>
              </a:rPr>
              <a:t>Arndt, C., K. Mahrt, and F. Tarp. 2017. ‘Absolute Poverty Lines.’ In C. Arndt and F. Tarp (Eds.), Measuring Poverty and Wellbeing in Developing Countries, WIDER Studies in Development Economics. Oxford, New York: Oxford University Press. </a:t>
            </a:r>
          </a:p>
          <a:p>
            <a:pPr marL="0" indent="-457200">
              <a:buNone/>
            </a:pPr>
            <a:r>
              <a:rPr lang="en-US" sz="1200" dirty="0">
                <a:latin typeface="Garamond" panose="02020404030301010803" pitchFamily="18" charset="0"/>
              </a:rPr>
              <a:t>Arndt, C. and F. Tarp. 2017. Measuring Poverty and Wellbeing in Developing Countries, WIDER Studies in Development Economics. Oxford, New York: Oxford University Press. </a:t>
            </a:r>
          </a:p>
          <a:p>
            <a:pPr marL="0" indent="-457200">
              <a:buNone/>
            </a:pPr>
            <a:r>
              <a:rPr lang="en-US" sz="1200" dirty="0" err="1">
                <a:latin typeface="Garamond" panose="02020404030301010803" pitchFamily="18" charset="0"/>
              </a:rPr>
              <a:t>Decerf</a:t>
            </a:r>
            <a:r>
              <a:rPr lang="en-US" sz="1200" dirty="0">
                <a:latin typeface="Garamond" panose="02020404030301010803" pitchFamily="18" charset="0"/>
              </a:rPr>
              <a:t>, B. 2023. A Meta-Theory for Absolute Poverty Lines. World Bank Policy Research Working Paper 10519. Washington, DC: World Bank Group. </a:t>
            </a:r>
          </a:p>
          <a:p>
            <a:pPr marL="0" indent="-457200">
              <a:buNone/>
            </a:pPr>
            <a:r>
              <a:rPr lang="en-US" sz="1200" dirty="0">
                <a:latin typeface="Garamond" panose="02020404030301010803" pitchFamily="18" charset="0"/>
              </a:rPr>
              <a:t>FAO (Food and Agriculture Organization). 1996. Rome Declaration on World Food Security and World Food Summit Plan of Action. Rome, Italy: FAO.</a:t>
            </a:r>
          </a:p>
          <a:p>
            <a:pPr marL="0" indent="-457200">
              <a:buNone/>
            </a:pPr>
            <a:r>
              <a:rPr lang="en-US" sz="1200" dirty="0">
                <a:latin typeface="Garamond" panose="02020404030301010803" pitchFamily="18" charset="0"/>
              </a:rPr>
              <a:t>FAO, IFAD, UNICEF, WFP, and WHO. 2020. The State of Food Security and Nutrition in the World 2020. Transforming food systems for affordable healthy diets. Rome, FAO. </a:t>
            </a:r>
          </a:p>
          <a:p>
            <a:pPr marL="0" indent="-457200">
              <a:buNone/>
            </a:pPr>
            <a:r>
              <a:rPr lang="en-US" sz="1200" dirty="0">
                <a:latin typeface="Garamond" panose="02020404030301010803" pitchFamily="18" charset="0"/>
              </a:rPr>
              <a:t>———. 2021. The State of Food Security and Nutrition in the World 2021. Transforming food systems for food security, improved nutrition and affordable healthy diets for all. Rome, FAO. </a:t>
            </a:r>
          </a:p>
          <a:p>
            <a:pPr marL="0" indent="-457200">
              <a:buNone/>
            </a:pPr>
            <a:r>
              <a:rPr lang="en-US" sz="1200" dirty="0">
                <a:latin typeface="Garamond" panose="02020404030301010803" pitchFamily="18" charset="0"/>
              </a:rPr>
              <a:t>Herforth, A., Y. Bai, A. Venkat, K. Mahrt, A. </a:t>
            </a:r>
            <a:r>
              <a:rPr lang="en-US" sz="1200" dirty="0" err="1">
                <a:latin typeface="Garamond" panose="02020404030301010803" pitchFamily="18" charset="0"/>
              </a:rPr>
              <a:t>Ebel</a:t>
            </a:r>
            <a:r>
              <a:rPr lang="en-US" sz="1200" dirty="0">
                <a:latin typeface="Garamond" panose="02020404030301010803" pitchFamily="18" charset="0"/>
              </a:rPr>
              <a:t>, W.A. Masters. 2020. Cost and affordability of healthy diets across and within countries. Background paper for the State of Food Security and Nutrition in the World 2020. Rome: FAO.</a:t>
            </a:r>
          </a:p>
          <a:p>
            <a:pPr marL="0" indent="-457200">
              <a:buNone/>
            </a:pPr>
            <a:r>
              <a:rPr lang="en-US" sz="1200">
                <a:latin typeface="Garamond" panose="02020404030301010803" pitchFamily="18" charset="0"/>
              </a:rPr>
              <a:t>IOM (Institute of Medicine of the National Academies). 2006. Dietary reference intakes: The Essential Guide to Nutrient Requirements. Washington, DC: The National Academies Press. </a:t>
            </a:r>
          </a:p>
          <a:p>
            <a:pPr marL="0" indent="-457200">
              <a:buNone/>
            </a:pPr>
            <a:r>
              <a:rPr lang="en-US" sz="1200" dirty="0">
                <a:latin typeface="Garamond" panose="02020404030301010803" pitchFamily="18" charset="0"/>
              </a:rPr>
              <a:t>Institute of Nutrition, Mahidol University. 2014. ASEAN Food Composition Database, Electronic version 1, February 2014. Thailand. http://</a:t>
            </a:r>
            <a:r>
              <a:rPr lang="en-US" sz="1200" dirty="0" err="1">
                <a:latin typeface="Garamond" panose="02020404030301010803" pitchFamily="18" charset="0"/>
              </a:rPr>
              <a:t>www.inmu.mahidol.ac.th</a:t>
            </a:r>
            <a:r>
              <a:rPr lang="en-US" sz="1200" dirty="0">
                <a:latin typeface="Garamond" panose="02020404030301010803" pitchFamily="18" charset="0"/>
              </a:rPr>
              <a:t>/</a:t>
            </a:r>
            <a:r>
              <a:rPr lang="en-US" sz="1200" dirty="0" err="1">
                <a:latin typeface="Garamond" panose="02020404030301010803" pitchFamily="18" charset="0"/>
              </a:rPr>
              <a:t>aseanfoods</a:t>
            </a:r>
            <a:r>
              <a:rPr lang="en-US" sz="1200" dirty="0">
                <a:latin typeface="Garamond" panose="02020404030301010803" pitchFamily="18" charset="0"/>
              </a:rPr>
              <a:t>/</a:t>
            </a:r>
            <a:r>
              <a:rPr lang="en-US" sz="1200" dirty="0" err="1">
                <a:latin typeface="Garamond" panose="02020404030301010803" pitchFamily="18" charset="0"/>
              </a:rPr>
              <a:t>composition_data.html</a:t>
            </a:r>
            <a:endParaRPr lang="en-US" sz="1200" dirty="0">
              <a:latin typeface="Garamond" panose="02020404030301010803" pitchFamily="18" charset="0"/>
            </a:endParaRPr>
          </a:p>
          <a:p>
            <a:pPr marL="0" indent="-457200">
              <a:buNone/>
            </a:pPr>
            <a:endParaRPr lang="en-US" sz="1200" dirty="0">
              <a:latin typeface="Garamond" panose="02020404030301010803" pitchFamily="18" charset="0"/>
            </a:endParaRPr>
          </a:p>
        </p:txBody>
      </p:sp>
      <p:sp>
        <p:nvSpPr>
          <p:cNvPr id="4" name="TextBox 3">
            <a:extLst>
              <a:ext uri="{FF2B5EF4-FFF2-40B4-BE49-F238E27FC236}">
                <a16:creationId xmlns:a16="http://schemas.microsoft.com/office/drawing/2014/main" id="{733CA5B3-A9A4-8928-B168-B85186B83F6A}"/>
              </a:ext>
            </a:extLst>
          </p:cNvPr>
          <p:cNvSpPr txBox="1"/>
          <p:nvPr/>
        </p:nvSpPr>
        <p:spPr>
          <a:xfrm>
            <a:off x="2216426" y="1729409"/>
            <a:ext cx="0" cy="0"/>
          </a:xfrm>
          <a:prstGeom prst="rect">
            <a:avLst/>
          </a:prstGeom>
        </p:spPr>
        <p:txBody>
          <a:bodyPr wrap="none" rtlCol="0">
            <a:noAutofit/>
          </a:bodyPr>
          <a:lstStyle/>
          <a:p>
            <a:pPr algn="r"/>
            <a:endParaRPr lang="en-US" sz="2400" dirty="0"/>
          </a:p>
        </p:txBody>
      </p:sp>
    </p:spTree>
    <p:extLst>
      <p:ext uri="{BB962C8B-B14F-4D97-AF65-F5344CB8AC3E}">
        <p14:creationId xmlns:p14="http://schemas.microsoft.com/office/powerpoint/2010/main" val="20409508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0E987-34AB-8740-B682-6A0D7E864E96}"/>
              </a:ext>
            </a:extLst>
          </p:cNvPr>
          <p:cNvSpPr>
            <a:spLocks noGrp="1"/>
          </p:cNvSpPr>
          <p:nvPr>
            <p:ph type="title"/>
          </p:nvPr>
        </p:nvSpPr>
        <p:spPr>
          <a:xfrm>
            <a:off x="838200" y="502808"/>
            <a:ext cx="10515600" cy="523352"/>
          </a:xfrm>
        </p:spPr>
        <p:txBody>
          <a:bodyPr>
            <a:normAutofit/>
          </a:bodyPr>
          <a:lstStyle/>
          <a:p>
            <a:r>
              <a:rPr lang="en-US" sz="2400" dirty="0">
                <a:latin typeface="Garamond" panose="02020404030301010803" pitchFamily="18" charset="0"/>
              </a:rPr>
              <a:t>References, cont.</a:t>
            </a:r>
          </a:p>
        </p:txBody>
      </p:sp>
      <p:sp>
        <p:nvSpPr>
          <p:cNvPr id="3" name="Content Placeholder 2">
            <a:extLst>
              <a:ext uri="{FF2B5EF4-FFF2-40B4-BE49-F238E27FC236}">
                <a16:creationId xmlns:a16="http://schemas.microsoft.com/office/drawing/2014/main" id="{43262D00-97BE-B34E-845A-03C41E974586}"/>
              </a:ext>
            </a:extLst>
          </p:cNvPr>
          <p:cNvSpPr>
            <a:spLocks noGrp="1"/>
          </p:cNvSpPr>
          <p:nvPr>
            <p:ph sz="half" idx="1"/>
          </p:nvPr>
        </p:nvSpPr>
        <p:spPr>
          <a:xfrm>
            <a:off x="838200" y="1107440"/>
            <a:ext cx="11009243" cy="5640766"/>
          </a:xfrm>
        </p:spPr>
        <p:txBody>
          <a:bodyPr>
            <a:noAutofit/>
          </a:bodyPr>
          <a:lstStyle/>
          <a:p>
            <a:pPr marL="0" indent="-457200">
              <a:buNone/>
            </a:pPr>
            <a:r>
              <a:rPr lang="en-US" sz="1200">
                <a:latin typeface="Garamond" panose="02020404030301010803" pitchFamily="18" charset="0"/>
              </a:rPr>
              <a:t>MEXT (Ministry of Education, Culture, Sports, Science and Technology). 2015. Standard Tables of Food Composition in Japan - 2015 - (Seventh Revised Edition). Tokyo. </a:t>
            </a:r>
            <a:r>
              <a:rPr lang="en-US" sz="1200">
                <a:latin typeface="Garamond" panose="02020404030301010803" pitchFamily="18" charset="0"/>
                <a:hlinkClick r:id="rId3"/>
              </a:rPr>
              <a:t>https://www.mext.go.jp/en/policy/science_technology/policy/title01/detail01/1374030.htm</a:t>
            </a:r>
            <a:endParaRPr lang="en-US" sz="1200">
              <a:latin typeface="Garamond" panose="02020404030301010803" pitchFamily="18" charset="0"/>
            </a:endParaRPr>
          </a:p>
          <a:p>
            <a:pPr marL="0" indent="-457200">
              <a:buNone/>
            </a:pPr>
            <a:r>
              <a:rPr lang="en-US" sz="1200" dirty="0" err="1">
                <a:latin typeface="Garamond" panose="02020404030301010803" pitchFamily="18" charset="0"/>
              </a:rPr>
              <a:t>MoPF</a:t>
            </a:r>
            <a:r>
              <a:rPr lang="en-US" sz="1200" dirty="0">
                <a:latin typeface="Garamond" panose="02020404030301010803" pitchFamily="18" charset="0"/>
              </a:rPr>
              <a:t> and World Bank. 2017b. Myanmar Poverty and Living Conditions Survey: Technical Poverty Estimate Report. Nay </a:t>
            </a:r>
            <a:r>
              <a:rPr lang="en-US" sz="1200" dirty="0" err="1">
                <a:latin typeface="Garamond" panose="02020404030301010803" pitchFamily="18" charset="0"/>
              </a:rPr>
              <a:t>Pyi</a:t>
            </a:r>
            <a:r>
              <a:rPr lang="en-US" sz="1200" dirty="0">
                <a:latin typeface="Garamond" panose="02020404030301010803" pitchFamily="18" charset="0"/>
              </a:rPr>
              <a:t> Taw, Myanmar.</a:t>
            </a:r>
          </a:p>
          <a:p>
            <a:pPr marL="0" indent="-457200">
              <a:buNone/>
            </a:pPr>
            <a:r>
              <a:rPr lang="en-US" sz="1200" dirty="0">
                <a:latin typeface="Garamond" panose="02020404030301010803" pitchFamily="18" charset="0"/>
              </a:rPr>
              <a:t>Moncada, L., A.P. De la O Campos, and L. </a:t>
            </a:r>
            <a:r>
              <a:rPr lang="en-US" sz="1200" dirty="0" err="1">
                <a:latin typeface="Garamond" panose="02020404030301010803" pitchFamily="18" charset="0"/>
              </a:rPr>
              <a:t>Tornarolli</a:t>
            </a:r>
            <a:r>
              <a:rPr lang="en-US" sz="1200" dirty="0">
                <a:latin typeface="Garamond" panose="02020404030301010803" pitchFamily="18" charset="0"/>
              </a:rPr>
              <a:t>. 2022. Food insecurity and poverty – A cross-country analysis using national household survey data. FAO Agricultural Development Economics Working Paper, No. 22-14. Rome, FAO. https://</a:t>
            </a:r>
            <a:r>
              <a:rPr lang="en-US" sz="1200" dirty="0" err="1">
                <a:latin typeface="Garamond" panose="02020404030301010803" pitchFamily="18" charset="0"/>
              </a:rPr>
              <a:t>doi.org</a:t>
            </a:r>
            <a:r>
              <a:rPr lang="en-US" sz="1200" dirty="0">
                <a:latin typeface="Garamond" panose="02020404030301010803" pitchFamily="18" charset="0"/>
              </a:rPr>
              <a:t>/10.4060/cc3393en </a:t>
            </a:r>
          </a:p>
          <a:p>
            <a:pPr marL="0" indent="-457200">
              <a:buNone/>
            </a:pPr>
            <a:r>
              <a:rPr lang="en-US" sz="1200" dirty="0">
                <a:latin typeface="Garamond" panose="02020404030301010803" pitchFamily="18" charset="0"/>
              </a:rPr>
              <a:t>Nahar, Q., S. Choudhury, M.O. </a:t>
            </a:r>
            <a:r>
              <a:rPr lang="en-US" sz="1200" dirty="0" err="1">
                <a:latin typeface="Garamond" panose="02020404030301010803" pitchFamily="18" charset="0"/>
              </a:rPr>
              <a:t>Farugqu</a:t>
            </a:r>
            <a:r>
              <a:rPr lang="en-US" sz="1200" dirty="0">
                <a:latin typeface="Garamond" panose="02020404030301010803" pitchFamily="18" charset="0"/>
              </a:rPr>
              <a:t>, S.S.S. Sultana, M.A. </a:t>
            </a:r>
            <a:r>
              <a:rPr lang="en-US" sz="1200" dirty="0" err="1">
                <a:latin typeface="Garamond" panose="02020404030301010803" pitchFamily="18" charset="0"/>
              </a:rPr>
              <a:t>Siddiquee</a:t>
            </a:r>
            <a:r>
              <a:rPr lang="en-US" sz="1200" dirty="0">
                <a:latin typeface="Garamond" panose="02020404030301010803" pitchFamily="18" charset="0"/>
              </a:rPr>
              <a:t>. 2013. Dietary Guidelines for Bangladesh. Dhaka: Bangladesh Institute of Research and Rehabilitation in Diabetes, Endocrine and Metabolic Disorders.</a:t>
            </a:r>
          </a:p>
          <a:p>
            <a:pPr marL="0" indent="-457200">
              <a:buNone/>
            </a:pPr>
            <a:r>
              <a:rPr lang="en-US" sz="1200" dirty="0" err="1">
                <a:latin typeface="Garamond" panose="02020404030301010803" pitchFamily="18" charset="0"/>
              </a:rPr>
              <a:t>Ravallion</a:t>
            </a:r>
            <a:r>
              <a:rPr lang="en-US" sz="1200" dirty="0">
                <a:latin typeface="Garamond" panose="02020404030301010803" pitchFamily="18" charset="0"/>
              </a:rPr>
              <a:t>, M. 2016. The Economics of Poverty: History, Measurement, and Policy. Oxford: Oxford University Press.</a:t>
            </a:r>
          </a:p>
          <a:p>
            <a:pPr marL="0" indent="-457200">
              <a:buNone/>
            </a:pPr>
            <a:r>
              <a:rPr lang="en-US" sz="1200" dirty="0">
                <a:latin typeface="Garamond" panose="02020404030301010803" pitchFamily="18" charset="0"/>
              </a:rPr>
              <a:t>Scott, J. 2019. Nutrient Database for Fish in Myanmar. Unpublished database. Yangon, Myanmar: World Fish. </a:t>
            </a:r>
          </a:p>
          <a:p>
            <a:pPr marL="0" indent="-457200">
              <a:buNone/>
            </a:pPr>
            <a:r>
              <a:rPr lang="en-US" sz="1200" dirty="0" err="1">
                <a:latin typeface="Garamond" panose="02020404030301010803" pitchFamily="18" charset="0"/>
              </a:rPr>
              <a:t>Shaheen</a:t>
            </a:r>
            <a:r>
              <a:rPr lang="en-US" sz="1200" dirty="0">
                <a:latin typeface="Garamond" panose="02020404030301010803" pitchFamily="18" charset="0"/>
              </a:rPr>
              <a:t>, N., A.T.M.A. Rahim, M. </a:t>
            </a:r>
            <a:r>
              <a:rPr lang="en-US" sz="1200" dirty="0" err="1">
                <a:latin typeface="Garamond" panose="02020404030301010803" pitchFamily="18" charset="0"/>
              </a:rPr>
              <a:t>Mohiduzzaman</a:t>
            </a:r>
            <a:r>
              <a:rPr lang="en-US" sz="1200" dirty="0">
                <a:latin typeface="Garamond" panose="02020404030301010803" pitchFamily="18" charset="0"/>
              </a:rPr>
              <a:t>, </a:t>
            </a:r>
            <a:r>
              <a:rPr lang="en-US" sz="1200" dirty="0" err="1">
                <a:latin typeface="Garamond" panose="02020404030301010803" pitchFamily="18" charset="0"/>
              </a:rPr>
              <a:t>C.P.Banue</a:t>
            </a:r>
            <a:r>
              <a:rPr lang="en-US" sz="1200" dirty="0">
                <a:latin typeface="Garamond" panose="02020404030301010803" pitchFamily="18" charset="0"/>
              </a:rPr>
              <a:t>, M.L. Bari, A.B. </a:t>
            </a:r>
            <a:r>
              <a:rPr lang="en-US" sz="1200" dirty="0" err="1">
                <a:latin typeface="Garamond" panose="02020404030301010803" pitchFamily="18" charset="0"/>
              </a:rPr>
              <a:t>Tukun</a:t>
            </a:r>
            <a:r>
              <a:rPr lang="en-US" sz="1200" dirty="0">
                <a:latin typeface="Garamond" panose="02020404030301010803" pitchFamily="18" charset="0"/>
              </a:rPr>
              <a:t>, M.A. Mannan, L. Bhattacharjee, and B. </a:t>
            </a:r>
            <a:r>
              <a:rPr lang="en-US" sz="1200" dirty="0" err="1">
                <a:latin typeface="Garamond" panose="02020404030301010803" pitchFamily="18" charset="0"/>
              </a:rPr>
              <a:t>Stadlmayr</a:t>
            </a:r>
            <a:r>
              <a:rPr lang="en-US" sz="1200" dirty="0">
                <a:latin typeface="Garamond" panose="02020404030301010803" pitchFamily="18" charset="0"/>
              </a:rPr>
              <a:t>. 2013. Food Composition Table for Bangladesh. Dhaka, Bangladesh: University of Dhaka, Institute of Nutrition and Food Science.</a:t>
            </a:r>
          </a:p>
          <a:p>
            <a:pPr marL="0" indent="-457200">
              <a:buNone/>
            </a:pPr>
            <a:r>
              <a:rPr lang="en-US" sz="1200" dirty="0" err="1">
                <a:latin typeface="Garamond" panose="02020404030301010803" pitchFamily="18" charset="0"/>
              </a:rPr>
              <a:t>Stadlmayr</a:t>
            </a:r>
            <a:r>
              <a:rPr lang="en-US" sz="1200" dirty="0">
                <a:latin typeface="Garamond" panose="02020404030301010803" pitchFamily="18" charset="0"/>
              </a:rPr>
              <a:t>, B., U.R. </a:t>
            </a:r>
            <a:r>
              <a:rPr lang="en-US" sz="1200" dirty="0" err="1">
                <a:latin typeface="Garamond" panose="02020404030301010803" pitchFamily="18" charset="0"/>
              </a:rPr>
              <a:t>Charrondiere</a:t>
            </a:r>
            <a:r>
              <a:rPr lang="en-US" sz="1200" dirty="0">
                <a:latin typeface="Garamond" panose="02020404030301010803" pitchFamily="18" charset="0"/>
              </a:rPr>
              <a:t>, V.N, </a:t>
            </a:r>
            <a:r>
              <a:rPr lang="en-US" sz="1200" dirty="0" err="1">
                <a:latin typeface="Garamond" panose="02020404030301010803" pitchFamily="18" charset="0"/>
              </a:rPr>
              <a:t>Enujiugha</a:t>
            </a:r>
            <a:r>
              <a:rPr lang="en-US" sz="1200" dirty="0">
                <a:latin typeface="Garamond" panose="02020404030301010803" pitchFamily="18" charset="0"/>
              </a:rPr>
              <a:t>, R.G. </a:t>
            </a:r>
            <a:r>
              <a:rPr lang="en-US" sz="1200" dirty="0" err="1">
                <a:latin typeface="Garamond" panose="02020404030301010803" pitchFamily="18" charset="0"/>
              </a:rPr>
              <a:t>Bayili</a:t>
            </a:r>
            <a:r>
              <a:rPr lang="en-US" sz="1200" dirty="0">
                <a:latin typeface="Garamond" panose="02020404030301010803" pitchFamily="18" charset="0"/>
              </a:rPr>
              <a:t>, E.G </a:t>
            </a:r>
            <a:r>
              <a:rPr lang="en-US" sz="1200" dirty="0" err="1">
                <a:latin typeface="Garamond" panose="02020404030301010803" pitchFamily="18" charset="0"/>
              </a:rPr>
              <a:t>Fagbohoun</a:t>
            </a:r>
            <a:r>
              <a:rPr lang="en-US" sz="1200" dirty="0">
                <a:latin typeface="Garamond" panose="02020404030301010803" pitchFamily="18" charset="0"/>
              </a:rPr>
              <a:t>, B. Samb, P. Addy, I. </a:t>
            </a:r>
            <a:r>
              <a:rPr lang="en-US" sz="1200" dirty="0" err="1">
                <a:latin typeface="Garamond" panose="02020404030301010803" pitchFamily="18" charset="0"/>
              </a:rPr>
              <a:t>Barikmo</a:t>
            </a:r>
            <a:r>
              <a:rPr lang="en-US" sz="1200" dirty="0">
                <a:latin typeface="Garamond" panose="02020404030301010803" pitchFamily="18" charset="0"/>
              </a:rPr>
              <a:t>, F. Ouattara, A. </a:t>
            </a:r>
            <a:r>
              <a:rPr lang="en-US" sz="1200" dirty="0" err="1">
                <a:latin typeface="Garamond" panose="02020404030301010803" pitchFamily="18" charset="0"/>
              </a:rPr>
              <a:t>Oshaug</a:t>
            </a:r>
            <a:r>
              <a:rPr lang="en-US" sz="1200" dirty="0">
                <a:latin typeface="Garamond" panose="02020404030301010803" pitchFamily="18" charset="0"/>
              </a:rPr>
              <a:t>, I. </a:t>
            </a:r>
            <a:r>
              <a:rPr lang="en-US" sz="1200" dirty="0" err="1">
                <a:latin typeface="Garamond" panose="02020404030301010803" pitchFamily="18" charset="0"/>
              </a:rPr>
              <a:t>Akinyele</a:t>
            </a:r>
            <a:r>
              <a:rPr lang="en-US" sz="1200" dirty="0">
                <a:latin typeface="Garamond" panose="02020404030301010803" pitchFamily="18" charset="0"/>
              </a:rPr>
              <a:t>, G.A. </a:t>
            </a:r>
            <a:r>
              <a:rPr lang="en-US" sz="1200" dirty="0" err="1">
                <a:latin typeface="Garamond" panose="02020404030301010803" pitchFamily="18" charset="0"/>
              </a:rPr>
              <a:t>Annor</a:t>
            </a:r>
            <a:r>
              <a:rPr lang="en-US" sz="1200" dirty="0">
                <a:latin typeface="Garamond" panose="02020404030301010803" pitchFamily="18" charset="0"/>
              </a:rPr>
              <a:t>, K. </a:t>
            </a:r>
            <a:r>
              <a:rPr lang="en-US" sz="1200" dirty="0" err="1">
                <a:latin typeface="Garamond" panose="02020404030301010803" pitchFamily="18" charset="0"/>
              </a:rPr>
              <a:t>Bomfeh</a:t>
            </a:r>
            <a:r>
              <a:rPr lang="en-US" sz="1200" dirty="0">
                <a:latin typeface="Garamond" panose="02020404030301010803" pitchFamily="18" charset="0"/>
              </a:rPr>
              <a:t>, H. </a:t>
            </a:r>
            <a:r>
              <a:rPr lang="en-US" sz="1200" dirty="0" err="1">
                <a:latin typeface="Garamond" panose="02020404030301010803" pitchFamily="18" charset="0"/>
              </a:rPr>
              <a:t>Ene-Obong</a:t>
            </a:r>
            <a:r>
              <a:rPr lang="en-US" sz="1200" dirty="0">
                <a:latin typeface="Garamond" panose="02020404030301010803" pitchFamily="18" charset="0"/>
              </a:rPr>
              <a:t>, I.F. Smith, </a:t>
            </a:r>
            <a:r>
              <a:rPr lang="en-US" sz="1200" dirty="0" err="1">
                <a:latin typeface="Garamond" panose="02020404030301010803" pitchFamily="18" charset="0"/>
              </a:rPr>
              <a:t>I.Thiam</a:t>
            </a:r>
            <a:r>
              <a:rPr lang="en-US" sz="1200" dirty="0">
                <a:latin typeface="Garamond" panose="02020404030301010803" pitchFamily="18" charset="0"/>
              </a:rPr>
              <a:t>, B. Burlingame. 2012. West African Food Composition Table. Rome: FAO.</a:t>
            </a:r>
          </a:p>
          <a:p>
            <a:pPr marL="0" indent="-457200">
              <a:buNone/>
            </a:pPr>
            <a:r>
              <a:rPr lang="en-US" sz="1200" dirty="0">
                <a:latin typeface="Garamond" panose="02020404030301010803" pitchFamily="18" charset="0"/>
              </a:rPr>
              <a:t>USDA (US Department of Agriculture), Agricultural Research Service, Nutrient Data Laboratory. 2016. USDA National Nutrient Database for Standard Reference, Release 28. Version Current: May 2016</a:t>
            </a:r>
            <a:r>
              <a:rPr lang="en-US" sz="1200">
                <a:latin typeface="Garamond" panose="02020404030301010803" pitchFamily="18" charset="0"/>
              </a:rPr>
              <a:t>.</a:t>
            </a:r>
          </a:p>
          <a:p>
            <a:pPr marL="0" indent="-457200">
              <a:buNone/>
            </a:pPr>
            <a:r>
              <a:rPr lang="en-US" sz="1200">
                <a:latin typeface="Garamond" panose="02020404030301010803" pitchFamily="18" charset="0"/>
              </a:rPr>
              <a:t>WHO (World Health Organization). 2003. Diet, nutrition and the prevention of chronic diseases. Technical Report Series, No. 916. Geneva</a:t>
            </a:r>
            <a:r>
              <a:rPr lang="en-US" sz="1200" dirty="0">
                <a:latin typeface="Garamond" panose="02020404030301010803" pitchFamily="18" charset="0"/>
              </a:rPr>
              <a:t>.</a:t>
            </a:r>
          </a:p>
          <a:p>
            <a:pPr marL="0" indent="-457200">
              <a:buNone/>
            </a:pPr>
            <a:endParaRPr lang="en-US" sz="1200" dirty="0">
              <a:latin typeface="Garamond" panose="02020404030301010803" pitchFamily="18" charset="0"/>
            </a:endParaRPr>
          </a:p>
        </p:txBody>
      </p:sp>
      <p:sp>
        <p:nvSpPr>
          <p:cNvPr id="4" name="TextBox 3">
            <a:extLst>
              <a:ext uri="{FF2B5EF4-FFF2-40B4-BE49-F238E27FC236}">
                <a16:creationId xmlns:a16="http://schemas.microsoft.com/office/drawing/2014/main" id="{733CA5B3-A9A4-8928-B168-B85186B83F6A}"/>
              </a:ext>
            </a:extLst>
          </p:cNvPr>
          <p:cNvSpPr txBox="1"/>
          <p:nvPr/>
        </p:nvSpPr>
        <p:spPr>
          <a:xfrm>
            <a:off x="2216426" y="1729409"/>
            <a:ext cx="0" cy="0"/>
          </a:xfrm>
          <a:prstGeom prst="rect">
            <a:avLst/>
          </a:prstGeom>
        </p:spPr>
        <p:txBody>
          <a:bodyPr wrap="none" rtlCol="0">
            <a:noAutofit/>
          </a:bodyPr>
          <a:lstStyle/>
          <a:p>
            <a:pPr algn="r"/>
            <a:endParaRPr lang="en-US" sz="2400" dirty="0"/>
          </a:p>
        </p:txBody>
      </p:sp>
    </p:spTree>
    <p:extLst>
      <p:ext uri="{BB962C8B-B14F-4D97-AF65-F5344CB8AC3E}">
        <p14:creationId xmlns:p14="http://schemas.microsoft.com/office/powerpoint/2010/main" val="5567959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0E987-34AB-8740-B682-6A0D7E864E96}"/>
              </a:ext>
            </a:extLst>
          </p:cNvPr>
          <p:cNvSpPr>
            <a:spLocks noGrp="1"/>
          </p:cNvSpPr>
          <p:nvPr>
            <p:ph type="title"/>
          </p:nvPr>
        </p:nvSpPr>
        <p:spPr>
          <a:xfrm>
            <a:off x="1545771" y="199535"/>
            <a:ext cx="10469217" cy="718240"/>
          </a:xfrm>
        </p:spPr>
        <p:txBody>
          <a:bodyPr>
            <a:noAutofit/>
          </a:bodyPr>
          <a:lstStyle/>
          <a:p>
            <a:pPr marL="0" marR="0">
              <a:spcBef>
                <a:spcPts val="1100"/>
              </a:spcBef>
              <a:spcAft>
                <a:spcPts val="0"/>
              </a:spcAft>
            </a:pPr>
            <a:r>
              <a:rPr lang="en-US" sz="3200" b="1" dirty="0">
                <a:effectLst/>
                <a:latin typeface="Garamond" panose="02020404030301010803" pitchFamily="18" charset="0"/>
                <a:ea typeface="Times New Roman" panose="02020603050405020304" pitchFamily="18" charset="0"/>
              </a:rPr>
              <a:t>Comparisons of the nutrient content of food baskets</a:t>
            </a:r>
          </a:p>
        </p:txBody>
      </p:sp>
      <p:sp>
        <p:nvSpPr>
          <p:cNvPr id="4" name="TextBox 3">
            <a:extLst>
              <a:ext uri="{FF2B5EF4-FFF2-40B4-BE49-F238E27FC236}">
                <a16:creationId xmlns:a16="http://schemas.microsoft.com/office/drawing/2014/main" id="{733CA5B3-A9A4-8928-B168-B85186B83F6A}"/>
              </a:ext>
            </a:extLst>
          </p:cNvPr>
          <p:cNvSpPr txBox="1"/>
          <p:nvPr/>
        </p:nvSpPr>
        <p:spPr>
          <a:xfrm>
            <a:off x="2216426" y="1729409"/>
            <a:ext cx="0" cy="0"/>
          </a:xfrm>
          <a:prstGeom prst="rect">
            <a:avLst/>
          </a:prstGeom>
        </p:spPr>
        <p:txBody>
          <a:bodyPr wrap="none" rtlCol="0">
            <a:noAutofit/>
          </a:bodyPr>
          <a:lstStyle/>
          <a:p>
            <a:pPr algn="r"/>
            <a:endParaRPr lang="en-US" sz="2400" dirty="0"/>
          </a:p>
        </p:txBody>
      </p:sp>
      <p:graphicFrame>
        <p:nvGraphicFramePr>
          <p:cNvPr id="14" name="Content Placeholder 6">
            <a:extLst>
              <a:ext uri="{FF2B5EF4-FFF2-40B4-BE49-F238E27FC236}">
                <a16:creationId xmlns:a16="http://schemas.microsoft.com/office/drawing/2014/main" id="{FF177777-6962-D79B-5CD6-C9B73BD1A56B}"/>
              </a:ext>
            </a:extLst>
          </p:cNvPr>
          <p:cNvGraphicFramePr>
            <a:graphicFrameLocks/>
          </p:cNvGraphicFramePr>
          <p:nvPr/>
        </p:nvGraphicFramePr>
        <p:xfrm>
          <a:off x="1939263" y="1126672"/>
          <a:ext cx="8919237" cy="5181600"/>
        </p:xfrm>
        <a:graphic>
          <a:graphicData uri="http://schemas.openxmlformats.org/drawingml/2006/table">
            <a:tbl>
              <a:tblPr firstRow="1" firstCol="1" bandRow="1"/>
              <a:tblGrid>
                <a:gridCol w="3019110">
                  <a:extLst>
                    <a:ext uri="{9D8B030D-6E8A-4147-A177-3AD203B41FA5}">
                      <a16:colId xmlns:a16="http://schemas.microsoft.com/office/drawing/2014/main" val="3963409299"/>
                    </a:ext>
                  </a:extLst>
                </a:gridCol>
                <a:gridCol w="2108791">
                  <a:extLst>
                    <a:ext uri="{9D8B030D-6E8A-4147-A177-3AD203B41FA5}">
                      <a16:colId xmlns:a16="http://schemas.microsoft.com/office/drawing/2014/main" val="495223768"/>
                    </a:ext>
                  </a:extLst>
                </a:gridCol>
                <a:gridCol w="1815579">
                  <a:extLst>
                    <a:ext uri="{9D8B030D-6E8A-4147-A177-3AD203B41FA5}">
                      <a16:colId xmlns:a16="http://schemas.microsoft.com/office/drawing/2014/main" val="3218182008"/>
                    </a:ext>
                  </a:extLst>
                </a:gridCol>
                <a:gridCol w="1975757">
                  <a:extLst>
                    <a:ext uri="{9D8B030D-6E8A-4147-A177-3AD203B41FA5}">
                      <a16:colId xmlns:a16="http://schemas.microsoft.com/office/drawing/2014/main" val="3889081288"/>
                    </a:ext>
                  </a:extLst>
                </a:gridCol>
              </a:tblGrid>
              <a:tr h="97971">
                <a:tc rowSpan="2">
                  <a:txBody>
                    <a:bodyPr/>
                    <a:lstStyle/>
                    <a:p>
                      <a:pPr marL="0" marR="0">
                        <a:lnSpc>
                          <a:spcPct val="100000"/>
                        </a:lnSpc>
                        <a:spcBef>
                          <a:spcPts val="0"/>
                        </a:spcBef>
                        <a:spcAft>
                          <a:spcPts val="0"/>
                        </a:spcAft>
                      </a:pPr>
                      <a:r>
                        <a:rPr lang="en-US" sz="1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00000"/>
                        </a:lnSpc>
                        <a:spcBef>
                          <a:spcPts val="0"/>
                        </a:spcBef>
                        <a:spcAft>
                          <a:spcPts val="0"/>
                        </a:spcAf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EAR for adult woman</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00000"/>
                        </a:lnSpc>
                        <a:spcBef>
                          <a:spcPts val="0"/>
                        </a:spcBef>
                        <a:spcAft>
                          <a:spcPts val="0"/>
                        </a:spcAft>
                      </a:pP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Nutrient content of food baskets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5851110"/>
                  </a:ext>
                </a:extLst>
              </a:tr>
              <a:tr h="270292">
                <a:tc vMerge="1">
                  <a:txBody>
                    <a:bodyPr/>
                    <a:lstStyle/>
                    <a:p>
                      <a:pPr marL="0" marR="0">
                        <a:lnSpc>
                          <a:spcPct val="100000"/>
                        </a:lnSpc>
                        <a:spcBef>
                          <a:spcPts val="0"/>
                        </a:spcBef>
                        <a:spcAft>
                          <a:spcPts val="0"/>
                        </a:spcAft>
                      </a:pPr>
                      <a:endParaRPr lang="en-US"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algn="ctr">
                        <a:lnSpc>
                          <a:spcPct val="100000"/>
                        </a:lnSpc>
                        <a:spcBef>
                          <a:spcPts val="0"/>
                        </a:spcBef>
                        <a:spcAft>
                          <a:spcPts val="0"/>
                        </a:spcAft>
                      </a:pPr>
                      <a:endPar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Energy-based</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Healthy diet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8038247"/>
                  </a:ext>
                </a:extLst>
              </a:tr>
              <a:tr h="295561">
                <a:tc>
                  <a:txBody>
                    <a:bodyPr/>
                    <a:lstStyle/>
                    <a:p>
                      <a:pPr marL="0" marR="0">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Protein, g</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33</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50</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68</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extLst>
                  <a:ext uri="{0D108BD9-81ED-4DB2-BD59-A6C34878D82A}">
                    <a16:rowId xmlns:a16="http://schemas.microsoft.com/office/drawing/2014/main" val="4274594507"/>
                  </a:ext>
                </a:extLst>
              </a:tr>
              <a:tr h="295561">
                <a:tc>
                  <a:txBody>
                    <a:bodyPr/>
                    <a:lstStyle/>
                    <a:p>
                      <a:pPr marL="0" marR="0">
                        <a:lnSpc>
                          <a:spcPct val="100000"/>
                        </a:lnSpc>
                        <a:spcBef>
                          <a:spcPts val="0"/>
                        </a:spcBef>
                        <a:spcAft>
                          <a:spcPts val="0"/>
                        </a:spcAf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Calcium, mg</a:t>
                      </a:r>
                    </a:p>
                  </a:txBody>
                  <a:tcPr marL="68580" marR="68580" marT="0" marB="0" anchor="b">
                    <a:lnL w="12700" cap="flat" cmpd="sng" algn="ctr">
                      <a:solidFill>
                        <a:schemeClr val="bg1"/>
                      </a:solidFill>
                      <a:prstDash val="solid"/>
                      <a:round/>
                      <a:headEnd type="none" w="med" len="med"/>
                      <a:tailEnd type="none" w="med" len="med"/>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750</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360</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874</a:t>
                      </a:r>
                    </a:p>
                  </a:txBody>
                  <a:tcPr marL="68580" marR="68580" marT="0" marB="0" anchor="b">
                    <a:lnL>
                      <a:noFill/>
                    </a:lnL>
                    <a:lnR w="12700" cap="flat" cmpd="sng" algn="ctr">
                      <a:solidFill>
                        <a:schemeClr val="bg1"/>
                      </a:solidFill>
                      <a:prstDash val="solid"/>
                      <a:round/>
                      <a:headEnd type="none" w="med" len="med"/>
                      <a:tailEnd type="none" w="med" len="med"/>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extLst>
                  <a:ext uri="{0D108BD9-81ED-4DB2-BD59-A6C34878D82A}">
                    <a16:rowId xmlns:a16="http://schemas.microsoft.com/office/drawing/2014/main" val="1060681742"/>
                  </a:ext>
                </a:extLst>
              </a:tr>
              <a:tr h="295561">
                <a:tc>
                  <a:txBody>
                    <a:bodyPr/>
                    <a:lstStyle/>
                    <a:p>
                      <a:pPr marL="0" marR="0">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Iron, mg</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11</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11</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17</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extLst>
                  <a:ext uri="{0D108BD9-81ED-4DB2-BD59-A6C34878D82A}">
                    <a16:rowId xmlns:a16="http://schemas.microsoft.com/office/drawing/2014/main" val="2373286819"/>
                  </a:ext>
                </a:extLst>
              </a:tr>
              <a:tr h="295561">
                <a:tc>
                  <a:txBody>
                    <a:bodyPr/>
                    <a:lstStyle/>
                    <a:p>
                      <a:pPr marL="0" marR="0">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Magnesium, mg</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265</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236</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363</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extLst>
                  <a:ext uri="{0D108BD9-81ED-4DB2-BD59-A6C34878D82A}">
                    <a16:rowId xmlns:a16="http://schemas.microsoft.com/office/drawing/2014/main" val="198619481"/>
                  </a:ext>
                </a:extLst>
              </a:tr>
              <a:tr h="295561">
                <a:tc>
                  <a:txBody>
                    <a:bodyPr/>
                    <a:lstStyle/>
                    <a:p>
                      <a:pPr marL="0" marR="0">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Phosphorous, mg</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580</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764</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1,023</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extLst>
                  <a:ext uri="{0D108BD9-81ED-4DB2-BD59-A6C34878D82A}">
                    <a16:rowId xmlns:a16="http://schemas.microsoft.com/office/drawing/2014/main" val="1739244169"/>
                  </a:ext>
                </a:extLst>
              </a:tr>
              <a:tr h="295561">
                <a:tc>
                  <a:txBody>
                    <a:bodyPr/>
                    <a:lstStyle/>
                    <a:p>
                      <a:pPr marL="0" marR="0">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Zinc, mg</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9</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8</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9</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extLst>
                  <a:ext uri="{0D108BD9-81ED-4DB2-BD59-A6C34878D82A}">
                    <a16:rowId xmlns:a16="http://schemas.microsoft.com/office/drawing/2014/main" val="4153864323"/>
                  </a:ext>
                </a:extLst>
              </a:tr>
              <a:tr h="295561">
                <a:tc>
                  <a:txBody>
                    <a:bodyPr/>
                    <a:lstStyle/>
                    <a:p>
                      <a:pPr marL="0" marR="0">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Copper, mg</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1.4</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1.9</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extLst>
                  <a:ext uri="{0D108BD9-81ED-4DB2-BD59-A6C34878D82A}">
                    <a16:rowId xmlns:a16="http://schemas.microsoft.com/office/drawing/2014/main" val="1617745458"/>
                  </a:ext>
                </a:extLst>
              </a:tr>
              <a:tr h="295561">
                <a:tc>
                  <a:txBody>
                    <a:bodyPr/>
                    <a:lstStyle/>
                    <a:p>
                      <a:pPr marL="0" marR="0">
                        <a:lnSpc>
                          <a:spcPct val="100000"/>
                        </a:lnSpc>
                        <a:spcBef>
                          <a:spcPts val="0"/>
                        </a:spcBef>
                        <a:spcAft>
                          <a:spcPts val="0"/>
                        </a:spcAf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Vitamin C, mg</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80</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49</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169</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extLst>
                  <a:ext uri="{0D108BD9-81ED-4DB2-BD59-A6C34878D82A}">
                    <a16:rowId xmlns:a16="http://schemas.microsoft.com/office/drawing/2014/main" val="4004018449"/>
                  </a:ext>
                </a:extLst>
              </a:tr>
              <a:tr h="295561">
                <a:tc>
                  <a:txBody>
                    <a:bodyPr/>
                    <a:lstStyle/>
                    <a:p>
                      <a:pPr marL="0" marR="0">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Thiamin, mg</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0.9</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0.7</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1.1</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extLst>
                  <a:ext uri="{0D108BD9-81ED-4DB2-BD59-A6C34878D82A}">
                    <a16:rowId xmlns:a16="http://schemas.microsoft.com/office/drawing/2014/main" val="315805509"/>
                  </a:ext>
                </a:extLst>
              </a:tr>
              <a:tr h="295561">
                <a:tc>
                  <a:txBody>
                    <a:bodyPr/>
                    <a:lstStyle/>
                    <a:p>
                      <a:pPr marL="0" marR="0">
                        <a:lnSpc>
                          <a:spcPct val="100000"/>
                        </a:lnSpc>
                        <a:spcBef>
                          <a:spcPts val="0"/>
                        </a:spcBef>
                        <a:spcAft>
                          <a:spcPts val="0"/>
                        </a:spcAf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Riboflavin, mg</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1.3</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0.6</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67839071"/>
                  </a:ext>
                </a:extLst>
              </a:tr>
              <a:tr h="295561">
                <a:tc>
                  <a:txBody>
                    <a:bodyPr/>
                    <a:lstStyle/>
                    <a:p>
                      <a:pPr marL="0" marR="0">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Niacin, mg</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11</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12</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14</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extLst>
                  <a:ext uri="{0D108BD9-81ED-4DB2-BD59-A6C34878D82A}">
                    <a16:rowId xmlns:a16="http://schemas.microsoft.com/office/drawing/2014/main" val="2412816913"/>
                  </a:ext>
                </a:extLst>
              </a:tr>
              <a:tr h="295561">
                <a:tc>
                  <a:txBody>
                    <a:bodyPr/>
                    <a:lstStyle/>
                    <a:p>
                      <a:pPr marL="0" marR="0">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Vitamin B6, mg</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1.3</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1.2</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1.7</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extLst>
                  <a:ext uri="{0D108BD9-81ED-4DB2-BD59-A6C34878D82A}">
                    <a16:rowId xmlns:a16="http://schemas.microsoft.com/office/drawing/2014/main" val="1018665818"/>
                  </a:ext>
                </a:extLst>
              </a:tr>
              <a:tr h="295561">
                <a:tc>
                  <a:txBody>
                    <a:bodyPr/>
                    <a:lstStyle/>
                    <a:p>
                      <a:pPr marL="0" marR="0">
                        <a:lnSpc>
                          <a:spcPct val="100000"/>
                        </a:lnSpc>
                        <a:spcBef>
                          <a:spcPts val="0"/>
                        </a:spcBef>
                        <a:spcAft>
                          <a:spcPts val="0"/>
                        </a:spcAf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Folate,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μg</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250</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178</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411</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extLst>
                  <a:ext uri="{0D108BD9-81ED-4DB2-BD59-A6C34878D82A}">
                    <a16:rowId xmlns:a16="http://schemas.microsoft.com/office/drawing/2014/main" val="2049013002"/>
                  </a:ext>
                </a:extLst>
              </a:tr>
              <a:tr h="295561">
                <a:tc>
                  <a:txBody>
                    <a:bodyPr/>
                    <a:lstStyle/>
                    <a:p>
                      <a:pPr marL="0" marR="0">
                        <a:lnSpc>
                          <a:spcPct val="100000"/>
                        </a:lnSpc>
                        <a:spcBef>
                          <a:spcPts val="0"/>
                        </a:spcBef>
                        <a:spcAft>
                          <a:spcPts val="0"/>
                        </a:spcAf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Vitamin B12,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μg</a:t>
                      </a:r>
                      <a:endPar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2.0</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2.6</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435464"/>
                      </a:solidFill>
                      <a:prstDash val="solid"/>
                      <a:round/>
                      <a:headEnd type="none" w="med" len="med"/>
                      <a:tailEnd type="none" w="med" len="med"/>
                    </a:lnB>
                    <a:noFill/>
                  </a:tcPr>
                </a:tc>
                <a:extLst>
                  <a:ext uri="{0D108BD9-81ED-4DB2-BD59-A6C34878D82A}">
                    <a16:rowId xmlns:a16="http://schemas.microsoft.com/office/drawing/2014/main" val="2698656413"/>
                  </a:ext>
                </a:extLst>
              </a:tr>
              <a:tr h="295561">
                <a:tc>
                  <a:txBody>
                    <a:bodyPr/>
                    <a:lstStyle/>
                    <a:p>
                      <a:pPr marL="0" marR="0">
                        <a:lnSpc>
                          <a:spcPct val="100000"/>
                        </a:lnSpc>
                        <a:spcBef>
                          <a:spcPts val="0"/>
                        </a:spcBef>
                        <a:spcAft>
                          <a:spcPts val="0"/>
                        </a:spcAf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Vitamin A,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μg</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RAE</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490</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274</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627</a:t>
                      </a:r>
                    </a:p>
                  </a:txBody>
                  <a:tcPr marL="68580" marR="68580" marT="0" marB="0" anchor="b">
                    <a:lnL>
                      <a:noFill/>
                    </a:lnL>
                    <a:lnR>
                      <a:noFill/>
                    </a:lnR>
                    <a:lnT w="12700" cap="flat" cmpd="sng" algn="ctr">
                      <a:solidFill>
                        <a:srgbClr val="435464"/>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55012556"/>
                  </a:ext>
                </a:extLst>
              </a:tr>
            </a:tbl>
          </a:graphicData>
        </a:graphic>
      </p:graphicFrame>
    </p:spTree>
    <p:extLst>
      <p:ext uri="{BB962C8B-B14F-4D97-AF65-F5344CB8AC3E}">
        <p14:creationId xmlns:p14="http://schemas.microsoft.com/office/powerpoint/2010/main" val="8753461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0E987-34AB-8740-B682-6A0D7E864E96}"/>
              </a:ext>
            </a:extLst>
          </p:cNvPr>
          <p:cNvSpPr>
            <a:spLocks noGrp="1"/>
          </p:cNvSpPr>
          <p:nvPr>
            <p:ph type="title"/>
          </p:nvPr>
        </p:nvSpPr>
        <p:spPr>
          <a:xfrm>
            <a:off x="838200" y="365126"/>
            <a:ext cx="10515600" cy="718240"/>
          </a:xfrm>
        </p:spPr>
        <p:txBody>
          <a:bodyPr>
            <a:normAutofit/>
          </a:bodyPr>
          <a:lstStyle/>
          <a:p>
            <a:pPr algn="ctr"/>
            <a:r>
              <a:rPr lang="en-US" sz="3200" dirty="0">
                <a:latin typeface="Garamond" panose="02020404030301010803" pitchFamily="18" charset="0"/>
              </a:rPr>
              <a:t>Food basket cost shares</a:t>
            </a:r>
          </a:p>
        </p:txBody>
      </p:sp>
      <p:graphicFrame>
        <p:nvGraphicFramePr>
          <p:cNvPr id="7" name="Content Placeholder 6">
            <a:extLst>
              <a:ext uri="{FF2B5EF4-FFF2-40B4-BE49-F238E27FC236}">
                <a16:creationId xmlns:a16="http://schemas.microsoft.com/office/drawing/2014/main" id="{8B102A02-C6E7-F84C-BD43-DA3F5076E6D4}"/>
              </a:ext>
            </a:extLst>
          </p:cNvPr>
          <p:cNvGraphicFramePr>
            <a:graphicFrameLocks noGrp="1"/>
          </p:cNvGraphicFramePr>
          <p:nvPr>
            <p:ph sz="half" idx="1"/>
          </p:nvPr>
        </p:nvGraphicFramePr>
        <p:xfrm>
          <a:off x="1224498" y="1745074"/>
          <a:ext cx="5181600" cy="484243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ontent Placeholder 7">
            <a:extLst>
              <a:ext uri="{FF2B5EF4-FFF2-40B4-BE49-F238E27FC236}">
                <a16:creationId xmlns:a16="http://schemas.microsoft.com/office/drawing/2014/main" id="{D7149EE1-03BC-874A-8FE6-6038F6F68ED5}"/>
              </a:ext>
            </a:extLst>
          </p:cNvPr>
          <p:cNvGraphicFramePr>
            <a:graphicFrameLocks noGrp="1"/>
          </p:cNvGraphicFramePr>
          <p:nvPr>
            <p:ph sz="half" idx="2"/>
          </p:nvPr>
        </p:nvGraphicFramePr>
        <p:xfrm>
          <a:off x="6509200" y="1747217"/>
          <a:ext cx="5181600" cy="4842433"/>
        </p:xfrm>
        <a:graphic>
          <a:graphicData uri="http://schemas.openxmlformats.org/drawingml/2006/chart">
            <c:chart xmlns:c="http://schemas.openxmlformats.org/drawingml/2006/chart" xmlns:r="http://schemas.openxmlformats.org/officeDocument/2006/relationships" r:id="rId4"/>
          </a:graphicData>
        </a:graphic>
      </p:graphicFrame>
      <p:sp>
        <p:nvSpPr>
          <p:cNvPr id="6" name="Content Placeholder 11">
            <a:extLst>
              <a:ext uri="{FF2B5EF4-FFF2-40B4-BE49-F238E27FC236}">
                <a16:creationId xmlns:a16="http://schemas.microsoft.com/office/drawing/2014/main" id="{845CF582-FB4A-872D-7B8E-0A5E0EDC11D7}"/>
              </a:ext>
            </a:extLst>
          </p:cNvPr>
          <p:cNvSpPr txBox="1">
            <a:spLocks/>
          </p:cNvSpPr>
          <p:nvPr/>
        </p:nvSpPr>
        <p:spPr>
          <a:xfrm>
            <a:off x="838200" y="958238"/>
            <a:ext cx="10515599" cy="822436"/>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Wingdings" charset="2"/>
              <a:buChar char="§"/>
              <a:defRPr sz="2400" b="0" i="0" kern="1200" baseline="0">
                <a:solidFill>
                  <a:srgbClr val="435464"/>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Courier New" charset="0"/>
              <a:buChar char="o"/>
              <a:defRPr sz="2400" b="0" i="0" kern="1200" baseline="0">
                <a:solidFill>
                  <a:srgbClr val="435464"/>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Courier New" charset="0"/>
              <a:buChar char="o"/>
              <a:defRPr sz="2400" b="0" i="0" kern="1200">
                <a:solidFill>
                  <a:srgbClr val="435464"/>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Courier New" charset="0"/>
              <a:buChar char="o"/>
              <a:defRPr sz="2400" b="0" i="0" kern="1200">
                <a:solidFill>
                  <a:srgbClr val="435464"/>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Courier New" charset="0"/>
              <a:buChar char="o"/>
              <a:defRPr sz="2400" b="0" i="0" kern="1200">
                <a:solidFill>
                  <a:srgbClr val="435464"/>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50000"/>
              </a:lnSpc>
              <a:spcBef>
                <a:spcPts val="0"/>
              </a:spcBef>
              <a:buFont typeface="Arial" panose="020B0604020202020204" pitchFamily="34" charset="0"/>
              <a:buChar char="•"/>
            </a:pPr>
            <a:endParaRPr lang="en-US" sz="1700" dirty="0">
              <a:latin typeface="Garamond" panose="02020404030301010803" pitchFamily="18" charset="0"/>
            </a:endParaRPr>
          </a:p>
        </p:txBody>
      </p:sp>
      <p:sp>
        <p:nvSpPr>
          <p:cNvPr id="9" name="TextBox 8">
            <a:extLst>
              <a:ext uri="{FF2B5EF4-FFF2-40B4-BE49-F238E27FC236}">
                <a16:creationId xmlns:a16="http://schemas.microsoft.com/office/drawing/2014/main" id="{9C4C1893-03AA-5D2D-E09F-DBC0D121FED9}"/>
              </a:ext>
            </a:extLst>
          </p:cNvPr>
          <p:cNvSpPr txBox="1"/>
          <p:nvPr/>
        </p:nvSpPr>
        <p:spPr>
          <a:xfrm flipH="1">
            <a:off x="2640846" y="1168242"/>
            <a:ext cx="2298367" cy="513567"/>
          </a:xfrm>
          <a:prstGeom prst="rect">
            <a:avLst/>
          </a:prstGeom>
        </p:spPr>
        <p:txBody>
          <a:bodyPr wrap="none" rtlCol="0">
            <a:noAutofit/>
          </a:bodyPr>
          <a:lstStyle/>
          <a:p>
            <a:pPr algn="r"/>
            <a:r>
              <a:rPr lang="en-US" sz="2800" b="1" dirty="0">
                <a:solidFill>
                  <a:srgbClr val="435464"/>
                </a:solidFill>
                <a:latin typeface="Garamond" panose="02020404030301010803" pitchFamily="18" charset="0"/>
              </a:rPr>
              <a:t>Energy-Based</a:t>
            </a:r>
          </a:p>
        </p:txBody>
      </p:sp>
      <p:sp>
        <p:nvSpPr>
          <p:cNvPr id="10" name="TextBox 9">
            <a:extLst>
              <a:ext uri="{FF2B5EF4-FFF2-40B4-BE49-F238E27FC236}">
                <a16:creationId xmlns:a16="http://schemas.microsoft.com/office/drawing/2014/main" id="{19A2E451-5134-5EDD-12FC-A45089C94CBB}"/>
              </a:ext>
            </a:extLst>
          </p:cNvPr>
          <p:cNvSpPr txBox="1"/>
          <p:nvPr/>
        </p:nvSpPr>
        <p:spPr>
          <a:xfrm flipH="1">
            <a:off x="8376702" y="1185702"/>
            <a:ext cx="1446597" cy="513567"/>
          </a:xfrm>
          <a:prstGeom prst="rect">
            <a:avLst/>
          </a:prstGeom>
        </p:spPr>
        <p:txBody>
          <a:bodyPr wrap="none" rtlCol="0">
            <a:noAutofit/>
          </a:bodyPr>
          <a:lstStyle/>
          <a:p>
            <a:pPr algn="r"/>
            <a:r>
              <a:rPr lang="en-US" sz="2800" b="1" dirty="0">
                <a:solidFill>
                  <a:srgbClr val="435464"/>
                </a:solidFill>
                <a:latin typeface="Garamond" panose="02020404030301010803" pitchFamily="18" charset="0"/>
              </a:rPr>
              <a:t>Healthy Diet</a:t>
            </a:r>
          </a:p>
        </p:txBody>
      </p:sp>
      <p:cxnSp>
        <p:nvCxnSpPr>
          <p:cNvPr id="4" name="Straight Connector 3">
            <a:extLst>
              <a:ext uri="{FF2B5EF4-FFF2-40B4-BE49-F238E27FC236}">
                <a16:creationId xmlns:a16="http://schemas.microsoft.com/office/drawing/2014/main" id="{A5C3F4D1-A854-7488-8D82-D64C8DCAD0ED}"/>
              </a:ext>
            </a:extLst>
          </p:cNvPr>
          <p:cNvCxnSpPr>
            <a:cxnSpLocks/>
          </p:cNvCxnSpPr>
          <p:nvPr/>
        </p:nvCxnSpPr>
        <p:spPr>
          <a:xfrm>
            <a:off x="1905416" y="3753134"/>
            <a:ext cx="1884614" cy="623374"/>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ED5E42F-0412-28D3-EAF5-F25F37E6C358}"/>
              </a:ext>
            </a:extLst>
          </p:cNvPr>
          <p:cNvCxnSpPr>
            <a:cxnSpLocks/>
          </p:cNvCxnSpPr>
          <p:nvPr/>
        </p:nvCxnSpPr>
        <p:spPr>
          <a:xfrm>
            <a:off x="7935570" y="2683020"/>
            <a:ext cx="1164430" cy="1693488"/>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04689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10E3F-EADE-5512-C558-70A442B5AFE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A099EED-474B-5023-0170-C6B0FDEF18A7}"/>
              </a:ext>
            </a:extLst>
          </p:cNvPr>
          <p:cNvSpPr>
            <a:spLocks noGrp="1"/>
          </p:cNvSpPr>
          <p:nvPr>
            <p:ph idx="1"/>
          </p:nvPr>
        </p:nvSpPr>
        <p:spPr/>
        <p:txBody>
          <a:bodyPr/>
          <a:lstStyle/>
          <a:p>
            <a:pPr marL="0" indent="0">
              <a:spcBef>
                <a:spcPts val="1500"/>
              </a:spcBef>
              <a:buNone/>
            </a:pPr>
            <a:r>
              <a:rPr lang="en-US" b="1" dirty="0">
                <a:solidFill>
                  <a:schemeClr val="tx1"/>
                </a:solidFill>
                <a:latin typeface="Garamond" panose="02020404030301010803" pitchFamily="18" charset="0"/>
              </a:rPr>
              <a:t>ECLAC poverty lines aligned with macronutrient requirements</a:t>
            </a:r>
            <a:endParaRPr lang="en-US" sz="2000" dirty="0">
              <a:solidFill>
                <a:schemeClr val="tx1"/>
              </a:solidFill>
              <a:latin typeface="Garamond" panose="02020404030301010803" pitchFamily="18" charset="0"/>
            </a:endParaRPr>
          </a:p>
          <a:p>
            <a:pPr lvl="1">
              <a:buFont typeface="Arial" panose="020B0604020202020204" pitchFamily="34" charset="0"/>
              <a:buChar char="•"/>
            </a:pPr>
            <a:r>
              <a:rPr lang="en-US" sz="2000" dirty="0">
                <a:solidFill>
                  <a:schemeClr val="tx1"/>
                </a:solidFill>
                <a:latin typeface="Garamond" panose="02020404030301010803" pitchFamily="18" charset="0"/>
              </a:rPr>
              <a:t>Method used in 18 Latin American counties</a:t>
            </a:r>
          </a:p>
          <a:p>
            <a:pPr lvl="1">
              <a:buFont typeface="Arial" panose="020B0604020202020204" pitchFamily="34" charset="0"/>
              <a:buChar char="•"/>
            </a:pPr>
            <a:r>
              <a:rPr lang="en-US" sz="2000" dirty="0">
                <a:solidFill>
                  <a:schemeClr val="tx1"/>
                </a:solidFill>
                <a:latin typeface="Garamond" panose="02020404030301010803" pitchFamily="18" charset="0"/>
              </a:rPr>
              <a:t>Food consumption of poorer households with staple, protein-rich, and fats food groups scaled to meet macronutrient requirements – potentially small adjustments</a:t>
            </a:r>
          </a:p>
          <a:p>
            <a:pPr lvl="1">
              <a:buFont typeface="Arial" panose="020B0604020202020204" pitchFamily="34" charset="0"/>
              <a:buChar char="•"/>
            </a:pPr>
            <a:r>
              <a:rPr lang="en-US" sz="2000" dirty="0">
                <a:solidFill>
                  <a:schemeClr val="tx1"/>
                </a:solidFill>
                <a:latin typeface="Garamond" panose="02020404030301010803" pitchFamily="18" charset="0"/>
              </a:rPr>
              <a:t>Does not address micronutrients </a:t>
            </a:r>
          </a:p>
          <a:p>
            <a:endParaRPr lang="en-US" dirty="0"/>
          </a:p>
        </p:txBody>
      </p:sp>
    </p:spTree>
    <p:extLst>
      <p:ext uri="{BB962C8B-B14F-4D97-AF65-F5344CB8AC3E}">
        <p14:creationId xmlns:p14="http://schemas.microsoft.com/office/powerpoint/2010/main" val="7641325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AF5A3884-6578-CE36-70BE-FB71B69A5EF2}"/>
              </a:ext>
            </a:extLst>
          </p:cNvPr>
          <p:cNvSpPr>
            <a:spLocks noChangeArrowheads="1"/>
          </p:cNvSpPr>
          <p:nvPr/>
        </p:nvSpPr>
        <p:spPr bwMode="auto">
          <a:xfrm>
            <a:off x="1410305" y="937569"/>
            <a:ext cx="937139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3200" b="1" i="0" u="none" strike="noStrike" cap="none" normalizeH="0" baseline="0" dirty="0">
                <a:ln>
                  <a:noFill/>
                </a:ln>
                <a:solidFill>
                  <a:schemeClr val="tx1"/>
                </a:solidFill>
                <a:effectLst/>
                <a:latin typeface="Garamond" panose="02020404030301010803" pitchFamily="18" charset="0"/>
                <a:ea typeface="Times New Roman" panose="02020603050405020304" pitchFamily="18" charset="0"/>
              </a:rPr>
              <a:t>Macronutrient percentages of dietary energy </a:t>
            </a:r>
            <a:endParaRPr kumimoji="0" lang="en-US" altLang="zh-CN" sz="3200" b="0" i="0" u="none" strike="noStrike" cap="none" normalizeH="0" baseline="0" dirty="0">
              <a:ln>
                <a:noFill/>
              </a:ln>
              <a:solidFill>
                <a:schemeClr val="tx1"/>
              </a:solidFill>
              <a:effectLst/>
              <a:latin typeface="Garamond" panose="02020404030301010803" pitchFamily="18" charset="0"/>
            </a:endParaRPr>
          </a:p>
        </p:txBody>
      </p:sp>
      <p:graphicFrame>
        <p:nvGraphicFramePr>
          <p:cNvPr id="8" name="Table 7">
            <a:extLst>
              <a:ext uri="{FF2B5EF4-FFF2-40B4-BE49-F238E27FC236}">
                <a16:creationId xmlns:a16="http://schemas.microsoft.com/office/drawing/2014/main" id="{03E7861B-3EE5-BC20-26D3-13CFEF45DD80}"/>
              </a:ext>
            </a:extLst>
          </p:cNvPr>
          <p:cNvGraphicFramePr>
            <a:graphicFrameLocks noGrp="1"/>
          </p:cNvGraphicFramePr>
          <p:nvPr>
            <p:extLst>
              <p:ext uri="{D42A27DB-BD31-4B8C-83A1-F6EECF244321}">
                <p14:modId xmlns:p14="http://schemas.microsoft.com/office/powerpoint/2010/main" val="2985943764"/>
              </p:ext>
            </p:extLst>
          </p:nvPr>
        </p:nvGraphicFramePr>
        <p:xfrm>
          <a:off x="974271" y="1522344"/>
          <a:ext cx="10912929" cy="4350865"/>
        </p:xfrm>
        <a:graphic>
          <a:graphicData uri="http://schemas.openxmlformats.org/drawingml/2006/table">
            <a:tbl>
              <a:tblPr firstRow="1" firstCol="1" bandRow="1"/>
              <a:tblGrid>
                <a:gridCol w="1814956">
                  <a:extLst>
                    <a:ext uri="{9D8B030D-6E8A-4147-A177-3AD203B41FA5}">
                      <a16:colId xmlns:a16="http://schemas.microsoft.com/office/drawing/2014/main" val="1827569805"/>
                    </a:ext>
                  </a:extLst>
                </a:gridCol>
                <a:gridCol w="3188240">
                  <a:extLst>
                    <a:ext uri="{9D8B030D-6E8A-4147-A177-3AD203B41FA5}">
                      <a16:colId xmlns:a16="http://schemas.microsoft.com/office/drawing/2014/main" val="1996058259"/>
                    </a:ext>
                  </a:extLst>
                </a:gridCol>
                <a:gridCol w="2201333">
                  <a:extLst>
                    <a:ext uri="{9D8B030D-6E8A-4147-A177-3AD203B41FA5}">
                      <a16:colId xmlns:a16="http://schemas.microsoft.com/office/drawing/2014/main" val="2748928416"/>
                    </a:ext>
                  </a:extLst>
                </a:gridCol>
                <a:gridCol w="1388533">
                  <a:extLst>
                    <a:ext uri="{9D8B030D-6E8A-4147-A177-3AD203B41FA5}">
                      <a16:colId xmlns:a16="http://schemas.microsoft.com/office/drawing/2014/main" val="3217205757"/>
                    </a:ext>
                  </a:extLst>
                </a:gridCol>
                <a:gridCol w="2319867">
                  <a:extLst>
                    <a:ext uri="{9D8B030D-6E8A-4147-A177-3AD203B41FA5}">
                      <a16:colId xmlns:a16="http://schemas.microsoft.com/office/drawing/2014/main" val="3560485871"/>
                    </a:ext>
                  </a:extLst>
                </a:gridCol>
              </a:tblGrid>
              <a:tr h="1056245">
                <a:tc>
                  <a:txBody>
                    <a:bodyPr/>
                    <a:lstStyle/>
                    <a:p>
                      <a:pPr marL="0" marR="0">
                        <a:lnSpc>
                          <a:spcPct val="150000"/>
                        </a:lnSpc>
                        <a:spcBef>
                          <a:spcPts val="0"/>
                        </a:spcBef>
                        <a:spcAft>
                          <a:spcPts val="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lnSpc>
                          <a:spcPct val="15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Protein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Total fat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Carbohydrate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567890"/>
                  </a:ext>
                </a:extLst>
              </a:tr>
              <a:tr h="1056245">
                <a:tc>
                  <a:txBody>
                    <a:bodyPr/>
                    <a:lstStyle/>
                    <a:p>
                      <a:pPr marL="0" marR="0">
                        <a:lnSpc>
                          <a:spcPct val="15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Targets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nSpc>
                          <a:spcPct val="15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Acceptable Macronutrient Distribution Range </a:t>
                      </a:r>
                    </a:p>
                    <a:p>
                      <a:pPr marL="0" marR="0">
                        <a:lnSpc>
                          <a:spcPct val="15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(IOM 2006)</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10-35</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20-35</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45-65</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5470795"/>
                  </a:ext>
                </a:extLst>
              </a:tr>
              <a:tr h="494455">
                <a:tc>
                  <a:txBody>
                    <a:bodyPr/>
                    <a:lstStyle/>
                    <a:p>
                      <a:pPr marL="0" marR="0">
                        <a:lnSpc>
                          <a:spcPct val="15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5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Bangladesh FBDG target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10</a:t>
                      </a:r>
                    </a:p>
                  </a:txBody>
                  <a:tcPr marL="68580" marR="68580" marT="0" marB="0" anchor="b">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20</a:t>
                      </a:r>
                    </a:p>
                  </a:txBody>
                  <a:tcPr marL="68580" marR="68580" marT="0" marB="0" anchor="b">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70</a:t>
                      </a:r>
                    </a:p>
                  </a:txBody>
                  <a:tcPr marL="68580" marR="68580" marT="0" marB="0" anchor="b">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0884893"/>
                  </a:ext>
                </a:extLst>
              </a:tr>
              <a:tr h="494455">
                <a:tc>
                  <a:txBody>
                    <a:bodyPr/>
                    <a:lstStyle/>
                    <a:p>
                      <a:pPr marL="0" marR="0">
                        <a:lnSpc>
                          <a:spcPct val="150000"/>
                        </a:lnSpc>
                        <a:spcBef>
                          <a:spcPts val="0"/>
                        </a:spcBef>
                        <a:spcAft>
                          <a:spcPts val="0"/>
                        </a:spcAft>
                      </a:pP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ECLAC (WHO 2003)</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10</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15-25</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35-75</a:t>
                      </a:r>
                    </a:p>
                  </a:txBody>
                  <a:tcPr marL="68580" marR="6858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4096853"/>
                  </a:ext>
                </a:extLst>
              </a:tr>
              <a:tr h="494455">
                <a:tc rowSpan="2">
                  <a:txBody>
                    <a:bodyPr/>
                    <a:lstStyle/>
                    <a:p>
                      <a:pPr marL="0" marR="0">
                        <a:lnSpc>
                          <a:spcPct val="15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Food Baskets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Energy-based</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9</a:t>
                      </a: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16</a:t>
                      </a: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50000"/>
                        </a:lnSpc>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72</a:t>
                      </a: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2871880"/>
                  </a:ext>
                </a:extLst>
              </a:tr>
              <a:tr h="494455">
                <a:tc vMerge="1">
                  <a:txBody>
                    <a:bodyPr/>
                    <a:lstStyle/>
                    <a:p>
                      <a:endParaRPr lang="en-US"/>
                    </a:p>
                  </a:txBody>
                  <a:tcPr/>
                </a:tc>
                <a:tc>
                  <a:txBody>
                    <a:bodyPr/>
                    <a:lstStyle/>
                    <a:p>
                      <a:pPr marL="0" marR="0">
                        <a:lnSpc>
                          <a:spcPct val="15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Healthy diet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12</a:t>
                      </a: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19</a:t>
                      </a: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68</a:t>
                      </a: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2717285"/>
                  </a:ext>
                </a:extLst>
              </a:tr>
            </a:tbl>
          </a:graphicData>
        </a:graphic>
      </p:graphicFrame>
    </p:spTree>
    <p:extLst>
      <p:ext uri="{BB962C8B-B14F-4D97-AF65-F5344CB8AC3E}">
        <p14:creationId xmlns:p14="http://schemas.microsoft.com/office/powerpoint/2010/main" val="1016348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99AA8EC-81A7-EF1C-31FD-101C5C9C9723}"/>
              </a:ext>
            </a:extLst>
          </p:cNvPr>
          <p:cNvSpPr txBox="1"/>
          <p:nvPr/>
        </p:nvSpPr>
        <p:spPr>
          <a:xfrm>
            <a:off x="1659835" y="3399183"/>
            <a:ext cx="0" cy="0"/>
          </a:xfrm>
          <a:prstGeom prst="rect">
            <a:avLst/>
          </a:prstGeom>
        </p:spPr>
        <p:txBody>
          <a:bodyPr wrap="none" rtlCol="0">
            <a:noAutofit/>
          </a:bodyPr>
          <a:lstStyle/>
          <a:p>
            <a:pPr algn="r"/>
            <a:endParaRPr lang="en-US" sz="2400" dirty="0">
              <a:latin typeface="Garamond" panose="02020404030301010803" pitchFamily="18" charset="0"/>
            </a:endParaRPr>
          </a:p>
        </p:txBody>
      </p:sp>
      <p:pic>
        <p:nvPicPr>
          <p:cNvPr id="8" name="Picture 7">
            <a:extLst>
              <a:ext uri="{FF2B5EF4-FFF2-40B4-BE49-F238E27FC236}">
                <a16:creationId xmlns:a16="http://schemas.microsoft.com/office/drawing/2014/main" id="{435E5D11-E6F5-7CF8-B593-66932DFF291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60173" y="6034749"/>
            <a:ext cx="2338070" cy="611505"/>
          </a:xfrm>
          <a:prstGeom prst="rect">
            <a:avLst/>
          </a:prstGeom>
        </p:spPr>
      </p:pic>
      <p:sp>
        <p:nvSpPr>
          <p:cNvPr id="5" name="TextBox 4">
            <a:extLst>
              <a:ext uri="{FF2B5EF4-FFF2-40B4-BE49-F238E27FC236}">
                <a16:creationId xmlns:a16="http://schemas.microsoft.com/office/drawing/2014/main" id="{46717B72-C5D7-A86A-EF83-13D2B5AB2F8F}"/>
              </a:ext>
            </a:extLst>
          </p:cNvPr>
          <p:cNvSpPr txBox="1"/>
          <p:nvPr/>
        </p:nvSpPr>
        <p:spPr>
          <a:xfrm>
            <a:off x="2258458" y="2864386"/>
            <a:ext cx="0" cy="0"/>
          </a:xfrm>
          <a:prstGeom prst="rect">
            <a:avLst/>
          </a:prstGeom>
        </p:spPr>
        <p:txBody>
          <a:bodyPr wrap="none" rtlCol="0">
            <a:noAutofit/>
          </a:bodyPr>
          <a:lstStyle/>
          <a:p>
            <a:pPr algn="r"/>
            <a:endParaRPr lang="en-US" sz="2400" dirty="0"/>
          </a:p>
        </p:txBody>
      </p:sp>
      <p:sp>
        <p:nvSpPr>
          <p:cNvPr id="11" name="TextBox 10">
            <a:extLst>
              <a:ext uri="{FF2B5EF4-FFF2-40B4-BE49-F238E27FC236}">
                <a16:creationId xmlns:a16="http://schemas.microsoft.com/office/drawing/2014/main" id="{F755E7FF-F7BB-4860-5A1A-7F162B576FD6}"/>
              </a:ext>
            </a:extLst>
          </p:cNvPr>
          <p:cNvSpPr txBox="1"/>
          <p:nvPr/>
        </p:nvSpPr>
        <p:spPr>
          <a:xfrm>
            <a:off x="2236424" y="4252511"/>
            <a:ext cx="0" cy="0"/>
          </a:xfrm>
          <a:prstGeom prst="rect">
            <a:avLst/>
          </a:prstGeom>
        </p:spPr>
        <p:txBody>
          <a:bodyPr wrap="none" rtlCol="0">
            <a:noAutofit/>
          </a:bodyPr>
          <a:lstStyle/>
          <a:p>
            <a:pPr algn="r"/>
            <a:endParaRPr lang="en-US" sz="2400" dirty="0"/>
          </a:p>
        </p:txBody>
      </p:sp>
      <p:sp>
        <p:nvSpPr>
          <p:cNvPr id="4" name="TextBox 3">
            <a:extLst>
              <a:ext uri="{FF2B5EF4-FFF2-40B4-BE49-F238E27FC236}">
                <a16:creationId xmlns:a16="http://schemas.microsoft.com/office/drawing/2014/main" id="{9EACA16A-FC81-A699-C41B-E31E40C5353A}"/>
              </a:ext>
            </a:extLst>
          </p:cNvPr>
          <p:cNvSpPr txBox="1"/>
          <p:nvPr/>
        </p:nvSpPr>
        <p:spPr>
          <a:xfrm>
            <a:off x="1158069" y="1358140"/>
            <a:ext cx="9065623" cy="611506"/>
          </a:xfrm>
          <a:prstGeom prst="rect">
            <a:avLst/>
          </a:prstGeom>
        </p:spPr>
        <p:txBody>
          <a:bodyPr wrap="square" rtlCol="0">
            <a:noAutofit/>
          </a:bodyPr>
          <a:lstStyle/>
          <a:p>
            <a:pPr lvl="1"/>
            <a:endParaRPr lang="en-US" sz="2800" dirty="0">
              <a:latin typeface="Garamond" panose="02020404030301010803" pitchFamily="18" charset="0"/>
            </a:endParaRPr>
          </a:p>
        </p:txBody>
      </p:sp>
      <p:sp>
        <p:nvSpPr>
          <p:cNvPr id="18" name="Title 1">
            <a:extLst>
              <a:ext uri="{FF2B5EF4-FFF2-40B4-BE49-F238E27FC236}">
                <a16:creationId xmlns:a16="http://schemas.microsoft.com/office/drawing/2014/main" id="{90B571AC-E987-EE09-AC3C-CF06470172E3}"/>
              </a:ext>
            </a:extLst>
          </p:cNvPr>
          <p:cNvSpPr txBox="1">
            <a:spLocks/>
          </p:cNvSpPr>
          <p:nvPr/>
        </p:nvSpPr>
        <p:spPr>
          <a:xfrm>
            <a:off x="855477" y="281545"/>
            <a:ext cx="11184835" cy="7182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i="0" kern="1200">
                <a:solidFill>
                  <a:srgbClr val="435464"/>
                </a:solidFill>
                <a:latin typeface="Arial" charset="0"/>
                <a:ea typeface="Arial" charset="0"/>
                <a:cs typeface="Arial" charset="0"/>
              </a:defRPr>
            </a:lvl1pPr>
          </a:lstStyle>
          <a:p>
            <a:r>
              <a:rPr lang="en-US" sz="3200" dirty="0">
                <a:latin typeface="Garamond" panose="02020404030301010803" pitchFamily="18" charset="0"/>
              </a:rPr>
              <a:t>What do we mean by poverty? </a:t>
            </a:r>
          </a:p>
        </p:txBody>
      </p:sp>
      <p:sp>
        <p:nvSpPr>
          <p:cNvPr id="21" name="TextBox 20">
            <a:extLst>
              <a:ext uri="{FF2B5EF4-FFF2-40B4-BE49-F238E27FC236}">
                <a16:creationId xmlns:a16="http://schemas.microsoft.com/office/drawing/2014/main" id="{997A1043-5CE0-1EB2-9F8E-503405B58C6B}"/>
              </a:ext>
            </a:extLst>
          </p:cNvPr>
          <p:cNvSpPr txBox="1"/>
          <p:nvPr/>
        </p:nvSpPr>
        <p:spPr>
          <a:xfrm>
            <a:off x="927607" y="3180046"/>
            <a:ext cx="9801479" cy="1916615"/>
          </a:xfrm>
          <a:prstGeom prst="rect">
            <a:avLst/>
          </a:prstGeom>
          <a:noFill/>
        </p:spPr>
        <p:txBody>
          <a:bodyPr wrap="square">
            <a:spAutoFit/>
          </a:bodyPr>
          <a:lstStyle/>
          <a:p>
            <a:pPr marL="342900" indent="-342900">
              <a:lnSpc>
                <a:spcPct val="120000"/>
              </a:lnSpc>
              <a:buFont typeface="Arial" panose="020B0604020202020204" pitchFamily="34" charset="0"/>
              <a:buChar char="•"/>
            </a:pPr>
            <a:r>
              <a:rPr lang="en-US" sz="2200" dirty="0" err="1">
                <a:latin typeface="Garamond" panose="02020404030301010803" pitchFamily="18" charset="0"/>
              </a:rPr>
              <a:t>W</a:t>
            </a:r>
            <a:r>
              <a:rPr lang="en-US" sz="2200" dirty="0" err="1">
                <a:effectLst/>
                <a:latin typeface="Garamond" panose="02020404030301010803" pitchFamily="18" charset="0"/>
              </a:rPr>
              <a:t>elfaristic</a:t>
            </a:r>
            <a:r>
              <a:rPr lang="en-US" sz="2200" dirty="0">
                <a:latin typeface="Garamond" panose="02020404030301010803" pitchFamily="18" charset="0"/>
              </a:rPr>
              <a:t> </a:t>
            </a:r>
            <a:r>
              <a:rPr lang="en-US" sz="2200" dirty="0">
                <a:effectLst/>
                <a:latin typeface="Garamond" panose="02020404030301010803" pitchFamily="18" charset="0"/>
              </a:rPr>
              <a:t>approach	</a:t>
            </a:r>
            <a:r>
              <a:rPr lang="en-US" sz="2200" dirty="0">
                <a:effectLst/>
                <a:latin typeface="Garamond" panose="02020404030301010803" pitchFamily="18" charset="0"/>
                <a:sym typeface="Wingdings" pitchFamily="2" charset="2"/>
              </a:rPr>
              <a:t>  </a:t>
            </a:r>
            <a:r>
              <a:rPr lang="en-US" sz="2200" dirty="0">
                <a:effectLst/>
                <a:latin typeface="Garamond" panose="02020404030301010803" pitchFamily="18" charset="0"/>
              </a:rPr>
              <a:t>poverty line tied to a fixed level of utility</a:t>
            </a:r>
            <a:br>
              <a:rPr lang="en-US" sz="2200" dirty="0">
                <a:effectLst/>
                <a:latin typeface="Garamond" panose="02020404030301010803" pitchFamily="18" charset="0"/>
              </a:rPr>
            </a:br>
            <a:r>
              <a:rPr lang="en-US" sz="2200" dirty="0">
                <a:latin typeface="Garamond" panose="02020404030301010803" pitchFamily="18" charset="0"/>
              </a:rPr>
              <a:t>e.g., cost of basic needs approach, </a:t>
            </a:r>
            <a:r>
              <a:rPr lang="en-US" sz="2200" dirty="0" err="1">
                <a:latin typeface="Garamond" panose="02020404030301010803" pitchFamily="18" charset="0"/>
              </a:rPr>
              <a:t>Ravallion</a:t>
            </a:r>
            <a:r>
              <a:rPr lang="en-US" sz="2200" dirty="0">
                <a:latin typeface="Garamond" panose="02020404030301010803" pitchFamily="18" charset="0"/>
              </a:rPr>
              <a:t> 1998</a:t>
            </a:r>
          </a:p>
          <a:p>
            <a:pPr>
              <a:lnSpc>
                <a:spcPct val="120000"/>
              </a:lnSpc>
            </a:pPr>
            <a:endParaRPr lang="en-US" sz="1200" dirty="0">
              <a:latin typeface="Garamond" panose="02020404030301010803" pitchFamily="18" charset="0"/>
            </a:endParaRPr>
          </a:p>
          <a:p>
            <a:pPr marL="342900" indent="-342900">
              <a:lnSpc>
                <a:spcPct val="120000"/>
              </a:lnSpc>
              <a:buFont typeface="Arial" panose="020B0604020202020204" pitchFamily="34" charset="0"/>
              <a:buChar char="•"/>
            </a:pPr>
            <a:r>
              <a:rPr lang="en-US" sz="2200" dirty="0">
                <a:effectLst/>
                <a:latin typeface="Garamond" panose="02020404030301010803" pitchFamily="18" charset="0"/>
              </a:rPr>
              <a:t>Objective approach 	</a:t>
            </a:r>
            <a:r>
              <a:rPr lang="en-US" sz="2200" dirty="0">
                <a:effectLst/>
                <a:latin typeface="Garamond" panose="02020404030301010803" pitchFamily="18" charset="0"/>
                <a:sym typeface="Wingdings" pitchFamily="2" charset="2"/>
              </a:rPr>
              <a:t>  </a:t>
            </a:r>
            <a:r>
              <a:rPr lang="en-US" sz="2200" dirty="0">
                <a:effectLst/>
                <a:latin typeface="Garamond" panose="02020404030301010803" pitchFamily="18" charset="0"/>
              </a:rPr>
              <a:t>poverty line tied to a fixed level of achievements</a:t>
            </a:r>
            <a:br>
              <a:rPr lang="en-US" sz="2200" dirty="0">
                <a:effectLst/>
                <a:latin typeface="Garamond" panose="02020404030301010803" pitchFamily="18" charset="0"/>
              </a:rPr>
            </a:br>
            <a:r>
              <a:rPr lang="en-US" sz="2200" dirty="0">
                <a:latin typeface="Garamond" panose="02020404030301010803" pitchFamily="18" charset="0"/>
              </a:rPr>
              <a:t>e.g., linear programming/least cost diet approaches Allen 2017, </a:t>
            </a:r>
            <a:r>
              <a:rPr lang="en-US" sz="2200" dirty="0" err="1">
                <a:latin typeface="Garamond" panose="02020404030301010803" pitchFamily="18" charset="0"/>
              </a:rPr>
              <a:t>Herforth</a:t>
            </a:r>
            <a:r>
              <a:rPr lang="en-US" sz="2200" dirty="0">
                <a:latin typeface="Garamond" panose="02020404030301010803" pitchFamily="18" charset="0"/>
              </a:rPr>
              <a:t> 2020</a:t>
            </a:r>
          </a:p>
        </p:txBody>
      </p:sp>
      <p:sp>
        <p:nvSpPr>
          <p:cNvPr id="22" name="TextBox 21">
            <a:extLst>
              <a:ext uri="{FF2B5EF4-FFF2-40B4-BE49-F238E27FC236}">
                <a16:creationId xmlns:a16="http://schemas.microsoft.com/office/drawing/2014/main" id="{D99320B5-1114-A760-B59E-AFB320152F84}"/>
              </a:ext>
            </a:extLst>
          </p:cNvPr>
          <p:cNvSpPr txBox="1"/>
          <p:nvPr/>
        </p:nvSpPr>
        <p:spPr>
          <a:xfrm>
            <a:off x="1725730" y="5066669"/>
            <a:ext cx="8171461" cy="769441"/>
          </a:xfrm>
          <a:prstGeom prst="rect">
            <a:avLst/>
          </a:prstGeom>
          <a:noFill/>
        </p:spPr>
        <p:txBody>
          <a:bodyPr wrap="square" rtlCol="0">
            <a:spAutoFit/>
          </a:bodyPr>
          <a:lstStyle/>
          <a:p>
            <a:pPr algn="just"/>
            <a:r>
              <a:rPr lang="en-US" sz="2200" b="1" dirty="0">
                <a:latin typeface="Garamond" panose="02020404030301010803" pitchFamily="18" charset="0"/>
              </a:rPr>
              <a:t>Our primary focus is how to expand the nutrition requirement in national cost of basic needs poverty lines </a:t>
            </a:r>
          </a:p>
        </p:txBody>
      </p:sp>
      <p:sp>
        <p:nvSpPr>
          <p:cNvPr id="24" name="TextBox 23">
            <a:extLst>
              <a:ext uri="{FF2B5EF4-FFF2-40B4-BE49-F238E27FC236}">
                <a16:creationId xmlns:a16="http://schemas.microsoft.com/office/drawing/2014/main" id="{7E2924D9-7E53-7176-AF60-01F10E50C271}"/>
              </a:ext>
            </a:extLst>
          </p:cNvPr>
          <p:cNvSpPr txBox="1"/>
          <p:nvPr/>
        </p:nvSpPr>
        <p:spPr>
          <a:xfrm>
            <a:off x="917774" y="2527170"/>
            <a:ext cx="7773941" cy="511102"/>
          </a:xfrm>
          <a:prstGeom prst="rect">
            <a:avLst/>
          </a:prstGeom>
          <a:noFill/>
        </p:spPr>
        <p:txBody>
          <a:bodyPr wrap="square">
            <a:spAutoFit/>
          </a:bodyPr>
          <a:lstStyle/>
          <a:p>
            <a:pPr>
              <a:lnSpc>
                <a:spcPct val="120000"/>
              </a:lnSpc>
            </a:pPr>
            <a:r>
              <a:rPr lang="en-US" sz="2400" dirty="0" err="1">
                <a:effectLst/>
                <a:latin typeface="Garamond" panose="02020404030301010803" pitchFamily="18" charset="0"/>
              </a:rPr>
              <a:t>Decerf</a:t>
            </a:r>
            <a:r>
              <a:rPr lang="en-US" sz="2400" dirty="0">
                <a:latin typeface="Garamond" panose="02020404030301010803" pitchFamily="18" charset="0"/>
              </a:rPr>
              <a:t> (</a:t>
            </a:r>
            <a:r>
              <a:rPr lang="en-US" sz="2400" dirty="0">
                <a:effectLst/>
                <a:latin typeface="Garamond" panose="02020404030301010803" pitchFamily="18" charset="0"/>
              </a:rPr>
              <a:t>2023) distinguishes </a:t>
            </a:r>
            <a:r>
              <a:rPr lang="en-US" sz="2400" dirty="0" err="1">
                <a:effectLst/>
                <a:latin typeface="Garamond" panose="02020404030301010803" pitchFamily="18" charset="0"/>
              </a:rPr>
              <a:t>welfaristic</a:t>
            </a:r>
            <a:r>
              <a:rPr lang="en-US" sz="2400" dirty="0">
                <a:latin typeface="Garamond" panose="02020404030301010803" pitchFamily="18" charset="0"/>
              </a:rPr>
              <a:t> vs objective:</a:t>
            </a:r>
          </a:p>
        </p:txBody>
      </p:sp>
      <p:grpSp>
        <p:nvGrpSpPr>
          <p:cNvPr id="26" name="Group 25">
            <a:extLst>
              <a:ext uri="{FF2B5EF4-FFF2-40B4-BE49-F238E27FC236}">
                <a16:creationId xmlns:a16="http://schemas.microsoft.com/office/drawing/2014/main" id="{00343FFD-4E67-0F1D-31B9-E32E33A2E5AB}"/>
              </a:ext>
            </a:extLst>
          </p:cNvPr>
          <p:cNvGrpSpPr/>
          <p:nvPr/>
        </p:nvGrpSpPr>
        <p:grpSpPr>
          <a:xfrm>
            <a:off x="1484569" y="1136386"/>
            <a:ext cx="8412622" cy="1420495"/>
            <a:chOff x="1592770" y="3109238"/>
            <a:chExt cx="8412622" cy="1420495"/>
          </a:xfrm>
        </p:grpSpPr>
        <p:sp>
          <p:nvSpPr>
            <p:cNvPr id="27" name="TextBox 26">
              <a:extLst>
                <a:ext uri="{FF2B5EF4-FFF2-40B4-BE49-F238E27FC236}">
                  <a16:creationId xmlns:a16="http://schemas.microsoft.com/office/drawing/2014/main" id="{3369EDC5-5DDF-68D5-233A-D9EE555C951E}"/>
                </a:ext>
              </a:extLst>
            </p:cNvPr>
            <p:cNvSpPr txBox="1"/>
            <p:nvPr/>
          </p:nvSpPr>
          <p:spPr>
            <a:xfrm>
              <a:off x="2162552" y="3419123"/>
              <a:ext cx="1749288" cy="830997"/>
            </a:xfrm>
            <a:prstGeom prst="rect">
              <a:avLst/>
            </a:prstGeom>
            <a:noFill/>
          </p:spPr>
          <p:txBody>
            <a:bodyPr wrap="square">
              <a:spAutoFit/>
            </a:bodyPr>
            <a:lstStyle/>
            <a:p>
              <a:pPr algn="ctr"/>
              <a:r>
                <a:rPr lang="en-US" sz="2400" b="1" u="sng" dirty="0">
                  <a:solidFill>
                    <a:schemeClr val="accent1">
                      <a:lumMod val="75000"/>
                    </a:schemeClr>
                  </a:solidFill>
                  <a:latin typeface="Garamond" panose="02020404030301010803" pitchFamily="18" charset="0"/>
                </a:rPr>
                <a:t>Absolute</a:t>
              </a:r>
              <a:r>
                <a:rPr lang="en-US" sz="2400" dirty="0">
                  <a:latin typeface="Garamond" panose="02020404030301010803" pitchFamily="18" charset="0"/>
                </a:rPr>
                <a:t> vs</a:t>
              </a:r>
            </a:p>
            <a:p>
              <a:pPr algn="ctr"/>
              <a:r>
                <a:rPr lang="en-US" sz="2400" dirty="0">
                  <a:latin typeface="Garamond" panose="02020404030301010803" pitchFamily="18" charset="0"/>
                </a:rPr>
                <a:t>Relative</a:t>
              </a:r>
            </a:p>
          </p:txBody>
        </p:sp>
        <p:sp>
          <p:nvSpPr>
            <p:cNvPr id="28" name="TextBox 27">
              <a:extLst>
                <a:ext uri="{FF2B5EF4-FFF2-40B4-BE49-F238E27FC236}">
                  <a16:creationId xmlns:a16="http://schemas.microsoft.com/office/drawing/2014/main" id="{F3EC99B9-F742-F370-EAE6-4317B5129D21}"/>
                </a:ext>
              </a:extLst>
            </p:cNvPr>
            <p:cNvSpPr txBox="1"/>
            <p:nvPr/>
          </p:nvSpPr>
          <p:spPr>
            <a:xfrm>
              <a:off x="4819463" y="3419123"/>
              <a:ext cx="1749288" cy="830997"/>
            </a:xfrm>
            <a:prstGeom prst="rect">
              <a:avLst/>
            </a:prstGeom>
            <a:noFill/>
          </p:spPr>
          <p:txBody>
            <a:bodyPr wrap="square">
              <a:spAutoFit/>
            </a:bodyPr>
            <a:lstStyle/>
            <a:p>
              <a:pPr algn="ctr"/>
              <a:r>
                <a:rPr lang="en-US" sz="2400" b="1" u="sng" dirty="0">
                  <a:solidFill>
                    <a:schemeClr val="accent1">
                      <a:lumMod val="75000"/>
                    </a:schemeClr>
                  </a:solidFill>
                  <a:latin typeface="Garamond" panose="02020404030301010803" pitchFamily="18" charset="0"/>
                </a:rPr>
                <a:t>National</a:t>
              </a:r>
              <a:r>
                <a:rPr lang="en-US" sz="2400" dirty="0">
                  <a:latin typeface="Garamond" panose="02020404030301010803" pitchFamily="18" charset="0"/>
                </a:rPr>
                <a:t> vs</a:t>
              </a:r>
            </a:p>
            <a:p>
              <a:pPr algn="ctr"/>
              <a:r>
                <a:rPr lang="en-US" sz="2400" dirty="0">
                  <a:latin typeface="Garamond" panose="02020404030301010803" pitchFamily="18" charset="0"/>
                </a:rPr>
                <a:t>Global</a:t>
              </a:r>
            </a:p>
          </p:txBody>
        </p:sp>
        <p:sp>
          <p:nvSpPr>
            <p:cNvPr id="29" name="Frame 28">
              <a:extLst>
                <a:ext uri="{FF2B5EF4-FFF2-40B4-BE49-F238E27FC236}">
                  <a16:creationId xmlns:a16="http://schemas.microsoft.com/office/drawing/2014/main" id="{06F180F5-4CF5-D5F5-101D-734AD2168E4F}"/>
                </a:ext>
              </a:extLst>
            </p:cNvPr>
            <p:cNvSpPr/>
            <p:nvPr/>
          </p:nvSpPr>
          <p:spPr>
            <a:xfrm>
              <a:off x="1592770" y="3109238"/>
              <a:ext cx="8412622" cy="1420495"/>
            </a:xfrm>
            <a:prstGeom prst="frame">
              <a:avLst/>
            </a:prstGeom>
            <a:solidFill>
              <a:schemeClr val="accent6">
                <a:alpha val="3066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latin typeface="Garamond" panose="02020404030301010803" pitchFamily="18" charset="0"/>
              </a:endParaRPr>
            </a:p>
          </p:txBody>
        </p:sp>
        <p:sp>
          <p:nvSpPr>
            <p:cNvPr id="30" name="TextBox 29">
              <a:extLst>
                <a:ext uri="{FF2B5EF4-FFF2-40B4-BE49-F238E27FC236}">
                  <a16:creationId xmlns:a16="http://schemas.microsoft.com/office/drawing/2014/main" id="{36C57029-55D4-7CEC-3D89-96F64E946B07}"/>
                </a:ext>
              </a:extLst>
            </p:cNvPr>
            <p:cNvSpPr txBox="1"/>
            <p:nvPr/>
          </p:nvSpPr>
          <p:spPr>
            <a:xfrm>
              <a:off x="7476374" y="3419123"/>
              <a:ext cx="1899745" cy="830997"/>
            </a:xfrm>
            <a:prstGeom prst="rect">
              <a:avLst/>
            </a:prstGeom>
            <a:noFill/>
          </p:spPr>
          <p:txBody>
            <a:bodyPr wrap="square" rtlCol="0">
              <a:spAutoFit/>
            </a:bodyPr>
            <a:lstStyle/>
            <a:p>
              <a:pPr algn="ctr"/>
              <a:r>
                <a:rPr lang="en-US" sz="2400" b="1" u="sng" dirty="0" err="1">
                  <a:solidFill>
                    <a:schemeClr val="accent1">
                      <a:lumMod val="75000"/>
                    </a:schemeClr>
                  </a:solidFill>
                  <a:latin typeface="Garamond" panose="02020404030301010803" pitchFamily="18" charset="0"/>
                </a:rPr>
                <a:t>Welfaristic</a:t>
              </a:r>
              <a:r>
                <a:rPr lang="en-US" sz="2400" dirty="0">
                  <a:latin typeface="Garamond" panose="02020404030301010803" pitchFamily="18" charset="0"/>
                </a:rPr>
                <a:t> vs Objective</a:t>
              </a:r>
            </a:p>
          </p:txBody>
        </p:sp>
      </p:grpSp>
      <p:sp>
        <p:nvSpPr>
          <p:cNvPr id="31" name="Oval 30">
            <a:extLst>
              <a:ext uri="{FF2B5EF4-FFF2-40B4-BE49-F238E27FC236}">
                <a16:creationId xmlns:a16="http://schemas.microsoft.com/office/drawing/2014/main" id="{DBFF22B3-1300-5B9D-A468-1421A1C51A28}"/>
              </a:ext>
            </a:extLst>
          </p:cNvPr>
          <p:cNvSpPr/>
          <p:nvPr/>
        </p:nvSpPr>
        <p:spPr>
          <a:xfrm>
            <a:off x="7206697" y="1145743"/>
            <a:ext cx="2222696" cy="1340903"/>
          </a:xfrm>
          <a:prstGeom prst="ellipse">
            <a:avLst/>
          </a:prstGeom>
          <a:noFill/>
          <a:ln w="508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6917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518BCE60-EB58-4019-B93A-1094BA89FB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5239C5D7-3A83-4B28-BA16-9364DA5FA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5385538" cy="6858000"/>
          </a:xfrm>
          <a:prstGeom prst="rect">
            <a:avLst/>
          </a:prstGeom>
          <a:ln>
            <a:noFill/>
          </a:ln>
          <a:effectLst>
            <a:outerShdw blurRad="635000" dist="254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C0E4BDC5-1DF0-B758-02E4-0AA24AB72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087"/>
            <a:ext cx="6103704" cy="5125412"/>
          </a:xfrm>
          <a:prstGeom prst="rect">
            <a:avLst/>
          </a:prstGeom>
          <a:ln>
            <a:noFill/>
          </a:ln>
          <a:effectLst>
            <a:outerShdw blurRad="635000" dist="254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542F462-84C8-B417-260B-19CAE8BF3D2E}"/>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2000" contrast="1000"/>
                    </a14:imgEffect>
                  </a14:imgLayer>
                </a14:imgProps>
              </a:ext>
              <a:ext uri="{28A0092B-C50C-407E-A947-70E740481C1C}">
                <a14:useLocalDpi xmlns:a14="http://schemas.microsoft.com/office/drawing/2010/main"/>
              </a:ext>
            </a:extLst>
          </a:blip>
          <a:srcRect r="4495" b="1"/>
          <a:stretch/>
        </p:blipFill>
        <p:spPr>
          <a:xfrm rot="5400000">
            <a:off x="5367474" y="736230"/>
            <a:ext cx="6858000" cy="5385539"/>
          </a:xfrm>
          <a:prstGeom prst="rect">
            <a:avLst/>
          </a:prstGeom>
        </p:spPr>
      </p:pic>
      <p:sp>
        <p:nvSpPr>
          <p:cNvPr id="15" name="tint">
            <a:extLst>
              <a:ext uri="{FF2B5EF4-FFF2-40B4-BE49-F238E27FC236}">
                <a16:creationId xmlns:a16="http://schemas.microsoft.com/office/drawing/2014/main" id="{49109861-B852-BC17-33D7-416D00A39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92294" y="0"/>
            <a:ext cx="696657"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33CA5B3-A9A4-8928-B168-B85186B83F6A}"/>
              </a:ext>
            </a:extLst>
          </p:cNvPr>
          <p:cNvSpPr txBox="1"/>
          <p:nvPr/>
        </p:nvSpPr>
        <p:spPr>
          <a:xfrm>
            <a:off x="2216426" y="1729409"/>
            <a:ext cx="0" cy="0"/>
          </a:xfrm>
          <a:prstGeom prst="rect">
            <a:avLst/>
          </a:prstGeom>
        </p:spPr>
        <p:txBody>
          <a:bodyPr wrap="none" rtlCol="0">
            <a:noAutofit/>
          </a:bodyPr>
          <a:lstStyle/>
          <a:p>
            <a:pPr algn="r"/>
            <a:endParaRPr lang="en-US" sz="2400" dirty="0"/>
          </a:p>
        </p:txBody>
      </p:sp>
      <p:sp>
        <p:nvSpPr>
          <p:cNvPr id="14" name="Title 1">
            <a:extLst>
              <a:ext uri="{FF2B5EF4-FFF2-40B4-BE49-F238E27FC236}">
                <a16:creationId xmlns:a16="http://schemas.microsoft.com/office/drawing/2014/main" id="{F24C59D3-BEA3-B574-2BEF-D7FAC955B0FA}"/>
              </a:ext>
            </a:extLst>
          </p:cNvPr>
          <p:cNvSpPr>
            <a:spLocks noGrp="1"/>
          </p:cNvSpPr>
          <p:nvPr>
            <p:ph type="title"/>
          </p:nvPr>
        </p:nvSpPr>
        <p:spPr>
          <a:xfrm>
            <a:off x="1481372" y="668351"/>
            <a:ext cx="3120125" cy="1799546"/>
          </a:xfrm>
        </p:spPr>
        <p:txBody>
          <a:bodyPr>
            <a:normAutofit/>
          </a:bodyPr>
          <a:lstStyle/>
          <a:p>
            <a:r>
              <a:rPr lang="en-US" dirty="0">
                <a:solidFill>
                  <a:schemeClr val="tx2"/>
                </a:solidFill>
                <a:latin typeface="Garamond" panose="02020404030301010803" pitchFamily="18" charset="0"/>
              </a:rPr>
              <a:t>Context and Background</a:t>
            </a:r>
          </a:p>
        </p:txBody>
      </p:sp>
    </p:spTree>
    <p:extLst>
      <p:ext uri="{BB962C8B-B14F-4D97-AF65-F5344CB8AC3E}">
        <p14:creationId xmlns:p14="http://schemas.microsoft.com/office/powerpoint/2010/main" val="1661508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375F453-1FDD-ED82-21F4-62D6939E2A55}"/>
              </a:ext>
            </a:extLst>
          </p:cNvPr>
          <p:cNvSpPr/>
          <p:nvPr/>
        </p:nvSpPr>
        <p:spPr>
          <a:xfrm>
            <a:off x="9670942" y="6044339"/>
            <a:ext cx="2402238" cy="813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65231B-D164-3516-94A3-F2B84F958E6C}"/>
              </a:ext>
            </a:extLst>
          </p:cNvPr>
          <p:cNvSpPr>
            <a:spLocks noGrp="1"/>
          </p:cNvSpPr>
          <p:nvPr>
            <p:ph type="title"/>
          </p:nvPr>
        </p:nvSpPr>
        <p:spPr>
          <a:xfrm>
            <a:off x="412296" y="-8331"/>
            <a:ext cx="10947365" cy="1325563"/>
          </a:xfrm>
        </p:spPr>
        <p:txBody>
          <a:bodyPr>
            <a:normAutofit fontScale="90000"/>
          </a:bodyPr>
          <a:lstStyle/>
          <a:p>
            <a:pPr algn="ctr"/>
            <a:r>
              <a:rPr lang="en-US" dirty="0">
                <a:latin typeface="Calibri Light" panose="020F0302020204030204" pitchFamily="34" charset="0"/>
                <a:cs typeface="Calibri Light" panose="020F0302020204030204" pitchFamily="34" charset="0"/>
              </a:rPr>
              <a:t>Nutrition, food security, and poverty</a:t>
            </a:r>
            <a:br>
              <a:rPr lang="en-US" dirty="0">
                <a:latin typeface="Calibri Light" panose="020F0302020204030204" pitchFamily="34" charset="0"/>
                <a:cs typeface="Calibri Light" panose="020F0302020204030204" pitchFamily="34" charset="0"/>
              </a:rPr>
            </a:br>
            <a:r>
              <a:rPr lang="en-US" dirty="0">
                <a:latin typeface="Calibri Light" panose="020F0302020204030204" pitchFamily="34" charset="0"/>
                <a:cs typeface="Calibri Light" panose="020F0302020204030204" pitchFamily="34" charset="0"/>
              </a:rPr>
              <a:t>50 years ago</a:t>
            </a:r>
            <a:endParaRPr lang="en-US" dirty="0"/>
          </a:p>
        </p:txBody>
      </p:sp>
      <p:sp>
        <p:nvSpPr>
          <p:cNvPr id="3" name="Content Placeholder 2">
            <a:extLst>
              <a:ext uri="{FF2B5EF4-FFF2-40B4-BE49-F238E27FC236}">
                <a16:creationId xmlns:a16="http://schemas.microsoft.com/office/drawing/2014/main" id="{A5961620-8C97-00EB-E82B-CC271064E6E6}"/>
              </a:ext>
            </a:extLst>
          </p:cNvPr>
          <p:cNvSpPr txBox="1">
            <a:spLocks/>
          </p:cNvSpPr>
          <p:nvPr/>
        </p:nvSpPr>
        <p:spPr>
          <a:xfrm>
            <a:off x="1084880" y="1544021"/>
            <a:ext cx="10274781" cy="513574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a:t>The available data were used to define the problem.</a:t>
            </a:r>
          </a:p>
          <a:p>
            <a:r>
              <a:rPr lang="en-US" sz="2400" b="1" dirty="0"/>
              <a:t>Prevalence of malnutrition </a:t>
            </a:r>
            <a:r>
              <a:rPr lang="en-US" sz="2400" dirty="0"/>
              <a:t>was estimated from food supply data </a:t>
            </a:r>
          </a:p>
          <a:p>
            <a:pPr lvl="1"/>
            <a:r>
              <a:rPr lang="en-US" sz="2000" dirty="0"/>
              <a:t>No anthropometry yet</a:t>
            </a:r>
          </a:p>
          <a:p>
            <a:pPr lvl="1"/>
            <a:r>
              <a:rPr lang="en-US" sz="2000" b="1" dirty="0"/>
              <a:t>Low calorie supply = malnutrition</a:t>
            </a:r>
          </a:p>
          <a:p>
            <a:r>
              <a:rPr lang="en-US" sz="2400" b="1" dirty="0"/>
              <a:t>Food security</a:t>
            </a:r>
          </a:p>
          <a:p>
            <a:pPr lvl="1"/>
            <a:r>
              <a:rPr lang="en-US" sz="2000" i="1" dirty="0"/>
              <a:t>availability at all times of adequate world food supplies</a:t>
            </a:r>
            <a:r>
              <a:rPr kumimoji="0" lang="en-US" sz="2000" b="0" i="1" u="none" strike="noStrike" kern="0" cap="none" spc="0" normalizeH="0" baseline="0" noProof="0" dirty="0">
                <a:ln>
                  <a:noFill/>
                </a:ln>
                <a:solidFill>
                  <a:srgbClr val="4472C4">
                    <a:lumMod val="25000"/>
                  </a:srgbClr>
                </a:solidFill>
                <a:effectLst/>
                <a:uLnTx/>
                <a:uFillTx/>
              </a:rPr>
              <a:t>. (World Food Summit, 1974)</a:t>
            </a:r>
            <a:endParaRPr lang="en-US" sz="2000" b="1" dirty="0"/>
          </a:p>
          <a:p>
            <a:pPr marL="0" indent="0">
              <a:buNone/>
            </a:pPr>
            <a:endParaRPr lang="en-US" sz="2000" i="1" dirty="0"/>
          </a:p>
          <a:p>
            <a:r>
              <a:rPr lang="en-US" sz="2400" dirty="0"/>
              <a:t>1973: formation of CGIAR</a:t>
            </a:r>
          </a:p>
          <a:p>
            <a:pPr lvl="1"/>
            <a:r>
              <a:rPr lang="en-US" sz="2000" dirty="0"/>
              <a:t>Structure: centers focused on improved productivity of the major staple crops</a:t>
            </a:r>
          </a:p>
          <a:p>
            <a:r>
              <a:rPr lang="en-US" sz="2400" dirty="0"/>
              <a:t>1973: World Bank shifts mission to poverty reduction</a:t>
            </a:r>
          </a:p>
          <a:p>
            <a:pPr lvl="1"/>
            <a:r>
              <a:rPr lang="en-US" sz="2000" dirty="0"/>
              <a:t>Main vehicle is rural development / farm productivity</a:t>
            </a:r>
          </a:p>
        </p:txBody>
      </p:sp>
    </p:spTree>
    <p:extLst>
      <p:ext uri="{BB962C8B-B14F-4D97-AF65-F5344CB8AC3E}">
        <p14:creationId xmlns:p14="http://schemas.microsoft.com/office/powerpoint/2010/main" val="6487520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8F95717-FB40-F801-D503-CAD3BBA6DFBE}"/>
              </a:ext>
            </a:extLst>
          </p:cNvPr>
          <p:cNvPicPr>
            <a:picLocks noChangeAspect="1"/>
          </p:cNvPicPr>
          <p:nvPr/>
        </p:nvPicPr>
        <p:blipFill>
          <a:blip r:embed="rId3"/>
          <a:stretch>
            <a:fillRect/>
          </a:stretch>
        </p:blipFill>
        <p:spPr>
          <a:xfrm>
            <a:off x="16728" y="3115705"/>
            <a:ext cx="2395125" cy="3572390"/>
          </a:xfrm>
          <a:prstGeom prst="rect">
            <a:avLst/>
          </a:prstGeom>
        </p:spPr>
      </p:pic>
      <p:pic>
        <p:nvPicPr>
          <p:cNvPr id="11" name="Picture 10">
            <a:extLst>
              <a:ext uri="{FF2B5EF4-FFF2-40B4-BE49-F238E27FC236}">
                <a16:creationId xmlns:a16="http://schemas.microsoft.com/office/drawing/2014/main" id="{F10494A2-7752-8E6D-2D80-3DD02450596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3095" y="0"/>
            <a:ext cx="4671479" cy="3099664"/>
          </a:xfrm>
          <a:prstGeom prst="rect">
            <a:avLst/>
          </a:prstGeom>
        </p:spPr>
      </p:pic>
      <p:sp>
        <p:nvSpPr>
          <p:cNvPr id="9" name="Rectangle 8">
            <a:extLst>
              <a:ext uri="{FF2B5EF4-FFF2-40B4-BE49-F238E27FC236}">
                <a16:creationId xmlns:a16="http://schemas.microsoft.com/office/drawing/2014/main" id="{3375F453-1FDD-ED82-21F4-62D6939E2A55}"/>
              </a:ext>
            </a:extLst>
          </p:cNvPr>
          <p:cNvSpPr/>
          <p:nvPr/>
        </p:nvSpPr>
        <p:spPr>
          <a:xfrm>
            <a:off x="9670942" y="6044339"/>
            <a:ext cx="2402238" cy="813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65231B-D164-3516-94A3-F2B84F958E6C}"/>
              </a:ext>
            </a:extLst>
          </p:cNvPr>
          <p:cNvSpPr>
            <a:spLocks noGrp="1"/>
          </p:cNvSpPr>
          <p:nvPr>
            <p:ph type="title"/>
          </p:nvPr>
        </p:nvSpPr>
        <p:spPr>
          <a:xfrm>
            <a:off x="3883068" y="-164553"/>
            <a:ext cx="6888234" cy="1325563"/>
          </a:xfrm>
        </p:spPr>
        <p:txBody>
          <a:bodyPr>
            <a:normAutofit/>
          </a:bodyPr>
          <a:lstStyle/>
          <a:p>
            <a:pPr algn="ctr"/>
            <a:r>
              <a:rPr lang="en-US" dirty="0">
                <a:latin typeface="Calibri Light" panose="020F0302020204030204" pitchFamily="34" charset="0"/>
                <a:cs typeface="Calibri Light" panose="020F0302020204030204" pitchFamily="34" charset="0"/>
              </a:rPr>
              <a:t>Things have changed!</a:t>
            </a:r>
            <a:endParaRPr lang="en-US" dirty="0"/>
          </a:p>
        </p:txBody>
      </p:sp>
      <p:pic>
        <p:nvPicPr>
          <p:cNvPr id="7" name="Picture 6">
            <a:extLst>
              <a:ext uri="{FF2B5EF4-FFF2-40B4-BE49-F238E27FC236}">
                <a16:creationId xmlns:a16="http://schemas.microsoft.com/office/drawing/2014/main" id="{6A72D275-69B1-03D0-477B-195339A8D7B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36541" y="989460"/>
            <a:ext cx="2988359" cy="3742774"/>
          </a:xfrm>
          <a:prstGeom prst="rect">
            <a:avLst/>
          </a:prstGeom>
        </p:spPr>
      </p:pic>
      <p:pic>
        <p:nvPicPr>
          <p:cNvPr id="8" name="Picture 7">
            <a:extLst>
              <a:ext uri="{FF2B5EF4-FFF2-40B4-BE49-F238E27FC236}">
                <a16:creationId xmlns:a16="http://schemas.microsoft.com/office/drawing/2014/main" id="{E1595E2B-8444-5633-E004-D6DDBAA33CFD}"/>
              </a:ext>
            </a:extLst>
          </p:cNvPr>
          <p:cNvPicPr>
            <a:picLocks noChangeAspect="1"/>
          </p:cNvPicPr>
          <p:nvPr/>
        </p:nvPicPr>
        <p:blipFill>
          <a:blip r:embed="rId6"/>
          <a:stretch>
            <a:fillRect/>
          </a:stretch>
        </p:blipFill>
        <p:spPr>
          <a:xfrm>
            <a:off x="5418614" y="989460"/>
            <a:ext cx="6718300" cy="5181600"/>
          </a:xfrm>
          <a:prstGeom prst="rect">
            <a:avLst/>
          </a:prstGeom>
        </p:spPr>
      </p:pic>
      <p:pic>
        <p:nvPicPr>
          <p:cNvPr id="13" name="Picture 12">
            <a:extLst>
              <a:ext uri="{FF2B5EF4-FFF2-40B4-BE49-F238E27FC236}">
                <a16:creationId xmlns:a16="http://schemas.microsoft.com/office/drawing/2014/main" id="{26B28015-ED2B-B7A4-A18B-03E64D223D1D}"/>
              </a:ext>
            </a:extLst>
          </p:cNvPr>
          <p:cNvPicPr>
            <a:picLocks noChangeAspect="1"/>
          </p:cNvPicPr>
          <p:nvPr/>
        </p:nvPicPr>
        <p:blipFill>
          <a:blip r:embed="rId7"/>
          <a:stretch>
            <a:fillRect/>
          </a:stretch>
        </p:blipFill>
        <p:spPr>
          <a:xfrm>
            <a:off x="5857812" y="3066151"/>
            <a:ext cx="2282420" cy="2902936"/>
          </a:xfrm>
          <a:prstGeom prst="rect">
            <a:avLst/>
          </a:prstGeom>
        </p:spPr>
      </p:pic>
      <p:pic>
        <p:nvPicPr>
          <p:cNvPr id="14" name="Picture 13">
            <a:extLst>
              <a:ext uri="{FF2B5EF4-FFF2-40B4-BE49-F238E27FC236}">
                <a16:creationId xmlns:a16="http://schemas.microsoft.com/office/drawing/2014/main" id="{9912501F-311E-E993-0CF3-D03593FD6A4A}"/>
              </a:ext>
            </a:extLst>
          </p:cNvPr>
          <p:cNvPicPr>
            <a:picLocks noChangeAspect="1"/>
          </p:cNvPicPr>
          <p:nvPr/>
        </p:nvPicPr>
        <p:blipFill>
          <a:blip r:embed="rId8"/>
          <a:stretch>
            <a:fillRect/>
          </a:stretch>
        </p:blipFill>
        <p:spPr>
          <a:xfrm>
            <a:off x="8157259" y="2766792"/>
            <a:ext cx="4003684" cy="3805784"/>
          </a:xfrm>
          <a:prstGeom prst="rect">
            <a:avLst/>
          </a:prstGeom>
        </p:spPr>
      </p:pic>
      <p:pic>
        <p:nvPicPr>
          <p:cNvPr id="15" name="Picture 14">
            <a:extLst>
              <a:ext uri="{FF2B5EF4-FFF2-40B4-BE49-F238E27FC236}">
                <a16:creationId xmlns:a16="http://schemas.microsoft.com/office/drawing/2014/main" id="{41B1C022-22FC-572D-0CE2-F63807BDCF1A}"/>
              </a:ext>
            </a:extLst>
          </p:cNvPr>
          <p:cNvPicPr>
            <a:picLocks noChangeAspect="1"/>
          </p:cNvPicPr>
          <p:nvPr/>
        </p:nvPicPr>
        <p:blipFill rotWithShape="1">
          <a:blip r:embed="rId9"/>
          <a:srcRect l="2580"/>
          <a:stretch/>
        </p:blipFill>
        <p:spPr>
          <a:xfrm>
            <a:off x="1665514" y="5405155"/>
            <a:ext cx="6643625" cy="1461335"/>
          </a:xfrm>
          <a:prstGeom prst="rect">
            <a:avLst/>
          </a:prstGeom>
        </p:spPr>
      </p:pic>
      <p:pic>
        <p:nvPicPr>
          <p:cNvPr id="12" name="Picture 11">
            <a:extLst>
              <a:ext uri="{FF2B5EF4-FFF2-40B4-BE49-F238E27FC236}">
                <a16:creationId xmlns:a16="http://schemas.microsoft.com/office/drawing/2014/main" id="{49E18F1A-EE6B-D2FF-AD0B-218D5D22FA8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967549" y="3609720"/>
            <a:ext cx="3189012" cy="2054612"/>
          </a:xfrm>
          <a:prstGeom prst="rect">
            <a:avLst/>
          </a:prstGeom>
        </p:spPr>
      </p:pic>
    </p:spTree>
    <p:extLst>
      <p:ext uri="{BB962C8B-B14F-4D97-AF65-F5344CB8AC3E}">
        <p14:creationId xmlns:p14="http://schemas.microsoft.com/office/powerpoint/2010/main" val="1715596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58BC1-77F2-ACA4-0207-9B3D0A3468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82000" y="3487462"/>
            <a:ext cx="1240945" cy="1757501"/>
          </a:xfrm>
          <a:prstGeom prst="rect">
            <a:avLst/>
          </a:prstGeom>
        </p:spPr>
      </p:pic>
      <p:sp>
        <p:nvSpPr>
          <p:cNvPr id="2" name="Title 1">
            <a:extLst>
              <a:ext uri="{FF2B5EF4-FFF2-40B4-BE49-F238E27FC236}">
                <a16:creationId xmlns:a16="http://schemas.microsoft.com/office/drawing/2014/main" id="{E8818129-33FC-B982-2C97-2395706E51E9}"/>
              </a:ext>
            </a:extLst>
          </p:cNvPr>
          <p:cNvSpPr>
            <a:spLocks noGrp="1"/>
          </p:cNvSpPr>
          <p:nvPr>
            <p:ph type="title"/>
          </p:nvPr>
        </p:nvSpPr>
        <p:spPr>
          <a:xfrm>
            <a:off x="412297" y="-8331"/>
            <a:ext cx="11453638" cy="1325563"/>
          </a:xfrm>
        </p:spPr>
        <p:txBody>
          <a:bodyPr>
            <a:normAutofit fontScale="90000"/>
          </a:bodyPr>
          <a:lstStyle/>
          <a:p>
            <a:r>
              <a:rPr lang="en-US" dirty="0"/>
              <a:t>What kind of diet is recommended for all people, </a:t>
            </a:r>
            <a:br>
              <a:rPr lang="en-US" dirty="0"/>
            </a:br>
            <a:r>
              <a:rPr lang="en-US" dirty="0"/>
              <a:t>for active and healthy lives?</a:t>
            </a:r>
          </a:p>
        </p:txBody>
      </p:sp>
      <p:grpSp>
        <p:nvGrpSpPr>
          <p:cNvPr id="4" name="Group 3">
            <a:extLst>
              <a:ext uri="{FF2B5EF4-FFF2-40B4-BE49-F238E27FC236}">
                <a16:creationId xmlns:a16="http://schemas.microsoft.com/office/drawing/2014/main" id="{220D84DA-C750-EE86-D268-AADAD21764A2}"/>
              </a:ext>
            </a:extLst>
          </p:cNvPr>
          <p:cNvGrpSpPr/>
          <p:nvPr/>
        </p:nvGrpSpPr>
        <p:grpSpPr>
          <a:xfrm>
            <a:off x="1250934" y="1375211"/>
            <a:ext cx="9923707" cy="566441"/>
            <a:chOff x="1225534" y="4281430"/>
            <a:chExt cx="9923707" cy="566441"/>
          </a:xfrm>
        </p:grpSpPr>
        <p:sp>
          <p:nvSpPr>
            <p:cNvPr id="5" name="Content Placeholder 2">
              <a:extLst>
                <a:ext uri="{FF2B5EF4-FFF2-40B4-BE49-F238E27FC236}">
                  <a16:creationId xmlns:a16="http://schemas.microsoft.com/office/drawing/2014/main" id="{3B90C955-6C32-E183-4262-0628593F4FDD}"/>
                </a:ext>
              </a:extLst>
            </p:cNvPr>
            <p:cNvSpPr txBox="1">
              <a:spLocks/>
            </p:cNvSpPr>
            <p:nvPr/>
          </p:nvSpPr>
          <p:spPr>
            <a:xfrm>
              <a:off x="1225534" y="4281430"/>
              <a:ext cx="9923707" cy="566441"/>
            </a:xfrm>
            <a:prstGeom prst="rect">
              <a:avLst/>
            </a:prstGeom>
            <a:noFill/>
            <a:ln w="19050">
              <a:solidFill>
                <a:schemeClr val="accent1">
                  <a:shade val="50000"/>
                </a:schemeClr>
              </a:solidFill>
            </a:ln>
          </p:spPr>
          <p:txBody>
            <a:bodyPr vert="horz" wrap="square" lIns="91440" tIns="45720" rIns="91440" bIns="45720" numCol="2" rtlCol="0">
              <a:noAutofit/>
            </a:bodyPr>
            <a:lstStyle>
              <a:lvl1pPr marL="228600" indent="-228600" algn="l" defTabSz="914400" rtl="0" eaLnBrk="1" latinLnBrk="0" hangingPunct="1">
                <a:lnSpc>
                  <a:spcPct val="90000"/>
                </a:lnSpc>
                <a:spcBef>
                  <a:spcPts val="1000"/>
                </a:spcBef>
                <a:buFont typeface="Wingdings" charset="2"/>
                <a:buChar char="§"/>
                <a:defRPr sz="2400" b="0" i="0" kern="1200" baseline="0">
                  <a:solidFill>
                    <a:srgbClr val="435464"/>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Courier New" charset="0"/>
                <a:buChar char="o"/>
                <a:defRPr sz="2400" b="0" i="0" kern="1200" baseline="0">
                  <a:solidFill>
                    <a:srgbClr val="435464"/>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Courier New" charset="0"/>
                <a:buChar char="o"/>
                <a:defRPr sz="2400" b="0" i="0" kern="1200">
                  <a:solidFill>
                    <a:srgbClr val="435464"/>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Courier New" charset="0"/>
                <a:buChar char="o"/>
                <a:defRPr sz="2400" b="0" i="0" kern="1200">
                  <a:solidFill>
                    <a:srgbClr val="435464"/>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Courier New" charset="0"/>
                <a:buChar char="o"/>
                <a:defRPr sz="2400" b="0" i="0" kern="1200">
                  <a:solidFill>
                    <a:srgbClr val="435464"/>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10000"/>
                </a:lnSpc>
                <a:spcBef>
                  <a:spcPts val="1200"/>
                </a:spcBef>
                <a:spcAft>
                  <a:spcPts val="1200"/>
                </a:spcAft>
                <a:buNone/>
              </a:pPr>
              <a:r>
                <a:rPr lang="en-US" sz="2200" b="1" dirty="0">
                  <a:latin typeface="Garamond" panose="02020404030301010803" pitchFamily="18" charset="0"/>
                </a:rPr>
                <a:t>Zambia FBDG 1980s</a:t>
              </a:r>
              <a:endParaRPr lang="en-US" sz="2200" dirty="0">
                <a:latin typeface="Garamond" panose="02020404030301010803" pitchFamily="18" charset="0"/>
              </a:endParaRPr>
            </a:p>
            <a:p>
              <a:pPr>
                <a:spcBef>
                  <a:spcPts val="0"/>
                </a:spcBef>
                <a:spcAft>
                  <a:spcPts val="1200"/>
                </a:spcAft>
              </a:pPr>
              <a:endParaRPr lang="en-US" sz="2200" dirty="0">
                <a:latin typeface="Garamond" panose="02020404030301010803" pitchFamily="18" charset="0"/>
              </a:endParaRPr>
            </a:p>
            <a:p>
              <a:pPr>
                <a:spcBef>
                  <a:spcPts val="0"/>
                </a:spcBef>
                <a:spcAft>
                  <a:spcPts val="1200"/>
                </a:spcAft>
              </a:pPr>
              <a:endParaRPr lang="en-US" sz="2200" dirty="0">
                <a:latin typeface="Garamond" panose="02020404030301010803" pitchFamily="18" charset="0"/>
              </a:endParaRPr>
            </a:p>
            <a:p>
              <a:pPr marL="0" indent="0">
                <a:spcBef>
                  <a:spcPts val="0"/>
                </a:spcBef>
                <a:spcAft>
                  <a:spcPts val="1200"/>
                </a:spcAft>
                <a:buNone/>
              </a:pPr>
              <a:endParaRPr lang="en-US" sz="2200" dirty="0">
                <a:latin typeface="Garamond" panose="02020404030301010803" pitchFamily="18" charset="0"/>
              </a:endParaRPr>
            </a:p>
            <a:p>
              <a:pPr marL="0" indent="0">
                <a:spcBef>
                  <a:spcPts val="0"/>
                </a:spcBef>
                <a:spcAft>
                  <a:spcPts val="1200"/>
                </a:spcAft>
                <a:buNone/>
              </a:pPr>
              <a:endParaRPr lang="en-US" sz="2200" dirty="0">
                <a:latin typeface="Garamond" panose="02020404030301010803" pitchFamily="18" charset="0"/>
              </a:endParaRPr>
            </a:p>
            <a:p>
              <a:pPr marL="0" indent="0">
                <a:spcBef>
                  <a:spcPts val="0"/>
                </a:spcBef>
                <a:spcAft>
                  <a:spcPts val="1200"/>
                </a:spcAft>
                <a:buNone/>
              </a:pPr>
              <a:endParaRPr lang="en-US" sz="2200" dirty="0">
                <a:latin typeface="Garamond" panose="02020404030301010803" pitchFamily="18" charset="0"/>
              </a:endParaRPr>
            </a:p>
            <a:p>
              <a:pPr marL="457200" lvl="1" indent="0">
                <a:spcAft>
                  <a:spcPts val="1200"/>
                </a:spcAft>
                <a:buNone/>
              </a:pPr>
              <a:endParaRPr lang="en-US" sz="2200" dirty="0">
                <a:latin typeface="Garamond" panose="02020404030301010803" pitchFamily="18" charset="0"/>
              </a:endParaRPr>
            </a:p>
            <a:p>
              <a:pPr marL="457200" lvl="1" indent="0">
                <a:spcAft>
                  <a:spcPts val="1200"/>
                </a:spcAft>
                <a:buNone/>
              </a:pPr>
              <a:endParaRPr lang="en-US" sz="2200" dirty="0">
                <a:latin typeface="Garamond" panose="02020404030301010803" pitchFamily="18" charset="0"/>
              </a:endParaRPr>
            </a:p>
            <a:p>
              <a:pPr marL="457200" lvl="1" indent="0">
                <a:spcAft>
                  <a:spcPts val="1200"/>
                </a:spcAft>
                <a:buNone/>
              </a:pPr>
              <a:endParaRPr lang="en-US" sz="2200" dirty="0">
                <a:latin typeface="Garamond" panose="02020404030301010803" pitchFamily="18" charset="0"/>
              </a:endParaRPr>
            </a:p>
            <a:p>
              <a:pPr marL="0" indent="0" algn="ctr">
                <a:lnSpc>
                  <a:spcPct val="110000"/>
                </a:lnSpc>
                <a:spcBef>
                  <a:spcPts val="0"/>
                </a:spcBef>
                <a:spcAft>
                  <a:spcPts val="1200"/>
                </a:spcAft>
                <a:buNone/>
              </a:pPr>
              <a:r>
                <a:rPr lang="en-US" sz="2200" b="1" dirty="0">
                  <a:latin typeface="Garamond" panose="02020404030301010803" pitchFamily="18" charset="0"/>
                </a:rPr>
                <a:t>Zambia FBDG 2021</a:t>
              </a:r>
              <a:endParaRPr lang="en-US" sz="2200" dirty="0">
                <a:latin typeface="Garamond" panose="02020404030301010803" pitchFamily="18" charset="0"/>
              </a:endParaRPr>
            </a:p>
            <a:p>
              <a:pPr lvl="1">
                <a:spcAft>
                  <a:spcPts val="1200"/>
                </a:spcAft>
              </a:pPr>
              <a:endParaRPr lang="en-US" sz="2200" dirty="0">
                <a:latin typeface="Garamond" panose="02020404030301010803" pitchFamily="18" charset="0"/>
              </a:endParaRPr>
            </a:p>
            <a:p>
              <a:pPr>
                <a:spcAft>
                  <a:spcPts val="1200"/>
                </a:spcAft>
              </a:pPr>
              <a:endParaRPr lang="en-US" sz="2200" dirty="0">
                <a:latin typeface="Garamond" panose="02020404030301010803" pitchFamily="18" charset="0"/>
              </a:endParaRPr>
            </a:p>
            <a:p>
              <a:pPr>
                <a:spcAft>
                  <a:spcPts val="1200"/>
                </a:spcAft>
              </a:pPr>
              <a:endParaRPr lang="en-US" sz="2200" dirty="0">
                <a:latin typeface="Garamond" panose="02020404030301010803" pitchFamily="18" charset="0"/>
              </a:endParaRPr>
            </a:p>
            <a:p>
              <a:pPr>
                <a:spcAft>
                  <a:spcPts val="1200"/>
                </a:spcAft>
              </a:pPr>
              <a:endParaRPr lang="en-US" sz="2200" dirty="0">
                <a:latin typeface="Garamond" panose="02020404030301010803" pitchFamily="18" charset="0"/>
              </a:endParaRPr>
            </a:p>
            <a:p>
              <a:pPr>
                <a:spcAft>
                  <a:spcPts val="1200"/>
                </a:spcAft>
              </a:pPr>
              <a:endParaRPr lang="en-US" sz="2200" dirty="0">
                <a:latin typeface="Garamond" panose="02020404030301010803" pitchFamily="18" charset="0"/>
              </a:endParaRPr>
            </a:p>
            <a:p>
              <a:pPr>
                <a:spcAft>
                  <a:spcPts val="1200"/>
                </a:spcAft>
              </a:pPr>
              <a:endParaRPr lang="en-US" sz="2200" dirty="0">
                <a:latin typeface="Garamond" panose="02020404030301010803" pitchFamily="18" charset="0"/>
              </a:endParaRPr>
            </a:p>
          </p:txBody>
        </p:sp>
        <p:sp>
          <p:nvSpPr>
            <p:cNvPr id="6" name="Down Arrow 5">
              <a:extLst>
                <a:ext uri="{FF2B5EF4-FFF2-40B4-BE49-F238E27FC236}">
                  <a16:creationId xmlns:a16="http://schemas.microsoft.com/office/drawing/2014/main" id="{35451B0B-6C3C-1C38-3F3D-4044A4D732AC}"/>
                </a:ext>
              </a:extLst>
            </p:cNvPr>
            <p:cNvSpPr/>
            <p:nvPr/>
          </p:nvSpPr>
          <p:spPr>
            <a:xfrm rot="16200000">
              <a:off x="5724116" y="4350687"/>
              <a:ext cx="381000" cy="413569"/>
            </a:xfrm>
            <a:prstGeom prst="down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latin typeface="Calibri"/>
              </a:endParaRPr>
            </a:p>
          </p:txBody>
        </p:sp>
      </p:grpSp>
      <p:pic>
        <p:nvPicPr>
          <p:cNvPr id="7" name="Picture 6">
            <a:extLst>
              <a:ext uri="{FF2B5EF4-FFF2-40B4-BE49-F238E27FC236}">
                <a16:creationId xmlns:a16="http://schemas.microsoft.com/office/drawing/2014/main" id="{5152A88B-ADE3-4B44-F1F5-CA9DEC125B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5725" y="2160183"/>
            <a:ext cx="2923175" cy="4412060"/>
          </a:xfrm>
          <a:prstGeom prst="rect">
            <a:avLst/>
          </a:prstGeom>
        </p:spPr>
      </p:pic>
      <p:pic>
        <p:nvPicPr>
          <p:cNvPr id="8" name="Picture 7">
            <a:extLst>
              <a:ext uri="{FF2B5EF4-FFF2-40B4-BE49-F238E27FC236}">
                <a16:creationId xmlns:a16="http://schemas.microsoft.com/office/drawing/2014/main" id="{32698F75-A068-8A98-C545-1A090ECEFB7E}"/>
              </a:ext>
            </a:extLst>
          </p:cNvPr>
          <p:cNvPicPr>
            <a:picLocks noChangeAspect="1"/>
          </p:cNvPicPr>
          <p:nvPr/>
        </p:nvPicPr>
        <p:blipFill>
          <a:blip r:embed="rId5"/>
          <a:stretch>
            <a:fillRect/>
          </a:stretch>
        </p:blipFill>
        <p:spPr>
          <a:xfrm>
            <a:off x="6451247" y="2317979"/>
            <a:ext cx="4102453" cy="3710645"/>
          </a:xfrm>
          <a:prstGeom prst="rect">
            <a:avLst/>
          </a:prstGeom>
        </p:spPr>
      </p:pic>
    </p:spTree>
    <p:extLst>
      <p:ext uri="{BB962C8B-B14F-4D97-AF65-F5344CB8AC3E}">
        <p14:creationId xmlns:p14="http://schemas.microsoft.com/office/powerpoint/2010/main" val="2199461296"/>
      </p:ext>
    </p:extLst>
  </p:cSld>
  <p:clrMapOvr>
    <a:masterClrMapping/>
  </p:clrMapOvr>
</p:sld>
</file>

<file path=ppt/theme/theme1.xml><?xml version="1.0" encoding="utf-8"?>
<a:theme xmlns:a="http://schemas.openxmlformats.org/drawingml/2006/main" name="IFPRI 2017">
  <a:themeElements>
    <a:clrScheme name="IFPRI Color Palette">
      <a:dk1>
        <a:srgbClr val="000000"/>
      </a:dk1>
      <a:lt1>
        <a:srgbClr val="FFFFFF"/>
      </a:lt1>
      <a:dk2>
        <a:srgbClr val="44546A"/>
      </a:dk2>
      <a:lt2>
        <a:srgbClr val="E7E6E6"/>
      </a:lt2>
      <a:accent1>
        <a:srgbClr val="62BA45"/>
      </a:accent1>
      <a:accent2>
        <a:srgbClr val="00AE9A"/>
      </a:accent2>
      <a:accent3>
        <a:srgbClr val="EF463B"/>
      </a:accent3>
      <a:accent4>
        <a:srgbClr val="F7921E"/>
      </a:accent4>
      <a:accent5>
        <a:srgbClr val="8850A0"/>
      </a:accent5>
      <a:accent6>
        <a:srgbClr val="007DB3"/>
      </a:accent6>
      <a:hlink>
        <a:srgbClr val="3C5567"/>
      </a:hlink>
      <a:folHlink>
        <a:srgbClr val="95C94F"/>
      </a:folHlink>
    </a:clrScheme>
    <a:fontScheme name="IFPRI 201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oAutofit/>
      </a:bodyPr>
      <a:lstStyle>
        <a:defPPr algn="r">
          <a:defRPr sz="2400" dirty="0" smtClean="0"/>
        </a:defPPr>
      </a:lstStyle>
    </a:txDef>
  </a:objectDefaults>
  <a:extraClrSchemeLst/>
  <a:extLst>
    <a:ext uri="{05A4C25C-085E-4340-85A3-A5531E510DB2}">
      <thm15:themeFamily xmlns:thm15="http://schemas.microsoft.com/office/thememl/2012/main" name="Presentation1" id="{F47607E2-9F56-4D93-9D2E-509BABAC9FD4}" vid="{C0994118-7789-4055-9A1C-6E8FA38595BB}"/>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ubsets xmlns="0cd20131-f0ea-4411-b5d2-fef9aeba121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B701B142D7F334AA3E284CD056D8730" ma:contentTypeVersion="1" ma:contentTypeDescription="Create a new document." ma:contentTypeScope="" ma:versionID="5a13a147b151f9e586d5c95adfcfa58b">
  <xsd:schema xmlns:xsd="http://www.w3.org/2001/XMLSchema" xmlns:xs="http://www.w3.org/2001/XMLSchema" xmlns:p="http://schemas.microsoft.com/office/2006/metadata/properties" xmlns:ns2="0cd20131-f0ea-4411-b5d2-fef9aeba121e" targetNamespace="http://schemas.microsoft.com/office/2006/metadata/properties" ma:root="true" ma:fieldsID="e7b6522deb70f19fa415d2434b247477" ns2:_="">
    <xsd:import namespace="0cd20131-f0ea-4411-b5d2-fef9aeba121e"/>
    <xsd:element name="properties">
      <xsd:complexType>
        <xsd:sequence>
          <xsd:element name="documentManagement">
            <xsd:complexType>
              <xsd:all>
                <xsd:element ref="ns2:Subse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d20131-f0ea-4411-b5d2-fef9aeba121e" elementFormDefault="qualified">
    <xsd:import namespace="http://schemas.microsoft.com/office/2006/documentManagement/types"/>
    <xsd:import namespace="http://schemas.microsoft.com/office/infopath/2007/PartnerControls"/>
    <xsd:element name="Subsets" ma:index="8" nillable="true" ma:displayName="Subsets" ma:internalName="Subsets">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3554A7-4E97-4A05-8DC3-288154C7B68F}">
  <ds:schemaRefs>
    <ds:schemaRef ds:uri="http://schemas.microsoft.com/sharepoint/v3/contenttype/forms"/>
  </ds:schemaRefs>
</ds:datastoreItem>
</file>

<file path=customXml/itemProps2.xml><?xml version="1.0" encoding="utf-8"?>
<ds:datastoreItem xmlns:ds="http://schemas.openxmlformats.org/officeDocument/2006/customXml" ds:itemID="{6116F6CA-B6CC-4273-8A4C-C64AAC5E3252}">
  <ds:schemaRefs>
    <ds:schemaRef ds:uri="http://purl.org/dc/terms/"/>
    <ds:schemaRef ds:uri="http://purl.org/dc/dcmitype/"/>
    <ds:schemaRef ds:uri="http://schemas.microsoft.com/office/2006/documentManagement/types"/>
    <ds:schemaRef ds:uri="http://schemas.microsoft.com/office/infopath/2007/PartnerControls"/>
    <ds:schemaRef ds:uri="http://www.w3.org/XML/1998/namespace"/>
    <ds:schemaRef ds:uri="http://purl.org/dc/elements/1.1/"/>
    <ds:schemaRef ds:uri="0cd20131-f0ea-4411-b5d2-fef9aeba121e"/>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3BE09C52-5B56-4753-9707-6093D53AD5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d20131-f0ea-4411-b5d2-fef9aeba12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IFPRI 2017</Template>
  <TotalTime>24745</TotalTime>
  <Words>7205</Words>
  <Application>Microsoft Office PowerPoint</Application>
  <PresentationFormat>Widescreen</PresentationFormat>
  <Paragraphs>720</Paragraphs>
  <Slides>45</Slides>
  <Notes>42</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45</vt:i4>
      </vt:variant>
    </vt:vector>
  </HeadingPairs>
  <TitlesOfParts>
    <vt:vector size="59" baseType="lpstr">
      <vt:lpstr>Arial</vt:lpstr>
      <vt:lpstr>Calibri</vt:lpstr>
      <vt:lpstr>Calibri Light</vt:lpstr>
      <vt:lpstr>Courier New</vt:lpstr>
      <vt:lpstr>Garamond</vt:lpstr>
      <vt:lpstr>Helvetica</vt:lpstr>
      <vt:lpstr>Helvetica Neue</vt:lpstr>
      <vt:lpstr>myriad-pro</vt:lpstr>
      <vt:lpstr>Open Sans</vt:lpstr>
      <vt:lpstr>Times New Roman</vt:lpstr>
      <vt:lpstr>Wingdings</vt:lpstr>
      <vt:lpstr>IFPRI 2017</vt:lpstr>
      <vt:lpstr>1_Office Theme</vt:lpstr>
      <vt:lpstr>2_Office Theme</vt:lpstr>
      <vt:lpstr>PowerPoint Presentation</vt:lpstr>
      <vt:lpstr>Motivation</vt:lpstr>
      <vt:lpstr>Contributions</vt:lpstr>
      <vt:lpstr>PowerPoint Presentation</vt:lpstr>
      <vt:lpstr>PowerPoint Presentation</vt:lpstr>
      <vt:lpstr>Context and Background</vt:lpstr>
      <vt:lpstr>Nutrition, food security, and poverty 50 years ago</vt:lpstr>
      <vt:lpstr>Things have changed!</vt:lpstr>
      <vt:lpstr>What kind of diet is recommended for all people,  for active and healthy lives?</vt:lpstr>
      <vt:lpstr>Change in paradigm calls for different thinking about food security and poverty</vt:lpstr>
      <vt:lpstr>PowerPoint Presentation</vt:lpstr>
      <vt:lpstr>Cost and Affordability of a Healthy Diet: indicators to understand food access </vt:lpstr>
      <vt:lpstr>PowerPoint Presentation</vt:lpstr>
      <vt:lpstr>What is a healthy diet?</vt:lpstr>
      <vt:lpstr>Cost of a Healthy Diet</vt:lpstr>
      <vt:lpstr>Benin’s quantitative food-based dietary guidelines </vt:lpstr>
      <vt:lpstr>Least-cost healthy diets</vt:lpstr>
      <vt:lpstr>Least-cost healthy diets cost more than the global poverty line</vt:lpstr>
      <vt:lpstr>Global headcounts, 2021</vt:lpstr>
      <vt:lpstr>Methods</vt:lpstr>
      <vt:lpstr>PowerPoint Presentation</vt:lpstr>
      <vt:lpstr>Rethinking the nutrition standard</vt:lpstr>
      <vt:lpstr>PowerPoint Presentation</vt:lpstr>
      <vt:lpstr>Healthy diet poverty lines</vt:lpstr>
      <vt:lpstr>Utility consistent regional poverty lines</vt:lpstr>
      <vt:lpstr>Myanmar case study</vt:lpstr>
      <vt:lpstr>Results</vt:lpstr>
      <vt:lpstr>Food basket energy shares</vt:lpstr>
      <vt:lpstr>Energy-based food basket falls far short of nutrient needs</vt:lpstr>
      <vt:lpstr>Food basket costs (2011 PPP$/person/day)</vt:lpstr>
      <vt:lpstr>Poverty</vt:lpstr>
      <vt:lpstr>Distribution of total consumption-expenditure</vt:lpstr>
      <vt:lpstr>Application in practice</vt:lpstr>
      <vt:lpstr>Country applications</vt:lpstr>
      <vt:lpstr>Implementation</vt:lpstr>
      <vt:lpstr>Summary and Conclusions</vt:lpstr>
      <vt:lpstr>Summary and Conclusions (1)</vt:lpstr>
      <vt:lpstr>Conclusion (2)</vt:lpstr>
      <vt:lpstr>Thank you!</vt:lpstr>
      <vt:lpstr>References</vt:lpstr>
      <vt:lpstr>References, cont.</vt:lpstr>
      <vt:lpstr>Comparisons of the nutrient content of food baskets</vt:lpstr>
      <vt:lpstr>Food basket cost shares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Mahrt, Kristi (IFPRI)</dc:creator>
  <cp:lastModifiedBy>Knueppel, Alexander</cp:lastModifiedBy>
  <cp:revision>725</cp:revision>
  <dcterms:created xsi:type="dcterms:W3CDTF">2022-05-06T15:32:06Z</dcterms:created>
  <dcterms:modified xsi:type="dcterms:W3CDTF">2023-10-30T16:39:42Z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0x0101009B701B142D7F334AA3E284CD056D8730</vt:lpwstr>
  </property>
</Properties>
</file>