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49" r:id="rId5"/>
    <p:sldId id="2541" r:id="rId6"/>
    <p:sldId id="2550" r:id="rId7"/>
    <p:sldId id="2551" r:id="rId8"/>
    <p:sldId id="2534" r:id="rId9"/>
    <p:sldId id="333" r:id="rId10"/>
    <p:sldId id="2552" r:id="rId11"/>
    <p:sldId id="2553" r:id="rId12"/>
    <p:sldId id="25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145A7A"/>
    <a:srgbClr val="229DD4"/>
    <a:srgbClr val="19739B"/>
    <a:srgbClr val="1C82B0"/>
    <a:srgbClr val="680000"/>
    <a:srgbClr val="FBE3D6"/>
    <a:srgbClr val="9966FF"/>
    <a:srgbClr val="B4E5A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9" autoAdjust="0"/>
    <p:restoredTop sz="86715" autoAdjust="0"/>
  </p:normalViewPr>
  <p:slideViewPr>
    <p:cSldViewPr snapToGrid="0">
      <p:cViewPr varScale="1">
        <p:scale>
          <a:sx n="66" d="100"/>
          <a:sy n="66" d="100"/>
        </p:scale>
        <p:origin x="9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02E0-EB6D-448C-AC42-81A8DB08C8F2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BED4-9B36-4593-BC0E-14BC26E95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3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BED4-9B36-4593-BC0E-14BC26E95AF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4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BED4-9B36-4593-BC0E-14BC26E95AF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7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00D7-843A-0AEE-690E-D2FC2AD9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E0890-233C-2BA1-D6A0-3A48FBA5A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3A3C5-489A-09AA-F957-1EE2FC6C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0B8B-EAAB-7A5F-764F-AC0118B7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ABA3-7AE8-6091-813F-592A16A4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5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198D-4ECC-14F1-580A-577D397D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B7A0D-59D7-219E-B9EC-71F33271D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52B-7934-AC06-5AAF-39E1C931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D026A-D5E8-8DE0-4644-05CFABD84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B663B-0695-46E2-1E89-8047486B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10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6601E-5D6C-6730-5C24-4F28665F9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EECA2-C7A9-D5C6-9AAD-94627039D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02BD4-43BA-2A09-6CA8-66FC044FB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48E3-34E4-A581-8871-DF8F82D50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C2AF-9E0A-7BC1-1559-105259AA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0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2A61-D299-07B6-177D-9EE67BB4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BE0D-8EAB-5D75-FB83-B8DB48245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C63B4-E01A-74CA-B50B-915A63B9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D0987-5248-3665-BEC3-24E8B65D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A10ED-F420-50CA-B25E-96FE2193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5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160C7-0506-BE08-42D8-0C1EFA2CC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C321D-0D52-237B-5113-D0157E92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196F3-CADB-1CD7-5C5D-15A55AC0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21B63-A35E-DF57-19F4-57EAFA56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24392-EAC7-46DA-5F49-84A11244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EEBC-ADE4-C4CC-AAE9-C4612905F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3149C-0B78-1552-6BD2-7178AB7AE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92E38-1031-B5A0-F20E-58DA9905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9C085-F53D-146B-8B89-CFC70163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A1D99-FEEF-4869-8233-A66A3DC7F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4FB5-B18F-1EBE-5F85-469C71EF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9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423B6-034F-81E6-78F2-E8A6387C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FCE1D-D88E-EC5E-3248-6C1CF0BA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A600E-DA95-4502-814E-695526995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FC875-1BEE-F68B-1142-255AD6FBC9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FDCE7-892C-DF19-01FA-684E0751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355CD-3093-57C5-E1AC-4A82474A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080673-C41A-F47E-0F44-F5ABE2D2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D1AFCE-E4FF-5105-9BE5-43A6A6BC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29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093B-5A41-76AD-C57E-2C9DB4533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63DA5C-70E1-ACB5-908C-2DD3D069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5CD74-D107-3A99-C995-062ED9DE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385BE-D490-7C5C-88FA-35FFE06B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37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AC79D3-68B1-508A-339C-E81EAE82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79A29-8802-4249-CE11-81D746C2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B2950-14DD-D873-5010-A0B88630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2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08D5E-FDEA-40C2-6C84-6E71F47B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1695B-E1E0-093C-48FD-A1382BDF3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92A4B-C31B-D17A-AAD2-8AD3C7BB4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214EE-74A2-11FA-0925-D101EEA4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4D8C8-7F77-9CB5-D561-5D2AE214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9C5DE-F869-A646-BFE6-D7C09FC6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42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E0D1A-F40E-628A-A4E3-7C3BC636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CC8C6A-0033-FB61-CF7B-9E1EFCB75B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F2467-A144-EFEE-2B81-D4E1882B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0B89D-18D9-5CFE-7BE1-AD6C413CD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F8F44-0E16-D545-8E98-03A4234B2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2E997-88AB-D416-4404-4E2D6BA89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4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DB37D-F949-DF33-BB54-D84C5875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33039-D528-603A-AC44-2B1FC114F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BE13F-9A8C-75DC-8332-35C9BFBE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18ABD-2E21-4AF2-B23F-7E9C72D43A9D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AE2BA-1011-B062-EBB7-E6934073B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F58AA-2C18-91A2-D701-4A17C84FF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5DA39-7334-487F-8EF4-19417290F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elist.tufts.edu/sympa/subscribe/foodeconomic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nk.springer.com/book/9783031538391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D591-4156-C322-6F9D-32A92A513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42" y="1377870"/>
            <a:ext cx="11358679" cy="1300776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br>
              <a:rPr lang="en-US" sz="5400" b="1" dirty="0">
                <a:solidFill>
                  <a:srgbClr val="1C82B0"/>
                </a:solidFill>
              </a:rPr>
            </a:br>
            <a:br>
              <a:rPr lang="en-US" sz="5400" b="1" dirty="0">
                <a:solidFill>
                  <a:srgbClr val="1C82B0"/>
                </a:solidFill>
              </a:rPr>
            </a:br>
            <a:r>
              <a:rPr lang="en-US" sz="5400" b="1" dirty="0">
                <a:solidFill>
                  <a:srgbClr val="1C82B0"/>
                </a:solidFill>
              </a:rPr>
              <a:t>The new economics of food:</a:t>
            </a:r>
            <a:br>
              <a:rPr lang="en-US" sz="5400" b="1" dirty="0">
                <a:solidFill>
                  <a:srgbClr val="1C82B0"/>
                </a:solidFill>
              </a:rPr>
            </a:br>
            <a:r>
              <a:rPr lang="en-US" sz="5400" b="1" dirty="0">
                <a:solidFill>
                  <a:srgbClr val="1C82B0"/>
                </a:solidFill>
              </a:rPr>
              <a:t>agriculture and nutrition</a:t>
            </a:r>
            <a:endParaRPr lang="en-GB" sz="4800" dirty="0">
              <a:solidFill>
                <a:srgbClr val="1C82B0"/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6F52FD5-D0E9-6C94-61CF-4901811A7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42" y="3060610"/>
            <a:ext cx="9201665" cy="361003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UP Los Banos, College of Economics and Management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105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 Anniversary Symposium on Food System Transformation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September 5</a:t>
            </a:r>
            <a:r>
              <a:rPr lang="en-US" sz="2800" baseline="30000" dirty="0">
                <a:solidFill>
                  <a:schemeClr val="accent1"/>
                </a:solidFill>
              </a:rPr>
              <a:t>th</a:t>
            </a:r>
            <a:r>
              <a:rPr lang="en-US" sz="2800" dirty="0">
                <a:solidFill>
                  <a:schemeClr val="accent1"/>
                </a:solidFill>
              </a:rPr>
              <a:t>, 2024</a:t>
            </a:r>
          </a:p>
          <a:p>
            <a:pPr algn="l"/>
            <a:endParaRPr lang="en-US" sz="2800" dirty="0">
              <a:solidFill>
                <a:schemeClr val="accent1"/>
              </a:solidFill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</a:rPr>
              <a:t>William A. Masters</a:t>
            </a:r>
          </a:p>
          <a:p>
            <a:pPr algn="l"/>
            <a:r>
              <a:rPr lang="en-US" sz="2800" dirty="0">
                <a:solidFill>
                  <a:schemeClr val="accent1"/>
                </a:solidFill>
              </a:rPr>
              <a:t>Friedman School of Nutrition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and Department of Economics, Tufts University</a:t>
            </a:r>
          </a:p>
          <a:p>
            <a:pPr algn="l"/>
            <a:r>
              <a:rPr lang="en-US" sz="2200" dirty="0">
                <a:solidFill>
                  <a:srgbClr val="1C82B0"/>
                </a:solidFill>
              </a:rPr>
              <a:t>https://sites.tufts.edu/foodeconomics</a:t>
            </a:r>
            <a:r>
              <a:rPr lang="en-US" sz="2800" dirty="0">
                <a:solidFill>
                  <a:srgbClr val="1C82B0"/>
                </a:solidFill>
                <a:highlight>
                  <a:srgbClr val="FFFF00"/>
                </a:highlight>
              </a:rPr>
              <a:t> </a:t>
            </a:r>
          </a:p>
          <a:p>
            <a:pPr algn="l"/>
            <a:endParaRPr lang="en-US" sz="2800" dirty="0">
              <a:solidFill>
                <a:srgbClr val="1C82B0"/>
              </a:solidFill>
              <a:highlight>
                <a:srgbClr val="FFFF00"/>
              </a:highlight>
            </a:endParaRPr>
          </a:p>
        </p:txBody>
      </p:sp>
      <p:sp>
        <p:nvSpPr>
          <p:cNvPr id="6" name="Subtitle 8">
            <a:extLst>
              <a:ext uri="{FF2B5EF4-FFF2-40B4-BE49-F238E27FC236}">
                <a16:creationId xmlns:a16="http://schemas.microsoft.com/office/drawing/2014/main" id="{D0C149AC-B433-34FF-1761-C52BFD7E67FF}"/>
              </a:ext>
            </a:extLst>
          </p:cNvPr>
          <p:cNvSpPr txBox="1">
            <a:spLocks/>
          </p:cNvSpPr>
          <p:nvPr/>
        </p:nvSpPr>
        <p:spPr>
          <a:xfrm>
            <a:off x="8740346" y="6145914"/>
            <a:ext cx="336927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rgbClr val="229DD4"/>
                </a:solidFill>
              </a:rPr>
              <a:t>https://bit.ly/FoodEconBook </a:t>
            </a:r>
            <a:endParaRPr lang="en-US" sz="2000" dirty="0">
              <a:solidFill>
                <a:srgbClr val="229DD4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 descr="A pile of corn on the cob&#10;&#10;Description automatically generated">
            <a:extLst>
              <a:ext uri="{FF2B5EF4-FFF2-40B4-BE49-F238E27FC236}">
                <a16:creationId xmlns:a16="http://schemas.microsoft.com/office/drawing/2014/main" id="{DB2C98C4-0D7A-36FF-5BF0-9D821736C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16" y="3106896"/>
            <a:ext cx="1906212" cy="2888129"/>
          </a:xfrm>
          <a:prstGeom prst="rect">
            <a:avLst/>
          </a:prstGeom>
        </p:spPr>
      </p:pic>
      <p:pic>
        <p:nvPicPr>
          <p:cNvPr id="7" name="Picture 6" descr="Text, logo&#10;&#10;Description automatically generated">
            <a:extLst>
              <a:ext uri="{FF2B5EF4-FFF2-40B4-BE49-F238E27FC236}">
                <a16:creationId xmlns:a16="http://schemas.microsoft.com/office/drawing/2014/main" id="{34481D28-854C-F12A-999E-C0562E30A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" y="239898"/>
            <a:ext cx="2370364" cy="70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1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4E28D0C-1314-4483-6614-F35ED46A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" y="216789"/>
            <a:ext cx="12048068" cy="6376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C82B0"/>
                </a:solidFill>
              </a:rPr>
              <a:t>What is the new Food Economics?</a:t>
            </a:r>
            <a:endParaRPr lang="en-GB" sz="3600" b="1" dirty="0">
              <a:solidFill>
                <a:srgbClr val="1C82B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0F147C-C57E-0159-FB16-AA2928E42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8" y="1043609"/>
            <a:ext cx="11908972" cy="5257800"/>
          </a:xfrm>
        </p:spPr>
        <p:txBody>
          <a:bodyPr>
            <a:noAutofit/>
          </a:bodyPr>
          <a:lstStyle/>
          <a:p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economics includes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 is a huge and consequential sector, with a distinctive structure and large role for policy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farm productivity is low, subsistence requirements create a poverty trap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Even if non-farm growth lifts people out of poverty, low farm productivity depletes natural resources</a:t>
            </a:r>
          </a:p>
          <a:p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economics adds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nutrition and health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nutritional and health attributes cannot be seen, tasted or smelled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demand is not generally aligned with food for health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economics is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familiar but surprising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value of product attributes is often unobservable, so price is a signal of value (more expensive=better) 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Personal experience, media stories and marketing efforts lead to strongly held beliefs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Existing beliefs are often wrong, leading to research opportunities and teachable moments!</a:t>
            </a:r>
          </a:p>
          <a:p>
            <a:r>
              <a:rPr lang="en-US" sz="2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economics offers </a:t>
            </a: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lot to share today</a:t>
            </a: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results</a:t>
            </a:r>
          </a:p>
          <a:p>
            <a:pPr lvl="2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Prices for Nutrition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using retail prices to measure food access and affordability of healthy diets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Teaching materials</a:t>
            </a:r>
          </a:p>
          <a:p>
            <a:pPr lvl="2">
              <a:spcBef>
                <a:spcPts val="0"/>
              </a:spcBef>
            </a:pP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Food Economics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book:  a gentle introduction, using graphical economics and data visualization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7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D2A6A03B-CD3A-A28E-84C1-0434CA601711}"/>
              </a:ext>
            </a:extLst>
          </p:cNvPr>
          <p:cNvSpPr txBox="1">
            <a:spLocks/>
          </p:cNvSpPr>
          <p:nvPr/>
        </p:nvSpPr>
        <p:spPr>
          <a:xfrm>
            <a:off x="197252" y="451207"/>
            <a:ext cx="8501905" cy="8964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Innovation in food economics research: </a:t>
            </a:r>
            <a:br>
              <a:rPr lang="en-US" sz="3600" b="1" kern="0" dirty="0">
                <a:solidFill>
                  <a:srgbClr val="3083A7"/>
                </a:solidFill>
                <a:latin typeface="+mn-lt"/>
              </a:rPr>
            </a:b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A new price index for diet costs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717030-1BD7-32CD-FD88-B3DB5B35153E}"/>
              </a:ext>
            </a:extLst>
          </p:cNvPr>
          <p:cNvGrpSpPr/>
          <p:nvPr/>
        </p:nvGrpSpPr>
        <p:grpSpPr>
          <a:xfrm>
            <a:off x="8762195" y="449333"/>
            <a:ext cx="3429805" cy="992246"/>
            <a:chOff x="254406" y="564696"/>
            <a:chExt cx="6904795" cy="1820437"/>
          </a:xfrm>
        </p:grpSpPr>
        <p:pic>
          <p:nvPicPr>
            <p:cNvPr id="4" name="Picture 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6E48759-48F4-6425-EA61-4DE6F8086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1581"/>
            <a:stretch/>
          </p:blipFill>
          <p:spPr>
            <a:xfrm>
              <a:off x="1403395" y="564696"/>
              <a:ext cx="5523270" cy="14796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7BFA23-3021-E364-9087-3485B68FEFC8}"/>
                </a:ext>
              </a:extLst>
            </p:cNvPr>
            <p:cNvSpPr txBox="1"/>
            <p:nvPr/>
          </p:nvSpPr>
          <p:spPr>
            <a:xfrm>
              <a:off x="254406" y="1820466"/>
              <a:ext cx="6904795" cy="56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3083A7"/>
                  </a:solidFill>
                  <a:latin typeface="+mj-lt"/>
                </a:rPr>
                <a:t>https://sites.tufts.edu/foodpricesfornutrition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82E30C3-7E2A-14CF-A68A-8F6E49DDD380}"/>
              </a:ext>
            </a:extLst>
          </p:cNvPr>
          <p:cNvSpPr txBox="1"/>
          <p:nvPr/>
        </p:nvSpPr>
        <p:spPr>
          <a:xfrm>
            <a:off x="488693" y="1592670"/>
            <a:ext cx="1141186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/>
              <a:t>We use retail prices to identify the lowest-cost foods to meet health needs for each population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Match locally available items to food composition and nutritional requirements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Compute least-cost diets for each market location at each time period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Compare that benchmark to available income and actual food consumption</a:t>
            </a:r>
            <a:endParaRPr lang="en-US" sz="2000" b="1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Measuring food access using lowest-cost healthy diets helps target innovation and intervention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prices for lowest-cost foods are high, need more efficient supply and distribution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incomes available for food are low, need income growth and social protection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If unhealthy items displace low-cost healthy items, need to ask why those are chosen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C1EBE04-870A-CF52-69D1-C9878561132C}"/>
              </a:ext>
            </a:extLst>
          </p:cNvPr>
          <p:cNvGrpSpPr/>
          <p:nvPr/>
        </p:nvGrpSpPr>
        <p:grpSpPr>
          <a:xfrm>
            <a:off x="804372" y="4599580"/>
            <a:ext cx="3755706" cy="2074121"/>
            <a:chOff x="804372" y="4599580"/>
            <a:chExt cx="3755706" cy="2074121"/>
          </a:xfrm>
        </p:grpSpPr>
        <p:pic>
          <p:nvPicPr>
            <p:cNvPr id="30" name="Picture 29" descr="A logo with blue text&#10;&#10;Description automatically generated">
              <a:extLst>
                <a:ext uri="{FF2B5EF4-FFF2-40B4-BE49-F238E27FC236}">
                  <a16:creationId xmlns:a16="http://schemas.microsoft.com/office/drawing/2014/main" id="{42BCDF6E-86A1-6EA8-302D-2BE548A3F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3879" b="28549"/>
            <a:stretch/>
          </p:blipFill>
          <p:spPr>
            <a:xfrm>
              <a:off x="804372" y="4599580"/>
              <a:ext cx="2322550" cy="518752"/>
            </a:xfrm>
            <a:prstGeom prst="rect">
              <a:avLst/>
            </a:prstGeom>
          </p:spPr>
        </p:pic>
        <p:pic>
          <p:nvPicPr>
            <p:cNvPr id="33" name="Picture 2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5872A549-A137-9A22-37F4-9C82D4CD2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070" y="5155679"/>
              <a:ext cx="840421" cy="788445"/>
            </a:xfrm>
            <a:prstGeom prst="rect">
              <a:avLst/>
            </a:prstGeom>
          </p:spPr>
        </p:pic>
        <p:pic>
          <p:nvPicPr>
            <p:cNvPr id="1026" name="Picture 2" descr="Thumbnail Image">
              <a:extLst>
                <a:ext uri="{FF2B5EF4-FFF2-40B4-BE49-F238E27FC236}">
                  <a16:creationId xmlns:a16="http://schemas.microsoft.com/office/drawing/2014/main" id="{F1BADD86-A11A-326F-E637-713BDDACF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670" y="4749290"/>
              <a:ext cx="1358408" cy="1924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4FE1A10-631E-AA51-66B4-D0AAD43D4991}"/>
              </a:ext>
            </a:extLst>
          </p:cNvPr>
          <p:cNvSpPr txBox="1"/>
          <p:nvPr/>
        </p:nvSpPr>
        <p:spPr>
          <a:xfrm>
            <a:off x="804372" y="4167883"/>
            <a:ext cx="3755706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chemeClr val="accent1"/>
                </a:solidFill>
              </a:rPr>
              <a:t>Since 2020, global monitoring data</a:t>
            </a:r>
            <a:br>
              <a:rPr lang="en-US" b="1" i="1" dirty="0">
                <a:solidFill>
                  <a:schemeClr val="accent1"/>
                </a:solidFill>
              </a:rPr>
            </a:br>
            <a:r>
              <a:rPr lang="en-US" b="1" i="1" dirty="0">
                <a:solidFill>
                  <a:schemeClr val="accent1"/>
                </a:solidFill>
              </a:rPr>
              <a:t> published annually in July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709130-CE65-0A1B-871C-5506AE7FFECF}"/>
              </a:ext>
            </a:extLst>
          </p:cNvPr>
          <p:cNvSpPr txBox="1"/>
          <p:nvPr/>
        </p:nvSpPr>
        <p:spPr>
          <a:xfrm>
            <a:off x="4763653" y="4190585"/>
            <a:ext cx="3755706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chemeClr val="accent1"/>
                </a:solidFill>
              </a:rPr>
              <a:t>Since Jan. 2024, national monitoring done in Nigeria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2D697D5-1170-7B1C-EEC1-EF98D322A33F}"/>
              </a:ext>
            </a:extLst>
          </p:cNvPr>
          <p:cNvGrpSpPr/>
          <p:nvPr/>
        </p:nvGrpSpPr>
        <p:grpSpPr>
          <a:xfrm>
            <a:off x="4843166" y="4794289"/>
            <a:ext cx="2739847" cy="1805295"/>
            <a:chOff x="4843166" y="4794289"/>
            <a:chExt cx="2739847" cy="1805295"/>
          </a:xfrm>
        </p:grpSpPr>
        <p:pic>
          <p:nvPicPr>
            <p:cNvPr id="1028" name="Picture 4" descr="businessday logo">
              <a:extLst>
                <a:ext uri="{FF2B5EF4-FFF2-40B4-BE49-F238E27FC236}">
                  <a16:creationId xmlns:a16="http://schemas.microsoft.com/office/drawing/2014/main" id="{3F4AB838-E9E9-D6A8-1911-666C17DBF3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037" y="4794289"/>
              <a:ext cx="1591995" cy="309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0574A22-1F56-8FDC-274B-4AC986F16B2A}"/>
                </a:ext>
              </a:extLst>
            </p:cNvPr>
            <p:cNvGrpSpPr/>
            <p:nvPr/>
          </p:nvGrpSpPr>
          <p:grpSpPr>
            <a:xfrm>
              <a:off x="4843166" y="5116244"/>
              <a:ext cx="2739847" cy="1483340"/>
              <a:chOff x="4843166" y="5116244"/>
              <a:chExt cx="2739847" cy="1483340"/>
            </a:xfrm>
          </p:grpSpPr>
          <p:pic>
            <p:nvPicPr>
              <p:cNvPr id="1032" name="Picture 8" descr="Untitled design">
                <a:extLst>
                  <a:ext uri="{FF2B5EF4-FFF2-40B4-BE49-F238E27FC236}">
                    <a16:creationId xmlns:a16="http://schemas.microsoft.com/office/drawing/2014/main" id="{9C4F60D1-E919-77E4-C586-74B36A791C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75"/>
              <a:stretch/>
            </p:blipFill>
            <p:spPr bwMode="auto">
              <a:xfrm>
                <a:off x="4843166" y="5501451"/>
                <a:ext cx="2054590" cy="10981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3FB8344-19C0-4155-E539-2D52CA58A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6478" y="5116244"/>
                <a:ext cx="2736535" cy="634075"/>
              </a:xfrm>
              <a:prstGeom prst="rect">
                <a:avLst/>
              </a:prstGeom>
            </p:spPr>
          </p:pic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C5F3D95-06E6-CA2E-F5E7-5F6886C8C804}"/>
              </a:ext>
            </a:extLst>
          </p:cNvPr>
          <p:cNvSpPr txBox="1"/>
          <p:nvPr/>
        </p:nvSpPr>
        <p:spPr>
          <a:xfrm>
            <a:off x="7818278" y="4190585"/>
            <a:ext cx="4373721" cy="765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i="1" dirty="0">
                <a:solidFill>
                  <a:schemeClr val="accent1"/>
                </a:solidFill>
              </a:rPr>
              <a:t>Rapid adoption globally, perhaps eventually in the Philippines as an adjustment of the food poverty line? </a:t>
            </a:r>
            <a:endParaRPr lang="en-US" sz="1600" i="1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ADB92-DC12-F314-543B-28C4B4D452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8278" y="5366047"/>
            <a:ext cx="4220397" cy="1368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12CEFF-0A93-6FA4-2510-D13C80D431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71207" y="4948134"/>
            <a:ext cx="2736535" cy="485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14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3C9C574-A862-2A97-4820-FEC5A527F8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51"/>
          <a:stretch/>
        </p:blipFill>
        <p:spPr>
          <a:xfrm>
            <a:off x="6250227" y="1745207"/>
            <a:ext cx="5440953" cy="3941122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4585E3E5-E73E-F2A4-B7BF-DA4074ED2FDF}"/>
              </a:ext>
            </a:extLst>
          </p:cNvPr>
          <p:cNvSpPr txBox="1">
            <a:spLocks/>
          </p:cNvSpPr>
          <p:nvPr/>
        </p:nvSpPr>
        <p:spPr>
          <a:xfrm>
            <a:off x="3030211" y="5714960"/>
            <a:ext cx="3539554" cy="97168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At middle and higher incomes, </a:t>
            </a:r>
            <a:br>
              <a:rPr lang="en-US" sz="1600" b="1" kern="0" dirty="0">
                <a:solidFill>
                  <a:srgbClr val="C00000"/>
                </a:solidFill>
                <a:latin typeface="+mn-lt"/>
              </a:rPr>
            </a:b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least-cost healthy items are displaced by more expensive foods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D8FBB9FE-86B6-4001-015D-64258A9230FE}"/>
              </a:ext>
            </a:extLst>
          </p:cNvPr>
          <p:cNvSpPr txBox="1">
            <a:spLocks/>
          </p:cNvSpPr>
          <p:nvPr/>
        </p:nvSpPr>
        <p:spPr>
          <a:xfrm>
            <a:off x="314830" y="5683116"/>
            <a:ext cx="2627153" cy="79185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Healthy diets cost </a:t>
            </a:r>
            <a:br>
              <a:rPr lang="en-US" sz="1600" b="1" kern="0" dirty="0">
                <a:solidFill>
                  <a:srgbClr val="C00000"/>
                </a:solidFill>
                <a:latin typeface="+mn-lt"/>
              </a:rPr>
            </a:b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about 2x what people </a:t>
            </a:r>
            <a:br>
              <a:rPr lang="en-US" sz="1600" b="1" kern="0" dirty="0">
                <a:solidFill>
                  <a:srgbClr val="C00000"/>
                </a:solidFill>
                <a:latin typeface="+mn-lt"/>
              </a:rPr>
            </a:b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in the poorest countries</a:t>
            </a:r>
            <a:br>
              <a:rPr lang="en-US" sz="1600" b="1" kern="0" dirty="0">
                <a:solidFill>
                  <a:srgbClr val="C00000"/>
                </a:solidFill>
                <a:latin typeface="+mn-lt"/>
              </a:rPr>
            </a:br>
            <a:r>
              <a:rPr lang="en-US" sz="1600" b="1" kern="0" dirty="0">
                <a:solidFill>
                  <a:srgbClr val="C00000"/>
                </a:solidFill>
                <a:latin typeface="+mn-lt"/>
              </a:rPr>
              <a:t>actually spend on food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6AD930B-D92F-CDAE-A78D-4F22253A0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2320253"/>
            <a:ext cx="6170714" cy="322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1F75E-0AFB-14A4-8BA6-3AB5FFF2D848}"/>
              </a:ext>
            </a:extLst>
          </p:cNvPr>
          <p:cNvSpPr txBox="1"/>
          <p:nvPr/>
        </p:nvSpPr>
        <p:spPr>
          <a:xfrm>
            <a:off x="284878" y="1745207"/>
            <a:ext cx="5656896" cy="544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Our main discovery is that least-cost locally available items for a healthy diet cost about $3-4/day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EE760B-3E69-DD76-6FAC-FAB25C96CBEA}"/>
              </a:ext>
            </a:extLst>
          </p:cNvPr>
          <p:cNvSpPr txBox="1"/>
          <p:nvPr/>
        </p:nvSpPr>
        <p:spPr>
          <a:xfrm>
            <a:off x="6249929" y="1735553"/>
            <a:ext cx="5656896" cy="5440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About 2.8 billion people (35% of the world) cannot afford the least-cost healthy diet in their country</a:t>
            </a:r>
            <a:endParaRPr lang="en-US" sz="1600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2EDB2C4-4FD7-76A7-C681-D17E7ED2F3E6}"/>
              </a:ext>
            </a:extLst>
          </p:cNvPr>
          <p:cNvSpPr txBox="1">
            <a:spLocks/>
          </p:cNvSpPr>
          <p:nvPr/>
        </p:nvSpPr>
        <p:spPr>
          <a:xfrm>
            <a:off x="197252" y="451207"/>
            <a:ext cx="8501905" cy="8964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Innovation in food economics research: </a:t>
            </a:r>
            <a:br>
              <a:rPr lang="en-US" sz="3600" b="1" kern="0" dirty="0">
                <a:solidFill>
                  <a:srgbClr val="3083A7"/>
                </a:solidFill>
                <a:latin typeface="+mn-lt"/>
              </a:rPr>
            </a:b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A new price index for diet costs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FB251F-D5E2-002C-5605-D881CB6BB678}"/>
              </a:ext>
            </a:extLst>
          </p:cNvPr>
          <p:cNvGrpSpPr/>
          <p:nvPr/>
        </p:nvGrpSpPr>
        <p:grpSpPr>
          <a:xfrm>
            <a:off x="8762195" y="449333"/>
            <a:ext cx="3429805" cy="992246"/>
            <a:chOff x="254406" y="564696"/>
            <a:chExt cx="6904795" cy="1820437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E40177F-C6A0-D9D3-0029-D33636F52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1581"/>
            <a:stretch/>
          </p:blipFill>
          <p:spPr>
            <a:xfrm>
              <a:off x="1403395" y="564696"/>
              <a:ext cx="5523270" cy="14796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1B31B0-9469-9D0B-B848-055289B4BAE7}"/>
                </a:ext>
              </a:extLst>
            </p:cNvPr>
            <p:cNvSpPr txBox="1"/>
            <p:nvPr/>
          </p:nvSpPr>
          <p:spPr>
            <a:xfrm>
              <a:off x="254406" y="1820466"/>
              <a:ext cx="6904795" cy="56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3083A7"/>
                  </a:solidFill>
                  <a:latin typeface="+mj-lt"/>
                </a:rPr>
                <a:t>https://sites.tufts.edu/foodpricesfornutrition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B612DE-4AD8-68FD-8034-0239DF6E4B39}"/>
              </a:ext>
            </a:extLst>
          </p:cNvPr>
          <p:cNvCxnSpPr/>
          <p:nvPr/>
        </p:nvCxnSpPr>
        <p:spPr>
          <a:xfrm>
            <a:off x="3575221" y="3429000"/>
            <a:ext cx="0" cy="6178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B4B8A08-0CE1-8F9D-21BD-693FEAD75931}"/>
              </a:ext>
            </a:extLst>
          </p:cNvPr>
          <p:cNvSpPr txBox="1"/>
          <p:nvPr/>
        </p:nvSpPr>
        <p:spPr>
          <a:xfrm>
            <a:off x="3113326" y="3124783"/>
            <a:ext cx="726239" cy="44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PHL is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52DBF-3B94-95CD-ED35-119BEF75987B}"/>
              </a:ext>
            </a:extLst>
          </p:cNvPr>
          <p:cNvSpPr txBox="1"/>
          <p:nvPr/>
        </p:nvSpPr>
        <p:spPr>
          <a:xfrm>
            <a:off x="3322599" y="3959390"/>
            <a:ext cx="660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6.19</a:t>
            </a:r>
            <a:endParaRPr lang="en-US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B1563-FD12-14ED-3176-57C52B39DCA7}"/>
              </a:ext>
            </a:extLst>
          </p:cNvPr>
          <p:cNvSpPr txBox="1"/>
          <p:nvPr/>
        </p:nvSpPr>
        <p:spPr>
          <a:xfrm>
            <a:off x="3291426" y="4431891"/>
            <a:ext cx="660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9A0000"/>
                </a:solidFill>
              </a:rPr>
              <a:t>3.84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1CE273-132F-E786-AEC2-61B607CE1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800" y="1704966"/>
            <a:ext cx="4675596" cy="6015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Principles of Economics </a:t>
            </a:r>
            <a:br>
              <a:rPr lang="en-US" dirty="0"/>
            </a:br>
            <a:r>
              <a:rPr lang="en-US" dirty="0"/>
              <a:t>(Chapters 1-6)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B816902-C07F-8AAE-15BD-08C44F07A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800" y="2342564"/>
            <a:ext cx="4257109" cy="406325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1. Introduction 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Motivating food economics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2. Individual Choices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Consumption and production theory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3. Societal Outcomes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Supply, demand, trade, elasticity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4. Social Welfare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Economic surplus, externalities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5. Market Power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Imperfect competition, game theory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6. Collective Action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Public goods, non-market goals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752AC8-CA2C-42DB-081D-5F07BE42D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9560" y="1668830"/>
            <a:ext cx="4362973" cy="6376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/>
              <a:t>Data about the food system</a:t>
            </a:r>
            <a:br>
              <a:rPr lang="en-US" dirty="0"/>
            </a:br>
            <a:r>
              <a:rPr lang="en-US" dirty="0"/>
              <a:t>(Chapters 7-12)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B6A14F-B0B6-7746-E754-E275A7846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5909" y="2324534"/>
            <a:ext cx="5739897" cy="4063257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7. Poverty and Risk</a:t>
            </a:r>
            <a:br>
              <a:rPr lang="en-US" sz="20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Inequality, safety nets, vulnerability 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8. Food and Health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Behavioral economics, interventions 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9. Food in the Macroeconomy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Recessions, unemployment, inflation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10. International Development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Ag. transformation, diet transition, urbanization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11. From Local to Global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International trade, globalization, value chains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  <a:buNone/>
              <a:tabLst>
                <a:tab pos="514350" algn="l"/>
              </a:tabLst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12. The Future of Food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Agribusiness and agroecology, food environments</a:t>
            </a:r>
          </a:p>
        </p:txBody>
      </p:sp>
      <p:pic>
        <p:nvPicPr>
          <p:cNvPr id="6" name="Picture 5" descr="A close-up of a book cover&#10;&#10;Description automatically generated">
            <a:extLst>
              <a:ext uri="{FF2B5EF4-FFF2-40B4-BE49-F238E27FC236}">
                <a16:creationId xmlns:a16="http://schemas.microsoft.com/office/drawing/2014/main" id="{05DECE64-14E5-C766-6DAA-0BBA9B602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69" y="1259925"/>
            <a:ext cx="2007057" cy="3035992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9A888F5D-CD8E-30F7-3572-BBD0222059BC}"/>
              </a:ext>
            </a:extLst>
          </p:cNvPr>
          <p:cNvSpPr txBox="1">
            <a:spLocks/>
          </p:cNvSpPr>
          <p:nvPr/>
        </p:nvSpPr>
        <p:spPr>
          <a:xfrm>
            <a:off x="197252" y="451207"/>
            <a:ext cx="11483471" cy="8964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70000"/>
              </a:lnSpc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Innovation in communication about food economics: </a:t>
            </a:r>
            <a:br>
              <a:rPr lang="en-US" sz="3600" b="1" kern="0" dirty="0">
                <a:solidFill>
                  <a:srgbClr val="3083A7"/>
                </a:solidFill>
                <a:latin typeface="+mn-lt"/>
              </a:rPr>
            </a:br>
            <a:r>
              <a:rPr lang="en-US" sz="3600" b="1" kern="0" dirty="0">
                <a:solidFill>
                  <a:srgbClr val="3083A7"/>
                </a:solidFill>
                <a:latin typeface="+mn-lt"/>
              </a:rPr>
              <a:t>A new open-access (text)book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DDC650D1-6E01-964B-F71D-F7D1B4D2E754}"/>
              </a:ext>
            </a:extLst>
          </p:cNvPr>
          <p:cNvSpPr txBox="1">
            <a:spLocks/>
          </p:cNvSpPr>
          <p:nvPr/>
        </p:nvSpPr>
        <p:spPr>
          <a:xfrm>
            <a:off x="8946160" y="984126"/>
            <a:ext cx="3039292" cy="30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https://bit.ly/FoodEconBook</a:t>
            </a:r>
            <a:endParaRPr lang="en-US" sz="1800" dirty="0">
              <a:solidFill>
                <a:schemeClr val="tx2">
                  <a:lumMod val="75000"/>
                  <a:lumOff val="2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595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50E935C6-82F3-8A62-F524-E1C94388802B}"/>
              </a:ext>
            </a:extLst>
          </p:cNvPr>
          <p:cNvSpPr/>
          <p:nvPr/>
        </p:nvSpPr>
        <p:spPr bwMode="auto">
          <a:xfrm>
            <a:off x="2757533" y="2204409"/>
            <a:ext cx="328685" cy="651693"/>
          </a:xfrm>
          <a:custGeom>
            <a:avLst/>
            <a:gdLst>
              <a:gd name="connsiteX0" fmla="*/ 0 w 310373"/>
              <a:gd name="connsiteY0" fmla="*/ 0 h 663124"/>
              <a:gd name="connsiteX1" fmla="*/ 310373 w 310373"/>
              <a:gd name="connsiteY1" fmla="*/ 0 h 663124"/>
              <a:gd name="connsiteX2" fmla="*/ 310373 w 310373"/>
              <a:gd name="connsiteY2" fmla="*/ 663124 h 663124"/>
              <a:gd name="connsiteX3" fmla="*/ 0 w 310373"/>
              <a:gd name="connsiteY3" fmla="*/ 663124 h 663124"/>
              <a:gd name="connsiteX4" fmla="*/ 0 w 310373"/>
              <a:gd name="connsiteY4" fmla="*/ 0 h 663124"/>
              <a:gd name="connsiteX0" fmla="*/ 0 w 408695"/>
              <a:gd name="connsiteY0" fmla="*/ 0 h 663124"/>
              <a:gd name="connsiteX1" fmla="*/ 408695 w 408695"/>
              <a:gd name="connsiteY1" fmla="*/ 0 h 663124"/>
              <a:gd name="connsiteX2" fmla="*/ 408695 w 408695"/>
              <a:gd name="connsiteY2" fmla="*/ 663124 h 663124"/>
              <a:gd name="connsiteX3" fmla="*/ 98322 w 408695"/>
              <a:gd name="connsiteY3" fmla="*/ 663124 h 663124"/>
              <a:gd name="connsiteX4" fmla="*/ 0 w 408695"/>
              <a:gd name="connsiteY4" fmla="*/ 0 h 663124"/>
              <a:gd name="connsiteX0" fmla="*/ 0 w 477520"/>
              <a:gd name="connsiteY0" fmla="*/ 29497 h 692621"/>
              <a:gd name="connsiteX1" fmla="*/ 477520 w 477520"/>
              <a:gd name="connsiteY1" fmla="*/ 0 h 692621"/>
              <a:gd name="connsiteX2" fmla="*/ 408695 w 477520"/>
              <a:gd name="connsiteY2" fmla="*/ 692621 h 692621"/>
              <a:gd name="connsiteX3" fmla="*/ 98322 w 477520"/>
              <a:gd name="connsiteY3" fmla="*/ 692621 h 692621"/>
              <a:gd name="connsiteX4" fmla="*/ 0 w 477520"/>
              <a:gd name="connsiteY4" fmla="*/ 29497 h 692621"/>
              <a:gd name="connsiteX0" fmla="*/ 0 w 507017"/>
              <a:gd name="connsiteY0" fmla="*/ 9832 h 672956"/>
              <a:gd name="connsiteX1" fmla="*/ 507017 w 507017"/>
              <a:gd name="connsiteY1" fmla="*/ 0 h 672956"/>
              <a:gd name="connsiteX2" fmla="*/ 408695 w 507017"/>
              <a:gd name="connsiteY2" fmla="*/ 672956 h 672956"/>
              <a:gd name="connsiteX3" fmla="*/ 98322 w 507017"/>
              <a:gd name="connsiteY3" fmla="*/ 672956 h 672956"/>
              <a:gd name="connsiteX4" fmla="*/ 0 w 507017"/>
              <a:gd name="connsiteY4" fmla="*/ 9832 h 672956"/>
              <a:gd name="connsiteX0" fmla="*/ 0 w 497185"/>
              <a:gd name="connsiteY0" fmla="*/ 0 h 663124"/>
              <a:gd name="connsiteX1" fmla="*/ 497185 w 497185"/>
              <a:gd name="connsiteY1" fmla="*/ 19665 h 663124"/>
              <a:gd name="connsiteX2" fmla="*/ 408695 w 497185"/>
              <a:gd name="connsiteY2" fmla="*/ 663124 h 663124"/>
              <a:gd name="connsiteX3" fmla="*/ 98322 w 497185"/>
              <a:gd name="connsiteY3" fmla="*/ 663124 h 663124"/>
              <a:gd name="connsiteX4" fmla="*/ 0 w 497185"/>
              <a:gd name="connsiteY4" fmla="*/ 0 h 663124"/>
              <a:gd name="connsiteX0" fmla="*/ 0 w 507017"/>
              <a:gd name="connsiteY0" fmla="*/ 0 h 663124"/>
              <a:gd name="connsiteX1" fmla="*/ 507017 w 507017"/>
              <a:gd name="connsiteY1" fmla="*/ 1 h 663124"/>
              <a:gd name="connsiteX2" fmla="*/ 408695 w 507017"/>
              <a:gd name="connsiteY2" fmla="*/ 663124 h 663124"/>
              <a:gd name="connsiteX3" fmla="*/ 98322 w 507017"/>
              <a:gd name="connsiteY3" fmla="*/ 663124 h 663124"/>
              <a:gd name="connsiteX4" fmla="*/ 0 w 507017"/>
              <a:gd name="connsiteY4" fmla="*/ 0 h 663124"/>
              <a:gd name="connsiteX0" fmla="*/ 4548 w 408695"/>
              <a:gd name="connsiteY0" fmla="*/ 0 h 663124"/>
              <a:gd name="connsiteX1" fmla="*/ 408695 w 408695"/>
              <a:gd name="connsiteY1" fmla="*/ 1 h 663124"/>
              <a:gd name="connsiteX2" fmla="*/ 310373 w 408695"/>
              <a:gd name="connsiteY2" fmla="*/ 663124 h 663124"/>
              <a:gd name="connsiteX3" fmla="*/ 0 w 408695"/>
              <a:gd name="connsiteY3" fmla="*/ 663124 h 663124"/>
              <a:gd name="connsiteX4" fmla="*/ 4548 w 408695"/>
              <a:gd name="connsiteY4" fmla="*/ 0 h 663124"/>
              <a:gd name="connsiteX0" fmla="*/ 4548 w 362975"/>
              <a:gd name="connsiteY0" fmla="*/ 22859 h 685983"/>
              <a:gd name="connsiteX1" fmla="*/ 362975 w 362975"/>
              <a:gd name="connsiteY1" fmla="*/ 0 h 685983"/>
              <a:gd name="connsiteX2" fmla="*/ 310373 w 362975"/>
              <a:gd name="connsiteY2" fmla="*/ 685983 h 685983"/>
              <a:gd name="connsiteX3" fmla="*/ 0 w 362975"/>
              <a:gd name="connsiteY3" fmla="*/ 685983 h 685983"/>
              <a:gd name="connsiteX4" fmla="*/ 4548 w 362975"/>
              <a:gd name="connsiteY4" fmla="*/ 22859 h 685983"/>
              <a:gd name="connsiteX0" fmla="*/ 4548 w 340115"/>
              <a:gd name="connsiteY0" fmla="*/ 11429 h 674553"/>
              <a:gd name="connsiteX1" fmla="*/ 340115 w 340115"/>
              <a:gd name="connsiteY1" fmla="*/ 0 h 674553"/>
              <a:gd name="connsiteX2" fmla="*/ 310373 w 340115"/>
              <a:gd name="connsiteY2" fmla="*/ 674553 h 674553"/>
              <a:gd name="connsiteX3" fmla="*/ 0 w 340115"/>
              <a:gd name="connsiteY3" fmla="*/ 674553 h 674553"/>
              <a:gd name="connsiteX4" fmla="*/ 4548 w 340115"/>
              <a:gd name="connsiteY4" fmla="*/ 11429 h 674553"/>
              <a:gd name="connsiteX0" fmla="*/ 4548 w 310373"/>
              <a:gd name="connsiteY0" fmla="*/ 0 h 663124"/>
              <a:gd name="connsiteX1" fmla="*/ 305825 w 310373"/>
              <a:gd name="connsiteY1" fmla="*/ 11431 h 663124"/>
              <a:gd name="connsiteX2" fmla="*/ 310373 w 310373"/>
              <a:gd name="connsiteY2" fmla="*/ 663124 h 663124"/>
              <a:gd name="connsiteX3" fmla="*/ 0 w 310373"/>
              <a:gd name="connsiteY3" fmla="*/ 663124 h 663124"/>
              <a:gd name="connsiteX4" fmla="*/ 4548 w 310373"/>
              <a:gd name="connsiteY4" fmla="*/ 0 h 663124"/>
              <a:gd name="connsiteX0" fmla="*/ 0 w 328685"/>
              <a:gd name="connsiteY0" fmla="*/ 11429 h 651693"/>
              <a:gd name="connsiteX1" fmla="*/ 324137 w 328685"/>
              <a:gd name="connsiteY1" fmla="*/ 0 h 651693"/>
              <a:gd name="connsiteX2" fmla="*/ 328685 w 328685"/>
              <a:gd name="connsiteY2" fmla="*/ 651693 h 651693"/>
              <a:gd name="connsiteX3" fmla="*/ 18312 w 328685"/>
              <a:gd name="connsiteY3" fmla="*/ 651693 h 651693"/>
              <a:gd name="connsiteX4" fmla="*/ 0 w 328685"/>
              <a:gd name="connsiteY4" fmla="*/ 11429 h 65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85" h="651693">
                <a:moveTo>
                  <a:pt x="0" y="11429"/>
                </a:moveTo>
                <a:lnTo>
                  <a:pt x="324137" y="0"/>
                </a:lnTo>
                <a:lnTo>
                  <a:pt x="328685" y="651693"/>
                </a:lnTo>
                <a:lnTo>
                  <a:pt x="18312" y="651693"/>
                </a:lnTo>
                <a:lnTo>
                  <a:pt x="0" y="11429"/>
                </a:lnTo>
                <a:close/>
              </a:path>
            </a:pathLst>
          </a:custGeom>
          <a:pattFill prst="ltVert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79D1C-9DB5-E290-D748-0D4E4A20C68B}"/>
              </a:ext>
            </a:extLst>
          </p:cNvPr>
          <p:cNvSpPr/>
          <p:nvPr/>
        </p:nvSpPr>
        <p:spPr bwMode="auto">
          <a:xfrm>
            <a:off x="2777460" y="4174858"/>
            <a:ext cx="320011" cy="739301"/>
          </a:xfrm>
          <a:prstGeom prst="rect">
            <a:avLst/>
          </a:prstGeom>
          <a:pattFill prst="ltVert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155B2F-89B5-C6FB-27DA-86BDB0290BAD}"/>
              </a:ext>
            </a:extLst>
          </p:cNvPr>
          <p:cNvSpPr txBox="1"/>
          <p:nvPr/>
        </p:nvSpPr>
        <p:spPr>
          <a:xfrm>
            <a:off x="3189342" y="2064645"/>
            <a:ext cx="849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1" dirty="0"/>
              <a:t>Agribusinesses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supplying farm inputs of all kinds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7D7C88-20BA-AC51-0E6E-F22A1DEDCDFA}"/>
              </a:ext>
            </a:extLst>
          </p:cNvPr>
          <p:cNvSpPr txBox="1"/>
          <p:nvPr/>
        </p:nvSpPr>
        <p:spPr>
          <a:xfrm>
            <a:off x="3580299" y="3049406"/>
            <a:ext cx="8057037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buNone/>
            </a:pPr>
            <a:r>
              <a:rPr lang="en-US" sz="2000" b="1" dirty="0"/>
              <a:t>Many farms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almost all of which are self-employed households</a:t>
            </a:r>
            <a:r>
              <a:rPr lang="en-US" sz="20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6051CB-9ED7-6F1C-CEEE-D6DB0193B36D}"/>
              </a:ext>
            </a:extLst>
          </p:cNvPr>
          <p:cNvSpPr txBox="1"/>
          <p:nvPr/>
        </p:nvSpPr>
        <p:spPr>
          <a:xfrm>
            <a:off x="3341984" y="4110552"/>
            <a:ext cx="900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1" dirty="0"/>
              <a:t>Food businesses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for product transformation and marketing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3680D2-E147-801C-A3E1-5931C494965A}"/>
              </a:ext>
            </a:extLst>
          </p:cNvPr>
          <p:cNvSpPr txBox="1"/>
          <p:nvPr/>
        </p:nvSpPr>
        <p:spPr>
          <a:xfrm>
            <a:off x="4810960" y="4983609"/>
            <a:ext cx="6535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b="1" dirty="0"/>
              <a:t>Households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using time and money to  meet food needs</a:t>
            </a:r>
            <a:r>
              <a:rPr lang="en-US" sz="2000" dirty="0"/>
              <a:t> </a:t>
            </a:r>
          </a:p>
        </p:txBody>
      </p:sp>
      <p:sp>
        <p:nvSpPr>
          <p:cNvPr id="24" name="Trapezoid 23">
            <a:extLst>
              <a:ext uri="{FF2B5EF4-FFF2-40B4-BE49-F238E27FC236}">
                <a16:creationId xmlns:a16="http://schemas.microsoft.com/office/drawing/2014/main" id="{CC4184A7-4DB6-7162-4B21-C0908CE00BE4}"/>
              </a:ext>
            </a:extLst>
          </p:cNvPr>
          <p:cNvSpPr/>
          <p:nvPr/>
        </p:nvSpPr>
        <p:spPr bwMode="auto">
          <a:xfrm>
            <a:off x="2395833" y="2856100"/>
            <a:ext cx="1080655" cy="468238"/>
          </a:xfrm>
          <a:prstGeom prst="trapezoid">
            <a:avLst>
              <a:gd name="adj" fmla="val 79673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319378C8-746E-0DB5-B7C4-E63E345CACD3}"/>
              </a:ext>
            </a:extLst>
          </p:cNvPr>
          <p:cNvSpPr/>
          <p:nvPr/>
        </p:nvSpPr>
        <p:spPr bwMode="auto">
          <a:xfrm>
            <a:off x="1897538" y="4916631"/>
            <a:ext cx="2066982" cy="468238"/>
          </a:xfrm>
          <a:prstGeom prst="trapezoid">
            <a:avLst>
              <a:gd name="adj" fmla="val 189404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06A904B8-F8E2-2D5A-048F-9DB8D1A31177}"/>
              </a:ext>
            </a:extLst>
          </p:cNvPr>
          <p:cNvSpPr/>
          <p:nvPr/>
        </p:nvSpPr>
        <p:spPr bwMode="auto">
          <a:xfrm flipV="1">
            <a:off x="2395833" y="3722010"/>
            <a:ext cx="1080655" cy="449367"/>
          </a:xfrm>
          <a:prstGeom prst="trapezoid">
            <a:avLst>
              <a:gd name="adj" fmla="val 85472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0C8CA2-8E0B-E964-88CE-9EBE3B0BEF94}"/>
              </a:ext>
            </a:extLst>
          </p:cNvPr>
          <p:cNvSpPr/>
          <p:nvPr/>
        </p:nvSpPr>
        <p:spPr bwMode="auto">
          <a:xfrm>
            <a:off x="2191005" y="3323314"/>
            <a:ext cx="1480049" cy="397671"/>
          </a:xfrm>
          <a:prstGeom prst="rect">
            <a:avLst/>
          </a:prstGeom>
          <a:pattFill prst="narVert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717159-0C50-D788-891B-752A307F2C9E}"/>
              </a:ext>
            </a:extLst>
          </p:cNvPr>
          <p:cNvSpPr/>
          <p:nvPr/>
        </p:nvSpPr>
        <p:spPr bwMode="auto">
          <a:xfrm>
            <a:off x="1256212" y="5367433"/>
            <a:ext cx="3753394" cy="397671"/>
          </a:xfrm>
          <a:prstGeom prst="rect">
            <a:avLst/>
          </a:prstGeom>
          <a:pattFill prst="narVert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400">
              <a:latin typeface="Arial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B983D06-5B3A-402B-03FD-DA95210F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422023"/>
            <a:ext cx="12086377" cy="447675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Figure 5.1 Scale economies in agrifood systems, from Masters &amp; Finaret (2024),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Economics: Agriculture, Nutrition and Health.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2ED5D-AD33-5F3D-4C8C-36885A0ED6CB}"/>
              </a:ext>
            </a:extLst>
          </p:cNvPr>
          <p:cNvSpPr txBox="1"/>
          <p:nvPr/>
        </p:nvSpPr>
        <p:spPr>
          <a:xfrm>
            <a:off x="3362194" y="2325381"/>
            <a:ext cx="8603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i="1" dirty="0">
                <a:solidFill>
                  <a:srgbClr val="00B0F0"/>
                </a:solidFill>
              </a:rPr>
              <a:t>Innovation, scale and network effects, intellectual property, market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E3A07-519E-199E-074C-42E3FC4293F8}"/>
              </a:ext>
            </a:extLst>
          </p:cNvPr>
          <p:cNvSpPr txBox="1"/>
          <p:nvPr/>
        </p:nvSpPr>
        <p:spPr>
          <a:xfrm>
            <a:off x="3856564" y="3284986"/>
            <a:ext cx="8229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Land tenure and land use, geographic specialization and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0151B-30CD-3DCA-C946-3B4142C77BE9}"/>
              </a:ext>
            </a:extLst>
          </p:cNvPr>
          <p:cNvSpPr txBox="1"/>
          <p:nvPr/>
        </p:nvSpPr>
        <p:spPr>
          <a:xfrm>
            <a:off x="3580298" y="4450264"/>
            <a:ext cx="850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Innovation, scale and network effects, intellectual property, market power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2B4ED-7B2F-587A-3049-16196E17D248}"/>
              </a:ext>
            </a:extLst>
          </p:cNvPr>
          <p:cNvSpPr txBox="1"/>
          <p:nvPr/>
        </p:nvSpPr>
        <p:spPr>
          <a:xfrm>
            <a:off x="5131594" y="5302706"/>
            <a:ext cx="7060406" cy="755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Food choice is driven by prices and income, </a:t>
            </a:r>
            <a:b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time use and meal preparation costs, marketing and taste, </a:t>
            </a:r>
            <a:b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3">
                    <a:lumMod val="75000"/>
                  </a:schemeClr>
                </a:solidFill>
              </a:rPr>
              <a:t>as well as biological needs (e.g. for total calories per day)  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8C1B594-AFDE-9DD4-47B7-E20E457623F6}"/>
              </a:ext>
            </a:extLst>
          </p:cNvPr>
          <p:cNvSpPr/>
          <p:nvPr/>
        </p:nvSpPr>
        <p:spPr>
          <a:xfrm flipH="1">
            <a:off x="1383706" y="3620853"/>
            <a:ext cx="770714" cy="1581384"/>
          </a:xfrm>
          <a:custGeom>
            <a:avLst/>
            <a:gdLst>
              <a:gd name="connsiteX0" fmla="*/ 690526 w 1361651"/>
              <a:gd name="connsiteY0" fmla="*/ 161 h 3163089"/>
              <a:gd name="connsiteX1" fmla="*/ 1361651 w 1361651"/>
              <a:gd name="connsiteY1" fmla="*/ 1581545 h 3163089"/>
              <a:gd name="connsiteX2" fmla="*/ 680826 w 1361651"/>
              <a:gd name="connsiteY2" fmla="*/ 1581545 h 3163089"/>
              <a:gd name="connsiteX3" fmla="*/ 690526 w 1361651"/>
              <a:gd name="connsiteY3" fmla="*/ 161 h 3163089"/>
              <a:gd name="connsiteX0" fmla="*/ 690526 w 1361651"/>
              <a:gd name="connsiteY0" fmla="*/ 161 h 3163089"/>
              <a:gd name="connsiteX1" fmla="*/ 1361651 w 1361651"/>
              <a:gd name="connsiteY1" fmla="*/ 1581545 h 3163089"/>
              <a:gd name="connsiteX0" fmla="*/ 99589 w 770714"/>
              <a:gd name="connsiteY0" fmla="*/ 0 h 1581384"/>
              <a:gd name="connsiteX1" fmla="*/ 770714 w 770714"/>
              <a:gd name="connsiteY1" fmla="*/ 1581384 h 1581384"/>
              <a:gd name="connsiteX2" fmla="*/ 89889 w 770714"/>
              <a:gd name="connsiteY2" fmla="*/ 1581384 h 1581384"/>
              <a:gd name="connsiteX3" fmla="*/ 99589 w 770714"/>
              <a:gd name="connsiteY3" fmla="*/ 0 h 1581384"/>
              <a:gd name="connsiteX0" fmla="*/ 0 w 770714"/>
              <a:gd name="connsiteY0" fmla="*/ 0 h 1581384"/>
              <a:gd name="connsiteX1" fmla="*/ 770714 w 770714"/>
              <a:gd name="connsiteY1" fmla="*/ 1581384 h 1581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0714" h="1581384" stroke="0" extrusionOk="0">
                <a:moveTo>
                  <a:pt x="99589" y="0"/>
                </a:moveTo>
                <a:cubicBezTo>
                  <a:pt x="471778" y="12320"/>
                  <a:pt x="770714" y="716709"/>
                  <a:pt x="770714" y="1581384"/>
                </a:cubicBezTo>
                <a:lnTo>
                  <a:pt x="89889" y="1581384"/>
                </a:lnTo>
                <a:cubicBezTo>
                  <a:pt x="93122" y="1054256"/>
                  <a:pt x="96356" y="527128"/>
                  <a:pt x="99589" y="0"/>
                </a:cubicBezTo>
                <a:close/>
              </a:path>
              <a:path w="770714" h="1581384" fill="none">
                <a:moveTo>
                  <a:pt x="0" y="0"/>
                </a:moveTo>
                <a:cubicBezTo>
                  <a:pt x="372189" y="12320"/>
                  <a:pt x="770714" y="716709"/>
                  <a:pt x="770714" y="1581384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F3CF49-5436-7205-193B-7B38C9E8EC53}"/>
              </a:ext>
            </a:extLst>
          </p:cNvPr>
          <p:cNvSpPr txBox="1">
            <a:spLocks/>
          </p:cNvSpPr>
          <p:nvPr/>
        </p:nvSpPr>
        <p:spPr>
          <a:xfrm>
            <a:off x="-28802" y="3399418"/>
            <a:ext cx="1901171" cy="1321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Consumers 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often want to buy traditional foods directly from  farmers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D72C87-1B90-3469-A73B-4D55A98CA236}"/>
              </a:ext>
            </a:extLst>
          </p:cNvPr>
          <p:cNvSpPr/>
          <p:nvPr/>
        </p:nvSpPr>
        <p:spPr>
          <a:xfrm>
            <a:off x="2701428" y="2110846"/>
            <a:ext cx="487914" cy="865910"/>
          </a:xfrm>
          <a:prstGeom prst="roundRect">
            <a:avLst/>
          </a:prstGeom>
          <a:solidFill>
            <a:schemeClr val="accent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5C5789-4609-920B-3ADC-7051CE76783C}"/>
              </a:ext>
            </a:extLst>
          </p:cNvPr>
          <p:cNvSpPr/>
          <p:nvPr/>
        </p:nvSpPr>
        <p:spPr>
          <a:xfrm>
            <a:off x="2699573" y="4117699"/>
            <a:ext cx="487914" cy="865910"/>
          </a:xfrm>
          <a:prstGeom prst="roundRect">
            <a:avLst/>
          </a:prstGeom>
          <a:solidFill>
            <a:schemeClr val="accent2"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B3553986-46BF-45D0-F88B-76946282A7FC}"/>
              </a:ext>
            </a:extLst>
          </p:cNvPr>
          <p:cNvSpPr txBox="1">
            <a:spLocks/>
          </p:cNvSpPr>
          <p:nvPr/>
        </p:nvSpPr>
        <p:spPr>
          <a:xfrm>
            <a:off x="334451" y="6106614"/>
            <a:ext cx="11417471" cy="30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2400" b="1" dirty="0">
                <a:solidFill>
                  <a:srgbClr val="00B0F0"/>
                </a:solidFill>
                <a:latin typeface="+mn-lt"/>
              </a:rPr>
              <a:t>Lots of new data and insights to discuss today, including large role of government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2FCC669-B107-C70B-B23A-162B82614154}"/>
              </a:ext>
            </a:extLst>
          </p:cNvPr>
          <p:cNvSpPr/>
          <p:nvPr/>
        </p:nvSpPr>
        <p:spPr>
          <a:xfrm>
            <a:off x="2154421" y="3281557"/>
            <a:ext cx="1566553" cy="49638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1280C2-8CE3-90BD-38AF-591BF2D8F811}"/>
              </a:ext>
            </a:extLst>
          </p:cNvPr>
          <p:cNvSpPr/>
          <p:nvPr/>
        </p:nvSpPr>
        <p:spPr>
          <a:xfrm>
            <a:off x="1184021" y="5324624"/>
            <a:ext cx="3893252" cy="49638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13E4CA0F-6F6D-A20D-50AE-2F2D2A1B70AF}"/>
              </a:ext>
            </a:extLst>
          </p:cNvPr>
          <p:cNvSpPr/>
          <p:nvPr/>
        </p:nvSpPr>
        <p:spPr>
          <a:xfrm>
            <a:off x="2354062" y="2050372"/>
            <a:ext cx="1113389" cy="3280293"/>
          </a:xfrm>
          <a:prstGeom prst="trapezoid">
            <a:avLst/>
          </a:prstGeom>
          <a:solidFill>
            <a:srgbClr val="1C82B0">
              <a:alpha val="50196"/>
            </a:srgbClr>
          </a:solidFill>
          <a:ln>
            <a:solidFill>
              <a:srgbClr val="1C82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CBBF721A-D1EE-9118-D88F-F3062A435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3" y="921149"/>
            <a:ext cx="12192000" cy="9414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/>
              <a:t>A large and consequential sector of the economy, with an unusual industrial structure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Farming remains mainly owner-operated by family enterprises, without employees or outside investors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…but big scale economies and rapid innovation in farm inputs and food businesses of all kinds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Arc 5">
            <a:extLst>
              <a:ext uri="{FF2B5EF4-FFF2-40B4-BE49-F238E27FC236}">
                <a16:creationId xmlns:a16="http://schemas.microsoft.com/office/drawing/2014/main" id="{3EEAE935-C49C-D178-945E-8D64FFA4D4DC}"/>
              </a:ext>
            </a:extLst>
          </p:cNvPr>
          <p:cNvSpPr/>
          <p:nvPr/>
        </p:nvSpPr>
        <p:spPr>
          <a:xfrm rot="19697697" flipH="1">
            <a:off x="1569970" y="2481990"/>
            <a:ext cx="1340084" cy="1807200"/>
          </a:xfrm>
          <a:custGeom>
            <a:avLst/>
            <a:gdLst>
              <a:gd name="connsiteX0" fmla="*/ 690526 w 1361651"/>
              <a:gd name="connsiteY0" fmla="*/ 161 h 3163089"/>
              <a:gd name="connsiteX1" fmla="*/ 1361651 w 1361651"/>
              <a:gd name="connsiteY1" fmla="*/ 1581545 h 3163089"/>
              <a:gd name="connsiteX2" fmla="*/ 680826 w 1361651"/>
              <a:gd name="connsiteY2" fmla="*/ 1581545 h 3163089"/>
              <a:gd name="connsiteX3" fmla="*/ 690526 w 1361651"/>
              <a:gd name="connsiteY3" fmla="*/ 161 h 3163089"/>
              <a:gd name="connsiteX0" fmla="*/ 690526 w 1361651"/>
              <a:gd name="connsiteY0" fmla="*/ 161 h 3163089"/>
              <a:gd name="connsiteX1" fmla="*/ 1361651 w 1361651"/>
              <a:gd name="connsiteY1" fmla="*/ 1581545 h 3163089"/>
              <a:gd name="connsiteX0" fmla="*/ 99589 w 770714"/>
              <a:gd name="connsiteY0" fmla="*/ 0 h 1581384"/>
              <a:gd name="connsiteX1" fmla="*/ 770714 w 770714"/>
              <a:gd name="connsiteY1" fmla="*/ 1581384 h 1581384"/>
              <a:gd name="connsiteX2" fmla="*/ 89889 w 770714"/>
              <a:gd name="connsiteY2" fmla="*/ 1581384 h 1581384"/>
              <a:gd name="connsiteX3" fmla="*/ 99589 w 770714"/>
              <a:gd name="connsiteY3" fmla="*/ 0 h 1581384"/>
              <a:gd name="connsiteX0" fmla="*/ 0 w 770714"/>
              <a:gd name="connsiteY0" fmla="*/ 0 h 1581384"/>
              <a:gd name="connsiteX1" fmla="*/ 770714 w 770714"/>
              <a:gd name="connsiteY1" fmla="*/ 1581384 h 1581384"/>
              <a:gd name="connsiteX0" fmla="*/ 266314 w 770714"/>
              <a:gd name="connsiteY0" fmla="*/ 223798 h 1581384"/>
              <a:gd name="connsiteX1" fmla="*/ 770714 w 770714"/>
              <a:gd name="connsiteY1" fmla="*/ 1581384 h 1581384"/>
              <a:gd name="connsiteX2" fmla="*/ 89889 w 770714"/>
              <a:gd name="connsiteY2" fmla="*/ 1581384 h 1581384"/>
              <a:gd name="connsiteX3" fmla="*/ 266314 w 770714"/>
              <a:gd name="connsiteY3" fmla="*/ 223798 h 1581384"/>
              <a:gd name="connsiteX0" fmla="*/ 0 w 770714"/>
              <a:gd name="connsiteY0" fmla="*/ 0 h 1581384"/>
              <a:gd name="connsiteX1" fmla="*/ 770714 w 770714"/>
              <a:gd name="connsiteY1" fmla="*/ 1581384 h 1581384"/>
              <a:gd name="connsiteX0" fmla="*/ 266314 w 770714"/>
              <a:gd name="connsiteY0" fmla="*/ 223798 h 1632058"/>
              <a:gd name="connsiteX1" fmla="*/ 770714 w 770714"/>
              <a:gd name="connsiteY1" fmla="*/ 1581384 h 1632058"/>
              <a:gd name="connsiteX2" fmla="*/ 89889 w 770714"/>
              <a:gd name="connsiteY2" fmla="*/ 1581384 h 1632058"/>
              <a:gd name="connsiteX3" fmla="*/ 266314 w 770714"/>
              <a:gd name="connsiteY3" fmla="*/ 223798 h 1632058"/>
              <a:gd name="connsiteX0" fmla="*/ 0 w 770714"/>
              <a:gd name="connsiteY0" fmla="*/ 0 h 1632058"/>
              <a:gd name="connsiteX1" fmla="*/ 710334 w 770714"/>
              <a:gd name="connsiteY1" fmla="*/ 1632058 h 1632058"/>
              <a:gd name="connsiteX0" fmla="*/ 266314 w 770714"/>
              <a:gd name="connsiteY0" fmla="*/ 223798 h 1632058"/>
              <a:gd name="connsiteX1" fmla="*/ 770714 w 770714"/>
              <a:gd name="connsiteY1" fmla="*/ 1581384 h 1632058"/>
              <a:gd name="connsiteX2" fmla="*/ 89889 w 770714"/>
              <a:gd name="connsiteY2" fmla="*/ 1581384 h 1632058"/>
              <a:gd name="connsiteX3" fmla="*/ 266314 w 770714"/>
              <a:gd name="connsiteY3" fmla="*/ 223798 h 1632058"/>
              <a:gd name="connsiteX0" fmla="*/ 0 w 770714"/>
              <a:gd name="connsiteY0" fmla="*/ 0 h 1632058"/>
              <a:gd name="connsiteX1" fmla="*/ 710334 w 770714"/>
              <a:gd name="connsiteY1" fmla="*/ 1632058 h 1632058"/>
              <a:gd name="connsiteX0" fmla="*/ 262231 w 766631"/>
              <a:gd name="connsiteY0" fmla="*/ 195211 h 1603471"/>
              <a:gd name="connsiteX1" fmla="*/ 766631 w 766631"/>
              <a:gd name="connsiteY1" fmla="*/ 1552797 h 1603471"/>
              <a:gd name="connsiteX2" fmla="*/ 85806 w 766631"/>
              <a:gd name="connsiteY2" fmla="*/ 1552797 h 1603471"/>
              <a:gd name="connsiteX3" fmla="*/ 262231 w 766631"/>
              <a:gd name="connsiteY3" fmla="*/ 195211 h 1603471"/>
              <a:gd name="connsiteX0" fmla="*/ 0 w 766631"/>
              <a:gd name="connsiteY0" fmla="*/ 0 h 1603471"/>
              <a:gd name="connsiteX1" fmla="*/ 706251 w 766631"/>
              <a:gd name="connsiteY1" fmla="*/ 1603471 h 1603471"/>
              <a:gd name="connsiteX0" fmla="*/ 262231 w 766631"/>
              <a:gd name="connsiteY0" fmla="*/ 215683 h 1623943"/>
              <a:gd name="connsiteX1" fmla="*/ 766631 w 766631"/>
              <a:gd name="connsiteY1" fmla="*/ 1573269 h 1623943"/>
              <a:gd name="connsiteX2" fmla="*/ 85806 w 766631"/>
              <a:gd name="connsiteY2" fmla="*/ 1573269 h 1623943"/>
              <a:gd name="connsiteX3" fmla="*/ 262231 w 766631"/>
              <a:gd name="connsiteY3" fmla="*/ 215683 h 1623943"/>
              <a:gd name="connsiteX0" fmla="*/ 0 w 766631"/>
              <a:gd name="connsiteY0" fmla="*/ 20472 h 1623943"/>
              <a:gd name="connsiteX1" fmla="*/ 706251 w 766631"/>
              <a:gd name="connsiteY1" fmla="*/ 1623943 h 1623943"/>
              <a:gd name="connsiteX0" fmla="*/ 262231 w 766631"/>
              <a:gd name="connsiteY0" fmla="*/ 246337 h 1654597"/>
              <a:gd name="connsiteX1" fmla="*/ 766631 w 766631"/>
              <a:gd name="connsiteY1" fmla="*/ 1603923 h 1654597"/>
              <a:gd name="connsiteX2" fmla="*/ 85806 w 766631"/>
              <a:gd name="connsiteY2" fmla="*/ 1603923 h 1654597"/>
              <a:gd name="connsiteX3" fmla="*/ 262231 w 766631"/>
              <a:gd name="connsiteY3" fmla="*/ 246337 h 1654597"/>
              <a:gd name="connsiteX0" fmla="*/ 0 w 766631"/>
              <a:gd name="connsiteY0" fmla="*/ 51126 h 1654597"/>
              <a:gd name="connsiteX1" fmla="*/ 706251 w 766631"/>
              <a:gd name="connsiteY1" fmla="*/ 1654597 h 1654597"/>
              <a:gd name="connsiteX0" fmla="*/ 262231 w 766631"/>
              <a:gd name="connsiteY0" fmla="*/ 246440 h 1654700"/>
              <a:gd name="connsiteX1" fmla="*/ 766631 w 766631"/>
              <a:gd name="connsiteY1" fmla="*/ 1604026 h 1654700"/>
              <a:gd name="connsiteX2" fmla="*/ 85806 w 766631"/>
              <a:gd name="connsiteY2" fmla="*/ 1604026 h 1654700"/>
              <a:gd name="connsiteX3" fmla="*/ 262231 w 766631"/>
              <a:gd name="connsiteY3" fmla="*/ 246440 h 1654700"/>
              <a:gd name="connsiteX0" fmla="*/ 0 w 766631"/>
              <a:gd name="connsiteY0" fmla="*/ 51229 h 1654700"/>
              <a:gd name="connsiteX1" fmla="*/ 706251 w 766631"/>
              <a:gd name="connsiteY1" fmla="*/ 1654700 h 1654700"/>
              <a:gd name="connsiteX0" fmla="*/ 262231 w 766631"/>
              <a:gd name="connsiteY0" fmla="*/ 298918 h 1707178"/>
              <a:gd name="connsiteX1" fmla="*/ 766631 w 766631"/>
              <a:gd name="connsiteY1" fmla="*/ 1656504 h 1707178"/>
              <a:gd name="connsiteX2" fmla="*/ 85806 w 766631"/>
              <a:gd name="connsiteY2" fmla="*/ 1656504 h 1707178"/>
              <a:gd name="connsiteX3" fmla="*/ 262231 w 766631"/>
              <a:gd name="connsiteY3" fmla="*/ 298918 h 1707178"/>
              <a:gd name="connsiteX0" fmla="*/ 0 w 766631"/>
              <a:gd name="connsiteY0" fmla="*/ 103707 h 1707178"/>
              <a:gd name="connsiteX1" fmla="*/ 706251 w 766631"/>
              <a:gd name="connsiteY1" fmla="*/ 1707178 h 170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6631" h="1707178" stroke="0" extrusionOk="0">
                <a:moveTo>
                  <a:pt x="262231" y="298918"/>
                </a:moveTo>
                <a:cubicBezTo>
                  <a:pt x="634420" y="311238"/>
                  <a:pt x="766631" y="791829"/>
                  <a:pt x="766631" y="1656504"/>
                </a:cubicBezTo>
                <a:lnTo>
                  <a:pt x="85806" y="1656504"/>
                </a:lnTo>
                <a:cubicBezTo>
                  <a:pt x="89039" y="1129376"/>
                  <a:pt x="258998" y="826046"/>
                  <a:pt x="262231" y="298918"/>
                </a:cubicBezTo>
                <a:close/>
              </a:path>
              <a:path w="766631" h="1707178" fill="none">
                <a:moveTo>
                  <a:pt x="0" y="103707"/>
                </a:moveTo>
                <a:cubicBezTo>
                  <a:pt x="383852" y="-365314"/>
                  <a:pt x="924418" y="860143"/>
                  <a:pt x="706251" y="1707178"/>
                </a:cubicBezTo>
              </a:path>
            </a:pathLst>
          </a:custGeom>
          <a:ln w="38100">
            <a:solidFill>
              <a:schemeClr val="accent1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6">
            <a:extLst>
              <a:ext uri="{FF2B5EF4-FFF2-40B4-BE49-F238E27FC236}">
                <a16:creationId xmlns:a16="http://schemas.microsoft.com/office/drawing/2014/main" id="{F59E2D0A-B1DA-5524-7858-FCA95091D90E}"/>
              </a:ext>
            </a:extLst>
          </p:cNvPr>
          <p:cNvSpPr txBox="1">
            <a:spLocks/>
          </p:cNvSpPr>
          <p:nvPr/>
        </p:nvSpPr>
        <p:spPr>
          <a:xfrm>
            <a:off x="435045" y="2234579"/>
            <a:ext cx="1570662" cy="746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GB" sz="1600" b="1" dirty="0">
                <a:solidFill>
                  <a:srgbClr val="229DD4"/>
                </a:solidFill>
                <a:latin typeface="+mn-lt"/>
              </a:rPr>
              <a:t>Rapid change occurs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7398CE-198C-8B41-20A0-2B6338687E29}"/>
              </a:ext>
            </a:extLst>
          </p:cNvPr>
          <p:cNvSpPr txBox="1">
            <a:spLocks/>
          </p:cNvSpPr>
          <p:nvPr/>
        </p:nvSpPr>
        <p:spPr>
          <a:xfrm>
            <a:off x="0" y="153908"/>
            <a:ext cx="12192000" cy="674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C82B0"/>
                </a:solidFill>
              </a:rPr>
              <a:t>The book covers all aspects of the food system</a:t>
            </a:r>
            <a:endParaRPr lang="en-GB" sz="3200" b="1" dirty="0">
              <a:solidFill>
                <a:srgbClr val="1C82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2" grpId="0"/>
      <p:bldP spid="3" grpId="0"/>
      <p:bldP spid="4" grpId="0"/>
      <p:bldP spid="5" grpId="0"/>
      <p:bldP spid="6" grpId="0" animBg="1"/>
      <p:bldP spid="7" grpId="0"/>
      <p:bldP spid="9" grpId="0" animBg="1"/>
      <p:bldP spid="11" grpId="0" animBg="1"/>
      <p:bldP spid="13" grpId="0"/>
      <p:bldP spid="14" grpId="0" animBg="1"/>
      <p:bldP spid="15" grpId="0" animBg="1"/>
      <p:bldP spid="16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1A89E2-2426-184C-2419-B6219D6923F6}"/>
              </a:ext>
            </a:extLst>
          </p:cNvPr>
          <p:cNvSpPr txBox="1">
            <a:spLocks/>
          </p:cNvSpPr>
          <p:nvPr/>
        </p:nvSpPr>
        <p:spPr>
          <a:xfrm>
            <a:off x="0" y="153908"/>
            <a:ext cx="12192000" cy="674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C82B0"/>
                </a:solidFill>
              </a:rPr>
              <a:t>The book has lots of data, e.g. for the future of food production</a:t>
            </a:r>
            <a:endParaRPr lang="en-GB" sz="3200" b="1" dirty="0">
              <a:solidFill>
                <a:srgbClr val="1C82B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4C5AF3-7162-53A4-0503-B7F872CBC5B8}"/>
              </a:ext>
            </a:extLst>
          </p:cNvPr>
          <p:cNvSpPr txBox="1">
            <a:spLocks/>
          </p:cNvSpPr>
          <p:nvPr/>
        </p:nvSpPr>
        <p:spPr>
          <a:xfrm>
            <a:off x="600074" y="5415193"/>
            <a:ext cx="5354709" cy="832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12.1  Crop intensification </a:t>
            </a:r>
            <a:b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measured by fertilizer use, 1961–2021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E93038-CAE0-2671-B649-9DE1A5D150A8}"/>
              </a:ext>
            </a:extLst>
          </p:cNvPr>
          <p:cNvSpPr txBox="1">
            <a:spLocks/>
          </p:cNvSpPr>
          <p:nvPr/>
        </p:nvSpPr>
        <p:spPr>
          <a:xfrm>
            <a:off x="6700131" y="5415193"/>
            <a:ext cx="5558544" cy="8324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Figure 12.4 The global transition from </a:t>
            </a:r>
            <a:b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</a:br>
            <a:r>
              <a:rPr lang="en-US" sz="23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/>
              </a:rPr>
              <a:t>capture fisheries to aquaculture, 1960–2021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D3120-8F66-9849-B71C-3E9C8D393C74}"/>
              </a:ext>
            </a:extLst>
          </p:cNvPr>
          <p:cNvSpPr txBox="1"/>
          <p:nvPr/>
        </p:nvSpPr>
        <p:spPr>
          <a:xfrm>
            <a:off x="326351" y="886503"/>
            <a:ext cx="5769649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emphasize induced innovation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choices for the speed and direction of productivity and decarbonization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C5F761-F510-7A4B-5B8A-0575F00AA369}"/>
              </a:ext>
            </a:extLst>
          </p:cNvPr>
          <p:cNvSpPr txBox="1"/>
          <p:nvPr/>
        </p:nvSpPr>
        <p:spPr>
          <a:xfrm>
            <a:off x="6359778" y="838878"/>
            <a:ext cx="5769649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…and describe how agribusiness and agroecology can work together for sustainability and health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26CCB2-4420-00F7-37BC-B38A58DB008D}"/>
              </a:ext>
            </a:extLst>
          </p:cNvPr>
          <p:cNvGrpSpPr/>
          <p:nvPr/>
        </p:nvGrpSpPr>
        <p:grpSpPr>
          <a:xfrm>
            <a:off x="214820" y="1808575"/>
            <a:ext cx="5824030" cy="3674626"/>
            <a:chOff x="214820" y="1808575"/>
            <a:chExt cx="5824030" cy="36746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71BE4A5-6B3C-E442-8D27-BF2C02001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820" y="1808575"/>
              <a:ext cx="5617404" cy="36746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D3BC62-223B-C901-191A-D24736B43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235" y="3895672"/>
              <a:ext cx="1554615" cy="121930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269A08-28A8-CD6C-3062-C7BFCF4B4D95}"/>
              </a:ext>
            </a:extLst>
          </p:cNvPr>
          <p:cNvGrpSpPr/>
          <p:nvPr/>
        </p:nvGrpSpPr>
        <p:grpSpPr>
          <a:xfrm>
            <a:off x="6439884" y="1734191"/>
            <a:ext cx="5537865" cy="3674626"/>
            <a:chOff x="6439884" y="1734191"/>
            <a:chExt cx="5537865" cy="367462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3F0FDF-0577-13AD-4175-38113200F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9884" y="1734191"/>
              <a:ext cx="5537865" cy="36746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FCF7AAF-363C-4F22-11FC-BD66CFE33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847" t="-75" r="22163" b="73004"/>
            <a:stretch/>
          </p:blipFill>
          <p:spPr>
            <a:xfrm>
              <a:off x="7813698" y="2814790"/>
              <a:ext cx="1497579" cy="23928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800008-D319-700E-8CE8-3E79F144B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32" t="61432" r="4683" b="17218"/>
            <a:stretch/>
          </p:blipFill>
          <p:spPr>
            <a:xfrm>
              <a:off x="7813698" y="2583825"/>
              <a:ext cx="1849039" cy="188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49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3508-BC39-905E-1B20-2A94A321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208"/>
            <a:ext cx="11750040" cy="762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1C82B0"/>
                </a:solidFill>
                <a:latin typeface="+mn-lt"/>
              </a:rPr>
              <a:t>The book builds on new evidence, e.g. for food consumption</a:t>
            </a:r>
            <a:endParaRPr lang="en-GB" sz="3200" b="1" dirty="0">
              <a:solidFill>
                <a:srgbClr val="1C82B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B87D7-517D-31D4-5D94-3067CC3C367B}"/>
              </a:ext>
            </a:extLst>
          </p:cNvPr>
          <p:cNvSpPr txBox="1"/>
          <p:nvPr/>
        </p:nvSpPr>
        <p:spPr>
          <a:xfrm rot="21318452">
            <a:off x="177881" y="3004996"/>
            <a:ext cx="4550061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i="1" dirty="0"/>
              <a:t>Trends to discuss today?</a:t>
            </a:r>
            <a:endParaRPr lang="en-GB" sz="2400" b="1" i="1" dirty="0"/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7EAE196-43CE-A588-34CF-4DD02934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87" y="1814375"/>
            <a:ext cx="2260955" cy="3952515"/>
          </a:xfrm>
          <a:prstGeom prst="rect">
            <a:avLst/>
          </a:prstGeom>
        </p:spPr>
      </p:pic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C3D126-D923-593C-996A-9880F3F2D4C4}"/>
              </a:ext>
            </a:extLst>
          </p:cNvPr>
          <p:cNvSpPr/>
          <p:nvPr/>
        </p:nvSpPr>
        <p:spPr>
          <a:xfrm rot="503153" flipH="1" flipV="1">
            <a:off x="5830506" y="2314029"/>
            <a:ext cx="577098" cy="993884"/>
          </a:xfrm>
          <a:prstGeom prst="curvedRightArrow">
            <a:avLst>
              <a:gd name="adj1" fmla="val 13374"/>
              <a:gd name="adj2" fmla="val 38226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C8A91-1A24-BB5C-6994-C78C8645A4B8}"/>
              </a:ext>
            </a:extLst>
          </p:cNvPr>
          <p:cNvSpPr txBox="1"/>
          <p:nvPr/>
        </p:nvSpPr>
        <p:spPr>
          <a:xfrm>
            <a:off x="1036320" y="1857017"/>
            <a:ext cx="4557480" cy="8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1"/>
                </a:solidFill>
              </a:rPr>
              <a:t>Economic and psychosocial factors: </a:t>
            </a:r>
            <a:r>
              <a:rPr lang="en-US" sz="2000" dirty="0">
                <a:solidFill>
                  <a:schemeClr val="accent1"/>
                </a:solidFill>
              </a:rPr>
              <a:t>Perception, cognition, and 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intentional efforts</a:t>
            </a:r>
          </a:p>
        </p:txBody>
      </p:sp>
      <p:sp>
        <p:nvSpPr>
          <p:cNvPr id="8" name="Arrow: Curved Right 7">
            <a:extLst>
              <a:ext uri="{FF2B5EF4-FFF2-40B4-BE49-F238E27FC236}">
                <a16:creationId xmlns:a16="http://schemas.microsoft.com/office/drawing/2014/main" id="{CD10403C-5731-276F-4E4C-2E7A3F8198EB}"/>
              </a:ext>
            </a:extLst>
          </p:cNvPr>
          <p:cNvSpPr/>
          <p:nvPr/>
        </p:nvSpPr>
        <p:spPr>
          <a:xfrm rot="11239582" flipH="1" flipV="1">
            <a:off x="5200398" y="2101540"/>
            <a:ext cx="461890" cy="388757"/>
          </a:xfrm>
          <a:prstGeom prst="curvedRightArrow">
            <a:avLst>
              <a:gd name="adj1" fmla="val 18211"/>
              <a:gd name="adj2" fmla="val 73708"/>
              <a:gd name="adj3" fmla="val 25000"/>
            </a:avLst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81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51A72-CE9C-0320-A968-0231BD38F700}"/>
              </a:ext>
            </a:extLst>
          </p:cNvPr>
          <p:cNvSpPr txBox="1"/>
          <p:nvPr/>
        </p:nvSpPr>
        <p:spPr>
          <a:xfrm>
            <a:off x="6525413" y="2253468"/>
            <a:ext cx="5161646" cy="84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Biological and physiological processes: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Hormones, neurotransmitters and 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autonomous regulation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F0E57B-6296-C9CD-747C-6ECDC625BBC1}"/>
              </a:ext>
            </a:extLst>
          </p:cNvPr>
          <p:cNvCxnSpPr>
            <a:cxnSpLocks/>
          </p:cNvCxnSpPr>
          <p:nvPr/>
        </p:nvCxnSpPr>
        <p:spPr>
          <a:xfrm flipH="1">
            <a:off x="4025498" y="5766890"/>
            <a:ext cx="3136604" cy="2379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8702C5-907E-FFE5-1B37-3B8AED2F40E3}"/>
              </a:ext>
            </a:extLst>
          </p:cNvPr>
          <p:cNvSpPr txBox="1"/>
          <p:nvPr/>
        </p:nvSpPr>
        <p:spPr>
          <a:xfrm>
            <a:off x="4523324" y="6024949"/>
            <a:ext cx="232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Energy balance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5B8D11BE-9051-C19D-E1C1-7E7313C4259B}"/>
              </a:ext>
            </a:extLst>
          </p:cNvPr>
          <p:cNvSpPr/>
          <p:nvPr/>
        </p:nvSpPr>
        <p:spPr>
          <a:xfrm>
            <a:off x="5538865" y="5778786"/>
            <a:ext cx="222253" cy="30932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F02B32-A1C6-FC25-9FB0-963BDFEFD479}"/>
              </a:ext>
            </a:extLst>
          </p:cNvPr>
          <p:cNvSpPr txBox="1">
            <a:spLocks/>
          </p:cNvSpPr>
          <p:nvPr/>
        </p:nvSpPr>
        <p:spPr>
          <a:xfrm>
            <a:off x="105623" y="6414069"/>
            <a:ext cx="12086377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7.15  Interaction of conscious and unconscious mechanisms for energy balance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from Masters &amp; Finaret (2024)</a:t>
            </a:r>
            <a:endParaRPr lang="en-GB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40098-2553-F833-657B-7A9A03DB36EA}"/>
              </a:ext>
            </a:extLst>
          </p:cNvPr>
          <p:cNvSpPr txBox="1"/>
          <p:nvPr/>
        </p:nvSpPr>
        <p:spPr>
          <a:xfrm>
            <a:off x="393512" y="1303108"/>
            <a:ext cx="11687059" cy="399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/>
              <a:t>Drivers of food choice:  interaction of conscious and unconscious mechanisms</a:t>
            </a:r>
            <a:endParaRPr lang="en-GB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C043B-5851-A809-6179-8AC1DF8102D0}"/>
              </a:ext>
            </a:extLst>
          </p:cNvPr>
          <p:cNvSpPr txBox="1"/>
          <p:nvPr/>
        </p:nvSpPr>
        <p:spPr>
          <a:xfrm rot="21323491">
            <a:off x="7184773" y="3129130"/>
            <a:ext cx="35675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/>
              <a:t>Big impact of GLP-1 agonists </a:t>
            </a:r>
          </a:p>
          <a:p>
            <a:r>
              <a:rPr lang="en-US" sz="2000" b="1" i="1" dirty="0"/>
              <a:t>(</a:t>
            </a:r>
            <a:r>
              <a:rPr lang="en-US" sz="2000" b="1" i="1" dirty="0" err="1"/>
              <a:t>Wegovy</a:t>
            </a:r>
            <a:r>
              <a:rPr lang="en-US" sz="2000" b="1" i="1" dirty="0"/>
              <a:t>, Ozempic etc.)?</a:t>
            </a:r>
            <a:endParaRPr lang="en-US" sz="2000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4E192-E55D-9EB2-B286-C2577792E8ED}"/>
              </a:ext>
            </a:extLst>
          </p:cNvPr>
          <p:cNvSpPr txBox="1"/>
          <p:nvPr/>
        </p:nvSpPr>
        <p:spPr>
          <a:xfrm rot="21309162">
            <a:off x="994879" y="3318628"/>
            <a:ext cx="3567550" cy="182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i="1" dirty="0"/>
              <a:t>Shifts in preferences,</a:t>
            </a:r>
          </a:p>
          <a:p>
            <a:pPr>
              <a:lnSpc>
                <a:spcPct val="80000"/>
              </a:lnSpc>
            </a:pPr>
            <a:r>
              <a:rPr lang="en-US" sz="2000" b="1" i="1" dirty="0"/>
              <a:t>e.g. from meat and</a:t>
            </a:r>
          </a:p>
          <a:p>
            <a:pPr>
              <a:lnSpc>
                <a:spcPct val="80000"/>
              </a:lnSpc>
            </a:pPr>
            <a:r>
              <a:rPr lang="en-US" sz="2000" b="1" i="1" dirty="0"/>
              <a:t>from ‘ultra-processed’ food</a:t>
            </a:r>
          </a:p>
          <a:p>
            <a:pPr>
              <a:lnSpc>
                <a:spcPct val="80000"/>
              </a:lnSpc>
            </a:pPr>
            <a:r>
              <a:rPr lang="en-US" sz="2000" b="1" i="1" dirty="0"/>
              <a:t>towards other options?</a:t>
            </a:r>
          </a:p>
          <a:p>
            <a:pPr>
              <a:lnSpc>
                <a:spcPct val="80000"/>
              </a:lnSpc>
            </a:pPr>
            <a:endParaRPr lang="en-US" sz="2000" b="1" i="1" dirty="0"/>
          </a:p>
          <a:p>
            <a:pPr>
              <a:lnSpc>
                <a:spcPct val="80000"/>
              </a:lnSpc>
            </a:pPr>
            <a:r>
              <a:rPr lang="en-US" sz="2000" b="1" i="1" dirty="0"/>
              <a:t>Innovations in food production and distribution?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650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A89F1F-770A-F322-FC9C-065CD72A5502}"/>
              </a:ext>
            </a:extLst>
          </p:cNvPr>
          <p:cNvSpPr txBox="1">
            <a:spLocks/>
          </p:cNvSpPr>
          <p:nvPr/>
        </p:nvSpPr>
        <p:spPr>
          <a:xfrm>
            <a:off x="0" y="153908"/>
            <a:ext cx="12192000" cy="674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C82B0"/>
                </a:solidFill>
              </a:rPr>
              <a:t>Conclusions about the book</a:t>
            </a:r>
            <a:endParaRPr lang="en-GB" sz="3200" b="1" dirty="0">
              <a:solidFill>
                <a:srgbClr val="1C82B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56584A-0F19-54FC-8E26-D1AF7F0A95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526"/>
          <a:stretch/>
        </p:blipFill>
        <p:spPr>
          <a:xfrm>
            <a:off x="795422" y="1177365"/>
            <a:ext cx="4497338" cy="182892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E9A6E99-EB60-181F-9A2A-140AD452A123}"/>
              </a:ext>
            </a:extLst>
          </p:cNvPr>
          <p:cNvGrpSpPr/>
          <p:nvPr/>
        </p:nvGrpSpPr>
        <p:grpSpPr>
          <a:xfrm>
            <a:off x="585412" y="3429000"/>
            <a:ext cx="5058231" cy="2847876"/>
            <a:chOff x="6696735" y="3258173"/>
            <a:chExt cx="5252566" cy="28426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BCA6AD-ECDC-2FE6-C3C0-DB02B4038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6735" y="3258173"/>
              <a:ext cx="4991100" cy="4953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D27467-850C-1CCC-7FB0-379635BDA450}"/>
                </a:ext>
              </a:extLst>
            </p:cNvPr>
            <p:cNvSpPr txBox="1"/>
            <p:nvPr/>
          </p:nvSpPr>
          <p:spPr>
            <a:xfrm>
              <a:off x="8147930" y="3258173"/>
              <a:ext cx="35399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</a:rPr>
                <a:t>https://sites.tufts.edu/foodecon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809C7D8-24C5-BCE5-C98E-595B7D40C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6735" y="3754967"/>
              <a:ext cx="5252566" cy="4040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7EE643-74BA-7EB8-CD50-D80503F6378C}"/>
                </a:ext>
              </a:extLst>
            </p:cNvPr>
            <p:cNvSpPr txBox="1"/>
            <p:nvPr/>
          </p:nvSpPr>
          <p:spPr>
            <a:xfrm>
              <a:off x="6696735" y="4284979"/>
              <a:ext cx="5106281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400" dirty="0">
                  <a:effectLst/>
                  <a:latin typeface="Garamond" panose="02020404030301010803" pitchFamily="18" charset="0"/>
                </a:rPr>
                <a:t>Welcome to our resource page for the new open-access textbook on</a:t>
              </a:r>
              <a:r>
                <a:rPr lang="en-US" sz="1400" i="1" dirty="0">
                  <a:effectLst/>
                  <a:latin typeface="Garamond" panose="02020404030301010803" pitchFamily="18" charset="0"/>
                  <a:hlinkClick r:id="rId6"/>
                </a:rPr>
                <a:t> </a:t>
              </a:r>
              <a:r>
                <a:rPr lang="en-US" sz="1400" b="1" i="1" dirty="0">
                  <a:effectLst/>
                  <a:latin typeface="Garamond" panose="02020404030301010803" pitchFamily="18" charset="0"/>
                  <a:hlinkClick r:id="rId6"/>
                </a:rPr>
                <a:t>Food Economics: Agriculture, Nutrition and Health</a:t>
              </a:r>
              <a:r>
                <a:rPr lang="en-US" sz="1400" dirty="0">
                  <a:effectLst/>
                  <a:latin typeface="Garamond" panose="02020404030301010803" pitchFamily="18" charset="0"/>
                </a:rPr>
                <a:t>, published in May 2024 from Palgrave MacMillan. </a:t>
              </a:r>
            </a:p>
            <a:p>
              <a:pPr algn="l"/>
              <a:endParaRPr lang="en-US" sz="1400" dirty="0">
                <a:latin typeface="Garamond" panose="02020404030301010803" pitchFamily="18" charset="0"/>
              </a:endParaRPr>
            </a:p>
            <a:p>
              <a:pPr algn="l"/>
              <a:r>
                <a:rPr lang="en-US" sz="1400" dirty="0">
                  <a:effectLst/>
                  <a:latin typeface="Garamond" panose="02020404030301010803" pitchFamily="18" charset="0"/>
                </a:rPr>
                <a:t>This site will soon have password-protected links to course materials (slides, exercise prompts, past exams and answer keys). For now we invite you to </a:t>
              </a:r>
              <a:r>
                <a:rPr lang="en-US" sz="1400" b="1" dirty="0">
                  <a:effectLst/>
                  <a:highlight>
                    <a:srgbClr val="FFFF00"/>
                  </a:highlight>
                  <a:latin typeface="Garamond" panose="02020404030301010803" pitchFamily="18" charset="0"/>
                  <a:hlinkClick r:id="rId7"/>
                </a:rPr>
                <a:t>subscribe to our </a:t>
              </a:r>
              <a:r>
                <a:rPr lang="en-US" sz="1400" b="1" dirty="0" err="1">
                  <a:effectLst/>
                  <a:highlight>
                    <a:srgbClr val="FFFF00"/>
                  </a:highlight>
                  <a:latin typeface="Garamond" panose="02020404030301010803" pitchFamily="18" charset="0"/>
                  <a:hlinkClick r:id="rId7"/>
                </a:rPr>
                <a:t>elist</a:t>
              </a:r>
              <a:r>
                <a:rPr lang="en-US" sz="1400" dirty="0">
                  <a:effectLst/>
                  <a:highlight>
                    <a:srgbClr val="FFFF00"/>
                  </a:highlight>
                  <a:latin typeface="Garamond" panose="02020404030301010803" pitchFamily="18" charset="0"/>
                </a:rPr>
                <a:t> </a:t>
              </a:r>
              <a:r>
                <a:rPr lang="en-US" sz="1400" dirty="0">
                  <a:effectLst/>
                  <a:latin typeface="Garamond" panose="02020404030301010803" pitchFamily="18" charset="0"/>
                </a:rPr>
                <a:t>so that you can receive and share teaching material and updates related to the book.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73DB206-F7CD-A3DC-F660-788C18600E70}"/>
              </a:ext>
            </a:extLst>
          </p:cNvPr>
          <p:cNvSpPr txBox="1"/>
          <p:nvPr/>
        </p:nvSpPr>
        <p:spPr>
          <a:xfrm>
            <a:off x="6282742" y="4179834"/>
            <a:ext cx="5058231" cy="54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chemeClr val="accent1"/>
                </a:solidFill>
              </a:rPr>
              <a:t>Weekly exercises to draw analytical diagrams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     matched to current news stories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A35D9-1260-D49A-546E-1F9FD190BF49}"/>
              </a:ext>
            </a:extLst>
          </p:cNvPr>
          <p:cNvSpPr txBox="1"/>
          <p:nvPr/>
        </p:nvSpPr>
        <p:spPr>
          <a:xfrm>
            <a:off x="6282743" y="3492436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chemeClr val="accent1"/>
                </a:solidFill>
              </a:rPr>
              <a:t>Warm-up exercise finding errors in ChatGPT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DC28B-F89D-38F8-6AF2-C2484B51058F}"/>
              </a:ext>
            </a:extLst>
          </p:cNvPr>
          <p:cNvSpPr txBox="1"/>
          <p:nvPr/>
        </p:nvSpPr>
        <p:spPr>
          <a:xfrm>
            <a:off x="6282743" y="3724334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chemeClr val="accent1"/>
                </a:solidFill>
              </a:rPr>
              <a:t>Excel exercise on nutrient adequacy of real diets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9FF831-23DC-E524-ED08-683F61919C18}"/>
              </a:ext>
            </a:extLst>
          </p:cNvPr>
          <p:cNvSpPr txBox="1"/>
          <p:nvPr/>
        </p:nvSpPr>
        <p:spPr>
          <a:xfrm>
            <a:off x="6467801" y="4771126"/>
            <a:ext cx="47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rgbClr val="680000"/>
                </a:solidFill>
              </a:rPr>
              <a:t>Midterm or course project (partial draft)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319006-FBE4-DC67-3683-CAC80BBDE62A}"/>
              </a:ext>
            </a:extLst>
          </p:cNvPr>
          <p:cNvSpPr txBox="1"/>
          <p:nvPr/>
        </p:nvSpPr>
        <p:spPr>
          <a:xfrm>
            <a:off x="6282743" y="5293637"/>
            <a:ext cx="4914300" cy="54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chemeClr val="accent1"/>
                </a:solidFill>
              </a:rPr>
              <a:t>Weekly exercises to make data visualizations</a:t>
            </a:r>
            <a:br>
              <a:rPr lang="en-US" i="1" dirty="0">
                <a:solidFill>
                  <a:schemeClr val="accent1"/>
                </a:solidFill>
              </a:rPr>
            </a:br>
            <a:r>
              <a:rPr lang="en-US" i="1" dirty="0">
                <a:solidFill>
                  <a:schemeClr val="accent1"/>
                </a:solidFill>
              </a:rPr>
              <a:t>     with downloaded data from official sources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195D6D-A236-4DFF-9933-A3123528BB82}"/>
              </a:ext>
            </a:extLst>
          </p:cNvPr>
          <p:cNvSpPr txBox="1"/>
          <p:nvPr/>
        </p:nvSpPr>
        <p:spPr>
          <a:xfrm>
            <a:off x="6540710" y="5955729"/>
            <a:ext cx="472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6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>
                <a:solidFill>
                  <a:srgbClr val="680000"/>
                </a:solidFill>
              </a:rPr>
              <a:t>Final or course project (report + slides)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FCC0747-F250-8224-3039-0C0A13D31D70}"/>
              </a:ext>
            </a:extLst>
          </p:cNvPr>
          <p:cNvSpPr txBox="1">
            <a:spLocks/>
          </p:cNvSpPr>
          <p:nvPr/>
        </p:nvSpPr>
        <p:spPr>
          <a:xfrm>
            <a:off x="251988" y="828675"/>
            <a:ext cx="5705192" cy="31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Can use the book via any device, or in print</a:t>
            </a:r>
            <a:endParaRPr lang="en-GB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63C78F9-9B3E-B8B4-AD22-D16C60F92507}"/>
              </a:ext>
            </a:extLst>
          </p:cNvPr>
          <p:cNvSpPr txBox="1">
            <a:spLocks/>
          </p:cNvSpPr>
          <p:nvPr/>
        </p:nvSpPr>
        <p:spPr>
          <a:xfrm>
            <a:off x="309021" y="3147191"/>
            <a:ext cx="5705192" cy="311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Other teaching materials coming soon</a:t>
            </a:r>
            <a:endParaRPr lang="en-GB" sz="20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C356D2-6924-5EE3-A4CD-90D5E2CF76A4}"/>
              </a:ext>
            </a:extLst>
          </p:cNvPr>
          <p:cNvSpPr txBox="1"/>
          <p:nvPr/>
        </p:nvSpPr>
        <p:spPr>
          <a:xfrm>
            <a:off x="5502770" y="1540872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/>
              <a:t>Syllabus can link to specific pages online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05511C6-E261-69AE-35D4-6D635DE2D4BF}"/>
              </a:ext>
            </a:extLst>
          </p:cNvPr>
          <p:cNvSpPr txBox="1"/>
          <p:nvPr/>
        </p:nvSpPr>
        <p:spPr>
          <a:xfrm>
            <a:off x="5502770" y="1800133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/>
              <a:t>Students can share comments on the text itself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D8503A-6F3C-CE41-5094-492CA0B677B3}"/>
              </a:ext>
            </a:extLst>
          </p:cNvPr>
          <p:cNvSpPr txBox="1"/>
          <p:nvPr/>
        </p:nvSpPr>
        <p:spPr>
          <a:xfrm>
            <a:off x="5502770" y="2081711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/>
              <a:t>All figures are available as </a:t>
            </a:r>
            <a:r>
              <a:rPr lang="en-US" i="1" dirty="0" err="1"/>
              <a:t>powerpoint</a:t>
            </a:r>
            <a:r>
              <a:rPr lang="en-US" i="1" dirty="0"/>
              <a:t> slides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25928F-EC64-8763-65D5-536E9F7246AC}"/>
              </a:ext>
            </a:extLst>
          </p:cNvPr>
          <p:cNvSpPr txBox="1"/>
          <p:nvPr/>
        </p:nvSpPr>
        <p:spPr>
          <a:xfrm>
            <a:off x="5785068" y="2325393"/>
            <a:ext cx="557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/>
              <a:t>Analytical diagrams can be edited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15C2EB-FCA8-A130-1632-7FDA274A9850}"/>
              </a:ext>
            </a:extLst>
          </p:cNvPr>
          <p:cNvSpPr txBox="1"/>
          <p:nvPr/>
        </p:nvSpPr>
        <p:spPr>
          <a:xfrm>
            <a:off x="5770654" y="2549423"/>
            <a:ext cx="557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i="1" dirty="0"/>
              <a:t>Data visualizations can be updated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938A17-6F95-9C5C-15EC-CE6331DA7DCD}"/>
              </a:ext>
            </a:extLst>
          </p:cNvPr>
          <p:cNvSpPr txBox="1"/>
          <p:nvPr/>
        </p:nvSpPr>
        <p:spPr>
          <a:xfrm>
            <a:off x="5502769" y="1230008"/>
            <a:ext cx="505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Features of the online version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D3EEA66-B194-8094-39BA-7FBCF4BAD854}"/>
              </a:ext>
            </a:extLst>
          </p:cNvPr>
          <p:cNvSpPr txBox="1"/>
          <p:nvPr/>
        </p:nvSpPr>
        <p:spPr>
          <a:xfrm>
            <a:off x="6096000" y="324467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Class materials developed for and with Tufts students</a:t>
            </a:r>
          </a:p>
        </p:txBody>
      </p:sp>
    </p:spTree>
    <p:extLst>
      <p:ext uri="{BB962C8B-B14F-4D97-AF65-F5344CB8AC3E}">
        <p14:creationId xmlns:p14="http://schemas.microsoft.com/office/powerpoint/2010/main" val="113040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4.2|1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|14.2|16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2EAEC5C12654FA9C740D7ECCF65EE" ma:contentTypeVersion="13" ma:contentTypeDescription="Create a new document." ma:contentTypeScope="" ma:versionID="0bb38fb26ed07db19e2b0fe1cd191e25">
  <xsd:schema xmlns:xsd="http://www.w3.org/2001/XMLSchema" xmlns:xs="http://www.w3.org/2001/XMLSchema" xmlns:p="http://schemas.microsoft.com/office/2006/metadata/properties" xmlns:ns3="5c1e164a-f4b4-459d-8459-b97048801ca0" xmlns:ns4="d0c7a764-bef2-4cbe-8723-ab0572142022" targetNamespace="http://schemas.microsoft.com/office/2006/metadata/properties" ma:root="true" ma:fieldsID="5d928ad9b3e4c682750824ac2163a28c" ns3:_="" ns4:_="">
    <xsd:import namespace="5c1e164a-f4b4-459d-8459-b97048801ca0"/>
    <xsd:import namespace="d0c7a764-bef2-4cbe-8723-ab057214202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e164a-f4b4-459d-8459-b97048801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7a764-bef2-4cbe-8723-ab0572142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c1e164a-f4b4-459d-8459-b97048801ca0" xsi:nil="true"/>
  </documentManagement>
</p:properties>
</file>

<file path=customXml/itemProps1.xml><?xml version="1.0" encoding="utf-8"?>
<ds:datastoreItem xmlns:ds="http://schemas.openxmlformats.org/officeDocument/2006/customXml" ds:itemID="{3E39B234-B0B9-4A44-93BF-53547D936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1e164a-f4b4-459d-8459-b97048801ca0"/>
    <ds:schemaRef ds:uri="d0c7a764-bef2-4cbe-8723-ab0572142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879D06-1200-49F5-A51E-AF4570C3D9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3C50F0-9065-4B84-ADDD-28B1AE8A51E6}">
  <ds:schemaRefs>
    <ds:schemaRef ds:uri="http://purl.org/dc/terms/"/>
    <ds:schemaRef ds:uri="5c1e164a-f4b4-459d-8459-b97048801ca0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d0c7a764-bef2-4cbe-8723-ab057214202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18238</TotalTime>
  <Words>1313</Words>
  <Application>Microsoft Office PowerPoint</Application>
  <PresentationFormat>Widescreen</PresentationFormat>
  <Paragraphs>120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 Light</vt:lpstr>
      <vt:lpstr>Garamond</vt:lpstr>
      <vt:lpstr>Times New Roman</vt:lpstr>
      <vt:lpstr>Office Theme</vt:lpstr>
      <vt:lpstr>  The new economics of food: agriculture and nutrition</vt:lpstr>
      <vt:lpstr>What is the new Food Economics?</vt:lpstr>
      <vt:lpstr>PowerPoint Presentation</vt:lpstr>
      <vt:lpstr>PowerPoint Presentation</vt:lpstr>
      <vt:lpstr>PowerPoint Presentation</vt:lpstr>
      <vt:lpstr>Source: Figure 5.1 Scale economies in agrifood systems, from Masters &amp; Finaret (2024), Food Economics: Agriculture, Nutrition and Health. </vt:lpstr>
      <vt:lpstr>PowerPoint Presentation</vt:lpstr>
      <vt:lpstr>The book builds on new evidence, e.g. for food consumption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Amelia Finaret</dc:creator>
  <cp:lastModifiedBy>Masters, William A.</cp:lastModifiedBy>
  <cp:revision>494</cp:revision>
  <dcterms:created xsi:type="dcterms:W3CDTF">2024-05-31T13:49:11Z</dcterms:created>
  <dcterms:modified xsi:type="dcterms:W3CDTF">2024-09-05T01:16:16Z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0x010100B5D2EAEC5C12654FA9C740D7ECCF65EE</vt:lpwstr>
  </property>
</Properties>
</file>